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40"/>
  </p:notesMasterIdLst>
  <p:handoutMasterIdLst>
    <p:handoutMasterId r:id="rId41"/>
  </p:handoutMasterIdLst>
  <p:sldIdLst>
    <p:sldId id="1627" r:id="rId5"/>
    <p:sldId id="10824" r:id="rId6"/>
    <p:sldId id="10828" r:id="rId7"/>
    <p:sldId id="10826" r:id="rId8"/>
    <p:sldId id="1889" r:id="rId9"/>
    <p:sldId id="1932" r:id="rId10"/>
    <p:sldId id="1919" r:id="rId11"/>
    <p:sldId id="1920" r:id="rId12"/>
    <p:sldId id="1888" r:id="rId13"/>
    <p:sldId id="10830" r:id="rId14"/>
    <p:sldId id="10831" r:id="rId15"/>
    <p:sldId id="10832" r:id="rId16"/>
    <p:sldId id="10833" r:id="rId17"/>
    <p:sldId id="1939" r:id="rId18"/>
    <p:sldId id="1921" r:id="rId19"/>
    <p:sldId id="1905" r:id="rId20"/>
    <p:sldId id="10827" r:id="rId21"/>
    <p:sldId id="1863" r:id="rId22"/>
    <p:sldId id="1941" r:id="rId23"/>
    <p:sldId id="1897" r:id="rId24"/>
    <p:sldId id="1922" r:id="rId25"/>
    <p:sldId id="1935" r:id="rId26"/>
    <p:sldId id="1923" r:id="rId27"/>
    <p:sldId id="1925" r:id="rId28"/>
    <p:sldId id="1942" r:id="rId29"/>
    <p:sldId id="1943" r:id="rId30"/>
    <p:sldId id="1944" r:id="rId31"/>
    <p:sldId id="1924" r:id="rId32"/>
    <p:sldId id="2583" r:id="rId33"/>
    <p:sldId id="2584" r:id="rId34"/>
    <p:sldId id="1887" r:id="rId35"/>
    <p:sldId id="2587" r:id="rId36"/>
    <p:sldId id="2588" r:id="rId37"/>
    <p:sldId id="2589" r:id="rId38"/>
    <p:sldId id="2590" r:id="rId39"/>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E485D2-D120-477C-8F1C-95EF78C7FEC0}" v="8" dt="2021-06-07T21:06:05.1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0" d="100"/>
          <a:sy n="110" d="100"/>
        </p:scale>
        <p:origin x="480" y="108"/>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Howd" userId="92c08c4def15ec19" providerId="LiveId" clId="{B1E485D2-D120-477C-8F1C-95EF78C7FEC0}"/>
    <pc:docChg chg="modSld">
      <pc:chgData name="Chris Howd" userId="92c08c4def15ec19" providerId="LiveId" clId="{B1E485D2-D120-477C-8F1C-95EF78C7FEC0}" dt="2021-06-07T21:11:15.772" v="245" actId="255"/>
      <pc:docMkLst>
        <pc:docMk/>
      </pc:docMkLst>
      <pc:sldChg chg="modSp mod">
        <pc:chgData name="Chris Howd" userId="92c08c4def15ec19" providerId="LiveId" clId="{B1E485D2-D120-477C-8F1C-95EF78C7FEC0}" dt="2021-06-07T20:55:12.523" v="20" actId="20577"/>
        <pc:sldMkLst>
          <pc:docMk/>
          <pc:sldMk cId="3054904289" sldId="1888"/>
        </pc:sldMkLst>
        <pc:spChg chg="mod">
          <ac:chgData name="Chris Howd" userId="92c08c4def15ec19" providerId="LiveId" clId="{B1E485D2-D120-477C-8F1C-95EF78C7FEC0}" dt="2021-06-07T20:55:12.523" v="20" actId="20577"/>
          <ac:spMkLst>
            <pc:docMk/>
            <pc:sldMk cId="3054904289" sldId="1888"/>
            <ac:spMk id="17" creationId="{00000000-0000-0000-0000-000000000000}"/>
          </ac:spMkLst>
        </pc:spChg>
      </pc:sldChg>
      <pc:sldChg chg="modSp mod">
        <pc:chgData name="Chris Howd" userId="92c08c4def15ec19" providerId="LiveId" clId="{B1E485D2-D120-477C-8F1C-95EF78C7FEC0}" dt="2021-06-07T20:54:03.712" v="9" actId="20577"/>
        <pc:sldMkLst>
          <pc:docMk/>
          <pc:sldMk cId="218264405" sldId="1889"/>
        </pc:sldMkLst>
        <pc:spChg chg="mod">
          <ac:chgData name="Chris Howd" userId="92c08c4def15ec19" providerId="LiveId" clId="{B1E485D2-D120-477C-8F1C-95EF78C7FEC0}" dt="2021-06-07T20:54:03.712" v="9" actId="20577"/>
          <ac:spMkLst>
            <pc:docMk/>
            <pc:sldMk cId="218264405" sldId="1889"/>
            <ac:spMk id="17" creationId="{00000000-0000-0000-0000-000000000000}"/>
          </ac:spMkLst>
        </pc:spChg>
      </pc:sldChg>
      <pc:sldChg chg="modSp">
        <pc:chgData name="Chris Howd" userId="92c08c4def15ec19" providerId="LiveId" clId="{B1E485D2-D120-477C-8F1C-95EF78C7FEC0}" dt="2021-06-07T21:05:41.392" v="240" actId="20577"/>
        <pc:sldMkLst>
          <pc:docMk/>
          <pc:sldMk cId="6455747" sldId="1897"/>
        </pc:sldMkLst>
        <pc:spChg chg="mod">
          <ac:chgData name="Chris Howd" userId="92c08c4def15ec19" providerId="LiveId" clId="{B1E485D2-D120-477C-8F1C-95EF78C7FEC0}" dt="2021-06-07T21:05:41.392" v="240" actId="20577"/>
          <ac:spMkLst>
            <pc:docMk/>
            <pc:sldMk cId="6455747" sldId="1897"/>
            <ac:spMk id="31" creationId="{6279AA82-EC6C-44A2-B79C-42313F7992D9}"/>
          </ac:spMkLst>
        </pc:spChg>
      </pc:sldChg>
      <pc:sldChg chg="modSp mod">
        <pc:chgData name="Chris Howd" userId="92c08c4def15ec19" providerId="LiveId" clId="{B1E485D2-D120-477C-8F1C-95EF78C7FEC0}" dt="2021-06-07T20:54:44.310" v="11" actId="20577"/>
        <pc:sldMkLst>
          <pc:docMk/>
          <pc:sldMk cId="1245882449" sldId="1919"/>
        </pc:sldMkLst>
        <pc:spChg chg="mod">
          <ac:chgData name="Chris Howd" userId="92c08c4def15ec19" providerId="LiveId" clId="{B1E485D2-D120-477C-8F1C-95EF78C7FEC0}" dt="2021-06-07T20:54:44.310" v="11" actId="20577"/>
          <ac:spMkLst>
            <pc:docMk/>
            <pc:sldMk cId="1245882449" sldId="1919"/>
            <ac:spMk id="17" creationId="{00000000-0000-0000-0000-000000000000}"/>
          </ac:spMkLst>
        </pc:spChg>
      </pc:sldChg>
      <pc:sldChg chg="modSp mod">
        <pc:chgData name="Chris Howd" userId="92c08c4def15ec19" providerId="LiveId" clId="{B1E485D2-D120-477C-8F1C-95EF78C7FEC0}" dt="2021-06-07T20:54:56.556" v="14" actId="20577"/>
        <pc:sldMkLst>
          <pc:docMk/>
          <pc:sldMk cId="752507639" sldId="1920"/>
        </pc:sldMkLst>
        <pc:spChg chg="mod">
          <ac:chgData name="Chris Howd" userId="92c08c4def15ec19" providerId="LiveId" clId="{B1E485D2-D120-477C-8F1C-95EF78C7FEC0}" dt="2021-06-07T20:54:56.556" v="14" actId="20577"/>
          <ac:spMkLst>
            <pc:docMk/>
            <pc:sldMk cId="752507639" sldId="1920"/>
            <ac:spMk id="17" creationId="{00000000-0000-0000-0000-000000000000}"/>
          </ac:spMkLst>
        </pc:spChg>
      </pc:sldChg>
      <pc:sldChg chg="modSp">
        <pc:chgData name="Chris Howd" userId="92c08c4def15ec19" providerId="LiveId" clId="{B1E485D2-D120-477C-8F1C-95EF78C7FEC0}" dt="2021-06-07T21:06:05.177" v="244" actId="20577"/>
        <pc:sldMkLst>
          <pc:docMk/>
          <pc:sldMk cId="1005633789" sldId="1922"/>
        </pc:sldMkLst>
        <pc:spChg chg="mod">
          <ac:chgData name="Chris Howd" userId="92c08c4def15ec19" providerId="LiveId" clId="{B1E485D2-D120-477C-8F1C-95EF78C7FEC0}" dt="2021-06-07T21:06:05.177" v="244" actId="20577"/>
          <ac:spMkLst>
            <pc:docMk/>
            <pc:sldMk cId="1005633789" sldId="1922"/>
            <ac:spMk id="64" creationId="{9F0CCA74-0A9B-415F-BB22-0B86543A32B2}"/>
          </ac:spMkLst>
        </pc:spChg>
      </pc:sldChg>
      <pc:sldChg chg="modSp mod">
        <pc:chgData name="Chris Howd" userId="92c08c4def15ec19" providerId="LiveId" clId="{B1E485D2-D120-477C-8F1C-95EF78C7FEC0}" dt="2021-06-07T21:04:52.464" v="238" actId="207"/>
        <pc:sldMkLst>
          <pc:docMk/>
          <pc:sldMk cId="689892065" sldId="1939"/>
        </pc:sldMkLst>
        <pc:spChg chg="mod">
          <ac:chgData name="Chris Howd" userId="92c08c4def15ec19" providerId="LiveId" clId="{B1E485D2-D120-477C-8F1C-95EF78C7FEC0}" dt="2021-06-07T21:04:52.464" v="238" actId="207"/>
          <ac:spMkLst>
            <pc:docMk/>
            <pc:sldMk cId="689892065" sldId="1939"/>
            <ac:spMk id="30" creationId="{FBFF15A3-0981-49AA-9DC7-9D6C0F2D71F2}"/>
          </ac:spMkLst>
        </pc:spChg>
      </pc:sldChg>
      <pc:sldChg chg="modSp mod">
        <pc:chgData name="Chris Howd" userId="92c08c4def15ec19" providerId="LiveId" clId="{B1E485D2-D120-477C-8F1C-95EF78C7FEC0}" dt="2021-06-07T21:05:15.457" v="239" actId="20577"/>
        <pc:sldMkLst>
          <pc:docMk/>
          <pc:sldMk cId="1683525348" sldId="1941"/>
        </pc:sldMkLst>
        <pc:spChg chg="mod">
          <ac:chgData name="Chris Howd" userId="92c08c4def15ec19" providerId="LiveId" clId="{B1E485D2-D120-477C-8F1C-95EF78C7FEC0}" dt="2021-06-07T21:05:15.457" v="239" actId="20577"/>
          <ac:spMkLst>
            <pc:docMk/>
            <pc:sldMk cId="1683525348" sldId="1941"/>
            <ac:spMk id="3" creationId="{76187025-211F-455E-A879-1F67BB51793C}"/>
          </ac:spMkLst>
        </pc:spChg>
      </pc:sldChg>
      <pc:sldChg chg="modSp mod">
        <pc:chgData name="Chris Howd" userId="92c08c4def15ec19" providerId="LiveId" clId="{B1E485D2-D120-477C-8F1C-95EF78C7FEC0}" dt="2021-06-07T21:11:15.772" v="245" actId="255"/>
        <pc:sldMkLst>
          <pc:docMk/>
          <pc:sldMk cId="3347687473" sldId="1943"/>
        </pc:sldMkLst>
        <pc:spChg chg="mod">
          <ac:chgData name="Chris Howd" userId="92c08c4def15ec19" providerId="LiveId" clId="{B1E485D2-D120-477C-8F1C-95EF78C7FEC0}" dt="2021-06-07T21:11:15.772" v="245" actId="255"/>
          <ac:spMkLst>
            <pc:docMk/>
            <pc:sldMk cId="3347687473" sldId="1943"/>
            <ac:spMk id="12" creationId="{65B2FA22-3FC9-4DB9-B5C5-8B9E7191CCC2}"/>
          </ac:spMkLst>
        </pc:spChg>
      </pc:sldChg>
      <pc:sldChg chg="addSp modSp mod">
        <pc:chgData name="Chris Howd" userId="92c08c4def15ec19" providerId="LiveId" clId="{B1E485D2-D120-477C-8F1C-95EF78C7FEC0}" dt="2021-06-07T21:02:11.654" v="123" actId="207"/>
        <pc:sldMkLst>
          <pc:docMk/>
          <pc:sldMk cId="1464774727" sldId="10830"/>
        </pc:sldMkLst>
        <pc:spChg chg="mod">
          <ac:chgData name="Chris Howd" userId="92c08c4def15ec19" providerId="LiveId" clId="{B1E485D2-D120-477C-8F1C-95EF78C7FEC0}" dt="2021-06-07T20:55:27.226" v="22" actId="20577"/>
          <ac:spMkLst>
            <pc:docMk/>
            <pc:sldMk cId="1464774727" sldId="10830"/>
            <ac:spMk id="2" creationId="{5F862C74-957A-43AA-A890-A6C3F265172D}"/>
          </ac:spMkLst>
        </pc:spChg>
        <pc:spChg chg="mod">
          <ac:chgData name="Chris Howd" userId="92c08c4def15ec19" providerId="LiveId" clId="{B1E485D2-D120-477C-8F1C-95EF78C7FEC0}" dt="2021-06-07T21:00:14.221" v="36" actId="1076"/>
          <ac:spMkLst>
            <pc:docMk/>
            <pc:sldMk cId="1464774727" sldId="10830"/>
            <ac:spMk id="5" creationId="{5D1BFEDA-E233-485D-A91C-5EF3A89E2408}"/>
          </ac:spMkLst>
        </pc:spChg>
        <pc:spChg chg="mod">
          <ac:chgData name="Chris Howd" userId="92c08c4def15ec19" providerId="LiveId" clId="{B1E485D2-D120-477C-8F1C-95EF78C7FEC0}" dt="2021-06-07T21:00:14.221" v="36" actId="1076"/>
          <ac:spMkLst>
            <pc:docMk/>
            <pc:sldMk cId="1464774727" sldId="10830"/>
            <ac:spMk id="6" creationId="{C77D05CE-CC53-406F-8689-29FDDC45ACA8}"/>
          </ac:spMkLst>
        </pc:spChg>
        <pc:spChg chg="add mod">
          <ac:chgData name="Chris Howd" userId="92c08c4def15ec19" providerId="LiveId" clId="{B1E485D2-D120-477C-8F1C-95EF78C7FEC0}" dt="2021-06-07T21:02:11.654" v="123" actId="207"/>
          <ac:spMkLst>
            <pc:docMk/>
            <pc:sldMk cId="1464774727" sldId="10830"/>
            <ac:spMk id="8" creationId="{5AD9ECD6-885A-4501-9FF5-7F0D8A9EAE68}"/>
          </ac:spMkLst>
        </pc:spChg>
        <pc:spChg chg="mod">
          <ac:chgData name="Chris Howd" userId="92c08c4def15ec19" providerId="LiveId" clId="{B1E485D2-D120-477C-8F1C-95EF78C7FEC0}" dt="2021-06-07T21:00:14.221" v="36" actId="1076"/>
          <ac:spMkLst>
            <pc:docMk/>
            <pc:sldMk cId="1464774727" sldId="10830"/>
            <ac:spMk id="11" creationId="{6224FD28-7D74-41D3-AE06-BFB23F4078A4}"/>
          </ac:spMkLst>
        </pc:spChg>
        <pc:spChg chg="add mod">
          <ac:chgData name="Chris Howd" userId="92c08c4def15ec19" providerId="LiveId" clId="{B1E485D2-D120-477C-8F1C-95EF78C7FEC0}" dt="2021-06-07T21:01:40.227" v="120" actId="1036"/>
          <ac:spMkLst>
            <pc:docMk/>
            <pc:sldMk cId="1464774727" sldId="10830"/>
            <ac:spMk id="12" creationId="{736BAF31-52E9-407E-B7DC-928FBA0F373D}"/>
          </ac:spMkLst>
        </pc:spChg>
        <pc:spChg chg="add mod">
          <ac:chgData name="Chris Howd" userId="92c08c4def15ec19" providerId="LiveId" clId="{B1E485D2-D120-477C-8F1C-95EF78C7FEC0}" dt="2021-06-07T21:01:40.227" v="120" actId="1036"/>
          <ac:spMkLst>
            <pc:docMk/>
            <pc:sldMk cId="1464774727" sldId="10830"/>
            <ac:spMk id="15" creationId="{21BD75AA-5999-4B47-815C-D1DAD8F123C6}"/>
          </ac:spMkLst>
        </pc:spChg>
        <pc:picChg chg="add mod">
          <ac:chgData name="Chris Howd" userId="92c08c4def15ec19" providerId="LiveId" clId="{B1E485D2-D120-477C-8F1C-95EF78C7FEC0}" dt="2021-06-07T20:57:25.452" v="23"/>
          <ac:picMkLst>
            <pc:docMk/>
            <pc:sldMk cId="1464774727" sldId="10830"/>
            <ac:picMk id="7" creationId="{05691ED8-1DBB-453E-8C84-E8F3C2B3DF9A}"/>
          </ac:picMkLst>
        </pc:picChg>
        <pc:picChg chg="add mod">
          <ac:chgData name="Chris Howd" userId="92c08c4def15ec19" providerId="LiveId" clId="{B1E485D2-D120-477C-8F1C-95EF78C7FEC0}" dt="2021-06-07T21:01:40.227" v="120" actId="1036"/>
          <ac:picMkLst>
            <pc:docMk/>
            <pc:sldMk cId="1464774727" sldId="10830"/>
            <ac:picMk id="10" creationId="{6DA37600-EF31-4801-B77C-47A977F98071}"/>
          </ac:picMkLst>
        </pc:picChg>
        <pc:picChg chg="add mod">
          <ac:chgData name="Chris Howd" userId="92c08c4def15ec19" providerId="LiveId" clId="{B1E485D2-D120-477C-8F1C-95EF78C7FEC0}" dt="2021-06-07T21:01:40.227" v="120" actId="1036"/>
          <ac:picMkLst>
            <pc:docMk/>
            <pc:sldMk cId="1464774727" sldId="10830"/>
            <ac:picMk id="14" creationId="{9FF37588-2C1A-4EC5-B452-FF1BFCB954AD}"/>
          </ac:picMkLst>
        </pc:picChg>
        <pc:cxnChg chg="add mod">
          <ac:chgData name="Chris Howd" userId="92c08c4def15ec19" providerId="LiveId" clId="{B1E485D2-D120-477C-8F1C-95EF78C7FEC0}" dt="2021-06-07T21:01:40.227" v="120" actId="1036"/>
          <ac:cxnSpMkLst>
            <pc:docMk/>
            <pc:sldMk cId="1464774727" sldId="10830"/>
            <ac:cxnSpMk id="9" creationId="{0C29868C-9FD1-416E-9D29-6DD5778F3FA4}"/>
          </ac:cxnSpMkLst>
        </pc:cxnChg>
        <pc:cxnChg chg="add mod">
          <ac:chgData name="Chris Howd" userId="92c08c4def15ec19" providerId="LiveId" clId="{B1E485D2-D120-477C-8F1C-95EF78C7FEC0}" dt="2021-06-07T21:01:40.227" v="120" actId="1036"/>
          <ac:cxnSpMkLst>
            <pc:docMk/>
            <pc:sldMk cId="1464774727" sldId="10830"/>
            <ac:cxnSpMk id="13" creationId="{507931A4-BF26-4965-B06A-3345EE8E9BC4}"/>
          </ac:cxnSpMkLst>
        </pc:cxnChg>
      </pc:sldChg>
      <pc:sldChg chg="addSp modSp mod">
        <pc:chgData name="Chris Howd" userId="92c08c4def15ec19" providerId="LiveId" clId="{B1E485D2-D120-477C-8F1C-95EF78C7FEC0}" dt="2021-06-07T21:04:21.069" v="235" actId="1036"/>
        <pc:sldMkLst>
          <pc:docMk/>
          <pc:sldMk cId="1383367779" sldId="10831"/>
        </pc:sldMkLst>
        <pc:spChg chg="add mod">
          <ac:chgData name="Chris Howd" userId="92c08c4def15ec19" providerId="LiveId" clId="{B1E485D2-D120-477C-8F1C-95EF78C7FEC0}" dt="2021-06-07T21:03:57.235" v="219" actId="1036"/>
          <ac:spMkLst>
            <pc:docMk/>
            <pc:sldMk cId="1383367779" sldId="10831"/>
            <ac:spMk id="10" creationId="{1AC3F659-0990-430A-9E02-61115EB80A5D}"/>
          </ac:spMkLst>
        </pc:spChg>
        <pc:spChg chg="mod">
          <ac:chgData name="Chris Howd" userId="92c08c4def15ec19" providerId="LiveId" clId="{B1E485D2-D120-477C-8F1C-95EF78C7FEC0}" dt="2021-06-07T21:03:57.235" v="219" actId="1036"/>
          <ac:spMkLst>
            <pc:docMk/>
            <pc:sldMk cId="1383367779" sldId="10831"/>
            <ac:spMk id="19" creationId="{A81D7759-8C43-4663-899E-25435C608280}"/>
          </ac:spMkLst>
        </pc:spChg>
        <pc:picChg chg="add mod">
          <ac:chgData name="Chris Howd" userId="92c08c4def15ec19" providerId="LiveId" clId="{B1E485D2-D120-477C-8F1C-95EF78C7FEC0}" dt="2021-06-07T21:03:57.235" v="219" actId="1036"/>
          <ac:picMkLst>
            <pc:docMk/>
            <pc:sldMk cId="1383367779" sldId="10831"/>
            <ac:picMk id="9" creationId="{642D2664-0B0F-476D-9123-CEF045F9917D}"/>
          </ac:picMkLst>
        </pc:picChg>
        <pc:picChg chg="mod">
          <ac:chgData name="Chris Howd" userId="92c08c4def15ec19" providerId="LiveId" clId="{B1E485D2-D120-477C-8F1C-95EF78C7FEC0}" dt="2021-06-07T21:03:57.235" v="219" actId="1036"/>
          <ac:picMkLst>
            <pc:docMk/>
            <pc:sldMk cId="1383367779" sldId="10831"/>
            <ac:picMk id="17" creationId="{7ABB984D-D60E-4961-837A-BCC47A3EA19D}"/>
          </ac:picMkLst>
        </pc:picChg>
        <pc:cxnChg chg="add mod">
          <ac:chgData name="Chris Howd" userId="92c08c4def15ec19" providerId="LiveId" clId="{B1E485D2-D120-477C-8F1C-95EF78C7FEC0}" dt="2021-06-07T21:04:15.358" v="228" actId="1036"/>
          <ac:cxnSpMkLst>
            <pc:docMk/>
            <pc:sldMk cId="1383367779" sldId="10831"/>
            <ac:cxnSpMk id="8" creationId="{890E2723-CA17-4BDA-8C07-64E68A1A4E2A}"/>
          </ac:cxnSpMkLst>
        </pc:cxnChg>
        <pc:cxnChg chg="mod">
          <ac:chgData name="Chris Howd" userId="92c08c4def15ec19" providerId="LiveId" clId="{B1E485D2-D120-477C-8F1C-95EF78C7FEC0}" dt="2021-06-07T21:04:21.069" v="235" actId="1036"/>
          <ac:cxnSpMkLst>
            <pc:docMk/>
            <pc:sldMk cId="1383367779" sldId="10831"/>
            <ac:cxnSpMk id="53" creationId="{C454D8EE-0237-4460-9EE1-F0EC567DCA8D}"/>
          </ac:cxnSpMkLst>
        </pc:cxnChg>
      </pc:sldChg>
      <pc:sldChg chg="modSp mod">
        <pc:chgData name="Chris Howd" userId="92c08c4def15ec19" providerId="LiveId" clId="{B1E485D2-D120-477C-8F1C-95EF78C7FEC0}" dt="2021-06-07T21:04:38.817" v="236" actId="207"/>
        <pc:sldMkLst>
          <pc:docMk/>
          <pc:sldMk cId="3670422544" sldId="10832"/>
        </pc:sldMkLst>
        <pc:spChg chg="mod">
          <ac:chgData name="Chris Howd" userId="92c08c4def15ec19" providerId="LiveId" clId="{B1E485D2-D120-477C-8F1C-95EF78C7FEC0}" dt="2021-06-07T21:04:38.817" v="236" actId="207"/>
          <ac:spMkLst>
            <pc:docMk/>
            <pc:sldMk cId="3670422544" sldId="10832"/>
            <ac:spMk id="16" creationId="{C18B91F4-14F2-41FB-BC26-5DB678C99982}"/>
          </ac:spMkLst>
        </pc:spChg>
      </pc:sldChg>
      <pc:sldChg chg="modSp mod">
        <pc:chgData name="Chris Howd" userId="92c08c4def15ec19" providerId="LiveId" clId="{B1E485D2-D120-477C-8F1C-95EF78C7FEC0}" dt="2021-06-07T21:04:46.936" v="237" actId="207"/>
        <pc:sldMkLst>
          <pc:docMk/>
          <pc:sldMk cId="2832554665" sldId="10833"/>
        </pc:sldMkLst>
        <pc:spChg chg="mod">
          <ac:chgData name="Chris Howd" userId="92c08c4def15ec19" providerId="LiveId" clId="{B1E485D2-D120-477C-8F1C-95EF78C7FEC0}" dt="2021-06-07T21:04:46.936" v="237" actId="207"/>
          <ac:spMkLst>
            <pc:docMk/>
            <pc:sldMk cId="2832554665" sldId="10833"/>
            <ac:spMk id="161" creationId="{034234F9-AD5C-47C4-9D23-A46B38C9381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6/7/2021 1:53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6/7/2021 1:53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iot-edge/offline-capabilitie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zure/iot-edge/offline-capabilities#set-up-parent-and-child-devices"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docs.microsoft.com/en-us/azure/iot-edge/troubleshoot#edge-agent-module-continually-reports-empty-config-file-and-no-modules-start-on-the-device" TargetMode="External"/><Relationship Id="rId4" Type="http://schemas.openxmlformats.org/officeDocument/2006/relationships/hyperlink" Target="https://docs.microsoft.com/en-us/azure/iot-edge/offline-capabilities#optional-offline-settings" TargetMode="Externa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microsoft.com/en-us/azure/iot-edge/how-to-store-data-blob"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cs.microsoft.com/en-us/azure/iot-edge/how-to-access-host-storage-from-module"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microsoft.com/en-us/azure/iot-edge/how-to-deploy-blob"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azure/iot-edge/how-to-deploy-blob"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microsoft.com/en-us/azure/iot-edge/how-to-store-data-blob#supported-storage-operations"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docs.microsoft.com/en-us/azure/event-grid/edge/react-blob-storage-events-locally"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obyproject.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blogs.microsoft.com/iotdev/develop-and-debug-arm64-iot-edge-modules-in-visual-studio-code-preview/"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slides are a pseudo-click-through expand/contract done as multiple slides for ease of maintenance.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In addition to VS Code, Visual Studio 2017 and 2019 are also supported. However, they are not covered in the course.  All lab work and discussion is around the free Visual Studio Code tool.</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2:01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074284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Note that Visual Studio Code supports Node.js out of the box, which is why it’s not listed on the extension list.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2:02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827705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1:53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2659335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registries are listed as optional because every Docker machine has a local registry that can be used for local module development and testing, and there are of course other registries that exist besides ACR and Docker Hub.</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1:53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530078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IoT Edge simulator (EdgeHub Dev Tool) is covered on a later slide.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1:53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322918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This is done in the labs, so don’t spend a lot of time on this – this is just to introduce the concept. You may decide to demo this instead, of course, in which case you should show the contents of the resulting sample code.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41320803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882" b="0" kern="1200" dirty="0">
                <a:solidFill>
                  <a:schemeClr val="tx1"/>
                </a:solidFill>
                <a:effectLst/>
                <a:latin typeface="Segoe UI Light" pitchFamily="34" charset="0"/>
                <a:ea typeface="+mn-ea"/>
                <a:cs typeface="+mn-cs"/>
              </a:rPr>
              <a:t>Using IoT Edge hub as a message broker keeps modules independent from each other, which facilitates easier debugging. </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882" b="0" kern="1200" dirty="0">
                <a:solidFill>
                  <a:schemeClr val="tx1"/>
                </a:solidFill>
                <a:effectLst/>
                <a:latin typeface="Segoe UI Light" pitchFamily="34" charset="0"/>
                <a:ea typeface="+mn-ea"/>
                <a:cs typeface="+mn-cs"/>
              </a:rPr>
              <a:t>This slide is not meant to be super in-depth, it’s just meant to allow you to explain what the different possible debugging scenarios look like, and why you might use each one.</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882" b="0" kern="1200" dirty="0">
                <a:solidFill>
                  <a:schemeClr val="tx1"/>
                </a:solidFill>
                <a:effectLst/>
                <a:latin typeface="Segoe UI Light" pitchFamily="34" charset="0"/>
                <a:ea typeface="+mn-ea"/>
                <a:cs typeface="+mn-cs"/>
              </a:rPr>
              <a:t>This may be a place where, depending on the state of the official documentation and the </a:t>
            </a:r>
            <a:r>
              <a:rPr lang="en-US" sz="882" b="0" kern="1200" dirty="0" err="1">
                <a:solidFill>
                  <a:schemeClr val="tx1"/>
                </a:solidFill>
                <a:effectLst/>
                <a:latin typeface="Segoe UI Light" pitchFamily="34" charset="0"/>
                <a:ea typeface="+mn-ea"/>
                <a:cs typeface="+mn-cs"/>
              </a:rPr>
              <a:t>SkillPipe</a:t>
            </a:r>
            <a:r>
              <a:rPr lang="en-US" sz="882" b="0" kern="1200" dirty="0">
                <a:solidFill>
                  <a:schemeClr val="tx1"/>
                </a:solidFill>
                <a:effectLst/>
                <a:latin typeface="Segoe UI Light" pitchFamily="34" charset="0"/>
                <a:ea typeface="+mn-ea"/>
                <a:cs typeface="+mn-cs"/>
              </a:rPr>
              <a:t>, in the first topic, “container” is used instead of “custom container image,” which is very confusing because a container is used, just not a custom image.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308238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also shown in the labs.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1:53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994467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1:53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581006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a:t>In the earlier discussion of IoT Edge Hub, we were really talking about online scenarios where the IoT Edge Hub is acting as a gateway or translator but is fully online. Here, we are adding a new concept – offline capabilities. There’s basic offline capabilities in the IoT Edge devices that support offline functionality with no extra effort; they are specifically focused on the IoT Edge device and modules on that device.</a:t>
            </a:r>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1:53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1243060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1:53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548236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of Edge 1.0.7 (for full capabilities), there are extended offline capabilities that allow downstream devices to run offline as well, with the Edge acting as a proxy.</a:t>
            </a:r>
          </a:p>
          <a:p>
            <a:endParaRPr lang="en-US" dirty="0"/>
          </a:p>
          <a:p>
            <a:r>
              <a:rPr lang="en-US" dirty="0">
                <a:hlinkClick r:id="rId3"/>
              </a:rPr>
              <a:t>https://docs.microsoft.com/en-us/azure/iot-edge/offline-capabilities</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9486339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should demo the location of the “Manage Child Devices” entry in the Portal (see </a:t>
            </a:r>
            <a:r>
              <a:rPr lang="en-US">
                <a:hlinkClick r:id="rId3"/>
              </a:rPr>
              <a:t>https://docs.microsoft.com/en-us/azure/iot-edge/offline-capabilities#set-up-parent-and-child-devices</a:t>
            </a:r>
            <a:r>
              <a:rPr lang="en-US"/>
              <a:t>) and/or the CLI and/or when adding a child device and/or in the Hub Service SDK.</a:t>
            </a:r>
          </a:p>
          <a:p>
            <a:endParaRPr lang="en-US"/>
          </a:p>
          <a:p>
            <a:r>
              <a:rPr lang="en-US"/>
              <a:t>Item 3 is the same as the zero-configuration case; we have to be online once to get the initial configuration that tells the edge device about the children’s existence.</a:t>
            </a:r>
          </a:p>
          <a:p>
            <a:endParaRPr lang="en-US"/>
          </a:p>
          <a:p>
            <a:r>
              <a:rPr lang="en-US"/>
              <a:t>The time to live value is shown at </a:t>
            </a:r>
            <a:r>
              <a:rPr lang="en-US">
                <a:hlinkClick r:id="rId4"/>
              </a:rPr>
              <a:t>https://docs.microsoft.com/en-us/azure/iot-edge/offline-capabilities#optional-offline-settings</a:t>
            </a:r>
            <a:r>
              <a:rPr lang="en-US"/>
              <a:t> and can go up to signed 32-bit INT_MAX (2,147,483,647).</a:t>
            </a:r>
          </a:p>
          <a:p>
            <a:endParaRPr lang="en-US"/>
          </a:p>
          <a:p>
            <a:r>
              <a:rPr lang="en-US"/>
              <a:t>Information on the DNS item: </a:t>
            </a:r>
            <a:r>
              <a:rPr lang="en-US">
                <a:hlinkClick r:id="rId5"/>
              </a:rPr>
              <a:t>https://docs.microsoft.com/en-us/azure/iot-edge/troubleshoot#edge-agent-module-continually-reports-empty-config-file-and-no-modules-start-on-the-device</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1234418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https://docs.microsoft.com/en-us/azure/iot-edge/how-to-store-data-blob</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14415951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hlinkClick r:id="rId3"/>
              </a:rPr>
              <a:t>https://docs.microsoft.com/en-us/azure/iot-edge/how-to-access-host-storage-from-module</a:t>
            </a: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This is the simpler view of storage, where we are mapping storage from the Edge host to the Edge module. These mappings should be done for both the Agent and the Hub module. The top part reflects access to the host machine, and the bottom part tells the module to use the local path (which is now mapped to the host path) for its storage folder.</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2165921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https://docs.microsoft.com/en-us/azure/iot-edge/how-to-deploy-blob</a:t>
            </a:r>
            <a:endParaRPr lang="en-US"/>
          </a:p>
          <a:p>
            <a:endParaRPr lang="en-US"/>
          </a:p>
          <a:p>
            <a:r>
              <a:rPr lang="en-US"/>
              <a:t>The settings listed are specifically for the Azure Portal and are presented a little differently in Visual Studio Code as described at the reference link.</a:t>
            </a:r>
          </a:p>
          <a:p>
            <a:endParaRPr lang="en-US"/>
          </a:p>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1:53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38862923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and the next one are just to give a feel for the files. Students are not expected to memorize from the slide or anything like that.</a:t>
            </a:r>
          </a:p>
          <a:p>
            <a:endParaRPr lang="en-US"/>
          </a:p>
          <a:p>
            <a:r>
              <a:rPr lang="en-US"/>
              <a:t>You may wish to explain about the port bindings section including that multiple instances can live side by side (such as to point at different host storage locations) by changing the HostPort value.</a:t>
            </a:r>
          </a:p>
          <a:p>
            <a:endParaRPr lang="en-US"/>
          </a:p>
          <a:p>
            <a:r>
              <a:rPr lang="en-US"/>
              <a:t>Also, the storage account key should be supplied by the person creating the configuration. The documentation gives https://generate.plus/en/base64 as a place to get an appropriate storage account key to use.</a:t>
            </a:r>
          </a:p>
          <a:p>
            <a:endParaRPr lang="en-US"/>
          </a:p>
          <a:p>
            <a:r>
              <a:rPr lang="en-US"/>
              <a:t>&lt;storage mount&gt; is of the form host:module, where module must be “:/blobroot” for Linux or “C:/blobroot” for Windows. Cf. </a:t>
            </a:r>
            <a:r>
              <a:rPr lang="en-US">
                <a:hlinkClick r:id="rId3"/>
              </a:rPr>
              <a:t>https://docs.microsoft.com/en-us/azure/iot-edge/how-to-deploy-blob</a:t>
            </a:r>
            <a:r>
              <a:rPr lang="en-US"/>
              <a:t> for more on this.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1:53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154315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 this slide, it’s useful to explain that the connection to online Azure storage is here, including the target cloud suffix (which means non-commercial clouds work). It’s also useful to explain the automatic deletion properties in general.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1:53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38599261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key point here is that connecting to blob storage on an IoT Edge device is directly analogous to and compatible with connecting to a live Azure Blob Storage blob.</a:t>
            </a:r>
          </a:p>
          <a:p>
            <a:endParaRPr lang="en-US"/>
          </a:p>
          <a:p>
            <a:r>
              <a:rPr lang="en-US"/>
              <a:t>Storage operations:</a:t>
            </a:r>
          </a:p>
          <a:p>
            <a:r>
              <a:rPr lang="en-US">
                <a:hlinkClick r:id="rId3"/>
              </a:rPr>
              <a:t>https://docs.microsoft.com/en-us/azure/iot-edge/how-to-store-data-blob#supported-storage-operations</a:t>
            </a:r>
            <a:endParaRPr lang="en-US"/>
          </a:p>
          <a:p>
            <a:endParaRPr lang="en-US"/>
          </a:p>
          <a:p>
            <a:r>
              <a:rPr lang="en-US"/>
              <a:t>Event Grid support:</a:t>
            </a:r>
          </a:p>
          <a:p>
            <a:r>
              <a:rPr lang="en-US">
                <a:hlinkClick r:id="rId4"/>
              </a:rPr>
              <a:t>https://docs.microsoft.com/en-us/azure/event-grid/edge/react-blob-storage-events-locally</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215786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1:53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6596686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1516002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1:53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6672169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1:53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486506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Light" pitchFamily="34" charset="0"/>
                <a:ea typeface="+mn-ea"/>
                <a:cs typeface="+mn-cs"/>
              </a:rPr>
              <a:t>Correct Answer: A, B, D</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Explanation: In the student workbook/skillpipe content, topic Introduction to Module Development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IoT Hub sees a module instance analogously to a device, in the sense that:</a:t>
            </a:r>
          </a:p>
          <a:p>
            <a:r>
              <a:rPr lang="en-US" sz="882" kern="1200">
                <a:solidFill>
                  <a:schemeClr val="tx1"/>
                </a:solidFill>
                <a:effectLst/>
                <a:latin typeface="Segoe UI Light" pitchFamily="34" charset="0"/>
                <a:ea typeface="+mn-ea"/>
                <a:cs typeface="+mn-cs"/>
              </a:rPr>
              <a:t>- it has a module twin that is distinct and isolated from the device twin and the other module twins of that device</a:t>
            </a:r>
          </a:p>
          <a:p>
            <a:r>
              <a:rPr lang="en-US" sz="882" kern="1200">
                <a:solidFill>
                  <a:schemeClr val="tx1"/>
                </a:solidFill>
                <a:effectLst/>
                <a:latin typeface="Segoe UI Light" pitchFamily="34" charset="0"/>
                <a:ea typeface="+mn-ea"/>
                <a:cs typeface="+mn-cs"/>
              </a:rPr>
              <a:t>- it can send device-to-cloud messages</a:t>
            </a:r>
          </a:p>
          <a:p>
            <a:r>
              <a:rPr lang="en-US" sz="882" kern="1200">
                <a:solidFill>
                  <a:schemeClr val="tx1"/>
                </a:solidFill>
                <a:effectLst/>
                <a:latin typeface="Segoe UI Light" pitchFamily="34" charset="0"/>
                <a:ea typeface="+mn-ea"/>
                <a:cs typeface="+mn-cs"/>
              </a:rPr>
              <a:t>- it can receive direct methods targeted specifically at its identity.</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Currently, a module cannot receive cloud-to-device messages nor use the file upload feature.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1:53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3290268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kern="1200">
                <a:solidFill>
                  <a:schemeClr val="tx1"/>
                </a:solidFill>
                <a:effectLst/>
                <a:latin typeface="Segoe UI Light" pitchFamily="34" charset="0"/>
                <a:ea typeface="+mn-ea"/>
                <a:cs typeface="+mn-cs"/>
              </a:rPr>
              <a:t>Correct Answer: A, B, D</a:t>
            </a:r>
          </a:p>
          <a:p>
            <a:endParaRPr lang="en-US" sz="900" kern="1200">
              <a:solidFill>
                <a:schemeClr val="tx1"/>
              </a:solidFill>
              <a:effectLst/>
              <a:latin typeface="Segoe UI Light" pitchFamily="34" charset="0"/>
              <a:ea typeface="+mn-ea"/>
              <a:cs typeface="+mn-cs"/>
            </a:endParaRPr>
          </a:p>
          <a:p>
            <a:r>
              <a:rPr lang="en-US" sz="900" b="0" kern="1200">
                <a:solidFill>
                  <a:schemeClr val="tx1"/>
                </a:solidFill>
                <a:effectLst/>
                <a:latin typeface="Segoe UI Light" pitchFamily="34" charset="0"/>
                <a:ea typeface="+mn-ea"/>
                <a:cs typeface="+mn-cs"/>
              </a:rPr>
              <a:t>Explanation</a:t>
            </a:r>
            <a:r>
              <a:rPr lang="en-US" sz="900" kern="1200">
                <a:solidFill>
                  <a:schemeClr val="tx1"/>
                </a:solidFill>
                <a:effectLst/>
                <a:latin typeface="Segoe UI Light" pitchFamily="34" charset="0"/>
                <a:ea typeface="+mn-ea"/>
                <a:cs typeface="+mn-cs"/>
              </a:rPr>
              <a:t>: In the student workbook/skillpipe content, topic </a:t>
            </a:r>
            <a:r>
              <a:rPr lang="en-US" sz="900" i="1" kern="1200">
                <a:solidFill>
                  <a:schemeClr val="tx1"/>
                </a:solidFill>
                <a:effectLst/>
                <a:latin typeface="Segoe UI Light" pitchFamily="34" charset="0"/>
                <a:ea typeface="+mn-ea"/>
                <a:cs typeface="+mn-cs"/>
              </a:rPr>
              <a:t>Develop Custom Modules with VS Code</a:t>
            </a:r>
            <a:r>
              <a:rPr lang="en-US" sz="900" kern="1200">
                <a:solidFill>
                  <a:schemeClr val="tx1"/>
                </a:solidFill>
                <a:effectLst/>
                <a:latin typeface="Segoe UI Light" pitchFamily="34" charset="0"/>
                <a:ea typeface="+mn-ea"/>
                <a:cs typeface="+mn-cs"/>
              </a:rPr>
              <a:t> includes the following:</a:t>
            </a:r>
          </a:p>
          <a:p>
            <a:endParaRPr lang="en-US" sz="900" kern="1200">
              <a:solidFill>
                <a:schemeClr val="tx1"/>
              </a:solidFill>
              <a:effectLst/>
              <a:latin typeface="Segoe UI Light" pitchFamily="34" charset="0"/>
              <a:ea typeface="+mn-ea"/>
              <a:cs typeface="+mn-cs"/>
            </a:endParaRPr>
          </a:p>
          <a:p>
            <a:r>
              <a:rPr lang="en-US" sz="900" kern="1200">
                <a:solidFill>
                  <a:schemeClr val="tx1"/>
                </a:solidFill>
                <a:effectLst/>
                <a:latin typeface="Segoe UI Light" pitchFamily="34" charset="0"/>
                <a:ea typeface="+mn-ea"/>
                <a:cs typeface="+mn-cs"/>
              </a:rPr>
              <a:t>At a high level, the process for developing a custom Edge module in Visual Studio Code will be similar to the following:</a:t>
            </a:r>
          </a:p>
          <a:p>
            <a:endParaRPr lang="en-US" sz="900" kern="1200">
              <a:solidFill>
                <a:schemeClr val="tx1"/>
              </a:solidFill>
              <a:effectLst/>
              <a:latin typeface="Segoe UI Light" pitchFamily="34" charset="0"/>
              <a:ea typeface="+mn-ea"/>
              <a:cs typeface="+mn-cs"/>
            </a:endParaRPr>
          </a:p>
          <a:p>
            <a:pPr lvl="0"/>
            <a:r>
              <a:rPr lang="en-US" sz="900" kern="1200">
                <a:solidFill>
                  <a:schemeClr val="tx1"/>
                </a:solidFill>
                <a:effectLst/>
                <a:latin typeface="Segoe UI Light" pitchFamily="34" charset="0"/>
                <a:ea typeface="+mn-ea"/>
                <a:cs typeface="+mn-cs"/>
              </a:rPr>
              <a:t>- Prepare the development environment with the required tools. For example, Azure IoT tools, Docker tools, and Visual Studio Code tools.</a:t>
            </a:r>
          </a:p>
          <a:p>
            <a:pPr lvl="1"/>
            <a:r>
              <a:rPr lang="en-US" sz="900" kern="1200">
                <a:solidFill>
                  <a:schemeClr val="tx1"/>
                </a:solidFill>
                <a:effectLst/>
                <a:latin typeface="Segoe UI Light" pitchFamily="34" charset="0"/>
                <a:ea typeface="+mn-ea"/>
                <a:cs typeface="+mn-cs"/>
              </a:rPr>
              <a:t>You will need Docker to build the module image and you will need a container registry to hold the module image. For example, Docker Community Edition on your development machine, and Azure Container Registry in Azure. </a:t>
            </a:r>
          </a:p>
          <a:p>
            <a:pPr lvl="1"/>
            <a:r>
              <a:rPr lang="en-US" sz="900" kern="1200">
                <a:solidFill>
                  <a:schemeClr val="tx1"/>
                </a:solidFill>
                <a:effectLst/>
                <a:latin typeface="Segoe UI Light" pitchFamily="34" charset="0"/>
                <a:ea typeface="+mn-ea"/>
                <a:cs typeface="+mn-cs"/>
              </a:rPr>
              <a:t>Unless you're developing your module in C, you will also need the Python-based Azure IoT EdgeHub Dev Tool in order to set up your local development environment to debug, run, and test your IoT Edge solution.</a:t>
            </a:r>
          </a:p>
          <a:p>
            <a:pPr lvl="0"/>
            <a:endParaRPr lang="en-US" sz="900" kern="1200">
              <a:solidFill>
                <a:schemeClr val="tx1"/>
              </a:solidFill>
              <a:effectLst/>
              <a:latin typeface="Segoe UI Light" pitchFamily="34" charset="0"/>
              <a:ea typeface="+mn-ea"/>
              <a:cs typeface="+mn-cs"/>
            </a:endParaRPr>
          </a:p>
          <a:p>
            <a:pPr lvl="0"/>
            <a:r>
              <a:rPr lang="en-US" sz="900" kern="1200">
                <a:solidFill>
                  <a:schemeClr val="tx1"/>
                </a:solidFill>
                <a:effectLst/>
                <a:latin typeface="Segoe UI Light" pitchFamily="34" charset="0"/>
                <a:ea typeface="+mn-ea"/>
                <a:cs typeface="+mn-cs"/>
              </a:rPr>
              <a:t>- Use the Visual Studio Code command palette to create a solution template for your module(s).</a:t>
            </a:r>
          </a:p>
          <a:p>
            <a:pPr lvl="1"/>
            <a:r>
              <a:rPr lang="en-US" sz="900" kern="1200">
                <a:solidFill>
                  <a:schemeClr val="tx1"/>
                </a:solidFill>
                <a:effectLst/>
                <a:latin typeface="Segoe UI Light" pitchFamily="34" charset="0"/>
                <a:ea typeface="+mn-ea"/>
                <a:cs typeface="+mn-cs"/>
              </a:rPr>
              <a:t>The solution template provides you with a sample module and deployment.template.json file that are set up so that you can build the solution, push it to your container registry, and deploy it to a device to start testing without touching any code. </a:t>
            </a:r>
          </a:p>
          <a:p>
            <a:pPr lvl="1"/>
            <a:r>
              <a:rPr lang="en-US" sz="900" kern="1200">
                <a:solidFill>
                  <a:schemeClr val="tx1"/>
                </a:solidFill>
                <a:effectLst/>
                <a:latin typeface="Segoe UI Light" pitchFamily="34" charset="0"/>
                <a:ea typeface="+mn-ea"/>
                <a:cs typeface="+mn-cs"/>
              </a:rPr>
              <a:t>The sample module is built to simply take input from a source (in this case, the SimulatedTemperatureSensor module that simulates data) and pipe it to IoT Hub. </a:t>
            </a:r>
          </a:p>
          <a:p>
            <a:pPr lvl="0"/>
            <a:endParaRPr lang="en-US" sz="900" kern="1200">
              <a:solidFill>
                <a:schemeClr val="tx1"/>
              </a:solidFill>
              <a:effectLst/>
              <a:latin typeface="Segoe UI Light" pitchFamily="34" charset="0"/>
              <a:ea typeface="+mn-ea"/>
              <a:cs typeface="+mn-cs"/>
            </a:endParaRPr>
          </a:p>
          <a:p>
            <a:pPr lvl="0"/>
            <a:r>
              <a:rPr lang="en-US" sz="900" kern="1200">
                <a:solidFill>
                  <a:schemeClr val="tx1"/>
                </a:solidFill>
                <a:effectLst/>
                <a:latin typeface="Segoe UI Light" pitchFamily="34" charset="0"/>
                <a:ea typeface="+mn-ea"/>
                <a:cs typeface="+mn-cs"/>
              </a:rPr>
              <a:t>- Develop and debug the business logic of your custom module(s). There are several options available for debugging, which include using the IoT Edge Simulator.</a:t>
            </a:r>
          </a:p>
          <a:p>
            <a:pPr lvl="0"/>
            <a:endParaRPr lang="en-US" sz="900" kern="1200">
              <a:solidFill>
                <a:schemeClr val="tx1"/>
              </a:solidFill>
              <a:effectLst/>
              <a:latin typeface="Segoe UI Light" pitchFamily="34" charset="0"/>
              <a:ea typeface="+mn-ea"/>
              <a:cs typeface="+mn-cs"/>
            </a:endParaRPr>
          </a:p>
          <a:p>
            <a:r>
              <a:rPr lang="en-US" sz="900" kern="1200">
                <a:solidFill>
                  <a:schemeClr val="tx1"/>
                </a:solidFill>
                <a:effectLst/>
                <a:latin typeface="Segoe UI Light" pitchFamily="34" charset="0"/>
                <a:ea typeface="+mn-ea"/>
                <a:cs typeface="+mn-cs"/>
              </a:rPr>
              <a:t>Once you are done testing, you can create the JSON deployment manifest and deploy your custom module(s).</a:t>
            </a:r>
            <a:endParaRPr lang="en-US" sz="800" kern="120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1:53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30383547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Light" pitchFamily="34" charset="0"/>
                <a:ea typeface="+mn-ea"/>
                <a:cs typeface="+mn-cs"/>
              </a:rPr>
              <a:t>Correct Answer: A, B, C, D</a:t>
            </a:r>
          </a:p>
          <a:p>
            <a:endParaRPr lang="en-US" sz="882"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Explanation</a:t>
            </a:r>
            <a:r>
              <a:rPr lang="en-US" sz="882" kern="1200">
                <a:solidFill>
                  <a:schemeClr val="tx1"/>
                </a:solidFill>
                <a:effectLst/>
                <a:latin typeface="Segoe UI Light" pitchFamily="34" charset="0"/>
                <a:ea typeface="+mn-ea"/>
                <a:cs typeface="+mn-cs"/>
              </a:rPr>
              <a:t>: In the student workbook/skillpipe content, topic </a:t>
            </a:r>
            <a:r>
              <a:rPr lang="en-US" sz="882" i="1" kern="1200">
                <a:solidFill>
                  <a:schemeClr val="tx1"/>
                </a:solidFill>
                <a:effectLst/>
                <a:latin typeface="Segoe UI Light" pitchFamily="34" charset="0"/>
                <a:ea typeface="+mn-ea"/>
                <a:cs typeface="+mn-cs"/>
              </a:rPr>
              <a:t>Extended Offline Capabilities</a:t>
            </a:r>
            <a:r>
              <a:rPr lang="en-US" sz="882" kern="1200">
                <a:solidFill>
                  <a:schemeClr val="tx1"/>
                </a:solidFill>
                <a:effectLst/>
                <a:latin typeface="Segoe UI Light" pitchFamily="34" charset="0"/>
                <a:ea typeface="+mn-ea"/>
                <a:cs typeface="+mn-cs"/>
              </a:rPr>
              <a:t>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Azure IoT Edge supports extended offline operations on your IoT Edge devices, and enables offline operations on non-IoT Edge child devices too. As long as an IoT Edge device has had one opportunity to connect to IoT Hub, it and any child devices can continue to function with intermittent or no Internet connection.</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How it works</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When an IoT Edge device goes into offline mode, the IoT Edge hub takes on three roles. First, it stores any messages that would go upstream and saves them until the device reconnects. Second, it acts on behalf of IoT Hub to authenticate modules and child devices so that they can continue to operate. Third, it enables communication between child devices that normally would go through IoT Hub.</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1:53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a:p>
        </p:txBody>
      </p:sp>
    </p:spTree>
    <p:extLst>
      <p:ext uri="{BB962C8B-B14F-4D97-AF65-F5344CB8AC3E}">
        <p14:creationId xmlns:p14="http://schemas.microsoft.com/office/powerpoint/2010/main" val="4024514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Light" pitchFamily="34" charset="0"/>
                <a:ea typeface="+mn-ea"/>
                <a:cs typeface="+mn-cs"/>
              </a:rPr>
              <a:t>Correct Answer: A, C, D</a:t>
            </a:r>
          </a:p>
          <a:p>
            <a:endParaRPr lang="en-US" sz="882"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Explanation</a:t>
            </a:r>
            <a:r>
              <a:rPr lang="en-US" sz="882" kern="1200">
                <a:solidFill>
                  <a:schemeClr val="tx1"/>
                </a:solidFill>
                <a:effectLst/>
                <a:latin typeface="Segoe UI Light" pitchFamily="34" charset="0"/>
                <a:ea typeface="+mn-ea"/>
                <a:cs typeface="+mn-cs"/>
              </a:rPr>
              <a:t>: In the student workbook/skillpipe content, topic </a:t>
            </a:r>
            <a:r>
              <a:rPr lang="en-US" sz="882" i="1" kern="1200">
                <a:solidFill>
                  <a:schemeClr val="tx1"/>
                </a:solidFill>
                <a:effectLst/>
                <a:latin typeface="Segoe UI Light" pitchFamily="34" charset="0"/>
                <a:ea typeface="+mn-ea"/>
                <a:cs typeface="+mn-cs"/>
              </a:rPr>
              <a:t>Azure Blob Storage on IoT Edge</a:t>
            </a:r>
            <a:r>
              <a:rPr lang="en-US" sz="882" kern="1200">
                <a:solidFill>
                  <a:schemeClr val="tx1"/>
                </a:solidFill>
                <a:effectLst/>
                <a:latin typeface="Segoe UI Light" pitchFamily="34" charset="0"/>
                <a:ea typeface="+mn-ea"/>
                <a:cs typeface="+mn-cs"/>
              </a:rPr>
              <a:t>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Azure Blob Storage on IoT Edge provides a block blob storage solution at the edge. A blob storage module on your IoT Edge device behaves like an Azure block blob service, except the block blobs are stored locally on your IoT Edge device. You can access your blobs using the same Azure storage SDK methods or block blob API calls that you're already used to.</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A blob storage module is useful in the following scenarios:</a:t>
            </a:r>
          </a:p>
          <a:p>
            <a:endParaRPr lang="en-US" sz="882" kern="1200">
              <a:solidFill>
                <a:schemeClr val="tx1"/>
              </a:solidFill>
              <a:effectLst/>
              <a:latin typeface="Segoe UI Light" pitchFamily="34" charset="0"/>
              <a:ea typeface="+mn-ea"/>
              <a:cs typeface="+mn-cs"/>
            </a:endParaRPr>
          </a:p>
          <a:p>
            <a:pPr lvl="0"/>
            <a:r>
              <a:rPr lang="en-US" sz="882" kern="1200">
                <a:solidFill>
                  <a:schemeClr val="tx1"/>
                </a:solidFill>
                <a:effectLst/>
                <a:latin typeface="Segoe UI Light" pitchFamily="34" charset="0"/>
                <a:ea typeface="+mn-ea"/>
                <a:cs typeface="+mn-cs"/>
              </a:rPr>
              <a:t>- where data needs to be stored locally until it can be processed or transferred to the cloud. This data can be videos, images, finance data, hospital data, or any other unstructured data.</a:t>
            </a:r>
          </a:p>
          <a:p>
            <a:pPr lvl="0"/>
            <a:r>
              <a:rPr lang="en-US" sz="882" kern="1200">
                <a:solidFill>
                  <a:schemeClr val="tx1"/>
                </a:solidFill>
                <a:effectLst/>
                <a:latin typeface="Segoe UI Light" pitchFamily="34" charset="0"/>
                <a:ea typeface="+mn-ea"/>
                <a:cs typeface="+mn-cs"/>
              </a:rPr>
              <a:t>- when devices are located in a place with limited connectivity.</a:t>
            </a:r>
          </a:p>
          <a:p>
            <a:pPr lvl="0"/>
            <a:r>
              <a:rPr lang="en-US" sz="882" kern="1200">
                <a:solidFill>
                  <a:schemeClr val="tx1"/>
                </a:solidFill>
                <a:effectLst/>
                <a:latin typeface="Segoe UI Light" pitchFamily="34" charset="0"/>
                <a:ea typeface="+mn-ea"/>
                <a:cs typeface="+mn-cs"/>
              </a:rPr>
              <a:t>- when you want to efficiently process the data locally to get low latency access to the data, such that you can respond to emergencies as quickly as possible.</a:t>
            </a:r>
          </a:p>
          <a:p>
            <a:pPr lvl="0"/>
            <a:r>
              <a:rPr lang="en-US" sz="882" kern="1200">
                <a:solidFill>
                  <a:schemeClr val="tx1"/>
                </a:solidFill>
                <a:effectLst/>
                <a:latin typeface="Segoe UI Light" pitchFamily="34" charset="0"/>
                <a:ea typeface="+mn-ea"/>
                <a:cs typeface="+mn-cs"/>
              </a:rPr>
              <a:t>- when you want to reduce bandwidth costs and avoid transferring terabytes of data to the cloud. You can process the data locally and send only the processed data to the cloud.</a:t>
            </a:r>
          </a:p>
          <a:p>
            <a:pPr lvl="0"/>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Connect to your blob storage module</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You can use the account name and account key that you configured for your module to access the blob storage on your IoT Edge device.</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Specify your IoT Edge device as the blob endpoint for any storage requests that you make to it. You can create a connection string for an explicit storage endpoint using the IoT Edge device information and the account name that you configured.</a:t>
            </a:r>
          </a:p>
          <a:p>
            <a:endParaRPr lang="en-US" sz="882" kern="1200">
              <a:solidFill>
                <a:schemeClr val="tx1"/>
              </a:solidFill>
              <a:effectLst/>
              <a:latin typeface="Segoe UI Light" pitchFamily="34" charset="0"/>
              <a:ea typeface="+mn-ea"/>
              <a:cs typeface="+mn-cs"/>
            </a:endParaRPr>
          </a:p>
          <a:p>
            <a:pPr lvl="0"/>
            <a:r>
              <a:rPr lang="en-US" sz="882" kern="1200">
                <a:solidFill>
                  <a:schemeClr val="tx1"/>
                </a:solidFill>
                <a:effectLst/>
                <a:latin typeface="Segoe UI Light" pitchFamily="34" charset="0"/>
                <a:ea typeface="+mn-ea"/>
                <a:cs typeface="+mn-cs"/>
              </a:rPr>
              <a:t>- For modules that are deployed on the same device as where the Azure Blob Storage on IoT Edge module is running, the blob endpoint is: `http://&lt;module name&gt;:11002/&lt;account name&gt;`.</a:t>
            </a:r>
          </a:p>
          <a:p>
            <a:pPr lvl="0"/>
            <a:r>
              <a:rPr lang="en-US" sz="882" kern="1200">
                <a:solidFill>
                  <a:schemeClr val="tx1"/>
                </a:solidFill>
                <a:effectLst/>
                <a:latin typeface="Segoe UI Light" pitchFamily="34" charset="0"/>
                <a:ea typeface="+mn-ea"/>
                <a:cs typeface="+mn-cs"/>
              </a:rPr>
              <a:t>- For modules or applications running on a different device, you have to choose the right endpoint for your network. Depending on your network setup, choose an endpoint format such that the data traffic from your external module or application can reach the device running the Azure Blob Storage on IoT Edge module.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1:53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a:p>
        </p:txBody>
      </p:sp>
    </p:spTree>
    <p:extLst>
      <p:ext uri="{BB962C8B-B14F-4D97-AF65-F5344CB8AC3E}">
        <p14:creationId xmlns:p14="http://schemas.microsoft.com/office/powerpoint/2010/main" val="1306948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1:53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548380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IoT Hub primitives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A module is analogous to a device, so it has a module twin, can send device-to-cloud messages, and can receive direct methods targeted at its identity</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Cannot receive cloud-to-device messages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Cannot use the file upload feature</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Device-to-cloud messages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Declarative routing of messages from connected devices to modules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Modules have input and output endpoints</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Connecting to IoT Edge hub from a module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Use a </a:t>
            </a:r>
            <a:r>
              <a:rPr lang="en-US" dirty="0" err="1"/>
              <a:t>ModuleClient</a:t>
            </a:r>
            <a:r>
              <a:rPr lang="en-US" dirty="0"/>
              <a:t> instance (similar to a </a:t>
            </a:r>
            <a:r>
              <a:rPr lang="en-US" dirty="0" err="1"/>
              <a:t>DeviceClient</a:t>
            </a:r>
            <a:r>
              <a:rPr lang="en-US" dirty="0"/>
              <a:t> instance)</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dirty="0"/>
              <a:t>Accept the IoT Edge Hub certificate.</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339371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Moby-engine is a Microsoft-supplied and supported engine based on the Moby open-source project.</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1459181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egoe UI" panose="020B0502040204020203" pitchFamily="34" charset="0"/>
              </a:rPr>
              <a:t>Moby is an open framework created by Docker to assemble specialized container systems without reinventing the wheel. It provides a “</a:t>
            </a:r>
            <a:r>
              <a:rPr lang="en-US" sz="1800" dirty="0" err="1">
                <a:effectLst/>
                <a:latin typeface="Segoe UI" panose="020B0502040204020203" pitchFamily="34" charset="0"/>
              </a:rPr>
              <a:t>lego</a:t>
            </a:r>
            <a:r>
              <a:rPr lang="en-US" sz="1800" dirty="0">
                <a:effectLst/>
                <a:latin typeface="Segoe UI" panose="020B0502040204020203" pitchFamily="34" charset="0"/>
              </a:rPr>
              <a:t> set” of dozens of standard components and a framework for assembling them into custom platforms.</a:t>
            </a:r>
            <a:br>
              <a:rPr lang="en-US" sz="1800" dirty="0">
                <a:effectLst/>
                <a:latin typeface="Segoe UI" panose="020B0502040204020203" pitchFamily="34" charset="0"/>
              </a:rPr>
            </a:br>
            <a:endParaRPr lang="en-US" sz="1800" dirty="0">
              <a:effectLst/>
              <a:latin typeface="Arial" panose="020B0604020202020204" pitchFamily="34" charset="0"/>
            </a:endParaRPr>
          </a:p>
          <a:p>
            <a:r>
              <a:rPr lang="en-US" sz="1800" dirty="0">
                <a:effectLst/>
                <a:latin typeface="Segoe UI" panose="020B0502040204020203" pitchFamily="34" charset="0"/>
                <a:hlinkClick r:id="rId3"/>
              </a:rPr>
              <a:t>https://mobyproject.org/</a:t>
            </a:r>
            <a:endParaRPr lang="en-US" sz="1800" dirty="0">
              <a:effectLst/>
              <a:latin typeface="Arial" panose="020B0604020202020204" pitchFamily="34"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731986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699161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dirty="0"/>
              <a:t>ARM64 on Linux is in preview as of May, 2020, so it’s not discussed here as supported yet – see also </a:t>
            </a:r>
            <a:r>
              <a:rPr lang="en-US" dirty="0">
                <a:hlinkClick r:id="rId3"/>
              </a:rPr>
              <a:t>https://devblogs.microsoft.com/iotdev/develop-and-debug-arm64-iot-edge-modules-in-visual-studio-code-preview/</a:t>
            </a:r>
            <a:endParaRPr lang="en-US" dirty="0"/>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1:53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8795290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r>
              <a:rPr lang="en-US"/>
              <a:t>Click icon to add picture</a:t>
            </a:r>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0"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marL="0" marR="0" lvl="1" indent="0" algn="l" defTabSz="914367" rtl="0" eaLnBrk="1" fontAlgn="auto" latinLnBrk="0" hangingPunct="1">
              <a:lnSpc>
                <a:spcPct val="100000"/>
              </a:lnSpc>
              <a:spcBef>
                <a:spcPts val="392"/>
              </a:spcBef>
              <a:spcAft>
                <a:spcPts val="588"/>
              </a:spcAft>
              <a:buClrTx/>
              <a:buSzPct val="90000"/>
              <a:buFontTx/>
              <a:buNone/>
              <a:tabLst/>
            </a:pPr>
            <a:r>
              <a:rPr lang="en-US"/>
              <a:t>Second level</a:t>
            </a:r>
          </a:p>
          <a:p>
            <a:pPr marL="0" marR="0" lvl="2" indent="0" algn="l" defTabSz="914367" rtl="0" eaLnBrk="1" fontAlgn="auto" latinLnBrk="0" hangingPunct="1">
              <a:lnSpc>
                <a:spcPct val="100000"/>
              </a:lnSpc>
              <a:spcBef>
                <a:spcPts val="392"/>
              </a:spcBef>
              <a:spcAft>
                <a:spcPts val="588"/>
              </a:spcAft>
              <a:buClrTx/>
              <a:buSzPct val="90000"/>
              <a:buFontTx/>
              <a:buNone/>
              <a:tabLst/>
            </a:pPr>
            <a:r>
              <a:rPr lang="en-US"/>
              <a:t>Third level</a:t>
            </a:r>
          </a:p>
          <a:p>
            <a:pPr marL="0" marR="0" lvl="3" indent="0" algn="l" defTabSz="914367" rtl="0" eaLnBrk="1" fontAlgn="auto" latinLnBrk="0" hangingPunct="1">
              <a:lnSpc>
                <a:spcPct val="100000"/>
              </a:lnSpc>
              <a:spcBef>
                <a:spcPts val="392"/>
              </a:spcBef>
              <a:spcAft>
                <a:spcPts val="588"/>
              </a:spcAft>
              <a:buClrTx/>
              <a:buSzPct val="90000"/>
              <a:buFontTx/>
              <a:buNone/>
              <a:tabLst/>
            </a:pPr>
            <a:r>
              <a:rPr lang="en-US"/>
              <a:t>Fourth level</a:t>
            </a:r>
          </a:p>
          <a:p>
            <a:pPr marL="0" marR="0" lvl="4" indent="0" algn="l" defTabSz="914367" rtl="0" eaLnBrk="1" fontAlgn="auto" latinLnBrk="0" hangingPunct="1">
              <a:lnSpc>
                <a:spcPct val="100000"/>
              </a:lnSpc>
              <a:spcBef>
                <a:spcPts val="392"/>
              </a:spcBef>
              <a:spcAft>
                <a:spcPts val="588"/>
              </a:spcAft>
              <a:buClrTx/>
              <a:buSzPct val="90000"/>
              <a:buFontTx/>
              <a:buNone/>
              <a:tabLst/>
            </a:pPr>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3" y="3239562"/>
            <a:ext cx="9115662" cy="375765"/>
          </a:xfrm>
        </p:spPr>
        <p:txBody>
          <a:bodyPr wrap="square" lIns="0" tIns="0" rIns="0" bIns="0" anchor="ctr">
            <a:spAutoFit/>
          </a:bodyPr>
          <a:lstStyle>
            <a:lvl1pPr algn="l" defTabSz="914367" rtl="0" eaLnBrk="1" latinLnBrk="0" hangingPunct="1">
              <a:lnSpc>
                <a:spcPts val="3137"/>
              </a:lnSpc>
              <a:spcBef>
                <a:spcPct val="0"/>
              </a:spcBef>
              <a:buNone/>
              <a:defRPr lang="en-US" sz="2549"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a:solidFill>
                <a:schemeClr val="bg1">
                  <a:lumMod val="65000"/>
                </a:schemeClr>
              </a:solidFill>
            </a:endParaRPr>
          </a:p>
        </p:txBody>
      </p:sp>
    </p:spTree>
    <p:extLst>
      <p:ext uri="{BB962C8B-B14F-4D97-AF65-F5344CB8AC3E}">
        <p14:creationId xmlns:p14="http://schemas.microsoft.com/office/powerpoint/2010/main" val="2574447631"/>
      </p:ext>
    </p:extLst>
  </p:cSld>
  <p:clrMapOvr>
    <a:masterClrMapping/>
  </p:clrMapOvr>
  <p:transition>
    <p:fade/>
  </p:transition>
  <p:extLst>
    <p:ext uri="{DCECCB84-F9BA-43D5-87BE-67443E8EF086}">
      <p15:sldGuideLst xmlns:p15="http://schemas.microsoft.com/office/powerpoint/2012/main">
        <p15:guide id="1" pos="6528">
          <p15:clr>
            <a:srgbClr val="FBAE40"/>
          </p15:clr>
        </p15:guide>
        <p15:guide id="2" pos="7224">
          <p15:clr>
            <a:srgbClr val="FBAE40"/>
          </p15:clr>
        </p15:guide>
        <p15:guide id="3" orient="horz" pos="2528">
          <p15:clr>
            <a:srgbClr val="FBAE40"/>
          </p15:clr>
        </p15:guide>
        <p15:guide id="4" orient="horz" pos="1832">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only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2564552068"/>
      </p:ext>
    </p:extLst>
  </p:cSld>
  <p:clrMapOvr>
    <a:masterClrMapping/>
  </p:clrMapOvr>
  <p:transition>
    <p:fade/>
  </p:transition>
  <p:extLst>
    <p:ext uri="{DCECCB84-F9BA-43D5-87BE-67443E8EF086}">
      <p15:sldGuideLst xmlns:p15="http://schemas.microsoft.com/office/powerpoint/2012/main">
        <p15:guide id="1" pos="873">
          <p15:clr>
            <a:srgbClr val="FBAE40"/>
          </p15:clr>
        </p15:guide>
        <p15:guide id="2" pos="105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6" r:id="rId73"/>
    <p:sldLayoutId id="2147484737" r:id="rId7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0.xml"/><Relationship Id="rId1" Type="http://schemas.openxmlformats.org/officeDocument/2006/relationships/slideLayout" Target="../slideLayouts/slideLayout74.xml"/><Relationship Id="rId5" Type="http://schemas.openxmlformats.org/officeDocument/2006/relationships/image" Target="../media/image26.emf"/><Relationship Id="rId4" Type="http://schemas.openxmlformats.org/officeDocument/2006/relationships/image" Target="../media/image25.emf"/></Relationships>
</file>

<file path=ppt/slides/_rels/slide11.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1.xml"/><Relationship Id="rId1" Type="http://schemas.openxmlformats.org/officeDocument/2006/relationships/slideLayout" Target="../slideLayouts/slideLayout74.xml"/><Relationship Id="rId5" Type="http://schemas.openxmlformats.org/officeDocument/2006/relationships/image" Target="../media/image26.emf"/><Relationship Id="rId4" Type="http://schemas.openxmlformats.org/officeDocument/2006/relationships/image" Target="../media/image25.emf"/></Relationships>
</file>

<file path=ppt/slides/_rels/slide12.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12.xml"/><Relationship Id="rId1" Type="http://schemas.openxmlformats.org/officeDocument/2006/relationships/slideLayout" Target="../slideLayouts/slideLayout74.xml"/><Relationship Id="rId5" Type="http://schemas.openxmlformats.org/officeDocument/2006/relationships/image" Target="../media/image26.emf"/><Relationship Id="rId4" Type="http://schemas.openxmlformats.org/officeDocument/2006/relationships/image" Target="../media/image25.emf"/></Relationships>
</file>

<file path=ppt/slides/_rels/slide13.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notesSlide" Target="../notesSlides/notesSlide13.xml"/><Relationship Id="rId1" Type="http://schemas.openxmlformats.org/officeDocument/2006/relationships/slideLayout" Target="../slideLayouts/slideLayout74.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14.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notesSlide" Target="../notesSlides/notesSlide14.xml"/><Relationship Id="rId1" Type="http://schemas.openxmlformats.org/officeDocument/2006/relationships/slideLayout" Target="../slideLayouts/slideLayout74.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74.xml"/></Relationships>
</file>

<file path=ppt/slides/_rels/slide1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16.xml"/><Relationship Id="rId1" Type="http://schemas.openxmlformats.org/officeDocument/2006/relationships/slideLayout" Target="../slideLayouts/slideLayout74.xml"/><Relationship Id="rId4" Type="http://schemas.openxmlformats.org/officeDocument/2006/relationships/image" Target="../media/image31.emf"/></Relationships>
</file>

<file path=ppt/slides/_rels/slide1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17.xml"/><Relationship Id="rId1" Type="http://schemas.openxmlformats.org/officeDocument/2006/relationships/slideLayout" Target="../slideLayouts/slideLayout74.xml"/></Relationships>
</file>

<file path=ppt/slides/_rels/slide1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8.xml"/><Relationship Id="rId1" Type="http://schemas.openxmlformats.org/officeDocument/2006/relationships/slideLayout" Target="../slideLayouts/slideLayout73.xml"/></Relationships>
</file>

<file path=ppt/slides/_rels/slide1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9.xml"/><Relationship Id="rId1" Type="http://schemas.openxmlformats.org/officeDocument/2006/relationships/slideLayout" Target="../slideLayouts/slideLayout74.xml"/><Relationship Id="rId5" Type="http://schemas.openxmlformats.org/officeDocument/2006/relationships/image" Target="../media/image36.emf"/><Relationship Id="rId4" Type="http://schemas.openxmlformats.org/officeDocument/2006/relationships/image" Target="../media/image35.emf"/></Relationships>
</file>

<file path=ppt/slides/_rels/slide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2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0.xml"/><Relationship Id="rId1" Type="http://schemas.openxmlformats.org/officeDocument/2006/relationships/slideLayout" Target="../slideLayouts/slideLayout74.xml"/><Relationship Id="rId4" Type="http://schemas.openxmlformats.org/officeDocument/2006/relationships/image" Target="../media/image38.emf"/></Relationships>
</file>

<file path=ppt/slides/_rels/slide21.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21.xml"/><Relationship Id="rId1" Type="http://schemas.openxmlformats.org/officeDocument/2006/relationships/slideLayout" Target="../slideLayouts/slideLayout74.xml"/></Relationships>
</file>

<file path=ppt/slides/_rels/slide22.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73.xml"/></Relationships>
</file>

<file path=ppt/slides/_rels/slide23.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2.xml"/><Relationship Id="rId1" Type="http://schemas.openxmlformats.org/officeDocument/2006/relationships/slideLayout" Target="../slideLayouts/slideLayout74.xml"/><Relationship Id="rId4" Type="http://schemas.openxmlformats.org/officeDocument/2006/relationships/image" Target="../media/image42.emf"/></Relationships>
</file>

<file path=ppt/slides/_rels/slide24.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23.xml"/><Relationship Id="rId1" Type="http://schemas.openxmlformats.org/officeDocument/2006/relationships/slideLayout" Target="../slideLayouts/slideLayout74.xml"/></Relationships>
</file>

<file path=ppt/slides/_rels/slide25.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4.xml"/><Relationship Id="rId1" Type="http://schemas.openxmlformats.org/officeDocument/2006/relationships/slideLayout" Target="../slideLayouts/slideLayout74.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4.xml"/></Relationships>
</file>

<file path=ppt/slides/_rels/slide28.xml.rels><?xml version="1.0" encoding="UTF-8" standalone="yes"?>
<Relationships xmlns="http://schemas.openxmlformats.org/package/2006/relationships"><Relationship Id="rId3" Type="http://schemas.openxmlformats.org/officeDocument/2006/relationships/image" Target="../media/image48.emf"/><Relationship Id="rId7" Type="http://schemas.openxmlformats.org/officeDocument/2006/relationships/image" Target="../media/image52.emf"/><Relationship Id="rId2" Type="http://schemas.openxmlformats.org/officeDocument/2006/relationships/notesSlide" Target="../notesSlides/notesSlide27.xml"/><Relationship Id="rId1" Type="http://schemas.openxmlformats.org/officeDocument/2006/relationships/slideLayout" Target="../slideLayouts/slideLayout74.xml"/><Relationship Id="rId6" Type="http://schemas.openxmlformats.org/officeDocument/2006/relationships/image" Target="../media/image51.emf"/><Relationship Id="rId5" Type="http://schemas.openxmlformats.org/officeDocument/2006/relationships/image" Target="../media/image50.emf"/><Relationship Id="rId4" Type="http://schemas.openxmlformats.org/officeDocument/2006/relationships/image" Target="../media/image49.emf"/></Relationships>
</file>

<file path=ppt/slides/_rels/slide29.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8.xml"/><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xml"/><Relationship Id="rId1" Type="http://schemas.openxmlformats.org/officeDocument/2006/relationships/slideLayout" Target="../slideLayouts/slideLayout74.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30.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29.xml"/><Relationship Id="rId1" Type="http://schemas.openxmlformats.org/officeDocument/2006/relationships/slideLayout" Target="../slideLayouts/slideLayout74.xml"/><Relationship Id="rId4" Type="http://schemas.openxmlformats.org/officeDocument/2006/relationships/image" Target="../media/image55.emf"/></Relationships>
</file>

<file path=ppt/slides/_rels/slide31.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notesSlide" Target="../notesSlides/notesSlide30.xml"/><Relationship Id="rId1" Type="http://schemas.openxmlformats.org/officeDocument/2006/relationships/slideLayout" Target="../slideLayouts/slideLayout73.xml"/></Relationships>
</file>

<file path=ppt/slides/_rels/slide32.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31.xml"/><Relationship Id="rId1" Type="http://schemas.openxmlformats.org/officeDocument/2006/relationships/slideLayout" Target="../slideLayouts/slideLayout74.xml"/></Relationships>
</file>

<file path=ppt/slides/_rels/slide33.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notesSlide" Target="../notesSlides/notesSlide32.xml"/><Relationship Id="rId1" Type="http://schemas.openxmlformats.org/officeDocument/2006/relationships/slideLayout" Target="../slideLayouts/slideLayout74.xml"/></Relationships>
</file>

<file path=ppt/slides/_rels/slide34.x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notesSlide" Target="../notesSlides/notesSlide33.xml"/><Relationship Id="rId1" Type="http://schemas.openxmlformats.org/officeDocument/2006/relationships/slideLayout" Target="../slideLayouts/slideLayout74.xml"/></Relationships>
</file>

<file path=ppt/slides/_rels/slide35.xml.rels><?xml version="1.0" encoding="UTF-8" standalone="yes"?>
<Relationships xmlns="http://schemas.openxmlformats.org/package/2006/relationships"><Relationship Id="rId3" Type="http://schemas.openxmlformats.org/officeDocument/2006/relationships/image" Target="../media/image60.emf"/><Relationship Id="rId2" Type="http://schemas.openxmlformats.org/officeDocument/2006/relationships/notesSlide" Target="../notesSlides/notesSlide34.xml"/><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5.xml"/><Relationship Id="rId1" Type="http://schemas.openxmlformats.org/officeDocument/2006/relationships/slideLayout" Target="../slideLayouts/slideLayout74.xml"/><Relationship Id="rId5" Type="http://schemas.openxmlformats.org/officeDocument/2006/relationships/image" Target="../media/image23.emf"/><Relationship Id="rId4" Type="http://schemas.openxmlformats.org/officeDocument/2006/relationships/image" Target="../media/image2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5A11871D-3FDB-4C7F-A0EE-34BFE37B20FA}"/>
              </a:ext>
            </a:extLst>
          </p:cNvPr>
          <p:cNvSpPr>
            <a:spLocks noGrp="1"/>
          </p:cNvSpPr>
          <p:nvPr>
            <p:ph type="title"/>
          </p:nvPr>
        </p:nvSpPr>
        <p:spPr>
          <a:xfrm>
            <a:off x="428681" y="2532448"/>
            <a:ext cx="5428936" cy="1793104"/>
          </a:xfrm>
        </p:spPr>
        <p:txBody>
          <a:bodyPr anchor="ctr"/>
          <a:lstStyle/>
          <a:p>
            <a:r>
              <a:rPr lang="en-US" dirty="0"/>
              <a:t>AZ-220T01 </a:t>
            </a:r>
            <a:br>
              <a:rPr lang="en-US" dirty="0"/>
            </a:br>
            <a:r>
              <a:rPr lang="en-US" dirty="0"/>
              <a:t>Module 07: Azure IoT Edge modules and containers</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2C74-957A-43AA-A890-A6C3F265172D}"/>
              </a:ext>
            </a:extLst>
          </p:cNvPr>
          <p:cNvSpPr>
            <a:spLocks noGrp="1"/>
          </p:cNvSpPr>
          <p:nvPr>
            <p:ph type="title"/>
          </p:nvPr>
        </p:nvSpPr>
        <p:spPr/>
        <p:txBody>
          <a:bodyPr/>
          <a:lstStyle/>
          <a:p>
            <a:r>
              <a:rPr lang="en-US" dirty="0"/>
              <a:t>Configuring a VS Code development environment</a:t>
            </a:r>
          </a:p>
        </p:txBody>
      </p:sp>
      <p:sp>
        <p:nvSpPr>
          <p:cNvPr id="5" name="Rectangle 4">
            <a:extLst>
              <a:ext uri="{FF2B5EF4-FFF2-40B4-BE49-F238E27FC236}">
                <a16:creationId xmlns:a16="http://schemas.microsoft.com/office/drawing/2014/main" id="{5D1BFEDA-E233-485D-A91C-5EF3A89E2408}"/>
              </a:ext>
            </a:extLst>
          </p:cNvPr>
          <p:cNvSpPr/>
          <p:nvPr/>
        </p:nvSpPr>
        <p:spPr bwMode="auto">
          <a:xfrm>
            <a:off x="1645101" y="2084632"/>
            <a:ext cx="10128257" cy="2349672"/>
          </a:xfrm>
          <a:prstGeom prst="rect">
            <a:avLst/>
          </a:prstGeom>
          <a:noFill/>
          <a:ln>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algn="ctr"/>
            <a:endParaRPr lang="en-US" sz="2353" dirty="0">
              <a:solidFill>
                <a:schemeClr val="tx2"/>
              </a:solidFill>
              <a:latin typeface="+mj-lt"/>
            </a:endParaRPr>
          </a:p>
        </p:txBody>
      </p:sp>
      <p:sp>
        <p:nvSpPr>
          <p:cNvPr id="11" name="Rectangle 10">
            <a:extLst>
              <a:ext uri="{FF2B5EF4-FFF2-40B4-BE49-F238E27FC236}">
                <a16:creationId xmlns:a16="http://schemas.microsoft.com/office/drawing/2014/main" id="{6224FD28-7D74-41D3-AE06-BFB23F4078A4}"/>
              </a:ext>
            </a:extLst>
          </p:cNvPr>
          <p:cNvSpPr/>
          <p:nvPr/>
        </p:nvSpPr>
        <p:spPr bwMode="auto">
          <a:xfrm>
            <a:off x="1850136" y="2291911"/>
            <a:ext cx="4733544" cy="191032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lvl="1">
              <a:spcBef>
                <a:spcPts val="490"/>
              </a:spcBef>
              <a:tabLst>
                <a:tab pos="448193" algn="l"/>
                <a:tab pos="510442" algn="l"/>
              </a:tabLst>
            </a:pPr>
            <a:r>
              <a:rPr lang="en-US" sz="1961" dirty="0">
                <a:solidFill>
                  <a:schemeClr val="tx1"/>
                </a:solidFill>
                <a:latin typeface="+mj-lt"/>
              </a:rPr>
              <a:t>For Windows modules:</a:t>
            </a:r>
          </a:p>
          <a:p>
            <a:pPr marL="0" lvl="1">
              <a:spcBef>
                <a:spcPts val="294"/>
              </a:spcBef>
              <a:spcAft>
                <a:spcPts val="294"/>
              </a:spcAft>
              <a:tabLst>
                <a:tab pos="510442" algn="l"/>
                <a:tab pos="560241" algn="l"/>
              </a:tabLst>
            </a:pPr>
            <a:r>
              <a:rPr lang="en-US" sz="1961" dirty="0">
                <a:solidFill>
                  <a:schemeClr val="tx1"/>
                </a:solidFill>
              </a:rPr>
              <a:t>Windows 10 version 1809 (build 17763)</a:t>
            </a:r>
            <a:br>
              <a:rPr lang="en-US" sz="1961" dirty="0">
                <a:solidFill>
                  <a:schemeClr val="tx1"/>
                </a:solidFill>
              </a:rPr>
            </a:br>
            <a:r>
              <a:rPr lang="en-US" sz="1961" dirty="0">
                <a:solidFill>
                  <a:schemeClr val="tx1"/>
                </a:solidFill>
              </a:rPr>
              <a:t>or newer</a:t>
            </a:r>
          </a:p>
          <a:p>
            <a:pPr marL="0" lvl="1">
              <a:spcBef>
                <a:spcPts val="294"/>
              </a:spcBef>
              <a:spcAft>
                <a:spcPts val="294"/>
              </a:spcAft>
              <a:tabLst>
                <a:tab pos="510442" algn="l"/>
                <a:tab pos="560241" algn="l"/>
              </a:tabLst>
            </a:pPr>
            <a:r>
              <a:rPr lang="en-US" sz="1961" dirty="0">
                <a:solidFill>
                  <a:schemeClr val="tx1"/>
                </a:solidFill>
              </a:rPr>
              <a:t>x64 platform</a:t>
            </a:r>
          </a:p>
        </p:txBody>
      </p:sp>
      <p:sp>
        <p:nvSpPr>
          <p:cNvPr id="6" name="Rectangle 5">
            <a:extLst>
              <a:ext uri="{FF2B5EF4-FFF2-40B4-BE49-F238E27FC236}">
                <a16:creationId xmlns:a16="http://schemas.microsoft.com/office/drawing/2014/main" id="{C77D05CE-CC53-406F-8689-29FDDC45ACA8}"/>
              </a:ext>
            </a:extLst>
          </p:cNvPr>
          <p:cNvSpPr/>
          <p:nvPr/>
        </p:nvSpPr>
        <p:spPr bwMode="auto">
          <a:xfrm>
            <a:off x="6836227" y="2291911"/>
            <a:ext cx="4733544" cy="191032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marL="0" lvl="1">
              <a:spcBef>
                <a:spcPts val="490"/>
              </a:spcBef>
              <a:tabLst>
                <a:tab pos="448193" algn="l"/>
                <a:tab pos="510442" algn="l"/>
              </a:tabLst>
            </a:pPr>
            <a:r>
              <a:rPr lang="en-US" sz="1961" dirty="0">
                <a:solidFill>
                  <a:schemeClr val="tx1"/>
                </a:solidFill>
                <a:latin typeface="+mj-lt"/>
              </a:rPr>
              <a:t>For Linux modules:</a:t>
            </a:r>
          </a:p>
          <a:p>
            <a:pPr marL="0" lvl="1">
              <a:spcBef>
                <a:spcPts val="294"/>
              </a:spcBef>
              <a:spcAft>
                <a:spcPts val="294"/>
              </a:spcAft>
              <a:tabLst>
                <a:tab pos="510442" algn="l"/>
                <a:tab pos="560241" algn="l"/>
              </a:tabLst>
            </a:pPr>
            <a:r>
              <a:rPr lang="en-US" sz="1961" dirty="0">
                <a:solidFill>
                  <a:schemeClr val="tx1"/>
                </a:solidFill>
              </a:rPr>
              <a:t>Windows 10 (any version), Pro, Enterprise, or Education SKU</a:t>
            </a:r>
          </a:p>
          <a:p>
            <a:pPr marL="0" lvl="1">
              <a:spcBef>
                <a:spcPts val="294"/>
              </a:spcBef>
              <a:spcAft>
                <a:spcPts val="294"/>
              </a:spcAft>
              <a:tabLst>
                <a:tab pos="510442" algn="l"/>
                <a:tab pos="560241" algn="l"/>
              </a:tabLst>
            </a:pPr>
            <a:r>
              <a:rPr lang="en-US" sz="1961" dirty="0">
                <a:solidFill>
                  <a:schemeClr val="tx1"/>
                </a:solidFill>
              </a:rPr>
              <a:t>x64 platform</a:t>
            </a:r>
          </a:p>
          <a:p>
            <a:pPr marL="0" lvl="1">
              <a:spcBef>
                <a:spcPts val="294"/>
              </a:spcBef>
              <a:spcAft>
                <a:spcPts val="294"/>
              </a:spcAft>
              <a:tabLst>
                <a:tab pos="510442" algn="l"/>
                <a:tab pos="560241" algn="l"/>
              </a:tabLst>
            </a:pPr>
            <a:r>
              <a:rPr lang="en-US" sz="1961" dirty="0">
                <a:solidFill>
                  <a:schemeClr val="tx1"/>
                </a:solidFill>
              </a:rPr>
              <a:t>Hyper-V and Container support enabled</a:t>
            </a:r>
          </a:p>
        </p:txBody>
      </p:sp>
      <p:pic>
        <p:nvPicPr>
          <p:cNvPr id="7" name="Picture 6" descr="Icon of four squares arranged to form a square">
            <a:extLst>
              <a:ext uri="{FF2B5EF4-FFF2-40B4-BE49-F238E27FC236}">
                <a16:creationId xmlns:a16="http://schemas.microsoft.com/office/drawing/2014/main" id="{05691ED8-1DBB-453E-8C84-E8F3C2B3DF9A}"/>
              </a:ext>
            </a:extLst>
          </p:cNvPr>
          <p:cNvPicPr>
            <a:picLocks/>
          </p:cNvPicPr>
          <p:nvPr/>
        </p:nvPicPr>
        <p:blipFill>
          <a:blip r:embed="rId3"/>
          <a:stretch>
            <a:fillRect/>
          </a:stretch>
        </p:blipFill>
        <p:spPr>
          <a:xfrm>
            <a:off x="434747" y="1245314"/>
            <a:ext cx="932282" cy="932282"/>
          </a:xfrm>
          <a:prstGeom prst="rect">
            <a:avLst/>
          </a:prstGeom>
        </p:spPr>
      </p:pic>
      <p:sp>
        <p:nvSpPr>
          <p:cNvPr id="8" name="Rectangle 7">
            <a:extLst>
              <a:ext uri="{FF2B5EF4-FFF2-40B4-BE49-F238E27FC236}">
                <a16:creationId xmlns:a16="http://schemas.microsoft.com/office/drawing/2014/main" id="{5AD9ECD6-885A-4501-9FF5-7F0D8A9EAE68}"/>
              </a:ext>
            </a:extLst>
          </p:cNvPr>
          <p:cNvSpPr/>
          <p:nvPr/>
        </p:nvSpPr>
        <p:spPr bwMode="auto">
          <a:xfrm>
            <a:off x="1645101" y="1528996"/>
            <a:ext cx="10128256"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353" dirty="0">
                <a:solidFill>
                  <a:schemeClr val="tx2">
                    <a:lumMod val="75000"/>
                  </a:schemeClr>
                </a:solidFill>
                <a:latin typeface="+mj-lt"/>
              </a:rPr>
              <a:t>Computer</a:t>
            </a:r>
            <a:r>
              <a:rPr lang="en-US" sz="2353" b="1" dirty="0">
                <a:solidFill>
                  <a:schemeClr val="tx2">
                    <a:lumMod val="75000"/>
                  </a:schemeClr>
                </a:solidFill>
                <a:latin typeface="+mj-lt"/>
              </a:rPr>
              <a:t> and OS configuration requirements</a:t>
            </a:r>
          </a:p>
        </p:txBody>
      </p:sp>
      <p:cxnSp>
        <p:nvCxnSpPr>
          <p:cNvPr id="9" name="Straight Connector 8">
            <a:extLst>
              <a:ext uri="{FF2B5EF4-FFF2-40B4-BE49-F238E27FC236}">
                <a16:creationId xmlns:a16="http://schemas.microsoft.com/office/drawing/2014/main" id="{0C29868C-9FD1-416E-9D29-6DD5778F3FA4}"/>
              </a:ext>
              <a:ext uri="{C183D7F6-B498-43B3-948B-1728B52AA6E4}">
                <adec:decorative xmlns:adec="http://schemas.microsoft.com/office/drawing/2017/decorative" val="1"/>
              </a:ext>
            </a:extLst>
          </p:cNvPr>
          <p:cNvCxnSpPr>
            <a:cxnSpLocks/>
          </p:cNvCxnSpPr>
          <p:nvPr/>
        </p:nvCxnSpPr>
        <p:spPr>
          <a:xfrm>
            <a:off x="1645003" y="4655669"/>
            <a:ext cx="101284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hollow circle">
            <a:extLst>
              <a:ext uri="{FF2B5EF4-FFF2-40B4-BE49-F238E27FC236}">
                <a16:creationId xmlns:a16="http://schemas.microsoft.com/office/drawing/2014/main" id="{6DA37600-EF31-4801-B77C-47A977F98071}"/>
              </a:ext>
            </a:extLst>
          </p:cNvPr>
          <p:cNvPicPr>
            <a:picLocks/>
          </p:cNvPicPr>
          <p:nvPr/>
        </p:nvPicPr>
        <p:blipFill>
          <a:blip r:embed="rId4"/>
          <a:stretch>
            <a:fillRect/>
          </a:stretch>
        </p:blipFill>
        <p:spPr>
          <a:xfrm>
            <a:off x="434747" y="4651788"/>
            <a:ext cx="932282" cy="932282"/>
          </a:xfrm>
          <a:prstGeom prst="rect">
            <a:avLst/>
          </a:prstGeom>
        </p:spPr>
      </p:pic>
      <p:sp>
        <p:nvSpPr>
          <p:cNvPr id="12" name="Rectangle 11">
            <a:extLst>
              <a:ext uri="{FF2B5EF4-FFF2-40B4-BE49-F238E27FC236}">
                <a16:creationId xmlns:a16="http://schemas.microsoft.com/office/drawing/2014/main" id="{736BAF31-52E9-407E-B7DC-928FBA0F373D}"/>
              </a:ext>
            </a:extLst>
          </p:cNvPr>
          <p:cNvSpPr/>
          <p:nvPr/>
        </p:nvSpPr>
        <p:spPr bwMode="auto">
          <a:xfrm>
            <a:off x="1645003" y="4936893"/>
            <a:ext cx="10128475"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353">
                <a:solidFill>
                  <a:schemeClr val="tx1"/>
                </a:solidFill>
                <a:latin typeface="+mj-lt"/>
              </a:rPr>
              <a:t>Visual Studio Code configuration requirements</a:t>
            </a:r>
          </a:p>
        </p:txBody>
      </p:sp>
      <p:cxnSp>
        <p:nvCxnSpPr>
          <p:cNvPr id="13" name="Straight Connector 12">
            <a:extLst>
              <a:ext uri="{FF2B5EF4-FFF2-40B4-BE49-F238E27FC236}">
                <a16:creationId xmlns:a16="http://schemas.microsoft.com/office/drawing/2014/main" id="{507931A4-BF26-4965-B06A-3345EE8E9BC4}"/>
              </a:ext>
              <a:ext uri="{C183D7F6-B498-43B3-948B-1728B52AA6E4}">
                <adec:decorative xmlns:adec="http://schemas.microsoft.com/office/drawing/2017/decorative" val="1"/>
              </a:ext>
            </a:extLst>
          </p:cNvPr>
          <p:cNvCxnSpPr>
            <a:cxnSpLocks/>
          </p:cNvCxnSpPr>
          <p:nvPr/>
        </p:nvCxnSpPr>
        <p:spPr>
          <a:xfrm>
            <a:off x="1645003" y="5580189"/>
            <a:ext cx="101284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Icon of wrench and screw driver">
            <a:extLst>
              <a:ext uri="{FF2B5EF4-FFF2-40B4-BE49-F238E27FC236}">
                <a16:creationId xmlns:a16="http://schemas.microsoft.com/office/drawing/2014/main" id="{9FF37588-2C1A-4EC5-B452-FF1BFCB954AD}"/>
              </a:ext>
            </a:extLst>
          </p:cNvPr>
          <p:cNvPicPr>
            <a:picLocks/>
          </p:cNvPicPr>
          <p:nvPr/>
        </p:nvPicPr>
        <p:blipFill>
          <a:blip r:embed="rId5"/>
          <a:stretch>
            <a:fillRect/>
          </a:stretch>
        </p:blipFill>
        <p:spPr>
          <a:xfrm>
            <a:off x="434747" y="5576307"/>
            <a:ext cx="932282" cy="932282"/>
          </a:xfrm>
          <a:prstGeom prst="rect">
            <a:avLst/>
          </a:prstGeom>
        </p:spPr>
      </p:pic>
      <p:sp>
        <p:nvSpPr>
          <p:cNvPr id="15" name="Rectangle 14">
            <a:extLst>
              <a:ext uri="{FF2B5EF4-FFF2-40B4-BE49-F238E27FC236}">
                <a16:creationId xmlns:a16="http://schemas.microsoft.com/office/drawing/2014/main" id="{21BD75AA-5999-4B47-815C-D1DAD8F123C6}"/>
              </a:ext>
            </a:extLst>
          </p:cNvPr>
          <p:cNvSpPr/>
          <p:nvPr/>
        </p:nvSpPr>
        <p:spPr bwMode="auto">
          <a:xfrm>
            <a:off x="1645003" y="5861412"/>
            <a:ext cx="10128475"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353" dirty="0">
                <a:solidFill>
                  <a:schemeClr val="tx1"/>
                </a:solidFill>
                <a:latin typeface="+mj-lt"/>
              </a:rPr>
              <a:t>Language-specific tools</a:t>
            </a:r>
          </a:p>
        </p:txBody>
      </p:sp>
    </p:spTree>
    <p:extLst>
      <p:ext uri="{BB962C8B-B14F-4D97-AF65-F5344CB8AC3E}">
        <p14:creationId xmlns:p14="http://schemas.microsoft.com/office/powerpoint/2010/main" val="146477472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2C74-957A-43AA-A890-A6C3F265172D}"/>
              </a:ext>
            </a:extLst>
          </p:cNvPr>
          <p:cNvSpPr>
            <a:spLocks noGrp="1"/>
          </p:cNvSpPr>
          <p:nvPr>
            <p:ph type="title"/>
          </p:nvPr>
        </p:nvSpPr>
        <p:spPr/>
        <p:txBody>
          <a:bodyPr/>
          <a:lstStyle/>
          <a:p>
            <a:r>
              <a:rPr lang="en-US"/>
              <a:t>Configuring a VS Code development environment  </a:t>
            </a:r>
          </a:p>
        </p:txBody>
      </p:sp>
      <p:pic>
        <p:nvPicPr>
          <p:cNvPr id="48" name="Picture 47" descr="Icon of four squares arranged to form a square">
            <a:extLst>
              <a:ext uri="{FF2B5EF4-FFF2-40B4-BE49-F238E27FC236}">
                <a16:creationId xmlns:a16="http://schemas.microsoft.com/office/drawing/2014/main" id="{7D315D8A-1C73-4F8B-8B2A-DF6CE38D2828}"/>
              </a:ext>
            </a:extLst>
          </p:cNvPr>
          <p:cNvPicPr>
            <a:picLocks/>
          </p:cNvPicPr>
          <p:nvPr/>
        </p:nvPicPr>
        <p:blipFill>
          <a:blip r:embed="rId3"/>
          <a:stretch>
            <a:fillRect/>
          </a:stretch>
        </p:blipFill>
        <p:spPr>
          <a:xfrm>
            <a:off x="434747" y="1245314"/>
            <a:ext cx="932282" cy="932282"/>
          </a:xfrm>
          <a:prstGeom prst="rect">
            <a:avLst/>
          </a:prstGeom>
        </p:spPr>
      </p:pic>
      <p:sp>
        <p:nvSpPr>
          <p:cNvPr id="49" name="Rectangle 48">
            <a:extLst>
              <a:ext uri="{FF2B5EF4-FFF2-40B4-BE49-F238E27FC236}">
                <a16:creationId xmlns:a16="http://schemas.microsoft.com/office/drawing/2014/main" id="{5041143C-F5B8-4EEB-8C87-0CB5E8C2485C}"/>
              </a:ext>
            </a:extLst>
          </p:cNvPr>
          <p:cNvSpPr/>
          <p:nvPr/>
        </p:nvSpPr>
        <p:spPr bwMode="auto">
          <a:xfrm>
            <a:off x="1645101" y="1528996"/>
            <a:ext cx="10128256"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353" dirty="0">
                <a:solidFill>
                  <a:schemeClr val="tx1"/>
                </a:solidFill>
                <a:latin typeface="+mj-lt"/>
              </a:rPr>
              <a:t>Computer and OS configuration requirements</a:t>
            </a:r>
          </a:p>
        </p:txBody>
      </p:sp>
      <p:cxnSp>
        <p:nvCxnSpPr>
          <p:cNvPr id="53" name="Straight Connector 52">
            <a:extLst>
              <a:ext uri="{FF2B5EF4-FFF2-40B4-BE49-F238E27FC236}">
                <a16:creationId xmlns:a16="http://schemas.microsoft.com/office/drawing/2014/main" id="{C454D8EE-0237-4460-9EE1-F0EC567DCA8D}"/>
              </a:ext>
              <a:ext uri="{C183D7F6-B498-43B3-948B-1728B52AA6E4}">
                <adec:decorative xmlns:adec="http://schemas.microsoft.com/office/drawing/2017/decorative" val="1"/>
              </a:ext>
            </a:extLst>
          </p:cNvPr>
          <p:cNvCxnSpPr>
            <a:cxnSpLocks/>
          </p:cNvCxnSpPr>
          <p:nvPr/>
        </p:nvCxnSpPr>
        <p:spPr>
          <a:xfrm>
            <a:off x="1687562" y="2200061"/>
            <a:ext cx="1009662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descr="Icon of a hollow circle">
            <a:extLst>
              <a:ext uri="{FF2B5EF4-FFF2-40B4-BE49-F238E27FC236}">
                <a16:creationId xmlns:a16="http://schemas.microsoft.com/office/drawing/2014/main" id="{7ABB984D-D60E-4961-837A-BCC47A3EA19D}"/>
              </a:ext>
            </a:extLst>
          </p:cNvPr>
          <p:cNvPicPr>
            <a:picLocks/>
          </p:cNvPicPr>
          <p:nvPr/>
        </p:nvPicPr>
        <p:blipFill>
          <a:blip r:embed="rId4"/>
          <a:stretch>
            <a:fillRect/>
          </a:stretch>
        </p:blipFill>
        <p:spPr>
          <a:xfrm>
            <a:off x="434747" y="2230381"/>
            <a:ext cx="932282" cy="932282"/>
          </a:xfrm>
          <a:prstGeom prst="rect">
            <a:avLst/>
          </a:prstGeom>
        </p:spPr>
      </p:pic>
      <p:sp>
        <p:nvSpPr>
          <p:cNvPr id="19" name="Rectangle 18">
            <a:extLst>
              <a:ext uri="{FF2B5EF4-FFF2-40B4-BE49-F238E27FC236}">
                <a16:creationId xmlns:a16="http://schemas.microsoft.com/office/drawing/2014/main" id="{A81D7759-8C43-4663-899E-25435C608280}"/>
              </a:ext>
            </a:extLst>
          </p:cNvPr>
          <p:cNvSpPr/>
          <p:nvPr/>
        </p:nvSpPr>
        <p:spPr bwMode="auto">
          <a:xfrm>
            <a:off x="1655895" y="2517764"/>
            <a:ext cx="10128287" cy="271696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lvl="1">
              <a:tabLst>
                <a:tab pos="448193" algn="l"/>
                <a:tab pos="510442" algn="l"/>
              </a:tabLst>
            </a:pPr>
            <a:r>
              <a:rPr lang="en-US" sz="2353" dirty="0">
                <a:solidFill>
                  <a:schemeClr val="tx2">
                    <a:lumMod val="75000"/>
                  </a:schemeClr>
                </a:solidFill>
                <a:latin typeface="+mj-lt"/>
              </a:rPr>
              <a:t>Visual Studio Code configuration requirements:</a:t>
            </a:r>
          </a:p>
          <a:p>
            <a:pPr marL="0" lvl="1">
              <a:spcAft>
                <a:spcPts val="588"/>
              </a:spcAft>
              <a:tabLst>
                <a:tab pos="448193" algn="l"/>
                <a:tab pos="510442" algn="l"/>
              </a:tabLst>
            </a:pPr>
            <a:r>
              <a:rPr lang="en-US" sz="1961" dirty="0">
                <a:solidFill>
                  <a:schemeClr val="tx1"/>
                </a:solidFill>
              </a:rPr>
              <a:t>Azure IoT Tools</a:t>
            </a:r>
          </a:p>
          <a:p>
            <a:pPr marL="0" lvl="1">
              <a:spcAft>
                <a:spcPts val="588"/>
              </a:spcAft>
              <a:tabLst>
                <a:tab pos="448193" algn="l"/>
                <a:tab pos="510442" algn="l"/>
              </a:tabLst>
            </a:pPr>
            <a:r>
              <a:rPr lang="en-US" sz="1961" dirty="0">
                <a:solidFill>
                  <a:schemeClr val="tx1"/>
                </a:solidFill>
              </a:rPr>
              <a:t>Docker extension</a:t>
            </a:r>
          </a:p>
          <a:p>
            <a:pPr marL="0" lvl="1">
              <a:tabLst>
                <a:tab pos="448193" algn="l"/>
                <a:tab pos="510442" algn="l"/>
              </a:tabLst>
            </a:pPr>
            <a:r>
              <a:rPr lang="en-US" sz="1961" dirty="0">
                <a:solidFill>
                  <a:schemeClr val="tx1"/>
                </a:solidFill>
              </a:rPr>
              <a:t>Visual Studio extension(s) specific to the language you’re developing in:</a:t>
            </a:r>
          </a:p>
          <a:p>
            <a:pPr marL="448193" lvl="1" indent="-280121">
              <a:spcAft>
                <a:spcPts val="588"/>
              </a:spcAft>
              <a:buFont typeface="Arial" panose="020B0604020202020204" pitchFamily="34" charset="0"/>
              <a:buChar char="•"/>
              <a:tabLst>
                <a:tab pos="510442" algn="l"/>
                <a:tab pos="560241" algn="l"/>
              </a:tabLst>
            </a:pPr>
            <a:r>
              <a:rPr lang="en-US" sz="1730" dirty="0">
                <a:solidFill>
                  <a:schemeClr val="tx1"/>
                </a:solidFill>
              </a:rPr>
              <a:t>C#, including Azure Functions: C# extension</a:t>
            </a:r>
          </a:p>
          <a:p>
            <a:pPr marL="448193" lvl="1" indent="-280121">
              <a:spcAft>
                <a:spcPts val="588"/>
              </a:spcAft>
              <a:buFont typeface="Arial" panose="020B0604020202020204" pitchFamily="34" charset="0"/>
              <a:buChar char="•"/>
              <a:tabLst>
                <a:tab pos="510442" algn="l"/>
                <a:tab pos="560241" algn="l"/>
              </a:tabLst>
            </a:pPr>
            <a:r>
              <a:rPr lang="en-US" sz="1730" dirty="0">
                <a:solidFill>
                  <a:schemeClr val="tx1"/>
                </a:solidFill>
              </a:rPr>
              <a:t>Python: Python extension</a:t>
            </a:r>
          </a:p>
          <a:p>
            <a:pPr marL="448193" lvl="1" indent="-280121">
              <a:spcAft>
                <a:spcPts val="588"/>
              </a:spcAft>
              <a:buFont typeface="Arial" panose="020B0604020202020204" pitchFamily="34" charset="0"/>
              <a:buChar char="•"/>
              <a:tabLst>
                <a:tab pos="510442" algn="l"/>
                <a:tab pos="560241" algn="l"/>
              </a:tabLst>
            </a:pPr>
            <a:r>
              <a:rPr lang="en-US" sz="1730" dirty="0">
                <a:solidFill>
                  <a:schemeClr val="tx1"/>
                </a:solidFill>
              </a:rPr>
              <a:t>Java: Java Extension Pack for Visual Studio Code</a:t>
            </a:r>
          </a:p>
          <a:p>
            <a:pPr marL="448193" lvl="1" indent="-280121">
              <a:spcAft>
                <a:spcPts val="588"/>
              </a:spcAft>
              <a:buFont typeface="Arial" panose="020B0604020202020204" pitchFamily="34" charset="0"/>
              <a:buChar char="•"/>
              <a:tabLst>
                <a:tab pos="510442" algn="l"/>
                <a:tab pos="560241" algn="l"/>
              </a:tabLst>
            </a:pPr>
            <a:r>
              <a:rPr lang="en-US" sz="1730" dirty="0">
                <a:solidFill>
                  <a:schemeClr val="tx1"/>
                </a:solidFill>
              </a:rPr>
              <a:t>C: C/C++ extension</a:t>
            </a:r>
          </a:p>
        </p:txBody>
      </p:sp>
      <p:cxnSp>
        <p:nvCxnSpPr>
          <p:cNvPr id="8" name="Straight Connector 7">
            <a:extLst>
              <a:ext uri="{FF2B5EF4-FFF2-40B4-BE49-F238E27FC236}">
                <a16:creationId xmlns:a16="http://schemas.microsoft.com/office/drawing/2014/main" id="{890E2723-CA17-4BDA-8C07-64E68A1A4E2A}"/>
              </a:ext>
              <a:ext uri="{C183D7F6-B498-43B3-948B-1728B52AA6E4}">
                <adec:decorative xmlns:adec="http://schemas.microsoft.com/office/drawing/2017/decorative" val="1"/>
              </a:ext>
            </a:extLst>
          </p:cNvPr>
          <p:cNvCxnSpPr>
            <a:cxnSpLocks/>
          </p:cNvCxnSpPr>
          <p:nvPr/>
        </p:nvCxnSpPr>
        <p:spPr>
          <a:xfrm>
            <a:off x="1645003" y="5475684"/>
            <a:ext cx="101284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 name="Picture 8" descr="Icon of wrench and screw driver">
            <a:extLst>
              <a:ext uri="{FF2B5EF4-FFF2-40B4-BE49-F238E27FC236}">
                <a16:creationId xmlns:a16="http://schemas.microsoft.com/office/drawing/2014/main" id="{642D2664-0B0F-476D-9123-CEF045F9917D}"/>
              </a:ext>
            </a:extLst>
          </p:cNvPr>
          <p:cNvPicPr>
            <a:picLocks/>
          </p:cNvPicPr>
          <p:nvPr/>
        </p:nvPicPr>
        <p:blipFill>
          <a:blip r:embed="rId5"/>
          <a:stretch>
            <a:fillRect/>
          </a:stretch>
        </p:blipFill>
        <p:spPr>
          <a:xfrm>
            <a:off x="434747" y="5393421"/>
            <a:ext cx="932282" cy="932282"/>
          </a:xfrm>
          <a:prstGeom prst="rect">
            <a:avLst/>
          </a:prstGeom>
        </p:spPr>
      </p:pic>
      <p:sp>
        <p:nvSpPr>
          <p:cNvPr id="10" name="Rectangle 9">
            <a:extLst>
              <a:ext uri="{FF2B5EF4-FFF2-40B4-BE49-F238E27FC236}">
                <a16:creationId xmlns:a16="http://schemas.microsoft.com/office/drawing/2014/main" id="{1AC3F659-0990-430A-9E02-61115EB80A5D}"/>
              </a:ext>
            </a:extLst>
          </p:cNvPr>
          <p:cNvSpPr/>
          <p:nvPr/>
        </p:nvSpPr>
        <p:spPr bwMode="auto">
          <a:xfrm>
            <a:off x="1645003" y="5678526"/>
            <a:ext cx="10128475"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353" dirty="0">
                <a:solidFill>
                  <a:schemeClr val="tx1"/>
                </a:solidFill>
                <a:latin typeface="+mj-lt"/>
              </a:rPr>
              <a:t>Language-specific tools</a:t>
            </a:r>
          </a:p>
        </p:txBody>
      </p:sp>
    </p:spTree>
    <p:extLst>
      <p:ext uri="{BB962C8B-B14F-4D97-AF65-F5344CB8AC3E}">
        <p14:creationId xmlns:p14="http://schemas.microsoft.com/office/powerpoint/2010/main" val="138336777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2C74-957A-43AA-A890-A6C3F265172D}"/>
              </a:ext>
            </a:extLst>
          </p:cNvPr>
          <p:cNvSpPr>
            <a:spLocks noGrp="1"/>
          </p:cNvSpPr>
          <p:nvPr>
            <p:ph type="title"/>
          </p:nvPr>
        </p:nvSpPr>
        <p:spPr/>
        <p:txBody>
          <a:bodyPr/>
          <a:lstStyle/>
          <a:p>
            <a:r>
              <a:rPr lang="en-US"/>
              <a:t>Configuring a VS Code development environment  	 </a:t>
            </a:r>
          </a:p>
        </p:txBody>
      </p:sp>
      <p:pic>
        <p:nvPicPr>
          <p:cNvPr id="59" name="Picture 58" descr="Icon of four squares arranged to form a square">
            <a:extLst>
              <a:ext uri="{FF2B5EF4-FFF2-40B4-BE49-F238E27FC236}">
                <a16:creationId xmlns:a16="http://schemas.microsoft.com/office/drawing/2014/main" id="{B52554F9-4A3F-49C5-A483-F4E37DAD7666}"/>
              </a:ext>
            </a:extLst>
          </p:cNvPr>
          <p:cNvPicPr>
            <a:picLocks/>
          </p:cNvPicPr>
          <p:nvPr/>
        </p:nvPicPr>
        <p:blipFill>
          <a:blip r:embed="rId3"/>
          <a:stretch>
            <a:fillRect/>
          </a:stretch>
        </p:blipFill>
        <p:spPr>
          <a:xfrm>
            <a:off x="434747" y="1245303"/>
            <a:ext cx="932282" cy="932282"/>
          </a:xfrm>
          <a:prstGeom prst="rect">
            <a:avLst/>
          </a:prstGeom>
        </p:spPr>
      </p:pic>
      <p:sp>
        <p:nvSpPr>
          <p:cNvPr id="60" name="Rectangle 59">
            <a:extLst>
              <a:ext uri="{FF2B5EF4-FFF2-40B4-BE49-F238E27FC236}">
                <a16:creationId xmlns:a16="http://schemas.microsoft.com/office/drawing/2014/main" id="{41B7C6FB-6A4C-44BF-8BC8-E2CE418E0929}"/>
              </a:ext>
            </a:extLst>
          </p:cNvPr>
          <p:cNvSpPr/>
          <p:nvPr/>
        </p:nvSpPr>
        <p:spPr bwMode="auto">
          <a:xfrm>
            <a:off x="1645003" y="1530408"/>
            <a:ext cx="10128355"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353">
                <a:solidFill>
                  <a:schemeClr val="tx1"/>
                </a:solidFill>
                <a:latin typeface="+mj-lt"/>
              </a:rPr>
              <a:t>Computer and OS configuration requirements</a:t>
            </a:r>
          </a:p>
        </p:txBody>
      </p:sp>
      <p:cxnSp>
        <p:nvCxnSpPr>
          <p:cNvPr id="67" name="Straight Connector 66">
            <a:extLst>
              <a:ext uri="{FF2B5EF4-FFF2-40B4-BE49-F238E27FC236}">
                <a16:creationId xmlns:a16="http://schemas.microsoft.com/office/drawing/2014/main" id="{FB7572A8-3DB6-450C-9A72-1856A5B77E2B}"/>
              </a:ext>
              <a:ext uri="{C183D7F6-B498-43B3-948B-1728B52AA6E4}">
                <adec:decorative xmlns:adec="http://schemas.microsoft.com/office/drawing/2017/decorative" val="1"/>
              </a:ext>
            </a:extLst>
          </p:cNvPr>
          <p:cNvCxnSpPr>
            <a:cxnSpLocks/>
          </p:cNvCxnSpPr>
          <p:nvPr/>
        </p:nvCxnSpPr>
        <p:spPr>
          <a:xfrm>
            <a:off x="1687403" y="2270516"/>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7" name="Picture 76" descr="Icon of a hollow circle">
            <a:extLst>
              <a:ext uri="{FF2B5EF4-FFF2-40B4-BE49-F238E27FC236}">
                <a16:creationId xmlns:a16="http://schemas.microsoft.com/office/drawing/2014/main" id="{ADB7BCB7-BDFE-409C-A0C8-C8E95BB5C68F}"/>
              </a:ext>
            </a:extLst>
          </p:cNvPr>
          <p:cNvPicPr>
            <a:picLocks/>
          </p:cNvPicPr>
          <p:nvPr/>
        </p:nvPicPr>
        <p:blipFill>
          <a:blip r:embed="rId4"/>
          <a:stretch>
            <a:fillRect/>
          </a:stretch>
        </p:blipFill>
        <p:spPr>
          <a:xfrm>
            <a:off x="434747" y="2363447"/>
            <a:ext cx="932282" cy="932282"/>
          </a:xfrm>
          <a:prstGeom prst="rect">
            <a:avLst/>
          </a:prstGeom>
        </p:spPr>
      </p:pic>
      <p:sp>
        <p:nvSpPr>
          <p:cNvPr id="78" name="Rectangle 77">
            <a:extLst>
              <a:ext uri="{FF2B5EF4-FFF2-40B4-BE49-F238E27FC236}">
                <a16:creationId xmlns:a16="http://schemas.microsoft.com/office/drawing/2014/main" id="{7BDCE074-117B-4DF4-B3E8-6CAEF848C703}"/>
              </a:ext>
            </a:extLst>
          </p:cNvPr>
          <p:cNvSpPr/>
          <p:nvPr/>
        </p:nvSpPr>
        <p:spPr bwMode="auto">
          <a:xfrm>
            <a:off x="1655781" y="2648552"/>
            <a:ext cx="10128355"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353">
                <a:solidFill>
                  <a:schemeClr val="tx1"/>
                </a:solidFill>
                <a:latin typeface="+mj-lt"/>
              </a:rPr>
              <a:t>Visual Studio Code configuration requirements</a:t>
            </a:r>
          </a:p>
        </p:txBody>
      </p:sp>
      <p:cxnSp>
        <p:nvCxnSpPr>
          <p:cNvPr id="87" name="Straight Connector 86">
            <a:extLst>
              <a:ext uri="{FF2B5EF4-FFF2-40B4-BE49-F238E27FC236}">
                <a16:creationId xmlns:a16="http://schemas.microsoft.com/office/drawing/2014/main" id="{5FA20D6B-743B-44AC-8ACB-131B6894AD5B}"/>
              </a:ext>
              <a:ext uri="{C183D7F6-B498-43B3-948B-1728B52AA6E4}">
                <adec:decorative xmlns:adec="http://schemas.microsoft.com/office/drawing/2017/decorative" val="1"/>
              </a:ext>
            </a:extLst>
          </p:cNvPr>
          <p:cNvCxnSpPr>
            <a:cxnSpLocks/>
          </p:cNvCxnSpPr>
          <p:nvPr/>
        </p:nvCxnSpPr>
        <p:spPr>
          <a:xfrm>
            <a:off x="1687403" y="3388661"/>
            <a:ext cx="1009678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wrench and screw driver">
            <a:extLst>
              <a:ext uri="{FF2B5EF4-FFF2-40B4-BE49-F238E27FC236}">
                <a16:creationId xmlns:a16="http://schemas.microsoft.com/office/drawing/2014/main" id="{C1218F45-3AF4-4629-A557-7990BE7F89FF}"/>
              </a:ext>
            </a:extLst>
          </p:cNvPr>
          <p:cNvPicPr>
            <a:picLocks/>
          </p:cNvPicPr>
          <p:nvPr/>
        </p:nvPicPr>
        <p:blipFill>
          <a:blip r:embed="rId5"/>
          <a:stretch>
            <a:fillRect/>
          </a:stretch>
        </p:blipFill>
        <p:spPr>
          <a:xfrm>
            <a:off x="434747" y="3576940"/>
            <a:ext cx="932282" cy="932282"/>
          </a:xfrm>
          <a:prstGeom prst="rect">
            <a:avLst/>
          </a:prstGeom>
        </p:spPr>
      </p:pic>
      <p:sp>
        <p:nvSpPr>
          <p:cNvPr id="16" name="Rectangle 15">
            <a:extLst>
              <a:ext uri="{FF2B5EF4-FFF2-40B4-BE49-F238E27FC236}">
                <a16:creationId xmlns:a16="http://schemas.microsoft.com/office/drawing/2014/main" id="{C18B91F4-14F2-41FB-BC26-5DB678C99982}"/>
              </a:ext>
            </a:extLst>
          </p:cNvPr>
          <p:cNvSpPr/>
          <p:nvPr/>
        </p:nvSpPr>
        <p:spPr bwMode="auto">
          <a:xfrm>
            <a:off x="1655781" y="3481593"/>
            <a:ext cx="10128355" cy="28664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89642" rIns="0" bIns="0" numCol="1" spcCol="0" rtlCol="0" fromWordArt="0" anchor="t" anchorCtr="0" forceAA="0" compatLnSpc="1">
            <a:prstTxWarp prst="textNoShape">
              <a:avLst/>
            </a:prstTxWarp>
            <a:spAutoFit/>
          </a:bodyPr>
          <a:lstStyle/>
          <a:p>
            <a:r>
              <a:rPr lang="en-US" sz="2353" dirty="0">
                <a:solidFill>
                  <a:schemeClr val="tx2">
                    <a:lumMod val="75000"/>
                  </a:schemeClr>
                </a:solidFill>
                <a:latin typeface="+mj-lt"/>
              </a:rPr>
              <a:t>Language-specific tools:</a:t>
            </a:r>
          </a:p>
          <a:p>
            <a:pPr>
              <a:spcBef>
                <a:spcPts val="294"/>
              </a:spcBef>
              <a:spcAft>
                <a:spcPts val="392"/>
              </a:spcAft>
              <a:tabLst>
                <a:tab pos="448193" algn="l"/>
                <a:tab pos="510442" algn="l"/>
              </a:tabLst>
            </a:pPr>
            <a:r>
              <a:rPr lang="en-US" sz="1961" dirty="0">
                <a:solidFill>
                  <a:schemeClr val="tx1"/>
                </a:solidFill>
              </a:rPr>
              <a:t>C#, Including Azure Functions: .NET Core 2.1 SDK</a:t>
            </a:r>
          </a:p>
          <a:p>
            <a:pPr>
              <a:spcBef>
                <a:spcPts val="294"/>
              </a:spcBef>
              <a:spcAft>
                <a:spcPts val="392"/>
              </a:spcAft>
              <a:tabLst>
                <a:tab pos="448193" algn="l"/>
                <a:tab pos="510442" algn="l"/>
              </a:tabLst>
            </a:pPr>
            <a:r>
              <a:rPr lang="en-US" sz="1961" dirty="0">
                <a:solidFill>
                  <a:schemeClr val="tx1"/>
                </a:solidFill>
              </a:rPr>
              <a:t>Python: Python and Pip for installing Python packages (typically included with your Python installation)</a:t>
            </a:r>
          </a:p>
          <a:p>
            <a:pPr>
              <a:spcBef>
                <a:spcPts val="294"/>
              </a:spcBef>
              <a:spcAft>
                <a:spcPts val="392"/>
              </a:spcAft>
              <a:tabLst>
                <a:tab pos="448193" algn="l"/>
                <a:tab pos="510442" algn="l"/>
              </a:tabLst>
            </a:pPr>
            <a:r>
              <a:rPr lang="en-US" sz="1961" dirty="0">
                <a:solidFill>
                  <a:schemeClr val="tx1"/>
                </a:solidFill>
              </a:rPr>
              <a:t>Node.js: Node.js. You’ll also want to install Yeoman and the Azure IoT Edge Node.js Module Generator</a:t>
            </a:r>
          </a:p>
          <a:p>
            <a:pPr>
              <a:spcBef>
                <a:spcPts val="294"/>
              </a:spcBef>
              <a:spcAft>
                <a:spcPts val="392"/>
              </a:spcAft>
              <a:tabLst>
                <a:tab pos="448193" algn="l"/>
                <a:tab pos="510442" algn="l"/>
              </a:tabLst>
            </a:pPr>
            <a:r>
              <a:rPr lang="en-US" sz="1961" dirty="0">
                <a:solidFill>
                  <a:schemeClr val="tx1"/>
                </a:solidFill>
              </a:rPr>
              <a:t>Java: Java SE Development Kit 10 and Maven. You’ll need to set the JAVA_HOME environment variable to point to your JDK installation</a:t>
            </a:r>
          </a:p>
        </p:txBody>
      </p:sp>
    </p:spTree>
    <p:extLst>
      <p:ext uri="{BB962C8B-B14F-4D97-AF65-F5344CB8AC3E}">
        <p14:creationId xmlns:p14="http://schemas.microsoft.com/office/powerpoint/2010/main" val="367042254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2C74-957A-43AA-A890-A6C3F265172D}"/>
              </a:ext>
            </a:extLst>
          </p:cNvPr>
          <p:cNvSpPr>
            <a:spLocks noGrp="1"/>
          </p:cNvSpPr>
          <p:nvPr>
            <p:ph type="title"/>
          </p:nvPr>
        </p:nvSpPr>
        <p:spPr/>
        <p:txBody>
          <a:bodyPr/>
          <a:lstStyle/>
          <a:p>
            <a:r>
              <a:rPr lang="en-US"/>
              <a:t>Configuring a VS Code development environment </a:t>
            </a:r>
          </a:p>
        </p:txBody>
      </p:sp>
      <p:pic>
        <p:nvPicPr>
          <p:cNvPr id="69" name="Picture 68" descr="Icon of four squares arranged to form a square">
            <a:extLst>
              <a:ext uri="{FF2B5EF4-FFF2-40B4-BE49-F238E27FC236}">
                <a16:creationId xmlns:a16="http://schemas.microsoft.com/office/drawing/2014/main" id="{96AEC030-5469-43CE-9BD7-569CCE9356E2}"/>
              </a:ext>
            </a:extLst>
          </p:cNvPr>
          <p:cNvPicPr>
            <a:picLocks/>
          </p:cNvPicPr>
          <p:nvPr/>
        </p:nvPicPr>
        <p:blipFill>
          <a:blip r:embed="rId3"/>
          <a:stretch>
            <a:fillRect/>
          </a:stretch>
        </p:blipFill>
        <p:spPr>
          <a:xfrm>
            <a:off x="434747" y="1245314"/>
            <a:ext cx="932282" cy="932282"/>
          </a:xfrm>
          <a:prstGeom prst="rect">
            <a:avLst/>
          </a:prstGeom>
        </p:spPr>
      </p:pic>
      <p:sp>
        <p:nvSpPr>
          <p:cNvPr id="76" name="Rectangle 75">
            <a:extLst>
              <a:ext uri="{FF2B5EF4-FFF2-40B4-BE49-F238E27FC236}">
                <a16:creationId xmlns:a16="http://schemas.microsoft.com/office/drawing/2014/main" id="{A63E2281-CEA1-4616-8DDC-49F722E47DEA}"/>
              </a:ext>
            </a:extLst>
          </p:cNvPr>
          <p:cNvSpPr/>
          <p:nvPr/>
        </p:nvSpPr>
        <p:spPr bwMode="auto">
          <a:xfrm>
            <a:off x="1645003" y="1530419"/>
            <a:ext cx="10128475"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353">
                <a:solidFill>
                  <a:schemeClr val="tx1"/>
                </a:solidFill>
                <a:latin typeface="+mj-lt"/>
              </a:rPr>
              <a:t>Computer and OS configuration requirements</a:t>
            </a:r>
          </a:p>
        </p:txBody>
      </p:sp>
      <p:cxnSp>
        <p:nvCxnSpPr>
          <p:cNvPr id="92" name="Straight Connector 91">
            <a:extLst>
              <a:ext uri="{FF2B5EF4-FFF2-40B4-BE49-F238E27FC236}">
                <a16:creationId xmlns:a16="http://schemas.microsoft.com/office/drawing/2014/main" id="{008C4711-A874-4C5F-A8CB-BFCA7A61807E}"/>
              </a:ext>
              <a:ext uri="{C183D7F6-B498-43B3-948B-1728B52AA6E4}">
                <adec:decorative xmlns:adec="http://schemas.microsoft.com/office/drawing/2017/decorative" val="1"/>
              </a:ext>
            </a:extLst>
          </p:cNvPr>
          <p:cNvCxnSpPr>
            <a:cxnSpLocks/>
          </p:cNvCxnSpPr>
          <p:nvPr/>
        </p:nvCxnSpPr>
        <p:spPr>
          <a:xfrm>
            <a:off x="1645003" y="2173715"/>
            <a:ext cx="101284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2" name="Picture 111" descr="Icon of a hollow circle">
            <a:extLst>
              <a:ext uri="{FF2B5EF4-FFF2-40B4-BE49-F238E27FC236}">
                <a16:creationId xmlns:a16="http://schemas.microsoft.com/office/drawing/2014/main" id="{C121C5ED-6233-49C0-A2FE-C9B4A5F29B51}"/>
              </a:ext>
            </a:extLst>
          </p:cNvPr>
          <p:cNvPicPr>
            <a:picLocks/>
          </p:cNvPicPr>
          <p:nvPr/>
        </p:nvPicPr>
        <p:blipFill>
          <a:blip r:embed="rId4"/>
          <a:stretch>
            <a:fillRect/>
          </a:stretch>
        </p:blipFill>
        <p:spPr>
          <a:xfrm>
            <a:off x="434747" y="2169834"/>
            <a:ext cx="932282" cy="932282"/>
          </a:xfrm>
          <a:prstGeom prst="rect">
            <a:avLst/>
          </a:prstGeom>
        </p:spPr>
      </p:pic>
      <p:sp>
        <p:nvSpPr>
          <p:cNvPr id="118" name="Rectangle 117">
            <a:extLst>
              <a:ext uri="{FF2B5EF4-FFF2-40B4-BE49-F238E27FC236}">
                <a16:creationId xmlns:a16="http://schemas.microsoft.com/office/drawing/2014/main" id="{BBBE26F6-B9B7-4041-A218-8AC216BBB501}"/>
              </a:ext>
            </a:extLst>
          </p:cNvPr>
          <p:cNvSpPr/>
          <p:nvPr/>
        </p:nvSpPr>
        <p:spPr bwMode="auto">
          <a:xfrm>
            <a:off x="1645003" y="2454939"/>
            <a:ext cx="10128475"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353">
                <a:solidFill>
                  <a:schemeClr val="tx1"/>
                </a:solidFill>
                <a:latin typeface="+mj-lt"/>
              </a:rPr>
              <a:t>Visual Studio Code configuration requirements</a:t>
            </a:r>
          </a:p>
        </p:txBody>
      </p:sp>
      <p:cxnSp>
        <p:nvCxnSpPr>
          <p:cNvPr id="125" name="Straight Connector 124">
            <a:extLst>
              <a:ext uri="{FF2B5EF4-FFF2-40B4-BE49-F238E27FC236}">
                <a16:creationId xmlns:a16="http://schemas.microsoft.com/office/drawing/2014/main" id="{16AAEE25-A496-44CD-B7FE-F7B55B4B1883}"/>
              </a:ext>
              <a:ext uri="{C183D7F6-B498-43B3-948B-1728B52AA6E4}">
                <adec:decorative xmlns:adec="http://schemas.microsoft.com/office/drawing/2017/decorative" val="1"/>
              </a:ext>
            </a:extLst>
          </p:cNvPr>
          <p:cNvCxnSpPr>
            <a:cxnSpLocks/>
          </p:cNvCxnSpPr>
          <p:nvPr/>
        </p:nvCxnSpPr>
        <p:spPr>
          <a:xfrm>
            <a:off x="1645003" y="3098235"/>
            <a:ext cx="101284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9" name="Picture 138" descr="Icon of wrench and screw driver">
            <a:extLst>
              <a:ext uri="{FF2B5EF4-FFF2-40B4-BE49-F238E27FC236}">
                <a16:creationId xmlns:a16="http://schemas.microsoft.com/office/drawing/2014/main" id="{7E0E47DC-8E20-4FCC-86AC-D24A52C01BAE}"/>
              </a:ext>
            </a:extLst>
          </p:cNvPr>
          <p:cNvPicPr>
            <a:picLocks/>
          </p:cNvPicPr>
          <p:nvPr/>
        </p:nvPicPr>
        <p:blipFill>
          <a:blip r:embed="rId5"/>
          <a:stretch>
            <a:fillRect/>
          </a:stretch>
        </p:blipFill>
        <p:spPr>
          <a:xfrm>
            <a:off x="434747" y="3094353"/>
            <a:ext cx="932282" cy="932282"/>
          </a:xfrm>
          <a:prstGeom prst="rect">
            <a:avLst/>
          </a:prstGeom>
        </p:spPr>
      </p:pic>
      <p:sp>
        <p:nvSpPr>
          <p:cNvPr id="144" name="Rectangle 143">
            <a:extLst>
              <a:ext uri="{FF2B5EF4-FFF2-40B4-BE49-F238E27FC236}">
                <a16:creationId xmlns:a16="http://schemas.microsoft.com/office/drawing/2014/main" id="{A0960002-5E19-40BF-934D-33DFB634160F}"/>
              </a:ext>
            </a:extLst>
          </p:cNvPr>
          <p:cNvSpPr/>
          <p:nvPr/>
        </p:nvSpPr>
        <p:spPr bwMode="auto">
          <a:xfrm>
            <a:off x="1645003" y="3379458"/>
            <a:ext cx="10128475"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353" dirty="0">
                <a:solidFill>
                  <a:schemeClr val="tx1"/>
                </a:solidFill>
                <a:latin typeface="+mj-lt"/>
              </a:rPr>
              <a:t>Language-specific tools</a:t>
            </a:r>
          </a:p>
        </p:txBody>
      </p:sp>
      <p:cxnSp>
        <p:nvCxnSpPr>
          <p:cNvPr id="149" name="Straight Connector 148">
            <a:extLst>
              <a:ext uri="{FF2B5EF4-FFF2-40B4-BE49-F238E27FC236}">
                <a16:creationId xmlns:a16="http://schemas.microsoft.com/office/drawing/2014/main" id="{E6FF9ACC-6597-444E-B0F8-A01084EE955A}"/>
              </a:ext>
              <a:ext uri="{C183D7F6-B498-43B3-948B-1728B52AA6E4}">
                <adec:decorative xmlns:adec="http://schemas.microsoft.com/office/drawing/2017/decorative" val="1"/>
              </a:ext>
            </a:extLst>
          </p:cNvPr>
          <p:cNvCxnSpPr>
            <a:cxnSpLocks/>
          </p:cNvCxnSpPr>
          <p:nvPr/>
        </p:nvCxnSpPr>
        <p:spPr>
          <a:xfrm>
            <a:off x="1645003" y="4022754"/>
            <a:ext cx="101284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9" name="Picture 158" descr="Icon of a square with two smaller squares inside it">
            <a:extLst>
              <a:ext uri="{FF2B5EF4-FFF2-40B4-BE49-F238E27FC236}">
                <a16:creationId xmlns:a16="http://schemas.microsoft.com/office/drawing/2014/main" id="{302C64E6-4FF6-4F99-B35D-E714BF282B6B}"/>
              </a:ext>
            </a:extLst>
          </p:cNvPr>
          <p:cNvPicPr>
            <a:picLocks/>
          </p:cNvPicPr>
          <p:nvPr/>
        </p:nvPicPr>
        <p:blipFill>
          <a:blip r:embed="rId6"/>
          <a:stretch>
            <a:fillRect/>
          </a:stretch>
        </p:blipFill>
        <p:spPr>
          <a:xfrm>
            <a:off x="434747" y="4352028"/>
            <a:ext cx="932282" cy="932282"/>
          </a:xfrm>
          <a:prstGeom prst="rect">
            <a:avLst/>
          </a:prstGeom>
        </p:spPr>
      </p:pic>
      <p:sp>
        <p:nvSpPr>
          <p:cNvPr id="161" name="Rectangle 160">
            <a:extLst>
              <a:ext uri="{FF2B5EF4-FFF2-40B4-BE49-F238E27FC236}">
                <a16:creationId xmlns:a16="http://schemas.microsoft.com/office/drawing/2014/main" id="{034234F9-AD5C-47C4-9D23-A46B38C93815}"/>
              </a:ext>
            </a:extLst>
          </p:cNvPr>
          <p:cNvSpPr/>
          <p:nvPr/>
        </p:nvSpPr>
        <p:spPr bwMode="auto">
          <a:xfrm>
            <a:off x="1645003" y="4303978"/>
            <a:ext cx="10128475" cy="102838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353" dirty="0">
                <a:solidFill>
                  <a:schemeClr val="tx2">
                    <a:lumMod val="75000"/>
                  </a:schemeClr>
                </a:solidFill>
                <a:latin typeface="+mj-lt"/>
              </a:rPr>
              <a:t>Container tools:</a:t>
            </a:r>
          </a:p>
          <a:p>
            <a:pPr>
              <a:spcAft>
                <a:spcPts val="294"/>
              </a:spcAft>
              <a:tabLst>
                <a:tab pos="448193" algn="l"/>
                <a:tab pos="510442" algn="l"/>
              </a:tabLst>
            </a:pPr>
            <a:r>
              <a:rPr lang="en-US" sz="1961" dirty="0">
                <a:solidFill>
                  <a:schemeClr val="tx1"/>
                </a:solidFill>
              </a:rPr>
              <a:t>Docker Community Edition on your development machine.</a:t>
            </a:r>
          </a:p>
          <a:p>
            <a:pPr>
              <a:spcBef>
                <a:spcPts val="196"/>
              </a:spcBef>
              <a:spcAft>
                <a:spcPts val="294"/>
              </a:spcAft>
              <a:tabLst>
                <a:tab pos="448193" algn="l"/>
                <a:tab pos="510442" algn="l"/>
              </a:tabLst>
            </a:pPr>
            <a:r>
              <a:rPr lang="en-US" sz="1961" dirty="0">
                <a:solidFill>
                  <a:schemeClr val="tx1"/>
                </a:solidFill>
              </a:rPr>
              <a:t>Azure Container Registry or Docker Hub (optional)</a:t>
            </a:r>
          </a:p>
        </p:txBody>
      </p:sp>
      <p:cxnSp>
        <p:nvCxnSpPr>
          <p:cNvPr id="170" name="Straight Connector 169">
            <a:extLst>
              <a:ext uri="{FF2B5EF4-FFF2-40B4-BE49-F238E27FC236}">
                <a16:creationId xmlns:a16="http://schemas.microsoft.com/office/drawing/2014/main" id="{4BCA97E0-1B52-4FB3-B2E4-B9585C3CD163}"/>
              </a:ext>
              <a:ext uri="{C183D7F6-B498-43B3-948B-1728B52AA6E4}">
                <adec:decorative xmlns:adec="http://schemas.microsoft.com/office/drawing/2017/decorative" val="1"/>
              </a:ext>
            </a:extLst>
          </p:cNvPr>
          <p:cNvCxnSpPr>
            <a:cxnSpLocks/>
          </p:cNvCxnSpPr>
          <p:nvPr/>
        </p:nvCxnSpPr>
        <p:spPr>
          <a:xfrm>
            <a:off x="1645003" y="5613586"/>
            <a:ext cx="101284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3" name="Picture 42" descr="Icon of a briefcase with cross in the middle">
            <a:extLst>
              <a:ext uri="{FF2B5EF4-FFF2-40B4-BE49-F238E27FC236}">
                <a16:creationId xmlns:a16="http://schemas.microsoft.com/office/drawing/2014/main" id="{B5DE675A-A7D7-4076-845A-C4897AD83AF2}"/>
              </a:ext>
            </a:extLst>
          </p:cNvPr>
          <p:cNvPicPr>
            <a:picLocks/>
          </p:cNvPicPr>
          <p:nvPr/>
        </p:nvPicPr>
        <p:blipFill>
          <a:blip r:embed="rId7"/>
          <a:stretch>
            <a:fillRect/>
          </a:stretch>
        </p:blipFill>
        <p:spPr>
          <a:xfrm>
            <a:off x="434747" y="5609707"/>
            <a:ext cx="932282" cy="932282"/>
          </a:xfrm>
          <a:prstGeom prst="rect">
            <a:avLst/>
          </a:prstGeom>
        </p:spPr>
      </p:pic>
      <p:sp>
        <p:nvSpPr>
          <p:cNvPr id="45" name="Rectangle 44">
            <a:extLst>
              <a:ext uri="{FF2B5EF4-FFF2-40B4-BE49-F238E27FC236}">
                <a16:creationId xmlns:a16="http://schemas.microsoft.com/office/drawing/2014/main" id="{089A7D35-B963-4E40-984D-0BFBB379B0B7}"/>
              </a:ext>
            </a:extLst>
          </p:cNvPr>
          <p:cNvSpPr/>
          <p:nvPr/>
        </p:nvSpPr>
        <p:spPr bwMode="auto">
          <a:xfrm>
            <a:off x="1645003" y="5894812"/>
            <a:ext cx="10128475"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353">
                <a:solidFill>
                  <a:schemeClr val="tx1"/>
                </a:solidFill>
                <a:latin typeface="+mj-lt"/>
              </a:rPr>
              <a:t>Debug tools</a:t>
            </a:r>
          </a:p>
        </p:txBody>
      </p:sp>
    </p:spTree>
    <p:extLst>
      <p:ext uri="{BB962C8B-B14F-4D97-AF65-F5344CB8AC3E}">
        <p14:creationId xmlns:p14="http://schemas.microsoft.com/office/powerpoint/2010/main" val="28325546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2C74-957A-43AA-A890-A6C3F265172D}"/>
              </a:ext>
            </a:extLst>
          </p:cNvPr>
          <p:cNvSpPr>
            <a:spLocks noGrp="1"/>
          </p:cNvSpPr>
          <p:nvPr>
            <p:ph type="title"/>
          </p:nvPr>
        </p:nvSpPr>
        <p:spPr/>
        <p:txBody>
          <a:bodyPr/>
          <a:lstStyle/>
          <a:p>
            <a:r>
              <a:rPr lang="en-US"/>
              <a:t>Configuring a VS Code development environment   </a:t>
            </a:r>
          </a:p>
        </p:txBody>
      </p:sp>
      <p:pic>
        <p:nvPicPr>
          <p:cNvPr id="17" name="Picture 16" descr="Icon of four squares arranged to form a square">
            <a:extLst>
              <a:ext uri="{FF2B5EF4-FFF2-40B4-BE49-F238E27FC236}">
                <a16:creationId xmlns:a16="http://schemas.microsoft.com/office/drawing/2014/main" id="{101F8E5D-9EFD-4AB4-AB68-3A97AB4B7CD3}"/>
              </a:ext>
            </a:extLst>
          </p:cNvPr>
          <p:cNvPicPr>
            <a:picLocks/>
          </p:cNvPicPr>
          <p:nvPr/>
        </p:nvPicPr>
        <p:blipFill>
          <a:blip r:embed="rId3"/>
          <a:stretch>
            <a:fillRect/>
          </a:stretch>
        </p:blipFill>
        <p:spPr>
          <a:xfrm>
            <a:off x="434747" y="1245314"/>
            <a:ext cx="932282" cy="932282"/>
          </a:xfrm>
          <a:prstGeom prst="rect">
            <a:avLst/>
          </a:prstGeom>
        </p:spPr>
      </p:pic>
      <p:sp>
        <p:nvSpPr>
          <p:cNvPr id="18" name="Rectangle 17">
            <a:extLst>
              <a:ext uri="{FF2B5EF4-FFF2-40B4-BE49-F238E27FC236}">
                <a16:creationId xmlns:a16="http://schemas.microsoft.com/office/drawing/2014/main" id="{31A7CF1E-889A-4DF3-A4B4-366810114351}"/>
              </a:ext>
            </a:extLst>
          </p:cNvPr>
          <p:cNvSpPr/>
          <p:nvPr/>
        </p:nvSpPr>
        <p:spPr bwMode="auto">
          <a:xfrm>
            <a:off x="1645101" y="1530419"/>
            <a:ext cx="10128256"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353">
                <a:solidFill>
                  <a:schemeClr val="tx1"/>
                </a:solidFill>
                <a:latin typeface="+mj-lt"/>
              </a:rPr>
              <a:t>Computer and OS configuration requirements</a:t>
            </a:r>
          </a:p>
        </p:txBody>
      </p:sp>
      <p:cxnSp>
        <p:nvCxnSpPr>
          <p:cNvPr id="19" name="Straight Connector 18">
            <a:extLst>
              <a:ext uri="{FF2B5EF4-FFF2-40B4-BE49-F238E27FC236}">
                <a16:creationId xmlns:a16="http://schemas.microsoft.com/office/drawing/2014/main" id="{36E19944-EAE8-4A84-8254-72EADF487A4E}"/>
              </a:ext>
              <a:ext uri="{C183D7F6-B498-43B3-948B-1728B52AA6E4}">
                <adec:decorative xmlns:adec="http://schemas.microsoft.com/office/drawing/2017/decorative" val="1"/>
              </a:ext>
            </a:extLst>
          </p:cNvPr>
          <p:cNvCxnSpPr>
            <a:cxnSpLocks/>
          </p:cNvCxnSpPr>
          <p:nvPr/>
        </p:nvCxnSpPr>
        <p:spPr>
          <a:xfrm>
            <a:off x="1645101" y="2215210"/>
            <a:ext cx="1012825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0" name="Picture 19" descr="Icon of a hollow circle">
            <a:extLst>
              <a:ext uri="{FF2B5EF4-FFF2-40B4-BE49-F238E27FC236}">
                <a16:creationId xmlns:a16="http://schemas.microsoft.com/office/drawing/2014/main" id="{E6AF79E2-D0B8-47C2-B33E-4A4133B2BF49}"/>
              </a:ext>
            </a:extLst>
          </p:cNvPr>
          <p:cNvPicPr>
            <a:picLocks/>
          </p:cNvPicPr>
          <p:nvPr/>
        </p:nvPicPr>
        <p:blipFill>
          <a:blip r:embed="rId4"/>
          <a:stretch>
            <a:fillRect/>
          </a:stretch>
        </p:blipFill>
        <p:spPr>
          <a:xfrm>
            <a:off x="434747" y="2252824"/>
            <a:ext cx="932282" cy="932282"/>
          </a:xfrm>
          <a:prstGeom prst="rect">
            <a:avLst/>
          </a:prstGeom>
        </p:spPr>
      </p:pic>
      <p:sp>
        <p:nvSpPr>
          <p:cNvPr id="21" name="Rectangle 20">
            <a:extLst>
              <a:ext uri="{FF2B5EF4-FFF2-40B4-BE49-F238E27FC236}">
                <a16:creationId xmlns:a16="http://schemas.microsoft.com/office/drawing/2014/main" id="{4DA0CBD3-C44A-4EDF-A58E-E3455B658937}"/>
              </a:ext>
            </a:extLst>
          </p:cNvPr>
          <p:cNvSpPr/>
          <p:nvPr/>
        </p:nvSpPr>
        <p:spPr bwMode="auto">
          <a:xfrm>
            <a:off x="1645101" y="2537929"/>
            <a:ext cx="10128256"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353">
                <a:solidFill>
                  <a:schemeClr val="tx1"/>
                </a:solidFill>
                <a:latin typeface="+mj-lt"/>
              </a:rPr>
              <a:t>Visual Studio Code configuration requirements</a:t>
            </a:r>
          </a:p>
        </p:txBody>
      </p:sp>
      <p:cxnSp>
        <p:nvCxnSpPr>
          <p:cNvPr id="22" name="Straight Connector 21">
            <a:extLst>
              <a:ext uri="{FF2B5EF4-FFF2-40B4-BE49-F238E27FC236}">
                <a16:creationId xmlns:a16="http://schemas.microsoft.com/office/drawing/2014/main" id="{A6EFBF1F-0099-472F-8F7F-14D764B8B542}"/>
              </a:ext>
              <a:ext uri="{C183D7F6-B498-43B3-948B-1728B52AA6E4}">
                <adec:decorative xmlns:adec="http://schemas.microsoft.com/office/drawing/2017/decorative" val="1"/>
              </a:ext>
            </a:extLst>
          </p:cNvPr>
          <p:cNvCxnSpPr>
            <a:cxnSpLocks/>
          </p:cNvCxnSpPr>
          <p:nvPr/>
        </p:nvCxnSpPr>
        <p:spPr>
          <a:xfrm>
            <a:off x="1645101" y="3222719"/>
            <a:ext cx="1012825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3" name="Picture 22" descr="Icon of wrench and screw driver">
            <a:extLst>
              <a:ext uri="{FF2B5EF4-FFF2-40B4-BE49-F238E27FC236}">
                <a16:creationId xmlns:a16="http://schemas.microsoft.com/office/drawing/2014/main" id="{E48CB953-E9E7-47D5-8302-F135E699A15F}"/>
              </a:ext>
            </a:extLst>
          </p:cNvPr>
          <p:cNvPicPr>
            <a:picLocks/>
          </p:cNvPicPr>
          <p:nvPr/>
        </p:nvPicPr>
        <p:blipFill>
          <a:blip r:embed="rId5"/>
          <a:stretch>
            <a:fillRect/>
          </a:stretch>
        </p:blipFill>
        <p:spPr>
          <a:xfrm>
            <a:off x="434747" y="3260333"/>
            <a:ext cx="932282" cy="932282"/>
          </a:xfrm>
          <a:prstGeom prst="rect">
            <a:avLst/>
          </a:prstGeom>
        </p:spPr>
      </p:pic>
      <p:sp>
        <p:nvSpPr>
          <p:cNvPr id="24" name="Rectangle 23">
            <a:extLst>
              <a:ext uri="{FF2B5EF4-FFF2-40B4-BE49-F238E27FC236}">
                <a16:creationId xmlns:a16="http://schemas.microsoft.com/office/drawing/2014/main" id="{D8803D06-B5AA-48E0-882F-C2909C5290D6}"/>
              </a:ext>
            </a:extLst>
          </p:cNvPr>
          <p:cNvSpPr/>
          <p:nvPr/>
        </p:nvSpPr>
        <p:spPr bwMode="auto">
          <a:xfrm>
            <a:off x="1645101" y="3545438"/>
            <a:ext cx="10128256"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353">
                <a:solidFill>
                  <a:schemeClr val="tx1"/>
                </a:solidFill>
                <a:latin typeface="+mj-lt"/>
              </a:rPr>
              <a:t>Language-specific tools</a:t>
            </a:r>
          </a:p>
        </p:txBody>
      </p:sp>
      <p:cxnSp>
        <p:nvCxnSpPr>
          <p:cNvPr id="25" name="Straight Connector 24">
            <a:extLst>
              <a:ext uri="{FF2B5EF4-FFF2-40B4-BE49-F238E27FC236}">
                <a16:creationId xmlns:a16="http://schemas.microsoft.com/office/drawing/2014/main" id="{2ACBC456-B356-40DF-B17C-27F83DB23993}"/>
              </a:ext>
              <a:ext uri="{C183D7F6-B498-43B3-948B-1728B52AA6E4}">
                <adec:decorative xmlns:adec="http://schemas.microsoft.com/office/drawing/2017/decorative" val="1"/>
              </a:ext>
            </a:extLst>
          </p:cNvPr>
          <p:cNvCxnSpPr>
            <a:cxnSpLocks/>
          </p:cNvCxnSpPr>
          <p:nvPr/>
        </p:nvCxnSpPr>
        <p:spPr>
          <a:xfrm>
            <a:off x="1645101" y="4230229"/>
            <a:ext cx="1012825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descr="Icon of a square with two smaller squares inside it">
            <a:extLst>
              <a:ext uri="{FF2B5EF4-FFF2-40B4-BE49-F238E27FC236}">
                <a16:creationId xmlns:a16="http://schemas.microsoft.com/office/drawing/2014/main" id="{1BDE26F1-E122-4938-A105-F7950C37DC39}"/>
              </a:ext>
            </a:extLst>
          </p:cNvPr>
          <p:cNvPicPr>
            <a:picLocks/>
          </p:cNvPicPr>
          <p:nvPr/>
        </p:nvPicPr>
        <p:blipFill>
          <a:blip r:embed="rId6"/>
          <a:stretch>
            <a:fillRect/>
          </a:stretch>
        </p:blipFill>
        <p:spPr>
          <a:xfrm>
            <a:off x="434747" y="4267842"/>
            <a:ext cx="932282" cy="932282"/>
          </a:xfrm>
          <a:prstGeom prst="rect">
            <a:avLst/>
          </a:prstGeom>
        </p:spPr>
      </p:pic>
      <p:sp>
        <p:nvSpPr>
          <p:cNvPr id="27" name="Rectangle 26">
            <a:extLst>
              <a:ext uri="{FF2B5EF4-FFF2-40B4-BE49-F238E27FC236}">
                <a16:creationId xmlns:a16="http://schemas.microsoft.com/office/drawing/2014/main" id="{324BAFBA-6AB1-4023-9070-5CF2D86B34F1}"/>
              </a:ext>
            </a:extLst>
          </p:cNvPr>
          <p:cNvSpPr/>
          <p:nvPr/>
        </p:nvSpPr>
        <p:spPr bwMode="auto">
          <a:xfrm>
            <a:off x="1645101" y="4552947"/>
            <a:ext cx="10128256"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353" dirty="0">
                <a:solidFill>
                  <a:schemeClr val="tx1"/>
                </a:solidFill>
                <a:latin typeface="+mj-lt"/>
              </a:rPr>
              <a:t>Container tools</a:t>
            </a:r>
          </a:p>
        </p:txBody>
      </p:sp>
      <p:cxnSp>
        <p:nvCxnSpPr>
          <p:cNvPr id="28" name="Straight Connector 27">
            <a:extLst>
              <a:ext uri="{FF2B5EF4-FFF2-40B4-BE49-F238E27FC236}">
                <a16:creationId xmlns:a16="http://schemas.microsoft.com/office/drawing/2014/main" id="{35B9C60C-B787-45EC-BF43-7C4DE6610D0C}"/>
              </a:ext>
              <a:ext uri="{C183D7F6-B498-43B3-948B-1728B52AA6E4}">
                <adec:decorative xmlns:adec="http://schemas.microsoft.com/office/drawing/2017/decorative" val="1"/>
              </a:ext>
            </a:extLst>
          </p:cNvPr>
          <p:cNvCxnSpPr>
            <a:cxnSpLocks/>
          </p:cNvCxnSpPr>
          <p:nvPr/>
        </p:nvCxnSpPr>
        <p:spPr>
          <a:xfrm>
            <a:off x="1645101" y="5237738"/>
            <a:ext cx="1012825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9" name="Picture 28" descr="Icon of a briefcase with cross in the middle">
            <a:extLst>
              <a:ext uri="{FF2B5EF4-FFF2-40B4-BE49-F238E27FC236}">
                <a16:creationId xmlns:a16="http://schemas.microsoft.com/office/drawing/2014/main" id="{6E2E64BB-484F-4CD4-A5DA-63905DCADEC6}"/>
              </a:ext>
            </a:extLst>
          </p:cNvPr>
          <p:cNvPicPr>
            <a:picLocks/>
          </p:cNvPicPr>
          <p:nvPr/>
        </p:nvPicPr>
        <p:blipFill>
          <a:blip r:embed="rId7"/>
          <a:stretch>
            <a:fillRect/>
          </a:stretch>
        </p:blipFill>
        <p:spPr>
          <a:xfrm>
            <a:off x="434747" y="5382494"/>
            <a:ext cx="932282" cy="932282"/>
          </a:xfrm>
          <a:prstGeom prst="rect">
            <a:avLst/>
          </a:prstGeom>
        </p:spPr>
      </p:pic>
      <p:sp>
        <p:nvSpPr>
          <p:cNvPr id="30" name="Rectangle 29">
            <a:extLst>
              <a:ext uri="{FF2B5EF4-FFF2-40B4-BE49-F238E27FC236}">
                <a16:creationId xmlns:a16="http://schemas.microsoft.com/office/drawing/2014/main" id="{FBFF15A3-0981-49AA-9DC7-9D6C0F2D71F2}"/>
              </a:ext>
            </a:extLst>
          </p:cNvPr>
          <p:cNvSpPr/>
          <p:nvPr/>
        </p:nvSpPr>
        <p:spPr bwMode="auto">
          <a:xfrm>
            <a:off x="1645101" y="5275356"/>
            <a:ext cx="10128256" cy="114656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89642" rIns="0" bIns="89642" numCol="1" spcCol="0" rtlCol="0" fromWordArt="0" anchor="ctr" anchorCtr="0" forceAA="0" compatLnSpc="1">
            <a:prstTxWarp prst="textNoShape">
              <a:avLst/>
            </a:prstTxWarp>
            <a:spAutoFit/>
          </a:bodyPr>
          <a:lstStyle/>
          <a:p>
            <a:r>
              <a:rPr lang="en-US" sz="2353" dirty="0">
                <a:solidFill>
                  <a:schemeClr val="tx2">
                    <a:lumMod val="75000"/>
                  </a:schemeClr>
                </a:solidFill>
                <a:latin typeface="+mj-lt"/>
              </a:rPr>
              <a:t>Debug tools:</a:t>
            </a:r>
          </a:p>
          <a:p>
            <a:pPr>
              <a:spcAft>
                <a:spcPts val="294"/>
              </a:spcAft>
              <a:tabLst>
                <a:tab pos="448193" algn="l"/>
                <a:tab pos="510442" algn="l"/>
              </a:tabLst>
            </a:pPr>
            <a:r>
              <a:rPr lang="en-US" sz="1961" dirty="0">
                <a:solidFill>
                  <a:schemeClr val="tx1"/>
                </a:solidFill>
              </a:rPr>
              <a:t>Except for developing in C, the Python-based IoT </a:t>
            </a:r>
            <a:r>
              <a:rPr lang="en-US" sz="1961" dirty="0" err="1">
                <a:solidFill>
                  <a:schemeClr val="tx1"/>
                </a:solidFill>
              </a:rPr>
              <a:t>EdgeHub</a:t>
            </a:r>
            <a:r>
              <a:rPr lang="en-US" sz="1961" dirty="0">
                <a:solidFill>
                  <a:schemeClr val="tx1"/>
                </a:solidFill>
              </a:rPr>
              <a:t> Dev Tool should be installed for local debugging and execution</a:t>
            </a:r>
          </a:p>
        </p:txBody>
      </p:sp>
    </p:spTree>
    <p:extLst>
      <p:ext uri="{BB962C8B-B14F-4D97-AF65-F5344CB8AC3E}">
        <p14:creationId xmlns:p14="http://schemas.microsoft.com/office/powerpoint/2010/main" val="68989206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Develop Custom Modules with VS Code</a:t>
            </a:r>
          </a:p>
        </p:txBody>
      </p:sp>
      <p:pic>
        <p:nvPicPr>
          <p:cNvPr id="5" name="Picture 4" descr="Screenshot of the Visual Studio welcome screen, the recently used feature in the search box is highlighted">
            <a:extLst>
              <a:ext uri="{FF2B5EF4-FFF2-40B4-BE49-F238E27FC236}">
                <a16:creationId xmlns:a16="http://schemas.microsoft.com/office/drawing/2014/main" id="{C414D25A-1CC7-4BA5-AEA5-464A19421C99}"/>
              </a:ext>
              <a:ext uri="{C183D7F6-B498-43B3-948B-1728B52AA6E4}">
                <adec:decorative xmlns:adec="http://schemas.microsoft.com/office/drawing/2017/decorative" val="0"/>
              </a:ext>
            </a:extLst>
          </p:cNvPr>
          <p:cNvPicPr>
            <a:picLocks noChangeAspect="1"/>
          </p:cNvPicPr>
          <p:nvPr/>
        </p:nvPicPr>
        <p:blipFill>
          <a:blip r:embed="rId3"/>
          <a:srcRect l="-1835" t="-21693" r="-1835" b="-21693"/>
          <a:stretch>
            <a:fillRect/>
          </a:stretch>
        </p:blipFill>
        <p:spPr>
          <a:xfrm>
            <a:off x="418643" y="1358004"/>
            <a:ext cx="11354714" cy="5059079"/>
          </a:xfrm>
          <a:custGeom>
            <a:avLst/>
            <a:gdLst>
              <a:gd name="connsiteX0" fmla="*/ 0 w 11582400"/>
              <a:gd name="connsiteY0" fmla="*/ 0 h 5160524"/>
              <a:gd name="connsiteX1" fmla="*/ 11582400 w 11582400"/>
              <a:gd name="connsiteY1" fmla="*/ 0 h 5160524"/>
              <a:gd name="connsiteX2" fmla="*/ 11582400 w 11582400"/>
              <a:gd name="connsiteY2" fmla="*/ 5160524 h 5160524"/>
              <a:gd name="connsiteX3" fmla="*/ 0 w 11582400"/>
              <a:gd name="connsiteY3" fmla="*/ 5160524 h 5160524"/>
            </a:gdLst>
            <a:ahLst/>
            <a:cxnLst>
              <a:cxn ang="0">
                <a:pos x="connsiteX0" y="connsiteY0"/>
              </a:cxn>
              <a:cxn ang="0">
                <a:pos x="connsiteX1" y="connsiteY1"/>
              </a:cxn>
              <a:cxn ang="0">
                <a:pos x="connsiteX2" y="connsiteY2"/>
              </a:cxn>
              <a:cxn ang="0">
                <a:pos x="connsiteX3" y="connsiteY3"/>
              </a:cxn>
            </a:cxnLst>
            <a:rect l="l" t="t" r="r" b="b"/>
            <a:pathLst>
              <a:path w="11582400" h="5160524">
                <a:moveTo>
                  <a:pt x="0" y="0"/>
                </a:moveTo>
                <a:lnTo>
                  <a:pt x="11582400" y="0"/>
                </a:lnTo>
                <a:lnTo>
                  <a:pt x="11582400" y="5160524"/>
                </a:lnTo>
                <a:lnTo>
                  <a:pt x="0" y="5160524"/>
                </a:lnTo>
                <a:close/>
              </a:path>
            </a:pathLst>
          </a:custGeom>
          <a:ln w="19050">
            <a:solidFill>
              <a:schemeClr val="tx2"/>
            </a:solidFill>
          </a:ln>
        </p:spPr>
      </p:pic>
    </p:spTree>
    <p:extLst>
      <p:ext uri="{BB962C8B-B14F-4D97-AF65-F5344CB8AC3E}">
        <p14:creationId xmlns:p14="http://schemas.microsoft.com/office/powerpoint/2010/main" val="2016854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Debugging Modules without the IoT Edge Runtime</a:t>
            </a:r>
          </a:p>
        </p:txBody>
      </p:sp>
      <p:pic>
        <p:nvPicPr>
          <p:cNvPr id="36" name="Picture 35" descr="Icon of five circles connected by lines">
            <a:extLst>
              <a:ext uri="{FF2B5EF4-FFF2-40B4-BE49-F238E27FC236}">
                <a16:creationId xmlns:a16="http://schemas.microsoft.com/office/drawing/2014/main" id="{9F0FC50C-B451-4CA4-83A6-E065D6E5CA1B}"/>
              </a:ext>
            </a:extLst>
          </p:cNvPr>
          <p:cNvPicPr>
            <a:picLocks/>
          </p:cNvPicPr>
          <p:nvPr/>
        </p:nvPicPr>
        <p:blipFill>
          <a:blip r:embed="rId3"/>
          <a:stretch>
            <a:fillRect/>
          </a:stretch>
        </p:blipFill>
        <p:spPr>
          <a:xfrm>
            <a:off x="427982" y="1807964"/>
            <a:ext cx="933776" cy="933776"/>
          </a:xfrm>
          <a:prstGeom prst="rect">
            <a:avLst/>
          </a:prstGeom>
        </p:spPr>
      </p:pic>
      <p:sp>
        <p:nvSpPr>
          <p:cNvPr id="38" name="Rectangle 37">
            <a:extLst>
              <a:ext uri="{FF2B5EF4-FFF2-40B4-BE49-F238E27FC236}">
                <a16:creationId xmlns:a16="http://schemas.microsoft.com/office/drawing/2014/main" id="{52036ADB-9974-4CD1-945F-A4830F81FC93}"/>
              </a:ext>
            </a:extLst>
          </p:cNvPr>
          <p:cNvSpPr/>
          <p:nvPr/>
        </p:nvSpPr>
        <p:spPr bwMode="auto">
          <a:xfrm>
            <a:off x="1655896" y="1836375"/>
            <a:ext cx="9829547" cy="141811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294"/>
              </a:spcBef>
              <a:spcAft>
                <a:spcPts val="294"/>
              </a:spcAft>
              <a:buSzPct val="90000"/>
              <a:defRPr/>
            </a:pPr>
            <a:r>
              <a:rPr lang="en-US" sz="2353">
                <a:solidFill>
                  <a:schemeClr val="tx1"/>
                </a:solidFill>
                <a:latin typeface="+mj-lt"/>
              </a:rPr>
              <a:t>Use IoT Edge simulator in place of full infrastructure:</a:t>
            </a:r>
          </a:p>
          <a:p>
            <a:pPr>
              <a:spcBef>
                <a:spcPts val="294"/>
              </a:spcBef>
              <a:spcAft>
                <a:spcPts val="294"/>
              </a:spcAft>
              <a:tabLst>
                <a:tab pos="448193" algn="l"/>
                <a:tab pos="510442" algn="l"/>
              </a:tabLst>
            </a:pPr>
            <a:r>
              <a:rPr lang="en-US" sz="1961">
                <a:solidFill>
                  <a:schemeClr val="tx1"/>
                </a:solidFill>
              </a:rPr>
              <a:t>Creates an Edge Hub development (EdgeHubDev) container and a utility container for your module</a:t>
            </a:r>
          </a:p>
          <a:p>
            <a:pPr>
              <a:spcBef>
                <a:spcPts val="294"/>
              </a:spcBef>
              <a:spcAft>
                <a:spcPts val="294"/>
              </a:spcAft>
              <a:tabLst>
                <a:tab pos="448193" algn="l"/>
                <a:tab pos="510442" algn="l"/>
              </a:tabLst>
            </a:pPr>
            <a:r>
              <a:rPr lang="en-US" sz="1961">
                <a:solidFill>
                  <a:schemeClr val="tx1"/>
                </a:solidFill>
              </a:rPr>
              <a:t>Does not need an Edge Agent nor a security daemon</a:t>
            </a:r>
          </a:p>
        </p:txBody>
      </p:sp>
      <p:cxnSp>
        <p:nvCxnSpPr>
          <p:cNvPr id="42" name="Straight Connector 41">
            <a:extLst>
              <a:ext uri="{FF2B5EF4-FFF2-40B4-BE49-F238E27FC236}">
                <a16:creationId xmlns:a16="http://schemas.microsoft.com/office/drawing/2014/main" id="{14BA656A-74A2-48F9-B90B-BB6D4C08CDFD}"/>
              </a:ext>
              <a:ext uri="{C183D7F6-B498-43B3-948B-1728B52AA6E4}">
                <adec:decorative xmlns:adec="http://schemas.microsoft.com/office/drawing/2017/decorative" val="1"/>
              </a:ext>
            </a:extLst>
          </p:cNvPr>
          <p:cNvCxnSpPr>
            <a:cxnSpLocks/>
          </p:cNvCxnSpPr>
          <p:nvPr/>
        </p:nvCxnSpPr>
        <p:spPr>
          <a:xfrm>
            <a:off x="1658308" y="3685375"/>
            <a:ext cx="1011505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6" name="Picture 45" descr="Icon of a document with a checkmark">
            <a:extLst>
              <a:ext uri="{FF2B5EF4-FFF2-40B4-BE49-F238E27FC236}">
                <a16:creationId xmlns:a16="http://schemas.microsoft.com/office/drawing/2014/main" id="{65B23023-DAF9-47DD-8A3E-B3621A9C9EB8}"/>
              </a:ext>
            </a:extLst>
          </p:cNvPr>
          <p:cNvPicPr>
            <a:picLocks/>
          </p:cNvPicPr>
          <p:nvPr/>
        </p:nvPicPr>
        <p:blipFill>
          <a:blip r:embed="rId4"/>
          <a:stretch>
            <a:fillRect/>
          </a:stretch>
        </p:blipFill>
        <p:spPr>
          <a:xfrm>
            <a:off x="427982" y="4116261"/>
            <a:ext cx="933776" cy="933776"/>
          </a:xfrm>
          <a:prstGeom prst="rect">
            <a:avLst/>
          </a:prstGeom>
        </p:spPr>
      </p:pic>
      <p:sp>
        <p:nvSpPr>
          <p:cNvPr id="47" name="Rectangle 46">
            <a:extLst>
              <a:ext uri="{FF2B5EF4-FFF2-40B4-BE49-F238E27FC236}">
                <a16:creationId xmlns:a16="http://schemas.microsoft.com/office/drawing/2014/main" id="{1B7D2D94-7608-4F47-88A8-F0231CF808B6}"/>
              </a:ext>
            </a:extLst>
          </p:cNvPr>
          <p:cNvSpPr/>
          <p:nvPr/>
        </p:nvSpPr>
        <p:spPr bwMode="auto">
          <a:xfrm>
            <a:off x="1658217" y="3814535"/>
            <a:ext cx="10104247" cy="171984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a:spcBef>
                <a:spcPts val="294"/>
              </a:spcBef>
              <a:spcAft>
                <a:spcPts val="294"/>
              </a:spcAft>
            </a:pPr>
            <a:r>
              <a:rPr lang="en-US" sz="2353" dirty="0">
                <a:solidFill>
                  <a:schemeClr val="tx1"/>
                </a:solidFill>
                <a:latin typeface="+mj-lt"/>
              </a:rPr>
              <a:t>Two debug options:</a:t>
            </a:r>
          </a:p>
          <a:p>
            <a:pPr>
              <a:spcBef>
                <a:spcPts val="294"/>
              </a:spcBef>
              <a:spcAft>
                <a:spcPts val="294"/>
              </a:spcAft>
              <a:tabLst>
                <a:tab pos="448193" algn="l"/>
                <a:tab pos="510442" algn="l"/>
              </a:tabLst>
            </a:pPr>
            <a:r>
              <a:rPr lang="en-US" sz="1961" i="1" dirty="0">
                <a:solidFill>
                  <a:schemeClr val="tx1"/>
                </a:solidFill>
              </a:rPr>
              <a:t>Launch mode </a:t>
            </a:r>
            <a:r>
              <a:rPr lang="en-US" sz="1961" dirty="0">
                <a:solidFill>
                  <a:schemeClr val="tx1"/>
                </a:solidFill>
              </a:rPr>
              <a:t>– The module is launched from within Visual Studio Code directly; useful for testing a single module</a:t>
            </a:r>
          </a:p>
          <a:p>
            <a:pPr>
              <a:spcBef>
                <a:spcPts val="294"/>
              </a:spcBef>
              <a:spcAft>
                <a:spcPts val="294"/>
              </a:spcAft>
              <a:tabLst>
                <a:tab pos="448193" algn="l"/>
                <a:tab pos="510442" algn="l"/>
              </a:tabLst>
            </a:pPr>
            <a:r>
              <a:rPr lang="en-US" sz="1961" i="1" dirty="0">
                <a:solidFill>
                  <a:schemeClr val="tx1"/>
                </a:solidFill>
              </a:rPr>
              <a:t>Attach mode </a:t>
            </a:r>
            <a:r>
              <a:rPr lang="en-US" sz="1961" dirty="0">
                <a:solidFill>
                  <a:schemeClr val="tx1"/>
                </a:solidFill>
              </a:rPr>
              <a:t>– A container and a variation on remote debugging is used; can be used when testing single modules or multiple-module scenarios</a:t>
            </a:r>
          </a:p>
        </p:txBody>
      </p:sp>
    </p:spTree>
    <p:extLst>
      <p:ext uri="{BB962C8B-B14F-4D97-AF65-F5344CB8AC3E}">
        <p14:creationId xmlns:p14="http://schemas.microsoft.com/office/powerpoint/2010/main" val="2220178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FC94-3ABB-4ACC-B00A-E3AF4D5C405B}"/>
              </a:ext>
            </a:extLst>
          </p:cNvPr>
          <p:cNvSpPr>
            <a:spLocks noGrp="1"/>
          </p:cNvSpPr>
          <p:nvPr>
            <p:ph type="title"/>
          </p:nvPr>
        </p:nvSpPr>
        <p:spPr/>
        <p:txBody>
          <a:bodyPr/>
          <a:lstStyle/>
          <a:p>
            <a:r>
              <a:rPr lang="en-US"/>
              <a:t>Debugging Modules with the IoT Edge Runtime</a:t>
            </a:r>
          </a:p>
        </p:txBody>
      </p:sp>
      <p:pic>
        <p:nvPicPr>
          <p:cNvPr id="46" name="Picture 45">
            <a:extLst>
              <a:ext uri="{FF2B5EF4-FFF2-40B4-BE49-F238E27FC236}">
                <a16:creationId xmlns:a16="http://schemas.microsoft.com/office/drawing/2014/main" id="{0D8E7EB2-2EE9-4920-A46E-D6BCBE36611B}"/>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25366" y="1204430"/>
            <a:ext cx="11341268" cy="5214204"/>
          </a:xfrm>
          <a:prstGeom prst="rect">
            <a:avLst/>
          </a:prstGeom>
        </p:spPr>
      </p:pic>
      <p:sp>
        <p:nvSpPr>
          <p:cNvPr id="35" name="Oval 34">
            <a:extLst>
              <a:ext uri="{FF2B5EF4-FFF2-40B4-BE49-F238E27FC236}">
                <a16:creationId xmlns:a16="http://schemas.microsoft.com/office/drawing/2014/main" id="{ABDB3D26-19D8-4C09-9F4F-EDE4CE8A6ACC}"/>
              </a:ext>
            </a:extLst>
          </p:cNvPr>
          <p:cNvSpPr/>
          <p:nvPr/>
        </p:nvSpPr>
        <p:spPr bwMode="auto">
          <a:xfrm>
            <a:off x="529411" y="1301928"/>
            <a:ext cx="345849" cy="345847"/>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30" b="1">
                <a:solidFill>
                  <a:schemeClr val="tx1"/>
                </a:solidFill>
                <a:ea typeface="Segoe UI" pitchFamily="34" charset="0"/>
                <a:cs typeface="Segoe UI" pitchFamily="34" charset="0"/>
              </a:rPr>
              <a:t>1</a:t>
            </a:r>
          </a:p>
        </p:txBody>
      </p:sp>
      <p:sp>
        <p:nvSpPr>
          <p:cNvPr id="127" name="TextBox 126">
            <a:extLst>
              <a:ext uri="{FF2B5EF4-FFF2-40B4-BE49-F238E27FC236}">
                <a16:creationId xmlns:a16="http://schemas.microsoft.com/office/drawing/2014/main" id="{C24179A4-4BC4-434F-AD25-BBB9F7CC8356}"/>
              </a:ext>
            </a:extLst>
          </p:cNvPr>
          <p:cNvSpPr txBox="1"/>
          <p:nvPr/>
        </p:nvSpPr>
        <p:spPr>
          <a:xfrm>
            <a:off x="1120531" y="1323989"/>
            <a:ext cx="10639556" cy="301727"/>
          </a:xfrm>
          <a:prstGeom prst="rect">
            <a:avLst/>
          </a:prstGeom>
          <a:noFill/>
        </p:spPr>
        <p:txBody>
          <a:bodyPr wrap="square" lIns="0" tIns="0" rIns="0" bIns="0" rtlCol="0" anchor="ctr">
            <a:spAutoFit/>
          </a:bodyPr>
          <a:lstStyle/>
          <a:p>
            <a:pPr>
              <a:spcAft>
                <a:spcPts val="4902"/>
              </a:spcAft>
              <a:buSzPct val="90000"/>
              <a:defRPr/>
            </a:pPr>
            <a:r>
              <a:rPr lang="en-US" sz="1961"/>
              <a:t>Open </a:t>
            </a:r>
            <a:r>
              <a:rPr lang="en-US" sz="1961">
                <a:latin typeface="+mj-lt"/>
              </a:rPr>
              <a:t>deployment.debug.template.json </a:t>
            </a:r>
            <a:r>
              <a:rPr lang="en-US" sz="1961"/>
              <a:t>in Visual Studio Code</a:t>
            </a:r>
          </a:p>
        </p:txBody>
      </p:sp>
      <p:sp>
        <p:nvSpPr>
          <p:cNvPr id="36" name="Oval 35">
            <a:extLst>
              <a:ext uri="{FF2B5EF4-FFF2-40B4-BE49-F238E27FC236}">
                <a16:creationId xmlns:a16="http://schemas.microsoft.com/office/drawing/2014/main" id="{B1D99F5E-B010-449A-9ADA-89D4F2C1AC38}"/>
              </a:ext>
            </a:extLst>
          </p:cNvPr>
          <p:cNvSpPr/>
          <p:nvPr/>
        </p:nvSpPr>
        <p:spPr bwMode="auto">
          <a:xfrm>
            <a:off x="529888" y="1970555"/>
            <a:ext cx="344894" cy="344892"/>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30" b="1">
                <a:solidFill>
                  <a:schemeClr val="tx1"/>
                </a:solidFill>
                <a:ea typeface="Segoe UI" pitchFamily="34" charset="0"/>
                <a:cs typeface="Segoe UI" pitchFamily="34" charset="0"/>
              </a:rPr>
              <a:t>2</a:t>
            </a:r>
          </a:p>
        </p:txBody>
      </p:sp>
      <p:sp>
        <p:nvSpPr>
          <p:cNvPr id="237" name="TextBox 236">
            <a:extLst>
              <a:ext uri="{FF2B5EF4-FFF2-40B4-BE49-F238E27FC236}">
                <a16:creationId xmlns:a16="http://schemas.microsoft.com/office/drawing/2014/main" id="{EE2704CB-AE59-43C9-AC06-3344524DEF66}"/>
              </a:ext>
            </a:extLst>
          </p:cNvPr>
          <p:cNvSpPr txBox="1"/>
          <p:nvPr/>
        </p:nvSpPr>
        <p:spPr>
          <a:xfrm>
            <a:off x="1120530" y="1992137"/>
            <a:ext cx="10639556" cy="301727"/>
          </a:xfrm>
          <a:prstGeom prst="rect">
            <a:avLst/>
          </a:prstGeom>
          <a:noFill/>
        </p:spPr>
        <p:txBody>
          <a:bodyPr wrap="square" lIns="0" tIns="0" rIns="0" bIns="0" rtlCol="0" anchor="ctr">
            <a:spAutoFit/>
          </a:bodyPr>
          <a:lstStyle/>
          <a:p>
            <a:pPr>
              <a:spcAft>
                <a:spcPts val="4902"/>
              </a:spcAft>
              <a:buSzPct val="90000"/>
              <a:defRPr/>
            </a:pPr>
            <a:r>
              <a:rPr lang="en-US" sz="1961"/>
              <a:t>On the command palette, run </a:t>
            </a:r>
            <a:r>
              <a:rPr lang="en-US" sz="1961">
                <a:latin typeface="+mj-lt"/>
              </a:rPr>
              <a:t>Azure IoT Edge: Build and Push</a:t>
            </a:r>
            <a:r>
              <a:rPr lang="en-US" sz="1961" b="1">
                <a:latin typeface="+mj-lt"/>
              </a:rPr>
              <a:t> </a:t>
            </a:r>
            <a:r>
              <a:rPr lang="en-US" sz="1961">
                <a:latin typeface="+mj-lt"/>
              </a:rPr>
              <a:t>IoT Edge </a:t>
            </a:r>
            <a:r>
              <a:rPr lang="en-US" sz="1961"/>
              <a:t>solution</a:t>
            </a:r>
          </a:p>
        </p:txBody>
      </p:sp>
      <p:sp>
        <p:nvSpPr>
          <p:cNvPr id="37" name="Oval 36">
            <a:extLst>
              <a:ext uri="{FF2B5EF4-FFF2-40B4-BE49-F238E27FC236}">
                <a16:creationId xmlns:a16="http://schemas.microsoft.com/office/drawing/2014/main" id="{E34870C0-6479-4EE7-AC42-6ACD9EBDEB31}"/>
              </a:ext>
            </a:extLst>
          </p:cNvPr>
          <p:cNvSpPr/>
          <p:nvPr/>
        </p:nvSpPr>
        <p:spPr bwMode="auto">
          <a:xfrm>
            <a:off x="529888" y="2637956"/>
            <a:ext cx="344894" cy="344892"/>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30" b="1">
                <a:solidFill>
                  <a:schemeClr val="tx1"/>
                </a:solidFill>
                <a:ea typeface="Segoe UI" pitchFamily="34" charset="0"/>
                <a:cs typeface="Segoe UI" pitchFamily="34" charset="0"/>
              </a:rPr>
              <a:t>3</a:t>
            </a:r>
          </a:p>
        </p:txBody>
      </p:sp>
      <p:sp>
        <p:nvSpPr>
          <p:cNvPr id="331" name="TextBox 330">
            <a:extLst>
              <a:ext uri="{FF2B5EF4-FFF2-40B4-BE49-F238E27FC236}">
                <a16:creationId xmlns:a16="http://schemas.microsoft.com/office/drawing/2014/main" id="{83FF4E68-47AC-450C-8A67-9FDD60CB561F}"/>
              </a:ext>
            </a:extLst>
          </p:cNvPr>
          <p:cNvSpPr txBox="1"/>
          <p:nvPr/>
        </p:nvSpPr>
        <p:spPr>
          <a:xfrm>
            <a:off x="1120531" y="2659539"/>
            <a:ext cx="10639556" cy="301727"/>
          </a:xfrm>
          <a:prstGeom prst="rect">
            <a:avLst/>
          </a:prstGeom>
          <a:noFill/>
        </p:spPr>
        <p:txBody>
          <a:bodyPr wrap="square" lIns="0" tIns="0" rIns="0" bIns="0" rtlCol="0" anchor="ctr">
            <a:spAutoFit/>
          </a:bodyPr>
          <a:lstStyle/>
          <a:p>
            <a:pPr>
              <a:spcAft>
                <a:spcPts val="4902"/>
              </a:spcAft>
              <a:buSzPct val="90000"/>
              <a:defRPr/>
            </a:pPr>
            <a:r>
              <a:rPr lang="en-US" sz="1961"/>
              <a:t>Select your JSON file</a:t>
            </a:r>
          </a:p>
        </p:txBody>
      </p:sp>
      <p:sp>
        <p:nvSpPr>
          <p:cNvPr id="38" name="Oval 37">
            <a:extLst>
              <a:ext uri="{FF2B5EF4-FFF2-40B4-BE49-F238E27FC236}">
                <a16:creationId xmlns:a16="http://schemas.microsoft.com/office/drawing/2014/main" id="{B9088DE2-4839-40C1-9376-92539BC28AE8}"/>
              </a:ext>
            </a:extLst>
          </p:cNvPr>
          <p:cNvSpPr/>
          <p:nvPr/>
        </p:nvSpPr>
        <p:spPr bwMode="auto">
          <a:xfrm>
            <a:off x="529888" y="3305357"/>
            <a:ext cx="344894" cy="344892"/>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30" b="1">
                <a:solidFill>
                  <a:schemeClr val="tx1"/>
                </a:solidFill>
                <a:ea typeface="Segoe UI" pitchFamily="34" charset="0"/>
                <a:cs typeface="Segoe UI" pitchFamily="34" charset="0"/>
              </a:rPr>
              <a:t>4</a:t>
            </a:r>
          </a:p>
        </p:txBody>
      </p:sp>
      <p:sp>
        <p:nvSpPr>
          <p:cNvPr id="409" name="TextBox 408">
            <a:extLst>
              <a:ext uri="{FF2B5EF4-FFF2-40B4-BE49-F238E27FC236}">
                <a16:creationId xmlns:a16="http://schemas.microsoft.com/office/drawing/2014/main" id="{4ECD59E1-40AB-435A-86AC-052CF04051CB}"/>
              </a:ext>
            </a:extLst>
          </p:cNvPr>
          <p:cNvSpPr txBox="1"/>
          <p:nvPr/>
        </p:nvSpPr>
        <p:spPr>
          <a:xfrm>
            <a:off x="1120531" y="3326940"/>
            <a:ext cx="10639556" cy="301727"/>
          </a:xfrm>
          <a:prstGeom prst="rect">
            <a:avLst/>
          </a:prstGeom>
          <a:noFill/>
        </p:spPr>
        <p:txBody>
          <a:bodyPr wrap="square" lIns="0" tIns="0" rIns="0" bIns="0" rtlCol="0" anchor="ctr">
            <a:spAutoFit/>
          </a:bodyPr>
          <a:lstStyle/>
          <a:p>
            <a:pPr>
              <a:spcAft>
                <a:spcPts val="4902"/>
              </a:spcAft>
              <a:buSzPct val="90000"/>
              <a:defRPr/>
            </a:pPr>
            <a:r>
              <a:rPr lang="en-US" sz="1961"/>
              <a:t>Locate the appropriate device in your </a:t>
            </a:r>
            <a:r>
              <a:rPr lang="en-US" sz="1961">
                <a:latin typeface="+mj-lt"/>
              </a:rPr>
              <a:t>Azure IoT Hub Devices </a:t>
            </a:r>
            <a:r>
              <a:rPr lang="en-US" sz="1961"/>
              <a:t>list</a:t>
            </a:r>
          </a:p>
        </p:txBody>
      </p:sp>
      <p:sp>
        <p:nvSpPr>
          <p:cNvPr id="39" name="Oval 38">
            <a:extLst>
              <a:ext uri="{FF2B5EF4-FFF2-40B4-BE49-F238E27FC236}">
                <a16:creationId xmlns:a16="http://schemas.microsoft.com/office/drawing/2014/main" id="{E9105A79-3AE9-416D-9227-676BB6BA105B}"/>
              </a:ext>
            </a:extLst>
          </p:cNvPr>
          <p:cNvSpPr/>
          <p:nvPr/>
        </p:nvSpPr>
        <p:spPr bwMode="auto">
          <a:xfrm>
            <a:off x="529888" y="3972759"/>
            <a:ext cx="344894" cy="344892"/>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30" b="1">
                <a:solidFill>
                  <a:schemeClr val="tx1"/>
                </a:solidFill>
                <a:ea typeface="Segoe UI" pitchFamily="34" charset="0"/>
                <a:cs typeface="Segoe UI" pitchFamily="34" charset="0"/>
              </a:rPr>
              <a:t>5</a:t>
            </a:r>
          </a:p>
        </p:txBody>
      </p:sp>
      <p:sp>
        <p:nvSpPr>
          <p:cNvPr id="471" name="TextBox 470">
            <a:extLst>
              <a:ext uri="{FF2B5EF4-FFF2-40B4-BE49-F238E27FC236}">
                <a16:creationId xmlns:a16="http://schemas.microsoft.com/office/drawing/2014/main" id="{B4DFE7D5-7AC4-41A0-BAE0-0025B2916CC2}"/>
              </a:ext>
            </a:extLst>
          </p:cNvPr>
          <p:cNvSpPr txBox="1"/>
          <p:nvPr/>
        </p:nvSpPr>
        <p:spPr>
          <a:xfrm>
            <a:off x="1120531" y="3978632"/>
            <a:ext cx="10639556" cy="301727"/>
          </a:xfrm>
          <a:prstGeom prst="rect">
            <a:avLst/>
          </a:prstGeom>
          <a:noFill/>
        </p:spPr>
        <p:txBody>
          <a:bodyPr wrap="square" lIns="0" tIns="0" rIns="0" bIns="0" rtlCol="0" anchor="ctr">
            <a:spAutoFit/>
          </a:bodyPr>
          <a:lstStyle/>
          <a:p>
            <a:pPr>
              <a:spcAft>
                <a:spcPts val="4902"/>
              </a:spcAft>
              <a:buSzPct val="90000"/>
              <a:defRPr/>
            </a:pPr>
            <a:r>
              <a:rPr lang="en-US" sz="1961"/>
              <a:t>Right-click and select </a:t>
            </a:r>
            <a:r>
              <a:rPr lang="en-US" sz="1961">
                <a:latin typeface="+mj-lt"/>
              </a:rPr>
              <a:t>Create Deployment for Single Device</a:t>
            </a:r>
            <a:endParaRPr lang="en-US" sz="1961"/>
          </a:p>
        </p:txBody>
      </p:sp>
      <p:sp>
        <p:nvSpPr>
          <p:cNvPr id="40" name="Oval 39">
            <a:extLst>
              <a:ext uri="{FF2B5EF4-FFF2-40B4-BE49-F238E27FC236}">
                <a16:creationId xmlns:a16="http://schemas.microsoft.com/office/drawing/2014/main" id="{01491DF4-75C5-4648-B51D-2C17A804CF69}"/>
              </a:ext>
            </a:extLst>
          </p:cNvPr>
          <p:cNvSpPr/>
          <p:nvPr/>
        </p:nvSpPr>
        <p:spPr bwMode="auto">
          <a:xfrm>
            <a:off x="529888" y="4640160"/>
            <a:ext cx="344894" cy="344892"/>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30" b="1">
                <a:solidFill>
                  <a:schemeClr val="tx1"/>
                </a:solidFill>
                <a:ea typeface="Segoe UI" pitchFamily="34" charset="0"/>
                <a:cs typeface="Segoe UI" pitchFamily="34" charset="0"/>
              </a:rPr>
              <a:t>6</a:t>
            </a:r>
          </a:p>
        </p:txBody>
      </p:sp>
      <p:sp>
        <p:nvSpPr>
          <p:cNvPr id="517" name="TextBox 516">
            <a:extLst>
              <a:ext uri="{FF2B5EF4-FFF2-40B4-BE49-F238E27FC236}">
                <a16:creationId xmlns:a16="http://schemas.microsoft.com/office/drawing/2014/main" id="{EBA9C2D9-CEDA-404D-A5BD-3D693C192242}"/>
              </a:ext>
            </a:extLst>
          </p:cNvPr>
          <p:cNvSpPr txBox="1"/>
          <p:nvPr/>
        </p:nvSpPr>
        <p:spPr>
          <a:xfrm>
            <a:off x="1120531" y="4661742"/>
            <a:ext cx="10639556" cy="301727"/>
          </a:xfrm>
          <a:prstGeom prst="rect">
            <a:avLst/>
          </a:prstGeom>
          <a:noFill/>
        </p:spPr>
        <p:txBody>
          <a:bodyPr wrap="square" lIns="0" tIns="0" rIns="0" bIns="0" rtlCol="0" anchor="ctr">
            <a:spAutoFit/>
          </a:bodyPr>
          <a:lstStyle/>
          <a:p>
            <a:pPr>
              <a:spcAft>
                <a:spcPts val="4902"/>
              </a:spcAft>
              <a:buSzPct val="90000"/>
              <a:defRPr/>
            </a:pPr>
            <a:r>
              <a:rPr lang="en-US" sz="1961"/>
              <a:t>Select the appropriate debug manifest JSON file</a:t>
            </a:r>
          </a:p>
        </p:txBody>
      </p:sp>
      <p:sp>
        <p:nvSpPr>
          <p:cNvPr id="41" name="Oval 40">
            <a:extLst>
              <a:ext uri="{FF2B5EF4-FFF2-40B4-BE49-F238E27FC236}">
                <a16:creationId xmlns:a16="http://schemas.microsoft.com/office/drawing/2014/main" id="{632DA082-B3BB-44EF-B63C-B142A2AEFE5C}"/>
              </a:ext>
            </a:extLst>
          </p:cNvPr>
          <p:cNvSpPr/>
          <p:nvPr/>
        </p:nvSpPr>
        <p:spPr bwMode="auto">
          <a:xfrm>
            <a:off x="529888" y="5307561"/>
            <a:ext cx="344894" cy="344892"/>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30" b="1">
                <a:solidFill>
                  <a:schemeClr val="tx1"/>
                </a:solidFill>
                <a:ea typeface="Segoe UI" pitchFamily="34" charset="0"/>
                <a:cs typeface="Segoe UI" pitchFamily="34" charset="0"/>
              </a:rPr>
              <a:t>7</a:t>
            </a:r>
          </a:p>
        </p:txBody>
      </p:sp>
      <p:sp>
        <p:nvSpPr>
          <p:cNvPr id="547" name="TextBox 546">
            <a:extLst>
              <a:ext uri="{FF2B5EF4-FFF2-40B4-BE49-F238E27FC236}">
                <a16:creationId xmlns:a16="http://schemas.microsoft.com/office/drawing/2014/main" id="{B1F38740-7C34-4C21-9AB3-494D97428AB8}"/>
              </a:ext>
            </a:extLst>
          </p:cNvPr>
          <p:cNvSpPr txBox="1"/>
          <p:nvPr/>
        </p:nvSpPr>
        <p:spPr>
          <a:xfrm>
            <a:off x="1120531" y="5329144"/>
            <a:ext cx="10639556" cy="301727"/>
          </a:xfrm>
          <a:prstGeom prst="rect">
            <a:avLst/>
          </a:prstGeom>
          <a:noFill/>
        </p:spPr>
        <p:txBody>
          <a:bodyPr wrap="square" lIns="0" tIns="0" rIns="0" bIns="0" rtlCol="0" anchor="ctr">
            <a:spAutoFit/>
          </a:bodyPr>
          <a:lstStyle/>
          <a:p>
            <a:pPr>
              <a:spcAft>
                <a:spcPts val="4902"/>
              </a:spcAft>
              <a:buSzPct val="90000"/>
              <a:defRPr/>
            </a:pPr>
            <a:r>
              <a:rPr lang="en-US" sz="1961"/>
              <a:t>Create an appropriate SSH tunnel on your Edge device</a:t>
            </a:r>
          </a:p>
        </p:txBody>
      </p:sp>
      <p:sp>
        <p:nvSpPr>
          <p:cNvPr id="42" name="Oval 41">
            <a:extLst>
              <a:ext uri="{FF2B5EF4-FFF2-40B4-BE49-F238E27FC236}">
                <a16:creationId xmlns:a16="http://schemas.microsoft.com/office/drawing/2014/main" id="{70403B08-7309-4765-A471-3ADF5AA4F8D7}"/>
              </a:ext>
            </a:extLst>
          </p:cNvPr>
          <p:cNvSpPr/>
          <p:nvPr/>
        </p:nvSpPr>
        <p:spPr bwMode="auto">
          <a:xfrm>
            <a:off x="529888" y="5974963"/>
            <a:ext cx="344894" cy="344892"/>
          </a:xfrm>
          <a:prstGeom prst="ellipse">
            <a:avLst/>
          </a:prstGeom>
          <a:noFill/>
          <a:ln w="19050">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730" b="1">
                <a:solidFill>
                  <a:schemeClr val="tx1"/>
                </a:solidFill>
                <a:ea typeface="Segoe UI" pitchFamily="34" charset="0"/>
                <a:cs typeface="Segoe UI" pitchFamily="34" charset="0"/>
              </a:rPr>
              <a:t>8</a:t>
            </a:r>
          </a:p>
        </p:txBody>
      </p:sp>
      <p:sp>
        <p:nvSpPr>
          <p:cNvPr id="9" name="TextBox 8">
            <a:extLst>
              <a:ext uri="{FF2B5EF4-FFF2-40B4-BE49-F238E27FC236}">
                <a16:creationId xmlns:a16="http://schemas.microsoft.com/office/drawing/2014/main" id="{C2880FF2-AAE9-477E-A7DC-359E0E23811E}"/>
              </a:ext>
            </a:extLst>
          </p:cNvPr>
          <p:cNvSpPr txBox="1"/>
          <p:nvPr/>
        </p:nvSpPr>
        <p:spPr>
          <a:xfrm>
            <a:off x="1120531" y="5996547"/>
            <a:ext cx="10639556" cy="301727"/>
          </a:xfrm>
          <a:prstGeom prst="rect">
            <a:avLst/>
          </a:prstGeom>
          <a:noFill/>
        </p:spPr>
        <p:txBody>
          <a:bodyPr wrap="square" lIns="0" tIns="0" rIns="0" bIns="0" rtlCol="0" anchor="ctr">
            <a:spAutoFit/>
          </a:bodyPr>
          <a:lstStyle/>
          <a:p>
            <a:pPr>
              <a:spcAft>
                <a:spcPts val="4902"/>
              </a:spcAft>
              <a:buSzPct val="90000"/>
              <a:defRPr/>
            </a:pPr>
            <a:r>
              <a:rPr lang="en-US" sz="1961"/>
              <a:t>Connect using remote debugging in Visual Studio Code</a:t>
            </a:r>
          </a:p>
        </p:txBody>
      </p:sp>
    </p:spTree>
    <p:extLst>
      <p:ext uri="{BB962C8B-B14F-4D97-AF65-F5344CB8AC3E}">
        <p14:creationId xmlns:p14="http://schemas.microsoft.com/office/powerpoint/2010/main" val="60992306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Offline capabilities</a:t>
            </a:r>
          </a:p>
        </p:txBody>
      </p:sp>
      <p:pic>
        <p:nvPicPr>
          <p:cNvPr id="3" name="Picture 2" descr="Icon of three concentric arcs">
            <a:extLst>
              <a:ext uri="{FF2B5EF4-FFF2-40B4-BE49-F238E27FC236}">
                <a16:creationId xmlns:a16="http://schemas.microsoft.com/office/drawing/2014/main" id="{B230AA3A-D3DB-409A-98D2-731A9F020451}"/>
              </a:ext>
            </a:extLst>
          </p:cNvPr>
          <p:cNvPicPr>
            <a:picLocks noChangeAspect="1"/>
          </p:cNvPicPr>
          <p:nvPr/>
        </p:nvPicPr>
        <p:blipFill>
          <a:blip r:embed="rId3"/>
          <a:stretch>
            <a:fillRect/>
          </a:stretch>
        </p:blipFill>
        <p:spPr>
          <a:xfrm>
            <a:off x="10289122" y="2986467"/>
            <a:ext cx="829036" cy="829036"/>
          </a:xfrm>
          <a:prstGeom prst="rect">
            <a:avLst/>
          </a:prstGeom>
        </p:spPr>
      </p:pic>
    </p:spTree>
    <p:extLst>
      <p:ext uri="{BB962C8B-B14F-4D97-AF65-F5344CB8AC3E}">
        <p14:creationId xmlns:p14="http://schemas.microsoft.com/office/powerpoint/2010/main" val="336065228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187025-211F-455E-A879-1F67BB51793C}"/>
              </a:ext>
            </a:extLst>
          </p:cNvPr>
          <p:cNvSpPr>
            <a:spLocks noGrp="1"/>
          </p:cNvSpPr>
          <p:nvPr>
            <p:ph type="title"/>
          </p:nvPr>
        </p:nvSpPr>
        <p:spPr/>
        <p:txBody>
          <a:bodyPr/>
          <a:lstStyle/>
          <a:p>
            <a:r>
              <a:rPr lang="en-US" dirty="0"/>
              <a:t>Zero configuration offline capabilities</a:t>
            </a:r>
          </a:p>
        </p:txBody>
      </p:sp>
      <p:pic>
        <p:nvPicPr>
          <p:cNvPr id="40" name="Picture 39" descr="Icon of rectangle with a series of circles inside it">
            <a:extLst>
              <a:ext uri="{FF2B5EF4-FFF2-40B4-BE49-F238E27FC236}">
                <a16:creationId xmlns:a16="http://schemas.microsoft.com/office/drawing/2014/main" id="{CF2098D5-80E2-442E-B3C9-7C1372CD2598}"/>
              </a:ext>
            </a:extLst>
          </p:cNvPr>
          <p:cNvPicPr>
            <a:picLocks/>
          </p:cNvPicPr>
          <p:nvPr/>
        </p:nvPicPr>
        <p:blipFill>
          <a:blip r:embed="rId3"/>
          <a:stretch>
            <a:fillRect/>
          </a:stretch>
        </p:blipFill>
        <p:spPr>
          <a:xfrm>
            <a:off x="429537" y="1497795"/>
            <a:ext cx="932282" cy="932282"/>
          </a:xfrm>
          <a:prstGeom prst="rect">
            <a:avLst/>
          </a:prstGeom>
        </p:spPr>
      </p:pic>
      <p:sp>
        <p:nvSpPr>
          <p:cNvPr id="43" name="TextBox 42">
            <a:extLst>
              <a:ext uri="{FF2B5EF4-FFF2-40B4-BE49-F238E27FC236}">
                <a16:creationId xmlns:a16="http://schemas.microsoft.com/office/drawing/2014/main" id="{95FE1466-C8C6-4D49-87A1-8E5DAF44CB82}"/>
              </a:ext>
            </a:extLst>
          </p:cNvPr>
          <p:cNvSpPr txBox="1"/>
          <p:nvPr/>
        </p:nvSpPr>
        <p:spPr>
          <a:xfrm>
            <a:off x="1645003" y="1782900"/>
            <a:ext cx="10128355" cy="362072"/>
          </a:xfrm>
          <a:prstGeom prst="rect">
            <a:avLst/>
          </a:prstGeom>
          <a:noFill/>
        </p:spPr>
        <p:txBody>
          <a:bodyPr wrap="square" lIns="0" tIns="0" rIns="0" bIns="0" anchor="ctr">
            <a:spAutoFit/>
          </a:bodyPr>
          <a:lstStyle/>
          <a:p>
            <a:r>
              <a:rPr lang="en-US" sz="2353"/>
              <a:t>IoT Edge devices automatically have offline capabilities</a:t>
            </a:r>
          </a:p>
        </p:txBody>
      </p:sp>
      <p:cxnSp>
        <p:nvCxnSpPr>
          <p:cNvPr id="50" name="Straight Connector 49">
            <a:extLst>
              <a:ext uri="{FF2B5EF4-FFF2-40B4-BE49-F238E27FC236}">
                <a16:creationId xmlns:a16="http://schemas.microsoft.com/office/drawing/2014/main" id="{AFF1CA4B-55EA-478A-A5DA-33E4A4C90816}"/>
              </a:ext>
              <a:ext uri="{C183D7F6-B498-43B3-948B-1728B52AA6E4}">
                <adec:decorative xmlns:adec="http://schemas.microsoft.com/office/drawing/2017/decorative" val="1"/>
              </a:ext>
            </a:extLst>
          </p:cNvPr>
          <p:cNvCxnSpPr>
            <a:cxnSpLocks/>
          </p:cNvCxnSpPr>
          <p:nvPr/>
        </p:nvCxnSpPr>
        <p:spPr>
          <a:xfrm>
            <a:off x="1645003" y="2626701"/>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9" name="Picture 58" descr="Icon of small circles connected by lines forming a big circle">
            <a:extLst>
              <a:ext uri="{FF2B5EF4-FFF2-40B4-BE49-F238E27FC236}">
                <a16:creationId xmlns:a16="http://schemas.microsoft.com/office/drawing/2014/main" id="{B2E69A98-8EC5-42C6-ABBB-A68B6E8F6299}"/>
              </a:ext>
            </a:extLst>
          </p:cNvPr>
          <p:cNvPicPr>
            <a:picLocks/>
          </p:cNvPicPr>
          <p:nvPr/>
        </p:nvPicPr>
        <p:blipFill>
          <a:blip r:embed="rId4"/>
          <a:stretch>
            <a:fillRect/>
          </a:stretch>
        </p:blipFill>
        <p:spPr>
          <a:xfrm>
            <a:off x="429537" y="2903965"/>
            <a:ext cx="932282" cy="932282"/>
          </a:xfrm>
          <a:prstGeom prst="rect">
            <a:avLst/>
          </a:prstGeom>
        </p:spPr>
      </p:pic>
      <p:sp>
        <p:nvSpPr>
          <p:cNvPr id="61" name="TextBox 60">
            <a:extLst>
              <a:ext uri="{FF2B5EF4-FFF2-40B4-BE49-F238E27FC236}">
                <a16:creationId xmlns:a16="http://schemas.microsoft.com/office/drawing/2014/main" id="{41474F64-A68F-457F-8F2F-666EA3231119}"/>
              </a:ext>
            </a:extLst>
          </p:cNvPr>
          <p:cNvSpPr txBox="1"/>
          <p:nvPr/>
        </p:nvSpPr>
        <p:spPr>
          <a:xfrm>
            <a:off x="1645003" y="3189070"/>
            <a:ext cx="10128355" cy="362072"/>
          </a:xfrm>
          <a:prstGeom prst="rect">
            <a:avLst/>
          </a:prstGeom>
          <a:noFill/>
        </p:spPr>
        <p:txBody>
          <a:bodyPr wrap="square" lIns="0" tIns="0" rIns="0" bIns="0" anchor="ctr">
            <a:spAutoFit/>
          </a:bodyPr>
          <a:lstStyle/>
          <a:p>
            <a:r>
              <a:rPr lang="en-US" sz="2353"/>
              <a:t>Requires a one-time online connection to an IoT Hub</a:t>
            </a:r>
          </a:p>
        </p:txBody>
      </p:sp>
      <p:cxnSp>
        <p:nvCxnSpPr>
          <p:cNvPr id="65" name="Straight Connector 64">
            <a:extLst>
              <a:ext uri="{FF2B5EF4-FFF2-40B4-BE49-F238E27FC236}">
                <a16:creationId xmlns:a16="http://schemas.microsoft.com/office/drawing/2014/main" id="{ABEB4785-CE0F-4C60-BBBA-536BC9A769E7}"/>
              </a:ext>
              <a:ext uri="{C183D7F6-B498-43B3-948B-1728B52AA6E4}">
                <adec:decorative xmlns:adec="http://schemas.microsoft.com/office/drawing/2017/decorative" val="1"/>
              </a:ext>
            </a:extLst>
          </p:cNvPr>
          <p:cNvCxnSpPr>
            <a:cxnSpLocks/>
          </p:cNvCxnSpPr>
          <p:nvPr/>
        </p:nvCxnSpPr>
        <p:spPr>
          <a:xfrm>
            <a:off x="1645003" y="4168450"/>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 name="Picture 16" descr="Icon of a lightning bolt symbol inside a circle">
            <a:extLst>
              <a:ext uri="{FF2B5EF4-FFF2-40B4-BE49-F238E27FC236}">
                <a16:creationId xmlns:a16="http://schemas.microsoft.com/office/drawing/2014/main" id="{23C060AB-6741-4853-9C90-D636D0171D03}"/>
              </a:ext>
            </a:extLst>
          </p:cNvPr>
          <p:cNvPicPr>
            <a:picLocks/>
          </p:cNvPicPr>
          <p:nvPr/>
        </p:nvPicPr>
        <p:blipFill>
          <a:blip r:embed="rId5"/>
          <a:stretch>
            <a:fillRect/>
          </a:stretch>
        </p:blipFill>
        <p:spPr>
          <a:xfrm>
            <a:off x="429537" y="4435692"/>
            <a:ext cx="932282" cy="932282"/>
          </a:xfrm>
          <a:prstGeom prst="rect">
            <a:avLst/>
          </a:prstGeom>
        </p:spPr>
      </p:pic>
      <p:sp>
        <p:nvSpPr>
          <p:cNvPr id="72" name="TextBox 71">
            <a:extLst>
              <a:ext uri="{FF2B5EF4-FFF2-40B4-BE49-F238E27FC236}">
                <a16:creationId xmlns:a16="http://schemas.microsoft.com/office/drawing/2014/main" id="{45C5E5E7-BF3C-431A-8017-43CE6AF7AF98}"/>
              </a:ext>
            </a:extLst>
          </p:cNvPr>
          <p:cNvSpPr txBox="1"/>
          <p:nvPr/>
        </p:nvSpPr>
        <p:spPr>
          <a:xfrm>
            <a:off x="1645003" y="4720797"/>
            <a:ext cx="10128355" cy="362072"/>
          </a:xfrm>
          <a:prstGeom prst="rect">
            <a:avLst/>
          </a:prstGeom>
          <a:noFill/>
        </p:spPr>
        <p:txBody>
          <a:bodyPr wrap="square" lIns="0" tIns="0" rIns="0" bIns="0" anchor="ctr">
            <a:spAutoFit/>
          </a:bodyPr>
          <a:lstStyle/>
          <a:p>
            <a:r>
              <a:rPr lang="en-US" sz="2353"/>
              <a:t>Allows unlimited duration IoT Edge offline functionality</a:t>
            </a:r>
          </a:p>
        </p:txBody>
      </p:sp>
    </p:spTree>
    <p:extLst>
      <p:ext uri="{BB962C8B-B14F-4D97-AF65-F5344CB8AC3E}">
        <p14:creationId xmlns:p14="http://schemas.microsoft.com/office/powerpoint/2010/main" val="168352534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644" y="3231323"/>
            <a:ext cx="9115662" cy="392245"/>
          </a:xfrm>
        </p:spPr>
        <p:txBody>
          <a:bodyPr/>
          <a:lstStyle/>
          <a:p>
            <a:pPr>
              <a:lnSpc>
                <a:spcPct val="100000"/>
              </a:lnSpc>
            </a:pPr>
            <a:r>
              <a:rPr lang="en-US" spc="0"/>
              <a:t>Lesson 1: Learning objectives</a:t>
            </a:r>
          </a:p>
        </p:txBody>
      </p:sp>
      <p:pic>
        <p:nvPicPr>
          <p:cNvPr id="3" name="Picture 2" descr="Icon of a document with a checkmark">
            <a:extLst>
              <a:ext uri="{FF2B5EF4-FFF2-40B4-BE49-F238E27FC236}">
                <a16:creationId xmlns:a16="http://schemas.microsoft.com/office/drawing/2014/main" id="{D4624A9D-89C1-48A4-94F4-D770A103C9EC}"/>
              </a:ext>
            </a:extLst>
          </p:cNvPr>
          <p:cNvPicPr>
            <a:picLocks noChangeAspect="1"/>
          </p:cNvPicPr>
          <p:nvPr/>
        </p:nvPicPr>
        <p:blipFill>
          <a:blip r:embed="rId3"/>
          <a:stretch>
            <a:fillRect/>
          </a:stretch>
        </p:blipFill>
        <p:spPr>
          <a:xfrm>
            <a:off x="10380836" y="2951495"/>
            <a:ext cx="618539" cy="899558"/>
          </a:xfrm>
          <a:prstGeom prst="rect">
            <a:avLst/>
          </a:prstGeom>
        </p:spPr>
      </p:pic>
    </p:spTree>
    <p:extLst>
      <p:ext uri="{BB962C8B-B14F-4D97-AF65-F5344CB8AC3E}">
        <p14:creationId xmlns:p14="http://schemas.microsoft.com/office/powerpoint/2010/main" val="87026449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Extended offline capabilities: What are they?</a:t>
            </a:r>
          </a:p>
        </p:txBody>
      </p:sp>
      <p:pic>
        <p:nvPicPr>
          <p:cNvPr id="27" name="Picture 26" descr="Icon of a circle branched into three connect circles">
            <a:extLst>
              <a:ext uri="{FF2B5EF4-FFF2-40B4-BE49-F238E27FC236}">
                <a16:creationId xmlns:a16="http://schemas.microsoft.com/office/drawing/2014/main" id="{B69317F8-C9D1-4D2F-B80B-9652B2BEAD95}"/>
              </a:ext>
            </a:extLst>
          </p:cNvPr>
          <p:cNvPicPr>
            <a:picLocks/>
          </p:cNvPicPr>
          <p:nvPr/>
        </p:nvPicPr>
        <p:blipFill>
          <a:blip r:embed="rId3"/>
          <a:stretch>
            <a:fillRect/>
          </a:stretch>
        </p:blipFill>
        <p:spPr>
          <a:xfrm>
            <a:off x="428043" y="1497795"/>
            <a:ext cx="933776" cy="933776"/>
          </a:xfrm>
          <a:prstGeom prst="rect">
            <a:avLst/>
          </a:prstGeom>
        </p:spPr>
      </p:pic>
      <p:sp>
        <p:nvSpPr>
          <p:cNvPr id="31" name="TextBox 30">
            <a:extLst>
              <a:ext uri="{FF2B5EF4-FFF2-40B4-BE49-F238E27FC236}">
                <a16:creationId xmlns:a16="http://schemas.microsoft.com/office/drawing/2014/main" id="{6279AA82-EC6C-44A2-B79C-42313F7992D9}"/>
              </a:ext>
            </a:extLst>
          </p:cNvPr>
          <p:cNvSpPr txBox="1"/>
          <p:nvPr/>
        </p:nvSpPr>
        <p:spPr>
          <a:xfrm>
            <a:off x="1655896" y="1497795"/>
            <a:ext cx="10117462" cy="1606692"/>
          </a:xfrm>
          <a:prstGeom prst="rect">
            <a:avLst/>
          </a:prstGeom>
          <a:noFill/>
        </p:spPr>
        <p:txBody>
          <a:bodyPr wrap="square" lIns="0" tIns="0" rIns="0" bIns="0">
            <a:spAutoFit/>
          </a:bodyPr>
          <a:lstStyle/>
          <a:p>
            <a:r>
              <a:rPr lang="en-IE" sz="2353" dirty="0">
                <a:latin typeface="+mj-lt"/>
              </a:rPr>
              <a:t>What Offline Mode handles:</a:t>
            </a:r>
          </a:p>
          <a:p>
            <a:pPr marL="166517" lvl="1" indent="-166517">
              <a:spcBef>
                <a:spcPts val="294"/>
              </a:spcBef>
              <a:spcAft>
                <a:spcPts val="588"/>
              </a:spcAft>
            </a:pPr>
            <a:r>
              <a:rPr lang="en-IE" sz="1961" dirty="0"/>
              <a:t>Stores messages for future upstream delivery</a:t>
            </a:r>
          </a:p>
          <a:p>
            <a:pPr marL="166517" lvl="1" indent="-166517">
              <a:spcBef>
                <a:spcPts val="588"/>
              </a:spcBef>
              <a:spcAft>
                <a:spcPts val="588"/>
              </a:spcAft>
            </a:pPr>
            <a:r>
              <a:rPr lang="en-IE" sz="1961" dirty="0"/>
              <a:t>Authenticates child devices and modules</a:t>
            </a:r>
          </a:p>
          <a:p>
            <a:pPr marL="0" lvl="1">
              <a:spcBef>
                <a:spcPts val="588"/>
              </a:spcBef>
              <a:spcAft>
                <a:spcPts val="588"/>
              </a:spcAft>
            </a:pPr>
            <a:r>
              <a:rPr lang="en-IE" sz="1961" dirty="0"/>
              <a:t>Enables cross-device communications that would normally go through IoT Hub</a:t>
            </a:r>
          </a:p>
        </p:txBody>
      </p:sp>
      <p:cxnSp>
        <p:nvCxnSpPr>
          <p:cNvPr id="35" name="Straight Connector 34">
            <a:extLst>
              <a:ext uri="{FF2B5EF4-FFF2-40B4-BE49-F238E27FC236}">
                <a16:creationId xmlns:a16="http://schemas.microsoft.com/office/drawing/2014/main" id="{AF96B38F-7998-4993-A471-CA0C19B3414A}"/>
              </a:ext>
              <a:ext uri="{C183D7F6-B498-43B3-948B-1728B52AA6E4}">
                <adec:decorative xmlns:adec="http://schemas.microsoft.com/office/drawing/2017/decorative" val="1"/>
              </a:ext>
            </a:extLst>
          </p:cNvPr>
          <p:cNvCxnSpPr>
            <a:cxnSpLocks/>
          </p:cNvCxnSpPr>
          <p:nvPr/>
        </p:nvCxnSpPr>
        <p:spPr>
          <a:xfrm>
            <a:off x="1657421" y="3337574"/>
            <a:ext cx="1010504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9" name="Picture 38" descr="Icon of a key">
            <a:extLst>
              <a:ext uri="{FF2B5EF4-FFF2-40B4-BE49-F238E27FC236}">
                <a16:creationId xmlns:a16="http://schemas.microsoft.com/office/drawing/2014/main" id="{486E5D3E-7B95-4718-8C84-07D25A22B196}"/>
              </a:ext>
            </a:extLst>
          </p:cNvPr>
          <p:cNvPicPr>
            <a:picLocks/>
          </p:cNvPicPr>
          <p:nvPr/>
        </p:nvPicPr>
        <p:blipFill>
          <a:blip r:embed="rId4"/>
          <a:stretch>
            <a:fillRect/>
          </a:stretch>
        </p:blipFill>
        <p:spPr>
          <a:xfrm>
            <a:off x="429537" y="3569167"/>
            <a:ext cx="933776" cy="933776"/>
          </a:xfrm>
          <a:prstGeom prst="rect">
            <a:avLst/>
          </a:prstGeom>
        </p:spPr>
      </p:pic>
      <p:sp>
        <p:nvSpPr>
          <p:cNvPr id="40" name="TextBox 39">
            <a:extLst>
              <a:ext uri="{FF2B5EF4-FFF2-40B4-BE49-F238E27FC236}">
                <a16:creationId xmlns:a16="http://schemas.microsoft.com/office/drawing/2014/main" id="{55616D03-CA62-4EC2-B731-C8B2641CFFE8}"/>
              </a:ext>
            </a:extLst>
          </p:cNvPr>
          <p:cNvSpPr txBox="1"/>
          <p:nvPr/>
        </p:nvSpPr>
        <p:spPr>
          <a:xfrm>
            <a:off x="1655658" y="3570661"/>
            <a:ext cx="10117700" cy="2361009"/>
          </a:xfrm>
          <a:prstGeom prst="rect">
            <a:avLst/>
          </a:prstGeom>
          <a:noFill/>
        </p:spPr>
        <p:txBody>
          <a:bodyPr wrap="square" lIns="0" tIns="0" rIns="0" bIns="0">
            <a:spAutoFit/>
          </a:bodyPr>
          <a:lstStyle/>
          <a:p>
            <a:r>
              <a:rPr lang="en-IE" sz="2353" dirty="0">
                <a:latin typeface="+mj-lt"/>
              </a:rPr>
              <a:t>Restrictions and limits:</a:t>
            </a:r>
          </a:p>
          <a:p>
            <a:pPr marL="166517" lvl="1" indent="-166517">
              <a:spcBef>
                <a:spcPts val="294"/>
              </a:spcBef>
              <a:spcAft>
                <a:spcPts val="588"/>
              </a:spcAft>
            </a:pPr>
            <a:r>
              <a:rPr lang="en-IE" sz="1961" dirty="0"/>
              <a:t>Requires IoT Edge version 1.0.7 or higher (for full extended offline capabilities)</a:t>
            </a:r>
          </a:p>
          <a:p>
            <a:pPr marL="166517" lvl="1" indent="-166517">
              <a:spcBef>
                <a:spcPts val="588"/>
              </a:spcBef>
              <a:spcAft>
                <a:spcPts val="588"/>
              </a:spcAft>
            </a:pPr>
            <a:r>
              <a:rPr lang="en-IE" sz="1961" dirty="0"/>
              <a:t>All regions with IoT Hub </a:t>
            </a:r>
            <a:r>
              <a:rPr lang="en-IE" sz="1961" i="1" dirty="0"/>
              <a:t>except East US</a:t>
            </a:r>
            <a:endParaRPr lang="en-IE" sz="1961" dirty="0"/>
          </a:p>
          <a:p>
            <a:pPr marL="166517" lvl="1" indent="-166517">
              <a:spcBef>
                <a:spcPts val="588"/>
              </a:spcBef>
              <a:spcAft>
                <a:spcPts val="588"/>
              </a:spcAft>
            </a:pPr>
            <a:r>
              <a:rPr lang="en-IE" sz="1961" dirty="0"/>
              <a:t>Child devices cannot themselves be Edge devices</a:t>
            </a:r>
          </a:p>
          <a:p>
            <a:pPr marL="0" lvl="1">
              <a:spcBef>
                <a:spcPts val="588"/>
              </a:spcBef>
              <a:spcAft>
                <a:spcPts val="588"/>
              </a:spcAft>
            </a:pPr>
            <a:r>
              <a:rPr lang="en-IE" sz="1961" dirty="0"/>
              <a:t>Offline storage is limited only by message time-to-live in the Edge configuration</a:t>
            </a:r>
            <a:br>
              <a:rPr lang="en-IE" sz="1961" dirty="0"/>
            </a:br>
            <a:r>
              <a:rPr lang="en-IE" sz="1961" dirty="0"/>
              <a:t>and storage</a:t>
            </a:r>
          </a:p>
        </p:txBody>
      </p:sp>
    </p:spTree>
    <p:extLst>
      <p:ext uri="{BB962C8B-B14F-4D97-AF65-F5344CB8AC3E}">
        <p14:creationId xmlns:p14="http://schemas.microsoft.com/office/powerpoint/2010/main" val="645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fade">
                                      <p:cBhvr>
                                        <p:cTn id="21"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Extended offline capabilities: How do you do it?</a:t>
            </a:r>
          </a:p>
        </p:txBody>
      </p:sp>
      <p:pic>
        <p:nvPicPr>
          <p:cNvPr id="5" name="Picture 4">
            <a:extLst>
              <a:ext uri="{FF2B5EF4-FFF2-40B4-BE49-F238E27FC236}">
                <a16:creationId xmlns:a16="http://schemas.microsoft.com/office/drawing/2014/main" id="{87D84BB8-801A-4EA0-88F8-4EBD67F1A65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00715" y="1497794"/>
            <a:ext cx="11390571" cy="4465690"/>
          </a:xfrm>
          <a:prstGeom prst="rect">
            <a:avLst/>
          </a:prstGeom>
        </p:spPr>
      </p:pic>
      <p:sp>
        <p:nvSpPr>
          <p:cNvPr id="19" name="Oval 18">
            <a:extLst>
              <a:ext uri="{FF2B5EF4-FFF2-40B4-BE49-F238E27FC236}">
                <a16:creationId xmlns:a16="http://schemas.microsoft.com/office/drawing/2014/main" id="{EE5D62F5-6E6E-49F3-AC6B-55DB776E3514}"/>
              </a:ext>
            </a:extLst>
          </p:cNvPr>
          <p:cNvSpPr/>
          <p:nvPr/>
        </p:nvSpPr>
        <p:spPr bwMode="auto">
          <a:xfrm>
            <a:off x="607690" y="1675948"/>
            <a:ext cx="575976" cy="57597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b="1">
                <a:solidFill>
                  <a:schemeClr val="tx1"/>
                </a:solidFill>
                <a:ea typeface="Segoe UI" pitchFamily="34" charset="0"/>
                <a:cs typeface="Segoe UI" pitchFamily="34" charset="0"/>
              </a:rPr>
              <a:t>1</a:t>
            </a:r>
          </a:p>
        </p:txBody>
      </p:sp>
      <p:sp>
        <p:nvSpPr>
          <p:cNvPr id="64" name="TextBox 63">
            <a:extLst>
              <a:ext uri="{FF2B5EF4-FFF2-40B4-BE49-F238E27FC236}">
                <a16:creationId xmlns:a16="http://schemas.microsoft.com/office/drawing/2014/main" id="{9F0CCA74-0A9B-415F-BB22-0B86543A32B2}"/>
              </a:ext>
            </a:extLst>
          </p:cNvPr>
          <p:cNvSpPr txBox="1">
            <a:spLocks/>
          </p:cNvSpPr>
          <p:nvPr/>
        </p:nvSpPr>
        <p:spPr>
          <a:xfrm>
            <a:off x="1655897" y="1797986"/>
            <a:ext cx="10140471" cy="331899"/>
          </a:xfrm>
          <a:prstGeom prst="rect">
            <a:avLst/>
          </a:prstGeom>
          <a:noFill/>
        </p:spPr>
        <p:txBody>
          <a:bodyPr wrap="square" lIns="0" tIns="0" rIns="0" bIns="0" anchor="ctr">
            <a:spAutoFit/>
          </a:bodyPr>
          <a:lstStyle/>
          <a:p>
            <a:r>
              <a:rPr lang="en-IE" sz="2157" dirty="0">
                <a:latin typeface="+mj-lt"/>
              </a:rPr>
              <a:t>Configure leaf devices as child devices of the IoT Edge in IoT Hub</a:t>
            </a:r>
          </a:p>
        </p:txBody>
      </p:sp>
      <p:sp>
        <p:nvSpPr>
          <p:cNvPr id="20" name="Oval 19">
            <a:extLst>
              <a:ext uri="{FF2B5EF4-FFF2-40B4-BE49-F238E27FC236}">
                <a16:creationId xmlns:a16="http://schemas.microsoft.com/office/drawing/2014/main" id="{F722BFF4-B7DA-4D39-B967-8AA95511D9A8}"/>
              </a:ext>
            </a:extLst>
          </p:cNvPr>
          <p:cNvSpPr/>
          <p:nvPr/>
        </p:nvSpPr>
        <p:spPr bwMode="auto">
          <a:xfrm>
            <a:off x="607690" y="2753000"/>
            <a:ext cx="575976" cy="57597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b="1">
                <a:solidFill>
                  <a:schemeClr val="tx1"/>
                </a:solidFill>
                <a:ea typeface="Segoe UI" pitchFamily="34" charset="0"/>
                <a:cs typeface="Segoe UI" pitchFamily="34" charset="0"/>
              </a:rPr>
              <a:t>2</a:t>
            </a:r>
          </a:p>
        </p:txBody>
      </p:sp>
      <p:sp>
        <p:nvSpPr>
          <p:cNvPr id="110" name="TextBox 109">
            <a:extLst>
              <a:ext uri="{FF2B5EF4-FFF2-40B4-BE49-F238E27FC236}">
                <a16:creationId xmlns:a16="http://schemas.microsoft.com/office/drawing/2014/main" id="{0343A640-3280-4C77-B46C-C2DE574B67DC}"/>
              </a:ext>
            </a:extLst>
          </p:cNvPr>
          <p:cNvSpPr txBox="1">
            <a:spLocks/>
          </p:cNvSpPr>
          <p:nvPr/>
        </p:nvSpPr>
        <p:spPr>
          <a:xfrm>
            <a:off x="1655897" y="2875039"/>
            <a:ext cx="10140471" cy="331899"/>
          </a:xfrm>
          <a:prstGeom prst="rect">
            <a:avLst/>
          </a:prstGeom>
          <a:noFill/>
        </p:spPr>
        <p:txBody>
          <a:bodyPr wrap="square" lIns="0" tIns="0" rIns="0" bIns="0" anchor="ctr">
            <a:spAutoFit/>
          </a:bodyPr>
          <a:lstStyle/>
          <a:p>
            <a:r>
              <a:rPr lang="en-IE" sz="2157">
                <a:latin typeface="+mj-lt"/>
              </a:rPr>
              <a:t>Configure DNS for the container engine on the host</a:t>
            </a:r>
          </a:p>
        </p:txBody>
      </p:sp>
      <p:sp>
        <p:nvSpPr>
          <p:cNvPr id="21" name="Oval 20">
            <a:extLst>
              <a:ext uri="{FF2B5EF4-FFF2-40B4-BE49-F238E27FC236}">
                <a16:creationId xmlns:a16="http://schemas.microsoft.com/office/drawing/2014/main" id="{C0AF585A-03B1-4DA7-81DA-82CC61A87617}"/>
              </a:ext>
            </a:extLst>
          </p:cNvPr>
          <p:cNvSpPr/>
          <p:nvPr/>
        </p:nvSpPr>
        <p:spPr bwMode="auto">
          <a:xfrm>
            <a:off x="607690" y="3830053"/>
            <a:ext cx="575976" cy="57597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b="1">
                <a:solidFill>
                  <a:schemeClr val="tx1"/>
                </a:solidFill>
                <a:ea typeface="Segoe UI" pitchFamily="34" charset="0"/>
                <a:cs typeface="Segoe UI" pitchFamily="34" charset="0"/>
              </a:rPr>
              <a:t>3</a:t>
            </a:r>
          </a:p>
        </p:txBody>
      </p:sp>
      <p:sp>
        <p:nvSpPr>
          <p:cNvPr id="140" name="TextBox 139">
            <a:extLst>
              <a:ext uri="{FF2B5EF4-FFF2-40B4-BE49-F238E27FC236}">
                <a16:creationId xmlns:a16="http://schemas.microsoft.com/office/drawing/2014/main" id="{15D45D51-543F-444B-8E42-8394C837231E}"/>
              </a:ext>
            </a:extLst>
          </p:cNvPr>
          <p:cNvSpPr txBox="1">
            <a:spLocks/>
          </p:cNvSpPr>
          <p:nvPr/>
        </p:nvSpPr>
        <p:spPr>
          <a:xfrm>
            <a:off x="1655897" y="3952092"/>
            <a:ext cx="10140471" cy="331899"/>
          </a:xfrm>
          <a:prstGeom prst="rect">
            <a:avLst/>
          </a:prstGeom>
          <a:noFill/>
        </p:spPr>
        <p:txBody>
          <a:bodyPr wrap="square" lIns="0" tIns="0" rIns="0" bIns="0" anchor="ctr">
            <a:spAutoFit/>
          </a:bodyPr>
          <a:lstStyle/>
          <a:p>
            <a:r>
              <a:rPr lang="en-IE" sz="2157">
                <a:latin typeface="+mj-lt"/>
              </a:rPr>
              <a:t>Ensure the IoT Edge Hub can at least once receive its module twin configuration</a:t>
            </a:r>
          </a:p>
        </p:txBody>
      </p:sp>
      <p:sp>
        <p:nvSpPr>
          <p:cNvPr id="22" name="Oval 21">
            <a:extLst>
              <a:ext uri="{FF2B5EF4-FFF2-40B4-BE49-F238E27FC236}">
                <a16:creationId xmlns:a16="http://schemas.microsoft.com/office/drawing/2014/main" id="{E364BBD0-C3CB-4CAD-A918-1414BD426BD6}"/>
              </a:ext>
              <a:ext uri="{C183D7F6-B498-43B3-948B-1728B52AA6E4}">
                <adec:decorative xmlns:adec="http://schemas.microsoft.com/office/drawing/2017/decorative" val="1"/>
              </a:ext>
            </a:extLst>
          </p:cNvPr>
          <p:cNvSpPr/>
          <p:nvPr/>
        </p:nvSpPr>
        <p:spPr bwMode="auto">
          <a:xfrm>
            <a:off x="607690" y="5207296"/>
            <a:ext cx="575976" cy="575976"/>
          </a:xfrm>
          <a:prstGeom prst="ellipse">
            <a:avLst/>
          </a:prstGeom>
          <a:noFill/>
          <a:ln w="28575">
            <a:no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2353" b="1">
                <a:solidFill>
                  <a:schemeClr val="tx1"/>
                </a:solidFill>
                <a:ea typeface="Segoe UI" pitchFamily="34" charset="0"/>
                <a:cs typeface="Segoe UI" pitchFamily="34" charset="0"/>
              </a:rPr>
              <a:t>4</a:t>
            </a:r>
          </a:p>
        </p:txBody>
      </p:sp>
      <p:sp>
        <p:nvSpPr>
          <p:cNvPr id="156" name="TextBox 155">
            <a:extLst>
              <a:ext uri="{FF2B5EF4-FFF2-40B4-BE49-F238E27FC236}">
                <a16:creationId xmlns:a16="http://schemas.microsoft.com/office/drawing/2014/main" id="{80D6F81A-63C9-4669-B387-825921AD3423}"/>
              </a:ext>
            </a:extLst>
          </p:cNvPr>
          <p:cNvSpPr txBox="1">
            <a:spLocks/>
          </p:cNvSpPr>
          <p:nvPr/>
        </p:nvSpPr>
        <p:spPr>
          <a:xfrm>
            <a:off x="1632887" y="5029143"/>
            <a:ext cx="10140471" cy="1387941"/>
          </a:xfrm>
          <a:prstGeom prst="rect">
            <a:avLst/>
          </a:prstGeom>
          <a:noFill/>
        </p:spPr>
        <p:txBody>
          <a:bodyPr wrap="square" lIns="0" tIns="0" rIns="0" bIns="0" anchor="t">
            <a:spAutoFit/>
          </a:bodyPr>
          <a:lstStyle/>
          <a:p>
            <a:r>
              <a:rPr lang="en-IE" sz="2157">
                <a:latin typeface="+mj-lt"/>
              </a:rPr>
              <a:t>Configure optional settings if desired:</a:t>
            </a:r>
          </a:p>
          <a:p>
            <a:pPr marL="614710" lvl="1" indent="-614710">
              <a:spcBef>
                <a:spcPts val="294"/>
              </a:spcBef>
              <a:spcAft>
                <a:spcPts val="588"/>
              </a:spcAft>
            </a:pPr>
            <a:r>
              <a:rPr lang="en-IE" sz="1961"/>
              <a:t>Time-to-live if the 7200 second (2 hour) default is not appropriate</a:t>
            </a:r>
          </a:p>
          <a:p>
            <a:pPr marL="0" lvl="1">
              <a:spcBef>
                <a:spcPts val="294"/>
              </a:spcBef>
              <a:spcAft>
                <a:spcPts val="588"/>
              </a:spcAft>
            </a:pPr>
            <a:r>
              <a:rPr lang="en-IE" sz="1961"/>
              <a:t>Storage on the host instead of inside the Edge Hub container (more on this later in</a:t>
            </a:r>
            <a:br>
              <a:rPr lang="en-IE" sz="1961"/>
            </a:br>
            <a:r>
              <a:rPr lang="en-IE" sz="1961"/>
              <a:t>the module)</a:t>
            </a:r>
          </a:p>
        </p:txBody>
      </p:sp>
    </p:spTree>
    <p:extLst>
      <p:ext uri="{BB962C8B-B14F-4D97-AF65-F5344CB8AC3E}">
        <p14:creationId xmlns:p14="http://schemas.microsoft.com/office/powerpoint/2010/main" val="1005633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110" grpId="0"/>
      <p:bldP spid="140" grpId="0"/>
      <p:bldP spid="15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28A8AE5-A607-4C64-B803-6E2B7E6EC43F}"/>
              </a:ext>
            </a:extLst>
          </p:cNvPr>
          <p:cNvSpPr>
            <a:spLocks noGrp="1"/>
          </p:cNvSpPr>
          <p:nvPr>
            <p:ph type="title"/>
          </p:nvPr>
        </p:nvSpPr>
        <p:spPr/>
        <p:txBody>
          <a:bodyPr/>
          <a:lstStyle/>
          <a:p>
            <a:r>
              <a:rPr lang="en-US"/>
              <a:t>Lesson 4: IoT Edge storage</a:t>
            </a:r>
          </a:p>
        </p:txBody>
      </p:sp>
      <p:pic>
        <p:nvPicPr>
          <p:cNvPr id="2" name="Picture 1" descr="Icon of a server with cloud in the middle">
            <a:extLst>
              <a:ext uri="{FF2B5EF4-FFF2-40B4-BE49-F238E27FC236}">
                <a16:creationId xmlns:a16="http://schemas.microsoft.com/office/drawing/2014/main" id="{2B21E6B6-A030-4120-83BF-9F243118CAE5}"/>
              </a:ext>
            </a:extLst>
          </p:cNvPr>
          <p:cNvPicPr>
            <a:picLocks noChangeAspect="1"/>
          </p:cNvPicPr>
          <p:nvPr/>
        </p:nvPicPr>
        <p:blipFill>
          <a:blip r:embed="rId2"/>
          <a:stretch>
            <a:fillRect/>
          </a:stretch>
        </p:blipFill>
        <p:spPr>
          <a:xfrm>
            <a:off x="10432535" y="2895518"/>
            <a:ext cx="495310" cy="992263"/>
          </a:xfrm>
          <a:prstGeom prst="rect">
            <a:avLst/>
          </a:prstGeom>
        </p:spPr>
      </p:pic>
    </p:spTree>
    <p:extLst>
      <p:ext uri="{BB962C8B-B14F-4D97-AF65-F5344CB8AC3E}">
        <p14:creationId xmlns:p14="http://schemas.microsoft.com/office/powerpoint/2010/main" val="396457136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Intro to Azure Blob Storage on IoT Edge</a:t>
            </a:r>
          </a:p>
        </p:txBody>
      </p:sp>
      <p:pic>
        <p:nvPicPr>
          <p:cNvPr id="7" name="Picture 6" descr="Icon of an arrow in a circular motion and a cloud inside it">
            <a:extLst>
              <a:ext uri="{FF2B5EF4-FFF2-40B4-BE49-F238E27FC236}">
                <a16:creationId xmlns:a16="http://schemas.microsoft.com/office/drawing/2014/main" id="{DDBADB62-A661-4200-A1CC-1BC9500D0A9B}"/>
              </a:ext>
            </a:extLst>
          </p:cNvPr>
          <p:cNvPicPr>
            <a:picLocks/>
          </p:cNvPicPr>
          <p:nvPr/>
        </p:nvPicPr>
        <p:blipFill>
          <a:blip r:embed="rId3"/>
          <a:stretch>
            <a:fillRect/>
          </a:stretch>
        </p:blipFill>
        <p:spPr>
          <a:xfrm>
            <a:off x="429537" y="1497795"/>
            <a:ext cx="932282" cy="932282"/>
          </a:xfrm>
          <a:prstGeom prst="rect">
            <a:avLst/>
          </a:prstGeom>
        </p:spPr>
      </p:pic>
      <p:sp>
        <p:nvSpPr>
          <p:cNvPr id="27" name="TextBox 26">
            <a:extLst>
              <a:ext uri="{FF2B5EF4-FFF2-40B4-BE49-F238E27FC236}">
                <a16:creationId xmlns:a16="http://schemas.microsoft.com/office/drawing/2014/main" id="{CBCF564A-D634-461D-916E-B03D89776CFA}"/>
              </a:ext>
            </a:extLst>
          </p:cNvPr>
          <p:cNvSpPr txBox="1"/>
          <p:nvPr/>
        </p:nvSpPr>
        <p:spPr>
          <a:xfrm>
            <a:off x="1645002" y="1497795"/>
            <a:ext cx="10117461" cy="2338379"/>
          </a:xfrm>
          <a:prstGeom prst="rect">
            <a:avLst/>
          </a:prstGeom>
          <a:noFill/>
        </p:spPr>
        <p:txBody>
          <a:bodyPr wrap="square" lIns="0" tIns="0" rIns="0" bIns="0" anchor="ctr">
            <a:spAutoFit/>
          </a:bodyPr>
          <a:lstStyle/>
          <a:p>
            <a:r>
              <a:rPr lang="en-IE" sz="2157">
                <a:latin typeface="+mj-lt"/>
              </a:rPr>
              <a:t>When to use a </a:t>
            </a:r>
            <a:r>
              <a:rPr lang="en-US" sz="2157" dirty="0">
                <a:latin typeface="+mj-lt"/>
              </a:rPr>
              <a:t>Blob Storage module:</a:t>
            </a:r>
          </a:p>
          <a:p>
            <a:pPr marL="448193" lvl="1" indent="-448193">
              <a:spcBef>
                <a:spcPts val="294"/>
              </a:spcBef>
              <a:spcAft>
                <a:spcPts val="588"/>
              </a:spcAft>
            </a:pPr>
            <a:r>
              <a:rPr lang="en-US" sz="1961" dirty="0"/>
              <a:t>Data needs to be locally while awaiting post-processing</a:t>
            </a:r>
          </a:p>
          <a:p>
            <a:pPr marL="448193" lvl="1" indent="-448193">
              <a:spcBef>
                <a:spcPts val="588"/>
              </a:spcBef>
              <a:spcAft>
                <a:spcPts val="588"/>
              </a:spcAft>
            </a:pPr>
            <a:r>
              <a:rPr lang="en-US" sz="1961" dirty="0"/>
              <a:t>Limited connectivity to Azure</a:t>
            </a:r>
          </a:p>
          <a:p>
            <a:pPr marL="448193" lvl="1" indent="-448193">
              <a:spcBef>
                <a:spcPts val="588"/>
              </a:spcBef>
              <a:spcAft>
                <a:spcPts val="588"/>
              </a:spcAft>
            </a:pPr>
            <a:r>
              <a:rPr lang="en-US" sz="1961" dirty="0"/>
              <a:t>Reducing blob processing latency through local access</a:t>
            </a:r>
          </a:p>
          <a:p>
            <a:pPr marL="0" lvl="1">
              <a:spcBef>
                <a:spcPts val="588"/>
              </a:spcBef>
              <a:spcAft>
                <a:spcPts val="588"/>
              </a:spcAft>
            </a:pPr>
            <a:r>
              <a:rPr lang="en-US" sz="1961" dirty="0"/>
              <a:t>Reducing bandwidth and storage transaction cost by filtering and condensing before sending to Azure</a:t>
            </a:r>
          </a:p>
        </p:txBody>
      </p:sp>
      <p:cxnSp>
        <p:nvCxnSpPr>
          <p:cNvPr id="28" name="Straight Connector 27">
            <a:extLst>
              <a:ext uri="{FF2B5EF4-FFF2-40B4-BE49-F238E27FC236}">
                <a16:creationId xmlns:a16="http://schemas.microsoft.com/office/drawing/2014/main" id="{83AD9666-C5C6-4191-A1D7-F49458EB3462}"/>
              </a:ext>
              <a:ext uri="{C183D7F6-B498-43B3-948B-1728B52AA6E4}">
                <adec:decorative xmlns:adec="http://schemas.microsoft.com/office/drawing/2017/decorative" val="1"/>
              </a:ext>
            </a:extLst>
          </p:cNvPr>
          <p:cNvCxnSpPr>
            <a:cxnSpLocks/>
          </p:cNvCxnSpPr>
          <p:nvPr/>
        </p:nvCxnSpPr>
        <p:spPr>
          <a:xfrm>
            <a:off x="1645003" y="4048236"/>
            <a:ext cx="101174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 name="Picture 4" descr="Icon of a document">
            <a:extLst>
              <a:ext uri="{FF2B5EF4-FFF2-40B4-BE49-F238E27FC236}">
                <a16:creationId xmlns:a16="http://schemas.microsoft.com/office/drawing/2014/main" id="{2E5DF2CB-78C9-420C-A97C-4F9C3D1B6EE1}"/>
              </a:ext>
            </a:extLst>
          </p:cNvPr>
          <p:cNvPicPr>
            <a:picLocks/>
          </p:cNvPicPr>
          <p:nvPr/>
        </p:nvPicPr>
        <p:blipFill>
          <a:blip r:embed="rId4"/>
          <a:stretch>
            <a:fillRect/>
          </a:stretch>
        </p:blipFill>
        <p:spPr>
          <a:xfrm>
            <a:off x="429537" y="4260299"/>
            <a:ext cx="932282" cy="932282"/>
          </a:xfrm>
          <a:prstGeom prst="rect">
            <a:avLst/>
          </a:prstGeom>
        </p:spPr>
      </p:pic>
      <p:sp>
        <p:nvSpPr>
          <p:cNvPr id="30" name="TextBox 29">
            <a:extLst>
              <a:ext uri="{FF2B5EF4-FFF2-40B4-BE49-F238E27FC236}">
                <a16:creationId xmlns:a16="http://schemas.microsoft.com/office/drawing/2014/main" id="{247C725B-5765-40DA-A4B5-996717639043}"/>
              </a:ext>
            </a:extLst>
          </p:cNvPr>
          <p:cNvSpPr txBox="1"/>
          <p:nvPr/>
        </p:nvSpPr>
        <p:spPr>
          <a:xfrm>
            <a:off x="1645002" y="4260299"/>
            <a:ext cx="10117461" cy="1878246"/>
          </a:xfrm>
          <a:prstGeom prst="rect">
            <a:avLst/>
          </a:prstGeom>
          <a:noFill/>
        </p:spPr>
        <p:txBody>
          <a:bodyPr wrap="square" lIns="0" tIns="0" rIns="0" bIns="0" anchor="t">
            <a:spAutoFit/>
          </a:bodyPr>
          <a:lstStyle/>
          <a:p>
            <a:r>
              <a:rPr lang="en-IE" sz="2157" dirty="0">
                <a:latin typeface="+mj-lt"/>
              </a:rPr>
              <a:t>Features of a </a:t>
            </a:r>
            <a:r>
              <a:rPr lang="en-US" sz="2157" dirty="0">
                <a:latin typeface="+mj-lt"/>
              </a:rPr>
              <a:t>Blob Storage module:</a:t>
            </a:r>
          </a:p>
          <a:p>
            <a:pPr marL="448193" lvl="1" indent="-448193">
              <a:spcBef>
                <a:spcPts val="294"/>
              </a:spcBef>
              <a:spcAft>
                <a:spcPts val="588"/>
              </a:spcAft>
            </a:pPr>
            <a:r>
              <a:rPr lang="en-IE" sz="1961" i="1" dirty="0"/>
              <a:t>deviceToCloudUpload</a:t>
            </a:r>
            <a:r>
              <a:rPr lang="en-IE" sz="1961" dirty="0"/>
              <a:t> – Automatic upload to an Azure storage account</a:t>
            </a:r>
          </a:p>
          <a:p>
            <a:pPr marL="0" lvl="1">
              <a:spcBef>
                <a:spcPts val="588"/>
              </a:spcBef>
              <a:spcAft>
                <a:spcPts val="588"/>
              </a:spcAft>
            </a:pPr>
            <a:r>
              <a:rPr lang="en-IE" sz="1961" i="1" dirty="0" err="1"/>
              <a:t>deviceAutoDelete</a:t>
            </a:r>
            <a:r>
              <a:rPr lang="en-IE" sz="1961" dirty="0"/>
              <a:t> – Clean-up of data from the Edge after a time, including waiting for</a:t>
            </a:r>
            <a:br>
              <a:rPr lang="en-IE" sz="1961" dirty="0"/>
            </a:br>
            <a:r>
              <a:rPr lang="en-IE" sz="1961" dirty="0"/>
              <a:t>an upload</a:t>
            </a:r>
          </a:p>
          <a:p>
            <a:pPr marL="448193" lvl="1" indent="-448193">
              <a:spcBef>
                <a:spcPts val="588"/>
              </a:spcBef>
              <a:spcAft>
                <a:spcPts val="588"/>
              </a:spcAft>
            </a:pPr>
            <a:r>
              <a:rPr lang="en-IE" sz="1961" dirty="0"/>
              <a:t>Block blob and append Blob Storage (no page blob support)</a:t>
            </a:r>
          </a:p>
        </p:txBody>
      </p:sp>
    </p:spTree>
    <p:extLst>
      <p:ext uri="{BB962C8B-B14F-4D97-AF65-F5344CB8AC3E}">
        <p14:creationId xmlns:p14="http://schemas.microsoft.com/office/powerpoint/2010/main" val="3850833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access to local storage</a:t>
            </a:r>
          </a:p>
        </p:txBody>
      </p:sp>
      <p:pic>
        <p:nvPicPr>
          <p:cNvPr id="13" name="Picture 12" descr="Screenshot of Edge Agent: The syntax area under the Create Options box is highlighted. Also, the areas under the &quot;Name&quot;and &quot;Value&quot; are highlighted">
            <a:extLst>
              <a:ext uri="{FF2B5EF4-FFF2-40B4-BE49-F238E27FC236}">
                <a16:creationId xmlns:a16="http://schemas.microsoft.com/office/drawing/2014/main" id="{1D487151-495E-42FD-B956-DE20FAE8C11A}"/>
              </a:ext>
            </a:extLst>
          </p:cNvPr>
          <p:cNvPicPr>
            <a:picLocks noChangeAspect="1"/>
          </p:cNvPicPr>
          <p:nvPr/>
        </p:nvPicPr>
        <p:blipFill>
          <a:blip r:embed="rId3"/>
          <a:srcRect l="-55031" t="-4989" r="-55118" b="-4989"/>
          <a:stretch>
            <a:fillRect/>
          </a:stretch>
        </p:blipFill>
        <p:spPr>
          <a:xfrm>
            <a:off x="423312" y="1169263"/>
            <a:ext cx="11350046" cy="5269484"/>
          </a:xfrm>
          <a:custGeom>
            <a:avLst/>
            <a:gdLst>
              <a:gd name="connsiteX0" fmla="*/ 0 w 11577638"/>
              <a:gd name="connsiteY0" fmla="*/ 0 h 5375148"/>
              <a:gd name="connsiteX1" fmla="*/ 11577638 w 11577638"/>
              <a:gd name="connsiteY1" fmla="*/ 0 h 5375148"/>
              <a:gd name="connsiteX2" fmla="*/ 11577638 w 11577638"/>
              <a:gd name="connsiteY2" fmla="*/ 5375148 h 5375148"/>
              <a:gd name="connsiteX3" fmla="*/ 0 w 11577638"/>
              <a:gd name="connsiteY3" fmla="*/ 5375148 h 5375148"/>
            </a:gdLst>
            <a:ahLst/>
            <a:cxnLst>
              <a:cxn ang="0">
                <a:pos x="connsiteX0" y="connsiteY0"/>
              </a:cxn>
              <a:cxn ang="0">
                <a:pos x="connsiteX1" y="connsiteY1"/>
              </a:cxn>
              <a:cxn ang="0">
                <a:pos x="connsiteX2" y="connsiteY2"/>
              </a:cxn>
              <a:cxn ang="0">
                <a:pos x="connsiteX3" y="connsiteY3"/>
              </a:cxn>
            </a:cxnLst>
            <a:rect l="l" t="t" r="r" b="b"/>
            <a:pathLst>
              <a:path w="11577638" h="5375148">
                <a:moveTo>
                  <a:pt x="0" y="0"/>
                </a:moveTo>
                <a:lnTo>
                  <a:pt x="11577638" y="0"/>
                </a:lnTo>
                <a:lnTo>
                  <a:pt x="11577638" y="5375148"/>
                </a:lnTo>
                <a:lnTo>
                  <a:pt x="0" y="5375148"/>
                </a:lnTo>
                <a:close/>
              </a:path>
            </a:pathLst>
          </a:custGeom>
          <a:ln w="19050">
            <a:solidFill>
              <a:schemeClr val="tx2"/>
            </a:solidFill>
          </a:ln>
        </p:spPr>
      </p:pic>
    </p:spTree>
    <p:extLst>
      <p:ext uri="{BB962C8B-B14F-4D97-AF65-F5344CB8AC3E}">
        <p14:creationId xmlns:p14="http://schemas.microsoft.com/office/powerpoint/2010/main" val="3741853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96ABF-8A10-4628-B66C-9D3D8FD8F0B7}"/>
              </a:ext>
            </a:extLst>
          </p:cNvPr>
          <p:cNvSpPr>
            <a:spLocks noGrp="1"/>
          </p:cNvSpPr>
          <p:nvPr>
            <p:ph type="title"/>
          </p:nvPr>
        </p:nvSpPr>
        <p:spPr/>
        <p:txBody>
          <a:bodyPr/>
          <a:lstStyle/>
          <a:p>
            <a:r>
              <a:rPr lang="en-US"/>
              <a:t>Deploying Azure Blob Storage on IoT Edge</a:t>
            </a:r>
          </a:p>
        </p:txBody>
      </p:sp>
      <p:pic>
        <p:nvPicPr>
          <p:cNvPr id="35" name="Picture 34" descr="Icon of arrow positioned diagonally">
            <a:extLst>
              <a:ext uri="{FF2B5EF4-FFF2-40B4-BE49-F238E27FC236}">
                <a16:creationId xmlns:a16="http://schemas.microsoft.com/office/drawing/2014/main" id="{A13C2015-EAA5-4CCD-9C7B-5CE5E89363DD}"/>
              </a:ext>
            </a:extLst>
          </p:cNvPr>
          <p:cNvPicPr>
            <a:picLocks/>
          </p:cNvPicPr>
          <p:nvPr/>
        </p:nvPicPr>
        <p:blipFill>
          <a:blip r:embed="rId3"/>
          <a:stretch>
            <a:fillRect/>
          </a:stretch>
        </p:blipFill>
        <p:spPr>
          <a:xfrm>
            <a:off x="430284" y="1497048"/>
            <a:ext cx="933776" cy="933776"/>
          </a:xfrm>
          <a:prstGeom prst="rect">
            <a:avLst/>
          </a:prstGeom>
        </p:spPr>
      </p:pic>
      <p:sp>
        <p:nvSpPr>
          <p:cNvPr id="47" name="TextBox 46">
            <a:extLst>
              <a:ext uri="{FF2B5EF4-FFF2-40B4-BE49-F238E27FC236}">
                <a16:creationId xmlns:a16="http://schemas.microsoft.com/office/drawing/2014/main" id="{C6BD3C80-B6C2-4EF4-8780-AE37C86ED320}"/>
              </a:ext>
            </a:extLst>
          </p:cNvPr>
          <p:cNvSpPr txBox="1"/>
          <p:nvPr/>
        </p:nvSpPr>
        <p:spPr>
          <a:xfrm>
            <a:off x="1655896" y="1797987"/>
            <a:ext cx="10106567" cy="331899"/>
          </a:xfrm>
          <a:prstGeom prst="rect">
            <a:avLst/>
          </a:prstGeom>
          <a:noFill/>
        </p:spPr>
        <p:txBody>
          <a:bodyPr wrap="square" lIns="0" tIns="0" rIns="0" bIns="0" anchor="ctr">
            <a:spAutoFit/>
          </a:bodyPr>
          <a:lstStyle/>
          <a:p>
            <a:r>
              <a:rPr lang="en-US" sz="2157"/>
              <a:t>Deploy like any other module</a:t>
            </a:r>
          </a:p>
        </p:txBody>
      </p:sp>
      <p:cxnSp>
        <p:nvCxnSpPr>
          <p:cNvPr id="48" name="Straight Connector 47">
            <a:extLst>
              <a:ext uri="{FF2B5EF4-FFF2-40B4-BE49-F238E27FC236}">
                <a16:creationId xmlns:a16="http://schemas.microsoft.com/office/drawing/2014/main" id="{2DF3BBCE-7139-4B52-BC96-11AB4078F1AA}"/>
              </a:ext>
              <a:ext uri="{C183D7F6-B498-43B3-948B-1728B52AA6E4}">
                <adec:decorative xmlns:adec="http://schemas.microsoft.com/office/drawing/2017/decorative" val="1"/>
              </a:ext>
            </a:extLst>
          </p:cNvPr>
          <p:cNvCxnSpPr>
            <a:cxnSpLocks/>
          </p:cNvCxnSpPr>
          <p:nvPr/>
        </p:nvCxnSpPr>
        <p:spPr>
          <a:xfrm>
            <a:off x="1654875" y="2573408"/>
            <a:ext cx="1011848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Icon of an arrow pointing down to a rectangular shape">
            <a:extLst>
              <a:ext uri="{FF2B5EF4-FFF2-40B4-BE49-F238E27FC236}">
                <a16:creationId xmlns:a16="http://schemas.microsoft.com/office/drawing/2014/main" id="{D932D290-6931-4B6E-9AAC-D5C7D673BB9D}"/>
              </a:ext>
            </a:extLst>
          </p:cNvPr>
          <p:cNvPicPr>
            <a:picLocks/>
          </p:cNvPicPr>
          <p:nvPr/>
        </p:nvPicPr>
        <p:blipFill>
          <a:blip r:embed="rId4"/>
          <a:stretch>
            <a:fillRect/>
          </a:stretch>
        </p:blipFill>
        <p:spPr>
          <a:xfrm>
            <a:off x="430284" y="2716739"/>
            <a:ext cx="932282" cy="932282"/>
          </a:xfrm>
          <a:prstGeom prst="rect">
            <a:avLst/>
          </a:prstGeom>
        </p:spPr>
      </p:pic>
      <p:sp>
        <p:nvSpPr>
          <p:cNvPr id="50" name="TextBox 49">
            <a:extLst>
              <a:ext uri="{FF2B5EF4-FFF2-40B4-BE49-F238E27FC236}">
                <a16:creationId xmlns:a16="http://schemas.microsoft.com/office/drawing/2014/main" id="{F255AF56-37DD-4267-8657-9B06CD4571A2}"/>
              </a:ext>
            </a:extLst>
          </p:cNvPr>
          <p:cNvSpPr txBox="1"/>
          <p:nvPr/>
        </p:nvSpPr>
        <p:spPr>
          <a:xfrm>
            <a:off x="1655895" y="3016932"/>
            <a:ext cx="10106566" cy="331899"/>
          </a:xfrm>
          <a:prstGeom prst="rect">
            <a:avLst/>
          </a:prstGeom>
          <a:noFill/>
        </p:spPr>
        <p:txBody>
          <a:bodyPr wrap="square" lIns="0" tIns="0" rIns="0" bIns="0" anchor="ctr">
            <a:spAutoFit/>
          </a:bodyPr>
          <a:lstStyle/>
          <a:p>
            <a:r>
              <a:rPr lang="en-US" sz="2157" dirty="0">
                <a:latin typeface="Consolas" panose="020B0609020204030204" pitchFamily="49" charset="0"/>
              </a:rPr>
              <a:t>Image URI: mcr.microsoft.com/</a:t>
            </a:r>
            <a:r>
              <a:rPr lang="en-US" sz="2157" dirty="0" err="1">
                <a:latin typeface="Consolas" panose="020B0609020204030204" pitchFamily="49" charset="0"/>
              </a:rPr>
              <a:t>azure-blob-storage:latest</a:t>
            </a:r>
            <a:endParaRPr lang="en-US" sz="2157" dirty="0">
              <a:latin typeface="Consolas" panose="020B0609020204030204" pitchFamily="49" charset="0"/>
            </a:endParaRPr>
          </a:p>
        </p:txBody>
      </p:sp>
      <p:cxnSp>
        <p:nvCxnSpPr>
          <p:cNvPr id="51" name="Straight Connector 50">
            <a:extLst>
              <a:ext uri="{FF2B5EF4-FFF2-40B4-BE49-F238E27FC236}">
                <a16:creationId xmlns:a16="http://schemas.microsoft.com/office/drawing/2014/main" id="{FED57A14-6A38-4325-8D0F-41062037B7AA}"/>
              </a:ext>
              <a:ext uri="{C183D7F6-B498-43B3-948B-1728B52AA6E4}">
                <adec:decorative xmlns:adec="http://schemas.microsoft.com/office/drawing/2017/decorative" val="1"/>
              </a:ext>
            </a:extLst>
          </p:cNvPr>
          <p:cNvCxnSpPr>
            <a:cxnSpLocks/>
          </p:cNvCxnSpPr>
          <p:nvPr/>
        </p:nvCxnSpPr>
        <p:spPr>
          <a:xfrm>
            <a:off x="1654793" y="3792353"/>
            <a:ext cx="1010767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square with two smaller squares inside it">
            <a:extLst>
              <a:ext uri="{FF2B5EF4-FFF2-40B4-BE49-F238E27FC236}">
                <a16:creationId xmlns:a16="http://schemas.microsoft.com/office/drawing/2014/main" id="{71502385-D3A9-49C6-B2A0-44CBBEAB3100}"/>
              </a:ext>
            </a:extLst>
          </p:cNvPr>
          <p:cNvPicPr>
            <a:picLocks/>
          </p:cNvPicPr>
          <p:nvPr/>
        </p:nvPicPr>
        <p:blipFill>
          <a:blip r:embed="rId5"/>
          <a:stretch>
            <a:fillRect/>
          </a:stretch>
        </p:blipFill>
        <p:spPr>
          <a:xfrm>
            <a:off x="430284" y="3935684"/>
            <a:ext cx="932282" cy="932282"/>
          </a:xfrm>
          <a:prstGeom prst="rect">
            <a:avLst/>
          </a:prstGeom>
        </p:spPr>
      </p:pic>
      <p:sp>
        <p:nvSpPr>
          <p:cNvPr id="53" name="TextBox 52">
            <a:extLst>
              <a:ext uri="{FF2B5EF4-FFF2-40B4-BE49-F238E27FC236}">
                <a16:creationId xmlns:a16="http://schemas.microsoft.com/office/drawing/2014/main" id="{AA9A56D0-7033-4F87-9FCA-3AAB5FD5FD92}"/>
              </a:ext>
            </a:extLst>
          </p:cNvPr>
          <p:cNvSpPr txBox="1"/>
          <p:nvPr/>
        </p:nvSpPr>
        <p:spPr>
          <a:xfrm>
            <a:off x="1655895" y="4235876"/>
            <a:ext cx="10106566" cy="331899"/>
          </a:xfrm>
          <a:prstGeom prst="rect">
            <a:avLst/>
          </a:prstGeom>
          <a:noFill/>
        </p:spPr>
        <p:txBody>
          <a:bodyPr wrap="square" lIns="0" tIns="0" rIns="0" bIns="0" anchor="ctr">
            <a:spAutoFit/>
          </a:bodyPr>
          <a:lstStyle/>
          <a:p>
            <a:r>
              <a:rPr lang="en-US" sz="2157"/>
              <a:t>Set </a:t>
            </a:r>
            <a:r>
              <a:rPr lang="en-US" sz="2157">
                <a:latin typeface="+mj-lt"/>
              </a:rPr>
              <a:t>Create Container Options </a:t>
            </a:r>
            <a:r>
              <a:rPr lang="en-US" sz="2157"/>
              <a:t>to be an appropriate JSON document (next slide)</a:t>
            </a:r>
          </a:p>
        </p:txBody>
      </p:sp>
      <p:cxnSp>
        <p:nvCxnSpPr>
          <p:cNvPr id="54" name="Straight Connector 53">
            <a:extLst>
              <a:ext uri="{FF2B5EF4-FFF2-40B4-BE49-F238E27FC236}">
                <a16:creationId xmlns:a16="http://schemas.microsoft.com/office/drawing/2014/main" id="{FF4E1263-4921-44E8-B0FE-64A88D1A01B0}"/>
              </a:ext>
              <a:ext uri="{C183D7F6-B498-43B3-948B-1728B52AA6E4}">
                <adec:decorative xmlns:adec="http://schemas.microsoft.com/office/drawing/2017/decorative" val="1"/>
              </a:ext>
            </a:extLst>
          </p:cNvPr>
          <p:cNvCxnSpPr>
            <a:cxnSpLocks/>
          </p:cNvCxnSpPr>
          <p:nvPr/>
        </p:nvCxnSpPr>
        <p:spPr>
          <a:xfrm>
            <a:off x="1654875" y="5011297"/>
            <a:ext cx="1011848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 name="Picture 7" descr="Icon of two gears with different sizes">
            <a:extLst>
              <a:ext uri="{FF2B5EF4-FFF2-40B4-BE49-F238E27FC236}">
                <a16:creationId xmlns:a16="http://schemas.microsoft.com/office/drawing/2014/main" id="{423A3267-CFE1-4D6E-B9ED-AFD08CCE2163}"/>
              </a:ext>
            </a:extLst>
          </p:cNvPr>
          <p:cNvPicPr>
            <a:picLocks/>
          </p:cNvPicPr>
          <p:nvPr/>
        </p:nvPicPr>
        <p:blipFill>
          <a:blip r:embed="rId6"/>
          <a:stretch>
            <a:fillRect/>
          </a:stretch>
        </p:blipFill>
        <p:spPr>
          <a:xfrm>
            <a:off x="430284" y="5154628"/>
            <a:ext cx="932282" cy="932282"/>
          </a:xfrm>
          <a:prstGeom prst="rect">
            <a:avLst/>
          </a:prstGeom>
        </p:spPr>
      </p:pic>
      <p:sp>
        <p:nvSpPr>
          <p:cNvPr id="56" name="TextBox 55">
            <a:extLst>
              <a:ext uri="{FF2B5EF4-FFF2-40B4-BE49-F238E27FC236}">
                <a16:creationId xmlns:a16="http://schemas.microsoft.com/office/drawing/2014/main" id="{5E785C0E-02AF-45C7-AB29-07A0E477420E}"/>
              </a:ext>
            </a:extLst>
          </p:cNvPr>
          <p:cNvSpPr txBox="1"/>
          <p:nvPr/>
        </p:nvSpPr>
        <p:spPr>
          <a:xfrm>
            <a:off x="1655895" y="5454821"/>
            <a:ext cx="10106566" cy="331899"/>
          </a:xfrm>
          <a:prstGeom prst="rect">
            <a:avLst/>
          </a:prstGeom>
          <a:noFill/>
        </p:spPr>
        <p:txBody>
          <a:bodyPr wrap="square" lIns="0" tIns="0" rIns="0" bIns="0" anchor="ctr">
            <a:spAutoFit/>
          </a:bodyPr>
          <a:lstStyle/>
          <a:p>
            <a:r>
              <a:rPr lang="en-US" sz="2157"/>
              <a:t>Set </a:t>
            </a:r>
            <a:r>
              <a:rPr lang="en-US" sz="2157">
                <a:latin typeface="+mj-lt"/>
              </a:rPr>
              <a:t>Module Twin Settings </a:t>
            </a:r>
            <a:r>
              <a:rPr lang="en-US" sz="2157"/>
              <a:t>to be an appropriate JSON document (later slide)</a:t>
            </a:r>
          </a:p>
        </p:txBody>
      </p:sp>
    </p:spTree>
    <p:extLst>
      <p:ext uri="{BB962C8B-B14F-4D97-AF65-F5344CB8AC3E}">
        <p14:creationId xmlns:p14="http://schemas.microsoft.com/office/powerpoint/2010/main" val="235948711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32A5-8F19-46A4-A0C9-050FBC2C1E9F}"/>
              </a:ext>
            </a:extLst>
          </p:cNvPr>
          <p:cNvSpPr>
            <a:spLocks noGrp="1"/>
          </p:cNvSpPr>
          <p:nvPr>
            <p:ph type="title"/>
          </p:nvPr>
        </p:nvSpPr>
        <p:spPr/>
        <p:txBody>
          <a:bodyPr/>
          <a:lstStyle/>
          <a:p>
            <a:r>
              <a:rPr lang="en-US"/>
              <a:t>Azure Blob Storage Module create container options</a:t>
            </a:r>
          </a:p>
        </p:txBody>
      </p:sp>
      <p:sp>
        <p:nvSpPr>
          <p:cNvPr id="12" name="Rectangle 11">
            <a:extLst>
              <a:ext uri="{FF2B5EF4-FFF2-40B4-BE49-F238E27FC236}">
                <a16:creationId xmlns:a16="http://schemas.microsoft.com/office/drawing/2014/main" id="{65B2FA22-3FC9-4DB9-B5C5-8B9E7191CCC2}"/>
              </a:ext>
            </a:extLst>
          </p:cNvPr>
          <p:cNvSpPr>
            <a:spLocks/>
          </p:cNvSpPr>
          <p:nvPr/>
        </p:nvSpPr>
        <p:spPr bwMode="auto">
          <a:xfrm>
            <a:off x="420200" y="1169264"/>
            <a:ext cx="11353158" cy="5247819"/>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a:buSzPct val="90000"/>
              <a:defRPr/>
            </a:pPr>
            <a:r>
              <a:rPr lang="en-US" sz="1670" spc="-49" dirty="0">
                <a:solidFill>
                  <a:srgbClr val="171717"/>
                </a:solidFill>
                <a:latin typeface="Consolas" panose="020B0609020204030204" pitchFamily="49" charset="0"/>
              </a:rPr>
              <a:t>{</a:t>
            </a:r>
            <a:br>
              <a:rPr lang="en-US" sz="1670" spc="-49" dirty="0">
                <a:solidFill>
                  <a:srgbClr val="171717"/>
                </a:solidFill>
                <a:latin typeface="Consolas" panose="020B0609020204030204" pitchFamily="49" charset="0"/>
              </a:rPr>
            </a:br>
            <a:r>
              <a:rPr lang="en-US" sz="1670" spc="-49" dirty="0">
                <a:solidFill>
                  <a:srgbClr val="171717"/>
                </a:solidFill>
                <a:latin typeface="Consolas" panose="020B0609020204030204" pitchFamily="49" charset="0"/>
              </a:rPr>
              <a:t>  </a:t>
            </a:r>
            <a:r>
              <a:rPr lang="en-US" sz="1670" spc="-49" dirty="0">
                <a:solidFill>
                  <a:srgbClr val="0451A5"/>
                </a:solidFill>
                <a:latin typeface="Consolas" panose="020B0609020204030204" pitchFamily="49" charset="0"/>
              </a:rPr>
              <a:t>"Env"</a:t>
            </a:r>
            <a:r>
              <a:rPr lang="en-US" sz="1670" spc="-49" dirty="0">
                <a:solidFill>
                  <a:srgbClr val="171717"/>
                </a:solidFill>
                <a:latin typeface="Consolas" panose="020B0609020204030204" pitchFamily="49" charset="0"/>
              </a:rPr>
              <a:t>:[</a:t>
            </a:r>
            <a:br>
              <a:rPr lang="en-US" sz="1670" spc="-49" dirty="0">
                <a:solidFill>
                  <a:srgbClr val="171717"/>
                </a:solidFill>
                <a:latin typeface="Consolas" panose="020B0609020204030204" pitchFamily="49" charset="0"/>
              </a:rPr>
            </a:br>
            <a:r>
              <a:rPr lang="en-US" sz="1670" spc="-49" dirty="0">
                <a:solidFill>
                  <a:srgbClr val="171717"/>
                </a:solidFill>
                <a:latin typeface="Consolas" panose="020B0609020204030204" pitchFamily="49" charset="0"/>
              </a:rPr>
              <a:t>    </a:t>
            </a:r>
            <a:r>
              <a:rPr lang="en-US" sz="1670" spc="-49" dirty="0">
                <a:solidFill>
                  <a:srgbClr val="A31515"/>
                </a:solidFill>
                <a:latin typeface="Consolas" panose="020B0609020204030204" pitchFamily="49" charset="0"/>
              </a:rPr>
              <a:t>"LOCAL_STORAGE_ACCOUNT_NAME=&lt;your storage account name&gt;"</a:t>
            </a:r>
            <a:r>
              <a:rPr lang="en-US" sz="1670" spc="-49" dirty="0">
                <a:solidFill>
                  <a:srgbClr val="171717"/>
                </a:solidFill>
                <a:latin typeface="Consolas" panose="020B0609020204030204" pitchFamily="49" charset="0"/>
              </a:rPr>
              <a:t>,</a:t>
            </a:r>
            <a:br>
              <a:rPr lang="en-US" sz="1670" spc="-49" dirty="0">
                <a:solidFill>
                  <a:srgbClr val="171717"/>
                </a:solidFill>
                <a:latin typeface="Consolas" panose="020B0609020204030204" pitchFamily="49" charset="0"/>
              </a:rPr>
            </a:br>
            <a:r>
              <a:rPr lang="en-US" sz="1670" spc="-49" dirty="0">
                <a:solidFill>
                  <a:srgbClr val="171717"/>
                </a:solidFill>
                <a:latin typeface="Consolas" panose="020B0609020204030204" pitchFamily="49" charset="0"/>
              </a:rPr>
              <a:t>    </a:t>
            </a:r>
            <a:r>
              <a:rPr lang="en-US" sz="1670" spc="-49" dirty="0">
                <a:solidFill>
                  <a:srgbClr val="A31515"/>
                </a:solidFill>
                <a:latin typeface="Consolas" panose="020B0609020204030204" pitchFamily="49" charset="0"/>
              </a:rPr>
              <a:t>"LOCAL_STORAGE_ACCOUNT_KEY=&lt;your storage account key&gt;“</a:t>
            </a:r>
            <a:br>
              <a:rPr lang="en-US" sz="1670" spc="-49" dirty="0">
                <a:solidFill>
                  <a:srgbClr val="171717"/>
                </a:solidFill>
                <a:latin typeface="Consolas" panose="020B0609020204030204" pitchFamily="49" charset="0"/>
              </a:rPr>
            </a:br>
            <a:r>
              <a:rPr lang="en-US" sz="1670" spc="-49" dirty="0">
                <a:solidFill>
                  <a:srgbClr val="171717"/>
                </a:solidFill>
                <a:latin typeface="Consolas" panose="020B0609020204030204" pitchFamily="49" charset="0"/>
              </a:rPr>
              <a:t>  ],</a:t>
            </a:r>
            <a:br>
              <a:rPr lang="en-US" sz="1670" spc="-49" dirty="0">
                <a:solidFill>
                  <a:srgbClr val="171717"/>
                </a:solidFill>
                <a:latin typeface="Consolas" panose="020B0609020204030204" pitchFamily="49" charset="0"/>
              </a:rPr>
            </a:br>
            <a:r>
              <a:rPr lang="en-US" sz="1670" spc="-49" dirty="0">
                <a:solidFill>
                  <a:srgbClr val="171717"/>
                </a:solidFill>
                <a:latin typeface="Consolas" panose="020B0609020204030204" pitchFamily="49" charset="0"/>
              </a:rPr>
              <a:t>  </a:t>
            </a:r>
            <a:r>
              <a:rPr lang="en-US" sz="1670" spc="-49" dirty="0">
                <a:solidFill>
                  <a:srgbClr val="0451A5"/>
                </a:solidFill>
                <a:latin typeface="Consolas" panose="020B0609020204030204" pitchFamily="49" charset="0"/>
              </a:rPr>
              <a:t>"</a:t>
            </a:r>
            <a:r>
              <a:rPr lang="en-US" sz="1670" spc="-49" dirty="0" err="1">
                <a:solidFill>
                  <a:srgbClr val="0451A5"/>
                </a:solidFill>
                <a:latin typeface="Consolas" panose="020B0609020204030204" pitchFamily="49" charset="0"/>
              </a:rPr>
              <a:t>HostConfig</a:t>
            </a:r>
            <a:r>
              <a:rPr lang="en-US" sz="1670" spc="-49" dirty="0">
                <a:solidFill>
                  <a:srgbClr val="0451A5"/>
                </a:solidFill>
                <a:latin typeface="Consolas" panose="020B0609020204030204" pitchFamily="49" charset="0"/>
              </a:rPr>
              <a:t>"</a:t>
            </a:r>
            <a:r>
              <a:rPr lang="en-US" sz="1670" spc="-49" dirty="0">
                <a:solidFill>
                  <a:srgbClr val="171717"/>
                </a:solidFill>
                <a:latin typeface="Consolas" panose="020B0609020204030204" pitchFamily="49" charset="0"/>
              </a:rPr>
              <a:t>:{</a:t>
            </a:r>
          </a:p>
          <a:p>
            <a:pPr>
              <a:buSzPct val="90000"/>
              <a:defRPr/>
            </a:pPr>
            <a:r>
              <a:rPr lang="en-US" sz="1670" spc="-49" dirty="0">
                <a:solidFill>
                  <a:srgbClr val="0451A5"/>
                </a:solidFill>
                <a:latin typeface="Consolas" panose="020B0609020204030204" pitchFamily="49" charset="0"/>
              </a:rPr>
              <a:t>    "Binds"</a:t>
            </a:r>
            <a:r>
              <a:rPr lang="en-US" sz="1670" spc="-49" dirty="0">
                <a:solidFill>
                  <a:srgbClr val="171717"/>
                </a:solidFill>
                <a:latin typeface="Consolas" panose="020B0609020204030204" pitchFamily="49" charset="0"/>
              </a:rPr>
              <a:t>:[</a:t>
            </a:r>
            <a:br>
              <a:rPr lang="en-US" sz="1670" spc="-49" dirty="0">
                <a:solidFill>
                  <a:srgbClr val="171717"/>
                </a:solidFill>
                <a:latin typeface="Consolas" panose="020B0609020204030204" pitchFamily="49" charset="0"/>
              </a:rPr>
            </a:br>
            <a:r>
              <a:rPr lang="en-US" sz="1670" spc="-49" dirty="0">
                <a:solidFill>
                  <a:srgbClr val="171717"/>
                </a:solidFill>
                <a:latin typeface="Consolas" panose="020B0609020204030204" pitchFamily="49" charset="0"/>
              </a:rPr>
              <a:t>        </a:t>
            </a:r>
            <a:r>
              <a:rPr lang="en-US" sz="1670" spc="-49" dirty="0">
                <a:solidFill>
                  <a:srgbClr val="A31515"/>
                </a:solidFill>
                <a:latin typeface="Consolas" panose="020B0609020204030204" pitchFamily="49" charset="0"/>
              </a:rPr>
              <a:t>"&lt;storage mount&gt;"</a:t>
            </a:r>
            <a:br>
              <a:rPr lang="en-US" sz="1670" spc="-49" dirty="0">
                <a:solidFill>
                  <a:srgbClr val="171717"/>
                </a:solidFill>
                <a:latin typeface="Consolas" panose="020B0609020204030204" pitchFamily="49" charset="0"/>
              </a:rPr>
            </a:br>
            <a:r>
              <a:rPr lang="en-US" sz="1670" spc="-49" dirty="0">
                <a:solidFill>
                  <a:srgbClr val="171717"/>
                </a:solidFill>
                <a:latin typeface="Consolas" panose="020B0609020204030204" pitchFamily="49" charset="0"/>
              </a:rPr>
              <a:t>    ],</a:t>
            </a:r>
            <a:br>
              <a:rPr lang="en-US" sz="1670" spc="-49" dirty="0">
                <a:solidFill>
                  <a:srgbClr val="171717"/>
                </a:solidFill>
                <a:latin typeface="Consolas" panose="020B0609020204030204" pitchFamily="49" charset="0"/>
              </a:rPr>
            </a:br>
            <a:r>
              <a:rPr lang="en-US" sz="1670" spc="-49" dirty="0">
                <a:solidFill>
                  <a:srgbClr val="171717"/>
                </a:solidFill>
                <a:latin typeface="Consolas" panose="020B0609020204030204" pitchFamily="49" charset="0"/>
              </a:rPr>
              <a:t>    </a:t>
            </a:r>
            <a:r>
              <a:rPr lang="en-US" sz="1670" spc="-49" dirty="0">
                <a:solidFill>
                  <a:srgbClr val="0451A5"/>
                </a:solidFill>
                <a:latin typeface="Consolas" panose="020B0609020204030204" pitchFamily="49" charset="0"/>
              </a:rPr>
              <a:t>"</a:t>
            </a:r>
            <a:r>
              <a:rPr lang="en-US" sz="1670" spc="-49" dirty="0" err="1">
                <a:solidFill>
                  <a:srgbClr val="0451A5"/>
                </a:solidFill>
                <a:latin typeface="Consolas" panose="020B0609020204030204" pitchFamily="49" charset="0"/>
              </a:rPr>
              <a:t>PortBindings</a:t>
            </a:r>
            <a:r>
              <a:rPr lang="en-US" sz="1670" spc="-49" dirty="0">
                <a:solidFill>
                  <a:srgbClr val="0451A5"/>
                </a:solidFill>
                <a:latin typeface="Consolas" panose="020B0609020204030204" pitchFamily="49" charset="0"/>
              </a:rPr>
              <a:t>"</a:t>
            </a:r>
            <a:r>
              <a:rPr lang="en-US" sz="1670" spc="-49" dirty="0">
                <a:solidFill>
                  <a:srgbClr val="171717"/>
                </a:solidFill>
                <a:latin typeface="Consolas" panose="020B0609020204030204" pitchFamily="49" charset="0"/>
              </a:rPr>
              <a:t>:{</a:t>
            </a:r>
            <a:br>
              <a:rPr lang="en-US" sz="1670" spc="-49" dirty="0">
                <a:solidFill>
                  <a:srgbClr val="171717"/>
                </a:solidFill>
                <a:latin typeface="Consolas" panose="020B0609020204030204" pitchFamily="49" charset="0"/>
              </a:rPr>
            </a:br>
            <a:r>
              <a:rPr lang="en-US" sz="1670" spc="-49" dirty="0">
                <a:solidFill>
                  <a:srgbClr val="171717"/>
                </a:solidFill>
                <a:latin typeface="Consolas" panose="020B0609020204030204" pitchFamily="49" charset="0"/>
              </a:rPr>
              <a:t>      </a:t>
            </a:r>
            <a:r>
              <a:rPr lang="en-US" sz="1670" spc="-49" dirty="0">
                <a:solidFill>
                  <a:srgbClr val="0451A5"/>
                </a:solidFill>
                <a:latin typeface="Consolas" panose="020B0609020204030204" pitchFamily="49" charset="0"/>
              </a:rPr>
              <a:t>"11002/</a:t>
            </a:r>
            <a:r>
              <a:rPr lang="en-US" sz="1670" spc="-49" dirty="0" err="1">
                <a:solidFill>
                  <a:srgbClr val="0451A5"/>
                </a:solidFill>
                <a:latin typeface="Consolas" panose="020B0609020204030204" pitchFamily="49" charset="0"/>
              </a:rPr>
              <a:t>tcp</a:t>
            </a:r>
            <a:r>
              <a:rPr lang="en-US" sz="1670" spc="-49" dirty="0">
                <a:solidFill>
                  <a:srgbClr val="0451A5"/>
                </a:solidFill>
                <a:latin typeface="Consolas" panose="020B0609020204030204" pitchFamily="49" charset="0"/>
              </a:rPr>
              <a:t>"</a:t>
            </a:r>
            <a:r>
              <a:rPr lang="en-US" sz="1670" spc="-49" dirty="0">
                <a:solidFill>
                  <a:srgbClr val="171717"/>
                </a:solidFill>
                <a:latin typeface="Consolas" panose="020B0609020204030204" pitchFamily="49" charset="0"/>
              </a:rPr>
              <a:t>:[{</a:t>
            </a:r>
            <a:r>
              <a:rPr lang="en-US" sz="1670" spc="-49" dirty="0">
                <a:solidFill>
                  <a:srgbClr val="0451A5"/>
                </a:solidFill>
                <a:latin typeface="Consolas" panose="020B0609020204030204" pitchFamily="49" charset="0"/>
              </a:rPr>
              <a:t>"HostPort"</a:t>
            </a:r>
            <a:r>
              <a:rPr lang="en-US" sz="1670" spc="-49" dirty="0">
                <a:solidFill>
                  <a:srgbClr val="171717"/>
                </a:solidFill>
                <a:latin typeface="Consolas" panose="020B0609020204030204" pitchFamily="49" charset="0"/>
              </a:rPr>
              <a:t>:</a:t>
            </a:r>
            <a:r>
              <a:rPr lang="en-US" sz="1670" spc="-49" dirty="0">
                <a:solidFill>
                  <a:srgbClr val="A31515"/>
                </a:solidFill>
                <a:latin typeface="Consolas" panose="020B0609020204030204" pitchFamily="49" charset="0"/>
              </a:rPr>
              <a:t>"11002"</a:t>
            </a:r>
            <a:r>
              <a:rPr lang="en-US" sz="1670" spc="-49" dirty="0">
                <a:solidFill>
                  <a:srgbClr val="171717"/>
                </a:solidFill>
                <a:latin typeface="Consolas" panose="020B0609020204030204" pitchFamily="49" charset="0"/>
              </a:rPr>
              <a:t>}]</a:t>
            </a:r>
            <a:br>
              <a:rPr lang="en-US" sz="1670" spc="-49" dirty="0">
                <a:solidFill>
                  <a:srgbClr val="171717"/>
                </a:solidFill>
                <a:latin typeface="Consolas" panose="020B0609020204030204" pitchFamily="49" charset="0"/>
              </a:rPr>
            </a:br>
            <a:r>
              <a:rPr lang="en-US" sz="1670" spc="-49" dirty="0">
                <a:solidFill>
                  <a:srgbClr val="171717"/>
                </a:solidFill>
                <a:latin typeface="Consolas" panose="020B0609020204030204" pitchFamily="49" charset="0"/>
              </a:rPr>
              <a:t>    }</a:t>
            </a:r>
            <a:br>
              <a:rPr lang="en-US" sz="1670" spc="-49" dirty="0">
                <a:solidFill>
                  <a:srgbClr val="171717"/>
                </a:solidFill>
                <a:latin typeface="Consolas" panose="020B0609020204030204" pitchFamily="49" charset="0"/>
              </a:rPr>
            </a:br>
            <a:r>
              <a:rPr lang="en-US" sz="1670" spc="-49" dirty="0">
                <a:solidFill>
                  <a:srgbClr val="171717"/>
                </a:solidFill>
                <a:latin typeface="Consolas" panose="020B0609020204030204" pitchFamily="49" charset="0"/>
              </a:rPr>
              <a:t>  }</a:t>
            </a:r>
            <a:br>
              <a:rPr lang="en-US" sz="1670" spc="-49" dirty="0">
                <a:solidFill>
                  <a:srgbClr val="171717"/>
                </a:solidFill>
                <a:latin typeface="Consolas" panose="020B0609020204030204" pitchFamily="49" charset="0"/>
              </a:rPr>
            </a:br>
            <a:r>
              <a:rPr lang="en-US" sz="1670" spc="-49" dirty="0">
                <a:solidFill>
                  <a:srgbClr val="171717"/>
                </a:solidFill>
                <a:latin typeface="Consolas" panose="020B0609020204030204" pitchFamily="49" charset="0"/>
              </a:rPr>
              <a:t>}</a:t>
            </a:r>
            <a:endParaRPr lang="en-US" sz="1670" spc="-49"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4768747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C157-D3B8-40DA-8C9A-42D99C2EEBB8}"/>
              </a:ext>
            </a:extLst>
          </p:cNvPr>
          <p:cNvSpPr>
            <a:spLocks noGrp="1"/>
          </p:cNvSpPr>
          <p:nvPr>
            <p:ph type="title"/>
          </p:nvPr>
        </p:nvSpPr>
        <p:spPr/>
        <p:txBody>
          <a:bodyPr/>
          <a:lstStyle/>
          <a:p>
            <a:r>
              <a:rPr lang="en-US"/>
              <a:t>Azure Blob Storage Module twin settings</a:t>
            </a:r>
          </a:p>
        </p:txBody>
      </p:sp>
      <p:sp>
        <p:nvSpPr>
          <p:cNvPr id="13" name="Rectangle 12">
            <a:extLst>
              <a:ext uri="{FF2B5EF4-FFF2-40B4-BE49-F238E27FC236}">
                <a16:creationId xmlns:a16="http://schemas.microsoft.com/office/drawing/2014/main" id="{B8FEDB06-A27B-410A-A539-CE3356AFA979}"/>
              </a:ext>
            </a:extLst>
          </p:cNvPr>
          <p:cNvSpPr>
            <a:spLocks/>
          </p:cNvSpPr>
          <p:nvPr/>
        </p:nvSpPr>
        <p:spPr bwMode="auto">
          <a:xfrm>
            <a:off x="420200" y="1169264"/>
            <a:ext cx="11353158" cy="5247819"/>
          </a:xfrm>
          <a:prstGeom prst="rect">
            <a:avLst/>
          </a:prstGeom>
          <a:solidFill>
            <a:schemeClr val="bg1">
              <a:lumMod val="95000"/>
            </a:schemeClr>
          </a:solidFill>
          <a:ln w="190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ctr" anchorCtr="0" forceAA="0" compatLnSpc="1">
            <a:prstTxWarp prst="textNoShape">
              <a:avLst/>
            </a:prstTxWarp>
            <a:noAutofit/>
          </a:bodyPr>
          <a:lstStyle/>
          <a:p>
            <a:pPr>
              <a:defRPr/>
            </a:pPr>
            <a:r>
              <a:rPr lang="en-US" sz="1667" dirty="0">
                <a:solidFill>
                  <a:srgbClr val="171717"/>
                </a:solidFill>
                <a:latin typeface="Consolas" panose="020B0609020204030204" pitchFamily="49" charset="0"/>
              </a:rPr>
              <a:t>{</a:t>
            </a:r>
            <a:br>
              <a:rPr lang="en-US" sz="1667" dirty="0">
                <a:solidFill>
                  <a:srgbClr val="171717"/>
                </a:solidFill>
                <a:latin typeface="Consolas" panose="020B0609020204030204" pitchFamily="49" charset="0"/>
              </a:rPr>
            </a:br>
            <a:r>
              <a:rPr lang="en-US" sz="1667" dirty="0">
                <a:solidFill>
                  <a:srgbClr val="171717"/>
                </a:solidFill>
                <a:latin typeface="Consolas" panose="020B0609020204030204" pitchFamily="49" charset="0"/>
              </a:rPr>
              <a:t>  </a:t>
            </a:r>
            <a:r>
              <a:rPr lang="en-US" sz="1667" dirty="0">
                <a:solidFill>
                  <a:srgbClr val="0451A5"/>
                </a:solidFill>
                <a:latin typeface="Consolas" panose="020B0609020204030204" pitchFamily="49" charset="0"/>
              </a:rPr>
              <a:t>"</a:t>
            </a:r>
            <a:r>
              <a:rPr lang="en-US" sz="1667" dirty="0" err="1">
                <a:solidFill>
                  <a:srgbClr val="0451A5"/>
                </a:solidFill>
                <a:latin typeface="Consolas" panose="020B0609020204030204" pitchFamily="49" charset="0"/>
              </a:rPr>
              <a:t>deviceAutoDeleteProperties</a:t>
            </a:r>
            <a:r>
              <a:rPr lang="en-US" sz="1667" dirty="0">
                <a:solidFill>
                  <a:srgbClr val="0451A5"/>
                </a:solidFill>
                <a:latin typeface="Consolas" panose="020B0609020204030204" pitchFamily="49" charset="0"/>
              </a:rPr>
              <a:t>"</a:t>
            </a:r>
            <a:r>
              <a:rPr lang="en-US" sz="1667" dirty="0">
                <a:solidFill>
                  <a:srgbClr val="171717"/>
                </a:solidFill>
                <a:latin typeface="Consolas" panose="020B0609020204030204" pitchFamily="49" charset="0"/>
              </a:rPr>
              <a:t>: {</a:t>
            </a:r>
            <a:br>
              <a:rPr lang="en-US" sz="1667" dirty="0">
                <a:solidFill>
                  <a:srgbClr val="171717"/>
                </a:solidFill>
                <a:latin typeface="Consolas" panose="020B0609020204030204" pitchFamily="49" charset="0"/>
              </a:rPr>
            </a:br>
            <a:r>
              <a:rPr lang="en-US" sz="1667" dirty="0">
                <a:solidFill>
                  <a:srgbClr val="171717"/>
                </a:solidFill>
                <a:latin typeface="Consolas" panose="020B0609020204030204" pitchFamily="49" charset="0"/>
              </a:rPr>
              <a:t>    </a:t>
            </a:r>
            <a:r>
              <a:rPr lang="en-US" sz="1667" dirty="0">
                <a:solidFill>
                  <a:srgbClr val="0451A5"/>
                </a:solidFill>
                <a:latin typeface="Consolas" panose="020B0609020204030204" pitchFamily="49" charset="0"/>
              </a:rPr>
              <a:t>"</a:t>
            </a:r>
            <a:r>
              <a:rPr lang="en-US" sz="1667" dirty="0" err="1">
                <a:solidFill>
                  <a:srgbClr val="0451A5"/>
                </a:solidFill>
                <a:latin typeface="Consolas" panose="020B0609020204030204" pitchFamily="49" charset="0"/>
              </a:rPr>
              <a:t>deleteOn</a:t>
            </a:r>
            <a:r>
              <a:rPr lang="en-US" sz="1667" dirty="0">
                <a:solidFill>
                  <a:srgbClr val="0451A5"/>
                </a:solidFill>
                <a:latin typeface="Consolas" panose="020B0609020204030204" pitchFamily="49" charset="0"/>
              </a:rPr>
              <a:t>"</a:t>
            </a:r>
            <a:r>
              <a:rPr lang="en-US" sz="1667" dirty="0">
                <a:solidFill>
                  <a:srgbClr val="171717"/>
                </a:solidFill>
                <a:latin typeface="Consolas" panose="020B0609020204030204" pitchFamily="49" charset="0"/>
              </a:rPr>
              <a:t>: &lt;</a:t>
            </a:r>
            <a:r>
              <a:rPr lang="en-US" sz="1667" dirty="0">
                <a:solidFill>
                  <a:srgbClr val="07704A"/>
                </a:solidFill>
                <a:latin typeface="Consolas" panose="020B0609020204030204" pitchFamily="49" charset="0"/>
              </a:rPr>
              <a:t>true</a:t>
            </a:r>
            <a:r>
              <a:rPr lang="en-US" sz="1667" dirty="0">
                <a:solidFill>
                  <a:srgbClr val="171717"/>
                </a:solidFill>
                <a:latin typeface="Consolas" panose="020B0609020204030204" pitchFamily="49" charset="0"/>
              </a:rPr>
              <a:t>, false&gt;,</a:t>
            </a:r>
            <a:br>
              <a:rPr lang="en-US" sz="1667" dirty="0">
                <a:solidFill>
                  <a:srgbClr val="171717"/>
                </a:solidFill>
                <a:latin typeface="Consolas" panose="020B0609020204030204" pitchFamily="49" charset="0"/>
              </a:rPr>
            </a:br>
            <a:r>
              <a:rPr lang="en-US" sz="1667" dirty="0">
                <a:solidFill>
                  <a:srgbClr val="171717"/>
                </a:solidFill>
                <a:latin typeface="Consolas" panose="020B0609020204030204" pitchFamily="49" charset="0"/>
              </a:rPr>
              <a:t>    </a:t>
            </a:r>
            <a:r>
              <a:rPr lang="en-US" sz="1667" dirty="0">
                <a:solidFill>
                  <a:srgbClr val="0451A5"/>
                </a:solidFill>
                <a:latin typeface="Consolas" panose="020B0609020204030204" pitchFamily="49" charset="0"/>
              </a:rPr>
              <a:t>"</a:t>
            </a:r>
            <a:r>
              <a:rPr lang="en-US" sz="1667" dirty="0" err="1">
                <a:solidFill>
                  <a:srgbClr val="0451A5"/>
                </a:solidFill>
                <a:latin typeface="Consolas" panose="020B0609020204030204" pitchFamily="49" charset="0"/>
              </a:rPr>
              <a:t>deleteAfterMinutes</a:t>
            </a:r>
            <a:r>
              <a:rPr lang="en-US" sz="1667" dirty="0">
                <a:solidFill>
                  <a:srgbClr val="0451A5"/>
                </a:solidFill>
                <a:latin typeface="Consolas" panose="020B0609020204030204" pitchFamily="49" charset="0"/>
              </a:rPr>
              <a:t>"</a:t>
            </a:r>
            <a:r>
              <a:rPr lang="en-US" sz="1667" dirty="0">
                <a:solidFill>
                  <a:srgbClr val="171717"/>
                </a:solidFill>
                <a:latin typeface="Consolas" panose="020B0609020204030204" pitchFamily="49" charset="0"/>
              </a:rPr>
              <a:t>: &lt;</a:t>
            </a:r>
            <a:r>
              <a:rPr lang="en-US" sz="1667" dirty="0" err="1">
                <a:solidFill>
                  <a:srgbClr val="171717"/>
                </a:solidFill>
                <a:latin typeface="Consolas" panose="020B0609020204030204" pitchFamily="49" charset="0"/>
              </a:rPr>
              <a:t>timeToLiveInMinutes</a:t>
            </a:r>
            <a:r>
              <a:rPr lang="en-US" sz="1667" dirty="0">
                <a:solidFill>
                  <a:srgbClr val="171717"/>
                </a:solidFill>
                <a:latin typeface="Consolas" panose="020B0609020204030204" pitchFamily="49" charset="0"/>
              </a:rPr>
              <a:t>&gt;,</a:t>
            </a:r>
            <a:br>
              <a:rPr lang="en-US" sz="1667" dirty="0">
                <a:solidFill>
                  <a:srgbClr val="171717"/>
                </a:solidFill>
                <a:latin typeface="Consolas" panose="020B0609020204030204" pitchFamily="49" charset="0"/>
              </a:rPr>
            </a:br>
            <a:r>
              <a:rPr lang="en-US" sz="1667" dirty="0">
                <a:solidFill>
                  <a:srgbClr val="171717"/>
                </a:solidFill>
                <a:latin typeface="Consolas" panose="020B0609020204030204" pitchFamily="49" charset="0"/>
              </a:rPr>
              <a:t>    </a:t>
            </a:r>
            <a:r>
              <a:rPr lang="en-US" sz="1667" dirty="0">
                <a:solidFill>
                  <a:srgbClr val="0451A5"/>
                </a:solidFill>
                <a:latin typeface="Consolas" panose="020B0609020204030204" pitchFamily="49" charset="0"/>
              </a:rPr>
              <a:t>"</a:t>
            </a:r>
            <a:r>
              <a:rPr lang="en-US" sz="1667" dirty="0" err="1">
                <a:solidFill>
                  <a:srgbClr val="0451A5"/>
                </a:solidFill>
                <a:latin typeface="Consolas" panose="020B0609020204030204" pitchFamily="49" charset="0"/>
              </a:rPr>
              <a:t>retainWhileUploading</a:t>
            </a:r>
            <a:r>
              <a:rPr lang="en-US" sz="1667" dirty="0">
                <a:solidFill>
                  <a:srgbClr val="0451A5"/>
                </a:solidFill>
                <a:latin typeface="Consolas" panose="020B0609020204030204" pitchFamily="49" charset="0"/>
              </a:rPr>
              <a:t>"</a:t>
            </a:r>
            <a:r>
              <a:rPr lang="en-US" sz="1667" dirty="0">
                <a:solidFill>
                  <a:srgbClr val="171717"/>
                </a:solidFill>
                <a:latin typeface="Consolas" panose="020B0609020204030204" pitchFamily="49" charset="0"/>
              </a:rPr>
              <a:t>: &lt;</a:t>
            </a:r>
            <a:r>
              <a:rPr lang="en-US" sz="1667" dirty="0" err="1">
                <a:solidFill>
                  <a:srgbClr val="07704A"/>
                </a:solidFill>
                <a:latin typeface="Consolas" panose="020B0609020204030204" pitchFamily="49" charset="0"/>
              </a:rPr>
              <a:t>true</a:t>
            </a:r>
            <a:r>
              <a:rPr lang="en-US" sz="1667" dirty="0" err="1">
                <a:solidFill>
                  <a:srgbClr val="171717"/>
                </a:solidFill>
                <a:latin typeface="Consolas" panose="020B0609020204030204" pitchFamily="49" charset="0"/>
              </a:rPr>
              <a:t>,false</a:t>
            </a:r>
            <a:r>
              <a:rPr lang="en-US" sz="1667" dirty="0">
                <a:solidFill>
                  <a:srgbClr val="171717"/>
                </a:solidFill>
                <a:latin typeface="Consolas" panose="020B0609020204030204" pitchFamily="49" charset="0"/>
              </a:rPr>
              <a:t>&gt;</a:t>
            </a:r>
            <a:br>
              <a:rPr lang="en-US" sz="1667" dirty="0">
                <a:solidFill>
                  <a:srgbClr val="171717"/>
                </a:solidFill>
                <a:latin typeface="Consolas" panose="020B0609020204030204" pitchFamily="49" charset="0"/>
              </a:rPr>
            </a:br>
            <a:r>
              <a:rPr lang="en-US" sz="1667" dirty="0">
                <a:solidFill>
                  <a:srgbClr val="171717"/>
                </a:solidFill>
                <a:latin typeface="Consolas" panose="020B0609020204030204" pitchFamily="49" charset="0"/>
              </a:rPr>
              <a:t>  },</a:t>
            </a:r>
            <a:br>
              <a:rPr lang="en-US" sz="1667" dirty="0">
                <a:solidFill>
                  <a:srgbClr val="171717"/>
                </a:solidFill>
                <a:latin typeface="Consolas" panose="020B0609020204030204" pitchFamily="49" charset="0"/>
              </a:rPr>
            </a:br>
            <a:r>
              <a:rPr lang="en-US" sz="1667" dirty="0">
                <a:solidFill>
                  <a:srgbClr val="171717"/>
                </a:solidFill>
                <a:latin typeface="Consolas" panose="020B0609020204030204" pitchFamily="49" charset="0"/>
              </a:rPr>
              <a:t>  </a:t>
            </a:r>
            <a:r>
              <a:rPr lang="en-US" sz="1667" dirty="0">
                <a:solidFill>
                  <a:srgbClr val="0451A5"/>
                </a:solidFill>
                <a:latin typeface="Consolas" panose="020B0609020204030204" pitchFamily="49" charset="0"/>
              </a:rPr>
              <a:t>"</a:t>
            </a:r>
            <a:r>
              <a:rPr lang="en-US" sz="1667" dirty="0" err="1">
                <a:solidFill>
                  <a:srgbClr val="0451A5"/>
                </a:solidFill>
                <a:latin typeface="Consolas" panose="020B0609020204030204" pitchFamily="49" charset="0"/>
              </a:rPr>
              <a:t>deviceToCloudUploadProperties</a:t>
            </a:r>
            <a:r>
              <a:rPr lang="en-US" sz="1667" dirty="0">
                <a:solidFill>
                  <a:srgbClr val="0451A5"/>
                </a:solidFill>
                <a:latin typeface="Consolas" panose="020B0609020204030204" pitchFamily="49" charset="0"/>
              </a:rPr>
              <a:t>"</a:t>
            </a:r>
            <a:r>
              <a:rPr lang="en-US" sz="1667" dirty="0">
                <a:solidFill>
                  <a:srgbClr val="171717"/>
                </a:solidFill>
                <a:latin typeface="Consolas" panose="020B0609020204030204" pitchFamily="49" charset="0"/>
              </a:rPr>
              <a:t>: {</a:t>
            </a:r>
            <a:br>
              <a:rPr lang="en-US" sz="1667" dirty="0">
                <a:solidFill>
                  <a:srgbClr val="171717"/>
                </a:solidFill>
                <a:latin typeface="Consolas" panose="020B0609020204030204" pitchFamily="49" charset="0"/>
              </a:rPr>
            </a:br>
            <a:r>
              <a:rPr lang="en-US" sz="1667" dirty="0">
                <a:solidFill>
                  <a:srgbClr val="171717"/>
                </a:solidFill>
                <a:latin typeface="Consolas" panose="020B0609020204030204" pitchFamily="49" charset="0"/>
              </a:rPr>
              <a:t>    </a:t>
            </a:r>
            <a:r>
              <a:rPr lang="en-US" sz="1667" dirty="0">
                <a:solidFill>
                  <a:srgbClr val="0451A5"/>
                </a:solidFill>
                <a:latin typeface="Consolas" panose="020B0609020204030204" pitchFamily="49" charset="0"/>
              </a:rPr>
              <a:t>"</a:t>
            </a:r>
            <a:r>
              <a:rPr lang="en-US" sz="1667" dirty="0" err="1">
                <a:solidFill>
                  <a:srgbClr val="0451A5"/>
                </a:solidFill>
                <a:latin typeface="Consolas" panose="020B0609020204030204" pitchFamily="49" charset="0"/>
              </a:rPr>
              <a:t>uploadOn</a:t>
            </a:r>
            <a:r>
              <a:rPr lang="en-US" sz="1667" dirty="0">
                <a:solidFill>
                  <a:srgbClr val="0451A5"/>
                </a:solidFill>
                <a:latin typeface="Consolas" panose="020B0609020204030204" pitchFamily="49" charset="0"/>
              </a:rPr>
              <a:t>"</a:t>
            </a:r>
            <a:r>
              <a:rPr lang="en-US" sz="1667" dirty="0">
                <a:solidFill>
                  <a:srgbClr val="171717"/>
                </a:solidFill>
                <a:latin typeface="Consolas" panose="020B0609020204030204" pitchFamily="49" charset="0"/>
              </a:rPr>
              <a:t>: &lt;</a:t>
            </a:r>
            <a:r>
              <a:rPr lang="en-US" sz="1667" dirty="0">
                <a:solidFill>
                  <a:srgbClr val="07704A"/>
                </a:solidFill>
                <a:latin typeface="Consolas" panose="020B0609020204030204" pitchFamily="49" charset="0"/>
              </a:rPr>
              <a:t>true</a:t>
            </a:r>
            <a:r>
              <a:rPr lang="en-US" sz="1667" dirty="0">
                <a:solidFill>
                  <a:srgbClr val="171717"/>
                </a:solidFill>
                <a:latin typeface="Consolas" panose="020B0609020204030204" pitchFamily="49" charset="0"/>
              </a:rPr>
              <a:t>, false&gt;,</a:t>
            </a:r>
            <a:br>
              <a:rPr lang="en-US" sz="1667" dirty="0">
                <a:solidFill>
                  <a:srgbClr val="171717"/>
                </a:solidFill>
                <a:latin typeface="Consolas" panose="020B0609020204030204" pitchFamily="49" charset="0"/>
              </a:rPr>
            </a:br>
            <a:r>
              <a:rPr lang="en-US" sz="1667" dirty="0">
                <a:solidFill>
                  <a:srgbClr val="171717"/>
                </a:solidFill>
                <a:latin typeface="Consolas" panose="020B0609020204030204" pitchFamily="49" charset="0"/>
              </a:rPr>
              <a:t>    </a:t>
            </a:r>
            <a:r>
              <a:rPr lang="en-US" sz="1667" dirty="0">
                <a:solidFill>
                  <a:srgbClr val="0451A5"/>
                </a:solidFill>
                <a:latin typeface="Consolas" panose="020B0609020204030204" pitchFamily="49" charset="0"/>
              </a:rPr>
              <a:t>"</a:t>
            </a:r>
            <a:r>
              <a:rPr lang="en-US" sz="1667" dirty="0" err="1">
                <a:solidFill>
                  <a:srgbClr val="0451A5"/>
                </a:solidFill>
                <a:latin typeface="Consolas" panose="020B0609020204030204" pitchFamily="49" charset="0"/>
              </a:rPr>
              <a:t>uploadOrder</a:t>
            </a:r>
            <a:r>
              <a:rPr lang="en-US" sz="1667" dirty="0">
                <a:solidFill>
                  <a:srgbClr val="0451A5"/>
                </a:solidFill>
                <a:latin typeface="Consolas" panose="020B0609020204030204" pitchFamily="49" charset="0"/>
              </a:rPr>
              <a:t>"</a:t>
            </a:r>
            <a:r>
              <a:rPr lang="en-US" sz="1667" dirty="0">
                <a:solidFill>
                  <a:srgbClr val="171717"/>
                </a:solidFill>
                <a:latin typeface="Consolas" panose="020B0609020204030204" pitchFamily="49" charset="0"/>
              </a:rPr>
              <a:t>: </a:t>
            </a:r>
            <a:r>
              <a:rPr lang="en-US" sz="1667" dirty="0">
                <a:solidFill>
                  <a:srgbClr val="A31515"/>
                </a:solidFill>
                <a:latin typeface="Consolas" panose="020B0609020204030204" pitchFamily="49" charset="0"/>
              </a:rPr>
              <a:t>"&lt;</a:t>
            </a:r>
            <a:r>
              <a:rPr lang="en-US" sz="1667" dirty="0" err="1">
                <a:solidFill>
                  <a:srgbClr val="A31515"/>
                </a:solidFill>
                <a:latin typeface="Consolas" panose="020B0609020204030204" pitchFamily="49" charset="0"/>
              </a:rPr>
              <a:t>NewestFirst</a:t>
            </a:r>
            <a:r>
              <a:rPr lang="en-US" sz="1667" dirty="0">
                <a:solidFill>
                  <a:srgbClr val="A31515"/>
                </a:solidFill>
                <a:latin typeface="Consolas" panose="020B0609020204030204" pitchFamily="49" charset="0"/>
              </a:rPr>
              <a:t>, </a:t>
            </a:r>
            <a:r>
              <a:rPr lang="en-US" sz="1667" dirty="0" err="1">
                <a:solidFill>
                  <a:srgbClr val="A31515"/>
                </a:solidFill>
                <a:latin typeface="Consolas" panose="020B0609020204030204" pitchFamily="49" charset="0"/>
              </a:rPr>
              <a:t>OldestFirst</a:t>
            </a:r>
            <a:r>
              <a:rPr lang="en-US" sz="1667" dirty="0">
                <a:solidFill>
                  <a:srgbClr val="A31515"/>
                </a:solidFill>
                <a:latin typeface="Consolas" panose="020B0609020204030204" pitchFamily="49" charset="0"/>
              </a:rPr>
              <a:t>&gt;"</a:t>
            </a:r>
            <a:r>
              <a:rPr lang="en-US" sz="1667" dirty="0">
                <a:solidFill>
                  <a:srgbClr val="171717"/>
                </a:solidFill>
                <a:latin typeface="Consolas" panose="020B0609020204030204" pitchFamily="49" charset="0"/>
              </a:rPr>
              <a:t>,</a:t>
            </a:r>
            <a:br>
              <a:rPr lang="en-US" sz="1667" dirty="0">
                <a:solidFill>
                  <a:srgbClr val="171717"/>
                </a:solidFill>
                <a:latin typeface="Consolas" panose="020B0609020204030204" pitchFamily="49" charset="0"/>
              </a:rPr>
            </a:br>
            <a:r>
              <a:rPr lang="en-US" sz="1667" dirty="0">
                <a:solidFill>
                  <a:srgbClr val="171717"/>
                </a:solidFill>
                <a:latin typeface="Consolas" panose="020B0609020204030204" pitchFamily="49" charset="0"/>
              </a:rPr>
              <a:t>    </a:t>
            </a:r>
            <a:r>
              <a:rPr lang="en-US" sz="1667" dirty="0">
                <a:solidFill>
                  <a:srgbClr val="0451A5"/>
                </a:solidFill>
                <a:latin typeface="Consolas" panose="020B0609020204030204" pitchFamily="49" charset="0"/>
              </a:rPr>
              <a:t>"</a:t>
            </a:r>
            <a:r>
              <a:rPr lang="en-US" sz="1667" dirty="0" err="1">
                <a:solidFill>
                  <a:srgbClr val="0451A5"/>
                </a:solidFill>
                <a:latin typeface="Consolas" panose="020B0609020204030204" pitchFamily="49" charset="0"/>
              </a:rPr>
              <a:t>cloudStorageConnectionString</a:t>
            </a:r>
            <a:r>
              <a:rPr lang="en-US" sz="1667" dirty="0">
                <a:solidFill>
                  <a:srgbClr val="0451A5"/>
                </a:solidFill>
                <a:latin typeface="Consolas" panose="020B0609020204030204" pitchFamily="49" charset="0"/>
              </a:rPr>
              <a:t>"</a:t>
            </a:r>
            <a:r>
              <a:rPr lang="en-US" sz="1667" dirty="0">
                <a:solidFill>
                  <a:srgbClr val="171717"/>
                </a:solidFill>
                <a:latin typeface="Consolas" panose="020B0609020204030204" pitchFamily="49" charset="0"/>
              </a:rPr>
              <a:t>: </a:t>
            </a:r>
            <a:r>
              <a:rPr lang="en-US" sz="1667" dirty="0">
                <a:solidFill>
                  <a:srgbClr val="A31515"/>
                </a:solidFill>
                <a:latin typeface="Consolas" panose="020B0609020204030204" pitchFamily="49" charset="0"/>
              </a:rPr>
              <a:t>"</a:t>
            </a:r>
            <a:r>
              <a:rPr lang="en-US" sz="1667" dirty="0" err="1">
                <a:solidFill>
                  <a:srgbClr val="A31515"/>
                </a:solidFill>
                <a:latin typeface="Consolas" panose="020B0609020204030204" pitchFamily="49" charset="0"/>
              </a:rPr>
              <a:t>DefaultEndpointsProtocol</a:t>
            </a:r>
            <a:r>
              <a:rPr lang="en-US" sz="1667" dirty="0">
                <a:solidFill>
                  <a:srgbClr val="A31515"/>
                </a:solidFill>
                <a:latin typeface="Consolas" panose="020B0609020204030204" pitchFamily="49" charset="0"/>
              </a:rPr>
              <a:t>=</a:t>
            </a:r>
            <a:r>
              <a:rPr lang="en-US" sz="1667" dirty="0" err="1">
                <a:solidFill>
                  <a:srgbClr val="A31515"/>
                </a:solidFill>
                <a:latin typeface="Consolas" panose="020B0609020204030204" pitchFamily="49" charset="0"/>
              </a:rPr>
              <a:t>https;AccountName</a:t>
            </a:r>
            <a:r>
              <a:rPr lang="en-US" sz="1667" dirty="0">
                <a:solidFill>
                  <a:srgbClr val="A31515"/>
                </a:solidFill>
                <a:latin typeface="Consolas" panose="020B0609020204030204" pitchFamily="49" charset="0"/>
              </a:rPr>
              <a:t>=&lt;your Azure Storage Account Name&gt;;</a:t>
            </a:r>
            <a:r>
              <a:rPr lang="en-US" sz="1667" dirty="0" err="1">
                <a:solidFill>
                  <a:srgbClr val="A31515"/>
                </a:solidFill>
                <a:latin typeface="Consolas" panose="020B0609020204030204" pitchFamily="49" charset="0"/>
              </a:rPr>
              <a:t>AccountKey</a:t>
            </a:r>
            <a:r>
              <a:rPr lang="en-US" sz="1667" dirty="0">
                <a:solidFill>
                  <a:srgbClr val="A31515"/>
                </a:solidFill>
                <a:latin typeface="Consolas" panose="020B0609020204030204" pitchFamily="49" charset="0"/>
              </a:rPr>
              <a:t>=&lt;your Azure Storage Account Key&gt;; </a:t>
            </a:r>
            <a:r>
              <a:rPr lang="en-US" sz="1667" dirty="0" err="1">
                <a:solidFill>
                  <a:srgbClr val="A31515"/>
                </a:solidFill>
                <a:latin typeface="Consolas" panose="020B0609020204030204" pitchFamily="49" charset="0"/>
              </a:rPr>
              <a:t>EndpointSuffix</a:t>
            </a:r>
            <a:r>
              <a:rPr lang="en-US" sz="1667" dirty="0">
                <a:solidFill>
                  <a:srgbClr val="A31515"/>
                </a:solidFill>
                <a:latin typeface="Consolas" panose="020B0609020204030204" pitchFamily="49" charset="0"/>
              </a:rPr>
              <a:t>=&lt;your end point suffix&gt;"</a:t>
            </a:r>
            <a:r>
              <a:rPr lang="en-US" sz="1667" dirty="0">
                <a:solidFill>
                  <a:srgbClr val="171717"/>
                </a:solidFill>
                <a:latin typeface="Consolas" panose="020B0609020204030204" pitchFamily="49" charset="0"/>
              </a:rPr>
              <a:t>, </a:t>
            </a:r>
            <a:br>
              <a:rPr lang="en-US" sz="1667" dirty="0">
                <a:solidFill>
                  <a:srgbClr val="171717"/>
                </a:solidFill>
                <a:latin typeface="Consolas" panose="020B0609020204030204" pitchFamily="49" charset="0"/>
              </a:rPr>
            </a:br>
            <a:r>
              <a:rPr lang="en-US" sz="1667" dirty="0">
                <a:solidFill>
                  <a:srgbClr val="171717"/>
                </a:solidFill>
                <a:latin typeface="Consolas" panose="020B0609020204030204" pitchFamily="49" charset="0"/>
              </a:rPr>
              <a:t>    </a:t>
            </a:r>
            <a:r>
              <a:rPr lang="en-US" sz="1667" dirty="0">
                <a:solidFill>
                  <a:srgbClr val="0451A5"/>
                </a:solidFill>
                <a:latin typeface="Consolas" panose="020B0609020204030204" pitchFamily="49" charset="0"/>
              </a:rPr>
              <a:t>"</a:t>
            </a:r>
            <a:r>
              <a:rPr lang="en-US" sz="1667" dirty="0" err="1">
                <a:solidFill>
                  <a:srgbClr val="0451A5"/>
                </a:solidFill>
                <a:latin typeface="Consolas" panose="020B0609020204030204" pitchFamily="49" charset="0"/>
              </a:rPr>
              <a:t>storageContainersForUpload</a:t>
            </a:r>
            <a:r>
              <a:rPr lang="en-US" sz="1667" dirty="0">
                <a:solidFill>
                  <a:srgbClr val="0451A5"/>
                </a:solidFill>
                <a:latin typeface="Consolas" panose="020B0609020204030204" pitchFamily="49" charset="0"/>
              </a:rPr>
              <a:t>"</a:t>
            </a:r>
            <a:r>
              <a:rPr lang="en-US" sz="1667" dirty="0">
                <a:solidFill>
                  <a:srgbClr val="171717"/>
                </a:solidFill>
                <a:latin typeface="Consolas" panose="020B0609020204030204" pitchFamily="49" charset="0"/>
              </a:rPr>
              <a:t>: {</a:t>
            </a:r>
            <a:br>
              <a:rPr lang="en-US" sz="1667" dirty="0">
                <a:solidFill>
                  <a:srgbClr val="171717"/>
                </a:solidFill>
                <a:latin typeface="Consolas" panose="020B0609020204030204" pitchFamily="49" charset="0"/>
              </a:rPr>
            </a:br>
            <a:r>
              <a:rPr lang="en-US" sz="1667" dirty="0">
                <a:solidFill>
                  <a:srgbClr val="171717"/>
                </a:solidFill>
                <a:latin typeface="Consolas" panose="020B0609020204030204" pitchFamily="49" charset="0"/>
              </a:rPr>
              <a:t>      </a:t>
            </a:r>
            <a:r>
              <a:rPr lang="en-US" sz="1667" dirty="0">
                <a:solidFill>
                  <a:srgbClr val="0451A5"/>
                </a:solidFill>
                <a:latin typeface="Consolas" panose="020B0609020204030204" pitchFamily="49" charset="0"/>
              </a:rPr>
              <a:t>"&lt;source container name1&gt;"</a:t>
            </a:r>
            <a:r>
              <a:rPr lang="en-US" sz="1667" dirty="0">
                <a:solidFill>
                  <a:srgbClr val="171717"/>
                </a:solidFill>
                <a:latin typeface="Consolas" panose="020B0609020204030204" pitchFamily="49" charset="0"/>
              </a:rPr>
              <a:t>: {</a:t>
            </a:r>
            <a:br>
              <a:rPr lang="en-US" sz="1667" dirty="0">
                <a:solidFill>
                  <a:srgbClr val="171717"/>
                </a:solidFill>
                <a:latin typeface="Consolas" panose="020B0609020204030204" pitchFamily="49" charset="0"/>
              </a:rPr>
            </a:br>
            <a:r>
              <a:rPr lang="en-US" sz="1667" dirty="0">
                <a:solidFill>
                  <a:srgbClr val="171717"/>
                </a:solidFill>
                <a:latin typeface="Consolas" panose="020B0609020204030204" pitchFamily="49" charset="0"/>
              </a:rPr>
              <a:t>        </a:t>
            </a:r>
            <a:r>
              <a:rPr lang="en-US" sz="1667" dirty="0">
                <a:solidFill>
                  <a:srgbClr val="0451A5"/>
                </a:solidFill>
                <a:latin typeface="Consolas" panose="020B0609020204030204" pitchFamily="49" charset="0"/>
              </a:rPr>
              <a:t>"target"</a:t>
            </a:r>
            <a:r>
              <a:rPr lang="en-US" sz="1667" dirty="0">
                <a:solidFill>
                  <a:srgbClr val="171717"/>
                </a:solidFill>
                <a:latin typeface="Consolas" panose="020B0609020204030204" pitchFamily="49" charset="0"/>
              </a:rPr>
              <a:t>: </a:t>
            </a:r>
            <a:r>
              <a:rPr lang="en-US" sz="1667" dirty="0">
                <a:solidFill>
                  <a:srgbClr val="A31515"/>
                </a:solidFill>
                <a:latin typeface="Consolas" panose="020B0609020204030204" pitchFamily="49" charset="0"/>
              </a:rPr>
              <a:t>"&lt;target container name1&gt;“</a:t>
            </a:r>
            <a:br>
              <a:rPr lang="en-US" sz="1667" dirty="0">
                <a:solidFill>
                  <a:srgbClr val="171717"/>
                </a:solidFill>
                <a:latin typeface="Consolas" panose="020B0609020204030204" pitchFamily="49" charset="0"/>
              </a:rPr>
            </a:br>
            <a:r>
              <a:rPr lang="en-US" sz="1667" dirty="0">
                <a:solidFill>
                  <a:srgbClr val="171717"/>
                </a:solidFill>
                <a:latin typeface="Consolas" panose="020B0609020204030204" pitchFamily="49" charset="0"/>
              </a:rPr>
              <a:t>      }</a:t>
            </a:r>
            <a:br>
              <a:rPr lang="en-US" sz="1667" dirty="0">
                <a:solidFill>
                  <a:srgbClr val="171717"/>
                </a:solidFill>
                <a:latin typeface="Consolas" panose="020B0609020204030204" pitchFamily="49" charset="0"/>
              </a:rPr>
            </a:br>
            <a:r>
              <a:rPr lang="en-US" sz="1667" dirty="0">
                <a:solidFill>
                  <a:srgbClr val="171717"/>
                </a:solidFill>
                <a:latin typeface="Consolas" panose="020B0609020204030204" pitchFamily="49" charset="0"/>
              </a:rPr>
              <a:t>    },</a:t>
            </a:r>
            <a:br>
              <a:rPr lang="en-US" sz="1667" dirty="0">
                <a:solidFill>
                  <a:srgbClr val="171717"/>
                </a:solidFill>
                <a:latin typeface="Consolas" panose="020B0609020204030204" pitchFamily="49" charset="0"/>
              </a:rPr>
            </a:br>
            <a:r>
              <a:rPr lang="en-US" sz="1667" dirty="0">
                <a:solidFill>
                  <a:srgbClr val="171717"/>
                </a:solidFill>
                <a:latin typeface="Consolas" panose="020B0609020204030204" pitchFamily="49" charset="0"/>
              </a:rPr>
              <a:t>    </a:t>
            </a:r>
            <a:r>
              <a:rPr lang="en-US" sz="1667" dirty="0">
                <a:solidFill>
                  <a:srgbClr val="0451A5"/>
                </a:solidFill>
                <a:latin typeface="Consolas" panose="020B0609020204030204" pitchFamily="49" charset="0"/>
              </a:rPr>
              <a:t>"</a:t>
            </a:r>
            <a:r>
              <a:rPr lang="en-US" sz="1667" dirty="0" err="1">
                <a:solidFill>
                  <a:srgbClr val="0451A5"/>
                </a:solidFill>
                <a:latin typeface="Consolas" panose="020B0609020204030204" pitchFamily="49" charset="0"/>
              </a:rPr>
              <a:t>deleteAfterUpload</a:t>
            </a:r>
            <a:r>
              <a:rPr lang="en-US" sz="1667" dirty="0">
                <a:solidFill>
                  <a:srgbClr val="0451A5"/>
                </a:solidFill>
                <a:latin typeface="Consolas" panose="020B0609020204030204" pitchFamily="49" charset="0"/>
              </a:rPr>
              <a:t>"</a:t>
            </a:r>
            <a:r>
              <a:rPr lang="en-US" sz="1667" dirty="0">
                <a:solidFill>
                  <a:srgbClr val="171717"/>
                </a:solidFill>
                <a:latin typeface="Consolas" panose="020B0609020204030204" pitchFamily="49" charset="0"/>
              </a:rPr>
              <a:t>: &lt;</a:t>
            </a:r>
            <a:r>
              <a:rPr lang="en-US" sz="1667" dirty="0" err="1">
                <a:solidFill>
                  <a:srgbClr val="07704A"/>
                </a:solidFill>
                <a:latin typeface="Consolas" panose="020B0609020204030204" pitchFamily="49" charset="0"/>
              </a:rPr>
              <a:t>true</a:t>
            </a:r>
            <a:r>
              <a:rPr lang="en-US" sz="1667" dirty="0" err="1">
                <a:solidFill>
                  <a:srgbClr val="171717"/>
                </a:solidFill>
                <a:latin typeface="Consolas" panose="020B0609020204030204" pitchFamily="49" charset="0"/>
              </a:rPr>
              <a:t>,false</a:t>
            </a:r>
            <a:r>
              <a:rPr lang="en-US" sz="1667" dirty="0">
                <a:solidFill>
                  <a:srgbClr val="171717"/>
                </a:solidFill>
                <a:latin typeface="Consolas" panose="020B0609020204030204" pitchFamily="49" charset="0"/>
              </a:rPr>
              <a:t>&gt;</a:t>
            </a:r>
            <a:br>
              <a:rPr lang="en-US" sz="1667" dirty="0">
                <a:solidFill>
                  <a:srgbClr val="171717"/>
                </a:solidFill>
                <a:latin typeface="Consolas" panose="020B0609020204030204" pitchFamily="49" charset="0"/>
              </a:rPr>
            </a:br>
            <a:r>
              <a:rPr lang="en-US" sz="1667" dirty="0">
                <a:solidFill>
                  <a:srgbClr val="171717"/>
                </a:solidFill>
                <a:latin typeface="Consolas" panose="020B0609020204030204" pitchFamily="49" charset="0"/>
              </a:rPr>
              <a:t>  }</a:t>
            </a:r>
            <a:br>
              <a:rPr lang="en-US" sz="1667" dirty="0">
                <a:solidFill>
                  <a:srgbClr val="171717"/>
                </a:solidFill>
                <a:latin typeface="Consolas" panose="020B0609020204030204" pitchFamily="49" charset="0"/>
              </a:rPr>
            </a:br>
            <a:r>
              <a:rPr lang="en-US" sz="1667" dirty="0">
                <a:solidFill>
                  <a:srgbClr val="171717"/>
                </a:solidFill>
                <a:latin typeface="Consolas" panose="020B0609020204030204" pitchFamily="49" charset="0"/>
              </a:rPr>
              <a:t>}</a:t>
            </a:r>
            <a:endParaRPr lang="en-US" sz="1667"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5069079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0415" y="608719"/>
            <a:ext cx="11120824" cy="422423"/>
          </a:xfrm>
        </p:spPr>
        <p:txBody>
          <a:bodyPr/>
          <a:lstStyle/>
          <a:p>
            <a:pPr>
              <a:lnSpc>
                <a:spcPct val="100000"/>
              </a:lnSpc>
            </a:pPr>
            <a:r>
              <a:rPr lang="en-US" spc="0">
                <a:solidFill>
                  <a:schemeClr val="tx1"/>
                </a:solidFill>
              </a:rPr>
              <a:t>Azure Blob Storage on IoT Edge connectivity</a:t>
            </a:r>
          </a:p>
        </p:txBody>
      </p:sp>
      <p:pic>
        <p:nvPicPr>
          <p:cNvPr id="42" name="Picture 41" descr="Icon of a circle branched into three connect circles">
            <a:extLst>
              <a:ext uri="{FF2B5EF4-FFF2-40B4-BE49-F238E27FC236}">
                <a16:creationId xmlns:a16="http://schemas.microsoft.com/office/drawing/2014/main" id="{872A5A09-4AAE-4804-971A-D5D39B65BF84}"/>
              </a:ext>
            </a:extLst>
          </p:cNvPr>
          <p:cNvPicPr>
            <a:picLocks/>
          </p:cNvPicPr>
          <p:nvPr/>
        </p:nvPicPr>
        <p:blipFill>
          <a:blip r:embed="rId3"/>
          <a:stretch>
            <a:fillRect/>
          </a:stretch>
        </p:blipFill>
        <p:spPr>
          <a:xfrm>
            <a:off x="422059" y="1170007"/>
            <a:ext cx="794185" cy="794185"/>
          </a:xfrm>
          <a:prstGeom prst="rect">
            <a:avLst/>
          </a:prstGeom>
        </p:spPr>
      </p:pic>
      <p:sp>
        <p:nvSpPr>
          <p:cNvPr id="54" name="TextBox 53">
            <a:extLst>
              <a:ext uri="{FF2B5EF4-FFF2-40B4-BE49-F238E27FC236}">
                <a16:creationId xmlns:a16="http://schemas.microsoft.com/office/drawing/2014/main" id="{930119CB-BBEA-467B-85A7-481BF544BFDB}"/>
              </a:ext>
            </a:extLst>
          </p:cNvPr>
          <p:cNvSpPr txBox="1"/>
          <p:nvPr/>
        </p:nvSpPr>
        <p:spPr>
          <a:xfrm>
            <a:off x="1368686" y="1416237"/>
            <a:ext cx="10404672" cy="301727"/>
          </a:xfrm>
          <a:prstGeom prst="rect">
            <a:avLst/>
          </a:prstGeom>
          <a:noFill/>
        </p:spPr>
        <p:txBody>
          <a:bodyPr wrap="square" lIns="0" tIns="0" rIns="0" bIns="0" anchor="ctr">
            <a:spAutoFit/>
          </a:bodyPr>
          <a:lstStyle/>
          <a:p>
            <a:r>
              <a:rPr lang="en-US" sz="1961">
                <a:latin typeface="+mj-lt"/>
              </a:rPr>
              <a:t>Connecting is very similar to connecting to Azure Cloud</a:t>
            </a:r>
          </a:p>
        </p:txBody>
      </p:sp>
      <p:cxnSp>
        <p:nvCxnSpPr>
          <p:cNvPr id="55" name="Straight Connector 54">
            <a:extLst>
              <a:ext uri="{FF2B5EF4-FFF2-40B4-BE49-F238E27FC236}">
                <a16:creationId xmlns:a16="http://schemas.microsoft.com/office/drawing/2014/main" id="{5DF53003-E014-4F8A-BFF4-990AFE375982}"/>
              </a:ext>
              <a:ext uri="{C183D7F6-B498-43B3-948B-1728B52AA6E4}">
                <adec:decorative xmlns:adec="http://schemas.microsoft.com/office/drawing/2017/decorative" val="1"/>
              </a:ext>
            </a:extLst>
          </p:cNvPr>
          <p:cNvCxnSpPr>
            <a:cxnSpLocks/>
          </p:cNvCxnSpPr>
          <p:nvPr/>
        </p:nvCxnSpPr>
        <p:spPr>
          <a:xfrm>
            <a:off x="1368687" y="2005781"/>
            <a:ext cx="1040467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6" name="Picture 25" descr="Icon of a key">
            <a:extLst>
              <a:ext uri="{FF2B5EF4-FFF2-40B4-BE49-F238E27FC236}">
                <a16:creationId xmlns:a16="http://schemas.microsoft.com/office/drawing/2014/main" id="{644DA27A-628E-40BB-88C1-1D9C02CA5196}"/>
              </a:ext>
            </a:extLst>
          </p:cNvPr>
          <p:cNvPicPr>
            <a:picLocks/>
          </p:cNvPicPr>
          <p:nvPr/>
        </p:nvPicPr>
        <p:blipFill>
          <a:blip r:embed="rId4"/>
          <a:stretch>
            <a:fillRect/>
          </a:stretch>
        </p:blipFill>
        <p:spPr>
          <a:xfrm>
            <a:off x="422059" y="2047368"/>
            <a:ext cx="794185" cy="794185"/>
          </a:xfrm>
          <a:prstGeom prst="rect">
            <a:avLst/>
          </a:prstGeom>
        </p:spPr>
      </p:pic>
      <p:sp>
        <p:nvSpPr>
          <p:cNvPr id="57" name="TextBox 56">
            <a:extLst>
              <a:ext uri="{FF2B5EF4-FFF2-40B4-BE49-F238E27FC236}">
                <a16:creationId xmlns:a16="http://schemas.microsoft.com/office/drawing/2014/main" id="{64ED8D0B-E1A2-4470-9AB9-DC2D4EDC0E1C}"/>
              </a:ext>
            </a:extLst>
          </p:cNvPr>
          <p:cNvSpPr txBox="1"/>
          <p:nvPr/>
        </p:nvSpPr>
        <p:spPr>
          <a:xfrm>
            <a:off x="1368686" y="2293598"/>
            <a:ext cx="10404672" cy="301727"/>
          </a:xfrm>
          <a:prstGeom prst="rect">
            <a:avLst/>
          </a:prstGeom>
          <a:noFill/>
        </p:spPr>
        <p:txBody>
          <a:bodyPr wrap="square" lIns="0" tIns="0" rIns="0" bIns="0" anchor="ctr">
            <a:spAutoFit/>
          </a:bodyPr>
          <a:lstStyle/>
          <a:p>
            <a:r>
              <a:rPr lang="en-US" sz="1961">
                <a:latin typeface="+mj-lt"/>
              </a:rPr>
              <a:t>The module configuration includes the appropriate storage account key</a:t>
            </a:r>
          </a:p>
        </p:txBody>
      </p:sp>
      <p:cxnSp>
        <p:nvCxnSpPr>
          <p:cNvPr id="58" name="Straight Connector 57">
            <a:extLst>
              <a:ext uri="{FF2B5EF4-FFF2-40B4-BE49-F238E27FC236}">
                <a16:creationId xmlns:a16="http://schemas.microsoft.com/office/drawing/2014/main" id="{A79ECD26-A5B4-419B-B306-34FC3A4C5D12}"/>
              </a:ext>
              <a:ext uri="{C183D7F6-B498-43B3-948B-1728B52AA6E4}">
                <adec:decorative xmlns:adec="http://schemas.microsoft.com/office/drawing/2017/decorative" val="1"/>
              </a:ext>
            </a:extLst>
          </p:cNvPr>
          <p:cNvCxnSpPr>
            <a:cxnSpLocks/>
          </p:cNvCxnSpPr>
          <p:nvPr/>
        </p:nvCxnSpPr>
        <p:spPr>
          <a:xfrm>
            <a:off x="1368687" y="2883141"/>
            <a:ext cx="1040467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descr="Icon of a magnifying glass">
            <a:extLst>
              <a:ext uri="{FF2B5EF4-FFF2-40B4-BE49-F238E27FC236}">
                <a16:creationId xmlns:a16="http://schemas.microsoft.com/office/drawing/2014/main" id="{140AD04E-12B6-4BF8-9CE0-43EAEABC0A9F}"/>
              </a:ext>
            </a:extLst>
          </p:cNvPr>
          <p:cNvPicPr>
            <a:picLocks/>
          </p:cNvPicPr>
          <p:nvPr/>
        </p:nvPicPr>
        <p:blipFill>
          <a:blip r:embed="rId5"/>
          <a:stretch>
            <a:fillRect/>
          </a:stretch>
        </p:blipFill>
        <p:spPr>
          <a:xfrm>
            <a:off x="422059" y="2924728"/>
            <a:ext cx="794185" cy="794185"/>
          </a:xfrm>
          <a:prstGeom prst="rect">
            <a:avLst/>
          </a:prstGeom>
        </p:spPr>
      </p:pic>
      <p:sp>
        <p:nvSpPr>
          <p:cNvPr id="60" name="TextBox 59">
            <a:extLst>
              <a:ext uri="{FF2B5EF4-FFF2-40B4-BE49-F238E27FC236}">
                <a16:creationId xmlns:a16="http://schemas.microsoft.com/office/drawing/2014/main" id="{B4A6AE90-F676-4083-B8C9-A09E436EBCC3}"/>
              </a:ext>
            </a:extLst>
          </p:cNvPr>
          <p:cNvSpPr txBox="1"/>
          <p:nvPr/>
        </p:nvSpPr>
        <p:spPr>
          <a:xfrm>
            <a:off x="1368686" y="3170958"/>
            <a:ext cx="10404672" cy="301727"/>
          </a:xfrm>
          <a:prstGeom prst="rect">
            <a:avLst/>
          </a:prstGeom>
          <a:noFill/>
        </p:spPr>
        <p:txBody>
          <a:bodyPr wrap="square" lIns="0" tIns="0" rIns="0" bIns="0" anchor="ctr">
            <a:spAutoFit/>
          </a:bodyPr>
          <a:lstStyle/>
          <a:p>
            <a:r>
              <a:rPr lang="en-US" sz="1961" dirty="0">
                <a:latin typeface="+mj-lt"/>
              </a:rPr>
              <a:t>This includes being able to use Azure Storage Explorer!</a:t>
            </a:r>
          </a:p>
        </p:txBody>
      </p:sp>
      <p:cxnSp>
        <p:nvCxnSpPr>
          <p:cNvPr id="61" name="Straight Connector 60">
            <a:extLst>
              <a:ext uri="{FF2B5EF4-FFF2-40B4-BE49-F238E27FC236}">
                <a16:creationId xmlns:a16="http://schemas.microsoft.com/office/drawing/2014/main" id="{FA4D58FA-64F6-43A9-84D2-293627A67263}"/>
              </a:ext>
              <a:ext uri="{C183D7F6-B498-43B3-948B-1728B52AA6E4}">
                <adec:decorative xmlns:adec="http://schemas.microsoft.com/office/drawing/2017/decorative" val="1"/>
              </a:ext>
            </a:extLst>
          </p:cNvPr>
          <p:cNvCxnSpPr>
            <a:cxnSpLocks/>
          </p:cNvCxnSpPr>
          <p:nvPr/>
        </p:nvCxnSpPr>
        <p:spPr>
          <a:xfrm>
            <a:off x="1368687" y="3760501"/>
            <a:ext cx="1040467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four servers">
            <a:extLst>
              <a:ext uri="{FF2B5EF4-FFF2-40B4-BE49-F238E27FC236}">
                <a16:creationId xmlns:a16="http://schemas.microsoft.com/office/drawing/2014/main" id="{D6398198-8F7B-4CFE-9ADF-14CDDBE3BF89}"/>
              </a:ext>
            </a:extLst>
          </p:cNvPr>
          <p:cNvPicPr>
            <a:picLocks/>
          </p:cNvPicPr>
          <p:nvPr/>
        </p:nvPicPr>
        <p:blipFill>
          <a:blip r:embed="rId6"/>
          <a:stretch>
            <a:fillRect/>
          </a:stretch>
        </p:blipFill>
        <p:spPr>
          <a:xfrm>
            <a:off x="422059" y="4048317"/>
            <a:ext cx="794185" cy="794185"/>
          </a:xfrm>
          <a:prstGeom prst="rect">
            <a:avLst/>
          </a:prstGeom>
        </p:spPr>
      </p:pic>
      <p:sp>
        <p:nvSpPr>
          <p:cNvPr id="63" name="TextBox 62">
            <a:extLst>
              <a:ext uri="{FF2B5EF4-FFF2-40B4-BE49-F238E27FC236}">
                <a16:creationId xmlns:a16="http://schemas.microsoft.com/office/drawing/2014/main" id="{0A9A869C-F5AB-424B-BFD7-B0580F5C069D}"/>
              </a:ext>
            </a:extLst>
          </p:cNvPr>
          <p:cNvSpPr txBox="1"/>
          <p:nvPr/>
        </p:nvSpPr>
        <p:spPr>
          <a:xfrm>
            <a:off x="1368686" y="4048317"/>
            <a:ext cx="10404672" cy="1267251"/>
          </a:xfrm>
          <a:prstGeom prst="rect">
            <a:avLst/>
          </a:prstGeom>
          <a:noFill/>
        </p:spPr>
        <p:txBody>
          <a:bodyPr wrap="square" lIns="0" tIns="0" rIns="0" bIns="0" anchor="ctr">
            <a:spAutoFit/>
          </a:bodyPr>
          <a:lstStyle/>
          <a:p>
            <a:r>
              <a:rPr lang="en-US" sz="1961">
                <a:latin typeface="+mj-lt"/>
              </a:rPr>
              <a:t>Supported storage operations…</a:t>
            </a:r>
          </a:p>
          <a:p>
            <a:pPr marL="614710" lvl="1" indent="-614710">
              <a:spcBef>
                <a:spcPts val="294"/>
              </a:spcBef>
              <a:spcAft>
                <a:spcPts val="294"/>
              </a:spcAft>
            </a:pPr>
            <a:r>
              <a:rPr lang="en-US" sz="1730"/>
              <a:t>Most of the 2017-04-17 API are supported</a:t>
            </a:r>
          </a:p>
          <a:p>
            <a:pPr marL="0" lvl="1">
              <a:spcBef>
                <a:spcPts val="588"/>
              </a:spcBef>
              <a:spcAft>
                <a:spcPts val="588"/>
              </a:spcAft>
            </a:pPr>
            <a:r>
              <a:rPr lang="en-US" sz="1730"/>
              <a:t>Unsupported operations are generally around ones that don’t make sense in the IoT Edge context, such as setting the blob tier and snapshotting a blob</a:t>
            </a:r>
          </a:p>
        </p:txBody>
      </p:sp>
      <p:cxnSp>
        <p:nvCxnSpPr>
          <p:cNvPr id="64" name="Straight Connector 63">
            <a:extLst>
              <a:ext uri="{FF2B5EF4-FFF2-40B4-BE49-F238E27FC236}">
                <a16:creationId xmlns:a16="http://schemas.microsoft.com/office/drawing/2014/main" id="{17895241-592B-46D3-9ECF-87B652529646}"/>
              </a:ext>
              <a:ext uri="{C183D7F6-B498-43B3-948B-1728B52AA6E4}">
                <adec:decorative xmlns:adec="http://schemas.microsoft.com/office/drawing/2017/decorative" val="1"/>
              </a:ext>
            </a:extLst>
          </p:cNvPr>
          <p:cNvCxnSpPr>
            <a:cxnSpLocks/>
          </p:cNvCxnSpPr>
          <p:nvPr/>
        </p:nvCxnSpPr>
        <p:spPr>
          <a:xfrm>
            <a:off x="1368687" y="5603385"/>
            <a:ext cx="1040467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a series of circles arranged in a square shape">
            <a:extLst>
              <a:ext uri="{FF2B5EF4-FFF2-40B4-BE49-F238E27FC236}">
                <a16:creationId xmlns:a16="http://schemas.microsoft.com/office/drawing/2014/main" id="{8F226F41-87D2-4B01-8586-CA3F9FA59AF4}"/>
              </a:ext>
              <a:ext uri="{C183D7F6-B498-43B3-948B-1728B52AA6E4}">
                <adec:decorative xmlns:adec="http://schemas.microsoft.com/office/drawing/2017/decorative" val="0"/>
              </a:ext>
            </a:extLst>
          </p:cNvPr>
          <p:cNvPicPr>
            <a:picLocks/>
          </p:cNvPicPr>
          <p:nvPr/>
        </p:nvPicPr>
        <p:blipFill>
          <a:blip r:embed="rId7"/>
          <a:stretch>
            <a:fillRect/>
          </a:stretch>
        </p:blipFill>
        <p:spPr>
          <a:xfrm>
            <a:off x="422059" y="5644975"/>
            <a:ext cx="794185" cy="794185"/>
          </a:xfrm>
          <a:prstGeom prst="rect">
            <a:avLst/>
          </a:prstGeom>
        </p:spPr>
      </p:pic>
      <p:sp>
        <p:nvSpPr>
          <p:cNvPr id="66" name="TextBox 65">
            <a:extLst>
              <a:ext uri="{FF2B5EF4-FFF2-40B4-BE49-F238E27FC236}">
                <a16:creationId xmlns:a16="http://schemas.microsoft.com/office/drawing/2014/main" id="{2F2E2504-9A7D-4044-8D12-DE2A40251499}"/>
              </a:ext>
            </a:extLst>
          </p:cNvPr>
          <p:cNvSpPr txBox="1"/>
          <p:nvPr/>
        </p:nvSpPr>
        <p:spPr>
          <a:xfrm>
            <a:off x="1368686" y="5891205"/>
            <a:ext cx="10404672" cy="301727"/>
          </a:xfrm>
          <a:prstGeom prst="rect">
            <a:avLst/>
          </a:prstGeom>
          <a:noFill/>
        </p:spPr>
        <p:txBody>
          <a:bodyPr wrap="square" lIns="0" tIns="0" rIns="0" bIns="0" anchor="ctr">
            <a:spAutoFit/>
          </a:bodyPr>
          <a:lstStyle/>
          <a:p>
            <a:r>
              <a:rPr lang="en-US" sz="1961" dirty="0">
                <a:latin typeface="+mj-lt"/>
              </a:rPr>
              <a:t>Event Grid connectivity is available (in Preview)</a:t>
            </a:r>
          </a:p>
        </p:txBody>
      </p:sp>
    </p:spTree>
    <p:extLst>
      <p:ext uri="{BB962C8B-B14F-4D97-AF65-F5344CB8AC3E}">
        <p14:creationId xmlns:p14="http://schemas.microsoft.com/office/powerpoint/2010/main" val="545092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5: Module labs</a:t>
            </a:r>
          </a:p>
        </p:txBody>
      </p:sp>
      <p:pic>
        <p:nvPicPr>
          <p:cNvPr id="5" name="Picture 4" descr="Icon of a lab flask">
            <a:extLst>
              <a:ext uri="{FF2B5EF4-FFF2-40B4-BE49-F238E27FC236}">
                <a16:creationId xmlns:a16="http://schemas.microsoft.com/office/drawing/2014/main" id="{D5D54E65-E716-47C4-871B-A6F71DB80D95}"/>
              </a:ext>
            </a:extLst>
          </p:cNvPr>
          <p:cNvPicPr>
            <a:picLocks noChangeAspect="1"/>
          </p:cNvPicPr>
          <p:nvPr/>
        </p:nvPicPr>
        <p:blipFill>
          <a:blip r:embed="rId3"/>
          <a:stretch>
            <a:fillRect/>
          </a:stretch>
        </p:blipFill>
        <p:spPr>
          <a:xfrm>
            <a:off x="10351021" y="2895192"/>
            <a:ext cx="684871" cy="996030"/>
          </a:xfrm>
          <a:prstGeom prst="rect">
            <a:avLst/>
          </a:prstGeom>
        </p:spPr>
      </p:pic>
    </p:spTree>
    <p:extLst>
      <p:ext uri="{BB962C8B-B14F-4D97-AF65-F5344CB8AC3E}">
        <p14:creationId xmlns:p14="http://schemas.microsoft.com/office/powerpoint/2010/main" val="18103642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0415" y="608719"/>
            <a:ext cx="11120824" cy="422423"/>
          </a:xfrm>
        </p:spPr>
        <p:txBody>
          <a:bodyPr/>
          <a:lstStyle/>
          <a:p>
            <a:pPr>
              <a:lnSpc>
                <a:spcPct val="100000"/>
              </a:lnSpc>
            </a:pPr>
            <a:r>
              <a:rPr lang="en-US" spc="0">
                <a:solidFill>
                  <a:schemeClr val="tx1"/>
                </a:solidFill>
              </a:rPr>
              <a:t>Module 7 – Learning objectives</a:t>
            </a:r>
          </a:p>
        </p:txBody>
      </p:sp>
      <p:pic>
        <p:nvPicPr>
          <p:cNvPr id="12" name="Picture 11" descr="Icon of a document">
            <a:extLst>
              <a:ext uri="{FF2B5EF4-FFF2-40B4-BE49-F238E27FC236}">
                <a16:creationId xmlns:a16="http://schemas.microsoft.com/office/drawing/2014/main" id="{07B37DB0-3E81-4CB0-B76F-A5E8B5B42371}"/>
              </a:ext>
            </a:extLst>
          </p:cNvPr>
          <p:cNvPicPr>
            <a:picLocks/>
          </p:cNvPicPr>
          <p:nvPr/>
        </p:nvPicPr>
        <p:blipFill>
          <a:blip r:embed="rId3"/>
          <a:stretch>
            <a:fillRect/>
          </a:stretch>
        </p:blipFill>
        <p:spPr>
          <a:xfrm>
            <a:off x="426764" y="1416654"/>
            <a:ext cx="933776" cy="933776"/>
          </a:xfrm>
          <a:prstGeom prst="rect">
            <a:avLst/>
          </a:prstGeom>
        </p:spPr>
      </p:pic>
      <p:sp>
        <p:nvSpPr>
          <p:cNvPr id="11" name="TextBox 10">
            <a:extLst>
              <a:ext uri="{FF2B5EF4-FFF2-40B4-BE49-F238E27FC236}">
                <a16:creationId xmlns:a16="http://schemas.microsoft.com/office/drawing/2014/main" id="{8AA17113-1553-41D5-9F7F-15152F85F276}"/>
              </a:ext>
            </a:extLst>
          </p:cNvPr>
          <p:cNvSpPr txBox="1"/>
          <p:nvPr/>
        </p:nvSpPr>
        <p:spPr>
          <a:xfrm>
            <a:off x="1655897" y="1702506"/>
            <a:ext cx="10117461" cy="362072"/>
          </a:xfrm>
          <a:prstGeom prst="rect">
            <a:avLst/>
          </a:prstGeom>
          <a:noFill/>
        </p:spPr>
        <p:txBody>
          <a:bodyPr wrap="square" lIns="0" tIns="0" rIns="0" bIns="0" rtlCol="0" anchor="ctr">
            <a:spAutoFit/>
          </a:bodyPr>
          <a:lstStyle/>
          <a:p>
            <a:pPr>
              <a:spcAft>
                <a:spcPts val="4902"/>
              </a:spcAft>
              <a:buSzPct val="90000"/>
              <a:defRPr/>
            </a:pPr>
            <a:r>
              <a:rPr lang="en-US" sz="2353"/>
              <a:t>Explain the requirements for building a custom edge module</a:t>
            </a:r>
          </a:p>
        </p:txBody>
      </p:sp>
      <p:cxnSp>
        <p:nvCxnSpPr>
          <p:cNvPr id="29" name="Straight Connector 28">
            <a:extLst>
              <a:ext uri="{FF2B5EF4-FFF2-40B4-BE49-F238E27FC236}">
                <a16:creationId xmlns:a16="http://schemas.microsoft.com/office/drawing/2014/main" id="{8C998CB6-D592-4A74-82E3-079C47F8358F}"/>
              </a:ext>
              <a:ext uri="{C183D7F6-B498-43B3-948B-1728B52AA6E4}">
                <adec:decorative xmlns:adec="http://schemas.microsoft.com/office/drawing/2017/decorative" val="1"/>
              </a:ext>
            </a:extLst>
          </p:cNvPr>
          <p:cNvCxnSpPr>
            <a:cxnSpLocks/>
          </p:cNvCxnSpPr>
          <p:nvPr/>
        </p:nvCxnSpPr>
        <p:spPr>
          <a:xfrm>
            <a:off x="1655898" y="2467913"/>
            <a:ext cx="101174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 name="Picture 15" descr="Icon of a screen with three circles enclosed by outward pointing chevrons on left and right">
            <a:extLst>
              <a:ext uri="{FF2B5EF4-FFF2-40B4-BE49-F238E27FC236}">
                <a16:creationId xmlns:a16="http://schemas.microsoft.com/office/drawing/2014/main" id="{7BA2E420-B29C-45D8-958D-FEFB8941680D}"/>
              </a:ext>
            </a:extLst>
          </p:cNvPr>
          <p:cNvPicPr>
            <a:picLocks/>
          </p:cNvPicPr>
          <p:nvPr/>
        </p:nvPicPr>
        <p:blipFill>
          <a:blip r:embed="rId4"/>
          <a:stretch>
            <a:fillRect/>
          </a:stretch>
        </p:blipFill>
        <p:spPr>
          <a:xfrm>
            <a:off x="426764" y="2585396"/>
            <a:ext cx="933776" cy="933776"/>
          </a:xfrm>
          <a:prstGeom prst="rect">
            <a:avLst/>
          </a:prstGeom>
        </p:spPr>
      </p:pic>
      <p:sp>
        <p:nvSpPr>
          <p:cNvPr id="14" name="TextBox 13">
            <a:extLst>
              <a:ext uri="{FF2B5EF4-FFF2-40B4-BE49-F238E27FC236}">
                <a16:creationId xmlns:a16="http://schemas.microsoft.com/office/drawing/2014/main" id="{1A128E07-E649-486B-9D5A-9DB311C0ED11}"/>
              </a:ext>
            </a:extLst>
          </p:cNvPr>
          <p:cNvSpPr txBox="1"/>
          <p:nvPr/>
        </p:nvSpPr>
        <p:spPr>
          <a:xfrm>
            <a:off x="1655897" y="2871248"/>
            <a:ext cx="10117461" cy="362072"/>
          </a:xfrm>
          <a:prstGeom prst="rect">
            <a:avLst/>
          </a:prstGeom>
          <a:noFill/>
        </p:spPr>
        <p:txBody>
          <a:bodyPr wrap="square" lIns="0" tIns="0" rIns="0" bIns="0" rtlCol="0" anchor="ctr">
            <a:spAutoFit/>
          </a:bodyPr>
          <a:lstStyle/>
          <a:p>
            <a:pPr>
              <a:spcAft>
                <a:spcPts val="4902"/>
              </a:spcAft>
              <a:buSzPct val="90000"/>
              <a:defRPr/>
            </a:pPr>
            <a:r>
              <a:rPr lang="en-US" sz="2353"/>
              <a:t>Configure Visual Studio Code for developing containerized modules</a:t>
            </a:r>
          </a:p>
        </p:txBody>
      </p:sp>
      <p:cxnSp>
        <p:nvCxnSpPr>
          <p:cNvPr id="36" name="Straight Connector 35">
            <a:extLst>
              <a:ext uri="{FF2B5EF4-FFF2-40B4-BE49-F238E27FC236}">
                <a16:creationId xmlns:a16="http://schemas.microsoft.com/office/drawing/2014/main" id="{CA8400A4-6E5A-4B78-B080-83739FF8A353}"/>
              </a:ext>
              <a:ext uri="{C183D7F6-B498-43B3-948B-1728B52AA6E4}">
                <adec:decorative xmlns:adec="http://schemas.microsoft.com/office/drawing/2017/decorative" val="1"/>
              </a:ext>
            </a:extLst>
          </p:cNvPr>
          <p:cNvCxnSpPr>
            <a:cxnSpLocks/>
          </p:cNvCxnSpPr>
          <p:nvPr/>
        </p:nvCxnSpPr>
        <p:spPr>
          <a:xfrm>
            <a:off x="1655898" y="3636655"/>
            <a:ext cx="101174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8" name="Picture 37" descr="Icon of a computer screen">
            <a:extLst>
              <a:ext uri="{FF2B5EF4-FFF2-40B4-BE49-F238E27FC236}">
                <a16:creationId xmlns:a16="http://schemas.microsoft.com/office/drawing/2014/main" id="{56ADA131-1381-4B06-BC2B-C78D9BC7A7E1}"/>
              </a:ext>
            </a:extLst>
          </p:cNvPr>
          <p:cNvPicPr>
            <a:picLocks/>
          </p:cNvPicPr>
          <p:nvPr/>
        </p:nvPicPr>
        <p:blipFill>
          <a:blip r:embed="rId5"/>
          <a:stretch>
            <a:fillRect/>
          </a:stretch>
        </p:blipFill>
        <p:spPr>
          <a:xfrm>
            <a:off x="426764" y="3754138"/>
            <a:ext cx="933776" cy="933776"/>
          </a:xfrm>
          <a:prstGeom prst="rect">
            <a:avLst/>
          </a:prstGeom>
        </p:spPr>
      </p:pic>
      <p:sp>
        <p:nvSpPr>
          <p:cNvPr id="19" name="TextBox 18">
            <a:extLst>
              <a:ext uri="{FF2B5EF4-FFF2-40B4-BE49-F238E27FC236}">
                <a16:creationId xmlns:a16="http://schemas.microsoft.com/office/drawing/2014/main" id="{AA8E796B-851E-4162-9115-AB208A563F5D}"/>
              </a:ext>
            </a:extLst>
          </p:cNvPr>
          <p:cNvSpPr txBox="1"/>
          <p:nvPr/>
        </p:nvSpPr>
        <p:spPr>
          <a:xfrm>
            <a:off x="1655897" y="4039990"/>
            <a:ext cx="10117461" cy="362072"/>
          </a:xfrm>
          <a:prstGeom prst="rect">
            <a:avLst/>
          </a:prstGeom>
          <a:noFill/>
        </p:spPr>
        <p:txBody>
          <a:bodyPr wrap="square" lIns="0" tIns="0" rIns="0" bIns="0" rtlCol="0" anchor="ctr">
            <a:spAutoFit/>
          </a:bodyPr>
          <a:lstStyle/>
          <a:p>
            <a:pPr>
              <a:spcAft>
                <a:spcPts val="4902"/>
              </a:spcAft>
              <a:buSzPct val="90000"/>
              <a:defRPr/>
            </a:pPr>
            <a:r>
              <a:rPr lang="en-US" sz="2353"/>
              <a:t>Deploy a custom module to an IoT Edge device</a:t>
            </a:r>
          </a:p>
        </p:txBody>
      </p:sp>
      <p:cxnSp>
        <p:nvCxnSpPr>
          <p:cNvPr id="43" name="Straight Connector 42">
            <a:extLst>
              <a:ext uri="{FF2B5EF4-FFF2-40B4-BE49-F238E27FC236}">
                <a16:creationId xmlns:a16="http://schemas.microsoft.com/office/drawing/2014/main" id="{B4DB0D05-76E7-4593-B9EC-3F132094D06A}"/>
              </a:ext>
              <a:ext uri="{C183D7F6-B498-43B3-948B-1728B52AA6E4}">
                <adec:decorative xmlns:adec="http://schemas.microsoft.com/office/drawing/2017/decorative" val="1"/>
              </a:ext>
            </a:extLst>
          </p:cNvPr>
          <p:cNvCxnSpPr>
            <a:cxnSpLocks/>
          </p:cNvCxnSpPr>
          <p:nvPr/>
        </p:nvCxnSpPr>
        <p:spPr>
          <a:xfrm>
            <a:off x="1655807" y="4805397"/>
            <a:ext cx="1010665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0" name="Picture 39" descr="Icon of four servers">
            <a:extLst>
              <a:ext uri="{FF2B5EF4-FFF2-40B4-BE49-F238E27FC236}">
                <a16:creationId xmlns:a16="http://schemas.microsoft.com/office/drawing/2014/main" id="{1F1EBA37-0A50-42CF-A0A3-3A6DB28E57EF}"/>
              </a:ext>
            </a:extLst>
          </p:cNvPr>
          <p:cNvPicPr>
            <a:picLocks/>
          </p:cNvPicPr>
          <p:nvPr/>
        </p:nvPicPr>
        <p:blipFill>
          <a:blip r:embed="rId6"/>
          <a:stretch>
            <a:fillRect/>
          </a:stretch>
        </p:blipFill>
        <p:spPr>
          <a:xfrm>
            <a:off x="426764" y="5103918"/>
            <a:ext cx="933776" cy="933776"/>
          </a:xfrm>
          <a:prstGeom prst="rect">
            <a:avLst/>
          </a:prstGeom>
        </p:spPr>
      </p:pic>
      <p:sp>
        <p:nvSpPr>
          <p:cNvPr id="22" name="TextBox 21">
            <a:extLst>
              <a:ext uri="{FF2B5EF4-FFF2-40B4-BE49-F238E27FC236}">
                <a16:creationId xmlns:a16="http://schemas.microsoft.com/office/drawing/2014/main" id="{A7F6535C-9F20-4E77-86B0-A28A13A1B16F}"/>
              </a:ext>
            </a:extLst>
          </p:cNvPr>
          <p:cNvSpPr txBox="1"/>
          <p:nvPr/>
        </p:nvSpPr>
        <p:spPr>
          <a:xfrm>
            <a:off x="1655897" y="5208735"/>
            <a:ext cx="10117461" cy="724143"/>
          </a:xfrm>
          <a:prstGeom prst="rect">
            <a:avLst/>
          </a:prstGeom>
          <a:noFill/>
        </p:spPr>
        <p:txBody>
          <a:bodyPr wrap="square" lIns="0" tIns="0" rIns="0" bIns="0" rtlCol="0" anchor="ctr">
            <a:spAutoFit/>
          </a:bodyPr>
          <a:lstStyle/>
          <a:p>
            <a:pPr>
              <a:spcAft>
                <a:spcPts val="4902"/>
              </a:spcAft>
              <a:buSzPct val="90000"/>
              <a:defRPr/>
            </a:pPr>
            <a:r>
              <a:rPr lang="en-US" sz="2353"/>
              <a:t>Implement local storage on an IoT Edge device in support of an offline scenario</a:t>
            </a:r>
          </a:p>
        </p:txBody>
      </p:sp>
    </p:spTree>
    <p:extLst>
      <p:ext uri="{BB962C8B-B14F-4D97-AF65-F5344CB8AC3E}">
        <p14:creationId xmlns:p14="http://schemas.microsoft.com/office/powerpoint/2010/main" val="3653615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7 labs</a:t>
            </a:r>
          </a:p>
        </p:txBody>
      </p:sp>
      <p:pic>
        <p:nvPicPr>
          <p:cNvPr id="9" name="Picture 8" descr="Icon of a rectangle, a square and a circle in a straight line">
            <a:extLst>
              <a:ext uri="{FF2B5EF4-FFF2-40B4-BE49-F238E27FC236}">
                <a16:creationId xmlns:a16="http://schemas.microsoft.com/office/drawing/2014/main" id="{13FC5954-FE6E-4EFB-8148-3850C5E3A0BD}"/>
              </a:ext>
            </a:extLst>
          </p:cNvPr>
          <p:cNvPicPr>
            <a:picLocks/>
          </p:cNvPicPr>
          <p:nvPr/>
        </p:nvPicPr>
        <p:blipFill>
          <a:blip r:embed="rId3"/>
          <a:stretch>
            <a:fillRect/>
          </a:stretch>
        </p:blipFill>
        <p:spPr>
          <a:xfrm>
            <a:off x="429537" y="1417188"/>
            <a:ext cx="932282" cy="932282"/>
          </a:xfrm>
          <a:prstGeom prst="rect">
            <a:avLst/>
          </a:prstGeom>
        </p:spPr>
      </p:pic>
      <p:sp>
        <p:nvSpPr>
          <p:cNvPr id="16" name="TextBox 15">
            <a:extLst>
              <a:ext uri="{FF2B5EF4-FFF2-40B4-BE49-F238E27FC236}">
                <a16:creationId xmlns:a16="http://schemas.microsoft.com/office/drawing/2014/main" id="{137B2B3F-4155-47A2-9511-55AFDA20FD8D}"/>
              </a:ext>
            </a:extLst>
          </p:cNvPr>
          <p:cNvSpPr txBox="1"/>
          <p:nvPr/>
        </p:nvSpPr>
        <p:spPr>
          <a:xfrm>
            <a:off x="1631494" y="1422857"/>
            <a:ext cx="10129600" cy="1644408"/>
          </a:xfrm>
          <a:prstGeom prst="rect">
            <a:avLst/>
          </a:prstGeom>
          <a:noFill/>
        </p:spPr>
        <p:txBody>
          <a:bodyPr wrap="square" lIns="0" tIns="0" rIns="0" bIns="0" anchor="ctr">
            <a:spAutoFit/>
          </a:bodyPr>
          <a:lstStyle/>
          <a:p>
            <a:r>
              <a:rPr lang="en-US" sz="2353" dirty="0"/>
              <a:t>Lab 13: Create and Deploy a Custom Edge Module</a:t>
            </a:r>
          </a:p>
          <a:p>
            <a:pPr>
              <a:spcBef>
                <a:spcPts val="588"/>
              </a:spcBef>
              <a:spcAft>
                <a:spcPts val="588"/>
              </a:spcAft>
            </a:pPr>
            <a:r>
              <a:rPr lang="en-US" sz="1961" dirty="0"/>
              <a:t>You will create the Container Registry</a:t>
            </a:r>
          </a:p>
          <a:p>
            <a:pPr>
              <a:spcBef>
                <a:spcPts val="588"/>
              </a:spcBef>
              <a:spcAft>
                <a:spcPts val="588"/>
              </a:spcAft>
            </a:pPr>
            <a:r>
              <a:rPr lang="en-US" sz="1961" dirty="0"/>
              <a:t>You will create and customize an Edge module</a:t>
            </a:r>
          </a:p>
          <a:p>
            <a:pPr>
              <a:spcBef>
                <a:spcPts val="588"/>
              </a:spcBef>
              <a:spcAft>
                <a:spcPts val="588"/>
              </a:spcAft>
            </a:pPr>
            <a:r>
              <a:rPr lang="en-US" sz="1961" dirty="0"/>
              <a:t>You will deploy modules to Edge device</a:t>
            </a:r>
          </a:p>
        </p:txBody>
      </p:sp>
      <p:cxnSp>
        <p:nvCxnSpPr>
          <p:cNvPr id="13" name="Straight Connector 12">
            <a:extLst>
              <a:ext uri="{FF2B5EF4-FFF2-40B4-BE49-F238E27FC236}">
                <a16:creationId xmlns:a16="http://schemas.microsoft.com/office/drawing/2014/main" id="{A28215A4-6CF8-470E-AA9F-C811469135DC}"/>
              </a:ext>
              <a:ext uri="{C183D7F6-B498-43B3-948B-1728B52AA6E4}">
                <adec:decorative xmlns:adec="http://schemas.microsoft.com/office/drawing/2017/decorative" val="1"/>
              </a:ext>
            </a:extLst>
          </p:cNvPr>
          <p:cNvCxnSpPr>
            <a:cxnSpLocks/>
          </p:cNvCxnSpPr>
          <p:nvPr/>
        </p:nvCxnSpPr>
        <p:spPr>
          <a:xfrm>
            <a:off x="1631494" y="3381569"/>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matrix of nine circles connected to each other by lines">
            <a:extLst>
              <a:ext uri="{FF2B5EF4-FFF2-40B4-BE49-F238E27FC236}">
                <a16:creationId xmlns:a16="http://schemas.microsoft.com/office/drawing/2014/main" id="{D215B3A2-CC2C-417C-B9F0-00B09CB8A459}"/>
              </a:ext>
            </a:extLst>
          </p:cNvPr>
          <p:cNvPicPr>
            <a:picLocks/>
          </p:cNvPicPr>
          <p:nvPr/>
        </p:nvPicPr>
        <p:blipFill>
          <a:blip r:embed="rId4"/>
          <a:stretch>
            <a:fillRect/>
          </a:stretch>
        </p:blipFill>
        <p:spPr>
          <a:xfrm>
            <a:off x="418644" y="3819969"/>
            <a:ext cx="933776" cy="933776"/>
          </a:xfrm>
          <a:prstGeom prst="rect">
            <a:avLst/>
          </a:prstGeom>
        </p:spPr>
      </p:pic>
      <p:sp>
        <p:nvSpPr>
          <p:cNvPr id="25" name="TextBox 24">
            <a:extLst>
              <a:ext uri="{FF2B5EF4-FFF2-40B4-BE49-F238E27FC236}">
                <a16:creationId xmlns:a16="http://schemas.microsoft.com/office/drawing/2014/main" id="{2FE7A1C9-2AA1-4D17-B9C4-C5A68F1EDCB0}"/>
              </a:ext>
            </a:extLst>
          </p:cNvPr>
          <p:cNvSpPr txBox="1"/>
          <p:nvPr/>
        </p:nvSpPr>
        <p:spPr>
          <a:xfrm>
            <a:off x="1631494" y="3825918"/>
            <a:ext cx="10129600" cy="2398725"/>
          </a:xfrm>
          <a:prstGeom prst="rect">
            <a:avLst/>
          </a:prstGeom>
          <a:noFill/>
        </p:spPr>
        <p:txBody>
          <a:bodyPr wrap="square" lIns="0" tIns="0" rIns="0" bIns="0" anchor="ctr">
            <a:spAutoFit/>
          </a:bodyPr>
          <a:lstStyle/>
          <a:p>
            <a:r>
              <a:rPr lang="en-US" sz="2353" dirty="0"/>
              <a:t>Lab 14: Implement Restricted Network and Offline Scenarios for IoT Edge</a:t>
            </a:r>
          </a:p>
          <a:p>
            <a:pPr>
              <a:spcBef>
                <a:spcPts val="588"/>
              </a:spcBef>
              <a:spcAft>
                <a:spcPts val="588"/>
              </a:spcAft>
            </a:pPr>
            <a:r>
              <a:rPr lang="en-US" sz="1961" dirty="0"/>
              <a:t>You will setup an IoT Edge Parent device with a Child IoT device</a:t>
            </a:r>
          </a:p>
          <a:p>
            <a:pPr>
              <a:spcBef>
                <a:spcPts val="588"/>
              </a:spcBef>
              <a:spcAft>
                <a:spcPts val="588"/>
              </a:spcAft>
            </a:pPr>
            <a:r>
              <a:rPr lang="en-US" sz="1961" dirty="0"/>
              <a:t>You will configure the IoT Edge device as Gateway and open inbound ports</a:t>
            </a:r>
          </a:p>
          <a:p>
            <a:pPr>
              <a:spcBef>
                <a:spcPts val="588"/>
              </a:spcBef>
              <a:spcAft>
                <a:spcPts val="588"/>
              </a:spcAft>
            </a:pPr>
            <a:r>
              <a:rPr lang="en-US" sz="1961" dirty="0"/>
              <a:t>You will configure the IoT Edge Gateway device Time-to-Live and Message Store</a:t>
            </a:r>
          </a:p>
          <a:p>
            <a:pPr>
              <a:spcBef>
                <a:spcPts val="588"/>
              </a:spcBef>
              <a:spcAft>
                <a:spcPts val="588"/>
              </a:spcAft>
            </a:pPr>
            <a:r>
              <a:rPr lang="en-US" sz="1961" dirty="0"/>
              <a:t>You will connect the Child IoT device to the IoT Edge Gateway and test connectivity and offline support</a:t>
            </a:r>
          </a:p>
        </p:txBody>
      </p:sp>
    </p:spTree>
    <p:extLst>
      <p:ext uri="{BB962C8B-B14F-4D97-AF65-F5344CB8AC3E}">
        <p14:creationId xmlns:p14="http://schemas.microsoft.com/office/powerpoint/2010/main" val="910454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6: Module 7 review questions</a:t>
            </a:r>
          </a:p>
        </p:txBody>
      </p:sp>
      <p:pic>
        <p:nvPicPr>
          <p:cNvPr id="4" name="Picture 3" descr="Icon of a magnifying glass">
            <a:extLst>
              <a:ext uri="{FF2B5EF4-FFF2-40B4-BE49-F238E27FC236}">
                <a16:creationId xmlns:a16="http://schemas.microsoft.com/office/drawing/2014/main" id="{0AF44A6C-848E-4AC9-A8B2-94144608C3F1}"/>
              </a:ext>
            </a:extLst>
          </p:cNvPr>
          <p:cNvPicPr>
            <a:picLocks noChangeAspect="1"/>
          </p:cNvPicPr>
          <p:nvPr/>
        </p:nvPicPr>
        <p:blipFill>
          <a:blip r:embed="rId3"/>
          <a:stretch>
            <a:fillRect/>
          </a:stretch>
        </p:blipFill>
        <p:spPr>
          <a:xfrm>
            <a:off x="10296435" y="2957443"/>
            <a:ext cx="852849" cy="852849"/>
          </a:xfrm>
          <a:prstGeom prst="rect">
            <a:avLst/>
          </a:prstGeom>
        </p:spPr>
      </p:pic>
    </p:spTree>
    <p:extLst>
      <p:ext uri="{BB962C8B-B14F-4D97-AF65-F5344CB8AC3E}">
        <p14:creationId xmlns:p14="http://schemas.microsoft.com/office/powerpoint/2010/main" val="1693256680"/>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review: Question 7.1</a:t>
            </a:r>
          </a:p>
        </p:txBody>
      </p:sp>
      <p:sp>
        <p:nvSpPr>
          <p:cNvPr id="46" name="Rectangle 45">
            <a:extLst>
              <a:ext uri="{FF2B5EF4-FFF2-40B4-BE49-F238E27FC236}">
                <a16:creationId xmlns:a16="http://schemas.microsoft.com/office/drawing/2014/main" id="{B28FD478-90DF-4D01-B2D2-7457ECF0E94C}"/>
              </a:ext>
            </a:extLst>
          </p:cNvPr>
          <p:cNvSpPr/>
          <p:nvPr/>
        </p:nvSpPr>
        <p:spPr bwMode="auto">
          <a:xfrm>
            <a:off x="418644" y="1169264"/>
            <a:ext cx="11354714" cy="1508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914102" fontAlgn="base">
              <a:spcBef>
                <a:spcPct val="0"/>
              </a:spcBef>
              <a:spcAft>
                <a:spcPct val="0"/>
              </a:spcAft>
            </a:pPr>
            <a:r>
              <a:rPr lang="en-US" sz="1961">
                <a:solidFill>
                  <a:schemeClr val="tx1"/>
                </a:solidFill>
              </a:rPr>
              <a:t>You are developing an IoT solution for your company. You have IoT devices and IoT Edge devices configured and running in your solution. Some of the Edge devices are being used as Edge Gateways, while others are being used to provide intelligence on the IoT Edge. Although you’ve found several great Edge modules in the Azure Marketplace, you have concluded that you will need to develop some of your own custom Edge modules</a:t>
            </a:r>
          </a:p>
        </p:txBody>
      </p:sp>
      <p:pic>
        <p:nvPicPr>
          <p:cNvPr id="5" name="Picture 4" descr="Icon of a webpage layout template">
            <a:extLst>
              <a:ext uri="{FF2B5EF4-FFF2-40B4-BE49-F238E27FC236}">
                <a16:creationId xmlns:a16="http://schemas.microsoft.com/office/drawing/2014/main" id="{29578A2B-908C-4620-BFE3-EA86C913208F}"/>
              </a:ext>
            </a:extLst>
          </p:cNvPr>
          <p:cNvPicPr>
            <a:picLocks/>
          </p:cNvPicPr>
          <p:nvPr/>
        </p:nvPicPr>
        <p:blipFill>
          <a:blip r:embed="rId3"/>
          <a:stretch>
            <a:fillRect/>
          </a:stretch>
        </p:blipFill>
        <p:spPr>
          <a:xfrm>
            <a:off x="429537" y="2813730"/>
            <a:ext cx="896425" cy="896425"/>
          </a:xfrm>
          <a:prstGeom prst="rect">
            <a:avLst/>
          </a:prstGeom>
        </p:spPr>
      </p:pic>
      <p:sp>
        <p:nvSpPr>
          <p:cNvPr id="48" name="TextBox 47">
            <a:extLst>
              <a:ext uri="{FF2B5EF4-FFF2-40B4-BE49-F238E27FC236}">
                <a16:creationId xmlns:a16="http://schemas.microsoft.com/office/drawing/2014/main" id="{7231B1C4-1267-456C-A64C-7F4672ACD93F}"/>
              </a:ext>
            </a:extLst>
          </p:cNvPr>
          <p:cNvSpPr txBox="1"/>
          <p:nvPr/>
        </p:nvSpPr>
        <p:spPr>
          <a:xfrm>
            <a:off x="1631494" y="2978146"/>
            <a:ext cx="10128354" cy="603453"/>
          </a:xfrm>
          <a:prstGeom prst="rect">
            <a:avLst/>
          </a:prstGeom>
          <a:noFill/>
        </p:spPr>
        <p:txBody>
          <a:bodyPr wrap="square" lIns="0" tIns="0" rIns="0" bIns="0" anchor="ctr">
            <a:spAutoFit/>
          </a:bodyPr>
          <a:lstStyle/>
          <a:p>
            <a:r>
              <a:rPr lang="en-US" sz="1961">
                <a:solidFill>
                  <a:schemeClr val="tx2"/>
                </a:solidFill>
                <a:latin typeface="+mj-lt"/>
              </a:rPr>
              <a:t>Which of the following accurately describe characteristics of an Edge module?</a:t>
            </a:r>
            <a:br>
              <a:rPr lang="en-US" sz="1961">
                <a:solidFill>
                  <a:schemeClr val="tx2"/>
                </a:solidFill>
                <a:latin typeface="+mj-lt"/>
              </a:rPr>
            </a:br>
            <a:r>
              <a:rPr lang="en-US" sz="1961">
                <a:solidFill>
                  <a:schemeClr val="tx2"/>
                </a:solidFill>
                <a:latin typeface="+mj-lt"/>
              </a:rPr>
              <a:t>(choose all correct answers)</a:t>
            </a:r>
          </a:p>
        </p:txBody>
      </p:sp>
      <p:sp>
        <p:nvSpPr>
          <p:cNvPr id="49" name="Rectangle 48">
            <a:extLst>
              <a:ext uri="{FF2B5EF4-FFF2-40B4-BE49-F238E27FC236}">
                <a16:creationId xmlns:a16="http://schemas.microsoft.com/office/drawing/2014/main" id="{87960E11-E2BA-42DC-8D13-E0D6D67C54CC}"/>
              </a:ext>
            </a:extLst>
          </p:cNvPr>
          <p:cNvSpPr/>
          <p:nvPr/>
        </p:nvSpPr>
        <p:spPr bwMode="auto">
          <a:xfrm>
            <a:off x="427982" y="3936852"/>
            <a:ext cx="2146030" cy="24830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defTabSz="914102" fontAlgn="base">
              <a:spcBef>
                <a:spcPts val="294"/>
              </a:spcBef>
              <a:spcAft>
                <a:spcPct val="0"/>
              </a:spcAft>
            </a:pPr>
            <a:r>
              <a:rPr lang="en-US" sz="1961">
                <a:solidFill>
                  <a:schemeClr val="tx1"/>
                </a:solidFill>
                <a:latin typeface="+mj-lt"/>
              </a:rPr>
              <a:t>Answer A:</a:t>
            </a:r>
          </a:p>
          <a:p>
            <a:pPr defTabSz="914102" fontAlgn="base">
              <a:spcBef>
                <a:spcPts val="294"/>
              </a:spcBef>
              <a:spcAft>
                <a:spcPct val="0"/>
              </a:spcAft>
            </a:pPr>
            <a:r>
              <a:rPr lang="en-US" sz="1730">
                <a:solidFill>
                  <a:schemeClr val="tx1"/>
                </a:solidFill>
              </a:rPr>
              <a:t>It has a module twin that is distinct and isolated from the device twin and the other module twins of that device </a:t>
            </a:r>
          </a:p>
        </p:txBody>
      </p:sp>
      <p:sp>
        <p:nvSpPr>
          <p:cNvPr id="50" name="Rectangle 49">
            <a:extLst>
              <a:ext uri="{FF2B5EF4-FFF2-40B4-BE49-F238E27FC236}">
                <a16:creationId xmlns:a16="http://schemas.microsoft.com/office/drawing/2014/main" id="{F18806BE-1B44-403D-93BC-1E223A89B53D}"/>
              </a:ext>
            </a:extLst>
          </p:cNvPr>
          <p:cNvSpPr/>
          <p:nvPr/>
        </p:nvSpPr>
        <p:spPr bwMode="auto">
          <a:xfrm>
            <a:off x="2744332" y="3936852"/>
            <a:ext cx="2124012" cy="24830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defTabSz="914102" fontAlgn="base">
              <a:spcBef>
                <a:spcPts val="294"/>
              </a:spcBef>
              <a:spcAft>
                <a:spcPct val="0"/>
              </a:spcAft>
            </a:pPr>
            <a:r>
              <a:rPr lang="en-US" sz="1961" dirty="0">
                <a:solidFill>
                  <a:schemeClr val="tx1"/>
                </a:solidFill>
                <a:latin typeface="+mj-lt"/>
              </a:rPr>
              <a:t>Answer B:</a:t>
            </a:r>
          </a:p>
          <a:p>
            <a:pPr defTabSz="914102" fontAlgn="base">
              <a:spcBef>
                <a:spcPts val="294"/>
              </a:spcBef>
              <a:spcAft>
                <a:spcPct val="0"/>
              </a:spcAft>
            </a:pPr>
            <a:r>
              <a:rPr lang="en-US" sz="1730" dirty="0">
                <a:solidFill>
                  <a:schemeClr val="tx1"/>
                </a:solidFill>
              </a:rPr>
              <a:t>It can send device-to-cloud messages in the same manner as a device</a:t>
            </a:r>
          </a:p>
        </p:txBody>
      </p:sp>
      <p:sp>
        <p:nvSpPr>
          <p:cNvPr id="51" name="Rectangle 50">
            <a:extLst>
              <a:ext uri="{FF2B5EF4-FFF2-40B4-BE49-F238E27FC236}">
                <a16:creationId xmlns:a16="http://schemas.microsoft.com/office/drawing/2014/main" id="{59E6D9E8-090C-4EBD-B3A7-2539262BFA65}"/>
              </a:ext>
            </a:extLst>
          </p:cNvPr>
          <p:cNvSpPr/>
          <p:nvPr/>
        </p:nvSpPr>
        <p:spPr bwMode="auto">
          <a:xfrm>
            <a:off x="5038663" y="3936852"/>
            <a:ext cx="2124012" cy="24830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defTabSz="914102" fontAlgn="base">
              <a:spcBef>
                <a:spcPts val="294"/>
              </a:spcBef>
              <a:spcAft>
                <a:spcPct val="0"/>
              </a:spcAft>
            </a:pPr>
            <a:r>
              <a:rPr lang="en-US" sz="1961">
                <a:solidFill>
                  <a:schemeClr val="tx1"/>
                </a:solidFill>
                <a:latin typeface="+mj-lt"/>
              </a:rPr>
              <a:t>Answer C:</a:t>
            </a:r>
          </a:p>
          <a:p>
            <a:pPr defTabSz="914102" fontAlgn="base">
              <a:spcBef>
                <a:spcPts val="294"/>
              </a:spcBef>
              <a:spcAft>
                <a:spcPct val="0"/>
              </a:spcAft>
            </a:pPr>
            <a:r>
              <a:rPr lang="en-US" sz="1730">
                <a:solidFill>
                  <a:schemeClr val="tx1"/>
                </a:solidFill>
              </a:rPr>
              <a:t>It can receive cloud-to-device messages targeted specifically at its identity</a:t>
            </a:r>
          </a:p>
        </p:txBody>
      </p:sp>
      <p:sp>
        <p:nvSpPr>
          <p:cNvPr id="52" name="Rectangle 51">
            <a:extLst>
              <a:ext uri="{FF2B5EF4-FFF2-40B4-BE49-F238E27FC236}">
                <a16:creationId xmlns:a16="http://schemas.microsoft.com/office/drawing/2014/main" id="{E18E055E-F66A-4963-8563-80CC9AC125DD}"/>
              </a:ext>
            </a:extLst>
          </p:cNvPr>
          <p:cNvSpPr/>
          <p:nvPr/>
        </p:nvSpPr>
        <p:spPr bwMode="auto">
          <a:xfrm>
            <a:off x="7332995" y="3936852"/>
            <a:ext cx="2124012" cy="24830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defTabSz="914102" fontAlgn="base">
              <a:spcBef>
                <a:spcPts val="294"/>
              </a:spcBef>
              <a:spcAft>
                <a:spcPct val="0"/>
              </a:spcAft>
            </a:pPr>
            <a:r>
              <a:rPr lang="en-US" sz="1961">
                <a:solidFill>
                  <a:schemeClr val="tx1"/>
                </a:solidFill>
                <a:latin typeface="+mj-lt"/>
              </a:rPr>
              <a:t>Answer D:</a:t>
            </a:r>
          </a:p>
          <a:p>
            <a:pPr defTabSz="914102" fontAlgn="base">
              <a:spcBef>
                <a:spcPts val="294"/>
              </a:spcBef>
              <a:spcAft>
                <a:spcPct val="0"/>
              </a:spcAft>
            </a:pPr>
            <a:r>
              <a:rPr lang="en-US" sz="1730">
                <a:solidFill>
                  <a:schemeClr val="tx1"/>
                </a:solidFill>
              </a:rPr>
              <a:t>It can receive direct methods targeted specifically at</a:t>
            </a:r>
            <a:br>
              <a:rPr lang="en-US" sz="1730">
                <a:solidFill>
                  <a:schemeClr val="tx1"/>
                </a:solidFill>
              </a:rPr>
            </a:br>
            <a:r>
              <a:rPr lang="en-US" sz="1730">
                <a:solidFill>
                  <a:schemeClr val="tx1"/>
                </a:solidFill>
              </a:rPr>
              <a:t>its identity</a:t>
            </a:r>
          </a:p>
        </p:txBody>
      </p:sp>
      <p:sp>
        <p:nvSpPr>
          <p:cNvPr id="53" name="Rectangle 52">
            <a:extLst>
              <a:ext uri="{FF2B5EF4-FFF2-40B4-BE49-F238E27FC236}">
                <a16:creationId xmlns:a16="http://schemas.microsoft.com/office/drawing/2014/main" id="{5332F459-C2F1-4C24-8BA3-3DCE83CA6CE3}"/>
              </a:ext>
            </a:extLst>
          </p:cNvPr>
          <p:cNvSpPr/>
          <p:nvPr/>
        </p:nvSpPr>
        <p:spPr bwMode="auto">
          <a:xfrm>
            <a:off x="9627552" y="3936852"/>
            <a:ext cx="2145806" cy="24830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defTabSz="914102" fontAlgn="base">
              <a:spcBef>
                <a:spcPts val="294"/>
              </a:spcBef>
              <a:spcAft>
                <a:spcPct val="0"/>
              </a:spcAft>
            </a:pPr>
            <a:r>
              <a:rPr lang="en-US" sz="1961" dirty="0">
                <a:solidFill>
                  <a:schemeClr val="tx1"/>
                </a:solidFill>
                <a:latin typeface="+mj-lt"/>
              </a:rPr>
              <a:t>Answer E:</a:t>
            </a:r>
          </a:p>
          <a:p>
            <a:pPr defTabSz="914102" fontAlgn="base">
              <a:spcBef>
                <a:spcPts val="294"/>
              </a:spcBef>
              <a:spcAft>
                <a:spcPct val="0"/>
              </a:spcAft>
            </a:pPr>
            <a:r>
              <a:rPr lang="en-US" sz="1730" dirty="0">
                <a:solidFill>
                  <a:schemeClr val="tx1"/>
                </a:solidFill>
              </a:rPr>
              <a:t>It can use the same file upload feature in the same manner as</a:t>
            </a:r>
            <a:br>
              <a:rPr lang="en-US" sz="1730" dirty="0">
                <a:solidFill>
                  <a:schemeClr val="tx1"/>
                </a:solidFill>
              </a:rPr>
            </a:br>
            <a:r>
              <a:rPr lang="en-US" sz="1730" dirty="0">
                <a:solidFill>
                  <a:schemeClr val="tx1"/>
                </a:solidFill>
              </a:rPr>
              <a:t>a device</a:t>
            </a:r>
          </a:p>
        </p:txBody>
      </p:sp>
    </p:spTree>
    <p:extLst>
      <p:ext uri="{BB962C8B-B14F-4D97-AF65-F5344CB8AC3E}">
        <p14:creationId xmlns:p14="http://schemas.microsoft.com/office/powerpoint/2010/main" val="11639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review: Question 7.2</a:t>
            </a:r>
          </a:p>
        </p:txBody>
      </p:sp>
      <p:sp>
        <p:nvSpPr>
          <p:cNvPr id="18" name="Rectangle 17">
            <a:extLst>
              <a:ext uri="{FF2B5EF4-FFF2-40B4-BE49-F238E27FC236}">
                <a16:creationId xmlns:a16="http://schemas.microsoft.com/office/drawing/2014/main" id="{4367CB82-EC09-4BC4-A41C-6633606348C0}"/>
              </a:ext>
            </a:extLst>
          </p:cNvPr>
          <p:cNvSpPr/>
          <p:nvPr/>
        </p:nvSpPr>
        <p:spPr bwMode="auto">
          <a:xfrm>
            <a:off x="418644" y="1169264"/>
            <a:ext cx="11354714" cy="1508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961">
                <a:solidFill>
                  <a:schemeClr val="tx1"/>
                </a:solidFill>
              </a:rPr>
              <a:t>You are developing an IoT solution for your company. You have IoT devices and IoT Edge devices configured and running in your solution. Some of the Edge devices are being used as Edge Gateways, while others are being used to provide intelligence on the IoT Edge. Although you’ve found several great Edge modules in the Azure Marketplace, you have concluded that you will need to develop some of your own custom Edge modules</a:t>
            </a:r>
          </a:p>
        </p:txBody>
      </p:sp>
      <p:pic>
        <p:nvPicPr>
          <p:cNvPr id="10" name="Picture 9" descr="Icon of five circles connected by lines">
            <a:extLst>
              <a:ext uri="{FF2B5EF4-FFF2-40B4-BE49-F238E27FC236}">
                <a16:creationId xmlns:a16="http://schemas.microsoft.com/office/drawing/2014/main" id="{C499C80F-1D93-4436-82E7-F1436E4E3090}"/>
              </a:ext>
            </a:extLst>
          </p:cNvPr>
          <p:cNvPicPr>
            <a:picLocks/>
          </p:cNvPicPr>
          <p:nvPr/>
        </p:nvPicPr>
        <p:blipFill>
          <a:blip r:embed="rId3"/>
          <a:stretch>
            <a:fillRect/>
          </a:stretch>
        </p:blipFill>
        <p:spPr>
          <a:xfrm>
            <a:off x="429537" y="2813730"/>
            <a:ext cx="896425" cy="896425"/>
          </a:xfrm>
          <a:prstGeom prst="rect">
            <a:avLst/>
          </a:prstGeom>
        </p:spPr>
      </p:pic>
      <p:sp>
        <p:nvSpPr>
          <p:cNvPr id="20" name="TextBox 19">
            <a:extLst>
              <a:ext uri="{FF2B5EF4-FFF2-40B4-BE49-F238E27FC236}">
                <a16:creationId xmlns:a16="http://schemas.microsoft.com/office/drawing/2014/main" id="{53559C56-6801-41F7-BB98-6F19CE648DFC}"/>
              </a:ext>
            </a:extLst>
          </p:cNvPr>
          <p:cNvSpPr txBox="1"/>
          <p:nvPr/>
        </p:nvSpPr>
        <p:spPr>
          <a:xfrm>
            <a:off x="1631494" y="2978146"/>
            <a:ext cx="10128354" cy="603453"/>
          </a:xfrm>
          <a:prstGeom prst="rect">
            <a:avLst/>
          </a:prstGeom>
          <a:noFill/>
        </p:spPr>
        <p:txBody>
          <a:bodyPr wrap="square" lIns="0" tIns="0" rIns="0" bIns="0" anchor="ctr">
            <a:spAutoFit/>
          </a:bodyPr>
          <a:lstStyle/>
          <a:p>
            <a:r>
              <a:rPr lang="en-US" sz="1961" dirty="0">
                <a:solidFill>
                  <a:schemeClr val="tx2"/>
                </a:solidFill>
                <a:latin typeface="+mj-lt"/>
              </a:rPr>
              <a:t>Which of the following steps are commonly used to create a custom Edge module using Visual Studio Code? (choose all correct answers)</a:t>
            </a:r>
          </a:p>
        </p:txBody>
      </p:sp>
      <p:sp>
        <p:nvSpPr>
          <p:cNvPr id="3" name="Rectangle 2">
            <a:extLst>
              <a:ext uri="{FF2B5EF4-FFF2-40B4-BE49-F238E27FC236}">
                <a16:creationId xmlns:a16="http://schemas.microsoft.com/office/drawing/2014/main" id="{176C9AC3-0926-4A08-BCF1-E1962A32145A}"/>
              </a:ext>
            </a:extLst>
          </p:cNvPr>
          <p:cNvSpPr/>
          <p:nvPr/>
        </p:nvSpPr>
        <p:spPr bwMode="auto">
          <a:xfrm>
            <a:off x="427982" y="3936853"/>
            <a:ext cx="2146030" cy="24830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defTabSz="914102" fontAlgn="base">
              <a:spcBef>
                <a:spcPts val="294"/>
              </a:spcBef>
            </a:pPr>
            <a:r>
              <a:rPr lang="en-US" sz="1961">
                <a:solidFill>
                  <a:schemeClr val="tx1"/>
                </a:solidFill>
                <a:latin typeface="+mj-lt"/>
              </a:rPr>
              <a:t>Answer A:</a:t>
            </a:r>
          </a:p>
          <a:p>
            <a:pPr>
              <a:spcBef>
                <a:spcPts val="294"/>
              </a:spcBef>
            </a:pPr>
            <a:r>
              <a:rPr lang="en-US" sz="1730">
                <a:solidFill>
                  <a:schemeClr val="tx1"/>
                </a:solidFill>
              </a:rPr>
              <a:t>Use the Azure portal to create an Azure Container Registry for your Docker container images</a:t>
            </a:r>
          </a:p>
        </p:txBody>
      </p:sp>
      <p:sp>
        <p:nvSpPr>
          <p:cNvPr id="4" name="Rectangle 3">
            <a:extLst>
              <a:ext uri="{FF2B5EF4-FFF2-40B4-BE49-F238E27FC236}">
                <a16:creationId xmlns:a16="http://schemas.microsoft.com/office/drawing/2014/main" id="{0CFBBDA2-1A9B-4241-9093-E43F2DAA1165}"/>
              </a:ext>
            </a:extLst>
          </p:cNvPr>
          <p:cNvSpPr/>
          <p:nvPr/>
        </p:nvSpPr>
        <p:spPr bwMode="auto">
          <a:xfrm>
            <a:off x="2744332" y="3936853"/>
            <a:ext cx="2124012" cy="24830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defTabSz="914102" fontAlgn="base">
              <a:spcBef>
                <a:spcPts val="294"/>
              </a:spcBef>
            </a:pPr>
            <a:r>
              <a:rPr lang="en-US" sz="1961">
                <a:solidFill>
                  <a:schemeClr val="tx1"/>
                </a:solidFill>
                <a:latin typeface="+mj-lt"/>
              </a:rPr>
              <a:t>Answer B:</a:t>
            </a:r>
          </a:p>
          <a:p>
            <a:pPr>
              <a:spcBef>
                <a:spcPts val="294"/>
              </a:spcBef>
            </a:pPr>
            <a:r>
              <a:rPr lang="en-US" sz="1730">
                <a:solidFill>
                  <a:schemeClr val="tx1"/>
                </a:solidFill>
              </a:rPr>
              <a:t>Use Visual Studio Code to create a solution template for your module</a:t>
            </a:r>
          </a:p>
        </p:txBody>
      </p:sp>
      <p:sp>
        <p:nvSpPr>
          <p:cNvPr id="5" name="Rectangle 4">
            <a:extLst>
              <a:ext uri="{FF2B5EF4-FFF2-40B4-BE49-F238E27FC236}">
                <a16:creationId xmlns:a16="http://schemas.microsoft.com/office/drawing/2014/main" id="{D1FBDD80-BC16-49FE-B9DC-5EB59B9CC4B5}"/>
              </a:ext>
            </a:extLst>
          </p:cNvPr>
          <p:cNvSpPr/>
          <p:nvPr/>
        </p:nvSpPr>
        <p:spPr bwMode="auto">
          <a:xfrm>
            <a:off x="5038663" y="3936853"/>
            <a:ext cx="2124012" cy="24830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defTabSz="914102" fontAlgn="base">
              <a:spcBef>
                <a:spcPts val="294"/>
              </a:spcBef>
            </a:pPr>
            <a:r>
              <a:rPr lang="en-US" sz="1961">
                <a:solidFill>
                  <a:schemeClr val="tx1"/>
                </a:solidFill>
                <a:latin typeface="+mj-lt"/>
              </a:rPr>
              <a:t>Answer C:</a:t>
            </a:r>
          </a:p>
          <a:p>
            <a:pPr>
              <a:spcBef>
                <a:spcPts val="294"/>
              </a:spcBef>
            </a:pPr>
            <a:r>
              <a:rPr lang="en-US" sz="1730">
                <a:solidFill>
                  <a:schemeClr val="tx1"/>
                </a:solidFill>
              </a:rPr>
              <a:t>Use the IoT EdgeHub Dev Tool to configure IoT Edge agent for module to module communications</a:t>
            </a:r>
          </a:p>
        </p:txBody>
      </p:sp>
      <p:sp>
        <p:nvSpPr>
          <p:cNvPr id="6" name="Rectangle 5">
            <a:extLst>
              <a:ext uri="{FF2B5EF4-FFF2-40B4-BE49-F238E27FC236}">
                <a16:creationId xmlns:a16="http://schemas.microsoft.com/office/drawing/2014/main" id="{71ADCA82-6FE4-453B-AA9C-7DD2EC7798F4}"/>
              </a:ext>
            </a:extLst>
          </p:cNvPr>
          <p:cNvSpPr/>
          <p:nvPr/>
        </p:nvSpPr>
        <p:spPr bwMode="auto">
          <a:xfrm>
            <a:off x="7332995" y="3936853"/>
            <a:ext cx="2124012" cy="24830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defTabSz="914102" fontAlgn="base">
              <a:spcBef>
                <a:spcPts val="294"/>
              </a:spcBef>
            </a:pPr>
            <a:r>
              <a:rPr lang="en-US" sz="1961">
                <a:solidFill>
                  <a:schemeClr val="tx1"/>
                </a:solidFill>
                <a:latin typeface="+mj-lt"/>
              </a:rPr>
              <a:t>Answer D:</a:t>
            </a:r>
          </a:p>
          <a:p>
            <a:pPr>
              <a:spcBef>
                <a:spcPts val="294"/>
              </a:spcBef>
            </a:pPr>
            <a:r>
              <a:rPr lang="en-US" sz="1730">
                <a:solidFill>
                  <a:schemeClr val="tx1"/>
                </a:solidFill>
              </a:rPr>
              <a:t>Use the IoT Edge Simulator to test and debug the business logic of your module </a:t>
            </a:r>
          </a:p>
        </p:txBody>
      </p:sp>
      <p:sp>
        <p:nvSpPr>
          <p:cNvPr id="7" name="Rectangle 6">
            <a:extLst>
              <a:ext uri="{FF2B5EF4-FFF2-40B4-BE49-F238E27FC236}">
                <a16:creationId xmlns:a16="http://schemas.microsoft.com/office/drawing/2014/main" id="{9940F079-3EA9-4A02-8183-07DA42DAF33C}"/>
              </a:ext>
            </a:extLst>
          </p:cNvPr>
          <p:cNvSpPr/>
          <p:nvPr/>
        </p:nvSpPr>
        <p:spPr bwMode="auto">
          <a:xfrm>
            <a:off x="9627552" y="3936853"/>
            <a:ext cx="2145806" cy="24830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defTabSz="914102" fontAlgn="base">
              <a:spcBef>
                <a:spcPts val="294"/>
              </a:spcBef>
            </a:pPr>
            <a:r>
              <a:rPr lang="en-US" sz="1961">
                <a:solidFill>
                  <a:schemeClr val="tx1"/>
                </a:solidFill>
                <a:latin typeface="+mj-lt"/>
              </a:rPr>
              <a:t>Answer E:</a:t>
            </a:r>
          </a:p>
          <a:p>
            <a:pPr>
              <a:spcBef>
                <a:spcPts val="294"/>
              </a:spcBef>
            </a:pPr>
            <a:r>
              <a:rPr lang="en-US" sz="1730">
                <a:solidFill>
                  <a:schemeClr val="tx1"/>
                </a:solidFill>
              </a:rPr>
              <a:t>Use the IoT EdgeHub Dev Tool to configure IoT Edge hub for deploying and monitoring your module</a:t>
            </a:r>
          </a:p>
        </p:txBody>
      </p:sp>
    </p:spTree>
    <p:extLst>
      <p:ext uri="{BB962C8B-B14F-4D97-AF65-F5344CB8AC3E}">
        <p14:creationId xmlns:p14="http://schemas.microsoft.com/office/powerpoint/2010/main" val="110605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review: Question 7.3</a:t>
            </a:r>
          </a:p>
        </p:txBody>
      </p:sp>
      <p:sp>
        <p:nvSpPr>
          <p:cNvPr id="16" name="Rectangle 15">
            <a:extLst>
              <a:ext uri="{FF2B5EF4-FFF2-40B4-BE49-F238E27FC236}">
                <a16:creationId xmlns:a16="http://schemas.microsoft.com/office/drawing/2014/main" id="{93F5CBA6-97CD-4FEA-919C-C382181D6D6E}"/>
              </a:ext>
            </a:extLst>
          </p:cNvPr>
          <p:cNvSpPr/>
          <p:nvPr/>
        </p:nvSpPr>
        <p:spPr bwMode="auto">
          <a:xfrm>
            <a:off x="418644" y="1169264"/>
            <a:ext cx="11354714" cy="1508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961">
                <a:solidFill>
                  <a:schemeClr val="tx1"/>
                </a:solidFill>
              </a:rPr>
              <a:t>You are developing an IoT solution for your company. You have IoT devices and IoT Edge devices configured and running in your solution. Some of the Edge devices are being used as Edge Gateways, while others are being used to provide intelligence on the IoT Edge. You have discovered that you are losing data during periods when local Wi-Fi is lost and devices are offline. You need to know if IoT Edge provide a solution for this problem</a:t>
            </a:r>
          </a:p>
        </p:txBody>
      </p:sp>
      <p:pic>
        <p:nvPicPr>
          <p:cNvPr id="5" name="Picture 4" descr="Icon of a computer screen">
            <a:extLst>
              <a:ext uri="{FF2B5EF4-FFF2-40B4-BE49-F238E27FC236}">
                <a16:creationId xmlns:a16="http://schemas.microsoft.com/office/drawing/2014/main" id="{92DFD8D6-45B4-4580-8F3C-E6A74D6DF778}"/>
              </a:ext>
            </a:extLst>
          </p:cNvPr>
          <p:cNvPicPr>
            <a:picLocks/>
          </p:cNvPicPr>
          <p:nvPr/>
        </p:nvPicPr>
        <p:blipFill>
          <a:blip r:embed="rId3"/>
          <a:stretch>
            <a:fillRect/>
          </a:stretch>
        </p:blipFill>
        <p:spPr>
          <a:xfrm>
            <a:off x="429537" y="2813730"/>
            <a:ext cx="896425" cy="896425"/>
          </a:xfrm>
          <a:prstGeom prst="rect">
            <a:avLst/>
          </a:prstGeom>
        </p:spPr>
      </p:pic>
      <p:sp>
        <p:nvSpPr>
          <p:cNvPr id="19" name="TextBox 18">
            <a:extLst>
              <a:ext uri="{FF2B5EF4-FFF2-40B4-BE49-F238E27FC236}">
                <a16:creationId xmlns:a16="http://schemas.microsoft.com/office/drawing/2014/main" id="{B6705430-DC88-48E0-8EB0-4BF733BFBAF4}"/>
              </a:ext>
            </a:extLst>
          </p:cNvPr>
          <p:cNvSpPr txBox="1"/>
          <p:nvPr/>
        </p:nvSpPr>
        <p:spPr>
          <a:xfrm>
            <a:off x="1631494" y="2978145"/>
            <a:ext cx="10128354" cy="603453"/>
          </a:xfrm>
          <a:prstGeom prst="rect">
            <a:avLst/>
          </a:prstGeom>
          <a:noFill/>
        </p:spPr>
        <p:txBody>
          <a:bodyPr wrap="square" lIns="0" tIns="0" rIns="0" bIns="0" anchor="ctr">
            <a:spAutoFit/>
          </a:bodyPr>
          <a:lstStyle/>
          <a:p>
            <a:r>
              <a:rPr lang="en-US" sz="1961" dirty="0">
                <a:solidFill>
                  <a:schemeClr val="tx2"/>
                </a:solidFill>
                <a:latin typeface="+mj-lt"/>
              </a:rPr>
              <a:t>Which of the following are true about the extended offline capabilities of IoT Edge devices? (choose all correct answers)</a:t>
            </a:r>
          </a:p>
        </p:txBody>
      </p:sp>
      <p:sp>
        <p:nvSpPr>
          <p:cNvPr id="20" name="Rectangle 19">
            <a:extLst>
              <a:ext uri="{FF2B5EF4-FFF2-40B4-BE49-F238E27FC236}">
                <a16:creationId xmlns:a16="http://schemas.microsoft.com/office/drawing/2014/main" id="{F16E6F1C-F64D-4EC2-8376-FA3CCF2D99D3}"/>
              </a:ext>
            </a:extLst>
          </p:cNvPr>
          <p:cNvSpPr/>
          <p:nvPr/>
        </p:nvSpPr>
        <p:spPr bwMode="auto">
          <a:xfrm>
            <a:off x="427982" y="3936855"/>
            <a:ext cx="2723000" cy="24830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defTabSz="914102" fontAlgn="base">
              <a:spcBef>
                <a:spcPts val="294"/>
              </a:spcBef>
            </a:pPr>
            <a:r>
              <a:rPr lang="en-US" sz="1961">
                <a:solidFill>
                  <a:schemeClr val="tx1"/>
                </a:solidFill>
                <a:latin typeface="+mj-lt"/>
              </a:rPr>
              <a:t>Answer A:</a:t>
            </a:r>
          </a:p>
          <a:p>
            <a:pPr>
              <a:spcBef>
                <a:spcPts val="294"/>
              </a:spcBef>
            </a:pPr>
            <a:r>
              <a:rPr lang="en-US" sz="1730">
                <a:solidFill>
                  <a:schemeClr val="tx1"/>
                </a:solidFill>
              </a:rPr>
              <a:t>It supports extended offline operations on your IoT Edge devices</a:t>
            </a:r>
          </a:p>
        </p:txBody>
      </p:sp>
      <p:sp>
        <p:nvSpPr>
          <p:cNvPr id="21" name="Rectangle 20">
            <a:extLst>
              <a:ext uri="{FF2B5EF4-FFF2-40B4-BE49-F238E27FC236}">
                <a16:creationId xmlns:a16="http://schemas.microsoft.com/office/drawing/2014/main" id="{B6E51349-828D-4E12-9067-0D5CAC89F43C}"/>
              </a:ext>
            </a:extLst>
          </p:cNvPr>
          <p:cNvSpPr/>
          <p:nvPr/>
        </p:nvSpPr>
        <p:spPr bwMode="auto">
          <a:xfrm>
            <a:off x="3321302" y="3936855"/>
            <a:ext cx="2703085" cy="24830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defTabSz="914102" fontAlgn="base">
              <a:spcBef>
                <a:spcPts val="294"/>
              </a:spcBef>
            </a:pPr>
            <a:r>
              <a:rPr lang="en-US" sz="1961">
                <a:solidFill>
                  <a:schemeClr val="tx1"/>
                </a:solidFill>
                <a:latin typeface="+mj-lt"/>
              </a:rPr>
              <a:t>Answer B:</a:t>
            </a:r>
          </a:p>
          <a:p>
            <a:pPr>
              <a:spcBef>
                <a:spcPts val="294"/>
              </a:spcBef>
            </a:pPr>
            <a:r>
              <a:rPr lang="en-US" sz="1730">
                <a:solidFill>
                  <a:schemeClr val="tx1"/>
                </a:solidFill>
              </a:rPr>
              <a:t>It supports extended offline operations on non-IoT Edge child devices</a:t>
            </a:r>
          </a:p>
        </p:txBody>
      </p:sp>
      <p:sp>
        <p:nvSpPr>
          <p:cNvPr id="22" name="Rectangle 21">
            <a:extLst>
              <a:ext uri="{FF2B5EF4-FFF2-40B4-BE49-F238E27FC236}">
                <a16:creationId xmlns:a16="http://schemas.microsoft.com/office/drawing/2014/main" id="{6A82C26D-66D1-4C14-9A5A-A79AD39DC338}"/>
              </a:ext>
            </a:extLst>
          </p:cNvPr>
          <p:cNvSpPr/>
          <p:nvPr/>
        </p:nvSpPr>
        <p:spPr bwMode="auto">
          <a:xfrm>
            <a:off x="6194760" y="3936855"/>
            <a:ext cx="2703086" cy="24830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defTabSz="914102" fontAlgn="base">
              <a:spcBef>
                <a:spcPts val="294"/>
              </a:spcBef>
            </a:pPr>
            <a:r>
              <a:rPr lang="en-US" sz="1961">
                <a:solidFill>
                  <a:schemeClr val="tx1"/>
                </a:solidFill>
                <a:latin typeface="+mj-lt"/>
              </a:rPr>
              <a:t>Answer C:</a:t>
            </a:r>
          </a:p>
          <a:p>
            <a:pPr>
              <a:spcBef>
                <a:spcPts val="294"/>
              </a:spcBef>
            </a:pPr>
            <a:r>
              <a:rPr lang="en-US" sz="1730">
                <a:solidFill>
                  <a:schemeClr val="tx1"/>
                </a:solidFill>
              </a:rPr>
              <a:t>It uses IoT Edge hub to authenticate modules and child devices so that they can continue to operate</a:t>
            </a:r>
          </a:p>
        </p:txBody>
      </p:sp>
      <p:sp>
        <p:nvSpPr>
          <p:cNvPr id="23" name="Rectangle 22">
            <a:extLst>
              <a:ext uri="{FF2B5EF4-FFF2-40B4-BE49-F238E27FC236}">
                <a16:creationId xmlns:a16="http://schemas.microsoft.com/office/drawing/2014/main" id="{0C8FA51F-FCA0-4E13-BD4A-28AC8326D5E2}"/>
              </a:ext>
            </a:extLst>
          </p:cNvPr>
          <p:cNvSpPr/>
          <p:nvPr/>
        </p:nvSpPr>
        <p:spPr bwMode="auto">
          <a:xfrm>
            <a:off x="9068277" y="3936855"/>
            <a:ext cx="2703524" cy="24830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defTabSz="914102" fontAlgn="base">
              <a:spcBef>
                <a:spcPts val="294"/>
              </a:spcBef>
            </a:pPr>
            <a:r>
              <a:rPr lang="en-US" sz="1961">
                <a:solidFill>
                  <a:schemeClr val="tx1"/>
                </a:solidFill>
                <a:latin typeface="+mj-lt"/>
              </a:rPr>
              <a:t>Answer D:</a:t>
            </a:r>
          </a:p>
          <a:p>
            <a:pPr>
              <a:spcBef>
                <a:spcPts val="294"/>
              </a:spcBef>
            </a:pPr>
            <a:r>
              <a:rPr lang="en-US" sz="1730">
                <a:solidFill>
                  <a:schemeClr val="tx1"/>
                </a:solidFill>
              </a:rPr>
              <a:t>It uses IoT Edge hub to enable communication between child devices that normally would go through IoT Hub</a:t>
            </a:r>
          </a:p>
        </p:txBody>
      </p:sp>
    </p:spTree>
    <p:extLst>
      <p:ext uri="{BB962C8B-B14F-4D97-AF65-F5344CB8AC3E}">
        <p14:creationId xmlns:p14="http://schemas.microsoft.com/office/powerpoint/2010/main" val="300915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review: Question 7.4</a:t>
            </a:r>
          </a:p>
        </p:txBody>
      </p:sp>
      <p:sp>
        <p:nvSpPr>
          <p:cNvPr id="16" name="Rectangle 15">
            <a:extLst>
              <a:ext uri="{FF2B5EF4-FFF2-40B4-BE49-F238E27FC236}">
                <a16:creationId xmlns:a16="http://schemas.microsoft.com/office/drawing/2014/main" id="{E715F047-DF9B-4A71-B89F-DDB2DD2C2D2D}"/>
              </a:ext>
            </a:extLst>
          </p:cNvPr>
          <p:cNvSpPr/>
          <p:nvPr/>
        </p:nvSpPr>
        <p:spPr bwMode="auto">
          <a:xfrm>
            <a:off x="418644" y="1169264"/>
            <a:ext cx="11354714" cy="1508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961">
                <a:solidFill>
                  <a:schemeClr val="tx1"/>
                </a:solidFill>
              </a:rPr>
              <a:t>You are developing an IoT solution for your company. You have IoT devices and IoT Edge devices configured and running in your solution. Some of the Edge devices are being used as Edge Gateways, while others are being used to provide intelligence on the IoT Edge. You have discovered that you are losing data during periods when local Wi-Fi is lost and devices are offline. You need to know if IoT Edge provide a solution for this problem</a:t>
            </a:r>
          </a:p>
        </p:txBody>
      </p:sp>
      <p:pic>
        <p:nvPicPr>
          <p:cNvPr id="5" name="Picture 4" descr="Icon of four circles connected by lines and arranged in a diamond pattern">
            <a:extLst>
              <a:ext uri="{FF2B5EF4-FFF2-40B4-BE49-F238E27FC236}">
                <a16:creationId xmlns:a16="http://schemas.microsoft.com/office/drawing/2014/main" id="{D4600A8E-C1E4-43DA-850D-325A02779F08}"/>
              </a:ext>
            </a:extLst>
          </p:cNvPr>
          <p:cNvPicPr>
            <a:picLocks/>
          </p:cNvPicPr>
          <p:nvPr/>
        </p:nvPicPr>
        <p:blipFill>
          <a:blip r:embed="rId3"/>
          <a:stretch>
            <a:fillRect/>
          </a:stretch>
        </p:blipFill>
        <p:spPr>
          <a:xfrm>
            <a:off x="429537" y="2813730"/>
            <a:ext cx="896425" cy="896425"/>
          </a:xfrm>
          <a:prstGeom prst="rect">
            <a:avLst/>
          </a:prstGeom>
        </p:spPr>
      </p:pic>
      <p:sp>
        <p:nvSpPr>
          <p:cNvPr id="19" name="TextBox 18">
            <a:extLst>
              <a:ext uri="{FF2B5EF4-FFF2-40B4-BE49-F238E27FC236}">
                <a16:creationId xmlns:a16="http://schemas.microsoft.com/office/drawing/2014/main" id="{6D96847E-2332-4D98-BA3E-0BE09D84301F}"/>
              </a:ext>
            </a:extLst>
          </p:cNvPr>
          <p:cNvSpPr txBox="1"/>
          <p:nvPr/>
        </p:nvSpPr>
        <p:spPr>
          <a:xfrm>
            <a:off x="1631494" y="2978146"/>
            <a:ext cx="10128354" cy="603453"/>
          </a:xfrm>
          <a:prstGeom prst="rect">
            <a:avLst/>
          </a:prstGeom>
          <a:noFill/>
        </p:spPr>
        <p:txBody>
          <a:bodyPr wrap="square" lIns="0" tIns="0" rIns="0" bIns="0" anchor="ctr">
            <a:spAutoFit/>
          </a:bodyPr>
          <a:lstStyle/>
          <a:p>
            <a:r>
              <a:rPr lang="en-US" sz="1961" dirty="0">
                <a:solidFill>
                  <a:schemeClr val="tx2"/>
                </a:solidFill>
                <a:latin typeface="+mj-lt"/>
              </a:rPr>
              <a:t>Which of the following are true about Azure Blob Storage on the Edge? (choose all correct answers)</a:t>
            </a:r>
          </a:p>
        </p:txBody>
      </p:sp>
      <p:sp>
        <p:nvSpPr>
          <p:cNvPr id="11" name="Rectangle 10">
            <a:extLst>
              <a:ext uri="{FF2B5EF4-FFF2-40B4-BE49-F238E27FC236}">
                <a16:creationId xmlns:a16="http://schemas.microsoft.com/office/drawing/2014/main" id="{82655453-AE51-40C3-A87D-8EEFFF433C8D}"/>
              </a:ext>
            </a:extLst>
          </p:cNvPr>
          <p:cNvSpPr/>
          <p:nvPr/>
        </p:nvSpPr>
        <p:spPr bwMode="auto">
          <a:xfrm>
            <a:off x="427982" y="3936855"/>
            <a:ext cx="2723000" cy="24830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defTabSz="914102" fontAlgn="base">
              <a:spcBef>
                <a:spcPts val="294"/>
              </a:spcBef>
            </a:pPr>
            <a:r>
              <a:rPr lang="en-US" sz="1961">
                <a:solidFill>
                  <a:schemeClr val="tx1"/>
                </a:solidFill>
                <a:latin typeface="+mj-lt"/>
              </a:rPr>
              <a:t>Answer A:</a:t>
            </a:r>
          </a:p>
          <a:p>
            <a:pPr>
              <a:spcBef>
                <a:spcPts val="294"/>
              </a:spcBef>
            </a:pPr>
            <a:r>
              <a:rPr lang="en-US" sz="1730">
                <a:solidFill>
                  <a:schemeClr val="tx1"/>
                </a:solidFill>
              </a:rPr>
              <a:t>It uses a blob storage module to provide a block blob storage solution on your IoT Edge device</a:t>
            </a:r>
          </a:p>
        </p:txBody>
      </p:sp>
      <p:sp>
        <p:nvSpPr>
          <p:cNvPr id="15" name="Rectangle 14">
            <a:extLst>
              <a:ext uri="{FF2B5EF4-FFF2-40B4-BE49-F238E27FC236}">
                <a16:creationId xmlns:a16="http://schemas.microsoft.com/office/drawing/2014/main" id="{FD697E6F-D521-464D-BBC5-A48E35DBD616}"/>
              </a:ext>
            </a:extLst>
          </p:cNvPr>
          <p:cNvSpPr/>
          <p:nvPr/>
        </p:nvSpPr>
        <p:spPr bwMode="auto">
          <a:xfrm>
            <a:off x="3321302" y="3936855"/>
            <a:ext cx="2703085" cy="24830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defTabSz="914102" fontAlgn="base">
              <a:spcBef>
                <a:spcPts val="294"/>
              </a:spcBef>
            </a:pPr>
            <a:r>
              <a:rPr lang="en-US" sz="1961">
                <a:solidFill>
                  <a:schemeClr val="tx1"/>
                </a:solidFill>
                <a:latin typeface="+mj-lt"/>
              </a:rPr>
              <a:t>Answer B:</a:t>
            </a:r>
          </a:p>
          <a:p>
            <a:pPr>
              <a:spcBef>
                <a:spcPts val="294"/>
              </a:spcBef>
            </a:pPr>
            <a:r>
              <a:rPr lang="en-US" sz="1730">
                <a:solidFill>
                  <a:schemeClr val="tx1"/>
                </a:solidFill>
              </a:rPr>
              <a:t>It uses the IoT Edge hub module to provide a block blob storage solution on your IoT Edge device</a:t>
            </a:r>
          </a:p>
        </p:txBody>
      </p:sp>
      <p:sp>
        <p:nvSpPr>
          <p:cNvPr id="18" name="Rectangle 17">
            <a:extLst>
              <a:ext uri="{FF2B5EF4-FFF2-40B4-BE49-F238E27FC236}">
                <a16:creationId xmlns:a16="http://schemas.microsoft.com/office/drawing/2014/main" id="{1A9E306E-403A-4F50-AE36-7437C0B0FA8B}"/>
              </a:ext>
            </a:extLst>
          </p:cNvPr>
          <p:cNvSpPr/>
          <p:nvPr/>
        </p:nvSpPr>
        <p:spPr bwMode="auto">
          <a:xfrm>
            <a:off x="6194760" y="3936855"/>
            <a:ext cx="2703086" cy="24830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defTabSz="914102" fontAlgn="base">
              <a:spcBef>
                <a:spcPts val="294"/>
              </a:spcBef>
            </a:pPr>
            <a:r>
              <a:rPr lang="en-US" sz="1961">
                <a:solidFill>
                  <a:schemeClr val="tx1"/>
                </a:solidFill>
                <a:latin typeface="+mj-lt"/>
              </a:rPr>
              <a:t>Answer C:</a:t>
            </a:r>
          </a:p>
          <a:p>
            <a:pPr>
              <a:spcBef>
                <a:spcPts val="294"/>
              </a:spcBef>
            </a:pPr>
            <a:r>
              <a:rPr lang="en-US" sz="1730">
                <a:solidFill>
                  <a:schemeClr val="tx1"/>
                </a:solidFill>
              </a:rPr>
              <a:t>It uses the same Azure storage SDK methods or block blob API calls that you're already used to </a:t>
            </a:r>
          </a:p>
        </p:txBody>
      </p:sp>
      <p:sp>
        <p:nvSpPr>
          <p:cNvPr id="29" name="Rectangle 28">
            <a:extLst>
              <a:ext uri="{FF2B5EF4-FFF2-40B4-BE49-F238E27FC236}">
                <a16:creationId xmlns:a16="http://schemas.microsoft.com/office/drawing/2014/main" id="{682DA904-C7E4-4615-8444-E226A9879CE3}"/>
              </a:ext>
            </a:extLst>
          </p:cNvPr>
          <p:cNvSpPr/>
          <p:nvPr/>
        </p:nvSpPr>
        <p:spPr bwMode="auto">
          <a:xfrm>
            <a:off x="9068277" y="3936855"/>
            <a:ext cx="2703524" cy="24830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89642" rIns="134464" bIns="89642" numCol="1" spcCol="0" rtlCol="0" fromWordArt="0" anchor="t" anchorCtr="0" forceAA="0" compatLnSpc="1">
            <a:prstTxWarp prst="textNoShape">
              <a:avLst/>
            </a:prstTxWarp>
            <a:noAutofit/>
          </a:bodyPr>
          <a:lstStyle/>
          <a:p>
            <a:pPr defTabSz="914102" fontAlgn="base">
              <a:spcBef>
                <a:spcPts val="294"/>
              </a:spcBef>
            </a:pPr>
            <a:r>
              <a:rPr lang="en-US" sz="1961">
                <a:solidFill>
                  <a:schemeClr val="tx1"/>
                </a:solidFill>
                <a:latin typeface="+mj-lt"/>
              </a:rPr>
              <a:t>Answer D:</a:t>
            </a:r>
          </a:p>
          <a:p>
            <a:pPr>
              <a:spcBef>
                <a:spcPts val="294"/>
              </a:spcBef>
            </a:pPr>
            <a:r>
              <a:rPr lang="en-US" sz="1730">
                <a:solidFill>
                  <a:schemeClr val="tx1"/>
                </a:solidFill>
              </a:rPr>
              <a:t>It uses the IoT Edge device as the blob endpoint for any storage requests that you make to it</a:t>
            </a:r>
          </a:p>
        </p:txBody>
      </p:sp>
    </p:spTree>
    <p:extLst>
      <p:ext uri="{BB962C8B-B14F-4D97-AF65-F5344CB8AC3E}">
        <p14:creationId xmlns:p14="http://schemas.microsoft.com/office/powerpoint/2010/main" val="1721765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Develop custom edge modules</a:t>
            </a:r>
          </a:p>
        </p:txBody>
      </p:sp>
      <p:pic>
        <p:nvPicPr>
          <p:cNvPr id="5" name="Picture 4" descr="Icon of four circles connected by lines and arranged in a diamond pattern">
            <a:extLst>
              <a:ext uri="{FF2B5EF4-FFF2-40B4-BE49-F238E27FC236}">
                <a16:creationId xmlns:a16="http://schemas.microsoft.com/office/drawing/2014/main" id="{89991489-C680-4DDF-9A22-633CFCEB6080}"/>
              </a:ext>
            </a:extLst>
          </p:cNvPr>
          <p:cNvPicPr>
            <a:picLocks noChangeAspect="1"/>
          </p:cNvPicPr>
          <p:nvPr/>
        </p:nvPicPr>
        <p:blipFill>
          <a:blip r:embed="rId3">
            <a:clrChange>
              <a:clrFrom>
                <a:srgbClr val="FFFFFF"/>
              </a:clrFrom>
              <a:clrTo>
                <a:srgbClr val="FFFFFF">
                  <a:alpha val="0"/>
                </a:srgbClr>
              </a:clrTo>
            </a:clrChange>
          </a:blip>
          <a:srcRect/>
          <a:stretch/>
        </p:blipFill>
        <p:spPr>
          <a:xfrm>
            <a:off x="10255644" y="2951187"/>
            <a:ext cx="887415" cy="887415"/>
          </a:xfrm>
          <a:prstGeom prst="rect">
            <a:avLst/>
          </a:prstGeom>
        </p:spPr>
      </p:pic>
    </p:spTree>
    <p:extLst>
      <p:ext uri="{BB962C8B-B14F-4D97-AF65-F5344CB8AC3E}">
        <p14:creationId xmlns:p14="http://schemas.microsoft.com/office/powerpoint/2010/main" val="39477872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to IoT Edge module development</a:t>
            </a:r>
          </a:p>
        </p:txBody>
      </p:sp>
      <p:pic>
        <p:nvPicPr>
          <p:cNvPr id="43" name="Picture 42" descr="Icon of a document">
            <a:extLst>
              <a:ext uri="{FF2B5EF4-FFF2-40B4-BE49-F238E27FC236}">
                <a16:creationId xmlns:a16="http://schemas.microsoft.com/office/drawing/2014/main" id="{163EE3DC-8894-4D5F-8862-DB0CF051B53F}"/>
              </a:ext>
            </a:extLst>
          </p:cNvPr>
          <p:cNvPicPr>
            <a:picLocks/>
          </p:cNvPicPr>
          <p:nvPr/>
        </p:nvPicPr>
        <p:blipFill>
          <a:blip r:embed="rId3"/>
          <a:stretch>
            <a:fillRect/>
          </a:stretch>
        </p:blipFill>
        <p:spPr>
          <a:xfrm>
            <a:off x="426764" y="1708328"/>
            <a:ext cx="933776" cy="933776"/>
          </a:xfrm>
          <a:prstGeom prst="rect">
            <a:avLst/>
          </a:prstGeom>
        </p:spPr>
      </p:pic>
      <p:sp>
        <p:nvSpPr>
          <p:cNvPr id="45" name="TextBox 44">
            <a:extLst>
              <a:ext uri="{FF2B5EF4-FFF2-40B4-BE49-F238E27FC236}">
                <a16:creationId xmlns:a16="http://schemas.microsoft.com/office/drawing/2014/main" id="{00B56F03-49A7-4804-9F17-25B69DB278FA}"/>
              </a:ext>
            </a:extLst>
          </p:cNvPr>
          <p:cNvSpPr txBox="1">
            <a:spLocks/>
          </p:cNvSpPr>
          <p:nvPr/>
        </p:nvSpPr>
        <p:spPr>
          <a:xfrm>
            <a:off x="1645003" y="1994180"/>
            <a:ext cx="10128355" cy="362072"/>
          </a:xfrm>
          <a:prstGeom prst="rect">
            <a:avLst/>
          </a:prstGeom>
          <a:noFill/>
        </p:spPr>
        <p:txBody>
          <a:bodyPr wrap="square" lIns="0" tIns="0" rIns="0" bIns="0" rtlCol="0" anchor="ctr">
            <a:spAutoFit/>
          </a:bodyPr>
          <a:lstStyle/>
          <a:p>
            <a:pPr>
              <a:spcAft>
                <a:spcPts val="4902"/>
              </a:spcAft>
              <a:buSzPct val="90000"/>
              <a:defRPr/>
            </a:pPr>
            <a:r>
              <a:rPr lang="en-US" sz="2353"/>
              <a:t>IoT Hub primitives</a:t>
            </a:r>
          </a:p>
        </p:txBody>
      </p:sp>
      <p:cxnSp>
        <p:nvCxnSpPr>
          <p:cNvPr id="54" name="Straight Connector 53">
            <a:extLst>
              <a:ext uri="{FF2B5EF4-FFF2-40B4-BE49-F238E27FC236}">
                <a16:creationId xmlns:a16="http://schemas.microsoft.com/office/drawing/2014/main" id="{5C2071A3-57B1-4AFE-840F-C57E60C8EA13}"/>
              </a:ext>
              <a:ext uri="{C183D7F6-B498-43B3-948B-1728B52AA6E4}">
                <adec:decorative xmlns:adec="http://schemas.microsoft.com/office/drawing/2017/decorative" val="1"/>
              </a:ext>
            </a:extLst>
          </p:cNvPr>
          <p:cNvCxnSpPr>
            <a:cxnSpLocks/>
          </p:cNvCxnSpPr>
          <p:nvPr/>
        </p:nvCxnSpPr>
        <p:spPr>
          <a:xfrm>
            <a:off x="1645002" y="2974666"/>
            <a:ext cx="1012835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4" name="Picture 63" descr="Icon of a cloud with multiples lines extending from it">
            <a:extLst>
              <a:ext uri="{FF2B5EF4-FFF2-40B4-BE49-F238E27FC236}">
                <a16:creationId xmlns:a16="http://schemas.microsoft.com/office/drawing/2014/main" id="{14137619-318D-4112-A7F5-6F14C8BE30FA}"/>
              </a:ext>
            </a:extLst>
          </p:cNvPr>
          <p:cNvPicPr>
            <a:picLocks/>
          </p:cNvPicPr>
          <p:nvPr/>
        </p:nvPicPr>
        <p:blipFill>
          <a:blip r:embed="rId4"/>
          <a:stretch>
            <a:fillRect/>
          </a:stretch>
        </p:blipFill>
        <p:spPr>
          <a:xfrm>
            <a:off x="426764" y="3307229"/>
            <a:ext cx="933776" cy="933776"/>
          </a:xfrm>
          <a:prstGeom prst="rect">
            <a:avLst/>
          </a:prstGeom>
        </p:spPr>
      </p:pic>
      <p:sp>
        <p:nvSpPr>
          <p:cNvPr id="65" name="TextBox 64">
            <a:extLst>
              <a:ext uri="{FF2B5EF4-FFF2-40B4-BE49-F238E27FC236}">
                <a16:creationId xmlns:a16="http://schemas.microsoft.com/office/drawing/2014/main" id="{1032277B-4EF3-4646-A28D-389EEC9CAB4B}"/>
              </a:ext>
            </a:extLst>
          </p:cNvPr>
          <p:cNvSpPr txBox="1">
            <a:spLocks/>
          </p:cNvSpPr>
          <p:nvPr/>
        </p:nvSpPr>
        <p:spPr>
          <a:xfrm>
            <a:off x="1645003" y="3593081"/>
            <a:ext cx="10128355" cy="362072"/>
          </a:xfrm>
          <a:prstGeom prst="rect">
            <a:avLst/>
          </a:prstGeom>
          <a:noFill/>
        </p:spPr>
        <p:txBody>
          <a:bodyPr wrap="square" lIns="0" tIns="0" rIns="0" bIns="0" rtlCol="0" anchor="ctr">
            <a:spAutoFit/>
          </a:bodyPr>
          <a:lstStyle/>
          <a:p>
            <a:pPr>
              <a:spcAft>
                <a:spcPts val="4902"/>
              </a:spcAft>
              <a:buSzPct val="90000"/>
              <a:defRPr/>
            </a:pPr>
            <a:r>
              <a:rPr lang="en-US" sz="2353"/>
              <a:t>Device-to-cloud messages</a:t>
            </a:r>
          </a:p>
        </p:txBody>
      </p:sp>
      <p:cxnSp>
        <p:nvCxnSpPr>
          <p:cNvPr id="69" name="Straight Connector 68">
            <a:extLst>
              <a:ext uri="{FF2B5EF4-FFF2-40B4-BE49-F238E27FC236}">
                <a16:creationId xmlns:a16="http://schemas.microsoft.com/office/drawing/2014/main" id="{7E7B054F-AAFC-4AE7-9A93-C02B2C0B3D85}"/>
              </a:ext>
              <a:ext uri="{C183D7F6-B498-43B3-948B-1728B52AA6E4}">
                <adec:decorative xmlns:adec="http://schemas.microsoft.com/office/drawing/2017/decorative" val="1"/>
              </a:ext>
            </a:extLst>
          </p:cNvPr>
          <p:cNvCxnSpPr>
            <a:cxnSpLocks/>
          </p:cNvCxnSpPr>
          <p:nvPr/>
        </p:nvCxnSpPr>
        <p:spPr>
          <a:xfrm>
            <a:off x="1645002" y="4573567"/>
            <a:ext cx="1012835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5" name="Picture 24" descr="Icon of a wave connected by circles and lines at both end">
            <a:extLst>
              <a:ext uri="{FF2B5EF4-FFF2-40B4-BE49-F238E27FC236}">
                <a16:creationId xmlns:a16="http://schemas.microsoft.com/office/drawing/2014/main" id="{69EFF1CC-DE9B-41CC-A94D-9E6DC87B5DBF}"/>
              </a:ext>
            </a:extLst>
          </p:cNvPr>
          <p:cNvPicPr>
            <a:picLocks/>
          </p:cNvPicPr>
          <p:nvPr/>
        </p:nvPicPr>
        <p:blipFill>
          <a:blip r:embed="rId5"/>
          <a:stretch>
            <a:fillRect/>
          </a:stretch>
        </p:blipFill>
        <p:spPr>
          <a:xfrm>
            <a:off x="426764" y="4906130"/>
            <a:ext cx="933776" cy="933776"/>
          </a:xfrm>
          <a:prstGeom prst="rect">
            <a:avLst/>
          </a:prstGeom>
        </p:spPr>
      </p:pic>
      <p:sp>
        <p:nvSpPr>
          <p:cNvPr id="26" name="TextBox 25">
            <a:extLst>
              <a:ext uri="{FF2B5EF4-FFF2-40B4-BE49-F238E27FC236}">
                <a16:creationId xmlns:a16="http://schemas.microsoft.com/office/drawing/2014/main" id="{11C805C7-529D-4B57-BFC3-08B9A06A30B6}"/>
              </a:ext>
            </a:extLst>
          </p:cNvPr>
          <p:cNvSpPr txBox="1">
            <a:spLocks/>
          </p:cNvSpPr>
          <p:nvPr/>
        </p:nvSpPr>
        <p:spPr>
          <a:xfrm>
            <a:off x="1645003" y="5191982"/>
            <a:ext cx="10128355" cy="362072"/>
          </a:xfrm>
          <a:prstGeom prst="rect">
            <a:avLst/>
          </a:prstGeom>
          <a:noFill/>
        </p:spPr>
        <p:txBody>
          <a:bodyPr wrap="square" lIns="0" tIns="0" rIns="0" bIns="0" rtlCol="0" anchor="ctr">
            <a:spAutoFit/>
          </a:bodyPr>
          <a:lstStyle/>
          <a:p>
            <a:pPr>
              <a:spcAft>
                <a:spcPts val="4902"/>
              </a:spcAft>
              <a:buSzPct val="90000"/>
              <a:defRPr/>
            </a:pPr>
            <a:r>
              <a:rPr lang="en-US" sz="2353"/>
              <a:t>Connecting to IoT Edge hub from a module</a:t>
            </a:r>
          </a:p>
        </p:txBody>
      </p:sp>
    </p:spTree>
    <p:extLst>
      <p:ext uri="{BB962C8B-B14F-4D97-AF65-F5344CB8AC3E}">
        <p14:creationId xmlns:p14="http://schemas.microsoft.com/office/powerpoint/2010/main" val="21826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IoT Edge supported container engines</a:t>
            </a:r>
          </a:p>
        </p:txBody>
      </p:sp>
      <p:sp>
        <p:nvSpPr>
          <p:cNvPr id="2" name="TextBox 1">
            <a:extLst>
              <a:ext uri="{FF2B5EF4-FFF2-40B4-BE49-F238E27FC236}">
                <a16:creationId xmlns:a16="http://schemas.microsoft.com/office/drawing/2014/main" id="{E300A3A2-06DB-4133-8A51-CB0DDFEC6312}"/>
              </a:ext>
            </a:extLst>
          </p:cNvPr>
          <p:cNvSpPr txBox="1"/>
          <p:nvPr/>
        </p:nvSpPr>
        <p:spPr>
          <a:xfrm>
            <a:off x="418645" y="1632948"/>
            <a:ext cx="2219197" cy="325865"/>
          </a:xfrm>
          <a:prstGeom prst="rect">
            <a:avLst/>
          </a:prstGeom>
          <a:noFill/>
        </p:spPr>
        <p:txBody>
          <a:bodyPr wrap="square" lIns="0" tIns="0" rIns="0" bIns="0" rtlCol="0">
            <a:spAutoFit/>
          </a:bodyPr>
          <a:lstStyle>
            <a:defPPr>
              <a:defRPr lang="en-US"/>
            </a:defPPr>
            <a:lvl1pPr>
              <a:lnSpc>
                <a:spcPct val="90000"/>
              </a:lnSpc>
              <a:spcAft>
                <a:spcPts val="600"/>
              </a:spcAft>
              <a:defRPr sz="2400">
                <a:latin typeface="+mj-lt"/>
              </a:defRPr>
            </a:lvl1pPr>
          </a:lstStyle>
          <a:p>
            <a:r>
              <a:rPr lang="en-US" sz="2353"/>
              <a:t>Host (hardware)</a:t>
            </a:r>
          </a:p>
        </p:txBody>
      </p:sp>
      <p:sp>
        <p:nvSpPr>
          <p:cNvPr id="40" name="Rectangle 39">
            <a:extLst>
              <a:ext uri="{FF2B5EF4-FFF2-40B4-BE49-F238E27FC236}">
                <a16:creationId xmlns:a16="http://schemas.microsoft.com/office/drawing/2014/main" id="{7EAB3218-B4B2-4F1A-BBA4-C9D7689FC919}"/>
              </a:ext>
              <a:ext uri="{C183D7F6-B498-43B3-948B-1728B52AA6E4}">
                <adec:decorative xmlns:adec="http://schemas.microsoft.com/office/drawing/2017/decorative" val="0"/>
              </a:ext>
            </a:extLst>
          </p:cNvPr>
          <p:cNvSpPr/>
          <p:nvPr/>
        </p:nvSpPr>
        <p:spPr bwMode="auto">
          <a:xfrm>
            <a:off x="418645" y="2000272"/>
            <a:ext cx="5599419" cy="275812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2353">
                <a:solidFill>
                  <a:schemeClr val="tx1"/>
                </a:solidFill>
                <a:latin typeface="+mj-lt"/>
                <a:ea typeface="Segoe UI" pitchFamily="34" charset="0"/>
                <a:cs typeface="Segoe UI" pitchFamily="34" charset="0"/>
              </a:rPr>
              <a:t>Tier 1 OS</a:t>
            </a:r>
          </a:p>
        </p:txBody>
      </p:sp>
      <p:sp>
        <p:nvSpPr>
          <p:cNvPr id="52" name="TextBox 51">
            <a:extLst>
              <a:ext uri="{FF2B5EF4-FFF2-40B4-BE49-F238E27FC236}">
                <a16:creationId xmlns:a16="http://schemas.microsoft.com/office/drawing/2014/main" id="{0B8C800A-3162-4026-8442-4108D4472972}"/>
              </a:ext>
            </a:extLst>
          </p:cNvPr>
          <p:cNvSpPr txBox="1">
            <a:spLocks/>
          </p:cNvSpPr>
          <p:nvPr/>
        </p:nvSpPr>
        <p:spPr>
          <a:xfrm>
            <a:off x="600638" y="2183722"/>
            <a:ext cx="5235340" cy="714727"/>
          </a:xfrm>
          <a:prstGeom prst="rect">
            <a:avLst/>
          </a:prstGeom>
          <a:solidFill>
            <a:schemeClr val="bg1">
              <a:lumMod val="95000"/>
            </a:schemeClr>
          </a:solidFill>
          <a:ln w="19050">
            <a:noFill/>
          </a:ln>
        </p:spPr>
        <p:txBody>
          <a:bodyPr wrap="square" lIns="179285" tIns="143428" rIns="179285" bIns="143428" rtlCol="0" anchor="ctr">
            <a:noAutofit/>
          </a:bodyPr>
          <a:lstStyle/>
          <a:p>
            <a:pPr algn="ctr">
              <a:lnSpc>
                <a:spcPct val="90000"/>
              </a:lnSpc>
              <a:spcAft>
                <a:spcPts val="588"/>
              </a:spcAft>
            </a:pPr>
            <a:r>
              <a:rPr lang="en-US" sz="2353"/>
              <a:t>IoT Edge</a:t>
            </a:r>
          </a:p>
        </p:txBody>
      </p:sp>
      <p:sp>
        <p:nvSpPr>
          <p:cNvPr id="68" name="TextBox 67">
            <a:extLst>
              <a:ext uri="{FF2B5EF4-FFF2-40B4-BE49-F238E27FC236}">
                <a16:creationId xmlns:a16="http://schemas.microsoft.com/office/drawing/2014/main" id="{40C60980-52E4-44B4-AC7C-AA1D3778D057}"/>
              </a:ext>
            </a:extLst>
          </p:cNvPr>
          <p:cNvSpPr txBox="1">
            <a:spLocks/>
          </p:cNvSpPr>
          <p:nvPr/>
        </p:nvSpPr>
        <p:spPr>
          <a:xfrm>
            <a:off x="604087" y="3280126"/>
            <a:ext cx="5224974" cy="774527"/>
          </a:xfrm>
          <a:prstGeom prst="rect">
            <a:avLst/>
          </a:prstGeom>
          <a:solidFill>
            <a:schemeClr val="bg1">
              <a:lumMod val="95000"/>
            </a:schemeClr>
          </a:solidFill>
          <a:ln w="19050">
            <a:noFill/>
          </a:ln>
        </p:spPr>
        <p:txBody>
          <a:bodyPr wrap="square" lIns="179285" tIns="143428" rIns="179285" bIns="143428" rtlCol="0" anchor="ctr">
            <a:noAutofit/>
          </a:bodyPr>
          <a:lstStyle/>
          <a:p>
            <a:pPr algn="ctr">
              <a:lnSpc>
                <a:spcPct val="90000"/>
              </a:lnSpc>
              <a:spcAft>
                <a:spcPts val="588"/>
              </a:spcAft>
            </a:pPr>
            <a:r>
              <a:rPr lang="en-US" sz="2353"/>
              <a:t>moby-engine</a:t>
            </a:r>
          </a:p>
        </p:txBody>
      </p:sp>
      <p:sp>
        <p:nvSpPr>
          <p:cNvPr id="82" name="TextBox 81">
            <a:extLst>
              <a:ext uri="{FF2B5EF4-FFF2-40B4-BE49-F238E27FC236}">
                <a16:creationId xmlns:a16="http://schemas.microsoft.com/office/drawing/2014/main" id="{28557C2D-6F27-46BD-8719-194BFF1A3B7E}"/>
              </a:ext>
            </a:extLst>
          </p:cNvPr>
          <p:cNvSpPr txBox="1"/>
          <p:nvPr/>
        </p:nvSpPr>
        <p:spPr>
          <a:xfrm>
            <a:off x="6173937" y="1632948"/>
            <a:ext cx="2219197" cy="325865"/>
          </a:xfrm>
          <a:prstGeom prst="rect">
            <a:avLst/>
          </a:prstGeom>
          <a:noFill/>
        </p:spPr>
        <p:txBody>
          <a:bodyPr wrap="square" lIns="0" tIns="0" rIns="0" bIns="0" rtlCol="0">
            <a:spAutoFit/>
          </a:bodyPr>
          <a:lstStyle>
            <a:defPPr>
              <a:defRPr lang="en-US"/>
            </a:defPPr>
            <a:lvl1pPr>
              <a:lnSpc>
                <a:spcPct val="90000"/>
              </a:lnSpc>
              <a:spcAft>
                <a:spcPts val="600"/>
              </a:spcAft>
              <a:defRPr sz="2400">
                <a:latin typeface="+mj-lt"/>
              </a:defRPr>
            </a:lvl1pPr>
          </a:lstStyle>
          <a:p>
            <a:r>
              <a:rPr lang="en-US" sz="2353"/>
              <a:t>Host (hardware)</a:t>
            </a:r>
          </a:p>
        </p:txBody>
      </p:sp>
      <p:sp>
        <p:nvSpPr>
          <p:cNvPr id="94" name="Rectangle 93">
            <a:extLst>
              <a:ext uri="{FF2B5EF4-FFF2-40B4-BE49-F238E27FC236}">
                <a16:creationId xmlns:a16="http://schemas.microsoft.com/office/drawing/2014/main" id="{3E0B37C0-70A9-4446-B947-F1209E45226C}"/>
              </a:ext>
              <a:ext uri="{C183D7F6-B498-43B3-948B-1728B52AA6E4}">
                <adec:decorative xmlns:adec="http://schemas.microsoft.com/office/drawing/2017/decorative" val="0"/>
              </a:ext>
            </a:extLst>
          </p:cNvPr>
          <p:cNvSpPr>
            <a:spLocks/>
          </p:cNvSpPr>
          <p:nvPr/>
        </p:nvSpPr>
        <p:spPr bwMode="auto">
          <a:xfrm>
            <a:off x="6183681" y="2000272"/>
            <a:ext cx="5589678" cy="275812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lnSpc>
                <a:spcPct val="90000"/>
              </a:lnSpc>
              <a:spcBef>
                <a:spcPct val="0"/>
              </a:spcBef>
              <a:spcAft>
                <a:spcPct val="0"/>
              </a:spcAft>
            </a:pPr>
            <a:r>
              <a:rPr lang="en-US" sz="2353">
                <a:solidFill>
                  <a:schemeClr val="tx1"/>
                </a:solidFill>
                <a:latin typeface="+mj-lt"/>
                <a:cs typeface="Segoe UI" pitchFamily="34" charset="0"/>
              </a:rPr>
              <a:t>Tier 1 OS</a:t>
            </a:r>
          </a:p>
        </p:txBody>
      </p:sp>
      <p:sp>
        <p:nvSpPr>
          <p:cNvPr id="104" name="TextBox 103">
            <a:extLst>
              <a:ext uri="{FF2B5EF4-FFF2-40B4-BE49-F238E27FC236}">
                <a16:creationId xmlns:a16="http://schemas.microsoft.com/office/drawing/2014/main" id="{8FF93B0D-BBF7-4B07-AAA9-F7B21CF86DD9}"/>
              </a:ext>
            </a:extLst>
          </p:cNvPr>
          <p:cNvSpPr txBox="1">
            <a:spLocks/>
          </p:cNvSpPr>
          <p:nvPr/>
        </p:nvSpPr>
        <p:spPr>
          <a:xfrm>
            <a:off x="6365708" y="2183722"/>
            <a:ext cx="5235340" cy="714727"/>
          </a:xfrm>
          <a:prstGeom prst="rect">
            <a:avLst/>
          </a:prstGeom>
          <a:solidFill>
            <a:schemeClr val="bg1">
              <a:lumMod val="95000"/>
            </a:schemeClr>
          </a:solidFill>
          <a:ln w="19050">
            <a:noFill/>
          </a:ln>
        </p:spPr>
        <p:txBody>
          <a:bodyPr wrap="square" lIns="179285" tIns="143428" rIns="179285" bIns="143428" rtlCol="0" anchor="ctr">
            <a:noAutofit/>
          </a:bodyPr>
          <a:lstStyle>
            <a:defPPr>
              <a:defRPr lang="en-US"/>
            </a:defPPr>
            <a:lvl1pPr algn="ctr">
              <a:lnSpc>
                <a:spcPct val="90000"/>
              </a:lnSpc>
              <a:spcAft>
                <a:spcPts val="600"/>
              </a:spcAft>
              <a:defRPr sz="2400"/>
            </a:lvl1pPr>
          </a:lstStyle>
          <a:p>
            <a:r>
              <a:rPr lang="en-US" sz="2353"/>
              <a:t>IoT Edge</a:t>
            </a:r>
          </a:p>
        </p:txBody>
      </p:sp>
      <p:sp>
        <p:nvSpPr>
          <p:cNvPr id="112" name="TextBox 111">
            <a:extLst>
              <a:ext uri="{FF2B5EF4-FFF2-40B4-BE49-F238E27FC236}">
                <a16:creationId xmlns:a16="http://schemas.microsoft.com/office/drawing/2014/main" id="{1C3489B0-81E7-4E79-B5E5-B707E28A9DC8}"/>
              </a:ext>
            </a:extLst>
          </p:cNvPr>
          <p:cNvSpPr txBox="1">
            <a:spLocks/>
          </p:cNvSpPr>
          <p:nvPr/>
        </p:nvSpPr>
        <p:spPr>
          <a:xfrm>
            <a:off x="6365708" y="3280126"/>
            <a:ext cx="5224974" cy="774527"/>
          </a:xfrm>
          <a:prstGeom prst="rect">
            <a:avLst/>
          </a:prstGeom>
          <a:solidFill>
            <a:schemeClr val="bg1">
              <a:lumMod val="95000"/>
            </a:schemeClr>
          </a:solidFill>
          <a:ln w="19050">
            <a:noFill/>
          </a:ln>
        </p:spPr>
        <p:txBody>
          <a:bodyPr wrap="square" lIns="179285" tIns="143428" rIns="179285" bIns="143428" rtlCol="0" anchor="ctr">
            <a:noAutofit/>
          </a:bodyPr>
          <a:lstStyle>
            <a:defPPr>
              <a:defRPr lang="en-US"/>
            </a:defPPr>
            <a:lvl1pPr algn="ctr">
              <a:lnSpc>
                <a:spcPct val="90000"/>
              </a:lnSpc>
              <a:spcAft>
                <a:spcPts val="600"/>
              </a:spcAft>
              <a:defRPr sz="2400"/>
            </a:lvl1pPr>
          </a:lstStyle>
          <a:p>
            <a:r>
              <a:rPr lang="en-US" sz="2353"/>
              <a:t>Docker CE/EE</a:t>
            </a:r>
          </a:p>
        </p:txBody>
      </p:sp>
      <p:sp>
        <p:nvSpPr>
          <p:cNvPr id="120" name="Freeform: Shape 119" descr="A red cross mark covering the whole Tier 1 OS box">
            <a:extLst>
              <a:ext uri="{FF2B5EF4-FFF2-40B4-BE49-F238E27FC236}">
                <a16:creationId xmlns:a16="http://schemas.microsoft.com/office/drawing/2014/main" id="{95E8581C-A7F0-4146-8157-9387C4FAC958}"/>
              </a:ext>
            </a:extLst>
          </p:cNvPr>
          <p:cNvSpPr/>
          <p:nvPr/>
        </p:nvSpPr>
        <p:spPr bwMode="auto">
          <a:xfrm>
            <a:off x="7446319" y="1819895"/>
            <a:ext cx="3054658" cy="3054656"/>
          </a:xfrm>
          <a:custGeom>
            <a:avLst/>
            <a:gdLst>
              <a:gd name="connsiteX0" fmla="*/ 260140 w 2570986"/>
              <a:gd name="connsiteY0" fmla="*/ 0 h 2570986"/>
              <a:gd name="connsiteX1" fmla="*/ 1285493 w 2570986"/>
              <a:gd name="connsiteY1" fmla="*/ 1025352 h 2570986"/>
              <a:gd name="connsiteX2" fmla="*/ 2310846 w 2570986"/>
              <a:gd name="connsiteY2" fmla="*/ 0 h 2570986"/>
              <a:gd name="connsiteX3" fmla="*/ 2570986 w 2570986"/>
              <a:gd name="connsiteY3" fmla="*/ 260140 h 2570986"/>
              <a:gd name="connsiteX4" fmla="*/ 1545634 w 2570986"/>
              <a:gd name="connsiteY4" fmla="*/ 1285493 h 2570986"/>
              <a:gd name="connsiteX5" fmla="*/ 2570986 w 2570986"/>
              <a:gd name="connsiteY5" fmla="*/ 2310846 h 2570986"/>
              <a:gd name="connsiteX6" fmla="*/ 2310846 w 2570986"/>
              <a:gd name="connsiteY6" fmla="*/ 2570986 h 2570986"/>
              <a:gd name="connsiteX7" fmla="*/ 1285493 w 2570986"/>
              <a:gd name="connsiteY7" fmla="*/ 1545634 h 2570986"/>
              <a:gd name="connsiteX8" fmla="*/ 260140 w 2570986"/>
              <a:gd name="connsiteY8" fmla="*/ 2570986 h 2570986"/>
              <a:gd name="connsiteX9" fmla="*/ 0 w 2570986"/>
              <a:gd name="connsiteY9" fmla="*/ 2310846 h 2570986"/>
              <a:gd name="connsiteX10" fmla="*/ 1025352 w 2570986"/>
              <a:gd name="connsiteY10" fmla="*/ 1285493 h 2570986"/>
              <a:gd name="connsiteX11" fmla="*/ 0 w 2570986"/>
              <a:gd name="connsiteY11" fmla="*/ 260140 h 2570986"/>
              <a:gd name="connsiteX12" fmla="*/ 260140 w 2570986"/>
              <a:gd name="connsiteY12" fmla="*/ 0 h 2570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0986" h="2570986">
                <a:moveTo>
                  <a:pt x="260140" y="0"/>
                </a:moveTo>
                <a:lnTo>
                  <a:pt x="1285493" y="1025352"/>
                </a:lnTo>
                <a:lnTo>
                  <a:pt x="2310846" y="0"/>
                </a:lnTo>
                <a:lnTo>
                  <a:pt x="2570986" y="260140"/>
                </a:lnTo>
                <a:lnTo>
                  <a:pt x="1545634" y="1285493"/>
                </a:lnTo>
                <a:lnTo>
                  <a:pt x="2570986" y="2310846"/>
                </a:lnTo>
                <a:lnTo>
                  <a:pt x="2310846" y="2570986"/>
                </a:lnTo>
                <a:lnTo>
                  <a:pt x="1285493" y="1545634"/>
                </a:lnTo>
                <a:lnTo>
                  <a:pt x="260140" y="2570986"/>
                </a:lnTo>
                <a:lnTo>
                  <a:pt x="0" y="2310846"/>
                </a:lnTo>
                <a:lnTo>
                  <a:pt x="1025352" y="1285493"/>
                </a:lnTo>
                <a:lnTo>
                  <a:pt x="0" y="260140"/>
                </a:lnTo>
                <a:lnTo>
                  <a:pt x="260140" y="0"/>
                </a:lnTo>
                <a:close/>
              </a:path>
            </a:pathLst>
          </a:custGeom>
          <a:solidFill>
            <a:srgbClr val="C00000">
              <a:alpha val="24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cs typeface="Segoe UI" pitchFamily="34" charset="0"/>
            </a:endParaRPr>
          </a:p>
        </p:txBody>
      </p:sp>
      <p:sp>
        <p:nvSpPr>
          <p:cNvPr id="122" name="Rectangle 121">
            <a:extLst>
              <a:ext uri="{FF2B5EF4-FFF2-40B4-BE49-F238E27FC236}">
                <a16:creationId xmlns:a16="http://schemas.microsoft.com/office/drawing/2014/main" id="{33DFD72C-557C-4708-BAE2-513BC41CA3CD}"/>
              </a:ext>
            </a:extLst>
          </p:cNvPr>
          <p:cNvSpPr>
            <a:spLocks/>
          </p:cNvSpPr>
          <p:nvPr/>
        </p:nvSpPr>
        <p:spPr>
          <a:xfrm>
            <a:off x="6183681" y="4899016"/>
            <a:ext cx="5588527" cy="136477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1961">
                <a:solidFill>
                  <a:schemeClr val="tx1"/>
                </a:solidFill>
                <a:cs typeface="Segoe UI Semilight"/>
              </a:rPr>
              <a:t>This configuration works; however it should only be used when using your windows machine as a dev box for a solution that will be run on Linux</a:t>
            </a:r>
          </a:p>
        </p:txBody>
      </p:sp>
    </p:spTree>
    <p:extLst>
      <p:ext uri="{BB962C8B-B14F-4D97-AF65-F5344CB8AC3E}">
        <p14:creationId xmlns:p14="http://schemas.microsoft.com/office/powerpoint/2010/main" val="3255995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Edge supported operating systems</a:t>
            </a:r>
          </a:p>
        </p:txBody>
      </p:sp>
      <p:sp>
        <p:nvSpPr>
          <p:cNvPr id="23" name="TextBox 22">
            <a:extLst>
              <a:ext uri="{FF2B5EF4-FFF2-40B4-BE49-F238E27FC236}">
                <a16:creationId xmlns:a16="http://schemas.microsoft.com/office/drawing/2014/main" id="{EEE08992-5197-4D0C-9C84-CAE6AD19DE94}"/>
              </a:ext>
            </a:extLst>
          </p:cNvPr>
          <p:cNvSpPr txBox="1">
            <a:spLocks/>
          </p:cNvSpPr>
          <p:nvPr/>
        </p:nvSpPr>
        <p:spPr>
          <a:xfrm>
            <a:off x="418643" y="1364612"/>
            <a:ext cx="3619049" cy="562799"/>
          </a:xfrm>
          <a:prstGeom prst="rect">
            <a:avLst/>
          </a:prstGeom>
          <a:solidFill>
            <a:srgbClr val="243A5E"/>
          </a:solidFill>
          <a:ln w="19050">
            <a:solidFill>
              <a:srgbClr val="243A5E"/>
            </a:solidFill>
          </a:ln>
        </p:spPr>
        <p:txBody>
          <a:bodyPr wrap="square" lIns="134464" tIns="89642" rIns="134464" bIns="89642" rtlCol="0" anchor="ctr">
            <a:noAutofit/>
          </a:bodyPr>
          <a:lstStyle/>
          <a:p>
            <a:pPr>
              <a:spcAft>
                <a:spcPts val="588"/>
              </a:spcAft>
            </a:pPr>
            <a:r>
              <a:rPr lang="en-US" sz="1730">
                <a:solidFill>
                  <a:schemeClr val="bg1"/>
                </a:solidFill>
                <a:latin typeface="+mj-lt"/>
              </a:rPr>
              <a:t>Linux containers on Linux</a:t>
            </a:r>
          </a:p>
        </p:txBody>
      </p:sp>
      <p:sp>
        <p:nvSpPr>
          <p:cNvPr id="71" name="TextBox 70">
            <a:extLst>
              <a:ext uri="{FF2B5EF4-FFF2-40B4-BE49-F238E27FC236}">
                <a16:creationId xmlns:a16="http://schemas.microsoft.com/office/drawing/2014/main" id="{54ECC861-A8A2-4ABC-8834-A92311E1CB22}"/>
              </a:ext>
              <a:ext uri="{C183D7F6-B498-43B3-948B-1728B52AA6E4}">
                <adec:decorative xmlns:adec="http://schemas.microsoft.com/office/drawing/2017/decorative" val="1"/>
              </a:ext>
            </a:extLst>
          </p:cNvPr>
          <p:cNvSpPr txBox="1">
            <a:spLocks/>
          </p:cNvSpPr>
          <p:nvPr/>
        </p:nvSpPr>
        <p:spPr>
          <a:xfrm>
            <a:off x="418644" y="1927411"/>
            <a:ext cx="3619048" cy="4393438"/>
          </a:xfrm>
          <a:prstGeom prst="rect">
            <a:avLst/>
          </a:prstGeom>
          <a:noFill/>
          <a:ln w="19050">
            <a:solidFill>
              <a:srgbClr val="243A5E"/>
            </a:solidFill>
          </a:ln>
        </p:spPr>
        <p:txBody>
          <a:bodyPr wrap="square" lIns="134464" tIns="89642" rIns="134464" bIns="89642" rtlCol="0" anchor="ctr">
            <a:noAutofit/>
          </a:bodyPr>
          <a:lstStyle/>
          <a:p>
            <a:pPr>
              <a:spcAft>
                <a:spcPts val="588"/>
              </a:spcAft>
            </a:pPr>
            <a:endParaRPr lang="en-US" sz="1730">
              <a:solidFill>
                <a:schemeClr val="bg1"/>
              </a:solidFill>
              <a:latin typeface="+mj-lt"/>
            </a:endParaRPr>
          </a:p>
        </p:txBody>
      </p:sp>
      <p:sp>
        <p:nvSpPr>
          <p:cNvPr id="111" name="TextBox 110">
            <a:extLst>
              <a:ext uri="{FF2B5EF4-FFF2-40B4-BE49-F238E27FC236}">
                <a16:creationId xmlns:a16="http://schemas.microsoft.com/office/drawing/2014/main" id="{A01208A5-2453-444C-B20C-54AA00504764}"/>
              </a:ext>
            </a:extLst>
          </p:cNvPr>
          <p:cNvSpPr txBox="1"/>
          <p:nvPr/>
        </p:nvSpPr>
        <p:spPr>
          <a:xfrm>
            <a:off x="582092" y="2133752"/>
            <a:ext cx="1909273" cy="271554"/>
          </a:xfrm>
          <a:prstGeom prst="rect">
            <a:avLst/>
          </a:prstGeom>
          <a:noFill/>
        </p:spPr>
        <p:txBody>
          <a:bodyPr wrap="square" lIns="0" tIns="0" rIns="0" bIns="0" rtlCol="0">
            <a:spAutoFit/>
          </a:bodyPr>
          <a:lstStyle>
            <a:defPPr>
              <a:defRPr lang="en-US"/>
            </a:defPPr>
            <a:lvl1pPr>
              <a:lnSpc>
                <a:spcPct val="90000"/>
              </a:lnSpc>
              <a:spcAft>
                <a:spcPts val="600"/>
              </a:spcAft>
              <a:defRPr sz="2400">
                <a:latin typeface="+mj-lt"/>
              </a:defRPr>
            </a:lvl1pPr>
          </a:lstStyle>
          <a:p>
            <a:pPr>
              <a:lnSpc>
                <a:spcPct val="100000"/>
              </a:lnSpc>
            </a:pPr>
            <a:r>
              <a:rPr lang="en-US" sz="1765"/>
              <a:t>Host (hardware)</a:t>
            </a:r>
          </a:p>
        </p:txBody>
      </p:sp>
      <p:sp>
        <p:nvSpPr>
          <p:cNvPr id="149" name="Rectangle 148">
            <a:extLst>
              <a:ext uri="{FF2B5EF4-FFF2-40B4-BE49-F238E27FC236}">
                <a16:creationId xmlns:a16="http://schemas.microsoft.com/office/drawing/2014/main" id="{9F45E386-CD5E-4C6D-868B-909F82BBBBA7}"/>
              </a:ext>
            </a:extLst>
          </p:cNvPr>
          <p:cNvSpPr/>
          <p:nvPr/>
        </p:nvSpPr>
        <p:spPr bwMode="auto">
          <a:xfrm>
            <a:off x="582094" y="2423781"/>
            <a:ext cx="3292151" cy="256684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spcBef>
                <a:spcPct val="0"/>
              </a:spcBef>
              <a:spcAft>
                <a:spcPct val="0"/>
              </a:spcAft>
            </a:pPr>
            <a:r>
              <a:rPr lang="en-US" sz="1730">
                <a:solidFill>
                  <a:schemeClr val="tx1"/>
                </a:solidFill>
                <a:latin typeface="+mj-lt"/>
                <a:cs typeface="Segoe UI" pitchFamily="34" charset="0"/>
              </a:rPr>
              <a:t>Tier 1 Linux OS</a:t>
            </a:r>
          </a:p>
        </p:txBody>
      </p:sp>
      <p:sp>
        <p:nvSpPr>
          <p:cNvPr id="185" name="TextBox 184">
            <a:extLst>
              <a:ext uri="{FF2B5EF4-FFF2-40B4-BE49-F238E27FC236}">
                <a16:creationId xmlns:a16="http://schemas.microsoft.com/office/drawing/2014/main" id="{F2B358C2-ECEF-4583-A41D-291D195AD04A}"/>
              </a:ext>
            </a:extLst>
          </p:cNvPr>
          <p:cNvSpPr txBox="1">
            <a:spLocks/>
          </p:cNvSpPr>
          <p:nvPr/>
        </p:nvSpPr>
        <p:spPr>
          <a:xfrm>
            <a:off x="741893" y="2597745"/>
            <a:ext cx="2973891" cy="736207"/>
          </a:xfrm>
          <a:prstGeom prst="rect">
            <a:avLst/>
          </a:prstGeom>
          <a:solidFill>
            <a:schemeClr val="bg1">
              <a:lumMod val="95000"/>
            </a:schemeClr>
          </a:solidFill>
          <a:ln w="19050">
            <a:noFill/>
          </a:ln>
        </p:spPr>
        <p:txBody>
          <a:bodyPr wrap="none" lIns="134464" tIns="89642" rIns="134464" bIns="89642" rtlCol="0" anchor="ctr">
            <a:noAutofit/>
          </a:bodyPr>
          <a:lstStyle>
            <a:defPPr>
              <a:defRPr lang="en-US"/>
            </a:defPPr>
            <a:lvl1pPr algn="ctr">
              <a:lnSpc>
                <a:spcPct val="90000"/>
              </a:lnSpc>
              <a:spcAft>
                <a:spcPts val="600"/>
              </a:spcAft>
              <a:defRPr sz="2400"/>
            </a:lvl1pPr>
          </a:lstStyle>
          <a:p>
            <a:pPr>
              <a:lnSpc>
                <a:spcPct val="100000"/>
              </a:lnSpc>
            </a:pPr>
            <a:r>
              <a:rPr lang="en-US" sz="1470"/>
              <a:t>IoT Edge w/ Linux containers</a:t>
            </a:r>
          </a:p>
        </p:txBody>
      </p:sp>
      <p:sp>
        <p:nvSpPr>
          <p:cNvPr id="219" name="TextBox 218">
            <a:extLst>
              <a:ext uri="{FF2B5EF4-FFF2-40B4-BE49-F238E27FC236}">
                <a16:creationId xmlns:a16="http://schemas.microsoft.com/office/drawing/2014/main" id="{69608A02-431D-4ABB-8DF8-DA79BF24402E}"/>
              </a:ext>
            </a:extLst>
          </p:cNvPr>
          <p:cNvSpPr txBox="1">
            <a:spLocks/>
          </p:cNvSpPr>
          <p:nvPr/>
        </p:nvSpPr>
        <p:spPr>
          <a:xfrm>
            <a:off x="726115" y="3500145"/>
            <a:ext cx="3004107" cy="744736"/>
          </a:xfrm>
          <a:prstGeom prst="rect">
            <a:avLst/>
          </a:prstGeom>
          <a:solidFill>
            <a:schemeClr val="bg1">
              <a:lumMod val="95000"/>
            </a:schemeClr>
          </a:solidFill>
          <a:ln w="19050">
            <a:noFill/>
          </a:ln>
        </p:spPr>
        <p:txBody>
          <a:bodyPr wrap="square" lIns="134464" tIns="89642" rIns="134464" bIns="89642" rtlCol="0" anchor="ctr">
            <a:noAutofit/>
          </a:bodyPr>
          <a:lstStyle>
            <a:defPPr>
              <a:defRPr lang="en-US"/>
            </a:defPPr>
            <a:lvl1pPr algn="ctr">
              <a:lnSpc>
                <a:spcPct val="90000"/>
              </a:lnSpc>
              <a:spcAft>
                <a:spcPts val="600"/>
              </a:spcAft>
              <a:defRPr sz="2400"/>
            </a:lvl1pPr>
          </a:lstStyle>
          <a:p>
            <a:pPr>
              <a:lnSpc>
                <a:spcPct val="100000"/>
              </a:lnSpc>
            </a:pPr>
            <a:r>
              <a:rPr lang="en-US" sz="1470"/>
              <a:t>moby-engine</a:t>
            </a:r>
          </a:p>
        </p:txBody>
      </p:sp>
      <p:sp>
        <p:nvSpPr>
          <p:cNvPr id="261" name="TextBox 260">
            <a:extLst>
              <a:ext uri="{FF2B5EF4-FFF2-40B4-BE49-F238E27FC236}">
                <a16:creationId xmlns:a16="http://schemas.microsoft.com/office/drawing/2014/main" id="{21D2AEE6-2A6D-4A95-B1A5-C0F609C37410}"/>
              </a:ext>
            </a:extLst>
          </p:cNvPr>
          <p:cNvSpPr txBox="1">
            <a:spLocks/>
          </p:cNvSpPr>
          <p:nvPr/>
        </p:nvSpPr>
        <p:spPr>
          <a:xfrm>
            <a:off x="4233166" y="1364612"/>
            <a:ext cx="3677472" cy="562799"/>
          </a:xfrm>
          <a:prstGeom prst="rect">
            <a:avLst/>
          </a:prstGeom>
          <a:solidFill>
            <a:srgbClr val="243A5E"/>
          </a:solidFill>
          <a:ln w="19050">
            <a:solidFill>
              <a:srgbClr val="243A5E"/>
            </a:solidFill>
          </a:ln>
        </p:spPr>
        <p:txBody>
          <a:bodyPr wrap="square" lIns="134464" tIns="89642" rIns="134464" bIns="89642" rtlCol="0" anchor="ctr">
            <a:noAutofit/>
          </a:bodyPr>
          <a:lstStyle/>
          <a:p>
            <a:pPr>
              <a:spcAft>
                <a:spcPts val="588"/>
              </a:spcAft>
            </a:pPr>
            <a:r>
              <a:rPr lang="en-US" sz="1730">
                <a:solidFill>
                  <a:schemeClr val="bg1"/>
                </a:solidFill>
                <a:latin typeface="+mj-lt"/>
              </a:rPr>
              <a:t>Windows containers on Windows</a:t>
            </a:r>
          </a:p>
        </p:txBody>
      </p:sp>
      <p:sp>
        <p:nvSpPr>
          <p:cNvPr id="277" name="TextBox 276">
            <a:extLst>
              <a:ext uri="{FF2B5EF4-FFF2-40B4-BE49-F238E27FC236}">
                <a16:creationId xmlns:a16="http://schemas.microsoft.com/office/drawing/2014/main" id="{B05DFB2F-4735-4BD8-8456-1ABB5FCDD849}"/>
              </a:ext>
              <a:ext uri="{C183D7F6-B498-43B3-948B-1728B52AA6E4}">
                <adec:decorative xmlns:adec="http://schemas.microsoft.com/office/drawing/2017/decorative" val="1"/>
              </a:ext>
            </a:extLst>
          </p:cNvPr>
          <p:cNvSpPr txBox="1">
            <a:spLocks/>
          </p:cNvSpPr>
          <p:nvPr/>
        </p:nvSpPr>
        <p:spPr>
          <a:xfrm>
            <a:off x="4233166" y="1927411"/>
            <a:ext cx="3677472" cy="4393438"/>
          </a:xfrm>
          <a:prstGeom prst="rect">
            <a:avLst/>
          </a:prstGeom>
          <a:noFill/>
          <a:ln w="19050">
            <a:solidFill>
              <a:srgbClr val="243A5E"/>
            </a:solidFill>
          </a:ln>
        </p:spPr>
        <p:txBody>
          <a:bodyPr wrap="square" lIns="134464" tIns="89642" rIns="134464" bIns="89642" rtlCol="0" anchor="ctr">
            <a:noAutofit/>
          </a:bodyPr>
          <a:lstStyle/>
          <a:p>
            <a:pPr>
              <a:spcAft>
                <a:spcPts val="588"/>
              </a:spcAft>
            </a:pPr>
            <a:endParaRPr lang="en-US" sz="1730">
              <a:solidFill>
                <a:schemeClr val="bg1"/>
              </a:solidFill>
              <a:latin typeface="+mj-lt"/>
            </a:endParaRPr>
          </a:p>
        </p:txBody>
      </p:sp>
      <p:sp>
        <p:nvSpPr>
          <p:cNvPr id="307" name="TextBox 306">
            <a:extLst>
              <a:ext uri="{FF2B5EF4-FFF2-40B4-BE49-F238E27FC236}">
                <a16:creationId xmlns:a16="http://schemas.microsoft.com/office/drawing/2014/main" id="{29074011-CF2E-447F-87CB-6A9DE2AA8E7E}"/>
              </a:ext>
            </a:extLst>
          </p:cNvPr>
          <p:cNvSpPr txBox="1"/>
          <p:nvPr/>
        </p:nvSpPr>
        <p:spPr>
          <a:xfrm>
            <a:off x="4412864" y="2133752"/>
            <a:ext cx="2232155" cy="271554"/>
          </a:xfrm>
          <a:prstGeom prst="rect">
            <a:avLst/>
          </a:prstGeom>
          <a:noFill/>
        </p:spPr>
        <p:txBody>
          <a:bodyPr wrap="square" lIns="0" tIns="0" rIns="0" bIns="0" rtlCol="0">
            <a:spAutoFit/>
          </a:bodyPr>
          <a:lstStyle>
            <a:defPPr>
              <a:defRPr lang="en-US"/>
            </a:defPPr>
            <a:lvl1pPr>
              <a:lnSpc>
                <a:spcPct val="90000"/>
              </a:lnSpc>
              <a:spcAft>
                <a:spcPts val="600"/>
              </a:spcAft>
              <a:defRPr sz="2400">
                <a:latin typeface="+mj-lt"/>
              </a:defRPr>
            </a:lvl1pPr>
          </a:lstStyle>
          <a:p>
            <a:pPr>
              <a:lnSpc>
                <a:spcPct val="100000"/>
              </a:lnSpc>
            </a:pPr>
            <a:r>
              <a:rPr lang="en-US" sz="1765"/>
              <a:t>Host (hardware)</a:t>
            </a:r>
          </a:p>
        </p:txBody>
      </p:sp>
      <p:sp>
        <p:nvSpPr>
          <p:cNvPr id="333" name="Rectangle 332">
            <a:extLst>
              <a:ext uri="{FF2B5EF4-FFF2-40B4-BE49-F238E27FC236}">
                <a16:creationId xmlns:a16="http://schemas.microsoft.com/office/drawing/2014/main" id="{2004CE95-9083-4443-9232-679F122A1790}"/>
              </a:ext>
            </a:extLst>
          </p:cNvPr>
          <p:cNvSpPr>
            <a:spLocks/>
          </p:cNvSpPr>
          <p:nvPr/>
        </p:nvSpPr>
        <p:spPr bwMode="auto">
          <a:xfrm>
            <a:off x="4412864" y="2427396"/>
            <a:ext cx="3303422" cy="254908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spcBef>
                <a:spcPct val="0"/>
              </a:spcBef>
              <a:spcAft>
                <a:spcPct val="0"/>
              </a:spcAft>
            </a:pPr>
            <a:r>
              <a:rPr lang="en-US" sz="1730">
                <a:solidFill>
                  <a:schemeClr val="tx1"/>
                </a:solidFill>
                <a:latin typeface="+mj-lt"/>
                <a:cs typeface="Segoe UI" pitchFamily="34" charset="0"/>
              </a:rPr>
              <a:t>Tier 1 Windows OS</a:t>
            </a:r>
          </a:p>
        </p:txBody>
      </p:sp>
      <p:sp>
        <p:nvSpPr>
          <p:cNvPr id="357" name="TextBox 356">
            <a:extLst>
              <a:ext uri="{FF2B5EF4-FFF2-40B4-BE49-F238E27FC236}">
                <a16:creationId xmlns:a16="http://schemas.microsoft.com/office/drawing/2014/main" id="{D2B51F33-F86A-464F-8B40-E7EB4D5EF613}"/>
              </a:ext>
            </a:extLst>
          </p:cNvPr>
          <p:cNvSpPr txBox="1">
            <a:spLocks/>
          </p:cNvSpPr>
          <p:nvPr/>
        </p:nvSpPr>
        <p:spPr>
          <a:xfrm>
            <a:off x="4574190" y="2593188"/>
            <a:ext cx="2982115" cy="732462"/>
          </a:xfrm>
          <a:prstGeom prst="rect">
            <a:avLst/>
          </a:prstGeom>
          <a:solidFill>
            <a:schemeClr val="bg1">
              <a:lumMod val="95000"/>
            </a:schemeClr>
          </a:solidFill>
          <a:ln w="19050">
            <a:noFill/>
          </a:ln>
        </p:spPr>
        <p:txBody>
          <a:bodyPr wrap="none" lIns="134464" tIns="89642" rIns="134464" bIns="89642" rtlCol="0" anchor="ctr">
            <a:noAutofit/>
          </a:bodyPr>
          <a:lstStyle>
            <a:defPPr>
              <a:defRPr lang="en-US"/>
            </a:defPPr>
            <a:lvl1pPr algn="ctr">
              <a:lnSpc>
                <a:spcPct val="90000"/>
              </a:lnSpc>
              <a:spcAft>
                <a:spcPts val="600"/>
              </a:spcAft>
              <a:defRPr sz="2400"/>
            </a:lvl1pPr>
          </a:lstStyle>
          <a:p>
            <a:pPr>
              <a:lnSpc>
                <a:spcPct val="100000"/>
              </a:lnSpc>
            </a:pPr>
            <a:r>
              <a:rPr lang="en-US" sz="1470"/>
              <a:t>IoT Edge w/ Windows containers</a:t>
            </a:r>
          </a:p>
        </p:txBody>
      </p:sp>
      <p:sp>
        <p:nvSpPr>
          <p:cNvPr id="379" name="TextBox 378">
            <a:extLst>
              <a:ext uri="{FF2B5EF4-FFF2-40B4-BE49-F238E27FC236}">
                <a16:creationId xmlns:a16="http://schemas.microsoft.com/office/drawing/2014/main" id="{4A3FD78A-32E1-47CC-AA81-31A324E0A071}"/>
              </a:ext>
            </a:extLst>
          </p:cNvPr>
          <p:cNvSpPr txBox="1">
            <a:spLocks/>
          </p:cNvSpPr>
          <p:nvPr/>
        </p:nvSpPr>
        <p:spPr>
          <a:xfrm>
            <a:off x="4551830" y="3490693"/>
            <a:ext cx="3025490" cy="739585"/>
          </a:xfrm>
          <a:prstGeom prst="rect">
            <a:avLst/>
          </a:prstGeom>
          <a:solidFill>
            <a:schemeClr val="bg1">
              <a:lumMod val="95000"/>
            </a:schemeClr>
          </a:solidFill>
          <a:ln w="19050">
            <a:noFill/>
          </a:ln>
        </p:spPr>
        <p:txBody>
          <a:bodyPr wrap="square" lIns="134464" tIns="89642" rIns="134464" bIns="89642" rtlCol="0" anchor="ctr">
            <a:noAutofit/>
          </a:bodyPr>
          <a:lstStyle>
            <a:defPPr>
              <a:defRPr lang="en-US"/>
            </a:defPPr>
            <a:lvl1pPr algn="ctr">
              <a:lnSpc>
                <a:spcPct val="90000"/>
              </a:lnSpc>
              <a:spcAft>
                <a:spcPts val="600"/>
              </a:spcAft>
              <a:defRPr sz="2400"/>
            </a:lvl1pPr>
          </a:lstStyle>
          <a:p>
            <a:pPr>
              <a:lnSpc>
                <a:spcPct val="100000"/>
              </a:lnSpc>
            </a:pPr>
            <a:r>
              <a:rPr lang="en-US" sz="1470"/>
              <a:t>moby-engine</a:t>
            </a:r>
          </a:p>
        </p:txBody>
      </p:sp>
      <p:sp>
        <p:nvSpPr>
          <p:cNvPr id="399" name="Rectangle 398">
            <a:extLst>
              <a:ext uri="{FF2B5EF4-FFF2-40B4-BE49-F238E27FC236}">
                <a16:creationId xmlns:a16="http://schemas.microsoft.com/office/drawing/2014/main" id="{242B2EC1-34E6-4662-B560-8061B701B075}"/>
              </a:ext>
            </a:extLst>
          </p:cNvPr>
          <p:cNvSpPr>
            <a:spLocks/>
          </p:cNvSpPr>
          <p:nvPr/>
        </p:nvSpPr>
        <p:spPr>
          <a:xfrm>
            <a:off x="4412866" y="5139819"/>
            <a:ext cx="3300640" cy="101769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r>
              <a:rPr lang="en-US" sz="1372">
                <a:solidFill>
                  <a:schemeClr val="tx1"/>
                </a:solidFill>
                <a:cs typeface="Segoe UI Semilight"/>
              </a:rPr>
              <a:t>Windows containers can only use process isolation, not hyper-v isolation</a:t>
            </a:r>
          </a:p>
        </p:txBody>
      </p:sp>
      <p:sp>
        <p:nvSpPr>
          <p:cNvPr id="417" name="TextBox 416">
            <a:extLst>
              <a:ext uri="{FF2B5EF4-FFF2-40B4-BE49-F238E27FC236}">
                <a16:creationId xmlns:a16="http://schemas.microsoft.com/office/drawing/2014/main" id="{70FF8D59-2C22-4338-875E-67D8B231A9C5}"/>
              </a:ext>
            </a:extLst>
          </p:cNvPr>
          <p:cNvSpPr txBox="1">
            <a:spLocks/>
          </p:cNvSpPr>
          <p:nvPr/>
        </p:nvSpPr>
        <p:spPr>
          <a:xfrm>
            <a:off x="8105630" y="1364612"/>
            <a:ext cx="3669458" cy="562799"/>
          </a:xfrm>
          <a:prstGeom prst="rect">
            <a:avLst/>
          </a:prstGeom>
          <a:solidFill>
            <a:srgbClr val="243A5E"/>
          </a:solidFill>
          <a:ln w="19050">
            <a:solidFill>
              <a:srgbClr val="243A5E"/>
            </a:solidFill>
          </a:ln>
        </p:spPr>
        <p:txBody>
          <a:bodyPr wrap="square" lIns="134464" tIns="89642" rIns="134464" bIns="89642" rtlCol="0" anchor="ctr">
            <a:noAutofit/>
          </a:bodyPr>
          <a:lstStyle/>
          <a:p>
            <a:pPr>
              <a:spcAft>
                <a:spcPts val="588"/>
              </a:spcAft>
            </a:pPr>
            <a:r>
              <a:rPr lang="en-US" sz="1730">
                <a:solidFill>
                  <a:schemeClr val="bg1"/>
                </a:solidFill>
                <a:latin typeface="+mj-lt"/>
              </a:rPr>
              <a:t>Linux containers on Windows</a:t>
            </a:r>
          </a:p>
        </p:txBody>
      </p:sp>
      <p:sp>
        <p:nvSpPr>
          <p:cNvPr id="431" name="TextBox 430">
            <a:extLst>
              <a:ext uri="{FF2B5EF4-FFF2-40B4-BE49-F238E27FC236}">
                <a16:creationId xmlns:a16="http://schemas.microsoft.com/office/drawing/2014/main" id="{42FAEF8A-A13E-4E01-9BF8-3DD3F233C947}"/>
              </a:ext>
              <a:ext uri="{C183D7F6-B498-43B3-948B-1728B52AA6E4}">
                <adec:decorative xmlns:adec="http://schemas.microsoft.com/office/drawing/2017/decorative" val="1"/>
              </a:ext>
            </a:extLst>
          </p:cNvPr>
          <p:cNvSpPr txBox="1">
            <a:spLocks/>
          </p:cNvSpPr>
          <p:nvPr/>
        </p:nvSpPr>
        <p:spPr>
          <a:xfrm>
            <a:off x="8105629" y="1927411"/>
            <a:ext cx="3669458" cy="4393438"/>
          </a:xfrm>
          <a:prstGeom prst="rect">
            <a:avLst/>
          </a:prstGeom>
          <a:noFill/>
          <a:ln w="19050">
            <a:solidFill>
              <a:srgbClr val="243A5E"/>
            </a:solidFill>
          </a:ln>
        </p:spPr>
        <p:txBody>
          <a:bodyPr wrap="square" lIns="134464" tIns="89642" rIns="134464" bIns="89642" rtlCol="0" anchor="ctr">
            <a:noAutofit/>
          </a:bodyPr>
          <a:lstStyle/>
          <a:p>
            <a:pPr>
              <a:spcAft>
                <a:spcPts val="588"/>
              </a:spcAft>
            </a:pPr>
            <a:endParaRPr lang="en-US" sz="1730">
              <a:solidFill>
                <a:schemeClr val="bg1"/>
              </a:solidFill>
              <a:latin typeface="+mj-lt"/>
            </a:endParaRPr>
          </a:p>
        </p:txBody>
      </p:sp>
      <p:sp>
        <p:nvSpPr>
          <p:cNvPr id="445" name="TextBox 444">
            <a:extLst>
              <a:ext uri="{FF2B5EF4-FFF2-40B4-BE49-F238E27FC236}">
                <a16:creationId xmlns:a16="http://schemas.microsoft.com/office/drawing/2014/main" id="{6FCDD921-2768-4B97-A5E8-A86EEB532257}"/>
              </a:ext>
            </a:extLst>
          </p:cNvPr>
          <p:cNvSpPr txBox="1"/>
          <p:nvPr/>
        </p:nvSpPr>
        <p:spPr>
          <a:xfrm>
            <a:off x="8284552" y="2133752"/>
            <a:ext cx="1732095" cy="271554"/>
          </a:xfrm>
          <a:prstGeom prst="rect">
            <a:avLst/>
          </a:prstGeom>
          <a:noFill/>
        </p:spPr>
        <p:txBody>
          <a:bodyPr wrap="square" lIns="0" tIns="0" rIns="0" bIns="0" rtlCol="0">
            <a:spAutoFit/>
          </a:bodyPr>
          <a:lstStyle>
            <a:defPPr>
              <a:defRPr lang="en-US"/>
            </a:defPPr>
            <a:lvl1pPr>
              <a:lnSpc>
                <a:spcPct val="90000"/>
              </a:lnSpc>
              <a:spcAft>
                <a:spcPts val="600"/>
              </a:spcAft>
              <a:defRPr sz="2400">
                <a:latin typeface="+mj-lt"/>
              </a:defRPr>
            </a:lvl1pPr>
          </a:lstStyle>
          <a:p>
            <a:pPr>
              <a:lnSpc>
                <a:spcPct val="100000"/>
              </a:lnSpc>
            </a:pPr>
            <a:r>
              <a:rPr lang="en-US" sz="1765"/>
              <a:t>Host (hardware)</a:t>
            </a:r>
          </a:p>
        </p:txBody>
      </p:sp>
      <p:sp>
        <p:nvSpPr>
          <p:cNvPr id="457" name="Rectangle 456">
            <a:extLst>
              <a:ext uri="{FF2B5EF4-FFF2-40B4-BE49-F238E27FC236}">
                <a16:creationId xmlns:a16="http://schemas.microsoft.com/office/drawing/2014/main" id="{281BBC2B-F999-41B9-B9B4-87A6E8148002}"/>
              </a:ext>
            </a:extLst>
          </p:cNvPr>
          <p:cNvSpPr>
            <a:spLocks/>
          </p:cNvSpPr>
          <p:nvPr/>
        </p:nvSpPr>
        <p:spPr bwMode="auto">
          <a:xfrm>
            <a:off x="8286110" y="2427396"/>
            <a:ext cx="3310053" cy="254908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spcBef>
                <a:spcPct val="0"/>
              </a:spcBef>
              <a:spcAft>
                <a:spcPct val="0"/>
              </a:spcAft>
            </a:pPr>
            <a:r>
              <a:rPr lang="en-US" sz="1730">
                <a:solidFill>
                  <a:schemeClr val="tx1"/>
                </a:solidFill>
                <a:latin typeface="+mj-lt"/>
                <a:cs typeface="Segoe UI" pitchFamily="34" charset="0"/>
              </a:rPr>
              <a:t>Tier 1 Windows OS</a:t>
            </a:r>
          </a:p>
        </p:txBody>
      </p:sp>
      <p:sp>
        <p:nvSpPr>
          <p:cNvPr id="471" name="TextBox 470">
            <a:extLst>
              <a:ext uri="{FF2B5EF4-FFF2-40B4-BE49-F238E27FC236}">
                <a16:creationId xmlns:a16="http://schemas.microsoft.com/office/drawing/2014/main" id="{2B27D441-4B89-42A1-B5C2-491AE759B480}"/>
              </a:ext>
            </a:extLst>
          </p:cNvPr>
          <p:cNvSpPr txBox="1">
            <a:spLocks/>
          </p:cNvSpPr>
          <p:nvPr/>
        </p:nvSpPr>
        <p:spPr>
          <a:xfrm>
            <a:off x="8447760" y="2593188"/>
            <a:ext cx="2982115" cy="732462"/>
          </a:xfrm>
          <a:prstGeom prst="rect">
            <a:avLst/>
          </a:prstGeom>
          <a:solidFill>
            <a:schemeClr val="bg1">
              <a:lumMod val="95000"/>
            </a:schemeClr>
          </a:solidFill>
          <a:ln w="19050">
            <a:noFill/>
          </a:ln>
        </p:spPr>
        <p:txBody>
          <a:bodyPr wrap="none" lIns="134464" tIns="89642" rIns="134464" bIns="89642" rtlCol="0" anchor="ctr">
            <a:noAutofit/>
          </a:bodyPr>
          <a:lstStyle>
            <a:defPPr>
              <a:defRPr lang="en-US"/>
            </a:defPPr>
            <a:lvl1pPr algn="ctr">
              <a:lnSpc>
                <a:spcPct val="90000"/>
              </a:lnSpc>
              <a:spcAft>
                <a:spcPts val="600"/>
              </a:spcAft>
              <a:defRPr sz="2400"/>
            </a:lvl1pPr>
          </a:lstStyle>
          <a:p>
            <a:pPr>
              <a:lnSpc>
                <a:spcPct val="100000"/>
              </a:lnSpc>
            </a:pPr>
            <a:r>
              <a:rPr lang="en-US" sz="1470"/>
              <a:t>IoT Edge w/ Linux containers</a:t>
            </a:r>
          </a:p>
        </p:txBody>
      </p:sp>
      <p:sp>
        <p:nvSpPr>
          <p:cNvPr id="477" name="TextBox 476">
            <a:extLst>
              <a:ext uri="{FF2B5EF4-FFF2-40B4-BE49-F238E27FC236}">
                <a16:creationId xmlns:a16="http://schemas.microsoft.com/office/drawing/2014/main" id="{B74771EE-A9D3-4F7B-ABE9-ED9E1EEE47DF}"/>
              </a:ext>
            </a:extLst>
          </p:cNvPr>
          <p:cNvSpPr txBox="1">
            <a:spLocks/>
          </p:cNvSpPr>
          <p:nvPr/>
        </p:nvSpPr>
        <p:spPr>
          <a:xfrm>
            <a:off x="8425357" y="3490693"/>
            <a:ext cx="3025490" cy="739585"/>
          </a:xfrm>
          <a:prstGeom prst="rect">
            <a:avLst/>
          </a:prstGeom>
          <a:solidFill>
            <a:schemeClr val="bg1">
              <a:lumMod val="95000"/>
            </a:schemeClr>
          </a:solidFill>
          <a:ln w="19050">
            <a:noFill/>
          </a:ln>
        </p:spPr>
        <p:txBody>
          <a:bodyPr wrap="square" lIns="134464" tIns="89642" rIns="134464" bIns="89642" rtlCol="0" anchor="ctr">
            <a:noAutofit/>
          </a:bodyPr>
          <a:lstStyle>
            <a:defPPr>
              <a:defRPr lang="en-US"/>
            </a:defPPr>
            <a:lvl1pPr algn="ctr">
              <a:lnSpc>
                <a:spcPct val="90000"/>
              </a:lnSpc>
              <a:spcAft>
                <a:spcPts val="600"/>
              </a:spcAft>
              <a:defRPr sz="2400"/>
            </a:lvl1pPr>
          </a:lstStyle>
          <a:p>
            <a:pPr>
              <a:lnSpc>
                <a:spcPct val="100000"/>
              </a:lnSpc>
            </a:pPr>
            <a:r>
              <a:rPr lang="en-US" sz="1470"/>
              <a:t>Docker for Windows</a:t>
            </a:r>
          </a:p>
        </p:txBody>
      </p:sp>
      <p:sp>
        <p:nvSpPr>
          <p:cNvPr id="483" name="Freeform: Shape 482" descr="A red cross mark covering the whole Tier 1 Windows OS box">
            <a:extLst>
              <a:ext uri="{FF2B5EF4-FFF2-40B4-BE49-F238E27FC236}">
                <a16:creationId xmlns:a16="http://schemas.microsoft.com/office/drawing/2014/main" id="{B7D13FCC-688B-4499-94BC-A31C9FC3F6A3}"/>
              </a:ext>
            </a:extLst>
          </p:cNvPr>
          <p:cNvSpPr/>
          <p:nvPr/>
        </p:nvSpPr>
        <p:spPr bwMode="auto">
          <a:xfrm>
            <a:off x="8601800" y="2258047"/>
            <a:ext cx="2624854" cy="2602628"/>
          </a:xfrm>
          <a:custGeom>
            <a:avLst/>
            <a:gdLst>
              <a:gd name="connsiteX0" fmla="*/ 260140 w 2570986"/>
              <a:gd name="connsiteY0" fmla="*/ 0 h 2570986"/>
              <a:gd name="connsiteX1" fmla="*/ 1285493 w 2570986"/>
              <a:gd name="connsiteY1" fmla="*/ 1025352 h 2570986"/>
              <a:gd name="connsiteX2" fmla="*/ 2310846 w 2570986"/>
              <a:gd name="connsiteY2" fmla="*/ 0 h 2570986"/>
              <a:gd name="connsiteX3" fmla="*/ 2570986 w 2570986"/>
              <a:gd name="connsiteY3" fmla="*/ 260140 h 2570986"/>
              <a:gd name="connsiteX4" fmla="*/ 1545634 w 2570986"/>
              <a:gd name="connsiteY4" fmla="*/ 1285493 h 2570986"/>
              <a:gd name="connsiteX5" fmla="*/ 2570986 w 2570986"/>
              <a:gd name="connsiteY5" fmla="*/ 2310846 h 2570986"/>
              <a:gd name="connsiteX6" fmla="*/ 2310846 w 2570986"/>
              <a:gd name="connsiteY6" fmla="*/ 2570986 h 2570986"/>
              <a:gd name="connsiteX7" fmla="*/ 1285493 w 2570986"/>
              <a:gd name="connsiteY7" fmla="*/ 1545634 h 2570986"/>
              <a:gd name="connsiteX8" fmla="*/ 260140 w 2570986"/>
              <a:gd name="connsiteY8" fmla="*/ 2570986 h 2570986"/>
              <a:gd name="connsiteX9" fmla="*/ 0 w 2570986"/>
              <a:gd name="connsiteY9" fmla="*/ 2310846 h 2570986"/>
              <a:gd name="connsiteX10" fmla="*/ 1025352 w 2570986"/>
              <a:gd name="connsiteY10" fmla="*/ 1285493 h 2570986"/>
              <a:gd name="connsiteX11" fmla="*/ 0 w 2570986"/>
              <a:gd name="connsiteY11" fmla="*/ 260140 h 2570986"/>
              <a:gd name="connsiteX12" fmla="*/ 260140 w 2570986"/>
              <a:gd name="connsiteY12" fmla="*/ 0 h 2570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70986" h="2570986">
                <a:moveTo>
                  <a:pt x="260140" y="0"/>
                </a:moveTo>
                <a:lnTo>
                  <a:pt x="1285493" y="1025352"/>
                </a:lnTo>
                <a:lnTo>
                  <a:pt x="2310846" y="0"/>
                </a:lnTo>
                <a:lnTo>
                  <a:pt x="2570986" y="260140"/>
                </a:lnTo>
                <a:lnTo>
                  <a:pt x="1545634" y="1285493"/>
                </a:lnTo>
                <a:lnTo>
                  <a:pt x="2570986" y="2310846"/>
                </a:lnTo>
                <a:lnTo>
                  <a:pt x="2310846" y="2570986"/>
                </a:lnTo>
                <a:lnTo>
                  <a:pt x="1285493" y="1545634"/>
                </a:lnTo>
                <a:lnTo>
                  <a:pt x="260140" y="2570986"/>
                </a:lnTo>
                <a:lnTo>
                  <a:pt x="0" y="2310846"/>
                </a:lnTo>
                <a:lnTo>
                  <a:pt x="1025352" y="1285493"/>
                </a:lnTo>
                <a:lnTo>
                  <a:pt x="0" y="260140"/>
                </a:lnTo>
                <a:lnTo>
                  <a:pt x="260140" y="0"/>
                </a:lnTo>
                <a:close/>
              </a:path>
            </a:pathLst>
          </a:custGeom>
          <a:solidFill>
            <a:srgbClr val="C00000">
              <a:alpha val="24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a:gradFill>
                <a:gsLst>
                  <a:gs pos="0">
                    <a:srgbClr val="FFFFFF"/>
                  </a:gs>
                  <a:gs pos="100000">
                    <a:srgbClr val="FFFFFF"/>
                  </a:gs>
                </a:gsLst>
                <a:lin ang="5400000" scaled="0"/>
              </a:gradFill>
              <a:cs typeface="Segoe UI" pitchFamily="34" charset="0"/>
            </a:endParaRPr>
          </a:p>
        </p:txBody>
      </p:sp>
      <p:sp>
        <p:nvSpPr>
          <p:cNvPr id="485" name="Rectangle 484">
            <a:extLst>
              <a:ext uri="{FF2B5EF4-FFF2-40B4-BE49-F238E27FC236}">
                <a16:creationId xmlns:a16="http://schemas.microsoft.com/office/drawing/2014/main" id="{BCA3E42E-8578-4DF2-90D5-DD126EDC83B7}"/>
              </a:ext>
            </a:extLst>
          </p:cNvPr>
          <p:cNvSpPr>
            <a:spLocks/>
          </p:cNvSpPr>
          <p:nvPr/>
        </p:nvSpPr>
        <p:spPr>
          <a:xfrm>
            <a:off x="8284552" y="5139819"/>
            <a:ext cx="3311611" cy="101769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1372">
                <a:solidFill>
                  <a:schemeClr val="tx1"/>
                </a:solidFill>
                <a:cs typeface="Segoe UI Semilight"/>
              </a:rPr>
              <a:t>This configuration works; however it should only be used when using your Windows machine as a dev box for a solution that will be run on Linux</a:t>
            </a:r>
          </a:p>
        </p:txBody>
      </p:sp>
    </p:spTree>
    <p:extLst>
      <p:ext uri="{BB962C8B-B14F-4D97-AF65-F5344CB8AC3E}">
        <p14:creationId xmlns:p14="http://schemas.microsoft.com/office/powerpoint/2010/main" val="124588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Edge supported virtual machine hosting</a:t>
            </a:r>
          </a:p>
        </p:txBody>
      </p:sp>
      <p:sp>
        <p:nvSpPr>
          <p:cNvPr id="6" name="TextBox 5">
            <a:extLst>
              <a:ext uri="{FF2B5EF4-FFF2-40B4-BE49-F238E27FC236}">
                <a16:creationId xmlns:a16="http://schemas.microsoft.com/office/drawing/2014/main" id="{6FAB6E16-C999-4724-A104-2CF723A57DFD}"/>
              </a:ext>
            </a:extLst>
          </p:cNvPr>
          <p:cNvSpPr txBox="1">
            <a:spLocks/>
          </p:cNvSpPr>
          <p:nvPr/>
        </p:nvSpPr>
        <p:spPr>
          <a:xfrm>
            <a:off x="418644" y="1363052"/>
            <a:ext cx="5592198" cy="564748"/>
          </a:xfrm>
          <a:prstGeom prst="rect">
            <a:avLst/>
          </a:prstGeom>
          <a:solidFill>
            <a:srgbClr val="243A5E"/>
          </a:solidFill>
          <a:ln w="19050">
            <a:solidFill>
              <a:srgbClr val="243A5E"/>
            </a:solidFill>
          </a:ln>
        </p:spPr>
        <p:txBody>
          <a:bodyPr wrap="square" lIns="134464" tIns="89642" rIns="134464" bIns="89642" rtlCol="0" anchor="ctr">
            <a:noAutofit/>
          </a:bodyPr>
          <a:lstStyle>
            <a:defPPr>
              <a:defRPr lang="en-US"/>
            </a:defPPr>
            <a:lvl1pPr>
              <a:spcAft>
                <a:spcPts val="600"/>
              </a:spcAft>
              <a:defRPr>
                <a:solidFill>
                  <a:schemeClr val="bg1"/>
                </a:solidFill>
                <a:latin typeface="+mj-lt"/>
              </a:defRPr>
            </a:lvl1pPr>
          </a:lstStyle>
          <a:p>
            <a:r>
              <a:rPr lang="en-US" sz="1730" dirty="0"/>
              <a:t>Linux containers on Linux, in a VM</a:t>
            </a:r>
          </a:p>
        </p:txBody>
      </p:sp>
      <p:sp>
        <p:nvSpPr>
          <p:cNvPr id="55" name="TextBox 54">
            <a:extLst>
              <a:ext uri="{FF2B5EF4-FFF2-40B4-BE49-F238E27FC236}">
                <a16:creationId xmlns:a16="http://schemas.microsoft.com/office/drawing/2014/main" id="{7DD0709A-2B0E-4208-807B-303EBF496E72}"/>
              </a:ext>
              <a:ext uri="{C183D7F6-B498-43B3-948B-1728B52AA6E4}">
                <adec:decorative xmlns:adec="http://schemas.microsoft.com/office/drawing/2017/decorative" val="1"/>
              </a:ext>
            </a:extLst>
          </p:cNvPr>
          <p:cNvSpPr txBox="1">
            <a:spLocks/>
          </p:cNvSpPr>
          <p:nvPr/>
        </p:nvSpPr>
        <p:spPr>
          <a:xfrm>
            <a:off x="418644" y="1927411"/>
            <a:ext cx="5592198" cy="4393438"/>
          </a:xfrm>
          <a:prstGeom prst="rect">
            <a:avLst/>
          </a:prstGeom>
          <a:noFill/>
          <a:ln w="19050">
            <a:solidFill>
              <a:srgbClr val="243A5E"/>
            </a:solidFill>
          </a:ln>
        </p:spPr>
        <p:txBody>
          <a:bodyPr wrap="square" lIns="134464" tIns="89642" rIns="134464" bIns="89642" rtlCol="0" anchor="ctr">
            <a:noAutofit/>
          </a:bodyPr>
          <a:lstStyle/>
          <a:p>
            <a:pPr>
              <a:spcAft>
                <a:spcPts val="588"/>
              </a:spcAft>
            </a:pPr>
            <a:endParaRPr lang="en-US" sz="1730">
              <a:latin typeface="+mj-lt"/>
            </a:endParaRPr>
          </a:p>
        </p:txBody>
      </p:sp>
      <p:sp>
        <p:nvSpPr>
          <p:cNvPr id="101" name="TextBox 100">
            <a:extLst>
              <a:ext uri="{FF2B5EF4-FFF2-40B4-BE49-F238E27FC236}">
                <a16:creationId xmlns:a16="http://schemas.microsoft.com/office/drawing/2014/main" id="{DBEDD8E1-1D58-496E-8521-F087FB6A7B6D}"/>
              </a:ext>
            </a:extLst>
          </p:cNvPr>
          <p:cNvSpPr txBox="1"/>
          <p:nvPr/>
        </p:nvSpPr>
        <p:spPr>
          <a:xfrm>
            <a:off x="601283" y="2031625"/>
            <a:ext cx="1649746" cy="271554"/>
          </a:xfrm>
          <a:prstGeom prst="rect">
            <a:avLst/>
          </a:prstGeom>
          <a:noFill/>
        </p:spPr>
        <p:txBody>
          <a:bodyPr wrap="square" lIns="0" tIns="0" rIns="0" bIns="0" rtlCol="0">
            <a:spAutoFit/>
          </a:bodyPr>
          <a:lstStyle>
            <a:defPPr>
              <a:defRPr lang="en-US"/>
            </a:defPPr>
            <a:lvl1pPr>
              <a:lnSpc>
                <a:spcPct val="90000"/>
              </a:lnSpc>
              <a:spcAft>
                <a:spcPts val="600"/>
              </a:spcAft>
              <a:defRPr sz="2400">
                <a:latin typeface="+mj-lt"/>
              </a:defRPr>
            </a:lvl1pPr>
          </a:lstStyle>
          <a:p>
            <a:pPr>
              <a:lnSpc>
                <a:spcPct val="100000"/>
              </a:lnSpc>
            </a:pPr>
            <a:r>
              <a:rPr lang="en-US" sz="1765"/>
              <a:t>Hardware</a:t>
            </a:r>
          </a:p>
        </p:txBody>
      </p:sp>
      <p:sp>
        <p:nvSpPr>
          <p:cNvPr id="121" name="Rectangle 120">
            <a:extLst>
              <a:ext uri="{FF2B5EF4-FFF2-40B4-BE49-F238E27FC236}">
                <a16:creationId xmlns:a16="http://schemas.microsoft.com/office/drawing/2014/main" id="{A05CA8BC-C431-4202-8081-1CCC4C542B00}"/>
              </a:ext>
            </a:extLst>
          </p:cNvPr>
          <p:cNvSpPr/>
          <p:nvPr/>
        </p:nvSpPr>
        <p:spPr bwMode="auto">
          <a:xfrm>
            <a:off x="601284" y="2312941"/>
            <a:ext cx="5233391" cy="300498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spcAft>
                <a:spcPts val="588"/>
              </a:spcAft>
            </a:pPr>
            <a:r>
              <a:rPr lang="en-US" sz="1568">
                <a:solidFill>
                  <a:schemeClr val="tx1"/>
                </a:solidFill>
              </a:rPr>
              <a:t>Any Linux OS, Windows OS or virtualization platform</a:t>
            </a:r>
          </a:p>
        </p:txBody>
      </p:sp>
      <p:sp>
        <p:nvSpPr>
          <p:cNvPr id="149" name="TextBox 148">
            <a:extLst>
              <a:ext uri="{FF2B5EF4-FFF2-40B4-BE49-F238E27FC236}">
                <a16:creationId xmlns:a16="http://schemas.microsoft.com/office/drawing/2014/main" id="{2C5B0303-5E44-44E1-B01E-E39B758E4202}"/>
              </a:ext>
            </a:extLst>
          </p:cNvPr>
          <p:cNvSpPr txBox="1"/>
          <p:nvPr/>
        </p:nvSpPr>
        <p:spPr>
          <a:xfrm>
            <a:off x="784488" y="2408533"/>
            <a:ext cx="1748408" cy="241381"/>
          </a:xfrm>
          <a:prstGeom prst="rect">
            <a:avLst/>
          </a:prstGeom>
          <a:noFill/>
        </p:spPr>
        <p:txBody>
          <a:bodyPr wrap="square" lIns="0" tIns="0" rIns="0" bIns="0" rtlCol="0">
            <a:spAutoFit/>
          </a:bodyPr>
          <a:lstStyle/>
          <a:p>
            <a:pPr>
              <a:spcAft>
                <a:spcPts val="588"/>
              </a:spcAft>
            </a:pPr>
            <a:r>
              <a:rPr lang="en-US" sz="1568">
                <a:latin typeface="+mj-lt"/>
              </a:rPr>
              <a:t>Host (VM)</a:t>
            </a:r>
          </a:p>
        </p:txBody>
      </p:sp>
      <p:sp>
        <p:nvSpPr>
          <p:cNvPr id="175" name="Rectangle 174">
            <a:extLst>
              <a:ext uri="{FF2B5EF4-FFF2-40B4-BE49-F238E27FC236}">
                <a16:creationId xmlns:a16="http://schemas.microsoft.com/office/drawing/2014/main" id="{986093C4-BD32-4D78-AD1D-70965B781BCF}"/>
              </a:ext>
            </a:extLst>
          </p:cNvPr>
          <p:cNvSpPr/>
          <p:nvPr/>
        </p:nvSpPr>
        <p:spPr bwMode="auto">
          <a:xfrm>
            <a:off x="772338" y="2671993"/>
            <a:ext cx="4883164" cy="2087102"/>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spcBef>
                <a:spcPct val="0"/>
              </a:spcBef>
              <a:spcAft>
                <a:spcPct val="0"/>
              </a:spcAft>
            </a:pPr>
            <a:r>
              <a:rPr lang="en-US" sz="1730">
                <a:solidFill>
                  <a:schemeClr val="tx1"/>
                </a:solidFill>
                <a:latin typeface="+mj-lt"/>
                <a:cs typeface="Segoe UI" pitchFamily="34" charset="0"/>
              </a:rPr>
              <a:t>Tier 1 Linux OS</a:t>
            </a:r>
          </a:p>
        </p:txBody>
      </p:sp>
      <p:sp>
        <p:nvSpPr>
          <p:cNvPr id="199" name="TextBox 198">
            <a:extLst>
              <a:ext uri="{FF2B5EF4-FFF2-40B4-BE49-F238E27FC236}">
                <a16:creationId xmlns:a16="http://schemas.microsoft.com/office/drawing/2014/main" id="{E743F6C9-8FAF-405C-A9CB-C2B50B95E928}"/>
              </a:ext>
            </a:extLst>
          </p:cNvPr>
          <p:cNvSpPr txBox="1">
            <a:spLocks/>
          </p:cNvSpPr>
          <p:nvPr/>
        </p:nvSpPr>
        <p:spPr>
          <a:xfrm>
            <a:off x="931650" y="2836778"/>
            <a:ext cx="4556479" cy="624115"/>
          </a:xfrm>
          <a:prstGeom prst="rect">
            <a:avLst/>
          </a:prstGeom>
          <a:solidFill>
            <a:schemeClr val="bg1">
              <a:lumMod val="95000"/>
            </a:schemeClr>
          </a:solidFill>
          <a:ln w="19050">
            <a:noFill/>
          </a:ln>
        </p:spPr>
        <p:txBody>
          <a:bodyPr wrap="square" lIns="89642" tIns="44821" rIns="89642" bIns="44821" rtlCol="0" anchor="ctr">
            <a:noAutofit/>
          </a:bodyPr>
          <a:lstStyle/>
          <a:p>
            <a:pPr algn="ctr">
              <a:spcAft>
                <a:spcPts val="588"/>
              </a:spcAft>
            </a:pPr>
            <a:r>
              <a:rPr lang="en-US" sz="1568"/>
              <a:t>IoT Edge w/ Linux containers</a:t>
            </a:r>
          </a:p>
        </p:txBody>
      </p:sp>
      <p:sp>
        <p:nvSpPr>
          <p:cNvPr id="221" name="TextBox 220">
            <a:extLst>
              <a:ext uri="{FF2B5EF4-FFF2-40B4-BE49-F238E27FC236}">
                <a16:creationId xmlns:a16="http://schemas.microsoft.com/office/drawing/2014/main" id="{AC3E72A4-7ADA-44E1-B26E-77B6F322C85C}"/>
              </a:ext>
            </a:extLst>
          </p:cNvPr>
          <p:cNvSpPr txBox="1">
            <a:spLocks/>
          </p:cNvSpPr>
          <p:nvPr/>
        </p:nvSpPr>
        <p:spPr>
          <a:xfrm>
            <a:off x="932352" y="3605958"/>
            <a:ext cx="4555775" cy="631625"/>
          </a:xfrm>
          <a:prstGeom prst="rect">
            <a:avLst/>
          </a:prstGeom>
          <a:solidFill>
            <a:schemeClr val="bg1">
              <a:lumMod val="95000"/>
            </a:schemeClr>
          </a:solidFill>
          <a:ln w="19050">
            <a:noFill/>
          </a:ln>
        </p:spPr>
        <p:txBody>
          <a:bodyPr wrap="square" lIns="89642" tIns="44821" rIns="89642" bIns="44821" rtlCol="0" anchor="ctr">
            <a:noAutofit/>
          </a:bodyPr>
          <a:lstStyle/>
          <a:p>
            <a:pPr algn="ctr">
              <a:spcAft>
                <a:spcPts val="588"/>
              </a:spcAft>
            </a:pPr>
            <a:r>
              <a:rPr lang="en-US" sz="1568"/>
              <a:t>moby-engine</a:t>
            </a:r>
          </a:p>
        </p:txBody>
      </p:sp>
      <p:sp>
        <p:nvSpPr>
          <p:cNvPr id="239" name="TextBox 238">
            <a:extLst>
              <a:ext uri="{FF2B5EF4-FFF2-40B4-BE49-F238E27FC236}">
                <a16:creationId xmlns:a16="http://schemas.microsoft.com/office/drawing/2014/main" id="{C3E74E34-2606-4ABD-B32F-47985C7781E5}"/>
              </a:ext>
            </a:extLst>
          </p:cNvPr>
          <p:cNvSpPr txBox="1">
            <a:spLocks/>
          </p:cNvSpPr>
          <p:nvPr/>
        </p:nvSpPr>
        <p:spPr>
          <a:xfrm>
            <a:off x="6181161" y="1363052"/>
            <a:ext cx="5592198" cy="564748"/>
          </a:xfrm>
          <a:prstGeom prst="rect">
            <a:avLst/>
          </a:prstGeom>
          <a:solidFill>
            <a:srgbClr val="243A5E"/>
          </a:solidFill>
          <a:ln w="19050">
            <a:solidFill>
              <a:srgbClr val="243A5E"/>
            </a:solidFill>
          </a:ln>
        </p:spPr>
        <p:txBody>
          <a:bodyPr wrap="square" lIns="134464" tIns="89642" rIns="134464" bIns="89642" rtlCol="0" anchor="ctr">
            <a:noAutofit/>
          </a:bodyPr>
          <a:lstStyle>
            <a:defPPr>
              <a:defRPr lang="en-US"/>
            </a:defPPr>
            <a:lvl1pPr>
              <a:spcAft>
                <a:spcPts val="600"/>
              </a:spcAft>
              <a:defRPr>
                <a:solidFill>
                  <a:schemeClr val="bg1"/>
                </a:solidFill>
                <a:latin typeface="+mj-lt"/>
              </a:defRPr>
            </a:lvl1pPr>
          </a:lstStyle>
          <a:p>
            <a:r>
              <a:rPr lang="en-US" sz="1730"/>
              <a:t>Windows containers on Windows, in a VM</a:t>
            </a:r>
          </a:p>
        </p:txBody>
      </p:sp>
      <p:sp>
        <p:nvSpPr>
          <p:cNvPr id="255" name="TextBox 254">
            <a:extLst>
              <a:ext uri="{FF2B5EF4-FFF2-40B4-BE49-F238E27FC236}">
                <a16:creationId xmlns:a16="http://schemas.microsoft.com/office/drawing/2014/main" id="{177C6757-D8E1-4380-9CFE-07E4D4753E39}"/>
              </a:ext>
              <a:ext uri="{C183D7F6-B498-43B3-948B-1728B52AA6E4}">
                <adec:decorative xmlns:adec="http://schemas.microsoft.com/office/drawing/2017/decorative" val="1"/>
              </a:ext>
            </a:extLst>
          </p:cNvPr>
          <p:cNvSpPr txBox="1">
            <a:spLocks/>
          </p:cNvSpPr>
          <p:nvPr/>
        </p:nvSpPr>
        <p:spPr>
          <a:xfrm>
            <a:off x="6181161" y="1927411"/>
            <a:ext cx="5592198" cy="4393438"/>
          </a:xfrm>
          <a:prstGeom prst="rect">
            <a:avLst/>
          </a:prstGeom>
          <a:noFill/>
          <a:ln w="19050">
            <a:solidFill>
              <a:srgbClr val="243A5E"/>
            </a:solidFill>
          </a:ln>
        </p:spPr>
        <p:txBody>
          <a:bodyPr wrap="square" lIns="134464" tIns="89642" rIns="134464" bIns="89642" rtlCol="0" anchor="ctr">
            <a:noAutofit/>
          </a:bodyPr>
          <a:lstStyle/>
          <a:p>
            <a:pPr>
              <a:spcAft>
                <a:spcPts val="588"/>
              </a:spcAft>
            </a:pPr>
            <a:endParaRPr lang="en-US" sz="1730">
              <a:latin typeface="+mj-lt"/>
            </a:endParaRPr>
          </a:p>
        </p:txBody>
      </p:sp>
      <p:sp>
        <p:nvSpPr>
          <p:cNvPr id="283" name="TextBox 282">
            <a:extLst>
              <a:ext uri="{FF2B5EF4-FFF2-40B4-BE49-F238E27FC236}">
                <a16:creationId xmlns:a16="http://schemas.microsoft.com/office/drawing/2014/main" id="{1E953CF9-C077-4BBD-A6E4-514BE9528FE3}"/>
              </a:ext>
            </a:extLst>
          </p:cNvPr>
          <p:cNvSpPr txBox="1"/>
          <p:nvPr/>
        </p:nvSpPr>
        <p:spPr>
          <a:xfrm>
            <a:off x="6363694" y="2031625"/>
            <a:ext cx="1649704" cy="271554"/>
          </a:xfrm>
          <a:prstGeom prst="rect">
            <a:avLst/>
          </a:prstGeom>
          <a:noFill/>
        </p:spPr>
        <p:txBody>
          <a:bodyPr wrap="square" lIns="0" tIns="0" rIns="0" bIns="0" rtlCol="0">
            <a:spAutoFit/>
          </a:bodyPr>
          <a:lstStyle>
            <a:defPPr>
              <a:defRPr lang="en-US"/>
            </a:defPPr>
            <a:lvl1pPr>
              <a:lnSpc>
                <a:spcPct val="90000"/>
              </a:lnSpc>
              <a:spcAft>
                <a:spcPts val="600"/>
              </a:spcAft>
              <a:defRPr sz="2400">
                <a:latin typeface="+mj-lt"/>
              </a:defRPr>
            </a:lvl1pPr>
          </a:lstStyle>
          <a:p>
            <a:pPr>
              <a:lnSpc>
                <a:spcPct val="100000"/>
              </a:lnSpc>
            </a:pPr>
            <a:r>
              <a:rPr lang="en-US" sz="1765"/>
              <a:t>Hardware</a:t>
            </a:r>
          </a:p>
        </p:txBody>
      </p:sp>
      <p:sp>
        <p:nvSpPr>
          <p:cNvPr id="285" name="Rectangle 284">
            <a:extLst>
              <a:ext uri="{FF2B5EF4-FFF2-40B4-BE49-F238E27FC236}">
                <a16:creationId xmlns:a16="http://schemas.microsoft.com/office/drawing/2014/main" id="{E070F5F9-E494-4E79-8B2D-EE0362880AEA}"/>
              </a:ext>
            </a:extLst>
          </p:cNvPr>
          <p:cNvSpPr>
            <a:spLocks/>
          </p:cNvSpPr>
          <p:nvPr/>
        </p:nvSpPr>
        <p:spPr bwMode="auto">
          <a:xfrm>
            <a:off x="6353184" y="2319317"/>
            <a:ext cx="5248151" cy="3073095"/>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spcAft>
                <a:spcPts val="588"/>
              </a:spcAft>
            </a:pPr>
            <a:r>
              <a:rPr lang="en-US" sz="1568">
                <a:solidFill>
                  <a:schemeClr val="tx1"/>
                </a:solidFill>
              </a:rPr>
              <a:t>Any Linux OS, Windows OS or virtualization platform</a:t>
            </a:r>
          </a:p>
        </p:txBody>
      </p:sp>
      <p:sp>
        <p:nvSpPr>
          <p:cNvPr id="297" name="TextBox 296">
            <a:extLst>
              <a:ext uri="{FF2B5EF4-FFF2-40B4-BE49-F238E27FC236}">
                <a16:creationId xmlns:a16="http://schemas.microsoft.com/office/drawing/2014/main" id="{D2A52A6A-9E07-48F4-8493-24971776E16E}"/>
              </a:ext>
            </a:extLst>
          </p:cNvPr>
          <p:cNvSpPr txBox="1"/>
          <p:nvPr/>
        </p:nvSpPr>
        <p:spPr>
          <a:xfrm>
            <a:off x="6537232" y="2417076"/>
            <a:ext cx="1749594" cy="241381"/>
          </a:xfrm>
          <a:prstGeom prst="rect">
            <a:avLst/>
          </a:prstGeom>
          <a:noFill/>
        </p:spPr>
        <p:txBody>
          <a:bodyPr wrap="square" lIns="0" tIns="0" rIns="0" bIns="0" rtlCol="0">
            <a:spAutoFit/>
          </a:bodyPr>
          <a:lstStyle/>
          <a:p>
            <a:pPr>
              <a:spcAft>
                <a:spcPts val="588"/>
              </a:spcAft>
            </a:pPr>
            <a:r>
              <a:rPr lang="en-US" sz="1568">
                <a:latin typeface="+mj-lt"/>
              </a:rPr>
              <a:t>Host (VM)</a:t>
            </a:r>
          </a:p>
        </p:txBody>
      </p:sp>
      <p:sp>
        <p:nvSpPr>
          <p:cNvPr id="307" name="Rectangle 306">
            <a:extLst>
              <a:ext uri="{FF2B5EF4-FFF2-40B4-BE49-F238E27FC236}">
                <a16:creationId xmlns:a16="http://schemas.microsoft.com/office/drawing/2014/main" id="{FBB829D5-1458-4F42-94E8-6879B8B3C493}"/>
              </a:ext>
            </a:extLst>
          </p:cNvPr>
          <p:cNvSpPr/>
          <p:nvPr/>
        </p:nvSpPr>
        <p:spPr bwMode="auto">
          <a:xfrm>
            <a:off x="6532034" y="2686506"/>
            <a:ext cx="4890451" cy="2133499"/>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b" anchorCtr="0" forceAA="0" compatLnSpc="1">
            <a:prstTxWarp prst="textNoShape">
              <a:avLst/>
            </a:prstTxWarp>
            <a:noAutofit/>
          </a:bodyPr>
          <a:lstStyle/>
          <a:p>
            <a:pPr algn="ctr" defTabSz="914102" fontAlgn="base">
              <a:spcBef>
                <a:spcPct val="0"/>
              </a:spcBef>
              <a:spcAft>
                <a:spcPct val="0"/>
              </a:spcAft>
            </a:pPr>
            <a:r>
              <a:rPr lang="en-US" sz="1730">
                <a:solidFill>
                  <a:schemeClr val="tx1"/>
                </a:solidFill>
                <a:latin typeface="+mj-lt"/>
                <a:cs typeface="Segoe UI" pitchFamily="34" charset="0"/>
              </a:rPr>
              <a:t>Tier 1 Windows OS</a:t>
            </a:r>
          </a:p>
        </p:txBody>
      </p:sp>
      <p:sp>
        <p:nvSpPr>
          <p:cNvPr id="315" name="TextBox 314">
            <a:extLst>
              <a:ext uri="{FF2B5EF4-FFF2-40B4-BE49-F238E27FC236}">
                <a16:creationId xmlns:a16="http://schemas.microsoft.com/office/drawing/2014/main" id="{F847F4BD-2272-48B2-864A-7FA6087014E4}"/>
              </a:ext>
            </a:extLst>
          </p:cNvPr>
          <p:cNvSpPr txBox="1">
            <a:spLocks/>
          </p:cNvSpPr>
          <p:nvPr/>
        </p:nvSpPr>
        <p:spPr>
          <a:xfrm>
            <a:off x="6694841" y="2855027"/>
            <a:ext cx="4564836" cy="638842"/>
          </a:xfrm>
          <a:prstGeom prst="rect">
            <a:avLst/>
          </a:prstGeom>
          <a:solidFill>
            <a:schemeClr val="bg1">
              <a:lumMod val="95000"/>
            </a:schemeClr>
          </a:solidFill>
          <a:ln w="19050">
            <a:noFill/>
          </a:ln>
        </p:spPr>
        <p:txBody>
          <a:bodyPr wrap="square" lIns="89642" tIns="44821" rIns="89642" bIns="44821" rtlCol="0" anchor="ctr">
            <a:noAutofit/>
          </a:bodyPr>
          <a:lstStyle>
            <a:defPPr>
              <a:defRPr lang="en-US"/>
            </a:defPPr>
            <a:lvl1pPr algn="ctr">
              <a:lnSpc>
                <a:spcPct val="90000"/>
              </a:lnSpc>
              <a:spcAft>
                <a:spcPts val="600"/>
              </a:spcAft>
              <a:defRPr sz="1600"/>
            </a:lvl1pPr>
          </a:lstStyle>
          <a:p>
            <a:pPr>
              <a:lnSpc>
                <a:spcPct val="100000"/>
              </a:lnSpc>
            </a:pPr>
            <a:r>
              <a:rPr lang="en-US" sz="1568"/>
              <a:t>IoT Edge w/ Windows containers</a:t>
            </a:r>
          </a:p>
        </p:txBody>
      </p:sp>
      <p:sp>
        <p:nvSpPr>
          <p:cNvPr id="321" name="TextBox 320">
            <a:extLst>
              <a:ext uri="{FF2B5EF4-FFF2-40B4-BE49-F238E27FC236}">
                <a16:creationId xmlns:a16="http://schemas.microsoft.com/office/drawing/2014/main" id="{1AD49F90-B9FD-4ACD-B70E-5CA952F3347A}"/>
              </a:ext>
            </a:extLst>
          </p:cNvPr>
          <p:cNvSpPr txBox="1">
            <a:spLocks/>
          </p:cNvSpPr>
          <p:nvPr/>
        </p:nvSpPr>
        <p:spPr>
          <a:xfrm>
            <a:off x="6694841" y="3649321"/>
            <a:ext cx="4564837" cy="638842"/>
          </a:xfrm>
          <a:prstGeom prst="rect">
            <a:avLst/>
          </a:prstGeom>
          <a:solidFill>
            <a:schemeClr val="bg1">
              <a:lumMod val="95000"/>
            </a:schemeClr>
          </a:solidFill>
          <a:ln w="19050">
            <a:noFill/>
          </a:ln>
        </p:spPr>
        <p:txBody>
          <a:bodyPr wrap="square" lIns="89642" tIns="44821" rIns="89642" bIns="44821" rtlCol="0" anchor="ctr">
            <a:noAutofit/>
          </a:bodyPr>
          <a:lstStyle>
            <a:defPPr>
              <a:defRPr lang="en-US"/>
            </a:defPPr>
            <a:lvl1pPr algn="ctr">
              <a:lnSpc>
                <a:spcPct val="90000"/>
              </a:lnSpc>
              <a:spcAft>
                <a:spcPts val="600"/>
              </a:spcAft>
              <a:defRPr sz="1600"/>
            </a:lvl1pPr>
          </a:lstStyle>
          <a:p>
            <a:pPr>
              <a:lnSpc>
                <a:spcPct val="100000"/>
              </a:lnSpc>
            </a:pPr>
            <a:r>
              <a:rPr lang="en-US" sz="1568"/>
              <a:t>moby-engine</a:t>
            </a:r>
          </a:p>
        </p:txBody>
      </p:sp>
      <p:sp>
        <p:nvSpPr>
          <p:cNvPr id="325" name="Rectangle 324">
            <a:extLst>
              <a:ext uri="{FF2B5EF4-FFF2-40B4-BE49-F238E27FC236}">
                <a16:creationId xmlns:a16="http://schemas.microsoft.com/office/drawing/2014/main" id="{851B3C89-5629-4DD2-85E8-E48C6110A032}"/>
              </a:ext>
            </a:extLst>
          </p:cNvPr>
          <p:cNvSpPr>
            <a:spLocks/>
          </p:cNvSpPr>
          <p:nvPr/>
        </p:nvSpPr>
        <p:spPr>
          <a:xfrm>
            <a:off x="6353184" y="5491639"/>
            <a:ext cx="5248152" cy="640811"/>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1568">
                <a:solidFill>
                  <a:schemeClr val="tx1"/>
                </a:solidFill>
                <a:cs typeface="Segoe UI Semilight"/>
              </a:rPr>
              <a:t>Windows containers can only use process isolation, not hyper-v isolation</a:t>
            </a:r>
          </a:p>
        </p:txBody>
      </p:sp>
    </p:spTree>
    <p:extLst>
      <p:ext uri="{BB962C8B-B14F-4D97-AF65-F5344CB8AC3E}">
        <p14:creationId xmlns:p14="http://schemas.microsoft.com/office/powerpoint/2010/main" val="752507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IoT Edge module development tooling and languages</a:t>
            </a:r>
          </a:p>
        </p:txBody>
      </p:sp>
      <p:sp>
        <p:nvSpPr>
          <p:cNvPr id="8" name="Rectangle 7">
            <a:extLst>
              <a:ext uri="{FF2B5EF4-FFF2-40B4-BE49-F238E27FC236}">
                <a16:creationId xmlns:a16="http://schemas.microsoft.com/office/drawing/2014/main" id="{1497BF47-1C53-49CF-8260-09E149368F4E}"/>
              </a:ext>
            </a:extLst>
          </p:cNvPr>
          <p:cNvSpPr/>
          <p:nvPr/>
        </p:nvSpPr>
        <p:spPr>
          <a:xfrm>
            <a:off x="418640" y="1595517"/>
            <a:ext cx="4283508" cy="362072"/>
          </a:xfrm>
          <a:prstGeom prst="rect">
            <a:avLst/>
          </a:prstGeom>
        </p:spPr>
        <p:txBody>
          <a:bodyPr wrap="none" lIns="0" tIns="0" rIns="0" bIns="0">
            <a:spAutoFit/>
          </a:bodyPr>
          <a:lstStyle/>
          <a:p>
            <a:pPr defTabSz="914225"/>
            <a:r>
              <a:rPr lang="en-US" altLang="en-US" sz="2353">
                <a:latin typeface="+mj-lt"/>
                <a:cs typeface="Segoe UI Semilight" panose="020B0402040204020203" pitchFamily="34" charset="0"/>
              </a:rPr>
              <a:t>Linux Targets (AMD64, ARM32)</a:t>
            </a:r>
          </a:p>
        </p:txBody>
      </p:sp>
      <p:graphicFrame>
        <p:nvGraphicFramePr>
          <p:cNvPr id="19" name="Table 6">
            <a:extLst>
              <a:ext uri="{FF2B5EF4-FFF2-40B4-BE49-F238E27FC236}">
                <a16:creationId xmlns:a16="http://schemas.microsoft.com/office/drawing/2014/main" id="{FBD52973-8A7A-4980-98CB-DB8A9499BF61}"/>
              </a:ext>
            </a:extLst>
          </p:cNvPr>
          <p:cNvGraphicFramePr>
            <a:graphicFrameLocks noGrp="1"/>
          </p:cNvGraphicFramePr>
          <p:nvPr/>
        </p:nvGraphicFramePr>
        <p:xfrm>
          <a:off x="418640" y="2159067"/>
          <a:ext cx="5606548" cy="3514104"/>
        </p:xfrm>
        <a:graphic>
          <a:graphicData uri="http://schemas.openxmlformats.org/drawingml/2006/table">
            <a:tbl>
              <a:tblPr firstRow="1" bandRow="1">
                <a:tableStyleId>{5C22544A-7EE6-4342-B048-85BDC9FD1C3A}</a:tableStyleId>
              </a:tblPr>
              <a:tblGrid>
                <a:gridCol w="1772696">
                  <a:extLst>
                    <a:ext uri="{9D8B030D-6E8A-4147-A177-3AD203B41FA5}">
                      <a16:colId xmlns:a16="http://schemas.microsoft.com/office/drawing/2014/main" val="1289156279"/>
                    </a:ext>
                  </a:extLst>
                </a:gridCol>
                <a:gridCol w="3833852">
                  <a:extLst>
                    <a:ext uri="{9D8B030D-6E8A-4147-A177-3AD203B41FA5}">
                      <a16:colId xmlns:a16="http://schemas.microsoft.com/office/drawing/2014/main" val="2759990731"/>
                    </a:ext>
                  </a:extLst>
                </a:gridCol>
              </a:tblGrid>
              <a:tr h="478093">
                <a:tc>
                  <a:txBody>
                    <a:bodyPr/>
                    <a:lstStyle/>
                    <a:p>
                      <a:pPr algn="l"/>
                      <a:r>
                        <a:rPr lang="en-US" sz="2000" b="0">
                          <a:solidFill>
                            <a:schemeClr val="bg1"/>
                          </a:solidFill>
                          <a:latin typeface="+mj-lt"/>
                        </a:rPr>
                        <a:t>Language</a:t>
                      </a:r>
                    </a:p>
                  </a:txBody>
                  <a:tcPr marL="134464" marR="134464" marT="89642" marB="89642">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2000" b="0">
                          <a:solidFill>
                            <a:schemeClr val="bg1"/>
                          </a:solidFill>
                          <a:latin typeface="+mj-lt"/>
                        </a:rPr>
                        <a:t>Development tools</a:t>
                      </a:r>
                    </a:p>
                  </a:txBody>
                  <a:tcPr marL="134464" marR="134464" marT="89642" marB="89642">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1270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776902">
                <a:tc>
                  <a:txBody>
                    <a:bodyPr/>
                    <a:lstStyle/>
                    <a:p>
                      <a:pPr algn="l"/>
                      <a:r>
                        <a:rPr lang="en-US" sz="2000">
                          <a:solidFill>
                            <a:schemeClr val="tx1"/>
                          </a:solidFill>
                          <a:latin typeface="+mn-lt"/>
                        </a:rPr>
                        <a:t>C</a:t>
                      </a:r>
                    </a:p>
                  </a:txBody>
                  <a:tcPr marL="134464" marR="134464" marT="89642" marB="89642">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2000">
                          <a:solidFill>
                            <a:schemeClr val="tx1"/>
                          </a:solidFill>
                          <a:latin typeface="+mn-lt"/>
                        </a:rPr>
                        <a:t>Visual Studio Code</a:t>
                      </a:r>
                      <a:br>
                        <a:rPr lang="en-US" sz="2000">
                          <a:solidFill>
                            <a:schemeClr val="tx1"/>
                          </a:solidFill>
                          <a:latin typeface="+mn-lt"/>
                        </a:rPr>
                      </a:br>
                      <a:r>
                        <a:rPr lang="en-US" sz="2000">
                          <a:solidFill>
                            <a:schemeClr val="tx1"/>
                          </a:solidFill>
                          <a:latin typeface="+mn-lt"/>
                        </a:rPr>
                        <a:t>Visual Studio 2017/2019</a:t>
                      </a:r>
                    </a:p>
                  </a:txBody>
                  <a:tcPr marL="134464" marR="134464" marT="89642" marB="89642">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776902">
                <a:tc>
                  <a:txBody>
                    <a:bodyPr/>
                    <a:lstStyle/>
                    <a:p>
                      <a:pPr algn="l"/>
                      <a:r>
                        <a:rPr lang="en-US" sz="2000">
                          <a:solidFill>
                            <a:schemeClr val="tx1"/>
                          </a:solidFill>
                          <a:latin typeface="+mn-lt"/>
                        </a:rPr>
                        <a:t>C#</a:t>
                      </a:r>
                    </a:p>
                  </a:txBody>
                  <a:tcPr marL="134464" marR="134464" marT="89642" marB="89642">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2000">
                          <a:solidFill>
                            <a:schemeClr val="tx1"/>
                          </a:solidFill>
                          <a:latin typeface="+mn-lt"/>
                        </a:rPr>
                        <a:t>Visual Studio Code</a:t>
                      </a:r>
                      <a:br>
                        <a:rPr lang="en-US" sz="2000">
                          <a:solidFill>
                            <a:schemeClr val="tx1"/>
                          </a:solidFill>
                          <a:latin typeface="+mn-lt"/>
                        </a:rPr>
                      </a:br>
                      <a:r>
                        <a:rPr lang="en-US" sz="2000">
                          <a:solidFill>
                            <a:schemeClr val="tx1"/>
                          </a:solidFill>
                          <a:latin typeface="+mn-lt"/>
                        </a:rPr>
                        <a:t>Visual Studio 2017/2019</a:t>
                      </a:r>
                    </a:p>
                  </a:txBody>
                  <a:tcPr marL="134464" marR="134464" marT="89642" marB="89642">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478093">
                <a:tc>
                  <a:txBody>
                    <a:bodyPr/>
                    <a:lstStyle/>
                    <a:p>
                      <a:pPr algn="l"/>
                      <a:r>
                        <a:rPr lang="en-US" sz="2000">
                          <a:solidFill>
                            <a:schemeClr val="tx1"/>
                          </a:solidFill>
                          <a:latin typeface="+mn-lt"/>
                        </a:rPr>
                        <a:t>Java</a:t>
                      </a:r>
                    </a:p>
                  </a:txBody>
                  <a:tcPr marL="134464" marR="134464" marT="89642" marB="89642">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2000">
                          <a:solidFill>
                            <a:schemeClr val="tx1"/>
                          </a:solidFill>
                          <a:latin typeface="+mn-lt"/>
                        </a:rPr>
                        <a:t>Visual Studio Code</a:t>
                      </a:r>
                    </a:p>
                  </a:txBody>
                  <a:tcPr marL="134464" marR="134464" marT="89642" marB="89642">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478093">
                <a:tc>
                  <a:txBody>
                    <a:bodyPr/>
                    <a:lstStyle/>
                    <a:p>
                      <a:pPr algn="l"/>
                      <a:r>
                        <a:rPr lang="en-US" sz="2000">
                          <a:solidFill>
                            <a:schemeClr val="tx1"/>
                          </a:solidFill>
                          <a:latin typeface="+mn-lt"/>
                        </a:rPr>
                        <a:t>Node.js</a:t>
                      </a:r>
                    </a:p>
                  </a:txBody>
                  <a:tcPr marL="134464" marR="134464" marT="89642" marB="89642">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2000">
                          <a:solidFill>
                            <a:schemeClr val="tx1"/>
                          </a:solidFill>
                          <a:latin typeface="+mn-lt"/>
                        </a:rPr>
                        <a:t>Visual Studio Code</a:t>
                      </a:r>
                    </a:p>
                  </a:txBody>
                  <a:tcPr marL="134464" marR="134464" marT="89642" marB="89642">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478093">
                <a:tc>
                  <a:txBody>
                    <a:bodyPr/>
                    <a:lstStyle/>
                    <a:p>
                      <a:pPr algn="l"/>
                      <a:r>
                        <a:rPr lang="en-US" sz="2000">
                          <a:solidFill>
                            <a:schemeClr val="tx1"/>
                          </a:solidFill>
                          <a:latin typeface="+mn-lt"/>
                        </a:rPr>
                        <a:t>Python</a:t>
                      </a:r>
                    </a:p>
                  </a:txBody>
                  <a:tcPr marL="134464" marR="134464" marT="89642" marB="89642">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2000" dirty="0">
                          <a:solidFill>
                            <a:schemeClr val="tx1"/>
                          </a:solidFill>
                          <a:latin typeface="+mn-lt"/>
                        </a:rPr>
                        <a:t>Visual Studio Code</a:t>
                      </a:r>
                    </a:p>
                  </a:txBody>
                  <a:tcPr marL="134464" marR="134464" marT="89642" marB="89642">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446895"/>
                  </a:ext>
                </a:extLst>
              </a:tr>
            </a:tbl>
          </a:graphicData>
        </a:graphic>
      </p:graphicFrame>
      <p:sp>
        <p:nvSpPr>
          <p:cNvPr id="23" name="Rectangle 22">
            <a:extLst>
              <a:ext uri="{FF2B5EF4-FFF2-40B4-BE49-F238E27FC236}">
                <a16:creationId xmlns:a16="http://schemas.microsoft.com/office/drawing/2014/main" id="{A9757804-F7EF-4992-AFC4-5C2A949B9AD6}"/>
              </a:ext>
            </a:extLst>
          </p:cNvPr>
          <p:cNvSpPr/>
          <p:nvPr/>
        </p:nvSpPr>
        <p:spPr>
          <a:xfrm>
            <a:off x="6193268" y="1595517"/>
            <a:ext cx="3659627" cy="362072"/>
          </a:xfrm>
          <a:prstGeom prst="rect">
            <a:avLst/>
          </a:prstGeom>
        </p:spPr>
        <p:txBody>
          <a:bodyPr wrap="none" lIns="0" tIns="0" rIns="0" bIns="0">
            <a:spAutoFit/>
          </a:bodyPr>
          <a:lstStyle/>
          <a:p>
            <a:pPr defTabSz="914225"/>
            <a:r>
              <a:rPr lang="en-US" altLang="en-US" sz="2353">
                <a:latin typeface="+mj-lt"/>
                <a:cs typeface="Segoe UI Semilight" panose="020B0402040204020203" pitchFamily="34" charset="0"/>
              </a:rPr>
              <a:t>Windows Targets (AMD64)</a:t>
            </a:r>
          </a:p>
        </p:txBody>
      </p:sp>
      <p:graphicFrame>
        <p:nvGraphicFramePr>
          <p:cNvPr id="26" name="Table 6">
            <a:extLst>
              <a:ext uri="{FF2B5EF4-FFF2-40B4-BE49-F238E27FC236}">
                <a16:creationId xmlns:a16="http://schemas.microsoft.com/office/drawing/2014/main" id="{C92B308B-1083-4834-AE11-F21EE22FEC7A}"/>
              </a:ext>
            </a:extLst>
          </p:cNvPr>
          <p:cNvGraphicFramePr>
            <a:graphicFrameLocks noGrp="1"/>
          </p:cNvGraphicFramePr>
          <p:nvPr/>
        </p:nvGraphicFramePr>
        <p:xfrm>
          <a:off x="6193268" y="2159066"/>
          <a:ext cx="5580092" cy="2061852"/>
        </p:xfrm>
        <a:graphic>
          <a:graphicData uri="http://schemas.openxmlformats.org/drawingml/2006/table">
            <a:tbl>
              <a:tblPr firstRow="1" bandRow="1">
                <a:tableStyleId>{5C22544A-7EE6-4342-B048-85BDC9FD1C3A}</a:tableStyleId>
              </a:tblPr>
              <a:tblGrid>
                <a:gridCol w="1756748">
                  <a:extLst>
                    <a:ext uri="{9D8B030D-6E8A-4147-A177-3AD203B41FA5}">
                      <a16:colId xmlns:a16="http://schemas.microsoft.com/office/drawing/2014/main" val="1289156279"/>
                    </a:ext>
                  </a:extLst>
                </a:gridCol>
                <a:gridCol w="3823344">
                  <a:extLst>
                    <a:ext uri="{9D8B030D-6E8A-4147-A177-3AD203B41FA5}">
                      <a16:colId xmlns:a16="http://schemas.microsoft.com/office/drawing/2014/main" val="2759990731"/>
                    </a:ext>
                  </a:extLst>
                </a:gridCol>
              </a:tblGrid>
              <a:tr h="478093">
                <a:tc>
                  <a:txBody>
                    <a:bodyPr/>
                    <a:lstStyle/>
                    <a:p>
                      <a:pPr marL="0" algn="l" defTabSz="932742" rtl="0" eaLnBrk="1" latinLnBrk="0" hangingPunct="1"/>
                      <a:r>
                        <a:rPr lang="en-US" sz="2000" b="0" kern="1200">
                          <a:solidFill>
                            <a:schemeClr val="bg1"/>
                          </a:solidFill>
                          <a:latin typeface="+mj-lt"/>
                          <a:ea typeface="+mn-ea"/>
                          <a:cs typeface="+mn-cs"/>
                        </a:rPr>
                        <a:t>Language</a:t>
                      </a:r>
                    </a:p>
                  </a:txBody>
                  <a:tcPr marL="134464" marR="134464" marT="89642" marB="89642">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marL="0" algn="l" defTabSz="932742" rtl="0" eaLnBrk="1" latinLnBrk="0" hangingPunct="1"/>
                      <a:r>
                        <a:rPr lang="en-US" sz="2000" b="0" kern="1200">
                          <a:solidFill>
                            <a:schemeClr val="bg1"/>
                          </a:solidFill>
                          <a:latin typeface="+mj-lt"/>
                          <a:ea typeface="+mn-ea"/>
                          <a:cs typeface="+mn-cs"/>
                        </a:rPr>
                        <a:t>Development tools</a:t>
                      </a:r>
                    </a:p>
                  </a:txBody>
                  <a:tcPr marL="134464" marR="134464" marT="89642" marB="89642">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1270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776902">
                <a:tc>
                  <a:txBody>
                    <a:bodyPr/>
                    <a:lstStyle/>
                    <a:p>
                      <a:pPr marL="0" algn="l" defTabSz="932742" rtl="0" eaLnBrk="1" latinLnBrk="0" hangingPunct="1"/>
                      <a:r>
                        <a:rPr lang="en-US" sz="2000" kern="1200">
                          <a:solidFill>
                            <a:schemeClr val="tx1"/>
                          </a:solidFill>
                          <a:latin typeface="+mn-lt"/>
                          <a:ea typeface="+mn-ea"/>
                          <a:cs typeface="+mn-cs"/>
                        </a:rPr>
                        <a:t>C</a:t>
                      </a:r>
                    </a:p>
                  </a:txBody>
                  <a:tcPr marL="134464" marR="134464" marT="89642" marB="89642">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32742" rtl="0" eaLnBrk="1" latinLnBrk="0" hangingPunct="1"/>
                      <a:r>
                        <a:rPr lang="en-US" sz="2000" kern="1200">
                          <a:solidFill>
                            <a:schemeClr val="tx1"/>
                          </a:solidFill>
                          <a:latin typeface="+mn-lt"/>
                          <a:ea typeface="+mn-ea"/>
                          <a:cs typeface="+mn-cs"/>
                        </a:rPr>
                        <a:t>Visual Studio Code</a:t>
                      </a:r>
                      <a:br>
                        <a:rPr lang="en-US" sz="2000" kern="1200">
                          <a:solidFill>
                            <a:schemeClr val="tx1"/>
                          </a:solidFill>
                          <a:latin typeface="+mn-lt"/>
                          <a:ea typeface="+mn-ea"/>
                          <a:cs typeface="+mn-cs"/>
                        </a:rPr>
                      </a:br>
                      <a:r>
                        <a:rPr lang="en-US" sz="2000" kern="1200">
                          <a:solidFill>
                            <a:schemeClr val="tx1"/>
                          </a:solidFill>
                          <a:latin typeface="+mn-lt"/>
                          <a:ea typeface="+mn-ea"/>
                          <a:cs typeface="+mn-cs"/>
                        </a:rPr>
                        <a:t>Visual Studio 2017/2019</a:t>
                      </a:r>
                    </a:p>
                  </a:txBody>
                  <a:tcPr marL="134464" marR="134464" marT="89642" marB="89642">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776902">
                <a:tc>
                  <a:txBody>
                    <a:bodyPr/>
                    <a:lstStyle/>
                    <a:p>
                      <a:pPr marL="0" algn="l" defTabSz="932742" rtl="0" eaLnBrk="1" latinLnBrk="0" hangingPunct="1"/>
                      <a:r>
                        <a:rPr lang="en-US" sz="2000" kern="1200">
                          <a:solidFill>
                            <a:schemeClr val="tx1"/>
                          </a:solidFill>
                          <a:latin typeface="+mn-lt"/>
                          <a:ea typeface="+mn-ea"/>
                          <a:cs typeface="+mn-cs"/>
                        </a:rPr>
                        <a:t>C#</a:t>
                      </a:r>
                    </a:p>
                  </a:txBody>
                  <a:tcPr marL="134464" marR="134464" marT="89642" marB="89642">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defTabSz="932742" rtl="0" eaLnBrk="1" latinLnBrk="0" hangingPunct="1"/>
                      <a:r>
                        <a:rPr lang="en-US" sz="2000" kern="1200" dirty="0">
                          <a:solidFill>
                            <a:schemeClr val="tx1"/>
                          </a:solidFill>
                          <a:latin typeface="+mn-lt"/>
                          <a:ea typeface="+mn-ea"/>
                          <a:cs typeface="+mn-cs"/>
                        </a:rPr>
                        <a:t>Visual Studio Code (*)</a:t>
                      </a:r>
                      <a:br>
                        <a:rPr lang="en-US" sz="2000" kern="1200" dirty="0">
                          <a:solidFill>
                            <a:schemeClr val="tx1"/>
                          </a:solidFill>
                          <a:latin typeface="+mn-lt"/>
                          <a:ea typeface="+mn-ea"/>
                          <a:cs typeface="+mn-cs"/>
                        </a:rPr>
                      </a:br>
                      <a:r>
                        <a:rPr lang="en-US" sz="2000" kern="1200" dirty="0">
                          <a:solidFill>
                            <a:schemeClr val="tx1"/>
                          </a:solidFill>
                          <a:latin typeface="+mn-lt"/>
                          <a:ea typeface="+mn-ea"/>
                          <a:cs typeface="+mn-cs"/>
                        </a:rPr>
                        <a:t>Visual Studio 2017/2019</a:t>
                      </a:r>
                    </a:p>
                  </a:txBody>
                  <a:tcPr marL="134464" marR="134464" marT="89642" marB="89642">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bl>
          </a:graphicData>
        </a:graphic>
      </p:graphicFrame>
      <p:sp>
        <p:nvSpPr>
          <p:cNvPr id="28" name="Rectangle 27">
            <a:extLst>
              <a:ext uri="{FF2B5EF4-FFF2-40B4-BE49-F238E27FC236}">
                <a16:creationId xmlns:a16="http://schemas.microsoft.com/office/drawing/2014/main" id="{58333241-0BEA-43C6-8FB1-D25512E4A534}"/>
              </a:ext>
            </a:extLst>
          </p:cNvPr>
          <p:cNvSpPr/>
          <p:nvPr/>
        </p:nvSpPr>
        <p:spPr>
          <a:xfrm>
            <a:off x="9495304" y="6165943"/>
            <a:ext cx="2267160" cy="241381"/>
          </a:xfrm>
          <a:prstGeom prst="rect">
            <a:avLst/>
          </a:prstGeom>
        </p:spPr>
        <p:txBody>
          <a:bodyPr wrap="none" lIns="0" tIns="0" rIns="0" bIns="0">
            <a:spAutoFit/>
          </a:bodyPr>
          <a:lstStyle/>
          <a:p>
            <a:pPr defTabSz="914225"/>
            <a:r>
              <a:rPr lang="en-US" altLang="en-US" sz="1568">
                <a:cs typeface="Segoe UI Semilight" panose="020B0402040204020203" pitchFamily="34" charset="0"/>
              </a:rPr>
              <a:t>(*) no debugging support</a:t>
            </a:r>
          </a:p>
        </p:txBody>
      </p:sp>
    </p:spTree>
    <p:extLst>
      <p:ext uri="{BB962C8B-B14F-4D97-AF65-F5344CB8AC3E}">
        <p14:creationId xmlns:p14="http://schemas.microsoft.com/office/powerpoint/2010/main" val="3054904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3" grpId="0"/>
      <p:bldP spid="28" grpId="0"/>
    </p:bldLst>
  </p:timing>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PowerPoint Template_04_Sep_20.pptx" id="{34DA8044-96F2-410E-AE13-71CC26D6ED4E}" vid="{3AB0EB5B-5011-4FC3-AD9B-4616A40CCC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642B8B079E3245AF06EC6DBAA97CBE" ma:contentTypeVersion="15" ma:contentTypeDescription="Create a new document." ma:contentTypeScope="" ma:versionID="a2a5a4ffa56c1ed123fd6a510d95568f">
  <xsd:schema xmlns:xsd="http://www.w3.org/2001/XMLSchema" xmlns:xs="http://www.w3.org/2001/XMLSchema" xmlns:p="http://schemas.microsoft.com/office/2006/metadata/properties" xmlns:ns1="http://schemas.microsoft.com/sharepoint/v3" xmlns:ns2="9abd79a5-6d97-48f4-b0ff-89fa129df955" xmlns:ns3="42679619-c52c-4ce1-bd94-206a735478cf" targetNamespace="http://schemas.microsoft.com/office/2006/metadata/properties" ma:root="true" ma:fieldsID="f67803bc4f475fd689ae1d2bcb826568" ns1:_="" ns2:_="" ns3:_="">
    <xsd:import namespace="http://schemas.microsoft.com/sharepoint/v3"/>
    <xsd:import namespace="9abd79a5-6d97-48f4-b0ff-89fa129df955"/>
    <xsd:import namespace="42679619-c52c-4ce1-bd94-206a735478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3:LastSharedByUser" minOccurs="0"/>
                <xsd:element ref="ns3:LastSharedByTime"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bd79a5-6d97-48f4-b0ff-89fa129df9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679619-c52c-4ce1-bd94-206a735478c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abd79a5-6d97-48f4-b0ff-89fa129df955"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679EB0C-5FD2-4E1D-B46A-10DE1B2BD4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abd79a5-6d97-48f4-b0ff-89fa129df955"/>
    <ds:schemaRef ds:uri="42679619-c52c-4ce1-bd94-206a735478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9abd79a5-6d97-48f4-b0ff-89fa129df955"/>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Azure PowerPoint Template_04_Sep_20</Template>
  <TotalTime>19</TotalTime>
  <Words>5563</Words>
  <Application>Microsoft Office PowerPoint</Application>
  <PresentationFormat>Widescreen</PresentationFormat>
  <Paragraphs>484</Paragraphs>
  <Slides>35</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Consolas</vt:lpstr>
      <vt:lpstr>Segoe UI</vt:lpstr>
      <vt:lpstr>Segoe UI Light</vt:lpstr>
      <vt:lpstr>Segoe UI Semibold</vt:lpstr>
      <vt:lpstr>Wingdings</vt:lpstr>
      <vt:lpstr>Microsoft Azure Template</vt:lpstr>
      <vt:lpstr>AZ-220T01  Module 07: Azure IoT Edge modules and containers</vt:lpstr>
      <vt:lpstr>Lesson 1: Learning objectives</vt:lpstr>
      <vt:lpstr>Module 7 – Learning objectives</vt:lpstr>
      <vt:lpstr>Lesson 2: Develop custom edge modules</vt:lpstr>
      <vt:lpstr>Introduction to IoT Edge module development</vt:lpstr>
      <vt:lpstr>Azure IoT Edge supported container engines</vt:lpstr>
      <vt:lpstr>Azure IoT Edge supported operating systems</vt:lpstr>
      <vt:lpstr>Azure IoT Edge supported virtual machine hosting</vt:lpstr>
      <vt:lpstr>IoT Edge module development tooling and languages</vt:lpstr>
      <vt:lpstr>Configuring a VS Code development environment</vt:lpstr>
      <vt:lpstr>Configuring a VS Code development environment  </vt:lpstr>
      <vt:lpstr>Configuring a VS Code development environment    </vt:lpstr>
      <vt:lpstr>Configuring a VS Code development environment </vt:lpstr>
      <vt:lpstr>Configuring a VS Code development environment   </vt:lpstr>
      <vt:lpstr>Develop Custom Modules with VS Code</vt:lpstr>
      <vt:lpstr>Debugging Modules without the IoT Edge Runtime</vt:lpstr>
      <vt:lpstr>Debugging Modules with the IoT Edge Runtime</vt:lpstr>
      <vt:lpstr>Lesson 3: Offline capabilities</vt:lpstr>
      <vt:lpstr>Zero configuration offline capabilities</vt:lpstr>
      <vt:lpstr>Extended offline capabilities: What are they?</vt:lpstr>
      <vt:lpstr>Extended offline capabilities: How do you do it?</vt:lpstr>
      <vt:lpstr>Lesson 4: IoT Edge storage</vt:lpstr>
      <vt:lpstr>Intro to Azure Blob Storage on IoT Edge</vt:lpstr>
      <vt:lpstr>Module access to local storage</vt:lpstr>
      <vt:lpstr>Deploying Azure Blob Storage on IoT Edge</vt:lpstr>
      <vt:lpstr>Azure Blob Storage Module create container options</vt:lpstr>
      <vt:lpstr>Azure Blob Storage Module twin settings</vt:lpstr>
      <vt:lpstr>Azure Blob Storage on IoT Edge connectivity</vt:lpstr>
      <vt:lpstr>Lesson 5: Module labs</vt:lpstr>
      <vt:lpstr>Module 7 labs</vt:lpstr>
      <vt:lpstr>Lesson 6: Module 7 review questions</vt:lpstr>
      <vt:lpstr>Module review: Question 7.1</vt:lpstr>
      <vt:lpstr>Module review: Question 7.2</vt:lpstr>
      <vt:lpstr>Module review: Question 7.3</vt:lpstr>
      <vt:lpstr>Module review: Question 7.4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AZ-220T01  Module 07: Azure IoT Edge modules and containers</dc:title>
  <dc:creator>Chris Howd</dc:creator>
  <cp:lastModifiedBy>Chris Howd</cp:lastModifiedBy>
  <cp:revision>1</cp:revision>
  <dcterms:created xsi:type="dcterms:W3CDTF">2021-06-03T18:48:17Z</dcterms:created>
  <dcterms:modified xsi:type="dcterms:W3CDTF">2021-06-07T21:11:16Z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0x01010070642B8B079E3245AF06EC6DBAA97CBE</vt:lpwstr>
  </property>
</Properties>
</file>