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45"/>
  </p:notesMasterIdLst>
  <p:handoutMasterIdLst>
    <p:handoutMasterId r:id="rId46"/>
  </p:handoutMasterIdLst>
  <p:sldIdLst>
    <p:sldId id="1627" r:id="rId5"/>
    <p:sldId id="1856" r:id="rId6"/>
    <p:sldId id="1660" r:id="rId7"/>
    <p:sldId id="1857" r:id="rId8"/>
    <p:sldId id="3189" r:id="rId9"/>
    <p:sldId id="10880" r:id="rId10"/>
    <p:sldId id="10884" r:id="rId11"/>
    <p:sldId id="1937" r:id="rId12"/>
    <p:sldId id="1938" r:id="rId13"/>
    <p:sldId id="1939" r:id="rId14"/>
    <p:sldId id="1940" r:id="rId15"/>
    <p:sldId id="1941" r:id="rId16"/>
    <p:sldId id="1906" r:id="rId17"/>
    <p:sldId id="1907" r:id="rId18"/>
    <p:sldId id="1908" r:id="rId19"/>
    <p:sldId id="1909" r:id="rId20"/>
    <p:sldId id="1942" r:id="rId21"/>
    <p:sldId id="1943" r:id="rId22"/>
    <p:sldId id="1912" r:id="rId23"/>
    <p:sldId id="10882" r:id="rId24"/>
    <p:sldId id="10883" r:id="rId25"/>
    <p:sldId id="1946" r:id="rId26"/>
    <p:sldId id="1947" r:id="rId27"/>
    <p:sldId id="258" r:id="rId28"/>
    <p:sldId id="1949" r:id="rId29"/>
    <p:sldId id="1950" r:id="rId30"/>
    <p:sldId id="1951" r:id="rId31"/>
    <p:sldId id="1952" r:id="rId32"/>
    <p:sldId id="1953" r:id="rId33"/>
    <p:sldId id="10868" r:id="rId34"/>
    <p:sldId id="10871" r:id="rId35"/>
    <p:sldId id="10874" r:id="rId36"/>
    <p:sldId id="10854" r:id="rId37"/>
    <p:sldId id="1928" r:id="rId38"/>
    <p:sldId id="1887" r:id="rId39"/>
    <p:sldId id="10875" r:id="rId40"/>
    <p:sldId id="10876" r:id="rId41"/>
    <p:sldId id="10877" r:id="rId42"/>
    <p:sldId id="10878" r:id="rId43"/>
    <p:sldId id="10879" r:id="rId4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D20EBA-A899-435C-A53F-4671C1969C38}" v="4" dt="2021-06-07T21:16:20.4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80" y="10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Howd" userId="92c08c4def15ec19" providerId="LiveId" clId="{62D20EBA-A899-435C-A53F-4671C1969C38}"/>
    <pc:docChg chg="modSld">
      <pc:chgData name="Chris Howd" userId="92c08c4def15ec19" providerId="LiveId" clId="{62D20EBA-A899-435C-A53F-4671C1969C38}" dt="2021-06-07T21:16:20.479" v="46" actId="20577"/>
      <pc:docMkLst>
        <pc:docMk/>
      </pc:docMkLst>
      <pc:sldChg chg="modSp mod">
        <pc:chgData name="Chris Howd" userId="92c08c4def15ec19" providerId="LiveId" clId="{62D20EBA-A899-435C-A53F-4671C1969C38}" dt="2021-06-07T17:04:25.602" v="39" actId="20577"/>
        <pc:sldMkLst>
          <pc:docMk/>
          <pc:sldMk cId="2258375774" sldId="1937"/>
        </pc:sldMkLst>
        <pc:spChg chg="mod">
          <ac:chgData name="Chris Howd" userId="92c08c4def15ec19" providerId="LiveId" clId="{62D20EBA-A899-435C-A53F-4671C1969C38}" dt="2021-06-07T17:03:38.202" v="12" actId="20577"/>
          <ac:spMkLst>
            <pc:docMk/>
            <pc:sldMk cId="2258375774" sldId="1937"/>
            <ac:spMk id="68" creationId="{7B871F8F-9CC4-4413-B77C-DF8DF1436A09}"/>
          </ac:spMkLst>
        </pc:spChg>
        <pc:spChg chg="mod">
          <ac:chgData name="Chris Howd" userId="92c08c4def15ec19" providerId="LiveId" clId="{62D20EBA-A899-435C-A53F-4671C1969C38}" dt="2021-06-07T17:03:51.068" v="25" actId="20577"/>
          <ac:spMkLst>
            <pc:docMk/>
            <pc:sldMk cId="2258375774" sldId="1937"/>
            <ac:spMk id="70" creationId="{2172F692-4F86-4049-83F0-858F18088808}"/>
          </ac:spMkLst>
        </pc:spChg>
        <pc:spChg chg="mod">
          <ac:chgData name="Chris Howd" userId="92c08c4def15ec19" providerId="LiveId" clId="{62D20EBA-A899-435C-A53F-4671C1969C38}" dt="2021-06-07T17:04:25.602" v="39" actId="20577"/>
          <ac:spMkLst>
            <pc:docMk/>
            <pc:sldMk cId="2258375774" sldId="1937"/>
            <ac:spMk id="73" creationId="{81A2B0F7-8AF5-4AEF-883A-A9E2A9B5B26B}"/>
          </ac:spMkLst>
        </pc:spChg>
      </pc:sldChg>
      <pc:sldChg chg="modSp mod">
        <pc:chgData name="Chris Howd" userId="92c08c4def15ec19" providerId="LiveId" clId="{62D20EBA-A899-435C-A53F-4671C1969C38}" dt="2021-06-07T21:15:18.140" v="42" actId="20577"/>
        <pc:sldMkLst>
          <pc:docMk/>
          <pc:sldMk cId="3118470790" sldId="1950"/>
        </pc:sldMkLst>
        <pc:spChg chg="mod">
          <ac:chgData name="Chris Howd" userId="92c08c4def15ec19" providerId="LiveId" clId="{62D20EBA-A899-435C-A53F-4671C1969C38}" dt="2021-06-07T21:15:18.140" v="42" actId="20577"/>
          <ac:spMkLst>
            <pc:docMk/>
            <pc:sldMk cId="3118470790" sldId="1950"/>
            <ac:spMk id="17" creationId="{00000000-0000-0000-0000-000000000000}"/>
          </ac:spMkLst>
        </pc:spChg>
      </pc:sldChg>
      <pc:sldChg chg="modSp">
        <pc:chgData name="Chris Howd" userId="92c08c4def15ec19" providerId="LiveId" clId="{62D20EBA-A899-435C-A53F-4671C1969C38}" dt="2021-06-07T21:16:20.479" v="46" actId="20577"/>
        <pc:sldMkLst>
          <pc:docMk/>
          <pc:sldMk cId="1989095937" sldId="10868"/>
        </pc:sldMkLst>
        <pc:spChg chg="mod">
          <ac:chgData name="Chris Howd" userId="92c08c4def15ec19" providerId="LiveId" clId="{62D20EBA-A899-435C-A53F-4671C1969C38}" dt="2021-06-07T21:16:20.479" v="46" actId="20577"/>
          <ac:spMkLst>
            <pc:docMk/>
            <pc:sldMk cId="1989095937" sldId="10868"/>
            <ac:spMk id="92" creationId="{0A17F35C-D4DA-49B7-B836-2A01C038F16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6/7/2021 2:15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6/7/2021 2:12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zure.microsoft.com/en-us/updates/iot-hub-new-features-now-available-for-device-and-module-twin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azure/iot-hub/iot-hub-devguide-c2d-guidance"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Firmware updates are typically handled through an automatic device configuration process, as we’ll discuss later.</a:t>
            </a:r>
          </a:p>
          <a:p>
            <a:endParaRPr lang="en-US" dirty="0"/>
          </a:p>
          <a:p>
            <a:r>
              <a:rPr lang="en-US" dirty="0"/>
              <a:t>One thing to think about as part of this is that if there’s any interest in firmware updates, although we don’t discuss that process (again, not a device firmware engineer class), you could mention that Azure CDN offers a way to do large-scale caching of firmware files, which can help with deployment of firmware updates.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325974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Reporting progress and status is often done through device twins.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115382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slide 1 of 6 in a series that details device configuration) </a:t>
            </a:r>
          </a:p>
          <a:p>
            <a:endParaRPr lang="en-US" dirty="0"/>
          </a:p>
          <a:p>
            <a:r>
              <a:rPr lang="en-US" dirty="0"/>
              <a:t>“You may notice three of the five device patterns were built on top of device twins. Let’s look a little more at the device twin configuration process…”</a:t>
            </a:r>
          </a:p>
          <a:p>
            <a:endParaRPr lang="en-US" dirty="0"/>
          </a:p>
          <a:p>
            <a:r>
              <a:rPr lang="en-US" dirty="0"/>
              <a:t>Device Twins were introduced way back in Module 2 at a high level.</a:t>
            </a:r>
          </a:p>
          <a:p>
            <a:endParaRPr lang="en-US" dirty="0"/>
          </a:p>
          <a:p>
            <a:r>
              <a:rPr lang="en-US" dirty="0"/>
              <a:t>The maximums that relate to the document sections are:</a:t>
            </a:r>
          </a:p>
          <a:p>
            <a:pPr marL="171450" indent="-171450">
              <a:buFont typeface="Arial" panose="020B0604020202020204" pitchFamily="34" charset="0"/>
              <a:buChar char="•"/>
            </a:pPr>
            <a:r>
              <a:rPr lang="en-US" dirty="0"/>
              <a:t>Desired and reported sections can be 32 KB each</a:t>
            </a:r>
          </a:p>
          <a:p>
            <a:pPr marL="171450" indent="-171450">
              <a:buFont typeface="Arial" panose="020B0604020202020204" pitchFamily="34" charset="0"/>
              <a:buChar char="•"/>
            </a:pPr>
            <a:r>
              <a:rPr lang="en-US" dirty="0"/>
              <a:t>Tags can be 8 KB</a:t>
            </a:r>
          </a:p>
          <a:p>
            <a:pPr marL="171450" indent="-171450">
              <a:buFont typeface="Arial" panose="020B0604020202020204" pitchFamily="34" charset="0"/>
              <a:buChar char="•"/>
            </a:pPr>
            <a:r>
              <a:rPr lang="en-US" dirty="0"/>
              <a:t>Each property key can be up to 1 KB with a value up to 4 KB</a:t>
            </a:r>
          </a:p>
          <a:p>
            <a:endParaRPr lang="en-US" dirty="0"/>
          </a:p>
          <a:p>
            <a:r>
              <a:rPr lang="en-US" dirty="0"/>
              <a:t>(</a:t>
            </a:r>
            <a:r>
              <a:rPr lang="en-US" dirty="0">
                <a:hlinkClick r:id="rId3"/>
              </a:rPr>
              <a:t>https://azure.microsoft.com/en-us/updates/iot-hub-new-features-now-available-for-device-and-module-twins/</a:t>
            </a:r>
            <a:r>
              <a:rPr lang="en-US" dirty="0"/>
              <a:t>)</a:t>
            </a:r>
          </a:p>
          <a:p>
            <a:endParaRPr lang="en-US" dirty="0"/>
          </a:p>
          <a:p>
            <a:r>
              <a:rPr lang="en-US" dirty="0"/>
              <a:t>This might be a good time to drop the surprise that only MQTT (including over </a:t>
            </a:r>
            <a:r>
              <a:rPr lang="en-US" dirty="0" err="1"/>
              <a:t>WebSockets</a:t>
            </a:r>
            <a:r>
              <a:rPr lang="en-US" dirty="0"/>
              <a:t>) and AMQP (including over </a:t>
            </a:r>
            <a:r>
              <a:rPr lang="en-US" dirty="0" err="1"/>
              <a:t>WebSockets</a:t>
            </a:r>
            <a:r>
              <a:rPr lang="en-US" dirty="0"/>
              <a:t>) can do device twins; pure HTTPS does not support them.</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532175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“Device twins, which you briefly looked at in labs earlier in the course, you may recall are JSON documents that have a specific set of properties, both desired, meaning what you are asking the device to set, and reported, which is what the device says it has configured. They also include a version number and some miscellaneous metadata, such a timestamps.”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5475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“Until now, when working with changing properties in device twins, you have been doing that through manual edits in the portal. However, in real life, that is not scalable. Device operators will instead use device management applications – or ‘back-end applications’ – to manage their device configurations. These work through back-end operations exposed by the IoT Hub to allow a back-end application to change the device twin properties.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673180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“Besides requesting changes to device twins, you can also request information on device twins, for reporting or logging purposes, for example. This falls into the category of ‘device operations.’ This can include a direct request for twin information, or registration of a change handler, to be informed of changes.”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247703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previously mentioned, device twins also have metadata associated with them. The metadata field explicitly carries update timestamps, while there is also a version field, which is itself a form of metadata.”</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203665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these last two, the recommendation is to not deep dive on them but leave it as “an exercise for the reader.” Just be sure to explain the concept of optimistic concurrency, and that IoT Hub does not “remember” if a device has received updated device twin information, so even when a device has subscribed to update notifications for specific twin properties, it must always retrieve the full set of properties in the notification event handler. (This also avoids any possibility of race conditions around delivery of notifications vs. concurrent changes to the twin configuration.)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219664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“Earlier, direct methods were mentioned for things like factory reset and device reboot, but we didn’t really explain what that meant.”</a:t>
            </a:r>
          </a:p>
          <a:p>
            <a:endParaRPr lang="en-US" dirty="0"/>
          </a:p>
          <a:p>
            <a:r>
              <a:rPr lang="en-US" dirty="0"/>
              <a:t>Mention that direct methods exist on modules in IoT Edge as well, but we’re focusing on the device view here.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847992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350123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699035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083615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Source: </a:t>
            </a:r>
            <a:r>
              <a:rPr lang="en-US" dirty="0">
                <a:hlinkClick r:id="rId3"/>
              </a:rPr>
              <a:t>https://docs.microsoft.com/en-us/azure/iot-hub/iot-hub-devguide-c2d-guidance</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4632555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581006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6511828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0526783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183903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957127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We don’t use this in the labs, so don’t feel the need to super very deep on this. Instead, just mention the high-level concepts, and move on. The </a:t>
            </a:r>
            <a:r>
              <a:rPr lang="en-US" dirty="0" err="1"/>
              <a:t>SkillPipe</a:t>
            </a:r>
            <a:r>
              <a:rPr lang="en-US" dirty="0"/>
              <a:t> has details.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One important note is that for setting device twin properties, we have a replacement on the next slide, but for group direct method invocation, there’s not an alternative in the product at this time.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797077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questions arise in class as to why the term “device method” is used in the code, you can let students know that this is a legacy term and that “device method” and “direct method” are </a:t>
            </a:r>
            <a:r>
              <a:rPr lang="en-US" dirty="0" err="1"/>
              <a:t>synonimous</a:t>
            </a:r>
            <a:r>
              <a:rPr lang="en-US" dirty="0"/>
              <a: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741554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gave you an example of a job with device method calls, but not with device twin properties. That’s because there is a replacement tool, Automatic Device Management…”</a:t>
            </a:r>
          </a:p>
          <a:p>
            <a:endParaRPr lang="en-US" dirty="0"/>
          </a:p>
          <a:p>
            <a:r>
              <a:rPr lang="en-US" dirty="0"/>
              <a:t>This </a:t>
            </a:r>
            <a:r>
              <a:rPr lang="en-US" b="1" dirty="0"/>
              <a:t>will</a:t>
            </a:r>
            <a:r>
              <a:rPr lang="en-US" b="0" dirty="0"/>
              <a:t> be in the labs, so don’t feel the need to deep dive on this necessarily. You should explain each of the bullets, however. Note that the </a:t>
            </a:r>
            <a:r>
              <a:rPr lang="en-US" b="0" dirty="0" err="1"/>
              <a:t>SkillPipe</a:t>
            </a:r>
            <a:r>
              <a:rPr lang="en-US" b="0" dirty="0"/>
              <a:t> doesn’t describe how to do this in the SDK, primarily because the documentation is weak on this right now.</a:t>
            </a:r>
          </a:p>
          <a:p>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456557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could be white-boarded as a flow chart if students need a more visual representation.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4111265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Note that the </a:t>
            </a:r>
            <a:r>
              <a:rPr lang="en-US" dirty="0" err="1"/>
              <a:t>SkillPipe</a:t>
            </a:r>
            <a:r>
              <a:rPr lang="en-US" dirty="0"/>
              <a:t> covers roles besides IoT Developer, because there is a lot of overlap, but for the purposes of delivery, this is a Developer course, so we’re only presenting that role’s version of this information.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4111265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4865067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5160020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4865067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B, C</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Device Management Patterns</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Back-end apps can use Azure IoT Hub primitives, such as device twins and direct methods, to remotely start and monitor device management actions on devices.</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You can use a direct method to initiate device management actions (such as reboot, factory reset, and firmware update) from a back-end app in the cloud. The device is responsible for:</a:t>
            </a:r>
          </a:p>
          <a:p>
            <a:pPr lvl="0"/>
            <a:r>
              <a:rPr lang="en-US" sz="882" kern="1200" dirty="0">
                <a:solidFill>
                  <a:schemeClr val="tx1"/>
                </a:solidFill>
                <a:effectLst/>
                <a:latin typeface="Segoe UI Light" pitchFamily="34" charset="0"/>
                <a:ea typeface="+mn-ea"/>
                <a:cs typeface="+mn-cs"/>
              </a:rPr>
              <a:t>- Handling the method request sent from IoT Hub.</a:t>
            </a:r>
          </a:p>
          <a:p>
            <a:pPr lvl="0"/>
            <a:r>
              <a:rPr lang="en-US" sz="882" kern="1200" dirty="0">
                <a:solidFill>
                  <a:schemeClr val="tx1"/>
                </a:solidFill>
                <a:effectLst/>
                <a:latin typeface="Segoe UI Light" pitchFamily="34" charset="0"/>
                <a:ea typeface="+mn-ea"/>
                <a:cs typeface="+mn-cs"/>
              </a:rPr>
              <a:t>- Initiating the corresponding device-specific action on the device.</a:t>
            </a:r>
          </a:p>
          <a:p>
            <a:pPr lvl="0"/>
            <a:r>
              <a:rPr lang="en-US" sz="882" kern="1200" dirty="0">
                <a:solidFill>
                  <a:schemeClr val="tx1"/>
                </a:solidFill>
                <a:effectLst/>
                <a:latin typeface="Segoe UI Light" pitchFamily="34" charset="0"/>
                <a:ea typeface="+mn-ea"/>
                <a:cs typeface="+mn-cs"/>
              </a:rPr>
              <a:t>- Providing status updates through reported properties to IoT Hub.</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You can use a back-end app in the cloud to run device twin queries to set a device twin desired property or to report on the progress of your device management actions. The device is responsible for:</a:t>
            </a:r>
          </a:p>
          <a:p>
            <a:pPr lvl="0"/>
            <a:r>
              <a:rPr lang="en-US" sz="882" kern="1200" dirty="0">
                <a:solidFill>
                  <a:schemeClr val="tx1"/>
                </a:solidFill>
                <a:effectLst/>
                <a:latin typeface="Segoe UI Light" pitchFamily="34" charset="0"/>
                <a:ea typeface="+mn-ea"/>
                <a:cs typeface="+mn-cs"/>
              </a:rPr>
              <a:t>- Handling the property changed event and updating the local variables that correspond to the device twin desired property.</a:t>
            </a:r>
          </a:p>
          <a:p>
            <a:pPr lvl="0"/>
            <a:r>
              <a:rPr lang="en-US" sz="882" kern="1200" dirty="0">
                <a:solidFill>
                  <a:schemeClr val="tx1"/>
                </a:solidFill>
                <a:effectLst/>
                <a:latin typeface="Segoe UI Light" pitchFamily="34" charset="0"/>
                <a:ea typeface="+mn-ea"/>
                <a:cs typeface="+mn-cs"/>
              </a:rPr>
              <a:t>- Communicating the device twin reported property setting to IoT hub after the updated desired property has been implemented successfully.</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5940193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A, B</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Device Management Patterns</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Reboot</a:t>
            </a:r>
            <a:r>
              <a:rPr lang="en-US" sz="882" kern="1200" dirty="0">
                <a:solidFill>
                  <a:schemeClr val="tx1"/>
                </a:solidFill>
                <a:effectLst/>
                <a:latin typeface="Segoe UI Light" pitchFamily="34" charset="0"/>
                <a:ea typeface="+mn-ea"/>
                <a:cs typeface="+mn-cs"/>
              </a:rPr>
              <a:t>: The back-end app informs the device through a direct method that it has initiated a reboot. The device uses the reported properties to update the reboot status of the device.</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Factory Reset</a:t>
            </a:r>
            <a:r>
              <a:rPr lang="en-US" sz="882" kern="1200" dirty="0">
                <a:solidFill>
                  <a:schemeClr val="tx1"/>
                </a:solidFill>
                <a:effectLst/>
                <a:latin typeface="Segoe UI Light" pitchFamily="34" charset="0"/>
                <a:ea typeface="+mn-ea"/>
                <a:cs typeface="+mn-cs"/>
              </a:rPr>
              <a:t>: The back-end app informs the device through a direct method that it has initiated a factory reset. The device uses the reported properties to update the factory reset status of the device.</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Configuration</a:t>
            </a:r>
            <a:r>
              <a:rPr lang="en-US" sz="882" kern="1200" dirty="0">
                <a:solidFill>
                  <a:schemeClr val="tx1"/>
                </a:solidFill>
                <a:effectLst/>
                <a:latin typeface="Segoe UI Light" pitchFamily="34" charset="0"/>
                <a:ea typeface="+mn-ea"/>
                <a:cs typeface="+mn-cs"/>
              </a:rPr>
              <a:t>: The back-end app uses the desired properties to configure software running on the device. The device uses the reported properties to update configuration status of the device.</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Firmware Update</a:t>
            </a:r>
            <a:r>
              <a:rPr lang="en-US" sz="882" kern="1200" dirty="0">
                <a:solidFill>
                  <a:schemeClr val="tx1"/>
                </a:solidFill>
                <a:effectLst/>
                <a:latin typeface="Segoe UI Light" pitchFamily="34" charset="0"/>
                <a:ea typeface="+mn-ea"/>
                <a:cs typeface="+mn-cs"/>
              </a:rPr>
              <a:t>: The back-end app uses an automatic device management configuration to select the devices to receive the update, to tell the devices where to find the update, and to monitor the update process. The device initiates a multistep process to download, verify, and apply the firmware image, and then reboot the device before reconnecting to the IoT Hub service. Throughout the multistep process, the device uses the reported properties to update the progress and status of the device.</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Reporting Progress and Status</a:t>
            </a:r>
            <a:r>
              <a:rPr lang="en-US" sz="882" kern="1200" dirty="0">
                <a:solidFill>
                  <a:schemeClr val="tx1"/>
                </a:solidFill>
                <a:effectLst/>
                <a:latin typeface="Segoe UI Light" pitchFamily="34" charset="0"/>
                <a:ea typeface="+mn-ea"/>
                <a:cs typeface="+mn-cs"/>
              </a:rPr>
              <a:t>: The solution back end runs device twin queries, across a set of devices, to report on the status and progress of actions running on the devices.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3829320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A, B, D</a:t>
            </a:r>
          </a:p>
          <a:p>
            <a:endParaRPr lang="en-US" sz="882" kern="1200" dirty="0">
              <a:solidFill>
                <a:schemeClr val="tx1"/>
              </a:solidFill>
              <a:effectLst/>
              <a:latin typeface="Segoe UI Light" pitchFamily="34" charset="0"/>
              <a:ea typeface="+mn-ea"/>
              <a:cs typeface="+mn-cs"/>
            </a:endParaRPr>
          </a:p>
          <a:p>
            <a:r>
              <a:rPr lang="en-US" sz="882" b="1"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Device Management Patterns</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Consider the following "properties" section of a device twin document:</a:t>
            </a:r>
          </a:p>
          <a:p>
            <a:r>
              <a:rPr lang="en-US" sz="882" kern="1200" dirty="0">
                <a:solidFill>
                  <a:schemeClr val="tx1"/>
                </a:solidFill>
                <a:effectLst/>
                <a:latin typeface="Segoe UI Light" pitchFamily="34" charset="0"/>
                <a:ea typeface="+mn-ea"/>
                <a:cs typeface="+mn-cs"/>
              </a:rPr>
              <a:t>"properties": {</a:t>
            </a:r>
          </a:p>
          <a:p>
            <a:r>
              <a:rPr lang="en-US" sz="882" kern="1200" dirty="0">
                <a:solidFill>
                  <a:schemeClr val="tx1"/>
                </a:solidFill>
                <a:effectLst/>
                <a:latin typeface="Segoe UI Light" pitchFamily="34" charset="0"/>
                <a:ea typeface="+mn-ea"/>
                <a:cs typeface="+mn-cs"/>
              </a:rPr>
              <a:t>"desired": {</a:t>
            </a:r>
          </a:p>
          <a:p>
            <a:r>
              <a:rPr lang="en-US" sz="882" kern="1200" dirty="0">
                <a:solidFill>
                  <a:schemeClr val="tx1"/>
                </a:solidFill>
                <a:effectLst/>
                <a:latin typeface="Segoe UI Light" pitchFamily="34" charset="0"/>
                <a:ea typeface="+mn-ea"/>
                <a:cs typeface="+mn-cs"/>
              </a:rPr>
              <a:t>"</a:t>
            </a:r>
            <a:r>
              <a:rPr lang="en-US" sz="882" kern="1200" dirty="0" err="1">
                <a:solidFill>
                  <a:schemeClr val="tx1"/>
                </a:solidFill>
                <a:effectLst/>
                <a:latin typeface="Segoe UI Light" pitchFamily="34" charset="0"/>
                <a:ea typeface="+mn-ea"/>
                <a:cs typeface="+mn-cs"/>
              </a:rPr>
              <a:t>telemetryConfig</a:t>
            </a:r>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a:t>
            </a:r>
            <a:r>
              <a:rPr lang="en-US" sz="882" kern="1200" dirty="0" err="1">
                <a:solidFill>
                  <a:schemeClr val="tx1"/>
                </a:solidFill>
                <a:effectLst/>
                <a:latin typeface="Segoe UI Light" pitchFamily="34" charset="0"/>
                <a:ea typeface="+mn-ea"/>
                <a:cs typeface="+mn-cs"/>
              </a:rPr>
              <a:t>sendFrequency</a:t>
            </a:r>
            <a:r>
              <a:rPr lang="en-US" sz="882" kern="1200" dirty="0">
                <a:solidFill>
                  <a:schemeClr val="tx1"/>
                </a:solidFill>
                <a:effectLst/>
                <a:latin typeface="Segoe UI Light" pitchFamily="34" charset="0"/>
                <a:ea typeface="+mn-ea"/>
                <a:cs typeface="+mn-cs"/>
              </a:rPr>
              <a:t>": "5m" },</a:t>
            </a:r>
          </a:p>
          <a:p>
            <a:r>
              <a:rPr lang="en-US" sz="882" kern="1200" dirty="0">
                <a:solidFill>
                  <a:schemeClr val="tx1"/>
                </a:solidFill>
                <a:effectLst/>
                <a:latin typeface="Segoe UI Light" pitchFamily="34" charset="0"/>
                <a:ea typeface="+mn-ea"/>
                <a:cs typeface="+mn-cs"/>
              </a:rPr>
              <a:t>"$metadata" : {...},</a:t>
            </a:r>
          </a:p>
          <a:p>
            <a:r>
              <a:rPr lang="en-US" sz="882" kern="1200" dirty="0">
                <a:solidFill>
                  <a:schemeClr val="tx1"/>
                </a:solidFill>
                <a:effectLst/>
                <a:latin typeface="Segoe UI Light" pitchFamily="34" charset="0"/>
                <a:ea typeface="+mn-ea"/>
                <a:cs typeface="+mn-cs"/>
              </a:rPr>
              <a:t>"$version": 1 },</a:t>
            </a:r>
          </a:p>
          <a:p>
            <a:r>
              <a:rPr lang="en-US" sz="882" kern="1200" dirty="0">
                <a:solidFill>
                  <a:schemeClr val="tx1"/>
                </a:solidFill>
                <a:effectLst/>
                <a:latin typeface="Segoe UI Light" pitchFamily="34" charset="0"/>
                <a:ea typeface="+mn-ea"/>
                <a:cs typeface="+mn-cs"/>
              </a:rPr>
              <a:t>"reported": {</a:t>
            </a:r>
          </a:p>
          <a:p>
            <a:r>
              <a:rPr lang="en-US" sz="882" kern="1200" dirty="0">
                <a:solidFill>
                  <a:schemeClr val="tx1"/>
                </a:solidFill>
                <a:effectLst/>
                <a:latin typeface="Segoe UI Light" pitchFamily="34" charset="0"/>
                <a:ea typeface="+mn-ea"/>
                <a:cs typeface="+mn-cs"/>
              </a:rPr>
              <a:t>"</a:t>
            </a:r>
            <a:r>
              <a:rPr lang="en-US" sz="882" kern="1200" dirty="0" err="1">
                <a:solidFill>
                  <a:schemeClr val="tx1"/>
                </a:solidFill>
                <a:effectLst/>
                <a:latin typeface="Segoe UI Light" pitchFamily="34" charset="0"/>
                <a:ea typeface="+mn-ea"/>
                <a:cs typeface="+mn-cs"/>
              </a:rPr>
              <a:t>telemetryConfig</a:t>
            </a:r>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a:t>
            </a:r>
            <a:r>
              <a:rPr lang="en-US" sz="882" kern="1200" dirty="0" err="1">
                <a:solidFill>
                  <a:schemeClr val="tx1"/>
                </a:solidFill>
                <a:effectLst/>
                <a:latin typeface="Segoe UI Light" pitchFamily="34" charset="0"/>
                <a:ea typeface="+mn-ea"/>
                <a:cs typeface="+mn-cs"/>
              </a:rPr>
              <a:t>sendFrequency</a:t>
            </a:r>
            <a:r>
              <a:rPr lang="en-US" sz="882" kern="1200" dirty="0">
                <a:solidFill>
                  <a:schemeClr val="tx1"/>
                </a:solidFill>
                <a:effectLst/>
                <a:latin typeface="Segoe UI Light" pitchFamily="34" charset="0"/>
                <a:ea typeface="+mn-ea"/>
                <a:cs typeface="+mn-cs"/>
              </a:rPr>
              <a:t>": "5m",</a:t>
            </a:r>
          </a:p>
          <a:p>
            <a:r>
              <a:rPr lang="en-US" sz="882" kern="1200" dirty="0">
                <a:solidFill>
                  <a:schemeClr val="tx1"/>
                </a:solidFill>
                <a:effectLst/>
                <a:latin typeface="Segoe UI Light" pitchFamily="34" charset="0"/>
                <a:ea typeface="+mn-ea"/>
                <a:cs typeface="+mn-cs"/>
              </a:rPr>
              <a:t>"status": "success"</a:t>
            </a:r>
          </a:p>
          <a:p>
            <a:r>
              <a:rPr lang="en-US" sz="882" kern="1200" dirty="0">
                <a:solidFill>
                  <a:schemeClr val="tx1"/>
                </a:solidFill>
                <a:effectLst/>
                <a:latin typeface="Segoe UI Light" pitchFamily="34" charset="0"/>
                <a:ea typeface="+mn-ea"/>
                <a:cs typeface="+mn-cs"/>
              </a:rPr>
              <a:t>},</a:t>
            </a:r>
          </a:p>
          <a:p>
            <a:r>
              <a:rPr lang="en-US" sz="882" kern="1200" dirty="0">
                <a:solidFill>
                  <a:schemeClr val="tx1"/>
                </a:solidFill>
                <a:effectLst/>
                <a:latin typeface="Segoe UI Light" pitchFamily="34" charset="0"/>
                <a:ea typeface="+mn-ea"/>
                <a:cs typeface="+mn-cs"/>
              </a:rPr>
              <a:t>"$metadata" : {...},</a:t>
            </a:r>
          </a:p>
          <a:p>
            <a:r>
              <a:rPr lang="en-US" sz="882" kern="1200" dirty="0">
                <a:solidFill>
                  <a:schemeClr val="tx1"/>
                </a:solidFill>
                <a:effectLst/>
                <a:latin typeface="Segoe UI Light" pitchFamily="34" charset="0"/>
                <a:ea typeface="+mn-ea"/>
                <a:cs typeface="+mn-cs"/>
              </a:rPr>
              <a:t>"$version": 4 }</a:t>
            </a:r>
          </a:p>
          <a:p>
            <a:r>
              <a:rPr lang="en-US" sz="882" kern="1200" dirty="0">
                <a:solidFill>
                  <a:schemeClr val="tx1"/>
                </a:solidFill>
                <a:effectLst/>
                <a:latin typeface="Segoe UI Light" pitchFamily="34" charset="0"/>
                <a:ea typeface="+mn-ea"/>
                <a:cs typeface="+mn-cs"/>
              </a:rPr>
              <a:t>}</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In this example, the </a:t>
            </a:r>
            <a:r>
              <a:rPr lang="en-US" sz="882" kern="1200" dirty="0" err="1">
                <a:solidFill>
                  <a:schemeClr val="tx1"/>
                </a:solidFill>
                <a:effectLst/>
                <a:latin typeface="Segoe UI Light" pitchFamily="34" charset="0"/>
                <a:ea typeface="+mn-ea"/>
                <a:cs typeface="+mn-cs"/>
              </a:rPr>
              <a:t>telemetryConfig</a:t>
            </a:r>
            <a:r>
              <a:rPr lang="en-US" sz="882" kern="1200" dirty="0">
                <a:solidFill>
                  <a:schemeClr val="tx1"/>
                </a:solidFill>
                <a:effectLst/>
                <a:latin typeface="Segoe UI Light" pitchFamily="34" charset="0"/>
                <a:ea typeface="+mn-ea"/>
                <a:cs typeface="+mn-cs"/>
              </a:rPr>
              <a:t> device twin desired and reported properties are used by the solution back end and the device app to synchronize the telemetry configuration for this device. An update to the device configuration could be implemented as follows:</a:t>
            </a:r>
          </a:p>
          <a:p>
            <a:pPr lvl="0"/>
            <a:r>
              <a:rPr lang="en-US" sz="882" kern="1200" dirty="0">
                <a:solidFill>
                  <a:schemeClr val="tx1"/>
                </a:solidFill>
                <a:effectLst/>
                <a:latin typeface="Segoe UI Light" pitchFamily="34" charset="0"/>
                <a:ea typeface="+mn-ea"/>
                <a:cs typeface="+mn-cs"/>
              </a:rPr>
              <a:t>- The solution back end sets the desired property with the desired configuration value.</a:t>
            </a:r>
          </a:p>
          <a:p>
            <a:pPr lvl="0"/>
            <a:r>
              <a:rPr lang="en-US" sz="882" kern="1200" dirty="0">
                <a:solidFill>
                  <a:schemeClr val="tx1"/>
                </a:solidFill>
                <a:effectLst/>
                <a:latin typeface="Segoe UI Light" pitchFamily="34" charset="0"/>
                <a:ea typeface="+mn-ea"/>
                <a:cs typeface="+mn-cs"/>
              </a:rPr>
              <a:t>- The device app is notified of the change immediately if connected, or at the first reconnect. The device app then reports the updated configuration (or an error condition using the status property).</a:t>
            </a:r>
          </a:p>
          <a:p>
            <a:pPr lvl="0"/>
            <a:r>
              <a:rPr lang="en-US" sz="882" kern="1200" dirty="0">
                <a:solidFill>
                  <a:schemeClr val="tx1"/>
                </a:solidFill>
                <a:effectLst/>
                <a:latin typeface="Segoe UI Light" pitchFamily="34" charset="0"/>
                <a:ea typeface="+mn-ea"/>
                <a:cs typeface="+mn-cs"/>
              </a:rPr>
              <a:t>- The solution back end can track the results of the configuration operation across many devices by querying device twins.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3748267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A, C, D</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Schedule Jobs on Multiple Devices</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Typically, back-end apps enable device administrators and operators to update and interact with IoT devices in bulk and at a scheduled time. Jobs execute device twin updates and direct methods against a set of devices at a scheduled time. For example, an operator would use a back-end app that initiates and tracks a job to reboot a set of devices in building 43 and floor 3 at a time that would not be disruptive to the operations of the building.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Consider using jobs when you need to schedule and track progress any of the following activities on a set of devices:</a:t>
            </a:r>
          </a:p>
          <a:p>
            <a:pPr lvl="0"/>
            <a:r>
              <a:rPr lang="en-US" sz="882" kern="1200" dirty="0">
                <a:solidFill>
                  <a:schemeClr val="tx1"/>
                </a:solidFill>
                <a:effectLst/>
                <a:latin typeface="Segoe UI Light" pitchFamily="34" charset="0"/>
                <a:ea typeface="+mn-ea"/>
                <a:cs typeface="+mn-cs"/>
              </a:rPr>
              <a:t>- Update desired properties</a:t>
            </a:r>
          </a:p>
          <a:p>
            <a:pPr lvl="0"/>
            <a:r>
              <a:rPr lang="en-US" sz="882" kern="1200" dirty="0">
                <a:solidFill>
                  <a:schemeClr val="tx1"/>
                </a:solidFill>
                <a:effectLst/>
                <a:latin typeface="Segoe UI Light" pitchFamily="34" charset="0"/>
                <a:ea typeface="+mn-ea"/>
                <a:cs typeface="+mn-cs"/>
              </a:rPr>
              <a:t>- Update tags</a:t>
            </a:r>
          </a:p>
          <a:p>
            <a:pPr lvl="0"/>
            <a:r>
              <a:rPr lang="en-US" sz="882" kern="1200" dirty="0">
                <a:solidFill>
                  <a:schemeClr val="tx1"/>
                </a:solidFill>
                <a:effectLst/>
                <a:latin typeface="Segoe UI Light" pitchFamily="34" charset="0"/>
                <a:ea typeface="+mn-ea"/>
                <a:cs typeface="+mn-cs"/>
              </a:rPr>
              <a:t>- Invoke direct methods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4083325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5483806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A, B</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Automatic Device Management using Azure Portal</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Automatic device management in Azure IoT Hub automates many of the repetitive and complex tasks of managing large device fleets. With automatic device management, you can target a set of devices based on their properties, define a desired configuration, and then let IoT Hub update the devices when they come into scope. This update is done using an automatic device configuration, which lets you summarize completion and compliance, handle merging and conflicts, and roll out configurations in a phased approach.</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Note: Automatic device management requires the Standard tier of the IoT Hub service.</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Automatic device management works by updating a set of device twins with desired properties and reporting a summary that's based on device twin reported properties. It introduces a new class and JSON document called a Configuration that has three parts:</a:t>
            </a:r>
          </a:p>
          <a:p>
            <a:pPr lvl="0"/>
            <a:r>
              <a:rPr lang="en-US" sz="882" kern="1200" dirty="0">
                <a:solidFill>
                  <a:schemeClr val="tx1"/>
                </a:solidFill>
                <a:effectLst/>
                <a:latin typeface="Segoe UI Light" pitchFamily="34" charset="0"/>
                <a:ea typeface="+mn-ea"/>
                <a:cs typeface="+mn-cs"/>
              </a:rPr>
              <a:t>- The target condition defines the scope of device twins to be updated. The target condition is specified as a query on device twin tags and/or reported properties.</a:t>
            </a:r>
          </a:p>
          <a:p>
            <a:pPr lvl="0"/>
            <a:r>
              <a:rPr lang="en-US" sz="882" kern="1200" dirty="0">
                <a:solidFill>
                  <a:schemeClr val="tx1"/>
                </a:solidFill>
                <a:effectLst/>
                <a:latin typeface="Segoe UI Light" pitchFamily="34" charset="0"/>
                <a:ea typeface="+mn-ea"/>
                <a:cs typeface="+mn-cs"/>
              </a:rPr>
              <a:t>- The target content defines the desired properties to be added or updated in the targeted device twins. The content includes a path to the section of desired properties to be changed.</a:t>
            </a:r>
          </a:p>
          <a:p>
            <a:pPr lvl="0"/>
            <a:r>
              <a:rPr lang="en-US" sz="882" kern="1200" dirty="0">
                <a:solidFill>
                  <a:schemeClr val="tx1"/>
                </a:solidFill>
                <a:effectLst/>
                <a:latin typeface="Segoe UI Light" pitchFamily="34" charset="0"/>
                <a:ea typeface="+mn-ea"/>
                <a:cs typeface="+mn-cs"/>
              </a:rPr>
              <a:t>- The metrics define the summary counts of various configuration states such as Success, In Progress, and Error. Custom metrics are specified as queries on device twin reported properties. System metrics are the default metrics that measure twin update status, such as the number of device twins that are targeted and the number of twins that have been successfully updated.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4214032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Scale and automation</a:t>
            </a:r>
            <a:r>
              <a:rPr lang="en-US" sz="882" b="0" i="0" kern="1200" dirty="0">
                <a:solidFill>
                  <a:schemeClr val="tx1"/>
                </a:solidFill>
                <a:effectLst/>
                <a:latin typeface="Segoe UI Light" pitchFamily="34" charset="0"/>
                <a:ea typeface="+mn-ea"/>
                <a:cs typeface="+mn-cs"/>
              </a:rPr>
              <a:t>: IoT solutions require simple tools that can automate routine tasks and enable a relatively small operations staff to manage millions of devices. Day-to-day, operators expect to handle device operations remotely, in bulk, and to only be alerted when issues arise that require their direct attention.</a:t>
            </a:r>
          </a:p>
          <a:p>
            <a:r>
              <a:rPr lang="en-US" sz="882" b="1" i="0" kern="1200" dirty="0">
                <a:solidFill>
                  <a:schemeClr val="tx1"/>
                </a:solidFill>
                <a:effectLst/>
                <a:latin typeface="Segoe UI Light" pitchFamily="34" charset="0"/>
                <a:ea typeface="+mn-ea"/>
                <a:cs typeface="+mn-cs"/>
              </a:rPr>
              <a:t>Openness and compatibility</a:t>
            </a:r>
            <a:r>
              <a:rPr lang="en-US" sz="882" b="0" i="0" kern="1200" dirty="0">
                <a:solidFill>
                  <a:schemeClr val="tx1"/>
                </a:solidFill>
                <a:effectLst/>
                <a:latin typeface="Segoe UI Light" pitchFamily="34" charset="0"/>
                <a:ea typeface="+mn-ea"/>
                <a:cs typeface="+mn-cs"/>
              </a:rPr>
              <a:t>: The device ecosystem is extraordinarily diverse. Management tools must be tailored to accommodate a multitude of device classes, platforms, and protocols. Operators must be able to support many types of devices, from the most constrained embedded single-process chips, to powerful and fully functional computers.</a:t>
            </a:r>
          </a:p>
          <a:p>
            <a:r>
              <a:rPr lang="en-US" sz="882" b="1" i="0" kern="1200" dirty="0">
                <a:solidFill>
                  <a:schemeClr val="tx1"/>
                </a:solidFill>
                <a:effectLst/>
                <a:latin typeface="Segoe UI Light" pitchFamily="34" charset="0"/>
                <a:ea typeface="+mn-ea"/>
                <a:cs typeface="+mn-cs"/>
              </a:rPr>
              <a:t>Context awareness</a:t>
            </a:r>
            <a:r>
              <a:rPr lang="en-US" sz="882" b="0" i="0" kern="1200" dirty="0">
                <a:solidFill>
                  <a:schemeClr val="tx1"/>
                </a:solidFill>
                <a:effectLst/>
                <a:latin typeface="Segoe UI Light" pitchFamily="34" charset="0"/>
                <a:ea typeface="+mn-ea"/>
                <a:cs typeface="+mn-cs"/>
              </a:rPr>
              <a:t>: IoT environments are dynamic and ever-changing. Service reliability is paramount. Device management operations must take into account the following factors to ensure that maintenance downtime doesn't affect critical business operations or create dangerous conditions:</a:t>
            </a:r>
          </a:p>
          <a:p>
            <a:pPr lvl="1"/>
            <a:r>
              <a:rPr lang="en-US" sz="882" b="0" i="0" kern="1200" dirty="0">
                <a:solidFill>
                  <a:schemeClr val="tx1"/>
                </a:solidFill>
                <a:effectLst/>
                <a:latin typeface="Segoe UI Light" pitchFamily="34" charset="0"/>
                <a:ea typeface="+mn-ea"/>
                <a:cs typeface="+mn-cs"/>
              </a:rPr>
              <a:t>SLA maintenance windows</a:t>
            </a:r>
          </a:p>
          <a:p>
            <a:pPr lvl="1"/>
            <a:r>
              <a:rPr lang="en-US" sz="882" b="0" i="0" kern="1200" dirty="0">
                <a:solidFill>
                  <a:schemeClr val="tx1"/>
                </a:solidFill>
                <a:effectLst/>
                <a:latin typeface="Segoe UI Light" pitchFamily="34" charset="0"/>
                <a:ea typeface="+mn-ea"/>
                <a:cs typeface="+mn-cs"/>
              </a:rPr>
              <a:t>Network and power states</a:t>
            </a:r>
          </a:p>
          <a:p>
            <a:pPr lvl="1"/>
            <a:r>
              <a:rPr lang="en-US" sz="882" b="0" i="0" kern="1200" dirty="0">
                <a:solidFill>
                  <a:schemeClr val="tx1"/>
                </a:solidFill>
                <a:effectLst/>
                <a:latin typeface="Segoe UI Light" pitchFamily="34" charset="0"/>
                <a:ea typeface="+mn-ea"/>
                <a:cs typeface="+mn-cs"/>
              </a:rPr>
              <a:t>In-use conditions</a:t>
            </a:r>
          </a:p>
          <a:p>
            <a:pPr lvl="1"/>
            <a:r>
              <a:rPr lang="en-US" sz="882" b="0" i="0" kern="1200" dirty="0">
                <a:solidFill>
                  <a:schemeClr val="tx1"/>
                </a:solidFill>
                <a:effectLst/>
                <a:latin typeface="Segoe UI Light" pitchFamily="34" charset="0"/>
                <a:ea typeface="+mn-ea"/>
                <a:cs typeface="+mn-cs"/>
              </a:rPr>
              <a:t>Device geolocation</a:t>
            </a:r>
          </a:p>
          <a:p>
            <a:r>
              <a:rPr lang="en-US" sz="882" b="1" i="0" kern="1200" dirty="0">
                <a:solidFill>
                  <a:schemeClr val="tx1"/>
                </a:solidFill>
                <a:effectLst/>
                <a:latin typeface="Segoe UI Light" pitchFamily="34" charset="0"/>
                <a:ea typeface="+mn-ea"/>
                <a:cs typeface="+mn-cs"/>
              </a:rPr>
              <a:t>Service many roles</a:t>
            </a:r>
            <a:r>
              <a:rPr lang="en-US" sz="882" b="0" i="0" kern="1200" dirty="0">
                <a:solidFill>
                  <a:schemeClr val="tx1"/>
                </a:solidFill>
                <a:effectLst/>
                <a:latin typeface="Segoe UI Light" pitchFamily="34" charset="0"/>
                <a:ea typeface="+mn-ea"/>
                <a:cs typeface="+mn-cs"/>
              </a:rPr>
              <a:t>: Support for the unique workflows and processes of IoT operations roles is crucial. The operations staff must work harmoniously with the given constraints of internal IT departments. They must also find sustainable ways to surface </a:t>
            </a:r>
            <a:r>
              <a:rPr lang="en-US" sz="882" b="0" i="0" kern="1200" dirty="0" err="1">
                <a:solidFill>
                  <a:schemeClr val="tx1"/>
                </a:solidFill>
                <a:effectLst/>
                <a:latin typeface="Segoe UI Light" pitchFamily="34" charset="0"/>
                <a:ea typeface="+mn-ea"/>
                <a:cs typeface="+mn-cs"/>
              </a:rPr>
              <a:t>realtime</a:t>
            </a:r>
            <a:r>
              <a:rPr lang="en-US" sz="882" b="0" i="0" kern="1200" dirty="0">
                <a:solidFill>
                  <a:schemeClr val="tx1"/>
                </a:solidFill>
                <a:effectLst/>
                <a:latin typeface="Segoe UI Light" pitchFamily="34" charset="0"/>
                <a:ea typeface="+mn-ea"/>
                <a:cs typeface="+mn-cs"/>
              </a:rPr>
              <a:t> device operations information to supervisors and other business managerial roles.</a:t>
            </a:r>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52110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This is 100% a duplicate slide from before, except we have changed the title. We are looping back around to this lifecycle because device management is part of making the lifecycle “real” and impacts the implementation of each of the five phases of the lifecycle.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We’re going to also add automation to some of what we have done manually to this point.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070096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typical device management tasks an operator might perform include…”</a:t>
            </a:r>
          </a:p>
          <a:p>
            <a:endParaRPr lang="en-US" dirty="0"/>
          </a:p>
          <a:p>
            <a:r>
              <a:rPr lang="en-US" dirty="0"/>
              <a:t>A reboot is often a direct method invocation. We haven’t explained that yet, so mention that we will explain what is going on there in a bit.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622168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factory reset is often a direct method invocation.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618527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Configuration changes are normally done through a device twin.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5956282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r>
              <a:rPr lang="en-US"/>
              <a:t>Click icon to add picture</a:t>
            </a:r>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0"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marL="0" marR="0" lvl="1" indent="0" algn="l" defTabSz="914367" rtl="0" eaLnBrk="1" fontAlgn="auto" latinLnBrk="0" hangingPunct="1">
              <a:lnSpc>
                <a:spcPct val="100000"/>
              </a:lnSpc>
              <a:spcBef>
                <a:spcPts val="392"/>
              </a:spcBef>
              <a:spcAft>
                <a:spcPts val="588"/>
              </a:spcAft>
              <a:buClrTx/>
              <a:buSzPct val="90000"/>
              <a:buFontTx/>
              <a:buNone/>
              <a:tabLst/>
            </a:pPr>
            <a:r>
              <a:rPr lang="en-US"/>
              <a:t>Second level</a:t>
            </a:r>
          </a:p>
          <a:p>
            <a:pPr marL="0" marR="0" lvl="2" indent="0" algn="l" defTabSz="914367" rtl="0" eaLnBrk="1" fontAlgn="auto" latinLnBrk="0" hangingPunct="1">
              <a:lnSpc>
                <a:spcPct val="100000"/>
              </a:lnSpc>
              <a:spcBef>
                <a:spcPts val="392"/>
              </a:spcBef>
              <a:spcAft>
                <a:spcPts val="588"/>
              </a:spcAft>
              <a:buClrTx/>
              <a:buSzPct val="90000"/>
              <a:buFontTx/>
              <a:buNone/>
              <a:tabLst/>
            </a:pPr>
            <a:r>
              <a:rPr lang="en-US"/>
              <a:t>Third level</a:t>
            </a:r>
          </a:p>
          <a:p>
            <a:pPr marL="0" marR="0" lvl="3" indent="0" algn="l" defTabSz="914367" rtl="0" eaLnBrk="1" fontAlgn="auto" latinLnBrk="0" hangingPunct="1">
              <a:lnSpc>
                <a:spcPct val="100000"/>
              </a:lnSpc>
              <a:spcBef>
                <a:spcPts val="392"/>
              </a:spcBef>
              <a:spcAft>
                <a:spcPts val="588"/>
              </a:spcAft>
              <a:buClrTx/>
              <a:buSzPct val="90000"/>
              <a:buFontTx/>
              <a:buNone/>
              <a:tabLst/>
            </a:pPr>
            <a:r>
              <a:rPr lang="en-US"/>
              <a:t>Fourth level</a:t>
            </a:r>
          </a:p>
          <a:p>
            <a:pPr marL="0" marR="0" lvl="4" indent="0" algn="l" defTabSz="914367" rtl="0" eaLnBrk="1" fontAlgn="auto" latinLnBrk="0" hangingPunct="1">
              <a:lnSpc>
                <a:spcPct val="100000"/>
              </a:lnSpc>
              <a:spcBef>
                <a:spcPts val="392"/>
              </a:spcBef>
              <a:spcAft>
                <a:spcPts val="588"/>
              </a:spcAft>
              <a:buClrTx/>
              <a:buSzPct val="90000"/>
              <a:buFontTx/>
              <a:buNone/>
              <a:tabLst/>
            </a:pPr>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3" y="3239562"/>
            <a:ext cx="9115662" cy="375765"/>
          </a:xfrm>
        </p:spPr>
        <p:txBody>
          <a:bodyPr wrap="square" lIns="0" tIns="0" rIns="0" bIns="0" anchor="ctr">
            <a:spAutoFit/>
          </a:bodyPr>
          <a:lstStyle>
            <a:lvl1pPr algn="l" defTabSz="914367" rtl="0" eaLnBrk="1" latinLnBrk="0" hangingPunct="1">
              <a:lnSpc>
                <a:spcPts val="3137"/>
              </a:lnSpc>
              <a:spcBef>
                <a:spcPct val="0"/>
              </a:spcBef>
              <a:buNone/>
              <a:defRPr lang="en-US" sz="2549" b="0" strike="noStrike" kern="1200" cap="none" spc="-49"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a:solidFill>
                <a:schemeClr val="bg1">
                  <a:lumMod val="65000"/>
                </a:schemeClr>
              </a:solidFill>
            </a:endParaRPr>
          </a:p>
        </p:txBody>
      </p:sp>
    </p:spTree>
    <p:extLst>
      <p:ext uri="{BB962C8B-B14F-4D97-AF65-F5344CB8AC3E}">
        <p14:creationId xmlns:p14="http://schemas.microsoft.com/office/powerpoint/2010/main" val="276994097"/>
      </p:ext>
    </p:extLst>
  </p:cSld>
  <p:clrMapOvr>
    <a:masterClrMapping/>
  </p:clrMapOvr>
  <p:transition>
    <p:fade/>
  </p:transition>
  <p:extLst>
    <p:ext uri="{DCECCB84-F9BA-43D5-87BE-67443E8EF086}">
      <p15:sldGuideLst xmlns:p15="http://schemas.microsoft.com/office/powerpoint/2012/main">
        <p15:guide id="1" pos="6528">
          <p15:clr>
            <a:srgbClr val="FBAE40"/>
          </p15:clr>
        </p15:guide>
        <p15:guide id="2" pos="7224">
          <p15:clr>
            <a:srgbClr val="FBAE40"/>
          </p15:clr>
        </p15:guide>
        <p15:guide id="3" orient="horz" pos="2528">
          <p15:clr>
            <a:srgbClr val="FBAE40"/>
          </p15:clr>
        </p15:guide>
        <p15:guide id="4" orient="horz" pos="1832">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only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3511830110"/>
      </p:ext>
    </p:extLst>
  </p:cSld>
  <p:clrMapOvr>
    <a:masterClrMapping/>
  </p:clrMapOvr>
  <p:transition>
    <p:fade/>
  </p:transition>
  <p:extLst>
    <p:ext uri="{DCECCB84-F9BA-43D5-87BE-67443E8EF086}">
      <p15:sldGuideLst xmlns:p15="http://schemas.microsoft.com/office/powerpoint/2012/main">
        <p15:guide id="1" pos="6389">
          <p15:clr>
            <a:srgbClr val="FBAE40"/>
          </p15:clr>
        </p15:guide>
        <p15:guide id="2" pos="105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421320" y="618621"/>
            <a:ext cx="11303917" cy="813819"/>
          </a:xfrm>
        </p:spPr>
        <p:txBody>
          <a:bodyPr/>
          <a:lstStyle/>
          <a:p>
            <a:r>
              <a:rPr lang="en-US"/>
              <a:t>Click to edit Master title style</a:t>
            </a:r>
          </a:p>
        </p:txBody>
      </p:sp>
      <p:cxnSp>
        <p:nvCxnSpPr>
          <p:cNvPr id="3" name="Straight Connector 2">
            <a:extLst>
              <a:ext uri="{FF2B5EF4-FFF2-40B4-BE49-F238E27FC236}">
                <a16:creationId xmlns:a16="http://schemas.microsoft.com/office/drawing/2014/main" id="{19BA2105-6190-4AAC-A3BC-539B574EF13B}"/>
              </a:ext>
              <a:ext uri="{C183D7F6-B498-43B3-948B-1728B52AA6E4}">
                <adec:decorative xmlns:adec="http://schemas.microsoft.com/office/drawing/2017/decorative" val="1"/>
              </a:ext>
            </a:extLst>
          </p:cNvPr>
          <p:cNvCxnSpPr>
            <a:cxnSpLocks/>
          </p:cNvCxnSpPr>
          <p:nvPr userDrawn="1"/>
        </p:nvCxnSpPr>
        <p:spPr>
          <a:xfrm>
            <a:off x="1" y="3578405"/>
            <a:ext cx="12192000" cy="0"/>
          </a:xfrm>
          <a:prstGeom prst="line">
            <a:avLst/>
          </a:prstGeom>
          <a:no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 name="Arc 3">
            <a:extLst>
              <a:ext uri="{FF2B5EF4-FFF2-40B4-BE49-F238E27FC236}">
                <a16:creationId xmlns:a16="http://schemas.microsoft.com/office/drawing/2014/main" id="{7B826E00-4539-4D8C-8D40-819BF35DDBDF}"/>
              </a:ext>
              <a:ext uri="{C183D7F6-B498-43B3-948B-1728B52AA6E4}">
                <adec:decorative xmlns:adec="http://schemas.microsoft.com/office/drawing/2017/decorative" val="1"/>
              </a:ext>
            </a:extLst>
          </p:cNvPr>
          <p:cNvSpPr/>
          <p:nvPr userDrawn="1"/>
        </p:nvSpPr>
        <p:spPr bwMode="auto">
          <a:xfrm>
            <a:off x="455995" y="2357499"/>
            <a:ext cx="2620012" cy="2620012"/>
          </a:xfrm>
          <a:prstGeom prst="arc">
            <a:avLst>
              <a:gd name="adj1" fmla="val 11007060"/>
              <a:gd name="adj2" fmla="val 21393524"/>
            </a:avLst>
          </a:prstGeom>
          <a:solidFill>
            <a:schemeClr val="bg1"/>
          </a:solid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5" name="Oval 4">
            <a:extLst>
              <a:ext uri="{FF2B5EF4-FFF2-40B4-BE49-F238E27FC236}">
                <a16:creationId xmlns:a16="http://schemas.microsoft.com/office/drawing/2014/main" id="{FF7CBA59-1E06-489C-80B5-229553356236}"/>
              </a:ext>
              <a:ext uri="{C183D7F6-B498-43B3-948B-1728B52AA6E4}">
                <adec:decorative xmlns:adec="http://schemas.microsoft.com/office/drawing/2017/decorative" val="1"/>
              </a:ext>
            </a:extLst>
          </p:cNvPr>
          <p:cNvSpPr/>
          <p:nvPr userDrawn="1"/>
        </p:nvSpPr>
        <p:spPr bwMode="auto">
          <a:xfrm>
            <a:off x="594453" y="2507664"/>
            <a:ext cx="2319687" cy="2319680"/>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endParaRPr lang="en-US" sz="2000">
              <a:solidFill>
                <a:schemeClr val="tx1"/>
              </a:solidFill>
              <a:latin typeface="+mj-lt"/>
            </a:endParaRPr>
          </a:p>
        </p:txBody>
      </p:sp>
      <p:sp>
        <p:nvSpPr>
          <p:cNvPr id="6" name="Arc 5">
            <a:extLst>
              <a:ext uri="{FF2B5EF4-FFF2-40B4-BE49-F238E27FC236}">
                <a16:creationId xmlns:a16="http://schemas.microsoft.com/office/drawing/2014/main" id="{77C8D528-0FE3-4182-AA44-A2FEFB883615}"/>
              </a:ext>
              <a:ext uri="{C183D7F6-B498-43B3-948B-1728B52AA6E4}">
                <adec:decorative xmlns:adec="http://schemas.microsoft.com/office/drawing/2017/decorative" val="1"/>
              </a:ext>
            </a:extLst>
          </p:cNvPr>
          <p:cNvSpPr/>
          <p:nvPr userDrawn="1"/>
        </p:nvSpPr>
        <p:spPr bwMode="auto">
          <a:xfrm>
            <a:off x="3351480" y="2357499"/>
            <a:ext cx="2620012" cy="2620012"/>
          </a:xfrm>
          <a:prstGeom prst="arc">
            <a:avLst>
              <a:gd name="adj1" fmla="val 11001177"/>
              <a:gd name="adj2" fmla="val 21393068"/>
            </a:avLst>
          </a:prstGeom>
          <a:solidFill>
            <a:schemeClr val="bg1"/>
          </a:solid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7" name="Oval 6">
            <a:extLst>
              <a:ext uri="{FF2B5EF4-FFF2-40B4-BE49-F238E27FC236}">
                <a16:creationId xmlns:a16="http://schemas.microsoft.com/office/drawing/2014/main" id="{297122BF-364A-46A3-9256-76EC8418AC69}"/>
              </a:ext>
              <a:ext uri="{C183D7F6-B498-43B3-948B-1728B52AA6E4}">
                <adec:decorative xmlns:adec="http://schemas.microsoft.com/office/drawing/2017/decorative" val="1"/>
              </a:ext>
            </a:extLst>
          </p:cNvPr>
          <p:cNvSpPr/>
          <p:nvPr userDrawn="1"/>
        </p:nvSpPr>
        <p:spPr bwMode="auto">
          <a:xfrm>
            <a:off x="3493840" y="2507664"/>
            <a:ext cx="2319687" cy="2319680"/>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endParaRPr lang="en-US" sz="2000">
              <a:solidFill>
                <a:schemeClr val="tx1"/>
              </a:solidFill>
              <a:latin typeface="+mj-lt"/>
            </a:endParaRPr>
          </a:p>
        </p:txBody>
      </p:sp>
      <p:sp>
        <p:nvSpPr>
          <p:cNvPr id="8" name="Arc 7">
            <a:extLst>
              <a:ext uri="{FF2B5EF4-FFF2-40B4-BE49-F238E27FC236}">
                <a16:creationId xmlns:a16="http://schemas.microsoft.com/office/drawing/2014/main" id="{C9449B7F-0CC0-4A2C-9987-EBBF3AABF495}"/>
              </a:ext>
              <a:ext uri="{C183D7F6-B498-43B3-948B-1728B52AA6E4}">
                <adec:decorative xmlns:adec="http://schemas.microsoft.com/office/drawing/2017/decorative" val="1"/>
              </a:ext>
            </a:extLst>
          </p:cNvPr>
          <p:cNvSpPr/>
          <p:nvPr userDrawn="1"/>
        </p:nvSpPr>
        <p:spPr bwMode="auto">
          <a:xfrm>
            <a:off x="6246966" y="2357499"/>
            <a:ext cx="2620012" cy="2620012"/>
          </a:xfrm>
          <a:prstGeom prst="arc">
            <a:avLst>
              <a:gd name="adj1" fmla="val 10999415"/>
              <a:gd name="adj2" fmla="val 21399177"/>
            </a:avLst>
          </a:prstGeom>
          <a:solidFill>
            <a:schemeClr val="bg1"/>
          </a:solid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9" name="Oval 8">
            <a:extLst>
              <a:ext uri="{FF2B5EF4-FFF2-40B4-BE49-F238E27FC236}">
                <a16:creationId xmlns:a16="http://schemas.microsoft.com/office/drawing/2014/main" id="{1E60920E-D2FF-4BA7-8508-1CE11C9A6EFD}"/>
              </a:ext>
              <a:ext uri="{C183D7F6-B498-43B3-948B-1728B52AA6E4}">
                <adec:decorative xmlns:adec="http://schemas.microsoft.com/office/drawing/2017/decorative" val="1"/>
              </a:ext>
            </a:extLst>
          </p:cNvPr>
          <p:cNvSpPr/>
          <p:nvPr userDrawn="1"/>
        </p:nvSpPr>
        <p:spPr bwMode="auto">
          <a:xfrm>
            <a:off x="6393228" y="2507664"/>
            <a:ext cx="2319687" cy="2319680"/>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lvl="0" algn="ctr"/>
            <a:endParaRPr lang="en-US" sz="2000">
              <a:solidFill>
                <a:schemeClr val="tx1"/>
              </a:solidFill>
              <a:latin typeface="+mj-lt"/>
            </a:endParaRPr>
          </a:p>
        </p:txBody>
      </p:sp>
      <p:sp>
        <p:nvSpPr>
          <p:cNvPr id="10" name="Arc 9">
            <a:extLst>
              <a:ext uri="{FF2B5EF4-FFF2-40B4-BE49-F238E27FC236}">
                <a16:creationId xmlns:a16="http://schemas.microsoft.com/office/drawing/2014/main" id="{4EA5E634-7A4C-42E5-A9EF-BC834A0DD4BE}"/>
              </a:ext>
              <a:ext uri="{C183D7F6-B498-43B3-948B-1728B52AA6E4}">
                <adec:decorative xmlns:adec="http://schemas.microsoft.com/office/drawing/2017/decorative" val="1"/>
              </a:ext>
            </a:extLst>
          </p:cNvPr>
          <p:cNvSpPr/>
          <p:nvPr userDrawn="1"/>
        </p:nvSpPr>
        <p:spPr bwMode="auto">
          <a:xfrm>
            <a:off x="9142452" y="2357499"/>
            <a:ext cx="2620012" cy="2620012"/>
          </a:xfrm>
          <a:prstGeom prst="arc">
            <a:avLst>
              <a:gd name="adj1" fmla="val 11007909"/>
              <a:gd name="adj2" fmla="val 21392185"/>
            </a:avLst>
          </a:prstGeom>
          <a:solidFill>
            <a:schemeClr val="bg1"/>
          </a:solid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11" name="Oval 10">
            <a:extLst>
              <a:ext uri="{FF2B5EF4-FFF2-40B4-BE49-F238E27FC236}">
                <a16:creationId xmlns:a16="http://schemas.microsoft.com/office/drawing/2014/main" id="{411BCB16-E601-4E3E-8E95-9FC45C1F9AB4}"/>
              </a:ext>
              <a:ext uri="{C183D7F6-B498-43B3-948B-1728B52AA6E4}">
                <adec:decorative xmlns:adec="http://schemas.microsoft.com/office/drawing/2017/decorative" val="1"/>
              </a:ext>
            </a:extLst>
          </p:cNvPr>
          <p:cNvSpPr/>
          <p:nvPr userDrawn="1"/>
        </p:nvSpPr>
        <p:spPr bwMode="auto">
          <a:xfrm>
            <a:off x="9292615" y="2507664"/>
            <a:ext cx="2319687" cy="2319680"/>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lvl="0" algn="ctr"/>
            <a:endParaRPr lang="en-US" sz="2000">
              <a:solidFill>
                <a:schemeClr val="tx1"/>
              </a:solidFill>
              <a:latin typeface="+mj-lt"/>
            </a:endParaRPr>
          </a:p>
        </p:txBody>
      </p:sp>
    </p:spTree>
    <p:extLst>
      <p:ext uri="{BB962C8B-B14F-4D97-AF65-F5344CB8AC3E}">
        <p14:creationId xmlns:p14="http://schemas.microsoft.com/office/powerpoint/2010/main" val="15144674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6" r:id="rId73"/>
    <p:sldLayoutId id="2147484737" r:id="rId74"/>
    <p:sldLayoutId id="2147484738" r:id="rId75"/>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74.xml"/></Relationships>
</file>

<file path=ppt/slides/_rels/slide1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4.xml"/><Relationship Id="rId1" Type="http://schemas.openxmlformats.org/officeDocument/2006/relationships/slideLayout" Target="../slideLayouts/slideLayout7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4.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7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4.xml"/></Relationships>
</file>

<file path=ppt/slides/_rels/slide1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8.xml"/><Relationship Id="rId1" Type="http://schemas.openxmlformats.org/officeDocument/2006/relationships/slideLayout" Target="../slideLayouts/slideLayout74.xml"/><Relationship Id="rId5" Type="http://schemas.openxmlformats.org/officeDocument/2006/relationships/image" Target="../media/image31.emf"/><Relationship Id="rId4" Type="http://schemas.openxmlformats.org/officeDocument/2006/relationships/image" Target="../media/image30.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4.xml"/></Relationships>
</file>

<file path=ppt/slides/_rels/slide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7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4.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7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5.xml"/></Relationships>
</file>

<file path=ppt/slides/_rels/slide25.xml.rels><?xml version="1.0" encoding="UTF-8" standalone="yes"?>
<Relationships xmlns="http://schemas.openxmlformats.org/package/2006/relationships"><Relationship Id="rId3" Type="http://schemas.openxmlformats.org/officeDocument/2006/relationships/image" Target="../media/image33.emf"/><Relationship Id="rId7" Type="http://schemas.openxmlformats.org/officeDocument/2006/relationships/image" Target="../media/image37.emf"/><Relationship Id="rId2" Type="http://schemas.openxmlformats.org/officeDocument/2006/relationships/notesSlide" Target="../notesSlides/notesSlide25.xml"/><Relationship Id="rId1" Type="http://schemas.openxmlformats.org/officeDocument/2006/relationships/slideLayout" Target="../slideLayouts/slideLayout74.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s>
</file>

<file path=ppt/slides/_rels/slide2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26.xml"/><Relationship Id="rId1" Type="http://schemas.openxmlformats.org/officeDocument/2006/relationships/slideLayout" Target="../slideLayouts/slideLayout74.xml"/><Relationship Id="rId4" Type="http://schemas.openxmlformats.org/officeDocument/2006/relationships/image" Target="../media/image39.emf"/></Relationships>
</file>

<file path=ppt/slides/_rels/slide2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7.xml"/><Relationship Id="rId1" Type="http://schemas.openxmlformats.org/officeDocument/2006/relationships/slideLayout" Target="../slideLayouts/slideLayout73.xml"/></Relationships>
</file>

<file path=ppt/slides/_rels/slide2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28.xml"/><Relationship Id="rId1" Type="http://schemas.openxmlformats.org/officeDocument/2006/relationships/slideLayout" Target="../slideLayouts/slideLayout74.xml"/><Relationship Id="rId4" Type="http://schemas.openxmlformats.org/officeDocument/2006/relationships/image" Target="../media/image41.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4.xml"/></Relationships>
</file>

<file path=ppt/slides/_rels/slide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74.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30.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image" Target="../media/image42.emf"/><Relationship Id="rId7" Type="http://schemas.openxmlformats.org/officeDocument/2006/relationships/image" Target="../media/image46.emf"/><Relationship Id="rId2" Type="http://schemas.openxmlformats.org/officeDocument/2006/relationships/notesSlide" Target="../notesSlides/notesSlide30.xml"/><Relationship Id="rId1" Type="http://schemas.openxmlformats.org/officeDocument/2006/relationships/slideLayout" Target="../slideLayouts/slideLayout74.xml"/><Relationship Id="rId6" Type="http://schemas.openxmlformats.org/officeDocument/2006/relationships/image" Target="../media/image45.emf"/><Relationship Id="rId5" Type="http://schemas.openxmlformats.org/officeDocument/2006/relationships/image" Target="../media/image44.emf"/><Relationship Id="rId4" Type="http://schemas.openxmlformats.org/officeDocument/2006/relationships/image" Target="../media/image43.emf"/><Relationship Id="rId9" Type="http://schemas.openxmlformats.org/officeDocument/2006/relationships/image" Target="../media/image48.emf"/></Relationships>
</file>

<file path=ppt/slides/_rels/slide31.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31.xml"/><Relationship Id="rId1" Type="http://schemas.openxmlformats.org/officeDocument/2006/relationships/slideLayout" Target="../slideLayouts/slideLayout74.xml"/><Relationship Id="rId5" Type="http://schemas.openxmlformats.org/officeDocument/2006/relationships/image" Target="../media/image51.emf"/><Relationship Id="rId4" Type="http://schemas.openxmlformats.org/officeDocument/2006/relationships/image" Target="../media/image50.emf"/></Relationships>
</file>

<file path=ppt/slides/_rels/slide32.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32.xml"/><Relationship Id="rId1" Type="http://schemas.openxmlformats.org/officeDocument/2006/relationships/slideLayout" Target="../slideLayouts/slideLayout74.xml"/><Relationship Id="rId6" Type="http://schemas.openxmlformats.org/officeDocument/2006/relationships/image" Target="../media/image55.emf"/><Relationship Id="rId5" Type="http://schemas.openxmlformats.org/officeDocument/2006/relationships/image" Target="../media/image54.emf"/><Relationship Id="rId4" Type="http://schemas.openxmlformats.org/officeDocument/2006/relationships/image" Target="../media/image53.emf"/></Relationships>
</file>

<file path=ppt/slides/_rels/slide33.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33.xml"/><Relationship Id="rId1" Type="http://schemas.openxmlformats.org/officeDocument/2006/relationships/slideLayout" Target="../slideLayouts/slideLayout73.xml"/></Relationships>
</file>

<file path=ppt/slides/_rels/slide34.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34.xml"/><Relationship Id="rId1" Type="http://schemas.openxmlformats.org/officeDocument/2006/relationships/slideLayout" Target="../slideLayouts/slideLayout74.xml"/><Relationship Id="rId4" Type="http://schemas.openxmlformats.org/officeDocument/2006/relationships/image" Target="../media/image58.emf"/></Relationships>
</file>

<file path=ppt/slides/_rels/slide35.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35.xml"/><Relationship Id="rId1" Type="http://schemas.openxmlformats.org/officeDocument/2006/relationships/slideLayout" Target="../slideLayouts/slideLayout73.xml"/></Relationships>
</file>

<file path=ppt/slides/_rels/slide36.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36.xml"/><Relationship Id="rId1" Type="http://schemas.openxmlformats.org/officeDocument/2006/relationships/slideLayout" Target="../slideLayouts/slideLayout74.xml"/></Relationships>
</file>

<file path=ppt/slides/_rels/slide37.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37.xml"/><Relationship Id="rId1" Type="http://schemas.openxmlformats.org/officeDocument/2006/relationships/slideLayout" Target="../slideLayouts/slideLayout74.xml"/></Relationships>
</file>

<file path=ppt/slides/_rels/slide38.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38.xml"/><Relationship Id="rId1" Type="http://schemas.openxmlformats.org/officeDocument/2006/relationships/slideLayout" Target="../slideLayouts/slideLayout74.xml"/></Relationships>
</file>

<file path=ppt/slides/_rels/slide39.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39.xml"/><Relationship Id="rId1" Type="http://schemas.openxmlformats.org/officeDocument/2006/relationships/slideLayout" Target="../slideLayouts/slideLayout74.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3.xml"/></Relationships>
</file>

<file path=ppt/slides/_rels/slide40.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40.xml"/><Relationship Id="rId1" Type="http://schemas.openxmlformats.org/officeDocument/2006/relationships/slideLayout" Target="../slideLayouts/slideLayout74.xml"/></Relationships>
</file>

<file path=ppt/slides/_rels/slide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5.xml"/><Relationship Id="rId1" Type="http://schemas.openxmlformats.org/officeDocument/2006/relationships/slideLayout" Target="../slideLayouts/slideLayout74.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E972AAA7-4391-4B25-A0FE-72943D58B39B}"/>
              </a:ext>
            </a:extLst>
          </p:cNvPr>
          <p:cNvSpPr>
            <a:spLocks noGrp="1"/>
          </p:cNvSpPr>
          <p:nvPr>
            <p:ph type="title"/>
          </p:nvPr>
        </p:nvSpPr>
        <p:spPr>
          <a:xfrm>
            <a:off x="428681" y="2532448"/>
            <a:ext cx="5428936" cy="1793104"/>
          </a:xfrm>
        </p:spPr>
        <p:txBody>
          <a:bodyPr/>
          <a:lstStyle/>
          <a:p>
            <a:r>
              <a:rPr lang="en-US" dirty="0"/>
              <a:t>AZ-220T01</a:t>
            </a:r>
            <a:br>
              <a:rPr lang="en-US" dirty="0"/>
            </a:br>
            <a:r>
              <a:rPr lang="en-US" dirty="0"/>
              <a:t>Module 8: Device management</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management patterns   </a:t>
            </a:r>
          </a:p>
        </p:txBody>
      </p:sp>
      <p:sp>
        <p:nvSpPr>
          <p:cNvPr id="5" name="Rectangle 4">
            <a:extLst>
              <a:ext uri="{FF2B5EF4-FFF2-40B4-BE49-F238E27FC236}">
                <a16:creationId xmlns:a16="http://schemas.microsoft.com/office/drawing/2014/main" id="{898413D5-96BD-4D6E-933C-B5E19F4A7263}"/>
              </a:ext>
            </a:extLst>
          </p:cNvPr>
          <p:cNvSpPr>
            <a:spLocks/>
          </p:cNvSpPr>
          <p:nvPr/>
        </p:nvSpPr>
        <p:spPr>
          <a:xfrm>
            <a:off x="418644" y="1169262"/>
            <a:ext cx="3704989" cy="89642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Reboot</a:t>
            </a:r>
          </a:p>
        </p:txBody>
      </p:sp>
      <p:sp>
        <p:nvSpPr>
          <p:cNvPr id="6" name="Rectangle 5">
            <a:extLst>
              <a:ext uri="{FF2B5EF4-FFF2-40B4-BE49-F238E27FC236}">
                <a16:creationId xmlns:a16="http://schemas.microsoft.com/office/drawing/2014/main" id="{257191C5-2689-4309-8A69-1E2CCEB6C69C}"/>
              </a:ext>
            </a:extLst>
          </p:cNvPr>
          <p:cNvSpPr>
            <a:spLocks/>
          </p:cNvSpPr>
          <p:nvPr/>
        </p:nvSpPr>
        <p:spPr>
          <a:xfrm>
            <a:off x="425069" y="2260309"/>
            <a:ext cx="3698486" cy="89642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Factory reset</a:t>
            </a:r>
          </a:p>
        </p:txBody>
      </p:sp>
      <p:sp>
        <p:nvSpPr>
          <p:cNvPr id="7" name="Rectangle 6">
            <a:extLst>
              <a:ext uri="{FF2B5EF4-FFF2-40B4-BE49-F238E27FC236}">
                <a16:creationId xmlns:a16="http://schemas.microsoft.com/office/drawing/2014/main" id="{5A970D03-9F78-49CD-81F0-972535AF4807}"/>
              </a:ext>
            </a:extLst>
          </p:cNvPr>
          <p:cNvSpPr>
            <a:spLocks/>
          </p:cNvSpPr>
          <p:nvPr/>
        </p:nvSpPr>
        <p:spPr>
          <a:xfrm>
            <a:off x="425069" y="3351355"/>
            <a:ext cx="3698486" cy="89642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Configuration</a:t>
            </a:r>
          </a:p>
        </p:txBody>
      </p:sp>
      <p:sp>
        <p:nvSpPr>
          <p:cNvPr id="9" name="Rectangle 8">
            <a:extLst>
              <a:ext uri="{FF2B5EF4-FFF2-40B4-BE49-F238E27FC236}">
                <a16:creationId xmlns:a16="http://schemas.microsoft.com/office/drawing/2014/main" id="{DF3DDE2E-D8A4-4C31-8435-263FCE420BB1}"/>
              </a:ext>
            </a:extLst>
          </p:cNvPr>
          <p:cNvSpPr>
            <a:spLocks/>
          </p:cNvSpPr>
          <p:nvPr/>
        </p:nvSpPr>
        <p:spPr>
          <a:xfrm>
            <a:off x="425069" y="4442401"/>
            <a:ext cx="3698486" cy="89642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2"/>
                </a:solidFill>
                <a:latin typeface="+mj-lt"/>
              </a:rPr>
              <a:t>Firmware update</a:t>
            </a:r>
          </a:p>
        </p:txBody>
      </p:sp>
      <p:sp>
        <p:nvSpPr>
          <p:cNvPr id="10" name="Rectangle 9">
            <a:extLst>
              <a:ext uri="{FF2B5EF4-FFF2-40B4-BE49-F238E27FC236}">
                <a16:creationId xmlns:a16="http://schemas.microsoft.com/office/drawing/2014/main" id="{442E3BDB-58C9-4A9D-A5EF-5BA7B89180FB}"/>
              </a:ext>
            </a:extLst>
          </p:cNvPr>
          <p:cNvSpPr>
            <a:spLocks/>
          </p:cNvSpPr>
          <p:nvPr/>
        </p:nvSpPr>
        <p:spPr>
          <a:xfrm>
            <a:off x="425069" y="5533449"/>
            <a:ext cx="3698486" cy="89642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Reporting progress and status</a:t>
            </a:r>
          </a:p>
        </p:txBody>
      </p:sp>
      <p:sp>
        <p:nvSpPr>
          <p:cNvPr id="11" name="Rectangle 10">
            <a:extLst>
              <a:ext uri="{FF2B5EF4-FFF2-40B4-BE49-F238E27FC236}">
                <a16:creationId xmlns:a16="http://schemas.microsoft.com/office/drawing/2014/main" id="{BA2B2A6F-A76C-49BE-9BE9-F2438D6DBBC2}"/>
              </a:ext>
              <a:ext uri="{C183D7F6-B498-43B3-948B-1728B52AA6E4}">
                <adec:decorative xmlns:adec="http://schemas.microsoft.com/office/drawing/2017/decorative" val="1"/>
              </a:ext>
            </a:extLst>
          </p:cNvPr>
          <p:cNvSpPr/>
          <p:nvPr/>
        </p:nvSpPr>
        <p:spPr bwMode="auto">
          <a:xfrm>
            <a:off x="4303152" y="1165663"/>
            <a:ext cx="7459312" cy="524782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137" dirty="0">
              <a:gradFill>
                <a:gsLst>
                  <a:gs pos="0">
                    <a:srgbClr val="FFFFFF"/>
                  </a:gs>
                  <a:gs pos="100000">
                    <a:srgbClr val="FFFFFF"/>
                  </a:gs>
                </a:gsLst>
                <a:lin ang="5400000" scaled="0"/>
              </a:gradFill>
              <a:cs typeface="Segoe UI" pitchFamily="34" charset="0"/>
            </a:endParaRPr>
          </a:p>
        </p:txBody>
      </p:sp>
      <p:grpSp>
        <p:nvGrpSpPr>
          <p:cNvPr id="12" name="Group 11" descr="Running a firmware update on a device from the cloud">
            <a:extLst>
              <a:ext uri="{FF2B5EF4-FFF2-40B4-BE49-F238E27FC236}">
                <a16:creationId xmlns:a16="http://schemas.microsoft.com/office/drawing/2014/main" id="{5E0F0E24-C41B-49FD-8B91-840DDFB26C38}"/>
              </a:ext>
            </a:extLst>
          </p:cNvPr>
          <p:cNvGrpSpPr/>
          <p:nvPr/>
        </p:nvGrpSpPr>
        <p:grpSpPr>
          <a:xfrm>
            <a:off x="4507181" y="1289099"/>
            <a:ext cx="7063204" cy="4998813"/>
            <a:chOff x="4597559" y="1314451"/>
            <a:chExt cx="7204836" cy="5099050"/>
          </a:xfrm>
        </p:grpSpPr>
        <p:sp>
          <p:nvSpPr>
            <p:cNvPr id="93" name="TextBox 92">
              <a:extLst>
                <a:ext uri="{FF2B5EF4-FFF2-40B4-BE49-F238E27FC236}">
                  <a16:creationId xmlns:a16="http://schemas.microsoft.com/office/drawing/2014/main" id="{A755BCAB-B6A5-4ADB-816C-E998D98DA7CB}"/>
                </a:ext>
              </a:extLst>
            </p:cNvPr>
            <p:cNvSpPr txBox="1"/>
            <p:nvPr/>
          </p:nvSpPr>
          <p:spPr>
            <a:xfrm>
              <a:off x="4865376" y="1314451"/>
              <a:ext cx="1117410" cy="363897"/>
            </a:xfrm>
            <a:prstGeom prst="rect">
              <a:avLst/>
            </a:prstGeom>
            <a:noFill/>
          </p:spPr>
          <p:txBody>
            <a:bodyPr wrap="square" lIns="89642" tIns="44821" rIns="89642" bIns="44821" rtlCol="0">
              <a:spAutoFit/>
            </a:bodyPr>
            <a:lstStyle/>
            <a:p>
              <a:pPr algn="ctr">
                <a:spcAft>
                  <a:spcPts val="588"/>
                </a:spcAft>
              </a:pPr>
              <a:r>
                <a:rPr lang="en-US" sz="1730" dirty="0">
                  <a:latin typeface="+mj-lt"/>
                </a:rPr>
                <a:t>Device</a:t>
              </a:r>
            </a:p>
          </p:txBody>
        </p:sp>
        <p:sp>
          <p:nvSpPr>
            <p:cNvPr id="98" name="Rectangle 97">
              <a:extLst>
                <a:ext uri="{FF2B5EF4-FFF2-40B4-BE49-F238E27FC236}">
                  <a16:creationId xmlns:a16="http://schemas.microsoft.com/office/drawing/2014/main" id="{381AF7FE-1559-4B65-AAC8-9E182D6EFD4F}"/>
                </a:ext>
              </a:extLst>
            </p:cNvPr>
            <p:cNvSpPr>
              <a:spLocks/>
            </p:cNvSpPr>
            <p:nvPr/>
          </p:nvSpPr>
          <p:spPr bwMode="auto">
            <a:xfrm>
              <a:off x="4597559" y="1882406"/>
              <a:ext cx="1724652" cy="442825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71714" rIns="89642" bIns="44821"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176" dirty="0">
                  <a:solidFill>
                    <a:schemeClr val="tx1"/>
                  </a:solidFill>
                  <a:latin typeface="+mj-lt"/>
                  <a:ea typeface="Segoe UI" pitchFamily="34" charset="0"/>
                  <a:cs typeface="Segoe UI" pitchFamily="34" charset="0"/>
                </a:rPr>
                <a:t>Device app</a:t>
              </a:r>
            </a:p>
          </p:txBody>
        </p:sp>
        <p:sp>
          <p:nvSpPr>
            <p:cNvPr id="127" name="Rectangle 126">
              <a:extLst>
                <a:ext uri="{FF2B5EF4-FFF2-40B4-BE49-F238E27FC236}">
                  <a16:creationId xmlns:a16="http://schemas.microsoft.com/office/drawing/2014/main" id="{AB742AC5-608B-4432-B77A-37C4E6CA9F48}"/>
                </a:ext>
              </a:extLst>
            </p:cNvPr>
            <p:cNvSpPr/>
            <p:nvPr/>
          </p:nvSpPr>
          <p:spPr bwMode="auto">
            <a:xfrm>
              <a:off x="4883147" y="2811557"/>
              <a:ext cx="1155704" cy="130366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defTabSz="914102" fontAlgn="base">
                <a:spcBef>
                  <a:spcPct val="0"/>
                </a:spcBef>
                <a:spcAft>
                  <a:spcPct val="0"/>
                </a:spcAft>
              </a:pPr>
              <a:r>
                <a:rPr lang="en-US" sz="1176" dirty="0">
                  <a:solidFill>
                    <a:schemeClr val="bg2"/>
                  </a:solidFill>
                  <a:ea typeface="Segoe UI" pitchFamily="34" charset="0"/>
                  <a:cs typeface="Segoe UI" pitchFamily="34" charset="0"/>
                </a:rPr>
                <a:t>Firmware desired property update</a:t>
              </a:r>
              <a:br>
                <a:rPr lang="en-US" sz="1176" dirty="0">
                  <a:solidFill>
                    <a:schemeClr val="bg2"/>
                  </a:solidFill>
                  <a:ea typeface="Segoe UI" pitchFamily="34" charset="0"/>
                  <a:cs typeface="Segoe UI" pitchFamily="34" charset="0"/>
                </a:rPr>
              </a:br>
              <a:r>
                <a:rPr lang="en-US" sz="1176" dirty="0">
                  <a:solidFill>
                    <a:schemeClr val="bg2"/>
                  </a:solidFill>
                  <a:ea typeface="Segoe UI" pitchFamily="34" charset="0"/>
                  <a:cs typeface="Segoe UI" pitchFamily="34" charset="0"/>
                </a:rPr>
                <a:t>handler</a:t>
              </a:r>
            </a:p>
          </p:txBody>
        </p:sp>
        <p:cxnSp>
          <p:nvCxnSpPr>
            <p:cNvPr id="225" name="Straight Connector 224" descr="Separating line between Device and Cloud">
              <a:extLst>
                <a:ext uri="{FF2B5EF4-FFF2-40B4-BE49-F238E27FC236}">
                  <a16:creationId xmlns:a16="http://schemas.microsoft.com/office/drawing/2014/main" id="{6CA7F505-B260-4EAB-B930-4F014F724568}"/>
                </a:ext>
              </a:extLst>
            </p:cNvPr>
            <p:cNvCxnSpPr>
              <a:cxnSpLocks/>
            </p:cNvCxnSpPr>
            <p:nvPr/>
          </p:nvCxnSpPr>
          <p:spPr>
            <a:xfrm>
              <a:off x="6650276" y="1336583"/>
              <a:ext cx="0" cy="5076918"/>
            </a:xfrm>
            <a:prstGeom prst="line">
              <a:avLst/>
            </a:prstGeom>
            <a:ln w="19050">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63" name="TextBox 262">
              <a:extLst>
                <a:ext uri="{FF2B5EF4-FFF2-40B4-BE49-F238E27FC236}">
                  <a16:creationId xmlns:a16="http://schemas.microsoft.com/office/drawing/2014/main" id="{776EF010-C757-442C-833A-85AB9E84EADE}"/>
                </a:ext>
              </a:extLst>
            </p:cNvPr>
            <p:cNvSpPr txBox="1"/>
            <p:nvPr/>
          </p:nvSpPr>
          <p:spPr>
            <a:xfrm>
              <a:off x="8138497" y="1314451"/>
              <a:ext cx="996783" cy="363897"/>
            </a:xfrm>
            <a:prstGeom prst="rect">
              <a:avLst/>
            </a:prstGeom>
            <a:noFill/>
          </p:spPr>
          <p:txBody>
            <a:bodyPr wrap="square" lIns="89642" tIns="44821" rIns="89642" bIns="44821" rtlCol="0">
              <a:spAutoFit/>
            </a:bodyPr>
            <a:lstStyle/>
            <a:p>
              <a:pPr algn="ctr">
                <a:spcAft>
                  <a:spcPts val="588"/>
                </a:spcAft>
              </a:pPr>
              <a:r>
                <a:rPr lang="en-US" sz="1730" dirty="0">
                  <a:latin typeface="+mj-lt"/>
                </a:rPr>
                <a:t>Cloud</a:t>
              </a:r>
            </a:p>
          </p:txBody>
        </p:sp>
        <p:sp>
          <p:nvSpPr>
            <p:cNvPr id="268" name="Rectangle 267">
              <a:extLst>
                <a:ext uri="{FF2B5EF4-FFF2-40B4-BE49-F238E27FC236}">
                  <a16:creationId xmlns:a16="http://schemas.microsoft.com/office/drawing/2014/main" id="{696FF8B3-9C70-4C35-B9BE-C070861513A6}"/>
                </a:ext>
              </a:extLst>
            </p:cNvPr>
            <p:cNvSpPr/>
            <p:nvPr/>
          </p:nvSpPr>
          <p:spPr bwMode="auto">
            <a:xfrm>
              <a:off x="6973261" y="1776081"/>
              <a:ext cx="3417852" cy="4637420"/>
            </a:xfrm>
            <a:prstGeom prst="rect">
              <a:avLst/>
            </a:prstGeom>
            <a:no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98607" rIns="179285" bIns="44821"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568" dirty="0">
                  <a:solidFill>
                    <a:schemeClr val="tx1"/>
                  </a:solidFill>
                  <a:latin typeface="+mj-lt"/>
                  <a:ea typeface="Segoe UI" pitchFamily="34" charset="0"/>
                  <a:cs typeface="Segoe UI" pitchFamily="34" charset="0"/>
                </a:rPr>
                <a:t>IoT hub</a:t>
              </a:r>
            </a:p>
          </p:txBody>
        </p:sp>
        <p:sp>
          <p:nvSpPr>
            <p:cNvPr id="285" name="Rectangle 284">
              <a:extLst>
                <a:ext uri="{FF2B5EF4-FFF2-40B4-BE49-F238E27FC236}">
                  <a16:creationId xmlns:a16="http://schemas.microsoft.com/office/drawing/2014/main" id="{A95649C1-6C1C-4605-B2CA-D63DD4219DDF}"/>
                </a:ext>
              </a:extLst>
            </p:cNvPr>
            <p:cNvSpPr/>
            <p:nvPr/>
          </p:nvSpPr>
          <p:spPr bwMode="auto">
            <a:xfrm>
              <a:off x="7226844" y="2254779"/>
              <a:ext cx="1094931" cy="3876461"/>
            </a:xfrm>
            <a:prstGeom prst="rect">
              <a:avLst/>
            </a:prstGeom>
            <a:solidFill>
              <a:schemeClr val="bg1">
                <a:lumMod val="85000"/>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71714" rIns="89642" bIns="44821"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176" dirty="0">
                  <a:solidFill>
                    <a:schemeClr val="tx1"/>
                  </a:solidFill>
                  <a:latin typeface="+mj-lt"/>
                  <a:ea typeface="Segoe UI" pitchFamily="34" charset="0"/>
                  <a:cs typeface="Segoe UI" pitchFamily="34" charset="0"/>
                </a:rPr>
                <a:t>Device twin</a:t>
              </a:r>
            </a:p>
          </p:txBody>
        </p:sp>
        <p:sp>
          <p:nvSpPr>
            <p:cNvPr id="306" name="Rectangle 305">
              <a:extLst>
                <a:ext uri="{FF2B5EF4-FFF2-40B4-BE49-F238E27FC236}">
                  <a16:creationId xmlns:a16="http://schemas.microsoft.com/office/drawing/2014/main" id="{5E4096CB-7D63-45F9-B141-284C4B498F68}"/>
                </a:ext>
              </a:extLst>
            </p:cNvPr>
            <p:cNvSpPr/>
            <p:nvPr/>
          </p:nvSpPr>
          <p:spPr bwMode="auto">
            <a:xfrm>
              <a:off x="7312536" y="3066856"/>
              <a:ext cx="911530" cy="936932"/>
            </a:xfrm>
            <a:prstGeom prst="rect">
              <a:avLst/>
            </a:prstGeom>
            <a:solidFill>
              <a:schemeClr val="accent6">
                <a:lumMod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176" dirty="0">
                  <a:solidFill>
                    <a:schemeClr val="bg1"/>
                  </a:solidFill>
                  <a:ea typeface="Segoe UI" pitchFamily="34" charset="0"/>
                  <a:cs typeface="Segoe UI" pitchFamily="34" charset="0"/>
                </a:rPr>
                <a:t>Desired properties</a:t>
              </a:r>
            </a:p>
          </p:txBody>
        </p:sp>
        <p:sp>
          <p:nvSpPr>
            <p:cNvPr id="324" name="Rectangle 323">
              <a:extLst>
                <a:ext uri="{FF2B5EF4-FFF2-40B4-BE49-F238E27FC236}">
                  <a16:creationId xmlns:a16="http://schemas.microsoft.com/office/drawing/2014/main" id="{F5FBBDDA-3BBB-4BC4-BBCA-51A21B4C459F}"/>
                </a:ext>
              </a:extLst>
            </p:cNvPr>
            <p:cNvSpPr/>
            <p:nvPr/>
          </p:nvSpPr>
          <p:spPr bwMode="auto">
            <a:xfrm>
              <a:off x="7312536" y="4827925"/>
              <a:ext cx="911530" cy="936932"/>
            </a:xfrm>
            <a:prstGeom prst="rect">
              <a:avLst/>
            </a:prstGeom>
            <a:solidFill>
              <a:schemeClr val="accent6">
                <a:lumMod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176" dirty="0">
                  <a:solidFill>
                    <a:schemeClr val="bg1"/>
                  </a:solidFill>
                  <a:ea typeface="Segoe UI" pitchFamily="34" charset="0"/>
                  <a:cs typeface="Segoe UI" pitchFamily="34" charset="0"/>
                </a:rPr>
                <a:t>Reported properties</a:t>
              </a:r>
            </a:p>
          </p:txBody>
        </p:sp>
        <p:sp>
          <p:nvSpPr>
            <p:cNvPr id="340" name="Rectangle 339">
              <a:extLst>
                <a:ext uri="{FF2B5EF4-FFF2-40B4-BE49-F238E27FC236}">
                  <a16:creationId xmlns:a16="http://schemas.microsoft.com/office/drawing/2014/main" id="{7DA8BE59-7BBB-4DC5-8FC4-ADDC263AE43A}"/>
                </a:ext>
              </a:extLst>
            </p:cNvPr>
            <p:cNvSpPr/>
            <p:nvPr/>
          </p:nvSpPr>
          <p:spPr bwMode="auto">
            <a:xfrm>
              <a:off x="8903998" y="2254779"/>
              <a:ext cx="1365539" cy="3876461"/>
            </a:xfrm>
            <a:prstGeom prst="rect">
              <a:avLst/>
            </a:prstGeom>
            <a:solidFill>
              <a:schemeClr val="bg1">
                <a:lumMod val="85000"/>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71714" rIns="89642" bIns="44821"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176" dirty="0">
                  <a:solidFill>
                    <a:schemeClr val="tx1"/>
                  </a:solidFill>
                  <a:latin typeface="+mj-lt"/>
                  <a:ea typeface="Segoe UI" pitchFamily="34" charset="0"/>
                  <a:cs typeface="Segoe UI" pitchFamily="34" charset="0"/>
                </a:rPr>
                <a:t>Automatic device management</a:t>
              </a:r>
            </a:p>
          </p:txBody>
        </p:sp>
        <p:sp>
          <p:nvSpPr>
            <p:cNvPr id="356" name="Rectangle 355">
              <a:extLst>
                <a:ext uri="{FF2B5EF4-FFF2-40B4-BE49-F238E27FC236}">
                  <a16:creationId xmlns:a16="http://schemas.microsoft.com/office/drawing/2014/main" id="{CA6AF272-2CB7-4E91-8C6C-BAB8D9C007DA}"/>
                </a:ext>
              </a:extLst>
            </p:cNvPr>
            <p:cNvSpPr/>
            <p:nvPr/>
          </p:nvSpPr>
          <p:spPr bwMode="auto">
            <a:xfrm>
              <a:off x="8996365" y="3066856"/>
              <a:ext cx="1180804" cy="2697993"/>
            </a:xfrm>
            <a:prstGeom prst="rect">
              <a:avLst/>
            </a:prstGeom>
            <a:solidFill>
              <a:schemeClr val="accent6">
                <a:lumMod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176" dirty="0">
                  <a:solidFill>
                    <a:schemeClr val="bg1"/>
                  </a:solidFill>
                  <a:ea typeface="Segoe UI" pitchFamily="34" charset="0"/>
                  <a:cs typeface="Segoe UI" pitchFamily="34" charset="0"/>
                </a:rPr>
                <a:t>Firmware</a:t>
              </a:r>
              <a:br>
                <a:rPr lang="en-US" sz="1176" dirty="0">
                  <a:solidFill>
                    <a:schemeClr val="bg1"/>
                  </a:solidFill>
                  <a:ea typeface="Segoe UI" pitchFamily="34" charset="0"/>
                  <a:cs typeface="Segoe UI" pitchFamily="34" charset="0"/>
                </a:rPr>
              </a:br>
              <a:r>
                <a:rPr lang="en-US" sz="1176" dirty="0">
                  <a:solidFill>
                    <a:schemeClr val="bg1"/>
                  </a:solidFill>
                  <a:ea typeface="Segoe UI" pitchFamily="34" charset="0"/>
                  <a:cs typeface="Segoe UI" pitchFamily="34" charset="0"/>
                </a:rPr>
                <a:t>update configuration</a:t>
              </a:r>
            </a:p>
          </p:txBody>
        </p:sp>
        <p:sp>
          <p:nvSpPr>
            <p:cNvPr id="370" name="Rectangle 369">
              <a:extLst>
                <a:ext uri="{FF2B5EF4-FFF2-40B4-BE49-F238E27FC236}">
                  <a16:creationId xmlns:a16="http://schemas.microsoft.com/office/drawing/2014/main" id="{4FF76092-4EA6-4157-B5AC-F9D487E48B87}"/>
                </a:ext>
              </a:extLst>
            </p:cNvPr>
            <p:cNvSpPr>
              <a:spLocks/>
            </p:cNvSpPr>
            <p:nvPr/>
          </p:nvSpPr>
          <p:spPr bwMode="auto">
            <a:xfrm>
              <a:off x="10707464" y="1882406"/>
              <a:ext cx="1094931" cy="442825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176" dirty="0">
                  <a:solidFill>
                    <a:schemeClr val="tx1"/>
                  </a:solidFill>
                  <a:latin typeface="+mj-lt"/>
                  <a:ea typeface="Segoe UI" pitchFamily="34" charset="0"/>
                  <a:cs typeface="Segoe UI" pitchFamily="34" charset="0"/>
                </a:rPr>
                <a:t>Back-end app</a:t>
              </a:r>
            </a:p>
          </p:txBody>
        </p:sp>
        <p:sp>
          <p:nvSpPr>
            <p:cNvPr id="390" name="TextBox 389">
              <a:extLst>
                <a:ext uri="{FF2B5EF4-FFF2-40B4-BE49-F238E27FC236}">
                  <a16:creationId xmlns:a16="http://schemas.microsoft.com/office/drawing/2014/main" id="{EDAADC4C-FDF0-43DF-BFB1-76C09F17F7F2}"/>
                </a:ext>
              </a:extLst>
            </p:cNvPr>
            <p:cNvSpPr txBox="1"/>
            <p:nvPr/>
          </p:nvSpPr>
          <p:spPr>
            <a:xfrm>
              <a:off x="10269535" y="3278613"/>
              <a:ext cx="437929" cy="169205"/>
            </a:xfrm>
            <a:prstGeom prst="rect">
              <a:avLst/>
            </a:prstGeom>
            <a:solidFill>
              <a:schemeClr val="bg1"/>
            </a:solidFill>
          </p:spPr>
          <p:txBody>
            <a:bodyPr wrap="square" lIns="0" tIns="0" rIns="0" bIns="0" rtlCol="0">
              <a:spAutoFit/>
            </a:bodyPr>
            <a:lstStyle/>
            <a:p>
              <a:pPr algn="ctr">
                <a:spcAft>
                  <a:spcPts val="588"/>
                </a:spcAft>
              </a:pPr>
              <a:r>
                <a:rPr lang="en-US" sz="1078" dirty="0"/>
                <a:t>Create</a:t>
              </a:r>
            </a:p>
          </p:txBody>
        </p:sp>
        <p:cxnSp>
          <p:nvCxnSpPr>
            <p:cNvPr id="402" name="Straight Arrow Connector 401" descr="Line emerging from the &quot;Back-end app&quot; box and pointing to the box &quot;Firmware&#10;update configuration&quot;">
              <a:extLst>
                <a:ext uri="{FF2B5EF4-FFF2-40B4-BE49-F238E27FC236}">
                  <a16:creationId xmlns:a16="http://schemas.microsoft.com/office/drawing/2014/main" id="{FA1877CD-38CB-4560-BA03-2BDC177587BC}"/>
                </a:ext>
              </a:extLst>
            </p:cNvPr>
            <p:cNvCxnSpPr>
              <a:cxnSpLocks/>
            </p:cNvCxnSpPr>
            <p:nvPr/>
          </p:nvCxnSpPr>
          <p:spPr>
            <a:xfrm flipH="1">
              <a:off x="10219152" y="3534290"/>
              <a:ext cx="502920" cy="0"/>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455" name="TextBox 454">
              <a:extLst>
                <a:ext uri="{FF2B5EF4-FFF2-40B4-BE49-F238E27FC236}">
                  <a16:creationId xmlns:a16="http://schemas.microsoft.com/office/drawing/2014/main" id="{01D98C1D-3041-4746-AE8D-D368E1F2162F}"/>
                </a:ext>
              </a:extLst>
            </p:cNvPr>
            <p:cNvSpPr txBox="1"/>
            <p:nvPr/>
          </p:nvSpPr>
          <p:spPr>
            <a:xfrm>
              <a:off x="8430355" y="3278613"/>
              <a:ext cx="399320" cy="169205"/>
            </a:xfrm>
            <a:prstGeom prst="rect">
              <a:avLst/>
            </a:prstGeom>
            <a:noFill/>
          </p:spPr>
          <p:txBody>
            <a:bodyPr wrap="square" lIns="0" tIns="0" rIns="0" bIns="0" rtlCol="0">
              <a:spAutoFit/>
            </a:bodyPr>
            <a:lstStyle/>
            <a:p>
              <a:pPr algn="ctr">
                <a:spcAft>
                  <a:spcPts val="588"/>
                </a:spcAft>
              </a:pPr>
              <a:r>
                <a:rPr lang="en-US" sz="1078" dirty="0"/>
                <a:t>Set</a:t>
              </a:r>
            </a:p>
          </p:txBody>
        </p:sp>
        <p:cxnSp>
          <p:nvCxnSpPr>
            <p:cNvPr id="463" name="Straight Arrow Connector 462" descr="Line emerging from the &quot;Firmware&#10;update configuration&quot; box to the &quot;Desired Properties&quot; box">
              <a:extLst>
                <a:ext uri="{FF2B5EF4-FFF2-40B4-BE49-F238E27FC236}">
                  <a16:creationId xmlns:a16="http://schemas.microsoft.com/office/drawing/2014/main" id="{81F67DE7-4D2E-40FF-88FF-12398D6AEA29}"/>
                </a:ext>
              </a:extLst>
            </p:cNvPr>
            <p:cNvCxnSpPr>
              <a:cxnSpLocks/>
            </p:cNvCxnSpPr>
            <p:nvPr/>
          </p:nvCxnSpPr>
          <p:spPr>
            <a:xfrm flipH="1">
              <a:off x="8223889" y="3534290"/>
              <a:ext cx="731520" cy="0"/>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477" name="Straight Arrow Connector 476" descr="Line emerging from the &quot;Desired Properties&quot; box to the &quot;Firmware desired property update handler&quot; box">
              <a:extLst>
                <a:ext uri="{FF2B5EF4-FFF2-40B4-BE49-F238E27FC236}">
                  <a16:creationId xmlns:a16="http://schemas.microsoft.com/office/drawing/2014/main" id="{08D8FE40-7669-477F-A44A-F2EC0432A51E}"/>
                </a:ext>
              </a:extLst>
            </p:cNvPr>
            <p:cNvCxnSpPr>
              <a:cxnSpLocks/>
            </p:cNvCxnSpPr>
            <p:nvPr/>
          </p:nvCxnSpPr>
          <p:spPr>
            <a:xfrm flipH="1">
              <a:off x="6031706" y="3463392"/>
              <a:ext cx="1201189" cy="0"/>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490" name="TextBox 489">
              <a:extLst>
                <a:ext uri="{FF2B5EF4-FFF2-40B4-BE49-F238E27FC236}">
                  <a16:creationId xmlns:a16="http://schemas.microsoft.com/office/drawing/2014/main" id="{83E4F203-811A-4CBC-ADFA-5E98619E93C4}"/>
                </a:ext>
              </a:extLst>
            </p:cNvPr>
            <p:cNvSpPr txBox="1"/>
            <p:nvPr/>
          </p:nvSpPr>
          <p:spPr>
            <a:xfrm>
              <a:off x="6336848" y="3550180"/>
              <a:ext cx="649591" cy="615338"/>
            </a:xfrm>
            <a:prstGeom prst="rect">
              <a:avLst/>
            </a:prstGeom>
            <a:solidFill>
              <a:schemeClr val="bg2"/>
            </a:solidFill>
          </p:spPr>
          <p:txBody>
            <a:bodyPr wrap="square" lIns="0" tIns="0" rIns="0" bIns="0" rtlCol="0">
              <a:spAutoFit/>
            </a:bodyPr>
            <a:lstStyle/>
            <a:p>
              <a:pPr algn="ctr">
                <a:spcAft>
                  <a:spcPts val="588"/>
                </a:spcAft>
              </a:pPr>
              <a:r>
                <a:rPr lang="en-US" sz="980" dirty="0"/>
                <a:t>Receive desired property updates</a:t>
              </a:r>
            </a:p>
          </p:txBody>
        </p:sp>
        <p:cxnSp>
          <p:nvCxnSpPr>
            <p:cNvPr id="508" name="Straight Arrow Connector 507" descr="Line emerging from the &quot;Firmware desired property update handler&quot; box to the &quot;Firmware update process&quot; box">
              <a:extLst>
                <a:ext uri="{FF2B5EF4-FFF2-40B4-BE49-F238E27FC236}">
                  <a16:creationId xmlns:a16="http://schemas.microsoft.com/office/drawing/2014/main" id="{1773B35B-6D17-4E60-8D7F-19EE196017A4}"/>
                </a:ext>
              </a:extLst>
            </p:cNvPr>
            <p:cNvCxnSpPr>
              <a:cxnSpLocks/>
            </p:cNvCxnSpPr>
            <p:nvPr/>
          </p:nvCxnSpPr>
          <p:spPr>
            <a:xfrm flipH="1">
              <a:off x="5453665" y="4115225"/>
              <a:ext cx="0" cy="398719"/>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531" name="TextBox 530">
              <a:extLst>
                <a:ext uri="{FF2B5EF4-FFF2-40B4-BE49-F238E27FC236}">
                  <a16:creationId xmlns:a16="http://schemas.microsoft.com/office/drawing/2014/main" id="{FAB5B62F-8374-47C5-B4EF-94441E83A49A}"/>
                </a:ext>
              </a:extLst>
            </p:cNvPr>
            <p:cNvSpPr txBox="1"/>
            <p:nvPr/>
          </p:nvSpPr>
          <p:spPr>
            <a:xfrm>
              <a:off x="4880335" y="4231107"/>
              <a:ext cx="464396" cy="153835"/>
            </a:xfrm>
            <a:prstGeom prst="rect">
              <a:avLst/>
            </a:prstGeom>
            <a:solidFill>
              <a:schemeClr val="bg2"/>
            </a:solidFill>
          </p:spPr>
          <p:txBody>
            <a:bodyPr wrap="square" lIns="0" tIns="0" rIns="0" bIns="0" rtlCol="0">
              <a:spAutoFit/>
            </a:bodyPr>
            <a:lstStyle/>
            <a:p>
              <a:pPr algn="ctr">
                <a:spcAft>
                  <a:spcPts val="588"/>
                </a:spcAft>
              </a:pPr>
              <a:r>
                <a:rPr lang="en-US" sz="980" dirty="0"/>
                <a:t>Start</a:t>
              </a:r>
            </a:p>
          </p:txBody>
        </p:sp>
        <p:sp>
          <p:nvSpPr>
            <p:cNvPr id="546" name="Rectangle 545">
              <a:extLst>
                <a:ext uri="{FF2B5EF4-FFF2-40B4-BE49-F238E27FC236}">
                  <a16:creationId xmlns:a16="http://schemas.microsoft.com/office/drawing/2014/main" id="{B13EF9A1-471A-4F15-BB71-193709DA6EEA}"/>
                </a:ext>
              </a:extLst>
            </p:cNvPr>
            <p:cNvSpPr/>
            <p:nvPr/>
          </p:nvSpPr>
          <p:spPr bwMode="auto">
            <a:xfrm>
              <a:off x="4685129" y="4513945"/>
              <a:ext cx="1537071" cy="1714410"/>
            </a:xfrm>
            <a:prstGeom prst="rect">
              <a:avLst/>
            </a:prstGeom>
            <a:solidFill>
              <a:schemeClr val="accent6">
                <a:lumMod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34464" rIns="89642" bIns="44821" numCol="1" spcCol="0" rtlCol="0" fromWordArt="0" anchor="t" anchorCtr="0" forceAA="0" compatLnSpc="1">
              <a:prstTxWarp prst="textNoShape">
                <a:avLst/>
              </a:prstTxWarp>
              <a:noAutofit/>
            </a:bodyPr>
            <a:lstStyle/>
            <a:p>
              <a:pPr defTabSz="914102" fontAlgn="base">
                <a:spcBef>
                  <a:spcPts val="196"/>
                </a:spcBef>
                <a:spcAft>
                  <a:spcPct val="0"/>
                </a:spcAft>
              </a:pPr>
              <a:r>
                <a:rPr lang="en-US" sz="1176" dirty="0">
                  <a:solidFill>
                    <a:schemeClr val="bg1"/>
                  </a:solidFill>
                  <a:ea typeface="Segoe UI" pitchFamily="34" charset="0"/>
                  <a:cs typeface="Segoe UI" pitchFamily="34" charset="0"/>
                </a:rPr>
                <a:t>Firmware update process:</a:t>
              </a:r>
            </a:p>
            <a:p>
              <a:pPr marL="224097" indent="-168072" defTabSz="914102" fontAlgn="base">
                <a:spcBef>
                  <a:spcPts val="196"/>
                </a:spcBef>
                <a:spcAft>
                  <a:spcPct val="0"/>
                </a:spcAft>
                <a:buFont typeface="Arial" panose="020B0604020202020204" pitchFamily="34" charset="0"/>
                <a:buChar char="•"/>
              </a:pPr>
              <a:r>
                <a:rPr lang="en-US" sz="1176" dirty="0">
                  <a:solidFill>
                    <a:schemeClr val="bg1"/>
                  </a:solidFill>
                  <a:ea typeface="Segoe UI" pitchFamily="34" charset="0"/>
                  <a:cs typeface="Segoe UI" pitchFamily="34" charset="0"/>
                </a:rPr>
                <a:t>Download image</a:t>
              </a:r>
            </a:p>
            <a:p>
              <a:pPr marL="224097" indent="-168072" defTabSz="914102" fontAlgn="base">
                <a:spcBef>
                  <a:spcPts val="196"/>
                </a:spcBef>
                <a:spcAft>
                  <a:spcPct val="0"/>
                </a:spcAft>
                <a:buFont typeface="Arial" panose="020B0604020202020204" pitchFamily="34" charset="0"/>
                <a:buChar char="•"/>
              </a:pPr>
              <a:r>
                <a:rPr lang="en-US" sz="1176" dirty="0">
                  <a:solidFill>
                    <a:schemeClr val="bg1"/>
                  </a:solidFill>
                  <a:ea typeface="Segoe UI" pitchFamily="34" charset="0"/>
                  <a:cs typeface="Segoe UI" pitchFamily="34" charset="0"/>
                </a:rPr>
                <a:t>Verify image</a:t>
              </a:r>
            </a:p>
            <a:p>
              <a:pPr marL="224097" indent="-168072" defTabSz="914102" fontAlgn="base">
                <a:spcBef>
                  <a:spcPts val="196"/>
                </a:spcBef>
                <a:spcAft>
                  <a:spcPct val="0"/>
                </a:spcAft>
                <a:buFont typeface="Arial" panose="020B0604020202020204" pitchFamily="34" charset="0"/>
                <a:buChar char="•"/>
              </a:pPr>
              <a:r>
                <a:rPr lang="en-US" sz="1176" dirty="0">
                  <a:solidFill>
                    <a:schemeClr val="bg1"/>
                  </a:solidFill>
                  <a:ea typeface="Segoe UI" pitchFamily="34" charset="0"/>
                  <a:cs typeface="Segoe UI" pitchFamily="34" charset="0"/>
                </a:rPr>
                <a:t>Apply image</a:t>
              </a:r>
            </a:p>
            <a:p>
              <a:pPr marL="224097" indent="-168072" defTabSz="914102" fontAlgn="base">
                <a:spcBef>
                  <a:spcPts val="196"/>
                </a:spcBef>
                <a:spcAft>
                  <a:spcPct val="0"/>
                </a:spcAft>
                <a:buFont typeface="Arial" panose="020B0604020202020204" pitchFamily="34" charset="0"/>
                <a:buChar char="•"/>
              </a:pPr>
              <a:r>
                <a:rPr lang="en-US" sz="1176" dirty="0">
                  <a:solidFill>
                    <a:schemeClr val="bg1"/>
                  </a:solidFill>
                  <a:ea typeface="Segoe UI" pitchFamily="34" charset="0"/>
                  <a:cs typeface="Segoe UI" pitchFamily="34" charset="0"/>
                </a:rPr>
                <a:t>Reboot device</a:t>
              </a:r>
            </a:p>
          </p:txBody>
        </p:sp>
        <p:cxnSp>
          <p:nvCxnSpPr>
            <p:cNvPr id="556" name="Straight Arrow Connector 555" descr="Line emerging from the &quot;Firmware update process&quot; box to the &quot;Reported properties&quot; box">
              <a:extLst>
                <a:ext uri="{FF2B5EF4-FFF2-40B4-BE49-F238E27FC236}">
                  <a16:creationId xmlns:a16="http://schemas.microsoft.com/office/drawing/2014/main" id="{40F4A580-8154-4ECF-98C3-A0ADFF9B52C9}"/>
                </a:ext>
              </a:extLst>
            </p:cNvPr>
            <p:cNvCxnSpPr>
              <a:cxnSpLocks/>
            </p:cNvCxnSpPr>
            <p:nvPr/>
          </p:nvCxnSpPr>
          <p:spPr>
            <a:xfrm>
              <a:off x="6298642" y="5311380"/>
              <a:ext cx="1005840" cy="0"/>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563" name="TextBox 562">
              <a:extLst>
                <a:ext uri="{FF2B5EF4-FFF2-40B4-BE49-F238E27FC236}">
                  <a16:creationId xmlns:a16="http://schemas.microsoft.com/office/drawing/2014/main" id="{CC10586F-FC54-4A1E-B763-15194E60F86A}"/>
                </a:ext>
              </a:extLst>
            </p:cNvPr>
            <p:cNvSpPr txBox="1"/>
            <p:nvPr/>
          </p:nvSpPr>
          <p:spPr>
            <a:xfrm>
              <a:off x="6372225" y="5370669"/>
              <a:ext cx="562114" cy="769173"/>
            </a:xfrm>
            <a:prstGeom prst="rect">
              <a:avLst/>
            </a:prstGeom>
            <a:solidFill>
              <a:schemeClr val="bg1"/>
            </a:solidFill>
          </p:spPr>
          <p:txBody>
            <a:bodyPr wrap="square" lIns="0" tIns="0" rIns="0" bIns="0" rtlCol="0">
              <a:spAutoFit/>
            </a:bodyPr>
            <a:lstStyle/>
            <a:p>
              <a:pPr algn="ctr">
                <a:spcAft>
                  <a:spcPts val="588"/>
                </a:spcAft>
              </a:pPr>
              <a:r>
                <a:rPr lang="en-US" sz="980" spc="-10" dirty="0"/>
                <a:t>Report status through reported properties</a:t>
              </a:r>
            </a:p>
          </p:txBody>
        </p:sp>
        <p:cxnSp>
          <p:nvCxnSpPr>
            <p:cNvPr id="566" name="Straight Arrow Connector 565" descr="Line emerging from the &quot;Reported properties&quot; box and pointing to the box &quot;Firmware&#10;update configuration&quot;">
              <a:extLst>
                <a:ext uri="{FF2B5EF4-FFF2-40B4-BE49-F238E27FC236}">
                  <a16:creationId xmlns:a16="http://schemas.microsoft.com/office/drawing/2014/main" id="{EB1617D1-ACB1-4CD1-A94B-9EEB74EAA447}"/>
                </a:ext>
              </a:extLst>
            </p:cNvPr>
            <p:cNvCxnSpPr>
              <a:cxnSpLocks/>
            </p:cNvCxnSpPr>
            <p:nvPr/>
          </p:nvCxnSpPr>
          <p:spPr>
            <a:xfrm>
              <a:off x="8223889" y="5311380"/>
              <a:ext cx="731520" cy="0"/>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570" name="TextBox 569">
              <a:extLst>
                <a:ext uri="{FF2B5EF4-FFF2-40B4-BE49-F238E27FC236}">
                  <a16:creationId xmlns:a16="http://schemas.microsoft.com/office/drawing/2014/main" id="{F46D1C55-43D3-4407-8A9B-E63B3F7AF138}"/>
                </a:ext>
              </a:extLst>
            </p:cNvPr>
            <p:cNvSpPr txBox="1"/>
            <p:nvPr/>
          </p:nvSpPr>
          <p:spPr>
            <a:xfrm>
              <a:off x="8302625" y="5349653"/>
              <a:ext cx="584200" cy="338409"/>
            </a:xfrm>
            <a:prstGeom prst="rect">
              <a:avLst/>
            </a:prstGeom>
            <a:noFill/>
          </p:spPr>
          <p:txBody>
            <a:bodyPr wrap="square" lIns="0" tIns="0" rIns="0" bIns="0" rtlCol="0">
              <a:spAutoFit/>
            </a:bodyPr>
            <a:lstStyle/>
            <a:p>
              <a:pPr algn="ctr">
                <a:spcAft>
                  <a:spcPts val="588"/>
                </a:spcAft>
              </a:pPr>
              <a:r>
                <a:rPr lang="en-US" sz="1078" dirty="0"/>
                <a:t>Monitor Status</a:t>
              </a:r>
            </a:p>
          </p:txBody>
        </p:sp>
        <p:cxnSp>
          <p:nvCxnSpPr>
            <p:cNvPr id="572" name="Straight Arrow Connector 571" descr="Line emerging from the &quot;Firmware&#10;update configuration&quot; box to the &quot;Back-end app&quot; box">
              <a:extLst>
                <a:ext uri="{FF2B5EF4-FFF2-40B4-BE49-F238E27FC236}">
                  <a16:creationId xmlns:a16="http://schemas.microsoft.com/office/drawing/2014/main" id="{F86BBB6B-4D28-4055-9FC3-E3C5E4F2437B}"/>
                </a:ext>
              </a:extLst>
            </p:cNvPr>
            <p:cNvCxnSpPr>
              <a:cxnSpLocks/>
            </p:cNvCxnSpPr>
            <p:nvPr/>
          </p:nvCxnSpPr>
          <p:spPr>
            <a:xfrm>
              <a:off x="10219152" y="5311380"/>
              <a:ext cx="502920" cy="0"/>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740CE5F-A285-4D11-8A84-40B8F91FC1AC}"/>
                </a:ext>
              </a:extLst>
            </p:cNvPr>
            <p:cNvSpPr txBox="1"/>
            <p:nvPr/>
          </p:nvSpPr>
          <p:spPr>
            <a:xfrm>
              <a:off x="10284124" y="5380272"/>
              <a:ext cx="412961" cy="169205"/>
            </a:xfrm>
            <a:prstGeom prst="rect">
              <a:avLst/>
            </a:prstGeom>
            <a:solidFill>
              <a:schemeClr val="bg1"/>
            </a:solidFill>
          </p:spPr>
          <p:txBody>
            <a:bodyPr wrap="square" lIns="0" tIns="0" rIns="0" bIns="0" rtlCol="0">
              <a:spAutoFit/>
            </a:bodyPr>
            <a:lstStyle/>
            <a:p>
              <a:pPr>
                <a:spcAft>
                  <a:spcPts val="588"/>
                </a:spcAft>
              </a:pPr>
              <a:r>
                <a:rPr lang="en-US" sz="1078" dirty="0"/>
                <a:t>Query</a:t>
              </a:r>
            </a:p>
          </p:txBody>
        </p:sp>
      </p:grpSp>
    </p:spTree>
    <p:extLst>
      <p:ext uri="{BB962C8B-B14F-4D97-AF65-F5344CB8AC3E}">
        <p14:creationId xmlns:p14="http://schemas.microsoft.com/office/powerpoint/2010/main" val="1906108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management patterns    </a:t>
            </a:r>
          </a:p>
        </p:txBody>
      </p:sp>
      <p:sp>
        <p:nvSpPr>
          <p:cNvPr id="2" name="Rectangle 1">
            <a:extLst>
              <a:ext uri="{FF2B5EF4-FFF2-40B4-BE49-F238E27FC236}">
                <a16:creationId xmlns:a16="http://schemas.microsoft.com/office/drawing/2014/main" id="{D87D2E70-28C4-4A5A-B2D3-C8B2CE591D1F}"/>
              </a:ext>
            </a:extLst>
          </p:cNvPr>
          <p:cNvSpPr>
            <a:spLocks/>
          </p:cNvSpPr>
          <p:nvPr/>
        </p:nvSpPr>
        <p:spPr>
          <a:xfrm>
            <a:off x="418644" y="1169262"/>
            <a:ext cx="3704989" cy="89642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Reboot</a:t>
            </a:r>
          </a:p>
        </p:txBody>
      </p:sp>
      <p:sp>
        <p:nvSpPr>
          <p:cNvPr id="9" name="Rectangle 8">
            <a:extLst>
              <a:ext uri="{FF2B5EF4-FFF2-40B4-BE49-F238E27FC236}">
                <a16:creationId xmlns:a16="http://schemas.microsoft.com/office/drawing/2014/main" id="{378676DE-6718-4B11-A10B-67379F7D7F1B}"/>
              </a:ext>
            </a:extLst>
          </p:cNvPr>
          <p:cNvSpPr>
            <a:spLocks/>
          </p:cNvSpPr>
          <p:nvPr/>
        </p:nvSpPr>
        <p:spPr>
          <a:xfrm>
            <a:off x="425069" y="2260309"/>
            <a:ext cx="3698486" cy="89642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Factory reset</a:t>
            </a:r>
          </a:p>
        </p:txBody>
      </p:sp>
      <p:sp>
        <p:nvSpPr>
          <p:cNvPr id="10" name="Rectangle 9">
            <a:extLst>
              <a:ext uri="{FF2B5EF4-FFF2-40B4-BE49-F238E27FC236}">
                <a16:creationId xmlns:a16="http://schemas.microsoft.com/office/drawing/2014/main" id="{68508731-31CD-4142-A7FD-C44D5C9C777A}"/>
              </a:ext>
            </a:extLst>
          </p:cNvPr>
          <p:cNvSpPr>
            <a:spLocks/>
          </p:cNvSpPr>
          <p:nvPr/>
        </p:nvSpPr>
        <p:spPr>
          <a:xfrm>
            <a:off x="425069" y="3351355"/>
            <a:ext cx="3698486" cy="89642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Configuration</a:t>
            </a:r>
          </a:p>
        </p:txBody>
      </p:sp>
      <p:sp>
        <p:nvSpPr>
          <p:cNvPr id="11" name="Rectangle 10">
            <a:extLst>
              <a:ext uri="{FF2B5EF4-FFF2-40B4-BE49-F238E27FC236}">
                <a16:creationId xmlns:a16="http://schemas.microsoft.com/office/drawing/2014/main" id="{333E9E3A-B933-47ED-ABCB-0E471B9B111F}"/>
              </a:ext>
            </a:extLst>
          </p:cNvPr>
          <p:cNvSpPr>
            <a:spLocks/>
          </p:cNvSpPr>
          <p:nvPr/>
        </p:nvSpPr>
        <p:spPr>
          <a:xfrm>
            <a:off x="425069" y="4442401"/>
            <a:ext cx="3698486" cy="89642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Firmware update</a:t>
            </a:r>
          </a:p>
        </p:txBody>
      </p:sp>
      <p:sp>
        <p:nvSpPr>
          <p:cNvPr id="12" name="Rectangle 11">
            <a:extLst>
              <a:ext uri="{FF2B5EF4-FFF2-40B4-BE49-F238E27FC236}">
                <a16:creationId xmlns:a16="http://schemas.microsoft.com/office/drawing/2014/main" id="{E7EF2E96-C1A2-4495-9A52-46FF21978F50}"/>
              </a:ext>
            </a:extLst>
          </p:cNvPr>
          <p:cNvSpPr>
            <a:spLocks/>
          </p:cNvSpPr>
          <p:nvPr/>
        </p:nvSpPr>
        <p:spPr>
          <a:xfrm>
            <a:off x="425069" y="5533449"/>
            <a:ext cx="3698486" cy="89642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2"/>
                </a:solidFill>
                <a:latin typeface="+mj-lt"/>
              </a:rPr>
              <a:t>Reporting progress and status</a:t>
            </a:r>
          </a:p>
        </p:txBody>
      </p:sp>
      <p:sp>
        <p:nvSpPr>
          <p:cNvPr id="14" name="Rectangle 13">
            <a:extLst>
              <a:ext uri="{FF2B5EF4-FFF2-40B4-BE49-F238E27FC236}">
                <a16:creationId xmlns:a16="http://schemas.microsoft.com/office/drawing/2014/main" id="{D25B8E80-0577-48F1-B4C3-F33AF4DB87EC}"/>
              </a:ext>
              <a:ext uri="{C183D7F6-B498-43B3-948B-1728B52AA6E4}">
                <adec:decorative xmlns:adec="http://schemas.microsoft.com/office/drawing/2017/decorative" val="1"/>
              </a:ext>
            </a:extLst>
          </p:cNvPr>
          <p:cNvSpPr/>
          <p:nvPr/>
        </p:nvSpPr>
        <p:spPr bwMode="auto">
          <a:xfrm>
            <a:off x="4303152" y="1169265"/>
            <a:ext cx="7459312" cy="524782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cs typeface="Segoe UI" pitchFamily="34" charset="0"/>
            </a:endParaRPr>
          </a:p>
        </p:txBody>
      </p:sp>
      <p:grpSp>
        <p:nvGrpSpPr>
          <p:cNvPr id="8" name="Group 7" descr="Physical Device exchanging information with Backend application with a set of Device twins as a medium">
            <a:extLst>
              <a:ext uri="{FF2B5EF4-FFF2-40B4-BE49-F238E27FC236}">
                <a16:creationId xmlns:a16="http://schemas.microsoft.com/office/drawing/2014/main" id="{F214664E-BA13-4823-AD6C-A7B6F2760383}"/>
              </a:ext>
            </a:extLst>
          </p:cNvPr>
          <p:cNvGrpSpPr/>
          <p:nvPr/>
        </p:nvGrpSpPr>
        <p:grpSpPr>
          <a:xfrm>
            <a:off x="4498317" y="1345124"/>
            <a:ext cx="7068983" cy="4908889"/>
            <a:chOff x="4588517" y="1371600"/>
            <a:chExt cx="7210731" cy="5007322"/>
          </a:xfrm>
        </p:grpSpPr>
        <p:sp>
          <p:nvSpPr>
            <p:cNvPr id="65" name="Rectangle 64">
              <a:extLst>
                <a:ext uri="{FF2B5EF4-FFF2-40B4-BE49-F238E27FC236}">
                  <a16:creationId xmlns:a16="http://schemas.microsoft.com/office/drawing/2014/main" id="{16C40B23-772D-4FF2-B486-B96BE0AB31A0}"/>
                </a:ext>
              </a:extLst>
            </p:cNvPr>
            <p:cNvSpPr/>
            <p:nvPr/>
          </p:nvSpPr>
          <p:spPr bwMode="auto">
            <a:xfrm>
              <a:off x="4588517" y="1371600"/>
              <a:ext cx="1893249" cy="4012134"/>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568" dirty="0">
                  <a:solidFill>
                    <a:schemeClr val="tx1"/>
                  </a:solidFill>
                  <a:latin typeface="+mj-lt"/>
                  <a:cs typeface="Segoe UI" pitchFamily="34" charset="0"/>
                </a:rPr>
                <a:t>Physical</a:t>
              </a:r>
              <a:br>
                <a:rPr lang="en-US" sz="1568" dirty="0">
                  <a:solidFill>
                    <a:schemeClr val="tx1"/>
                  </a:solidFill>
                  <a:latin typeface="+mj-lt"/>
                  <a:cs typeface="Segoe UI" pitchFamily="34" charset="0"/>
                </a:rPr>
              </a:br>
              <a:r>
                <a:rPr lang="en-US" sz="1568" dirty="0">
                  <a:solidFill>
                    <a:schemeClr val="tx1"/>
                  </a:solidFill>
                  <a:latin typeface="+mj-lt"/>
                  <a:cs typeface="Segoe UI" pitchFamily="34" charset="0"/>
                </a:rPr>
                <a:t>Device</a:t>
              </a:r>
            </a:p>
          </p:txBody>
        </p:sp>
        <p:sp>
          <p:nvSpPr>
            <p:cNvPr id="137" name="Rectangle 136">
              <a:extLst>
                <a:ext uri="{FF2B5EF4-FFF2-40B4-BE49-F238E27FC236}">
                  <a16:creationId xmlns:a16="http://schemas.microsoft.com/office/drawing/2014/main" id="{0C69910C-8107-4617-85A0-DB70CF54CE28}"/>
                </a:ext>
              </a:extLst>
            </p:cNvPr>
            <p:cNvSpPr>
              <a:spLocks/>
            </p:cNvSpPr>
            <p:nvPr/>
          </p:nvSpPr>
          <p:spPr bwMode="auto">
            <a:xfrm>
              <a:off x="4806367" y="2914560"/>
              <a:ext cx="1393350" cy="45248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176" dirty="0">
                  <a:solidFill>
                    <a:schemeClr val="bg1"/>
                  </a:solidFill>
                  <a:ea typeface="Segoe UI" pitchFamily="34" charset="0"/>
                  <a:cs typeface="Segoe UI" pitchFamily="34" charset="0"/>
                </a:rPr>
                <a:t>Report Status (t</a:t>
              </a:r>
              <a:r>
                <a:rPr lang="en-US" sz="1176" baseline="-25000" dirty="0">
                  <a:solidFill>
                    <a:schemeClr val="bg1"/>
                  </a:solidFill>
                  <a:ea typeface="Segoe UI" pitchFamily="34" charset="0"/>
                  <a:cs typeface="Segoe UI" pitchFamily="34" charset="0"/>
                </a:rPr>
                <a:t>0</a:t>
              </a:r>
              <a:r>
                <a:rPr lang="en-US" sz="1176" dirty="0">
                  <a:solidFill>
                    <a:schemeClr val="bg1"/>
                  </a:solidFill>
                  <a:ea typeface="Segoe UI" pitchFamily="34" charset="0"/>
                  <a:cs typeface="Segoe UI" pitchFamily="34" charset="0"/>
                </a:rPr>
                <a:t>)</a:t>
              </a:r>
            </a:p>
          </p:txBody>
        </p:sp>
        <p:sp>
          <p:nvSpPr>
            <p:cNvPr id="169" name="Oval 168">
              <a:extLst>
                <a:ext uri="{FF2B5EF4-FFF2-40B4-BE49-F238E27FC236}">
                  <a16:creationId xmlns:a16="http://schemas.microsoft.com/office/drawing/2014/main" id="{39B642A6-6209-4378-9779-583F8CF447B1}"/>
                </a:ext>
              </a:extLst>
            </p:cNvPr>
            <p:cNvSpPr/>
            <p:nvPr/>
          </p:nvSpPr>
          <p:spPr bwMode="auto">
            <a:xfrm>
              <a:off x="6053866" y="3181260"/>
              <a:ext cx="265176" cy="265586"/>
            </a:xfrm>
            <a:prstGeom prst="ellipse">
              <a:avLst/>
            </a:prstGeom>
            <a:solidFill>
              <a:schemeClr val="accent6">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b="1" dirty="0">
                  <a:solidFill>
                    <a:schemeClr val="bg1"/>
                  </a:solidFill>
                  <a:cs typeface="Segoe UI" pitchFamily="34" charset="0"/>
                </a:rPr>
                <a:t>1</a:t>
              </a:r>
            </a:p>
          </p:txBody>
        </p:sp>
        <p:sp>
          <p:nvSpPr>
            <p:cNvPr id="193" name="Rectangle 192">
              <a:extLst>
                <a:ext uri="{FF2B5EF4-FFF2-40B4-BE49-F238E27FC236}">
                  <a16:creationId xmlns:a16="http://schemas.microsoft.com/office/drawing/2014/main" id="{F24962D3-E8C8-476D-AC57-1081DE55C473}"/>
                </a:ext>
              </a:extLst>
            </p:cNvPr>
            <p:cNvSpPr>
              <a:spLocks/>
            </p:cNvSpPr>
            <p:nvPr/>
          </p:nvSpPr>
          <p:spPr bwMode="auto">
            <a:xfrm>
              <a:off x="4806367" y="3630345"/>
              <a:ext cx="1393350" cy="45248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176" dirty="0">
                  <a:solidFill>
                    <a:schemeClr val="bg1"/>
                  </a:solidFill>
                  <a:ea typeface="Segoe UI" pitchFamily="34" charset="0"/>
                  <a:cs typeface="Segoe UI" pitchFamily="34" charset="0"/>
                </a:rPr>
                <a:t>Report Status (t</a:t>
              </a:r>
              <a:r>
                <a:rPr lang="en-US" sz="1176" baseline="-25000" dirty="0">
                  <a:solidFill>
                    <a:schemeClr val="bg1"/>
                  </a:solidFill>
                  <a:ea typeface="Segoe UI" pitchFamily="34" charset="0"/>
                  <a:cs typeface="Segoe UI" pitchFamily="34" charset="0"/>
                </a:rPr>
                <a:t>1</a:t>
              </a:r>
              <a:r>
                <a:rPr lang="en-US" sz="1176" dirty="0">
                  <a:solidFill>
                    <a:schemeClr val="bg1"/>
                  </a:solidFill>
                  <a:ea typeface="Segoe UI" pitchFamily="34" charset="0"/>
                  <a:cs typeface="Segoe UI" pitchFamily="34" charset="0"/>
                </a:rPr>
                <a:t>)</a:t>
              </a:r>
            </a:p>
          </p:txBody>
        </p:sp>
        <p:sp>
          <p:nvSpPr>
            <p:cNvPr id="225" name="Oval 224">
              <a:extLst>
                <a:ext uri="{FF2B5EF4-FFF2-40B4-BE49-F238E27FC236}">
                  <a16:creationId xmlns:a16="http://schemas.microsoft.com/office/drawing/2014/main" id="{7CA339A6-1930-4182-AC02-C94A553CAF59}"/>
                </a:ext>
              </a:extLst>
            </p:cNvPr>
            <p:cNvSpPr/>
            <p:nvPr/>
          </p:nvSpPr>
          <p:spPr bwMode="auto">
            <a:xfrm>
              <a:off x="6053866" y="3897045"/>
              <a:ext cx="265176" cy="265586"/>
            </a:xfrm>
            <a:prstGeom prst="ellipse">
              <a:avLst/>
            </a:prstGeom>
            <a:solidFill>
              <a:schemeClr val="accent6">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b="1" dirty="0">
                  <a:solidFill>
                    <a:schemeClr val="bg1"/>
                  </a:solidFill>
                  <a:cs typeface="Segoe UI" pitchFamily="34" charset="0"/>
                </a:rPr>
                <a:t>3</a:t>
              </a:r>
            </a:p>
          </p:txBody>
        </p:sp>
        <p:sp>
          <p:nvSpPr>
            <p:cNvPr id="252" name="Rectangle 251">
              <a:extLst>
                <a:ext uri="{FF2B5EF4-FFF2-40B4-BE49-F238E27FC236}">
                  <a16:creationId xmlns:a16="http://schemas.microsoft.com/office/drawing/2014/main" id="{2074E89F-C3E7-4F15-AB25-7212F108DB20}"/>
                </a:ext>
              </a:extLst>
            </p:cNvPr>
            <p:cNvSpPr>
              <a:spLocks/>
            </p:cNvSpPr>
            <p:nvPr/>
          </p:nvSpPr>
          <p:spPr bwMode="auto">
            <a:xfrm>
              <a:off x="4806367" y="4346130"/>
              <a:ext cx="1393350" cy="45248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176" dirty="0">
                  <a:solidFill>
                    <a:schemeClr val="bg1"/>
                  </a:solidFill>
                  <a:ea typeface="Segoe UI" pitchFamily="34" charset="0"/>
                  <a:cs typeface="Segoe UI" pitchFamily="34" charset="0"/>
                </a:rPr>
                <a:t>Report Status (t</a:t>
              </a:r>
              <a:r>
                <a:rPr lang="en-US" sz="1176" baseline="-25000" dirty="0">
                  <a:solidFill>
                    <a:schemeClr val="bg1"/>
                  </a:solidFill>
                  <a:ea typeface="Segoe UI" pitchFamily="34" charset="0"/>
                  <a:cs typeface="Segoe UI" pitchFamily="34" charset="0"/>
                </a:rPr>
                <a:t>2</a:t>
              </a:r>
              <a:r>
                <a:rPr lang="en-US" sz="1176" dirty="0">
                  <a:solidFill>
                    <a:schemeClr val="bg1"/>
                  </a:solidFill>
                  <a:ea typeface="Segoe UI" pitchFamily="34" charset="0"/>
                  <a:cs typeface="Segoe UI" pitchFamily="34" charset="0"/>
                </a:rPr>
                <a:t>)</a:t>
              </a:r>
            </a:p>
          </p:txBody>
        </p:sp>
        <p:sp>
          <p:nvSpPr>
            <p:cNvPr id="280" name="Oval 279">
              <a:extLst>
                <a:ext uri="{FF2B5EF4-FFF2-40B4-BE49-F238E27FC236}">
                  <a16:creationId xmlns:a16="http://schemas.microsoft.com/office/drawing/2014/main" id="{5E8725F3-A55D-476A-9EC2-1C3464DF6F82}"/>
                </a:ext>
              </a:extLst>
            </p:cNvPr>
            <p:cNvSpPr/>
            <p:nvPr/>
          </p:nvSpPr>
          <p:spPr bwMode="auto">
            <a:xfrm>
              <a:off x="6053866" y="4612830"/>
              <a:ext cx="265176" cy="265586"/>
            </a:xfrm>
            <a:prstGeom prst="ellipse">
              <a:avLst/>
            </a:prstGeom>
            <a:solidFill>
              <a:schemeClr val="accent6">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b="1" dirty="0">
                  <a:solidFill>
                    <a:schemeClr val="bg1"/>
                  </a:solidFill>
                  <a:cs typeface="Segoe UI" pitchFamily="34" charset="0"/>
                </a:rPr>
                <a:t>4</a:t>
              </a:r>
            </a:p>
          </p:txBody>
        </p:sp>
        <p:sp>
          <p:nvSpPr>
            <p:cNvPr id="296" name="Rectangle 295">
              <a:extLst>
                <a:ext uri="{FF2B5EF4-FFF2-40B4-BE49-F238E27FC236}">
                  <a16:creationId xmlns:a16="http://schemas.microsoft.com/office/drawing/2014/main" id="{A417EB3C-93E8-4B5E-B202-8175B9A723C7}"/>
                </a:ext>
              </a:extLst>
            </p:cNvPr>
            <p:cNvSpPr/>
            <p:nvPr/>
          </p:nvSpPr>
          <p:spPr bwMode="auto">
            <a:xfrm>
              <a:off x="9905999" y="1371600"/>
              <a:ext cx="1893249" cy="4012134"/>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34464" rIns="0" bIns="0"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568" dirty="0">
                  <a:solidFill>
                    <a:schemeClr val="tx1"/>
                  </a:solidFill>
                  <a:latin typeface="+mj-lt"/>
                  <a:cs typeface="Segoe UI" pitchFamily="34" charset="0"/>
                </a:rPr>
                <a:t>Back-end application</a:t>
              </a:r>
            </a:p>
          </p:txBody>
        </p:sp>
        <p:sp>
          <p:nvSpPr>
            <p:cNvPr id="465" name="Rectangle 464">
              <a:extLst>
                <a:ext uri="{FF2B5EF4-FFF2-40B4-BE49-F238E27FC236}">
                  <a16:creationId xmlns:a16="http://schemas.microsoft.com/office/drawing/2014/main" id="{DABA7A7D-1B24-4CD3-9037-3154223A2E13}"/>
                </a:ext>
              </a:extLst>
            </p:cNvPr>
            <p:cNvSpPr>
              <a:spLocks/>
            </p:cNvSpPr>
            <p:nvPr/>
          </p:nvSpPr>
          <p:spPr bwMode="auto">
            <a:xfrm>
              <a:off x="10173822" y="2651933"/>
              <a:ext cx="1396568" cy="679184"/>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176" dirty="0">
                  <a:solidFill>
                    <a:schemeClr val="bg1"/>
                  </a:solidFill>
                  <a:ea typeface="Segoe UI" pitchFamily="34" charset="0"/>
                  <a:cs typeface="Segoe UI" pitchFamily="34" charset="0"/>
                </a:rPr>
                <a:t>Run query against</a:t>
              </a:r>
              <a:br>
                <a:rPr lang="en-US" sz="1176" dirty="0">
                  <a:solidFill>
                    <a:schemeClr val="bg1"/>
                  </a:solidFill>
                  <a:ea typeface="Segoe UI" pitchFamily="34" charset="0"/>
                  <a:cs typeface="Segoe UI" pitchFamily="34" charset="0"/>
                </a:rPr>
              </a:br>
              <a:r>
                <a:rPr lang="en-US" sz="1176" dirty="0">
                  <a:solidFill>
                    <a:schemeClr val="bg1"/>
                  </a:solidFill>
                  <a:ea typeface="Segoe UI" pitchFamily="34" charset="0"/>
                  <a:cs typeface="Segoe UI" pitchFamily="34" charset="0"/>
                </a:rPr>
                <a:t>set of twins</a:t>
              </a:r>
            </a:p>
          </p:txBody>
        </p:sp>
        <p:sp>
          <p:nvSpPr>
            <p:cNvPr id="498" name="Oval 497">
              <a:extLst>
                <a:ext uri="{FF2B5EF4-FFF2-40B4-BE49-F238E27FC236}">
                  <a16:creationId xmlns:a16="http://schemas.microsoft.com/office/drawing/2014/main" id="{2402EC3A-9000-4C7C-B497-2A235FA5D64E}"/>
                </a:ext>
              </a:extLst>
            </p:cNvPr>
            <p:cNvSpPr/>
            <p:nvPr/>
          </p:nvSpPr>
          <p:spPr bwMode="auto">
            <a:xfrm>
              <a:off x="11323254" y="3141942"/>
              <a:ext cx="265176" cy="265586"/>
            </a:xfrm>
            <a:prstGeom prst="ellipse">
              <a:avLst/>
            </a:prstGeom>
            <a:solidFill>
              <a:schemeClr val="accent6">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b="1" dirty="0">
                  <a:solidFill>
                    <a:schemeClr val="bg1"/>
                  </a:solidFill>
                  <a:cs typeface="Segoe UI" pitchFamily="34" charset="0"/>
                </a:rPr>
                <a:t>2</a:t>
              </a:r>
            </a:p>
          </p:txBody>
        </p:sp>
        <p:sp>
          <p:nvSpPr>
            <p:cNvPr id="515" name="Rectangle 514">
              <a:extLst>
                <a:ext uri="{FF2B5EF4-FFF2-40B4-BE49-F238E27FC236}">
                  <a16:creationId xmlns:a16="http://schemas.microsoft.com/office/drawing/2014/main" id="{7035A3A5-AE0C-4FA8-8E06-45C2218413E4}"/>
                </a:ext>
              </a:extLst>
            </p:cNvPr>
            <p:cNvSpPr>
              <a:spLocks/>
            </p:cNvSpPr>
            <p:nvPr/>
          </p:nvSpPr>
          <p:spPr bwMode="auto">
            <a:xfrm>
              <a:off x="10173822" y="4398639"/>
              <a:ext cx="1396568" cy="679184"/>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176" dirty="0">
                  <a:solidFill>
                    <a:schemeClr val="bg1"/>
                  </a:solidFill>
                  <a:ea typeface="Segoe UI" pitchFamily="34" charset="0"/>
                  <a:cs typeface="Segoe UI" pitchFamily="34" charset="0"/>
                </a:rPr>
                <a:t>Run query against</a:t>
              </a:r>
              <a:br>
                <a:rPr lang="en-US" sz="1176" dirty="0">
                  <a:solidFill>
                    <a:schemeClr val="bg1"/>
                  </a:solidFill>
                  <a:ea typeface="Segoe UI" pitchFamily="34" charset="0"/>
                  <a:cs typeface="Segoe UI" pitchFamily="34" charset="0"/>
                </a:rPr>
              </a:br>
              <a:r>
                <a:rPr lang="en-US" sz="1176" dirty="0">
                  <a:solidFill>
                    <a:schemeClr val="bg1"/>
                  </a:solidFill>
                  <a:ea typeface="Segoe UI" pitchFamily="34" charset="0"/>
                  <a:cs typeface="Segoe UI" pitchFamily="34" charset="0"/>
                </a:rPr>
                <a:t>set of twins</a:t>
              </a:r>
            </a:p>
          </p:txBody>
        </p:sp>
        <p:sp>
          <p:nvSpPr>
            <p:cNvPr id="529" name="Oval 528">
              <a:extLst>
                <a:ext uri="{FF2B5EF4-FFF2-40B4-BE49-F238E27FC236}">
                  <a16:creationId xmlns:a16="http://schemas.microsoft.com/office/drawing/2014/main" id="{8CB6AEEE-A6C0-4A3C-ADE3-EC0ACDC9DE93}"/>
                </a:ext>
              </a:extLst>
            </p:cNvPr>
            <p:cNvSpPr/>
            <p:nvPr/>
          </p:nvSpPr>
          <p:spPr bwMode="auto">
            <a:xfrm>
              <a:off x="11323254" y="4888647"/>
              <a:ext cx="265176" cy="265586"/>
            </a:xfrm>
            <a:prstGeom prst="ellipse">
              <a:avLst/>
            </a:prstGeom>
            <a:solidFill>
              <a:schemeClr val="accent6">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b="1" dirty="0">
                  <a:solidFill>
                    <a:schemeClr val="bg1"/>
                  </a:solidFill>
                  <a:cs typeface="Segoe UI" pitchFamily="34" charset="0"/>
                </a:rPr>
                <a:t>5</a:t>
              </a:r>
            </a:p>
          </p:txBody>
        </p:sp>
        <p:sp>
          <p:nvSpPr>
            <p:cNvPr id="551" name="Rectangle 550">
              <a:extLst>
                <a:ext uri="{FF2B5EF4-FFF2-40B4-BE49-F238E27FC236}">
                  <a16:creationId xmlns:a16="http://schemas.microsoft.com/office/drawing/2014/main" id="{C4F1409C-DF79-42C5-A57E-061CF41D5484}"/>
                </a:ext>
              </a:extLst>
            </p:cNvPr>
            <p:cNvSpPr/>
            <p:nvPr/>
          </p:nvSpPr>
          <p:spPr bwMode="auto">
            <a:xfrm>
              <a:off x="7277713" y="1371600"/>
              <a:ext cx="1818113" cy="500732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71714" rIns="89642" bIns="143428"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470" dirty="0">
                  <a:solidFill>
                    <a:schemeClr val="tx1"/>
                  </a:solidFill>
                  <a:ea typeface="Segoe UI" pitchFamily="34" charset="0"/>
                  <a:cs typeface="Segoe UI" pitchFamily="34" charset="0"/>
                </a:rPr>
                <a:t>Set of device twins</a:t>
              </a:r>
            </a:p>
          </p:txBody>
        </p:sp>
        <p:sp>
          <p:nvSpPr>
            <p:cNvPr id="578" name="Rectangle 577">
              <a:extLst>
                <a:ext uri="{FF2B5EF4-FFF2-40B4-BE49-F238E27FC236}">
                  <a16:creationId xmlns:a16="http://schemas.microsoft.com/office/drawing/2014/main" id="{D5A683C4-97F6-40C3-B017-765EF51AD63B}"/>
                </a:ext>
              </a:extLst>
            </p:cNvPr>
            <p:cNvSpPr/>
            <p:nvPr/>
          </p:nvSpPr>
          <p:spPr bwMode="auto">
            <a:xfrm>
              <a:off x="7343838" y="1981199"/>
              <a:ext cx="1685862" cy="3095625"/>
            </a:xfrm>
            <a:prstGeom prst="rect">
              <a:avLst/>
            </a:prstGeom>
            <a:noFill/>
            <a:ln w="12700">
              <a:solidFill>
                <a:schemeClr val="accent6">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21" rIns="0" bIns="0"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372" dirty="0">
                  <a:solidFill>
                    <a:schemeClr val="tx1"/>
                  </a:solidFill>
                  <a:ea typeface="Segoe UI" pitchFamily="34" charset="0"/>
                  <a:cs typeface="Segoe UI" pitchFamily="34" charset="0"/>
                </a:rPr>
                <a:t>Device twin (dt</a:t>
              </a:r>
              <a:r>
                <a:rPr lang="en-US" sz="1372" baseline="-25000" dirty="0">
                  <a:solidFill>
                    <a:schemeClr val="tx1"/>
                  </a:solidFill>
                  <a:ea typeface="Segoe UI" pitchFamily="34" charset="0"/>
                  <a:cs typeface="Segoe UI" pitchFamily="34" charset="0"/>
                </a:rPr>
                <a:t>0</a:t>
              </a:r>
              <a:r>
                <a:rPr lang="en-US" sz="1372" dirty="0">
                  <a:solidFill>
                    <a:schemeClr val="tx1"/>
                  </a:solidFill>
                  <a:ea typeface="Segoe UI" pitchFamily="34" charset="0"/>
                  <a:cs typeface="Segoe UI" pitchFamily="34" charset="0"/>
                </a:rPr>
                <a:t>)</a:t>
              </a:r>
            </a:p>
          </p:txBody>
        </p:sp>
        <p:sp>
          <p:nvSpPr>
            <p:cNvPr id="597" name="Rectangle 596">
              <a:extLst>
                <a:ext uri="{FF2B5EF4-FFF2-40B4-BE49-F238E27FC236}">
                  <a16:creationId xmlns:a16="http://schemas.microsoft.com/office/drawing/2014/main" id="{E35F4694-1CDE-43DE-BBFF-72ED8EA364FB}"/>
                </a:ext>
              </a:extLst>
            </p:cNvPr>
            <p:cNvSpPr/>
            <p:nvPr/>
          </p:nvSpPr>
          <p:spPr bwMode="auto">
            <a:xfrm>
              <a:off x="7436999" y="2381250"/>
              <a:ext cx="1499540" cy="2629832"/>
            </a:xfrm>
            <a:prstGeom prst="rect">
              <a:avLst/>
            </a:prstGeom>
            <a:solidFill>
              <a:schemeClr val="accent6">
                <a:lumMod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21" rIns="0" bIns="0"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372" dirty="0">
                  <a:solidFill>
                    <a:schemeClr val="bg1"/>
                  </a:solidFill>
                  <a:cs typeface="Segoe UI" pitchFamily="34" charset="0"/>
                </a:rPr>
                <a:t>Properties.</a:t>
              </a:r>
              <a:br>
                <a:rPr lang="en-US" sz="1372" dirty="0">
                  <a:solidFill>
                    <a:schemeClr val="bg1"/>
                  </a:solidFill>
                  <a:cs typeface="Segoe UI" pitchFamily="34" charset="0"/>
                </a:rPr>
              </a:br>
              <a:r>
                <a:rPr lang="en-US" sz="1372" dirty="0">
                  <a:solidFill>
                    <a:schemeClr val="bg1"/>
                  </a:solidFill>
                  <a:cs typeface="Segoe UI" pitchFamily="34" charset="0"/>
                </a:rPr>
                <a:t>Reported</a:t>
              </a:r>
            </a:p>
          </p:txBody>
        </p:sp>
        <p:sp>
          <p:nvSpPr>
            <p:cNvPr id="615" name="Rectangle 614">
              <a:extLst>
                <a:ext uri="{FF2B5EF4-FFF2-40B4-BE49-F238E27FC236}">
                  <a16:creationId xmlns:a16="http://schemas.microsoft.com/office/drawing/2014/main" id="{F13E44F1-A7B3-48F4-9953-44E1170ECD2E}"/>
                </a:ext>
              </a:extLst>
            </p:cNvPr>
            <p:cNvSpPr/>
            <p:nvPr/>
          </p:nvSpPr>
          <p:spPr bwMode="auto">
            <a:xfrm>
              <a:off x="7604330" y="2914560"/>
              <a:ext cx="1164879" cy="4524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dirty="0">
                  <a:solidFill>
                    <a:schemeClr val="tx1"/>
                  </a:solidFill>
                  <a:ea typeface="Segoe UI" pitchFamily="34" charset="0"/>
                  <a:cs typeface="Segoe UI" pitchFamily="34" charset="0"/>
                </a:rPr>
                <a:t>Data</a:t>
              </a:r>
            </a:p>
          </p:txBody>
        </p:sp>
        <p:sp>
          <p:nvSpPr>
            <p:cNvPr id="633" name="Rectangle 632">
              <a:extLst>
                <a:ext uri="{FF2B5EF4-FFF2-40B4-BE49-F238E27FC236}">
                  <a16:creationId xmlns:a16="http://schemas.microsoft.com/office/drawing/2014/main" id="{AB6533F0-E990-4413-B706-E4255CAFEE2D}"/>
                </a:ext>
              </a:extLst>
            </p:cNvPr>
            <p:cNvSpPr/>
            <p:nvPr/>
          </p:nvSpPr>
          <p:spPr bwMode="auto">
            <a:xfrm>
              <a:off x="7604330" y="3630345"/>
              <a:ext cx="1164879" cy="4524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a:solidFill>
                    <a:schemeClr val="tx1"/>
                  </a:solidFill>
                  <a:ea typeface="Segoe UI" pitchFamily="34" charset="0"/>
                  <a:cs typeface="Segoe UI" pitchFamily="34" charset="0"/>
                </a:rPr>
                <a:t>Data</a:t>
              </a:r>
            </a:p>
          </p:txBody>
        </p:sp>
        <p:sp>
          <p:nvSpPr>
            <p:cNvPr id="649" name="Rectangle 648">
              <a:extLst>
                <a:ext uri="{FF2B5EF4-FFF2-40B4-BE49-F238E27FC236}">
                  <a16:creationId xmlns:a16="http://schemas.microsoft.com/office/drawing/2014/main" id="{3AA4B104-922B-4A5E-A456-62ED47B8B5A8}"/>
                </a:ext>
              </a:extLst>
            </p:cNvPr>
            <p:cNvSpPr/>
            <p:nvPr/>
          </p:nvSpPr>
          <p:spPr bwMode="auto">
            <a:xfrm>
              <a:off x="7604330" y="4346130"/>
              <a:ext cx="1164879" cy="4524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a:solidFill>
                    <a:schemeClr val="tx1"/>
                  </a:solidFill>
                  <a:ea typeface="Segoe UI" pitchFamily="34" charset="0"/>
                  <a:cs typeface="Segoe UI" pitchFamily="34" charset="0"/>
                </a:rPr>
                <a:t>Data</a:t>
              </a:r>
            </a:p>
          </p:txBody>
        </p:sp>
        <p:sp>
          <p:nvSpPr>
            <p:cNvPr id="679" name="Rectangle 678">
              <a:extLst>
                <a:ext uri="{FF2B5EF4-FFF2-40B4-BE49-F238E27FC236}">
                  <a16:creationId xmlns:a16="http://schemas.microsoft.com/office/drawing/2014/main" id="{CDB5D2D9-7273-44EB-92E6-3E563F68800C}"/>
                </a:ext>
              </a:extLst>
            </p:cNvPr>
            <p:cNvSpPr>
              <a:spLocks/>
            </p:cNvSpPr>
            <p:nvPr/>
          </p:nvSpPr>
          <p:spPr bwMode="auto">
            <a:xfrm>
              <a:off x="7441825" y="5293006"/>
              <a:ext cx="1489890" cy="328343"/>
            </a:xfrm>
            <a:prstGeom prst="rect">
              <a:avLst/>
            </a:prstGeom>
            <a:noFill/>
            <a:ln>
              <a:solidFill>
                <a:schemeClr val="accent6">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chemeClr val="tx1"/>
                  </a:solidFill>
                  <a:ea typeface="Segoe UI" pitchFamily="34" charset="0"/>
                  <a:cs typeface="Segoe UI" pitchFamily="34" charset="0"/>
                </a:rPr>
                <a:t>Device twin (dt</a:t>
              </a:r>
              <a:r>
                <a:rPr lang="en-US" sz="1176" baseline="-25000" dirty="0">
                  <a:solidFill>
                    <a:schemeClr val="tx1"/>
                  </a:solidFill>
                  <a:ea typeface="Segoe UI" pitchFamily="34" charset="0"/>
                  <a:cs typeface="Segoe UI" pitchFamily="34" charset="0"/>
                </a:rPr>
                <a:t>1</a:t>
              </a:r>
              <a:r>
                <a:rPr lang="en-US" sz="1176" dirty="0">
                  <a:solidFill>
                    <a:schemeClr val="tx1"/>
                  </a:solidFill>
                  <a:ea typeface="Segoe UI" pitchFamily="34" charset="0"/>
                  <a:cs typeface="Segoe UI" pitchFamily="34" charset="0"/>
                </a:rPr>
                <a:t>)</a:t>
              </a:r>
            </a:p>
          </p:txBody>
        </p:sp>
        <p:cxnSp>
          <p:nvCxnSpPr>
            <p:cNvPr id="692" name="Straight Connector 691">
              <a:extLst>
                <a:ext uri="{FF2B5EF4-FFF2-40B4-BE49-F238E27FC236}">
                  <a16:creationId xmlns:a16="http://schemas.microsoft.com/office/drawing/2014/main" id="{59BF980A-06AE-4E88-AF6D-DE42A6FBB1DE}"/>
                </a:ext>
              </a:extLst>
            </p:cNvPr>
            <p:cNvCxnSpPr>
              <a:cxnSpLocks/>
            </p:cNvCxnSpPr>
            <p:nvPr/>
          </p:nvCxnSpPr>
          <p:spPr>
            <a:xfrm>
              <a:off x="8186770" y="5621349"/>
              <a:ext cx="0" cy="233600"/>
            </a:xfrm>
            <a:prstGeom prst="line">
              <a:avLst/>
            </a:prstGeom>
            <a:ln w="28575">
              <a:solidFill>
                <a:schemeClr val="bg1">
                  <a:lumMod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703" name="Rectangle 702">
              <a:extLst>
                <a:ext uri="{FF2B5EF4-FFF2-40B4-BE49-F238E27FC236}">
                  <a16:creationId xmlns:a16="http://schemas.microsoft.com/office/drawing/2014/main" id="{86CB4F89-48DA-4642-BE28-C447A8DD4433}"/>
                </a:ext>
              </a:extLst>
            </p:cNvPr>
            <p:cNvSpPr>
              <a:spLocks/>
            </p:cNvSpPr>
            <p:nvPr/>
          </p:nvSpPr>
          <p:spPr bwMode="auto">
            <a:xfrm>
              <a:off x="7441825" y="5854949"/>
              <a:ext cx="1489890" cy="328343"/>
            </a:xfrm>
            <a:prstGeom prst="rect">
              <a:avLst/>
            </a:prstGeom>
            <a:noFill/>
            <a:ln>
              <a:solidFill>
                <a:schemeClr val="accent6">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a:solidFill>
                    <a:schemeClr val="tx1"/>
                  </a:solidFill>
                  <a:ea typeface="Segoe UI" pitchFamily="34" charset="0"/>
                  <a:cs typeface="Segoe UI" pitchFamily="34" charset="0"/>
                </a:rPr>
                <a:t>Device twin (</a:t>
              </a:r>
              <a:r>
                <a:rPr lang="en-US" sz="1176" err="1">
                  <a:solidFill>
                    <a:schemeClr val="tx1"/>
                  </a:solidFill>
                  <a:ea typeface="Segoe UI" pitchFamily="34" charset="0"/>
                  <a:cs typeface="Segoe UI" pitchFamily="34" charset="0"/>
                </a:rPr>
                <a:t>dt</a:t>
              </a:r>
              <a:r>
                <a:rPr lang="en-US" sz="1176" baseline="-25000" err="1">
                  <a:solidFill>
                    <a:schemeClr val="tx1"/>
                  </a:solidFill>
                  <a:ea typeface="Segoe UI" pitchFamily="34" charset="0"/>
                  <a:cs typeface="Segoe UI" pitchFamily="34" charset="0"/>
                </a:rPr>
                <a:t>n</a:t>
              </a:r>
              <a:r>
                <a:rPr lang="en-US" sz="1176">
                  <a:solidFill>
                    <a:schemeClr val="tx1"/>
                  </a:solidFill>
                  <a:ea typeface="Segoe UI" pitchFamily="34" charset="0"/>
                  <a:cs typeface="Segoe UI" pitchFamily="34" charset="0"/>
                </a:rPr>
                <a:t>)</a:t>
              </a:r>
            </a:p>
          </p:txBody>
        </p:sp>
        <p:sp>
          <p:nvSpPr>
            <p:cNvPr id="710" name="TextBox 709">
              <a:extLst>
                <a:ext uri="{FF2B5EF4-FFF2-40B4-BE49-F238E27FC236}">
                  <a16:creationId xmlns:a16="http://schemas.microsoft.com/office/drawing/2014/main" id="{6AA9D7EE-2D5D-45C1-A812-FABD6487DD37}"/>
                </a:ext>
              </a:extLst>
            </p:cNvPr>
            <p:cNvSpPr txBox="1"/>
            <p:nvPr/>
          </p:nvSpPr>
          <p:spPr>
            <a:xfrm>
              <a:off x="6548966" y="2842426"/>
              <a:ext cx="700083" cy="184666"/>
            </a:xfrm>
            <a:prstGeom prst="rect">
              <a:avLst/>
            </a:prstGeom>
            <a:noFill/>
          </p:spPr>
          <p:txBody>
            <a:bodyPr wrap="square" lIns="0" tIns="0" rIns="0" bIns="0" rtlCol="0">
              <a:spAutoFit/>
            </a:bodyPr>
            <a:lstStyle/>
            <a:p>
              <a:pPr algn="ctr">
                <a:spcAft>
                  <a:spcPts val="588"/>
                </a:spcAft>
              </a:pPr>
              <a:r>
                <a:rPr lang="en-US" sz="1176" dirty="0"/>
                <a:t>Update</a:t>
              </a:r>
            </a:p>
          </p:txBody>
        </p:sp>
        <p:cxnSp>
          <p:nvCxnSpPr>
            <p:cNvPr id="720" name="Straight Arrow Connector 719" descr="Line pointing from the &quot;Report Status (t0)&quot; box to the first Data element &quot;Properties.Reported&quot; box">
              <a:extLst>
                <a:ext uri="{FF2B5EF4-FFF2-40B4-BE49-F238E27FC236}">
                  <a16:creationId xmlns:a16="http://schemas.microsoft.com/office/drawing/2014/main" id="{E214A90B-30C6-4BCF-B32D-717BA52F8899}"/>
                </a:ext>
              </a:extLst>
            </p:cNvPr>
            <p:cNvCxnSpPr>
              <a:cxnSpLocks/>
            </p:cNvCxnSpPr>
            <p:nvPr/>
          </p:nvCxnSpPr>
          <p:spPr>
            <a:xfrm>
              <a:off x="6200775" y="3127146"/>
              <a:ext cx="1403555" cy="0"/>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728" name="TextBox 727">
              <a:extLst>
                <a:ext uri="{FF2B5EF4-FFF2-40B4-BE49-F238E27FC236}">
                  <a16:creationId xmlns:a16="http://schemas.microsoft.com/office/drawing/2014/main" id="{16A62BD6-4FC8-4760-A656-92A17D66AE76}"/>
                </a:ext>
              </a:extLst>
            </p:cNvPr>
            <p:cNvSpPr txBox="1"/>
            <p:nvPr/>
          </p:nvSpPr>
          <p:spPr>
            <a:xfrm>
              <a:off x="6548966" y="3632316"/>
              <a:ext cx="700083" cy="184666"/>
            </a:xfrm>
            <a:prstGeom prst="rect">
              <a:avLst/>
            </a:prstGeom>
            <a:noFill/>
          </p:spPr>
          <p:txBody>
            <a:bodyPr wrap="square" lIns="0" tIns="0" rIns="0" bIns="0" rtlCol="0">
              <a:spAutoFit/>
            </a:bodyPr>
            <a:lstStyle/>
            <a:p>
              <a:pPr algn="ctr">
                <a:spcAft>
                  <a:spcPts val="588"/>
                </a:spcAft>
              </a:pPr>
              <a:r>
                <a:rPr lang="en-US" sz="1176" dirty="0"/>
                <a:t>Update</a:t>
              </a:r>
            </a:p>
          </p:txBody>
        </p:sp>
        <p:cxnSp>
          <p:nvCxnSpPr>
            <p:cNvPr id="735" name="Straight Arrow Connector 734" descr="Line pointing from the &quot;Report Status (t1)&quot; box to the second Data element &quot;Properties.Reported&quot; box">
              <a:extLst>
                <a:ext uri="{FF2B5EF4-FFF2-40B4-BE49-F238E27FC236}">
                  <a16:creationId xmlns:a16="http://schemas.microsoft.com/office/drawing/2014/main" id="{62B94BBD-A68A-44D4-AFE7-205824B586EC}"/>
                </a:ext>
              </a:extLst>
            </p:cNvPr>
            <p:cNvCxnSpPr>
              <a:cxnSpLocks/>
            </p:cNvCxnSpPr>
            <p:nvPr/>
          </p:nvCxnSpPr>
          <p:spPr>
            <a:xfrm>
              <a:off x="6205538" y="3905250"/>
              <a:ext cx="1398792" cy="0"/>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741" name="TextBox 740">
              <a:extLst>
                <a:ext uri="{FF2B5EF4-FFF2-40B4-BE49-F238E27FC236}">
                  <a16:creationId xmlns:a16="http://schemas.microsoft.com/office/drawing/2014/main" id="{BA8825F4-99B3-4B8C-A91E-B9E81474A48B}"/>
                </a:ext>
              </a:extLst>
            </p:cNvPr>
            <p:cNvSpPr txBox="1"/>
            <p:nvPr/>
          </p:nvSpPr>
          <p:spPr>
            <a:xfrm>
              <a:off x="6548966" y="4281376"/>
              <a:ext cx="700083" cy="184666"/>
            </a:xfrm>
            <a:prstGeom prst="rect">
              <a:avLst/>
            </a:prstGeom>
            <a:noFill/>
          </p:spPr>
          <p:txBody>
            <a:bodyPr wrap="square" lIns="0" tIns="0" rIns="0" bIns="0" rtlCol="0">
              <a:spAutoFit/>
            </a:bodyPr>
            <a:lstStyle/>
            <a:p>
              <a:pPr algn="ctr">
                <a:spcAft>
                  <a:spcPts val="588"/>
                </a:spcAft>
              </a:pPr>
              <a:r>
                <a:rPr lang="en-US" sz="1176" dirty="0"/>
                <a:t>Update</a:t>
              </a:r>
            </a:p>
          </p:txBody>
        </p:sp>
        <p:cxnSp>
          <p:nvCxnSpPr>
            <p:cNvPr id="746" name="Straight Arrow Connector 745" descr="Line pointing from the &quot;Report Status (t2)&quot; box to the third Data element &quot;Properties.Reported&quot; box">
              <a:extLst>
                <a:ext uri="{FF2B5EF4-FFF2-40B4-BE49-F238E27FC236}">
                  <a16:creationId xmlns:a16="http://schemas.microsoft.com/office/drawing/2014/main" id="{2849C4A7-08F3-46E5-955E-1C2961E1BBED}"/>
                </a:ext>
              </a:extLst>
            </p:cNvPr>
            <p:cNvCxnSpPr>
              <a:cxnSpLocks/>
              <a:stCxn id="252" idx="3"/>
            </p:cNvCxnSpPr>
            <p:nvPr/>
          </p:nvCxnSpPr>
          <p:spPr>
            <a:xfrm flipV="1">
              <a:off x="6199717" y="4568652"/>
              <a:ext cx="1404613" cy="0"/>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752" name="TextBox 751">
              <a:extLst>
                <a:ext uri="{FF2B5EF4-FFF2-40B4-BE49-F238E27FC236}">
                  <a16:creationId xmlns:a16="http://schemas.microsoft.com/office/drawing/2014/main" id="{F5EC066D-114A-47CE-A4EA-3ACFB8B639A6}"/>
                </a:ext>
              </a:extLst>
            </p:cNvPr>
            <p:cNvSpPr txBox="1"/>
            <p:nvPr/>
          </p:nvSpPr>
          <p:spPr>
            <a:xfrm>
              <a:off x="9248762" y="2710386"/>
              <a:ext cx="593737" cy="184666"/>
            </a:xfrm>
            <a:prstGeom prst="rect">
              <a:avLst/>
            </a:prstGeom>
            <a:noFill/>
          </p:spPr>
          <p:txBody>
            <a:bodyPr wrap="square" lIns="0" tIns="0" rIns="0" bIns="0" rtlCol="0">
              <a:spAutoFit/>
            </a:bodyPr>
            <a:lstStyle/>
            <a:p>
              <a:pPr algn="ctr">
                <a:spcAft>
                  <a:spcPts val="588"/>
                </a:spcAft>
              </a:pPr>
              <a:r>
                <a:rPr lang="en-US" sz="1176" dirty="0"/>
                <a:t>Query</a:t>
              </a:r>
            </a:p>
          </p:txBody>
        </p:sp>
        <p:cxnSp>
          <p:nvCxnSpPr>
            <p:cNvPr id="755" name="Straight Arrow Connector 754" descr="Line pointing from the &quot;Run query against set of twins&quot; box to the &quot;Device twin (dt0)&quot; box">
              <a:extLst>
                <a:ext uri="{FF2B5EF4-FFF2-40B4-BE49-F238E27FC236}">
                  <a16:creationId xmlns:a16="http://schemas.microsoft.com/office/drawing/2014/main" id="{6AE9BB1B-480C-4087-983B-F341FC447515}"/>
                </a:ext>
              </a:extLst>
            </p:cNvPr>
            <p:cNvCxnSpPr>
              <a:cxnSpLocks/>
            </p:cNvCxnSpPr>
            <p:nvPr/>
          </p:nvCxnSpPr>
          <p:spPr>
            <a:xfrm flipH="1">
              <a:off x="9095826" y="2991526"/>
              <a:ext cx="1077996" cy="0"/>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758" name="TextBox 757">
              <a:extLst>
                <a:ext uri="{FF2B5EF4-FFF2-40B4-BE49-F238E27FC236}">
                  <a16:creationId xmlns:a16="http://schemas.microsoft.com/office/drawing/2014/main" id="{0211DED9-8F27-481F-BC6D-CE69917FBE30}"/>
                </a:ext>
              </a:extLst>
            </p:cNvPr>
            <p:cNvSpPr txBox="1"/>
            <p:nvPr/>
          </p:nvSpPr>
          <p:spPr>
            <a:xfrm>
              <a:off x="9248762" y="4434127"/>
              <a:ext cx="593737" cy="184666"/>
            </a:xfrm>
            <a:prstGeom prst="rect">
              <a:avLst/>
            </a:prstGeom>
            <a:noFill/>
          </p:spPr>
          <p:txBody>
            <a:bodyPr wrap="square" lIns="0" tIns="0" rIns="0" bIns="0" rtlCol="0">
              <a:spAutoFit/>
            </a:bodyPr>
            <a:lstStyle/>
            <a:p>
              <a:pPr algn="ctr">
                <a:spcAft>
                  <a:spcPts val="588"/>
                </a:spcAft>
              </a:pPr>
              <a:r>
                <a:rPr lang="en-US" sz="1176" dirty="0"/>
                <a:t>Query</a:t>
              </a:r>
            </a:p>
          </p:txBody>
        </p:sp>
        <p:cxnSp>
          <p:nvCxnSpPr>
            <p:cNvPr id="760" name="Straight Arrow Connector 759" descr="Line pointing from the &quot;Run query against set of twins&quot; box to the &quot;Device twin (dt0)&quot; box">
              <a:extLst>
                <a:ext uri="{FF2B5EF4-FFF2-40B4-BE49-F238E27FC236}">
                  <a16:creationId xmlns:a16="http://schemas.microsoft.com/office/drawing/2014/main" id="{27830721-9088-4ECA-A8BA-2B43C0870C61}"/>
                </a:ext>
              </a:extLst>
            </p:cNvPr>
            <p:cNvCxnSpPr>
              <a:cxnSpLocks/>
            </p:cNvCxnSpPr>
            <p:nvPr/>
          </p:nvCxnSpPr>
          <p:spPr>
            <a:xfrm flipH="1">
              <a:off x="9095826" y="4743842"/>
              <a:ext cx="1077996" cy="0"/>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47828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configuration with device twins</a:t>
            </a:r>
          </a:p>
        </p:txBody>
      </p:sp>
      <p:sp>
        <p:nvSpPr>
          <p:cNvPr id="4" name="Rectangle 3">
            <a:extLst>
              <a:ext uri="{FF2B5EF4-FFF2-40B4-BE49-F238E27FC236}">
                <a16:creationId xmlns:a16="http://schemas.microsoft.com/office/drawing/2014/main" id="{29BA52B6-7492-4B97-9375-76F0ECBA83E2}"/>
              </a:ext>
              <a:ext uri="{C183D7F6-B498-43B3-948B-1728B52AA6E4}">
                <adec:decorative xmlns:adec="http://schemas.microsoft.com/office/drawing/2017/decorative" val="1"/>
              </a:ext>
            </a:extLst>
          </p:cNvPr>
          <p:cNvSpPr/>
          <p:nvPr/>
        </p:nvSpPr>
        <p:spPr bwMode="auto">
          <a:xfrm>
            <a:off x="418644" y="1169264"/>
            <a:ext cx="11343821" cy="52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cs typeface="Segoe UI" pitchFamily="34" charset="0"/>
            </a:endParaRPr>
          </a:p>
        </p:txBody>
      </p:sp>
      <p:grpSp>
        <p:nvGrpSpPr>
          <p:cNvPr id="5" name="Group 4" descr="The exchange of information between the Device and the Cloud with their own Device twin as media">
            <a:extLst>
              <a:ext uri="{FF2B5EF4-FFF2-40B4-BE49-F238E27FC236}">
                <a16:creationId xmlns:a16="http://schemas.microsoft.com/office/drawing/2014/main" id="{F44D7F95-9BF6-43FA-84DA-59D2FC19D7D7}"/>
              </a:ext>
            </a:extLst>
          </p:cNvPr>
          <p:cNvGrpSpPr/>
          <p:nvPr/>
        </p:nvGrpSpPr>
        <p:grpSpPr>
          <a:xfrm>
            <a:off x="613717" y="1575393"/>
            <a:ext cx="10970490" cy="4448352"/>
            <a:chOff x="626022" y="1606486"/>
            <a:chExt cx="11190471" cy="4537551"/>
          </a:xfrm>
        </p:grpSpPr>
        <p:sp>
          <p:nvSpPr>
            <p:cNvPr id="261" name="TextBox 260">
              <a:extLst>
                <a:ext uri="{FF2B5EF4-FFF2-40B4-BE49-F238E27FC236}">
                  <a16:creationId xmlns:a16="http://schemas.microsoft.com/office/drawing/2014/main" id="{B8CAE66B-944C-4A60-B984-D0A76528F83C}"/>
                </a:ext>
              </a:extLst>
            </p:cNvPr>
            <p:cNvSpPr txBox="1"/>
            <p:nvPr/>
          </p:nvSpPr>
          <p:spPr>
            <a:xfrm>
              <a:off x="2972691" y="1606486"/>
              <a:ext cx="1045799" cy="400110"/>
            </a:xfrm>
            <a:prstGeom prst="rect">
              <a:avLst/>
            </a:prstGeom>
            <a:noFill/>
          </p:spPr>
          <p:txBody>
            <a:bodyPr wrap="square" lIns="89642" tIns="44821" rIns="89642" bIns="44821" rtlCol="0">
              <a:spAutoFit/>
            </a:bodyPr>
            <a:lstStyle/>
            <a:p>
              <a:pPr algn="ctr">
                <a:spcAft>
                  <a:spcPts val="588"/>
                </a:spcAft>
              </a:pPr>
              <a:r>
                <a:rPr lang="en-US" sz="1961" dirty="0">
                  <a:latin typeface="+mj-lt"/>
                </a:rPr>
                <a:t>Device</a:t>
              </a:r>
            </a:p>
          </p:txBody>
        </p:sp>
        <p:sp>
          <p:nvSpPr>
            <p:cNvPr id="286" name="Rectangle 285">
              <a:extLst>
                <a:ext uri="{FF2B5EF4-FFF2-40B4-BE49-F238E27FC236}">
                  <a16:creationId xmlns:a16="http://schemas.microsoft.com/office/drawing/2014/main" id="{EAEC2D78-9FAA-40ED-B413-B8D95C4C80F1}"/>
                </a:ext>
              </a:extLst>
            </p:cNvPr>
            <p:cNvSpPr/>
            <p:nvPr/>
          </p:nvSpPr>
          <p:spPr bwMode="auto">
            <a:xfrm>
              <a:off x="626022" y="2811636"/>
              <a:ext cx="1480820" cy="212725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730" dirty="0">
                  <a:solidFill>
                    <a:schemeClr val="tx1"/>
                  </a:solidFill>
                  <a:latin typeface="+mj-lt"/>
                  <a:ea typeface="Segoe UI" pitchFamily="34" charset="0"/>
                  <a:cs typeface="Segoe UI" pitchFamily="34" charset="0"/>
                </a:rPr>
                <a:t>Device app</a:t>
              </a:r>
            </a:p>
          </p:txBody>
        </p:sp>
        <p:sp>
          <p:nvSpPr>
            <p:cNvPr id="314" name="Rectangle 313">
              <a:extLst>
                <a:ext uri="{FF2B5EF4-FFF2-40B4-BE49-F238E27FC236}">
                  <a16:creationId xmlns:a16="http://schemas.microsoft.com/office/drawing/2014/main" id="{0DD23167-47FD-4C9D-9D50-E981911A114B}"/>
                </a:ext>
              </a:extLst>
            </p:cNvPr>
            <p:cNvSpPr/>
            <p:nvPr/>
          </p:nvSpPr>
          <p:spPr bwMode="auto">
            <a:xfrm>
              <a:off x="3516336" y="2484326"/>
              <a:ext cx="1881959" cy="254000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3785" rIns="0" bIns="0"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730" dirty="0">
                  <a:solidFill>
                    <a:schemeClr val="tx1"/>
                  </a:solidFill>
                  <a:latin typeface="+mj-lt"/>
                  <a:ea typeface="Segoe UI" pitchFamily="34" charset="0"/>
                  <a:cs typeface="Segoe UI" pitchFamily="34" charset="0"/>
                </a:rPr>
                <a:t>Device twin</a:t>
              </a:r>
            </a:p>
          </p:txBody>
        </p:sp>
        <p:sp>
          <p:nvSpPr>
            <p:cNvPr id="337" name="Rectangle 336">
              <a:extLst>
                <a:ext uri="{FF2B5EF4-FFF2-40B4-BE49-F238E27FC236}">
                  <a16:creationId xmlns:a16="http://schemas.microsoft.com/office/drawing/2014/main" id="{BFD4E2C0-48FF-40B3-A3DD-D165310E080A}"/>
                </a:ext>
              </a:extLst>
            </p:cNvPr>
            <p:cNvSpPr>
              <a:spLocks/>
            </p:cNvSpPr>
            <p:nvPr/>
          </p:nvSpPr>
          <p:spPr bwMode="auto">
            <a:xfrm>
              <a:off x="3850561" y="2927239"/>
              <a:ext cx="1242858" cy="816914"/>
            </a:xfrm>
            <a:prstGeom prst="rect">
              <a:avLst/>
            </a:prstGeom>
            <a:solidFill>
              <a:schemeClr val="accent6">
                <a:lumMod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21" rIns="0" bIns="0"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dirty="0">
                  <a:solidFill>
                    <a:schemeClr val="bg1"/>
                  </a:solidFill>
                  <a:cs typeface="Segoe UI" pitchFamily="34" charset="0"/>
                </a:rPr>
                <a:t>Desired properties</a:t>
              </a:r>
            </a:p>
          </p:txBody>
        </p:sp>
        <p:sp>
          <p:nvSpPr>
            <p:cNvPr id="359" name="Rectangle 358">
              <a:extLst>
                <a:ext uri="{FF2B5EF4-FFF2-40B4-BE49-F238E27FC236}">
                  <a16:creationId xmlns:a16="http://schemas.microsoft.com/office/drawing/2014/main" id="{C5AF4CBA-6F19-4833-9AA0-4A610FC66311}"/>
                </a:ext>
              </a:extLst>
            </p:cNvPr>
            <p:cNvSpPr>
              <a:spLocks/>
            </p:cNvSpPr>
            <p:nvPr/>
          </p:nvSpPr>
          <p:spPr bwMode="auto">
            <a:xfrm>
              <a:off x="3840163" y="3895551"/>
              <a:ext cx="1263654" cy="816914"/>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1714" tIns="35857" rIns="71714" bIns="35857"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dirty="0">
                  <a:solidFill>
                    <a:schemeClr val="bg1"/>
                  </a:solidFill>
                  <a:ea typeface="Segoe UI" pitchFamily="34" charset="0"/>
                  <a:cs typeface="Segoe UI" pitchFamily="34" charset="0"/>
                </a:rPr>
                <a:t>Reported properties</a:t>
              </a:r>
            </a:p>
          </p:txBody>
        </p:sp>
        <p:cxnSp>
          <p:nvCxnSpPr>
            <p:cNvPr id="381" name="Straight Arrow Connector 380" descr="Separating line between the Device and the Cloud">
              <a:extLst>
                <a:ext uri="{FF2B5EF4-FFF2-40B4-BE49-F238E27FC236}">
                  <a16:creationId xmlns:a16="http://schemas.microsoft.com/office/drawing/2014/main" id="{98487119-E0FA-4EFE-AAF7-6CFF234C5C7E}"/>
                </a:ext>
              </a:extLst>
            </p:cNvPr>
            <p:cNvCxnSpPr>
              <a:cxnSpLocks/>
            </p:cNvCxnSpPr>
            <p:nvPr/>
          </p:nvCxnSpPr>
          <p:spPr>
            <a:xfrm>
              <a:off x="5892290" y="1606486"/>
              <a:ext cx="0" cy="4537551"/>
            </a:xfrm>
            <a:prstGeom prst="straightConnector1">
              <a:avLst/>
            </a:prstGeom>
            <a:ln w="19050">
              <a:solidFill>
                <a:schemeClr val="bg1">
                  <a:lumMod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0" name="TextBox 409">
              <a:extLst>
                <a:ext uri="{FF2B5EF4-FFF2-40B4-BE49-F238E27FC236}">
                  <a16:creationId xmlns:a16="http://schemas.microsoft.com/office/drawing/2014/main" id="{350966B8-AC30-49D1-870B-E8584FA7AF78}"/>
                </a:ext>
              </a:extLst>
            </p:cNvPr>
            <p:cNvSpPr txBox="1"/>
            <p:nvPr/>
          </p:nvSpPr>
          <p:spPr>
            <a:xfrm>
              <a:off x="9069830" y="1606486"/>
              <a:ext cx="903372" cy="400110"/>
            </a:xfrm>
            <a:prstGeom prst="rect">
              <a:avLst/>
            </a:prstGeom>
            <a:noFill/>
          </p:spPr>
          <p:txBody>
            <a:bodyPr wrap="square" lIns="89642" tIns="44821" rIns="89642" bIns="44821" rtlCol="0">
              <a:spAutoFit/>
            </a:bodyPr>
            <a:lstStyle/>
            <a:p>
              <a:pPr algn="ctr">
                <a:spcAft>
                  <a:spcPts val="588"/>
                </a:spcAft>
              </a:pPr>
              <a:r>
                <a:rPr lang="en-US" sz="1961" dirty="0">
                  <a:latin typeface="+mj-lt"/>
                </a:rPr>
                <a:t>Cloud</a:t>
              </a:r>
            </a:p>
          </p:txBody>
        </p:sp>
        <p:sp>
          <p:nvSpPr>
            <p:cNvPr id="420" name="Rectangle 419">
              <a:extLst>
                <a:ext uri="{FF2B5EF4-FFF2-40B4-BE49-F238E27FC236}">
                  <a16:creationId xmlns:a16="http://schemas.microsoft.com/office/drawing/2014/main" id="{0F9A028E-1EED-479A-AF9B-D72D0D3E2F23}"/>
                </a:ext>
              </a:extLst>
            </p:cNvPr>
            <p:cNvSpPr/>
            <p:nvPr/>
          </p:nvSpPr>
          <p:spPr bwMode="auto">
            <a:xfrm>
              <a:off x="6386286" y="2017486"/>
              <a:ext cx="2196401" cy="4066335"/>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26893" rIns="0" bIns="0"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961" dirty="0">
                  <a:solidFill>
                    <a:schemeClr val="tx1"/>
                  </a:solidFill>
                  <a:ea typeface="Segoe UI" pitchFamily="34" charset="0"/>
                  <a:cs typeface="Segoe UI" pitchFamily="34" charset="0"/>
                </a:rPr>
                <a:t>IoT hub</a:t>
              </a:r>
            </a:p>
          </p:txBody>
        </p:sp>
        <p:sp>
          <p:nvSpPr>
            <p:cNvPr id="437" name="Rectangle 436">
              <a:extLst>
                <a:ext uri="{FF2B5EF4-FFF2-40B4-BE49-F238E27FC236}">
                  <a16:creationId xmlns:a16="http://schemas.microsoft.com/office/drawing/2014/main" id="{D7423AE0-5F59-4F69-A177-84E14C9B8B35}"/>
                </a:ext>
              </a:extLst>
            </p:cNvPr>
            <p:cNvSpPr/>
            <p:nvPr/>
          </p:nvSpPr>
          <p:spPr bwMode="auto">
            <a:xfrm>
              <a:off x="6662057" y="2484326"/>
              <a:ext cx="1690131" cy="339090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2750" rIns="0" bIns="0"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730" dirty="0">
                  <a:solidFill>
                    <a:schemeClr val="tx1"/>
                  </a:solidFill>
                  <a:latin typeface="+mj-lt"/>
                  <a:ea typeface="Segoe UI" pitchFamily="34" charset="0"/>
                  <a:cs typeface="Segoe UI" pitchFamily="34" charset="0"/>
                </a:rPr>
                <a:t>Device twin</a:t>
              </a:r>
            </a:p>
          </p:txBody>
        </p:sp>
        <p:sp>
          <p:nvSpPr>
            <p:cNvPr id="460" name="Rectangle 459">
              <a:extLst>
                <a:ext uri="{FF2B5EF4-FFF2-40B4-BE49-F238E27FC236}">
                  <a16:creationId xmlns:a16="http://schemas.microsoft.com/office/drawing/2014/main" id="{8FBDB9F6-FB19-4391-AEAF-8F00E5DD06A6}"/>
                </a:ext>
              </a:extLst>
            </p:cNvPr>
            <p:cNvSpPr/>
            <p:nvPr/>
          </p:nvSpPr>
          <p:spPr bwMode="auto">
            <a:xfrm>
              <a:off x="6903872" y="2927239"/>
              <a:ext cx="1206500" cy="816914"/>
            </a:xfrm>
            <a:prstGeom prst="rect">
              <a:avLst/>
            </a:prstGeom>
            <a:solidFill>
              <a:schemeClr val="accent6">
                <a:lumMod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21" rIns="0" bIns="0"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dirty="0">
                  <a:solidFill>
                    <a:schemeClr val="bg1"/>
                  </a:solidFill>
                  <a:cs typeface="Segoe UI" pitchFamily="34" charset="0"/>
                </a:rPr>
                <a:t>Desired properties</a:t>
              </a:r>
            </a:p>
          </p:txBody>
        </p:sp>
        <p:sp>
          <p:nvSpPr>
            <p:cNvPr id="476" name="Rectangle 475">
              <a:extLst>
                <a:ext uri="{FF2B5EF4-FFF2-40B4-BE49-F238E27FC236}">
                  <a16:creationId xmlns:a16="http://schemas.microsoft.com/office/drawing/2014/main" id="{CC6E882C-6962-4DB7-B1E9-33A597162F60}"/>
                </a:ext>
              </a:extLst>
            </p:cNvPr>
            <p:cNvSpPr/>
            <p:nvPr/>
          </p:nvSpPr>
          <p:spPr bwMode="auto">
            <a:xfrm>
              <a:off x="6903872" y="3895551"/>
              <a:ext cx="1206500" cy="816914"/>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1714" tIns="35857" rIns="71714" bIns="35857"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dirty="0">
                  <a:solidFill>
                    <a:schemeClr val="bg1"/>
                  </a:solidFill>
                  <a:ea typeface="Segoe UI" pitchFamily="34" charset="0"/>
                  <a:cs typeface="Segoe UI" pitchFamily="34" charset="0"/>
                </a:rPr>
                <a:t>Reported properties</a:t>
              </a:r>
            </a:p>
          </p:txBody>
        </p:sp>
        <p:sp>
          <p:nvSpPr>
            <p:cNvPr id="494" name="Rectangle 493">
              <a:extLst>
                <a:ext uri="{FF2B5EF4-FFF2-40B4-BE49-F238E27FC236}">
                  <a16:creationId xmlns:a16="http://schemas.microsoft.com/office/drawing/2014/main" id="{0A17ED71-2707-434B-B3C3-F52ABA0416B2}"/>
                </a:ext>
              </a:extLst>
            </p:cNvPr>
            <p:cNvSpPr/>
            <p:nvPr/>
          </p:nvSpPr>
          <p:spPr bwMode="auto">
            <a:xfrm>
              <a:off x="6903872" y="4854953"/>
              <a:ext cx="1206500" cy="816914"/>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1714" tIns="35857" rIns="71714" bIns="35857"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dirty="0">
                  <a:solidFill>
                    <a:schemeClr val="bg1"/>
                  </a:solidFill>
                  <a:ea typeface="Segoe UI" pitchFamily="34" charset="0"/>
                  <a:cs typeface="Segoe UI" pitchFamily="34" charset="0"/>
                </a:rPr>
                <a:t>Tags</a:t>
              </a:r>
            </a:p>
          </p:txBody>
        </p:sp>
        <p:sp>
          <p:nvSpPr>
            <p:cNvPr id="503" name="Rectangle 502">
              <a:extLst>
                <a:ext uri="{FF2B5EF4-FFF2-40B4-BE49-F238E27FC236}">
                  <a16:creationId xmlns:a16="http://schemas.microsoft.com/office/drawing/2014/main" id="{C521D4DD-CB50-41AD-A9A4-5C0EE7DF8D4B}"/>
                </a:ext>
              </a:extLst>
            </p:cNvPr>
            <p:cNvSpPr/>
            <p:nvPr/>
          </p:nvSpPr>
          <p:spPr bwMode="auto">
            <a:xfrm>
              <a:off x="10261943" y="2484326"/>
              <a:ext cx="1554550" cy="339090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730" dirty="0">
                  <a:solidFill>
                    <a:schemeClr val="tx1"/>
                  </a:solidFill>
                  <a:latin typeface="+mj-lt"/>
                  <a:ea typeface="Segoe UI" pitchFamily="34" charset="0"/>
                  <a:cs typeface="Segoe UI" pitchFamily="34" charset="0"/>
                </a:rPr>
                <a:t>Back-end app</a:t>
              </a:r>
            </a:p>
          </p:txBody>
        </p:sp>
        <p:sp>
          <p:nvSpPr>
            <p:cNvPr id="620" name="TextBox 619">
              <a:extLst>
                <a:ext uri="{FF2B5EF4-FFF2-40B4-BE49-F238E27FC236}">
                  <a16:creationId xmlns:a16="http://schemas.microsoft.com/office/drawing/2014/main" id="{F9A823F3-CB57-49EC-A376-2C420AB1C988}"/>
                </a:ext>
              </a:extLst>
            </p:cNvPr>
            <p:cNvSpPr txBox="1"/>
            <p:nvPr/>
          </p:nvSpPr>
          <p:spPr>
            <a:xfrm>
              <a:off x="9296479" y="3006706"/>
              <a:ext cx="251671" cy="215444"/>
            </a:xfrm>
            <a:prstGeom prst="rect">
              <a:avLst/>
            </a:prstGeom>
            <a:noFill/>
          </p:spPr>
          <p:txBody>
            <a:bodyPr wrap="none" lIns="0" tIns="0" rIns="0" bIns="0" rtlCol="0">
              <a:spAutoFit/>
            </a:bodyPr>
            <a:lstStyle/>
            <a:p>
              <a:pPr algn="ctr">
                <a:spcAft>
                  <a:spcPts val="588"/>
                </a:spcAft>
              </a:pPr>
              <a:r>
                <a:rPr lang="en-US" sz="1372" dirty="0"/>
                <a:t>Set</a:t>
              </a:r>
            </a:p>
          </p:txBody>
        </p:sp>
        <p:cxnSp>
          <p:nvCxnSpPr>
            <p:cNvPr id="632" name="Straight Arrow Connector 631" descr="Line emerging from the &quot;Back-end app box&quot; and &quot;Desired properties&quot; box of the Device twin">
              <a:extLst>
                <a:ext uri="{FF2B5EF4-FFF2-40B4-BE49-F238E27FC236}">
                  <a16:creationId xmlns:a16="http://schemas.microsoft.com/office/drawing/2014/main" id="{8A4B865E-EA5F-4F9A-A974-F8A9A9B0249C}"/>
                </a:ext>
              </a:extLst>
            </p:cNvPr>
            <p:cNvCxnSpPr>
              <a:cxnSpLocks/>
            </p:cNvCxnSpPr>
            <p:nvPr/>
          </p:nvCxnSpPr>
          <p:spPr>
            <a:xfrm flipH="1">
              <a:off x="8110372" y="3333956"/>
              <a:ext cx="2161986" cy="1740"/>
            </a:xfrm>
            <a:prstGeom prst="straightConnector1">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47" name="Straight Arrow Connector 646" descr="Line emerging from &quot;Desired properties&quot; of the Device twin to the Device app box">
              <a:extLst>
                <a:ext uri="{FF2B5EF4-FFF2-40B4-BE49-F238E27FC236}">
                  <a16:creationId xmlns:a16="http://schemas.microsoft.com/office/drawing/2014/main" id="{AD1538D9-60D6-4806-9D5F-8347A415A017}"/>
                </a:ext>
              </a:extLst>
            </p:cNvPr>
            <p:cNvCxnSpPr>
              <a:cxnSpLocks/>
            </p:cNvCxnSpPr>
            <p:nvPr/>
          </p:nvCxnSpPr>
          <p:spPr>
            <a:xfrm flipH="1">
              <a:off x="5093419" y="3335696"/>
              <a:ext cx="1810453" cy="0"/>
            </a:xfrm>
            <a:prstGeom prst="straightConnector1">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658" name="TextBox 657">
              <a:extLst>
                <a:ext uri="{FF2B5EF4-FFF2-40B4-BE49-F238E27FC236}">
                  <a16:creationId xmlns:a16="http://schemas.microsoft.com/office/drawing/2014/main" id="{5EC1ABB7-E60A-4059-A30C-CB571350A0C5}"/>
                </a:ext>
              </a:extLst>
            </p:cNvPr>
            <p:cNvSpPr txBox="1"/>
            <p:nvPr/>
          </p:nvSpPr>
          <p:spPr>
            <a:xfrm>
              <a:off x="2614515" y="3001942"/>
              <a:ext cx="394147" cy="215444"/>
            </a:xfrm>
            <a:prstGeom prst="rect">
              <a:avLst/>
            </a:prstGeom>
            <a:noFill/>
          </p:spPr>
          <p:txBody>
            <a:bodyPr wrap="none" lIns="0" tIns="0" rIns="0" bIns="0" rtlCol="0">
              <a:spAutoFit/>
            </a:bodyPr>
            <a:lstStyle/>
            <a:p>
              <a:pPr algn="ctr">
                <a:spcAft>
                  <a:spcPts val="588"/>
                </a:spcAft>
              </a:pPr>
              <a:r>
                <a:rPr lang="en-US" sz="1372" dirty="0"/>
                <a:t>Read</a:t>
              </a:r>
            </a:p>
          </p:txBody>
        </p:sp>
        <p:cxnSp>
          <p:nvCxnSpPr>
            <p:cNvPr id="667" name="Straight Arrow Connector 666" descr="Line emerging from the  &quot;Desired properties&quot; of the Device twin and pointing to &quot;Device app box&quot; ">
              <a:extLst>
                <a:ext uri="{FF2B5EF4-FFF2-40B4-BE49-F238E27FC236}">
                  <a16:creationId xmlns:a16="http://schemas.microsoft.com/office/drawing/2014/main" id="{50AA7F82-A3F1-4EC6-A16B-C7B26FE5D5C0}"/>
                </a:ext>
              </a:extLst>
            </p:cNvPr>
            <p:cNvCxnSpPr>
              <a:cxnSpLocks/>
            </p:cNvCxnSpPr>
            <p:nvPr/>
          </p:nvCxnSpPr>
          <p:spPr>
            <a:xfrm flipH="1">
              <a:off x="2106812" y="3335696"/>
              <a:ext cx="1737360" cy="0"/>
            </a:xfrm>
            <a:prstGeom prst="straightConnector1">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675" name="TextBox 674">
              <a:extLst>
                <a:ext uri="{FF2B5EF4-FFF2-40B4-BE49-F238E27FC236}">
                  <a16:creationId xmlns:a16="http://schemas.microsoft.com/office/drawing/2014/main" id="{2E8C554B-7181-42DC-95E6-B5A4CFB1C55F}"/>
                </a:ext>
              </a:extLst>
            </p:cNvPr>
            <p:cNvSpPr txBox="1"/>
            <p:nvPr/>
          </p:nvSpPr>
          <p:spPr>
            <a:xfrm>
              <a:off x="2685753" y="3965472"/>
              <a:ext cx="251671" cy="215444"/>
            </a:xfrm>
            <a:prstGeom prst="rect">
              <a:avLst/>
            </a:prstGeom>
            <a:noFill/>
          </p:spPr>
          <p:txBody>
            <a:bodyPr wrap="none" lIns="0" tIns="0" rIns="0" bIns="0" rtlCol="0">
              <a:spAutoFit/>
            </a:bodyPr>
            <a:lstStyle/>
            <a:p>
              <a:pPr algn="ctr">
                <a:spcAft>
                  <a:spcPts val="588"/>
                </a:spcAft>
              </a:pPr>
              <a:r>
                <a:rPr lang="en-US" sz="1372" dirty="0"/>
                <a:t>Set</a:t>
              </a:r>
            </a:p>
          </p:txBody>
        </p:sp>
        <p:cxnSp>
          <p:nvCxnSpPr>
            <p:cNvPr id="682" name="Straight Arrow Connector 681" descr="Line emerging from the &quot;Device app box&quot; and pointing to &quot;Reported properties&quot; of the Device twin">
              <a:extLst>
                <a:ext uri="{FF2B5EF4-FFF2-40B4-BE49-F238E27FC236}">
                  <a16:creationId xmlns:a16="http://schemas.microsoft.com/office/drawing/2014/main" id="{4022941A-AE16-411D-A31A-9E3FCFC011B9}"/>
                </a:ext>
              </a:extLst>
            </p:cNvPr>
            <p:cNvCxnSpPr>
              <a:cxnSpLocks/>
            </p:cNvCxnSpPr>
            <p:nvPr/>
          </p:nvCxnSpPr>
          <p:spPr>
            <a:xfrm>
              <a:off x="2116662" y="4301696"/>
              <a:ext cx="1737360" cy="2312"/>
            </a:xfrm>
            <a:prstGeom prst="straightConnector1">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87" name="Straight Arrow Connector 686" descr="Line emerging from &quot;Reported properties&quot; box of the device's Device twin and pointing to the &quot;Reported properties&quot; of the IoT Hub's Device twin">
              <a:extLst>
                <a:ext uri="{FF2B5EF4-FFF2-40B4-BE49-F238E27FC236}">
                  <a16:creationId xmlns:a16="http://schemas.microsoft.com/office/drawing/2014/main" id="{9FE55F4E-F4F9-46A2-958B-A5C04FA55569}"/>
                </a:ext>
              </a:extLst>
            </p:cNvPr>
            <p:cNvCxnSpPr>
              <a:cxnSpLocks/>
            </p:cNvCxnSpPr>
            <p:nvPr/>
          </p:nvCxnSpPr>
          <p:spPr>
            <a:xfrm>
              <a:off x="5103817" y="4304008"/>
              <a:ext cx="1800055" cy="0"/>
            </a:xfrm>
            <a:prstGeom prst="straightConnector1">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688" name="TextBox 687">
              <a:extLst>
                <a:ext uri="{FF2B5EF4-FFF2-40B4-BE49-F238E27FC236}">
                  <a16:creationId xmlns:a16="http://schemas.microsoft.com/office/drawing/2014/main" id="{1AF58DEF-5B09-4A2F-B652-65F9AC2EB115}"/>
                </a:ext>
              </a:extLst>
            </p:cNvPr>
            <p:cNvSpPr txBox="1"/>
            <p:nvPr/>
          </p:nvSpPr>
          <p:spPr>
            <a:xfrm>
              <a:off x="9225241" y="3970235"/>
              <a:ext cx="394147" cy="215444"/>
            </a:xfrm>
            <a:prstGeom prst="rect">
              <a:avLst/>
            </a:prstGeom>
            <a:noFill/>
          </p:spPr>
          <p:txBody>
            <a:bodyPr wrap="none" lIns="0" tIns="0" rIns="0" bIns="0" rtlCol="0">
              <a:spAutoFit/>
            </a:bodyPr>
            <a:lstStyle/>
            <a:p>
              <a:pPr algn="ctr">
                <a:spcAft>
                  <a:spcPts val="588"/>
                </a:spcAft>
              </a:pPr>
              <a:r>
                <a:rPr lang="en-US" sz="1372" dirty="0"/>
                <a:t>Read</a:t>
              </a:r>
            </a:p>
          </p:txBody>
        </p:sp>
        <p:cxnSp>
          <p:nvCxnSpPr>
            <p:cNvPr id="692" name="Straight Arrow Connector 691" descr="Line emerging from the &quot;Desired properties&quot; box of the Device twin and leading to &quot;Back-end app box&quot;">
              <a:extLst>
                <a:ext uri="{FF2B5EF4-FFF2-40B4-BE49-F238E27FC236}">
                  <a16:creationId xmlns:a16="http://schemas.microsoft.com/office/drawing/2014/main" id="{4D6CAB47-B661-4DC9-B436-D10690A9EC7B}"/>
                </a:ext>
              </a:extLst>
            </p:cNvPr>
            <p:cNvCxnSpPr>
              <a:cxnSpLocks/>
            </p:cNvCxnSpPr>
            <p:nvPr/>
          </p:nvCxnSpPr>
          <p:spPr>
            <a:xfrm>
              <a:off x="8110372" y="4304008"/>
              <a:ext cx="2161986" cy="0"/>
            </a:xfrm>
            <a:prstGeom prst="straightConnector1">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695" name="TextBox 694">
              <a:extLst>
                <a:ext uri="{FF2B5EF4-FFF2-40B4-BE49-F238E27FC236}">
                  <a16:creationId xmlns:a16="http://schemas.microsoft.com/office/drawing/2014/main" id="{85B9387A-9EF3-4244-A55B-09CDDF142E46}"/>
                </a:ext>
              </a:extLst>
            </p:cNvPr>
            <p:cNvSpPr txBox="1"/>
            <p:nvPr/>
          </p:nvSpPr>
          <p:spPr>
            <a:xfrm>
              <a:off x="8900633" y="4921577"/>
              <a:ext cx="1043363" cy="215444"/>
            </a:xfrm>
            <a:prstGeom prst="rect">
              <a:avLst/>
            </a:prstGeom>
            <a:noFill/>
          </p:spPr>
          <p:txBody>
            <a:bodyPr wrap="none" lIns="0" tIns="0" rIns="0" bIns="0" rtlCol="0">
              <a:spAutoFit/>
            </a:bodyPr>
            <a:lstStyle/>
            <a:p>
              <a:pPr algn="ctr">
                <a:spcAft>
                  <a:spcPts val="588"/>
                </a:spcAft>
              </a:pPr>
              <a:r>
                <a:rPr lang="en-US" sz="1372" dirty="0"/>
                <a:t>Set and Read</a:t>
              </a:r>
            </a:p>
          </p:txBody>
        </p:sp>
        <p:cxnSp>
          <p:nvCxnSpPr>
            <p:cNvPr id="697" name="Straight Arrow Connector 696" descr="A two headed arrow pointing to and from the &quot;Tags&quot; box of the Device twin and &quot;Back-end app box&quot;">
              <a:extLst>
                <a:ext uri="{FF2B5EF4-FFF2-40B4-BE49-F238E27FC236}">
                  <a16:creationId xmlns:a16="http://schemas.microsoft.com/office/drawing/2014/main" id="{C3813B58-E2A5-4008-A303-8A0CA9D0F326}"/>
                </a:ext>
              </a:extLst>
            </p:cNvPr>
            <p:cNvCxnSpPr>
              <a:cxnSpLocks/>
            </p:cNvCxnSpPr>
            <p:nvPr/>
          </p:nvCxnSpPr>
          <p:spPr>
            <a:xfrm>
              <a:off x="8110372" y="5263410"/>
              <a:ext cx="2161986" cy="0"/>
            </a:xfrm>
            <a:prstGeom prst="straightConnector1">
              <a:avLst/>
            </a:prstGeom>
            <a:ln w="1905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7413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configuration with device twins    </a:t>
            </a:r>
          </a:p>
        </p:txBody>
      </p:sp>
      <p:sp>
        <p:nvSpPr>
          <p:cNvPr id="2" name="Rectangle 1">
            <a:extLst>
              <a:ext uri="{FF2B5EF4-FFF2-40B4-BE49-F238E27FC236}">
                <a16:creationId xmlns:a16="http://schemas.microsoft.com/office/drawing/2014/main" id="{DD1C23CE-0D30-47B0-A31C-ADACF794A9D0}"/>
              </a:ext>
            </a:extLst>
          </p:cNvPr>
          <p:cNvSpPr>
            <a:spLocks/>
          </p:cNvSpPr>
          <p:nvPr/>
        </p:nvSpPr>
        <p:spPr>
          <a:xfrm>
            <a:off x="413974" y="1170819"/>
            <a:ext cx="5198425" cy="78613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2"/>
                </a:solidFill>
                <a:latin typeface="+mj-lt"/>
              </a:rPr>
              <a:t>Device twin properties</a:t>
            </a:r>
          </a:p>
        </p:txBody>
      </p:sp>
      <p:sp>
        <p:nvSpPr>
          <p:cNvPr id="3" name="Rectangle 2">
            <a:extLst>
              <a:ext uri="{FF2B5EF4-FFF2-40B4-BE49-F238E27FC236}">
                <a16:creationId xmlns:a16="http://schemas.microsoft.com/office/drawing/2014/main" id="{B564B7C8-61E4-41D5-916E-0FE3600173DF}"/>
              </a:ext>
            </a:extLst>
          </p:cNvPr>
          <p:cNvSpPr>
            <a:spLocks/>
          </p:cNvSpPr>
          <p:nvPr/>
        </p:nvSpPr>
        <p:spPr>
          <a:xfrm>
            <a:off x="413974" y="2131407"/>
            <a:ext cx="5198425" cy="7171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Back-end operations</a:t>
            </a:r>
          </a:p>
        </p:txBody>
      </p:sp>
      <p:sp>
        <p:nvSpPr>
          <p:cNvPr id="4" name="Rectangle 3">
            <a:extLst>
              <a:ext uri="{FF2B5EF4-FFF2-40B4-BE49-F238E27FC236}">
                <a16:creationId xmlns:a16="http://schemas.microsoft.com/office/drawing/2014/main" id="{7D6AF7B8-B11A-40DF-B436-590BFF4D3399}"/>
              </a:ext>
            </a:extLst>
          </p:cNvPr>
          <p:cNvSpPr>
            <a:spLocks/>
          </p:cNvSpPr>
          <p:nvPr/>
        </p:nvSpPr>
        <p:spPr>
          <a:xfrm>
            <a:off x="413974" y="3022997"/>
            <a:ext cx="5198425" cy="7171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Device operations</a:t>
            </a:r>
          </a:p>
        </p:txBody>
      </p:sp>
      <p:sp>
        <p:nvSpPr>
          <p:cNvPr id="7" name="Rectangle 6">
            <a:extLst>
              <a:ext uri="{FF2B5EF4-FFF2-40B4-BE49-F238E27FC236}">
                <a16:creationId xmlns:a16="http://schemas.microsoft.com/office/drawing/2014/main" id="{828B9B49-F70A-4339-AF99-1C65B6B52A93}"/>
              </a:ext>
            </a:extLst>
          </p:cNvPr>
          <p:cNvSpPr>
            <a:spLocks/>
          </p:cNvSpPr>
          <p:nvPr/>
        </p:nvSpPr>
        <p:spPr>
          <a:xfrm>
            <a:off x="413974" y="3914587"/>
            <a:ext cx="5198425" cy="7171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Device twin metadata</a:t>
            </a:r>
          </a:p>
        </p:txBody>
      </p:sp>
      <p:sp>
        <p:nvSpPr>
          <p:cNvPr id="8" name="Rectangle 7">
            <a:extLst>
              <a:ext uri="{FF2B5EF4-FFF2-40B4-BE49-F238E27FC236}">
                <a16:creationId xmlns:a16="http://schemas.microsoft.com/office/drawing/2014/main" id="{D688E466-CEDB-46C9-8395-696D7AC54F4E}"/>
              </a:ext>
            </a:extLst>
          </p:cNvPr>
          <p:cNvSpPr>
            <a:spLocks/>
          </p:cNvSpPr>
          <p:nvPr/>
        </p:nvSpPr>
        <p:spPr>
          <a:xfrm>
            <a:off x="413974" y="4806177"/>
            <a:ext cx="5198425" cy="7171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Optimistic concurrency</a:t>
            </a:r>
          </a:p>
        </p:txBody>
      </p:sp>
      <p:sp>
        <p:nvSpPr>
          <p:cNvPr id="9" name="Rectangle 8">
            <a:extLst>
              <a:ext uri="{FF2B5EF4-FFF2-40B4-BE49-F238E27FC236}">
                <a16:creationId xmlns:a16="http://schemas.microsoft.com/office/drawing/2014/main" id="{389F70BC-4976-4DAF-AB49-82BCA79D595F}"/>
              </a:ext>
            </a:extLst>
          </p:cNvPr>
          <p:cNvSpPr>
            <a:spLocks/>
          </p:cNvSpPr>
          <p:nvPr/>
        </p:nvSpPr>
        <p:spPr>
          <a:xfrm>
            <a:off x="413974" y="5697764"/>
            <a:ext cx="5198425" cy="7171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Device reconnection flow</a:t>
            </a:r>
          </a:p>
        </p:txBody>
      </p:sp>
      <p:pic>
        <p:nvPicPr>
          <p:cNvPr id="16" name="Picture 15" descr="Syntax for device twins">
            <a:extLst>
              <a:ext uri="{FF2B5EF4-FFF2-40B4-BE49-F238E27FC236}">
                <a16:creationId xmlns:a16="http://schemas.microsoft.com/office/drawing/2014/main" id="{F00D603C-264C-45CB-93E7-EA7FAFD2167E}"/>
              </a:ext>
            </a:extLst>
          </p:cNvPr>
          <p:cNvPicPr>
            <a:picLocks/>
          </p:cNvPicPr>
          <p:nvPr/>
        </p:nvPicPr>
        <p:blipFill rotWithShape="1">
          <a:blip r:embed="rId3"/>
          <a:srcRect l="-2334" t="-2560" r="-2145" b="-2112"/>
          <a:stretch/>
        </p:blipFill>
        <p:spPr>
          <a:xfrm>
            <a:off x="5768299" y="1169264"/>
            <a:ext cx="5994079" cy="5245641"/>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360360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configuration with device twins   </a:t>
            </a:r>
          </a:p>
        </p:txBody>
      </p:sp>
      <p:sp>
        <p:nvSpPr>
          <p:cNvPr id="2" name="Rectangle 1">
            <a:extLst>
              <a:ext uri="{FF2B5EF4-FFF2-40B4-BE49-F238E27FC236}">
                <a16:creationId xmlns:a16="http://schemas.microsoft.com/office/drawing/2014/main" id="{F30EB872-0FA7-4F14-A0C3-8D39ECA8AA68}"/>
              </a:ext>
            </a:extLst>
          </p:cNvPr>
          <p:cNvSpPr>
            <a:spLocks/>
          </p:cNvSpPr>
          <p:nvPr/>
        </p:nvSpPr>
        <p:spPr>
          <a:xfrm>
            <a:off x="413974" y="1170819"/>
            <a:ext cx="5199264" cy="78613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Device twin properties</a:t>
            </a:r>
          </a:p>
        </p:txBody>
      </p:sp>
      <p:sp>
        <p:nvSpPr>
          <p:cNvPr id="3" name="Rectangle 2">
            <a:extLst>
              <a:ext uri="{FF2B5EF4-FFF2-40B4-BE49-F238E27FC236}">
                <a16:creationId xmlns:a16="http://schemas.microsoft.com/office/drawing/2014/main" id="{02F2E667-CB58-4BB3-A03D-0E65906950FA}"/>
              </a:ext>
            </a:extLst>
          </p:cNvPr>
          <p:cNvSpPr>
            <a:spLocks/>
          </p:cNvSpPr>
          <p:nvPr/>
        </p:nvSpPr>
        <p:spPr>
          <a:xfrm>
            <a:off x="413974" y="2131407"/>
            <a:ext cx="5199264" cy="7171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2"/>
                </a:solidFill>
                <a:latin typeface="+mj-lt"/>
              </a:rPr>
              <a:t>Back-end operations</a:t>
            </a:r>
          </a:p>
        </p:txBody>
      </p:sp>
      <p:sp>
        <p:nvSpPr>
          <p:cNvPr id="6" name="Rectangle 5">
            <a:extLst>
              <a:ext uri="{FF2B5EF4-FFF2-40B4-BE49-F238E27FC236}">
                <a16:creationId xmlns:a16="http://schemas.microsoft.com/office/drawing/2014/main" id="{C70DD5A7-24D3-456E-97D8-E2471B6A3CA7}"/>
              </a:ext>
            </a:extLst>
          </p:cNvPr>
          <p:cNvSpPr>
            <a:spLocks/>
          </p:cNvSpPr>
          <p:nvPr/>
        </p:nvSpPr>
        <p:spPr>
          <a:xfrm>
            <a:off x="413974" y="3022997"/>
            <a:ext cx="5199264" cy="7171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Device operations</a:t>
            </a:r>
          </a:p>
        </p:txBody>
      </p:sp>
      <p:sp>
        <p:nvSpPr>
          <p:cNvPr id="16" name="Rectangle 15">
            <a:extLst>
              <a:ext uri="{FF2B5EF4-FFF2-40B4-BE49-F238E27FC236}">
                <a16:creationId xmlns:a16="http://schemas.microsoft.com/office/drawing/2014/main" id="{BD18E9C5-6670-4B9D-9843-73538C0C8CFC}"/>
              </a:ext>
            </a:extLst>
          </p:cNvPr>
          <p:cNvSpPr>
            <a:spLocks/>
          </p:cNvSpPr>
          <p:nvPr/>
        </p:nvSpPr>
        <p:spPr>
          <a:xfrm>
            <a:off x="413974" y="3914587"/>
            <a:ext cx="5199264" cy="7171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Device twin metadata</a:t>
            </a:r>
          </a:p>
        </p:txBody>
      </p:sp>
      <p:sp>
        <p:nvSpPr>
          <p:cNvPr id="20" name="Rectangle 19">
            <a:extLst>
              <a:ext uri="{FF2B5EF4-FFF2-40B4-BE49-F238E27FC236}">
                <a16:creationId xmlns:a16="http://schemas.microsoft.com/office/drawing/2014/main" id="{80FEB860-A2EE-43DA-A5C5-BC68594E1AC2}"/>
              </a:ext>
            </a:extLst>
          </p:cNvPr>
          <p:cNvSpPr>
            <a:spLocks/>
          </p:cNvSpPr>
          <p:nvPr/>
        </p:nvSpPr>
        <p:spPr>
          <a:xfrm>
            <a:off x="413974" y="4806177"/>
            <a:ext cx="5199264" cy="7171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Optimistic concurrency</a:t>
            </a:r>
          </a:p>
        </p:txBody>
      </p:sp>
      <p:sp>
        <p:nvSpPr>
          <p:cNvPr id="22" name="Rectangle 21">
            <a:extLst>
              <a:ext uri="{FF2B5EF4-FFF2-40B4-BE49-F238E27FC236}">
                <a16:creationId xmlns:a16="http://schemas.microsoft.com/office/drawing/2014/main" id="{90DBF437-A431-42E1-8E88-431DC0118FD3}"/>
              </a:ext>
            </a:extLst>
          </p:cNvPr>
          <p:cNvSpPr>
            <a:spLocks/>
          </p:cNvSpPr>
          <p:nvPr/>
        </p:nvSpPr>
        <p:spPr>
          <a:xfrm>
            <a:off x="413974" y="5697764"/>
            <a:ext cx="5199264" cy="7171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Device reconnection flow</a:t>
            </a:r>
          </a:p>
        </p:txBody>
      </p:sp>
      <p:pic>
        <p:nvPicPr>
          <p:cNvPr id="28" name="Picture 27" descr="Syntax for back-end operations">
            <a:extLst>
              <a:ext uri="{FF2B5EF4-FFF2-40B4-BE49-F238E27FC236}">
                <a16:creationId xmlns:a16="http://schemas.microsoft.com/office/drawing/2014/main" id="{5A82DCA4-300D-4840-A628-5A1E85EF963A}"/>
              </a:ext>
            </a:extLst>
          </p:cNvPr>
          <p:cNvPicPr>
            <a:picLocks/>
          </p:cNvPicPr>
          <p:nvPr/>
        </p:nvPicPr>
        <p:blipFill rotWithShape="1">
          <a:blip r:embed="rId3"/>
          <a:srcRect l="-2486" t="-30913" r="-2045" b="-31559"/>
          <a:stretch/>
        </p:blipFill>
        <p:spPr>
          <a:xfrm>
            <a:off x="5759580" y="1170819"/>
            <a:ext cx="5997082" cy="5244085"/>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210490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configuration with device twins  	  </a:t>
            </a:r>
          </a:p>
        </p:txBody>
      </p:sp>
      <p:sp>
        <p:nvSpPr>
          <p:cNvPr id="8" name="Rectangle 7">
            <a:extLst>
              <a:ext uri="{FF2B5EF4-FFF2-40B4-BE49-F238E27FC236}">
                <a16:creationId xmlns:a16="http://schemas.microsoft.com/office/drawing/2014/main" id="{6B814D3F-B91C-4E84-B028-AE3E340F4EED}"/>
              </a:ext>
            </a:extLst>
          </p:cNvPr>
          <p:cNvSpPr>
            <a:spLocks/>
          </p:cNvSpPr>
          <p:nvPr/>
        </p:nvSpPr>
        <p:spPr>
          <a:xfrm>
            <a:off x="413974" y="1170819"/>
            <a:ext cx="11343819" cy="78613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Device twin properties</a:t>
            </a:r>
          </a:p>
        </p:txBody>
      </p:sp>
      <p:sp>
        <p:nvSpPr>
          <p:cNvPr id="10" name="Rectangle 9">
            <a:extLst>
              <a:ext uri="{FF2B5EF4-FFF2-40B4-BE49-F238E27FC236}">
                <a16:creationId xmlns:a16="http://schemas.microsoft.com/office/drawing/2014/main" id="{86581ADF-7187-4677-B179-1FC24A2305F6}"/>
              </a:ext>
            </a:extLst>
          </p:cNvPr>
          <p:cNvSpPr>
            <a:spLocks/>
          </p:cNvSpPr>
          <p:nvPr/>
        </p:nvSpPr>
        <p:spPr>
          <a:xfrm>
            <a:off x="413974" y="2131407"/>
            <a:ext cx="11343819" cy="7171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Back-end operations</a:t>
            </a:r>
          </a:p>
        </p:txBody>
      </p:sp>
      <p:sp>
        <p:nvSpPr>
          <p:cNvPr id="12" name="Rectangle 11">
            <a:extLst>
              <a:ext uri="{FF2B5EF4-FFF2-40B4-BE49-F238E27FC236}">
                <a16:creationId xmlns:a16="http://schemas.microsoft.com/office/drawing/2014/main" id="{5DAF8672-27E6-4C66-B763-44A93AB6430B}"/>
              </a:ext>
            </a:extLst>
          </p:cNvPr>
          <p:cNvSpPr>
            <a:spLocks/>
          </p:cNvSpPr>
          <p:nvPr/>
        </p:nvSpPr>
        <p:spPr>
          <a:xfrm>
            <a:off x="413974" y="3022997"/>
            <a:ext cx="11343819" cy="7171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2"/>
                </a:solidFill>
                <a:latin typeface="+mj-lt"/>
              </a:rPr>
              <a:t>Device operations</a:t>
            </a:r>
          </a:p>
        </p:txBody>
      </p:sp>
      <p:sp>
        <p:nvSpPr>
          <p:cNvPr id="14" name="Rectangle 13">
            <a:extLst>
              <a:ext uri="{FF2B5EF4-FFF2-40B4-BE49-F238E27FC236}">
                <a16:creationId xmlns:a16="http://schemas.microsoft.com/office/drawing/2014/main" id="{BB8A7152-B1AF-4D85-B6AE-63D7A83B95FE}"/>
              </a:ext>
            </a:extLst>
          </p:cNvPr>
          <p:cNvSpPr>
            <a:spLocks/>
          </p:cNvSpPr>
          <p:nvPr/>
        </p:nvSpPr>
        <p:spPr>
          <a:xfrm>
            <a:off x="413974" y="3914587"/>
            <a:ext cx="11343819" cy="7171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Device twin metadata</a:t>
            </a:r>
          </a:p>
        </p:txBody>
      </p:sp>
      <p:sp>
        <p:nvSpPr>
          <p:cNvPr id="16" name="Rectangle 15">
            <a:extLst>
              <a:ext uri="{FF2B5EF4-FFF2-40B4-BE49-F238E27FC236}">
                <a16:creationId xmlns:a16="http://schemas.microsoft.com/office/drawing/2014/main" id="{39C781DA-EEA7-4E78-AF5D-2793EA87AB40}"/>
              </a:ext>
            </a:extLst>
          </p:cNvPr>
          <p:cNvSpPr>
            <a:spLocks/>
          </p:cNvSpPr>
          <p:nvPr/>
        </p:nvSpPr>
        <p:spPr>
          <a:xfrm>
            <a:off x="413974" y="4806177"/>
            <a:ext cx="11343819" cy="7171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Optimistic concurrency</a:t>
            </a:r>
          </a:p>
        </p:txBody>
      </p:sp>
      <p:sp>
        <p:nvSpPr>
          <p:cNvPr id="20" name="Rectangle 19">
            <a:extLst>
              <a:ext uri="{FF2B5EF4-FFF2-40B4-BE49-F238E27FC236}">
                <a16:creationId xmlns:a16="http://schemas.microsoft.com/office/drawing/2014/main" id="{3A110454-F9BB-45A3-9F2F-F85518178B06}"/>
              </a:ext>
            </a:extLst>
          </p:cNvPr>
          <p:cNvSpPr>
            <a:spLocks/>
          </p:cNvSpPr>
          <p:nvPr/>
        </p:nvSpPr>
        <p:spPr>
          <a:xfrm>
            <a:off x="413974" y="5697764"/>
            <a:ext cx="11343819" cy="7171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Device reconnection flow</a:t>
            </a:r>
          </a:p>
        </p:txBody>
      </p:sp>
    </p:spTree>
    <p:extLst>
      <p:ext uri="{BB962C8B-B14F-4D97-AF65-F5344CB8AC3E}">
        <p14:creationId xmlns:p14="http://schemas.microsoft.com/office/powerpoint/2010/main" val="78896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configuration with device twins 			  </a:t>
            </a:r>
          </a:p>
        </p:txBody>
      </p:sp>
      <p:sp>
        <p:nvSpPr>
          <p:cNvPr id="9" name="Rectangle 8">
            <a:extLst>
              <a:ext uri="{FF2B5EF4-FFF2-40B4-BE49-F238E27FC236}">
                <a16:creationId xmlns:a16="http://schemas.microsoft.com/office/drawing/2014/main" id="{EF2790FA-3508-4E16-BA92-DAC2FF617CC3}"/>
              </a:ext>
            </a:extLst>
          </p:cNvPr>
          <p:cNvSpPr>
            <a:spLocks/>
          </p:cNvSpPr>
          <p:nvPr/>
        </p:nvSpPr>
        <p:spPr>
          <a:xfrm>
            <a:off x="413974" y="1170819"/>
            <a:ext cx="5199264" cy="78613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Device twin properties</a:t>
            </a:r>
          </a:p>
        </p:txBody>
      </p:sp>
      <p:sp>
        <p:nvSpPr>
          <p:cNvPr id="11" name="Rectangle 10">
            <a:extLst>
              <a:ext uri="{FF2B5EF4-FFF2-40B4-BE49-F238E27FC236}">
                <a16:creationId xmlns:a16="http://schemas.microsoft.com/office/drawing/2014/main" id="{365AF93C-AD79-42F3-A0E9-0CBD671DD01E}"/>
              </a:ext>
            </a:extLst>
          </p:cNvPr>
          <p:cNvSpPr>
            <a:spLocks/>
          </p:cNvSpPr>
          <p:nvPr/>
        </p:nvSpPr>
        <p:spPr>
          <a:xfrm>
            <a:off x="413974" y="2131407"/>
            <a:ext cx="5199264" cy="7171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Back-end operations</a:t>
            </a:r>
          </a:p>
        </p:txBody>
      </p:sp>
      <p:sp>
        <p:nvSpPr>
          <p:cNvPr id="13" name="Rectangle 12">
            <a:extLst>
              <a:ext uri="{FF2B5EF4-FFF2-40B4-BE49-F238E27FC236}">
                <a16:creationId xmlns:a16="http://schemas.microsoft.com/office/drawing/2014/main" id="{FE5ACB7D-299A-4CA1-8232-F0DA7D08E881}"/>
              </a:ext>
            </a:extLst>
          </p:cNvPr>
          <p:cNvSpPr>
            <a:spLocks/>
          </p:cNvSpPr>
          <p:nvPr/>
        </p:nvSpPr>
        <p:spPr>
          <a:xfrm>
            <a:off x="413974" y="3022997"/>
            <a:ext cx="5199264" cy="7171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Device operations</a:t>
            </a:r>
          </a:p>
        </p:txBody>
      </p:sp>
      <p:sp>
        <p:nvSpPr>
          <p:cNvPr id="15" name="Rectangle 14">
            <a:extLst>
              <a:ext uri="{FF2B5EF4-FFF2-40B4-BE49-F238E27FC236}">
                <a16:creationId xmlns:a16="http://schemas.microsoft.com/office/drawing/2014/main" id="{838089C2-B02F-4834-AB77-065768C2FDB4}"/>
              </a:ext>
            </a:extLst>
          </p:cNvPr>
          <p:cNvSpPr>
            <a:spLocks/>
          </p:cNvSpPr>
          <p:nvPr/>
        </p:nvSpPr>
        <p:spPr>
          <a:xfrm>
            <a:off x="413974" y="3914587"/>
            <a:ext cx="5199264" cy="7171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2"/>
                </a:solidFill>
                <a:latin typeface="+mj-lt"/>
              </a:rPr>
              <a:t>Device twin metadata</a:t>
            </a:r>
          </a:p>
        </p:txBody>
      </p:sp>
      <p:sp>
        <p:nvSpPr>
          <p:cNvPr id="19" name="Rectangle 18">
            <a:extLst>
              <a:ext uri="{FF2B5EF4-FFF2-40B4-BE49-F238E27FC236}">
                <a16:creationId xmlns:a16="http://schemas.microsoft.com/office/drawing/2014/main" id="{983E5113-9879-4CB3-AD30-66A45E5F1EA2}"/>
              </a:ext>
            </a:extLst>
          </p:cNvPr>
          <p:cNvSpPr>
            <a:spLocks/>
          </p:cNvSpPr>
          <p:nvPr/>
        </p:nvSpPr>
        <p:spPr>
          <a:xfrm>
            <a:off x="413974" y="4806177"/>
            <a:ext cx="5199264" cy="7171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Optimistic concurrency</a:t>
            </a:r>
          </a:p>
        </p:txBody>
      </p:sp>
      <p:sp>
        <p:nvSpPr>
          <p:cNvPr id="21" name="Rectangle 20">
            <a:extLst>
              <a:ext uri="{FF2B5EF4-FFF2-40B4-BE49-F238E27FC236}">
                <a16:creationId xmlns:a16="http://schemas.microsoft.com/office/drawing/2014/main" id="{4052AB4A-6D5E-406A-8008-AD96B3FEA116}"/>
              </a:ext>
            </a:extLst>
          </p:cNvPr>
          <p:cNvSpPr>
            <a:spLocks/>
          </p:cNvSpPr>
          <p:nvPr/>
        </p:nvSpPr>
        <p:spPr>
          <a:xfrm>
            <a:off x="413974" y="5697764"/>
            <a:ext cx="5199264" cy="7171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Device reconnection flow</a:t>
            </a:r>
          </a:p>
        </p:txBody>
      </p:sp>
      <p:pic>
        <p:nvPicPr>
          <p:cNvPr id="3" name="Picture 2" descr="Syntax for device configuration with Device twins">
            <a:extLst>
              <a:ext uri="{FF2B5EF4-FFF2-40B4-BE49-F238E27FC236}">
                <a16:creationId xmlns:a16="http://schemas.microsoft.com/office/drawing/2014/main" id="{A0D073A9-C208-42AD-A6E2-303DD4966915}"/>
              </a:ext>
            </a:extLst>
          </p:cNvPr>
          <p:cNvPicPr>
            <a:picLocks noChangeAspect="1"/>
          </p:cNvPicPr>
          <p:nvPr/>
        </p:nvPicPr>
        <p:blipFill rotWithShape="1">
          <a:blip r:embed="rId3"/>
          <a:srcRect l="-1301" t="-1301" r="-1301" b="-1301"/>
          <a:stretch/>
        </p:blipFill>
        <p:spPr>
          <a:xfrm>
            <a:off x="5744485" y="1170819"/>
            <a:ext cx="6028874" cy="5244085"/>
          </a:xfrm>
          <a:prstGeom prst="rect">
            <a:avLst/>
          </a:prstGeom>
          <a:ln w="19050">
            <a:solidFill>
              <a:schemeClr val="tx2"/>
            </a:solidFill>
          </a:ln>
        </p:spPr>
      </p:pic>
    </p:spTree>
    <p:extLst>
      <p:ext uri="{BB962C8B-B14F-4D97-AF65-F5344CB8AC3E}">
        <p14:creationId xmlns:p14="http://schemas.microsoft.com/office/powerpoint/2010/main" val="1584082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configuration with device twins       </a:t>
            </a:r>
          </a:p>
        </p:txBody>
      </p:sp>
      <p:sp>
        <p:nvSpPr>
          <p:cNvPr id="2" name="Rectangle 1">
            <a:extLst>
              <a:ext uri="{FF2B5EF4-FFF2-40B4-BE49-F238E27FC236}">
                <a16:creationId xmlns:a16="http://schemas.microsoft.com/office/drawing/2014/main" id="{C530B083-9BFB-43A9-BE8E-B9E861493A7B}"/>
              </a:ext>
            </a:extLst>
          </p:cNvPr>
          <p:cNvSpPr>
            <a:spLocks/>
          </p:cNvSpPr>
          <p:nvPr/>
        </p:nvSpPr>
        <p:spPr>
          <a:xfrm>
            <a:off x="413974" y="1170819"/>
            <a:ext cx="11343819" cy="78613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Device twin properties</a:t>
            </a:r>
          </a:p>
        </p:txBody>
      </p:sp>
      <p:sp>
        <p:nvSpPr>
          <p:cNvPr id="6" name="Rectangle 5">
            <a:extLst>
              <a:ext uri="{FF2B5EF4-FFF2-40B4-BE49-F238E27FC236}">
                <a16:creationId xmlns:a16="http://schemas.microsoft.com/office/drawing/2014/main" id="{527C31D9-9C88-491F-9530-69DEEDAD5AAA}"/>
              </a:ext>
            </a:extLst>
          </p:cNvPr>
          <p:cNvSpPr>
            <a:spLocks/>
          </p:cNvSpPr>
          <p:nvPr/>
        </p:nvSpPr>
        <p:spPr>
          <a:xfrm>
            <a:off x="413974" y="2131407"/>
            <a:ext cx="11343819" cy="7171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Back-end operations</a:t>
            </a:r>
          </a:p>
        </p:txBody>
      </p:sp>
      <p:sp>
        <p:nvSpPr>
          <p:cNvPr id="12" name="Rectangle 11">
            <a:extLst>
              <a:ext uri="{FF2B5EF4-FFF2-40B4-BE49-F238E27FC236}">
                <a16:creationId xmlns:a16="http://schemas.microsoft.com/office/drawing/2014/main" id="{59C74E48-C8D1-4C85-AD0B-EEE37377A81C}"/>
              </a:ext>
            </a:extLst>
          </p:cNvPr>
          <p:cNvSpPr>
            <a:spLocks/>
          </p:cNvSpPr>
          <p:nvPr/>
        </p:nvSpPr>
        <p:spPr>
          <a:xfrm>
            <a:off x="413974" y="3022997"/>
            <a:ext cx="11343819" cy="7171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Device operations</a:t>
            </a:r>
          </a:p>
        </p:txBody>
      </p:sp>
      <p:sp>
        <p:nvSpPr>
          <p:cNvPr id="14" name="Rectangle 13">
            <a:extLst>
              <a:ext uri="{FF2B5EF4-FFF2-40B4-BE49-F238E27FC236}">
                <a16:creationId xmlns:a16="http://schemas.microsoft.com/office/drawing/2014/main" id="{F4F6F452-CEEC-4007-B260-C2C0BF888DF0}"/>
              </a:ext>
            </a:extLst>
          </p:cNvPr>
          <p:cNvSpPr>
            <a:spLocks/>
          </p:cNvSpPr>
          <p:nvPr/>
        </p:nvSpPr>
        <p:spPr>
          <a:xfrm>
            <a:off x="413974" y="3914587"/>
            <a:ext cx="11343819" cy="7171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Device twin metadata</a:t>
            </a:r>
          </a:p>
        </p:txBody>
      </p:sp>
      <p:sp>
        <p:nvSpPr>
          <p:cNvPr id="16" name="Rectangle 15">
            <a:extLst>
              <a:ext uri="{FF2B5EF4-FFF2-40B4-BE49-F238E27FC236}">
                <a16:creationId xmlns:a16="http://schemas.microsoft.com/office/drawing/2014/main" id="{F48BAE75-CD99-4B2C-A7E5-9887BA419C55}"/>
              </a:ext>
            </a:extLst>
          </p:cNvPr>
          <p:cNvSpPr>
            <a:spLocks/>
          </p:cNvSpPr>
          <p:nvPr/>
        </p:nvSpPr>
        <p:spPr>
          <a:xfrm>
            <a:off x="413974" y="4806177"/>
            <a:ext cx="11343819" cy="7171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2"/>
                </a:solidFill>
                <a:latin typeface="+mj-lt"/>
              </a:rPr>
              <a:t>Optimistic concurrency</a:t>
            </a:r>
          </a:p>
        </p:txBody>
      </p:sp>
      <p:sp>
        <p:nvSpPr>
          <p:cNvPr id="20" name="Rectangle 19">
            <a:extLst>
              <a:ext uri="{FF2B5EF4-FFF2-40B4-BE49-F238E27FC236}">
                <a16:creationId xmlns:a16="http://schemas.microsoft.com/office/drawing/2014/main" id="{9D3C5598-7068-489B-B74E-755E7DBCD68B}"/>
              </a:ext>
            </a:extLst>
          </p:cNvPr>
          <p:cNvSpPr>
            <a:spLocks/>
          </p:cNvSpPr>
          <p:nvPr/>
        </p:nvSpPr>
        <p:spPr>
          <a:xfrm>
            <a:off x="413974" y="5697764"/>
            <a:ext cx="11343819" cy="7171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2"/>
                </a:solidFill>
                <a:latin typeface="+mj-lt"/>
              </a:rPr>
              <a:t>Device reconnection flow</a:t>
            </a:r>
          </a:p>
        </p:txBody>
      </p:sp>
    </p:spTree>
    <p:extLst>
      <p:ext uri="{BB962C8B-B14F-4D97-AF65-F5344CB8AC3E}">
        <p14:creationId xmlns:p14="http://schemas.microsoft.com/office/powerpoint/2010/main" val="299274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Direct methods: Introduction</a:t>
            </a:r>
          </a:p>
        </p:txBody>
      </p:sp>
      <p:pic>
        <p:nvPicPr>
          <p:cNvPr id="35" name="Picture 34" descr="Icon of arrow positioned diagonally">
            <a:extLst>
              <a:ext uri="{FF2B5EF4-FFF2-40B4-BE49-F238E27FC236}">
                <a16:creationId xmlns:a16="http://schemas.microsoft.com/office/drawing/2014/main" id="{F57F9A1D-4759-4BA6-9C98-5E7DED7615B7}"/>
              </a:ext>
            </a:extLst>
          </p:cNvPr>
          <p:cNvPicPr>
            <a:picLocks/>
          </p:cNvPicPr>
          <p:nvPr/>
        </p:nvPicPr>
        <p:blipFill>
          <a:blip r:embed="rId3"/>
          <a:stretch>
            <a:fillRect/>
          </a:stretch>
        </p:blipFill>
        <p:spPr>
          <a:xfrm>
            <a:off x="441366" y="1390109"/>
            <a:ext cx="932282" cy="932282"/>
          </a:xfrm>
          <a:prstGeom prst="rect">
            <a:avLst/>
          </a:prstGeom>
        </p:spPr>
      </p:pic>
      <p:sp>
        <p:nvSpPr>
          <p:cNvPr id="36" name="TextBox 35">
            <a:extLst>
              <a:ext uri="{FF2B5EF4-FFF2-40B4-BE49-F238E27FC236}">
                <a16:creationId xmlns:a16="http://schemas.microsoft.com/office/drawing/2014/main" id="{11B0D15E-3BA5-43E4-AD14-37A920F19D1F}"/>
              </a:ext>
            </a:extLst>
          </p:cNvPr>
          <p:cNvSpPr txBox="1">
            <a:spLocks/>
          </p:cNvSpPr>
          <p:nvPr/>
        </p:nvSpPr>
        <p:spPr>
          <a:xfrm>
            <a:off x="1645002" y="1494178"/>
            <a:ext cx="10117461" cy="724143"/>
          </a:xfrm>
          <a:prstGeom prst="rect">
            <a:avLst/>
          </a:prstGeom>
          <a:noFill/>
        </p:spPr>
        <p:txBody>
          <a:bodyPr wrap="square" lIns="0" tIns="0" rIns="0" bIns="0" rtlCol="0" anchor="ctr">
            <a:spAutoFit/>
          </a:bodyPr>
          <a:lstStyle/>
          <a:p>
            <a:r>
              <a:rPr lang="en-US" sz="2353" i="1" dirty="0">
                <a:latin typeface="+mj-lt"/>
              </a:rPr>
              <a:t>Direct methods</a:t>
            </a:r>
            <a:r>
              <a:rPr lang="en-US" sz="2353" dirty="0">
                <a:latin typeface="+mj-lt"/>
              </a:rPr>
              <a:t> – requests from the cloud to a device, executing code directly on the target</a:t>
            </a:r>
            <a:endParaRPr lang="en-US" sz="2353" i="1" dirty="0">
              <a:latin typeface="+mj-lt"/>
            </a:endParaRPr>
          </a:p>
        </p:txBody>
      </p:sp>
      <p:cxnSp>
        <p:nvCxnSpPr>
          <p:cNvPr id="37" name="Straight Connector 36">
            <a:extLst>
              <a:ext uri="{FF2B5EF4-FFF2-40B4-BE49-F238E27FC236}">
                <a16:creationId xmlns:a16="http://schemas.microsoft.com/office/drawing/2014/main" id="{5C986B9D-B759-4473-AFB1-312C3F0E8DAE}"/>
              </a:ext>
              <a:ext uri="{C183D7F6-B498-43B3-948B-1728B52AA6E4}">
                <adec:decorative xmlns:adec="http://schemas.microsoft.com/office/drawing/2017/decorative" val="1"/>
              </a:ext>
            </a:extLst>
          </p:cNvPr>
          <p:cNvCxnSpPr>
            <a:cxnSpLocks/>
          </p:cNvCxnSpPr>
          <p:nvPr/>
        </p:nvCxnSpPr>
        <p:spPr>
          <a:xfrm>
            <a:off x="1645003" y="2426194"/>
            <a:ext cx="101174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9" name="Picture 38" descr="Icon of a circle with circular arrows pointing at each other's end">
            <a:extLst>
              <a:ext uri="{FF2B5EF4-FFF2-40B4-BE49-F238E27FC236}">
                <a16:creationId xmlns:a16="http://schemas.microsoft.com/office/drawing/2014/main" id="{46F4534D-B3C4-48D2-A55F-5F45F05AAEC7}"/>
              </a:ext>
            </a:extLst>
          </p:cNvPr>
          <p:cNvPicPr>
            <a:picLocks/>
          </p:cNvPicPr>
          <p:nvPr/>
        </p:nvPicPr>
        <p:blipFill>
          <a:blip r:embed="rId4"/>
          <a:stretch>
            <a:fillRect/>
          </a:stretch>
        </p:blipFill>
        <p:spPr>
          <a:xfrm>
            <a:off x="441366" y="2744304"/>
            <a:ext cx="932282" cy="932282"/>
          </a:xfrm>
          <a:prstGeom prst="rect">
            <a:avLst/>
          </a:prstGeom>
        </p:spPr>
      </p:pic>
      <p:sp>
        <p:nvSpPr>
          <p:cNvPr id="40" name="TextBox 39">
            <a:extLst>
              <a:ext uri="{FF2B5EF4-FFF2-40B4-BE49-F238E27FC236}">
                <a16:creationId xmlns:a16="http://schemas.microsoft.com/office/drawing/2014/main" id="{2172E759-053D-4AC5-B4C9-E4A77BE01ECC}"/>
              </a:ext>
            </a:extLst>
          </p:cNvPr>
          <p:cNvSpPr txBox="1">
            <a:spLocks/>
          </p:cNvSpPr>
          <p:nvPr/>
        </p:nvSpPr>
        <p:spPr>
          <a:xfrm>
            <a:off x="1645002" y="2744305"/>
            <a:ext cx="10117458" cy="1418114"/>
          </a:xfrm>
          <a:prstGeom prst="rect">
            <a:avLst/>
          </a:prstGeom>
          <a:noFill/>
        </p:spPr>
        <p:txBody>
          <a:bodyPr wrap="square" lIns="0" tIns="0" rIns="0" bIns="0">
            <a:spAutoFit/>
          </a:bodyPr>
          <a:lstStyle/>
          <a:p>
            <a:pPr marL="0" lvl="1">
              <a:spcBef>
                <a:spcPts val="196"/>
              </a:spcBef>
              <a:spcAft>
                <a:spcPts val="196"/>
              </a:spcAft>
            </a:pPr>
            <a:r>
              <a:rPr lang="en-US" sz="2353" dirty="0">
                <a:latin typeface="+mj-lt"/>
              </a:rPr>
              <a:t>Features:</a:t>
            </a:r>
          </a:p>
          <a:p>
            <a:pPr marL="0" lvl="1">
              <a:spcBef>
                <a:spcPts val="196"/>
              </a:spcBef>
              <a:spcAft>
                <a:spcPts val="196"/>
              </a:spcAft>
            </a:pPr>
            <a:r>
              <a:rPr lang="en-US" sz="1961" dirty="0"/>
              <a:t>Each call targets a single device or module instance</a:t>
            </a:r>
          </a:p>
          <a:p>
            <a:pPr marL="0" lvl="1">
              <a:spcBef>
                <a:spcPts val="196"/>
              </a:spcBef>
              <a:spcAft>
                <a:spcPts val="196"/>
              </a:spcAft>
            </a:pPr>
            <a:r>
              <a:rPr lang="en-US" sz="1961" dirty="0"/>
              <a:t>Can be used by anyone with appropriate IoT Hub permissions</a:t>
            </a:r>
          </a:p>
          <a:p>
            <a:pPr marL="0" lvl="1">
              <a:spcBef>
                <a:spcPts val="196"/>
              </a:spcBef>
              <a:spcAft>
                <a:spcPts val="196"/>
              </a:spcAft>
            </a:pPr>
            <a:r>
              <a:rPr lang="en-US" sz="1961" dirty="0"/>
              <a:t>Follow a request-response pattern for immediate feedback</a:t>
            </a:r>
          </a:p>
        </p:txBody>
      </p:sp>
      <p:cxnSp>
        <p:nvCxnSpPr>
          <p:cNvPr id="41" name="Straight Connector 40">
            <a:extLst>
              <a:ext uri="{FF2B5EF4-FFF2-40B4-BE49-F238E27FC236}">
                <a16:creationId xmlns:a16="http://schemas.microsoft.com/office/drawing/2014/main" id="{6DBB476B-3655-4F6F-B110-4BE330216C11}"/>
              </a:ext>
              <a:ext uri="{C183D7F6-B498-43B3-948B-1728B52AA6E4}">
                <adec:decorative xmlns:adec="http://schemas.microsoft.com/office/drawing/2017/decorative" val="1"/>
              </a:ext>
            </a:extLst>
          </p:cNvPr>
          <p:cNvCxnSpPr>
            <a:cxnSpLocks/>
          </p:cNvCxnSpPr>
          <p:nvPr/>
        </p:nvCxnSpPr>
        <p:spPr>
          <a:xfrm>
            <a:off x="1645003" y="4490088"/>
            <a:ext cx="101174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3" name="Picture 42" descr="Icon of a meter">
            <a:extLst>
              <a:ext uri="{FF2B5EF4-FFF2-40B4-BE49-F238E27FC236}">
                <a16:creationId xmlns:a16="http://schemas.microsoft.com/office/drawing/2014/main" id="{2766E138-78AF-4A48-898F-29FA659AE7E3}"/>
              </a:ext>
            </a:extLst>
          </p:cNvPr>
          <p:cNvPicPr>
            <a:picLocks/>
          </p:cNvPicPr>
          <p:nvPr/>
        </p:nvPicPr>
        <p:blipFill>
          <a:blip r:embed="rId5"/>
          <a:stretch>
            <a:fillRect/>
          </a:stretch>
        </p:blipFill>
        <p:spPr>
          <a:xfrm>
            <a:off x="441366" y="4760077"/>
            <a:ext cx="932282" cy="932282"/>
          </a:xfrm>
          <a:prstGeom prst="rect">
            <a:avLst/>
          </a:prstGeom>
        </p:spPr>
      </p:pic>
      <p:sp>
        <p:nvSpPr>
          <p:cNvPr id="44" name="TextBox 43">
            <a:extLst>
              <a:ext uri="{FF2B5EF4-FFF2-40B4-BE49-F238E27FC236}">
                <a16:creationId xmlns:a16="http://schemas.microsoft.com/office/drawing/2014/main" id="{F5210785-1F3A-45CC-A1A1-22C6D02CA1CA}"/>
              </a:ext>
            </a:extLst>
          </p:cNvPr>
          <p:cNvSpPr txBox="1">
            <a:spLocks/>
          </p:cNvSpPr>
          <p:nvPr/>
        </p:nvSpPr>
        <p:spPr>
          <a:xfrm>
            <a:off x="1645002" y="4760077"/>
            <a:ext cx="10117461" cy="1418114"/>
          </a:xfrm>
          <a:prstGeom prst="rect">
            <a:avLst/>
          </a:prstGeom>
          <a:noFill/>
        </p:spPr>
        <p:txBody>
          <a:bodyPr wrap="square" lIns="0" tIns="0" rIns="0" bIns="0">
            <a:spAutoFit/>
          </a:bodyPr>
          <a:lstStyle/>
          <a:p>
            <a:pPr marL="0" lvl="1">
              <a:spcBef>
                <a:spcPts val="196"/>
              </a:spcBef>
              <a:spcAft>
                <a:spcPts val="196"/>
              </a:spcAft>
            </a:pPr>
            <a:r>
              <a:rPr lang="en-US" sz="2353">
                <a:latin typeface="+mj-lt"/>
              </a:rPr>
              <a:t>Lifecycle:</a:t>
            </a:r>
          </a:p>
          <a:p>
            <a:pPr marL="0" lvl="1">
              <a:spcBef>
                <a:spcPts val="196"/>
              </a:spcBef>
              <a:spcAft>
                <a:spcPts val="196"/>
              </a:spcAft>
            </a:pPr>
            <a:r>
              <a:rPr lang="en-US" sz="1961"/>
              <a:t>Called by a back-end application through an HTTPS URL pattern on the IoT Hub</a:t>
            </a:r>
          </a:p>
          <a:p>
            <a:pPr marL="0" lvl="1">
              <a:spcBef>
                <a:spcPts val="196"/>
              </a:spcBef>
              <a:spcAft>
                <a:spcPts val="196"/>
              </a:spcAft>
            </a:pPr>
            <a:r>
              <a:rPr lang="en-US" sz="1961"/>
              <a:t>Translated to MQTT or AMQP on the device side</a:t>
            </a:r>
          </a:p>
          <a:p>
            <a:pPr marL="0" lvl="1">
              <a:spcBef>
                <a:spcPts val="196"/>
              </a:spcBef>
              <a:spcAft>
                <a:spcPts val="196"/>
              </a:spcAft>
            </a:pPr>
            <a:r>
              <a:rPr lang="en-US" sz="1961"/>
              <a:t>Reply received from the device sent directly back to the back-end application</a:t>
            </a:r>
            <a:endParaRPr lang="en-US" sz="1730"/>
          </a:p>
        </p:txBody>
      </p:sp>
    </p:spTree>
    <p:extLst>
      <p:ext uri="{BB962C8B-B14F-4D97-AF65-F5344CB8AC3E}">
        <p14:creationId xmlns:p14="http://schemas.microsoft.com/office/powerpoint/2010/main" val="146098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par>
                                <p:cTn id="27" presetID="10"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0" grpId="0"/>
      <p:bldP spid="4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Direct methods: Sample back-end service call</a:t>
            </a:r>
          </a:p>
        </p:txBody>
      </p:sp>
      <p:sp>
        <p:nvSpPr>
          <p:cNvPr id="4" name="Text Placeholder 5">
            <a:extLst>
              <a:ext uri="{FF2B5EF4-FFF2-40B4-BE49-F238E27FC236}">
                <a16:creationId xmlns:a16="http://schemas.microsoft.com/office/drawing/2014/main" id="{FB292D64-4334-4E08-92FE-3BC432F58076}"/>
              </a:ext>
            </a:extLst>
          </p:cNvPr>
          <p:cNvSpPr>
            <a:spLocks noGrp="1"/>
          </p:cNvSpPr>
          <p:nvPr>
            <p:ph type="body" sz="quarter" idx="4294967295"/>
          </p:nvPr>
        </p:nvSpPr>
        <p:spPr>
          <a:xfrm>
            <a:off x="429824" y="1170820"/>
            <a:ext cx="11354714" cy="5246264"/>
          </a:xfrm>
          <a:solidFill>
            <a:schemeClr val="bg1">
              <a:lumMod val="95000"/>
            </a:schemeClr>
          </a:solidFill>
          <a:ln w="19050">
            <a:noFill/>
          </a:ln>
        </p:spPr>
        <p:txBody>
          <a:bodyPr vert="horz" wrap="square" lIns="179285" tIns="143428" rIns="179285" bIns="143428" rtlCol="0" anchor="ctr">
            <a:noAutofit/>
          </a:bodyPr>
          <a:lstStyle/>
          <a:p>
            <a:pPr>
              <a:spcBef>
                <a:spcPts val="294"/>
              </a:spcBef>
              <a:spcAft>
                <a:spcPts val="294"/>
              </a:spcAft>
            </a:pPr>
            <a:r>
              <a:rPr lang="en-US" sz="1765" dirty="0">
                <a:latin typeface="Consolas" panose="020B0609020204030204" pitchFamily="49" charset="0"/>
              </a:rPr>
              <a:t>curl -X POST \</a:t>
            </a:r>
          </a:p>
          <a:p>
            <a:pPr>
              <a:spcBef>
                <a:spcPts val="294"/>
              </a:spcBef>
              <a:spcAft>
                <a:spcPts val="294"/>
              </a:spcAft>
            </a:pPr>
            <a:r>
              <a:rPr lang="en-US" sz="1765" dirty="0">
                <a:latin typeface="Consolas" panose="020B0609020204030204" pitchFamily="49" charset="0"/>
              </a:rPr>
              <a:t>  https://iothubname.azure-devices.net/twins/myfirstdevice/methods?api-version=2018-06-30 \</a:t>
            </a:r>
          </a:p>
          <a:p>
            <a:pPr>
              <a:spcBef>
                <a:spcPts val="294"/>
              </a:spcBef>
              <a:spcAft>
                <a:spcPts val="294"/>
              </a:spcAft>
            </a:pPr>
            <a:r>
              <a:rPr lang="en-US" sz="1765" dirty="0">
                <a:latin typeface="Consolas" panose="020B0609020204030204" pitchFamily="49" charset="0"/>
              </a:rPr>
              <a:t>  -H 'Authorization: </a:t>
            </a:r>
            <a:r>
              <a:rPr lang="en-US" sz="1765" dirty="0" err="1">
                <a:latin typeface="Consolas" panose="020B0609020204030204" pitchFamily="49" charset="0"/>
              </a:rPr>
              <a:t>SharedAccessSignature</a:t>
            </a:r>
            <a:r>
              <a:rPr lang="en-US" sz="1765" dirty="0">
                <a:latin typeface="Consolas" panose="020B0609020204030204" pitchFamily="49" charset="0"/>
              </a:rPr>
              <a:t> </a:t>
            </a:r>
            <a:r>
              <a:rPr lang="en-US" sz="1765" dirty="0" err="1">
                <a:latin typeface="Consolas" panose="020B0609020204030204" pitchFamily="49" charset="0"/>
              </a:rPr>
              <a:t>sr</a:t>
            </a:r>
            <a:r>
              <a:rPr lang="en-US" sz="1765" dirty="0">
                <a:latin typeface="Consolas" panose="020B0609020204030204" pitchFamily="49" charset="0"/>
              </a:rPr>
              <a:t>=</a:t>
            </a:r>
            <a:r>
              <a:rPr lang="en-US" sz="1765" dirty="0" err="1">
                <a:latin typeface="Consolas" panose="020B0609020204030204" pitchFamily="49" charset="0"/>
              </a:rPr>
              <a:t>iothubname.azure-devices.net&amp;sig</a:t>
            </a:r>
            <a:r>
              <a:rPr lang="en-US" sz="1765" dirty="0">
                <a:latin typeface="Consolas" panose="020B0609020204030204" pitchFamily="49" charset="0"/>
              </a:rPr>
              <a:t>=</a:t>
            </a:r>
            <a:r>
              <a:rPr lang="en-US" sz="1765" dirty="0" err="1">
                <a:latin typeface="Consolas" panose="020B0609020204030204" pitchFamily="49" charset="0"/>
              </a:rPr>
              <a:t>x&amp;se</a:t>
            </a:r>
            <a:r>
              <a:rPr lang="en-US" sz="1765" dirty="0">
                <a:latin typeface="Consolas" panose="020B0609020204030204" pitchFamily="49" charset="0"/>
              </a:rPr>
              <a:t>=</a:t>
            </a:r>
            <a:r>
              <a:rPr lang="en-US" sz="1765" dirty="0" err="1">
                <a:latin typeface="Consolas" panose="020B0609020204030204" pitchFamily="49" charset="0"/>
              </a:rPr>
              <a:t>x&amp;skn</a:t>
            </a:r>
            <a:r>
              <a:rPr lang="en-US" sz="1765" dirty="0">
                <a:latin typeface="Consolas" panose="020B0609020204030204" pitchFamily="49" charset="0"/>
              </a:rPr>
              <a:t>=</a:t>
            </a:r>
            <a:r>
              <a:rPr lang="en-US" sz="1765" dirty="0" err="1">
                <a:latin typeface="Consolas" panose="020B0609020204030204" pitchFamily="49" charset="0"/>
              </a:rPr>
              <a:t>iothubowner</a:t>
            </a:r>
            <a:r>
              <a:rPr lang="en-US" sz="1765" dirty="0">
                <a:latin typeface="Consolas" panose="020B0609020204030204" pitchFamily="49" charset="0"/>
              </a:rPr>
              <a:t>’ \</a:t>
            </a:r>
          </a:p>
          <a:p>
            <a:pPr>
              <a:spcBef>
                <a:spcPts val="294"/>
              </a:spcBef>
              <a:spcAft>
                <a:spcPts val="294"/>
              </a:spcAft>
            </a:pPr>
            <a:r>
              <a:rPr lang="en-US" sz="1765" dirty="0">
                <a:latin typeface="Consolas" panose="020B0609020204030204" pitchFamily="49" charset="0"/>
              </a:rPr>
              <a:t>  -H 'Content-Type: application/json’ \</a:t>
            </a:r>
          </a:p>
          <a:p>
            <a:pPr>
              <a:spcBef>
                <a:spcPts val="294"/>
              </a:spcBef>
              <a:spcAft>
                <a:spcPts val="294"/>
              </a:spcAft>
            </a:pPr>
            <a:r>
              <a:rPr lang="en-US" sz="1765" dirty="0">
                <a:latin typeface="Consolas" panose="020B0609020204030204" pitchFamily="49" charset="0"/>
              </a:rPr>
              <a:t>  -d ‘{</a:t>
            </a:r>
          </a:p>
          <a:p>
            <a:pPr>
              <a:spcBef>
                <a:spcPts val="294"/>
              </a:spcBef>
              <a:spcAft>
                <a:spcPts val="294"/>
              </a:spcAft>
            </a:pPr>
            <a:r>
              <a:rPr lang="en-US" sz="1765" dirty="0">
                <a:latin typeface="Consolas" panose="020B0609020204030204" pitchFamily="49" charset="0"/>
              </a:rPr>
              <a:t>    "</a:t>
            </a:r>
            <a:r>
              <a:rPr lang="en-US" sz="1765" dirty="0" err="1">
                <a:latin typeface="Consolas" panose="020B0609020204030204" pitchFamily="49" charset="0"/>
              </a:rPr>
              <a:t>methodName</a:t>
            </a:r>
            <a:r>
              <a:rPr lang="en-US" sz="1765" dirty="0">
                <a:latin typeface="Consolas" panose="020B0609020204030204" pitchFamily="49" charset="0"/>
              </a:rPr>
              <a:t>": "reboot",</a:t>
            </a:r>
          </a:p>
          <a:p>
            <a:pPr>
              <a:spcBef>
                <a:spcPts val="294"/>
              </a:spcBef>
              <a:spcAft>
                <a:spcPts val="294"/>
              </a:spcAft>
            </a:pPr>
            <a:r>
              <a:rPr lang="en-US" sz="1765" dirty="0">
                <a:latin typeface="Consolas" panose="020B0609020204030204" pitchFamily="49" charset="0"/>
              </a:rPr>
              <a:t>    "</a:t>
            </a:r>
            <a:r>
              <a:rPr lang="en-US" sz="1765" dirty="0" err="1">
                <a:latin typeface="Consolas" panose="020B0609020204030204" pitchFamily="49" charset="0"/>
              </a:rPr>
              <a:t>responseTimeoutInSeconds</a:t>
            </a:r>
            <a:r>
              <a:rPr lang="en-US" sz="1765" dirty="0">
                <a:latin typeface="Consolas" panose="020B0609020204030204" pitchFamily="49" charset="0"/>
              </a:rPr>
              <a:t>": 200,</a:t>
            </a:r>
          </a:p>
          <a:p>
            <a:pPr>
              <a:spcBef>
                <a:spcPts val="294"/>
              </a:spcBef>
              <a:spcAft>
                <a:spcPts val="294"/>
              </a:spcAft>
            </a:pPr>
            <a:r>
              <a:rPr lang="en-US" sz="1765" dirty="0">
                <a:latin typeface="Consolas" panose="020B0609020204030204" pitchFamily="49" charset="0"/>
              </a:rPr>
              <a:t>    "payload": {</a:t>
            </a:r>
          </a:p>
          <a:p>
            <a:pPr>
              <a:spcBef>
                <a:spcPts val="294"/>
              </a:spcBef>
              <a:spcAft>
                <a:spcPts val="294"/>
              </a:spcAft>
            </a:pPr>
            <a:r>
              <a:rPr lang="en-US" sz="1765" dirty="0">
                <a:latin typeface="Consolas" panose="020B0609020204030204" pitchFamily="49" charset="0"/>
              </a:rPr>
              <a:t>    "input1": "</a:t>
            </a:r>
            <a:r>
              <a:rPr lang="en-US" sz="1765" dirty="0" err="1">
                <a:latin typeface="Consolas" panose="020B0609020204030204" pitchFamily="49" charset="0"/>
              </a:rPr>
              <a:t>someInput</a:t>
            </a:r>
            <a:r>
              <a:rPr lang="en-US" sz="1765" dirty="0">
                <a:latin typeface="Consolas" panose="020B0609020204030204" pitchFamily="49" charset="0"/>
              </a:rPr>
              <a:t>",</a:t>
            </a:r>
          </a:p>
          <a:p>
            <a:pPr>
              <a:spcBef>
                <a:spcPts val="294"/>
              </a:spcBef>
              <a:spcAft>
                <a:spcPts val="294"/>
              </a:spcAft>
            </a:pPr>
            <a:r>
              <a:rPr lang="en-US" sz="1765" dirty="0">
                <a:latin typeface="Consolas" panose="020B0609020204030204" pitchFamily="49" charset="0"/>
              </a:rPr>
              <a:t>    "input2": "</a:t>
            </a:r>
            <a:r>
              <a:rPr lang="en-US" sz="1765" dirty="0" err="1">
                <a:latin typeface="Consolas" panose="020B0609020204030204" pitchFamily="49" charset="0"/>
              </a:rPr>
              <a:t>anotherInput</a:t>
            </a:r>
            <a:r>
              <a:rPr lang="en-US" sz="1765" dirty="0">
                <a:latin typeface="Consolas" panose="020B0609020204030204" pitchFamily="49" charset="0"/>
              </a:rPr>
              <a:t>"</a:t>
            </a:r>
          </a:p>
          <a:p>
            <a:pPr>
              <a:spcBef>
                <a:spcPts val="294"/>
              </a:spcBef>
              <a:spcAft>
                <a:spcPts val="294"/>
              </a:spcAft>
            </a:pPr>
            <a:r>
              <a:rPr lang="en-US" sz="1765" dirty="0">
                <a:latin typeface="Consolas" panose="020B0609020204030204" pitchFamily="49" charset="0"/>
              </a:rPr>
              <a:t>    }</a:t>
            </a:r>
          </a:p>
          <a:p>
            <a:pPr>
              <a:spcBef>
                <a:spcPts val="294"/>
              </a:spcBef>
              <a:spcAft>
                <a:spcPts val="294"/>
              </a:spcAft>
            </a:pPr>
            <a:r>
              <a:rPr lang="en-US" sz="1765" dirty="0">
                <a:latin typeface="Consolas" panose="020B0609020204030204" pitchFamily="49" charset="0"/>
              </a:rPr>
              <a:t>  }'</a:t>
            </a:r>
          </a:p>
        </p:txBody>
      </p:sp>
    </p:spTree>
    <p:extLst>
      <p:ext uri="{BB962C8B-B14F-4D97-AF65-F5344CB8AC3E}">
        <p14:creationId xmlns:p14="http://schemas.microsoft.com/office/powerpoint/2010/main" val="36607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Learning objectives</a:t>
            </a:r>
          </a:p>
        </p:txBody>
      </p:sp>
      <p:pic>
        <p:nvPicPr>
          <p:cNvPr id="5" name="Picture 4" descr="Icon of a document with a checkmark">
            <a:extLst>
              <a:ext uri="{FF2B5EF4-FFF2-40B4-BE49-F238E27FC236}">
                <a16:creationId xmlns:a16="http://schemas.microsoft.com/office/drawing/2014/main" id="{0A7C1863-9D97-48B5-838F-6218120D98FB}"/>
              </a:ext>
            </a:extLst>
          </p:cNvPr>
          <p:cNvPicPr>
            <a:picLocks noChangeAspect="1"/>
          </p:cNvPicPr>
          <p:nvPr/>
        </p:nvPicPr>
        <p:blipFill>
          <a:blip r:embed="rId3"/>
          <a:stretch>
            <a:fillRect/>
          </a:stretch>
        </p:blipFill>
        <p:spPr>
          <a:xfrm>
            <a:off x="10465192" y="3011263"/>
            <a:ext cx="574475" cy="835473"/>
          </a:xfrm>
          <a:prstGeom prst="rect">
            <a:avLst/>
          </a:prstGeom>
        </p:spPr>
      </p:pic>
    </p:spTree>
    <p:extLst>
      <p:ext uri="{BB962C8B-B14F-4D97-AF65-F5344CB8AC3E}">
        <p14:creationId xmlns:p14="http://schemas.microsoft.com/office/powerpoint/2010/main" val="128608446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Direct methods: Return value to the back-end</a:t>
            </a:r>
          </a:p>
        </p:txBody>
      </p:sp>
      <p:sp>
        <p:nvSpPr>
          <p:cNvPr id="2" name="TextBox 1">
            <a:extLst>
              <a:ext uri="{FF2B5EF4-FFF2-40B4-BE49-F238E27FC236}">
                <a16:creationId xmlns:a16="http://schemas.microsoft.com/office/drawing/2014/main" id="{AF278256-93B1-47B6-88C3-6AD0B3917360}"/>
              </a:ext>
            </a:extLst>
          </p:cNvPr>
          <p:cNvSpPr txBox="1">
            <a:spLocks/>
          </p:cNvSpPr>
          <p:nvPr/>
        </p:nvSpPr>
        <p:spPr>
          <a:xfrm>
            <a:off x="435546" y="1741468"/>
            <a:ext cx="5660454" cy="2292932"/>
          </a:xfrm>
          <a:prstGeom prst="rect">
            <a:avLst/>
          </a:prstGeom>
          <a:solidFill>
            <a:schemeClr val="bg1">
              <a:lumMod val="95000"/>
            </a:schemeClr>
          </a:solidFill>
        </p:spPr>
        <p:txBody>
          <a:bodyPr wrap="square" lIns="134464" tIns="89642" rIns="134464" bIns="89642" rtlCol="0" anchor="t">
            <a:noAutofit/>
          </a:bodyPr>
          <a:lstStyle/>
          <a:p>
            <a:r>
              <a:rPr lang="en-US" sz="2353">
                <a:latin typeface="+mj-lt"/>
              </a:rPr>
              <a:t>HTTP Status Code</a:t>
            </a:r>
          </a:p>
        </p:txBody>
      </p:sp>
      <p:sp>
        <p:nvSpPr>
          <p:cNvPr id="3" name="TextBox 2">
            <a:extLst>
              <a:ext uri="{FF2B5EF4-FFF2-40B4-BE49-F238E27FC236}">
                <a16:creationId xmlns:a16="http://schemas.microsoft.com/office/drawing/2014/main" id="{CC02225F-3A7C-4BD7-8F20-CB5F76192983}"/>
              </a:ext>
            </a:extLst>
          </p:cNvPr>
          <p:cNvSpPr txBox="1">
            <a:spLocks/>
          </p:cNvSpPr>
          <p:nvPr/>
        </p:nvSpPr>
        <p:spPr>
          <a:xfrm>
            <a:off x="6287639" y="1741468"/>
            <a:ext cx="5474825" cy="2292931"/>
          </a:xfrm>
          <a:prstGeom prst="rect">
            <a:avLst/>
          </a:prstGeom>
          <a:solidFill>
            <a:schemeClr val="bg1">
              <a:lumMod val="95000"/>
            </a:schemeClr>
          </a:solidFill>
        </p:spPr>
        <p:txBody>
          <a:bodyPr wrap="square" lIns="134464" tIns="89642" rIns="134464" bIns="89642" anchor="t">
            <a:noAutofit/>
          </a:bodyPr>
          <a:lstStyle/>
          <a:p>
            <a:r>
              <a:rPr lang="en-US" sz="2353">
                <a:latin typeface="+mj-lt"/>
              </a:rPr>
              <a:t>Standard HTTP headers:</a:t>
            </a:r>
          </a:p>
          <a:p>
            <a:pPr marL="0" lvl="1">
              <a:spcBef>
                <a:spcPts val="588"/>
              </a:spcBef>
              <a:spcAft>
                <a:spcPts val="588"/>
              </a:spcAft>
            </a:pPr>
            <a:r>
              <a:rPr lang="en-US" sz="1961" err="1"/>
              <a:t>Etag</a:t>
            </a:r>
            <a:endParaRPr lang="en-US" sz="1961"/>
          </a:p>
          <a:p>
            <a:pPr marL="0" lvl="1">
              <a:spcBef>
                <a:spcPts val="588"/>
              </a:spcBef>
              <a:spcAft>
                <a:spcPts val="588"/>
              </a:spcAft>
            </a:pPr>
            <a:r>
              <a:rPr lang="en-US" sz="1961"/>
              <a:t>Request ID</a:t>
            </a:r>
          </a:p>
          <a:p>
            <a:pPr marL="0" lvl="1">
              <a:spcBef>
                <a:spcPts val="588"/>
              </a:spcBef>
              <a:spcAft>
                <a:spcPts val="588"/>
              </a:spcAft>
            </a:pPr>
            <a:r>
              <a:rPr lang="en-US" sz="1961"/>
              <a:t>Content type</a:t>
            </a:r>
          </a:p>
          <a:p>
            <a:pPr marL="0" lvl="1">
              <a:spcBef>
                <a:spcPts val="588"/>
              </a:spcBef>
              <a:spcAft>
                <a:spcPts val="588"/>
              </a:spcAft>
            </a:pPr>
            <a:r>
              <a:rPr lang="en-US" sz="1961"/>
              <a:t>Content encoding</a:t>
            </a:r>
          </a:p>
        </p:txBody>
      </p:sp>
      <p:sp>
        <p:nvSpPr>
          <p:cNvPr id="11" name="TextBox 10">
            <a:extLst>
              <a:ext uri="{FF2B5EF4-FFF2-40B4-BE49-F238E27FC236}">
                <a16:creationId xmlns:a16="http://schemas.microsoft.com/office/drawing/2014/main" id="{C5AB82FD-D7CA-402A-930A-DE6FEB1664FC}"/>
              </a:ext>
            </a:extLst>
          </p:cNvPr>
          <p:cNvSpPr txBox="1">
            <a:spLocks/>
          </p:cNvSpPr>
          <p:nvPr/>
        </p:nvSpPr>
        <p:spPr>
          <a:xfrm>
            <a:off x="418645" y="4249166"/>
            <a:ext cx="11343819" cy="582054"/>
          </a:xfrm>
          <a:prstGeom prst="rect">
            <a:avLst/>
          </a:prstGeom>
          <a:solidFill>
            <a:schemeClr val="bg1">
              <a:lumMod val="95000"/>
            </a:schemeClr>
          </a:solidFill>
        </p:spPr>
        <p:txBody>
          <a:bodyPr wrap="square" lIns="179285" tIns="134464" rIns="179285" bIns="134464" anchor="ctr">
            <a:noAutofit/>
          </a:bodyPr>
          <a:lstStyle/>
          <a:p>
            <a:pPr marL="0" lvl="1">
              <a:spcBef>
                <a:spcPts val="196"/>
              </a:spcBef>
              <a:spcAft>
                <a:spcPts val="196"/>
              </a:spcAft>
            </a:pPr>
            <a:r>
              <a:rPr lang="en-US" sz="2353">
                <a:latin typeface="+mj-lt"/>
              </a:rPr>
              <a:t>JSON Body</a:t>
            </a:r>
            <a:endParaRPr lang="en-US" sz="2353">
              <a:latin typeface="Consolas" panose="020B0609020204030204" pitchFamily="49" charset="0"/>
            </a:endParaRPr>
          </a:p>
        </p:txBody>
      </p:sp>
      <p:sp>
        <p:nvSpPr>
          <p:cNvPr id="6" name="TextBox 5">
            <a:extLst>
              <a:ext uri="{FF2B5EF4-FFF2-40B4-BE49-F238E27FC236}">
                <a16:creationId xmlns:a16="http://schemas.microsoft.com/office/drawing/2014/main" id="{7805AAEA-43A3-4836-BEEC-B316C0AB2D81}"/>
              </a:ext>
            </a:extLst>
          </p:cNvPr>
          <p:cNvSpPr txBox="1">
            <a:spLocks/>
          </p:cNvSpPr>
          <p:nvPr/>
        </p:nvSpPr>
        <p:spPr>
          <a:xfrm>
            <a:off x="418645" y="4249166"/>
            <a:ext cx="11343819" cy="1416228"/>
          </a:xfrm>
          <a:prstGeom prst="rect">
            <a:avLst/>
          </a:prstGeom>
          <a:noFill/>
          <a:ln w="19050">
            <a:solidFill>
              <a:schemeClr val="bg1">
                <a:lumMod val="75000"/>
              </a:schemeClr>
            </a:solidFill>
          </a:ln>
        </p:spPr>
        <p:txBody>
          <a:bodyPr wrap="square" lIns="179285" tIns="717140" rIns="179285" bIns="134464">
            <a:noAutofit/>
          </a:bodyPr>
          <a:lstStyle/>
          <a:p>
            <a:pPr marL="112048" lvl="1">
              <a:spcBef>
                <a:spcPts val="196"/>
              </a:spcBef>
              <a:spcAft>
                <a:spcPts val="196"/>
              </a:spcAft>
            </a:pPr>
            <a:r>
              <a:rPr lang="en-US" sz="1961">
                <a:latin typeface="Consolas" panose="020B0609020204030204" pitchFamily="49" charset="0"/>
              </a:rPr>
              <a:t>{ “status” : 201, “payload” : { … } }</a:t>
            </a:r>
          </a:p>
        </p:txBody>
      </p:sp>
    </p:spTree>
    <p:extLst>
      <p:ext uri="{BB962C8B-B14F-4D97-AF65-F5344CB8AC3E}">
        <p14:creationId xmlns:p14="http://schemas.microsoft.com/office/powerpoint/2010/main" val="675720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1"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Direct methods: Device-side view</a:t>
            </a:r>
          </a:p>
        </p:txBody>
      </p:sp>
      <p:sp>
        <p:nvSpPr>
          <p:cNvPr id="14" name="TextBox 13">
            <a:extLst>
              <a:ext uri="{FF2B5EF4-FFF2-40B4-BE49-F238E27FC236}">
                <a16:creationId xmlns:a16="http://schemas.microsoft.com/office/drawing/2014/main" id="{8448D2AC-39BC-4AB6-B447-04093AC320E8}"/>
              </a:ext>
            </a:extLst>
          </p:cNvPr>
          <p:cNvSpPr txBox="1">
            <a:spLocks/>
          </p:cNvSpPr>
          <p:nvPr/>
        </p:nvSpPr>
        <p:spPr>
          <a:xfrm>
            <a:off x="418645" y="1717555"/>
            <a:ext cx="11354713" cy="633625"/>
          </a:xfrm>
          <a:prstGeom prst="rect">
            <a:avLst/>
          </a:prstGeom>
          <a:solidFill>
            <a:schemeClr val="bg1">
              <a:lumMod val="95000"/>
            </a:schemeClr>
          </a:solidFill>
        </p:spPr>
        <p:txBody>
          <a:bodyPr wrap="square" lIns="179285" tIns="134464" rIns="179285" bIns="134464">
            <a:spAutoFit/>
          </a:bodyPr>
          <a:lstStyle/>
          <a:p>
            <a:pPr>
              <a:spcBef>
                <a:spcPts val="196"/>
              </a:spcBef>
              <a:spcAft>
                <a:spcPts val="196"/>
              </a:spcAft>
            </a:pPr>
            <a:r>
              <a:rPr lang="en-US" sz="2353">
                <a:latin typeface="+mj-lt"/>
              </a:rPr>
              <a:t>Handle a direct method on a device: MQTT</a:t>
            </a:r>
          </a:p>
        </p:txBody>
      </p:sp>
      <p:sp>
        <p:nvSpPr>
          <p:cNvPr id="15" name="TextBox 14">
            <a:extLst>
              <a:ext uri="{FF2B5EF4-FFF2-40B4-BE49-F238E27FC236}">
                <a16:creationId xmlns:a16="http://schemas.microsoft.com/office/drawing/2014/main" id="{743EA4FA-AD06-438B-81ED-6A072F6CE535}"/>
              </a:ext>
            </a:extLst>
          </p:cNvPr>
          <p:cNvSpPr txBox="1">
            <a:spLocks/>
          </p:cNvSpPr>
          <p:nvPr/>
        </p:nvSpPr>
        <p:spPr>
          <a:xfrm>
            <a:off x="418645" y="1717554"/>
            <a:ext cx="11354714" cy="1937058"/>
          </a:xfrm>
          <a:prstGeom prst="rect">
            <a:avLst/>
          </a:prstGeom>
          <a:noFill/>
          <a:ln w="19050">
            <a:solidFill>
              <a:schemeClr val="bg1">
                <a:lumMod val="75000"/>
              </a:schemeClr>
            </a:solidFill>
          </a:ln>
        </p:spPr>
        <p:txBody>
          <a:bodyPr wrap="square" lIns="179285" tIns="699211" rIns="179285" bIns="134464">
            <a:noAutofit/>
          </a:bodyPr>
          <a:lstStyle/>
          <a:p>
            <a:pPr marL="0" lvl="1">
              <a:spcBef>
                <a:spcPts val="196"/>
              </a:spcBef>
              <a:spcAft>
                <a:spcPts val="196"/>
              </a:spcAft>
            </a:pPr>
            <a:r>
              <a:rPr lang="en-US" sz="1730" dirty="0">
                <a:latin typeface="Consolas" panose="020B0609020204030204" pitchFamily="49" charset="0"/>
              </a:rPr>
              <a:t>IoT Hub posts to MQTT topic: $</a:t>
            </a:r>
            <a:r>
              <a:rPr lang="en-US" sz="1730" dirty="0" err="1">
                <a:latin typeface="Consolas" panose="020B0609020204030204" pitchFamily="49" charset="0"/>
              </a:rPr>
              <a:t>iothub</a:t>
            </a:r>
            <a:r>
              <a:rPr lang="en-US" sz="1730" dirty="0">
                <a:latin typeface="Consolas" panose="020B0609020204030204" pitchFamily="49" charset="0"/>
              </a:rPr>
              <a:t>/methods/POST/{method name}/?$rid={request id}</a:t>
            </a:r>
          </a:p>
          <a:p>
            <a:pPr marL="0" lvl="1">
              <a:spcBef>
                <a:spcPts val="196"/>
              </a:spcBef>
              <a:spcAft>
                <a:spcPts val="196"/>
              </a:spcAft>
            </a:pPr>
            <a:endParaRPr lang="en-US" sz="1730" dirty="0">
              <a:latin typeface="Consolas" panose="020B0609020204030204" pitchFamily="49" charset="0"/>
            </a:endParaRPr>
          </a:p>
          <a:p>
            <a:pPr marL="0" lvl="1">
              <a:spcBef>
                <a:spcPts val="196"/>
              </a:spcBef>
              <a:spcAft>
                <a:spcPts val="196"/>
              </a:spcAft>
            </a:pPr>
            <a:r>
              <a:rPr lang="en-US" sz="1730" dirty="0">
                <a:latin typeface="Consolas" panose="020B0609020204030204" pitchFamily="49" charset="0"/>
              </a:rPr>
              <a:t>Device posts response to $</a:t>
            </a:r>
            <a:r>
              <a:rPr lang="en-US" sz="1730" dirty="0" err="1">
                <a:latin typeface="Consolas" panose="020B0609020204030204" pitchFamily="49" charset="0"/>
              </a:rPr>
              <a:t>iothub</a:t>
            </a:r>
            <a:r>
              <a:rPr lang="en-US" sz="1730" dirty="0">
                <a:latin typeface="Consolas" panose="020B0609020204030204" pitchFamily="49" charset="0"/>
              </a:rPr>
              <a:t>/methods/res/{status}/?$rid={request id}</a:t>
            </a:r>
          </a:p>
        </p:txBody>
      </p:sp>
      <p:sp>
        <p:nvSpPr>
          <p:cNvPr id="12" name="TextBox 11">
            <a:extLst>
              <a:ext uri="{FF2B5EF4-FFF2-40B4-BE49-F238E27FC236}">
                <a16:creationId xmlns:a16="http://schemas.microsoft.com/office/drawing/2014/main" id="{7A33AF27-5A55-49C2-B431-72BBD7188611}"/>
              </a:ext>
            </a:extLst>
          </p:cNvPr>
          <p:cNvSpPr txBox="1">
            <a:spLocks/>
          </p:cNvSpPr>
          <p:nvPr/>
        </p:nvSpPr>
        <p:spPr>
          <a:xfrm>
            <a:off x="418645" y="3838899"/>
            <a:ext cx="11354714" cy="633625"/>
          </a:xfrm>
          <a:prstGeom prst="rect">
            <a:avLst/>
          </a:prstGeom>
          <a:solidFill>
            <a:schemeClr val="bg1">
              <a:lumMod val="95000"/>
            </a:schemeClr>
          </a:solidFill>
        </p:spPr>
        <p:txBody>
          <a:bodyPr wrap="square" lIns="179285" tIns="134464" rIns="179285" bIns="134464">
            <a:spAutoFit/>
          </a:bodyPr>
          <a:lstStyle/>
          <a:p>
            <a:pPr>
              <a:spcBef>
                <a:spcPts val="196"/>
              </a:spcBef>
              <a:spcAft>
                <a:spcPts val="196"/>
              </a:spcAft>
            </a:pPr>
            <a:r>
              <a:rPr lang="en-US" sz="2353">
                <a:latin typeface="+mj-lt"/>
              </a:rPr>
              <a:t>Handle a direct method on a device: AMQP</a:t>
            </a:r>
          </a:p>
        </p:txBody>
      </p:sp>
      <p:sp>
        <p:nvSpPr>
          <p:cNvPr id="7" name="TextBox 6">
            <a:extLst>
              <a:ext uri="{FF2B5EF4-FFF2-40B4-BE49-F238E27FC236}">
                <a16:creationId xmlns:a16="http://schemas.microsoft.com/office/drawing/2014/main" id="{FEC73284-7E94-4C12-AA1A-ECB75D42BE8E}"/>
              </a:ext>
            </a:extLst>
          </p:cNvPr>
          <p:cNvSpPr txBox="1">
            <a:spLocks/>
          </p:cNvSpPr>
          <p:nvPr/>
        </p:nvSpPr>
        <p:spPr>
          <a:xfrm>
            <a:off x="418645" y="3838899"/>
            <a:ext cx="11354713" cy="2153480"/>
          </a:xfrm>
          <a:prstGeom prst="rect">
            <a:avLst/>
          </a:prstGeom>
          <a:noFill/>
          <a:ln w="19050">
            <a:solidFill>
              <a:schemeClr val="bg1">
                <a:lumMod val="75000"/>
              </a:schemeClr>
            </a:solidFill>
          </a:ln>
        </p:spPr>
        <p:txBody>
          <a:bodyPr wrap="square" lIns="179285" tIns="699211" rIns="179285" bIns="134464">
            <a:noAutofit/>
          </a:bodyPr>
          <a:lstStyle/>
          <a:p>
            <a:pPr marL="0" lvl="1">
              <a:spcBef>
                <a:spcPts val="196"/>
              </a:spcBef>
              <a:spcAft>
                <a:spcPts val="196"/>
              </a:spcAft>
            </a:pPr>
            <a:r>
              <a:rPr lang="en-US" sz="1730" dirty="0">
                <a:latin typeface="Consolas" panose="020B0609020204030204" pitchFamily="49" charset="0"/>
              </a:rPr>
              <a:t>Device creates a receive link for IoT Hub to use against the IoT Hub at amqps://{hostname}:5671/devices/{deviceId}/methods/deviceBound</a:t>
            </a:r>
          </a:p>
          <a:p>
            <a:pPr marL="0" lvl="1">
              <a:spcBef>
                <a:spcPts val="196"/>
              </a:spcBef>
              <a:spcAft>
                <a:spcPts val="196"/>
              </a:spcAft>
            </a:pPr>
            <a:endParaRPr lang="en-US" sz="1730" dirty="0">
              <a:latin typeface="Consolas" panose="020B0609020204030204" pitchFamily="49" charset="0"/>
            </a:endParaRPr>
          </a:p>
          <a:p>
            <a:pPr marL="0" lvl="1">
              <a:spcBef>
                <a:spcPts val="196"/>
              </a:spcBef>
              <a:spcAft>
                <a:spcPts val="196"/>
              </a:spcAft>
            </a:pPr>
            <a:r>
              <a:rPr lang="en-US" sz="1730" dirty="0">
                <a:latin typeface="Consolas" panose="020B0609020204030204" pitchFamily="49" charset="0"/>
              </a:rPr>
              <a:t>Device creates a send link against IoT Hub at the same endpoint</a:t>
            </a:r>
          </a:p>
          <a:p>
            <a:pPr marL="0" lvl="1">
              <a:spcBef>
                <a:spcPts val="196"/>
              </a:spcBef>
              <a:spcAft>
                <a:spcPts val="196"/>
              </a:spcAft>
            </a:pPr>
            <a:endParaRPr lang="en-US" sz="1730" dirty="0">
              <a:latin typeface="Consolas" panose="020B0609020204030204" pitchFamily="49" charset="0"/>
            </a:endParaRPr>
          </a:p>
        </p:txBody>
      </p:sp>
    </p:spTree>
    <p:extLst>
      <p:ext uri="{BB962C8B-B14F-4D97-AF65-F5344CB8AC3E}">
        <p14:creationId xmlns:p14="http://schemas.microsoft.com/office/powerpoint/2010/main" val="356261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2"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Comparing device management approaches</a:t>
            </a:r>
          </a:p>
        </p:txBody>
      </p:sp>
      <p:graphicFrame>
        <p:nvGraphicFramePr>
          <p:cNvPr id="2" name="Table 1">
            <a:extLst>
              <a:ext uri="{FF2B5EF4-FFF2-40B4-BE49-F238E27FC236}">
                <a16:creationId xmlns:a16="http://schemas.microsoft.com/office/drawing/2014/main" id="{A3ED003B-D859-4BA3-83FA-098E314374FB}"/>
              </a:ext>
            </a:extLst>
          </p:cNvPr>
          <p:cNvGraphicFramePr>
            <a:graphicFrameLocks noGrp="1"/>
          </p:cNvGraphicFramePr>
          <p:nvPr/>
        </p:nvGraphicFramePr>
        <p:xfrm>
          <a:off x="418645" y="1327333"/>
          <a:ext cx="11343819" cy="4958377"/>
        </p:xfrm>
        <a:graphic>
          <a:graphicData uri="http://schemas.openxmlformats.org/drawingml/2006/table">
            <a:tbl>
              <a:tblPr firstRow="1" firstCol="1" bandRow="1">
                <a:tableStyleId>{B301B821-A1FF-4177-AEE7-76D212191A09}</a:tableStyleId>
              </a:tblPr>
              <a:tblGrid>
                <a:gridCol w="1299503">
                  <a:extLst>
                    <a:ext uri="{9D8B030D-6E8A-4147-A177-3AD203B41FA5}">
                      <a16:colId xmlns:a16="http://schemas.microsoft.com/office/drawing/2014/main" val="638271639"/>
                    </a:ext>
                  </a:extLst>
                </a:gridCol>
                <a:gridCol w="3162388">
                  <a:extLst>
                    <a:ext uri="{9D8B030D-6E8A-4147-A177-3AD203B41FA5}">
                      <a16:colId xmlns:a16="http://schemas.microsoft.com/office/drawing/2014/main" val="3470850652"/>
                    </a:ext>
                  </a:extLst>
                </a:gridCol>
                <a:gridCol w="3585699">
                  <a:extLst>
                    <a:ext uri="{9D8B030D-6E8A-4147-A177-3AD203B41FA5}">
                      <a16:colId xmlns:a16="http://schemas.microsoft.com/office/drawing/2014/main" val="2284716876"/>
                    </a:ext>
                  </a:extLst>
                </a:gridCol>
                <a:gridCol w="3296229">
                  <a:extLst>
                    <a:ext uri="{9D8B030D-6E8A-4147-A177-3AD203B41FA5}">
                      <a16:colId xmlns:a16="http://schemas.microsoft.com/office/drawing/2014/main" val="2391436098"/>
                    </a:ext>
                  </a:extLst>
                </a:gridCol>
              </a:tblGrid>
              <a:tr h="412355">
                <a:tc>
                  <a:txBody>
                    <a:bodyPr/>
                    <a:lstStyle/>
                    <a:p>
                      <a:endParaRPr lang="en-US" sz="1800" b="1">
                        <a:solidFill>
                          <a:schemeClr val="bg1"/>
                        </a:solidFill>
                        <a:effectLst/>
                        <a:latin typeface="+mj-lt"/>
                      </a:endParaRPr>
                    </a:p>
                  </a:txBody>
                  <a:tcPr marL="89642" marR="89642" marT="71714" marB="71714" anchor="ctr">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r>
                        <a:rPr lang="en-US" sz="1800">
                          <a:solidFill>
                            <a:schemeClr val="bg1"/>
                          </a:solidFill>
                          <a:effectLst/>
                          <a:latin typeface="+mj-lt"/>
                        </a:rPr>
                        <a:t>Direct Method Call</a:t>
                      </a:r>
                      <a:endParaRPr lang="en-US" sz="1800" b="1">
                        <a:solidFill>
                          <a:schemeClr val="bg1"/>
                        </a:solidFill>
                        <a:effectLst/>
                        <a:latin typeface="+mj-lt"/>
                      </a:endParaRPr>
                    </a:p>
                  </a:txBody>
                  <a:tcPr marL="89642" marR="89642" marT="71714" marB="71714"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r>
                        <a:rPr lang="en-US" sz="1800">
                          <a:solidFill>
                            <a:schemeClr val="bg1"/>
                          </a:solidFill>
                          <a:effectLst/>
                          <a:latin typeface="+mj-lt"/>
                        </a:rPr>
                        <a:t>Device Twins</a:t>
                      </a:r>
                      <a:endParaRPr lang="en-US" sz="1800" b="1">
                        <a:solidFill>
                          <a:schemeClr val="bg1"/>
                        </a:solidFill>
                        <a:effectLst/>
                        <a:latin typeface="+mj-lt"/>
                      </a:endParaRPr>
                    </a:p>
                  </a:txBody>
                  <a:tcPr marL="89642" marR="89642" marT="71714" marB="71714"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r>
                        <a:rPr lang="en-US" sz="1800">
                          <a:solidFill>
                            <a:schemeClr val="bg1"/>
                          </a:solidFill>
                          <a:latin typeface="+mj-lt"/>
                        </a:rPr>
                        <a:t>Cloud-to-Device Messages</a:t>
                      </a:r>
                      <a:endParaRPr lang="en-US" sz="1800" b="1">
                        <a:solidFill>
                          <a:schemeClr val="bg1"/>
                        </a:solidFill>
                        <a:latin typeface="+mj-lt"/>
                      </a:endParaRPr>
                    </a:p>
                  </a:txBody>
                  <a:tcPr marL="89642" marR="89642" marT="71714" marB="71714" anchor="ctr">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342859338"/>
                  </a:ext>
                </a:extLst>
              </a:tr>
              <a:tr h="621521">
                <a:tc>
                  <a:txBody>
                    <a:bodyPr/>
                    <a:lstStyle/>
                    <a:p>
                      <a:r>
                        <a:rPr lang="en-US" sz="1600" dirty="0">
                          <a:solidFill>
                            <a:schemeClr val="tx1"/>
                          </a:solidFill>
                          <a:effectLst/>
                          <a:latin typeface="+mj-lt"/>
                        </a:rPr>
                        <a:t>Scenario</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spcBef>
                          <a:spcPts val="200"/>
                        </a:spcBef>
                        <a:spcAft>
                          <a:spcPts val="200"/>
                        </a:spcAft>
                      </a:pPr>
                      <a:r>
                        <a:rPr lang="en-US" sz="1600">
                          <a:solidFill>
                            <a:schemeClr val="tx1"/>
                          </a:solidFill>
                          <a:effectLst/>
                        </a:rPr>
                        <a:t>Requires immediate confirmation</a:t>
                      </a:r>
                    </a:p>
                  </a:txBody>
                  <a:tcPr marL="89642" marR="89642" marT="71714" marB="71714"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200"/>
                        </a:spcBef>
                        <a:spcAft>
                          <a:spcPts val="200"/>
                        </a:spcAft>
                      </a:pPr>
                      <a:r>
                        <a:rPr lang="en-US" sz="1600">
                          <a:solidFill>
                            <a:schemeClr val="tx1"/>
                          </a:solidFill>
                          <a:effectLst/>
                        </a:rPr>
                        <a:t>Long-running desired state configuration</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200"/>
                        </a:spcBef>
                        <a:spcAft>
                          <a:spcPts val="200"/>
                        </a:spcAft>
                      </a:pPr>
                      <a:r>
                        <a:rPr lang="en-US" sz="1600">
                          <a:solidFill>
                            <a:schemeClr val="tx1"/>
                          </a:solidFill>
                          <a:effectLst/>
                        </a:rPr>
                        <a:t>One-way notifications</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24041818"/>
                  </a:ext>
                </a:extLst>
              </a:tr>
              <a:tr h="621521">
                <a:tc>
                  <a:txBody>
                    <a:bodyPr/>
                    <a:lstStyle/>
                    <a:p>
                      <a:r>
                        <a:rPr lang="en-US" sz="1600" dirty="0">
                          <a:solidFill>
                            <a:schemeClr val="tx1"/>
                          </a:solidFill>
                          <a:effectLst/>
                          <a:latin typeface="+mj-lt"/>
                        </a:rPr>
                        <a:t>Data flow</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spcBef>
                          <a:spcPts val="200"/>
                        </a:spcBef>
                        <a:spcAft>
                          <a:spcPts val="200"/>
                        </a:spcAft>
                      </a:pPr>
                      <a:r>
                        <a:rPr lang="en-US" sz="1600">
                          <a:solidFill>
                            <a:schemeClr val="tx1"/>
                          </a:solidFill>
                          <a:effectLst/>
                        </a:rPr>
                        <a:t>Two-way with immediate response</a:t>
                      </a:r>
                    </a:p>
                  </a:txBody>
                  <a:tcPr marL="89642" marR="89642" marT="71714" marB="71714"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200"/>
                        </a:spcBef>
                        <a:spcAft>
                          <a:spcPts val="200"/>
                        </a:spcAft>
                      </a:pPr>
                      <a:r>
                        <a:rPr lang="en-US" sz="1600" dirty="0">
                          <a:solidFill>
                            <a:schemeClr val="tx1"/>
                          </a:solidFill>
                          <a:effectLst/>
                        </a:rPr>
                        <a:t>One-way. The device app receives a notification with the property change</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200"/>
                        </a:spcBef>
                        <a:spcAft>
                          <a:spcPts val="200"/>
                        </a:spcAft>
                      </a:pPr>
                      <a:r>
                        <a:rPr lang="en-US" sz="1600" dirty="0">
                          <a:solidFill>
                            <a:schemeClr val="tx1"/>
                          </a:solidFill>
                          <a:effectLst/>
                        </a:rPr>
                        <a:t>One-way. The device app receives the message</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64632218"/>
                  </a:ext>
                </a:extLst>
              </a:tr>
              <a:tr h="1338661">
                <a:tc>
                  <a:txBody>
                    <a:bodyPr/>
                    <a:lstStyle/>
                    <a:p>
                      <a:r>
                        <a:rPr lang="en-US" sz="1600" dirty="0">
                          <a:solidFill>
                            <a:schemeClr val="tx1"/>
                          </a:solidFill>
                          <a:effectLst/>
                          <a:latin typeface="+mj-lt"/>
                        </a:rPr>
                        <a:t>Durability</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spcBef>
                          <a:spcPts val="200"/>
                        </a:spcBef>
                        <a:spcAft>
                          <a:spcPts val="200"/>
                        </a:spcAft>
                      </a:pPr>
                      <a:r>
                        <a:rPr lang="en-US" sz="1600">
                          <a:solidFill>
                            <a:schemeClr val="tx1"/>
                          </a:solidFill>
                          <a:effectLst/>
                        </a:rPr>
                        <a:t>Disconnected devices are not contacted. The solution back end is notified that the device is </a:t>
                      </a:r>
                      <a:br>
                        <a:rPr lang="en-US" sz="1600">
                          <a:solidFill>
                            <a:schemeClr val="tx1"/>
                          </a:solidFill>
                          <a:effectLst/>
                        </a:rPr>
                      </a:br>
                      <a:r>
                        <a:rPr lang="en-US" sz="1600">
                          <a:solidFill>
                            <a:schemeClr val="tx1"/>
                          </a:solidFill>
                          <a:effectLst/>
                        </a:rPr>
                        <a:t>not connected</a:t>
                      </a:r>
                    </a:p>
                  </a:txBody>
                  <a:tcPr marL="89642" marR="89642" marT="71714" marB="71714"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200"/>
                        </a:spcBef>
                        <a:spcAft>
                          <a:spcPts val="200"/>
                        </a:spcAft>
                      </a:pPr>
                      <a:r>
                        <a:rPr lang="en-US" sz="1600">
                          <a:solidFill>
                            <a:schemeClr val="tx1"/>
                          </a:solidFill>
                          <a:effectLst/>
                        </a:rPr>
                        <a:t>Property values are preserved in the device twin. Device will read it at next reconnection. Property values are retrievable with the IoT Hub </a:t>
                      </a:r>
                      <a:br>
                        <a:rPr lang="en-US" sz="1600">
                          <a:solidFill>
                            <a:schemeClr val="tx1"/>
                          </a:solidFill>
                          <a:effectLst/>
                        </a:rPr>
                      </a:br>
                      <a:r>
                        <a:rPr lang="en-US" sz="1600">
                          <a:solidFill>
                            <a:schemeClr val="tx1"/>
                          </a:solidFill>
                          <a:effectLst/>
                        </a:rPr>
                        <a:t>query language</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200"/>
                        </a:spcBef>
                        <a:spcAft>
                          <a:spcPts val="200"/>
                        </a:spcAft>
                      </a:pPr>
                      <a:r>
                        <a:rPr lang="en-US" sz="1600">
                          <a:solidFill>
                            <a:schemeClr val="tx1"/>
                          </a:solidFill>
                          <a:effectLst/>
                        </a:rPr>
                        <a:t>Messages can be retained by IoT Hub for up to 48 hours</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5467310"/>
                  </a:ext>
                </a:extLst>
              </a:tr>
              <a:tr h="706428">
                <a:tc>
                  <a:txBody>
                    <a:bodyPr/>
                    <a:lstStyle/>
                    <a:p>
                      <a:r>
                        <a:rPr lang="en-US" sz="1600" dirty="0">
                          <a:solidFill>
                            <a:schemeClr val="tx1"/>
                          </a:solidFill>
                          <a:effectLst/>
                          <a:latin typeface="+mj-lt"/>
                        </a:rPr>
                        <a:t>Targets</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spcBef>
                          <a:spcPts val="200"/>
                        </a:spcBef>
                        <a:spcAft>
                          <a:spcPts val="200"/>
                        </a:spcAft>
                      </a:pPr>
                      <a:r>
                        <a:rPr lang="en-US" sz="1600">
                          <a:solidFill>
                            <a:schemeClr val="tx1"/>
                          </a:solidFill>
                          <a:effectLst/>
                        </a:rPr>
                        <a:t>Single device using deviceId, or multiple devices using jobs.</a:t>
                      </a:r>
                    </a:p>
                  </a:txBody>
                  <a:tcPr marL="89642" marR="89642" marT="71714" marB="71714"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200"/>
                        </a:spcBef>
                        <a:spcAft>
                          <a:spcPts val="200"/>
                        </a:spcAft>
                      </a:pPr>
                      <a:r>
                        <a:rPr lang="en-US" sz="1600">
                          <a:solidFill>
                            <a:schemeClr val="tx1"/>
                          </a:solidFill>
                          <a:effectLst/>
                        </a:rPr>
                        <a:t>Single device using deviceId, or multiple devices using jobs</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200"/>
                        </a:spcBef>
                        <a:spcAft>
                          <a:spcPts val="200"/>
                        </a:spcAft>
                      </a:pPr>
                      <a:r>
                        <a:rPr lang="en-US" sz="1600">
                          <a:solidFill>
                            <a:schemeClr val="tx1"/>
                          </a:solidFill>
                          <a:effectLst/>
                        </a:rPr>
                        <a:t>Single device by deviceId</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75021915"/>
                  </a:ext>
                </a:extLst>
              </a:tr>
              <a:tr h="403119">
                <a:tc>
                  <a:txBody>
                    <a:bodyPr/>
                    <a:lstStyle/>
                    <a:p>
                      <a:r>
                        <a:rPr lang="en-US" sz="1600" dirty="0">
                          <a:solidFill>
                            <a:schemeClr val="tx1"/>
                          </a:solidFill>
                          <a:effectLst/>
                          <a:latin typeface="+mj-lt"/>
                        </a:rPr>
                        <a:t>Size</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spcBef>
                          <a:spcPts val="200"/>
                        </a:spcBef>
                        <a:spcAft>
                          <a:spcPts val="200"/>
                        </a:spcAft>
                      </a:pPr>
                      <a:r>
                        <a:rPr lang="en-US" sz="1600">
                          <a:solidFill>
                            <a:schemeClr val="tx1"/>
                          </a:solidFill>
                          <a:effectLst/>
                        </a:rPr>
                        <a:t>Payload maximum is 128 KB</a:t>
                      </a:r>
                    </a:p>
                  </a:txBody>
                  <a:tcPr marL="89642" marR="89642" marT="71714" marB="71714"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200"/>
                        </a:spcBef>
                        <a:spcAft>
                          <a:spcPts val="200"/>
                        </a:spcAft>
                      </a:pPr>
                      <a:r>
                        <a:rPr lang="en-US" sz="1600" dirty="0">
                          <a:solidFill>
                            <a:schemeClr val="tx1"/>
                          </a:solidFill>
                          <a:effectLst/>
                        </a:rPr>
                        <a:t>Desired properties maximum is 32 KB</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200"/>
                        </a:spcBef>
                        <a:spcAft>
                          <a:spcPts val="200"/>
                        </a:spcAft>
                      </a:pPr>
                      <a:r>
                        <a:rPr lang="en-US" sz="1600">
                          <a:solidFill>
                            <a:schemeClr val="tx1"/>
                          </a:solidFill>
                          <a:effectLst/>
                        </a:rPr>
                        <a:t>Up to 64 KB messages</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1530885"/>
                  </a:ext>
                </a:extLst>
              </a:tr>
              <a:tr h="403119">
                <a:tc>
                  <a:txBody>
                    <a:bodyPr/>
                    <a:lstStyle/>
                    <a:p>
                      <a:r>
                        <a:rPr lang="en-US" sz="1600" dirty="0">
                          <a:solidFill>
                            <a:schemeClr val="tx1"/>
                          </a:solidFill>
                          <a:effectLst/>
                          <a:latin typeface="+mj-lt"/>
                        </a:rPr>
                        <a:t>Frequency</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spcBef>
                          <a:spcPts val="200"/>
                        </a:spcBef>
                        <a:spcAft>
                          <a:spcPts val="200"/>
                        </a:spcAft>
                      </a:pPr>
                      <a:r>
                        <a:rPr lang="en-US" sz="1600">
                          <a:solidFill>
                            <a:schemeClr val="tx1"/>
                          </a:solidFill>
                          <a:effectLst/>
                        </a:rPr>
                        <a:t>High</a:t>
                      </a:r>
                    </a:p>
                  </a:txBody>
                  <a:tcPr marL="89642" marR="89642" marT="71714" marB="71714"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200"/>
                        </a:spcBef>
                        <a:spcAft>
                          <a:spcPts val="200"/>
                        </a:spcAft>
                      </a:pPr>
                      <a:r>
                        <a:rPr lang="en-US" sz="1600">
                          <a:solidFill>
                            <a:schemeClr val="tx1"/>
                          </a:solidFill>
                          <a:effectLst/>
                        </a:rPr>
                        <a:t>Medium</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200"/>
                        </a:spcBef>
                        <a:spcAft>
                          <a:spcPts val="200"/>
                        </a:spcAft>
                      </a:pPr>
                      <a:r>
                        <a:rPr lang="en-US" sz="1600">
                          <a:solidFill>
                            <a:schemeClr val="tx1"/>
                          </a:solidFill>
                          <a:effectLst/>
                        </a:rPr>
                        <a:t>Low</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4578123"/>
                  </a:ext>
                </a:extLst>
              </a:tr>
              <a:tr h="403119">
                <a:tc>
                  <a:txBody>
                    <a:bodyPr/>
                    <a:lstStyle/>
                    <a:p>
                      <a:r>
                        <a:rPr lang="en-US" sz="1600" dirty="0">
                          <a:solidFill>
                            <a:schemeClr val="tx1"/>
                          </a:solidFill>
                          <a:effectLst/>
                          <a:latin typeface="+mj-lt"/>
                        </a:rPr>
                        <a:t>Protocol</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spcBef>
                          <a:spcPts val="200"/>
                        </a:spcBef>
                        <a:spcAft>
                          <a:spcPts val="200"/>
                        </a:spcAft>
                      </a:pPr>
                      <a:r>
                        <a:rPr lang="en-US" sz="1600">
                          <a:solidFill>
                            <a:schemeClr val="tx1"/>
                          </a:solidFill>
                          <a:effectLst/>
                        </a:rPr>
                        <a:t>MQTT or AMQP</a:t>
                      </a:r>
                    </a:p>
                  </a:txBody>
                  <a:tcPr marL="89642" marR="89642" marT="71714" marB="71714"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200"/>
                        </a:spcBef>
                        <a:spcAft>
                          <a:spcPts val="200"/>
                        </a:spcAft>
                      </a:pPr>
                      <a:r>
                        <a:rPr lang="en-US" sz="1600">
                          <a:solidFill>
                            <a:schemeClr val="tx1"/>
                          </a:solidFill>
                          <a:effectLst/>
                        </a:rPr>
                        <a:t>MQTT or AMQP</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200"/>
                        </a:spcBef>
                        <a:spcAft>
                          <a:spcPts val="200"/>
                        </a:spcAft>
                      </a:pPr>
                      <a:r>
                        <a:rPr lang="en-US" sz="1600" dirty="0">
                          <a:solidFill>
                            <a:schemeClr val="tx1"/>
                          </a:solidFill>
                          <a:effectLst/>
                        </a:rPr>
                        <a:t>MQTT, AMQP, HTTPS</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3640751"/>
                  </a:ext>
                </a:extLst>
              </a:tr>
            </a:tbl>
          </a:graphicData>
        </a:graphic>
      </p:graphicFrame>
    </p:spTree>
    <p:extLst>
      <p:ext uri="{BB962C8B-B14F-4D97-AF65-F5344CB8AC3E}">
        <p14:creationId xmlns:p14="http://schemas.microsoft.com/office/powerpoint/2010/main" val="2724905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644" y="3226295"/>
            <a:ext cx="9115662" cy="402302"/>
          </a:xfrm>
        </p:spPr>
        <p:txBody>
          <a:bodyPr/>
          <a:lstStyle/>
          <a:p>
            <a:r>
              <a:rPr lang="en-US" sz="2941" dirty="0">
                <a:latin typeface="Segoe UI Semibold (Headings)"/>
              </a:rPr>
              <a:t>Lesson 3: Manage IoT and IoT Edge devices</a:t>
            </a:r>
            <a:endParaRPr lang="en-US" sz="2941" dirty="0"/>
          </a:p>
        </p:txBody>
      </p:sp>
      <p:pic>
        <p:nvPicPr>
          <p:cNvPr id="4" name="Picture 3" descr="Icon of small circles connected by lines forming a big circle">
            <a:extLst>
              <a:ext uri="{FF2B5EF4-FFF2-40B4-BE49-F238E27FC236}">
                <a16:creationId xmlns:a16="http://schemas.microsoft.com/office/drawing/2014/main" id="{8AE264B3-AD77-4296-960F-1D4D3F326C89}"/>
              </a:ext>
            </a:extLst>
          </p:cNvPr>
          <p:cNvPicPr>
            <a:picLocks noChangeAspect="1"/>
          </p:cNvPicPr>
          <p:nvPr/>
        </p:nvPicPr>
        <p:blipFill>
          <a:blip r:embed="rId3"/>
          <a:srcRect/>
          <a:stretch/>
        </p:blipFill>
        <p:spPr>
          <a:xfrm>
            <a:off x="10198391" y="2951219"/>
            <a:ext cx="955561" cy="955561"/>
          </a:xfrm>
          <a:prstGeom prst="rect">
            <a:avLst/>
          </a:prstGeom>
        </p:spPr>
      </p:pic>
    </p:spTree>
    <p:extLst>
      <p:ext uri="{BB962C8B-B14F-4D97-AF65-F5344CB8AC3E}">
        <p14:creationId xmlns:p14="http://schemas.microsoft.com/office/powerpoint/2010/main" val="336065228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55354-5D36-4CBB-B403-8E02ECE9D0BB}"/>
              </a:ext>
            </a:extLst>
          </p:cNvPr>
          <p:cNvSpPr>
            <a:spLocks noGrp="1"/>
          </p:cNvSpPr>
          <p:nvPr>
            <p:ph type="title"/>
          </p:nvPr>
        </p:nvSpPr>
        <p:spPr>
          <a:xfrm>
            <a:off x="421320" y="564689"/>
            <a:ext cx="11303917" cy="813704"/>
          </a:xfrm>
        </p:spPr>
        <p:txBody>
          <a:bodyPr/>
          <a:lstStyle/>
          <a:p>
            <a:r>
              <a:rPr lang="en-US" dirty="0"/>
              <a:t>Device management tools</a:t>
            </a:r>
          </a:p>
        </p:txBody>
      </p:sp>
      <p:sp>
        <p:nvSpPr>
          <p:cNvPr id="12" name="Oval 11">
            <a:extLst>
              <a:ext uri="{FF2B5EF4-FFF2-40B4-BE49-F238E27FC236}">
                <a16:creationId xmlns:a16="http://schemas.microsoft.com/office/drawing/2014/main" id="{F925E359-591F-435E-ADFB-195DDD1C777F}"/>
              </a:ext>
              <a:ext uri="{C183D7F6-B498-43B3-948B-1728B52AA6E4}">
                <adec:decorative xmlns:adec="http://schemas.microsoft.com/office/drawing/2017/decorative" val="0"/>
              </a:ext>
            </a:extLst>
          </p:cNvPr>
          <p:cNvSpPr/>
          <p:nvPr/>
        </p:nvSpPr>
        <p:spPr bwMode="auto">
          <a:xfrm>
            <a:off x="595234" y="2507795"/>
            <a:ext cx="2319358" cy="2319351"/>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13927" fontAlgn="base"/>
            <a:r>
              <a:rPr lang="en-US" sz="2353">
                <a:solidFill>
                  <a:schemeClr val="tx1"/>
                </a:solidFill>
                <a:latin typeface="+mj-lt"/>
              </a:rPr>
              <a:t>IoT Hub </a:t>
            </a:r>
            <a:br>
              <a:rPr lang="en-US" sz="2353">
                <a:solidFill>
                  <a:schemeClr val="tx1"/>
                </a:solidFill>
                <a:latin typeface="+mj-lt"/>
              </a:rPr>
            </a:br>
            <a:r>
              <a:rPr lang="en-US" sz="2353">
                <a:solidFill>
                  <a:schemeClr val="tx1"/>
                </a:solidFill>
                <a:latin typeface="+mj-lt"/>
              </a:rPr>
              <a:t>(Azure portal)</a:t>
            </a:r>
          </a:p>
        </p:txBody>
      </p:sp>
      <p:sp>
        <p:nvSpPr>
          <p:cNvPr id="13" name="Oval 12">
            <a:extLst>
              <a:ext uri="{FF2B5EF4-FFF2-40B4-BE49-F238E27FC236}">
                <a16:creationId xmlns:a16="http://schemas.microsoft.com/office/drawing/2014/main" id="{940ACDEE-5E7A-4E8E-ABBC-C674B38D7050}"/>
              </a:ext>
              <a:ext uri="{C183D7F6-B498-43B3-948B-1728B52AA6E4}">
                <adec:decorative xmlns:adec="http://schemas.microsoft.com/office/drawing/2017/decorative" val="0"/>
              </a:ext>
            </a:extLst>
          </p:cNvPr>
          <p:cNvSpPr/>
          <p:nvPr/>
        </p:nvSpPr>
        <p:spPr bwMode="auto">
          <a:xfrm>
            <a:off x="3494209" y="2507795"/>
            <a:ext cx="2319358" cy="2319351"/>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2353">
                <a:solidFill>
                  <a:schemeClr val="tx1"/>
                </a:solidFill>
                <a:latin typeface="+mj-lt"/>
              </a:rPr>
              <a:t>Azure CLI</a:t>
            </a:r>
          </a:p>
        </p:txBody>
      </p:sp>
      <p:sp>
        <p:nvSpPr>
          <p:cNvPr id="14" name="Oval 13">
            <a:extLst>
              <a:ext uri="{FF2B5EF4-FFF2-40B4-BE49-F238E27FC236}">
                <a16:creationId xmlns:a16="http://schemas.microsoft.com/office/drawing/2014/main" id="{AC6ECB6F-5BD1-4D10-A6A4-DBF2FEBF4D3C}"/>
              </a:ext>
              <a:ext uri="{C183D7F6-B498-43B3-948B-1728B52AA6E4}">
                <adec:decorative xmlns:adec="http://schemas.microsoft.com/office/drawing/2017/decorative" val="0"/>
              </a:ext>
            </a:extLst>
          </p:cNvPr>
          <p:cNvSpPr/>
          <p:nvPr/>
        </p:nvSpPr>
        <p:spPr bwMode="auto">
          <a:xfrm>
            <a:off x="6393186" y="2507795"/>
            <a:ext cx="2319358" cy="2319351"/>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2353">
                <a:solidFill>
                  <a:schemeClr val="tx1"/>
                </a:solidFill>
                <a:latin typeface="+mj-lt"/>
              </a:rPr>
              <a:t>Visual Studio </a:t>
            </a:r>
            <a:br>
              <a:rPr lang="en-US" sz="2353">
                <a:solidFill>
                  <a:schemeClr val="tx1"/>
                </a:solidFill>
                <a:latin typeface="+mj-lt"/>
              </a:rPr>
            </a:br>
            <a:r>
              <a:rPr lang="en-US" sz="2353">
                <a:solidFill>
                  <a:schemeClr val="tx1"/>
                </a:solidFill>
                <a:latin typeface="+mj-lt"/>
              </a:rPr>
              <a:t>Code</a:t>
            </a:r>
          </a:p>
        </p:txBody>
      </p:sp>
      <p:sp>
        <p:nvSpPr>
          <p:cNvPr id="15" name="Oval 14">
            <a:extLst>
              <a:ext uri="{FF2B5EF4-FFF2-40B4-BE49-F238E27FC236}">
                <a16:creationId xmlns:a16="http://schemas.microsoft.com/office/drawing/2014/main" id="{293A791C-6624-45F7-AA4C-FBFE3A4AFB1C}"/>
              </a:ext>
              <a:ext uri="{C183D7F6-B498-43B3-948B-1728B52AA6E4}">
                <adec:decorative xmlns:adec="http://schemas.microsoft.com/office/drawing/2017/decorative" val="0"/>
              </a:ext>
            </a:extLst>
          </p:cNvPr>
          <p:cNvSpPr/>
          <p:nvPr/>
        </p:nvSpPr>
        <p:spPr bwMode="auto">
          <a:xfrm>
            <a:off x="9292161" y="2507795"/>
            <a:ext cx="2319358" cy="2319351"/>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2353">
                <a:solidFill>
                  <a:schemeClr val="tx1"/>
                </a:solidFill>
                <a:latin typeface="+mj-lt"/>
              </a:rPr>
              <a:t>SDKs</a:t>
            </a:r>
          </a:p>
        </p:txBody>
      </p:sp>
    </p:spTree>
    <p:extLst>
      <p:ext uri="{BB962C8B-B14F-4D97-AF65-F5344CB8AC3E}">
        <p14:creationId xmlns:p14="http://schemas.microsoft.com/office/powerpoint/2010/main" val="25442348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management using the IoT extension for Azure CLI</a:t>
            </a:r>
          </a:p>
        </p:txBody>
      </p:sp>
      <p:pic>
        <p:nvPicPr>
          <p:cNvPr id="39" name="Picture 38" descr="Icon of three dots and outward pointing chevrons on left and right">
            <a:extLst>
              <a:ext uri="{FF2B5EF4-FFF2-40B4-BE49-F238E27FC236}">
                <a16:creationId xmlns:a16="http://schemas.microsoft.com/office/drawing/2014/main" id="{CFF07BD9-9C72-4AE9-ABB2-43AAE8542772}"/>
              </a:ext>
            </a:extLst>
          </p:cNvPr>
          <p:cNvPicPr>
            <a:picLocks/>
          </p:cNvPicPr>
          <p:nvPr/>
        </p:nvPicPr>
        <p:blipFill>
          <a:blip r:embed="rId3"/>
          <a:stretch>
            <a:fillRect/>
          </a:stretch>
        </p:blipFill>
        <p:spPr>
          <a:xfrm>
            <a:off x="429239" y="1326440"/>
            <a:ext cx="898772" cy="898772"/>
          </a:xfrm>
          <a:prstGeom prst="rect">
            <a:avLst/>
          </a:prstGeom>
        </p:spPr>
      </p:pic>
      <p:sp>
        <p:nvSpPr>
          <p:cNvPr id="40" name="TextBox 39">
            <a:extLst>
              <a:ext uri="{FF2B5EF4-FFF2-40B4-BE49-F238E27FC236}">
                <a16:creationId xmlns:a16="http://schemas.microsoft.com/office/drawing/2014/main" id="{7001EAC5-CDDE-4BA8-88AE-8517868CA669}"/>
              </a:ext>
            </a:extLst>
          </p:cNvPr>
          <p:cNvSpPr txBox="1">
            <a:spLocks/>
          </p:cNvSpPr>
          <p:nvPr/>
        </p:nvSpPr>
        <p:spPr>
          <a:xfrm>
            <a:off x="1517264" y="1594790"/>
            <a:ext cx="10222544" cy="362072"/>
          </a:xfrm>
          <a:prstGeom prst="rect">
            <a:avLst/>
          </a:prstGeom>
          <a:noFill/>
        </p:spPr>
        <p:txBody>
          <a:bodyPr wrap="square" lIns="0" tIns="0" rIns="0" bIns="0" rtlCol="0" anchor="ctr">
            <a:spAutoFit/>
          </a:bodyPr>
          <a:lstStyle/>
          <a:p>
            <a:r>
              <a:rPr lang="en-US" sz="2353" dirty="0"/>
              <a:t>Direct Methods</a:t>
            </a:r>
          </a:p>
        </p:txBody>
      </p:sp>
      <p:cxnSp>
        <p:nvCxnSpPr>
          <p:cNvPr id="63" name="Straight Connector 62">
            <a:extLst>
              <a:ext uri="{FF2B5EF4-FFF2-40B4-BE49-F238E27FC236}">
                <a16:creationId xmlns:a16="http://schemas.microsoft.com/office/drawing/2014/main" id="{ABDDF92E-9A1E-4934-907D-A0BF92D1C43B}"/>
              </a:ext>
              <a:ext uri="{C183D7F6-B498-43B3-948B-1728B52AA6E4}">
                <adec:decorative xmlns:adec="http://schemas.microsoft.com/office/drawing/2017/decorative" val="1"/>
              </a:ext>
            </a:extLst>
          </p:cNvPr>
          <p:cNvCxnSpPr>
            <a:cxnSpLocks/>
          </p:cNvCxnSpPr>
          <p:nvPr/>
        </p:nvCxnSpPr>
        <p:spPr>
          <a:xfrm>
            <a:off x="1517264" y="2319775"/>
            <a:ext cx="102225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8" name="Picture 47" descr="Icon of a smartphone with a cube on the screen">
            <a:extLst>
              <a:ext uri="{FF2B5EF4-FFF2-40B4-BE49-F238E27FC236}">
                <a16:creationId xmlns:a16="http://schemas.microsoft.com/office/drawing/2014/main" id="{8AF586F4-EBE8-4FB0-8C07-5BB2369B156A}"/>
              </a:ext>
            </a:extLst>
          </p:cNvPr>
          <p:cNvPicPr>
            <a:picLocks/>
          </p:cNvPicPr>
          <p:nvPr/>
        </p:nvPicPr>
        <p:blipFill>
          <a:blip r:embed="rId4"/>
          <a:stretch>
            <a:fillRect/>
          </a:stretch>
        </p:blipFill>
        <p:spPr>
          <a:xfrm>
            <a:off x="429239" y="2367406"/>
            <a:ext cx="898772" cy="898772"/>
          </a:xfrm>
          <a:prstGeom prst="rect">
            <a:avLst/>
          </a:prstGeom>
        </p:spPr>
      </p:pic>
      <p:sp>
        <p:nvSpPr>
          <p:cNvPr id="50" name="TextBox 49">
            <a:extLst>
              <a:ext uri="{FF2B5EF4-FFF2-40B4-BE49-F238E27FC236}">
                <a16:creationId xmlns:a16="http://schemas.microsoft.com/office/drawing/2014/main" id="{6046EB06-8922-4DEB-997F-9E2C2790C6AE}"/>
              </a:ext>
            </a:extLst>
          </p:cNvPr>
          <p:cNvSpPr txBox="1">
            <a:spLocks/>
          </p:cNvSpPr>
          <p:nvPr/>
        </p:nvSpPr>
        <p:spPr>
          <a:xfrm>
            <a:off x="1517263" y="2635756"/>
            <a:ext cx="10222543" cy="362072"/>
          </a:xfrm>
          <a:prstGeom prst="rect">
            <a:avLst/>
          </a:prstGeom>
          <a:noFill/>
        </p:spPr>
        <p:txBody>
          <a:bodyPr wrap="square" lIns="0" tIns="0" rIns="0" bIns="0" rtlCol="0" anchor="ctr">
            <a:spAutoFit/>
          </a:bodyPr>
          <a:lstStyle/>
          <a:p>
            <a:r>
              <a:rPr lang="en-US" sz="2353" dirty="0"/>
              <a:t>Device twin desired properties</a:t>
            </a:r>
          </a:p>
        </p:txBody>
      </p:sp>
      <p:cxnSp>
        <p:nvCxnSpPr>
          <p:cNvPr id="68" name="Straight Connector 67">
            <a:extLst>
              <a:ext uri="{FF2B5EF4-FFF2-40B4-BE49-F238E27FC236}">
                <a16:creationId xmlns:a16="http://schemas.microsoft.com/office/drawing/2014/main" id="{A0FE6D62-0954-410F-B3F0-B0D18BD6A89D}"/>
              </a:ext>
              <a:ext uri="{C183D7F6-B498-43B3-948B-1728B52AA6E4}">
                <adec:decorative xmlns:adec="http://schemas.microsoft.com/office/drawing/2017/decorative" val="1"/>
              </a:ext>
            </a:extLst>
          </p:cNvPr>
          <p:cNvCxnSpPr>
            <a:cxnSpLocks/>
          </p:cNvCxnSpPr>
          <p:nvPr/>
        </p:nvCxnSpPr>
        <p:spPr>
          <a:xfrm>
            <a:off x="1517263" y="3334527"/>
            <a:ext cx="102225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4" name="Picture 53" descr="Icon of a smartphone with a cube on the screen">
            <a:extLst>
              <a:ext uri="{FF2B5EF4-FFF2-40B4-BE49-F238E27FC236}">
                <a16:creationId xmlns:a16="http://schemas.microsoft.com/office/drawing/2014/main" id="{BF2D8511-0A5A-4B4A-AA9B-D9E67A12D855}"/>
              </a:ext>
            </a:extLst>
          </p:cNvPr>
          <p:cNvPicPr>
            <a:picLocks/>
          </p:cNvPicPr>
          <p:nvPr/>
        </p:nvPicPr>
        <p:blipFill>
          <a:blip r:embed="rId5"/>
          <a:stretch>
            <a:fillRect/>
          </a:stretch>
        </p:blipFill>
        <p:spPr>
          <a:xfrm>
            <a:off x="429239" y="3408373"/>
            <a:ext cx="898772" cy="898772"/>
          </a:xfrm>
          <a:prstGeom prst="rect">
            <a:avLst/>
          </a:prstGeom>
        </p:spPr>
      </p:pic>
      <p:sp>
        <p:nvSpPr>
          <p:cNvPr id="55" name="TextBox 54">
            <a:extLst>
              <a:ext uri="{FF2B5EF4-FFF2-40B4-BE49-F238E27FC236}">
                <a16:creationId xmlns:a16="http://schemas.microsoft.com/office/drawing/2014/main" id="{BDA9802A-44DF-434A-B153-3C882A889687}"/>
              </a:ext>
            </a:extLst>
          </p:cNvPr>
          <p:cNvSpPr txBox="1">
            <a:spLocks/>
          </p:cNvSpPr>
          <p:nvPr/>
        </p:nvSpPr>
        <p:spPr>
          <a:xfrm>
            <a:off x="1517263" y="3676723"/>
            <a:ext cx="10222543" cy="362072"/>
          </a:xfrm>
          <a:prstGeom prst="rect">
            <a:avLst/>
          </a:prstGeom>
          <a:noFill/>
        </p:spPr>
        <p:txBody>
          <a:bodyPr wrap="square" lIns="0" tIns="0" rIns="0" bIns="0" rtlCol="0" anchor="ctr">
            <a:spAutoFit/>
          </a:bodyPr>
          <a:lstStyle/>
          <a:p>
            <a:r>
              <a:rPr lang="en-US" sz="2353" dirty="0"/>
              <a:t>Device twin reported properties</a:t>
            </a:r>
          </a:p>
        </p:txBody>
      </p:sp>
      <p:cxnSp>
        <p:nvCxnSpPr>
          <p:cNvPr id="73" name="Straight Connector 72">
            <a:extLst>
              <a:ext uri="{FF2B5EF4-FFF2-40B4-BE49-F238E27FC236}">
                <a16:creationId xmlns:a16="http://schemas.microsoft.com/office/drawing/2014/main" id="{BF266A12-A9B0-4B52-9E1E-DB0F2EBD41A7}"/>
              </a:ext>
              <a:ext uri="{C183D7F6-B498-43B3-948B-1728B52AA6E4}">
                <adec:decorative xmlns:adec="http://schemas.microsoft.com/office/drawing/2017/decorative" val="1"/>
              </a:ext>
            </a:extLst>
          </p:cNvPr>
          <p:cNvCxnSpPr>
            <a:cxnSpLocks/>
          </p:cNvCxnSpPr>
          <p:nvPr/>
        </p:nvCxnSpPr>
        <p:spPr>
          <a:xfrm>
            <a:off x="1517263" y="4349279"/>
            <a:ext cx="102225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6" name="Picture 55" descr="Icon of rectangle with a series of circles inside it">
            <a:extLst>
              <a:ext uri="{FF2B5EF4-FFF2-40B4-BE49-F238E27FC236}">
                <a16:creationId xmlns:a16="http://schemas.microsoft.com/office/drawing/2014/main" id="{7B39931C-7FD3-4881-A6BF-64F247785D92}"/>
              </a:ext>
            </a:extLst>
          </p:cNvPr>
          <p:cNvPicPr>
            <a:picLocks/>
          </p:cNvPicPr>
          <p:nvPr/>
        </p:nvPicPr>
        <p:blipFill>
          <a:blip r:embed="rId6"/>
          <a:stretch>
            <a:fillRect/>
          </a:stretch>
        </p:blipFill>
        <p:spPr>
          <a:xfrm>
            <a:off x="429239" y="4449341"/>
            <a:ext cx="898772" cy="898772"/>
          </a:xfrm>
          <a:prstGeom prst="rect">
            <a:avLst/>
          </a:prstGeom>
        </p:spPr>
      </p:pic>
      <p:sp>
        <p:nvSpPr>
          <p:cNvPr id="57" name="TextBox 56">
            <a:extLst>
              <a:ext uri="{FF2B5EF4-FFF2-40B4-BE49-F238E27FC236}">
                <a16:creationId xmlns:a16="http://schemas.microsoft.com/office/drawing/2014/main" id="{EEF3A3D8-8A0A-43FD-9A88-7E05533895A4}"/>
              </a:ext>
            </a:extLst>
          </p:cNvPr>
          <p:cNvSpPr txBox="1">
            <a:spLocks/>
          </p:cNvSpPr>
          <p:nvPr/>
        </p:nvSpPr>
        <p:spPr>
          <a:xfrm>
            <a:off x="1517264" y="4717691"/>
            <a:ext cx="10222544" cy="362072"/>
          </a:xfrm>
          <a:prstGeom prst="rect">
            <a:avLst/>
          </a:prstGeom>
          <a:noFill/>
        </p:spPr>
        <p:txBody>
          <a:bodyPr wrap="square" lIns="0" tIns="0" rIns="0" bIns="0" rtlCol="0" anchor="ctr">
            <a:spAutoFit/>
          </a:bodyPr>
          <a:lstStyle/>
          <a:p>
            <a:r>
              <a:rPr lang="en-US" sz="2353" dirty="0"/>
              <a:t>Device twin tags</a:t>
            </a:r>
          </a:p>
        </p:txBody>
      </p:sp>
      <p:cxnSp>
        <p:nvCxnSpPr>
          <p:cNvPr id="78" name="Straight Connector 77">
            <a:extLst>
              <a:ext uri="{FF2B5EF4-FFF2-40B4-BE49-F238E27FC236}">
                <a16:creationId xmlns:a16="http://schemas.microsoft.com/office/drawing/2014/main" id="{B1A7050A-B6F0-4E67-8544-ADBD41E670C8}"/>
              </a:ext>
              <a:ext uri="{C183D7F6-B498-43B3-948B-1728B52AA6E4}">
                <adec:decorative xmlns:adec="http://schemas.microsoft.com/office/drawing/2017/decorative" val="1"/>
              </a:ext>
            </a:extLst>
          </p:cNvPr>
          <p:cNvCxnSpPr>
            <a:cxnSpLocks/>
          </p:cNvCxnSpPr>
          <p:nvPr/>
        </p:nvCxnSpPr>
        <p:spPr>
          <a:xfrm>
            <a:off x="1517263" y="5364032"/>
            <a:ext cx="102225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8" name="Picture 57" descr="Icon of a closed and open bracket">
            <a:extLst>
              <a:ext uri="{FF2B5EF4-FFF2-40B4-BE49-F238E27FC236}">
                <a16:creationId xmlns:a16="http://schemas.microsoft.com/office/drawing/2014/main" id="{2CB5E293-C463-4B7B-B766-235BDC09AD94}"/>
              </a:ext>
            </a:extLst>
          </p:cNvPr>
          <p:cNvPicPr>
            <a:picLocks/>
          </p:cNvPicPr>
          <p:nvPr/>
        </p:nvPicPr>
        <p:blipFill>
          <a:blip r:embed="rId7"/>
          <a:stretch>
            <a:fillRect/>
          </a:stretch>
        </p:blipFill>
        <p:spPr>
          <a:xfrm>
            <a:off x="429239" y="5490307"/>
            <a:ext cx="898772" cy="898772"/>
          </a:xfrm>
          <a:prstGeom prst="rect">
            <a:avLst/>
          </a:prstGeom>
        </p:spPr>
      </p:pic>
      <p:sp>
        <p:nvSpPr>
          <p:cNvPr id="60" name="TextBox 59">
            <a:extLst>
              <a:ext uri="{FF2B5EF4-FFF2-40B4-BE49-F238E27FC236}">
                <a16:creationId xmlns:a16="http://schemas.microsoft.com/office/drawing/2014/main" id="{3C805C48-8592-415A-9A20-D43711DB75C4}"/>
              </a:ext>
            </a:extLst>
          </p:cNvPr>
          <p:cNvSpPr txBox="1">
            <a:spLocks/>
          </p:cNvSpPr>
          <p:nvPr/>
        </p:nvSpPr>
        <p:spPr>
          <a:xfrm>
            <a:off x="1517264" y="5758657"/>
            <a:ext cx="10222544" cy="362072"/>
          </a:xfrm>
          <a:prstGeom prst="rect">
            <a:avLst/>
          </a:prstGeom>
          <a:noFill/>
        </p:spPr>
        <p:txBody>
          <a:bodyPr wrap="square" lIns="0" tIns="0" rIns="0" bIns="0" rtlCol="0" anchor="ctr">
            <a:spAutoFit/>
          </a:bodyPr>
          <a:lstStyle/>
          <a:p>
            <a:r>
              <a:rPr lang="en-US" sz="2353" dirty="0"/>
              <a:t>Device twin queries</a:t>
            </a:r>
          </a:p>
        </p:txBody>
      </p:sp>
    </p:spTree>
    <p:extLst>
      <p:ext uri="{BB962C8B-B14F-4D97-AF65-F5344CB8AC3E}">
        <p14:creationId xmlns:p14="http://schemas.microsoft.com/office/powerpoint/2010/main" val="335271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management using the Azure IoT tools for VS Code</a:t>
            </a:r>
          </a:p>
        </p:txBody>
      </p:sp>
      <p:pic>
        <p:nvPicPr>
          <p:cNvPr id="36" name="Picture 35" descr="Icon of small circles connected by lines forming a big circle">
            <a:extLst>
              <a:ext uri="{FF2B5EF4-FFF2-40B4-BE49-F238E27FC236}">
                <a16:creationId xmlns:a16="http://schemas.microsoft.com/office/drawing/2014/main" id="{916839C7-CA6D-4E30-BA7D-769DACE9111C}"/>
              </a:ext>
            </a:extLst>
          </p:cNvPr>
          <p:cNvPicPr>
            <a:picLocks/>
          </p:cNvPicPr>
          <p:nvPr/>
        </p:nvPicPr>
        <p:blipFill>
          <a:blip r:embed="rId3"/>
          <a:stretch>
            <a:fillRect/>
          </a:stretch>
        </p:blipFill>
        <p:spPr>
          <a:xfrm>
            <a:off x="478157" y="1989190"/>
            <a:ext cx="1166846" cy="1166846"/>
          </a:xfrm>
          <a:prstGeom prst="rect">
            <a:avLst/>
          </a:prstGeom>
        </p:spPr>
      </p:pic>
      <p:sp>
        <p:nvSpPr>
          <p:cNvPr id="37" name="TextBox 36">
            <a:extLst>
              <a:ext uri="{FF2B5EF4-FFF2-40B4-BE49-F238E27FC236}">
                <a16:creationId xmlns:a16="http://schemas.microsoft.com/office/drawing/2014/main" id="{1D1C158A-2465-4117-942E-C8A4A67AEA65}"/>
              </a:ext>
            </a:extLst>
          </p:cNvPr>
          <p:cNvSpPr txBox="1">
            <a:spLocks/>
          </p:cNvSpPr>
          <p:nvPr/>
        </p:nvSpPr>
        <p:spPr>
          <a:xfrm>
            <a:off x="1933682" y="2371074"/>
            <a:ext cx="9785598" cy="403079"/>
          </a:xfrm>
          <a:prstGeom prst="rect">
            <a:avLst/>
          </a:prstGeom>
          <a:noFill/>
        </p:spPr>
        <p:txBody>
          <a:bodyPr wrap="square" lIns="0" tIns="0" rIns="0" bIns="0" anchor="ctr">
            <a:noAutofit/>
          </a:bodyPr>
          <a:lstStyle/>
          <a:p>
            <a:r>
              <a:rPr lang="en-US" sz="2353" dirty="0"/>
              <a:t>Access Your IoT Hub and Devices</a:t>
            </a:r>
          </a:p>
        </p:txBody>
      </p:sp>
      <p:cxnSp>
        <p:nvCxnSpPr>
          <p:cNvPr id="41" name="Straight Connector 40">
            <a:extLst>
              <a:ext uri="{FF2B5EF4-FFF2-40B4-BE49-F238E27FC236}">
                <a16:creationId xmlns:a16="http://schemas.microsoft.com/office/drawing/2014/main" id="{76640F93-8F6F-43E0-AB34-995AFC527754}"/>
              </a:ext>
              <a:ext uri="{C183D7F6-B498-43B3-948B-1728B52AA6E4}">
                <adec:decorative xmlns:adec="http://schemas.microsoft.com/office/drawing/2017/decorative" val="1"/>
              </a:ext>
            </a:extLst>
          </p:cNvPr>
          <p:cNvCxnSpPr>
            <a:cxnSpLocks/>
          </p:cNvCxnSpPr>
          <p:nvPr/>
        </p:nvCxnSpPr>
        <p:spPr>
          <a:xfrm>
            <a:off x="1933682" y="3529770"/>
            <a:ext cx="978559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7" name="Picture 46" descr="Icon of a circle branched into three connect circles">
            <a:extLst>
              <a:ext uri="{FF2B5EF4-FFF2-40B4-BE49-F238E27FC236}">
                <a16:creationId xmlns:a16="http://schemas.microsoft.com/office/drawing/2014/main" id="{2B97FE95-275A-47A6-ACDA-0EAA8431C006}"/>
              </a:ext>
            </a:extLst>
          </p:cNvPr>
          <p:cNvPicPr>
            <a:picLocks/>
          </p:cNvPicPr>
          <p:nvPr/>
        </p:nvPicPr>
        <p:blipFill>
          <a:blip r:embed="rId4"/>
          <a:stretch>
            <a:fillRect/>
          </a:stretch>
        </p:blipFill>
        <p:spPr>
          <a:xfrm>
            <a:off x="472721" y="3964914"/>
            <a:ext cx="1166846" cy="1166846"/>
          </a:xfrm>
          <a:prstGeom prst="rect">
            <a:avLst/>
          </a:prstGeom>
        </p:spPr>
      </p:pic>
      <p:sp>
        <p:nvSpPr>
          <p:cNvPr id="49" name="TextBox 48">
            <a:extLst>
              <a:ext uri="{FF2B5EF4-FFF2-40B4-BE49-F238E27FC236}">
                <a16:creationId xmlns:a16="http://schemas.microsoft.com/office/drawing/2014/main" id="{AEC49B0B-E422-4E8B-A93D-28DC14D24BBE}"/>
              </a:ext>
            </a:extLst>
          </p:cNvPr>
          <p:cNvSpPr txBox="1">
            <a:spLocks/>
          </p:cNvSpPr>
          <p:nvPr/>
        </p:nvSpPr>
        <p:spPr>
          <a:xfrm>
            <a:off x="1933682" y="4285386"/>
            <a:ext cx="9785598" cy="525901"/>
          </a:xfrm>
          <a:prstGeom prst="rect">
            <a:avLst/>
          </a:prstGeom>
          <a:noFill/>
        </p:spPr>
        <p:txBody>
          <a:bodyPr wrap="square" lIns="0" tIns="0" rIns="0" bIns="0" anchor="ctr">
            <a:noAutofit/>
          </a:bodyPr>
          <a:lstStyle/>
          <a:p>
            <a:r>
              <a:rPr lang="en-US" sz="2353" dirty="0"/>
              <a:t>Access Device Management Commands</a:t>
            </a:r>
          </a:p>
        </p:txBody>
      </p:sp>
    </p:spTree>
    <p:extLst>
      <p:ext uri="{BB962C8B-B14F-4D97-AF65-F5344CB8AC3E}">
        <p14:creationId xmlns:p14="http://schemas.microsoft.com/office/powerpoint/2010/main" val="311847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9C783C5-51E8-49A0-AC6F-7375B81B6E58}"/>
              </a:ext>
            </a:extLst>
          </p:cNvPr>
          <p:cNvSpPr>
            <a:spLocks noGrp="1"/>
          </p:cNvSpPr>
          <p:nvPr>
            <p:ph type="title"/>
          </p:nvPr>
        </p:nvSpPr>
        <p:spPr/>
        <p:txBody>
          <a:bodyPr/>
          <a:lstStyle/>
          <a:p>
            <a:r>
              <a:rPr lang="en-US" dirty="0">
                <a:latin typeface="Segoe UI Semibold (Headings)"/>
              </a:rPr>
              <a:t>Lesson 4: Device management at scale</a:t>
            </a:r>
            <a:endParaRPr lang="en-US" dirty="0"/>
          </a:p>
        </p:txBody>
      </p:sp>
      <p:pic>
        <p:nvPicPr>
          <p:cNvPr id="3" name="Picture 2" descr="Icon of a square with a smaller square positioned in the lower left corner">
            <a:extLst>
              <a:ext uri="{FF2B5EF4-FFF2-40B4-BE49-F238E27FC236}">
                <a16:creationId xmlns:a16="http://schemas.microsoft.com/office/drawing/2014/main" id="{53013D03-668A-4076-ADD7-B7FBE02FF5D8}"/>
              </a:ext>
            </a:extLst>
          </p:cNvPr>
          <p:cNvPicPr>
            <a:picLocks noChangeAspect="1"/>
          </p:cNvPicPr>
          <p:nvPr/>
        </p:nvPicPr>
        <p:blipFill>
          <a:blip r:embed="rId3"/>
          <a:stretch>
            <a:fillRect/>
          </a:stretch>
        </p:blipFill>
        <p:spPr>
          <a:xfrm>
            <a:off x="10310444" y="3025921"/>
            <a:ext cx="806157" cy="806157"/>
          </a:xfrm>
          <a:prstGeom prst="rect">
            <a:avLst/>
          </a:prstGeom>
        </p:spPr>
      </p:pic>
    </p:spTree>
    <p:extLst>
      <p:ext uri="{BB962C8B-B14F-4D97-AF65-F5344CB8AC3E}">
        <p14:creationId xmlns:p14="http://schemas.microsoft.com/office/powerpoint/2010/main" val="413711953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Schedule jobs on multiple devices: Concepts</a:t>
            </a:r>
          </a:p>
        </p:txBody>
      </p:sp>
      <p:pic>
        <p:nvPicPr>
          <p:cNvPr id="37" name="Picture 36" descr="Icon of small circles connected by lines forming a big circle">
            <a:extLst>
              <a:ext uri="{FF2B5EF4-FFF2-40B4-BE49-F238E27FC236}">
                <a16:creationId xmlns:a16="http://schemas.microsoft.com/office/drawing/2014/main" id="{072BDD27-6340-41A7-B5AE-E1EB4A1B6D07}"/>
              </a:ext>
            </a:extLst>
          </p:cNvPr>
          <p:cNvPicPr>
            <a:picLocks/>
          </p:cNvPicPr>
          <p:nvPr/>
        </p:nvPicPr>
        <p:blipFill>
          <a:blip r:embed="rId3"/>
          <a:stretch>
            <a:fillRect/>
          </a:stretch>
        </p:blipFill>
        <p:spPr>
          <a:xfrm>
            <a:off x="448537" y="2143446"/>
            <a:ext cx="1166846" cy="1166846"/>
          </a:xfrm>
          <a:prstGeom prst="rect">
            <a:avLst/>
          </a:prstGeom>
        </p:spPr>
      </p:pic>
      <p:sp>
        <p:nvSpPr>
          <p:cNvPr id="43" name="TextBox 42">
            <a:extLst>
              <a:ext uri="{FF2B5EF4-FFF2-40B4-BE49-F238E27FC236}">
                <a16:creationId xmlns:a16="http://schemas.microsoft.com/office/drawing/2014/main" id="{E629EB9C-7DE0-49A2-B601-5F45B2C86C62}"/>
              </a:ext>
            </a:extLst>
          </p:cNvPr>
          <p:cNvSpPr txBox="1"/>
          <p:nvPr/>
        </p:nvSpPr>
        <p:spPr>
          <a:xfrm>
            <a:off x="1973722" y="2408872"/>
            <a:ext cx="9777224" cy="724143"/>
          </a:xfrm>
          <a:prstGeom prst="rect">
            <a:avLst/>
          </a:prstGeom>
          <a:noFill/>
        </p:spPr>
        <p:txBody>
          <a:bodyPr wrap="square" lIns="0" tIns="0" rIns="0" bIns="0" anchor="ctr">
            <a:spAutoFit/>
          </a:bodyPr>
          <a:lstStyle/>
          <a:p>
            <a:r>
              <a:rPr lang="en-US" sz="2353" dirty="0">
                <a:latin typeface="+mj-lt"/>
              </a:rPr>
              <a:t>IoT Hub </a:t>
            </a:r>
            <a:r>
              <a:rPr lang="en-US" sz="2353" i="1" dirty="0">
                <a:latin typeface="+mj-lt"/>
              </a:rPr>
              <a:t>jobs </a:t>
            </a:r>
            <a:r>
              <a:rPr lang="en-US" sz="2353" dirty="0">
                <a:latin typeface="+mj-lt"/>
              </a:rPr>
              <a:t>– allow calling direct methods or setting device twin properties across a large number of devices</a:t>
            </a:r>
          </a:p>
        </p:txBody>
      </p:sp>
      <p:cxnSp>
        <p:nvCxnSpPr>
          <p:cNvPr id="47" name="Straight Connector 46">
            <a:extLst>
              <a:ext uri="{FF2B5EF4-FFF2-40B4-BE49-F238E27FC236}">
                <a16:creationId xmlns:a16="http://schemas.microsoft.com/office/drawing/2014/main" id="{042D426D-594A-4DBB-9FE5-763225318E6E}"/>
              </a:ext>
              <a:ext uri="{C183D7F6-B498-43B3-948B-1728B52AA6E4}">
                <adec:decorative xmlns:adec="http://schemas.microsoft.com/office/drawing/2017/decorative" val="1"/>
              </a:ext>
            </a:extLst>
          </p:cNvPr>
          <p:cNvCxnSpPr>
            <a:cxnSpLocks/>
          </p:cNvCxnSpPr>
          <p:nvPr/>
        </p:nvCxnSpPr>
        <p:spPr>
          <a:xfrm>
            <a:off x="2004345" y="3736308"/>
            <a:ext cx="974291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1" name="Picture 50" descr="Icon of a circle with circular arrows pointing at each other's end">
            <a:extLst>
              <a:ext uri="{FF2B5EF4-FFF2-40B4-BE49-F238E27FC236}">
                <a16:creationId xmlns:a16="http://schemas.microsoft.com/office/drawing/2014/main" id="{D7B7E4D5-6A2B-4A8E-8803-7619C5B9C1F5}"/>
              </a:ext>
            </a:extLst>
          </p:cNvPr>
          <p:cNvPicPr>
            <a:picLocks/>
          </p:cNvPicPr>
          <p:nvPr/>
        </p:nvPicPr>
        <p:blipFill>
          <a:blip r:embed="rId4"/>
          <a:stretch>
            <a:fillRect/>
          </a:stretch>
        </p:blipFill>
        <p:spPr>
          <a:xfrm>
            <a:off x="448537" y="4063066"/>
            <a:ext cx="1166846" cy="1166846"/>
          </a:xfrm>
          <a:prstGeom prst="rect">
            <a:avLst/>
          </a:prstGeom>
        </p:spPr>
      </p:pic>
      <p:sp>
        <p:nvSpPr>
          <p:cNvPr id="52" name="TextBox 51">
            <a:extLst>
              <a:ext uri="{FF2B5EF4-FFF2-40B4-BE49-F238E27FC236}">
                <a16:creationId xmlns:a16="http://schemas.microsoft.com/office/drawing/2014/main" id="{8417C74F-6C38-4EFB-B6DF-497489671F94}"/>
              </a:ext>
            </a:extLst>
          </p:cNvPr>
          <p:cNvSpPr txBox="1"/>
          <p:nvPr/>
        </p:nvSpPr>
        <p:spPr>
          <a:xfrm>
            <a:off x="2029407" y="4038009"/>
            <a:ext cx="9733057" cy="1216962"/>
          </a:xfrm>
          <a:prstGeom prst="rect">
            <a:avLst/>
          </a:prstGeom>
          <a:noFill/>
        </p:spPr>
        <p:txBody>
          <a:bodyPr wrap="square" lIns="0" tIns="0" rIns="0" bIns="0" anchor="ctr">
            <a:spAutoFit/>
          </a:bodyPr>
          <a:lstStyle/>
          <a:p>
            <a:pPr>
              <a:spcBef>
                <a:spcPts val="196"/>
              </a:spcBef>
              <a:spcAft>
                <a:spcPts val="196"/>
              </a:spcAft>
            </a:pPr>
            <a:r>
              <a:rPr lang="en-US" sz="2353" dirty="0">
                <a:latin typeface="+mj-lt"/>
              </a:rPr>
              <a:t>Job lifecycle: </a:t>
            </a:r>
          </a:p>
          <a:p>
            <a:pPr marL="0" lvl="1">
              <a:spcBef>
                <a:spcPts val="588"/>
              </a:spcBef>
              <a:spcAft>
                <a:spcPts val="588"/>
              </a:spcAft>
            </a:pPr>
            <a:r>
              <a:rPr lang="en-US" sz="1961" dirty="0"/>
              <a:t>Call service URL to create the job</a:t>
            </a:r>
            <a:endParaRPr lang="en-US" sz="1961"/>
          </a:p>
          <a:p>
            <a:pPr marL="0" lvl="1">
              <a:spcBef>
                <a:spcPts val="588"/>
              </a:spcBef>
              <a:spcAft>
                <a:spcPts val="588"/>
              </a:spcAft>
            </a:pPr>
            <a:r>
              <a:rPr lang="en-US" sz="1961" dirty="0"/>
              <a:t>Call different URL to query on the status of the job</a:t>
            </a:r>
            <a:endParaRPr lang="en-US" sz="1961"/>
          </a:p>
        </p:txBody>
      </p:sp>
    </p:spTree>
    <p:extLst>
      <p:ext uri="{BB962C8B-B14F-4D97-AF65-F5344CB8AC3E}">
        <p14:creationId xmlns:p14="http://schemas.microsoft.com/office/powerpoint/2010/main" val="2993421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par>
                                <p:cTn id="16" presetID="10" presetClass="entr" presetSubtype="0" fill="hold"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5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0A82B-BDE7-498D-854B-728A30DBB7FB}"/>
              </a:ext>
            </a:extLst>
          </p:cNvPr>
          <p:cNvSpPr>
            <a:spLocks noGrp="1"/>
          </p:cNvSpPr>
          <p:nvPr>
            <p:ph type="title"/>
          </p:nvPr>
        </p:nvSpPr>
        <p:spPr/>
        <p:txBody>
          <a:bodyPr/>
          <a:lstStyle/>
          <a:p>
            <a:r>
              <a:rPr lang="en-US" dirty="0"/>
              <a:t>Schedule jobs: Direct methods example</a:t>
            </a:r>
          </a:p>
        </p:txBody>
      </p:sp>
      <p:sp>
        <p:nvSpPr>
          <p:cNvPr id="5" name="TextBox 4">
            <a:extLst>
              <a:ext uri="{FF2B5EF4-FFF2-40B4-BE49-F238E27FC236}">
                <a16:creationId xmlns:a16="http://schemas.microsoft.com/office/drawing/2014/main" id="{7A874920-F46B-4920-A752-C86F0C2C2E2F}"/>
              </a:ext>
            </a:extLst>
          </p:cNvPr>
          <p:cNvSpPr txBox="1"/>
          <p:nvPr/>
        </p:nvSpPr>
        <p:spPr>
          <a:xfrm>
            <a:off x="418644" y="1340199"/>
            <a:ext cx="11343820" cy="5076886"/>
          </a:xfrm>
          <a:prstGeom prst="rect">
            <a:avLst/>
          </a:prstGeom>
          <a:solidFill>
            <a:schemeClr val="bg1">
              <a:lumMod val="95000"/>
            </a:schemeClr>
          </a:solidFill>
          <a:ln w="19050">
            <a:noFill/>
          </a:ln>
        </p:spPr>
        <p:txBody>
          <a:bodyPr wrap="square" lIns="179285" tIns="136257" rIns="179285" bIns="134464" rtlCol="0" anchor="t">
            <a:noAutofit/>
          </a:bodyPr>
          <a:lstStyle/>
          <a:p>
            <a:pPr>
              <a:spcBef>
                <a:spcPts val="196"/>
              </a:spcBef>
            </a:pPr>
            <a:r>
              <a:rPr lang="en-US" sz="1730">
                <a:latin typeface="Consolas" panose="020B0609020204030204" pitchFamily="49" charset="0"/>
              </a:rPr>
              <a:t>PUT /jobs/v2/&lt;</a:t>
            </a:r>
            <a:r>
              <a:rPr lang="en-US" sz="1730" err="1">
                <a:latin typeface="Consolas" panose="020B0609020204030204" pitchFamily="49" charset="0"/>
              </a:rPr>
              <a:t>jobId</a:t>
            </a:r>
            <a:r>
              <a:rPr lang="en-US" sz="1730">
                <a:latin typeface="Consolas" panose="020B0609020204030204" pitchFamily="49" charset="0"/>
              </a:rPr>
              <a:t>&gt;?</a:t>
            </a:r>
            <a:r>
              <a:rPr lang="en-US" sz="1730" err="1">
                <a:latin typeface="Consolas" panose="020B0609020204030204" pitchFamily="49" charset="0"/>
              </a:rPr>
              <a:t>api</a:t>
            </a:r>
            <a:r>
              <a:rPr lang="en-US" sz="1730">
                <a:latin typeface="Consolas" panose="020B0609020204030204" pitchFamily="49" charset="0"/>
              </a:rPr>
              <a:t>-version=2018-06-30</a:t>
            </a:r>
          </a:p>
          <a:p>
            <a:pPr>
              <a:spcBef>
                <a:spcPts val="196"/>
              </a:spcBef>
            </a:pPr>
            <a:r>
              <a:rPr lang="en-US" sz="1730">
                <a:latin typeface="Consolas" panose="020B0609020204030204" pitchFamily="49" charset="0"/>
              </a:rPr>
              <a:t>Authorization: &lt;</a:t>
            </a:r>
            <a:r>
              <a:rPr lang="en-US" sz="1730" err="1">
                <a:latin typeface="Consolas" panose="020B0609020204030204" pitchFamily="49" charset="0"/>
              </a:rPr>
              <a:t>config.sharedAcessSignature</a:t>
            </a:r>
            <a:r>
              <a:rPr lang="en-US" sz="1730">
                <a:latin typeface="Consolas" panose="020B0609020204030204" pitchFamily="49" charset="0"/>
              </a:rPr>
              <a:t>&gt;</a:t>
            </a:r>
          </a:p>
          <a:p>
            <a:pPr>
              <a:spcBef>
                <a:spcPts val="196"/>
              </a:spcBef>
            </a:pPr>
            <a:r>
              <a:rPr lang="en-US" sz="1730">
                <a:latin typeface="Consolas" panose="020B0609020204030204" pitchFamily="49" charset="0"/>
              </a:rPr>
              <a:t>Content-Type: application/</a:t>
            </a:r>
            <a:r>
              <a:rPr lang="en-US" sz="1730" err="1">
                <a:latin typeface="Consolas" panose="020B0609020204030204" pitchFamily="49" charset="0"/>
              </a:rPr>
              <a:t>json;ccharset</a:t>
            </a:r>
            <a:r>
              <a:rPr lang="en-US" sz="1730">
                <a:latin typeface="Consolas" panose="020B0609020204030204" pitchFamily="49" charset="0"/>
              </a:rPr>
              <a:t>=utf-8</a:t>
            </a:r>
          </a:p>
          <a:p>
            <a:pPr lvl="1">
              <a:spcBef>
                <a:spcPts val="196"/>
              </a:spcBef>
            </a:pPr>
            <a:r>
              <a:rPr lang="en-US" sz="1730">
                <a:latin typeface="Consolas" panose="020B0609020204030204" pitchFamily="49" charset="0"/>
              </a:rPr>
              <a:t>{</a:t>
            </a:r>
          </a:p>
          <a:p>
            <a:pPr lvl="2">
              <a:spcBef>
                <a:spcPts val="196"/>
              </a:spcBef>
            </a:pPr>
            <a:r>
              <a:rPr lang="en-US" sz="1730">
                <a:latin typeface="Consolas" panose="020B0609020204030204" pitchFamily="49" charset="0"/>
              </a:rPr>
              <a:t>“</a:t>
            </a:r>
            <a:r>
              <a:rPr lang="en-US" sz="1730" err="1">
                <a:latin typeface="Consolas" panose="020B0609020204030204" pitchFamily="49" charset="0"/>
              </a:rPr>
              <a:t>jobId</a:t>
            </a:r>
            <a:r>
              <a:rPr lang="en-US" sz="1730">
                <a:latin typeface="Consolas" panose="020B0609020204030204" pitchFamily="49" charset="0"/>
              </a:rPr>
              <a:t>”: “&lt;</a:t>
            </a:r>
            <a:r>
              <a:rPr lang="en-US" sz="1730" err="1">
                <a:latin typeface="Consolas" panose="020B0609020204030204" pitchFamily="49" charset="0"/>
              </a:rPr>
              <a:t>jobId</a:t>
            </a:r>
            <a:r>
              <a:rPr lang="en-US" sz="1730">
                <a:latin typeface="Consolas" panose="020B0609020204030204" pitchFamily="49" charset="0"/>
              </a:rPr>
              <a:t>&gt;”,</a:t>
            </a:r>
          </a:p>
          <a:p>
            <a:pPr lvl="2">
              <a:spcBef>
                <a:spcPts val="196"/>
              </a:spcBef>
            </a:pPr>
            <a:r>
              <a:rPr lang="en-US" sz="1730">
                <a:latin typeface="Consolas" panose="020B0609020204030204" pitchFamily="49" charset="0"/>
              </a:rPr>
              <a:t>“type”: “</a:t>
            </a:r>
            <a:r>
              <a:rPr lang="en-US" sz="1730" err="1">
                <a:latin typeface="Consolas" panose="020B0609020204030204" pitchFamily="49" charset="0"/>
              </a:rPr>
              <a:t>scheduleDeviceMethod</a:t>
            </a:r>
            <a:r>
              <a:rPr lang="en-US" sz="1730">
                <a:latin typeface="Consolas" panose="020B0609020204030204" pitchFamily="49" charset="0"/>
              </a:rPr>
              <a:t>”,</a:t>
            </a:r>
          </a:p>
          <a:p>
            <a:pPr lvl="2">
              <a:spcBef>
                <a:spcPts val="196"/>
              </a:spcBef>
            </a:pPr>
            <a:r>
              <a:rPr lang="en-US" sz="1730">
                <a:latin typeface="Consolas" panose="020B0609020204030204" pitchFamily="49" charset="0"/>
              </a:rPr>
              <a:t>“</a:t>
            </a:r>
            <a:r>
              <a:rPr lang="en-US" sz="1730" err="1">
                <a:latin typeface="Consolas" panose="020B0609020204030204" pitchFamily="49" charset="0"/>
              </a:rPr>
              <a:t>cloudToDeviceMethod</a:t>
            </a:r>
            <a:r>
              <a:rPr lang="en-US" sz="1730">
                <a:latin typeface="Consolas" panose="020B0609020204030204" pitchFamily="49" charset="0"/>
              </a:rPr>
              <a:t>”: </a:t>
            </a:r>
          </a:p>
          <a:p>
            <a:pPr lvl="3">
              <a:spcBef>
                <a:spcPts val="196"/>
              </a:spcBef>
            </a:pPr>
            <a:r>
              <a:rPr lang="en-US" sz="1730">
                <a:latin typeface="Consolas" panose="020B0609020204030204" pitchFamily="49" charset="0"/>
              </a:rPr>
              <a:t>{</a:t>
            </a:r>
          </a:p>
          <a:p>
            <a:pPr lvl="4">
              <a:spcBef>
                <a:spcPts val="196"/>
              </a:spcBef>
            </a:pPr>
            <a:r>
              <a:rPr lang="en-US" sz="1730">
                <a:latin typeface="Consolas" panose="020B0609020204030204" pitchFamily="49" charset="0"/>
              </a:rPr>
              <a:t>“</a:t>
            </a:r>
            <a:r>
              <a:rPr lang="en-US" sz="1730" err="1">
                <a:latin typeface="Consolas" panose="020B0609020204030204" pitchFamily="49" charset="0"/>
              </a:rPr>
              <a:t>methodName</a:t>
            </a:r>
            <a:r>
              <a:rPr lang="en-US" sz="1730">
                <a:latin typeface="Consolas" panose="020B0609020204030204" pitchFamily="49" charset="0"/>
              </a:rPr>
              <a:t>”: “&lt;</a:t>
            </a:r>
            <a:r>
              <a:rPr lang="en-US" sz="1730" err="1">
                <a:latin typeface="Consolas" panose="020B0609020204030204" pitchFamily="49" charset="0"/>
              </a:rPr>
              <a:t>methodName</a:t>
            </a:r>
            <a:r>
              <a:rPr lang="en-US" sz="1730">
                <a:latin typeface="Consolas" panose="020B0609020204030204" pitchFamily="49" charset="0"/>
              </a:rPr>
              <a:t>&gt;”,</a:t>
            </a:r>
          </a:p>
          <a:p>
            <a:pPr lvl="4">
              <a:spcBef>
                <a:spcPts val="196"/>
              </a:spcBef>
            </a:pPr>
            <a:r>
              <a:rPr lang="en-US" sz="1730">
                <a:latin typeface="Consolas" panose="020B0609020204030204" pitchFamily="49" charset="0"/>
              </a:rPr>
              <a:t>“payload”: &lt;payload&gt;,</a:t>
            </a:r>
          </a:p>
          <a:p>
            <a:pPr lvl="4">
              <a:spcBef>
                <a:spcPts val="196"/>
              </a:spcBef>
            </a:pPr>
            <a:r>
              <a:rPr lang="en-US" sz="1730">
                <a:latin typeface="Consolas" panose="020B0609020204030204" pitchFamily="49" charset="0"/>
              </a:rPr>
              <a:t>“</a:t>
            </a:r>
            <a:r>
              <a:rPr lang="en-US" sz="1730" err="1">
                <a:latin typeface="Consolas" panose="020B0609020204030204" pitchFamily="49" charset="0"/>
              </a:rPr>
              <a:t>respondTimeoutInSeconds</a:t>
            </a:r>
            <a:r>
              <a:rPr lang="en-US" sz="1730">
                <a:latin typeface="Consolas" panose="020B0609020204030204" pitchFamily="49" charset="0"/>
              </a:rPr>
              <a:t>”: </a:t>
            </a:r>
            <a:r>
              <a:rPr lang="en-US" sz="1730" err="1">
                <a:latin typeface="Consolas" panose="020B0609020204030204" pitchFamily="49" charset="0"/>
              </a:rPr>
              <a:t>methosTimeoutSeconds</a:t>
            </a:r>
            <a:endParaRPr lang="en-US" sz="1730">
              <a:latin typeface="Consolas" panose="020B0609020204030204" pitchFamily="49" charset="0"/>
            </a:endParaRPr>
          </a:p>
          <a:p>
            <a:pPr lvl="3">
              <a:spcBef>
                <a:spcPts val="196"/>
              </a:spcBef>
            </a:pPr>
            <a:r>
              <a:rPr lang="en-US" sz="1730">
                <a:latin typeface="Consolas" panose="020B0609020204030204" pitchFamily="49" charset="0"/>
              </a:rPr>
              <a:t>},</a:t>
            </a:r>
          </a:p>
          <a:p>
            <a:pPr lvl="2">
              <a:spcBef>
                <a:spcPts val="196"/>
              </a:spcBef>
            </a:pPr>
            <a:r>
              <a:rPr lang="en-US" sz="1730">
                <a:latin typeface="Consolas" panose="020B0609020204030204" pitchFamily="49" charset="0"/>
              </a:rPr>
              <a:t>“</a:t>
            </a:r>
            <a:r>
              <a:rPr lang="en-US" sz="1730" err="1">
                <a:latin typeface="Consolas" panose="020B0609020204030204" pitchFamily="49" charset="0"/>
              </a:rPr>
              <a:t>queryCondition</a:t>
            </a:r>
            <a:r>
              <a:rPr lang="en-US" sz="1730">
                <a:latin typeface="Consolas" panose="020B0609020204030204" pitchFamily="49" charset="0"/>
              </a:rPr>
              <a:t>”: “&lt;</a:t>
            </a:r>
            <a:r>
              <a:rPr lang="en-US" sz="1730" err="1">
                <a:latin typeface="Consolas" panose="020B0609020204030204" pitchFamily="49" charset="0"/>
              </a:rPr>
              <a:t>queryOrDevice</a:t>
            </a:r>
            <a:r>
              <a:rPr lang="en-US" sz="1730">
                <a:latin typeface="Consolas" panose="020B0609020204030204" pitchFamily="49" charset="0"/>
              </a:rPr>
              <a:t>&gt;”, //query condition</a:t>
            </a:r>
          </a:p>
          <a:p>
            <a:pPr lvl="2">
              <a:spcBef>
                <a:spcPts val="196"/>
              </a:spcBef>
            </a:pPr>
            <a:r>
              <a:rPr lang="en-US" sz="1730">
                <a:latin typeface="Consolas" panose="020B0609020204030204" pitchFamily="49" charset="0"/>
              </a:rPr>
              <a:t>“</a:t>
            </a:r>
            <a:r>
              <a:rPr lang="en-US" sz="1730" err="1">
                <a:latin typeface="Consolas" panose="020B0609020204030204" pitchFamily="49" charset="0"/>
              </a:rPr>
              <a:t>startTime</a:t>
            </a:r>
            <a:r>
              <a:rPr lang="en-US" sz="1730">
                <a:latin typeface="Consolas" panose="020B0609020204030204" pitchFamily="49" charset="0"/>
              </a:rPr>
              <a:t>”: &lt;</a:t>
            </a:r>
            <a:r>
              <a:rPr lang="en-US" sz="1730" err="1">
                <a:latin typeface="Consolas" panose="020B0609020204030204" pitchFamily="49" charset="0"/>
              </a:rPr>
              <a:t>jobStartTime</a:t>
            </a:r>
            <a:r>
              <a:rPr lang="en-US" sz="1730">
                <a:latin typeface="Consolas" panose="020B0609020204030204" pitchFamily="49" charset="0"/>
              </a:rPr>
              <a:t>&gt;, //as an Iso-8601 date string</a:t>
            </a:r>
          </a:p>
          <a:p>
            <a:pPr lvl="2">
              <a:spcBef>
                <a:spcPts val="196"/>
              </a:spcBef>
            </a:pPr>
            <a:r>
              <a:rPr lang="en-US" sz="1730">
                <a:latin typeface="Consolas" panose="020B0609020204030204" pitchFamily="49" charset="0"/>
              </a:rPr>
              <a:t>“</a:t>
            </a:r>
            <a:r>
              <a:rPr lang="en-US" sz="1730" err="1">
                <a:latin typeface="Consolas" panose="020B0609020204030204" pitchFamily="49" charset="0"/>
              </a:rPr>
              <a:t>maxecutionTimeInSeconds</a:t>
            </a:r>
            <a:r>
              <a:rPr lang="en-US" sz="1730">
                <a:latin typeface="Consolas" panose="020B0609020204030204" pitchFamily="49" charset="0"/>
              </a:rPr>
              <a:t>”: &lt;</a:t>
            </a:r>
            <a:r>
              <a:rPr lang="en-US" sz="1730" err="1">
                <a:latin typeface="Consolas" panose="020B0609020204030204" pitchFamily="49" charset="0"/>
              </a:rPr>
              <a:t>maxecutionTimeInSecond</a:t>
            </a:r>
            <a:r>
              <a:rPr lang="en-US" sz="1730">
                <a:latin typeface="Consolas" panose="020B0609020204030204" pitchFamily="49" charset="0"/>
              </a:rPr>
              <a:t>&gt;</a:t>
            </a:r>
          </a:p>
          <a:p>
            <a:pPr lvl="1">
              <a:spcBef>
                <a:spcPts val="196"/>
              </a:spcBef>
            </a:pPr>
            <a:r>
              <a:rPr lang="en-US" sz="1730">
                <a:latin typeface="Consolas" panose="020B0609020204030204" pitchFamily="49" charset="0"/>
              </a:rPr>
              <a:t>}</a:t>
            </a:r>
            <a:endParaRPr lang="en-US" sz="1961">
              <a:latin typeface="Consolas" panose="020B0609020204030204" pitchFamily="49" charset="0"/>
            </a:endParaRPr>
          </a:p>
        </p:txBody>
      </p:sp>
    </p:spTree>
    <p:extLst>
      <p:ext uri="{BB962C8B-B14F-4D97-AF65-F5344CB8AC3E}">
        <p14:creationId xmlns:p14="http://schemas.microsoft.com/office/powerpoint/2010/main" val="361646219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8 – Learning objectives</a:t>
            </a:r>
          </a:p>
        </p:txBody>
      </p:sp>
      <p:pic>
        <p:nvPicPr>
          <p:cNvPr id="18" name="Picture 17" descr="Icon of a mobile phone with bar charts on the screen">
            <a:extLst>
              <a:ext uri="{FF2B5EF4-FFF2-40B4-BE49-F238E27FC236}">
                <a16:creationId xmlns:a16="http://schemas.microsoft.com/office/drawing/2014/main" id="{1E31061E-9429-4313-BC81-33D12998CA33}"/>
              </a:ext>
            </a:extLst>
          </p:cNvPr>
          <p:cNvPicPr>
            <a:picLocks/>
          </p:cNvPicPr>
          <p:nvPr/>
        </p:nvPicPr>
        <p:blipFill>
          <a:blip r:embed="rId3"/>
          <a:stretch>
            <a:fillRect/>
          </a:stretch>
        </p:blipFill>
        <p:spPr>
          <a:xfrm>
            <a:off x="420200" y="1399595"/>
            <a:ext cx="933776" cy="933776"/>
          </a:xfrm>
          <a:prstGeom prst="rect">
            <a:avLst/>
          </a:prstGeom>
        </p:spPr>
      </p:pic>
      <p:sp>
        <p:nvSpPr>
          <p:cNvPr id="20" name="Rectangle 19">
            <a:extLst>
              <a:ext uri="{FF2B5EF4-FFF2-40B4-BE49-F238E27FC236}">
                <a16:creationId xmlns:a16="http://schemas.microsoft.com/office/drawing/2014/main" id="{9048C04E-EB76-490E-B1FC-FEA9A6B58DDE}"/>
              </a:ext>
            </a:extLst>
          </p:cNvPr>
          <p:cNvSpPr/>
          <p:nvPr/>
        </p:nvSpPr>
        <p:spPr>
          <a:xfrm>
            <a:off x="1621167" y="1503664"/>
            <a:ext cx="10109262" cy="72414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353" dirty="0">
                <a:solidFill>
                  <a:schemeClr val="tx1"/>
                </a:solidFill>
              </a:rPr>
              <a:t>Describe the most common device management patterns and configuration best practices</a:t>
            </a:r>
          </a:p>
        </p:txBody>
      </p:sp>
      <p:cxnSp>
        <p:nvCxnSpPr>
          <p:cNvPr id="54" name="Straight Connector 53">
            <a:extLst>
              <a:ext uri="{FF2B5EF4-FFF2-40B4-BE49-F238E27FC236}">
                <a16:creationId xmlns:a16="http://schemas.microsoft.com/office/drawing/2014/main" id="{B1B4ECCB-2F77-4536-ADDB-51DBC71499F1}"/>
              </a:ext>
              <a:ext uri="{C183D7F6-B498-43B3-948B-1728B52AA6E4}">
                <adec:decorative xmlns:adec="http://schemas.microsoft.com/office/drawing/2017/decorative" val="1"/>
              </a:ext>
            </a:extLst>
          </p:cNvPr>
          <p:cNvCxnSpPr>
            <a:cxnSpLocks/>
          </p:cNvCxnSpPr>
          <p:nvPr/>
        </p:nvCxnSpPr>
        <p:spPr>
          <a:xfrm>
            <a:off x="1621167" y="2548596"/>
            <a:ext cx="1001636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3" name="Picture 52" descr="Icon of two gears with different sizes">
            <a:extLst>
              <a:ext uri="{FF2B5EF4-FFF2-40B4-BE49-F238E27FC236}">
                <a16:creationId xmlns:a16="http://schemas.microsoft.com/office/drawing/2014/main" id="{14D76C06-D031-4A55-93A3-00104A629BE0}"/>
              </a:ext>
            </a:extLst>
          </p:cNvPr>
          <p:cNvPicPr>
            <a:picLocks/>
          </p:cNvPicPr>
          <p:nvPr/>
        </p:nvPicPr>
        <p:blipFill>
          <a:blip r:embed="rId4"/>
          <a:stretch>
            <a:fillRect/>
          </a:stretch>
        </p:blipFill>
        <p:spPr>
          <a:xfrm>
            <a:off x="448525" y="2765315"/>
            <a:ext cx="932282" cy="932282"/>
          </a:xfrm>
          <a:prstGeom prst="rect">
            <a:avLst/>
          </a:prstGeom>
        </p:spPr>
      </p:pic>
      <p:sp>
        <p:nvSpPr>
          <p:cNvPr id="21" name="Rectangle 20">
            <a:extLst>
              <a:ext uri="{FF2B5EF4-FFF2-40B4-BE49-F238E27FC236}">
                <a16:creationId xmlns:a16="http://schemas.microsoft.com/office/drawing/2014/main" id="{BFFEDAE9-7E20-46B9-884D-82D696A697B6}"/>
              </a:ext>
            </a:extLst>
          </p:cNvPr>
          <p:cNvSpPr/>
          <p:nvPr/>
        </p:nvSpPr>
        <p:spPr>
          <a:xfrm>
            <a:off x="1621167" y="2869385"/>
            <a:ext cx="10109262" cy="72414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353" dirty="0">
                <a:solidFill>
                  <a:schemeClr val="tx1"/>
                </a:solidFill>
              </a:rPr>
              <a:t>Describe when and how to use device twins and direct methods to implement device management</a:t>
            </a:r>
          </a:p>
        </p:txBody>
      </p:sp>
      <p:cxnSp>
        <p:nvCxnSpPr>
          <p:cNvPr id="57" name="Straight Connector 56">
            <a:extLst>
              <a:ext uri="{FF2B5EF4-FFF2-40B4-BE49-F238E27FC236}">
                <a16:creationId xmlns:a16="http://schemas.microsoft.com/office/drawing/2014/main" id="{C0245D34-434C-4933-BEE1-68D3A41654F9}"/>
              </a:ext>
              <a:ext uri="{C183D7F6-B498-43B3-948B-1728B52AA6E4}">
                <adec:decorative xmlns:adec="http://schemas.microsoft.com/office/drawing/2017/decorative" val="1"/>
              </a:ext>
            </a:extLst>
          </p:cNvPr>
          <p:cNvCxnSpPr>
            <a:cxnSpLocks/>
          </p:cNvCxnSpPr>
          <p:nvPr/>
        </p:nvCxnSpPr>
        <p:spPr>
          <a:xfrm>
            <a:off x="1621167" y="3913583"/>
            <a:ext cx="1001636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2" name="Picture 21" descr="Icon of a matrix of nine circles connected to each other by lines">
            <a:extLst>
              <a:ext uri="{FF2B5EF4-FFF2-40B4-BE49-F238E27FC236}">
                <a16:creationId xmlns:a16="http://schemas.microsoft.com/office/drawing/2014/main" id="{E9CB8E98-57E4-46D2-8098-412F53CFC3AC}"/>
              </a:ext>
            </a:extLst>
          </p:cNvPr>
          <p:cNvPicPr>
            <a:picLocks/>
          </p:cNvPicPr>
          <p:nvPr/>
        </p:nvPicPr>
        <p:blipFill>
          <a:blip r:embed="rId5"/>
          <a:stretch>
            <a:fillRect/>
          </a:stretch>
        </p:blipFill>
        <p:spPr>
          <a:xfrm>
            <a:off x="448525" y="4131036"/>
            <a:ext cx="932282" cy="932282"/>
          </a:xfrm>
          <a:prstGeom prst="rect">
            <a:avLst/>
          </a:prstGeom>
        </p:spPr>
      </p:pic>
      <p:sp>
        <p:nvSpPr>
          <p:cNvPr id="23" name="Rectangle 22">
            <a:extLst>
              <a:ext uri="{FF2B5EF4-FFF2-40B4-BE49-F238E27FC236}">
                <a16:creationId xmlns:a16="http://schemas.microsoft.com/office/drawing/2014/main" id="{F28EA80D-9A2B-4010-ADF6-CEDE9BB2B704}"/>
              </a:ext>
            </a:extLst>
          </p:cNvPr>
          <p:cNvSpPr/>
          <p:nvPr/>
        </p:nvSpPr>
        <p:spPr>
          <a:xfrm>
            <a:off x="1621167" y="4235105"/>
            <a:ext cx="10109262" cy="72414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353" dirty="0">
                <a:solidFill>
                  <a:schemeClr val="tx1"/>
                </a:solidFill>
              </a:rPr>
              <a:t>Implement device management for various patterns using device twins and direct methods</a:t>
            </a:r>
          </a:p>
        </p:txBody>
      </p:sp>
      <p:cxnSp>
        <p:nvCxnSpPr>
          <p:cNvPr id="60" name="Straight Connector 59">
            <a:extLst>
              <a:ext uri="{FF2B5EF4-FFF2-40B4-BE49-F238E27FC236}">
                <a16:creationId xmlns:a16="http://schemas.microsoft.com/office/drawing/2014/main" id="{BB3C837D-E1E4-494C-8A3B-C167194F8C98}"/>
              </a:ext>
              <a:ext uri="{C183D7F6-B498-43B3-948B-1728B52AA6E4}">
                <adec:decorative xmlns:adec="http://schemas.microsoft.com/office/drawing/2017/decorative" val="1"/>
              </a:ext>
            </a:extLst>
          </p:cNvPr>
          <p:cNvCxnSpPr>
            <a:cxnSpLocks/>
          </p:cNvCxnSpPr>
          <p:nvPr/>
        </p:nvCxnSpPr>
        <p:spPr>
          <a:xfrm>
            <a:off x="1621167" y="5280037"/>
            <a:ext cx="1001636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23" descr="Icon of a computer screen">
            <a:extLst>
              <a:ext uri="{FF2B5EF4-FFF2-40B4-BE49-F238E27FC236}">
                <a16:creationId xmlns:a16="http://schemas.microsoft.com/office/drawing/2014/main" id="{5C9D37F4-1219-4231-940B-DCBBA6CF66C6}"/>
              </a:ext>
            </a:extLst>
          </p:cNvPr>
          <p:cNvPicPr>
            <a:picLocks/>
          </p:cNvPicPr>
          <p:nvPr/>
        </p:nvPicPr>
        <p:blipFill>
          <a:blip r:embed="rId6"/>
          <a:stretch>
            <a:fillRect/>
          </a:stretch>
        </p:blipFill>
        <p:spPr>
          <a:xfrm>
            <a:off x="448525" y="5496754"/>
            <a:ext cx="932282" cy="932282"/>
          </a:xfrm>
          <a:prstGeom prst="rect">
            <a:avLst/>
          </a:prstGeom>
        </p:spPr>
      </p:pic>
      <p:sp>
        <p:nvSpPr>
          <p:cNvPr id="44" name="Rectangle 43">
            <a:extLst>
              <a:ext uri="{FF2B5EF4-FFF2-40B4-BE49-F238E27FC236}">
                <a16:creationId xmlns:a16="http://schemas.microsoft.com/office/drawing/2014/main" id="{F364BD4A-A0CB-45B0-8BF7-83F1B5217AA8}"/>
              </a:ext>
            </a:extLst>
          </p:cNvPr>
          <p:cNvSpPr/>
          <p:nvPr/>
        </p:nvSpPr>
        <p:spPr>
          <a:xfrm>
            <a:off x="1621167" y="5600824"/>
            <a:ext cx="10109262" cy="72414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353" dirty="0">
                <a:solidFill>
                  <a:schemeClr val="tx1"/>
                </a:solidFill>
              </a:rPr>
              <a:t>Implement device management at scale using automatic device management and jobs</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Automatic device management: Introduction</a:t>
            </a:r>
          </a:p>
        </p:txBody>
      </p:sp>
      <p:pic>
        <p:nvPicPr>
          <p:cNvPr id="56" name="Picture 55" descr="Icon of four servers">
            <a:extLst>
              <a:ext uri="{FF2B5EF4-FFF2-40B4-BE49-F238E27FC236}">
                <a16:creationId xmlns:a16="http://schemas.microsoft.com/office/drawing/2014/main" id="{79D675CE-E723-4216-BD34-E1D1FAFBFC31}"/>
              </a:ext>
            </a:extLst>
          </p:cNvPr>
          <p:cNvPicPr>
            <a:picLocks/>
          </p:cNvPicPr>
          <p:nvPr/>
        </p:nvPicPr>
        <p:blipFill>
          <a:blip r:embed="rId3"/>
          <a:stretch>
            <a:fillRect/>
          </a:stretch>
        </p:blipFill>
        <p:spPr>
          <a:xfrm>
            <a:off x="463152" y="1244919"/>
            <a:ext cx="672319" cy="672319"/>
          </a:xfrm>
          <a:prstGeom prst="rect">
            <a:avLst/>
          </a:prstGeom>
        </p:spPr>
      </p:pic>
      <p:sp>
        <p:nvSpPr>
          <p:cNvPr id="84" name="Rectangle 83">
            <a:extLst>
              <a:ext uri="{FF2B5EF4-FFF2-40B4-BE49-F238E27FC236}">
                <a16:creationId xmlns:a16="http://schemas.microsoft.com/office/drawing/2014/main" id="{0AB64FF7-DD8D-4629-B55D-4845762468AC}"/>
              </a:ext>
            </a:extLst>
          </p:cNvPr>
          <p:cNvSpPr>
            <a:spLocks/>
          </p:cNvSpPr>
          <p:nvPr/>
        </p:nvSpPr>
        <p:spPr>
          <a:xfrm>
            <a:off x="1305663" y="1447967"/>
            <a:ext cx="10479923" cy="266227"/>
          </a:xfrm>
          <a:prstGeom prst="rect">
            <a:avLst/>
          </a:prstGeom>
        </p:spPr>
        <p:txBody>
          <a:bodyPr wrap="square" lIns="0" tIns="0" rIns="0" bIns="0" anchor="ctr">
            <a:spAutoFit/>
          </a:bodyPr>
          <a:lstStyle/>
          <a:p>
            <a:r>
              <a:rPr lang="en-US" sz="1730" i="1"/>
              <a:t>Automatic device management </a:t>
            </a:r>
            <a:r>
              <a:rPr lang="en-US" sz="1730"/>
              <a:t>– bulk assignment of device twin data (and thus device configuration)</a:t>
            </a:r>
          </a:p>
        </p:txBody>
      </p:sp>
      <p:cxnSp>
        <p:nvCxnSpPr>
          <p:cNvPr id="85" name="Straight Connector 84">
            <a:extLst>
              <a:ext uri="{FF2B5EF4-FFF2-40B4-BE49-F238E27FC236}">
                <a16:creationId xmlns:a16="http://schemas.microsoft.com/office/drawing/2014/main" id="{CAB2B00D-179E-44BC-9D55-8DD5A97A7A78}"/>
              </a:ext>
              <a:ext uri="{C183D7F6-B498-43B3-948B-1728B52AA6E4}">
                <adec:decorative xmlns:adec="http://schemas.microsoft.com/office/drawing/2017/decorative" val="1"/>
              </a:ext>
            </a:extLst>
          </p:cNvPr>
          <p:cNvCxnSpPr>
            <a:cxnSpLocks/>
          </p:cNvCxnSpPr>
          <p:nvPr/>
        </p:nvCxnSpPr>
        <p:spPr>
          <a:xfrm>
            <a:off x="1305663" y="1959349"/>
            <a:ext cx="104799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7" name="Picture 56" descr="Icon of five circles connected by lines">
            <a:extLst>
              <a:ext uri="{FF2B5EF4-FFF2-40B4-BE49-F238E27FC236}">
                <a16:creationId xmlns:a16="http://schemas.microsoft.com/office/drawing/2014/main" id="{2D58AB54-AF99-4B75-8CCD-AE06F28F9412}"/>
              </a:ext>
            </a:extLst>
          </p:cNvPr>
          <p:cNvPicPr>
            <a:picLocks/>
          </p:cNvPicPr>
          <p:nvPr/>
        </p:nvPicPr>
        <p:blipFill>
          <a:blip r:embed="rId4"/>
          <a:stretch>
            <a:fillRect/>
          </a:stretch>
        </p:blipFill>
        <p:spPr>
          <a:xfrm>
            <a:off x="463152" y="2001457"/>
            <a:ext cx="672319" cy="672319"/>
          </a:xfrm>
          <a:prstGeom prst="rect">
            <a:avLst/>
          </a:prstGeom>
        </p:spPr>
      </p:pic>
      <p:sp>
        <p:nvSpPr>
          <p:cNvPr id="88" name="Rectangle 87">
            <a:extLst>
              <a:ext uri="{FF2B5EF4-FFF2-40B4-BE49-F238E27FC236}">
                <a16:creationId xmlns:a16="http://schemas.microsoft.com/office/drawing/2014/main" id="{6187AE7E-EC2B-49F3-9C12-F2CD07E16576}"/>
              </a:ext>
            </a:extLst>
          </p:cNvPr>
          <p:cNvSpPr>
            <a:spLocks/>
          </p:cNvSpPr>
          <p:nvPr/>
        </p:nvSpPr>
        <p:spPr>
          <a:xfrm>
            <a:off x="1305663" y="2204504"/>
            <a:ext cx="10479923" cy="266227"/>
          </a:xfrm>
          <a:prstGeom prst="rect">
            <a:avLst/>
          </a:prstGeom>
        </p:spPr>
        <p:txBody>
          <a:bodyPr wrap="square" lIns="0" tIns="0" rIns="0" bIns="0" anchor="ctr">
            <a:spAutoFit/>
          </a:bodyPr>
          <a:lstStyle/>
          <a:p>
            <a:r>
              <a:rPr lang="en-US" sz="1730"/>
              <a:t>Requires the Standard tier</a:t>
            </a:r>
          </a:p>
        </p:txBody>
      </p:sp>
      <p:cxnSp>
        <p:nvCxnSpPr>
          <p:cNvPr id="89" name="Straight Connector 88">
            <a:extLst>
              <a:ext uri="{FF2B5EF4-FFF2-40B4-BE49-F238E27FC236}">
                <a16:creationId xmlns:a16="http://schemas.microsoft.com/office/drawing/2014/main" id="{D83EE3BD-5600-4AE8-890D-97F531C3A97A}"/>
              </a:ext>
              <a:ext uri="{C183D7F6-B498-43B3-948B-1728B52AA6E4}">
                <adec:decorative xmlns:adec="http://schemas.microsoft.com/office/drawing/2017/decorative" val="1"/>
              </a:ext>
            </a:extLst>
          </p:cNvPr>
          <p:cNvCxnSpPr>
            <a:cxnSpLocks/>
          </p:cNvCxnSpPr>
          <p:nvPr/>
        </p:nvCxnSpPr>
        <p:spPr>
          <a:xfrm>
            <a:off x="1305663" y="2655700"/>
            <a:ext cx="104799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8" name="Picture 57" descr="Icon of an arrow that is branched to left and right">
            <a:extLst>
              <a:ext uri="{FF2B5EF4-FFF2-40B4-BE49-F238E27FC236}">
                <a16:creationId xmlns:a16="http://schemas.microsoft.com/office/drawing/2014/main" id="{92B9BB04-835C-4FB8-9600-04FD21C9A8BC}"/>
              </a:ext>
            </a:extLst>
          </p:cNvPr>
          <p:cNvPicPr>
            <a:picLocks/>
          </p:cNvPicPr>
          <p:nvPr/>
        </p:nvPicPr>
        <p:blipFill>
          <a:blip r:embed="rId5"/>
          <a:stretch>
            <a:fillRect/>
          </a:stretch>
        </p:blipFill>
        <p:spPr>
          <a:xfrm>
            <a:off x="463152" y="2757995"/>
            <a:ext cx="672319" cy="672319"/>
          </a:xfrm>
          <a:prstGeom prst="rect">
            <a:avLst/>
          </a:prstGeom>
        </p:spPr>
      </p:pic>
      <p:sp>
        <p:nvSpPr>
          <p:cNvPr id="92" name="Rectangle 91">
            <a:extLst>
              <a:ext uri="{FF2B5EF4-FFF2-40B4-BE49-F238E27FC236}">
                <a16:creationId xmlns:a16="http://schemas.microsoft.com/office/drawing/2014/main" id="{0A17F35C-D4DA-49B7-B836-2A01C038F162}"/>
              </a:ext>
            </a:extLst>
          </p:cNvPr>
          <p:cNvSpPr>
            <a:spLocks/>
          </p:cNvSpPr>
          <p:nvPr/>
        </p:nvSpPr>
        <p:spPr>
          <a:xfrm>
            <a:off x="1305663" y="2827929"/>
            <a:ext cx="10479923" cy="532453"/>
          </a:xfrm>
          <a:prstGeom prst="rect">
            <a:avLst/>
          </a:prstGeom>
        </p:spPr>
        <p:txBody>
          <a:bodyPr wrap="square" lIns="0" tIns="0" rIns="0" bIns="0" anchor="ctr">
            <a:spAutoFit/>
          </a:bodyPr>
          <a:lstStyle/>
          <a:p>
            <a:r>
              <a:rPr lang="en-US" sz="1730" dirty="0"/>
              <a:t>Reports the status of the deployment including possible custom metrics by queries against device twin </a:t>
            </a:r>
            <a:br>
              <a:rPr lang="en-US" sz="1730" dirty="0"/>
            </a:br>
            <a:r>
              <a:rPr lang="en-US" sz="1730" dirty="0"/>
              <a:t>reported properties</a:t>
            </a:r>
          </a:p>
        </p:txBody>
      </p:sp>
      <p:cxnSp>
        <p:nvCxnSpPr>
          <p:cNvPr id="93" name="Straight Connector 92">
            <a:extLst>
              <a:ext uri="{FF2B5EF4-FFF2-40B4-BE49-F238E27FC236}">
                <a16:creationId xmlns:a16="http://schemas.microsoft.com/office/drawing/2014/main" id="{3BA05075-AF29-4F94-ACF6-63835A949742}"/>
              </a:ext>
              <a:ext uri="{C183D7F6-B498-43B3-948B-1728B52AA6E4}">
                <adec:decorative xmlns:adec="http://schemas.microsoft.com/office/drawing/2017/decorative" val="1"/>
              </a:ext>
            </a:extLst>
          </p:cNvPr>
          <p:cNvCxnSpPr>
            <a:cxnSpLocks/>
          </p:cNvCxnSpPr>
          <p:nvPr/>
        </p:nvCxnSpPr>
        <p:spPr>
          <a:xfrm>
            <a:off x="1305663" y="3538848"/>
            <a:ext cx="104799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4" name="Picture 63" descr="Icon of a car with three extended lines">
            <a:extLst>
              <a:ext uri="{FF2B5EF4-FFF2-40B4-BE49-F238E27FC236}">
                <a16:creationId xmlns:a16="http://schemas.microsoft.com/office/drawing/2014/main" id="{CEF9D677-A6B0-453C-B2F4-1F5D1ECB2033}"/>
              </a:ext>
            </a:extLst>
          </p:cNvPr>
          <p:cNvPicPr>
            <a:picLocks/>
          </p:cNvPicPr>
          <p:nvPr/>
        </p:nvPicPr>
        <p:blipFill>
          <a:blip r:embed="rId6"/>
          <a:stretch>
            <a:fillRect/>
          </a:stretch>
        </p:blipFill>
        <p:spPr>
          <a:xfrm>
            <a:off x="463152" y="3514533"/>
            <a:ext cx="672319" cy="672319"/>
          </a:xfrm>
          <a:prstGeom prst="rect">
            <a:avLst/>
          </a:prstGeom>
        </p:spPr>
      </p:pic>
      <p:sp>
        <p:nvSpPr>
          <p:cNvPr id="96" name="Rectangle 95">
            <a:extLst>
              <a:ext uri="{FF2B5EF4-FFF2-40B4-BE49-F238E27FC236}">
                <a16:creationId xmlns:a16="http://schemas.microsoft.com/office/drawing/2014/main" id="{C0D6E922-463D-4BD7-9328-EF2678989008}"/>
              </a:ext>
            </a:extLst>
          </p:cNvPr>
          <p:cNvSpPr>
            <a:spLocks/>
          </p:cNvSpPr>
          <p:nvPr/>
        </p:nvSpPr>
        <p:spPr>
          <a:xfrm>
            <a:off x="1305663" y="3717580"/>
            <a:ext cx="10479923" cy="266227"/>
          </a:xfrm>
          <a:prstGeom prst="rect">
            <a:avLst/>
          </a:prstGeom>
        </p:spPr>
        <p:txBody>
          <a:bodyPr wrap="square" lIns="0" tIns="0" rIns="0" bIns="0" anchor="ctr">
            <a:spAutoFit/>
          </a:bodyPr>
          <a:lstStyle/>
          <a:p>
            <a:r>
              <a:rPr lang="en-US" sz="1730"/>
              <a:t>Can be done with the Portal, the CLI, or the IoT Hub Service SDK</a:t>
            </a:r>
          </a:p>
        </p:txBody>
      </p:sp>
      <p:cxnSp>
        <p:nvCxnSpPr>
          <p:cNvPr id="97" name="Straight Connector 96">
            <a:extLst>
              <a:ext uri="{FF2B5EF4-FFF2-40B4-BE49-F238E27FC236}">
                <a16:creationId xmlns:a16="http://schemas.microsoft.com/office/drawing/2014/main" id="{5B8B60EE-D488-43AE-83FE-22C066566BA9}"/>
              </a:ext>
              <a:ext uri="{C183D7F6-B498-43B3-948B-1728B52AA6E4}">
                <adec:decorative xmlns:adec="http://schemas.microsoft.com/office/drawing/2017/decorative" val="1"/>
              </a:ext>
            </a:extLst>
          </p:cNvPr>
          <p:cNvCxnSpPr>
            <a:cxnSpLocks/>
          </p:cNvCxnSpPr>
          <p:nvPr/>
        </p:nvCxnSpPr>
        <p:spPr>
          <a:xfrm>
            <a:off x="1305663" y="4229121"/>
            <a:ext cx="104799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 name="Picture 65" descr="Icon of a magnifying glass showing a chart">
            <a:extLst>
              <a:ext uri="{FF2B5EF4-FFF2-40B4-BE49-F238E27FC236}">
                <a16:creationId xmlns:a16="http://schemas.microsoft.com/office/drawing/2014/main" id="{E272AA50-4C8E-4B6F-8BAA-081F135FE440}"/>
              </a:ext>
            </a:extLst>
          </p:cNvPr>
          <p:cNvPicPr>
            <a:picLocks/>
          </p:cNvPicPr>
          <p:nvPr/>
        </p:nvPicPr>
        <p:blipFill>
          <a:blip r:embed="rId7"/>
          <a:stretch>
            <a:fillRect/>
          </a:stretch>
        </p:blipFill>
        <p:spPr>
          <a:xfrm>
            <a:off x="463152" y="4271071"/>
            <a:ext cx="672319" cy="672319"/>
          </a:xfrm>
          <a:prstGeom prst="rect">
            <a:avLst/>
          </a:prstGeom>
        </p:spPr>
      </p:pic>
      <p:sp>
        <p:nvSpPr>
          <p:cNvPr id="100" name="Rectangle 99">
            <a:extLst>
              <a:ext uri="{FF2B5EF4-FFF2-40B4-BE49-F238E27FC236}">
                <a16:creationId xmlns:a16="http://schemas.microsoft.com/office/drawing/2014/main" id="{40F08610-4B46-44EE-94B0-72A3EEF14B3C}"/>
              </a:ext>
            </a:extLst>
          </p:cNvPr>
          <p:cNvSpPr>
            <a:spLocks/>
          </p:cNvSpPr>
          <p:nvPr/>
        </p:nvSpPr>
        <p:spPr>
          <a:xfrm>
            <a:off x="1305663" y="4474118"/>
            <a:ext cx="10479923" cy="266227"/>
          </a:xfrm>
          <a:prstGeom prst="rect">
            <a:avLst/>
          </a:prstGeom>
        </p:spPr>
        <p:txBody>
          <a:bodyPr wrap="square" lIns="0" tIns="0" rIns="0" bIns="0" anchor="ctr">
            <a:spAutoFit/>
          </a:bodyPr>
          <a:lstStyle/>
          <a:p>
            <a:r>
              <a:rPr lang="en-US" sz="1730"/>
              <a:t>Identify target devices using a tag query</a:t>
            </a:r>
          </a:p>
        </p:txBody>
      </p:sp>
      <p:cxnSp>
        <p:nvCxnSpPr>
          <p:cNvPr id="101" name="Straight Connector 100">
            <a:extLst>
              <a:ext uri="{FF2B5EF4-FFF2-40B4-BE49-F238E27FC236}">
                <a16:creationId xmlns:a16="http://schemas.microsoft.com/office/drawing/2014/main" id="{B561F817-FC09-4459-A7C5-13B2E15C6F67}"/>
              </a:ext>
              <a:ext uri="{C183D7F6-B498-43B3-948B-1728B52AA6E4}">
                <adec:decorative xmlns:adec="http://schemas.microsoft.com/office/drawing/2017/decorative" val="1"/>
              </a:ext>
            </a:extLst>
          </p:cNvPr>
          <p:cNvCxnSpPr>
            <a:cxnSpLocks/>
          </p:cNvCxnSpPr>
          <p:nvPr/>
        </p:nvCxnSpPr>
        <p:spPr>
          <a:xfrm>
            <a:off x="1305663" y="4985500"/>
            <a:ext cx="104799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7" name="Picture 66" descr="Icon of a clock">
            <a:extLst>
              <a:ext uri="{FF2B5EF4-FFF2-40B4-BE49-F238E27FC236}">
                <a16:creationId xmlns:a16="http://schemas.microsoft.com/office/drawing/2014/main" id="{3349533F-878C-45A0-86EA-FB8D1573CD7D}"/>
              </a:ext>
            </a:extLst>
          </p:cNvPr>
          <p:cNvPicPr>
            <a:picLocks/>
          </p:cNvPicPr>
          <p:nvPr/>
        </p:nvPicPr>
        <p:blipFill>
          <a:blip r:embed="rId8"/>
          <a:stretch>
            <a:fillRect/>
          </a:stretch>
        </p:blipFill>
        <p:spPr>
          <a:xfrm>
            <a:off x="463152" y="5027608"/>
            <a:ext cx="672319" cy="672319"/>
          </a:xfrm>
          <a:prstGeom prst="rect">
            <a:avLst/>
          </a:prstGeom>
        </p:spPr>
      </p:pic>
      <p:sp>
        <p:nvSpPr>
          <p:cNvPr id="104" name="Rectangle 103">
            <a:extLst>
              <a:ext uri="{FF2B5EF4-FFF2-40B4-BE49-F238E27FC236}">
                <a16:creationId xmlns:a16="http://schemas.microsoft.com/office/drawing/2014/main" id="{5D1F899D-BFC5-4BA4-BDC8-4E926F24767E}"/>
              </a:ext>
            </a:extLst>
          </p:cNvPr>
          <p:cNvSpPr>
            <a:spLocks/>
          </p:cNvSpPr>
          <p:nvPr/>
        </p:nvSpPr>
        <p:spPr>
          <a:xfrm>
            <a:off x="1305663" y="5230656"/>
            <a:ext cx="10479923" cy="266227"/>
          </a:xfrm>
          <a:prstGeom prst="rect">
            <a:avLst/>
          </a:prstGeom>
        </p:spPr>
        <p:txBody>
          <a:bodyPr wrap="square" lIns="0" tIns="0" rIns="0" bIns="0" anchor="ctr">
            <a:spAutoFit/>
          </a:bodyPr>
          <a:lstStyle/>
          <a:p>
            <a:r>
              <a:rPr lang="en-US" sz="1730"/>
              <a:t>Runs soon after creation, then every five minutes afterwards to handle changes in the target device list</a:t>
            </a:r>
          </a:p>
        </p:txBody>
      </p:sp>
      <p:cxnSp>
        <p:nvCxnSpPr>
          <p:cNvPr id="105" name="Straight Connector 104">
            <a:extLst>
              <a:ext uri="{FF2B5EF4-FFF2-40B4-BE49-F238E27FC236}">
                <a16:creationId xmlns:a16="http://schemas.microsoft.com/office/drawing/2014/main" id="{743D1A23-EEB7-47AA-A1DA-1B3C91B438B5}"/>
              </a:ext>
              <a:ext uri="{C183D7F6-B498-43B3-948B-1728B52AA6E4}">
                <adec:decorative xmlns:adec="http://schemas.microsoft.com/office/drawing/2017/decorative" val="1"/>
              </a:ext>
            </a:extLst>
          </p:cNvPr>
          <p:cNvCxnSpPr>
            <a:cxnSpLocks/>
          </p:cNvCxnSpPr>
          <p:nvPr/>
        </p:nvCxnSpPr>
        <p:spPr>
          <a:xfrm>
            <a:off x="1305663" y="5742038"/>
            <a:ext cx="104799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8" name="Picture 67" descr="Icon of a gear inside a circle">
            <a:extLst>
              <a:ext uri="{FF2B5EF4-FFF2-40B4-BE49-F238E27FC236}">
                <a16:creationId xmlns:a16="http://schemas.microsoft.com/office/drawing/2014/main" id="{8A11FC18-6B0E-427E-8BBE-675BDFA6B376}"/>
              </a:ext>
            </a:extLst>
          </p:cNvPr>
          <p:cNvPicPr>
            <a:picLocks/>
          </p:cNvPicPr>
          <p:nvPr/>
        </p:nvPicPr>
        <p:blipFill>
          <a:blip r:embed="rId9"/>
          <a:stretch>
            <a:fillRect/>
          </a:stretch>
        </p:blipFill>
        <p:spPr>
          <a:xfrm>
            <a:off x="463152" y="5784146"/>
            <a:ext cx="672319" cy="672319"/>
          </a:xfrm>
          <a:prstGeom prst="rect">
            <a:avLst/>
          </a:prstGeom>
        </p:spPr>
      </p:pic>
      <p:sp>
        <p:nvSpPr>
          <p:cNvPr id="108" name="Rectangle 107">
            <a:extLst>
              <a:ext uri="{FF2B5EF4-FFF2-40B4-BE49-F238E27FC236}">
                <a16:creationId xmlns:a16="http://schemas.microsoft.com/office/drawing/2014/main" id="{075D7BD5-C9C6-4D21-B9D6-8C5AD9492153}"/>
              </a:ext>
            </a:extLst>
          </p:cNvPr>
          <p:cNvSpPr>
            <a:spLocks/>
          </p:cNvSpPr>
          <p:nvPr/>
        </p:nvSpPr>
        <p:spPr>
          <a:xfrm>
            <a:off x="1305663" y="5987194"/>
            <a:ext cx="10479923" cy="266227"/>
          </a:xfrm>
          <a:prstGeom prst="rect">
            <a:avLst/>
          </a:prstGeom>
        </p:spPr>
        <p:txBody>
          <a:bodyPr wrap="square" lIns="0" tIns="0" rIns="0" bIns="0" anchor="ctr">
            <a:spAutoFit/>
          </a:bodyPr>
          <a:lstStyle/>
          <a:p>
            <a:r>
              <a:rPr lang="en-US" sz="1730"/>
              <a:t>Ordered priority of configurations</a:t>
            </a:r>
          </a:p>
        </p:txBody>
      </p:sp>
    </p:spTree>
    <p:extLst>
      <p:ext uri="{BB962C8B-B14F-4D97-AF65-F5344CB8AC3E}">
        <p14:creationId xmlns:p14="http://schemas.microsoft.com/office/powerpoint/2010/main" val="198909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fade">
                                      <p:cBhvr>
                                        <p:cTn id="10" dur="500"/>
                                        <p:tgtEl>
                                          <p:spTgt spid="8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fade">
                                      <p:cBhvr>
                                        <p:cTn id="15" dur="500"/>
                                        <p:tgtEl>
                                          <p:spTgt spid="85"/>
                                        </p:tgtEl>
                                      </p:cBhvr>
                                    </p:animEffect>
                                  </p:childTnLst>
                                </p:cTn>
                              </p:par>
                              <p:par>
                                <p:cTn id="16" presetID="10" presetClass="entr" presetSubtype="0"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8"/>
                                        </p:tgtEl>
                                        <p:attrNameLst>
                                          <p:attrName>style.visibility</p:attrName>
                                        </p:attrNameLst>
                                      </p:cBhvr>
                                      <p:to>
                                        <p:strVal val="visible"/>
                                      </p:to>
                                    </p:set>
                                    <p:animEffect transition="in" filter="fade">
                                      <p:cBhvr>
                                        <p:cTn id="21" dur="500"/>
                                        <p:tgtEl>
                                          <p:spTgt spid="8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9"/>
                                        </p:tgtEl>
                                        <p:attrNameLst>
                                          <p:attrName>style.visibility</p:attrName>
                                        </p:attrNameLst>
                                      </p:cBhvr>
                                      <p:to>
                                        <p:strVal val="visible"/>
                                      </p:to>
                                    </p:set>
                                    <p:animEffect transition="in" filter="fade">
                                      <p:cBhvr>
                                        <p:cTn id="26" dur="500"/>
                                        <p:tgtEl>
                                          <p:spTgt spid="89"/>
                                        </p:tgtEl>
                                      </p:cBhvr>
                                    </p:animEffect>
                                  </p:childTnLst>
                                </p:cTn>
                              </p:par>
                              <p:par>
                                <p:cTn id="27" presetID="10"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fade">
                                      <p:cBhvr>
                                        <p:cTn id="29" dur="500"/>
                                        <p:tgtEl>
                                          <p:spTgt spid="5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2"/>
                                        </p:tgtEl>
                                        <p:attrNameLst>
                                          <p:attrName>style.visibility</p:attrName>
                                        </p:attrNameLst>
                                      </p:cBhvr>
                                      <p:to>
                                        <p:strVal val="visible"/>
                                      </p:to>
                                    </p:set>
                                    <p:animEffect transition="in" filter="fade">
                                      <p:cBhvr>
                                        <p:cTn id="32" dur="500"/>
                                        <p:tgtEl>
                                          <p:spTgt spid="9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childTnLst>
                                </p:cTn>
                              </p:par>
                              <p:par>
                                <p:cTn id="38" presetID="10" presetClass="entr" presetSubtype="0" fill="hold" nodeType="with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fade">
                                      <p:cBhvr>
                                        <p:cTn id="40" dur="500"/>
                                        <p:tgtEl>
                                          <p:spTgt spid="6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6"/>
                                        </p:tgtEl>
                                        <p:attrNameLst>
                                          <p:attrName>style.visibility</p:attrName>
                                        </p:attrNameLst>
                                      </p:cBhvr>
                                      <p:to>
                                        <p:strVal val="visible"/>
                                      </p:to>
                                    </p:set>
                                    <p:animEffect transition="in" filter="fade">
                                      <p:cBhvr>
                                        <p:cTn id="43" dur="500"/>
                                        <p:tgtEl>
                                          <p:spTgt spid="9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animEffect transition="in" filter="fade">
                                      <p:cBhvr>
                                        <p:cTn id="51" dur="500"/>
                                        <p:tgtEl>
                                          <p:spTgt spid="6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0"/>
                                        </p:tgtEl>
                                        <p:attrNameLst>
                                          <p:attrName>style.visibility</p:attrName>
                                        </p:attrNameLst>
                                      </p:cBhvr>
                                      <p:to>
                                        <p:strVal val="visible"/>
                                      </p:to>
                                    </p:set>
                                    <p:animEffect transition="in" filter="fade">
                                      <p:cBhvr>
                                        <p:cTn id="54" dur="500"/>
                                        <p:tgtEl>
                                          <p:spTgt spid="10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01"/>
                                        </p:tgtEl>
                                        <p:attrNameLst>
                                          <p:attrName>style.visibility</p:attrName>
                                        </p:attrNameLst>
                                      </p:cBhvr>
                                      <p:to>
                                        <p:strVal val="visible"/>
                                      </p:to>
                                    </p:set>
                                    <p:animEffect transition="in" filter="fade">
                                      <p:cBhvr>
                                        <p:cTn id="59" dur="500"/>
                                        <p:tgtEl>
                                          <p:spTgt spid="101"/>
                                        </p:tgtEl>
                                      </p:cBhvr>
                                    </p:animEffect>
                                  </p:childTnLst>
                                </p:cTn>
                              </p:par>
                              <p:par>
                                <p:cTn id="60" presetID="10" presetClass="entr" presetSubtype="0" fill="hold" nodeType="with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fade">
                                      <p:cBhvr>
                                        <p:cTn id="62" dur="500"/>
                                        <p:tgtEl>
                                          <p:spTgt spid="6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04"/>
                                        </p:tgtEl>
                                        <p:attrNameLst>
                                          <p:attrName>style.visibility</p:attrName>
                                        </p:attrNameLst>
                                      </p:cBhvr>
                                      <p:to>
                                        <p:strVal val="visible"/>
                                      </p:to>
                                    </p:set>
                                    <p:animEffect transition="in" filter="fade">
                                      <p:cBhvr>
                                        <p:cTn id="65" dur="500"/>
                                        <p:tgtEl>
                                          <p:spTgt spid="10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05"/>
                                        </p:tgtEl>
                                        <p:attrNameLst>
                                          <p:attrName>style.visibility</p:attrName>
                                        </p:attrNameLst>
                                      </p:cBhvr>
                                      <p:to>
                                        <p:strVal val="visible"/>
                                      </p:to>
                                    </p:set>
                                    <p:animEffect transition="in" filter="fade">
                                      <p:cBhvr>
                                        <p:cTn id="70" dur="500"/>
                                        <p:tgtEl>
                                          <p:spTgt spid="105"/>
                                        </p:tgtEl>
                                      </p:cBhvr>
                                    </p:animEffect>
                                  </p:childTnLst>
                                </p:cTn>
                              </p:par>
                              <p:par>
                                <p:cTn id="71" presetID="10" presetClass="entr" presetSubtype="0" fill="hold" nodeType="withEffect">
                                  <p:stCondLst>
                                    <p:cond delay="0"/>
                                  </p:stCondLst>
                                  <p:childTnLst>
                                    <p:set>
                                      <p:cBhvr>
                                        <p:cTn id="72" dur="1" fill="hold">
                                          <p:stCondLst>
                                            <p:cond delay="0"/>
                                          </p:stCondLst>
                                        </p:cTn>
                                        <p:tgtEl>
                                          <p:spTgt spid="68"/>
                                        </p:tgtEl>
                                        <p:attrNameLst>
                                          <p:attrName>style.visibility</p:attrName>
                                        </p:attrNameLst>
                                      </p:cBhvr>
                                      <p:to>
                                        <p:strVal val="visible"/>
                                      </p:to>
                                    </p:set>
                                    <p:animEffect transition="in" filter="fade">
                                      <p:cBhvr>
                                        <p:cTn id="73" dur="500"/>
                                        <p:tgtEl>
                                          <p:spTgt spid="6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08"/>
                                        </p:tgtEl>
                                        <p:attrNameLst>
                                          <p:attrName>style.visibility</p:attrName>
                                        </p:attrNameLst>
                                      </p:cBhvr>
                                      <p:to>
                                        <p:strVal val="visible"/>
                                      </p:to>
                                    </p:set>
                                    <p:animEffect transition="in" filter="fade">
                                      <p:cBhvr>
                                        <p:cTn id="76"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8" grpId="0"/>
      <p:bldP spid="92" grpId="0"/>
      <p:bldP spid="96" grpId="0"/>
      <p:bldP spid="100" grpId="0"/>
      <p:bldP spid="104" grpId="0"/>
      <p:bldP spid="10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Automatic device management: Modifications</a:t>
            </a:r>
          </a:p>
        </p:txBody>
      </p:sp>
      <p:pic>
        <p:nvPicPr>
          <p:cNvPr id="27" name="Picture 26" descr="Icon of a webpage showing six squares">
            <a:extLst>
              <a:ext uri="{FF2B5EF4-FFF2-40B4-BE49-F238E27FC236}">
                <a16:creationId xmlns:a16="http://schemas.microsoft.com/office/drawing/2014/main" id="{A0662455-7DBC-4215-94BC-9347ADC717C1}"/>
              </a:ext>
            </a:extLst>
          </p:cNvPr>
          <p:cNvPicPr>
            <a:picLocks/>
          </p:cNvPicPr>
          <p:nvPr/>
        </p:nvPicPr>
        <p:blipFill>
          <a:blip r:embed="rId3"/>
          <a:stretch>
            <a:fillRect/>
          </a:stretch>
        </p:blipFill>
        <p:spPr>
          <a:xfrm>
            <a:off x="433584" y="1442579"/>
            <a:ext cx="968139" cy="968139"/>
          </a:xfrm>
          <a:prstGeom prst="rect">
            <a:avLst/>
          </a:prstGeom>
        </p:spPr>
      </p:pic>
      <p:sp>
        <p:nvSpPr>
          <p:cNvPr id="34" name="Rectangle 33">
            <a:extLst>
              <a:ext uri="{FF2B5EF4-FFF2-40B4-BE49-F238E27FC236}">
                <a16:creationId xmlns:a16="http://schemas.microsoft.com/office/drawing/2014/main" id="{CE851024-9B7F-494A-80E6-D868E3B8028D}"/>
              </a:ext>
            </a:extLst>
          </p:cNvPr>
          <p:cNvSpPr>
            <a:spLocks/>
          </p:cNvSpPr>
          <p:nvPr/>
        </p:nvSpPr>
        <p:spPr>
          <a:xfrm>
            <a:off x="1593644" y="1564578"/>
            <a:ext cx="10146588" cy="72414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353">
                <a:solidFill>
                  <a:schemeClr val="tx1"/>
                </a:solidFill>
                <a:latin typeface="+mj-lt"/>
              </a:rPr>
              <a:t>Device comes into the target list: Appropriate highest-priority configuration is applied</a:t>
            </a:r>
          </a:p>
        </p:txBody>
      </p:sp>
      <p:cxnSp>
        <p:nvCxnSpPr>
          <p:cNvPr id="35" name="Straight Connector 34">
            <a:extLst>
              <a:ext uri="{FF2B5EF4-FFF2-40B4-BE49-F238E27FC236}">
                <a16:creationId xmlns:a16="http://schemas.microsoft.com/office/drawing/2014/main" id="{59969C8B-5EE7-4572-813B-F6C8957CBC00}"/>
              </a:ext>
              <a:ext uri="{C183D7F6-B498-43B3-948B-1728B52AA6E4}">
                <adec:decorative xmlns:adec="http://schemas.microsoft.com/office/drawing/2017/decorative" val="1"/>
              </a:ext>
            </a:extLst>
          </p:cNvPr>
          <p:cNvCxnSpPr>
            <a:cxnSpLocks/>
          </p:cNvCxnSpPr>
          <p:nvPr/>
        </p:nvCxnSpPr>
        <p:spPr>
          <a:xfrm>
            <a:off x="1593644" y="2717339"/>
            <a:ext cx="101465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8" name="Picture 27" descr="Icon of a screen with a square enclosed by outward pointing chevrons on left and right">
            <a:extLst>
              <a:ext uri="{FF2B5EF4-FFF2-40B4-BE49-F238E27FC236}">
                <a16:creationId xmlns:a16="http://schemas.microsoft.com/office/drawing/2014/main" id="{B5BDE679-68B4-4570-8E23-900373612593}"/>
              </a:ext>
            </a:extLst>
          </p:cNvPr>
          <p:cNvPicPr>
            <a:picLocks/>
          </p:cNvPicPr>
          <p:nvPr/>
        </p:nvPicPr>
        <p:blipFill>
          <a:blip r:embed="rId4"/>
          <a:stretch>
            <a:fillRect/>
          </a:stretch>
        </p:blipFill>
        <p:spPr>
          <a:xfrm>
            <a:off x="433584" y="3023961"/>
            <a:ext cx="968139" cy="968139"/>
          </a:xfrm>
          <a:prstGeom prst="rect">
            <a:avLst/>
          </a:prstGeom>
        </p:spPr>
      </p:pic>
      <p:sp>
        <p:nvSpPr>
          <p:cNvPr id="38" name="Rectangle 37">
            <a:extLst>
              <a:ext uri="{FF2B5EF4-FFF2-40B4-BE49-F238E27FC236}">
                <a16:creationId xmlns:a16="http://schemas.microsoft.com/office/drawing/2014/main" id="{9DB334F8-9122-48F4-BDA6-757CEDA80249}"/>
              </a:ext>
            </a:extLst>
          </p:cNvPr>
          <p:cNvSpPr>
            <a:spLocks/>
          </p:cNvSpPr>
          <p:nvPr/>
        </p:nvSpPr>
        <p:spPr>
          <a:xfrm>
            <a:off x="1593644" y="3023961"/>
            <a:ext cx="10146588" cy="149354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353" dirty="0">
                <a:solidFill>
                  <a:schemeClr val="tx1"/>
                </a:solidFill>
                <a:latin typeface="+mj-lt"/>
              </a:rPr>
              <a:t>Device leaves the target list:</a:t>
            </a:r>
          </a:p>
          <a:p>
            <a:pPr>
              <a:spcBef>
                <a:spcPts val="588"/>
              </a:spcBef>
              <a:spcAft>
                <a:spcPts val="588"/>
              </a:spcAft>
            </a:pPr>
            <a:r>
              <a:rPr lang="en-US" sz="1961" dirty="0">
                <a:solidFill>
                  <a:schemeClr val="tx1"/>
                </a:solidFill>
              </a:rPr>
              <a:t>If a lower priority match exists: Configuration values are removed and next appropriate priority configuration is applied</a:t>
            </a:r>
          </a:p>
          <a:p>
            <a:pPr>
              <a:spcBef>
                <a:spcPts val="588"/>
              </a:spcBef>
              <a:spcAft>
                <a:spcPts val="588"/>
              </a:spcAft>
            </a:pPr>
            <a:r>
              <a:rPr lang="en-US" sz="1961" dirty="0">
                <a:solidFill>
                  <a:schemeClr val="tx1"/>
                </a:solidFill>
              </a:rPr>
              <a:t>If a lower priority match does not exist: Configuration values are removed, no other changes</a:t>
            </a:r>
          </a:p>
        </p:txBody>
      </p:sp>
      <p:cxnSp>
        <p:nvCxnSpPr>
          <p:cNvPr id="39" name="Straight Connector 38">
            <a:extLst>
              <a:ext uri="{FF2B5EF4-FFF2-40B4-BE49-F238E27FC236}">
                <a16:creationId xmlns:a16="http://schemas.microsoft.com/office/drawing/2014/main" id="{AD020BF9-0BE4-4F18-BEA3-B179BB181F58}"/>
              </a:ext>
              <a:ext uri="{C183D7F6-B498-43B3-948B-1728B52AA6E4}">
                <adec:decorative xmlns:adec="http://schemas.microsoft.com/office/drawing/2017/decorative" val="1"/>
              </a:ext>
            </a:extLst>
          </p:cNvPr>
          <p:cNvCxnSpPr>
            <a:cxnSpLocks/>
          </p:cNvCxnSpPr>
          <p:nvPr/>
        </p:nvCxnSpPr>
        <p:spPr>
          <a:xfrm>
            <a:off x="1593644" y="4824128"/>
            <a:ext cx="101465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9" name="Picture 28" descr="Icon of a square with two smaller squares inside it">
            <a:extLst>
              <a:ext uri="{FF2B5EF4-FFF2-40B4-BE49-F238E27FC236}">
                <a16:creationId xmlns:a16="http://schemas.microsoft.com/office/drawing/2014/main" id="{8BA1DC71-3C00-469C-9995-EF14F81C39E5}"/>
              </a:ext>
            </a:extLst>
          </p:cNvPr>
          <p:cNvPicPr>
            <a:picLocks/>
          </p:cNvPicPr>
          <p:nvPr/>
        </p:nvPicPr>
        <p:blipFill>
          <a:blip r:embed="rId5"/>
          <a:stretch>
            <a:fillRect/>
          </a:stretch>
        </p:blipFill>
        <p:spPr>
          <a:xfrm>
            <a:off x="444932" y="5130750"/>
            <a:ext cx="968139" cy="968139"/>
          </a:xfrm>
          <a:prstGeom prst="rect">
            <a:avLst/>
          </a:prstGeom>
        </p:spPr>
      </p:pic>
      <p:sp>
        <p:nvSpPr>
          <p:cNvPr id="42" name="Rectangle 41">
            <a:extLst>
              <a:ext uri="{FF2B5EF4-FFF2-40B4-BE49-F238E27FC236}">
                <a16:creationId xmlns:a16="http://schemas.microsoft.com/office/drawing/2014/main" id="{AA5F853D-5170-4A4D-B368-0DEEC1754F15}"/>
              </a:ext>
            </a:extLst>
          </p:cNvPr>
          <p:cNvSpPr>
            <a:spLocks/>
          </p:cNvSpPr>
          <p:nvPr/>
        </p:nvSpPr>
        <p:spPr>
          <a:xfrm>
            <a:off x="1593644" y="5433784"/>
            <a:ext cx="10146588" cy="3620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353">
                <a:solidFill>
                  <a:schemeClr val="tx1"/>
                </a:solidFill>
                <a:latin typeface="+mj-lt"/>
              </a:rPr>
              <a:t>Configuration is deleted: No longer applies, but values are not removed</a:t>
            </a:r>
          </a:p>
        </p:txBody>
      </p:sp>
    </p:spTree>
    <p:extLst>
      <p:ext uri="{BB962C8B-B14F-4D97-AF65-F5344CB8AC3E}">
        <p14:creationId xmlns:p14="http://schemas.microsoft.com/office/powerpoint/2010/main" val="45978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par>
                                <p:cTn id="16" presetID="10" presetClass="entr" presetSubtype="0"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par>
                                <p:cTn id="27" presetID="10"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8" grpId="0"/>
      <p:bldP spid="4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configuration best practices</a:t>
            </a:r>
          </a:p>
        </p:txBody>
      </p:sp>
      <p:pic>
        <p:nvPicPr>
          <p:cNvPr id="35" name="Picture 34" descr="Icon of coding bracketsv">
            <a:extLst>
              <a:ext uri="{FF2B5EF4-FFF2-40B4-BE49-F238E27FC236}">
                <a16:creationId xmlns:a16="http://schemas.microsoft.com/office/drawing/2014/main" id="{EFF8DA05-EEC1-43E7-9735-1572C54E1875}"/>
              </a:ext>
            </a:extLst>
          </p:cNvPr>
          <p:cNvPicPr>
            <a:picLocks/>
          </p:cNvPicPr>
          <p:nvPr/>
        </p:nvPicPr>
        <p:blipFill>
          <a:blip r:embed="rId3"/>
          <a:stretch>
            <a:fillRect/>
          </a:stretch>
        </p:blipFill>
        <p:spPr>
          <a:xfrm>
            <a:off x="433584" y="1363147"/>
            <a:ext cx="968139" cy="968139"/>
          </a:xfrm>
          <a:prstGeom prst="rect">
            <a:avLst/>
          </a:prstGeom>
        </p:spPr>
      </p:pic>
      <p:sp>
        <p:nvSpPr>
          <p:cNvPr id="44" name="Rectangle 43">
            <a:extLst>
              <a:ext uri="{FF2B5EF4-FFF2-40B4-BE49-F238E27FC236}">
                <a16:creationId xmlns:a16="http://schemas.microsoft.com/office/drawing/2014/main" id="{53E44B9F-DCED-4F44-9ABA-28A14537F2CA}"/>
              </a:ext>
            </a:extLst>
          </p:cNvPr>
          <p:cNvSpPr>
            <a:spLocks/>
          </p:cNvSpPr>
          <p:nvPr/>
        </p:nvSpPr>
        <p:spPr>
          <a:xfrm>
            <a:off x="1645003" y="1666180"/>
            <a:ext cx="10128354" cy="3620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353" dirty="0">
                <a:solidFill>
                  <a:schemeClr val="tx1"/>
                </a:solidFill>
              </a:rPr>
              <a:t>Implement device twins</a:t>
            </a:r>
          </a:p>
        </p:txBody>
      </p:sp>
      <p:cxnSp>
        <p:nvCxnSpPr>
          <p:cNvPr id="45" name="Straight Connector 44">
            <a:extLst>
              <a:ext uri="{FF2B5EF4-FFF2-40B4-BE49-F238E27FC236}">
                <a16:creationId xmlns:a16="http://schemas.microsoft.com/office/drawing/2014/main" id="{4F1E6D6B-CB21-40C4-99D1-43B36A8C6AEF}"/>
              </a:ext>
              <a:ext uri="{C183D7F6-B498-43B3-948B-1728B52AA6E4}">
                <adec:decorative xmlns:adec="http://schemas.microsoft.com/office/drawing/2017/decorative" val="1"/>
              </a:ext>
            </a:extLst>
          </p:cNvPr>
          <p:cNvCxnSpPr>
            <a:cxnSpLocks/>
          </p:cNvCxnSpPr>
          <p:nvPr/>
        </p:nvCxnSpPr>
        <p:spPr>
          <a:xfrm>
            <a:off x="1645003" y="2484357"/>
            <a:ext cx="101283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6" name="Picture 35" descr="Icon of an organizational chart enclosed in a curly brackets">
            <a:extLst>
              <a:ext uri="{FF2B5EF4-FFF2-40B4-BE49-F238E27FC236}">
                <a16:creationId xmlns:a16="http://schemas.microsoft.com/office/drawing/2014/main" id="{9167DF65-EAEB-4883-9C83-24551D6D5471}"/>
              </a:ext>
            </a:extLst>
          </p:cNvPr>
          <p:cNvPicPr>
            <a:picLocks/>
          </p:cNvPicPr>
          <p:nvPr/>
        </p:nvPicPr>
        <p:blipFill>
          <a:blip r:embed="rId4"/>
          <a:stretch>
            <a:fillRect/>
          </a:stretch>
        </p:blipFill>
        <p:spPr>
          <a:xfrm>
            <a:off x="433584" y="2637429"/>
            <a:ext cx="968139" cy="968139"/>
          </a:xfrm>
          <a:prstGeom prst="rect">
            <a:avLst/>
          </a:prstGeom>
        </p:spPr>
      </p:pic>
      <p:sp>
        <p:nvSpPr>
          <p:cNvPr id="48" name="Rectangle 47">
            <a:extLst>
              <a:ext uri="{FF2B5EF4-FFF2-40B4-BE49-F238E27FC236}">
                <a16:creationId xmlns:a16="http://schemas.microsoft.com/office/drawing/2014/main" id="{B6EAF89A-AEF8-4774-B97A-0D810C7578AA}"/>
              </a:ext>
            </a:extLst>
          </p:cNvPr>
          <p:cNvSpPr>
            <a:spLocks/>
          </p:cNvSpPr>
          <p:nvPr/>
        </p:nvSpPr>
        <p:spPr>
          <a:xfrm>
            <a:off x="1645004" y="2940462"/>
            <a:ext cx="10128355" cy="3620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353" dirty="0">
                <a:solidFill>
                  <a:schemeClr val="tx1"/>
                </a:solidFill>
              </a:rPr>
              <a:t>Organize devices using device twin tags</a:t>
            </a:r>
          </a:p>
        </p:txBody>
      </p:sp>
      <p:cxnSp>
        <p:nvCxnSpPr>
          <p:cNvPr id="49" name="Straight Connector 48">
            <a:extLst>
              <a:ext uri="{FF2B5EF4-FFF2-40B4-BE49-F238E27FC236}">
                <a16:creationId xmlns:a16="http://schemas.microsoft.com/office/drawing/2014/main" id="{D26D1B2F-55FE-40F6-88D9-A8F9FDB7A6CC}"/>
              </a:ext>
              <a:ext uri="{C183D7F6-B498-43B3-948B-1728B52AA6E4}">
                <adec:decorative xmlns:adec="http://schemas.microsoft.com/office/drawing/2017/decorative" val="1"/>
              </a:ext>
            </a:extLst>
          </p:cNvPr>
          <p:cNvCxnSpPr>
            <a:cxnSpLocks/>
          </p:cNvCxnSpPr>
          <p:nvPr/>
        </p:nvCxnSpPr>
        <p:spPr>
          <a:xfrm>
            <a:off x="1645003" y="3758639"/>
            <a:ext cx="101283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7" name="Picture 36" descr="Icon of check mark enclosed by an arc">
            <a:extLst>
              <a:ext uri="{FF2B5EF4-FFF2-40B4-BE49-F238E27FC236}">
                <a16:creationId xmlns:a16="http://schemas.microsoft.com/office/drawing/2014/main" id="{D84905BE-7E95-4E04-8B26-A35CC5D8FE58}"/>
              </a:ext>
            </a:extLst>
          </p:cNvPr>
          <p:cNvPicPr>
            <a:picLocks/>
          </p:cNvPicPr>
          <p:nvPr/>
        </p:nvPicPr>
        <p:blipFill>
          <a:blip r:embed="rId5"/>
          <a:stretch>
            <a:fillRect/>
          </a:stretch>
        </p:blipFill>
        <p:spPr>
          <a:xfrm>
            <a:off x="433584" y="3911711"/>
            <a:ext cx="968139" cy="968139"/>
          </a:xfrm>
          <a:prstGeom prst="rect">
            <a:avLst/>
          </a:prstGeom>
        </p:spPr>
      </p:pic>
      <p:sp>
        <p:nvSpPr>
          <p:cNvPr id="52" name="Rectangle 51">
            <a:extLst>
              <a:ext uri="{FF2B5EF4-FFF2-40B4-BE49-F238E27FC236}">
                <a16:creationId xmlns:a16="http://schemas.microsoft.com/office/drawing/2014/main" id="{15000F0A-3D4C-4258-80FF-89F5F5F18B70}"/>
              </a:ext>
            </a:extLst>
          </p:cNvPr>
          <p:cNvSpPr>
            <a:spLocks/>
          </p:cNvSpPr>
          <p:nvPr/>
        </p:nvSpPr>
        <p:spPr>
          <a:xfrm>
            <a:off x="1645004" y="4214744"/>
            <a:ext cx="10128355" cy="3620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353" dirty="0">
                <a:solidFill>
                  <a:schemeClr val="tx1"/>
                </a:solidFill>
              </a:rPr>
              <a:t>Implement automatic device configurations</a:t>
            </a:r>
          </a:p>
        </p:txBody>
      </p:sp>
      <p:cxnSp>
        <p:nvCxnSpPr>
          <p:cNvPr id="53" name="Straight Connector 52">
            <a:extLst>
              <a:ext uri="{FF2B5EF4-FFF2-40B4-BE49-F238E27FC236}">
                <a16:creationId xmlns:a16="http://schemas.microsoft.com/office/drawing/2014/main" id="{90CFC610-1B82-4C26-A384-BDD3532E22D4}"/>
              </a:ext>
              <a:ext uri="{C183D7F6-B498-43B3-948B-1728B52AA6E4}">
                <adec:decorative xmlns:adec="http://schemas.microsoft.com/office/drawing/2017/decorative" val="1"/>
              </a:ext>
            </a:extLst>
          </p:cNvPr>
          <p:cNvCxnSpPr>
            <a:cxnSpLocks/>
          </p:cNvCxnSpPr>
          <p:nvPr/>
        </p:nvCxnSpPr>
        <p:spPr>
          <a:xfrm>
            <a:off x="1645003" y="5032921"/>
            <a:ext cx="101283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8" name="Picture 37" descr="Icon of a smartphone with a cube on the screen">
            <a:extLst>
              <a:ext uri="{FF2B5EF4-FFF2-40B4-BE49-F238E27FC236}">
                <a16:creationId xmlns:a16="http://schemas.microsoft.com/office/drawing/2014/main" id="{7047DDC8-ACB6-43E7-8447-E76D83472927}"/>
              </a:ext>
            </a:extLst>
          </p:cNvPr>
          <p:cNvPicPr>
            <a:picLocks/>
          </p:cNvPicPr>
          <p:nvPr/>
        </p:nvPicPr>
        <p:blipFill>
          <a:blip r:embed="rId6"/>
          <a:stretch>
            <a:fillRect/>
          </a:stretch>
        </p:blipFill>
        <p:spPr>
          <a:xfrm>
            <a:off x="433584" y="5185994"/>
            <a:ext cx="968139" cy="968139"/>
          </a:xfrm>
          <a:prstGeom prst="rect">
            <a:avLst/>
          </a:prstGeom>
        </p:spPr>
      </p:pic>
      <p:sp>
        <p:nvSpPr>
          <p:cNvPr id="56" name="Rectangle 55">
            <a:extLst>
              <a:ext uri="{FF2B5EF4-FFF2-40B4-BE49-F238E27FC236}">
                <a16:creationId xmlns:a16="http://schemas.microsoft.com/office/drawing/2014/main" id="{593D7D81-FC79-4186-BCC7-277F83066F4D}"/>
              </a:ext>
            </a:extLst>
          </p:cNvPr>
          <p:cNvSpPr>
            <a:spLocks/>
          </p:cNvSpPr>
          <p:nvPr/>
        </p:nvSpPr>
        <p:spPr>
          <a:xfrm>
            <a:off x="1645004" y="5489027"/>
            <a:ext cx="10128357" cy="3620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353" dirty="0">
                <a:solidFill>
                  <a:schemeClr val="tx1"/>
                </a:solidFill>
              </a:rPr>
              <a:t>Use the Device Provisioning Service</a:t>
            </a:r>
          </a:p>
        </p:txBody>
      </p:sp>
    </p:spTree>
    <p:extLst>
      <p:ext uri="{BB962C8B-B14F-4D97-AF65-F5344CB8AC3E}">
        <p14:creationId xmlns:p14="http://schemas.microsoft.com/office/powerpoint/2010/main" val="361676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500"/>
                                        <p:tgtEl>
                                          <p:spTgt spid="49"/>
                                        </p:tgtEl>
                                      </p:cBhvr>
                                    </p:animEffect>
                                  </p:childTnLst>
                                </p:cTn>
                              </p:par>
                              <p:par>
                                <p:cTn id="27" presetID="10"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5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500"/>
                                        <p:tgtEl>
                                          <p:spTgt spid="53"/>
                                        </p:tgtEl>
                                      </p:cBhvr>
                                    </p:animEffect>
                                  </p:childTnLst>
                                </p:cTn>
                              </p:par>
                              <p:par>
                                <p:cTn id="38" presetID="10" presetClass="entr" presetSubtype="0"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8" grpId="0"/>
      <p:bldP spid="52" grpId="0"/>
      <p:bldP spid="5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 Module labs</a:t>
            </a:r>
          </a:p>
        </p:txBody>
      </p:sp>
      <p:pic>
        <p:nvPicPr>
          <p:cNvPr id="3" name="Picture 2" descr="Icon of a lab flask">
            <a:extLst>
              <a:ext uri="{FF2B5EF4-FFF2-40B4-BE49-F238E27FC236}">
                <a16:creationId xmlns:a16="http://schemas.microsoft.com/office/drawing/2014/main" id="{25C20E00-DE17-4EA5-A23E-2A4F94D1308B}"/>
              </a:ext>
            </a:extLst>
          </p:cNvPr>
          <p:cNvPicPr>
            <a:picLocks noChangeAspect="1"/>
          </p:cNvPicPr>
          <p:nvPr/>
        </p:nvPicPr>
        <p:blipFill>
          <a:blip r:embed="rId3"/>
          <a:stretch>
            <a:fillRect/>
          </a:stretch>
        </p:blipFill>
        <p:spPr>
          <a:xfrm>
            <a:off x="10351021" y="2895192"/>
            <a:ext cx="684871" cy="996030"/>
          </a:xfrm>
          <a:prstGeom prst="rect">
            <a:avLst/>
          </a:prstGeom>
        </p:spPr>
      </p:pic>
    </p:spTree>
    <p:extLst>
      <p:ext uri="{BB962C8B-B14F-4D97-AF65-F5344CB8AC3E}">
        <p14:creationId xmlns:p14="http://schemas.microsoft.com/office/powerpoint/2010/main" val="169325668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8 labs</a:t>
            </a:r>
          </a:p>
        </p:txBody>
      </p:sp>
      <p:pic>
        <p:nvPicPr>
          <p:cNvPr id="19" name="Picture 18" descr="Icon of a gamepad">
            <a:extLst>
              <a:ext uri="{FF2B5EF4-FFF2-40B4-BE49-F238E27FC236}">
                <a16:creationId xmlns:a16="http://schemas.microsoft.com/office/drawing/2014/main" id="{D427FC2D-AA2A-4ECE-BEE6-2638200E017C}"/>
              </a:ext>
            </a:extLst>
          </p:cNvPr>
          <p:cNvPicPr>
            <a:picLocks/>
          </p:cNvPicPr>
          <p:nvPr/>
        </p:nvPicPr>
        <p:blipFill>
          <a:blip r:embed="rId3"/>
          <a:stretch>
            <a:fillRect/>
          </a:stretch>
        </p:blipFill>
        <p:spPr>
          <a:xfrm>
            <a:off x="455995" y="1852388"/>
            <a:ext cx="932282" cy="932282"/>
          </a:xfrm>
          <a:prstGeom prst="rect">
            <a:avLst/>
          </a:prstGeom>
        </p:spPr>
      </p:pic>
      <p:sp>
        <p:nvSpPr>
          <p:cNvPr id="20" name="Rectangle 19">
            <a:extLst>
              <a:ext uri="{FF2B5EF4-FFF2-40B4-BE49-F238E27FC236}">
                <a16:creationId xmlns:a16="http://schemas.microsoft.com/office/drawing/2014/main" id="{886D8164-8DE5-41AD-BD63-C8328B22767A}"/>
              </a:ext>
            </a:extLst>
          </p:cNvPr>
          <p:cNvSpPr>
            <a:spLocks/>
          </p:cNvSpPr>
          <p:nvPr/>
        </p:nvSpPr>
        <p:spPr>
          <a:xfrm>
            <a:off x="1618464" y="1854397"/>
            <a:ext cx="10143999" cy="1644408"/>
          </a:xfrm>
          <a:prstGeom prst="rect">
            <a:avLst/>
          </a:prstGeom>
        </p:spPr>
        <p:txBody>
          <a:bodyPr wrap="square" lIns="0" tIns="0" rIns="0" bIns="0">
            <a:spAutoFit/>
          </a:bodyPr>
          <a:lstStyle/>
          <a:p>
            <a:r>
              <a:rPr lang="en-US" sz="2353" dirty="0"/>
              <a:t>Lab 15: Remotely monitor and control devices with Azure IoT hub</a:t>
            </a:r>
          </a:p>
          <a:p>
            <a:pPr>
              <a:spcBef>
                <a:spcPts val="588"/>
              </a:spcBef>
              <a:spcAft>
                <a:spcPts val="588"/>
              </a:spcAft>
            </a:pPr>
            <a:r>
              <a:rPr lang="en-US" sz="1961" dirty="0"/>
              <a:t>You will create a back-end service app to listen for the telemetry</a:t>
            </a:r>
          </a:p>
          <a:p>
            <a:pPr>
              <a:spcBef>
                <a:spcPts val="588"/>
              </a:spcBef>
              <a:spcAft>
                <a:spcPts val="588"/>
              </a:spcAft>
            </a:pPr>
            <a:r>
              <a:rPr lang="en-US" sz="1961" dirty="0"/>
              <a:t>You will implement a direct method, to communicate settings to the IoT device</a:t>
            </a:r>
          </a:p>
          <a:p>
            <a:pPr>
              <a:spcBef>
                <a:spcPts val="588"/>
              </a:spcBef>
              <a:spcAft>
                <a:spcPts val="588"/>
              </a:spcAft>
            </a:pPr>
            <a:r>
              <a:rPr lang="en-US" sz="1961" dirty="0"/>
              <a:t>You will implement device twins functionality, to manage IoT device properties</a:t>
            </a:r>
          </a:p>
        </p:txBody>
      </p:sp>
      <p:cxnSp>
        <p:nvCxnSpPr>
          <p:cNvPr id="26" name="Straight Connector 25">
            <a:extLst>
              <a:ext uri="{FF2B5EF4-FFF2-40B4-BE49-F238E27FC236}">
                <a16:creationId xmlns:a16="http://schemas.microsoft.com/office/drawing/2014/main" id="{0176FC45-9198-419E-BD96-F8A5C7679783}"/>
              </a:ext>
              <a:ext uri="{C183D7F6-B498-43B3-948B-1728B52AA6E4}">
                <adec:decorative xmlns:adec="http://schemas.microsoft.com/office/drawing/2017/decorative" val="1"/>
              </a:ext>
            </a:extLst>
          </p:cNvPr>
          <p:cNvCxnSpPr>
            <a:cxnSpLocks/>
          </p:cNvCxnSpPr>
          <p:nvPr/>
        </p:nvCxnSpPr>
        <p:spPr>
          <a:xfrm>
            <a:off x="1618465" y="3919067"/>
            <a:ext cx="1014399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descr="Icon of four squares arranged to form a square">
            <a:extLst>
              <a:ext uri="{FF2B5EF4-FFF2-40B4-BE49-F238E27FC236}">
                <a16:creationId xmlns:a16="http://schemas.microsoft.com/office/drawing/2014/main" id="{7613D811-D8B2-4B55-9531-12C102E6D654}"/>
              </a:ext>
            </a:extLst>
          </p:cNvPr>
          <p:cNvPicPr>
            <a:picLocks/>
          </p:cNvPicPr>
          <p:nvPr/>
        </p:nvPicPr>
        <p:blipFill>
          <a:blip r:embed="rId4"/>
          <a:stretch>
            <a:fillRect/>
          </a:stretch>
        </p:blipFill>
        <p:spPr>
          <a:xfrm>
            <a:off x="455995" y="4274992"/>
            <a:ext cx="932282" cy="932282"/>
          </a:xfrm>
          <a:prstGeom prst="rect">
            <a:avLst/>
          </a:prstGeom>
        </p:spPr>
      </p:pic>
      <p:sp>
        <p:nvSpPr>
          <p:cNvPr id="23" name="Rectangle 22">
            <a:extLst>
              <a:ext uri="{FF2B5EF4-FFF2-40B4-BE49-F238E27FC236}">
                <a16:creationId xmlns:a16="http://schemas.microsoft.com/office/drawing/2014/main" id="{8C5A516C-C821-40EB-8BB7-CD00A8636AAD}"/>
              </a:ext>
            </a:extLst>
          </p:cNvPr>
          <p:cNvSpPr>
            <a:spLocks/>
          </p:cNvSpPr>
          <p:nvPr/>
        </p:nvSpPr>
        <p:spPr>
          <a:xfrm>
            <a:off x="1618464" y="4253418"/>
            <a:ext cx="10143999" cy="1493545"/>
          </a:xfrm>
          <a:prstGeom prst="rect">
            <a:avLst/>
          </a:prstGeom>
        </p:spPr>
        <p:txBody>
          <a:bodyPr wrap="square" lIns="0" tIns="0" rIns="0" bIns="0">
            <a:spAutoFit/>
          </a:bodyPr>
          <a:lstStyle/>
          <a:p>
            <a:r>
              <a:rPr lang="en-US" sz="2353" dirty="0"/>
              <a:t>Lab 16: Automate IoT device management with Azure IoT hub</a:t>
            </a:r>
          </a:p>
          <a:p>
            <a:pPr>
              <a:spcBef>
                <a:spcPts val="588"/>
              </a:spcBef>
              <a:spcAft>
                <a:spcPts val="588"/>
              </a:spcAft>
            </a:pPr>
            <a:r>
              <a:rPr lang="en-US" sz="1961" dirty="0"/>
              <a:t>You will write code for a simulated device that will implement a firmware update</a:t>
            </a:r>
          </a:p>
          <a:p>
            <a:pPr>
              <a:spcBef>
                <a:spcPts val="588"/>
              </a:spcBef>
              <a:spcAft>
                <a:spcPts val="588"/>
              </a:spcAft>
            </a:pPr>
            <a:r>
              <a:rPr lang="en-US" sz="1961" dirty="0"/>
              <a:t>You will test the firmware update process on a single device using Azure IoT Hub automatic device management</a:t>
            </a:r>
          </a:p>
        </p:txBody>
      </p:sp>
    </p:spTree>
    <p:extLst>
      <p:ext uri="{BB962C8B-B14F-4D97-AF65-F5344CB8AC3E}">
        <p14:creationId xmlns:p14="http://schemas.microsoft.com/office/powerpoint/2010/main" val="266000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6: Module 8 review questions</a:t>
            </a:r>
          </a:p>
        </p:txBody>
      </p:sp>
      <p:pic>
        <p:nvPicPr>
          <p:cNvPr id="4" name="Picture 3" descr="Icon of a magnifying glass">
            <a:extLst>
              <a:ext uri="{FF2B5EF4-FFF2-40B4-BE49-F238E27FC236}">
                <a16:creationId xmlns:a16="http://schemas.microsoft.com/office/drawing/2014/main" id="{5452A0AA-3D5D-423F-98CD-2FA81E2C611D}"/>
              </a:ext>
            </a:extLst>
          </p:cNvPr>
          <p:cNvPicPr>
            <a:picLocks noChangeAspect="1"/>
          </p:cNvPicPr>
          <p:nvPr/>
        </p:nvPicPr>
        <p:blipFill>
          <a:blip r:embed="rId3"/>
          <a:stretch>
            <a:fillRect/>
          </a:stretch>
        </p:blipFill>
        <p:spPr>
          <a:xfrm>
            <a:off x="10255687" y="2984609"/>
            <a:ext cx="852849" cy="852849"/>
          </a:xfrm>
          <a:prstGeom prst="rect">
            <a:avLst/>
          </a:prstGeom>
        </p:spPr>
      </p:pic>
    </p:spTree>
    <p:extLst>
      <p:ext uri="{BB962C8B-B14F-4D97-AF65-F5344CB8AC3E}">
        <p14:creationId xmlns:p14="http://schemas.microsoft.com/office/powerpoint/2010/main" val="200312984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review: Question 8.1</a:t>
            </a:r>
          </a:p>
        </p:txBody>
      </p:sp>
      <p:sp>
        <p:nvSpPr>
          <p:cNvPr id="7" name="Rectangle 6">
            <a:extLst>
              <a:ext uri="{FF2B5EF4-FFF2-40B4-BE49-F238E27FC236}">
                <a16:creationId xmlns:a16="http://schemas.microsoft.com/office/drawing/2014/main" id="{88E4525F-475B-47C9-8CB7-D3FFB5C88A84}"/>
              </a:ext>
            </a:extLst>
          </p:cNvPr>
          <p:cNvSpPr/>
          <p:nvPr/>
        </p:nvSpPr>
        <p:spPr>
          <a:xfrm>
            <a:off x="437320" y="1170819"/>
            <a:ext cx="11343820" cy="1206905"/>
          </a:xfrm>
          <a:prstGeom prst="rect">
            <a:avLst/>
          </a:prstGeom>
          <a:noFill/>
          <a:ln>
            <a:noFill/>
          </a:ln>
        </p:spPr>
        <p:txBody>
          <a:bodyPr wrap="square" lIns="0" tIns="0" rIns="0" bIns="0">
            <a:spAutoFit/>
          </a:bodyPr>
          <a:lstStyle/>
          <a:p>
            <a:r>
              <a:rPr lang="en-US" sz="1961" dirty="0"/>
              <a:t>You are developing an IoT solution for your company. You have IoT devices and IoT Edge devices configured and running in your solution. Data analysis has been completed using archived data, and this analysis revealed data trends and device behaviors that require your attention. You determine </a:t>
            </a:r>
            <a:br>
              <a:rPr lang="en-US" sz="1961" dirty="0"/>
            </a:br>
            <a:r>
              <a:rPr lang="en-US" sz="1961" dirty="0"/>
              <a:t>that implementing device management techniques will help to address the situation</a:t>
            </a:r>
          </a:p>
        </p:txBody>
      </p:sp>
      <p:pic>
        <p:nvPicPr>
          <p:cNvPr id="5" name="Picture 4" descr="Icon of a circle branched into three connect circles">
            <a:extLst>
              <a:ext uri="{FF2B5EF4-FFF2-40B4-BE49-F238E27FC236}">
                <a16:creationId xmlns:a16="http://schemas.microsoft.com/office/drawing/2014/main" id="{2E0CA8E4-321B-49B8-9928-441F4CA95B54}"/>
              </a:ext>
            </a:extLst>
          </p:cNvPr>
          <p:cNvPicPr>
            <a:picLocks/>
          </p:cNvPicPr>
          <p:nvPr/>
        </p:nvPicPr>
        <p:blipFill>
          <a:blip r:embed="rId3"/>
          <a:stretch>
            <a:fillRect/>
          </a:stretch>
        </p:blipFill>
        <p:spPr>
          <a:xfrm>
            <a:off x="431031" y="2510947"/>
            <a:ext cx="896425" cy="896425"/>
          </a:xfrm>
          <a:prstGeom prst="rect">
            <a:avLst/>
          </a:prstGeom>
        </p:spPr>
      </p:pic>
      <p:sp>
        <p:nvSpPr>
          <p:cNvPr id="14" name="Rectangle 13">
            <a:extLst>
              <a:ext uri="{FF2B5EF4-FFF2-40B4-BE49-F238E27FC236}">
                <a16:creationId xmlns:a16="http://schemas.microsoft.com/office/drawing/2014/main" id="{57C28BA7-043A-4DD8-A909-70DC1F33B862}"/>
              </a:ext>
            </a:extLst>
          </p:cNvPr>
          <p:cNvSpPr/>
          <p:nvPr/>
        </p:nvSpPr>
        <p:spPr>
          <a:xfrm>
            <a:off x="1631493" y="2657434"/>
            <a:ext cx="10265088" cy="603453"/>
          </a:xfrm>
          <a:prstGeom prst="rect">
            <a:avLst/>
          </a:prstGeom>
        </p:spPr>
        <p:txBody>
          <a:bodyPr wrap="square" lIns="0" tIns="0" rIns="0" bIns="0">
            <a:spAutoFit/>
          </a:bodyPr>
          <a:lstStyle/>
          <a:p>
            <a:r>
              <a:rPr lang="en-US" sz="1961" dirty="0">
                <a:solidFill>
                  <a:schemeClr val="tx2"/>
                </a:solidFill>
                <a:latin typeface="+mj-lt"/>
              </a:rPr>
              <a:t>What are the two primary approaches to device management? </a:t>
            </a:r>
            <a:br>
              <a:rPr lang="en-US" sz="1961" dirty="0">
                <a:solidFill>
                  <a:schemeClr val="tx2"/>
                </a:solidFill>
                <a:latin typeface="+mj-lt"/>
              </a:rPr>
            </a:br>
            <a:r>
              <a:rPr lang="en-US" sz="1961" dirty="0">
                <a:solidFill>
                  <a:schemeClr val="tx2"/>
                </a:solidFill>
                <a:latin typeface="+mj-lt"/>
              </a:rPr>
              <a:t>(choose all correct answers)</a:t>
            </a:r>
          </a:p>
        </p:txBody>
      </p:sp>
      <p:sp>
        <p:nvSpPr>
          <p:cNvPr id="16" name="Rectangle 15">
            <a:extLst>
              <a:ext uri="{FF2B5EF4-FFF2-40B4-BE49-F238E27FC236}">
                <a16:creationId xmlns:a16="http://schemas.microsoft.com/office/drawing/2014/main" id="{5E21C214-411C-4143-A07E-2F6DFB17533F}"/>
              </a:ext>
            </a:extLst>
          </p:cNvPr>
          <p:cNvSpPr/>
          <p:nvPr/>
        </p:nvSpPr>
        <p:spPr bwMode="auto">
          <a:xfrm>
            <a:off x="435265" y="3573736"/>
            <a:ext cx="2707203"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79285" bIns="62750" numCol="1" spcCol="1270" anchor="t" anchorCtr="0">
            <a:noAutofit/>
          </a:bodyPr>
          <a:lstStyle/>
          <a:p>
            <a:pPr>
              <a:spcBef>
                <a:spcPts val="294"/>
              </a:spcBef>
              <a:buSzPct val="90000"/>
            </a:pPr>
            <a:r>
              <a:rPr lang="en-US" sz="1961" dirty="0">
                <a:solidFill>
                  <a:schemeClr val="tx1"/>
                </a:solidFill>
                <a:latin typeface="+mj-lt"/>
                <a:cs typeface="Segoe UI Semilight"/>
              </a:rPr>
              <a:t>Answer A:</a:t>
            </a:r>
          </a:p>
          <a:p>
            <a:pPr>
              <a:spcBef>
                <a:spcPts val="294"/>
              </a:spcBef>
              <a:buSzPct val="90000"/>
            </a:pPr>
            <a:r>
              <a:rPr lang="en-US" sz="1730" dirty="0">
                <a:solidFill>
                  <a:schemeClr val="tx1"/>
                </a:solidFill>
                <a:cs typeface="Segoe UI Semilight"/>
              </a:rPr>
              <a:t>Machine learning</a:t>
            </a:r>
          </a:p>
          <a:p>
            <a:pPr>
              <a:buSzPct val="90000"/>
            </a:pPr>
            <a:endParaRPr lang="en-US" sz="1568" dirty="0">
              <a:solidFill>
                <a:schemeClr val="tx1"/>
              </a:solidFill>
              <a:cs typeface="Segoe UI Semilight"/>
            </a:endParaRPr>
          </a:p>
        </p:txBody>
      </p:sp>
      <p:sp>
        <p:nvSpPr>
          <p:cNvPr id="18" name="Rectangle 17">
            <a:extLst>
              <a:ext uri="{FF2B5EF4-FFF2-40B4-BE49-F238E27FC236}">
                <a16:creationId xmlns:a16="http://schemas.microsoft.com/office/drawing/2014/main" id="{FA87FE6B-3C73-4549-AB42-2E8A3E330D69}"/>
              </a:ext>
            </a:extLst>
          </p:cNvPr>
          <p:cNvSpPr/>
          <p:nvPr/>
        </p:nvSpPr>
        <p:spPr bwMode="auto">
          <a:xfrm>
            <a:off x="3313286" y="3573736"/>
            <a:ext cx="2707203"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79285" bIns="62750" numCol="1" spcCol="1270" anchor="t" anchorCtr="0">
            <a:noAutofit/>
          </a:bodyPr>
          <a:lstStyle/>
          <a:p>
            <a:pPr>
              <a:spcBef>
                <a:spcPts val="294"/>
              </a:spcBef>
              <a:buSzPct val="90000"/>
            </a:pPr>
            <a:r>
              <a:rPr lang="en-US" sz="1961" b="1" dirty="0">
                <a:solidFill>
                  <a:schemeClr val="tx1"/>
                </a:solidFill>
                <a:latin typeface="+mj-lt"/>
                <a:cs typeface="Segoe UI Semilight"/>
              </a:rPr>
              <a:t>Answer B:</a:t>
            </a:r>
          </a:p>
          <a:p>
            <a:pPr>
              <a:spcBef>
                <a:spcPts val="294"/>
              </a:spcBef>
              <a:buSzPct val="90000"/>
            </a:pPr>
            <a:r>
              <a:rPr lang="en-US" sz="1730" dirty="0">
                <a:solidFill>
                  <a:schemeClr val="tx1"/>
                </a:solidFill>
                <a:cs typeface="Segoe UI Semilight"/>
              </a:rPr>
              <a:t>Direct methods</a:t>
            </a:r>
          </a:p>
        </p:txBody>
      </p:sp>
      <p:sp>
        <p:nvSpPr>
          <p:cNvPr id="22" name="Rectangle 21">
            <a:extLst>
              <a:ext uri="{FF2B5EF4-FFF2-40B4-BE49-F238E27FC236}">
                <a16:creationId xmlns:a16="http://schemas.microsoft.com/office/drawing/2014/main" id="{E4245AA6-02E7-4A62-8DA4-3CE1F7A9DAC0}"/>
              </a:ext>
            </a:extLst>
          </p:cNvPr>
          <p:cNvSpPr/>
          <p:nvPr/>
        </p:nvSpPr>
        <p:spPr bwMode="auto">
          <a:xfrm>
            <a:off x="6191308" y="3573736"/>
            <a:ext cx="2707203"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79285" bIns="62750" numCol="1" spcCol="1270" anchor="t" anchorCtr="0">
            <a:noAutofit/>
          </a:bodyPr>
          <a:lstStyle/>
          <a:p>
            <a:pPr>
              <a:spcBef>
                <a:spcPts val="294"/>
              </a:spcBef>
              <a:buSzPct val="90000"/>
            </a:pPr>
            <a:r>
              <a:rPr lang="en-US" sz="1961" dirty="0">
                <a:solidFill>
                  <a:schemeClr val="tx1"/>
                </a:solidFill>
                <a:latin typeface="+mj-lt"/>
                <a:cs typeface="Segoe UI Semilight"/>
              </a:rPr>
              <a:t>Answer C:</a:t>
            </a:r>
          </a:p>
          <a:p>
            <a:pPr>
              <a:spcBef>
                <a:spcPts val="294"/>
              </a:spcBef>
              <a:buSzPct val="90000"/>
            </a:pPr>
            <a:r>
              <a:rPr lang="en-US" sz="1730" dirty="0">
                <a:solidFill>
                  <a:schemeClr val="tx1"/>
                </a:solidFill>
                <a:cs typeface="Segoe UI Semilight"/>
              </a:rPr>
              <a:t>Device twins</a:t>
            </a:r>
          </a:p>
        </p:txBody>
      </p:sp>
      <p:sp>
        <p:nvSpPr>
          <p:cNvPr id="24" name="Rectangle 23">
            <a:extLst>
              <a:ext uri="{FF2B5EF4-FFF2-40B4-BE49-F238E27FC236}">
                <a16:creationId xmlns:a16="http://schemas.microsoft.com/office/drawing/2014/main" id="{BB78619A-4509-4AB4-AE17-AC4EC92EE93A}"/>
              </a:ext>
            </a:extLst>
          </p:cNvPr>
          <p:cNvSpPr/>
          <p:nvPr/>
        </p:nvSpPr>
        <p:spPr bwMode="auto">
          <a:xfrm>
            <a:off x="9069330" y="3573736"/>
            <a:ext cx="2707203"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79285" bIns="62750" numCol="1" spcCol="1270" anchor="t" anchorCtr="0">
            <a:noAutofit/>
          </a:bodyPr>
          <a:lstStyle/>
          <a:p>
            <a:pPr>
              <a:spcBef>
                <a:spcPts val="294"/>
              </a:spcBef>
              <a:buSzPct val="90000"/>
            </a:pPr>
            <a:r>
              <a:rPr lang="en-US" sz="1961" dirty="0">
                <a:solidFill>
                  <a:schemeClr val="tx1"/>
                </a:solidFill>
                <a:latin typeface="+mj-lt"/>
                <a:cs typeface="Segoe UI Semilight"/>
              </a:rPr>
              <a:t>Answer D:</a:t>
            </a:r>
          </a:p>
          <a:p>
            <a:pPr>
              <a:spcBef>
                <a:spcPts val="294"/>
              </a:spcBef>
              <a:buSzPct val="90000"/>
            </a:pPr>
            <a:r>
              <a:rPr lang="en-US" sz="1730" dirty="0">
                <a:solidFill>
                  <a:schemeClr val="tx1"/>
                </a:solidFill>
                <a:cs typeface="Segoe UI Semilight"/>
              </a:rPr>
              <a:t>Azure functions</a:t>
            </a:r>
          </a:p>
        </p:txBody>
      </p:sp>
    </p:spTree>
    <p:extLst>
      <p:ext uri="{BB962C8B-B14F-4D97-AF65-F5344CB8AC3E}">
        <p14:creationId xmlns:p14="http://schemas.microsoft.com/office/powerpoint/2010/main" val="200298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review: Question 8.2</a:t>
            </a:r>
          </a:p>
        </p:txBody>
      </p:sp>
      <p:sp>
        <p:nvSpPr>
          <p:cNvPr id="7" name="Rectangle 6">
            <a:extLst>
              <a:ext uri="{FF2B5EF4-FFF2-40B4-BE49-F238E27FC236}">
                <a16:creationId xmlns:a16="http://schemas.microsoft.com/office/drawing/2014/main" id="{B0CFD4D0-F062-4EF6-9A2A-86243A1200CA}"/>
              </a:ext>
            </a:extLst>
          </p:cNvPr>
          <p:cNvSpPr/>
          <p:nvPr/>
        </p:nvSpPr>
        <p:spPr>
          <a:xfrm>
            <a:off x="437320" y="1170819"/>
            <a:ext cx="11343820" cy="1206905"/>
          </a:xfrm>
          <a:prstGeom prst="rect">
            <a:avLst/>
          </a:prstGeom>
          <a:noFill/>
          <a:ln>
            <a:noFill/>
          </a:ln>
        </p:spPr>
        <p:txBody>
          <a:bodyPr wrap="square" lIns="0" tIns="0" rIns="0" bIns="0">
            <a:spAutoFit/>
          </a:bodyPr>
          <a:lstStyle/>
          <a:p>
            <a:r>
              <a:rPr lang="en-US" sz="1961" dirty="0"/>
              <a:t>You are developing an IoT solution for your company. You have IoT devices and IoT Edge devices configured and running in your solution. Data analysis has been completed using archived data, and this analysis revealed data trends and device behaviors that require your attention. You determine </a:t>
            </a:r>
            <a:br>
              <a:rPr lang="en-US" sz="1961" dirty="0"/>
            </a:br>
            <a:r>
              <a:rPr lang="en-US" sz="1961" dirty="0"/>
              <a:t>that implementing device management techniques will help to address the situation</a:t>
            </a:r>
          </a:p>
        </p:txBody>
      </p:sp>
      <p:pic>
        <p:nvPicPr>
          <p:cNvPr id="5" name="Picture 4" descr="Icon of a wave connected by circles and lines at both end">
            <a:extLst>
              <a:ext uri="{FF2B5EF4-FFF2-40B4-BE49-F238E27FC236}">
                <a16:creationId xmlns:a16="http://schemas.microsoft.com/office/drawing/2014/main" id="{70F55443-8465-4886-975A-7FF4349D9C7D}"/>
              </a:ext>
            </a:extLst>
          </p:cNvPr>
          <p:cNvPicPr>
            <a:picLocks/>
          </p:cNvPicPr>
          <p:nvPr/>
        </p:nvPicPr>
        <p:blipFill>
          <a:blip r:embed="rId3"/>
          <a:stretch>
            <a:fillRect/>
          </a:stretch>
        </p:blipFill>
        <p:spPr>
          <a:xfrm>
            <a:off x="431031" y="2510947"/>
            <a:ext cx="896425" cy="896425"/>
          </a:xfrm>
          <a:prstGeom prst="rect">
            <a:avLst/>
          </a:prstGeom>
        </p:spPr>
      </p:pic>
      <p:sp>
        <p:nvSpPr>
          <p:cNvPr id="15" name="Rectangle 14">
            <a:extLst>
              <a:ext uri="{FF2B5EF4-FFF2-40B4-BE49-F238E27FC236}">
                <a16:creationId xmlns:a16="http://schemas.microsoft.com/office/drawing/2014/main" id="{1D0D02A4-1821-4315-9304-C37A6326D34F}"/>
              </a:ext>
            </a:extLst>
          </p:cNvPr>
          <p:cNvSpPr/>
          <p:nvPr/>
        </p:nvSpPr>
        <p:spPr>
          <a:xfrm>
            <a:off x="1631494" y="2657434"/>
            <a:ext cx="10279316" cy="603453"/>
          </a:xfrm>
          <a:prstGeom prst="rect">
            <a:avLst/>
          </a:prstGeom>
        </p:spPr>
        <p:txBody>
          <a:bodyPr wrap="square" lIns="0" tIns="0" rIns="0" bIns="0">
            <a:spAutoFit/>
          </a:bodyPr>
          <a:lstStyle/>
          <a:p>
            <a:r>
              <a:rPr lang="en-US" sz="1961" dirty="0">
                <a:solidFill>
                  <a:schemeClr val="tx2"/>
                </a:solidFill>
                <a:latin typeface="+mj-lt"/>
              </a:rPr>
              <a:t>Direct methods are recommended for which of the following device management patterns (choose all correct answers)</a:t>
            </a:r>
          </a:p>
        </p:txBody>
      </p:sp>
      <p:sp>
        <p:nvSpPr>
          <p:cNvPr id="27" name="Rectangle 26">
            <a:extLst>
              <a:ext uri="{FF2B5EF4-FFF2-40B4-BE49-F238E27FC236}">
                <a16:creationId xmlns:a16="http://schemas.microsoft.com/office/drawing/2014/main" id="{39008191-8C30-4E3B-B3C5-D6081438222D}"/>
              </a:ext>
            </a:extLst>
          </p:cNvPr>
          <p:cNvSpPr/>
          <p:nvPr/>
        </p:nvSpPr>
        <p:spPr bwMode="auto">
          <a:xfrm>
            <a:off x="429039" y="3573736"/>
            <a:ext cx="2115563"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34464" bIns="62750" numCol="1" spcCol="1270" anchor="t" anchorCtr="0">
            <a:noAutofit/>
          </a:bodyPr>
          <a:lstStyle/>
          <a:p>
            <a:pPr>
              <a:spcBef>
                <a:spcPts val="294"/>
              </a:spcBef>
              <a:buSzPct val="90000"/>
            </a:pPr>
            <a:r>
              <a:rPr lang="en-US" sz="1961" dirty="0">
                <a:solidFill>
                  <a:schemeClr val="tx1"/>
                </a:solidFill>
                <a:latin typeface="+mj-lt"/>
                <a:cs typeface="Segoe UI Semilight"/>
              </a:rPr>
              <a:t>Answer A:</a:t>
            </a:r>
          </a:p>
          <a:p>
            <a:pPr>
              <a:spcBef>
                <a:spcPts val="294"/>
              </a:spcBef>
              <a:buSzPct val="90000"/>
            </a:pPr>
            <a:r>
              <a:rPr lang="en-US" sz="1730" dirty="0">
                <a:solidFill>
                  <a:schemeClr val="tx1"/>
                </a:solidFill>
                <a:cs typeface="Segoe UI Semilight"/>
              </a:rPr>
              <a:t>Reboot</a:t>
            </a:r>
          </a:p>
          <a:p>
            <a:pPr>
              <a:buSzPct val="90000"/>
            </a:pPr>
            <a:endParaRPr lang="en-US" sz="1568" dirty="0">
              <a:solidFill>
                <a:schemeClr val="tx1"/>
              </a:solidFill>
              <a:cs typeface="Segoe UI Semilight"/>
            </a:endParaRPr>
          </a:p>
        </p:txBody>
      </p:sp>
      <p:sp>
        <p:nvSpPr>
          <p:cNvPr id="29" name="Rectangle 28">
            <a:extLst>
              <a:ext uri="{FF2B5EF4-FFF2-40B4-BE49-F238E27FC236}">
                <a16:creationId xmlns:a16="http://schemas.microsoft.com/office/drawing/2014/main" id="{B169A5F1-8741-4B80-A857-B7AF64BEB018}"/>
              </a:ext>
            </a:extLst>
          </p:cNvPr>
          <p:cNvSpPr/>
          <p:nvPr/>
        </p:nvSpPr>
        <p:spPr bwMode="auto">
          <a:xfrm>
            <a:off x="2737071" y="3573736"/>
            <a:ext cx="2115563"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34464" bIns="62750" numCol="1" spcCol="1270" anchor="t" anchorCtr="0">
            <a:noAutofit/>
          </a:bodyPr>
          <a:lstStyle/>
          <a:p>
            <a:pPr>
              <a:spcBef>
                <a:spcPts val="294"/>
              </a:spcBef>
              <a:buSzPct val="90000"/>
            </a:pPr>
            <a:r>
              <a:rPr lang="en-US" sz="1961" b="1" dirty="0">
                <a:solidFill>
                  <a:schemeClr val="tx1"/>
                </a:solidFill>
                <a:latin typeface="+mj-lt"/>
                <a:cs typeface="Segoe UI Semilight"/>
              </a:rPr>
              <a:t>Answer B:</a:t>
            </a:r>
          </a:p>
          <a:p>
            <a:pPr>
              <a:spcBef>
                <a:spcPts val="294"/>
              </a:spcBef>
              <a:buSzPct val="90000"/>
            </a:pPr>
            <a:r>
              <a:rPr lang="en-US" sz="1730">
                <a:solidFill>
                  <a:schemeClr val="tx1"/>
                </a:solidFill>
                <a:cs typeface="Segoe UI Semilight"/>
              </a:rPr>
              <a:t>Factory Reset</a:t>
            </a:r>
            <a:endParaRPr lang="en-US" sz="1730" dirty="0">
              <a:solidFill>
                <a:schemeClr val="tx1"/>
              </a:solidFill>
              <a:cs typeface="Segoe UI Semilight"/>
            </a:endParaRPr>
          </a:p>
        </p:txBody>
      </p:sp>
      <p:sp>
        <p:nvSpPr>
          <p:cNvPr id="31" name="Rectangle 30">
            <a:extLst>
              <a:ext uri="{FF2B5EF4-FFF2-40B4-BE49-F238E27FC236}">
                <a16:creationId xmlns:a16="http://schemas.microsoft.com/office/drawing/2014/main" id="{346F6F05-6CF5-41E4-ADEE-59DC1F25C29E}"/>
              </a:ext>
            </a:extLst>
          </p:cNvPr>
          <p:cNvSpPr/>
          <p:nvPr/>
        </p:nvSpPr>
        <p:spPr bwMode="auto">
          <a:xfrm>
            <a:off x="5045103" y="3573736"/>
            <a:ext cx="2115563"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34464" bIns="62750" numCol="1" spcCol="1270" anchor="t" anchorCtr="0">
            <a:noAutofit/>
          </a:bodyPr>
          <a:lstStyle/>
          <a:p>
            <a:pPr>
              <a:spcBef>
                <a:spcPts val="294"/>
              </a:spcBef>
              <a:buSzPct val="90000"/>
            </a:pPr>
            <a:r>
              <a:rPr lang="en-US" sz="1961" dirty="0">
                <a:solidFill>
                  <a:schemeClr val="tx1"/>
                </a:solidFill>
                <a:latin typeface="+mj-lt"/>
                <a:cs typeface="Segoe UI Semilight"/>
              </a:rPr>
              <a:t>Answer C:</a:t>
            </a:r>
          </a:p>
          <a:p>
            <a:pPr>
              <a:spcBef>
                <a:spcPts val="294"/>
              </a:spcBef>
              <a:buSzPct val="90000"/>
            </a:pPr>
            <a:r>
              <a:rPr lang="en-US" sz="1730" dirty="0">
                <a:solidFill>
                  <a:schemeClr val="tx1"/>
                </a:solidFill>
                <a:cs typeface="Segoe UI Semilight"/>
              </a:rPr>
              <a:t>Configuration</a:t>
            </a:r>
          </a:p>
          <a:p>
            <a:pPr>
              <a:spcBef>
                <a:spcPts val="294"/>
              </a:spcBef>
              <a:buSzPct val="90000"/>
            </a:pPr>
            <a:endParaRPr lang="en-US" sz="1568" dirty="0">
              <a:solidFill>
                <a:schemeClr val="tx1"/>
              </a:solidFill>
              <a:cs typeface="Segoe UI Semilight"/>
            </a:endParaRPr>
          </a:p>
        </p:txBody>
      </p:sp>
      <p:sp>
        <p:nvSpPr>
          <p:cNvPr id="33" name="Rectangle 32">
            <a:extLst>
              <a:ext uri="{FF2B5EF4-FFF2-40B4-BE49-F238E27FC236}">
                <a16:creationId xmlns:a16="http://schemas.microsoft.com/office/drawing/2014/main" id="{A95FD215-D4D9-4325-A245-B734E9994658}"/>
              </a:ext>
            </a:extLst>
          </p:cNvPr>
          <p:cNvSpPr/>
          <p:nvPr/>
        </p:nvSpPr>
        <p:spPr bwMode="auto">
          <a:xfrm>
            <a:off x="7353136" y="3573736"/>
            <a:ext cx="2115563"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34464" bIns="62750" numCol="1" spcCol="1270" anchor="t" anchorCtr="0">
            <a:noAutofit/>
          </a:bodyPr>
          <a:lstStyle/>
          <a:p>
            <a:pPr>
              <a:spcBef>
                <a:spcPts val="294"/>
              </a:spcBef>
              <a:buSzPct val="90000"/>
            </a:pPr>
            <a:r>
              <a:rPr lang="en-US" sz="1961" dirty="0">
                <a:solidFill>
                  <a:schemeClr val="tx1"/>
                </a:solidFill>
                <a:latin typeface="+mj-lt"/>
                <a:cs typeface="Segoe UI Semilight"/>
              </a:rPr>
              <a:t>Answer D:</a:t>
            </a:r>
          </a:p>
          <a:p>
            <a:pPr>
              <a:spcBef>
                <a:spcPts val="294"/>
              </a:spcBef>
              <a:buSzPct val="90000"/>
            </a:pPr>
            <a:r>
              <a:rPr lang="en-US" sz="1730" dirty="0">
                <a:solidFill>
                  <a:schemeClr val="tx1"/>
                </a:solidFill>
                <a:cs typeface="Segoe UI Semilight"/>
              </a:rPr>
              <a:t>Firmware update</a:t>
            </a:r>
          </a:p>
        </p:txBody>
      </p:sp>
      <p:sp>
        <p:nvSpPr>
          <p:cNvPr id="35" name="Rectangle 34">
            <a:extLst>
              <a:ext uri="{FF2B5EF4-FFF2-40B4-BE49-F238E27FC236}">
                <a16:creationId xmlns:a16="http://schemas.microsoft.com/office/drawing/2014/main" id="{00321693-436B-4B58-AB58-797A2FC32941}"/>
              </a:ext>
            </a:extLst>
          </p:cNvPr>
          <p:cNvSpPr/>
          <p:nvPr/>
        </p:nvSpPr>
        <p:spPr bwMode="auto">
          <a:xfrm>
            <a:off x="9661167" y="3569067"/>
            <a:ext cx="2115563"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34464" bIns="62750" numCol="1" spcCol="1270" anchor="t" anchorCtr="0">
            <a:noAutofit/>
          </a:bodyPr>
          <a:lstStyle/>
          <a:p>
            <a:pPr>
              <a:spcBef>
                <a:spcPts val="294"/>
              </a:spcBef>
              <a:buSzPct val="90000"/>
            </a:pPr>
            <a:r>
              <a:rPr lang="en-US" sz="1961" dirty="0">
                <a:solidFill>
                  <a:schemeClr val="tx1"/>
                </a:solidFill>
                <a:latin typeface="+mj-lt"/>
                <a:cs typeface="Segoe UI Semilight"/>
              </a:rPr>
              <a:t>Answer E:</a:t>
            </a:r>
          </a:p>
          <a:p>
            <a:pPr>
              <a:spcBef>
                <a:spcPts val="294"/>
              </a:spcBef>
              <a:buSzPct val="90000"/>
            </a:pPr>
            <a:r>
              <a:rPr lang="en-US" sz="1730" dirty="0">
                <a:solidFill>
                  <a:schemeClr val="tx1"/>
                </a:solidFill>
                <a:cs typeface="Segoe UI Semilight"/>
              </a:rPr>
              <a:t>Reporting progress and status</a:t>
            </a:r>
          </a:p>
        </p:txBody>
      </p:sp>
    </p:spTree>
    <p:extLst>
      <p:ext uri="{BB962C8B-B14F-4D97-AF65-F5344CB8AC3E}">
        <p14:creationId xmlns:p14="http://schemas.microsoft.com/office/powerpoint/2010/main" val="1210019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review: Question 8.3</a:t>
            </a:r>
          </a:p>
        </p:txBody>
      </p:sp>
      <p:sp>
        <p:nvSpPr>
          <p:cNvPr id="36" name="Rectangle 35">
            <a:extLst>
              <a:ext uri="{FF2B5EF4-FFF2-40B4-BE49-F238E27FC236}">
                <a16:creationId xmlns:a16="http://schemas.microsoft.com/office/drawing/2014/main" id="{CAC8303A-CF18-4806-8FD8-DA10F0DEC159}"/>
              </a:ext>
            </a:extLst>
          </p:cNvPr>
          <p:cNvSpPr/>
          <p:nvPr/>
        </p:nvSpPr>
        <p:spPr>
          <a:xfrm>
            <a:off x="437320" y="1170819"/>
            <a:ext cx="11343820" cy="1206905"/>
          </a:xfrm>
          <a:prstGeom prst="rect">
            <a:avLst/>
          </a:prstGeom>
          <a:noFill/>
          <a:ln>
            <a:noFill/>
          </a:ln>
        </p:spPr>
        <p:txBody>
          <a:bodyPr wrap="square" lIns="0" tIns="0" rIns="0" bIns="0">
            <a:spAutoFit/>
          </a:bodyPr>
          <a:lstStyle/>
          <a:p>
            <a:r>
              <a:rPr lang="en-US" sz="1961" dirty="0"/>
              <a:t>You are developing an IoT solution for your company. You have IoT devices and IoT Edge devices configured and running in your solution. Data analysis has been completed using archived data, and this analysis revealed data trends and device behaviors that require your attention. You determine </a:t>
            </a:r>
            <a:br>
              <a:rPr lang="en-US" sz="1961" dirty="0"/>
            </a:br>
            <a:r>
              <a:rPr lang="en-US" sz="1961" dirty="0"/>
              <a:t>that implementing device management techniques will help to address the situation</a:t>
            </a:r>
          </a:p>
        </p:txBody>
      </p:sp>
      <p:pic>
        <p:nvPicPr>
          <p:cNvPr id="5" name="Picture 4" descr="Icon of coding brackets">
            <a:extLst>
              <a:ext uri="{FF2B5EF4-FFF2-40B4-BE49-F238E27FC236}">
                <a16:creationId xmlns:a16="http://schemas.microsoft.com/office/drawing/2014/main" id="{4342E259-06B9-4788-9051-BB918F7EA44B}"/>
              </a:ext>
            </a:extLst>
          </p:cNvPr>
          <p:cNvPicPr>
            <a:picLocks/>
          </p:cNvPicPr>
          <p:nvPr/>
        </p:nvPicPr>
        <p:blipFill>
          <a:blip r:embed="rId3"/>
          <a:stretch>
            <a:fillRect/>
          </a:stretch>
        </p:blipFill>
        <p:spPr>
          <a:xfrm>
            <a:off x="431031" y="2510947"/>
            <a:ext cx="896425" cy="896425"/>
          </a:xfrm>
          <a:prstGeom prst="rect">
            <a:avLst/>
          </a:prstGeom>
        </p:spPr>
      </p:pic>
      <p:sp>
        <p:nvSpPr>
          <p:cNvPr id="40" name="Rectangle 39">
            <a:extLst>
              <a:ext uri="{FF2B5EF4-FFF2-40B4-BE49-F238E27FC236}">
                <a16:creationId xmlns:a16="http://schemas.microsoft.com/office/drawing/2014/main" id="{6D0077EF-1238-454C-A47A-8A72EAD7BF31}"/>
              </a:ext>
            </a:extLst>
          </p:cNvPr>
          <p:cNvSpPr/>
          <p:nvPr/>
        </p:nvSpPr>
        <p:spPr>
          <a:xfrm>
            <a:off x="1631494" y="2657434"/>
            <a:ext cx="10254975" cy="603453"/>
          </a:xfrm>
          <a:prstGeom prst="rect">
            <a:avLst/>
          </a:prstGeom>
        </p:spPr>
        <p:txBody>
          <a:bodyPr wrap="square" lIns="0" tIns="0" rIns="0" bIns="0" anchor="ctr">
            <a:spAutoFit/>
          </a:bodyPr>
          <a:lstStyle/>
          <a:p>
            <a:r>
              <a:rPr lang="en-US" sz="1961" dirty="0">
                <a:solidFill>
                  <a:schemeClr val="tx2"/>
                </a:solidFill>
                <a:latin typeface="+mj-lt"/>
              </a:rPr>
              <a:t>Which of the following statements about device twins are true? </a:t>
            </a:r>
            <a:br>
              <a:rPr lang="en-US" sz="1961" dirty="0">
                <a:solidFill>
                  <a:schemeClr val="tx2"/>
                </a:solidFill>
                <a:latin typeface="+mj-lt"/>
              </a:rPr>
            </a:br>
            <a:r>
              <a:rPr lang="en-US" sz="1961" dirty="0">
                <a:solidFill>
                  <a:schemeClr val="tx2"/>
                </a:solidFill>
                <a:latin typeface="+mj-lt"/>
              </a:rPr>
              <a:t>(choose all correct answers)</a:t>
            </a:r>
          </a:p>
        </p:txBody>
      </p:sp>
      <p:sp>
        <p:nvSpPr>
          <p:cNvPr id="42" name="Rectangle 41">
            <a:extLst>
              <a:ext uri="{FF2B5EF4-FFF2-40B4-BE49-F238E27FC236}">
                <a16:creationId xmlns:a16="http://schemas.microsoft.com/office/drawing/2014/main" id="{E089E6FC-B1A0-4E54-AA51-F174B9312235}"/>
              </a:ext>
            </a:extLst>
          </p:cNvPr>
          <p:cNvSpPr/>
          <p:nvPr/>
        </p:nvSpPr>
        <p:spPr bwMode="auto">
          <a:xfrm>
            <a:off x="435265" y="3573736"/>
            <a:ext cx="2707203"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79285" bIns="62750" numCol="1" spcCol="1270" anchor="t" anchorCtr="0">
            <a:noAutofit/>
          </a:bodyPr>
          <a:lstStyle/>
          <a:p>
            <a:pPr>
              <a:spcBef>
                <a:spcPts val="294"/>
              </a:spcBef>
              <a:buSzPct val="90000"/>
            </a:pPr>
            <a:r>
              <a:rPr lang="en-US" sz="1961" dirty="0">
                <a:solidFill>
                  <a:schemeClr val="tx1"/>
                </a:solidFill>
                <a:latin typeface="+mj-lt"/>
                <a:cs typeface="Segoe UI Semilight"/>
              </a:rPr>
              <a:t>Answer A:</a:t>
            </a:r>
          </a:p>
          <a:p>
            <a:pPr>
              <a:spcBef>
                <a:spcPts val="294"/>
              </a:spcBef>
              <a:buSzPct val="90000"/>
            </a:pPr>
            <a:r>
              <a:rPr lang="en-US" sz="1730" dirty="0">
                <a:solidFill>
                  <a:schemeClr val="tx1"/>
                </a:solidFill>
                <a:cs typeface="Segoe UI Semilight"/>
              </a:rPr>
              <a:t>The device twin desired and reported properties are used to synchronize device configuration</a:t>
            </a:r>
          </a:p>
        </p:txBody>
      </p:sp>
      <p:sp>
        <p:nvSpPr>
          <p:cNvPr id="44" name="Rectangle 43">
            <a:extLst>
              <a:ext uri="{FF2B5EF4-FFF2-40B4-BE49-F238E27FC236}">
                <a16:creationId xmlns:a16="http://schemas.microsoft.com/office/drawing/2014/main" id="{FADBBD4A-7187-44C5-900D-559241E702E3}"/>
              </a:ext>
            </a:extLst>
          </p:cNvPr>
          <p:cNvSpPr/>
          <p:nvPr/>
        </p:nvSpPr>
        <p:spPr bwMode="auto">
          <a:xfrm>
            <a:off x="3313286" y="3573736"/>
            <a:ext cx="2707203"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79285" bIns="62750" numCol="1" spcCol="1270" anchor="t" anchorCtr="0">
            <a:noAutofit/>
          </a:bodyPr>
          <a:lstStyle/>
          <a:p>
            <a:pPr>
              <a:spcBef>
                <a:spcPts val="294"/>
              </a:spcBef>
              <a:buSzPct val="90000"/>
            </a:pPr>
            <a:r>
              <a:rPr lang="en-US" sz="1961" b="1" dirty="0">
                <a:solidFill>
                  <a:schemeClr val="tx1"/>
                </a:solidFill>
                <a:latin typeface="+mj-lt"/>
                <a:cs typeface="Segoe UI Semilight"/>
              </a:rPr>
              <a:t>Answer B:</a:t>
            </a:r>
          </a:p>
          <a:p>
            <a:pPr>
              <a:spcBef>
                <a:spcPts val="294"/>
              </a:spcBef>
              <a:buSzPct val="90000"/>
            </a:pPr>
            <a:r>
              <a:rPr lang="en-US" sz="1730" dirty="0">
                <a:solidFill>
                  <a:schemeClr val="tx1"/>
                </a:solidFill>
                <a:cs typeface="Segoe UI Semilight"/>
              </a:rPr>
              <a:t>The solution back end sets the desired property with the desired configuration value</a:t>
            </a:r>
          </a:p>
        </p:txBody>
      </p:sp>
      <p:sp>
        <p:nvSpPr>
          <p:cNvPr id="46" name="Rectangle 45">
            <a:extLst>
              <a:ext uri="{FF2B5EF4-FFF2-40B4-BE49-F238E27FC236}">
                <a16:creationId xmlns:a16="http://schemas.microsoft.com/office/drawing/2014/main" id="{051E7FFE-0C71-446F-B595-AE518B495423}"/>
              </a:ext>
            </a:extLst>
          </p:cNvPr>
          <p:cNvSpPr/>
          <p:nvPr/>
        </p:nvSpPr>
        <p:spPr bwMode="auto">
          <a:xfrm>
            <a:off x="6191308" y="3573736"/>
            <a:ext cx="2707203"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79285" bIns="62750" numCol="1" spcCol="1270" anchor="t" anchorCtr="0">
            <a:noAutofit/>
          </a:bodyPr>
          <a:lstStyle/>
          <a:p>
            <a:pPr>
              <a:spcBef>
                <a:spcPts val="294"/>
              </a:spcBef>
              <a:buSzPct val="90000"/>
            </a:pPr>
            <a:r>
              <a:rPr lang="en-US" sz="1961" dirty="0">
                <a:solidFill>
                  <a:schemeClr val="tx1"/>
                </a:solidFill>
                <a:latin typeface="+mj-lt"/>
                <a:cs typeface="Segoe UI Semilight"/>
              </a:rPr>
              <a:t>Answer C:</a:t>
            </a:r>
          </a:p>
          <a:p>
            <a:pPr>
              <a:spcBef>
                <a:spcPts val="294"/>
              </a:spcBef>
              <a:buSzPct val="90000"/>
            </a:pPr>
            <a:r>
              <a:rPr lang="en-US" sz="1730" dirty="0">
                <a:solidFill>
                  <a:schemeClr val="tx1"/>
                </a:solidFill>
                <a:cs typeface="Segoe UI Semilight"/>
              </a:rPr>
              <a:t>The device app reports the desired property to the solution back end</a:t>
            </a:r>
          </a:p>
        </p:txBody>
      </p:sp>
      <p:sp>
        <p:nvSpPr>
          <p:cNvPr id="48" name="Rectangle 47">
            <a:extLst>
              <a:ext uri="{FF2B5EF4-FFF2-40B4-BE49-F238E27FC236}">
                <a16:creationId xmlns:a16="http://schemas.microsoft.com/office/drawing/2014/main" id="{CC3766CD-EB3A-4211-918F-20063FEDED64}"/>
              </a:ext>
            </a:extLst>
          </p:cNvPr>
          <p:cNvSpPr/>
          <p:nvPr/>
        </p:nvSpPr>
        <p:spPr bwMode="auto">
          <a:xfrm>
            <a:off x="9069330" y="3573736"/>
            <a:ext cx="2707203"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79285" bIns="62750" numCol="1" spcCol="1270" anchor="t" anchorCtr="0">
            <a:noAutofit/>
          </a:bodyPr>
          <a:lstStyle/>
          <a:p>
            <a:pPr>
              <a:spcBef>
                <a:spcPts val="294"/>
              </a:spcBef>
              <a:buSzPct val="90000"/>
            </a:pPr>
            <a:r>
              <a:rPr lang="en-US" sz="1961" dirty="0">
                <a:solidFill>
                  <a:schemeClr val="tx1"/>
                </a:solidFill>
                <a:latin typeface="+mj-lt"/>
                <a:cs typeface="Segoe UI Semilight"/>
              </a:rPr>
              <a:t>Answer D:</a:t>
            </a:r>
          </a:p>
          <a:p>
            <a:pPr>
              <a:spcBef>
                <a:spcPts val="294"/>
              </a:spcBef>
              <a:buSzPct val="90000"/>
            </a:pPr>
            <a:r>
              <a:rPr lang="en-US" sz="1730" dirty="0">
                <a:solidFill>
                  <a:schemeClr val="tx1"/>
                </a:solidFill>
                <a:cs typeface="Segoe UI Semilight"/>
              </a:rPr>
              <a:t>The solution back end can track the results of the configuration operation across many devices by querying device twins</a:t>
            </a:r>
          </a:p>
          <a:p>
            <a:pPr>
              <a:spcBef>
                <a:spcPts val="294"/>
              </a:spcBef>
              <a:buSzPct val="90000"/>
            </a:pPr>
            <a:endParaRPr lang="en-US" sz="1568" dirty="0">
              <a:solidFill>
                <a:schemeClr val="tx1"/>
              </a:solidFill>
              <a:cs typeface="Segoe UI Semilight"/>
            </a:endParaRPr>
          </a:p>
        </p:txBody>
      </p:sp>
    </p:spTree>
    <p:extLst>
      <p:ext uri="{BB962C8B-B14F-4D97-AF65-F5344CB8AC3E}">
        <p14:creationId xmlns:p14="http://schemas.microsoft.com/office/powerpoint/2010/main" val="99803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review: Question 8.4</a:t>
            </a:r>
          </a:p>
        </p:txBody>
      </p:sp>
      <p:sp>
        <p:nvSpPr>
          <p:cNvPr id="7" name="Rectangle 6">
            <a:extLst>
              <a:ext uri="{FF2B5EF4-FFF2-40B4-BE49-F238E27FC236}">
                <a16:creationId xmlns:a16="http://schemas.microsoft.com/office/drawing/2014/main" id="{A0CCFE4A-1258-4446-B760-AB157C73FC86}"/>
              </a:ext>
            </a:extLst>
          </p:cNvPr>
          <p:cNvSpPr/>
          <p:nvPr/>
        </p:nvSpPr>
        <p:spPr>
          <a:xfrm>
            <a:off x="437320" y="1170819"/>
            <a:ext cx="11343820" cy="1206905"/>
          </a:xfrm>
          <a:prstGeom prst="rect">
            <a:avLst/>
          </a:prstGeom>
          <a:noFill/>
          <a:ln>
            <a:noFill/>
          </a:ln>
        </p:spPr>
        <p:txBody>
          <a:bodyPr wrap="square" lIns="0" tIns="0" rIns="0" bIns="0">
            <a:spAutoFit/>
          </a:bodyPr>
          <a:lstStyle/>
          <a:p>
            <a:r>
              <a:rPr lang="en-US" sz="1961" dirty="0"/>
              <a:t>You are developing an IoT solution for your company. You have IoT devices and IoT Edge devices configured and running in your solution. Data analysis has been completed using archived data, and this analysis revealed data trends and device behaviors that require your attention. You determine </a:t>
            </a:r>
            <a:br>
              <a:rPr lang="en-US" sz="1961" dirty="0"/>
            </a:br>
            <a:r>
              <a:rPr lang="en-US" sz="1961" dirty="0"/>
              <a:t>that implementing device management techniques will help to address the situation</a:t>
            </a:r>
          </a:p>
        </p:txBody>
      </p:sp>
      <p:pic>
        <p:nvPicPr>
          <p:cNvPr id="5" name="Picture 4" descr="Icon of a cloud with multiples lines extending from it">
            <a:extLst>
              <a:ext uri="{FF2B5EF4-FFF2-40B4-BE49-F238E27FC236}">
                <a16:creationId xmlns:a16="http://schemas.microsoft.com/office/drawing/2014/main" id="{041191C7-4464-4C78-A1D8-C4181EFEAD19}"/>
              </a:ext>
            </a:extLst>
          </p:cNvPr>
          <p:cNvPicPr>
            <a:picLocks/>
          </p:cNvPicPr>
          <p:nvPr/>
        </p:nvPicPr>
        <p:blipFill>
          <a:blip r:embed="rId3"/>
          <a:stretch>
            <a:fillRect/>
          </a:stretch>
        </p:blipFill>
        <p:spPr>
          <a:xfrm>
            <a:off x="431031" y="2510947"/>
            <a:ext cx="896425" cy="896425"/>
          </a:xfrm>
          <a:prstGeom prst="rect">
            <a:avLst/>
          </a:prstGeom>
        </p:spPr>
      </p:pic>
      <p:sp>
        <p:nvSpPr>
          <p:cNvPr id="14" name="Rectangle 13">
            <a:extLst>
              <a:ext uri="{FF2B5EF4-FFF2-40B4-BE49-F238E27FC236}">
                <a16:creationId xmlns:a16="http://schemas.microsoft.com/office/drawing/2014/main" id="{1EC6AC62-D934-428D-9E1A-BF41984FB2C3}"/>
              </a:ext>
            </a:extLst>
          </p:cNvPr>
          <p:cNvSpPr/>
          <p:nvPr/>
        </p:nvSpPr>
        <p:spPr>
          <a:xfrm>
            <a:off x="1631494" y="2657434"/>
            <a:ext cx="10272032" cy="603453"/>
          </a:xfrm>
          <a:prstGeom prst="rect">
            <a:avLst/>
          </a:prstGeom>
        </p:spPr>
        <p:txBody>
          <a:bodyPr wrap="square" lIns="0" tIns="0" rIns="0" bIns="0">
            <a:spAutoFit/>
          </a:bodyPr>
          <a:lstStyle/>
          <a:p>
            <a:r>
              <a:rPr lang="en-US" sz="1961" dirty="0">
                <a:solidFill>
                  <a:schemeClr val="tx2"/>
                </a:solidFill>
                <a:latin typeface="+mj-lt"/>
              </a:rPr>
              <a:t>Under what circumstances should you consider using IoT Hub Jobs to help with device management? (choose all correct answers)</a:t>
            </a:r>
          </a:p>
        </p:txBody>
      </p:sp>
      <p:sp>
        <p:nvSpPr>
          <p:cNvPr id="25" name="Rectangle 24">
            <a:extLst>
              <a:ext uri="{FF2B5EF4-FFF2-40B4-BE49-F238E27FC236}">
                <a16:creationId xmlns:a16="http://schemas.microsoft.com/office/drawing/2014/main" id="{7A867961-F444-47D2-AB45-607D9636582A}"/>
              </a:ext>
            </a:extLst>
          </p:cNvPr>
          <p:cNvSpPr/>
          <p:nvPr/>
        </p:nvSpPr>
        <p:spPr bwMode="auto">
          <a:xfrm>
            <a:off x="435265" y="3573736"/>
            <a:ext cx="2707203"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79285" bIns="62750" numCol="1" spcCol="1270" anchor="t" anchorCtr="0">
            <a:noAutofit/>
          </a:bodyPr>
          <a:lstStyle/>
          <a:p>
            <a:pPr>
              <a:spcBef>
                <a:spcPts val="294"/>
              </a:spcBef>
              <a:buSzPct val="90000"/>
            </a:pPr>
            <a:r>
              <a:rPr lang="en-US" sz="1961" dirty="0">
                <a:solidFill>
                  <a:schemeClr val="tx1"/>
                </a:solidFill>
                <a:latin typeface="+mj-lt"/>
                <a:cs typeface="Segoe UI Semilight"/>
              </a:rPr>
              <a:t>Answer A:</a:t>
            </a:r>
          </a:p>
          <a:p>
            <a:pPr>
              <a:spcBef>
                <a:spcPts val="294"/>
              </a:spcBef>
              <a:buSzPct val="90000"/>
            </a:pPr>
            <a:r>
              <a:rPr lang="en-US" sz="1730" dirty="0">
                <a:solidFill>
                  <a:schemeClr val="tx1"/>
                </a:solidFill>
                <a:cs typeface="Segoe UI Semilight"/>
              </a:rPr>
              <a:t>When you need to schedule and track progress of desired property updates for devices</a:t>
            </a:r>
          </a:p>
          <a:p>
            <a:pPr>
              <a:spcBef>
                <a:spcPts val="294"/>
              </a:spcBef>
              <a:buSzPct val="90000"/>
            </a:pPr>
            <a:endParaRPr lang="en-US" sz="1568" dirty="0">
              <a:solidFill>
                <a:schemeClr val="tx1"/>
              </a:solidFill>
              <a:cs typeface="Segoe UI Semilight"/>
            </a:endParaRPr>
          </a:p>
        </p:txBody>
      </p:sp>
      <p:sp>
        <p:nvSpPr>
          <p:cNvPr id="27" name="Rectangle 26">
            <a:extLst>
              <a:ext uri="{FF2B5EF4-FFF2-40B4-BE49-F238E27FC236}">
                <a16:creationId xmlns:a16="http://schemas.microsoft.com/office/drawing/2014/main" id="{68757581-ED3E-47A9-A0A4-AEE38DBAB65E}"/>
              </a:ext>
            </a:extLst>
          </p:cNvPr>
          <p:cNvSpPr/>
          <p:nvPr/>
        </p:nvSpPr>
        <p:spPr bwMode="auto">
          <a:xfrm>
            <a:off x="3313286" y="3573736"/>
            <a:ext cx="2707203"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79285" bIns="62750" numCol="1" spcCol="1270" anchor="t" anchorCtr="0">
            <a:noAutofit/>
          </a:bodyPr>
          <a:lstStyle/>
          <a:p>
            <a:pPr>
              <a:spcBef>
                <a:spcPts val="294"/>
              </a:spcBef>
              <a:buSzPct val="90000"/>
            </a:pPr>
            <a:r>
              <a:rPr lang="en-US" sz="1961" b="1" dirty="0">
                <a:solidFill>
                  <a:schemeClr val="tx1"/>
                </a:solidFill>
                <a:latin typeface="+mj-lt"/>
                <a:cs typeface="Segoe UI Semilight"/>
              </a:rPr>
              <a:t>Answer B:</a:t>
            </a:r>
          </a:p>
          <a:p>
            <a:pPr>
              <a:spcBef>
                <a:spcPts val="294"/>
              </a:spcBef>
              <a:buSzPct val="90000"/>
            </a:pPr>
            <a:r>
              <a:rPr lang="en-US" sz="1730" dirty="0">
                <a:solidFill>
                  <a:schemeClr val="tx1"/>
                </a:solidFill>
                <a:cs typeface="Segoe UI Semilight"/>
              </a:rPr>
              <a:t>When you need to schedule and track progress of deprovisioning for devices</a:t>
            </a:r>
          </a:p>
          <a:p>
            <a:pPr>
              <a:spcBef>
                <a:spcPts val="294"/>
              </a:spcBef>
              <a:buSzPct val="90000"/>
            </a:pPr>
            <a:endParaRPr lang="en-US" sz="1568" dirty="0">
              <a:solidFill>
                <a:schemeClr val="tx1"/>
              </a:solidFill>
              <a:cs typeface="Segoe UI Semilight"/>
            </a:endParaRPr>
          </a:p>
        </p:txBody>
      </p:sp>
      <p:sp>
        <p:nvSpPr>
          <p:cNvPr id="29" name="Rectangle 28">
            <a:extLst>
              <a:ext uri="{FF2B5EF4-FFF2-40B4-BE49-F238E27FC236}">
                <a16:creationId xmlns:a16="http://schemas.microsoft.com/office/drawing/2014/main" id="{CE644767-F5CA-4522-A68A-A4ACDD3719EE}"/>
              </a:ext>
            </a:extLst>
          </p:cNvPr>
          <p:cNvSpPr/>
          <p:nvPr/>
        </p:nvSpPr>
        <p:spPr bwMode="auto">
          <a:xfrm>
            <a:off x="6191308" y="3573736"/>
            <a:ext cx="2707203"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79285" bIns="62750" numCol="1" spcCol="1270" anchor="t" anchorCtr="0">
            <a:noAutofit/>
          </a:bodyPr>
          <a:lstStyle/>
          <a:p>
            <a:pPr>
              <a:spcBef>
                <a:spcPts val="294"/>
              </a:spcBef>
              <a:buSzPct val="90000"/>
            </a:pPr>
            <a:r>
              <a:rPr lang="en-US" sz="1961" dirty="0">
                <a:solidFill>
                  <a:schemeClr val="tx1"/>
                </a:solidFill>
                <a:latin typeface="+mj-lt"/>
                <a:cs typeface="Segoe UI Semilight"/>
              </a:rPr>
              <a:t>Answer C:</a:t>
            </a:r>
          </a:p>
          <a:p>
            <a:pPr>
              <a:spcBef>
                <a:spcPts val="294"/>
              </a:spcBef>
              <a:buSzPct val="90000"/>
            </a:pPr>
            <a:r>
              <a:rPr lang="en-US" sz="1730" dirty="0">
                <a:solidFill>
                  <a:schemeClr val="tx1"/>
                </a:solidFill>
                <a:cs typeface="Segoe UI Semilight"/>
              </a:rPr>
              <a:t>When you need to schedule and track progress of tag updates for devices</a:t>
            </a:r>
          </a:p>
        </p:txBody>
      </p:sp>
      <p:sp>
        <p:nvSpPr>
          <p:cNvPr id="31" name="Rectangle 30">
            <a:extLst>
              <a:ext uri="{FF2B5EF4-FFF2-40B4-BE49-F238E27FC236}">
                <a16:creationId xmlns:a16="http://schemas.microsoft.com/office/drawing/2014/main" id="{C3D9FC80-AA17-4CEC-B879-81438B622340}"/>
              </a:ext>
            </a:extLst>
          </p:cNvPr>
          <p:cNvSpPr/>
          <p:nvPr/>
        </p:nvSpPr>
        <p:spPr bwMode="auto">
          <a:xfrm>
            <a:off x="9069330" y="3573736"/>
            <a:ext cx="2707203"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79285" bIns="62750" numCol="1" spcCol="1270" anchor="t" anchorCtr="0">
            <a:noAutofit/>
          </a:bodyPr>
          <a:lstStyle/>
          <a:p>
            <a:pPr>
              <a:spcBef>
                <a:spcPts val="294"/>
              </a:spcBef>
              <a:buSzPct val="90000"/>
            </a:pPr>
            <a:r>
              <a:rPr lang="en-US" sz="1961" dirty="0">
                <a:solidFill>
                  <a:schemeClr val="tx1"/>
                </a:solidFill>
                <a:latin typeface="+mj-lt"/>
                <a:cs typeface="Segoe UI Semilight"/>
              </a:rPr>
              <a:t>Answer D:</a:t>
            </a:r>
          </a:p>
          <a:p>
            <a:pPr>
              <a:spcBef>
                <a:spcPts val="294"/>
              </a:spcBef>
              <a:buSzPct val="90000"/>
            </a:pPr>
            <a:r>
              <a:rPr lang="en-US" sz="1730" dirty="0">
                <a:solidFill>
                  <a:schemeClr val="tx1"/>
                </a:solidFill>
                <a:cs typeface="Segoe UI Semilight"/>
              </a:rPr>
              <a:t>When you need to schedule and track progress of a direct method for devices</a:t>
            </a:r>
          </a:p>
          <a:p>
            <a:pPr>
              <a:spcBef>
                <a:spcPts val="294"/>
              </a:spcBef>
              <a:buSzPct val="90000"/>
            </a:pPr>
            <a:endParaRPr lang="en-US" sz="1568" dirty="0">
              <a:solidFill>
                <a:schemeClr val="tx1"/>
              </a:solidFill>
              <a:cs typeface="Segoe UI Semilight"/>
            </a:endParaRPr>
          </a:p>
        </p:txBody>
      </p:sp>
    </p:spTree>
    <p:extLst>
      <p:ext uri="{BB962C8B-B14F-4D97-AF65-F5344CB8AC3E}">
        <p14:creationId xmlns:p14="http://schemas.microsoft.com/office/powerpoint/2010/main" val="42454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644" y="3226295"/>
            <a:ext cx="9115662" cy="402302"/>
          </a:xfrm>
        </p:spPr>
        <p:txBody>
          <a:bodyPr/>
          <a:lstStyle/>
          <a:p>
            <a:r>
              <a:rPr lang="en-US" sz="2647" dirty="0"/>
              <a:t>Lesson 2: Introduction to IoT device management</a:t>
            </a:r>
          </a:p>
        </p:txBody>
      </p:sp>
      <p:pic>
        <p:nvPicPr>
          <p:cNvPr id="5" name="Picture 4" descr="Icon of a wrench and a clipboard">
            <a:extLst>
              <a:ext uri="{FF2B5EF4-FFF2-40B4-BE49-F238E27FC236}">
                <a16:creationId xmlns:a16="http://schemas.microsoft.com/office/drawing/2014/main" id="{8C7EDDD0-1E43-47B0-B3C6-9A6281A1E4F0}"/>
              </a:ext>
            </a:extLst>
          </p:cNvPr>
          <p:cNvPicPr>
            <a:picLocks noChangeAspect="1"/>
          </p:cNvPicPr>
          <p:nvPr/>
        </p:nvPicPr>
        <p:blipFill>
          <a:blip r:embed="rId3">
            <a:clrChange>
              <a:clrFrom>
                <a:srgbClr val="FFFFFF"/>
              </a:clrFrom>
              <a:clrTo>
                <a:srgbClr val="FFFFFF">
                  <a:alpha val="0"/>
                </a:srgbClr>
              </a:clrTo>
            </a:clrChange>
          </a:blip>
          <a:srcRect/>
          <a:stretch/>
        </p:blipFill>
        <p:spPr>
          <a:xfrm>
            <a:off x="10184816" y="2986663"/>
            <a:ext cx="884674" cy="884674"/>
          </a:xfrm>
          <a:prstGeom prst="rect">
            <a:avLst/>
          </a:prstGeom>
        </p:spPr>
      </p:pic>
    </p:spTree>
    <p:extLst>
      <p:ext uri="{BB962C8B-B14F-4D97-AF65-F5344CB8AC3E}">
        <p14:creationId xmlns:p14="http://schemas.microsoft.com/office/powerpoint/2010/main" val="246374849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review: Question 8.5</a:t>
            </a:r>
          </a:p>
        </p:txBody>
      </p:sp>
      <p:sp>
        <p:nvSpPr>
          <p:cNvPr id="6" name="Rectangle 5">
            <a:extLst>
              <a:ext uri="{FF2B5EF4-FFF2-40B4-BE49-F238E27FC236}">
                <a16:creationId xmlns:a16="http://schemas.microsoft.com/office/drawing/2014/main" id="{B45073DF-6A41-4E48-B365-5819A81900B7}"/>
              </a:ext>
            </a:extLst>
          </p:cNvPr>
          <p:cNvSpPr/>
          <p:nvPr/>
        </p:nvSpPr>
        <p:spPr>
          <a:xfrm>
            <a:off x="434942" y="1170819"/>
            <a:ext cx="11343820" cy="1206905"/>
          </a:xfrm>
          <a:prstGeom prst="rect">
            <a:avLst/>
          </a:prstGeom>
          <a:noFill/>
          <a:ln>
            <a:noFill/>
          </a:ln>
        </p:spPr>
        <p:txBody>
          <a:bodyPr wrap="square" lIns="0" tIns="0" rIns="0" bIns="0">
            <a:spAutoFit/>
          </a:bodyPr>
          <a:lstStyle/>
          <a:p>
            <a:r>
              <a:rPr lang="en-US" sz="1961" dirty="0"/>
              <a:t>You are developing an IoT solution for your company. You have IoT devices and IoT Edge devices configured and running in your solution. Data analysis has been completed using archived data, and this analysis revealed data trends and device behaviors that require your attention. You determine </a:t>
            </a:r>
            <a:br>
              <a:rPr lang="en-US" sz="1961" dirty="0"/>
            </a:br>
            <a:r>
              <a:rPr lang="en-US" sz="1961" dirty="0"/>
              <a:t>that implementing device management techniques will help to address the situation</a:t>
            </a:r>
          </a:p>
        </p:txBody>
      </p:sp>
      <p:pic>
        <p:nvPicPr>
          <p:cNvPr id="4" name="Picture 3" descr="Icon of four servers">
            <a:extLst>
              <a:ext uri="{FF2B5EF4-FFF2-40B4-BE49-F238E27FC236}">
                <a16:creationId xmlns:a16="http://schemas.microsoft.com/office/drawing/2014/main" id="{FC06133F-E5FD-4E88-BE7E-25A615D58BD2}"/>
              </a:ext>
            </a:extLst>
          </p:cNvPr>
          <p:cNvPicPr>
            <a:picLocks/>
          </p:cNvPicPr>
          <p:nvPr/>
        </p:nvPicPr>
        <p:blipFill>
          <a:blip r:embed="rId3"/>
          <a:stretch>
            <a:fillRect/>
          </a:stretch>
        </p:blipFill>
        <p:spPr>
          <a:xfrm>
            <a:off x="431031" y="2510947"/>
            <a:ext cx="896425" cy="896425"/>
          </a:xfrm>
          <a:prstGeom prst="rect">
            <a:avLst/>
          </a:prstGeom>
        </p:spPr>
      </p:pic>
      <p:sp>
        <p:nvSpPr>
          <p:cNvPr id="8" name="Rectangle 7">
            <a:extLst>
              <a:ext uri="{FF2B5EF4-FFF2-40B4-BE49-F238E27FC236}">
                <a16:creationId xmlns:a16="http://schemas.microsoft.com/office/drawing/2014/main" id="{9F2C708F-7C8E-4A2C-AE13-63FBCC6C6DA6}"/>
              </a:ext>
            </a:extLst>
          </p:cNvPr>
          <p:cNvSpPr/>
          <p:nvPr/>
        </p:nvSpPr>
        <p:spPr>
          <a:xfrm>
            <a:off x="1631494" y="2657434"/>
            <a:ext cx="10453621" cy="603453"/>
          </a:xfrm>
          <a:prstGeom prst="rect">
            <a:avLst/>
          </a:prstGeom>
        </p:spPr>
        <p:txBody>
          <a:bodyPr wrap="square" lIns="0" tIns="0" rIns="0" bIns="0">
            <a:spAutoFit/>
          </a:bodyPr>
          <a:lstStyle/>
          <a:p>
            <a:r>
              <a:rPr lang="en-US" sz="1961" dirty="0">
                <a:solidFill>
                  <a:schemeClr val="tx2"/>
                </a:solidFill>
                <a:latin typeface="+mj-lt"/>
              </a:rPr>
              <a:t>Which of the following statements about automatic device management are correct? </a:t>
            </a:r>
            <a:br>
              <a:rPr lang="en-US" sz="1961" dirty="0">
                <a:solidFill>
                  <a:schemeClr val="tx2"/>
                </a:solidFill>
                <a:latin typeface="+mj-lt"/>
              </a:rPr>
            </a:br>
            <a:r>
              <a:rPr lang="en-US" sz="1961" dirty="0">
                <a:solidFill>
                  <a:schemeClr val="tx2"/>
                </a:solidFill>
                <a:latin typeface="+mj-lt"/>
              </a:rPr>
              <a:t>(choose all correct answers)</a:t>
            </a:r>
          </a:p>
        </p:txBody>
      </p:sp>
      <p:sp>
        <p:nvSpPr>
          <p:cNvPr id="15" name="Rectangle 14">
            <a:extLst>
              <a:ext uri="{FF2B5EF4-FFF2-40B4-BE49-F238E27FC236}">
                <a16:creationId xmlns:a16="http://schemas.microsoft.com/office/drawing/2014/main" id="{E1632883-1B99-43FE-B740-051879A6D06A}"/>
              </a:ext>
            </a:extLst>
          </p:cNvPr>
          <p:cNvSpPr/>
          <p:nvPr/>
        </p:nvSpPr>
        <p:spPr bwMode="auto">
          <a:xfrm>
            <a:off x="435265" y="3573736"/>
            <a:ext cx="2707203"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79285" bIns="62750" numCol="1" spcCol="1270" anchor="t" anchorCtr="0">
            <a:noAutofit/>
          </a:bodyPr>
          <a:lstStyle/>
          <a:p>
            <a:pPr>
              <a:spcBef>
                <a:spcPts val="294"/>
              </a:spcBef>
              <a:buSzPct val="90000"/>
            </a:pPr>
            <a:r>
              <a:rPr lang="en-US" sz="1961" dirty="0">
                <a:solidFill>
                  <a:schemeClr val="tx1"/>
                </a:solidFill>
                <a:latin typeface="+mj-lt"/>
                <a:cs typeface="Segoe UI Semilight"/>
              </a:rPr>
              <a:t>Answer A:</a:t>
            </a:r>
          </a:p>
          <a:p>
            <a:pPr>
              <a:spcBef>
                <a:spcPts val="294"/>
              </a:spcBef>
              <a:buSzPct val="90000"/>
            </a:pPr>
            <a:r>
              <a:rPr lang="en-US" sz="1730" dirty="0">
                <a:solidFill>
                  <a:schemeClr val="tx1"/>
                </a:solidFill>
                <a:cs typeface="Segoe UI Semilight"/>
              </a:rPr>
              <a:t>Automatic device management requires the Standard tier of the IoT Hub service</a:t>
            </a:r>
          </a:p>
        </p:txBody>
      </p:sp>
      <p:sp>
        <p:nvSpPr>
          <p:cNvPr id="27" name="Rectangle 26">
            <a:extLst>
              <a:ext uri="{FF2B5EF4-FFF2-40B4-BE49-F238E27FC236}">
                <a16:creationId xmlns:a16="http://schemas.microsoft.com/office/drawing/2014/main" id="{3E24DC24-8695-4C18-AAD8-7057337E4F3E}"/>
              </a:ext>
            </a:extLst>
          </p:cNvPr>
          <p:cNvSpPr/>
          <p:nvPr/>
        </p:nvSpPr>
        <p:spPr bwMode="auto">
          <a:xfrm>
            <a:off x="3313286" y="3573736"/>
            <a:ext cx="2707203"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79285" bIns="62750" numCol="1" spcCol="1270" anchor="t" anchorCtr="0">
            <a:noAutofit/>
          </a:bodyPr>
          <a:lstStyle/>
          <a:p>
            <a:pPr>
              <a:spcBef>
                <a:spcPts val="294"/>
              </a:spcBef>
              <a:buSzPct val="90000"/>
            </a:pPr>
            <a:r>
              <a:rPr lang="en-US" sz="1961" b="1" dirty="0">
                <a:solidFill>
                  <a:schemeClr val="tx1"/>
                </a:solidFill>
                <a:latin typeface="+mj-lt"/>
                <a:cs typeface="Segoe UI Semilight"/>
              </a:rPr>
              <a:t>Answer B:</a:t>
            </a:r>
          </a:p>
          <a:p>
            <a:pPr>
              <a:spcBef>
                <a:spcPts val="294"/>
              </a:spcBef>
              <a:buSzPct val="90000"/>
            </a:pPr>
            <a:r>
              <a:rPr lang="en-US" sz="1730" dirty="0">
                <a:solidFill>
                  <a:schemeClr val="tx1"/>
                </a:solidFill>
                <a:cs typeface="Segoe UI Semilight"/>
              </a:rPr>
              <a:t>Automatic device management uses a JSON document called a Configuration</a:t>
            </a:r>
          </a:p>
        </p:txBody>
      </p:sp>
      <p:sp>
        <p:nvSpPr>
          <p:cNvPr id="31" name="Rectangle 30">
            <a:extLst>
              <a:ext uri="{FF2B5EF4-FFF2-40B4-BE49-F238E27FC236}">
                <a16:creationId xmlns:a16="http://schemas.microsoft.com/office/drawing/2014/main" id="{A0D50C88-0C4C-4376-AD88-713197DB966B}"/>
              </a:ext>
            </a:extLst>
          </p:cNvPr>
          <p:cNvSpPr/>
          <p:nvPr/>
        </p:nvSpPr>
        <p:spPr bwMode="auto">
          <a:xfrm>
            <a:off x="6191308" y="3573736"/>
            <a:ext cx="2707203"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79285" bIns="62750" numCol="1" spcCol="1270" anchor="t" anchorCtr="0">
            <a:noAutofit/>
          </a:bodyPr>
          <a:lstStyle/>
          <a:p>
            <a:pPr>
              <a:spcBef>
                <a:spcPts val="294"/>
              </a:spcBef>
              <a:buSzPct val="90000"/>
            </a:pPr>
            <a:r>
              <a:rPr lang="en-US" sz="1961" dirty="0">
                <a:solidFill>
                  <a:schemeClr val="tx1"/>
                </a:solidFill>
                <a:latin typeface="+mj-lt"/>
                <a:cs typeface="Segoe UI Semilight"/>
              </a:rPr>
              <a:t>Answer C:</a:t>
            </a:r>
          </a:p>
          <a:p>
            <a:pPr>
              <a:spcBef>
                <a:spcPts val="294"/>
              </a:spcBef>
              <a:buSzPct val="90000"/>
            </a:pPr>
            <a:r>
              <a:rPr lang="en-US" sz="1730" dirty="0">
                <a:solidFill>
                  <a:schemeClr val="tx1"/>
                </a:solidFill>
                <a:cs typeface="Segoe UI Semilight"/>
              </a:rPr>
              <a:t>Automatic device management uses a JSON document called a Manifest</a:t>
            </a:r>
          </a:p>
        </p:txBody>
      </p:sp>
      <p:sp>
        <p:nvSpPr>
          <p:cNvPr id="33" name="Rectangle 32">
            <a:extLst>
              <a:ext uri="{FF2B5EF4-FFF2-40B4-BE49-F238E27FC236}">
                <a16:creationId xmlns:a16="http://schemas.microsoft.com/office/drawing/2014/main" id="{E4FC08B3-8649-467E-86A8-D27649988AA5}"/>
              </a:ext>
            </a:extLst>
          </p:cNvPr>
          <p:cNvSpPr/>
          <p:nvPr/>
        </p:nvSpPr>
        <p:spPr bwMode="auto">
          <a:xfrm>
            <a:off x="9069330" y="3573736"/>
            <a:ext cx="2707203"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62750" rIns="179285" bIns="62750" numCol="1" spcCol="1270" anchor="t" anchorCtr="0">
            <a:noAutofit/>
          </a:bodyPr>
          <a:lstStyle/>
          <a:p>
            <a:pPr>
              <a:spcBef>
                <a:spcPts val="294"/>
              </a:spcBef>
              <a:buSzPct val="90000"/>
            </a:pPr>
            <a:r>
              <a:rPr lang="en-US" sz="1961" dirty="0">
                <a:solidFill>
                  <a:schemeClr val="tx1"/>
                </a:solidFill>
                <a:latin typeface="+mj-lt"/>
                <a:cs typeface="Segoe UI Semilight"/>
              </a:rPr>
              <a:t>Answer D:</a:t>
            </a:r>
          </a:p>
          <a:p>
            <a:pPr>
              <a:spcBef>
                <a:spcPts val="294"/>
              </a:spcBef>
              <a:buSzPct val="90000"/>
            </a:pPr>
            <a:r>
              <a:rPr lang="en-US" sz="1730" dirty="0">
                <a:solidFill>
                  <a:schemeClr val="tx1"/>
                </a:solidFill>
                <a:cs typeface="Segoe UI Semilight"/>
              </a:rPr>
              <a:t>Automatic device management works with any tier of the IoT Hub service</a:t>
            </a:r>
          </a:p>
        </p:txBody>
      </p:sp>
    </p:spTree>
    <p:extLst>
      <p:ext uri="{BB962C8B-B14F-4D97-AF65-F5344CB8AC3E}">
        <p14:creationId xmlns:p14="http://schemas.microsoft.com/office/powerpoint/2010/main" val="349069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65F2D-56C9-4416-B11D-A4EA1C10D9BA}"/>
              </a:ext>
            </a:extLst>
          </p:cNvPr>
          <p:cNvSpPr>
            <a:spLocks noGrp="1"/>
          </p:cNvSpPr>
          <p:nvPr>
            <p:ph type="title"/>
          </p:nvPr>
        </p:nvSpPr>
        <p:spPr/>
        <p:txBody>
          <a:bodyPr>
            <a:spAutoFit/>
          </a:bodyPr>
          <a:lstStyle/>
          <a:p>
            <a:r>
              <a:rPr lang="en-US" dirty="0"/>
              <a:t>What is device management?</a:t>
            </a:r>
          </a:p>
        </p:txBody>
      </p:sp>
      <p:sp>
        <p:nvSpPr>
          <p:cNvPr id="3" name="TextBox 2">
            <a:extLst>
              <a:ext uri="{FF2B5EF4-FFF2-40B4-BE49-F238E27FC236}">
                <a16:creationId xmlns:a16="http://schemas.microsoft.com/office/drawing/2014/main" id="{0F674083-B400-4FC8-8517-BC691040F598}"/>
              </a:ext>
            </a:extLst>
          </p:cNvPr>
          <p:cNvSpPr txBox="1"/>
          <p:nvPr/>
        </p:nvSpPr>
        <p:spPr>
          <a:xfrm>
            <a:off x="418644" y="1184769"/>
            <a:ext cx="11103943" cy="362072"/>
          </a:xfrm>
          <a:prstGeom prst="rect">
            <a:avLst/>
          </a:prstGeom>
          <a:noFill/>
        </p:spPr>
        <p:txBody>
          <a:bodyPr wrap="square" lIns="0" tIns="0" rIns="0" bIns="0" rtlCol="0">
            <a:spAutoFit/>
          </a:bodyPr>
          <a:lstStyle/>
          <a:p>
            <a:r>
              <a:rPr lang="en-US" sz="2353" dirty="0">
                <a:latin typeface="+mj-lt"/>
              </a:rPr>
              <a:t>Device management principles:</a:t>
            </a:r>
          </a:p>
        </p:txBody>
      </p:sp>
      <p:pic>
        <p:nvPicPr>
          <p:cNvPr id="51" name="Picture 50" descr="Icon of a series of bars forming a chart">
            <a:extLst>
              <a:ext uri="{FF2B5EF4-FFF2-40B4-BE49-F238E27FC236}">
                <a16:creationId xmlns:a16="http://schemas.microsoft.com/office/drawing/2014/main" id="{16D3B815-3A56-4AC2-9D1D-A6CA8B8D8730}"/>
              </a:ext>
            </a:extLst>
          </p:cNvPr>
          <p:cNvPicPr>
            <a:picLocks/>
          </p:cNvPicPr>
          <p:nvPr/>
        </p:nvPicPr>
        <p:blipFill>
          <a:blip r:embed="rId3"/>
          <a:stretch>
            <a:fillRect/>
          </a:stretch>
        </p:blipFill>
        <p:spPr>
          <a:xfrm>
            <a:off x="1162458" y="2159065"/>
            <a:ext cx="1190731" cy="1190731"/>
          </a:xfrm>
          <a:prstGeom prst="rect">
            <a:avLst/>
          </a:prstGeom>
        </p:spPr>
      </p:pic>
      <p:sp>
        <p:nvSpPr>
          <p:cNvPr id="53" name="Freeform: Shape 52">
            <a:extLst>
              <a:ext uri="{FF2B5EF4-FFF2-40B4-BE49-F238E27FC236}">
                <a16:creationId xmlns:a16="http://schemas.microsoft.com/office/drawing/2014/main" id="{A42F841B-B898-4E2E-8BC6-88DFE004221F}"/>
              </a:ext>
            </a:extLst>
          </p:cNvPr>
          <p:cNvSpPr/>
          <p:nvPr/>
        </p:nvSpPr>
        <p:spPr bwMode="auto">
          <a:xfrm>
            <a:off x="418644" y="2988345"/>
            <a:ext cx="2678360" cy="2586212"/>
          </a:xfrm>
          <a:custGeom>
            <a:avLst/>
            <a:gdLst>
              <a:gd name="connsiteX0" fmla="*/ 1391045 w 2016650"/>
              <a:gd name="connsiteY0" fmla="*/ 0 h 1947267"/>
              <a:gd name="connsiteX1" fmla="*/ 1523499 w 2016650"/>
              <a:gd name="connsiteY1" fmla="*/ 61348 h 1947267"/>
              <a:gd name="connsiteX2" fmla="*/ 2013709 w 2016650"/>
              <a:gd name="connsiteY2" fmla="*/ 733889 h 1947267"/>
              <a:gd name="connsiteX3" fmla="*/ 2016650 w 2016650"/>
              <a:gd name="connsiteY3" fmla="*/ 753021 h 1947267"/>
              <a:gd name="connsiteX4" fmla="*/ 1957792 w 2016650"/>
              <a:gd name="connsiteY4" fmla="*/ 792704 h 1947267"/>
              <a:gd name="connsiteX5" fmla="*/ 1897852 w 2016650"/>
              <a:gd name="connsiteY5" fmla="*/ 937411 h 1947267"/>
              <a:gd name="connsiteX6" fmla="*/ 1957792 w 2016650"/>
              <a:gd name="connsiteY6" fmla="*/ 1082119 h 1947267"/>
              <a:gd name="connsiteX7" fmla="*/ 2016649 w 2016650"/>
              <a:gd name="connsiteY7" fmla="*/ 1121801 h 1947267"/>
              <a:gd name="connsiteX8" fmla="*/ 2013709 w 2016650"/>
              <a:gd name="connsiteY8" fmla="*/ 1140932 h 1947267"/>
              <a:gd name="connsiteX9" fmla="*/ 1017187 w 2016650"/>
              <a:gd name="connsiteY9" fmla="*/ 1947267 h 1947267"/>
              <a:gd name="connsiteX10" fmla="*/ 0 w 2016650"/>
              <a:gd name="connsiteY10" fmla="*/ 937410 h 1947267"/>
              <a:gd name="connsiteX11" fmla="*/ 621252 w 2016650"/>
              <a:gd name="connsiteY11" fmla="*/ 6913 h 1947267"/>
              <a:gd name="connsiteX12" fmla="*/ 627092 w 2016650"/>
              <a:gd name="connsiteY12" fmla="*/ 4791 h 1947267"/>
              <a:gd name="connsiteX13" fmla="*/ 629181 w 2016650"/>
              <a:gd name="connsiteY13" fmla="*/ 11520 h 1947267"/>
              <a:gd name="connsiteX14" fmla="*/ 1008325 w 2016650"/>
              <a:gd name="connsiteY14" fmla="*/ 262833 h 1947267"/>
              <a:gd name="connsiteX15" fmla="*/ 1387469 w 2016650"/>
              <a:gd name="connsiteY15" fmla="*/ 11520 h 1947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16650" h="1947267">
                <a:moveTo>
                  <a:pt x="1391045" y="0"/>
                </a:moveTo>
                <a:lnTo>
                  <a:pt x="1523499" y="61348"/>
                </a:lnTo>
                <a:cubicBezTo>
                  <a:pt x="1771995" y="203207"/>
                  <a:pt x="1954428" y="446279"/>
                  <a:pt x="2013709" y="733889"/>
                </a:cubicBezTo>
                <a:lnTo>
                  <a:pt x="2016650" y="753021"/>
                </a:lnTo>
                <a:lnTo>
                  <a:pt x="1957792" y="792704"/>
                </a:lnTo>
                <a:cubicBezTo>
                  <a:pt x="1920758" y="829738"/>
                  <a:pt x="1897852" y="880900"/>
                  <a:pt x="1897852" y="937411"/>
                </a:cubicBezTo>
                <a:cubicBezTo>
                  <a:pt x="1897852" y="993923"/>
                  <a:pt x="1920758" y="1045084"/>
                  <a:pt x="1957792" y="1082119"/>
                </a:cubicBezTo>
                <a:lnTo>
                  <a:pt x="2016649" y="1121801"/>
                </a:lnTo>
                <a:lnTo>
                  <a:pt x="2013709" y="1140932"/>
                </a:lnTo>
                <a:cubicBezTo>
                  <a:pt x="1918859" y="1601106"/>
                  <a:pt x="1508742" y="1947267"/>
                  <a:pt x="1017187" y="1947267"/>
                </a:cubicBezTo>
                <a:cubicBezTo>
                  <a:pt x="455410" y="1947267"/>
                  <a:pt x="0" y="1495138"/>
                  <a:pt x="0" y="937410"/>
                </a:cubicBezTo>
                <a:cubicBezTo>
                  <a:pt x="0" y="519114"/>
                  <a:pt x="256168" y="160218"/>
                  <a:pt x="621252" y="6913"/>
                </a:cubicBezTo>
                <a:lnTo>
                  <a:pt x="627092" y="4791"/>
                </a:lnTo>
                <a:lnTo>
                  <a:pt x="629181" y="11520"/>
                </a:lnTo>
                <a:cubicBezTo>
                  <a:pt x="691647" y="159206"/>
                  <a:pt x="837885" y="262833"/>
                  <a:pt x="1008325" y="262833"/>
                </a:cubicBezTo>
                <a:cubicBezTo>
                  <a:pt x="1178766" y="262833"/>
                  <a:pt x="1325003" y="159206"/>
                  <a:pt x="1387469" y="11520"/>
                </a:cubicBezTo>
                <a:close/>
              </a:path>
            </a:pathLst>
          </a:custGeom>
          <a:solidFill>
            <a:srgbClr val="243A5E"/>
          </a:solid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p>
            <a:pPr algn="ctr" defTabSz="932095" fontAlgn="base">
              <a:spcBef>
                <a:spcPct val="0"/>
              </a:spcBef>
              <a:spcAft>
                <a:spcPct val="0"/>
              </a:spcAft>
              <a:defRPr/>
            </a:pPr>
            <a:r>
              <a:rPr lang="en-US" sz="2353" kern="0">
                <a:solidFill>
                  <a:schemeClr val="bg1"/>
                </a:solidFill>
                <a:latin typeface="Segoe UI Semibold"/>
                <a:ea typeface="Segoe UI" pitchFamily="34" charset="0"/>
                <a:cs typeface="Segoe UI" pitchFamily="34" charset="0"/>
              </a:rPr>
              <a:t>Scale &amp;</a:t>
            </a:r>
            <a:br>
              <a:rPr lang="en-US" sz="2353" kern="0">
                <a:solidFill>
                  <a:schemeClr val="bg1"/>
                </a:solidFill>
                <a:latin typeface="Segoe UI Semibold"/>
                <a:ea typeface="Segoe UI" pitchFamily="34" charset="0"/>
                <a:cs typeface="Segoe UI" pitchFamily="34" charset="0"/>
              </a:rPr>
            </a:br>
            <a:r>
              <a:rPr lang="en-US" sz="2353" kern="0">
                <a:solidFill>
                  <a:schemeClr val="bg1"/>
                </a:solidFill>
                <a:latin typeface="Segoe UI Semibold"/>
                <a:ea typeface="Segoe UI" pitchFamily="34" charset="0"/>
                <a:cs typeface="Segoe UI" pitchFamily="34" charset="0"/>
              </a:rPr>
              <a:t>Automation</a:t>
            </a:r>
          </a:p>
        </p:txBody>
      </p:sp>
      <p:sp>
        <p:nvSpPr>
          <p:cNvPr id="55" name="Arrow: Right 54" descr="Arrow pointing towards">
            <a:extLst>
              <a:ext uri="{FF2B5EF4-FFF2-40B4-BE49-F238E27FC236}">
                <a16:creationId xmlns:a16="http://schemas.microsoft.com/office/drawing/2014/main" id="{668E8650-6AC6-443A-9CB8-DD825A502FF9}"/>
              </a:ext>
            </a:extLst>
          </p:cNvPr>
          <p:cNvSpPr/>
          <p:nvPr/>
        </p:nvSpPr>
        <p:spPr bwMode="auto">
          <a:xfrm>
            <a:off x="3071358" y="4094982"/>
            <a:ext cx="279329" cy="276715"/>
          </a:xfrm>
          <a:prstGeom prst="rightArrow">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57" name="Picture 56" descr="Icon of a wave connected by circles and lines at both end">
            <a:extLst>
              <a:ext uri="{FF2B5EF4-FFF2-40B4-BE49-F238E27FC236}">
                <a16:creationId xmlns:a16="http://schemas.microsoft.com/office/drawing/2014/main" id="{6032BCF9-54DA-4C36-92A5-224B202CEB04}"/>
              </a:ext>
            </a:extLst>
          </p:cNvPr>
          <p:cNvPicPr>
            <a:picLocks/>
          </p:cNvPicPr>
          <p:nvPr/>
        </p:nvPicPr>
        <p:blipFill>
          <a:blip r:embed="rId4"/>
          <a:stretch>
            <a:fillRect/>
          </a:stretch>
        </p:blipFill>
        <p:spPr>
          <a:xfrm>
            <a:off x="4089631" y="2159065"/>
            <a:ext cx="1190731" cy="1190731"/>
          </a:xfrm>
          <a:prstGeom prst="rect">
            <a:avLst/>
          </a:prstGeom>
        </p:spPr>
      </p:pic>
      <p:sp>
        <p:nvSpPr>
          <p:cNvPr id="59" name="Freeform: Shape 58">
            <a:extLst>
              <a:ext uri="{FF2B5EF4-FFF2-40B4-BE49-F238E27FC236}">
                <a16:creationId xmlns:a16="http://schemas.microsoft.com/office/drawing/2014/main" id="{976D9FCA-655E-4B0D-8DDB-05FE53DBB139}"/>
              </a:ext>
            </a:extLst>
          </p:cNvPr>
          <p:cNvSpPr/>
          <p:nvPr/>
        </p:nvSpPr>
        <p:spPr bwMode="auto">
          <a:xfrm>
            <a:off x="3318389" y="2981351"/>
            <a:ext cx="2654819" cy="2593206"/>
          </a:xfrm>
          <a:custGeom>
            <a:avLst/>
            <a:gdLst>
              <a:gd name="connsiteX0" fmla="*/ 636974 w 1998925"/>
              <a:gd name="connsiteY0" fmla="*/ 0 h 1952533"/>
              <a:gd name="connsiteX1" fmla="*/ 642184 w 1998925"/>
              <a:gd name="connsiteY1" fmla="*/ 16786 h 1952533"/>
              <a:gd name="connsiteX2" fmla="*/ 1021328 w 1998925"/>
              <a:gd name="connsiteY2" fmla="*/ 268099 h 1952533"/>
              <a:gd name="connsiteX3" fmla="*/ 1362534 w 1998925"/>
              <a:gd name="connsiteY3" fmla="*/ 86681 h 1952533"/>
              <a:gd name="connsiteX4" fmla="*/ 1400014 w 1998925"/>
              <a:gd name="connsiteY4" fmla="*/ 17630 h 1952533"/>
              <a:gd name="connsiteX5" fmla="*/ 1505774 w 1998925"/>
              <a:gd name="connsiteY5" fmla="*/ 66614 h 1952533"/>
              <a:gd name="connsiteX6" fmla="*/ 1995984 w 1998925"/>
              <a:gd name="connsiteY6" fmla="*/ 739155 h 1952533"/>
              <a:gd name="connsiteX7" fmla="*/ 1998925 w 1998925"/>
              <a:gd name="connsiteY7" fmla="*/ 758287 h 1952533"/>
              <a:gd name="connsiteX8" fmla="*/ 1940067 w 1998925"/>
              <a:gd name="connsiteY8" fmla="*/ 797970 h 1952533"/>
              <a:gd name="connsiteX9" fmla="*/ 1880127 w 1998925"/>
              <a:gd name="connsiteY9" fmla="*/ 942677 h 1952533"/>
              <a:gd name="connsiteX10" fmla="*/ 1940067 w 1998925"/>
              <a:gd name="connsiteY10" fmla="*/ 1087385 h 1952533"/>
              <a:gd name="connsiteX11" fmla="*/ 1998924 w 1998925"/>
              <a:gd name="connsiteY11" fmla="*/ 1127067 h 1952533"/>
              <a:gd name="connsiteX12" fmla="*/ 1995984 w 1998925"/>
              <a:gd name="connsiteY12" fmla="*/ 1146198 h 1952533"/>
              <a:gd name="connsiteX13" fmla="*/ 999462 w 1998925"/>
              <a:gd name="connsiteY13" fmla="*/ 1952533 h 1952533"/>
              <a:gd name="connsiteX14" fmla="*/ 2941 w 1998925"/>
              <a:gd name="connsiteY14" fmla="*/ 1146198 h 1952533"/>
              <a:gd name="connsiteX15" fmla="*/ 0 w 1998925"/>
              <a:gd name="connsiteY15" fmla="*/ 1127067 h 1952533"/>
              <a:gd name="connsiteX16" fmla="*/ 58858 w 1998925"/>
              <a:gd name="connsiteY16" fmla="*/ 1087385 h 1952533"/>
              <a:gd name="connsiteX17" fmla="*/ 118798 w 1998925"/>
              <a:gd name="connsiteY17" fmla="*/ 942677 h 1952533"/>
              <a:gd name="connsiteX18" fmla="*/ 58858 w 1998925"/>
              <a:gd name="connsiteY18" fmla="*/ 797970 h 1952533"/>
              <a:gd name="connsiteX19" fmla="*/ 0 w 1998925"/>
              <a:gd name="connsiteY19" fmla="*/ 758287 h 1952533"/>
              <a:gd name="connsiteX20" fmla="*/ 2941 w 1998925"/>
              <a:gd name="connsiteY20" fmla="*/ 739155 h 1952533"/>
              <a:gd name="connsiteX21" fmla="*/ 493150 w 1998925"/>
              <a:gd name="connsiteY21" fmla="*/ 66614 h 195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98925" h="1952533">
                <a:moveTo>
                  <a:pt x="636974" y="0"/>
                </a:moveTo>
                <a:lnTo>
                  <a:pt x="642184" y="16786"/>
                </a:lnTo>
                <a:cubicBezTo>
                  <a:pt x="704651" y="164472"/>
                  <a:pt x="850888" y="268099"/>
                  <a:pt x="1021328" y="268099"/>
                </a:cubicBezTo>
                <a:cubicBezTo>
                  <a:pt x="1163362" y="268099"/>
                  <a:pt x="1288588" y="196136"/>
                  <a:pt x="1362534" y="86681"/>
                </a:cubicBezTo>
                <a:lnTo>
                  <a:pt x="1400014" y="17630"/>
                </a:lnTo>
                <a:lnTo>
                  <a:pt x="1505774" y="66614"/>
                </a:lnTo>
                <a:cubicBezTo>
                  <a:pt x="1754271" y="208473"/>
                  <a:pt x="1936703" y="451545"/>
                  <a:pt x="1995984" y="739155"/>
                </a:cubicBezTo>
                <a:lnTo>
                  <a:pt x="1998925" y="758287"/>
                </a:lnTo>
                <a:lnTo>
                  <a:pt x="1940067" y="797970"/>
                </a:lnTo>
                <a:cubicBezTo>
                  <a:pt x="1903033" y="835004"/>
                  <a:pt x="1880127" y="886166"/>
                  <a:pt x="1880127" y="942677"/>
                </a:cubicBezTo>
                <a:cubicBezTo>
                  <a:pt x="1880127" y="999189"/>
                  <a:pt x="1903033" y="1050350"/>
                  <a:pt x="1940067" y="1087385"/>
                </a:cubicBezTo>
                <a:lnTo>
                  <a:pt x="1998924" y="1127067"/>
                </a:lnTo>
                <a:lnTo>
                  <a:pt x="1995984" y="1146198"/>
                </a:lnTo>
                <a:cubicBezTo>
                  <a:pt x="1901134" y="1606372"/>
                  <a:pt x="1491017" y="1952533"/>
                  <a:pt x="999462" y="1952533"/>
                </a:cubicBezTo>
                <a:cubicBezTo>
                  <a:pt x="507907" y="1952533"/>
                  <a:pt x="97790" y="1606372"/>
                  <a:pt x="2941" y="1146198"/>
                </a:cubicBezTo>
                <a:lnTo>
                  <a:pt x="0" y="1127067"/>
                </a:lnTo>
                <a:lnTo>
                  <a:pt x="58858" y="1087385"/>
                </a:lnTo>
                <a:cubicBezTo>
                  <a:pt x="95891" y="1050350"/>
                  <a:pt x="118798" y="999189"/>
                  <a:pt x="118798" y="942677"/>
                </a:cubicBezTo>
                <a:cubicBezTo>
                  <a:pt x="118798" y="886166"/>
                  <a:pt x="95891" y="835004"/>
                  <a:pt x="58858" y="797970"/>
                </a:cubicBezTo>
                <a:lnTo>
                  <a:pt x="0" y="758287"/>
                </a:lnTo>
                <a:lnTo>
                  <a:pt x="2941" y="739155"/>
                </a:lnTo>
                <a:cubicBezTo>
                  <a:pt x="62222" y="451545"/>
                  <a:pt x="244654" y="208473"/>
                  <a:pt x="493150" y="66614"/>
                </a:cubicBezTo>
                <a:close/>
              </a:path>
            </a:pathLst>
          </a:custGeom>
          <a:solidFill>
            <a:srgbClr val="243A5E"/>
          </a:solid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p>
            <a:pPr algn="ctr" defTabSz="932095">
              <a:spcBef>
                <a:spcPct val="0"/>
              </a:spcBef>
              <a:spcAft>
                <a:spcPct val="0"/>
              </a:spcAft>
              <a:defRPr/>
            </a:pPr>
            <a:r>
              <a:rPr lang="en-US" sz="2353" kern="0" dirty="0">
                <a:solidFill>
                  <a:schemeClr val="bg1"/>
                </a:solidFill>
                <a:latin typeface="Segoe UI Semibold"/>
                <a:cs typeface="Segoe UI"/>
              </a:rPr>
              <a:t>Openness &amp; Compatibility</a:t>
            </a:r>
            <a:endParaRPr lang="en-US" sz="2353" dirty="0">
              <a:solidFill>
                <a:schemeClr val="bg1"/>
              </a:solidFill>
              <a:latin typeface="Segoe UI Semibold"/>
            </a:endParaRPr>
          </a:p>
        </p:txBody>
      </p:sp>
      <p:sp>
        <p:nvSpPr>
          <p:cNvPr id="61" name="Arrow: Right 60" descr="Arrow pointing towards">
            <a:extLst>
              <a:ext uri="{FF2B5EF4-FFF2-40B4-BE49-F238E27FC236}">
                <a16:creationId xmlns:a16="http://schemas.microsoft.com/office/drawing/2014/main" id="{B4C35324-5F7F-4DA2-A883-C4DBC2D093D9}"/>
              </a:ext>
            </a:extLst>
          </p:cNvPr>
          <p:cNvSpPr/>
          <p:nvPr/>
        </p:nvSpPr>
        <p:spPr bwMode="auto">
          <a:xfrm>
            <a:off x="5947561" y="4094982"/>
            <a:ext cx="279329" cy="276715"/>
          </a:xfrm>
          <a:prstGeom prst="rightArrow">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3" name="Picture 62" descr="Icon of a bulb">
            <a:extLst>
              <a:ext uri="{FF2B5EF4-FFF2-40B4-BE49-F238E27FC236}">
                <a16:creationId xmlns:a16="http://schemas.microsoft.com/office/drawing/2014/main" id="{1F59211B-234B-4457-8186-CF76EB1AC5FF}"/>
              </a:ext>
            </a:extLst>
          </p:cNvPr>
          <p:cNvPicPr>
            <a:picLocks/>
          </p:cNvPicPr>
          <p:nvPr/>
        </p:nvPicPr>
        <p:blipFill>
          <a:blip r:embed="rId5"/>
          <a:stretch>
            <a:fillRect/>
          </a:stretch>
        </p:blipFill>
        <p:spPr>
          <a:xfrm>
            <a:off x="6964106" y="2159065"/>
            <a:ext cx="1190731" cy="1190731"/>
          </a:xfrm>
          <a:prstGeom prst="rect">
            <a:avLst/>
          </a:prstGeom>
        </p:spPr>
      </p:pic>
      <p:sp>
        <p:nvSpPr>
          <p:cNvPr id="65" name="Freeform: Shape 64">
            <a:extLst>
              <a:ext uri="{FF2B5EF4-FFF2-40B4-BE49-F238E27FC236}">
                <a16:creationId xmlns:a16="http://schemas.microsoft.com/office/drawing/2014/main" id="{64704DA5-B7C6-422E-BAB6-5A30E9072819}"/>
              </a:ext>
            </a:extLst>
          </p:cNvPr>
          <p:cNvSpPr/>
          <p:nvPr/>
        </p:nvSpPr>
        <p:spPr bwMode="auto">
          <a:xfrm>
            <a:off x="6201246" y="2993108"/>
            <a:ext cx="2654819" cy="2581445"/>
          </a:xfrm>
          <a:custGeom>
            <a:avLst/>
            <a:gdLst>
              <a:gd name="connsiteX0" fmla="*/ 1381068 w 1998925"/>
              <a:gd name="connsiteY0" fmla="*/ 0 h 1943678"/>
              <a:gd name="connsiteX1" fmla="*/ 1505774 w 1998925"/>
              <a:gd name="connsiteY1" fmla="*/ 57759 h 1943678"/>
              <a:gd name="connsiteX2" fmla="*/ 1995984 w 1998925"/>
              <a:gd name="connsiteY2" fmla="*/ 730300 h 1943678"/>
              <a:gd name="connsiteX3" fmla="*/ 1998925 w 1998925"/>
              <a:gd name="connsiteY3" fmla="*/ 749432 h 1943678"/>
              <a:gd name="connsiteX4" fmla="*/ 1940066 w 1998925"/>
              <a:gd name="connsiteY4" fmla="*/ 789115 h 1943678"/>
              <a:gd name="connsiteX5" fmla="*/ 1880127 w 1998925"/>
              <a:gd name="connsiteY5" fmla="*/ 933822 h 1943678"/>
              <a:gd name="connsiteX6" fmla="*/ 1940066 w 1998925"/>
              <a:gd name="connsiteY6" fmla="*/ 1078530 h 1943678"/>
              <a:gd name="connsiteX7" fmla="*/ 1998924 w 1998925"/>
              <a:gd name="connsiteY7" fmla="*/ 1118212 h 1943678"/>
              <a:gd name="connsiteX8" fmla="*/ 1995984 w 1998925"/>
              <a:gd name="connsiteY8" fmla="*/ 1137343 h 1943678"/>
              <a:gd name="connsiteX9" fmla="*/ 999462 w 1998925"/>
              <a:gd name="connsiteY9" fmla="*/ 1943678 h 1943678"/>
              <a:gd name="connsiteX10" fmla="*/ 2941 w 1998925"/>
              <a:gd name="connsiteY10" fmla="*/ 1137343 h 1943678"/>
              <a:gd name="connsiteX11" fmla="*/ 0 w 1998925"/>
              <a:gd name="connsiteY11" fmla="*/ 1118212 h 1943678"/>
              <a:gd name="connsiteX12" fmla="*/ 58858 w 1998925"/>
              <a:gd name="connsiteY12" fmla="*/ 1078530 h 1943678"/>
              <a:gd name="connsiteX13" fmla="*/ 118798 w 1998925"/>
              <a:gd name="connsiteY13" fmla="*/ 933822 h 1943678"/>
              <a:gd name="connsiteX14" fmla="*/ 58858 w 1998925"/>
              <a:gd name="connsiteY14" fmla="*/ 789115 h 1943678"/>
              <a:gd name="connsiteX15" fmla="*/ 0 w 1998925"/>
              <a:gd name="connsiteY15" fmla="*/ 749432 h 1943678"/>
              <a:gd name="connsiteX16" fmla="*/ 2941 w 1998925"/>
              <a:gd name="connsiteY16" fmla="*/ 730300 h 1943678"/>
              <a:gd name="connsiteX17" fmla="*/ 493150 w 1998925"/>
              <a:gd name="connsiteY17" fmla="*/ 57759 h 1943678"/>
              <a:gd name="connsiteX18" fmla="*/ 617856 w 1998925"/>
              <a:gd name="connsiteY18" fmla="*/ 0 h 1943678"/>
              <a:gd name="connsiteX19" fmla="*/ 620318 w 1998925"/>
              <a:gd name="connsiteY19" fmla="*/ 7931 h 1943678"/>
              <a:gd name="connsiteX20" fmla="*/ 999462 w 1998925"/>
              <a:gd name="connsiteY20" fmla="*/ 259244 h 1943678"/>
              <a:gd name="connsiteX21" fmla="*/ 1378606 w 1998925"/>
              <a:gd name="connsiteY21" fmla="*/ 7931 h 1943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98925" h="1943678">
                <a:moveTo>
                  <a:pt x="1381068" y="0"/>
                </a:moveTo>
                <a:lnTo>
                  <a:pt x="1505774" y="57759"/>
                </a:lnTo>
                <a:cubicBezTo>
                  <a:pt x="1754270" y="199618"/>
                  <a:pt x="1936703" y="442690"/>
                  <a:pt x="1995984" y="730300"/>
                </a:cubicBezTo>
                <a:lnTo>
                  <a:pt x="1998925" y="749432"/>
                </a:lnTo>
                <a:lnTo>
                  <a:pt x="1940066" y="789115"/>
                </a:lnTo>
                <a:cubicBezTo>
                  <a:pt x="1903033" y="826149"/>
                  <a:pt x="1880127" y="877311"/>
                  <a:pt x="1880127" y="933822"/>
                </a:cubicBezTo>
                <a:cubicBezTo>
                  <a:pt x="1880127" y="990334"/>
                  <a:pt x="1903033" y="1041495"/>
                  <a:pt x="1940066" y="1078530"/>
                </a:cubicBezTo>
                <a:lnTo>
                  <a:pt x="1998924" y="1118212"/>
                </a:lnTo>
                <a:lnTo>
                  <a:pt x="1995984" y="1137343"/>
                </a:lnTo>
                <a:cubicBezTo>
                  <a:pt x="1901134" y="1597517"/>
                  <a:pt x="1491017" y="1943678"/>
                  <a:pt x="999462" y="1943678"/>
                </a:cubicBezTo>
                <a:cubicBezTo>
                  <a:pt x="507907" y="1943678"/>
                  <a:pt x="97790" y="1597517"/>
                  <a:pt x="2941" y="1137343"/>
                </a:cubicBezTo>
                <a:lnTo>
                  <a:pt x="0" y="1118212"/>
                </a:lnTo>
                <a:lnTo>
                  <a:pt x="58858" y="1078530"/>
                </a:lnTo>
                <a:cubicBezTo>
                  <a:pt x="95891" y="1041495"/>
                  <a:pt x="118798" y="990334"/>
                  <a:pt x="118798" y="933822"/>
                </a:cubicBezTo>
                <a:cubicBezTo>
                  <a:pt x="118798" y="877311"/>
                  <a:pt x="95891" y="826149"/>
                  <a:pt x="58858" y="789115"/>
                </a:cubicBezTo>
                <a:lnTo>
                  <a:pt x="0" y="749432"/>
                </a:lnTo>
                <a:lnTo>
                  <a:pt x="2941" y="730300"/>
                </a:lnTo>
                <a:cubicBezTo>
                  <a:pt x="62222" y="442690"/>
                  <a:pt x="244654" y="199618"/>
                  <a:pt x="493150" y="57759"/>
                </a:cubicBezTo>
                <a:lnTo>
                  <a:pt x="617856" y="0"/>
                </a:lnTo>
                <a:lnTo>
                  <a:pt x="620318" y="7931"/>
                </a:lnTo>
                <a:cubicBezTo>
                  <a:pt x="682785" y="155617"/>
                  <a:pt x="829022" y="259244"/>
                  <a:pt x="999462" y="259244"/>
                </a:cubicBezTo>
                <a:cubicBezTo>
                  <a:pt x="1169903" y="259244"/>
                  <a:pt x="1316140" y="155617"/>
                  <a:pt x="1378606" y="7931"/>
                </a:cubicBezTo>
                <a:close/>
              </a:path>
            </a:pathLst>
          </a:custGeom>
          <a:solidFill>
            <a:srgbClr val="243A5E"/>
          </a:solid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p>
            <a:pPr algn="ctr" defTabSz="932095">
              <a:spcBef>
                <a:spcPct val="0"/>
              </a:spcBef>
              <a:spcAft>
                <a:spcPct val="0"/>
              </a:spcAft>
              <a:defRPr/>
            </a:pPr>
            <a:r>
              <a:rPr lang="en-US" sz="2353" kern="0">
                <a:solidFill>
                  <a:schemeClr val="bg1"/>
                </a:solidFill>
                <a:latin typeface="Segoe UI Semibold"/>
                <a:cs typeface="Segoe UI"/>
              </a:rPr>
              <a:t>Context</a:t>
            </a:r>
            <a:br>
              <a:rPr lang="en-US" sz="2353" kern="0">
                <a:solidFill>
                  <a:schemeClr val="bg1"/>
                </a:solidFill>
                <a:latin typeface="Segoe UI Semibold"/>
                <a:cs typeface="Segoe UI"/>
              </a:rPr>
            </a:br>
            <a:r>
              <a:rPr lang="en-US" sz="2353" kern="0">
                <a:solidFill>
                  <a:schemeClr val="bg1"/>
                </a:solidFill>
                <a:latin typeface="Segoe UI Semibold"/>
                <a:cs typeface="Segoe UI"/>
              </a:rPr>
              <a:t>Awareness</a:t>
            </a:r>
            <a:endParaRPr lang="en-US" sz="2353">
              <a:solidFill>
                <a:schemeClr val="bg1"/>
              </a:solidFill>
              <a:latin typeface="Segoe UI Semibold"/>
            </a:endParaRPr>
          </a:p>
        </p:txBody>
      </p:sp>
      <p:sp>
        <p:nvSpPr>
          <p:cNvPr id="67" name="Arrow: Right 66" descr="Arrow pointing towards">
            <a:extLst>
              <a:ext uri="{FF2B5EF4-FFF2-40B4-BE49-F238E27FC236}">
                <a16:creationId xmlns:a16="http://schemas.microsoft.com/office/drawing/2014/main" id="{A407EC1A-6DEA-4673-A232-E2EC0B642CF3}"/>
              </a:ext>
            </a:extLst>
          </p:cNvPr>
          <p:cNvSpPr/>
          <p:nvPr/>
        </p:nvSpPr>
        <p:spPr bwMode="auto">
          <a:xfrm>
            <a:off x="8830417" y="4094982"/>
            <a:ext cx="279329" cy="276715"/>
          </a:xfrm>
          <a:prstGeom prst="rightArrow">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9" name="Picture 68" descr="Icon of a person sitting in a desk">
            <a:extLst>
              <a:ext uri="{FF2B5EF4-FFF2-40B4-BE49-F238E27FC236}">
                <a16:creationId xmlns:a16="http://schemas.microsoft.com/office/drawing/2014/main" id="{6CF68624-02A1-44E0-B69E-DC0E3973F4D8}"/>
              </a:ext>
            </a:extLst>
          </p:cNvPr>
          <p:cNvPicPr>
            <a:picLocks/>
          </p:cNvPicPr>
          <p:nvPr/>
        </p:nvPicPr>
        <p:blipFill>
          <a:blip r:embed="rId6"/>
          <a:stretch>
            <a:fillRect/>
          </a:stretch>
        </p:blipFill>
        <p:spPr>
          <a:xfrm>
            <a:off x="9827916" y="2159065"/>
            <a:ext cx="1190731" cy="1190731"/>
          </a:xfrm>
          <a:prstGeom prst="rect">
            <a:avLst/>
          </a:prstGeom>
        </p:spPr>
      </p:pic>
      <p:sp>
        <p:nvSpPr>
          <p:cNvPr id="71" name="Freeform: Shape 70">
            <a:extLst>
              <a:ext uri="{FF2B5EF4-FFF2-40B4-BE49-F238E27FC236}">
                <a16:creationId xmlns:a16="http://schemas.microsoft.com/office/drawing/2014/main" id="{64103E8B-D887-4C7F-93DA-CCD4B0C7EA5A}"/>
              </a:ext>
            </a:extLst>
          </p:cNvPr>
          <p:cNvSpPr/>
          <p:nvPr/>
        </p:nvSpPr>
        <p:spPr bwMode="auto">
          <a:xfrm>
            <a:off x="9084103" y="2988345"/>
            <a:ext cx="2678360" cy="2586212"/>
          </a:xfrm>
          <a:custGeom>
            <a:avLst/>
            <a:gdLst>
              <a:gd name="connsiteX0" fmla="*/ 625605 w 2016650"/>
              <a:gd name="connsiteY0" fmla="*/ 0 h 1947267"/>
              <a:gd name="connsiteX1" fmla="*/ 629181 w 2016650"/>
              <a:gd name="connsiteY1" fmla="*/ 11520 h 1947267"/>
              <a:gd name="connsiteX2" fmla="*/ 1008325 w 2016650"/>
              <a:gd name="connsiteY2" fmla="*/ 262833 h 1947267"/>
              <a:gd name="connsiteX3" fmla="*/ 1387469 w 2016650"/>
              <a:gd name="connsiteY3" fmla="*/ 11520 h 1947267"/>
              <a:gd name="connsiteX4" fmla="*/ 1389558 w 2016650"/>
              <a:gd name="connsiteY4" fmla="*/ 4791 h 1947267"/>
              <a:gd name="connsiteX5" fmla="*/ 1395398 w 2016650"/>
              <a:gd name="connsiteY5" fmla="*/ 6913 h 1947267"/>
              <a:gd name="connsiteX6" fmla="*/ 2016650 w 2016650"/>
              <a:gd name="connsiteY6" fmla="*/ 937410 h 1947267"/>
              <a:gd name="connsiteX7" fmla="*/ 999463 w 2016650"/>
              <a:gd name="connsiteY7" fmla="*/ 1947267 h 1947267"/>
              <a:gd name="connsiteX8" fmla="*/ 2942 w 2016650"/>
              <a:gd name="connsiteY8" fmla="*/ 1140932 h 1947267"/>
              <a:gd name="connsiteX9" fmla="*/ 0 w 2016650"/>
              <a:gd name="connsiteY9" fmla="*/ 1121800 h 1947267"/>
              <a:gd name="connsiteX10" fmla="*/ 58856 w 2016650"/>
              <a:gd name="connsiteY10" fmla="*/ 1082119 h 1947267"/>
              <a:gd name="connsiteX11" fmla="*/ 118796 w 2016650"/>
              <a:gd name="connsiteY11" fmla="*/ 937411 h 1947267"/>
              <a:gd name="connsiteX12" fmla="*/ 58856 w 2016650"/>
              <a:gd name="connsiteY12" fmla="*/ 792704 h 1947267"/>
              <a:gd name="connsiteX13" fmla="*/ 0 w 2016650"/>
              <a:gd name="connsiteY13" fmla="*/ 753023 h 1947267"/>
              <a:gd name="connsiteX14" fmla="*/ 2942 w 2016650"/>
              <a:gd name="connsiteY14" fmla="*/ 733889 h 1947267"/>
              <a:gd name="connsiteX15" fmla="*/ 493151 w 2016650"/>
              <a:gd name="connsiteY15" fmla="*/ 61348 h 1947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16650" h="1947267">
                <a:moveTo>
                  <a:pt x="625605" y="0"/>
                </a:moveTo>
                <a:lnTo>
                  <a:pt x="629181" y="11520"/>
                </a:lnTo>
                <a:cubicBezTo>
                  <a:pt x="691647" y="159206"/>
                  <a:pt x="837885" y="262833"/>
                  <a:pt x="1008325" y="262833"/>
                </a:cubicBezTo>
                <a:cubicBezTo>
                  <a:pt x="1178765" y="262833"/>
                  <a:pt x="1325003" y="159206"/>
                  <a:pt x="1387469" y="11520"/>
                </a:cubicBezTo>
                <a:lnTo>
                  <a:pt x="1389558" y="4791"/>
                </a:lnTo>
                <a:lnTo>
                  <a:pt x="1395398" y="6913"/>
                </a:lnTo>
                <a:cubicBezTo>
                  <a:pt x="1760482" y="160218"/>
                  <a:pt x="2016650" y="519114"/>
                  <a:pt x="2016650" y="937410"/>
                </a:cubicBezTo>
                <a:cubicBezTo>
                  <a:pt x="2016650" y="1495138"/>
                  <a:pt x="1561240" y="1947267"/>
                  <a:pt x="999463" y="1947267"/>
                </a:cubicBezTo>
                <a:cubicBezTo>
                  <a:pt x="507908" y="1947267"/>
                  <a:pt x="97791" y="1601106"/>
                  <a:pt x="2942" y="1140932"/>
                </a:cubicBezTo>
                <a:lnTo>
                  <a:pt x="0" y="1121800"/>
                </a:lnTo>
                <a:lnTo>
                  <a:pt x="58856" y="1082119"/>
                </a:lnTo>
                <a:cubicBezTo>
                  <a:pt x="95889" y="1045084"/>
                  <a:pt x="118796" y="993923"/>
                  <a:pt x="118796" y="937411"/>
                </a:cubicBezTo>
                <a:cubicBezTo>
                  <a:pt x="118796" y="880900"/>
                  <a:pt x="95889" y="829738"/>
                  <a:pt x="58856" y="792704"/>
                </a:cubicBezTo>
                <a:lnTo>
                  <a:pt x="0" y="753023"/>
                </a:lnTo>
                <a:lnTo>
                  <a:pt x="2942" y="733889"/>
                </a:lnTo>
                <a:cubicBezTo>
                  <a:pt x="62223" y="446279"/>
                  <a:pt x="244655" y="203207"/>
                  <a:pt x="493151" y="61348"/>
                </a:cubicBezTo>
                <a:close/>
              </a:path>
            </a:pathLst>
          </a:custGeom>
          <a:solidFill>
            <a:srgbClr val="243A5E"/>
          </a:solid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p>
            <a:pPr algn="ctr" defTabSz="932095">
              <a:spcBef>
                <a:spcPct val="0"/>
              </a:spcBef>
              <a:spcAft>
                <a:spcPct val="0"/>
              </a:spcAft>
              <a:defRPr/>
            </a:pPr>
            <a:r>
              <a:rPr lang="en-US" sz="2353" kern="0">
                <a:solidFill>
                  <a:schemeClr val="bg1"/>
                </a:solidFill>
                <a:latin typeface="Segoe UI Semibold"/>
                <a:cs typeface="Segoe UI"/>
              </a:rPr>
              <a:t>Service</a:t>
            </a:r>
            <a:br>
              <a:rPr lang="en-US" sz="2353" kern="0">
                <a:solidFill>
                  <a:schemeClr val="bg1"/>
                </a:solidFill>
                <a:latin typeface="Segoe UI Semibold"/>
                <a:cs typeface="Segoe UI"/>
              </a:rPr>
            </a:br>
            <a:r>
              <a:rPr lang="en-US" sz="2353" kern="0">
                <a:solidFill>
                  <a:schemeClr val="bg1"/>
                </a:solidFill>
                <a:latin typeface="Segoe UI Semibold"/>
                <a:cs typeface="Segoe UI"/>
              </a:rPr>
              <a:t>Many Roles</a:t>
            </a:r>
            <a:endParaRPr lang="en-US" sz="2353">
              <a:solidFill>
                <a:schemeClr val="bg1"/>
              </a:solidFill>
              <a:latin typeface="Segoe UI Semibold"/>
            </a:endParaRPr>
          </a:p>
        </p:txBody>
      </p:sp>
    </p:spTree>
    <p:extLst>
      <p:ext uri="{BB962C8B-B14F-4D97-AF65-F5344CB8AC3E}">
        <p14:creationId xmlns:p14="http://schemas.microsoft.com/office/powerpoint/2010/main" val="55316881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device management? </a:t>
            </a:r>
          </a:p>
        </p:txBody>
      </p:sp>
      <p:sp>
        <p:nvSpPr>
          <p:cNvPr id="15" name="Rectangle 14">
            <a:extLst>
              <a:ext uri="{FF2B5EF4-FFF2-40B4-BE49-F238E27FC236}">
                <a16:creationId xmlns:a16="http://schemas.microsoft.com/office/drawing/2014/main" id="{EB384421-44B9-4937-BFFA-73D5D73452E8}"/>
              </a:ext>
            </a:extLst>
          </p:cNvPr>
          <p:cNvSpPr/>
          <p:nvPr/>
        </p:nvSpPr>
        <p:spPr bwMode="auto">
          <a:xfrm>
            <a:off x="418645" y="1169264"/>
            <a:ext cx="11354714" cy="524782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r>
              <a:rPr lang="en-US" sz="2353" dirty="0">
                <a:solidFill>
                  <a:schemeClr val="tx1"/>
                </a:solidFill>
                <a:latin typeface="+mj-lt"/>
              </a:rPr>
              <a:t>Device Lifecycle</a:t>
            </a:r>
          </a:p>
        </p:txBody>
      </p:sp>
      <p:pic>
        <p:nvPicPr>
          <p:cNvPr id="4" name="Picture 3" descr="Device Lifecycle diagram, showing the five phases: Plan, Provision, Configure, Monitor, and Retire.&#10;&#10;Configure and Monitor form their own iterative loop within the overall lifecycle">
            <a:extLst>
              <a:ext uri="{FF2B5EF4-FFF2-40B4-BE49-F238E27FC236}">
                <a16:creationId xmlns:a16="http://schemas.microsoft.com/office/drawing/2014/main" id="{D01A5E95-A827-46FC-BF66-B0E760C257B5}"/>
              </a:ext>
            </a:extLst>
          </p:cNvPr>
          <p:cNvPicPr>
            <a:picLocks noChangeAspect="1"/>
          </p:cNvPicPr>
          <p:nvPr/>
        </p:nvPicPr>
        <p:blipFill>
          <a:blip r:embed="rId3"/>
          <a:stretch>
            <a:fillRect/>
          </a:stretch>
        </p:blipFill>
        <p:spPr>
          <a:xfrm>
            <a:off x="3724670" y="1333769"/>
            <a:ext cx="6610211" cy="4918811"/>
          </a:xfrm>
          <a:prstGeom prst="rect">
            <a:avLst/>
          </a:prstGeom>
        </p:spPr>
      </p:pic>
    </p:spTree>
    <p:extLst>
      <p:ext uri="{BB962C8B-B14F-4D97-AF65-F5344CB8AC3E}">
        <p14:creationId xmlns:p14="http://schemas.microsoft.com/office/powerpoint/2010/main" val="250524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management patterns</a:t>
            </a:r>
          </a:p>
        </p:txBody>
      </p:sp>
      <p:sp>
        <p:nvSpPr>
          <p:cNvPr id="3" name="Rectangle 2">
            <a:extLst>
              <a:ext uri="{FF2B5EF4-FFF2-40B4-BE49-F238E27FC236}">
                <a16:creationId xmlns:a16="http://schemas.microsoft.com/office/drawing/2014/main" id="{A244A021-779A-4E31-B723-BE84F5D23C17}"/>
              </a:ext>
            </a:extLst>
          </p:cNvPr>
          <p:cNvSpPr>
            <a:spLocks/>
          </p:cNvSpPr>
          <p:nvPr/>
        </p:nvSpPr>
        <p:spPr>
          <a:xfrm>
            <a:off x="418644" y="1169262"/>
            <a:ext cx="3704989" cy="89642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2"/>
                </a:solidFill>
                <a:latin typeface="+mj-lt"/>
              </a:rPr>
              <a:t>Reboot</a:t>
            </a:r>
          </a:p>
        </p:txBody>
      </p:sp>
      <p:sp>
        <p:nvSpPr>
          <p:cNvPr id="101" name="Rectangle 100">
            <a:extLst>
              <a:ext uri="{FF2B5EF4-FFF2-40B4-BE49-F238E27FC236}">
                <a16:creationId xmlns:a16="http://schemas.microsoft.com/office/drawing/2014/main" id="{8BC70791-C0EA-4F49-8540-7B406602148E}"/>
              </a:ext>
            </a:extLst>
          </p:cNvPr>
          <p:cNvSpPr>
            <a:spLocks/>
          </p:cNvSpPr>
          <p:nvPr/>
        </p:nvSpPr>
        <p:spPr>
          <a:xfrm>
            <a:off x="425069" y="2260309"/>
            <a:ext cx="3698486" cy="89642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Factory reset</a:t>
            </a:r>
          </a:p>
        </p:txBody>
      </p:sp>
      <p:sp>
        <p:nvSpPr>
          <p:cNvPr id="102" name="Rectangle 101">
            <a:extLst>
              <a:ext uri="{FF2B5EF4-FFF2-40B4-BE49-F238E27FC236}">
                <a16:creationId xmlns:a16="http://schemas.microsoft.com/office/drawing/2014/main" id="{FF981585-5932-41B5-A12B-04C2E1E1431A}"/>
              </a:ext>
            </a:extLst>
          </p:cNvPr>
          <p:cNvSpPr>
            <a:spLocks/>
          </p:cNvSpPr>
          <p:nvPr/>
        </p:nvSpPr>
        <p:spPr>
          <a:xfrm>
            <a:off x="425069" y="3351355"/>
            <a:ext cx="3698486" cy="89642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Configuration</a:t>
            </a:r>
          </a:p>
        </p:txBody>
      </p:sp>
      <p:sp>
        <p:nvSpPr>
          <p:cNvPr id="103" name="Rectangle 102">
            <a:extLst>
              <a:ext uri="{FF2B5EF4-FFF2-40B4-BE49-F238E27FC236}">
                <a16:creationId xmlns:a16="http://schemas.microsoft.com/office/drawing/2014/main" id="{017E786A-3CBE-4385-98B5-D4345FDADA65}"/>
              </a:ext>
            </a:extLst>
          </p:cNvPr>
          <p:cNvSpPr>
            <a:spLocks/>
          </p:cNvSpPr>
          <p:nvPr/>
        </p:nvSpPr>
        <p:spPr>
          <a:xfrm>
            <a:off x="425069" y="4442401"/>
            <a:ext cx="3698486" cy="89642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Firmware update</a:t>
            </a:r>
          </a:p>
        </p:txBody>
      </p:sp>
      <p:sp>
        <p:nvSpPr>
          <p:cNvPr id="104" name="Rectangle 103">
            <a:extLst>
              <a:ext uri="{FF2B5EF4-FFF2-40B4-BE49-F238E27FC236}">
                <a16:creationId xmlns:a16="http://schemas.microsoft.com/office/drawing/2014/main" id="{B1EAA00F-D955-48BC-9604-5456C7E3FF2A}"/>
              </a:ext>
            </a:extLst>
          </p:cNvPr>
          <p:cNvSpPr>
            <a:spLocks/>
          </p:cNvSpPr>
          <p:nvPr/>
        </p:nvSpPr>
        <p:spPr>
          <a:xfrm>
            <a:off x="425069" y="5533449"/>
            <a:ext cx="3698486" cy="89642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Reporting progress and status</a:t>
            </a:r>
          </a:p>
        </p:txBody>
      </p:sp>
      <p:sp>
        <p:nvSpPr>
          <p:cNvPr id="2" name="Rectangle 1">
            <a:extLst>
              <a:ext uri="{FF2B5EF4-FFF2-40B4-BE49-F238E27FC236}">
                <a16:creationId xmlns:a16="http://schemas.microsoft.com/office/drawing/2014/main" id="{EEEEEEE3-04F1-40B4-B592-9F029813B05F}"/>
              </a:ext>
              <a:ext uri="{C183D7F6-B498-43B3-948B-1728B52AA6E4}">
                <adec:decorative xmlns:adec="http://schemas.microsoft.com/office/drawing/2017/decorative" val="1"/>
              </a:ext>
            </a:extLst>
          </p:cNvPr>
          <p:cNvSpPr/>
          <p:nvPr/>
        </p:nvSpPr>
        <p:spPr bwMode="auto">
          <a:xfrm>
            <a:off x="4308259" y="1169264"/>
            <a:ext cx="7459313" cy="52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descr="Physical Device exchanging information with Backend application">
            <a:extLst>
              <a:ext uri="{FF2B5EF4-FFF2-40B4-BE49-F238E27FC236}">
                <a16:creationId xmlns:a16="http://schemas.microsoft.com/office/drawing/2014/main" id="{BC0455CF-5460-45CD-92B9-025AC62F9B61}"/>
              </a:ext>
            </a:extLst>
          </p:cNvPr>
          <p:cNvGrpSpPr/>
          <p:nvPr/>
        </p:nvGrpSpPr>
        <p:grpSpPr>
          <a:xfrm>
            <a:off x="4498317" y="1345124"/>
            <a:ext cx="7068983" cy="4908889"/>
            <a:chOff x="4588517" y="1371600"/>
            <a:chExt cx="7210731" cy="5007322"/>
          </a:xfrm>
        </p:grpSpPr>
        <p:sp>
          <p:nvSpPr>
            <p:cNvPr id="609" name="Rectangle 608">
              <a:extLst>
                <a:ext uri="{FF2B5EF4-FFF2-40B4-BE49-F238E27FC236}">
                  <a16:creationId xmlns:a16="http://schemas.microsoft.com/office/drawing/2014/main" id="{BEE61A1A-96A9-4B0E-923B-52B07C8796DB}"/>
                </a:ext>
              </a:extLst>
            </p:cNvPr>
            <p:cNvSpPr/>
            <p:nvPr/>
          </p:nvSpPr>
          <p:spPr bwMode="auto">
            <a:xfrm>
              <a:off x="4588517" y="1371600"/>
              <a:ext cx="1893249" cy="5007322"/>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730" dirty="0">
                  <a:solidFill>
                    <a:schemeClr val="tx1"/>
                  </a:solidFill>
                  <a:latin typeface="+mj-lt"/>
                  <a:ea typeface="Segoe UI" pitchFamily="34" charset="0"/>
                  <a:cs typeface="Segoe UI" pitchFamily="34" charset="0"/>
                </a:rPr>
                <a:t>Physical Device</a:t>
              </a:r>
            </a:p>
          </p:txBody>
        </p:sp>
        <p:sp>
          <p:nvSpPr>
            <p:cNvPr id="632" name="Rectangle 631">
              <a:extLst>
                <a:ext uri="{FF2B5EF4-FFF2-40B4-BE49-F238E27FC236}">
                  <a16:creationId xmlns:a16="http://schemas.microsoft.com/office/drawing/2014/main" id="{B4208B20-B29C-4732-99D8-0175BE6A31A7}"/>
                </a:ext>
              </a:extLst>
            </p:cNvPr>
            <p:cNvSpPr/>
            <p:nvPr/>
          </p:nvSpPr>
          <p:spPr bwMode="auto">
            <a:xfrm>
              <a:off x="4806367" y="2272183"/>
              <a:ext cx="1393350" cy="88394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dirty="0">
                  <a:solidFill>
                    <a:schemeClr val="bg1"/>
                  </a:solidFill>
                  <a:ea typeface="Segoe UI" pitchFamily="34" charset="0"/>
                  <a:cs typeface="Segoe UI" pitchFamily="34" charset="0"/>
                </a:rPr>
                <a:t>Method</a:t>
              </a:r>
              <a:br>
                <a:rPr lang="en-US" sz="1372" dirty="0">
                  <a:solidFill>
                    <a:schemeClr val="bg1"/>
                  </a:solidFill>
                  <a:ea typeface="Segoe UI" pitchFamily="34" charset="0"/>
                  <a:cs typeface="Segoe UI" pitchFamily="34" charset="0"/>
                </a:rPr>
              </a:br>
              <a:r>
                <a:rPr lang="en-US" sz="1372" dirty="0">
                  <a:solidFill>
                    <a:schemeClr val="bg1"/>
                  </a:solidFill>
                  <a:ea typeface="Segoe UI" pitchFamily="34" charset="0"/>
                  <a:cs typeface="Segoe UI" pitchFamily="34" charset="0"/>
                </a:rPr>
                <a:t>handler</a:t>
              </a:r>
            </a:p>
          </p:txBody>
        </p:sp>
        <p:sp>
          <p:nvSpPr>
            <p:cNvPr id="654" name="Oval 653">
              <a:extLst>
                <a:ext uri="{FF2B5EF4-FFF2-40B4-BE49-F238E27FC236}">
                  <a16:creationId xmlns:a16="http://schemas.microsoft.com/office/drawing/2014/main" id="{9880BC53-FCFE-4478-A5AC-32507757683B}"/>
                </a:ext>
              </a:extLst>
            </p:cNvPr>
            <p:cNvSpPr/>
            <p:nvPr/>
          </p:nvSpPr>
          <p:spPr bwMode="auto">
            <a:xfrm>
              <a:off x="6053866" y="2931163"/>
              <a:ext cx="265176" cy="265586"/>
            </a:xfrm>
            <a:prstGeom prst="ellipse">
              <a:avLst/>
            </a:prstGeom>
            <a:solidFill>
              <a:schemeClr val="accent6">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b="1" dirty="0">
                  <a:solidFill>
                    <a:schemeClr val="bg1"/>
                  </a:solidFill>
                  <a:cs typeface="Segoe UI" pitchFamily="34" charset="0"/>
                </a:rPr>
                <a:t>2</a:t>
              </a:r>
            </a:p>
          </p:txBody>
        </p:sp>
        <p:sp>
          <p:nvSpPr>
            <p:cNvPr id="675" name="Rectangle 674">
              <a:extLst>
                <a:ext uri="{FF2B5EF4-FFF2-40B4-BE49-F238E27FC236}">
                  <a16:creationId xmlns:a16="http://schemas.microsoft.com/office/drawing/2014/main" id="{F421C99D-E7C2-4640-95F9-441EE97359A2}"/>
                </a:ext>
              </a:extLst>
            </p:cNvPr>
            <p:cNvSpPr/>
            <p:nvPr/>
          </p:nvSpPr>
          <p:spPr bwMode="auto">
            <a:xfrm>
              <a:off x="4806367" y="3925144"/>
              <a:ext cx="1393350" cy="88394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dirty="0">
                  <a:solidFill>
                    <a:schemeClr val="bg1"/>
                  </a:solidFill>
                  <a:ea typeface="Segoe UI" pitchFamily="34" charset="0"/>
                  <a:cs typeface="Segoe UI" pitchFamily="34" charset="0"/>
                </a:rPr>
                <a:t>Report last</a:t>
              </a:r>
              <a:br>
                <a:rPr lang="en-US" sz="1372" dirty="0">
                  <a:solidFill>
                    <a:schemeClr val="bg1"/>
                  </a:solidFill>
                  <a:ea typeface="Segoe UI" pitchFamily="34" charset="0"/>
                  <a:cs typeface="Segoe UI" pitchFamily="34" charset="0"/>
                </a:rPr>
              </a:br>
              <a:r>
                <a:rPr lang="en-US" sz="1372" dirty="0">
                  <a:solidFill>
                    <a:schemeClr val="bg1"/>
                  </a:solidFill>
                  <a:ea typeface="Segoe UI" pitchFamily="34" charset="0"/>
                  <a:cs typeface="Segoe UI" pitchFamily="34" charset="0"/>
                </a:rPr>
                <a:t>reboot time</a:t>
              </a:r>
            </a:p>
          </p:txBody>
        </p:sp>
        <p:sp>
          <p:nvSpPr>
            <p:cNvPr id="695" name="Oval 694">
              <a:extLst>
                <a:ext uri="{FF2B5EF4-FFF2-40B4-BE49-F238E27FC236}">
                  <a16:creationId xmlns:a16="http://schemas.microsoft.com/office/drawing/2014/main" id="{8DCA0C77-900B-4BF2-AE0A-4903A8111FF4}"/>
                </a:ext>
              </a:extLst>
            </p:cNvPr>
            <p:cNvSpPr/>
            <p:nvPr/>
          </p:nvSpPr>
          <p:spPr bwMode="auto">
            <a:xfrm>
              <a:off x="6053866" y="4584123"/>
              <a:ext cx="265176" cy="265586"/>
            </a:xfrm>
            <a:prstGeom prst="ellipse">
              <a:avLst/>
            </a:prstGeom>
            <a:solidFill>
              <a:schemeClr val="accent6">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b="1" dirty="0">
                  <a:solidFill>
                    <a:schemeClr val="bg1"/>
                  </a:solidFill>
                  <a:cs typeface="Segoe UI" pitchFamily="34" charset="0"/>
                </a:rPr>
                <a:t>3</a:t>
              </a:r>
            </a:p>
          </p:txBody>
        </p:sp>
        <p:sp>
          <p:nvSpPr>
            <p:cNvPr id="714" name="Rectangle 713">
              <a:extLst>
                <a:ext uri="{FF2B5EF4-FFF2-40B4-BE49-F238E27FC236}">
                  <a16:creationId xmlns:a16="http://schemas.microsoft.com/office/drawing/2014/main" id="{36990B37-3ECC-47D9-A6A4-71B72BD2CC32}"/>
                </a:ext>
              </a:extLst>
            </p:cNvPr>
            <p:cNvSpPr/>
            <p:nvPr/>
          </p:nvSpPr>
          <p:spPr bwMode="auto">
            <a:xfrm>
              <a:off x="4806367" y="5024747"/>
              <a:ext cx="1393350" cy="79645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a:solidFill>
                    <a:schemeClr val="bg1"/>
                  </a:solidFill>
                  <a:ea typeface="Segoe UI" pitchFamily="34" charset="0"/>
                  <a:cs typeface="Segoe UI" pitchFamily="34" charset="0"/>
                </a:rPr>
                <a:t>Reboot and reconnect</a:t>
              </a:r>
            </a:p>
          </p:txBody>
        </p:sp>
        <p:sp>
          <p:nvSpPr>
            <p:cNvPr id="732" name="Oval 731">
              <a:extLst>
                <a:ext uri="{FF2B5EF4-FFF2-40B4-BE49-F238E27FC236}">
                  <a16:creationId xmlns:a16="http://schemas.microsoft.com/office/drawing/2014/main" id="{76CCC793-D3A2-48BB-9F8D-EFAFD111AC18}"/>
                </a:ext>
              </a:extLst>
            </p:cNvPr>
            <p:cNvSpPr/>
            <p:nvPr/>
          </p:nvSpPr>
          <p:spPr bwMode="auto">
            <a:xfrm>
              <a:off x="6053866" y="5596242"/>
              <a:ext cx="265176" cy="265586"/>
            </a:xfrm>
            <a:prstGeom prst="ellipse">
              <a:avLst/>
            </a:prstGeom>
            <a:solidFill>
              <a:schemeClr val="accent6">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b="1">
                  <a:solidFill>
                    <a:schemeClr val="bg1"/>
                  </a:solidFill>
                  <a:cs typeface="Segoe UI" pitchFamily="34" charset="0"/>
                </a:rPr>
                <a:t>4</a:t>
              </a:r>
            </a:p>
          </p:txBody>
        </p:sp>
        <p:sp>
          <p:nvSpPr>
            <p:cNvPr id="772" name="Rectangle 771">
              <a:extLst>
                <a:ext uri="{FF2B5EF4-FFF2-40B4-BE49-F238E27FC236}">
                  <a16:creationId xmlns:a16="http://schemas.microsoft.com/office/drawing/2014/main" id="{8A4EE7EB-7AFF-42BF-ADA0-49941C318A27}"/>
                </a:ext>
              </a:extLst>
            </p:cNvPr>
            <p:cNvSpPr/>
            <p:nvPr/>
          </p:nvSpPr>
          <p:spPr bwMode="auto">
            <a:xfrm>
              <a:off x="9905999" y="1371600"/>
              <a:ext cx="1893249" cy="5007322"/>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34464" rIns="0" bIns="0"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730" dirty="0">
                  <a:solidFill>
                    <a:schemeClr val="tx1"/>
                  </a:solidFill>
                  <a:latin typeface="+mj-lt"/>
                  <a:ea typeface="Segoe UI" pitchFamily="34" charset="0"/>
                  <a:cs typeface="Segoe UI" pitchFamily="34" charset="0"/>
                </a:rPr>
                <a:t>Back-end application</a:t>
              </a:r>
            </a:p>
          </p:txBody>
        </p:sp>
        <p:sp>
          <p:nvSpPr>
            <p:cNvPr id="791" name="Rectangle 790">
              <a:extLst>
                <a:ext uri="{FF2B5EF4-FFF2-40B4-BE49-F238E27FC236}">
                  <a16:creationId xmlns:a16="http://schemas.microsoft.com/office/drawing/2014/main" id="{C9021D2D-6857-4A5A-982F-D87C7A4A03CE}"/>
                </a:ext>
              </a:extLst>
            </p:cNvPr>
            <p:cNvSpPr/>
            <p:nvPr/>
          </p:nvSpPr>
          <p:spPr bwMode="auto">
            <a:xfrm>
              <a:off x="10173822" y="2272183"/>
              <a:ext cx="1393350" cy="88394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a:solidFill>
                    <a:schemeClr val="bg1"/>
                  </a:solidFill>
                  <a:ea typeface="Segoe UI" pitchFamily="34" charset="0"/>
                  <a:cs typeface="Segoe UI" pitchFamily="34" charset="0"/>
                </a:rPr>
                <a:t>Invoke reboot Method</a:t>
              </a:r>
            </a:p>
          </p:txBody>
        </p:sp>
        <p:sp>
          <p:nvSpPr>
            <p:cNvPr id="807" name="Oval 806">
              <a:extLst>
                <a:ext uri="{FF2B5EF4-FFF2-40B4-BE49-F238E27FC236}">
                  <a16:creationId xmlns:a16="http://schemas.microsoft.com/office/drawing/2014/main" id="{C01C6336-FEEB-4538-94F8-1A49456A0236}"/>
                </a:ext>
              </a:extLst>
            </p:cNvPr>
            <p:cNvSpPr/>
            <p:nvPr/>
          </p:nvSpPr>
          <p:spPr bwMode="auto">
            <a:xfrm>
              <a:off x="11429105" y="2931163"/>
              <a:ext cx="265176" cy="265586"/>
            </a:xfrm>
            <a:prstGeom prst="ellipse">
              <a:avLst/>
            </a:prstGeom>
            <a:solidFill>
              <a:schemeClr val="accent6">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b="1" dirty="0">
                  <a:solidFill>
                    <a:schemeClr val="bg1"/>
                  </a:solidFill>
                  <a:cs typeface="Segoe UI" pitchFamily="34" charset="0"/>
                </a:rPr>
                <a:t>1</a:t>
              </a:r>
            </a:p>
          </p:txBody>
        </p:sp>
        <p:sp>
          <p:nvSpPr>
            <p:cNvPr id="819" name="Rectangle 818">
              <a:extLst>
                <a:ext uri="{FF2B5EF4-FFF2-40B4-BE49-F238E27FC236}">
                  <a16:creationId xmlns:a16="http://schemas.microsoft.com/office/drawing/2014/main" id="{4BDD6E4A-AFB6-4E39-BA4D-1D0949B459A7}"/>
                </a:ext>
              </a:extLst>
            </p:cNvPr>
            <p:cNvSpPr/>
            <p:nvPr/>
          </p:nvSpPr>
          <p:spPr bwMode="auto">
            <a:xfrm>
              <a:off x="10173822" y="4515093"/>
              <a:ext cx="1396568" cy="679184"/>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dirty="0">
                  <a:solidFill>
                    <a:schemeClr val="bg1"/>
                  </a:solidFill>
                  <a:ea typeface="Segoe UI" pitchFamily="34" charset="0"/>
                  <a:cs typeface="Segoe UI" pitchFamily="34" charset="0"/>
                </a:rPr>
                <a:t>Get twin</a:t>
              </a:r>
              <a:br>
                <a:rPr lang="en-US" sz="1372" dirty="0">
                  <a:solidFill>
                    <a:schemeClr val="bg1"/>
                  </a:solidFill>
                  <a:ea typeface="Segoe UI" pitchFamily="34" charset="0"/>
                  <a:cs typeface="Segoe UI" pitchFamily="34" charset="0"/>
                </a:rPr>
              </a:br>
              <a:r>
                <a:rPr lang="en-US" sz="1372" dirty="0">
                  <a:solidFill>
                    <a:schemeClr val="bg1"/>
                  </a:solidFill>
                  <a:ea typeface="Segoe UI" pitchFamily="34" charset="0"/>
                  <a:cs typeface="Segoe UI" pitchFamily="34" charset="0"/>
                </a:rPr>
                <a:t>or query</a:t>
              </a:r>
            </a:p>
          </p:txBody>
        </p:sp>
        <p:sp>
          <p:nvSpPr>
            <p:cNvPr id="833" name="Oval 832">
              <a:extLst>
                <a:ext uri="{FF2B5EF4-FFF2-40B4-BE49-F238E27FC236}">
                  <a16:creationId xmlns:a16="http://schemas.microsoft.com/office/drawing/2014/main" id="{3EE6D1EB-0EEC-4D9D-8D94-748F681B72C1}"/>
                </a:ext>
              </a:extLst>
            </p:cNvPr>
            <p:cNvSpPr/>
            <p:nvPr/>
          </p:nvSpPr>
          <p:spPr bwMode="auto">
            <a:xfrm>
              <a:off x="11432323" y="5005101"/>
              <a:ext cx="265176" cy="265586"/>
            </a:xfrm>
            <a:prstGeom prst="ellipse">
              <a:avLst/>
            </a:prstGeom>
            <a:solidFill>
              <a:schemeClr val="accent6">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b="1">
                  <a:solidFill>
                    <a:schemeClr val="bg1"/>
                  </a:solidFill>
                  <a:cs typeface="Segoe UI" pitchFamily="34" charset="0"/>
                </a:rPr>
                <a:t>4</a:t>
              </a:r>
            </a:p>
          </p:txBody>
        </p:sp>
        <p:sp>
          <p:nvSpPr>
            <p:cNvPr id="835" name="TextBox 834">
              <a:extLst>
                <a:ext uri="{FF2B5EF4-FFF2-40B4-BE49-F238E27FC236}">
                  <a16:creationId xmlns:a16="http://schemas.microsoft.com/office/drawing/2014/main" id="{B2D641C6-15EB-46BD-808A-9794B31BAB04}"/>
                </a:ext>
              </a:extLst>
            </p:cNvPr>
            <p:cNvSpPr txBox="1">
              <a:spLocks/>
            </p:cNvSpPr>
            <p:nvPr/>
          </p:nvSpPr>
          <p:spPr>
            <a:xfrm>
              <a:off x="7323279" y="2184654"/>
              <a:ext cx="1744522" cy="215444"/>
            </a:xfrm>
            <a:prstGeom prst="rect">
              <a:avLst/>
            </a:prstGeom>
            <a:noFill/>
          </p:spPr>
          <p:txBody>
            <a:bodyPr wrap="square" lIns="0" tIns="0" rIns="0" bIns="0" rtlCol="0">
              <a:spAutoFit/>
            </a:bodyPr>
            <a:lstStyle/>
            <a:p>
              <a:pPr algn="ctr">
                <a:spcAft>
                  <a:spcPts val="588"/>
                </a:spcAft>
              </a:pPr>
              <a:r>
                <a:rPr lang="en-US" sz="1372" dirty="0"/>
                <a:t>Method Request</a:t>
              </a:r>
            </a:p>
          </p:txBody>
        </p:sp>
        <p:cxnSp>
          <p:nvCxnSpPr>
            <p:cNvPr id="846" name="Straight Arrow Connector 845" descr="arrow pointing from &quot;Invoke reboot method&quot;&#10;to &quot;Method handler&quot; ">
              <a:extLst>
                <a:ext uri="{FF2B5EF4-FFF2-40B4-BE49-F238E27FC236}">
                  <a16:creationId xmlns:a16="http://schemas.microsoft.com/office/drawing/2014/main" id="{BA4F5EDF-26F7-45B9-8371-C80C1438DB28}"/>
                </a:ext>
              </a:extLst>
            </p:cNvPr>
            <p:cNvCxnSpPr>
              <a:cxnSpLocks/>
            </p:cNvCxnSpPr>
            <p:nvPr/>
          </p:nvCxnSpPr>
          <p:spPr>
            <a:xfrm flipH="1">
              <a:off x="6199717" y="2495915"/>
              <a:ext cx="3974106" cy="0"/>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856" name="TextBox 855">
              <a:extLst>
                <a:ext uri="{FF2B5EF4-FFF2-40B4-BE49-F238E27FC236}">
                  <a16:creationId xmlns:a16="http://schemas.microsoft.com/office/drawing/2014/main" id="{7F8FF987-1E0D-45A7-B445-43CB1D338766}"/>
                </a:ext>
              </a:extLst>
            </p:cNvPr>
            <p:cNvSpPr txBox="1">
              <a:spLocks/>
            </p:cNvSpPr>
            <p:nvPr/>
          </p:nvSpPr>
          <p:spPr>
            <a:xfrm>
              <a:off x="7314509" y="2584196"/>
              <a:ext cx="1744522" cy="215444"/>
            </a:xfrm>
            <a:prstGeom prst="rect">
              <a:avLst/>
            </a:prstGeom>
            <a:noFill/>
          </p:spPr>
          <p:txBody>
            <a:bodyPr wrap="square" lIns="0" tIns="0" rIns="0" bIns="0" rtlCol="0">
              <a:spAutoFit/>
            </a:bodyPr>
            <a:lstStyle/>
            <a:p>
              <a:pPr algn="ctr">
                <a:spcAft>
                  <a:spcPts val="588"/>
                </a:spcAft>
              </a:pPr>
              <a:r>
                <a:rPr lang="en-US" sz="1372" dirty="0"/>
                <a:t>Method Response</a:t>
              </a:r>
            </a:p>
          </p:txBody>
        </p:sp>
        <p:cxnSp>
          <p:nvCxnSpPr>
            <p:cNvPr id="865" name="Straight Arrow Connector 864" descr="arrow pointing from &quot;Method handler&quot; to &quot;Invoke reboot method&quot;&#10;">
              <a:extLst>
                <a:ext uri="{FF2B5EF4-FFF2-40B4-BE49-F238E27FC236}">
                  <a16:creationId xmlns:a16="http://schemas.microsoft.com/office/drawing/2014/main" id="{5274801A-6A9F-487D-824F-A4D2C389D980}"/>
                </a:ext>
              </a:extLst>
            </p:cNvPr>
            <p:cNvCxnSpPr>
              <a:cxnSpLocks/>
            </p:cNvCxnSpPr>
            <p:nvPr/>
          </p:nvCxnSpPr>
          <p:spPr>
            <a:xfrm>
              <a:off x="6199717" y="2894886"/>
              <a:ext cx="3974106" cy="0"/>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874" name="Rectangle 873">
              <a:extLst>
                <a:ext uri="{FF2B5EF4-FFF2-40B4-BE49-F238E27FC236}">
                  <a16:creationId xmlns:a16="http://schemas.microsoft.com/office/drawing/2014/main" id="{EEF3E019-5BEB-485F-97FE-77D955032405}"/>
                </a:ext>
              </a:extLst>
            </p:cNvPr>
            <p:cNvSpPr/>
            <p:nvPr/>
          </p:nvSpPr>
          <p:spPr bwMode="auto">
            <a:xfrm>
              <a:off x="7277713" y="3250648"/>
              <a:ext cx="1818113" cy="213280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1714" rIns="179285" bIns="143428"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372" dirty="0">
                  <a:solidFill>
                    <a:schemeClr val="tx1"/>
                  </a:solidFill>
                  <a:ea typeface="Segoe UI" pitchFamily="34" charset="0"/>
                  <a:cs typeface="Segoe UI" pitchFamily="34" charset="0"/>
                </a:rPr>
                <a:t>Device twin</a:t>
              </a:r>
            </a:p>
          </p:txBody>
        </p:sp>
        <p:sp>
          <p:nvSpPr>
            <p:cNvPr id="881" name="Rectangle 880">
              <a:extLst>
                <a:ext uri="{FF2B5EF4-FFF2-40B4-BE49-F238E27FC236}">
                  <a16:creationId xmlns:a16="http://schemas.microsoft.com/office/drawing/2014/main" id="{EB58FBA1-833D-4ED1-B64B-7CAEA6ACB783}"/>
                </a:ext>
              </a:extLst>
            </p:cNvPr>
            <p:cNvSpPr/>
            <p:nvPr/>
          </p:nvSpPr>
          <p:spPr bwMode="auto">
            <a:xfrm>
              <a:off x="7436999" y="3651553"/>
              <a:ext cx="1499540" cy="1330992"/>
            </a:xfrm>
            <a:prstGeom prst="rect">
              <a:avLst/>
            </a:prstGeom>
            <a:solidFill>
              <a:schemeClr val="accent6">
                <a:lumMod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21" rIns="0" bIns="0"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372" dirty="0">
                  <a:solidFill>
                    <a:schemeClr val="bg1"/>
                  </a:solidFill>
                  <a:ea typeface="Segoe UI" pitchFamily="34" charset="0"/>
                  <a:cs typeface="Segoe UI" pitchFamily="34" charset="0"/>
                </a:rPr>
                <a:t>Properties.</a:t>
              </a:r>
              <a:br>
                <a:rPr lang="en-US" sz="1372" dirty="0">
                  <a:solidFill>
                    <a:schemeClr val="bg1"/>
                  </a:solidFill>
                  <a:ea typeface="Segoe UI" pitchFamily="34" charset="0"/>
                  <a:cs typeface="Segoe UI" pitchFamily="34" charset="0"/>
                </a:rPr>
              </a:br>
              <a:r>
                <a:rPr lang="en-US" sz="1372" dirty="0">
                  <a:solidFill>
                    <a:schemeClr val="bg1"/>
                  </a:solidFill>
                  <a:ea typeface="Segoe UI" pitchFamily="34" charset="0"/>
                  <a:cs typeface="Segoe UI" pitchFamily="34" charset="0"/>
                </a:rPr>
                <a:t>Reported</a:t>
              </a:r>
            </a:p>
          </p:txBody>
        </p:sp>
        <p:sp>
          <p:nvSpPr>
            <p:cNvPr id="888" name="Rectangle 887">
              <a:extLst>
                <a:ext uri="{FF2B5EF4-FFF2-40B4-BE49-F238E27FC236}">
                  <a16:creationId xmlns:a16="http://schemas.microsoft.com/office/drawing/2014/main" id="{B168C3C9-65D7-4CC0-85F6-0542678F0128}"/>
                </a:ext>
              </a:extLst>
            </p:cNvPr>
            <p:cNvSpPr/>
            <p:nvPr/>
          </p:nvSpPr>
          <p:spPr bwMode="auto">
            <a:xfrm>
              <a:off x="7604330" y="4241318"/>
              <a:ext cx="1164879" cy="34958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a:solidFill>
                    <a:schemeClr val="tx1"/>
                  </a:solidFill>
                  <a:ea typeface="Segoe UI" pitchFamily="34" charset="0"/>
                  <a:cs typeface="Segoe UI" pitchFamily="34" charset="0"/>
                </a:rPr>
                <a:t>Data</a:t>
              </a:r>
            </a:p>
          </p:txBody>
        </p:sp>
        <p:sp>
          <p:nvSpPr>
            <p:cNvPr id="891" name="TextBox 890">
              <a:extLst>
                <a:ext uri="{FF2B5EF4-FFF2-40B4-BE49-F238E27FC236}">
                  <a16:creationId xmlns:a16="http://schemas.microsoft.com/office/drawing/2014/main" id="{37E4FE2E-544D-4A74-B0F8-7E96DE4418C9}"/>
                </a:ext>
              </a:extLst>
            </p:cNvPr>
            <p:cNvSpPr txBox="1"/>
            <p:nvPr/>
          </p:nvSpPr>
          <p:spPr>
            <a:xfrm>
              <a:off x="6558491" y="4007229"/>
              <a:ext cx="700083" cy="215444"/>
            </a:xfrm>
            <a:prstGeom prst="rect">
              <a:avLst/>
            </a:prstGeom>
            <a:noFill/>
          </p:spPr>
          <p:txBody>
            <a:bodyPr wrap="square" lIns="0" tIns="0" rIns="0" bIns="0" rtlCol="0">
              <a:spAutoFit/>
            </a:bodyPr>
            <a:lstStyle/>
            <a:p>
              <a:pPr>
                <a:spcAft>
                  <a:spcPts val="588"/>
                </a:spcAft>
              </a:pPr>
              <a:r>
                <a:rPr lang="en-US" sz="1372" dirty="0"/>
                <a:t>Update</a:t>
              </a:r>
            </a:p>
          </p:txBody>
        </p:sp>
        <p:cxnSp>
          <p:nvCxnSpPr>
            <p:cNvPr id="895" name="Straight Arrow Connector 894" descr="arrow pointing from &quot;Report last reboot time&quot; box to data box">
              <a:extLst>
                <a:ext uri="{FF2B5EF4-FFF2-40B4-BE49-F238E27FC236}">
                  <a16:creationId xmlns:a16="http://schemas.microsoft.com/office/drawing/2014/main" id="{DF1DEAB8-45B1-4C3A-A9EE-978D515C4356}"/>
                </a:ext>
              </a:extLst>
            </p:cNvPr>
            <p:cNvCxnSpPr>
              <a:cxnSpLocks/>
            </p:cNvCxnSpPr>
            <p:nvPr/>
          </p:nvCxnSpPr>
          <p:spPr>
            <a:xfrm>
              <a:off x="6203156" y="4402455"/>
              <a:ext cx="1401174" cy="0"/>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899" name="TextBox 898">
              <a:extLst>
                <a:ext uri="{FF2B5EF4-FFF2-40B4-BE49-F238E27FC236}">
                  <a16:creationId xmlns:a16="http://schemas.microsoft.com/office/drawing/2014/main" id="{5A450AE1-3A07-4CCC-B06A-DCBF43C4E470}"/>
                </a:ext>
              </a:extLst>
            </p:cNvPr>
            <p:cNvSpPr txBox="1"/>
            <p:nvPr/>
          </p:nvSpPr>
          <p:spPr>
            <a:xfrm>
              <a:off x="9274162" y="4559679"/>
              <a:ext cx="593737" cy="215444"/>
            </a:xfrm>
            <a:prstGeom prst="rect">
              <a:avLst/>
            </a:prstGeom>
            <a:noFill/>
          </p:spPr>
          <p:txBody>
            <a:bodyPr wrap="square" lIns="0" tIns="0" rIns="0" bIns="0" rtlCol="0">
              <a:spAutoFit/>
            </a:bodyPr>
            <a:lstStyle/>
            <a:p>
              <a:pPr>
                <a:spcAft>
                  <a:spcPts val="588"/>
                </a:spcAft>
              </a:pPr>
              <a:r>
                <a:rPr lang="en-US" sz="1372" dirty="0"/>
                <a:t>Query</a:t>
              </a:r>
            </a:p>
          </p:txBody>
        </p:sp>
        <p:cxnSp>
          <p:nvCxnSpPr>
            <p:cNvPr id="900" name="Straight Arrow Connector 899" descr="arrow pointing from &quot;Get twin or query&quot; box to data box">
              <a:extLst>
                <a:ext uri="{FF2B5EF4-FFF2-40B4-BE49-F238E27FC236}">
                  <a16:creationId xmlns:a16="http://schemas.microsoft.com/office/drawing/2014/main" id="{EDEAC7B2-4290-4484-B7B9-DC502DC14848}"/>
                </a:ext>
              </a:extLst>
            </p:cNvPr>
            <p:cNvCxnSpPr>
              <a:cxnSpLocks/>
            </p:cNvCxnSpPr>
            <p:nvPr/>
          </p:nvCxnSpPr>
          <p:spPr>
            <a:xfrm flipH="1">
              <a:off x="8931714" y="4854685"/>
              <a:ext cx="1242108" cy="0"/>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93190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management patterns </a:t>
            </a:r>
          </a:p>
        </p:txBody>
      </p:sp>
      <p:sp>
        <p:nvSpPr>
          <p:cNvPr id="2" name="Rectangle 1">
            <a:extLst>
              <a:ext uri="{FF2B5EF4-FFF2-40B4-BE49-F238E27FC236}">
                <a16:creationId xmlns:a16="http://schemas.microsoft.com/office/drawing/2014/main" id="{C135118C-48B4-4DCA-8E95-721743AB654D}"/>
              </a:ext>
            </a:extLst>
          </p:cNvPr>
          <p:cNvSpPr>
            <a:spLocks/>
          </p:cNvSpPr>
          <p:nvPr/>
        </p:nvSpPr>
        <p:spPr>
          <a:xfrm>
            <a:off x="418644" y="1169262"/>
            <a:ext cx="3704989" cy="89642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Reboot</a:t>
            </a:r>
          </a:p>
        </p:txBody>
      </p:sp>
      <p:sp>
        <p:nvSpPr>
          <p:cNvPr id="3" name="Rectangle 2">
            <a:extLst>
              <a:ext uri="{FF2B5EF4-FFF2-40B4-BE49-F238E27FC236}">
                <a16:creationId xmlns:a16="http://schemas.microsoft.com/office/drawing/2014/main" id="{F9F2597A-A9D5-4834-8B29-736CE764CA60}"/>
              </a:ext>
            </a:extLst>
          </p:cNvPr>
          <p:cNvSpPr>
            <a:spLocks/>
          </p:cNvSpPr>
          <p:nvPr/>
        </p:nvSpPr>
        <p:spPr>
          <a:xfrm>
            <a:off x="425069" y="2260309"/>
            <a:ext cx="3698486" cy="89642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2"/>
                </a:solidFill>
                <a:latin typeface="+mj-lt"/>
              </a:rPr>
              <a:t>Factory reset</a:t>
            </a:r>
          </a:p>
        </p:txBody>
      </p:sp>
      <p:sp>
        <p:nvSpPr>
          <p:cNvPr id="4" name="Rectangle 3">
            <a:extLst>
              <a:ext uri="{FF2B5EF4-FFF2-40B4-BE49-F238E27FC236}">
                <a16:creationId xmlns:a16="http://schemas.microsoft.com/office/drawing/2014/main" id="{E11B1383-61B4-42B3-8142-16CF4C34F3E5}"/>
              </a:ext>
            </a:extLst>
          </p:cNvPr>
          <p:cNvSpPr>
            <a:spLocks/>
          </p:cNvSpPr>
          <p:nvPr/>
        </p:nvSpPr>
        <p:spPr>
          <a:xfrm>
            <a:off x="425069" y="3351355"/>
            <a:ext cx="3698486" cy="89642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Configuration</a:t>
            </a:r>
          </a:p>
        </p:txBody>
      </p:sp>
      <p:sp>
        <p:nvSpPr>
          <p:cNvPr id="10" name="Rectangle 9">
            <a:extLst>
              <a:ext uri="{FF2B5EF4-FFF2-40B4-BE49-F238E27FC236}">
                <a16:creationId xmlns:a16="http://schemas.microsoft.com/office/drawing/2014/main" id="{3C77DEC5-35FA-4BD9-9E8D-558F53E1A58A}"/>
              </a:ext>
            </a:extLst>
          </p:cNvPr>
          <p:cNvSpPr>
            <a:spLocks/>
          </p:cNvSpPr>
          <p:nvPr/>
        </p:nvSpPr>
        <p:spPr>
          <a:xfrm>
            <a:off x="425069" y="4442401"/>
            <a:ext cx="3698486" cy="89642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Firmware update</a:t>
            </a:r>
          </a:p>
        </p:txBody>
      </p:sp>
      <p:sp>
        <p:nvSpPr>
          <p:cNvPr id="11" name="Rectangle 10">
            <a:extLst>
              <a:ext uri="{FF2B5EF4-FFF2-40B4-BE49-F238E27FC236}">
                <a16:creationId xmlns:a16="http://schemas.microsoft.com/office/drawing/2014/main" id="{7A4CA15E-A8DC-4DC4-9235-243ED386A396}"/>
              </a:ext>
            </a:extLst>
          </p:cNvPr>
          <p:cNvSpPr>
            <a:spLocks/>
          </p:cNvSpPr>
          <p:nvPr/>
        </p:nvSpPr>
        <p:spPr>
          <a:xfrm>
            <a:off x="425069" y="5533449"/>
            <a:ext cx="3698486" cy="89642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Reporting progress and status</a:t>
            </a:r>
          </a:p>
        </p:txBody>
      </p:sp>
      <p:sp>
        <p:nvSpPr>
          <p:cNvPr id="12" name="Rectangle 11">
            <a:extLst>
              <a:ext uri="{FF2B5EF4-FFF2-40B4-BE49-F238E27FC236}">
                <a16:creationId xmlns:a16="http://schemas.microsoft.com/office/drawing/2014/main" id="{9816D0B7-489D-4DD8-B8F1-5E4C048F8B79}"/>
              </a:ext>
              <a:ext uri="{C183D7F6-B498-43B3-948B-1728B52AA6E4}">
                <adec:decorative xmlns:adec="http://schemas.microsoft.com/office/drawing/2017/decorative" val="1"/>
              </a:ext>
            </a:extLst>
          </p:cNvPr>
          <p:cNvSpPr/>
          <p:nvPr/>
        </p:nvSpPr>
        <p:spPr bwMode="auto">
          <a:xfrm>
            <a:off x="4308259" y="1169264"/>
            <a:ext cx="7459313" cy="52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58" name="Group 57" descr="Physical Device exchanging information with Backend application">
            <a:extLst>
              <a:ext uri="{FF2B5EF4-FFF2-40B4-BE49-F238E27FC236}">
                <a16:creationId xmlns:a16="http://schemas.microsoft.com/office/drawing/2014/main" id="{EE4BE6F2-65D1-4E8C-919B-271CD13CBD12}"/>
              </a:ext>
            </a:extLst>
          </p:cNvPr>
          <p:cNvGrpSpPr/>
          <p:nvPr/>
        </p:nvGrpSpPr>
        <p:grpSpPr>
          <a:xfrm>
            <a:off x="4498317" y="1345124"/>
            <a:ext cx="7068983" cy="4908889"/>
            <a:chOff x="4588517" y="1371600"/>
            <a:chExt cx="7210731" cy="5007322"/>
          </a:xfrm>
        </p:grpSpPr>
        <p:sp>
          <p:nvSpPr>
            <p:cNvPr id="65" name="Rectangle 64">
              <a:extLst>
                <a:ext uri="{FF2B5EF4-FFF2-40B4-BE49-F238E27FC236}">
                  <a16:creationId xmlns:a16="http://schemas.microsoft.com/office/drawing/2014/main" id="{6A1F3944-0680-4E49-83D2-A30A806D69F8}"/>
                </a:ext>
              </a:extLst>
            </p:cNvPr>
            <p:cNvSpPr/>
            <p:nvPr/>
          </p:nvSpPr>
          <p:spPr bwMode="auto">
            <a:xfrm>
              <a:off x="4588517" y="1371600"/>
              <a:ext cx="1893249" cy="5007322"/>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730" dirty="0">
                  <a:solidFill>
                    <a:schemeClr val="tx1"/>
                  </a:solidFill>
                  <a:latin typeface="+mj-lt"/>
                  <a:ea typeface="Segoe UI" pitchFamily="34" charset="0"/>
                  <a:cs typeface="Segoe UI" pitchFamily="34" charset="0"/>
                </a:rPr>
                <a:t>Physical Device</a:t>
              </a:r>
            </a:p>
          </p:txBody>
        </p:sp>
        <p:sp>
          <p:nvSpPr>
            <p:cNvPr id="66" name="Rectangle 65">
              <a:extLst>
                <a:ext uri="{FF2B5EF4-FFF2-40B4-BE49-F238E27FC236}">
                  <a16:creationId xmlns:a16="http://schemas.microsoft.com/office/drawing/2014/main" id="{448ED023-D580-4CDD-9BC7-367E0B03A097}"/>
                </a:ext>
              </a:extLst>
            </p:cNvPr>
            <p:cNvSpPr/>
            <p:nvPr/>
          </p:nvSpPr>
          <p:spPr bwMode="auto">
            <a:xfrm>
              <a:off x="4806367" y="2272183"/>
              <a:ext cx="1393350" cy="88394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dirty="0">
                  <a:solidFill>
                    <a:schemeClr val="bg1"/>
                  </a:solidFill>
                  <a:ea typeface="Segoe UI" pitchFamily="34" charset="0"/>
                  <a:cs typeface="Segoe UI" pitchFamily="34" charset="0"/>
                </a:rPr>
                <a:t>Method</a:t>
              </a:r>
              <a:br>
                <a:rPr lang="en-US" sz="1372" dirty="0">
                  <a:solidFill>
                    <a:schemeClr val="bg1"/>
                  </a:solidFill>
                  <a:ea typeface="Segoe UI" pitchFamily="34" charset="0"/>
                  <a:cs typeface="Segoe UI" pitchFamily="34" charset="0"/>
                </a:rPr>
              </a:br>
              <a:r>
                <a:rPr lang="en-US" sz="1372" dirty="0">
                  <a:solidFill>
                    <a:schemeClr val="bg1"/>
                  </a:solidFill>
                  <a:ea typeface="Segoe UI" pitchFamily="34" charset="0"/>
                  <a:cs typeface="Segoe UI" pitchFamily="34" charset="0"/>
                </a:rPr>
                <a:t>handler</a:t>
              </a:r>
            </a:p>
          </p:txBody>
        </p:sp>
        <p:sp>
          <p:nvSpPr>
            <p:cNvPr id="67" name="Oval 66">
              <a:extLst>
                <a:ext uri="{FF2B5EF4-FFF2-40B4-BE49-F238E27FC236}">
                  <a16:creationId xmlns:a16="http://schemas.microsoft.com/office/drawing/2014/main" id="{2C132915-ED1F-4601-BD42-B0366CDC7C98}"/>
                </a:ext>
              </a:extLst>
            </p:cNvPr>
            <p:cNvSpPr/>
            <p:nvPr/>
          </p:nvSpPr>
          <p:spPr bwMode="auto">
            <a:xfrm>
              <a:off x="6053866" y="2931163"/>
              <a:ext cx="265176" cy="265586"/>
            </a:xfrm>
            <a:prstGeom prst="ellipse">
              <a:avLst/>
            </a:prstGeom>
            <a:solidFill>
              <a:schemeClr val="accent6">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b="1" dirty="0">
                  <a:solidFill>
                    <a:schemeClr val="bg1"/>
                  </a:solidFill>
                  <a:cs typeface="Segoe UI" pitchFamily="34" charset="0"/>
                </a:rPr>
                <a:t>2</a:t>
              </a:r>
            </a:p>
          </p:txBody>
        </p:sp>
        <p:sp>
          <p:nvSpPr>
            <p:cNvPr id="68" name="Rectangle 67">
              <a:extLst>
                <a:ext uri="{FF2B5EF4-FFF2-40B4-BE49-F238E27FC236}">
                  <a16:creationId xmlns:a16="http://schemas.microsoft.com/office/drawing/2014/main" id="{7B871F8F-9CC4-4413-B77C-DF8DF1436A09}"/>
                </a:ext>
              </a:extLst>
            </p:cNvPr>
            <p:cNvSpPr/>
            <p:nvPr/>
          </p:nvSpPr>
          <p:spPr bwMode="auto">
            <a:xfrm>
              <a:off x="4806367" y="3925144"/>
              <a:ext cx="1393350" cy="88394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dirty="0">
                  <a:solidFill>
                    <a:schemeClr val="bg1"/>
                  </a:solidFill>
                  <a:ea typeface="Segoe UI" pitchFamily="34" charset="0"/>
                  <a:cs typeface="Segoe UI" pitchFamily="34" charset="0"/>
                </a:rPr>
                <a:t>Report last</a:t>
              </a:r>
              <a:br>
                <a:rPr lang="en-US" sz="1372" dirty="0">
                  <a:solidFill>
                    <a:schemeClr val="bg1"/>
                  </a:solidFill>
                  <a:ea typeface="Segoe UI" pitchFamily="34" charset="0"/>
                  <a:cs typeface="Segoe UI" pitchFamily="34" charset="0"/>
                </a:rPr>
              </a:br>
              <a:r>
                <a:rPr lang="en-US" sz="1372" dirty="0">
                  <a:solidFill>
                    <a:schemeClr val="bg1"/>
                  </a:solidFill>
                  <a:ea typeface="Segoe UI" pitchFamily="34" charset="0"/>
                  <a:cs typeface="Segoe UI" pitchFamily="34" charset="0"/>
                </a:rPr>
                <a:t>factory reset time</a:t>
              </a:r>
            </a:p>
          </p:txBody>
        </p:sp>
        <p:sp>
          <p:nvSpPr>
            <p:cNvPr id="69" name="Oval 68">
              <a:extLst>
                <a:ext uri="{FF2B5EF4-FFF2-40B4-BE49-F238E27FC236}">
                  <a16:creationId xmlns:a16="http://schemas.microsoft.com/office/drawing/2014/main" id="{57CA9199-DA0E-432C-BF63-4DE687110762}"/>
                </a:ext>
              </a:extLst>
            </p:cNvPr>
            <p:cNvSpPr/>
            <p:nvPr/>
          </p:nvSpPr>
          <p:spPr bwMode="auto">
            <a:xfrm>
              <a:off x="6053866" y="4584123"/>
              <a:ext cx="265176" cy="265586"/>
            </a:xfrm>
            <a:prstGeom prst="ellipse">
              <a:avLst/>
            </a:prstGeom>
            <a:solidFill>
              <a:schemeClr val="accent6">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b="1" dirty="0">
                  <a:solidFill>
                    <a:schemeClr val="bg1"/>
                  </a:solidFill>
                  <a:cs typeface="Segoe UI" pitchFamily="34" charset="0"/>
                </a:rPr>
                <a:t>3</a:t>
              </a:r>
            </a:p>
          </p:txBody>
        </p:sp>
        <p:sp>
          <p:nvSpPr>
            <p:cNvPr id="70" name="Rectangle 69">
              <a:extLst>
                <a:ext uri="{FF2B5EF4-FFF2-40B4-BE49-F238E27FC236}">
                  <a16:creationId xmlns:a16="http://schemas.microsoft.com/office/drawing/2014/main" id="{2172F692-4F86-4049-83F0-858F18088808}"/>
                </a:ext>
              </a:extLst>
            </p:cNvPr>
            <p:cNvSpPr/>
            <p:nvPr/>
          </p:nvSpPr>
          <p:spPr bwMode="auto">
            <a:xfrm>
              <a:off x="4806367" y="5024747"/>
              <a:ext cx="1393350" cy="79645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dirty="0">
                  <a:solidFill>
                    <a:schemeClr val="bg1"/>
                  </a:solidFill>
                  <a:ea typeface="Segoe UI" pitchFamily="34" charset="0"/>
                  <a:cs typeface="Segoe UI" pitchFamily="34" charset="0"/>
                </a:rPr>
                <a:t>Factory reset and reconnect</a:t>
              </a:r>
            </a:p>
          </p:txBody>
        </p:sp>
        <p:sp>
          <p:nvSpPr>
            <p:cNvPr id="71" name="Oval 70">
              <a:extLst>
                <a:ext uri="{FF2B5EF4-FFF2-40B4-BE49-F238E27FC236}">
                  <a16:creationId xmlns:a16="http://schemas.microsoft.com/office/drawing/2014/main" id="{9E273C78-BA68-4F30-BE33-E6011488FD25}"/>
                </a:ext>
              </a:extLst>
            </p:cNvPr>
            <p:cNvSpPr/>
            <p:nvPr/>
          </p:nvSpPr>
          <p:spPr bwMode="auto">
            <a:xfrm>
              <a:off x="6053866" y="5596242"/>
              <a:ext cx="265176" cy="265586"/>
            </a:xfrm>
            <a:prstGeom prst="ellipse">
              <a:avLst/>
            </a:prstGeom>
            <a:solidFill>
              <a:schemeClr val="accent6">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b="1">
                  <a:solidFill>
                    <a:schemeClr val="bg1"/>
                  </a:solidFill>
                  <a:cs typeface="Segoe UI" pitchFamily="34" charset="0"/>
                </a:rPr>
                <a:t>4</a:t>
              </a:r>
            </a:p>
          </p:txBody>
        </p:sp>
        <p:sp>
          <p:nvSpPr>
            <p:cNvPr id="72" name="Rectangle 71">
              <a:extLst>
                <a:ext uri="{FF2B5EF4-FFF2-40B4-BE49-F238E27FC236}">
                  <a16:creationId xmlns:a16="http://schemas.microsoft.com/office/drawing/2014/main" id="{0DBD528C-7525-4E2E-A1E7-EAEAB35FE920}"/>
                </a:ext>
              </a:extLst>
            </p:cNvPr>
            <p:cNvSpPr/>
            <p:nvPr/>
          </p:nvSpPr>
          <p:spPr bwMode="auto">
            <a:xfrm>
              <a:off x="9905999" y="1371600"/>
              <a:ext cx="1893249" cy="5007322"/>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34464" rIns="0" bIns="0"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730" dirty="0">
                  <a:solidFill>
                    <a:schemeClr val="tx1"/>
                  </a:solidFill>
                  <a:latin typeface="+mj-lt"/>
                  <a:ea typeface="Segoe UI" pitchFamily="34" charset="0"/>
                  <a:cs typeface="Segoe UI" pitchFamily="34" charset="0"/>
                </a:rPr>
                <a:t>Back-end application</a:t>
              </a:r>
            </a:p>
          </p:txBody>
        </p:sp>
        <p:sp>
          <p:nvSpPr>
            <p:cNvPr id="73" name="Rectangle 72">
              <a:extLst>
                <a:ext uri="{FF2B5EF4-FFF2-40B4-BE49-F238E27FC236}">
                  <a16:creationId xmlns:a16="http://schemas.microsoft.com/office/drawing/2014/main" id="{81A2B0F7-8AF5-4AEF-883A-A9E2A9B5B26B}"/>
                </a:ext>
              </a:extLst>
            </p:cNvPr>
            <p:cNvSpPr/>
            <p:nvPr/>
          </p:nvSpPr>
          <p:spPr bwMode="auto">
            <a:xfrm>
              <a:off x="10173822" y="2272183"/>
              <a:ext cx="1393350" cy="88394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dirty="0">
                  <a:solidFill>
                    <a:schemeClr val="bg1"/>
                  </a:solidFill>
                  <a:ea typeface="Segoe UI" pitchFamily="34" charset="0"/>
                  <a:cs typeface="Segoe UI" pitchFamily="34" charset="0"/>
                </a:rPr>
                <a:t>Invoke factory </a:t>
              </a:r>
              <a:r>
                <a:rPr lang="en-US" sz="1372">
                  <a:solidFill>
                    <a:schemeClr val="bg1"/>
                  </a:solidFill>
                  <a:ea typeface="Segoe UI" pitchFamily="34" charset="0"/>
                  <a:cs typeface="Segoe UI" pitchFamily="34" charset="0"/>
                </a:rPr>
                <a:t>reset method</a:t>
              </a:r>
              <a:endParaRPr lang="en-US" sz="1372" dirty="0">
                <a:solidFill>
                  <a:schemeClr val="bg1"/>
                </a:solidFill>
                <a:ea typeface="Segoe UI" pitchFamily="34" charset="0"/>
                <a:cs typeface="Segoe UI" pitchFamily="34" charset="0"/>
              </a:endParaRPr>
            </a:p>
          </p:txBody>
        </p:sp>
        <p:sp>
          <p:nvSpPr>
            <p:cNvPr id="74" name="Oval 73">
              <a:extLst>
                <a:ext uri="{FF2B5EF4-FFF2-40B4-BE49-F238E27FC236}">
                  <a16:creationId xmlns:a16="http://schemas.microsoft.com/office/drawing/2014/main" id="{363D64D9-65F5-4053-BEAF-3F830DAB1ACE}"/>
                </a:ext>
              </a:extLst>
            </p:cNvPr>
            <p:cNvSpPr/>
            <p:nvPr/>
          </p:nvSpPr>
          <p:spPr bwMode="auto">
            <a:xfrm>
              <a:off x="11429105" y="2931163"/>
              <a:ext cx="265176" cy="265586"/>
            </a:xfrm>
            <a:prstGeom prst="ellipse">
              <a:avLst/>
            </a:prstGeom>
            <a:solidFill>
              <a:schemeClr val="accent6">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b="1" dirty="0">
                  <a:solidFill>
                    <a:schemeClr val="bg1"/>
                  </a:solidFill>
                  <a:cs typeface="Segoe UI" pitchFamily="34" charset="0"/>
                </a:rPr>
                <a:t>1</a:t>
              </a:r>
            </a:p>
          </p:txBody>
        </p:sp>
        <p:sp>
          <p:nvSpPr>
            <p:cNvPr id="75" name="Rectangle 74">
              <a:extLst>
                <a:ext uri="{FF2B5EF4-FFF2-40B4-BE49-F238E27FC236}">
                  <a16:creationId xmlns:a16="http://schemas.microsoft.com/office/drawing/2014/main" id="{C0C8B272-2417-4C50-BBCA-42175650AFF7}"/>
                </a:ext>
              </a:extLst>
            </p:cNvPr>
            <p:cNvSpPr/>
            <p:nvPr/>
          </p:nvSpPr>
          <p:spPr bwMode="auto">
            <a:xfrm>
              <a:off x="10173822" y="4515093"/>
              <a:ext cx="1396568" cy="679184"/>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dirty="0">
                  <a:solidFill>
                    <a:schemeClr val="bg1"/>
                  </a:solidFill>
                  <a:ea typeface="Segoe UI" pitchFamily="34" charset="0"/>
                  <a:cs typeface="Segoe UI" pitchFamily="34" charset="0"/>
                </a:rPr>
                <a:t>Get twin</a:t>
              </a:r>
              <a:br>
                <a:rPr lang="en-US" sz="1372" dirty="0">
                  <a:solidFill>
                    <a:schemeClr val="bg1"/>
                  </a:solidFill>
                  <a:ea typeface="Segoe UI" pitchFamily="34" charset="0"/>
                  <a:cs typeface="Segoe UI" pitchFamily="34" charset="0"/>
                </a:rPr>
              </a:br>
              <a:r>
                <a:rPr lang="en-US" sz="1372" dirty="0">
                  <a:solidFill>
                    <a:schemeClr val="bg1"/>
                  </a:solidFill>
                  <a:ea typeface="Segoe UI" pitchFamily="34" charset="0"/>
                  <a:cs typeface="Segoe UI" pitchFamily="34" charset="0"/>
                </a:rPr>
                <a:t>or query</a:t>
              </a:r>
            </a:p>
          </p:txBody>
        </p:sp>
        <p:sp>
          <p:nvSpPr>
            <p:cNvPr id="76" name="Oval 75">
              <a:extLst>
                <a:ext uri="{FF2B5EF4-FFF2-40B4-BE49-F238E27FC236}">
                  <a16:creationId xmlns:a16="http://schemas.microsoft.com/office/drawing/2014/main" id="{855E6F10-4E99-4C5E-AA96-13CD3AD654C1}"/>
                </a:ext>
              </a:extLst>
            </p:cNvPr>
            <p:cNvSpPr/>
            <p:nvPr/>
          </p:nvSpPr>
          <p:spPr bwMode="auto">
            <a:xfrm>
              <a:off x="11432323" y="5005101"/>
              <a:ext cx="265176" cy="265586"/>
            </a:xfrm>
            <a:prstGeom prst="ellipse">
              <a:avLst/>
            </a:prstGeom>
            <a:solidFill>
              <a:schemeClr val="accent6">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b="1">
                  <a:solidFill>
                    <a:schemeClr val="bg1"/>
                  </a:solidFill>
                  <a:cs typeface="Segoe UI" pitchFamily="34" charset="0"/>
                </a:rPr>
                <a:t>4</a:t>
              </a:r>
            </a:p>
          </p:txBody>
        </p:sp>
        <p:sp>
          <p:nvSpPr>
            <p:cNvPr id="77" name="TextBox 76">
              <a:extLst>
                <a:ext uri="{FF2B5EF4-FFF2-40B4-BE49-F238E27FC236}">
                  <a16:creationId xmlns:a16="http://schemas.microsoft.com/office/drawing/2014/main" id="{B436B93A-2716-4EF4-909B-9E78AC9BD2B4}"/>
                </a:ext>
              </a:extLst>
            </p:cNvPr>
            <p:cNvSpPr txBox="1">
              <a:spLocks/>
            </p:cNvSpPr>
            <p:nvPr/>
          </p:nvSpPr>
          <p:spPr>
            <a:xfrm>
              <a:off x="7323279" y="2184654"/>
              <a:ext cx="1744522" cy="215444"/>
            </a:xfrm>
            <a:prstGeom prst="rect">
              <a:avLst/>
            </a:prstGeom>
            <a:noFill/>
          </p:spPr>
          <p:txBody>
            <a:bodyPr wrap="square" lIns="0" tIns="0" rIns="0" bIns="0" rtlCol="0">
              <a:spAutoFit/>
            </a:bodyPr>
            <a:lstStyle/>
            <a:p>
              <a:pPr algn="ctr">
                <a:spcAft>
                  <a:spcPts val="588"/>
                </a:spcAft>
              </a:pPr>
              <a:r>
                <a:rPr lang="en-US" sz="1372" dirty="0"/>
                <a:t>Method Request</a:t>
              </a:r>
            </a:p>
          </p:txBody>
        </p:sp>
        <p:cxnSp>
          <p:nvCxnSpPr>
            <p:cNvPr id="78" name="Straight Arrow Connector 77" descr="arrow pointing from &quot;Invoke reboot method&quot;&#10;to &quot;Method handler&quot;">
              <a:extLst>
                <a:ext uri="{FF2B5EF4-FFF2-40B4-BE49-F238E27FC236}">
                  <a16:creationId xmlns:a16="http://schemas.microsoft.com/office/drawing/2014/main" id="{C162CD60-D794-4F32-B081-80F0E29AE084}"/>
                </a:ext>
              </a:extLst>
            </p:cNvPr>
            <p:cNvCxnSpPr>
              <a:cxnSpLocks/>
            </p:cNvCxnSpPr>
            <p:nvPr/>
          </p:nvCxnSpPr>
          <p:spPr>
            <a:xfrm flipH="1">
              <a:off x="6199717" y="2495915"/>
              <a:ext cx="3974106" cy="0"/>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7675E822-0D66-4D0D-866B-0E33C1DF26BF}"/>
                </a:ext>
              </a:extLst>
            </p:cNvPr>
            <p:cNvSpPr txBox="1">
              <a:spLocks/>
            </p:cNvSpPr>
            <p:nvPr/>
          </p:nvSpPr>
          <p:spPr>
            <a:xfrm>
              <a:off x="7314509" y="2584196"/>
              <a:ext cx="1744522" cy="215444"/>
            </a:xfrm>
            <a:prstGeom prst="rect">
              <a:avLst/>
            </a:prstGeom>
            <a:noFill/>
          </p:spPr>
          <p:txBody>
            <a:bodyPr wrap="square" lIns="0" tIns="0" rIns="0" bIns="0" rtlCol="0">
              <a:spAutoFit/>
            </a:bodyPr>
            <a:lstStyle/>
            <a:p>
              <a:pPr algn="ctr">
                <a:spcAft>
                  <a:spcPts val="588"/>
                </a:spcAft>
              </a:pPr>
              <a:r>
                <a:rPr lang="en-US" sz="1372" dirty="0"/>
                <a:t>Method Response</a:t>
              </a:r>
            </a:p>
          </p:txBody>
        </p:sp>
        <p:cxnSp>
          <p:nvCxnSpPr>
            <p:cNvPr id="80" name="Straight Arrow Connector 79" descr="arrow pointing from &quot;Method handler&quot; to &quot;Invoke reboot method&quot;&#10;">
              <a:extLst>
                <a:ext uri="{FF2B5EF4-FFF2-40B4-BE49-F238E27FC236}">
                  <a16:creationId xmlns:a16="http://schemas.microsoft.com/office/drawing/2014/main" id="{4ED72633-8AA0-4F66-9208-7E9774976044}"/>
                </a:ext>
              </a:extLst>
            </p:cNvPr>
            <p:cNvCxnSpPr>
              <a:cxnSpLocks/>
            </p:cNvCxnSpPr>
            <p:nvPr/>
          </p:nvCxnSpPr>
          <p:spPr>
            <a:xfrm>
              <a:off x="6199717" y="2894886"/>
              <a:ext cx="3974106" cy="0"/>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9095188C-BBC0-4F79-97DD-00710138FED6}"/>
                </a:ext>
              </a:extLst>
            </p:cNvPr>
            <p:cNvSpPr/>
            <p:nvPr/>
          </p:nvSpPr>
          <p:spPr bwMode="auto">
            <a:xfrm>
              <a:off x="7277713" y="3250648"/>
              <a:ext cx="1818113" cy="213280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1714" rIns="179285" bIns="143428"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372" dirty="0">
                  <a:solidFill>
                    <a:schemeClr val="tx1"/>
                  </a:solidFill>
                  <a:ea typeface="Segoe UI" pitchFamily="34" charset="0"/>
                  <a:cs typeface="Segoe UI" pitchFamily="34" charset="0"/>
                </a:rPr>
                <a:t>Device twin</a:t>
              </a:r>
            </a:p>
          </p:txBody>
        </p:sp>
        <p:sp>
          <p:nvSpPr>
            <p:cNvPr id="82" name="Rectangle 81">
              <a:extLst>
                <a:ext uri="{FF2B5EF4-FFF2-40B4-BE49-F238E27FC236}">
                  <a16:creationId xmlns:a16="http://schemas.microsoft.com/office/drawing/2014/main" id="{335BAA5C-E6D4-4172-8B7F-38671C563286}"/>
                </a:ext>
              </a:extLst>
            </p:cNvPr>
            <p:cNvSpPr/>
            <p:nvPr/>
          </p:nvSpPr>
          <p:spPr bwMode="auto">
            <a:xfrm>
              <a:off x="7436999" y="3651553"/>
              <a:ext cx="1499540" cy="1330992"/>
            </a:xfrm>
            <a:prstGeom prst="rect">
              <a:avLst/>
            </a:prstGeom>
            <a:solidFill>
              <a:schemeClr val="accent6">
                <a:lumMod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21" rIns="0" bIns="0"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372" dirty="0">
                  <a:solidFill>
                    <a:schemeClr val="bg1"/>
                  </a:solidFill>
                  <a:ea typeface="Segoe UI" pitchFamily="34" charset="0"/>
                  <a:cs typeface="Segoe UI" pitchFamily="34" charset="0"/>
                </a:rPr>
                <a:t>Properties.</a:t>
              </a:r>
              <a:br>
                <a:rPr lang="en-US" sz="1372" dirty="0">
                  <a:solidFill>
                    <a:schemeClr val="bg1"/>
                  </a:solidFill>
                  <a:ea typeface="Segoe UI" pitchFamily="34" charset="0"/>
                  <a:cs typeface="Segoe UI" pitchFamily="34" charset="0"/>
                </a:rPr>
              </a:br>
              <a:r>
                <a:rPr lang="en-US" sz="1372" dirty="0">
                  <a:solidFill>
                    <a:schemeClr val="bg1"/>
                  </a:solidFill>
                  <a:ea typeface="Segoe UI" pitchFamily="34" charset="0"/>
                  <a:cs typeface="Segoe UI" pitchFamily="34" charset="0"/>
                </a:rPr>
                <a:t>Reported</a:t>
              </a:r>
            </a:p>
          </p:txBody>
        </p:sp>
        <p:sp>
          <p:nvSpPr>
            <p:cNvPr id="83" name="Rectangle 82">
              <a:extLst>
                <a:ext uri="{FF2B5EF4-FFF2-40B4-BE49-F238E27FC236}">
                  <a16:creationId xmlns:a16="http://schemas.microsoft.com/office/drawing/2014/main" id="{1680A8D3-329E-4C7D-8A34-75AB825BC440}"/>
                </a:ext>
              </a:extLst>
            </p:cNvPr>
            <p:cNvSpPr/>
            <p:nvPr/>
          </p:nvSpPr>
          <p:spPr bwMode="auto">
            <a:xfrm>
              <a:off x="7604330" y="4241318"/>
              <a:ext cx="1164879" cy="34958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a:solidFill>
                    <a:schemeClr val="tx1"/>
                  </a:solidFill>
                  <a:ea typeface="Segoe UI" pitchFamily="34" charset="0"/>
                  <a:cs typeface="Segoe UI" pitchFamily="34" charset="0"/>
                </a:rPr>
                <a:t>Data</a:t>
              </a:r>
            </a:p>
          </p:txBody>
        </p:sp>
        <p:sp>
          <p:nvSpPr>
            <p:cNvPr id="84" name="TextBox 83">
              <a:extLst>
                <a:ext uri="{FF2B5EF4-FFF2-40B4-BE49-F238E27FC236}">
                  <a16:creationId xmlns:a16="http://schemas.microsoft.com/office/drawing/2014/main" id="{D3CE5C67-A477-41F4-9FC1-42037F352F4A}"/>
                </a:ext>
              </a:extLst>
            </p:cNvPr>
            <p:cNvSpPr txBox="1"/>
            <p:nvPr/>
          </p:nvSpPr>
          <p:spPr>
            <a:xfrm>
              <a:off x="6558491" y="4007229"/>
              <a:ext cx="700083" cy="215444"/>
            </a:xfrm>
            <a:prstGeom prst="rect">
              <a:avLst/>
            </a:prstGeom>
            <a:noFill/>
          </p:spPr>
          <p:txBody>
            <a:bodyPr wrap="square" lIns="0" tIns="0" rIns="0" bIns="0" rtlCol="0">
              <a:spAutoFit/>
            </a:bodyPr>
            <a:lstStyle/>
            <a:p>
              <a:pPr>
                <a:spcAft>
                  <a:spcPts val="588"/>
                </a:spcAft>
              </a:pPr>
              <a:r>
                <a:rPr lang="en-US" sz="1372" dirty="0"/>
                <a:t>Update</a:t>
              </a:r>
            </a:p>
          </p:txBody>
        </p:sp>
        <p:cxnSp>
          <p:nvCxnSpPr>
            <p:cNvPr id="85" name="Straight Arrow Connector 84" descr="arrow pointing from &quot;Report last reboot time&quot; box to data box">
              <a:extLst>
                <a:ext uri="{FF2B5EF4-FFF2-40B4-BE49-F238E27FC236}">
                  <a16:creationId xmlns:a16="http://schemas.microsoft.com/office/drawing/2014/main" id="{7F8950D6-2A9D-4F86-907A-0FFE8FEF5CBA}"/>
                </a:ext>
              </a:extLst>
            </p:cNvPr>
            <p:cNvCxnSpPr>
              <a:cxnSpLocks/>
            </p:cNvCxnSpPr>
            <p:nvPr/>
          </p:nvCxnSpPr>
          <p:spPr>
            <a:xfrm>
              <a:off x="6203156" y="4402455"/>
              <a:ext cx="1401174" cy="0"/>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E5E12166-A975-436C-8E7C-F059E60FFBFF}"/>
                </a:ext>
              </a:extLst>
            </p:cNvPr>
            <p:cNvSpPr txBox="1"/>
            <p:nvPr/>
          </p:nvSpPr>
          <p:spPr>
            <a:xfrm>
              <a:off x="9274162" y="4559679"/>
              <a:ext cx="593737" cy="215444"/>
            </a:xfrm>
            <a:prstGeom prst="rect">
              <a:avLst/>
            </a:prstGeom>
            <a:noFill/>
          </p:spPr>
          <p:txBody>
            <a:bodyPr wrap="square" lIns="0" tIns="0" rIns="0" bIns="0" rtlCol="0">
              <a:spAutoFit/>
            </a:bodyPr>
            <a:lstStyle/>
            <a:p>
              <a:pPr>
                <a:spcAft>
                  <a:spcPts val="588"/>
                </a:spcAft>
              </a:pPr>
              <a:r>
                <a:rPr lang="en-US" sz="1372" dirty="0"/>
                <a:t>Query</a:t>
              </a:r>
            </a:p>
          </p:txBody>
        </p:sp>
        <p:cxnSp>
          <p:nvCxnSpPr>
            <p:cNvPr id="87" name="Straight Arrow Connector 86" descr="arrow pointing from &quot;Get twin or query&quot; box to data box">
              <a:extLst>
                <a:ext uri="{FF2B5EF4-FFF2-40B4-BE49-F238E27FC236}">
                  <a16:creationId xmlns:a16="http://schemas.microsoft.com/office/drawing/2014/main" id="{E4EAD862-E49A-4D79-9D7A-C4B75E4DA921}"/>
                </a:ext>
              </a:extLst>
            </p:cNvPr>
            <p:cNvCxnSpPr>
              <a:cxnSpLocks/>
            </p:cNvCxnSpPr>
            <p:nvPr/>
          </p:nvCxnSpPr>
          <p:spPr>
            <a:xfrm flipH="1">
              <a:off x="8931714" y="4854685"/>
              <a:ext cx="1242108" cy="0"/>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5837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management patterns  </a:t>
            </a:r>
          </a:p>
        </p:txBody>
      </p:sp>
      <p:sp>
        <p:nvSpPr>
          <p:cNvPr id="2" name="Rectangle 1">
            <a:extLst>
              <a:ext uri="{FF2B5EF4-FFF2-40B4-BE49-F238E27FC236}">
                <a16:creationId xmlns:a16="http://schemas.microsoft.com/office/drawing/2014/main" id="{67EC1B70-0C10-4D1F-9A88-CB9784138DC9}"/>
              </a:ext>
            </a:extLst>
          </p:cNvPr>
          <p:cNvSpPr>
            <a:spLocks/>
          </p:cNvSpPr>
          <p:nvPr/>
        </p:nvSpPr>
        <p:spPr>
          <a:xfrm>
            <a:off x="418644" y="1169262"/>
            <a:ext cx="3704989" cy="89642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Reboot</a:t>
            </a:r>
          </a:p>
        </p:txBody>
      </p:sp>
      <p:sp>
        <p:nvSpPr>
          <p:cNvPr id="7" name="Rectangle 6">
            <a:extLst>
              <a:ext uri="{FF2B5EF4-FFF2-40B4-BE49-F238E27FC236}">
                <a16:creationId xmlns:a16="http://schemas.microsoft.com/office/drawing/2014/main" id="{4E4DD1D9-B934-458F-8E6E-2C6B4E4D2B2E}"/>
              </a:ext>
            </a:extLst>
          </p:cNvPr>
          <p:cNvSpPr>
            <a:spLocks/>
          </p:cNvSpPr>
          <p:nvPr/>
        </p:nvSpPr>
        <p:spPr>
          <a:xfrm>
            <a:off x="425069" y="2260309"/>
            <a:ext cx="3698486" cy="89642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Factory reset</a:t>
            </a:r>
          </a:p>
        </p:txBody>
      </p:sp>
      <p:sp>
        <p:nvSpPr>
          <p:cNvPr id="10" name="Rectangle 9">
            <a:extLst>
              <a:ext uri="{FF2B5EF4-FFF2-40B4-BE49-F238E27FC236}">
                <a16:creationId xmlns:a16="http://schemas.microsoft.com/office/drawing/2014/main" id="{F9CC4B79-5DFB-4E9E-9B7D-46586B7CCBE7}"/>
              </a:ext>
            </a:extLst>
          </p:cNvPr>
          <p:cNvSpPr>
            <a:spLocks/>
          </p:cNvSpPr>
          <p:nvPr/>
        </p:nvSpPr>
        <p:spPr>
          <a:xfrm>
            <a:off x="425069" y="3351355"/>
            <a:ext cx="3698486" cy="89642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2"/>
                </a:solidFill>
                <a:latin typeface="+mj-lt"/>
              </a:rPr>
              <a:t>Configuration</a:t>
            </a:r>
          </a:p>
        </p:txBody>
      </p:sp>
      <p:sp>
        <p:nvSpPr>
          <p:cNvPr id="11" name="Rectangle 10">
            <a:extLst>
              <a:ext uri="{FF2B5EF4-FFF2-40B4-BE49-F238E27FC236}">
                <a16:creationId xmlns:a16="http://schemas.microsoft.com/office/drawing/2014/main" id="{BEFF34B9-C25E-4BA4-86F4-74C8A6236699}"/>
              </a:ext>
            </a:extLst>
          </p:cNvPr>
          <p:cNvSpPr>
            <a:spLocks/>
          </p:cNvSpPr>
          <p:nvPr/>
        </p:nvSpPr>
        <p:spPr>
          <a:xfrm>
            <a:off x="425069" y="4442401"/>
            <a:ext cx="3698486" cy="89642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Firmware update</a:t>
            </a:r>
          </a:p>
        </p:txBody>
      </p:sp>
      <p:sp>
        <p:nvSpPr>
          <p:cNvPr id="12" name="Rectangle 11">
            <a:extLst>
              <a:ext uri="{FF2B5EF4-FFF2-40B4-BE49-F238E27FC236}">
                <a16:creationId xmlns:a16="http://schemas.microsoft.com/office/drawing/2014/main" id="{FFCC3068-84A4-4466-93E6-53FE2CA430ED}"/>
              </a:ext>
            </a:extLst>
          </p:cNvPr>
          <p:cNvSpPr>
            <a:spLocks/>
          </p:cNvSpPr>
          <p:nvPr/>
        </p:nvSpPr>
        <p:spPr>
          <a:xfrm>
            <a:off x="425069" y="5533449"/>
            <a:ext cx="3698486" cy="89642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spcBef>
                <a:spcPts val="1765"/>
              </a:spcBef>
            </a:pPr>
            <a:r>
              <a:rPr lang="en-US" sz="1961" dirty="0">
                <a:solidFill>
                  <a:schemeClr val="tx1"/>
                </a:solidFill>
              </a:rPr>
              <a:t>Reporting progress and status</a:t>
            </a:r>
          </a:p>
        </p:txBody>
      </p:sp>
      <p:sp>
        <p:nvSpPr>
          <p:cNvPr id="14" name="Rectangle 13">
            <a:extLst>
              <a:ext uri="{FF2B5EF4-FFF2-40B4-BE49-F238E27FC236}">
                <a16:creationId xmlns:a16="http://schemas.microsoft.com/office/drawing/2014/main" id="{E19D342A-F520-406D-BF74-350C990FF6B0}"/>
              </a:ext>
              <a:ext uri="{C183D7F6-B498-43B3-948B-1728B52AA6E4}">
                <adec:decorative xmlns:adec="http://schemas.microsoft.com/office/drawing/2017/decorative" val="1"/>
              </a:ext>
            </a:extLst>
          </p:cNvPr>
          <p:cNvSpPr/>
          <p:nvPr/>
        </p:nvSpPr>
        <p:spPr bwMode="auto">
          <a:xfrm>
            <a:off x="4303151" y="1169264"/>
            <a:ext cx="7459313" cy="52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descr="Physical Device exchanging information with Backend application with Device twin as a medium">
            <a:extLst>
              <a:ext uri="{FF2B5EF4-FFF2-40B4-BE49-F238E27FC236}">
                <a16:creationId xmlns:a16="http://schemas.microsoft.com/office/drawing/2014/main" id="{4D3447A9-1E53-4AC9-9D7C-9C7B858460C3}"/>
              </a:ext>
            </a:extLst>
          </p:cNvPr>
          <p:cNvGrpSpPr/>
          <p:nvPr/>
        </p:nvGrpSpPr>
        <p:grpSpPr>
          <a:xfrm>
            <a:off x="4498317" y="1345124"/>
            <a:ext cx="7068983" cy="4908889"/>
            <a:chOff x="4588517" y="1371600"/>
            <a:chExt cx="7210731" cy="5007322"/>
          </a:xfrm>
        </p:grpSpPr>
        <p:sp>
          <p:nvSpPr>
            <p:cNvPr id="59" name="Rectangle 58">
              <a:extLst>
                <a:ext uri="{FF2B5EF4-FFF2-40B4-BE49-F238E27FC236}">
                  <a16:creationId xmlns:a16="http://schemas.microsoft.com/office/drawing/2014/main" id="{3C2E0AE5-9549-4485-9B5F-5484D4871D1F}"/>
                </a:ext>
              </a:extLst>
            </p:cNvPr>
            <p:cNvSpPr/>
            <p:nvPr/>
          </p:nvSpPr>
          <p:spPr bwMode="auto">
            <a:xfrm>
              <a:off x="4588517" y="1371600"/>
              <a:ext cx="1893249" cy="5007322"/>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730" dirty="0">
                  <a:solidFill>
                    <a:schemeClr val="tx1"/>
                  </a:solidFill>
                  <a:latin typeface="+mj-lt"/>
                  <a:cs typeface="Segoe UI" pitchFamily="34" charset="0"/>
                </a:rPr>
                <a:t>Physical Device</a:t>
              </a:r>
            </a:p>
          </p:txBody>
        </p:sp>
        <p:sp>
          <p:nvSpPr>
            <p:cNvPr id="93" name="Rectangle 92">
              <a:extLst>
                <a:ext uri="{FF2B5EF4-FFF2-40B4-BE49-F238E27FC236}">
                  <a16:creationId xmlns:a16="http://schemas.microsoft.com/office/drawing/2014/main" id="{21540423-0D67-4D4C-92DC-5DA473BC327B}"/>
                </a:ext>
              </a:extLst>
            </p:cNvPr>
            <p:cNvSpPr/>
            <p:nvPr/>
          </p:nvSpPr>
          <p:spPr bwMode="auto">
            <a:xfrm>
              <a:off x="4806367" y="2272183"/>
              <a:ext cx="1393350" cy="88394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dirty="0">
                  <a:solidFill>
                    <a:schemeClr val="bg1"/>
                  </a:solidFill>
                  <a:ea typeface="Segoe UI" pitchFamily="34" charset="0"/>
                  <a:cs typeface="Segoe UI" pitchFamily="34" charset="0"/>
                </a:rPr>
                <a:t>Desired</a:t>
              </a:r>
              <a:br>
                <a:rPr lang="en-US" sz="1372" dirty="0">
                  <a:solidFill>
                    <a:schemeClr val="bg1"/>
                  </a:solidFill>
                  <a:ea typeface="Segoe UI" pitchFamily="34" charset="0"/>
                  <a:cs typeface="Segoe UI" pitchFamily="34" charset="0"/>
                </a:rPr>
              </a:br>
              <a:r>
                <a:rPr lang="en-US" sz="1372" dirty="0">
                  <a:solidFill>
                    <a:schemeClr val="bg1"/>
                  </a:solidFill>
                  <a:ea typeface="Segoe UI" pitchFamily="34" charset="0"/>
                  <a:cs typeface="Segoe UI" pitchFamily="34" charset="0"/>
                </a:rPr>
                <a:t>changed</a:t>
              </a:r>
              <a:br>
                <a:rPr lang="en-US" sz="1372" dirty="0">
                  <a:solidFill>
                    <a:schemeClr val="bg1"/>
                  </a:solidFill>
                  <a:ea typeface="Segoe UI" pitchFamily="34" charset="0"/>
                  <a:cs typeface="Segoe UI" pitchFamily="34" charset="0"/>
                </a:rPr>
              </a:br>
              <a:r>
                <a:rPr lang="en-US" sz="1372" dirty="0">
                  <a:solidFill>
                    <a:schemeClr val="bg1"/>
                  </a:solidFill>
                  <a:ea typeface="Segoe UI" pitchFamily="34" charset="0"/>
                  <a:cs typeface="Segoe UI" pitchFamily="34" charset="0"/>
                </a:rPr>
                <a:t>event handler</a:t>
              </a:r>
            </a:p>
          </p:txBody>
        </p:sp>
        <p:sp>
          <p:nvSpPr>
            <p:cNvPr id="123" name="Oval 122">
              <a:extLst>
                <a:ext uri="{FF2B5EF4-FFF2-40B4-BE49-F238E27FC236}">
                  <a16:creationId xmlns:a16="http://schemas.microsoft.com/office/drawing/2014/main" id="{6FA97E15-2123-4180-9B7D-6143DAEB1665}"/>
                </a:ext>
              </a:extLst>
            </p:cNvPr>
            <p:cNvSpPr/>
            <p:nvPr/>
          </p:nvSpPr>
          <p:spPr bwMode="auto">
            <a:xfrm>
              <a:off x="6053866" y="2931163"/>
              <a:ext cx="265176" cy="265586"/>
            </a:xfrm>
            <a:prstGeom prst="ellipse">
              <a:avLst/>
            </a:prstGeom>
            <a:solidFill>
              <a:schemeClr val="accent6">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b="1" dirty="0">
                  <a:solidFill>
                    <a:schemeClr val="bg1"/>
                  </a:solidFill>
                  <a:cs typeface="Segoe UI" pitchFamily="34" charset="0"/>
                </a:rPr>
                <a:t>2</a:t>
              </a:r>
            </a:p>
          </p:txBody>
        </p:sp>
        <p:sp>
          <p:nvSpPr>
            <p:cNvPr id="146" name="Rectangle 145">
              <a:extLst>
                <a:ext uri="{FF2B5EF4-FFF2-40B4-BE49-F238E27FC236}">
                  <a16:creationId xmlns:a16="http://schemas.microsoft.com/office/drawing/2014/main" id="{82D0B1BF-C17C-45C3-9E50-890046B2E4C1}"/>
                </a:ext>
              </a:extLst>
            </p:cNvPr>
            <p:cNvSpPr/>
            <p:nvPr/>
          </p:nvSpPr>
          <p:spPr bwMode="auto">
            <a:xfrm>
              <a:off x="4806367" y="3620344"/>
              <a:ext cx="1393350" cy="88394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dirty="0">
                  <a:solidFill>
                    <a:schemeClr val="bg1"/>
                  </a:solidFill>
                  <a:ea typeface="Segoe UI" pitchFamily="34" charset="0"/>
                  <a:cs typeface="Segoe UI" pitchFamily="34" charset="0"/>
                </a:rPr>
                <a:t>Apply configuration</a:t>
              </a:r>
            </a:p>
          </p:txBody>
        </p:sp>
        <p:sp>
          <p:nvSpPr>
            <p:cNvPr id="167" name="Oval 166">
              <a:extLst>
                <a:ext uri="{FF2B5EF4-FFF2-40B4-BE49-F238E27FC236}">
                  <a16:creationId xmlns:a16="http://schemas.microsoft.com/office/drawing/2014/main" id="{8C601E69-40C5-43C8-9BEF-BFD1D719AA7A}"/>
                </a:ext>
              </a:extLst>
            </p:cNvPr>
            <p:cNvSpPr/>
            <p:nvPr/>
          </p:nvSpPr>
          <p:spPr bwMode="auto">
            <a:xfrm>
              <a:off x="6053866" y="4279323"/>
              <a:ext cx="265176" cy="265586"/>
            </a:xfrm>
            <a:prstGeom prst="ellipse">
              <a:avLst/>
            </a:prstGeom>
            <a:solidFill>
              <a:schemeClr val="accent6">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b="1" dirty="0">
                  <a:solidFill>
                    <a:schemeClr val="bg1"/>
                  </a:solidFill>
                  <a:cs typeface="Segoe UI" pitchFamily="34" charset="0"/>
                </a:rPr>
                <a:t>3</a:t>
              </a:r>
            </a:p>
          </p:txBody>
        </p:sp>
        <p:sp>
          <p:nvSpPr>
            <p:cNvPr id="185" name="Rectangle 184">
              <a:extLst>
                <a:ext uri="{FF2B5EF4-FFF2-40B4-BE49-F238E27FC236}">
                  <a16:creationId xmlns:a16="http://schemas.microsoft.com/office/drawing/2014/main" id="{3D2CFD9D-776D-47F7-BA06-76A32D936AB2}"/>
                </a:ext>
              </a:extLst>
            </p:cNvPr>
            <p:cNvSpPr/>
            <p:nvPr/>
          </p:nvSpPr>
          <p:spPr bwMode="auto">
            <a:xfrm>
              <a:off x="4806367" y="5024747"/>
              <a:ext cx="1393350" cy="79645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dirty="0">
                  <a:solidFill>
                    <a:schemeClr val="bg1"/>
                  </a:solidFill>
                  <a:ea typeface="Segoe UI" pitchFamily="34" charset="0"/>
                  <a:cs typeface="Segoe UI" pitchFamily="34" charset="0"/>
                </a:rPr>
                <a:t>Report configuration</a:t>
              </a:r>
            </a:p>
          </p:txBody>
        </p:sp>
        <p:sp>
          <p:nvSpPr>
            <p:cNvPr id="204" name="Oval 203">
              <a:extLst>
                <a:ext uri="{FF2B5EF4-FFF2-40B4-BE49-F238E27FC236}">
                  <a16:creationId xmlns:a16="http://schemas.microsoft.com/office/drawing/2014/main" id="{7C0E776C-BD23-46D3-894B-DF6969641D4A}"/>
                </a:ext>
              </a:extLst>
            </p:cNvPr>
            <p:cNvSpPr/>
            <p:nvPr/>
          </p:nvSpPr>
          <p:spPr bwMode="auto">
            <a:xfrm>
              <a:off x="6053866" y="5596242"/>
              <a:ext cx="265176" cy="265586"/>
            </a:xfrm>
            <a:prstGeom prst="ellipse">
              <a:avLst/>
            </a:prstGeom>
            <a:solidFill>
              <a:schemeClr val="accent6">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b="1">
                  <a:solidFill>
                    <a:schemeClr val="bg1"/>
                  </a:solidFill>
                  <a:cs typeface="Segoe UI" pitchFamily="34" charset="0"/>
                </a:rPr>
                <a:t>4</a:t>
              </a:r>
            </a:p>
          </p:txBody>
        </p:sp>
        <p:sp>
          <p:nvSpPr>
            <p:cNvPr id="238" name="Rectangle 237">
              <a:extLst>
                <a:ext uri="{FF2B5EF4-FFF2-40B4-BE49-F238E27FC236}">
                  <a16:creationId xmlns:a16="http://schemas.microsoft.com/office/drawing/2014/main" id="{646317DE-4872-475D-9222-B65D24DBF70C}"/>
                </a:ext>
              </a:extLst>
            </p:cNvPr>
            <p:cNvSpPr/>
            <p:nvPr/>
          </p:nvSpPr>
          <p:spPr bwMode="auto">
            <a:xfrm>
              <a:off x="9905999" y="1371600"/>
              <a:ext cx="1893249" cy="5007322"/>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34464" rIns="0" bIns="0"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730" dirty="0">
                  <a:solidFill>
                    <a:schemeClr val="tx1"/>
                  </a:solidFill>
                  <a:latin typeface="+mj-lt"/>
                  <a:cs typeface="Segoe UI" pitchFamily="34" charset="0"/>
                </a:rPr>
                <a:t>Back-end application</a:t>
              </a:r>
            </a:p>
          </p:txBody>
        </p:sp>
        <p:sp>
          <p:nvSpPr>
            <p:cNvPr id="258" name="Rectangle 257">
              <a:extLst>
                <a:ext uri="{FF2B5EF4-FFF2-40B4-BE49-F238E27FC236}">
                  <a16:creationId xmlns:a16="http://schemas.microsoft.com/office/drawing/2014/main" id="{A88F2EF5-DEEB-4842-A35F-F77986AA4C72}"/>
                </a:ext>
              </a:extLst>
            </p:cNvPr>
            <p:cNvSpPr/>
            <p:nvPr/>
          </p:nvSpPr>
          <p:spPr bwMode="auto">
            <a:xfrm>
              <a:off x="10173822" y="2330074"/>
              <a:ext cx="1396568" cy="679184"/>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dirty="0">
                  <a:solidFill>
                    <a:schemeClr val="bg1"/>
                  </a:solidFill>
                  <a:ea typeface="Segoe UI" pitchFamily="34" charset="0"/>
                  <a:cs typeface="Segoe UI" pitchFamily="34" charset="0"/>
                </a:rPr>
                <a:t>Update desired configuration</a:t>
              </a:r>
            </a:p>
          </p:txBody>
        </p:sp>
        <p:sp>
          <p:nvSpPr>
            <p:cNvPr id="302" name="Oval 301">
              <a:extLst>
                <a:ext uri="{FF2B5EF4-FFF2-40B4-BE49-F238E27FC236}">
                  <a16:creationId xmlns:a16="http://schemas.microsoft.com/office/drawing/2014/main" id="{86670373-8B81-456F-A525-4D9A8B343A99}"/>
                </a:ext>
              </a:extLst>
            </p:cNvPr>
            <p:cNvSpPr/>
            <p:nvPr/>
          </p:nvSpPr>
          <p:spPr bwMode="auto">
            <a:xfrm>
              <a:off x="11323254" y="2820082"/>
              <a:ext cx="265176" cy="265586"/>
            </a:xfrm>
            <a:prstGeom prst="ellipse">
              <a:avLst/>
            </a:prstGeom>
            <a:solidFill>
              <a:schemeClr val="accent6">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b="1" dirty="0">
                  <a:solidFill>
                    <a:schemeClr val="bg1"/>
                  </a:solidFill>
                  <a:cs typeface="Segoe UI" pitchFamily="34" charset="0"/>
                </a:rPr>
                <a:t>1</a:t>
              </a:r>
            </a:p>
          </p:txBody>
        </p:sp>
        <p:sp>
          <p:nvSpPr>
            <p:cNvPr id="310" name="Rectangle 309">
              <a:extLst>
                <a:ext uri="{FF2B5EF4-FFF2-40B4-BE49-F238E27FC236}">
                  <a16:creationId xmlns:a16="http://schemas.microsoft.com/office/drawing/2014/main" id="{418951FA-0FD8-4089-9D6C-6DE8A8BE3683}"/>
                </a:ext>
              </a:extLst>
            </p:cNvPr>
            <p:cNvSpPr/>
            <p:nvPr/>
          </p:nvSpPr>
          <p:spPr bwMode="auto">
            <a:xfrm>
              <a:off x="10173822" y="5442745"/>
              <a:ext cx="1396568" cy="679184"/>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dirty="0">
                  <a:solidFill>
                    <a:schemeClr val="bg1"/>
                  </a:solidFill>
                  <a:ea typeface="Segoe UI" pitchFamily="34" charset="0"/>
                  <a:cs typeface="Segoe UI" pitchFamily="34" charset="0"/>
                </a:rPr>
                <a:t>Get twin</a:t>
              </a:r>
              <a:br>
                <a:rPr lang="en-US" sz="1372" dirty="0">
                  <a:solidFill>
                    <a:schemeClr val="bg1"/>
                  </a:solidFill>
                  <a:ea typeface="Segoe UI" pitchFamily="34" charset="0"/>
                  <a:cs typeface="Segoe UI" pitchFamily="34" charset="0"/>
                </a:rPr>
              </a:br>
              <a:r>
                <a:rPr lang="en-US" sz="1372" dirty="0">
                  <a:solidFill>
                    <a:schemeClr val="bg1"/>
                  </a:solidFill>
                  <a:ea typeface="Segoe UI" pitchFamily="34" charset="0"/>
                  <a:cs typeface="Segoe UI" pitchFamily="34" charset="0"/>
                </a:rPr>
                <a:t>or query</a:t>
              </a:r>
            </a:p>
          </p:txBody>
        </p:sp>
        <p:sp>
          <p:nvSpPr>
            <p:cNvPr id="332" name="Oval 331">
              <a:extLst>
                <a:ext uri="{FF2B5EF4-FFF2-40B4-BE49-F238E27FC236}">
                  <a16:creationId xmlns:a16="http://schemas.microsoft.com/office/drawing/2014/main" id="{7C13007A-DE8D-4D7F-8EEC-620DE35B4769}"/>
                </a:ext>
              </a:extLst>
            </p:cNvPr>
            <p:cNvSpPr/>
            <p:nvPr/>
          </p:nvSpPr>
          <p:spPr bwMode="auto">
            <a:xfrm>
              <a:off x="11323254" y="5932753"/>
              <a:ext cx="265176" cy="265586"/>
            </a:xfrm>
            <a:prstGeom prst="ellipse">
              <a:avLst/>
            </a:prstGeom>
            <a:solidFill>
              <a:schemeClr val="accent6">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b="1">
                  <a:solidFill>
                    <a:schemeClr val="bg1"/>
                  </a:solidFill>
                  <a:cs typeface="Segoe UI" pitchFamily="34" charset="0"/>
                </a:rPr>
                <a:t>4</a:t>
              </a:r>
            </a:p>
          </p:txBody>
        </p:sp>
        <p:sp>
          <p:nvSpPr>
            <p:cNvPr id="335" name="Rectangle 334">
              <a:extLst>
                <a:ext uri="{FF2B5EF4-FFF2-40B4-BE49-F238E27FC236}">
                  <a16:creationId xmlns:a16="http://schemas.microsoft.com/office/drawing/2014/main" id="{5D89D268-9286-4067-9363-B6273C7B91F3}"/>
                </a:ext>
              </a:extLst>
            </p:cNvPr>
            <p:cNvSpPr/>
            <p:nvPr/>
          </p:nvSpPr>
          <p:spPr bwMode="auto">
            <a:xfrm>
              <a:off x="7277713" y="1371600"/>
              <a:ext cx="1818113" cy="500732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1714" rIns="179285" bIns="143428"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372" dirty="0">
                  <a:solidFill>
                    <a:schemeClr val="tx1"/>
                  </a:solidFill>
                  <a:ea typeface="Segoe UI" pitchFamily="34" charset="0"/>
                  <a:cs typeface="Segoe UI" pitchFamily="34" charset="0"/>
                </a:rPr>
                <a:t>Device twin</a:t>
              </a:r>
            </a:p>
          </p:txBody>
        </p:sp>
        <p:sp>
          <p:nvSpPr>
            <p:cNvPr id="346" name="Rectangle 345">
              <a:extLst>
                <a:ext uri="{FF2B5EF4-FFF2-40B4-BE49-F238E27FC236}">
                  <a16:creationId xmlns:a16="http://schemas.microsoft.com/office/drawing/2014/main" id="{E32D30BE-9EB5-4C53-BC4A-23A5B1A7EB93}"/>
                </a:ext>
              </a:extLst>
            </p:cNvPr>
            <p:cNvSpPr/>
            <p:nvPr/>
          </p:nvSpPr>
          <p:spPr bwMode="auto">
            <a:xfrm>
              <a:off x="7436999" y="1930559"/>
              <a:ext cx="1499540" cy="1330992"/>
            </a:xfrm>
            <a:prstGeom prst="rect">
              <a:avLst/>
            </a:prstGeom>
            <a:solidFill>
              <a:schemeClr val="accent6">
                <a:lumMod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21" rIns="0" bIns="0"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372" dirty="0">
                  <a:solidFill>
                    <a:schemeClr val="bg1"/>
                  </a:solidFill>
                  <a:cs typeface="Segoe UI" pitchFamily="34" charset="0"/>
                </a:rPr>
                <a:t>Properties.</a:t>
              </a:r>
              <a:br>
                <a:rPr lang="en-US" sz="1372" dirty="0">
                  <a:solidFill>
                    <a:schemeClr val="bg1"/>
                  </a:solidFill>
                  <a:cs typeface="Segoe UI" pitchFamily="34" charset="0"/>
                </a:rPr>
              </a:br>
              <a:r>
                <a:rPr lang="en-US" sz="1372" dirty="0">
                  <a:solidFill>
                    <a:schemeClr val="bg1"/>
                  </a:solidFill>
                  <a:cs typeface="Segoe UI" pitchFamily="34" charset="0"/>
                </a:rPr>
                <a:t>Desired</a:t>
              </a:r>
            </a:p>
          </p:txBody>
        </p:sp>
        <p:sp>
          <p:nvSpPr>
            <p:cNvPr id="356" name="Rectangle 355">
              <a:extLst>
                <a:ext uri="{FF2B5EF4-FFF2-40B4-BE49-F238E27FC236}">
                  <a16:creationId xmlns:a16="http://schemas.microsoft.com/office/drawing/2014/main" id="{2D8CC40F-718B-450D-9692-EC1B3B86F584}"/>
                </a:ext>
              </a:extLst>
            </p:cNvPr>
            <p:cNvSpPr/>
            <p:nvPr/>
          </p:nvSpPr>
          <p:spPr bwMode="auto">
            <a:xfrm>
              <a:off x="7604330" y="2520324"/>
              <a:ext cx="1164879" cy="34958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a:solidFill>
                    <a:schemeClr val="tx1"/>
                  </a:solidFill>
                  <a:ea typeface="Segoe UI" pitchFamily="34" charset="0"/>
                  <a:cs typeface="Segoe UI" pitchFamily="34" charset="0"/>
                </a:rPr>
                <a:t>Data</a:t>
              </a:r>
            </a:p>
          </p:txBody>
        </p:sp>
        <p:sp>
          <p:nvSpPr>
            <p:cNvPr id="414" name="Rectangle 413">
              <a:extLst>
                <a:ext uri="{FF2B5EF4-FFF2-40B4-BE49-F238E27FC236}">
                  <a16:creationId xmlns:a16="http://schemas.microsoft.com/office/drawing/2014/main" id="{2A928CCE-FE1D-44A2-9F99-82E767E8987E}"/>
                </a:ext>
              </a:extLst>
            </p:cNvPr>
            <p:cNvSpPr/>
            <p:nvPr/>
          </p:nvSpPr>
          <p:spPr bwMode="auto">
            <a:xfrm>
              <a:off x="7436999" y="4579205"/>
              <a:ext cx="1499540" cy="1330992"/>
            </a:xfrm>
            <a:prstGeom prst="rect">
              <a:avLst/>
            </a:prstGeom>
            <a:solidFill>
              <a:schemeClr val="accent6">
                <a:lumMod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21" rIns="0" bIns="0"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372" dirty="0">
                  <a:solidFill>
                    <a:schemeClr val="bg1"/>
                  </a:solidFill>
                  <a:cs typeface="Segoe UI" pitchFamily="34" charset="0"/>
                </a:rPr>
                <a:t>Properties.</a:t>
              </a:r>
              <a:br>
                <a:rPr lang="en-US" sz="1372" dirty="0">
                  <a:solidFill>
                    <a:schemeClr val="bg1"/>
                  </a:solidFill>
                  <a:cs typeface="Segoe UI" pitchFamily="34" charset="0"/>
                </a:rPr>
              </a:br>
              <a:r>
                <a:rPr lang="en-US" sz="1372" dirty="0">
                  <a:solidFill>
                    <a:schemeClr val="bg1"/>
                  </a:solidFill>
                  <a:cs typeface="Segoe UI" pitchFamily="34" charset="0"/>
                </a:rPr>
                <a:t>Reported</a:t>
              </a:r>
            </a:p>
          </p:txBody>
        </p:sp>
        <p:sp>
          <p:nvSpPr>
            <p:cNvPr id="424" name="Rectangle 423">
              <a:extLst>
                <a:ext uri="{FF2B5EF4-FFF2-40B4-BE49-F238E27FC236}">
                  <a16:creationId xmlns:a16="http://schemas.microsoft.com/office/drawing/2014/main" id="{20AC284B-17EC-440D-8F77-76AAE22386AC}"/>
                </a:ext>
              </a:extLst>
            </p:cNvPr>
            <p:cNvSpPr/>
            <p:nvPr/>
          </p:nvSpPr>
          <p:spPr bwMode="auto">
            <a:xfrm>
              <a:off x="7604330" y="5168970"/>
              <a:ext cx="1164879" cy="34958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372" dirty="0">
                  <a:solidFill>
                    <a:schemeClr val="tx1"/>
                  </a:solidFill>
                  <a:ea typeface="Segoe UI" pitchFamily="34" charset="0"/>
                  <a:cs typeface="Segoe UI" pitchFamily="34" charset="0"/>
                </a:rPr>
                <a:t>Data</a:t>
              </a:r>
            </a:p>
          </p:txBody>
        </p:sp>
        <p:cxnSp>
          <p:nvCxnSpPr>
            <p:cNvPr id="429" name="Straight Arrow Connector 428" descr="Line pointing from the &quot;Update desired configuration&quot; box to the Data element of the &quot;Properties.Desired&quot; box ">
              <a:extLst>
                <a:ext uri="{FF2B5EF4-FFF2-40B4-BE49-F238E27FC236}">
                  <a16:creationId xmlns:a16="http://schemas.microsoft.com/office/drawing/2014/main" id="{13570111-C90A-4149-968F-5782CD6B45A8}"/>
                </a:ext>
              </a:extLst>
            </p:cNvPr>
            <p:cNvCxnSpPr>
              <a:cxnSpLocks/>
            </p:cNvCxnSpPr>
            <p:nvPr/>
          </p:nvCxnSpPr>
          <p:spPr>
            <a:xfrm flipH="1">
              <a:off x="8769209" y="2669666"/>
              <a:ext cx="1404613" cy="0"/>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435" name="Straight Arrow Connector 434" descr="Line pointing from the &quot;Properties.Desired&quot; box to the box labelled &quot;Desired changed event handler&quot;">
              <a:extLst>
                <a:ext uri="{FF2B5EF4-FFF2-40B4-BE49-F238E27FC236}">
                  <a16:creationId xmlns:a16="http://schemas.microsoft.com/office/drawing/2014/main" id="{416DF68C-5D00-48B3-8DB4-25F97E890DD0}"/>
                </a:ext>
              </a:extLst>
            </p:cNvPr>
            <p:cNvCxnSpPr>
              <a:cxnSpLocks/>
            </p:cNvCxnSpPr>
            <p:nvPr/>
          </p:nvCxnSpPr>
          <p:spPr>
            <a:xfrm flipH="1">
              <a:off x="6199717" y="2681461"/>
              <a:ext cx="1252643" cy="0"/>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443" name="TextBox 442">
              <a:extLst>
                <a:ext uri="{FF2B5EF4-FFF2-40B4-BE49-F238E27FC236}">
                  <a16:creationId xmlns:a16="http://schemas.microsoft.com/office/drawing/2014/main" id="{B617F934-561D-4C68-A53B-F078F750E6B6}"/>
                </a:ext>
              </a:extLst>
            </p:cNvPr>
            <p:cNvSpPr txBox="1"/>
            <p:nvPr/>
          </p:nvSpPr>
          <p:spPr>
            <a:xfrm>
              <a:off x="9217012" y="5442881"/>
              <a:ext cx="593737" cy="215444"/>
            </a:xfrm>
            <a:prstGeom prst="rect">
              <a:avLst/>
            </a:prstGeom>
            <a:noFill/>
          </p:spPr>
          <p:txBody>
            <a:bodyPr wrap="square" lIns="0" tIns="0" rIns="0" bIns="0" rtlCol="0">
              <a:spAutoFit/>
            </a:bodyPr>
            <a:lstStyle/>
            <a:p>
              <a:pPr>
                <a:spcAft>
                  <a:spcPts val="588"/>
                </a:spcAft>
              </a:pPr>
              <a:r>
                <a:rPr lang="en-US" sz="1372" dirty="0"/>
                <a:t>Query</a:t>
              </a:r>
            </a:p>
          </p:txBody>
        </p:sp>
        <p:cxnSp>
          <p:nvCxnSpPr>
            <p:cNvPr id="444" name="Straight Arrow Connector 443" descr="Line pointing from the &quot;Report configuration&quot; box to the Data element of &quot;Properties.Reported&quot; box ">
              <a:extLst>
                <a:ext uri="{FF2B5EF4-FFF2-40B4-BE49-F238E27FC236}">
                  <a16:creationId xmlns:a16="http://schemas.microsoft.com/office/drawing/2014/main" id="{0A7830C1-4F9D-4A42-9A97-F5BF3FF51496}"/>
                </a:ext>
              </a:extLst>
            </p:cNvPr>
            <p:cNvCxnSpPr>
              <a:cxnSpLocks/>
            </p:cNvCxnSpPr>
            <p:nvPr/>
          </p:nvCxnSpPr>
          <p:spPr>
            <a:xfrm>
              <a:off x="6212681" y="5330107"/>
              <a:ext cx="1391649" cy="0"/>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446" name="TextBox 445">
              <a:extLst>
                <a:ext uri="{FF2B5EF4-FFF2-40B4-BE49-F238E27FC236}">
                  <a16:creationId xmlns:a16="http://schemas.microsoft.com/office/drawing/2014/main" id="{AB2F4E6D-4CF7-4EFB-901C-AF9FBF5940E1}"/>
                </a:ext>
              </a:extLst>
            </p:cNvPr>
            <p:cNvSpPr txBox="1"/>
            <p:nvPr/>
          </p:nvSpPr>
          <p:spPr>
            <a:xfrm>
              <a:off x="6558491" y="4934881"/>
              <a:ext cx="700083" cy="215444"/>
            </a:xfrm>
            <a:prstGeom prst="rect">
              <a:avLst/>
            </a:prstGeom>
            <a:noFill/>
          </p:spPr>
          <p:txBody>
            <a:bodyPr wrap="square" lIns="0" tIns="0" rIns="0" bIns="0" rtlCol="0">
              <a:spAutoFit/>
            </a:bodyPr>
            <a:lstStyle/>
            <a:p>
              <a:pPr>
                <a:spcAft>
                  <a:spcPts val="588"/>
                </a:spcAft>
              </a:pPr>
              <a:r>
                <a:rPr lang="en-US" sz="1372" dirty="0"/>
                <a:t>Update</a:t>
              </a:r>
            </a:p>
          </p:txBody>
        </p:sp>
        <p:cxnSp>
          <p:nvCxnSpPr>
            <p:cNvPr id="447" name="Straight Arrow Connector 446" descr="Line pointing from the &quot;Get twin or query&quot; box to the &quot;Properties.Reported&quot; box">
              <a:extLst>
                <a:ext uri="{FF2B5EF4-FFF2-40B4-BE49-F238E27FC236}">
                  <a16:creationId xmlns:a16="http://schemas.microsoft.com/office/drawing/2014/main" id="{4EB11854-BD65-4C1B-8AA1-DCBD6CB7AAA3}"/>
                </a:ext>
              </a:extLst>
            </p:cNvPr>
            <p:cNvCxnSpPr>
              <a:cxnSpLocks/>
            </p:cNvCxnSpPr>
            <p:nvPr/>
          </p:nvCxnSpPr>
          <p:spPr>
            <a:xfrm flipH="1">
              <a:off x="8931714" y="5782337"/>
              <a:ext cx="1242108" cy="0"/>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511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PowerPoint Template_04_Sep_20.pptx" id="{34DA8044-96F2-410E-AE13-71CC26D6ED4E}" vid="{3AB0EB5B-5011-4FC3-AD9B-4616A40CCC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abd79a5-6d97-48f4-b0ff-89fa129df95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642B8B079E3245AF06EC6DBAA97CBE" ma:contentTypeVersion="15" ma:contentTypeDescription="Create a new document." ma:contentTypeScope="" ma:versionID="a2a5a4ffa56c1ed123fd6a510d95568f">
  <xsd:schema xmlns:xsd="http://www.w3.org/2001/XMLSchema" xmlns:xs="http://www.w3.org/2001/XMLSchema" xmlns:p="http://schemas.microsoft.com/office/2006/metadata/properties" xmlns:ns1="http://schemas.microsoft.com/sharepoint/v3" xmlns:ns2="9abd79a5-6d97-48f4-b0ff-89fa129df955" xmlns:ns3="42679619-c52c-4ce1-bd94-206a735478cf" targetNamespace="http://schemas.microsoft.com/office/2006/metadata/properties" ma:root="true" ma:fieldsID="f67803bc4f475fd689ae1d2bcb826568" ns1:_="" ns2:_="" ns3:_="">
    <xsd:import namespace="http://schemas.microsoft.com/sharepoint/v3"/>
    <xsd:import namespace="9abd79a5-6d97-48f4-b0ff-89fa129df955"/>
    <xsd:import namespace="42679619-c52c-4ce1-bd94-206a735478cf"/>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3:LastSharedByUser" minOccurs="0"/>
                <xsd:element ref="ns3:LastSharedByTime"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abd79a5-6d97-48f4-b0ff-89fa129df9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2679619-c52c-4ce1-bd94-206a735478c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9abd79a5-6d97-48f4-b0ff-89fa129df955"/>
  </ds:schemaRefs>
</ds:datastoreItem>
</file>

<file path=customXml/itemProps2.xml><?xml version="1.0" encoding="utf-8"?>
<ds:datastoreItem xmlns:ds="http://schemas.openxmlformats.org/officeDocument/2006/customXml" ds:itemID="{6679EB0C-5FD2-4E1D-B46A-10DE1B2BD4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abd79a5-6d97-48f4-b0ff-89fa129df955"/>
    <ds:schemaRef ds:uri="42679619-c52c-4ce1-bd94-206a735478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Azure PowerPoint Template_04_Sep_20</Template>
  <TotalTime>7</TotalTime>
  <Words>5677</Words>
  <Application>Microsoft Office PowerPoint</Application>
  <PresentationFormat>Widescreen</PresentationFormat>
  <Paragraphs>642</Paragraphs>
  <Slides>40</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Consolas</vt:lpstr>
      <vt:lpstr>Segoe UI</vt:lpstr>
      <vt:lpstr>Segoe UI Light</vt:lpstr>
      <vt:lpstr>Segoe UI Semibold</vt:lpstr>
      <vt:lpstr>Segoe UI Semibold (Headings)</vt:lpstr>
      <vt:lpstr>Wingdings</vt:lpstr>
      <vt:lpstr>Microsoft Azure Template</vt:lpstr>
      <vt:lpstr>AZ-220T01 Module 8: Device management</vt:lpstr>
      <vt:lpstr>Lesson 1: Learning objectives</vt:lpstr>
      <vt:lpstr>Module 8 – Learning objectives</vt:lpstr>
      <vt:lpstr>Lesson 2: Introduction to IoT device management</vt:lpstr>
      <vt:lpstr>What is device management?</vt:lpstr>
      <vt:lpstr>What is device management? </vt:lpstr>
      <vt:lpstr>Device management patterns</vt:lpstr>
      <vt:lpstr>Device management patterns </vt:lpstr>
      <vt:lpstr>Device management patterns  </vt:lpstr>
      <vt:lpstr>Device management patterns   </vt:lpstr>
      <vt:lpstr>Device management patterns    </vt:lpstr>
      <vt:lpstr>Device configuration with device twins</vt:lpstr>
      <vt:lpstr>Device configuration with device twins    </vt:lpstr>
      <vt:lpstr>Device configuration with device twins   </vt:lpstr>
      <vt:lpstr>Device configuration with device twins     </vt:lpstr>
      <vt:lpstr>Device configuration with device twins      </vt:lpstr>
      <vt:lpstr>Device configuration with device twins       </vt:lpstr>
      <vt:lpstr>Direct methods: Introduction</vt:lpstr>
      <vt:lpstr>Direct methods: Sample back-end service call</vt:lpstr>
      <vt:lpstr>Direct methods: Return value to the back-end</vt:lpstr>
      <vt:lpstr>Direct methods: Device-side view</vt:lpstr>
      <vt:lpstr>Comparing device management approaches</vt:lpstr>
      <vt:lpstr>Lesson 3: Manage IoT and IoT Edge devices</vt:lpstr>
      <vt:lpstr>Device management tools</vt:lpstr>
      <vt:lpstr>Device management using the IoT extension for Azure CLI</vt:lpstr>
      <vt:lpstr>Device management using the Azure IoT tools for VS Code</vt:lpstr>
      <vt:lpstr>Lesson 4: Device management at scale</vt:lpstr>
      <vt:lpstr>Schedule jobs on multiple devices: Concepts</vt:lpstr>
      <vt:lpstr>Schedule jobs: Direct methods example</vt:lpstr>
      <vt:lpstr>Automatic device management: Introduction</vt:lpstr>
      <vt:lpstr>Automatic device management: Modifications</vt:lpstr>
      <vt:lpstr>Device configuration best practices</vt:lpstr>
      <vt:lpstr>Lesson 5: Module labs</vt:lpstr>
      <vt:lpstr>Module 8 labs</vt:lpstr>
      <vt:lpstr>Lesson 6: Module 8 review questions</vt:lpstr>
      <vt:lpstr>Module review: Question 8.1</vt:lpstr>
      <vt:lpstr>Module review: Question 8.2</vt:lpstr>
      <vt:lpstr>Module review: Question 8.3</vt:lpstr>
      <vt:lpstr>Module review: Question 8.4</vt:lpstr>
      <vt:lpstr>Module review: Question 8.5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AZ-220T01 Module 8: Device management</dc:title>
  <dc:creator>Chris Howd</dc:creator>
  <cp:lastModifiedBy>Chris Howd</cp:lastModifiedBy>
  <cp:revision>1</cp:revision>
  <dcterms:created xsi:type="dcterms:W3CDTF">2021-06-03T18:51:00Z</dcterms:created>
  <dcterms:modified xsi:type="dcterms:W3CDTF">2021-06-07T21:16:34Z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0x01010070642B8B079E3245AF06EC6DBAA97CBE</vt:lpwstr>
  </property>
</Properties>
</file>