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8"/>
  </p:notesMasterIdLst>
  <p:handoutMasterIdLst>
    <p:handoutMasterId r:id="rId29"/>
  </p:handoutMasterIdLst>
  <p:sldIdLst>
    <p:sldId id="1627" r:id="rId5"/>
    <p:sldId id="1856" r:id="rId6"/>
    <p:sldId id="1660" r:id="rId7"/>
    <p:sldId id="1857" r:id="rId8"/>
    <p:sldId id="1858" r:id="rId9"/>
    <p:sldId id="1916" r:id="rId10"/>
    <p:sldId id="1917" r:id="rId11"/>
    <p:sldId id="1926" r:id="rId12"/>
    <p:sldId id="1927" r:id="rId13"/>
    <p:sldId id="1928" r:id="rId14"/>
    <p:sldId id="1929" r:id="rId15"/>
    <p:sldId id="1889" r:id="rId16"/>
    <p:sldId id="1922" r:id="rId17"/>
    <p:sldId id="1863" r:id="rId18"/>
    <p:sldId id="2587" r:id="rId19"/>
    <p:sldId id="1925" r:id="rId20"/>
    <p:sldId id="1881" r:id="rId21"/>
    <p:sldId id="1930" r:id="rId22"/>
    <p:sldId id="1887" r:id="rId23"/>
    <p:sldId id="1950" r:id="rId24"/>
    <p:sldId id="1951" r:id="rId25"/>
    <p:sldId id="1952" r:id="rId26"/>
    <p:sldId id="2586" r:id="rId2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80" y="10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Howd" userId="92c08c4def15ec19" providerId="LiveId" clId="{9B8F5139-9822-40D3-9A90-CE5F38999B3E}"/>
    <pc:docChg chg="modSld">
      <pc:chgData name="Chris Howd" userId="92c08c4def15ec19" providerId="LiveId" clId="{9B8F5139-9822-40D3-9A90-CE5F38999B3E}" dt="2021-06-07T21:17:14.618" v="2" actId="20577"/>
      <pc:docMkLst>
        <pc:docMk/>
      </pc:docMkLst>
      <pc:sldChg chg="modSp mod">
        <pc:chgData name="Chris Howd" userId="92c08c4def15ec19" providerId="LiveId" clId="{9B8F5139-9822-40D3-9A90-CE5F38999B3E}" dt="2021-06-07T21:17:00.544" v="0" actId="20577"/>
        <pc:sldMkLst>
          <pc:docMk/>
          <pc:sldMk cId="1021828626" sldId="1858"/>
        </pc:sldMkLst>
        <pc:spChg chg="mod">
          <ac:chgData name="Chris Howd" userId="92c08c4def15ec19" providerId="LiveId" clId="{9B8F5139-9822-40D3-9A90-CE5F38999B3E}" dt="2021-06-07T21:17:00.544" v="0" actId="20577"/>
          <ac:spMkLst>
            <pc:docMk/>
            <pc:sldMk cId="1021828626" sldId="1858"/>
            <ac:spMk id="17" creationId="{00000000-0000-0000-0000-000000000000}"/>
          </ac:spMkLst>
        </pc:spChg>
      </pc:sldChg>
      <pc:sldChg chg="modSp mod">
        <pc:chgData name="Chris Howd" userId="92c08c4def15ec19" providerId="LiveId" clId="{9B8F5139-9822-40D3-9A90-CE5F38999B3E}" dt="2021-06-07T21:17:09.076" v="1" actId="20577"/>
        <pc:sldMkLst>
          <pc:docMk/>
          <pc:sldMk cId="2022586304" sldId="1916"/>
        </pc:sldMkLst>
        <pc:spChg chg="mod">
          <ac:chgData name="Chris Howd" userId="92c08c4def15ec19" providerId="LiveId" clId="{9B8F5139-9822-40D3-9A90-CE5F38999B3E}" dt="2021-06-07T21:17:09.076" v="1" actId="20577"/>
          <ac:spMkLst>
            <pc:docMk/>
            <pc:sldMk cId="2022586304" sldId="1916"/>
            <ac:spMk id="17" creationId="{00000000-0000-0000-0000-000000000000}"/>
          </ac:spMkLst>
        </pc:spChg>
      </pc:sldChg>
      <pc:sldChg chg="modSp mod">
        <pc:chgData name="Chris Howd" userId="92c08c4def15ec19" providerId="LiveId" clId="{9B8F5139-9822-40D3-9A90-CE5F38999B3E}" dt="2021-06-07T21:17:14.618" v="2" actId="20577"/>
        <pc:sldMkLst>
          <pc:docMk/>
          <pc:sldMk cId="3324528952" sldId="1917"/>
        </pc:sldMkLst>
        <pc:spChg chg="mod">
          <ac:chgData name="Chris Howd" userId="92c08c4def15ec19" providerId="LiveId" clId="{9B8F5139-9822-40D3-9A90-CE5F38999B3E}" dt="2021-06-07T21:17:14.618" v="2" actId="20577"/>
          <ac:spMkLst>
            <pc:docMk/>
            <pc:sldMk cId="3324528952" sldId="1917"/>
            <ac:spMk id="1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6/7/2021 2:17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6/7/2021 2:16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azure/iot-hub/iot-hub-devguide-identity-registry#device-heartbea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azure/iot-hub/iot-hub-devguide-quotas-throttling"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ocs.microsoft.com/en-us/azure/iot-hub/iot-hub-bulk-identity-mgmt"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azure/iot-hub/iot-hub-reliability-features-in-sdks"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docs.microsoft.com/azure/architecture/best-practices/retry-service-specific"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azure/iot-hub/iot-hub-troubleshoot-connectivity"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topic is meant to explain that because you can send logs to an event hub, that’s an easy way to consume them in another monitoring solution or connector. There’s sample code in the </a:t>
            </a:r>
            <a:r>
              <a:rPr lang="en-US" dirty="0" err="1"/>
              <a:t>SkillPipe</a:t>
            </a:r>
            <a:r>
              <a:rPr lang="en-US" dirty="0"/>
              <a:t> for this.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664468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you’ll want to explain how Resource Health lets them see if their IoT Hub is working at all, from a back-end Azure service viewpoint.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527834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a:t>The logic in this slide and content at this point is that we have covered the generic concepts of monitoring and diagnostics, and now we’re getting more specific.</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a:hlinkClick r:id="rId3"/>
              </a:rPr>
              <a:t>https://docs.microsoft.com/en-us/azure/iot-hub/iot-hub-devguide-identity-registry#device-heartbeat</a:t>
            </a:r>
            <a:endParaRPr lang="en-US"/>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339371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https://docs.microsoft.com/en-us/azure/iot-hub/iot-hub-devguide-quotas-throttling</a:t>
            </a:r>
            <a:endParaRPr lang="en-US" sz="882" b="0" i="0" kern="1200" dirty="0">
              <a:solidFill>
                <a:schemeClr val="tx1"/>
              </a:solidFill>
              <a:effectLst/>
              <a:latin typeface="Segoe UI Light" pitchFamily="34" charset="0"/>
              <a:ea typeface="+mn-ea"/>
              <a:cs typeface="+mn-cs"/>
            </a:endParaRP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Each IoT hub is provisioned with a certain number of units in a specific tier. The tier and number of units determine the maximum daily quota of messages that you can send. The message size used to calculate the daily quota is 0.5 KB for a free tier hub and 4KB for all other tiers.</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The tier also determines the throttling limits that IoT Hub enforces on all operations.</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As a small, fun thing, if students don’t know the 429 error, you can show them https://http.cat/429 .</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We haven’t talked about bulk import/export until now - </a:t>
            </a:r>
            <a:r>
              <a:rPr lang="en-US" dirty="0">
                <a:hlinkClick r:id="rId4"/>
              </a:rPr>
              <a:t>https://docs.microsoft.com/en-us/azure/iot-hub/iot-hub-bulk-identity-mgmt</a:t>
            </a:r>
            <a:r>
              <a:rPr lang="en-US" dirty="0"/>
              <a:t>.</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For “other limits,” this is things like 1_000_000 devices per hub The </a:t>
            </a:r>
            <a:r>
              <a:rPr lang="en-US" dirty="0" err="1"/>
              <a:t>SkillPipe</a:t>
            </a:r>
            <a:r>
              <a:rPr lang="en-US" dirty="0"/>
              <a:t> has details but they aren’t important to us here.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444482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2:16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581006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hlinkClick r:id="rId3"/>
              </a:rPr>
              <a:t>https://docs.microsoft.com/en-us/azure/iot-hub/iot-hub-reliability-features-in-sdks</a:t>
            </a: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Notice the error patterns don’t mention OS errors and hardware errors – the device SDKs don’t handle those.</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algn="l"/>
            <a:r>
              <a:rPr lang="en-US" b="1" i="0" dirty="0">
                <a:solidFill>
                  <a:srgbClr val="E3E3E3"/>
                </a:solidFill>
                <a:effectLst/>
                <a:latin typeface="Segoe UI" panose="020B0502040204020203" pitchFamily="34" charset="0"/>
              </a:rPr>
              <a:t>Retry patterns</a:t>
            </a:r>
          </a:p>
          <a:p>
            <a:pPr algn="l"/>
            <a:r>
              <a:rPr lang="en-US" b="0" i="0" dirty="0">
                <a:solidFill>
                  <a:srgbClr val="E3E3E3"/>
                </a:solidFill>
                <a:effectLst/>
                <a:latin typeface="Segoe UI" panose="020B0502040204020203" pitchFamily="34" charset="0"/>
              </a:rPr>
              <a:t>The following steps describe the retry process when connection errors are detected:</a:t>
            </a:r>
          </a:p>
          <a:p>
            <a:pPr algn="l">
              <a:buFont typeface="+mj-lt"/>
              <a:buAutoNum type="arabicPeriod"/>
            </a:pPr>
            <a:r>
              <a:rPr lang="en-US" b="0" i="0" dirty="0">
                <a:solidFill>
                  <a:srgbClr val="E3E3E3"/>
                </a:solidFill>
                <a:effectLst/>
                <a:latin typeface="Segoe UI" panose="020B0502040204020203" pitchFamily="34" charset="0"/>
              </a:rPr>
              <a:t>The SDK detects the error and the associated error in the network, protocol, or application.</a:t>
            </a:r>
          </a:p>
          <a:p>
            <a:pPr algn="l">
              <a:buFont typeface="+mj-lt"/>
              <a:buAutoNum type="arabicPeriod"/>
            </a:pPr>
            <a:r>
              <a:rPr lang="en-US" b="0" i="0" dirty="0">
                <a:solidFill>
                  <a:srgbClr val="E3E3E3"/>
                </a:solidFill>
                <a:effectLst/>
                <a:latin typeface="Segoe UI" panose="020B0502040204020203" pitchFamily="34" charset="0"/>
              </a:rPr>
              <a:t>The SDK uses the error filter to determine the error type and decide if a retry is needed.</a:t>
            </a:r>
          </a:p>
          <a:p>
            <a:pPr algn="l">
              <a:buFont typeface="+mj-lt"/>
              <a:buAutoNum type="arabicPeriod"/>
            </a:pPr>
            <a:r>
              <a:rPr lang="en-US" b="0" i="0" dirty="0">
                <a:solidFill>
                  <a:srgbClr val="E3E3E3"/>
                </a:solidFill>
                <a:effectLst/>
                <a:latin typeface="Segoe UI" panose="020B0502040204020203" pitchFamily="34" charset="0"/>
              </a:rPr>
              <a:t>If the SDK identifies an </a:t>
            </a:r>
            <a:r>
              <a:rPr lang="en-US" b="1" i="0" dirty="0">
                <a:solidFill>
                  <a:srgbClr val="E3E3E3"/>
                </a:solidFill>
                <a:effectLst/>
                <a:latin typeface="Segoe UI" panose="020B0502040204020203" pitchFamily="34" charset="0"/>
              </a:rPr>
              <a:t>unrecoverable error</a:t>
            </a:r>
            <a:r>
              <a:rPr lang="en-US" b="0" i="0" dirty="0">
                <a:solidFill>
                  <a:srgbClr val="E3E3E3"/>
                </a:solidFill>
                <a:effectLst/>
                <a:latin typeface="Segoe UI" panose="020B0502040204020203" pitchFamily="34" charset="0"/>
              </a:rPr>
              <a:t>, operations like connection, send, and receive are stopped. The SDK notifies the user. Examples of unrecoverable errors include an authentication error and a bad endpoint error.</a:t>
            </a:r>
          </a:p>
          <a:p>
            <a:pPr algn="l">
              <a:buFont typeface="+mj-lt"/>
              <a:buAutoNum type="arabicPeriod"/>
            </a:pPr>
            <a:r>
              <a:rPr lang="en-US" b="0" i="0" dirty="0">
                <a:solidFill>
                  <a:srgbClr val="E3E3E3"/>
                </a:solidFill>
                <a:effectLst/>
                <a:latin typeface="Segoe UI" panose="020B0502040204020203" pitchFamily="34" charset="0"/>
              </a:rPr>
              <a:t>If the SDK identifies a </a:t>
            </a:r>
            <a:r>
              <a:rPr lang="en-US" b="1" i="0" dirty="0">
                <a:solidFill>
                  <a:srgbClr val="E3E3E3"/>
                </a:solidFill>
                <a:effectLst/>
                <a:latin typeface="Segoe UI" panose="020B0502040204020203" pitchFamily="34" charset="0"/>
              </a:rPr>
              <a:t>recoverable error</a:t>
            </a:r>
            <a:r>
              <a:rPr lang="en-US" b="0" i="0" dirty="0">
                <a:solidFill>
                  <a:srgbClr val="E3E3E3"/>
                </a:solidFill>
                <a:effectLst/>
                <a:latin typeface="Segoe UI" panose="020B0502040204020203" pitchFamily="34" charset="0"/>
              </a:rPr>
              <a:t>, it retries according to the specified retry policy until the defined timeout elapses. Note that the SDK uses </a:t>
            </a:r>
            <a:r>
              <a:rPr lang="en-US" b="1" i="0" dirty="0">
                <a:solidFill>
                  <a:srgbClr val="E3E3E3"/>
                </a:solidFill>
                <a:effectLst/>
                <a:latin typeface="Segoe UI" panose="020B0502040204020203" pitchFamily="34" charset="0"/>
              </a:rPr>
              <a:t>Exponential back-off with jitter</a:t>
            </a:r>
            <a:r>
              <a:rPr lang="en-US" b="0" i="0" dirty="0">
                <a:solidFill>
                  <a:srgbClr val="E3E3E3"/>
                </a:solidFill>
                <a:effectLst/>
                <a:latin typeface="Segoe UI" panose="020B0502040204020203" pitchFamily="34" charset="0"/>
              </a:rPr>
              <a:t> retry policy by default.</a:t>
            </a:r>
          </a:p>
          <a:p>
            <a:pPr algn="l">
              <a:buFont typeface="+mj-lt"/>
              <a:buAutoNum type="arabicPeriod"/>
            </a:pPr>
            <a:r>
              <a:rPr lang="en-US" b="0" i="0" dirty="0">
                <a:solidFill>
                  <a:srgbClr val="E3E3E3"/>
                </a:solidFill>
                <a:effectLst/>
                <a:latin typeface="Segoe UI" panose="020B0502040204020203" pitchFamily="34" charset="0"/>
              </a:rPr>
              <a:t>When the defined timeout expires, the SDK stops trying to connect or send. It notifies the user.</a:t>
            </a:r>
          </a:p>
          <a:p>
            <a:pPr algn="l">
              <a:buFont typeface="+mj-lt"/>
              <a:buAutoNum type="arabicPeriod"/>
            </a:pPr>
            <a:r>
              <a:rPr lang="en-US" b="0" i="0" dirty="0">
                <a:solidFill>
                  <a:srgbClr val="E3E3E3"/>
                </a:solidFill>
                <a:effectLst/>
                <a:latin typeface="Segoe UI" panose="020B0502040204020203" pitchFamily="34" charset="0"/>
              </a:rPr>
              <a:t>The SDK allows the user to attach a callback to receive connection status changes.</a:t>
            </a:r>
          </a:p>
          <a:p>
            <a:pPr algn="l"/>
            <a:r>
              <a:rPr lang="en-US" b="0" i="0" dirty="0">
                <a:solidFill>
                  <a:srgbClr val="E3E3E3"/>
                </a:solidFill>
                <a:effectLst/>
                <a:latin typeface="Segoe UI" panose="020B0502040204020203" pitchFamily="34" charset="0"/>
              </a:rPr>
              <a:t>The SDKs provide three retry policies:</a:t>
            </a:r>
          </a:p>
          <a:p>
            <a:pPr algn="l">
              <a:buFont typeface="Arial" panose="020B0604020202020204" pitchFamily="34" charset="0"/>
              <a:buChar char="•"/>
            </a:pPr>
            <a:r>
              <a:rPr lang="en-US" b="1" i="0" dirty="0">
                <a:solidFill>
                  <a:srgbClr val="E3E3E3"/>
                </a:solidFill>
                <a:effectLst/>
                <a:latin typeface="Segoe UI" panose="020B0502040204020203" pitchFamily="34" charset="0"/>
              </a:rPr>
              <a:t>Exponential back-off with jitter</a:t>
            </a:r>
            <a:r>
              <a:rPr lang="en-US" b="0" i="0" dirty="0">
                <a:solidFill>
                  <a:srgbClr val="E3E3E3"/>
                </a:solidFill>
                <a:effectLst/>
                <a:latin typeface="Segoe UI" panose="020B0502040204020203" pitchFamily="34" charset="0"/>
              </a:rPr>
              <a:t>: This default retry policy tends to be aggressive at the start and slow down over time until it reaches a maximum delay. The design is based on </a:t>
            </a:r>
            <a:r>
              <a:rPr lang="en-US" b="0" i="0" u="sng" dirty="0">
                <a:solidFill>
                  <a:srgbClr val="E3E3E3"/>
                </a:solidFill>
                <a:effectLst/>
                <a:latin typeface="Segoe UI" panose="020B0502040204020203" pitchFamily="34" charset="0"/>
                <a:hlinkClick r:id="rId4">
                  <a:extLst>
                    <a:ext uri="{A12FA001-AC4F-418D-AE19-62706E023703}">
                      <ahyp:hlinkClr xmlns:ahyp="http://schemas.microsoft.com/office/drawing/2018/hyperlinkcolor" val="tx"/>
                    </a:ext>
                  </a:extLst>
                </a:hlinkClick>
              </a:rPr>
              <a:t>Retry guidance from Azure Architecture Center</a:t>
            </a:r>
            <a:r>
              <a:rPr lang="en-US" b="0" i="0" dirty="0">
                <a:solidFill>
                  <a:srgbClr val="E3E3E3"/>
                </a:solidFill>
                <a:effectLst/>
                <a:latin typeface="Segoe UI" panose="020B0502040204020203" pitchFamily="34" charset="0"/>
              </a:rPr>
              <a:t>.</a:t>
            </a:r>
          </a:p>
          <a:p>
            <a:pPr algn="l">
              <a:buFont typeface="Arial" panose="020B0604020202020204" pitchFamily="34" charset="0"/>
              <a:buChar char="•"/>
            </a:pPr>
            <a:r>
              <a:rPr lang="en-US" b="1" i="0" dirty="0">
                <a:solidFill>
                  <a:srgbClr val="E3E3E3"/>
                </a:solidFill>
                <a:effectLst/>
                <a:latin typeface="Segoe UI" panose="020B0502040204020203" pitchFamily="34" charset="0"/>
              </a:rPr>
              <a:t>Custom retry</a:t>
            </a:r>
            <a:r>
              <a:rPr lang="en-US" b="0" i="0" dirty="0">
                <a:solidFill>
                  <a:srgbClr val="E3E3E3"/>
                </a:solidFill>
                <a:effectLst/>
                <a:latin typeface="Segoe UI" panose="020B0502040204020203" pitchFamily="34" charset="0"/>
              </a:rPr>
              <a:t>: For some SDK languages, you can design a custom retry policy that is better suited for your scenario and then inject it into the </a:t>
            </a:r>
            <a:r>
              <a:rPr lang="en-US" b="0" i="0" dirty="0" err="1">
                <a:solidFill>
                  <a:srgbClr val="E3E3E3"/>
                </a:solidFill>
                <a:effectLst/>
                <a:latin typeface="Segoe UI" panose="020B0502040204020203" pitchFamily="34" charset="0"/>
              </a:rPr>
              <a:t>RetryPolicy</a:t>
            </a:r>
            <a:r>
              <a:rPr lang="en-US" b="0" i="0" dirty="0">
                <a:solidFill>
                  <a:srgbClr val="E3E3E3"/>
                </a:solidFill>
                <a:effectLst/>
                <a:latin typeface="Segoe UI" panose="020B0502040204020203" pitchFamily="34" charset="0"/>
              </a:rPr>
              <a:t>. Custom retry isn't available on the C SDK, and it is not currently supported on the Python SDK. The Python SDK reconnects as-needed.</a:t>
            </a:r>
          </a:p>
          <a:p>
            <a:pPr algn="l">
              <a:buFont typeface="Arial" panose="020B0604020202020204" pitchFamily="34" charset="0"/>
              <a:buChar char="•"/>
            </a:pPr>
            <a:r>
              <a:rPr lang="en-US" b="1" i="0" dirty="0">
                <a:solidFill>
                  <a:srgbClr val="E3E3E3"/>
                </a:solidFill>
                <a:effectLst/>
                <a:latin typeface="Segoe UI" panose="020B0502040204020203" pitchFamily="34" charset="0"/>
              </a:rPr>
              <a:t>No retry</a:t>
            </a:r>
            <a:r>
              <a:rPr lang="en-US" b="0" i="0" dirty="0">
                <a:solidFill>
                  <a:srgbClr val="E3E3E3"/>
                </a:solidFill>
                <a:effectLst/>
                <a:latin typeface="Segoe UI" panose="020B0502040204020203" pitchFamily="34" charset="0"/>
              </a:rPr>
              <a:t>: You can set retry policy to "no retry," which disables the retry logic. The SDK tries to connect once and send a message once, assuming the connection is established. This policy is typically used in scenarios with bandwidth or cost concerns. If you choose this option, messages that fail to send are lost and can't be recovered.</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023504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hlinkClick r:id="rId3"/>
              </a:rPr>
              <a:t>https://docs.microsoft.com/en-us/azure/iot-hub/iot-hub-troubleshoot-connectivity</a:t>
            </a: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b="1" dirty="0"/>
              <a:t>Cannot connect to your Azure IoT Hub? Check for:</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Credentials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Device registered and enabled</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Firewalling and network</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Code error</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b="1" dirty="0"/>
              <a:t>Not detecting disconnections? Investigate: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Retry logic</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Detailed logs</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b="1" dirty="0"/>
              <a:t>Failing to send some messages? Consider:</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How do you know?</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Detection logic will lead to investigation logic</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Don’t deep dive on the bulleted items listed here in the notes – refer them to the courseware. It’s just meant to set a high-level mindset on what kinds of issues a developer might be called in to help troubleshoot.</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42786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2:16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659668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516002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2:16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486506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2:16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548236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Light" pitchFamily="34" charset="0"/>
                <a:ea typeface="+mn-ea"/>
                <a:cs typeface="+mn-cs"/>
              </a:rPr>
              <a:t>Correct Answer: C</a:t>
            </a:r>
          </a:p>
          <a:p>
            <a:endParaRPr lang="en-US" sz="882"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Explanation</a:t>
            </a:r>
            <a:r>
              <a:rPr lang="en-US" sz="882" kern="1200">
                <a:solidFill>
                  <a:schemeClr val="tx1"/>
                </a:solidFill>
                <a:effectLst/>
                <a:latin typeface="Segoe UI Light" pitchFamily="34" charset="0"/>
                <a:ea typeface="+mn-ea"/>
                <a:cs typeface="+mn-cs"/>
              </a:rPr>
              <a:t>: In the student workbook/</a:t>
            </a:r>
            <a:r>
              <a:rPr lang="en-US" sz="882" kern="1200" err="1">
                <a:solidFill>
                  <a:schemeClr val="tx1"/>
                </a:solidFill>
                <a:effectLst/>
                <a:latin typeface="Segoe UI Light" pitchFamily="34" charset="0"/>
                <a:ea typeface="+mn-ea"/>
                <a:cs typeface="+mn-cs"/>
              </a:rPr>
              <a:t>skillpipe</a:t>
            </a:r>
            <a:r>
              <a:rPr lang="en-US" sz="882" kern="1200">
                <a:solidFill>
                  <a:schemeClr val="tx1"/>
                </a:solidFill>
                <a:effectLst/>
                <a:latin typeface="Segoe UI Light" pitchFamily="34" charset="0"/>
                <a:ea typeface="+mn-ea"/>
                <a:cs typeface="+mn-cs"/>
              </a:rPr>
              <a:t> content, topic </a:t>
            </a:r>
            <a:r>
              <a:rPr lang="en-US" sz="882" i="1" kern="1200">
                <a:solidFill>
                  <a:schemeClr val="tx1"/>
                </a:solidFill>
                <a:effectLst/>
                <a:latin typeface="Segoe UI Light" pitchFamily="34" charset="0"/>
                <a:ea typeface="+mn-ea"/>
                <a:cs typeface="+mn-cs"/>
              </a:rPr>
              <a:t>Azure Monitor - Alerts and Log Analytics</a:t>
            </a:r>
            <a:r>
              <a:rPr lang="en-US" sz="882" kern="1200">
                <a:solidFill>
                  <a:schemeClr val="tx1"/>
                </a:solidFill>
                <a:effectLst/>
                <a:latin typeface="Segoe UI Light" pitchFamily="34" charset="0"/>
                <a:ea typeface="+mn-ea"/>
                <a:cs typeface="+mn-cs"/>
              </a:rPr>
              <a:t>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The Azure IoT Hub service uses Azure Monitor to provide support for Alerts and Log Analytics.</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Azure Monitor maximizes the availability and performance of your applications and services by delivering a comprehensive solution for collecting, analyzing, and acting on telemetry from your cloud and on-premises environments. It helps you understand how your applications are performing and proactively identifies issues affecting them and the resources they depend 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2:16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216594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Light" pitchFamily="34" charset="0"/>
                <a:ea typeface="+mn-ea"/>
                <a:cs typeface="+mn-cs"/>
              </a:rPr>
              <a:t>Correct Answer: A, B, C</a:t>
            </a:r>
          </a:p>
          <a:p>
            <a:endParaRPr lang="en-US" sz="882"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Explanation</a:t>
            </a:r>
            <a:r>
              <a:rPr lang="en-US" sz="882" kern="1200">
                <a:solidFill>
                  <a:schemeClr val="tx1"/>
                </a:solidFill>
                <a:effectLst/>
                <a:latin typeface="Segoe UI Light" pitchFamily="34" charset="0"/>
                <a:ea typeface="+mn-ea"/>
                <a:cs typeface="+mn-cs"/>
              </a:rPr>
              <a:t>: In the student workbook/</a:t>
            </a:r>
            <a:r>
              <a:rPr lang="en-US" sz="882" kern="1200" err="1">
                <a:solidFill>
                  <a:schemeClr val="tx1"/>
                </a:solidFill>
                <a:effectLst/>
                <a:latin typeface="Segoe UI Light" pitchFamily="34" charset="0"/>
                <a:ea typeface="+mn-ea"/>
                <a:cs typeface="+mn-cs"/>
              </a:rPr>
              <a:t>skillpipe</a:t>
            </a:r>
            <a:r>
              <a:rPr lang="en-US" sz="882" kern="1200">
                <a:solidFill>
                  <a:schemeClr val="tx1"/>
                </a:solidFill>
                <a:effectLst/>
                <a:latin typeface="Segoe UI Light" pitchFamily="34" charset="0"/>
                <a:ea typeface="+mn-ea"/>
                <a:cs typeface="+mn-cs"/>
              </a:rPr>
              <a:t> content, topic </a:t>
            </a:r>
            <a:r>
              <a:rPr lang="en-US" sz="882" i="1" kern="1200">
                <a:solidFill>
                  <a:schemeClr val="tx1"/>
                </a:solidFill>
                <a:effectLst/>
                <a:latin typeface="Segoe UI Light" pitchFamily="34" charset="0"/>
                <a:ea typeface="+mn-ea"/>
                <a:cs typeface="+mn-cs"/>
              </a:rPr>
              <a:t>IoT Hub Metrics</a:t>
            </a:r>
            <a:r>
              <a:rPr lang="en-US" sz="882" kern="1200">
                <a:solidFill>
                  <a:schemeClr val="tx1"/>
                </a:solidFill>
                <a:effectLst/>
                <a:latin typeface="Segoe UI Light" pitchFamily="34" charset="0"/>
                <a:ea typeface="+mn-ea"/>
                <a:cs typeface="+mn-cs"/>
              </a:rPr>
              <a:t>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IoT Hub Metrics</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IoT Hub metrics provide you with access to data that describes the state of the Azure IoT resources in your Azure subscription. IoT Hub metrics enable you to assess the overall health of the IoT Hub service and the devices connected to it. User-facing statistics are important because they help you see what is going on with your IoT hub and help root-cause issues without needing to contact Azure support.</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Metrics are enabled by default.</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IoT Hub Metrics and How to Use Them</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IoT Hub provides metrics that give you an overview of the health of your hub and the total number of connected devices, as well as metrics that give you specific details related to key operations. You can combine information from multiple metrics to paint a bigger picture of the state of the IoT hub.</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2:16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7955235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Light" pitchFamily="34" charset="0"/>
                <a:ea typeface="+mn-ea"/>
                <a:cs typeface="+mn-cs"/>
              </a:rPr>
              <a:t>Correct Answer: B</a:t>
            </a:r>
          </a:p>
          <a:p>
            <a:endParaRPr lang="en-US" sz="882"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Explanation</a:t>
            </a:r>
            <a:r>
              <a:rPr lang="en-US" sz="882" kern="1200">
                <a:solidFill>
                  <a:schemeClr val="tx1"/>
                </a:solidFill>
                <a:effectLst/>
                <a:latin typeface="Segoe UI Light" pitchFamily="34" charset="0"/>
                <a:ea typeface="+mn-ea"/>
                <a:cs typeface="+mn-cs"/>
              </a:rPr>
              <a:t>: In the student workbook/</a:t>
            </a:r>
            <a:r>
              <a:rPr lang="en-US" sz="882" kern="1200" err="1">
                <a:solidFill>
                  <a:schemeClr val="tx1"/>
                </a:solidFill>
                <a:effectLst/>
                <a:latin typeface="Segoe UI Light" pitchFamily="34" charset="0"/>
                <a:ea typeface="+mn-ea"/>
                <a:cs typeface="+mn-cs"/>
              </a:rPr>
              <a:t>skillpipe</a:t>
            </a:r>
            <a:r>
              <a:rPr lang="en-US" sz="882" kern="1200">
                <a:solidFill>
                  <a:schemeClr val="tx1"/>
                </a:solidFill>
                <a:effectLst/>
                <a:latin typeface="Segoe UI Light" pitchFamily="34" charset="0"/>
                <a:ea typeface="+mn-ea"/>
                <a:cs typeface="+mn-cs"/>
              </a:rPr>
              <a:t> content, topic </a:t>
            </a:r>
            <a:r>
              <a:rPr lang="en-US" sz="882" i="1" kern="1200">
                <a:solidFill>
                  <a:schemeClr val="tx1"/>
                </a:solidFill>
                <a:effectLst/>
                <a:latin typeface="Segoe UI Light" pitchFamily="34" charset="0"/>
                <a:ea typeface="+mn-ea"/>
                <a:cs typeface="+mn-cs"/>
              </a:rPr>
              <a:t>Device Connection State and Lifecycle Notifications</a:t>
            </a:r>
            <a:r>
              <a:rPr lang="en-US" sz="882" kern="1200">
                <a:solidFill>
                  <a:schemeClr val="tx1"/>
                </a:solidFill>
                <a:effectLst/>
                <a:latin typeface="Segoe UI Light" pitchFamily="34" charset="0"/>
                <a:ea typeface="+mn-ea"/>
                <a:cs typeface="+mn-cs"/>
              </a:rPr>
              <a:t>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Device heartbeat</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The IoT Hub identity registry contains a field called </a:t>
            </a:r>
            <a:r>
              <a:rPr lang="en-US" sz="882" kern="1200" err="1">
                <a:solidFill>
                  <a:schemeClr val="tx1"/>
                </a:solidFill>
                <a:effectLst/>
                <a:latin typeface="Segoe UI Light" pitchFamily="34" charset="0"/>
                <a:ea typeface="+mn-ea"/>
                <a:cs typeface="+mn-cs"/>
              </a:rPr>
              <a:t>connectionState</a:t>
            </a:r>
            <a:r>
              <a:rPr lang="en-US" sz="882" kern="1200">
                <a:solidFill>
                  <a:schemeClr val="tx1"/>
                </a:solidFill>
                <a:effectLst/>
                <a:latin typeface="Segoe UI Light" pitchFamily="34" charset="0"/>
                <a:ea typeface="+mn-ea"/>
                <a:cs typeface="+mn-cs"/>
              </a:rPr>
              <a:t>. Only use the </a:t>
            </a:r>
            <a:r>
              <a:rPr lang="en-US" sz="882" kern="1200" err="1">
                <a:solidFill>
                  <a:schemeClr val="tx1"/>
                </a:solidFill>
                <a:effectLst/>
                <a:latin typeface="Segoe UI Light" pitchFamily="34" charset="0"/>
                <a:ea typeface="+mn-ea"/>
                <a:cs typeface="+mn-cs"/>
              </a:rPr>
              <a:t>connectionState</a:t>
            </a:r>
            <a:r>
              <a:rPr lang="en-US" sz="882" kern="1200">
                <a:solidFill>
                  <a:schemeClr val="tx1"/>
                </a:solidFill>
                <a:effectLst/>
                <a:latin typeface="Segoe UI Light" pitchFamily="34" charset="0"/>
                <a:ea typeface="+mn-ea"/>
                <a:cs typeface="+mn-cs"/>
              </a:rPr>
              <a:t> field during development and debugging. IoT solutions should not query the field at run time. For example, do not query the </a:t>
            </a:r>
            <a:r>
              <a:rPr lang="en-US" sz="882" kern="1200" err="1">
                <a:solidFill>
                  <a:schemeClr val="tx1"/>
                </a:solidFill>
                <a:effectLst/>
                <a:latin typeface="Segoe UI Light" pitchFamily="34" charset="0"/>
                <a:ea typeface="+mn-ea"/>
                <a:cs typeface="+mn-cs"/>
              </a:rPr>
              <a:t>connectionState</a:t>
            </a:r>
            <a:r>
              <a:rPr lang="en-US" sz="882" kern="1200">
                <a:solidFill>
                  <a:schemeClr val="tx1"/>
                </a:solidFill>
                <a:effectLst/>
                <a:latin typeface="Segoe UI Light" pitchFamily="34" charset="0"/>
                <a:ea typeface="+mn-ea"/>
                <a:cs typeface="+mn-cs"/>
              </a:rPr>
              <a:t> field to check if a device is connected before you send a cloud-to-device message or an SMS. We recommend subscribing to the device disconnected event on Event Grid to get alerts and monitor the device connection state.</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If your IoT solution needs to know if a device is connected, you can implement the “heartbeat pattern”. In the heartbeat pattern, the device sends device-to-cloud messages at least once every fixed amount of time (for example, at least once every hour). Therefore, even if a device does not have any data to send, it still sends an empty device-to-cloud message (usually with a property that identifies it as a heartbeat). On the service side, the solution maintains a map with the last heartbeat received for each device. If the solution does not receive a heartbeat message within the expected time from the device, it assumes that there is a problem with the device.</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A more complex implementation could include the information from Azure Monitor and Azure Resource Health to identify devices that are trying to connect or communicate but failing. When you implement the heartbeat pattern, make sure to check IoT Hub Quotas and Throttles.</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Note: If an IoT solution uses the connection state solely to determine whether to send cloud-to-device messages, and messages are not broadcast to large sets of devices, consider using the simpler short expiry time pattern. This pattern achieves the same result as maintaining a device connection state registry using the heartbeat pattern, while being more efficient. If you request message acknowledgements, IoT Hub can notify you about which devices are able to receive messages and which are not.</a:t>
            </a:r>
          </a:p>
          <a:p>
            <a:endParaRPr lang="en-US" sz="882"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2:16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73736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Light" pitchFamily="34" charset="0"/>
                <a:ea typeface="+mn-ea"/>
                <a:cs typeface="+mn-cs"/>
              </a:rPr>
              <a:t>Correct Answer: A, B, D</a:t>
            </a:r>
          </a:p>
          <a:p>
            <a:endParaRPr lang="en-US" sz="882"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Explanation</a:t>
            </a:r>
            <a:r>
              <a:rPr lang="en-US" sz="882" kern="1200">
                <a:solidFill>
                  <a:schemeClr val="tx1"/>
                </a:solidFill>
                <a:effectLst/>
                <a:latin typeface="Segoe UI Light" pitchFamily="34" charset="0"/>
                <a:ea typeface="+mn-ea"/>
                <a:cs typeface="+mn-cs"/>
              </a:rPr>
              <a:t>: In the student workbook/</a:t>
            </a:r>
            <a:r>
              <a:rPr lang="en-US" sz="882" kern="1200" err="1">
                <a:solidFill>
                  <a:schemeClr val="tx1"/>
                </a:solidFill>
                <a:effectLst/>
                <a:latin typeface="Segoe UI Light" pitchFamily="34" charset="0"/>
                <a:ea typeface="+mn-ea"/>
                <a:cs typeface="+mn-cs"/>
              </a:rPr>
              <a:t>skillpipe</a:t>
            </a:r>
            <a:r>
              <a:rPr lang="en-US" sz="882" kern="1200">
                <a:solidFill>
                  <a:schemeClr val="tx1"/>
                </a:solidFill>
                <a:effectLst/>
                <a:latin typeface="Segoe UI Light" pitchFamily="34" charset="0"/>
                <a:ea typeface="+mn-ea"/>
                <a:cs typeface="+mn-cs"/>
              </a:rPr>
              <a:t> content, topic </a:t>
            </a:r>
            <a:r>
              <a:rPr lang="en-US" sz="882" i="1" kern="1200">
                <a:solidFill>
                  <a:schemeClr val="tx1"/>
                </a:solidFill>
                <a:effectLst/>
                <a:latin typeface="Segoe UI Light" pitchFamily="34" charset="0"/>
                <a:ea typeface="+mn-ea"/>
                <a:cs typeface="+mn-cs"/>
              </a:rPr>
              <a:t>Quotas and Throttling</a:t>
            </a:r>
            <a:r>
              <a:rPr lang="en-US" sz="882" kern="1200">
                <a:solidFill>
                  <a:schemeClr val="tx1"/>
                </a:solidFill>
                <a:effectLst/>
                <a:latin typeface="Segoe UI Light" pitchFamily="34" charset="0"/>
                <a:ea typeface="+mn-ea"/>
                <a:cs typeface="+mn-cs"/>
              </a:rPr>
              <a:t>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Each IoT hub is provisioned with a certain number of units in a specific tier. The tier and number of units determine the maximum daily quota of messages that you can send. The message size used to calculate the daily quota is 0.5 KB for a free tier hub and 4KB for all other tiers.</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The tier also determines the throttling limits that IoT Hub enforces on all operations.</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Traffic shaping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To accommodate burst traffic, IoT Hub accepts requests above the throttle for a limited time. The first few of these requests are processed immediately. However, if the number of requests continues violate the throttle, IoT Hub starts placing the requests in a queue and processed at the limit rate. This effect is called traffic shaping. Furthermore, the size of this queue is limited. If the throttle violation continues, eventually the queue fills up, and IoT Hub starts rejecting requests with `429 </a:t>
            </a:r>
            <a:r>
              <a:rPr lang="en-US" sz="882" kern="1200" err="1">
                <a:solidFill>
                  <a:schemeClr val="tx1"/>
                </a:solidFill>
                <a:effectLst/>
                <a:latin typeface="Segoe UI Light" pitchFamily="34" charset="0"/>
                <a:ea typeface="+mn-ea"/>
                <a:cs typeface="+mn-cs"/>
              </a:rPr>
              <a:t>ThrottlingException</a:t>
            </a:r>
            <a:r>
              <a:rPr lang="en-US" sz="882" kern="1200">
                <a:solidFill>
                  <a:schemeClr val="tx1"/>
                </a:solidFill>
                <a:effectLst/>
                <a:latin typeface="Segoe UI Light" pitchFamily="34" charset="0"/>
                <a:ea typeface="+mn-ea"/>
                <a:cs typeface="+mn-cs"/>
              </a:rPr>
              <a:t>`.</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For example, you use a simulated device to send 200 device-to-cloud messages per second to your S1 IoT Hub (which has a limit of 100/sec D2C sends). For the first minute or two, the messages are processed immediately. However, since the device continues to send more messages than the throttle limit, IoT Hub begins to only process 100 messages per second and puts the rest in a queue. You start noticing increased latency. Eventually, you start getting `429 </a:t>
            </a:r>
            <a:r>
              <a:rPr lang="en-US" sz="882" kern="1200" err="1">
                <a:solidFill>
                  <a:schemeClr val="tx1"/>
                </a:solidFill>
                <a:effectLst/>
                <a:latin typeface="Segoe UI Light" pitchFamily="34" charset="0"/>
                <a:ea typeface="+mn-ea"/>
                <a:cs typeface="+mn-cs"/>
              </a:rPr>
              <a:t>ThrottlingException</a:t>
            </a:r>
            <a:r>
              <a:rPr lang="en-US" sz="882" kern="1200">
                <a:solidFill>
                  <a:schemeClr val="tx1"/>
                </a:solidFill>
                <a:effectLst/>
                <a:latin typeface="Segoe UI Light" pitchFamily="34" charset="0"/>
                <a:ea typeface="+mn-ea"/>
                <a:cs typeface="+mn-cs"/>
              </a:rPr>
              <a:t>` as the queue fills up, and the "number of throttle errors" in IoT Hub's metrics starts increasing.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Device connections throttle</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The device connections throttle governs the rate at which new device connections can be established with an IoT hub. The device connections throttle does not govern the maximum number of simultaneously connected devices. The device connections rate throttle depends on the number of units that are provisioned for the IoT hub.</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For example, if you buy a single S1 unit, you get a throttle of 100 connections per second. Therefore, to connect 100,000 devices, it takes at least 1,000 seconds (approximately 16 minutes). However, you can have as many simultaneously connected devices as you have devices registered in your identity registry.</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2:16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7373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2:16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2:16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548380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an overview of the design of Azure Monitor. This is a good time to describe the differences between </a:t>
            </a:r>
            <a:r>
              <a:rPr lang="en-US" b="1"/>
              <a:t>metrics</a:t>
            </a:r>
            <a:r>
              <a:rPr lang="en-US" b="0"/>
              <a:t> and </a:t>
            </a:r>
            <a:r>
              <a:rPr lang="en-US" b="1"/>
              <a:t>logs</a:t>
            </a:r>
            <a:r>
              <a:rPr lang="en-US" b="0"/>
              <a:t>. We deep-dive on those concepts in later slides.</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933866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something readily demoed – for example, you can have a VM with an activity log alert on start that calls you on your cell phone, and answer the call on speaker.</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58486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said that Azure Monitor collects metrics and logs. Let’s talk about the metrics first…”</a:t>
            </a:r>
          </a:p>
          <a:p>
            <a:endParaRPr lang="en-US"/>
          </a:p>
          <a:p>
            <a:r>
              <a:rPr lang="en-US"/>
              <a:t>The purpose of this slide is to show where the student can quickly access metrics in the IoT Hub interface. You absolutely should consider demoing this. The </a:t>
            </a:r>
            <a:r>
              <a:rPr lang="en-US" err="1"/>
              <a:t>SkillPipe</a:t>
            </a:r>
            <a:r>
              <a:rPr lang="en-US"/>
              <a:t> goes into more detail, but you don’t want to do that in the presentation. </a:t>
            </a:r>
          </a:p>
          <a:p>
            <a:endParaRPr lang="en-US"/>
          </a:p>
          <a:p>
            <a:r>
              <a:rPr lang="en-US"/>
              <a:t>The lab uses the following metrics, FYI:</a:t>
            </a:r>
          </a:p>
          <a:p>
            <a:pPr marL="171450" indent="-171450">
              <a:buFont typeface="Arial" panose="020B0604020202020204" pitchFamily="34" charset="0"/>
              <a:buChar char="•"/>
            </a:pPr>
            <a:r>
              <a:rPr lang="en-US"/>
              <a:t>Telemetry messages sent</a:t>
            </a:r>
          </a:p>
          <a:p>
            <a:pPr marL="171450" indent="-171450">
              <a:buFont typeface="Arial" panose="020B0604020202020204" pitchFamily="34" charset="0"/>
              <a:buChar char="•"/>
            </a:pPr>
            <a:r>
              <a:rPr lang="en-US"/>
              <a:t>Connected devices (preview)</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115743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that we have looked at the metrics side, let’s look at the logs side. Like everything in Azure, IoT Hub sends logs to Azure Monitor, where you can collect them and send them along.”</a:t>
            </a:r>
          </a:p>
          <a:p>
            <a:endParaRPr lang="en-US"/>
          </a:p>
          <a:p>
            <a:r>
              <a:rPr lang="en-US"/>
              <a:t>Don’t spend a lot of time on this slide – the next slides are a pseudo-build slide that goes into detail.</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217162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“But what are some samples of logs that are sent in?”</a:t>
            </a:r>
          </a:p>
          <a:p>
            <a:endParaRPr lang="en-US"/>
          </a:p>
          <a:p>
            <a:r>
              <a:rPr lang="en-US"/>
              <a:t>The </a:t>
            </a:r>
            <a:r>
              <a:rPr lang="en-US" err="1"/>
              <a:t>SkillPipe</a:t>
            </a:r>
            <a:r>
              <a:rPr lang="en-US"/>
              <a:t> again has details here so you can point them at that. The lab does enable diagnostics logging so the students will see that in person there.</a:t>
            </a:r>
          </a:p>
          <a:p>
            <a:endParaRPr lang="en-US"/>
          </a:p>
          <a:p>
            <a:r>
              <a:rPr lang="en-US"/>
              <a:t>This is when you should talk about where logs can be sent to for long-term storage or for analysis – the </a:t>
            </a:r>
            <a:r>
              <a:rPr lang="en-US" err="1"/>
              <a:t>SkillPipe</a:t>
            </a:r>
            <a:r>
              <a:rPr lang="en-US"/>
              <a:t> lists:</a:t>
            </a:r>
          </a:p>
          <a:p>
            <a:pPr marL="171450" indent="-171450">
              <a:buFont typeface="Arial" panose="020B0604020202020204" pitchFamily="34" charset="0"/>
              <a:buChar char="•"/>
            </a:pPr>
            <a:r>
              <a:rPr lang="en-US" sz="900" b="0" kern="1200">
                <a:solidFill>
                  <a:schemeClr val="tx1"/>
                </a:solidFill>
                <a:effectLst/>
                <a:latin typeface="Segoe UI Light" pitchFamily="34" charset="0"/>
                <a:ea typeface="+mn-ea"/>
                <a:cs typeface="+mn-cs"/>
              </a:rPr>
              <a:t>Archive to a storage account</a:t>
            </a:r>
          </a:p>
          <a:p>
            <a:pPr marL="171450" indent="-171450">
              <a:buFont typeface="Arial" panose="020B0604020202020204" pitchFamily="34" charset="0"/>
              <a:buChar char="•"/>
            </a:pPr>
            <a:r>
              <a:rPr lang="en-US" sz="900" b="0" kern="1200">
                <a:solidFill>
                  <a:schemeClr val="tx1"/>
                </a:solidFill>
                <a:effectLst/>
                <a:latin typeface="Segoe UI Light" pitchFamily="34" charset="0"/>
                <a:ea typeface="+mn-ea"/>
                <a:cs typeface="+mn-cs"/>
              </a:rPr>
              <a:t>Stream to an event hub</a:t>
            </a:r>
          </a:p>
          <a:p>
            <a:pPr marL="171450" indent="-171450">
              <a:buFont typeface="Arial" panose="020B0604020202020204" pitchFamily="34" charset="0"/>
              <a:buChar char="•"/>
            </a:pPr>
            <a:r>
              <a:rPr lang="en-US" sz="900" b="0" kern="1200">
                <a:solidFill>
                  <a:schemeClr val="tx1"/>
                </a:solidFill>
                <a:effectLst/>
                <a:latin typeface="Segoe UI Light" pitchFamily="34" charset="0"/>
                <a:ea typeface="+mn-ea"/>
                <a:cs typeface="+mn-cs"/>
              </a:rPr>
              <a:t>Send to Log Analytics</a:t>
            </a:r>
          </a:p>
          <a:p>
            <a:pPr marL="0" indent="0">
              <a:buFont typeface="Arial" panose="020B0604020202020204" pitchFamily="34" charset="0"/>
              <a:buNone/>
            </a:pPr>
            <a:r>
              <a:rPr lang="en-US" sz="900" b="0" kern="1200">
                <a:solidFill>
                  <a:schemeClr val="tx1"/>
                </a:solidFill>
                <a:effectLst/>
                <a:latin typeface="Segoe UI Light" pitchFamily="34" charset="0"/>
                <a:ea typeface="+mn-ea"/>
                <a:cs typeface="+mn-cs"/>
              </a:rPr>
              <a:t>You should mention these but not necessarily in that exact order, because the flow to the next slide might be better if event hubs are named last.</a:t>
            </a: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2397354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r>
              <a:rPr lang="en-US"/>
              <a:t>Click icon to add picture</a:t>
            </a:r>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0"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marL="0" marR="0" lvl="1" indent="0" algn="l" defTabSz="914367" rtl="0" eaLnBrk="1" fontAlgn="auto" latinLnBrk="0" hangingPunct="1">
              <a:lnSpc>
                <a:spcPct val="100000"/>
              </a:lnSpc>
              <a:spcBef>
                <a:spcPts val="392"/>
              </a:spcBef>
              <a:spcAft>
                <a:spcPts val="588"/>
              </a:spcAft>
              <a:buClrTx/>
              <a:buSzPct val="90000"/>
              <a:buFontTx/>
              <a:buNone/>
              <a:tabLst/>
            </a:pPr>
            <a:r>
              <a:rPr lang="en-US"/>
              <a:t>Second level</a:t>
            </a:r>
          </a:p>
          <a:p>
            <a:pPr marL="0" marR="0" lvl="2" indent="0" algn="l" defTabSz="914367" rtl="0" eaLnBrk="1" fontAlgn="auto" latinLnBrk="0" hangingPunct="1">
              <a:lnSpc>
                <a:spcPct val="100000"/>
              </a:lnSpc>
              <a:spcBef>
                <a:spcPts val="392"/>
              </a:spcBef>
              <a:spcAft>
                <a:spcPts val="588"/>
              </a:spcAft>
              <a:buClrTx/>
              <a:buSzPct val="90000"/>
              <a:buFontTx/>
              <a:buNone/>
              <a:tabLst/>
            </a:pPr>
            <a:r>
              <a:rPr lang="en-US"/>
              <a:t>Third level</a:t>
            </a:r>
          </a:p>
          <a:p>
            <a:pPr marL="0" marR="0" lvl="3" indent="0" algn="l" defTabSz="914367" rtl="0" eaLnBrk="1" fontAlgn="auto" latinLnBrk="0" hangingPunct="1">
              <a:lnSpc>
                <a:spcPct val="100000"/>
              </a:lnSpc>
              <a:spcBef>
                <a:spcPts val="392"/>
              </a:spcBef>
              <a:spcAft>
                <a:spcPts val="588"/>
              </a:spcAft>
              <a:buClrTx/>
              <a:buSzPct val="90000"/>
              <a:buFontTx/>
              <a:buNone/>
              <a:tabLst/>
            </a:pPr>
            <a:r>
              <a:rPr lang="en-US"/>
              <a:t>Fourth level</a:t>
            </a:r>
          </a:p>
          <a:p>
            <a:pPr marL="0" marR="0" lvl="4" indent="0" algn="l" defTabSz="914367" rtl="0" eaLnBrk="1" fontAlgn="auto" latinLnBrk="0" hangingPunct="1">
              <a:lnSpc>
                <a:spcPct val="100000"/>
              </a:lnSpc>
              <a:spcBef>
                <a:spcPts val="392"/>
              </a:spcBef>
              <a:spcAft>
                <a:spcPts val="588"/>
              </a:spcAft>
              <a:buClrTx/>
              <a:buSzPct val="90000"/>
              <a:buFontTx/>
              <a:buNone/>
              <a:tabLst/>
            </a:pPr>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3" y="3239562"/>
            <a:ext cx="9115662" cy="375765"/>
          </a:xfrm>
        </p:spPr>
        <p:txBody>
          <a:bodyPr wrap="square" lIns="0" tIns="0" rIns="0" bIns="0" anchor="ctr">
            <a:spAutoFit/>
          </a:bodyPr>
          <a:lstStyle>
            <a:lvl1pPr algn="l" defTabSz="914367" rtl="0" eaLnBrk="1" latinLnBrk="0" hangingPunct="1">
              <a:lnSpc>
                <a:spcPts val="3137"/>
              </a:lnSpc>
              <a:spcBef>
                <a:spcPct val="0"/>
              </a:spcBef>
              <a:buNone/>
              <a:defRPr lang="en-US" sz="2549"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a:solidFill>
                <a:schemeClr val="bg1">
                  <a:lumMod val="65000"/>
                </a:schemeClr>
              </a:solidFill>
            </a:endParaRPr>
          </a:p>
        </p:txBody>
      </p:sp>
    </p:spTree>
    <p:extLst>
      <p:ext uri="{BB962C8B-B14F-4D97-AF65-F5344CB8AC3E}">
        <p14:creationId xmlns:p14="http://schemas.microsoft.com/office/powerpoint/2010/main" val="3195045574"/>
      </p:ext>
    </p:extLst>
  </p:cSld>
  <p:clrMapOvr>
    <a:masterClrMapping/>
  </p:clrMapOvr>
  <p:transition>
    <p:fade/>
  </p:transition>
  <p:extLst>
    <p:ext uri="{DCECCB84-F9BA-43D5-87BE-67443E8EF086}">
      <p15:sldGuideLst xmlns:p15="http://schemas.microsoft.com/office/powerpoint/2012/main">
        <p15:guide id="1" pos="6528">
          <p15:clr>
            <a:srgbClr val="FBAE40"/>
          </p15:clr>
        </p15:guide>
        <p15:guide id="2" pos="7224">
          <p15:clr>
            <a:srgbClr val="FBAE40"/>
          </p15:clr>
        </p15:guide>
        <p15:guide id="3" orient="horz" pos="2528">
          <p15:clr>
            <a:srgbClr val="FBAE40"/>
          </p15:clr>
        </p15:guide>
        <p15:guide id="4" orient="horz" pos="1832">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only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2471879379"/>
      </p:ext>
    </p:extLst>
  </p:cSld>
  <p:clrMapOvr>
    <a:masterClrMapping/>
  </p:clrMapOvr>
  <p:transition>
    <p:fade/>
  </p:transition>
  <p:extLst>
    <p:ext uri="{DCECCB84-F9BA-43D5-87BE-67443E8EF086}">
      <p15:sldGuideLst xmlns:p15="http://schemas.microsoft.com/office/powerpoint/2012/main">
        <p15:guide id="1" pos="873">
          <p15:clr>
            <a:srgbClr val="FBAE40"/>
          </p15:clr>
        </p15:guide>
        <p15:guide id="2" pos="105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6" r:id="rId73"/>
    <p:sldLayoutId id="2147484737" r:id="rId7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4.xml"/></Relationships>
</file>

<file path=ppt/slides/_rels/slide12.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2.xml"/><Relationship Id="rId1" Type="http://schemas.openxmlformats.org/officeDocument/2006/relationships/slideLayout" Target="../slideLayouts/slideLayout74.xml"/><Relationship Id="rId4" Type="http://schemas.openxmlformats.org/officeDocument/2006/relationships/image" Target="../media/image39.emf"/></Relationships>
</file>

<file path=ppt/slides/_rels/slide1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3.xml"/><Relationship Id="rId1" Type="http://schemas.openxmlformats.org/officeDocument/2006/relationships/slideLayout" Target="../slideLayouts/slideLayout74.xml"/><Relationship Id="rId4" Type="http://schemas.openxmlformats.org/officeDocument/2006/relationships/image" Target="../media/image41.emf"/></Relationships>
</file>

<file path=ppt/slides/_rels/slide1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4.xml"/><Relationship Id="rId1" Type="http://schemas.openxmlformats.org/officeDocument/2006/relationships/slideLayout" Target="../slideLayouts/slideLayout73.xml"/></Relationships>
</file>

<file path=ppt/slides/_rels/slide15.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43.emf"/><Relationship Id="rId7" Type="http://schemas.openxmlformats.org/officeDocument/2006/relationships/image" Target="../media/image47.emf"/><Relationship Id="rId2" Type="http://schemas.openxmlformats.org/officeDocument/2006/relationships/notesSlide" Target="../notesSlides/notesSlide15.xml"/><Relationship Id="rId1" Type="http://schemas.openxmlformats.org/officeDocument/2006/relationships/slideLayout" Target="../slideLayouts/slideLayout74.xml"/><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s>
</file>

<file path=ppt/slides/_rels/slide16.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16.xml"/><Relationship Id="rId1" Type="http://schemas.openxmlformats.org/officeDocument/2006/relationships/slideLayout" Target="../slideLayouts/slideLayout74.xml"/><Relationship Id="rId5" Type="http://schemas.openxmlformats.org/officeDocument/2006/relationships/image" Target="../media/image51.emf"/><Relationship Id="rId4" Type="http://schemas.openxmlformats.org/officeDocument/2006/relationships/image" Target="../media/image50.emf"/></Relationships>
</file>

<file path=ppt/slides/_rels/slide17.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17.xml"/><Relationship Id="rId1" Type="http://schemas.openxmlformats.org/officeDocument/2006/relationships/slideLayout" Target="../slideLayouts/slideLayout73.xml"/></Relationships>
</file>

<file path=ppt/slides/_rels/slide18.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18.xml"/><Relationship Id="rId1" Type="http://schemas.openxmlformats.org/officeDocument/2006/relationships/slideLayout" Target="../slideLayouts/slideLayout74.xml"/></Relationships>
</file>

<file path=ppt/slides/_rels/slide1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9.xml"/><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20.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20.xml"/><Relationship Id="rId1" Type="http://schemas.openxmlformats.org/officeDocument/2006/relationships/slideLayout" Target="../slideLayouts/slideLayout74.xml"/></Relationships>
</file>

<file path=ppt/slides/_rels/slide21.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21.xml"/><Relationship Id="rId1" Type="http://schemas.openxmlformats.org/officeDocument/2006/relationships/slideLayout" Target="../slideLayouts/slideLayout74.xml"/></Relationships>
</file>

<file path=ppt/slides/_rels/slide22.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22.xml"/><Relationship Id="rId1" Type="http://schemas.openxmlformats.org/officeDocument/2006/relationships/slideLayout" Target="../slideLayouts/slideLayout74.xml"/></Relationships>
</file>

<file path=ppt/slides/_rels/slide23.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23.xml"/><Relationship Id="rId1" Type="http://schemas.openxmlformats.org/officeDocument/2006/relationships/slideLayout" Target="../slideLayouts/slideLayout74.xml"/></Relationships>
</file>

<file path=ppt/slides/_rels/slide3.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notesSlide" Target="../notesSlides/notesSlide3.xml"/><Relationship Id="rId1" Type="http://schemas.openxmlformats.org/officeDocument/2006/relationships/slideLayout" Target="../slideLayouts/slideLayout74.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image" Target="../media/image32.emf"/><Relationship Id="rId3" Type="http://schemas.openxmlformats.org/officeDocument/2006/relationships/image" Target="../media/image22.emf"/><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notesSlide" Target="../notesSlides/notesSlide5.xml"/><Relationship Id="rId16" Type="http://schemas.openxmlformats.org/officeDocument/2006/relationships/image" Target="../media/image35.png"/><Relationship Id="rId1" Type="http://schemas.openxmlformats.org/officeDocument/2006/relationships/slideLayout" Target="../slideLayouts/slideLayout74.xml"/><Relationship Id="rId6" Type="http://schemas.openxmlformats.org/officeDocument/2006/relationships/image" Target="../media/image25.emf"/><Relationship Id="rId11" Type="http://schemas.openxmlformats.org/officeDocument/2006/relationships/image" Target="../media/image30.emf"/><Relationship Id="rId5" Type="http://schemas.openxmlformats.org/officeDocument/2006/relationships/image" Target="../media/image24.png"/><Relationship Id="rId15" Type="http://schemas.openxmlformats.org/officeDocument/2006/relationships/image" Target="../media/image34.emf"/><Relationship Id="rId10" Type="http://schemas.openxmlformats.org/officeDocument/2006/relationships/image" Target="../media/image29.png"/><Relationship Id="rId4" Type="http://schemas.openxmlformats.org/officeDocument/2006/relationships/image" Target="../media/image23.emf"/><Relationship Id="rId9" Type="http://schemas.openxmlformats.org/officeDocument/2006/relationships/image" Target="../media/image28.png"/><Relationship Id="rId14" Type="http://schemas.openxmlformats.org/officeDocument/2006/relationships/image" Target="../media/image33.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F825D510-8896-4494-B44F-4E1B450CB932}"/>
              </a:ext>
            </a:extLst>
          </p:cNvPr>
          <p:cNvSpPr>
            <a:spLocks noGrp="1"/>
          </p:cNvSpPr>
          <p:nvPr>
            <p:ph type="title"/>
          </p:nvPr>
        </p:nvSpPr>
        <p:spPr>
          <a:xfrm>
            <a:off x="428681" y="2532448"/>
            <a:ext cx="5428936" cy="1793104"/>
          </a:xfrm>
        </p:spPr>
        <p:txBody>
          <a:bodyPr anchor="ctr"/>
          <a:lstStyle/>
          <a:p>
            <a:r>
              <a:rPr lang="en-US" dirty="0"/>
              <a:t>AZ-220T01</a:t>
            </a:r>
            <a:br>
              <a:rPr lang="en-US" dirty="0"/>
            </a:br>
            <a:r>
              <a:rPr lang="en-US" dirty="0"/>
              <a:t>Module 09: Solution testing, diagnostics, and logging</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Diagnostics tools </a:t>
            </a:r>
          </a:p>
        </p:txBody>
      </p:sp>
      <p:sp>
        <p:nvSpPr>
          <p:cNvPr id="3" name="Rectangle 2">
            <a:extLst>
              <a:ext uri="{FF2B5EF4-FFF2-40B4-BE49-F238E27FC236}">
                <a16:creationId xmlns:a16="http://schemas.microsoft.com/office/drawing/2014/main" id="{BD50AA55-9971-49EF-8F61-9863979322AB}"/>
              </a:ext>
            </a:extLst>
          </p:cNvPr>
          <p:cNvSpPr>
            <a:spLocks/>
          </p:cNvSpPr>
          <p:nvPr/>
        </p:nvSpPr>
        <p:spPr>
          <a:xfrm>
            <a:off x="418645" y="2159066"/>
            <a:ext cx="5592195" cy="22005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lvl="0"/>
            <a:r>
              <a:rPr lang="en-US" sz="2353" dirty="0">
                <a:solidFill>
                  <a:schemeClr val="tx1"/>
                </a:solidFill>
                <a:latin typeface="+mj-lt"/>
              </a:rPr>
              <a:t>Use Azure Monitor:</a:t>
            </a:r>
          </a:p>
          <a:p>
            <a:pPr>
              <a:spcBef>
                <a:spcPts val="588"/>
              </a:spcBef>
              <a:spcAft>
                <a:spcPts val="588"/>
              </a:spcAft>
            </a:pPr>
            <a:r>
              <a:rPr lang="en-US" sz="1961" dirty="0">
                <a:solidFill>
                  <a:schemeClr val="tx1"/>
                </a:solidFill>
              </a:rPr>
              <a:t>Understand the logs</a:t>
            </a:r>
          </a:p>
          <a:p>
            <a:pPr>
              <a:spcBef>
                <a:spcPts val="588"/>
              </a:spcBef>
              <a:spcAft>
                <a:spcPts val="588"/>
              </a:spcAft>
            </a:pPr>
            <a:r>
              <a:rPr lang="en-US" sz="1961" dirty="0">
                <a:solidFill>
                  <a:schemeClr val="tx2"/>
                </a:solidFill>
              </a:rPr>
              <a:t>Read logs from Azure Event Hubs</a:t>
            </a:r>
          </a:p>
          <a:p>
            <a:pPr>
              <a:spcBef>
                <a:spcPts val="588"/>
              </a:spcBef>
              <a:spcAft>
                <a:spcPts val="588"/>
              </a:spcAft>
            </a:pPr>
            <a:endParaRPr lang="en-US" sz="1961" dirty="0">
              <a:solidFill>
                <a:schemeClr val="tx1"/>
              </a:solidFill>
            </a:endParaRPr>
          </a:p>
        </p:txBody>
      </p:sp>
      <p:sp>
        <p:nvSpPr>
          <p:cNvPr id="6" name="Rectangle 5">
            <a:extLst>
              <a:ext uri="{FF2B5EF4-FFF2-40B4-BE49-F238E27FC236}">
                <a16:creationId xmlns:a16="http://schemas.microsoft.com/office/drawing/2014/main" id="{B76F8139-9ABE-423A-9040-CEF7C1F029FB}"/>
              </a:ext>
            </a:extLst>
          </p:cNvPr>
          <p:cNvSpPr>
            <a:spLocks/>
          </p:cNvSpPr>
          <p:nvPr/>
        </p:nvSpPr>
        <p:spPr>
          <a:xfrm>
            <a:off x="6181160" y="2159066"/>
            <a:ext cx="5592195" cy="22005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1765"/>
              </a:spcBef>
            </a:pPr>
            <a:r>
              <a:rPr lang="en-US" sz="2353">
                <a:solidFill>
                  <a:schemeClr val="tx1"/>
                </a:solidFill>
                <a:latin typeface="+mj-lt"/>
              </a:rPr>
              <a:t>Use Azure Resource Health</a:t>
            </a:r>
          </a:p>
        </p:txBody>
      </p:sp>
    </p:spTree>
    <p:extLst>
      <p:ext uri="{BB962C8B-B14F-4D97-AF65-F5344CB8AC3E}">
        <p14:creationId xmlns:p14="http://schemas.microsoft.com/office/powerpoint/2010/main" val="2067885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Diagnostics tools   </a:t>
            </a:r>
          </a:p>
        </p:txBody>
      </p:sp>
      <p:sp>
        <p:nvSpPr>
          <p:cNvPr id="3" name="Rectangle 2">
            <a:extLst>
              <a:ext uri="{FF2B5EF4-FFF2-40B4-BE49-F238E27FC236}">
                <a16:creationId xmlns:a16="http://schemas.microsoft.com/office/drawing/2014/main" id="{1D7C24CA-93C8-4579-8A29-D7B786ACCF72}"/>
              </a:ext>
            </a:extLst>
          </p:cNvPr>
          <p:cNvSpPr>
            <a:spLocks/>
          </p:cNvSpPr>
          <p:nvPr/>
        </p:nvSpPr>
        <p:spPr>
          <a:xfrm>
            <a:off x="418645" y="2159066"/>
            <a:ext cx="5592195" cy="22005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lvl="0"/>
            <a:r>
              <a:rPr lang="en-US" sz="2353" dirty="0">
                <a:solidFill>
                  <a:schemeClr val="tx1"/>
                </a:solidFill>
                <a:latin typeface="+mj-lt"/>
              </a:rPr>
              <a:t>Use Azure Monitor:</a:t>
            </a:r>
          </a:p>
          <a:p>
            <a:pPr>
              <a:spcBef>
                <a:spcPts val="588"/>
              </a:spcBef>
              <a:spcAft>
                <a:spcPts val="588"/>
              </a:spcAft>
            </a:pPr>
            <a:r>
              <a:rPr lang="en-US" sz="1961" dirty="0">
                <a:solidFill>
                  <a:schemeClr val="tx1"/>
                </a:solidFill>
              </a:rPr>
              <a:t>Understand the logs</a:t>
            </a:r>
          </a:p>
          <a:p>
            <a:pPr>
              <a:spcBef>
                <a:spcPts val="588"/>
              </a:spcBef>
              <a:spcAft>
                <a:spcPts val="588"/>
              </a:spcAft>
            </a:pPr>
            <a:r>
              <a:rPr lang="en-US" sz="1961" dirty="0">
                <a:solidFill>
                  <a:schemeClr val="tx1"/>
                </a:solidFill>
              </a:rPr>
              <a:t>Read logs from Azure Event Hubs</a:t>
            </a:r>
          </a:p>
          <a:p>
            <a:pPr>
              <a:spcBef>
                <a:spcPts val="588"/>
              </a:spcBef>
              <a:spcAft>
                <a:spcPts val="588"/>
              </a:spcAft>
            </a:pPr>
            <a:endParaRPr lang="en-US" sz="1961" dirty="0">
              <a:solidFill>
                <a:schemeClr val="tx1"/>
              </a:solidFill>
            </a:endParaRPr>
          </a:p>
        </p:txBody>
      </p:sp>
      <p:sp>
        <p:nvSpPr>
          <p:cNvPr id="6" name="Rectangle 5">
            <a:extLst>
              <a:ext uri="{FF2B5EF4-FFF2-40B4-BE49-F238E27FC236}">
                <a16:creationId xmlns:a16="http://schemas.microsoft.com/office/drawing/2014/main" id="{CABDFD44-5108-451B-B1C0-022EF5921502}"/>
              </a:ext>
            </a:extLst>
          </p:cNvPr>
          <p:cNvSpPr>
            <a:spLocks/>
          </p:cNvSpPr>
          <p:nvPr/>
        </p:nvSpPr>
        <p:spPr>
          <a:xfrm>
            <a:off x="6181160" y="2159066"/>
            <a:ext cx="5592195" cy="22005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1765"/>
              </a:spcBef>
            </a:pPr>
            <a:r>
              <a:rPr lang="en-US" sz="2353">
                <a:solidFill>
                  <a:schemeClr val="tx2"/>
                </a:solidFill>
                <a:latin typeface="+mj-lt"/>
              </a:rPr>
              <a:t>Use Azure Resource Health</a:t>
            </a:r>
          </a:p>
        </p:txBody>
      </p:sp>
    </p:spTree>
    <p:extLst>
      <p:ext uri="{BB962C8B-B14F-4D97-AF65-F5344CB8AC3E}">
        <p14:creationId xmlns:p14="http://schemas.microsoft.com/office/powerpoint/2010/main" val="351002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0415" y="608719"/>
            <a:ext cx="11120824" cy="422423"/>
          </a:xfrm>
        </p:spPr>
        <p:txBody>
          <a:bodyPr/>
          <a:lstStyle/>
          <a:p>
            <a:pPr>
              <a:lnSpc>
                <a:spcPct val="100000"/>
              </a:lnSpc>
            </a:pPr>
            <a:r>
              <a:rPr lang="en-US" spc="0"/>
              <a:t>Device connection state and lifecycle notifications</a:t>
            </a:r>
          </a:p>
        </p:txBody>
      </p:sp>
      <p:pic>
        <p:nvPicPr>
          <p:cNvPr id="20" name="Picture 19" descr="Icon of a bar chart with circles on the bottom">
            <a:extLst>
              <a:ext uri="{FF2B5EF4-FFF2-40B4-BE49-F238E27FC236}">
                <a16:creationId xmlns:a16="http://schemas.microsoft.com/office/drawing/2014/main" id="{78B06DEC-7728-4801-BA7F-FF9255FCF7A8}"/>
              </a:ext>
            </a:extLst>
          </p:cNvPr>
          <p:cNvPicPr>
            <a:picLocks/>
          </p:cNvPicPr>
          <p:nvPr/>
        </p:nvPicPr>
        <p:blipFill>
          <a:blip r:embed="rId3"/>
          <a:stretch>
            <a:fillRect/>
          </a:stretch>
        </p:blipFill>
        <p:spPr>
          <a:xfrm>
            <a:off x="418643" y="1718093"/>
            <a:ext cx="932282" cy="932282"/>
          </a:xfrm>
          <a:prstGeom prst="rect">
            <a:avLst/>
          </a:prstGeom>
        </p:spPr>
      </p:pic>
      <p:sp>
        <p:nvSpPr>
          <p:cNvPr id="23" name="TextBox 22">
            <a:extLst>
              <a:ext uri="{FF2B5EF4-FFF2-40B4-BE49-F238E27FC236}">
                <a16:creationId xmlns:a16="http://schemas.microsoft.com/office/drawing/2014/main" id="{C68224B4-EC4D-4542-A14C-B55189F6CA6D}"/>
              </a:ext>
            </a:extLst>
          </p:cNvPr>
          <p:cNvSpPr txBox="1"/>
          <p:nvPr/>
        </p:nvSpPr>
        <p:spPr>
          <a:xfrm>
            <a:off x="1645003" y="1822163"/>
            <a:ext cx="10116279" cy="724143"/>
          </a:xfrm>
          <a:prstGeom prst="rect">
            <a:avLst/>
          </a:prstGeom>
          <a:noFill/>
        </p:spPr>
        <p:txBody>
          <a:bodyPr wrap="square" lIns="0" tIns="0" rIns="0" bIns="0" rtlCol="0" anchor="t">
            <a:spAutoFit/>
          </a:bodyPr>
          <a:lstStyle/>
          <a:p>
            <a:r>
              <a:rPr lang="en-US" sz="2353" i="1">
                <a:latin typeface="+mj-lt"/>
              </a:rPr>
              <a:t>Heartbeat Pattern </a:t>
            </a:r>
            <a:r>
              <a:rPr lang="en-US" sz="2353">
                <a:latin typeface="+mj-lt"/>
              </a:rPr>
              <a:t>– regularly timed device-to-cloud messages validating working connectivity</a:t>
            </a:r>
          </a:p>
        </p:txBody>
      </p:sp>
      <p:cxnSp>
        <p:nvCxnSpPr>
          <p:cNvPr id="28" name="Straight Connector 27">
            <a:extLst>
              <a:ext uri="{FF2B5EF4-FFF2-40B4-BE49-F238E27FC236}">
                <a16:creationId xmlns:a16="http://schemas.microsoft.com/office/drawing/2014/main" id="{8631D21B-B590-4218-AABE-F6FD9F95B674}"/>
              </a:ext>
              <a:ext uri="{C183D7F6-B498-43B3-948B-1728B52AA6E4}">
                <adec:decorative xmlns:adec="http://schemas.microsoft.com/office/drawing/2017/decorative" val="1"/>
              </a:ext>
            </a:extLst>
          </p:cNvPr>
          <p:cNvCxnSpPr>
            <a:cxnSpLocks/>
          </p:cNvCxnSpPr>
          <p:nvPr/>
        </p:nvCxnSpPr>
        <p:spPr>
          <a:xfrm>
            <a:off x="1645003" y="3015197"/>
            <a:ext cx="101162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9" name="Picture 28" descr="Icon of an arrow in a circular motion and a cloud inside it">
            <a:extLst>
              <a:ext uri="{FF2B5EF4-FFF2-40B4-BE49-F238E27FC236}">
                <a16:creationId xmlns:a16="http://schemas.microsoft.com/office/drawing/2014/main" id="{D5B10160-3C85-4758-AFB6-62BC9B764CA0}"/>
              </a:ext>
            </a:extLst>
          </p:cNvPr>
          <p:cNvPicPr>
            <a:picLocks/>
          </p:cNvPicPr>
          <p:nvPr/>
        </p:nvPicPr>
        <p:blipFill>
          <a:blip r:embed="rId4"/>
          <a:stretch>
            <a:fillRect/>
          </a:stretch>
        </p:blipFill>
        <p:spPr>
          <a:xfrm>
            <a:off x="418643" y="3414597"/>
            <a:ext cx="932282" cy="932282"/>
          </a:xfrm>
          <a:prstGeom prst="rect">
            <a:avLst/>
          </a:prstGeom>
        </p:spPr>
      </p:pic>
      <p:sp>
        <p:nvSpPr>
          <p:cNvPr id="30" name="TextBox 29">
            <a:extLst>
              <a:ext uri="{FF2B5EF4-FFF2-40B4-BE49-F238E27FC236}">
                <a16:creationId xmlns:a16="http://schemas.microsoft.com/office/drawing/2014/main" id="{F329369E-C861-419C-A3E1-A155150AB7F9}"/>
              </a:ext>
            </a:extLst>
          </p:cNvPr>
          <p:cNvSpPr txBox="1"/>
          <p:nvPr/>
        </p:nvSpPr>
        <p:spPr>
          <a:xfrm>
            <a:off x="1645003" y="3484087"/>
            <a:ext cx="10116279" cy="1830473"/>
          </a:xfrm>
          <a:prstGeom prst="rect">
            <a:avLst/>
          </a:prstGeom>
          <a:noFill/>
        </p:spPr>
        <p:txBody>
          <a:bodyPr wrap="square" lIns="0" tIns="0" rIns="0" bIns="0" rtlCol="0" anchor="t" anchorCtr="0">
            <a:spAutoFit/>
          </a:bodyPr>
          <a:lstStyle/>
          <a:p>
            <a:pPr>
              <a:spcBef>
                <a:spcPts val="392"/>
              </a:spcBef>
              <a:spcAft>
                <a:spcPts val="392"/>
              </a:spcAft>
            </a:pPr>
            <a:r>
              <a:rPr lang="en-US" sz="2353">
                <a:latin typeface="+mj-lt"/>
              </a:rPr>
              <a:t>Device and Module Lifecycle Notifications – used for information on device and module identity creation and deletion:</a:t>
            </a:r>
          </a:p>
          <a:p>
            <a:pPr marL="0" lvl="1">
              <a:spcBef>
                <a:spcPts val="392"/>
              </a:spcBef>
              <a:spcAft>
                <a:spcPts val="392"/>
              </a:spcAft>
            </a:pPr>
            <a:r>
              <a:rPr lang="en-US" sz="1961"/>
              <a:t>Not seen by default</a:t>
            </a:r>
          </a:p>
          <a:p>
            <a:pPr marL="0" lvl="1">
              <a:spcBef>
                <a:spcPts val="392"/>
              </a:spcBef>
              <a:spcAft>
                <a:spcPts val="392"/>
              </a:spcAft>
            </a:pPr>
            <a:r>
              <a:rPr lang="en-US" sz="1961"/>
              <a:t>To see them, create a route and to set the Data Source equal to </a:t>
            </a:r>
            <a:r>
              <a:rPr lang="en-US" sz="1961" err="1">
                <a:latin typeface="Consolas" panose="020B0609020204030204" pitchFamily="49" charset="0"/>
              </a:rPr>
              <a:t>DeviceLifecycleEvents</a:t>
            </a:r>
            <a:r>
              <a:rPr lang="en-US" sz="1961"/>
              <a:t> or </a:t>
            </a:r>
            <a:r>
              <a:rPr lang="en-US" sz="1961" err="1">
                <a:latin typeface="Consolas" panose="020B0609020204030204" pitchFamily="49" charset="0"/>
              </a:rPr>
              <a:t>ModuleLifecycleEvents</a:t>
            </a:r>
            <a:endParaRPr lang="en-US" sz="1961">
              <a:latin typeface="Consolas" panose="020B0609020204030204" pitchFamily="49" charset="0"/>
            </a:endParaRPr>
          </a:p>
        </p:txBody>
      </p:sp>
    </p:spTree>
    <p:extLst>
      <p:ext uri="{BB962C8B-B14F-4D97-AF65-F5344CB8AC3E}">
        <p14:creationId xmlns:p14="http://schemas.microsoft.com/office/powerpoint/2010/main" val="21826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0415" y="608719"/>
            <a:ext cx="11120824" cy="422423"/>
          </a:xfrm>
        </p:spPr>
        <p:txBody>
          <a:bodyPr/>
          <a:lstStyle/>
          <a:p>
            <a:pPr>
              <a:lnSpc>
                <a:spcPct val="100000"/>
              </a:lnSpc>
            </a:pPr>
            <a:r>
              <a:rPr lang="en-US" spc="0"/>
              <a:t>Quotas and throttling</a:t>
            </a:r>
          </a:p>
        </p:txBody>
      </p:sp>
      <p:pic>
        <p:nvPicPr>
          <p:cNvPr id="24" name="Picture 23" descr="Icon of four circle connected in a branch">
            <a:extLst>
              <a:ext uri="{FF2B5EF4-FFF2-40B4-BE49-F238E27FC236}">
                <a16:creationId xmlns:a16="http://schemas.microsoft.com/office/drawing/2014/main" id="{165C5E14-02B5-4A56-9F8D-77534F9F03F7}"/>
              </a:ext>
            </a:extLst>
          </p:cNvPr>
          <p:cNvPicPr>
            <a:picLocks/>
          </p:cNvPicPr>
          <p:nvPr/>
        </p:nvPicPr>
        <p:blipFill>
          <a:blip r:embed="rId3"/>
          <a:stretch>
            <a:fillRect/>
          </a:stretch>
        </p:blipFill>
        <p:spPr>
          <a:xfrm>
            <a:off x="425805" y="1286742"/>
            <a:ext cx="932282" cy="932282"/>
          </a:xfrm>
          <a:prstGeom prst="rect">
            <a:avLst/>
          </a:prstGeom>
        </p:spPr>
      </p:pic>
      <p:sp>
        <p:nvSpPr>
          <p:cNvPr id="25" name="TextBox 24">
            <a:extLst>
              <a:ext uri="{FF2B5EF4-FFF2-40B4-BE49-F238E27FC236}">
                <a16:creationId xmlns:a16="http://schemas.microsoft.com/office/drawing/2014/main" id="{BC3510D0-7B02-47DA-955D-8E905E69FDF4}"/>
              </a:ext>
            </a:extLst>
          </p:cNvPr>
          <p:cNvSpPr txBox="1"/>
          <p:nvPr/>
        </p:nvSpPr>
        <p:spPr>
          <a:xfrm>
            <a:off x="1631494" y="1286743"/>
            <a:ext cx="10129600" cy="3914470"/>
          </a:xfrm>
          <a:prstGeom prst="rect">
            <a:avLst/>
          </a:prstGeom>
          <a:noFill/>
        </p:spPr>
        <p:txBody>
          <a:bodyPr wrap="square" lIns="0" tIns="0" rIns="0" bIns="0" rtlCol="0">
            <a:spAutoFit/>
          </a:bodyPr>
          <a:lstStyle/>
          <a:p>
            <a:pPr>
              <a:spcBef>
                <a:spcPts val="196"/>
              </a:spcBef>
              <a:spcAft>
                <a:spcPts val="196"/>
              </a:spcAft>
            </a:pPr>
            <a:r>
              <a:rPr lang="en-US" sz="2157">
                <a:latin typeface="+mj-lt"/>
              </a:rPr>
              <a:t>Operation throttles:</a:t>
            </a:r>
          </a:p>
          <a:p>
            <a:pPr marL="0" lvl="1">
              <a:spcBef>
                <a:spcPts val="294"/>
              </a:spcBef>
            </a:pPr>
            <a:r>
              <a:rPr lang="en-US" sz="1730"/>
              <a:t>Throttling limits:</a:t>
            </a:r>
          </a:p>
          <a:p>
            <a:pPr marL="443524" lvl="2" indent="-280121">
              <a:spcBef>
                <a:spcPts val="98"/>
              </a:spcBef>
              <a:spcAft>
                <a:spcPts val="98"/>
              </a:spcAft>
              <a:buFont typeface="Arial" panose="020B0604020202020204" pitchFamily="34" charset="0"/>
              <a:buChar char="•"/>
            </a:pPr>
            <a:r>
              <a:rPr lang="en-US" sz="1730"/>
              <a:t>Throttling is the same for all tiers</a:t>
            </a:r>
          </a:p>
          <a:p>
            <a:pPr marL="443524" lvl="2" indent="-280121">
              <a:spcBef>
                <a:spcPts val="98"/>
              </a:spcBef>
              <a:spcAft>
                <a:spcPts val="98"/>
              </a:spcAft>
              <a:buFont typeface="Arial" panose="020B0604020202020204" pitchFamily="34" charset="0"/>
              <a:buChar char="•"/>
            </a:pPr>
            <a:r>
              <a:rPr lang="en-US" sz="1730"/>
              <a:t>Limits are based on the edition within the tier and the number of units</a:t>
            </a:r>
          </a:p>
          <a:p>
            <a:pPr marL="0" lvl="1">
              <a:spcBef>
                <a:spcPts val="1176"/>
              </a:spcBef>
            </a:pPr>
            <a:r>
              <a:rPr lang="en-US" sz="1730"/>
              <a:t>Traffic shaping:</a:t>
            </a:r>
          </a:p>
          <a:p>
            <a:pPr marL="443524" lvl="2" indent="-280121">
              <a:spcBef>
                <a:spcPts val="98"/>
              </a:spcBef>
              <a:spcAft>
                <a:spcPts val="98"/>
              </a:spcAft>
              <a:buFont typeface="Arial" panose="020B0604020202020204" pitchFamily="34" charset="0"/>
              <a:buChar char="•"/>
            </a:pPr>
            <a:r>
              <a:rPr lang="en-US" sz="1730"/>
              <a:t>You can exceed the throttling limit for a short time</a:t>
            </a:r>
          </a:p>
          <a:p>
            <a:pPr marL="443524" lvl="2" indent="-280121">
              <a:spcBef>
                <a:spcPts val="98"/>
              </a:spcBef>
              <a:spcAft>
                <a:spcPts val="98"/>
              </a:spcAft>
              <a:buFont typeface="Arial" panose="020B0604020202020204" pitchFamily="34" charset="0"/>
              <a:buChar char="•"/>
            </a:pPr>
            <a:r>
              <a:rPr lang="en-US" sz="1730"/>
              <a:t>After that, requests will be queued</a:t>
            </a:r>
          </a:p>
          <a:p>
            <a:pPr marL="443524" lvl="2" indent="-280121">
              <a:spcBef>
                <a:spcPts val="98"/>
              </a:spcBef>
              <a:spcAft>
                <a:spcPts val="98"/>
              </a:spcAft>
              <a:buFont typeface="Arial" panose="020B0604020202020204" pitchFamily="34" charset="0"/>
              <a:buChar char="•"/>
            </a:pPr>
            <a:r>
              <a:rPr lang="en-US" sz="1730"/>
              <a:t>If too many requests are queued, messages start failing with a 429 error</a:t>
            </a:r>
          </a:p>
          <a:p>
            <a:pPr marL="0" lvl="1">
              <a:spcBef>
                <a:spcPts val="1176"/>
              </a:spcBef>
            </a:pPr>
            <a:r>
              <a:rPr lang="en-US" sz="1730"/>
              <a:t>Identity registry operations throttling exists because there are import and export capabilities for bulk at-once provisioning</a:t>
            </a:r>
          </a:p>
          <a:p>
            <a:pPr marL="0" lvl="1">
              <a:spcBef>
                <a:spcPts val="1176"/>
              </a:spcBef>
            </a:pPr>
            <a:r>
              <a:rPr lang="en-US" sz="1730"/>
              <a:t>Device connections throttling is around creation of a new connection, not around </a:t>
            </a:r>
            <a:br>
              <a:rPr lang="en-US" sz="1730"/>
            </a:br>
            <a:r>
              <a:rPr lang="en-US" sz="1730"/>
              <a:t>number of existing connections</a:t>
            </a:r>
          </a:p>
        </p:txBody>
      </p:sp>
      <p:cxnSp>
        <p:nvCxnSpPr>
          <p:cNvPr id="26" name="Straight Connector 25">
            <a:extLst>
              <a:ext uri="{FF2B5EF4-FFF2-40B4-BE49-F238E27FC236}">
                <a16:creationId xmlns:a16="http://schemas.microsoft.com/office/drawing/2014/main" id="{14000242-E7A5-49C4-B74F-196A2240B1B2}"/>
              </a:ext>
              <a:ext uri="{C183D7F6-B498-43B3-948B-1728B52AA6E4}">
                <adec:decorative xmlns:adec="http://schemas.microsoft.com/office/drawing/2017/decorative" val="1"/>
              </a:ext>
            </a:extLst>
          </p:cNvPr>
          <p:cNvCxnSpPr>
            <a:cxnSpLocks/>
          </p:cNvCxnSpPr>
          <p:nvPr/>
        </p:nvCxnSpPr>
        <p:spPr>
          <a:xfrm>
            <a:off x="1631494" y="5589846"/>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 name="Picture 26" descr="Icon of a meter">
            <a:extLst>
              <a:ext uri="{FF2B5EF4-FFF2-40B4-BE49-F238E27FC236}">
                <a16:creationId xmlns:a16="http://schemas.microsoft.com/office/drawing/2014/main" id="{9BEFDBA5-BED5-4E75-85EF-9D91F3B9949C}"/>
              </a:ext>
            </a:extLst>
          </p:cNvPr>
          <p:cNvPicPr>
            <a:picLocks/>
          </p:cNvPicPr>
          <p:nvPr/>
        </p:nvPicPr>
        <p:blipFill>
          <a:blip r:embed="rId4"/>
          <a:stretch>
            <a:fillRect/>
          </a:stretch>
        </p:blipFill>
        <p:spPr>
          <a:xfrm>
            <a:off x="425805" y="5596077"/>
            <a:ext cx="932282" cy="932282"/>
          </a:xfrm>
          <a:prstGeom prst="rect">
            <a:avLst/>
          </a:prstGeom>
        </p:spPr>
      </p:pic>
      <p:sp>
        <p:nvSpPr>
          <p:cNvPr id="28" name="Text Placeholder 5">
            <a:extLst>
              <a:ext uri="{FF2B5EF4-FFF2-40B4-BE49-F238E27FC236}">
                <a16:creationId xmlns:a16="http://schemas.microsoft.com/office/drawing/2014/main" id="{A728C4CB-32F6-4A18-A208-8F7D01760082}"/>
              </a:ext>
            </a:extLst>
          </p:cNvPr>
          <p:cNvSpPr txBox="1">
            <a:spLocks/>
          </p:cNvSpPr>
          <p:nvPr/>
        </p:nvSpPr>
        <p:spPr>
          <a:xfrm>
            <a:off x="1631494" y="5805750"/>
            <a:ext cx="10129600" cy="512935"/>
          </a:xfrm>
          <a:prstGeom prst="rect">
            <a:avLst/>
          </a:prstGeom>
        </p:spPr>
        <p:txBody>
          <a:bodyPr vert="horz" wrap="square" lIns="0" tIns="89642" rIns="143428" bIns="89642" rtlCol="0" anchor="ctr">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57" spc="0"/>
              <a:t>Other limits</a:t>
            </a:r>
          </a:p>
        </p:txBody>
      </p:sp>
    </p:spTree>
    <p:extLst>
      <p:ext uri="{BB962C8B-B14F-4D97-AF65-F5344CB8AC3E}">
        <p14:creationId xmlns:p14="http://schemas.microsoft.com/office/powerpoint/2010/main" val="225367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Troubleshooting</a:t>
            </a:r>
          </a:p>
        </p:txBody>
      </p:sp>
      <p:pic>
        <p:nvPicPr>
          <p:cNvPr id="3" name="Picture 2" descr="Icon of wrench and screw driver">
            <a:extLst>
              <a:ext uri="{FF2B5EF4-FFF2-40B4-BE49-F238E27FC236}">
                <a16:creationId xmlns:a16="http://schemas.microsoft.com/office/drawing/2014/main" id="{A7730100-9957-47CC-B35F-0DE52CD6CF4A}"/>
              </a:ext>
            </a:extLst>
          </p:cNvPr>
          <p:cNvPicPr>
            <a:picLocks noChangeAspect="1"/>
          </p:cNvPicPr>
          <p:nvPr/>
        </p:nvPicPr>
        <p:blipFill>
          <a:blip r:embed="rId3"/>
          <a:stretch>
            <a:fillRect/>
          </a:stretch>
        </p:blipFill>
        <p:spPr>
          <a:xfrm>
            <a:off x="10408489" y="2957443"/>
            <a:ext cx="532855" cy="852850"/>
          </a:xfrm>
          <a:prstGeom prst="rect">
            <a:avLst/>
          </a:prstGeom>
        </p:spPr>
      </p:pic>
    </p:spTree>
    <p:extLst>
      <p:ext uri="{BB962C8B-B14F-4D97-AF65-F5344CB8AC3E}">
        <p14:creationId xmlns:p14="http://schemas.microsoft.com/office/powerpoint/2010/main" val="336065228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0415" y="608719"/>
            <a:ext cx="11120824" cy="422423"/>
          </a:xfrm>
        </p:spPr>
        <p:txBody>
          <a:bodyPr/>
          <a:lstStyle/>
          <a:p>
            <a:pPr>
              <a:lnSpc>
                <a:spcPct val="100000"/>
              </a:lnSpc>
            </a:pPr>
            <a:r>
              <a:rPr lang="en-US" spc="0"/>
              <a:t>Connection and retry patterns</a:t>
            </a:r>
          </a:p>
        </p:txBody>
      </p:sp>
      <p:sp>
        <p:nvSpPr>
          <p:cNvPr id="42" name="Rectangle 41">
            <a:extLst>
              <a:ext uri="{FF2B5EF4-FFF2-40B4-BE49-F238E27FC236}">
                <a16:creationId xmlns:a16="http://schemas.microsoft.com/office/drawing/2014/main" id="{80DE21E1-C615-49EE-820B-56928E865B31}"/>
              </a:ext>
            </a:extLst>
          </p:cNvPr>
          <p:cNvSpPr/>
          <p:nvPr/>
        </p:nvSpPr>
        <p:spPr bwMode="auto">
          <a:xfrm>
            <a:off x="418644" y="1805787"/>
            <a:ext cx="5603118" cy="366662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r>
              <a:rPr lang="en-US" sz="2353">
                <a:solidFill>
                  <a:schemeClr val="tx2"/>
                </a:solidFill>
                <a:latin typeface="+mj-lt"/>
              </a:rPr>
              <a:t>Error patterns – the device SDKs process three categories of errors</a:t>
            </a:r>
          </a:p>
        </p:txBody>
      </p:sp>
      <p:pic>
        <p:nvPicPr>
          <p:cNvPr id="202" name="Picture 201">
            <a:extLst>
              <a:ext uri="{FF2B5EF4-FFF2-40B4-BE49-F238E27FC236}">
                <a16:creationId xmlns:a16="http://schemas.microsoft.com/office/drawing/2014/main" id="{6B685077-CDBF-4646-BB54-10B952E3B391}"/>
              </a:ext>
              <a:ext uri="{C183D7F6-B498-43B3-948B-1728B52AA6E4}">
                <adec:decorative xmlns:adec="http://schemas.microsoft.com/office/drawing/2017/decorative" val="1"/>
              </a:ext>
            </a:extLst>
          </p:cNvPr>
          <p:cNvPicPr>
            <a:picLocks/>
          </p:cNvPicPr>
          <p:nvPr/>
        </p:nvPicPr>
        <p:blipFill>
          <a:blip r:embed="rId3"/>
          <a:stretch>
            <a:fillRect/>
          </a:stretch>
        </p:blipFill>
        <p:spPr>
          <a:xfrm>
            <a:off x="544235" y="2824715"/>
            <a:ext cx="538945" cy="538945"/>
          </a:xfrm>
          <a:prstGeom prst="rect">
            <a:avLst/>
          </a:prstGeom>
        </p:spPr>
      </p:pic>
      <p:sp>
        <p:nvSpPr>
          <p:cNvPr id="240" name="Oval 239">
            <a:extLst>
              <a:ext uri="{FF2B5EF4-FFF2-40B4-BE49-F238E27FC236}">
                <a16:creationId xmlns:a16="http://schemas.microsoft.com/office/drawing/2014/main" id="{A5C5F634-AEEC-4ACD-823F-2DCB3B4B201F}"/>
              </a:ext>
            </a:extLst>
          </p:cNvPr>
          <p:cNvSpPr/>
          <p:nvPr/>
        </p:nvSpPr>
        <p:spPr bwMode="auto">
          <a:xfrm>
            <a:off x="587807" y="2868287"/>
            <a:ext cx="451802" cy="451802"/>
          </a:xfrm>
          <a:prstGeom prst="ellipse">
            <a:avLst/>
          </a:prstGeom>
          <a:noFill/>
          <a:ln w="28575" cap="flat" cmpd="sng" algn="ctr">
            <a:no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IN" sz="1961" b="1" kern="0">
                <a:ea typeface="Segoe UI" pitchFamily="34" charset="0"/>
                <a:cs typeface="Segoe UI" pitchFamily="34" charset="0"/>
              </a:rPr>
              <a:t>1</a:t>
            </a:r>
          </a:p>
        </p:txBody>
      </p:sp>
      <p:sp>
        <p:nvSpPr>
          <p:cNvPr id="254" name="TextBox 253">
            <a:extLst>
              <a:ext uri="{FF2B5EF4-FFF2-40B4-BE49-F238E27FC236}">
                <a16:creationId xmlns:a16="http://schemas.microsoft.com/office/drawing/2014/main" id="{AAA49DD5-C0F9-4BE5-AFFE-49E0A5898369}"/>
              </a:ext>
            </a:extLst>
          </p:cNvPr>
          <p:cNvSpPr txBox="1"/>
          <p:nvPr/>
        </p:nvSpPr>
        <p:spPr>
          <a:xfrm>
            <a:off x="1285499" y="2792462"/>
            <a:ext cx="4597289" cy="603453"/>
          </a:xfrm>
          <a:prstGeom prst="rect">
            <a:avLst/>
          </a:prstGeom>
          <a:noFill/>
        </p:spPr>
        <p:txBody>
          <a:bodyPr wrap="square" lIns="0" tIns="0" rIns="0" bIns="0" rtlCol="0">
            <a:spAutoFit/>
          </a:bodyPr>
          <a:lstStyle/>
          <a:p>
            <a:r>
              <a:rPr lang="en-US" sz="1961" i="1"/>
              <a:t>Network errors </a:t>
            </a:r>
            <a:r>
              <a:rPr lang="en-US" sz="1961"/>
              <a:t>– Disconnected sockets, name resolution errors</a:t>
            </a:r>
          </a:p>
        </p:txBody>
      </p:sp>
      <p:pic>
        <p:nvPicPr>
          <p:cNvPr id="306" name="Picture 305">
            <a:extLst>
              <a:ext uri="{FF2B5EF4-FFF2-40B4-BE49-F238E27FC236}">
                <a16:creationId xmlns:a16="http://schemas.microsoft.com/office/drawing/2014/main" id="{573FA160-4E70-4CE7-A0ED-B4EEB82EE1F0}"/>
              </a:ext>
              <a:ext uri="{C183D7F6-B498-43B3-948B-1728B52AA6E4}">
                <adec:decorative xmlns:adec="http://schemas.microsoft.com/office/drawing/2017/decorative" val="1"/>
              </a:ext>
            </a:extLst>
          </p:cNvPr>
          <p:cNvPicPr>
            <a:picLocks/>
          </p:cNvPicPr>
          <p:nvPr/>
        </p:nvPicPr>
        <p:blipFill>
          <a:blip r:embed="rId4"/>
          <a:stretch>
            <a:fillRect/>
          </a:stretch>
        </p:blipFill>
        <p:spPr>
          <a:xfrm>
            <a:off x="544235" y="3751463"/>
            <a:ext cx="538945" cy="538945"/>
          </a:xfrm>
          <a:prstGeom prst="rect">
            <a:avLst/>
          </a:prstGeom>
        </p:spPr>
      </p:pic>
      <p:sp>
        <p:nvSpPr>
          <p:cNvPr id="338" name="Oval 337">
            <a:extLst>
              <a:ext uri="{FF2B5EF4-FFF2-40B4-BE49-F238E27FC236}">
                <a16:creationId xmlns:a16="http://schemas.microsoft.com/office/drawing/2014/main" id="{379A5E7B-115E-4C37-B786-4AEED330C9D0}"/>
              </a:ext>
            </a:extLst>
          </p:cNvPr>
          <p:cNvSpPr/>
          <p:nvPr/>
        </p:nvSpPr>
        <p:spPr bwMode="auto">
          <a:xfrm>
            <a:off x="587807" y="3795034"/>
            <a:ext cx="451802" cy="451802"/>
          </a:xfrm>
          <a:prstGeom prst="ellipse">
            <a:avLst/>
          </a:prstGeom>
          <a:noFill/>
          <a:ln w="28575" cap="flat" cmpd="sng" algn="ctr">
            <a:no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IN" sz="1961" b="1" kern="0">
                <a:ea typeface="Segoe UI" pitchFamily="34" charset="0"/>
                <a:cs typeface="Segoe UI" pitchFamily="34" charset="0"/>
              </a:rPr>
              <a:t>2</a:t>
            </a:r>
          </a:p>
        </p:txBody>
      </p:sp>
      <p:sp>
        <p:nvSpPr>
          <p:cNvPr id="350" name="TextBox 349">
            <a:extLst>
              <a:ext uri="{FF2B5EF4-FFF2-40B4-BE49-F238E27FC236}">
                <a16:creationId xmlns:a16="http://schemas.microsoft.com/office/drawing/2014/main" id="{18C9988D-9937-489F-9E00-C8F262087BA1}"/>
              </a:ext>
            </a:extLst>
          </p:cNvPr>
          <p:cNvSpPr txBox="1"/>
          <p:nvPr/>
        </p:nvSpPr>
        <p:spPr>
          <a:xfrm>
            <a:off x="1285498" y="3719210"/>
            <a:ext cx="4597289" cy="603453"/>
          </a:xfrm>
          <a:prstGeom prst="rect">
            <a:avLst/>
          </a:prstGeom>
          <a:noFill/>
        </p:spPr>
        <p:txBody>
          <a:bodyPr wrap="square" lIns="0" tIns="0" rIns="0" bIns="0" rtlCol="0">
            <a:spAutoFit/>
          </a:bodyPr>
          <a:lstStyle/>
          <a:p>
            <a:r>
              <a:rPr lang="en-US" sz="1961" i="1"/>
              <a:t>Protocol-level errors </a:t>
            </a:r>
            <a:r>
              <a:rPr lang="en-US" sz="1961"/>
              <a:t>– Detached links, expired sessions</a:t>
            </a:r>
          </a:p>
        </p:txBody>
      </p:sp>
      <p:pic>
        <p:nvPicPr>
          <p:cNvPr id="392" name="Picture 391">
            <a:extLst>
              <a:ext uri="{FF2B5EF4-FFF2-40B4-BE49-F238E27FC236}">
                <a16:creationId xmlns:a16="http://schemas.microsoft.com/office/drawing/2014/main" id="{AAD5FC1F-81CB-4CCD-A7AD-BA163A8F1EA5}"/>
              </a:ext>
              <a:ext uri="{C183D7F6-B498-43B3-948B-1728B52AA6E4}">
                <adec:decorative xmlns:adec="http://schemas.microsoft.com/office/drawing/2017/decorative" val="1"/>
              </a:ext>
            </a:extLst>
          </p:cNvPr>
          <p:cNvPicPr>
            <a:picLocks/>
          </p:cNvPicPr>
          <p:nvPr/>
        </p:nvPicPr>
        <p:blipFill>
          <a:blip r:embed="rId5"/>
          <a:stretch>
            <a:fillRect/>
          </a:stretch>
        </p:blipFill>
        <p:spPr>
          <a:xfrm>
            <a:off x="544235" y="4678211"/>
            <a:ext cx="538945" cy="538945"/>
          </a:xfrm>
          <a:prstGeom prst="rect">
            <a:avLst/>
          </a:prstGeom>
        </p:spPr>
      </p:pic>
      <p:sp>
        <p:nvSpPr>
          <p:cNvPr id="418" name="Oval 417">
            <a:extLst>
              <a:ext uri="{FF2B5EF4-FFF2-40B4-BE49-F238E27FC236}">
                <a16:creationId xmlns:a16="http://schemas.microsoft.com/office/drawing/2014/main" id="{28ED59A2-D199-403F-82AA-36CCB008F7E0}"/>
              </a:ext>
            </a:extLst>
          </p:cNvPr>
          <p:cNvSpPr/>
          <p:nvPr/>
        </p:nvSpPr>
        <p:spPr bwMode="auto">
          <a:xfrm>
            <a:off x="587807" y="4721782"/>
            <a:ext cx="451802" cy="451802"/>
          </a:xfrm>
          <a:prstGeom prst="ellipse">
            <a:avLst/>
          </a:prstGeom>
          <a:noFill/>
          <a:ln w="28575" cap="flat" cmpd="sng" algn="ctr">
            <a:no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IN" sz="1961" b="1" kern="0">
                <a:ea typeface="Segoe UI" pitchFamily="34" charset="0"/>
                <a:cs typeface="Segoe UI" pitchFamily="34" charset="0"/>
              </a:rPr>
              <a:t>3</a:t>
            </a:r>
          </a:p>
        </p:txBody>
      </p:sp>
      <p:sp>
        <p:nvSpPr>
          <p:cNvPr id="428" name="TextBox 427">
            <a:extLst>
              <a:ext uri="{FF2B5EF4-FFF2-40B4-BE49-F238E27FC236}">
                <a16:creationId xmlns:a16="http://schemas.microsoft.com/office/drawing/2014/main" id="{3927D537-42EB-422C-AA57-EDBB5841D4F3}"/>
              </a:ext>
            </a:extLst>
          </p:cNvPr>
          <p:cNvSpPr txBox="1"/>
          <p:nvPr/>
        </p:nvSpPr>
        <p:spPr>
          <a:xfrm>
            <a:off x="1285498" y="4645958"/>
            <a:ext cx="4597289" cy="603453"/>
          </a:xfrm>
          <a:prstGeom prst="rect">
            <a:avLst/>
          </a:prstGeom>
          <a:noFill/>
        </p:spPr>
        <p:txBody>
          <a:bodyPr wrap="square" lIns="0" tIns="0" rIns="0" bIns="0" rtlCol="0">
            <a:spAutoFit/>
          </a:bodyPr>
          <a:lstStyle/>
          <a:p>
            <a:r>
              <a:rPr lang="en-US" sz="1961" i="1"/>
              <a:t>Application-level errors </a:t>
            </a:r>
            <a:r>
              <a:rPr lang="en-US" sz="1961"/>
              <a:t>– Invalid credentials, service throttling</a:t>
            </a:r>
          </a:p>
        </p:txBody>
      </p:sp>
      <p:sp>
        <p:nvSpPr>
          <p:cNvPr id="448" name="Rectangle 447">
            <a:extLst>
              <a:ext uri="{FF2B5EF4-FFF2-40B4-BE49-F238E27FC236}">
                <a16:creationId xmlns:a16="http://schemas.microsoft.com/office/drawing/2014/main" id="{A6D9084C-A695-4C64-9005-5AAB73BF9AC7}"/>
              </a:ext>
            </a:extLst>
          </p:cNvPr>
          <p:cNvSpPr/>
          <p:nvPr/>
        </p:nvSpPr>
        <p:spPr bwMode="auto">
          <a:xfrm>
            <a:off x="6170240" y="1805787"/>
            <a:ext cx="5603118" cy="366662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r>
              <a:rPr lang="en-US" sz="2353">
                <a:solidFill>
                  <a:schemeClr val="tx2"/>
                </a:solidFill>
                <a:latin typeface="+mj-lt"/>
              </a:rPr>
              <a:t>Retry patterns – the device SDKs have three retry policies</a:t>
            </a:r>
          </a:p>
        </p:txBody>
      </p:sp>
      <p:pic>
        <p:nvPicPr>
          <p:cNvPr id="474" name="Picture 473">
            <a:extLst>
              <a:ext uri="{FF2B5EF4-FFF2-40B4-BE49-F238E27FC236}">
                <a16:creationId xmlns:a16="http://schemas.microsoft.com/office/drawing/2014/main" id="{76407F19-A0E4-4D33-9DAA-B25B81567032}"/>
              </a:ext>
              <a:ext uri="{C183D7F6-B498-43B3-948B-1728B52AA6E4}">
                <adec:decorative xmlns:adec="http://schemas.microsoft.com/office/drawing/2017/decorative" val="1"/>
              </a:ext>
            </a:extLst>
          </p:cNvPr>
          <p:cNvPicPr>
            <a:picLocks/>
          </p:cNvPicPr>
          <p:nvPr/>
        </p:nvPicPr>
        <p:blipFill>
          <a:blip r:embed="rId6"/>
          <a:stretch>
            <a:fillRect/>
          </a:stretch>
        </p:blipFill>
        <p:spPr>
          <a:xfrm>
            <a:off x="6314970" y="2824715"/>
            <a:ext cx="538945" cy="538945"/>
          </a:xfrm>
          <a:prstGeom prst="rect">
            <a:avLst/>
          </a:prstGeom>
        </p:spPr>
      </p:pic>
      <p:sp>
        <p:nvSpPr>
          <p:cNvPr id="496" name="Oval 495">
            <a:extLst>
              <a:ext uri="{FF2B5EF4-FFF2-40B4-BE49-F238E27FC236}">
                <a16:creationId xmlns:a16="http://schemas.microsoft.com/office/drawing/2014/main" id="{E7E00BAF-BEE1-4C5D-AFF0-D38726E2BA1C}"/>
              </a:ext>
            </a:extLst>
          </p:cNvPr>
          <p:cNvSpPr/>
          <p:nvPr/>
        </p:nvSpPr>
        <p:spPr bwMode="auto">
          <a:xfrm>
            <a:off x="6358542" y="2868287"/>
            <a:ext cx="451802" cy="451802"/>
          </a:xfrm>
          <a:prstGeom prst="ellipse">
            <a:avLst/>
          </a:prstGeom>
          <a:noFill/>
          <a:ln w="28575" cap="flat" cmpd="sng" algn="ctr">
            <a:no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IN" sz="1961" b="1" kern="0">
                <a:ea typeface="Segoe UI" pitchFamily="34" charset="0"/>
                <a:cs typeface="Segoe UI" pitchFamily="34" charset="0"/>
              </a:rPr>
              <a:t>1</a:t>
            </a:r>
          </a:p>
        </p:txBody>
      </p:sp>
      <p:sp>
        <p:nvSpPr>
          <p:cNvPr id="502" name="TextBox 501">
            <a:extLst>
              <a:ext uri="{FF2B5EF4-FFF2-40B4-BE49-F238E27FC236}">
                <a16:creationId xmlns:a16="http://schemas.microsoft.com/office/drawing/2014/main" id="{6492BC5F-2A48-4480-8290-57D566356572}"/>
              </a:ext>
            </a:extLst>
          </p:cNvPr>
          <p:cNvSpPr txBox="1"/>
          <p:nvPr/>
        </p:nvSpPr>
        <p:spPr>
          <a:xfrm>
            <a:off x="7056234" y="2943325"/>
            <a:ext cx="4597289" cy="301727"/>
          </a:xfrm>
          <a:prstGeom prst="rect">
            <a:avLst/>
          </a:prstGeom>
          <a:noFill/>
        </p:spPr>
        <p:txBody>
          <a:bodyPr wrap="square" lIns="0" tIns="0" rIns="0" bIns="0" rtlCol="0">
            <a:spAutoFit/>
          </a:bodyPr>
          <a:lstStyle/>
          <a:p>
            <a:r>
              <a:rPr lang="en-US" sz="1961"/>
              <a:t>Exponential back-off with jitter</a:t>
            </a:r>
          </a:p>
        </p:txBody>
      </p:sp>
      <p:pic>
        <p:nvPicPr>
          <p:cNvPr id="520" name="Picture 519">
            <a:extLst>
              <a:ext uri="{FF2B5EF4-FFF2-40B4-BE49-F238E27FC236}">
                <a16:creationId xmlns:a16="http://schemas.microsoft.com/office/drawing/2014/main" id="{4B258D90-6DA9-4E3A-A32D-10E69CEF642D}"/>
              </a:ext>
              <a:ext uri="{C183D7F6-B498-43B3-948B-1728B52AA6E4}">
                <adec:decorative xmlns:adec="http://schemas.microsoft.com/office/drawing/2017/decorative" val="1"/>
              </a:ext>
            </a:extLst>
          </p:cNvPr>
          <p:cNvPicPr>
            <a:picLocks/>
          </p:cNvPicPr>
          <p:nvPr/>
        </p:nvPicPr>
        <p:blipFill>
          <a:blip r:embed="rId7"/>
          <a:stretch>
            <a:fillRect/>
          </a:stretch>
        </p:blipFill>
        <p:spPr>
          <a:xfrm>
            <a:off x="6314970" y="3751463"/>
            <a:ext cx="538945" cy="538945"/>
          </a:xfrm>
          <a:prstGeom prst="rect">
            <a:avLst/>
          </a:prstGeom>
        </p:spPr>
      </p:pic>
      <p:sp>
        <p:nvSpPr>
          <p:cNvPr id="534" name="Oval 533">
            <a:extLst>
              <a:ext uri="{FF2B5EF4-FFF2-40B4-BE49-F238E27FC236}">
                <a16:creationId xmlns:a16="http://schemas.microsoft.com/office/drawing/2014/main" id="{630DC0C4-C184-4DDE-9D37-5CA81DF8FB4A}"/>
              </a:ext>
            </a:extLst>
          </p:cNvPr>
          <p:cNvSpPr/>
          <p:nvPr/>
        </p:nvSpPr>
        <p:spPr bwMode="auto">
          <a:xfrm>
            <a:off x="6358542" y="3795034"/>
            <a:ext cx="451802" cy="451802"/>
          </a:xfrm>
          <a:prstGeom prst="ellipse">
            <a:avLst/>
          </a:prstGeom>
          <a:noFill/>
          <a:ln w="28575" cap="flat" cmpd="sng" algn="ctr">
            <a:no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IN" sz="1961" b="1" kern="0">
                <a:ea typeface="Segoe UI" pitchFamily="34" charset="0"/>
                <a:cs typeface="Segoe UI" pitchFamily="34" charset="0"/>
              </a:rPr>
              <a:t>2</a:t>
            </a:r>
          </a:p>
        </p:txBody>
      </p:sp>
      <p:sp>
        <p:nvSpPr>
          <p:cNvPr id="538" name="TextBox 537">
            <a:extLst>
              <a:ext uri="{FF2B5EF4-FFF2-40B4-BE49-F238E27FC236}">
                <a16:creationId xmlns:a16="http://schemas.microsoft.com/office/drawing/2014/main" id="{79219B56-A845-4308-A9A5-DDBBEDE80224}"/>
              </a:ext>
            </a:extLst>
          </p:cNvPr>
          <p:cNvSpPr txBox="1"/>
          <p:nvPr/>
        </p:nvSpPr>
        <p:spPr>
          <a:xfrm>
            <a:off x="7056233" y="3870073"/>
            <a:ext cx="4597289" cy="301727"/>
          </a:xfrm>
          <a:prstGeom prst="rect">
            <a:avLst/>
          </a:prstGeom>
          <a:noFill/>
        </p:spPr>
        <p:txBody>
          <a:bodyPr wrap="square" lIns="0" tIns="0" rIns="0" bIns="0" rtlCol="0" anchor="ctr">
            <a:spAutoFit/>
          </a:bodyPr>
          <a:lstStyle/>
          <a:p>
            <a:r>
              <a:rPr lang="en-US" sz="1961"/>
              <a:t>Custom retry policy (not in the C SDK)</a:t>
            </a:r>
          </a:p>
        </p:txBody>
      </p:sp>
      <p:pic>
        <p:nvPicPr>
          <p:cNvPr id="548" name="Picture 547">
            <a:extLst>
              <a:ext uri="{FF2B5EF4-FFF2-40B4-BE49-F238E27FC236}">
                <a16:creationId xmlns:a16="http://schemas.microsoft.com/office/drawing/2014/main" id="{BFC5ED94-43E2-43C5-87FF-744C3DF64CE8}"/>
              </a:ext>
              <a:ext uri="{C183D7F6-B498-43B3-948B-1728B52AA6E4}">
                <adec:decorative xmlns:adec="http://schemas.microsoft.com/office/drawing/2017/decorative" val="1"/>
              </a:ext>
            </a:extLst>
          </p:cNvPr>
          <p:cNvPicPr>
            <a:picLocks/>
          </p:cNvPicPr>
          <p:nvPr/>
        </p:nvPicPr>
        <p:blipFill>
          <a:blip r:embed="rId8"/>
          <a:stretch>
            <a:fillRect/>
          </a:stretch>
        </p:blipFill>
        <p:spPr>
          <a:xfrm>
            <a:off x="6314970" y="4678211"/>
            <a:ext cx="538945" cy="538945"/>
          </a:xfrm>
          <a:prstGeom prst="rect">
            <a:avLst/>
          </a:prstGeom>
        </p:spPr>
      </p:pic>
      <p:sp>
        <p:nvSpPr>
          <p:cNvPr id="554" name="Oval 553">
            <a:extLst>
              <a:ext uri="{FF2B5EF4-FFF2-40B4-BE49-F238E27FC236}">
                <a16:creationId xmlns:a16="http://schemas.microsoft.com/office/drawing/2014/main" id="{1095AE37-FD19-4803-9E20-4BA79140FD60}"/>
              </a:ext>
            </a:extLst>
          </p:cNvPr>
          <p:cNvSpPr/>
          <p:nvPr/>
        </p:nvSpPr>
        <p:spPr bwMode="auto">
          <a:xfrm>
            <a:off x="6358542" y="4721782"/>
            <a:ext cx="451802" cy="451802"/>
          </a:xfrm>
          <a:prstGeom prst="ellipse">
            <a:avLst/>
          </a:prstGeom>
          <a:noFill/>
          <a:ln w="28575" cap="flat" cmpd="sng" algn="ctr">
            <a:no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IN" sz="1961" b="1" kern="0">
                <a:ea typeface="Segoe UI" pitchFamily="34" charset="0"/>
                <a:cs typeface="Segoe UI" pitchFamily="34" charset="0"/>
              </a:rPr>
              <a:t>3</a:t>
            </a:r>
          </a:p>
        </p:txBody>
      </p:sp>
      <p:sp>
        <p:nvSpPr>
          <p:cNvPr id="556" name="TextBox 555">
            <a:extLst>
              <a:ext uri="{FF2B5EF4-FFF2-40B4-BE49-F238E27FC236}">
                <a16:creationId xmlns:a16="http://schemas.microsoft.com/office/drawing/2014/main" id="{424EAEEC-A80F-4AFA-83E3-334D4860241C}"/>
              </a:ext>
            </a:extLst>
          </p:cNvPr>
          <p:cNvSpPr txBox="1"/>
          <p:nvPr/>
        </p:nvSpPr>
        <p:spPr>
          <a:xfrm>
            <a:off x="7056233" y="4796821"/>
            <a:ext cx="4597289" cy="301727"/>
          </a:xfrm>
          <a:prstGeom prst="rect">
            <a:avLst/>
          </a:prstGeom>
          <a:noFill/>
        </p:spPr>
        <p:txBody>
          <a:bodyPr wrap="square" lIns="0" tIns="0" rIns="0" bIns="0" rtlCol="0" anchor="ctr">
            <a:spAutoFit/>
          </a:bodyPr>
          <a:lstStyle/>
          <a:p>
            <a:r>
              <a:rPr lang="en-US" sz="1961"/>
              <a:t>No retry</a:t>
            </a:r>
          </a:p>
        </p:txBody>
      </p:sp>
    </p:spTree>
    <p:extLst>
      <p:ext uri="{BB962C8B-B14F-4D97-AF65-F5344CB8AC3E}">
        <p14:creationId xmlns:p14="http://schemas.microsoft.com/office/powerpoint/2010/main" val="1242928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Troubleshooting guide for D2C communication issues</a:t>
            </a:r>
          </a:p>
        </p:txBody>
      </p:sp>
      <p:pic>
        <p:nvPicPr>
          <p:cNvPr id="9" name="Picture 8" descr="Icon of four circles connected by lines and arranged in a diamond pattern">
            <a:extLst>
              <a:ext uri="{FF2B5EF4-FFF2-40B4-BE49-F238E27FC236}">
                <a16:creationId xmlns:a16="http://schemas.microsoft.com/office/drawing/2014/main" id="{C7F3338F-2EBC-4C03-8F09-C2A03A974DC5}"/>
              </a:ext>
            </a:extLst>
          </p:cNvPr>
          <p:cNvPicPr>
            <a:picLocks/>
          </p:cNvPicPr>
          <p:nvPr/>
        </p:nvPicPr>
        <p:blipFill>
          <a:blip r:embed="rId3"/>
          <a:stretch>
            <a:fillRect/>
          </a:stretch>
        </p:blipFill>
        <p:spPr>
          <a:xfrm>
            <a:off x="418643" y="1821194"/>
            <a:ext cx="932282" cy="932282"/>
          </a:xfrm>
          <a:prstGeom prst="rect">
            <a:avLst/>
          </a:prstGeom>
        </p:spPr>
      </p:pic>
      <p:sp>
        <p:nvSpPr>
          <p:cNvPr id="37" name="TextBox 36">
            <a:extLst>
              <a:ext uri="{FF2B5EF4-FFF2-40B4-BE49-F238E27FC236}">
                <a16:creationId xmlns:a16="http://schemas.microsoft.com/office/drawing/2014/main" id="{44C2BCB5-E51C-4524-AA67-E1E7F76E7078}"/>
              </a:ext>
            </a:extLst>
          </p:cNvPr>
          <p:cNvSpPr txBox="1"/>
          <p:nvPr/>
        </p:nvSpPr>
        <p:spPr>
          <a:xfrm>
            <a:off x="1615433" y="2106299"/>
            <a:ext cx="10157925" cy="362072"/>
          </a:xfrm>
          <a:prstGeom prst="rect">
            <a:avLst/>
          </a:prstGeom>
          <a:noFill/>
        </p:spPr>
        <p:txBody>
          <a:bodyPr wrap="square" lIns="0" tIns="0" rIns="0" bIns="0" rtlCol="0" anchor="ctr">
            <a:spAutoFit/>
          </a:bodyPr>
          <a:lstStyle/>
          <a:p>
            <a:r>
              <a:rPr lang="en-US" sz="2353"/>
              <a:t>Cannot connect to your Azure IoT hub</a:t>
            </a:r>
          </a:p>
        </p:txBody>
      </p:sp>
      <p:cxnSp>
        <p:nvCxnSpPr>
          <p:cNvPr id="38" name="Straight Connector 37">
            <a:extLst>
              <a:ext uri="{FF2B5EF4-FFF2-40B4-BE49-F238E27FC236}">
                <a16:creationId xmlns:a16="http://schemas.microsoft.com/office/drawing/2014/main" id="{3066270C-91A8-4858-B035-A7DD811054DC}"/>
              </a:ext>
              <a:ext uri="{C183D7F6-B498-43B3-948B-1728B52AA6E4}">
                <adec:decorative xmlns:adec="http://schemas.microsoft.com/office/drawing/2017/decorative" val="1"/>
              </a:ext>
            </a:extLst>
          </p:cNvPr>
          <p:cNvCxnSpPr>
            <a:cxnSpLocks/>
          </p:cNvCxnSpPr>
          <p:nvPr/>
        </p:nvCxnSpPr>
        <p:spPr>
          <a:xfrm>
            <a:off x="1624077" y="2958120"/>
            <a:ext cx="101579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rrow pointing in four opposite directions">
            <a:extLst>
              <a:ext uri="{FF2B5EF4-FFF2-40B4-BE49-F238E27FC236}">
                <a16:creationId xmlns:a16="http://schemas.microsoft.com/office/drawing/2014/main" id="{9C334563-3AFF-4FC5-BD12-F8BFD334F174}"/>
              </a:ext>
            </a:extLst>
          </p:cNvPr>
          <p:cNvPicPr>
            <a:picLocks/>
          </p:cNvPicPr>
          <p:nvPr/>
        </p:nvPicPr>
        <p:blipFill>
          <a:blip r:embed="rId4"/>
          <a:stretch>
            <a:fillRect/>
          </a:stretch>
        </p:blipFill>
        <p:spPr>
          <a:xfrm>
            <a:off x="418643" y="3162764"/>
            <a:ext cx="932282" cy="932282"/>
          </a:xfrm>
          <a:prstGeom prst="rect">
            <a:avLst/>
          </a:prstGeom>
        </p:spPr>
      </p:pic>
      <p:sp>
        <p:nvSpPr>
          <p:cNvPr id="40" name="TextBox 39">
            <a:extLst>
              <a:ext uri="{FF2B5EF4-FFF2-40B4-BE49-F238E27FC236}">
                <a16:creationId xmlns:a16="http://schemas.microsoft.com/office/drawing/2014/main" id="{0F8D5CA0-AA53-46BA-8B6C-DAFD35628EF1}"/>
              </a:ext>
            </a:extLst>
          </p:cNvPr>
          <p:cNvSpPr txBox="1"/>
          <p:nvPr/>
        </p:nvSpPr>
        <p:spPr>
          <a:xfrm>
            <a:off x="1615433" y="3447869"/>
            <a:ext cx="10157925" cy="362072"/>
          </a:xfrm>
          <a:prstGeom prst="rect">
            <a:avLst/>
          </a:prstGeom>
          <a:noFill/>
        </p:spPr>
        <p:txBody>
          <a:bodyPr wrap="square" lIns="0" tIns="0" rIns="0" bIns="0" rtlCol="0" anchor="ctr">
            <a:spAutoFit/>
          </a:bodyPr>
          <a:lstStyle/>
          <a:p>
            <a:r>
              <a:rPr lang="en-US" sz="2353"/>
              <a:t>Not detecting disconnections</a:t>
            </a:r>
          </a:p>
        </p:txBody>
      </p:sp>
      <p:cxnSp>
        <p:nvCxnSpPr>
          <p:cNvPr id="41" name="Straight Connector 40">
            <a:extLst>
              <a:ext uri="{FF2B5EF4-FFF2-40B4-BE49-F238E27FC236}">
                <a16:creationId xmlns:a16="http://schemas.microsoft.com/office/drawing/2014/main" id="{2BDC26EC-717E-4B82-94E8-06710E900031}"/>
              </a:ext>
              <a:ext uri="{C183D7F6-B498-43B3-948B-1728B52AA6E4}">
                <adec:decorative xmlns:adec="http://schemas.microsoft.com/office/drawing/2017/decorative" val="1"/>
              </a:ext>
            </a:extLst>
          </p:cNvPr>
          <p:cNvCxnSpPr>
            <a:cxnSpLocks/>
          </p:cNvCxnSpPr>
          <p:nvPr/>
        </p:nvCxnSpPr>
        <p:spPr>
          <a:xfrm>
            <a:off x="1624077" y="4299691"/>
            <a:ext cx="101579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rectangle with a series of circles inside it">
            <a:extLst>
              <a:ext uri="{FF2B5EF4-FFF2-40B4-BE49-F238E27FC236}">
                <a16:creationId xmlns:a16="http://schemas.microsoft.com/office/drawing/2014/main" id="{B742FE15-4F84-4F29-8B38-18849F76F2EB}"/>
              </a:ext>
            </a:extLst>
          </p:cNvPr>
          <p:cNvPicPr>
            <a:picLocks/>
          </p:cNvPicPr>
          <p:nvPr/>
        </p:nvPicPr>
        <p:blipFill>
          <a:blip r:embed="rId5"/>
          <a:stretch>
            <a:fillRect/>
          </a:stretch>
        </p:blipFill>
        <p:spPr>
          <a:xfrm>
            <a:off x="418643" y="4504337"/>
            <a:ext cx="932282" cy="932282"/>
          </a:xfrm>
          <a:prstGeom prst="rect">
            <a:avLst/>
          </a:prstGeom>
        </p:spPr>
      </p:pic>
      <p:sp>
        <p:nvSpPr>
          <p:cNvPr id="43" name="TextBox 42">
            <a:extLst>
              <a:ext uri="{FF2B5EF4-FFF2-40B4-BE49-F238E27FC236}">
                <a16:creationId xmlns:a16="http://schemas.microsoft.com/office/drawing/2014/main" id="{D85183D9-6671-4432-8B5F-6B4CA4FF728B}"/>
              </a:ext>
            </a:extLst>
          </p:cNvPr>
          <p:cNvSpPr txBox="1"/>
          <p:nvPr/>
        </p:nvSpPr>
        <p:spPr>
          <a:xfrm>
            <a:off x="1615433" y="4789442"/>
            <a:ext cx="10157925" cy="362072"/>
          </a:xfrm>
          <a:prstGeom prst="rect">
            <a:avLst/>
          </a:prstGeom>
          <a:noFill/>
        </p:spPr>
        <p:txBody>
          <a:bodyPr wrap="square" lIns="0" tIns="0" rIns="0" bIns="0" rtlCol="0" anchor="ctr">
            <a:spAutoFit/>
          </a:bodyPr>
          <a:lstStyle/>
          <a:p>
            <a:r>
              <a:rPr lang="en-US" sz="2353"/>
              <a:t>Failing to send some messages</a:t>
            </a:r>
          </a:p>
        </p:txBody>
      </p:sp>
    </p:spTree>
    <p:extLst>
      <p:ext uri="{BB962C8B-B14F-4D97-AF65-F5344CB8AC3E}">
        <p14:creationId xmlns:p14="http://schemas.microsoft.com/office/powerpoint/2010/main" val="345330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4: Module labs</a:t>
            </a:r>
          </a:p>
        </p:txBody>
      </p:sp>
      <p:pic>
        <p:nvPicPr>
          <p:cNvPr id="3" name="Picture 2" descr="Icon of a lab flask">
            <a:extLst>
              <a:ext uri="{FF2B5EF4-FFF2-40B4-BE49-F238E27FC236}">
                <a16:creationId xmlns:a16="http://schemas.microsoft.com/office/drawing/2014/main" id="{CF03F57F-65BE-482D-9ACC-B69D20E25ABC}"/>
              </a:ext>
            </a:extLst>
          </p:cNvPr>
          <p:cNvPicPr>
            <a:picLocks noChangeAspect="1"/>
          </p:cNvPicPr>
          <p:nvPr/>
        </p:nvPicPr>
        <p:blipFill>
          <a:blip r:embed="rId3"/>
          <a:stretch>
            <a:fillRect/>
          </a:stretch>
        </p:blipFill>
        <p:spPr>
          <a:xfrm>
            <a:off x="10408489" y="2976119"/>
            <a:ext cx="586422" cy="852849"/>
          </a:xfrm>
          <a:prstGeom prst="rect">
            <a:avLst/>
          </a:prstGeom>
        </p:spPr>
      </p:pic>
    </p:spTree>
    <p:extLst>
      <p:ext uri="{BB962C8B-B14F-4D97-AF65-F5344CB8AC3E}">
        <p14:creationId xmlns:p14="http://schemas.microsoft.com/office/powerpoint/2010/main" val="14477170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9 labs</a:t>
            </a:r>
          </a:p>
        </p:txBody>
      </p:sp>
      <p:pic>
        <p:nvPicPr>
          <p:cNvPr id="5" name="Picture 4" descr="Icon of four servers">
            <a:extLst>
              <a:ext uri="{FF2B5EF4-FFF2-40B4-BE49-F238E27FC236}">
                <a16:creationId xmlns:a16="http://schemas.microsoft.com/office/drawing/2014/main" id="{A76B7874-5288-42E7-96E8-C82A366457A1}"/>
              </a:ext>
            </a:extLst>
          </p:cNvPr>
          <p:cNvPicPr>
            <a:picLocks/>
          </p:cNvPicPr>
          <p:nvPr/>
        </p:nvPicPr>
        <p:blipFill>
          <a:blip r:embed="rId3"/>
          <a:stretch>
            <a:fillRect/>
          </a:stretch>
        </p:blipFill>
        <p:spPr>
          <a:xfrm>
            <a:off x="418643" y="1685398"/>
            <a:ext cx="932282" cy="932282"/>
          </a:xfrm>
          <a:prstGeom prst="rect">
            <a:avLst/>
          </a:prstGeom>
        </p:spPr>
      </p:pic>
      <p:sp>
        <p:nvSpPr>
          <p:cNvPr id="12" name="Text Placeholder 2">
            <a:extLst>
              <a:ext uri="{FF2B5EF4-FFF2-40B4-BE49-F238E27FC236}">
                <a16:creationId xmlns:a16="http://schemas.microsoft.com/office/drawing/2014/main" id="{E73125EC-3A45-438D-82FF-6D31C5DBF6C1}"/>
              </a:ext>
            </a:extLst>
          </p:cNvPr>
          <p:cNvSpPr txBox="1">
            <a:spLocks/>
          </p:cNvSpPr>
          <p:nvPr/>
        </p:nvSpPr>
        <p:spPr>
          <a:xfrm>
            <a:off x="1631494" y="1674147"/>
            <a:ext cx="10129600" cy="2700450"/>
          </a:xfrm>
          <a:prstGeom prst="rect">
            <a:avLst/>
          </a:prstGeom>
        </p:spPr>
        <p:txBody>
          <a:bodyPr vert="horz" wrap="square" lIns="0" tIns="0" rIns="0" bIns="0" rtlCol="0" anchor="ctr">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it-IT" sz="2353" spc="0" dirty="0"/>
              <a:t>Lab 17: </a:t>
            </a:r>
            <a:r>
              <a:rPr lang="en-US" sz="2353" spc="0" dirty="0">
                <a:latin typeface="+mn-lt"/>
              </a:rPr>
              <a:t>How to manage your Azure IoT hub</a:t>
            </a:r>
          </a:p>
          <a:p>
            <a:pPr>
              <a:spcBef>
                <a:spcPts val="588"/>
              </a:spcBef>
              <a:spcAft>
                <a:spcPts val="588"/>
              </a:spcAft>
            </a:pPr>
            <a:r>
              <a:rPr lang="en-US" sz="1961" spc="0" dirty="0">
                <a:latin typeface="+mn-lt"/>
              </a:rPr>
              <a:t>You will enable diagnostic logs and metrics</a:t>
            </a:r>
          </a:p>
          <a:p>
            <a:pPr>
              <a:spcBef>
                <a:spcPts val="588"/>
              </a:spcBef>
              <a:spcAft>
                <a:spcPts val="588"/>
              </a:spcAft>
            </a:pPr>
            <a:r>
              <a:rPr lang="en-US" sz="1961" spc="0" dirty="0">
                <a:latin typeface="+mn-lt"/>
              </a:rPr>
              <a:t>You will set up alerts for your metrics</a:t>
            </a:r>
          </a:p>
          <a:p>
            <a:pPr>
              <a:spcBef>
                <a:spcPts val="588"/>
              </a:spcBef>
              <a:spcAft>
                <a:spcPts val="588"/>
              </a:spcAft>
            </a:pPr>
            <a:r>
              <a:rPr lang="en-US" sz="1961" spc="0" dirty="0">
                <a:latin typeface="+mn-lt"/>
              </a:rPr>
              <a:t>You will download and run an app that simulates IoT devices connecting via X.509 and sending messages to the hub</a:t>
            </a:r>
          </a:p>
          <a:p>
            <a:pPr>
              <a:spcBef>
                <a:spcPts val="588"/>
              </a:spcBef>
              <a:spcAft>
                <a:spcPts val="588"/>
              </a:spcAft>
            </a:pPr>
            <a:r>
              <a:rPr lang="en-US" sz="1961" spc="0" dirty="0">
                <a:latin typeface="+mn-lt"/>
              </a:rPr>
              <a:t>You will run the app until the alerts begin to fire, and then observe the metrics and check the diagnostic logs</a:t>
            </a:r>
          </a:p>
        </p:txBody>
      </p:sp>
    </p:spTree>
    <p:extLst>
      <p:ext uri="{BB962C8B-B14F-4D97-AF65-F5344CB8AC3E}">
        <p14:creationId xmlns:p14="http://schemas.microsoft.com/office/powerpoint/2010/main" val="266000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5: Module 9 review questions</a:t>
            </a:r>
          </a:p>
        </p:txBody>
      </p:sp>
      <p:pic>
        <p:nvPicPr>
          <p:cNvPr id="5" name="Picture 4" descr="Icon of a magnifying glass">
            <a:extLst>
              <a:ext uri="{FF2B5EF4-FFF2-40B4-BE49-F238E27FC236}">
                <a16:creationId xmlns:a16="http://schemas.microsoft.com/office/drawing/2014/main" id="{7CEED594-5B86-46E6-8EAF-CB682E6416A3}"/>
              </a:ext>
            </a:extLst>
          </p:cNvPr>
          <p:cNvPicPr>
            <a:picLocks noChangeAspect="1"/>
          </p:cNvPicPr>
          <p:nvPr/>
        </p:nvPicPr>
        <p:blipFill>
          <a:blip r:embed="rId3"/>
          <a:stretch>
            <a:fillRect/>
          </a:stretch>
        </p:blipFill>
        <p:spPr>
          <a:xfrm>
            <a:off x="10322328" y="3060656"/>
            <a:ext cx="733578" cy="733578"/>
          </a:xfrm>
          <a:prstGeom prst="rect">
            <a:avLst/>
          </a:prstGeom>
        </p:spPr>
      </p:pic>
    </p:spTree>
    <p:extLst>
      <p:ext uri="{BB962C8B-B14F-4D97-AF65-F5344CB8AC3E}">
        <p14:creationId xmlns:p14="http://schemas.microsoft.com/office/powerpoint/2010/main" val="16932566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Learning objectives</a:t>
            </a:r>
          </a:p>
        </p:txBody>
      </p:sp>
      <p:pic>
        <p:nvPicPr>
          <p:cNvPr id="3" name="Picture 2" descr="Icon of a document with a checkmark">
            <a:extLst>
              <a:ext uri="{FF2B5EF4-FFF2-40B4-BE49-F238E27FC236}">
                <a16:creationId xmlns:a16="http://schemas.microsoft.com/office/drawing/2014/main" id="{C50D4403-B81F-4E53-8F6B-CFEC5C85EFD2}"/>
              </a:ext>
            </a:extLst>
          </p:cNvPr>
          <p:cNvPicPr>
            <a:picLocks noChangeAspect="1"/>
          </p:cNvPicPr>
          <p:nvPr/>
        </p:nvPicPr>
        <p:blipFill>
          <a:blip r:embed="rId3"/>
          <a:stretch>
            <a:fillRect/>
          </a:stretch>
        </p:blipFill>
        <p:spPr>
          <a:xfrm>
            <a:off x="10414714" y="2957443"/>
            <a:ext cx="586421" cy="852849"/>
          </a:xfrm>
          <a:prstGeom prst="rect">
            <a:avLst/>
          </a:prstGeom>
        </p:spPr>
      </p:pic>
    </p:spTree>
    <p:extLst>
      <p:ext uri="{BB962C8B-B14F-4D97-AF65-F5344CB8AC3E}">
        <p14:creationId xmlns:p14="http://schemas.microsoft.com/office/powerpoint/2010/main" val="128608446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0415" y="608719"/>
            <a:ext cx="11120824" cy="422423"/>
          </a:xfrm>
        </p:spPr>
        <p:txBody>
          <a:bodyPr/>
          <a:lstStyle/>
          <a:p>
            <a:pPr>
              <a:lnSpc>
                <a:spcPct val="100000"/>
              </a:lnSpc>
            </a:pPr>
            <a:r>
              <a:rPr lang="en-US" spc="0"/>
              <a:t>Module review: Question 9.1</a:t>
            </a:r>
          </a:p>
        </p:txBody>
      </p:sp>
      <p:sp>
        <p:nvSpPr>
          <p:cNvPr id="19" name="TextBox 18">
            <a:extLst>
              <a:ext uri="{FF2B5EF4-FFF2-40B4-BE49-F238E27FC236}">
                <a16:creationId xmlns:a16="http://schemas.microsoft.com/office/drawing/2014/main" id="{ADEC9098-6FB2-4070-BAC2-1177C03F9E2B}"/>
              </a:ext>
            </a:extLst>
          </p:cNvPr>
          <p:cNvSpPr txBox="1"/>
          <p:nvPr/>
        </p:nvSpPr>
        <p:spPr>
          <a:xfrm>
            <a:off x="423312" y="1170820"/>
            <a:ext cx="11350046" cy="1327596"/>
          </a:xfrm>
          <a:prstGeom prst="rect">
            <a:avLst/>
          </a:prstGeom>
          <a:noFill/>
        </p:spPr>
        <p:txBody>
          <a:bodyPr wrap="square" lIns="0" tIns="0" rIns="0" bIns="0" rtlCol="0">
            <a:spAutoFit/>
          </a:bodyPr>
          <a:lstStyle/>
          <a:p>
            <a:r>
              <a:rPr lang="en-US" sz="2157"/>
              <a:t>You are developing an IoT solution for your company. You have IoT devices and IoT Edge devices configured and running in your solution. You think that your solution is working great and you want to keep it that way. You decide to investigate tools that can be used for monitoring and logging</a:t>
            </a:r>
          </a:p>
        </p:txBody>
      </p:sp>
      <p:pic>
        <p:nvPicPr>
          <p:cNvPr id="5" name="Picture 4" descr="Icon of three concentric arcs">
            <a:extLst>
              <a:ext uri="{FF2B5EF4-FFF2-40B4-BE49-F238E27FC236}">
                <a16:creationId xmlns:a16="http://schemas.microsoft.com/office/drawing/2014/main" id="{CA469831-833D-4774-8773-F89D5E89BF90}"/>
              </a:ext>
            </a:extLst>
          </p:cNvPr>
          <p:cNvPicPr>
            <a:picLocks/>
          </p:cNvPicPr>
          <p:nvPr/>
        </p:nvPicPr>
        <p:blipFill>
          <a:blip r:embed="rId3"/>
          <a:stretch>
            <a:fillRect/>
          </a:stretch>
        </p:blipFill>
        <p:spPr>
          <a:xfrm>
            <a:off x="418644" y="2810654"/>
            <a:ext cx="896425" cy="896425"/>
          </a:xfrm>
          <a:prstGeom prst="rect">
            <a:avLst/>
          </a:prstGeom>
        </p:spPr>
      </p:pic>
      <p:sp>
        <p:nvSpPr>
          <p:cNvPr id="4" name="TextBox 3">
            <a:extLst>
              <a:ext uri="{FF2B5EF4-FFF2-40B4-BE49-F238E27FC236}">
                <a16:creationId xmlns:a16="http://schemas.microsoft.com/office/drawing/2014/main" id="{A3CA2380-110A-4856-9729-545683095BF0}"/>
              </a:ext>
            </a:extLst>
          </p:cNvPr>
          <p:cNvSpPr txBox="1"/>
          <p:nvPr/>
        </p:nvSpPr>
        <p:spPr>
          <a:xfrm>
            <a:off x="1631494" y="2957141"/>
            <a:ext cx="10072826" cy="603453"/>
          </a:xfrm>
          <a:prstGeom prst="rect">
            <a:avLst/>
          </a:prstGeom>
          <a:noFill/>
        </p:spPr>
        <p:txBody>
          <a:bodyPr wrap="square" lIns="0" tIns="0" rIns="0" bIns="0" rtlCol="0" anchor="ctr">
            <a:spAutoFit/>
          </a:bodyPr>
          <a:lstStyle/>
          <a:p>
            <a:r>
              <a:rPr lang="en-US" sz="1961">
                <a:solidFill>
                  <a:schemeClr val="tx2"/>
                </a:solidFill>
                <a:latin typeface="+mj-lt"/>
              </a:rPr>
              <a:t>What does Azure Monitor do to help you manage your IoT solution? </a:t>
            </a:r>
            <a:br>
              <a:rPr lang="en-US" sz="1961">
                <a:solidFill>
                  <a:schemeClr val="tx2"/>
                </a:solidFill>
                <a:latin typeface="+mj-lt"/>
              </a:rPr>
            </a:br>
            <a:r>
              <a:rPr lang="en-US" sz="1961">
                <a:solidFill>
                  <a:schemeClr val="tx2"/>
                </a:solidFill>
                <a:latin typeface="+mj-lt"/>
              </a:rPr>
              <a:t>(choose one best answer)</a:t>
            </a:r>
          </a:p>
        </p:txBody>
      </p:sp>
      <p:sp>
        <p:nvSpPr>
          <p:cNvPr id="22" name="Rectangle 21">
            <a:extLst>
              <a:ext uri="{FF2B5EF4-FFF2-40B4-BE49-F238E27FC236}">
                <a16:creationId xmlns:a16="http://schemas.microsoft.com/office/drawing/2014/main" id="{F55297F1-429D-47C9-B4F6-EB8C3C0E00B5}"/>
              </a:ext>
            </a:extLst>
          </p:cNvPr>
          <p:cNvSpPr/>
          <p:nvPr/>
        </p:nvSpPr>
        <p:spPr bwMode="auto">
          <a:xfrm>
            <a:off x="418644" y="3827516"/>
            <a:ext cx="2719699" cy="258956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spcAft>
                <a:spcPts val="294"/>
              </a:spcAft>
              <a:buSzPct val="90000"/>
            </a:pPr>
            <a:r>
              <a:rPr lang="en-US" sz="1961">
                <a:solidFill>
                  <a:schemeClr val="tx1"/>
                </a:solidFill>
                <a:latin typeface="+mj-lt"/>
                <a:cs typeface="Segoe UI Semilight"/>
              </a:rPr>
              <a:t>Answer A:</a:t>
            </a:r>
          </a:p>
          <a:p>
            <a:pPr>
              <a:spcBef>
                <a:spcPts val="294"/>
              </a:spcBef>
              <a:spcAft>
                <a:spcPts val="294"/>
              </a:spcAft>
              <a:buSzPct val="90000"/>
            </a:pPr>
            <a:r>
              <a:rPr lang="en-US" sz="1730">
                <a:solidFill>
                  <a:schemeClr val="tx1"/>
                </a:solidFill>
              </a:rPr>
              <a:t>It monitors your devices</a:t>
            </a:r>
          </a:p>
        </p:txBody>
      </p:sp>
      <p:sp>
        <p:nvSpPr>
          <p:cNvPr id="23" name="Rectangle 22">
            <a:extLst>
              <a:ext uri="{FF2B5EF4-FFF2-40B4-BE49-F238E27FC236}">
                <a16:creationId xmlns:a16="http://schemas.microsoft.com/office/drawing/2014/main" id="{C008DB8C-93DF-4704-9075-0B4BB4BCD962}"/>
              </a:ext>
            </a:extLst>
          </p:cNvPr>
          <p:cNvSpPr/>
          <p:nvPr/>
        </p:nvSpPr>
        <p:spPr bwMode="auto">
          <a:xfrm>
            <a:off x="3308664" y="3827516"/>
            <a:ext cx="2699845" cy="258956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spcAft>
                <a:spcPts val="294"/>
              </a:spcAft>
            </a:pPr>
            <a:r>
              <a:rPr lang="en-US" sz="1961">
                <a:solidFill>
                  <a:schemeClr val="tx1"/>
                </a:solidFill>
                <a:latin typeface="+mj-lt"/>
                <a:cs typeface="Segoe UI Semilight"/>
              </a:rPr>
              <a:t>Answer B:</a:t>
            </a:r>
          </a:p>
          <a:p>
            <a:pPr>
              <a:spcBef>
                <a:spcPts val="294"/>
              </a:spcBef>
              <a:spcAft>
                <a:spcPts val="294"/>
              </a:spcAft>
            </a:pPr>
            <a:r>
              <a:rPr lang="en-US" sz="1730">
                <a:solidFill>
                  <a:schemeClr val="tx1"/>
                </a:solidFill>
              </a:rPr>
              <a:t>It monitors your device telemetry</a:t>
            </a:r>
          </a:p>
        </p:txBody>
      </p:sp>
      <p:sp>
        <p:nvSpPr>
          <p:cNvPr id="24" name="Rectangle 23">
            <a:extLst>
              <a:ext uri="{FF2B5EF4-FFF2-40B4-BE49-F238E27FC236}">
                <a16:creationId xmlns:a16="http://schemas.microsoft.com/office/drawing/2014/main" id="{02384944-C1E1-4B15-9C11-68CB3E2AC2CD}"/>
              </a:ext>
            </a:extLst>
          </p:cNvPr>
          <p:cNvSpPr/>
          <p:nvPr/>
        </p:nvSpPr>
        <p:spPr bwMode="auto">
          <a:xfrm>
            <a:off x="6183493" y="3827516"/>
            <a:ext cx="2699845" cy="258956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spcAft>
                <a:spcPts val="294"/>
              </a:spcAft>
              <a:buSzPct val="90000"/>
            </a:pPr>
            <a:r>
              <a:rPr lang="en-US" sz="1961">
                <a:solidFill>
                  <a:schemeClr val="tx1"/>
                </a:solidFill>
                <a:latin typeface="+mj-lt"/>
                <a:cs typeface="Segoe UI Semilight"/>
              </a:rPr>
              <a:t>Answer C:</a:t>
            </a:r>
          </a:p>
          <a:p>
            <a:pPr>
              <a:spcBef>
                <a:spcPts val="294"/>
              </a:spcBef>
              <a:spcAft>
                <a:spcPts val="294"/>
              </a:spcAft>
              <a:buSzPct val="90000"/>
            </a:pPr>
            <a:r>
              <a:rPr lang="en-US" sz="1730">
                <a:solidFill>
                  <a:schemeClr val="tx1"/>
                </a:solidFill>
              </a:rPr>
              <a:t>It monitors your</a:t>
            </a:r>
            <a:br>
              <a:rPr lang="en-US" sz="1730">
                <a:solidFill>
                  <a:schemeClr val="tx1"/>
                </a:solidFill>
              </a:rPr>
            </a:br>
            <a:r>
              <a:rPr lang="en-US" sz="1730">
                <a:solidFill>
                  <a:schemeClr val="tx1"/>
                </a:solidFill>
              </a:rPr>
              <a:t>IoT Hub</a:t>
            </a:r>
          </a:p>
        </p:txBody>
      </p:sp>
      <p:sp>
        <p:nvSpPr>
          <p:cNvPr id="25" name="Rectangle 24">
            <a:extLst>
              <a:ext uri="{FF2B5EF4-FFF2-40B4-BE49-F238E27FC236}">
                <a16:creationId xmlns:a16="http://schemas.microsoft.com/office/drawing/2014/main" id="{6DF36FFB-5005-438A-97F7-C0555777C349}"/>
              </a:ext>
            </a:extLst>
          </p:cNvPr>
          <p:cNvSpPr/>
          <p:nvPr/>
        </p:nvSpPr>
        <p:spPr bwMode="auto">
          <a:xfrm>
            <a:off x="9058325" y="3827516"/>
            <a:ext cx="2719701" cy="258956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spcAft>
                <a:spcPts val="294"/>
              </a:spcAft>
              <a:buSzPct val="90000"/>
            </a:pPr>
            <a:r>
              <a:rPr lang="en-US" sz="1961">
                <a:solidFill>
                  <a:schemeClr val="tx1"/>
                </a:solidFill>
                <a:latin typeface="+mj-lt"/>
                <a:cs typeface="Segoe UI Semilight"/>
              </a:rPr>
              <a:t>Answer D:</a:t>
            </a:r>
          </a:p>
          <a:p>
            <a:pPr>
              <a:spcBef>
                <a:spcPts val="294"/>
              </a:spcBef>
              <a:spcAft>
                <a:spcPts val="294"/>
              </a:spcAft>
              <a:buSzPct val="90000"/>
            </a:pPr>
            <a:r>
              <a:rPr lang="en-US" sz="1730">
                <a:solidFill>
                  <a:schemeClr val="tx1"/>
                </a:solidFill>
              </a:rPr>
              <a:t>It</a:t>
            </a:r>
            <a:r>
              <a:rPr lang="en-US" sz="1961">
                <a:solidFill>
                  <a:schemeClr val="tx1"/>
                </a:solidFill>
              </a:rPr>
              <a:t> </a:t>
            </a:r>
            <a:r>
              <a:rPr lang="en-US" sz="1730">
                <a:solidFill>
                  <a:schemeClr val="tx1"/>
                </a:solidFill>
              </a:rPr>
              <a:t>monitors your Edge modules</a:t>
            </a:r>
          </a:p>
        </p:txBody>
      </p:sp>
    </p:spTree>
    <p:extLst>
      <p:ext uri="{BB962C8B-B14F-4D97-AF65-F5344CB8AC3E}">
        <p14:creationId xmlns:p14="http://schemas.microsoft.com/office/powerpoint/2010/main" val="133958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0415" y="608719"/>
            <a:ext cx="11120824" cy="422423"/>
          </a:xfrm>
        </p:spPr>
        <p:txBody>
          <a:bodyPr/>
          <a:lstStyle/>
          <a:p>
            <a:pPr>
              <a:lnSpc>
                <a:spcPct val="100000"/>
              </a:lnSpc>
            </a:pPr>
            <a:r>
              <a:rPr lang="en-US" spc="0"/>
              <a:t>Module review: Question 9.2</a:t>
            </a:r>
          </a:p>
        </p:txBody>
      </p:sp>
      <p:sp>
        <p:nvSpPr>
          <p:cNvPr id="23" name="TextBox 22">
            <a:extLst>
              <a:ext uri="{FF2B5EF4-FFF2-40B4-BE49-F238E27FC236}">
                <a16:creationId xmlns:a16="http://schemas.microsoft.com/office/drawing/2014/main" id="{82D25DE1-D361-453E-AEF6-41258D9A80A9}"/>
              </a:ext>
            </a:extLst>
          </p:cNvPr>
          <p:cNvSpPr txBox="1"/>
          <p:nvPr/>
        </p:nvSpPr>
        <p:spPr>
          <a:xfrm>
            <a:off x="423313" y="1170820"/>
            <a:ext cx="11306469" cy="1327596"/>
          </a:xfrm>
          <a:prstGeom prst="rect">
            <a:avLst/>
          </a:prstGeom>
          <a:noFill/>
        </p:spPr>
        <p:txBody>
          <a:bodyPr wrap="square" lIns="0" tIns="0" rIns="0" bIns="0" rtlCol="0">
            <a:spAutoFit/>
          </a:bodyPr>
          <a:lstStyle/>
          <a:p>
            <a:r>
              <a:rPr lang="en-US" sz="2157"/>
              <a:t>You are developing an IoT solution for your company. You have IoT devices and IoT Edge devices configured and running in your solution. You think that your solution is working great and you want to keep it that way. You are looking into tools that can be used for </a:t>
            </a:r>
            <a:br>
              <a:rPr lang="en-US" sz="2157"/>
            </a:br>
            <a:r>
              <a:rPr lang="en-US" sz="2157"/>
              <a:t>monitoring and logging</a:t>
            </a:r>
          </a:p>
        </p:txBody>
      </p:sp>
      <p:pic>
        <p:nvPicPr>
          <p:cNvPr id="4" name="Picture 3" descr="Icon of a document">
            <a:extLst>
              <a:ext uri="{FF2B5EF4-FFF2-40B4-BE49-F238E27FC236}">
                <a16:creationId xmlns:a16="http://schemas.microsoft.com/office/drawing/2014/main" id="{60072244-0991-4E97-B76E-C55C288BCD8C}"/>
              </a:ext>
            </a:extLst>
          </p:cNvPr>
          <p:cNvPicPr>
            <a:picLocks/>
          </p:cNvPicPr>
          <p:nvPr/>
        </p:nvPicPr>
        <p:blipFill>
          <a:blip r:embed="rId3"/>
          <a:stretch>
            <a:fillRect/>
          </a:stretch>
        </p:blipFill>
        <p:spPr>
          <a:xfrm>
            <a:off x="418644" y="2810654"/>
            <a:ext cx="896425" cy="896425"/>
          </a:xfrm>
          <a:prstGeom prst="rect">
            <a:avLst/>
          </a:prstGeom>
        </p:spPr>
      </p:pic>
      <p:sp>
        <p:nvSpPr>
          <p:cNvPr id="25" name="TextBox 24">
            <a:extLst>
              <a:ext uri="{FF2B5EF4-FFF2-40B4-BE49-F238E27FC236}">
                <a16:creationId xmlns:a16="http://schemas.microsoft.com/office/drawing/2014/main" id="{D9642481-5899-4981-92BC-DBE02E7B3A1F}"/>
              </a:ext>
            </a:extLst>
          </p:cNvPr>
          <p:cNvSpPr txBox="1"/>
          <p:nvPr/>
        </p:nvSpPr>
        <p:spPr>
          <a:xfrm>
            <a:off x="1631494" y="2957141"/>
            <a:ext cx="10072826" cy="603453"/>
          </a:xfrm>
          <a:prstGeom prst="rect">
            <a:avLst/>
          </a:prstGeom>
          <a:noFill/>
        </p:spPr>
        <p:txBody>
          <a:bodyPr wrap="square" lIns="0" tIns="0" rIns="0" bIns="0" rtlCol="0" anchor="ctr">
            <a:spAutoFit/>
          </a:bodyPr>
          <a:lstStyle/>
          <a:p>
            <a:r>
              <a:rPr lang="en-US" sz="1961">
                <a:solidFill>
                  <a:schemeClr val="tx2"/>
                </a:solidFill>
                <a:latin typeface="+mj-lt"/>
              </a:rPr>
              <a:t>Which of the following statements about IoT Hub Metrics are correct?</a:t>
            </a:r>
            <a:br>
              <a:rPr lang="en-US" sz="1961">
                <a:solidFill>
                  <a:schemeClr val="tx2"/>
                </a:solidFill>
                <a:latin typeface="+mj-lt"/>
              </a:rPr>
            </a:br>
            <a:r>
              <a:rPr lang="en-US" sz="1961">
                <a:solidFill>
                  <a:schemeClr val="tx2"/>
                </a:solidFill>
                <a:latin typeface="+mj-lt"/>
              </a:rPr>
              <a:t>(choose all correct answers)</a:t>
            </a:r>
          </a:p>
        </p:txBody>
      </p:sp>
      <p:sp>
        <p:nvSpPr>
          <p:cNvPr id="26" name="Rectangle 25">
            <a:extLst>
              <a:ext uri="{FF2B5EF4-FFF2-40B4-BE49-F238E27FC236}">
                <a16:creationId xmlns:a16="http://schemas.microsoft.com/office/drawing/2014/main" id="{F22866FE-CED2-419A-BB44-A58FE04E38B4}"/>
              </a:ext>
            </a:extLst>
          </p:cNvPr>
          <p:cNvSpPr/>
          <p:nvPr/>
        </p:nvSpPr>
        <p:spPr bwMode="auto">
          <a:xfrm>
            <a:off x="418644" y="3827516"/>
            <a:ext cx="2715031" cy="258956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spcAft>
                <a:spcPts val="294"/>
              </a:spcAft>
              <a:buSzPct val="90000"/>
            </a:pPr>
            <a:r>
              <a:rPr lang="en-US" sz="1961">
                <a:solidFill>
                  <a:schemeClr val="tx1"/>
                </a:solidFill>
                <a:latin typeface="+mj-lt"/>
                <a:cs typeface="Segoe UI Semilight"/>
              </a:rPr>
              <a:t>Answer A:</a:t>
            </a:r>
          </a:p>
          <a:p>
            <a:pPr>
              <a:spcBef>
                <a:spcPts val="294"/>
              </a:spcBef>
              <a:spcAft>
                <a:spcPts val="294"/>
              </a:spcAft>
              <a:buSzPct val="90000"/>
            </a:pPr>
            <a:r>
              <a:rPr lang="en-US" sz="1730">
                <a:solidFill>
                  <a:schemeClr val="tx1"/>
                </a:solidFill>
              </a:rPr>
              <a:t>IoT Hub metrics enable you to assess the overall health of the IoT Hub service</a:t>
            </a:r>
          </a:p>
        </p:txBody>
      </p:sp>
      <p:sp>
        <p:nvSpPr>
          <p:cNvPr id="27" name="Rectangle 26">
            <a:extLst>
              <a:ext uri="{FF2B5EF4-FFF2-40B4-BE49-F238E27FC236}">
                <a16:creationId xmlns:a16="http://schemas.microsoft.com/office/drawing/2014/main" id="{9B94785A-6626-4759-A689-B6998268D9D9}"/>
              </a:ext>
            </a:extLst>
          </p:cNvPr>
          <p:cNvSpPr/>
          <p:nvPr/>
        </p:nvSpPr>
        <p:spPr bwMode="auto">
          <a:xfrm>
            <a:off x="3303995" y="3827516"/>
            <a:ext cx="2704512" cy="258956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spcAft>
                <a:spcPts val="294"/>
              </a:spcAft>
            </a:pPr>
            <a:r>
              <a:rPr lang="en-US" sz="1961">
                <a:solidFill>
                  <a:schemeClr val="tx1"/>
                </a:solidFill>
                <a:latin typeface="+mj-lt"/>
                <a:cs typeface="Segoe UI Semilight"/>
              </a:rPr>
              <a:t>Answer B:</a:t>
            </a:r>
          </a:p>
          <a:p>
            <a:pPr>
              <a:spcBef>
                <a:spcPts val="294"/>
              </a:spcBef>
              <a:spcAft>
                <a:spcPts val="294"/>
              </a:spcAft>
            </a:pPr>
            <a:r>
              <a:rPr lang="en-US" sz="1730">
                <a:solidFill>
                  <a:schemeClr val="tx1"/>
                </a:solidFill>
              </a:rPr>
              <a:t>IoT Hub metrics enable you to assess the overall health of the devices connected to your IoT Hub</a:t>
            </a:r>
          </a:p>
          <a:p>
            <a:pPr>
              <a:spcBef>
                <a:spcPts val="294"/>
              </a:spcBef>
              <a:spcAft>
                <a:spcPts val="294"/>
              </a:spcAft>
            </a:pPr>
            <a:endParaRPr lang="en-US" sz="1961">
              <a:solidFill>
                <a:schemeClr val="tx1"/>
              </a:solidFill>
            </a:endParaRPr>
          </a:p>
        </p:txBody>
      </p:sp>
      <p:sp>
        <p:nvSpPr>
          <p:cNvPr id="28" name="Rectangle 27">
            <a:extLst>
              <a:ext uri="{FF2B5EF4-FFF2-40B4-BE49-F238E27FC236}">
                <a16:creationId xmlns:a16="http://schemas.microsoft.com/office/drawing/2014/main" id="{4F40BD49-3892-4D64-9880-8B3A52496BE1}"/>
              </a:ext>
            </a:extLst>
          </p:cNvPr>
          <p:cNvSpPr/>
          <p:nvPr/>
        </p:nvSpPr>
        <p:spPr bwMode="auto">
          <a:xfrm>
            <a:off x="6183495" y="3827516"/>
            <a:ext cx="2704512" cy="258956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spcAft>
                <a:spcPts val="294"/>
              </a:spcAft>
              <a:buSzPct val="90000"/>
            </a:pPr>
            <a:r>
              <a:rPr lang="en-US" sz="1961">
                <a:solidFill>
                  <a:schemeClr val="tx1"/>
                </a:solidFill>
                <a:latin typeface="+mj-lt"/>
                <a:cs typeface="Segoe UI Semilight"/>
              </a:rPr>
              <a:t>Answer C:</a:t>
            </a:r>
          </a:p>
          <a:p>
            <a:pPr>
              <a:spcBef>
                <a:spcPts val="294"/>
              </a:spcBef>
              <a:spcAft>
                <a:spcPts val="294"/>
              </a:spcAft>
              <a:buSzPct val="90000"/>
            </a:pPr>
            <a:r>
              <a:rPr lang="en-US" sz="1730">
                <a:solidFill>
                  <a:schemeClr val="tx1"/>
                </a:solidFill>
              </a:rPr>
              <a:t>Metrics are enabled</a:t>
            </a:r>
            <a:br>
              <a:rPr lang="en-US" sz="1730">
                <a:solidFill>
                  <a:schemeClr val="tx1"/>
                </a:solidFill>
              </a:rPr>
            </a:br>
            <a:r>
              <a:rPr lang="en-US" sz="1730">
                <a:solidFill>
                  <a:schemeClr val="tx1"/>
                </a:solidFill>
              </a:rPr>
              <a:t>by default</a:t>
            </a:r>
          </a:p>
        </p:txBody>
      </p:sp>
      <p:sp>
        <p:nvSpPr>
          <p:cNvPr id="29" name="Rectangle 28">
            <a:extLst>
              <a:ext uri="{FF2B5EF4-FFF2-40B4-BE49-F238E27FC236}">
                <a16:creationId xmlns:a16="http://schemas.microsoft.com/office/drawing/2014/main" id="{679BC691-30AF-484A-ADDC-CEA5F59F204C}"/>
              </a:ext>
            </a:extLst>
          </p:cNvPr>
          <p:cNvSpPr/>
          <p:nvPr/>
        </p:nvSpPr>
        <p:spPr bwMode="auto">
          <a:xfrm>
            <a:off x="9058327" y="3827516"/>
            <a:ext cx="2719699" cy="258956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spcAft>
                <a:spcPts val="294"/>
              </a:spcAft>
              <a:buSzPct val="90000"/>
            </a:pPr>
            <a:r>
              <a:rPr lang="en-US" sz="1961">
                <a:solidFill>
                  <a:schemeClr val="tx1"/>
                </a:solidFill>
                <a:latin typeface="+mj-lt"/>
                <a:cs typeface="Segoe UI Semilight"/>
              </a:rPr>
              <a:t>Answer D:</a:t>
            </a:r>
          </a:p>
          <a:p>
            <a:pPr>
              <a:spcBef>
                <a:spcPts val="294"/>
              </a:spcBef>
              <a:spcAft>
                <a:spcPts val="294"/>
              </a:spcAft>
              <a:buSzPct val="90000"/>
            </a:pPr>
            <a:r>
              <a:rPr lang="en-US" sz="1730">
                <a:solidFill>
                  <a:schemeClr val="tx1"/>
                </a:solidFill>
              </a:rPr>
              <a:t>Metrics are disabled</a:t>
            </a:r>
            <a:br>
              <a:rPr lang="en-US" sz="1730">
                <a:solidFill>
                  <a:schemeClr val="tx1"/>
                </a:solidFill>
              </a:rPr>
            </a:br>
            <a:r>
              <a:rPr lang="en-US" sz="1730">
                <a:solidFill>
                  <a:schemeClr val="tx1"/>
                </a:solidFill>
              </a:rPr>
              <a:t>by default</a:t>
            </a:r>
          </a:p>
        </p:txBody>
      </p:sp>
    </p:spTree>
    <p:extLst>
      <p:ext uri="{BB962C8B-B14F-4D97-AF65-F5344CB8AC3E}">
        <p14:creationId xmlns:p14="http://schemas.microsoft.com/office/powerpoint/2010/main" val="262227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0415" y="608719"/>
            <a:ext cx="11120824" cy="422423"/>
          </a:xfrm>
        </p:spPr>
        <p:txBody>
          <a:bodyPr/>
          <a:lstStyle/>
          <a:p>
            <a:pPr>
              <a:lnSpc>
                <a:spcPct val="100000"/>
              </a:lnSpc>
            </a:pPr>
            <a:r>
              <a:rPr lang="en-US" spc="0"/>
              <a:t>Module review: Question 9.3</a:t>
            </a:r>
          </a:p>
        </p:txBody>
      </p:sp>
      <p:sp>
        <p:nvSpPr>
          <p:cNvPr id="18" name="TextBox 17">
            <a:extLst>
              <a:ext uri="{FF2B5EF4-FFF2-40B4-BE49-F238E27FC236}">
                <a16:creationId xmlns:a16="http://schemas.microsoft.com/office/drawing/2014/main" id="{BE89B139-A9B5-46D5-835E-16B20C64E3D1}"/>
              </a:ext>
            </a:extLst>
          </p:cNvPr>
          <p:cNvSpPr txBox="1"/>
          <p:nvPr/>
        </p:nvSpPr>
        <p:spPr>
          <a:xfrm>
            <a:off x="423313" y="1170820"/>
            <a:ext cx="11339151" cy="1508632"/>
          </a:xfrm>
          <a:prstGeom prst="rect">
            <a:avLst/>
          </a:prstGeom>
          <a:noFill/>
        </p:spPr>
        <p:txBody>
          <a:bodyPr wrap="square" lIns="0" tIns="0" rIns="0" bIns="0" rtlCol="0">
            <a:spAutoFit/>
          </a:bodyPr>
          <a:lstStyle/>
          <a:p>
            <a:r>
              <a:rPr lang="en-US" sz="1961"/>
              <a:t>You are developing an IoT solution for your company. You have IoT devices and IoT Edge devices configured and running in your solution. You think that your solution is working great and you want to keep it that way. You have begun implementing monitoring and logging tools. You want to track the total number of connected devices and the percentage of deployed devices that are connected at any given time</a:t>
            </a:r>
          </a:p>
        </p:txBody>
      </p:sp>
      <p:pic>
        <p:nvPicPr>
          <p:cNvPr id="4" name="Picture 3" descr="Icon of check mark enclosed by an arc">
            <a:extLst>
              <a:ext uri="{FF2B5EF4-FFF2-40B4-BE49-F238E27FC236}">
                <a16:creationId xmlns:a16="http://schemas.microsoft.com/office/drawing/2014/main" id="{E4463F36-4E1C-4082-8ADA-F2532119A0C3}"/>
              </a:ext>
            </a:extLst>
          </p:cNvPr>
          <p:cNvPicPr>
            <a:picLocks/>
          </p:cNvPicPr>
          <p:nvPr/>
        </p:nvPicPr>
        <p:blipFill>
          <a:blip r:embed="rId3"/>
          <a:stretch>
            <a:fillRect/>
          </a:stretch>
        </p:blipFill>
        <p:spPr>
          <a:xfrm>
            <a:off x="418644" y="2810654"/>
            <a:ext cx="896425" cy="896425"/>
          </a:xfrm>
          <a:prstGeom prst="rect">
            <a:avLst/>
          </a:prstGeom>
        </p:spPr>
      </p:pic>
      <p:sp>
        <p:nvSpPr>
          <p:cNvPr id="20" name="TextBox 19">
            <a:extLst>
              <a:ext uri="{FF2B5EF4-FFF2-40B4-BE49-F238E27FC236}">
                <a16:creationId xmlns:a16="http://schemas.microsoft.com/office/drawing/2014/main" id="{F053639F-E59F-49DF-A4B4-6BB2ECFF8F58}"/>
              </a:ext>
            </a:extLst>
          </p:cNvPr>
          <p:cNvSpPr txBox="1"/>
          <p:nvPr/>
        </p:nvSpPr>
        <p:spPr>
          <a:xfrm>
            <a:off x="1631494" y="2957141"/>
            <a:ext cx="10072826" cy="603453"/>
          </a:xfrm>
          <a:prstGeom prst="rect">
            <a:avLst/>
          </a:prstGeom>
          <a:noFill/>
        </p:spPr>
        <p:txBody>
          <a:bodyPr wrap="square" lIns="0" tIns="0" rIns="0" bIns="0" rtlCol="0" anchor="ctr">
            <a:spAutoFit/>
          </a:bodyPr>
          <a:lstStyle/>
          <a:p>
            <a:r>
              <a:rPr lang="en-US" sz="1961">
                <a:solidFill>
                  <a:schemeClr val="tx2"/>
                </a:solidFill>
                <a:latin typeface="+mj-lt"/>
              </a:rPr>
              <a:t>What is the correct way to check the connected/disconnected state of a device? </a:t>
            </a:r>
            <a:br>
              <a:rPr lang="en-US" sz="1961">
                <a:solidFill>
                  <a:schemeClr val="tx2"/>
                </a:solidFill>
                <a:latin typeface="+mj-lt"/>
              </a:rPr>
            </a:br>
            <a:r>
              <a:rPr lang="en-US" sz="1961">
                <a:solidFill>
                  <a:schemeClr val="tx2"/>
                </a:solidFill>
                <a:latin typeface="+mj-lt"/>
              </a:rPr>
              <a:t>(choose one best answer)</a:t>
            </a:r>
          </a:p>
        </p:txBody>
      </p:sp>
      <p:sp>
        <p:nvSpPr>
          <p:cNvPr id="21" name="Rectangle 20">
            <a:extLst>
              <a:ext uri="{FF2B5EF4-FFF2-40B4-BE49-F238E27FC236}">
                <a16:creationId xmlns:a16="http://schemas.microsoft.com/office/drawing/2014/main" id="{25494DD2-B0D9-410E-A213-9A714DF67D6A}"/>
              </a:ext>
            </a:extLst>
          </p:cNvPr>
          <p:cNvSpPr/>
          <p:nvPr/>
        </p:nvSpPr>
        <p:spPr bwMode="auto">
          <a:xfrm>
            <a:off x="418644" y="3827516"/>
            <a:ext cx="2719699" cy="258956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spcAft>
                <a:spcPts val="294"/>
              </a:spcAft>
              <a:buSzPct val="90000"/>
            </a:pPr>
            <a:r>
              <a:rPr lang="en-US" sz="1961">
                <a:solidFill>
                  <a:schemeClr val="tx1"/>
                </a:solidFill>
                <a:latin typeface="+mj-lt"/>
                <a:cs typeface="Segoe UI Semilight"/>
              </a:rPr>
              <a:t>Answer A:</a:t>
            </a:r>
          </a:p>
          <a:p>
            <a:pPr>
              <a:spcBef>
                <a:spcPts val="294"/>
              </a:spcBef>
              <a:spcAft>
                <a:spcPts val="294"/>
              </a:spcAft>
              <a:buSzPct val="90000"/>
            </a:pPr>
            <a:r>
              <a:rPr lang="en-US" sz="1730">
                <a:solidFill>
                  <a:schemeClr val="tx1"/>
                </a:solidFill>
              </a:rPr>
              <a:t>Query the connection State field of the IoT Hub identity registry</a:t>
            </a:r>
          </a:p>
        </p:txBody>
      </p:sp>
      <p:sp>
        <p:nvSpPr>
          <p:cNvPr id="22" name="Rectangle 21">
            <a:extLst>
              <a:ext uri="{FF2B5EF4-FFF2-40B4-BE49-F238E27FC236}">
                <a16:creationId xmlns:a16="http://schemas.microsoft.com/office/drawing/2014/main" id="{302F1E99-B690-4B85-B9DB-714F968C891F}"/>
              </a:ext>
            </a:extLst>
          </p:cNvPr>
          <p:cNvSpPr/>
          <p:nvPr/>
        </p:nvSpPr>
        <p:spPr bwMode="auto">
          <a:xfrm>
            <a:off x="3308663" y="3827516"/>
            <a:ext cx="2699844" cy="258956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spcAft>
                <a:spcPts val="294"/>
              </a:spcAft>
            </a:pPr>
            <a:r>
              <a:rPr lang="en-US" sz="1961">
                <a:solidFill>
                  <a:schemeClr val="tx1"/>
                </a:solidFill>
                <a:latin typeface="+mj-lt"/>
                <a:cs typeface="Segoe UI Semilight"/>
              </a:rPr>
              <a:t>Answer B:</a:t>
            </a:r>
          </a:p>
          <a:p>
            <a:pPr>
              <a:spcBef>
                <a:spcPts val="294"/>
              </a:spcBef>
              <a:spcAft>
                <a:spcPts val="294"/>
              </a:spcAft>
            </a:pPr>
            <a:r>
              <a:rPr lang="en-US" sz="1730">
                <a:solidFill>
                  <a:schemeClr val="tx1"/>
                </a:solidFill>
              </a:rPr>
              <a:t>Maintain a record of the last message received from each device</a:t>
            </a:r>
          </a:p>
        </p:txBody>
      </p:sp>
      <p:sp>
        <p:nvSpPr>
          <p:cNvPr id="23" name="Rectangle 22">
            <a:extLst>
              <a:ext uri="{FF2B5EF4-FFF2-40B4-BE49-F238E27FC236}">
                <a16:creationId xmlns:a16="http://schemas.microsoft.com/office/drawing/2014/main" id="{025683D8-E63E-45A6-BC9A-9025260CC97B}"/>
              </a:ext>
            </a:extLst>
          </p:cNvPr>
          <p:cNvSpPr/>
          <p:nvPr/>
        </p:nvSpPr>
        <p:spPr bwMode="auto">
          <a:xfrm>
            <a:off x="6183496" y="3827516"/>
            <a:ext cx="2699844" cy="258956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spcAft>
                <a:spcPts val="294"/>
              </a:spcAft>
              <a:buSzPct val="90000"/>
            </a:pPr>
            <a:r>
              <a:rPr lang="en-US" sz="1961">
                <a:solidFill>
                  <a:schemeClr val="tx1"/>
                </a:solidFill>
                <a:latin typeface="+mj-lt"/>
                <a:cs typeface="Segoe UI Semilight"/>
              </a:rPr>
              <a:t>Answer C:</a:t>
            </a:r>
          </a:p>
          <a:p>
            <a:pPr>
              <a:spcBef>
                <a:spcPts val="294"/>
              </a:spcBef>
              <a:spcAft>
                <a:spcPts val="294"/>
              </a:spcAft>
              <a:buSzPct val="90000"/>
            </a:pPr>
            <a:r>
              <a:rPr lang="en-US" sz="1730">
                <a:solidFill>
                  <a:schemeClr val="tx1"/>
                </a:solidFill>
              </a:rPr>
              <a:t>Configure a direct method on the device that can be used for testing connection state</a:t>
            </a:r>
          </a:p>
        </p:txBody>
      </p:sp>
      <p:sp>
        <p:nvSpPr>
          <p:cNvPr id="24" name="Rectangle 23">
            <a:extLst>
              <a:ext uri="{FF2B5EF4-FFF2-40B4-BE49-F238E27FC236}">
                <a16:creationId xmlns:a16="http://schemas.microsoft.com/office/drawing/2014/main" id="{B28C992B-59C4-4715-8FE5-5AED27ED3B19}"/>
              </a:ext>
            </a:extLst>
          </p:cNvPr>
          <p:cNvSpPr/>
          <p:nvPr/>
        </p:nvSpPr>
        <p:spPr bwMode="auto">
          <a:xfrm>
            <a:off x="9058327" y="3827516"/>
            <a:ext cx="2719699" cy="258956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spcAft>
                <a:spcPts val="294"/>
              </a:spcAft>
              <a:buSzPct val="90000"/>
            </a:pPr>
            <a:r>
              <a:rPr lang="en-US" sz="1961">
                <a:solidFill>
                  <a:schemeClr val="tx1"/>
                </a:solidFill>
                <a:latin typeface="+mj-lt"/>
                <a:cs typeface="Segoe UI Semilight"/>
              </a:rPr>
              <a:t>Answer D:</a:t>
            </a:r>
          </a:p>
          <a:p>
            <a:pPr>
              <a:spcBef>
                <a:spcPts val="294"/>
              </a:spcBef>
              <a:spcAft>
                <a:spcPts val="294"/>
              </a:spcAft>
              <a:buSzPct val="90000"/>
            </a:pPr>
            <a:r>
              <a:rPr lang="en-US" sz="1730">
                <a:solidFill>
                  <a:schemeClr val="tx1"/>
                </a:solidFill>
              </a:rPr>
              <a:t>Use device twin desired and reported properties that can be used for testing connection state</a:t>
            </a:r>
          </a:p>
        </p:txBody>
      </p:sp>
    </p:spTree>
    <p:extLst>
      <p:ext uri="{BB962C8B-B14F-4D97-AF65-F5344CB8AC3E}">
        <p14:creationId xmlns:p14="http://schemas.microsoft.com/office/powerpoint/2010/main" val="2748967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0415" y="608719"/>
            <a:ext cx="11120824" cy="422423"/>
          </a:xfrm>
        </p:spPr>
        <p:txBody>
          <a:bodyPr/>
          <a:lstStyle/>
          <a:p>
            <a:pPr>
              <a:lnSpc>
                <a:spcPct val="100000"/>
              </a:lnSpc>
            </a:pPr>
            <a:r>
              <a:rPr lang="en-US" spc="0"/>
              <a:t>Module review: Question 9.4</a:t>
            </a:r>
          </a:p>
        </p:txBody>
      </p:sp>
      <p:sp>
        <p:nvSpPr>
          <p:cNvPr id="15" name="TextBox 14">
            <a:extLst>
              <a:ext uri="{FF2B5EF4-FFF2-40B4-BE49-F238E27FC236}">
                <a16:creationId xmlns:a16="http://schemas.microsoft.com/office/drawing/2014/main" id="{09256AEE-F547-4414-936E-AC486D380D91}"/>
              </a:ext>
            </a:extLst>
          </p:cNvPr>
          <p:cNvSpPr txBox="1"/>
          <p:nvPr/>
        </p:nvSpPr>
        <p:spPr>
          <a:xfrm>
            <a:off x="423313" y="1170819"/>
            <a:ext cx="11339151" cy="1206905"/>
          </a:xfrm>
          <a:prstGeom prst="rect">
            <a:avLst/>
          </a:prstGeom>
          <a:noFill/>
        </p:spPr>
        <p:txBody>
          <a:bodyPr wrap="square" lIns="0" tIns="0" rIns="0" bIns="0" rtlCol="0">
            <a:spAutoFit/>
          </a:bodyPr>
          <a:lstStyle/>
          <a:p>
            <a:r>
              <a:rPr lang="en-US" sz="1961"/>
              <a:t>You are developing an IoT solution for your company. You have IoT devices and IoT Edge devices configured and running in your solution. You recently implemented monitoring tools and you have been tracking device connection state. You have detected some instances where it appears that devices are connected but you aren’t receiving telemetry from the device</a:t>
            </a:r>
          </a:p>
        </p:txBody>
      </p:sp>
      <p:pic>
        <p:nvPicPr>
          <p:cNvPr id="4" name="Picture 3" descr="Icon of a document">
            <a:extLst>
              <a:ext uri="{FF2B5EF4-FFF2-40B4-BE49-F238E27FC236}">
                <a16:creationId xmlns:a16="http://schemas.microsoft.com/office/drawing/2014/main" id="{FA9940B6-941F-4D1A-B471-21282498662E}"/>
              </a:ext>
            </a:extLst>
          </p:cNvPr>
          <p:cNvPicPr>
            <a:picLocks/>
          </p:cNvPicPr>
          <p:nvPr/>
        </p:nvPicPr>
        <p:blipFill>
          <a:blip r:embed="rId3"/>
          <a:stretch>
            <a:fillRect/>
          </a:stretch>
        </p:blipFill>
        <p:spPr>
          <a:xfrm>
            <a:off x="418644" y="2810654"/>
            <a:ext cx="896425" cy="896425"/>
          </a:xfrm>
          <a:prstGeom prst="rect">
            <a:avLst/>
          </a:prstGeom>
        </p:spPr>
      </p:pic>
      <p:sp>
        <p:nvSpPr>
          <p:cNvPr id="18" name="TextBox 17">
            <a:extLst>
              <a:ext uri="{FF2B5EF4-FFF2-40B4-BE49-F238E27FC236}">
                <a16:creationId xmlns:a16="http://schemas.microsoft.com/office/drawing/2014/main" id="{AF9AA8AE-BCD2-4A3F-A555-C14E154C6C25}"/>
              </a:ext>
            </a:extLst>
          </p:cNvPr>
          <p:cNvSpPr txBox="1"/>
          <p:nvPr/>
        </p:nvSpPr>
        <p:spPr>
          <a:xfrm>
            <a:off x="1631494" y="2957141"/>
            <a:ext cx="10072826" cy="603453"/>
          </a:xfrm>
          <a:prstGeom prst="rect">
            <a:avLst/>
          </a:prstGeom>
          <a:noFill/>
        </p:spPr>
        <p:txBody>
          <a:bodyPr wrap="square" lIns="0" tIns="0" rIns="0" bIns="0" rtlCol="0" anchor="ctr">
            <a:spAutoFit/>
          </a:bodyPr>
          <a:lstStyle/>
          <a:p>
            <a:r>
              <a:rPr lang="en-US" sz="1961">
                <a:solidFill>
                  <a:schemeClr val="tx2"/>
                </a:solidFill>
                <a:latin typeface="+mj-lt"/>
              </a:rPr>
              <a:t>Which of the following statements about message throttling are true?</a:t>
            </a:r>
          </a:p>
          <a:p>
            <a:r>
              <a:rPr lang="en-US" sz="1961">
                <a:solidFill>
                  <a:schemeClr val="tx2"/>
                </a:solidFill>
                <a:latin typeface="+mj-lt"/>
              </a:rPr>
              <a:t>(choose all correct answers)</a:t>
            </a:r>
          </a:p>
        </p:txBody>
      </p:sp>
      <p:sp>
        <p:nvSpPr>
          <p:cNvPr id="19" name="Rectangle 18">
            <a:extLst>
              <a:ext uri="{FF2B5EF4-FFF2-40B4-BE49-F238E27FC236}">
                <a16:creationId xmlns:a16="http://schemas.microsoft.com/office/drawing/2014/main" id="{640D87C2-8082-4FF2-9BCB-C9936A4543EC}"/>
              </a:ext>
            </a:extLst>
          </p:cNvPr>
          <p:cNvSpPr/>
          <p:nvPr/>
        </p:nvSpPr>
        <p:spPr bwMode="auto">
          <a:xfrm>
            <a:off x="418644" y="3827516"/>
            <a:ext cx="2715031" cy="258956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spcAft>
                <a:spcPts val="294"/>
              </a:spcAft>
              <a:buSzPct val="90000"/>
            </a:pPr>
            <a:r>
              <a:rPr lang="en-US" sz="1961">
                <a:solidFill>
                  <a:schemeClr val="tx1"/>
                </a:solidFill>
                <a:latin typeface="+mj-lt"/>
                <a:cs typeface="Segoe UI Semilight"/>
              </a:rPr>
              <a:t>Answer A:</a:t>
            </a:r>
          </a:p>
          <a:p>
            <a:pPr>
              <a:spcBef>
                <a:spcPts val="294"/>
              </a:spcBef>
              <a:spcAft>
                <a:spcPts val="294"/>
              </a:spcAft>
              <a:buSzPct val="90000"/>
            </a:pPr>
            <a:r>
              <a:rPr lang="en-US" sz="1730">
                <a:solidFill>
                  <a:schemeClr val="tx1"/>
                </a:solidFill>
              </a:rPr>
              <a:t>IoT Hub tier and units determine the maximum daily quota of messages that you can send</a:t>
            </a:r>
          </a:p>
        </p:txBody>
      </p:sp>
      <p:sp>
        <p:nvSpPr>
          <p:cNvPr id="20" name="Rectangle 19">
            <a:extLst>
              <a:ext uri="{FF2B5EF4-FFF2-40B4-BE49-F238E27FC236}">
                <a16:creationId xmlns:a16="http://schemas.microsoft.com/office/drawing/2014/main" id="{9617C9AA-110A-4D09-95A4-E98A77FE7516}"/>
              </a:ext>
            </a:extLst>
          </p:cNvPr>
          <p:cNvSpPr/>
          <p:nvPr/>
        </p:nvSpPr>
        <p:spPr bwMode="auto">
          <a:xfrm>
            <a:off x="3303995" y="3827516"/>
            <a:ext cx="2704512" cy="258956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spcAft>
                <a:spcPts val="294"/>
              </a:spcAft>
            </a:pPr>
            <a:r>
              <a:rPr lang="en-US" sz="1961">
                <a:solidFill>
                  <a:schemeClr val="tx1"/>
                </a:solidFill>
                <a:latin typeface="+mj-lt"/>
                <a:cs typeface="Segoe UI Semilight"/>
              </a:rPr>
              <a:t>Answer B:</a:t>
            </a:r>
          </a:p>
          <a:p>
            <a:pPr>
              <a:spcBef>
                <a:spcPts val="294"/>
              </a:spcBef>
              <a:spcAft>
                <a:spcPts val="294"/>
              </a:spcAft>
            </a:pPr>
            <a:r>
              <a:rPr lang="en-US" sz="1730">
                <a:solidFill>
                  <a:schemeClr val="tx1"/>
                </a:solidFill>
              </a:rPr>
              <a:t>IoT Hub tier determines the throttling limits that IoT Hub enforces on all operations</a:t>
            </a:r>
          </a:p>
        </p:txBody>
      </p:sp>
      <p:sp>
        <p:nvSpPr>
          <p:cNvPr id="21" name="Rectangle 20">
            <a:extLst>
              <a:ext uri="{FF2B5EF4-FFF2-40B4-BE49-F238E27FC236}">
                <a16:creationId xmlns:a16="http://schemas.microsoft.com/office/drawing/2014/main" id="{5BF79889-0B3D-4EE5-AA03-6FB9637EB895}"/>
              </a:ext>
            </a:extLst>
          </p:cNvPr>
          <p:cNvSpPr/>
          <p:nvPr/>
        </p:nvSpPr>
        <p:spPr bwMode="auto">
          <a:xfrm>
            <a:off x="6183495" y="3827516"/>
            <a:ext cx="2704512" cy="258956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spcAft>
                <a:spcPts val="294"/>
              </a:spcAft>
              <a:buSzPct val="90000"/>
            </a:pPr>
            <a:r>
              <a:rPr lang="en-US" sz="1961">
                <a:solidFill>
                  <a:schemeClr val="tx1"/>
                </a:solidFill>
                <a:latin typeface="+mj-lt"/>
                <a:cs typeface="Segoe UI Semilight"/>
              </a:rPr>
              <a:t>Answer C:</a:t>
            </a:r>
          </a:p>
          <a:p>
            <a:pPr>
              <a:spcBef>
                <a:spcPts val="294"/>
              </a:spcBef>
              <a:spcAft>
                <a:spcPts val="294"/>
              </a:spcAft>
              <a:buSzPct val="90000"/>
            </a:pPr>
            <a:r>
              <a:rPr lang="en-US" sz="1730">
                <a:solidFill>
                  <a:schemeClr val="tx1"/>
                </a:solidFill>
              </a:rPr>
              <a:t>All messaging attempts in excess of throttle limits are queued and eventually received</a:t>
            </a:r>
          </a:p>
        </p:txBody>
      </p:sp>
      <p:sp>
        <p:nvSpPr>
          <p:cNvPr id="22" name="Rectangle 21">
            <a:extLst>
              <a:ext uri="{FF2B5EF4-FFF2-40B4-BE49-F238E27FC236}">
                <a16:creationId xmlns:a16="http://schemas.microsoft.com/office/drawing/2014/main" id="{3102F3B3-6383-4A82-9398-E6B1DAA51063}"/>
              </a:ext>
            </a:extLst>
          </p:cNvPr>
          <p:cNvSpPr/>
          <p:nvPr/>
        </p:nvSpPr>
        <p:spPr bwMode="auto">
          <a:xfrm>
            <a:off x="9058327" y="3827516"/>
            <a:ext cx="2719699" cy="258956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spcAft>
                <a:spcPts val="294"/>
              </a:spcAft>
              <a:buSzPct val="90000"/>
            </a:pPr>
            <a:r>
              <a:rPr lang="en-US" sz="1961">
                <a:solidFill>
                  <a:schemeClr val="tx1"/>
                </a:solidFill>
                <a:latin typeface="+mj-lt"/>
                <a:cs typeface="Segoe UI Semilight"/>
              </a:rPr>
              <a:t>Answer D:</a:t>
            </a:r>
          </a:p>
          <a:p>
            <a:pPr>
              <a:spcBef>
                <a:spcPts val="294"/>
              </a:spcBef>
              <a:spcAft>
                <a:spcPts val="294"/>
              </a:spcAft>
              <a:buSzPct val="90000"/>
            </a:pPr>
            <a:r>
              <a:rPr lang="en-US" sz="1730">
                <a:solidFill>
                  <a:schemeClr val="tx1"/>
                </a:solidFill>
              </a:rPr>
              <a:t>IoT Hub rejects incoming messages if the number of queued messages exceeds</a:t>
            </a:r>
            <a:br>
              <a:rPr lang="en-US" sz="1730">
                <a:solidFill>
                  <a:schemeClr val="tx1"/>
                </a:solidFill>
              </a:rPr>
            </a:br>
            <a:r>
              <a:rPr lang="en-US" sz="1730">
                <a:solidFill>
                  <a:schemeClr val="tx1"/>
                </a:solidFill>
              </a:rPr>
              <a:t>a limit</a:t>
            </a:r>
          </a:p>
        </p:txBody>
      </p:sp>
    </p:spTree>
    <p:extLst>
      <p:ext uri="{BB962C8B-B14F-4D97-AF65-F5344CB8AC3E}">
        <p14:creationId xmlns:p14="http://schemas.microsoft.com/office/powerpoint/2010/main" val="125564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9 – Learning objectives</a:t>
            </a:r>
          </a:p>
        </p:txBody>
      </p:sp>
      <p:pic>
        <p:nvPicPr>
          <p:cNvPr id="38" name="Picture 37" descr="Icon of a computer screen">
            <a:extLst>
              <a:ext uri="{FF2B5EF4-FFF2-40B4-BE49-F238E27FC236}">
                <a16:creationId xmlns:a16="http://schemas.microsoft.com/office/drawing/2014/main" id="{C80F4CB5-4EA6-4BF1-9810-3D661BDB58BB}"/>
              </a:ext>
            </a:extLst>
          </p:cNvPr>
          <p:cNvPicPr>
            <a:picLocks/>
          </p:cNvPicPr>
          <p:nvPr/>
        </p:nvPicPr>
        <p:blipFill>
          <a:blip r:embed="rId3"/>
          <a:stretch>
            <a:fillRect/>
          </a:stretch>
        </p:blipFill>
        <p:spPr>
          <a:xfrm>
            <a:off x="426363" y="1169263"/>
            <a:ext cx="932282" cy="932282"/>
          </a:xfrm>
          <a:prstGeom prst="rect">
            <a:avLst/>
          </a:prstGeom>
        </p:spPr>
      </p:pic>
      <p:sp>
        <p:nvSpPr>
          <p:cNvPr id="21" name="Rectangle 20">
            <a:extLst>
              <a:ext uri="{FF2B5EF4-FFF2-40B4-BE49-F238E27FC236}">
                <a16:creationId xmlns:a16="http://schemas.microsoft.com/office/drawing/2014/main" id="{50918284-5FF1-4CB5-8BDC-E267674BECD0}"/>
              </a:ext>
            </a:extLst>
          </p:cNvPr>
          <p:cNvSpPr>
            <a:spLocks/>
          </p:cNvSpPr>
          <p:nvPr/>
        </p:nvSpPr>
        <p:spPr>
          <a:xfrm>
            <a:off x="1568744" y="1454369"/>
            <a:ext cx="10192350" cy="362072"/>
          </a:xfrm>
          <a:prstGeom prst="rect">
            <a:avLst/>
          </a:prstGeom>
        </p:spPr>
        <p:txBody>
          <a:bodyPr wrap="square" lIns="0" tIns="0" rIns="0" bIns="0" anchor="ctr">
            <a:spAutoFit/>
          </a:bodyPr>
          <a:lstStyle/>
          <a:p>
            <a:r>
              <a:rPr lang="en-US" sz="2353"/>
              <a:t>Describe the options for monitoring and logging an Azure IoT solution</a:t>
            </a:r>
          </a:p>
        </p:txBody>
      </p:sp>
      <p:cxnSp>
        <p:nvCxnSpPr>
          <p:cNvPr id="26" name="Straight Connector 25">
            <a:extLst>
              <a:ext uri="{FF2B5EF4-FFF2-40B4-BE49-F238E27FC236}">
                <a16:creationId xmlns:a16="http://schemas.microsoft.com/office/drawing/2014/main" id="{F969DA3C-B8B2-4251-B2EE-76E84833E83F}"/>
              </a:ext>
              <a:ext uri="{C183D7F6-B498-43B3-948B-1728B52AA6E4}">
                <adec:decorative xmlns:adec="http://schemas.microsoft.com/office/drawing/2017/decorative" val="1"/>
              </a:ext>
            </a:extLst>
          </p:cNvPr>
          <p:cNvCxnSpPr>
            <a:cxnSpLocks/>
          </p:cNvCxnSpPr>
          <p:nvPr/>
        </p:nvCxnSpPr>
        <p:spPr>
          <a:xfrm>
            <a:off x="1568744" y="2183754"/>
            <a:ext cx="101923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1" name="Picture 30" descr="Icon of a screen with filled chart ">
            <a:extLst>
              <a:ext uri="{FF2B5EF4-FFF2-40B4-BE49-F238E27FC236}">
                <a16:creationId xmlns:a16="http://schemas.microsoft.com/office/drawing/2014/main" id="{39C93E7B-36B3-4BA1-8184-B7E0F5B4F851}"/>
              </a:ext>
            </a:extLst>
          </p:cNvPr>
          <p:cNvPicPr>
            <a:picLocks/>
          </p:cNvPicPr>
          <p:nvPr/>
        </p:nvPicPr>
        <p:blipFill>
          <a:blip r:embed="rId4"/>
          <a:stretch>
            <a:fillRect/>
          </a:stretch>
        </p:blipFill>
        <p:spPr>
          <a:xfrm>
            <a:off x="426363" y="2265960"/>
            <a:ext cx="932282" cy="932282"/>
          </a:xfrm>
          <a:prstGeom prst="rect">
            <a:avLst/>
          </a:prstGeom>
        </p:spPr>
      </p:pic>
      <p:sp>
        <p:nvSpPr>
          <p:cNvPr id="22" name="Rectangle 21">
            <a:extLst>
              <a:ext uri="{FF2B5EF4-FFF2-40B4-BE49-F238E27FC236}">
                <a16:creationId xmlns:a16="http://schemas.microsoft.com/office/drawing/2014/main" id="{8E2D79A6-4B1E-4540-BE9C-DAC5D8842CE8}"/>
              </a:ext>
            </a:extLst>
          </p:cNvPr>
          <p:cNvSpPr>
            <a:spLocks/>
          </p:cNvSpPr>
          <p:nvPr/>
        </p:nvSpPr>
        <p:spPr>
          <a:xfrm>
            <a:off x="1568744" y="2551067"/>
            <a:ext cx="10192350" cy="362072"/>
          </a:xfrm>
          <a:prstGeom prst="rect">
            <a:avLst/>
          </a:prstGeom>
        </p:spPr>
        <p:txBody>
          <a:bodyPr wrap="square" lIns="0" tIns="0" rIns="0" bIns="0" anchor="ctr">
            <a:spAutoFit/>
          </a:bodyPr>
          <a:lstStyle/>
          <a:p>
            <a:r>
              <a:rPr lang="en-US" sz="2353"/>
              <a:t>Configure Azure Monitor to support of an IoT solution</a:t>
            </a:r>
          </a:p>
        </p:txBody>
      </p:sp>
      <p:cxnSp>
        <p:nvCxnSpPr>
          <p:cNvPr id="27" name="Straight Connector 26">
            <a:extLst>
              <a:ext uri="{FF2B5EF4-FFF2-40B4-BE49-F238E27FC236}">
                <a16:creationId xmlns:a16="http://schemas.microsoft.com/office/drawing/2014/main" id="{F7E6164A-A2B1-46CB-83C3-20C745D8135C}"/>
              </a:ext>
              <a:ext uri="{C183D7F6-B498-43B3-948B-1728B52AA6E4}">
                <adec:decorative xmlns:adec="http://schemas.microsoft.com/office/drawing/2017/decorative" val="1"/>
              </a:ext>
            </a:extLst>
          </p:cNvPr>
          <p:cNvCxnSpPr>
            <a:cxnSpLocks/>
          </p:cNvCxnSpPr>
          <p:nvPr/>
        </p:nvCxnSpPr>
        <p:spPr>
          <a:xfrm>
            <a:off x="1568744" y="3280452"/>
            <a:ext cx="101923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rectangle, a square and a circle in a straight line">
            <a:extLst>
              <a:ext uri="{FF2B5EF4-FFF2-40B4-BE49-F238E27FC236}">
                <a16:creationId xmlns:a16="http://schemas.microsoft.com/office/drawing/2014/main" id="{80864096-0907-484E-ABD5-CF99CEB8ABB5}"/>
              </a:ext>
            </a:extLst>
          </p:cNvPr>
          <p:cNvPicPr>
            <a:picLocks/>
          </p:cNvPicPr>
          <p:nvPr/>
        </p:nvPicPr>
        <p:blipFill>
          <a:blip r:embed="rId5"/>
          <a:stretch>
            <a:fillRect/>
          </a:stretch>
        </p:blipFill>
        <p:spPr>
          <a:xfrm>
            <a:off x="426363" y="3362657"/>
            <a:ext cx="932282" cy="932282"/>
          </a:xfrm>
          <a:prstGeom prst="rect">
            <a:avLst/>
          </a:prstGeom>
        </p:spPr>
      </p:pic>
      <p:sp>
        <p:nvSpPr>
          <p:cNvPr id="23" name="Rectangle 22">
            <a:extLst>
              <a:ext uri="{FF2B5EF4-FFF2-40B4-BE49-F238E27FC236}">
                <a16:creationId xmlns:a16="http://schemas.microsoft.com/office/drawing/2014/main" id="{B55438CD-D137-4578-AA24-58CA8C9D220C}"/>
              </a:ext>
            </a:extLst>
          </p:cNvPr>
          <p:cNvSpPr>
            <a:spLocks/>
          </p:cNvSpPr>
          <p:nvPr/>
        </p:nvSpPr>
        <p:spPr>
          <a:xfrm>
            <a:off x="1568744" y="3647765"/>
            <a:ext cx="10192350" cy="362072"/>
          </a:xfrm>
          <a:prstGeom prst="rect">
            <a:avLst/>
          </a:prstGeom>
        </p:spPr>
        <p:txBody>
          <a:bodyPr wrap="square" lIns="0" tIns="0" rIns="0" bIns="0" anchor="ctr">
            <a:spAutoFit/>
          </a:bodyPr>
          <a:lstStyle/>
          <a:p>
            <a:r>
              <a:rPr lang="en-US" sz="2353"/>
              <a:t>Configure IoT Hub Metrics to support of an IoT solution</a:t>
            </a:r>
          </a:p>
        </p:txBody>
      </p:sp>
      <p:cxnSp>
        <p:nvCxnSpPr>
          <p:cNvPr id="28" name="Straight Connector 27">
            <a:extLst>
              <a:ext uri="{FF2B5EF4-FFF2-40B4-BE49-F238E27FC236}">
                <a16:creationId xmlns:a16="http://schemas.microsoft.com/office/drawing/2014/main" id="{4EFB7BB8-BDCC-4AEC-9E30-9176AAB70A1C}"/>
              </a:ext>
              <a:ext uri="{C183D7F6-B498-43B3-948B-1728B52AA6E4}">
                <adec:decorative xmlns:adec="http://schemas.microsoft.com/office/drawing/2017/decorative" val="1"/>
              </a:ext>
            </a:extLst>
          </p:cNvPr>
          <p:cNvCxnSpPr>
            <a:cxnSpLocks/>
          </p:cNvCxnSpPr>
          <p:nvPr/>
        </p:nvCxnSpPr>
        <p:spPr>
          <a:xfrm>
            <a:off x="1568744" y="4377150"/>
            <a:ext cx="101923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three squares and a cloud">
            <a:extLst>
              <a:ext uri="{FF2B5EF4-FFF2-40B4-BE49-F238E27FC236}">
                <a16:creationId xmlns:a16="http://schemas.microsoft.com/office/drawing/2014/main" id="{8BF649F0-893B-482B-AC4E-D938B7E86FE4}"/>
              </a:ext>
            </a:extLst>
          </p:cNvPr>
          <p:cNvPicPr>
            <a:picLocks/>
          </p:cNvPicPr>
          <p:nvPr/>
        </p:nvPicPr>
        <p:blipFill>
          <a:blip r:embed="rId6"/>
          <a:stretch>
            <a:fillRect/>
          </a:stretch>
        </p:blipFill>
        <p:spPr>
          <a:xfrm>
            <a:off x="426363" y="4459354"/>
            <a:ext cx="932282" cy="932282"/>
          </a:xfrm>
          <a:prstGeom prst="rect">
            <a:avLst/>
          </a:prstGeom>
        </p:spPr>
      </p:pic>
      <p:sp>
        <p:nvSpPr>
          <p:cNvPr id="24" name="Rectangle 23">
            <a:extLst>
              <a:ext uri="{FF2B5EF4-FFF2-40B4-BE49-F238E27FC236}">
                <a16:creationId xmlns:a16="http://schemas.microsoft.com/office/drawing/2014/main" id="{3E23DE11-B2D3-4DC5-8829-7D247EE9616D}"/>
              </a:ext>
            </a:extLst>
          </p:cNvPr>
          <p:cNvSpPr>
            <a:spLocks/>
          </p:cNvSpPr>
          <p:nvPr/>
        </p:nvSpPr>
        <p:spPr>
          <a:xfrm>
            <a:off x="1568744" y="4744463"/>
            <a:ext cx="10192350" cy="362072"/>
          </a:xfrm>
          <a:prstGeom prst="rect">
            <a:avLst/>
          </a:prstGeom>
        </p:spPr>
        <p:txBody>
          <a:bodyPr wrap="square" lIns="0" tIns="0" rIns="0" bIns="0" anchor="ctr">
            <a:spAutoFit/>
          </a:bodyPr>
          <a:lstStyle/>
          <a:p>
            <a:r>
              <a:rPr lang="en-US" sz="2353"/>
              <a:t>Implement diagnostics logging</a:t>
            </a:r>
          </a:p>
        </p:txBody>
      </p:sp>
      <p:cxnSp>
        <p:nvCxnSpPr>
          <p:cNvPr id="29" name="Straight Connector 28">
            <a:extLst>
              <a:ext uri="{FF2B5EF4-FFF2-40B4-BE49-F238E27FC236}">
                <a16:creationId xmlns:a16="http://schemas.microsoft.com/office/drawing/2014/main" id="{B7D79E20-5B0B-46F3-AA9E-9BB65777068D}"/>
              </a:ext>
              <a:ext uri="{C183D7F6-B498-43B3-948B-1728B52AA6E4}">
                <adec:decorative xmlns:adec="http://schemas.microsoft.com/office/drawing/2017/decorative" val="1"/>
              </a:ext>
            </a:extLst>
          </p:cNvPr>
          <p:cNvCxnSpPr>
            <a:cxnSpLocks/>
          </p:cNvCxnSpPr>
          <p:nvPr/>
        </p:nvCxnSpPr>
        <p:spPr>
          <a:xfrm>
            <a:off x="1568744" y="5473848"/>
            <a:ext cx="101923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gear inside a circle">
            <a:extLst>
              <a:ext uri="{FF2B5EF4-FFF2-40B4-BE49-F238E27FC236}">
                <a16:creationId xmlns:a16="http://schemas.microsoft.com/office/drawing/2014/main" id="{428E8595-62F4-467A-8FEF-94F1B3C4BEDC}"/>
              </a:ext>
            </a:extLst>
          </p:cNvPr>
          <p:cNvPicPr>
            <a:picLocks/>
          </p:cNvPicPr>
          <p:nvPr/>
        </p:nvPicPr>
        <p:blipFill>
          <a:blip r:embed="rId7"/>
          <a:stretch>
            <a:fillRect/>
          </a:stretch>
        </p:blipFill>
        <p:spPr>
          <a:xfrm>
            <a:off x="426363" y="5556052"/>
            <a:ext cx="932282" cy="932282"/>
          </a:xfrm>
          <a:prstGeom prst="rect">
            <a:avLst/>
          </a:prstGeom>
        </p:spPr>
      </p:pic>
      <p:sp>
        <p:nvSpPr>
          <p:cNvPr id="25" name="Rectangle 24">
            <a:extLst>
              <a:ext uri="{FF2B5EF4-FFF2-40B4-BE49-F238E27FC236}">
                <a16:creationId xmlns:a16="http://schemas.microsoft.com/office/drawing/2014/main" id="{812ACCFB-2AB1-472D-87D9-457A9392636D}"/>
              </a:ext>
            </a:extLst>
          </p:cNvPr>
          <p:cNvSpPr>
            <a:spLocks/>
          </p:cNvSpPr>
          <p:nvPr/>
        </p:nvSpPr>
        <p:spPr>
          <a:xfrm>
            <a:off x="1568744" y="5841158"/>
            <a:ext cx="10192350" cy="362072"/>
          </a:xfrm>
          <a:prstGeom prst="rect">
            <a:avLst/>
          </a:prstGeom>
        </p:spPr>
        <p:txBody>
          <a:bodyPr wrap="square" lIns="0" tIns="0" rIns="0" bIns="0" anchor="ctr">
            <a:spAutoFit/>
          </a:bodyPr>
          <a:lstStyle/>
          <a:p>
            <a:r>
              <a:rPr lang="en-US" sz="2353"/>
              <a:t>Troubleshoot IoT device connection and communication issues</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Monitoring and logging</a:t>
            </a:r>
          </a:p>
        </p:txBody>
      </p:sp>
      <p:pic>
        <p:nvPicPr>
          <p:cNvPr id="5" name="Picture 4" descr="Icon of concentric arcs">
            <a:extLst>
              <a:ext uri="{FF2B5EF4-FFF2-40B4-BE49-F238E27FC236}">
                <a16:creationId xmlns:a16="http://schemas.microsoft.com/office/drawing/2014/main" id="{272DED89-E8B2-461D-B6E1-F5D4FFDB4069}"/>
              </a:ext>
            </a:extLst>
          </p:cNvPr>
          <p:cNvPicPr>
            <a:picLocks noChangeAspect="1"/>
          </p:cNvPicPr>
          <p:nvPr/>
        </p:nvPicPr>
        <p:blipFill>
          <a:blip r:embed="rId3"/>
          <a:stretch>
            <a:fillRect/>
          </a:stretch>
        </p:blipFill>
        <p:spPr>
          <a:xfrm>
            <a:off x="10271535" y="2961353"/>
            <a:ext cx="848939" cy="848939"/>
          </a:xfrm>
          <a:prstGeom prst="rect">
            <a:avLst/>
          </a:prstGeom>
        </p:spPr>
      </p:pic>
    </p:spTree>
    <p:extLst>
      <p:ext uri="{BB962C8B-B14F-4D97-AF65-F5344CB8AC3E}">
        <p14:creationId xmlns:p14="http://schemas.microsoft.com/office/powerpoint/2010/main" val="24637484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Monitor</a:t>
            </a:r>
          </a:p>
        </p:txBody>
      </p:sp>
      <p:grpSp>
        <p:nvGrpSpPr>
          <p:cNvPr id="20" name="Group 19" descr="Azure monitor flowchart">
            <a:extLst>
              <a:ext uri="{FF2B5EF4-FFF2-40B4-BE49-F238E27FC236}">
                <a16:creationId xmlns:a16="http://schemas.microsoft.com/office/drawing/2014/main" id="{1BCA718C-9634-4F93-8404-CB4B98EF8D11}"/>
              </a:ext>
            </a:extLst>
          </p:cNvPr>
          <p:cNvGrpSpPr/>
          <p:nvPr/>
        </p:nvGrpSpPr>
        <p:grpSpPr>
          <a:xfrm>
            <a:off x="546080" y="1016171"/>
            <a:ext cx="11227278" cy="5210102"/>
            <a:chOff x="557030" y="1036050"/>
            <a:chExt cx="11452408" cy="5314575"/>
          </a:xfrm>
        </p:grpSpPr>
        <p:cxnSp>
          <p:nvCxnSpPr>
            <p:cNvPr id="40" name="Straight Connector 39">
              <a:extLst>
                <a:ext uri="{FF2B5EF4-FFF2-40B4-BE49-F238E27FC236}">
                  <a16:creationId xmlns:a16="http://schemas.microsoft.com/office/drawing/2014/main" id="{7A523D20-2E42-4340-848B-97CBF85A603A}"/>
                </a:ext>
                <a:ext uri="{C183D7F6-B498-43B3-948B-1728B52AA6E4}">
                  <adec:decorative xmlns:adec="http://schemas.microsoft.com/office/drawing/2017/decorative" val="0"/>
                </a:ext>
              </a:extLst>
            </p:cNvPr>
            <p:cNvCxnSpPr>
              <a:cxnSpLocks/>
            </p:cNvCxnSpPr>
            <p:nvPr/>
          </p:nvCxnSpPr>
          <p:spPr>
            <a:xfrm>
              <a:off x="730702" y="2455017"/>
              <a:ext cx="0" cy="1827666"/>
            </a:xfrm>
            <a:prstGeom prst="line">
              <a:avLst/>
            </a:prstGeom>
            <a:ln w="19050">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1F0C7B38-32F8-41CC-ABC7-FB856D48798C}"/>
                </a:ext>
              </a:extLst>
            </p:cNvPr>
            <p:cNvSpPr/>
            <p:nvPr/>
          </p:nvSpPr>
          <p:spPr bwMode="auto">
            <a:xfrm>
              <a:off x="557030" y="2043855"/>
              <a:ext cx="2438400" cy="41116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30" dirty="0">
                  <a:solidFill>
                    <a:schemeClr val="tx1"/>
                  </a:solidFill>
                  <a:ea typeface="Segoe UI" pitchFamily="34" charset="0"/>
                  <a:cs typeface="Segoe UI" pitchFamily="34" charset="0"/>
                </a:rPr>
                <a:t>Application</a:t>
              </a:r>
            </a:p>
          </p:txBody>
        </p:sp>
        <p:sp>
          <p:nvSpPr>
            <p:cNvPr id="6" name="Rectangle 5">
              <a:extLst>
                <a:ext uri="{FF2B5EF4-FFF2-40B4-BE49-F238E27FC236}">
                  <a16:creationId xmlns:a16="http://schemas.microsoft.com/office/drawing/2014/main" id="{245BC290-5252-4EA1-80EB-A5921A98FD07}"/>
                </a:ext>
              </a:extLst>
            </p:cNvPr>
            <p:cNvSpPr/>
            <p:nvPr/>
          </p:nvSpPr>
          <p:spPr bwMode="auto">
            <a:xfrm>
              <a:off x="557030" y="2603562"/>
              <a:ext cx="2438400" cy="41116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30">
                  <a:solidFill>
                    <a:schemeClr val="tx1"/>
                  </a:solidFill>
                  <a:ea typeface="Segoe UI" pitchFamily="34" charset="0"/>
                  <a:cs typeface="Segoe UI" pitchFamily="34" charset="0"/>
                </a:rPr>
                <a:t>Operating System</a:t>
              </a:r>
            </a:p>
          </p:txBody>
        </p:sp>
        <p:sp>
          <p:nvSpPr>
            <p:cNvPr id="7" name="Rectangle 6">
              <a:extLst>
                <a:ext uri="{FF2B5EF4-FFF2-40B4-BE49-F238E27FC236}">
                  <a16:creationId xmlns:a16="http://schemas.microsoft.com/office/drawing/2014/main" id="{072CF5B8-4701-4A52-8B35-F8FF8038F3A9}"/>
                </a:ext>
              </a:extLst>
            </p:cNvPr>
            <p:cNvSpPr/>
            <p:nvPr/>
          </p:nvSpPr>
          <p:spPr bwMode="auto">
            <a:xfrm>
              <a:off x="557030" y="3163269"/>
              <a:ext cx="2438400" cy="41116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30">
                  <a:solidFill>
                    <a:schemeClr val="tx1"/>
                  </a:solidFill>
                  <a:ea typeface="Segoe UI" pitchFamily="34" charset="0"/>
                  <a:cs typeface="Segoe UI" pitchFamily="34" charset="0"/>
                </a:rPr>
                <a:t>Azure Resources</a:t>
              </a:r>
            </a:p>
          </p:txBody>
        </p:sp>
        <p:sp>
          <p:nvSpPr>
            <p:cNvPr id="8" name="Rectangle 7">
              <a:extLst>
                <a:ext uri="{FF2B5EF4-FFF2-40B4-BE49-F238E27FC236}">
                  <a16:creationId xmlns:a16="http://schemas.microsoft.com/office/drawing/2014/main" id="{CF38929B-E557-4861-9B41-B2C4AE3E6226}"/>
                </a:ext>
              </a:extLst>
            </p:cNvPr>
            <p:cNvSpPr/>
            <p:nvPr/>
          </p:nvSpPr>
          <p:spPr bwMode="auto">
            <a:xfrm>
              <a:off x="557030" y="3722976"/>
              <a:ext cx="2438400" cy="41116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30">
                  <a:solidFill>
                    <a:schemeClr val="tx1"/>
                  </a:solidFill>
                  <a:ea typeface="Segoe UI" pitchFamily="34" charset="0"/>
                  <a:cs typeface="Segoe UI" pitchFamily="34" charset="0"/>
                </a:rPr>
                <a:t>Azure Subscription</a:t>
              </a:r>
            </a:p>
          </p:txBody>
        </p:sp>
        <p:sp>
          <p:nvSpPr>
            <p:cNvPr id="9" name="Rectangle 8">
              <a:extLst>
                <a:ext uri="{FF2B5EF4-FFF2-40B4-BE49-F238E27FC236}">
                  <a16:creationId xmlns:a16="http://schemas.microsoft.com/office/drawing/2014/main" id="{B712A523-F17A-464D-A43A-9D1429192BA5}"/>
                </a:ext>
              </a:extLst>
            </p:cNvPr>
            <p:cNvSpPr/>
            <p:nvPr/>
          </p:nvSpPr>
          <p:spPr bwMode="auto">
            <a:xfrm>
              <a:off x="557030" y="4282683"/>
              <a:ext cx="2438400" cy="41116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30">
                  <a:solidFill>
                    <a:schemeClr val="tx1"/>
                  </a:solidFill>
                  <a:ea typeface="Segoe UI" pitchFamily="34" charset="0"/>
                  <a:cs typeface="Segoe UI" pitchFamily="34" charset="0"/>
                </a:rPr>
                <a:t>Azure Tenant</a:t>
              </a:r>
            </a:p>
          </p:txBody>
        </p:sp>
        <p:sp>
          <p:nvSpPr>
            <p:cNvPr id="10" name="Rectangle 9">
              <a:extLst>
                <a:ext uri="{FF2B5EF4-FFF2-40B4-BE49-F238E27FC236}">
                  <a16:creationId xmlns:a16="http://schemas.microsoft.com/office/drawing/2014/main" id="{8153C7C1-8E27-4CD1-82DF-7D45FE023CBF}"/>
                </a:ext>
              </a:extLst>
            </p:cNvPr>
            <p:cNvSpPr/>
            <p:nvPr/>
          </p:nvSpPr>
          <p:spPr bwMode="auto">
            <a:xfrm>
              <a:off x="557030" y="4922919"/>
              <a:ext cx="2438400" cy="411162"/>
            </a:xfrm>
            <a:prstGeom prst="rect">
              <a:avLst/>
            </a:prstGeom>
            <a:noFill/>
            <a:ln w="19050">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730">
                  <a:solidFill>
                    <a:schemeClr val="tx1"/>
                  </a:solidFill>
                  <a:ea typeface="Segoe UI" pitchFamily="34" charset="0"/>
                  <a:cs typeface="Segoe UI" pitchFamily="34" charset="0"/>
                </a:rPr>
                <a:t>Custom Sources</a:t>
              </a:r>
            </a:p>
          </p:txBody>
        </p:sp>
        <p:sp>
          <p:nvSpPr>
            <p:cNvPr id="5" name="Right Bracket 4">
              <a:extLst>
                <a:ext uri="{FF2B5EF4-FFF2-40B4-BE49-F238E27FC236}">
                  <a16:creationId xmlns:a16="http://schemas.microsoft.com/office/drawing/2014/main" id="{6457D7AD-7383-4722-A4A2-CACBD3EB9589}"/>
                </a:ext>
              </a:extLst>
            </p:cNvPr>
            <p:cNvSpPr/>
            <p:nvPr/>
          </p:nvSpPr>
          <p:spPr>
            <a:xfrm>
              <a:off x="2945900" y="1958972"/>
              <a:ext cx="132080" cy="3457575"/>
            </a:xfrm>
            <a:prstGeom prst="rightBracket">
              <a:avLst>
                <a:gd name="adj" fmla="val 54999"/>
              </a:avLst>
            </a:prstGeom>
            <a:ln w="19050">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a:p>
          </p:txBody>
        </p:sp>
        <p:cxnSp>
          <p:nvCxnSpPr>
            <p:cNvPr id="14" name="Straight Arrow Connector 13">
              <a:extLst>
                <a:ext uri="{FF2B5EF4-FFF2-40B4-BE49-F238E27FC236}">
                  <a16:creationId xmlns:a16="http://schemas.microsoft.com/office/drawing/2014/main" id="{4855D77B-2F60-462D-83D7-B4563B02DB98}"/>
                </a:ext>
              </a:extLst>
            </p:cNvPr>
            <p:cNvCxnSpPr>
              <a:cxnSpLocks/>
            </p:cNvCxnSpPr>
            <p:nvPr/>
          </p:nvCxnSpPr>
          <p:spPr>
            <a:xfrm>
              <a:off x="3077980" y="3652649"/>
              <a:ext cx="1082858"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3BC66D4-253E-4C86-AEBA-E37226B20E74}"/>
                </a:ext>
              </a:extLst>
            </p:cNvPr>
            <p:cNvSpPr/>
            <p:nvPr/>
          </p:nvSpPr>
          <p:spPr bwMode="auto">
            <a:xfrm>
              <a:off x="3581400" y="1192213"/>
              <a:ext cx="8428038" cy="5158412"/>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CD8CA3C0-CA44-4CB8-AF4E-1A313AA8B67C}"/>
                </a:ext>
              </a:extLst>
            </p:cNvPr>
            <p:cNvSpPr txBox="1"/>
            <p:nvPr/>
          </p:nvSpPr>
          <p:spPr>
            <a:xfrm>
              <a:off x="3825716" y="1050779"/>
              <a:ext cx="2063592" cy="313932"/>
            </a:xfrm>
            <a:prstGeom prst="rect">
              <a:avLst/>
            </a:prstGeom>
            <a:solidFill>
              <a:schemeClr val="bg1"/>
            </a:solidFill>
          </p:spPr>
          <p:txBody>
            <a:bodyPr wrap="square" lIns="358570" tIns="44821" rIns="89642" bIns="44821" rtlCol="0">
              <a:spAutoFit/>
            </a:bodyPr>
            <a:lstStyle/>
            <a:p>
              <a:pPr algn="ctr">
                <a:lnSpc>
                  <a:spcPct val="90000"/>
                </a:lnSpc>
                <a:spcAft>
                  <a:spcPts val="588"/>
                </a:spcAft>
              </a:pPr>
              <a:r>
                <a:rPr lang="en-US" sz="1568" dirty="0"/>
                <a:t> Azure Monitor</a:t>
              </a:r>
            </a:p>
          </p:txBody>
        </p:sp>
        <p:pic>
          <p:nvPicPr>
            <p:cNvPr id="33" name="Picture 32" descr="Icon of a magnifying glass showing a chart">
              <a:extLst>
                <a:ext uri="{FF2B5EF4-FFF2-40B4-BE49-F238E27FC236}">
                  <a16:creationId xmlns:a16="http://schemas.microsoft.com/office/drawing/2014/main" id="{4DDB02FC-521A-4AFD-99D8-BFA5CE7DE38C}"/>
                </a:ext>
              </a:extLst>
            </p:cNvPr>
            <p:cNvPicPr>
              <a:picLocks noChangeAspect="1"/>
            </p:cNvPicPr>
            <p:nvPr/>
          </p:nvPicPr>
          <p:blipFill>
            <a:blip r:embed="rId3"/>
            <a:stretch>
              <a:fillRect/>
            </a:stretch>
          </p:blipFill>
          <p:spPr>
            <a:xfrm>
              <a:off x="3948335" y="1036050"/>
              <a:ext cx="315690" cy="315690"/>
            </a:xfrm>
            <a:prstGeom prst="rect">
              <a:avLst/>
            </a:prstGeom>
            <a:ln>
              <a:noFill/>
            </a:ln>
          </p:spPr>
        </p:pic>
        <p:sp>
          <p:nvSpPr>
            <p:cNvPr id="15" name="Rectangle 14">
              <a:extLst>
                <a:ext uri="{FF2B5EF4-FFF2-40B4-BE49-F238E27FC236}">
                  <a16:creationId xmlns:a16="http://schemas.microsoft.com/office/drawing/2014/main" id="{98E40A07-0913-4E47-A49C-554A7AC93F94}"/>
                </a:ext>
              </a:extLst>
            </p:cNvPr>
            <p:cNvSpPr/>
            <p:nvPr/>
          </p:nvSpPr>
          <p:spPr bwMode="auto">
            <a:xfrm>
              <a:off x="4280060" y="2437541"/>
              <a:ext cx="1048657" cy="25194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1" name="Cylinder 50">
              <a:extLst>
                <a:ext uri="{FF2B5EF4-FFF2-40B4-BE49-F238E27FC236}">
                  <a16:creationId xmlns:a16="http://schemas.microsoft.com/office/drawing/2014/main" id="{B0BDD29F-6B53-4E14-B409-876DBDC3B93C}"/>
                </a:ext>
              </a:extLst>
            </p:cNvPr>
            <p:cNvSpPr/>
            <p:nvPr/>
          </p:nvSpPr>
          <p:spPr bwMode="auto">
            <a:xfrm>
              <a:off x="4467630" y="2727960"/>
              <a:ext cx="673516" cy="806524"/>
            </a:xfrm>
            <a:prstGeom prst="can">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179285" tIns="35857"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078" dirty="0">
                  <a:solidFill>
                    <a:schemeClr val="tx1"/>
                  </a:solidFill>
                  <a:ea typeface="Segoe UI" pitchFamily="34" charset="0"/>
                  <a:cs typeface="Segoe UI" pitchFamily="34" charset="0"/>
                </a:rPr>
                <a:t>Metrics</a:t>
              </a:r>
            </a:p>
          </p:txBody>
        </p:sp>
        <p:pic>
          <p:nvPicPr>
            <p:cNvPr id="49" name="Picture 48" descr="Icon of a series of bars forming a chart">
              <a:extLst>
                <a:ext uri="{FF2B5EF4-FFF2-40B4-BE49-F238E27FC236}">
                  <a16:creationId xmlns:a16="http://schemas.microsoft.com/office/drawing/2014/main" id="{ABDE4B26-EA0E-4123-B0C7-E2A8B233628F}"/>
                </a:ext>
              </a:extLst>
            </p:cNvPr>
            <p:cNvPicPr>
              <a:picLocks noChangeAspect="1"/>
            </p:cNvPicPr>
            <p:nvPr/>
          </p:nvPicPr>
          <p:blipFill>
            <a:blip r:embed="rId4"/>
            <a:stretch>
              <a:fillRect/>
            </a:stretch>
          </p:blipFill>
          <p:spPr>
            <a:xfrm>
              <a:off x="4676819" y="3205258"/>
              <a:ext cx="220712" cy="252422"/>
            </a:xfrm>
            <a:prstGeom prst="rect">
              <a:avLst/>
            </a:prstGeom>
          </p:spPr>
        </p:pic>
        <p:sp>
          <p:nvSpPr>
            <p:cNvPr id="52" name="Cylinder 51">
              <a:extLst>
                <a:ext uri="{FF2B5EF4-FFF2-40B4-BE49-F238E27FC236}">
                  <a16:creationId xmlns:a16="http://schemas.microsoft.com/office/drawing/2014/main" id="{60876B6E-0756-4CEF-ADF3-0262CA499FDB}"/>
                </a:ext>
              </a:extLst>
            </p:cNvPr>
            <p:cNvSpPr/>
            <p:nvPr/>
          </p:nvSpPr>
          <p:spPr bwMode="auto">
            <a:xfrm>
              <a:off x="4467630" y="3807398"/>
              <a:ext cx="673516" cy="806524"/>
            </a:xfrm>
            <a:prstGeom prst="can">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7213" tIns="89642"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078">
                  <a:solidFill>
                    <a:schemeClr val="tx1"/>
                  </a:solidFill>
                  <a:ea typeface="Segoe UI" pitchFamily="34" charset="0"/>
                  <a:cs typeface="Segoe UI" pitchFamily="34" charset="0"/>
                </a:rPr>
                <a:t>Logs</a:t>
              </a:r>
            </a:p>
          </p:txBody>
        </p:sp>
        <p:pic>
          <p:nvPicPr>
            <p:cNvPr id="56" name="Picture 55" descr="Icon of a bar chart with circles on the bottom">
              <a:extLst>
                <a:ext uri="{FF2B5EF4-FFF2-40B4-BE49-F238E27FC236}">
                  <a16:creationId xmlns:a16="http://schemas.microsoft.com/office/drawing/2014/main" id="{34F9C624-92B2-4482-BE0B-8074982B8EB4}"/>
                </a:ext>
              </a:extLst>
            </p:cNvPr>
            <p:cNvPicPr>
              <a:picLocks noChangeAspect="1"/>
            </p:cNvPicPr>
            <p:nvPr/>
          </p:nvPicPr>
          <p:blipFill>
            <a:blip r:embed="rId5"/>
            <a:srcRect/>
            <a:stretch/>
          </p:blipFill>
          <p:spPr>
            <a:xfrm>
              <a:off x="4686731" y="4294854"/>
              <a:ext cx="235314" cy="235312"/>
            </a:xfrm>
            <a:prstGeom prst="rect">
              <a:avLst/>
            </a:prstGeom>
          </p:spPr>
        </p:pic>
        <p:cxnSp>
          <p:nvCxnSpPr>
            <p:cNvPr id="18" name="Straight Arrow Connector 17">
              <a:extLst>
                <a:ext uri="{FF2B5EF4-FFF2-40B4-BE49-F238E27FC236}">
                  <a16:creationId xmlns:a16="http://schemas.microsoft.com/office/drawing/2014/main" id="{5FFEBE22-73A7-4BAE-96EF-92053261373E}"/>
                </a:ext>
              </a:extLst>
            </p:cNvPr>
            <p:cNvCxnSpPr>
              <a:cxnSpLocks/>
            </p:cNvCxnSpPr>
            <p:nvPr/>
          </p:nvCxnSpPr>
          <p:spPr>
            <a:xfrm>
              <a:off x="5341257" y="3697284"/>
              <a:ext cx="636588" cy="0"/>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9" name="Right Bracket 18">
              <a:extLst>
                <a:ext uri="{FF2B5EF4-FFF2-40B4-BE49-F238E27FC236}">
                  <a16:creationId xmlns:a16="http://schemas.microsoft.com/office/drawing/2014/main" id="{9E726112-B5D3-442B-93A9-B8E631812141}"/>
                </a:ext>
              </a:extLst>
            </p:cNvPr>
            <p:cNvSpPr/>
            <p:nvPr/>
          </p:nvSpPr>
          <p:spPr>
            <a:xfrm flipH="1">
              <a:off x="5978207" y="1306513"/>
              <a:ext cx="285750" cy="4781543"/>
            </a:xfrm>
            <a:prstGeom prst="rightBracket">
              <a:avLst>
                <a:gd name="adj" fmla="val 104999"/>
              </a:avLst>
            </a:prstGeom>
            <a:ln w="19050">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a:solidFill>
                  <a:schemeClr val="tx2"/>
                </a:solidFill>
              </a:endParaRPr>
            </a:p>
          </p:txBody>
        </p:sp>
        <p:sp>
          <p:nvSpPr>
            <p:cNvPr id="23" name="Rectangle 22">
              <a:extLst>
                <a:ext uri="{FF2B5EF4-FFF2-40B4-BE49-F238E27FC236}">
                  <a16:creationId xmlns:a16="http://schemas.microsoft.com/office/drawing/2014/main" id="{020AB65B-BE89-46BA-848B-DFD4309B481B}"/>
                </a:ext>
              </a:extLst>
            </p:cNvPr>
            <p:cNvSpPr/>
            <p:nvPr/>
          </p:nvSpPr>
          <p:spPr bwMode="auto">
            <a:xfrm>
              <a:off x="6370638" y="1355809"/>
              <a:ext cx="5303520" cy="82296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a:extLst>
                <a:ext uri="{FF2B5EF4-FFF2-40B4-BE49-F238E27FC236}">
                  <a16:creationId xmlns:a16="http://schemas.microsoft.com/office/drawing/2014/main" id="{5F899DED-E52D-4379-BB17-8200A4F0807A}"/>
                </a:ext>
              </a:extLst>
            </p:cNvPr>
            <p:cNvSpPr/>
            <p:nvPr/>
          </p:nvSpPr>
          <p:spPr bwMode="auto">
            <a:xfrm>
              <a:off x="6061576" y="1637517"/>
              <a:ext cx="687817" cy="25954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35857" tIns="26893" rIns="35857" bIns="26893"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a:solidFill>
                    <a:schemeClr val="tx2"/>
                  </a:solidFill>
                  <a:ea typeface="Segoe UI" pitchFamily="34" charset="0"/>
                  <a:cs typeface="Segoe UI" pitchFamily="34" charset="0"/>
                </a:rPr>
                <a:t>Insights</a:t>
              </a:r>
            </a:p>
          </p:txBody>
        </p:sp>
        <p:pic>
          <p:nvPicPr>
            <p:cNvPr id="63" name="Picture 62" descr="Icon of a bulb">
              <a:extLst>
                <a:ext uri="{FF2B5EF4-FFF2-40B4-BE49-F238E27FC236}">
                  <a16:creationId xmlns:a16="http://schemas.microsoft.com/office/drawing/2014/main" id="{1805CDA9-AB24-4FDF-A065-20D22B8472AE}"/>
                </a:ext>
              </a:extLst>
            </p:cNvPr>
            <p:cNvPicPr>
              <a:picLocks noChangeAspect="1"/>
            </p:cNvPicPr>
            <p:nvPr/>
          </p:nvPicPr>
          <p:blipFill>
            <a:blip r:embed="rId6"/>
            <a:stretch>
              <a:fillRect/>
            </a:stretch>
          </p:blipFill>
          <p:spPr>
            <a:xfrm>
              <a:off x="7290521" y="1534753"/>
              <a:ext cx="238510" cy="331722"/>
            </a:xfrm>
            <a:prstGeom prst="rect">
              <a:avLst/>
            </a:prstGeom>
          </p:spPr>
        </p:pic>
        <p:sp>
          <p:nvSpPr>
            <p:cNvPr id="3" name="TextBox 2">
              <a:extLst>
                <a:ext uri="{FF2B5EF4-FFF2-40B4-BE49-F238E27FC236}">
                  <a16:creationId xmlns:a16="http://schemas.microsoft.com/office/drawing/2014/main" id="{3EAE810E-A96F-4940-AAD3-7AA3F382E762}"/>
                </a:ext>
              </a:extLst>
            </p:cNvPr>
            <p:cNvSpPr txBox="1"/>
            <p:nvPr/>
          </p:nvSpPr>
          <p:spPr>
            <a:xfrm>
              <a:off x="7025857" y="1919823"/>
              <a:ext cx="767839" cy="166199"/>
            </a:xfrm>
            <a:prstGeom prst="rect">
              <a:avLst/>
            </a:prstGeom>
            <a:noFill/>
          </p:spPr>
          <p:txBody>
            <a:bodyPr wrap="none" lIns="0" tIns="0" rIns="0" bIns="0" rtlCol="0" anchor="ctr">
              <a:spAutoFit/>
            </a:bodyPr>
            <a:lstStyle/>
            <a:p>
              <a:pPr algn="ctr">
                <a:lnSpc>
                  <a:spcPct val="90000"/>
                </a:lnSpc>
                <a:spcAft>
                  <a:spcPts val="588"/>
                </a:spcAft>
              </a:pPr>
              <a:r>
                <a:rPr lang="en-US" sz="1176" dirty="0"/>
                <a:t>Application</a:t>
              </a:r>
            </a:p>
          </p:txBody>
        </p:sp>
        <p:pic>
          <p:nvPicPr>
            <p:cNvPr id="60" name="Picture 59" descr="Icon of a square with two smaller squares inside it">
              <a:extLst>
                <a:ext uri="{FF2B5EF4-FFF2-40B4-BE49-F238E27FC236}">
                  <a16:creationId xmlns:a16="http://schemas.microsoft.com/office/drawing/2014/main" id="{02880F40-587E-4C49-89DA-2B4EABF448A1}"/>
                </a:ext>
              </a:extLst>
            </p:cNvPr>
            <p:cNvPicPr>
              <a:picLocks noChangeAspect="1"/>
            </p:cNvPicPr>
            <p:nvPr/>
          </p:nvPicPr>
          <p:blipFill>
            <a:blip r:embed="rId7"/>
            <a:srcRect/>
            <a:stretch/>
          </p:blipFill>
          <p:spPr>
            <a:xfrm>
              <a:off x="8221373" y="1556974"/>
              <a:ext cx="287280" cy="287280"/>
            </a:xfrm>
            <a:prstGeom prst="rect">
              <a:avLst/>
            </a:prstGeom>
          </p:spPr>
        </p:pic>
        <p:sp>
          <p:nvSpPr>
            <p:cNvPr id="53" name="TextBox 52">
              <a:extLst>
                <a:ext uri="{FF2B5EF4-FFF2-40B4-BE49-F238E27FC236}">
                  <a16:creationId xmlns:a16="http://schemas.microsoft.com/office/drawing/2014/main" id="{81E4466B-31A5-4CBA-B020-4B3C3F598172}"/>
                </a:ext>
              </a:extLst>
            </p:cNvPr>
            <p:cNvSpPr txBox="1"/>
            <p:nvPr/>
          </p:nvSpPr>
          <p:spPr>
            <a:xfrm>
              <a:off x="8035596" y="1919823"/>
              <a:ext cx="658835" cy="166199"/>
            </a:xfrm>
            <a:prstGeom prst="rect">
              <a:avLst/>
            </a:prstGeom>
            <a:noFill/>
          </p:spPr>
          <p:txBody>
            <a:bodyPr wrap="none" lIns="0" tIns="0" rIns="0" bIns="0" rtlCol="0" anchor="ctr">
              <a:spAutoFit/>
            </a:bodyPr>
            <a:lstStyle/>
            <a:p>
              <a:pPr algn="ctr">
                <a:lnSpc>
                  <a:spcPct val="90000"/>
                </a:lnSpc>
                <a:spcAft>
                  <a:spcPts val="588"/>
                </a:spcAft>
              </a:pPr>
              <a:r>
                <a:rPr lang="en-US" sz="1176" dirty="0"/>
                <a:t>Container</a:t>
              </a:r>
            </a:p>
          </p:txBody>
        </p:sp>
        <p:pic>
          <p:nvPicPr>
            <p:cNvPr id="64" name="Picture 63" descr="Icon of a webpage showing a product symbol">
              <a:extLst>
                <a:ext uri="{FF2B5EF4-FFF2-40B4-BE49-F238E27FC236}">
                  <a16:creationId xmlns:a16="http://schemas.microsoft.com/office/drawing/2014/main" id="{3668B751-3846-4131-AEE5-A6633D2C2CB4}"/>
                </a:ext>
              </a:extLst>
            </p:cNvPr>
            <p:cNvPicPr>
              <a:picLocks noChangeAspect="1"/>
            </p:cNvPicPr>
            <p:nvPr/>
          </p:nvPicPr>
          <p:blipFill>
            <a:blip r:embed="rId8"/>
            <a:stretch>
              <a:fillRect/>
            </a:stretch>
          </p:blipFill>
          <p:spPr>
            <a:xfrm>
              <a:off x="9181117" y="1556976"/>
              <a:ext cx="382828" cy="287278"/>
            </a:xfrm>
            <a:prstGeom prst="rect">
              <a:avLst/>
            </a:prstGeom>
          </p:spPr>
        </p:pic>
        <p:sp>
          <p:nvSpPr>
            <p:cNvPr id="67" name="TextBox 66">
              <a:extLst>
                <a:ext uri="{FF2B5EF4-FFF2-40B4-BE49-F238E27FC236}">
                  <a16:creationId xmlns:a16="http://schemas.microsoft.com/office/drawing/2014/main" id="{56228B7D-5C72-47C2-A0FA-8A464332A795}"/>
                </a:ext>
              </a:extLst>
            </p:cNvPr>
            <p:cNvSpPr txBox="1"/>
            <p:nvPr/>
          </p:nvSpPr>
          <p:spPr>
            <a:xfrm>
              <a:off x="9255512" y="1919823"/>
              <a:ext cx="234039" cy="166199"/>
            </a:xfrm>
            <a:prstGeom prst="rect">
              <a:avLst/>
            </a:prstGeom>
            <a:noFill/>
          </p:spPr>
          <p:txBody>
            <a:bodyPr wrap="none" lIns="0" tIns="0" rIns="0" bIns="0" rtlCol="0" anchor="ctr">
              <a:spAutoFit/>
            </a:bodyPr>
            <a:lstStyle/>
            <a:p>
              <a:pPr algn="ctr">
                <a:lnSpc>
                  <a:spcPct val="90000"/>
                </a:lnSpc>
                <a:spcAft>
                  <a:spcPts val="588"/>
                </a:spcAft>
              </a:pPr>
              <a:r>
                <a:rPr lang="en-US" sz="1176"/>
                <a:t>VM</a:t>
              </a:r>
            </a:p>
          </p:txBody>
        </p:sp>
        <p:pic>
          <p:nvPicPr>
            <p:cNvPr id="62" name="Picture 61" descr="Icon of a computer screen">
              <a:extLst>
                <a:ext uri="{FF2B5EF4-FFF2-40B4-BE49-F238E27FC236}">
                  <a16:creationId xmlns:a16="http://schemas.microsoft.com/office/drawing/2014/main" id="{12D5FF57-92E3-4551-AFBF-11E37714D29C}"/>
                </a:ext>
              </a:extLst>
            </p:cNvPr>
            <p:cNvPicPr>
              <a:picLocks noChangeAspect="1"/>
            </p:cNvPicPr>
            <p:nvPr/>
          </p:nvPicPr>
          <p:blipFill>
            <a:blip r:embed="rId9"/>
            <a:srcRect/>
            <a:stretch/>
          </p:blipFill>
          <p:spPr>
            <a:xfrm>
              <a:off x="10485131" y="1545864"/>
              <a:ext cx="309500" cy="309500"/>
            </a:xfrm>
            <a:prstGeom prst="rect">
              <a:avLst/>
            </a:prstGeom>
          </p:spPr>
        </p:pic>
        <p:sp>
          <p:nvSpPr>
            <p:cNvPr id="68" name="TextBox 67">
              <a:extLst>
                <a:ext uri="{FF2B5EF4-FFF2-40B4-BE49-F238E27FC236}">
                  <a16:creationId xmlns:a16="http://schemas.microsoft.com/office/drawing/2014/main" id="{2F0E3076-ECAB-4177-B11E-9C8CDB65ACF3}"/>
                </a:ext>
              </a:extLst>
            </p:cNvPr>
            <p:cNvSpPr txBox="1"/>
            <p:nvPr/>
          </p:nvSpPr>
          <p:spPr>
            <a:xfrm>
              <a:off x="9945632" y="1919823"/>
              <a:ext cx="1428661" cy="166199"/>
            </a:xfrm>
            <a:prstGeom prst="rect">
              <a:avLst/>
            </a:prstGeom>
            <a:noFill/>
          </p:spPr>
          <p:txBody>
            <a:bodyPr wrap="none" lIns="0" tIns="0" rIns="0" bIns="0" rtlCol="0" anchor="ctr">
              <a:spAutoFit/>
            </a:bodyPr>
            <a:lstStyle/>
            <a:p>
              <a:pPr algn="ctr">
                <a:lnSpc>
                  <a:spcPct val="90000"/>
                </a:lnSpc>
                <a:spcAft>
                  <a:spcPts val="588"/>
                </a:spcAft>
              </a:pPr>
              <a:r>
                <a:rPr lang="en-US" sz="1176"/>
                <a:t>Monitoring Solutions</a:t>
              </a:r>
            </a:p>
          </p:txBody>
        </p:sp>
        <p:sp>
          <p:nvSpPr>
            <p:cNvPr id="16" name="Rectangle 15">
              <a:extLst>
                <a:ext uri="{FF2B5EF4-FFF2-40B4-BE49-F238E27FC236}">
                  <a16:creationId xmlns:a16="http://schemas.microsoft.com/office/drawing/2014/main" id="{8D21BCB3-50E6-46FB-A513-242CD38375C3}"/>
                </a:ext>
              </a:extLst>
            </p:cNvPr>
            <p:cNvSpPr/>
            <p:nvPr/>
          </p:nvSpPr>
          <p:spPr bwMode="auto">
            <a:xfrm>
              <a:off x="6370638" y="2318226"/>
              <a:ext cx="5303520" cy="82296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a:extLst>
                <a:ext uri="{FF2B5EF4-FFF2-40B4-BE49-F238E27FC236}">
                  <a16:creationId xmlns:a16="http://schemas.microsoft.com/office/drawing/2014/main" id="{EE6B3DEC-9558-418D-934B-85081C8D30E2}"/>
                </a:ext>
              </a:extLst>
            </p:cNvPr>
            <p:cNvSpPr/>
            <p:nvPr/>
          </p:nvSpPr>
          <p:spPr bwMode="auto">
            <a:xfrm>
              <a:off x="6024707" y="2599934"/>
              <a:ext cx="761555" cy="25954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35857" tIns="26893" rIns="35857" bIns="26893"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a:solidFill>
                    <a:schemeClr val="tx2"/>
                  </a:solidFill>
                  <a:ea typeface="Segoe UI" pitchFamily="34" charset="0"/>
                  <a:cs typeface="Segoe UI" pitchFamily="34" charset="0"/>
                </a:rPr>
                <a:t>Visualize</a:t>
              </a:r>
            </a:p>
          </p:txBody>
        </p:sp>
        <p:pic>
          <p:nvPicPr>
            <p:cNvPr id="11" name="Picture 10" descr="Icon of a webpage showing six squares">
              <a:extLst>
                <a:ext uri="{FF2B5EF4-FFF2-40B4-BE49-F238E27FC236}">
                  <a16:creationId xmlns:a16="http://schemas.microsoft.com/office/drawing/2014/main" id="{5FDD6284-D9C6-4B1F-8427-3335AF68B9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75543" y="2498546"/>
              <a:ext cx="335354" cy="335354"/>
            </a:xfrm>
            <a:prstGeom prst="rect">
              <a:avLst/>
            </a:prstGeom>
          </p:spPr>
        </p:pic>
        <p:sp>
          <p:nvSpPr>
            <p:cNvPr id="69" name="TextBox 68">
              <a:extLst>
                <a:ext uri="{FF2B5EF4-FFF2-40B4-BE49-F238E27FC236}">
                  <a16:creationId xmlns:a16="http://schemas.microsoft.com/office/drawing/2014/main" id="{197DCF39-E625-4C48-A447-041373F419EC}"/>
                </a:ext>
              </a:extLst>
            </p:cNvPr>
            <p:cNvSpPr txBox="1"/>
            <p:nvPr/>
          </p:nvSpPr>
          <p:spPr>
            <a:xfrm>
              <a:off x="6874978" y="2870627"/>
              <a:ext cx="736484" cy="166199"/>
            </a:xfrm>
            <a:prstGeom prst="rect">
              <a:avLst/>
            </a:prstGeom>
            <a:noFill/>
          </p:spPr>
          <p:txBody>
            <a:bodyPr wrap="none" lIns="0" tIns="0" rIns="0" bIns="0" rtlCol="0" anchor="ctr">
              <a:spAutoFit/>
            </a:bodyPr>
            <a:lstStyle/>
            <a:p>
              <a:pPr algn="ctr">
                <a:lnSpc>
                  <a:spcPct val="90000"/>
                </a:lnSpc>
                <a:spcAft>
                  <a:spcPts val="588"/>
                </a:spcAft>
              </a:pPr>
              <a:r>
                <a:rPr lang="en-US" sz="1176" dirty="0"/>
                <a:t>Dashboard</a:t>
              </a:r>
            </a:p>
          </p:txBody>
        </p:sp>
        <p:pic>
          <p:nvPicPr>
            <p:cNvPr id="54" name="Picture 53" descr="Icon of a document">
              <a:extLst>
                <a:ext uri="{FF2B5EF4-FFF2-40B4-BE49-F238E27FC236}">
                  <a16:creationId xmlns:a16="http://schemas.microsoft.com/office/drawing/2014/main" id="{CBFE5FF5-BBD2-4D05-A761-DA5FEF2EF484}"/>
                </a:ext>
              </a:extLst>
            </p:cNvPr>
            <p:cNvPicPr>
              <a:picLocks noChangeAspect="1"/>
            </p:cNvPicPr>
            <p:nvPr/>
          </p:nvPicPr>
          <p:blipFill>
            <a:blip r:embed="rId11"/>
            <a:stretch>
              <a:fillRect/>
            </a:stretch>
          </p:blipFill>
          <p:spPr>
            <a:xfrm>
              <a:off x="8445750" y="2487643"/>
              <a:ext cx="228092" cy="331720"/>
            </a:xfrm>
            <a:prstGeom prst="rect">
              <a:avLst/>
            </a:prstGeom>
          </p:spPr>
        </p:pic>
        <p:sp>
          <p:nvSpPr>
            <p:cNvPr id="72" name="TextBox 71">
              <a:extLst>
                <a:ext uri="{FF2B5EF4-FFF2-40B4-BE49-F238E27FC236}">
                  <a16:creationId xmlns:a16="http://schemas.microsoft.com/office/drawing/2014/main" id="{CD594FCB-1513-420A-AD1A-969E4460C776}"/>
                </a:ext>
              </a:extLst>
            </p:cNvPr>
            <p:cNvSpPr txBox="1"/>
            <p:nvPr/>
          </p:nvSpPr>
          <p:spPr>
            <a:xfrm>
              <a:off x="8365030" y="2870627"/>
              <a:ext cx="389530" cy="166199"/>
            </a:xfrm>
            <a:prstGeom prst="rect">
              <a:avLst/>
            </a:prstGeom>
            <a:noFill/>
          </p:spPr>
          <p:txBody>
            <a:bodyPr wrap="none" lIns="0" tIns="0" rIns="0" bIns="0" rtlCol="0" anchor="ctr">
              <a:spAutoFit/>
            </a:bodyPr>
            <a:lstStyle/>
            <a:p>
              <a:pPr algn="ctr">
                <a:lnSpc>
                  <a:spcPct val="90000"/>
                </a:lnSpc>
                <a:spcAft>
                  <a:spcPts val="588"/>
                </a:spcAft>
              </a:pPr>
              <a:r>
                <a:rPr lang="en-US" sz="1176"/>
                <a:t>Views</a:t>
              </a:r>
            </a:p>
          </p:txBody>
        </p:sp>
        <p:pic>
          <p:nvPicPr>
            <p:cNvPr id="1026" name="Picture 2" descr="Power BI logo">
              <a:extLst>
                <a:ext uri="{FF2B5EF4-FFF2-40B4-BE49-F238E27FC236}">
                  <a16:creationId xmlns:a16="http://schemas.microsoft.com/office/drawing/2014/main" id="{16EDF4D4-4049-4285-9289-163F83E2B26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15638" y="2498546"/>
              <a:ext cx="309914" cy="309914"/>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C5B45BB1-904C-4357-9981-3AFACD4F8176}"/>
                </a:ext>
              </a:extLst>
            </p:cNvPr>
            <p:cNvSpPr txBox="1"/>
            <p:nvPr/>
          </p:nvSpPr>
          <p:spPr>
            <a:xfrm>
              <a:off x="9484343" y="2870660"/>
              <a:ext cx="593559" cy="166131"/>
            </a:xfrm>
            <a:prstGeom prst="rect">
              <a:avLst/>
            </a:prstGeom>
            <a:noFill/>
          </p:spPr>
          <p:txBody>
            <a:bodyPr wrap="none" lIns="0" tIns="0" rIns="0" bIns="0" rtlCol="0" anchor="ctr">
              <a:spAutoFit/>
            </a:bodyPr>
            <a:lstStyle/>
            <a:p>
              <a:pPr algn="ctr">
                <a:lnSpc>
                  <a:spcPct val="90000"/>
                </a:lnSpc>
                <a:spcAft>
                  <a:spcPts val="588"/>
                </a:spcAft>
              </a:pPr>
              <a:r>
                <a:rPr lang="en-US" sz="1176"/>
                <a:t>Power BI</a:t>
              </a:r>
            </a:p>
          </p:txBody>
        </p:sp>
        <p:pic>
          <p:nvPicPr>
            <p:cNvPr id="55" name="Picture 54" descr="Icon of a book with a bookmark">
              <a:extLst>
                <a:ext uri="{FF2B5EF4-FFF2-40B4-BE49-F238E27FC236}">
                  <a16:creationId xmlns:a16="http://schemas.microsoft.com/office/drawing/2014/main" id="{FF5C0973-E2A7-451B-9870-36CB31749C92}"/>
                </a:ext>
              </a:extLst>
            </p:cNvPr>
            <p:cNvPicPr>
              <a:picLocks noChangeAspect="1"/>
            </p:cNvPicPr>
            <p:nvPr/>
          </p:nvPicPr>
          <p:blipFill>
            <a:blip r:embed="rId13"/>
            <a:stretch>
              <a:fillRect/>
            </a:stretch>
          </p:blipFill>
          <p:spPr>
            <a:xfrm>
              <a:off x="10908705" y="2487644"/>
              <a:ext cx="248926" cy="331718"/>
            </a:xfrm>
            <a:prstGeom prst="rect">
              <a:avLst/>
            </a:prstGeom>
          </p:spPr>
        </p:pic>
        <p:sp>
          <p:nvSpPr>
            <p:cNvPr id="74" name="TextBox 73">
              <a:extLst>
                <a:ext uri="{FF2B5EF4-FFF2-40B4-BE49-F238E27FC236}">
                  <a16:creationId xmlns:a16="http://schemas.microsoft.com/office/drawing/2014/main" id="{88CD7032-A1EC-412E-BEE5-1B03FE494F3A}"/>
                </a:ext>
              </a:extLst>
            </p:cNvPr>
            <p:cNvSpPr txBox="1"/>
            <p:nvPr/>
          </p:nvSpPr>
          <p:spPr>
            <a:xfrm>
              <a:off x="10676301" y="2870627"/>
              <a:ext cx="706475" cy="166199"/>
            </a:xfrm>
            <a:prstGeom prst="rect">
              <a:avLst/>
            </a:prstGeom>
            <a:noFill/>
          </p:spPr>
          <p:txBody>
            <a:bodyPr wrap="none" lIns="0" tIns="0" rIns="0" bIns="0" rtlCol="0" anchor="ctr">
              <a:spAutoFit/>
            </a:bodyPr>
            <a:lstStyle/>
            <a:p>
              <a:pPr algn="ctr">
                <a:lnSpc>
                  <a:spcPct val="90000"/>
                </a:lnSpc>
                <a:spcAft>
                  <a:spcPts val="588"/>
                </a:spcAft>
              </a:pPr>
              <a:r>
                <a:rPr lang="en-US" sz="1176" dirty="0"/>
                <a:t>Workbook</a:t>
              </a:r>
            </a:p>
          </p:txBody>
        </p:sp>
        <p:sp>
          <p:nvSpPr>
            <p:cNvPr id="24" name="Rectangle 23">
              <a:extLst>
                <a:ext uri="{FF2B5EF4-FFF2-40B4-BE49-F238E27FC236}">
                  <a16:creationId xmlns:a16="http://schemas.microsoft.com/office/drawing/2014/main" id="{C59B42C7-85DC-4882-94A8-3F31345757D8}"/>
                </a:ext>
              </a:extLst>
            </p:cNvPr>
            <p:cNvSpPr/>
            <p:nvPr/>
          </p:nvSpPr>
          <p:spPr bwMode="auto">
            <a:xfrm>
              <a:off x="6370638" y="3280643"/>
              <a:ext cx="5303520" cy="82296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a:extLst>
                <a:ext uri="{FF2B5EF4-FFF2-40B4-BE49-F238E27FC236}">
                  <a16:creationId xmlns:a16="http://schemas.microsoft.com/office/drawing/2014/main" id="{276CA06A-0F53-4683-ACC1-E9F5DE69ACE8}"/>
                </a:ext>
              </a:extLst>
            </p:cNvPr>
            <p:cNvSpPr/>
            <p:nvPr/>
          </p:nvSpPr>
          <p:spPr bwMode="auto">
            <a:xfrm>
              <a:off x="6061576" y="3562351"/>
              <a:ext cx="687817" cy="25954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35857" tIns="26893" rIns="35857" bIns="26893"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solidFill>
                    <a:schemeClr val="tx2"/>
                  </a:solidFill>
                  <a:ea typeface="Segoe UI" pitchFamily="34" charset="0"/>
                  <a:cs typeface="Segoe UI" pitchFamily="34" charset="0"/>
                </a:rPr>
                <a:t>Analyze</a:t>
              </a:r>
            </a:p>
          </p:txBody>
        </p:sp>
        <p:pic>
          <p:nvPicPr>
            <p:cNvPr id="50" name="Picture 49" descr="Icon of a series of bars forming a chart">
              <a:extLst>
                <a:ext uri="{FF2B5EF4-FFF2-40B4-BE49-F238E27FC236}">
                  <a16:creationId xmlns:a16="http://schemas.microsoft.com/office/drawing/2014/main" id="{2530FABB-E4C7-45EE-B1B7-B9E20CDA4B31}"/>
                </a:ext>
              </a:extLst>
            </p:cNvPr>
            <p:cNvPicPr>
              <a:picLocks noChangeAspect="1"/>
            </p:cNvPicPr>
            <p:nvPr/>
          </p:nvPicPr>
          <p:blipFill>
            <a:blip r:embed="rId4"/>
            <a:stretch>
              <a:fillRect/>
            </a:stretch>
          </p:blipFill>
          <p:spPr>
            <a:xfrm>
              <a:off x="8242694" y="3465623"/>
              <a:ext cx="244636" cy="279782"/>
            </a:xfrm>
            <a:prstGeom prst="rect">
              <a:avLst/>
            </a:prstGeom>
          </p:spPr>
        </p:pic>
        <p:sp>
          <p:nvSpPr>
            <p:cNvPr id="70" name="TextBox 69">
              <a:extLst>
                <a:ext uri="{FF2B5EF4-FFF2-40B4-BE49-F238E27FC236}">
                  <a16:creationId xmlns:a16="http://schemas.microsoft.com/office/drawing/2014/main" id="{E741EC1B-9EED-43E1-B08A-A90EC3810CEB}"/>
                </a:ext>
              </a:extLst>
            </p:cNvPr>
            <p:cNvSpPr txBox="1"/>
            <p:nvPr/>
          </p:nvSpPr>
          <p:spPr>
            <a:xfrm>
              <a:off x="7827782" y="3786770"/>
              <a:ext cx="1074461" cy="166199"/>
            </a:xfrm>
            <a:prstGeom prst="rect">
              <a:avLst/>
            </a:prstGeom>
            <a:noFill/>
          </p:spPr>
          <p:txBody>
            <a:bodyPr wrap="none" lIns="0" tIns="0" rIns="0" bIns="0" rtlCol="0" anchor="ctr">
              <a:spAutoFit/>
            </a:bodyPr>
            <a:lstStyle/>
            <a:p>
              <a:pPr algn="ctr">
                <a:lnSpc>
                  <a:spcPct val="90000"/>
                </a:lnSpc>
                <a:spcAft>
                  <a:spcPts val="588"/>
                </a:spcAft>
              </a:pPr>
              <a:r>
                <a:rPr lang="en-US" sz="1176"/>
                <a:t>Metric Analytics</a:t>
              </a:r>
            </a:p>
          </p:txBody>
        </p:sp>
        <p:pic>
          <p:nvPicPr>
            <p:cNvPr id="57" name="Picture 56" descr="Icon of a bar chart with circles on the bottom">
              <a:extLst>
                <a:ext uri="{FF2B5EF4-FFF2-40B4-BE49-F238E27FC236}">
                  <a16:creationId xmlns:a16="http://schemas.microsoft.com/office/drawing/2014/main" id="{A8189007-ABB8-4B8F-96CF-D6282601B5A8}"/>
                </a:ext>
              </a:extLst>
            </p:cNvPr>
            <p:cNvPicPr>
              <a:picLocks noChangeAspect="1"/>
            </p:cNvPicPr>
            <p:nvPr/>
          </p:nvPicPr>
          <p:blipFill>
            <a:blip r:embed="rId5"/>
            <a:srcRect/>
            <a:stretch/>
          </p:blipFill>
          <p:spPr>
            <a:xfrm>
              <a:off x="9854256" y="3435849"/>
              <a:ext cx="284498" cy="284498"/>
            </a:xfrm>
            <a:prstGeom prst="rect">
              <a:avLst/>
            </a:prstGeom>
          </p:spPr>
        </p:pic>
        <p:sp>
          <p:nvSpPr>
            <p:cNvPr id="71" name="TextBox 70">
              <a:extLst>
                <a:ext uri="{FF2B5EF4-FFF2-40B4-BE49-F238E27FC236}">
                  <a16:creationId xmlns:a16="http://schemas.microsoft.com/office/drawing/2014/main" id="{4D73DE02-8BAC-40AD-A652-EDAA35607CCB}"/>
                </a:ext>
              </a:extLst>
            </p:cNvPr>
            <p:cNvSpPr txBox="1"/>
            <p:nvPr/>
          </p:nvSpPr>
          <p:spPr>
            <a:xfrm>
              <a:off x="9548241" y="3786770"/>
              <a:ext cx="896528" cy="166199"/>
            </a:xfrm>
            <a:prstGeom prst="rect">
              <a:avLst/>
            </a:prstGeom>
            <a:noFill/>
          </p:spPr>
          <p:txBody>
            <a:bodyPr wrap="none" lIns="0" tIns="0" rIns="0" bIns="0" rtlCol="0" anchor="ctr">
              <a:spAutoFit/>
            </a:bodyPr>
            <a:lstStyle/>
            <a:p>
              <a:pPr algn="ctr">
                <a:lnSpc>
                  <a:spcPct val="90000"/>
                </a:lnSpc>
                <a:spcAft>
                  <a:spcPts val="588"/>
                </a:spcAft>
              </a:pPr>
              <a:r>
                <a:rPr lang="en-US" sz="1176"/>
                <a:t>Log Analytics</a:t>
              </a:r>
            </a:p>
          </p:txBody>
        </p:sp>
        <p:sp>
          <p:nvSpPr>
            <p:cNvPr id="25" name="Rectangle 24">
              <a:extLst>
                <a:ext uri="{FF2B5EF4-FFF2-40B4-BE49-F238E27FC236}">
                  <a16:creationId xmlns:a16="http://schemas.microsoft.com/office/drawing/2014/main" id="{6BF0BC44-CFDA-4AF0-8206-4EFCA0A18F60}"/>
                </a:ext>
              </a:extLst>
            </p:cNvPr>
            <p:cNvSpPr/>
            <p:nvPr/>
          </p:nvSpPr>
          <p:spPr bwMode="auto">
            <a:xfrm>
              <a:off x="6370638" y="4243060"/>
              <a:ext cx="5303520" cy="82296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Rectangle 43">
              <a:extLst>
                <a:ext uri="{FF2B5EF4-FFF2-40B4-BE49-F238E27FC236}">
                  <a16:creationId xmlns:a16="http://schemas.microsoft.com/office/drawing/2014/main" id="{40522FC9-4767-48EA-8D62-E2C8F6104F95}"/>
                </a:ext>
              </a:extLst>
            </p:cNvPr>
            <p:cNvSpPr/>
            <p:nvPr/>
          </p:nvSpPr>
          <p:spPr bwMode="auto">
            <a:xfrm>
              <a:off x="6022398" y="4524768"/>
              <a:ext cx="766172" cy="25954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35857" tIns="26893" rIns="35857" bIns="26893"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solidFill>
                    <a:schemeClr val="tx2"/>
                  </a:solidFill>
                  <a:ea typeface="Segoe UI" pitchFamily="34" charset="0"/>
                  <a:cs typeface="Segoe UI" pitchFamily="34" charset="0"/>
                </a:rPr>
                <a:t>Respond</a:t>
              </a:r>
            </a:p>
          </p:txBody>
        </p:sp>
        <p:pic>
          <p:nvPicPr>
            <p:cNvPr id="65" name="Picture 64" descr="Icon of a magnifying glass">
              <a:extLst>
                <a:ext uri="{FF2B5EF4-FFF2-40B4-BE49-F238E27FC236}">
                  <a16:creationId xmlns:a16="http://schemas.microsoft.com/office/drawing/2014/main" id="{5012969A-0EF4-47FC-875D-FAD6D0A46193}"/>
                </a:ext>
              </a:extLst>
            </p:cNvPr>
            <p:cNvPicPr>
              <a:picLocks noChangeAspect="1"/>
            </p:cNvPicPr>
            <p:nvPr/>
          </p:nvPicPr>
          <p:blipFill>
            <a:blip r:embed="rId14"/>
            <a:stretch>
              <a:fillRect/>
            </a:stretch>
          </p:blipFill>
          <p:spPr>
            <a:xfrm>
              <a:off x="8121994" y="4412385"/>
              <a:ext cx="331718" cy="331718"/>
            </a:xfrm>
            <a:prstGeom prst="rect">
              <a:avLst/>
            </a:prstGeom>
          </p:spPr>
        </p:pic>
        <p:sp>
          <p:nvSpPr>
            <p:cNvPr id="78" name="TextBox 77">
              <a:extLst>
                <a:ext uri="{FF2B5EF4-FFF2-40B4-BE49-F238E27FC236}">
                  <a16:creationId xmlns:a16="http://schemas.microsoft.com/office/drawing/2014/main" id="{A3D9956D-8CA6-4BAE-9169-F457672F0F4F}"/>
                </a:ext>
              </a:extLst>
            </p:cNvPr>
            <p:cNvSpPr txBox="1"/>
            <p:nvPr/>
          </p:nvSpPr>
          <p:spPr>
            <a:xfrm>
              <a:off x="8091677" y="4792682"/>
              <a:ext cx="392352" cy="166199"/>
            </a:xfrm>
            <a:prstGeom prst="rect">
              <a:avLst/>
            </a:prstGeom>
            <a:noFill/>
          </p:spPr>
          <p:txBody>
            <a:bodyPr wrap="none" lIns="0" tIns="0" rIns="0" bIns="0" rtlCol="0" anchor="ctr">
              <a:spAutoFit/>
            </a:bodyPr>
            <a:lstStyle/>
            <a:p>
              <a:pPr algn="ctr">
                <a:lnSpc>
                  <a:spcPct val="90000"/>
                </a:lnSpc>
                <a:spcAft>
                  <a:spcPts val="588"/>
                </a:spcAft>
              </a:pPr>
              <a:r>
                <a:rPr lang="en-US" sz="1176"/>
                <a:t>Alerts</a:t>
              </a:r>
            </a:p>
          </p:txBody>
        </p:sp>
        <p:pic>
          <p:nvPicPr>
            <p:cNvPr id="58" name="Picture 57" descr="Icon of a square with a smaller square positioned in the lower left corner">
              <a:extLst>
                <a:ext uri="{FF2B5EF4-FFF2-40B4-BE49-F238E27FC236}">
                  <a16:creationId xmlns:a16="http://schemas.microsoft.com/office/drawing/2014/main" id="{FA88AE0F-5A4F-4A32-A661-4C50C2529740}"/>
                </a:ext>
              </a:extLst>
            </p:cNvPr>
            <p:cNvPicPr>
              <a:picLocks noChangeAspect="1"/>
            </p:cNvPicPr>
            <p:nvPr/>
          </p:nvPicPr>
          <p:blipFill>
            <a:blip r:embed="rId15"/>
            <a:stretch>
              <a:fillRect/>
            </a:stretch>
          </p:blipFill>
          <p:spPr>
            <a:xfrm>
              <a:off x="9704204" y="4406142"/>
              <a:ext cx="315944" cy="315942"/>
            </a:xfrm>
            <a:prstGeom prst="rect">
              <a:avLst/>
            </a:prstGeom>
          </p:spPr>
        </p:pic>
        <p:sp>
          <p:nvSpPr>
            <p:cNvPr id="75" name="TextBox 74">
              <a:extLst>
                <a:ext uri="{FF2B5EF4-FFF2-40B4-BE49-F238E27FC236}">
                  <a16:creationId xmlns:a16="http://schemas.microsoft.com/office/drawing/2014/main" id="{F5E035E7-2CFD-47CF-BF57-572D1F409385}"/>
                </a:ext>
              </a:extLst>
            </p:cNvPr>
            <p:cNvSpPr txBox="1"/>
            <p:nvPr/>
          </p:nvSpPr>
          <p:spPr>
            <a:xfrm>
              <a:off x="9511727" y="4792682"/>
              <a:ext cx="700898" cy="166199"/>
            </a:xfrm>
            <a:prstGeom prst="rect">
              <a:avLst/>
            </a:prstGeom>
            <a:noFill/>
          </p:spPr>
          <p:txBody>
            <a:bodyPr wrap="none" lIns="0" tIns="0" rIns="0" bIns="0" rtlCol="0" anchor="ctr">
              <a:spAutoFit/>
            </a:bodyPr>
            <a:lstStyle/>
            <a:p>
              <a:pPr algn="ctr">
                <a:lnSpc>
                  <a:spcPct val="90000"/>
                </a:lnSpc>
                <a:spcAft>
                  <a:spcPts val="588"/>
                </a:spcAft>
              </a:pPr>
              <a:r>
                <a:rPr lang="en-US" sz="1176"/>
                <a:t>Auto scale</a:t>
              </a:r>
            </a:p>
          </p:txBody>
        </p:sp>
        <p:sp>
          <p:nvSpPr>
            <p:cNvPr id="26" name="Rectangle 25">
              <a:extLst>
                <a:ext uri="{FF2B5EF4-FFF2-40B4-BE49-F238E27FC236}">
                  <a16:creationId xmlns:a16="http://schemas.microsoft.com/office/drawing/2014/main" id="{050C4402-7F39-4AB1-8FF4-EF30BFFD219D}"/>
                </a:ext>
              </a:extLst>
            </p:cNvPr>
            <p:cNvSpPr/>
            <p:nvPr/>
          </p:nvSpPr>
          <p:spPr bwMode="auto">
            <a:xfrm>
              <a:off x="6370638" y="5205477"/>
              <a:ext cx="5303520" cy="82296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a:extLst>
                <a:ext uri="{FF2B5EF4-FFF2-40B4-BE49-F238E27FC236}">
                  <a16:creationId xmlns:a16="http://schemas.microsoft.com/office/drawing/2014/main" id="{1F81CF0F-7290-4B6C-9441-459CF90BD194}"/>
                </a:ext>
              </a:extLst>
            </p:cNvPr>
            <p:cNvSpPr/>
            <p:nvPr/>
          </p:nvSpPr>
          <p:spPr bwMode="auto">
            <a:xfrm>
              <a:off x="6010087" y="5487185"/>
              <a:ext cx="790794" cy="25954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35857" tIns="26893" rIns="35857" bIns="26893"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dirty="0">
                  <a:solidFill>
                    <a:schemeClr val="tx2"/>
                  </a:solidFill>
                  <a:ea typeface="Segoe UI" pitchFamily="34" charset="0"/>
                  <a:cs typeface="Segoe UI" pitchFamily="34" charset="0"/>
                </a:rPr>
                <a:t>Integrate</a:t>
              </a:r>
            </a:p>
          </p:txBody>
        </p:sp>
        <p:pic>
          <p:nvPicPr>
            <p:cNvPr id="61" name="Picture 60" descr="Icon of an organizational chart enclosed in a curly brackets">
              <a:extLst>
                <a:ext uri="{FF2B5EF4-FFF2-40B4-BE49-F238E27FC236}">
                  <a16:creationId xmlns:a16="http://schemas.microsoft.com/office/drawing/2014/main" id="{14F7B6F8-DD54-4D0C-8012-3F57A29C5978}"/>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159298" y="5359144"/>
              <a:ext cx="331718" cy="331718"/>
            </a:xfrm>
            <a:prstGeom prst="rect">
              <a:avLst/>
            </a:prstGeom>
          </p:spPr>
        </p:pic>
        <p:sp>
          <p:nvSpPr>
            <p:cNvPr id="76" name="TextBox 75">
              <a:extLst>
                <a:ext uri="{FF2B5EF4-FFF2-40B4-BE49-F238E27FC236}">
                  <a16:creationId xmlns:a16="http://schemas.microsoft.com/office/drawing/2014/main" id="{5F46B83D-8C89-49B7-B9E9-93C3407D058F}"/>
                </a:ext>
              </a:extLst>
            </p:cNvPr>
            <p:cNvSpPr txBox="1"/>
            <p:nvPr/>
          </p:nvSpPr>
          <p:spPr>
            <a:xfrm>
              <a:off x="7951658" y="5767276"/>
              <a:ext cx="746999" cy="166199"/>
            </a:xfrm>
            <a:prstGeom prst="rect">
              <a:avLst/>
            </a:prstGeom>
            <a:noFill/>
          </p:spPr>
          <p:txBody>
            <a:bodyPr wrap="none" lIns="0" tIns="0" rIns="0" bIns="0" rtlCol="0" anchor="ctr">
              <a:spAutoFit/>
            </a:bodyPr>
            <a:lstStyle/>
            <a:p>
              <a:pPr algn="ctr">
                <a:lnSpc>
                  <a:spcPct val="90000"/>
                </a:lnSpc>
                <a:spcAft>
                  <a:spcPts val="588"/>
                </a:spcAft>
              </a:pPr>
              <a:r>
                <a:rPr lang="en-US" sz="1176"/>
                <a:t>Logic Apps</a:t>
              </a:r>
            </a:p>
          </p:txBody>
        </p:sp>
        <p:pic>
          <p:nvPicPr>
            <p:cNvPr id="59" name="Picture 58" descr="Icon of cloud">
              <a:extLst>
                <a:ext uri="{FF2B5EF4-FFF2-40B4-BE49-F238E27FC236}">
                  <a16:creationId xmlns:a16="http://schemas.microsoft.com/office/drawing/2014/main" id="{E9FEFE5D-0142-40E0-BAA8-067470DB24A5}"/>
                </a:ext>
              </a:extLst>
            </p:cNvPr>
            <p:cNvPicPr>
              <a:picLocks noChangeAspect="1"/>
            </p:cNvPicPr>
            <p:nvPr/>
          </p:nvPicPr>
          <p:blipFill>
            <a:blip r:embed="rId17"/>
            <a:srcRect/>
            <a:stretch/>
          </p:blipFill>
          <p:spPr>
            <a:xfrm>
              <a:off x="9710449" y="5359144"/>
              <a:ext cx="331718" cy="331718"/>
            </a:xfrm>
            <a:prstGeom prst="rect">
              <a:avLst/>
            </a:prstGeom>
          </p:spPr>
        </p:pic>
        <p:sp>
          <p:nvSpPr>
            <p:cNvPr id="77" name="TextBox 76">
              <a:extLst>
                <a:ext uri="{FF2B5EF4-FFF2-40B4-BE49-F238E27FC236}">
                  <a16:creationId xmlns:a16="http://schemas.microsoft.com/office/drawing/2014/main" id="{BCAD881D-E8E1-48F4-BD66-58EA891D8294}"/>
                </a:ext>
              </a:extLst>
            </p:cNvPr>
            <p:cNvSpPr txBox="1"/>
            <p:nvPr/>
          </p:nvSpPr>
          <p:spPr>
            <a:xfrm>
              <a:off x="9551487" y="5767276"/>
              <a:ext cx="773866" cy="166199"/>
            </a:xfrm>
            <a:prstGeom prst="rect">
              <a:avLst/>
            </a:prstGeom>
            <a:noFill/>
          </p:spPr>
          <p:txBody>
            <a:bodyPr wrap="none" lIns="0" tIns="0" rIns="0" bIns="0" rtlCol="0" anchor="ctr">
              <a:spAutoFit/>
            </a:bodyPr>
            <a:lstStyle/>
            <a:p>
              <a:pPr algn="ctr">
                <a:lnSpc>
                  <a:spcPct val="90000"/>
                </a:lnSpc>
                <a:spcAft>
                  <a:spcPts val="588"/>
                </a:spcAft>
              </a:pPr>
              <a:r>
                <a:rPr lang="en-US" sz="1176"/>
                <a:t>Export APIs</a:t>
              </a:r>
            </a:p>
          </p:txBody>
        </p:sp>
      </p:grpSp>
    </p:spTree>
    <p:extLst>
      <p:ext uri="{BB962C8B-B14F-4D97-AF65-F5344CB8AC3E}">
        <p14:creationId xmlns:p14="http://schemas.microsoft.com/office/powerpoint/2010/main" val="102182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Monitor alerts</a:t>
            </a:r>
          </a:p>
        </p:txBody>
      </p:sp>
      <p:sp>
        <p:nvSpPr>
          <p:cNvPr id="35" name="Rectangle 34">
            <a:extLst>
              <a:ext uri="{FF2B5EF4-FFF2-40B4-BE49-F238E27FC236}">
                <a16:creationId xmlns:a16="http://schemas.microsoft.com/office/drawing/2014/main" id="{6852962D-340F-48B6-967D-224146FB6A4D}"/>
              </a:ext>
              <a:ext uri="{C183D7F6-B498-43B3-948B-1728B52AA6E4}">
                <adec:decorative xmlns:adec="http://schemas.microsoft.com/office/drawing/2017/decorative" val="1"/>
              </a:ext>
            </a:extLst>
          </p:cNvPr>
          <p:cNvSpPr/>
          <p:nvPr/>
        </p:nvSpPr>
        <p:spPr bwMode="auto">
          <a:xfrm>
            <a:off x="418644" y="1169264"/>
            <a:ext cx="11343820" cy="524782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descr="Different aspects that make the Alert Rule in Azure Monitor">
            <a:extLst>
              <a:ext uri="{FF2B5EF4-FFF2-40B4-BE49-F238E27FC236}">
                <a16:creationId xmlns:a16="http://schemas.microsoft.com/office/drawing/2014/main" id="{68C8A668-EA23-4AE0-B4B2-95F44B563B13}"/>
              </a:ext>
            </a:extLst>
          </p:cNvPr>
          <p:cNvGrpSpPr/>
          <p:nvPr/>
        </p:nvGrpSpPr>
        <p:grpSpPr>
          <a:xfrm>
            <a:off x="3227483" y="1317112"/>
            <a:ext cx="5363257" cy="4882091"/>
            <a:chOff x="3292200" y="1343026"/>
            <a:chExt cx="5470801" cy="4979987"/>
          </a:xfrm>
        </p:grpSpPr>
        <p:sp>
          <p:nvSpPr>
            <p:cNvPr id="43" name="Rectangle 42">
              <a:extLst>
                <a:ext uri="{FF2B5EF4-FFF2-40B4-BE49-F238E27FC236}">
                  <a16:creationId xmlns:a16="http://schemas.microsoft.com/office/drawing/2014/main" id="{D1C377EC-583B-4EDD-A91E-1FAD9C7F3A44}"/>
                </a:ext>
              </a:extLst>
            </p:cNvPr>
            <p:cNvSpPr/>
            <p:nvPr/>
          </p:nvSpPr>
          <p:spPr bwMode="auto">
            <a:xfrm>
              <a:off x="4311194" y="1343026"/>
              <a:ext cx="3306174" cy="3230872"/>
            </a:xfrm>
            <a:prstGeom prst="rect">
              <a:avLst/>
            </a:prstGeom>
            <a:noFill/>
            <a:ln w="19050">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43428" numCol="1" spcCol="0" rtlCol="0" fromWordArt="0" anchor="t" anchorCtr="0" forceAA="0" compatLnSpc="1">
              <a:prstTxWarp prst="textNoShape">
                <a:avLst/>
              </a:prstTxWarp>
              <a:noAutofit/>
            </a:bodyPr>
            <a:lstStyle/>
            <a:p>
              <a:pPr defTabSz="914102" fontAlgn="base">
                <a:lnSpc>
                  <a:spcPct val="90000"/>
                </a:lnSpc>
                <a:spcBef>
                  <a:spcPct val="0"/>
                </a:spcBef>
                <a:spcAft>
                  <a:spcPct val="0"/>
                </a:spcAft>
              </a:pPr>
              <a:r>
                <a:rPr lang="en-US" sz="1961">
                  <a:solidFill>
                    <a:schemeClr val="tx1"/>
                  </a:solidFill>
                  <a:latin typeface="+mj-lt"/>
                  <a:ea typeface="Segoe UI" pitchFamily="34" charset="0"/>
                  <a:cs typeface="Segoe UI" pitchFamily="34" charset="0"/>
                </a:rPr>
                <a:t>Alert Rule</a:t>
              </a:r>
            </a:p>
          </p:txBody>
        </p:sp>
        <p:sp>
          <p:nvSpPr>
            <p:cNvPr id="47" name="Rectangle 46">
              <a:extLst>
                <a:ext uri="{FF2B5EF4-FFF2-40B4-BE49-F238E27FC236}">
                  <a16:creationId xmlns:a16="http://schemas.microsoft.com/office/drawing/2014/main" id="{B412F3E5-2D24-4CF7-9034-855EB9CB5B7B}"/>
                </a:ext>
              </a:extLst>
            </p:cNvPr>
            <p:cNvSpPr/>
            <p:nvPr/>
          </p:nvSpPr>
          <p:spPr bwMode="auto">
            <a:xfrm>
              <a:off x="4650193" y="1880267"/>
              <a:ext cx="2628176" cy="153454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solidFill>
                    <a:schemeClr val="bg1"/>
                  </a:solidFill>
                  <a:latin typeface="+mj-lt"/>
                  <a:ea typeface="Segoe UI" pitchFamily="34" charset="0"/>
                  <a:cs typeface="Segoe UI" pitchFamily="34" charset="0"/>
                </a:rPr>
                <a:t>Target Resource</a:t>
              </a:r>
            </a:p>
          </p:txBody>
        </p:sp>
        <p:sp>
          <p:nvSpPr>
            <p:cNvPr id="48" name="Rectangle 47">
              <a:extLst>
                <a:ext uri="{FF2B5EF4-FFF2-40B4-BE49-F238E27FC236}">
                  <a16:creationId xmlns:a16="http://schemas.microsoft.com/office/drawing/2014/main" id="{687B4553-8401-4E58-AB29-148F81B9721A}"/>
                </a:ext>
              </a:extLst>
            </p:cNvPr>
            <p:cNvSpPr/>
            <p:nvPr/>
          </p:nvSpPr>
          <p:spPr bwMode="auto">
            <a:xfrm>
              <a:off x="4843699" y="2714430"/>
              <a:ext cx="2241164" cy="516374"/>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30">
                  <a:solidFill>
                    <a:schemeClr val="tx1"/>
                  </a:solidFill>
                  <a:ea typeface="Segoe UI" pitchFamily="34" charset="0"/>
                  <a:cs typeface="Segoe UI" pitchFamily="34" charset="0"/>
                </a:rPr>
                <a:t>Signal</a:t>
              </a:r>
            </a:p>
          </p:txBody>
        </p:sp>
        <p:cxnSp>
          <p:nvCxnSpPr>
            <p:cNvPr id="44" name="Straight Arrow Connector 43">
              <a:extLst>
                <a:ext uri="{FF2B5EF4-FFF2-40B4-BE49-F238E27FC236}">
                  <a16:creationId xmlns:a16="http://schemas.microsoft.com/office/drawing/2014/main" id="{829EE009-7A89-46C0-A7DF-530B007B882A}"/>
                </a:ext>
              </a:extLst>
            </p:cNvPr>
            <p:cNvCxnSpPr>
              <a:cxnSpLocks/>
              <a:stCxn id="47" idx="2"/>
              <a:endCxn id="37" idx="0"/>
            </p:cNvCxnSpPr>
            <p:nvPr/>
          </p:nvCxnSpPr>
          <p:spPr>
            <a:xfrm>
              <a:off x="5964281" y="3414817"/>
              <a:ext cx="0" cy="373862"/>
            </a:xfrm>
            <a:prstGeom prst="straightConnector1">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BE80499-C5E7-4B0C-8C3A-9093BC7EE04E}"/>
                </a:ext>
              </a:extLst>
            </p:cNvPr>
            <p:cNvSpPr/>
            <p:nvPr/>
          </p:nvSpPr>
          <p:spPr bwMode="auto">
            <a:xfrm>
              <a:off x="4650193" y="3788678"/>
              <a:ext cx="2628176" cy="624188"/>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a:solidFill>
                    <a:schemeClr val="bg1"/>
                  </a:solidFill>
                  <a:latin typeface="+mj-lt"/>
                  <a:ea typeface="Segoe UI" pitchFamily="34" charset="0"/>
                  <a:cs typeface="Segoe UI" pitchFamily="34" charset="0"/>
                </a:rPr>
                <a:t>Criteria/Logic Test</a:t>
              </a:r>
            </a:p>
          </p:txBody>
        </p:sp>
        <p:cxnSp>
          <p:nvCxnSpPr>
            <p:cNvPr id="45" name="Connector: Elbow 44">
              <a:extLst>
                <a:ext uri="{FF2B5EF4-FFF2-40B4-BE49-F238E27FC236}">
                  <a16:creationId xmlns:a16="http://schemas.microsoft.com/office/drawing/2014/main" id="{EBA3AADA-632E-4DCB-8EAA-7529D64B3B28}"/>
                </a:ext>
              </a:extLst>
            </p:cNvPr>
            <p:cNvCxnSpPr>
              <a:cxnSpLocks/>
              <a:stCxn id="39" idx="0"/>
              <a:endCxn id="41" idx="0"/>
            </p:cNvCxnSpPr>
            <p:nvPr/>
          </p:nvCxnSpPr>
          <p:spPr>
            <a:xfrm rot="5400000" flipH="1" flipV="1">
              <a:off x="6027600" y="3656826"/>
              <a:ext cx="12700" cy="2883609"/>
            </a:xfrm>
            <a:prstGeom prst="bentConnector3">
              <a:avLst>
                <a:gd name="adj1" fmla="val 1800000"/>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BD6232B-F77F-4B79-824C-8CC9CB00DCC8}"/>
                </a:ext>
              </a:extLst>
            </p:cNvPr>
            <p:cNvCxnSpPr>
              <a:cxnSpLocks/>
              <a:stCxn id="37" idx="2"/>
            </p:cNvCxnSpPr>
            <p:nvPr/>
          </p:nvCxnSpPr>
          <p:spPr>
            <a:xfrm>
              <a:off x="5964281" y="4412867"/>
              <a:ext cx="0" cy="471639"/>
            </a:xfrm>
            <a:prstGeom prst="line">
              <a:avLst/>
            </a:prstGeom>
            <a:ln w="19050">
              <a:solidFill>
                <a:schemeClr val="bg1">
                  <a:lumMod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6851CE0-61CE-48F3-B046-1B55386A5ACB}"/>
                </a:ext>
              </a:extLst>
            </p:cNvPr>
            <p:cNvSpPr/>
            <p:nvPr/>
          </p:nvSpPr>
          <p:spPr bwMode="auto">
            <a:xfrm>
              <a:off x="3292200" y="5098630"/>
              <a:ext cx="2587192" cy="122438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961">
                  <a:solidFill>
                    <a:schemeClr val="bg1"/>
                  </a:solidFill>
                  <a:latin typeface="+mj-lt"/>
                  <a:ea typeface="Segoe UI" pitchFamily="34" charset="0"/>
                  <a:cs typeface="Segoe UI" pitchFamily="34" charset="0"/>
                </a:rPr>
                <a:t>Action Group</a:t>
              </a:r>
            </a:p>
          </p:txBody>
        </p:sp>
        <p:sp>
          <p:nvSpPr>
            <p:cNvPr id="40" name="Rectangle 39">
              <a:extLst>
                <a:ext uri="{FF2B5EF4-FFF2-40B4-BE49-F238E27FC236}">
                  <a16:creationId xmlns:a16="http://schemas.microsoft.com/office/drawing/2014/main" id="{21AD12A0-FD3D-4935-8511-8580935941BF}"/>
                </a:ext>
              </a:extLst>
            </p:cNvPr>
            <p:cNvSpPr/>
            <p:nvPr/>
          </p:nvSpPr>
          <p:spPr bwMode="auto">
            <a:xfrm>
              <a:off x="3429080" y="5722840"/>
              <a:ext cx="2313432" cy="439637"/>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30">
                  <a:solidFill>
                    <a:schemeClr val="tx1"/>
                  </a:solidFill>
                  <a:ea typeface="Segoe UI" pitchFamily="34" charset="0"/>
                  <a:cs typeface="Segoe UI" pitchFamily="34" charset="0"/>
                </a:rPr>
                <a:t>Actions to do</a:t>
              </a:r>
            </a:p>
          </p:txBody>
        </p:sp>
        <p:sp>
          <p:nvSpPr>
            <p:cNvPr id="41" name="Rectangle 40">
              <a:extLst>
                <a:ext uri="{FF2B5EF4-FFF2-40B4-BE49-F238E27FC236}">
                  <a16:creationId xmlns:a16="http://schemas.microsoft.com/office/drawing/2014/main" id="{FC32E603-2268-464A-9BD0-B31EAEAC93EA}"/>
                </a:ext>
              </a:extLst>
            </p:cNvPr>
            <p:cNvSpPr/>
            <p:nvPr/>
          </p:nvSpPr>
          <p:spPr bwMode="auto">
            <a:xfrm>
              <a:off x="6175809" y="5098630"/>
              <a:ext cx="2587192" cy="1224383"/>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3428" rIns="0"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961">
                  <a:solidFill>
                    <a:schemeClr val="bg1"/>
                  </a:solidFill>
                  <a:latin typeface="+mj-lt"/>
                  <a:ea typeface="Segoe UI" pitchFamily="34" charset="0"/>
                  <a:cs typeface="Segoe UI" pitchFamily="34" charset="0"/>
                </a:rPr>
                <a:t>Monitor Condition</a:t>
              </a:r>
            </a:p>
          </p:txBody>
        </p:sp>
        <p:sp>
          <p:nvSpPr>
            <p:cNvPr id="42" name="Rectangle 41">
              <a:extLst>
                <a:ext uri="{FF2B5EF4-FFF2-40B4-BE49-F238E27FC236}">
                  <a16:creationId xmlns:a16="http://schemas.microsoft.com/office/drawing/2014/main" id="{5EBCE4C2-8C64-4254-873B-F2CE75AD7149}"/>
                </a:ext>
              </a:extLst>
            </p:cNvPr>
            <p:cNvSpPr/>
            <p:nvPr/>
          </p:nvSpPr>
          <p:spPr bwMode="auto">
            <a:xfrm>
              <a:off x="6313705" y="5722840"/>
              <a:ext cx="2311400" cy="439637"/>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30">
                  <a:solidFill>
                    <a:schemeClr val="tx1"/>
                  </a:solidFill>
                  <a:ea typeface="Segoe UI" pitchFamily="34" charset="0"/>
                  <a:cs typeface="Segoe UI" pitchFamily="34" charset="0"/>
                </a:rPr>
                <a:t>Alert State</a:t>
              </a:r>
            </a:p>
          </p:txBody>
        </p:sp>
      </p:grpSp>
    </p:spTree>
    <p:extLst>
      <p:ext uri="{BB962C8B-B14F-4D97-AF65-F5344CB8AC3E}">
        <p14:creationId xmlns:p14="http://schemas.microsoft.com/office/powerpoint/2010/main" val="2022586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IoT Hub metrics</a:t>
            </a:r>
          </a:p>
        </p:txBody>
      </p:sp>
      <p:pic>
        <p:nvPicPr>
          <p:cNvPr id="6" name="Picture 5" descr="Screenshot of AutoDeviceConfigDemo-Metrics">
            <a:extLst>
              <a:ext uri="{FF2B5EF4-FFF2-40B4-BE49-F238E27FC236}">
                <a16:creationId xmlns:a16="http://schemas.microsoft.com/office/drawing/2014/main" id="{4FC9DC02-0436-40D3-915E-D967AB9FC677}"/>
              </a:ext>
            </a:extLst>
          </p:cNvPr>
          <p:cNvPicPr>
            <a:picLocks noChangeAspect="1"/>
          </p:cNvPicPr>
          <p:nvPr/>
        </p:nvPicPr>
        <p:blipFill rotWithShape="1">
          <a:blip r:embed="rId3"/>
          <a:srcRect l="-30372" t="-3143" r="-30265" b="-3282"/>
          <a:stretch/>
        </p:blipFill>
        <p:spPr>
          <a:xfrm>
            <a:off x="418644" y="1169264"/>
            <a:ext cx="11343820" cy="5247820"/>
          </a:xfrm>
          <a:custGeom>
            <a:avLst/>
            <a:gdLst>
              <a:gd name="connsiteX0" fmla="*/ 0 w 11571287"/>
              <a:gd name="connsiteY0" fmla="*/ 0 h 5353050"/>
              <a:gd name="connsiteX1" fmla="*/ 11571287 w 11571287"/>
              <a:gd name="connsiteY1" fmla="*/ 0 h 5353050"/>
              <a:gd name="connsiteX2" fmla="*/ 11571287 w 11571287"/>
              <a:gd name="connsiteY2" fmla="*/ 5353050 h 5353050"/>
              <a:gd name="connsiteX3" fmla="*/ 0 w 11571287"/>
              <a:gd name="connsiteY3" fmla="*/ 5353050 h 5353050"/>
            </a:gdLst>
            <a:ahLst/>
            <a:cxnLst>
              <a:cxn ang="0">
                <a:pos x="connsiteX0" y="connsiteY0"/>
              </a:cxn>
              <a:cxn ang="0">
                <a:pos x="connsiteX1" y="connsiteY1"/>
              </a:cxn>
              <a:cxn ang="0">
                <a:pos x="connsiteX2" y="connsiteY2"/>
              </a:cxn>
              <a:cxn ang="0">
                <a:pos x="connsiteX3" y="connsiteY3"/>
              </a:cxn>
            </a:cxnLst>
            <a:rect l="l" t="t" r="r" b="b"/>
            <a:pathLst>
              <a:path w="11571287" h="5353050">
                <a:moveTo>
                  <a:pt x="0" y="0"/>
                </a:moveTo>
                <a:lnTo>
                  <a:pt x="11571287" y="0"/>
                </a:lnTo>
                <a:lnTo>
                  <a:pt x="11571287" y="5353050"/>
                </a:lnTo>
                <a:lnTo>
                  <a:pt x="0" y="5353050"/>
                </a:lnTo>
                <a:close/>
              </a:path>
            </a:pathLst>
          </a:custGeom>
          <a:ln w="19050">
            <a:solidFill>
              <a:schemeClr val="tx2"/>
            </a:solidFill>
          </a:ln>
        </p:spPr>
      </p:pic>
    </p:spTree>
    <p:extLst>
      <p:ext uri="{BB962C8B-B14F-4D97-AF65-F5344CB8AC3E}">
        <p14:creationId xmlns:p14="http://schemas.microsoft.com/office/powerpoint/2010/main" val="332452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Diagnostics tools</a:t>
            </a:r>
          </a:p>
        </p:txBody>
      </p:sp>
      <p:sp>
        <p:nvSpPr>
          <p:cNvPr id="3" name="Rectangle 2">
            <a:extLst>
              <a:ext uri="{FF2B5EF4-FFF2-40B4-BE49-F238E27FC236}">
                <a16:creationId xmlns:a16="http://schemas.microsoft.com/office/drawing/2014/main" id="{41B839BA-F5C4-490C-A70D-E5624A6CCA38}"/>
              </a:ext>
            </a:extLst>
          </p:cNvPr>
          <p:cNvSpPr>
            <a:spLocks/>
          </p:cNvSpPr>
          <p:nvPr/>
        </p:nvSpPr>
        <p:spPr>
          <a:xfrm>
            <a:off x="418645" y="2159066"/>
            <a:ext cx="5592195" cy="22005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lvl="0"/>
            <a:r>
              <a:rPr lang="en-US" sz="2353" dirty="0">
                <a:solidFill>
                  <a:schemeClr val="tx1"/>
                </a:solidFill>
                <a:latin typeface="+mj-lt"/>
              </a:rPr>
              <a:t>Use Azure Monitor:</a:t>
            </a:r>
          </a:p>
          <a:p>
            <a:pPr>
              <a:spcBef>
                <a:spcPts val="588"/>
              </a:spcBef>
              <a:spcAft>
                <a:spcPts val="588"/>
              </a:spcAft>
            </a:pPr>
            <a:r>
              <a:rPr lang="en-US" sz="1961" dirty="0">
                <a:solidFill>
                  <a:schemeClr val="tx1"/>
                </a:solidFill>
              </a:rPr>
              <a:t>Understand the logs</a:t>
            </a:r>
          </a:p>
          <a:p>
            <a:pPr>
              <a:spcBef>
                <a:spcPts val="588"/>
              </a:spcBef>
              <a:spcAft>
                <a:spcPts val="588"/>
              </a:spcAft>
            </a:pPr>
            <a:r>
              <a:rPr lang="en-US" sz="1961" dirty="0">
                <a:solidFill>
                  <a:schemeClr val="tx1"/>
                </a:solidFill>
              </a:rPr>
              <a:t>Read logs from Azure Event Hubs</a:t>
            </a:r>
          </a:p>
          <a:p>
            <a:pPr>
              <a:spcBef>
                <a:spcPts val="588"/>
              </a:spcBef>
              <a:spcAft>
                <a:spcPts val="588"/>
              </a:spcAft>
            </a:pPr>
            <a:endParaRPr lang="en-US" sz="1961" dirty="0">
              <a:solidFill>
                <a:schemeClr val="tx1"/>
              </a:solidFill>
            </a:endParaRPr>
          </a:p>
        </p:txBody>
      </p:sp>
      <p:sp>
        <p:nvSpPr>
          <p:cNvPr id="5" name="Rectangle 4">
            <a:extLst>
              <a:ext uri="{FF2B5EF4-FFF2-40B4-BE49-F238E27FC236}">
                <a16:creationId xmlns:a16="http://schemas.microsoft.com/office/drawing/2014/main" id="{4F26A369-6AB1-4A15-A0C7-EE11779EA786}"/>
              </a:ext>
            </a:extLst>
          </p:cNvPr>
          <p:cNvSpPr>
            <a:spLocks/>
          </p:cNvSpPr>
          <p:nvPr/>
        </p:nvSpPr>
        <p:spPr>
          <a:xfrm>
            <a:off x="6181160" y="2159066"/>
            <a:ext cx="5592195" cy="22005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1765"/>
              </a:spcBef>
            </a:pPr>
            <a:r>
              <a:rPr lang="en-US" sz="2353">
                <a:solidFill>
                  <a:schemeClr val="tx1"/>
                </a:solidFill>
                <a:latin typeface="+mj-lt"/>
              </a:rPr>
              <a:t>Use Azure Resource Health</a:t>
            </a:r>
          </a:p>
        </p:txBody>
      </p:sp>
    </p:spTree>
    <p:extLst>
      <p:ext uri="{BB962C8B-B14F-4D97-AF65-F5344CB8AC3E}">
        <p14:creationId xmlns:p14="http://schemas.microsoft.com/office/powerpoint/2010/main" val="18741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Diagnostics tools  </a:t>
            </a:r>
          </a:p>
        </p:txBody>
      </p:sp>
      <p:sp>
        <p:nvSpPr>
          <p:cNvPr id="3" name="Rectangle 2">
            <a:extLst>
              <a:ext uri="{FF2B5EF4-FFF2-40B4-BE49-F238E27FC236}">
                <a16:creationId xmlns:a16="http://schemas.microsoft.com/office/drawing/2014/main" id="{94346742-F5D4-4523-8711-2D2EC6863CA2}"/>
              </a:ext>
            </a:extLst>
          </p:cNvPr>
          <p:cNvSpPr>
            <a:spLocks/>
          </p:cNvSpPr>
          <p:nvPr/>
        </p:nvSpPr>
        <p:spPr>
          <a:xfrm>
            <a:off x="418645" y="2159066"/>
            <a:ext cx="5592195" cy="22005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lvl="0"/>
            <a:r>
              <a:rPr lang="en-US" sz="2353" dirty="0">
                <a:solidFill>
                  <a:schemeClr val="tx1"/>
                </a:solidFill>
                <a:latin typeface="+mj-lt"/>
              </a:rPr>
              <a:t>Use Azure Monitor:</a:t>
            </a:r>
          </a:p>
          <a:p>
            <a:pPr>
              <a:spcBef>
                <a:spcPts val="588"/>
              </a:spcBef>
              <a:spcAft>
                <a:spcPts val="588"/>
              </a:spcAft>
            </a:pPr>
            <a:r>
              <a:rPr lang="en-US" sz="1961" dirty="0">
                <a:solidFill>
                  <a:schemeClr val="tx2"/>
                </a:solidFill>
              </a:rPr>
              <a:t>Understand the logs</a:t>
            </a:r>
          </a:p>
          <a:p>
            <a:pPr>
              <a:spcBef>
                <a:spcPts val="588"/>
              </a:spcBef>
              <a:spcAft>
                <a:spcPts val="588"/>
              </a:spcAft>
            </a:pPr>
            <a:r>
              <a:rPr lang="en-US" sz="1961" dirty="0">
                <a:solidFill>
                  <a:schemeClr val="tx1"/>
                </a:solidFill>
              </a:rPr>
              <a:t>Read logs from Azure Event Hubs</a:t>
            </a:r>
          </a:p>
          <a:p>
            <a:pPr>
              <a:spcBef>
                <a:spcPts val="588"/>
              </a:spcBef>
              <a:spcAft>
                <a:spcPts val="588"/>
              </a:spcAft>
            </a:pPr>
            <a:endParaRPr lang="en-US" sz="1961" dirty="0">
              <a:solidFill>
                <a:schemeClr val="tx1"/>
              </a:solidFill>
            </a:endParaRPr>
          </a:p>
        </p:txBody>
      </p:sp>
      <p:sp>
        <p:nvSpPr>
          <p:cNvPr id="6" name="Rectangle 5">
            <a:extLst>
              <a:ext uri="{FF2B5EF4-FFF2-40B4-BE49-F238E27FC236}">
                <a16:creationId xmlns:a16="http://schemas.microsoft.com/office/drawing/2014/main" id="{F9D2FE15-FE8F-4163-82E7-004689D999D1}"/>
              </a:ext>
            </a:extLst>
          </p:cNvPr>
          <p:cNvSpPr>
            <a:spLocks/>
          </p:cNvSpPr>
          <p:nvPr/>
        </p:nvSpPr>
        <p:spPr>
          <a:xfrm>
            <a:off x="6181160" y="2159066"/>
            <a:ext cx="5592195" cy="22005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1765"/>
              </a:spcBef>
            </a:pPr>
            <a:r>
              <a:rPr lang="en-US" sz="2353">
                <a:solidFill>
                  <a:schemeClr val="tx1"/>
                </a:solidFill>
                <a:latin typeface="+mj-lt"/>
              </a:rPr>
              <a:t>Use Azure Resource Health</a:t>
            </a:r>
          </a:p>
        </p:txBody>
      </p:sp>
    </p:spTree>
    <p:extLst>
      <p:ext uri="{BB962C8B-B14F-4D97-AF65-F5344CB8AC3E}">
        <p14:creationId xmlns:p14="http://schemas.microsoft.com/office/powerpoint/2010/main" val="386719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PowerPoint Template_04_Sep_20.pptx" id="{34DA8044-96F2-410E-AE13-71CC26D6ED4E}" vid="{3AB0EB5B-5011-4FC3-AD9B-4616A40CCC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642B8B079E3245AF06EC6DBAA97CBE" ma:contentTypeVersion="15" ma:contentTypeDescription="Create a new document." ma:contentTypeScope="" ma:versionID="a2a5a4ffa56c1ed123fd6a510d95568f">
  <xsd:schema xmlns:xsd="http://www.w3.org/2001/XMLSchema" xmlns:xs="http://www.w3.org/2001/XMLSchema" xmlns:p="http://schemas.microsoft.com/office/2006/metadata/properties" xmlns:ns1="http://schemas.microsoft.com/sharepoint/v3" xmlns:ns2="9abd79a5-6d97-48f4-b0ff-89fa129df955" xmlns:ns3="42679619-c52c-4ce1-bd94-206a735478cf" targetNamespace="http://schemas.microsoft.com/office/2006/metadata/properties" ma:root="true" ma:fieldsID="f67803bc4f475fd689ae1d2bcb826568" ns1:_="" ns2:_="" ns3:_="">
    <xsd:import namespace="http://schemas.microsoft.com/sharepoint/v3"/>
    <xsd:import namespace="9abd79a5-6d97-48f4-b0ff-89fa129df955"/>
    <xsd:import namespace="42679619-c52c-4ce1-bd94-206a735478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3:LastSharedByUser" minOccurs="0"/>
                <xsd:element ref="ns3:LastSharedByTime"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bd79a5-6d97-48f4-b0ff-89fa129df9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679619-c52c-4ce1-bd94-206a735478c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abd79a5-6d97-48f4-b0ff-89fa129df955"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679EB0C-5FD2-4E1D-B46A-10DE1B2BD4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abd79a5-6d97-48f4-b0ff-89fa129df955"/>
    <ds:schemaRef ds:uri="42679619-c52c-4ce1-bd94-206a735478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9abd79a5-6d97-48f4-b0ff-89fa129df955"/>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Azure PowerPoint Template_04_Sep_20</Template>
  <TotalTime>1</TotalTime>
  <Words>3901</Words>
  <Application>Microsoft Office PowerPoint</Application>
  <PresentationFormat>Widescreen</PresentationFormat>
  <Paragraphs>349</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Consolas</vt:lpstr>
      <vt:lpstr>Segoe UI</vt:lpstr>
      <vt:lpstr>Segoe UI Light</vt:lpstr>
      <vt:lpstr>Segoe UI Semibold</vt:lpstr>
      <vt:lpstr>Wingdings</vt:lpstr>
      <vt:lpstr>Microsoft Azure Template</vt:lpstr>
      <vt:lpstr>AZ-220T01 Module 09: Solution testing, diagnostics, and logging</vt:lpstr>
      <vt:lpstr>Lesson 1: Learning objectives</vt:lpstr>
      <vt:lpstr>Module 9 – Learning objectives</vt:lpstr>
      <vt:lpstr>Lesson 2: Monitoring and logging</vt:lpstr>
      <vt:lpstr>Azure Monitor</vt:lpstr>
      <vt:lpstr>Azure Monitor alerts</vt:lpstr>
      <vt:lpstr>IoT Hub metrics</vt:lpstr>
      <vt:lpstr>Diagnostics tools</vt:lpstr>
      <vt:lpstr>Diagnostics tools  </vt:lpstr>
      <vt:lpstr>Diagnostics tools </vt:lpstr>
      <vt:lpstr>Diagnostics tools   </vt:lpstr>
      <vt:lpstr>Device connection state and lifecycle notifications</vt:lpstr>
      <vt:lpstr>Quotas and throttling</vt:lpstr>
      <vt:lpstr>Lesson 3: Troubleshooting</vt:lpstr>
      <vt:lpstr>Connection and retry patterns</vt:lpstr>
      <vt:lpstr>Troubleshooting guide for D2C communication issues</vt:lpstr>
      <vt:lpstr>Lesson 4: Module labs</vt:lpstr>
      <vt:lpstr>Module 9 labs</vt:lpstr>
      <vt:lpstr>Lesson 5: Module 9 review questions</vt:lpstr>
      <vt:lpstr>Module review: Question 9.1</vt:lpstr>
      <vt:lpstr>Module review: Question 9.2</vt:lpstr>
      <vt:lpstr>Module review: Question 9.3</vt:lpstr>
      <vt:lpstr>Module review: Question 9.4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AZ-220T01 Module 09: Solution testing, diagnostics, and logging</dc:title>
  <dc:creator>Chris Howd</dc:creator>
  <cp:lastModifiedBy>Chris Howd</cp:lastModifiedBy>
  <cp:revision>1</cp:revision>
  <dcterms:created xsi:type="dcterms:W3CDTF">2021-06-03T18:52:51Z</dcterms:created>
  <dcterms:modified xsi:type="dcterms:W3CDTF">2021-06-07T21:17:44Z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0x01010070642B8B079E3245AF06EC6DBAA97CBE</vt:lpwstr>
  </property>
</Properties>
</file>