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38"/>
  </p:notesMasterIdLst>
  <p:handoutMasterIdLst>
    <p:handoutMasterId r:id="rId39"/>
  </p:handoutMasterIdLst>
  <p:sldIdLst>
    <p:sldId id="1627" r:id="rId5"/>
    <p:sldId id="1856" r:id="rId6"/>
    <p:sldId id="2584" r:id="rId7"/>
    <p:sldId id="1857" r:id="rId8"/>
    <p:sldId id="10842" r:id="rId9"/>
    <p:sldId id="10835" r:id="rId10"/>
    <p:sldId id="10844" r:id="rId11"/>
    <p:sldId id="1917" r:id="rId12"/>
    <p:sldId id="10836" r:id="rId13"/>
    <p:sldId id="10838" r:id="rId14"/>
    <p:sldId id="1863" r:id="rId15"/>
    <p:sldId id="4905" r:id="rId16"/>
    <p:sldId id="10828" r:id="rId17"/>
    <p:sldId id="1924" r:id="rId18"/>
    <p:sldId id="1925" r:id="rId19"/>
    <p:sldId id="10824" r:id="rId20"/>
    <p:sldId id="10826" r:id="rId21"/>
    <p:sldId id="1870" r:id="rId22"/>
    <p:sldId id="1926" r:id="rId23"/>
    <p:sldId id="10829" r:id="rId24"/>
    <p:sldId id="10830" r:id="rId25"/>
    <p:sldId id="10839" r:id="rId26"/>
    <p:sldId id="10843" r:id="rId27"/>
    <p:sldId id="10831" r:id="rId28"/>
    <p:sldId id="1928" r:id="rId29"/>
    <p:sldId id="1929" r:id="rId30"/>
    <p:sldId id="1881" r:id="rId31"/>
    <p:sldId id="1933" r:id="rId32"/>
    <p:sldId id="1887" r:id="rId33"/>
    <p:sldId id="1950" r:id="rId34"/>
    <p:sldId id="10841" r:id="rId35"/>
    <p:sldId id="10833" r:id="rId36"/>
    <p:sldId id="10834" r:id="rId3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676" autoAdjust="0"/>
  </p:normalViewPr>
  <p:slideViewPr>
    <p:cSldViewPr snapToGrid="0">
      <p:cViewPr varScale="1">
        <p:scale>
          <a:sx n="82" d="100"/>
          <a:sy n="82" d="100"/>
        </p:scale>
        <p:origin x="1572" y="9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Howd" userId="92c08c4def15ec19" providerId="LiveId" clId="{0F6466B5-AE0A-45F5-A640-AA3CB51CDAC0}"/>
    <pc:docChg chg="modSld">
      <pc:chgData name="Chris Howd" userId="92c08c4def15ec19" providerId="LiveId" clId="{0F6466B5-AE0A-45F5-A640-AA3CB51CDAC0}" dt="2021-06-07T21:21:39.445" v="41" actId="20577"/>
      <pc:docMkLst>
        <pc:docMk/>
      </pc:docMkLst>
      <pc:sldChg chg="modSp mod">
        <pc:chgData name="Chris Howd" userId="92c08c4def15ec19" providerId="LiveId" clId="{0F6466B5-AE0A-45F5-A640-AA3CB51CDAC0}" dt="2021-06-07T21:19:00.867" v="8" actId="20577"/>
        <pc:sldMkLst>
          <pc:docMk/>
          <pc:sldMk cId="3360652281" sldId="1863"/>
        </pc:sldMkLst>
        <pc:spChg chg="mod">
          <ac:chgData name="Chris Howd" userId="92c08c4def15ec19" providerId="LiveId" clId="{0F6466B5-AE0A-45F5-A640-AA3CB51CDAC0}" dt="2021-06-07T21:19:00.867" v="8" actId="20577"/>
          <ac:spMkLst>
            <pc:docMk/>
            <pc:sldMk cId="3360652281" sldId="1863"/>
            <ac:spMk id="2" creationId="{00000000-0000-0000-0000-000000000000}"/>
          </ac:spMkLst>
        </pc:spChg>
      </pc:sldChg>
      <pc:sldChg chg="modSp mod">
        <pc:chgData name="Chris Howd" userId="92c08c4def15ec19" providerId="LiveId" clId="{0F6466B5-AE0A-45F5-A640-AA3CB51CDAC0}" dt="2021-06-07T21:19:25.043" v="10" actId="20577"/>
        <pc:sldMkLst>
          <pc:docMk/>
          <pc:sldMk cId="4081156208" sldId="1924"/>
        </pc:sldMkLst>
        <pc:spChg chg="mod">
          <ac:chgData name="Chris Howd" userId="92c08c4def15ec19" providerId="LiveId" clId="{0F6466B5-AE0A-45F5-A640-AA3CB51CDAC0}" dt="2021-06-07T21:19:25.043" v="10" actId="20577"/>
          <ac:spMkLst>
            <pc:docMk/>
            <pc:sldMk cId="4081156208" sldId="1924"/>
            <ac:spMk id="17" creationId="{00000000-0000-0000-0000-000000000000}"/>
          </ac:spMkLst>
        </pc:spChg>
      </pc:sldChg>
      <pc:sldChg chg="modSp mod">
        <pc:chgData name="Chris Howd" userId="92c08c4def15ec19" providerId="LiveId" clId="{0F6466B5-AE0A-45F5-A640-AA3CB51CDAC0}" dt="2021-06-07T21:19:33.513" v="11" actId="20577"/>
        <pc:sldMkLst>
          <pc:docMk/>
          <pc:sldMk cId="2402247570" sldId="1925"/>
        </pc:sldMkLst>
        <pc:spChg chg="mod">
          <ac:chgData name="Chris Howd" userId="92c08c4def15ec19" providerId="LiveId" clId="{0F6466B5-AE0A-45F5-A640-AA3CB51CDAC0}" dt="2021-06-07T21:19:33.513" v="11" actId="20577"/>
          <ac:spMkLst>
            <pc:docMk/>
            <pc:sldMk cId="2402247570" sldId="1925"/>
            <ac:spMk id="17" creationId="{00000000-0000-0000-0000-000000000000}"/>
          </ac:spMkLst>
        </pc:spChg>
      </pc:sldChg>
      <pc:sldChg chg="modSp mod">
        <pc:chgData name="Chris Howd" userId="92c08c4def15ec19" providerId="LiveId" clId="{0F6466B5-AE0A-45F5-A640-AA3CB51CDAC0}" dt="2021-06-07T21:19:50.365" v="13" actId="20577"/>
        <pc:sldMkLst>
          <pc:docMk/>
          <pc:sldMk cId="2739029985" sldId="10826"/>
        </pc:sldMkLst>
        <pc:spChg chg="mod">
          <ac:chgData name="Chris Howd" userId="92c08c4def15ec19" providerId="LiveId" clId="{0F6466B5-AE0A-45F5-A640-AA3CB51CDAC0}" dt="2021-06-07T21:19:50.365" v="13" actId="20577"/>
          <ac:spMkLst>
            <pc:docMk/>
            <pc:sldMk cId="2739029985" sldId="10826"/>
            <ac:spMk id="2" creationId="{FB0C9E2F-422F-4B38-98ED-574EBA5D5C69}"/>
          </ac:spMkLst>
        </pc:spChg>
      </pc:sldChg>
      <pc:sldChg chg="modNotesTx">
        <pc:chgData name="Chris Howd" userId="92c08c4def15ec19" providerId="LiveId" clId="{0F6466B5-AE0A-45F5-A640-AA3CB51CDAC0}" dt="2021-06-07T21:21:39.445" v="41" actId="20577"/>
        <pc:sldMkLst>
          <pc:docMk/>
          <pc:sldMk cId="1863362741" sldId="1083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6/7/2021 2:18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6/7/2021 2:18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azure/defender-for-iot/architecture"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azure/defender-for-iot/quickstart-onboard-iot-hub"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docs.microsoft.com/en-us/azure/defender-for-iot/quickstart-configure-your-solution"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azure/defender-for-iot/concept-security-aler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cs.microsoft.com/en-us/azure/defender-for-iot/concept-customizable-security-alerts"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github.com/Azure/Azure-IoT-Security/tree/master/trigger_event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docs.microsoft.com/en-us/azure/iot-fundamentals/security-recommendation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a:t>This is a build slide that explains example threat model components.  This can be used as a conversation starter, if you’d like and have time.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1926800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581006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is not meant to be a deep dive on Azure Security Center – it’s to make sure that if the students have never heard of it, you have a talking prompt for it.  If they all know it, you can skip this slide.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32F7226-5A2B-4D76-A60E-DC68A0BF1CE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45131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Unified security view</a:t>
            </a:r>
          </a:p>
          <a:p>
            <a:pPr marL="171450" indent="-171450">
              <a:buFont typeface="Arial" panose="020B0604020202020204" pitchFamily="34" charset="0"/>
              <a:buChar char="•"/>
            </a:pPr>
            <a:r>
              <a:rPr lang="en-US"/>
              <a:t>Built-in security assessments</a:t>
            </a:r>
          </a:p>
          <a:p>
            <a:pPr marL="171450" indent="-171450">
              <a:buFont typeface="Arial" panose="020B0604020202020204" pitchFamily="34" charset="0"/>
              <a:buChar char="•"/>
            </a:pPr>
            <a:r>
              <a:rPr lang="en-US"/>
              <a:t>Ability to create custom assessment rules</a:t>
            </a:r>
          </a:p>
          <a:p>
            <a:pPr marL="171450" indent="-171450">
              <a:buFont typeface="Arial" panose="020B0604020202020204" pitchFamily="34" charset="0"/>
              <a:buChar char="•"/>
            </a:pPr>
            <a:r>
              <a:rPr lang="en-US"/>
              <a:t>Connectivity with existing Microsoft cybersecurity knowledge for detection of zero-day attacks, machine learning for anomaly detection, etc.</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9334623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i="0" dirty="0">
                <a:solidFill>
                  <a:schemeClr val="tx1"/>
                </a:solidFill>
              </a:rPr>
              <a:t>This course focuses on the Agent-based option that is integrated with IoT Hub and enabled by default.</a:t>
            </a:r>
          </a:p>
          <a:p>
            <a:pPr marL="0" indent="0">
              <a:buFont typeface="Arial" panose="020B0604020202020204" pitchFamily="34" charset="0"/>
              <a:buNone/>
            </a:pPr>
            <a:endParaRPr lang="en-US" i="0" dirty="0">
              <a:solidFill>
                <a:schemeClr val="tx1"/>
              </a:solidFill>
            </a:endParaRPr>
          </a:p>
          <a:p>
            <a:pPr marL="0" indent="0">
              <a:buFont typeface="Arial" panose="020B0604020202020204" pitchFamily="34" charset="0"/>
              <a:buNone/>
            </a:pPr>
            <a:r>
              <a:rPr lang="en-US" i="0" dirty="0">
                <a:solidFill>
                  <a:schemeClr val="tx1"/>
                </a:solidFill>
              </a:rPr>
              <a:t>The Agent-based option include two modes:</a:t>
            </a:r>
          </a:p>
          <a:p>
            <a:pPr marL="457200" indent="-457200">
              <a:buFont typeface="Arial" panose="020B0604020202020204" pitchFamily="34" charset="0"/>
              <a:buChar char="•"/>
            </a:pPr>
            <a:r>
              <a:rPr lang="en-US" i="1" dirty="0">
                <a:solidFill>
                  <a:schemeClr val="tx1"/>
                </a:solidFill>
              </a:rPr>
              <a:t>Built-in</a:t>
            </a:r>
            <a:r>
              <a:rPr lang="en-US" dirty="0">
                <a:solidFill>
                  <a:schemeClr val="tx1"/>
                </a:solidFill>
              </a:rPr>
              <a:t> – Automatic, for every customer onboarding to Azure Defender for IoT</a:t>
            </a:r>
          </a:p>
          <a:p>
            <a:pPr marL="457200" indent="-457200">
              <a:buFont typeface="Arial" panose="020B0604020202020204" pitchFamily="34" charset="0"/>
              <a:buChar char="•"/>
            </a:pPr>
            <a:r>
              <a:rPr lang="en-US" i="1" dirty="0">
                <a:solidFill>
                  <a:schemeClr val="tx1"/>
                </a:solidFill>
              </a:rPr>
              <a:t>Enhanced</a:t>
            </a:r>
            <a:r>
              <a:rPr lang="en-US" dirty="0">
                <a:solidFill>
                  <a:schemeClr val="tx1"/>
                </a:solidFill>
              </a:rPr>
              <a:t> – Requires extra deployment work (covered in next lesson)</a:t>
            </a:r>
          </a:p>
          <a:p>
            <a:pPr marL="0" indent="0">
              <a:buFont typeface="Arial" panose="020B0604020202020204" pitchFamily="34" charset="0"/>
              <a:buNone/>
            </a:pPr>
            <a:endParaRPr lang="en-US" dirty="0">
              <a:solidFill>
                <a:schemeClr val="tx1"/>
              </a:solidFill>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sz="20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https://docs.microsoft.com/en-us/azure/defender-for-iot/architecture</a:t>
            </a:r>
            <a:r>
              <a:rPr lang="en-US" sz="20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buFont typeface="Arial" panose="020B0604020202020204" pitchFamily="34" charset="0"/>
              <a:buNone/>
            </a:pPr>
            <a:endParaRPr lang="en-US" dirty="0">
              <a:solidFill>
                <a:schemeClr val="tx1"/>
              </a:solidFill>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2327090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https://docs.microsoft.com/en-us/azure/defender-for-iot/quickstart-onboard-iot-hub</a:t>
            </a:r>
            <a:r>
              <a:rPr lang="en-US" dirty="0"/>
              <a:t> </a:t>
            </a: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https://docs.microsoft.com/en-us/azure/defender-for-iot/quickstart-configure-your-solution</a:t>
            </a: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4560272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https://docs.microsoft.com/en-us/azure/defender-for-iot/concept-security-alerts</a:t>
            </a:r>
            <a:r>
              <a:rPr lang="en-US" sz="900" dirty="0">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2:18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8390072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https://docs.microsoft.com/en-us/azure/defender-for-iot/concept-customizable-security-alerts</a:t>
            </a:r>
            <a:endParaRPr lang="en-US" sz="9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2:18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1159163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957127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“Azure Defender for IoT offers a substantial amount of monitoring from the point of view of the cloud service side without any extra configuration beyond connecting to the IoT Hub. However, there’s also an option that allows more sophisticated device-side data collection…”</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The takeaway is that two options exist. There’s more details in the </a:t>
            </a:r>
            <a:r>
              <a:rPr lang="en-US" dirty="0" err="1"/>
              <a:t>SkillPipe</a:t>
            </a:r>
            <a:r>
              <a:rPr lang="en-US" dirty="0"/>
              <a:t>/docs; what’s here are the differences. </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The </a:t>
            </a:r>
            <a:r>
              <a:rPr lang="en-US" dirty="0" err="1"/>
              <a:t>SkillPipe</a:t>
            </a:r>
            <a:r>
              <a:rPr lang="en-US" dirty="0"/>
              <a:t> also covers how to choose but ultimately it’s the information in the table translated into questions.</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Finally, the </a:t>
            </a:r>
            <a:r>
              <a:rPr lang="en-US" dirty="0" err="1"/>
              <a:t>SkillPipe</a:t>
            </a:r>
            <a:r>
              <a:rPr lang="en-US" dirty="0"/>
              <a:t> and docs have information on supported Linux distributions and Windows OS versions.</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Not in the </a:t>
            </a:r>
            <a:r>
              <a:rPr lang="en-US" dirty="0" err="1"/>
              <a:t>SkillPipe</a:t>
            </a:r>
            <a:r>
              <a:rPr lang="en-US" dirty="0"/>
              <a:t> or the course, but documented – a developer can write their own agent if they want, as long as they follow the proper message format, etc. The existing agents are open source and can be used as a reference with the documentation. This can help with unique platform configurations not supported by the Microsoft-supplied code, or potentially as an integration point for other security products.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2703018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548236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a:hlinkClick r:id="rId3"/>
              </a:rPr>
              <a:t>https://github.com/Azure/Azure-IoT-Security/tree/master/trigger_events</a:t>
            </a: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8877093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“Because we haven’t talked about how module identities work in the context of non-Edge devices yet, we should look at that briefly…”</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2:18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38267026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we just talked about deployment of the security agent, the unique deployment model of IoT Edge devices means the security agent deployment will be different as well…”</a:t>
            </a:r>
          </a:p>
          <a:p>
            <a:endParaRPr lang="en-US" dirty="0"/>
          </a:p>
          <a:p>
            <a:r>
              <a:rPr lang="en-US" dirty="0"/>
              <a:t>Note: As of April 2021, the security module in the Marketplace is named under the old branding “Azure Security Center for IoT” rather than Azure Defender for IoT. You may need to check for changes/updates in the future.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2:18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12875048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Note that for Device mode, there are some restrictions around the certificate that’s used – Azure Defender for IoT does not support CA-signed certificates, only self-signed certificates, for Device mode at this time.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33634918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you have an agent working and communicating with Azure Defender for IoT. This adds more data collection capabilities and a large number of new alerts…”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6/7/2021 2:18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123676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a:t>“Once you have configured the agents, what kinds of recommendations can you expect to see from Azure Security Center for IoT?...”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41933045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“Another feature of Azure Defender for IoT is something we refer to as baselines...”</a:t>
            </a: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[later while still on this slide, after explaining the bullet points]</a:t>
            </a:r>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“For example, your may find baselines useful for implementing recommendations from Azure Defender for IoT, especially device configuration recommendations.”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4936979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a:p>
        </p:txBody>
      </p:sp>
    </p:spTree>
    <p:extLst>
      <p:ext uri="{BB962C8B-B14F-4D97-AF65-F5344CB8AC3E}">
        <p14:creationId xmlns:p14="http://schemas.microsoft.com/office/powerpoint/2010/main" val="6596686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sz="900" b="0" i="0" u="none" strike="noStrike" kern="1200">
              <a:solidFill>
                <a:schemeClr val="tx1"/>
              </a:solidFill>
              <a:effectLst/>
              <a:latin typeface="Segoe UI Light" pitchFamily="34" charset="0"/>
              <a:ea typeface="+mn-ea"/>
              <a:cs typeface="+mn-cs"/>
            </a:endParaRPr>
          </a:p>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a:p>
        </p:txBody>
      </p:sp>
    </p:spTree>
    <p:extLst>
      <p:ext uri="{BB962C8B-B14F-4D97-AF65-F5344CB8AC3E}">
        <p14:creationId xmlns:p14="http://schemas.microsoft.com/office/powerpoint/2010/main" val="15160020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a:p>
        </p:txBody>
      </p:sp>
    </p:spTree>
    <p:extLst>
      <p:ext uri="{BB962C8B-B14F-4D97-AF65-F5344CB8AC3E}">
        <p14:creationId xmlns:p14="http://schemas.microsoft.com/office/powerpoint/2010/main" val="486506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010896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a:solidFill>
                  <a:schemeClr val="tx1"/>
                </a:solidFill>
                <a:effectLst/>
                <a:latin typeface="Segoe UI Light" pitchFamily="34" charset="0"/>
                <a:ea typeface="+mn-ea"/>
                <a:cs typeface="+mn-cs"/>
              </a:rPr>
              <a:t>Correct Answer: B</a:t>
            </a:r>
          </a:p>
          <a:p>
            <a:endParaRPr lang="en-US" sz="882" kern="1200">
              <a:solidFill>
                <a:schemeClr val="tx1"/>
              </a:solidFill>
              <a:effectLst/>
              <a:latin typeface="Segoe UI Light" pitchFamily="34" charset="0"/>
              <a:ea typeface="+mn-ea"/>
              <a:cs typeface="+mn-cs"/>
            </a:endParaRPr>
          </a:p>
          <a:p>
            <a:r>
              <a:rPr lang="en-US" sz="882" b="0" kern="1200">
                <a:solidFill>
                  <a:schemeClr val="tx1"/>
                </a:solidFill>
                <a:effectLst/>
                <a:latin typeface="Segoe UI Light" pitchFamily="34" charset="0"/>
                <a:ea typeface="+mn-ea"/>
                <a:cs typeface="+mn-cs"/>
              </a:rPr>
              <a:t>Explanation</a:t>
            </a:r>
            <a:r>
              <a:rPr lang="en-US" sz="882" kern="1200">
                <a:solidFill>
                  <a:schemeClr val="tx1"/>
                </a:solidFill>
                <a:effectLst/>
                <a:latin typeface="Segoe UI Light" pitchFamily="34" charset="0"/>
                <a:ea typeface="+mn-ea"/>
                <a:cs typeface="+mn-cs"/>
              </a:rPr>
              <a:t>: In the student workbook/skillpipe content, topic </a:t>
            </a:r>
            <a:r>
              <a:rPr lang="en-US" sz="882" i="1" kern="1200">
                <a:solidFill>
                  <a:schemeClr val="tx1"/>
                </a:solidFill>
                <a:effectLst/>
                <a:latin typeface="Segoe UI Light" pitchFamily="34" charset="0"/>
                <a:ea typeface="+mn-ea"/>
                <a:cs typeface="+mn-cs"/>
              </a:rPr>
              <a:t>What is Azure Security Center</a:t>
            </a:r>
            <a:r>
              <a:rPr lang="en-US" sz="882" kern="1200">
                <a:solidFill>
                  <a:schemeClr val="tx1"/>
                </a:solidFill>
                <a:effectLst/>
                <a:latin typeface="Segoe UI Light" pitchFamily="34" charset="0"/>
                <a:ea typeface="+mn-ea"/>
                <a:cs typeface="+mn-cs"/>
              </a:rPr>
              <a:t> includes the following:</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Azure Security Center provides you the tools needed to harden your network, secure your services and make sure you're on top of your security posture.</a:t>
            </a:r>
          </a:p>
          <a:p>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Azure Security Center addresses the three most urgent security challenges:</a:t>
            </a:r>
          </a:p>
          <a:p>
            <a:endParaRPr lang="en-US" sz="882" kern="1200">
              <a:solidFill>
                <a:schemeClr val="tx1"/>
              </a:solidFill>
              <a:effectLst/>
              <a:latin typeface="Segoe UI Light" pitchFamily="34" charset="0"/>
              <a:ea typeface="+mn-ea"/>
              <a:cs typeface="+mn-cs"/>
            </a:endParaRPr>
          </a:p>
          <a:p>
            <a:pPr lvl="0"/>
            <a:r>
              <a:rPr lang="en-US" sz="882" kern="1200">
                <a:solidFill>
                  <a:schemeClr val="tx1"/>
                </a:solidFill>
                <a:effectLst/>
                <a:latin typeface="Segoe UI Light" pitchFamily="34" charset="0"/>
                <a:ea typeface="+mn-ea"/>
                <a:cs typeface="+mn-cs"/>
              </a:rPr>
              <a:t>Rapidly changing workloads – It’s both a strength and a challenge of the cloud. On the one hand, end users are empowered to do more. On the other, how do you make sure that the ever-changing services people are using and creating are up to your security standards and follow security best practices?</a:t>
            </a:r>
          </a:p>
          <a:p>
            <a:pPr lvl="0"/>
            <a:endParaRPr lang="en-US" sz="882" kern="1200">
              <a:solidFill>
                <a:schemeClr val="tx1"/>
              </a:solidFill>
              <a:effectLst/>
              <a:latin typeface="Segoe UI Light" pitchFamily="34" charset="0"/>
              <a:ea typeface="+mn-ea"/>
              <a:cs typeface="+mn-cs"/>
            </a:endParaRPr>
          </a:p>
          <a:p>
            <a:pPr lvl="0"/>
            <a:r>
              <a:rPr lang="en-US" sz="882" kern="1200">
                <a:solidFill>
                  <a:schemeClr val="tx1"/>
                </a:solidFill>
                <a:effectLst/>
                <a:latin typeface="Segoe UI Light" pitchFamily="34" charset="0"/>
                <a:ea typeface="+mn-ea"/>
                <a:cs typeface="+mn-cs"/>
              </a:rPr>
              <a:t>Increasingly sophisticated attacks - Wherever you run your workloads, the attacks keep getting more sophisticated. You have to secure your public cloud workloads, which are, in effect, an Internet facing workload that can leave you even more vulnerable if you don't follow security best practices.</a:t>
            </a:r>
          </a:p>
          <a:p>
            <a:pPr lvl="0"/>
            <a:endParaRPr lang="en-US" sz="882" kern="120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Security skills are in short supply - The number of security alerts and alerting systems far outnumbers the number of administrators with the necessary background and experience to make sure your environments are protected. Staying up-to-date with the latest attacks is a constant challenge, making it impossible to stay in place while the world of security is an ever-changing front.</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a:p>
        </p:txBody>
      </p:sp>
    </p:spTree>
    <p:extLst>
      <p:ext uri="{BB962C8B-B14F-4D97-AF65-F5344CB8AC3E}">
        <p14:creationId xmlns:p14="http://schemas.microsoft.com/office/powerpoint/2010/main" val="22165942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 C</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Introduction to Azure Security Center for IoT</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 Security Center for IoT enables you to unify security management and enable end-to-end threat detection and analysis across hybrid cloud workloads and your Azure IoT solution.</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 Security Center for IoT is composed of the following components:</a:t>
            </a:r>
          </a:p>
          <a:p>
            <a:pPr lvl="0"/>
            <a:r>
              <a:rPr lang="en-US" sz="882" kern="1200" dirty="0">
                <a:solidFill>
                  <a:schemeClr val="tx1"/>
                </a:solidFill>
                <a:effectLst/>
                <a:latin typeface="Segoe UI Light" pitchFamily="34" charset="0"/>
                <a:ea typeface="+mn-ea"/>
                <a:cs typeface="+mn-cs"/>
              </a:rPr>
              <a:t>- IoT Hub integration</a:t>
            </a:r>
          </a:p>
          <a:p>
            <a:pPr lvl="0"/>
            <a:r>
              <a:rPr lang="en-US" sz="882" kern="1200" dirty="0">
                <a:solidFill>
                  <a:schemeClr val="tx1"/>
                </a:solidFill>
                <a:effectLst/>
                <a:latin typeface="Segoe UI Light" pitchFamily="34" charset="0"/>
                <a:ea typeface="+mn-ea"/>
                <a:cs typeface="+mn-cs"/>
              </a:rPr>
              <a:t>- Device agents (optional)</a:t>
            </a:r>
          </a:p>
          <a:p>
            <a:pPr lvl="0"/>
            <a:r>
              <a:rPr lang="en-US" sz="882" kern="1200" dirty="0">
                <a:solidFill>
                  <a:schemeClr val="tx1"/>
                </a:solidFill>
                <a:effectLst/>
                <a:latin typeface="Segoe UI Light" pitchFamily="34" charset="0"/>
                <a:ea typeface="+mn-ea"/>
                <a:cs typeface="+mn-cs"/>
              </a:rPr>
              <a:t>- Send security message SDK</a:t>
            </a:r>
          </a:p>
          <a:p>
            <a:pPr lvl="0"/>
            <a:r>
              <a:rPr lang="en-US" sz="882" kern="1200" dirty="0">
                <a:solidFill>
                  <a:schemeClr val="tx1"/>
                </a:solidFill>
                <a:effectLst/>
                <a:latin typeface="Segoe UI Light" pitchFamily="34" charset="0"/>
                <a:ea typeface="+mn-ea"/>
                <a:cs typeface="+mn-cs"/>
              </a:rPr>
              <a:t>- Analytics pipeline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Secure your entire IoT solution from IoT devices to Azure cloud.</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Choose from our seamless agentless solution or take advantage of agent-based comprehensive security, Azure Security Center for IoT provides threat prevention and analysis for every device, IoT Edge and IoT Hub, across your IoT assets.</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31</a:t>
            </a:fld>
            <a:endParaRPr lang="en-US"/>
          </a:p>
        </p:txBody>
      </p:sp>
    </p:spTree>
    <p:extLst>
      <p:ext uri="{BB962C8B-B14F-4D97-AF65-F5344CB8AC3E}">
        <p14:creationId xmlns:p14="http://schemas.microsoft.com/office/powerpoint/2010/main" val="22415745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B, D</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Azure Defender for IoT Deployment Options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 Defender for IoT works in one of two feature workflows: Agentless and Agent-based. The Agent-based implementation includes two options: </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Built-in</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In Built-in mode, Azure Defender for IoT is enabled when you elect to turn on the Security option in your IoT Hub. Offering real-time monitoring, recommendations and alerts, Built-in mode offers single-step device visibility and unmatched security. Build-in mode does not require agent installation on any devices and uses advanced analytics on logged activities to analyze and protect your field device.</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Enhanced</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In Enhanced mode, after turning on the Security option in your IoT Hub and installing Azure Defender for IoT device agents on your devices, the agents collect, aggregate and analyze raw security events from your devices. Raw security events can include IP connections, process creation, user logins, and other security-relevant information. Azure Defender for IoT device agents also handle event aggregation to help avoid high network throughput. The agents are highly customizable, allowing you to use them for specific tasks, such as sending only important information at the fastest SLA, or for aggregating extensive security information and context into larger segments, avoiding higher service costs.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32</a:t>
            </a:fld>
            <a:endParaRPr lang="en-US"/>
          </a:p>
        </p:txBody>
      </p:sp>
    </p:spTree>
    <p:extLst>
      <p:ext uri="{BB962C8B-B14F-4D97-AF65-F5344CB8AC3E}">
        <p14:creationId xmlns:p14="http://schemas.microsoft.com/office/powerpoint/2010/main" val="26110055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kern="1200" dirty="0">
                <a:solidFill>
                  <a:schemeClr val="tx1"/>
                </a:solidFill>
                <a:effectLst/>
                <a:latin typeface="Segoe UI Light" pitchFamily="34" charset="0"/>
                <a:ea typeface="+mn-ea"/>
                <a:cs typeface="+mn-cs"/>
              </a:rPr>
              <a:t>Correct Answer: A, B, D</a:t>
            </a:r>
          </a:p>
          <a:p>
            <a:endParaRPr lang="en-US" sz="882" kern="1200" dirty="0">
              <a:solidFill>
                <a:schemeClr val="tx1"/>
              </a:solidFill>
              <a:effectLst/>
              <a:latin typeface="Segoe UI Light" pitchFamily="34" charset="0"/>
              <a:ea typeface="+mn-ea"/>
              <a:cs typeface="+mn-cs"/>
            </a:endParaRPr>
          </a:p>
          <a:p>
            <a:r>
              <a:rPr lang="en-US" sz="882" b="0" kern="1200" dirty="0">
                <a:solidFill>
                  <a:schemeClr val="tx1"/>
                </a:solidFill>
                <a:effectLst/>
                <a:latin typeface="Segoe UI Light" pitchFamily="34" charset="0"/>
                <a:ea typeface="+mn-ea"/>
                <a:cs typeface="+mn-cs"/>
              </a:rPr>
              <a:t>Explanation</a:t>
            </a:r>
            <a:r>
              <a:rPr lang="en-US" sz="882" kern="1200" dirty="0">
                <a:solidFill>
                  <a:schemeClr val="tx1"/>
                </a:solidFill>
                <a:effectLst/>
                <a:latin typeface="Segoe UI Light" pitchFamily="34" charset="0"/>
                <a:ea typeface="+mn-ea"/>
                <a:cs typeface="+mn-cs"/>
              </a:rPr>
              <a:t>: In the student workbook/</a:t>
            </a:r>
            <a:r>
              <a:rPr lang="en-US" sz="882" kern="1200" dirty="0" err="1">
                <a:solidFill>
                  <a:schemeClr val="tx1"/>
                </a:solidFill>
                <a:effectLst/>
                <a:latin typeface="Segoe UI Light" pitchFamily="34" charset="0"/>
                <a:ea typeface="+mn-ea"/>
                <a:cs typeface="+mn-cs"/>
              </a:rPr>
              <a:t>skillpipe</a:t>
            </a:r>
            <a:r>
              <a:rPr lang="en-US" sz="882" kern="1200" dirty="0">
                <a:solidFill>
                  <a:schemeClr val="tx1"/>
                </a:solidFill>
                <a:effectLst/>
                <a:latin typeface="Segoe UI Light" pitchFamily="34" charset="0"/>
                <a:ea typeface="+mn-ea"/>
                <a:cs typeface="+mn-cs"/>
              </a:rPr>
              <a:t> content, topic </a:t>
            </a:r>
            <a:r>
              <a:rPr lang="en-US" sz="882" i="1" kern="1200" dirty="0">
                <a:solidFill>
                  <a:schemeClr val="tx1"/>
                </a:solidFill>
                <a:effectLst/>
                <a:latin typeface="Segoe UI Light" pitchFamily="34" charset="0"/>
                <a:ea typeface="+mn-ea"/>
                <a:cs typeface="+mn-cs"/>
              </a:rPr>
              <a:t>Introduction to Security Agents</a:t>
            </a:r>
            <a:r>
              <a:rPr lang="en-US" sz="882" kern="1200" dirty="0">
                <a:solidFill>
                  <a:schemeClr val="tx1"/>
                </a:solidFill>
                <a:effectLst/>
                <a:latin typeface="Segoe UI Light" pitchFamily="34" charset="0"/>
                <a:ea typeface="+mn-ea"/>
                <a:cs typeface="+mn-cs"/>
              </a:rPr>
              <a:t> includes the following:</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Azure Security Center for IoT security agents offer enhanced security capabilities, such as monitoring remote connections, active applications, login events, and operating system configuration best practices. Security agents handle raw event collection from the device operating system, event aggregation to reduce cost, and configuration through a device module twin. Security messages are sent through your IoT Hub, into Azure Security Center for IoT analytics services.</a:t>
            </a:r>
          </a:p>
          <a:p>
            <a:endParaRPr lang="en-US" sz="882" kern="1200" dirty="0">
              <a:solidFill>
                <a:schemeClr val="tx1"/>
              </a:solidFill>
              <a:effectLst/>
              <a:latin typeface="Segoe UI Light" pitchFamily="34" charset="0"/>
              <a:ea typeface="+mn-ea"/>
              <a:cs typeface="+mn-cs"/>
            </a:endParaRPr>
          </a:p>
          <a:p>
            <a:r>
              <a:rPr lang="en-US" sz="882" kern="1200">
                <a:solidFill>
                  <a:schemeClr val="tx1"/>
                </a:solidFill>
                <a:effectLst/>
                <a:latin typeface="Segoe UI Light" pitchFamily="34" charset="0"/>
                <a:ea typeface="+mn-ea"/>
                <a:cs typeface="+mn-cs"/>
              </a:rPr>
              <a:t>A reference architecture for Linux and Windows security agents is provided with support for both C# and C.</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Security agents offer the same set of features for C and C#, and support for similar configuration options is provided for both language options.</a:t>
            </a:r>
          </a:p>
          <a:p>
            <a:endParaRPr lang="en-US" sz="882" kern="1200" dirty="0">
              <a:solidFill>
                <a:schemeClr val="tx1"/>
              </a:solidFill>
              <a:effectLst/>
              <a:latin typeface="Segoe UI Light" pitchFamily="34" charset="0"/>
              <a:ea typeface="+mn-ea"/>
              <a:cs typeface="+mn-cs"/>
            </a:endParaRPr>
          </a:p>
          <a:p>
            <a:r>
              <a:rPr lang="en-US" sz="882" kern="1200" dirty="0">
                <a:solidFill>
                  <a:schemeClr val="tx1"/>
                </a:solidFill>
                <a:effectLst/>
                <a:latin typeface="Segoe UI Light" pitchFamily="34" charset="0"/>
                <a:ea typeface="+mn-ea"/>
                <a:cs typeface="+mn-cs"/>
              </a:rPr>
              <a:t>The C-based security agent has a lower memory footprint, and is the ideal choice for devices with fewer available resources.</a:t>
            </a:r>
          </a:p>
          <a:p>
            <a:endParaRPr lang="en-US" sz="882" kern="1200" dirty="0">
              <a:solidFill>
                <a:schemeClr val="tx1"/>
              </a:solidFill>
              <a:effectLst/>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33</a:t>
            </a:fld>
            <a:endParaRPr lang="en-US"/>
          </a:p>
        </p:txBody>
      </p:sp>
    </p:spTree>
    <p:extLst>
      <p:ext uri="{BB962C8B-B14F-4D97-AF65-F5344CB8AC3E}">
        <p14:creationId xmlns:p14="http://schemas.microsoft.com/office/powerpoint/2010/main" val="27501995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5483806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hlinkClick r:id="rId3"/>
              </a:rPr>
              <a:t>https://docs.microsoft.com/en-us/azure/iot-fundamentals/security-recommendations</a:t>
            </a: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dirty="0"/>
              <a:t>(this is slide 1 of 2 covering security recommendations)</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3339371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339371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Secure device provisioning and authentication</a:t>
            </a:r>
          </a:p>
          <a:p>
            <a:pPr marL="388712" lvl="1" indent="-171450">
              <a:buFont typeface="Segoe UI" panose="020B0502040204020203" pitchFamily="34" charset="0"/>
              <a:buChar char="–"/>
            </a:pPr>
            <a:r>
              <a:rPr lang="en-US" dirty="0"/>
              <a:t>Devices are outbound-only</a:t>
            </a:r>
          </a:p>
          <a:p>
            <a:pPr marL="388712" lvl="1" indent="-171450">
              <a:buFont typeface="Segoe UI" panose="020B0502040204020203" pitchFamily="34" charset="0"/>
              <a:buChar char="–"/>
            </a:pPr>
            <a:r>
              <a:rPr lang="en-US" dirty="0"/>
              <a:t>Devices can only connect to services that know about them</a:t>
            </a:r>
          </a:p>
          <a:p>
            <a:pPr marL="388712" lvl="1" indent="-171450">
              <a:buFont typeface="Segoe UI" panose="020B0502040204020203" pitchFamily="34" charset="0"/>
              <a:buChar char="–"/>
            </a:pPr>
            <a:r>
              <a:rPr lang="en-US" dirty="0"/>
              <a:t>Authentication and authorization is per-device</a:t>
            </a:r>
          </a:p>
          <a:p>
            <a:pPr marL="171450" indent="-171450">
              <a:buFont typeface="Arial" panose="020B0604020202020204" pitchFamily="34" charset="0"/>
              <a:buChar char="•"/>
            </a:pPr>
            <a:r>
              <a:rPr lang="en-US" dirty="0"/>
              <a:t>Secure connectivity</a:t>
            </a:r>
          </a:p>
          <a:p>
            <a:pPr marL="388712" lvl="1" indent="-171450">
              <a:buFont typeface="Segoe UI" panose="020B0502040204020203" pitchFamily="34" charset="0"/>
              <a:buChar char="–"/>
            </a:pPr>
            <a:r>
              <a:rPr lang="en-US" dirty="0"/>
              <a:t>TLS to the IoT Hub</a:t>
            </a:r>
          </a:p>
          <a:p>
            <a:pPr marL="388712" lvl="1" indent="-171450">
              <a:buFont typeface="Segoe UI" panose="020B0502040204020203" pitchFamily="34" charset="0"/>
              <a:buChar char="–"/>
            </a:pPr>
            <a:r>
              <a:rPr lang="en-US" dirty="0"/>
              <a:t>IoT Hub never opens the device connection</a:t>
            </a:r>
          </a:p>
          <a:p>
            <a:pPr marL="171450" indent="-171450">
              <a:buFont typeface="Arial" panose="020B0604020202020204" pitchFamily="34" charset="0"/>
              <a:buChar char="•"/>
            </a:pPr>
            <a:r>
              <a:rPr lang="en-US" dirty="0"/>
              <a:t>Secure processing and storage in the cloud</a:t>
            </a:r>
          </a:p>
          <a:p>
            <a:pPr marL="388712" lvl="1" indent="-171450">
              <a:buFont typeface="Segoe UI" panose="020B0502040204020203" pitchFamily="34" charset="0"/>
              <a:buChar char="–"/>
            </a:pPr>
            <a:r>
              <a:rPr lang="en-US" dirty="0"/>
              <a:t>Azure Storage services have built-in security mechanisms</a:t>
            </a:r>
          </a:p>
          <a:p>
            <a:pPr marL="388712" lvl="1" indent="-171450">
              <a:buFont typeface="Segoe UI" panose="020B0502040204020203" pitchFamily="34" charset="0"/>
              <a:buChar char="–"/>
            </a:pPr>
            <a:r>
              <a:rPr lang="en-US" dirty="0"/>
              <a:t>Azure Storage is encrypted at rest with managed keys</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625932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a:t>The </a:t>
            </a:r>
            <a:r>
              <a:rPr lang="en-US" err="1"/>
              <a:t>SkillPipe</a:t>
            </a:r>
            <a:r>
              <a:rPr lang="en-US"/>
              <a:t> includes information for other roles as well – hardware manufacturer/integrator, solution deployer, and solution operator – but we are focusing on the developer role because that’s the target for the course.  There’s some overlap between roles so it makes sense to cover them all in the reference, but not to take class time on it.</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a:t>Make sure you point out the “choose open-source with care” is </a:t>
            </a:r>
            <a:r>
              <a:rPr lang="en-US" b="1"/>
              <a:t>not</a:t>
            </a:r>
            <a:r>
              <a:rPr lang="en-US" b="0"/>
              <a:t> a fear-uncertainty-doubt callout – it’s a callout to make sure there is an active community, active support, etc. for an open source solution.</a:t>
            </a:r>
            <a:endParaRPr lang="en-US"/>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574497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a:t>Again, the </a:t>
            </a:r>
            <a:r>
              <a:rPr lang="en-US" err="1"/>
              <a:t>SkillPipe</a:t>
            </a:r>
            <a:r>
              <a:rPr lang="en-US"/>
              <a:t> gets into detail – a lot of detail for a developer, really – but we want to point out the information is there.  If you’d like to expand a bit, and time permits, of course feel free.</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a:p>
          <a:p>
            <a:pPr marL="0" marR="0" lvl="0" indent="0" algn="l" defTabSz="914367" rtl="0" eaLnBrk="1" fontAlgn="auto" latinLnBrk="0" hangingPunct="1">
              <a:lnSpc>
                <a:spcPct val="90000"/>
              </a:lnSpc>
              <a:spcBef>
                <a:spcPts val="0"/>
              </a:spcBef>
              <a:spcAft>
                <a:spcPts val="333"/>
              </a:spcAft>
              <a:buClrTx/>
              <a:buSzTx/>
              <a:buFont typeface="+mj-lt"/>
              <a:buNone/>
              <a:tabLst/>
              <a:defRPr/>
            </a:pPr>
            <a:r>
              <a:rPr lang="en-US"/>
              <a:t>We do an example deep dive on the next slide.</a:t>
            </a:r>
          </a:p>
          <a:p>
            <a:pPr marL="0" marR="0" lvl="0" indent="0" algn="l" defTabSz="914367" rtl="0" eaLnBrk="1" fontAlgn="auto" latinLnBrk="0" hangingPunct="1">
              <a:lnSpc>
                <a:spcPct val="90000"/>
              </a:lnSpc>
              <a:spcBef>
                <a:spcPts val="0"/>
              </a:spcBef>
              <a:spcAft>
                <a:spcPts val="333"/>
              </a:spcAft>
              <a:buClrTx/>
              <a:buSzTx/>
              <a:buFont typeface="+mj-lt"/>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6/7/2021 2:18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1814108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r>
              <a:rPr lang="en-US"/>
              <a:t>Click icon to add picture</a:t>
            </a:r>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0"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marL="0" marR="0" lvl="1" indent="0" algn="l" defTabSz="914367" rtl="0" eaLnBrk="1" fontAlgn="auto" latinLnBrk="0" hangingPunct="1">
              <a:lnSpc>
                <a:spcPct val="100000"/>
              </a:lnSpc>
              <a:spcBef>
                <a:spcPts val="392"/>
              </a:spcBef>
              <a:spcAft>
                <a:spcPts val="588"/>
              </a:spcAft>
              <a:buClrTx/>
              <a:buSzPct val="90000"/>
              <a:buFontTx/>
              <a:buNone/>
              <a:tabLst/>
            </a:pPr>
            <a:r>
              <a:rPr lang="en-US"/>
              <a:t>Second level</a:t>
            </a:r>
          </a:p>
          <a:p>
            <a:pPr marL="0" marR="0" lvl="2" indent="0" algn="l" defTabSz="914367" rtl="0" eaLnBrk="1" fontAlgn="auto" latinLnBrk="0" hangingPunct="1">
              <a:lnSpc>
                <a:spcPct val="100000"/>
              </a:lnSpc>
              <a:spcBef>
                <a:spcPts val="392"/>
              </a:spcBef>
              <a:spcAft>
                <a:spcPts val="588"/>
              </a:spcAft>
              <a:buClrTx/>
              <a:buSzPct val="90000"/>
              <a:buFontTx/>
              <a:buNone/>
              <a:tabLst/>
            </a:pPr>
            <a:r>
              <a:rPr lang="en-US"/>
              <a:t>Third level</a:t>
            </a:r>
          </a:p>
          <a:p>
            <a:pPr marL="0" marR="0" lvl="3" indent="0" algn="l" defTabSz="914367" rtl="0" eaLnBrk="1" fontAlgn="auto" latinLnBrk="0" hangingPunct="1">
              <a:lnSpc>
                <a:spcPct val="100000"/>
              </a:lnSpc>
              <a:spcBef>
                <a:spcPts val="392"/>
              </a:spcBef>
              <a:spcAft>
                <a:spcPts val="588"/>
              </a:spcAft>
              <a:buClrTx/>
              <a:buSzPct val="90000"/>
              <a:buFontTx/>
              <a:buNone/>
              <a:tabLst/>
            </a:pPr>
            <a:r>
              <a:rPr lang="en-US"/>
              <a:t>Fourth level</a:t>
            </a:r>
          </a:p>
          <a:p>
            <a:pPr marL="0" marR="0" lvl="4" indent="0" algn="l" defTabSz="914367" rtl="0" eaLnBrk="1" fontAlgn="auto" latinLnBrk="0" hangingPunct="1">
              <a:lnSpc>
                <a:spcPct val="100000"/>
              </a:lnSpc>
              <a:spcBef>
                <a:spcPts val="392"/>
              </a:spcBef>
              <a:spcAft>
                <a:spcPts val="588"/>
              </a:spcAft>
              <a:buClrTx/>
              <a:buSzPct val="90000"/>
              <a:buFontTx/>
              <a:buNone/>
              <a:tabLst/>
            </a:pPr>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cSld name="Section divi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3" y="3239562"/>
            <a:ext cx="9115662" cy="375765"/>
          </a:xfrm>
        </p:spPr>
        <p:txBody>
          <a:bodyPr wrap="square" lIns="0" tIns="0" rIns="0" bIns="0" anchor="ctr">
            <a:spAutoFit/>
          </a:bodyPr>
          <a:lstStyle>
            <a:lvl1pPr algn="l" defTabSz="914367" rtl="0" eaLnBrk="1" latinLnBrk="0" hangingPunct="1">
              <a:lnSpc>
                <a:spcPts val="3137"/>
              </a:lnSpc>
              <a:spcBef>
                <a:spcPct val="0"/>
              </a:spcBef>
              <a:buNone/>
              <a:defRPr lang="en-US" sz="2255" b="0" strike="noStrike" kern="1200" cap="none" spc="-49" baseline="0">
                <a:ln w="3175">
                  <a:noFill/>
                </a:ln>
                <a:solidFill>
                  <a:schemeClr val="bg1"/>
                </a:solidFill>
                <a:effectLst/>
                <a:latin typeface="+mj-lt"/>
                <a:ea typeface="+mn-ea"/>
                <a:cs typeface="Segoe UI" pitchFamily="34" charset="0"/>
              </a:defRPr>
            </a:lvl1pPr>
          </a:lstStyle>
          <a:p>
            <a:r>
              <a:rPr lang="en-US"/>
              <a:t>Title</a:t>
            </a:r>
          </a:p>
        </p:txBody>
      </p:sp>
      <p:sp>
        <p:nvSpPr>
          <p:cNvPr id="4" name="Footer Placeholder 14">
            <a:extLst>
              <a:ext uri="{FF2B5EF4-FFF2-40B4-BE49-F238E27FC236}">
                <a16:creationId xmlns:a16="http://schemas.microsoft.com/office/drawing/2014/main" id="{1828F2BE-04D0-4952-849E-6909AD3A60E9}"/>
              </a:ext>
            </a:extLst>
          </p:cNvPr>
          <p:cNvSpPr>
            <a:spLocks noGrp="1"/>
          </p:cNvSpPr>
          <p:nvPr>
            <p:ph type="ftr" sz="quarter" idx="3"/>
          </p:nvPr>
        </p:nvSpPr>
        <p:spPr>
          <a:xfrm>
            <a:off x="361838" y="6450194"/>
            <a:ext cx="11586711" cy="118296"/>
          </a:xfrm>
          <a:prstGeom prst="rect">
            <a:avLst/>
          </a:prstGeom>
        </p:spPr>
        <p:txBody>
          <a:bodyPr vert="horz" lIns="91440" tIns="45720" rIns="91440" bIns="45720" numCol="2" rtlCol="0" anchor="ctr"/>
          <a:lstStyle>
            <a:defPPr>
              <a:defRPr lang="en-US"/>
            </a:defPPr>
            <a:lvl1pPr marL="0" algn="l" defTabSz="914367" rtl="0" eaLnBrk="1" latinLnBrk="0" hangingPunct="1">
              <a:defRPr sz="686" kern="1200">
                <a:solidFill>
                  <a:schemeClr val="tx1">
                    <a:tint val="75000"/>
                  </a:schemeClr>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endParaRPr lang="en-US">
              <a:solidFill>
                <a:schemeClr val="bg1">
                  <a:lumMod val="65000"/>
                </a:schemeClr>
              </a:solidFill>
            </a:endParaRPr>
          </a:p>
        </p:txBody>
      </p:sp>
    </p:spTree>
    <p:extLst>
      <p:ext uri="{BB962C8B-B14F-4D97-AF65-F5344CB8AC3E}">
        <p14:creationId xmlns:p14="http://schemas.microsoft.com/office/powerpoint/2010/main" val="1035898773"/>
      </p:ext>
    </p:extLst>
  </p:cSld>
  <p:clrMapOvr>
    <a:masterClrMapping/>
  </p:clrMapOvr>
  <p:transition>
    <p:fade/>
  </p:transition>
  <p:extLst>
    <p:ext uri="{DCECCB84-F9BA-43D5-87BE-67443E8EF086}">
      <p15:sldGuideLst xmlns:p15="http://schemas.microsoft.com/office/powerpoint/2012/main">
        <p15:guide id="1" pos="6528">
          <p15:clr>
            <a:srgbClr val="FBAE40"/>
          </p15:clr>
        </p15:guide>
        <p15:guide id="2" pos="7224">
          <p15:clr>
            <a:srgbClr val="FBAE40"/>
          </p15:clr>
        </p15:guide>
        <p15:guide id="3" orient="horz" pos="2528">
          <p15:clr>
            <a:srgbClr val="FBAE40"/>
          </p15:clr>
        </p15:guide>
        <p15:guide id="4" orient="horz" pos="1832">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Title only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Tree>
    <p:extLst>
      <p:ext uri="{BB962C8B-B14F-4D97-AF65-F5344CB8AC3E}">
        <p14:creationId xmlns:p14="http://schemas.microsoft.com/office/powerpoint/2010/main" val="545205671"/>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Title only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cxnSp>
        <p:nvCxnSpPr>
          <p:cNvPr id="3" name="Straight Connector 2">
            <a:extLst>
              <a:ext uri="{FF2B5EF4-FFF2-40B4-BE49-F238E27FC236}">
                <a16:creationId xmlns:a16="http://schemas.microsoft.com/office/drawing/2014/main" id="{CD0201B6-6BE6-4C7A-B3C8-7D13E1D5528D}"/>
              </a:ext>
              <a:ext uri="{C183D7F6-B498-43B3-948B-1728B52AA6E4}">
                <adec:decorative xmlns:adec="http://schemas.microsoft.com/office/drawing/2017/decorative" val="1"/>
              </a:ext>
            </a:extLst>
          </p:cNvPr>
          <p:cNvCxnSpPr>
            <a:cxnSpLocks/>
          </p:cNvCxnSpPr>
          <p:nvPr userDrawn="1"/>
        </p:nvCxnSpPr>
        <p:spPr>
          <a:xfrm>
            <a:off x="1" y="3578405"/>
            <a:ext cx="12192000" cy="0"/>
          </a:xfrm>
          <a:prstGeom prst="line">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sp>
        <p:nvSpPr>
          <p:cNvPr id="5" name="Arc 4">
            <a:extLst>
              <a:ext uri="{FF2B5EF4-FFF2-40B4-BE49-F238E27FC236}">
                <a16:creationId xmlns:a16="http://schemas.microsoft.com/office/drawing/2014/main" id="{22D8F8A9-6652-4162-B6E9-AA47756F8E66}"/>
              </a:ext>
              <a:ext uri="{C183D7F6-B498-43B3-948B-1728B52AA6E4}">
                <adec:decorative xmlns:adec="http://schemas.microsoft.com/office/drawing/2017/decorative" val="1"/>
              </a:ext>
            </a:extLst>
          </p:cNvPr>
          <p:cNvSpPr/>
          <p:nvPr userDrawn="1"/>
        </p:nvSpPr>
        <p:spPr bwMode="auto">
          <a:xfrm>
            <a:off x="547817" y="1992560"/>
            <a:ext cx="3378352" cy="3378352"/>
          </a:xfrm>
          <a:prstGeom prst="arc">
            <a:avLst>
              <a:gd name="adj1" fmla="val 11007060"/>
              <a:gd name="adj2" fmla="val 21393524"/>
            </a:avLst>
          </a:prstGeom>
          <a:solidFill>
            <a:schemeClr val="bg1"/>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6" name="Oval 5">
            <a:extLst>
              <a:ext uri="{FF2B5EF4-FFF2-40B4-BE49-F238E27FC236}">
                <a16:creationId xmlns:a16="http://schemas.microsoft.com/office/drawing/2014/main" id="{E742C69A-EDEE-4730-81CA-82464AFC5CBB}"/>
              </a:ext>
              <a:ext uri="{C183D7F6-B498-43B3-948B-1728B52AA6E4}">
                <adec:decorative xmlns:adec="http://schemas.microsoft.com/office/drawing/2017/decorative" val="1"/>
              </a:ext>
            </a:extLst>
          </p:cNvPr>
          <p:cNvSpPr/>
          <p:nvPr userDrawn="1"/>
        </p:nvSpPr>
        <p:spPr bwMode="auto">
          <a:xfrm>
            <a:off x="726351" y="2186189"/>
            <a:ext cx="2991101" cy="2991091"/>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13927" fontAlgn="base">
              <a:lnSpc>
                <a:spcPct val="90000"/>
              </a:lnSpc>
              <a:spcBef>
                <a:spcPct val="0"/>
              </a:spcBef>
              <a:spcAft>
                <a:spcPct val="0"/>
              </a:spcAft>
            </a:pPr>
            <a:endParaRPr lang="en-US" sz="2000">
              <a:solidFill>
                <a:schemeClr val="tx1"/>
              </a:solidFill>
              <a:latin typeface="+mj-lt"/>
            </a:endParaRPr>
          </a:p>
        </p:txBody>
      </p:sp>
      <p:sp>
        <p:nvSpPr>
          <p:cNvPr id="7" name="Arc 6">
            <a:extLst>
              <a:ext uri="{FF2B5EF4-FFF2-40B4-BE49-F238E27FC236}">
                <a16:creationId xmlns:a16="http://schemas.microsoft.com/office/drawing/2014/main" id="{2D44933F-3FA0-4CDC-86E0-9509E8C55EF2}"/>
              </a:ext>
              <a:ext uri="{C183D7F6-B498-43B3-948B-1728B52AA6E4}">
                <adec:decorative xmlns:adec="http://schemas.microsoft.com/office/drawing/2017/decorative" val="1"/>
              </a:ext>
            </a:extLst>
          </p:cNvPr>
          <p:cNvSpPr/>
          <p:nvPr userDrawn="1"/>
        </p:nvSpPr>
        <p:spPr bwMode="auto">
          <a:xfrm>
            <a:off x="4281375" y="1992560"/>
            <a:ext cx="3378352" cy="3378352"/>
          </a:xfrm>
          <a:prstGeom prst="arc">
            <a:avLst>
              <a:gd name="adj1" fmla="val 11001177"/>
              <a:gd name="adj2" fmla="val 21393068"/>
            </a:avLst>
          </a:prstGeom>
          <a:solidFill>
            <a:schemeClr val="bg1"/>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8" name="Oval 7">
            <a:extLst>
              <a:ext uri="{FF2B5EF4-FFF2-40B4-BE49-F238E27FC236}">
                <a16:creationId xmlns:a16="http://schemas.microsoft.com/office/drawing/2014/main" id="{1945E7C0-857A-4CE8-A87C-FBF33568CEAF}"/>
              </a:ext>
              <a:ext uri="{C183D7F6-B498-43B3-948B-1728B52AA6E4}">
                <adec:decorative xmlns:adec="http://schemas.microsoft.com/office/drawing/2017/decorative" val="1"/>
              </a:ext>
            </a:extLst>
          </p:cNvPr>
          <p:cNvSpPr/>
          <p:nvPr userDrawn="1"/>
        </p:nvSpPr>
        <p:spPr bwMode="auto">
          <a:xfrm>
            <a:off x="4464941" y="2186189"/>
            <a:ext cx="2991101" cy="2991091"/>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
        <p:nvSpPr>
          <p:cNvPr id="9" name="Arc 8">
            <a:extLst>
              <a:ext uri="{FF2B5EF4-FFF2-40B4-BE49-F238E27FC236}">
                <a16:creationId xmlns:a16="http://schemas.microsoft.com/office/drawing/2014/main" id="{666D2257-6094-4DD8-9F01-DC6DDEE2D9BC}"/>
              </a:ext>
              <a:ext uri="{C183D7F6-B498-43B3-948B-1728B52AA6E4}">
                <adec:decorative xmlns:adec="http://schemas.microsoft.com/office/drawing/2017/decorative" val="1"/>
              </a:ext>
            </a:extLst>
          </p:cNvPr>
          <p:cNvSpPr/>
          <p:nvPr userDrawn="1"/>
        </p:nvSpPr>
        <p:spPr bwMode="auto">
          <a:xfrm>
            <a:off x="8014934" y="1992560"/>
            <a:ext cx="3378352" cy="3378352"/>
          </a:xfrm>
          <a:prstGeom prst="arc">
            <a:avLst>
              <a:gd name="adj1" fmla="val 10999415"/>
              <a:gd name="adj2" fmla="val 21399177"/>
            </a:avLst>
          </a:prstGeom>
          <a:solidFill>
            <a:schemeClr val="bg1"/>
          </a:solid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IN" sz="2400">
              <a:gradFill>
                <a:gsLst>
                  <a:gs pos="0">
                    <a:srgbClr val="FFFFFF"/>
                  </a:gs>
                  <a:gs pos="100000">
                    <a:srgbClr val="FFFFFF"/>
                  </a:gs>
                </a:gsLst>
                <a:lin ang="5400000" scaled="0"/>
              </a:gradFill>
              <a:cs typeface="Segoe UI" pitchFamily="34" charset="0"/>
            </a:endParaRPr>
          </a:p>
        </p:txBody>
      </p:sp>
      <p:sp>
        <p:nvSpPr>
          <p:cNvPr id="10" name="Oval 9">
            <a:extLst>
              <a:ext uri="{FF2B5EF4-FFF2-40B4-BE49-F238E27FC236}">
                <a16:creationId xmlns:a16="http://schemas.microsoft.com/office/drawing/2014/main" id="{C4C02DE9-8780-467E-875C-ABB77FF16D30}"/>
              </a:ext>
              <a:ext uri="{C183D7F6-B498-43B3-948B-1728B52AA6E4}">
                <adec:decorative xmlns:adec="http://schemas.microsoft.com/office/drawing/2017/decorative" val="1"/>
              </a:ext>
            </a:extLst>
          </p:cNvPr>
          <p:cNvSpPr/>
          <p:nvPr userDrawn="1"/>
        </p:nvSpPr>
        <p:spPr bwMode="auto">
          <a:xfrm>
            <a:off x="8203531" y="2186189"/>
            <a:ext cx="2991101" cy="2991091"/>
          </a:xfrm>
          <a:prstGeom prst="ellipse">
            <a:avLst/>
          </a:prstGeom>
          <a:solidFill>
            <a:schemeClr val="bg1">
              <a:lumMod val="95000"/>
            </a:schemeClr>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lvl="0" algn="ctr"/>
            <a:endParaRPr lang="en-US" sz="2000">
              <a:solidFill>
                <a:schemeClr val="tx1"/>
              </a:solidFill>
              <a:latin typeface="+mj-lt"/>
            </a:endParaRPr>
          </a:p>
        </p:txBody>
      </p:sp>
    </p:spTree>
    <p:extLst>
      <p:ext uri="{BB962C8B-B14F-4D97-AF65-F5344CB8AC3E}">
        <p14:creationId xmlns:p14="http://schemas.microsoft.com/office/powerpoint/2010/main" val="1639509999"/>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with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8644" y="620428"/>
            <a:ext cx="11343820" cy="403137"/>
          </a:xfrm>
          <a:prstGeom prst="rect">
            <a:avLst/>
          </a:prstGeom>
        </p:spPr>
        <p:txBody>
          <a:bodyPr wrap="square" lIns="0" tIns="0" rIns="0" bIns="0">
            <a:spAutoFit/>
          </a:bodyPr>
          <a:lstStyle>
            <a:lvl1pPr>
              <a:lnSpc>
                <a:spcPts val="3137"/>
              </a:lnSpc>
              <a:defRPr sz="2745" strike="noStrike">
                <a:solidFill>
                  <a:srgbClr val="000000"/>
                </a:solidFill>
              </a:defRPr>
            </a:lvl1pPr>
          </a:lstStyle>
          <a:p>
            <a:r>
              <a:rPr lang="en-US"/>
              <a:t>Title</a:t>
            </a:r>
          </a:p>
        </p:txBody>
      </p:sp>
      <p:sp>
        <p:nvSpPr>
          <p:cNvPr id="7" name="Text Placeholder 6">
            <a:extLst>
              <a:ext uri="{FF2B5EF4-FFF2-40B4-BE49-F238E27FC236}">
                <a16:creationId xmlns:a16="http://schemas.microsoft.com/office/drawing/2014/main" id="{87E306C0-FFC6-412E-AA61-07300485557E}"/>
              </a:ext>
            </a:extLst>
          </p:cNvPr>
          <p:cNvSpPr>
            <a:spLocks noGrp="1"/>
          </p:cNvSpPr>
          <p:nvPr>
            <p:ph type="body" sz="quarter" idx="10"/>
          </p:nvPr>
        </p:nvSpPr>
        <p:spPr>
          <a:xfrm>
            <a:off x="418643" y="1186376"/>
            <a:ext cx="11354714" cy="362123"/>
          </a:xfrm>
        </p:spPr>
        <p:txBody>
          <a:bodyPr tIns="0" rIns="0" bIns="0"/>
          <a:lstStyle>
            <a:lvl1pPr>
              <a:defRPr sz="2353" spc="0">
                <a:latin typeface="+mj-lt"/>
              </a:defRPr>
            </a:lvl1pPr>
          </a:lstStyle>
          <a:p>
            <a:pPr lvl="0"/>
            <a:r>
              <a:rPr lang="en-US" dirty="0"/>
              <a:t>Click to edit Master text styles</a:t>
            </a:r>
          </a:p>
        </p:txBody>
      </p:sp>
    </p:spTree>
    <p:extLst>
      <p:ext uri="{BB962C8B-B14F-4D97-AF65-F5344CB8AC3E}">
        <p14:creationId xmlns:p14="http://schemas.microsoft.com/office/powerpoint/2010/main" val="245296720"/>
      </p:ext>
    </p:extLst>
  </p:cSld>
  <p:clrMapOvr>
    <a:masterClrMapping/>
  </p:clrMapOvr>
  <p:transition>
    <p:fade/>
  </p:transition>
  <p:extLst>
    <p:ext uri="{DCECCB84-F9BA-43D5-87BE-67443E8EF086}">
      <p15:sldGuideLst xmlns:p15="http://schemas.microsoft.com/office/powerpoint/2012/main">
        <p15:guide id="1" pos="873">
          <p15:clr>
            <a:srgbClr val="FBAE40"/>
          </p15:clr>
        </p15:guide>
        <p15:guide id="2" pos="1057">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6" r:id="rId73"/>
    <p:sldLayoutId id="2147484737" r:id="rId74"/>
    <p:sldLayoutId id="2147484738" r:id="rId75"/>
    <p:sldLayoutId id="2147484739" r:id="rId76"/>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7.emf"/><Relationship Id="rId7" Type="http://schemas.openxmlformats.org/officeDocument/2006/relationships/image" Target="../media/image41.wmf"/><Relationship Id="rId12" Type="http://schemas.openxmlformats.org/officeDocument/2006/relationships/image" Target="../media/image46.wmf"/><Relationship Id="rId2" Type="http://schemas.openxmlformats.org/officeDocument/2006/relationships/notesSlide" Target="../notesSlides/notesSlide10.xml"/><Relationship Id="rId16" Type="http://schemas.openxmlformats.org/officeDocument/2006/relationships/image" Target="../media/image50.png"/><Relationship Id="rId1" Type="http://schemas.openxmlformats.org/officeDocument/2006/relationships/slideLayout" Target="../slideLayouts/slideLayout74.xml"/><Relationship Id="rId6" Type="http://schemas.openxmlformats.org/officeDocument/2006/relationships/image" Target="../media/image40.png"/><Relationship Id="rId11" Type="http://schemas.openxmlformats.org/officeDocument/2006/relationships/image" Target="../media/image45.emf"/><Relationship Id="rId5" Type="http://schemas.openxmlformats.org/officeDocument/2006/relationships/image" Target="../media/image39.emf"/><Relationship Id="rId15" Type="http://schemas.openxmlformats.org/officeDocument/2006/relationships/image" Target="../media/image49.emf"/><Relationship Id="rId10" Type="http://schemas.openxmlformats.org/officeDocument/2006/relationships/image" Target="../media/image44.png"/><Relationship Id="rId4" Type="http://schemas.openxmlformats.org/officeDocument/2006/relationships/image" Target="../media/image38.emf"/><Relationship Id="rId9" Type="http://schemas.openxmlformats.org/officeDocument/2006/relationships/image" Target="../media/image43.png"/><Relationship Id="rId14" Type="http://schemas.openxmlformats.org/officeDocument/2006/relationships/image" Target="../media/image48.emf"/></Relationships>
</file>

<file path=ppt/slides/_rels/slide11.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11.xml"/><Relationship Id="rId1" Type="http://schemas.openxmlformats.org/officeDocument/2006/relationships/slideLayout" Target="../slideLayouts/slideLayout73.xml"/></Relationships>
</file>

<file path=ppt/slides/_rels/slide1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2.xml"/><Relationship Id="rId1" Type="http://schemas.openxmlformats.org/officeDocument/2006/relationships/slideLayout" Target="../slideLayouts/slideLayout74.xml"/></Relationships>
</file>

<file path=ppt/slides/_rels/slide1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74.xml"/></Relationships>
</file>

<file path=ppt/slides/_rels/slide14.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14.xml"/><Relationship Id="rId1" Type="http://schemas.openxmlformats.org/officeDocument/2006/relationships/slideLayout" Target="../slideLayouts/slideLayout74.xml"/><Relationship Id="rId5" Type="http://schemas.openxmlformats.org/officeDocument/2006/relationships/image" Target="../media/image56.emf"/><Relationship Id="rId4" Type="http://schemas.openxmlformats.org/officeDocument/2006/relationships/image" Target="../media/image55.emf"/></Relationships>
</file>

<file path=ppt/slides/_rels/slide15.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notesSlide" Target="../notesSlides/notesSlide15.xml"/><Relationship Id="rId1" Type="http://schemas.openxmlformats.org/officeDocument/2006/relationships/slideLayout" Target="../slideLayouts/slideLayout74.xml"/><Relationship Id="rId6" Type="http://schemas.openxmlformats.org/officeDocument/2006/relationships/image" Target="../media/image60.emf"/><Relationship Id="rId5" Type="http://schemas.openxmlformats.org/officeDocument/2006/relationships/image" Target="../media/image59.emf"/><Relationship Id="rId4" Type="http://schemas.openxmlformats.org/officeDocument/2006/relationships/image" Target="../media/image58.emf"/></Relationships>
</file>

<file path=ppt/slides/_rels/slide16.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notesSlide" Target="../notesSlides/notesSlide16.xml"/><Relationship Id="rId1" Type="http://schemas.openxmlformats.org/officeDocument/2006/relationships/slideLayout" Target="../slideLayouts/slideLayout76.xml"/><Relationship Id="rId4" Type="http://schemas.openxmlformats.org/officeDocument/2006/relationships/image" Target="../media/image62.emf"/></Relationships>
</file>

<file path=ppt/slides/_rels/slide17.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notesSlide" Target="../notesSlides/notesSlide17.xml"/><Relationship Id="rId1" Type="http://schemas.openxmlformats.org/officeDocument/2006/relationships/slideLayout" Target="../slideLayouts/slideLayout76.xml"/><Relationship Id="rId4" Type="http://schemas.openxmlformats.org/officeDocument/2006/relationships/image" Target="../media/image55.emf"/></Relationships>
</file>

<file path=ppt/slides/_rels/slide1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8.xml"/><Relationship Id="rId1" Type="http://schemas.openxmlformats.org/officeDocument/2006/relationships/slideLayout" Target="../slideLayouts/slideLayout7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4.xml"/></Relationships>
</file>

<file path=ppt/slides/_rels/slide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2.xml"/><Relationship Id="rId1" Type="http://schemas.openxmlformats.org/officeDocument/2006/relationships/slideLayout" Target="../slideLayouts/slideLayout73.xml"/></Relationships>
</file>

<file path=ppt/slides/_rels/slide20.xml.rels><?xml version="1.0" encoding="UTF-8" standalone="yes"?>
<Relationships xmlns="http://schemas.openxmlformats.org/package/2006/relationships"><Relationship Id="rId3" Type="http://schemas.openxmlformats.org/officeDocument/2006/relationships/image" Target="../media/image65.wmf"/><Relationship Id="rId2" Type="http://schemas.openxmlformats.org/officeDocument/2006/relationships/notesSlide" Target="../notesSlides/notesSlide20.xml"/><Relationship Id="rId1" Type="http://schemas.openxmlformats.org/officeDocument/2006/relationships/slideLayout" Target="../slideLayouts/slideLayout76.xml"/></Relationships>
</file>

<file path=ppt/slides/_rels/slide21.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21.xml"/><Relationship Id="rId1" Type="http://schemas.openxmlformats.org/officeDocument/2006/relationships/slideLayout" Target="../slideLayouts/slideLayout74.xml"/></Relationships>
</file>

<file path=ppt/slides/_rels/slide22.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22.xml"/><Relationship Id="rId1" Type="http://schemas.openxmlformats.org/officeDocument/2006/relationships/slideLayout" Target="../slideLayouts/slideLayout74.xml"/></Relationships>
</file>

<file path=ppt/slides/_rels/slide23.x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notesSlide" Target="../notesSlides/notesSlide23.xml"/><Relationship Id="rId1" Type="http://schemas.openxmlformats.org/officeDocument/2006/relationships/slideLayout" Target="../slideLayouts/slideLayout74.xml"/><Relationship Id="rId5" Type="http://schemas.openxmlformats.org/officeDocument/2006/relationships/image" Target="../media/image70.emf"/><Relationship Id="rId4" Type="http://schemas.openxmlformats.org/officeDocument/2006/relationships/image" Target="../media/image69.emf"/></Relationships>
</file>

<file path=ppt/slides/_rels/slide24.xml.rels><?xml version="1.0" encoding="UTF-8" standalone="yes"?>
<Relationships xmlns="http://schemas.openxmlformats.org/package/2006/relationships"><Relationship Id="rId3" Type="http://schemas.openxmlformats.org/officeDocument/2006/relationships/image" Target="../media/image71.emf"/><Relationship Id="rId7" Type="http://schemas.openxmlformats.org/officeDocument/2006/relationships/image" Target="../media/image75.emf"/><Relationship Id="rId2" Type="http://schemas.openxmlformats.org/officeDocument/2006/relationships/notesSlide" Target="../notesSlides/notesSlide24.xml"/><Relationship Id="rId1" Type="http://schemas.openxmlformats.org/officeDocument/2006/relationships/slideLayout" Target="../slideLayouts/slideLayout76.xml"/><Relationship Id="rId6" Type="http://schemas.openxmlformats.org/officeDocument/2006/relationships/image" Target="../media/image74.emf"/><Relationship Id="rId5" Type="http://schemas.openxmlformats.org/officeDocument/2006/relationships/image" Target="../media/image73.emf"/><Relationship Id="rId4" Type="http://schemas.openxmlformats.org/officeDocument/2006/relationships/image" Target="../media/image72.emf"/></Relationships>
</file>

<file path=ppt/slides/_rels/slide25.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notesSlide" Target="../notesSlides/notesSlide25.xml"/><Relationship Id="rId1" Type="http://schemas.openxmlformats.org/officeDocument/2006/relationships/slideLayout" Target="../slideLayouts/slideLayout74.xml"/><Relationship Id="rId5" Type="http://schemas.openxmlformats.org/officeDocument/2006/relationships/image" Target="../media/image77.emf"/><Relationship Id="rId4" Type="http://schemas.openxmlformats.org/officeDocument/2006/relationships/image" Target="../media/image76.emf"/></Relationships>
</file>

<file path=ppt/slides/_rels/slide26.xml.rels><?xml version="1.0" encoding="UTF-8" standalone="yes"?>
<Relationships xmlns="http://schemas.openxmlformats.org/package/2006/relationships"><Relationship Id="rId3" Type="http://schemas.openxmlformats.org/officeDocument/2006/relationships/image" Target="../media/image78.emf"/><Relationship Id="rId2" Type="http://schemas.openxmlformats.org/officeDocument/2006/relationships/notesSlide" Target="../notesSlides/notesSlide26.xml"/><Relationship Id="rId1" Type="http://schemas.openxmlformats.org/officeDocument/2006/relationships/slideLayout" Target="../slideLayouts/slideLayout74.xml"/><Relationship Id="rId6" Type="http://schemas.openxmlformats.org/officeDocument/2006/relationships/image" Target="../media/image81.emf"/><Relationship Id="rId5" Type="http://schemas.openxmlformats.org/officeDocument/2006/relationships/image" Target="../media/image80.emf"/><Relationship Id="rId4" Type="http://schemas.openxmlformats.org/officeDocument/2006/relationships/image" Target="../media/image79.emf"/></Relationships>
</file>

<file path=ppt/slides/_rels/slide27.x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notesSlide" Target="../notesSlides/notesSlide27.xml"/><Relationship Id="rId1" Type="http://schemas.openxmlformats.org/officeDocument/2006/relationships/slideLayout" Target="../slideLayouts/slideLayout73.xml"/></Relationships>
</file>

<file path=ppt/slides/_rels/slide28.xml.rels><?xml version="1.0" encoding="UTF-8" standalone="yes"?>
<Relationships xmlns="http://schemas.openxmlformats.org/package/2006/relationships"><Relationship Id="rId3" Type="http://schemas.openxmlformats.org/officeDocument/2006/relationships/image" Target="../media/image83.emf"/><Relationship Id="rId2" Type="http://schemas.openxmlformats.org/officeDocument/2006/relationships/notesSlide" Target="../notesSlides/notesSlide28.xml"/><Relationship Id="rId1" Type="http://schemas.openxmlformats.org/officeDocument/2006/relationships/slideLayout" Target="../slideLayouts/slideLayout76.xml"/><Relationship Id="rId5" Type="http://schemas.openxmlformats.org/officeDocument/2006/relationships/image" Target="../media/image85.emf"/><Relationship Id="rId4" Type="http://schemas.openxmlformats.org/officeDocument/2006/relationships/image" Target="../media/image84.emf"/></Relationships>
</file>

<file path=ppt/slides/_rels/slide29.xml.rels><?xml version="1.0" encoding="UTF-8" standalone="yes"?>
<Relationships xmlns="http://schemas.openxmlformats.org/package/2006/relationships"><Relationship Id="rId3" Type="http://schemas.openxmlformats.org/officeDocument/2006/relationships/image" Target="../media/image86.emf"/><Relationship Id="rId2" Type="http://schemas.openxmlformats.org/officeDocument/2006/relationships/notesSlide" Target="../notesSlides/notesSlide29.xml"/><Relationship Id="rId1" Type="http://schemas.openxmlformats.org/officeDocument/2006/relationships/slideLayout" Target="../slideLayouts/slideLayout73.xml"/></Relationships>
</file>

<file path=ppt/slides/_rels/slide3.xml.rels><?xml version="1.0" encoding="UTF-8" standalone="yes"?>
<Relationships xmlns="http://schemas.openxmlformats.org/package/2006/relationships"><Relationship Id="rId3" Type="http://schemas.openxmlformats.org/officeDocument/2006/relationships/image" Target="../media/image16.emf"/><Relationship Id="rId7" Type="http://schemas.openxmlformats.org/officeDocument/2006/relationships/image" Target="../media/image20.emf"/><Relationship Id="rId2" Type="http://schemas.openxmlformats.org/officeDocument/2006/relationships/notesSlide" Target="../notesSlides/notesSlide3.xml"/><Relationship Id="rId1" Type="http://schemas.openxmlformats.org/officeDocument/2006/relationships/slideLayout" Target="../slideLayouts/slideLayout74.xml"/><Relationship Id="rId6" Type="http://schemas.openxmlformats.org/officeDocument/2006/relationships/image" Target="../media/image19.emf"/><Relationship Id="rId5" Type="http://schemas.openxmlformats.org/officeDocument/2006/relationships/image" Target="../media/image18.emf"/><Relationship Id="rId4" Type="http://schemas.openxmlformats.org/officeDocument/2006/relationships/image" Target="../media/image17.emf"/></Relationships>
</file>

<file path=ppt/slides/_rels/slide30.x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notesSlide" Target="../notesSlides/notesSlide30.xml"/><Relationship Id="rId1" Type="http://schemas.openxmlformats.org/officeDocument/2006/relationships/slideLayout" Target="../slideLayouts/slideLayout74.xml"/></Relationships>
</file>

<file path=ppt/slides/_rels/slide31.xml.rels><?xml version="1.0" encoding="UTF-8" standalone="yes"?>
<Relationships xmlns="http://schemas.openxmlformats.org/package/2006/relationships"><Relationship Id="rId3" Type="http://schemas.openxmlformats.org/officeDocument/2006/relationships/image" Target="../media/image88.emf"/><Relationship Id="rId2" Type="http://schemas.openxmlformats.org/officeDocument/2006/relationships/notesSlide" Target="../notesSlides/notesSlide31.xml"/><Relationship Id="rId1" Type="http://schemas.openxmlformats.org/officeDocument/2006/relationships/slideLayout" Target="../slideLayouts/slideLayout74.xml"/></Relationships>
</file>

<file path=ppt/slides/_rels/slide32.xml.rels><?xml version="1.0" encoding="UTF-8" standalone="yes"?>
<Relationships xmlns="http://schemas.openxmlformats.org/package/2006/relationships"><Relationship Id="rId3" Type="http://schemas.openxmlformats.org/officeDocument/2006/relationships/image" Target="../media/image89.emf"/><Relationship Id="rId2" Type="http://schemas.openxmlformats.org/officeDocument/2006/relationships/notesSlide" Target="../notesSlides/notesSlide32.xml"/><Relationship Id="rId1" Type="http://schemas.openxmlformats.org/officeDocument/2006/relationships/slideLayout" Target="../slideLayouts/slideLayout74.xml"/></Relationships>
</file>

<file path=ppt/slides/_rels/slide33.xml.rels><?xml version="1.0" encoding="UTF-8" standalone="yes"?>
<Relationships xmlns="http://schemas.openxmlformats.org/package/2006/relationships"><Relationship Id="rId3" Type="http://schemas.openxmlformats.org/officeDocument/2006/relationships/image" Target="../media/image90.emf"/><Relationship Id="rId2" Type="http://schemas.openxmlformats.org/officeDocument/2006/relationships/notesSlide" Target="../notesSlides/notesSlide33.xml"/><Relationship Id="rId1" Type="http://schemas.openxmlformats.org/officeDocument/2006/relationships/slideLayout" Target="../slideLayouts/slideLayout74.xml"/></Relationships>
</file>

<file path=ppt/slides/_rels/slide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4.xml"/><Relationship Id="rId1" Type="http://schemas.openxmlformats.org/officeDocument/2006/relationships/slideLayout" Target="../slideLayouts/slideLayout73.xml"/></Relationships>
</file>

<file path=ppt/slides/_rels/slide5.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5.xml"/><Relationship Id="rId1" Type="http://schemas.openxmlformats.org/officeDocument/2006/relationships/slideLayout" Target="../slideLayouts/slideLayout74.xml"/><Relationship Id="rId5" Type="http://schemas.openxmlformats.org/officeDocument/2006/relationships/image" Target="../media/image24.emf"/><Relationship Id="rId4" Type="http://schemas.openxmlformats.org/officeDocument/2006/relationships/image" Target="../media/image23.emf"/></Relationships>
</file>

<file path=ppt/slides/_rels/slide6.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6.xml"/><Relationship Id="rId1" Type="http://schemas.openxmlformats.org/officeDocument/2006/relationships/slideLayout" Target="../slideLayouts/slideLayout74.xml"/><Relationship Id="rId4" Type="http://schemas.openxmlformats.org/officeDocument/2006/relationships/image" Target="../media/image26.emf"/></Relationships>
</file>

<file path=ppt/slides/_rels/slide7.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image" Target="../media/image21.emf"/><Relationship Id="rId7" Type="http://schemas.openxmlformats.org/officeDocument/2006/relationships/image" Target="../media/image30.wmf"/><Relationship Id="rId2" Type="http://schemas.openxmlformats.org/officeDocument/2006/relationships/notesSlide" Target="../notesSlides/notesSlide7.xml"/><Relationship Id="rId1" Type="http://schemas.openxmlformats.org/officeDocument/2006/relationships/slideLayout" Target="../slideLayouts/slideLayout74.xml"/><Relationship Id="rId6" Type="http://schemas.openxmlformats.org/officeDocument/2006/relationships/image" Target="../media/image29.wmf"/><Relationship Id="rId11" Type="http://schemas.openxmlformats.org/officeDocument/2006/relationships/image" Target="../media/image34.wmf"/><Relationship Id="rId5" Type="http://schemas.openxmlformats.org/officeDocument/2006/relationships/image" Target="../media/image28.wmf"/><Relationship Id="rId10" Type="http://schemas.openxmlformats.org/officeDocument/2006/relationships/image" Target="../media/image33.wmf"/><Relationship Id="rId4" Type="http://schemas.openxmlformats.org/officeDocument/2006/relationships/image" Target="../media/image27.wmf"/><Relationship Id="rId9" Type="http://schemas.openxmlformats.org/officeDocument/2006/relationships/image" Target="../media/image32.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5.xml"/></Relationships>
</file>

<file path=ppt/slides/_rels/slide9.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9.xml"/><Relationship Id="rId1" Type="http://schemas.openxmlformats.org/officeDocument/2006/relationships/slideLayout" Target="../slideLayouts/slideLayout74.xml"/><Relationship Id="rId4" Type="http://schemas.openxmlformats.org/officeDocument/2006/relationships/image" Target="../media/image3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97144F2F-E30B-4B9D-93AB-84D03FC93A1A}"/>
              </a:ext>
            </a:extLst>
          </p:cNvPr>
          <p:cNvSpPr>
            <a:spLocks noGrp="1"/>
          </p:cNvSpPr>
          <p:nvPr>
            <p:ph type="title"/>
          </p:nvPr>
        </p:nvSpPr>
        <p:spPr>
          <a:xfrm>
            <a:off x="428682" y="2532575"/>
            <a:ext cx="5667318" cy="1792850"/>
          </a:xfrm>
        </p:spPr>
        <p:txBody>
          <a:bodyPr anchor="ctr"/>
          <a:lstStyle/>
          <a:p>
            <a:r>
              <a:rPr lang="en-US" dirty="0"/>
              <a:t>AZ-220T01</a:t>
            </a:r>
            <a:br>
              <a:rPr lang="en-US" dirty="0"/>
            </a:br>
            <a:r>
              <a:rPr lang="en-US" dirty="0"/>
              <a:t>Module 10: Azure Security Center and IoT security considerations</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38FE-38CC-403C-9E86-92D01DF0D31A}"/>
              </a:ext>
            </a:extLst>
          </p:cNvPr>
          <p:cNvSpPr>
            <a:spLocks noGrp="1"/>
          </p:cNvSpPr>
          <p:nvPr>
            <p:ph type="title"/>
          </p:nvPr>
        </p:nvSpPr>
        <p:spPr/>
        <p:txBody>
          <a:bodyPr/>
          <a:lstStyle/>
          <a:p>
            <a:r>
              <a:rPr lang="en-US" dirty="0"/>
              <a:t>Threat model</a:t>
            </a:r>
          </a:p>
        </p:txBody>
      </p:sp>
      <p:grpSp>
        <p:nvGrpSpPr>
          <p:cNvPr id="14" name="Group 13" descr="A graphic on threat model">
            <a:extLst>
              <a:ext uri="{FF2B5EF4-FFF2-40B4-BE49-F238E27FC236}">
                <a16:creationId xmlns:a16="http://schemas.microsoft.com/office/drawing/2014/main" id="{EE3A0BD0-8658-41AD-97A4-14E3604E052E}"/>
              </a:ext>
              <a:ext uri="{C183D7F6-B498-43B3-948B-1728B52AA6E4}">
                <adec:decorative xmlns:adec="http://schemas.microsoft.com/office/drawing/2017/decorative" val="0"/>
              </a:ext>
            </a:extLst>
          </p:cNvPr>
          <p:cNvGrpSpPr/>
          <p:nvPr/>
        </p:nvGrpSpPr>
        <p:grpSpPr>
          <a:xfrm>
            <a:off x="414436" y="1164385"/>
            <a:ext cx="11358922" cy="5263912"/>
            <a:chOff x="422746" y="1187237"/>
            <a:chExt cx="11586692" cy="5369464"/>
          </a:xfrm>
        </p:grpSpPr>
        <p:sp>
          <p:nvSpPr>
            <p:cNvPr id="39" name="Rectangle 38">
              <a:extLst>
                <a:ext uri="{FF2B5EF4-FFF2-40B4-BE49-F238E27FC236}">
                  <a16:creationId xmlns:a16="http://schemas.microsoft.com/office/drawing/2014/main" id="{E387E28D-C16F-4BA0-BFB4-71AF19304D8A}"/>
                </a:ext>
                <a:ext uri="{C183D7F6-B498-43B3-948B-1728B52AA6E4}">
                  <adec:decorative xmlns:adec="http://schemas.microsoft.com/office/drawing/2017/decorative" val="1"/>
                </a:ext>
              </a:extLst>
            </p:cNvPr>
            <p:cNvSpPr/>
            <p:nvPr/>
          </p:nvSpPr>
          <p:spPr bwMode="auto">
            <a:xfrm>
              <a:off x="422746" y="1187237"/>
              <a:ext cx="11586692" cy="5369464"/>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175" name="Picture 174">
              <a:extLst>
                <a:ext uri="{FF2B5EF4-FFF2-40B4-BE49-F238E27FC236}">
                  <a16:creationId xmlns:a16="http://schemas.microsoft.com/office/drawing/2014/main" id="{A9B6F6B8-28E6-485A-A46A-07F32A037400}"/>
                </a:ext>
              </a:extLst>
            </p:cNvPr>
            <p:cNvPicPr>
              <a:picLocks noChangeAspect="1"/>
            </p:cNvPicPr>
            <p:nvPr/>
          </p:nvPicPr>
          <p:blipFill>
            <a:blip r:embed="rId3">
              <a:duotone>
                <a:prstClr val="black"/>
                <a:schemeClr val="accent6">
                  <a:tint val="45000"/>
                  <a:satMod val="400000"/>
                </a:schemeClr>
              </a:duotone>
            </a:blip>
            <a:srcRect/>
            <a:stretch>
              <a:fillRect/>
            </a:stretch>
          </p:blipFill>
          <p:spPr>
            <a:xfrm flipH="1">
              <a:off x="870451" y="2960078"/>
              <a:ext cx="519508" cy="413546"/>
            </a:xfrm>
            <a:custGeom>
              <a:avLst/>
              <a:gdLst>
                <a:gd name="connsiteX0" fmla="*/ 519508 w 519508"/>
                <a:gd name="connsiteY0" fmla="*/ 0 h 413546"/>
                <a:gd name="connsiteX1" fmla="*/ 0 w 519508"/>
                <a:gd name="connsiteY1" fmla="*/ 0 h 413546"/>
                <a:gd name="connsiteX2" fmla="*/ 0 w 519508"/>
                <a:gd name="connsiteY2" fmla="*/ 413546 h 413546"/>
                <a:gd name="connsiteX3" fmla="*/ 519508 w 519508"/>
                <a:gd name="connsiteY3" fmla="*/ 413546 h 413546"/>
                <a:gd name="connsiteX4" fmla="*/ 519508 w 519508"/>
                <a:gd name="connsiteY4" fmla="*/ 0 h 413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9508" h="413546">
                  <a:moveTo>
                    <a:pt x="519508" y="0"/>
                  </a:moveTo>
                  <a:lnTo>
                    <a:pt x="0" y="0"/>
                  </a:lnTo>
                  <a:lnTo>
                    <a:pt x="0" y="413546"/>
                  </a:lnTo>
                  <a:lnTo>
                    <a:pt x="519508" y="413546"/>
                  </a:lnTo>
                  <a:lnTo>
                    <a:pt x="519508" y="0"/>
                  </a:lnTo>
                  <a:close/>
                </a:path>
              </a:pathLst>
            </a:custGeom>
          </p:spPr>
        </p:pic>
        <p:pic>
          <p:nvPicPr>
            <p:cNvPr id="142" name="Picture 141">
              <a:extLst>
                <a:ext uri="{FF2B5EF4-FFF2-40B4-BE49-F238E27FC236}">
                  <a16:creationId xmlns:a16="http://schemas.microsoft.com/office/drawing/2014/main" id="{40E94CC9-62D3-4FF5-8C58-67E62CCE1FC0}"/>
                </a:ext>
              </a:extLst>
            </p:cNvPr>
            <p:cNvPicPr>
              <a:picLocks noChangeAspect="1"/>
            </p:cNvPicPr>
            <p:nvPr/>
          </p:nvPicPr>
          <p:blipFill>
            <a:blip r:embed="rId3">
              <a:duotone>
                <a:prstClr val="black"/>
                <a:schemeClr val="accent6">
                  <a:tint val="45000"/>
                  <a:satMod val="400000"/>
                </a:schemeClr>
              </a:duotone>
            </a:blip>
            <a:stretch>
              <a:fillRect/>
            </a:stretch>
          </p:blipFill>
          <p:spPr>
            <a:xfrm flipH="1">
              <a:off x="648691" y="3641066"/>
              <a:ext cx="691465" cy="550430"/>
            </a:xfrm>
            <a:prstGeom prst="rect">
              <a:avLst/>
            </a:prstGeom>
          </p:spPr>
        </p:pic>
        <p:pic>
          <p:nvPicPr>
            <p:cNvPr id="144" name="Picture 143">
              <a:extLst>
                <a:ext uri="{FF2B5EF4-FFF2-40B4-BE49-F238E27FC236}">
                  <a16:creationId xmlns:a16="http://schemas.microsoft.com/office/drawing/2014/main" id="{00445822-291D-4652-8B7D-2B8FC7F5FD7A}"/>
                </a:ext>
              </a:extLst>
            </p:cNvPr>
            <p:cNvPicPr>
              <a:picLocks noChangeAspect="1"/>
            </p:cNvPicPr>
            <p:nvPr/>
          </p:nvPicPr>
          <p:blipFill>
            <a:blip r:embed="rId3">
              <a:duotone>
                <a:prstClr val="black"/>
                <a:schemeClr val="accent6">
                  <a:tint val="45000"/>
                  <a:satMod val="400000"/>
                </a:schemeClr>
              </a:duotone>
            </a:blip>
            <a:stretch>
              <a:fillRect/>
            </a:stretch>
          </p:blipFill>
          <p:spPr>
            <a:xfrm flipH="1">
              <a:off x="723005" y="4467492"/>
              <a:ext cx="760612" cy="605473"/>
            </a:xfrm>
            <a:prstGeom prst="rect">
              <a:avLst/>
            </a:prstGeom>
          </p:spPr>
        </p:pic>
        <p:cxnSp>
          <p:nvCxnSpPr>
            <p:cNvPr id="93" name="Straight Connector 92">
              <a:extLst>
                <a:ext uri="{FF2B5EF4-FFF2-40B4-BE49-F238E27FC236}">
                  <a16:creationId xmlns:a16="http://schemas.microsoft.com/office/drawing/2014/main" id="{9C0B0CA9-5C06-47BB-A126-97944D3B372B}"/>
                </a:ext>
              </a:extLst>
            </p:cNvPr>
            <p:cNvCxnSpPr>
              <a:cxnSpLocks/>
            </p:cNvCxnSpPr>
            <p:nvPr/>
          </p:nvCxnSpPr>
          <p:spPr>
            <a:xfrm>
              <a:off x="970274" y="2666357"/>
              <a:ext cx="1395923" cy="649063"/>
            </a:xfrm>
            <a:prstGeom prst="line">
              <a:avLst/>
            </a:prstGeom>
            <a:noFill/>
            <a:ln w="9525" cap="flat" cmpd="sng" algn="ctr">
              <a:solidFill>
                <a:schemeClr val="accent4"/>
              </a:solidFill>
              <a:prstDash val="sysDot"/>
              <a:headEnd type="none" w="sm" len="sm"/>
              <a:tailEnd type="triangle" w="med" len="sm"/>
            </a:ln>
            <a:effectLst/>
          </p:spPr>
        </p:cxnSp>
        <p:sp>
          <p:nvSpPr>
            <p:cNvPr id="157" name="Oval 156">
              <a:extLst>
                <a:ext uri="{FF2B5EF4-FFF2-40B4-BE49-F238E27FC236}">
                  <a16:creationId xmlns:a16="http://schemas.microsoft.com/office/drawing/2014/main" id="{81DC0E47-03FF-4E45-B98C-B2DD5FC2A63B}"/>
                </a:ext>
              </a:extLst>
            </p:cNvPr>
            <p:cNvSpPr/>
            <p:nvPr/>
          </p:nvSpPr>
          <p:spPr bwMode="auto">
            <a:xfrm flipH="1">
              <a:off x="1811406" y="2991345"/>
              <a:ext cx="297112" cy="297113"/>
            </a:xfrm>
            <a:prstGeom prst="ellipse">
              <a:avLst/>
            </a:prstGeom>
            <a:solidFill>
              <a:schemeClr val="bg2"/>
            </a:solidFill>
            <a:ln w="9525" cap="flat" cmpd="sng" algn="ctr">
              <a:solidFill>
                <a:schemeClr val="accent4"/>
              </a:solid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err="1">
                <a:solidFill>
                  <a:srgbClr val="000000"/>
                </a:solidFill>
                <a:latin typeface="Segoe UI"/>
                <a:ea typeface="Segoe UI" panose="020B0502040204020203" pitchFamily="34" charset="0"/>
                <a:cs typeface="Segoe UI" panose="020B0502040204020203" pitchFamily="34" charset="0"/>
              </a:endParaRPr>
            </a:p>
          </p:txBody>
        </p:sp>
        <p:pic>
          <p:nvPicPr>
            <p:cNvPr id="85" name="Picture 84">
              <a:extLst>
                <a:ext uri="{FF2B5EF4-FFF2-40B4-BE49-F238E27FC236}">
                  <a16:creationId xmlns:a16="http://schemas.microsoft.com/office/drawing/2014/main" id="{A2FE4965-17CC-47E4-95CA-166FBC1F3D79}"/>
                </a:ext>
              </a:extLst>
            </p:cNvPr>
            <p:cNvPicPr>
              <a:picLocks noChangeAspect="1"/>
            </p:cNvPicPr>
            <p:nvPr/>
          </p:nvPicPr>
          <p:blipFill>
            <a:blip r:embed="rId4"/>
            <a:stretch>
              <a:fillRect/>
            </a:stretch>
          </p:blipFill>
          <p:spPr>
            <a:xfrm>
              <a:off x="1870160" y="3065239"/>
              <a:ext cx="179604" cy="149324"/>
            </a:xfrm>
            <a:prstGeom prst="rect">
              <a:avLst/>
            </a:prstGeom>
          </p:spPr>
        </p:pic>
        <p:cxnSp>
          <p:nvCxnSpPr>
            <p:cNvPr id="94" name="Straight Connector 93">
              <a:extLst>
                <a:ext uri="{FF2B5EF4-FFF2-40B4-BE49-F238E27FC236}">
                  <a16:creationId xmlns:a16="http://schemas.microsoft.com/office/drawing/2014/main" id="{06046FCB-887E-446C-8792-77CA3D947EA2}"/>
                </a:ext>
              </a:extLst>
            </p:cNvPr>
            <p:cNvCxnSpPr>
              <a:cxnSpLocks/>
            </p:cNvCxnSpPr>
            <p:nvPr/>
          </p:nvCxnSpPr>
          <p:spPr>
            <a:xfrm>
              <a:off x="757343" y="3218171"/>
              <a:ext cx="1731691" cy="335013"/>
            </a:xfrm>
            <a:prstGeom prst="line">
              <a:avLst/>
            </a:prstGeom>
            <a:noFill/>
            <a:ln w="9525" cap="flat" cmpd="sng" algn="ctr">
              <a:solidFill>
                <a:schemeClr val="accent4"/>
              </a:solidFill>
              <a:prstDash val="sysDot"/>
              <a:headEnd type="none" w="sm" len="sm"/>
              <a:tailEnd type="triangle" w="med" len="sm"/>
            </a:ln>
            <a:effectLst/>
          </p:spPr>
        </p:cxnSp>
        <p:cxnSp>
          <p:nvCxnSpPr>
            <p:cNvPr id="91" name="Straight Connector 90">
              <a:extLst>
                <a:ext uri="{FF2B5EF4-FFF2-40B4-BE49-F238E27FC236}">
                  <a16:creationId xmlns:a16="http://schemas.microsoft.com/office/drawing/2014/main" id="{7E4FDF7A-1494-4A9C-9C61-9CC2A8307EF2}"/>
                </a:ext>
              </a:extLst>
            </p:cNvPr>
            <p:cNvCxnSpPr>
              <a:cxnSpLocks/>
            </p:cNvCxnSpPr>
            <p:nvPr/>
          </p:nvCxnSpPr>
          <p:spPr>
            <a:xfrm>
              <a:off x="885606" y="3755952"/>
              <a:ext cx="1693354" cy="0"/>
            </a:xfrm>
            <a:prstGeom prst="line">
              <a:avLst/>
            </a:prstGeom>
            <a:noFill/>
            <a:ln w="9525" cap="flat" cmpd="sng" algn="ctr">
              <a:solidFill>
                <a:schemeClr val="accent4"/>
              </a:solidFill>
              <a:prstDash val="sysDot"/>
              <a:headEnd type="none" w="sm" len="sm"/>
              <a:tailEnd type="triangle" w="med" len="sm"/>
            </a:ln>
            <a:effectLst/>
          </p:spPr>
        </p:cxnSp>
        <p:sp>
          <p:nvSpPr>
            <p:cNvPr id="163" name="Oval 162">
              <a:extLst>
                <a:ext uri="{FF2B5EF4-FFF2-40B4-BE49-F238E27FC236}">
                  <a16:creationId xmlns:a16="http://schemas.microsoft.com/office/drawing/2014/main" id="{8F387EA6-D223-411A-BBDB-B30B759B7426}"/>
                </a:ext>
              </a:extLst>
            </p:cNvPr>
            <p:cNvSpPr/>
            <p:nvPr/>
          </p:nvSpPr>
          <p:spPr bwMode="auto">
            <a:xfrm flipH="1">
              <a:off x="2075699" y="3622284"/>
              <a:ext cx="297111" cy="297112"/>
            </a:xfrm>
            <a:prstGeom prst="ellipse">
              <a:avLst/>
            </a:prstGeom>
            <a:solidFill>
              <a:schemeClr val="bg2"/>
            </a:solidFill>
            <a:ln w="9525" cap="flat" cmpd="sng" algn="ctr">
              <a:solidFill>
                <a:schemeClr val="accent4"/>
              </a:solid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err="1">
                <a:solidFill>
                  <a:srgbClr val="000000"/>
                </a:solidFill>
                <a:latin typeface="Segoe UI"/>
                <a:ea typeface="Segoe UI" panose="020B0502040204020203" pitchFamily="34" charset="0"/>
                <a:cs typeface="Segoe UI" panose="020B0502040204020203" pitchFamily="34" charset="0"/>
              </a:endParaRPr>
            </a:p>
          </p:txBody>
        </p:sp>
        <p:pic>
          <p:nvPicPr>
            <p:cNvPr id="226" name="Picture 225">
              <a:extLst>
                <a:ext uri="{FF2B5EF4-FFF2-40B4-BE49-F238E27FC236}">
                  <a16:creationId xmlns:a16="http://schemas.microsoft.com/office/drawing/2014/main" id="{3E639D62-FA4E-4614-8922-BD0D1253B4CF}"/>
                </a:ext>
              </a:extLst>
            </p:cNvPr>
            <p:cNvPicPr>
              <a:picLocks noChangeAspect="1"/>
            </p:cNvPicPr>
            <p:nvPr/>
          </p:nvPicPr>
          <p:blipFill>
            <a:blip r:embed="rId5"/>
            <a:stretch>
              <a:fillRect/>
            </a:stretch>
          </p:blipFill>
          <p:spPr>
            <a:xfrm>
              <a:off x="2157745" y="3694632"/>
              <a:ext cx="133018" cy="152416"/>
            </a:xfrm>
            <a:prstGeom prst="rect">
              <a:avLst/>
            </a:prstGeom>
          </p:spPr>
        </p:pic>
        <p:cxnSp>
          <p:nvCxnSpPr>
            <p:cNvPr id="92" name="Straight Connector 91">
              <a:extLst>
                <a:ext uri="{FF2B5EF4-FFF2-40B4-BE49-F238E27FC236}">
                  <a16:creationId xmlns:a16="http://schemas.microsoft.com/office/drawing/2014/main" id="{C57651AD-736E-4B83-BA86-A7D01A28DF79}"/>
                </a:ext>
              </a:extLst>
            </p:cNvPr>
            <p:cNvCxnSpPr>
              <a:cxnSpLocks/>
            </p:cNvCxnSpPr>
            <p:nvPr/>
          </p:nvCxnSpPr>
          <p:spPr>
            <a:xfrm flipV="1">
              <a:off x="1322304" y="4019556"/>
              <a:ext cx="1200004" cy="146560"/>
            </a:xfrm>
            <a:prstGeom prst="line">
              <a:avLst/>
            </a:prstGeom>
            <a:noFill/>
            <a:ln w="9525" cap="flat" cmpd="sng" algn="ctr">
              <a:solidFill>
                <a:schemeClr val="accent4"/>
              </a:solidFill>
              <a:prstDash val="sysDot"/>
              <a:headEnd type="none" w="sm" len="sm"/>
              <a:tailEnd type="triangle" w="med" len="sm"/>
            </a:ln>
            <a:effectLst/>
          </p:spPr>
        </p:cxnSp>
        <p:sp>
          <p:nvSpPr>
            <p:cNvPr id="159" name="Oval 158">
              <a:extLst>
                <a:ext uri="{FF2B5EF4-FFF2-40B4-BE49-F238E27FC236}">
                  <a16:creationId xmlns:a16="http://schemas.microsoft.com/office/drawing/2014/main" id="{8C4CB1D9-4A01-4AB2-90CB-1527A0A544CB}"/>
                </a:ext>
              </a:extLst>
            </p:cNvPr>
            <p:cNvSpPr/>
            <p:nvPr/>
          </p:nvSpPr>
          <p:spPr bwMode="auto">
            <a:xfrm flipH="1">
              <a:off x="1510439" y="3974937"/>
              <a:ext cx="297112" cy="297113"/>
            </a:xfrm>
            <a:prstGeom prst="ellipse">
              <a:avLst/>
            </a:prstGeom>
            <a:solidFill>
              <a:schemeClr val="bg2"/>
            </a:solidFill>
            <a:ln w="9525" cap="flat" cmpd="sng" algn="ctr">
              <a:solidFill>
                <a:schemeClr val="accent4"/>
              </a:solid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err="1">
                <a:solidFill>
                  <a:srgbClr val="000000"/>
                </a:solidFill>
                <a:latin typeface="Segoe UI"/>
                <a:ea typeface="Segoe UI" panose="020B0502040204020203" pitchFamily="34" charset="0"/>
                <a:cs typeface="Segoe UI" panose="020B0502040204020203" pitchFamily="34" charset="0"/>
              </a:endParaRPr>
            </a:p>
          </p:txBody>
        </p:sp>
        <p:pic>
          <p:nvPicPr>
            <p:cNvPr id="86" name="Picture 85">
              <a:extLst>
                <a:ext uri="{FF2B5EF4-FFF2-40B4-BE49-F238E27FC236}">
                  <a16:creationId xmlns:a16="http://schemas.microsoft.com/office/drawing/2014/main" id="{8B097ACA-F901-40CC-88D8-4DBD9E58B3BA}"/>
                </a:ext>
              </a:extLst>
            </p:cNvPr>
            <p:cNvPicPr>
              <a:picLocks noChangeAspect="1"/>
            </p:cNvPicPr>
            <p:nvPr/>
          </p:nvPicPr>
          <p:blipFill>
            <a:blip r:embed="rId6">
              <a:clrChange>
                <a:clrFrom>
                  <a:srgbClr val="FFFFFF"/>
                </a:clrFrom>
                <a:clrTo>
                  <a:srgbClr val="FFFFFF">
                    <a:alpha val="0"/>
                  </a:srgbClr>
                </a:clrTo>
              </a:clrChange>
            </a:blip>
            <a:srcRect/>
            <a:stretch/>
          </p:blipFill>
          <p:spPr>
            <a:xfrm>
              <a:off x="1585904" y="4050402"/>
              <a:ext cx="146182" cy="146182"/>
            </a:xfrm>
            <a:prstGeom prst="rect">
              <a:avLst/>
            </a:prstGeom>
          </p:spPr>
        </p:pic>
        <p:cxnSp>
          <p:nvCxnSpPr>
            <p:cNvPr id="90" name="Straight Connector 89">
              <a:extLst>
                <a:ext uri="{FF2B5EF4-FFF2-40B4-BE49-F238E27FC236}">
                  <a16:creationId xmlns:a16="http://schemas.microsoft.com/office/drawing/2014/main" id="{A3A58AD6-60AE-435F-9DB2-4475C317A7B3}"/>
                </a:ext>
              </a:extLst>
            </p:cNvPr>
            <p:cNvCxnSpPr>
              <a:cxnSpLocks/>
            </p:cNvCxnSpPr>
            <p:nvPr/>
          </p:nvCxnSpPr>
          <p:spPr>
            <a:xfrm flipV="1">
              <a:off x="1093088" y="4272050"/>
              <a:ext cx="1526108" cy="504727"/>
            </a:xfrm>
            <a:prstGeom prst="line">
              <a:avLst/>
            </a:prstGeom>
            <a:noFill/>
            <a:ln w="9525" cap="flat" cmpd="sng" algn="ctr">
              <a:solidFill>
                <a:schemeClr val="accent4"/>
              </a:solidFill>
              <a:prstDash val="sysDot"/>
              <a:headEnd type="none" w="sm" len="sm"/>
              <a:tailEnd type="triangle" w="med" len="sm"/>
            </a:ln>
            <a:effectLst/>
          </p:spPr>
        </p:cxnSp>
        <p:sp>
          <p:nvSpPr>
            <p:cNvPr id="161" name="Oval 160">
              <a:extLst>
                <a:ext uri="{FF2B5EF4-FFF2-40B4-BE49-F238E27FC236}">
                  <a16:creationId xmlns:a16="http://schemas.microsoft.com/office/drawing/2014/main" id="{ACBE1791-33C7-4A06-A0F5-9DFC0D690E2C}"/>
                </a:ext>
              </a:extLst>
            </p:cNvPr>
            <p:cNvSpPr/>
            <p:nvPr/>
          </p:nvSpPr>
          <p:spPr bwMode="auto">
            <a:xfrm flipH="1">
              <a:off x="1959963" y="4301115"/>
              <a:ext cx="297111" cy="297112"/>
            </a:xfrm>
            <a:prstGeom prst="ellipse">
              <a:avLst/>
            </a:prstGeom>
            <a:solidFill>
              <a:schemeClr val="bg2"/>
            </a:solidFill>
            <a:ln w="9525" cap="flat" cmpd="sng" algn="ctr">
              <a:solidFill>
                <a:schemeClr val="accent4"/>
              </a:solid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err="1">
                <a:solidFill>
                  <a:srgbClr val="000000"/>
                </a:solidFill>
                <a:latin typeface="Segoe UI"/>
                <a:ea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C7C5DA0F-0332-4BB1-ABDF-AAF1BB6B7304}"/>
                </a:ext>
              </a:extLst>
            </p:cNvPr>
            <p:cNvPicPr>
              <a:picLocks noChangeAspect="1"/>
            </p:cNvPicPr>
            <p:nvPr/>
          </p:nvPicPr>
          <p:blipFill>
            <a:blip r:embed="rId7"/>
            <a:stretch>
              <a:fillRect/>
            </a:stretch>
          </p:blipFill>
          <p:spPr>
            <a:xfrm>
              <a:off x="2020126" y="4358993"/>
              <a:ext cx="176784" cy="181356"/>
            </a:xfrm>
            <a:prstGeom prst="rect">
              <a:avLst/>
            </a:prstGeom>
          </p:spPr>
        </p:pic>
        <p:cxnSp>
          <p:nvCxnSpPr>
            <p:cNvPr id="89" name="Straight Connector 88">
              <a:extLst>
                <a:ext uri="{FF2B5EF4-FFF2-40B4-BE49-F238E27FC236}">
                  <a16:creationId xmlns:a16="http://schemas.microsoft.com/office/drawing/2014/main" id="{45DF635B-37FA-4A45-97F1-098FEACC10E8}"/>
                </a:ext>
              </a:extLst>
            </p:cNvPr>
            <p:cNvCxnSpPr>
              <a:cxnSpLocks/>
            </p:cNvCxnSpPr>
            <p:nvPr/>
          </p:nvCxnSpPr>
          <p:spPr>
            <a:xfrm flipV="1">
              <a:off x="1093088" y="4579834"/>
              <a:ext cx="1368659" cy="540587"/>
            </a:xfrm>
            <a:prstGeom prst="line">
              <a:avLst/>
            </a:prstGeom>
            <a:noFill/>
            <a:ln w="9525" cap="flat" cmpd="sng" algn="ctr">
              <a:solidFill>
                <a:schemeClr val="accent4"/>
              </a:solidFill>
              <a:prstDash val="sysDot"/>
              <a:headEnd type="none" w="sm" len="sm"/>
              <a:tailEnd type="triangle" w="med" len="sm"/>
            </a:ln>
            <a:effectLst/>
          </p:spPr>
        </p:cxnSp>
        <p:sp>
          <p:nvSpPr>
            <p:cNvPr id="113" name="Oval 112">
              <a:extLst>
                <a:ext uri="{FF2B5EF4-FFF2-40B4-BE49-F238E27FC236}">
                  <a16:creationId xmlns:a16="http://schemas.microsoft.com/office/drawing/2014/main" id="{939933B5-A417-4079-8D3F-2F4E1B099781}"/>
                </a:ext>
              </a:extLst>
            </p:cNvPr>
            <p:cNvSpPr>
              <a:spLocks noChangeAspect="1"/>
            </p:cNvSpPr>
            <p:nvPr/>
          </p:nvSpPr>
          <p:spPr bwMode="auto">
            <a:xfrm flipH="1">
              <a:off x="2695317" y="3263389"/>
              <a:ext cx="1246836" cy="1246838"/>
            </a:xfrm>
            <a:prstGeom prst="ellipse">
              <a:avLst/>
            </a:prstGeom>
            <a:noFill/>
            <a:ln w="9525" cap="flat" cmpd="sng" algn="ctr">
              <a:solidFill>
                <a:schemeClr val="accent4"/>
              </a:solidFill>
              <a:prstDash val="sysDot"/>
              <a:headEnd type="none" w="med" len="med"/>
              <a:tailEnd type="none" w="med" len="med"/>
            </a:ln>
            <a:effectLst/>
          </p:spPr>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896354">
                <a:defRPr/>
              </a:pPr>
              <a:r>
                <a:rPr lang="en-US" sz="980" b="1" kern="0" dirty="0">
                  <a:latin typeface="+mj-lt"/>
                  <a:cs typeface="Segoe UI Semibold" panose="020B0502040204020203" pitchFamily="34" charset="0"/>
                </a:rPr>
                <a:t>Intelligent </a:t>
              </a:r>
            </a:p>
            <a:p>
              <a:pPr algn="ctr" defTabSz="896354">
                <a:defRPr/>
              </a:pPr>
              <a:r>
                <a:rPr lang="en-US" sz="980" b="1" kern="0" dirty="0">
                  <a:latin typeface="+mj-lt"/>
                  <a:cs typeface="Segoe UI Semibold" panose="020B0502040204020203" pitchFamily="34" charset="0"/>
                </a:rPr>
                <a:t>Gateway</a:t>
              </a:r>
            </a:p>
          </p:txBody>
        </p:sp>
        <p:pic>
          <p:nvPicPr>
            <p:cNvPr id="227" name="Picture 226">
              <a:extLst>
                <a:ext uri="{FF2B5EF4-FFF2-40B4-BE49-F238E27FC236}">
                  <a16:creationId xmlns:a16="http://schemas.microsoft.com/office/drawing/2014/main" id="{DA977516-64DC-4173-BAB9-90C98CBA20C7}"/>
                </a:ext>
              </a:extLst>
            </p:cNvPr>
            <p:cNvPicPr>
              <a:picLocks noChangeAspect="1"/>
            </p:cNvPicPr>
            <p:nvPr/>
          </p:nvPicPr>
          <p:blipFill>
            <a:blip r:embed="rId8"/>
            <a:srcRect/>
            <a:stretch/>
          </p:blipFill>
          <p:spPr>
            <a:xfrm>
              <a:off x="3043014" y="3455775"/>
              <a:ext cx="522760" cy="522760"/>
            </a:xfrm>
            <a:prstGeom prst="rect">
              <a:avLst/>
            </a:prstGeom>
          </p:spPr>
        </p:pic>
        <p:cxnSp>
          <p:nvCxnSpPr>
            <p:cNvPr id="116" name="Straight Connector 115">
              <a:extLst>
                <a:ext uri="{FF2B5EF4-FFF2-40B4-BE49-F238E27FC236}">
                  <a16:creationId xmlns:a16="http://schemas.microsoft.com/office/drawing/2014/main" id="{6DFD2E1A-D9DD-48E4-B381-48C3ACA50B60}"/>
                </a:ext>
              </a:extLst>
            </p:cNvPr>
            <p:cNvCxnSpPr>
              <a:cxnSpLocks/>
            </p:cNvCxnSpPr>
            <p:nvPr/>
          </p:nvCxnSpPr>
          <p:spPr>
            <a:xfrm flipV="1">
              <a:off x="3895588" y="3315420"/>
              <a:ext cx="636131" cy="303722"/>
            </a:xfrm>
            <a:prstGeom prst="line">
              <a:avLst/>
            </a:prstGeom>
            <a:noFill/>
            <a:ln w="9525" cap="flat" cmpd="sng" algn="ctr">
              <a:solidFill>
                <a:schemeClr val="accent4"/>
              </a:solidFill>
              <a:prstDash val="sysDot"/>
              <a:headEnd type="oval" w="sm" len="sm"/>
              <a:tailEnd type="triangle" w="med" len="sm"/>
            </a:ln>
            <a:effectLst/>
          </p:spPr>
        </p:cxnSp>
        <p:sp>
          <p:nvSpPr>
            <p:cNvPr id="125" name="Oval 124">
              <a:extLst>
                <a:ext uri="{FF2B5EF4-FFF2-40B4-BE49-F238E27FC236}">
                  <a16:creationId xmlns:a16="http://schemas.microsoft.com/office/drawing/2014/main" id="{0C5508E2-B23D-42C5-BD05-FF56FDEADBBB}"/>
                </a:ext>
              </a:extLst>
            </p:cNvPr>
            <p:cNvSpPr/>
            <p:nvPr/>
          </p:nvSpPr>
          <p:spPr bwMode="auto">
            <a:xfrm flipH="1">
              <a:off x="4531719" y="2841628"/>
              <a:ext cx="659630" cy="659632"/>
            </a:xfrm>
            <a:prstGeom prst="ellipse">
              <a:avLst/>
            </a:prstGeom>
            <a:noFill/>
            <a:ln w="9525" cap="flat" cmpd="sng" algn="ctr">
              <a:solidFill>
                <a:schemeClr val="accent4"/>
              </a:solid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a:solidFill>
                  <a:srgbClr val="000000"/>
                </a:solidFill>
                <a:latin typeface="Segoe UI"/>
                <a:ea typeface="Segoe UI" panose="020B0502040204020203" pitchFamily="34" charset="0"/>
                <a:cs typeface="Segoe UI" panose="020B0502040204020203" pitchFamily="34" charset="0"/>
              </a:endParaRPr>
            </a:p>
          </p:txBody>
        </p:sp>
        <p:pic>
          <p:nvPicPr>
            <p:cNvPr id="3" name="Picture 2" descr="Icon of different buildings with an arc on top">
              <a:extLst>
                <a:ext uri="{FF2B5EF4-FFF2-40B4-BE49-F238E27FC236}">
                  <a16:creationId xmlns:a16="http://schemas.microsoft.com/office/drawing/2014/main" id="{E3F2B05F-C83F-4DCA-AF60-BF985536979F}"/>
                </a:ext>
              </a:extLst>
            </p:cNvPr>
            <p:cNvPicPr>
              <a:picLocks noChangeAspect="1"/>
            </p:cNvPicPr>
            <p:nvPr/>
          </p:nvPicPr>
          <p:blipFill>
            <a:blip r:embed="rId9">
              <a:clrChange>
                <a:clrFrom>
                  <a:srgbClr val="FFFFFF"/>
                </a:clrFrom>
                <a:clrTo>
                  <a:srgbClr val="FFFFFF">
                    <a:alpha val="0"/>
                  </a:srgbClr>
                </a:clrTo>
              </a:clrChange>
            </a:blip>
            <a:srcRect/>
            <a:stretch/>
          </p:blipFill>
          <p:spPr>
            <a:xfrm>
              <a:off x="4650168" y="2960078"/>
              <a:ext cx="422732" cy="422732"/>
            </a:xfrm>
            <a:prstGeom prst="rect">
              <a:avLst/>
            </a:prstGeom>
          </p:spPr>
        </p:pic>
        <p:sp>
          <p:nvSpPr>
            <p:cNvPr id="123" name="TextBox 122">
              <a:extLst>
                <a:ext uri="{FF2B5EF4-FFF2-40B4-BE49-F238E27FC236}">
                  <a16:creationId xmlns:a16="http://schemas.microsoft.com/office/drawing/2014/main" id="{3B00863A-0331-4499-8E49-2AB33AC19100}"/>
                </a:ext>
              </a:extLst>
            </p:cNvPr>
            <p:cNvSpPr txBox="1"/>
            <p:nvPr/>
          </p:nvSpPr>
          <p:spPr>
            <a:xfrm>
              <a:off x="4408331" y="3642968"/>
              <a:ext cx="906407" cy="153888"/>
            </a:xfrm>
            <a:prstGeom prst="rect">
              <a:avLst/>
            </a:prstGeom>
            <a:noFill/>
          </p:spPr>
          <p:txBody>
            <a:bodyPr wrap="square" lIns="0" tIns="0" rIns="0" bIns="0" rtlCol="0">
              <a:spAutoFit/>
            </a:bodyPr>
            <a:lstStyle/>
            <a:p>
              <a:pPr algn="ctr" defTabSz="896354">
                <a:defRPr/>
              </a:pPr>
              <a:r>
                <a:rPr lang="en-US" sz="980" b="1" kern="0" dirty="0">
                  <a:latin typeface="+mj-lt"/>
                  <a:ea typeface="Segoe UI Semibold" panose="020B0502040204020203" pitchFamily="34" charset="0"/>
                  <a:cs typeface="Segoe UI Semibold" panose="020B0502040204020203" pitchFamily="34" charset="0"/>
                </a:rPr>
                <a:t>Connectivity</a:t>
              </a:r>
            </a:p>
          </p:txBody>
        </p:sp>
        <p:cxnSp>
          <p:nvCxnSpPr>
            <p:cNvPr id="127" name="Straight Connector 126">
              <a:extLst>
                <a:ext uri="{FF2B5EF4-FFF2-40B4-BE49-F238E27FC236}">
                  <a16:creationId xmlns:a16="http://schemas.microsoft.com/office/drawing/2014/main" id="{AECE0FEC-107E-4DFD-9421-803580608949}"/>
                </a:ext>
              </a:extLst>
            </p:cNvPr>
            <p:cNvCxnSpPr>
              <a:cxnSpLocks/>
            </p:cNvCxnSpPr>
            <p:nvPr/>
          </p:nvCxnSpPr>
          <p:spPr>
            <a:xfrm flipV="1">
              <a:off x="5201540" y="3152079"/>
              <a:ext cx="1484108" cy="0"/>
            </a:xfrm>
            <a:prstGeom prst="line">
              <a:avLst/>
            </a:prstGeom>
            <a:noFill/>
            <a:ln w="9525" cap="flat" cmpd="sng" algn="ctr">
              <a:solidFill>
                <a:schemeClr val="accent4"/>
              </a:solidFill>
              <a:prstDash val="sysDot"/>
              <a:headEnd type="oval" w="sm" len="sm"/>
              <a:tailEnd type="triangle" w="med" len="sm"/>
            </a:ln>
            <a:effectLst/>
          </p:spPr>
        </p:cxnSp>
        <p:sp>
          <p:nvSpPr>
            <p:cNvPr id="120" name="Oval 119">
              <a:extLst>
                <a:ext uri="{FF2B5EF4-FFF2-40B4-BE49-F238E27FC236}">
                  <a16:creationId xmlns:a16="http://schemas.microsoft.com/office/drawing/2014/main" id="{507AA221-B56C-46C1-BC01-C876771490A7}"/>
                </a:ext>
              </a:extLst>
            </p:cNvPr>
            <p:cNvSpPr/>
            <p:nvPr/>
          </p:nvSpPr>
          <p:spPr bwMode="auto">
            <a:xfrm flipH="1">
              <a:off x="6770752" y="2841628"/>
              <a:ext cx="659630" cy="659632"/>
            </a:xfrm>
            <a:prstGeom prst="ellipse">
              <a:avLst/>
            </a:prstGeom>
            <a:noFill/>
            <a:ln w="9525" cap="flat" cmpd="sng" algn="ctr">
              <a:solidFill>
                <a:schemeClr val="accent4"/>
              </a:solid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err="1">
                <a:solidFill>
                  <a:srgbClr val="000000"/>
                </a:solidFill>
                <a:latin typeface="Segoe UI"/>
                <a:ea typeface="Segoe UI" panose="020B0502040204020203" pitchFamily="34" charset="0"/>
                <a:cs typeface="Segoe UI" panose="020B0502040204020203" pitchFamily="34" charset="0"/>
              </a:endParaRPr>
            </a:p>
          </p:txBody>
        </p:sp>
        <p:pic>
          <p:nvPicPr>
            <p:cNvPr id="84" name="Picture 83">
              <a:extLst>
                <a:ext uri="{FF2B5EF4-FFF2-40B4-BE49-F238E27FC236}">
                  <a16:creationId xmlns:a16="http://schemas.microsoft.com/office/drawing/2014/main" id="{472A2864-821F-43BC-959D-12A2127148F7}"/>
                </a:ext>
              </a:extLst>
            </p:cNvPr>
            <p:cNvPicPr>
              <a:picLocks noChangeAspect="1"/>
            </p:cNvPicPr>
            <p:nvPr/>
          </p:nvPicPr>
          <p:blipFill>
            <a:blip r:embed="rId10"/>
            <a:srcRect/>
            <a:stretch/>
          </p:blipFill>
          <p:spPr>
            <a:xfrm>
              <a:off x="6906091" y="2982702"/>
              <a:ext cx="388952" cy="388952"/>
            </a:xfrm>
            <a:prstGeom prst="rect">
              <a:avLst/>
            </a:prstGeom>
          </p:spPr>
        </p:pic>
        <p:sp>
          <p:nvSpPr>
            <p:cNvPr id="119" name="TextBox 118">
              <a:extLst>
                <a:ext uri="{FF2B5EF4-FFF2-40B4-BE49-F238E27FC236}">
                  <a16:creationId xmlns:a16="http://schemas.microsoft.com/office/drawing/2014/main" id="{E5DC950C-2A89-45F4-95CC-8817475B0D5A}"/>
                </a:ext>
              </a:extLst>
            </p:cNvPr>
            <p:cNvSpPr txBox="1"/>
            <p:nvPr/>
          </p:nvSpPr>
          <p:spPr>
            <a:xfrm>
              <a:off x="6710432" y="3640576"/>
              <a:ext cx="780270" cy="153888"/>
            </a:xfrm>
            <a:prstGeom prst="rect">
              <a:avLst/>
            </a:prstGeom>
            <a:noFill/>
          </p:spPr>
          <p:txBody>
            <a:bodyPr wrap="square" lIns="0" tIns="0" rIns="0" bIns="0" rtlCol="0">
              <a:spAutoFit/>
            </a:bodyPr>
            <a:lstStyle/>
            <a:p>
              <a:pPr algn="ctr" defTabSz="896354">
                <a:defRPr/>
              </a:pPr>
              <a:r>
                <a:rPr lang="en-US" sz="980" b="1" kern="0">
                  <a:latin typeface="+mj-lt"/>
                  <a:ea typeface="Segoe UI Semibold" panose="020B0502040204020203" pitchFamily="34" charset="0"/>
                  <a:cs typeface="Segoe UI Semibold" panose="020B0502040204020203" pitchFamily="34" charset="0"/>
                </a:rPr>
                <a:t>Cloud Hub</a:t>
              </a:r>
            </a:p>
          </p:txBody>
        </p:sp>
        <p:cxnSp>
          <p:nvCxnSpPr>
            <p:cNvPr id="128" name="Straight Connector 127">
              <a:extLst>
                <a:ext uri="{FF2B5EF4-FFF2-40B4-BE49-F238E27FC236}">
                  <a16:creationId xmlns:a16="http://schemas.microsoft.com/office/drawing/2014/main" id="{39B95680-8E0D-4E8E-96D0-527259428BDA}"/>
                </a:ext>
              </a:extLst>
            </p:cNvPr>
            <p:cNvCxnSpPr>
              <a:cxnSpLocks/>
            </p:cNvCxnSpPr>
            <p:nvPr/>
          </p:nvCxnSpPr>
          <p:spPr>
            <a:xfrm>
              <a:off x="7418751" y="3177518"/>
              <a:ext cx="1449740" cy="0"/>
            </a:xfrm>
            <a:prstGeom prst="line">
              <a:avLst/>
            </a:prstGeom>
            <a:noFill/>
            <a:ln w="9525" cap="flat" cmpd="sng" algn="ctr">
              <a:solidFill>
                <a:schemeClr val="accent4"/>
              </a:solidFill>
              <a:prstDash val="sysDot"/>
              <a:headEnd type="oval" w="sm" len="sm"/>
              <a:tailEnd type="triangle" w="med" len="sm"/>
            </a:ln>
            <a:effectLst/>
          </p:spPr>
        </p:cxnSp>
        <p:sp>
          <p:nvSpPr>
            <p:cNvPr id="110" name="Oval 109">
              <a:extLst>
                <a:ext uri="{FF2B5EF4-FFF2-40B4-BE49-F238E27FC236}">
                  <a16:creationId xmlns:a16="http://schemas.microsoft.com/office/drawing/2014/main" id="{DE7A4392-E47B-4CC7-B170-114AA62689DA}"/>
                </a:ext>
              </a:extLst>
            </p:cNvPr>
            <p:cNvSpPr/>
            <p:nvPr/>
          </p:nvSpPr>
          <p:spPr bwMode="auto">
            <a:xfrm flipH="1">
              <a:off x="8971036" y="2837491"/>
              <a:ext cx="659630" cy="659632"/>
            </a:xfrm>
            <a:prstGeom prst="ellipse">
              <a:avLst/>
            </a:prstGeom>
            <a:noFill/>
            <a:ln w="9525" cap="flat" cmpd="sng" algn="ctr">
              <a:solidFill>
                <a:schemeClr val="accent4"/>
              </a:solid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err="1">
                <a:solidFill>
                  <a:srgbClr val="000000"/>
                </a:solidFill>
                <a:latin typeface="Segoe UI"/>
                <a:ea typeface="Segoe UI" panose="020B0502040204020203" pitchFamily="34" charset="0"/>
                <a:cs typeface="Segoe UI" panose="020B0502040204020203" pitchFamily="34" charset="0"/>
              </a:endParaRPr>
            </a:p>
          </p:txBody>
        </p:sp>
        <p:pic>
          <p:nvPicPr>
            <p:cNvPr id="187" name="Picture 186">
              <a:extLst>
                <a:ext uri="{FF2B5EF4-FFF2-40B4-BE49-F238E27FC236}">
                  <a16:creationId xmlns:a16="http://schemas.microsoft.com/office/drawing/2014/main" id="{7C7F3BD3-93C6-402F-8409-F5823429A034}"/>
                </a:ext>
              </a:extLst>
            </p:cNvPr>
            <p:cNvPicPr>
              <a:picLocks noChangeAspect="1"/>
            </p:cNvPicPr>
            <p:nvPr/>
          </p:nvPicPr>
          <p:blipFill>
            <a:blip r:embed="rId11"/>
            <a:stretch>
              <a:fillRect/>
            </a:stretch>
          </p:blipFill>
          <p:spPr>
            <a:xfrm>
              <a:off x="9114244" y="2974899"/>
              <a:ext cx="366592" cy="366592"/>
            </a:xfrm>
            <a:prstGeom prst="rect">
              <a:avLst/>
            </a:prstGeom>
          </p:spPr>
        </p:pic>
        <p:sp>
          <p:nvSpPr>
            <p:cNvPr id="108" name="TextBox 107">
              <a:extLst>
                <a:ext uri="{FF2B5EF4-FFF2-40B4-BE49-F238E27FC236}">
                  <a16:creationId xmlns:a16="http://schemas.microsoft.com/office/drawing/2014/main" id="{950E5EAA-0D80-4A98-8972-FEDA93A58621}"/>
                </a:ext>
              </a:extLst>
            </p:cNvPr>
            <p:cNvSpPr txBox="1"/>
            <p:nvPr/>
          </p:nvSpPr>
          <p:spPr>
            <a:xfrm>
              <a:off x="9800874" y="2938650"/>
              <a:ext cx="884094" cy="461665"/>
            </a:xfrm>
            <a:prstGeom prst="rect">
              <a:avLst/>
            </a:prstGeom>
            <a:noFill/>
          </p:spPr>
          <p:txBody>
            <a:bodyPr wrap="square" lIns="0" tIns="0" rIns="0" bIns="0" rtlCol="0">
              <a:spAutoFit/>
            </a:bodyPr>
            <a:lstStyle/>
            <a:p>
              <a:pPr defTabSz="896354">
                <a:defRPr/>
              </a:pPr>
              <a:r>
                <a:rPr lang="en-US" sz="980" kern="0">
                  <a:latin typeface="+mj-lt"/>
                  <a:ea typeface="Segoe UI Semibold" panose="020B0502040204020203" pitchFamily="34" charset="0"/>
                  <a:cs typeface="Segoe UI Semibold" panose="020B0502040204020203" pitchFamily="34" charset="0"/>
                </a:rPr>
                <a:t>Predictive Maintenance App</a:t>
              </a:r>
            </a:p>
          </p:txBody>
        </p:sp>
        <p:sp>
          <p:nvSpPr>
            <p:cNvPr id="145" name="Oval 144">
              <a:extLst>
                <a:ext uri="{FF2B5EF4-FFF2-40B4-BE49-F238E27FC236}">
                  <a16:creationId xmlns:a16="http://schemas.microsoft.com/office/drawing/2014/main" id="{EFF6779B-5F35-4A20-B4FC-4B84D46EF1FC}"/>
                </a:ext>
              </a:extLst>
            </p:cNvPr>
            <p:cNvSpPr/>
            <p:nvPr/>
          </p:nvSpPr>
          <p:spPr bwMode="auto">
            <a:xfrm flipH="1">
              <a:off x="8936053" y="1869564"/>
              <a:ext cx="659630" cy="659632"/>
            </a:xfrm>
            <a:prstGeom prst="ellipse">
              <a:avLst/>
            </a:prstGeom>
            <a:noFill/>
            <a:ln w="9525" cap="flat" cmpd="sng" algn="ctr">
              <a:solidFill>
                <a:schemeClr val="accent4"/>
              </a:solid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a:solidFill>
                  <a:srgbClr val="000000"/>
                </a:solidFill>
                <a:latin typeface="Segoe UI"/>
                <a:ea typeface="Segoe UI" panose="020B0502040204020203" pitchFamily="34" charset="0"/>
                <a:cs typeface="Segoe UI" panose="020B0502040204020203" pitchFamily="34" charset="0"/>
              </a:endParaRPr>
            </a:p>
          </p:txBody>
        </p:sp>
        <p:pic>
          <p:nvPicPr>
            <p:cNvPr id="12" name="Picture 11">
              <a:extLst>
                <a:ext uri="{FF2B5EF4-FFF2-40B4-BE49-F238E27FC236}">
                  <a16:creationId xmlns:a16="http://schemas.microsoft.com/office/drawing/2014/main" id="{07435724-12CE-4C69-9DC8-CF145513B9B9}"/>
                </a:ext>
              </a:extLst>
            </p:cNvPr>
            <p:cNvPicPr>
              <a:picLocks noChangeAspect="1"/>
            </p:cNvPicPr>
            <p:nvPr/>
          </p:nvPicPr>
          <p:blipFill>
            <a:blip r:embed="rId12"/>
            <a:stretch>
              <a:fillRect/>
            </a:stretch>
          </p:blipFill>
          <p:spPr>
            <a:xfrm>
              <a:off x="9082276" y="2041940"/>
              <a:ext cx="364236" cy="388620"/>
            </a:xfrm>
            <a:prstGeom prst="rect">
              <a:avLst/>
            </a:prstGeom>
          </p:spPr>
        </p:pic>
        <p:sp>
          <p:nvSpPr>
            <p:cNvPr id="148" name="TextBox 147">
              <a:extLst>
                <a:ext uri="{FF2B5EF4-FFF2-40B4-BE49-F238E27FC236}">
                  <a16:creationId xmlns:a16="http://schemas.microsoft.com/office/drawing/2014/main" id="{8EE10B53-4C74-41A1-B612-7FF4CFCECDFF}"/>
                </a:ext>
              </a:extLst>
            </p:cNvPr>
            <p:cNvSpPr txBox="1"/>
            <p:nvPr/>
          </p:nvSpPr>
          <p:spPr>
            <a:xfrm>
              <a:off x="9685299" y="2111988"/>
              <a:ext cx="884094" cy="153888"/>
            </a:xfrm>
            <a:prstGeom prst="rect">
              <a:avLst/>
            </a:prstGeom>
            <a:noFill/>
          </p:spPr>
          <p:txBody>
            <a:bodyPr wrap="square" lIns="0" tIns="0" rIns="0" bIns="0" rtlCol="0">
              <a:spAutoFit/>
            </a:bodyPr>
            <a:lstStyle/>
            <a:p>
              <a:pPr defTabSz="896354">
                <a:defRPr/>
              </a:pPr>
              <a:r>
                <a:rPr lang="en-US" sz="980" dirty="0">
                  <a:latin typeface="+mj-lt"/>
                  <a:ea typeface="Segoe UI Semibold" panose="020B0502040204020203" pitchFamily="34" charset="0"/>
                  <a:cs typeface="Segoe UI Semibold" panose="020B0502040204020203" pitchFamily="34" charset="0"/>
                </a:rPr>
                <a:t>E2E Security</a:t>
              </a:r>
            </a:p>
          </p:txBody>
        </p:sp>
        <p:cxnSp>
          <p:nvCxnSpPr>
            <p:cNvPr id="95" name="Straight Connector 94">
              <a:extLst>
                <a:ext uri="{FF2B5EF4-FFF2-40B4-BE49-F238E27FC236}">
                  <a16:creationId xmlns:a16="http://schemas.microsoft.com/office/drawing/2014/main" id="{2724D19E-DE4D-41EC-95B7-567C2F0DA672}"/>
                </a:ext>
              </a:extLst>
            </p:cNvPr>
            <p:cNvCxnSpPr>
              <a:cxnSpLocks/>
              <a:stCxn id="110" idx="4"/>
            </p:cNvCxnSpPr>
            <p:nvPr/>
          </p:nvCxnSpPr>
          <p:spPr>
            <a:xfrm>
              <a:off x="9300851" y="3497123"/>
              <a:ext cx="0" cy="987802"/>
            </a:xfrm>
            <a:prstGeom prst="line">
              <a:avLst/>
            </a:prstGeom>
            <a:noFill/>
            <a:ln w="9525" cap="flat" cmpd="sng" algn="ctr">
              <a:solidFill>
                <a:schemeClr val="accent4"/>
              </a:solidFill>
              <a:prstDash val="sysDot"/>
              <a:headEnd type="oval" w="sm" len="sm"/>
              <a:tailEnd type="triangle" w="med" len="sm"/>
            </a:ln>
            <a:effectLst/>
          </p:spPr>
        </p:cxnSp>
        <p:sp>
          <p:nvSpPr>
            <p:cNvPr id="149" name="Oval 148">
              <a:extLst>
                <a:ext uri="{FF2B5EF4-FFF2-40B4-BE49-F238E27FC236}">
                  <a16:creationId xmlns:a16="http://schemas.microsoft.com/office/drawing/2014/main" id="{D31E7649-BD44-4AF1-ABCF-1D3118033F55}"/>
                </a:ext>
              </a:extLst>
            </p:cNvPr>
            <p:cNvSpPr/>
            <p:nvPr/>
          </p:nvSpPr>
          <p:spPr bwMode="auto">
            <a:xfrm flipH="1">
              <a:off x="8970934" y="4526922"/>
              <a:ext cx="659630" cy="659632"/>
            </a:xfrm>
            <a:prstGeom prst="ellipse">
              <a:avLst/>
            </a:prstGeom>
            <a:noFill/>
            <a:ln w="9525" cap="flat" cmpd="sng" algn="ctr">
              <a:solidFill>
                <a:schemeClr val="accent4"/>
              </a:solid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err="1">
                <a:solidFill>
                  <a:srgbClr val="000000"/>
                </a:solidFill>
                <a:latin typeface="Segoe UI"/>
                <a:ea typeface="Segoe UI" panose="020B0502040204020203" pitchFamily="34" charset="0"/>
                <a:cs typeface="Segoe UI" panose="020B0502040204020203" pitchFamily="34" charset="0"/>
              </a:endParaRPr>
            </a:p>
          </p:txBody>
        </p:sp>
        <p:pic>
          <p:nvPicPr>
            <p:cNvPr id="4" name="Picture 3" descr="Icon of an organizational chart enclosed in a curly brackets">
              <a:extLst>
                <a:ext uri="{FF2B5EF4-FFF2-40B4-BE49-F238E27FC236}">
                  <a16:creationId xmlns:a16="http://schemas.microsoft.com/office/drawing/2014/main" id="{E5C2E858-EFF2-4075-BC00-B7F7214D02E1}"/>
                </a:ext>
              </a:extLst>
            </p:cNvPr>
            <p:cNvPicPr>
              <a:picLocks noChangeAspect="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113161" y="4669150"/>
              <a:ext cx="375176" cy="375176"/>
            </a:xfrm>
            <a:prstGeom prst="rect">
              <a:avLst/>
            </a:prstGeom>
          </p:spPr>
        </p:pic>
        <p:sp>
          <p:nvSpPr>
            <p:cNvPr id="150" name="TextBox 149">
              <a:extLst>
                <a:ext uri="{FF2B5EF4-FFF2-40B4-BE49-F238E27FC236}">
                  <a16:creationId xmlns:a16="http://schemas.microsoft.com/office/drawing/2014/main" id="{D07C81CF-930B-43BD-A29A-BD0237F52404}"/>
                </a:ext>
              </a:extLst>
            </p:cNvPr>
            <p:cNvSpPr txBox="1"/>
            <p:nvPr/>
          </p:nvSpPr>
          <p:spPr>
            <a:xfrm>
              <a:off x="8858702" y="5282204"/>
              <a:ext cx="884094" cy="307777"/>
            </a:xfrm>
            <a:prstGeom prst="rect">
              <a:avLst/>
            </a:prstGeom>
            <a:noFill/>
          </p:spPr>
          <p:txBody>
            <a:bodyPr wrap="square" lIns="0" tIns="0" rIns="0" bIns="0" rtlCol="0">
              <a:spAutoFit/>
            </a:bodyPr>
            <a:lstStyle/>
            <a:p>
              <a:pPr algn="ctr" defTabSz="896354">
                <a:defRPr/>
              </a:pPr>
              <a:r>
                <a:rPr lang="en-US" sz="980">
                  <a:solidFill>
                    <a:srgbClr val="000000"/>
                  </a:solidFill>
                  <a:latin typeface="+mj-lt"/>
                  <a:ea typeface="Segoe UI Semibold" panose="020B0502040204020203" pitchFamily="34" charset="0"/>
                  <a:cs typeface="Segoe UI Semibold" panose="020B0502040204020203" pitchFamily="34" charset="0"/>
                </a:rPr>
                <a:t>Business integration</a:t>
              </a:r>
            </a:p>
          </p:txBody>
        </p:sp>
        <p:cxnSp>
          <p:nvCxnSpPr>
            <p:cNvPr id="96" name="Straight Connector 95">
              <a:extLst>
                <a:ext uri="{FF2B5EF4-FFF2-40B4-BE49-F238E27FC236}">
                  <a16:creationId xmlns:a16="http://schemas.microsoft.com/office/drawing/2014/main" id="{141FF099-21E7-440E-BFCA-70CA7BF611FB}"/>
                </a:ext>
              </a:extLst>
            </p:cNvPr>
            <p:cNvCxnSpPr>
              <a:cxnSpLocks/>
            </p:cNvCxnSpPr>
            <p:nvPr/>
          </p:nvCxnSpPr>
          <p:spPr>
            <a:xfrm flipV="1">
              <a:off x="9674605" y="4556852"/>
              <a:ext cx="452227" cy="288330"/>
            </a:xfrm>
            <a:prstGeom prst="line">
              <a:avLst/>
            </a:prstGeom>
            <a:noFill/>
            <a:ln w="9525" cap="flat" cmpd="sng" algn="ctr">
              <a:solidFill>
                <a:schemeClr val="accent4"/>
              </a:solidFill>
              <a:prstDash val="sysDot"/>
              <a:headEnd type="oval" w="sm" len="sm"/>
              <a:tailEnd type="triangle" w="med" len="sm"/>
            </a:ln>
            <a:effectLst/>
          </p:spPr>
        </p:cxnSp>
        <p:sp>
          <p:nvSpPr>
            <p:cNvPr id="105" name="Oval 104">
              <a:extLst>
                <a:ext uri="{FF2B5EF4-FFF2-40B4-BE49-F238E27FC236}">
                  <a16:creationId xmlns:a16="http://schemas.microsoft.com/office/drawing/2014/main" id="{870728C1-15A5-4C61-A4D7-8BC04978D064}"/>
                </a:ext>
              </a:extLst>
            </p:cNvPr>
            <p:cNvSpPr/>
            <p:nvPr/>
          </p:nvSpPr>
          <p:spPr bwMode="auto">
            <a:xfrm flipH="1">
              <a:off x="10152643" y="4005209"/>
              <a:ext cx="659630" cy="659632"/>
            </a:xfrm>
            <a:prstGeom prst="ellipse">
              <a:avLst/>
            </a:prstGeom>
            <a:noFill/>
            <a:ln w="9525" cap="flat" cmpd="sng" algn="ctr">
              <a:solidFill>
                <a:schemeClr val="accent4"/>
              </a:solid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err="1">
                <a:solidFill>
                  <a:srgbClr val="000000"/>
                </a:solidFill>
                <a:latin typeface="Segoe UI"/>
                <a:ea typeface="Segoe UI" panose="020B0502040204020203" pitchFamily="34" charset="0"/>
                <a:cs typeface="Segoe UI" panose="020B0502040204020203" pitchFamily="34" charset="0"/>
              </a:endParaRPr>
            </a:p>
          </p:txBody>
        </p:sp>
        <p:pic>
          <p:nvPicPr>
            <p:cNvPr id="190" name="Picture 189">
              <a:extLst>
                <a:ext uri="{FF2B5EF4-FFF2-40B4-BE49-F238E27FC236}">
                  <a16:creationId xmlns:a16="http://schemas.microsoft.com/office/drawing/2014/main" id="{EF24FC4F-D57E-46C3-AB4A-B29A008EFDA0}"/>
                </a:ext>
              </a:extLst>
            </p:cNvPr>
            <p:cNvPicPr>
              <a:picLocks noChangeAspect="1"/>
            </p:cNvPicPr>
            <p:nvPr/>
          </p:nvPicPr>
          <p:blipFill>
            <a:blip r:embed="rId14"/>
            <a:stretch>
              <a:fillRect/>
            </a:stretch>
          </p:blipFill>
          <p:spPr>
            <a:xfrm>
              <a:off x="10334558" y="4165876"/>
              <a:ext cx="295800" cy="338298"/>
            </a:xfrm>
            <a:prstGeom prst="rect">
              <a:avLst/>
            </a:prstGeom>
          </p:spPr>
        </p:pic>
        <p:sp>
          <p:nvSpPr>
            <p:cNvPr id="103" name="TextBox 102">
              <a:extLst>
                <a:ext uri="{FF2B5EF4-FFF2-40B4-BE49-F238E27FC236}">
                  <a16:creationId xmlns:a16="http://schemas.microsoft.com/office/drawing/2014/main" id="{41D46DFE-FC51-48B6-9A05-1F47A1722ED8}"/>
                </a:ext>
              </a:extLst>
            </p:cNvPr>
            <p:cNvSpPr txBox="1"/>
            <p:nvPr/>
          </p:nvSpPr>
          <p:spPr>
            <a:xfrm>
              <a:off x="10956610" y="4229686"/>
              <a:ext cx="999715" cy="153888"/>
            </a:xfrm>
            <a:prstGeom prst="rect">
              <a:avLst/>
            </a:prstGeom>
            <a:noFill/>
          </p:spPr>
          <p:txBody>
            <a:bodyPr wrap="square" lIns="0" tIns="0" rIns="0" bIns="0" rtlCol="0">
              <a:spAutoFit/>
            </a:bodyPr>
            <a:lstStyle/>
            <a:p>
              <a:pPr defTabSz="896354">
                <a:defRPr/>
              </a:pPr>
              <a:r>
                <a:rPr lang="en-US" sz="980" kern="0">
                  <a:solidFill>
                    <a:srgbClr val="000000"/>
                  </a:solidFill>
                  <a:latin typeface="+mj-lt"/>
                  <a:ea typeface="Segoe UI Semibold" panose="020B0502040204020203" pitchFamily="34" charset="0"/>
                  <a:cs typeface="Segoe UI Semibold" panose="020B0502040204020203" pitchFamily="34" charset="0"/>
                </a:rPr>
                <a:t>ERP (Finance)</a:t>
              </a:r>
            </a:p>
          </p:txBody>
        </p:sp>
        <p:cxnSp>
          <p:nvCxnSpPr>
            <p:cNvPr id="97" name="Straight Connector 96">
              <a:extLst>
                <a:ext uri="{FF2B5EF4-FFF2-40B4-BE49-F238E27FC236}">
                  <a16:creationId xmlns:a16="http://schemas.microsoft.com/office/drawing/2014/main" id="{AD897F03-77E8-4167-8AF7-4EBC5521F7D7}"/>
                </a:ext>
              </a:extLst>
            </p:cNvPr>
            <p:cNvCxnSpPr>
              <a:cxnSpLocks/>
            </p:cNvCxnSpPr>
            <p:nvPr/>
          </p:nvCxnSpPr>
          <p:spPr>
            <a:xfrm>
              <a:off x="9674605" y="4923253"/>
              <a:ext cx="426768" cy="273556"/>
            </a:xfrm>
            <a:prstGeom prst="line">
              <a:avLst/>
            </a:prstGeom>
            <a:noFill/>
            <a:ln w="9525" cap="flat" cmpd="sng" algn="ctr">
              <a:solidFill>
                <a:schemeClr val="accent4"/>
              </a:solidFill>
              <a:prstDash val="sysDot"/>
              <a:headEnd type="oval" w="sm" len="sm"/>
              <a:tailEnd type="triangle" w="med" len="sm"/>
            </a:ln>
            <a:effectLst/>
          </p:spPr>
        </p:cxnSp>
        <p:sp>
          <p:nvSpPr>
            <p:cNvPr id="99" name="Oval 98">
              <a:extLst>
                <a:ext uri="{FF2B5EF4-FFF2-40B4-BE49-F238E27FC236}">
                  <a16:creationId xmlns:a16="http://schemas.microsoft.com/office/drawing/2014/main" id="{4F30AB8B-709B-4FC7-8A8A-560A91800AC5}"/>
                </a:ext>
              </a:extLst>
            </p:cNvPr>
            <p:cNvSpPr/>
            <p:nvPr/>
          </p:nvSpPr>
          <p:spPr bwMode="auto">
            <a:xfrm flipH="1">
              <a:off x="10170559" y="4930528"/>
              <a:ext cx="659630" cy="659632"/>
            </a:xfrm>
            <a:prstGeom prst="ellipse">
              <a:avLst/>
            </a:prstGeom>
            <a:noFill/>
            <a:ln w="9525" cap="flat" cmpd="sng" algn="ctr">
              <a:solidFill>
                <a:schemeClr val="accent4"/>
              </a:solid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err="1">
                <a:solidFill>
                  <a:srgbClr val="000000"/>
                </a:solidFill>
                <a:latin typeface="Segoe UI"/>
                <a:ea typeface="Segoe UI" panose="020B0502040204020203" pitchFamily="34" charset="0"/>
                <a:cs typeface="Segoe UI" panose="020B0502040204020203" pitchFamily="34" charset="0"/>
              </a:endParaRPr>
            </a:p>
          </p:txBody>
        </p:sp>
        <p:pic>
          <p:nvPicPr>
            <p:cNvPr id="189" name="Picture 188">
              <a:extLst>
                <a:ext uri="{FF2B5EF4-FFF2-40B4-BE49-F238E27FC236}">
                  <a16:creationId xmlns:a16="http://schemas.microsoft.com/office/drawing/2014/main" id="{A1E8F7B3-F60F-4044-9CDA-CB18980C8BAF}"/>
                </a:ext>
              </a:extLst>
            </p:cNvPr>
            <p:cNvPicPr>
              <a:picLocks noChangeAspect="1"/>
            </p:cNvPicPr>
            <p:nvPr/>
          </p:nvPicPr>
          <p:blipFill>
            <a:blip r:embed="rId15"/>
            <a:stretch>
              <a:fillRect/>
            </a:stretch>
          </p:blipFill>
          <p:spPr>
            <a:xfrm>
              <a:off x="10373882" y="5057889"/>
              <a:ext cx="252984" cy="404910"/>
            </a:xfrm>
            <a:prstGeom prst="rect">
              <a:avLst/>
            </a:prstGeom>
          </p:spPr>
        </p:pic>
        <p:sp>
          <p:nvSpPr>
            <p:cNvPr id="100" name="TextBox 99">
              <a:extLst>
                <a:ext uri="{FF2B5EF4-FFF2-40B4-BE49-F238E27FC236}">
                  <a16:creationId xmlns:a16="http://schemas.microsoft.com/office/drawing/2014/main" id="{206792AD-27A2-4ECA-A284-D83C7C5927AF}"/>
                </a:ext>
              </a:extLst>
            </p:cNvPr>
            <p:cNvSpPr txBox="1"/>
            <p:nvPr/>
          </p:nvSpPr>
          <p:spPr>
            <a:xfrm>
              <a:off x="10957935" y="5091067"/>
              <a:ext cx="999715" cy="307777"/>
            </a:xfrm>
            <a:prstGeom prst="rect">
              <a:avLst/>
            </a:prstGeom>
            <a:noFill/>
          </p:spPr>
          <p:txBody>
            <a:bodyPr wrap="square" lIns="0" tIns="0" rIns="0" bIns="0" rtlCol="0">
              <a:spAutoFit/>
            </a:bodyPr>
            <a:lstStyle/>
            <a:p>
              <a:pPr defTabSz="896354">
                <a:defRPr/>
              </a:pPr>
              <a:r>
                <a:rPr lang="en-US" sz="980" kern="0" dirty="0">
                  <a:solidFill>
                    <a:srgbClr val="000000"/>
                  </a:solidFill>
                  <a:latin typeface="+mj-lt"/>
                  <a:ea typeface="Segoe UI Semibold" panose="020B0502040204020203" pitchFamily="34" charset="0"/>
                  <a:cs typeface="Segoe UI Semibold" panose="020B0502040204020203" pitchFamily="34" charset="0"/>
                </a:rPr>
                <a:t>Field Service Management</a:t>
              </a:r>
            </a:p>
          </p:txBody>
        </p:sp>
        <p:cxnSp>
          <p:nvCxnSpPr>
            <p:cNvPr id="131" name="Straight Connector 130">
              <a:extLst>
                <a:ext uri="{FF2B5EF4-FFF2-40B4-BE49-F238E27FC236}">
                  <a16:creationId xmlns:a16="http://schemas.microsoft.com/office/drawing/2014/main" id="{97671A1F-CE02-4CD3-81A9-E21A36D571CE}"/>
                </a:ext>
              </a:extLst>
            </p:cNvPr>
            <p:cNvCxnSpPr>
              <a:cxnSpLocks/>
            </p:cNvCxnSpPr>
            <p:nvPr/>
          </p:nvCxnSpPr>
          <p:spPr>
            <a:xfrm flipH="1">
              <a:off x="6451600" y="4878246"/>
              <a:ext cx="2475928" cy="0"/>
            </a:xfrm>
            <a:prstGeom prst="line">
              <a:avLst/>
            </a:prstGeom>
            <a:noFill/>
            <a:ln w="6350" cap="flat" cmpd="sng" algn="ctr">
              <a:solidFill>
                <a:schemeClr val="accent4"/>
              </a:solidFill>
              <a:prstDash val="sysDot"/>
              <a:headEnd type="oval" w="sm" len="sm"/>
              <a:tailEnd type="triangle" w="med" len="sm"/>
            </a:ln>
            <a:effectLst/>
          </p:spPr>
        </p:cxnSp>
        <p:sp>
          <p:nvSpPr>
            <p:cNvPr id="132" name="TextBox 131">
              <a:extLst>
                <a:ext uri="{FF2B5EF4-FFF2-40B4-BE49-F238E27FC236}">
                  <a16:creationId xmlns:a16="http://schemas.microsoft.com/office/drawing/2014/main" id="{49152142-9E71-4086-B8C3-D005E830BA3F}"/>
                </a:ext>
              </a:extLst>
            </p:cNvPr>
            <p:cNvSpPr txBox="1"/>
            <p:nvPr/>
          </p:nvSpPr>
          <p:spPr>
            <a:xfrm>
              <a:off x="7481329" y="4917778"/>
              <a:ext cx="783453" cy="307777"/>
            </a:xfrm>
            <a:prstGeom prst="rect">
              <a:avLst/>
            </a:prstGeom>
            <a:noFill/>
          </p:spPr>
          <p:txBody>
            <a:bodyPr wrap="square" lIns="0" tIns="0" rIns="0" bIns="0" rtlCol="0" anchor="ctr">
              <a:spAutoFit/>
            </a:bodyPr>
            <a:lstStyle/>
            <a:p>
              <a:pPr algn="ctr" defTabSz="896354">
                <a:defRPr/>
              </a:pPr>
              <a:r>
                <a:rPr lang="en-US" sz="980" kern="0" dirty="0">
                  <a:solidFill>
                    <a:srgbClr val="000000"/>
                  </a:solidFill>
                  <a:latin typeface="+mj-lt"/>
                  <a:ea typeface="Segoe UI Semibold" panose="020B0502040204020203" pitchFamily="34" charset="0"/>
                  <a:cs typeface="Segoe UI Semibold" panose="020B0502040204020203" pitchFamily="34" charset="0"/>
                </a:rPr>
                <a:t>Dispatch Request</a:t>
              </a:r>
            </a:p>
          </p:txBody>
        </p:sp>
        <p:sp>
          <p:nvSpPr>
            <p:cNvPr id="134" name="Oval 133">
              <a:extLst>
                <a:ext uri="{FF2B5EF4-FFF2-40B4-BE49-F238E27FC236}">
                  <a16:creationId xmlns:a16="http://schemas.microsoft.com/office/drawing/2014/main" id="{9FD0A878-3BC8-4933-A61C-24D28A04FCED}"/>
                </a:ext>
              </a:extLst>
            </p:cNvPr>
            <p:cNvSpPr/>
            <p:nvPr/>
          </p:nvSpPr>
          <p:spPr bwMode="auto">
            <a:xfrm flipH="1">
              <a:off x="5423173" y="4421454"/>
              <a:ext cx="948033" cy="948037"/>
            </a:xfrm>
            <a:prstGeom prst="ellipse">
              <a:avLst/>
            </a:prstGeom>
            <a:noFill/>
            <a:ln w="9525" cap="flat" cmpd="sng" algn="ctr">
              <a:solidFill>
                <a:schemeClr val="accent4"/>
              </a:solid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102" fontAlgn="base">
                <a:spcBef>
                  <a:spcPct val="0"/>
                </a:spcBef>
                <a:spcAft>
                  <a:spcPct val="0"/>
                </a:spcAft>
                <a:defRPr/>
              </a:pPr>
              <a:endParaRPr lang="en-US" sz="1961" kern="0">
                <a:solidFill>
                  <a:srgbClr val="000000"/>
                </a:solidFill>
                <a:latin typeface="Segoe UI"/>
                <a:ea typeface="Segoe UI" panose="020B0502040204020203" pitchFamily="34" charset="0"/>
                <a:cs typeface="Segoe UI" panose="020B0502040204020203" pitchFamily="34" charset="0"/>
              </a:endParaRPr>
            </a:p>
          </p:txBody>
        </p:sp>
        <p:pic>
          <p:nvPicPr>
            <p:cNvPr id="225" name="Picture 224">
              <a:extLst>
                <a:ext uri="{FF2B5EF4-FFF2-40B4-BE49-F238E27FC236}">
                  <a16:creationId xmlns:a16="http://schemas.microsoft.com/office/drawing/2014/main" id="{EE356C33-83D5-48D4-BF5D-A88024872896}"/>
                </a:ext>
              </a:extLst>
            </p:cNvPr>
            <p:cNvPicPr>
              <a:picLocks noChangeAspect="1"/>
            </p:cNvPicPr>
            <p:nvPr/>
          </p:nvPicPr>
          <p:blipFill>
            <a:blip r:embed="rId16"/>
            <a:srcRect/>
            <a:stretch/>
          </p:blipFill>
          <p:spPr>
            <a:xfrm>
              <a:off x="5650979" y="4603624"/>
              <a:ext cx="525144" cy="525144"/>
            </a:xfrm>
            <a:prstGeom prst="rect">
              <a:avLst/>
            </a:prstGeom>
          </p:spPr>
        </p:pic>
        <p:sp>
          <p:nvSpPr>
            <p:cNvPr id="135" name="TextBox 134">
              <a:extLst>
                <a:ext uri="{FF2B5EF4-FFF2-40B4-BE49-F238E27FC236}">
                  <a16:creationId xmlns:a16="http://schemas.microsoft.com/office/drawing/2014/main" id="{53B9E999-FFCE-489E-9ADE-4EEC2AA010C7}"/>
                </a:ext>
              </a:extLst>
            </p:cNvPr>
            <p:cNvSpPr txBox="1"/>
            <p:nvPr/>
          </p:nvSpPr>
          <p:spPr>
            <a:xfrm>
              <a:off x="5278623" y="4167905"/>
              <a:ext cx="1240288" cy="153888"/>
            </a:xfrm>
            <a:prstGeom prst="rect">
              <a:avLst/>
            </a:prstGeom>
            <a:noFill/>
          </p:spPr>
          <p:txBody>
            <a:bodyPr wrap="square" lIns="0" tIns="0" rIns="0" bIns="0" rtlCol="0">
              <a:spAutoFit/>
            </a:bodyPr>
            <a:lstStyle/>
            <a:p>
              <a:pPr algn="ctr" defTabSz="896354">
                <a:defRPr/>
              </a:pPr>
              <a:r>
                <a:rPr lang="en-US" sz="980" kern="0">
                  <a:latin typeface="+mj-lt"/>
                  <a:ea typeface="Segoe UI Semibold" panose="020B0502040204020203" pitchFamily="34" charset="0"/>
                  <a:cs typeface="Segoe UI Semibold" panose="020B0502040204020203" pitchFamily="34" charset="0"/>
                </a:rPr>
                <a:t>Service Technician</a:t>
              </a:r>
            </a:p>
          </p:txBody>
        </p:sp>
        <p:cxnSp>
          <p:nvCxnSpPr>
            <p:cNvPr id="133" name="Straight Connector 132">
              <a:extLst>
                <a:ext uri="{FF2B5EF4-FFF2-40B4-BE49-F238E27FC236}">
                  <a16:creationId xmlns:a16="http://schemas.microsoft.com/office/drawing/2014/main" id="{7AB8CB25-6BFF-4573-8013-6C92C556DF07}"/>
                </a:ext>
              </a:extLst>
            </p:cNvPr>
            <p:cNvCxnSpPr>
              <a:cxnSpLocks/>
              <a:stCxn id="134" idx="6"/>
            </p:cNvCxnSpPr>
            <p:nvPr/>
          </p:nvCxnSpPr>
          <p:spPr>
            <a:xfrm flipH="1" flipV="1">
              <a:off x="2368003" y="4880336"/>
              <a:ext cx="3055170" cy="0"/>
            </a:xfrm>
            <a:prstGeom prst="line">
              <a:avLst/>
            </a:prstGeom>
            <a:noFill/>
            <a:ln w="6350" cap="flat" cmpd="sng" algn="ctr">
              <a:solidFill>
                <a:schemeClr val="accent4"/>
              </a:solidFill>
              <a:prstDash val="sysDot"/>
              <a:headEnd type="oval" w="sm" len="sm"/>
              <a:tailEnd type="triangle" w="med" len="sm"/>
            </a:ln>
            <a:effectLst/>
          </p:spPr>
        </p:cxnSp>
      </p:grpSp>
      <p:sp>
        <p:nvSpPr>
          <p:cNvPr id="112" name="Rectangle 111">
            <a:extLst>
              <a:ext uri="{FF2B5EF4-FFF2-40B4-BE49-F238E27FC236}">
                <a16:creationId xmlns:a16="http://schemas.microsoft.com/office/drawing/2014/main" id="{6D856D8C-E58B-4F79-8E3E-CC655DFEF9B8}"/>
              </a:ext>
            </a:extLst>
          </p:cNvPr>
          <p:cNvSpPr>
            <a:spLocks/>
          </p:cNvSpPr>
          <p:nvPr/>
        </p:nvSpPr>
        <p:spPr bwMode="auto">
          <a:xfrm>
            <a:off x="426201" y="1200390"/>
            <a:ext cx="2662794" cy="600299"/>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89642" tIns="44821" rIns="89642" bIns="44821" numCol="1" spcCol="0" rtlCol="0" fromWordArt="0" anchor="ctr" anchorCtr="1" forceAA="0" compatLnSpc="1">
            <a:prstTxWarp prst="textNoShape">
              <a:avLst/>
            </a:prstTxWarp>
            <a:noAutofit/>
          </a:bodyPr>
          <a:lstStyle/>
          <a:p>
            <a:pPr defTabSz="914102" fontAlgn="base">
              <a:spcBef>
                <a:spcPct val="0"/>
              </a:spcBef>
              <a:spcAft>
                <a:spcPct val="0"/>
              </a:spcAft>
              <a:defRPr/>
            </a:pPr>
            <a:r>
              <a:rPr lang="en-US" sz="1078" kern="0" dirty="0">
                <a:solidFill>
                  <a:srgbClr val="000000"/>
                </a:solidFill>
                <a:latin typeface="Segoe UI"/>
                <a:ea typeface="Segoe UI" pitchFamily="34" charset="0"/>
                <a:cs typeface="Segoe UI" pitchFamily="34" charset="0"/>
              </a:rPr>
              <a:t>Do you trust your devices’ identities and firmware? </a:t>
            </a:r>
          </a:p>
        </p:txBody>
      </p:sp>
      <p:cxnSp>
        <p:nvCxnSpPr>
          <p:cNvPr id="115" name="Connector: Elbow 4" descr="Line pointing to the crane machinery">
            <a:extLst>
              <a:ext uri="{FF2B5EF4-FFF2-40B4-BE49-F238E27FC236}">
                <a16:creationId xmlns:a16="http://schemas.microsoft.com/office/drawing/2014/main" id="{3326EB48-DE74-42D6-9874-4AE08B2E15B8}"/>
              </a:ext>
            </a:extLst>
          </p:cNvPr>
          <p:cNvCxnSpPr>
            <a:cxnSpLocks/>
          </p:cNvCxnSpPr>
          <p:nvPr/>
        </p:nvCxnSpPr>
        <p:spPr>
          <a:xfrm>
            <a:off x="1071603" y="1796615"/>
            <a:ext cx="0" cy="1120291"/>
          </a:xfrm>
          <a:prstGeom prst="straightConnector1">
            <a:avLst/>
          </a:prstGeom>
          <a:ln>
            <a:solidFill>
              <a:schemeClr val="bg2">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172" name="Connector: Elbow 171" descr="Line pointing to the devices">
            <a:extLst>
              <a:ext uri="{FF2B5EF4-FFF2-40B4-BE49-F238E27FC236}">
                <a16:creationId xmlns:a16="http://schemas.microsoft.com/office/drawing/2014/main" id="{9E4C4068-6123-42A3-806B-ACDEB041BC8D}"/>
              </a:ext>
            </a:extLst>
          </p:cNvPr>
          <p:cNvCxnSpPr/>
          <p:nvPr/>
        </p:nvCxnSpPr>
        <p:spPr>
          <a:xfrm rot="5400000" flipH="1" flipV="1">
            <a:off x="1267334" y="4992257"/>
            <a:ext cx="1283671" cy="315802"/>
          </a:xfrm>
          <a:prstGeom prst="bentConnector3">
            <a:avLst/>
          </a:prstGeom>
          <a:ln>
            <a:solidFill>
              <a:schemeClr val="bg2">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173" name="Rectangle 172">
            <a:extLst>
              <a:ext uri="{FF2B5EF4-FFF2-40B4-BE49-F238E27FC236}">
                <a16:creationId xmlns:a16="http://schemas.microsoft.com/office/drawing/2014/main" id="{C9205253-D1B6-42F7-ACD9-7BC76110A72F}"/>
              </a:ext>
            </a:extLst>
          </p:cNvPr>
          <p:cNvSpPr>
            <a:spLocks/>
          </p:cNvSpPr>
          <p:nvPr/>
        </p:nvSpPr>
        <p:spPr bwMode="auto">
          <a:xfrm>
            <a:off x="440743" y="5791994"/>
            <a:ext cx="2641922" cy="619326"/>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89642" tIns="44821" rIns="89642" bIns="44821" numCol="1" spcCol="0" rtlCol="0" fromWordArt="0" anchor="ctr" anchorCtr="1" forceAA="0" compatLnSpc="1">
            <a:prstTxWarp prst="textNoShape">
              <a:avLst/>
            </a:prstTxWarp>
            <a:noAutofit/>
          </a:bodyPr>
          <a:lstStyle/>
          <a:p>
            <a:pPr defTabSz="914102" fontAlgn="base">
              <a:spcBef>
                <a:spcPct val="0"/>
              </a:spcBef>
              <a:spcAft>
                <a:spcPct val="0"/>
              </a:spcAft>
              <a:defRPr/>
            </a:pPr>
            <a:r>
              <a:rPr lang="en-US" sz="1078" kern="0" dirty="0">
                <a:solidFill>
                  <a:srgbClr val="000000"/>
                </a:solidFill>
                <a:latin typeface="Segoe UI"/>
                <a:ea typeface="Segoe UI" pitchFamily="34" charset="0"/>
                <a:cs typeface="Segoe UI" pitchFamily="34" charset="0"/>
              </a:rPr>
              <a:t>Can you update these devices and Gateway securely? </a:t>
            </a:r>
          </a:p>
        </p:txBody>
      </p:sp>
      <p:sp>
        <p:nvSpPr>
          <p:cNvPr id="178" name="Rectangle 177">
            <a:extLst>
              <a:ext uri="{FF2B5EF4-FFF2-40B4-BE49-F238E27FC236}">
                <a16:creationId xmlns:a16="http://schemas.microsoft.com/office/drawing/2014/main" id="{1E8497F3-A1C8-4904-A961-D856C351E6F0}"/>
              </a:ext>
            </a:extLst>
          </p:cNvPr>
          <p:cNvSpPr>
            <a:spLocks/>
          </p:cNvSpPr>
          <p:nvPr/>
        </p:nvSpPr>
        <p:spPr bwMode="auto">
          <a:xfrm>
            <a:off x="3320988" y="1200390"/>
            <a:ext cx="2662794" cy="600299"/>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89642" tIns="44821" rIns="89642" bIns="44821" numCol="1" spcCol="0" rtlCol="0" fromWordArt="0" anchor="ctr" anchorCtr="1" forceAA="0" compatLnSpc="1">
            <a:prstTxWarp prst="textNoShape">
              <a:avLst/>
            </a:prstTxWarp>
            <a:noAutofit/>
          </a:bodyPr>
          <a:lstStyle/>
          <a:p>
            <a:pPr defTabSz="914102" fontAlgn="base">
              <a:spcBef>
                <a:spcPct val="0"/>
              </a:spcBef>
              <a:spcAft>
                <a:spcPct val="0"/>
              </a:spcAft>
              <a:defRPr/>
            </a:pPr>
            <a:r>
              <a:rPr lang="en-US" sz="1078" kern="0" dirty="0">
                <a:solidFill>
                  <a:srgbClr val="000000"/>
                </a:solidFill>
                <a:latin typeface="Segoe UI"/>
                <a:ea typeface="Segoe UI" pitchFamily="34" charset="0"/>
                <a:cs typeface="Segoe UI" pitchFamily="34" charset="0"/>
              </a:rPr>
              <a:t> How are you sure that device has not been tampered with?</a:t>
            </a:r>
          </a:p>
        </p:txBody>
      </p:sp>
      <p:cxnSp>
        <p:nvCxnSpPr>
          <p:cNvPr id="180" name="Connector: Elbow 4" descr="Line pointing to the Intelligent Gateway">
            <a:extLst>
              <a:ext uri="{FF2B5EF4-FFF2-40B4-BE49-F238E27FC236}">
                <a16:creationId xmlns:a16="http://schemas.microsoft.com/office/drawing/2014/main" id="{5FF92767-242A-462F-8F01-6B6F9E2D00AE}"/>
              </a:ext>
            </a:extLst>
          </p:cNvPr>
          <p:cNvCxnSpPr>
            <a:cxnSpLocks/>
          </p:cNvCxnSpPr>
          <p:nvPr/>
        </p:nvCxnSpPr>
        <p:spPr>
          <a:xfrm rot="5400000">
            <a:off x="3253424" y="1800762"/>
            <a:ext cx="1399035" cy="1398889"/>
          </a:xfrm>
          <a:prstGeom prst="bentConnector3">
            <a:avLst>
              <a:gd name="adj1" fmla="val 50000"/>
            </a:avLst>
          </a:prstGeom>
          <a:ln>
            <a:solidFill>
              <a:schemeClr val="bg2">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02" name="Connector: Elbow 201" descr="Line pointing to the Intelligent Gateway">
            <a:extLst>
              <a:ext uri="{FF2B5EF4-FFF2-40B4-BE49-F238E27FC236}">
                <a16:creationId xmlns:a16="http://schemas.microsoft.com/office/drawing/2014/main" id="{970AACF8-51F1-49FD-AEF6-584896079BCA}"/>
              </a:ext>
            </a:extLst>
          </p:cNvPr>
          <p:cNvCxnSpPr>
            <a:cxnSpLocks/>
          </p:cNvCxnSpPr>
          <p:nvPr/>
        </p:nvCxnSpPr>
        <p:spPr>
          <a:xfrm rot="16200000" flipV="1">
            <a:off x="2989944" y="4685604"/>
            <a:ext cx="1352656" cy="825552"/>
          </a:xfrm>
          <a:prstGeom prst="bentConnector3">
            <a:avLst/>
          </a:prstGeom>
          <a:ln>
            <a:solidFill>
              <a:schemeClr val="bg2">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03" name="Rectangle 202">
            <a:extLst>
              <a:ext uri="{FF2B5EF4-FFF2-40B4-BE49-F238E27FC236}">
                <a16:creationId xmlns:a16="http://schemas.microsoft.com/office/drawing/2014/main" id="{76307F85-592E-4CE6-8A40-707516919069}"/>
              </a:ext>
            </a:extLst>
          </p:cNvPr>
          <p:cNvSpPr>
            <a:spLocks/>
          </p:cNvSpPr>
          <p:nvPr/>
        </p:nvSpPr>
        <p:spPr bwMode="auto">
          <a:xfrm>
            <a:off x="3315366" y="5783128"/>
            <a:ext cx="2662794" cy="619326"/>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89642" tIns="44821" rIns="89642" bIns="44821" numCol="1" spcCol="0" rtlCol="0" fromWordArt="0" anchor="ctr" anchorCtr="1" forceAA="0" compatLnSpc="1">
            <a:prstTxWarp prst="textNoShape">
              <a:avLst/>
            </a:prstTxWarp>
            <a:noAutofit/>
          </a:bodyPr>
          <a:lstStyle/>
          <a:p>
            <a:pPr defTabSz="914102" fontAlgn="base">
              <a:spcBef>
                <a:spcPct val="0"/>
              </a:spcBef>
              <a:spcAft>
                <a:spcPct val="0"/>
              </a:spcAft>
              <a:defRPr/>
            </a:pPr>
            <a:r>
              <a:rPr lang="en-US" sz="1078" kern="0">
                <a:solidFill>
                  <a:srgbClr val="000000"/>
                </a:solidFill>
                <a:latin typeface="Segoe UI"/>
                <a:ea typeface="Segoe UI" pitchFamily="34" charset="0"/>
                <a:cs typeface="Segoe UI" pitchFamily="34" charset="0"/>
              </a:rPr>
              <a:t>Can workloads on the gateway be trusted? </a:t>
            </a:r>
          </a:p>
        </p:txBody>
      </p:sp>
      <p:sp>
        <p:nvSpPr>
          <p:cNvPr id="212" name="Rectangle 211">
            <a:extLst>
              <a:ext uri="{FF2B5EF4-FFF2-40B4-BE49-F238E27FC236}">
                <a16:creationId xmlns:a16="http://schemas.microsoft.com/office/drawing/2014/main" id="{51CCDB86-143B-4EEC-A67F-ED1E78C95426}"/>
              </a:ext>
            </a:extLst>
          </p:cNvPr>
          <p:cNvSpPr>
            <a:spLocks/>
          </p:cNvSpPr>
          <p:nvPr/>
        </p:nvSpPr>
        <p:spPr bwMode="auto">
          <a:xfrm>
            <a:off x="6224001" y="1200390"/>
            <a:ext cx="2662794" cy="600299"/>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89642" tIns="44821" rIns="89642" bIns="44821" numCol="1" spcCol="0" rtlCol="0" fromWordArt="0" anchor="ctr" anchorCtr="1" forceAA="0" compatLnSpc="1">
            <a:prstTxWarp prst="textNoShape">
              <a:avLst/>
            </a:prstTxWarp>
            <a:noAutofit/>
          </a:bodyPr>
          <a:lstStyle/>
          <a:p>
            <a:pPr defTabSz="914102" fontAlgn="base">
              <a:spcBef>
                <a:spcPct val="0"/>
              </a:spcBef>
              <a:spcAft>
                <a:spcPct val="0"/>
              </a:spcAft>
              <a:defRPr/>
            </a:pPr>
            <a:r>
              <a:rPr lang="en-US" sz="1078" kern="0" dirty="0">
                <a:solidFill>
                  <a:srgbClr val="000000"/>
                </a:solidFill>
                <a:latin typeface="Segoe UI"/>
                <a:ea typeface="Segoe UI" pitchFamily="34" charset="0"/>
                <a:cs typeface="Segoe UI" pitchFamily="34" charset="0"/>
              </a:rPr>
              <a:t>Can someone see your data and possibly tamper with it? </a:t>
            </a:r>
          </a:p>
        </p:txBody>
      </p:sp>
      <p:cxnSp>
        <p:nvCxnSpPr>
          <p:cNvPr id="213" name="Connector: Elbow 212" descr="Line pointing to the process between connectivity and Cloud Hub">
            <a:extLst>
              <a:ext uri="{FF2B5EF4-FFF2-40B4-BE49-F238E27FC236}">
                <a16:creationId xmlns:a16="http://schemas.microsoft.com/office/drawing/2014/main" id="{8B6031AC-3490-4F8D-A06D-1EFEAE3914C4}"/>
              </a:ext>
            </a:extLst>
          </p:cNvPr>
          <p:cNvCxnSpPr/>
          <p:nvPr/>
        </p:nvCxnSpPr>
        <p:spPr>
          <a:xfrm rot="5400000">
            <a:off x="6023608" y="1568149"/>
            <a:ext cx="1289914" cy="1773669"/>
          </a:xfrm>
          <a:prstGeom prst="bentConnector3">
            <a:avLst/>
          </a:prstGeom>
          <a:ln>
            <a:solidFill>
              <a:schemeClr val="bg2">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22" name="Connector: Elbow 221" descr="Line pointing to the Intelligent Gateway">
            <a:extLst>
              <a:ext uri="{FF2B5EF4-FFF2-40B4-BE49-F238E27FC236}">
                <a16:creationId xmlns:a16="http://schemas.microsoft.com/office/drawing/2014/main" id="{15C70F7C-EEB0-46F4-BB4D-A5A3DCEEDF5A}"/>
              </a:ext>
            </a:extLst>
          </p:cNvPr>
          <p:cNvCxnSpPr>
            <a:cxnSpLocks/>
          </p:cNvCxnSpPr>
          <p:nvPr/>
        </p:nvCxnSpPr>
        <p:spPr>
          <a:xfrm rot="16200000" flipV="1">
            <a:off x="4788711" y="3027478"/>
            <a:ext cx="1860783" cy="3650518"/>
          </a:xfrm>
          <a:prstGeom prst="bentConnector2">
            <a:avLst/>
          </a:prstGeom>
          <a:ln>
            <a:solidFill>
              <a:schemeClr val="bg2">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23" name="Rectangle 222">
            <a:extLst>
              <a:ext uri="{FF2B5EF4-FFF2-40B4-BE49-F238E27FC236}">
                <a16:creationId xmlns:a16="http://schemas.microsoft.com/office/drawing/2014/main" id="{A1E87A89-5A9B-47FF-AE31-0855602C44CE}"/>
              </a:ext>
            </a:extLst>
          </p:cNvPr>
          <p:cNvSpPr>
            <a:spLocks/>
          </p:cNvSpPr>
          <p:nvPr/>
        </p:nvSpPr>
        <p:spPr bwMode="auto">
          <a:xfrm>
            <a:off x="6210861" y="5783129"/>
            <a:ext cx="2667001" cy="619323"/>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89642" tIns="44821" rIns="89642" bIns="44821" numCol="1" spcCol="0" rtlCol="0" fromWordArt="0" anchor="ctr" anchorCtr="1" forceAA="0" compatLnSpc="1">
            <a:prstTxWarp prst="textNoShape">
              <a:avLst/>
            </a:prstTxWarp>
            <a:noAutofit/>
          </a:bodyPr>
          <a:lstStyle/>
          <a:p>
            <a:pPr defTabSz="914102" fontAlgn="base">
              <a:spcBef>
                <a:spcPct val="0"/>
              </a:spcBef>
              <a:spcAft>
                <a:spcPct val="0"/>
              </a:spcAft>
              <a:defRPr/>
            </a:pPr>
            <a:r>
              <a:rPr lang="en-US" sz="1078" kern="0" dirty="0">
                <a:solidFill>
                  <a:srgbClr val="000000"/>
                </a:solidFill>
                <a:latin typeface="Segoe UI"/>
                <a:ea typeface="Segoe UI" pitchFamily="34" charset="0"/>
                <a:cs typeface="Segoe UI" pitchFamily="34" charset="0"/>
              </a:rPr>
              <a:t>Can you detect which devices are connecting through the Gateway?? </a:t>
            </a:r>
          </a:p>
        </p:txBody>
      </p:sp>
      <p:sp>
        <p:nvSpPr>
          <p:cNvPr id="229" name="Rectangle 228">
            <a:extLst>
              <a:ext uri="{FF2B5EF4-FFF2-40B4-BE49-F238E27FC236}">
                <a16:creationId xmlns:a16="http://schemas.microsoft.com/office/drawing/2014/main" id="{05F790AE-7F4E-4FB2-BDF6-1416D6C08E22}"/>
              </a:ext>
            </a:extLst>
          </p:cNvPr>
          <p:cNvSpPr>
            <a:spLocks/>
          </p:cNvSpPr>
          <p:nvPr/>
        </p:nvSpPr>
        <p:spPr bwMode="auto">
          <a:xfrm>
            <a:off x="9124970" y="1200390"/>
            <a:ext cx="2610726" cy="600299"/>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89642" tIns="44821" rIns="89642" bIns="44821" numCol="1" spcCol="0" rtlCol="0" fromWordArt="0" anchor="ctr" anchorCtr="1" forceAA="0" compatLnSpc="1">
            <a:prstTxWarp prst="textNoShape">
              <a:avLst/>
            </a:prstTxWarp>
            <a:noAutofit/>
          </a:bodyPr>
          <a:lstStyle/>
          <a:p>
            <a:pPr defTabSz="914102" fontAlgn="base">
              <a:spcBef>
                <a:spcPct val="0"/>
              </a:spcBef>
              <a:spcAft>
                <a:spcPct val="0"/>
              </a:spcAft>
              <a:defRPr/>
            </a:pPr>
            <a:r>
              <a:rPr lang="en-US" sz="1078" kern="0">
                <a:solidFill>
                  <a:srgbClr val="000000"/>
                </a:solidFill>
                <a:latin typeface="Segoe UI"/>
                <a:ea typeface="Segoe UI" pitchFamily="34" charset="0"/>
                <a:cs typeface="Segoe UI" pitchFamily="34" charset="0"/>
              </a:rPr>
              <a:t>Do you trust the cloud admins? </a:t>
            </a:r>
          </a:p>
        </p:txBody>
      </p:sp>
      <p:cxnSp>
        <p:nvCxnSpPr>
          <p:cNvPr id="230" name="Connector: Elbow 229" descr="Line pointing to the Cloud Hub">
            <a:extLst>
              <a:ext uri="{FF2B5EF4-FFF2-40B4-BE49-F238E27FC236}">
                <a16:creationId xmlns:a16="http://schemas.microsoft.com/office/drawing/2014/main" id="{4D352E55-CE4A-480B-BC74-42E3FE0403E7}"/>
              </a:ext>
            </a:extLst>
          </p:cNvPr>
          <p:cNvCxnSpPr/>
          <p:nvPr/>
        </p:nvCxnSpPr>
        <p:spPr>
          <a:xfrm rot="5400000">
            <a:off x="8209742" y="551934"/>
            <a:ext cx="985565" cy="3483078"/>
          </a:xfrm>
          <a:prstGeom prst="bentConnector3">
            <a:avLst>
              <a:gd name="adj1" fmla="val 77792"/>
            </a:avLst>
          </a:prstGeom>
          <a:ln>
            <a:solidFill>
              <a:schemeClr val="bg2">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234" name="Connector: Elbow 233" descr="Line pointing to the Business Integration">
            <a:extLst>
              <a:ext uri="{FF2B5EF4-FFF2-40B4-BE49-F238E27FC236}">
                <a16:creationId xmlns:a16="http://schemas.microsoft.com/office/drawing/2014/main" id="{773E431F-311F-45BB-A46E-17B31D4C8551}"/>
              </a:ext>
            </a:extLst>
          </p:cNvPr>
          <p:cNvCxnSpPr>
            <a:cxnSpLocks/>
          </p:cNvCxnSpPr>
          <p:nvPr/>
        </p:nvCxnSpPr>
        <p:spPr>
          <a:xfrm rot="16200000" flipV="1">
            <a:off x="9424725" y="4769384"/>
            <a:ext cx="703639" cy="1335039"/>
          </a:xfrm>
          <a:prstGeom prst="bentConnector3">
            <a:avLst>
              <a:gd name="adj1" fmla="val 26997"/>
            </a:avLst>
          </a:prstGeom>
          <a:ln>
            <a:solidFill>
              <a:schemeClr val="bg2">
                <a:lumMod val="75000"/>
              </a:schemeClr>
            </a:solidFill>
            <a:headEnd type="none"/>
            <a:tailEnd type="oval"/>
          </a:ln>
        </p:spPr>
        <p:style>
          <a:lnRef idx="1">
            <a:schemeClr val="accent1"/>
          </a:lnRef>
          <a:fillRef idx="0">
            <a:schemeClr val="accent1"/>
          </a:fillRef>
          <a:effectRef idx="0">
            <a:schemeClr val="accent1"/>
          </a:effectRef>
          <a:fontRef idx="minor">
            <a:schemeClr val="tx1"/>
          </a:fontRef>
        </p:style>
      </p:cxnSp>
      <p:sp>
        <p:nvSpPr>
          <p:cNvPr id="235" name="Rectangle 234">
            <a:extLst>
              <a:ext uri="{FF2B5EF4-FFF2-40B4-BE49-F238E27FC236}">
                <a16:creationId xmlns:a16="http://schemas.microsoft.com/office/drawing/2014/main" id="{BC073A85-4E8E-465F-8E2C-1794CBC2B20E}"/>
              </a:ext>
            </a:extLst>
          </p:cNvPr>
          <p:cNvSpPr>
            <a:spLocks/>
          </p:cNvSpPr>
          <p:nvPr/>
        </p:nvSpPr>
        <p:spPr bwMode="auto">
          <a:xfrm>
            <a:off x="9110563" y="5788723"/>
            <a:ext cx="2625133" cy="619326"/>
          </a:xfrm>
          <a:prstGeom prst="rect">
            <a:avLst/>
          </a:prstGeom>
          <a:solidFill>
            <a:schemeClr val="bg1">
              <a:lumMod val="95000"/>
            </a:schemeClr>
          </a:solidFill>
          <a:ln w="9525" cap="flat" cmpd="sng" algn="ctr">
            <a:noFill/>
            <a:prstDash val="solid"/>
            <a:headEnd type="none" w="med" len="med"/>
            <a:tailEnd type="none" w="med" len="med"/>
          </a:ln>
          <a:effectLst/>
        </p:spPr>
        <p:txBody>
          <a:bodyPr rot="0" spcFirstLastPara="0" vertOverflow="overflow" horzOverflow="overflow" vert="horz" wrap="square" lIns="89642" tIns="44821" rIns="89642" bIns="44821" numCol="1" spcCol="0" rtlCol="0" fromWordArt="0" anchor="ctr" anchorCtr="1" forceAA="0" compatLnSpc="1">
            <a:prstTxWarp prst="textNoShape">
              <a:avLst/>
            </a:prstTxWarp>
            <a:noAutofit/>
          </a:bodyPr>
          <a:lstStyle/>
          <a:p>
            <a:pPr defTabSz="914102" fontAlgn="base">
              <a:spcBef>
                <a:spcPct val="0"/>
              </a:spcBef>
              <a:spcAft>
                <a:spcPct val="0"/>
              </a:spcAft>
              <a:defRPr/>
            </a:pPr>
            <a:r>
              <a:rPr lang="en-US" sz="1078" kern="0" dirty="0">
                <a:solidFill>
                  <a:srgbClr val="000000"/>
                </a:solidFill>
                <a:latin typeface="Segoe UI"/>
                <a:ea typeface="Segoe UI" pitchFamily="34" charset="0"/>
                <a:cs typeface="Segoe UI" pitchFamily="34" charset="0"/>
              </a:rPr>
              <a:t>Can you monitor all integration points? </a:t>
            </a:r>
          </a:p>
        </p:txBody>
      </p:sp>
    </p:spTree>
    <p:extLst>
      <p:ext uri="{BB962C8B-B14F-4D97-AF65-F5344CB8AC3E}">
        <p14:creationId xmlns:p14="http://schemas.microsoft.com/office/powerpoint/2010/main" val="4676134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par>
                                <p:cTn id="8" presetID="10" presetClass="entr" presetSubtype="0" fill="hold" nodeType="withEffect">
                                  <p:stCondLst>
                                    <p:cond delay="0"/>
                                  </p:stCondLst>
                                  <p:childTnLst>
                                    <p:set>
                                      <p:cBhvr>
                                        <p:cTn id="9" dur="1" fill="hold">
                                          <p:stCondLst>
                                            <p:cond delay="0"/>
                                          </p:stCondLst>
                                        </p:cTn>
                                        <p:tgtEl>
                                          <p:spTgt spid="115"/>
                                        </p:tgtEl>
                                        <p:attrNameLst>
                                          <p:attrName>style.visibility</p:attrName>
                                        </p:attrNameLst>
                                      </p:cBhvr>
                                      <p:to>
                                        <p:strVal val="visible"/>
                                      </p:to>
                                    </p:set>
                                    <p:animEffect transition="in" filter="fade">
                                      <p:cBhvr>
                                        <p:cTn id="10" dur="500"/>
                                        <p:tgtEl>
                                          <p:spTgt spid="11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2"/>
                                        </p:tgtEl>
                                        <p:attrNameLst>
                                          <p:attrName>style.visibility</p:attrName>
                                        </p:attrNameLst>
                                      </p:cBhvr>
                                      <p:to>
                                        <p:strVal val="visible"/>
                                      </p:to>
                                    </p:set>
                                    <p:animEffect transition="in" filter="fade">
                                      <p:cBhvr>
                                        <p:cTn id="15" dur="500"/>
                                        <p:tgtEl>
                                          <p:spTgt spid="17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3"/>
                                        </p:tgtEl>
                                        <p:attrNameLst>
                                          <p:attrName>style.visibility</p:attrName>
                                        </p:attrNameLst>
                                      </p:cBhvr>
                                      <p:to>
                                        <p:strVal val="visible"/>
                                      </p:to>
                                    </p:set>
                                    <p:animEffect transition="in" filter="fade">
                                      <p:cBhvr>
                                        <p:cTn id="18" dur="500"/>
                                        <p:tgtEl>
                                          <p:spTgt spid="17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8"/>
                                        </p:tgtEl>
                                        <p:attrNameLst>
                                          <p:attrName>style.visibility</p:attrName>
                                        </p:attrNameLst>
                                      </p:cBhvr>
                                      <p:to>
                                        <p:strVal val="visible"/>
                                      </p:to>
                                    </p:set>
                                    <p:animEffect transition="in" filter="fade">
                                      <p:cBhvr>
                                        <p:cTn id="23" dur="500"/>
                                        <p:tgtEl>
                                          <p:spTgt spid="178"/>
                                        </p:tgtEl>
                                      </p:cBhvr>
                                    </p:animEffect>
                                  </p:childTnLst>
                                </p:cTn>
                              </p:par>
                              <p:par>
                                <p:cTn id="24" presetID="10" presetClass="entr" presetSubtype="0" fill="hold" nodeType="withEffect">
                                  <p:stCondLst>
                                    <p:cond delay="0"/>
                                  </p:stCondLst>
                                  <p:childTnLst>
                                    <p:set>
                                      <p:cBhvr>
                                        <p:cTn id="25" dur="1" fill="hold">
                                          <p:stCondLst>
                                            <p:cond delay="0"/>
                                          </p:stCondLst>
                                        </p:cTn>
                                        <p:tgtEl>
                                          <p:spTgt spid="180"/>
                                        </p:tgtEl>
                                        <p:attrNameLst>
                                          <p:attrName>style.visibility</p:attrName>
                                        </p:attrNameLst>
                                      </p:cBhvr>
                                      <p:to>
                                        <p:strVal val="visible"/>
                                      </p:to>
                                    </p:set>
                                    <p:animEffect transition="in" filter="fade">
                                      <p:cBhvr>
                                        <p:cTn id="26" dur="500"/>
                                        <p:tgtEl>
                                          <p:spTgt spid="18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02"/>
                                        </p:tgtEl>
                                        <p:attrNameLst>
                                          <p:attrName>style.visibility</p:attrName>
                                        </p:attrNameLst>
                                      </p:cBhvr>
                                      <p:to>
                                        <p:strVal val="visible"/>
                                      </p:to>
                                    </p:set>
                                    <p:animEffect transition="in" filter="fade">
                                      <p:cBhvr>
                                        <p:cTn id="31" dur="500"/>
                                        <p:tgtEl>
                                          <p:spTgt spid="20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03"/>
                                        </p:tgtEl>
                                        <p:attrNameLst>
                                          <p:attrName>style.visibility</p:attrName>
                                        </p:attrNameLst>
                                      </p:cBhvr>
                                      <p:to>
                                        <p:strVal val="visible"/>
                                      </p:to>
                                    </p:set>
                                    <p:animEffect transition="in" filter="fade">
                                      <p:cBhvr>
                                        <p:cTn id="34" dur="500"/>
                                        <p:tgtEl>
                                          <p:spTgt spid="203"/>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12"/>
                                        </p:tgtEl>
                                        <p:attrNameLst>
                                          <p:attrName>style.visibility</p:attrName>
                                        </p:attrNameLst>
                                      </p:cBhvr>
                                      <p:to>
                                        <p:strVal val="visible"/>
                                      </p:to>
                                    </p:set>
                                    <p:animEffect transition="in" filter="fade">
                                      <p:cBhvr>
                                        <p:cTn id="39" dur="500"/>
                                        <p:tgtEl>
                                          <p:spTgt spid="212"/>
                                        </p:tgtEl>
                                      </p:cBhvr>
                                    </p:animEffect>
                                  </p:childTnLst>
                                </p:cTn>
                              </p:par>
                              <p:par>
                                <p:cTn id="40" presetID="10" presetClass="entr" presetSubtype="0" fill="hold" nodeType="withEffect">
                                  <p:stCondLst>
                                    <p:cond delay="0"/>
                                  </p:stCondLst>
                                  <p:childTnLst>
                                    <p:set>
                                      <p:cBhvr>
                                        <p:cTn id="41" dur="1" fill="hold">
                                          <p:stCondLst>
                                            <p:cond delay="0"/>
                                          </p:stCondLst>
                                        </p:cTn>
                                        <p:tgtEl>
                                          <p:spTgt spid="213"/>
                                        </p:tgtEl>
                                        <p:attrNameLst>
                                          <p:attrName>style.visibility</p:attrName>
                                        </p:attrNameLst>
                                      </p:cBhvr>
                                      <p:to>
                                        <p:strVal val="visible"/>
                                      </p:to>
                                    </p:set>
                                    <p:animEffect transition="in" filter="fade">
                                      <p:cBhvr>
                                        <p:cTn id="42" dur="500"/>
                                        <p:tgtEl>
                                          <p:spTgt spid="2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22"/>
                                        </p:tgtEl>
                                        <p:attrNameLst>
                                          <p:attrName>style.visibility</p:attrName>
                                        </p:attrNameLst>
                                      </p:cBhvr>
                                      <p:to>
                                        <p:strVal val="visible"/>
                                      </p:to>
                                    </p:set>
                                    <p:animEffect transition="in" filter="fade">
                                      <p:cBhvr>
                                        <p:cTn id="47" dur="500"/>
                                        <p:tgtEl>
                                          <p:spTgt spid="222"/>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23"/>
                                        </p:tgtEl>
                                        <p:attrNameLst>
                                          <p:attrName>style.visibility</p:attrName>
                                        </p:attrNameLst>
                                      </p:cBhvr>
                                      <p:to>
                                        <p:strVal val="visible"/>
                                      </p:to>
                                    </p:set>
                                    <p:animEffect transition="in" filter="fade">
                                      <p:cBhvr>
                                        <p:cTn id="50" dur="500"/>
                                        <p:tgtEl>
                                          <p:spTgt spid="22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9"/>
                                        </p:tgtEl>
                                        <p:attrNameLst>
                                          <p:attrName>style.visibility</p:attrName>
                                        </p:attrNameLst>
                                      </p:cBhvr>
                                      <p:to>
                                        <p:strVal val="visible"/>
                                      </p:to>
                                    </p:set>
                                    <p:animEffect transition="in" filter="fade">
                                      <p:cBhvr>
                                        <p:cTn id="55" dur="500"/>
                                        <p:tgtEl>
                                          <p:spTgt spid="229"/>
                                        </p:tgtEl>
                                      </p:cBhvr>
                                    </p:animEffect>
                                  </p:childTnLst>
                                </p:cTn>
                              </p:par>
                              <p:par>
                                <p:cTn id="56" presetID="10" presetClass="entr" presetSubtype="0" fill="hold" nodeType="withEffect">
                                  <p:stCondLst>
                                    <p:cond delay="0"/>
                                  </p:stCondLst>
                                  <p:childTnLst>
                                    <p:set>
                                      <p:cBhvr>
                                        <p:cTn id="57" dur="1" fill="hold">
                                          <p:stCondLst>
                                            <p:cond delay="0"/>
                                          </p:stCondLst>
                                        </p:cTn>
                                        <p:tgtEl>
                                          <p:spTgt spid="230"/>
                                        </p:tgtEl>
                                        <p:attrNameLst>
                                          <p:attrName>style.visibility</p:attrName>
                                        </p:attrNameLst>
                                      </p:cBhvr>
                                      <p:to>
                                        <p:strVal val="visible"/>
                                      </p:to>
                                    </p:set>
                                    <p:animEffect transition="in" filter="fade">
                                      <p:cBhvr>
                                        <p:cTn id="58" dur="500"/>
                                        <p:tgtEl>
                                          <p:spTgt spid="230"/>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34"/>
                                        </p:tgtEl>
                                        <p:attrNameLst>
                                          <p:attrName>style.visibility</p:attrName>
                                        </p:attrNameLst>
                                      </p:cBhvr>
                                      <p:to>
                                        <p:strVal val="visible"/>
                                      </p:to>
                                    </p:set>
                                    <p:animEffect transition="in" filter="fade">
                                      <p:cBhvr>
                                        <p:cTn id="63" dur="500"/>
                                        <p:tgtEl>
                                          <p:spTgt spid="234"/>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35"/>
                                        </p:tgtEl>
                                        <p:attrNameLst>
                                          <p:attrName>style.visibility</p:attrName>
                                        </p:attrNameLst>
                                      </p:cBhvr>
                                      <p:to>
                                        <p:strVal val="visible"/>
                                      </p:to>
                                    </p:set>
                                    <p:animEffect transition="in" filter="fade">
                                      <p:cBhvr>
                                        <p:cTn id="66"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 grpId="0" animBg="1"/>
      <p:bldP spid="173" grpId="0" animBg="1"/>
      <p:bldP spid="178" grpId="0" animBg="1"/>
      <p:bldP spid="203" grpId="0" animBg="1"/>
      <p:bldP spid="212" grpId="0" animBg="1"/>
      <p:bldP spid="223" grpId="0" animBg="1"/>
      <p:bldP spid="229" grpId="0" animBg="1"/>
      <p:bldP spid="23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3: Introduction to Azure Defender for IoT</a:t>
            </a:r>
          </a:p>
        </p:txBody>
      </p:sp>
      <p:pic>
        <p:nvPicPr>
          <p:cNvPr id="6" name="Picture 5" descr="Icon of a key">
            <a:extLst>
              <a:ext uri="{FF2B5EF4-FFF2-40B4-BE49-F238E27FC236}">
                <a16:creationId xmlns:a16="http://schemas.microsoft.com/office/drawing/2014/main" id="{601D7A78-A779-4E7D-A5A8-50238C80EDE4}"/>
              </a:ext>
            </a:extLst>
          </p:cNvPr>
          <p:cNvPicPr>
            <a:picLocks noChangeAspect="1"/>
          </p:cNvPicPr>
          <p:nvPr/>
        </p:nvPicPr>
        <p:blipFill>
          <a:blip r:embed="rId3"/>
          <a:stretch>
            <a:fillRect/>
          </a:stretch>
        </p:blipFill>
        <p:spPr>
          <a:xfrm>
            <a:off x="10291544" y="2953442"/>
            <a:ext cx="876416" cy="876416"/>
          </a:xfrm>
          <a:prstGeom prst="rect">
            <a:avLst/>
          </a:prstGeom>
        </p:spPr>
      </p:pic>
    </p:spTree>
    <p:extLst>
      <p:ext uri="{BB962C8B-B14F-4D97-AF65-F5344CB8AC3E}">
        <p14:creationId xmlns:p14="http://schemas.microsoft.com/office/powerpoint/2010/main" val="336065228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75EF8-2509-4BBD-8286-25A464057D55}"/>
              </a:ext>
            </a:extLst>
          </p:cNvPr>
          <p:cNvSpPr>
            <a:spLocks noGrp="1"/>
          </p:cNvSpPr>
          <p:nvPr>
            <p:ph type="title"/>
          </p:nvPr>
        </p:nvSpPr>
        <p:spPr/>
        <p:txBody>
          <a:bodyPr/>
          <a:lstStyle/>
          <a:p>
            <a:r>
              <a:rPr lang="en-US"/>
              <a:t>Introduction to Azure Security Center</a:t>
            </a:r>
          </a:p>
        </p:txBody>
      </p:sp>
      <p:sp>
        <p:nvSpPr>
          <p:cNvPr id="17" name="Rectangle 16">
            <a:extLst>
              <a:ext uri="{FF2B5EF4-FFF2-40B4-BE49-F238E27FC236}">
                <a16:creationId xmlns:a16="http://schemas.microsoft.com/office/drawing/2014/main" id="{EF4EBE7C-57AF-413A-B519-55331EB8B2B9}"/>
              </a:ext>
            </a:extLst>
          </p:cNvPr>
          <p:cNvSpPr>
            <a:spLocks/>
          </p:cNvSpPr>
          <p:nvPr/>
        </p:nvSpPr>
        <p:spPr>
          <a:xfrm>
            <a:off x="418644" y="1322847"/>
            <a:ext cx="3660401" cy="158453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marL="0" lvl="1">
              <a:buClr>
                <a:schemeClr val="tx1"/>
              </a:buClr>
            </a:pPr>
            <a:r>
              <a:rPr lang="en-US" sz="1961" dirty="0">
                <a:solidFill>
                  <a:schemeClr val="tx1"/>
                </a:solidFill>
                <a:cs typeface="Segoe UI Semilight" panose="020B0402040204020203" pitchFamily="34" charset="0"/>
              </a:rPr>
              <a:t>Visibility into security posture and state of the Azure IoT Solution </a:t>
            </a:r>
          </a:p>
        </p:txBody>
      </p:sp>
      <p:sp>
        <p:nvSpPr>
          <p:cNvPr id="18" name="Rectangle 17">
            <a:extLst>
              <a:ext uri="{FF2B5EF4-FFF2-40B4-BE49-F238E27FC236}">
                <a16:creationId xmlns:a16="http://schemas.microsoft.com/office/drawing/2014/main" id="{A5FB18F1-9E1A-44C6-B49E-65D0F8C3CF1E}"/>
              </a:ext>
            </a:extLst>
          </p:cNvPr>
          <p:cNvSpPr>
            <a:spLocks/>
          </p:cNvSpPr>
          <p:nvPr/>
        </p:nvSpPr>
        <p:spPr>
          <a:xfrm>
            <a:off x="418644" y="3077700"/>
            <a:ext cx="3660401" cy="158453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marL="0" lvl="1"/>
            <a:r>
              <a:rPr lang="en-US" sz="1961">
                <a:solidFill>
                  <a:schemeClr val="tx1"/>
                </a:solidFill>
                <a:cs typeface="Segoe UI Semilight" panose="020B0402040204020203" pitchFamily="34" charset="0"/>
              </a:rPr>
              <a:t>Single pane of glass to manage IoT and hybrid cloud security infrastructure</a:t>
            </a:r>
          </a:p>
        </p:txBody>
      </p:sp>
      <p:sp>
        <p:nvSpPr>
          <p:cNvPr id="19" name="Rectangle 18">
            <a:extLst>
              <a:ext uri="{FF2B5EF4-FFF2-40B4-BE49-F238E27FC236}">
                <a16:creationId xmlns:a16="http://schemas.microsoft.com/office/drawing/2014/main" id="{EBEBED4D-C7BD-474B-B3AF-6B3263A71330}"/>
              </a:ext>
            </a:extLst>
          </p:cNvPr>
          <p:cNvSpPr>
            <a:spLocks/>
          </p:cNvSpPr>
          <p:nvPr/>
        </p:nvSpPr>
        <p:spPr>
          <a:xfrm>
            <a:off x="418644" y="4832552"/>
            <a:ext cx="3660401" cy="1584532"/>
          </a:xfrm>
          <a:prstGeom prst="rect">
            <a:avLst/>
          </a:prstGeom>
          <a:solidFill>
            <a:schemeClr val="bg1">
              <a:lumMod val="95000"/>
            </a:schemeClr>
          </a:solidFill>
          <a:ln w="6350">
            <a:solidFill>
              <a:srgbClr val="F2F2F2"/>
            </a:solidFill>
          </a:ln>
        </p:spPr>
        <p:style>
          <a:lnRef idx="0">
            <a:scrgbClr r="0" g="0" b="0"/>
          </a:lnRef>
          <a:fillRef idx="0">
            <a:scrgbClr r="0" g="0" b="0"/>
          </a:fillRef>
          <a:effectRef idx="0">
            <a:scrgbClr r="0" g="0" b="0"/>
          </a:effectRef>
          <a:fontRef idx="minor">
            <a:schemeClr val="lt1"/>
          </a:fontRef>
        </p:style>
        <p:txBody>
          <a:bodyPr spcFirstLastPara="0" vert="horz" wrap="square" lIns="134464" tIns="89642" rIns="134464" bIns="89642" numCol="1" spcCol="1270" anchor="ctr" anchorCtr="0">
            <a:noAutofit/>
          </a:bodyPr>
          <a:lstStyle/>
          <a:p>
            <a:pPr marL="0" lvl="1"/>
            <a:r>
              <a:rPr lang="en-US" sz="1961">
                <a:solidFill>
                  <a:schemeClr val="tx1"/>
                </a:solidFill>
                <a:cs typeface="Segoe UI Semilight" panose="020B0402040204020203" pitchFamily="34" charset="0"/>
              </a:rPr>
              <a:t>Receive actionable, prioritized alerts to respond to any potential compromises of your Azure IoT solution</a:t>
            </a:r>
          </a:p>
        </p:txBody>
      </p:sp>
      <p:pic>
        <p:nvPicPr>
          <p:cNvPr id="7" name="Picture 6" descr="Azure portal UI showing the Azure Security Center Overview blade">
            <a:extLst>
              <a:ext uri="{FF2B5EF4-FFF2-40B4-BE49-F238E27FC236}">
                <a16:creationId xmlns:a16="http://schemas.microsoft.com/office/drawing/2014/main" id="{D7CC2F89-9187-462B-9827-BFA5CD9C1794}"/>
              </a:ext>
            </a:extLst>
          </p:cNvPr>
          <p:cNvPicPr>
            <a:picLocks noChangeAspect="1"/>
          </p:cNvPicPr>
          <p:nvPr/>
        </p:nvPicPr>
        <p:blipFill>
          <a:blip r:embed="rId3"/>
          <a:stretch>
            <a:fillRect/>
          </a:stretch>
        </p:blipFill>
        <p:spPr>
          <a:xfrm>
            <a:off x="4469647" y="2198719"/>
            <a:ext cx="7089244" cy="3426098"/>
          </a:xfrm>
          <a:prstGeom prst="rect">
            <a:avLst/>
          </a:prstGeom>
        </p:spPr>
      </p:pic>
      <p:sp>
        <p:nvSpPr>
          <p:cNvPr id="3" name="Rectangle 2">
            <a:extLst>
              <a:ext uri="{FF2B5EF4-FFF2-40B4-BE49-F238E27FC236}">
                <a16:creationId xmlns:a16="http://schemas.microsoft.com/office/drawing/2014/main" id="{4FC02A68-41D4-4915-A368-11B3FC339A12}"/>
              </a:ext>
            </a:extLst>
          </p:cNvPr>
          <p:cNvSpPr/>
          <p:nvPr/>
        </p:nvSpPr>
        <p:spPr bwMode="auto">
          <a:xfrm>
            <a:off x="4255182" y="1322847"/>
            <a:ext cx="7518176" cy="5094237"/>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5423977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Introduction to Azure Defender for IoT</a:t>
            </a:r>
          </a:p>
        </p:txBody>
      </p:sp>
      <p:sp>
        <p:nvSpPr>
          <p:cNvPr id="4" name="Rectangle 3">
            <a:extLst>
              <a:ext uri="{FF2B5EF4-FFF2-40B4-BE49-F238E27FC236}">
                <a16:creationId xmlns:a16="http://schemas.microsoft.com/office/drawing/2014/main" id="{7D3FEEE4-EF4C-4FFD-9E09-4B9F8A864447}"/>
              </a:ext>
            </a:extLst>
          </p:cNvPr>
          <p:cNvSpPr/>
          <p:nvPr/>
        </p:nvSpPr>
        <p:spPr bwMode="auto">
          <a:xfrm>
            <a:off x="429538" y="1322847"/>
            <a:ext cx="11343820" cy="5094237"/>
          </a:xfrm>
          <a:prstGeom prst="rect">
            <a:avLst/>
          </a:prstGeom>
          <a:noFill/>
          <a:ln w="28575">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descr="Diagram showing where Azure Defender for IoT fits within the security architecture of an IoT solution">
            <a:extLst>
              <a:ext uri="{FF2B5EF4-FFF2-40B4-BE49-F238E27FC236}">
                <a16:creationId xmlns:a16="http://schemas.microsoft.com/office/drawing/2014/main" id="{0633B611-410A-4F40-B7E1-A7ACD6A509D1}"/>
              </a:ext>
            </a:extLst>
          </p:cNvPr>
          <p:cNvPicPr>
            <a:picLocks noChangeAspect="1"/>
          </p:cNvPicPr>
          <p:nvPr/>
        </p:nvPicPr>
        <p:blipFill>
          <a:blip r:embed="rId3"/>
          <a:stretch>
            <a:fillRect/>
          </a:stretch>
        </p:blipFill>
        <p:spPr>
          <a:xfrm>
            <a:off x="717515" y="2187529"/>
            <a:ext cx="10746077" cy="3364872"/>
          </a:xfrm>
          <a:prstGeom prst="rect">
            <a:avLst/>
          </a:prstGeom>
        </p:spPr>
      </p:pic>
    </p:spTree>
    <p:extLst>
      <p:ext uri="{BB962C8B-B14F-4D97-AF65-F5344CB8AC3E}">
        <p14:creationId xmlns:p14="http://schemas.microsoft.com/office/powerpoint/2010/main" val="19191342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Defender for IoT deployment options</a:t>
            </a:r>
          </a:p>
        </p:txBody>
      </p:sp>
      <p:pic>
        <p:nvPicPr>
          <p:cNvPr id="3" name="Picture 2" descr="Security camera">
            <a:extLst>
              <a:ext uri="{FF2B5EF4-FFF2-40B4-BE49-F238E27FC236}">
                <a16:creationId xmlns:a16="http://schemas.microsoft.com/office/drawing/2014/main" id="{98BB0A0E-A9C9-449A-8E08-4FE6CDB1DBC2}"/>
              </a:ext>
            </a:extLst>
          </p:cNvPr>
          <p:cNvPicPr>
            <a:picLocks noChangeAspect="1"/>
          </p:cNvPicPr>
          <p:nvPr/>
        </p:nvPicPr>
        <p:blipFill>
          <a:blip r:embed="rId3"/>
          <a:stretch>
            <a:fillRect/>
          </a:stretch>
        </p:blipFill>
        <p:spPr>
          <a:xfrm>
            <a:off x="11168426" y="423362"/>
            <a:ext cx="614051" cy="530385"/>
          </a:xfrm>
          <a:prstGeom prst="rect">
            <a:avLst/>
          </a:prstGeom>
        </p:spPr>
      </p:pic>
      <p:pic>
        <p:nvPicPr>
          <p:cNvPr id="32" name="Picture 31" descr="Icon of three gears with varying sizes">
            <a:extLst>
              <a:ext uri="{FF2B5EF4-FFF2-40B4-BE49-F238E27FC236}">
                <a16:creationId xmlns:a16="http://schemas.microsoft.com/office/drawing/2014/main" id="{E0DAE0D7-1528-40F6-B2F5-18843E231A71}"/>
              </a:ext>
            </a:extLst>
          </p:cNvPr>
          <p:cNvPicPr>
            <a:picLocks/>
          </p:cNvPicPr>
          <p:nvPr/>
        </p:nvPicPr>
        <p:blipFill>
          <a:blip r:embed="rId4"/>
          <a:stretch>
            <a:fillRect/>
          </a:stretch>
        </p:blipFill>
        <p:spPr>
          <a:xfrm>
            <a:off x="414992" y="1671388"/>
            <a:ext cx="1012089" cy="1012089"/>
          </a:xfrm>
          <a:prstGeom prst="rect">
            <a:avLst/>
          </a:prstGeom>
        </p:spPr>
      </p:pic>
      <p:sp>
        <p:nvSpPr>
          <p:cNvPr id="33" name="TextBox 32">
            <a:extLst>
              <a:ext uri="{FF2B5EF4-FFF2-40B4-BE49-F238E27FC236}">
                <a16:creationId xmlns:a16="http://schemas.microsoft.com/office/drawing/2014/main" id="{CB5D6A7F-7C37-4012-ABDE-86FBE05BEEAE}"/>
              </a:ext>
            </a:extLst>
          </p:cNvPr>
          <p:cNvSpPr txBox="1"/>
          <p:nvPr/>
        </p:nvSpPr>
        <p:spPr>
          <a:xfrm>
            <a:off x="1631493" y="1815360"/>
            <a:ext cx="10129600" cy="724143"/>
          </a:xfrm>
          <a:prstGeom prst="rect">
            <a:avLst/>
          </a:prstGeom>
          <a:noFill/>
        </p:spPr>
        <p:txBody>
          <a:bodyPr wrap="square" lIns="0" tIns="0" rIns="0" bIns="0" rtlCol="0" anchor="ctr">
            <a:spAutoFit/>
          </a:bodyPr>
          <a:lstStyle/>
          <a:p>
            <a:r>
              <a:rPr lang="en-US" sz="2353" i="1" dirty="0"/>
              <a:t>Agentless solution</a:t>
            </a:r>
            <a:r>
              <a:rPr lang="en-US" sz="2353" dirty="0"/>
              <a:t> – provides passive monitoring of IoT device communication on a network</a:t>
            </a:r>
          </a:p>
        </p:txBody>
      </p:sp>
      <p:cxnSp>
        <p:nvCxnSpPr>
          <p:cNvPr id="38" name="Straight Connector 37">
            <a:extLst>
              <a:ext uri="{FF2B5EF4-FFF2-40B4-BE49-F238E27FC236}">
                <a16:creationId xmlns:a16="http://schemas.microsoft.com/office/drawing/2014/main" id="{F0041776-2DE9-4C27-A8E8-7FAA5691D9AF}"/>
              </a:ext>
              <a:ext uri="{C183D7F6-B498-43B3-948B-1728B52AA6E4}">
                <adec:decorative xmlns:adec="http://schemas.microsoft.com/office/drawing/2017/decorative" val="1"/>
              </a:ext>
            </a:extLst>
          </p:cNvPr>
          <p:cNvCxnSpPr>
            <a:cxnSpLocks/>
          </p:cNvCxnSpPr>
          <p:nvPr/>
        </p:nvCxnSpPr>
        <p:spPr>
          <a:xfrm flipV="1">
            <a:off x="1631494" y="3101411"/>
            <a:ext cx="10129600" cy="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descr="Icon of a fragmented arc with a zig zag arrow ">
            <a:extLst>
              <a:ext uri="{FF2B5EF4-FFF2-40B4-BE49-F238E27FC236}">
                <a16:creationId xmlns:a16="http://schemas.microsoft.com/office/drawing/2014/main" id="{CD353746-9743-4DBC-A714-0367BBF4DD8C}"/>
              </a:ext>
            </a:extLst>
          </p:cNvPr>
          <p:cNvPicPr>
            <a:picLocks/>
          </p:cNvPicPr>
          <p:nvPr/>
        </p:nvPicPr>
        <p:blipFill>
          <a:blip r:embed="rId5"/>
          <a:stretch>
            <a:fillRect/>
          </a:stretch>
        </p:blipFill>
        <p:spPr>
          <a:xfrm>
            <a:off x="414992" y="3517821"/>
            <a:ext cx="1012089" cy="1012089"/>
          </a:xfrm>
          <a:prstGeom prst="rect">
            <a:avLst/>
          </a:prstGeom>
        </p:spPr>
      </p:pic>
      <p:sp>
        <p:nvSpPr>
          <p:cNvPr id="45" name="TextBox 44">
            <a:extLst>
              <a:ext uri="{FF2B5EF4-FFF2-40B4-BE49-F238E27FC236}">
                <a16:creationId xmlns:a16="http://schemas.microsoft.com/office/drawing/2014/main" id="{F9C93E06-EBD2-424C-A555-FC3CA51D770D}"/>
              </a:ext>
            </a:extLst>
          </p:cNvPr>
          <p:cNvSpPr txBox="1"/>
          <p:nvPr/>
        </p:nvSpPr>
        <p:spPr>
          <a:xfrm>
            <a:off x="1631493" y="3661793"/>
            <a:ext cx="10129600" cy="724143"/>
          </a:xfrm>
          <a:prstGeom prst="rect">
            <a:avLst/>
          </a:prstGeom>
          <a:noFill/>
        </p:spPr>
        <p:txBody>
          <a:bodyPr wrap="square" lIns="0" tIns="0" rIns="0" bIns="0" rtlCol="0" anchor="ctr">
            <a:spAutoFit/>
          </a:bodyPr>
          <a:lstStyle/>
          <a:p>
            <a:pPr defTabSz="896354"/>
            <a:r>
              <a:rPr lang="en-US" sz="2353" i="1" dirty="0"/>
              <a:t>Agent-based solution</a:t>
            </a:r>
            <a:r>
              <a:rPr lang="en-US" sz="2353" dirty="0"/>
              <a:t> – provides Built-in and Enhanced modes for monitoring IoT devices. IoT Hub integrates the Agent-based solution option</a:t>
            </a:r>
            <a:endParaRPr lang="en-US" sz="2353" dirty="0">
              <a:solidFill>
                <a:srgbClr val="000000"/>
              </a:solidFill>
            </a:endParaRPr>
          </a:p>
        </p:txBody>
      </p:sp>
    </p:spTree>
    <p:extLst>
      <p:ext uri="{BB962C8B-B14F-4D97-AF65-F5344CB8AC3E}">
        <p14:creationId xmlns:p14="http://schemas.microsoft.com/office/powerpoint/2010/main" val="4081156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par>
                                <p:cTn id="16" presetID="10"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Effect transition="in" filter="fade">
                                      <p:cBhvr>
                                        <p:cTn id="21"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Configure built-in IoT Hub integration</a:t>
            </a:r>
          </a:p>
        </p:txBody>
      </p:sp>
      <p:pic>
        <p:nvPicPr>
          <p:cNvPr id="49" name="Picture 48" descr="Icon of four squares arranged in a quadrant to form a square">
            <a:extLst>
              <a:ext uri="{FF2B5EF4-FFF2-40B4-BE49-F238E27FC236}">
                <a16:creationId xmlns:a16="http://schemas.microsoft.com/office/drawing/2014/main" id="{33607468-74FD-4B94-8B92-A44CFB0865FC}"/>
              </a:ext>
            </a:extLst>
          </p:cNvPr>
          <p:cNvPicPr>
            <a:picLocks/>
          </p:cNvPicPr>
          <p:nvPr/>
        </p:nvPicPr>
        <p:blipFill>
          <a:blip r:embed="rId3"/>
          <a:stretch>
            <a:fillRect/>
          </a:stretch>
        </p:blipFill>
        <p:spPr>
          <a:xfrm>
            <a:off x="462220" y="1179267"/>
            <a:ext cx="896425" cy="896425"/>
          </a:xfrm>
          <a:prstGeom prst="rect">
            <a:avLst/>
          </a:prstGeom>
        </p:spPr>
      </p:pic>
      <p:sp>
        <p:nvSpPr>
          <p:cNvPr id="53" name="TextBox 52">
            <a:extLst>
              <a:ext uri="{FF2B5EF4-FFF2-40B4-BE49-F238E27FC236}">
                <a16:creationId xmlns:a16="http://schemas.microsoft.com/office/drawing/2014/main" id="{0FF3FF15-9679-4668-9A46-FA39686224EC}"/>
              </a:ext>
            </a:extLst>
          </p:cNvPr>
          <p:cNvSpPr txBox="1"/>
          <p:nvPr/>
        </p:nvSpPr>
        <p:spPr>
          <a:xfrm>
            <a:off x="1628506" y="1446443"/>
            <a:ext cx="7369359" cy="362072"/>
          </a:xfrm>
          <a:prstGeom prst="rect">
            <a:avLst/>
          </a:prstGeom>
          <a:noFill/>
        </p:spPr>
        <p:txBody>
          <a:bodyPr wrap="square" lIns="0" tIns="0" rIns="0" bIns="0" rtlCol="0">
            <a:spAutoFit/>
          </a:bodyPr>
          <a:lstStyle/>
          <a:p>
            <a:pPr>
              <a:spcBef>
                <a:spcPts val="294"/>
              </a:spcBef>
              <a:spcAft>
                <a:spcPts val="294"/>
              </a:spcAft>
            </a:pPr>
            <a:r>
              <a:rPr lang="en-US" sz="2353" dirty="0">
                <a:latin typeface="+mj-lt"/>
              </a:rPr>
              <a:t>Standard Tier IoT Hubs</a:t>
            </a:r>
          </a:p>
        </p:txBody>
      </p:sp>
      <p:cxnSp>
        <p:nvCxnSpPr>
          <p:cNvPr id="68" name="Straight Connector 67">
            <a:extLst>
              <a:ext uri="{FF2B5EF4-FFF2-40B4-BE49-F238E27FC236}">
                <a16:creationId xmlns:a16="http://schemas.microsoft.com/office/drawing/2014/main" id="{ECE647CE-E2F5-4374-8D9A-3618C7C2CC84}"/>
              </a:ext>
              <a:ext uri="{C183D7F6-B498-43B3-948B-1728B52AA6E4}">
                <adec:decorative xmlns:adec="http://schemas.microsoft.com/office/drawing/2017/decorative" val="1"/>
              </a:ext>
            </a:extLst>
          </p:cNvPr>
          <p:cNvCxnSpPr>
            <a:cxnSpLocks/>
          </p:cNvCxnSpPr>
          <p:nvPr/>
        </p:nvCxnSpPr>
        <p:spPr>
          <a:xfrm>
            <a:off x="1628505" y="2256631"/>
            <a:ext cx="1014485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84" name="Picture 83" descr="Icon of four squares arranged to form a square">
            <a:extLst>
              <a:ext uri="{FF2B5EF4-FFF2-40B4-BE49-F238E27FC236}">
                <a16:creationId xmlns:a16="http://schemas.microsoft.com/office/drawing/2014/main" id="{1EF547D2-4412-4092-826D-01E53AA06393}"/>
              </a:ext>
            </a:extLst>
          </p:cNvPr>
          <p:cNvPicPr>
            <a:picLocks/>
          </p:cNvPicPr>
          <p:nvPr/>
        </p:nvPicPr>
        <p:blipFill>
          <a:blip r:embed="rId4"/>
          <a:stretch>
            <a:fillRect/>
          </a:stretch>
        </p:blipFill>
        <p:spPr>
          <a:xfrm>
            <a:off x="462220" y="2509836"/>
            <a:ext cx="896425" cy="896425"/>
          </a:xfrm>
          <a:prstGeom prst="rect">
            <a:avLst/>
          </a:prstGeom>
        </p:spPr>
      </p:pic>
      <p:sp>
        <p:nvSpPr>
          <p:cNvPr id="87" name="TextBox 86">
            <a:extLst>
              <a:ext uri="{FF2B5EF4-FFF2-40B4-BE49-F238E27FC236}">
                <a16:creationId xmlns:a16="http://schemas.microsoft.com/office/drawing/2014/main" id="{91706ABC-CE97-47F6-AB1B-B449D2A1A751}"/>
              </a:ext>
            </a:extLst>
          </p:cNvPr>
          <p:cNvSpPr txBox="1"/>
          <p:nvPr/>
        </p:nvSpPr>
        <p:spPr>
          <a:xfrm>
            <a:off x="1628505" y="2437572"/>
            <a:ext cx="10144853" cy="1040956"/>
          </a:xfrm>
          <a:prstGeom prst="rect">
            <a:avLst/>
          </a:prstGeom>
          <a:noFill/>
        </p:spPr>
        <p:txBody>
          <a:bodyPr wrap="square" lIns="0" tIns="0" rIns="0" bIns="0" rtlCol="0">
            <a:spAutoFit/>
          </a:bodyPr>
          <a:lstStyle/>
          <a:p>
            <a:pPr>
              <a:spcBef>
                <a:spcPts val="294"/>
              </a:spcBef>
              <a:spcAft>
                <a:spcPts val="294"/>
              </a:spcAft>
            </a:pPr>
            <a:r>
              <a:rPr lang="en-US" sz="2353" dirty="0">
                <a:latin typeface="+mj-lt"/>
              </a:rPr>
              <a:t>Geolocation and IP address handling:</a:t>
            </a:r>
          </a:p>
          <a:p>
            <a:pPr marL="0" lvl="1">
              <a:spcBef>
                <a:spcPts val="294"/>
              </a:spcBef>
              <a:spcAft>
                <a:spcPts val="294"/>
              </a:spcAft>
            </a:pPr>
            <a:r>
              <a:rPr lang="en-US" sz="1961" dirty="0"/>
              <a:t>Default: IP addresses for incoming and outgoing connections from IoT Devices, IoT Edges, and IoT Hubs are collected</a:t>
            </a:r>
          </a:p>
        </p:txBody>
      </p:sp>
      <p:cxnSp>
        <p:nvCxnSpPr>
          <p:cNvPr id="94" name="Straight Connector 93">
            <a:extLst>
              <a:ext uri="{FF2B5EF4-FFF2-40B4-BE49-F238E27FC236}">
                <a16:creationId xmlns:a16="http://schemas.microsoft.com/office/drawing/2014/main" id="{CEF97C67-A2D1-4369-A3B2-7A65BF2A4B1E}"/>
              </a:ext>
              <a:ext uri="{C183D7F6-B498-43B3-948B-1728B52AA6E4}">
                <adec:decorative xmlns:adec="http://schemas.microsoft.com/office/drawing/2017/decorative" val="1"/>
              </a:ext>
            </a:extLst>
          </p:cNvPr>
          <p:cNvCxnSpPr>
            <a:cxnSpLocks/>
          </p:cNvCxnSpPr>
          <p:nvPr/>
        </p:nvCxnSpPr>
        <p:spPr>
          <a:xfrm>
            <a:off x="1628505" y="3659467"/>
            <a:ext cx="1014485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3" name="Picture 102" descr="Icon of a wrench and a clipboard">
            <a:extLst>
              <a:ext uri="{FF2B5EF4-FFF2-40B4-BE49-F238E27FC236}">
                <a16:creationId xmlns:a16="http://schemas.microsoft.com/office/drawing/2014/main" id="{E0FC98DB-4D63-4908-A298-DECBCD263F28}"/>
              </a:ext>
            </a:extLst>
          </p:cNvPr>
          <p:cNvPicPr>
            <a:picLocks/>
          </p:cNvPicPr>
          <p:nvPr/>
        </p:nvPicPr>
        <p:blipFill>
          <a:blip r:embed="rId5"/>
          <a:stretch>
            <a:fillRect/>
          </a:stretch>
        </p:blipFill>
        <p:spPr>
          <a:xfrm>
            <a:off x="462220" y="3950387"/>
            <a:ext cx="896425" cy="896425"/>
          </a:xfrm>
          <a:prstGeom prst="rect">
            <a:avLst/>
          </a:prstGeom>
        </p:spPr>
      </p:pic>
      <p:sp>
        <p:nvSpPr>
          <p:cNvPr id="105" name="TextBox 104">
            <a:extLst>
              <a:ext uri="{FF2B5EF4-FFF2-40B4-BE49-F238E27FC236}">
                <a16:creationId xmlns:a16="http://schemas.microsoft.com/office/drawing/2014/main" id="{3F856E31-B6EA-4994-B024-9DE5AAE51985}"/>
              </a:ext>
            </a:extLst>
          </p:cNvPr>
          <p:cNvSpPr txBox="1"/>
          <p:nvPr/>
        </p:nvSpPr>
        <p:spPr>
          <a:xfrm>
            <a:off x="1628505" y="3840407"/>
            <a:ext cx="10144853" cy="1116387"/>
          </a:xfrm>
          <a:prstGeom prst="rect">
            <a:avLst/>
          </a:prstGeom>
          <a:noFill/>
        </p:spPr>
        <p:txBody>
          <a:bodyPr wrap="square" lIns="0" tIns="0" rIns="0" bIns="0" rtlCol="0">
            <a:spAutoFit/>
          </a:bodyPr>
          <a:lstStyle/>
          <a:p>
            <a:pPr>
              <a:spcBef>
                <a:spcPts val="294"/>
              </a:spcBef>
              <a:spcAft>
                <a:spcPts val="294"/>
              </a:spcAft>
            </a:pPr>
            <a:r>
              <a:rPr lang="en-US" sz="2353" dirty="0">
                <a:latin typeface="+mj-lt"/>
              </a:rPr>
              <a:t>Log Analytics creation:</a:t>
            </a:r>
          </a:p>
          <a:p>
            <a:pPr marL="0" lvl="1">
              <a:spcBef>
                <a:spcPts val="294"/>
              </a:spcBef>
              <a:spcAft>
                <a:spcPts val="294"/>
              </a:spcAft>
            </a:pPr>
            <a:r>
              <a:rPr lang="en-US" sz="1961" dirty="0"/>
              <a:t>Automatic for back-end data storage to support the solution</a:t>
            </a:r>
          </a:p>
          <a:p>
            <a:pPr marL="0" lvl="1">
              <a:spcBef>
                <a:spcPts val="294"/>
              </a:spcBef>
              <a:spcAft>
                <a:spcPts val="294"/>
              </a:spcAft>
            </a:pPr>
            <a:r>
              <a:rPr lang="en-US" sz="1961" dirty="0"/>
              <a:t>5 GB for 31 days included for no extra charge</a:t>
            </a:r>
          </a:p>
        </p:txBody>
      </p:sp>
      <p:cxnSp>
        <p:nvCxnSpPr>
          <p:cNvPr id="109" name="Straight Connector 108">
            <a:extLst>
              <a:ext uri="{FF2B5EF4-FFF2-40B4-BE49-F238E27FC236}">
                <a16:creationId xmlns:a16="http://schemas.microsoft.com/office/drawing/2014/main" id="{0D4ED41B-DF21-43D2-B56F-826C25990708}"/>
              </a:ext>
              <a:ext uri="{C183D7F6-B498-43B3-948B-1728B52AA6E4}">
                <adec:decorative xmlns:adec="http://schemas.microsoft.com/office/drawing/2017/decorative" val="1"/>
              </a:ext>
            </a:extLst>
          </p:cNvPr>
          <p:cNvCxnSpPr>
            <a:cxnSpLocks/>
          </p:cNvCxnSpPr>
          <p:nvPr/>
        </p:nvCxnSpPr>
        <p:spPr>
          <a:xfrm>
            <a:off x="1628505" y="5137733"/>
            <a:ext cx="1014485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6" name="Picture 35" descr="Icon of a document with a checkmark">
            <a:extLst>
              <a:ext uri="{FF2B5EF4-FFF2-40B4-BE49-F238E27FC236}">
                <a16:creationId xmlns:a16="http://schemas.microsoft.com/office/drawing/2014/main" id="{E85D6681-E35C-4511-AAC8-A7A319770A02}"/>
              </a:ext>
            </a:extLst>
          </p:cNvPr>
          <p:cNvPicPr>
            <a:picLocks/>
          </p:cNvPicPr>
          <p:nvPr/>
        </p:nvPicPr>
        <p:blipFill>
          <a:blip r:embed="rId6"/>
          <a:stretch>
            <a:fillRect/>
          </a:stretch>
        </p:blipFill>
        <p:spPr>
          <a:xfrm>
            <a:off x="462220" y="5428655"/>
            <a:ext cx="896425" cy="896425"/>
          </a:xfrm>
          <a:prstGeom prst="rect">
            <a:avLst/>
          </a:prstGeom>
        </p:spPr>
      </p:pic>
      <p:sp>
        <p:nvSpPr>
          <p:cNvPr id="37" name="TextBox 36">
            <a:extLst>
              <a:ext uri="{FF2B5EF4-FFF2-40B4-BE49-F238E27FC236}">
                <a16:creationId xmlns:a16="http://schemas.microsoft.com/office/drawing/2014/main" id="{E8BA07D9-955F-4AAF-9D8D-4C6493AB007D}"/>
              </a:ext>
            </a:extLst>
          </p:cNvPr>
          <p:cNvSpPr txBox="1"/>
          <p:nvPr/>
        </p:nvSpPr>
        <p:spPr>
          <a:xfrm>
            <a:off x="1628505" y="5318675"/>
            <a:ext cx="10144853" cy="1116387"/>
          </a:xfrm>
          <a:prstGeom prst="rect">
            <a:avLst/>
          </a:prstGeom>
          <a:noFill/>
        </p:spPr>
        <p:txBody>
          <a:bodyPr wrap="square" lIns="0" tIns="0" rIns="0" bIns="0" rtlCol="0">
            <a:spAutoFit/>
          </a:bodyPr>
          <a:lstStyle/>
          <a:p>
            <a:pPr>
              <a:spcBef>
                <a:spcPts val="294"/>
              </a:spcBef>
              <a:spcAft>
                <a:spcPts val="294"/>
              </a:spcAft>
            </a:pPr>
            <a:r>
              <a:rPr lang="en-US" sz="2353">
                <a:latin typeface="+mj-lt"/>
              </a:rPr>
              <a:t>Customize your IoT security solution:</a:t>
            </a:r>
          </a:p>
          <a:p>
            <a:pPr marL="0" lvl="1">
              <a:spcBef>
                <a:spcPts val="294"/>
              </a:spcBef>
              <a:spcAft>
                <a:spcPts val="294"/>
              </a:spcAft>
            </a:pPr>
            <a:r>
              <a:rPr lang="en-US" sz="1961"/>
              <a:t>Can be extended beyond IoT Hub to bring in other resources</a:t>
            </a:r>
          </a:p>
          <a:p>
            <a:pPr marL="0" lvl="1">
              <a:spcBef>
                <a:spcPts val="294"/>
              </a:spcBef>
              <a:spcAft>
                <a:spcPts val="294"/>
              </a:spcAft>
            </a:pPr>
            <a:r>
              <a:rPr lang="en-US" sz="1961"/>
              <a:t>Leverages existing Security Center functionality</a:t>
            </a:r>
          </a:p>
        </p:txBody>
      </p:sp>
    </p:spTree>
    <p:extLst>
      <p:ext uri="{BB962C8B-B14F-4D97-AF65-F5344CB8AC3E}">
        <p14:creationId xmlns:p14="http://schemas.microsoft.com/office/powerpoint/2010/main" val="2402247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fade">
                                      <p:cBhvr>
                                        <p:cTn id="10" dur="500"/>
                                        <p:tgtEl>
                                          <p:spTgt spid="5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fade">
                                      <p:cBhvr>
                                        <p:cTn id="15" dur="500"/>
                                        <p:tgtEl>
                                          <p:spTgt spid="68"/>
                                        </p:tgtEl>
                                      </p:cBhvr>
                                    </p:animEffect>
                                  </p:childTnLst>
                                </p:cTn>
                              </p:par>
                              <p:par>
                                <p:cTn id="16" presetID="10" presetClass="entr" presetSubtype="0" fill="hold" nodeType="withEffect">
                                  <p:stCondLst>
                                    <p:cond delay="0"/>
                                  </p:stCondLst>
                                  <p:childTnLst>
                                    <p:set>
                                      <p:cBhvr>
                                        <p:cTn id="17" dur="1" fill="hold">
                                          <p:stCondLst>
                                            <p:cond delay="0"/>
                                          </p:stCondLst>
                                        </p:cTn>
                                        <p:tgtEl>
                                          <p:spTgt spid="84"/>
                                        </p:tgtEl>
                                        <p:attrNameLst>
                                          <p:attrName>style.visibility</p:attrName>
                                        </p:attrNameLst>
                                      </p:cBhvr>
                                      <p:to>
                                        <p:strVal val="visible"/>
                                      </p:to>
                                    </p:set>
                                    <p:animEffect transition="in" filter="fade">
                                      <p:cBhvr>
                                        <p:cTn id="18" dur="500"/>
                                        <p:tgtEl>
                                          <p:spTgt spid="8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7"/>
                                        </p:tgtEl>
                                        <p:attrNameLst>
                                          <p:attrName>style.visibility</p:attrName>
                                        </p:attrNameLst>
                                      </p:cBhvr>
                                      <p:to>
                                        <p:strVal val="visible"/>
                                      </p:to>
                                    </p:set>
                                    <p:animEffect transition="in" filter="fade">
                                      <p:cBhvr>
                                        <p:cTn id="21" dur="500"/>
                                        <p:tgtEl>
                                          <p:spTgt spid="8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4"/>
                                        </p:tgtEl>
                                        <p:attrNameLst>
                                          <p:attrName>style.visibility</p:attrName>
                                        </p:attrNameLst>
                                      </p:cBhvr>
                                      <p:to>
                                        <p:strVal val="visible"/>
                                      </p:to>
                                    </p:set>
                                    <p:animEffect transition="in" filter="fade">
                                      <p:cBhvr>
                                        <p:cTn id="26" dur="500"/>
                                        <p:tgtEl>
                                          <p:spTgt spid="94"/>
                                        </p:tgtEl>
                                      </p:cBhvr>
                                    </p:animEffect>
                                  </p:childTnLst>
                                </p:cTn>
                              </p:par>
                              <p:par>
                                <p:cTn id="27" presetID="10" presetClass="entr" presetSubtype="0" fill="hold" nodeType="withEffect">
                                  <p:stCondLst>
                                    <p:cond delay="0"/>
                                  </p:stCondLst>
                                  <p:childTnLst>
                                    <p:set>
                                      <p:cBhvr>
                                        <p:cTn id="28" dur="1" fill="hold">
                                          <p:stCondLst>
                                            <p:cond delay="0"/>
                                          </p:stCondLst>
                                        </p:cTn>
                                        <p:tgtEl>
                                          <p:spTgt spid="103"/>
                                        </p:tgtEl>
                                        <p:attrNameLst>
                                          <p:attrName>style.visibility</p:attrName>
                                        </p:attrNameLst>
                                      </p:cBhvr>
                                      <p:to>
                                        <p:strVal val="visible"/>
                                      </p:to>
                                    </p:set>
                                    <p:animEffect transition="in" filter="fade">
                                      <p:cBhvr>
                                        <p:cTn id="29" dur="500"/>
                                        <p:tgtEl>
                                          <p:spTgt spid="103"/>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5"/>
                                        </p:tgtEl>
                                        <p:attrNameLst>
                                          <p:attrName>style.visibility</p:attrName>
                                        </p:attrNameLst>
                                      </p:cBhvr>
                                      <p:to>
                                        <p:strVal val="visible"/>
                                      </p:to>
                                    </p:set>
                                    <p:animEffect transition="in" filter="fade">
                                      <p:cBhvr>
                                        <p:cTn id="32" dur="500"/>
                                        <p:tgtEl>
                                          <p:spTgt spid="10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9"/>
                                        </p:tgtEl>
                                        <p:attrNameLst>
                                          <p:attrName>style.visibility</p:attrName>
                                        </p:attrNameLst>
                                      </p:cBhvr>
                                      <p:to>
                                        <p:strVal val="visible"/>
                                      </p:to>
                                    </p:set>
                                    <p:animEffect transition="in" filter="fade">
                                      <p:cBhvr>
                                        <p:cTn id="37" dur="500"/>
                                        <p:tgtEl>
                                          <p:spTgt spid="109"/>
                                        </p:tgtEl>
                                      </p:cBhvr>
                                    </p:animEffect>
                                  </p:childTnLst>
                                </p:cTn>
                              </p:par>
                              <p:par>
                                <p:cTn id="38" presetID="10" presetClass="entr" presetSubtype="0"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87" grpId="0"/>
      <p:bldP spid="105" grpId="0"/>
      <p:bldP spid="3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2648-867B-48EE-B7D2-A2FB2CCA6821}"/>
              </a:ext>
            </a:extLst>
          </p:cNvPr>
          <p:cNvSpPr>
            <a:spLocks noGrp="1"/>
          </p:cNvSpPr>
          <p:nvPr>
            <p:ph type="title"/>
          </p:nvPr>
        </p:nvSpPr>
        <p:spPr/>
        <p:txBody>
          <a:bodyPr/>
          <a:lstStyle/>
          <a:p>
            <a:r>
              <a:rPr lang="en-US"/>
              <a:t>Built-in alerts</a:t>
            </a:r>
          </a:p>
        </p:txBody>
      </p:sp>
      <p:sp>
        <p:nvSpPr>
          <p:cNvPr id="7" name="Text Placeholder 6">
            <a:extLst>
              <a:ext uri="{FF2B5EF4-FFF2-40B4-BE49-F238E27FC236}">
                <a16:creationId xmlns:a16="http://schemas.microsoft.com/office/drawing/2014/main" id="{1DB5E658-60FB-4860-AED1-D1DF5656F54A}"/>
              </a:ext>
            </a:extLst>
          </p:cNvPr>
          <p:cNvSpPr>
            <a:spLocks noGrp="1"/>
          </p:cNvSpPr>
          <p:nvPr>
            <p:ph type="body" sz="quarter" idx="10"/>
          </p:nvPr>
        </p:nvSpPr>
        <p:spPr/>
        <p:txBody>
          <a:bodyPr/>
          <a:lstStyle/>
          <a:p>
            <a:r>
              <a:rPr lang="en-US" dirty="0"/>
              <a:t>The built-in assessments include a large number of alert options… they include…</a:t>
            </a:r>
          </a:p>
        </p:txBody>
      </p:sp>
      <p:pic>
        <p:nvPicPr>
          <p:cNvPr id="40" name="Picture 39" descr="Icon of a document with a checkmark">
            <a:extLst>
              <a:ext uri="{FF2B5EF4-FFF2-40B4-BE49-F238E27FC236}">
                <a16:creationId xmlns:a16="http://schemas.microsoft.com/office/drawing/2014/main" id="{A9BA7675-7F97-45F1-A368-DEAA974BFEAF}"/>
              </a:ext>
            </a:extLst>
          </p:cNvPr>
          <p:cNvPicPr>
            <a:picLocks/>
          </p:cNvPicPr>
          <p:nvPr/>
        </p:nvPicPr>
        <p:blipFill>
          <a:blip r:embed="rId3"/>
          <a:stretch>
            <a:fillRect/>
          </a:stretch>
        </p:blipFill>
        <p:spPr>
          <a:xfrm>
            <a:off x="418644" y="1910913"/>
            <a:ext cx="932282" cy="932282"/>
          </a:xfrm>
          <a:prstGeom prst="rect">
            <a:avLst/>
          </a:prstGeom>
        </p:spPr>
      </p:pic>
      <p:sp>
        <p:nvSpPr>
          <p:cNvPr id="41" name="TextBox 40">
            <a:extLst>
              <a:ext uri="{FF2B5EF4-FFF2-40B4-BE49-F238E27FC236}">
                <a16:creationId xmlns:a16="http://schemas.microsoft.com/office/drawing/2014/main" id="{91F41659-E3BF-4EC3-8562-4030424EFD41}"/>
              </a:ext>
            </a:extLst>
          </p:cNvPr>
          <p:cNvSpPr txBox="1"/>
          <p:nvPr/>
        </p:nvSpPr>
        <p:spPr>
          <a:xfrm>
            <a:off x="1631494" y="2208263"/>
            <a:ext cx="10129600" cy="1146560"/>
          </a:xfrm>
          <a:prstGeom prst="rect">
            <a:avLst/>
          </a:prstGeom>
          <a:noFill/>
        </p:spPr>
        <p:txBody>
          <a:bodyPr wrap="square" lIns="0" tIns="0" rIns="0" bIns="0" rtlCol="0">
            <a:spAutoFit/>
          </a:bodyPr>
          <a:lstStyle/>
          <a:p>
            <a:r>
              <a:rPr lang="en-US" sz="2157" dirty="0"/>
              <a:t>Built-in alerts for IoT devices, such as:</a:t>
            </a:r>
          </a:p>
          <a:p>
            <a:pPr marL="672290" lvl="1" indent="-448193">
              <a:buFont typeface="Arial" panose="020B0604020202020204" pitchFamily="34" charset="0"/>
              <a:buChar char="•"/>
            </a:pPr>
            <a:r>
              <a:rPr lang="en-US" sz="1730" dirty="0"/>
              <a:t>Attempted firewall disabling</a:t>
            </a:r>
          </a:p>
          <a:p>
            <a:pPr marL="672290" lvl="1" indent="-448193">
              <a:buFont typeface="Arial" panose="020B0604020202020204" pitchFamily="34" charset="0"/>
              <a:buChar char="•"/>
            </a:pPr>
            <a:r>
              <a:rPr lang="en-US" sz="1730" dirty="0"/>
              <a:t>Attempted port forwarding</a:t>
            </a:r>
          </a:p>
          <a:p>
            <a:pPr marL="672290" lvl="1" indent="-448193">
              <a:buFont typeface="Arial" panose="020B0604020202020204" pitchFamily="34" charset="0"/>
              <a:buChar char="•"/>
            </a:pPr>
            <a:r>
              <a:rPr lang="en-US" sz="1730" dirty="0"/>
              <a:t>Attempted local sign-ins</a:t>
            </a:r>
          </a:p>
        </p:txBody>
      </p:sp>
      <p:cxnSp>
        <p:nvCxnSpPr>
          <p:cNvPr id="48" name="Straight Connector 47">
            <a:extLst>
              <a:ext uri="{FF2B5EF4-FFF2-40B4-BE49-F238E27FC236}">
                <a16:creationId xmlns:a16="http://schemas.microsoft.com/office/drawing/2014/main" id="{608FFC08-070B-41CF-B4F7-DA3AF201B1E7}"/>
              </a:ext>
              <a:ext uri="{C183D7F6-B498-43B3-948B-1728B52AA6E4}">
                <adec:decorative xmlns:adec="http://schemas.microsoft.com/office/drawing/2017/decorative" val="1"/>
              </a:ext>
            </a:extLst>
          </p:cNvPr>
          <p:cNvCxnSpPr>
            <a:cxnSpLocks/>
          </p:cNvCxnSpPr>
          <p:nvPr/>
        </p:nvCxnSpPr>
        <p:spPr>
          <a:xfrm>
            <a:off x="1631494" y="3755944"/>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two gears with different sizes">
            <a:extLst>
              <a:ext uri="{FF2B5EF4-FFF2-40B4-BE49-F238E27FC236}">
                <a16:creationId xmlns:a16="http://schemas.microsoft.com/office/drawing/2014/main" id="{2A08C3D1-0FB8-4AF2-A00B-68EEBC7F433C}"/>
              </a:ext>
            </a:extLst>
          </p:cNvPr>
          <p:cNvPicPr>
            <a:picLocks/>
          </p:cNvPicPr>
          <p:nvPr/>
        </p:nvPicPr>
        <p:blipFill>
          <a:blip r:embed="rId4"/>
          <a:stretch>
            <a:fillRect/>
          </a:stretch>
        </p:blipFill>
        <p:spPr>
          <a:xfrm>
            <a:off x="418644" y="3912493"/>
            <a:ext cx="932282" cy="932282"/>
          </a:xfrm>
          <a:prstGeom prst="rect">
            <a:avLst/>
          </a:prstGeom>
        </p:spPr>
      </p:pic>
      <p:sp>
        <p:nvSpPr>
          <p:cNvPr id="73" name="TextBox 72">
            <a:extLst>
              <a:ext uri="{FF2B5EF4-FFF2-40B4-BE49-F238E27FC236}">
                <a16:creationId xmlns:a16="http://schemas.microsoft.com/office/drawing/2014/main" id="{B4BCD455-F09C-475D-A3DE-4CE2451B5948}"/>
              </a:ext>
            </a:extLst>
          </p:cNvPr>
          <p:cNvSpPr txBox="1"/>
          <p:nvPr/>
        </p:nvSpPr>
        <p:spPr>
          <a:xfrm>
            <a:off x="1631493" y="4209843"/>
            <a:ext cx="6055899" cy="1478459"/>
          </a:xfrm>
          <a:prstGeom prst="rect">
            <a:avLst/>
          </a:prstGeom>
          <a:noFill/>
        </p:spPr>
        <p:txBody>
          <a:bodyPr wrap="none" lIns="0" tIns="0" rIns="0" bIns="0" rtlCol="0">
            <a:spAutoFit/>
          </a:bodyPr>
          <a:lstStyle/>
          <a:p>
            <a:r>
              <a:rPr lang="en-US" sz="2157" dirty="0"/>
              <a:t>Built-in alerts for IoT Hub, such as:</a:t>
            </a:r>
          </a:p>
          <a:p>
            <a:pPr marL="280121" indent="-280121">
              <a:buFont typeface="Arial" panose="020B0604020202020204" pitchFamily="34" charset="0"/>
              <a:buChar char="•"/>
            </a:pPr>
            <a:r>
              <a:rPr lang="en-US" sz="1730" dirty="0"/>
              <a:t>x.509 device certificate thumbprint mismatch</a:t>
            </a:r>
          </a:p>
          <a:p>
            <a:pPr marL="280121" indent="-280121">
              <a:buFont typeface="Arial" panose="020B0604020202020204" pitchFamily="34" charset="0"/>
              <a:buChar char="•"/>
            </a:pPr>
            <a:r>
              <a:rPr lang="en-US" sz="1730" dirty="0"/>
              <a:t>Expired or invalid SAS token</a:t>
            </a:r>
          </a:p>
          <a:p>
            <a:pPr marL="280121" indent="-280121">
              <a:buFont typeface="Arial" panose="020B0604020202020204" pitchFamily="34" charset="0"/>
              <a:buChar char="•"/>
            </a:pPr>
            <a:r>
              <a:rPr lang="en-US" sz="1730" dirty="0"/>
              <a:t>Attempt to change diagnostic settings without permission</a:t>
            </a:r>
          </a:p>
          <a:p>
            <a:endParaRPr lang="en-US" sz="2157" dirty="0"/>
          </a:p>
        </p:txBody>
      </p:sp>
    </p:spTree>
    <p:extLst>
      <p:ext uri="{BB962C8B-B14F-4D97-AF65-F5344CB8AC3E}">
        <p14:creationId xmlns:p14="http://schemas.microsoft.com/office/powerpoint/2010/main" val="257910972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fade">
                                      <p:cBhvr>
                                        <p:cTn id="15" dur="500"/>
                                        <p:tgtEl>
                                          <p:spTgt spid="48"/>
                                        </p:tgtEl>
                                      </p:cBhvr>
                                    </p:animEffect>
                                  </p:childTnLst>
                                </p:cTn>
                              </p:par>
                              <p:par>
                                <p:cTn id="16" presetID="10" presetClass="entr" presetSubtype="0" fill="hold" nodeType="withEffect">
                                  <p:stCondLst>
                                    <p:cond delay="0"/>
                                  </p:stCondLst>
                                  <p:childTnLst>
                                    <p:set>
                                      <p:cBhvr>
                                        <p:cTn id="17" dur="1" fill="hold">
                                          <p:stCondLst>
                                            <p:cond delay="0"/>
                                          </p:stCondLst>
                                        </p:cTn>
                                        <p:tgtEl>
                                          <p:spTgt spid="71"/>
                                        </p:tgtEl>
                                        <p:attrNameLst>
                                          <p:attrName>style.visibility</p:attrName>
                                        </p:attrNameLst>
                                      </p:cBhvr>
                                      <p:to>
                                        <p:strVal val="visible"/>
                                      </p:to>
                                    </p:set>
                                    <p:animEffect transition="in" filter="fade">
                                      <p:cBhvr>
                                        <p:cTn id="18" dur="500"/>
                                        <p:tgtEl>
                                          <p:spTgt spid="7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3"/>
                                        </p:tgtEl>
                                        <p:attrNameLst>
                                          <p:attrName>style.visibility</p:attrName>
                                        </p:attrNameLst>
                                      </p:cBhvr>
                                      <p:to>
                                        <p:strVal val="visible"/>
                                      </p:to>
                                    </p:set>
                                    <p:animEffect transition="in" filter="fade">
                                      <p:cBhvr>
                                        <p:cTn id="2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7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C9E2F-422F-4B38-98ED-574EBA5D5C69}"/>
              </a:ext>
            </a:extLst>
          </p:cNvPr>
          <p:cNvSpPr>
            <a:spLocks noGrp="1"/>
          </p:cNvSpPr>
          <p:nvPr>
            <p:ph type="title"/>
          </p:nvPr>
        </p:nvSpPr>
        <p:spPr/>
        <p:txBody>
          <a:bodyPr/>
          <a:lstStyle/>
          <a:p>
            <a:r>
              <a:rPr lang="en-US" dirty="0"/>
              <a:t>Customizable security alerts</a:t>
            </a:r>
          </a:p>
        </p:txBody>
      </p:sp>
      <p:sp>
        <p:nvSpPr>
          <p:cNvPr id="3" name="Text Placeholder 2">
            <a:extLst>
              <a:ext uri="{FF2B5EF4-FFF2-40B4-BE49-F238E27FC236}">
                <a16:creationId xmlns:a16="http://schemas.microsoft.com/office/drawing/2014/main" id="{BCA29EF8-972D-45A5-A86A-7D8D4B7895AE}"/>
              </a:ext>
            </a:extLst>
          </p:cNvPr>
          <p:cNvSpPr>
            <a:spLocks noGrp="1"/>
          </p:cNvSpPr>
          <p:nvPr>
            <p:ph type="body" sz="quarter" idx="10"/>
          </p:nvPr>
        </p:nvSpPr>
        <p:spPr/>
        <p:txBody>
          <a:bodyPr/>
          <a:lstStyle/>
          <a:p>
            <a:r>
              <a:rPr lang="en-US" i="1" dirty="0"/>
              <a:t>“You know your IoT devices best…”</a:t>
            </a:r>
          </a:p>
        </p:txBody>
      </p:sp>
      <p:pic>
        <p:nvPicPr>
          <p:cNvPr id="18" name="Picture 17" descr="Icon of a bulb">
            <a:extLst>
              <a:ext uri="{FF2B5EF4-FFF2-40B4-BE49-F238E27FC236}">
                <a16:creationId xmlns:a16="http://schemas.microsoft.com/office/drawing/2014/main" id="{94BA75C5-8B2D-469A-8A08-4C45FEA81DAF}"/>
              </a:ext>
            </a:extLst>
          </p:cNvPr>
          <p:cNvPicPr>
            <a:picLocks/>
          </p:cNvPicPr>
          <p:nvPr/>
        </p:nvPicPr>
        <p:blipFill>
          <a:blip r:embed="rId3"/>
          <a:stretch>
            <a:fillRect/>
          </a:stretch>
        </p:blipFill>
        <p:spPr>
          <a:xfrm>
            <a:off x="418644" y="2159066"/>
            <a:ext cx="932282" cy="932282"/>
          </a:xfrm>
          <a:prstGeom prst="rect">
            <a:avLst/>
          </a:prstGeom>
        </p:spPr>
      </p:pic>
      <p:sp>
        <p:nvSpPr>
          <p:cNvPr id="19" name="TextBox 18">
            <a:extLst>
              <a:ext uri="{FF2B5EF4-FFF2-40B4-BE49-F238E27FC236}">
                <a16:creationId xmlns:a16="http://schemas.microsoft.com/office/drawing/2014/main" id="{4D0034AC-7FD9-4165-8CD6-A0CC4123E9DE}"/>
              </a:ext>
            </a:extLst>
          </p:cNvPr>
          <p:cNvSpPr txBox="1"/>
          <p:nvPr/>
        </p:nvSpPr>
        <p:spPr>
          <a:xfrm>
            <a:off x="1631494" y="2159066"/>
            <a:ext cx="10130970" cy="1176733"/>
          </a:xfrm>
          <a:prstGeom prst="rect">
            <a:avLst/>
          </a:prstGeom>
          <a:noFill/>
        </p:spPr>
        <p:txBody>
          <a:bodyPr wrap="square" lIns="0" tIns="0" rIns="0" bIns="0" rtlCol="0">
            <a:spAutoFit/>
          </a:bodyPr>
          <a:lstStyle/>
          <a:p>
            <a:r>
              <a:rPr lang="en-US" sz="2353" dirty="0">
                <a:latin typeface="+mj-lt"/>
              </a:rPr>
              <a:t>Examples - custom alerts will relate to your scenario:</a:t>
            </a:r>
          </a:p>
          <a:p>
            <a:pPr>
              <a:spcBef>
                <a:spcPts val="588"/>
              </a:spcBef>
            </a:pPr>
            <a:r>
              <a:rPr lang="en-US" sz="2157" dirty="0"/>
              <a:t>How many direct method calls is too many?</a:t>
            </a:r>
          </a:p>
          <a:p>
            <a:pPr>
              <a:spcBef>
                <a:spcPts val="588"/>
              </a:spcBef>
            </a:pPr>
            <a:r>
              <a:rPr lang="en-US" sz="2157" dirty="0"/>
              <a:t>How many rejected messages is too many?</a:t>
            </a:r>
          </a:p>
        </p:txBody>
      </p:sp>
      <p:pic>
        <p:nvPicPr>
          <p:cNvPr id="6" name="Picture 5" descr="Icon of three gears with varying sizes">
            <a:extLst>
              <a:ext uri="{FF2B5EF4-FFF2-40B4-BE49-F238E27FC236}">
                <a16:creationId xmlns:a16="http://schemas.microsoft.com/office/drawing/2014/main" id="{FB8F8865-15ED-46CB-A87F-B5D273B8BFEF}"/>
              </a:ext>
            </a:extLst>
          </p:cNvPr>
          <p:cNvPicPr>
            <a:picLocks/>
          </p:cNvPicPr>
          <p:nvPr/>
        </p:nvPicPr>
        <p:blipFill>
          <a:blip r:embed="rId4"/>
          <a:stretch>
            <a:fillRect/>
          </a:stretch>
        </p:blipFill>
        <p:spPr>
          <a:xfrm>
            <a:off x="414992" y="4348870"/>
            <a:ext cx="1012089" cy="1012089"/>
          </a:xfrm>
          <a:prstGeom prst="rect">
            <a:avLst/>
          </a:prstGeom>
        </p:spPr>
      </p:pic>
      <p:cxnSp>
        <p:nvCxnSpPr>
          <p:cNvPr id="7" name="Straight Connector 6">
            <a:extLst>
              <a:ext uri="{FF2B5EF4-FFF2-40B4-BE49-F238E27FC236}">
                <a16:creationId xmlns:a16="http://schemas.microsoft.com/office/drawing/2014/main" id="{69A01D34-F710-47AC-8E80-C0A979126788}"/>
              </a:ext>
              <a:ext uri="{C183D7F6-B498-43B3-948B-1728B52AA6E4}">
                <adec:decorative xmlns:adec="http://schemas.microsoft.com/office/drawing/2017/decorative" val="1"/>
              </a:ext>
            </a:extLst>
          </p:cNvPr>
          <p:cNvCxnSpPr>
            <a:cxnSpLocks/>
          </p:cNvCxnSpPr>
          <p:nvPr/>
        </p:nvCxnSpPr>
        <p:spPr>
          <a:xfrm flipV="1">
            <a:off x="1631494" y="3879886"/>
            <a:ext cx="10129600" cy="1"/>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E270099-7196-4A67-9F23-2E0B5A661840}"/>
              </a:ext>
            </a:extLst>
          </p:cNvPr>
          <p:cNvSpPr txBox="1"/>
          <p:nvPr/>
        </p:nvSpPr>
        <p:spPr>
          <a:xfrm>
            <a:off x="1631493" y="4397190"/>
            <a:ext cx="10129600" cy="362072"/>
          </a:xfrm>
          <a:prstGeom prst="rect">
            <a:avLst/>
          </a:prstGeom>
          <a:noFill/>
        </p:spPr>
        <p:txBody>
          <a:bodyPr wrap="square" lIns="0" tIns="0" rIns="0" bIns="0" rtlCol="0" anchor="ctr">
            <a:spAutoFit/>
          </a:bodyPr>
          <a:lstStyle/>
          <a:p>
            <a:pPr defTabSz="896354"/>
            <a:r>
              <a:rPr lang="en-US" sz="2353" dirty="0">
                <a:solidFill>
                  <a:srgbClr val="000000"/>
                </a:solidFill>
              </a:rPr>
              <a:t>Custom messages can be sent through a custom message SDK</a:t>
            </a:r>
          </a:p>
        </p:txBody>
      </p:sp>
    </p:spTree>
    <p:extLst>
      <p:ext uri="{BB962C8B-B14F-4D97-AF65-F5344CB8AC3E}">
        <p14:creationId xmlns:p14="http://schemas.microsoft.com/office/powerpoint/2010/main" val="27390299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4: Enhance Protection with Azure Defender for IoT Security agents</a:t>
            </a:r>
          </a:p>
        </p:txBody>
      </p:sp>
      <p:pic>
        <p:nvPicPr>
          <p:cNvPr id="6" name="Picture 5" descr="Icon of small circles connected by lines forming a big circle">
            <a:extLst>
              <a:ext uri="{FF2B5EF4-FFF2-40B4-BE49-F238E27FC236}">
                <a16:creationId xmlns:a16="http://schemas.microsoft.com/office/drawing/2014/main" id="{D935EAF2-C988-4D56-841A-1C7846B4B1AD}"/>
              </a:ext>
            </a:extLst>
          </p:cNvPr>
          <p:cNvPicPr>
            <a:picLocks noChangeAspect="1"/>
          </p:cNvPicPr>
          <p:nvPr/>
        </p:nvPicPr>
        <p:blipFill>
          <a:blip r:embed="rId3">
            <a:clrChange>
              <a:clrFrom>
                <a:srgbClr val="FFFFFF"/>
              </a:clrFrom>
              <a:clrTo>
                <a:srgbClr val="FFFFFF">
                  <a:alpha val="0"/>
                </a:srgbClr>
              </a:clrTo>
            </a:clrChange>
          </a:blip>
          <a:srcRect/>
          <a:stretch/>
        </p:blipFill>
        <p:spPr>
          <a:xfrm>
            <a:off x="10342501" y="3055032"/>
            <a:ext cx="757750" cy="757750"/>
          </a:xfrm>
          <a:prstGeom prst="rect">
            <a:avLst/>
          </a:prstGeom>
        </p:spPr>
      </p:pic>
    </p:spTree>
    <p:extLst>
      <p:ext uri="{BB962C8B-B14F-4D97-AF65-F5344CB8AC3E}">
        <p14:creationId xmlns:p14="http://schemas.microsoft.com/office/powerpoint/2010/main" val="413711953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Your security agent options</a:t>
            </a:r>
          </a:p>
        </p:txBody>
      </p:sp>
      <p:graphicFrame>
        <p:nvGraphicFramePr>
          <p:cNvPr id="2" name="Table 1">
            <a:extLst>
              <a:ext uri="{FF2B5EF4-FFF2-40B4-BE49-F238E27FC236}">
                <a16:creationId xmlns:a16="http://schemas.microsoft.com/office/drawing/2014/main" id="{8D807B95-613D-4E4C-9E50-4D63C0B2E230}"/>
              </a:ext>
            </a:extLst>
          </p:cNvPr>
          <p:cNvGraphicFramePr>
            <a:graphicFrameLocks noGrp="1"/>
          </p:cNvGraphicFramePr>
          <p:nvPr/>
        </p:nvGraphicFramePr>
        <p:xfrm>
          <a:off x="417643" y="1519429"/>
          <a:ext cx="11354716" cy="3179509"/>
        </p:xfrm>
        <a:graphic>
          <a:graphicData uri="http://schemas.openxmlformats.org/drawingml/2006/table">
            <a:tbl>
              <a:tblPr firstRow="1" firstCol="1" bandRow="1">
                <a:tableStyleId>{69012ECD-51FC-41F1-AA8D-1B2483CD663E}</a:tableStyleId>
              </a:tblPr>
              <a:tblGrid>
                <a:gridCol w="3854384">
                  <a:extLst>
                    <a:ext uri="{9D8B030D-6E8A-4147-A177-3AD203B41FA5}">
                      <a16:colId xmlns:a16="http://schemas.microsoft.com/office/drawing/2014/main" val="3817692627"/>
                    </a:ext>
                  </a:extLst>
                </a:gridCol>
                <a:gridCol w="3429709">
                  <a:extLst>
                    <a:ext uri="{9D8B030D-6E8A-4147-A177-3AD203B41FA5}">
                      <a16:colId xmlns:a16="http://schemas.microsoft.com/office/drawing/2014/main" val="4074854145"/>
                    </a:ext>
                  </a:extLst>
                </a:gridCol>
                <a:gridCol w="4070623">
                  <a:extLst>
                    <a:ext uri="{9D8B030D-6E8A-4147-A177-3AD203B41FA5}">
                      <a16:colId xmlns:a16="http://schemas.microsoft.com/office/drawing/2014/main" val="2857104664"/>
                    </a:ext>
                  </a:extLst>
                </a:gridCol>
              </a:tblGrid>
              <a:tr h="523210">
                <a:tc>
                  <a:txBody>
                    <a:bodyPr/>
                    <a:lstStyle/>
                    <a:p>
                      <a:pPr algn="l"/>
                      <a:r>
                        <a:rPr lang="en-US" sz="2400" b="0" dirty="0">
                          <a:solidFill>
                            <a:schemeClr val="bg1"/>
                          </a:solidFill>
                          <a:effectLst/>
                          <a:latin typeface="+mj-lt"/>
                        </a:rPr>
                        <a:t>Characteristics</a:t>
                      </a:r>
                    </a:p>
                  </a:txBody>
                  <a:tcPr marL="89642" marR="89642" marT="44821" marB="44821" anchor="ctr">
                    <a:lnL w="6350" cap="flat" cmpd="sng" algn="ctr">
                      <a:solidFill>
                        <a:srgbClr val="243A5E"/>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pPr algn="l"/>
                      <a:r>
                        <a:rPr lang="en-US" sz="2400" b="0">
                          <a:solidFill>
                            <a:schemeClr val="bg1"/>
                          </a:solidFill>
                          <a:effectLst/>
                          <a:latin typeface="+mj-lt"/>
                        </a:rPr>
                        <a:t>C-based security agent</a:t>
                      </a: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sz="2400" b="0">
                          <a:solidFill>
                            <a:schemeClr val="bg1"/>
                          </a:solidFill>
                          <a:effectLst/>
                          <a:latin typeface="+mj-lt"/>
                        </a:rPr>
                        <a:t>C#-based security agent</a:t>
                      </a:r>
                      <a:endParaRPr lang="en-US" sz="2400" b="0">
                        <a:solidFill>
                          <a:schemeClr val="bg1"/>
                        </a:solidFill>
                        <a:latin typeface="+mj-lt"/>
                      </a:endParaRPr>
                    </a:p>
                  </a:txBody>
                  <a:tcPr marL="89642" marR="89642" marT="44821" marB="44821" anchor="ctr">
                    <a:lnL w="6350" cap="flat" cmpd="sng" algn="ctr">
                      <a:solidFill>
                        <a:schemeClr val="bg1"/>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12700" cap="flat" cmpd="sng" algn="ctr">
                      <a:noFill/>
                      <a:prstDash val="solid"/>
                      <a:round/>
                      <a:headEnd type="none" w="med" len="med"/>
                      <a:tailEnd type="none" w="med" len="med"/>
                    </a:lnB>
                    <a:solidFill>
                      <a:srgbClr val="243A5E"/>
                    </a:solidFill>
                  </a:tcPr>
                </a:tc>
                <a:extLst>
                  <a:ext uri="{0D108BD9-81ED-4DB2-BD59-A6C34878D82A}">
                    <a16:rowId xmlns:a16="http://schemas.microsoft.com/office/drawing/2014/main" val="2481126853"/>
                  </a:ext>
                </a:extLst>
              </a:tr>
              <a:tr h="482964">
                <a:tc>
                  <a:txBody>
                    <a:bodyPr/>
                    <a:lstStyle/>
                    <a:p>
                      <a:pPr algn="l">
                        <a:spcBef>
                          <a:spcPts val="300"/>
                        </a:spcBef>
                        <a:spcAft>
                          <a:spcPts val="300"/>
                        </a:spcAft>
                      </a:pPr>
                      <a:r>
                        <a:rPr lang="en-US" sz="2000" b="0" dirty="0">
                          <a:solidFill>
                            <a:schemeClr val="tx1"/>
                          </a:solidFill>
                          <a:effectLst/>
                          <a:latin typeface="+mj-lt"/>
                        </a:rPr>
                        <a:t>Supported Windows platforms?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spcBef>
                          <a:spcPts val="300"/>
                        </a:spcBef>
                        <a:spcAft>
                          <a:spcPts val="300"/>
                        </a:spcAft>
                      </a:pPr>
                      <a:r>
                        <a:rPr lang="en-US" sz="2000">
                          <a:solidFill>
                            <a:schemeClr val="tx1"/>
                          </a:solidFill>
                          <a:effectLst/>
                          <a:latin typeface="+mn-lt"/>
                        </a:rPr>
                        <a:t>No</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2000">
                          <a:solidFill>
                            <a:schemeClr val="tx1"/>
                          </a:solidFill>
                          <a:effectLst/>
                          <a:latin typeface="+mn-lt"/>
                        </a:rPr>
                        <a:t>Yes (WMI pre-requisite)</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22313497"/>
                  </a:ext>
                </a:extLst>
              </a:tr>
              <a:tr h="482964">
                <a:tc>
                  <a:txBody>
                    <a:bodyPr/>
                    <a:lstStyle/>
                    <a:p>
                      <a:pPr algn="l">
                        <a:spcBef>
                          <a:spcPts val="300"/>
                        </a:spcBef>
                        <a:spcAft>
                          <a:spcPts val="300"/>
                        </a:spcAft>
                      </a:pPr>
                      <a:r>
                        <a:rPr lang="en-US" sz="2000" b="0" dirty="0">
                          <a:solidFill>
                            <a:schemeClr val="tx1"/>
                          </a:solidFill>
                          <a:effectLst/>
                          <a:latin typeface="+mj-lt"/>
                        </a:rPr>
                        <a:t>Supported Linux platforms?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spcBef>
                          <a:spcPts val="300"/>
                        </a:spcBef>
                        <a:spcAft>
                          <a:spcPts val="300"/>
                        </a:spcAft>
                      </a:pPr>
                      <a:r>
                        <a:rPr lang="en-US" sz="2000">
                          <a:solidFill>
                            <a:schemeClr val="tx1"/>
                          </a:solidFill>
                          <a:effectLst/>
                          <a:latin typeface="+mn-lt"/>
                        </a:rPr>
                        <a:t>Yes, x64 and x86</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2000">
                          <a:solidFill>
                            <a:schemeClr val="tx1"/>
                          </a:solidFill>
                          <a:effectLst/>
                          <a:latin typeface="+mn-lt"/>
                        </a:rPr>
                        <a:t>Yes, x64 only</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826685445"/>
                  </a:ext>
                </a:extLst>
              </a:tr>
              <a:tr h="1207407">
                <a:tc>
                  <a:txBody>
                    <a:bodyPr/>
                    <a:lstStyle/>
                    <a:p>
                      <a:pPr algn="l">
                        <a:spcBef>
                          <a:spcPts val="300"/>
                        </a:spcBef>
                        <a:spcAft>
                          <a:spcPts val="300"/>
                        </a:spcAft>
                      </a:pPr>
                      <a:r>
                        <a:rPr lang="en-US" sz="2000" b="0">
                          <a:solidFill>
                            <a:schemeClr val="tx1"/>
                          </a:solidFill>
                          <a:effectLst/>
                          <a:latin typeface="+mj-lt"/>
                        </a:rPr>
                        <a:t>Linux prerequisites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spcBef>
                          <a:spcPts val="300"/>
                        </a:spcBef>
                        <a:spcAft>
                          <a:spcPts val="300"/>
                        </a:spcAft>
                      </a:pPr>
                      <a:r>
                        <a:rPr lang="en-US" sz="2000">
                          <a:solidFill>
                            <a:schemeClr val="tx1"/>
                          </a:solidFill>
                          <a:effectLst/>
                          <a:latin typeface="+mn-lt"/>
                        </a:rPr>
                        <a:t>libunwind8, libcurl3, uuid-runtime, auditd, audispd-plugins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2000">
                          <a:solidFill>
                            <a:schemeClr val="tx1"/>
                          </a:solidFill>
                          <a:effectLst/>
                          <a:latin typeface="+mn-lt"/>
                        </a:rPr>
                        <a:t>libunwind8, libcurl3, uuid-runtime, auditd, audispd-plugins, sudo,</a:t>
                      </a:r>
                      <a:br>
                        <a:rPr lang="en-US" sz="2000">
                          <a:solidFill>
                            <a:schemeClr val="tx1"/>
                          </a:solidFill>
                          <a:effectLst/>
                          <a:latin typeface="+mn-lt"/>
                        </a:rPr>
                      </a:br>
                      <a:r>
                        <a:rPr lang="en-US" sz="2000">
                          <a:solidFill>
                            <a:schemeClr val="tx1"/>
                          </a:solidFill>
                          <a:effectLst/>
                          <a:latin typeface="+mn-lt"/>
                        </a:rPr>
                        <a:t>netstat, iptables</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863814606"/>
                  </a:ext>
                </a:extLst>
              </a:tr>
              <a:tr h="482964">
                <a:tc>
                  <a:txBody>
                    <a:bodyPr/>
                    <a:lstStyle/>
                    <a:p>
                      <a:pPr algn="l">
                        <a:spcBef>
                          <a:spcPts val="300"/>
                        </a:spcBef>
                        <a:spcAft>
                          <a:spcPts val="300"/>
                        </a:spcAft>
                      </a:pPr>
                      <a:r>
                        <a:rPr lang="en-US" sz="2000" b="0" dirty="0">
                          <a:solidFill>
                            <a:schemeClr val="tx1"/>
                          </a:solidFill>
                          <a:effectLst/>
                          <a:latin typeface="+mj-lt"/>
                        </a:rPr>
                        <a:t>Disk footprint</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algn="l">
                        <a:spcBef>
                          <a:spcPts val="300"/>
                        </a:spcBef>
                        <a:spcAft>
                          <a:spcPts val="300"/>
                        </a:spcAft>
                      </a:pPr>
                      <a:r>
                        <a:rPr lang="en-US" sz="2000">
                          <a:solidFill>
                            <a:schemeClr val="tx1"/>
                          </a:solidFill>
                          <a:effectLst/>
                          <a:latin typeface="+mn-lt"/>
                        </a:rPr>
                        <a:t>10.5 MB</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tc>
                  <a:txBody>
                    <a:bodyPr/>
                    <a:lstStyle/>
                    <a:p>
                      <a:pPr algn="l">
                        <a:spcBef>
                          <a:spcPts val="300"/>
                        </a:spcBef>
                        <a:spcAft>
                          <a:spcPts val="300"/>
                        </a:spcAft>
                      </a:pPr>
                      <a:r>
                        <a:rPr lang="en-US" sz="2000" dirty="0">
                          <a:solidFill>
                            <a:schemeClr val="tx1"/>
                          </a:solidFill>
                          <a:effectLst/>
                          <a:latin typeface="+mn-lt"/>
                        </a:rPr>
                        <a:t>90 MB</a:t>
                      </a:r>
                    </a:p>
                  </a:txBody>
                  <a:tcPr marL="89642" marR="89642" marT="44821" marB="44821" anchor="ctr">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319679284"/>
                  </a:ext>
                </a:extLst>
              </a:tr>
            </a:tbl>
          </a:graphicData>
        </a:graphic>
      </p:graphicFrame>
      <p:sp>
        <p:nvSpPr>
          <p:cNvPr id="5" name="TextBox 4">
            <a:extLst>
              <a:ext uri="{FF2B5EF4-FFF2-40B4-BE49-F238E27FC236}">
                <a16:creationId xmlns:a16="http://schemas.microsoft.com/office/drawing/2014/main" id="{722880FE-CCF4-4983-85E9-857DEC9889AE}"/>
              </a:ext>
            </a:extLst>
          </p:cNvPr>
          <p:cNvSpPr txBox="1"/>
          <p:nvPr/>
        </p:nvSpPr>
        <p:spPr>
          <a:xfrm>
            <a:off x="418644" y="5108394"/>
            <a:ext cx="11354714" cy="482763"/>
          </a:xfrm>
          <a:prstGeom prst="rect">
            <a:avLst/>
          </a:prstGeom>
          <a:solidFill>
            <a:schemeClr val="bg1">
              <a:lumMod val="95000"/>
            </a:schemeClr>
          </a:solidFill>
        </p:spPr>
        <p:txBody>
          <a:bodyPr wrap="square" lIns="134464" tIns="89642" rIns="134464" bIns="89642" rtlCol="0">
            <a:spAutoFit/>
          </a:bodyPr>
          <a:lstStyle/>
          <a:p>
            <a:r>
              <a:rPr lang="en-US" sz="1961" i="1" dirty="0"/>
              <a:t>The above lets you figure out which agent to use in any given situation…</a:t>
            </a:r>
          </a:p>
        </p:txBody>
      </p:sp>
    </p:spTree>
    <p:extLst>
      <p:ext uri="{BB962C8B-B14F-4D97-AF65-F5344CB8AC3E}">
        <p14:creationId xmlns:p14="http://schemas.microsoft.com/office/powerpoint/2010/main" val="258008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Learning objectives</a:t>
            </a:r>
          </a:p>
        </p:txBody>
      </p:sp>
      <p:pic>
        <p:nvPicPr>
          <p:cNvPr id="3" name="Picture 2" descr="Icon of a document with a checkmark">
            <a:extLst>
              <a:ext uri="{FF2B5EF4-FFF2-40B4-BE49-F238E27FC236}">
                <a16:creationId xmlns:a16="http://schemas.microsoft.com/office/drawing/2014/main" id="{D409716B-0E25-4BC6-9C60-F98B44F8144C}"/>
              </a:ext>
            </a:extLst>
          </p:cNvPr>
          <p:cNvPicPr>
            <a:picLocks noChangeAspect="1"/>
          </p:cNvPicPr>
          <p:nvPr/>
        </p:nvPicPr>
        <p:blipFill>
          <a:blip r:embed="rId3"/>
          <a:stretch>
            <a:fillRect/>
          </a:stretch>
        </p:blipFill>
        <p:spPr>
          <a:xfrm>
            <a:off x="10401004" y="2978285"/>
            <a:ext cx="626250" cy="910771"/>
          </a:xfrm>
          <a:prstGeom prst="rect">
            <a:avLst/>
          </a:prstGeom>
        </p:spPr>
      </p:pic>
    </p:spTree>
    <p:extLst>
      <p:ext uri="{BB962C8B-B14F-4D97-AF65-F5344CB8AC3E}">
        <p14:creationId xmlns:p14="http://schemas.microsoft.com/office/powerpoint/2010/main" val="128608446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Security agent deployment and testing</a:t>
            </a:r>
          </a:p>
        </p:txBody>
      </p:sp>
      <p:sp>
        <p:nvSpPr>
          <p:cNvPr id="7" name="Text Placeholder 6">
            <a:extLst>
              <a:ext uri="{FF2B5EF4-FFF2-40B4-BE49-F238E27FC236}">
                <a16:creationId xmlns:a16="http://schemas.microsoft.com/office/drawing/2014/main" id="{421501CF-7874-4D47-A272-5FC57B085E5D}"/>
              </a:ext>
            </a:extLst>
          </p:cNvPr>
          <p:cNvSpPr>
            <a:spLocks noGrp="1"/>
          </p:cNvSpPr>
          <p:nvPr>
            <p:ph type="body" sz="quarter" idx="10"/>
          </p:nvPr>
        </p:nvSpPr>
        <p:spPr/>
        <p:txBody>
          <a:bodyPr/>
          <a:lstStyle/>
          <a:p>
            <a:r>
              <a:rPr lang="en-US" dirty="0"/>
              <a:t>Deployment details depend on the device, but all have the same basic pattern…</a:t>
            </a:r>
          </a:p>
        </p:txBody>
      </p:sp>
      <p:pic>
        <p:nvPicPr>
          <p:cNvPr id="5" name="Picture 4">
            <a:extLst>
              <a:ext uri="{FF2B5EF4-FFF2-40B4-BE49-F238E27FC236}">
                <a16:creationId xmlns:a16="http://schemas.microsoft.com/office/drawing/2014/main" id="{06B081FB-04A6-4A8A-A689-632CE23A1863}"/>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12667" y="1735952"/>
            <a:ext cx="11366667" cy="4616588"/>
          </a:xfrm>
          <a:prstGeom prst="rect">
            <a:avLst/>
          </a:prstGeom>
        </p:spPr>
      </p:pic>
      <p:sp>
        <p:nvSpPr>
          <p:cNvPr id="23" name="Oval 22">
            <a:extLst>
              <a:ext uri="{FF2B5EF4-FFF2-40B4-BE49-F238E27FC236}">
                <a16:creationId xmlns:a16="http://schemas.microsoft.com/office/drawing/2014/main" id="{73662B24-38BB-4A76-9A12-C21B69B4C60A}"/>
              </a:ext>
            </a:extLst>
          </p:cNvPr>
          <p:cNvSpPr/>
          <p:nvPr/>
        </p:nvSpPr>
        <p:spPr bwMode="auto">
          <a:xfrm>
            <a:off x="507839" y="1827696"/>
            <a:ext cx="628391" cy="628391"/>
          </a:xfrm>
          <a:prstGeom prst="ellipse">
            <a:avLst/>
          </a:prstGeom>
          <a:noFill/>
          <a:ln w="28575" cap="flat" cmpd="sng" algn="ctr">
            <a:no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IN" sz="2353" b="1" kern="0" dirty="0">
                <a:ea typeface="Segoe UI" pitchFamily="34" charset="0"/>
                <a:cs typeface="Segoe UI" pitchFamily="34" charset="0"/>
              </a:rPr>
              <a:t>1</a:t>
            </a:r>
          </a:p>
        </p:txBody>
      </p:sp>
      <p:sp>
        <p:nvSpPr>
          <p:cNvPr id="91" name="Rectangle 90">
            <a:extLst>
              <a:ext uri="{FF2B5EF4-FFF2-40B4-BE49-F238E27FC236}">
                <a16:creationId xmlns:a16="http://schemas.microsoft.com/office/drawing/2014/main" id="{1AD03C05-A7D5-409D-8587-C36D5CD2D5C1}"/>
              </a:ext>
            </a:extLst>
          </p:cNvPr>
          <p:cNvSpPr/>
          <p:nvPr/>
        </p:nvSpPr>
        <p:spPr bwMode="auto">
          <a:xfrm>
            <a:off x="1454396" y="1828836"/>
            <a:ext cx="10318962" cy="62611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961" dirty="0">
                <a:solidFill>
                  <a:schemeClr val="tx1"/>
                </a:solidFill>
              </a:rPr>
              <a:t>Create an </a:t>
            </a:r>
            <a:r>
              <a:rPr lang="en-US" sz="1961" dirty="0" err="1">
                <a:solidFill>
                  <a:schemeClr val="tx1"/>
                </a:solidFill>
              </a:rPr>
              <a:t>azureiotsecurity</a:t>
            </a:r>
            <a:r>
              <a:rPr lang="en-US" sz="1961" dirty="0">
                <a:solidFill>
                  <a:schemeClr val="tx1"/>
                </a:solidFill>
              </a:rPr>
              <a:t> module definition on the device registration; The agent presents as a device module to IoT Hub and uses a module twin for configuration</a:t>
            </a:r>
            <a:endParaRPr lang="en-US" sz="1961" dirty="0"/>
          </a:p>
        </p:txBody>
      </p:sp>
      <p:sp>
        <p:nvSpPr>
          <p:cNvPr id="24" name="Oval 23">
            <a:extLst>
              <a:ext uri="{FF2B5EF4-FFF2-40B4-BE49-F238E27FC236}">
                <a16:creationId xmlns:a16="http://schemas.microsoft.com/office/drawing/2014/main" id="{5016D44A-02C5-4FF7-95CF-BD776A3D59BC}"/>
              </a:ext>
            </a:extLst>
          </p:cNvPr>
          <p:cNvSpPr/>
          <p:nvPr/>
        </p:nvSpPr>
        <p:spPr bwMode="auto">
          <a:xfrm>
            <a:off x="507839" y="2779510"/>
            <a:ext cx="628391" cy="628391"/>
          </a:xfrm>
          <a:prstGeom prst="ellipse">
            <a:avLst/>
          </a:prstGeom>
          <a:noFill/>
          <a:ln w="28575" cap="flat" cmpd="sng" algn="ctr">
            <a:no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IN" sz="2353" b="1" kern="0">
                <a:ea typeface="Segoe UI" pitchFamily="34" charset="0"/>
                <a:cs typeface="Segoe UI" pitchFamily="34" charset="0"/>
              </a:rPr>
              <a:t>2</a:t>
            </a:r>
          </a:p>
        </p:txBody>
      </p:sp>
      <p:sp>
        <p:nvSpPr>
          <p:cNvPr id="152" name="Rectangle 151">
            <a:extLst>
              <a:ext uri="{FF2B5EF4-FFF2-40B4-BE49-F238E27FC236}">
                <a16:creationId xmlns:a16="http://schemas.microsoft.com/office/drawing/2014/main" id="{45DBB89C-7840-46EA-BE43-B675BB91B51E}"/>
              </a:ext>
            </a:extLst>
          </p:cNvPr>
          <p:cNvSpPr/>
          <p:nvPr/>
        </p:nvSpPr>
        <p:spPr bwMode="auto">
          <a:xfrm>
            <a:off x="1454396" y="2942843"/>
            <a:ext cx="10318962" cy="3017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961" dirty="0">
                <a:solidFill>
                  <a:schemeClr val="tx1"/>
                </a:solidFill>
              </a:rPr>
              <a:t>Download the appropriate script from GitHub</a:t>
            </a:r>
          </a:p>
        </p:txBody>
      </p:sp>
      <p:sp>
        <p:nvSpPr>
          <p:cNvPr id="25" name="Oval 24">
            <a:extLst>
              <a:ext uri="{FF2B5EF4-FFF2-40B4-BE49-F238E27FC236}">
                <a16:creationId xmlns:a16="http://schemas.microsoft.com/office/drawing/2014/main" id="{E88BC7ED-1B05-4B11-8118-31736B8F6CBE}"/>
              </a:ext>
            </a:extLst>
          </p:cNvPr>
          <p:cNvSpPr/>
          <p:nvPr/>
        </p:nvSpPr>
        <p:spPr bwMode="auto">
          <a:xfrm>
            <a:off x="507839" y="3731324"/>
            <a:ext cx="628391" cy="628391"/>
          </a:xfrm>
          <a:prstGeom prst="ellipse">
            <a:avLst/>
          </a:prstGeom>
          <a:noFill/>
          <a:ln w="28575" cap="flat" cmpd="sng" algn="ctr">
            <a:no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IN" sz="2353" b="1" kern="0">
                <a:ea typeface="Segoe UI" pitchFamily="34" charset="0"/>
                <a:cs typeface="Segoe UI" pitchFamily="34" charset="0"/>
              </a:rPr>
              <a:t>3</a:t>
            </a:r>
          </a:p>
        </p:txBody>
      </p:sp>
      <p:sp>
        <p:nvSpPr>
          <p:cNvPr id="197" name="Rectangle 196">
            <a:extLst>
              <a:ext uri="{FF2B5EF4-FFF2-40B4-BE49-F238E27FC236}">
                <a16:creationId xmlns:a16="http://schemas.microsoft.com/office/drawing/2014/main" id="{E5CABCE6-22D3-4360-A7A7-5B3FAABC4B7F}"/>
              </a:ext>
            </a:extLst>
          </p:cNvPr>
          <p:cNvSpPr/>
          <p:nvPr/>
        </p:nvSpPr>
        <p:spPr bwMode="auto">
          <a:xfrm>
            <a:off x="1454396" y="3894657"/>
            <a:ext cx="10318962" cy="3017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961">
                <a:solidFill>
                  <a:schemeClr val="tx1"/>
                </a:solidFill>
              </a:rPr>
              <a:t>Review it</a:t>
            </a:r>
          </a:p>
        </p:txBody>
      </p:sp>
      <p:sp>
        <p:nvSpPr>
          <p:cNvPr id="26" name="Oval 25">
            <a:extLst>
              <a:ext uri="{FF2B5EF4-FFF2-40B4-BE49-F238E27FC236}">
                <a16:creationId xmlns:a16="http://schemas.microsoft.com/office/drawing/2014/main" id="{98EBC5FA-08F0-4B6C-AB7D-F6579258579E}"/>
              </a:ext>
            </a:extLst>
          </p:cNvPr>
          <p:cNvSpPr/>
          <p:nvPr/>
        </p:nvSpPr>
        <p:spPr bwMode="auto">
          <a:xfrm>
            <a:off x="507839" y="4683138"/>
            <a:ext cx="628391" cy="628391"/>
          </a:xfrm>
          <a:prstGeom prst="ellipse">
            <a:avLst/>
          </a:prstGeom>
          <a:noFill/>
          <a:ln w="28575" cap="flat" cmpd="sng" algn="ctr">
            <a:no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IN" sz="2353" b="1" kern="0">
                <a:ea typeface="Segoe UI" pitchFamily="34" charset="0"/>
                <a:cs typeface="Segoe UI" pitchFamily="34" charset="0"/>
              </a:rPr>
              <a:t>4</a:t>
            </a:r>
          </a:p>
        </p:txBody>
      </p:sp>
      <p:sp>
        <p:nvSpPr>
          <p:cNvPr id="226" name="Rectangle 225">
            <a:extLst>
              <a:ext uri="{FF2B5EF4-FFF2-40B4-BE49-F238E27FC236}">
                <a16:creationId xmlns:a16="http://schemas.microsoft.com/office/drawing/2014/main" id="{6E548E76-B9C3-4357-B2FE-FED0ECDF57F8}"/>
              </a:ext>
            </a:extLst>
          </p:cNvPr>
          <p:cNvSpPr/>
          <p:nvPr/>
        </p:nvSpPr>
        <p:spPr bwMode="auto">
          <a:xfrm>
            <a:off x="1454396" y="4846471"/>
            <a:ext cx="10318962" cy="3017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961" dirty="0">
                <a:solidFill>
                  <a:schemeClr val="tx1"/>
                </a:solidFill>
              </a:rPr>
              <a:t>Execute it</a:t>
            </a:r>
          </a:p>
        </p:txBody>
      </p:sp>
      <p:sp>
        <p:nvSpPr>
          <p:cNvPr id="27" name="Oval 26">
            <a:extLst>
              <a:ext uri="{FF2B5EF4-FFF2-40B4-BE49-F238E27FC236}">
                <a16:creationId xmlns:a16="http://schemas.microsoft.com/office/drawing/2014/main" id="{3CF76724-4B6C-43F7-822D-BBF278C93840}"/>
              </a:ext>
            </a:extLst>
          </p:cNvPr>
          <p:cNvSpPr/>
          <p:nvPr/>
        </p:nvSpPr>
        <p:spPr bwMode="auto">
          <a:xfrm>
            <a:off x="507839" y="5634953"/>
            <a:ext cx="628391" cy="628391"/>
          </a:xfrm>
          <a:prstGeom prst="ellipse">
            <a:avLst/>
          </a:prstGeom>
          <a:noFill/>
          <a:ln w="28575" cap="flat" cmpd="sng" algn="ctr">
            <a:noFill/>
            <a:prstDash val="sysDot"/>
            <a:headEnd type="none" w="med" len="med"/>
            <a:tailEnd type="none" w="med" len="med"/>
          </a:ln>
          <a:effectLst/>
        </p:spPr>
        <p:txBody>
          <a:bodyPr rot="0" spcFirstLastPara="0" vertOverflow="overflow" horzOverflow="overflow" vert="horz" wrap="square" lIns="179285" tIns="143428" rIns="179285" bIns="143428" numCol="1" spcCol="0" rtlCol="0" fromWordArt="0" anchor="ctr" anchorCtr="0" forceAA="0" compatLnSpc="1">
            <a:prstTxWarp prst="textNoShape">
              <a:avLst/>
            </a:prstTxWarp>
            <a:noAutofit/>
          </a:bodyPr>
          <a:lstStyle/>
          <a:p>
            <a:pPr algn="ctr" defTabSz="914102" fontAlgn="base">
              <a:lnSpc>
                <a:spcPct val="90000"/>
              </a:lnSpc>
              <a:spcBef>
                <a:spcPct val="0"/>
              </a:spcBef>
              <a:spcAft>
                <a:spcPct val="0"/>
              </a:spcAft>
              <a:defRPr/>
            </a:pPr>
            <a:r>
              <a:rPr lang="en-IN" sz="2353" b="1" kern="0">
                <a:ea typeface="Segoe UI" pitchFamily="34" charset="0"/>
                <a:cs typeface="Segoe UI" pitchFamily="34" charset="0"/>
              </a:rPr>
              <a:t>5</a:t>
            </a:r>
          </a:p>
        </p:txBody>
      </p:sp>
      <p:sp>
        <p:nvSpPr>
          <p:cNvPr id="9" name="Rectangle 8">
            <a:extLst>
              <a:ext uri="{FF2B5EF4-FFF2-40B4-BE49-F238E27FC236}">
                <a16:creationId xmlns:a16="http://schemas.microsoft.com/office/drawing/2014/main" id="{D042C618-22A7-4EE6-8741-111E14D234CA}"/>
              </a:ext>
            </a:extLst>
          </p:cNvPr>
          <p:cNvSpPr/>
          <p:nvPr/>
        </p:nvSpPr>
        <p:spPr bwMode="auto">
          <a:xfrm>
            <a:off x="1454396" y="5798286"/>
            <a:ext cx="10318962" cy="301727"/>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r>
              <a:rPr lang="en-US" sz="1961">
                <a:solidFill>
                  <a:schemeClr val="tx1"/>
                </a:solidFill>
              </a:rPr>
              <a:t>Run the simulated attack script to test your end-to-end solution</a:t>
            </a:r>
          </a:p>
        </p:txBody>
      </p:sp>
    </p:spTree>
    <p:extLst>
      <p:ext uri="{BB962C8B-B14F-4D97-AF65-F5344CB8AC3E}">
        <p14:creationId xmlns:p14="http://schemas.microsoft.com/office/powerpoint/2010/main" val="300766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fade">
                                      <p:cBhvr>
                                        <p:cTn id="7" dur="500"/>
                                        <p:tgtEl>
                                          <p:spTgt spid="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2"/>
                                        </p:tgtEl>
                                        <p:attrNameLst>
                                          <p:attrName>style.visibility</p:attrName>
                                        </p:attrNameLst>
                                      </p:cBhvr>
                                      <p:to>
                                        <p:strVal val="visible"/>
                                      </p:to>
                                    </p:set>
                                    <p:animEffect transition="in" filter="fade">
                                      <p:cBhvr>
                                        <p:cTn id="12" dur="500"/>
                                        <p:tgtEl>
                                          <p:spTgt spid="15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7"/>
                                        </p:tgtEl>
                                        <p:attrNameLst>
                                          <p:attrName>style.visibility</p:attrName>
                                        </p:attrNameLst>
                                      </p:cBhvr>
                                      <p:to>
                                        <p:strVal val="visible"/>
                                      </p:to>
                                    </p:set>
                                    <p:animEffect transition="in" filter="fade">
                                      <p:cBhvr>
                                        <p:cTn id="17" dur="500"/>
                                        <p:tgtEl>
                                          <p:spTgt spid="1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6"/>
                                        </p:tgtEl>
                                        <p:attrNameLst>
                                          <p:attrName>style.visibility</p:attrName>
                                        </p:attrNameLst>
                                      </p:cBhvr>
                                      <p:to>
                                        <p:strVal val="visible"/>
                                      </p:to>
                                    </p:set>
                                    <p:animEffect transition="in" filter="fade">
                                      <p:cBhvr>
                                        <p:cTn id="22" dur="500"/>
                                        <p:tgtEl>
                                          <p:spTgt spid="2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p:bldP spid="152" grpId="0"/>
      <p:bldP spid="197" grpId="0"/>
      <p:bldP spid="226"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B9FDE-B9C7-44A3-A639-2D3CD366D303}"/>
              </a:ext>
            </a:extLst>
          </p:cNvPr>
          <p:cNvSpPr>
            <a:spLocks noGrp="1"/>
          </p:cNvSpPr>
          <p:nvPr>
            <p:ph type="title"/>
          </p:nvPr>
        </p:nvSpPr>
        <p:spPr/>
        <p:txBody>
          <a:bodyPr/>
          <a:lstStyle/>
          <a:p>
            <a:r>
              <a:rPr lang="en-US" dirty="0"/>
              <a:t>Module configuration on a non-edge device</a:t>
            </a:r>
          </a:p>
        </p:txBody>
      </p:sp>
      <p:pic>
        <p:nvPicPr>
          <p:cNvPr id="3074" name="Picture 2" descr="Modules associated with a device">
            <a:extLst>
              <a:ext uri="{FF2B5EF4-FFF2-40B4-BE49-F238E27FC236}">
                <a16:creationId xmlns:a16="http://schemas.microsoft.com/office/drawing/2014/main" id="{3A1B88CC-D9AD-4DCB-A3FF-C2F52C023FA1}"/>
              </a:ext>
            </a:extLst>
          </p:cNvPr>
          <p:cNvPicPr>
            <a:picLocks noChangeArrowheads="1"/>
          </p:cNvPicPr>
          <p:nvPr/>
        </p:nvPicPr>
        <p:blipFill rotWithShape="1">
          <a:blip r:embed="rId3" cstate="print">
            <a:extLst>
              <a:ext uri="{28A0092B-C50C-407E-A947-70E740481C1C}">
                <a14:useLocalDpi xmlns:a14="http://schemas.microsoft.com/office/drawing/2010/main" val="0"/>
              </a:ext>
            </a:extLst>
          </a:blip>
          <a:srcRect l="-8391" t="-3991" r="-8391" b="-3991"/>
          <a:stretch/>
        </p:blipFill>
        <p:spPr bwMode="auto">
          <a:xfrm>
            <a:off x="418645" y="1169264"/>
            <a:ext cx="11343819" cy="5247819"/>
          </a:xfrm>
          <a:prstGeom prst="rect">
            <a:avLst/>
          </a:prstGeom>
          <a:noFill/>
          <a:ln w="19050">
            <a:solidFill>
              <a:schemeClr val="tx2"/>
            </a:solidFill>
            <a:headEnd type="none" w="med" len="med"/>
            <a:tailEnd type="none" w="med" len="me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979282"/>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EAAE-9C40-4DA1-AEA8-171191982C15}"/>
              </a:ext>
            </a:extLst>
          </p:cNvPr>
          <p:cNvSpPr>
            <a:spLocks noGrp="1"/>
          </p:cNvSpPr>
          <p:nvPr>
            <p:ph type="title"/>
          </p:nvPr>
        </p:nvSpPr>
        <p:spPr/>
        <p:txBody>
          <a:bodyPr/>
          <a:lstStyle/>
          <a:p>
            <a:r>
              <a:rPr lang="en-US" dirty="0"/>
              <a:t>Deploy a security module on your IoT Edge device</a:t>
            </a:r>
          </a:p>
        </p:txBody>
      </p:sp>
      <p:sp>
        <p:nvSpPr>
          <p:cNvPr id="28" name="TextBox 27">
            <a:extLst>
              <a:ext uri="{FF2B5EF4-FFF2-40B4-BE49-F238E27FC236}">
                <a16:creationId xmlns:a16="http://schemas.microsoft.com/office/drawing/2014/main" id="{38C2F55E-C6A4-4B40-B96C-C73822D70D30}"/>
              </a:ext>
            </a:extLst>
          </p:cNvPr>
          <p:cNvSpPr txBox="1">
            <a:spLocks/>
          </p:cNvSpPr>
          <p:nvPr/>
        </p:nvSpPr>
        <p:spPr>
          <a:xfrm>
            <a:off x="418644" y="1194421"/>
            <a:ext cx="5598491" cy="1166690"/>
          </a:xfrm>
          <a:custGeom>
            <a:avLst/>
            <a:gdLst>
              <a:gd name="connsiteX0" fmla="*/ 0 w 4243922"/>
              <a:gd name="connsiteY0" fmla="*/ 0 h 1442039"/>
              <a:gd name="connsiteX1" fmla="*/ 4243922 w 4243922"/>
              <a:gd name="connsiteY1" fmla="*/ 0 h 1442039"/>
              <a:gd name="connsiteX2" fmla="*/ 4243922 w 4243922"/>
              <a:gd name="connsiteY2" fmla="*/ 1442039 h 1442039"/>
              <a:gd name="connsiteX3" fmla="*/ 0 w 4243922"/>
              <a:gd name="connsiteY3" fmla="*/ 1442039 h 1442039"/>
              <a:gd name="connsiteX4" fmla="*/ 0 w 4243922"/>
              <a:gd name="connsiteY4" fmla="*/ 0 h 14420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43922" h="1442039">
                <a:moveTo>
                  <a:pt x="0" y="0"/>
                </a:moveTo>
                <a:lnTo>
                  <a:pt x="4243922" y="0"/>
                </a:lnTo>
                <a:lnTo>
                  <a:pt x="4243922" y="1442039"/>
                </a:lnTo>
                <a:lnTo>
                  <a:pt x="0" y="1442039"/>
                </a:lnTo>
                <a:lnTo>
                  <a:pt x="0" y="0"/>
                </a:lnTo>
                <a:close/>
              </a:path>
            </a:pathLst>
          </a:custGeom>
          <a:solidFill>
            <a:schemeClr val="bg1">
              <a:lumMod val="95000"/>
            </a:schemeClr>
          </a:solidFill>
          <a:ln w="76200">
            <a:noFill/>
          </a:ln>
        </p:spPr>
        <p:txBody>
          <a:bodyPr vert="horz" wrap="square" lIns="179285" tIns="134464" rIns="179285" bIns="134464"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57" spc="0" dirty="0">
                <a:solidFill>
                  <a:schemeClr val="tx1"/>
                </a:solidFill>
                <a:latin typeface="+mn-lt"/>
              </a:rPr>
              <a:t>On an IoT Edge, deployments are done through modules, as previously discussed…</a:t>
            </a:r>
          </a:p>
        </p:txBody>
      </p:sp>
      <p:sp>
        <p:nvSpPr>
          <p:cNvPr id="29" name="TextBox 28">
            <a:extLst>
              <a:ext uri="{FF2B5EF4-FFF2-40B4-BE49-F238E27FC236}">
                <a16:creationId xmlns:a16="http://schemas.microsoft.com/office/drawing/2014/main" id="{1D0B3C67-756C-4202-A327-4AB3D9E613C2}"/>
              </a:ext>
            </a:extLst>
          </p:cNvPr>
          <p:cNvSpPr txBox="1">
            <a:spLocks/>
          </p:cNvSpPr>
          <p:nvPr/>
        </p:nvSpPr>
        <p:spPr>
          <a:xfrm>
            <a:off x="6187455" y="1169263"/>
            <a:ext cx="5598491" cy="1187451"/>
          </a:xfrm>
          <a:custGeom>
            <a:avLst/>
            <a:gdLst>
              <a:gd name="connsiteX0" fmla="*/ 0 w 4209495"/>
              <a:gd name="connsiteY0" fmla="*/ 0 h 1443037"/>
              <a:gd name="connsiteX1" fmla="*/ 4209495 w 4209495"/>
              <a:gd name="connsiteY1" fmla="*/ 0 h 1443037"/>
              <a:gd name="connsiteX2" fmla="*/ 4209495 w 4209495"/>
              <a:gd name="connsiteY2" fmla="*/ 1443037 h 1443037"/>
              <a:gd name="connsiteX3" fmla="*/ 0 w 4209495"/>
              <a:gd name="connsiteY3" fmla="*/ 1443037 h 1443037"/>
              <a:gd name="connsiteX4" fmla="*/ 0 w 4209495"/>
              <a:gd name="connsiteY4" fmla="*/ 0 h 1443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09495" h="1443037">
                <a:moveTo>
                  <a:pt x="0" y="0"/>
                </a:moveTo>
                <a:lnTo>
                  <a:pt x="4209495" y="0"/>
                </a:lnTo>
                <a:lnTo>
                  <a:pt x="4209495" y="1443037"/>
                </a:lnTo>
                <a:lnTo>
                  <a:pt x="0" y="1443037"/>
                </a:lnTo>
                <a:lnTo>
                  <a:pt x="0" y="0"/>
                </a:lnTo>
                <a:close/>
              </a:path>
            </a:pathLst>
          </a:custGeom>
          <a:solidFill>
            <a:schemeClr val="bg1">
              <a:lumMod val="95000"/>
            </a:schemeClr>
          </a:solidFill>
          <a:ln w="76200">
            <a:noFill/>
          </a:ln>
        </p:spPr>
        <p:txBody>
          <a:bodyPr vert="horz" wrap="square" lIns="179285" tIns="89642" rIns="89642" bIns="89642" rtlCol="0" anchor="ctr">
            <a:no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157" spc="0" dirty="0">
                <a:solidFill>
                  <a:schemeClr val="tx1"/>
                </a:solidFill>
                <a:latin typeface="+mn-lt"/>
              </a:rPr>
              <a:t>In the Marketplace, there is a legacy IoT Edge Module for Azure Security Center for IoT that can be viewed</a:t>
            </a:r>
          </a:p>
        </p:txBody>
      </p:sp>
      <p:pic>
        <p:nvPicPr>
          <p:cNvPr id="2050" name="Picture 2" descr="Screenshot showing the Marketplace and an Azure IoT Edge module that supports Azure Defender for IoT, named Azure Security Center for IoT  ">
            <a:extLst>
              <a:ext uri="{FF2B5EF4-FFF2-40B4-BE49-F238E27FC236}">
                <a16:creationId xmlns:a16="http://schemas.microsoft.com/office/drawing/2014/main" id="{337318C6-A874-4009-9B17-F0F94926751A}"/>
              </a:ext>
            </a:extLst>
          </p:cNvPr>
          <p:cNvPicPr>
            <a:picLocks noChangeArrowheads="1"/>
          </p:cNvPicPr>
          <p:nvPr/>
        </p:nvPicPr>
        <p:blipFill rotWithShape="1">
          <a:blip r:embed="rId3" cstate="print">
            <a:extLst>
              <a:ext uri="{28A0092B-C50C-407E-A947-70E740481C1C}">
                <a14:useLocalDpi xmlns:a14="http://schemas.microsoft.com/office/drawing/2010/main" val="0"/>
              </a:ext>
            </a:extLst>
          </a:blip>
          <a:srcRect l="-1789" t="-10357" r="-1789" b="-10357"/>
          <a:stretch/>
        </p:blipFill>
        <p:spPr bwMode="auto">
          <a:xfrm>
            <a:off x="428749" y="2527229"/>
            <a:ext cx="11357197" cy="3889855"/>
          </a:xfrm>
          <a:prstGeom prst="rect">
            <a:avLst/>
          </a:prstGeom>
          <a:noFill/>
          <a:ln w="19050">
            <a:solidFill>
              <a:schemeClr val="tx2"/>
            </a:solidFill>
            <a:headEnd type="none" w="med" len="med"/>
            <a:tailEnd type="none" w="med" len="me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36274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Security agent authentication</a:t>
            </a:r>
          </a:p>
        </p:txBody>
      </p:sp>
      <p:pic>
        <p:nvPicPr>
          <p:cNvPr id="38" name="Picture 37" descr="Icon of a key">
            <a:extLst>
              <a:ext uri="{FF2B5EF4-FFF2-40B4-BE49-F238E27FC236}">
                <a16:creationId xmlns:a16="http://schemas.microsoft.com/office/drawing/2014/main" id="{5C619C1C-9BDD-4225-A5BD-AF360ED3BF58}"/>
              </a:ext>
            </a:extLst>
          </p:cNvPr>
          <p:cNvPicPr>
            <a:picLocks/>
          </p:cNvPicPr>
          <p:nvPr/>
        </p:nvPicPr>
        <p:blipFill>
          <a:blip r:embed="rId3"/>
          <a:stretch>
            <a:fillRect/>
          </a:stretch>
        </p:blipFill>
        <p:spPr>
          <a:xfrm>
            <a:off x="418644" y="1559941"/>
            <a:ext cx="932282" cy="932282"/>
          </a:xfrm>
          <a:prstGeom prst="rect">
            <a:avLst/>
          </a:prstGeom>
        </p:spPr>
      </p:pic>
      <p:sp>
        <p:nvSpPr>
          <p:cNvPr id="45" name="Rectangle 44">
            <a:extLst>
              <a:ext uri="{FF2B5EF4-FFF2-40B4-BE49-F238E27FC236}">
                <a16:creationId xmlns:a16="http://schemas.microsoft.com/office/drawing/2014/main" id="{7BDF1209-4EF0-4F0C-B884-DD0064CE07F4}"/>
              </a:ext>
            </a:extLst>
          </p:cNvPr>
          <p:cNvSpPr/>
          <p:nvPr/>
        </p:nvSpPr>
        <p:spPr bwMode="auto">
          <a:xfrm>
            <a:off x="1631494" y="1486748"/>
            <a:ext cx="10129600" cy="1078671"/>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2353" dirty="0">
                <a:solidFill>
                  <a:schemeClr val="tx1"/>
                </a:solidFill>
                <a:latin typeface="+mj-lt"/>
              </a:rPr>
              <a:t>Authentication methods:</a:t>
            </a:r>
          </a:p>
          <a:p>
            <a:pPr indent="-287555">
              <a:spcBef>
                <a:spcPts val="294"/>
              </a:spcBef>
              <a:spcAft>
                <a:spcPts val="294"/>
              </a:spcAft>
            </a:pPr>
            <a:r>
              <a:rPr lang="en-US" sz="1961" i="1" dirty="0" err="1">
                <a:solidFill>
                  <a:schemeClr val="tx1"/>
                </a:solidFill>
              </a:rPr>
              <a:t>SecurityModule</a:t>
            </a:r>
            <a:r>
              <a:rPr lang="en-US" sz="1961" dirty="0">
                <a:solidFill>
                  <a:schemeClr val="tx1"/>
                </a:solidFill>
              </a:rPr>
              <a:t> mode – authenticated using a shared key configured in the module</a:t>
            </a:r>
          </a:p>
          <a:p>
            <a:pPr indent="-287555">
              <a:spcBef>
                <a:spcPts val="294"/>
              </a:spcBef>
              <a:spcAft>
                <a:spcPts val="294"/>
              </a:spcAft>
            </a:pPr>
            <a:r>
              <a:rPr lang="en-US" sz="1961" i="1" dirty="0">
                <a:solidFill>
                  <a:schemeClr val="tx1"/>
                </a:solidFill>
              </a:rPr>
              <a:t>Device</a:t>
            </a:r>
            <a:r>
              <a:rPr lang="en-US" sz="1961" dirty="0">
                <a:solidFill>
                  <a:schemeClr val="tx1"/>
                </a:solidFill>
              </a:rPr>
              <a:t> mode – authenticated using the device’s identity, shared key or certificate</a:t>
            </a:r>
          </a:p>
        </p:txBody>
      </p:sp>
      <p:cxnSp>
        <p:nvCxnSpPr>
          <p:cNvPr id="50" name="Straight Connector 49">
            <a:extLst>
              <a:ext uri="{FF2B5EF4-FFF2-40B4-BE49-F238E27FC236}">
                <a16:creationId xmlns:a16="http://schemas.microsoft.com/office/drawing/2014/main" id="{F42B0D5C-76BD-4E2F-8C8F-01D0B93DDCCB}"/>
              </a:ext>
              <a:ext uri="{C183D7F6-B498-43B3-948B-1728B52AA6E4}">
                <adec:decorative xmlns:adec="http://schemas.microsoft.com/office/drawing/2017/decorative" val="1"/>
              </a:ext>
            </a:extLst>
          </p:cNvPr>
          <p:cNvCxnSpPr>
            <a:cxnSpLocks/>
          </p:cNvCxnSpPr>
          <p:nvPr/>
        </p:nvCxnSpPr>
        <p:spPr>
          <a:xfrm flipH="1">
            <a:off x="1631494" y="2789839"/>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8" name="Picture 57" descr="Icon of arrow positioned diagonally">
            <a:extLst>
              <a:ext uri="{FF2B5EF4-FFF2-40B4-BE49-F238E27FC236}">
                <a16:creationId xmlns:a16="http://schemas.microsoft.com/office/drawing/2014/main" id="{FD8714F2-BBB9-4CA8-A637-2C84C398A1BE}"/>
              </a:ext>
            </a:extLst>
          </p:cNvPr>
          <p:cNvPicPr>
            <a:picLocks/>
          </p:cNvPicPr>
          <p:nvPr/>
        </p:nvPicPr>
        <p:blipFill>
          <a:blip r:embed="rId4"/>
          <a:stretch>
            <a:fillRect/>
          </a:stretch>
        </p:blipFill>
        <p:spPr>
          <a:xfrm>
            <a:off x="418644" y="3014258"/>
            <a:ext cx="932282" cy="932282"/>
          </a:xfrm>
          <a:prstGeom prst="rect">
            <a:avLst/>
          </a:prstGeom>
        </p:spPr>
      </p:pic>
      <p:sp>
        <p:nvSpPr>
          <p:cNvPr id="62" name="Rectangle 61">
            <a:extLst>
              <a:ext uri="{FF2B5EF4-FFF2-40B4-BE49-F238E27FC236}">
                <a16:creationId xmlns:a16="http://schemas.microsoft.com/office/drawing/2014/main" id="{2A629A22-AE66-4B81-B10B-64EEED2CA43A}"/>
              </a:ext>
            </a:extLst>
          </p:cNvPr>
          <p:cNvSpPr/>
          <p:nvPr/>
        </p:nvSpPr>
        <p:spPr bwMode="auto">
          <a:xfrm>
            <a:off x="1631494" y="3299363"/>
            <a:ext cx="10129600"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353" dirty="0">
                <a:solidFill>
                  <a:schemeClr val="tx1"/>
                </a:solidFill>
                <a:latin typeface="+mj-lt"/>
              </a:rPr>
              <a:t>Authentication method initially set during deployment</a:t>
            </a:r>
          </a:p>
        </p:txBody>
      </p:sp>
      <p:cxnSp>
        <p:nvCxnSpPr>
          <p:cNvPr id="65" name="Straight Connector 64">
            <a:extLst>
              <a:ext uri="{FF2B5EF4-FFF2-40B4-BE49-F238E27FC236}">
                <a16:creationId xmlns:a16="http://schemas.microsoft.com/office/drawing/2014/main" id="{35727EC2-5C5E-42E8-8046-21030AB7A1C8}"/>
              </a:ext>
              <a:ext uri="{C183D7F6-B498-43B3-948B-1728B52AA6E4}">
                <adec:decorative xmlns:adec="http://schemas.microsoft.com/office/drawing/2017/decorative" val="1"/>
              </a:ext>
            </a:extLst>
          </p:cNvPr>
          <p:cNvCxnSpPr>
            <a:cxnSpLocks/>
          </p:cNvCxnSpPr>
          <p:nvPr/>
        </p:nvCxnSpPr>
        <p:spPr>
          <a:xfrm flipH="1">
            <a:off x="1631494" y="4170960"/>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1" name="Picture 70" descr="Icon of a wrench and a clipboard">
            <a:extLst>
              <a:ext uri="{FF2B5EF4-FFF2-40B4-BE49-F238E27FC236}">
                <a16:creationId xmlns:a16="http://schemas.microsoft.com/office/drawing/2014/main" id="{97E30E21-E5EA-4852-ABCA-4B4DE66F28BF}"/>
              </a:ext>
            </a:extLst>
          </p:cNvPr>
          <p:cNvPicPr>
            <a:picLocks/>
          </p:cNvPicPr>
          <p:nvPr/>
        </p:nvPicPr>
        <p:blipFill>
          <a:blip r:embed="rId5"/>
          <a:stretch>
            <a:fillRect/>
          </a:stretch>
        </p:blipFill>
        <p:spPr>
          <a:xfrm>
            <a:off x="418644" y="4395382"/>
            <a:ext cx="932282" cy="932282"/>
          </a:xfrm>
          <a:prstGeom prst="rect">
            <a:avLst/>
          </a:prstGeom>
        </p:spPr>
      </p:pic>
      <p:sp>
        <p:nvSpPr>
          <p:cNvPr id="73" name="Rectangle 72">
            <a:extLst>
              <a:ext uri="{FF2B5EF4-FFF2-40B4-BE49-F238E27FC236}">
                <a16:creationId xmlns:a16="http://schemas.microsoft.com/office/drawing/2014/main" id="{DFB41B37-859E-41AC-A7F9-EEC5E6E5E3EC}"/>
              </a:ext>
            </a:extLst>
          </p:cNvPr>
          <p:cNvSpPr/>
          <p:nvPr/>
        </p:nvSpPr>
        <p:spPr bwMode="auto">
          <a:xfrm>
            <a:off x="1631494" y="4680487"/>
            <a:ext cx="10129600" cy="36207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353" dirty="0">
                <a:solidFill>
                  <a:schemeClr val="tx1"/>
                </a:solidFill>
                <a:latin typeface="+mj-lt"/>
              </a:rPr>
              <a:t>Can be changed in the appropriate configuration file after deployment</a:t>
            </a:r>
          </a:p>
        </p:txBody>
      </p:sp>
    </p:spTree>
    <p:extLst>
      <p:ext uri="{BB962C8B-B14F-4D97-AF65-F5344CB8AC3E}">
        <p14:creationId xmlns:p14="http://schemas.microsoft.com/office/powerpoint/2010/main" val="31588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0"/>
                                        </p:tgtEl>
                                        <p:attrNameLst>
                                          <p:attrName>style.visibility</p:attrName>
                                        </p:attrNameLst>
                                      </p:cBhvr>
                                      <p:to>
                                        <p:strVal val="visible"/>
                                      </p:to>
                                    </p:set>
                                    <p:animEffect transition="in" filter="fade">
                                      <p:cBhvr>
                                        <p:cTn id="15" dur="500"/>
                                        <p:tgtEl>
                                          <p:spTgt spid="50"/>
                                        </p:tgtEl>
                                      </p:cBhvr>
                                    </p:animEffect>
                                  </p:childTnLst>
                                </p:cTn>
                              </p:par>
                              <p:par>
                                <p:cTn id="16" presetID="10" presetClass="entr" presetSubtype="0" fill="hold" nodeType="withEffect">
                                  <p:stCondLst>
                                    <p:cond delay="0"/>
                                  </p:stCondLst>
                                  <p:childTnLst>
                                    <p:set>
                                      <p:cBhvr>
                                        <p:cTn id="17" dur="1" fill="hold">
                                          <p:stCondLst>
                                            <p:cond delay="0"/>
                                          </p:stCondLst>
                                        </p:cTn>
                                        <p:tgtEl>
                                          <p:spTgt spid="58"/>
                                        </p:tgtEl>
                                        <p:attrNameLst>
                                          <p:attrName>style.visibility</p:attrName>
                                        </p:attrNameLst>
                                      </p:cBhvr>
                                      <p:to>
                                        <p:strVal val="visible"/>
                                      </p:to>
                                    </p:set>
                                    <p:animEffect transition="in" filter="fade">
                                      <p:cBhvr>
                                        <p:cTn id="18" dur="500"/>
                                        <p:tgtEl>
                                          <p:spTgt spid="5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animEffect transition="in" filter="fade">
                                      <p:cBhvr>
                                        <p:cTn id="21" dur="500"/>
                                        <p:tgtEl>
                                          <p:spTgt spid="6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5"/>
                                        </p:tgtEl>
                                        <p:attrNameLst>
                                          <p:attrName>style.visibility</p:attrName>
                                        </p:attrNameLst>
                                      </p:cBhvr>
                                      <p:to>
                                        <p:strVal val="visible"/>
                                      </p:to>
                                    </p:set>
                                    <p:animEffect transition="in" filter="fade">
                                      <p:cBhvr>
                                        <p:cTn id="26" dur="500"/>
                                        <p:tgtEl>
                                          <p:spTgt spid="65"/>
                                        </p:tgtEl>
                                      </p:cBhvr>
                                    </p:animEffect>
                                  </p:childTnLst>
                                </p:cTn>
                              </p:par>
                              <p:par>
                                <p:cTn id="27" presetID="10" presetClass="entr" presetSubtype="0" fill="hold" nodeType="with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fade">
                                      <p:cBhvr>
                                        <p:cTn id="29" dur="500"/>
                                        <p:tgtEl>
                                          <p:spTgt spid="7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3"/>
                                        </p:tgtEl>
                                        <p:attrNameLst>
                                          <p:attrName>style.visibility</p:attrName>
                                        </p:attrNameLst>
                                      </p:cBhvr>
                                      <p:to>
                                        <p:strVal val="visible"/>
                                      </p:to>
                                    </p:set>
                                    <p:animEffect transition="in" filter="fade">
                                      <p:cBhvr>
                                        <p:cTn id="3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62" grpId="0"/>
      <p:bldP spid="7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52648-867B-48EE-B7D2-A2FB2CCA6821}"/>
              </a:ext>
            </a:extLst>
          </p:cNvPr>
          <p:cNvSpPr>
            <a:spLocks noGrp="1"/>
          </p:cNvSpPr>
          <p:nvPr>
            <p:ph type="title"/>
          </p:nvPr>
        </p:nvSpPr>
        <p:spPr/>
        <p:txBody>
          <a:bodyPr/>
          <a:lstStyle/>
          <a:p>
            <a:r>
              <a:rPr lang="en-US"/>
              <a:t>Built-in agent-based alerts</a:t>
            </a:r>
          </a:p>
        </p:txBody>
      </p:sp>
      <p:sp>
        <p:nvSpPr>
          <p:cNvPr id="9" name="Text Placeholder 8">
            <a:extLst>
              <a:ext uri="{FF2B5EF4-FFF2-40B4-BE49-F238E27FC236}">
                <a16:creationId xmlns:a16="http://schemas.microsoft.com/office/drawing/2014/main" id="{8D78C2F7-217D-4A0B-B44F-93C27B9E0D80}"/>
              </a:ext>
            </a:extLst>
          </p:cNvPr>
          <p:cNvSpPr>
            <a:spLocks noGrp="1"/>
          </p:cNvSpPr>
          <p:nvPr>
            <p:ph type="body" sz="quarter" idx="10"/>
          </p:nvPr>
        </p:nvSpPr>
        <p:spPr/>
        <p:txBody>
          <a:bodyPr vert="horz" wrap="square" lIns="0" tIns="0" rIns="0" bIns="0" rtlCol="0">
            <a:spAutoFit/>
          </a:bodyPr>
          <a:lstStyle/>
          <a:p>
            <a:r>
              <a:rPr lang="en-US" dirty="0"/>
              <a:t>Agents add even more alerts to the solution… a small fraction:</a:t>
            </a:r>
          </a:p>
        </p:txBody>
      </p:sp>
      <p:pic>
        <p:nvPicPr>
          <p:cNvPr id="64" name="Picture 63" descr="Icon of two chat bubbles">
            <a:extLst>
              <a:ext uri="{FF2B5EF4-FFF2-40B4-BE49-F238E27FC236}">
                <a16:creationId xmlns:a16="http://schemas.microsoft.com/office/drawing/2014/main" id="{995BBC92-B76F-48AA-89FB-0D5F586F5B72}"/>
              </a:ext>
            </a:extLst>
          </p:cNvPr>
          <p:cNvPicPr>
            <a:picLocks/>
          </p:cNvPicPr>
          <p:nvPr/>
        </p:nvPicPr>
        <p:blipFill>
          <a:blip r:embed="rId3"/>
          <a:stretch>
            <a:fillRect/>
          </a:stretch>
        </p:blipFill>
        <p:spPr>
          <a:xfrm>
            <a:off x="418644" y="1672232"/>
            <a:ext cx="896425" cy="896425"/>
          </a:xfrm>
          <a:prstGeom prst="rect">
            <a:avLst/>
          </a:prstGeom>
        </p:spPr>
      </p:pic>
      <p:sp>
        <p:nvSpPr>
          <p:cNvPr id="73" name="TextBox 72">
            <a:extLst>
              <a:ext uri="{FF2B5EF4-FFF2-40B4-BE49-F238E27FC236}">
                <a16:creationId xmlns:a16="http://schemas.microsoft.com/office/drawing/2014/main" id="{D2701795-273B-4C01-95C5-D1907D8C65DB}"/>
              </a:ext>
            </a:extLst>
          </p:cNvPr>
          <p:cNvSpPr txBox="1"/>
          <p:nvPr/>
        </p:nvSpPr>
        <p:spPr>
          <a:xfrm>
            <a:off x="1631494" y="1954495"/>
            <a:ext cx="10241069" cy="331899"/>
          </a:xfrm>
          <a:prstGeom prst="rect">
            <a:avLst/>
          </a:prstGeom>
          <a:noFill/>
        </p:spPr>
        <p:txBody>
          <a:bodyPr wrap="square" lIns="0" tIns="0" rIns="0" bIns="0" anchor="ctr">
            <a:spAutoFit/>
          </a:bodyPr>
          <a:lstStyle/>
          <a:p>
            <a:pPr marL="0" lvl="4"/>
            <a:r>
              <a:rPr lang="en-US" sz="2157" dirty="0"/>
              <a:t>Unexpected binary command line</a:t>
            </a:r>
          </a:p>
        </p:txBody>
      </p:sp>
      <p:cxnSp>
        <p:nvCxnSpPr>
          <p:cNvPr id="82" name="Straight Connector 81">
            <a:extLst>
              <a:ext uri="{FF2B5EF4-FFF2-40B4-BE49-F238E27FC236}">
                <a16:creationId xmlns:a16="http://schemas.microsoft.com/office/drawing/2014/main" id="{44165702-F402-4481-A147-B4B1A704E3AC}"/>
              </a:ext>
              <a:ext uri="{C183D7F6-B498-43B3-948B-1728B52AA6E4}">
                <adec:decorative xmlns:adec="http://schemas.microsoft.com/office/drawing/2017/decorative" val="1"/>
              </a:ext>
            </a:extLst>
          </p:cNvPr>
          <p:cNvCxnSpPr>
            <a:cxnSpLocks/>
          </p:cNvCxnSpPr>
          <p:nvPr/>
        </p:nvCxnSpPr>
        <p:spPr>
          <a:xfrm>
            <a:off x="1631494" y="2606614"/>
            <a:ext cx="1024106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1" name="Picture 100" descr="Icon of a matrix of nine circles connected to each other by lines">
            <a:extLst>
              <a:ext uri="{FF2B5EF4-FFF2-40B4-BE49-F238E27FC236}">
                <a16:creationId xmlns:a16="http://schemas.microsoft.com/office/drawing/2014/main" id="{986B0E13-B49B-49DA-8FC7-2929F8F4C49D}"/>
              </a:ext>
            </a:extLst>
          </p:cNvPr>
          <p:cNvPicPr>
            <a:picLocks/>
          </p:cNvPicPr>
          <p:nvPr/>
        </p:nvPicPr>
        <p:blipFill>
          <a:blip r:embed="rId4"/>
          <a:stretch>
            <a:fillRect/>
          </a:stretch>
        </p:blipFill>
        <p:spPr>
          <a:xfrm>
            <a:off x="418644" y="2644570"/>
            <a:ext cx="896425" cy="896425"/>
          </a:xfrm>
          <a:prstGeom prst="rect">
            <a:avLst/>
          </a:prstGeom>
        </p:spPr>
      </p:pic>
      <p:sp>
        <p:nvSpPr>
          <p:cNvPr id="108" name="TextBox 107">
            <a:extLst>
              <a:ext uri="{FF2B5EF4-FFF2-40B4-BE49-F238E27FC236}">
                <a16:creationId xmlns:a16="http://schemas.microsoft.com/office/drawing/2014/main" id="{DADCE029-7756-41A4-AE72-1AAEA143EAE3}"/>
              </a:ext>
            </a:extLst>
          </p:cNvPr>
          <p:cNvSpPr txBox="1"/>
          <p:nvPr/>
        </p:nvSpPr>
        <p:spPr>
          <a:xfrm>
            <a:off x="1631494" y="2930981"/>
            <a:ext cx="10241069" cy="331899"/>
          </a:xfrm>
          <a:prstGeom prst="rect">
            <a:avLst/>
          </a:prstGeom>
          <a:noFill/>
        </p:spPr>
        <p:txBody>
          <a:bodyPr wrap="square" lIns="0" tIns="0" rIns="0" bIns="0" anchor="ctr">
            <a:spAutoFit/>
          </a:bodyPr>
          <a:lstStyle/>
          <a:p>
            <a:pPr marL="0" lvl="4"/>
            <a:r>
              <a:rPr lang="en-US" sz="2157"/>
              <a:t>Apparent bot behavior</a:t>
            </a:r>
          </a:p>
        </p:txBody>
      </p:sp>
      <p:cxnSp>
        <p:nvCxnSpPr>
          <p:cNvPr id="115" name="Straight Connector 114">
            <a:extLst>
              <a:ext uri="{FF2B5EF4-FFF2-40B4-BE49-F238E27FC236}">
                <a16:creationId xmlns:a16="http://schemas.microsoft.com/office/drawing/2014/main" id="{9DA13496-FB0D-401A-8AC4-F1537332C3D1}"/>
              </a:ext>
              <a:ext uri="{C183D7F6-B498-43B3-948B-1728B52AA6E4}">
                <adec:decorative xmlns:adec="http://schemas.microsoft.com/office/drawing/2017/decorative" val="1"/>
              </a:ext>
            </a:extLst>
          </p:cNvPr>
          <p:cNvCxnSpPr>
            <a:cxnSpLocks/>
          </p:cNvCxnSpPr>
          <p:nvPr/>
        </p:nvCxnSpPr>
        <p:spPr>
          <a:xfrm>
            <a:off x="1631494" y="3578952"/>
            <a:ext cx="1024106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9" name="Picture 128" descr="Icon of a hollow circle with a dollar sign at the centre">
            <a:extLst>
              <a:ext uri="{FF2B5EF4-FFF2-40B4-BE49-F238E27FC236}">
                <a16:creationId xmlns:a16="http://schemas.microsoft.com/office/drawing/2014/main" id="{F3E29AE8-E702-4534-9AD3-68F9EF61D0C1}"/>
              </a:ext>
            </a:extLst>
          </p:cNvPr>
          <p:cNvPicPr>
            <a:picLocks/>
          </p:cNvPicPr>
          <p:nvPr/>
        </p:nvPicPr>
        <p:blipFill>
          <a:blip r:embed="rId5"/>
          <a:stretch>
            <a:fillRect/>
          </a:stretch>
        </p:blipFill>
        <p:spPr>
          <a:xfrm>
            <a:off x="418644" y="3616909"/>
            <a:ext cx="896425" cy="896425"/>
          </a:xfrm>
          <a:prstGeom prst="rect">
            <a:avLst/>
          </a:prstGeom>
        </p:spPr>
      </p:pic>
      <p:sp>
        <p:nvSpPr>
          <p:cNvPr id="134" name="TextBox 133">
            <a:extLst>
              <a:ext uri="{FF2B5EF4-FFF2-40B4-BE49-F238E27FC236}">
                <a16:creationId xmlns:a16="http://schemas.microsoft.com/office/drawing/2014/main" id="{CD322B69-81DB-4070-85AD-B6CDE7AAC456}"/>
              </a:ext>
            </a:extLst>
          </p:cNvPr>
          <p:cNvSpPr txBox="1"/>
          <p:nvPr/>
        </p:nvSpPr>
        <p:spPr>
          <a:xfrm>
            <a:off x="1631494" y="3907468"/>
            <a:ext cx="10241069" cy="331899"/>
          </a:xfrm>
          <a:prstGeom prst="rect">
            <a:avLst/>
          </a:prstGeom>
          <a:noFill/>
        </p:spPr>
        <p:txBody>
          <a:bodyPr wrap="square" lIns="0" tIns="0" rIns="0" bIns="0" anchor="ctr">
            <a:spAutoFit/>
          </a:bodyPr>
          <a:lstStyle/>
          <a:p>
            <a:pPr marL="0" lvl="4"/>
            <a:r>
              <a:rPr lang="en-US" sz="2157"/>
              <a:t>Crypto-coin mining</a:t>
            </a:r>
          </a:p>
        </p:txBody>
      </p:sp>
      <p:cxnSp>
        <p:nvCxnSpPr>
          <p:cNvPr id="139" name="Straight Connector 138">
            <a:extLst>
              <a:ext uri="{FF2B5EF4-FFF2-40B4-BE49-F238E27FC236}">
                <a16:creationId xmlns:a16="http://schemas.microsoft.com/office/drawing/2014/main" id="{413BEF99-B22B-493B-9CF9-9D4D07508DF5}"/>
              </a:ext>
              <a:ext uri="{C183D7F6-B498-43B3-948B-1728B52AA6E4}">
                <adec:decorative xmlns:adec="http://schemas.microsoft.com/office/drawing/2017/decorative" val="1"/>
              </a:ext>
            </a:extLst>
          </p:cNvPr>
          <p:cNvCxnSpPr>
            <a:cxnSpLocks/>
          </p:cNvCxnSpPr>
          <p:nvPr/>
        </p:nvCxnSpPr>
        <p:spPr>
          <a:xfrm>
            <a:off x="1631494" y="4551291"/>
            <a:ext cx="1024106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48" name="Picture 147" descr="Icon of a security lock">
            <a:extLst>
              <a:ext uri="{FF2B5EF4-FFF2-40B4-BE49-F238E27FC236}">
                <a16:creationId xmlns:a16="http://schemas.microsoft.com/office/drawing/2014/main" id="{01944E18-0D88-4E08-869C-790E7E50D49D}"/>
              </a:ext>
            </a:extLst>
          </p:cNvPr>
          <p:cNvPicPr>
            <a:picLocks/>
          </p:cNvPicPr>
          <p:nvPr/>
        </p:nvPicPr>
        <p:blipFill>
          <a:blip r:embed="rId6"/>
          <a:stretch>
            <a:fillRect/>
          </a:stretch>
        </p:blipFill>
        <p:spPr>
          <a:xfrm>
            <a:off x="418644" y="4589248"/>
            <a:ext cx="896425" cy="896425"/>
          </a:xfrm>
          <a:prstGeom prst="rect">
            <a:avLst/>
          </a:prstGeom>
        </p:spPr>
      </p:pic>
      <p:sp>
        <p:nvSpPr>
          <p:cNvPr id="151" name="TextBox 150">
            <a:extLst>
              <a:ext uri="{FF2B5EF4-FFF2-40B4-BE49-F238E27FC236}">
                <a16:creationId xmlns:a16="http://schemas.microsoft.com/office/drawing/2014/main" id="{F4E225C1-DF7B-42ED-AE79-71A13773D09A}"/>
              </a:ext>
            </a:extLst>
          </p:cNvPr>
          <p:cNvSpPr txBox="1"/>
          <p:nvPr/>
        </p:nvSpPr>
        <p:spPr>
          <a:xfrm>
            <a:off x="1631494" y="4883954"/>
            <a:ext cx="10241069" cy="331899"/>
          </a:xfrm>
          <a:prstGeom prst="rect">
            <a:avLst/>
          </a:prstGeom>
          <a:noFill/>
        </p:spPr>
        <p:txBody>
          <a:bodyPr wrap="square" lIns="0" tIns="0" rIns="0" bIns="0" anchor="ctr">
            <a:spAutoFit/>
          </a:bodyPr>
          <a:lstStyle/>
          <a:p>
            <a:pPr marL="0" lvl="4"/>
            <a:r>
              <a:rPr lang="en-US" sz="2157"/>
              <a:t>Security configuration file unexpectedly accessed (e.g. .</a:t>
            </a:r>
            <a:r>
              <a:rPr lang="en-US" sz="2157" err="1"/>
              <a:t>htaccess</a:t>
            </a:r>
            <a:r>
              <a:rPr lang="en-US" sz="2157"/>
              <a:t>)</a:t>
            </a:r>
          </a:p>
        </p:txBody>
      </p:sp>
      <p:cxnSp>
        <p:nvCxnSpPr>
          <p:cNvPr id="154" name="Straight Connector 153">
            <a:extLst>
              <a:ext uri="{FF2B5EF4-FFF2-40B4-BE49-F238E27FC236}">
                <a16:creationId xmlns:a16="http://schemas.microsoft.com/office/drawing/2014/main" id="{484BEC5C-ADD3-4A24-A8CC-D8484D72605F}"/>
              </a:ext>
              <a:ext uri="{C183D7F6-B498-43B3-948B-1728B52AA6E4}">
                <adec:decorative xmlns:adec="http://schemas.microsoft.com/office/drawing/2017/decorative" val="1"/>
              </a:ext>
            </a:extLst>
          </p:cNvPr>
          <p:cNvCxnSpPr>
            <a:cxnSpLocks/>
          </p:cNvCxnSpPr>
          <p:nvPr/>
        </p:nvCxnSpPr>
        <p:spPr>
          <a:xfrm>
            <a:off x="1631494" y="5523629"/>
            <a:ext cx="1024106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32" name="Picture 31" descr="Icon of a person">
            <a:extLst>
              <a:ext uri="{FF2B5EF4-FFF2-40B4-BE49-F238E27FC236}">
                <a16:creationId xmlns:a16="http://schemas.microsoft.com/office/drawing/2014/main" id="{E6EF3F72-3FD4-41E8-BD78-FC41602E14AD}"/>
              </a:ext>
            </a:extLst>
          </p:cNvPr>
          <p:cNvPicPr>
            <a:picLocks/>
          </p:cNvPicPr>
          <p:nvPr/>
        </p:nvPicPr>
        <p:blipFill>
          <a:blip r:embed="rId7"/>
          <a:stretch>
            <a:fillRect/>
          </a:stretch>
        </p:blipFill>
        <p:spPr>
          <a:xfrm>
            <a:off x="418644" y="5561583"/>
            <a:ext cx="896425" cy="896425"/>
          </a:xfrm>
          <a:prstGeom prst="rect">
            <a:avLst/>
          </a:prstGeom>
        </p:spPr>
      </p:pic>
      <p:sp>
        <p:nvSpPr>
          <p:cNvPr id="160" name="TextBox 159">
            <a:extLst>
              <a:ext uri="{FF2B5EF4-FFF2-40B4-BE49-F238E27FC236}">
                <a16:creationId xmlns:a16="http://schemas.microsoft.com/office/drawing/2014/main" id="{0F799D4B-778F-4E91-91A7-043CDAADA489}"/>
              </a:ext>
            </a:extLst>
          </p:cNvPr>
          <p:cNvSpPr txBox="1"/>
          <p:nvPr/>
        </p:nvSpPr>
        <p:spPr>
          <a:xfrm>
            <a:off x="1631494" y="5860442"/>
            <a:ext cx="10241069" cy="298709"/>
          </a:xfrm>
          <a:prstGeom prst="rect">
            <a:avLst/>
          </a:prstGeom>
          <a:noFill/>
        </p:spPr>
        <p:txBody>
          <a:bodyPr wrap="square" lIns="0" tIns="0" rIns="0" bIns="0" rtlCol="0" anchor="ctr">
            <a:spAutoFit/>
          </a:bodyPr>
          <a:lstStyle/>
          <a:p>
            <a:pPr>
              <a:lnSpc>
                <a:spcPct val="90000"/>
              </a:lnSpc>
              <a:spcAft>
                <a:spcPts val="588"/>
              </a:spcAft>
            </a:pPr>
            <a:r>
              <a:rPr lang="en-US" sz="2157" dirty="0"/>
              <a:t>Local user added to a new group</a:t>
            </a:r>
          </a:p>
        </p:txBody>
      </p:sp>
    </p:spTree>
    <p:extLst>
      <p:ext uri="{BB962C8B-B14F-4D97-AF65-F5344CB8AC3E}">
        <p14:creationId xmlns:p14="http://schemas.microsoft.com/office/powerpoint/2010/main" val="30453594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3"/>
                                        </p:tgtEl>
                                        <p:attrNameLst>
                                          <p:attrName>style.visibility</p:attrName>
                                        </p:attrNameLst>
                                      </p:cBhvr>
                                      <p:to>
                                        <p:strVal val="visible"/>
                                      </p:to>
                                    </p:set>
                                    <p:animEffect transition="in" filter="fade">
                                      <p:cBhvr>
                                        <p:cTn id="10" dur="500"/>
                                        <p:tgtEl>
                                          <p:spTgt spid="7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2"/>
                                        </p:tgtEl>
                                        <p:attrNameLst>
                                          <p:attrName>style.visibility</p:attrName>
                                        </p:attrNameLst>
                                      </p:cBhvr>
                                      <p:to>
                                        <p:strVal val="visible"/>
                                      </p:to>
                                    </p:set>
                                    <p:animEffect transition="in" filter="fade">
                                      <p:cBhvr>
                                        <p:cTn id="15" dur="500"/>
                                        <p:tgtEl>
                                          <p:spTgt spid="82"/>
                                        </p:tgtEl>
                                      </p:cBhvr>
                                    </p:animEffect>
                                  </p:childTnLst>
                                </p:cTn>
                              </p:par>
                              <p:par>
                                <p:cTn id="16" presetID="10" presetClass="entr" presetSubtype="0" fill="hold" nodeType="withEffect">
                                  <p:stCondLst>
                                    <p:cond delay="0"/>
                                  </p:stCondLst>
                                  <p:childTnLst>
                                    <p:set>
                                      <p:cBhvr>
                                        <p:cTn id="17" dur="1" fill="hold">
                                          <p:stCondLst>
                                            <p:cond delay="0"/>
                                          </p:stCondLst>
                                        </p:cTn>
                                        <p:tgtEl>
                                          <p:spTgt spid="101"/>
                                        </p:tgtEl>
                                        <p:attrNameLst>
                                          <p:attrName>style.visibility</p:attrName>
                                        </p:attrNameLst>
                                      </p:cBhvr>
                                      <p:to>
                                        <p:strVal val="visible"/>
                                      </p:to>
                                    </p:set>
                                    <p:animEffect transition="in" filter="fade">
                                      <p:cBhvr>
                                        <p:cTn id="18" dur="500"/>
                                        <p:tgtEl>
                                          <p:spTgt spid="10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8"/>
                                        </p:tgtEl>
                                        <p:attrNameLst>
                                          <p:attrName>style.visibility</p:attrName>
                                        </p:attrNameLst>
                                      </p:cBhvr>
                                      <p:to>
                                        <p:strVal val="visible"/>
                                      </p:to>
                                    </p:set>
                                    <p:animEffect transition="in" filter="fade">
                                      <p:cBhvr>
                                        <p:cTn id="21" dur="500"/>
                                        <p:tgtEl>
                                          <p:spTgt spid="10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5"/>
                                        </p:tgtEl>
                                        <p:attrNameLst>
                                          <p:attrName>style.visibility</p:attrName>
                                        </p:attrNameLst>
                                      </p:cBhvr>
                                      <p:to>
                                        <p:strVal val="visible"/>
                                      </p:to>
                                    </p:set>
                                    <p:animEffect transition="in" filter="fade">
                                      <p:cBhvr>
                                        <p:cTn id="26" dur="500"/>
                                        <p:tgtEl>
                                          <p:spTgt spid="115"/>
                                        </p:tgtEl>
                                      </p:cBhvr>
                                    </p:animEffect>
                                  </p:childTnLst>
                                </p:cTn>
                              </p:par>
                              <p:par>
                                <p:cTn id="27" presetID="10" presetClass="entr" presetSubtype="0" fill="hold" nodeType="withEffect">
                                  <p:stCondLst>
                                    <p:cond delay="0"/>
                                  </p:stCondLst>
                                  <p:childTnLst>
                                    <p:set>
                                      <p:cBhvr>
                                        <p:cTn id="28" dur="1" fill="hold">
                                          <p:stCondLst>
                                            <p:cond delay="0"/>
                                          </p:stCondLst>
                                        </p:cTn>
                                        <p:tgtEl>
                                          <p:spTgt spid="129"/>
                                        </p:tgtEl>
                                        <p:attrNameLst>
                                          <p:attrName>style.visibility</p:attrName>
                                        </p:attrNameLst>
                                      </p:cBhvr>
                                      <p:to>
                                        <p:strVal val="visible"/>
                                      </p:to>
                                    </p:set>
                                    <p:animEffect transition="in" filter="fade">
                                      <p:cBhvr>
                                        <p:cTn id="29" dur="500"/>
                                        <p:tgtEl>
                                          <p:spTgt spid="1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4"/>
                                        </p:tgtEl>
                                        <p:attrNameLst>
                                          <p:attrName>style.visibility</p:attrName>
                                        </p:attrNameLst>
                                      </p:cBhvr>
                                      <p:to>
                                        <p:strVal val="visible"/>
                                      </p:to>
                                    </p:set>
                                    <p:animEffect transition="in" filter="fade">
                                      <p:cBhvr>
                                        <p:cTn id="32" dur="500"/>
                                        <p:tgtEl>
                                          <p:spTgt spid="13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9"/>
                                        </p:tgtEl>
                                        <p:attrNameLst>
                                          <p:attrName>style.visibility</p:attrName>
                                        </p:attrNameLst>
                                      </p:cBhvr>
                                      <p:to>
                                        <p:strVal val="visible"/>
                                      </p:to>
                                    </p:set>
                                    <p:animEffect transition="in" filter="fade">
                                      <p:cBhvr>
                                        <p:cTn id="37" dur="500"/>
                                        <p:tgtEl>
                                          <p:spTgt spid="139"/>
                                        </p:tgtEl>
                                      </p:cBhvr>
                                    </p:animEffect>
                                  </p:childTnLst>
                                </p:cTn>
                              </p:par>
                              <p:par>
                                <p:cTn id="38" presetID="10" presetClass="entr" presetSubtype="0" fill="hold" nodeType="withEffect">
                                  <p:stCondLst>
                                    <p:cond delay="0"/>
                                  </p:stCondLst>
                                  <p:childTnLst>
                                    <p:set>
                                      <p:cBhvr>
                                        <p:cTn id="39" dur="1" fill="hold">
                                          <p:stCondLst>
                                            <p:cond delay="0"/>
                                          </p:stCondLst>
                                        </p:cTn>
                                        <p:tgtEl>
                                          <p:spTgt spid="148"/>
                                        </p:tgtEl>
                                        <p:attrNameLst>
                                          <p:attrName>style.visibility</p:attrName>
                                        </p:attrNameLst>
                                      </p:cBhvr>
                                      <p:to>
                                        <p:strVal val="visible"/>
                                      </p:to>
                                    </p:set>
                                    <p:animEffect transition="in" filter="fade">
                                      <p:cBhvr>
                                        <p:cTn id="40" dur="500"/>
                                        <p:tgtEl>
                                          <p:spTgt spid="14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1"/>
                                        </p:tgtEl>
                                        <p:attrNameLst>
                                          <p:attrName>style.visibility</p:attrName>
                                        </p:attrNameLst>
                                      </p:cBhvr>
                                      <p:to>
                                        <p:strVal val="visible"/>
                                      </p:to>
                                    </p:set>
                                    <p:animEffect transition="in" filter="fade">
                                      <p:cBhvr>
                                        <p:cTn id="43" dur="500"/>
                                        <p:tgtEl>
                                          <p:spTgt spid="151"/>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54"/>
                                        </p:tgtEl>
                                        <p:attrNameLst>
                                          <p:attrName>style.visibility</p:attrName>
                                        </p:attrNameLst>
                                      </p:cBhvr>
                                      <p:to>
                                        <p:strVal val="visible"/>
                                      </p:to>
                                    </p:set>
                                    <p:animEffect transition="in" filter="fade">
                                      <p:cBhvr>
                                        <p:cTn id="48" dur="500"/>
                                        <p:tgtEl>
                                          <p:spTgt spid="154"/>
                                        </p:tgtEl>
                                      </p:cBhvr>
                                    </p:animEffect>
                                  </p:childTnLst>
                                </p:cTn>
                              </p:par>
                              <p:par>
                                <p:cTn id="49" presetID="10" presetClass="entr" presetSubtype="0" fill="hold"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fade">
                                      <p:cBhvr>
                                        <p:cTn id="51" dur="500"/>
                                        <p:tgtEl>
                                          <p:spTgt spid="3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60"/>
                                        </p:tgtEl>
                                        <p:attrNameLst>
                                          <p:attrName>style.visibility</p:attrName>
                                        </p:attrNameLst>
                                      </p:cBhvr>
                                      <p:to>
                                        <p:strVal val="visible"/>
                                      </p:to>
                                    </p:set>
                                    <p:animEffect transition="in" filter="fade">
                                      <p:cBhvr>
                                        <p:cTn id="54" dur="500"/>
                                        <p:tgtEl>
                                          <p:spTgt spid="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108" grpId="0"/>
      <p:bldP spid="134" grpId="0"/>
      <p:bldP spid="151" grpId="0"/>
      <p:bldP spid="16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Recommendations from Azure Defender for IoT</a:t>
            </a:r>
          </a:p>
        </p:txBody>
      </p:sp>
      <p:pic>
        <p:nvPicPr>
          <p:cNvPr id="35" name="Picture 34" descr="Icon of a wrench and a clipboard">
            <a:extLst>
              <a:ext uri="{FF2B5EF4-FFF2-40B4-BE49-F238E27FC236}">
                <a16:creationId xmlns:a16="http://schemas.microsoft.com/office/drawing/2014/main" id="{F52C2D96-6D6D-4760-800A-18FC8F60630D}"/>
              </a:ext>
            </a:extLst>
          </p:cNvPr>
          <p:cNvPicPr>
            <a:picLocks/>
          </p:cNvPicPr>
          <p:nvPr/>
        </p:nvPicPr>
        <p:blipFill>
          <a:blip r:embed="rId3"/>
          <a:stretch>
            <a:fillRect/>
          </a:stretch>
        </p:blipFill>
        <p:spPr>
          <a:xfrm>
            <a:off x="430907" y="1424433"/>
            <a:ext cx="932282" cy="932282"/>
          </a:xfrm>
          <a:prstGeom prst="rect">
            <a:avLst/>
          </a:prstGeom>
        </p:spPr>
      </p:pic>
      <p:sp>
        <p:nvSpPr>
          <p:cNvPr id="40" name="Rectangle 39">
            <a:extLst>
              <a:ext uri="{FF2B5EF4-FFF2-40B4-BE49-F238E27FC236}">
                <a16:creationId xmlns:a16="http://schemas.microsoft.com/office/drawing/2014/main" id="{DC4DED38-4F8A-4F3B-8316-9AD6CB66BA55}"/>
              </a:ext>
            </a:extLst>
          </p:cNvPr>
          <p:cNvSpPr/>
          <p:nvPr/>
        </p:nvSpPr>
        <p:spPr bwMode="auto">
          <a:xfrm>
            <a:off x="1631494" y="1528487"/>
            <a:ext cx="10129600" cy="72417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353" dirty="0">
                <a:solidFill>
                  <a:schemeClr val="tx1"/>
                </a:solidFill>
              </a:rPr>
              <a:t>Device </a:t>
            </a:r>
            <a:r>
              <a:rPr lang="en-US" sz="2353" i="1" dirty="0">
                <a:solidFill>
                  <a:schemeClr val="tx1"/>
                </a:solidFill>
              </a:rPr>
              <a:t>configuration</a:t>
            </a:r>
            <a:r>
              <a:rPr lang="en-US" sz="2353" dirty="0">
                <a:solidFill>
                  <a:schemeClr val="tx1"/>
                </a:solidFill>
              </a:rPr>
              <a:t> recommendations, such as locking down an open firewall</a:t>
            </a:r>
          </a:p>
        </p:txBody>
      </p:sp>
      <p:cxnSp>
        <p:nvCxnSpPr>
          <p:cNvPr id="45" name="Straight Connector 44">
            <a:extLst>
              <a:ext uri="{FF2B5EF4-FFF2-40B4-BE49-F238E27FC236}">
                <a16:creationId xmlns:a16="http://schemas.microsoft.com/office/drawing/2014/main" id="{80046443-F55A-4273-B768-6DB8A6D2D88A}"/>
              </a:ext>
              <a:ext uri="{C183D7F6-B498-43B3-948B-1728B52AA6E4}">
                <adec:decorative xmlns:adec="http://schemas.microsoft.com/office/drawing/2017/decorative" val="1"/>
              </a:ext>
            </a:extLst>
          </p:cNvPr>
          <p:cNvCxnSpPr>
            <a:cxnSpLocks/>
          </p:cNvCxnSpPr>
          <p:nvPr/>
        </p:nvCxnSpPr>
        <p:spPr>
          <a:xfrm>
            <a:off x="1631494" y="2590921"/>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4" name="Picture 53" descr="Icon of four rectangles inside a frame">
            <a:extLst>
              <a:ext uri="{FF2B5EF4-FFF2-40B4-BE49-F238E27FC236}">
                <a16:creationId xmlns:a16="http://schemas.microsoft.com/office/drawing/2014/main" id="{DE1F570E-9448-4B5F-B52C-E8439A6C9457}"/>
              </a:ext>
            </a:extLst>
          </p:cNvPr>
          <p:cNvPicPr>
            <a:picLocks/>
          </p:cNvPicPr>
          <p:nvPr/>
        </p:nvPicPr>
        <p:blipFill>
          <a:blip r:embed="rId4"/>
          <a:stretch>
            <a:fillRect/>
          </a:stretch>
        </p:blipFill>
        <p:spPr>
          <a:xfrm>
            <a:off x="418644" y="2825128"/>
            <a:ext cx="932282" cy="932282"/>
          </a:xfrm>
          <a:prstGeom prst="rect">
            <a:avLst/>
          </a:prstGeom>
        </p:spPr>
      </p:pic>
      <p:sp>
        <p:nvSpPr>
          <p:cNvPr id="57" name="Rectangle 56">
            <a:extLst>
              <a:ext uri="{FF2B5EF4-FFF2-40B4-BE49-F238E27FC236}">
                <a16:creationId xmlns:a16="http://schemas.microsoft.com/office/drawing/2014/main" id="{FDB1D556-3759-4EF0-8F1D-1E77D7F830A2}"/>
              </a:ext>
            </a:extLst>
          </p:cNvPr>
          <p:cNvSpPr/>
          <p:nvPr/>
        </p:nvSpPr>
        <p:spPr bwMode="auto">
          <a:xfrm>
            <a:off x="1631494" y="2929197"/>
            <a:ext cx="10129600" cy="724143"/>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353" dirty="0">
                <a:solidFill>
                  <a:schemeClr val="tx1"/>
                </a:solidFill>
              </a:rPr>
              <a:t>Device </a:t>
            </a:r>
            <a:r>
              <a:rPr lang="en-US" sz="2353" i="1" dirty="0">
                <a:solidFill>
                  <a:schemeClr val="tx1"/>
                </a:solidFill>
              </a:rPr>
              <a:t>operational </a:t>
            </a:r>
            <a:r>
              <a:rPr lang="en-US" sz="2353" dirty="0">
                <a:solidFill>
                  <a:schemeClr val="tx1"/>
                </a:solidFill>
              </a:rPr>
              <a:t>recommendations, such as correcting conflicting settings in the security module twin configuration</a:t>
            </a:r>
          </a:p>
        </p:txBody>
      </p:sp>
      <p:cxnSp>
        <p:nvCxnSpPr>
          <p:cNvPr id="60" name="Straight Connector 59">
            <a:extLst>
              <a:ext uri="{FF2B5EF4-FFF2-40B4-BE49-F238E27FC236}">
                <a16:creationId xmlns:a16="http://schemas.microsoft.com/office/drawing/2014/main" id="{33B2BB98-5A50-47DE-A8CC-B759A8783183}"/>
              </a:ext>
              <a:ext uri="{C183D7F6-B498-43B3-948B-1728B52AA6E4}">
                <adec:decorative xmlns:adec="http://schemas.microsoft.com/office/drawing/2017/decorative" val="1"/>
              </a:ext>
            </a:extLst>
          </p:cNvPr>
          <p:cNvCxnSpPr>
            <a:cxnSpLocks/>
          </p:cNvCxnSpPr>
          <p:nvPr/>
        </p:nvCxnSpPr>
        <p:spPr>
          <a:xfrm>
            <a:off x="1631494" y="3991616"/>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5" name="Picture 64" descr="Icon of a magnifying glass leaning to two rectangles underneath">
            <a:extLst>
              <a:ext uri="{FF2B5EF4-FFF2-40B4-BE49-F238E27FC236}">
                <a16:creationId xmlns:a16="http://schemas.microsoft.com/office/drawing/2014/main" id="{CFFDF784-BCD4-468F-81BE-C1CF9CF00EDA}"/>
              </a:ext>
            </a:extLst>
          </p:cNvPr>
          <p:cNvPicPr>
            <a:picLocks/>
          </p:cNvPicPr>
          <p:nvPr/>
        </p:nvPicPr>
        <p:blipFill>
          <a:blip r:embed="rId5"/>
          <a:stretch>
            <a:fillRect/>
          </a:stretch>
        </p:blipFill>
        <p:spPr>
          <a:xfrm>
            <a:off x="418644" y="4225823"/>
            <a:ext cx="932282" cy="932282"/>
          </a:xfrm>
          <a:prstGeom prst="rect">
            <a:avLst/>
          </a:prstGeom>
        </p:spPr>
      </p:pic>
      <p:sp>
        <p:nvSpPr>
          <p:cNvPr id="67" name="TextBox 66">
            <a:extLst>
              <a:ext uri="{FF2B5EF4-FFF2-40B4-BE49-F238E27FC236}">
                <a16:creationId xmlns:a16="http://schemas.microsoft.com/office/drawing/2014/main" id="{C46DF0A5-1A0D-4297-9D08-75AD028D0CA3}"/>
              </a:ext>
            </a:extLst>
          </p:cNvPr>
          <p:cNvSpPr txBox="1"/>
          <p:nvPr/>
        </p:nvSpPr>
        <p:spPr>
          <a:xfrm>
            <a:off x="1631494" y="4329892"/>
            <a:ext cx="10129600" cy="724143"/>
          </a:xfrm>
          <a:prstGeom prst="rect">
            <a:avLst/>
          </a:prstGeom>
          <a:noFill/>
        </p:spPr>
        <p:txBody>
          <a:bodyPr wrap="square" lIns="0" tIns="0" rIns="0" bIns="0" anchor="ctr">
            <a:spAutoFit/>
          </a:bodyPr>
          <a:lstStyle/>
          <a:p>
            <a:r>
              <a:rPr lang="en-US" sz="2353" dirty="0"/>
              <a:t>IoT Hub </a:t>
            </a:r>
            <a:r>
              <a:rPr lang="en-US" sz="2353" i="1" dirty="0"/>
              <a:t>configuration</a:t>
            </a:r>
            <a:r>
              <a:rPr lang="en-US" sz="2353" dirty="0"/>
              <a:t> recommendations, such as correcting duplicate credentials across devices</a:t>
            </a:r>
          </a:p>
        </p:txBody>
      </p:sp>
    </p:spTree>
    <p:extLst>
      <p:ext uri="{BB962C8B-B14F-4D97-AF65-F5344CB8AC3E}">
        <p14:creationId xmlns:p14="http://schemas.microsoft.com/office/powerpoint/2010/main" val="181301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fade">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500"/>
                                        <p:tgtEl>
                                          <p:spTgt spid="45"/>
                                        </p:tgtEl>
                                      </p:cBhvr>
                                    </p:animEffect>
                                  </p:childTnLst>
                                </p:cTn>
                              </p:par>
                              <p:par>
                                <p:cTn id="16" presetID="10" presetClass="entr" presetSubtype="0" fill="hold" nodeType="withEffect">
                                  <p:stCondLst>
                                    <p:cond delay="0"/>
                                  </p:stCondLst>
                                  <p:childTnLst>
                                    <p:set>
                                      <p:cBhvr>
                                        <p:cTn id="17" dur="1" fill="hold">
                                          <p:stCondLst>
                                            <p:cond delay="0"/>
                                          </p:stCondLst>
                                        </p:cTn>
                                        <p:tgtEl>
                                          <p:spTgt spid="54"/>
                                        </p:tgtEl>
                                        <p:attrNameLst>
                                          <p:attrName>style.visibility</p:attrName>
                                        </p:attrNameLst>
                                      </p:cBhvr>
                                      <p:to>
                                        <p:strVal val="visible"/>
                                      </p:to>
                                    </p:set>
                                    <p:animEffect transition="in" filter="fade">
                                      <p:cBhvr>
                                        <p:cTn id="18" dur="500"/>
                                        <p:tgtEl>
                                          <p:spTgt spid="5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fade">
                                      <p:cBhvr>
                                        <p:cTn id="26" dur="500"/>
                                        <p:tgtEl>
                                          <p:spTgt spid="60"/>
                                        </p:tgtEl>
                                      </p:cBhvr>
                                    </p:animEffect>
                                  </p:childTnLst>
                                </p:cTn>
                              </p:par>
                              <p:par>
                                <p:cTn id="27" presetID="10"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animEffect transition="in" filter="fade">
                                      <p:cBhvr>
                                        <p:cTn id="29" dur="500"/>
                                        <p:tgtEl>
                                          <p:spTgt spid="6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7"/>
                                        </p:tgtEl>
                                        <p:attrNameLst>
                                          <p:attrName>style.visibility</p:attrName>
                                        </p:attrNameLst>
                                      </p:cBhvr>
                                      <p:to>
                                        <p:strVal val="visible"/>
                                      </p:to>
                                    </p:set>
                                    <p:animEffect transition="in" filter="fade">
                                      <p:cBhvr>
                                        <p:cTn id="32"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7" grpId="0"/>
      <p:bldP spid="6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Baseline</a:t>
            </a:r>
          </a:p>
        </p:txBody>
      </p:sp>
      <p:pic>
        <p:nvPicPr>
          <p:cNvPr id="74" name="Picture 73" descr="Icon of a magnifying glass showing a chart">
            <a:extLst>
              <a:ext uri="{FF2B5EF4-FFF2-40B4-BE49-F238E27FC236}">
                <a16:creationId xmlns:a16="http://schemas.microsoft.com/office/drawing/2014/main" id="{7A9B63B0-A81C-40CE-AD79-1A8D3B6926DA}"/>
              </a:ext>
            </a:extLst>
          </p:cNvPr>
          <p:cNvPicPr>
            <a:picLocks/>
          </p:cNvPicPr>
          <p:nvPr/>
        </p:nvPicPr>
        <p:blipFill>
          <a:blip r:embed="rId3"/>
          <a:stretch>
            <a:fillRect/>
          </a:stretch>
        </p:blipFill>
        <p:spPr>
          <a:xfrm>
            <a:off x="418644" y="1422823"/>
            <a:ext cx="932282" cy="932282"/>
          </a:xfrm>
          <a:prstGeom prst="rect">
            <a:avLst/>
          </a:prstGeom>
        </p:spPr>
      </p:pic>
      <p:sp>
        <p:nvSpPr>
          <p:cNvPr id="78" name="TextBox 77">
            <a:extLst>
              <a:ext uri="{FF2B5EF4-FFF2-40B4-BE49-F238E27FC236}">
                <a16:creationId xmlns:a16="http://schemas.microsoft.com/office/drawing/2014/main" id="{67FE5885-33B6-4989-8997-757EFF52FB19}"/>
              </a:ext>
            </a:extLst>
          </p:cNvPr>
          <p:cNvSpPr txBox="1"/>
          <p:nvPr/>
        </p:nvSpPr>
        <p:spPr>
          <a:xfrm>
            <a:off x="1631494" y="1526892"/>
            <a:ext cx="10129600" cy="724143"/>
          </a:xfrm>
          <a:prstGeom prst="rect">
            <a:avLst/>
          </a:prstGeom>
          <a:noFill/>
        </p:spPr>
        <p:txBody>
          <a:bodyPr wrap="square" lIns="0" tIns="0" rIns="0" bIns="0" anchor="ctr">
            <a:spAutoFit/>
          </a:bodyPr>
          <a:lstStyle/>
          <a:p>
            <a:pPr marL="0" lvl="4"/>
            <a:r>
              <a:rPr lang="en-US" sz="2353" i="1" dirty="0"/>
              <a:t>Baseline </a:t>
            </a:r>
            <a:r>
              <a:rPr lang="en-US" sz="2353" dirty="0"/>
              <a:t>– allow running custom configuration checks on a device and comparing the result to a desired result</a:t>
            </a:r>
          </a:p>
        </p:txBody>
      </p:sp>
      <p:cxnSp>
        <p:nvCxnSpPr>
          <p:cNvPr id="88" name="Straight Connector 87">
            <a:extLst>
              <a:ext uri="{FF2B5EF4-FFF2-40B4-BE49-F238E27FC236}">
                <a16:creationId xmlns:a16="http://schemas.microsoft.com/office/drawing/2014/main" id="{F13FD389-3876-418A-B273-50591482D13C}"/>
              </a:ext>
              <a:ext uri="{C183D7F6-B498-43B3-948B-1728B52AA6E4}">
                <adec:decorative xmlns:adec="http://schemas.microsoft.com/office/drawing/2017/decorative" val="1"/>
              </a:ext>
            </a:extLst>
          </p:cNvPr>
          <p:cNvCxnSpPr>
            <a:cxnSpLocks/>
          </p:cNvCxnSpPr>
          <p:nvPr/>
        </p:nvCxnSpPr>
        <p:spPr>
          <a:xfrm>
            <a:off x="1631494" y="2557690"/>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02" name="Picture 101" descr="Icon of a magnifying glass showing a chart">
            <a:extLst>
              <a:ext uri="{FF2B5EF4-FFF2-40B4-BE49-F238E27FC236}">
                <a16:creationId xmlns:a16="http://schemas.microsoft.com/office/drawing/2014/main" id="{93869C3A-14BD-4630-9197-D792391F5CAC}"/>
              </a:ext>
            </a:extLst>
          </p:cNvPr>
          <p:cNvPicPr>
            <a:picLocks/>
          </p:cNvPicPr>
          <p:nvPr/>
        </p:nvPicPr>
        <p:blipFill>
          <a:blip r:embed="rId4"/>
          <a:stretch>
            <a:fillRect/>
          </a:stretch>
        </p:blipFill>
        <p:spPr>
          <a:xfrm>
            <a:off x="418644" y="2760274"/>
            <a:ext cx="932282" cy="932282"/>
          </a:xfrm>
          <a:prstGeom prst="rect">
            <a:avLst/>
          </a:prstGeom>
        </p:spPr>
      </p:pic>
      <p:sp>
        <p:nvSpPr>
          <p:cNvPr id="105" name="TextBox 104">
            <a:extLst>
              <a:ext uri="{FF2B5EF4-FFF2-40B4-BE49-F238E27FC236}">
                <a16:creationId xmlns:a16="http://schemas.microsoft.com/office/drawing/2014/main" id="{36736A62-A7E3-49FB-A124-52F1244F3359}"/>
              </a:ext>
            </a:extLst>
          </p:cNvPr>
          <p:cNvSpPr txBox="1"/>
          <p:nvPr/>
        </p:nvSpPr>
        <p:spPr>
          <a:xfrm>
            <a:off x="1631494" y="3045379"/>
            <a:ext cx="10129600" cy="362072"/>
          </a:xfrm>
          <a:prstGeom prst="rect">
            <a:avLst/>
          </a:prstGeom>
          <a:noFill/>
        </p:spPr>
        <p:txBody>
          <a:bodyPr wrap="square" lIns="0" tIns="0" rIns="0" bIns="0" anchor="ctr">
            <a:spAutoFit/>
          </a:bodyPr>
          <a:lstStyle/>
          <a:p>
            <a:r>
              <a:rPr lang="en-US" sz="2353" dirty="0"/>
              <a:t>Stored in an XML file on the device being evaluated</a:t>
            </a:r>
          </a:p>
        </p:txBody>
      </p:sp>
      <p:cxnSp>
        <p:nvCxnSpPr>
          <p:cNvPr id="112" name="Straight Connector 111">
            <a:extLst>
              <a:ext uri="{FF2B5EF4-FFF2-40B4-BE49-F238E27FC236}">
                <a16:creationId xmlns:a16="http://schemas.microsoft.com/office/drawing/2014/main" id="{09AAAEF9-460C-4117-8435-B0AFF7E32016}"/>
              </a:ext>
              <a:ext uri="{C183D7F6-B498-43B3-948B-1728B52AA6E4}">
                <adec:decorative xmlns:adec="http://schemas.microsoft.com/office/drawing/2017/decorative" val="1"/>
              </a:ext>
            </a:extLst>
          </p:cNvPr>
          <p:cNvCxnSpPr>
            <a:cxnSpLocks/>
          </p:cNvCxnSpPr>
          <p:nvPr/>
        </p:nvCxnSpPr>
        <p:spPr>
          <a:xfrm>
            <a:off x="1631494" y="3895141"/>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1" name="Picture 120" descr="Icon of a wave connected by circles and lines at both end">
            <a:extLst>
              <a:ext uri="{FF2B5EF4-FFF2-40B4-BE49-F238E27FC236}">
                <a16:creationId xmlns:a16="http://schemas.microsoft.com/office/drawing/2014/main" id="{60A99914-D655-4F15-AF62-A7AC34094A37}"/>
              </a:ext>
            </a:extLst>
          </p:cNvPr>
          <p:cNvPicPr>
            <a:picLocks/>
          </p:cNvPicPr>
          <p:nvPr/>
        </p:nvPicPr>
        <p:blipFill>
          <a:blip r:embed="rId5"/>
          <a:stretch>
            <a:fillRect/>
          </a:stretch>
        </p:blipFill>
        <p:spPr>
          <a:xfrm>
            <a:off x="418644" y="4097726"/>
            <a:ext cx="932282" cy="932282"/>
          </a:xfrm>
          <a:prstGeom prst="rect">
            <a:avLst/>
          </a:prstGeom>
        </p:spPr>
      </p:pic>
      <p:sp>
        <p:nvSpPr>
          <p:cNvPr id="123" name="TextBox 122">
            <a:extLst>
              <a:ext uri="{FF2B5EF4-FFF2-40B4-BE49-F238E27FC236}">
                <a16:creationId xmlns:a16="http://schemas.microsoft.com/office/drawing/2014/main" id="{0106C391-AC52-486F-8B9D-B83D330F86D3}"/>
              </a:ext>
            </a:extLst>
          </p:cNvPr>
          <p:cNvSpPr txBox="1"/>
          <p:nvPr/>
        </p:nvSpPr>
        <p:spPr>
          <a:xfrm>
            <a:off x="1631494" y="4382831"/>
            <a:ext cx="10129600" cy="362072"/>
          </a:xfrm>
          <a:prstGeom prst="rect">
            <a:avLst/>
          </a:prstGeom>
          <a:noFill/>
        </p:spPr>
        <p:txBody>
          <a:bodyPr wrap="square" lIns="0" tIns="0" rIns="0" bIns="0" anchor="ctr">
            <a:spAutoFit/>
          </a:bodyPr>
          <a:lstStyle/>
          <a:p>
            <a:pPr marL="0" lvl="4"/>
            <a:r>
              <a:rPr lang="en-US" sz="2353"/>
              <a:t>Module twin gives location of the file and a SHA256 hash of the file</a:t>
            </a:r>
          </a:p>
        </p:txBody>
      </p:sp>
      <p:cxnSp>
        <p:nvCxnSpPr>
          <p:cNvPr id="127" name="Straight Connector 126">
            <a:extLst>
              <a:ext uri="{FF2B5EF4-FFF2-40B4-BE49-F238E27FC236}">
                <a16:creationId xmlns:a16="http://schemas.microsoft.com/office/drawing/2014/main" id="{C1697C70-E21D-493D-A29C-D2FD858E3781}"/>
              </a:ext>
              <a:ext uri="{C183D7F6-B498-43B3-948B-1728B52AA6E4}">
                <adec:decorative xmlns:adec="http://schemas.microsoft.com/office/drawing/2017/decorative" val="1"/>
              </a:ext>
            </a:extLst>
          </p:cNvPr>
          <p:cNvCxnSpPr>
            <a:cxnSpLocks/>
          </p:cNvCxnSpPr>
          <p:nvPr/>
        </p:nvCxnSpPr>
        <p:spPr>
          <a:xfrm>
            <a:off x="1631494" y="5232592"/>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3" name="Picture 132" descr="Icon of books stacked together">
            <a:extLst>
              <a:ext uri="{FF2B5EF4-FFF2-40B4-BE49-F238E27FC236}">
                <a16:creationId xmlns:a16="http://schemas.microsoft.com/office/drawing/2014/main" id="{F98B4237-74EA-411C-9A06-88E43B0C9822}"/>
              </a:ext>
            </a:extLst>
          </p:cNvPr>
          <p:cNvPicPr>
            <a:picLocks/>
          </p:cNvPicPr>
          <p:nvPr/>
        </p:nvPicPr>
        <p:blipFill>
          <a:blip r:embed="rId6"/>
          <a:stretch>
            <a:fillRect/>
          </a:stretch>
        </p:blipFill>
        <p:spPr>
          <a:xfrm>
            <a:off x="418644" y="5435178"/>
            <a:ext cx="932282" cy="932282"/>
          </a:xfrm>
          <a:prstGeom prst="rect">
            <a:avLst/>
          </a:prstGeom>
        </p:spPr>
      </p:pic>
      <p:sp>
        <p:nvSpPr>
          <p:cNvPr id="135" name="TextBox 134">
            <a:extLst>
              <a:ext uri="{FF2B5EF4-FFF2-40B4-BE49-F238E27FC236}">
                <a16:creationId xmlns:a16="http://schemas.microsoft.com/office/drawing/2014/main" id="{C1EFBD27-5867-4317-80A6-1AFE2F6257A0}"/>
              </a:ext>
            </a:extLst>
          </p:cNvPr>
          <p:cNvSpPr txBox="1"/>
          <p:nvPr/>
        </p:nvSpPr>
        <p:spPr>
          <a:xfrm>
            <a:off x="1631494" y="5720283"/>
            <a:ext cx="10129600" cy="362072"/>
          </a:xfrm>
          <a:prstGeom prst="rect">
            <a:avLst/>
          </a:prstGeom>
          <a:noFill/>
        </p:spPr>
        <p:txBody>
          <a:bodyPr wrap="square" lIns="0" tIns="0" rIns="0" bIns="0" anchor="ctr">
            <a:spAutoFit/>
          </a:bodyPr>
          <a:lstStyle/>
          <a:p>
            <a:pPr marL="0" lvl="4"/>
            <a:r>
              <a:rPr lang="en-US" sz="2353" dirty="0"/>
              <a:t>File format documentation is mostly by examples in GitHub</a:t>
            </a:r>
          </a:p>
        </p:txBody>
      </p:sp>
    </p:spTree>
    <p:extLst>
      <p:ext uri="{BB962C8B-B14F-4D97-AF65-F5344CB8AC3E}">
        <p14:creationId xmlns:p14="http://schemas.microsoft.com/office/powerpoint/2010/main" val="1215672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fade">
                                      <p:cBhvr>
                                        <p:cTn id="10" dur="500"/>
                                        <p:tgtEl>
                                          <p:spTgt spid="7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8"/>
                                        </p:tgtEl>
                                        <p:attrNameLst>
                                          <p:attrName>style.visibility</p:attrName>
                                        </p:attrNameLst>
                                      </p:cBhvr>
                                      <p:to>
                                        <p:strVal val="visible"/>
                                      </p:to>
                                    </p:set>
                                    <p:animEffect transition="in" filter="fade">
                                      <p:cBhvr>
                                        <p:cTn id="15" dur="500"/>
                                        <p:tgtEl>
                                          <p:spTgt spid="88"/>
                                        </p:tgtEl>
                                      </p:cBhvr>
                                    </p:animEffect>
                                  </p:childTnLst>
                                </p:cTn>
                              </p:par>
                              <p:par>
                                <p:cTn id="16" presetID="10" presetClass="entr" presetSubtype="0" fill="hold" nodeType="withEffect">
                                  <p:stCondLst>
                                    <p:cond delay="0"/>
                                  </p:stCondLst>
                                  <p:childTnLst>
                                    <p:set>
                                      <p:cBhvr>
                                        <p:cTn id="17" dur="1" fill="hold">
                                          <p:stCondLst>
                                            <p:cond delay="0"/>
                                          </p:stCondLst>
                                        </p:cTn>
                                        <p:tgtEl>
                                          <p:spTgt spid="102"/>
                                        </p:tgtEl>
                                        <p:attrNameLst>
                                          <p:attrName>style.visibility</p:attrName>
                                        </p:attrNameLst>
                                      </p:cBhvr>
                                      <p:to>
                                        <p:strVal val="visible"/>
                                      </p:to>
                                    </p:set>
                                    <p:animEffect transition="in" filter="fade">
                                      <p:cBhvr>
                                        <p:cTn id="18" dur="500"/>
                                        <p:tgtEl>
                                          <p:spTgt spid="10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5"/>
                                        </p:tgtEl>
                                        <p:attrNameLst>
                                          <p:attrName>style.visibility</p:attrName>
                                        </p:attrNameLst>
                                      </p:cBhvr>
                                      <p:to>
                                        <p:strVal val="visible"/>
                                      </p:to>
                                    </p:set>
                                    <p:animEffect transition="in" filter="fade">
                                      <p:cBhvr>
                                        <p:cTn id="21" dur="500"/>
                                        <p:tgtEl>
                                          <p:spTgt spid="10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2"/>
                                        </p:tgtEl>
                                        <p:attrNameLst>
                                          <p:attrName>style.visibility</p:attrName>
                                        </p:attrNameLst>
                                      </p:cBhvr>
                                      <p:to>
                                        <p:strVal val="visible"/>
                                      </p:to>
                                    </p:set>
                                    <p:animEffect transition="in" filter="fade">
                                      <p:cBhvr>
                                        <p:cTn id="26" dur="500"/>
                                        <p:tgtEl>
                                          <p:spTgt spid="112"/>
                                        </p:tgtEl>
                                      </p:cBhvr>
                                    </p:animEffect>
                                  </p:childTnLst>
                                </p:cTn>
                              </p:par>
                              <p:par>
                                <p:cTn id="27" presetID="10" presetClass="entr" presetSubtype="0" fill="hold" nodeType="withEffect">
                                  <p:stCondLst>
                                    <p:cond delay="0"/>
                                  </p:stCondLst>
                                  <p:childTnLst>
                                    <p:set>
                                      <p:cBhvr>
                                        <p:cTn id="28" dur="1" fill="hold">
                                          <p:stCondLst>
                                            <p:cond delay="0"/>
                                          </p:stCondLst>
                                        </p:cTn>
                                        <p:tgtEl>
                                          <p:spTgt spid="121"/>
                                        </p:tgtEl>
                                        <p:attrNameLst>
                                          <p:attrName>style.visibility</p:attrName>
                                        </p:attrNameLst>
                                      </p:cBhvr>
                                      <p:to>
                                        <p:strVal val="visible"/>
                                      </p:to>
                                    </p:set>
                                    <p:animEffect transition="in" filter="fade">
                                      <p:cBhvr>
                                        <p:cTn id="29" dur="500"/>
                                        <p:tgtEl>
                                          <p:spTgt spid="1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23"/>
                                        </p:tgtEl>
                                        <p:attrNameLst>
                                          <p:attrName>style.visibility</p:attrName>
                                        </p:attrNameLst>
                                      </p:cBhvr>
                                      <p:to>
                                        <p:strVal val="visible"/>
                                      </p:to>
                                    </p:set>
                                    <p:animEffect transition="in" filter="fade">
                                      <p:cBhvr>
                                        <p:cTn id="32" dur="500"/>
                                        <p:tgtEl>
                                          <p:spTgt spid="1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7"/>
                                        </p:tgtEl>
                                        <p:attrNameLst>
                                          <p:attrName>style.visibility</p:attrName>
                                        </p:attrNameLst>
                                      </p:cBhvr>
                                      <p:to>
                                        <p:strVal val="visible"/>
                                      </p:to>
                                    </p:set>
                                    <p:animEffect transition="in" filter="fade">
                                      <p:cBhvr>
                                        <p:cTn id="37" dur="500"/>
                                        <p:tgtEl>
                                          <p:spTgt spid="127"/>
                                        </p:tgtEl>
                                      </p:cBhvr>
                                    </p:animEffect>
                                  </p:childTnLst>
                                </p:cTn>
                              </p:par>
                              <p:par>
                                <p:cTn id="38" presetID="10" presetClass="entr" presetSubtype="0" fill="hold" nodeType="withEffect">
                                  <p:stCondLst>
                                    <p:cond delay="0"/>
                                  </p:stCondLst>
                                  <p:childTnLst>
                                    <p:set>
                                      <p:cBhvr>
                                        <p:cTn id="39" dur="1" fill="hold">
                                          <p:stCondLst>
                                            <p:cond delay="0"/>
                                          </p:stCondLst>
                                        </p:cTn>
                                        <p:tgtEl>
                                          <p:spTgt spid="133"/>
                                        </p:tgtEl>
                                        <p:attrNameLst>
                                          <p:attrName>style.visibility</p:attrName>
                                        </p:attrNameLst>
                                      </p:cBhvr>
                                      <p:to>
                                        <p:strVal val="visible"/>
                                      </p:to>
                                    </p:set>
                                    <p:animEffect transition="in" filter="fade">
                                      <p:cBhvr>
                                        <p:cTn id="40" dur="500"/>
                                        <p:tgtEl>
                                          <p:spTgt spid="13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35"/>
                                        </p:tgtEl>
                                        <p:attrNameLst>
                                          <p:attrName>style.visibility</p:attrName>
                                        </p:attrNameLst>
                                      </p:cBhvr>
                                      <p:to>
                                        <p:strVal val="visible"/>
                                      </p:to>
                                    </p:set>
                                    <p:animEffect transition="in" filter="fade">
                                      <p:cBhvr>
                                        <p:cTn id="43"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P spid="105" grpId="0"/>
      <p:bldP spid="123" grpId="0"/>
      <p:bldP spid="13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5: Module Labs</a:t>
            </a:r>
          </a:p>
        </p:txBody>
      </p:sp>
      <p:pic>
        <p:nvPicPr>
          <p:cNvPr id="4" name="Picture 3" descr="Icon of a lab flask">
            <a:extLst>
              <a:ext uri="{FF2B5EF4-FFF2-40B4-BE49-F238E27FC236}">
                <a16:creationId xmlns:a16="http://schemas.microsoft.com/office/drawing/2014/main" id="{57B1C86A-FF2C-457B-A526-4FB812874511}"/>
              </a:ext>
            </a:extLst>
          </p:cNvPr>
          <p:cNvPicPr>
            <a:picLocks noChangeAspect="1"/>
          </p:cNvPicPr>
          <p:nvPr/>
        </p:nvPicPr>
        <p:blipFill>
          <a:blip r:embed="rId3"/>
          <a:stretch>
            <a:fillRect/>
          </a:stretch>
        </p:blipFill>
        <p:spPr>
          <a:xfrm>
            <a:off x="10378218" y="2953671"/>
            <a:ext cx="659013" cy="958420"/>
          </a:xfrm>
          <a:prstGeom prst="rect">
            <a:avLst/>
          </a:prstGeom>
        </p:spPr>
      </p:pic>
    </p:spTree>
    <p:extLst>
      <p:ext uri="{BB962C8B-B14F-4D97-AF65-F5344CB8AC3E}">
        <p14:creationId xmlns:p14="http://schemas.microsoft.com/office/powerpoint/2010/main" val="144771706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10 Labs</a:t>
            </a:r>
          </a:p>
        </p:txBody>
      </p:sp>
      <p:sp>
        <p:nvSpPr>
          <p:cNvPr id="3" name="Text Placeholder 2">
            <a:extLst>
              <a:ext uri="{FF2B5EF4-FFF2-40B4-BE49-F238E27FC236}">
                <a16:creationId xmlns:a16="http://schemas.microsoft.com/office/drawing/2014/main" id="{1D67A3BB-DE9E-4726-A32E-5D74A8AFE875}"/>
              </a:ext>
            </a:extLst>
          </p:cNvPr>
          <p:cNvSpPr>
            <a:spLocks noGrp="1"/>
          </p:cNvSpPr>
          <p:nvPr>
            <p:ph type="body" sz="quarter" idx="10"/>
          </p:nvPr>
        </p:nvSpPr>
        <p:spPr>
          <a:xfrm>
            <a:off x="418644" y="1186695"/>
            <a:ext cx="11354714" cy="362072"/>
          </a:xfrm>
        </p:spPr>
        <p:txBody>
          <a:bodyPr vert="horz" lIns="0" tIns="0" rIns="0" bIns="0" rtlCol="0">
            <a:spAutoFit/>
          </a:bodyPr>
          <a:lstStyle/>
          <a:p>
            <a:r>
              <a:rPr lang="en-US" dirty="0"/>
              <a:t>Lab 18: Azure Defender for IoT:</a:t>
            </a:r>
          </a:p>
        </p:txBody>
      </p:sp>
      <p:pic>
        <p:nvPicPr>
          <p:cNvPr id="38" name="Picture 37" descr="Icon of a security lock">
            <a:extLst>
              <a:ext uri="{FF2B5EF4-FFF2-40B4-BE49-F238E27FC236}">
                <a16:creationId xmlns:a16="http://schemas.microsoft.com/office/drawing/2014/main" id="{CA0643C6-CB66-4CF4-BFBB-F9349904A2FF}"/>
              </a:ext>
            </a:extLst>
          </p:cNvPr>
          <p:cNvPicPr>
            <a:picLocks/>
          </p:cNvPicPr>
          <p:nvPr/>
        </p:nvPicPr>
        <p:blipFill>
          <a:blip r:embed="rId3"/>
          <a:stretch>
            <a:fillRect/>
          </a:stretch>
        </p:blipFill>
        <p:spPr>
          <a:xfrm>
            <a:off x="418644" y="1777874"/>
            <a:ext cx="932282" cy="932282"/>
          </a:xfrm>
          <a:prstGeom prst="rect">
            <a:avLst/>
          </a:prstGeom>
        </p:spPr>
      </p:pic>
      <p:sp>
        <p:nvSpPr>
          <p:cNvPr id="41" name="Rectangle 40">
            <a:extLst>
              <a:ext uri="{FF2B5EF4-FFF2-40B4-BE49-F238E27FC236}">
                <a16:creationId xmlns:a16="http://schemas.microsoft.com/office/drawing/2014/main" id="{D9527307-4E30-4021-A0DE-7F1C68EEEC81}"/>
              </a:ext>
            </a:extLst>
          </p:cNvPr>
          <p:cNvSpPr/>
          <p:nvPr/>
        </p:nvSpPr>
        <p:spPr bwMode="auto">
          <a:xfrm>
            <a:off x="1631494" y="2060138"/>
            <a:ext cx="10129600" cy="331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dirty="0">
                <a:solidFill>
                  <a:schemeClr val="tx1"/>
                </a:solidFill>
              </a:rPr>
              <a:t>You will enable Azure Defender for IoT Hub</a:t>
            </a:r>
          </a:p>
        </p:txBody>
      </p:sp>
      <p:cxnSp>
        <p:nvCxnSpPr>
          <p:cNvPr id="48" name="Straight Connector 47">
            <a:extLst>
              <a:ext uri="{FF2B5EF4-FFF2-40B4-BE49-F238E27FC236}">
                <a16:creationId xmlns:a16="http://schemas.microsoft.com/office/drawing/2014/main" id="{397AC207-665E-41CD-9A97-490576B1E41E}"/>
              </a:ext>
              <a:ext uri="{C183D7F6-B498-43B3-948B-1728B52AA6E4}">
                <adec:decorative xmlns:adec="http://schemas.microsoft.com/office/drawing/2017/decorative" val="1"/>
              </a:ext>
            </a:extLst>
          </p:cNvPr>
          <p:cNvCxnSpPr>
            <a:cxnSpLocks/>
          </p:cNvCxnSpPr>
          <p:nvPr/>
        </p:nvCxnSpPr>
        <p:spPr>
          <a:xfrm flipH="1">
            <a:off x="1631494" y="2925140"/>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57" name="Picture 56" descr="Icon of a wave connected by circles and lines at both end">
            <a:extLst>
              <a:ext uri="{FF2B5EF4-FFF2-40B4-BE49-F238E27FC236}">
                <a16:creationId xmlns:a16="http://schemas.microsoft.com/office/drawing/2014/main" id="{A862E4B6-627F-418B-BED3-816D58DC9AAA}"/>
              </a:ext>
            </a:extLst>
          </p:cNvPr>
          <p:cNvPicPr>
            <a:picLocks/>
          </p:cNvPicPr>
          <p:nvPr/>
        </p:nvPicPr>
        <p:blipFill>
          <a:blip r:embed="rId4"/>
          <a:stretch>
            <a:fillRect/>
          </a:stretch>
        </p:blipFill>
        <p:spPr>
          <a:xfrm>
            <a:off x="418644" y="3175982"/>
            <a:ext cx="932282" cy="932282"/>
          </a:xfrm>
          <a:prstGeom prst="rect">
            <a:avLst/>
          </a:prstGeom>
        </p:spPr>
      </p:pic>
      <p:sp>
        <p:nvSpPr>
          <p:cNvPr id="59" name="Rectangle 58">
            <a:extLst>
              <a:ext uri="{FF2B5EF4-FFF2-40B4-BE49-F238E27FC236}">
                <a16:creationId xmlns:a16="http://schemas.microsoft.com/office/drawing/2014/main" id="{8ECC408A-851C-49F8-BF56-FB0DD1384153}"/>
              </a:ext>
            </a:extLst>
          </p:cNvPr>
          <p:cNvSpPr/>
          <p:nvPr/>
        </p:nvSpPr>
        <p:spPr bwMode="auto">
          <a:xfrm>
            <a:off x="1631494" y="3458246"/>
            <a:ext cx="10129600" cy="331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a:solidFill>
                  <a:schemeClr val="tx1"/>
                </a:solidFill>
              </a:rPr>
              <a:t>You will manually create a security module twin</a:t>
            </a:r>
          </a:p>
        </p:txBody>
      </p:sp>
      <p:cxnSp>
        <p:nvCxnSpPr>
          <p:cNvPr id="63" name="Straight Connector 62">
            <a:extLst>
              <a:ext uri="{FF2B5EF4-FFF2-40B4-BE49-F238E27FC236}">
                <a16:creationId xmlns:a16="http://schemas.microsoft.com/office/drawing/2014/main" id="{9794BBA5-3B5A-471A-AFE8-34E267519DC1}"/>
              </a:ext>
              <a:ext uri="{C183D7F6-B498-43B3-948B-1728B52AA6E4}">
                <adec:decorative xmlns:adec="http://schemas.microsoft.com/office/drawing/2017/decorative" val="1"/>
              </a:ext>
            </a:extLst>
          </p:cNvPr>
          <p:cNvCxnSpPr>
            <a:cxnSpLocks/>
          </p:cNvCxnSpPr>
          <p:nvPr/>
        </p:nvCxnSpPr>
        <p:spPr>
          <a:xfrm flipH="1">
            <a:off x="1631494" y="4250452"/>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9" name="Picture 68" descr="Icon of arrow positioned diagonally">
            <a:extLst>
              <a:ext uri="{FF2B5EF4-FFF2-40B4-BE49-F238E27FC236}">
                <a16:creationId xmlns:a16="http://schemas.microsoft.com/office/drawing/2014/main" id="{4EA961D1-46F8-4BCD-8DE7-F3FE61674176}"/>
              </a:ext>
            </a:extLst>
          </p:cNvPr>
          <p:cNvPicPr>
            <a:picLocks/>
          </p:cNvPicPr>
          <p:nvPr/>
        </p:nvPicPr>
        <p:blipFill>
          <a:blip r:embed="rId5"/>
          <a:stretch>
            <a:fillRect/>
          </a:stretch>
        </p:blipFill>
        <p:spPr>
          <a:xfrm>
            <a:off x="418644" y="4428498"/>
            <a:ext cx="932282" cy="932282"/>
          </a:xfrm>
          <a:prstGeom prst="rect">
            <a:avLst/>
          </a:prstGeom>
        </p:spPr>
      </p:pic>
      <p:sp>
        <p:nvSpPr>
          <p:cNvPr id="71" name="Rectangle 70">
            <a:extLst>
              <a:ext uri="{FF2B5EF4-FFF2-40B4-BE49-F238E27FC236}">
                <a16:creationId xmlns:a16="http://schemas.microsoft.com/office/drawing/2014/main" id="{6E29073C-F1FF-4790-8B58-BCFA4FC1445F}"/>
              </a:ext>
            </a:extLst>
          </p:cNvPr>
          <p:cNvSpPr/>
          <p:nvPr/>
        </p:nvSpPr>
        <p:spPr bwMode="auto">
          <a:xfrm>
            <a:off x="1631494" y="4710762"/>
            <a:ext cx="10129600" cy="33189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spAutoFit/>
          </a:bodyPr>
          <a:lstStyle/>
          <a:p>
            <a:r>
              <a:rPr lang="en-US" sz="2157">
                <a:solidFill>
                  <a:schemeClr val="tx1"/>
                </a:solidFill>
              </a:rPr>
              <a:t>You will add a security agent for C# that you will deploy on your simulated device</a:t>
            </a:r>
          </a:p>
        </p:txBody>
      </p:sp>
    </p:spTree>
    <p:extLst>
      <p:ext uri="{BB962C8B-B14F-4D97-AF65-F5344CB8AC3E}">
        <p14:creationId xmlns:p14="http://schemas.microsoft.com/office/powerpoint/2010/main" val="266000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6: Module 10 review questions</a:t>
            </a:r>
          </a:p>
        </p:txBody>
      </p:sp>
      <p:pic>
        <p:nvPicPr>
          <p:cNvPr id="3" name="Picture 2" descr="Icon of a magnifying glass">
            <a:extLst>
              <a:ext uri="{FF2B5EF4-FFF2-40B4-BE49-F238E27FC236}">
                <a16:creationId xmlns:a16="http://schemas.microsoft.com/office/drawing/2014/main" id="{BB1F68E8-93FA-4CDC-B232-1E7B156B094E}"/>
              </a:ext>
            </a:extLst>
          </p:cNvPr>
          <p:cNvPicPr>
            <a:picLocks noChangeAspect="1"/>
          </p:cNvPicPr>
          <p:nvPr/>
        </p:nvPicPr>
        <p:blipFill>
          <a:blip r:embed="rId3"/>
          <a:stretch>
            <a:fillRect/>
          </a:stretch>
        </p:blipFill>
        <p:spPr>
          <a:xfrm>
            <a:off x="10241944" y="3001789"/>
            <a:ext cx="851313" cy="851313"/>
          </a:xfrm>
          <a:prstGeom prst="rect">
            <a:avLst/>
          </a:prstGeom>
        </p:spPr>
      </p:pic>
    </p:spTree>
    <p:extLst>
      <p:ext uri="{BB962C8B-B14F-4D97-AF65-F5344CB8AC3E}">
        <p14:creationId xmlns:p14="http://schemas.microsoft.com/office/powerpoint/2010/main" val="169325668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10 – Learning objectives</a:t>
            </a:r>
          </a:p>
        </p:txBody>
      </p:sp>
      <p:pic>
        <p:nvPicPr>
          <p:cNvPr id="69" name="Picture 68" descr="Icon of a security lock">
            <a:extLst>
              <a:ext uri="{FF2B5EF4-FFF2-40B4-BE49-F238E27FC236}">
                <a16:creationId xmlns:a16="http://schemas.microsoft.com/office/drawing/2014/main" id="{83AAC2CE-153B-4C81-A377-237320B468DA}"/>
              </a:ext>
            </a:extLst>
          </p:cNvPr>
          <p:cNvPicPr>
            <a:picLocks/>
          </p:cNvPicPr>
          <p:nvPr/>
        </p:nvPicPr>
        <p:blipFill>
          <a:blip r:embed="rId3"/>
          <a:stretch>
            <a:fillRect/>
          </a:stretch>
        </p:blipFill>
        <p:spPr>
          <a:xfrm>
            <a:off x="418643" y="1134228"/>
            <a:ext cx="896425" cy="896425"/>
          </a:xfrm>
          <a:prstGeom prst="rect">
            <a:avLst/>
          </a:prstGeom>
        </p:spPr>
      </p:pic>
      <p:sp>
        <p:nvSpPr>
          <p:cNvPr id="79" name="TextBox 78">
            <a:extLst>
              <a:ext uri="{FF2B5EF4-FFF2-40B4-BE49-F238E27FC236}">
                <a16:creationId xmlns:a16="http://schemas.microsoft.com/office/drawing/2014/main" id="{1AC07166-700D-41DC-8F13-A27C5C2958E9}"/>
              </a:ext>
            </a:extLst>
          </p:cNvPr>
          <p:cNvSpPr txBox="1"/>
          <p:nvPr/>
        </p:nvSpPr>
        <p:spPr>
          <a:xfrm>
            <a:off x="1655896" y="1401404"/>
            <a:ext cx="10117462" cy="362072"/>
          </a:xfrm>
          <a:prstGeom prst="rect">
            <a:avLst/>
          </a:prstGeom>
          <a:noFill/>
        </p:spPr>
        <p:txBody>
          <a:bodyPr wrap="square" lIns="0" tIns="0" rIns="0" bIns="0" rtlCol="0">
            <a:spAutoFit/>
          </a:bodyPr>
          <a:lstStyle/>
          <a:p>
            <a:pPr>
              <a:buSzPct val="100000"/>
            </a:pPr>
            <a:r>
              <a:rPr lang="en-US" sz="2353"/>
              <a:t>Describe security concerns and best practices for an IoT solution</a:t>
            </a:r>
          </a:p>
        </p:txBody>
      </p:sp>
      <p:cxnSp>
        <p:nvCxnSpPr>
          <p:cNvPr id="88" name="Straight Connector 87">
            <a:extLst>
              <a:ext uri="{FF2B5EF4-FFF2-40B4-BE49-F238E27FC236}">
                <a16:creationId xmlns:a16="http://schemas.microsoft.com/office/drawing/2014/main" id="{D0317EB9-2240-4E37-9EDC-01138337B256}"/>
              </a:ext>
              <a:ext uri="{C183D7F6-B498-43B3-948B-1728B52AA6E4}">
                <adec:decorative xmlns:adec="http://schemas.microsoft.com/office/drawing/2017/decorative" val="1"/>
              </a:ext>
            </a:extLst>
          </p:cNvPr>
          <p:cNvCxnSpPr>
            <a:cxnSpLocks/>
          </p:cNvCxnSpPr>
          <p:nvPr/>
        </p:nvCxnSpPr>
        <p:spPr>
          <a:xfrm>
            <a:off x="1645003" y="2130744"/>
            <a:ext cx="1011754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10" name="Picture 109" descr="Icon of four circle connected in a branch">
            <a:extLst>
              <a:ext uri="{FF2B5EF4-FFF2-40B4-BE49-F238E27FC236}">
                <a16:creationId xmlns:a16="http://schemas.microsoft.com/office/drawing/2014/main" id="{D46FFC52-38D7-4501-A852-D2E2593F2564}"/>
              </a:ext>
            </a:extLst>
          </p:cNvPr>
          <p:cNvPicPr>
            <a:picLocks/>
          </p:cNvPicPr>
          <p:nvPr/>
        </p:nvPicPr>
        <p:blipFill>
          <a:blip r:embed="rId4"/>
          <a:stretch>
            <a:fillRect/>
          </a:stretch>
        </p:blipFill>
        <p:spPr>
          <a:xfrm>
            <a:off x="418643" y="2230835"/>
            <a:ext cx="896425" cy="896425"/>
          </a:xfrm>
          <a:prstGeom prst="rect">
            <a:avLst/>
          </a:prstGeom>
        </p:spPr>
      </p:pic>
      <p:sp>
        <p:nvSpPr>
          <p:cNvPr id="114" name="TextBox 113">
            <a:extLst>
              <a:ext uri="{FF2B5EF4-FFF2-40B4-BE49-F238E27FC236}">
                <a16:creationId xmlns:a16="http://schemas.microsoft.com/office/drawing/2014/main" id="{A1D685B1-0CEE-40DB-ACA7-4A78D4CD9E9C}"/>
              </a:ext>
            </a:extLst>
          </p:cNvPr>
          <p:cNvSpPr txBox="1"/>
          <p:nvPr/>
        </p:nvSpPr>
        <p:spPr>
          <a:xfrm>
            <a:off x="1655897" y="2498011"/>
            <a:ext cx="10117461" cy="362072"/>
          </a:xfrm>
          <a:prstGeom prst="rect">
            <a:avLst/>
          </a:prstGeom>
          <a:noFill/>
        </p:spPr>
        <p:txBody>
          <a:bodyPr wrap="square" lIns="0" tIns="0" rIns="0" bIns="0" rtlCol="0">
            <a:spAutoFit/>
          </a:bodyPr>
          <a:lstStyle/>
          <a:p>
            <a:pPr>
              <a:buSzPct val="100000"/>
            </a:pPr>
            <a:r>
              <a:rPr lang="en-US" sz="2353"/>
              <a:t>Describe the Azure IoT Security Architecture and Threat Modeling</a:t>
            </a:r>
          </a:p>
        </p:txBody>
      </p:sp>
      <p:cxnSp>
        <p:nvCxnSpPr>
          <p:cNvPr id="121" name="Straight Connector 120">
            <a:extLst>
              <a:ext uri="{FF2B5EF4-FFF2-40B4-BE49-F238E27FC236}">
                <a16:creationId xmlns:a16="http://schemas.microsoft.com/office/drawing/2014/main" id="{181A5962-95E4-4DCD-88D6-1A8CC94B5935}"/>
              </a:ext>
              <a:ext uri="{C183D7F6-B498-43B3-948B-1728B52AA6E4}">
                <adec:decorative xmlns:adec="http://schemas.microsoft.com/office/drawing/2017/decorative" val="1"/>
              </a:ext>
            </a:extLst>
          </p:cNvPr>
          <p:cNvCxnSpPr>
            <a:cxnSpLocks/>
          </p:cNvCxnSpPr>
          <p:nvPr/>
        </p:nvCxnSpPr>
        <p:spPr>
          <a:xfrm>
            <a:off x="1645003" y="3227350"/>
            <a:ext cx="101283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37" name="Picture 136" descr="Icon of a circle with letter i at the centre">
            <a:extLst>
              <a:ext uri="{FF2B5EF4-FFF2-40B4-BE49-F238E27FC236}">
                <a16:creationId xmlns:a16="http://schemas.microsoft.com/office/drawing/2014/main" id="{A57EAF32-60BB-4C92-BC81-3BAB03DE77BA}"/>
              </a:ext>
            </a:extLst>
          </p:cNvPr>
          <p:cNvPicPr>
            <a:picLocks/>
          </p:cNvPicPr>
          <p:nvPr/>
        </p:nvPicPr>
        <p:blipFill>
          <a:blip r:embed="rId5"/>
          <a:stretch>
            <a:fillRect/>
          </a:stretch>
        </p:blipFill>
        <p:spPr>
          <a:xfrm>
            <a:off x="418643" y="3327441"/>
            <a:ext cx="896425" cy="896425"/>
          </a:xfrm>
          <a:prstGeom prst="rect">
            <a:avLst/>
          </a:prstGeom>
        </p:spPr>
      </p:pic>
      <p:sp>
        <p:nvSpPr>
          <p:cNvPr id="140" name="TextBox 139">
            <a:extLst>
              <a:ext uri="{FF2B5EF4-FFF2-40B4-BE49-F238E27FC236}">
                <a16:creationId xmlns:a16="http://schemas.microsoft.com/office/drawing/2014/main" id="{6597DAE7-BC04-4C86-ADE1-D4D75D1214D0}"/>
              </a:ext>
            </a:extLst>
          </p:cNvPr>
          <p:cNvSpPr txBox="1"/>
          <p:nvPr/>
        </p:nvSpPr>
        <p:spPr>
          <a:xfrm>
            <a:off x="1657022" y="3594618"/>
            <a:ext cx="10244787" cy="362072"/>
          </a:xfrm>
          <a:prstGeom prst="rect">
            <a:avLst/>
          </a:prstGeom>
          <a:noFill/>
        </p:spPr>
        <p:txBody>
          <a:bodyPr wrap="square" lIns="0" tIns="0" rIns="0" bIns="0" rtlCol="0">
            <a:spAutoFit/>
          </a:bodyPr>
          <a:lstStyle/>
          <a:p>
            <a:pPr>
              <a:buSzPct val="100000"/>
            </a:pPr>
            <a:r>
              <a:rPr lang="en-US" sz="2353" dirty="0"/>
              <a:t>Describe the features and support provided by Azure Defender for IoT</a:t>
            </a:r>
          </a:p>
        </p:txBody>
      </p:sp>
      <p:cxnSp>
        <p:nvCxnSpPr>
          <p:cNvPr id="145" name="Straight Connector 144">
            <a:extLst>
              <a:ext uri="{FF2B5EF4-FFF2-40B4-BE49-F238E27FC236}">
                <a16:creationId xmlns:a16="http://schemas.microsoft.com/office/drawing/2014/main" id="{1E1E7513-3292-44F7-907A-79B4558637DB}"/>
              </a:ext>
              <a:ext uri="{C183D7F6-B498-43B3-948B-1728B52AA6E4}">
                <adec:decorative xmlns:adec="http://schemas.microsoft.com/office/drawing/2017/decorative" val="1"/>
              </a:ext>
            </a:extLst>
          </p:cNvPr>
          <p:cNvCxnSpPr>
            <a:cxnSpLocks/>
          </p:cNvCxnSpPr>
          <p:nvPr/>
        </p:nvCxnSpPr>
        <p:spPr>
          <a:xfrm>
            <a:off x="1645003" y="4323957"/>
            <a:ext cx="1011754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55" name="Picture 154" descr="Icon of wrench and screw driver">
            <a:extLst>
              <a:ext uri="{FF2B5EF4-FFF2-40B4-BE49-F238E27FC236}">
                <a16:creationId xmlns:a16="http://schemas.microsoft.com/office/drawing/2014/main" id="{2D23335F-DA15-4059-A9A8-F3064E0F7775}"/>
              </a:ext>
            </a:extLst>
          </p:cNvPr>
          <p:cNvPicPr>
            <a:picLocks/>
          </p:cNvPicPr>
          <p:nvPr/>
        </p:nvPicPr>
        <p:blipFill>
          <a:blip r:embed="rId6"/>
          <a:stretch>
            <a:fillRect/>
          </a:stretch>
        </p:blipFill>
        <p:spPr>
          <a:xfrm>
            <a:off x="418643" y="4424048"/>
            <a:ext cx="896425" cy="896425"/>
          </a:xfrm>
          <a:prstGeom prst="rect">
            <a:avLst/>
          </a:prstGeom>
        </p:spPr>
      </p:pic>
      <p:sp>
        <p:nvSpPr>
          <p:cNvPr id="157" name="TextBox 156">
            <a:extLst>
              <a:ext uri="{FF2B5EF4-FFF2-40B4-BE49-F238E27FC236}">
                <a16:creationId xmlns:a16="http://schemas.microsoft.com/office/drawing/2014/main" id="{303A27E2-832E-4634-956A-9ADACBF4698B}"/>
              </a:ext>
            </a:extLst>
          </p:cNvPr>
          <p:cNvSpPr txBox="1"/>
          <p:nvPr/>
        </p:nvSpPr>
        <p:spPr>
          <a:xfrm>
            <a:off x="1655801" y="4691225"/>
            <a:ext cx="10106662" cy="362072"/>
          </a:xfrm>
          <a:prstGeom prst="rect">
            <a:avLst/>
          </a:prstGeom>
          <a:noFill/>
        </p:spPr>
        <p:txBody>
          <a:bodyPr wrap="square" lIns="0" tIns="0" rIns="0" bIns="0" rtlCol="0">
            <a:spAutoFit/>
          </a:bodyPr>
          <a:lstStyle/>
          <a:p>
            <a:pPr>
              <a:buSzPct val="100000"/>
            </a:pPr>
            <a:r>
              <a:rPr lang="en-US" sz="2353"/>
              <a:t>Configure Security Agents and Security Module Twins</a:t>
            </a:r>
          </a:p>
        </p:txBody>
      </p:sp>
      <p:cxnSp>
        <p:nvCxnSpPr>
          <p:cNvPr id="160" name="Straight Connector 159">
            <a:extLst>
              <a:ext uri="{FF2B5EF4-FFF2-40B4-BE49-F238E27FC236}">
                <a16:creationId xmlns:a16="http://schemas.microsoft.com/office/drawing/2014/main" id="{FE9BBA85-D248-457E-BBE9-278A326AC56C}"/>
              </a:ext>
              <a:ext uri="{C183D7F6-B498-43B3-948B-1728B52AA6E4}">
                <adec:decorative xmlns:adec="http://schemas.microsoft.com/office/drawing/2017/decorative" val="1"/>
              </a:ext>
            </a:extLst>
          </p:cNvPr>
          <p:cNvCxnSpPr>
            <a:cxnSpLocks/>
          </p:cNvCxnSpPr>
          <p:nvPr/>
        </p:nvCxnSpPr>
        <p:spPr>
          <a:xfrm>
            <a:off x="1645003" y="5420564"/>
            <a:ext cx="1011754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9" name="Picture 18" descr="Icon of four squares arranged to form a square">
            <a:extLst>
              <a:ext uri="{FF2B5EF4-FFF2-40B4-BE49-F238E27FC236}">
                <a16:creationId xmlns:a16="http://schemas.microsoft.com/office/drawing/2014/main" id="{32FDBBCA-EE54-432B-9A1F-A4855DD02F8F}"/>
              </a:ext>
            </a:extLst>
          </p:cNvPr>
          <p:cNvPicPr>
            <a:picLocks/>
          </p:cNvPicPr>
          <p:nvPr/>
        </p:nvPicPr>
        <p:blipFill>
          <a:blip r:embed="rId7"/>
          <a:stretch>
            <a:fillRect/>
          </a:stretch>
        </p:blipFill>
        <p:spPr>
          <a:xfrm>
            <a:off x="418643" y="5520659"/>
            <a:ext cx="896425" cy="896425"/>
          </a:xfrm>
          <a:prstGeom prst="rect">
            <a:avLst/>
          </a:prstGeom>
        </p:spPr>
      </p:pic>
      <p:sp>
        <p:nvSpPr>
          <p:cNvPr id="45" name="TextBox 44">
            <a:extLst>
              <a:ext uri="{FF2B5EF4-FFF2-40B4-BE49-F238E27FC236}">
                <a16:creationId xmlns:a16="http://schemas.microsoft.com/office/drawing/2014/main" id="{2016C328-9ED3-4284-92E5-A9EFB0C6F7C0}"/>
              </a:ext>
            </a:extLst>
          </p:cNvPr>
          <p:cNvSpPr txBox="1"/>
          <p:nvPr/>
        </p:nvSpPr>
        <p:spPr>
          <a:xfrm>
            <a:off x="1655897" y="5787835"/>
            <a:ext cx="10117461" cy="362072"/>
          </a:xfrm>
          <a:prstGeom prst="rect">
            <a:avLst/>
          </a:prstGeom>
          <a:noFill/>
        </p:spPr>
        <p:txBody>
          <a:bodyPr wrap="square" lIns="0" tIns="0" rIns="0" bIns="0" rtlCol="0">
            <a:spAutoFit/>
          </a:bodyPr>
          <a:lstStyle/>
          <a:p>
            <a:pPr>
              <a:buSzPct val="100000"/>
            </a:pPr>
            <a:r>
              <a:rPr lang="en-US" sz="2353" dirty="0"/>
              <a:t>Aggregate Azure Defender for IoT Events</a:t>
            </a:r>
          </a:p>
        </p:txBody>
      </p:sp>
    </p:spTree>
    <p:extLst>
      <p:ext uri="{BB962C8B-B14F-4D97-AF65-F5344CB8AC3E}">
        <p14:creationId xmlns:p14="http://schemas.microsoft.com/office/powerpoint/2010/main" val="3957722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10.1</a:t>
            </a:r>
          </a:p>
        </p:txBody>
      </p:sp>
      <p:sp>
        <p:nvSpPr>
          <p:cNvPr id="30" name="TextBox 29">
            <a:extLst>
              <a:ext uri="{FF2B5EF4-FFF2-40B4-BE49-F238E27FC236}">
                <a16:creationId xmlns:a16="http://schemas.microsoft.com/office/drawing/2014/main" id="{49987497-C426-4FF8-89DB-B28DEBEEB297}"/>
              </a:ext>
            </a:extLst>
          </p:cNvPr>
          <p:cNvSpPr txBox="1"/>
          <p:nvPr/>
        </p:nvSpPr>
        <p:spPr>
          <a:xfrm>
            <a:off x="418642" y="1169264"/>
            <a:ext cx="11343820" cy="1508632"/>
          </a:xfrm>
          <a:prstGeom prst="rect">
            <a:avLst/>
          </a:prstGeom>
          <a:noFill/>
        </p:spPr>
        <p:txBody>
          <a:bodyPr wrap="square" lIns="0" tIns="0" rIns="0" bIns="0">
            <a:spAutoFit/>
          </a:bodyPr>
          <a:lstStyle/>
          <a:p>
            <a:r>
              <a:rPr lang="en-US" sz="1961" dirty="0"/>
              <a:t>You are developing an IoT solution for your company. You have IoT devices and IoT Edge devices configured and running in your solution. You recently implemented monitoring tools and made improvements to your solution as a result. You are confident that you’ve implemented appropriate security measures throughout your solution. When a coworker asks you if you are using Azure Security Center you become concerned. You have started an investigation of Azure security tools</a:t>
            </a:r>
          </a:p>
        </p:txBody>
      </p:sp>
      <p:pic>
        <p:nvPicPr>
          <p:cNvPr id="44" name="Picture 43" descr="Icon of a security lock">
            <a:extLst>
              <a:ext uri="{FF2B5EF4-FFF2-40B4-BE49-F238E27FC236}">
                <a16:creationId xmlns:a16="http://schemas.microsoft.com/office/drawing/2014/main" id="{80E91159-2BE3-49DD-9F34-5A57F62264F7}"/>
              </a:ext>
            </a:extLst>
          </p:cNvPr>
          <p:cNvPicPr>
            <a:picLocks/>
          </p:cNvPicPr>
          <p:nvPr/>
        </p:nvPicPr>
        <p:blipFill>
          <a:blip r:embed="rId3"/>
          <a:stretch>
            <a:fillRect/>
          </a:stretch>
        </p:blipFill>
        <p:spPr>
          <a:xfrm>
            <a:off x="462220" y="2867179"/>
            <a:ext cx="896425" cy="896425"/>
          </a:xfrm>
          <a:prstGeom prst="rect">
            <a:avLst/>
          </a:prstGeom>
        </p:spPr>
      </p:pic>
      <p:sp>
        <p:nvSpPr>
          <p:cNvPr id="46" name="TextBox 45">
            <a:extLst>
              <a:ext uri="{FF2B5EF4-FFF2-40B4-BE49-F238E27FC236}">
                <a16:creationId xmlns:a16="http://schemas.microsoft.com/office/drawing/2014/main" id="{62B70055-896F-4A0D-9B73-A65537005B1B}"/>
              </a:ext>
            </a:extLst>
          </p:cNvPr>
          <p:cNvSpPr txBox="1"/>
          <p:nvPr/>
        </p:nvSpPr>
        <p:spPr>
          <a:xfrm>
            <a:off x="1631494" y="3164529"/>
            <a:ext cx="10271240" cy="301727"/>
          </a:xfrm>
          <a:prstGeom prst="rect">
            <a:avLst/>
          </a:prstGeom>
          <a:noFill/>
        </p:spPr>
        <p:txBody>
          <a:bodyPr wrap="square" lIns="0" tIns="0" rIns="0" bIns="0">
            <a:spAutoFit/>
          </a:bodyPr>
          <a:lstStyle/>
          <a:p>
            <a:r>
              <a:rPr lang="en-US" sz="1961">
                <a:solidFill>
                  <a:schemeClr val="tx2"/>
                </a:solidFill>
                <a:latin typeface="+mj-lt"/>
              </a:rPr>
              <a:t>What is Azure Security Center intended to help with? (choose one best answer)</a:t>
            </a:r>
          </a:p>
        </p:txBody>
      </p:sp>
      <p:sp>
        <p:nvSpPr>
          <p:cNvPr id="56" name="Rectangle 55">
            <a:extLst>
              <a:ext uri="{FF2B5EF4-FFF2-40B4-BE49-F238E27FC236}">
                <a16:creationId xmlns:a16="http://schemas.microsoft.com/office/drawing/2014/main" id="{919A2628-B34D-4502-A807-7A1209F6C40B}"/>
              </a:ext>
            </a:extLst>
          </p:cNvPr>
          <p:cNvSpPr>
            <a:spLocks/>
          </p:cNvSpPr>
          <p:nvPr/>
        </p:nvSpPr>
        <p:spPr bwMode="auto">
          <a:xfrm>
            <a:off x="423313"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A: </a:t>
            </a:r>
          </a:p>
          <a:p>
            <a:pPr>
              <a:spcBef>
                <a:spcPts val="294"/>
              </a:spcBef>
              <a:buSzPct val="90000"/>
            </a:pPr>
            <a:r>
              <a:rPr lang="en-US" sz="1730" dirty="0">
                <a:solidFill>
                  <a:schemeClr val="tx1"/>
                </a:solidFill>
              </a:rPr>
              <a:t>Securing your devices and securing device communications as they transmit over</a:t>
            </a:r>
            <a:br>
              <a:rPr lang="en-US" sz="1730" dirty="0">
                <a:solidFill>
                  <a:schemeClr val="tx1"/>
                </a:solidFill>
              </a:rPr>
            </a:br>
            <a:r>
              <a:rPr lang="en-US" sz="1730" dirty="0">
                <a:solidFill>
                  <a:schemeClr val="tx1"/>
                </a:solidFill>
              </a:rPr>
              <a:t>the wire</a:t>
            </a:r>
          </a:p>
        </p:txBody>
      </p:sp>
      <p:sp>
        <p:nvSpPr>
          <p:cNvPr id="64" name="Rectangle 63">
            <a:extLst>
              <a:ext uri="{FF2B5EF4-FFF2-40B4-BE49-F238E27FC236}">
                <a16:creationId xmlns:a16="http://schemas.microsoft.com/office/drawing/2014/main" id="{2F00D5B9-E68E-4192-8BD4-FE89DAC47E08}"/>
              </a:ext>
            </a:extLst>
          </p:cNvPr>
          <p:cNvSpPr>
            <a:spLocks/>
          </p:cNvSpPr>
          <p:nvPr/>
        </p:nvSpPr>
        <p:spPr bwMode="auto">
          <a:xfrm>
            <a:off x="329551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B:</a:t>
            </a:r>
          </a:p>
          <a:p>
            <a:pPr>
              <a:spcBef>
                <a:spcPts val="294"/>
              </a:spcBef>
              <a:buSzPct val="90000"/>
            </a:pPr>
            <a:r>
              <a:rPr lang="en-US" sz="1730" dirty="0">
                <a:solidFill>
                  <a:schemeClr val="tx1"/>
                </a:solidFill>
              </a:rPr>
              <a:t>Securing your network and your services</a:t>
            </a:r>
          </a:p>
        </p:txBody>
      </p:sp>
      <p:sp>
        <p:nvSpPr>
          <p:cNvPr id="70" name="Rectangle 69">
            <a:extLst>
              <a:ext uri="{FF2B5EF4-FFF2-40B4-BE49-F238E27FC236}">
                <a16:creationId xmlns:a16="http://schemas.microsoft.com/office/drawing/2014/main" id="{FC47D025-8EEF-47D4-A40C-309A22747E59}"/>
              </a:ext>
            </a:extLst>
          </p:cNvPr>
          <p:cNvSpPr>
            <a:spLocks/>
          </p:cNvSpPr>
          <p:nvPr/>
        </p:nvSpPr>
        <p:spPr bwMode="auto">
          <a:xfrm>
            <a:off x="6167722"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C: </a:t>
            </a:r>
          </a:p>
          <a:p>
            <a:pPr>
              <a:spcBef>
                <a:spcPts val="294"/>
              </a:spcBef>
              <a:buSzPct val="90000"/>
            </a:pPr>
            <a:r>
              <a:rPr lang="en-US" sz="1730" dirty="0">
                <a:solidFill>
                  <a:schemeClr val="tx1"/>
                </a:solidFill>
              </a:rPr>
              <a:t>Developing your </a:t>
            </a:r>
            <a:br>
              <a:rPr lang="en-US" sz="1730" dirty="0">
                <a:solidFill>
                  <a:schemeClr val="tx1"/>
                </a:solidFill>
              </a:rPr>
            </a:br>
            <a:r>
              <a:rPr lang="en-US" sz="1730" dirty="0">
                <a:solidFill>
                  <a:schemeClr val="tx1"/>
                </a:solidFill>
              </a:rPr>
              <a:t>threat models</a:t>
            </a:r>
          </a:p>
          <a:p>
            <a:pPr>
              <a:spcBef>
                <a:spcPts val="294"/>
              </a:spcBef>
              <a:buSzPct val="90000"/>
            </a:pPr>
            <a:endParaRPr lang="en-US" sz="1730" dirty="0">
              <a:solidFill>
                <a:schemeClr val="tx1"/>
              </a:solidFill>
              <a:latin typeface="+mj-lt"/>
              <a:cs typeface="Segoe UI Semilight"/>
            </a:endParaRPr>
          </a:p>
        </p:txBody>
      </p:sp>
      <p:sp>
        <p:nvSpPr>
          <p:cNvPr id="74" name="Rectangle 73">
            <a:extLst>
              <a:ext uri="{FF2B5EF4-FFF2-40B4-BE49-F238E27FC236}">
                <a16:creationId xmlns:a16="http://schemas.microsoft.com/office/drawing/2014/main" id="{8BCE1039-9EE0-4F29-AC72-5B043DB8C4AD}"/>
              </a:ext>
            </a:extLst>
          </p:cNvPr>
          <p:cNvSpPr>
            <a:spLocks/>
          </p:cNvSpPr>
          <p:nvPr/>
        </p:nvSpPr>
        <p:spPr bwMode="auto">
          <a:xfrm>
            <a:off x="903992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D: </a:t>
            </a:r>
          </a:p>
          <a:p>
            <a:pPr>
              <a:spcBef>
                <a:spcPts val="294"/>
              </a:spcBef>
              <a:buSzPct val="90000"/>
            </a:pPr>
            <a:r>
              <a:rPr lang="en-US" sz="1730" dirty="0">
                <a:solidFill>
                  <a:schemeClr val="tx1"/>
                </a:solidFill>
              </a:rPr>
              <a:t>Developing your solution architecture</a:t>
            </a:r>
            <a:endParaRPr lang="en-US" sz="1730" dirty="0">
              <a:gradFill>
                <a:gsLst>
                  <a:gs pos="2917">
                    <a:schemeClr val="tx1"/>
                  </a:gs>
                  <a:gs pos="30000">
                    <a:schemeClr val="tx1"/>
                  </a:gs>
                </a:gsLst>
                <a:lin ang="5400000" scaled="0"/>
              </a:gradFill>
            </a:endParaRPr>
          </a:p>
          <a:p>
            <a:pPr>
              <a:spcBef>
                <a:spcPts val="294"/>
              </a:spcBef>
              <a:buSzPct val="90000"/>
            </a:pPr>
            <a:endParaRPr lang="en-US" sz="1730" dirty="0">
              <a:solidFill>
                <a:schemeClr val="tx1"/>
              </a:solidFill>
              <a:cs typeface="Segoe UI Semilight"/>
            </a:endParaRPr>
          </a:p>
        </p:txBody>
      </p:sp>
    </p:spTree>
    <p:extLst>
      <p:ext uri="{BB962C8B-B14F-4D97-AF65-F5344CB8AC3E}">
        <p14:creationId xmlns:p14="http://schemas.microsoft.com/office/powerpoint/2010/main" val="1339585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10.2</a:t>
            </a:r>
          </a:p>
        </p:txBody>
      </p:sp>
      <p:sp>
        <p:nvSpPr>
          <p:cNvPr id="29" name="TextBox 28">
            <a:extLst>
              <a:ext uri="{FF2B5EF4-FFF2-40B4-BE49-F238E27FC236}">
                <a16:creationId xmlns:a16="http://schemas.microsoft.com/office/drawing/2014/main" id="{C79C2D08-E042-405B-81BB-C35E35A6A2AF}"/>
              </a:ext>
            </a:extLst>
          </p:cNvPr>
          <p:cNvSpPr txBox="1"/>
          <p:nvPr/>
        </p:nvSpPr>
        <p:spPr>
          <a:xfrm>
            <a:off x="418642" y="1169264"/>
            <a:ext cx="11343820" cy="905179"/>
          </a:xfrm>
          <a:prstGeom prst="rect">
            <a:avLst/>
          </a:prstGeom>
          <a:noFill/>
        </p:spPr>
        <p:txBody>
          <a:bodyPr wrap="square" lIns="0" tIns="0" rIns="0" bIns="0">
            <a:spAutoFit/>
          </a:bodyPr>
          <a:lstStyle/>
          <a:p>
            <a:r>
              <a:rPr lang="en-US" sz="1961" dirty="0"/>
              <a:t>You are developing an IoT solution for your company. You have IoT devices and IoT Edge devices configured and running in your solution. You have implemented monitoring and logging tools and are looking to do the same for security. You have started an investigation of Azure security tools</a:t>
            </a:r>
          </a:p>
        </p:txBody>
      </p:sp>
      <p:pic>
        <p:nvPicPr>
          <p:cNvPr id="43" name="Picture 42" descr="Icon of a square with a vital sign and a lock pad at the middle">
            <a:extLst>
              <a:ext uri="{FF2B5EF4-FFF2-40B4-BE49-F238E27FC236}">
                <a16:creationId xmlns:a16="http://schemas.microsoft.com/office/drawing/2014/main" id="{19914EFD-A4C8-449C-A0E7-D1C03D7D864C}"/>
              </a:ext>
            </a:extLst>
          </p:cNvPr>
          <p:cNvPicPr>
            <a:picLocks/>
          </p:cNvPicPr>
          <p:nvPr/>
        </p:nvPicPr>
        <p:blipFill>
          <a:blip r:embed="rId3"/>
          <a:stretch>
            <a:fillRect/>
          </a:stretch>
        </p:blipFill>
        <p:spPr>
          <a:xfrm>
            <a:off x="462220" y="2869367"/>
            <a:ext cx="896425" cy="896425"/>
          </a:xfrm>
          <a:prstGeom prst="rect">
            <a:avLst/>
          </a:prstGeom>
        </p:spPr>
      </p:pic>
      <p:sp>
        <p:nvSpPr>
          <p:cNvPr id="45" name="TextBox 44">
            <a:extLst>
              <a:ext uri="{FF2B5EF4-FFF2-40B4-BE49-F238E27FC236}">
                <a16:creationId xmlns:a16="http://schemas.microsoft.com/office/drawing/2014/main" id="{A89DF713-DC73-4B5C-8616-3671871FB1DA}"/>
              </a:ext>
            </a:extLst>
          </p:cNvPr>
          <p:cNvSpPr txBox="1"/>
          <p:nvPr/>
        </p:nvSpPr>
        <p:spPr>
          <a:xfrm>
            <a:off x="1631494" y="3015854"/>
            <a:ext cx="10271240" cy="603453"/>
          </a:xfrm>
          <a:prstGeom prst="rect">
            <a:avLst/>
          </a:prstGeom>
          <a:noFill/>
        </p:spPr>
        <p:txBody>
          <a:bodyPr wrap="square" lIns="0" tIns="0" rIns="0" bIns="0">
            <a:spAutoFit/>
          </a:bodyPr>
          <a:lstStyle/>
          <a:p>
            <a:r>
              <a:rPr lang="en-US" sz="1961" dirty="0">
                <a:solidFill>
                  <a:schemeClr val="tx2"/>
                </a:solidFill>
                <a:latin typeface="+mj-lt"/>
              </a:rPr>
              <a:t>Which of the following are components of Azure Defender for IoT?</a:t>
            </a:r>
            <a:br>
              <a:rPr lang="en-US" sz="1961" dirty="0">
                <a:solidFill>
                  <a:schemeClr val="tx2"/>
                </a:solidFill>
                <a:latin typeface="+mj-lt"/>
              </a:rPr>
            </a:br>
            <a:r>
              <a:rPr lang="en-US" sz="1961" dirty="0">
                <a:solidFill>
                  <a:schemeClr val="tx2"/>
                </a:solidFill>
                <a:latin typeface="+mj-lt"/>
              </a:rPr>
              <a:t>(choose all correct answers)</a:t>
            </a:r>
          </a:p>
        </p:txBody>
      </p:sp>
      <p:sp>
        <p:nvSpPr>
          <p:cNvPr id="55" name="Rectangle 54">
            <a:extLst>
              <a:ext uri="{FF2B5EF4-FFF2-40B4-BE49-F238E27FC236}">
                <a16:creationId xmlns:a16="http://schemas.microsoft.com/office/drawing/2014/main" id="{C1B6CD4F-8398-488E-BABC-BA007AF5B9D7}"/>
              </a:ext>
            </a:extLst>
          </p:cNvPr>
          <p:cNvSpPr>
            <a:spLocks/>
          </p:cNvSpPr>
          <p:nvPr/>
        </p:nvSpPr>
        <p:spPr bwMode="auto">
          <a:xfrm>
            <a:off x="423313"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A:</a:t>
            </a:r>
          </a:p>
          <a:p>
            <a:pPr>
              <a:spcBef>
                <a:spcPts val="294"/>
              </a:spcBef>
              <a:buSzPct val="90000"/>
            </a:pPr>
            <a:r>
              <a:rPr lang="en-US" sz="1730" dirty="0">
                <a:solidFill>
                  <a:schemeClr val="tx1"/>
                </a:solidFill>
              </a:rPr>
              <a:t>IoT Hub integration</a:t>
            </a:r>
          </a:p>
        </p:txBody>
      </p:sp>
      <p:sp>
        <p:nvSpPr>
          <p:cNvPr id="63" name="Rectangle 62">
            <a:extLst>
              <a:ext uri="{FF2B5EF4-FFF2-40B4-BE49-F238E27FC236}">
                <a16:creationId xmlns:a16="http://schemas.microsoft.com/office/drawing/2014/main" id="{C74AC2D5-7CBC-4660-922C-F5CC9C1A15CA}"/>
              </a:ext>
            </a:extLst>
          </p:cNvPr>
          <p:cNvSpPr>
            <a:spLocks/>
          </p:cNvSpPr>
          <p:nvPr/>
        </p:nvSpPr>
        <p:spPr bwMode="auto">
          <a:xfrm>
            <a:off x="329551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B:</a:t>
            </a:r>
          </a:p>
          <a:p>
            <a:pPr>
              <a:spcBef>
                <a:spcPts val="294"/>
              </a:spcBef>
              <a:buSzPct val="90000"/>
            </a:pPr>
            <a:r>
              <a:rPr lang="en-US" sz="1730" dirty="0">
                <a:solidFill>
                  <a:schemeClr val="tx1"/>
                </a:solidFill>
              </a:rPr>
              <a:t>Device agents (optional)</a:t>
            </a:r>
          </a:p>
        </p:txBody>
      </p:sp>
      <p:sp>
        <p:nvSpPr>
          <p:cNvPr id="69" name="Rectangle 68">
            <a:extLst>
              <a:ext uri="{FF2B5EF4-FFF2-40B4-BE49-F238E27FC236}">
                <a16:creationId xmlns:a16="http://schemas.microsoft.com/office/drawing/2014/main" id="{FCFAE92F-020E-4024-A810-A4A2AC4621FE}"/>
              </a:ext>
            </a:extLst>
          </p:cNvPr>
          <p:cNvSpPr>
            <a:spLocks/>
          </p:cNvSpPr>
          <p:nvPr/>
        </p:nvSpPr>
        <p:spPr bwMode="auto">
          <a:xfrm>
            <a:off x="6167722"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C:</a:t>
            </a:r>
          </a:p>
          <a:p>
            <a:pPr>
              <a:spcBef>
                <a:spcPts val="294"/>
              </a:spcBef>
              <a:buSzPct val="90000"/>
            </a:pPr>
            <a:r>
              <a:rPr lang="en-US" sz="1730" dirty="0">
                <a:solidFill>
                  <a:schemeClr val="tx1"/>
                </a:solidFill>
              </a:rPr>
              <a:t>Send security message SDK</a:t>
            </a:r>
          </a:p>
          <a:p>
            <a:pPr>
              <a:spcBef>
                <a:spcPts val="294"/>
              </a:spcBef>
              <a:buSzPct val="90000"/>
            </a:pPr>
            <a:endParaRPr lang="en-US" sz="1730" dirty="0">
              <a:solidFill>
                <a:schemeClr val="tx1"/>
              </a:solidFill>
              <a:latin typeface="+mj-lt"/>
              <a:cs typeface="Segoe UI Semilight"/>
            </a:endParaRPr>
          </a:p>
        </p:txBody>
      </p:sp>
      <p:sp>
        <p:nvSpPr>
          <p:cNvPr id="73" name="Rectangle 72">
            <a:extLst>
              <a:ext uri="{FF2B5EF4-FFF2-40B4-BE49-F238E27FC236}">
                <a16:creationId xmlns:a16="http://schemas.microsoft.com/office/drawing/2014/main" id="{A66F0F9C-2D73-4EB9-9FD4-996AFB9AB7E3}"/>
              </a:ext>
            </a:extLst>
          </p:cNvPr>
          <p:cNvSpPr>
            <a:spLocks/>
          </p:cNvSpPr>
          <p:nvPr/>
        </p:nvSpPr>
        <p:spPr bwMode="auto">
          <a:xfrm>
            <a:off x="903992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D: </a:t>
            </a:r>
          </a:p>
          <a:p>
            <a:pPr>
              <a:spcBef>
                <a:spcPts val="294"/>
              </a:spcBef>
              <a:buSzPct val="90000"/>
            </a:pPr>
            <a:r>
              <a:rPr lang="en-US" sz="1730" dirty="0">
                <a:solidFill>
                  <a:schemeClr val="tx1"/>
                </a:solidFill>
              </a:rPr>
              <a:t>DPS enrollment pipeline</a:t>
            </a:r>
          </a:p>
        </p:txBody>
      </p:sp>
    </p:spTree>
    <p:extLst>
      <p:ext uri="{BB962C8B-B14F-4D97-AF65-F5344CB8AC3E}">
        <p14:creationId xmlns:p14="http://schemas.microsoft.com/office/powerpoint/2010/main" val="2425294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10.3</a:t>
            </a:r>
          </a:p>
        </p:txBody>
      </p:sp>
      <p:sp>
        <p:nvSpPr>
          <p:cNvPr id="28" name="TextBox 27">
            <a:extLst>
              <a:ext uri="{FF2B5EF4-FFF2-40B4-BE49-F238E27FC236}">
                <a16:creationId xmlns:a16="http://schemas.microsoft.com/office/drawing/2014/main" id="{7F61AC99-B95F-417F-B293-20CC8D90E9C2}"/>
              </a:ext>
            </a:extLst>
          </p:cNvPr>
          <p:cNvSpPr txBox="1"/>
          <p:nvPr/>
        </p:nvSpPr>
        <p:spPr>
          <a:xfrm>
            <a:off x="418642" y="1169264"/>
            <a:ext cx="11343820" cy="905179"/>
          </a:xfrm>
          <a:prstGeom prst="rect">
            <a:avLst/>
          </a:prstGeom>
          <a:noFill/>
        </p:spPr>
        <p:txBody>
          <a:bodyPr wrap="square" lIns="0" tIns="0" rIns="0" bIns="0">
            <a:spAutoFit/>
          </a:bodyPr>
          <a:lstStyle/>
          <a:p>
            <a:r>
              <a:rPr lang="en-US" sz="1961" dirty="0"/>
              <a:t>You are developing an IoT solution for your company. You have IoT devices and IoT Edge devices configured and running in your solution. You have implemented monitoring and logging tools and are looking to do the same for security. You want to deploy Azure Defender for IoT</a:t>
            </a:r>
          </a:p>
        </p:txBody>
      </p:sp>
      <p:pic>
        <p:nvPicPr>
          <p:cNvPr id="42" name="Picture 41" descr="Icon of a gear inside a circle">
            <a:extLst>
              <a:ext uri="{FF2B5EF4-FFF2-40B4-BE49-F238E27FC236}">
                <a16:creationId xmlns:a16="http://schemas.microsoft.com/office/drawing/2014/main" id="{EC2232E6-48B4-4B42-B771-DB06EE3D9044}"/>
              </a:ext>
            </a:extLst>
          </p:cNvPr>
          <p:cNvPicPr>
            <a:picLocks/>
          </p:cNvPicPr>
          <p:nvPr/>
        </p:nvPicPr>
        <p:blipFill>
          <a:blip r:embed="rId3"/>
          <a:stretch>
            <a:fillRect/>
          </a:stretch>
        </p:blipFill>
        <p:spPr>
          <a:xfrm>
            <a:off x="462220" y="2869367"/>
            <a:ext cx="896425" cy="896425"/>
          </a:xfrm>
          <a:prstGeom prst="rect">
            <a:avLst/>
          </a:prstGeom>
        </p:spPr>
      </p:pic>
      <p:sp>
        <p:nvSpPr>
          <p:cNvPr id="44" name="TextBox 43">
            <a:extLst>
              <a:ext uri="{FF2B5EF4-FFF2-40B4-BE49-F238E27FC236}">
                <a16:creationId xmlns:a16="http://schemas.microsoft.com/office/drawing/2014/main" id="{BA06995C-6005-4565-A873-7432C44B52D1}"/>
              </a:ext>
            </a:extLst>
          </p:cNvPr>
          <p:cNvSpPr txBox="1"/>
          <p:nvPr/>
        </p:nvSpPr>
        <p:spPr>
          <a:xfrm>
            <a:off x="1631494" y="3015854"/>
            <a:ext cx="10271240" cy="603453"/>
          </a:xfrm>
          <a:prstGeom prst="rect">
            <a:avLst/>
          </a:prstGeom>
          <a:noFill/>
        </p:spPr>
        <p:txBody>
          <a:bodyPr wrap="square" lIns="0" tIns="0" rIns="0" bIns="0">
            <a:spAutoFit/>
          </a:bodyPr>
          <a:lstStyle/>
          <a:p>
            <a:r>
              <a:rPr lang="en-US" sz="1961" dirty="0">
                <a:solidFill>
                  <a:schemeClr val="tx2"/>
                </a:solidFill>
                <a:latin typeface="+mj-lt"/>
              </a:rPr>
              <a:t>Which of the following describe differences between the Built-in and Enhanced options of an agent-based implementation? (choose all correct answers)</a:t>
            </a:r>
          </a:p>
        </p:txBody>
      </p:sp>
      <p:sp>
        <p:nvSpPr>
          <p:cNvPr id="54" name="Rectangle 53">
            <a:extLst>
              <a:ext uri="{FF2B5EF4-FFF2-40B4-BE49-F238E27FC236}">
                <a16:creationId xmlns:a16="http://schemas.microsoft.com/office/drawing/2014/main" id="{B5BC6A5B-477D-4020-8587-8C931DB92C96}"/>
              </a:ext>
            </a:extLst>
          </p:cNvPr>
          <p:cNvSpPr>
            <a:spLocks/>
          </p:cNvSpPr>
          <p:nvPr/>
        </p:nvSpPr>
        <p:spPr bwMode="auto">
          <a:xfrm>
            <a:off x="423313"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A: </a:t>
            </a:r>
          </a:p>
          <a:p>
            <a:pPr>
              <a:spcBef>
                <a:spcPts val="294"/>
              </a:spcBef>
              <a:buSzPct val="90000"/>
            </a:pPr>
            <a:r>
              <a:rPr lang="en-US" sz="1730" dirty="0">
                <a:solidFill>
                  <a:schemeClr val="tx1"/>
                </a:solidFill>
              </a:rPr>
              <a:t>Real-time monitoring is only available with the Enhanced option</a:t>
            </a:r>
          </a:p>
        </p:txBody>
      </p:sp>
      <p:sp>
        <p:nvSpPr>
          <p:cNvPr id="62" name="Rectangle 61">
            <a:extLst>
              <a:ext uri="{FF2B5EF4-FFF2-40B4-BE49-F238E27FC236}">
                <a16:creationId xmlns:a16="http://schemas.microsoft.com/office/drawing/2014/main" id="{B4BEAC1D-1B46-4B37-8025-E932292F0701}"/>
              </a:ext>
            </a:extLst>
          </p:cNvPr>
          <p:cNvSpPr>
            <a:spLocks/>
          </p:cNvSpPr>
          <p:nvPr/>
        </p:nvSpPr>
        <p:spPr bwMode="auto">
          <a:xfrm>
            <a:off x="329551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B:</a:t>
            </a:r>
          </a:p>
          <a:p>
            <a:pPr>
              <a:spcBef>
                <a:spcPts val="294"/>
              </a:spcBef>
              <a:buSzPct val="90000"/>
            </a:pPr>
            <a:r>
              <a:rPr lang="en-US" sz="1730" dirty="0">
                <a:solidFill>
                  <a:schemeClr val="tx1"/>
                </a:solidFill>
              </a:rPr>
              <a:t>Built-in mode does not require agent installation on any devices and uses advanced analytics on logged activities</a:t>
            </a:r>
          </a:p>
        </p:txBody>
      </p:sp>
      <p:sp>
        <p:nvSpPr>
          <p:cNvPr id="68" name="Rectangle 67">
            <a:extLst>
              <a:ext uri="{FF2B5EF4-FFF2-40B4-BE49-F238E27FC236}">
                <a16:creationId xmlns:a16="http://schemas.microsoft.com/office/drawing/2014/main" id="{231DB493-BA97-499A-83C4-027A4BB13092}"/>
              </a:ext>
            </a:extLst>
          </p:cNvPr>
          <p:cNvSpPr>
            <a:spLocks/>
          </p:cNvSpPr>
          <p:nvPr/>
        </p:nvSpPr>
        <p:spPr bwMode="auto">
          <a:xfrm>
            <a:off x="6167722"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C: </a:t>
            </a:r>
          </a:p>
          <a:p>
            <a:pPr>
              <a:spcBef>
                <a:spcPts val="294"/>
              </a:spcBef>
              <a:buSzPct val="90000"/>
            </a:pPr>
            <a:r>
              <a:rPr lang="en-US" sz="1730" dirty="0">
                <a:solidFill>
                  <a:schemeClr val="tx1"/>
                </a:solidFill>
              </a:rPr>
              <a:t>Built-in mode uses device agents on your devices to aggregate and analyze raw security events from your devices</a:t>
            </a:r>
          </a:p>
          <a:p>
            <a:pPr>
              <a:spcBef>
                <a:spcPts val="294"/>
              </a:spcBef>
              <a:buSzPct val="90000"/>
            </a:pPr>
            <a:endParaRPr lang="en-US" sz="1730" dirty="0">
              <a:solidFill>
                <a:schemeClr val="tx1"/>
              </a:solidFill>
              <a:latin typeface="+mj-lt"/>
              <a:cs typeface="Segoe UI Semilight"/>
            </a:endParaRPr>
          </a:p>
        </p:txBody>
      </p:sp>
      <p:sp>
        <p:nvSpPr>
          <p:cNvPr id="72" name="Rectangle 71">
            <a:extLst>
              <a:ext uri="{FF2B5EF4-FFF2-40B4-BE49-F238E27FC236}">
                <a16:creationId xmlns:a16="http://schemas.microsoft.com/office/drawing/2014/main" id="{CC190267-523A-4692-B447-111401A4B997}"/>
              </a:ext>
            </a:extLst>
          </p:cNvPr>
          <p:cNvSpPr>
            <a:spLocks/>
          </p:cNvSpPr>
          <p:nvPr/>
        </p:nvSpPr>
        <p:spPr bwMode="auto">
          <a:xfrm>
            <a:off x="903992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D: </a:t>
            </a:r>
          </a:p>
          <a:p>
            <a:pPr>
              <a:spcBef>
                <a:spcPts val="294"/>
              </a:spcBef>
              <a:buSzPct val="90000"/>
            </a:pPr>
            <a:r>
              <a:rPr lang="en-US" sz="1730" dirty="0">
                <a:solidFill>
                  <a:schemeClr val="tx1"/>
                </a:solidFill>
              </a:rPr>
              <a:t>Enhanced mode uses device agents on your devices to aggregate and analyze raw security events from your devices</a:t>
            </a:r>
          </a:p>
        </p:txBody>
      </p:sp>
    </p:spTree>
    <p:extLst>
      <p:ext uri="{BB962C8B-B14F-4D97-AF65-F5344CB8AC3E}">
        <p14:creationId xmlns:p14="http://schemas.microsoft.com/office/powerpoint/2010/main" val="368739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Module review: Question 10.4</a:t>
            </a:r>
          </a:p>
        </p:txBody>
      </p:sp>
      <p:sp>
        <p:nvSpPr>
          <p:cNvPr id="27" name="TextBox 26">
            <a:extLst>
              <a:ext uri="{FF2B5EF4-FFF2-40B4-BE49-F238E27FC236}">
                <a16:creationId xmlns:a16="http://schemas.microsoft.com/office/drawing/2014/main" id="{9A0E426E-05EB-47AF-AC49-83DD21A7AB92}"/>
              </a:ext>
            </a:extLst>
          </p:cNvPr>
          <p:cNvSpPr txBox="1"/>
          <p:nvPr/>
        </p:nvSpPr>
        <p:spPr>
          <a:xfrm>
            <a:off x="418642" y="1169263"/>
            <a:ext cx="11343820" cy="1086215"/>
          </a:xfrm>
          <a:prstGeom prst="rect">
            <a:avLst/>
          </a:prstGeom>
          <a:noFill/>
        </p:spPr>
        <p:txBody>
          <a:bodyPr wrap="square" lIns="0" tIns="0" rIns="0" bIns="0">
            <a:spAutoFit/>
          </a:bodyPr>
          <a:lstStyle/>
          <a:p>
            <a:r>
              <a:rPr lang="en-US" dirty="0"/>
              <a:t>You are developing an IoT solution for your company. You have IoT devices and IoT Edge devices configured and running in your solution. You have implemented monitoring and logging tools and are looking to do the same for security. You have deployed Azure Defender for IoT using the Agent-based option and you have elected to use the Enhanced mode. You are now ready to implement security agents</a:t>
            </a:r>
          </a:p>
        </p:txBody>
      </p:sp>
      <p:pic>
        <p:nvPicPr>
          <p:cNvPr id="33" name="Picture 32" descr="Icon of a person with a triangle and cross on top">
            <a:extLst>
              <a:ext uri="{FF2B5EF4-FFF2-40B4-BE49-F238E27FC236}">
                <a16:creationId xmlns:a16="http://schemas.microsoft.com/office/drawing/2014/main" id="{8E717CEF-60A8-4F50-A4D6-F1649473DBE1}"/>
              </a:ext>
            </a:extLst>
          </p:cNvPr>
          <p:cNvPicPr>
            <a:picLocks/>
          </p:cNvPicPr>
          <p:nvPr/>
        </p:nvPicPr>
        <p:blipFill>
          <a:blip r:embed="rId3"/>
          <a:stretch>
            <a:fillRect/>
          </a:stretch>
        </p:blipFill>
        <p:spPr>
          <a:xfrm>
            <a:off x="462220" y="2869367"/>
            <a:ext cx="896425" cy="896425"/>
          </a:xfrm>
          <a:prstGeom prst="rect">
            <a:avLst/>
          </a:prstGeom>
        </p:spPr>
      </p:pic>
      <p:sp>
        <p:nvSpPr>
          <p:cNvPr id="35" name="TextBox 34">
            <a:extLst>
              <a:ext uri="{FF2B5EF4-FFF2-40B4-BE49-F238E27FC236}">
                <a16:creationId xmlns:a16="http://schemas.microsoft.com/office/drawing/2014/main" id="{167821BA-D571-4907-9A4D-7233B161B143}"/>
              </a:ext>
            </a:extLst>
          </p:cNvPr>
          <p:cNvSpPr txBox="1"/>
          <p:nvPr/>
        </p:nvSpPr>
        <p:spPr>
          <a:xfrm>
            <a:off x="1631494" y="3015854"/>
            <a:ext cx="10271240" cy="603453"/>
          </a:xfrm>
          <a:prstGeom prst="rect">
            <a:avLst/>
          </a:prstGeom>
          <a:noFill/>
        </p:spPr>
        <p:txBody>
          <a:bodyPr wrap="square" lIns="0" tIns="0" rIns="0" bIns="0">
            <a:spAutoFit/>
          </a:bodyPr>
          <a:lstStyle/>
          <a:p>
            <a:r>
              <a:rPr lang="en-US" sz="1961">
                <a:solidFill>
                  <a:schemeClr val="tx2"/>
                </a:solidFill>
                <a:latin typeface="+mj-lt"/>
              </a:rPr>
              <a:t>Which of the following statements describe how security agents are used?</a:t>
            </a:r>
            <a:br>
              <a:rPr lang="en-US" sz="1961">
                <a:solidFill>
                  <a:schemeClr val="tx2"/>
                </a:solidFill>
                <a:latin typeface="+mj-lt"/>
              </a:rPr>
            </a:br>
            <a:r>
              <a:rPr lang="en-US" sz="1961">
                <a:solidFill>
                  <a:schemeClr val="tx2"/>
                </a:solidFill>
                <a:latin typeface="+mj-lt"/>
              </a:rPr>
              <a:t>(choose all correct answers)</a:t>
            </a:r>
          </a:p>
        </p:txBody>
      </p:sp>
      <p:sp>
        <p:nvSpPr>
          <p:cNvPr id="37" name="Rectangle 36">
            <a:extLst>
              <a:ext uri="{FF2B5EF4-FFF2-40B4-BE49-F238E27FC236}">
                <a16:creationId xmlns:a16="http://schemas.microsoft.com/office/drawing/2014/main" id="{3BF0A423-2FBA-4173-8BFE-051D4525552A}"/>
              </a:ext>
            </a:extLst>
          </p:cNvPr>
          <p:cNvSpPr>
            <a:spLocks/>
          </p:cNvSpPr>
          <p:nvPr/>
        </p:nvSpPr>
        <p:spPr bwMode="auto">
          <a:xfrm>
            <a:off x="423314" y="3934212"/>
            <a:ext cx="2734095"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A: </a:t>
            </a:r>
          </a:p>
          <a:p>
            <a:pPr>
              <a:spcBef>
                <a:spcPts val="294"/>
              </a:spcBef>
            </a:pPr>
            <a:r>
              <a:rPr lang="en-US" sz="1730" dirty="0">
                <a:solidFill>
                  <a:schemeClr val="tx1"/>
                </a:solidFill>
              </a:rPr>
              <a:t>Security agents can be used to monitor remote connections</a:t>
            </a:r>
          </a:p>
        </p:txBody>
      </p:sp>
      <p:sp>
        <p:nvSpPr>
          <p:cNvPr id="45" name="Rectangle 44">
            <a:extLst>
              <a:ext uri="{FF2B5EF4-FFF2-40B4-BE49-F238E27FC236}">
                <a16:creationId xmlns:a16="http://schemas.microsoft.com/office/drawing/2014/main" id="{FDFAC520-D69B-4224-911D-A963B360AE06}"/>
              </a:ext>
            </a:extLst>
          </p:cNvPr>
          <p:cNvSpPr>
            <a:spLocks/>
          </p:cNvSpPr>
          <p:nvPr/>
        </p:nvSpPr>
        <p:spPr bwMode="auto">
          <a:xfrm>
            <a:off x="329551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B:</a:t>
            </a:r>
          </a:p>
          <a:p>
            <a:pPr>
              <a:spcBef>
                <a:spcPts val="294"/>
              </a:spcBef>
              <a:buSzPct val="90000"/>
            </a:pPr>
            <a:r>
              <a:rPr lang="en-US" sz="1730" dirty="0">
                <a:solidFill>
                  <a:schemeClr val="tx1"/>
                </a:solidFill>
              </a:rPr>
              <a:t>Security agents handle raw event collection from the device operating system</a:t>
            </a:r>
          </a:p>
        </p:txBody>
      </p:sp>
      <p:sp>
        <p:nvSpPr>
          <p:cNvPr id="51" name="Rectangle 50">
            <a:extLst>
              <a:ext uri="{FF2B5EF4-FFF2-40B4-BE49-F238E27FC236}">
                <a16:creationId xmlns:a16="http://schemas.microsoft.com/office/drawing/2014/main" id="{7147E6E8-A62D-4E88-A18F-4A9C42774EE2}"/>
              </a:ext>
            </a:extLst>
          </p:cNvPr>
          <p:cNvSpPr>
            <a:spLocks/>
          </p:cNvSpPr>
          <p:nvPr/>
        </p:nvSpPr>
        <p:spPr bwMode="auto">
          <a:xfrm>
            <a:off x="6167722"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C: </a:t>
            </a:r>
          </a:p>
          <a:p>
            <a:pPr>
              <a:spcBef>
                <a:spcPts val="294"/>
              </a:spcBef>
              <a:buSzPct val="90000"/>
            </a:pPr>
            <a:r>
              <a:rPr lang="en-US" sz="1730" dirty="0">
                <a:solidFill>
                  <a:schemeClr val="tx1"/>
                </a:solidFill>
              </a:rPr>
              <a:t>Security agents are part of the IoT Edge device attestation mechanism for DPS</a:t>
            </a:r>
          </a:p>
          <a:p>
            <a:pPr>
              <a:spcBef>
                <a:spcPts val="294"/>
              </a:spcBef>
              <a:buSzPct val="90000"/>
            </a:pPr>
            <a:endParaRPr lang="en-US" sz="1730" dirty="0">
              <a:solidFill>
                <a:schemeClr val="tx1"/>
              </a:solidFill>
              <a:latin typeface="+mj-lt"/>
              <a:cs typeface="Segoe UI Semilight"/>
            </a:endParaRPr>
          </a:p>
        </p:txBody>
      </p:sp>
      <p:sp>
        <p:nvSpPr>
          <p:cNvPr id="55" name="Rectangle 54">
            <a:extLst>
              <a:ext uri="{FF2B5EF4-FFF2-40B4-BE49-F238E27FC236}">
                <a16:creationId xmlns:a16="http://schemas.microsoft.com/office/drawing/2014/main" id="{633D7BC2-2E06-473B-8C2F-7D0758FBE061}"/>
              </a:ext>
            </a:extLst>
          </p:cNvPr>
          <p:cNvSpPr>
            <a:spLocks/>
          </p:cNvSpPr>
          <p:nvPr/>
        </p:nvSpPr>
        <p:spPr bwMode="auto">
          <a:xfrm>
            <a:off x="9039927" y="3934212"/>
            <a:ext cx="2734096" cy="2460306"/>
          </a:xfrm>
          <a:prstGeom prst="rect">
            <a:avLst/>
          </a:prstGeom>
          <a:solidFill>
            <a:schemeClr val="bg1">
              <a:lumMod val="95000"/>
            </a:schemeClr>
          </a:solidFill>
          <a:ln w="6350">
            <a:solidFill>
              <a:schemeClr val="bg1">
                <a:lumMod val="95000"/>
              </a:schemeClr>
            </a:solidFill>
          </a:ln>
        </p:spPr>
        <p:style>
          <a:lnRef idx="0">
            <a:scrgbClr r="0" g="0" b="0"/>
          </a:lnRef>
          <a:fillRef idx="0">
            <a:scrgbClr r="0" g="0" b="0"/>
          </a:fillRef>
          <a:effectRef idx="0">
            <a:scrgbClr r="0" g="0" b="0"/>
          </a:effectRef>
          <a:fontRef idx="minor">
            <a:schemeClr val="lt1"/>
          </a:fontRef>
        </p:style>
        <p:txBody>
          <a:bodyPr spcFirstLastPara="0" vert="horz" wrap="square" lIns="179285" tIns="134464" rIns="179285" bIns="134464" numCol="1" spcCol="1270" anchor="t" anchorCtr="0">
            <a:noAutofit/>
          </a:bodyPr>
          <a:lstStyle/>
          <a:p>
            <a:pPr>
              <a:spcBef>
                <a:spcPts val="294"/>
              </a:spcBef>
              <a:buSzPct val="90000"/>
            </a:pPr>
            <a:r>
              <a:rPr lang="en-US" sz="1961" dirty="0">
                <a:solidFill>
                  <a:schemeClr val="tx1"/>
                </a:solidFill>
                <a:latin typeface="+mj-lt"/>
                <a:cs typeface="Segoe UI Semilight"/>
              </a:rPr>
              <a:t>Answer D: </a:t>
            </a:r>
          </a:p>
          <a:p>
            <a:pPr>
              <a:spcBef>
                <a:spcPts val="294"/>
              </a:spcBef>
              <a:buSzPct val="90000"/>
            </a:pPr>
            <a:r>
              <a:rPr lang="en-US" sz="1730" dirty="0">
                <a:solidFill>
                  <a:schemeClr val="tx1"/>
                </a:solidFill>
              </a:rPr>
              <a:t>Security agents can be used on devices with fewer available resources</a:t>
            </a:r>
          </a:p>
        </p:txBody>
      </p:sp>
    </p:spTree>
    <p:extLst>
      <p:ext uri="{BB962C8B-B14F-4D97-AF65-F5344CB8AC3E}">
        <p14:creationId xmlns:p14="http://schemas.microsoft.com/office/powerpoint/2010/main" val="2891025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Security fundamentals for IoT solutions</a:t>
            </a:r>
          </a:p>
        </p:txBody>
      </p:sp>
      <p:pic>
        <p:nvPicPr>
          <p:cNvPr id="3" name="Picture 2" descr="Icon of a security lock">
            <a:extLst>
              <a:ext uri="{FF2B5EF4-FFF2-40B4-BE49-F238E27FC236}">
                <a16:creationId xmlns:a16="http://schemas.microsoft.com/office/drawing/2014/main" id="{92C97434-6050-4407-BBAD-FFB85E8DF1F0}"/>
              </a:ext>
            </a:extLst>
          </p:cNvPr>
          <p:cNvPicPr>
            <a:picLocks noChangeAspect="1"/>
          </p:cNvPicPr>
          <p:nvPr/>
        </p:nvPicPr>
        <p:blipFill rotWithShape="1">
          <a:blip r:embed="rId3"/>
          <a:srcRect b="24316"/>
          <a:stretch/>
        </p:blipFill>
        <p:spPr>
          <a:xfrm>
            <a:off x="10398036" y="2972699"/>
            <a:ext cx="639195" cy="816115"/>
          </a:xfrm>
          <a:prstGeom prst="rect">
            <a:avLst/>
          </a:prstGeom>
        </p:spPr>
      </p:pic>
    </p:spTree>
    <p:extLst>
      <p:ext uri="{BB962C8B-B14F-4D97-AF65-F5344CB8AC3E}">
        <p14:creationId xmlns:p14="http://schemas.microsoft.com/office/powerpoint/2010/main" val="246374849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Security recommendations</a:t>
            </a:r>
          </a:p>
        </p:txBody>
      </p:sp>
      <p:pic>
        <p:nvPicPr>
          <p:cNvPr id="43" name="Picture 42" descr="Icon of a book with a bookmark">
            <a:extLst>
              <a:ext uri="{FF2B5EF4-FFF2-40B4-BE49-F238E27FC236}">
                <a16:creationId xmlns:a16="http://schemas.microsoft.com/office/drawing/2014/main" id="{CC4DC202-8288-440C-8B7A-400701FFE752}"/>
              </a:ext>
            </a:extLst>
          </p:cNvPr>
          <p:cNvPicPr>
            <a:picLocks/>
          </p:cNvPicPr>
          <p:nvPr/>
        </p:nvPicPr>
        <p:blipFill>
          <a:blip r:embed="rId3"/>
          <a:stretch>
            <a:fillRect/>
          </a:stretch>
        </p:blipFill>
        <p:spPr>
          <a:xfrm>
            <a:off x="462220" y="1171146"/>
            <a:ext cx="896425" cy="896425"/>
          </a:xfrm>
          <a:prstGeom prst="rect">
            <a:avLst/>
          </a:prstGeom>
        </p:spPr>
      </p:pic>
      <p:sp>
        <p:nvSpPr>
          <p:cNvPr id="47" name="TextBox 46">
            <a:extLst>
              <a:ext uri="{FF2B5EF4-FFF2-40B4-BE49-F238E27FC236}">
                <a16:creationId xmlns:a16="http://schemas.microsoft.com/office/drawing/2014/main" id="{DC41FEA1-300A-40F1-888E-FFBE13C1DB4D}"/>
              </a:ext>
            </a:extLst>
          </p:cNvPr>
          <p:cNvSpPr txBox="1"/>
          <p:nvPr/>
        </p:nvSpPr>
        <p:spPr>
          <a:xfrm>
            <a:off x="1631494" y="1171146"/>
            <a:ext cx="10129600" cy="1483488"/>
          </a:xfrm>
          <a:prstGeom prst="rect">
            <a:avLst/>
          </a:prstGeom>
          <a:noFill/>
        </p:spPr>
        <p:txBody>
          <a:bodyPr wrap="square" lIns="0" tIns="0" rIns="0" bIns="0" rtlCol="0">
            <a:spAutoFit/>
          </a:bodyPr>
          <a:lstStyle/>
          <a:p>
            <a:r>
              <a:rPr lang="en-US" sz="2353" dirty="0">
                <a:latin typeface="+mj-lt"/>
              </a:rPr>
              <a:t>General:</a:t>
            </a:r>
          </a:p>
          <a:p>
            <a:pPr marL="0" lvl="1">
              <a:spcBef>
                <a:spcPts val="196"/>
              </a:spcBef>
              <a:spcAft>
                <a:spcPts val="196"/>
              </a:spcAft>
            </a:pPr>
            <a:r>
              <a:rPr lang="en-US" sz="2157" dirty="0"/>
              <a:t>Stay up to date!</a:t>
            </a:r>
          </a:p>
          <a:p>
            <a:pPr marL="0" lvl="1">
              <a:spcBef>
                <a:spcPts val="196"/>
              </a:spcBef>
              <a:spcAft>
                <a:spcPts val="196"/>
              </a:spcAft>
            </a:pPr>
            <a:r>
              <a:rPr lang="en-US" sz="2157" dirty="0"/>
              <a:t>Keep authentication keys safe</a:t>
            </a:r>
          </a:p>
          <a:p>
            <a:pPr marL="0" lvl="1">
              <a:spcBef>
                <a:spcPts val="196"/>
              </a:spcBef>
              <a:spcAft>
                <a:spcPts val="196"/>
              </a:spcAft>
            </a:pPr>
            <a:r>
              <a:rPr lang="en-US" sz="2157" dirty="0"/>
              <a:t>Use device SDKs when possible</a:t>
            </a:r>
          </a:p>
        </p:txBody>
      </p:sp>
      <p:cxnSp>
        <p:nvCxnSpPr>
          <p:cNvPr id="52" name="Straight Connector 51">
            <a:extLst>
              <a:ext uri="{FF2B5EF4-FFF2-40B4-BE49-F238E27FC236}">
                <a16:creationId xmlns:a16="http://schemas.microsoft.com/office/drawing/2014/main" id="{4084680D-5159-43F7-9EE8-7D0305921817}"/>
              </a:ext>
              <a:ext uri="{C183D7F6-B498-43B3-948B-1728B52AA6E4}">
                <adec:decorative xmlns:adec="http://schemas.microsoft.com/office/drawing/2017/decorative" val="1"/>
              </a:ext>
            </a:extLst>
          </p:cNvPr>
          <p:cNvCxnSpPr>
            <a:cxnSpLocks/>
          </p:cNvCxnSpPr>
          <p:nvPr/>
        </p:nvCxnSpPr>
        <p:spPr>
          <a:xfrm>
            <a:off x="1631494" y="2923299"/>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62" name="Picture 61" descr="Icon of a magnifying glass showing a chart">
            <a:extLst>
              <a:ext uri="{FF2B5EF4-FFF2-40B4-BE49-F238E27FC236}">
                <a16:creationId xmlns:a16="http://schemas.microsoft.com/office/drawing/2014/main" id="{61652AE0-C618-44C1-83F4-6771CCDFB008}"/>
              </a:ext>
            </a:extLst>
          </p:cNvPr>
          <p:cNvPicPr>
            <a:picLocks/>
          </p:cNvPicPr>
          <p:nvPr/>
        </p:nvPicPr>
        <p:blipFill>
          <a:blip r:embed="rId4"/>
          <a:stretch>
            <a:fillRect/>
          </a:stretch>
        </p:blipFill>
        <p:spPr>
          <a:xfrm>
            <a:off x="462220" y="3191965"/>
            <a:ext cx="896425" cy="896425"/>
          </a:xfrm>
          <a:prstGeom prst="rect">
            <a:avLst/>
          </a:prstGeom>
        </p:spPr>
      </p:pic>
      <p:sp>
        <p:nvSpPr>
          <p:cNvPr id="64" name="TextBox 63">
            <a:extLst>
              <a:ext uri="{FF2B5EF4-FFF2-40B4-BE49-F238E27FC236}">
                <a16:creationId xmlns:a16="http://schemas.microsoft.com/office/drawing/2014/main" id="{014B5B01-CFA7-4E2F-8929-75DB1DCB9014}"/>
              </a:ext>
            </a:extLst>
          </p:cNvPr>
          <p:cNvSpPr txBox="1"/>
          <p:nvPr/>
        </p:nvSpPr>
        <p:spPr>
          <a:xfrm>
            <a:off x="1631494" y="3191965"/>
            <a:ext cx="10129600" cy="1101301"/>
          </a:xfrm>
          <a:prstGeom prst="rect">
            <a:avLst/>
          </a:prstGeom>
          <a:noFill/>
        </p:spPr>
        <p:txBody>
          <a:bodyPr wrap="square" lIns="0" tIns="0" rIns="0" bIns="0" rtlCol="0">
            <a:spAutoFit/>
          </a:bodyPr>
          <a:lstStyle/>
          <a:p>
            <a:r>
              <a:rPr lang="en-US" sz="2353">
                <a:latin typeface="+mj-lt"/>
              </a:rPr>
              <a:t>Identity and Access Management:</a:t>
            </a:r>
          </a:p>
          <a:p>
            <a:pPr marL="0" lvl="1">
              <a:spcBef>
                <a:spcPts val="196"/>
              </a:spcBef>
              <a:spcAft>
                <a:spcPts val="196"/>
              </a:spcAft>
            </a:pPr>
            <a:r>
              <a:rPr lang="en-US" sz="2157"/>
              <a:t>Define access control for the hub	</a:t>
            </a:r>
          </a:p>
          <a:p>
            <a:pPr marL="0" lvl="1">
              <a:spcBef>
                <a:spcPts val="196"/>
              </a:spcBef>
              <a:spcAft>
                <a:spcPts val="196"/>
              </a:spcAft>
            </a:pPr>
            <a:r>
              <a:rPr lang="en-US" sz="2157"/>
              <a:t>Define access control for back-end services</a:t>
            </a:r>
          </a:p>
        </p:txBody>
      </p:sp>
      <p:cxnSp>
        <p:nvCxnSpPr>
          <p:cNvPr id="67" name="Straight Connector 66">
            <a:extLst>
              <a:ext uri="{FF2B5EF4-FFF2-40B4-BE49-F238E27FC236}">
                <a16:creationId xmlns:a16="http://schemas.microsoft.com/office/drawing/2014/main" id="{F515B0C3-32C5-48ED-A016-05D8E26C8D69}"/>
              </a:ext>
              <a:ext uri="{C183D7F6-B498-43B3-948B-1728B52AA6E4}">
                <adec:decorative xmlns:adec="http://schemas.microsoft.com/office/drawing/2017/decorative" val="1"/>
              </a:ext>
            </a:extLst>
          </p:cNvPr>
          <p:cNvCxnSpPr>
            <a:cxnSpLocks/>
          </p:cNvCxnSpPr>
          <p:nvPr/>
        </p:nvCxnSpPr>
        <p:spPr>
          <a:xfrm>
            <a:off x="1631494" y="4561931"/>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8" name="Picture 27" descr="Icon of a security lock">
            <a:extLst>
              <a:ext uri="{FF2B5EF4-FFF2-40B4-BE49-F238E27FC236}">
                <a16:creationId xmlns:a16="http://schemas.microsoft.com/office/drawing/2014/main" id="{724D7B44-2710-4E34-A8EF-C7D29AABB91B}"/>
              </a:ext>
            </a:extLst>
          </p:cNvPr>
          <p:cNvPicPr>
            <a:picLocks/>
          </p:cNvPicPr>
          <p:nvPr/>
        </p:nvPicPr>
        <p:blipFill>
          <a:blip r:embed="rId5"/>
          <a:stretch>
            <a:fillRect/>
          </a:stretch>
        </p:blipFill>
        <p:spPr>
          <a:xfrm>
            <a:off x="462220" y="4830596"/>
            <a:ext cx="896425" cy="896425"/>
          </a:xfrm>
          <a:prstGeom prst="rect">
            <a:avLst/>
          </a:prstGeom>
        </p:spPr>
      </p:pic>
      <p:sp>
        <p:nvSpPr>
          <p:cNvPr id="29" name="TextBox 28">
            <a:extLst>
              <a:ext uri="{FF2B5EF4-FFF2-40B4-BE49-F238E27FC236}">
                <a16:creationId xmlns:a16="http://schemas.microsoft.com/office/drawing/2014/main" id="{A570D4CF-62E4-4253-ADD3-E842C1D6FC4F}"/>
              </a:ext>
            </a:extLst>
          </p:cNvPr>
          <p:cNvSpPr txBox="1"/>
          <p:nvPr/>
        </p:nvSpPr>
        <p:spPr>
          <a:xfrm>
            <a:off x="1631494" y="4830597"/>
            <a:ext cx="10129600" cy="1483488"/>
          </a:xfrm>
          <a:prstGeom prst="rect">
            <a:avLst/>
          </a:prstGeom>
          <a:noFill/>
        </p:spPr>
        <p:txBody>
          <a:bodyPr wrap="square" lIns="0" tIns="0" rIns="0" bIns="0" rtlCol="0">
            <a:spAutoFit/>
          </a:bodyPr>
          <a:lstStyle/>
          <a:p>
            <a:r>
              <a:rPr lang="en-US" sz="2353">
                <a:latin typeface="+mj-lt"/>
              </a:rPr>
              <a:t>Data protection:</a:t>
            </a:r>
          </a:p>
          <a:p>
            <a:pPr marL="0" lvl="1">
              <a:spcBef>
                <a:spcPts val="196"/>
              </a:spcBef>
              <a:spcAft>
                <a:spcPts val="196"/>
              </a:spcAft>
            </a:pPr>
            <a:r>
              <a:rPr lang="en-US" sz="2157"/>
              <a:t>Secure device authentication</a:t>
            </a:r>
          </a:p>
          <a:p>
            <a:pPr marL="0" lvl="1">
              <a:spcBef>
                <a:spcPts val="196"/>
              </a:spcBef>
              <a:spcAft>
                <a:spcPts val="196"/>
              </a:spcAft>
            </a:pPr>
            <a:r>
              <a:rPr lang="en-US" sz="2157"/>
              <a:t>Secure device communication</a:t>
            </a:r>
          </a:p>
          <a:p>
            <a:pPr marL="0" lvl="1">
              <a:spcBef>
                <a:spcPts val="196"/>
              </a:spcBef>
              <a:spcAft>
                <a:spcPts val="196"/>
              </a:spcAft>
            </a:pPr>
            <a:r>
              <a:rPr lang="en-US" sz="2157"/>
              <a:t>Secure service communication</a:t>
            </a:r>
          </a:p>
        </p:txBody>
      </p:sp>
    </p:spTree>
    <p:extLst>
      <p:ext uri="{BB962C8B-B14F-4D97-AF65-F5344CB8AC3E}">
        <p14:creationId xmlns:p14="http://schemas.microsoft.com/office/powerpoint/2010/main" val="271465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fade">
                                      <p:cBhvr>
                                        <p:cTn id="10" dur="500"/>
                                        <p:tgtEl>
                                          <p:spTgt spid="4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2"/>
                                        </p:tgtEl>
                                        <p:attrNameLst>
                                          <p:attrName>style.visibility</p:attrName>
                                        </p:attrNameLst>
                                      </p:cBhvr>
                                      <p:to>
                                        <p:strVal val="visible"/>
                                      </p:to>
                                    </p:set>
                                    <p:animEffect transition="in" filter="fade">
                                      <p:cBhvr>
                                        <p:cTn id="15" dur="500"/>
                                        <p:tgtEl>
                                          <p:spTgt spid="52"/>
                                        </p:tgtEl>
                                      </p:cBhvr>
                                    </p:animEffect>
                                  </p:childTnLst>
                                </p:cTn>
                              </p:par>
                              <p:par>
                                <p:cTn id="16" presetID="10" presetClass="entr" presetSubtype="0" fill="hold" nodeType="withEffect">
                                  <p:stCondLst>
                                    <p:cond delay="0"/>
                                  </p:stCondLst>
                                  <p:childTnLst>
                                    <p:set>
                                      <p:cBhvr>
                                        <p:cTn id="17" dur="1" fill="hold">
                                          <p:stCondLst>
                                            <p:cond delay="0"/>
                                          </p:stCondLst>
                                        </p:cTn>
                                        <p:tgtEl>
                                          <p:spTgt spid="62"/>
                                        </p:tgtEl>
                                        <p:attrNameLst>
                                          <p:attrName>style.visibility</p:attrName>
                                        </p:attrNameLst>
                                      </p:cBhvr>
                                      <p:to>
                                        <p:strVal val="visible"/>
                                      </p:to>
                                    </p:set>
                                    <p:animEffect transition="in" filter="fade">
                                      <p:cBhvr>
                                        <p:cTn id="18" dur="500"/>
                                        <p:tgtEl>
                                          <p:spTgt spid="6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4"/>
                                        </p:tgtEl>
                                        <p:attrNameLst>
                                          <p:attrName>style.visibility</p:attrName>
                                        </p:attrNameLst>
                                      </p:cBhvr>
                                      <p:to>
                                        <p:strVal val="visible"/>
                                      </p:to>
                                    </p:set>
                                    <p:animEffect transition="in" filter="fade">
                                      <p:cBhvr>
                                        <p:cTn id="21" dur="500"/>
                                        <p:tgtEl>
                                          <p:spTgt spid="6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7"/>
                                        </p:tgtEl>
                                        <p:attrNameLst>
                                          <p:attrName>style.visibility</p:attrName>
                                        </p:attrNameLst>
                                      </p:cBhvr>
                                      <p:to>
                                        <p:strVal val="visible"/>
                                      </p:to>
                                    </p:set>
                                    <p:animEffect transition="in" filter="fade">
                                      <p:cBhvr>
                                        <p:cTn id="26" dur="500"/>
                                        <p:tgtEl>
                                          <p:spTgt spid="67"/>
                                        </p:tgtEl>
                                      </p:cBhvr>
                                    </p:animEffect>
                                  </p:childTnLst>
                                </p:cTn>
                              </p:par>
                              <p:par>
                                <p:cTn id="27" presetID="10"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64" grpId="0"/>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Security recommendations  </a:t>
            </a:r>
          </a:p>
        </p:txBody>
      </p:sp>
      <p:pic>
        <p:nvPicPr>
          <p:cNvPr id="27" name="Picture 26" descr="Icon of small circles connected by lines forming a big circle">
            <a:extLst>
              <a:ext uri="{FF2B5EF4-FFF2-40B4-BE49-F238E27FC236}">
                <a16:creationId xmlns:a16="http://schemas.microsoft.com/office/drawing/2014/main" id="{E9B12EF5-35CD-4795-9479-F5DF908A60B4}"/>
              </a:ext>
            </a:extLst>
          </p:cNvPr>
          <p:cNvPicPr>
            <a:picLocks/>
          </p:cNvPicPr>
          <p:nvPr/>
        </p:nvPicPr>
        <p:blipFill>
          <a:blip r:embed="rId3"/>
          <a:stretch>
            <a:fillRect/>
          </a:stretch>
        </p:blipFill>
        <p:spPr>
          <a:xfrm>
            <a:off x="462220" y="1820001"/>
            <a:ext cx="896425" cy="896425"/>
          </a:xfrm>
          <a:prstGeom prst="rect">
            <a:avLst/>
          </a:prstGeom>
        </p:spPr>
      </p:pic>
      <p:sp>
        <p:nvSpPr>
          <p:cNvPr id="31" name="TextBox 30">
            <a:extLst>
              <a:ext uri="{FF2B5EF4-FFF2-40B4-BE49-F238E27FC236}">
                <a16:creationId xmlns:a16="http://schemas.microsoft.com/office/drawing/2014/main" id="{E37F923D-D55D-4573-BBD6-149F1CA1F867}"/>
              </a:ext>
            </a:extLst>
          </p:cNvPr>
          <p:cNvSpPr txBox="1"/>
          <p:nvPr/>
        </p:nvSpPr>
        <p:spPr>
          <a:xfrm>
            <a:off x="1655897" y="1704992"/>
            <a:ext cx="10106566" cy="1126445"/>
          </a:xfrm>
          <a:prstGeom prst="rect">
            <a:avLst/>
          </a:prstGeom>
          <a:noFill/>
        </p:spPr>
        <p:txBody>
          <a:bodyPr wrap="square" lIns="0" tIns="0" rIns="0" bIns="0" rtlCol="0">
            <a:spAutoFit/>
          </a:bodyPr>
          <a:lstStyle/>
          <a:p>
            <a:pPr>
              <a:spcBef>
                <a:spcPts val="196"/>
              </a:spcBef>
              <a:spcAft>
                <a:spcPts val="196"/>
              </a:spcAft>
            </a:pPr>
            <a:r>
              <a:rPr lang="en-US" sz="2353" dirty="0">
                <a:latin typeface="+mj-lt"/>
              </a:rPr>
              <a:t>Networking:</a:t>
            </a:r>
          </a:p>
          <a:p>
            <a:pPr marL="0" lvl="1">
              <a:spcBef>
                <a:spcPts val="196"/>
              </a:spcBef>
              <a:spcAft>
                <a:spcPts val="196"/>
              </a:spcAft>
            </a:pPr>
            <a:r>
              <a:rPr lang="en-US" sz="2157" dirty="0"/>
              <a:t>Protect physical access to your devices</a:t>
            </a:r>
          </a:p>
          <a:p>
            <a:pPr marL="0" lvl="1">
              <a:spcBef>
                <a:spcPts val="196"/>
              </a:spcBef>
              <a:spcAft>
                <a:spcPts val="196"/>
              </a:spcAft>
            </a:pPr>
            <a:r>
              <a:rPr lang="en-US" sz="2157" dirty="0"/>
              <a:t>Build secure hardware</a:t>
            </a:r>
          </a:p>
        </p:txBody>
      </p:sp>
      <p:cxnSp>
        <p:nvCxnSpPr>
          <p:cNvPr id="33" name="Straight Connector 32">
            <a:extLst>
              <a:ext uri="{FF2B5EF4-FFF2-40B4-BE49-F238E27FC236}">
                <a16:creationId xmlns:a16="http://schemas.microsoft.com/office/drawing/2014/main" id="{921230B4-346F-4A1C-9BD7-87285FFB7404}"/>
              </a:ext>
              <a:ext uri="{C183D7F6-B498-43B3-948B-1728B52AA6E4}">
                <adec:decorative xmlns:adec="http://schemas.microsoft.com/office/drawing/2017/decorative" val="1"/>
              </a:ext>
            </a:extLst>
          </p:cNvPr>
          <p:cNvCxnSpPr>
            <a:cxnSpLocks/>
          </p:cNvCxnSpPr>
          <p:nvPr/>
        </p:nvCxnSpPr>
        <p:spPr>
          <a:xfrm>
            <a:off x="1655898" y="3130218"/>
            <a:ext cx="1010656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2" name="Picture 11" descr="Icon of a magnifying glass showing a chart">
            <a:extLst>
              <a:ext uri="{FF2B5EF4-FFF2-40B4-BE49-F238E27FC236}">
                <a16:creationId xmlns:a16="http://schemas.microsoft.com/office/drawing/2014/main" id="{224DF1FD-B367-4FA2-BE15-8396F234352E}"/>
              </a:ext>
            </a:extLst>
          </p:cNvPr>
          <p:cNvPicPr>
            <a:picLocks/>
          </p:cNvPicPr>
          <p:nvPr/>
        </p:nvPicPr>
        <p:blipFill>
          <a:blip r:embed="rId4"/>
          <a:stretch>
            <a:fillRect/>
          </a:stretch>
        </p:blipFill>
        <p:spPr>
          <a:xfrm>
            <a:off x="462220" y="3429000"/>
            <a:ext cx="896425" cy="896425"/>
          </a:xfrm>
          <a:prstGeom prst="rect">
            <a:avLst/>
          </a:prstGeom>
        </p:spPr>
      </p:pic>
      <p:sp>
        <p:nvSpPr>
          <p:cNvPr id="39" name="TextBox 38">
            <a:extLst>
              <a:ext uri="{FF2B5EF4-FFF2-40B4-BE49-F238E27FC236}">
                <a16:creationId xmlns:a16="http://schemas.microsoft.com/office/drawing/2014/main" id="{3438E186-675C-4623-9698-56076F6791E1}"/>
              </a:ext>
            </a:extLst>
          </p:cNvPr>
          <p:cNvSpPr txBox="1"/>
          <p:nvPr/>
        </p:nvSpPr>
        <p:spPr>
          <a:xfrm>
            <a:off x="1655897" y="3429000"/>
            <a:ext cx="10106566" cy="1508632"/>
          </a:xfrm>
          <a:prstGeom prst="rect">
            <a:avLst/>
          </a:prstGeom>
          <a:noFill/>
        </p:spPr>
        <p:txBody>
          <a:bodyPr wrap="square" lIns="0" tIns="0" rIns="0" bIns="0" rtlCol="0">
            <a:spAutoFit/>
          </a:bodyPr>
          <a:lstStyle/>
          <a:p>
            <a:pPr>
              <a:spcBef>
                <a:spcPts val="196"/>
              </a:spcBef>
              <a:spcAft>
                <a:spcPts val="196"/>
              </a:spcAft>
            </a:pPr>
            <a:r>
              <a:rPr lang="en-US" sz="2353">
                <a:latin typeface="+mj-lt"/>
              </a:rPr>
              <a:t>Monitoring:</a:t>
            </a:r>
          </a:p>
          <a:p>
            <a:pPr marL="0" lvl="1">
              <a:spcBef>
                <a:spcPts val="196"/>
              </a:spcBef>
              <a:spcAft>
                <a:spcPts val="196"/>
              </a:spcAft>
            </a:pPr>
            <a:r>
              <a:rPr lang="en-US" sz="2157" dirty="0"/>
              <a:t>Monitor unauthorized access to your devices</a:t>
            </a:r>
          </a:p>
          <a:p>
            <a:pPr marL="0" lvl="1">
              <a:spcBef>
                <a:spcPts val="196"/>
              </a:spcBef>
              <a:spcAft>
                <a:spcPts val="196"/>
              </a:spcAft>
            </a:pPr>
            <a:r>
              <a:rPr lang="en-US" sz="2157" dirty="0"/>
              <a:t>Monitor your IoT solution from the cloud (overall health)</a:t>
            </a:r>
          </a:p>
          <a:p>
            <a:pPr marL="0" lvl="1">
              <a:spcBef>
                <a:spcPts val="196"/>
              </a:spcBef>
              <a:spcAft>
                <a:spcPts val="196"/>
              </a:spcAft>
            </a:pPr>
            <a:r>
              <a:rPr lang="en-US" sz="2157" dirty="0"/>
              <a:t>Set up diagnostics</a:t>
            </a:r>
          </a:p>
        </p:txBody>
      </p:sp>
    </p:spTree>
    <p:extLst>
      <p:ext uri="{BB962C8B-B14F-4D97-AF65-F5344CB8AC3E}">
        <p14:creationId xmlns:p14="http://schemas.microsoft.com/office/powerpoint/2010/main" val="1754379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fade">
                                      <p:cBhvr>
                                        <p:cTn id="15" dur="500"/>
                                        <p:tgtEl>
                                          <p:spTgt spid="33"/>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fade">
                                      <p:cBhvr>
                                        <p:cTn id="2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362C6-1E19-4416-8508-A6E582F2AFA7}"/>
              </a:ext>
            </a:extLst>
          </p:cNvPr>
          <p:cNvSpPr>
            <a:spLocks noGrp="1"/>
          </p:cNvSpPr>
          <p:nvPr>
            <p:ph type="title"/>
          </p:nvPr>
        </p:nvSpPr>
        <p:spPr/>
        <p:txBody>
          <a:bodyPr/>
          <a:lstStyle/>
          <a:p>
            <a:r>
              <a:rPr lang="en-US" dirty="0"/>
              <a:t>Security in IoT must be end-to-end</a:t>
            </a:r>
          </a:p>
        </p:txBody>
      </p:sp>
      <p:sp>
        <p:nvSpPr>
          <p:cNvPr id="110" name="Freeform: Shape 109">
            <a:extLst>
              <a:ext uri="{FF2B5EF4-FFF2-40B4-BE49-F238E27FC236}">
                <a16:creationId xmlns:a16="http://schemas.microsoft.com/office/drawing/2014/main" id="{D4685CB5-9A15-4DDD-B561-C1B6B2CB23DD}"/>
              </a:ext>
            </a:extLst>
          </p:cNvPr>
          <p:cNvSpPr/>
          <p:nvPr/>
        </p:nvSpPr>
        <p:spPr bwMode="auto">
          <a:xfrm>
            <a:off x="455995" y="1169264"/>
            <a:ext cx="3610876" cy="1031374"/>
          </a:xfrm>
          <a:custGeom>
            <a:avLst/>
            <a:gdLst>
              <a:gd name="connsiteX0" fmla="*/ 1575420 w 3683282"/>
              <a:gd name="connsiteY0" fmla="*/ 747121 h 1052055"/>
              <a:gd name="connsiteX1" fmla="*/ 2107863 w 3683282"/>
              <a:gd name="connsiteY1" fmla="*/ 747121 h 1052055"/>
              <a:gd name="connsiteX2" fmla="*/ 1841642 w 3683282"/>
              <a:gd name="connsiteY2" fmla="*/ 1052055 h 1052055"/>
              <a:gd name="connsiteX3" fmla="*/ 0 w 3683282"/>
              <a:gd name="connsiteY3" fmla="*/ 0 h 1052055"/>
              <a:gd name="connsiteX4" fmla="*/ 3683282 w 3683282"/>
              <a:gd name="connsiteY4" fmla="*/ 0 h 1052055"/>
              <a:gd name="connsiteX5" fmla="*/ 3683282 w 3683282"/>
              <a:gd name="connsiteY5" fmla="*/ 747120 h 1052055"/>
              <a:gd name="connsiteX6" fmla="*/ 0 w 3683282"/>
              <a:gd name="connsiteY6" fmla="*/ 747120 h 105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282" h="1052055">
                <a:moveTo>
                  <a:pt x="1575420" y="747121"/>
                </a:moveTo>
                <a:lnTo>
                  <a:pt x="2107863" y="747121"/>
                </a:lnTo>
                <a:lnTo>
                  <a:pt x="1841642" y="1052055"/>
                </a:lnTo>
                <a:close/>
                <a:moveTo>
                  <a:pt x="0" y="0"/>
                </a:moveTo>
                <a:lnTo>
                  <a:pt x="3683282" y="0"/>
                </a:lnTo>
                <a:lnTo>
                  <a:pt x="3683282" y="747120"/>
                </a:lnTo>
                <a:lnTo>
                  <a:pt x="0" y="74712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242035" rIns="179285" bIns="143428" numCol="1" spcCol="0" rtlCol="0" fromWordArt="0" anchor="t" anchorCtr="1" forceAA="0" compatLnSpc="1">
            <a:prstTxWarp prst="textNoShape">
              <a:avLst/>
            </a:prstTxWarp>
            <a:noAutofit/>
          </a:bodyPr>
          <a:lstStyle/>
          <a:p>
            <a:pPr algn="ctr" defTabSz="914102" fontAlgn="base">
              <a:spcBef>
                <a:spcPct val="0"/>
              </a:spcBef>
              <a:spcAft>
                <a:spcPct val="0"/>
              </a:spcAft>
            </a:pPr>
            <a:r>
              <a:rPr lang="en-US" sz="1568" dirty="0">
                <a:solidFill>
                  <a:schemeClr val="tx1"/>
                </a:solidFill>
              </a:rPr>
              <a:t>Securely connect million of devices…</a:t>
            </a:r>
          </a:p>
        </p:txBody>
      </p:sp>
      <p:grpSp>
        <p:nvGrpSpPr>
          <p:cNvPr id="36" name="Group 35" descr="Device Security graphic&#10;">
            <a:extLst>
              <a:ext uri="{FF2B5EF4-FFF2-40B4-BE49-F238E27FC236}">
                <a16:creationId xmlns:a16="http://schemas.microsoft.com/office/drawing/2014/main" id="{0576DFCF-F2D4-4E2A-9232-70A0FCB13C72}"/>
              </a:ext>
              <a:ext uri="{C183D7F6-B498-43B3-948B-1728B52AA6E4}">
                <adec:decorative xmlns:adec="http://schemas.microsoft.com/office/drawing/2017/decorative" val="0"/>
              </a:ext>
            </a:extLst>
          </p:cNvPr>
          <p:cNvGrpSpPr/>
          <p:nvPr/>
        </p:nvGrpSpPr>
        <p:grpSpPr>
          <a:xfrm>
            <a:off x="455995" y="2430131"/>
            <a:ext cx="3584418" cy="3957234"/>
            <a:chOff x="465138" y="2478363"/>
            <a:chExt cx="3656293" cy="4036585"/>
          </a:xfrm>
        </p:grpSpPr>
        <p:sp>
          <p:nvSpPr>
            <p:cNvPr id="133" name="Freeform: Shape 132">
              <a:extLst>
                <a:ext uri="{FF2B5EF4-FFF2-40B4-BE49-F238E27FC236}">
                  <a16:creationId xmlns:a16="http://schemas.microsoft.com/office/drawing/2014/main" id="{01AC5051-64FD-4178-9C9D-5086064F53EC}"/>
                </a:ext>
              </a:extLst>
            </p:cNvPr>
            <p:cNvSpPr/>
            <p:nvPr/>
          </p:nvSpPr>
          <p:spPr bwMode="auto">
            <a:xfrm>
              <a:off x="465138" y="5383114"/>
              <a:ext cx="3656293" cy="1131834"/>
            </a:xfrm>
            <a:custGeom>
              <a:avLst/>
              <a:gdLst>
                <a:gd name="connsiteX0" fmla="*/ 1841642 w 3656293"/>
                <a:gd name="connsiteY0" fmla="*/ 0 h 1131834"/>
                <a:gd name="connsiteX1" fmla="*/ 2089770 w 3656293"/>
                <a:gd name="connsiteY1" fmla="*/ 284210 h 1131834"/>
                <a:gd name="connsiteX2" fmla="*/ 3656293 w 3656293"/>
                <a:gd name="connsiteY2" fmla="*/ 284210 h 1131834"/>
                <a:gd name="connsiteX3" fmla="*/ 3656293 w 3656293"/>
                <a:gd name="connsiteY3" fmla="*/ 1131834 h 1131834"/>
                <a:gd name="connsiteX4" fmla="*/ 0 w 3656293"/>
                <a:gd name="connsiteY4" fmla="*/ 1131834 h 1131834"/>
                <a:gd name="connsiteX5" fmla="*/ 0 w 3656293"/>
                <a:gd name="connsiteY5" fmla="*/ 284210 h 1131834"/>
                <a:gd name="connsiteX6" fmla="*/ 1593513 w 3656293"/>
                <a:gd name="connsiteY6" fmla="*/ 284210 h 113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56293" h="1131834">
                  <a:moveTo>
                    <a:pt x="1841642" y="0"/>
                  </a:moveTo>
                  <a:lnTo>
                    <a:pt x="2089770" y="284210"/>
                  </a:lnTo>
                  <a:lnTo>
                    <a:pt x="3656293" y="284210"/>
                  </a:lnTo>
                  <a:lnTo>
                    <a:pt x="3656293" y="1131834"/>
                  </a:lnTo>
                  <a:lnTo>
                    <a:pt x="0" y="1131834"/>
                  </a:lnTo>
                  <a:lnTo>
                    <a:pt x="0" y="284210"/>
                  </a:lnTo>
                  <a:lnTo>
                    <a:pt x="1593513" y="28421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358570" rIns="89642" bIns="44821" numCol="1" spcCol="0" rtlCol="0" fromWordArt="0" anchor="ctr" anchorCtr="1" forceAA="0" compatLnSpc="1">
              <a:prstTxWarp prst="textNoShape">
                <a:avLst/>
              </a:prstTxWarp>
              <a:noAutofit/>
            </a:bodyPr>
            <a:lstStyle/>
            <a:p>
              <a:pPr algn="ctr" defTabSz="914102" fontAlgn="base">
                <a:spcBef>
                  <a:spcPts val="294"/>
                </a:spcBef>
                <a:spcAft>
                  <a:spcPts val="294"/>
                </a:spcAft>
              </a:pPr>
              <a:r>
                <a:rPr lang="en-US" sz="1176" dirty="0">
                  <a:solidFill>
                    <a:schemeClr val="tx1"/>
                  </a:solidFill>
                  <a:latin typeface="+mj-lt"/>
                </a:rPr>
                <a:t>Device Security</a:t>
              </a:r>
            </a:p>
            <a:p>
              <a:pPr algn="ctr" defTabSz="914102" fontAlgn="base">
                <a:spcBef>
                  <a:spcPts val="294"/>
                </a:spcBef>
                <a:spcAft>
                  <a:spcPts val="294"/>
                </a:spcAft>
              </a:pPr>
              <a:r>
                <a:rPr lang="en-US" sz="1176" dirty="0">
                  <a:solidFill>
                    <a:schemeClr val="tx1"/>
                  </a:solidFill>
                </a:rPr>
                <a:t>Device SDKs in multiple languages </a:t>
              </a:r>
              <a:br>
                <a:rPr lang="en-US" sz="1176" dirty="0">
                  <a:solidFill>
                    <a:schemeClr val="tx1"/>
                  </a:solidFill>
                </a:rPr>
              </a:br>
              <a:r>
                <a:rPr lang="en-US" sz="1176" dirty="0">
                  <a:solidFill>
                    <a:schemeClr val="tx1"/>
                  </a:solidFill>
                </a:rPr>
                <a:t>Any OS | Any </a:t>
              </a:r>
              <a:r>
                <a:rPr lang="en-US" sz="1176" dirty="0" err="1">
                  <a:solidFill>
                    <a:schemeClr val="tx1"/>
                  </a:solidFill>
                </a:rPr>
                <a:t>HSM</a:t>
              </a:r>
              <a:r>
                <a:rPr lang="en-US" sz="1176" dirty="0">
                  <a:solidFill>
                    <a:schemeClr val="tx1"/>
                  </a:solidFill>
                </a:rPr>
                <a:t> including Azure Sphere</a:t>
              </a:r>
            </a:p>
          </p:txBody>
        </p:sp>
        <p:pic>
          <p:nvPicPr>
            <p:cNvPr id="136" name="Picture 135" descr="Icon of lock pad">
              <a:extLst>
                <a:ext uri="{FF2B5EF4-FFF2-40B4-BE49-F238E27FC236}">
                  <a16:creationId xmlns:a16="http://schemas.microsoft.com/office/drawing/2014/main" id="{5ED3D779-4AEA-44A9-AA05-CC98A057D434}"/>
                </a:ext>
              </a:extLst>
            </p:cNvPr>
            <p:cNvPicPr>
              <a:picLocks noChangeAspect="1"/>
            </p:cNvPicPr>
            <p:nvPr/>
          </p:nvPicPr>
          <p:blipFill>
            <a:blip r:embed="rId3"/>
            <a:stretch>
              <a:fillRect/>
            </a:stretch>
          </p:blipFill>
          <p:spPr>
            <a:xfrm>
              <a:off x="2165643" y="3599215"/>
              <a:ext cx="353954" cy="597118"/>
            </a:xfrm>
            <a:prstGeom prst="rect">
              <a:avLst/>
            </a:prstGeom>
          </p:spPr>
        </p:pic>
        <p:sp>
          <p:nvSpPr>
            <p:cNvPr id="116" name="Oval 115">
              <a:extLst>
                <a:ext uri="{FF2B5EF4-FFF2-40B4-BE49-F238E27FC236}">
                  <a16:creationId xmlns:a16="http://schemas.microsoft.com/office/drawing/2014/main" id="{550B84D7-B6F3-4912-9CA1-BC3B2BB64018}"/>
                </a:ext>
                <a:ext uri="{C183D7F6-B498-43B3-948B-1728B52AA6E4}">
                  <adec:decorative xmlns:adec="http://schemas.microsoft.com/office/drawing/2017/decorative" val="1"/>
                </a:ext>
              </a:extLst>
            </p:cNvPr>
            <p:cNvSpPr/>
            <p:nvPr/>
          </p:nvSpPr>
          <p:spPr bwMode="auto">
            <a:xfrm>
              <a:off x="1403816" y="2969137"/>
              <a:ext cx="1837957" cy="1837957"/>
            </a:xfrm>
            <a:prstGeom prst="ellipse">
              <a:avLst/>
            </a:prstGeom>
            <a:noFill/>
            <a:ln w="9525" cap="flat" cmpd="sng" algn="ctr">
              <a:solidFill>
                <a:schemeClr val="bg1">
                  <a:lumMod val="50000"/>
                </a:schemeClr>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74" fontAlgn="base">
                <a:spcBef>
                  <a:spcPct val="0"/>
                </a:spcBef>
                <a:spcAft>
                  <a:spcPct val="0"/>
                </a:spcAft>
                <a:defRPr/>
              </a:pPr>
              <a:endParaRPr lang="en-US" sz="1961" kern="0">
                <a:gradFill>
                  <a:gsLst>
                    <a:gs pos="5417">
                      <a:srgbClr val="505050"/>
                    </a:gs>
                    <a:gs pos="100000">
                      <a:srgbClr val="505050"/>
                    </a:gs>
                  </a:gsLst>
                  <a:lin ang="5400000" scaled="0"/>
                </a:gradFill>
                <a:latin typeface="Calibri" panose="020F0502020204030204"/>
              </a:endParaRPr>
            </a:p>
          </p:txBody>
        </p:sp>
        <p:pic>
          <p:nvPicPr>
            <p:cNvPr id="11" name="Picture 10" descr="Icon of a bar code scanner">
              <a:extLst>
                <a:ext uri="{FF2B5EF4-FFF2-40B4-BE49-F238E27FC236}">
                  <a16:creationId xmlns:a16="http://schemas.microsoft.com/office/drawing/2014/main" id="{CC4BDCB6-79B5-45F8-AF91-A37EC8714D9C}"/>
                </a:ext>
              </a:extLst>
            </p:cNvPr>
            <p:cNvPicPr>
              <a:picLocks noChangeAspect="1"/>
            </p:cNvPicPr>
            <p:nvPr/>
          </p:nvPicPr>
          <p:blipFill>
            <a:blip r:embed="rId4"/>
            <a:stretch>
              <a:fillRect/>
            </a:stretch>
          </p:blipFill>
          <p:spPr>
            <a:xfrm>
              <a:off x="1321837" y="2900719"/>
              <a:ext cx="697992" cy="697992"/>
            </a:xfrm>
            <a:prstGeom prst="rect">
              <a:avLst/>
            </a:prstGeom>
          </p:spPr>
        </p:pic>
        <p:pic>
          <p:nvPicPr>
            <p:cNvPr id="14" name="Picture 13" descr="Icon of a machine">
              <a:extLst>
                <a:ext uri="{FF2B5EF4-FFF2-40B4-BE49-F238E27FC236}">
                  <a16:creationId xmlns:a16="http://schemas.microsoft.com/office/drawing/2014/main" id="{A29C6DFC-AA06-4215-B181-29AD27945119}"/>
                </a:ext>
              </a:extLst>
            </p:cNvPr>
            <p:cNvPicPr>
              <a:picLocks noChangeAspect="1"/>
            </p:cNvPicPr>
            <p:nvPr/>
          </p:nvPicPr>
          <p:blipFill>
            <a:blip r:embed="rId5"/>
            <a:stretch>
              <a:fillRect/>
            </a:stretch>
          </p:blipFill>
          <p:spPr>
            <a:xfrm>
              <a:off x="2533578" y="2912747"/>
              <a:ext cx="697992" cy="697992"/>
            </a:xfrm>
            <a:prstGeom prst="rect">
              <a:avLst/>
            </a:prstGeom>
          </p:spPr>
        </p:pic>
        <p:pic>
          <p:nvPicPr>
            <p:cNvPr id="5" name="Picture 4" descr="Icon of a car">
              <a:extLst>
                <a:ext uri="{FF2B5EF4-FFF2-40B4-BE49-F238E27FC236}">
                  <a16:creationId xmlns:a16="http://schemas.microsoft.com/office/drawing/2014/main" id="{509651CF-4238-4197-A570-19E7E917988D}"/>
                </a:ext>
              </a:extLst>
            </p:cNvPr>
            <p:cNvPicPr>
              <a:picLocks noChangeAspect="1"/>
            </p:cNvPicPr>
            <p:nvPr/>
          </p:nvPicPr>
          <p:blipFill>
            <a:blip r:embed="rId6"/>
            <a:stretch>
              <a:fillRect/>
            </a:stretch>
          </p:blipFill>
          <p:spPr>
            <a:xfrm>
              <a:off x="1337966" y="4179044"/>
              <a:ext cx="696468" cy="696468"/>
            </a:xfrm>
            <a:prstGeom prst="rect">
              <a:avLst/>
            </a:prstGeom>
          </p:spPr>
        </p:pic>
        <p:pic>
          <p:nvPicPr>
            <p:cNvPr id="35" name="Picture 34" descr="Icon of security camera">
              <a:extLst>
                <a:ext uri="{FF2B5EF4-FFF2-40B4-BE49-F238E27FC236}">
                  <a16:creationId xmlns:a16="http://schemas.microsoft.com/office/drawing/2014/main" id="{9D3F76E9-A358-48F0-8327-89DB7D1414BE}"/>
                </a:ext>
              </a:extLst>
            </p:cNvPr>
            <p:cNvPicPr>
              <a:picLocks noChangeAspect="1"/>
            </p:cNvPicPr>
            <p:nvPr/>
          </p:nvPicPr>
          <p:blipFill>
            <a:blip r:embed="rId7"/>
            <a:stretch>
              <a:fillRect/>
            </a:stretch>
          </p:blipFill>
          <p:spPr>
            <a:xfrm>
              <a:off x="2637285" y="4164912"/>
              <a:ext cx="697992" cy="699516"/>
            </a:xfrm>
            <a:prstGeom prst="rect">
              <a:avLst/>
            </a:prstGeom>
          </p:spPr>
        </p:pic>
        <p:sp>
          <p:nvSpPr>
            <p:cNvPr id="113" name="Oval 112">
              <a:extLst>
                <a:ext uri="{FF2B5EF4-FFF2-40B4-BE49-F238E27FC236}">
                  <a16:creationId xmlns:a16="http://schemas.microsoft.com/office/drawing/2014/main" id="{FA7489FD-AD99-4941-9D5B-9A3196129D86}"/>
                </a:ext>
                <a:ext uri="{C183D7F6-B498-43B3-948B-1728B52AA6E4}">
                  <adec:decorative xmlns:adec="http://schemas.microsoft.com/office/drawing/2017/decorative" val="1"/>
                </a:ext>
              </a:extLst>
            </p:cNvPr>
            <p:cNvSpPr/>
            <p:nvPr/>
          </p:nvSpPr>
          <p:spPr bwMode="auto">
            <a:xfrm>
              <a:off x="913042" y="2478363"/>
              <a:ext cx="2819505" cy="2819505"/>
            </a:xfrm>
            <a:prstGeom prst="ellipse">
              <a:avLst/>
            </a:prstGeom>
            <a:noFill/>
            <a:ln w="9525" cap="flat" cmpd="sng" algn="ctr">
              <a:solidFill>
                <a:schemeClr val="tx2"/>
              </a:solidFill>
              <a:prstDash val="solid"/>
              <a:miter lim="800000"/>
              <a:headEnd type="none" w="med" len="med"/>
              <a:tailEnd type="none" w="med" len="med"/>
            </a:ln>
            <a:effectLst/>
          </p:spPr>
          <p:txBody>
            <a:bodyPr rot="0" spcFirstLastPara="0" vertOverflow="overflow" horzOverflow="overflow" vert="horz" wrap="square" lIns="44821" tIns="22411" rIns="22411" bIns="44821" numCol="1" spcCol="0" rtlCol="0" fromWordArt="0" anchor="b" anchorCtr="0" forceAA="0" compatLnSpc="1">
              <a:prstTxWarp prst="textNoShape">
                <a:avLst/>
              </a:prstTxWarp>
              <a:noAutofit/>
            </a:bodyPr>
            <a:lstStyle/>
            <a:p>
              <a:pPr algn="ctr" defTabSz="448046" fontAlgn="base">
                <a:spcBef>
                  <a:spcPct val="0"/>
                </a:spcBef>
                <a:spcAft>
                  <a:spcPct val="0"/>
                </a:spcAft>
                <a:defRPr/>
              </a:pPr>
              <a:endParaRPr lang="en-US" sz="882" kern="0" spc="-25">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sp>
        <p:nvSpPr>
          <p:cNvPr id="114" name="Freeform: Shape 113">
            <a:extLst>
              <a:ext uri="{FF2B5EF4-FFF2-40B4-BE49-F238E27FC236}">
                <a16:creationId xmlns:a16="http://schemas.microsoft.com/office/drawing/2014/main" id="{F87480AA-352C-451B-BFBB-1D8E1D98B0AC}"/>
              </a:ext>
            </a:extLst>
          </p:cNvPr>
          <p:cNvSpPr/>
          <p:nvPr/>
        </p:nvSpPr>
        <p:spPr bwMode="auto">
          <a:xfrm>
            <a:off x="4309238" y="1169264"/>
            <a:ext cx="3610876" cy="1031374"/>
          </a:xfrm>
          <a:custGeom>
            <a:avLst/>
            <a:gdLst>
              <a:gd name="connsiteX0" fmla="*/ 1575420 w 3683282"/>
              <a:gd name="connsiteY0" fmla="*/ 747121 h 1052055"/>
              <a:gd name="connsiteX1" fmla="*/ 2107863 w 3683282"/>
              <a:gd name="connsiteY1" fmla="*/ 747121 h 1052055"/>
              <a:gd name="connsiteX2" fmla="*/ 1841642 w 3683282"/>
              <a:gd name="connsiteY2" fmla="*/ 1052055 h 1052055"/>
              <a:gd name="connsiteX3" fmla="*/ 0 w 3683282"/>
              <a:gd name="connsiteY3" fmla="*/ 0 h 1052055"/>
              <a:gd name="connsiteX4" fmla="*/ 3683282 w 3683282"/>
              <a:gd name="connsiteY4" fmla="*/ 0 h 1052055"/>
              <a:gd name="connsiteX5" fmla="*/ 3683282 w 3683282"/>
              <a:gd name="connsiteY5" fmla="*/ 747120 h 1052055"/>
              <a:gd name="connsiteX6" fmla="*/ 0 w 3683282"/>
              <a:gd name="connsiteY6" fmla="*/ 747120 h 105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282" h="1052055">
                <a:moveTo>
                  <a:pt x="1575420" y="747121"/>
                </a:moveTo>
                <a:lnTo>
                  <a:pt x="2107863" y="747121"/>
                </a:lnTo>
                <a:lnTo>
                  <a:pt x="1841642" y="1052055"/>
                </a:lnTo>
                <a:close/>
                <a:moveTo>
                  <a:pt x="0" y="0"/>
                </a:moveTo>
                <a:lnTo>
                  <a:pt x="3683282" y="0"/>
                </a:lnTo>
                <a:lnTo>
                  <a:pt x="3683282" y="747120"/>
                </a:lnTo>
                <a:lnTo>
                  <a:pt x="0" y="74712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242035" rIns="179285" bIns="143428" numCol="1" spcCol="0" rtlCol="0" fromWordArt="0" anchor="t" anchorCtr="1" forceAA="0" compatLnSpc="1">
            <a:prstTxWarp prst="textNoShape">
              <a:avLst/>
            </a:prstTxWarp>
            <a:noAutofit/>
          </a:bodyPr>
          <a:lstStyle/>
          <a:p>
            <a:pPr algn="ctr" defTabSz="914102" fontAlgn="base">
              <a:spcBef>
                <a:spcPct val="0"/>
              </a:spcBef>
              <a:spcAft>
                <a:spcPct val="0"/>
              </a:spcAft>
            </a:pPr>
            <a:r>
              <a:rPr lang="en-US" sz="1568">
                <a:solidFill>
                  <a:schemeClr val="tx1"/>
                </a:solidFill>
              </a:rPr>
              <a:t>…over a secure internet connection…</a:t>
            </a:r>
          </a:p>
        </p:txBody>
      </p:sp>
      <p:grpSp>
        <p:nvGrpSpPr>
          <p:cNvPr id="31" name="Group 30" descr="Connection Security graphic&#10;">
            <a:extLst>
              <a:ext uri="{FF2B5EF4-FFF2-40B4-BE49-F238E27FC236}">
                <a16:creationId xmlns:a16="http://schemas.microsoft.com/office/drawing/2014/main" id="{10BAB18F-FC79-4B02-8DEA-4892236286C6}"/>
              </a:ext>
              <a:ext uri="{C183D7F6-B498-43B3-948B-1728B52AA6E4}">
                <adec:decorative xmlns:adec="http://schemas.microsoft.com/office/drawing/2017/decorative" val="0"/>
              </a:ext>
            </a:extLst>
          </p:cNvPr>
          <p:cNvGrpSpPr/>
          <p:nvPr/>
        </p:nvGrpSpPr>
        <p:grpSpPr>
          <a:xfrm>
            <a:off x="3659174" y="2427194"/>
            <a:ext cx="4880489" cy="3960170"/>
            <a:chOff x="3732547" y="2475368"/>
            <a:chExt cx="4978353" cy="4039580"/>
          </a:xfrm>
        </p:grpSpPr>
        <p:sp>
          <p:nvSpPr>
            <p:cNvPr id="129" name="Freeform: Shape 128">
              <a:extLst>
                <a:ext uri="{FF2B5EF4-FFF2-40B4-BE49-F238E27FC236}">
                  <a16:creationId xmlns:a16="http://schemas.microsoft.com/office/drawing/2014/main" id="{C46A0ACE-80F7-4A2D-A5E1-685159B45B20}"/>
                </a:ext>
              </a:extLst>
            </p:cNvPr>
            <p:cNvSpPr/>
            <p:nvPr/>
          </p:nvSpPr>
          <p:spPr bwMode="auto">
            <a:xfrm>
              <a:off x="4395647" y="5383114"/>
              <a:ext cx="3683282" cy="1131834"/>
            </a:xfrm>
            <a:custGeom>
              <a:avLst/>
              <a:gdLst>
                <a:gd name="connsiteX0" fmla="*/ 1822590 w 3683282"/>
                <a:gd name="connsiteY0" fmla="*/ 0 h 1131834"/>
                <a:gd name="connsiteX1" fmla="*/ 2088476 w 3683282"/>
                <a:gd name="connsiteY1" fmla="*/ 284210 h 1131834"/>
                <a:gd name="connsiteX2" fmla="*/ 3683282 w 3683282"/>
                <a:gd name="connsiteY2" fmla="*/ 284210 h 1131834"/>
                <a:gd name="connsiteX3" fmla="*/ 3683282 w 3683282"/>
                <a:gd name="connsiteY3" fmla="*/ 1131834 h 1131834"/>
                <a:gd name="connsiteX4" fmla="*/ 0 w 3683282"/>
                <a:gd name="connsiteY4" fmla="*/ 1131834 h 1131834"/>
                <a:gd name="connsiteX5" fmla="*/ 0 w 3683282"/>
                <a:gd name="connsiteY5" fmla="*/ 284210 h 1131834"/>
                <a:gd name="connsiteX6" fmla="*/ 1556704 w 3683282"/>
                <a:gd name="connsiteY6" fmla="*/ 284210 h 113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282" h="1131834">
                  <a:moveTo>
                    <a:pt x="1822590" y="0"/>
                  </a:moveTo>
                  <a:lnTo>
                    <a:pt x="2088476" y="284210"/>
                  </a:lnTo>
                  <a:lnTo>
                    <a:pt x="3683282" y="284210"/>
                  </a:lnTo>
                  <a:lnTo>
                    <a:pt x="3683282" y="1131834"/>
                  </a:lnTo>
                  <a:lnTo>
                    <a:pt x="0" y="1131834"/>
                  </a:lnTo>
                  <a:lnTo>
                    <a:pt x="0" y="284210"/>
                  </a:lnTo>
                  <a:lnTo>
                    <a:pt x="1556704" y="28421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358570" rIns="89642" bIns="44821" numCol="1" spcCol="0" rtlCol="0" fromWordArt="0" anchor="ctr" anchorCtr="1" forceAA="0" compatLnSpc="1">
              <a:prstTxWarp prst="textNoShape">
                <a:avLst/>
              </a:prstTxWarp>
              <a:noAutofit/>
            </a:bodyPr>
            <a:lstStyle/>
            <a:p>
              <a:pPr algn="ctr" defTabSz="914102" fontAlgn="base">
                <a:spcBef>
                  <a:spcPts val="294"/>
                </a:spcBef>
                <a:spcAft>
                  <a:spcPts val="294"/>
                </a:spcAft>
              </a:pPr>
              <a:r>
                <a:rPr lang="en-US" sz="1176" dirty="0">
                  <a:solidFill>
                    <a:schemeClr val="tx1"/>
                  </a:solidFill>
                  <a:latin typeface="+mj-lt"/>
                </a:rPr>
                <a:t>Connection Security</a:t>
              </a:r>
            </a:p>
            <a:p>
              <a:pPr algn="ctr" defTabSz="914102" fontAlgn="base">
                <a:spcBef>
                  <a:spcPts val="294"/>
                </a:spcBef>
                <a:spcAft>
                  <a:spcPts val="294"/>
                </a:spcAft>
              </a:pPr>
              <a:r>
                <a:rPr lang="en-US" sz="1176" dirty="0">
                  <a:solidFill>
                    <a:schemeClr val="tx1"/>
                  </a:solidFill>
                </a:rPr>
                <a:t>X.509/TLS-Based Handshake and Encryption</a:t>
              </a:r>
            </a:p>
          </p:txBody>
        </p:sp>
        <p:sp>
          <p:nvSpPr>
            <p:cNvPr id="177" name="Oval 176">
              <a:extLst>
                <a:ext uri="{FF2B5EF4-FFF2-40B4-BE49-F238E27FC236}">
                  <a16:creationId xmlns:a16="http://schemas.microsoft.com/office/drawing/2014/main" id="{1C291191-B867-47F2-9C0A-B663706C2BA7}"/>
                </a:ext>
                <a:ext uri="{C183D7F6-B498-43B3-948B-1728B52AA6E4}">
                  <adec:decorative xmlns:adec="http://schemas.microsoft.com/office/drawing/2017/decorative" val="1"/>
                </a:ext>
              </a:extLst>
            </p:cNvPr>
            <p:cNvSpPr/>
            <p:nvPr/>
          </p:nvSpPr>
          <p:spPr bwMode="auto">
            <a:xfrm>
              <a:off x="4836098" y="2475368"/>
              <a:ext cx="2834640" cy="2819504"/>
            </a:xfrm>
            <a:prstGeom prst="ellipse">
              <a:avLst/>
            </a:prstGeom>
            <a:solidFill>
              <a:srgbClr val="FFFFFF"/>
            </a:solidFill>
            <a:ln w="9525" cap="flat" cmpd="sng" algn="ctr">
              <a:solidFill>
                <a:schemeClr val="tx2"/>
              </a:solidFill>
              <a:prstDash val="solid"/>
              <a:miter lim="800000"/>
              <a:headEnd type="none" w="med" len="med"/>
              <a:tailEnd type="none" w="med" len="med"/>
            </a:ln>
            <a:effectLst/>
          </p:spPr>
          <p:txBody>
            <a:bodyPr rot="0" spcFirstLastPara="0" vertOverflow="overflow" horzOverflow="overflow" vert="horz" wrap="square" lIns="44821" tIns="22411" rIns="22411" bIns="44821" numCol="1" spcCol="0" rtlCol="0" fromWordArt="0" anchor="b" anchorCtr="0" forceAA="0" compatLnSpc="1">
              <a:prstTxWarp prst="textNoShape">
                <a:avLst/>
              </a:prstTxWarp>
              <a:noAutofit/>
            </a:bodyPr>
            <a:lstStyle/>
            <a:p>
              <a:pPr algn="ctr" defTabSz="448046" fontAlgn="base">
                <a:spcBef>
                  <a:spcPct val="0"/>
                </a:spcBef>
                <a:spcAft>
                  <a:spcPct val="0"/>
                </a:spcAft>
                <a:defRPr/>
              </a:pPr>
              <a:endParaRPr lang="en-US" sz="1730"/>
            </a:p>
          </p:txBody>
        </p:sp>
        <p:cxnSp>
          <p:nvCxnSpPr>
            <p:cNvPr id="181" name="Straight Arrow Connector 180" descr="Arrow pointing left">
              <a:extLst>
                <a:ext uri="{FF2B5EF4-FFF2-40B4-BE49-F238E27FC236}">
                  <a16:creationId xmlns:a16="http://schemas.microsoft.com/office/drawing/2014/main" id="{9E84E40C-CE1D-4120-A803-F37630209312}"/>
                </a:ext>
              </a:extLst>
            </p:cNvPr>
            <p:cNvCxnSpPr>
              <a:cxnSpLocks/>
            </p:cNvCxnSpPr>
            <p:nvPr/>
          </p:nvCxnSpPr>
          <p:spPr>
            <a:xfrm flipH="1">
              <a:off x="3732547" y="3741015"/>
              <a:ext cx="4978353" cy="7990"/>
            </a:xfrm>
            <a:prstGeom prst="straightConnector1">
              <a:avLst/>
            </a:prstGeom>
            <a:solidFill>
              <a:srgbClr val="FFFFFF">
                <a:lumMod val="95000"/>
              </a:srgbClr>
            </a:solidFill>
            <a:ln w="9525">
              <a:solidFill>
                <a:srgbClr val="FFFFFF">
                  <a:lumMod val="75000"/>
                </a:srgbClr>
              </a:solidFill>
              <a:headEnd type="none"/>
              <a:tailEnd type="triangle" w="lg" len="med"/>
            </a:ln>
          </p:spPr>
        </p:cxnSp>
        <p:sp>
          <p:nvSpPr>
            <p:cNvPr id="182" name="TextBox 181" descr="Binary codes">
              <a:extLst>
                <a:ext uri="{FF2B5EF4-FFF2-40B4-BE49-F238E27FC236}">
                  <a16:creationId xmlns:a16="http://schemas.microsoft.com/office/drawing/2014/main" id="{C82A3B5F-4238-40A1-B2A2-D30F28649C0D}"/>
                </a:ext>
              </a:extLst>
            </p:cNvPr>
            <p:cNvSpPr txBox="1"/>
            <p:nvPr/>
          </p:nvSpPr>
          <p:spPr>
            <a:xfrm>
              <a:off x="4234145" y="3658733"/>
              <a:ext cx="4169659" cy="153888"/>
            </a:xfrm>
            <a:prstGeom prst="rect">
              <a:avLst/>
            </a:prstGeom>
            <a:solidFill>
              <a:srgbClr val="FFFFFF"/>
            </a:solidFill>
          </p:spPr>
          <p:txBody>
            <a:bodyPr wrap="square" lIns="0" tIns="0" rIns="0" bIns="0" rtlCol="0">
              <a:spAutoFit/>
            </a:bodyPr>
            <a:lstStyle/>
            <a:p>
              <a:pPr algn="just" defTabSz="896261">
                <a:spcAft>
                  <a:spcPts val="588"/>
                </a:spcAft>
                <a:defRPr/>
              </a:pPr>
              <a:r>
                <a:rPr lang="en-US" sz="980" kern="0" dirty="0">
                  <a:solidFill>
                    <a:schemeClr val="accent2">
                      <a:alpha val="55000"/>
                    </a:schemeClr>
                  </a:solidFill>
                </a:rPr>
                <a:t>1010101011010101101000101010101011101000101010101010101010101</a:t>
              </a:r>
            </a:p>
          </p:txBody>
        </p:sp>
        <p:cxnSp>
          <p:nvCxnSpPr>
            <p:cNvPr id="184" name="Straight Arrow Connector 183" descr="Arrow pointing right">
              <a:extLst>
                <a:ext uri="{FF2B5EF4-FFF2-40B4-BE49-F238E27FC236}">
                  <a16:creationId xmlns:a16="http://schemas.microsoft.com/office/drawing/2014/main" id="{C44EE568-26B4-46BB-8DDE-7109781D24F4}"/>
                </a:ext>
              </a:extLst>
            </p:cNvPr>
            <p:cNvCxnSpPr>
              <a:cxnSpLocks/>
            </p:cNvCxnSpPr>
            <p:nvPr/>
          </p:nvCxnSpPr>
          <p:spPr>
            <a:xfrm>
              <a:off x="3742158" y="3980104"/>
              <a:ext cx="4968741" cy="0"/>
            </a:xfrm>
            <a:prstGeom prst="straightConnector1">
              <a:avLst/>
            </a:prstGeom>
            <a:solidFill>
              <a:srgbClr val="FFFFFF">
                <a:lumMod val="95000"/>
              </a:srgbClr>
            </a:solidFill>
            <a:ln w="9525">
              <a:solidFill>
                <a:srgbClr val="FFFFFF">
                  <a:lumMod val="75000"/>
                </a:srgbClr>
              </a:solidFill>
              <a:headEnd type="none"/>
              <a:tailEnd type="triangle" w="lg" len="med"/>
            </a:ln>
          </p:spPr>
        </p:cxnSp>
        <p:sp>
          <p:nvSpPr>
            <p:cNvPr id="185" name="TextBox 184" descr="Binary codes">
              <a:extLst>
                <a:ext uri="{FF2B5EF4-FFF2-40B4-BE49-F238E27FC236}">
                  <a16:creationId xmlns:a16="http://schemas.microsoft.com/office/drawing/2014/main" id="{3593267F-4EAD-4505-929D-D896BE6F406F}"/>
                </a:ext>
              </a:extLst>
            </p:cNvPr>
            <p:cNvSpPr txBox="1"/>
            <p:nvPr/>
          </p:nvSpPr>
          <p:spPr>
            <a:xfrm>
              <a:off x="4302857" y="3915055"/>
              <a:ext cx="4077695" cy="153888"/>
            </a:xfrm>
            <a:prstGeom prst="rect">
              <a:avLst/>
            </a:prstGeom>
            <a:solidFill>
              <a:srgbClr val="FFFFFF"/>
            </a:solidFill>
          </p:spPr>
          <p:txBody>
            <a:bodyPr wrap="square" lIns="0" tIns="0" rIns="0" bIns="0" rtlCol="0">
              <a:spAutoFit/>
            </a:bodyPr>
            <a:lstStyle/>
            <a:p>
              <a:pPr algn="just" defTabSz="896261">
                <a:spcAft>
                  <a:spcPts val="588"/>
                </a:spcAft>
                <a:defRPr/>
              </a:pPr>
              <a:r>
                <a:rPr lang="en-US" sz="980" kern="0" dirty="0">
                  <a:solidFill>
                    <a:schemeClr val="accent2">
                      <a:alpha val="55000"/>
                    </a:schemeClr>
                  </a:solidFill>
                </a:rPr>
                <a:t>10101010110010101101000101010101011101000101010110101011010</a:t>
              </a:r>
            </a:p>
          </p:txBody>
        </p:sp>
        <p:sp>
          <p:nvSpPr>
            <p:cNvPr id="180" name="Oval 179">
              <a:extLst>
                <a:ext uri="{FF2B5EF4-FFF2-40B4-BE49-F238E27FC236}">
                  <a16:creationId xmlns:a16="http://schemas.microsoft.com/office/drawing/2014/main" id="{5F4E62D6-79D5-4282-9D07-C588FDA59440}"/>
                </a:ext>
                <a:ext uri="{C183D7F6-B498-43B3-948B-1728B52AA6E4}">
                  <adec:decorative xmlns:adec="http://schemas.microsoft.com/office/drawing/2017/decorative" val="1"/>
                </a:ext>
              </a:extLst>
            </p:cNvPr>
            <p:cNvSpPr/>
            <p:nvPr/>
          </p:nvSpPr>
          <p:spPr bwMode="auto">
            <a:xfrm>
              <a:off x="5677346" y="3308859"/>
              <a:ext cx="1152144" cy="1152522"/>
            </a:xfrm>
            <a:prstGeom prst="ellipse">
              <a:avLst/>
            </a:prstGeom>
            <a:solidFill>
              <a:srgbClr val="FFFFFF">
                <a:lumMod val="95000"/>
              </a:srgbClr>
            </a:solidFill>
            <a:ln w="12700" cap="flat" cmpd="sng" algn="ctr">
              <a:no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74" fontAlgn="base">
                <a:spcBef>
                  <a:spcPct val="0"/>
                </a:spcBef>
                <a:spcAft>
                  <a:spcPct val="0"/>
                </a:spcAft>
                <a:defRPr/>
              </a:pPr>
              <a:endParaRPr lang="en-US" sz="1961" kern="0">
                <a:gradFill>
                  <a:gsLst>
                    <a:gs pos="5417">
                      <a:srgbClr val="505050"/>
                    </a:gs>
                    <a:gs pos="100000">
                      <a:srgbClr val="505050"/>
                    </a:gs>
                  </a:gsLst>
                  <a:lin ang="5400000" scaled="0"/>
                </a:gradFill>
                <a:latin typeface="Calibri" panose="020F0502020204030204"/>
              </a:endParaRPr>
            </a:p>
          </p:txBody>
        </p:sp>
        <p:pic>
          <p:nvPicPr>
            <p:cNvPr id="172" name="Picture 171" descr="Icon of lock pad">
              <a:extLst>
                <a:ext uri="{FF2B5EF4-FFF2-40B4-BE49-F238E27FC236}">
                  <a16:creationId xmlns:a16="http://schemas.microsoft.com/office/drawing/2014/main" id="{D1683E42-0DAA-4ECD-AFE6-4588E5E28834}"/>
                </a:ext>
              </a:extLst>
            </p:cNvPr>
            <p:cNvPicPr>
              <a:picLocks noChangeAspect="1"/>
            </p:cNvPicPr>
            <p:nvPr/>
          </p:nvPicPr>
          <p:blipFill>
            <a:blip r:embed="rId3"/>
            <a:stretch>
              <a:fillRect/>
            </a:stretch>
          </p:blipFill>
          <p:spPr>
            <a:xfrm>
              <a:off x="6004222" y="3535777"/>
              <a:ext cx="515016" cy="868828"/>
            </a:xfrm>
            <a:prstGeom prst="rect">
              <a:avLst/>
            </a:prstGeom>
          </p:spPr>
        </p:pic>
      </p:grpSp>
      <p:sp>
        <p:nvSpPr>
          <p:cNvPr id="115" name="Freeform: Shape 114">
            <a:extLst>
              <a:ext uri="{FF2B5EF4-FFF2-40B4-BE49-F238E27FC236}">
                <a16:creationId xmlns:a16="http://schemas.microsoft.com/office/drawing/2014/main" id="{92E04218-1A1F-4837-89CB-9C329766CE85}"/>
              </a:ext>
            </a:extLst>
          </p:cNvPr>
          <p:cNvSpPr/>
          <p:nvPr/>
        </p:nvSpPr>
        <p:spPr bwMode="auto">
          <a:xfrm>
            <a:off x="8162482" y="1169264"/>
            <a:ext cx="3610876" cy="1031374"/>
          </a:xfrm>
          <a:custGeom>
            <a:avLst/>
            <a:gdLst>
              <a:gd name="connsiteX0" fmla="*/ 1575420 w 3683282"/>
              <a:gd name="connsiteY0" fmla="*/ 747121 h 1052055"/>
              <a:gd name="connsiteX1" fmla="*/ 2107863 w 3683282"/>
              <a:gd name="connsiteY1" fmla="*/ 747121 h 1052055"/>
              <a:gd name="connsiteX2" fmla="*/ 1841642 w 3683282"/>
              <a:gd name="connsiteY2" fmla="*/ 1052055 h 1052055"/>
              <a:gd name="connsiteX3" fmla="*/ 0 w 3683282"/>
              <a:gd name="connsiteY3" fmla="*/ 0 h 1052055"/>
              <a:gd name="connsiteX4" fmla="*/ 3683282 w 3683282"/>
              <a:gd name="connsiteY4" fmla="*/ 0 h 1052055"/>
              <a:gd name="connsiteX5" fmla="*/ 3683282 w 3683282"/>
              <a:gd name="connsiteY5" fmla="*/ 747120 h 1052055"/>
              <a:gd name="connsiteX6" fmla="*/ 0 w 3683282"/>
              <a:gd name="connsiteY6" fmla="*/ 747120 h 105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282" h="1052055">
                <a:moveTo>
                  <a:pt x="1575420" y="747121"/>
                </a:moveTo>
                <a:lnTo>
                  <a:pt x="2107863" y="747121"/>
                </a:lnTo>
                <a:lnTo>
                  <a:pt x="1841642" y="1052055"/>
                </a:lnTo>
                <a:close/>
                <a:moveTo>
                  <a:pt x="0" y="0"/>
                </a:moveTo>
                <a:lnTo>
                  <a:pt x="3683282" y="0"/>
                </a:lnTo>
                <a:lnTo>
                  <a:pt x="3683282" y="747120"/>
                </a:lnTo>
                <a:lnTo>
                  <a:pt x="0" y="74712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1" forceAA="0" compatLnSpc="1">
            <a:prstTxWarp prst="textNoShape">
              <a:avLst/>
            </a:prstTxWarp>
            <a:noAutofit/>
          </a:bodyPr>
          <a:lstStyle/>
          <a:p>
            <a:pPr algn="ctr" defTabSz="914102" fontAlgn="base">
              <a:spcBef>
                <a:spcPct val="0"/>
              </a:spcBef>
              <a:spcAft>
                <a:spcPct val="0"/>
              </a:spcAft>
            </a:pPr>
            <a:r>
              <a:rPr lang="en-US" sz="1568">
                <a:solidFill>
                  <a:schemeClr val="tx1"/>
                </a:solidFill>
              </a:rPr>
              <a:t>…to Microsoft Azure – Built with security from the ground up</a:t>
            </a:r>
          </a:p>
        </p:txBody>
      </p:sp>
      <p:grpSp>
        <p:nvGrpSpPr>
          <p:cNvPr id="30" name="Group 29" descr="Cloud Security graphic&#10;">
            <a:extLst>
              <a:ext uri="{FF2B5EF4-FFF2-40B4-BE49-F238E27FC236}">
                <a16:creationId xmlns:a16="http://schemas.microsoft.com/office/drawing/2014/main" id="{75ED8C16-0976-4AF5-B52B-BE03AB7409C2}"/>
              </a:ext>
              <a:ext uri="{C183D7F6-B498-43B3-948B-1728B52AA6E4}">
                <adec:decorative xmlns:adec="http://schemas.microsoft.com/office/drawing/2017/decorative" val="0"/>
              </a:ext>
            </a:extLst>
          </p:cNvPr>
          <p:cNvGrpSpPr/>
          <p:nvPr/>
        </p:nvGrpSpPr>
        <p:grpSpPr>
          <a:xfrm>
            <a:off x="8151587" y="2427194"/>
            <a:ext cx="3610876" cy="3960171"/>
            <a:chOff x="8315043" y="2475367"/>
            <a:chExt cx="3683282" cy="4039581"/>
          </a:xfrm>
        </p:grpSpPr>
        <p:sp>
          <p:nvSpPr>
            <p:cNvPr id="128" name="Freeform: Shape 127">
              <a:extLst>
                <a:ext uri="{FF2B5EF4-FFF2-40B4-BE49-F238E27FC236}">
                  <a16:creationId xmlns:a16="http://schemas.microsoft.com/office/drawing/2014/main" id="{3D552972-995B-49D1-A48E-509FA84F72DF}"/>
                </a:ext>
              </a:extLst>
            </p:cNvPr>
            <p:cNvSpPr/>
            <p:nvPr/>
          </p:nvSpPr>
          <p:spPr bwMode="auto">
            <a:xfrm>
              <a:off x="8315043" y="5383114"/>
              <a:ext cx="3683282" cy="1131834"/>
            </a:xfrm>
            <a:custGeom>
              <a:avLst/>
              <a:gdLst>
                <a:gd name="connsiteX0" fmla="*/ 1868209 w 3683282"/>
                <a:gd name="connsiteY0" fmla="*/ 0 h 1131834"/>
                <a:gd name="connsiteX1" fmla="*/ 2116337 w 3683282"/>
                <a:gd name="connsiteY1" fmla="*/ 284210 h 1131834"/>
                <a:gd name="connsiteX2" fmla="*/ 3683282 w 3683282"/>
                <a:gd name="connsiteY2" fmla="*/ 284210 h 1131834"/>
                <a:gd name="connsiteX3" fmla="*/ 3683282 w 3683282"/>
                <a:gd name="connsiteY3" fmla="*/ 1131834 h 1131834"/>
                <a:gd name="connsiteX4" fmla="*/ 0 w 3683282"/>
                <a:gd name="connsiteY4" fmla="*/ 1131834 h 1131834"/>
                <a:gd name="connsiteX5" fmla="*/ 0 w 3683282"/>
                <a:gd name="connsiteY5" fmla="*/ 284210 h 1131834"/>
                <a:gd name="connsiteX6" fmla="*/ 1620080 w 3683282"/>
                <a:gd name="connsiteY6" fmla="*/ 284210 h 1131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83282" h="1131834">
                  <a:moveTo>
                    <a:pt x="1868209" y="0"/>
                  </a:moveTo>
                  <a:lnTo>
                    <a:pt x="2116337" y="284210"/>
                  </a:lnTo>
                  <a:lnTo>
                    <a:pt x="3683282" y="284210"/>
                  </a:lnTo>
                  <a:lnTo>
                    <a:pt x="3683282" y="1131834"/>
                  </a:lnTo>
                  <a:lnTo>
                    <a:pt x="0" y="1131834"/>
                  </a:lnTo>
                  <a:lnTo>
                    <a:pt x="0" y="284210"/>
                  </a:lnTo>
                  <a:lnTo>
                    <a:pt x="1620080" y="284210"/>
                  </a:lnTo>
                  <a:close/>
                </a:path>
              </a:pathLst>
            </a:cu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358570" rIns="89642" bIns="44821" numCol="1" spcCol="0" rtlCol="0" fromWordArt="0" anchor="ctr" anchorCtr="1" forceAA="0" compatLnSpc="1">
              <a:prstTxWarp prst="textNoShape">
                <a:avLst/>
              </a:prstTxWarp>
              <a:noAutofit/>
            </a:bodyPr>
            <a:lstStyle/>
            <a:p>
              <a:pPr algn="ctr" defTabSz="914102" fontAlgn="base">
                <a:spcBef>
                  <a:spcPts val="294"/>
                </a:spcBef>
                <a:spcAft>
                  <a:spcPts val="294"/>
                </a:spcAft>
              </a:pPr>
              <a:r>
                <a:rPr lang="en-US" sz="1176" dirty="0">
                  <a:solidFill>
                    <a:schemeClr val="tx1"/>
                  </a:solidFill>
                  <a:latin typeface="+mj-lt"/>
                </a:rPr>
                <a:t>Cloud Security</a:t>
              </a:r>
            </a:p>
            <a:p>
              <a:pPr algn="ctr" defTabSz="914102" fontAlgn="base">
                <a:spcBef>
                  <a:spcPts val="294"/>
                </a:spcBef>
                <a:spcAft>
                  <a:spcPts val="294"/>
                </a:spcAft>
              </a:pPr>
              <a:r>
                <a:rPr lang="en-US" sz="1176" dirty="0">
                  <a:solidFill>
                    <a:schemeClr val="tx1"/>
                  </a:solidFill>
                </a:rPr>
                <a:t>IoT Hub | Windows IoT | Azure Sphere Services Azure Trust Center | Azure Compliance Offerings</a:t>
              </a:r>
            </a:p>
          </p:txBody>
        </p:sp>
        <p:sp>
          <p:nvSpPr>
            <p:cNvPr id="259" name="Freeform 60" descr="Icon of cloud">
              <a:extLst>
                <a:ext uri="{FF2B5EF4-FFF2-40B4-BE49-F238E27FC236}">
                  <a16:creationId xmlns:a16="http://schemas.microsoft.com/office/drawing/2014/main" id="{40A324F0-43E1-4BAD-9F12-6DEC57590A81}"/>
                </a:ext>
              </a:extLst>
            </p:cNvPr>
            <p:cNvSpPr/>
            <p:nvPr/>
          </p:nvSpPr>
          <p:spPr bwMode="auto">
            <a:xfrm>
              <a:off x="9089625" y="3238733"/>
              <a:ext cx="2113464" cy="1292774"/>
            </a:xfrm>
            <a:custGeom>
              <a:avLst/>
              <a:gdLst>
                <a:gd name="connsiteX0" fmla="*/ 0 w 4135535"/>
                <a:gd name="connsiteY0" fmla="*/ 1718038 h 2529644"/>
                <a:gd name="connsiteX1" fmla="*/ 0 w 4135535"/>
                <a:gd name="connsiteY1" fmla="*/ 1718039 h 2529644"/>
                <a:gd name="connsiteX2" fmla="*/ 0 w 4135535"/>
                <a:gd name="connsiteY2" fmla="*/ 1718039 h 2529644"/>
                <a:gd name="connsiteX3" fmla="*/ 2787327 w 4135535"/>
                <a:gd name="connsiteY3" fmla="*/ 0 h 2529644"/>
                <a:gd name="connsiteX4" fmla="*/ 3645761 w 4135535"/>
                <a:gd name="connsiteY4" fmla="*/ 858434 h 2529644"/>
                <a:gd name="connsiteX5" fmla="*/ 3634683 w 4135535"/>
                <a:gd name="connsiteY5" fmla="*/ 968325 h 2529644"/>
                <a:gd name="connsiteX6" fmla="*/ 3639843 w 4135535"/>
                <a:gd name="connsiteY6" fmla="*/ 970214 h 2529644"/>
                <a:gd name="connsiteX7" fmla="*/ 4135535 w 4135535"/>
                <a:gd name="connsiteY7" fmla="*/ 1718039 h 2529644"/>
                <a:gd name="connsiteX8" fmla="*/ 4135534 w 4135535"/>
                <a:gd name="connsiteY8" fmla="*/ 1718039 h 2529644"/>
                <a:gd name="connsiteX9" fmla="*/ 3323929 w 4135535"/>
                <a:gd name="connsiteY9" fmla="*/ 2529644 h 2529644"/>
                <a:gd name="connsiteX10" fmla="*/ 811605 w 4135535"/>
                <a:gd name="connsiteY10" fmla="*/ 2529643 h 2529644"/>
                <a:gd name="connsiteX11" fmla="*/ 16489 w 4135535"/>
                <a:gd name="connsiteY11" fmla="*/ 1881605 h 2529644"/>
                <a:gd name="connsiteX12" fmla="*/ 0 w 4135535"/>
                <a:gd name="connsiteY12" fmla="*/ 1718039 h 2529644"/>
                <a:gd name="connsiteX13" fmla="*/ 16489 w 4135535"/>
                <a:gd name="connsiteY13" fmla="*/ 1554472 h 2529644"/>
                <a:gd name="connsiteX14" fmla="*/ 811605 w 4135535"/>
                <a:gd name="connsiteY14" fmla="*/ 906434 h 2529644"/>
                <a:gd name="connsiteX15" fmla="*/ 929688 w 4135535"/>
                <a:gd name="connsiteY15" fmla="*/ 906434 h 2529644"/>
                <a:gd name="connsiteX16" fmla="*/ 959711 w 4135535"/>
                <a:gd name="connsiteY16" fmla="*/ 809715 h 2529644"/>
                <a:gd name="connsiteX17" fmla="*/ 1613728 w 4135535"/>
                <a:gd name="connsiteY17" fmla="*/ 376204 h 2529644"/>
                <a:gd name="connsiteX18" fmla="*/ 2010582 w 4135535"/>
                <a:gd name="connsiteY18" fmla="*/ 497426 h 2529644"/>
                <a:gd name="connsiteX19" fmla="*/ 2010826 w 4135535"/>
                <a:gd name="connsiteY19" fmla="*/ 497628 h 2529644"/>
                <a:gd name="connsiteX20" fmla="*/ 2075500 w 4135535"/>
                <a:gd name="connsiteY20" fmla="*/ 378476 h 2529644"/>
                <a:gd name="connsiteX21" fmla="*/ 2787327 w 4135535"/>
                <a:gd name="connsiteY21" fmla="*/ 0 h 2529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135535" h="2529644">
                  <a:moveTo>
                    <a:pt x="0" y="1718038"/>
                  </a:moveTo>
                  <a:lnTo>
                    <a:pt x="0" y="1718039"/>
                  </a:lnTo>
                  <a:lnTo>
                    <a:pt x="0" y="1718039"/>
                  </a:lnTo>
                  <a:close/>
                  <a:moveTo>
                    <a:pt x="2787327" y="0"/>
                  </a:moveTo>
                  <a:cubicBezTo>
                    <a:pt x="3261427" y="0"/>
                    <a:pt x="3645761" y="384334"/>
                    <a:pt x="3645761" y="858434"/>
                  </a:cubicBezTo>
                  <a:lnTo>
                    <a:pt x="3634683" y="968325"/>
                  </a:lnTo>
                  <a:lnTo>
                    <a:pt x="3639843" y="970214"/>
                  </a:lnTo>
                  <a:cubicBezTo>
                    <a:pt x="3931141" y="1093422"/>
                    <a:pt x="4135535" y="1381861"/>
                    <a:pt x="4135535" y="1718039"/>
                  </a:cubicBezTo>
                  <a:lnTo>
                    <a:pt x="4135534" y="1718039"/>
                  </a:lnTo>
                  <a:cubicBezTo>
                    <a:pt x="4135534" y="2166276"/>
                    <a:pt x="3772166" y="2529644"/>
                    <a:pt x="3323929" y="2529644"/>
                  </a:cubicBezTo>
                  <a:lnTo>
                    <a:pt x="811605" y="2529643"/>
                  </a:lnTo>
                  <a:cubicBezTo>
                    <a:pt x="419397" y="2529643"/>
                    <a:pt x="92168" y="2251440"/>
                    <a:pt x="16489" y="1881605"/>
                  </a:cubicBezTo>
                  <a:lnTo>
                    <a:pt x="0" y="1718039"/>
                  </a:lnTo>
                  <a:lnTo>
                    <a:pt x="16489" y="1554472"/>
                  </a:lnTo>
                  <a:cubicBezTo>
                    <a:pt x="92168" y="1184638"/>
                    <a:pt x="419397" y="906434"/>
                    <a:pt x="811605" y="906434"/>
                  </a:cubicBezTo>
                  <a:lnTo>
                    <a:pt x="929688" y="906434"/>
                  </a:lnTo>
                  <a:lnTo>
                    <a:pt x="959711" y="809715"/>
                  </a:lnTo>
                  <a:cubicBezTo>
                    <a:pt x="1067464" y="554959"/>
                    <a:pt x="1319721" y="376204"/>
                    <a:pt x="1613728" y="376204"/>
                  </a:cubicBezTo>
                  <a:cubicBezTo>
                    <a:pt x="1760732" y="376204"/>
                    <a:pt x="1897298" y="420893"/>
                    <a:pt x="2010582" y="497426"/>
                  </a:cubicBezTo>
                  <a:lnTo>
                    <a:pt x="2010826" y="497628"/>
                  </a:lnTo>
                  <a:lnTo>
                    <a:pt x="2075500" y="378476"/>
                  </a:lnTo>
                  <a:cubicBezTo>
                    <a:pt x="2229767" y="150131"/>
                    <a:pt x="2491014" y="0"/>
                    <a:pt x="2787327" y="0"/>
                  </a:cubicBezTo>
                  <a:close/>
                </a:path>
              </a:pathLst>
            </a:custGeom>
            <a:noFill/>
            <a:ln w="9525" cap="flat" cmpd="sng" algn="ctr">
              <a:solidFill>
                <a:schemeClr val="tx2"/>
              </a:solid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74" fontAlgn="base">
                <a:spcBef>
                  <a:spcPct val="0"/>
                </a:spcBef>
                <a:spcAft>
                  <a:spcPct val="0"/>
                </a:spcAft>
                <a:defRPr/>
              </a:pPr>
              <a:endParaRPr lang="en-US" sz="1961" kern="0">
                <a:gradFill>
                  <a:gsLst>
                    <a:gs pos="5417">
                      <a:srgbClr val="505050"/>
                    </a:gs>
                    <a:gs pos="100000">
                      <a:srgbClr val="505050"/>
                    </a:gs>
                  </a:gsLst>
                  <a:lin ang="5400000" scaled="0"/>
                </a:gradFill>
                <a:latin typeface="Calibri" panose="020F0502020204030204"/>
              </a:endParaRPr>
            </a:p>
          </p:txBody>
        </p:sp>
        <p:sp>
          <p:nvSpPr>
            <p:cNvPr id="260" name="Oval 259">
              <a:extLst>
                <a:ext uri="{FF2B5EF4-FFF2-40B4-BE49-F238E27FC236}">
                  <a16:creationId xmlns:a16="http://schemas.microsoft.com/office/drawing/2014/main" id="{12B43C46-425F-4664-A469-7EBB19422ED5}"/>
                </a:ext>
                <a:ext uri="{C183D7F6-B498-43B3-948B-1728B52AA6E4}">
                  <adec:decorative xmlns:adec="http://schemas.microsoft.com/office/drawing/2017/decorative" val="1"/>
                </a:ext>
              </a:extLst>
            </p:cNvPr>
            <p:cNvSpPr/>
            <p:nvPr/>
          </p:nvSpPr>
          <p:spPr bwMode="auto">
            <a:xfrm>
              <a:off x="8985633" y="3681312"/>
              <a:ext cx="520775" cy="520775"/>
            </a:xfrm>
            <a:prstGeom prst="ellipse">
              <a:avLst/>
            </a:prstGeom>
            <a:solidFill>
              <a:srgbClr val="FFFFFF">
                <a:lumMod val="95000"/>
              </a:srgbClr>
            </a:solidFill>
            <a:ln w="9525" cap="flat" cmpd="sng" algn="ctr">
              <a:noFill/>
              <a:prstDash val="solid"/>
              <a:miter lim="800000"/>
              <a:headEnd type="none" w="med" len="med"/>
              <a:tailEnd type="none" w="med" len="med"/>
            </a:ln>
            <a:effectLst/>
          </p:spPr>
          <p:txBody>
            <a:bodyPr vert="horz" wrap="square" lIns="0" tIns="45713" rIns="0" bIns="45713" numCol="1" rtlCol="0" anchor="ctr" anchorCtr="0" compatLnSpc="1">
              <a:prstTxWarp prst="textNoShape">
                <a:avLst/>
              </a:prstTxWarp>
            </a:bodyPr>
            <a:lstStyle/>
            <a:p>
              <a:pPr algn="ctr" defTabSz="913974" fontAlgn="base">
                <a:spcBef>
                  <a:spcPct val="0"/>
                </a:spcBef>
                <a:spcAft>
                  <a:spcPct val="0"/>
                </a:spcAft>
                <a:defRPr/>
              </a:pPr>
              <a:endParaRPr lang="en-US" sz="1961" kern="0">
                <a:gradFill>
                  <a:gsLst>
                    <a:gs pos="5417">
                      <a:srgbClr val="505050"/>
                    </a:gs>
                    <a:gs pos="100000">
                      <a:srgbClr val="505050"/>
                    </a:gs>
                  </a:gsLst>
                  <a:lin ang="5400000" scaled="0"/>
                </a:gradFill>
                <a:latin typeface="Calibri" panose="020F0502020204030204"/>
              </a:endParaRPr>
            </a:p>
          </p:txBody>
        </p:sp>
        <p:pic>
          <p:nvPicPr>
            <p:cNvPr id="269" name="Picture 268" descr="Icon of lock pad">
              <a:extLst>
                <a:ext uri="{FF2B5EF4-FFF2-40B4-BE49-F238E27FC236}">
                  <a16:creationId xmlns:a16="http://schemas.microsoft.com/office/drawing/2014/main" id="{FAB9FA3C-2CB4-4960-86F7-69807D3AF2FA}"/>
                </a:ext>
              </a:extLst>
            </p:cNvPr>
            <p:cNvPicPr>
              <a:picLocks noChangeAspect="1"/>
            </p:cNvPicPr>
            <p:nvPr/>
          </p:nvPicPr>
          <p:blipFill>
            <a:blip r:embed="rId3"/>
            <a:stretch>
              <a:fillRect/>
            </a:stretch>
          </p:blipFill>
          <p:spPr>
            <a:xfrm>
              <a:off x="9140501" y="3812964"/>
              <a:ext cx="211038" cy="356020"/>
            </a:xfrm>
            <a:prstGeom prst="rect">
              <a:avLst/>
            </a:prstGeom>
          </p:spPr>
        </p:pic>
        <p:pic>
          <p:nvPicPr>
            <p:cNvPr id="27" name="Picture 26" descr="Azure Storage blob logo">
              <a:extLst>
                <a:ext uri="{FF2B5EF4-FFF2-40B4-BE49-F238E27FC236}">
                  <a16:creationId xmlns:a16="http://schemas.microsoft.com/office/drawing/2014/main" id="{CA8FF012-03AD-4378-83DC-2254939C2CD9}"/>
                </a:ext>
              </a:extLst>
            </p:cNvPr>
            <p:cNvPicPr>
              <a:picLocks noChangeAspect="1"/>
            </p:cNvPicPr>
            <p:nvPr/>
          </p:nvPicPr>
          <p:blipFill>
            <a:blip r:embed="rId8"/>
            <a:stretch>
              <a:fillRect/>
            </a:stretch>
          </p:blipFill>
          <p:spPr>
            <a:xfrm>
              <a:off x="10668369" y="3777577"/>
              <a:ext cx="213360" cy="185928"/>
            </a:xfrm>
            <a:prstGeom prst="rect">
              <a:avLst/>
            </a:prstGeom>
          </p:spPr>
        </p:pic>
        <p:sp>
          <p:nvSpPr>
            <p:cNvPr id="266" name="Freeform 234">
              <a:extLst>
                <a:ext uri="{FF2B5EF4-FFF2-40B4-BE49-F238E27FC236}">
                  <a16:creationId xmlns:a16="http://schemas.microsoft.com/office/drawing/2014/main" id="{507BEA3E-BF6B-48FD-8F1F-25E9E1B1404C}"/>
                </a:ext>
                <a:ext uri="{C183D7F6-B498-43B3-948B-1728B52AA6E4}">
                  <adec:decorative xmlns:adec="http://schemas.microsoft.com/office/drawing/2017/decorative" val="1"/>
                </a:ext>
              </a:extLst>
            </p:cNvPr>
            <p:cNvSpPr>
              <a:spLocks/>
            </p:cNvSpPr>
            <p:nvPr/>
          </p:nvSpPr>
          <p:spPr bwMode="auto">
            <a:xfrm>
              <a:off x="9756599" y="3790950"/>
              <a:ext cx="860601" cy="332971"/>
            </a:xfrm>
            <a:custGeom>
              <a:avLst/>
              <a:gdLst>
                <a:gd name="T0" fmla="*/ 1871 w 1871"/>
                <a:gd name="T1" fmla="*/ 0 h 811"/>
                <a:gd name="T2" fmla="*/ 0 w 1871"/>
                <a:gd name="T3" fmla="*/ 0 h 811"/>
                <a:gd name="T4" fmla="*/ 0 w 1871"/>
                <a:gd name="T5" fmla="*/ 811 h 811"/>
              </a:gdLst>
              <a:ahLst/>
              <a:cxnLst>
                <a:cxn ang="0">
                  <a:pos x="T0" y="T1"/>
                </a:cxn>
                <a:cxn ang="0">
                  <a:pos x="T2" y="T3"/>
                </a:cxn>
                <a:cxn ang="0">
                  <a:pos x="T4" y="T5"/>
                </a:cxn>
              </a:cxnLst>
              <a:rect l="0" t="0" r="r" b="b"/>
              <a:pathLst>
                <a:path w="1871" h="811">
                  <a:moveTo>
                    <a:pt x="1871" y="0"/>
                  </a:moveTo>
                  <a:lnTo>
                    <a:pt x="0" y="0"/>
                  </a:lnTo>
                  <a:lnTo>
                    <a:pt x="0" y="811"/>
                  </a:lnTo>
                </a:path>
              </a:pathLst>
            </a:custGeom>
            <a:noFill/>
            <a:ln w="9525" cap="flat" cmpd="sng" algn="ctr">
              <a:solidFill>
                <a:schemeClr val="accent2"/>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vert="horz" wrap="square" lIns="0" tIns="45713" rIns="0" bIns="45713" numCol="1" rtlCol="0" anchor="ctr" anchorCtr="0" compatLnSpc="1">
              <a:prstTxWarp prst="textNoShape">
                <a:avLst/>
              </a:prstTxWarp>
            </a:bodyPr>
            <a:lstStyle/>
            <a:p>
              <a:pPr algn="ctr" defTabSz="913974" fontAlgn="base">
                <a:spcBef>
                  <a:spcPct val="0"/>
                </a:spcBef>
                <a:spcAft>
                  <a:spcPct val="0"/>
                </a:spcAft>
                <a:defRPr/>
              </a:pPr>
              <a:endParaRPr lang="en-US" sz="1961" kern="0">
                <a:gradFill>
                  <a:gsLst>
                    <a:gs pos="5417">
                      <a:srgbClr val="505050"/>
                    </a:gs>
                    <a:gs pos="100000">
                      <a:srgbClr val="505050"/>
                    </a:gs>
                  </a:gsLst>
                  <a:lin ang="5400000" scaled="0"/>
                </a:gradFill>
                <a:latin typeface="Calibri" panose="020F0502020204030204"/>
              </a:endParaRPr>
            </a:p>
          </p:txBody>
        </p:sp>
        <p:pic>
          <p:nvPicPr>
            <p:cNvPr id="21" name="Picture 20" descr="Azure IoT Hub logo">
              <a:extLst>
                <a:ext uri="{FF2B5EF4-FFF2-40B4-BE49-F238E27FC236}">
                  <a16:creationId xmlns:a16="http://schemas.microsoft.com/office/drawing/2014/main" id="{5292690D-1942-4A03-9F31-A08EA826FB2C}"/>
                </a:ext>
              </a:extLst>
            </p:cNvPr>
            <p:cNvPicPr>
              <a:picLocks noChangeAspect="1"/>
            </p:cNvPicPr>
            <p:nvPr/>
          </p:nvPicPr>
          <p:blipFill>
            <a:blip r:embed="rId9"/>
            <a:stretch>
              <a:fillRect/>
            </a:stretch>
          </p:blipFill>
          <p:spPr>
            <a:xfrm>
              <a:off x="9644382" y="4168813"/>
              <a:ext cx="257556" cy="213360"/>
            </a:xfrm>
            <a:prstGeom prst="rect">
              <a:avLst/>
            </a:prstGeom>
          </p:spPr>
        </p:pic>
        <p:sp>
          <p:nvSpPr>
            <p:cNvPr id="262" name="Line 181">
              <a:extLst>
                <a:ext uri="{FF2B5EF4-FFF2-40B4-BE49-F238E27FC236}">
                  <a16:creationId xmlns:a16="http://schemas.microsoft.com/office/drawing/2014/main" id="{D6305A16-D523-4656-830F-5AFEF16451A3}"/>
                </a:ext>
                <a:ext uri="{C183D7F6-B498-43B3-948B-1728B52AA6E4}">
                  <adec:decorative xmlns:adec="http://schemas.microsoft.com/office/drawing/2017/decorative" val="1"/>
                </a:ext>
              </a:extLst>
            </p:cNvPr>
            <p:cNvSpPr>
              <a:spLocks noChangeShapeType="1"/>
            </p:cNvSpPr>
            <p:nvPr/>
          </p:nvSpPr>
          <p:spPr bwMode="auto">
            <a:xfrm>
              <a:off x="9883167" y="4283602"/>
              <a:ext cx="176607" cy="0"/>
            </a:xfrm>
            <a:prstGeom prst="line">
              <a:avLst/>
            </a:prstGeom>
            <a:noFill/>
            <a:ln w="9525" cap="flat" cmpd="sng" algn="ctr">
              <a:solidFill>
                <a:schemeClr val="accent2"/>
              </a:solidFill>
              <a:prstDash val="solid"/>
              <a:miter lim="800000"/>
              <a:headEnd type="none" w="med" len="med"/>
              <a:tailEnd type="none" w="med" len="med"/>
            </a:ln>
            <a:effectLst/>
            <a:extLst>
              <a:ext uri="{909E8E84-426E-40DD-AFC4-6F175D3DCCD1}">
                <a14:hiddenFill xmlns:a14="http://schemas.microsoft.com/office/drawing/2010/main">
                  <a:noFill/>
                </a14:hiddenFill>
              </a:ext>
            </a:extLst>
          </p:spPr>
          <p:txBody>
            <a:bodyPr vert="horz" wrap="square" lIns="0" tIns="45713" rIns="0" bIns="45713" numCol="1" rtlCol="0" anchor="ctr" anchorCtr="0" compatLnSpc="1">
              <a:prstTxWarp prst="textNoShape">
                <a:avLst/>
              </a:prstTxWarp>
            </a:bodyPr>
            <a:lstStyle/>
            <a:p>
              <a:pPr algn="ctr" defTabSz="913974" fontAlgn="base">
                <a:spcBef>
                  <a:spcPct val="0"/>
                </a:spcBef>
                <a:spcAft>
                  <a:spcPct val="0"/>
                </a:spcAft>
                <a:defRPr/>
              </a:pPr>
              <a:endParaRPr lang="en-US" sz="1961" kern="0">
                <a:gradFill>
                  <a:gsLst>
                    <a:gs pos="5417">
                      <a:srgbClr val="505050"/>
                    </a:gs>
                    <a:gs pos="100000">
                      <a:srgbClr val="505050"/>
                    </a:gs>
                  </a:gsLst>
                  <a:lin ang="5400000" scaled="0"/>
                </a:gradFill>
                <a:latin typeface="Calibri" panose="020F0502020204030204"/>
              </a:endParaRPr>
            </a:p>
          </p:txBody>
        </p:sp>
        <p:sp>
          <p:nvSpPr>
            <p:cNvPr id="264" name="Freeform 194">
              <a:extLst>
                <a:ext uri="{FF2B5EF4-FFF2-40B4-BE49-F238E27FC236}">
                  <a16:creationId xmlns:a16="http://schemas.microsoft.com/office/drawing/2014/main" id="{35E1220A-7A8D-4ECC-8DC6-91F1456BCA8E}"/>
                </a:ext>
                <a:ext uri="{C183D7F6-B498-43B3-948B-1728B52AA6E4}">
                  <adec:decorative xmlns:adec="http://schemas.microsoft.com/office/drawing/2017/decorative" val="1"/>
                </a:ext>
              </a:extLst>
            </p:cNvPr>
            <p:cNvSpPr>
              <a:spLocks/>
            </p:cNvSpPr>
            <p:nvPr/>
          </p:nvSpPr>
          <p:spPr bwMode="auto">
            <a:xfrm>
              <a:off x="10256984" y="3898900"/>
              <a:ext cx="358364" cy="269172"/>
            </a:xfrm>
            <a:custGeom>
              <a:avLst/>
              <a:gdLst>
                <a:gd name="T0" fmla="*/ 0 w 487"/>
                <a:gd name="T1" fmla="*/ 403 h 403"/>
                <a:gd name="T2" fmla="*/ 0 w 487"/>
                <a:gd name="T3" fmla="*/ 0 h 403"/>
                <a:gd name="T4" fmla="*/ 487 w 487"/>
                <a:gd name="T5" fmla="*/ 0 h 403"/>
              </a:gdLst>
              <a:ahLst/>
              <a:cxnLst>
                <a:cxn ang="0">
                  <a:pos x="T0" y="T1"/>
                </a:cxn>
                <a:cxn ang="0">
                  <a:pos x="T2" y="T3"/>
                </a:cxn>
                <a:cxn ang="0">
                  <a:pos x="T4" y="T5"/>
                </a:cxn>
              </a:cxnLst>
              <a:rect l="0" t="0" r="r" b="b"/>
              <a:pathLst>
                <a:path w="487" h="403">
                  <a:moveTo>
                    <a:pt x="0" y="403"/>
                  </a:moveTo>
                  <a:lnTo>
                    <a:pt x="0" y="0"/>
                  </a:lnTo>
                  <a:lnTo>
                    <a:pt x="487" y="0"/>
                  </a:lnTo>
                </a:path>
              </a:pathLst>
            </a:custGeom>
            <a:noFill/>
            <a:ln w="9525" cap="flat" cmpd="sng" algn="ctr">
              <a:solidFill>
                <a:schemeClr val="accent2"/>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Lst>
          </p:spPr>
          <p:txBody>
            <a:bodyPr vert="horz" wrap="square" lIns="0" tIns="45713" rIns="0" bIns="45713" numCol="1" rtlCol="0" anchor="ctr" anchorCtr="0" compatLnSpc="1">
              <a:prstTxWarp prst="textNoShape">
                <a:avLst/>
              </a:prstTxWarp>
            </a:bodyPr>
            <a:lstStyle/>
            <a:p>
              <a:pPr algn="ctr" defTabSz="913974" fontAlgn="base">
                <a:spcBef>
                  <a:spcPct val="0"/>
                </a:spcBef>
                <a:spcAft>
                  <a:spcPct val="0"/>
                </a:spcAft>
                <a:defRPr/>
              </a:pPr>
              <a:endParaRPr lang="en-US" sz="1961" kern="0">
                <a:gradFill>
                  <a:gsLst>
                    <a:gs pos="5417">
                      <a:srgbClr val="505050"/>
                    </a:gs>
                    <a:gs pos="100000">
                      <a:srgbClr val="505050"/>
                    </a:gs>
                  </a:gsLst>
                  <a:lin ang="5400000" scaled="0"/>
                </a:gradFill>
                <a:latin typeface="Calibri" panose="020F0502020204030204"/>
              </a:endParaRPr>
            </a:p>
          </p:txBody>
        </p:sp>
        <p:pic>
          <p:nvPicPr>
            <p:cNvPr id="23" name="Picture 22" descr="Stream Analytics logo">
              <a:extLst>
                <a:ext uri="{FF2B5EF4-FFF2-40B4-BE49-F238E27FC236}">
                  <a16:creationId xmlns:a16="http://schemas.microsoft.com/office/drawing/2014/main" id="{CECC0BAC-FF8C-4948-8639-48BB2EC7AF05}"/>
                </a:ext>
              </a:extLst>
            </p:cNvPr>
            <p:cNvPicPr>
              <a:picLocks noChangeAspect="1"/>
            </p:cNvPicPr>
            <p:nvPr/>
          </p:nvPicPr>
          <p:blipFill>
            <a:blip r:embed="rId10"/>
            <a:stretch>
              <a:fillRect/>
            </a:stretch>
          </p:blipFill>
          <p:spPr>
            <a:xfrm>
              <a:off x="10106924" y="4165960"/>
              <a:ext cx="298704" cy="233172"/>
            </a:xfrm>
            <a:prstGeom prst="rect">
              <a:avLst/>
            </a:prstGeom>
          </p:spPr>
        </p:pic>
        <p:sp>
          <p:nvSpPr>
            <p:cNvPr id="268" name="Line 241">
              <a:extLst>
                <a:ext uri="{FF2B5EF4-FFF2-40B4-BE49-F238E27FC236}">
                  <a16:creationId xmlns:a16="http://schemas.microsoft.com/office/drawing/2014/main" id="{8F2E0A2C-6130-4790-AD86-488242C485E0}"/>
                </a:ext>
                <a:ext uri="{C183D7F6-B498-43B3-948B-1728B52AA6E4}">
                  <adec:decorative xmlns:adec="http://schemas.microsoft.com/office/drawing/2017/decorative" val="1"/>
                </a:ext>
              </a:extLst>
            </p:cNvPr>
            <p:cNvSpPr>
              <a:spLocks noChangeShapeType="1"/>
            </p:cNvSpPr>
            <p:nvPr/>
          </p:nvSpPr>
          <p:spPr bwMode="auto">
            <a:xfrm>
              <a:off x="10413722" y="4283602"/>
              <a:ext cx="197946" cy="0"/>
            </a:xfrm>
            <a:prstGeom prst="line">
              <a:avLst/>
            </a:prstGeom>
            <a:noFill/>
            <a:ln w="9525" cap="flat" cmpd="sng" algn="ctr">
              <a:solidFill>
                <a:schemeClr val="accent2"/>
              </a:solidFill>
              <a:prstDash val="solid"/>
              <a:miter lim="800000"/>
              <a:headEnd type="none" w="med" len="med"/>
              <a:tailEnd type="none" w="med" len="med"/>
            </a:ln>
            <a:effectLst/>
            <a:extLst>
              <a:ext uri="{909E8E84-426E-40DD-AFC4-6F175D3DCCD1}">
                <a14:hiddenFill xmlns:a14="http://schemas.microsoft.com/office/drawing/2010/main">
                  <a:noFill/>
                </a14:hiddenFill>
              </a:ext>
            </a:extLst>
          </p:spPr>
          <p:txBody>
            <a:bodyPr vert="horz" wrap="square" lIns="0" tIns="45713" rIns="0" bIns="45713" numCol="1" rtlCol="0" anchor="ctr" anchorCtr="0" compatLnSpc="1">
              <a:prstTxWarp prst="textNoShape">
                <a:avLst/>
              </a:prstTxWarp>
            </a:bodyPr>
            <a:lstStyle/>
            <a:p>
              <a:pPr algn="ctr" defTabSz="913974" fontAlgn="base">
                <a:spcBef>
                  <a:spcPct val="0"/>
                </a:spcBef>
                <a:spcAft>
                  <a:spcPct val="0"/>
                </a:spcAft>
                <a:defRPr/>
              </a:pPr>
              <a:endParaRPr lang="en-US" sz="1961" kern="0">
                <a:gradFill>
                  <a:gsLst>
                    <a:gs pos="5417">
                      <a:srgbClr val="505050"/>
                    </a:gs>
                    <a:gs pos="100000">
                      <a:srgbClr val="505050"/>
                    </a:gs>
                  </a:gsLst>
                  <a:lin ang="5400000" scaled="0"/>
                </a:gradFill>
                <a:latin typeface="Calibri" panose="020F0502020204030204"/>
              </a:endParaRPr>
            </a:p>
          </p:txBody>
        </p:sp>
        <p:pic>
          <p:nvPicPr>
            <p:cNvPr id="25" name="Picture 24" descr="Azure Event Hubs logo">
              <a:extLst>
                <a:ext uri="{FF2B5EF4-FFF2-40B4-BE49-F238E27FC236}">
                  <a16:creationId xmlns:a16="http://schemas.microsoft.com/office/drawing/2014/main" id="{71F7A333-4325-4A22-AE39-8B8E6C31B78C}"/>
                </a:ext>
              </a:extLst>
            </p:cNvPr>
            <p:cNvPicPr>
              <a:picLocks noChangeAspect="1"/>
            </p:cNvPicPr>
            <p:nvPr/>
          </p:nvPicPr>
          <p:blipFill>
            <a:blip r:embed="rId11"/>
            <a:stretch>
              <a:fillRect/>
            </a:stretch>
          </p:blipFill>
          <p:spPr>
            <a:xfrm>
              <a:off x="10656860" y="4165960"/>
              <a:ext cx="227076" cy="233172"/>
            </a:xfrm>
            <a:prstGeom prst="rect">
              <a:avLst/>
            </a:prstGeom>
          </p:spPr>
        </p:pic>
        <p:sp>
          <p:nvSpPr>
            <p:cNvPr id="257" name="Oval 256">
              <a:extLst>
                <a:ext uri="{FF2B5EF4-FFF2-40B4-BE49-F238E27FC236}">
                  <a16:creationId xmlns:a16="http://schemas.microsoft.com/office/drawing/2014/main" id="{AC862B66-5A65-4054-BCA0-0271561A4706}"/>
                </a:ext>
              </a:extLst>
            </p:cNvPr>
            <p:cNvSpPr/>
            <p:nvPr/>
          </p:nvSpPr>
          <p:spPr bwMode="auto">
            <a:xfrm>
              <a:off x="8710278" y="2475367"/>
              <a:ext cx="2819505" cy="2819505"/>
            </a:xfrm>
            <a:prstGeom prst="ellipse">
              <a:avLst/>
            </a:prstGeom>
            <a:noFill/>
            <a:ln w="9525" cap="flat" cmpd="sng" algn="ctr">
              <a:solidFill>
                <a:schemeClr val="tx2"/>
              </a:solidFill>
              <a:prstDash val="solid"/>
              <a:miter lim="800000"/>
              <a:headEnd type="none" w="med" len="med"/>
              <a:tailEnd type="none" w="med" len="med"/>
            </a:ln>
            <a:effectLst/>
          </p:spPr>
          <p:txBody>
            <a:bodyPr rot="0" spcFirstLastPara="0" vertOverflow="overflow" horzOverflow="overflow" vert="horz" wrap="square" lIns="44821" tIns="22411" rIns="22411" bIns="44821" numCol="1" spcCol="0" rtlCol="0" fromWordArt="0" anchor="b" anchorCtr="0" forceAA="0" compatLnSpc="1">
              <a:prstTxWarp prst="textNoShape">
                <a:avLst/>
              </a:prstTxWarp>
              <a:noAutofit/>
            </a:bodyPr>
            <a:lstStyle/>
            <a:p>
              <a:pPr algn="ctr" defTabSz="448046" fontAlgn="base">
                <a:spcBef>
                  <a:spcPct val="0"/>
                </a:spcBef>
                <a:spcAft>
                  <a:spcPct val="0"/>
                </a:spcAft>
                <a:defRPr/>
              </a:pPr>
              <a:endParaRPr lang="en-US" sz="882" kern="0" spc="-25">
                <a:gradFill>
                  <a:gsLst>
                    <a:gs pos="0">
                      <a:srgbClr val="FFFFFF"/>
                    </a:gs>
                    <a:gs pos="100000">
                      <a:srgbClr val="FFFFFF"/>
                    </a:gs>
                  </a:gsLst>
                  <a:lin ang="5400000" scaled="0"/>
                </a:gradFill>
                <a:latin typeface="Calibri" panose="020F0502020204030204"/>
                <a:ea typeface="Segoe UI" pitchFamily="34" charset="0"/>
                <a:cs typeface="Segoe UI" pitchFamily="34" charset="0"/>
              </a:endParaRPr>
            </a:p>
          </p:txBody>
        </p:sp>
      </p:grpSp>
    </p:spTree>
    <p:extLst>
      <p:ext uri="{BB962C8B-B14F-4D97-AF65-F5344CB8AC3E}">
        <p14:creationId xmlns:p14="http://schemas.microsoft.com/office/powerpoint/2010/main" val="20616755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1000"/>
                                        <p:tgtEl>
                                          <p:spTgt spid="36"/>
                                        </p:tgtEl>
                                      </p:cBhvr>
                                    </p:animEffect>
                                    <p:anim calcmode="lin" valueType="num">
                                      <p:cBhvr>
                                        <p:cTn id="8" dur="1000" fill="hold"/>
                                        <p:tgtEl>
                                          <p:spTgt spid="36"/>
                                        </p:tgtEl>
                                        <p:attrNameLst>
                                          <p:attrName>ppt_x</p:attrName>
                                        </p:attrNameLst>
                                      </p:cBhvr>
                                      <p:tavLst>
                                        <p:tav tm="0">
                                          <p:val>
                                            <p:strVal val="#ppt_x"/>
                                          </p:val>
                                        </p:tav>
                                        <p:tav tm="100000">
                                          <p:val>
                                            <p:strVal val="#ppt_x"/>
                                          </p:val>
                                        </p:tav>
                                      </p:tavLst>
                                    </p:anim>
                                    <p:anim calcmode="lin" valueType="num">
                                      <p:cBhvr>
                                        <p:cTn id="9" dur="1000" fill="hold"/>
                                        <p:tgtEl>
                                          <p:spTgt spid="3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1"/>
                                        </p:tgtEl>
                                        <p:attrNameLst>
                                          <p:attrName>style.visibility</p:attrName>
                                        </p:attrNameLst>
                                      </p:cBhvr>
                                      <p:to>
                                        <p:strVal val="visible"/>
                                      </p:to>
                                    </p:set>
                                    <p:animEffect transition="in" filter="fade">
                                      <p:cBhvr>
                                        <p:cTn id="14" dur="1000"/>
                                        <p:tgtEl>
                                          <p:spTgt spid="31"/>
                                        </p:tgtEl>
                                      </p:cBhvr>
                                    </p:animEffect>
                                    <p:anim calcmode="lin" valueType="num">
                                      <p:cBhvr>
                                        <p:cTn id="15" dur="1000" fill="hold"/>
                                        <p:tgtEl>
                                          <p:spTgt spid="31"/>
                                        </p:tgtEl>
                                        <p:attrNameLst>
                                          <p:attrName>ppt_x</p:attrName>
                                        </p:attrNameLst>
                                      </p:cBhvr>
                                      <p:tavLst>
                                        <p:tav tm="0">
                                          <p:val>
                                            <p:strVal val="#ppt_x"/>
                                          </p:val>
                                        </p:tav>
                                        <p:tav tm="100000">
                                          <p:val>
                                            <p:strVal val="#ppt_x"/>
                                          </p:val>
                                        </p:tav>
                                      </p:tavLst>
                                    </p:anim>
                                    <p:anim calcmode="lin" valueType="num">
                                      <p:cBhvr>
                                        <p:cTn id="16"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fade">
                                      <p:cBhvr>
                                        <p:cTn id="21" dur="1000"/>
                                        <p:tgtEl>
                                          <p:spTgt spid="30"/>
                                        </p:tgtEl>
                                      </p:cBhvr>
                                    </p:animEffect>
                                    <p:anim calcmode="lin" valueType="num">
                                      <p:cBhvr>
                                        <p:cTn id="22" dur="1000" fill="hold"/>
                                        <p:tgtEl>
                                          <p:spTgt spid="30"/>
                                        </p:tgtEl>
                                        <p:attrNameLst>
                                          <p:attrName>ppt_x</p:attrName>
                                        </p:attrNameLst>
                                      </p:cBhvr>
                                      <p:tavLst>
                                        <p:tav tm="0">
                                          <p:val>
                                            <p:strVal val="#ppt_x"/>
                                          </p:val>
                                        </p:tav>
                                        <p:tav tm="100000">
                                          <p:val>
                                            <p:strVal val="#ppt_x"/>
                                          </p:val>
                                        </p:tav>
                                      </p:tavLst>
                                    </p:anim>
                                    <p:anim calcmode="lin" valueType="num">
                                      <p:cBhvr>
                                        <p:cTn id="23"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IoT security best practices for the IoT developer role</a:t>
            </a:r>
          </a:p>
        </p:txBody>
      </p:sp>
      <p:sp>
        <p:nvSpPr>
          <p:cNvPr id="39" name="TextBox 38">
            <a:extLst>
              <a:ext uri="{FF2B5EF4-FFF2-40B4-BE49-F238E27FC236}">
                <a16:creationId xmlns:a16="http://schemas.microsoft.com/office/drawing/2014/main" id="{668081F2-0964-4B77-8A5F-DABDE6CDC99E}"/>
              </a:ext>
            </a:extLst>
          </p:cNvPr>
          <p:cNvSpPr txBox="1"/>
          <p:nvPr/>
        </p:nvSpPr>
        <p:spPr>
          <a:xfrm>
            <a:off x="795666" y="2938244"/>
            <a:ext cx="2917437" cy="1448287"/>
          </a:xfrm>
          <a:prstGeom prst="rect">
            <a:avLst/>
          </a:prstGeom>
          <a:noFill/>
        </p:spPr>
        <p:txBody>
          <a:bodyPr wrap="square" lIns="0" tIns="0" rIns="0" bIns="0" rtlCol="0">
            <a:spAutoFit/>
          </a:bodyPr>
          <a:lstStyle/>
          <a:p>
            <a:pPr algn="ctr"/>
            <a:r>
              <a:rPr lang="en-US" sz="2353" dirty="0">
                <a:latin typeface="+mj-lt"/>
              </a:rPr>
              <a:t>Follow secure</a:t>
            </a:r>
            <a:br>
              <a:rPr lang="en-US" sz="2353" dirty="0">
                <a:latin typeface="+mj-lt"/>
              </a:rPr>
            </a:br>
            <a:r>
              <a:rPr lang="en-US" sz="2353" dirty="0">
                <a:latin typeface="+mj-lt"/>
              </a:rPr>
              <a:t>software development methodology</a:t>
            </a:r>
          </a:p>
        </p:txBody>
      </p:sp>
      <p:sp>
        <p:nvSpPr>
          <p:cNvPr id="42" name="TextBox 41">
            <a:extLst>
              <a:ext uri="{FF2B5EF4-FFF2-40B4-BE49-F238E27FC236}">
                <a16:creationId xmlns:a16="http://schemas.microsoft.com/office/drawing/2014/main" id="{C00D21B3-4A1E-4CE5-8AEA-87F319C7D50E}"/>
              </a:ext>
            </a:extLst>
          </p:cNvPr>
          <p:cNvSpPr txBox="1"/>
          <p:nvPr/>
        </p:nvSpPr>
        <p:spPr>
          <a:xfrm>
            <a:off x="4663078" y="3119280"/>
            <a:ext cx="2669752" cy="1086215"/>
          </a:xfrm>
          <a:prstGeom prst="rect">
            <a:avLst/>
          </a:prstGeom>
          <a:noFill/>
        </p:spPr>
        <p:txBody>
          <a:bodyPr wrap="square" lIns="0" tIns="0" rIns="0" bIns="0" rtlCol="0">
            <a:spAutoFit/>
          </a:bodyPr>
          <a:lstStyle/>
          <a:p>
            <a:pPr algn="ctr"/>
            <a:r>
              <a:rPr lang="en-US" sz="2353" dirty="0">
                <a:latin typeface="+mj-lt"/>
              </a:rPr>
              <a:t>Choose open-source software with care</a:t>
            </a:r>
          </a:p>
        </p:txBody>
      </p:sp>
      <p:sp>
        <p:nvSpPr>
          <p:cNvPr id="45" name="TextBox 44">
            <a:extLst>
              <a:ext uri="{FF2B5EF4-FFF2-40B4-BE49-F238E27FC236}">
                <a16:creationId xmlns:a16="http://schemas.microsoft.com/office/drawing/2014/main" id="{E778A308-8668-4C9D-94D9-511AD8B2D26C}"/>
              </a:ext>
            </a:extLst>
          </p:cNvPr>
          <p:cNvSpPr txBox="1"/>
          <p:nvPr/>
        </p:nvSpPr>
        <p:spPr>
          <a:xfrm>
            <a:off x="8454408" y="3300316"/>
            <a:ext cx="2448359" cy="724143"/>
          </a:xfrm>
          <a:prstGeom prst="rect">
            <a:avLst/>
          </a:prstGeom>
          <a:noFill/>
        </p:spPr>
        <p:txBody>
          <a:bodyPr wrap="square" lIns="0" tIns="0" rIns="0" bIns="0" rtlCol="0">
            <a:spAutoFit/>
          </a:bodyPr>
          <a:lstStyle/>
          <a:p>
            <a:pPr algn="ctr">
              <a:spcAft>
                <a:spcPts val="588"/>
              </a:spcAft>
            </a:pPr>
            <a:r>
              <a:rPr lang="en-US" sz="2353" dirty="0">
                <a:latin typeface="+mj-lt"/>
              </a:rPr>
              <a:t>Integrate with care</a:t>
            </a:r>
          </a:p>
        </p:txBody>
      </p:sp>
    </p:spTree>
    <p:extLst>
      <p:ext uri="{BB962C8B-B14F-4D97-AF65-F5344CB8AC3E}">
        <p14:creationId xmlns:p14="http://schemas.microsoft.com/office/powerpoint/2010/main" val="22584660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a:t>IoT security architecture and threat modeling</a:t>
            </a:r>
          </a:p>
        </p:txBody>
      </p:sp>
      <p:pic>
        <p:nvPicPr>
          <p:cNvPr id="25" name="Picture 24" descr="Icon of four circle connected in a branch">
            <a:extLst>
              <a:ext uri="{FF2B5EF4-FFF2-40B4-BE49-F238E27FC236}">
                <a16:creationId xmlns:a16="http://schemas.microsoft.com/office/drawing/2014/main" id="{CDB145E1-4B00-4711-BFB4-3A70376FD5A2}"/>
              </a:ext>
            </a:extLst>
          </p:cNvPr>
          <p:cNvPicPr>
            <a:picLocks/>
          </p:cNvPicPr>
          <p:nvPr/>
        </p:nvPicPr>
        <p:blipFill>
          <a:blip r:embed="rId3"/>
          <a:stretch>
            <a:fillRect/>
          </a:stretch>
        </p:blipFill>
        <p:spPr>
          <a:xfrm>
            <a:off x="418643" y="1979865"/>
            <a:ext cx="932282" cy="932282"/>
          </a:xfrm>
          <a:prstGeom prst="rect">
            <a:avLst/>
          </a:prstGeom>
        </p:spPr>
      </p:pic>
      <p:sp>
        <p:nvSpPr>
          <p:cNvPr id="31" name="TextBox 30">
            <a:extLst>
              <a:ext uri="{FF2B5EF4-FFF2-40B4-BE49-F238E27FC236}">
                <a16:creationId xmlns:a16="http://schemas.microsoft.com/office/drawing/2014/main" id="{6B1E1492-995F-4244-8454-1AF7BCBF38B5}"/>
              </a:ext>
            </a:extLst>
          </p:cNvPr>
          <p:cNvSpPr txBox="1"/>
          <p:nvPr/>
        </p:nvSpPr>
        <p:spPr>
          <a:xfrm>
            <a:off x="1631494" y="2083935"/>
            <a:ext cx="10129600" cy="724143"/>
          </a:xfrm>
          <a:prstGeom prst="rect">
            <a:avLst/>
          </a:prstGeom>
          <a:noFill/>
        </p:spPr>
        <p:txBody>
          <a:bodyPr wrap="square" lIns="0" tIns="0" rIns="0" bIns="0" rtlCol="0">
            <a:spAutoFit/>
          </a:bodyPr>
          <a:lstStyle/>
          <a:p>
            <a:r>
              <a:rPr lang="en-US" sz="2353" dirty="0"/>
              <a:t>From a security architecture and threat modeling viewpoint, it’s typical for dedicated security staff and/or architects to own that responsibility…</a:t>
            </a:r>
          </a:p>
        </p:txBody>
      </p:sp>
      <p:cxnSp>
        <p:nvCxnSpPr>
          <p:cNvPr id="36" name="Straight Connector 35">
            <a:extLst>
              <a:ext uri="{FF2B5EF4-FFF2-40B4-BE49-F238E27FC236}">
                <a16:creationId xmlns:a16="http://schemas.microsoft.com/office/drawing/2014/main" id="{9C07D217-2FA2-4C69-95F0-7E0A40E5537D}"/>
              </a:ext>
              <a:ext uri="{C183D7F6-B498-43B3-948B-1728B52AA6E4}">
                <adec:decorative xmlns:adec="http://schemas.microsoft.com/office/drawing/2017/decorative" val="1"/>
              </a:ext>
            </a:extLst>
          </p:cNvPr>
          <p:cNvCxnSpPr>
            <a:cxnSpLocks/>
          </p:cNvCxnSpPr>
          <p:nvPr/>
        </p:nvCxnSpPr>
        <p:spPr>
          <a:xfrm>
            <a:off x="1631494" y="3305544"/>
            <a:ext cx="101296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18" name="Picture 17" descr="Icon of two people">
            <a:extLst>
              <a:ext uri="{FF2B5EF4-FFF2-40B4-BE49-F238E27FC236}">
                <a16:creationId xmlns:a16="http://schemas.microsoft.com/office/drawing/2014/main" id="{1B1F361E-5258-4DFE-A6F8-36FC895566FC}"/>
              </a:ext>
            </a:extLst>
          </p:cNvPr>
          <p:cNvPicPr>
            <a:picLocks/>
          </p:cNvPicPr>
          <p:nvPr/>
        </p:nvPicPr>
        <p:blipFill>
          <a:blip r:embed="rId4"/>
          <a:stretch>
            <a:fillRect/>
          </a:stretch>
        </p:blipFill>
        <p:spPr>
          <a:xfrm>
            <a:off x="418643" y="3625845"/>
            <a:ext cx="932282" cy="932282"/>
          </a:xfrm>
          <a:prstGeom prst="rect">
            <a:avLst/>
          </a:prstGeom>
        </p:spPr>
      </p:pic>
      <p:sp>
        <p:nvSpPr>
          <p:cNvPr id="19" name="TextBox 18">
            <a:extLst>
              <a:ext uri="{FF2B5EF4-FFF2-40B4-BE49-F238E27FC236}">
                <a16:creationId xmlns:a16="http://schemas.microsoft.com/office/drawing/2014/main" id="{6DD73D2C-3F69-4426-92C1-14B658D99FD2}"/>
              </a:ext>
            </a:extLst>
          </p:cNvPr>
          <p:cNvSpPr txBox="1"/>
          <p:nvPr/>
        </p:nvSpPr>
        <p:spPr>
          <a:xfrm>
            <a:off x="1631494" y="3910950"/>
            <a:ext cx="10129600" cy="362072"/>
          </a:xfrm>
          <a:prstGeom prst="rect">
            <a:avLst/>
          </a:prstGeom>
          <a:noFill/>
        </p:spPr>
        <p:txBody>
          <a:bodyPr wrap="square" lIns="0" tIns="0" rIns="0" bIns="0" rtlCol="0">
            <a:spAutoFit/>
          </a:bodyPr>
          <a:lstStyle/>
          <a:p>
            <a:r>
              <a:rPr lang="en-US" sz="2353" dirty="0"/>
              <a:t>But developers need to be able to participate in the conversations!</a:t>
            </a:r>
          </a:p>
        </p:txBody>
      </p:sp>
    </p:spTree>
    <p:extLst>
      <p:ext uri="{BB962C8B-B14F-4D97-AF65-F5344CB8AC3E}">
        <p14:creationId xmlns:p14="http://schemas.microsoft.com/office/powerpoint/2010/main" val="2680043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zure PowerPoint Template_04_Sep_20.pptx" id="{34DA8044-96F2-410E-AE13-71CC26D6ED4E}" vid="{3AB0EB5B-5011-4FC3-AD9B-4616A40CCC1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0642B8B079E3245AF06EC6DBAA97CBE" ma:contentTypeVersion="15" ma:contentTypeDescription="Create a new document." ma:contentTypeScope="" ma:versionID="a2a5a4ffa56c1ed123fd6a510d95568f">
  <xsd:schema xmlns:xsd="http://www.w3.org/2001/XMLSchema" xmlns:xs="http://www.w3.org/2001/XMLSchema" xmlns:p="http://schemas.microsoft.com/office/2006/metadata/properties" xmlns:ns1="http://schemas.microsoft.com/sharepoint/v3" xmlns:ns2="9abd79a5-6d97-48f4-b0ff-89fa129df955" xmlns:ns3="42679619-c52c-4ce1-bd94-206a735478cf" targetNamespace="http://schemas.microsoft.com/office/2006/metadata/properties" ma:root="true" ma:fieldsID="f67803bc4f475fd689ae1d2bcb826568" ns1:_="" ns2:_="" ns3:_="">
    <xsd:import namespace="http://schemas.microsoft.com/sharepoint/v3"/>
    <xsd:import namespace="9abd79a5-6d97-48f4-b0ff-89fa129df955"/>
    <xsd:import namespace="42679619-c52c-4ce1-bd94-206a735478cf"/>
    <xsd:element name="properties">
      <xsd:complexType>
        <xsd:sequence>
          <xsd:element name="documentManagement">
            <xsd:complexType>
              <xsd:all>
                <xsd:element ref="ns2:MediaServiceMetadata" minOccurs="0"/>
                <xsd:element ref="ns2:MediaServiceFastMetadata" minOccurs="0"/>
                <xsd:element ref="ns2:MediaServiceDateTaken" minOccurs="0"/>
                <xsd:element ref="ns3:SharedWithUsers" minOccurs="0"/>
                <xsd:element ref="ns3:SharedWithDetails" minOccurs="0"/>
                <xsd:element ref="ns3:LastSharedByUser" minOccurs="0"/>
                <xsd:element ref="ns3:LastSharedByTime" minOccurs="0"/>
                <xsd:element ref="ns2:MediaServiceAutoTags" minOccurs="0"/>
                <xsd:element ref="ns2:MediaServiceOCR" minOccurs="0"/>
                <xsd:element ref="ns2:MediaServiceEventHashCode" minOccurs="0"/>
                <xsd:element ref="ns2:MediaServiceGenerationTime" minOccurs="0"/>
                <xsd:element ref="ns2:MediaServiceAutoKeyPoints" minOccurs="0"/>
                <xsd:element ref="ns2: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1" nillable="true" ma:displayName="Unified Compliance Policy Properties" ma:hidden="true" ma:internalName="_ip_UnifiedCompliancePolicyProperties">
      <xsd:simpleType>
        <xsd:restriction base="dms:Note"/>
      </xsd:simpleType>
    </xsd:element>
    <xsd:element name="_ip_UnifiedCompliancePolicyUIAction" ma:index="22"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abd79a5-6d97-48f4-b0ff-89fa129df95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5" nillable="true" ma:displayName="MediaServiceAutoTags"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fals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2679619-c52c-4ce1-bd94-206a735478cf"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abd79a5-6d97-48f4-b0ff-89fa129df955"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679EB0C-5FD2-4E1D-B46A-10DE1B2BD4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abd79a5-6d97-48f4-b0ff-89fa129df955"/>
    <ds:schemaRef ds:uri="42679619-c52c-4ce1-bd94-206a735478c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10db0749-eddb-4627-97e5-bcd86b41c8cd"/>
    <ds:schemaRef ds:uri="a4bc753f-e3bb-4cba-8373-da173ea1515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 ds:uri="9abd79a5-6d97-48f4-b0ff-89fa129df955"/>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Azure PowerPoint Template_04_Sep_20</Template>
  <TotalTime>4</TotalTime>
  <Words>4257</Words>
  <Application>Microsoft Office PowerPoint</Application>
  <PresentationFormat>Widescreen</PresentationFormat>
  <Paragraphs>412</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Consolas</vt:lpstr>
      <vt:lpstr>Segoe UI</vt:lpstr>
      <vt:lpstr>Segoe UI Light</vt:lpstr>
      <vt:lpstr>Segoe UI Semibold</vt:lpstr>
      <vt:lpstr>Wingdings</vt:lpstr>
      <vt:lpstr>Microsoft Azure Template</vt:lpstr>
      <vt:lpstr>AZ-220T01 Module 10: Azure Security Center and IoT security considerations</vt:lpstr>
      <vt:lpstr>Lesson 1: Learning objectives</vt:lpstr>
      <vt:lpstr>Module 10 – Learning objectives</vt:lpstr>
      <vt:lpstr>Lesson 2: Security fundamentals for IoT solutions</vt:lpstr>
      <vt:lpstr>Security recommendations</vt:lpstr>
      <vt:lpstr>Security recommendations  </vt:lpstr>
      <vt:lpstr>Security in IoT must be end-to-end</vt:lpstr>
      <vt:lpstr>IoT security best practices for the IoT developer role</vt:lpstr>
      <vt:lpstr>IoT security architecture and threat modeling</vt:lpstr>
      <vt:lpstr>Threat model</vt:lpstr>
      <vt:lpstr>Lesson 3: Introduction to Azure Defender for IoT</vt:lpstr>
      <vt:lpstr>Introduction to Azure Security Center</vt:lpstr>
      <vt:lpstr>Introduction to Azure Defender for IoT</vt:lpstr>
      <vt:lpstr>Azure Defender for IoT deployment options</vt:lpstr>
      <vt:lpstr>Configure built-in IoT Hub integration</vt:lpstr>
      <vt:lpstr>Built-in alerts</vt:lpstr>
      <vt:lpstr>Customizable security alerts</vt:lpstr>
      <vt:lpstr>Lesson 4: Enhance Protection with Azure Defender for IoT Security agents</vt:lpstr>
      <vt:lpstr>Your security agent options</vt:lpstr>
      <vt:lpstr>Security agent deployment and testing</vt:lpstr>
      <vt:lpstr>Module configuration on a non-edge device</vt:lpstr>
      <vt:lpstr>Deploy a security module on your IoT Edge device</vt:lpstr>
      <vt:lpstr>Security agent authentication</vt:lpstr>
      <vt:lpstr>Built-in agent-based alerts</vt:lpstr>
      <vt:lpstr>Recommendations from Azure Defender for IoT</vt:lpstr>
      <vt:lpstr>Baseline</vt:lpstr>
      <vt:lpstr>Lesson 5: Module Labs</vt:lpstr>
      <vt:lpstr>Module 10 Labs</vt:lpstr>
      <vt:lpstr>Lesson 6: Module 10 review questions</vt:lpstr>
      <vt:lpstr>Module review: Question 10.1</vt:lpstr>
      <vt:lpstr>Module review: Question 10.2</vt:lpstr>
      <vt:lpstr>Module review: Question 10.3</vt:lpstr>
      <vt:lpstr>Module review: Question 10.4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AZ-220T01 Module 10: Azure Security Center and IoT security considerations</dc:title>
  <dc:creator>Chris Howd</dc:creator>
  <cp:lastModifiedBy>Chris Howd</cp:lastModifiedBy>
  <cp:revision>1</cp:revision>
  <dcterms:created xsi:type="dcterms:W3CDTF">2021-06-03T18:54:36Z</dcterms:created>
  <dcterms:modified xsi:type="dcterms:W3CDTF">2021-06-07T21:22:00Z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0x01010070642B8B079E3245AF06EC6DBAA97CBE</vt:lpwstr>
  </property>
</Properties>
</file>