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50"/>
  </p:notesMasterIdLst>
  <p:handoutMasterIdLst>
    <p:handoutMasterId r:id="rId51"/>
  </p:handoutMasterIdLst>
  <p:sldIdLst>
    <p:sldId id="1627" r:id="rId5"/>
    <p:sldId id="1856" r:id="rId6"/>
    <p:sldId id="2584" r:id="rId7"/>
    <p:sldId id="1857" r:id="rId8"/>
    <p:sldId id="10856" r:id="rId9"/>
    <p:sldId id="10857" r:id="rId10"/>
    <p:sldId id="10896" r:id="rId11"/>
    <p:sldId id="10858" r:id="rId12"/>
    <p:sldId id="10859" r:id="rId13"/>
    <p:sldId id="10860" r:id="rId14"/>
    <p:sldId id="10861" r:id="rId15"/>
    <p:sldId id="1863" r:id="rId16"/>
    <p:sldId id="10873" r:id="rId17"/>
    <p:sldId id="10872" r:id="rId18"/>
    <p:sldId id="10874" r:id="rId19"/>
    <p:sldId id="10875" r:id="rId20"/>
    <p:sldId id="10876" r:id="rId21"/>
    <p:sldId id="10877" r:id="rId22"/>
    <p:sldId id="10878" r:id="rId23"/>
    <p:sldId id="10880" r:id="rId24"/>
    <p:sldId id="10882" r:id="rId25"/>
    <p:sldId id="10884" r:id="rId26"/>
    <p:sldId id="10886" r:id="rId27"/>
    <p:sldId id="10888" r:id="rId28"/>
    <p:sldId id="10889" r:id="rId29"/>
    <p:sldId id="10894" r:id="rId30"/>
    <p:sldId id="10890" r:id="rId31"/>
    <p:sldId id="10892" r:id="rId32"/>
    <p:sldId id="10893" r:id="rId33"/>
    <p:sldId id="1870" r:id="rId34"/>
    <p:sldId id="10862" r:id="rId35"/>
    <p:sldId id="10863" r:id="rId36"/>
    <p:sldId id="10864" r:id="rId37"/>
    <p:sldId id="10865" r:id="rId38"/>
    <p:sldId id="10866" r:id="rId39"/>
    <p:sldId id="1881" r:id="rId40"/>
    <p:sldId id="1933" r:id="rId41"/>
    <p:sldId id="1887" r:id="rId42"/>
    <p:sldId id="1950" r:id="rId43"/>
    <p:sldId id="10848" r:id="rId44"/>
    <p:sldId id="10849" r:id="rId45"/>
    <p:sldId id="10867" r:id="rId46"/>
    <p:sldId id="10868" r:id="rId47"/>
    <p:sldId id="10869" r:id="rId48"/>
    <p:sldId id="10870"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6/3/2021 11:56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6/3/2021 11:56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ustomers.microsoft.com/en-us/story/855907-brookfield-properties-professional-services-azur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You can let student know that although the formatting requirements must be adhered to for the model to be implemented successfully, they won’t need to memorize every structure or schema during this course. However, they should gain an understanding of the basic elements and how they are used to construct a model.</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You may want to point out the schemas supported by the various fields. It may also be good to spend a little time describing how relationships are defined, as this may be more conceptually difficult than properties or telemetry.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Note: The </a:t>
            </a:r>
            <a:r>
              <a:rPr lang="en-US" dirty="0" err="1"/>
              <a:t>skillpipe</a:t>
            </a:r>
            <a:r>
              <a:rPr lang="en-US" dirty="0"/>
              <a:t> content introduces the concept of model inheritance, which may be important to some real-world ADT implementations, but there just isn’t enough time to cover it in this course.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91481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slide is intended to help the students understand the relationships between the ADT service, the models, the digital twins, and the graph of the ADT environment. It also reinforces the sequence in which these items created/implemented. </a:t>
            </a:r>
          </a:p>
          <a:p>
            <a:endParaRPr lang="en-US" dirty="0"/>
          </a:p>
          <a:p>
            <a:endParaRPr lang="en-US" dirty="0"/>
          </a:p>
          <a:p>
            <a:r>
              <a:rPr lang="en-US" dirty="0"/>
              <a:t>Once you have created your ADT service instance, configured access permissions, and defined your models, you are ready to begin building the ADT environment. Which means that you can finally start creating digital twins and implementing the relationships that exist between on twin and another. </a:t>
            </a:r>
          </a:p>
          <a:p>
            <a:endParaRPr lang="en-US" dirty="0"/>
          </a:p>
          <a:p>
            <a:r>
              <a:rPr lang="en-US" dirty="0"/>
              <a:t>A model must be uploaded to ADT before you can add a digital twin to your environment. Once created, the digital twin is available as a node on the graph and can be connected to other twins using relationships. You can also access twin data using queries. Once you have moved from building your ADT environment to managing, updating, and versioning, models will be required in order to edit digital twin properties. </a:t>
            </a:r>
          </a:p>
          <a:p>
            <a:endParaRPr lang="en-US" dirty="0"/>
          </a:p>
          <a:p>
            <a:r>
              <a:rPr lang="en-US" dirty="0"/>
              <a:t>Although you can create digital twins and define relationships programmatically without ever “seeing” the environment, you may find it helpful to visualize the ADT environment in the form of the ADT graph. For example, after creating a model of type Cheese Cave, you can create one or more digital twins that use this type (such as cave_1, cave_2, and cave_3). Visualizing the graph also makes it easier to understand when and where to apply relationships. For complex environments, queries can be used to filter the portion of the environment that is being visualized.  </a:t>
            </a:r>
          </a:p>
          <a:p>
            <a:endParaRPr lang="en-US" dirty="0"/>
          </a:p>
          <a:p>
            <a:r>
              <a:rPr lang="en-US" dirty="0"/>
              <a:t>The Azure portal UI (an ADT resource in the portal) does not include a way to visualize the graph, but Microsoft does provide an ADT-explorer sample app that enables you to build, visualize, and even manage certain aspects of the graph. The next lesson will focus on the tools that can be used to build and manage your ADT solution.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76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The goal of this slide is to introduce students to the solution development stages that they will be involved in (as Azure IoT Developers) when working on an ADT solution, and to provide initial awareness concerning the tools that they may use when working to complete that stage of the overall project.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With that in mind, you may want to first work your way down the leftmost column describing the stages, and then start over again at the top of the list, briefly describing the tool options at each stage. This is not the time for a deep dive on the tools.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For example, after your initial walkthrough of the development stages, you could offer something like the following for the Create/Configure stage: “When you create your first ADT instance, it makes sense to do it in the Azure portal rather than programmatically. However, if you encounter repetitive configuration tasks, a programmatic approach makes a lot of sense. Using a tool like Postman to evaluate the REST APIs or test out certain configuration tasks can also be helpful.”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7995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initial setup for a new Azure Digital Twins instance consists of two parts: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Create the ADT service instance</a:t>
            </a:r>
          </a:p>
          <a:p>
            <a:pPr marL="0" indent="0">
              <a:buFont typeface="Arial" panose="020B0604020202020204" pitchFamily="34" charset="0"/>
              <a:buNone/>
            </a:pPr>
            <a:r>
              <a:rPr lang="en-US" dirty="0"/>
              <a:t>- Set up user access permissions: Azure users will need to have the Azure Digital Twins Data Owner role on the Azure Digital Twins instance to be able to manage the ADT service and its data.</a:t>
            </a:r>
          </a:p>
          <a:p>
            <a:pPr marL="0" indent="0">
              <a:buFont typeface="Arial" panose="020B0604020202020204" pitchFamily="34" charset="0"/>
              <a:buNone/>
            </a:pPr>
            <a:r>
              <a:rPr lang="en-US" dirty="0"/>
              <a:t>- To set up user access permissions in ADT, you will need access to an Azure account that can assign user access permissions for the subscription that you are working in.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 Azure Digital Twins, you can route event notifications to downstream services or connected compute resources. This is done by first setting up endpoints that can receive the events. You can then create event routes that specify which events generated by Azure Digital Twins are delivered to which endpoints.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Azure Digital Twins supports the following endpoint types: Event Grid, Event Hubs, Service Bus. The endpoint must exist before you can link to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 event route definition contains these elements:</a:t>
            </a:r>
          </a:p>
          <a:p>
            <a:pPr marL="0" indent="0">
              <a:buFont typeface="Arial" panose="020B0604020202020204" pitchFamily="34" charset="0"/>
              <a:buNone/>
            </a:pPr>
            <a:r>
              <a:rPr lang="en-US" dirty="0"/>
              <a:t>- The route name you want to use</a:t>
            </a:r>
          </a:p>
          <a:p>
            <a:pPr marL="0" indent="0">
              <a:buFont typeface="Arial" panose="020B0604020202020204" pitchFamily="34" charset="0"/>
              <a:buNone/>
            </a:pPr>
            <a:r>
              <a:rPr lang="en-US" dirty="0"/>
              <a:t>- The name of the endpoint you want to use</a:t>
            </a:r>
          </a:p>
          <a:p>
            <a:pPr marL="0" indent="0">
              <a:buFont typeface="Arial" panose="020B0604020202020204" pitchFamily="34" charset="0"/>
              <a:buNone/>
            </a:pPr>
            <a:r>
              <a:rPr lang="en-US" dirty="0"/>
              <a:t>- A filter that defines which events are sent to the endpoint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20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Note:</a:t>
            </a:r>
            <a:r>
              <a:rPr lang="en-US" b="0" dirty="0"/>
              <a:t> Some students may not be familiar with the concept of “patching” JSON. If that’s the case, you may want to spend a little time introducing the topic. You can also open the following web page or direct student to it (or another reference of your choice): </a:t>
            </a:r>
            <a:r>
              <a:rPr lang="en-US" dirty="0"/>
              <a:t>https://docs.microsoft.com/en-us/aspnet/core/web-api/jsonpatch?view=aspnetcore-5.0#json-patch</a:t>
            </a:r>
            <a:endParaRPr lang="en-US" b="0"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Validate and upload</a:t>
            </a:r>
            <a:r>
              <a:rPr lang="en-US" dirty="0"/>
              <a:t>: You should always validate your models before uploading. The DTDL validator works well, but currently it reports errors one at a time, so if the file contains three error, you will need to run the tool three times to find them. </a:t>
            </a:r>
            <a:r>
              <a:rPr lang="en-US" b="0" dirty="0">
                <a:solidFill>
                  <a:srgbClr val="D4D4D4"/>
                </a:solidFill>
                <a:effectLst/>
                <a:latin typeface="Consolas" panose="020B0609020204030204" pitchFamily="49" charset="0"/>
              </a:rPr>
              <a:t>The DTDL extension for Visual Studio Code supports both model authoring and validation. The tool uses </a:t>
            </a:r>
            <a:r>
              <a:rPr lang="en-US" b="0" dirty="0" err="1">
                <a:solidFill>
                  <a:srgbClr val="D4D4D4"/>
                </a:solidFill>
                <a:effectLst/>
                <a:latin typeface="Consolas" panose="020B0609020204030204" pitchFamily="49" charset="0"/>
              </a:rPr>
              <a:t>Intellisense</a:t>
            </a:r>
            <a:r>
              <a:rPr lang="en-US" b="0" dirty="0">
                <a:solidFill>
                  <a:srgbClr val="D4D4D4"/>
                </a:solidFill>
                <a:effectLst/>
                <a:latin typeface="Consolas" panose="020B0609020204030204" pitchFamily="49" charset="0"/>
              </a:rPr>
              <a:t> to help you with the language syntax (including auto-completion) and syntax validation.</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Update and version</a:t>
            </a:r>
            <a:r>
              <a:rPr lang="en-US" dirty="0"/>
              <a:t>: Once a model is uploaded to your Azure Digital Twins instance, the entire model interface is immutable. This means there is no traditional "editing" of models. Azure Digital Twins also does not allow re-upload of the same model. Instead, if you want to make changes to a model - such as updating </a:t>
            </a:r>
            <a:r>
              <a:rPr lang="en-US" dirty="0" err="1"/>
              <a:t>displayName</a:t>
            </a:r>
            <a:r>
              <a:rPr lang="en-US" dirty="0"/>
              <a:t> or description - the way to do this is to upload a newer version of the model. To indicate a newer version, simply increment the version number of the model. New versions do </a:t>
            </a:r>
            <a:r>
              <a:rPr lang="en-US" b="0" dirty="0">
                <a:solidFill>
                  <a:srgbClr val="D4D4D4"/>
                </a:solidFill>
                <a:effectLst/>
                <a:latin typeface="Consolas" panose="020B0609020204030204" pitchFamily="49" charset="0"/>
              </a:rPr>
              <a:t>not overwrite earlier versions of the model, so multiple versions of the model will coexist in your instance until you remove them, and a new twin can use either the new version of the model or the older version. Existing twins will remain instances of the old model version until you update them to the new model version by patching them.</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algn="l"/>
            <a:r>
              <a:rPr lang="en-US" b="1" i="0" dirty="0">
                <a:solidFill>
                  <a:srgbClr val="171717"/>
                </a:solidFill>
                <a:effectLst/>
                <a:latin typeface="Segoe UI" panose="020B0502040204020203" pitchFamily="34" charset="0"/>
              </a:rPr>
              <a:t>Removal</a:t>
            </a:r>
            <a:r>
              <a:rPr lang="en-US" b="0" i="0" dirty="0">
                <a:solidFill>
                  <a:srgbClr val="171717"/>
                </a:solidFill>
                <a:effectLst/>
                <a:latin typeface="Segoe UI" panose="020B0502040204020203" pitchFamily="34" charset="0"/>
              </a:rPr>
              <a:t>: Models can also be removed from the service, in one of two ways:</a:t>
            </a:r>
          </a:p>
          <a:p>
            <a:pPr marL="171450" indent="-171450" algn="l">
              <a:buFont typeface="Arial" panose="020B0604020202020204" pitchFamily="34" charset="0"/>
              <a:buChar char="•"/>
            </a:pPr>
            <a:r>
              <a:rPr lang="en-US" b="0" i="1" dirty="0">
                <a:solidFill>
                  <a:srgbClr val="171717"/>
                </a:solidFill>
                <a:effectLst/>
                <a:latin typeface="Segoe UI" panose="020B0502040204020203" pitchFamily="34" charset="0"/>
              </a:rPr>
              <a:t>Decommissioning</a:t>
            </a:r>
            <a:r>
              <a:rPr lang="en-US" b="0" i="0" dirty="0">
                <a:solidFill>
                  <a:srgbClr val="171717"/>
                </a:solidFill>
                <a:effectLst/>
                <a:latin typeface="Segoe UI" panose="020B0502040204020203" pitchFamily="34" charset="0"/>
              </a:rPr>
              <a:t> : Once a model is decommissioned, you can no longer use it to create new digital twins. Existing digital twins that already use this model aren't affected, so you can still update them with things like property changes and adding or deleting relationships.</a:t>
            </a:r>
          </a:p>
          <a:p>
            <a:pPr marL="171450" indent="-171450" algn="l">
              <a:buFont typeface="Arial" panose="020B0604020202020204" pitchFamily="34" charset="0"/>
              <a:buChar char="•"/>
            </a:pPr>
            <a:r>
              <a:rPr lang="en-US" b="0" i="1" dirty="0">
                <a:solidFill>
                  <a:srgbClr val="171717"/>
                </a:solidFill>
                <a:effectLst/>
                <a:latin typeface="Segoe UI" panose="020B0502040204020203" pitchFamily="34" charset="0"/>
              </a:rPr>
              <a:t>Deletion</a:t>
            </a:r>
            <a:r>
              <a:rPr lang="en-US" b="0" i="0" dirty="0">
                <a:solidFill>
                  <a:srgbClr val="171717"/>
                </a:solidFill>
                <a:effectLst/>
                <a:latin typeface="Segoe UI" panose="020B0502040204020203" pitchFamily="34" charset="0"/>
              </a:rPr>
              <a:t> : This will completely remove the model from the solution. Any twins that were using this model are no longer associated with any valid model, so they're treated as though they don't have a model at all. You can still read these twins, but won't be able to make any updates on them until they're reassigned to a different model.</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25257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0" dirty="0">
                <a:solidFill>
                  <a:srgbClr val="D4D4D4"/>
                </a:solidFill>
                <a:effectLst/>
                <a:latin typeface="Consolas" panose="020B0609020204030204" pitchFamily="49" charset="0"/>
              </a:rPr>
              <a:t>You can find the Azure Digital Twins REST API reference documentation at the following location: </a:t>
            </a:r>
            <a:r>
              <a:rPr lang="en-US" b="0" u="sng" dirty="0">
                <a:solidFill>
                  <a:srgbClr val="D4D4D4"/>
                </a:solidFill>
                <a:effectLst/>
                <a:latin typeface="Consolas" panose="020B0609020204030204" pitchFamily="49" charset="0"/>
              </a:rPr>
              <a:t>https://docs.microsoft.com/en-us/rest/api/azure-digitaltwins/</a:t>
            </a:r>
            <a:endParaRPr lang="en-US" b="0" dirty="0">
              <a:solidFill>
                <a:srgbClr val="D4D4D4"/>
              </a:solidFill>
              <a:effectLst/>
              <a:latin typeface="Consolas" panose="020B0609020204030204" pitchFamily="49" charset="0"/>
            </a:endParaRPr>
          </a:p>
          <a:p>
            <a:pPr marL="0" indent="0">
              <a:buFont typeface="Arial" panose="020B0604020202020204" pitchFamily="34" charset="0"/>
              <a:buNone/>
            </a:pPr>
            <a:endParaRPr lang="en-US" dirty="0"/>
          </a:p>
          <a:p>
            <a:r>
              <a:rPr lang="en-US" b="0" dirty="0">
                <a:solidFill>
                  <a:srgbClr val="D4D4D4"/>
                </a:solidFill>
                <a:effectLst/>
                <a:latin typeface="Consolas" panose="020B0609020204030204" pitchFamily="49" charset="0"/>
              </a:rPr>
              <a:t>In addition to a basic description of the control plane and data plane APIs, the documentation provides detailed information describing headers, responses, security, and examples for each API.</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control plane APIs are used to manage your Azure Digital Twins instance</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data plane APIs are used to manage the elements within your Azure Digital Twins instance</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8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Postman is a good tool for evaluating REST APIs, and Microsoft has prepared request collections for ADT that can be used in Postman to evaluate the ADT APIs. This can be helpful when you are initially exploring the API or when you need to debug code that isn’t working as you expected.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Setting up Postman includes enough configuration overhead that it may not be your go-to tool for a casual look at the ADT APIs.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742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7803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84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solidFill>
                  <a:srgbClr val="D4D4D4"/>
                </a:solidFill>
                <a:effectLst/>
                <a:latin typeface="Consolas" panose="020B0609020204030204" pitchFamily="49" charset="0"/>
              </a:rPr>
              <a:t>Note</a:t>
            </a:r>
            <a:r>
              <a:rPr lang="en-US" b="0" dirty="0">
                <a:solidFill>
                  <a:srgbClr val="D4D4D4"/>
                </a:solidFill>
                <a:effectLst/>
                <a:latin typeface="Consolas" panose="020B0609020204030204" pitchFamily="49" charset="0"/>
              </a:rPr>
              <a:t>: </a:t>
            </a:r>
            <a:r>
              <a:rPr lang="en-US" b="0" dirty="0"/>
              <a:t>Some students may not be familiar with the concept of “patching” JSON. If that’s the case, you may want to spend a little time introducing the topic. You can also open the following web page or direct student to it (or another reference of your choice): </a:t>
            </a:r>
            <a:r>
              <a:rPr lang="en-US" dirty="0"/>
              <a:t>https://docs.microsoft.com/en-us/aspnet/core/web-api/jsonpatch?view=aspnetcore-5.0#json-patch</a:t>
            </a:r>
            <a:endParaRPr lang="en-US" b="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D4D4D4"/>
                </a:solidFill>
                <a:effectLst/>
                <a:latin typeface="Consolas" panose="020B0609020204030204" pitchFamily="49" charset="0"/>
              </a:rPr>
              <a:t>Some common digital twin management tasks include creating, modifying, and deleting digital twins, as well as extracting twin data.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D4D4D4"/>
                </a:solidFill>
                <a:effectLst/>
                <a:latin typeface="Consolas" panose="020B0609020204030204" pitchFamily="49" charset="0"/>
              </a:rPr>
              <a:t>Custom apps, such as the ADT-explorer, can be used to update digital twins in the graph, but that is a manual process and graph updates are generally driven by data ingress from an upstream service like IoT hub.</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You can manage twin updates programmatically using the Digital Twins APIs, the Azure Digital Twins CLI, and the .NET (C#) SDK. Since Azure Functions are often used to manage digital twins, we are examining a .NET (C#) SDK implementation.</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6/3/2021 11:57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866939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latin typeface="Segoe UI" panose="020B0502040204020203" pitchFamily="34" charset="0"/>
                <a:ea typeface="+mn-ea"/>
                <a:cs typeface="+mn-cs"/>
              </a:rPr>
              <a:t>To create a relationship</a:t>
            </a:r>
          </a:p>
          <a:p>
            <a:r>
              <a:rPr lang="en-US" sz="900" kern="1200" dirty="0">
                <a:solidFill>
                  <a:schemeClr val="tx1"/>
                </a:solidFill>
                <a:latin typeface="Segoe UI" panose="020B0502040204020203" pitchFamily="34" charset="0"/>
                <a:ea typeface="+mn-ea"/>
                <a:cs typeface="+mn-cs"/>
              </a:rPr>
              <a:t>To create a relationship, you need to specify:</a:t>
            </a:r>
          </a:p>
          <a:p>
            <a:r>
              <a:rPr lang="en-US" sz="900" kern="1200" dirty="0">
                <a:solidFill>
                  <a:schemeClr val="tx1"/>
                </a:solidFill>
                <a:latin typeface="Segoe UI" panose="020B0502040204020203" pitchFamily="34" charset="0"/>
                <a:ea typeface="+mn-ea"/>
                <a:cs typeface="+mn-cs"/>
              </a:rPr>
              <a:t>- The source twin ID: The ID of the twin where the relationship originates.</a:t>
            </a:r>
          </a:p>
          <a:p>
            <a:r>
              <a:rPr lang="en-US" sz="900" kern="1200" dirty="0">
                <a:solidFill>
                  <a:schemeClr val="tx1"/>
                </a:solidFill>
                <a:latin typeface="Segoe UI" panose="020B0502040204020203" pitchFamily="34" charset="0"/>
                <a:ea typeface="+mn-ea"/>
                <a:cs typeface="+mn-cs"/>
              </a:rPr>
              <a:t>- The target twin ID: The ID of the twin where the relationship arrives.</a:t>
            </a:r>
          </a:p>
          <a:p>
            <a:r>
              <a:rPr lang="en-US" sz="900" kern="1200" dirty="0">
                <a:solidFill>
                  <a:schemeClr val="tx1"/>
                </a:solidFill>
                <a:latin typeface="Segoe UI" panose="020B0502040204020203" pitchFamily="34" charset="0"/>
                <a:ea typeface="+mn-ea"/>
                <a:cs typeface="+mn-cs"/>
              </a:rPr>
              <a:t>- A relationship name: The generic type of relationship, something like ”contains”.</a:t>
            </a:r>
          </a:p>
          <a:p>
            <a:r>
              <a:rPr lang="en-US" sz="900" kern="1200" dirty="0">
                <a:solidFill>
                  <a:schemeClr val="tx1"/>
                </a:solidFill>
                <a:latin typeface="Segoe UI" panose="020B0502040204020203" pitchFamily="34" charset="0"/>
                <a:ea typeface="+mn-ea"/>
                <a:cs typeface="+mn-cs"/>
              </a:rPr>
              <a:t>- A relationship ID: The specific name for this relationship, something like ”Relationship1”.</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900" kern="1200" dirty="0">
              <a:solidFill>
                <a:schemeClr val="tx1"/>
              </a:solidFill>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kern="1200" dirty="0">
                <a:solidFill>
                  <a:schemeClr val="tx1"/>
                </a:solidFill>
                <a:latin typeface="Segoe UI" panose="020B0502040204020203" pitchFamily="34" charset="0"/>
                <a:ea typeface="+mn-ea"/>
                <a:cs typeface="+mn-cs"/>
              </a:rPr>
              <a:t>Note: the code on this slide includes a “relationship” parameter of </a:t>
            </a:r>
            <a:r>
              <a:rPr lang="en-US" sz="900" kern="1200" dirty="0" err="1">
                <a:solidFill>
                  <a:schemeClr val="tx1"/>
                </a:solidFill>
                <a:latin typeface="Segoe UI" panose="020B0502040204020203" pitchFamily="34" charset="0"/>
                <a:ea typeface="+mn-ea"/>
                <a:cs typeface="+mn-cs"/>
              </a:rPr>
              <a:t>tyep</a:t>
            </a:r>
            <a:r>
              <a:rPr lang="en-US" sz="900" kern="1200" dirty="0">
                <a:solidFill>
                  <a:schemeClr val="tx1"/>
                </a:solidFill>
                <a:latin typeface="Segoe UI" panose="020B0502040204020203" pitchFamily="34" charset="0"/>
                <a:ea typeface="+mn-ea"/>
                <a:cs typeface="+mn-cs"/>
              </a:rPr>
              <a:t> </a:t>
            </a:r>
            <a:r>
              <a:rPr lang="en-US" sz="900" kern="1200" dirty="0" err="1">
                <a:solidFill>
                  <a:schemeClr val="tx1"/>
                </a:solidFill>
                <a:latin typeface="Segoe UI" panose="020B0502040204020203" pitchFamily="34" charset="0"/>
                <a:ea typeface="+mn-ea"/>
                <a:cs typeface="+mn-cs"/>
              </a:rPr>
              <a:t>BasicRelasionship</a:t>
            </a:r>
            <a:r>
              <a:rPr lang="en-US" sz="900" kern="1200" dirty="0">
                <a:solidFill>
                  <a:schemeClr val="tx1"/>
                </a:solidFill>
                <a:latin typeface="Segoe UI" panose="020B0502040204020203" pitchFamily="34" charset="0"/>
                <a:ea typeface="+mn-ea"/>
                <a:cs typeface="+mn-cs"/>
              </a:rPr>
              <a:t> that contains the target ID, the relationship name, and properties of the relationship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900" kern="1200" dirty="0">
              <a:solidFill>
                <a:schemeClr val="tx1"/>
              </a:solidFill>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b="1" kern="1200" dirty="0">
                <a:solidFill>
                  <a:schemeClr val="tx1"/>
                </a:solidFill>
                <a:latin typeface="Segoe UI" panose="020B0502040204020203" pitchFamily="34" charset="0"/>
                <a:ea typeface="+mn-ea"/>
                <a:cs typeface="+mn-cs"/>
              </a:rPr>
              <a:t>To list relationships</a:t>
            </a:r>
          </a:p>
          <a:p>
            <a:r>
              <a:rPr lang="en-US" sz="900" kern="1200" dirty="0">
                <a:solidFill>
                  <a:schemeClr val="tx1"/>
                </a:solidFill>
                <a:latin typeface="Segoe UI" panose="020B0502040204020203" pitchFamily="34" charset="0"/>
                <a:ea typeface="+mn-ea"/>
                <a:cs typeface="+mn-cs"/>
              </a:rPr>
              <a:t>Relationships can be classified as either:</a:t>
            </a:r>
          </a:p>
          <a:p>
            <a:r>
              <a:rPr lang="en-US" sz="900" kern="1200" dirty="0">
                <a:solidFill>
                  <a:schemeClr val="tx1"/>
                </a:solidFill>
                <a:latin typeface="Segoe UI" panose="020B0502040204020203" pitchFamily="34" charset="0"/>
                <a:ea typeface="+mn-ea"/>
                <a:cs typeface="+mn-cs"/>
              </a:rPr>
              <a:t>- Outgoing relationships: Relationships belonging to this twin that point outward to connect it to other twins. The </a:t>
            </a:r>
            <a:r>
              <a:rPr lang="en-US" sz="900" kern="1200" dirty="0" err="1">
                <a:solidFill>
                  <a:schemeClr val="tx1"/>
                </a:solidFill>
                <a:latin typeface="Segoe UI" panose="020B0502040204020203" pitchFamily="34" charset="0"/>
                <a:ea typeface="+mn-ea"/>
                <a:cs typeface="+mn-cs"/>
              </a:rPr>
              <a:t>GetRelationshipsAsync</a:t>
            </a:r>
            <a:r>
              <a:rPr lang="en-US" sz="900" kern="1200" dirty="0">
                <a:solidFill>
                  <a:schemeClr val="tx1"/>
                </a:solidFill>
                <a:latin typeface="Segoe UI" panose="020B0502040204020203" pitchFamily="34" charset="0"/>
                <a:ea typeface="+mn-ea"/>
                <a:cs typeface="+mn-cs"/>
              </a:rPr>
              <a:t>() method is used to get outgoing relationships</a:t>
            </a:r>
          </a:p>
          <a:p>
            <a:r>
              <a:rPr lang="en-US" sz="900" kern="1200" dirty="0">
                <a:solidFill>
                  <a:schemeClr val="tx1"/>
                </a:solidFill>
                <a:latin typeface="Segoe UI" panose="020B0502040204020203" pitchFamily="34" charset="0"/>
                <a:ea typeface="+mn-ea"/>
                <a:cs typeface="+mn-cs"/>
              </a:rPr>
              <a:t>- Incoming relationships: Relationships belonging to other twins that point towards this twin to create an "incoming" link. The </a:t>
            </a:r>
            <a:r>
              <a:rPr lang="en-US" sz="900" kern="1200" dirty="0" err="1">
                <a:solidFill>
                  <a:schemeClr val="tx1"/>
                </a:solidFill>
                <a:latin typeface="Segoe UI" panose="020B0502040204020203" pitchFamily="34" charset="0"/>
                <a:ea typeface="+mn-ea"/>
                <a:cs typeface="+mn-cs"/>
              </a:rPr>
              <a:t>GetIncomingRelationshipsAsync</a:t>
            </a:r>
            <a:r>
              <a:rPr lang="en-US" sz="900" kern="1200" dirty="0">
                <a:solidFill>
                  <a:schemeClr val="tx1"/>
                </a:solidFill>
                <a:latin typeface="Segoe UI" panose="020B0502040204020203" pitchFamily="34" charset="0"/>
                <a:ea typeface="+mn-ea"/>
                <a:cs typeface="+mn-cs"/>
              </a:rPr>
              <a:t>() method is used to get incoming relationships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900" kern="1200" dirty="0">
              <a:solidFill>
                <a:schemeClr val="tx1"/>
              </a:solidFill>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kern="1200" dirty="0">
                <a:solidFill>
                  <a:schemeClr val="tx1"/>
                </a:solidFill>
                <a:latin typeface="Segoe UI" panose="020B0502040204020203" pitchFamily="34" charset="0"/>
                <a:ea typeface="+mn-ea"/>
                <a:cs typeface="+mn-cs"/>
              </a:rPr>
              <a:t>Note: These methods return an </a:t>
            </a:r>
            <a:r>
              <a:rPr lang="en-US" sz="900" kern="1200" dirty="0" err="1">
                <a:solidFill>
                  <a:schemeClr val="tx1"/>
                </a:solidFill>
                <a:latin typeface="Segoe UI" panose="020B0502040204020203" pitchFamily="34" charset="0"/>
                <a:ea typeface="+mn-ea"/>
                <a:cs typeface="+mn-cs"/>
              </a:rPr>
              <a:t>Azure.AsyncPageable</a:t>
            </a:r>
            <a:r>
              <a:rPr lang="en-US" sz="900" kern="1200" dirty="0">
                <a:solidFill>
                  <a:schemeClr val="tx1"/>
                </a:solidFill>
                <a:latin typeface="Segoe UI" panose="020B0502040204020203" pitchFamily="34" charset="0"/>
                <a:ea typeface="+mn-ea"/>
                <a:cs typeface="+mn-cs"/>
              </a:rPr>
              <a:t>&lt;T&gt; collection that you can loop through to find a particular relationship, for example, the relationship that connects to a Parent or Child twin that you are interested in.</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900" kern="1200" dirty="0">
              <a:solidFill>
                <a:schemeClr val="tx1"/>
              </a:solidFill>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b="1" kern="1200" dirty="0">
                <a:solidFill>
                  <a:schemeClr val="tx1"/>
                </a:solidFill>
                <a:latin typeface="Segoe UI" panose="020B0502040204020203" pitchFamily="34" charset="0"/>
                <a:ea typeface="+mn-ea"/>
                <a:cs typeface="+mn-cs"/>
              </a:rPr>
              <a:t>To update a relationship</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kern="1200" dirty="0">
                <a:solidFill>
                  <a:schemeClr val="tx1"/>
                </a:solidFill>
                <a:latin typeface="Segoe UI" panose="020B0502040204020203" pitchFamily="34" charset="0"/>
                <a:ea typeface="+mn-ea"/>
                <a:cs typeface="+mn-cs"/>
              </a:rPr>
              <a:t>The required parameters for the client call are the ID of the source twin (the twin where the relationship originates), the ID of the relationship to update, and a JSON Patch document containing the properties and new values you'd like to update.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900" kern="1200" dirty="0">
              <a:solidFill>
                <a:schemeClr val="tx1"/>
              </a:solidFill>
              <a:latin typeface="Segoe UI" panose="020B0502040204020203"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kern="1200" dirty="0">
                <a:solidFill>
                  <a:schemeClr val="tx1"/>
                </a:solidFill>
                <a:latin typeface="Segoe UI" panose="020B0502040204020203" pitchFamily="34" charset="0"/>
                <a:ea typeface="+mn-ea"/>
                <a:cs typeface="+mn-cs"/>
              </a:rPr>
              <a:t>Note: This method is used to update the properties of a relationship. If you need to change the source twin or target twin of the relationship, you'll need to delete the relationship and re-create one using the new twins.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To delete a relationship</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In the slide example, the first parameter specifies the source twin (the twin where the relationship originates). The other parameter is the relationship ID. You need both the twin ID and the relationship ID, because relationship IDs are only unique within the scope of a twin.</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041011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42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6/3/2021 11:57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49271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a:t>
            </a:r>
            <a:r>
              <a:rPr lang="en-US" b="0" dirty="0"/>
              <a:t>: This is slide 1 of 2 on this topic. The next slide looks at a twin change notification (twin update)</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Event notification headers</a:t>
            </a:r>
          </a:p>
          <a:p>
            <a:pPr marL="0" indent="0">
              <a:buFont typeface="Arial" panose="020B0604020202020204" pitchFamily="34" charset="0"/>
              <a:buNone/>
            </a:pPr>
            <a:r>
              <a:rPr lang="en-US" dirty="0"/>
              <a:t>Notification message headers are represented with key-value pairs.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Event notification bodies</a:t>
            </a:r>
          </a:p>
          <a:p>
            <a:pPr marL="0" indent="0">
              <a:buFont typeface="Arial" panose="020B0604020202020204" pitchFamily="34" charset="0"/>
              <a:buNone/>
            </a:pPr>
            <a:r>
              <a:rPr lang="en-US" dirty="0"/>
              <a:t>The bodies of notification messages are typically described in JSON. The set of fields that the body contains vary with different notification types.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674836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645529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Note</a:t>
            </a:r>
            <a:r>
              <a:rPr lang="en-US" dirty="0"/>
              <a:t>: this is slide 1 of 4 on this topic. The 3 categories are reviewed on the following slides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371547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Consider a scenario that includes the following:</a:t>
            </a:r>
          </a:p>
          <a:p>
            <a:pPr marL="0" indent="0">
              <a:buFont typeface="Arial" panose="020B0604020202020204" pitchFamily="34" charset="0"/>
              <a:buNone/>
            </a:pPr>
            <a:r>
              <a:rPr lang="en-US" dirty="0"/>
              <a:t>- A thermostat device in IoT Hub</a:t>
            </a:r>
          </a:p>
          <a:p>
            <a:pPr marL="0" indent="0">
              <a:buFont typeface="Arial" panose="020B0604020202020204" pitchFamily="34" charset="0"/>
              <a:buNone/>
            </a:pPr>
            <a:r>
              <a:rPr lang="en-US" dirty="0"/>
              <a:t>- A digital twin in ADT to represent the device</a:t>
            </a:r>
          </a:p>
          <a:p>
            <a:pPr marL="0" indent="0">
              <a:buFont typeface="Arial" panose="020B0604020202020204" pitchFamily="34" charset="0"/>
              <a:buNone/>
            </a:pPr>
            <a:r>
              <a:rPr lang="en-US" dirty="0"/>
              <a:t>- When IoT hub receives telemetry containing temperature values from the device, you need to set a temperature Property of the corresponding digital twin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Solution: In this case, an Azure Function receives the data from IoT hub's built-in Event Grid endpoint and uses the ADT APIs to set properties on a corresponding digital twin contained within an ADT instance. The Azure Function could also be used to pass temperature telemetry to a Telemetry field of the digital twin.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643123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Consider a scenario that includes the following:</a:t>
            </a:r>
          </a:p>
          <a:p>
            <a:pPr marL="0" indent="0">
              <a:buFont typeface="Arial" panose="020B0604020202020204" pitchFamily="34" charset="0"/>
              <a:buNone/>
            </a:pPr>
            <a:r>
              <a:rPr lang="en-US" dirty="0"/>
              <a:t>- An ADT environment contains Room digital twins (such as Room_01, Room_02, etc.) and Thermostat digital twins (such as thermo_0001). </a:t>
            </a:r>
          </a:p>
          <a:p>
            <a:pPr marL="0" indent="0">
              <a:buFont typeface="Arial" panose="020B0604020202020204" pitchFamily="34" charset="0"/>
              <a:buNone/>
            </a:pPr>
            <a:r>
              <a:rPr lang="en-US" dirty="0"/>
              <a:t>- The Room digital twins have a </a:t>
            </a:r>
            <a:r>
              <a:rPr lang="en-US" dirty="0" err="1"/>
              <a:t>rel_has_thermostat</a:t>
            </a:r>
            <a:r>
              <a:rPr lang="en-US" dirty="0"/>
              <a:t> relationship and each Room has a Thermostat (establishing a Parent-Child relationship). </a:t>
            </a:r>
          </a:p>
          <a:p>
            <a:pPr marL="0" indent="0">
              <a:buFont typeface="Arial" panose="020B0604020202020204" pitchFamily="34" charset="0"/>
              <a:buNone/>
            </a:pPr>
            <a:r>
              <a:rPr lang="en-US" dirty="0"/>
              <a:t>- The Thermostat digital twins have a </a:t>
            </a:r>
            <a:r>
              <a:rPr lang="en-US" dirty="0" err="1"/>
              <a:t>temperature_value</a:t>
            </a:r>
            <a:r>
              <a:rPr lang="en-US" dirty="0"/>
              <a:t> Property and a Telemetry field for temperature data that is coming from IoT hub</a:t>
            </a:r>
          </a:p>
          <a:p>
            <a:pPr marL="0" indent="0">
              <a:buFont typeface="Arial" panose="020B0604020202020204" pitchFamily="34" charset="0"/>
              <a:buNone/>
            </a:pPr>
            <a:r>
              <a:rPr lang="en-US" dirty="0"/>
              <a:t>- Room digital twins have a </a:t>
            </a:r>
            <a:r>
              <a:rPr lang="en-US" dirty="0" err="1"/>
              <a:t>currentTemp</a:t>
            </a:r>
            <a:r>
              <a:rPr lang="en-US" dirty="0"/>
              <a:t> Property that contains a current temperature value.</a:t>
            </a:r>
          </a:p>
          <a:p>
            <a:pPr marL="0" indent="0">
              <a:buFont typeface="Arial" panose="020B0604020202020204" pitchFamily="34" charset="0"/>
              <a:buNone/>
            </a:pPr>
            <a:r>
              <a:rPr lang="en-US" dirty="0"/>
              <a:t>- When a Thermostat digital twin’s </a:t>
            </a:r>
            <a:r>
              <a:rPr lang="en-US" dirty="0" err="1"/>
              <a:t>temperature_value</a:t>
            </a:r>
            <a:r>
              <a:rPr lang="en-US" dirty="0"/>
              <a:t> Property changes, you need to update the </a:t>
            </a:r>
            <a:r>
              <a:rPr lang="en-US" dirty="0" err="1"/>
              <a:t>currentTemp</a:t>
            </a:r>
            <a:r>
              <a:rPr lang="en-US" dirty="0"/>
              <a:t> Property of the Room digital twin. The update must be applied to the Room digital twin that is the parent of that Thermostat digital twin.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Solution: Whenever a Digital Twin Change Notification event occurs for a Thermostat digital twin, the following process is invoked:</a:t>
            </a:r>
          </a:p>
          <a:p>
            <a:pPr marL="0" indent="0">
              <a:buFont typeface="Arial" panose="020B0604020202020204" pitchFamily="34" charset="0"/>
              <a:buNone/>
            </a:pPr>
            <a:r>
              <a:rPr lang="en-US" dirty="0"/>
              <a:t>- data is routed to an Event Grid endpoint</a:t>
            </a:r>
          </a:p>
          <a:p>
            <a:pPr marL="0" indent="0">
              <a:buFontTx/>
              <a:buNone/>
            </a:pPr>
            <a:r>
              <a:rPr lang="en-US" dirty="0"/>
              <a:t>- the Event Grid uses an Event Subscription to specify an Azure Function "listener“, creates a new event message using the ADT notification, and uses the new event to pass the required information to the function</a:t>
            </a:r>
          </a:p>
          <a:p>
            <a:pPr marL="0" indent="0">
              <a:buFontTx/>
              <a:buNone/>
            </a:pPr>
            <a:r>
              <a:rPr lang="en-US" dirty="0"/>
              <a:t>- the Azure Function extracts the event massage data and uses it to obtain the twin’s ID and Relationship information, uses the Relationship to find the parent Room digital twin, and then updates the </a:t>
            </a:r>
            <a:r>
              <a:rPr lang="en-US" dirty="0" err="1"/>
              <a:t>currentTemp</a:t>
            </a:r>
            <a:r>
              <a:rPr lang="en-US" dirty="0"/>
              <a:t> Property by applying a patch</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674832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Consider a scenario that includes the following:</a:t>
            </a:r>
          </a:p>
          <a:p>
            <a:pPr marL="0" indent="0">
              <a:buFont typeface="Arial" panose="020B0604020202020204" pitchFamily="34" charset="0"/>
              <a:buNone/>
            </a:pPr>
            <a:r>
              <a:rPr lang="en-US" dirty="0"/>
              <a:t>- An ADT environment contains Room digital twins (such as Room_01, Room_02, etc.) and Thermostat digital twins (such as thermo_0001). </a:t>
            </a:r>
          </a:p>
          <a:p>
            <a:pPr marL="0" indent="0">
              <a:buFont typeface="Arial" panose="020B0604020202020204" pitchFamily="34" charset="0"/>
              <a:buNone/>
            </a:pPr>
            <a:r>
              <a:rPr lang="en-US" dirty="0"/>
              <a:t>- The Room digital twins have a </a:t>
            </a:r>
            <a:r>
              <a:rPr lang="en-US" dirty="0" err="1"/>
              <a:t>rel_has_thermostat</a:t>
            </a:r>
            <a:r>
              <a:rPr lang="en-US" dirty="0"/>
              <a:t> relationship and each Room has a Thermostat. </a:t>
            </a:r>
          </a:p>
          <a:p>
            <a:pPr marL="0" indent="0">
              <a:buFont typeface="Arial" panose="020B0604020202020204" pitchFamily="34" charset="0"/>
              <a:buNone/>
            </a:pPr>
            <a:r>
              <a:rPr lang="en-US" dirty="0"/>
              <a:t>- Room digital twins also have a Property for </a:t>
            </a:r>
            <a:r>
              <a:rPr lang="en-US" dirty="0" err="1"/>
              <a:t>currentTemp</a:t>
            </a:r>
            <a:r>
              <a:rPr lang="en-US" dirty="0"/>
              <a:t>.</a:t>
            </a:r>
          </a:p>
          <a:p>
            <a:pPr marL="0" indent="0">
              <a:buFont typeface="Arial" panose="020B0604020202020204" pitchFamily="34" charset="0"/>
              <a:buNone/>
            </a:pPr>
            <a:r>
              <a:rPr lang="en-US" dirty="0"/>
              <a:t>- The Thermostat digital twins have Property and Telemetry fields for temperature data coming from IoT hub</a:t>
            </a:r>
          </a:p>
          <a:p>
            <a:pPr marL="0" indent="0">
              <a:buFontTx/>
              <a:buNone/>
            </a:pPr>
            <a:r>
              <a:rPr lang="en-US" dirty="0"/>
              <a:t>- You need to analyze the temperature Telemetry data using Azure Time Series Insights.</a:t>
            </a:r>
          </a:p>
          <a:p>
            <a:pPr marL="0" indent="0">
              <a:buFontTx/>
              <a:buNone/>
            </a:pPr>
            <a:endParaRPr lang="en-US" dirty="0"/>
          </a:p>
          <a:p>
            <a:pPr marL="0" indent="0">
              <a:buFontTx/>
              <a:buNone/>
            </a:pPr>
            <a:r>
              <a:rPr lang="en-US" dirty="0"/>
              <a:t>Solution: Whenever a Digital Twin Telemetry Messages event notification occurs for a Thermostat digital twin, the following process is invoked:</a:t>
            </a:r>
          </a:p>
          <a:p>
            <a:pPr marL="0" indent="0">
              <a:buFontTx/>
              <a:buNone/>
            </a:pPr>
            <a:r>
              <a:rPr lang="en-US" dirty="0"/>
              <a:t>- data is routed to an Event Hub endpoint</a:t>
            </a:r>
          </a:p>
          <a:p>
            <a:pPr marL="0" indent="0">
              <a:buFontTx/>
              <a:buNone/>
            </a:pPr>
            <a:r>
              <a:rPr lang="en-US" dirty="0"/>
              <a:t>- the Event Hub processes events and triggers an Azure Function </a:t>
            </a:r>
          </a:p>
          <a:p>
            <a:pPr marL="0" indent="0">
              <a:buFontTx/>
              <a:buNone/>
            </a:pPr>
            <a:r>
              <a:rPr lang="en-US" dirty="0"/>
              <a:t>- the Azure Function creates a new event for TSI, adds a partition key, and then publishes the new event to another Event Hub</a:t>
            </a:r>
          </a:p>
          <a:p>
            <a:pPr marL="0" indent="0">
              <a:buFontTx/>
              <a:buNone/>
            </a:pPr>
            <a:r>
              <a:rPr lang="en-US" dirty="0"/>
              <a:t>- Azure TSI (subscribed to events from the second Event Hub) processes the incoming events to perform the required data analysis</a:t>
            </a:r>
          </a:p>
          <a:p>
            <a:pPr marL="0" indent="0">
              <a:buFontTx/>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010763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95712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Digital Twins provides metrics, accessible through the Azure portal, that give you an overview of the health of your instance and its associated resources.</a:t>
            </a:r>
          </a:p>
          <a:p>
            <a:endParaRPr lang="en-US" dirty="0"/>
          </a:p>
          <a:p>
            <a:r>
              <a:rPr lang="en-US" dirty="0"/>
              <a:t>The ADT metrics are divided into the following categories:</a:t>
            </a:r>
          </a:p>
          <a:p>
            <a:pPr marL="171450" indent="-171450">
              <a:buFont typeface="Arial" panose="020B0604020202020204" pitchFamily="34" charset="0"/>
              <a:buChar char="•"/>
            </a:pPr>
            <a:r>
              <a:rPr lang="en-US" dirty="0"/>
              <a:t>Metrics for tracking service limits – includes: </a:t>
            </a:r>
            <a:r>
              <a:rPr lang="en-US" dirty="0" err="1"/>
              <a:t>TwinCount</a:t>
            </a:r>
            <a:r>
              <a:rPr lang="en-US" dirty="0"/>
              <a:t> and </a:t>
            </a:r>
            <a:r>
              <a:rPr lang="en-US" dirty="0" err="1"/>
              <a:t>ModelCount</a:t>
            </a: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Ingress metrics – includes: </a:t>
            </a:r>
            <a:r>
              <a:rPr lang="en-US" dirty="0" err="1"/>
              <a:t>IngressEvents</a:t>
            </a:r>
            <a:r>
              <a:rPr lang="en-US" dirty="0"/>
              <a:t>, </a:t>
            </a:r>
            <a:r>
              <a:rPr lang="en-US" dirty="0" err="1"/>
              <a:t>IngressEventsFailureRate</a:t>
            </a:r>
            <a:r>
              <a:rPr lang="en-US" dirty="0"/>
              <a:t>, and </a:t>
            </a:r>
            <a:r>
              <a:rPr lang="en-US" dirty="0" err="1"/>
              <a:t>IngressEventsLatency</a:t>
            </a:r>
            <a:endParaRPr lang="en-US" dirty="0"/>
          </a:p>
          <a:p>
            <a:pPr marL="171450" indent="-171450">
              <a:buFont typeface="Arial" panose="020B0604020202020204" pitchFamily="34" charset="0"/>
              <a:buChar char="•"/>
            </a:pPr>
            <a:r>
              <a:rPr lang="en-US" dirty="0"/>
              <a:t>Routing metrics</a:t>
            </a:r>
          </a:p>
          <a:p>
            <a:pPr marL="171450" indent="-171450">
              <a:buFont typeface="Arial" panose="020B0604020202020204" pitchFamily="34" charset="0"/>
              <a:buChar char="•"/>
            </a:pPr>
            <a:r>
              <a:rPr lang="en-US" dirty="0"/>
              <a:t>API request metrics</a:t>
            </a:r>
          </a:p>
          <a:p>
            <a:pPr marL="171450" indent="-171450">
              <a:buFont typeface="Arial" panose="020B0604020202020204" pitchFamily="34" charset="0"/>
              <a:buChar char="•"/>
            </a:pPr>
            <a:r>
              <a:rPr lang="en-US" dirty="0"/>
              <a:t>Billing metrics</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998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Digital Twins can collect logs for your service instance to monitor its performance, access, and other data. You can use these logs to get an idea of what is happening in your Azure Digital Twins instance, and perform root-cause analysis on issues without needing to contact Azure support.</a:t>
            </a:r>
          </a:p>
          <a:p>
            <a:endParaRPr lang="en-US" dirty="0"/>
          </a:p>
          <a:p>
            <a:r>
              <a:rPr lang="en-US" dirty="0"/>
              <a:t>After setting up logs, you can also query the logs to quickly gather custom insights.</a:t>
            </a:r>
          </a:p>
          <a:p>
            <a:endParaRPr lang="en-US" dirty="0"/>
          </a:p>
          <a:p>
            <a:r>
              <a:rPr lang="en-US" dirty="0"/>
              <a:t>You can configure diagnostic settings to start collecting logs from the Azure portal.</a:t>
            </a:r>
          </a:p>
          <a:p>
            <a:endParaRPr lang="en-US" dirty="0"/>
          </a:p>
          <a:p>
            <a:r>
              <a:rPr lang="en-US" dirty="0"/>
              <a:t>The ADT diagnostics logs are divided into the following categories:</a:t>
            </a:r>
          </a:p>
          <a:p>
            <a:pPr marL="171450" indent="-171450">
              <a:buFont typeface="Arial" panose="020B0604020202020204" pitchFamily="34" charset="0"/>
              <a:buChar char="•"/>
            </a:pPr>
            <a:r>
              <a:rPr lang="en-US" dirty="0" err="1"/>
              <a:t>ADTModelsOperation</a:t>
            </a:r>
            <a:r>
              <a:rPr lang="en-US" dirty="0"/>
              <a:t>: Log all API calls pertaining to Models</a:t>
            </a:r>
          </a:p>
          <a:p>
            <a:pPr marL="171450" indent="-171450">
              <a:buFont typeface="Arial" panose="020B0604020202020204" pitchFamily="34" charset="0"/>
              <a:buChar char="•"/>
            </a:pPr>
            <a:r>
              <a:rPr lang="en-US" dirty="0" err="1"/>
              <a:t>ADTQueryOperation</a:t>
            </a:r>
            <a:r>
              <a:rPr lang="en-US" dirty="0"/>
              <a:t>: Log all API calls pertaining to Queries</a:t>
            </a:r>
          </a:p>
          <a:p>
            <a:pPr marL="171450" indent="-171450">
              <a:buFont typeface="Arial" panose="020B0604020202020204" pitchFamily="34" charset="0"/>
              <a:buChar char="•"/>
            </a:pPr>
            <a:r>
              <a:rPr lang="en-US" dirty="0" err="1"/>
              <a:t>ADTEventRoutesOperation</a:t>
            </a:r>
            <a:r>
              <a:rPr lang="en-US" dirty="0"/>
              <a:t>: Log all API calls pertaining to Event Routes as well as egress of events from Azure Digital Twins to an endpoint service like Event Grid, Event Hubs and Service Bus</a:t>
            </a:r>
          </a:p>
          <a:p>
            <a:pPr marL="171450" indent="-171450">
              <a:buFont typeface="Arial" panose="020B0604020202020204" pitchFamily="34" charset="0"/>
              <a:buChar char="•"/>
            </a:pPr>
            <a:r>
              <a:rPr lang="en-US" dirty="0" err="1"/>
              <a:t>ADTDigitalTwinsOperation</a:t>
            </a:r>
            <a:r>
              <a:rPr lang="en-US" dirty="0"/>
              <a:t>: Log all API calls pertaining to Azure Digital Twins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014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diagnostics logs configured, custom queries can be used to troubleshoot issues and generate insights.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D4D4D4"/>
                </a:solidFill>
                <a:effectLst/>
                <a:latin typeface="Consolas" panose="020B0609020204030204" pitchFamily="49" charset="0"/>
              </a:rPr>
              <a:t>Log queries are accessible from the Azure portal</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D4D4D4"/>
                </a:solidFill>
                <a:effectLst/>
                <a:latin typeface="Consolas" panose="020B0609020204030204" pitchFamily="49" charset="0"/>
              </a:rPr>
              <a:t>Prebuilt example queries (shown in the slide image)  have been written for various logs. You can select one of the queries to load it into the query editor and run it to see these logs for your instance.</a:t>
            </a:r>
          </a:p>
          <a:p>
            <a:endParaRPr lang="en-US" dirty="0"/>
          </a:p>
          <a:p>
            <a:r>
              <a:rPr lang="en-US" b="0" dirty="0">
                <a:solidFill>
                  <a:srgbClr val="D4D4D4"/>
                </a:solidFill>
                <a:effectLst/>
                <a:latin typeface="Consolas" panose="020B0609020204030204" pitchFamily="49" charset="0"/>
              </a:rPr>
              <a:t>The query editor enables you to customize your queries and provides the following resource tabs:</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Tables: The Tables tab shows the different Azure Digital Twins log categories that are available to use in your queries.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Queries: The Queries tab contains the example queries that you can load into the editor.</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Filter: The Filter tab lets you customize a filtered view of the data that the query returns.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7731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Azure Digital Twins collects metrics for your service instance that give information about the state of your resources. You can use these metrics to assess the overall health of Azure Digital Twins service and the resources connected to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Alerts proactively notify you when important conditions are found in your metrics data. They allow you to identify and address issues before the users of your system notice them.</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Selecting </a:t>
            </a:r>
            <a:r>
              <a:rPr lang="en-US" b="1" dirty="0">
                <a:solidFill>
                  <a:srgbClr val="D4D4D4"/>
                </a:solidFill>
                <a:effectLst/>
                <a:latin typeface="Consolas" panose="020B0609020204030204" pitchFamily="49" charset="0"/>
              </a:rPr>
              <a:t>+ New alert rule</a:t>
            </a:r>
            <a:r>
              <a:rPr lang="en-US" b="0" dirty="0">
                <a:solidFill>
                  <a:srgbClr val="D4D4D4"/>
                </a:solidFill>
                <a:effectLst/>
                <a:latin typeface="Consolas" panose="020B0609020204030204" pitchFamily="49" charset="0"/>
              </a:rPr>
              <a:t> opens the </a:t>
            </a:r>
            <a:r>
              <a:rPr lang="en-US" b="1" dirty="0">
                <a:solidFill>
                  <a:srgbClr val="D4D4D4"/>
                </a:solidFill>
                <a:effectLst/>
                <a:latin typeface="Consolas" panose="020B0609020204030204" pitchFamily="49" charset="0"/>
              </a:rPr>
              <a:t>Create alert rule </a:t>
            </a:r>
            <a:r>
              <a:rPr lang="en-US" b="0" dirty="0">
                <a:solidFill>
                  <a:srgbClr val="D4D4D4"/>
                </a:solidFill>
                <a:effectLst/>
                <a:latin typeface="Consolas" panose="020B0609020204030204" pitchFamily="49" charset="0"/>
              </a:rPr>
              <a:t>page, where you can define conditions, actions to be triggered, and alert details.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737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Azure Resource Health can help you monitor whether your Azure Digital Twins instance is up and running. You can also use it to learn whether a regional outage is impacting the health of your instance.</a:t>
            </a:r>
          </a:p>
          <a:p>
            <a:endParaRPr lang="en-US" dirty="0"/>
          </a:p>
          <a:p>
            <a:r>
              <a:rPr lang="en-US" dirty="0"/>
              <a:t>In the example shown here, the ADT instance is showing the current state as Available, and you can see that the resource has been Available for the previous nine days.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964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516002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486506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221659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48380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334747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1565104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44162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0792127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4219404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376669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tx1"/>
                </a:solidFill>
                <a:cs typeface="Segoe UI Semilight" panose="020B0402040204020203" pitchFamily="34" charset="0"/>
              </a:rPr>
              <a:t>This simple example of an ADT environment for a Building includes digital entities that represent the </a:t>
            </a:r>
            <a:r>
              <a:rPr lang="en-US" sz="900" b="1" dirty="0">
                <a:solidFill>
                  <a:schemeClr val="tx1"/>
                </a:solidFill>
                <a:cs typeface="Segoe UI Semilight" panose="020B0402040204020203" pitchFamily="34" charset="0"/>
              </a:rPr>
              <a:t>floors</a:t>
            </a:r>
            <a:r>
              <a:rPr lang="en-US" sz="900" dirty="0">
                <a:solidFill>
                  <a:schemeClr val="tx1"/>
                </a:solidFill>
                <a:cs typeface="Segoe UI Semilight" panose="020B0402040204020203" pitchFamily="34" charset="0"/>
              </a:rPr>
              <a:t> of the building, as well as the </a:t>
            </a:r>
            <a:r>
              <a:rPr lang="en-US" sz="900" b="1" dirty="0">
                <a:solidFill>
                  <a:schemeClr val="tx1"/>
                </a:solidFill>
                <a:cs typeface="Segoe UI Semilight" panose="020B0402040204020203" pitchFamily="34" charset="0"/>
              </a:rPr>
              <a:t>rooms</a:t>
            </a:r>
            <a:r>
              <a:rPr lang="en-US" sz="900" dirty="0">
                <a:solidFill>
                  <a:schemeClr val="tx1"/>
                </a:solidFill>
                <a:cs typeface="Segoe UI Semilight" panose="020B0402040204020203" pitchFamily="34" charset="0"/>
              </a:rPr>
              <a:t> that exist on each floor. For an ADT knowledge graph each entity (each node on the graph) represents a digital twin, which can be queried to extract data related to the business. For example, the temperature of a room.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dirty="0">
              <a:solidFill>
                <a:schemeClr val="tx1"/>
              </a:solidFill>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term "Azure Digital Twins" refers to the Azure Digital Twins service as a whole. The term “digital twin(s)“, or just "twin(s)“, refers to the digital entities represented within your solution.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ADT environment show on the slide represents a small building. In this example, our building is comprised of digital twins that represent the floors of the building, as well as the rooms on each floor. The lines on the Graph that connect a Floor to a Room are called relationships. Relationships help to define how our digital twins are related to one another. In this case the relationship tells us that a floor “contains” rooms.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You may want to point out that “contains” is the name assigned to the relationship between Floor and Room and not a type of relationship or a key word. The relationship could have just as easily been named “has”.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441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Note</a:t>
            </a:r>
            <a:r>
              <a:rPr lang="en-US" dirty="0"/>
              <a:t>: The next slide is also focused on ADT in a solution context, providing more of a use case approach.</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Azure Digital Twins is commonly used in combination with other Azure services as part of a larger IoT solution.</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A complete solution using Azure Digital Twins may contain the following parts: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 The Azure Digital Twins service instance. The ADT service stores your twin graph (which includes the state information for the environment) and orchestrates event processing.</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 IoT hub can be used as an upstream service to provide device management and IoT data stream capabilities. Other input sources can also be included in the solution.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Downstream services are used to handle tasks such as workflow integration (like Logic Apps, cold storage, time series integration, or analytics).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External compute resources are used to process events generated by Azure Digital Twins and to connect with data sources such as IoT hub. One common way to provide compute resources is via Azure Functions.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Client apps can be used when developing/implementing the Azure Digital Twins solution (to create digital entities and a topology, or to extract insights from the twin graph using queries).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504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a:t>Note</a:t>
            </a:r>
            <a:r>
              <a:rPr lang="en-US" b="0" u="none" dirty="0"/>
              <a:t>: This 2</a:t>
            </a:r>
            <a:r>
              <a:rPr lang="en-US" b="0" u="none" baseline="30000" dirty="0"/>
              <a:t>nd</a:t>
            </a:r>
            <a:r>
              <a:rPr lang="en-US" b="0" u="none" dirty="0"/>
              <a:t> slide on ADT solutions is intended to help students get a feel for an ADT use case. Since ADT may be new to students, the discussion should remain high-level. There is a link to an ADT customer </a:t>
            </a:r>
            <a:r>
              <a:rPr lang="en-US" b="0" u="none"/>
              <a:t>story below.</a:t>
            </a:r>
            <a:endParaRPr lang="en-US" b="0" u="none" dirty="0"/>
          </a:p>
          <a:p>
            <a:endParaRPr lang="en-US" b="0" u="none" dirty="0"/>
          </a:p>
          <a:p>
            <a:r>
              <a:rPr lang="en-US" b="1" u="sng" dirty="0"/>
              <a:t>Contoso Scenario</a:t>
            </a:r>
          </a:p>
          <a:p>
            <a:pPr marL="171450" indent="-171450">
              <a:buFont typeface="Arial" panose="020B0604020202020204" pitchFamily="34" charset="0"/>
              <a:buChar char="•"/>
            </a:pPr>
            <a:r>
              <a:rPr lang="en-US" b="1" dirty="0"/>
              <a:t>Evaluation</a:t>
            </a:r>
            <a:r>
              <a:rPr lang="en-US" dirty="0"/>
              <a:t>: </a:t>
            </a:r>
            <a:r>
              <a:rPr lang="en-US" sz="900" dirty="0"/>
              <a:t> With ADT, Contoso will be able to combine data from sales, marketing, facilities, and operations (including IoT Hub data) in a single and secure location. For example, a Contoso cheese factory ADT environment could report executive level information like percentage uptime, production volume, peak volume, operating costs, and profit margins. Digging deeper within the same graph environment, a front-line operator could observe cheese cave environment data, IoT sensor performance and connection records, and maintenance information.  Each person can access aggregated data that is customized to their needs, all from a live and interactive environment.</a:t>
            </a:r>
          </a:p>
          <a:p>
            <a:pPr marL="171450" indent="-171450">
              <a:buFont typeface="Arial" panose="020B0604020202020204" pitchFamily="34" charset="0"/>
              <a:buChar char="•"/>
            </a:pPr>
            <a:r>
              <a:rPr lang="en-US" sz="900" b="1" dirty="0"/>
              <a:t>Design Flexibility</a:t>
            </a:r>
            <a:r>
              <a:rPr lang="en-US" sz="900" dirty="0"/>
              <a:t>: The Azure Digital Twins environment supports upstream data sources and downstream services for nearly any business design requirement. Contoso is able to leverage their investment in an Azure IoT solution, making IoT hub one source of data input, and will be able to supplement their sensor data with business information from various departments. Support for downstream services, such as data analytics and storage, is also robust. Since ADT aggregates data from multiple sources, additional business opportunities are available for Contoso solution architects to investigate. </a:t>
            </a:r>
          </a:p>
          <a:p>
            <a:pPr marL="171450" indent="-171450">
              <a:buFont typeface="Arial" panose="020B0604020202020204" pitchFamily="34" charset="0"/>
              <a:buChar char="•"/>
            </a:pPr>
            <a:r>
              <a:rPr lang="en-US" sz="900" b="1" dirty="0"/>
              <a:t>Implementation</a:t>
            </a:r>
            <a:r>
              <a:rPr lang="en-US" sz="900" dirty="0"/>
              <a:t>: Although ADT brings new terms and APIs, the tools used to implement your ADT solution will be familiar to the Azure IoT developer. Azure CLI, ADT SDKs, Visual Studio Code, and Azure Functions combine to jump-start the implementation process. Since the Azure IoT developers at Contoso are already familiar with these tools, management chooses to run a POC phase that focuses on ingesting IoT data, managing the ADT environment, and evaluating data with downstream services before combining business data into the solution in later phases. An Azure Digital Twins solution can start small and grow to meet the changing needs of the business.         </a:t>
            </a:r>
          </a:p>
          <a:p>
            <a:pPr marL="171450" indent="-171450">
              <a:buFont typeface="Arial" panose="020B0604020202020204" pitchFamily="34" charset="0"/>
              <a:buChar char="•"/>
            </a:pPr>
            <a:r>
              <a:rPr lang="en-US" sz="900" b="1" dirty="0"/>
              <a:t>Results</a:t>
            </a:r>
            <a:r>
              <a:rPr lang="en-US" sz="900" dirty="0"/>
              <a:t>: Azure Digital Twins leverages the same analytic and predictive AI services available to other Azure solutions, but by aggregating and combining data within a single source, new and more robust results are achievable.  </a:t>
            </a:r>
          </a:p>
          <a:p>
            <a:endParaRPr lang="en-US" sz="900" dirty="0"/>
          </a:p>
          <a:p>
            <a:r>
              <a:rPr lang="en-US" dirty="0"/>
              <a:t>Actual Customer Story: </a:t>
            </a:r>
            <a:r>
              <a:rPr lang="en-US" dirty="0">
                <a:hlinkClick r:id="rId3"/>
              </a:rPr>
              <a:t>Microsoft Customer Story-Brookfield sets a new standard for innovation in real estate with </a:t>
            </a:r>
            <a:r>
              <a:rPr lang="en-US" dirty="0" err="1">
                <a:hlinkClick r:id="rId3"/>
              </a:rPr>
              <a:t>WillowTwin</a:t>
            </a:r>
            <a:r>
              <a:rPr lang="en-US" dirty="0">
                <a:hlinkClick r:id="rId3"/>
              </a:rPr>
              <a:t> and Azure Digital Twins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891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0" i="0" dirty="0">
                <a:solidFill>
                  <a:srgbClr val="333333"/>
                </a:solidFill>
                <a:effectLst/>
                <a:latin typeface="Helvetica Neue"/>
              </a:rPr>
              <a:t>Digital twin models provide the blueprint that is used to create the digital twin entities within your Azure Digital Twins environment.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b="0" i="0" dirty="0">
              <a:solidFill>
                <a:srgbClr val="333333"/>
              </a:solidFill>
              <a:effectLst/>
              <a:latin typeface="Helvetica Neue"/>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0" i="0" dirty="0">
                <a:solidFill>
                  <a:srgbClr val="333333"/>
                </a:solidFill>
                <a:effectLst/>
                <a:latin typeface="Helvetica Neue"/>
              </a:rPr>
              <a:t>Within a model definition, the top-level code item is an Interface. The Interface encapsulates the entire model, and will</a:t>
            </a:r>
            <a:r>
              <a:rPr lang="en-US" dirty="0"/>
              <a:t> contain zero, one, or many of the fields listed here.</a:t>
            </a:r>
            <a:endParaRPr lang="en-US" b="0" i="0" dirty="0">
              <a:solidFill>
                <a:srgbClr val="333333"/>
              </a:solidFill>
              <a:effectLst/>
              <a:latin typeface="Helvetica Neue"/>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b="0" i="0" dirty="0">
              <a:solidFill>
                <a:srgbClr val="333333"/>
              </a:solidFill>
              <a:effectLst/>
              <a:latin typeface="Helvetica Neue"/>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Models will nearly always contain two or more Properties and at least one Relationship. Telemetry and Component fields are more situational, with Telemetry being tied to the need for streaming data and Components being tied to a logical subsystem of a Model. The example that Microsoft provides is a Model for a mobile phone that contains a Component for the embedded camera.</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Since both Properties and Telemetry are data fields, it may appear that they could be used more interchangeably than is actually the case. The big difference is that Telemetry is more like a transitory event than a readable value, whereas a Property is a static value that has read/write capabilities. The </a:t>
            </a:r>
            <a:r>
              <a:rPr lang="en-US" dirty="0" err="1"/>
              <a:t>skillpipe</a:t>
            </a:r>
            <a:r>
              <a:rPr lang="en-US" dirty="0"/>
              <a:t> content includes an example that describes using the Telemetry field of a child digital twin (a Thermostat twin) to update a Property of the parent digital twin (a Room twin), in this case setting the current temperature property for the room.</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88644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Note: This is slide 1 or 2 for the DTDL topic. This first slide describes the elements of a DTDL model file, the second slide presents an example of the DTDL JSON-LD code. You should consider how you want to split your time between the two slides before teach this topic for the first time.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dirty="0"/>
              <a:t>The Digital Twins Definition language (DTDL), specifies the field structures that are available when designing ADT models. </a:t>
            </a:r>
            <a:r>
              <a:rPr lang="en-US" dirty="0"/>
              <a:t>Each field follows a required format. This format ensures that digital twin instances in an ADT environment can created, updated, and deleted in a manageable way. Model version numbers enable you to have digital twins in your environment that represent, for example, different versions of their physical counterparts.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561092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25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1021637518"/>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934085795"/>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6"/>
            <a:ext cx="11354714" cy="362123"/>
          </a:xfrm>
        </p:spPr>
        <p:txBody>
          <a:bodyPr tIns="0" rIns="0" bIns="0"/>
          <a:lstStyle>
            <a:lvl1pPr>
              <a:defRPr sz="2353" spc="0">
                <a:latin typeface="+mj-lt"/>
              </a:defRPr>
            </a:lvl1pPr>
          </a:lstStyle>
          <a:p>
            <a:pPr lvl="0"/>
            <a:r>
              <a:rPr lang="en-US" dirty="0"/>
              <a:t>Click to edit Master text styles</a:t>
            </a:r>
          </a:p>
        </p:txBody>
      </p:sp>
    </p:spTree>
    <p:extLst>
      <p:ext uri="{BB962C8B-B14F-4D97-AF65-F5344CB8AC3E}">
        <p14:creationId xmlns:p14="http://schemas.microsoft.com/office/powerpoint/2010/main" val="3269388120"/>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74.xml"/><Relationship Id="rId5" Type="http://schemas.openxmlformats.org/officeDocument/2006/relationships/image" Target="../media/image33.emf"/><Relationship Id="rId4" Type="http://schemas.openxmlformats.org/officeDocument/2006/relationships/image" Target="../media/image32.emf"/></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4.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4.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20.xml"/><Relationship Id="rId1" Type="http://schemas.openxmlformats.org/officeDocument/2006/relationships/slideLayout" Target="../slideLayouts/slideLayout75.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1.xml"/><Relationship Id="rId1" Type="http://schemas.openxmlformats.org/officeDocument/2006/relationships/slideLayout" Target="../slideLayouts/slideLayout7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3.xml"/><Relationship Id="rId1" Type="http://schemas.openxmlformats.org/officeDocument/2006/relationships/slideLayout" Target="../slideLayouts/slideLayout75.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6.xml"/><Relationship Id="rId1" Type="http://schemas.openxmlformats.org/officeDocument/2006/relationships/slideLayout" Target="../slideLayouts/slideLayout74.xml"/><Relationship Id="rId5" Type="http://schemas.openxmlformats.org/officeDocument/2006/relationships/image" Target="../media/image33.emf"/><Relationship Id="rId4" Type="http://schemas.openxmlformats.org/officeDocument/2006/relationships/image" Target="../media/image32.emf"/></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74.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73.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74.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74.xml"/></Relationships>
</file>

<file path=ppt/slides/_rels/slide3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36.xml"/><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37.xml"/><Relationship Id="rId1" Type="http://schemas.openxmlformats.org/officeDocument/2006/relationships/slideLayout" Target="../slideLayouts/slideLayout75.xml"/><Relationship Id="rId6" Type="http://schemas.openxmlformats.org/officeDocument/2006/relationships/image" Target="../media/image42.emf"/><Relationship Id="rId5" Type="http://schemas.openxmlformats.org/officeDocument/2006/relationships/image" Target="../media/image19.emf"/><Relationship Id="rId4" Type="http://schemas.openxmlformats.org/officeDocument/2006/relationships/image" Target="../media/image45.emf"/></Relationships>
</file>

<file path=ppt/slides/_rels/slide3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8.xml"/><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9.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0.xml"/><Relationship Id="rId1" Type="http://schemas.openxmlformats.org/officeDocument/2006/relationships/slideLayout" Target="../slideLayouts/slideLayout74.xml"/></Relationships>
</file>

<file path=ppt/slides/_rels/slide4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1.xml"/><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2.xml"/><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3.xml"/><Relationship Id="rId1" Type="http://schemas.openxmlformats.org/officeDocument/2006/relationships/slideLayout" Target="../slideLayouts/slideLayout74.xml"/></Relationships>
</file>

<file path=ppt/slides/_rels/slide44.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4.xml"/><Relationship Id="rId1" Type="http://schemas.openxmlformats.org/officeDocument/2006/relationships/slideLayout" Target="../slideLayouts/slideLayout74.xml"/></Relationships>
</file>

<file path=ppt/slides/_rels/slide45.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45.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7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7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03FCD424-20B8-4089-8599-C45CD23B4647}"/>
              </a:ext>
            </a:extLst>
          </p:cNvPr>
          <p:cNvSpPr>
            <a:spLocks noGrp="1"/>
          </p:cNvSpPr>
          <p:nvPr>
            <p:ph type="title"/>
          </p:nvPr>
        </p:nvSpPr>
        <p:spPr>
          <a:xfrm>
            <a:off x="428682" y="2532575"/>
            <a:ext cx="5667318" cy="1792850"/>
          </a:xfrm>
        </p:spPr>
        <p:txBody>
          <a:bodyPr anchor="ctr"/>
          <a:lstStyle/>
          <a:p>
            <a:r>
              <a:rPr lang="en-US" dirty="0"/>
              <a:t>AZ-220T01</a:t>
            </a:r>
            <a:br>
              <a:rPr lang="en-US" dirty="0"/>
            </a:br>
            <a:r>
              <a:rPr lang="en-US" dirty="0"/>
              <a:t>Module 11: </a:t>
            </a:r>
            <a:br>
              <a:rPr lang="en-US" dirty="0"/>
            </a:br>
            <a:r>
              <a:rPr lang="en-US" dirty="0"/>
              <a:t>Develop with Azure Digital Twins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Digital Twins Definition Language</a:t>
            </a:r>
          </a:p>
        </p:txBody>
      </p:sp>
      <p:sp>
        <p:nvSpPr>
          <p:cNvPr id="5" name="Title 16">
            <a:extLst>
              <a:ext uri="{FF2B5EF4-FFF2-40B4-BE49-F238E27FC236}">
                <a16:creationId xmlns:a16="http://schemas.microsoft.com/office/drawing/2014/main" id="{C57F504F-C6A5-4DC5-A903-0D88A90D254D}"/>
              </a:ext>
            </a:extLst>
          </p:cNvPr>
          <p:cNvSpPr txBox="1">
            <a:spLocks/>
          </p:cNvSpPr>
          <p:nvPr/>
        </p:nvSpPr>
        <p:spPr>
          <a:xfrm>
            <a:off x="725021" y="1721503"/>
            <a:ext cx="3552860" cy="143629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pPr>
              <a:lnSpc>
                <a:spcPts val="1372"/>
              </a:lnSpc>
            </a:pPr>
            <a:r>
              <a:rPr lang="en-US" sz="1372" dirty="0"/>
              <a:t>[</a:t>
            </a:r>
          </a:p>
          <a:p>
            <a:pPr>
              <a:lnSpc>
                <a:spcPts val="1372"/>
              </a:lnSpc>
            </a:pPr>
            <a:r>
              <a:rPr lang="en-US" sz="1372" dirty="0"/>
              <a:t>    {</a:t>
            </a:r>
          </a:p>
          <a:p>
            <a:pPr>
              <a:lnSpc>
                <a:spcPts val="1372"/>
              </a:lnSpc>
            </a:pPr>
            <a:r>
              <a:rPr lang="en-US" sz="1372" dirty="0"/>
              <a:t>      "@id": "dtmi:com:contoso:Planet;1",</a:t>
            </a:r>
          </a:p>
          <a:p>
            <a:pPr>
              <a:lnSpc>
                <a:spcPts val="1372"/>
              </a:lnSpc>
            </a:pPr>
            <a:r>
              <a:rPr lang="en-US" sz="1372" dirty="0"/>
              <a:t>      "@type": "Interface",</a:t>
            </a:r>
          </a:p>
          <a:p>
            <a:pPr>
              <a:lnSpc>
                <a:spcPts val="1372"/>
              </a:lnSpc>
            </a:pPr>
            <a:r>
              <a:rPr lang="en-US" sz="1372" dirty="0"/>
              <a:t>      "@context": "dtmi:dtdl:context;2",</a:t>
            </a:r>
          </a:p>
          <a:p>
            <a:pPr>
              <a:lnSpc>
                <a:spcPts val="1372"/>
              </a:lnSpc>
            </a:pPr>
            <a:r>
              <a:rPr lang="en-US" sz="1372" dirty="0"/>
              <a:t>      "</a:t>
            </a:r>
            <a:r>
              <a:rPr lang="en-US" sz="1372" dirty="0" err="1"/>
              <a:t>displayName</a:t>
            </a:r>
            <a:r>
              <a:rPr lang="en-US" sz="1372" dirty="0"/>
              <a:t>": "Planet",</a:t>
            </a:r>
          </a:p>
          <a:p>
            <a:pPr>
              <a:lnSpc>
                <a:spcPts val="1372"/>
              </a:lnSpc>
            </a:pPr>
            <a:r>
              <a:rPr lang="en-US" sz="1372" dirty="0"/>
              <a:t>      "contents": [</a:t>
            </a:r>
          </a:p>
          <a:p>
            <a:pPr>
              <a:lnSpc>
                <a:spcPts val="1372"/>
              </a:lnSpc>
            </a:pPr>
            <a:endParaRPr lang="en-US" sz="1372" dirty="0"/>
          </a:p>
        </p:txBody>
      </p:sp>
      <p:sp>
        <p:nvSpPr>
          <p:cNvPr id="7" name="Title 16">
            <a:extLst>
              <a:ext uri="{FF2B5EF4-FFF2-40B4-BE49-F238E27FC236}">
                <a16:creationId xmlns:a16="http://schemas.microsoft.com/office/drawing/2014/main" id="{C5F9CFB8-F2D6-44E0-9082-8F6FED655183}"/>
              </a:ext>
            </a:extLst>
          </p:cNvPr>
          <p:cNvSpPr txBox="1">
            <a:spLocks/>
          </p:cNvSpPr>
          <p:nvPr/>
        </p:nvSpPr>
        <p:spPr>
          <a:xfrm>
            <a:off x="4335309" y="1721503"/>
            <a:ext cx="3552860" cy="4847481"/>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pPr>
              <a:lnSpc>
                <a:spcPts val="1372"/>
              </a:lnSpc>
            </a:pPr>
            <a:r>
              <a:rPr lang="en-US" sz="1372" dirty="0"/>
              <a:t>        {</a:t>
            </a:r>
          </a:p>
          <a:p>
            <a:pPr>
              <a:lnSpc>
                <a:spcPts val="1372"/>
              </a:lnSpc>
            </a:pPr>
            <a:r>
              <a:rPr lang="en-US" sz="1372" dirty="0"/>
              <a:t>          "@type": "Property",</a:t>
            </a:r>
          </a:p>
          <a:p>
            <a:pPr>
              <a:lnSpc>
                <a:spcPts val="1372"/>
              </a:lnSpc>
            </a:pPr>
            <a:r>
              <a:rPr lang="en-US" sz="1372" dirty="0"/>
              <a:t>          "name": "name",</a:t>
            </a:r>
          </a:p>
          <a:p>
            <a:pPr>
              <a:lnSpc>
                <a:spcPts val="1372"/>
              </a:lnSpc>
            </a:pPr>
            <a:r>
              <a:rPr lang="en-US" sz="1372" dirty="0"/>
              <a:t>          "schema": "string"</a:t>
            </a:r>
          </a:p>
          <a:p>
            <a:pPr>
              <a:lnSpc>
                <a:spcPts val="1372"/>
              </a:lnSpc>
            </a:pPr>
            <a:r>
              <a:rPr lang="en-US" sz="1372" dirty="0"/>
              <a:t>        },</a:t>
            </a:r>
          </a:p>
          <a:p>
            <a:pPr>
              <a:lnSpc>
                <a:spcPts val="1372"/>
              </a:lnSpc>
            </a:pPr>
            <a:r>
              <a:rPr lang="en-US" sz="1372" dirty="0"/>
              <a:t>        {</a:t>
            </a:r>
          </a:p>
          <a:p>
            <a:pPr>
              <a:lnSpc>
                <a:spcPts val="1372"/>
              </a:lnSpc>
            </a:pPr>
            <a:r>
              <a:rPr lang="en-US" sz="1372" dirty="0"/>
              <a:t>          "@type": "Property",</a:t>
            </a:r>
          </a:p>
          <a:p>
            <a:pPr>
              <a:lnSpc>
                <a:spcPts val="1372"/>
              </a:lnSpc>
            </a:pPr>
            <a:r>
              <a:rPr lang="en-US" sz="1372" dirty="0"/>
              <a:t>          "name": "mass",</a:t>
            </a:r>
          </a:p>
          <a:p>
            <a:pPr>
              <a:lnSpc>
                <a:spcPts val="1372"/>
              </a:lnSpc>
            </a:pPr>
            <a:r>
              <a:rPr lang="en-US" sz="1372" dirty="0"/>
              <a:t>          "schema": "double"</a:t>
            </a:r>
          </a:p>
          <a:p>
            <a:pPr>
              <a:lnSpc>
                <a:spcPts val="1372"/>
              </a:lnSpc>
            </a:pPr>
            <a:r>
              <a:rPr lang="en-US" sz="1372" dirty="0"/>
              <a:t>        },</a:t>
            </a:r>
          </a:p>
          <a:p>
            <a:pPr>
              <a:lnSpc>
                <a:spcPts val="1372"/>
              </a:lnSpc>
            </a:pPr>
            <a:r>
              <a:rPr lang="en-US" sz="1372" dirty="0"/>
              <a:t>        {</a:t>
            </a:r>
          </a:p>
          <a:p>
            <a:pPr>
              <a:lnSpc>
                <a:spcPts val="1372"/>
              </a:lnSpc>
            </a:pPr>
            <a:r>
              <a:rPr lang="en-US" sz="1372" dirty="0"/>
              <a:t>          "@type": "Telemetry",</a:t>
            </a:r>
          </a:p>
          <a:p>
            <a:pPr>
              <a:lnSpc>
                <a:spcPts val="1372"/>
              </a:lnSpc>
            </a:pPr>
            <a:r>
              <a:rPr lang="en-US" sz="1372" dirty="0"/>
              <a:t>          "name": "Temperature",</a:t>
            </a:r>
          </a:p>
          <a:p>
            <a:pPr>
              <a:lnSpc>
                <a:spcPts val="1372"/>
              </a:lnSpc>
            </a:pPr>
            <a:r>
              <a:rPr lang="en-US" sz="1372" dirty="0"/>
              <a:t>          "schema": "double"</a:t>
            </a:r>
          </a:p>
          <a:p>
            <a:pPr>
              <a:lnSpc>
                <a:spcPts val="1372"/>
              </a:lnSpc>
            </a:pPr>
            <a:r>
              <a:rPr lang="en-US" sz="1372" dirty="0"/>
              <a:t>        },</a:t>
            </a:r>
          </a:p>
          <a:p>
            <a:pPr>
              <a:lnSpc>
                <a:spcPts val="1372"/>
              </a:lnSpc>
            </a:pPr>
            <a:r>
              <a:rPr lang="en-US" sz="1372" dirty="0"/>
              <a:t>        {</a:t>
            </a:r>
          </a:p>
          <a:p>
            <a:pPr>
              <a:lnSpc>
                <a:spcPts val="1372"/>
              </a:lnSpc>
            </a:pPr>
            <a:r>
              <a:rPr lang="en-US" sz="1372" dirty="0"/>
              <a:t>          "@type": "Relationship",</a:t>
            </a:r>
          </a:p>
          <a:p>
            <a:pPr>
              <a:lnSpc>
                <a:spcPts val="1372"/>
              </a:lnSpc>
            </a:pPr>
            <a:r>
              <a:rPr lang="en-US" sz="1372" dirty="0"/>
              <a:t>          "name": "satellites",</a:t>
            </a:r>
          </a:p>
          <a:p>
            <a:pPr>
              <a:lnSpc>
                <a:spcPts val="1372"/>
              </a:lnSpc>
            </a:pPr>
            <a:r>
              <a:rPr lang="en-US" sz="1372" dirty="0"/>
              <a:t>          "target": "dtmi:com:contoso:Moon;1"</a:t>
            </a:r>
          </a:p>
          <a:p>
            <a:pPr>
              <a:lnSpc>
                <a:spcPts val="1372"/>
              </a:lnSpc>
            </a:pPr>
            <a:r>
              <a:rPr lang="en-US" sz="1372" dirty="0"/>
              <a:t>        },</a:t>
            </a:r>
          </a:p>
          <a:p>
            <a:pPr>
              <a:lnSpc>
                <a:spcPts val="1372"/>
              </a:lnSpc>
            </a:pPr>
            <a:r>
              <a:rPr lang="en-US" sz="1372" dirty="0"/>
              <a:t>        {</a:t>
            </a:r>
          </a:p>
          <a:p>
            <a:pPr>
              <a:lnSpc>
                <a:spcPts val="1372"/>
              </a:lnSpc>
            </a:pPr>
            <a:r>
              <a:rPr lang="en-US" sz="1372" dirty="0"/>
              <a:t>          "@type": "Component",</a:t>
            </a:r>
          </a:p>
          <a:p>
            <a:pPr>
              <a:lnSpc>
                <a:spcPts val="1372"/>
              </a:lnSpc>
            </a:pPr>
            <a:r>
              <a:rPr lang="en-US" sz="1372" dirty="0"/>
              <a:t>          "name": "</a:t>
            </a:r>
            <a:r>
              <a:rPr lang="en-US" sz="1372" dirty="0" err="1"/>
              <a:t>deepestCrater</a:t>
            </a:r>
            <a:r>
              <a:rPr lang="en-US" sz="1372" dirty="0"/>
              <a:t>",</a:t>
            </a:r>
          </a:p>
          <a:p>
            <a:pPr>
              <a:lnSpc>
                <a:spcPts val="1372"/>
              </a:lnSpc>
            </a:pPr>
            <a:r>
              <a:rPr lang="en-US" sz="1372" dirty="0"/>
              <a:t>          "schema": "dtmi:com:contoso:Crater;1"</a:t>
            </a:r>
          </a:p>
          <a:p>
            <a:pPr>
              <a:lnSpc>
                <a:spcPts val="1372"/>
              </a:lnSpc>
            </a:pPr>
            <a:r>
              <a:rPr lang="en-US" sz="1372" dirty="0"/>
              <a:t>        }</a:t>
            </a:r>
          </a:p>
          <a:p>
            <a:pPr>
              <a:lnSpc>
                <a:spcPts val="1372"/>
              </a:lnSpc>
            </a:pPr>
            <a:r>
              <a:rPr lang="en-US" sz="1372" dirty="0"/>
              <a:t>      ]</a:t>
            </a:r>
          </a:p>
          <a:p>
            <a:pPr>
              <a:lnSpc>
                <a:spcPts val="1372"/>
              </a:lnSpc>
            </a:pPr>
            <a:r>
              <a:rPr lang="en-US" sz="1372" dirty="0"/>
              <a:t>    },</a:t>
            </a:r>
          </a:p>
        </p:txBody>
      </p:sp>
      <p:sp>
        <p:nvSpPr>
          <p:cNvPr id="8" name="Title 16">
            <a:extLst>
              <a:ext uri="{FF2B5EF4-FFF2-40B4-BE49-F238E27FC236}">
                <a16:creationId xmlns:a16="http://schemas.microsoft.com/office/drawing/2014/main" id="{54620F81-45CA-4CA2-8647-1AF7ED0C6994}"/>
              </a:ext>
            </a:extLst>
          </p:cNvPr>
          <p:cNvSpPr txBox="1">
            <a:spLocks/>
          </p:cNvSpPr>
          <p:nvPr/>
        </p:nvSpPr>
        <p:spPr>
          <a:xfrm>
            <a:off x="7943704" y="1721503"/>
            <a:ext cx="3552860" cy="1974900"/>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pPr>
              <a:lnSpc>
                <a:spcPts val="1372"/>
              </a:lnSpc>
            </a:pPr>
            <a:r>
              <a:rPr lang="en-US" sz="1372" dirty="0"/>
              <a:t>    {</a:t>
            </a:r>
          </a:p>
          <a:p>
            <a:pPr>
              <a:lnSpc>
                <a:spcPts val="1372"/>
              </a:lnSpc>
            </a:pPr>
            <a:r>
              <a:rPr lang="en-US" sz="1372" dirty="0"/>
              <a:t>      "@id": "dtmi:com:contoso:Crater;1",</a:t>
            </a:r>
          </a:p>
          <a:p>
            <a:pPr>
              <a:lnSpc>
                <a:spcPts val="1372"/>
              </a:lnSpc>
            </a:pPr>
            <a:r>
              <a:rPr lang="en-US" sz="1372" dirty="0"/>
              <a:t>      "@type": "Interface",</a:t>
            </a:r>
          </a:p>
          <a:p>
            <a:pPr>
              <a:lnSpc>
                <a:spcPts val="1372"/>
              </a:lnSpc>
            </a:pPr>
            <a:r>
              <a:rPr lang="en-US" sz="1372" dirty="0"/>
              <a:t>      "@context": "dtmi:dtdl:context;2"</a:t>
            </a:r>
          </a:p>
          <a:p>
            <a:pPr>
              <a:lnSpc>
                <a:spcPts val="1372"/>
              </a:lnSpc>
            </a:pPr>
            <a:r>
              <a:rPr lang="en-US" sz="1372" dirty="0"/>
              <a:t>    },</a:t>
            </a:r>
          </a:p>
          <a:p>
            <a:pPr>
              <a:lnSpc>
                <a:spcPts val="1372"/>
              </a:lnSpc>
            </a:pPr>
            <a:r>
              <a:rPr lang="en-US" sz="1372" dirty="0"/>
              <a:t>    {</a:t>
            </a:r>
          </a:p>
          <a:p>
            <a:pPr>
              <a:lnSpc>
                <a:spcPts val="1372"/>
              </a:lnSpc>
            </a:pPr>
            <a:r>
              <a:rPr lang="en-US" sz="1372" dirty="0"/>
              <a:t>      "@id": "dtmi:com:contoso:Moon;1",</a:t>
            </a:r>
          </a:p>
          <a:p>
            <a:pPr>
              <a:lnSpc>
                <a:spcPts val="1372"/>
              </a:lnSpc>
            </a:pPr>
            <a:r>
              <a:rPr lang="en-US" sz="1372" dirty="0"/>
              <a:t>      "@type": "Interface",</a:t>
            </a:r>
          </a:p>
          <a:p>
            <a:pPr>
              <a:lnSpc>
                <a:spcPts val="1372"/>
              </a:lnSpc>
            </a:pPr>
            <a:r>
              <a:rPr lang="en-US" sz="1372" dirty="0"/>
              <a:t>      "@context": "dtmi:dtdl:context;2"</a:t>
            </a:r>
          </a:p>
          <a:p>
            <a:pPr>
              <a:lnSpc>
                <a:spcPts val="1372"/>
              </a:lnSpc>
            </a:pPr>
            <a:r>
              <a:rPr lang="en-US" sz="1372" dirty="0"/>
              <a:t>    }</a:t>
            </a:r>
          </a:p>
          <a:p>
            <a:pPr>
              <a:lnSpc>
                <a:spcPts val="1372"/>
              </a:lnSpc>
            </a:pPr>
            <a:r>
              <a:rPr lang="en-US" sz="1372" dirty="0"/>
              <a:t>]</a:t>
            </a:r>
          </a:p>
        </p:txBody>
      </p:sp>
      <p:sp>
        <p:nvSpPr>
          <p:cNvPr id="9" name="Title 16">
            <a:extLst>
              <a:ext uri="{FF2B5EF4-FFF2-40B4-BE49-F238E27FC236}">
                <a16:creationId xmlns:a16="http://schemas.microsoft.com/office/drawing/2014/main" id="{35B93A99-871A-4333-BEA9-ED614C83CAA6}"/>
              </a:ext>
            </a:extLst>
          </p:cNvPr>
          <p:cNvSpPr txBox="1">
            <a:spLocks/>
          </p:cNvSpPr>
          <p:nvPr/>
        </p:nvSpPr>
        <p:spPr>
          <a:xfrm>
            <a:off x="418643" y="1029325"/>
            <a:ext cx="11343820" cy="35900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765" dirty="0"/>
              <a:t>The following DTDL example for a Planet includes properties and telemetry as well as a relationship and component </a:t>
            </a:r>
          </a:p>
        </p:txBody>
      </p:sp>
    </p:spTree>
    <p:extLst>
      <p:ext uri="{BB962C8B-B14F-4D97-AF65-F5344CB8AC3E}">
        <p14:creationId xmlns:p14="http://schemas.microsoft.com/office/powerpoint/2010/main" val="23657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Examine digital twins and graph construction</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322847"/>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buClr>
                <a:schemeClr val="tx1"/>
              </a:buClr>
            </a:pPr>
            <a:r>
              <a:rPr lang="en-US" sz="1961" dirty="0">
                <a:solidFill>
                  <a:schemeClr val="tx1"/>
                </a:solidFill>
                <a:cs typeface="Segoe UI Semilight" panose="020B0402040204020203" pitchFamily="34" charset="0"/>
              </a:rPr>
              <a:t>The first step in adding a digital twin to ADT is to upload a model type to your ADT instance</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3077700"/>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961" dirty="0">
                <a:solidFill>
                  <a:schemeClr val="tx1"/>
                </a:solidFill>
                <a:cs typeface="Segoe UI Semilight" panose="020B0402040204020203" pitchFamily="34" charset="0"/>
              </a:rPr>
              <a:t>After creating and uploading a model, you can create one or more instances of the model type; your digital twins</a:t>
            </a:r>
          </a:p>
        </p:txBody>
      </p:sp>
      <p:sp>
        <p:nvSpPr>
          <p:cNvPr id="19" name="Rectangle 18">
            <a:extLst>
              <a:ext uri="{FF2B5EF4-FFF2-40B4-BE49-F238E27FC236}">
                <a16:creationId xmlns:a16="http://schemas.microsoft.com/office/drawing/2014/main" id="{EBEBED4D-C7BD-474B-B3AF-6B3263A71330}"/>
              </a:ext>
            </a:extLst>
          </p:cNvPr>
          <p:cNvSpPr>
            <a:spLocks/>
          </p:cNvSpPr>
          <p:nvPr/>
        </p:nvSpPr>
        <p:spPr>
          <a:xfrm>
            <a:off x="418644" y="4832552"/>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961" dirty="0">
                <a:solidFill>
                  <a:schemeClr val="tx1"/>
                </a:solidFill>
                <a:cs typeface="Segoe UI Semilight" panose="020B0402040204020203" pitchFamily="34" charset="0"/>
              </a:rPr>
              <a:t>Digital twins are connected into a twin graph by their relationships (which must be defined as part of the model)</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55182" y="1322847"/>
            <a:ext cx="7518176"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Diagram showing ADT graph and Models in ADT-Explorer sample app">
            <a:extLst>
              <a:ext uri="{FF2B5EF4-FFF2-40B4-BE49-F238E27FC236}">
                <a16:creationId xmlns:a16="http://schemas.microsoft.com/office/drawing/2014/main" id="{746E8554-560F-43E9-B7C0-A1F9188BC5EA}"/>
              </a:ext>
            </a:extLst>
          </p:cNvPr>
          <p:cNvPicPr>
            <a:picLocks noChangeAspect="1"/>
          </p:cNvPicPr>
          <p:nvPr/>
        </p:nvPicPr>
        <p:blipFill>
          <a:blip r:embed="rId3"/>
          <a:stretch>
            <a:fillRect/>
          </a:stretch>
        </p:blipFill>
        <p:spPr>
          <a:xfrm>
            <a:off x="4352721" y="1849039"/>
            <a:ext cx="7323095" cy="4041852"/>
          </a:xfrm>
          <a:prstGeom prst="rect">
            <a:avLst/>
          </a:prstGeom>
        </p:spPr>
      </p:pic>
    </p:spTree>
    <p:extLst>
      <p:ext uri="{BB962C8B-B14F-4D97-AF65-F5344CB8AC3E}">
        <p14:creationId xmlns:p14="http://schemas.microsoft.com/office/powerpoint/2010/main" val="4125007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3243863"/>
            <a:ext cx="9115662" cy="367164"/>
          </a:xfrm>
        </p:spPr>
        <p:txBody>
          <a:bodyPr/>
          <a:lstStyle/>
          <a:p>
            <a:r>
              <a:rPr lang="en-US" dirty="0"/>
              <a:t>Lesson 3: Introduction to ADT solution development</a:t>
            </a:r>
          </a:p>
        </p:txBody>
      </p:sp>
      <p:pic>
        <p:nvPicPr>
          <p:cNvPr id="6" name="Picture 5" descr="Icon of a key">
            <a:extLst>
              <a:ext uri="{FF2B5EF4-FFF2-40B4-BE49-F238E27FC236}">
                <a16:creationId xmlns:a16="http://schemas.microsoft.com/office/drawing/2014/main" id="{601D7A78-A779-4E7D-A5A8-50238C80EDE4}"/>
              </a:ext>
            </a:extLst>
          </p:cNvPr>
          <p:cNvPicPr>
            <a:picLocks noChangeAspect="1"/>
          </p:cNvPicPr>
          <p:nvPr/>
        </p:nvPicPr>
        <p:blipFill>
          <a:blip r:embed="rId3"/>
          <a:stretch>
            <a:fillRect/>
          </a:stretch>
        </p:blipFill>
        <p:spPr>
          <a:xfrm>
            <a:off x="10291544" y="2953442"/>
            <a:ext cx="876416" cy="876416"/>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 started with the ADT service and tools</a:t>
            </a:r>
          </a:p>
        </p:txBody>
      </p:sp>
      <p:graphicFrame>
        <p:nvGraphicFramePr>
          <p:cNvPr id="2" name="Table 1">
            <a:extLst>
              <a:ext uri="{FF2B5EF4-FFF2-40B4-BE49-F238E27FC236}">
                <a16:creationId xmlns:a16="http://schemas.microsoft.com/office/drawing/2014/main" id="{8D807B95-613D-4E4C-9E50-4D63C0B2E230}"/>
              </a:ext>
            </a:extLst>
          </p:cNvPr>
          <p:cNvGraphicFramePr>
            <a:graphicFrameLocks noGrp="1"/>
          </p:cNvGraphicFramePr>
          <p:nvPr/>
        </p:nvGraphicFramePr>
        <p:xfrm>
          <a:off x="417643" y="2200253"/>
          <a:ext cx="11354719" cy="3526385"/>
        </p:xfrm>
        <a:graphic>
          <a:graphicData uri="http://schemas.openxmlformats.org/drawingml/2006/table">
            <a:tbl>
              <a:tblPr firstRow="1" firstCol="1" bandRow="1">
                <a:tableStyleId>{69012ECD-51FC-41F1-AA8D-1B2483CD663E}</a:tableStyleId>
              </a:tblPr>
              <a:tblGrid>
                <a:gridCol w="3497125">
                  <a:extLst>
                    <a:ext uri="{9D8B030D-6E8A-4147-A177-3AD203B41FA5}">
                      <a16:colId xmlns:a16="http://schemas.microsoft.com/office/drawing/2014/main" val="3817692627"/>
                    </a:ext>
                  </a:extLst>
                </a:gridCol>
                <a:gridCol w="805647">
                  <a:extLst>
                    <a:ext uri="{9D8B030D-6E8A-4147-A177-3AD203B41FA5}">
                      <a16:colId xmlns:a16="http://schemas.microsoft.com/office/drawing/2014/main" val="4074854145"/>
                    </a:ext>
                  </a:extLst>
                </a:gridCol>
                <a:gridCol w="737565">
                  <a:extLst>
                    <a:ext uri="{9D8B030D-6E8A-4147-A177-3AD203B41FA5}">
                      <a16:colId xmlns:a16="http://schemas.microsoft.com/office/drawing/2014/main" val="2663940917"/>
                    </a:ext>
                  </a:extLst>
                </a:gridCol>
                <a:gridCol w="1032590">
                  <a:extLst>
                    <a:ext uri="{9D8B030D-6E8A-4147-A177-3AD203B41FA5}">
                      <a16:colId xmlns:a16="http://schemas.microsoft.com/office/drawing/2014/main" val="1622430789"/>
                    </a:ext>
                  </a:extLst>
                </a:gridCol>
                <a:gridCol w="1100673">
                  <a:extLst>
                    <a:ext uri="{9D8B030D-6E8A-4147-A177-3AD203B41FA5}">
                      <a16:colId xmlns:a16="http://schemas.microsoft.com/office/drawing/2014/main" val="99648285"/>
                    </a:ext>
                  </a:extLst>
                </a:gridCol>
                <a:gridCol w="1066633">
                  <a:extLst>
                    <a:ext uri="{9D8B030D-6E8A-4147-A177-3AD203B41FA5}">
                      <a16:colId xmlns:a16="http://schemas.microsoft.com/office/drawing/2014/main" val="2129728217"/>
                    </a:ext>
                  </a:extLst>
                </a:gridCol>
                <a:gridCol w="828341">
                  <a:extLst>
                    <a:ext uri="{9D8B030D-6E8A-4147-A177-3AD203B41FA5}">
                      <a16:colId xmlns:a16="http://schemas.microsoft.com/office/drawing/2014/main" val="548570940"/>
                    </a:ext>
                  </a:extLst>
                </a:gridCol>
                <a:gridCol w="1112021">
                  <a:extLst>
                    <a:ext uri="{9D8B030D-6E8A-4147-A177-3AD203B41FA5}">
                      <a16:colId xmlns:a16="http://schemas.microsoft.com/office/drawing/2014/main" val="827514017"/>
                    </a:ext>
                  </a:extLst>
                </a:gridCol>
                <a:gridCol w="1174123">
                  <a:extLst>
                    <a:ext uri="{9D8B030D-6E8A-4147-A177-3AD203B41FA5}">
                      <a16:colId xmlns:a16="http://schemas.microsoft.com/office/drawing/2014/main" val="2857104664"/>
                    </a:ext>
                  </a:extLst>
                </a:gridCol>
              </a:tblGrid>
              <a:tr h="627497">
                <a:tc>
                  <a:txBody>
                    <a:bodyPr/>
                    <a:lstStyle/>
                    <a:p>
                      <a:pPr algn="l"/>
                      <a:r>
                        <a:rPr lang="en-US" sz="1600" b="0" dirty="0">
                          <a:solidFill>
                            <a:schemeClr val="bg1"/>
                          </a:solidFill>
                          <a:effectLst/>
                          <a:latin typeface="+mj-lt"/>
                        </a:rPr>
                        <a:t>ADT Solution Stage/Area</a:t>
                      </a:r>
                    </a:p>
                  </a:txBody>
                  <a:tcPr marL="89642" marR="89642" marT="44821" marB="44821"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r>
                        <a:rPr lang="en-US" sz="1600" b="0" dirty="0">
                          <a:solidFill>
                            <a:schemeClr val="bg1"/>
                          </a:solidFill>
                          <a:effectLst/>
                          <a:latin typeface="+mj-lt"/>
                        </a:rPr>
                        <a:t>Azure Portal</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r>
                        <a:rPr lang="en-US" sz="1600" b="0" dirty="0">
                          <a:solidFill>
                            <a:schemeClr val="bg1"/>
                          </a:solidFill>
                          <a:effectLst/>
                          <a:latin typeface="+mj-lt"/>
                        </a:rPr>
                        <a:t>Azure CLI</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r>
                        <a:rPr lang="en-US" sz="1600" b="0" dirty="0">
                          <a:solidFill>
                            <a:schemeClr val="bg1"/>
                          </a:solidFill>
                          <a:effectLst/>
                          <a:latin typeface="+mj-lt"/>
                        </a:rPr>
                        <a:t>SDKs</a:t>
                      </a:r>
                      <a:br>
                        <a:rPr lang="en-US" sz="1600" b="0" dirty="0">
                          <a:solidFill>
                            <a:schemeClr val="bg1"/>
                          </a:solidFill>
                          <a:effectLst/>
                          <a:latin typeface="+mj-lt"/>
                        </a:rPr>
                      </a:br>
                      <a:r>
                        <a:rPr lang="en-US" sz="1600" b="0" dirty="0">
                          <a:solidFill>
                            <a:schemeClr val="bg1"/>
                          </a:solidFill>
                          <a:effectLst/>
                          <a:latin typeface="+mj-lt"/>
                        </a:rPr>
                        <a:t>(</a:t>
                      </a:r>
                      <a:r>
                        <a:rPr lang="en-US" sz="1600" b="0" dirty="0" err="1">
                          <a:solidFill>
                            <a:schemeClr val="bg1"/>
                          </a:solidFill>
                          <a:effectLst/>
                          <a:latin typeface="+mj-lt"/>
                        </a:rPr>
                        <a:t>VSCode</a:t>
                      </a:r>
                      <a:r>
                        <a:rPr lang="en-US" sz="1600" b="0" dirty="0">
                          <a:solidFill>
                            <a:schemeClr val="bg1"/>
                          </a:solidFill>
                          <a:effectLst/>
                          <a:latin typeface="+mj-lt"/>
                        </a:rPr>
                        <a:t>)</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r>
                        <a:rPr lang="en-US" sz="1600" b="0" dirty="0">
                          <a:solidFill>
                            <a:schemeClr val="bg1"/>
                          </a:solidFill>
                          <a:effectLst/>
                          <a:latin typeface="+mj-lt"/>
                        </a:rPr>
                        <a:t>DTDL Validator</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mn-lt"/>
                          <a:ea typeface="+mn-ea"/>
                          <a:cs typeface="+mn-cs"/>
                        </a:rPr>
                        <a:t>ADT-explorer</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r>
                        <a:rPr lang="en-US" sz="1600" b="0" dirty="0">
                          <a:solidFill>
                            <a:schemeClr val="bg1"/>
                          </a:solidFill>
                          <a:effectLst/>
                          <a:latin typeface="+mj-lt"/>
                        </a:rPr>
                        <a:t>CSV</a:t>
                      </a:r>
                    </a:p>
                    <a:p>
                      <a:pPr algn="l"/>
                      <a:r>
                        <a:rPr lang="en-US" sz="1600" b="0" dirty="0">
                          <a:solidFill>
                            <a:schemeClr val="bg1"/>
                          </a:solidFill>
                          <a:effectLst/>
                          <a:latin typeface="+mj-lt"/>
                        </a:rPr>
                        <a:t>(Excel)</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r>
                        <a:rPr lang="en-US" sz="1600" b="0" dirty="0">
                          <a:solidFill>
                            <a:schemeClr val="bg1"/>
                          </a:solidFill>
                          <a:effectLst/>
                          <a:latin typeface="+mj-lt"/>
                        </a:rPr>
                        <a:t>Azure Functions</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dirty="0">
                          <a:solidFill>
                            <a:schemeClr val="bg1"/>
                          </a:solidFill>
                          <a:latin typeface="+mj-lt"/>
                        </a:rPr>
                        <a:t>REST APIs</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dirty="0">
                          <a:solidFill>
                            <a:schemeClr val="bg1"/>
                          </a:solidFill>
                          <a:latin typeface="+mj-lt"/>
                        </a:rPr>
                        <a:t>(Postman)</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481126853"/>
                  </a:ext>
                </a:extLst>
              </a:tr>
              <a:tr h="482964">
                <a:tc>
                  <a:txBody>
                    <a:bodyPr/>
                    <a:lstStyle/>
                    <a:p>
                      <a:pPr algn="l">
                        <a:spcBef>
                          <a:spcPts val="300"/>
                        </a:spcBef>
                        <a:spcAft>
                          <a:spcPts val="300"/>
                        </a:spcAft>
                      </a:pPr>
                      <a:r>
                        <a:rPr lang="en-US" sz="1600" b="0" dirty="0">
                          <a:solidFill>
                            <a:schemeClr val="tx1"/>
                          </a:solidFill>
                          <a:effectLst/>
                          <a:latin typeface="+mj-lt"/>
                        </a:rPr>
                        <a:t>Create/Configure ADT instance</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22313497"/>
                  </a:ext>
                </a:extLst>
              </a:tr>
              <a:tr h="482964">
                <a:tc>
                  <a:txBody>
                    <a:bodyPr/>
                    <a:lstStyle/>
                    <a:p>
                      <a:pPr algn="l">
                        <a:spcBef>
                          <a:spcPts val="300"/>
                        </a:spcBef>
                        <a:spcAft>
                          <a:spcPts val="300"/>
                        </a:spcAft>
                      </a:pPr>
                      <a:r>
                        <a:rPr lang="en-US" sz="1600" b="0" dirty="0">
                          <a:solidFill>
                            <a:schemeClr val="tx1"/>
                          </a:solidFill>
                          <a:effectLst/>
                          <a:latin typeface="+mj-lt"/>
                        </a:rPr>
                        <a:t>Develop DTDL Model files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826685445"/>
                  </a:ext>
                </a:extLst>
              </a:tr>
              <a:tr h="484069">
                <a:tc>
                  <a:txBody>
                    <a:bodyPr/>
                    <a:lstStyle/>
                    <a:p>
                      <a:pPr algn="l">
                        <a:spcBef>
                          <a:spcPts val="300"/>
                        </a:spcBef>
                        <a:spcAft>
                          <a:spcPts val="300"/>
                        </a:spcAft>
                      </a:pPr>
                      <a:r>
                        <a:rPr lang="en-US" sz="1600" b="0" dirty="0">
                          <a:solidFill>
                            <a:schemeClr val="tx1"/>
                          </a:solidFill>
                          <a:effectLst/>
                          <a:latin typeface="+mj-lt"/>
                        </a:rPr>
                        <a:t>Build Graph Environment</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63814606"/>
                  </a:ext>
                </a:extLst>
              </a:tr>
              <a:tr h="482964">
                <a:tc>
                  <a:txBody>
                    <a:bodyPr/>
                    <a:lstStyle/>
                    <a:p>
                      <a:pPr algn="l">
                        <a:spcBef>
                          <a:spcPts val="300"/>
                        </a:spcBef>
                        <a:spcAft>
                          <a:spcPts val="300"/>
                        </a:spcAft>
                      </a:pPr>
                      <a:r>
                        <a:rPr lang="en-US" sz="1600" b="0" dirty="0">
                          <a:solidFill>
                            <a:schemeClr val="tx1"/>
                          </a:solidFill>
                          <a:effectLst/>
                          <a:latin typeface="+mj-lt"/>
                        </a:rPr>
                        <a:t>Query/Manage Graph Environment</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19679284"/>
                  </a:ext>
                </a:extLst>
              </a:tr>
              <a:tr h="482964">
                <a:tc>
                  <a:txBody>
                    <a:bodyPr/>
                    <a:lstStyle/>
                    <a:p>
                      <a:pPr algn="l">
                        <a:spcBef>
                          <a:spcPts val="300"/>
                        </a:spcBef>
                        <a:spcAft>
                          <a:spcPts val="300"/>
                        </a:spcAft>
                      </a:pPr>
                      <a:r>
                        <a:rPr lang="en-US" sz="1600" b="0" dirty="0">
                          <a:solidFill>
                            <a:schemeClr val="tx1"/>
                          </a:solidFill>
                          <a:effectLst/>
                          <a:latin typeface="+mj-lt"/>
                        </a:rPr>
                        <a:t>Manage Data Ingress (upstream)</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77284050"/>
                  </a:ext>
                </a:extLst>
              </a:tr>
              <a:tr h="482964">
                <a:tc>
                  <a:txBody>
                    <a:bodyPr/>
                    <a:lstStyle/>
                    <a:p>
                      <a:pPr algn="l">
                        <a:spcBef>
                          <a:spcPts val="300"/>
                        </a:spcBef>
                        <a:spcAft>
                          <a:spcPts val="300"/>
                        </a:spcAft>
                      </a:pPr>
                      <a:r>
                        <a:rPr lang="en-US" sz="1600" b="0" dirty="0">
                          <a:solidFill>
                            <a:schemeClr val="tx1"/>
                          </a:solidFill>
                          <a:effectLst/>
                          <a:latin typeface="+mj-lt"/>
                        </a:rPr>
                        <a:t>Manage Data Egress (downstream)</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1600" dirty="0">
                          <a:solidFill>
                            <a:schemeClr val="tx1"/>
                          </a:solidFill>
                          <a:effectLst/>
                          <a:latin typeface="+mj-lt"/>
                        </a:rPr>
                        <a:t>x</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endParaRPr lang="en-US" sz="16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42149321"/>
                  </a:ext>
                </a:extLst>
              </a:tr>
            </a:tbl>
          </a:graphicData>
        </a:graphic>
      </p:graphicFrame>
      <p:sp>
        <p:nvSpPr>
          <p:cNvPr id="5" name="TextBox 4">
            <a:extLst>
              <a:ext uri="{FF2B5EF4-FFF2-40B4-BE49-F238E27FC236}">
                <a16:creationId xmlns:a16="http://schemas.microsoft.com/office/drawing/2014/main" id="{722880FE-CCF4-4983-85E9-857DEC9889AE}"/>
              </a:ext>
            </a:extLst>
          </p:cNvPr>
          <p:cNvSpPr txBox="1"/>
          <p:nvPr/>
        </p:nvSpPr>
        <p:spPr>
          <a:xfrm>
            <a:off x="418644" y="5789219"/>
            <a:ext cx="11354714" cy="422417"/>
          </a:xfrm>
          <a:prstGeom prst="rect">
            <a:avLst/>
          </a:prstGeom>
          <a:solidFill>
            <a:schemeClr val="bg1">
              <a:lumMod val="95000"/>
            </a:schemeClr>
          </a:solidFill>
        </p:spPr>
        <p:txBody>
          <a:bodyPr wrap="square" lIns="134464" tIns="89642" rIns="134464" bIns="89642" rtlCol="0">
            <a:spAutoFit/>
          </a:bodyPr>
          <a:lstStyle/>
          <a:p>
            <a:r>
              <a:rPr lang="en-US" sz="1568" i="1" dirty="0"/>
              <a:t>Note: The list of tools above is not intended to be a complete list of the tools that can be used to develop an ADT solution.</a:t>
            </a:r>
          </a:p>
        </p:txBody>
      </p:sp>
      <p:sp>
        <p:nvSpPr>
          <p:cNvPr id="6" name="Title 16">
            <a:extLst>
              <a:ext uri="{FF2B5EF4-FFF2-40B4-BE49-F238E27FC236}">
                <a16:creationId xmlns:a16="http://schemas.microsoft.com/office/drawing/2014/main" id="{5733B317-D959-443C-9E35-5020BE2965AA}"/>
              </a:ext>
            </a:extLst>
          </p:cNvPr>
          <p:cNvSpPr txBox="1">
            <a:spLocks/>
          </p:cNvSpPr>
          <p:nvPr/>
        </p:nvSpPr>
        <p:spPr>
          <a:xfrm>
            <a:off x="417642" y="1154139"/>
            <a:ext cx="11343820" cy="769378"/>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765" dirty="0"/>
              <a:t>The Azure Digital Twins service comes equipped with APIs for managing your ADT instance and its elements. Multi-purpose and ADT-specific tools are available for various stages of solution develop.</a:t>
            </a:r>
          </a:p>
        </p:txBody>
      </p:sp>
    </p:spTree>
    <p:extLst>
      <p:ext uri="{BB962C8B-B14F-4D97-AF65-F5344CB8AC3E}">
        <p14:creationId xmlns:p14="http://schemas.microsoft.com/office/powerpoint/2010/main" val="200859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Examine ADT service configuration</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3" y="1322847"/>
            <a:ext cx="8432133" cy="116535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buClr>
                <a:schemeClr val="tx1"/>
              </a:buClr>
            </a:pPr>
            <a:r>
              <a:rPr lang="en-US" sz="1730" dirty="0">
                <a:solidFill>
                  <a:schemeClr val="tx1"/>
                </a:solidFill>
                <a:cs typeface="Segoe UI Semilight" panose="020B0402040204020203" pitchFamily="34" charset="0"/>
              </a:rPr>
              <a:t>To create an ADT instance, you must specify an Azure subscription, a resource group, a location, and a resource name. </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2629639"/>
            <a:ext cx="8432132" cy="116535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730" b="1" dirty="0">
                <a:solidFill>
                  <a:schemeClr val="tx1"/>
                </a:solidFill>
                <a:cs typeface="Segoe UI Semilight" panose="020B0402040204020203" pitchFamily="34" charset="0"/>
              </a:rPr>
              <a:t>Access control </a:t>
            </a:r>
            <a:r>
              <a:rPr lang="en-US" sz="1730" dirty="0">
                <a:solidFill>
                  <a:schemeClr val="tx1"/>
                </a:solidFill>
                <a:cs typeface="Segoe UI Semilight" panose="020B0402040204020203" pitchFamily="34" charset="0"/>
              </a:rPr>
              <a:t>permissions must be configured for an ADT instance. The Azure Digital Twins Data Owner role is required for a user or app to access ADT data. </a:t>
            </a:r>
            <a:endParaRPr lang="en-US" sz="1730" b="1" dirty="0">
              <a:solidFill>
                <a:schemeClr val="tx1"/>
              </a:solidFill>
              <a:cs typeface="Segoe UI Semilight" panose="020B0402040204020203" pitchFamily="34" charset="0"/>
            </a:endParaRPr>
          </a:p>
        </p:txBody>
      </p:sp>
      <p:sp>
        <p:nvSpPr>
          <p:cNvPr id="19" name="Rectangle 18">
            <a:extLst>
              <a:ext uri="{FF2B5EF4-FFF2-40B4-BE49-F238E27FC236}">
                <a16:creationId xmlns:a16="http://schemas.microsoft.com/office/drawing/2014/main" id="{EBEBED4D-C7BD-474B-B3AF-6B3263A71330}"/>
              </a:ext>
            </a:extLst>
          </p:cNvPr>
          <p:cNvSpPr>
            <a:spLocks/>
          </p:cNvSpPr>
          <p:nvPr/>
        </p:nvSpPr>
        <p:spPr>
          <a:xfrm>
            <a:off x="418643" y="5243224"/>
            <a:ext cx="8432132" cy="116535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730" b="1" dirty="0">
                <a:solidFill>
                  <a:schemeClr val="tx1"/>
                </a:solidFill>
                <a:cs typeface="Segoe UI Semilight" panose="020B0402040204020203" pitchFamily="34" charset="0"/>
              </a:rPr>
              <a:t>Event routes </a:t>
            </a:r>
            <a:r>
              <a:rPr lang="en-US" sz="1730" dirty="0">
                <a:solidFill>
                  <a:schemeClr val="tx1"/>
                </a:solidFill>
                <a:cs typeface="Segoe UI Semilight" panose="020B0402040204020203" pitchFamily="34" charset="0"/>
              </a:rPr>
              <a:t>specify which events generated by Azure Digital Twins are delivered to which endpoints. A routing filter is used to restrict the types of events being sent.</a:t>
            </a:r>
          </a:p>
        </p:txBody>
      </p:sp>
      <p:pic>
        <p:nvPicPr>
          <p:cNvPr id="5" name="Picture 4" descr="ADT menu in the Azure portal UI&#10;">
            <a:extLst>
              <a:ext uri="{FF2B5EF4-FFF2-40B4-BE49-F238E27FC236}">
                <a16:creationId xmlns:a16="http://schemas.microsoft.com/office/drawing/2014/main" id="{C0C29AA6-FD1A-4730-8147-32105DF367C9}"/>
              </a:ext>
            </a:extLst>
          </p:cNvPr>
          <p:cNvPicPr>
            <a:picLocks noChangeAspect="1"/>
          </p:cNvPicPr>
          <p:nvPr/>
        </p:nvPicPr>
        <p:blipFill>
          <a:blip r:embed="rId3"/>
          <a:stretch>
            <a:fillRect/>
          </a:stretch>
        </p:blipFill>
        <p:spPr>
          <a:xfrm>
            <a:off x="9209010" y="1331353"/>
            <a:ext cx="2489792" cy="5077223"/>
          </a:xfrm>
          <a:prstGeom prst="rect">
            <a:avLst/>
          </a:prstGeom>
        </p:spPr>
      </p:pic>
      <p:sp>
        <p:nvSpPr>
          <p:cNvPr id="11" name="Rectangle 10">
            <a:extLst>
              <a:ext uri="{FF2B5EF4-FFF2-40B4-BE49-F238E27FC236}">
                <a16:creationId xmlns:a16="http://schemas.microsoft.com/office/drawing/2014/main" id="{A879982B-65A8-4A3E-910D-151102585F22}"/>
              </a:ext>
            </a:extLst>
          </p:cNvPr>
          <p:cNvSpPr/>
          <p:nvPr/>
        </p:nvSpPr>
        <p:spPr bwMode="auto">
          <a:xfrm>
            <a:off x="9134456" y="1322847"/>
            <a:ext cx="2638902"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8ED8950-9D65-47D4-AD3A-AA87251BE240}"/>
              </a:ext>
            </a:extLst>
          </p:cNvPr>
          <p:cNvSpPr>
            <a:spLocks/>
          </p:cNvSpPr>
          <p:nvPr/>
        </p:nvSpPr>
        <p:spPr>
          <a:xfrm>
            <a:off x="418643" y="3936431"/>
            <a:ext cx="8432132" cy="116535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730" b="1" dirty="0">
                <a:solidFill>
                  <a:schemeClr val="tx1"/>
                </a:solidFill>
                <a:cs typeface="Segoe UI Semilight" panose="020B0402040204020203" pitchFamily="34" charset="0"/>
              </a:rPr>
              <a:t>Endpoints</a:t>
            </a:r>
            <a:r>
              <a:rPr lang="en-US" sz="1730" dirty="0">
                <a:solidFill>
                  <a:schemeClr val="tx1"/>
                </a:solidFill>
                <a:cs typeface="Segoe UI Semilight" panose="020B0402040204020203" pitchFamily="34" charset="0"/>
              </a:rPr>
              <a:t> are used to make ADT event data available to downstream services. An ADT instance supports the following Endpoint types: Event Grid, Event Hubs, and Service Bus.  </a:t>
            </a:r>
            <a:endParaRPr lang="en-US" sz="1730" b="1"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508601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 started with model management</a:t>
            </a:r>
          </a:p>
        </p:txBody>
      </p:sp>
      <p:pic>
        <p:nvPicPr>
          <p:cNvPr id="43" name="Picture 42" descr="Icon of a book with a bookmark">
            <a:extLst>
              <a:ext uri="{FF2B5EF4-FFF2-40B4-BE49-F238E27FC236}">
                <a16:creationId xmlns:a16="http://schemas.microsoft.com/office/drawing/2014/main" id="{CC4DC202-8288-440C-8B7A-400701FFE752}"/>
              </a:ext>
            </a:extLst>
          </p:cNvPr>
          <p:cNvPicPr>
            <a:picLocks/>
          </p:cNvPicPr>
          <p:nvPr/>
        </p:nvPicPr>
        <p:blipFill>
          <a:blip r:embed="rId3"/>
          <a:stretch>
            <a:fillRect/>
          </a:stretch>
        </p:blipFill>
        <p:spPr>
          <a:xfrm>
            <a:off x="462220" y="1500214"/>
            <a:ext cx="896425" cy="896425"/>
          </a:xfrm>
          <a:prstGeom prst="rect">
            <a:avLst/>
          </a:prstGeom>
        </p:spPr>
      </p:pic>
      <p:sp>
        <p:nvSpPr>
          <p:cNvPr id="47" name="TextBox 46">
            <a:extLst>
              <a:ext uri="{FF2B5EF4-FFF2-40B4-BE49-F238E27FC236}">
                <a16:creationId xmlns:a16="http://schemas.microsoft.com/office/drawing/2014/main" id="{DC41FEA1-300A-40F1-888E-FFBE13C1DB4D}"/>
              </a:ext>
            </a:extLst>
          </p:cNvPr>
          <p:cNvSpPr txBox="1"/>
          <p:nvPr/>
        </p:nvSpPr>
        <p:spPr>
          <a:xfrm>
            <a:off x="1631494" y="1500214"/>
            <a:ext cx="10129600" cy="905179"/>
          </a:xfrm>
          <a:prstGeom prst="rect">
            <a:avLst/>
          </a:prstGeom>
          <a:noFill/>
        </p:spPr>
        <p:txBody>
          <a:bodyPr wrap="square" lIns="0" tIns="0" rIns="0" bIns="0" rtlCol="0">
            <a:spAutoFit/>
          </a:bodyPr>
          <a:lstStyle/>
          <a:p>
            <a:r>
              <a:rPr lang="en-US" sz="2353" dirty="0">
                <a:latin typeface="+mj-lt"/>
              </a:rPr>
              <a:t>Validate and upload - validate your models offline before uploading them </a:t>
            </a:r>
          </a:p>
          <a:p>
            <a:pPr marL="280121" indent="-280121">
              <a:buFont typeface="Arial" panose="020B0604020202020204" pitchFamily="34" charset="0"/>
              <a:buChar char="•"/>
            </a:pPr>
            <a:r>
              <a:rPr lang="en-US" sz="1730" dirty="0">
                <a:latin typeface="+mj-lt"/>
              </a:rPr>
              <a:t>Validation tools: DTDL Validator, DTDL Editor for Visual Studio Code</a:t>
            </a:r>
          </a:p>
          <a:p>
            <a:pPr marL="280121" indent="-280121">
              <a:buFont typeface="Arial" panose="020B0604020202020204" pitchFamily="34" charset="0"/>
              <a:buChar char="•"/>
            </a:pPr>
            <a:r>
              <a:rPr lang="en-US" sz="1730" dirty="0">
                <a:latin typeface="+mj-lt"/>
              </a:rPr>
              <a:t>Upload options: APIs, Azure CLI, SDKs, ADT-Explorer, ADT Model Uploader </a:t>
            </a:r>
          </a:p>
        </p:txBody>
      </p:sp>
      <p:cxnSp>
        <p:nvCxnSpPr>
          <p:cNvPr id="52" name="Straight Connector 51">
            <a:extLst>
              <a:ext uri="{FF2B5EF4-FFF2-40B4-BE49-F238E27FC236}">
                <a16:creationId xmlns:a16="http://schemas.microsoft.com/office/drawing/2014/main" id="{4084680D-5159-43F7-9EE8-7D0305921817}"/>
              </a:ext>
              <a:ext uri="{C183D7F6-B498-43B3-948B-1728B52AA6E4}">
                <adec:decorative xmlns:adec="http://schemas.microsoft.com/office/drawing/2017/decorative" val="1"/>
              </a:ext>
            </a:extLst>
          </p:cNvPr>
          <p:cNvCxnSpPr>
            <a:cxnSpLocks/>
          </p:cNvCxnSpPr>
          <p:nvPr/>
        </p:nvCxnSpPr>
        <p:spPr>
          <a:xfrm>
            <a:off x="1631494" y="276443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descr="Icon of a magnifying glass showing a chart">
            <a:extLst>
              <a:ext uri="{FF2B5EF4-FFF2-40B4-BE49-F238E27FC236}">
                <a16:creationId xmlns:a16="http://schemas.microsoft.com/office/drawing/2014/main" id="{61652AE0-C618-44C1-83F4-6771CCDFB008}"/>
              </a:ext>
            </a:extLst>
          </p:cNvPr>
          <p:cNvPicPr>
            <a:picLocks/>
          </p:cNvPicPr>
          <p:nvPr/>
        </p:nvPicPr>
        <p:blipFill>
          <a:blip r:embed="rId4"/>
          <a:stretch>
            <a:fillRect/>
          </a:stretch>
        </p:blipFill>
        <p:spPr>
          <a:xfrm>
            <a:off x="462220" y="3033103"/>
            <a:ext cx="896425" cy="896425"/>
          </a:xfrm>
          <a:prstGeom prst="rect">
            <a:avLst/>
          </a:prstGeom>
        </p:spPr>
      </p:pic>
      <p:sp>
        <p:nvSpPr>
          <p:cNvPr id="64" name="TextBox 63">
            <a:extLst>
              <a:ext uri="{FF2B5EF4-FFF2-40B4-BE49-F238E27FC236}">
                <a16:creationId xmlns:a16="http://schemas.microsoft.com/office/drawing/2014/main" id="{014B5B01-CFA7-4E2F-8929-75DB1DCB9014}"/>
              </a:ext>
            </a:extLst>
          </p:cNvPr>
          <p:cNvSpPr txBox="1"/>
          <p:nvPr/>
        </p:nvSpPr>
        <p:spPr>
          <a:xfrm>
            <a:off x="1631494" y="3033104"/>
            <a:ext cx="10129600" cy="1176733"/>
          </a:xfrm>
          <a:prstGeom prst="rect">
            <a:avLst/>
          </a:prstGeom>
          <a:noFill/>
        </p:spPr>
        <p:txBody>
          <a:bodyPr wrap="square" lIns="0" tIns="0" rIns="0" bIns="0" rtlCol="0">
            <a:spAutoFit/>
          </a:bodyPr>
          <a:lstStyle/>
          <a:p>
            <a:r>
              <a:rPr lang="en-US" sz="2353" dirty="0">
                <a:latin typeface="+mj-lt"/>
              </a:rPr>
              <a:t>Update and version - models uploaded to ADT cannot be edited</a:t>
            </a:r>
          </a:p>
          <a:p>
            <a:pPr marL="336145" indent="-336145">
              <a:buFont typeface="Arial" panose="020B0604020202020204" pitchFamily="34" charset="0"/>
              <a:buChar char="•"/>
            </a:pPr>
            <a:r>
              <a:rPr lang="en-US" sz="1730" dirty="0">
                <a:latin typeface="+mj-lt"/>
              </a:rPr>
              <a:t>You must upload a newer version to replace an older model</a:t>
            </a:r>
          </a:p>
          <a:p>
            <a:pPr marL="336145" indent="-336145">
              <a:buFont typeface="Arial" panose="020B0604020202020204" pitchFamily="34" charset="0"/>
              <a:buChar char="•"/>
            </a:pPr>
            <a:r>
              <a:rPr lang="en-US" sz="1730" dirty="0">
                <a:latin typeface="+mj-lt"/>
              </a:rPr>
              <a:t>The old model version(s) are used by existing digital twins until the twins are updated (patched)</a:t>
            </a:r>
          </a:p>
          <a:p>
            <a:pPr marL="336145" indent="-336145">
              <a:buFont typeface="Arial" panose="020B0604020202020204" pitchFamily="34" charset="0"/>
              <a:buChar char="•"/>
            </a:pPr>
            <a:r>
              <a:rPr lang="en-US" sz="1730" dirty="0">
                <a:latin typeface="+mj-lt"/>
              </a:rPr>
              <a:t>New digital twins can be created using any available version of a model</a:t>
            </a:r>
          </a:p>
        </p:txBody>
      </p:sp>
      <p:cxnSp>
        <p:nvCxnSpPr>
          <p:cNvPr id="67" name="Straight Connector 66">
            <a:extLst>
              <a:ext uri="{FF2B5EF4-FFF2-40B4-BE49-F238E27FC236}">
                <a16:creationId xmlns:a16="http://schemas.microsoft.com/office/drawing/2014/main" id="{F515B0C3-32C5-48ED-A016-05D8E26C8D69}"/>
              </a:ext>
              <a:ext uri="{C183D7F6-B498-43B3-948B-1728B52AA6E4}">
                <adec:decorative xmlns:adec="http://schemas.microsoft.com/office/drawing/2017/decorative" val="1"/>
              </a:ext>
            </a:extLst>
          </p:cNvPr>
          <p:cNvCxnSpPr>
            <a:cxnSpLocks/>
          </p:cNvCxnSpPr>
          <p:nvPr/>
        </p:nvCxnSpPr>
        <p:spPr>
          <a:xfrm>
            <a:off x="1631494" y="456193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descr="Icon of a security lock">
            <a:extLst>
              <a:ext uri="{FF2B5EF4-FFF2-40B4-BE49-F238E27FC236}">
                <a16:creationId xmlns:a16="http://schemas.microsoft.com/office/drawing/2014/main" id="{724D7B44-2710-4E34-A8EF-C7D29AABB91B}"/>
              </a:ext>
            </a:extLst>
          </p:cNvPr>
          <p:cNvPicPr>
            <a:picLocks/>
          </p:cNvPicPr>
          <p:nvPr/>
        </p:nvPicPr>
        <p:blipFill>
          <a:blip r:embed="rId5"/>
          <a:stretch>
            <a:fillRect/>
          </a:stretch>
        </p:blipFill>
        <p:spPr>
          <a:xfrm>
            <a:off x="462220" y="4830596"/>
            <a:ext cx="896425" cy="896425"/>
          </a:xfrm>
          <a:prstGeom prst="rect">
            <a:avLst/>
          </a:prstGeom>
        </p:spPr>
      </p:pic>
      <p:sp>
        <p:nvSpPr>
          <p:cNvPr id="29" name="TextBox 28">
            <a:extLst>
              <a:ext uri="{FF2B5EF4-FFF2-40B4-BE49-F238E27FC236}">
                <a16:creationId xmlns:a16="http://schemas.microsoft.com/office/drawing/2014/main" id="{A570D4CF-62E4-4253-ADD3-E842C1D6FC4F}"/>
              </a:ext>
            </a:extLst>
          </p:cNvPr>
          <p:cNvSpPr txBox="1"/>
          <p:nvPr/>
        </p:nvSpPr>
        <p:spPr>
          <a:xfrm>
            <a:off x="1631494" y="4830597"/>
            <a:ext cx="10129600" cy="1176733"/>
          </a:xfrm>
          <a:prstGeom prst="rect">
            <a:avLst/>
          </a:prstGeom>
          <a:noFill/>
        </p:spPr>
        <p:txBody>
          <a:bodyPr wrap="square" lIns="0" tIns="0" rIns="0" bIns="0" rtlCol="0">
            <a:spAutoFit/>
          </a:bodyPr>
          <a:lstStyle/>
          <a:p>
            <a:r>
              <a:rPr lang="en-US" sz="2353" dirty="0">
                <a:latin typeface="+mj-lt"/>
              </a:rPr>
              <a:t>Removal – unused models can be removed (decommissioned or deleted) </a:t>
            </a:r>
          </a:p>
          <a:p>
            <a:pPr marL="336145" indent="-336145">
              <a:buFont typeface="Arial" panose="020B0604020202020204" pitchFamily="34" charset="0"/>
              <a:buChar char="•"/>
            </a:pPr>
            <a:r>
              <a:rPr lang="en-US" sz="1730" dirty="0"/>
              <a:t>Twins that were created from a model that has been decommissioned can still be updated. </a:t>
            </a:r>
          </a:p>
          <a:p>
            <a:pPr marL="336145" indent="-336145">
              <a:buFont typeface="Arial" panose="020B0604020202020204" pitchFamily="34" charset="0"/>
              <a:buChar char="•"/>
            </a:pPr>
            <a:r>
              <a:rPr lang="en-US" sz="1730" dirty="0"/>
              <a:t>Twins that were created from a model that has been deleted cannot be updated until they are assigned to another model. Twins can still be queried even after their model is deleted.</a:t>
            </a:r>
          </a:p>
        </p:txBody>
      </p:sp>
    </p:spTree>
    <p:extLst>
      <p:ext uri="{BB962C8B-B14F-4D97-AF65-F5344CB8AC3E}">
        <p14:creationId xmlns:p14="http://schemas.microsoft.com/office/powerpoint/2010/main" val="36053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4"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Explore the ADT APIs and Postman</a:t>
            </a:r>
          </a:p>
        </p:txBody>
      </p:sp>
      <p:sp>
        <p:nvSpPr>
          <p:cNvPr id="15" name="Rectangle 14">
            <a:extLst>
              <a:ext uri="{FF2B5EF4-FFF2-40B4-BE49-F238E27FC236}">
                <a16:creationId xmlns:a16="http://schemas.microsoft.com/office/drawing/2014/main" id="{15521AFA-81C7-4318-83F7-A2DF9841AC39}"/>
              </a:ext>
            </a:extLst>
          </p:cNvPr>
          <p:cNvSpPr>
            <a:spLocks/>
          </p:cNvSpPr>
          <p:nvPr/>
        </p:nvSpPr>
        <p:spPr>
          <a:xfrm>
            <a:off x="418644" y="1640576"/>
            <a:ext cx="3768455" cy="2354316"/>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730" dirty="0">
                <a:solidFill>
                  <a:schemeClr val="tx1"/>
                </a:solidFill>
                <a:cs typeface="Segoe UI Semilight" panose="020B0402040204020203" pitchFamily="34" charset="0"/>
              </a:rPr>
              <a:t>Control Plane APIs: used to manage your Azure Digital Twins instance. API categories:</a:t>
            </a:r>
          </a:p>
          <a:p>
            <a:pPr marL="280121" lvl="1" indent="-280121">
              <a:buClr>
                <a:schemeClr val="tx1"/>
              </a:buClr>
              <a:buFont typeface="Arial" panose="020B0604020202020204" pitchFamily="34" charset="0"/>
              <a:buChar char="•"/>
            </a:pPr>
            <a:r>
              <a:rPr lang="en-US" sz="1730" dirty="0">
                <a:solidFill>
                  <a:schemeClr val="tx1"/>
                </a:solidFill>
                <a:cs typeface="Segoe UI Semilight" panose="020B0402040204020203" pitchFamily="34" charset="0"/>
              </a:rPr>
              <a:t>Check Name Availability</a:t>
            </a:r>
          </a:p>
          <a:p>
            <a:pPr marL="280121" lvl="1" indent="-280121">
              <a:buClr>
                <a:schemeClr val="tx1"/>
              </a:buClr>
              <a:buFont typeface="Arial" panose="020B0604020202020204" pitchFamily="34" charset="0"/>
              <a:buChar char="•"/>
            </a:pPr>
            <a:r>
              <a:rPr lang="en-US" sz="1730" dirty="0">
                <a:solidFill>
                  <a:schemeClr val="tx1"/>
                </a:solidFill>
                <a:cs typeface="Segoe UI Semilight" panose="020B0402040204020203" pitchFamily="34" charset="0"/>
              </a:rPr>
              <a:t>Digital Twins Instance</a:t>
            </a:r>
          </a:p>
          <a:p>
            <a:pPr marL="280121" lvl="1" indent="-280121">
              <a:buClr>
                <a:schemeClr val="tx1"/>
              </a:buClr>
              <a:buFont typeface="Arial" panose="020B0604020202020204" pitchFamily="34" charset="0"/>
              <a:buChar char="•"/>
            </a:pPr>
            <a:r>
              <a:rPr lang="en-US" sz="1730" dirty="0">
                <a:solidFill>
                  <a:schemeClr val="tx1"/>
                </a:solidFill>
                <a:cs typeface="Segoe UI Semilight" panose="020B0402040204020203" pitchFamily="34" charset="0"/>
              </a:rPr>
              <a:t>Endpoints</a:t>
            </a:r>
          </a:p>
          <a:p>
            <a:pPr marL="280121" lvl="1" indent="-280121">
              <a:buClr>
                <a:schemeClr val="tx1"/>
              </a:buClr>
              <a:buFont typeface="Arial" panose="020B0604020202020204" pitchFamily="34" charset="0"/>
              <a:buChar char="•"/>
            </a:pPr>
            <a:r>
              <a:rPr lang="en-US" sz="1730" dirty="0">
                <a:solidFill>
                  <a:schemeClr val="tx1"/>
                </a:solidFill>
                <a:cs typeface="Segoe UI Semilight" panose="020B0402040204020203" pitchFamily="34" charset="0"/>
              </a:rPr>
              <a:t>Operations</a:t>
            </a:r>
          </a:p>
          <a:p>
            <a:pPr marL="280121" lvl="1" indent="-280121">
              <a:buClr>
                <a:schemeClr val="tx1"/>
              </a:buClr>
              <a:buFont typeface="Arial" panose="020B0604020202020204" pitchFamily="34" charset="0"/>
              <a:buChar char="•"/>
            </a:pPr>
            <a:r>
              <a:rPr lang="en-US" sz="1730" dirty="0">
                <a:solidFill>
                  <a:schemeClr val="tx1"/>
                </a:solidFill>
                <a:cs typeface="Segoe UI Semilight" panose="020B0402040204020203" pitchFamily="34" charset="0"/>
              </a:rPr>
              <a:t>Private Endpoints</a:t>
            </a:r>
          </a:p>
        </p:txBody>
      </p:sp>
      <p:sp>
        <p:nvSpPr>
          <p:cNvPr id="16" name="Rectangle 15">
            <a:extLst>
              <a:ext uri="{FF2B5EF4-FFF2-40B4-BE49-F238E27FC236}">
                <a16:creationId xmlns:a16="http://schemas.microsoft.com/office/drawing/2014/main" id="{3379554B-633C-47E0-B9DA-A673887F838A}"/>
              </a:ext>
            </a:extLst>
          </p:cNvPr>
          <p:cNvSpPr>
            <a:spLocks/>
          </p:cNvSpPr>
          <p:nvPr/>
        </p:nvSpPr>
        <p:spPr>
          <a:xfrm>
            <a:off x="418644" y="4062767"/>
            <a:ext cx="3768455" cy="2354316"/>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730" dirty="0">
                <a:solidFill>
                  <a:schemeClr val="tx1"/>
                </a:solidFill>
                <a:cs typeface="Segoe UI Semilight" panose="020B0402040204020203" pitchFamily="34" charset="0"/>
              </a:rPr>
              <a:t>Data Plane APIs: used to manage elements of the ADT instance. API categories:</a:t>
            </a:r>
          </a:p>
          <a:p>
            <a:pPr marL="737304" lvl="2" indent="-280121">
              <a:buFont typeface="Arial" panose="020B0604020202020204" pitchFamily="34" charset="0"/>
              <a:buChar char="•"/>
            </a:pPr>
            <a:r>
              <a:rPr lang="fr-FR" sz="1730" dirty="0">
                <a:solidFill>
                  <a:schemeClr val="tx1"/>
                </a:solidFill>
                <a:cs typeface="Segoe UI Semilight" panose="020B0402040204020203" pitchFamily="34" charset="0"/>
              </a:rPr>
              <a:t>Event Routes</a:t>
            </a:r>
          </a:p>
          <a:p>
            <a:pPr marL="737304" lvl="2" indent="-280121">
              <a:buFont typeface="Arial" panose="020B0604020202020204" pitchFamily="34" charset="0"/>
              <a:buChar char="•"/>
            </a:pPr>
            <a:r>
              <a:rPr lang="fr-FR" sz="1730" dirty="0" err="1">
                <a:solidFill>
                  <a:schemeClr val="tx1"/>
                </a:solidFill>
                <a:cs typeface="Segoe UI Semilight" panose="020B0402040204020203" pitchFamily="34" charset="0"/>
              </a:rPr>
              <a:t>Models</a:t>
            </a:r>
            <a:endParaRPr lang="fr-FR" sz="1730" dirty="0">
              <a:solidFill>
                <a:schemeClr val="tx1"/>
              </a:solidFill>
              <a:cs typeface="Segoe UI Semilight" panose="020B0402040204020203" pitchFamily="34" charset="0"/>
            </a:endParaRPr>
          </a:p>
          <a:p>
            <a:pPr marL="737304" lvl="2" indent="-280121">
              <a:buFont typeface="Arial" panose="020B0604020202020204" pitchFamily="34" charset="0"/>
              <a:buChar char="•"/>
            </a:pPr>
            <a:r>
              <a:rPr lang="fr-FR" sz="1730" dirty="0" err="1">
                <a:solidFill>
                  <a:schemeClr val="tx1"/>
                </a:solidFill>
                <a:cs typeface="Segoe UI Semilight" panose="020B0402040204020203" pitchFamily="34" charset="0"/>
              </a:rPr>
              <a:t>Query</a:t>
            </a:r>
            <a:endParaRPr lang="fr-FR" sz="1730" dirty="0">
              <a:solidFill>
                <a:schemeClr val="tx1"/>
              </a:solidFill>
              <a:cs typeface="Segoe UI Semilight" panose="020B0402040204020203" pitchFamily="34" charset="0"/>
            </a:endParaRPr>
          </a:p>
          <a:p>
            <a:pPr marL="737304" lvl="2" indent="-280121">
              <a:buFont typeface="Arial" panose="020B0604020202020204" pitchFamily="34" charset="0"/>
              <a:buChar char="•"/>
            </a:pPr>
            <a:r>
              <a:rPr lang="fr-FR" sz="1730" dirty="0" err="1">
                <a:solidFill>
                  <a:schemeClr val="tx1"/>
                </a:solidFill>
                <a:cs typeface="Segoe UI Semilight" panose="020B0402040204020203" pitchFamily="34" charset="0"/>
              </a:rPr>
              <a:t>Twins</a:t>
            </a:r>
            <a:endParaRPr lang="en-US" sz="1730" dirty="0">
              <a:solidFill>
                <a:schemeClr val="tx1"/>
              </a:solidFill>
              <a:cs typeface="Segoe UI Semilight" panose="020B0402040204020203" pitchFamily="34" charset="0"/>
            </a:endParaRPr>
          </a:p>
        </p:txBody>
      </p:sp>
      <p:sp>
        <p:nvSpPr>
          <p:cNvPr id="21" name="Title 1" descr="&#10;">
            <a:extLst>
              <a:ext uri="{FF2B5EF4-FFF2-40B4-BE49-F238E27FC236}">
                <a16:creationId xmlns:a16="http://schemas.microsoft.com/office/drawing/2014/main" id="{BA45D337-50BE-4EFC-B0B3-1BB38829258E}"/>
              </a:ext>
            </a:extLst>
          </p:cNvPr>
          <p:cNvSpPr txBox="1">
            <a:spLocks/>
          </p:cNvSpPr>
          <p:nvPr/>
        </p:nvSpPr>
        <p:spPr>
          <a:xfrm>
            <a:off x="429538" y="1086062"/>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Azure Digital Twins API reference documentation</a:t>
            </a:r>
          </a:p>
        </p:txBody>
      </p:sp>
      <p:sp>
        <p:nvSpPr>
          <p:cNvPr id="13" name="Rectangle 12">
            <a:extLst>
              <a:ext uri="{FF2B5EF4-FFF2-40B4-BE49-F238E27FC236}">
                <a16:creationId xmlns:a16="http://schemas.microsoft.com/office/drawing/2014/main" id="{29AA09FF-0924-44EE-9B44-1D264007C36B}"/>
              </a:ext>
            </a:extLst>
          </p:cNvPr>
          <p:cNvSpPr/>
          <p:nvPr/>
        </p:nvSpPr>
        <p:spPr bwMode="auto">
          <a:xfrm>
            <a:off x="4357304" y="1636318"/>
            <a:ext cx="7416053" cy="4780765"/>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descr="Website view of the Azure Digital Twins API reference documentation">
            <a:extLst>
              <a:ext uri="{FF2B5EF4-FFF2-40B4-BE49-F238E27FC236}">
                <a16:creationId xmlns:a16="http://schemas.microsoft.com/office/drawing/2014/main" id="{FC6D3FDA-F7AE-4366-92C8-3A3EA83D684F}"/>
              </a:ext>
            </a:extLst>
          </p:cNvPr>
          <p:cNvPicPr>
            <a:picLocks noChangeAspect="1"/>
          </p:cNvPicPr>
          <p:nvPr/>
        </p:nvPicPr>
        <p:blipFill>
          <a:blip r:embed="rId3"/>
          <a:stretch>
            <a:fillRect/>
          </a:stretch>
        </p:blipFill>
        <p:spPr>
          <a:xfrm>
            <a:off x="4472945" y="1866432"/>
            <a:ext cx="7184772" cy="4392670"/>
          </a:xfrm>
          <a:prstGeom prst="rect">
            <a:avLst/>
          </a:prstGeom>
        </p:spPr>
      </p:pic>
    </p:spTree>
    <p:extLst>
      <p:ext uri="{BB962C8B-B14F-4D97-AF65-F5344CB8AC3E}">
        <p14:creationId xmlns:p14="http://schemas.microsoft.com/office/powerpoint/2010/main" val="3852202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Explore the ADT APIs and Postman</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3165856" y="1475617"/>
            <a:ext cx="8607502" cy="494146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Graphical user interface of the Postman app showing a query and result">
            <a:extLst>
              <a:ext uri="{FF2B5EF4-FFF2-40B4-BE49-F238E27FC236}">
                <a16:creationId xmlns:a16="http://schemas.microsoft.com/office/drawing/2014/main" id="{74CBB4A4-CE3D-4CDE-831F-CCA8ED6F51D1}"/>
              </a:ext>
            </a:extLst>
          </p:cNvPr>
          <p:cNvPicPr>
            <a:picLocks noChangeAspect="1"/>
          </p:cNvPicPr>
          <p:nvPr/>
        </p:nvPicPr>
        <p:blipFill>
          <a:blip r:embed="rId3"/>
          <a:stretch>
            <a:fillRect/>
          </a:stretch>
        </p:blipFill>
        <p:spPr>
          <a:xfrm>
            <a:off x="3304684" y="1566393"/>
            <a:ext cx="8329847" cy="4759914"/>
          </a:xfrm>
          <a:prstGeom prst="rect">
            <a:avLst/>
          </a:prstGeom>
        </p:spPr>
      </p:pic>
      <p:sp>
        <p:nvSpPr>
          <p:cNvPr id="8" name="Rectangle 7">
            <a:extLst>
              <a:ext uri="{FF2B5EF4-FFF2-40B4-BE49-F238E27FC236}">
                <a16:creationId xmlns:a16="http://schemas.microsoft.com/office/drawing/2014/main" id="{9B548533-A937-4832-ABA9-DE43F276A775}"/>
              </a:ext>
            </a:extLst>
          </p:cNvPr>
          <p:cNvSpPr>
            <a:spLocks/>
          </p:cNvSpPr>
          <p:nvPr/>
        </p:nvSpPr>
        <p:spPr>
          <a:xfrm>
            <a:off x="418645" y="1459017"/>
            <a:ext cx="2608385"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730" dirty="0">
                <a:solidFill>
                  <a:schemeClr val="tx1"/>
                </a:solidFill>
                <a:cs typeface="Segoe UI Semilight" panose="020B0402040204020203" pitchFamily="34" charset="0"/>
              </a:rPr>
              <a:t>Step 1: authorize Postman to make requests against the ADT APIs with a bearer token</a:t>
            </a:r>
          </a:p>
        </p:txBody>
      </p:sp>
      <p:sp>
        <p:nvSpPr>
          <p:cNvPr id="10" name="Rectangle 9">
            <a:extLst>
              <a:ext uri="{FF2B5EF4-FFF2-40B4-BE49-F238E27FC236}">
                <a16:creationId xmlns:a16="http://schemas.microsoft.com/office/drawing/2014/main" id="{7C9AB474-99CF-4FA8-82C0-2C9F81757E84}"/>
              </a:ext>
            </a:extLst>
          </p:cNvPr>
          <p:cNvSpPr>
            <a:spLocks/>
          </p:cNvSpPr>
          <p:nvPr/>
        </p:nvSpPr>
        <p:spPr>
          <a:xfrm>
            <a:off x="418645" y="3145784"/>
            <a:ext cx="2608385"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730" dirty="0">
                <a:solidFill>
                  <a:schemeClr val="tx1"/>
                </a:solidFill>
                <a:cs typeface="Segoe UI Semilight" panose="020B0402040204020203" pitchFamily="34" charset="0"/>
              </a:rPr>
              <a:t>Step 2: set up (or import) a collection of Postman requests for ADT</a:t>
            </a:r>
          </a:p>
        </p:txBody>
      </p:sp>
      <p:sp>
        <p:nvSpPr>
          <p:cNvPr id="11" name="Rectangle 10">
            <a:extLst>
              <a:ext uri="{FF2B5EF4-FFF2-40B4-BE49-F238E27FC236}">
                <a16:creationId xmlns:a16="http://schemas.microsoft.com/office/drawing/2014/main" id="{082D4A29-117B-4F59-9521-F69A6EB8BCBA}"/>
              </a:ext>
            </a:extLst>
          </p:cNvPr>
          <p:cNvSpPr>
            <a:spLocks/>
          </p:cNvSpPr>
          <p:nvPr/>
        </p:nvSpPr>
        <p:spPr>
          <a:xfrm>
            <a:off x="418645" y="4832552"/>
            <a:ext cx="2608385"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730" dirty="0">
                <a:solidFill>
                  <a:schemeClr val="tx1"/>
                </a:solidFill>
                <a:cs typeface="Segoe UI Semilight" panose="020B0402040204020203" pitchFamily="34" charset="0"/>
              </a:rPr>
              <a:t>Step 3: edit the details of a request in the Postman collection run the request with the Send button</a:t>
            </a:r>
          </a:p>
        </p:txBody>
      </p:sp>
      <p:sp>
        <p:nvSpPr>
          <p:cNvPr id="12" name="Title 1">
            <a:extLst>
              <a:ext uri="{FF2B5EF4-FFF2-40B4-BE49-F238E27FC236}">
                <a16:creationId xmlns:a16="http://schemas.microsoft.com/office/drawing/2014/main" id="{9E83FE02-53C5-4C5B-AD0F-3328314900DB}"/>
              </a:ext>
            </a:extLst>
          </p:cNvPr>
          <p:cNvSpPr txBox="1">
            <a:spLocks/>
          </p:cNvSpPr>
          <p:nvPr/>
        </p:nvSpPr>
        <p:spPr>
          <a:xfrm>
            <a:off x="429538" y="1029325"/>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Three steps to using Postman</a:t>
            </a:r>
          </a:p>
        </p:txBody>
      </p:sp>
    </p:spTree>
    <p:extLst>
      <p:ext uri="{BB962C8B-B14F-4D97-AF65-F5344CB8AC3E}">
        <p14:creationId xmlns:p14="http://schemas.microsoft.com/office/powerpoint/2010/main" val="201432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Get started with Azure CLI for ADT</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322847"/>
            <a:ext cx="3660401" cy="1298831"/>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961" dirty="0">
                <a:solidFill>
                  <a:schemeClr val="tx1"/>
                </a:solidFill>
                <a:cs typeface="Segoe UI Semilight" panose="020B0402040204020203" pitchFamily="34" charset="0"/>
              </a:rPr>
              <a:t>The Azure CLI command set for ADT is part of the Azure IoT extension for Azure CLI</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2920618"/>
            <a:ext cx="3660401" cy="3496466"/>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961" dirty="0">
                <a:solidFill>
                  <a:schemeClr val="tx1"/>
                </a:solidFill>
                <a:cs typeface="Segoe UI Semilight" panose="020B0402040204020203" pitchFamily="34" charset="0"/>
              </a:rPr>
              <a:t>Azure CLI commands can be used for:</a:t>
            </a:r>
          </a:p>
          <a:p>
            <a:pPr marL="0" lvl="1"/>
            <a:endParaRPr lang="en-US" sz="980" dirty="0">
              <a:solidFill>
                <a:schemeClr val="tx1"/>
              </a:solidFill>
              <a:cs typeface="Segoe UI Semilight" panose="020B0402040204020203" pitchFamily="34" charset="0"/>
            </a:endParaRPr>
          </a:p>
          <a:p>
            <a:pPr marL="336145" lvl="1" indent="-336145">
              <a:buFont typeface="Arial" panose="020B0604020202020204" pitchFamily="34" charset="0"/>
              <a:buChar char="•"/>
            </a:pPr>
            <a:r>
              <a:rPr lang="en-US" sz="1730" dirty="0">
                <a:solidFill>
                  <a:schemeClr val="tx1"/>
                </a:solidFill>
                <a:cs typeface="Segoe UI Semilight" panose="020B0402040204020203" pitchFamily="34" charset="0"/>
              </a:rPr>
              <a:t>Managing an ADT instance</a:t>
            </a:r>
          </a:p>
          <a:p>
            <a:pPr marL="336145" lvl="1" indent="-336145">
              <a:buFont typeface="Arial" panose="020B0604020202020204" pitchFamily="34" charset="0"/>
              <a:buChar char="•"/>
            </a:pPr>
            <a:r>
              <a:rPr lang="en-US" sz="1730" dirty="0">
                <a:solidFill>
                  <a:schemeClr val="tx1"/>
                </a:solidFill>
                <a:cs typeface="Segoe UI Semilight" panose="020B0402040204020203" pitchFamily="34" charset="0"/>
              </a:rPr>
              <a:t>Managing models</a:t>
            </a:r>
          </a:p>
          <a:p>
            <a:pPr marL="336145" lvl="1" indent="-336145">
              <a:buFont typeface="Arial" panose="020B0604020202020204" pitchFamily="34" charset="0"/>
              <a:buChar char="•"/>
            </a:pPr>
            <a:r>
              <a:rPr lang="en-US" sz="1730" dirty="0">
                <a:solidFill>
                  <a:schemeClr val="tx1"/>
                </a:solidFill>
                <a:cs typeface="Segoe UI Semilight" panose="020B0402040204020203" pitchFamily="34" charset="0"/>
              </a:rPr>
              <a:t>Managing digital twins</a:t>
            </a:r>
          </a:p>
          <a:p>
            <a:pPr marL="336145" lvl="1" indent="-336145">
              <a:buFont typeface="Arial" panose="020B0604020202020204" pitchFamily="34" charset="0"/>
              <a:buChar char="•"/>
            </a:pPr>
            <a:r>
              <a:rPr lang="en-US" sz="1730" dirty="0">
                <a:solidFill>
                  <a:schemeClr val="tx1"/>
                </a:solidFill>
                <a:cs typeface="Segoe UI Semilight" panose="020B0402040204020203" pitchFamily="34" charset="0"/>
              </a:rPr>
              <a:t>Managing twin relationships</a:t>
            </a:r>
          </a:p>
          <a:p>
            <a:pPr marL="336145" lvl="1" indent="-336145">
              <a:buFont typeface="Arial" panose="020B0604020202020204" pitchFamily="34" charset="0"/>
              <a:buChar char="•"/>
            </a:pPr>
            <a:r>
              <a:rPr lang="en-US" sz="1730" dirty="0">
                <a:solidFill>
                  <a:schemeClr val="tx1"/>
                </a:solidFill>
                <a:cs typeface="Segoe UI Semilight" panose="020B0402040204020203" pitchFamily="34" charset="0"/>
              </a:rPr>
              <a:t>Configuring endpoints</a:t>
            </a:r>
          </a:p>
          <a:p>
            <a:pPr marL="336145" lvl="1" indent="-336145">
              <a:buFont typeface="Arial" panose="020B0604020202020204" pitchFamily="34" charset="0"/>
              <a:buChar char="•"/>
            </a:pPr>
            <a:r>
              <a:rPr lang="en-US" sz="1730" dirty="0">
                <a:solidFill>
                  <a:schemeClr val="tx1"/>
                </a:solidFill>
                <a:cs typeface="Segoe UI Semilight" panose="020B0402040204020203" pitchFamily="34" charset="0"/>
              </a:rPr>
              <a:t>Managing routes</a:t>
            </a:r>
          </a:p>
          <a:p>
            <a:pPr marL="336145" lvl="1" indent="-336145">
              <a:buFont typeface="Arial" panose="020B0604020202020204" pitchFamily="34" charset="0"/>
              <a:buChar char="•"/>
            </a:pPr>
            <a:r>
              <a:rPr lang="en-US" sz="1730" dirty="0">
                <a:solidFill>
                  <a:schemeClr val="tx1"/>
                </a:solidFill>
                <a:cs typeface="Segoe UI Semilight" panose="020B0402040204020203" pitchFamily="34" charset="0"/>
              </a:rPr>
              <a:t>Configuring security via Azure role-based access control (Azure RBAC)</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55182" y="1322847"/>
            <a:ext cx="7518176"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zure CLI command - create an ADT instance &#10;">
            <a:extLst>
              <a:ext uri="{FF2B5EF4-FFF2-40B4-BE49-F238E27FC236}">
                <a16:creationId xmlns:a16="http://schemas.microsoft.com/office/drawing/2014/main" id="{F83975C8-596E-4890-ADD1-1BCA6FADCB75}"/>
              </a:ext>
            </a:extLst>
          </p:cNvPr>
          <p:cNvPicPr>
            <a:picLocks noChangeAspect="1"/>
          </p:cNvPicPr>
          <p:nvPr/>
        </p:nvPicPr>
        <p:blipFill>
          <a:blip r:embed="rId3"/>
          <a:stretch>
            <a:fillRect/>
          </a:stretch>
        </p:blipFill>
        <p:spPr>
          <a:xfrm>
            <a:off x="4400556" y="2375568"/>
            <a:ext cx="7171399" cy="840398"/>
          </a:xfrm>
          <a:prstGeom prst="rect">
            <a:avLst/>
          </a:prstGeom>
        </p:spPr>
      </p:pic>
      <p:pic>
        <p:nvPicPr>
          <p:cNvPr id="8" name="Picture 7" descr="Azure CLI command - create a digital twin&#10;">
            <a:extLst>
              <a:ext uri="{FF2B5EF4-FFF2-40B4-BE49-F238E27FC236}">
                <a16:creationId xmlns:a16="http://schemas.microsoft.com/office/drawing/2014/main" id="{9E0A7761-F9ED-49AB-8CC3-419566C24C68}"/>
              </a:ext>
            </a:extLst>
          </p:cNvPr>
          <p:cNvPicPr>
            <a:picLocks noChangeAspect="1"/>
          </p:cNvPicPr>
          <p:nvPr/>
        </p:nvPicPr>
        <p:blipFill>
          <a:blip r:embed="rId4"/>
          <a:stretch>
            <a:fillRect/>
          </a:stretch>
        </p:blipFill>
        <p:spPr>
          <a:xfrm>
            <a:off x="4428569" y="3962311"/>
            <a:ext cx="7152723" cy="812385"/>
          </a:xfrm>
          <a:prstGeom prst="rect">
            <a:avLst/>
          </a:prstGeom>
        </p:spPr>
      </p:pic>
      <p:pic>
        <p:nvPicPr>
          <p:cNvPr id="10" name="Picture 9" descr="Azure CLI command - delete a digital twin&#10;">
            <a:extLst>
              <a:ext uri="{FF2B5EF4-FFF2-40B4-BE49-F238E27FC236}">
                <a16:creationId xmlns:a16="http://schemas.microsoft.com/office/drawing/2014/main" id="{94D8DF03-0E03-4E98-A803-1BDBD054602C}"/>
              </a:ext>
            </a:extLst>
          </p:cNvPr>
          <p:cNvPicPr>
            <a:picLocks noChangeAspect="1"/>
          </p:cNvPicPr>
          <p:nvPr/>
        </p:nvPicPr>
        <p:blipFill>
          <a:blip r:embed="rId5"/>
          <a:stretch>
            <a:fillRect/>
          </a:stretch>
        </p:blipFill>
        <p:spPr>
          <a:xfrm>
            <a:off x="4428570" y="5521039"/>
            <a:ext cx="7180736" cy="831061"/>
          </a:xfrm>
          <a:prstGeom prst="rect">
            <a:avLst/>
          </a:prstGeom>
        </p:spPr>
      </p:pic>
      <p:sp>
        <p:nvSpPr>
          <p:cNvPr id="11" name="TextBox 10">
            <a:extLst>
              <a:ext uri="{FF2B5EF4-FFF2-40B4-BE49-F238E27FC236}">
                <a16:creationId xmlns:a16="http://schemas.microsoft.com/office/drawing/2014/main" id="{D9CA6AD3-8EDF-4E3F-A24F-2C4FEF6926B9}"/>
              </a:ext>
            </a:extLst>
          </p:cNvPr>
          <p:cNvSpPr txBox="1"/>
          <p:nvPr/>
        </p:nvSpPr>
        <p:spPr>
          <a:xfrm>
            <a:off x="4459431" y="1862849"/>
            <a:ext cx="3548478" cy="506901"/>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Create an ADT instance </a:t>
            </a:r>
          </a:p>
        </p:txBody>
      </p:sp>
      <p:sp>
        <p:nvSpPr>
          <p:cNvPr id="15" name="TextBox 14">
            <a:extLst>
              <a:ext uri="{FF2B5EF4-FFF2-40B4-BE49-F238E27FC236}">
                <a16:creationId xmlns:a16="http://schemas.microsoft.com/office/drawing/2014/main" id="{E55B6171-290C-44DB-AC7F-B53C71890C4A}"/>
              </a:ext>
            </a:extLst>
          </p:cNvPr>
          <p:cNvSpPr txBox="1"/>
          <p:nvPr/>
        </p:nvSpPr>
        <p:spPr>
          <a:xfrm>
            <a:off x="4459428" y="3442452"/>
            <a:ext cx="3548478" cy="506901"/>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Create a digital twin</a:t>
            </a:r>
          </a:p>
        </p:txBody>
      </p:sp>
      <p:sp>
        <p:nvSpPr>
          <p:cNvPr id="16" name="TextBox 15">
            <a:extLst>
              <a:ext uri="{FF2B5EF4-FFF2-40B4-BE49-F238E27FC236}">
                <a16:creationId xmlns:a16="http://schemas.microsoft.com/office/drawing/2014/main" id="{F692E3DC-0CFA-4E39-9CA1-576EAF952437}"/>
              </a:ext>
            </a:extLst>
          </p:cNvPr>
          <p:cNvSpPr txBox="1"/>
          <p:nvPr/>
        </p:nvSpPr>
        <p:spPr>
          <a:xfrm>
            <a:off x="4465791" y="5011808"/>
            <a:ext cx="3548478" cy="506901"/>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rPr>
              <a:t>Delete a digital twin</a:t>
            </a:r>
          </a:p>
        </p:txBody>
      </p:sp>
      <p:sp>
        <p:nvSpPr>
          <p:cNvPr id="20" name="TextBox 19">
            <a:extLst>
              <a:ext uri="{FF2B5EF4-FFF2-40B4-BE49-F238E27FC236}">
                <a16:creationId xmlns:a16="http://schemas.microsoft.com/office/drawing/2014/main" id="{8007D82C-9993-4C0B-B618-EA1D583B5727}"/>
              </a:ext>
            </a:extLst>
          </p:cNvPr>
          <p:cNvSpPr txBox="1"/>
          <p:nvPr/>
        </p:nvSpPr>
        <p:spPr>
          <a:xfrm>
            <a:off x="6212016" y="1349590"/>
            <a:ext cx="3548478" cy="561211"/>
          </a:xfrm>
          <a:prstGeom prst="rect">
            <a:avLst/>
          </a:prstGeom>
          <a:noFill/>
        </p:spPr>
        <p:txBody>
          <a:bodyPr wrap="square" lIns="179285" tIns="143428" rIns="179285" bIns="143428" rtlCol="0">
            <a:spAutoFit/>
          </a:bodyPr>
          <a:lstStyle/>
          <a:p>
            <a:pPr algn="ctr">
              <a:lnSpc>
                <a:spcPct val="90000"/>
              </a:lnSpc>
              <a:spcAft>
                <a:spcPts val="588"/>
              </a:spcAft>
            </a:pPr>
            <a:r>
              <a:rPr lang="en-US" sz="1961" dirty="0">
                <a:gradFill>
                  <a:gsLst>
                    <a:gs pos="2917">
                      <a:schemeClr val="tx1"/>
                    </a:gs>
                    <a:gs pos="30000">
                      <a:schemeClr val="tx1"/>
                    </a:gs>
                  </a:gsLst>
                  <a:lin ang="5400000" scaled="0"/>
                </a:gradFill>
              </a:rPr>
              <a:t>Azure CLI examples for ADT</a:t>
            </a:r>
          </a:p>
        </p:txBody>
      </p:sp>
    </p:spTree>
    <p:extLst>
      <p:ext uri="{BB962C8B-B14F-4D97-AF65-F5344CB8AC3E}">
        <p14:creationId xmlns:p14="http://schemas.microsoft.com/office/powerpoint/2010/main" val="2356261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Examine the ADT SDKs</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322848"/>
            <a:ext cx="4574103" cy="210615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961" dirty="0">
                <a:solidFill>
                  <a:schemeClr val="tx1"/>
                </a:solidFill>
                <a:cs typeface="Segoe UI Semilight" panose="020B0402040204020203" pitchFamily="34" charset="0"/>
              </a:rPr>
              <a:t>ADT SDKs cover Control plane and Data plane APIs with language support as follows:</a:t>
            </a:r>
          </a:p>
          <a:p>
            <a:pPr marL="336145" lvl="1" indent="-336145">
              <a:buClr>
                <a:schemeClr val="tx1"/>
              </a:buClr>
              <a:buFont typeface="Arial" panose="020B0604020202020204" pitchFamily="34" charset="0"/>
              <a:buChar char="•"/>
            </a:pPr>
            <a:r>
              <a:rPr lang="en-US" sz="1568" dirty="0">
                <a:solidFill>
                  <a:schemeClr val="tx1"/>
                </a:solidFill>
                <a:cs typeface="Segoe UI Semilight" panose="020B0402040204020203" pitchFamily="34" charset="0"/>
              </a:rPr>
              <a:t>Control plane: .NET (C#), Java, JavaScript, Python, Go</a:t>
            </a:r>
          </a:p>
          <a:p>
            <a:pPr marL="336145" lvl="1" indent="-336145">
              <a:buClr>
                <a:schemeClr val="tx1"/>
              </a:buClr>
              <a:buFont typeface="Arial" panose="020B0604020202020204" pitchFamily="34" charset="0"/>
              <a:buChar char="•"/>
            </a:pPr>
            <a:r>
              <a:rPr lang="en-US" sz="1568" dirty="0">
                <a:solidFill>
                  <a:schemeClr val="tx1"/>
                </a:solidFill>
                <a:cs typeface="Segoe UI Semilight" panose="020B0402040204020203" pitchFamily="34" charset="0"/>
              </a:rPr>
              <a:t>Data plane: .NET (C#), Java, JavaScript, Python</a:t>
            </a:r>
          </a:p>
          <a:p>
            <a:pPr marL="0" lvl="1">
              <a:buClr>
                <a:schemeClr val="tx1"/>
              </a:buClr>
            </a:pPr>
            <a:endParaRPr lang="en-US" sz="1961" dirty="0">
              <a:solidFill>
                <a:schemeClr val="tx1"/>
              </a:solidFill>
              <a:cs typeface="Segoe UI Semilight" panose="020B0402040204020203" pitchFamily="34" charset="0"/>
            </a:endParaRP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3" y="3540798"/>
            <a:ext cx="4574104" cy="2876285"/>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961" dirty="0">
                <a:solidFill>
                  <a:schemeClr val="tx1"/>
                </a:solidFill>
                <a:cs typeface="Segoe UI Semilight" panose="020B0402040204020203" pitchFamily="34" charset="0"/>
              </a:rPr>
              <a:t>ADT SDKs can be used to:</a:t>
            </a:r>
          </a:p>
          <a:p>
            <a:pPr marL="280121" lvl="1" indent="-280121">
              <a:buFont typeface="Arial" panose="020B0604020202020204" pitchFamily="34" charset="0"/>
              <a:buChar char="•"/>
            </a:pPr>
            <a:r>
              <a:rPr lang="en-US" sz="1568" dirty="0">
                <a:solidFill>
                  <a:schemeClr val="tx1"/>
                </a:solidFill>
                <a:cs typeface="Segoe UI Semilight" panose="020B0402040204020203" pitchFamily="34" charset="0"/>
              </a:rPr>
              <a:t>Instantiate the client</a:t>
            </a:r>
          </a:p>
          <a:p>
            <a:pPr marL="280121" lvl="1" indent="-280121">
              <a:buFont typeface="Arial" panose="020B0604020202020204" pitchFamily="34" charset="0"/>
              <a:buChar char="•"/>
            </a:pPr>
            <a:r>
              <a:rPr lang="en-US" sz="1568" dirty="0">
                <a:solidFill>
                  <a:schemeClr val="tx1"/>
                </a:solidFill>
                <a:cs typeface="Segoe UI Semilight" panose="020B0402040204020203" pitchFamily="34" charset="0"/>
              </a:rPr>
              <a:t>Create, get, and remove models</a:t>
            </a:r>
          </a:p>
          <a:p>
            <a:pPr marL="280121" lvl="1" indent="-280121">
              <a:buFont typeface="Arial" panose="020B0604020202020204" pitchFamily="34" charset="0"/>
              <a:buChar char="•"/>
            </a:pPr>
            <a:r>
              <a:rPr lang="en-US" sz="1568" dirty="0">
                <a:solidFill>
                  <a:schemeClr val="tx1"/>
                </a:solidFill>
                <a:cs typeface="Segoe UI Semilight" panose="020B0402040204020203" pitchFamily="34" charset="0"/>
              </a:rPr>
              <a:t>Create, query, and delete a digital twin</a:t>
            </a:r>
          </a:p>
          <a:p>
            <a:pPr marL="280121" lvl="1" indent="-280121">
              <a:buFont typeface="Arial" panose="020B0604020202020204" pitchFamily="34" charset="0"/>
              <a:buChar char="•"/>
            </a:pPr>
            <a:r>
              <a:rPr lang="en-US" sz="1568" dirty="0">
                <a:solidFill>
                  <a:schemeClr val="tx1"/>
                </a:solidFill>
                <a:cs typeface="Segoe UI Semilight" panose="020B0402040204020203" pitchFamily="34" charset="0"/>
              </a:rPr>
              <a:t>Get and update components for a digital twin</a:t>
            </a:r>
          </a:p>
          <a:p>
            <a:pPr marL="280121" lvl="1" indent="-280121">
              <a:buFont typeface="Arial" panose="020B0604020202020204" pitchFamily="34" charset="0"/>
              <a:buChar char="•"/>
            </a:pPr>
            <a:r>
              <a:rPr lang="en-US" sz="1568" dirty="0">
                <a:solidFill>
                  <a:schemeClr val="tx1"/>
                </a:solidFill>
                <a:cs typeface="Segoe UI Semilight" panose="020B0402040204020203" pitchFamily="34" charset="0"/>
              </a:rPr>
              <a:t>Create, get, and delete digital twin relationships</a:t>
            </a:r>
          </a:p>
          <a:p>
            <a:pPr marL="280121" lvl="1" indent="-280121">
              <a:buFont typeface="Arial" panose="020B0604020202020204" pitchFamily="34" charset="0"/>
              <a:buChar char="•"/>
            </a:pPr>
            <a:r>
              <a:rPr lang="en-US" sz="1568" dirty="0">
                <a:solidFill>
                  <a:schemeClr val="tx1"/>
                </a:solidFill>
                <a:cs typeface="Segoe UI Semilight" panose="020B0402040204020203" pitchFamily="34" charset="0"/>
              </a:rPr>
              <a:t>Create, get, and delete event routes</a:t>
            </a:r>
          </a:p>
          <a:p>
            <a:pPr marL="280121" lvl="1" indent="-280121">
              <a:buFont typeface="Arial" panose="020B0604020202020204" pitchFamily="34" charset="0"/>
              <a:buChar char="•"/>
            </a:pPr>
            <a:r>
              <a:rPr lang="en-US" sz="1568" dirty="0">
                <a:solidFill>
                  <a:schemeClr val="tx1"/>
                </a:solidFill>
                <a:cs typeface="Segoe UI Semilight" panose="020B0402040204020203" pitchFamily="34" charset="0"/>
              </a:rPr>
              <a:t>Publish telemetry messages to a digital twin and digital twin component</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5151607" y="1322847"/>
            <a:ext cx="6621751"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Website view of the Azure Digital Twins SDK - management namespace">
            <a:extLst>
              <a:ext uri="{FF2B5EF4-FFF2-40B4-BE49-F238E27FC236}">
                <a16:creationId xmlns:a16="http://schemas.microsoft.com/office/drawing/2014/main" id="{757DF74B-6105-4252-84E0-9207F8F556E2}"/>
              </a:ext>
            </a:extLst>
          </p:cNvPr>
          <p:cNvPicPr>
            <a:picLocks noChangeAspect="1"/>
          </p:cNvPicPr>
          <p:nvPr/>
        </p:nvPicPr>
        <p:blipFill>
          <a:blip r:embed="rId3"/>
          <a:stretch>
            <a:fillRect/>
          </a:stretch>
        </p:blipFill>
        <p:spPr>
          <a:xfrm>
            <a:off x="5324994" y="1596522"/>
            <a:ext cx="6274974" cy="1658478"/>
          </a:xfrm>
          <a:prstGeom prst="rect">
            <a:avLst/>
          </a:prstGeom>
        </p:spPr>
      </p:pic>
      <p:pic>
        <p:nvPicPr>
          <p:cNvPr id="10" name="Picture 9" descr="Website view of the Azure Digital Twins SDK - core namespace">
            <a:extLst>
              <a:ext uri="{FF2B5EF4-FFF2-40B4-BE49-F238E27FC236}">
                <a16:creationId xmlns:a16="http://schemas.microsoft.com/office/drawing/2014/main" id="{04D31032-7AB4-4FF2-AA18-6417A98FCFA7}"/>
              </a:ext>
            </a:extLst>
          </p:cNvPr>
          <p:cNvPicPr>
            <a:picLocks noChangeAspect="1"/>
          </p:cNvPicPr>
          <p:nvPr/>
        </p:nvPicPr>
        <p:blipFill>
          <a:blip r:embed="rId4"/>
          <a:stretch>
            <a:fillRect/>
          </a:stretch>
        </p:blipFill>
        <p:spPr>
          <a:xfrm>
            <a:off x="5324994" y="3824013"/>
            <a:ext cx="6274974" cy="2254297"/>
          </a:xfrm>
          <a:prstGeom prst="rect">
            <a:avLst/>
          </a:prstGeom>
        </p:spPr>
      </p:pic>
    </p:spTree>
    <p:extLst>
      <p:ext uri="{BB962C8B-B14F-4D97-AF65-F5344CB8AC3E}">
        <p14:creationId xmlns:p14="http://schemas.microsoft.com/office/powerpoint/2010/main" val="2811140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Learning objectives</a:t>
            </a:r>
          </a:p>
        </p:txBody>
      </p:sp>
      <p:pic>
        <p:nvPicPr>
          <p:cNvPr id="3" name="Picture 2" descr="Icon of a document with a checkmark">
            <a:extLst>
              <a:ext uri="{FF2B5EF4-FFF2-40B4-BE49-F238E27FC236}">
                <a16:creationId xmlns:a16="http://schemas.microsoft.com/office/drawing/2014/main" id="{D409716B-0E25-4BC6-9C60-F98B44F8144C}"/>
              </a:ext>
            </a:extLst>
          </p:cNvPr>
          <p:cNvPicPr>
            <a:picLocks noChangeAspect="1"/>
          </p:cNvPicPr>
          <p:nvPr/>
        </p:nvPicPr>
        <p:blipFill>
          <a:blip r:embed="rId3"/>
          <a:stretch>
            <a:fillRect/>
          </a:stretch>
        </p:blipFill>
        <p:spPr>
          <a:xfrm>
            <a:off x="10401004" y="2978285"/>
            <a:ext cx="626250" cy="910771"/>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2648-867B-48EE-B7D2-A2FB2CCA6821}"/>
              </a:ext>
            </a:extLst>
          </p:cNvPr>
          <p:cNvSpPr>
            <a:spLocks noGrp="1"/>
          </p:cNvSpPr>
          <p:nvPr>
            <p:ph type="title"/>
          </p:nvPr>
        </p:nvSpPr>
        <p:spPr/>
        <p:txBody>
          <a:bodyPr/>
          <a:lstStyle/>
          <a:p>
            <a:r>
              <a:rPr lang="en-US" dirty="0"/>
              <a:t>Manage digital twins in the graph</a:t>
            </a:r>
          </a:p>
        </p:txBody>
      </p:sp>
      <p:sp>
        <p:nvSpPr>
          <p:cNvPr id="9" name="Text Placeholder 8">
            <a:extLst>
              <a:ext uri="{FF2B5EF4-FFF2-40B4-BE49-F238E27FC236}">
                <a16:creationId xmlns:a16="http://schemas.microsoft.com/office/drawing/2014/main" id="{8D78C2F7-217D-4A0B-B44F-93C27B9E0D80}"/>
              </a:ext>
            </a:extLst>
          </p:cNvPr>
          <p:cNvSpPr>
            <a:spLocks noGrp="1"/>
          </p:cNvSpPr>
          <p:nvPr>
            <p:ph type="body" sz="quarter" idx="10"/>
          </p:nvPr>
        </p:nvSpPr>
        <p:spPr>
          <a:xfrm>
            <a:off x="418644" y="1186695"/>
            <a:ext cx="11354714" cy="362072"/>
          </a:xfrm>
        </p:spPr>
        <p:txBody>
          <a:bodyPr vert="horz" wrap="square" lIns="0" tIns="0" rIns="0" bIns="0" rtlCol="0">
            <a:spAutoFit/>
          </a:bodyPr>
          <a:lstStyle/>
          <a:p>
            <a:r>
              <a:rPr lang="en-US" dirty="0"/>
              <a:t>You can manage twins in code using system client methods and helper functions</a:t>
            </a:r>
          </a:p>
        </p:txBody>
      </p:sp>
      <p:pic>
        <p:nvPicPr>
          <p:cNvPr id="64" name="Picture 63" descr="Icon of two chat bubbles">
            <a:extLst>
              <a:ext uri="{FF2B5EF4-FFF2-40B4-BE49-F238E27FC236}">
                <a16:creationId xmlns:a16="http://schemas.microsoft.com/office/drawing/2014/main" id="{995BBC92-B76F-48AA-89FB-0D5F586F5B72}"/>
              </a:ext>
            </a:extLst>
          </p:cNvPr>
          <p:cNvPicPr>
            <a:picLocks/>
          </p:cNvPicPr>
          <p:nvPr/>
        </p:nvPicPr>
        <p:blipFill>
          <a:blip r:embed="rId3"/>
          <a:stretch>
            <a:fillRect/>
          </a:stretch>
        </p:blipFill>
        <p:spPr>
          <a:xfrm>
            <a:off x="418644" y="1672232"/>
            <a:ext cx="896425" cy="896425"/>
          </a:xfrm>
          <a:prstGeom prst="rect">
            <a:avLst/>
          </a:prstGeom>
        </p:spPr>
      </p:pic>
      <p:sp>
        <p:nvSpPr>
          <p:cNvPr id="73" name="TextBox 72">
            <a:extLst>
              <a:ext uri="{FF2B5EF4-FFF2-40B4-BE49-F238E27FC236}">
                <a16:creationId xmlns:a16="http://schemas.microsoft.com/office/drawing/2014/main" id="{D2701795-273B-4C01-95C5-D1907D8C65DB}"/>
              </a:ext>
            </a:extLst>
          </p:cNvPr>
          <p:cNvSpPr txBox="1"/>
          <p:nvPr/>
        </p:nvSpPr>
        <p:spPr>
          <a:xfrm>
            <a:off x="1631494" y="1863977"/>
            <a:ext cx="10241069" cy="512935"/>
          </a:xfrm>
          <a:prstGeom prst="rect">
            <a:avLst/>
          </a:prstGeom>
          <a:noFill/>
        </p:spPr>
        <p:txBody>
          <a:bodyPr wrap="square" lIns="0" tIns="0" rIns="0" bIns="0" anchor="ctr">
            <a:spAutoFit/>
          </a:bodyPr>
          <a:lstStyle/>
          <a:p>
            <a:pPr marL="0" lvl="4"/>
            <a:r>
              <a:rPr lang="en-US" sz="1961" dirty="0"/>
              <a:t>To create a twin, use the </a:t>
            </a:r>
            <a:r>
              <a:rPr lang="en-US" sz="1961" dirty="0" err="1"/>
              <a:t>CreateOrReplaceDigitalTwinAsync</a:t>
            </a:r>
            <a:r>
              <a:rPr lang="en-US" sz="1961" dirty="0"/>
              <a:t>() method:</a:t>
            </a:r>
          </a:p>
          <a:p>
            <a:pPr marL="0" lvl="4"/>
            <a:r>
              <a:rPr lang="en-US" sz="1372" dirty="0">
                <a:latin typeface="Consolas" panose="020B0609020204030204" pitchFamily="49" charset="0"/>
              </a:rPr>
              <a:t>await </a:t>
            </a:r>
            <a:r>
              <a:rPr lang="en-US" sz="1372" dirty="0" err="1">
                <a:latin typeface="Consolas" panose="020B0609020204030204" pitchFamily="49" charset="0"/>
              </a:rPr>
              <a:t>client.CreateOrReplaceDigitalTwinAsync</a:t>
            </a:r>
            <a:r>
              <a:rPr lang="en-US" sz="1372" dirty="0">
                <a:latin typeface="Consolas" panose="020B0609020204030204" pitchFamily="49" charset="0"/>
              </a:rPr>
              <a:t>&lt;</a:t>
            </a:r>
            <a:r>
              <a:rPr lang="en-US" sz="1372" dirty="0" err="1">
                <a:latin typeface="Consolas" panose="020B0609020204030204" pitchFamily="49" charset="0"/>
              </a:rPr>
              <a:t>BasicDigitalTwin</a:t>
            </a:r>
            <a:r>
              <a:rPr lang="en-US" sz="1372" dirty="0">
                <a:latin typeface="Consolas" panose="020B0609020204030204" pitchFamily="49" charset="0"/>
              </a:rPr>
              <a:t>&gt;(</a:t>
            </a:r>
            <a:r>
              <a:rPr lang="en-US" sz="1372" dirty="0" err="1">
                <a:latin typeface="Consolas" panose="020B0609020204030204" pitchFamily="49" charset="0"/>
              </a:rPr>
              <a:t>twinId</a:t>
            </a:r>
            <a:r>
              <a:rPr lang="en-US" sz="1372" dirty="0">
                <a:latin typeface="Consolas" panose="020B0609020204030204" pitchFamily="49" charset="0"/>
              </a:rPr>
              <a:t>, </a:t>
            </a:r>
            <a:r>
              <a:rPr lang="en-US" sz="1372" dirty="0" err="1">
                <a:latin typeface="Consolas" panose="020B0609020204030204" pitchFamily="49" charset="0"/>
              </a:rPr>
              <a:t>initData</a:t>
            </a:r>
            <a:r>
              <a:rPr lang="en-US" sz="1372" dirty="0">
                <a:latin typeface="Consolas" panose="020B0609020204030204" pitchFamily="49" charset="0"/>
              </a:rPr>
              <a:t>);</a:t>
            </a:r>
          </a:p>
        </p:txBody>
      </p:sp>
      <p:cxnSp>
        <p:nvCxnSpPr>
          <p:cNvPr id="82" name="Straight Connector 81">
            <a:extLst>
              <a:ext uri="{FF2B5EF4-FFF2-40B4-BE49-F238E27FC236}">
                <a16:creationId xmlns:a16="http://schemas.microsoft.com/office/drawing/2014/main" id="{44165702-F402-4481-A147-B4B1A704E3AC}"/>
              </a:ext>
              <a:ext uri="{C183D7F6-B498-43B3-948B-1728B52AA6E4}">
                <adec:decorative xmlns:adec="http://schemas.microsoft.com/office/drawing/2017/decorative" val="1"/>
              </a:ext>
            </a:extLst>
          </p:cNvPr>
          <p:cNvCxnSpPr>
            <a:cxnSpLocks/>
          </p:cNvCxnSpPr>
          <p:nvPr/>
        </p:nvCxnSpPr>
        <p:spPr>
          <a:xfrm>
            <a:off x="1631494" y="2606614"/>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1" name="Picture 100" descr="Icon of a matrix of nine circles connected to each other by lines">
            <a:extLst>
              <a:ext uri="{FF2B5EF4-FFF2-40B4-BE49-F238E27FC236}">
                <a16:creationId xmlns:a16="http://schemas.microsoft.com/office/drawing/2014/main" id="{986B0E13-B49B-49DA-8FC7-2929F8F4C49D}"/>
              </a:ext>
            </a:extLst>
          </p:cNvPr>
          <p:cNvPicPr>
            <a:picLocks/>
          </p:cNvPicPr>
          <p:nvPr/>
        </p:nvPicPr>
        <p:blipFill>
          <a:blip r:embed="rId4"/>
          <a:stretch>
            <a:fillRect/>
          </a:stretch>
        </p:blipFill>
        <p:spPr>
          <a:xfrm>
            <a:off x="418644" y="2644570"/>
            <a:ext cx="896425" cy="896425"/>
          </a:xfrm>
          <a:prstGeom prst="rect">
            <a:avLst/>
          </a:prstGeom>
        </p:spPr>
      </p:pic>
      <p:sp>
        <p:nvSpPr>
          <p:cNvPr id="108" name="TextBox 107">
            <a:extLst>
              <a:ext uri="{FF2B5EF4-FFF2-40B4-BE49-F238E27FC236}">
                <a16:creationId xmlns:a16="http://schemas.microsoft.com/office/drawing/2014/main" id="{DADCE029-7756-41A4-AE72-1AAEA143EAE3}"/>
              </a:ext>
            </a:extLst>
          </p:cNvPr>
          <p:cNvSpPr txBox="1"/>
          <p:nvPr/>
        </p:nvSpPr>
        <p:spPr>
          <a:xfrm>
            <a:off x="1631494" y="2734858"/>
            <a:ext cx="10241069" cy="724143"/>
          </a:xfrm>
          <a:prstGeom prst="rect">
            <a:avLst/>
          </a:prstGeom>
          <a:noFill/>
        </p:spPr>
        <p:txBody>
          <a:bodyPr wrap="square" lIns="0" tIns="0" rIns="0" bIns="0" anchor="ctr">
            <a:spAutoFit/>
          </a:bodyPr>
          <a:lstStyle/>
          <a:p>
            <a:pPr marL="0" lvl="4"/>
            <a:r>
              <a:rPr lang="en-US" sz="1961" dirty="0"/>
              <a:t>To access twin data, use the </a:t>
            </a:r>
            <a:r>
              <a:rPr lang="en-US" sz="1961" dirty="0" err="1"/>
              <a:t>GetDigitalTwin</a:t>
            </a:r>
            <a:r>
              <a:rPr lang="en-US" sz="1961" dirty="0"/>
              <a:t>() method:</a:t>
            </a:r>
          </a:p>
          <a:p>
            <a:pPr marL="0" lvl="4"/>
            <a:r>
              <a:rPr lang="en-US" sz="1372" dirty="0">
                <a:latin typeface="Consolas" panose="020B0609020204030204" pitchFamily="49" charset="0"/>
              </a:rPr>
              <a:t>Response&lt;</a:t>
            </a:r>
            <a:r>
              <a:rPr lang="en-US" sz="1372" dirty="0" err="1">
                <a:latin typeface="Consolas" panose="020B0609020204030204" pitchFamily="49" charset="0"/>
              </a:rPr>
              <a:t>BasicDigitalTwin</a:t>
            </a:r>
            <a:r>
              <a:rPr lang="en-US" sz="1372" dirty="0">
                <a:latin typeface="Consolas" panose="020B0609020204030204" pitchFamily="49" charset="0"/>
              </a:rPr>
              <a:t>&gt; </a:t>
            </a:r>
            <a:r>
              <a:rPr lang="en-US" sz="1372" dirty="0" err="1">
                <a:latin typeface="Consolas" panose="020B0609020204030204" pitchFamily="49" charset="0"/>
              </a:rPr>
              <a:t>twinResponse</a:t>
            </a:r>
            <a:r>
              <a:rPr lang="en-US" sz="1372" dirty="0">
                <a:latin typeface="Consolas" panose="020B0609020204030204" pitchFamily="49" charset="0"/>
              </a:rPr>
              <a:t> = await </a:t>
            </a:r>
            <a:r>
              <a:rPr lang="en-US" sz="1372" dirty="0" err="1">
                <a:latin typeface="Consolas" panose="020B0609020204030204" pitchFamily="49" charset="0"/>
              </a:rPr>
              <a:t>client.GetDigitalTwinAsync</a:t>
            </a:r>
            <a:r>
              <a:rPr lang="en-US" sz="1372" dirty="0">
                <a:latin typeface="Consolas" panose="020B0609020204030204" pitchFamily="49" charset="0"/>
              </a:rPr>
              <a:t>&lt;</a:t>
            </a:r>
            <a:r>
              <a:rPr lang="en-US" sz="1372" dirty="0" err="1">
                <a:latin typeface="Consolas" panose="020B0609020204030204" pitchFamily="49" charset="0"/>
              </a:rPr>
              <a:t>BasicDigitalTwin</a:t>
            </a:r>
            <a:r>
              <a:rPr lang="en-US" sz="1372" dirty="0">
                <a:latin typeface="Consolas" panose="020B0609020204030204" pitchFamily="49" charset="0"/>
              </a:rPr>
              <a:t>&gt;(</a:t>
            </a:r>
            <a:r>
              <a:rPr lang="en-US" sz="1372" dirty="0" err="1">
                <a:latin typeface="Consolas" panose="020B0609020204030204" pitchFamily="49" charset="0"/>
              </a:rPr>
              <a:t>twinId</a:t>
            </a:r>
            <a:r>
              <a:rPr lang="en-US" sz="1372" dirty="0">
                <a:latin typeface="Consolas" panose="020B0609020204030204" pitchFamily="49" charset="0"/>
              </a:rPr>
              <a:t>);</a:t>
            </a:r>
          </a:p>
          <a:p>
            <a:pPr marL="0" lvl="4"/>
            <a:r>
              <a:rPr lang="en-US" sz="1372" dirty="0">
                <a:latin typeface="Consolas" panose="020B0609020204030204" pitchFamily="49" charset="0"/>
              </a:rPr>
              <a:t>twin = </a:t>
            </a:r>
            <a:r>
              <a:rPr lang="en-US" sz="1372" dirty="0" err="1">
                <a:latin typeface="Consolas" panose="020B0609020204030204" pitchFamily="49" charset="0"/>
              </a:rPr>
              <a:t>twinResponse.Value</a:t>
            </a:r>
            <a:r>
              <a:rPr lang="en-US" sz="1372" dirty="0">
                <a:latin typeface="Consolas" panose="020B0609020204030204" pitchFamily="49" charset="0"/>
              </a:rPr>
              <a:t>;</a:t>
            </a:r>
          </a:p>
        </p:txBody>
      </p:sp>
      <p:cxnSp>
        <p:nvCxnSpPr>
          <p:cNvPr id="115" name="Straight Connector 114">
            <a:extLst>
              <a:ext uri="{FF2B5EF4-FFF2-40B4-BE49-F238E27FC236}">
                <a16:creationId xmlns:a16="http://schemas.microsoft.com/office/drawing/2014/main" id="{9DA13496-FB0D-401A-8AC4-F1537332C3D1}"/>
              </a:ext>
              <a:ext uri="{C183D7F6-B498-43B3-948B-1728B52AA6E4}">
                <adec:decorative xmlns:adec="http://schemas.microsoft.com/office/drawing/2017/decorative" val="1"/>
              </a:ext>
            </a:extLst>
          </p:cNvPr>
          <p:cNvCxnSpPr>
            <a:cxnSpLocks/>
          </p:cNvCxnSpPr>
          <p:nvPr/>
        </p:nvCxnSpPr>
        <p:spPr>
          <a:xfrm>
            <a:off x="1631494" y="3578952"/>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9" name="Picture 128" descr="Icon of a hollow circle with a dollar sign at the centre">
            <a:extLst>
              <a:ext uri="{FF2B5EF4-FFF2-40B4-BE49-F238E27FC236}">
                <a16:creationId xmlns:a16="http://schemas.microsoft.com/office/drawing/2014/main" id="{F3E29AE8-E702-4534-9AD3-68F9EF61D0C1}"/>
              </a:ext>
            </a:extLst>
          </p:cNvPr>
          <p:cNvPicPr>
            <a:picLocks/>
          </p:cNvPicPr>
          <p:nvPr/>
        </p:nvPicPr>
        <p:blipFill>
          <a:blip r:embed="rId5"/>
          <a:stretch>
            <a:fillRect/>
          </a:stretch>
        </p:blipFill>
        <p:spPr>
          <a:xfrm>
            <a:off x="418644" y="3616909"/>
            <a:ext cx="896425" cy="896425"/>
          </a:xfrm>
          <a:prstGeom prst="rect">
            <a:avLst/>
          </a:prstGeom>
        </p:spPr>
      </p:pic>
      <p:sp>
        <p:nvSpPr>
          <p:cNvPr id="134" name="TextBox 133">
            <a:extLst>
              <a:ext uri="{FF2B5EF4-FFF2-40B4-BE49-F238E27FC236}">
                <a16:creationId xmlns:a16="http://schemas.microsoft.com/office/drawing/2014/main" id="{CD322B69-81DB-4070-85AD-B6CDE7AAC456}"/>
              </a:ext>
            </a:extLst>
          </p:cNvPr>
          <p:cNvSpPr txBox="1"/>
          <p:nvPr/>
        </p:nvSpPr>
        <p:spPr>
          <a:xfrm>
            <a:off x="1631494" y="3816949"/>
            <a:ext cx="10241069" cy="512935"/>
          </a:xfrm>
          <a:prstGeom prst="rect">
            <a:avLst/>
          </a:prstGeom>
          <a:noFill/>
        </p:spPr>
        <p:txBody>
          <a:bodyPr wrap="square" lIns="0" tIns="0" rIns="0" bIns="0" anchor="ctr">
            <a:spAutoFit/>
          </a:bodyPr>
          <a:lstStyle/>
          <a:p>
            <a:pPr marL="0" lvl="4"/>
            <a:r>
              <a:rPr lang="en-US" sz="1961" dirty="0"/>
              <a:t>To update a digital twin, pass a JSON Patch document into an </a:t>
            </a:r>
            <a:r>
              <a:rPr lang="en-US" sz="1961" dirty="0" err="1"/>
              <a:t>UpdateDigitalTwin</a:t>
            </a:r>
            <a:r>
              <a:rPr lang="en-US" sz="1961" dirty="0"/>
              <a:t>() method:</a:t>
            </a:r>
          </a:p>
          <a:p>
            <a:pPr marL="0" lvl="4"/>
            <a:r>
              <a:rPr lang="en-US" sz="1372" dirty="0">
                <a:latin typeface="Consolas" panose="020B0609020204030204" pitchFamily="49" charset="0"/>
              </a:rPr>
              <a:t>await </a:t>
            </a:r>
            <a:r>
              <a:rPr lang="en-US" sz="1372" dirty="0" err="1">
                <a:latin typeface="Consolas" panose="020B0609020204030204" pitchFamily="49" charset="0"/>
              </a:rPr>
              <a:t>client.UpdateDigitalTwinAsync</a:t>
            </a:r>
            <a:r>
              <a:rPr lang="en-US" sz="1372" dirty="0">
                <a:latin typeface="Consolas" panose="020B0609020204030204" pitchFamily="49" charset="0"/>
              </a:rPr>
              <a:t>(</a:t>
            </a:r>
            <a:r>
              <a:rPr lang="en-US" sz="1372" dirty="0" err="1">
                <a:latin typeface="Consolas" panose="020B0609020204030204" pitchFamily="49" charset="0"/>
              </a:rPr>
              <a:t>twinId</a:t>
            </a:r>
            <a:r>
              <a:rPr lang="en-US" sz="1372" dirty="0">
                <a:latin typeface="Consolas" panose="020B0609020204030204" pitchFamily="49" charset="0"/>
              </a:rPr>
              <a:t>, </a:t>
            </a:r>
            <a:r>
              <a:rPr lang="en-US" sz="1372" dirty="0" err="1">
                <a:latin typeface="Consolas" panose="020B0609020204030204" pitchFamily="49" charset="0"/>
              </a:rPr>
              <a:t>updateTwinData</a:t>
            </a:r>
            <a:r>
              <a:rPr lang="en-US" sz="1372" dirty="0">
                <a:latin typeface="Consolas" panose="020B0609020204030204" pitchFamily="49" charset="0"/>
              </a:rPr>
              <a:t>); </a:t>
            </a:r>
          </a:p>
        </p:txBody>
      </p:sp>
      <p:cxnSp>
        <p:nvCxnSpPr>
          <p:cNvPr id="139" name="Straight Connector 138">
            <a:extLst>
              <a:ext uri="{FF2B5EF4-FFF2-40B4-BE49-F238E27FC236}">
                <a16:creationId xmlns:a16="http://schemas.microsoft.com/office/drawing/2014/main" id="{413BEF99-B22B-493B-9CF9-9D4D07508DF5}"/>
              </a:ext>
              <a:ext uri="{C183D7F6-B498-43B3-948B-1728B52AA6E4}">
                <adec:decorative xmlns:adec="http://schemas.microsoft.com/office/drawing/2017/decorative" val="1"/>
              </a:ext>
            </a:extLst>
          </p:cNvPr>
          <p:cNvCxnSpPr>
            <a:cxnSpLocks/>
          </p:cNvCxnSpPr>
          <p:nvPr/>
        </p:nvCxnSpPr>
        <p:spPr>
          <a:xfrm>
            <a:off x="1631494" y="4551291"/>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8" name="Picture 147" descr="Icon of a security lock">
            <a:extLst>
              <a:ext uri="{FF2B5EF4-FFF2-40B4-BE49-F238E27FC236}">
                <a16:creationId xmlns:a16="http://schemas.microsoft.com/office/drawing/2014/main" id="{01944E18-0D88-4E08-869C-790E7E50D49D}"/>
              </a:ext>
            </a:extLst>
          </p:cNvPr>
          <p:cNvPicPr>
            <a:picLocks/>
          </p:cNvPicPr>
          <p:nvPr/>
        </p:nvPicPr>
        <p:blipFill>
          <a:blip r:embed="rId6"/>
          <a:stretch>
            <a:fillRect/>
          </a:stretch>
        </p:blipFill>
        <p:spPr>
          <a:xfrm>
            <a:off x="418644" y="4589248"/>
            <a:ext cx="896425" cy="896425"/>
          </a:xfrm>
          <a:prstGeom prst="rect">
            <a:avLst/>
          </a:prstGeom>
        </p:spPr>
      </p:pic>
      <p:sp>
        <p:nvSpPr>
          <p:cNvPr id="151" name="TextBox 150">
            <a:extLst>
              <a:ext uri="{FF2B5EF4-FFF2-40B4-BE49-F238E27FC236}">
                <a16:creationId xmlns:a16="http://schemas.microsoft.com/office/drawing/2014/main" id="{F4E225C1-DF7B-42ED-AE79-71A13773D09A}"/>
              </a:ext>
            </a:extLst>
          </p:cNvPr>
          <p:cNvSpPr txBox="1"/>
          <p:nvPr/>
        </p:nvSpPr>
        <p:spPr>
          <a:xfrm>
            <a:off x="1631494" y="4793435"/>
            <a:ext cx="10241069" cy="512935"/>
          </a:xfrm>
          <a:prstGeom prst="rect">
            <a:avLst/>
          </a:prstGeom>
          <a:noFill/>
        </p:spPr>
        <p:txBody>
          <a:bodyPr wrap="square" lIns="0" tIns="0" rIns="0" bIns="0" anchor="ctr">
            <a:spAutoFit/>
          </a:bodyPr>
          <a:lstStyle/>
          <a:p>
            <a:pPr marL="0" lvl="4"/>
            <a:r>
              <a:rPr lang="en-US" sz="1961" dirty="0"/>
              <a:t>To update a digital twin's model, apply a patch using the </a:t>
            </a:r>
            <a:r>
              <a:rPr lang="en-US" sz="1961" dirty="0" err="1"/>
              <a:t>UpdateDigitalTwin</a:t>
            </a:r>
            <a:r>
              <a:rPr lang="en-US" sz="1961" dirty="0"/>
              <a:t>() method:</a:t>
            </a:r>
          </a:p>
          <a:p>
            <a:pPr marL="0" lvl="4"/>
            <a:r>
              <a:rPr lang="en-US" sz="1372" dirty="0">
                <a:latin typeface="Consolas" panose="020B0609020204030204" pitchFamily="49" charset="0"/>
              </a:rPr>
              <a:t>await </a:t>
            </a:r>
            <a:r>
              <a:rPr lang="en-US" sz="1372" dirty="0" err="1">
                <a:latin typeface="Consolas" panose="020B0609020204030204" pitchFamily="49" charset="0"/>
              </a:rPr>
              <a:t>client.UpdateDigitalTwinAsync</a:t>
            </a:r>
            <a:r>
              <a:rPr lang="en-US" sz="1372" dirty="0">
                <a:latin typeface="Consolas" panose="020B0609020204030204" pitchFamily="49" charset="0"/>
              </a:rPr>
              <a:t>(</a:t>
            </a:r>
            <a:r>
              <a:rPr lang="en-US" sz="1372" dirty="0" err="1">
                <a:latin typeface="Consolas" panose="020B0609020204030204" pitchFamily="49" charset="0"/>
              </a:rPr>
              <a:t>twinId</a:t>
            </a:r>
            <a:r>
              <a:rPr lang="en-US" sz="1372" dirty="0">
                <a:latin typeface="Consolas" panose="020B0609020204030204" pitchFamily="49" charset="0"/>
              </a:rPr>
              <a:t>, </a:t>
            </a:r>
            <a:r>
              <a:rPr lang="en-US" sz="1372" dirty="0" err="1">
                <a:latin typeface="Consolas" panose="020B0609020204030204" pitchFamily="49" charset="0"/>
              </a:rPr>
              <a:t>updateTwinData</a:t>
            </a:r>
            <a:r>
              <a:rPr lang="en-US" sz="1372" dirty="0">
                <a:latin typeface="Consolas" panose="020B0609020204030204" pitchFamily="49" charset="0"/>
              </a:rPr>
              <a:t>); </a:t>
            </a:r>
          </a:p>
        </p:txBody>
      </p:sp>
      <p:cxnSp>
        <p:nvCxnSpPr>
          <p:cNvPr id="154" name="Straight Connector 153">
            <a:extLst>
              <a:ext uri="{FF2B5EF4-FFF2-40B4-BE49-F238E27FC236}">
                <a16:creationId xmlns:a16="http://schemas.microsoft.com/office/drawing/2014/main" id="{484BEC5C-ADD3-4A24-A8CC-D8484D72605F}"/>
              </a:ext>
              <a:ext uri="{C183D7F6-B498-43B3-948B-1728B52AA6E4}">
                <adec:decorative xmlns:adec="http://schemas.microsoft.com/office/drawing/2017/decorative" val="1"/>
              </a:ext>
            </a:extLst>
          </p:cNvPr>
          <p:cNvCxnSpPr>
            <a:cxnSpLocks/>
          </p:cNvCxnSpPr>
          <p:nvPr/>
        </p:nvCxnSpPr>
        <p:spPr>
          <a:xfrm>
            <a:off x="1631494" y="5523629"/>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person">
            <a:extLst>
              <a:ext uri="{FF2B5EF4-FFF2-40B4-BE49-F238E27FC236}">
                <a16:creationId xmlns:a16="http://schemas.microsoft.com/office/drawing/2014/main" id="{E6EF3F72-3FD4-41E8-BD78-FC41602E14AD}"/>
              </a:ext>
            </a:extLst>
          </p:cNvPr>
          <p:cNvPicPr>
            <a:picLocks/>
          </p:cNvPicPr>
          <p:nvPr/>
        </p:nvPicPr>
        <p:blipFill>
          <a:blip r:embed="rId7"/>
          <a:stretch>
            <a:fillRect/>
          </a:stretch>
        </p:blipFill>
        <p:spPr>
          <a:xfrm>
            <a:off x="418644" y="5561583"/>
            <a:ext cx="896425" cy="896425"/>
          </a:xfrm>
          <a:prstGeom prst="rect">
            <a:avLst/>
          </a:prstGeom>
        </p:spPr>
      </p:pic>
      <p:sp>
        <p:nvSpPr>
          <p:cNvPr id="160" name="TextBox 159">
            <a:extLst>
              <a:ext uri="{FF2B5EF4-FFF2-40B4-BE49-F238E27FC236}">
                <a16:creationId xmlns:a16="http://schemas.microsoft.com/office/drawing/2014/main" id="{0F799D4B-778F-4E91-91A7-043CDAADA489}"/>
              </a:ext>
            </a:extLst>
          </p:cNvPr>
          <p:cNvSpPr txBox="1"/>
          <p:nvPr/>
        </p:nvSpPr>
        <p:spPr>
          <a:xfrm>
            <a:off x="1631494" y="5741260"/>
            <a:ext cx="10241069" cy="537073"/>
          </a:xfrm>
          <a:prstGeom prst="rect">
            <a:avLst/>
          </a:prstGeom>
          <a:noFill/>
        </p:spPr>
        <p:txBody>
          <a:bodyPr wrap="square" lIns="0" tIns="0" rIns="0" bIns="0" rtlCol="0" anchor="ctr">
            <a:spAutoFit/>
          </a:bodyPr>
          <a:lstStyle/>
          <a:p>
            <a:pPr>
              <a:lnSpc>
                <a:spcPct val="90000"/>
              </a:lnSpc>
              <a:spcAft>
                <a:spcPts val="588"/>
              </a:spcAft>
            </a:pPr>
            <a:r>
              <a:rPr lang="en-US" sz="1961" dirty="0"/>
              <a:t>To delete a digital twin, use the `</a:t>
            </a:r>
            <a:r>
              <a:rPr lang="en-US" sz="1961" dirty="0" err="1"/>
              <a:t>DeleteDigitalTwin</a:t>
            </a:r>
            <a:r>
              <a:rPr lang="en-US" sz="1961" dirty="0"/>
              <a:t>()` method:</a:t>
            </a:r>
          </a:p>
          <a:p>
            <a:pPr>
              <a:lnSpc>
                <a:spcPct val="90000"/>
              </a:lnSpc>
              <a:spcAft>
                <a:spcPts val="588"/>
              </a:spcAft>
            </a:pPr>
            <a:r>
              <a:rPr lang="en-US" sz="1372" dirty="0">
                <a:latin typeface="Consolas" panose="020B0609020204030204" pitchFamily="49" charset="0"/>
              </a:rPr>
              <a:t>await </a:t>
            </a:r>
            <a:r>
              <a:rPr lang="en-US" sz="1372" dirty="0" err="1">
                <a:latin typeface="Consolas" panose="020B0609020204030204" pitchFamily="49" charset="0"/>
              </a:rPr>
              <a:t>client.DeleteDigitalTwinAsync</a:t>
            </a:r>
            <a:r>
              <a:rPr lang="en-US" sz="1372" dirty="0">
                <a:latin typeface="Consolas" panose="020B0609020204030204" pitchFamily="49" charset="0"/>
              </a:rPr>
              <a:t>(</a:t>
            </a:r>
            <a:r>
              <a:rPr lang="en-US" sz="1372" dirty="0" err="1">
                <a:latin typeface="Consolas" panose="020B0609020204030204" pitchFamily="49" charset="0"/>
              </a:rPr>
              <a:t>twinId</a:t>
            </a:r>
            <a:r>
              <a:rPr lang="en-US" sz="1372" dirty="0">
                <a:latin typeface="Consolas" panose="020B0609020204030204" pitchFamily="49" charset="0"/>
              </a:rPr>
              <a:t>); </a:t>
            </a:r>
          </a:p>
        </p:txBody>
      </p:sp>
    </p:spTree>
    <p:extLst>
      <p:ext uri="{BB962C8B-B14F-4D97-AF65-F5344CB8AC3E}">
        <p14:creationId xmlns:p14="http://schemas.microsoft.com/office/powerpoint/2010/main" val="854820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par>
                                <p:cTn id="16" presetID="10" presetClass="entr" presetSubtype="0"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fad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fade">
                                      <p:cBhvr>
                                        <p:cTn id="26" dur="500"/>
                                        <p:tgtEl>
                                          <p:spTgt spid="11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fade">
                                      <p:cBhvr>
                                        <p:cTn id="32" dur="500"/>
                                        <p:tgtEl>
                                          <p:spTgt spid="1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500"/>
                                        <p:tgtEl>
                                          <p:spTgt spid="139"/>
                                        </p:tgtEl>
                                      </p:cBhvr>
                                    </p:animEffect>
                                  </p:childTnLst>
                                </p:cTn>
                              </p:par>
                              <p:par>
                                <p:cTn id="38" presetID="10" presetClass="entr" presetSubtype="0"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500"/>
                                        <p:tgtEl>
                                          <p:spTgt spid="1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fade">
                                      <p:cBhvr>
                                        <p:cTn id="43" dur="500"/>
                                        <p:tgtEl>
                                          <p:spTgt spid="1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4"/>
                                        </p:tgtEl>
                                        <p:attrNameLst>
                                          <p:attrName>style.visibility</p:attrName>
                                        </p:attrNameLst>
                                      </p:cBhvr>
                                      <p:to>
                                        <p:strVal val="visible"/>
                                      </p:to>
                                    </p:set>
                                    <p:animEffect transition="in" filter="fade">
                                      <p:cBhvr>
                                        <p:cTn id="48" dur="500"/>
                                        <p:tgtEl>
                                          <p:spTgt spid="154"/>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0"/>
                                        </p:tgtEl>
                                        <p:attrNameLst>
                                          <p:attrName>style.visibility</p:attrName>
                                        </p:attrNameLst>
                                      </p:cBhvr>
                                      <p:to>
                                        <p:strVal val="visible"/>
                                      </p:to>
                                    </p:set>
                                    <p:animEffect transition="in" filter="fade">
                                      <p:cBhvr>
                                        <p:cTn id="54"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08" grpId="0"/>
      <p:bldP spid="134" grpId="0"/>
      <p:bldP spid="151" grpId="0"/>
      <p:bldP spid="1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digital twin relationships in the graph</a:t>
            </a:r>
          </a:p>
        </p:txBody>
      </p:sp>
      <p:pic>
        <p:nvPicPr>
          <p:cNvPr id="74" name="Picture 73" descr="Icon of a magnifying glass showing a chart">
            <a:extLst>
              <a:ext uri="{FF2B5EF4-FFF2-40B4-BE49-F238E27FC236}">
                <a16:creationId xmlns:a16="http://schemas.microsoft.com/office/drawing/2014/main" id="{7A9B63B0-A81C-40CE-AD79-1A8D3B6926DA}"/>
              </a:ext>
            </a:extLst>
          </p:cNvPr>
          <p:cNvPicPr>
            <a:picLocks/>
          </p:cNvPicPr>
          <p:nvPr/>
        </p:nvPicPr>
        <p:blipFill>
          <a:blip r:embed="rId3"/>
          <a:stretch>
            <a:fillRect/>
          </a:stretch>
        </p:blipFill>
        <p:spPr>
          <a:xfrm>
            <a:off x="418644" y="1422823"/>
            <a:ext cx="932282" cy="932282"/>
          </a:xfrm>
          <a:prstGeom prst="rect">
            <a:avLst/>
          </a:prstGeom>
        </p:spPr>
      </p:pic>
      <p:cxnSp>
        <p:nvCxnSpPr>
          <p:cNvPr id="88" name="Straight Connector 87">
            <a:extLst>
              <a:ext uri="{FF2B5EF4-FFF2-40B4-BE49-F238E27FC236}">
                <a16:creationId xmlns:a16="http://schemas.microsoft.com/office/drawing/2014/main" id="{F13FD389-3876-418A-B273-50591482D13C}"/>
              </a:ext>
              <a:ext uri="{C183D7F6-B498-43B3-948B-1728B52AA6E4}">
                <adec:decorative xmlns:adec="http://schemas.microsoft.com/office/drawing/2017/decorative" val="1"/>
              </a:ext>
            </a:extLst>
          </p:cNvPr>
          <p:cNvCxnSpPr>
            <a:cxnSpLocks/>
          </p:cNvCxnSpPr>
          <p:nvPr/>
        </p:nvCxnSpPr>
        <p:spPr>
          <a:xfrm>
            <a:off x="1631494" y="255769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magnifying glass showing a chart">
            <a:extLst>
              <a:ext uri="{FF2B5EF4-FFF2-40B4-BE49-F238E27FC236}">
                <a16:creationId xmlns:a16="http://schemas.microsoft.com/office/drawing/2014/main" id="{93869C3A-14BD-4630-9197-D792391F5CAC}"/>
              </a:ext>
            </a:extLst>
          </p:cNvPr>
          <p:cNvPicPr>
            <a:picLocks/>
          </p:cNvPicPr>
          <p:nvPr/>
        </p:nvPicPr>
        <p:blipFill>
          <a:blip r:embed="rId4"/>
          <a:stretch>
            <a:fillRect/>
          </a:stretch>
        </p:blipFill>
        <p:spPr>
          <a:xfrm>
            <a:off x="418644" y="2760274"/>
            <a:ext cx="932282" cy="932282"/>
          </a:xfrm>
          <a:prstGeom prst="rect">
            <a:avLst/>
          </a:prstGeom>
        </p:spPr>
      </p:pic>
      <p:cxnSp>
        <p:nvCxnSpPr>
          <p:cNvPr id="112" name="Straight Connector 111">
            <a:extLst>
              <a:ext uri="{FF2B5EF4-FFF2-40B4-BE49-F238E27FC236}">
                <a16:creationId xmlns:a16="http://schemas.microsoft.com/office/drawing/2014/main" id="{09AAAEF9-460C-4117-8435-B0AFF7E32016}"/>
              </a:ext>
              <a:ext uri="{C183D7F6-B498-43B3-948B-1728B52AA6E4}">
                <adec:decorative xmlns:adec="http://schemas.microsoft.com/office/drawing/2017/decorative" val="1"/>
              </a:ext>
            </a:extLst>
          </p:cNvPr>
          <p:cNvCxnSpPr>
            <a:cxnSpLocks/>
          </p:cNvCxnSpPr>
          <p:nvPr/>
        </p:nvCxnSpPr>
        <p:spPr>
          <a:xfrm>
            <a:off x="1631494" y="389514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1" name="Picture 120" descr="Icon of a wave connected by circles and lines at both end">
            <a:extLst>
              <a:ext uri="{FF2B5EF4-FFF2-40B4-BE49-F238E27FC236}">
                <a16:creationId xmlns:a16="http://schemas.microsoft.com/office/drawing/2014/main" id="{60A99914-D655-4F15-AF62-A7AC34094A37}"/>
              </a:ext>
            </a:extLst>
          </p:cNvPr>
          <p:cNvPicPr>
            <a:picLocks/>
          </p:cNvPicPr>
          <p:nvPr/>
        </p:nvPicPr>
        <p:blipFill>
          <a:blip r:embed="rId5"/>
          <a:stretch>
            <a:fillRect/>
          </a:stretch>
        </p:blipFill>
        <p:spPr>
          <a:xfrm>
            <a:off x="418644" y="4097726"/>
            <a:ext cx="932282" cy="932282"/>
          </a:xfrm>
          <a:prstGeom prst="rect">
            <a:avLst/>
          </a:prstGeom>
        </p:spPr>
      </p:pic>
      <p:cxnSp>
        <p:nvCxnSpPr>
          <p:cNvPr id="127" name="Straight Connector 126">
            <a:extLst>
              <a:ext uri="{FF2B5EF4-FFF2-40B4-BE49-F238E27FC236}">
                <a16:creationId xmlns:a16="http://schemas.microsoft.com/office/drawing/2014/main" id="{C1697C70-E21D-493D-A29C-D2FD858E3781}"/>
              </a:ext>
              <a:ext uri="{C183D7F6-B498-43B3-948B-1728B52AA6E4}">
                <adec:decorative xmlns:adec="http://schemas.microsoft.com/office/drawing/2017/decorative" val="1"/>
              </a:ext>
            </a:extLst>
          </p:cNvPr>
          <p:cNvCxnSpPr>
            <a:cxnSpLocks/>
          </p:cNvCxnSpPr>
          <p:nvPr/>
        </p:nvCxnSpPr>
        <p:spPr>
          <a:xfrm>
            <a:off x="1631494" y="5232592"/>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3" name="Picture 132" descr="Icon of books stacked together">
            <a:extLst>
              <a:ext uri="{FF2B5EF4-FFF2-40B4-BE49-F238E27FC236}">
                <a16:creationId xmlns:a16="http://schemas.microsoft.com/office/drawing/2014/main" id="{F98B4237-74EA-411C-9A06-88E43B0C9822}"/>
              </a:ext>
            </a:extLst>
          </p:cNvPr>
          <p:cNvPicPr>
            <a:picLocks/>
          </p:cNvPicPr>
          <p:nvPr/>
        </p:nvPicPr>
        <p:blipFill>
          <a:blip r:embed="rId6"/>
          <a:stretch>
            <a:fillRect/>
          </a:stretch>
        </p:blipFill>
        <p:spPr>
          <a:xfrm>
            <a:off x="418644" y="5435178"/>
            <a:ext cx="932282" cy="932282"/>
          </a:xfrm>
          <a:prstGeom prst="rect">
            <a:avLst/>
          </a:prstGeom>
        </p:spPr>
      </p:pic>
      <p:sp>
        <p:nvSpPr>
          <p:cNvPr id="44" name="TextBox 43">
            <a:extLst>
              <a:ext uri="{FF2B5EF4-FFF2-40B4-BE49-F238E27FC236}">
                <a16:creationId xmlns:a16="http://schemas.microsoft.com/office/drawing/2014/main" id="{CB01A056-1230-4DAB-B098-B3AFAB5A0D37}"/>
              </a:ext>
            </a:extLst>
          </p:cNvPr>
          <p:cNvSpPr txBox="1"/>
          <p:nvPr/>
        </p:nvSpPr>
        <p:spPr>
          <a:xfrm>
            <a:off x="1631494" y="1625680"/>
            <a:ext cx="10241069" cy="512935"/>
          </a:xfrm>
          <a:prstGeom prst="rect">
            <a:avLst/>
          </a:prstGeom>
          <a:noFill/>
        </p:spPr>
        <p:txBody>
          <a:bodyPr wrap="square" lIns="0" tIns="0" rIns="0" bIns="0" anchor="ctr">
            <a:spAutoFit/>
          </a:bodyPr>
          <a:lstStyle/>
          <a:p>
            <a:pPr marL="0" lvl="4"/>
            <a:r>
              <a:rPr lang="en-US" sz="1961" dirty="0"/>
              <a:t>To create a relationship, use the </a:t>
            </a:r>
            <a:r>
              <a:rPr lang="en-US" sz="1961" dirty="0" err="1"/>
              <a:t>CreateOrReplaceRelationshipAsync</a:t>
            </a:r>
            <a:r>
              <a:rPr lang="en-US" sz="1961" dirty="0"/>
              <a:t>() method:</a:t>
            </a:r>
          </a:p>
          <a:p>
            <a:pPr marL="0" lvl="4"/>
            <a:r>
              <a:rPr lang="en-US" sz="1372" dirty="0">
                <a:latin typeface="Consolas" panose="020B0609020204030204" pitchFamily="49" charset="0"/>
              </a:rPr>
              <a:t>await </a:t>
            </a:r>
            <a:r>
              <a:rPr lang="en-US" sz="1372" dirty="0" err="1">
                <a:latin typeface="Consolas" panose="020B0609020204030204" pitchFamily="49" charset="0"/>
              </a:rPr>
              <a:t>client.CreateOrReplaceRelationshipAsync</a:t>
            </a:r>
            <a:r>
              <a:rPr lang="en-US" sz="1372" dirty="0">
                <a:latin typeface="Consolas" panose="020B0609020204030204" pitchFamily="49" charset="0"/>
              </a:rPr>
              <a:t>&lt;</a:t>
            </a:r>
            <a:r>
              <a:rPr lang="en-US" sz="1372" dirty="0" err="1">
                <a:latin typeface="Consolas" panose="020B0609020204030204" pitchFamily="49" charset="0"/>
              </a:rPr>
              <a:t>BasicRelationship</a:t>
            </a:r>
            <a:r>
              <a:rPr lang="en-US" sz="1372" dirty="0">
                <a:latin typeface="Consolas" panose="020B0609020204030204" pitchFamily="49" charset="0"/>
              </a:rPr>
              <a:t>&gt;(</a:t>
            </a:r>
            <a:r>
              <a:rPr lang="en-US" sz="1372" dirty="0" err="1">
                <a:latin typeface="Consolas" panose="020B0609020204030204" pitchFamily="49" charset="0"/>
              </a:rPr>
              <a:t>srcId</a:t>
            </a:r>
            <a:r>
              <a:rPr lang="en-US" sz="1372" dirty="0">
                <a:latin typeface="Consolas" panose="020B0609020204030204" pitchFamily="49" charset="0"/>
              </a:rPr>
              <a:t>, </a:t>
            </a:r>
            <a:r>
              <a:rPr lang="en-US" sz="1372" dirty="0" err="1">
                <a:latin typeface="Consolas" panose="020B0609020204030204" pitchFamily="49" charset="0"/>
              </a:rPr>
              <a:t>relId</a:t>
            </a:r>
            <a:r>
              <a:rPr lang="en-US" sz="1372" dirty="0">
                <a:latin typeface="Consolas" panose="020B0609020204030204" pitchFamily="49" charset="0"/>
              </a:rPr>
              <a:t>, relationship);</a:t>
            </a:r>
          </a:p>
        </p:txBody>
      </p:sp>
      <p:sp>
        <p:nvSpPr>
          <p:cNvPr id="45" name="TextBox 44">
            <a:extLst>
              <a:ext uri="{FF2B5EF4-FFF2-40B4-BE49-F238E27FC236}">
                <a16:creationId xmlns:a16="http://schemas.microsoft.com/office/drawing/2014/main" id="{251EF386-88C3-43F6-A04D-96514F6AD96F}"/>
              </a:ext>
            </a:extLst>
          </p:cNvPr>
          <p:cNvSpPr txBox="1"/>
          <p:nvPr/>
        </p:nvSpPr>
        <p:spPr>
          <a:xfrm>
            <a:off x="1631494" y="2857894"/>
            <a:ext cx="10241069" cy="724143"/>
          </a:xfrm>
          <a:prstGeom prst="rect">
            <a:avLst/>
          </a:prstGeom>
          <a:noFill/>
        </p:spPr>
        <p:txBody>
          <a:bodyPr wrap="square" lIns="0" tIns="0" rIns="0" bIns="0" anchor="ctr">
            <a:spAutoFit/>
          </a:bodyPr>
          <a:lstStyle/>
          <a:p>
            <a:pPr marL="0" lvl="4"/>
            <a:r>
              <a:rPr lang="en-US" sz="1961" dirty="0"/>
              <a:t>To list relationships, use </a:t>
            </a:r>
            <a:r>
              <a:rPr lang="en-US" sz="1961" dirty="0" err="1"/>
              <a:t>GetRelationshipsAsync</a:t>
            </a:r>
            <a:r>
              <a:rPr lang="en-US" sz="1961" dirty="0"/>
              <a:t>() or </a:t>
            </a:r>
            <a:r>
              <a:rPr lang="en-US" sz="1961" dirty="0" err="1"/>
              <a:t>GetIncomingRelationshipsAsync</a:t>
            </a:r>
            <a:r>
              <a:rPr lang="en-US" sz="1961" dirty="0"/>
              <a:t>():</a:t>
            </a:r>
          </a:p>
          <a:p>
            <a:pPr marL="0" lvl="4"/>
            <a:r>
              <a:rPr lang="en-US" sz="1372" dirty="0" err="1">
                <a:latin typeface="Consolas" panose="020B0609020204030204" pitchFamily="49" charset="0"/>
              </a:rPr>
              <a:t>AsyncPageable</a:t>
            </a:r>
            <a:r>
              <a:rPr lang="en-US" sz="1372" dirty="0">
                <a:latin typeface="Consolas" panose="020B0609020204030204" pitchFamily="49" charset="0"/>
              </a:rPr>
              <a:t>&lt;</a:t>
            </a:r>
            <a:r>
              <a:rPr lang="en-US" sz="1372" dirty="0" err="1">
                <a:latin typeface="Consolas" panose="020B0609020204030204" pitchFamily="49" charset="0"/>
              </a:rPr>
              <a:t>BasicRelationship</a:t>
            </a:r>
            <a:r>
              <a:rPr lang="en-US" sz="1372" dirty="0">
                <a:latin typeface="Consolas" panose="020B0609020204030204" pitchFamily="49" charset="0"/>
              </a:rPr>
              <a:t>&gt; </a:t>
            </a:r>
            <a:r>
              <a:rPr lang="en-US" sz="1372" dirty="0" err="1">
                <a:latin typeface="Consolas" panose="020B0609020204030204" pitchFamily="49" charset="0"/>
              </a:rPr>
              <a:t>rels</a:t>
            </a:r>
            <a:r>
              <a:rPr lang="en-US" sz="1372" dirty="0">
                <a:latin typeface="Consolas" panose="020B0609020204030204" pitchFamily="49" charset="0"/>
              </a:rPr>
              <a:t> = </a:t>
            </a:r>
            <a:r>
              <a:rPr lang="en-US" sz="1372" dirty="0" err="1">
                <a:latin typeface="Consolas" panose="020B0609020204030204" pitchFamily="49" charset="0"/>
              </a:rPr>
              <a:t>client.GetRelationshipsAsync</a:t>
            </a:r>
            <a:r>
              <a:rPr lang="en-US" sz="1372" dirty="0">
                <a:latin typeface="Consolas" panose="020B0609020204030204" pitchFamily="49" charset="0"/>
              </a:rPr>
              <a:t>&lt;</a:t>
            </a:r>
            <a:r>
              <a:rPr lang="en-US" sz="1372" dirty="0" err="1">
                <a:latin typeface="Consolas" panose="020B0609020204030204" pitchFamily="49" charset="0"/>
              </a:rPr>
              <a:t>BasicRelationship</a:t>
            </a:r>
            <a:r>
              <a:rPr lang="en-US" sz="1372" dirty="0">
                <a:latin typeface="Consolas" panose="020B0609020204030204" pitchFamily="49" charset="0"/>
              </a:rPr>
              <a:t>&gt;(</a:t>
            </a:r>
            <a:r>
              <a:rPr lang="en-US" sz="1372" dirty="0" err="1">
                <a:latin typeface="Consolas" panose="020B0609020204030204" pitchFamily="49" charset="0"/>
              </a:rPr>
              <a:t>dtId</a:t>
            </a:r>
            <a:r>
              <a:rPr lang="en-US" sz="1372" dirty="0">
                <a:latin typeface="Consolas" panose="020B0609020204030204" pitchFamily="49" charset="0"/>
              </a:rPr>
              <a:t>);</a:t>
            </a:r>
          </a:p>
          <a:p>
            <a:pPr marL="0" lvl="4"/>
            <a:r>
              <a:rPr lang="en-US" sz="1372" dirty="0" err="1">
                <a:latin typeface="Consolas" panose="020B0609020204030204" pitchFamily="49" charset="0"/>
              </a:rPr>
              <a:t>AsyncPageable</a:t>
            </a:r>
            <a:r>
              <a:rPr lang="en-US" sz="1372" dirty="0">
                <a:latin typeface="Consolas" panose="020B0609020204030204" pitchFamily="49" charset="0"/>
              </a:rPr>
              <a:t>&lt;</a:t>
            </a:r>
            <a:r>
              <a:rPr lang="en-US" sz="1372" dirty="0" err="1">
                <a:latin typeface="Consolas" panose="020B0609020204030204" pitchFamily="49" charset="0"/>
              </a:rPr>
              <a:t>IncomingRelationship</a:t>
            </a:r>
            <a:r>
              <a:rPr lang="en-US" sz="1372" dirty="0">
                <a:latin typeface="Consolas" panose="020B0609020204030204" pitchFamily="49" charset="0"/>
              </a:rPr>
              <a:t>&gt; </a:t>
            </a:r>
            <a:r>
              <a:rPr lang="en-US" sz="1372" dirty="0" err="1">
                <a:latin typeface="Consolas" panose="020B0609020204030204" pitchFamily="49" charset="0"/>
              </a:rPr>
              <a:t>incomingRels</a:t>
            </a:r>
            <a:r>
              <a:rPr lang="en-US" sz="1372" dirty="0">
                <a:latin typeface="Consolas" panose="020B0609020204030204" pitchFamily="49" charset="0"/>
              </a:rPr>
              <a:t> = </a:t>
            </a:r>
            <a:r>
              <a:rPr lang="en-US" sz="1372" dirty="0" err="1">
                <a:latin typeface="Consolas" panose="020B0609020204030204" pitchFamily="49" charset="0"/>
              </a:rPr>
              <a:t>client.GetIncomingRelationshipsAsync</a:t>
            </a:r>
            <a:r>
              <a:rPr lang="en-US" sz="1372" dirty="0">
                <a:latin typeface="Consolas" panose="020B0609020204030204" pitchFamily="49" charset="0"/>
              </a:rPr>
              <a:t>(</a:t>
            </a:r>
            <a:r>
              <a:rPr lang="en-US" sz="1372" dirty="0" err="1">
                <a:latin typeface="Consolas" panose="020B0609020204030204" pitchFamily="49" charset="0"/>
              </a:rPr>
              <a:t>dtId</a:t>
            </a:r>
            <a:r>
              <a:rPr lang="en-US" sz="1372" dirty="0">
                <a:latin typeface="Consolas" panose="020B0609020204030204" pitchFamily="49" charset="0"/>
              </a:rPr>
              <a:t>);</a:t>
            </a:r>
          </a:p>
        </p:txBody>
      </p:sp>
      <p:sp>
        <p:nvSpPr>
          <p:cNvPr id="46" name="TextBox 45">
            <a:extLst>
              <a:ext uri="{FF2B5EF4-FFF2-40B4-BE49-F238E27FC236}">
                <a16:creationId xmlns:a16="http://schemas.microsoft.com/office/drawing/2014/main" id="{AD2A72E5-F7B9-4CC8-AA1B-9D2A44AE6D37}"/>
              </a:ext>
            </a:extLst>
          </p:cNvPr>
          <p:cNvSpPr txBox="1"/>
          <p:nvPr/>
        </p:nvSpPr>
        <p:spPr>
          <a:xfrm>
            <a:off x="1631494" y="4301316"/>
            <a:ext cx="10241069" cy="512935"/>
          </a:xfrm>
          <a:prstGeom prst="rect">
            <a:avLst/>
          </a:prstGeom>
          <a:noFill/>
        </p:spPr>
        <p:txBody>
          <a:bodyPr wrap="square" lIns="0" tIns="0" rIns="0" bIns="0" anchor="ctr">
            <a:spAutoFit/>
          </a:bodyPr>
          <a:lstStyle/>
          <a:p>
            <a:pPr marL="0" lvl="4"/>
            <a:r>
              <a:rPr lang="en-US" sz="1961" dirty="0"/>
              <a:t>To update a relationship, use the </a:t>
            </a:r>
            <a:r>
              <a:rPr lang="en-US" sz="1961" dirty="0" err="1"/>
              <a:t>UpdateRelationship</a:t>
            </a:r>
            <a:r>
              <a:rPr lang="en-US" sz="1961" dirty="0"/>
              <a:t>() method:</a:t>
            </a:r>
          </a:p>
          <a:p>
            <a:pPr marL="0" lvl="4"/>
            <a:r>
              <a:rPr lang="en-US" sz="1372" dirty="0">
                <a:latin typeface="Consolas" panose="020B0609020204030204" pitchFamily="49" charset="0"/>
              </a:rPr>
              <a:t>await </a:t>
            </a:r>
            <a:r>
              <a:rPr lang="en-US" sz="1372" dirty="0" err="1">
                <a:latin typeface="Consolas" panose="020B0609020204030204" pitchFamily="49" charset="0"/>
              </a:rPr>
              <a:t>client.UpdateRelationshipAsync</a:t>
            </a:r>
            <a:r>
              <a:rPr lang="en-US" sz="1372" dirty="0">
                <a:latin typeface="Consolas" panose="020B0609020204030204" pitchFamily="49" charset="0"/>
              </a:rPr>
              <a:t>(</a:t>
            </a:r>
            <a:r>
              <a:rPr lang="en-US" sz="1372" dirty="0" err="1">
                <a:latin typeface="Consolas" panose="020B0609020204030204" pitchFamily="49" charset="0"/>
              </a:rPr>
              <a:t>srcId</a:t>
            </a:r>
            <a:r>
              <a:rPr lang="en-US" sz="1372" dirty="0">
                <a:latin typeface="Consolas" panose="020B0609020204030204" pitchFamily="49" charset="0"/>
              </a:rPr>
              <a:t>, </a:t>
            </a:r>
            <a:r>
              <a:rPr lang="en-US" sz="1372" dirty="0" err="1">
                <a:latin typeface="Consolas" panose="020B0609020204030204" pitchFamily="49" charset="0"/>
              </a:rPr>
              <a:t>relId</a:t>
            </a:r>
            <a:r>
              <a:rPr lang="en-US" sz="1372" dirty="0">
                <a:latin typeface="Consolas" panose="020B0609020204030204" pitchFamily="49" charset="0"/>
              </a:rPr>
              <a:t>, </a:t>
            </a:r>
            <a:r>
              <a:rPr lang="en-US" sz="1372" dirty="0" err="1">
                <a:latin typeface="Consolas" panose="020B0609020204030204" pitchFamily="49" charset="0"/>
              </a:rPr>
              <a:t>patchDocument</a:t>
            </a:r>
            <a:r>
              <a:rPr lang="en-US" sz="1372" dirty="0">
                <a:latin typeface="Consolas" panose="020B0609020204030204" pitchFamily="49" charset="0"/>
              </a:rPr>
              <a:t>);</a:t>
            </a:r>
          </a:p>
        </p:txBody>
      </p:sp>
      <p:sp>
        <p:nvSpPr>
          <p:cNvPr id="47" name="TextBox 46">
            <a:extLst>
              <a:ext uri="{FF2B5EF4-FFF2-40B4-BE49-F238E27FC236}">
                <a16:creationId xmlns:a16="http://schemas.microsoft.com/office/drawing/2014/main" id="{A4D4E79A-8034-4B4D-AFAB-0CFDF898B83A}"/>
              </a:ext>
            </a:extLst>
          </p:cNvPr>
          <p:cNvSpPr txBox="1"/>
          <p:nvPr/>
        </p:nvSpPr>
        <p:spPr>
          <a:xfrm>
            <a:off x="1631494" y="5639133"/>
            <a:ext cx="10241069" cy="537073"/>
          </a:xfrm>
          <a:prstGeom prst="rect">
            <a:avLst/>
          </a:prstGeom>
          <a:noFill/>
        </p:spPr>
        <p:txBody>
          <a:bodyPr wrap="square" lIns="0" tIns="0" rIns="0" bIns="0" rtlCol="0" anchor="ctr">
            <a:spAutoFit/>
          </a:bodyPr>
          <a:lstStyle/>
          <a:p>
            <a:pPr>
              <a:lnSpc>
                <a:spcPct val="90000"/>
              </a:lnSpc>
              <a:spcAft>
                <a:spcPts val="588"/>
              </a:spcAft>
            </a:pPr>
            <a:r>
              <a:rPr lang="en-US" sz="1961" dirty="0"/>
              <a:t>To delete a relationship, use :</a:t>
            </a:r>
          </a:p>
          <a:p>
            <a:pPr>
              <a:lnSpc>
                <a:spcPct val="90000"/>
              </a:lnSpc>
              <a:spcAft>
                <a:spcPts val="588"/>
              </a:spcAft>
            </a:pPr>
            <a:r>
              <a:rPr lang="en-US" sz="1372" dirty="0">
                <a:latin typeface="Consolas" panose="020B0609020204030204" pitchFamily="49" charset="0"/>
              </a:rPr>
              <a:t>await </a:t>
            </a:r>
            <a:r>
              <a:rPr lang="en-US" sz="1372" dirty="0" err="1">
                <a:latin typeface="Consolas" panose="020B0609020204030204" pitchFamily="49" charset="0"/>
              </a:rPr>
              <a:t>client.DeleteRelationshipAsync</a:t>
            </a:r>
            <a:r>
              <a:rPr lang="en-US" sz="1372" dirty="0">
                <a:latin typeface="Consolas" panose="020B0609020204030204" pitchFamily="49" charset="0"/>
              </a:rPr>
              <a:t>(</a:t>
            </a:r>
            <a:r>
              <a:rPr lang="en-US" sz="1372" dirty="0" err="1">
                <a:latin typeface="Consolas" panose="020B0609020204030204" pitchFamily="49" charset="0"/>
              </a:rPr>
              <a:t>srcId</a:t>
            </a:r>
            <a:r>
              <a:rPr lang="en-US" sz="1372" dirty="0">
                <a:latin typeface="Consolas" panose="020B0609020204030204" pitchFamily="49" charset="0"/>
              </a:rPr>
              <a:t>, </a:t>
            </a:r>
            <a:r>
              <a:rPr lang="en-US" sz="1372" dirty="0" err="1">
                <a:latin typeface="Consolas" panose="020B0609020204030204" pitchFamily="49" charset="0"/>
              </a:rPr>
              <a:t>relId</a:t>
            </a:r>
            <a:r>
              <a:rPr lang="en-US" sz="1372" dirty="0">
                <a:latin typeface="Consolas" panose="020B0609020204030204" pitchFamily="49" charset="0"/>
              </a:rPr>
              <a:t>);</a:t>
            </a:r>
          </a:p>
        </p:txBody>
      </p:sp>
    </p:spTree>
    <p:extLst>
      <p:ext uri="{BB962C8B-B14F-4D97-AF65-F5344CB8AC3E}">
        <p14:creationId xmlns:p14="http://schemas.microsoft.com/office/powerpoint/2010/main" val="344817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500"/>
                                        <p:tgtEl>
                                          <p:spTgt spid="10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2"/>
                                        </p:tgtEl>
                                        <p:attrNameLst>
                                          <p:attrName>style.visibility</p:attrName>
                                        </p:attrNameLst>
                                      </p:cBhvr>
                                      <p:to>
                                        <p:strVal val="visible"/>
                                      </p:to>
                                    </p:set>
                                    <p:animEffect transition="in" filter="fade">
                                      <p:cBhvr>
                                        <p:cTn id="20" dur="500"/>
                                        <p:tgtEl>
                                          <p:spTgt spid="112"/>
                                        </p:tgtEl>
                                      </p:cBhvr>
                                    </p:animEffect>
                                  </p:childTnLst>
                                </p:cTn>
                              </p:par>
                              <p:par>
                                <p:cTn id="21" presetID="10"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fade">
                                      <p:cBhvr>
                                        <p:cTn id="23" dur="500"/>
                                        <p:tgtEl>
                                          <p:spTgt spid="1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7"/>
                                        </p:tgtEl>
                                        <p:attrNameLst>
                                          <p:attrName>style.visibility</p:attrName>
                                        </p:attrNameLst>
                                      </p:cBhvr>
                                      <p:to>
                                        <p:strVal val="visible"/>
                                      </p:to>
                                    </p:set>
                                    <p:animEffect transition="in" filter="fade">
                                      <p:cBhvr>
                                        <p:cTn id="28" dur="500"/>
                                        <p:tgtEl>
                                          <p:spTgt spid="127"/>
                                        </p:tgtEl>
                                      </p:cBhvr>
                                    </p:animEffect>
                                  </p:childTnLst>
                                </p:cTn>
                              </p:par>
                              <p:par>
                                <p:cTn id="29" presetID="10" presetClass="entr" presetSubtype="0" fill="hold" nodeType="withEffect">
                                  <p:stCondLst>
                                    <p:cond delay="0"/>
                                  </p:stCondLst>
                                  <p:childTnLst>
                                    <p:set>
                                      <p:cBhvr>
                                        <p:cTn id="30" dur="1" fill="hold">
                                          <p:stCondLst>
                                            <p:cond delay="0"/>
                                          </p:stCondLst>
                                        </p:cTn>
                                        <p:tgtEl>
                                          <p:spTgt spid="133"/>
                                        </p:tgtEl>
                                        <p:attrNameLst>
                                          <p:attrName>style.visibility</p:attrName>
                                        </p:attrNameLst>
                                      </p:cBhvr>
                                      <p:to>
                                        <p:strVal val="visible"/>
                                      </p:to>
                                    </p:set>
                                    <p:animEffect transition="in" filter="fade">
                                      <p:cBhvr>
                                        <p:cTn id="31" dur="500"/>
                                        <p:tgtEl>
                                          <p:spTgt spid="1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Get started with ADT queries</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322848"/>
            <a:ext cx="3660401" cy="1230749"/>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961" dirty="0">
                <a:solidFill>
                  <a:schemeClr val="tx1"/>
                </a:solidFill>
                <a:cs typeface="Segoe UI Semilight" panose="020B0402040204020203" pitchFamily="34" charset="0"/>
              </a:rPr>
              <a:t>ADT query language: </a:t>
            </a:r>
          </a:p>
          <a:p>
            <a:pPr marL="0" lvl="1">
              <a:buClr>
                <a:schemeClr val="tx1"/>
              </a:buClr>
            </a:pPr>
            <a:r>
              <a:rPr lang="en-US" sz="1568" dirty="0">
                <a:solidFill>
                  <a:schemeClr val="tx1"/>
                </a:solidFill>
                <a:cs typeface="Segoe UI Semilight" panose="020B0402040204020203" pitchFamily="34" charset="0"/>
              </a:rPr>
              <a:t>- a custom SQL-like query language</a:t>
            </a:r>
          </a:p>
          <a:p>
            <a:pPr marL="0" lvl="1">
              <a:buClr>
                <a:schemeClr val="tx1"/>
              </a:buClr>
            </a:pPr>
            <a:r>
              <a:rPr lang="en-US" sz="1568" dirty="0">
                <a:solidFill>
                  <a:schemeClr val="tx1"/>
                </a:solidFill>
                <a:cs typeface="Segoe UI Semilight" panose="020B0402040204020203" pitchFamily="34" charset="0"/>
              </a:rPr>
              <a:t>- similar to the IoT hub query language</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2695908"/>
            <a:ext cx="3660401" cy="1445019"/>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961" dirty="0">
                <a:solidFill>
                  <a:schemeClr val="tx1"/>
                </a:solidFill>
                <a:cs typeface="Segoe UI Semilight" panose="020B0402040204020203" pitchFamily="34" charset="0"/>
              </a:rPr>
              <a:t>Queries can be based on:</a:t>
            </a:r>
          </a:p>
          <a:p>
            <a:pPr marL="0" lvl="1"/>
            <a:r>
              <a:rPr lang="en-US" sz="1568" dirty="0">
                <a:solidFill>
                  <a:schemeClr val="tx1"/>
                </a:solidFill>
                <a:cs typeface="Segoe UI Semilight" panose="020B0402040204020203" pitchFamily="34" charset="0"/>
              </a:rPr>
              <a:t>- properties of the twin</a:t>
            </a:r>
          </a:p>
          <a:p>
            <a:pPr marL="0" lvl="1"/>
            <a:r>
              <a:rPr lang="en-US" sz="1568" dirty="0">
                <a:solidFill>
                  <a:schemeClr val="tx1"/>
                </a:solidFill>
                <a:cs typeface="Segoe UI Semilight" panose="020B0402040204020203" pitchFamily="34" charset="0"/>
              </a:rPr>
              <a:t>- models</a:t>
            </a:r>
          </a:p>
          <a:p>
            <a:pPr marL="0" lvl="1"/>
            <a:r>
              <a:rPr lang="en-US" sz="1568" dirty="0">
                <a:solidFill>
                  <a:schemeClr val="tx1"/>
                </a:solidFill>
                <a:cs typeface="Segoe UI Semilight" panose="020B0402040204020203" pitchFamily="34" charset="0"/>
              </a:rPr>
              <a:t>- relationships</a:t>
            </a:r>
          </a:p>
          <a:p>
            <a:pPr marL="0" lvl="1"/>
            <a:r>
              <a:rPr lang="en-US" sz="1568" dirty="0">
                <a:solidFill>
                  <a:schemeClr val="tx1"/>
                </a:solidFill>
                <a:cs typeface="Segoe UI Semilight" panose="020B0402040204020203" pitchFamily="34" charset="0"/>
              </a:rPr>
              <a:t>- properties of a relationship</a:t>
            </a:r>
          </a:p>
        </p:txBody>
      </p:sp>
      <p:sp>
        <p:nvSpPr>
          <p:cNvPr id="19" name="Rectangle 18">
            <a:extLst>
              <a:ext uri="{FF2B5EF4-FFF2-40B4-BE49-F238E27FC236}">
                <a16:creationId xmlns:a16="http://schemas.microsoft.com/office/drawing/2014/main" id="{EBEBED4D-C7BD-474B-B3AF-6B3263A71330}"/>
              </a:ext>
            </a:extLst>
          </p:cNvPr>
          <p:cNvSpPr>
            <a:spLocks/>
          </p:cNvSpPr>
          <p:nvPr/>
        </p:nvSpPr>
        <p:spPr>
          <a:xfrm>
            <a:off x="418644" y="4283236"/>
            <a:ext cx="3660401" cy="2133848"/>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961" dirty="0">
                <a:solidFill>
                  <a:schemeClr val="tx1"/>
                </a:solidFill>
                <a:cs typeface="Segoe UI Semilight" panose="020B0402040204020203" pitchFamily="34" charset="0"/>
              </a:rPr>
              <a:t>Query limitations include:</a:t>
            </a:r>
          </a:p>
          <a:p>
            <a:pPr marL="0" lvl="1"/>
            <a:r>
              <a:rPr lang="en-US" sz="1568" dirty="0">
                <a:solidFill>
                  <a:schemeClr val="tx1"/>
                </a:solidFill>
                <a:cs typeface="Segoe UI Semilight" panose="020B0402040204020203" pitchFamily="34" charset="0"/>
              </a:rPr>
              <a:t>- Up to 10 second delay between graph updates and query results</a:t>
            </a:r>
          </a:p>
          <a:p>
            <a:pPr marL="0" lvl="1"/>
            <a:r>
              <a:rPr lang="en-US" sz="1568" dirty="0">
                <a:solidFill>
                  <a:schemeClr val="tx1"/>
                </a:solidFill>
                <a:cs typeface="Segoe UI Semilight" panose="020B0402040204020203" pitchFamily="34" charset="0"/>
              </a:rPr>
              <a:t>- No subqueries within FROM</a:t>
            </a:r>
          </a:p>
          <a:p>
            <a:pPr marL="0" lvl="1"/>
            <a:r>
              <a:rPr lang="en-US" sz="1568" dirty="0">
                <a:solidFill>
                  <a:schemeClr val="tx1"/>
                </a:solidFill>
                <a:cs typeface="Segoe UI Semilight" panose="020B0402040204020203" pitchFamily="34" charset="0"/>
              </a:rPr>
              <a:t>- No support for OUTER JOIN</a:t>
            </a:r>
          </a:p>
          <a:p>
            <a:pPr marL="0" lvl="1"/>
            <a:r>
              <a:rPr lang="en-US" sz="1568" dirty="0">
                <a:solidFill>
                  <a:schemeClr val="tx1"/>
                </a:solidFill>
                <a:cs typeface="Segoe UI Semilight" panose="020B0402040204020203" pitchFamily="34" charset="0"/>
              </a:rPr>
              <a:t>- No more than 5 JOIN levels</a:t>
            </a:r>
          </a:p>
          <a:p>
            <a:pPr marL="0" lvl="1"/>
            <a:r>
              <a:rPr lang="en-US" sz="1568" dirty="0">
                <a:solidFill>
                  <a:schemeClr val="tx1"/>
                </a:solidFill>
                <a:cs typeface="Segoe UI Semilight" panose="020B0402040204020203" pitchFamily="34" charset="0"/>
              </a:rPr>
              <a:t>- Relationships can't be queried as independent entities</a:t>
            </a:r>
          </a:p>
          <a:p>
            <a:pPr marL="0" lvl="1"/>
            <a:endParaRPr lang="en-US" sz="1961" dirty="0">
              <a:solidFill>
                <a:schemeClr val="tx1"/>
              </a:solidFill>
              <a:cs typeface="Segoe UI Semilight" panose="020B0402040204020203" pitchFamily="34" charset="0"/>
            </a:endParaRP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55182" y="1322847"/>
            <a:ext cx="7518176"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00807867-A8BC-4FA4-8EF3-DB6B286C61A0}"/>
              </a:ext>
            </a:extLst>
          </p:cNvPr>
          <p:cNvSpPr txBox="1"/>
          <p:nvPr/>
        </p:nvSpPr>
        <p:spPr>
          <a:xfrm>
            <a:off x="4473958" y="1988452"/>
            <a:ext cx="7080622" cy="4133651"/>
          </a:xfrm>
          <a:prstGeom prst="rect">
            <a:avLst/>
          </a:prstGeom>
          <a:noFill/>
        </p:spPr>
        <p:txBody>
          <a:bodyPr wrap="square" lIns="179285" tIns="143428" rIns="179285" bIns="143428" rtlCol="0">
            <a:spAutoFit/>
          </a:bodyPr>
          <a:lstStyle/>
          <a:p>
            <a:pPr marL="280121" indent="-280121">
              <a:lnSpc>
                <a:spcPct val="90000"/>
              </a:lnSpc>
              <a:spcAft>
                <a:spcPts val="588"/>
              </a:spcAft>
              <a:buFont typeface="Arial" panose="020B0604020202020204" pitchFamily="34" charset="0"/>
              <a:buChar char="•"/>
            </a:pPr>
            <a:r>
              <a:rPr lang="en-US" sz="1730" dirty="0">
                <a:gradFill>
                  <a:gsLst>
                    <a:gs pos="2917">
                      <a:schemeClr val="tx1"/>
                    </a:gs>
                    <a:gs pos="30000">
                      <a:schemeClr val="tx1"/>
                    </a:gs>
                  </a:gsLst>
                  <a:lin ang="5400000" scaled="0"/>
                </a:gradFill>
              </a:rPr>
              <a:t>List of all digital twins in the instance:</a:t>
            </a:r>
          </a:p>
          <a:p>
            <a:pPr lvl="1">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rPr>
              <a:t>SELECT * FROM DIGITALTWINS</a:t>
            </a:r>
          </a:p>
          <a:p>
            <a:pPr>
              <a:lnSpc>
                <a:spcPct val="90000"/>
              </a:lnSpc>
              <a:spcAft>
                <a:spcPts val="588"/>
              </a:spcAft>
            </a:pPr>
            <a:endParaRPr lang="en-US" sz="1730" dirty="0">
              <a:gradFill>
                <a:gsLst>
                  <a:gs pos="2917">
                    <a:schemeClr val="tx1"/>
                  </a:gs>
                  <a:gs pos="30000">
                    <a:schemeClr val="tx1"/>
                  </a:gs>
                </a:gsLst>
                <a:lin ang="5400000" scaled="0"/>
              </a:gradFill>
            </a:endParaRPr>
          </a:p>
          <a:p>
            <a:pPr marL="280121" indent="-280121">
              <a:lnSpc>
                <a:spcPct val="90000"/>
              </a:lnSpc>
              <a:spcAft>
                <a:spcPts val="588"/>
              </a:spcAft>
              <a:buFont typeface="Arial" panose="020B0604020202020204" pitchFamily="34" charset="0"/>
              <a:buChar char="•"/>
            </a:pPr>
            <a:r>
              <a:rPr lang="en-US" sz="1730" dirty="0">
                <a:gradFill>
                  <a:gsLst>
                    <a:gs pos="2917">
                      <a:schemeClr val="tx1"/>
                    </a:gs>
                    <a:gs pos="30000">
                      <a:schemeClr val="tx1"/>
                    </a:gs>
                  </a:gsLst>
                  <a:lin ang="5400000" scaled="0"/>
                </a:gradFill>
              </a:rPr>
              <a:t>Get digital twins by properties</a:t>
            </a:r>
          </a:p>
          <a:p>
            <a:pPr lvl="1">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rPr>
              <a:t>SELECT * FROM DIGITALTWINS T WHERE </a:t>
            </a:r>
            <a:r>
              <a:rPr lang="en-US" sz="1568" dirty="0" err="1">
                <a:gradFill>
                  <a:gsLst>
                    <a:gs pos="2917">
                      <a:schemeClr val="tx1"/>
                    </a:gs>
                    <a:gs pos="30000">
                      <a:schemeClr val="tx1"/>
                    </a:gs>
                  </a:gsLst>
                  <a:lin ang="5400000" scaled="0"/>
                </a:gradFill>
                <a:latin typeface="Consolas" panose="020B0609020204030204" pitchFamily="49" charset="0"/>
              </a:rPr>
              <a:t>T.Temperature</a:t>
            </a:r>
            <a:r>
              <a:rPr lang="en-US" sz="1568" dirty="0">
                <a:gradFill>
                  <a:gsLst>
                    <a:gs pos="2917">
                      <a:schemeClr val="tx1"/>
                    </a:gs>
                    <a:gs pos="30000">
                      <a:schemeClr val="tx1"/>
                    </a:gs>
                  </a:gsLst>
                  <a:lin ang="5400000" scaled="0"/>
                </a:gradFill>
                <a:latin typeface="Consolas" panose="020B0609020204030204" pitchFamily="49" charset="0"/>
              </a:rPr>
              <a:t> = 70</a:t>
            </a:r>
            <a:endParaRPr lang="en-US" sz="1730" dirty="0">
              <a:gradFill>
                <a:gsLst>
                  <a:gs pos="2917">
                    <a:schemeClr val="tx1"/>
                  </a:gs>
                  <a:gs pos="30000">
                    <a:schemeClr val="tx1"/>
                  </a:gs>
                </a:gsLst>
                <a:lin ang="5400000" scaled="0"/>
              </a:gradFill>
            </a:endParaRPr>
          </a:p>
          <a:p>
            <a:pPr>
              <a:lnSpc>
                <a:spcPct val="90000"/>
              </a:lnSpc>
              <a:spcAft>
                <a:spcPts val="588"/>
              </a:spcAft>
            </a:pPr>
            <a:endParaRPr lang="en-US" sz="1730" dirty="0">
              <a:gradFill>
                <a:gsLst>
                  <a:gs pos="2917">
                    <a:schemeClr val="tx1"/>
                  </a:gs>
                  <a:gs pos="30000">
                    <a:schemeClr val="tx1"/>
                  </a:gs>
                </a:gsLst>
                <a:lin ang="5400000" scaled="0"/>
              </a:gradFill>
            </a:endParaRPr>
          </a:p>
          <a:p>
            <a:pPr marL="280121" indent="-280121">
              <a:lnSpc>
                <a:spcPct val="90000"/>
              </a:lnSpc>
              <a:spcAft>
                <a:spcPts val="588"/>
              </a:spcAft>
              <a:buFont typeface="Arial" panose="020B0604020202020204" pitchFamily="34" charset="0"/>
              <a:buChar char="•"/>
            </a:pPr>
            <a:r>
              <a:rPr lang="en-US" sz="1730" dirty="0">
                <a:gradFill>
                  <a:gsLst>
                    <a:gs pos="2917">
                      <a:schemeClr val="tx1"/>
                    </a:gs>
                    <a:gs pos="30000">
                      <a:schemeClr val="tx1"/>
                    </a:gs>
                  </a:gsLst>
                  <a:lin ang="5400000" scaled="0"/>
                </a:gradFill>
              </a:rPr>
              <a:t>Query by model</a:t>
            </a:r>
          </a:p>
          <a:p>
            <a:pPr lvl="1">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rPr>
              <a:t>SELECT * FROM DIGITALTWINS WHERE IS_OF_MODEL('dtmi:example:thing;1’)</a:t>
            </a:r>
          </a:p>
          <a:p>
            <a:pPr>
              <a:lnSpc>
                <a:spcPct val="90000"/>
              </a:lnSpc>
              <a:spcAft>
                <a:spcPts val="588"/>
              </a:spcAft>
            </a:pPr>
            <a:endParaRPr lang="en-US" sz="1730" dirty="0">
              <a:gradFill>
                <a:gsLst>
                  <a:gs pos="2917">
                    <a:schemeClr val="tx1"/>
                  </a:gs>
                  <a:gs pos="30000">
                    <a:schemeClr val="tx1"/>
                  </a:gs>
                </a:gsLst>
                <a:lin ang="5400000" scaled="0"/>
              </a:gradFill>
            </a:endParaRPr>
          </a:p>
          <a:p>
            <a:pPr marL="280121" indent="-280121">
              <a:lnSpc>
                <a:spcPct val="90000"/>
              </a:lnSpc>
              <a:spcAft>
                <a:spcPts val="588"/>
              </a:spcAft>
              <a:buFont typeface="Arial" panose="020B0604020202020204" pitchFamily="34" charset="0"/>
              <a:buChar char="•"/>
            </a:pPr>
            <a:r>
              <a:rPr lang="en-US" sz="1730" dirty="0">
                <a:gradFill>
                  <a:gsLst>
                    <a:gs pos="2917">
                      <a:schemeClr val="tx1"/>
                    </a:gs>
                    <a:gs pos="30000">
                      <a:schemeClr val="tx1"/>
                    </a:gs>
                  </a:gsLst>
                  <a:lin ang="5400000" scaled="0"/>
                </a:gradFill>
              </a:rPr>
              <a:t>Query by relationship</a:t>
            </a:r>
          </a:p>
          <a:p>
            <a:pPr lvl="1">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rPr>
              <a:t>SELECT T, CT FROM DIGITALTWINS T </a:t>
            </a:r>
          </a:p>
          <a:p>
            <a:pPr lvl="1">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rPr>
              <a:t>JOIN CT RELATED </a:t>
            </a:r>
            <a:r>
              <a:rPr lang="en-US" sz="1568" dirty="0" err="1">
                <a:gradFill>
                  <a:gsLst>
                    <a:gs pos="2917">
                      <a:schemeClr val="tx1"/>
                    </a:gs>
                    <a:gs pos="30000">
                      <a:schemeClr val="tx1"/>
                    </a:gs>
                  </a:gsLst>
                  <a:lin ang="5400000" scaled="0"/>
                </a:gradFill>
                <a:latin typeface="Consolas" panose="020B0609020204030204" pitchFamily="49" charset="0"/>
              </a:rPr>
              <a:t>T.contains</a:t>
            </a:r>
            <a:r>
              <a:rPr lang="en-US" sz="1568" dirty="0">
                <a:gradFill>
                  <a:gsLst>
                    <a:gs pos="2917">
                      <a:schemeClr val="tx1"/>
                    </a:gs>
                    <a:gs pos="30000">
                      <a:schemeClr val="tx1"/>
                    </a:gs>
                  </a:gsLst>
                  <a:lin ang="5400000" scaled="0"/>
                </a:gradFill>
                <a:latin typeface="Consolas" panose="020B0609020204030204" pitchFamily="49" charset="0"/>
              </a:rPr>
              <a:t> WHERE T.$</a:t>
            </a:r>
            <a:r>
              <a:rPr lang="en-US" sz="1568" dirty="0" err="1">
                <a:gradFill>
                  <a:gsLst>
                    <a:gs pos="2917">
                      <a:schemeClr val="tx1"/>
                    </a:gs>
                    <a:gs pos="30000">
                      <a:schemeClr val="tx1"/>
                    </a:gs>
                  </a:gsLst>
                  <a:lin ang="5400000" scaled="0"/>
                </a:gradFill>
                <a:latin typeface="Consolas" panose="020B0609020204030204" pitchFamily="49" charset="0"/>
              </a:rPr>
              <a:t>dtId</a:t>
            </a:r>
            <a:r>
              <a:rPr lang="en-US" sz="1568" dirty="0">
                <a:gradFill>
                  <a:gsLst>
                    <a:gs pos="2917">
                      <a:schemeClr val="tx1"/>
                    </a:gs>
                    <a:gs pos="30000">
                      <a:schemeClr val="tx1"/>
                    </a:gs>
                  </a:gsLst>
                  <a:lin ang="5400000" scaled="0"/>
                </a:gradFill>
                <a:latin typeface="Consolas" panose="020B0609020204030204" pitchFamily="49" charset="0"/>
              </a:rPr>
              <a:t> = 'ABC'</a:t>
            </a:r>
          </a:p>
        </p:txBody>
      </p:sp>
      <p:sp>
        <p:nvSpPr>
          <p:cNvPr id="5" name="TextBox 4">
            <a:extLst>
              <a:ext uri="{FF2B5EF4-FFF2-40B4-BE49-F238E27FC236}">
                <a16:creationId xmlns:a16="http://schemas.microsoft.com/office/drawing/2014/main" id="{D63653B2-DF92-4EA4-A69C-25F3D09B8E8C}"/>
              </a:ext>
            </a:extLst>
          </p:cNvPr>
          <p:cNvSpPr txBox="1"/>
          <p:nvPr/>
        </p:nvSpPr>
        <p:spPr>
          <a:xfrm>
            <a:off x="4473958" y="1339450"/>
            <a:ext cx="708062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rPr>
              <a:t>Example Queries</a:t>
            </a:r>
          </a:p>
        </p:txBody>
      </p:sp>
    </p:spTree>
    <p:extLst>
      <p:ext uri="{BB962C8B-B14F-4D97-AF65-F5344CB8AC3E}">
        <p14:creationId xmlns:p14="http://schemas.microsoft.com/office/powerpoint/2010/main" val="3633837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2648-867B-48EE-B7D2-A2FB2CCA6821}"/>
              </a:ext>
            </a:extLst>
          </p:cNvPr>
          <p:cNvSpPr>
            <a:spLocks noGrp="1"/>
          </p:cNvSpPr>
          <p:nvPr>
            <p:ph type="title"/>
          </p:nvPr>
        </p:nvSpPr>
        <p:spPr/>
        <p:txBody>
          <a:bodyPr/>
          <a:lstStyle/>
          <a:p>
            <a:r>
              <a:rPr lang="en-US" dirty="0"/>
              <a:t>Get started with Azure functions for ADT</a:t>
            </a:r>
          </a:p>
        </p:txBody>
      </p:sp>
      <p:sp>
        <p:nvSpPr>
          <p:cNvPr id="9" name="Text Placeholder 8">
            <a:extLst>
              <a:ext uri="{FF2B5EF4-FFF2-40B4-BE49-F238E27FC236}">
                <a16:creationId xmlns:a16="http://schemas.microsoft.com/office/drawing/2014/main" id="{8D78C2F7-217D-4A0B-B44F-93C27B9E0D80}"/>
              </a:ext>
            </a:extLst>
          </p:cNvPr>
          <p:cNvSpPr>
            <a:spLocks noGrp="1"/>
          </p:cNvSpPr>
          <p:nvPr>
            <p:ph type="body" sz="quarter" idx="10"/>
          </p:nvPr>
        </p:nvSpPr>
        <p:spPr>
          <a:xfrm>
            <a:off x="418644" y="1186695"/>
            <a:ext cx="11354714" cy="362072"/>
          </a:xfrm>
        </p:spPr>
        <p:txBody>
          <a:bodyPr vert="horz" wrap="square" lIns="0" tIns="0" rIns="0" bIns="0" rtlCol="0">
            <a:spAutoFit/>
          </a:bodyPr>
          <a:lstStyle/>
          <a:p>
            <a:r>
              <a:rPr lang="en-US" dirty="0"/>
              <a:t>Use the following process to implement an Azure function</a:t>
            </a:r>
          </a:p>
        </p:txBody>
      </p:sp>
      <p:pic>
        <p:nvPicPr>
          <p:cNvPr id="64" name="Picture 63" descr="Icon of two chat bubbles">
            <a:extLst>
              <a:ext uri="{FF2B5EF4-FFF2-40B4-BE49-F238E27FC236}">
                <a16:creationId xmlns:a16="http://schemas.microsoft.com/office/drawing/2014/main" id="{995BBC92-B76F-48AA-89FB-0D5F586F5B72}"/>
              </a:ext>
            </a:extLst>
          </p:cNvPr>
          <p:cNvPicPr>
            <a:picLocks/>
          </p:cNvPicPr>
          <p:nvPr/>
        </p:nvPicPr>
        <p:blipFill>
          <a:blip r:embed="rId3"/>
          <a:stretch>
            <a:fillRect/>
          </a:stretch>
        </p:blipFill>
        <p:spPr>
          <a:xfrm>
            <a:off x="418644" y="1672232"/>
            <a:ext cx="896425" cy="896425"/>
          </a:xfrm>
          <a:prstGeom prst="rect">
            <a:avLst/>
          </a:prstGeom>
        </p:spPr>
      </p:pic>
      <p:sp>
        <p:nvSpPr>
          <p:cNvPr id="73" name="TextBox 72">
            <a:extLst>
              <a:ext uri="{FF2B5EF4-FFF2-40B4-BE49-F238E27FC236}">
                <a16:creationId xmlns:a16="http://schemas.microsoft.com/office/drawing/2014/main" id="{D2701795-273B-4C01-95C5-D1907D8C65DB}"/>
              </a:ext>
            </a:extLst>
          </p:cNvPr>
          <p:cNvSpPr txBox="1"/>
          <p:nvPr/>
        </p:nvSpPr>
        <p:spPr>
          <a:xfrm>
            <a:off x="1631494" y="1969581"/>
            <a:ext cx="10241069" cy="301727"/>
          </a:xfrm>
          <a:prstGeom prst="rect">
            <a:avLst/>
          </a:prstGeom>
          <a:noFill/>
        </p:spPr>
        <p:txBody>
          <a:bodyPr wrap="square" lIns="0" tIns="0" rIns="0" bIns="0" anchor="ctr">
            <a:spAutoFit/>
          </a:bodyPr>
          <a:lstStyle/>
          <a:p>
            <a:pPr marL="0" lvl="4"/>
            <a:r>
              <a:rPr lang="en-US" sz="1961" dirty="0"/>
              <a:t>Create an Azure Functions project</a:t>
            </a:r>
          </a:p>
        </p:txBody>
      </p:sp>
      <p:cxnSp>
        <p:nvCxnSpPr>
          <p:cNvPr id="82" name="Straight Connector 81">
            <a:extLst>
              <a:ext uri="{FF2B5EF4-FFF2-40B4-BE49-F238E27FC236}">
                <a16:creationId xmlns:a16="http://schemas.microsoft.com/office/drawing/2014/main" id="{44165702-F402-4481-A147-B4B1A704E3AC}"/>
              </a:ext>
              <a:ext uri="{C183D7F6-B498-43B3-948B-1728B52AA6E4}">
                <adec:decorative xmlns:adec="http://schemas.microsoft.com/office/drawing/2017/decorative" val="1"/>
              </a:ext>
            </a:extLst>
          </p:cNvPr>
          <p:cNvCxnSpPr>
            <a:cxnSpLocks/>
          </p:cNvCxnSpPr>
          <p:nvPr/>
        </p:nvCxnSpPr>
        <p:spPr>
          <a:xfrm>
            <a:off x="1631494" y="2504486"/>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1" name="Picture 100" descr="Icon of a matrix of nine circles connected to each other by lines">
            <a:extLst>
              <a:ext uri="{FF2B5EF4-FFF2-40B4-BE49-F238E27FC236}">
                <a16:creationId xmlns:a16="http://schemas.microsoft.com/office/drawing/2014/main" id="{986B0E13-B49B-49DA-8FC7-2929F8F4C49D}"/>
              </a:ext>
            </a:extLst>
          </p:cNvPr>
          <p:cNvPicPr>
            <a:picLocks/>
          </p:cNvPicPr>
          <p:nvPr/>
        </p:nvPicPr>
        <p:blipFill>
          <a:blip r:embed="rId4"/>
          <a:stretch>
            <a:fillRect/>
          </a:stretch>
        </p:blipFill>
        <p:spPr>
          <a:xfrm>
            <a:off x="418644" y="2678613"/>
            <a:ext cx="896425" cy="896425"/>
          </a:xfrm>
          <a:prstGeom prst="rect">
            <a:avLst/>
          </a:prstGeom>
        </p:spPr>
      </p:pic>
      <p:sp>
        <p:nvSpPr>
          <p:cNvPr id="108" name="TextBox 107">
            <a:extLst>
              <a:ext uri="{FF2B5EF4-FFF2-40B4-BE49-F238E27FC236}">
                <a16:creationId xmlns:a16="http://schemas.microsoft.com/office/drawing/2014/main" id="{DADCE029-7756-41A4-AE72-1AAEA143EAE3}"/>
              </a:ext>
            </a:extLst>
          </p:cNvPr>
          <p:cNvSpPr txBox="1"/>
          <p:nvPr/>
        </p:nvSpPr>
        <p:spPr>
          <a:xfrm>
            <a:off x="1631494" y="2693469"/>
            <a:ext cx="10241069" cy="875006"/>
          </a:xfrm>
          <a:prstGeom prst="rect">
            <a:avLst/>
          </a:prstGeom>
          <a:noFill/>
        </p:spPr>
        <p:txBody>
          <a:bodyPr wrap="square" lIns="0" tIns="0" rIns="0" bIns="0" anchor="ctr">
            <a:spAutoFit/>
          </a:bodyPr>
          <a:lstStyle/>
          <a:p>
            <a:pPr marL="0" lvl="4"/>
            <a:r>
              <a:rPr lang="en-US" sz="1961" dirty="0"/>
              <a:t>Write the function code:</a:t>
            </a:r>
          </a:p>
          <a:p>
            <a:pPr marL="336145" lvl="4" indent="-336145">
              <a:buFont typeface="Arial" panose="020B0604020202020204" pitchFamily="34" charset="0"/>
              <a:buChar char="•"/>
            </a:pPr>
            <a:r>
              <a:rPr lang="en-US" sz="1961" dirty="0"/>
              <a:t>Add authentication code to the function (for accessing ADT)</a:t>
            </a:r>
          </a:p>
          <a:p>
            <a:pPr marL="336145" lvl="4" indent="-336145">
              <a:buFont typeface="Arial" panose="020B0604020202020204" pitchFamily="34" charset="0"/>
              <a:buChar char="•"/>
            </a:pPr>
            <a:r>
              <a:rPr lang="en-US" sz="1730" dirty="0"/>
              <a:t>Add code that will interact with ADT (and other Azure resources) </a:t>
            </a:r>
          </a:p>
        </p:txBody>
      </p:sp>
      <p:cxnSp>
        <p:nvCxnSpPr>
          <p:cNvPr id="115" name="Straight Connector 114">
            <a:extLst>
              <a:ext uri="{FF2B5EF4-FFF2-40B4-BE49-F238E27FC236}">
                <a16:creationId xmlns:a16="http://schemas.microsoft.com/office/drawing/2014/main" id="{9DA13496-FB0D-401A-8AC4-F1537332C3D1}"/>
              </a:ext>
              <a:ext uri="{C183D7F6-B498-43B3-948B-1728B52AA6E4}">
                <adec:decorative xmlns:adec="http://schemas.microsoft.com/office/drawing/2017/decorative" val="1"/>
              </a:ext>
            </a:extLst>
          </p:cNvPr>
          <p:cNvCxnSpPr>
            <a:cxnSpLocks/>
          </p:cNvCxnSpPr>
          <p:nvPr/>
        </p:nvCxnSpPr>
        <p:spPr>
          <a:xfrm>
            <a:off x="1631494" y="3737817"/>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9" name="Picture 128" descr="Icon of a hollow circle with a dollar sign at the centre">
            <a:extLst>
              <a:ext uri="{FF2B5EF4-FFF2-40B4-BE49-F238E27FC236}">
                <a16:creationId xmlns:a16="http://schemas.microsoft.com/office/drawing/2014/main" id="{F3E29AE8-E702-4534-9AD3-68F9EF61D0C1}"/>
              </a:ext>
            </a:extLst>
          </p:cNvPr>
          <p:cNvPicPr>
            <a:picLocks/>
          </p:cNvPicPr>
          <p:nvPr/>
        </p:nvPicPr>
        <p:blipFill>
          <a:blip r:embed="rId5"/>
          <a:stretch>
            <a:fillRect/>
          </a:stretch>
        </p:blipFill>
        <p:spPr>
          <a:xfrm>
            <a:off x="418644" y="3684994"/>
            <a:ext cx="896425" cy="896425"/>
          </a:xfrm>
          <a:prstGeom prst="rect">
            <a:avLst/>
          </a:prstGeom>
        </p:spPr>
      </p:pic>
      <p:sp>
        <p:nvSpPr>
          <p:cNvPr id="134" name="TextBox 133">
            <a:extLst>
              <a:ext uri="{FF2B5EF4-FFF2-40B4-BE49-F238E27FC236}">
                <a16:creationId xmlns:a16="http://schemas.microsoft.com/office/drawing/2014/main" id="{CD322B69-81DB-4070-85AD-B6CDE7AAC456}"/>
              </a:ext>
            </a:extLst>
          </p:cNvPr>
          <p:cNvSpPr txBox="1"/>
          <p:nvPr/>
        </p:nvSpPr>
        <p:spPr>
          <a:xfrm>
            <a:off x="1631494" y="3990637"/>
            <a:ext cx="10241069" cy="301727"/>
          </a:xfrm>
          <a:prstGeom prst="rect">
            <a:avLst/>
          </a:prstGeom>
          <a:noFill/>
        </p:spPr>
        <p:txBody>
          <a:bodyPr wrap="square" lIns="0" tIns="0" rIns="0" bIns="0" anchor="ctr">
            <a:spAutoFit/>
          </a:bodyPr>
          <a:lstStyle/>
          <a:p>
            <a:pPr marL="0" lvl="4"/>
            <a:r>
              <a:rPr lang="en-US" sz="1961" dirty="0"/>
              <a:t>Publish the function app to Azure</a:t>
            </a:r>
            <a:endParaRPr lang="en-US" sz="1372" dirty="0">
              <a:latin typeface="Consolas" panose="020B0609020204030204" pitchFamily="49" charset="0"/>
            </a:endParaRPr>
          </a:p>
        </p:txBody>
      </p:sp>
      <p:cxnSp>
        <p:nvCxnSpPr>
          <p:cNvPr id="139" name="Straight Connector 138">
            <a:extLst>
              <a:ext uri="{FF2B5EF4-FFF2-40B4-BE49-F238E27FC236}">
                <a16:creationId xmlns:a16="http://schemas.microsoft.com/office/drawing/2014/main" id="{413BEF99-B22B-493B-9CF9-9D4D07508DF5}"/>
              </a:ext>
              <a:ext uri="{C183D7F6-B498-43B3-948B-1728B52AA6E4}">
                <adec:decorative xmlns:adec="http://schemas.microsoft.com/office/drawing/2017/decorative" val="1"/>
              </a:ext>
            </a:extLst>
          </p:cNvPr>
          <p:cNvCxnSpPr>
            <a:cxnSpLocks/>
          </p:cNvCxnSpPr>
          <p:nvPr/>
        </p:nvCxnSpPr>
        <p:spPr>
          <a:xfrm>
            <a:off x="1631494" y="4596681"/>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8" name="Picture 147" descr="Icon of a security lock">
            <a:extLst>
              <a:ext uri="{FF2B5EF4-FFF2-40B4-BE49-F238E27FC236}">
                <a16:creationId xmlns:a16="http://schemas.microsoft.com/office/drawing/2014/main" id="{01944E18-0D88-4E08-869C-790E7E50D49D}"/>
              </a:ext>
            </a:extLst>
          </p:cNvPr>
          <p:cNvPicPr>
            <a:picLocks/>
          </p:cNvPicPr>
          <p:nvPr/>
        </p:nvPicPr>
        <p:blipFill>
          <a:blip r:embed="rId6"/>
          <a:stretch>
            <a:fillRect/>
          </a:stretch>
        </p:blipFill>
        <p:spPr>
          <a:xfrm>
            <a:off x="418644" y="4600595"/>
            <a:ext cx="896425" cy="896425"/>
          </a:xfrm>
          <a:prstGeom prst="rect">
            <a:avLst/>
          </a:prstGeom>
        </p:spPr>
      </p:pic>
      <p:sp>
        <p:nvSpPr>
          <p:cNvPr id="151" name="TextBox 150">
            <a:extLst>
              <a:ext uri="{FF2B5EF4-FFF2-40B4-BE49-F238E27FC236}">
                <a16:creationId xmlns:a16="http://schemas.microsoft.com/office/drawing/2014/main" id="{F4E225C1-DF7B-42ED-AE79-71A13773D09A}"/>
              </a:ext>
            </a:extLst>
          </p:cNvPr>
          <p:cNvSpPr txBox="1"/>
          <p:nvPr/>
        </p:nvSpPr>
        <p:spPr>
          <a:xfrm>
            <a:off x="1631494" y="4897945"/>
            <a:ext cx="10241069" cy="301727"/>
          </a:xfrm>
          <a:prstGeom prst="rect">
            <a:avLst/>
          </a:prstGeom>
          <a:noFill/>
        </p:spPr>
        <p:txBody>
          <a:bodyPr wrap="square" lIns="0" tIns="0" rIns="0" bIns="0" anchor="ctr">
            <a:spAutoFit/>
          </a:bodyPr>
          <a:lstStyle/>
          <a:p>
            <a:pPr marL="0" lvl="4"/>
            <a:r>
              <a:rPr lang="en-US" sz="1961" dirty="0"/>
              <a:t>Configure security access for the function app in Azure</a:t>
            </a:r>
            <a:endParaRPr lang="en-US" sz="1372" dirty="0">
              <a:latin typeface="Consolas" panose="020B0609020204030204" pitchFamily="49" charset="0"/>
            </a:endParaRPr>
          </a:p>
        </p:txBody>
      </p:sp>
      <p:cxnSp>
        <p:nvCxnSpPr>
          <p:cNvPr id="154" name="Straight Connector 153">
            <a:extLst>
              <a:ext uri="{FF2B5EF4-FFF2-40B4-BE49-F238E27FC236}">
                <a16:creationId xmlns:a16="http://schemas.microsoft.com/office/drawing/2014/main" id="{484BEC5C-ADD3-4A24-A8CC-D8484D72605F}"/>
              </a:ext>
              <a:ext uri="{C183D7F6-B498-43B3-948B-1728B52AA6E4}">
                <adec:decorative xmlns:adec="http://schemas.microsoft.com/office/drawing/2017/decorative" val="1"/>
              </a:ext>
            </a:extLst>
          </p:cNvPr>
          <p:cNvCxnSpPr>
            <a:cxnSpLocks/>
          </p:cNvCxnSpPr>
          <p:nvPr/>
        </p:nvCxnSpPr>
        <p:spPr>
          <a:xfrm>
            <a:off x="1631494" y="5410155"/>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8D6D3C4-3DBC-4286-AFE0-5225DD06CF1D}"/>
              </a:ext>
            </a:extLst>
          </p:cNvPr>
          <p:cNvSpPr txBox="1"/>
          <p:nvPr/>
        </p:nvSpPr>
        <p:spPr>
          <a:xfrm>
            <a:off x="517849" y="5673532"/>
            <a:ext cx="11354714" cy="784488"/>
          </a:xfrm>
          <a:prstGeom prst="rect">
            <a:avLst/>
          </a:prstGeom>
          <a:solidFill>
            <a:schemeClr val="bg1">
              <a:lumMod val="95000"/>
            </a:schemeClr>
          </a:solidFill>
        </p:spPr>
        <p:txBody>
          <a:bodyPr wrap="square" lIns="134464" tIns="89642" rIns="134464" bIns="89642" rtlCol="0">
            <a:spAutoFit/>
          </a:bodyPr>
          <a:lstStyle/>
          <a:p>
            <a:r>
              <a:rPr lang="en-US" sz="1961" i="1" dirty="0"/>
              <a:t>The Azure function will interact with either upstream or downstream Azure services. Azure resource configuration before and/or after creating the Azure function will be required.</a:t>
            </a:r>
          </a:p>
        </p:txBody>
      </p:sp>
    </p:spTree>
    <p:extLst>
      <p:ext uri="{BB962C8B-B14F-4D97-AF65-F5344CB8AC3E}">
        <p14:creationId xmlns:p14="http://schemas.microsoft.com/office/powerpoint/2010/main" val="3315041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par>
                                <p:cTn id="16" presetID="10" presetClass="entr" presetSubtype="0"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fad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fade">
                                      <p:cBhvr>
                                        <p:cTn id="26" dur="500"/>
                                        <p:tgtEl>
                                          <p:spTgt spid="11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fade">
                                      <p:cBhvr>
                                        <p:cTn id="32" dur="500"/>
                                        <p:tgtEl>
                                          <p:spTgt spid="1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500"/>
                                        <p:tgtEl>
                                          <p:spTgt spid="139"/>
                                        </p:tgtEl>
                                      </p:cBhvr>
                                    </p:animEffect>
                                  </p:childTnLst>
                                </p:cTn>
                              </p:par>
                              <p:par>
                                <p:cTn id="38" presetID="10" presetClass="entr" presetSubtype="0"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500"/>
                                        <p:tgtEl>
                                          <p:spTgt spid="1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fade">
                                      <p:cBhvr>
                                        <p:cTn id="43" dur="500"/>
                                        <p:tgtEl>
                                          <p:spTgt spid="1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4"/>
                                        </p:tgtEl>
                                        <p:attrNameLst>
                                          <p:attrName>style.visibility</p:attrName>
                                        </p:attrNameLst>
                                      </p:cBhvr>
                                      <p:to>
                                        <p:strVal val="visible"/>
                                      </p:to>
                                    </p:set>
                                    <p:animEffect transition="in" filter="fade">
                                      <p:cBhvr>
                                        <p:cTn id="48" dur="500"/>
                                        <p:tgtEl>
                                          <p:spTgt spid="154"/>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08" grpId="0"/>
      <p:bldP spid="134" grpId="0"/>
      <p:bldP spid="151" grpId="0"/>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ADT event data</a:t>
            </a:r>
          </a:p>
        </p:txBody>
      </p:sp>
      <p:sp>
        <p:nvSpPr>
          <p:cNvPr id="4" name="Rectangle 3">
            <a:extLst>
              <a:ext uri="{FF2B5EF4-FFF2-40B4-BE49-F238E27FC236}">
                <a16:creationId xmlns:a16="http://schemas.microsoft.com/office/drawing/2014/main" id="{7D3FEEE4-EF4C-4FFD-9E09-4B9F8A864447}"/>
              </a:ext>
            </a:extLst>
          </p:cNvPr>
          <p:cNvSpPr/>
          <p:nvPr/>
        </p:nvSpPr>
        <p:spPr bwMode="auto">
          <a:xfrm>
            <a:off x="429538" y="1657171"/>
            <a:ext cx="11343820" cy="4759913"/>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Table displaying the ADT event notification types">
            <a:extLst>
              <a:ext uri="{FF2B5EF4-FFF2-40B4-BE49-F238E27FC236}">
                <a16:creationId xmlns:a16="http://schemas.microsoft.com/office/drawing/2014/main" id="{E912AB9F-BAA2-4F91-8D64-35595CFE2122}"/>
              </a:ext>
            </a:extLst>
          </p:cNvPr>
          <p:cNvPicPr>
            <a:picLocks noChangeAspect="1"/>
          </p:cNvPicPr>
          <p:nvPr/>
        </p:nvPicPr>
        <p:blipFill>
          <a:blip r:embed="rId3"/>
          <a:stretch>
            <a:fillRect/>
          </a:stretch>
        </p:blipFill>
        <p:spPr>
          <a:xfrm>
            <a:off x="591363" y="1757056"/>
            <a:ext cx="11020167" cy="3906767"/>
          </a:xfrm>
          <a:prstGeom prst="rect">
            <a:avLst/>
          </a:prstGeom>
        </p:spPr>
      </p:pic>
      <p:sp>
        <p:nvSpPr>
          <p:cNvPr id="6" name="TextBox 5">
            <a:extLst>
              <a:ext uri="{FF2B5EF4-FFF2-40B4-BE49-F238E27FC236}">
                <a16:creationId xmlns:a16="http://schemas.microsoft.com/office/drawing/2014/main" id="{AEAFE422-FEF4-495A-B70A-14445E269D57}"/>
              </a:ext>
            </a:extLst>
          </p:cNvPr>
          <p:cNvSpPr txBox="1"/>
          <p:nvPr/>
        </p:nvSpPr>
        <p:spPr>
          <a:xfrm>
            <a:off x="591363" y="5763707"/>
            <a:ext cx="8741389" cy="561211"/>
          </a:xfrm>
          <a:prstGeom prst="rect">
            <a:avLst/>
          </a:prstGeom>
          <a:noFill/>
        </p:spPr>
        <p:txBody>
          <a:bodyPr wrap="non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In general, notifications are made up of two parts: the header and the body.</a:t>
            </a:r>
          </a:p>
        </p:txBody>
      </p:sp>
      <p:sp>
        <p:nvSpPr>
          <p:cNvPr id="8" name="Title 16">
            <a:extLst>
              <a:ext uri="{FF2B5EF4-FFF2-40B4-BE49-F238E27FC236}">
                <a16:creationId xmlns:a16="http://schemas.microsoft.com/office/drawing/2014/main" id="{4C83E142-199A-48E3-BB7B-9D0D0E5869A7}"/>
              </a:ext>
            </a:extLst>
          </p:cNvPr>
          <p:cNvSpPr txBox="1">
            <a:spLocks/>
          </p:cNvSpPr>
          <p:nvPr/>
        </p:nvSpPr>
        <p:spPr>
          <a:xfrm>
            <a:off x="418644" y="1096874"/>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Event notification types</a:t>
            </a:r>
          </a:p>
        </p:txBody>
      </p:sp>
    </p:spTree>
    <p:extLst>
      <p:ext uri="{BB962C8B-B14F-4D97-AF65-F5344CB8AC3E}">
        <p14:creationId xmlns:p14="http://schemas.microsoft.com/office/powerpoint/2010/main" val="25469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ADT event data</a:t>
            </a:r>
          </a:p>
        </p:txBody>
      </p:sp>
      <p:sp>
        <p:nvSpPr>
          <p:cNvPr id="4" name="Rectangle 3">
            <a:extLst>
              <a:ext uri="{FF2B5EF4-FFF2-40B4-BE49-F238E27FC236}">
                <a16:creationId xmlns:a16="http://schemas.microsoft.com/office/drawing/2014/main" id="{7D3FEEE4-EF4C-4FFD-9E09-4B9F8A864447}"/>
              </a:ext>
            </a:extLst>
          </p:cNvPr>
          <p:cNvSpPr/>
          <p:nvPr/>
        </p:nvSpPr>
        <p:spPr bwMode="auto">
          <a:xfrm>
            <a:off x="3233938" y="1657171"/>
            <a:ext cx="8539419" cy="4759913"/>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6">
            <a:extLst>
              <a:ext uri="{FF2B5EF4-FFF2-40B4-BE49-F238E27FC236}">
                <a16:creationId xmlns:a16="http://schemas.microsoft.com/office/drawing/2014/main" id="{4C83E142-199A-48E3-BB7B-9D0D0E5869A7}"/>
              </a:ext>
            </a:extLst>
          </p:cNvPr>
          <p:cNvSpPr txBox="1">
            <a:spLocks/>
          </p:cNvSpPr>
          <p:nvPr/>
        </p:nvSpPr>
        <p:spPr>
          <a:xfrm>
            <a:off x="418644" y="1096874"/>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Digital twin change notifications</a:t>
            </a:r>
          </a:p>
        </p:txBody>
      </p:sp>
      <p:pic>
        <p:nvPicPr>
          <p:cNvPr id="3" name="Picture 2" descr="Table displaying the digital twin change notification information for a twin update event&#10;">
            <a:extLst>
              <a:ext uri="{FF2B5EF4-FFF2-40B4-BE49-F238E27FC236}">
                <a16:creationId xmlns:a16="http://schemas.microsoft.com/office/drawing/2014/main" id="{414E6825-74FC-49F1-A32F-740C0A595B6C}"/>
              </a:ext>
            </a:extLst>
          </p:cNvPr>
          <p:cNvPicPr>
            <a:picLocks noChangeAspect="1"/>
          </p:cNvPicPr>
          <p:nvPr/>
        </p:nvPicPr>
        <p:blipFill>
          <a:blip r:embed="rId3"/>
          <a:stretch>
            <a:fillRect/>
          </a:stretch>
        </p:blipFill>
        <p:spPr>
          <a:xfrm>
            <a:off x="3353084" y="1924918"/>
            <a:ext cx="8301127" cy="4224418"/>
          </a:xfrm>
          <a:prstGeom prst="rect">
            <a:avLst/>
          </a:prstGeom>
        </p:spPr>
      </p:pic>
      <p:sp>
        <p:nvSpPr>
          <p:cNvPr id="9" name="Rectangle 8">
            <a:extLst>
              <a:ext uri="{FF2B5EF4-FFF2-40B4-BE49-F238E27FC236}">
                <a16:creationId xmlns:a16="http://schemas.microsoft.com/office/drawing/2014/main" id="{B49D7111-95E1-4D08-AE70-76E9CA83F28B}"/>
              </a:ext>
            </a:extLst>
          </p:cNvPr>
          <p:cNvSpPr>
            <a:spLocks/>
          </p:cNvSpPr>
          <p:nvPr/>
        </p:nvSpPr>
        <p:spPr>
          <a:xfrm>
            <a:off x="418644" y="1657170"/>
            <a:ext cx="2696149" cy="2757358"/>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568" dirty="0">
                <a:solidFill>
                  <a:schemeClr val="tx1"/>
                </a:solidFill>
                <a:cs typeface="Segoe UI Semilight" panose="020B0402040204020203" pitchFamily="34" charset="0"/>
              </a:rPr>
              <a:t>Digital twin change notifications are triggered when a digital twin is updated:</a:t>
            </a:r>
          </a:p>
          <a:p>
            <a:pPr marL="280121" lvl="1" indent="-280121">
              <a:buClr>
                <a:schemeClr val="tx1"/>
              </a:buClr>
              <a:buFont typeface="Arial" panose="020B0604020202020204" pitchFamily="34" charset="0"/>
              <a:buChar char="•"/>
            </a:pPr>
            <a:r>
              <a:rPr lang="en-US" sz="1568" dirty="0">
                <a:solidFill>
                  <a:schemeClr val="tx1"/>
                </a:solidFill>
                <a:cs typeface="Segoe UI Semilight" panose="020B0402040204020203" pitchFamily="34" charset="0"/>
              </a:rPr>
              <a:t>When property values or metadata changes</a:t>
            </a:r>
          </a:p>
          <a:p>
            <a:pPr marL="280121" lvl="1" indent="-280121">
              <a:buClr>
                <a:schemeClr val="tx1"/>
              </a:buClr>
              <a:buFont typeface="Arial" panose="020B0604020202020204" pitchFamily="34" charset="0"/>
              <a:buChar char="•"/>
            </a:pPr>
            <a:r>
              <a:rPr lang="en-US" sz="1568" dirty="0">
                <a:solidFill>
                  <a:schemeClr val="tx1"/>
                </a:solidFill>
                <a:cs typeface="Segoe UI Semilight" panose="020B0402040204020203" pitchFamily="34" charset="0"/>
              </a:rPr>
              <a:t>When digital twin or component metadata changes</a:t>
            </a:r>
          </a:p>
        </p:txBody>
      </p:sp>
      <p:sp>
        <p:nvSpPr>
          <p:cNvPr id="11" name="Rectangle 10">
            <a:extLst>
              <a:ext uri="{FF2B5EF4-FFF2-40B4-BE49-F238E27FC236}">
                <a16:creationId xmlns:a16="http://schemas.microsoft.com/office/drawing/2014/main" id="{64447DA5-09EC-41FC-86CF-0C8918A7B4C6}"/>
              </a:ext>
            </a:extLst>
          </p:cNvPr>
          <p:cNvSpPr>
            <a:spLocks/>
          </p:cNvSpPr>
          <p:nvPr/>
        </p:nvSpPr>
        <p:spPr>
          <a:xfrm>
            <a:off x="418643" y="4539346"/>
            <a:ext cx="2696148" cy="1877736"/>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568" dirty="0">
                <a:solidFill>
                  <a:schemeClr val="tx1"/>
                </a:solidFill>
                <a:cs typeface="Segoe UI Semilight" panose="020B0402040204020203" pitchFamily="34" charset="0"/>
              </a:rPr>
              <a:t>The body for the </a:t>
            </a:r>
            <a:r>
              <a:rPr lang="en-US" sz="1568" dirty="0" err="1">
                <a:solidFill>
                  <a:schemeClr val="tx1"/>
                </a:solidFill>
                <a:cs typeface="Segoe UI Semilight" panose="020B0402040204020203" pitchFamily="34" charset="0"/>
              </a:rPr>
              <a:t>Twin.Update</a:t>
            </a:r>
            <a:r>
              <a:rPr lang="en-US" sz="1568" dirty="0">
                <a:solidFill>
                  <a:schemeClr val="tx1"/>
                </a:solidFill>
                <a:cs typeface="Segoe UI Semilight" panose="020B0402040204020203" pitchFamily="34" charset="0"/>
              </a:rPr>
              <a:t> notification is a JSON Patch document containing the update to the digital twin</a:t>
            </a:r>
          </a:p>
        </p:txBody>
      </p:sp>
    </p:spTree>
    <p:extLst>
      <p:ext uri="{BB962C8B-B14F-4D97-AF65-F5344CB8AC3E}">
        <p14:creationId xmlns:p14="http://schemas.microsoft.com/office/powerpoint/2010/main" val="381228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data ingress and egress processes</a:t>
            </a:r>
          </a:p>
        </p:txBody>
      </p:sp>
      <p:pic>
        <p:nvPicPr>
          <p:cNvPr id="43" name="Picture 42" descr="Icon of a book with a bookmark">
            <a:extLst>
              <a:ext uri="{FF2B5EF4-FFF2-40B4-BE49-F238E27FC236}">
                <a16:creationId xmlns:a16="http://schemas.microsoft.com/office/drawing/2014/main" id="{CC4DC202-8288-440C-8B7A-400701FFE752}"/>
              </a:ext>
            </a:extLst>
          </p:cNvPr>
          <p:cNvPicPr>
            <a:picLocks/>
          </p:cNvPicPr>
          <p:nvPr/>
        </p:nvPicPr>
        <p:blipFill>
          <a:blip r:embed="rId3"/>
          <a:stretch>
            <a:fillRect/>
          </a:stretch>
        </p:blipFill>
        <p:spPr>
          <a:xfrm>
            <a:off x="462220" y="2234523"/>
            <a:ext cx="896425" cy="896425"/>
          </a:xfrm>
          <a:prstGeom prst="rect">
            <a:avLst/>
          </a:prstGeom>
        </p:spPr>
      </p:pic>
      <p:sp>
        <p:nvSpPr>
          <p:cNvPr id="47" name="TextBox 46">
            <a:extLst>
              <a:ext uri="{FF2B5EF4-FFF2-40B4-BE49-F238E27FC236}">
                <a16:creationId xmlns:a16="http://schemas.microsoft.com/office/drawing/2014/main" id="{DC41FEA1-300A-40F1-888E-FFBE13C1DB4D}"/>
              </a:ext>
            </a:extLst>
          </p:cNvPr>
          <p:cNvSpPr txBox="1"/>
          <p:nvPr/>
        </p:nvSpPr>
        <p:spPr>
          <a:xfrm>
            <a:off x="1631494" y="2501699"/>
            <a:ext cx="10129600" cy="362072"/>
          </a:xfrm>
          <a:prstGeom prst="rect">
            <a:avLst/>
          </a:prstGeom>
          <a:noFill/>
        </p:spPr>
        <p:txBody>
          <a:bodyPr wrap="square" lIns="0" tIns="0" rIns="0" bIns="0" rtlCol="0">
            <a:spAutoFit/>
          </a:bodyPr>
          <a:lstStyle/>
          <a:p>
            <a:r>
              <a:rPr lang="en-US" sz="2353" dirty="0">
                <a:latin typeface="+mj-lt"/>
              </a:rPr>
              <a:t>Data ingress – ingesting data from upstream resources</a:t>
            </a:r>
          </a:p>
        </p:txBody>
      </p:sp>
      <p:cxnSp>
        <p:nvCxnSpPr>
          <p:cNvPr id="52" name="Straight Connector 51">
            <a:extLst>
              <a:ext uri="{FF2B5EF4-FFF2-40B4-BE49-F238E27FC236}">
                <a16:creationId xmlns:a16="http://schemas.microsoft.com/office/drawing/2014/main" id="{4084680D-5159-43F7-9EE8-7D0305921817}"/>
              </a:ext>
              <a:ext uri="{C183D7F6-B498-43B3-948B-1728B52AA6E4}">
                <adec:decorative xmlns:adec="http://schemas.microsoft.com/office/drawing/2017/decorative" val="1"/>
              </a:ext>
            </a:extLst>
          </p:cNvPr>
          <p:cNvCxnSpPr>
            <a:cxnSpLocks/>
          </p:cNvCxnSpPr>
          <p:nvPr/>
        </p:nvCxnSpPr>
        <p:spPr>
          <a:xfrm>
            <a:off x="1631494" y="3510286"/>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descr="Icon of a magnifying glass showing a chart">
            <a:extLst>
              <a:ext uri="{FF2B5EF4-FFF2-40B4-BE49-F238E27FC236}">
                <a16:creationId xmlns:a16="http://schemas.microsoft.com/office/drawing/2014/main" id="{61652AE0-C618-44C1-83F4-6771CCDFB008}"/>
              </a:ext>
            </a:extLst>
          </p:cNvPr>
          <p:cNvPicPr>
            <a:picLocks/>
          </p:cNvPicPr>
          <p:nvPr/>
        </p:nvPicPr>
        <p:blipFill>
          <a:blip r:embed="rId4"/>
          <a:stretch>
            <a:fillRect/>
          </a:stretch>
        </p:blipFill>
        <p:spPr>
          <a:xfrm>
            <a:off x="462220" y="3889624"/>
            <a:ext cx="896425" cy="896425"/>
          </a:xfrm>
          <a:prstGeom prst="rect">
            <a:avLst/>
          </a:prstGeom>
        </p:spPr>
      </p:pic>
      <p:sp>
        <p:nvSpPr>
          <p:cNvPr id="64" name="TextBox 63">
            <a:extLst>
              <a:ext uri="{FF2B5EF4-FFF2-40B4-BE49-F238E27FC236}">
                <a16:creationId xmlns:a16="http://schemas.microsoft.com/office/drawing/2014/main" id="{014B5B01-CFA7-4E2F-8929-75DB1DCB9014}"/>
              </a:ext>
            </a:extLst>
          </p:cNvPr>
          <p:cNvSpPr txBox="1"/>
          <p:nvPr/>
        </p:nvSpPr>
        <p:spPr>
          <a:xfrm>
            <a:off x="1631494" y="4156801"/>
            <a:ext cx="10129600" cy="362072"/>
          </a:xfrm>
          <a:prstGeom prst="rect">
            <a:avLst/>
          </a:prstGeom>
          <a:noFill/>
        </p:spPr>
        <p:txBody>
          <a:bodyPr wrap="square" lIns="0" tIns="0" rIns="0" bIns="0" rtlCol="0">
            <a:spAutoFit/>
          </a:bodyPr>
          <a:lstStyle/>
          <a:p>
            <a:r>
              <a:rPr lang="en-US" sz="2353" dirty="0">
                <a:latin typeface="+mj-lt"/>
              </a:rPr>
              <a:t>Data egress – using ADT data for in-service updates</a:t>
            </a:r>
          </a:p>
        </p:txBody>
      </p:sp>
      <p:cxnSp>
        <p:nvCxnSpPr>
          <p:cNvPr id="67" name="Straight Connector 66">
            <a:extLst>
              <a:ext uri="{FF2B5EF4-FFF2-40B4-BE49-F238E27FC236}">
                <a16:creationId xmlns:a16="http://schemas.microsoft.com/office/drawing/2014/main" id="{F515B0C3-32C5-48ED-A016-05D8E26C8D69}"/>
              </a:ext>
              <a:ext uri="{C183D7F6-B498-43B3-948B-1728B52AA6E4}">
                <adec:decorative xmlns:adec="http://schemas.microsoft.com/office/drawing/2017/decorative" val="1"/>
              </a:ext>
            </a:extLst>
          </p:cNvPr>
          <p:cNvCxnSpPr>
            <a:cxnSpLocks/>
          </p:cNvCxnSpPr>
          <p:nvPr/>
        </p:nvCxnSpPr>
        <p:spPr>
          <a:xfrm>
            <a:off x="1631494" y="516538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descr="Icon of a security lock">
            <a:extLst>
              <a:ext uri="{FF2B5EF4-FFF2-40B4-BE49-F238E27FC236}">
                <a16:creationId xmlns:a16="http://schemas.microsoft.com/office/drawing/2014/main" id="{724D7B44-2710-4E34-A8EF-C7D29AABB91B}"/>
              </a:ext>
            </a:extLst>
          </p:cNvPr>
          <p:cNvPicPr>
            <a:picLocks/>
          </p:cNvPicPr>
          <p:nvPr/>
        </p:nvPicPr>
        <p:blipFill>
          <a:blip r:embed="rId5"/>
          <a:stretch>
            <a:fillRect/>
          </a:stretch>
        </p:blipFill>
        <p:spPr>
          <a:xfrm>
            <a:off x="462220" y="5544726"/>
            <a:ext cx="896425" cy="896425"/>
          </a:xfrm>
          <a:prstGeom prst="rect">
            <a:avLst/>
          </a:prstGeom>
        </p:spPr>
      </p:pic>
      <p:sp>
        <p:nvSpPr>
          <p:cNvPr id="29" name="TextBox 28">
            <a:extLst>
              <a:ext uri="{FF2B5EF4-FFF2-40B4-BE49-F238E27FC236}">
                <a16:creationId xmlns:a16="http://schemas.microsoft.com/office/drawing/2014/main" id="{A570D4CF-62E4-4253-ADD3-E842C1D6FC4F}"/>
              </a:ext>
            </a:extLst>
          </p:cNvPr>
          <p:cNvSpPr txBox="1"/>
          <p:nvPr/>
        </p:nvSpPr>
        <p:spPr>
          <a:xfrm>
            <a:off x="1631494" y="5811903"/>
            <a:ext cx="10129600" cy="362072"/>
          </a:xfrm>
          <a:prstGeom prst="rect">
            <a:avLst/>
          </a:prstGeom>
          <a:noFill/>
        </p:spPr>
        <p:txBody>
          <a:bodyPr wrap="square" lIns="0" tIns="0" rIns="0" bIns="0" rtlCol="0">
            <a:spAutoFit/>
          </a:bodyPr>
          <a:lstStyle/>
          <a:p>
            <a:r>
              <a:rPr lang="en-US" sz="2353" dirty="0">
                <a:latin typeface="+mj-lt"/>
              </a:rPr>
              <a:t>Data egress – providing ADT data to downstream resources</a:t>
            </a:r>
          </a:p>
        </p:txBody>
      </p:sp>
      <p:sp>
        <p:nvSpPr>
          <p:cNvPr id="44" name="Title 16">
            <a:extLst>
              <a:ext uri="{FF2B5EF4-FFF2-40B4-BE49-F238E27FC236}">
                <a16:creationId xmlns:a16="http://schemas.microsoft.com/office/drawing/2014/main" id="{C1D43F64-F5FC-4165-8CF6-4310F3E49F21}"/>
              </a:ext>
            </a:extLst>
          </p:cNvPr>
          <p:cNvSpPr txBox="1">
            <a:spLocks/>
          </p:cNvSpPr>
          <p:nvPr/>
        </p:nvSpPr>
        <p:spPr>
          <a:xfrm>
            <a:off x="418644" y="1096874"/>
            <a:ext cx="11343820" cy="775084"/>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An Azure Digital Twins solution relies on external resources for data inputs as well as analysis and storage of data outputs. ADT workflows fall into three main categories: </a:t>
            </a:r>
          </a:p>
        </p:txBody>
      </p:sp>
    </p:spTree>
    <p:extLst>
      <p:ext uri="{BB962C8B-B14F-4D97-AF65-F5344CB8AC3E}">
        <p14:creationId xmlns:p14="http://schemas.microsoft.com/office/powerpoint/2010/main" val="226340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4"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data ingress and egress processes</a:t>
            </a:r>
          </a:p>
        </p:txBody>
      </p:sp>
      <p:sp>
        <p:nvSpPr>
          <p:cNvPr id="4" name="Rectangle 3">
            <a:extLst>
              <a:ext uri="{FF2B5EF4-FFF2-40B4-BE49-F238E27FC236}">
                <a16:creationId xmlns:a16="http://schemas.microsoft.com/office/drawing/2014/main" id="{7D3FEEE4-EF4C-4FFD-9E09-4B9F8A864447}"/>
              </a:ext>
            </a:extLst>
          </p:cNvPr>
          <p:cNvSpPr/>
          <p:nvPr/>
        </p:nvSpPr>
        <p:spPr bwMode="auto">
          <a:xfrm>
            <a:off x="429538" y="1657171"/>
            <a:ext cx="11343820" cy="4759913"/>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6">
            <a:extLst>
              <a:ext uri="{FF2B5EF4-FFF2-40B4-BE49-F238E27FC236}">
                <a16:creationId xmlns:a16="http://schemas.microsoft.com/office/drawing/2014/main" id="{4C83E142-199A-48E3-BB7B-9D0D0E5869A7}"/>
              </a:ext>
            </a:extLst>
          </p:cNvPr>
          <p:cNvSpPr txBox="1">
            <a:spLocks/>
          </p:cNvSpPr>
          <p:nvPr/>
        </p:nvSpPr>
        <p:spPr>
          <a:xfrm>
            <a:off x="418644" y="1096874"/>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Data Ingress (data ingestion from an upstream resource)</a:t>
            </a:r>
          </a:p>
        </p:txBody>
      </p:sp>
      <p:pic>
        <p:nvPicPr>
          <p:cNvPr id="3" name="Picture 2" descr="Diagram showing ADT data ingestion from IoT hub using an Azure function">
            <a:extLst>
              <a:ext uri="{FF2B5EF4-FFF2-40B4-BE49-F238E27FC236}">
                <a16:creationId xmlns:a16="http://schemas.microsoft.com/office/drawing/2014/main" id="{6C777506-21EA-4C79-9696-DBC13581943C}"/>
              </a:ext>
            </a:extLst>
          </p:cNvPr>
          <p:cNvPicPr>
            <a:picLocks noChangeAspect="1"/>
          </p:cNvPicPr>
          <p:nvPr/>
        </p:nvPicPr>
        <p:blipFill>
          <a:blip r:embed="rId3"/>
          <a:stretch>
            <a:fillRect/>
          </a:stretch>
        </p:blipFill>
        <p:spPr>
          <a:xfrm>
            <a:off x="533425" y="2201834"/>
            <a:ext cx="11136043" cy="3670585"/>
          </a:xfrm>
          <a:prstGeom prst="rect">
            <a:avLst/>
          </a:prstGeom>
        </p:spPr>
      </p:pic>
    </p:spTree>
    <p:extLst>
      <p:ext uri="{BB962C8B-B14F-4D97-AF65-F5344CB8AC3E}">
        <p14:creationId xmlns:p14="http://schemas.microsoft.com/office/powerpoint/2010/main" val="331438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data ingress and egress processes</a:t>
            </a:r>
          </a:p>
        </p:txBody>
      </p:sp>
      <p:sp>
        <p:nvSpPr>
          <p:cNvPr id="4" name="Rectangle 3">
            <a:extLst>
              <a:ext uri="{FF2B5EF4-FFF2-40B4-BE49-F238E27FC236}">
                <a16:creationId xmlns:a16="http://schemas.microsoft.com/office/drawing/2014/main" id="{7D3FEEE4-EF4C-4FFD-9E09-4B9F8A864447}"/>
              </a:ext>
            </a:extLst>
          </p:cNvPr>
          <p:cNvSpPr/>
          <p:nvPr/>
        </p:nvSpPr>
        <p:spPr bwMode="auto">
          <a:xfrm>
            <a:off x="5492022" y="1657171"/>
            <a:ext cx="6281336" cy="4759913"/>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6">
            <a:extLst>
              <a:ext uri="{FF2B5EF4-FFF2-40B4-BE49-F238E27FC236}">
                <a16:creationId xmlns:a16="http://schemas.microsoft.com/office/drawing/2014/main" id="{4C83E142-199A-48E3-BB7B-9D0D0E5869A7}"/>
              </a:ext>
            </a:extLst>
          </p:cNvPr>
          <p:cNvSpPr txBox="1">
            <a:spLocks/>
          </p:cNvSpPr>
          <p:nvPr/>
        </p:nvSpPr>
        <p:spPr>
          <a:xfrm>
            <a:off x="418644" y="1096874"/>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Data Egress (in-service update – update parent twin property)</a:t>
            </a:r>
          </a:p>
        </p:txBody>
      </p:sp>
      <p:pic>
        <p:nvPicPr>
          <p:cNvPr id="5" name="Picture 4" descr="Diagram showing ADT data egress in support of an in-service update">
            <a:extLst>
              <a:ext uri="{FF2B5EF4-FFF2-40B4-BE49-F238E27FC236}">
                <a16:creationId xmlns:a16="http://schemas.microsoft.com/office/drawing/2014/main" id="{FF68264F-1BDA-4178-AC97-C21E739F2E54}"/>
              </a:ext>
            </a:extLst>
          </p:cNvPr>
          <p:cNvPicPr>
            <a:picLocks noChangeAspect="1"/>
          </p:cNvPicPr>
          <p:nvPr/>
        </p:nvPicPr>
        <p:blipFill>
          <a:blip r:embed="rId3"/>
          <a:stretch>
            <a:fillRect/>
          </a:stretch>
        </p:blipFill>
        <p:spPr>
          <a:xfrm>
            <a:off x="5560933" y="1729473"/>
            <a:ext cx="6143514" cy="4615307"/>
          </a:xfrm>
          <a:prstGeom prst="rect">
            <a:avLst/>
          </a:prstGeom>
        </p:spPr>
      </p:pic>
      <p:sp>
        <p:nvSpPr>
          <p:cNvPr id="9" name="Rectangle 8">
            <a:extLst>
              <a:ext uri="{FF2B5EF4-FFF2-40B4-BE49-F238E27FC236}">
                <a16:creationId xmlns:a16="http://schemas.microsoft.com/office/drawing/2014/main" id="{986BE93F-BED3-4ADE-B4BF-539332F55AAB}"/>
              </a:ext>
            </a:extLst>
          </p:cNvPr>
          <p:cNvSpPr>
            <a:spLocks/>
          </p:cNvSpPr>
          <p:nvPr/>
        </p:nvSpPr>
        <p:spPr>
          <a:xfrm>
            <a:off x="418643" y="1657169"/>
            <a:ext cx="4914517" cy="1157411"/>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961" dirty="0">
                <a:solidFill>
                  <a:schemeClr val="tx1"/>
                </a:solidFill>
                <a:cs typeface="Segoe UI Semilight" panose="020B0402040204020203" pitchFamily="34" charset="0"/>
              </a:rPr>
              <a:t>ADT uses digital twin change notification events as a trigger to route data to an ADT endpoint.</a:t>
            </a:r>
          </a:p>
        </p:txBody>
      </p:sp>
      <p:sp>
        <p:nvSpPr>
          <p:cNvPr id="10" name="Rectangle 9">
            <a:extLst>
              <a:ext uri="{FF2B5EF4-FFF2-40B4-BE49-F238E27FC236}">
                <a16:creationId xmlns:a16="http://schemas.microsoft.com/office/drawing/2014/main" id="{E26140CB-4D57-43B2-B33B-5D952898C4F8}"/>
              </a:ext>
            </a:extLst>
          </p:cNvPr>
          <p:cNvSpPr>
            <a:spLocks/>
          </p:cNvSpPr>
          <p:nvPr/>
        </p:nvSpPr>
        <p:spPr>
          <a:xfrm>
            <a:off x="418643" y="4397506"/>
            <a:ext cx="4914515" cy="2019576"/>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961" dirty="0">
                <a:solidFill>
                  <a:schemeClr val="tx1"/>
                </a:solidFill>
                <a:cs typeface="Segoe UI Semilight" panose="020B0402040204020203" pitchFamily="34" charset="0"/>
              </a:rPr>
              <a:t>An Azure Function extracts data from the notification header and body and uses that data to get additional information from ADT, such as finding a parent digital twin. The function then performs the required action.</a:t>
            </a:r>
          </a:p>
        </p:txBody>
      </p:sp>
      <p:sp>
        <p:nvSpPr>
          <p:cNvPr id="11" name="Rectangle 10">
            <a:extLst>
              <a:ext uri="{FF2B5EF4-FFF2-40B4-BE49-F238E27FC236}">
                <a16:creationId xmlns:a16="http://schemas.microsoft.com/office/drawing/2014/main" id="{E6A8432A-95BF-45E8-BE52-2328C6348821}"/>
              </a:ext>
            </a:extLst>
          </p:cNvPr>
          <p:cNvSpPr>
            <a:spLocks/>
          </p:cNvSpPr>
          <p:nvPr/>
        </p:nvSpPr>
        <p:spPr>
          <a:xfrm>
            <a:off x="418641" y="2885498"/>
            <a:ext cx="4914517" cy="1441087"/>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961" dirty="0">
                <a:solidFill>
                  <a:schemeClr val="tx1"/>
                </a:solidFill>
                <a:cs typeface="Segoe UI Semilight" panose="020B0402040204020203" pitchFamily="34" charset="0"/>
              </a:rPr>
              <a:t>An Event Grid endpoint is used to transfer the digital twin change notification message, such as a twin update, to an Azure Function.</a:t>
            </a:r>
          </a:p>
        </p:txBody>
      </p:sp>
    </p:spTree>
    <p:extLst>
      <p:ext uri="{BB962C8B-B14F-4D97-AF65-F5344CB8AC3E}">
        <p14:creationId xmlns:p14="http://schemas.microsoft.com/office/powerpoint/2010/main" val="401291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data ingress and egress processes</a:t>
            </a:r>
          </a:p>
        </p:txBody>
      </p:sp>
      <p:sp>
        <p:nvSpPr>
          <p:cNvPr id="4" name="Rectangle 3">
            <a:extLst>
              <a:ext uri="{FF2B5EF4-FFF2-40B4-BE49-F238E27FC236}">
                <a16:creationId xmlns:a16="http://schemas.microsoft.com/office/drawing/2014/main" id="{7D3FEEE4-EF4C-4FFD-9E09-4B9F8A864447}"/>
              </a:ext>
            </a:extLst>
          </p:cNvPr>
          <p:cNvSpPr/>
          <p:nvPr/>
        </p:nvSpPr>
        <p:spPr bwMode="auto">
          <a:xfrm>
            <a:off x="5492022" y="1657171"/>
            <a:ext cx="6281336" cy="4759913"/>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itle 16">
            <a:extLst>
              <a:ext uri="{FF2B5EF4-FFF2-40B4-BE49-F238E27FC236}">
                <a16:creationId xmlns:a16="http://schemas.microsoft.com/office/drawing/2014/main" id="{4C83E142-199A-48E3-BB7B-9D0D0E5869A7}"/>
              </a:ext>
            </a:extLst>
          </p:cNvPr>
          <p:cNvSpPr txBox="1">
            <a:spLocks/>
          </p:cNvSpPr>
          <p:nvPr/>
        </p:nvSpPr>
        <p:spPr>
          <a:xfrm>
            <a:off x="418644" y="1096874"/>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Data Egress (downstream service support – Time Series Insights)</a:t>
            </a:r>
          </a:p>
        </p:txBody>
      </p:sp>
      <p:sp>
        <p:nvSpPr>
          <p:cNvPr id="9" name="Rectangle 8">
            <a:extLst>
              <a:ext uri="{FF2B5EF4-FFF2-40B4-BE49-F238E27FC236}">
                <a16:creationId xmlns:a16="http://schemas.microsoft.com/office/drawing/2014/main" id="{986BE93F-BED3-4ADE-B4BF-539332F55AAB}"/>
              </a:ext>
            </a:extLst>
          </p:cNvPr>
          <p:cNvSpPr>
            <a:spLocks/>
          </p:cNvSpPr>
          <p:nvPr/>
        </p:nvSpPr>
        <p:spPr>
          <a:xfrm>
            <a:off x="418643" y="1657169"/>
            <a:ext cx="4914517" cy="1112023"/>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buClr>
                <a:schemeClr val="tx1"/>
              </a:buClr>
            </a:pPr>
            <a:r>
              <a:rPr lang="en-US" sz="1961" dirty="0">
                <a:solidFill>
                  <a:schemeClr val="tx1"/>
                </a:solidFill>
                <a:cs typeface="Segoe UI Semilight" panose="020B0402040204020203" pitchFamily="34" charset="0"/>
              </a:rPr>
              <a:t>ADT streams data to downstream services by routing events through an Event Hubs Namespace</a:t>
            </a:r>
          </a:p>
        </p:txBody>
      </p:sp>
      <p:sp>
        <p:nvSpPr>
          <p:cNvPr id="10" name="Rectangle 9">
            <a:extLst>
              <a:ext uri="{FF2B5EF4-FFF2-40B4-BE49-F238E27FC236}">
                <a16:creationId xmlns:a16="http://schemas.microsoft.com/office/drawing/2014/main" id="{E26140CB-4D57-43B2-B33B-5D952898C4F8}"/>
              </a:ext>
            </a:extLst>
          </p:cNvPr>
          <p:cNvSpPr>
            <a:spLocks/>
          </p:cNvSpPr>
          <p:nvPr/>
        </p:nvSpPr>
        <p:spPr>
          <a:xfrm>
            <a:off x="418645" y="2970450"/>
            <a:ext cx="4914515" cy="223002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961" dirty="0">
                <a:solidFill>
                  <a:schemeClr val="tx1"/>
                </a:solidFill>
                <a:cs typeface="Segoe UI Semilight" panose="020B0402040204020203" pitchFamily="34" charset="0"/>
              </a:rPr>
              <a:t>The Event Hubs Namespace will include an Event Hub that receives events from ADT and an Event Hub that feeds events to the downstream service. An Azure Function is used to prepare message data and apply event formatting that is appropriate for the downstream service</a:t>
            </a:r>
          </a:p>
        </p:txBody>
      </p:sp>
      <p:pic>
        <p:nvPicPr>
          <p:cNvPr id="3" name="Picture 2" descr="Diagram showing ADT data egress in support of downstream data analysis">
            <a:extLst>
              <a:ext uri="{FF2B5EF4-FFF2-40B4-BE49-F238E27FC236}">
                <a16:creationId xmlns:a16="http://schemas.microsoft.com/office/drawing/2014/main" id="{D9B5C76D-C447-40B1-A7A3-19D0A98EC7C6}"/>
              </a:ext>
            </a:extLst>
          </p:cNvPr>
          <p:cNvPicPr>
            <a:picLocks noChangeAspect="1"/>
          </p:cNvPicPr>
          <p:nvPr/>
        </p:nvPicPr>
        <p:blipFill>
          <a:blip r:embed="rId3"/>
          <a:stretch>
            <a:fillRect/>
          </a:stretch>
        </p:blipFill>
        <p:spPr>
          <a:xfrm>
            <a:off x="5912781" y="1764743"/>
            <a:ext cx="5439818" cy="4544768"/>
          </a:xfrm>
          <a:prstGeom prst="rect">
            <a:avLst/>
          </a:prstGeom>
        </p:spPr>
      </p:pic>
      <p:sp>
        <p:nvSpPr>
          <p:cNvPr id="11" name="Rectangle 10">
            <a:extLst>
              <a:ext uri="{FF2B5EF4-FFF2-40B4-BE49-F238E27FC236}">
                <a16:creationId xmlns:a16="http://schemas.microsoft.com/office/drawing/2014/main" id="{28BB3086-E568-4947-A1D4-6D622AEAD595}"/>
              </a:ext>
            </a:extLst>
          </p:cNvPr>
          <p:cNvSpPr>
            <a:spLocks/>
          </p:cNvSpPr>
          <p:nvPr/>
        </p:nvSpPr>
        <p:spPr>
          <a:xfrm>
            <a:off x="418643" y="5401730"/>
            <a:ext cx="4914515" cy="1015354"/>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marL="0" lvl="1"/>
            <a:r>
              <a:rPr lang="en-US" sz="1961" dirty="0">
                <a:solidFill>
                  <a:schemeClr val="tx1"/>
                </a:solidFill>
                <a:cs typeface="Segoe UI Semilight" panose="020B0402040204020203" pitchFamily="34" charset="0"/>
              </a:rPr>
              <a:t>A downstream service, such as Time Series Insights, consumes the events from the second Event Hub </a:t>
            </a:r>
          </a:p>
        </p:txBody>
      </p:sp>
    </p:spTree>
    <p:extLst>
      <p:ext uri="{BB962C8B-B14F-4D97-AF65-F5344CB8AC3E}">
        <p14:creationId xmlns:p14="http://schemas.microsoft.com/office/powerpoint/2010/main" val="343076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11 – Learning objectives</a:t>
            </a:r>
          </a:p>
        </p:txBody>
      </p:sp>
      <p:pic>
        <p:nvPicPr>
          <p:cNvPr id="69" name="Picture 68" descr="Icon of a security lock">
            <a:extLst>
              <a:ext uri="{FF2B5EF4-FFF2-40B4-BE49-F238E27FC236}">
                <a16:creationId xmlns:a16="http://schemas.microsoft.com/office/drawing/2014/main" id="{83AAC2CE-153B-4C81-A377-237320B468DA}"/>
              </a:ext>
            </a:extLst>
          </p:cNvPr>
          <p:cNvPicPr>
            <a:picLocks/>
          </p:cNvPicPr>
          <p:nvPr/>
        </p:nvPicPr>
        <p:blipFill>
          <a:blip r:embed="rId3"/>
          <a:stretch>
            <a:fillRect/>
          </a:stretch>
        </p:blipFill>
        <p:spPr>
          <a:xfrm>
            <a:off x="418643" y="1134228"/>
            <a:ext cx="896425" cy="896425"/>
          </a:xfrm>
          <a:prstGeom prst="rect">
            <a:avLst/>
          </a:prstGeom>
        </p:spPr>
      </p:pic>
      <p:sp>
        <p:nvSpPr>
          <p:cNvPr id="79" name="TextBox 78">
            <a:extLst>
              <a:ext uri="{FF2B5EF4-FFF2-40B4-BE49-F238E27FC236}">
                <a16:creationId xmlns:a16="http://schemas.microsoft.com/office/drawing/2014/main" id="{1AC07166-700D-41DC-8F13-A27C5C2958E9}"/>
              </a:ext>
            </a:extLst>
          </p:cNvPr>
          <p:cNvSpPr txBox="1"/>
          <p:nvPr/>
        </p:nvSpPr>
        <p:spPr>
          <a:xfrm>
            <a:off x="1655896" y="1401404"/>
            <a:ext cx="10117462" cy="362072"/>
          </a:xfrm>
          <a:prstGeom prst="rect">
            <a:avLst/>
          </a:prstGeom>
          <a:noFill/>
        </p:spPr>
        <p:txBody>
          <a:bodyPr wrap="square" lIns="0" tIns="0" rIns="0" bIns="0" rtlCol="0">
            <a:spAutoFit/>
          </a:bodyPr>
          <a:lstStyle/>
          <a:p>
            <a:pPr>
              <a:buSzPct val="100000"/>
            </a:pPr>
            <a:r>
              <a:rPr lang="en-US" sz="2353" dirty="0"/>
              <a:t>Describe the working components of an Azure Digital Twins (ADT) solution</a:t>
            </a:r>
          </a:p>
        </p:txBody>
      </p:sp>
      <p:cxnSp>
        <p:nvCxnSpPr>
          <p:cNvPr id="88" name="Straight Connector 87">
            <a:extLst>
              <a:ext uri="{FF2B5EF4-FFF2-40B4-BE49-F238E27FC236}">
                <a16:creationId xmlns:a16="http://schemas.microsoft.com/office/drawing/2014/main" id="{D0317EB9-2240-4E37-9EDC-01138337B256}"/>
              </a:ext>
              <a:ext uri="{C183D7F6-B498-43B3-948B-1728B52AA6E4}">
                <adec:decorative xmlns:adec="http://schemas.microsoft.com/office/drawing/2017/decorative" val="1"/>
              </a:ext>
            </a:extLst>
          </p:cNvPr>
          <p:cNvCxnSpPr>
            <a:cxnSpLocks/>
          </p:cNvCxnSpPr>
          <p:nvPr/>
        </p:nvCxnSpPr>
        <p:spPr>
          <a:xfrm>
            <a:off x="1645003" y="2130744"/>
            <a:ext cx="101175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0" name="Picture 109" descr="Icon of four circle connected in a branch">
            <a:extLst>
              <a:ext uri="{FF2B5EF4-FFF2-40B4-BE49-F238E27FC236}">
                <a16:creationId xmlns:a16="http://schemas.microsoft.com/office/drawing/2014/main" id="{D46FFC52-38D7-4501-A852-D2E2593F2564}"/>
              </a:ext>
            </a:extLst>
          </p:cNvPr>
          <p:cNvPicPr>
            <a:picLocks/>
          </p:cNvPicPr>
          <p:nvPr/>
        </p:nvPicPr>
        <p:blipFill>
          <a:blip r:embed="rId4"/>
          <a:stretch>
            <a:fillRect/>
          </a:stretch>
        </p:blipFill>
        <p:spPr>
          <a:xfrm>
            <a:off x="418643" y="2230835"/>
            <a:ext cx="896425" cy="896425"/>
          </a:xfrm>
          <a:prstGeom prst="rect">
            <a:avLst/>
          </a:prstGeom>
        </p:spPr>
      </p:pic>
      <p:sp>
        <p:nvSpPr>
          <p:cNvPr id="114" name="TextBox 113">
            <a:extLst>
              <a:ext uri="{FF2B5EF4-FFF2-40B4-BE49-F238E27FC236}">
                <a16:creationId xmlns:a16="http://schemas.microsoft.com/office/drawing/2014/main" id="{A1D685B1-0CEE-40DB-ACA7-4A78D4CD9E9C}"/>
              </a:ext>
            </a:extLst>
          </p:cNvPr>
          <p:cNvSpPr txBox="1"/>
          <p:nvPr/>
        </p:nvSpPr>
        <p:spPr>
          <a:xfrm>
            <a:off x="1655897" y="2498011"/>
            <a:ext cx="10117461" cy="362072"/>
          </a:xfrm>
          <a:prstGeom prst="rect">
            <a:avLst/>
          </a:prstGeom>
          <a:noFill/>
        </p:spPr>
        <p:txBody>
          <a:bodyPr wrap="square" lIns="0" tIns="0" rIns="0" bIns="0" rtlCol="0">
            <a:spAutoFit/>
          </a:bodyPr>
          <a:lstStyle/>
          <a:p>
            <a:pPr>
              <a:buSzPct val="100000"/>
            </a:pPr>
            <a:r>
              <a:rPr lang="en-US" sz="2353" dirty="0"/>
              <a:t>Explain how to create and configure an ADT instance</a:t>
            </a:r>
          </a:p>
        </p:txBody>
      </p:sp>
      <p:cxnSp>
        <p:nvCxnSpPr>
          <p:cNvPr id="121" name="Straight Connector 120">
            <a:extLst>
              <a:ext uri="{FF2B5EF4-FFF2-40B4-BE49-F238E27FC236}">
                <a16:creationId xmlns:a16="http://schemas.microsoft.com/office/drawing/2014/main" id="{181A5962-95E4-4DCD-88D6-1A8CC94B5935}"/>
              </a:ext>
              <a:ext uri="{C183D7F6-B498-43B3-948B-1728B52AA6E4}">
                <adec:decorative xmlns:adec="http://schemas.microsoft.com/office/drawing/2017/decorative" val="1"/>
              </a:ext>
            </a:extLst>
          </p:cNvPr>
          <p:cNvCxnSpPr>
            <a:cxnSpLocks/>
          </p:cNvCxnSpPr>
          <p:nvPr/>
        </p:nvCxnSpPr>
        <p:spPr>
          <a:xfrm>
            <a:off x="1645003" y="3227350"/>
            <a:ext cx="101283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7" name="Picture 136" descr="Icon of a circle with letter i at the centre">
            <a:extLst>
              <a:ext uri="{FF2B5EF4-FFF2-40B4-BE49-F238E27FC236}">
                <a16:creationId xmlns:a16="http://schemas.microsoft.com/office/drawing/2014/main" id="{A57EAF32-60BB-4C92-BC81-3BAB03DE77BA}"/>
              </a:ext>
            </a:extLst>
          </p:cNvPr>
          <p:cNvPicPr>
            <a:picLocks/>
          </p:cNvPicPr>
          <p:nvPr/>
        </p:nvPicPr>
        <p:blipFill>
          <a:blip r:embed="rId5"/>
          <a:stretch>
            <a:fillRect/>
          </a:stretch>
        </p:blipFill>
        <p:spPr>
          <a:xfrm>
            <a:off x="418643" y="3327441"/>
            <a:ext cx="896425" cy="896425"/>
          </a:xfrm>
          <a:prstGeom prst="rect">
            <a:avLst/>
          </a:prstGeom>
        </p:spPr>
      </p:pic>
      <p:sp>
        <p:nvSpPr>
          <p:cNvPr id="140" name="TextBox 139">
            <a:extLst>
              <a:ext uri="{FF2B5EF4-FFF2-40B4-BE49-F238E27FC236}">
                <a16:creationId xmlns:a16="http://schemas.microsoft.com/office/drawing/2014/main" id="{6597DAE7-BC04-4C86-ADE1-D4D75D1214D0}"/>
              </a:ext>
            </a:extLst>
          </p:cNvPr>
          <p:cNvSpPr txBox="1"/>
          <p:nvPr/>
        </p:nvSpPr>
        <p:spPr>
          <a:xfrm>
            <a:off x="1657022" y="3594618"/>
            <a:ext cx="10244787" cy="362072"/>
          </a:xfrm>
          <a:prstGeom prst="rect">
            <a:avLst/>
          </a:prstGeom>
          <a:noFill/>
        </p:spPr>
        <p:txBody>
          <a:bodyPr wrap="square" lIns="0" tIns="0" rIns="0" bIns="0" rtlCol="0">
            <a:spAutoFit/>
          </a:bodyPr>
          <a:lstStyle/>
          <a:p>
            <a:pPr>
              <a:buSzPct val="100000"/>
            </a:pPr>
            <a:r>
              <a:rPr lang="en-US" sz="2353" dirty="0"/>
              <a:t>Explain how to create, query, and manage the ADT graph</a:t>
            </a:r>
          </a:p>
        </p:txBody>
      </p:sp>
      <p:cxnSp>
        <p:nvCxnSpPr>
          <p:cNvPr id="145" name="Straight Connector 144">
            <a:extLst>
              <a:ext uri="{FF2B5EF4-FFF2-40B4-BE49-F238E27FC236}">
                <a16:creationId xmlns:a16="http://schemas.microsoft.com/office/drawing/2014/main" id="{1E1E7513-3292-44F7-907A-79B4558637DB}"/>
              </a:ext>
              <a:ext uri="{C183D7F6-B498-43B3-948B-1728B52AA6E4}">
                <adec:decorative xmlns:adec="http://schemas.microsoft.com/office/drawing/2017/decorative" val="1"/>
              </a:ext>
            </a:extLst>
          </p:cNvPr>
          <p:cNvCxnSpPr>
            <a:cxnSpLocks/>
          </p:cNvCxnSpPr>
          <p:nvPr/>
        </p:nvCxnSpPr>
        <p:spPr>
          <a:xfrm>
            <a:off x="1645003" y="4323957"/>
            <a:ext cx="101175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5" name="Picture 154" descr="Icon of wrench and screw driver">
            <a:extLst>
              <a:ext uri="{FF2B5EF4-FFF2-40B4-BE49-F238E27FC236}">
                <a16:creationId xmlns:a16="http://schemas.microsoft.com/office/drawing/2014/main" id="{2D23335F-DA15-4059-A9A8-F3064E0F7775}"/>
              </a:ext>
            </a:extLst>
          </p:cNvPr>
          <p:cNvPicPr>
            <a:picLocks/>
          </p:cNvPicPr>
          <p:nvPr/>
        </p:nvPicPr>
        <p:blipFill>
          <a:blip r:embed="rId6"/>
          <a:stretch>
            <a:fillRect/>
          </a:stretch>
        </p:blipFill>
        <p:spPr>
          <a:xfrm>
            <a:off x="418643" y="4424048"/>
            <a:ext cx="896425" cy="896425"/>
          </a:xfrm>
          <a:prstGeom prst="rect">
            <a:avLst/>
          </a:prstGeom>
        </p:spPr>
      </p:pic>
      <p:sp>
        <p:nvSpPr>
          <p:cNvPr id="157" name="TextBox 156">
            <a:extLst>
              <a:ext uri="{FF2B5EF4-FFF2-40B4-BE49-F238E27FC236}">
                <a16:creationId xmlns:a16="http://schemas.microsoft.com/office/drawing/2014/main" id="{303A27E2-832E-4634-956A-9ADACBF4698B}"/>
              </a:ext>
            </a:extLst>
          </p:cNvPr>
          <p:cNvSpPr txBox="1"/>
          <p:nvPr/>
        </p:nvSpPr>
        <p:spPr>
          <a:xfrm>
            <a:off x="1655801" y="4691225"/>
            <a:ext cx="10106662" cy="724143"/>
          </a:xfrm>
          <a:prstGeom prst="rect">
            <a:avLst/>
          </a:prstGeom>
          <a:noFill/>
        </p:spPr>
        <p:txBody>
          <a:bodyPr wrap="square" lIns="0" tIns="0" rIns="0" bIns="0" rtlCol="0">
            <a:spAutoFit/>
          </a:bodyPr>
          <a:lstStyle/>
          <a:p>
            <a:pPr>
              <a:buSzPct val="100000"/>
            </a:pPr>
            <a:r>
              <a:rPr lang="en-US" sz="2353" dirty="0"/>
              <a:t>Explain how to implement ADT data ingress from IoT hub and data egress from ADT for downstream business analysis</a:t>
            </a:r>
          </a:p>
        </p:txBody>
      </p:sp>
      <p:cxnSp>
        <p:nvCxnSpPr>
          <p:cNvPr id="160" name="Straight Connector 159">
            <a:extLst>
              <a:ext uri="{FF2B5EF4-FFF2-40B4-BE49-F238E27FC236}">
                <a16:creationId xmlns:a16="http://schemas.microsoft.com/office/drawing/2014/main" id="{FE9BBA85-D248-457E-BBE9-278A326AC56C}"/>
              </a:ext>
              <a:ext uri="{C183D7F6-B498-43B3-948B-1728B52AA6E4}">
                <adec:decorative xmlns:adec="http://schemas.microsoft.com/office/drawing/2017/decorative" val="1"/>
              </a:ext>
            </a:extLst>
          </p:cNvPr>
          <p:cNvCxnSpPr>
            <a:cxnSpLocks/>
          </p:cNvCxnSpPr>
          <p:nvPr/>
        </p:nvCxnSpPr>
        <p:spPr>
          <a:xfrm>
            <a:off x="1645003" y="5420564"/>
            <a:ext cx="101175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four squares arranged to form a square">
            <a:extLst>
              <a:ext uri="{FF2B5EF4-FFF2-40B4-BE49-F238E27FC236}">
                <a16:creationId xmlns:a16="http://schemas.microsoft.com/office/drawing/2014/main" id="{32FDBBCA-EE54-432B-9A1F-A4855DD02F8F}"/>
              </a:ext>
            </a:extLst>
          </p:cNvPr>
          <p:cNvPicPr>
            <a:picLocks/>
          </p:cNvPicPr>
          <p:nvPr/>
        </p:nvPicPr>
        <p:blipFill>
          <a:blip r:embed="rId7"/>
          <a:stretch>
            <a:fillRect/>
          </a:stretch>
        </p:blipFill>
        <p:spPr>
          <a:xfrm>
            <a:off x="418643" y="5520659"/>
            <a:ext cx="896425" cy="896425"/>
          </a:xfrm>
          <a:prstGeom prst="rect">
            <a:avLst/>
          </a:prstGeom>
        </p:spPr>
      </p:pic>
      <p:sp>
        <p:nvSpPr>
          <p:cNvPr id="45" name="TextBox 44">
            <a:extLst>
              <a:ext uri="{FF2B5EF4-FFF2-40B4-BE49-F238E27FC236}">
                <a16:creationId xmlns:a16="http://schemas.microsoft.com/office/drawing/2014/main" id="{2016C328-9ED3-4284-92E5-A9EFB0C6F7C0}"/>
              </a:ext>
            </a:extLst>
          </p:cNvPr>
          <p:cNvSpPr txBox="1"/>
          <p:nvPr/>
        </p:nvSpPr>
        <p:spPr>
          <a:xfrm>
            <a:off x="1655897" y="5787835"/>
            <a:ext cx="10117461" cy="362072"/>
          </a:xfrm>
          <a:prstGeom prst="rect">
            <a:avLst/>
          </a:prstGeom>
          <a:noFill/>
        </p:spPr>
        <p:txBody>
          <a:bodyPr wrap="square" lIns="0" tIns="0" rIns="0" bIns="0" rtlCol="0">
            <a:spAutoFit/>
          </a:bodyPr>
          <a:lstStyle/>
          <a:p>
            <a:pPr>
              <a:buSzPct val="100000"/>
            </a:pPr>
            <a:r>
              <a:rPr lang="en-US" sz="2353" dirty="0"/>
              <a:t>Describe how to monitor and troubleshoot ADT</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Monitor and troubleshoot ADT</a:t>
            </a:r>
          </a:p>
        </p:txBody>
      </p:sp>
      <p:pic>
        <p:nvPicPr>
          <p:cNvPr id="6" name="Picture 5" descr="Icon of small circles connected by lines forming a big circle">
            <a:extLst>
              <a:ext uri="{FF2B5EF4-FFF2-40B4-BE49-F238E27FC236}">
                <a16:creationId xmlns:a16="http://schemas.microsoft.com/office/drawing/2014/main" id="{D935EAF2-C988-4D56-841A-1C7846B4B1AD}"/>
              </a:ext>
            </a:extLst>
          </p:cNvPr>
          <p:cNvPicPr>
            <a:picLocks noChangeAspect="1"/>
          </p:cNvPicPr>
          <p:nvPr/>
        </p:nvPicPr>
        <p:blipFill>
          <a:blip r:embed="rId3">
            <a:clrChange>
              <a:clrFrom>
                <a:srgbClr val="FFFFFF"/>
              </a:clrFrom>
              <a:clrTo>
                <a:srgbClr val="FFFFFF">
                  <a:alpha val="0"/>
                </a:srgbClr>
              </a:clrTo>
            </a:clrChange>
          </a:blip>
          <a:srcRect/>
          <a:stretch/>
        </p:blipFill>
        <p:spPr>
          <a:xfrm>
            <a:off x="10342501" y="3055032"/>
            <a:ext cx="757750" cy="757750"/>
          </a:xfrm>
          <a:prstGeom prst="rect">
            <a:avLst/>
          </a:prstGeom>
        </p:spPr>
      </p:pic>
    </p:spTree>
    <p:extLst>
      <p:ext uri="{BB962C8B-B14F-4D97-AF65-F5344CB8AC3E}">
        <p14:creationId xmlns:p14="http://schemas.microsoft.com/office/powerpoint/2010/main" val="41371195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Examine the Azure Digital Twins metrics</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459017"/>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buClr>
                <a:schemeClr val="tx1"/>
              </a:buClr>
            </a:pPr>
            <a:r>
              <a:rPr lang="en-US" sz="1730" dirty="0">
                <a:solidFill>
                  <a:schemeClr val="tx1"/>
                </a:solidFill>
                <a:cs typeface="Segoe UI Semilight" panose="020B0402040204020203" pitchFamily="34" charset="0"/>
              </a:rPr>
              <a:t>Metrics for tracking service limits can be used, for example, when you're approaching a published service limit for some aspect of your solution</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3145784"/>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730" dirty="0">
                <a:solidFill>
                  <a:schemeClr val="tx1"/>
                </a:solidFill>
                <a:cs typeface="Segoe UI Semilight" panose="020B0402040204020203" pitchFamily="34" charset="0"/>
              </a:rPr>
              <a:t>Metrics for tracking data ingress can be used, for example, when you need to monitor the number of incoming telemetry events</a:t>
            </a:r>
          </a:p>
        </p:txBody>
      </p:sp>
      <p:sp>
        <p:nvSpPr>
          <p:cNvPr id="19" name="Rectangle 18">
            <a:extLst>
              <a:ext uri="{FF2B5EF4-FFF2-40B4-BE49-F238E27FC236}">
                <a16:creationId xmlns:a16="http://schemas.microsoft.com/office/drawing/2014/main" id="{EBEBED4D-C7BD-474B-B3AF-6B3263A71330}"/>
              </a:ext>
            </a:extLst>
          </p:cNvPr>
          <p:cNvSpPr>
            <a:spLocks/>
          </p:cNvSpPr>
          <p:nvPr/>
        </p:nvSpPr>
        <p:spPr>
          <a:xfrm>
            <a:off x="418644" y="4832552"/>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730" dirty="0">
                <a:solidFill>
                  <a:schemeClr val="tx1"/>
                </a:solidFill>
                <a:cs typeface="Segoe UI Semilight" panose="020B0402040204020203" pitchFamily="34" charset="0"/>
              </a:rPr>
              <a:t>Metrics for tracking routing operations can be used, for example, when you need to monitor the number of messages routed to an endpoint</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55182" y="1475617"/>
            <a:ext cx="7518176" cy="494146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DT service in the Azure portal showing the options for service Metrics">
            <a:extLst>
              <a:ext uri="{FF2B5EF4-FFF2-40B4-BE49-F238E27FC236}">
                <a16:creationId xmlns:a16="http://schemas.microsoft.com/office/drawing/2014/main" id="{69537FC2-2E63-46A9-8E62-100C7D493369}"/>
              </a:ext>
            </a:extLst>
          </p:cNvPr>
          <p:cNvPicPr>
            <a:picLocks noChangeAspect="1"/>
          </p:cNvPicPr>
          <p:nvPr/>
        </p:nvPicPr>
        <p:blipFill>
          <a:blip r:embed="rId3"/>
          <a:stretch>
            <a:fillRect/>
          </a:stretch>
        </p:blipFill>
        <p:spPr>
          <a:xfrm>
            <a:off x="4566880" y="1544622"/>
            <a:ext cx="6894778" cy="4803456"/>
          </a:xfrm>
          <a:prstGeom prst="rect">
            <a:avLst/>
          </a:prstGeom>
        </p:spPr>
      </p:pic>
    </p:spTree>
    <p:extLst>
      <p:ext uri="{BB962C8B-B14F-4D97-AF65-F5344CB8AC3E}">
        <p14:creationId xmlns:p14="http://schemas.microsoft.com/office/powerpoint/2010/main" val="2097469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Examine the Azure Digital Twins diagnostic settings</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9539" y="1169243"/>
            <a:ext cx="11343819" cy="5247841"/>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ADT service in the Azure portal showing the options for Diagnostics settings">
            <a:extLst>
              <a:ext uri="{FF2B5EF4-FFF2-40B4-BE49-F238E27FC236}">
                <a16:creationId xmlns:a16="http://schemas.microsoft.com/office/drawing/2014/main" id="{02DD97CD-E7F3-4442-A457-77DECB18820B}"/>
              </a:ext>
            </a:extLst>
          </p:cNvPr>
          <p:cNvPicPr>
            <a:picLocks noChangeAspect="1"/>
          </p:cNvPicPr>
          <p:nvPr/>
        </p:nvPicPr>
        <p:blipFill>
          <a:blip r:embed="rId3"/>
          <a:stretch>
            <a:fillRect/>
          </a:stretch>
        </p:blipFill>
        <p:spPr>
          <a:xfrm>
            <a:off x="1424326" y="1248673"/>
            <a:ext cx="9332455" cy="5088979"/>
          </a:xfrm>
          <a:prstGeom prst="rect">
            <a:avLst/>
          </a:prstGeom>
        </p:spPr>
      </p:pic>
    </p:spTree>
    <p:extLst>
      <p:ext uri="{BB962C8B-B14F-4D97-AF65-F5344CB8AC3E}">
        <p14:creationId xmlns:p14="http://schemas.microsoft.com/office/powerpoint/2010/main" val="29340428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View and query logs</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9539" y="1169243"/>
            <a:ext cx="11343819" cy="5247841"/>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ADT service in the Azure portal showing the options for Logs">
            <a:extLst>
              <a:ext uri="{FF2B5EF4-FFF2-40B4-BE49-F238E27FC236}">
                <a16:creationId xmlns:a16="http://schemas.microsoft.com/office/drawing/2014/main" id="{E4D430A3-9931-4E1A-B472-AE89F888FF57}"/>
              </a:ext>
            </a:extLst>
          </p:cNvPr>
          <p:cNvPicPr>
            <a:picLocks noChangeAspect="1"/>
          </p:cNvPicPr>
          <p:nvPr/>
        </p:nvPicPr>
        <p:blipFill>
          <a:blip r:embed="rId3"/>
          <a:stretch>
            <a:fillRect/>
          </a:stretch>
        </p:blipFill>
        <p:spPr>
          <a:xfrm>
            <a:off x="516071" y="1529720"/>
            <a:ext cx="11170755" cy="4526885"/>
          </a:xfrm>
          <a:prstGeom prst="rect">
            <a:avLst/>
          </a:prstGeom>
        </p:spPr>
      </p:pic>
    </p:spTree>
    <p:extLst>
      <p:ext uri="{BB962C8B-B14F-4D97-AF65-F5344CB8AC3E}">
        <p14:creationId xmlns:p14="http://schemas.microsoft.com/office/powerpoint/2010/main" val="6159484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Enable alerts</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9539" y="1169243"/>
            <a:ext cx="11343819" cy="5247841"/>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ADT service in the Azure portal showing the options for Alerts">
            <a:extLst>
              <a:ext uri="{FF2B5EF4-FFF2-40B4-BE49-F238E27FC236}">
                <a16:creationId xmlns:a16="http://schemas.microsoft.com/office/drawing/2014/main" id="{7F6FE519-D264-4EEC-97BF-BEA963803648}"/>
              </a:ext>
            </a:extLst>
          </p:cNvPr>
          <p:cNvPicPr>
            <a:picLocks noChangeAspect="1"/>
          </p:cNvPicPr>
          <p:nvPr/>
        </p:nvPicPr>
        <p:blipFill>
          <a:blip r:embed="rId3"/>
          <a:stretch>
            <a:fillRect/>
          </a:stretch>
        </p:blipFill>
        <p:spPr>
          <a:xfrm>
            <a:off x="1045581" y="1283767"/>
            <a:ext cx="10111735" cy="5018791"/>
          </a:xfrm>
          <a:prstGeom prst="rect">
            <a:avLst/>
          </a:prstGeom>
        </p:spPr>
      </p:pic>
    </p:spTree>
    <p:extLst>
      <p:ext uri="{BB962C8B-B14F-4D97-AF65-F5344CB8AC3E}">
        <p14:creationId xmlns:p14="http://schemas.microsoft.com/office/powerpoint/2010/main" val="11020579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Understand ADT resource health</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9539" y="1169243"/>
            <a:ext cx="11343819" cy="5247841"/>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Graphical user interface&#10;&#10;Description automatically generated with low confidence">
            <a:extLst>
              <a:ext uri="{FF2B5EF4-FFF2-40B4-BE49-F238E27FC236}">
                <a16:creationId xmlns:a16="http://schemas.microsoft.com/office/drawing/2014/main" id="{2A5E66B8-82A2-4711-B14F-FDD42B696832}"/>
              </a:ext>
            </a:extLst>
          </p:cNvPr>
          <p:cNvPicPr>
            <a:picLocks noChangeAspect="1"/>
          </p:cNvPicPr>
          <p:nvPr/>
        </p:nvPicPr>
        <p:blipFill>
          <a:blip r:embed="rId3"/>
          <a:stretch>
            <a:fillRect/>
          </a:stretch>
        </p:blipFill>
        <p:spPr>
          <a:xfrm>
            <a:off x="981137" y="1248673"/>
            <a:ext cx="10218833" cy="5088979"/>
          </a:xfrm>
          <a:prstGeom prst="rect">
            <a:avLst/>
          </a:prstGeom>
        </p:spPr>
      </p:pic>
    </p:spTree>
    <p:extLst>
      <p:ext uri="{BB962C8B-B14F-4D97-AF65-F5344CB8AC3E}">
        <p14:creationId xmlns:p14="http://schemas.microsoft.com/office/powerpoint/2010/main" val="210434043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Module Labs</a:t>
            </a:r>
          </a:p>
        </p:txBody>
      </p:sp>
      <p:pic>
        <p:nvPicPr>
          <p:cNvPr id="4" name="Picture 3" descr="Icon of a lab flask">
            <a:extLst>
              <a:ext uri="{FF2B5EF4-FFF2-40B4-BE49-F238E27FC236}">
                <a16:creationId xmlns:a16="http://schemas.microsoft.com/office/drawing/2014/main" id="{57B1C86A-FF2C-457B-A526-4FB812874511}"/>
              </a:ext>
            </a:extLst>
          </p:cNvPr>
          <p:cNvPicPr>
            <a:picLocks noChangeAspect="1"/>
          </p:cNvPicPr>
          <p:nvPr/>
        </p:nvPicPr>
        <p:blipFill>
          <a:blip r:embed="rId3"/>
          <a:stretch>
            <a:fillRect/>
          </a:stretch>
        </p:blipFill>
        <p:spPr>
          <a:xfrm>
            <a:off x="10378218" y="2953671"/>
            <a:ext cx="659013" cy="958420"/>
          </a:xfrm>
          <a:prstGeom prst="rect">
            <a:avLst/>
          </a:prstGeom>
        </p:spPr>
      </p:pic>
    </p:spTree>
    <p:extLst>
      <p:ext uri="{BB962C8B-B14F-4D97-AF65-F5344CB8AC3E}">
        <p14:creationId xmlns:p14="http://schemas.microsoft.com/office/powerpoint/2010/main" val="14477170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11 Lab</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418644" y="1186695"/>
            <a:ext cx="11354714" cy="362072"/>
          </a:xfrm>
        </p:spPr>
        <p:txBody>
          <a:bodyPr vert="horz" lIns="0" tIns="0" rIns="0" bIns="0" rtlCol="0">
            <a:spAutoFit/>
          </a:bodyPr>
          <a:lstStyle/>
          <a:p>
            <a:r>
              <a:rPr lang="en-US" dirty="0"/>
              <a:t>Lab 19: Develop Azure Digital Twins solutions:</a:t>
            </a:r>
          </a:p>
        </p:txBody>
      </p:sp>
      <p:sp>
        <p:nvSpPr>
          <p:cNvPr id="41" name="Rectangle 40">
            <a:extLst>
              <a:ext uri="{FF2B5EF4-FFF2-40B4-BE49-F238E27FC236}">
                <a16:creationId xmlns:a16="http://schemas.microsoft.com/office/drawing/2014/main" id="{D9527307-4E30-4021-A0DE-7F1C68EEEC81}"/>
              </a:ext>
            </a:extLst>
          </p:cNvPr>
          <p:cNvSpPr/>
          <p:nvPr/>
        </p:nvSpPr>
        <p:spPr bwMode="auto">
          <a:xfrm>
            <a:off x="1631494" y="2060138"/>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rPr>
              <a:t>Design and develop digital twin models</a:t>
            </a:r>
          </a:p>
        </p:txBody>
      </p:sp>
      <p:cxnSp>
        <p:nvCxnSpPr>
          <p:cNvPr id="48" name="Straight Connector 47">
            <a:extLst>
              <a:ext uri="{FF2B5EF4-FFF2-40B4-BE49-F238E27FC236}">
                <a16:creationId xmlns:a16="http://schemas.microsoft.com/office/drawing/2014/main" id="{397AC207-665E-41CD-9A97-490576B1E41E}"/>
              </a:ext>
              <a:ext uri="{C183D7F6-B498-43B3-948B-1728B52AA6E4}">
                <adec:decorative xmlns:adec="http://schemas.microsoft.com/office/drawing/2017/decorative" val="1"/>
              </a:ext>
            </a:extLst>
          </p:cNvPr>
          <p:cNvCxnSpPr>
            <a:cxnSpLocks/>
          </p:cNvCxnSpPr>
          <p:nvPr/>
        </p:nvCxnSpPr>
        <p:spPr>
          <a:xfrm flipH="1">
            <a:off x="1631494" y="2868403"/>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8ECC408A-851C-49F8-BF56-FB0DD1384153}"/>
              </a:ext>
            </a:extLst>
          </p:cNvPr>
          <p:cNvSpPr/>
          <p:nvPr/>
        </p:nvSpPr>
        <p:spPr bwMode="auto">
          <a:xfrm>
            <a:off x="1631494" y="3344772"/>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rPr>
              <a:t>Create and configure digital twins</a:t>
            </a:r>
          </a:p>
        </p:txBody>
      </p:sp>
      <p:cxnSp>
        <p:nvCxnSpPr>
          <p:cNvPr id="63" name="Straight Connector 62">
            <a:extLst>
              <a:ext uri="{FF2B5EF4-FFF2-40B4-BE49-F238E27FC236}">
                <a16:creationId xmlns:a16="http://schemas.microsoft.com/office/drawing/2014/main" id="{9794BBA5-3B5A-471A-AFE8-34E267519DC1}"/>
              </a:ext>
              <a:ext uri="{C183D7F6-B498-43B3-948B-1728B52AA6E4}">
                <adec:decorative xmlns:adec="http://schemas.microsoft.com/office/drawing/2017/decorative" val="1"/>
              </a:ext>
            </a:extLst>
          </p:cNvPr>
          <p:cNvCxnSpPr>
            <a:cxnSpLocks/>
          </p:cNvCxnSpPr>
          <p:nvPr/>
        </p:nvCxnSpPr>
        <p:spPr>
          <a:xfrm flipH="1">
            <a:off x="1631494" y="413697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E29073C-F1FF-4790-8B58-BCFA4FC1445F}"/>
              </a:ext>
            </a:extLst>
          </p:cNvPr>
          <p:cNvSpPr/>
          <p:nvPr/>
        </p:nvSpPr>
        <p:spPr bwMode="auto">
          <a:xfrm>
            <a:off x="1631494" y="4540550"/>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rPr>
              <a:t>Implement ADT graph interactions</a:t>
            </a:r>
          </a:p>
        </p:txBody>
      </p:sp>
      <p:pic>
        <p:nvPicPr>
          <p:cNvPr id="12" name="Picture 11" descr="Icon of two chat bubbles">
            <a:extLst>
              <a:ext uri="{FF2B5EF4-FFF2-40B4-BE49-F238E27FC236}">
                <a16:creationId xmlns:a16="http://schemas.microsoft.com/office/drawing/2014/main" id="{1B831288-4DB3-4C98-896E-F813D86D90C1}"/>
              </a:ext>
            </a:extLst>
          </p:cNvPr>
          <p:cNvPicPr>
            <a:picLocks/>
          </p:cNvPicPr>
          <p:nvPr/>
        </p:nvPicPr>
        <p:blipFill>
          <a:blip r:embed="rId3"/>
          <a:stretch>
            <a:fillRect/>
          </a:stretch>
        </p:blipFill>
        <p:spPr>
          <a:xfrm>
            <a:off x="454501" y="3023513"/>
            <a:ext cx="896425" cy="896425"/>
          </a:xfrm>
          <a:prstGeom prst="rect">
            <a:avLst/>
          </a:prstGeom>
        </p:spPr>
      </p:pic>
      <p:pic>
        <p:nvPicPr>
          <p:cNvPr id="14" name="Picture 13" descr="Icon of a person">
            <a:extLst>
              <a:ext uri="{FF2B5EF4-FFF2-40B4-BE49-F238E27FC236}">
                <a16:creationId xmlns:a16="http://schemas.microsoft.com/office/drawing/2014/main" id="{700B6AA8-B76F-4CF9-AD0C-192C8EC7182D}"/>
              </a:ext>
            </a:extLst>
          </p:cNvPr>
          <p:cNvPicPr>
            <a:picLocks/>
          </p:cNvPicPr>
          <p:nvPr/>
        </p:nvPicPr>
        <p:blipFill>
          <a:blip r:embed="rId4"/>
          <a:stretch>
            <a:fillRect/>
          </a:stretch>
        </p:blipFill>
        <p:spPr>
          <a:xfrm>
            <a:off x="454501" y="1788741"/>
            <a:ext cx="896425" cy="896425"/>
          </a:xfrm>
          <a:prstGeom prst="rect">
            <a:avLst/>
          </a:prstGeom>
        </p:spPr>
      </p:pic>
      <p:pic>
        <p:nvPicPr>
          <p:cNvPr id="16" name="Picture 15" descr="Icon of wrench and screw driver">
            <a:extLst>
              <a:ext uri="{FF2B5EF4-FFF2-40B4-BE49-F238E27FC236}">
                <a16:creationId xmlns:a16="http://schemas.microsoft.com/office/drawing/2014/main" id="{53E13D05-42FA-4883-9601-D1877EFBFCD2}"/>
              </a:ext>
            </a:extLst>
          </p:cNvPr>
          <p:cNvPicPr>
            <a:picLocks/>
          </p:cNvPicPr>
          <p:nvPr/>
        </p:nvPicPr>
        <p:blipFill>
          <a:blip r:embed="rId5"/>
          <a:stretch>
            <a:fillRect/>
          </a:stretch>
        </p:blipFill>
        <p:spPr>
          <a:xfrm>
            <a:off x="455115" y="5454065"/>
            <a:ext cx="896425" cy="896425"/>
          </a:xfrm>
          <a:prstGeom prst="rect">
            <a:avLst/>
          </a:prstGeom>
        </p:spPr>
      </p:pic>
      <p:cxnSp>
        <p:nvCxnSpPr>
          <p:cNvPr id="26" name="Straight Connector 25">
            <a:extLst>
              <a:ext uri="{FF2B5EF4-FFF2-40B4-BE49-F238E27FC236}">
                <a16:creationId xmlns:a16="http://schemas.microsoft.com/office/drawing/2014/main" id="{CBA67C7E-D22E-4B8C-964C-343155DA0127}"/>
              </a:ext>
              <a:ext uri="{C183D7F6-B498-43B3-948B-1728B52AA6E4}">
                <adec:decorative xmlns:adec="http://schemas.microsoft.com/office/drawing/2017/decorative" val="1"/>
              </a:ext>
            </a:extLst>
          </p:cNvPr>
          <p:cNvCxnSpPr>
            <a:cxnSpLocks/>
          </p:cNvCxnSpPr>
          <p:nvPr/>
        </p:nvCxnSpPr>
        <p:spPr>
          <a:xfrm flipH="1">
            <a:off x="1633384" y="5353009"/>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72CAE17-42D3-4EF6-A315-11992993AA23}"/>
              </a:ext>
            </a:extLst>
          </p:cNvPr>
          <p:cNvSpPr/>
          <p:nvPr/>
        </p:nvSpPr>
        <p:spPr bwMode="auto">
          <a:xfrm>
            <a:off x="1631494" y="5736328"/>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rPr>
              <a:t>Integrate ADT with upstream and downstream systems</a:t>
            </a:r>
          </a:p>
        </p:txBody>
      </p:sp>
      <p:pic>
        <p:nvPicPr>
          <p:cNvPr id="29" name="Picture 28" descr="Icon of a matrix of nine circles connected to each other by lines">
            <a:extLst>
              <a:ext uri="{FF2B5EF4-FFF2-40B4-BE49-F238E27FC236}">
                <a16:creationId xmlns:a16="http://schemas.microsoft.com/office/drawing/2014/main" id="{2312D646-3866-46D5-9754-8A703145D970}"/>
              </a:ext>
            </a:extLst>
          </p:cNvPr>
          <p:cNvPicPr>
            <a:picLocks/>
          </p:cNvPicPr>
          <p:nvPr/>
        </p:nvPicPr>
        <p:blipFill>
          <a:blip r:embed="rId6"/>
          <a:stretch>
            <a:fillRect/>
          </a:stretch>
        </p:blipFill>
        <p:spPr>
          <a:xfrm>
            <a:off x="454501" y="4258287"/>
            <a:ext cx="896425" cy="896425"/>
          </a:xfrm>
          <a:prstGeom prst="rect">
            <a:avLst/>
          </a:prstGeom>
        </p:spPr>
      </p:pic>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6: Module 11 review questions</a:t>
            </a:r>
          </a:p>
        </p:txBody>
      </p:sp>
      <p:pic>
        <p:nvPicPr>
          <p:cNvPr id="3" name="Picture 2" descr="Icon of a magnifying glass">
            <a:extLst>
              <a:ext uri="{FF2B5EF4-FFF2-40B4-BE49-F238E27FC236}">
                <a16:creationId xmlns:a16="http://schemas.microsoft.com/office/drawing/2014/main" id="{BB1F68E8-93FA-4CDC-B232-1E7B156B094E}"/>
              </a:ext>
            </a:extLst>
          </p:cNvPr>
          <p:cNvPicPr>
            <a:picLocks noChangeAspect="1"/>
          </p:cNvPicPr>
          <p:nvPr/>
        </p:nvPicPr>
        <p:blipFill>
          <a:blip r:embed="rId3"/>
          <a:stretch>
            <a:fillRect/>
          </a:stretch>
        </p:blipFill>
        <p:spPr>
          <a:xfrm>
            <a:off x="10241944" y="3001789"/>
            <a:ext cx="851313" cy="851313"/>
          </a:xfrm>
          <a:prstGeom prst="rect">
            <a:avLst/>
          </a:prstGeom>
        </p:spPr>
      </p:pic>
    </p:spTree>
    <p:extLst>
      <p:ext uri="{BB962C8B-B14F-4D97-AF65-F5344CB8AC3E}">
        <p14:creationId xmlns:p14="http://schemas.microsoft.com/office/powerpoint/2010/main" val="16932566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11.1</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4"/>
            <a:ext cx="11343820" cy="603453"/>
          </a:xfrm>
          <a:prstGeom prst="rect">
            <a:avLst/>
          </a:prstGeom>
          <a:noFill/>
        </p:spPr>
        <p:txBody>
          <a:bodyPr wrap="square" lIns="0" tIns="0" rIns="0" bIns="0">
            <a:spAutoFit/>
          </a:bodyPr>
          <a:lstStyle/>
          <a:p>
            <a:r>
              <a:rPr lang="en-US" sz="1961" dirty="0"/>
              <a:t>You are developing an Azure Digital Twins solution for Contoso that builds on your IoT infrastructure. You have created your ADT instance in the Azure portal. </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8"/>
            <a:ext cx="10271240" cy="603453"/>
          </a:xfrm>
          <a:prstGeom prst="rect">
            <a:avLst/>
          </a:prstGeom>
          <a:noFill/>
        </p:spPr>
        <p:txBody>
          <a:bodyPr wrap="square" lIns="0" tIns="0" rIns="0" bIns="0">
            <a:spAutoFit/>
          </a:bodyPr>
          <a:lstStyle/>
          <a:p>
            <a:r>
              <a:rPr lang="en-US" sz="1961" dirty="0">
                <a:solidFill>
                  <a:schemeClr val="tx2"/>
                </a:solidFill>
                <a:latin typeface="+mj-lt"/>
              </a:rPr>
              <a:t>In order to manage the ADT service and its data, what role assignment must be configured? (choose one best answer)</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latin typeface="+mj-lt"/>
                <a:cs typeface="Segoe UI Semilight"/>
              </a:rPr>
              <a:t>Contributor </a:t>
            </a:r>
          </a:p>
          <a:p>
            <a:pPr>
              <a:spcBef>
                <a:spcPts val="294"/>
              </a:spcBef>
              <a:buSzPct val="90000"/>
            </a:pPr>
            <a:endParaRPr lang="en-US" sz="1730" dirty="0">
              <a:solidFill>
                <a:schemeClr val="tx1"/>
              </a:solidFill>
            </a:endParaRP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a:t>
            </a:r>
          </a:p>
          <a:p>
            <a:pPr>
              <a:spcBef>
                <a:spcPts val="294"/>
              </a:spcBef>
              <a:buSzPct val="90000"/>
            </a:pPr>
            <a:r>
              <a:rPr lang="pt-BR" sz="1730" dirty="0">
                <a:solidFill>
                  <a:schemeClr val="tx1"/>
                </a:solidFill>
                <a:latin typeface="+mj-lt"/>
                <a:cs typeface="Segoe UI Semilight"/>
              </a:rPr>
              <a:t>Azure Digital Twins Data Reader</a:t>
            </a:r>
            <a:endParaRPr lang="en-US" sz="1730" dirty="0">
              <a:solidFill>
                <a:schemeClr val="tx1"/>
              </a:solidFill>
              <a:latin typeface="+mj-lt"/>
              <a:cs typeface="Segoe UI Semilight"/>
            </a:endParaRPr>
          </a:p>
          <a:p>
            <a:pPr>
              <a:spcBef>
                <a:spcPts val="294"/>
              </a:spcBef>
              <a:buSzPct val="90000"/>
            </a:pPr>
            <a:endParaRPr lang="en-US" sz="1730" dirty="0">
              <a:solidFill>
                <a:schemeClr val="tx1"/>
              </a:solidFill>
            </a:endParaRP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latin typeface="+mj-lt"/>
                <a:cs typeface="Segoe UI Semilight"/>
              </a:rPr>
              <a:t>Azure Digital Twins Data Owner </a:t>
            </a:r>
          </a:p>
          <a:p>
            <a:pPr>
              <a:spcBef>
                <a:spcPts val="294"/>
              </a:spcBef>
              <a:buSzPct val="90000"/>
            </a:pPr>
            <a:endParaRPr lang="en-US" sz="1730" dirty="0">
              <a:solidFill>
                <a:schemeClr val="tx1"/>
              </a:solidFill>
            </a:endParaRPr>
          </a:p>
          <a:p>
            <a:pPr>
              <a:spcBef>
                <a:spcPts val="294"/>
              </a:spcBef>
              <a:buSzPct val="90000"/>
            </a:pPr>
            <a:endParaRPr lang="en-US" sz="1730" dirty="0">
              <a:solidFill>
                <a:schemeClr val="tx1"/>
              </a:solidFill>
              <a:latin typeface="+mj-lt"/>
              <a:cs typeface="Segoe UI Semilight"/>
            </a:endParaRPr>
          </a:p>
        </p:txBody>
      </p:sp>
      <p:sp>
        <p:nvSpPr>
          <p:cNvPr id="74" name="Rectangle 73">
            <a:extLst>
              <a:ext uri="{FF2B5EF4-FFF2-40B4-BE49-F238E27FC236}">
                <a16:creationId xmlns:a16="http://schemas.microsoft.com/office/drawing/2014/main" id="{8BCE1039-9EE0-4F29-AC72-5B043DB8C4AD}"/>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latin typeface="+mj-lt"/>
                <a:cs typeface="Segoe UI Semilight"/>
              </a:rPr>
              <a:t>Owner </a:t>
            </a:r>
          </a:p>
          <a:p>
            <a:pPr>
              <a:spcBef>
                <a:spcPts val="294"/>
              </a:spcBef>
              <a:buSzPct val="90000"/>
            </a:pPr>
            <a:endParaRPr lang="en-US" sz="1730" dirty="0">
              <a:gradFill>
                <a:gsLst>
                  <a:gs pos="2917">
                    <a:schemeClr val="tx1"/>
                  </a:gs>
                  <a:gs pos="30000">
                    <a:schemeClr val="tx1"/>
                  </a:gs>
                </a:gsLst>
                <a:lin ang="5400000" scaled="0"/>
              </a:gradFill>
            </a:endParaRPr>
          </a:p>
          <a:p>
            <a:pPr>
              <a:spcBef>
                <a:spcPts val="294"/>
              </a:spcBef>
              <a:buSzPct val="90000"/>
            </a:pPr>
            <a:endParaRPr lang="en-US" sz="1730" dirty="0">
              <a:solidFill>
                <a:schemeClr val="tx1"/>
              </a:solidFill>
              <a:cs typeface="Segoe UI Semilight"/>
            </a:endParaRP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Introduction to Azure Digital Twins</a:t>
            </a:r>
          </a:p>
        </p:txBody>
      </p:sp>
      <p:pic>
        <p:nvPicPr>
          <p:cNvPr id="3" name="Picture 2" descr="Icon of a security lock">
            <a:extLst>
              <a:ext uri="{FF2B5EF4-FFF2-40B4-BE49-F238E27FC236}">
                <a16:creationId xmlns:a16="http://schemas.microsoft.com/office/drawing/2014/main" id="{92C97434-6050-4407-BBAD-FFB85E8DF1F0}"/>
              </a:ext>
            </a:extLst>
          </p:cNvPr>
          <p:cNvPicPr>
            <a:picLocks noChangeAspect="1"/>
          </p:cNvPicPr>
          <p:nvPr/>
        </p:nvPicPr>
        <p:blipFill rotWithShape="1">
          <a:blip r:embed="rId3"/>
          <a:srcRect b="24316"/>
          <a:stretch/>
        </p:blipFill>
        <p:spPr>
          <a:xfrm>
            <a:off x="10398036" y="2972699"/>
            <a:ext cx="639195" cy="816115"/>
          </a:xfrm>
          <a:prstGeom prst="rect">
            <a:avLst/>
          </a:prstGeom>
        </p:spPr>
      </p:pic>
    </p:spTree>
    <p:extLst>
      <p:ext uri="{BB962C8B-B14F-4D97-AF65-F5344CB8AC3E}">
        <p14:creationId xmlns:p14="http://schemas.microsoft.com/office/powerpoint/2010/main" val="24637484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11.2</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4"/>
            <a:ext cx="11343820" cy="905248"/>
          </a:xfrm>
          <a:prstGeom prst="rect">
            <a:avLst/>
          </a:prstGeom>
          <a:noFill/>
        </p:spPr>
        <p:txBody>
          <a:bodyPr wrap="square" lIns="0" tIns="0" rIns="0" bIns="0">
            <a:spAutoFit/>
          </a:bodyPr>
          <a:lstStyle/>
          <a:p>
            <a:r>
              <a:rPr lang="en-US" sz="1961" dirty="0"/>
              <a:t>You are developing an Azure Digital Twins solution for Contoso that builds on your IoT infrastructure. You have configured your ADT instance and you are ready to begin building your digital twins environment.</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8"/>
            <a:ext cx="10271240" cy="603453"/>
          </a:xfrm>
          <a:prstGeom prst="rect">
            <a:avLst/>
          </a:prstGeom>
          <a:noFill/>
        </p:spPr>
        <p:txBody>
          <a:bodyPr wrap="square" lIns="0" tIns="0" rIns="0" bIns="0">
            <a:spAutoFit/>
          </a:bodyPr>
          <a:lstStyle/>
          <a:p>
            <a:r>
              <a:rPr lang="en-US" sz="1961" dirty="0">
                <a:solidFill>
                  <a:schemeClr val="tx2"/>
                </a:solidFill>
                <a:latin typeface="+mj-lt"/>
              </a:rPr>
              <a:t>What is the relationship between an ADT model and a digital twin? (choose one best answer)</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latin typeface="+mj-lt"/>
                <a:cs typeface="Segoe UI Semilight"/>
              </a:rPr>
              <a:t>An ADT model is an instance of a digital twin </a:t>
            </a:r>
          </a:p>
          <a:p>
            <a:pPr>
              <a:spcBef>
                <a:spcPts val="294"/>
              </a:spcBef>
              <a:buSzPct val="90000"/>
            </a:pPr>
            <a:endParaRPr lang="en-US" sz="1730" dirty="0">
              <a:solidFill>
                <a:schemeClr val="tx1"/>
              </a:solidFill>
            </a:endParaRP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 </a:t>
            </a:r>
          </a:p>
          <a:p>
            <a:pPr>
              <a:spcBef>
                <a:spcPts val="294"/>
              </a:spcBef>
              <a:buSzPct val="90000"/>
            </a:pPr>
            <a:r>
              <a:rPr lang="en-US" sz="1730" dirty="0">
                <a:solidFill>
                  <a:schemeClr val="tx1"/>
                </a:solidFill>
                <a:latin typeface="+mj-lt"/>
                <a:cs typeface="Segoe UI Semilight"/>
              </a:rPr>
              <a:t>A digital twin is an instance of an ADT model</a:t>
            </a:r>
          </a:p>
          <a:p>
            <a:pPr>
              <a:spcBef>
                <a:spcPts val="294"/>
              </a:spcBef>
              <a:buSzPct val="90000"/>
            </a:pPr>
            <a:endParaRPr lang="en-US" sz="1730" dirty="0">
              <a:solidFill>
                <a:schemeClr val="tx1"/>
              </a:solidFill>
            </a:endParaRP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latin typeface="+mj-lt"/>
                <a:cs typeface="Segoe UI Semilight"/>
              </a:rPr>
              <a:t>An ADT model contains the digital twins for your ADT environment</a:t>
            </a:r>
          </a:p>
          <a:p>
            <a:pPr>
              <a:spcBef>
                <a:spcPts val="294"/>
              </a:spcBef>
              <a:buSzPct val="90000"/>
            </a:pPr>
            <a:endParaRPr lang="en-US" sz="1730" dirty="0">
              <a:solidFill>
                <a:schemeClr val="tx1"/>
              </a:solidFill>
            </a:endParaRPr>
          </a:p>
          <a:p>
            <a:pPr>
              <a:spcBef>
                <a:spcPts val="294"/>
              </a:spcBef>
              <a:buSzPct val="90000"/>
            </a:pPr>
            <a:endParaRPr lang="en-US" sz="1730" dirty="0">
              <a:solidFill>
                <a:schemeClr val="tx1"/>
              </a:solidFill>
              <a:latin typeface="+mj-lt"/>
              <a:cs typeface="Segoe UI Semilight"/>
            </a:endParaRPr>
          </a:p>
        </p:txBody>
      </p:sp>
    </p:spTree>
    <p:extLst>
      <p:ext uri="{BB962C8B-B14F-4D97-AF65-F5344CB8AC3E}">
        <p14:creationId xmlns:p14="http://schemas.microsoft.com/office/powerpoint/2010/main" val="96912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11.3</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4"/>
            <a:ext cx="11343820" cy="301727"/>
          </a:xfrm>
          <a:prstGeom prst="rect">
            <a:avLst/>
          </a:prstGeom>
          <a:noFill/>
        </p:spPr>
        <p:txBody>
          <a:bodyPr wrap="square" lIns="0" tIns="0" rIns="0" bIns="0">
            <a:spAutoFit/>
          </a:bodyPr>
          <a:lstStyle/>
          <a:p>
            <a:r>
              <a:rPr lang="en-US" sz="1961" dirty="0"/>
              <a:t>You are developing an Azure Digital Twins solution for Contoso that builds on your IoT infrastructure.</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8"/>
            <a:ext cx="10271240" cy="603453"/>
          </a:xfrm>
          <a:prstGeom prst="rect">
            <a:avLst/>
          </a:prstGeom>
          <a:noFill/>
        </p:spPr>
        <p:txBody>
          <a:bodyPr wrap="square" lIns="0" tIns="0" rIns="0" bIns="0">
            <a:spAutoFit/>
          </a:bodyPr>
          <a:lstStyle/>
          <a:p>
            <a:r>
              <a:rPr lang="en-US" sz="1961" dirty="0">
                <a:solidFill>
                  <a:schemeClr val="tx2"/>
                </a:solidFill>
                <a:latin typeface="+mj-lt"/>
              </a:rPr>
              <a:t>Which of the following steps must be completed before you can create a digital twin. (choose all correct answers)</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buSzPct val="90000"/>
            </a:pPr>
            <a:r>
              <a:rPr lang="en-US" sz="1730" dirty="0">
                <a:solidFill>
                  <a:schemeClr val="tx1"/>
                </a:solidFill>
                <a:latin typeface="+mj-lt"/>
                <a:cs typeface="Segoe UI Semilight"/>
              </a:rPr>
              <a:t>Create an Azure Digital Twins instance </a:t>
            </a:r>
          </a:p>
          <a:p>
            <a:pPr>
              <a:spcBef>
                <a:spcPts val="294"/>
              </a:spcBef>
              <a:buSzPct val="90000"/>
            </a:pPr>
            <a:endParaRPr lang="en-US" sz="1730" dirty="0">
              <a:solidFill>
                <a:schemeClr val="tx1"/>
              </a:solidFill>
            </a:endParaRP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 </a:t>
            </a:r>
          </a:p>
          <a:p>
            <a:pPr>
              <a:spcBef>
                <a:spcPts val="294"/>
              </a:spcBef>
              <a:buSzPct val="90000"/>
            </a:pPr>
            <a:r>
              <a:rPr lang="en-US" sz="1730" dirty="0">
                <a:solidFill>
                  <a:schemeClr val="tx1"/>
                </a:solidFill>
                <a:latin typeface="+mj-lt"/>
                <a:cs typeface="Segoe UI Semilight"/>
              </a:rPr>
              <a:t>Configure Azure Digital Twins access control for a user account</a:t>
            </a:r>
          </a:p>
          <a:p>
            <a:pPr>
              <a:spcBef>
                <a:spcPts val="294"/>
              </a:spcBef>
              <a:buSzPct val="90000"/>
            </a:pPr>
            <a:endParaRPr lang="en-US" sz="1730" dirty="0">
              <a:solidFill>
                <a:schemeClr val="tx1"/>
              </a:solidFill>
            </a:endParaRP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latin typeface="+mj-lt"/>
                <a:cs typeface="Segoe UI Semilight"/>
              </a:rPr>
              <a:t>Create and upload a model</a:t>
            </a:r>
          </a:p>
          <a:p>
            <a:pPr>
              <a:spcBef>
                <a:spcPts val="294"/>
              </a:spcBef>
              <a:buSzPct val="90000"/>
            </a:pPr>
            <a:endParaRPr lang="en-US" sz="1730" dirty="0">
              <a:solidFill>
                <a:schemeClr val="tx1"/>
              </a:solidFill>
            </a:endParaRPr>
          </a:p>
          <a:p>
            <a:pPr>
              <a:spcBef>
                <a:spcPts val="294"/>
              </a:spcBef>
              <a:buSzPct val="90000"/>
            </a:pPr>
            <a:endParaRPr lang="en-US" sz="1730" dirty="0">
              <a:solidFill>
                <a:schemeClr val="tx1"/>
              </a:solidFill>
              <a:latin typeface="+mj-lt"/>
              <a:cs typeface="Segoe UI Semilight"/>
            </a:endParaRPr>
          </a:p>
        </p:txBody>
      </p:sp>
      <p:sp>
        <p:nvSpPr>
          <p:cNvPr id="74" name="Rectangle 73">
            <a:extLst>
              <a:ext uri="{FF2B5EF4-FFF2-40B4-BE49-F238E27FC236}">
                <a16:creationId xmlns:a16="http://schemas.microsoft.com/office/drawing/2014/main" id="{8BCE1039-9EE0-4F29-AC72-5B043DB8C4AD}"/>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latin typeface="+mj-lt"/>
                <a:cs typeface="Segoe UI Semilight"/>
              </a:rPr>
              <a:t>Configure an Azure Digital Twins endpoint</a:t>
            </a:r>
          </a:p>
          <a:p>
            <a:pPr>
              <a:spcBef>
                <a:spcPts val="294"/>
              </a:spcBef>
              <a:buSzPct val="90000"/>
            </a:pPr>
            <a:endParaRPr lang="en-US" sz="1730" dirty="0">
              <a:gradFill>
                <a:gsLst>
                  <a:gs pos="2917">
                    <a:schemeClr val="tx1"/>
                  </a:gs>
                  <a:gs pos="30000">
                    <a:schemeClr val="tx1"/>
                  </a:gs>
                </a:gsLst>
                <a:lin ang="5400000" scaled="0"/>
              </a:gradFill>
            </a:endParaRPr>
          </a:p>
          <a:p>
            <a:pPr>
              <a:spcBef>
                <a:spcPts val="294"/>
              </a:spcBef>
              <a:buSzPct val="90000"/>
            </a:pPr>
            <a:endParaRPr lang="en-US" sz="1730" dirty="0">
              <a:solidFill>
                <a:schemeClr val="tx1"/>
              </a:solidFill>
              <a:cs typeface="Segoe UI Semilight"/>
            </a:endParaRPr>
          </a:p>
        </p:txBody>
      </p:sp>
    </p:spTree>
    <p:extLst>
      <p:ext uri="{BB962C8B-B14F-4D97-AF65-F5344CB8AC3E}">
        <p14:creationId xmlns:p14="http://schemas.microsoft.com/office/powerpoint/2010/main" val="187118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11.4</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4"/>
            <a:ext cx="11343820" cy="905179"/>
          </a:xfrm>
          <a:prstGeom prst="rect">
            <a:avLst/>
          </a:prstGeom>
          <a:noFill/>
        </p:spPr>
        <p:txBody>
          <a:bodyPr wrap="square" lIns="0" tIns="0" rIns="0" bIns="0">
            <a:spAutoFit/>
          </a:bodyPr>
          <a:lstStyle/>
          <a:p>
            <a:r>
              <a:rPr lang="en-US" sz="1961" dirty="0"/>
              <a:t>You are developing an Azure Digital Twins solution for Contoso Cheese that builds on your IoT infrastructure. You have most of your digital twins environment built when you realize that you need to replace one of the models.</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8"/>
            <a:ext cx="10271240" cy="603453"/>
          </a:xfrm>
          <a:prstGeom prst="rect">
            <a:avLst/>
          </a:prstGeom>
          <a:noFill/>
        </p:spPr>
        <p:txBody>
          <a:bodyPr wrap="square" lIns="0" tIns="0" rIns="0" bIns="0">
            <a:spAutoFit/>
          </a:bodyPr>
          <a:lstStyle/>
          <a:p>
            <a:r>
              <a:rPr lang="en-US" sz="1961" dirty="0">
                <a:solidFill>
                  <a:schemeClr val="tx2"/>
                </a:solidFill>
                <a:latin typeface="+mj-lt"/>
              </a:rPr>
              <a:t>What happens to the associated digital twins when you delete a model? (choose one best answer)</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buSzPct val="90000"/>
            </a:pPr>
            <a:r>
              <a:rPr lang="en-US" sz="1730" dirty="0">
                <a:solidFill>
                  <a:schemeClr val="tx1"/>
                </a:solidFill>
                <a:latin typeface="+mj-lt"/>
                <a:cs typeface="Segoe UI Semilight"/>
              </a:rPr>
              <a:t>The digital twins are automatically removed from the environment </a:t>
            </a:r>
          </a:p>
          <a:p>
            <a:pPr>
              <a:spcBef>
                <a:spcPts val="294"/>
              </a:spcBef>
              <a:buSzPct val="90000"/>
            </a:pPr>
            <a:endParaRPr lang="en-US" sz="1730" dirty="0">
              <a:solidFill>
                <a:schemeClr val="tx1"/>
              </a:solidFill>
            </a:endParaRP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 </a:t>
            </a:r>
          </a:p>
          <a:p>
            <a:pPr>
              <a:spcBef>
                <a:spcPts val="294"/>
              </a:spcBef>
              <a:buSzPct val="90000"/>
            </a:pPr>
            <a:r>
              <a:rPr lang="en-US" sz="1730" dirty="0">
                <a:solidFill>
                  <a:schemeClr val="tx1"/>
                </a:solidFill>
                <a:latin typeface="+mj-lt"/>
                <a:cs typeface="Segoe UI Semilight"/>
              </a:rPr>
              <a:t>The properties of the digital twins can no longer be updated</a:t>
            </a:r>
            <a:endParaRPr lang="en-US" sz="1730" dirty="0">
              <a:solidFill>
                <a:schemeClr val="tx1"/>
              </a:solidFill>
            </a:endParaRP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latin typeface="+mj-lt"/>
                <a:cs typeface="Segoe UI Semilight"/>
              </a:rPr>
              <a:t>The properties of the digital twins can no longer be queried</a:t>
            </a:r>
            <a:endParaRPr lang="en-US" sz="1730" dirty="0">
              <a:solidFill>
                <a:schemeClr val="tx1"/>
              </a:solidFill>
              <a:latin typeface="+mj-lt"/>
            </a:endParaRPr>
          </a:p>
          <a:p>
            <a:pPr>
              <a:spcBef>
                <a:spcPts val="294"/>
              </a:spcBef>
              <a:buSzPct val="90000"/>
            </a:pPr>
            <a:endParaRPr lang="en-US" sz="1730" dirty="0">
              <a:solidFill>
                <a:schemeClr val="tx1"/>
              </a:solidFill>
              <a:latin typeface="+mj-lt"/>
              <a:cs typeface="Segoe UI Semilight"/>
            </a:endParaRPr>
          </a:p>
        </p:txBody>
      </p:sp>
    </p:spTree>
    <p:extLst>
      <p:ext uri="{BB962C8B-B14F-4D97-AF65-F5344CB8AC3E}">
        <p14:creationId xmlns:p14="http://schemas.microsoft.com/office/powerpoint/2010/main" val="18098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11.5</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3"/>
            <a:ext cx="11343820" cy="1448287"/>
          </a:xfrm>
          <a:prstGeom prst="rect">
            <a:avLst/>
          </a:prstGeom>
          <a:noFill/>
        </p:spPr>
        <p:txBody>
          <a:bodyPr wrap="square" lIns="0" tIns="0" rIns="0" bIns="0">
            <a:spAutoFit/>
          </a:bodyPr>
          <a:lstStyle/>
          <a:p>
            <a:r>
              <a:rPr lang="en-US" sz="1961" dirty="0"/>
              <a:t>You are developing an Azure Digital Twins solution for Contoso that builds on your IoT infrastructure. You have built the digital twins environment and you want to build some sample queries. You run the following query: </a:t>
            </a:r>
          </a:p>
          <a:p>
            <a:endParaRPr lang="en-US" sz="1961" dirty="0">
              <a:latin typeface="Consolas" panose="020B0609020204030204" pitchFamily="49" charset="0"/>
            </a:endParaRPr>
          </a:p>
          <a:p>
            <a:r>
              <a:rPr lang="en-US" sz="1568" dirty="0">
                <a:latin typeface="Consolas" panose="020B0609020204030204" pitchFamily="49" charset="0"/>
              </a:rPr>
              <a:t>SELECT T, CT FROM DIGITALTWINS T JOIN CT RELATED </a:t>
            </a:r>
            <a:r>
              <a:rPr lang="en-US" sz="1568" dirty="0" err="1">
                <a:latin typeface="Consolas" panose="020B0609020204030204" pitchFamily="49" charset="0"/>
              </a:rPr>
              <a:t>T.rel_has_caves</a:t>
            </a:r>
            <a:r>
              <a:rPr lang="en-US" sz="1568" dirty="0">
                <a:latin typeface="Consolas" panose="020B0609020204030204" pitchFamily="49" charset="0"/>
              </a:rPr>
              <a:t> WHERE T.$</a:t>
            </a:r>
            <a:r>
              <a:rPr lang="en-US" sz="1568" dirty="0" err="1">
                <a:latin typeface="Consolas" panose="020B0609020204030204" pitchFamily="49" charset="0"/>
              </a:rPr>
              <a:t>dtId</a:t>
            </a:r>
            <a:r>
              <a:rPr lang="en-US" sz="1568" dirty="0">
                <a:latin typeface="Consolas" panose="020B0609020204030204" pitchFamily="49" charset="0"/>
              </a:rPr>
              <a:t> = 'factory_1'</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8"/>
            <a:ext cx="10271240" cy="603453"/>
          </a:xfrm>
          <a:prstGeom prst="rect">
            <a:avLst/>
          </a:prstGeom>
          <a:noFill/>
        </p:spPr>
        <p:txBody>
          <a:bodyPr wrap="square" lIns="0" tIns="0" rIns="0" bIns="0">
            <a:spAutoFit/>
          </a:bodyPr>
          <a:lstStyle/>
          <a:p>
            <a:r>
              <a:rPr lang="en-US" sz="1961" dirty="0">
                <a:solidFill>
                  <a:schemeClr val="tx2"/>
                </a:solidFill>
                <a:latin typeface="+mj-lt"/>
              </a:rPr>
              <a:t>Assuming that the query runs as expected, what results are returned? (choose one best answer)</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buSzPct val="90000"/>
            </a:pPr>
            <a:r>
              <a:rPr lang="en-US" sz="1730" dirty="0">
                <a:solidFill>
                  <a:schemeClr val="tx1"/>
                </a:solidFill>
                <a:latin typeface="+mj-lt"/>
                <a:cs typeface="Segoe UI Semilight"/>
              </a:rPr>
              <a:t>The "cave" digital twins that have a "</a:t>
            </a:r>
            <a:r>
              <a:rPr lang="en-US" sz="1730" dirty="0" err="1">
                <a:solidFill>
                  <a:schemeClr val="tx1"/>
                </a:solidFill>
                <a:latin typeface="+mj-lt"/>
                <a:cs typeface="Segoe UI Semilight"/>
              </a:rPr>
              <a:t>rel_has_caves</a:t>
            </a:r>
            <a:r>
              <a:rPr lang="en-US" sz="1730" dirty="0">
                <a:solidFill>
                  <a:schemeClr val="tx1"/>
                </a:solidFill>
                <a:latin typeface="+mj-lt"/>
                <a:cs typeface="Segoe UI Semilight"/>
              </a:rPr>
              <a:t>" relationship to the "factory" digital twin with an ID of "factory_1"  </a:t>
            </a:r>
          </a:p>
          <a:p>
            <a:pPr>
              <a:spcBef>
                <a:spcPts val="294"/>
              </a:spcBef>
              <a:buSzPct val="90000"/>
            </a:pPr>
            <a:endParaRPr lang="en-US" sz="1730" dirty="0">
              <a:solidFill>
                <a:schemeClr val="tx1"/>
              </a:solidFill>
            </a:endParaRP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 </a:t>
            </a:r>
          </a:p>
          <a:p>
            <a:pPr>
              <a:spcBef>
                <a:spcPts val="294"/>
              </a:spcBef>
              <a:buSzPct val="90000"/>
            </a:pPr>
            <a:r>
              <a:rPr lang="en-US" sz="1730" dirty="0">
                <a:solidFill>
                  <a:schemeClr val="tx1"/>
                </a:solidFill>
                <a:latin typeface="+mj-lt"/>
                <a:cs typeface="Segoe UI Semilight"/>
              </a:rPr>
              <a:t>The "factory_1" digital twin and all digital twins that are related to it.</a:t>
            </a:r>
            <a:endParaRPr lang="en-US" sz="1730" dirty="0">
              <a:solidFill>
                <a:schemeClr val="tx1"/>
              </a:solidFill>
            </a:endParaRP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latin typeface="+mj-lt"/>
                <a:cs typeface="Segoe UI Semilight"/>
              </a:rPr>
              <a:t>The "factory_1" digital twin and all of the digital twins that have a "</a:t>
            </a:r>
            <a:r>
              <a:rPr lang="en-US" sz="1730" dirty="0" err="1">
                <a:solidFill>
                  <a:schemeClr val="tx1"/>
                </a:solidFill>
                <a:latin typeface="+mj-lt"/>
                <a:cs typeface="Segoe UI Semilight"/>
              </a:rPr>
              <a:t>rel_has_caves</a:t>
            </a:r>
            <a:r>
              <a:rPr lang="en-US" sz="1730" dirty="0">
                <a:solidFill>
                  <a:schemeClr val="tx1"/>
                </a:solidFill>
                <a:latin typeface="+mj-lt"/>
                <a:cs typeface="Segoe UI Semilight"/>
              </a:rPr>
              <a:t>" relationship to it.</a:t>
            </a:r>
            <a:endParaRPr lang="en-US" sz="1730" dirty="0">
              <a:solidFill>
                <a:schemeClr val="tx1"/>
              </a:solidFill>
              <a:latin typeface="+mj-lt"/>
            </a:endParaRPr>
          </a:p>
          <a:p>
            <a:pPr>
              <a:spcBef>
                <a:spcPts val="294"/>
              </a:spcBef>
              <a:buSzPct val="90000"/>
            </a:pPr>
            <a:endParaRPr lang="en-US" sz="1730" dirty="0">
              <a:solidFill>
                <a:schemeClr val="tx1"/>
              </a:solidFill>
              <a:latin typeface="+mj-lt"/>
              <a:cs typeface="Segoe UI Semilight"/>
            </a:endParaRPr>
          </a:p>
        </p:txBody>
      </p:sp>
      <p:sp>
        <p:nvSpPr>
          <p:cNvPr id="74" name="Rectangle 73">
            <a:extLst>
              <a:ext uri="{FF2B5EF4-FFF2-40B4-BE49-F238E27FC236}">
                <a16:creationId xmlns:a16="http://schemas.microsoft.com/office/drawing/2014/main" id="{8BCE1039-9EE0-4F29-AC72-5B043DB8C4AD}"/>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latin typeface="+mj-lt"/>
                <a:cs typeface="Segoe UI Semilight"/>
              </a:rPr>
              <a:t>The "factory_1" digital twin</a:t>
            </a:r>
            <a:endParaRPr lang="en-US" sz="1730" dirty="0">
              <a:gradFill>
                <a:gsLst>
                  <a:gs pos="2917">
                    <a:schemeClr val="tx1"/>
                  </a:gs>
                  <a:gs pos="30000">
                    <a:schemeClr val="tx1"/>
                  </a:gs>
                </a:gsLst>
                <a:lin ang="5400000" scaled="0"/>
              </a:gradFill>
              <a:latin typeface="+mj-lt"/>
            </a:endParaRPr>
          </a:p>
          <a:p>
            <a:pPr>
              <a:spcBef>
                <a:spcPts val="294"/>
              </a:spcBef>
              <a:buSzPct val="90000"/>
            </a:pPr>
            <a:endParaRPr lang="en-US" sz="1730" dirty="0">
              <a:solidFill>
                <a:schemeClr val="tx1"/>
              </a:solidFill>
              <a:cs typeface="Segoe UI Semilight"/>
            </a:endParaRPr>
          </a:p>
        </p:txBody>
      </p:sp>
    </p:spTree>
    <p:extLst>
      <p:ext uri="{BB962C8B-B14F-4D97-AF65-F5344CB8AC3E}">
        <p14:creationId xmlns:p14="http://schemas.microsoft.com/office/powerpoint/2010/main" val="159328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11.6</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4"/>
            <a:ext cx="11343820" cy="905179"/>
          </a:xfrm>
          <a:prstGeom prst="rect">
            <a:avLst/>
          </a:prstGeom>
          <a:noFill/>
        </p:spPr>
        <p:txBody>
          <a:bodyPr wrap="square" lIns="0" tIns="0" rIns="0" bIns="0">
            <a:spAutoFit/>
          </a:bodyPr>
          <a:lstStyle/>
          <a:p>
            <a:r>
              <a:rPr lang="en-US" sz="1961" dirty="0"/>
              <a:t>You are developing an Azure Digital Twins solution for Contoso Cheese that builds on your IoT infrastructure. Your digital twins environment includes twins that support telemetry coming from IoT hub devices.</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8"/>
            <a:ext cx="10271240" cy="603453"/>
          </a:xfrm>
          <a:prstGeom prst="rect">
            <a:avLst/>
          </a:prstGeom>
          <a:noFill/>
        </p:spPr>
        <p:txBody>
          <a:bodyPr wrap="square" lIns="0" tIns="0" rIns="0" bIns="0">
            <a:spAutoFit/>
          </a:bodyPr>
          <a:lstStyle/>
          <a:p>
            <a:r>
              <a:rPr lang="en-US" sz="1961" dirty="0">
                <a:solidFill>
                  <a:schemeClr val="tx2"/>
                </a:solidFill>
                <a:latin typeface="+mj-lt"/>
              </a:rPr>
              <a:t>Which Azure service will you use ingest telemetry from the upstream IoT hub? (choose one best answer)</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buSzPct val="90000"/>
            </a:pPr>
            <a:r>
              <a:rPr lang="en-US" sz="1730" dirty="0">
                <a:solidFill>
                  <a:schemeClr val="tx1"/>
                </a:solidFill>
                <a:latin typeface="+mj-lt"/>
                <a:cs typeface="Segoe UI Semilight"/>
              </a:rPr>
              <a:t>Azure Device Provisioning Service </a:t>
            </a:r>
          </a:p>
          <a:p>
            <a:pPr>
              <a:spcBef>
                <a:spcPts val="294"/>
              </a:spcBef>
              <a:buSzPct val="90000"/>
            </a:pPr>
            <a:endParaRPr lang="en-US" sz="1730" dirty="0">
              <a:solidFill>
                <a:schemeClr val="tx1"/>
              </a:solidFill>
            </a:endParaRP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 </a:t>
            </a:r>
          </a:p>
          <a:p>
            <a:pPr>
              <a:spcBef>
                <a:spcPts val="294"/>
              </a:spcBef>
              <a:buSzPct val="90000"/>
            </a:pPr>
            <a:r>
              <a:rPr lang="en-US" sz="1730" dirty="0">
                <a:solidFill>
                  <a:schemeClr val="tx1"/>
                </a:solidFill>
                <a:latin typeface="+mj-lt"/>
                <a:cs typeface="Segoe UI Semilight"/>
              </a:rPr>
              <a:t>Azure Function</a:t>
            </a:r>
            <a:endParaRPr lang="en-US" sz="1730" dirty="0">
              <a:solidFill>
                <a:schemeClr val="tx1"/>
              </a:solidFill>
            </a:endParaRP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latin typeface="+mj-lt"/>
                <a:cs typeface="Segoe UI Semilight"/>
              </a:rPr>
              <a:t>Azure Time Series Insights</a:t>
            </a:r>
            <a:endParaRPr lang="en-US" sz="1730" dirty="0">
              <a:solidFill>
                <a:schemeClr val="tx1"/>
              </a:solidFill>
              <a:latin typeface="+mj-lt"/>
            </a:endParaRPr>
          </a:p>
          <a:p>
            <a:pPr>
              <a:spcBef>
                <a:spcPts val="294"/>
              </a:spcBef>
              <a:buSzPct val="90000"/>
            </a:pPr>
            <a:endParaRPr lang="en-US" sz="1730" dirty="0">
              <a:solidFill>
                <a:schemeClr val="tx1"/>
              </a:solidFill>
              <a:latin typeface="+mj-lt"/>
              <a:cs typeface="Segoe UI Semilight"/>
            </a:endParaRPr>
          </a:p>
        </p:txBody>
      </p:sp>
      <p:sp>
        <p:nvSpPr>
          <p:cNvPr id="74" name="Rectangle 73">
            <a:extLst>
              <a:ext uri="{FF2B5EF4-FFF2-40B4-BE49-F238E27FC236}">
                <a16:creationId xmlns:a16="http://schemas.microsoft.com/office/drawing/2014/main" id="{8BCE1039-9EE0-4F29-AC72-5B043DB8C4AD}"/>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latin typeface="+mj-lt"/>
                <a:cs typeface="Segoe UI Semilight"/>
              </a:rPr>
              <a:t>Azure Digital Twins Explorer</a:t>
            </a:r>
            <a:endParaRPr lang="en-US" sz="1730" dirty="0">
              <a:gradFill>
                <a:gsLst>
                  <a:gs pos="2917">
                    <a:schemeClr val="tx1"/>
                  </a:gs>
                  <a:gs pos="30000">
                    <a:schemeClr val="tx1"/>
                  </a:gs>
                </a:gsLst>
                <a:lin ang="5400000" scaled="0"/>
              </a:gradFill>
              <a:latin typeface="+mj-lt"/>
            </a:endParaRPr>
          </a:p>
          <a:p>
            <a:pPr>
              <a:spcBef>
                <a:spcPts val="294"/>
              </a:spcBef>
              <a:buSzPct val="90000"/>
            </a:pPr>
            <a:endParaRPr lang="en-US" sz="1730" dirty="0">
              <a:solidFill>
                <a:schemeClr val="tx1"/>
              </a:solidFill>
              <a:cs typeface="Segoe UI Semilight"/>
            </a:endParaRPr>
          </a:p>
        </p:txBody>
      </p:sp>
    </p:spTree>
    <p:extLst>
      <p:ext uri="{BB962C8B-B14F-4D97-AF65-F5344CB8AC3E}">
        <p14:creationId xmlns:p14="http://schemas.microsoft.com/office/powerpoint/2010/main" val="416977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11.7</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3"/>
            <a:ext cx="11343820" cy="1206905"/>
          </a:xfrm>
          <a:prstGeom prst="rect">
            <a:avLst/>
          </a:prstGeom>
          <a:noFill/>
        </p:spPr>
        <p:txBody>
          <a:bodyPr wrap="square" lIns="0" tIns="0" rIns="0" bIns="0">
            <a:spAutoFit/>
          </a:bodyPr>
          <a:lstStyle/>
          <a:p>
            <a:r>
              <a:rPr lang="en-US" sz="1961" dirty="0"/>
              <a:t>You are developing an Azure Digital Twins solution for Contoso Cheese that builds on your IoT infrastructure. Your digital twins environment includes a hierarchy of digital twins that related using a variety of relationship. To use Azure Time Series Insights as a downstream service for analyzing ADT data you need to configure an endpoint.</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9"/>
            <a:ext cx="10271240" cy="301727"/>
          </a:xfrm>
          <a:prstGeom prst="rect">
            <a:avLst/>
          </a:prstGeom>
          <a:noFill/>
        </p:spPr>
        <p:txBody>
          <a:bodyPr wrap="square" lIns="0" tIns="0" rIns="0" bIns="0">
            <a:spAutoFit/>
          </a:bodyPr>
          <a:lstStyle/>
          <a:p>
            <a:r>
              <a:rPr lang="en-US" sz="1961" dirty="0">
                <a:solidFill>
                  <a:schemeClr val="tx2"/>
                </a:solidFill>
                <a:latin typeface="+mj-lt"/>
              </a:rPr>
              <a:t>What endpoint types does ADT support? (choose all correct answers)</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buSzPct val="90000"/>
            </a:pPr>
            <a:r>
              <a:rPr lang="en-US" sz="1730" dirty="0">
                <a:solidFill>
                  <a:schemeClr val="tx1"/>
                </a:solidFill>
                <a:latin typeface="+mj-lt"/>
                <a:cs typeface="Segoe UI Semilight"/>
              </a:rPr>
              <a:t>Azure Event Hubs</a:t>
            </a:r>
            <a:endParaRPr lang="en-US" sz="1730" dirty="0">
              <a:solidFill>
                <a:schemeClr val="tx1"/>
              </a:solidFill>
            </a:endParaRP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 </a:t>
            </a:r>
          </a:p>
          <a:p>
            <a:pPr>
              <a:spcBef>
                <a:spcPts val="294"/>
              </a:spcBef>
              <a:buSzPct val="90000"/>
            </a:pPr>
            <a:r>
              <a:rPr lang="en-US" sz="1730" dirty="0">
                <a:solidFill>
                  <a:schemeClr val="tx1"/>
                </a:solidFill>
                <a:latin typeface="+mj-lt"/>
                <a:cs typeface="Segoe UI Semilight"/>
              </a:rPr>
              <a:t>Azure Event Grid</a:t>
            </a:r>
            <a:endParaRPr lang="en-US" sz="1730" dirty="0">
              <a:solidFill>
                <a:schemeClr val="tx1"/>
              </a:solidFill>
            </a:endParaRP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latin typeface="+mj-lt"/>
                <a:cs typeface="Segoe UI Semilight"/>
              </a:rPr>
              <a:t>Azure Service Bus</a:t>
            </a:r>
            <a:endParaRPr lang="en-US" sz="1730" dirty="0">
              <a:solidFill>
                <a:schemeClr val="tx1"/>
              </a:solidFill>
              <a:latin typeface="+mj-lt"/>
            </a:endParaRPr>
          </a:p>
          <a:p>
            <a:pPr>
              <a:spcBef>
                <a:spcPts val="294"/>
              </a:spcBef>
              <a:buSzPct val="90000"/>
            </a:pPr>
            <a:endParaRPr lang="en-US" sz="1730" dirty="0">
              <a:solidFill>
                <a:schemeClr val="tx1"/>
              </a:solidFill>
              <a:latin typeface="+mj-lt"/>
              <a:cs typeface="Segoe UI Semilight"/>
            </a:endParaRPr>
          </a:p>
        </p:txBody>
      </p:sp>
      <p:sp>
        <p:nvSpPr>
          <p:cNvPr id="74" name="Rectangle 73">
            <a:extLst>
              <a:ext uri="{FF2B5EF4-FFF2-40B4-BE49-F238E27FC236}">
                <a16:creationId xmlns:a16="http://schemas.microsoft.com/office/drawing/2014/main" id="{8BCE1039-9EE0-4F29-AC72-5B043DB8C4AD}"/>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latin typeface="+mj-lt"/>
                <a:cs typeface="Segoe UI Semilight"/>
              </a:rPr>
              <a:t>Azure Storage container</a:t>
            </a:r>
            <a:endParaRPr lang="en-US" sz="1730" dirty="0">
              <a:gradFill>
                <a:gsLst>
                  <a:gs pos="2917">
                    <a:schemeClr val="tx1"/>
                  </a:gs>
                  <a:gs pos="30000">
                    <a:schemeClr val="tx1"/>
                  </a:gs>
                </a:gsLst>
                <a:lin ang="5400000" scaled="0"/>
              </a:gradFill>
              <a:latin typeface="+mj-lt"/>
            </a:endParaRPr>
          </a:p>
          <a:p>
            <a:pPr>
              <a:spcBef>
                <a:spcPts val="294"/>
              </a:spcBef>
              <a:buSzPct val="90000"/>
            </a:pPr>
            <a:endParaRPr lang="en-US" sz="1730" dirty="0">
              <a:solidFill>
                <a:schemeClr val="tx1"/>
              </a:solidFill>
              <a:cs typeface="Segoe UI Semilight"/>
            </a:endParaRPr>
          </a:p>
        </p:txBody>
      </p:sp>
    </p:spTree>
    <p:extLst>
      <p:ext uri="{BB962C8B-B14F-4D97-AF65-F5344CB8AC3E}">
        <p14:creationId xmlns:p14="http://schemas.microsoft.com/office/powerpoint/2010/main" val="274015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Get started with Azure Digital Twins</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322847"/>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buClr>
                <a:schemeClr val="tx1"/>
              </a:buClr>
            </a:pPr>
            <a:r>
              <a:rPr lang="en-US" sz="1961" dirty="0">
                <a:solidFill>
                  <a:schemeClr val="tx1"/>
                </a:solidFill>
                <a:cs typeface="Segoe UI Semilight" panose="020B0402040204020203" pitchFamily="34" charset="0"/>
              </a:rPr>
              <a:t>Azure Digital Twins is a platform as a service (PaaS) offering that enables the creation of knowledge graphs</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3077700"/>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961" dirty="0">
                <a:solidFill>
                  <a:schemeClr val="tx1"/>
                </a:solidFill>
                <a:cs typeface="Segoe UI Semilight" panose="020B0402040204020203" pitchFamily="34" charset="0"/>
              </a:rPr>
              <a:t>The knowledge graph is composed of interconnected digital entities that combine to represent a larger, interactive digital environment</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55182" y="1322847"/>
            <a:ext cx="7518176"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n ADT graph for a simple building with two floor and two rooms">
            <a:extLst>
              <a:ext uri="{FF2B5EF4-FFF2-40B4-BE49-F238E27FC236}">
                <a16:creationId xmlns:a16="http://schemas.microsoft.com/office/drawing/2014/main" id="{8492BF47-0A5B-4E1F-9FED-7417AD018F49}"/>
              </a:ext>
            </a:extLst>
          </p:cNvPr>
          <p:cNvPicPr>
            <a:picLocks noChangeAspect="1"/>
          </p:cNvPicPr>
          <p:nvPr/>
        </p:nvPicPr>
        <p:blipFill>
          <a:blip r:embed="rId3"/>
          <a:stretch>
            <a:fillRect/>
          </a:stretch>
        </p:blipFill>
        <p:spPr>
          <a:xfrm>
            <a:off x="4297689" y="1793336"/>
            <a:ext cx="7433160" cy="4153257"/>
          </a:xfrm>
          <a:prstGeom prst="rect">
            <a:avLst/>
          </a:prstGeom>
        </p:spPr>
      </p:pic>
    </p:spTree>
    <p:extLst>
      <p:ext uri="{BB962C8B-B14F-4D97-AF65-F5344CB8AC3E}">
        <p14:creationId xmlns:p14="http://schemas.microsoft.com/office/powerpoint/2010/main" val="2264485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Examine an ADT solution</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322847"/>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buClr>
                <a:schemeClr val="tx1"/>
              </a:buClr>
            </a:pPr>
            <a:r>
              <a:rPr lang="en-US" sz="1730" dirty="0">
                <a:solidFill>
                  <a:schemeClr val="tx1"/>
                </a:solidFill>
                <a:cs typeface="Segoe UI Semilight" panose="020B0402040204020203" pitchFamily="34" charset="0"/>
              </a:rPr>
              <a:t>Azure Digital Twins is typically used together with other services to create flexible, connected solutions that use your data in a variety of workflows</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3077700"/>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730" dirty="0">
                <a:solidFill>
                  <a:schemeClr val="tx1"/>
                </a:solidFill>
                <a:cs typeface="Segoe UI Semilight" panose="020B0402040204020203" pitchFamily="34" charset="0"/>
              </a:rPr>
              <a:t>Azure Digital Twins can receive data (Input) from upstream services such as IoT Hub or Logic Apps, which are used to deliver telemetry and notifications</a:t>
            </a:r>
          </a:p>
        </p:txBody>
      </p:sp>
      <p:sp>
        <p:nvSpPr>
          <p:cNvPr id="19" name="Rectangle 18">
            <a:extLst>
              <a:ext uri="{FF2B5EF4-FFF2-40B4-BE49-F238E27FC236}">
                <a16:creationId xmlns:a16="http://schemas.microsoft.com/office/drawing/2014/main" id="{EBEBED4D-C7BD-474B-B3AF-6B3263A71330}"/>
              </a:ext>
            </a:extLst>
          </p:cNvPr>
          <p:cNvSpPr>
            <a:spLocks/>
          </p:cNvSpPr>
          <p:nvPr/>
        </p:nvSpPr>
        <p:spPr>
          <a:xfrm>
            <a:off x="418644" y="4832552"/>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730" dirty="0">
                <a:solidFill>
                  <a:schemeClr val="tx1"/>
                </a:solidFill>
                <a:cs typeface="Segoe UI Semilight" panose="020B0402040204020203" pitchFamily="34" charset="0"/>
              </a:rPr>
              <a:t>Azure Digital Twins can also route data (Output) to downstream services, such as Time Series Insights or Azure Maps, for storage, workflow integration, analytics, and more</a:t>
            </a:r>
          </a:p>
        </p:txBody>
      </p:sp>
      <p:sp>
        <p:nvSpPr>
          <p:cNvPr id="3" name="Rectangle 2">
            <a:extLst>
              <a:ext uri="{FF2B5EF4-FFF2-40B4-BE49-F238E27FC236}">
                <a16:creationId xmlns:a16="http://schemas.microsoft.com/office/drawing/2014/main" id="{4FC02A68-41D4-4915-A368-11B3FC339A12}"/>
              </a:ext>
            </a:extLst>
          </p:cNvPr>
          <p:cNvSpPr/>
          <p:nvPr/>
        </p:nvSpPr>
        <p:spPr bwMode="auto">
          <a:xfrm>
            <a:off x="4255182" y="1322847"/>
            <a:ext cx="7518176"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diagram showing an ADT solution with upstream and downstream services">
            <a:extLst>
              <a:ext uri="{FF2B5EF4-FFF2-40B4-BE49-F238E27FC236}">
                <a16:creationId xmlns:a16="http://schemas.microsoft.com/office/drawing/2014/main" id="{AFF059D4-84E8-4012-956D-EDD74CF3D309}"/>
              </a:ext>
            </a:extLst>
          </p:cNvPr>
          <p:cNvPicPr>
            <a:picLocks noChangeAspect="1"/>
          </p:cNvPicPr>
          <p:nvPr/>
        </p:nvPicPr>
        <p:blipFill>
          <a:blip r:embed="rId3"/>
          <a:stretch>
            <a:fillRect/>
          </a:stretch>
        </p:blipFill>
        <p:spPr>
          <a:xfrm>
            <a:off x="4376852" y="1532352"/>
            <a:ext cx="7274834" cy="4675226"/>
          </a:xfrm>
          <a:prstGeom prst="rect">
            <a:avLst/>
          </a:prstGeom>
        </p:spPr>
      </p:pic>
    </p:spTree>
    <p:extLst>
      <p:ext uri="{BB962C8B-B14F-4D97-AF65-F5344CB8AC3E}">
        <p14:creationId xmlns:p14="http://schemas.microsoft.com/office/powerpoint/2010/main" val="3173427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dirty="0"/>
              <a:t>Examine an ADT solution</a:t>
            </a:r>
          </a:p>
        </p:txBody>
      </p:sp>
      <p:sp>
        <p:nvSpPr>
          <p:cNvPr id="21" name="Title 1" descr="&#10;">
            <a:extLst>
              <a:ext uri="{FF2B5EF4-FFF2-40B4-BE49-F238E27FC236}">
                <a16:creationId xmlns:a16="http://schemas.microsoft.com/office/drawing/2014/main" id="{BA45D337-50BE-4EFC-B0B3-1BB38829258E}"/>
              </a:ext>
            </a:extLst>
          </p:cNvPr>
          <p:cNvSpPr txBox="1">
            <a:spLocks/>
          </p:cNvSpPr>
          <p:nvPr/>
        </p:nvSpPr>
        <p:spPr>
          <a:xfrm>
            <a:off x="429538" y="1086062"/>
            <a:ext cx="11343820"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Design and implementation scenario</a:t>
            </a:r>
          </a:p>
        </p:txBody>
      </p:sp>
      <p:pic>
        <p:nvPicPr>
          <p:cNvPr id="10" name="Picture 9" descr="Icon of a magnifying glass showing a chart">
            <a:extLst>
              <a:ext uri="{FF2B5EF4-FFF2-40B4-BE49-F238E27FC236}">
                <a16:creationId xmlns:a16="http://schemas.microsoft.com/office/drawing/2014/main" id="{55D1E38B-1EE6-48F6-854B-937BA267F51E}"/>
              </a:ext>
            </a:extLst>
          </p:cNvPr>
          <p:cNvPicPr>
            <a:picLocks/>
          </p:cNvPicPr>
          <p:nvPr/>
        </p:nvPicPr>
        <p:blipFill>
          <a:blip r:embed="rId3"/>
          <a:stretch>
            <a:fillRect/>
          </a:stretch>
        </p:blipFill>
        <p:spPr>
          <a:xfrm>
            <a:off x="418644" y="1536298"/>
            <a:ext cx="932282" cy="932282"/>
          </a:xfrm>
          <a:prstGeom prst="rect">
            <a:avLst/>
          </a:prstGeom>
        </p:spPr>
      </p:pic>
      <p:cxnSp>
        <p:nvCxnSpPr>
          <p:cNvPr id="11" name="Straight Connector 10">
            <a:extLst>
              <a:ext uri="{FF2B5EF4-FFF2-40B4-BE49-F238E27FC236}">
                <a16:creationId xmlns:a16="http://schemas.microsoft.com/office/drawing/2014/main" id="{1B866AA7-F74B-4130-BC30-341742C2BBF1}"/>
              </a:ext>
              <a:ext uri="{C183D7F6-B498-43B3-948B-1728B52AA6E4}">
                <adec:decorative xmlns:adec="http://schemas.microsoft.com/office/drawing/2017/decorative" val="1"/>
              </a:ext>
            </a:extLst>
          </p:cNvPr>
          <p:cNvCxnSpPr>
            <a:cxnSpLocks/>
          </p:cNvCxnSpPr>
          <p:nvPr/>
        </p:nvCxnSpPr>
        <p:spPr>
          <a:xfrm>
            <a:off x="1631494" y="267116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magnifying glass showing a chart">
            <a:extLst>
              <a:ext uri="{FF2B5EF4-FFF2-40B4-BE49-F238E27FC236}">
                <a16:creationId xmlns:a16="http://schemas.microsoft.com/office/drawing/2014/main" id="{D700A897-8A90-4358-80D6-1DD1DEC3D9A9}"/>
              </a:ext>
            </a:extLst>
          </p:cNvPr>
          <p:cNvPicPr>
            <a:picLocks/>
          </p:cNvPicPr>
          <p:nvPr/>
        </p:nvPicPr>
        <p:blipFill>
          <a:blip r:embed="rId4"/>
          <a:stretch>
            <a:fillRect/>
          </a:stretch>
        </p:blipFill>
        <p:spPr>
          <a:xfrm>
            <a:off x="418644" y="2873749"/>
            <a:ext cx="932282" cy="932282"/>
          </a:xfrm>
          <a:prstGeom prst="rect">
            <a:avLst/>
          </a:prstGeom>
        </p:spPr>
      </p:pic>
      <p:cxnSp>
        <p:nvCxnSpPr>
          <p:cNvPr id="14" name="Straight Connector 13">
            <a:extLst>
              <a:ext uri="{FF2B5EF4-FFF2-40B4-BE49-F238E27FC236}">
                <a16:creationId xmlns:a16="http://schemas.microsoft.com/office/drawing/2014/main" id="{3C658335-6F8E-4AFC-A88C-6FBD46EB134B}"/>
              </a:ext>
              <a:ext uri="{C183D7F6-B498-43B3-948B-1728B52AA6E4}">
                <adec:decorative xmlns:adec="http://schemas.microsoft.com/office/drawing/2017/decorative" val="1"/>
              </a:ext>
            </a:extLst>
          </p:cNvPr>
          <p:cNvCxnSpPr>
            <a:cxnSpLocks/>
          </p:cNvCxnSpPr>
          <p:nvPr/>
        </p:nvCxnSpPr>
        <p:spPr>
          <a:xfrm>
            <a:off x="1631494" y="4008616"/>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wave connected by circles and lines at both end">
            <a:extLst>
              <a:ext uri="{FF2B5EF4-FFF2-40B4-BE49-F238E27FC236}">
                <a16:creationId xmlns:a16="http://schemas.microsoft.com/office/drawing/2014/main" id="{77B731E6-B682-4DD1-A7E9-7DCE32B78C60}"/>
              </a:ext>
            </a:extLst>
          </p:cNvPr>
          <p:cNvPicPr>
            <a:picLocks/>
          </p:cNvPicPr>
          <p:nvPr/>
        </p:nvPicPr>
        <p:blipFill>
          <a:blip r:embed="rId5"/>
          <a:stretch>
            <a:fillRect/>
          </a:stretch>
        </p:blipFill>
        <p:spPr>
          <a:xfrm>
            <a:off x="418644" y="4211200"/>
            <a:ext cx="932282" cy="932282"/>
          </a:xfrm>
          <a:prstGeom prst="rect">
            <a:avLst/>
          </a:prstGeom>
        </p:spPr>
      </p:pic>
      <p:cxnSp>
        <p:nvCxnSpPr>
          <p:cNvPr id="18" name="Straight Connector 17">
            <a:extLst>
              <a:ext uri="{FF2B5EF4-FFF2-40B4-BE49-F238E27FC236}">
                <a16:creationId xmlns:a16="http://schemas.microsoft.com/office/drawing/2014/main" id="{FE673A7C-A4CD-4E28-A7CB-8BBCF25041E0}"/>
              </a:ext>
              <a:ext uri="{C183D7F6-B498-43B3-948B-1728B52AA6E4}">
                <adec:decorative xmlns:adec="http://schemas.microsoft.com/office/drawing/2017/decorative" val="1"/>
              </a:ext>
            </a:extLst>
          </p:cNvPr>
          <p:cNvCxnSpPr>
            <a:cxnSpLocks/>
          </p:cNvCxnSpPr>
          <p:nvPr/>
        </p:nvCxnSpPr>
        <p:spPr>
          <a:xfrm>
            <a:off x="1631494" y="5346067"/>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books stacked together">
            <a:extLst>
              <a:ext uri="{FF2B5EF4-FFF2-40B4-BE49-F238E27FC236}">
                <a16:creationId xmlns:a16="http://schemas.microsoft.com/office/drawing/2014/main" id="{7471A094-CB13-478F-BD59-A7B7640C0CCA}"/>
              </a:ext>
            </a:extLst>
          </p:cNvPr>
          <p:cNvPicPr>
            <a:picLocks/>
          </p:cNvPicPr>
          <p:nvPr/>
        </p:nvPicPr>
        <p:blipFill>
          <a:blip r:embed="rId6"/>
          <a:stretch>
            <a:fillRect/>
          </a:stretch>
        </p:blipFill>
        <p:spPr>
          <a:xfrm>
            <a:off x="418644" y="5548652"/>
            <a:ext cx="932282" cy="932282"/>
          </a:xfrm>
          <a:prstGeom prst="rect">
            <a:avLst/>
          </a:prstGeom>
        </p:spPr>
      </p:pic>
      <p:sp>
        <p:nvSpPr>
          <p:cNvPr id="20" name="TextBox 19">
            <a:extLst>
              <a:ext uri="{FF2B5EF4-FFF2-40B4-BE49-F238E27FC236}">
                <a16:creationId xmlns:a16="http://schemas.microsoft.com/office/drawing/2014/main" id="{2606ECFA-AD81-4088-8A5D-EF3AEC8EAC0B}"/>
              </a:ext>
            </a:extLst>
          </p:cNvPr>
          <p:cNvSpPr txBox="1"/>
          <p:nvPr/>
        </p:nvSpPr>
        <p:spPr>
          <a:xfrm>
            <a:off x="1631494" y="1693896"/>
            <a:ext cx="10241069" cy="603453"/>
          </a:xfrm>
          <a:prstGeom prst="rect">
            <a:avLst/>
          </a:prstGeom>
          <a:noFill/>
        </p:spPr>
        <p:txBody>
          <a:bodyPr wrap="square" lIns="0" tIns="0" rIns="0" bIns="0" anchor="ctr">
            <a:spAutoFit/>
          </a:bodyPr>
          <a:lstStyle/>
          <a:p>
            <a:pPr marL="0" lvl="4"/>
            <a:r>
              <a:rPr lang="en-US" sz="1961" b="1" dirty="0"/>
              <a:t>Evaluation</a:t>
            </a:r>
            <a:r>
              <a:rPr lang="en-US" sz="1961" dirty="0"/>
              <a:t>: Azure Digital Twins supports the ability to aggregate and combine data from multiple sources in a single, securely accessible location. </a:t>
            </a:r>
            <a:endParaRPr lang="en-US" sz="1372" dirty="0">
              <a:latin typeface="Consolas" panose="020B0609020204030204" pitchFamily="49" charset="0"/>
            </a:endParaRPr>
          </a:p>
        </p:txBody>
      </p:sp>
      <p:sp>
        <p:nvSpPr>
          <p:cNvPr id="23" name="TextBox 22">
            <a:extLst>
              <a:ext uri="{FF2B5EF4-FFF2-40B4-BE49-F238E27FC236}">
                <a16:creationId xmlns:a16="http://schemas.microsoft.com/office/drawing/2014/main" id="{DBE5ACCC-DD1B-43A0-BD5A-069AF2A8EBBA}"/>
              </a:ext>
            </a:extLst>
          </p:cNvPr>
          <p:cNvSpPr txBox="1"/>
          <p:nvPr/>
        </p:nvSpPr>
        <p:spPr>
          <a:xfrm>
            <a:off x="1631494" y="3040765"/>
            <a:ext cx="10241069" cy="603453"/>
          </a:xfrm>
          <a:prstGeom prst="rect">
            <a:avLst/>
          </a:prstGeom>
          <a:noFill/>
        </p:spPr>
        <p:txBody>
          <a:bodyPr wrap="square" lIns="0" tIns="0" rIns="0" bIns="0" anchor="ctr">
            <a:spAutoFit/>
          </a:bodyPr>
          <a:lstStyle/>
          <a:p>
            <a:pPr marL="0" lvl="4"/>
            <a:r>
              <a:rPr lang="en-US" sz="1961" b="1" dirty="0"/>
              <a:t>Design Flexibility</a:t>
            </a:r>
            <a:r>
              <a:rPr lang="en-US" sz="1961" dirty="0"/>
              <a:t>: Azure Digital Twins supports any industry vertical investing in IoT and has the flexibility to connect the inputs and outputs that an individual company requires.</a:t>
            </a:r>
            <a:endParaRPr lang="en-US" sz="1372" dirty="0">
              <a:latin typeface="Consolas" panose="020B0609020204030204" pitchFamily="49" charset="0"/>
            </a:endParaRPr>
          </a:p>
        </p:txBody>
      </p:sp>
      <p:sp>
        <p:nvSpPr>
          <p:cNvPr id="24" name="TextBox 23">
            <a:extLst>
              <a:ext uri="{FF2B5EF4-FFF2-40B4-BE49-F238E27FC236}">
                <a16:creationId xmlns:a16="http://schemas.microsoft.com/office/drawing/2014/main" id="{567C0095-CA2D-421C-BC22-9FF0742B10AE}"/>
              </a:ext>
            </a:extLst>
          </p:cNvPr>
          <p:cNvSpPr txBox="1"/>
          <p:nvPr/>
        </p:nvSpPr>
        <p:spPr>
          <a:xfrm>
            <a:off x="1631494" y="4387635"/>
            <a:ext cx="10241069" cy="603453"/>
          </a:xfrm>
          <a:prstGeom prst="rect">
            <a:avLst/>
          </a:prstGeom>
          <a:noFill/>
        </p:spPr>
        <p:txBody>
          <a:bodyPr wrap="square" lIns="0" tIns="0" rIns="0" bIns="0" anchor="ctr">
            <a:spAutoFit/>
          </a:bodyPr>
          <a:lstStyle/>
          <a:p>
            <a:pPr marL="0" lvl="4"/>
            <a:r>
              <a:rPr lang="en-US" sz="1961" b="1" dirty="0"/>
              <a:t>Implementation</a:t>
            </a:r>
            <a:r>
              <a:rPr lang="en-US" sz="1961" dirty="0"/>
              <a:t>: Azure Digital Twins uses a robust event system to build dynamic business logic and data processing. </a:t>
            </a:r>
            <a:endParaRPr lang="en-US" sz="1372" dirty="0">
              <a:latin typeface="Consolas" panose="020B0609020204030204" pitchFamily="49" charset="0"/>
            </a:endParaRPr>
          </a:p>
        </p:txBody>
      </p:sp>
      <p:sp>
        <p:nvSpPr>
          <p:cNvPr id="25" name="TextBox 24">
            <a:extLst>
              <a:ext uri="{FF2B5EF4-FFF2-40B4-BE49-F238E27FC236}">
                <a16:creationId xmlns:a16="http://schemas.microsoft.com/office/drawing/2014/main" id="{26C9BBB2-72F4-4EEB-B8B6-1364CE412A66}"/>
              </a:ext>
            </a:extLst>
          </p:cNvPr>
          <p:cNvSpPr txBox="1"/>
          <p:nvPr/>
        </p:nvSpPr>
        <p:spPr>
          <a:xfrm>
            <a:off x="1631494" y="5749590"/>
            <a:ext cx="10241069" cy="543108"/>
          </a:xfrm>
          <a:prstGeom prst="rect">
            <a:avLst/>
          </a:prstGeom>
          <a:noFill/>
        </p:spPr>
        <p:txBody>
          <a:bodyPr wrap="square" lIns="0" tIns="0" rIns="0" bIns="0" rtlCol="0" anchor="ctr">
            <a:spAutoFit/>
          </a:bodyPr>
          <a:lstStyle/>
          <a:p>
            <a:pPr>
              <a:lnSpc>
                <a:spcPct val="90000"/>
              </a:lnSpc>
              <a:spcAft>
                <a:spcPts val="588"/>
              </a:spcAft>
            </a:pPr>
            <a:r>
              <a:rPr lang="en-US" sz="1961" b="1" dirty="0"/>
              <a:t>Results</a:t>
            </a:r>
            <a:r>
              <a:rPr lang="en-US" sz="1961" dirty="0"/>
              <a:t>: Azure Digital Twins integration with analytics and AI services help you to track the past and predict the future.</a:t>
            </a:r>
            <a:endParaRPr lang="en-US" sz="1372" dirty="0">
              <a:latin typeface="Consolas" panose="020B0609020204030204" pitchFamily="49" charset="0"/>
            </a:endParaRPr>
          </a:p>
        </p:txBody>
      </p:sp>
    </p:spTree>
    <p:extLst>
      <p:ext uri="{BB962C8B-B14F-4D97-AF65-F5344CB8AC3E}">
        <p14:creationId xmlns:p14="http://schemas.microsoft.com/office/powerpoint/2010/main" val="1986014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 started with digital twin models</a:t>
            </a:r>
          </a:p>
        </p:txBody>
      </p:sp>
      <p:pic>
        <p:nvPicPr>
          <p:cNvPr id="74" name="Picture 73" descr="Icon of a magnifying glass showing a chart">
            <a:extLst>
              <a:ext uri="{FF2B5EF4-FFF2-40B4-BE49-F238E27FC236}">
                <a16:creationId xmlns:a16="http://schemas.microsoft.com/office/drawing/2014/main" id="{7A9B63B0-A81C-40CE-AD79-1A8D3B6926DA}"/>
              </a:ext>
            </a:extLst>
          </p:cNvPr>
          <p:cNvPicPr>
            <a:picLocks/>
          </p:cNvPicPr>
          <p:nvPr/>
        </p:nvPicPr>
        <p:blipFill>
          <a:blip r:embed="rId3"/>
          <a:stretch>
            <a:fillRect/>
          </a:stretch>
        </p:blipFill>
        <p:spPr>
          <a:xfrm>
            <a:off x="418644" y="2103671"/>
            <a:ext cx="932282" cy="932282"/>
          </a:xfrm>
          <a:prstGeom prst="rect">
            <a:avLst/>
          </a:prstGeom>
        </p:spPr>
      </p:pic>
      <p:sp>
        <p:nvSpPr>
          <p:cNvPr id="78" name="TextBox 77">
            <a:extLst>
              <a:ext uri="{FF2B5EF4-FFF2-40B4-BE49-F238E27FC236}">
                <a16:creationId xmlns:a16="http://schemas.microsoft.com/office/drawing/2014/main" id="{67FE5885-33B6-4989-8997-757EFF52FB19}"/>
              </a:ext>
            </a:extLst>
          </p:cNvPr>
          <p:cNvSpPr txBox="1"/>
          <p:nvPr/>
        </p:nvSpPr>
        <p:spPr>
          <a:xfrm>
            <a:off x="1631494" y="2268085"/>
            <a:ext cx="10129600" cy="603453"/>
          </a:xfrm>
          <a:prstGeom prst="rect">
            <a:avLst/>
          </a:prstGeom>
          <a:noFill/>
        </p:spPr>
        <p:txBody>
          <a:bodyPr wrap="square" lIns="0" tIns="0" rIns="0" bIns="0" anchor="ctr">
            <a:spAutoFit/>
          </a:bodyPr>
          <a:lstStyle/>
          <a:p>
            <a:pPr marL="0" lvl="4"/>
            <a:r>
              <a:rPr lang="en-US" sz="1961" dirty="0"/>
              <a:t>Property - Properties are data fields that represent the state of an entity (like the properties in many object-oriented programming languages)</a:t>
            </a:r>
          </a:p>
        </p:txBody>
      </p:sp>
      <p:cxnSp>
        <p:nvCxnSpPr>
          <p:cNvPr id="88" name="Straight Connector 87">
            <a:extLst>
              <a:ext uri="{FF2B5EF4-FFF2-40B4-BE49-F238E27FC236}">
                <a16:creationId xmlns:a16="http://schemas.microsoft.com/office/drawing/2014/main" id="{F13FD389-3876-418A-B273-50591482D13C}"/>
              </a:ext>
              <a:ext uri="{C183D7F6-B498-43B3-948B-1728B52AA6E4}">
                <adec:decorative xmlns:adec="http://schemas.microsoft.com/office/drawing/2017/decorative" val="1"/>
              </a:ext>
            </a:extLst>
          </p:cNvPr>
          <p:cNvCxnSpPr>
            <a:cxnSpLocks/>
          </p:cNvCxnSpPr>
          <p:nvPr/>
        </p:nvCxnSpPr>
        <p:spPr>
          <a:xfrm>
            <a:off x="1631494" y="3125063"/>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magnifying glass showing a chart">
            <a:extLst>
              <a:ext uri="{FF2B5EF4-FFF2-40B4-BE49-F238E27FC236}">
                <a16:creationId xmlns:a16="http://schemas.microsoft.com/office/drawing/2014/main" id="{93869C3A-14BD-4630-9197-D792391F5CAC}"/>
              </a:ext>
            </a:extLst>
          </p:cNvPr>
          <p:cNvPicPr>
            <a:picLocks/>
          </p:cNvPicPr>
          <p:nvPr/>
        </p:nvPicPr>
        <p:blipFill>
          <a:blip r:embed="rId4"/>
          <a:stretch>
            <a:fillRect/>
          </a:stretch>
        </p:blipFill>
        <p:spPr>
          <a:xfrm>
            <a:off x="418644" y="3214173"/>
            <a:ext cx="932282" cy="932282"/>
          </a:xfrm>
          <a:prstGeom prst="rect">
            <a:avLst/>
          </a:prstGeom>
        </p:spPr>
      </p:pic>
      <p:sp>
        <p:nvSpPr>
          <p:cNvPr id="105" name="TextBox 104">
            <a:extLst>
              <a:ext uri="{FF2B5EF4-FFF2-40B4-BE49-F238E27FC236}">
                <a16:creationId xmlns:a16="http://schemas.microsoft.com/office/drawing/2014/main" id="{36736A62-A7E3-49FB-A124-52F1244F3359}"/>
              </a:ext>
            </a:extLst>
          </p:cNvPr>
          <p:cNvSpPr txBox="1"/>
          <p:nvPr/>
        </p:nvSpPr>
        <p:spPr>
          <a:xfrm>
            <a:off x="1631494" y="3378587"/>
            <a:ext cx="10129600" cy="603453"/>
          </a:xfrm>
          <a:prstGeom prst="rect">
            <a:avLst/>
          </a:prstGeom>
          <a:noFill/>
        </p:spPr>
        <p:txBody>
          <a:bodyPr wrap="square" lIns="0" tIns="0" rIns="0" bIns="0" anchor="ctr">
            <a:spAutoFit/>
          </a:bodyPr>
          <a:lstStyle/>
          <a:p>
            <a:r>
              <a:rPr lang="en-US" sz="1961" dirty="0"/>
              <a:t>Telemetry - Telemetry fields represent measurements or events, and are often used to describe device sensor readings.</a:t>
            </a:r>
          </a:p>
        </p:txBody>
      </p:sp>
      <p:cxnSp>
        <p:nvCxnSpPr>
          <p:cNvPr id="112" name="Straight Connector 111">
            <a:extLst>
              <a:ext uri="{FF2B5EF4-FFF2-40B4-BE49-F238E27FC236}">
                <a16:creationId xmlns:a16="http://schemas.microsoft.com/office/drawing/2014/main" id="{09AAAEF9-460C-4117-8435-B0AFF7E32016}"/>
              </a:ext>
              <a:ext uri="{C183D7F6-B498-43B3-948B-1728B52AA6E4}">
                <adec:decorative xmlns:adec="http://schemas.microsoft.com/office/drawing/2017/decorative" val="1"/>
              </a:ext>
            </a:extLst>
          </p:cNvPr>
          <p:cNvCxnSpPr>
            <a:cxnSpLocks/>
          </p:cNvCxnSpPr>
          <p:nvPr/>
        </p:nvCxnSpPr>
        <p:spPr>
          <a:xfrm>
            <a:off x="1631494" y="4235565"/>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1" name="Picture 120" descr="Icon of a wave connected by circles and lines at both end">
            <a:extLst>
              <a:ext uri="{FF2B5EF4-FFF2-40B4-BE49-F238E27FC236}">
                <a16:creationId xmlns:a16="http://schemas.microsoft.com/office/drawing/2014/main" id="{60A99914-D655-4F15-AF62-A7AC34094A37}"/>
              </a:ext>
            </a:extLst>
          </p:cNvPr>
          <p:cNvPicPr>
            <a:picLocks/>
          </p:cNvPicPr>
          <p:nvPr/>
        </p:nvPicPr>
        <p:blipFill>
          <a:blip r:embed="rId5"/>
          <a:stretch>
            <a:fillRect/>
          </a:stretch>
        </p:blipFill>
        <p:spPr>
          <a:xfrm>
            <a:off x="418644" y="4324675"/>
            <a:ext cx="932282" cy="932282"/>
          </a:xfrm>
          <a:prstGeom prst="rect">
            <a:avLst/>
          </a:prstGeom>
        </p:spPr>
      </p:pic>
      <p:sp>
        <p:nvSpPr>
          <p:cNvPr id="123" name="TextBox 122">
            <a:extLst>
              <a:ext uri="{FF2B5EF4-FFF2-40B4-BE49-F238E27FC236}">
                <a16:creationId xmlns:a16="http://schemas.microsoft.com/office/drawing/2014/main" id="{0106C391-AC52-486F-8B9D-B83D330F86D3}"/>
              </a:ext>
            </a:extLst>
          </p:cNvPr>
          <p:cNvSpPr txBox="1"/>
          <p:nvPr/>
        </p:nvSpPr>
        <p:spPr>
          <a:xfrm>
            <a:off x="1631494" y="4489089"/>
            <a:ext cx="10129600" cy="603453"/>
          </a:xfrm>
          <a:prstGeom prst="rect">
            <a:avLst/>
          </a:prstGeom>
          <a:noFill/>
        </p:spPr>
        <p:txBody>
          <a:bodyPr wrap="square" lIns="0" tIns="0" rIns="0" bIns="0" anchor="ctr">
            <a:spAutoFit/>
          </a:bodyPr>
          <a:lstStyle/>
          <a:p>
            <a:pPr marL="0" lvl="4"/>
            <a:r>
              <a:rPr lang="en-US" sz="1961" dirty="0"/>
              <a:t>Component - Components allow you to build your model interface as an assembly of other interfaces.</a:t>
            </a:r>
          </a:p>
        </p:txBody>
      </p:sp>
      <p:cxnSp>
        <p:nvCxnSpPr>
          <p:cNvPr id="127" name="Straight Connector 126">
            <a:extLst>
              <a:ext uri="{FF2B5EF4-FFF2-40B4-BE49-F238E27FC236}">
                <a16:creationId xmlns:a16="http://schemas.microsoft.com/office/drawing/2014/main" id="{C1697C70-E21D-493D-A29C-D2FD858E3781}"/>
              </a:ext>
              <a:ext uri="{C183D7F6-B498-43B3-948B-1728B52AA6E4}">
                <adec:decorative xmlns:adec="http://schemas.microsoft.com/office/drawing/2017/decorative" val="1"/>
              </a:ext>
            </a:extLst>
          </p:cNvPr>
          <p:cNvCxnSpPr>
            <a:cxnSpLocks/>
          </p:cNvCxnSpPr>
          <p:nvPr/>
        </p:nvCxnSpPr>
        <p:spPr>
          <a:xfrm>
            <a:off x="1631494" y="5346067"/>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3" name="Picture 132" descr="Icon of books stacked together">
            <a:extLst>
              <a:ext uri="{FF2B5EF4-FFF2-40B4-BE49-F238E27FC236}">
                <a16:creationId xmlns:a16="http://schemas.microsoft.com/office/drawing/2014/main" id="{F98B4237-74EA-411C-9A06-88E43B0C9822}"/>
              </a:ext>
            </a:extLst>
          </p:cNvPr>
          <p:cNvPicPr>
            <a:picLocks/>
          </p:cNvPicPr>
          <p:nvPr/>
        </p:nvPicPr>
        <p:blipFill>
          <a:blip r:embed="rId6"/>
          <a:stretch>
            <a:fillRect/>
          </a:stretch>
        </p:blipFill>
        <p:spPr>
          <a:xfrm>
            <a:off x="418644" y="5435178"/>
            <a:ext cx="932282" cy="932282"/>
          </a:xfrm>
          <a:prstGeom prst="rect">
            <a:avLst/>
          </a:prstGeom>
        </p:spPr>
      </p:pic>
      <p:sp>
        <p:nvSpPr>
          <p:cNvPr id="135" name="TextBox 134">
            <a:extLst>
              <a:ext uri="{FF2B5EF4-FFF2-40B4-BE49-F238E27FC236}">
                <a16:creationId xmlns:a16="http://schemas.microsoft.com/office/drawing/2014/main" id="{C1EFBD27-5867-4317-80A6-1AFE2F6257A0}"/>
              </a:ext>
            </a:extLst>
          </p:cNvPr>
          <p:cNvSpPr txBox="1"/>
          <p:nvPr/>
        </p:nvSpPr>
        <p:spPr>
          <a:xfrm>
            <a:off x="1631494" y="5599592"/>
            <a:ext cx="10129600" cy="603453"/>
          </a:xfrm>
          <a:prstGeom prst="rect">
            <a:avLst/>
          </a:prstGeom>
          <a:noFill/>
        </p:spPr>
        <p:txBody>
          <a:bodyPr wrap="square" lIns="0" tIns="0" rIns="0" bIns="0" anchor="ctr">
            <a:spAutoFit/>
          </a:bodyPr>
          <a:lstStyle/>
          <a:p>
            <a:pPr marL="0" lvl="4"/>
            <a:r>
              <a:rPr lang="en-US" sz="1961" dirty="0"/>
              <a:t>Relationship - Relationships let you represent how a digital twin can be involved with other digital twins.</a:t>
            </a:r>
          </a:p>
        </p:txBody>
      </p:sp>
      <p:sp>
        <p:nvSpPr>
          <p:cNvPr id="44" name="Title 16">
            <a:extLst>
              <a:ext uri="{FF2B5EF4-FFF2-40B4-BE49-F238E27FC236}">
                <a16:creationId xmlns:a16="http://schemas.microsoft.com/office/drawing/2014/main" id="{D75D8DB8-B8D4-4DF0-9526-B842DA0AD638}"/>
              </a:ext>
            </a:extLst>
          </p:cNvPr>
          <p:cNvSpPr txBox="1">
            <a:spLocks/>
          </p:cNvSpPr>
          <p:nvPr/>
        </p:nvSpPr>
        <p:spPr>
          <a:xfrm>
            <a:off x="417275" y="1068471"/>
            <a:ext cx="11343820" cy="77235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The top-level of a model definition is called an Interface. The Interface encapsulates the entire model, and may contain zero, one, or many of each of the following fields:</a:t>
            </a:r>
          </a:p>
        </p:txBody>
      </p:sp>
    </p:spTree>
    <p:extLst>
      <p:ext uri="{BB962C8B-B14F-4D97-AF65-F5344CB8AC3E}">
        <p14:creationId xmlns:p14="http://schemas.microsoft.com/office/powerpoint/2010/main" val="383527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p:cTn id="15" dur="500"/>
                                        <p:tgtEl>
                                          <p:spTgt spid="88"/>
                                        </p:tgtEl>
                                      </p:cBhvr>
                                    </p:animEffect>
                                  </p:childTnLst>
                                </p:cTn>
                              </p:par>
                              <p:par>
                                <p:cTn id="16" presetID="10" presetClass="entr" presetSubtype="0" fill="hold" nodeType="with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fade">
                                      <p:cBhvr>
                                        <p:cTn id="18" dur="500"/>
                                        <p:tgtEl>
                                          <p:spTgt spid="10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fade">
                                      <p:cBhvr>
                                        <p:cTn id="21" dur="500"/>
                                        <p:tgtEl>
                                          <p:spTgt spid="1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par>
                                <p:cTn id="27" presetID="10" presetClass="entr" presetSubtype="0" fill="hold" nodeType="withEffect">
                                  <p:stCondLst>
                                    <p:cond delay="0"/>
                                  </p:stCondLst>
                                  <p:childTnLst>
                                    <p:set>
                                      <p:cBhvr>
                                        <p:cTn id="28" dur="1" fill="hold">
                                          <p:stCondLst>
                                            <p:cond delay="0"/>
                                          </p:stCondLst>
                                        </p:cTn>
                                        <p:tgtEl>
                                          <p:spTgt spid="121"/>
                                        </p:tgtEl>
                                        <p:attrNameLst>
                                          <p:attrName>style.visibility</p:attrName>
                                        </p:attrNameLst>
                                      </p:cBhvr>
                                      <p:to>
                                        <p:strVal val="visible"/>
                                      </p:to>
                                    </p:set>
                                    <p:animEffect transition="in" filter="fade">
                                      <p:cBhvr>
                                        <p:cTn id="29" dur="500"/>
                                        <p:tgtEl>
                                          <p:spTgt spid="1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fade">
                                      <p:cBhvr>
                                        <p:cTn id="32" dur="500"/>
                                        <p:tgtEl>
                                          <p:spTgt spid="1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par>
                                <p:cTn id="38" presetID="10" presetClass="entr" presetSubtype="0" fill="hold" nodeType="with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05" grpId="0"/>
      <p:bldP spid="123" grpId="0"/>
      <p:bldP spid="1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Examine the Digital Twins Definition Language</a:t>
            </a:r>
          </a:p>
        </p:txBody>
      </p:sp>
      <p:graphicFrame>
        <p:nvGraphicFramePr>
          <p:cNvPr id="2" name="Table 1">
            <a:extLst>
              <a:ext uri="{FF2B5EF4-FFF2-40B4-BE49-F238E27FC236}">
                <a16:creationId xmlns:a16="http://schemas.microsoft.com/office/drawing/2014/main" id="{8D807B95-613D-4E4C-9E50-4D63C0B2E230}"/>
              </a:ext>
            </a:extLst>
          </p:cNvPr>
          <p:cNvGraphicFramePr>
            <a:graphicFrameLocks noGrp="1"/>
          </p:cNvGraphicFramePr>
          <p:nvPr/>
        </p:nvGraphicFramePr>
        <p:xfrm>
          <a:off x="417642" y="2143527"/>
          <a:ext cx="11343820" cy="4279450"/>
        </p:xfrm>
        <a:graphic>
          <a:graphicData uri="http://schemas.openxmlformats.org/drawingml/2006/table">
            <a:tbl>
              <a:tblPr firstRow="1" firstCol="1" bandRow="1">
                <a:tableStyleId>{69012ECD-51FC-41F1-AA8D-1B2483CD663E}</a:tableStyleId>
              </a:tblPr>
              <a:tblGrid>
                <a:gridCol w="2146814">
                  <a:extLst>
                    <a:ext uri="{9D8B030D-6E8A-4147-A177-3AD203B41FA5}">
                      <a16:colId xmlns:a16="http://schemas.microsoft.com/office/drawing/2014/main" val="3817692627"/>
                    </a:ext>
                  </a:extLst>
                </a:gridCol>
                <a:gridCol w="9197006">
                  <a:extLst>
                    <a:ext uri="{9D8B030D-6E8A-4147-A177-3AD203B41FA5}">
                      <a16:colId xmlns:a16="http://schemas.microsoft.com/office/drawing/2014/main" val="2857104664"/>
                    </a:ext>
                  </a:extLst>
                </a:gridCol>
              </a:tblGrid>
              <a:tr h="523544">
                <a:tc>
                  <a:txBody>
                    <a:bodyPr/>
                    <a:lstStyle/>
                    <a:p>
                      <a:pPr algn="l"/>
                      <a:r>
                        <a:rPr lang="en-US" sz="2000" b="0" dirty="0">
                          <a:solidFill>
                            <a:schemeClr val="bg1"/>
                          </a:solidFill>
                          <a:effectLst/>
                          <a:latin typeface="+mj-lt"/>
                        </a:rPr>
                        <a:t>Fields</a:t>
                      </a:r>
                    </a:p>
                  </a:txBody>
                  <a:tcPr marL="89642" marR="89642" marT="44821" marB="44821"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bg1"/>
                          </a:solidFill>
                          <a:effectLst/>
                          <a:latin typeface="+mj-lt"/>
                        </a:rPr>
                        <a:t>Description</a:t>
                      </a:r>
                      <a:endParaRPr lang="en-US" sz="2000" b="0" dirty="0">
                        <a:solidFill>
                          <a:schemeClr val="bg1"/>
                        </a:solidFill>
                        <a:latin typeface="+mj-lt"/>
                      </a:endParaRP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481126853"/>
                  </a:ext>
                </a:extLst>
              </a:tr>
              <a:tr h="805647">
                <a:tc>
                  <a:txBody>
                    <a:bodyPr/>
                    <a:lstStyle/>
                    <a:p>
                      <a:pPr algn="l">
                        <a:spcBef>
                          <a:spcPts val="300"/>
                        </a:spcBef>
                        <a:spcAft>
                          <a:spcPts val="300"/>
                        </a:spcAft>
                      </a:pPr>
                      <a:r>
                        <a:rPr lang="en-US" sz="1800" b="0" dirty="0">
                          <a:solidFill>
                            <a:schemeClr val="tx1"/>
                          </a:solidFill>
                          <a:effectLst/>
                          <a:latin typeface="+mj-lt"/>
                        </a:rPr>
                        <a:t>@id</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800" dirty="0">
                          <a:solidFill>
                            <a:schemeClr val="tx1"/>
                          </a:solidFill>
                          <a:effectLst/>
                          <a:latin typeface="+mn-lt"/>
                        </a:rPr>
                        <a:t>An identifier for the model. Must be in the following format:</a:t>
                      </a:r>
                    </a:p>
                    <a:p>
                      <a:pPr algn="l">
                        <a:spcBef>
                          <a:spcPts val="300"/>
                        </a:spcBef>
                        <a:spcAft>
                          <a:spcPts val="300"/>
                        </a:spcAft>
                      </a:pPr>
                      <a:r>
                        <a:rPr lang="fr-FR" sz="1600" dirty="0" err="1">
                          <a:solidFill>
                            <a:schemeClr val="tx1"/>
                          </a:solidFill>
                          <a:effectLst/>
                          <a:latin typeface="Consolas" panose="020B0609020204030204" pitchFamily="49" charset="0"/>
                        </a:rPr>
                        <a:t>dtmi</a:t>
                      </a:r>
                      <a:r>
                        <a:rPr lang="fr-FR" sz="1600" dirty="0">
                          <a:solidFill>
                            <a:schemeClr val="tx1"/>
                          </a:solidFill>
                          <a:effectLst/>
                          <a:latin typeface="Consolas" panose="020B0609020204030204" pitchFamily="49" charset="0"/>
                        </a:rPr>
                        <a:t>:&lt;</a:t>
                      </a:r>
                      <a:r>
                        <a:rPr lang="fr-FR" sz="1600" dirty="0" err="1">
                          <a:solidFill>
                            <a:schemeClr val="tx1"/>
                          </a:solidFill>
                          <a:effectLst/>
                          <a:latin typeface="Consolas" panose="020B0609020204030204" pitchFamily="49" charset="0"/>
                        </a:rPr>
                        <a:t>domain</a:t>
                      </a:r>
                      <a:r>
                        <a:rPr lang="fr-FR" sz="1600" dirty="0">
                          <a:solidFill>
                            <a:schemeClr val="tx1"/>
                          </a:solidFill>
                          <a:effectLst/>
                          <a:latin typeface="Consolas" panose="020B0609020204030204" pitchFamily="49" charset="0"/>
                        </a:rPr>
                        <a:t>&gt;:&lt;unique model identifier&gt;;&lt;model version </a:t>
                      </a:r>
                      <a:r>
                        <a:rPr lang="fr-FR" sz="1600" dirty="0" err="1">
                          <a:solidFill>
                            <a:schemeClr val="tx1"/>
                          </a:solidFill>
                          <a:effectLst/>
                          <a:latin typeface="Consolas" panose="020B0609020204030204" pitchFamily="49" charset="0"/>
                        </a:rPr>
                        <a:t>number</a:t>
                      </a:r>
                      <a:r>
                        <a:rPr lang="fr-FR" sz="1600" dirty="0">
                          <a:solidFill>
                            <a:schemeClr val="tx1"/>
                          </a:solidFill>
                          <a:effectLst/>
                          <a:latin typeface="Consolas" panose="020B0609020204030204" pitchFamily="49" charset="0"/>
                        </a:rPr>
                        <a:t>&gt;</a:t>
                      </a:r>
                      <a:endParaRPr lang="en-US" sz="1600" dirty="0">
                        <a:solidFill>
                          <a:schemeClr val="tx1"/>
                        </a:solidFill>
                        <a:effectLst/>
                        <a:latin typeface="Consolas" panose="020B0609020204030204" pitchFamily="49" charset="0"/>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22313497"/>
                  </a:ext>
                </a:extLst>
              </a:tr>
              <a:tr h="737565">
                <a:tc>
                  <a:txBody>
                    <a:bodyPr/>
                    <a:lstStyle/>
                    <a:p>
                      <a:pPr marL="0" algn="l" defTabSz="932742" rtl="0" eaLnBrk="1" latinLnBrk="0" hangingPunct="1">
                        <a:spcBef>
                          <a:spcPts val="300"/>
                        </a:spcBef>
                        <a:spcAft>
                          <a:spcPts val="300"/>
                        </a:spcAft>
                      </a:pPr>
                      <a:r>
                        <a:rPr lang="en-US" sz="1800" b="0" kern="1200" dirty="0">
                          <a:solidFill>
                            <a:schemeClr val="tx1"/>
                          </a:solidFill>
                          <a:effectLst/>
                          <a:latin typeface="+mj-lt"/>
                          <a:ea typeface="+mn-ea"/>
                          <a:cs typeface="+mn-cs"/>
                        </a:rPr>
                        <a:t>@type</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800" dirty="0">
                          <a:solidFill>
                            <a:schemeClr val="tx1"/>
                          </a:solidFill>
                          <a:effectLst/>
                          <a:latin typeface="+mn-lt"/>
                        </a:rPr>
                        <a:t>Identifies the kind of information being described: Interface, Property, Telemetry, Relationship, or Component.</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826685445"/>
                  </a:ext>
                </a:extLst>
              </a:tr>
              <a:tr h="794301">
                <a:tc>
                  <a:txBody>
                    <a:bodyPr/>
                    <a:lstStyle/>
                    <a:p>
                      <a:pPr algn="l">
                        <a:spcBef>
                          <a:spcPts val="300"/>
                        </a:spcBef>
                        <a:spcAft>
                          <a:spcPts val="300"/>
                        </a:spcAft>
                      </a:pPr>
                      <a:r>
                        <a:rPr lang="en-US" sz="1800" b="0" dirty="0">
                          <a:solidFill>
                            <a:schemeClr val="tx1"/>
                          </a:solidFill>
                          <a:effectLst/>
                          <a:latin typeface="+mj-lt"/>
                        </a:rPr>
                        <a:t>@context</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800" dirty="0">
                          <a:solidFill>
                            <a:schemeClr val="tx1"/>
                          </a:solidFill>
                          <a:effectLst/>
                          <a:latin typeface="+mn-lt"/>
                        </a:rPr>
                        <a:t>Sets the context for the JSON document. Models should use the following:</a:t>
                      </a:r>
                    </a:p>
                    <a:p>
                      <a:pPr algn="l">
                        <a:spcBef>
                          <a:spcPts val="300"/>
                        </a:spcBef>
                        <a:spcAft>
                          <a:spcPts val="300"/>
                        </a:spcAft>
                      </a:pPr>
                      <a:r>
                        <a:rPr lang="en-US" sz="1600" kern="1200" dirty="0">
                          <a:solidFill>
                            <a:schemeClr val="tx1"/>
                          </a:solidFill>
                          <a:effectLst/>
                          <a:latin typeface="Consolas" panose="020B0609020204030204" pitchFamily="49" charset="0"/>
                          <a:ea typeface="+mn-ea"/>
                          <a:cs typeface="+mn-cs"/>
                        </a:rPr>
                        <a:t>dtmi:dtdl:context;2</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63814606"/>
                  </a:ext>
                </a:extLst>
              </a:tr>
              <a:tr h="521968">
                <a:tc>
                  <a:txBody>
                    <a:bodyPr/>
                    <a:lstStyle/>
                    <a:p>
                      <a:pPr algn="l">
                        <a:spcBef>
                          <a:spcPts val="300"/>
                        </a:spcBef>
                        <a:spcAft>
                          <a:spcPts val="300"/>
                        </a:spcAft>
                      </a:pPr>
                      <a:r>
                        <a:rPr lang="en-US" sz="1800" b="0" dirty="0" err="1">
                          <a:solidFill>
                            <a:schemeClr val="tx1"/>
                          </a:solidFill>
                          <a:effectLst/>
                          <a:latin typeface="+mj-lt"/>
                        </a:rPr>
                        <a:t>displayName</a:t>
                      </a:r>
                      <a:endParaRPr lang="en-US" sz="1800" b="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800" dirty="0">
                          <a:solidFill>
                            <a:schemeClr val="tx1"/>
                          </a:solidFill>
                          <a:effectLst/>
                          <a:latin typeface="+mn-lt"/>
                        </a:rPr>
                        <a:t>(optional) Allows you to give the model a friendly name if desired.</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19679284"/>
                  </a:ext>
                </a:extLst>
              </a:tr>
              <a:tr h="896425">
                <a:tc>
                  <a:txBody>
                    <a:bodyPr/>
                    <a:lstStyle/>
                    <a:p>
                      <a:pPr algn="l">
                        <a:spcBef>
                          <a:spcPts val="300"/>
                        </a:spcBef>
                        <a:spcAft>
                          <a:spcPts val="300"/>
                        </a:spcAft>
                      </a:pPr>
                      <a:r>
                        <a:rPr lang="en-US" sz="1800" b="0" dirty="0">
                          <a:solidFill>
                            <a:schemeClr val="tx1"/>
                          </a:solidFill>
                          <a:effectLst/>
                          <a:latin typeface="+mj-lt"/>
                        </a:rPr>
                        <a:t>contents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1800" dirty="0">
                          <a:solidFill>
                            <a:schemeClr val="tx1"/>
                          </a:solidFill>
                          <a:effectLst/>
                          <a:latin typeface="+mn-lt"/>
                        </a:rPr>
                        <a:t>All remaining interface (model) data is placed here, as an array of attribute definitions. Each attribute must provide an @type to identify the type of interface information it describes, and then a set of properties that define the actual attribute</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84789530"/>
                  </a:ext>
                </a:extLst>
              </a:tr>
            </a:tbl>
          </a:graphicData>
        </a:graphic>
      </p:graphicFrame>
      <p:sp>
        <p:nvSpPr>
          <p:cNvPr id="6" name="Title 16">
            <a:extLst>
              <a:ext uri="{FF2B5EF4-FFF2-40B4-BE49-F238E27FC236}">
                <a16:creationId xmlns:a16="http://schemas.microsoft.com/office/drawing/2014/main" id="{7421D09E-9D7D-4678-AF2A-82CC75B4F894}"/>
              </a:ext>
            </a:extLst>
          </p:cNvPr>
          <p:cNvSpPr txBox="1">
            <a:spLocks/>
          </p:cNvSpPr>
          <p:nvPr/>
        </p:nvSpPr>
        <p:spPr>
          <a:xfrm>
            <a:off x="417641" y="1176836"/>
            <a:ext cx="11343820" cy="772357"/>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dirty="0"/>
              <a:t>Models for Azure Digital Twins are defined using the Digital Twins Definition language (DTDL), which is based on JSON-LD. The model contains the following fields.</a:t>
            </a:r>
          </a:p>
        </p:txBody>
      </p:sp>
    </p:spTree>
    <p:extLst>
      <p:ext uri="{BB962C8B-B14F-4D97-AF65-F5344CB8AC3E}">
        <p14:creationId xmlns:p14="http://schemas.microsoft.com/office/powerpoint/2010/main" val="67039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1</TotalTime>
  <Words>9016</Words>
  <Application>Microsoft Office PowerPoint</Application>
  <PresentationFormat>Widescreen</PresentationFormat>
  <Paragraphs>692</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Consolas</vt:lpstr>
      <vt:lpstr>Helvetica Neue</vt:lpstr>
      <vt:lpstr>Segoe UI</vt:lpstr>
      <vt:lpstr>Segoe UI Light</vt:lpstr>
      <vt:lpstr>Segoe UI Semibold</vt:lpstr>
      <vt:lpstr>Wingdings</vt:lpstr>
      <vt:lpstr>Microsoft Azure Template</vt:lpstr>
      <vt:lpstr>AZ-220T01 Module 11:  Develop with Azure Digital Twins</vt:lpstr>
      <vt:lpstr>Lesson 1: Learning objectives</vt:lpstr>
      <vt:lpstr>Module 11 – Learning objectives</vt:lpstr>
      <vt:lpstr>Lesson 2: Introduction to Azure Digital Twins</vt:lpstr>
      <vt:lpstr>Get started with Azure Digital Twins</vt:lpstr>
      <vt:lpstr>Examine an ADT solution</vt:lpstr>
      <vt:lpstr>Examine an ADT solution</vt:lpstr>
      <vt:lpstr>Get started with digital twin models</vt:lpstr>
      <vt:lpstr>Examine the Digital Twins Definition Language</vt:lpstr>
      <vt:lpstr>Examine the Digital Twins Definition Language</vt:lpstr>
      <vt:lpstr>Examine digital twins and graph construction</vt:lpstr>
      <vt:lpstr>Lesson 3: Introduction to ADT solution development</vt:lpstr>
      <vt:lpstr>Get started with the ADT service and tools</vt:lpstr>
      <vt:lpstr>Examine ADT service configuration</vt:lpstr>
      <vt:lpstr>Get started with model management</vt:lpstr>
      <vt:lpstr>Explore the ADT APIs and Postman</vt:lpstr>
      <vt:lpstr>Explore the ADT APIs and Postman</vt:lpstr>
      <vt:lpstr>Get started with Azure CLI for ADT</vt:lpstr>
      <vt:lpstr>Examine the ADT SDKs</vt:lpstr>
      <vt:lpstr>Manage digital twins in the graph</vt:lpstr>
      <vt:lpstr>Manage digital twin relationships in the graph</vt:lpstr>
      <vt:lpstr>Get started with ADT queries</vt:lpstr>
      <vt:lpstr>Get started with Azure functions for ADT</vt:lpstr>
      <vt:lpstr>Examine ADT event data</vt:lpstr>
      <vt:lpstr>Examine ADT event data</vt:lpstr>
      <vt:lpstr>Examine data ingress and egress processes</vt:lpstr>
      <vt:lpstr>Examine data ingress and egress processes</vt:lpstr>
      <vt:lpstr>Examine data ingress and egress processes</vt:lpstr>
      <vt:lpstr>Examine data ingress and egress processes</vt:lpstr>
      <vt:lpstr>Lesson 4: Monitor and troubleshoot ADT</vt:lpstr>
      <vt:lpstr>Examine the Azure Digital Twins metrics</vt:lpstr>
      <vt:lpstr>Examine the Azure Digital Twins diagnostic settings</vt:lpstr>
      <vt:lpstr>View and query logs</vt:lpstr>
      <vt:lpstr>Enable alerts</vt:lpstr>
      <vt:lpstr>Understand ADT resource health</vt:lpstr>
      <vt:lpstr>Lesson 5: Module Labs</vt:lpstr>
      <vt:lpstr>Module 11 Lab</vt:lpstr>
      <vt:lpstr>Lesson 6: Module 11 review questions</vt:lpstr>
      <vt:lpstr>Module review: Question 11.1</vt:lpstr>
      <vt:lpstr>Module review: Question 11.2</vt:lpstr>
      <vt:lpstr>Module review: Question 11.3</vt:lpstr>
      <vt:lpstr>Module review: Question 11.4</vt:lpstr>
      <vt:lpstr>Module review: Question 11.5</vt:lpstr>
      <vt:lpstr>Module review: Question 11.6</vt:lpstr>
      <vt:lpstr>Module review: Question 11.7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11:  Develop with Azure Digital Twins</dc:title>
  <dc:creator>Chris Howd</dc:creator>
  <cp:lastModifiedBy>Chris Howd</cp:lastModifiedBy>
  <cp:revision>1</cp:revision>
  <dcterms:created xsi:type="dcterms:W3CDTF">2021-06-03T18:56:51Z</dcterms:created>
  <dcterms:modified xsi:type="dcterms:W3CDTF">2021-06-03T18:58:30Z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