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51"/>
  </p:notesMasterIdLst>
  <p:handoutMasterIdLst>
    <p:handoutMasterId r:id="rId52"/>
  </p:handoutMasterIdLst>
  <p:sldIdLst>
    <p:sldId id="1627" r:id="rId5"/>
    <p:sldId id="2583" r:id="rId6"/>
    <p:sldId id="2544" r:id="rId7"/>
    <p:sldId id="2579" r:id="rId8"/>
    <p:sldId id="2629" r:id="rId9"/>
    <p:sldId id="2620" r:id="rId10"/>
    <p:sldId id="2621" r:id="rId11"/>
    <p:sldId id="2617" r:id="rId12"/>
    <p:sldId id="2628" r:id="rId13"/>
    <p:sldId id="2622" r:id="rId14"/>
    <p:sldId id="2623" r:id="rId15"/>
    <p:sldId id="2624" r:id="rId16"/>
    <p:sldId id="2625" r:id="rId17"/>
    <p:sldId id="2627" r:id="rId18"/>
    <p:sldId id="3186" r:id="rId19"/>
    <p:sldId id="3187" r:id="rId20"/>
    <p:sldId id="3188" r:id="rId21"/>
    <p:sldId id="3189" r:id="rId22"/>
    <p:sldId id="3190" r:id="rId23"/>
    <p:sldId id="3191" r:id="rId24"/>
    <p:sldId id="3192" r:id="rId25"/>
    <p:sldId id="3193" r:id="rId26"/>
    <p:sldId id="3194" r:id="rId27"/>
    <p:sldId id="3195" r:id="rId28"/>
    <p:sldId id="3196" r:id="rId29"/>
    <p:sldId id="3197" r:id="rId30"/>
    <p:sldId id="1935" r:id="rId31"/>
    <p:sldId id="3198" r:id="rId32"/>
    <p:sldId id="3199" r:id="rId33"/>
    <p:sldId id="3200" r:id="rId34"/>
    <p:sldId id="2076137310" r:id="rId35"/>
    <p:sldId id="2076137306" r:id="rId36"/>
    <p:sldId id="2076137294" r:id="rId37"/>
    <p:sldId id="2076137307" r:id="rId38"/>
    <p:sldId id="1942" r:id="rId39"/>
    <p:sldId id="1881" r:id="rId40"/>
    <p:sldId id="1950" r:id="rId41"/>
    <p:sldId id="1887" r:id="rId42"/>
    <p:sldId id="2076137308" r:id="rId43"/>
    <p:sldId id="2076137299" r:id="rId44"/>
    <p:sldId id="2076137300" r:id="rId45"/>
    <p:sldId id="2076137301" r:id="rId46"/>
    <p:sldId id="2076137302" r:id="rId47"/>
    <p:sldId id="2076137303" r:id="rId48"/>
    <p:sldId id="2076137304" r:id="rId49"/>
    <p:sldId id="2076137305" r:id="rId50"/>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BF7156-FEAD-B9BC-8E36-63B14BBA4F3E}" v="1" dt="2020-10-13T02:33:13.8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492"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6/3/2021 11:59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6/3/2021 11:59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azure/iot-fundamentals/security-recommendation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azure/iot-central/core/howto-manage-device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iot-central/core/tutorial-use-device-group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iot-central/core/howto-run-a-job"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iot-central/core/howto-configure-rules"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docs.microsoft.com/en-us/azure/iot-central/core/howto-use-action-groups" TargetMode="External"/><Relationship Id="rId5" Type="http://schemas.openxmlformats.org/officeDocument/2006/relationships/hyperlink" Target="https://docs.microsoft.com/en-us/azure/iot-central/core/howto-create-webhooks" TargetMode="External"/><Relationship Id="rId4" Type="http://schemas.openxmlformats.org/officeDocument/2006/relationships/hyperlink" Target="https://docs.microsoft.com/en-us/azure/iot-central/core/tutorial-create-telemetry-rule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iot-central/core/howto-configure-rules#use-rules-with-iot-edge-module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iot-central/core/howto-export-data"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iot-central/core/howto-create-personal-dashboards"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iot-central/core/howto-create-analytics"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azure.microsoft.com/en-us/pricing/details/iot-centra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azure/iot-central/core/overview-iot-centra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azure/iot-central/core/concepts-app-templates" TargetMode="External"/><Relationship Id="rId7" Type="http://schemas.openxmlformats.org/officeDocument/2006/relationships/hyperlink" Target="https://docs.microsoft.com/en-us/azure/iot-central/healthcare/overview-iot-central-healthcare"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ocs.microsoft.com/en-us/azure/iot-central/government/overview-iot-central-government" TargetMode="External"/><Relationship Id="rId5" Type="http://schemas.openxmlformats.org/officeDocument/2006/relationships/hyperlink" Target="https://docs.microsoft.com/en-us/azure/iot-central/energy/overview-iot-central-energy" TargetMode="External"/><Relationship Id="rId4" Type="http://schemas.openxmlformats.org/officeDocument/2006/relationships/hyperlink" Target="https://docs.microsoft.com/en-us/azure/iot-central/retail/overview-iot-central-retail-pnp"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azure/iot-central/core/concepts-get-connected"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hlinkClick r:id="rId3"/>
              </a:rPr>
              <a:t>https://docs.microsoft.com/en-us/azure/iot-fundamentals/security-recommendations</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360626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a:p>
        </p:txBody>
      </p:sp>
    </p:spTree>
    <p:extLst>
      <p:ext uri="{BB962C8B-B14F-4D97-AF65-F5344CB8AC3E}">
        <p14:creationId xmlns:p14="http://schemas.microsoft.com/office/powerpoint/2010/main" val="47766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Remember capabilities are telemetry, properties, and commands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323491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hlinkClick r:id="rId3"/>
              </a:rPr>
              <a:t>https://docs.microsoft.com/en-us/azure/iot-central/core/howto-manage-devices</a:t>
            </a:r>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654571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https://docs.microsoft.com/en-us/azure/iot-central/core/tutorial-use-device-groups</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82414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https://docs.microsoft.com/en-us/azure/iot-central/core/howto-run-a-job</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020598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https://docs.microsoft.com/en-us/azure/iot-central/core/howto-configure-rules</a:t>
            </a:r>
            <a:endParaRPr lang="en-US" dirty="0"/>
          </a:p>
          <a:p>
            <a:r>
              <a:rPr lang="en-US" dirty="0">
                <a:hlinkClick r:id="rId4"/>
              </a:rPr>
              <a:t>https://docs.microsoft.com/en-us/azure/iot-central/core/tutorial-create-telemetry-rules</a:t>
            </a:r>
            <a:endParaRPr lang="en-US" dirty="0"/>
          </a:p>
          <a:p>
            <a:r>
              <a:rPr lang="en-US" dirty="0">
                <a:hlinkClick r:id="rId5"/>
              </a:rPr>
              <a:t>https://docs.microsoft.com/en-us/azure/iot-central/core/howto-create-webhooks</a:t>
            </a:r>
            <a:endParaRPr lang="en-US" dirty="0"/>
          </a:p>
          <a:p>
            <a:r>
              <a:rPr lang="en-US" dirty="0">
                <a:hlinkClick r:id="rId6"/>
              </a:rPr>
              <a:t>https://docs.microsoft.com/en-us/azure/iot-central/core/howto-use-action-groups</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23986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518850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With multiple conditions, all must be met (it’s an “AND”)</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828525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3E3E3"/>
                </a:solidFill>
                <a:effectLst/>
                <a:latin typeface="Segoe UI" panose="020B0502040204020203" pitchFamily="34" charset="0"/>
              </a:rPr>
              <a:t>Optionally, you can set a </a:t>
            </a:r>
            <a:r>
              <a:rPr lang="en-US" b="1" i="0" dirty="0">
                <a:solidFill>
                  <a:srgbClr val="E3E3E3"/>
                </a:solidFill>
                <a:effectLst/>
                <a:latin typeface="Segoe UI" panose="020B0502040204020203" pitchFamily="34" charset="0"/>
              </a:rPr>
              <a:t>Time aggregation</a:t>
            </a:r>
            <a:r>
              <a:rPr lang="en-US" b="0" i="0" dirty="0">
                <a:solidFill>
                  <a:srgbClr val="E3E3E3"/>
                </a:solidFill>
                <a:effectLst/>
                <a:latin typeface="Segoe UI" panose="020B0502040204020203" pitchFamily="34" charset="0"/>
              </a:rPr>
              <a:t>. When you select a time aggregation, you must also select an aggregation type, such as average or sum from the aggregation drop-down.</a:t>
            </a:r>
          </a:p>
          <a:p>
            <a:pPr algn="l">
              <a:buFont typeface="Arial" panose="020B0604020202020204" pitchFamily="34" charset="0"/>
              <a:buChar char="•"/>
            </a:pPr>
            <a:r>
              <a:rPr lang="en-US" b="0" i="0" dirty="0">
                <a:solidFill>
                  <a:srgbClr val="E3E3E3"/>
                </a:solidFill>
                <a:effectLst/>
                <a:latin typeface="Segoe UI" panose="020B0502040204020203" pitchFamily="34" charset="0"/>
              </a:rPr>
              <a:t>Without aggregation, the rule triggers for each telemetry data point that meets the condition. For example, if the rule is configured to trigger when temperature is above 70 then the rule triggers almost instantly when the device reports temperature &gt; 70.</a:t>
            </a:r>
          </a:p>
          <a:p>
            <a:pPr algn="l">
              <a:buFont typeface="Arial" panose="020B0604020202020204" pitchFamily="34" charset="0"/>
              <a:buChar char="•"/>
            </a:pPr>
            <a:r>
              <a:rPr lang="en-US" b="0" i="0" dirty="0">
                <a:solidFill>
                  <a:srgbClr val="E3E3E3"/>
                </a:solidFill>
                <a:effectLst/>
                <a:latin typeface="Segoe UI" panose="020B0502040204020203" pitchFamily="34" charset="0"/>
              </a:rPr>
              <a:t>With aggregation, the rule triggers if the aggregate value of the telemetry data points in the time window meets the condition. For example, if the rule is configured to trigger when temperature is above 70, time aggregation is set to 10 minutes, and the aggregation type is average, then the rule triggers when the device reports an average temperature &gt; 70, calculated over a 10-minute interval.</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1514624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507DC7E-BC41-4478-BA30-CBCC3A644F0A}" type="slidenum">
              <a:rPr lang="en-US" smtClean="0"/>
              <a:t>3</a:t>
            </a:fld>
            <a:endParaRPr lang="en-US"/>
          </a:p>
        </p:txBody>
      </p:sp>
    </p:spTree>
    <p:extLst>
      <p:ext uri="{BB962C8B-B14F-4D97-AF65-F5344CB8AC3E}">
        <p14:creationId xmlns:p14="http://schemas.microsoft.com/office/powerpoint/2010/main" val="2772467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hlinkClick r:id="rId3"/>
              </a:rPr>
              <a:t>https://docs.microsoft.com/en-us/azure/iot-central/core/howto-configure-rules#use-rules-with-iot-edge-modules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062469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https://docs.microsoft.com/en-us/azure/iot-central/core/howto-export-data</a:t>
            </a: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6/3/2021 11:59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406842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1090800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hlinkClick r:id="rId3"/>
              </a:rPr>
              <a:t>https://docs.microsoft.com/en-us/azure/iot-central/core/howto-create-personal-dashboards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0308582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hlinkClick r:id="rId3"/>
              </a:rPr>
              <a:t>https://docs.microsoft.com/en-us/azure/iot-central/core/howto-create-analytics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4054278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a:p>
        </p:txBody>
      </p:sp>
    </p:spTree>
    <p:extLst>
      <p:ext uri="{BB962C8B-B14F-4D97-AF65-F5344CB8AC3E}">
        <p14:creationId xmlns:p14="http://schemas.microsoft.com/office/powerpoint/2010/main" val="6596686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a:p>
        </p:txBody>
      </p:sp>
    </p:spTree>
    <p:extLst>
      <p:ext uri="{BB962C8B-B14F-4D97-AF65-F5344CB8AC3E}">
        <p14:creationId xmlns:p14="http://schemas.microsoft.com/office/powerpoint/2010/main" val="1516002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a:p>
        </p:txBody>
      </p:sp>
    </p:spTree>
    <p:extLst>
      <p:ext uri="{BB962C8B-B14F-4D97-AF65-F5344CB8AC3E}">
        <p14:creationId xmlns:p14="http://schemas.microsoft.com/office/powerpoint/2010/main" val="486506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B</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What is Azure IoT Central</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IoT Central is an IoT app platform that reduces the burden and cost of developing, managing, and maintaining enterprise-grade IoT solutions. Choosing to build with Azure IoT Central gives you the opportunity to focus your time, money, and energy on transforming your business with IoT data, rather than just maintaining and updating a complex and continually evolving IoT infrastructure.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Create your Azure IoT Central application</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As a solution builder, you use Azure IoT Central to create a custom, cloud-hosted IoT solution for your organization. A custom IoT solution typically consists of:</a:t>
            </a:r>
          </a:p>
          <a:p>
            <a:pPr marL="0" lvl="0" indent="0">
              <a:buFont typeface="Arial" panose="020B0604020202020204" pitchFamily="34" charset="0"/>
              <a:buNone/>
            </a:pPr>
            <a:r>
              <a:rPr lang="en-US" sz="882" kern="1200">
                <a:solidFill>
                  <a:schemeClr val="tx1"/>
                </a:solidFill>
                <a:effectLst/>
                <a:latin typeface="Segoe UI Light" pitchFamily="34" charset="0"/>
                <a:ea typeface="+mn-ea"/>
                <a:cs typeface="+mn-cs"/>
              </a:rPr>
              <a:t>- A cloud-based application that receives telemetry from your devices and enables you to manage those devices.</a:t>
            </a:r>
          </a:p>
          <a:p>
            <a:pPr marL="0" lvl="0" indent="0">
              <a:buFont typeface="Arial" panose="020B0604020202020204" pitchFamily="34" charset="0"/>
              <a:buNone/>
            </a:pPr>
            <a:r>
              <a:rPr lang="en-US" sz="882" kern="1200">
                <a:solidFill>
                  <a:schemeClr val="tx1"/>
                </a:solidFill>
                <a:effectLst/>
                <a:latin typeface="Segoe UI Light" pitchFamily="34" charset="0"/>
                <a:ea typeface="+mn-ea"/>
                <a:cs typeface="+mn-cs"/>
              </a:rPr>
              <a:t>- Multiple devices running custom code connected to your cloud-based application.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a:p>
        </p:txBody>
      </p:sp>
    </p:spTree>
    <p:extLst>
      <p:ext uri="{BB962C8B-B14F-4D97-AF65-F5344CB8AC3E}">
        <p14:creationId xmlns:p14="http://schemas.microsoft.com/office/powerpoint/2010/main" val="911161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C</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Azure IoT Central Architecture</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IoT Central app platform is built on top of the Azure IoT PaaS services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IoT Central is not limited to IoT devices, you can also connect Azure IoT Edge devices to an IoT Central application.</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In Azure IoT Central, the data that a device can exchange with your application is specified in a device template.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IoT Central uses Azure IoT Hub as a cloud gateway that enables device connectivity.</a:t>
            </a:r>
          </a:p>
          <a:p>
            <a:endParaRPr lang="en-US" sz="882"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a:p>
        </p:txBody>
      </p:sp>
    </p:spTree>
    <p:extLst>
      <p:ext uri="{BB962C8B-B14F-4D97-AF65-F5344CB8AC3E}">
        <p14:creationId xmlns:p14="http://schemas.microsoft.com/office/powerpoint/2010/main" val="3162907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3434" rtl="0" eaLnBrk="1" fontAlgn="auto" latinLnBrk="0" hangingPunct="1">
              <a:lnSpc>
                <a:spcPct val="100000"/>
              </a:lnSpc>
              <a:spcBef>
                <a:spcPct val="0"/>
              </a:spcBef>
              <a:spcAft>
                <a:spcPts val="600"/>
              </a:spcAft>
              <a:buClrTx/>
              <a:buSzTx/>
              <a:buFontTx/>
              <a:buAutoNum type="arabicParenR"/>
              <a:tabLst/>
              <a:defRPr/>
            </a:pPr>
            <a:r>
              <a:rPr kumimoji="0" lang="en-US" sz="1100" b="0" i="0" u="none" strike="noStrike" kern="1200" cap="none" spc="0" normalizeH="0" baseline="0" noProof="0">
                <a:ln w="3175">
                  <a:noFill/>
                </a:ln>
                <a:gradFill>
                  <a:gsLst>
                    <a:gs pos="0">
                      <a:srgbClr val="0078D3"/>
                    </a:gs>
                    <a:gs pos="100000">
                      <a:srgbClr val="0078D3"/>
                    </a:gs>
                  </a:gsLst>
                  <a:lin ang="5400000" scaled="1"/>
                </a:gradFill>
                <a:effectLst/>
                <a:uLnTx/>
                <a:uFillTx/>
                <a:latin typeface="Segoe UI Semibold"/>
                <a:ea typeface="+mn-ea"/>
                <a:cs typeface="Segoe UI"/>
              </a:rPr>
              <a:t>Get connected - </a:t>
            </a:r>
            <a:r>
              <a:rPr kumimoji="0" lang="en-US" sz="900" b="0" i="0" u="none" strike="noStrike" kern="1200" cap="none" spc="0" normalizeH="0" baseline="0" noProof="0">
                <a:ln w="3175">
                  <a:noFill/>
                </a:ln>
                <a:gradFill>
                  <a:gsLst>
                    <a:gs pos="0">
                      <a:srgbClr val="000000"/>
                    </a:gs>
                    <a:gs pos="100000">
                      <a:srgbClr val="000000"/>
                    </a:gs>
                  </a:gsLst>
                  <a:lin ang="5400000" scaled="1"/>
                </a:gradFill>
                <a:effectLst/>
                <a:uLnTx/>
                <a:uFillTx/>
                <a:latin typeface="Segoe UI"/>
                <a:ea typeface="+mn-ea"/>
                <a:cs typeface="Segoe UI"/>
              </a:rPr>
              <a:t>Azure IoT Central connects your IoT devices to the cloud faster than any other platform. Find new devices matched to your solution in the Azure Certified for IoT device catalog.</a:t>
            </a:r>
          </a:p>
          <a:p>
            <a:pPr marL="342900" marR="0" lvl="0" indent="-342900" algn="l" defTabSz="913434" rtl="0" eaLnBrk="1" fontAlgn="auto" latinLnBrk="0" hangingPunct="1">
              <a:lnSpc>
                <a:spcPct val="100000"/>
              </a:lnSpc>
              <a:spcBef>
                <a:spcPct val="0"/>
              </a:spcBef>
              <a:spcAft>
                <a:spcPts val="600"/>
              </a:spcAft>
              <a:buClrTx/>
              <a:buSzTx/>
              <a:buFontTx/>
              <a:buAutoNum type="arabicParenR"/>
              <a:tabLst/>
              <a:defRPr/>
            </a:pPr>
            <a:endParaRPr kumimoji="0" lang="en-US" sz="1100" b="0" i="0" u="none" strike="noStrike" kern="1200" cap="none" spc="0" normalizeH="0" baseline="0" noProof="0">
              <a:ln w="3175">
                <a:noFill/>
              </a:ln>
              <a:gradFill>
                <a:gsLst>
                  <a:gs pos="0">
                    <a:srgbClr val="0078D3"/>
                  </a:gs>
                  <a:gs pos="100000">
                    <a:srgbClr val="0078D3"/>
                  </a:gs>
                </a:gsLst>
                <a:lin ang="5400000" scaled="1"/>
              </a:gradFill>
              <a:effectLst/>
              <a:uLnTx/>
              <a:uFillTx/>
              <a:latin typeface="Segoe UI Semibold"/>
              <a:ea typeface="+mn-ea"/>
              <a:cs typeface="Segoe UI"/>
            </a:endParaRPr>
          </a:p>
          <a:p>
            <a:pPr marL="342900" marR="0" lvl="0" indent="-342900" algn="l" defTabSz="913434" rtl="0" eaLnBrk="1" fontAlgn="auto" latinLnBrk="0" hangingPunct="1">
              <a:lnSpc>
                <a:spcPct val="100000"/>
              </a:lnSpc>
              <a:spcBef>
                <a:spcPct val="0"/>
              </a:spcBef>
              <a:spcAft>
                <a:spcPts val="600"/>
              </a:spcAft>
              <a:buClrTx/>
              <a:buSzTx/>
              <a:buFontTx/>
              <a:buAutoNum type="arabicParenR"/>
              <a:tabLst/>
              <a:defRPr/>
            </a:pPr>
            <a:r>
              <a:rPr kumimoji="0" lang="en-US" sz="1100" b="0" i="0" u="none" strike="noStrike" kern="1200" cap="none" spc="0" normalizeH="0" baseline="0" noProof="0">
                <a:ln w="3175">
                  <a:noFill/>
                </a:ln>
                <a:gradFill>
                  <a:gsLst>
                    <a:gs pos="0">
                      <a:srgbClr val="0078D3"/>
                    </a:gs>
                    <a:gs pos="100000">
                      <a:srgbClr val="0078D3"/>
                    </a:gs>
                  </a:gsLst>
                  <a:lin ang="5400000" scaled="1"/>
                </a:gradFill>
                <a:effectLst/>
                <a:uLnTx/>
                <a:uFillTx/>
                <a:latin typeface="Segoe UI Semibold"/>
                <a:ea typeface="+mn-ea"/>
                <a:cs typeface="Segoe UI"/>
              </a:rPr>
              <a:t>Stay connected - </a:t>
            </a:r>
            <a:r>
              <a:rPr kumimoji="0" lang="en-US" sz="900" b="0" i="0" u="none" strike="noStrike" kern="1200" cap="none" spc="0" normalizeH="0" baseline="0" noProof="0">
                <a:ln w="3175">
                  <a:noFill/>
                </a:ln>
                <a:gradFill>
                  <a:gsLst>
                    <a:gs pos="0">
                      <a:srgbClr val="000000"/>
                    </a:gs>
                    <a:gs pos="100000">
                      <a:srgbClr val="000000"/>
                    </a:gs>
                  </a:gsLst>
                  <a:lin ang="5400000" scaled="1"/>
                </a:gradFill>
                <a:effectLst/>
                <a:uLnTx/>
                <a:uFillTx/>
                <a:latin typeface="Segoe UI"/>
                <a:ea typeface="+mn-ea"/>
                <a:cs typeface="Segoe UI"/>
              </a:rPr>
              <a:t>We understand how hard it is to keep devices connected and healthy. Reconfigure and update devices with centralized device management.</a:t>
            </a:r>
          </a:p>
          <a:p>
            <a:pPr marL="342900" marR="0" lvl="0" indent="-342900" algn="l" defTabSz="913434" rtl="0" eaLnBrk="1" fontAlgn="auto" latinLnBrk="0" hangingPunct="1">
              <a:lnSpc>
                <a:spcPct val="100000"/>
              </a:lnSpc>
              <a:spcBef>
                <a:spcPct val="0"/>
              </a:spcBef>
              <a:spcAft>
                <a:spcPts val="600"/>
              </a:spcAft>
              <a:buClrTx/>
              <a:buSzTx/>
              <a:buFontTx/>
              <a:buAutoNum type="arabicParenR"/>
              <a:tabLst/>
              <a:defRPr/>
            </a:pPr>
            <a:endParaRPr kumimoji="0" lang="en-US" sz="900" b="0" i="0" u="none" strike="noStrike" kern="1200" cap="none" spc="0" normalizeH="0" baseline="0" noProof="0">
              <a:ln w="3175">
                <a:noFill/>
              </a:ln>
              <a:gradFill>
                <a:gsLst>
                  <a:gs pos="0">
                    <a:srgbClr val="000000"/>
                  </a:gs>
                  <a:gs pos="100000">
                    <a:srgbClr val="000000"/>
                  </a:gs>
                </a:gsLst>
                <a:lin ang="5400000" scaled="1"/>
              </a:gradFill>
              <a:effectLst/>
              <a:uLnTx/>
              <a:uFillTx/>
              <a:latin typeface="Segoe UI"/>
              <a:ea typeface="+mn-ea"/>
              <a:cs typeface="Segoe UI"/>
            </a:endParaRPr>
          </a:p>
          <a:p>
            <a:pPr marL="342900" marR="0" lvl="0" indent="-342900" algn="l" defTabSz="913434" rtl="0" eaLnBrk="1" fontAlgn="auto" latinLnBrk="0" hangingPunct="1">
              <a:lnSpc>
                <a:spcPct val="100000"/>
              </a:lnSpc>
              <a:spcBef>
                <a:spcPct val="0"/>
              </a:spcBef>
              <a:spcAft>
                <a:spcPts val="600"/>
              </a:spcAft>
              <a:buClrTx/>
              <a:buSzTx/>
              <a:buFontTx/>
              <a:buAutoNum type="arabicParenR"/>
              <a:tabLst/>
              <a:defRPr/>
            </a:pPr>
            <a:r>
              <a:rPr kumimoji="0" lang="en-US" sz="1100" b="0" i="0" u="none" strike="noStrike" kern="1200" cap="none" spc="0" normalizeH="0" baseline="0" noProof="0">
                <a:ln w="3175">
                  <a:noFill/>
                </a:ln>
                <a:gradFill>
                  <a:gsLst>
                    <a:gs pos="0">
                      <a:srgbClr val="0078D3"/>
                    </a:gs>
                    <a:gs pos="100000">
                      <a:srgbClr val="0078D3"/>
                    </a:gs>
                  </a:gsLst>
                  <a:lin ang="5400000" scaled="1"/>
                </a:gradFill>
                <a:effectLst/>
                <a:uLnTx/>
                <a:uFillTx/>
                <a:latin typeface="Segoe UI Semibold"/>
                <a:ea typeface="+mn-ea"/>
                <a:cs typeface="Segoe UI"/>
              </a:rPr>
              <a:t>Transform - </a:t>
            </a:r>
            <a:r>
              <a:rPr kumimoji="0" lang="en-US" sz="800" b="0" i="0" u="none" strike="noStrike" kern="1200" cap="none" spc="0" normalizeH="0" baseline="0" noProof="0">
                <a:ln w="3175">
                  <a:noFill/>
                </a:ln>
                <a:gradFill>
                  <a:gsLst>
                    <a:gs pos="0">
                      <a:srgbClr val="000000"/>
                    </a:gs>
                    <a:gs pos="100000">
                      <a:srgbClr val="000000"/>
                    </a:gs>
                  </a:gsLst>
                  <a:lin ang="5400000" scaled="1"/>
                </a:gradFill>
                <a:effectLst/>
                <a:uLnTx/>
                <a:uFillTx/>
                <a:latin typeface="Segoe UI"/>
                <a:ea typeface="+mn-ea"/>
                <a:cs typeface="Segoe UI"/>
              </a:rPr>
              <a:t>Our connectors and extensibility  </a:t>
            </a:r>
            <a:r>
              <a:rPr kumimoji="0" lang="en-US" sz="900" b="0" i="0" u="none" strike="noStrike" kern="1200" cap="none" spc="0" normalizeH="0" baseline="0" noProof="0">
                <a:ln w="3175">
                  <a:noFill/>
                </a:ln>
                <a:gradFill>
                  <a:gsLst>
                    <a:gs pos="0">
                      <a:srgbClr val="000000"/>
                    </a:gs>
                    <a:gs pos="100000">
                      <a:srgbClr val="000000"/>
                    </a:gs>
                  </a:gsLst>
                  <a:lin ang="5400000" scaled="1"/>
                </a:gradFill>
                <a:effectLst/>
                <a:uLnTx/>
                <a:uFillTx/>
                <a:latin typeface="Segoe UI"/>
                <a:ea typeface="+mn-ea"/>
                <a:cs typeface="Segoe UI"/>
              </a:rPr>
              <a:t>APIs bridge the gap between your business applications and IoT—a direct connection between IoT data and your decision makers.</a:t>
            </a:r>
          </a:p>
          <a:p>
            <a:pPr marL="0" marR="0" lvl="0" indent="0" algn="l" defTabSz="913434" rtl="0" eaLnBrk="1" fontAlgn="auto" latinLnBrk="0" hangingPunct="1">
              <a:lnSpc>
                <a:spcPct val="100000"/>
              </a:lnSpc>
              <a:spcBef>
                <a:spcPct val="0"/>
              </a:spcBef>
              <a:spcAft>
                <a:spcPts val="600"/>
              </a:spcAft>
              <a:buClrTx/>
              <a:buSzTx/>
              <a:buFontTx/>
              <a:buNone/>
              <a:tabLst/>
              <a:defRPr/>
            </a:pPr>
            <a:endParaRPr kumimoji="0" lang="en-US" sz="900" b="0" i="0" u="none" strike="noStrike" kern="1200" cap="none" spc="0" normalizeH="0" baseline="0" noProof="0">
              <a:ln w="3175">
                <a:noFill/>
              </a:ln>
              <a:gradFill>
                <a:gsLst>
                  <a:gs pos="0">
                    <a:srgbClr val="000000"/>
                  </a:gs>
                  <a:gs pos="100000">
                    <a:srgbClr val="000000"/>
                  </a:gs>
                </a:gsLst>
                <a:lin ang="5400000" scaled="1"/>
              </a:gradFill>
              <a:effectLst/>
              <a:uLnTx/>
              <a:uFillTx/>
              <a:latin typeface="Segoe UI"/>
              <a:ea typeface="+mn-ea"/>
              <a:cs typeface="Segoe UI"/>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308838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C, D, F</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Azure IoT Central Architecture</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Central device templates provide a device definition that includes:</a:t>
            </a:r>
          </a:p>
          <a:p>
            <a:pPr lvl="0"/>
            <a:r>
              <a:rPr lang="en-US" sz="882" kern="1200">
                <a:solidFill>
                  <a:schemeClr val="tx1"/>
                </a:solidFill>
                <a:effectLst/>
                <a:latin typeface="Segoe UI Light" pitchFamily="34" charset="0"/>
                <a:ea typeface="+mn-ea"/>
                <a:cs typeface="+mn-cs"/>
              </a:rPr>
              <a:t>- Device capability model: Device capability models specify the capabilities of a device such as the telemetry it sends, the properties that define the device state, and the commands the device responds to. Device capabilities are organized into one or more interfaces.</a:t>
            </a:r>
          </a:p>
          <a:p>
            <a:pPr lvl="0"/>
            <a:r>
              <a:rPr lang="en-US" sz="882" kern="1200">
                <a:solidFill>
                  <a:schemeClr val="tx1"/>
                </a:solidFill>
                <a:effectLst/>
                <a:latin typeface="Segoe UI Light" pitchFamily="34" charset="0"/>
                <a:ea typeface="+mn-ea"/>
                <a:cs typeface="+mn-cs"/>
              </a:rPr>
              <a:t>- Cloud properties: Cloud properties specify the properties IoT Central stores for a device. These properties are only stored in IoT Central and are never sent to a device.</a:t>
            </a:r>
          </a:p>
          <a:p>
            <a:pPr lvl="0"/>
            <a:r>
              <a:rPr lang="en-US" sz="882" kern="1200">
                <a:solidFill>
                  <a:schemeClr val="tx1"/>
                </a:solidFill>
                <a:effectLst/>
                <a:latin typeface="Segoe UI Light" pitchFamily="34" charset="0"/>
                <a:ea typeface="+mn-ea"/>
                <a:cs typeface="+mn-cs"/>
              </a:rPr>
              <a:t>- Views: Views specify the dashboards and forms the builder creates to let the operator monitor and manage the devices.</a:t>
            </a:r>
          </a:p>
          <a:p>
            <a:pPr lvl="0"/>
            <a:r>
              <a:rPr lang="en-US" sz="882" kern="1200">
                <a:solidFill>
                  <a:schemeClr val="tx1"/>
                </a:solidFill>
                <a:effectLst/>
                <a:latin typeface="Segoe UI Light" pitchFamily="34" charset="0"/>
                <a:ea typeface="+mn-ea"/>
                <a:cs typeface="+mn-cs"/>
              </a:rPr>
              <a:t>- Customizations: Customizations let the builder override some of the definitions in the device capability model to make them more relevant to the IoT Central application.</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An IoT Central application can have one or more simulated and real devices based on each device template.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In an Azure IoT Central application, you can create and run jobs to manage connected devices. These jobs let you do bulk updates to device properties or settings, or run commands. For example, you can create a job to increase the fan speed for multiple refrigerated vending machines.</a:t>
            </a:r>
          </a:p>
          <a:p>
            <a:endParaRPr lang="en-US" sz="882"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a:p>
        </p:txBody>
      </p:sp>
    </p:spTree>
    <p:extLst>
      <p:ext uri="{BB962C8B-B14F-4D97-AF65-F5344CB8AC3E}">
        <p14:creationId xmlns:p14="http://schemas.microsoft.com/office/powerpoint/2010/main" val="3324385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Azure IoT Central Architecture</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Central device templates provide a device definition that includes:</a:t>
            </a:r>
          </a:p>
          <a:p>
            <a:pPr lvl="0"/>
            <a:r>
              <a:rPr lang="en-US" sz="882" kern="1200">
                <a:solidFill>
                  <a:schemeClr val="tx1"/>
                </a:solidFill>
                <a:effectLst/>
                <a:latin typeface="Segoe UI Light" pitchFamily="34" charset="0"/>
                <a:ea typeface="+mn-ea"/>
                <a:cs typeface="+mn-cs"/>
              </a:rPr>
              <a:t>- Device capability model: Device capability models specify the capabilities of a device such as the telemetry it sends, the properties that define the device state, and the commands the device responds to. Device capabilities are organized into one or more interfaces.</a:t>
            </a:r>
          </a:p>
          <a:p>
            <a:pPr lvl="0"/>
            <a:r>
              <a:rPr lang="en-US" sz="882" kern="1200">
                <a:solidFill>
                  <a:schemeClr val="tx1"/>
                </a:solidFill>
                <a:effectLst/>
                <a:latin typeface="Segoe UI Light" pitchFamily="34" charset="0"/>
                <a:ea typeface="+mn-ea"/>
                <a:cs typeface="+mn-cs"/>
              </a:rPr>
              <a:t>- Cloud properties: Cloud properties specify the properties IoT Central stores for a device. These properties are only stored in IoT Central and are never sent to a device.</a:t>
            </a:r>
          </a:p>
          <a:p>
            <a:pPr lvl="0"/>
            <a:r>
              <a:rPr lang="en-US" sz="882" kern="1200">
                <a:solidFill>
                  <a:schemeClr val="tx1"/>
                </a:solidFill>
                <a:effectLst/>
                <a:latin typeface="Segoe UI Light" pitchFamily="34" charset="0"/>
                <a:ea typeface="+mn-ea"/>
                <a:cs typeface="+mn-cs"/>
              </a:rPr>
              <a:t>- Views: Views specify the dashboards and forms the builder creates to let the operator monitor and manage the devices.</a:t>
            </a:r>
          </a:p>
          <a:p>
            <a:pPr lvl="0"/>
            <a:r>
              <a:rPr lang="en-US" sz="882" kern="1200">
                <a:solidFill>
                  <a:schemeClr val="tx1"/>
                </a:solidFill>
                <a:effectLst/>
                <a:latin typeface="Segoe UI Light" pitchFamily="34" charset="0"/>
                <a:ea typeface="+mn-ea"/>
                <a:cs typeface="+mn-cs"/>
              </a:rPr>
              <a:t>- Customizations: Customizations let the builder override some of the definitions in the device capability model to make them more relevant to the IoT Central application.</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An IoT Central application can have one or more simulated and real devices based on each device template.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In an Azure IoT Central application, you can create and run jobs to manage connected devices. These jobs enable you do bulk updates to device properties or settings and provide the ability to run commands. For example, you can create a job to increase the fan speed for multiple refrigerated vending machines.</a:t>
            </a:r>
          </a:p>
          <a:p>
            <a:endParaRPr lang="en-US" sz="882"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a:p>
        </p:txBody>
      </p:sp>
    </p:spTree>
    <p:extLst>
      <p:ext uri="{BB962C8B-B14F-4D97-AF65-F5344CB8AC3E}">
        <p14:creationId xmlns:p14="http://schemas.microsoft.com/office/powerpoint/2010/main" val="3791494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C,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Introduction to Device Templates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Creating a device template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As a builder, you have several options for creating device templates:</a:t>
            </a:r>
          </a:p>
          <a:p>
            <a:pPr lvl="0"/>
            <a:r>
              <a:rPr lang="en-US" sz="882" kern="1200">
                <a:solidFill>
                  <a:schemeClr val="tx1"/>
                </a:solidFill>
                <a:effectLst/>
                <a:latin typeface="Segoe UI Light" pitchFamily="34" charset="0"/>
                <a:ea typeface="+mn-ea"/>
                <a:cs typeface="+mn-cs"/>
              </a:rPr>
              <a:t>- Design the device template in IoT Central, and then implement its device capability model in your device code.</a:t>
            </a:r>
          </a:p>
          <a:p>
            <a:pPr lvl="0"/>
            <a:r>
              <a:rPr lang="en-US" sz="882" kern="1200">
                <a:solidFill>
                  <a:schemeClr val="tx1"/>
                </a:solidFill>
                <a:effectLst/>
                <a:latin typeface="Segoe UI Light" pitchFamily="34" charset="0"/>
                <a:ea typeface="+mn-ea"/>
                <a:cs typeface="+mn-cs"/>
              </a:rPr>
              <a:t>- Import a device capability model from the Azure Certified for IoT device catalog. Then add any cloud properties, customizations, and dashboards your IoT Central application needs.</a:t>
            </a:r>
          </a:p>
          <a:p>
            <a:pPr lvl="0"/>
            <a:r>
              <a:rPr lang="en-US" sz="882" kern="1200">
                <a:solidFill>
                  <a:schemeClr val="tx1"/>
                </a:solidFill>
                <a:effectLst/>
                <a:latin typeface="Segoe UI Light" pitchFamily="34" charset="0"/>
                <a:ea typeface="+mn-ea"/>
                <a:cs typeface="+mn-cs"/>
              </a:rPr>
              <a:t>- Create a device capability model by using Visual Studio Code. Implement your device code from the model. Manually import the device capability model into your IoT Central application, and then add any cloud properties, customizations, and dashboards your IoT Central application needs.</a:t>
            </a:r>
          </a:p>
          <a:p>
            <a:r>
              <a:rPr lang="en-US" sz="882" kern="1200">
                <a:solidFill>
                  <a:schemeClr val="tx1"/>
                </a:solidFill>
                <a:effectLst/>
                <a:latin typeface="Segoe UI Light" pitchFamily="34" charset="0"/>
                <a:ea typeface="+mn-ea"/>
                <a:cs typeface="+mn-cs"/>
              </a:rPr>
              <a:t>- Create a device capability model by using Visual Studio Code. Implement your device code from the model, and connect your real device to your IoT Central application by using a device-first connection. IoT Central finds and imports the device capability model from the public repository for you. You can then add any cloud properties, customizations, and dashboards your IoT Central application needs to the device template.</a:t>
            </a:r>
          </a:p>
          <a:p>
            <a:endParaRPr lang="en-US" sz="882"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Tree>
    <p:extLst>
      <p:ext uri="{BB962C8B-B14F-4D97-AF65-F5344CB8AC3E}">
        <p14:creationId xmlns:p14="http://schemas.microsoft.com/office/powerpoint/2010/main" val="356047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C,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Manage Your Devices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As an Azure IoT Central operator, you can:</a:t>
            </a:r>
          </a:p>
          <a:p>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 Use the Devices page to view, add, and delete devices connected to your Azure IoT Central application.</a:t>
            </a:r>
          </a:p>
          <a:p>
            <a:pPr lvl="0"/>
            <a:r>
              <a:rPr lang="en-US" sz="882" kern="1200">
                <a:solidFill>
                  <a:schemeClr val="tx1"/>
                </a:solidFill>
                <a:effectLst/>
                <a:latin typeface="Segoe UI Light" pitchFamily="34" charset="0"/>
                <a:ea typeface="+mn-ea"/>
                <a:cs typeface="+mn-cs"/>
              </a:rPr>
              <a:t>- Maintain an up-to-date inventory of your devices.</a:t>
            </a:r>
          </a:p>
          <a:p>
            <a:pPr lvl="0"/>
            <a:r>
              <a:rPr lang="en-US" sz="882" kern="1200">
                <a:solidFill>
                  <a:schemeClr val="tx1"/>
                </a:solidFill>
                <a:effectLst/>
                <a:latin typeface="Segoe UI Light" pitchFamily="34" charset="0"/>
                <a:ea typeface="+mn-ea"/>
                <a:cs typeface="+mn-cs"/>
              </a:rPr>
              <a:t>- Keep your device metadata up-to-date by changing the values stored in the device properties from your views.</a:t>
            </a:r>
          </a:p>
          <a:p>
            <a:pPr lvl="0"/>
            <a:r>
              <a:rPr lang="en-US" sz="882" kern="1200">
                <a:solidFill>
                  <a:schemeClr val="tx1"/>
                </a:solidFill>
                <a:effectLst/>
                <a:latin typeface="Segoe UI Light" pitchFamily="34" charset="0"/>
                <a:ea typeface="+mn-ea"/>
                <a:cs typeface="+mn-cs"/>
              </a:rPr>
              <a:t>- Control the behavior of your devices by updating a setting on a specific device from your views.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Answer B is incorrect because an operator should not be specifying new devices or customizing your device template, those are builder responsibilities. As the builder, you create the device template that the operator will and publish your application. The operator then uses your application to implement their solution without the need to add new device types or further customizations. </a:t>
            </a:r>
          </a:p>
          <a:p>
            <a:endParaRPr lang="en-US" sz="882"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44</a:t>
            </a:fld>
            <a:endParaRPr lang="en-US"/>
          </a:p>
        </p:txBody>
      </p:sp>
    </p:spTree>
    <p:extLst>
      <p:ext uri="{BB962C8B-B14F-4D97-AF65-F5344CB8AC3E}">
        <p14:creationId xmlns:p14="http://schemas.microsoft.com/office/powerpoint/2010/main" val="3044878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C,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a:t>
            </a:r>
            <a:r>
              <a:rPr lang="en-US" sz="882" kern="1200" err="1">
                <a:solidFill>
                  <a:schemeClr val="tx1"/>
                </a:solidFill>
                <a:effectLst/>
                <a:latin typeface="Segoe UI Light" pitchFamily="34" charset="0"/>
                <a:ea typeface="+mn-ea"/>
                <a:cs typeface="+mn-cs"/>
              </a:rPr>
              <a:t>skillpipe</a:t>
            </a:r>
            <a:r>
              <a:rPr lang="en-US" sz="882" kern="1200">
                <a:solidFill>
                  <a:schemeClr val="tx1"/>
                </a:solidFill>
                <a:effectLst/>
                <a:latin typeface="Segoe UI Light" pitchFamily="34" charset="0"/>
                <a:ea typeface="+mn-ea"/>
                <a:cs typeface="+mn-cs"/>
              </a:rPr>
              <a:t> content, topic </a:t>
            </a:r>
            <a:r>
              <a:rPr lang="en-US" sz="882" i="1" kern="1200">
                <a:solidFill>
                  <a:schemeClr val="tx1"/>
                </a:solidFill>
                <a:effectLst/>
                <a:latin typeface="Segoe UI Light" pitchFamily="34" charset="0"/>
                <a:ea typeface="+mn-ea"/>
                <a:cs typeface="+mn-cs"/>
              </a:rPr>
              <a:t>Introduction to Rules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Rules in IoT Central serve as a customizable response tool that trigger on actively monitored events from connected devices.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Select Target Devices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Rules are applied to specific devices. Use the target devices section to select the kind of devices that a rule will be applied to. Filters allow you to further refine what devices should be included. The filters use properties on the device template to filter down the set of devices. Filters themselves don't trigger an action. In the following screenshot, the devices that are being targeted are of device template type Refrigerator. The filter states that the rule should only include Refrigerators where the Manufactured State property equals Washington.</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Use multiple conditions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Conditions are what rules trigger on. Currently, when you add multiple conditions to a rule, they're logically </a:t>
            </a:r>
            <a:r>
              <a:rPr lang="en-US" sz="882" kern="1200" err="1">
                <a:solidFill>
                  <a:schemeClr val="tx1"/>
                </a:solidFill>
                <a:effectLst/>
                <a:latin typeface="Segoe UI Light" pitchFamily="34" charset="0"/>
                <a:ea typeface="+mn-ea"/>
                <a:cs typeface="+mn-cs"/>
              </a:rPr>
              <a:t>AND'd</a:t>
            </a:r>
            <a:r>
              <a:rPr lang="en-US" sz="882" kern="1200">
                <a:solidFill>
                  <a:schemeClr val="tx1"/>
                </a:solidFill>
                <a:effectLst/>
                <a:latin typeface="Segoe UI Light" pitchFamily="34" charset="0"/>
                <a:ea typeface="+mn-ea"/>
                <a:cs typeface="+mn-cs"/>
              </a:rPr>
              <a:t> together. In other words, all conditions must be met for the rule to evaluate as true.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Use aggregate windowing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Rules evaluate aggregate time windows as tumbling windows. In the screenshot below, the time window is five minutes. Every five minutes, the rule evaluates on the last five minutes of data. The data is only evaluated once in the window to which it corresponds.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Use rules with IoT Edge modules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 restriction applies to rules that are applied to IoT Edge modules. Rules on telemetry from different modules aren't evaluated as valid rules. Take the following as an example. The first condition of the rule is on a temperature telemetry from Module A. The second condition of the rule is on a humidity telemetry on Module B. Since the two conditions are from different modules, this is an invalid set of conditions. The rule isn't valid and will throw an error on trying to save the rule.</a:t>
            </a:r>
          </a:p>
          <a:p>
            <a:endParaRPr lang="en-US" sz="882"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Tree>
    <p:extLst>
      <p:ext uri="{BB962C8B-B14F-4D97-AF65-F5344CB8AC3E}">
        <p14:creationId xmlns:p14="http://schemas.microsoft.com/office/powerpoint/2010/main" val="3885547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Configure a Dashboard</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Dashboard is the page that loads when users who have access to the application navigate to the application's URL. If you created your application from one of the Application Templates, your application will have a pre-defined dashboard to start. If you created your application from the Custom Application </a:t>
            </a:r>
            <a:r>
              <a:rPr lang="en-US" sz="882" kern="1200" dirty="0" err="1">
                <a:solidFill>
                  <a:schemeClr val="tx1"/>
                </a:solidFill>
                <a:effectLst/>
                <a:latin typeface="Segoe UI Light" pitchFamily="34" charset="0"/>
                <a:ea typeface="+mn-ea"/>
                <a:cs typeface="+mn-cs"/>
              </a:rPr>
              <a:t>application</a:t>
            </a:r>
            <a:r>
              <a:rPr lang="en-US" sz="882" kern="1200" dirty="0">
                <a:solidFill>
                  <a:schemeClr val="tx1"/>
                </a:solidFill>
                <a:effectLst/>
                <a:latin typeface="Segoe UI Light" pitchFamily="34" charset="0"/>
                <a:ea typeface="+mn-ea"/>
                <a:cs typeface="+mn-cs"/>
              </a:rPr>
              <a:t> template, your dashboard will be blank to start.</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11:59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46</a:t>
            </a:fld>
            <a:endParaRPr lang="en-US"/>
          </a:p>
        </p:txBody>
      </p:sp>
    </p:spTree>
    <p:extLst>
      <p:ext uri="{BB962C8B-B14F-4D97-AF65-F5344CB8AC3E}">
        <p14:creationId xmlns:p14="http://schemas.microsoft.com/office/powerpoint/2010/main" val="728161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7493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There are two pricing tiers for IoT Central. Each tier provides support for 2 free devices before the per-device fee applies.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Choosing between tier options: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Tier 1 - For devices sending a few messages per hour</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Tier 2 - For devices sending a message every few minutes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Each additional device beyond the two free devices has the associated monthly fee listed. Regional pricing applies, the Tier 1 and Tier 2 pricing example shown on this slide is for Central US.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Rather than deleting incoming messages after the specified limit is reached, overage pricing is applied (based on 4K message size) at a rate of $0.015 per 1K messages	. This overage rate is the same for Tier 1 and Tier 2.</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https://azure</a:t>
            </a:r>
            <a:r>
              <a:rPr lang="en-US" dirty="0">
                <a:hlinkClick r:id="rId4"/>
              </a:rPr>
              <a:t>.microsoft.com/en-us/pricing/details/iot-central/</a:t>
            </a: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677476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3434" rtl="0" eaLnBrk="1" fontAlgn="auto" latinLnBrk="0" hangingPunct="1">
              <a:lnSpc>
                <a:spcPct val="100000"/>
              </a:lnSpc>
              <a:spcBef>
                <a:spcPct val="0"/>
              </a:spcBef>
              <a:spcAft>
                <a:spcPts val="600"/>
              </a:spcAft>
              <a:buClrTx/>
              <a:buSzTx/>
              <a:buFontTx/>
              <a:buNone/>
              <a:tabLst/>
              <a:defRPr/>
            </a:pPr>
            <a:r>
              <a:rPr lang="en-US" dirty="0"/>
              <a:t>“When a customer decides to implement an IoT solution, they often consider a do-it-yourself solution.  However, as you can see on the slide, there’s a lot of moving parts that you would need to own if you’re going that route.  We’ve covered the implementation of some these components in the course, but that’s not enough to build a complete solution.  You could decide to manage all of these yourself, using the PaaS services we’ve already covered, or…” [next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724509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https://docs.microsoft.com/en-us/azure/iot-central/core/overview-iot-central</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“You can use Microsoft Azure IoT Central, which manages many of the PaaS components into an application platform… notice that in the central core, many of the components that you would have had to manage are now being managed for you by the Azure IoT Central Core.”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“Of course, you can also extend Azure IoT Central to other systems; the left side of this slide shows how many different devices (directly or through other systems, or even other clouds) can connect to Azure IoT Central, and the right side of the slide shows how you can do things like continuous data export, business integration such as to the Logic Apps service we described earlier in the course, and so on…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882724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hlinkClick r:id="rId3"/>
              </a:rPr>
              <a:t>https://docs.microsoft.com/en-us/azure/iot-central/core/concepts-app-templates</a:t>
            </a:r>
            <a:endParaRPr lang="en-US"/>
          </a:p>
          <a:p>
            <a:pPr algn="l"/>
            <a:endParaRPr lang="en-US" b="0" i="0">
              <a:solidFill>
                <a:srgbClr val="E3E3E3"/>
              </a:solidFill>
              <a:effectLst/>
              <a:latin typeface="Segoe UI" panose="020B0502040204020203" pitchFamily="34" charset="0"/>
            </a:endParaRPr>
          </a:p>
          <a:p>
            <a:pPr algn="l"/>
            <a:r>
              <a:rPr lang="en-US" b="0" i="0">
                <a:solidFill>
                  <a:srgbClr val="E3E3E3"/>
                </a:solidFill>
                <a:effectLst/>
                <a:latin typeface="Segoe UI" panose="020B0502040204020203" pitchFamily="34" charset="0"/>
              </a:rPr>
              <a:t>Application templates in Azure IoT Central are a tool to help solution builders kickstart their IoT solution development. You can use app templates for everything from getting a feel for what is possible, to fully customizing and your application for resale to your customers.</a:t>
            </a:r>
          </a:p>
          <a:p>
            <a:pPr algn="l"/>
            <a:endParaRPr lang="en-US" b="0" i="0">
              <a:solidFill>
                <a:srgbClr val="E3E3E3"/>
              </a:solidFill>
              <a:effectLst/>
              <a:latin typeface="Segoe UI" panose="020B0502040204020203" pitchFamily="34" charset="0"/>
            </a:endParaRPr>
          </a:p>
          <a:p>
            <a:pPr algn="l"/>
            <a:r>
              <a:rPr lang="en-US" b="0" i="0">
                <a:solidFill>
                  <a:srgbClr val="E3E3E3"/>
                </a:solidFill>
                <a:effectLst/>
                <a:latin typeface="Segoe UI" panose="020B0502040204020203" pitchFamily="34" charset="0"/>
              </a:rPr>
              <a:t>Application templates consist of:</a:t>
            </a:r>
          </a:p>
          <a:p>
            <a:pPr algn="l">
              <a:buFont typeface="Arial" panose="020B0604020202020204" pitchFamily="34" charset="0"/>
              <a:buChar char="•"/>
            </a:pPr>
            <a:r>
              <a:rPr lang="en-US" b="0" i="0">
                <a:solidFill>
                  <a:srgbClr val="E3E3E3"/>
                </a:solidFill>
                <a:effectLst/>
                <a:latin typeface="Segoe UI" panose="020B0502040204020203" pitchFamily="34" charset="0"/>
              </a:rPr>
              <a:t>Sample operator dashboards</a:t>
            </a:r>
          </a:p>
          <a:p>
            <a:pPr algn="l">
              <a:buFont typeface="Arial" panose="020B0604020202020204" pitchFamily="34" charset="0"/>
              <a:buChar char="•"/>
            </a:pPr>
            <a:r>
              <a:rPr lang="en-US" b="0" i="0">
                <a:solidFill>
                  <a:srgbClr val="E3E3E3"/>
                </a:solidFill>
                <a:effectLst/>
                <a:latin typeface="Segoe UI" panose="020B0502040204020203" pitchFamily="34" charset="0"/>
              </a:rPr>
              <a:t>Sample device templates</a:t>
            </a:r>
          </a:p>
          <a:p>
            <a:pPr algn="l">
              <a:buFont typeface="Arial" panose="020B0604020202020204" pitchFamily="34" charset="0"/>
              <a:buChar char="•"/>
            </a:pPr>
            <a:r>
              <a:rPr lang="en-US" b="0" i="0">
                <a:solidFill>
                  <a:srgbClr val="E3E3E3"/>
                </a:solidFill>
                <a:effectLst/>
                <a:latin typeface="Segoe UI" panose="020B0502040204020203" pitchFamily="34" charset="0"/>
              </a:rPr>
              <a:t>Simulated devices producing real-time data</a:t>
            </a:r>
          </a:p>
          <a:p>
            <a:pPr algn="l">
              <a:buFont typeface="Arial" panose="020B0604020202020204" pitchFamily="34" charset="0"/>
              <a:buChar char="•"/>
            </a:pPr>
            <a:r>
              <a:rPr lang="en-US" b="0" i="0">
                <a:solidFill>
                  <a:srgbClr val="E3E3E3"/>
                </a:solidFill>
                <a:effectLst/>
                <a:latin typeface="Segoe UI" panose="020B0502040204020203" pitchFamily="34" charset="0"/>
              </a:rPr>
              <a:t>Pre-configured rules and jobs</a:t>
            </a:r>
          </a:p>
          <a:p>
            <a:pPr algn="l">
              <a:buFont typeface="Arial" panose="020B0604020202020204" pitchFamily="34" charset="0"/>
              <a:buChar char="•"/>
            </a:pPr>
            <a:r>
              <a:rPr lang="en-US" b="0" i="0">
                <a:solidFill>
                  <a:srgbClr val="E3E3E3"/>
                </a:solidFill>
                <a:effectLst/>
                <a:latin typeface="Segoe UI" panose="020B0502040204020203" pitchFamily="34" charset="0"/>
              </a:rPr>
              <a:t>Rich documentation including tutorials and how-</a:t>
            </a:r>
            <a:r>
              <a:rPr lang="en-US" b="0" i="0" err="1">
                <a:solidFill>
                  <a:srgbClr val="E3E3E3"/>
                </a:solidFill>
                <a:effectLst/>
                <a:latin typeface="Segoe UI" panose="020B0502040204020203" pitchFamily="34" charset="0"/>
              </a:rPr>
              <a:t>tos</a:t>
            </a:r>
            <a:endParaRPr lang="en-US" b="0" i="0">
              <a:solidFill>
                <a:srgbClr val="E3E3E3"/>
              </a:solidFill>
              <a:effectLst/>
              <a:latin typeface="Segoe UI" panose="020B0502040204020203" pitchFamily="34" charset="0"/>
            </a:endParaRPr>
          </a:p>
          <a:p>
            <a:endParaRPr lang="en-US"/>
          </a:p>
          <a:p>
            <a:r>
              <a:rPr lang="en-US" sz="882" b="0" i="0" u="none" strike="noStrike" kern="1200">
                <a:solidFill>
                  <a:schemeClr val="tx1"/>
                </a:solidFill>
                <a:effectLst/>
                <a:latin typeface="Segoe UI Light" pitchFamily="34" charset="0"/>
                <a:ea typeface="+mn-ea"/>
                <a:cs typeface="+mn-cs"/>
                <a:hlinkClick r:id="rId4"/>
              </a:rPr>
              <a:t>Retail</a:t>
            </a:r>
            <a:endParaRPr lang="en-US" sz="882" b="0" i="0" kern="1200">
              <a:solidFill>
                <a:schemeClr val="tx1"/>
              </a:solidFill>
              <a:effectLst/>
              <a:latin typeface="Segoe UI Light" pitchFamily="34" charset="0"/>
              <a:ea typeface="+mn-ea"/>
              <a:cs typeface="+mn-cs"/>
            </a:endParaRPr>
          </a:p>
          <a:p>
            <a:pPr lvl="1"/>
            <a:r>
              <a:rPr lang="en-US" sz="882" b="0" i="0" kern="1200">
                <a:solidFill>
                  <a:schemeClr val="tx1"/>
                </a:solidFill>
                <a:effectLst/>
                <a:latin typeface="Segoe UI Light" pitchFamily="34" charset="0"/>
                <a:ea typeface="+mn-ea"/>
                <a:cs typeface="+mn-cs"/>
              </a:rPr>
              <a:t>Connected logistics</a:t>
            </a:r>
          </a:p>
          <a:p>
            <a:pPr lvl="1"/>
            <a:r>
              <a:rPr lang="en-US" sz="882" b="0" i="0" kern="1200">
                <a:solidFill>
                  <a:schemeClr val="tx1"/>
                </a:solidFill>
                <a:effectLst/>
                <a:latin typeface="Segoe UI Light" pitchFamily="34" charset="0"/>
                <a:ea typeface="+mn-ea"/>
                <a:cs typeface="+mn-cs"/>
              </a:rPr>
              <a:t>Digital distribution center</a:t>
            </a:r>
          </a:p>
          <a:p>
            <a:pPr lvl="1"/>
            <a:r>
              <a:rPr lang="en-US" sz="882" b="0" i="0" kern="1200">
                <a:solidFill>
                  <a:schemeClr val="tx1"/>
                </a:solidFill>
                <a:effectLst/>
                <a:latin typeface="Segoe UI Light" pitchFamily="34" charset="0"/>
                <a:ea typeface="+mn-ea"/>
                <a:cs typeface="+mn-cs"/>
              </a:rPr>
              <a:t>In-store analytics - condition monitoring</a:t>
            </a:r>
          </a:p>
          <a:p>
            <a:pPr lvl="1"/>
            <a:r>
              <a:rPr lang="en-US" sz="882" b="0" i="0" kern="1200">
                <a:solidFill>
                  <a:schemeClr val="tx1"/>
                </a:solidFill>
                <a:effectLst/>
                <a:latin typeface="Segoe UI Light" pitchFamily="34" charset="0"/>
                <a:ea typeface="+mn-ea"/>
                <a:cs typeface="+mn-cs"/>
              </a:rPr>
              <a:t>In-store analytics - checkout</a:t>
            </a:r>
          </a:p>
          <a:p>
            <a:pPr lvl="1"/>
            <a:r>
              <a:rPr lang="en-US" sz="882" b="0" i="0" kern="1200">
                <a:solidFill>
                  <a:schemeClr val="tx1"/>
                </a:solidFill>
                <a:effectLst/>
                <a:latin typeface="Segoe UI Light" pitchFamily="34" charset="0"/>
                <a:ea typeface="+mn-ea"/>
                <a:cs typeface="+mn-cs"/>
              </a:rPr>
              <a:t>Smart Inventory Management</a:t>
            </a:r>
          </a:p>
          <a:p>
            <a:r>
              <a:rPr lang="en-US" sz="882" b="0" i="0" u="none" strike="noStrike" kern="1200">
                <a:solidFill>
                  <a:schemeClr val="tx1"/>
                </a:solidFill>
                <a:effectLst/>
                <a:latin typeface="Segoe UI Light" pitchFamily="34" charset="0"/>
                <a:ea typeface="+mn-ea"/>
                <a:cs typeface="+mn-cs"/>
                <a:hlinkClick r:id="rId5"/>
              </a:rPr>
              <a:t>Energy</a:t>
            </a:r>
            <a:endParaRPr lang="en-US" sz="882" b="0" i="0" kern="1200">
              <a:solidFill>
                <a:schemeClr val="tx1"/>
              </a:solidFill>
              <a:effectLst/>
              <a:latin typeface="Segoe UI Light" pitchFamily="34" charset="0"/>
              <a:ea typeface="+mn-ea"/>
              <a:cs typeface="+mn-cs"/>
            </a:endParaRPr>
          </a:p>
          <a:p>
            <a:pPr lvl="1"/>
            <a:r>
              <a:rPr lang="en-US" sz="882" b="0" i="0" kern="1200">
                <a:solidFill>
                  <a:schemeClr val="tx1"/>
                </a:solidFill>
                <a:effectLst/>
                <a:latin typeface="Segoe UI Light" pitchFamily="34" charset="0"/>
                <a:ea typeface="+mn-ea"/>
                <a:cs typeface="+mn-cs"/>
              </a:rPr>
              <a:t>Smart meter monitoring</a:t>
            </a:r>
          </a:p>
          <a:p>
            <a:pPr lvl="1"/>
            <a:r>
              <a:rPr lang="en-US" sz="882" b="0" i="0" kern="1200">
                <a:solidFill>
                  <a:schemeClr val="tx1"/>
                </a:solidFill>
                <a:effectLst/>
                <a:latin typeface="Segoe UI Light" pitchFamily="34" charset="0"/>
                <a:ea typeface="+mn-ea"/>
                <a:cs typeface="+mn-cs"/>
              </a:rPr>
              <a:t>Solar panel monitoring</a:t>
            </a:r>
          </a:p>
          <a:p>
            <a:r>
              <a:rPr lang="en-US" sz="882" b="0" i="0" u="none" strike="noStrike" kern="1200">
                <a:solidFill>
                  <a:schemeClr val="tx1"/>
                </a:solidFill>
                <a:effectLst/>
                <a:latin typeface="Segoe UI Light" pitchFamily="34" charset="0"/>
                <a:ea typeface="+mn-ea"/>
                <a:cs typeface="+mn-cs"/>
                <a:hlinkClick r:id="rId6"/>
              </a:rPr>
              <a:t>Government</a:t>
            </a:r>
            <a:endParaRPr lang="en-US" sz="882" b="0" i="0" kern="1200">
              <a:solidFill>
                <a:schemeClr val="tx1"/>
              </a:solidFill>
              <a:effectLst/>
              <a:latin typeface="Segoe UI Light" pitchFamily="34" charset="0"/>
              <a:ea typeface="+mn-ea"/>
              <a:cs typeface="+mn-cs"/>
            </a:endParaRPr>
          </a:p>
          <a:p>
            <a:pPr lvl="1"/>
            <a:r>
              <a:rPr lang="en-US" sz="882" b="0" i="0" kern="1200">
                <a:solidFill>
                  <a:schemeClr val="tx1"/>
                </a:solidFill>
                <a:effectLst/>
                <a:latin typeface="Segoe UI Light" pitchFamily="34" charset="0"/>
                <a:ea typeface="+mn-ea"/>
                <a:cs typeface="+mn-cs"/>
              </a:rPr>
              <a:t>Connected waste management</a:t>
            </a:r>
          </a:p>
          <a:p>
            <a:pPr lvl="1"/>
            <a:r>
              <a:rPr lang="en-US" sz="882" b="0" i="0" kern="1200">
                <a:solidFill>
                  <a:schemeClr val="tx1"/>
                </a:solidFill>
                <a:effectLst/>
                <a:latin typeface="Segoe UI Light" pitchFamily="34" charset="0"/>
                <a:ea typeface="+mn-ea"/>
                <a:cs typeface="+mn-cs"/>
              </a:rPr>
              <a:t>Water consumption monitoring</a:t>
            </a:r>
          </a:p>
          <a:p>
            <a:pPr lvl="1"/>
            <a:r>
              <a:rPr lang="en-US" sz="882" b="0" i="0" kern="1200">
                <a:solidFill>
                  <a:schemeClr val="tx1"/>
                </a:solidFill>
                <a:effectLst/>
                <a:latin typeface="Segoe UI Light" pitchFamily="34" charset="0"/>
                <a:ea typeface="+mn-ea"/>
                <a:cs typeface="+mn-cs"/>
              </a:rPr>
              <a:t>Water quality monitoring</a:t>
            </a:r>
          </a:p>
          <a:p>
            <a:r>
              <a:rPr lang="en-US" sz="882" b="0" i="0" u="none" strike="noStrike" kern="1200">
                <a:solidFill>
                  <a:schemeClr val="tx1"/>
                </a:solidFill>
                <a:effectLst/>
                <a:latin typeface="Segoe UI Light" pitchFamily="34" charset="0"/>
                <a:ea typeface="+mn-ea"/>
                <a:cs typeface="+mn-cs"/>
                <a:hlinkClick r:id="rId7"/>
              </a:rPr>
              <a:t>Healthcare</a:t>
            </a:r>
            <a:r>
              <a:rPr lang="en-US" sz="882" b="0" i="0" kern="1200">
                <a:solidFill>
                  <a:schemeClr val="tx1"/>
                </a:solidFill>
                <a:effectLst/>
                <a:latin typeface="Segoe UI Light" pitchFamily="34" charset="0"/>
                <a:ea typeface="+mn-ea"/>
                <a:cs typeface="+mn-cs"/>
              </a:rPr>
              <a:t>.</a:t>
            </a:r>
          </a:p>
          <a:p>
            <a:pPr lvl="1"/>
            <a:r>
              <a:rPr lang="en-US" sz="882" b="0" i="0" kern="1200">
                <a:solidFill>
                  <a:schemeClr val="tx1"/>
                </a:solidFill>
                <a:effectLst/>
                <a:latin typeface="Segoe UI Light" pitchFamily="34" charset="0"/>
                <a:ea typeface="+mn-ea"/>
                <a:cs typeface="+mn-cs"/>
              </a:rPr>
              <a:t>Continuous patient monitoring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9087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https://docs.microsoft.com/en-us/azure/iot-central/core/concepts-get-connected</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You may want to start creating an IoT Central instance here so you can begin demoing concepts to them.</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Because they know about these concepts from DPS, which underlies what IoT Central is doing, you can go through this very quickly.  The original source material for the course doesn’t assume you know DPS, so there’s a small disconnect there that we have to live with.</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b="1" dirty="0"/>
              <a:t>Note</a:t>
            </a:r>
            <a:r>
              <a:rPr lang="en-US" dirty="0"/>
              <a:t>: We are leaving out two early-in-preview pieces here, IoT Plug and Play and IoT Azure Digital Twins.  This is a deliberate course decision.  If you as an instructor have knowledge of those, that’s fine.  If you get asked about either of those, or wish to talk about them, be sure to check the current docs.microsoft.com content.</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a:p>
        </p:txBody>
      </p:sp>
    </p:spTree>
    <p:extLst>
      <p:ext uri="{BB962C8B-B14F-4D97-AF65-F5344CB8AC3E}">
        <p14:creationId xmlns:p14="http://schemas.microsoft.com/office/powerpoint/2010/main" val="39573285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39562"/>
            <a:ext cx="9115662" cy="375765"/>
          </a:xfrm>
        </p:spPr>
        <p:txBody>
          <a:bodyPr wrap="square" lIns="0" tIns="0" rIns="0" bIns="0" anchor="ctr">
            <a:spAutoFit/>
          </a:bodyPr>
          <a:lstStyle>
            <a:lvl1pPr algn="l" defTabSz="914367" rtl="0" eaLnBrk="1" latinLnBrk="0" hangingPunct="1">
              <a:lnSpc>
                <a:spcPts val="3137"/>
              </a:lnSpc>
              <a:spcBef>
                <a:spcPct val="0"/>
              </a:spcBef>
              <a:buNone/>
              <a:defRPr lang="en-US" sz="2549"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solidFill>
                <a:schemeClr val="bg1">
                  <a:lumMod val="65000"/>
                </a:schemeClr>
              </a:solidFill>
            </a:endParaRPr>
          </a:p>
        </p:txBody>
      </p:sp>
    </p:spTree>
    <p:extLst>
      <p:ext uri="{BB962C8B-B14F-4D97-AF65-F5344CB8AC3E}">
        <p14:creationId xmlns:p14="http://schemas.microsoft.com/office/powerpoint/2010/main" val="3375182234"/>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4274800126"/>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7" name="Text Placeholder 6">
            <a:extLst>
              <a:ext uri="{FF2B5EF4-FFF2-40B4-BE49-F238E27FC236}">
                <a16:creationId xmlns:a16="http://schemas.microsoft.com/office/drawing/2014/main" id="{87E306C0-FFC6-412E-AA61-07300485557E}"/>
              </a:ext>
            </a:extLst>
          </p:cNvPr>
          <p:cNvSpPr>
            <a:spLocks noGrp="1"/>
          </p:cNvSpPr>
          <p:nvPr>
            <p:ph type="body" sz="quarter" idx="10"/>
          </p:nvPr>
        </p:nvSpPr>
        <p:spPr>
          <a:xfrm>
            <a:off x="418643" y="1186376"/>
            <a:ext cx="11354714" cy="362123"/>
          </a:xfrm>
        </p:spPr>
        <p:txBody>
          <a:bodyPr tIns="0" rIns="0" bIns="0"/>
          <a:lstStyle>
            <a:lvl1pPr>
              <a:defRPr sz="2353" spc="0">
                <a:latin typeface="+mj-lt"/>
              </a:defRPr>
            </a:lvl1pPr>
          </a:lstStyle>
          <a:p>
            <a:pPr lvl="0"/>
            <a:r>
              <a:rPr lang="en-US" dirty="0"/>
              <a:t>Click to edit Master text styles</a:t>
            </a:r>
          </a:p>
        </p:txBody>
      </p:sp>
    </p:spTree>
    <p:extLst>
      <p:ext uri="{BB962C8B-B14F-4D97-AF65-F5344CB8AC3E}">
        <p14:creationId xmlns:p14="http://schemas.microsoft.com/office/powerpoint/2010/main" val="1634471355"/>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 id="2147484738"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8" Type="http://schemas.openxmlformats.org/officeDocument/2006/relationships/image" Target="../media/image84.emf"/><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notesSlide" Target="../notesSlides/notesSlide9.xml"/><Relationship Id="rId1" Type="http://schemas.openxmlformats.org/officeDocument/2006/relationships/slideLayout" Target="../slideLayouts/slideLayout74.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1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3.xml"/></Relationships>
</file>

<file path=ppt/slides/_rels/slide13.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10.xml"/><Relationship Id="rId1" Type="http://schemas.openxmlformats.org/officeDocument/2006/relationships/slideLayout" Target="../slideLayouts/slideLayout74.xml"/><Relationship Id="rId5" Type="http://schemas.openxmlformats.org/officeDocument/2006/relationships/image" Target="../media/image87.emf"/><Relationship Id="rId4" Type="http://schemas.openxmlformats.org/officeDocument/2006/relationships/image" Target="../media/image86.emf"/></Relationships>
</file>

<file path=ppt/slides/_rels/slide14.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image" Target="../media/image88.emf"/><Relationship Id="rId7" Type="http://schemas.openxmlformats.org/officeDocument/2006/relationships/image" Target="../media/image92.emf"/><Relationship Id="rId2" Type="http://schemas.openxmlformats.org/officeDocument/2006/relationships/notesSlide" Target="../notesSlides/notesSlide11.xml"/><Relationship Id="rId1" Type="http://schemas.openxmlformats.org/officeDocument/2006/relationships/slideLayout" Target="../slideLayouts/slideLayout74.xml"/><Relationship Id="rId6" Type="http://schemas.openxmlformats.org/officeDocument/2006/relationships/image" Target="../media/image91.emf"/><Relationship Id="rId5" Type="http://schemas.openxmlformats.org/officeDocument/2006/relationships/image" Target="../media/image90.emf"/><Relationship Id="rId4" Type="http://schemas.openxmlformats.org/officeDocument/2006/relationships/image" Target="../media/image89.emf"/><Relationship Id="rId9" Type="http://schemas.openxmlformats.org/officeDocument/2006/relationships/image" Target="../media/image94.emf"/></Relationships>
</file>

<file path=ppt/slides/_rels/slide15.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notesSlide" Target="../notesSlides/notesSlide12.xml"/><Relationship Id="rId1" Type="http://schemas.openxmlformats.org/officeDocument/2006/relationships/slideLayout" Target="../slideLayouts/slideLayout74.xml"/><Relationship Id="rId4" Type="http://schemas.openxmlformats.org/officeDocument/2006/relationships/image" Target="../media/image9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slideLayout" Target="../slideLayouts/slideLayout74.xml"/><Relationship Id="rId4" Type="http://schemas.openxmlformats.org/officeDocument/2006/relationships/image" Target="../media/image101.emf"/></Relationships>
</file>

<file path=ppt/slides/_rels/slide19.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105.emf"/><Relationship Id="rId2" Type="http://schemas.openxmlformats.org/officeDocument/2006/relationships/image" Target="../media/image104.emf"/><Relationship Id="rId1" Type="http://schemas.openxmlformats.org/officeDocument/2006/relationships/slideLayout" Target="../slideLayouts/slideLayout74.xml"/><Relationship Id="rId4" Type="http://schemas.openxmlformats.org/officeDocument/2006/relationships/image" Target="../media/image106.emf"/></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3.xml"/></Relationships>
</file>

<file path=ppt/slides/_rels/slide22.xml.rels><?xml version="1.0" encoding="UTF-8" standalone="yes"?>
<Relationships xmlns="http://schemas.openxmlformats.org/package/2006/relationships"><Relationship Id="rId8" Type="http://schemas.openxmlformats.org/officeDocument/2006/relationships/image" Target="../media/image112.emf"/><Relationship Id="rId3" Type="http://schemas.openxmlformats.org/officeDocument/2006/relationships/image" Target="../media/image107.emf"/><Relationship Id="rId7" Type="http://schemas.openxmlformats.org/officeDocument/2006/relationships/image" Target="../media/image111.emf"/><Relationship Id="rId2" Type="http://schemas.openxmlformats.org/officeDocument/2006/relationships/notesSlide" Target="../notesSlides/notesSlide13.xml"/><Relationship Id="rId1" Type="http://schemas.openxmlformats.org/officeDocument/2006/relationships/slideLayout" Target="../slideLayouts/slideLayout74.xml"/><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emf"/></Relationships>
</file>

<file path=ppt/slides/_rels/slide23.xml.rels><?xml version="1.0" encoding="UTF-8" standalone="yes"?>
<Relationships xmlns="http://schemas.openxmlformats.org/package/2006/relationships"><Relationship Id="rId3" Type="http://schemas.openxmlformats.org/officeDocument/2006/relationships/image" Target="../media/image113.emf"/><Relationship Id="rId2" Type="http://schemas.openxmlformats.org/officeDocument/2006/relationships/notesSlide" Target="../notesSlides/notesSlide14.xml"/><Relationship Id="rId1" Type="http://schemas.openxmlformats.org/officeDocument/2006/relationships/slideLayout" Target="../slideLayouts/slideLayout74.xml"/><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emf"/></Relationships>
</file>

<file path=ppt/slides/_rels/slide24.xml.rels><?xml version="1.0" encoding="UTF-8" standalone="yes"?>
<Relationships xmlns="http://schemas.openxmlformats.org/package/2006/relationships"><Relationship Id="rId3" Type="http://schemas.openxmlformats.org/officeDocument/2006/relationships/image" Target="../media/image104.emf"/><Relationship Id="rId2" Type="http://schemas.openxmlformats.org/officeDocument/2006/relationships/notesSlide" Target="../notesSlides/notesSlide15.xml"/><Relationship Id="rId1" Type="http://schemas.openxmlformats.org/officeDocument/2006/relationships/slideLayout" Target="../slideLayouts/slideLayout74.xml"/><Relationship Id="rId5" Type="http://schemas.openxmlformats.org/officeDocument/2006/relationships/image" Target="../media/image87.emf"/><Relationship Id="rId4" Type="http://schemas.openxmlformats.org/officeDocument/2006/relationships/image" Target="../media/image117.emf"/></Relationships>
</file>

<file path=ppt/slides/_rels/slide25.x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slideLayout" Target="../slideLayouts/slideLayout7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2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8.xml"/><Relationship Id="rId1" Type="http://schemas.openxmlformats.org/officeDocument/2006/relationships/slideLayout" Target="../slideLayouts/slideLayout74.xml"/></Relationships>
</file>

<file path=ppt/slides/_rels/slide2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3" Type="http://schemas.openxmlformats.org/officeDocument/2006/relationships/image" Target="../media/image123.emf"/><Relationship Id="rId7" Type="http://schemas.openxmlformats.org/officeDocument/2006/relationships/image" Target="../media/image127.emf"/><Relationship Id="rId2" Type="http://schemas.openxmlformats.org/officeDocument/2006/relationships/notesSlide" Target="../notesSlides/notesSlide21.xml"/><Relationship Id="rId1" Type="http://schemas.openxmlformats.org/officeDocument/2006/relationships/slideLayout" Target="../slideLayouts/slideLayout74.xml"/><Relationship Id="rId6" Type="http://schemas.openxmlformats.org/officeDocument/2006/relationships/image" Target="../media/image126.emf"/><Relationship Id="rId5" Type="http://schemas.openxmlformats.org/officeDocument/2006/relationships/image" Target="../media/image125.emf"/><Relationship Id="rId4" Type="http://schemas.openxmlformats.org/officeDocument/2006/relationships/image" Target="../media/image124.emf"/></Relationships>
</file>

<file path=ppt/slides/_rels/slide33.xml.rels><?xml version="1.0" encoding="UTF-8" standalone="yes"?>
<Relationships xmlns="http://schemas.openxmlformats.org/package/2006/relationships"><Relationship Id="rId3" Type="http://schemas.openxmlformats.org/officeDocument/2006/relationships/image" Target="../media/image128.emf"/><Relationship Id="rId2" Type="http://schemas.openxmlformats.org/officeDocument/2006/relationships/notesSlide" Target="../notesSlides/notesSlide22.xml"/><Relationship Id="rId1" Type="http://schemas.openxmlformats.org/officeDocument/2006/relationships/slideLayout" Target="../slideLayouts/slideLayout73.xml"/></Relationships>
</file>

<file path=ppt/slides/_rels/slide3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23.xml"/><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3" Type="http://schemas.openxmlformats.org/officeDocument/2006/relationships/image" Target="../media/image130.emf"/><Relationship Id="rId2" Type="http://schemas.openxmlformats.org/officeDocument/2006/relationships/notesSlide" Target="../notesSlides/notesSlide24.xml"/><Relationship Id="rId1" Type="http://schemas.openxmlformats.org/officeDocument/2006/relationships/slideLayout" Target="../slideLayouts/slideLayout75.xml"/><Relationship Id="rId6" Type="http://schemas.openxmlformats.org/officeDocument/2006/relationships/image" Target="../media/image133.emf"/><Relationship Id="rId5" Type="http://schemas.openxmlformats.org/officeDocument/2006/relationships/image" Target="../media/image132.emf"/><Relationship Id="rId4" Type="http://schemas.openxmlformats.org/officeDocument/2006/relationships/image" Target="../media/image131.emf"/></Relationships>
</file>

<file path=ppt/slides/_rels/slide36.xml.rels><?xml version="1.0" encoding="UTF-8" standalone="yes"?>
<Relationships xmlns="http://schemas.openxmlformats.org/package/2006/relationships"><Relationship Id="rId3" Type="http://schemas.openxmlformats.org/officeDocument/2006/relationships/image" Target="../media/image134.emf"/><Relationship Id="rId2" Type="http://schemas.openxmlformats.org/officeDocument/2006/relationships/notesSlide" Target="../notesSlides/notesSlide25.xml"/><Relationship Id="rId1" Type="http://schemas.openxmlformats.org/officeDocument/2006/relationships/slideLayout" Target="../slideLayouts/slideLayout73.xml"/></Relationships>
</file>

<file path=ppt/slides/_rels/slide37.x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notesSlide" Target="../notesSlides/notesSlide26.xml"/><Relationship Id="rId1" Type="http://schemas.openxmlformats.org/officeDocument/2006/relationships/slideLayout" Target="../slideLayouts/slideLayout74.xml"/></Relationships>
</file>

<file path=ppt/slides/_rels/slide38.xml.rels><?xml version="1.0" encoding="UTF-8" standalone="yes"?>
<Relationships xmlns="http://schemas.openxmlformats.org/package/2006/relationships"><Relationship Id="rId3" Type="http://schemas.openxmlformats.org/officeDocument/2006/relationships/image" Target="../media/image136.emf"/><Relationship Id="rId2" Type="http://schemas.openxmlformats.org/officeDocument/2006/relationships/notesSlide" Target="../notesSlides/notesSlide27.xml"/><Relationship Id="rId1" Type="http://schemas.openxmlformats.org/officeDocument/2006/relationships/slideLayout" Target="../slideLayouts/slideLayout73.xml"/></Relationships>
</file>

<file path=ppt/slides/_rels/slide39.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notesSlide" Target="../notesSlides/notesSlide28.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notesSlide" Target="../notesSlides/notesSlide29.xml"/><Relationship Id="rId1" Type="http://schemas.openxmlformats.org/officeDocument/2006/relationships/slideLayout" Target="../slideLayouts/slideLayout74.xml"/></Relationships>
</file>

<file path=ppt/slides/_rels/slide41.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notesSlide" Target="../notesSlides/notesSlide30.xml"/><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notesSlide" Target="../notesSlides/notesSlide31.xml"/><Relationship Id="rId1" Type="http://schemas.openxmlformats.org/officeDocument/2006/relationships/slideLayout" Target="../slideLayouts/slideLayout74.xml"/></Relationships>
</file>

<file path=ppt/slides/_rels/slide43.x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notesSlide" Target="../notesSlides/notesSlide32.xml"/><Relationship Id="rId1" Type="http://schemas.openxmlformats.org/officeDocument/2006/relationships/slideLayout" Target="../slideLayouts/slideLayout74.xml"/></Relationships>
</file>

<file path=ppt/slides/_rels/slide44.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notesSlide" Target="../notesSlides/notesSlide33.xml"/><Relationship Id="rId1" Type="http://schemas.openxmlformats.org/officeDocument/2006/relationships/slideLayout" Target="../slideLayouts/slideLayout74.xml"/></Relationships>
</file>

<file path=ppt/slides/_rels/slide45.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notesSlide" Target="../notesSlides/notesSlide34.xml"/><Relationship Id="rId1" Type="http://schemas.openxmlformats.org/officeDocument/2006/relationships/slideLayout" Target="../slideLayouts/slideLayout74.xml"/></Relationships>
</file>

<file path=ppt/slides/_rels/slide46.xml.rels><?xml version="1.0" encoding="UTF-8" standalone="yes"?>
<Relationships xmlns="http://schemas.openxmlformats.org/package/2006/relationships"><Relationship Id="rId3" Type="http://schemas.openxmlformats.org/officeDocument/2006/relationships/image" Target="../media/image137.emf"/><Relationship Id="rId2" Type="http://schemas.openxmlformats.org/officeDocument/2006/relationships/notesSlide" Target="../notesSlides/notesSlide35.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png"/><Relationship Id="rId3" Type="http://schemas.openxmlformats.org/officeDocument/2006/relationships/image" Target="../media/image23.wmf"/><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jpeg"/><Relationship Id="rId2" Type="http://schemas.openxmlformats.org/officeDocument/2006/relationships/notesSlide" Target="../notesSlides/notesSlide3.xml"/><Relationship Id="rId16" Type="http://schemas.openxmlformats.org/officeDocument/2006/relationships/image" Target="../media/image36.png"/><Relationship Id="rId1" Type="http://schemas.openxmlformats.org/officeDocument/2006/relationships/slideLayout" Target="../slideLayouts/slideLayout75.xml"/><Relationship Id="rId6" Type="http://schemas.openxmlformats.org/officeDocument/2006/relationships/image" Target="../media/image26.jpeg"/><Relationship Id="rId11" Type="http://schemas.openxmlformats.org/officeDocument/2006/relationships/image" Target="../media/image31.png"/><Relationship Id="rId5" Type="http://schemas.openxmlformats.org/officeDocument/2006/relationships/image" Target="../media/image25.wmf"/><Relationship Id="rId15" Type="http://schemas.openxmlformats.org/officeDocument/2006/relationships/image" Target="../media/image35.png"/><Relationship Id="rId10" Type="http://schemas.openxmlformats.org/officeDocument/2006/relationships/image" Target="../media/image30.jpeg"/><Relationship Id="rId4" Type="http://schemas.openxmlformats.org/officeDocument/2006/relationships/image" Target="../media/image24.wmf"/><Relationship Id="rId9" Type="http://schemas.openxmlformats.org/officeDocument/2006/relationships/image" Target="../media/image29.png"/><Relationship Id="rId14" Type="http://schemas.openxmlformats.org/officeDocument/2006/relationships/image" Target="../media/image34.png"/></Relationships>
</file>

<file path=ppt/slides/_rels/slide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74.xml"/><Relationship Id="rId5" Type="http://schemas.openxmlformats.org/officeDocument/2006/relationships/image" Target="../media/image25.wmf"/><Relationship Id="rId4" Type="http://schemas.openxmlformats.org/officeDocument/2006/relationships/image" Target="../media/image24.wmf"/></Relationships>
</file>

<file path=ppt/slides/_rels/slide7.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5.xml"/><Relationship Id="rId1" Type="http://schemas.openxmlformats.org/officeDocument/2006/relationships/slideLayout" Target="../slideLayouts/slideLayout74.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 Id="rId9" Type="http://schemas.openxmlformats.org/officeDocument/2006/relationships/image" Target="../media/image44.emf"/></Relationships>
</file>

<file path=ppt/slides/_rels/slide8.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emf"/><Relationship Id="rId18" Type="http://schemas.openxmlformats.org/officeDocument/2006/relationships/image" Target="../media/image60.wmf"/><Relationship Id="rId26" Type="http://schemas.openxmlformats.org/officeDocument/2006/relationships/image" Target="../media/image67.png"/><Relationship Id="rId3" Type="http://schemas.openxmlformats.org/officeDocument/2006/relationships/image" Target="../media/image45.png"/><Relationship Id="rId21" Type="http://schemas.openxmlformats.org/officeDocument/2006/relationships/image" Target="../media/image62.emf"/><Relationship Id="rId34" Type="http://schemas.openxmlformats.org/officeDocument/2006/relationships/image" Target="../media/image7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emf"/><Relationship Id="rId25" Type="http://schemas.openxmlformats.org/officeDocument/2006/relationships/image" Target="../media/image66.png"/><Relationship Id="rId33" Type="http://schemas.openxmlformats.org/officeDocument/2006/relationships/image" Target="../media/image74.jpeg"/><Relationship Id="rId2" Type="http://schemas.openxmlformats.org/officeDocument/2006/relationships/notesSlide" Target="../notesSlides/notesSlide6.xml"/><Relationship Id="rId16" Type="http://schemas.openxmlformats.org/officeDocument/2006/relationships/image" Target="../media/image58.png"/><Relationship Id="rId20" Type="http://schemas.openxmlformats.org/officeDocument/2006/relationships/image" Target="../media/image61.emf"/><Relationship Id="rId29" Type="http://schemas.openxmlformats.org/officeDocument/2006/relationships/image" Target="../media/image70.png"/><Relationship Id="rId1" Type="http://schemas.openxmlformats.org/officeDocument/2006/relationships/slideLayout" Target="../slideLayouts/slideLayout74.xml"/><Relationship Id="rId6" Type="http://schemas.openxmlformats.org/officeDocument/2006/relationships/image" Target="../media/image48.png"/><Relationship Id="rId11" Type="http://schemas.openxmlformats.org/officeDocument/2006/relationships/image" Target="../media/image53.svg"/><Relationship Id="rId24" Type="http://schemas.openxmlformats.org/officeDocument/2006/relationships/image" Target="../media/image65.png"/><Relationship Id="rId32" Type="http://schemas.openxmlformats.org/officeDocument/2006/relationships/image" Target="../media/image73.png"/><Relationship Id="rId5" Type="http://schemas.openxmlformats.org/officeDocument/2006/relationships/image" Target="../media/image47.png"/><Relationship Id="rId15" Type="http://schemas.openxmlformats.org/officeDocument/2006/relationships/image" Target="../media/image57.emf"/><Relationship Id="rId23" Type="http://schemas.openxmlformats.org/officeDocument/2006/relationships/image" Target="../media/image64.png"/><Relationship Id="rId28" Type="http://schemas.openxmlformats.org/officeDocument/2006/relationships/image" Target="../media/image69.png"/><Relationship Id="rId10" Type="http://schemas.openxmlformats.org/officeDocument/2006/relationships/image" Target="../media/image52.png"/><Relationship Id="rId19" Type="http://schemas.openxmlformats.org/officeDocument/2006/relationships/image" Target="../media/image22.png"/><Relationship Id="rId31" Type="http://schemas.openxmlformats.org/officeDocument/2006/relationships/image" Target="../media/image72.png"/><Relationship Id="rId4" Type="http://schemas.openxmlformats.org/officeDocument/2006/relationships/image" Target="../media/image46.png"/><Relationship Id="rId9" Type="http://schemas.openxmlformats.org/officeDocument/2006/relationships/image" Target="../media/image51.emf"/><Relationship Id="rId14" Type="http://schemas.openxmlformats.org/officeDocument/2006/relationships/image" Target="../media/image56.png"/><Relationship Id="rId22" Type="http://schemas.openxmlformats.org/officeDocument/2006/relationships/image" Target="../media/image63.png"/><Relationship Id="rId27" Type="http://schemas.openxmlformats.org/officeDocument/2006/relationships/image" Target="../media/image68.png"/><Relationship Id="rId30" Type="http://schemas.openxmlformats.org/officeDocument/2006/relationships/image" Target="../media/image71.png"/><Relationship Id="rId35" Type="http://schemas.openxmlformats.org/officeDocument/2006/relationships/image" Target="../media/image76.png"/></Relationships>
</file>

<file path=ppt/slides/_rels/slide9.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emf"/><Relationship Id="rId18" Type="http://schemas.openxmlformats.org/officeDocument/2006/relationships/image" Target="../media/image60.wmf"/><Relationship Id="rId26" Type="http://schemas.openxmlformats.org/officeDocument/2006/relationships/image" Target="../media/image66.png"/><Relationship Id="rId3" Type="http://schemas.openxmlformats.org/officeDocument/2006/relationships/image" Target="../media/image45.png"/><Relationship Id="rId21" Type="http://schemas.openxmlformats.org/officeDocument/2006/relationships/image" Target="../media/image62.emf"/><Relationship Id="rId34" Type="http://schemas.openxmlformats.org/officeDocument/2006/relationships/image" Target="../media/image74.jpe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emf"/><Relationship Id="rId25" Type="http://schemas.openxmlformats.org/officeDocument/2006/relationships/image" Target="../media/image65.png"/><Relationship Id="rId33" Type="http://schemas.openxmlformats.org/officeDocument/2006/relationships/image" Target="../media/image73.png"/><Relationship Id="rId2" Type="http://schemas.openxmlformats.org/officeDocument/2006/relationships/notesSlide" Target="../notesSlides/notesSlide7.xml"/><Relationship Id="rId16" Type="http://schemas.openxmlformats.org/officeDocument/2006/relationships/image" Target="../media/image58.png"/><Relationship Id="rId20" Type="http://schemas.openxmlformats.org/officeDocument/2006/relationships/image" Target="../media/image61.emf"/><Relationship Id="rId29" Type="http://schemas.openxmlformats.org/officeDocument/2006/relationships/image" Target="../media/image69.png"/><Relationship Id="rId1" Type="http://schemas.openxmlformats.org/officeDocument/2006/relationships/slideLayout" Target="../slideLayouts/slideLayout74.xml"/><Relationship Id="rId6" Type="http://schemas.openxmlformats.org/officeDocument/2006/relationships/image" Target="../media/image48.png"/><Relationship Id="rId11" Type="http://schemas.openxmlformats.org/officeDocument/2006/relationships/image" Target="../media/image53.svg"/><Relationship Id="rId24" Type="http://schemas.openxmlformats.org/officeDocument/2006/relationships/image" Target="../media/image64.png"/><Relationship Id="rId32" Type="http://schemas.openxmlformats.org/officeDocument/2006/relationships/image" Target="../media/image72.png"/><Relationship Id="rId5" Type="http://schemas.openxmlformats.org/officeDocument/2006/relationships/image" Target="../media/image47.png"/><Relationship Id="rId15" Type="http://schemas.openxmlformats.org/officeDocument/2006/relationships/image" Target="../media/image57.emf"/><Relationship Id="rId23" Type="http://schemas.openxmlformats.org/officeDocument/2006/relationships/image" Target="../media/image63.png"/><Relationship Id="rId28" Type="http://schemas.openxmlformats.org/officeDocument/2006/relationships/image" Target="../media/image68.png"/><Relationship Id="rId36" Type="http://schemas.openxmlformats.org/officeDocument/2006/relationships/image" Target="../media/image77.png"/><Relationship Id="rId10" Type="http://schemas.openxmlformats.org/officeDocument/2006/relationships/image" Target="../media/image52.png"/><Relationship Id="rId19" Type="http://schemas.openxmlformats.org/officeDocument/2006/relationships/image" Target="../media/image22.png"/><Relationship Id="rId31" Type="http://schemas.openxmlformats.org/officeDocument/2006/relationships/image" Target="../media/image71.png"/><Relationship Id="rId4" Type="http://schemas.openxmlformats.org/officeDocument/2006/relationships/image" Target="../media/image46.png"/><Relationship Id="rId9" Type="http://schemas.openxmlformats.org/officeDocument/2006/relationships/image" Target="../media/image51.emf"/><Relationship Id="rId14" Type="http://schemas.openxmlformats.org/officeDocument/2006/relationships/image" Target="../media/image56.png"/><Relationship Id="rId22" Type="http://schemas.openxmlformats.org/officeDocument/2006/relationships/image" Target="../media/image76.png"/><Relationship Id="rId27" Type="http://schemas.openxmlformats.org/officeDocument/2006/relationships/image" Target="../media/image67.png"/><Relationship Id="rId30" Type="http://schemas.openxmlformats.org/officeDocument/2006/relationships/image" Target="../media/image70.png"/><Relationship Id="rId35" Type="http://schemas.openxmlformats.org/officeDocument/2006/relationships/image" Target="../media/image7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7F5EDC04-C5E5-4157-AFC2-C9089A1D2261}"/>
              </a:ext>
            </a:extLst>
          </p:cNvPr>
          <p:cNvSpPr>
            <a:spLocks noGrp="1"/>
          </p:cNvSpPr>
          <p:nvPr>
            <p:ph type="title"/>
          </p:nvPr>
        </p:nvSpPr>
        <p:spPr>
          <a:xfrm>
            <a:off x="428682" y="2035025"/>
            <a:ext cx="5428936" cy="2787951"/>
          </a:xfrm>
        </p:spPr>
        <p:txBody>
          <a:bodyPr anchor="ctr">
            <a:spAutoFit/>
          </a:bodyPr>
          <a:lstStyle/>
          <a:p>
            <a:r>
              <a:rPr lang="en-US" dirty="0"/>
              <a:t>AZ-220T01</a:t>
            </a:r>
            <a:br>
              <a:rPr lang="en-US" dirty="0"/>
            </a:br>
            <a:r>
              <a:rPr lang="en-US" dirty="0"/>
              <a:t>Module 12: Build an IoT Solution with IoT Central</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2117-42D8-46E1-BE93-4D908D62BF59}"/>
              </a:ext>
            </a:extLst>
          </p:cNvPr>
          <p:cNvSpPr>
            <a:spLocks noGrp="1"/>
          </p:cNvSpPr>
          <p:nvPr>
            <p:ph type="title"/>
          </p:nvPr>
        </p:nvSpPr>
        <p:spPr/>
        <p:txBody>
          <a:bodyPr/>
          <a:lstStyle/>
          <a:p>
            <a:r>
              <a:rPr lang="en-US" dirty="0"/>
              <a:t>Industry application templates</a:t>
            </a:r>
          </a:p>
        </p:txBody>
      </p:sp>
      <p:pic>
        <p:nvPicPr>
          <p:cNvPr id="19" name="Picture 18" descr="Screenshots of application templates in Azure IoT Central">
            <a:extLst>
              <a:ext uri="{FF2B5EF4-FFF2-40B4-BE49-F238E27FC236}">
                <a16:creationId xmlns:a16="http://schemas.microsoft.com/office/drawing/2014/main" id="{5494C0ED-9F26-45C7-B940-CCC63A6C1A80}"/>
              </a:ext>
            </a:extLst>
          </p:cNvPr>
          <p:cNvPicPr>
            <a:picLocks noChangeAspect="1"/>
          </p:cNvPicPr>
          <p:nvPr/>
        </p:nvPicPr>
        <p:blipFill>
          <a:blip r:embed="rId3"/>
          <a:srcRect l="-16767" t="-3311" r="-16767" b="-3311"/>
          <a:stretch>
            <a:fillRect/>
          </a:stretch>
        </p:blipFill>
        <p:spPr>
          <a:xfrm>
            <a:off x="429539" y="1180213"/>
            <a:ext cx="11343819" cy="5272758"/>
          </a:xfrm>
          <a:custGeom>
            <a:avLst/>
            <a:gdLst>
              <a:gd name="connsiteX0" fmla="*/ 0 w 11571286"/>
              <a:gd name="connsiteY0" fmla="*/ 0 h 5378488"/>
              <a:gd name="connsiteX1" fmla="*/ 11571286 w 11571286"/>
              <a:gd name="connsiteY1" fmla="*/ 0 h 5378488"/>
              <a:gd name="connsiteX2" fmla="*/ 11571286 w 11571286"/>
              <a:gd name="connsiteY2" fmla="*/ 5378488 h 5378488"/>
              <a:gd name="connsiteX3" fmla="*/ 0 w 11571286"/>
              <a:gd name="connsiteY3" fmla="*/ 5378488 h 5378488"/>
            </a:gdLst>
            <a:ahLst/>
            <a:cxnLst>
              <a:cxn ang="0">
                <a:pos x="connsiteX0" y="connsiteY0"/>
              </a:cxn>
              <a:cxn ang="0">
                <a:pos x="connsiteX1" y="connsiteY1"/>
              </a:cxn>
              <a:cxn ang="0">
                <a:pos x="connsiteX2" y="connsiteY2"/>
              </a:cxn>
              <a:cxn ang="0">
                <a:pos x="connsiteX3" y="connsiteY3"/>
              </a:cxn>
            </a:cxnLst>
            <a:rect l="l" t="t" r="r" b="b"/>
            <a:pathLst>
              <a:path w="11571286" h="5378488">
                <a:moveTo>
                  <a:pt x="0" y="0"/>
                </a:moveTo>
                <a:lnTo>
                  <a:pt x="11571286" y="0"/>
                </a:lnTo>
                <a:lnTo>
                  <a:pt x="11571286" y="5378488"/>
                </a:lnTo>
                <a:lnTo>
                  <a:pt x="0" y="5378488"/>
                </a:lnTo>
                <a:close/>
              </a:path>
            </a:pathLst>
          </a:custGeom>
          <a:solidFill>
            <a:schemeClr val="bg1"/>
          </a:solidFill>
          <a:ln w="19050" cap="flat" cmpd="sng" algn="ctr">
            <a:solidFill>
              <a:schemeClr val="tx2"/>
            </a:solidFill>
            <a:prstDash val="solid"/>
            <a:headEnd type="none" w="med" len="med"/>
            <a:tailEnd type="none" w="med" len="med"/>
          </a:ln>
          <a:effectLst/>
        </p:spPr>
      </p:pic>
    </p:spTree>
    <p:extLst>
      <p:ext uri="{BB962C8B-B14F-4D97-AF65-F5344CB8AC3E}">
        <p14:creationId xmlns:p14="http://schemas.microsoft.com/office/powerpoint/2010/main" val="14491166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a:t>Connecting devices</a:t>
            </a:r>
          </a:p>
        </p:txBody>
      </p:sp>
      <p:pic>
        <p:nvPicPr>
          <p:cNvPr id="48" name="Picture 47" descr="Icon of a mobile device">
            <a:extLst>
              <a:ext uri="{FF2B5EF4-FFF2-40B4-BE49-F238E27FC236}">
                <a16:creationId xmlns:a16="http://schemas.microsoft.com/office/drawing/2014/main" id="{5D4DA300-3511-44B5-84F1-DBD4B4BB7A68}"/>
              </a:ext>
            </a:extLst>
          </p:cNvPr>
          <p:cNvPicPr>
            <a:picLocks/>
          </p:cNvPicPr>
          <p:nvPr/>
        </p:nvPicPr>
        <p:blipFill>
          <a:blip r:embed="rId3"/>
          <a:stretch>
            <a:fillRect/>
          </a:stretch>
        </p:blipFill>
        <p:spPr>
          <a:xfrm>
            <a:off x="418644" y="1215039"/>
            <a:ext cx="770925" cy="773478"/>
          </a:xfrm>
          <a:prstGeom prst="rect">
            <a:avLst/>
          </a:prstGeom>
        </p:spPr>
      </p:pic>
      <p:sp>
        <p:nvSpPr>
          <p:cNvPr id="54" name="TextBox 53">
            <a:extLst>
              <a:ext uri="{FF2B5EF4-FFF2-40B4-BE49-F238E27FC236}">
                <a16:creationId xmlns:a16="http://schemas.microsoft.com/office/drawing/2014/main" id="{9F004162-663A-4ED6-BBA0-63553F766FB4}"/>
              </a:ext>
            </a:extLst>
          </p:cNvPr>
          <p:cNvSpPr txBox="1"/>
          <p:nvPr/>
        </p:nvSpPr>
        <p:spPr>
          <a:xfrm>
            <a:off x="1386208" y="1399387"/>
            <a:ext cx="10387151" cy="298709"/>
          </a:xfrm>
          <a:prstGeom prst="rect">
            <a:avLst/>
          </a:prstGeom>
          <a:noFill/>
        </p:spPr>
        <p:txBody>
          <a:bodyPr wrap="square" lIns="0" tIns="0" rIns="0" bIns="0" rtlCol="0">
            <a:spAutoFit/>
          </a:bodyPr>
          <a:lstStyle/>
          <a:p>
            <a:pPr>
              <a:lnSpc>
                <a:spcPct val="90000"/>
              </a:lnSpc>
              <a:spcAft>
                <a:spcPts val="588"/>
              </a:spcAft>
            </a:pPr>
            <a:r>
              <a:rPr lang="en-US" sz="2157"/>
              <a:t>Connect a single device</a:t>
            </a:r>
          </a:p>
        </p:txBody>
      </p:sp>
      <p:cxnSp>
        <p:nvCxnSpPr>
          <p:cNvPr id="78" name="Straight Connector 77">
            <a:extLst>
              <a:ext uri="{FF2B5EF4-FFF2-40B4-BE49-F238E27FC236}">
                <a16:creationId xmlns:a16="http://schemas.microsoft.com/office/drawing/2014/main" id="{55299D08-8A7E-48B3-8F5B-D250F7C388E5}"/>
              </a:ext>
              <a:ext uri="{C183D7F6-B498-43B3-948B-1728B52AA6E4}">
                <adec:decorative xmlns:adec="http://schemas.microsoft.com/office/drawing/2017/decorative" val="1"/>
              </a:ext>
            </a:extLst>
          </p:cNvPr>
          <p:cNvCxnSpPr>
            <a:cxnSpLocks/>
          </p:cNvCxnSpPr>
          <p:nvPr/>
        </p:nvCxnSpPr>
        <p:spPr>
          <a:xfrm>
            <a:off x="1386208" y="2007746"/>
            <a:ext cx="103871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four squares arranged in the form of a quadrant">
            <a:extLst>
              <a:ext uri="{FF2B5EF4-FFF2-40B4-BE49-F238E27FC236}">
                <a16:creationId xmlns:a16="http://schemas.microsoft.com/office/drawing/2014/main" id="{B7BE161A-B43B-44E4-98BA-DFC37DADEF47}"/>
              </a:ext>
            </a:extLst>
          </p:cNvPr>
          <p:cNvPicPr>
            <a:picLocks/>
          </p:cNvPicPr>
          <p:nvPr/>
        </p:nvPicPr>
        <p:blipFill>
          <a:blip r:embed="rId4"/>
          <a:stretch>
            <a:fillRect/>
          </a:stretch>
        </p:blipFill>
        <p:spPr>
          <a:xfrm>
            <a:off x="418644" y="2098002"/>
            <a:ext cx="770925" cy="773478"/>
          </a:xfrm>
          <a:prstGeom prst="rect">
            <a:avLst/>
          </a:prstGeom>
        </p:spPr>
      </p:pic>
      <p:sp>
        <p:nvSpPr>
          <p:cNvPr id="103" name="TextBox 102">
            <a:extLst>
              <a:ext uri="{FF2B5EF4-FFF2-40B4-BE49-F238E27FC236}">
                <a16:creationId xmlns:a16="http://schemas.microsoft.com/office/drawing/2014/main" id="{D6F97149-4630-460C-96AC-AFF1FEA86917}"/>
              </a:ext>
            </a:extLst>
          </p:cNvPr>
          <p:cNvSpPr txBox="1"/>
          <p:nvPr/>
        </p:nvSpPr>
        <p:spPr>
          <a:xfrm>
            <a:off x="1386208" y="2290243"/>
            <a:ext cx="10387151" cy="298709"/>
          </a:xfrm>
          <a:prstGeom prst="rect">
            <a:avLst/>
          </a:prstGeom>
          <a:noFill/>
        </p:spPr>
        <p:txBody>
          <a:bodyPr wrap="square" lIns="0" tIns="0" rIns="0" bIns="0" rtlCol="0">
            <a:spAutoFit/>
          </a:bodyPr>
          <a:lstStyle/>
          <a:p>
            <a:pPr>
              <a:lnSpc>
                <a:spcPct val="90000"/>
              </a:lnSpc>
              <a:spcAft>
                <a:spcPts val="588"/>
              </a:spcAft>
            </a:pPr>
            <a:r>
              <a:rPr lang="en-US" sz="2157"/>
              <a:t>Connect devices at scale using SAS</a:t>
            </a:r>
          </a:p>
        </p:txBody>
      </p:sp>
      <p:cxnSp>
        <p:nvCxnSpPr>
          <p:cNvPr id="119" name="Straight Connector 118">
            <a:extLst>
              <a:ext uri="{FF2B5EF4-FFF2-40B4-BE49-F238E27FC236}">
                <a16:creationId xmlns:a16="http://schemas.microsoft.com/office/drawing/2014/main" id="{BC78E90B-5F6A-4FAF-988E-233C9789F930}"/>
              </a:ext>
              <a:ext uri="{C183D7F6-B498-43B3-948B-1728B52AA6E4}">
                <adec:decorative xmlns:adec="http://schemas.microsoft.com/office/drawing/2017/decorative" val="1"/>
              </a:ext>
            </a:extLst>
          </p:cNvPr>
          <p:cNvCxnSpPr>
            <a:cxnSpLocks/>
          </p:cNvCxnSpPr>
          <p:nvPr/>
        </p:nvCxnSpPr>
        <p:spPr>
          <a:xfrm>
            <a:off x="1386208" y="2898603"/>
            <a:ext cx="103871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8" name="Picture 137" descr="icon of two buildings">
            <a:extLst>
              <a:ext uri="{FF2B5EF4-FFF2-40B4-BE49-F238E27FC236}">
                <a16:creationId xmlns:a16="http://schemas.microsoft.com/office/drawing/2014/main" id="{8D4AEAE1-8C2D-4157-AF8F-2B891F0E2F72}"/>
              </a:ext>
            </a:extLst>
          </p:cNvPr>
          <p:cNvPicPr>
            <a:picLocks/>
          </p:cNvPicPr>
          <p:nvPr/>
        </p:nvPicPr>
        <p:blipFill>
          <a:blip r:embed="rId5"/>
          <a:stretch>
            <a:fillRect/>
          </a:stretch>
        </p:blipFill>
        <p:spPr>
          <a:xfrm>
            <a:off x="418644" y="2980966"/>
            <a:ext cx="770925" cy="773478"/>
          </a:xfrm>
          <a:prstGeom prst="rect">
            <a:avLst/>
          </a:prstGeom>
        </p:spPr>
      </p:pic>
      <p:sp>
        <p:nvSpPr>
          <p:cNvPr id="139" name="TextBox 138">
            <a:extLst>
              <a:ext uri="{FF2B5EF4-FFF2-40B4-BE49-F238E27FC236}">
                <a16:creationId xmlns:a16="http://schemas.microsoft.com/office/drawing/2014/main" id="{D2FC14E5-7D4D-4A96-8B30-1AE9A6D1CBA5}"/>
              </a:ext>
            </a:extLst>
          </p:cNvPr>
          <p:cNvSpPr txBox="1"/>
          <p:nvPr/>
        </p:nvSpPr>
        <p:spPr>
          <a:xfrm>
            <a:off x="1386208" y="3181100"/>
            <a:ext cx="10387151" cy="298709"/>
          </a:xfrm>
          <a:prstGeom prst="rect">
            <a:avLst/>
          </a:prstGeom>
          <a:noFill/>
        </p:spPr>
        <p:txBody>
          <a:bodyPr wrap="square" lIns="0" tIns="0" rIns="0" bIns="0" rtlCol="0">
            <a:spAutoFit/>
          </a:bodyPr>
          <a:lstStyle/>
          <a:p>
            <a:pPr>
              <a:lnSpc>
                <a:spcPct val="90000"/>
              </a:lnSpc>
              <a:spcAft>
                <a:spcPts val="588"/>
              </a:spcAft>
            </a:pPr>
            <a:r>
              <a:rPr lang="en-US" sz="2157"/>
              <a:t>Connect devices at scale using X.509 certificates</a:t>
            </a:r>
          </a:p>
        </p:txBody>
      </p:sp>
      <p:cxnSp>
        <p:nvCxnSpPr>
          <p:cNvPr id="151" name="Straight Connector 150">
            <a:extLst>
              <a:ext uri="{FF2B5EF4-FFF2-40B4-BE49-F238E27FC236}">
                <a16:creationId xmlns:a16="http://schemas.microsoft.com/office/drawing/2014/main" id="{BD02B46E-5F2F-4A74-A243-D9B552701C2B}"/>
              </a:ext>
              <a:ext uri="{C183D7F6-B498-43B3-948B-1728B52AA6E4}">
                <adec:decorative xmlns:adec="http://schemas.microsoft.com/office/drawing/2017/decorative" val="1"/>
              </a:ext>
            </a:extLst>
          </p:cNvPr>
          <p:cNvCxnSpPr>
            <a:cxnSpLocks/>
          </p:cNvCxnSpPr>
          <p:nvPr/>
        </p:nvCxnSpPr>
        <p:spPr>
          <a:xfrm>
            <a:off x="1386208" y="3789459"/>
            <a:ext cx="103871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5" name="Picture 164" descr="icon of a person in a helpdesk">
            <a:extLst>
              <a:ext uri="{FF2B5EF4-FFF2-40B4-BE49-F238E27FC236}">
                <a16:creationId xmlns:a16="http://schemas.microsoft.com/office/drawing/2014/main" id="{15C6A49D-2DDC-41D0-A91A-078ECD6F2BC4}"/>
              </a:ext>
            </a:extLst>
          </p:cNvPr>
          <p:cNvPicPr>
            <a:picLocks/>
          </p:cNvPicPr>
          <p:nvPr/>
        </p:nvPicPr>
        <p:blipFill>
          <a:blip r:embed="rId6"/>
          <a:stretch>
            <a:fillRect/>
          </a:stretch>
        </p:blipFill>
        <p:spPr>
          <a:xfrm>
            <a:off x="418644" y="3863930"/>
            <a:ext cx="770925" cy="773478"/>
          </a:xfrm>
          <a:prstGeom prst="rect">
            <a:avLst/>
          </a:prstGeom>
        </p:spPr>
      </p:pic>
      <p:sp>
        <p:nvSpPr>
          <p:cNvPr id="166" name="TextBox 165">
            <a:extLst>
              <a:ext uri="{FF2B5EF4-FFF2-40B4-BE49-F238E27FC236}">
                <a16:creationId xmlns:a16="http://schemas.microsoft.com/office/drawing/2014/main" id="{8D3BC82E-8B74-42B2-80DC-3706DDFB5D3B}"/>
              </a:ext>
            </a:extLst>
          </p:cNvPr>
          <p:cNvSpPr txBox="1"/>
          <p:nvPr/>
        </p:nvSpPr>
        <p:spPr>
          <a:xfrm>
            <a:off x="1386208" y="4071956"/>
            <a:ext cx="10387151" cy="298709"/>
          </a:xfrm>
          <a:prstGeom prst="rect">
            <a:avLst/>
          </a:prstGeom>
          <a:noFill/>
        </p:spPr>
        <p:txBody>
          <a:bodyPr wrap="square" lIns="0" tIns="0" rIns="0" bIns="0" rtlCol="0">
            <a:spAutoFit/>
          </a:bodyPr>
          <a:lstStyle/>
          <a:p>
            <a:pPr>
              <a:lnSpc>
                <a:spcPct val="90000"/>
              </a:lnSpc>
              <a:spcAft>
                <a:spcPts val="588"/>
              </a:spcAft>
            </a:pPr>
            <a:r>
              <a:rPr lang="en-US" sz="2157"/>
              <a:t>Connect without registering devices</a:t>
            </a:r>
          </a:p>
        </p:txBody>
      </p:sp>
      <p:cxnSp>
        <p:nvCxnSpPr>
          <p:cNvPr id="174" name="Straight Connector 173">
            <a:extLst>
              <a:ext uri="{FF2B5EF4-FFF2-40B4-BE49-F238E27FC236}">
                <a16:creationId xmlns:a16="http://schemas.microsoft.com/office/drawing/2014/main" id="{FF5420F6-1DED-436F-85E6-83E783F50DCF}"/>
              </a:ext>
              <a:ext uri="{C183D7F6-B498-43B3-948B-1728B52AA6E4}">
                <adec:decorative xmlns:adec="http://schemas.microsoft.com/office/drawing/2017/decorative" val="1"/>
              </a:ext>
            </a:extLst>
          </p:cNvPr>
          <p:cNvCxnSpPr>
            <a:cxnSpLocks/>
          </p:cNvCxnSpPr>
          <p:nvPr/>
        </p:nvCxnSpPr>
        <p:spPr>
          <a:xfrm>
            <a:off x="1386208" y="4680316"/>
            <a:ext cx="103871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3" name="Picture 182" descr="icon of a document">
            <a:extLst>
              <a:ext uri="{FF2B5EF4-FFF2-40B4-BE49-F238E27FC236}">
                <a16:creationId xmlns:a16="http://schemas.microsoft.com/office/drawing/2014/main" id="{908A7C77-5AD5-49E1-B8DC-73D52ED0CEFC}"/>
              </a:ext>
            </a:extLst>
          </p:cNvPr>
          <p:cNvPicPr>
            <a:picLocks/>
          </p:cNvPicPr>
          <p:nvPr/>
        </p:nvPicPr>
        <p:blipFill>
          <a:blip r:embed="rId7"/>
          <a:stretch>
            <a:fillRect/>
          </a:stretch>
        </p:blipFill>
        <p:spPr>
          <a:xfrm>
            <a:off x="418644" y="4746894"/>
            <a:ext cx="770925" cy="773478"/>
          </a:xfrm>
          <a:prstGeom prst="rect">
            <a:avLst/>
          </a:prstGeom>
        </p:spPr>
      </p:pic>
      <p:sp>
        <p:nvSpPr>
          <p:cNvPr id="186" name="TextBox 185">
            <a:extLst>
              <a:ext uri="{FF2B5EF4-FFF2-40B4-BE49-F238E27FC236}">
                <a16:creationId xmlns:a16="http://schemas.microsoft.com/office/drawing/2014/main" id="{A74D54C9-5BAB-42CA-8D73-72FD8A5C3D0F}"/>
              </a:ext>
            </a:extLst>
          </p:cNvPr>
          <p:cNvSpPr txBox="1"/>
          <p:nvPr/>
        </p:nvSpPr>
        <p:spPr>
          <a:xfrm>
            <a:off x="1386208" y="4962812"/>
            <a:ext cx="10387151" cy="298709"/>
          </a:xfrm>
          <a:prstGeom prst="rect">
            <a:avLst/>
          </a:prstGeom>
          <a:noFill/>
        </p:spPr>
        <p:txBody>
          <a:bodyPr wrap="square" lIns="0" tIns="0" rIns="0" bIns="0" rtlCol="0">
            <a:spAutoFit/>
          </a:bodyPr>
          <a:lstStyle/>
          <a:p>
            <a:pPr>
              <a:lnSpc>
                <a:spcPct val="90000"/>
              </a:lnSpc>
              <a:spcAft>
                <a:spcPts val="588"/>
              </a:spcAft>
            </a:pPr>
            <a:r>
              <a:rPr lang="en-US" sz="2157"/>
              <a:t>Individual enrollment-based device connectivity</a:t>
            </a:r>
          </a:p>
        </p:txBody>
      </p:sp>
      <p:cxnSp>
        <p:nvCxnSpPr>
          <p:cNvPr id="189" name="Straight Connector 188">
            <a:extLst>
              <a:ext uri="{FF2B5EF4-FFF2-40B4-BE49-F238E27FC236}">
                <a16:creationId xmlns:a16="http://schemas.microsoft.com/office/drawing/2014/main" id="{DF14887F-07EB-4EAA-A28C-DC7B549BF69D}"/>
              </a:ext>
              <a:ext uri="{C183D7F6-B498-43B3-948B-1728B52AA6E4}">
                <adec:decorative xmlns:adec="http://schemas.microsoft.com/office/drawing/2017/decorative" val="1"/>
              </a:ext>
            </a:extLst>
          </p:cNvPr>
          <p:cNvCxnSpPr>
            <a:cxnSpLocks/>
          </p:cNvCxnSpPr>
          <p:nvPr/>
        </p:nvCxnSpPr>
        <p:spPr>
          <a:xfrm>
            <a:off x="1386208" y="5571172"/>
            <a:ext cx="1038715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three gears of varying sizes">
            <a:extLst>
              <a:ext uri="{FF2B5EF4-FFF2-40B4-BE49-F238E27FC236}">
                <a16:creationId xmlns:a16="http://schemas.microsoft.com/office/drawing/2014/main" id="{17A16682-131C-44C8-8D81-534636C583F4}"/>
              </a:ext>
            </a:extLst>
          </p:cNvPr>
          <p:cNvPicPr>
            <a:picLocks/>
          </p:cNvPicPr>
          <p:nvPr/>
        </p:nvPicPr>
        <p:blipFill>
          <a:blip r:embed="rId8"/>
          <a:stretch>
            <a:fillRect/>
          </a:stretch>
        </p:blipFill>
        <p:spPr>
          <a:xfrm>
            <a:off x="418644" y="5629857"/>
            <a:ext cx="770925" cy="773478"/>
          </a:xfrm>
          <a:prstGeom prst="rect">
            <a:avLst/>
          </a:prstGeom>
        </p:spPr>
      </p:pic>
      <p:sp>
        <p:nvSpPr>
          <p:cNvPr id="5" name="TextBox 4">
            <a:extLst>
              <a:ext uri="{FF2B5EF4-FFF2-40B4-BE49-F238E27FC236}">
                <a16:creationId xmlns:a16="http://schemas.microsoft.com/office/drawing/2014/main" id="{3B766C7C-B6A1-4757-BC7D-4227E0D38B2E}"/>
              </a:ext>
            </a:extLst>
          </p:cNvPr>
          <p:cNvSpPr txBox="1"/>
          <p:nvPr/>
        </p:nvSpPr>
        <p:spPr>
          <a:xfrm>
            <a:off x="1386208" y="5853665"/>
            <a:ext cx="10387151" cy="298709"/>
          </a:xfrm>
          <a:prstGeom prst="rect">
            <a:avLst/>
          </a:prstGeom>
          <a:noFill/>
        </p:spPr>
        <p:txBody>
          <a:bodyPr wrap="square" lIns="0" tIns="0" rIns="0" bIns="0" rtlCol="0">
            <a:spAutoFit/>
          </a:bodyPr>
          <a:lstStyle/>
          <a:p>
            <a:pPr>
              <a:lnSpc>
                <a:spcPct val="90000"/>
              </a:lnSpc>
              <a:spcAft>
                <a:spcPts val="588"/>
              </a:spcAft>
            </a:pPr>
            <a:r>
              <a:rPr lang="en-US" sz="2157" dirty="0"/>
              <a:t>Device status</a:t>
            </a:r>
          </a:p>
        </p:txBody>
      </p:sp>
    </p:spTree>
    <p:extLst>
      <p:ext uri="{BB962C8B-B14F-4D97-AF65-F5344CB8AC3E}">
        <p14:creationId xmlns:p14="http://schemas.microsoft.com/office/powerpoint/2010/main" val="20306170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1B4F1F-1B1D-44AF-A713-F717F5240573}"/>
              </a:ext>
            </a:extLst>
          </p:cNvPr>
          <p:cNvSpPr>
            <a:spLocks noGrp="1"/>
          </p:cNvSpPr>
          <p:nvPr>
            <p:ph type="title"/>
          </p:nvPr>
        </p:nvSpPr>
        <p:spPr/>
        <p:txBody>
          <a:bodyPr/>
          <a:lstStyle/>
          <a:p>
            <a:r>
              <a:rPr lang="en-US"/>
              <a:t>Lesson 3: Create and manage device templates</a:t>
            </a:r>
            <a:endParaRPr lang="en-IN"/>
          </a:p>
        </p:txBody>
      </p:sp>
      <p:pic>
        <p:nvPicPr>
          <p:cNvPr id="3" name="Picture 2" descr="Icon of a webpage layout template">
            <a:extLst>
              <a:ext uri="{FF2B5EF4-FFF2-40B4-BE49-F238E27FC236}">
                <a16:creationId xmlns:a16="http://schemas.microsoft.com/office/drawing/2014/main" id="{0A8E9881-7A01-4D88-9D96-2E298CED982A}"/>
              </a:ext>
            </a:extLst>
          </p:cNvPr>
          <p:cNvPicPr>
            <a:picLocks/>
          </p:cNvPicPr>
          <p:nvPr/>
        </p:nvPicPr>
        <p:blipFill>
          <a:blip r:embed="rId2"/>
          <a:stretch>
            <a:fillRect/>
          </a:stretch>
        </p:blipFill>
        <p:spPr>
          <a:xfrm>
            <a:off x="10327554" y="3041236"/>
            <a:ext cx="735068" cy="735068"/>
          </a:xfrm>
          <a:prstGeom prst="rect">
            <a:avLst/>
          </a:prstGeom>
        </p:spPr>
      </p:pic>
    </p:spTree>
    <p:extLst>
      <p:ext uri="{BB962C8B-B14F-4D97-AF65-F5344CB8AC3E}">
        <p14:creationId xmlns:p14="http://schemas.microsoft.com/office/powerpoint/2010/main" val="34446303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A6B0F1-9569-4642-A546-0294F0DDCED4}"/>
              </a:ext>
            </a:extLst>
          </p:cNvPr>
          <p:cNvSpPr>
            <a:spLocks noGrp="1"/>
          </p:cNvSpPr>
          <p:nvPr>
            <p:ph type="title"/>
          </p:nvPr>
        </p:nvSpPr>
        <p:spPr/>
        <p:txBody>
          <a:bodyPr/>
          <a:lstStyle/>
          <a:p>
            <a:r>
              <a:rPr lang="en-US"/>
              <a:t>Introduction to device templates</a:t>
            </a:r>
          </a:p>
        </p:txBody>
      </p:sp>
      <p:pic>
        <p:nvPicPr>
          <p:cNvPr id="23" name="Picture 22" descr="Icon of a series of rectangular blocks representing traffic">
            <a:extLst>
              <a:ext uri="{FF2B5EF4-FFF2-40B4-BE49-F238E27FC236}">
                <a16:creationId xmlns:a16="http://schemas.microsoft.com/office/drawing/2014/main" id="{51799A0A-D6C0-4A56-84F5-05F06B808957}"/>
              </a:ext>
            </a:extLst>
          </p:cNvPr>
          <p:cNvPicPr>
            <a:picLocks/>
          </p:cNvPicPr>
          <p:nvPr/>
        </p:nvPicPr>
        <p:blipFill>
          <a:blip r:embed="rId3"/>
          <a:stretch>
            <a:fillRect/>
          </a:stretch>
        </p:blipFill>
        <p:spPr>
          <a:xfrm>
            <a:off x="411761" y="1174652"/>
            <a:ext cx="932282" cy="932282"/>
          </a:xfrm>
          <a:prstGeom prst="rect">
            <a:avLst/>
          </a:prstGeom>
        </p:spPr>
      </p:pic>
      <p:sp>
        <p:nvSpPr>
          <p:cNvPr id="26" name="TextBox 25">
            <a:extLst>
              <a:ext uri="{FF2B5EF4-FFF2-40B4-BE49-F238E27FC236}">
                <a16:creationId xmlns:a16="http://schemas.microsoft.com/office/drawing/2014/main" id="{ABDC4270-FBF3-439B-97B7-AA86F8EE82D6}"/>
              </a:ext>
            </a:extLst>
          </p:cNvPr>
          <p:cNvSpPr txBox="1"/>
          <p:nvPr/>
        </p:nvSpPr>
        <p:spPr>
          <a:xfrm>
            <a:off x="1651228" y="1174653"/>
            <a:ext cx="10129012" cy="2501814"/>
          </a:xfrm>
          <a:prstGeom prst="rect">
            <a:avLst/>
          </a:prstGeom>
          <a:noFill/>
        </p:spPr>
        <p:txBody>
          <a:bodyPr wrap="square" lIns="0" tIns="0" rIns="0" bIns="0" rtlCol="0">
            <a:spAutoFit/>
          </a:bodyPr>
          <a:lstStyle/>
          <a:p>
            <a:r>
              <a:rPr lang="en-US" sz="1961">
                <a:latin typeface="+mj-lt"/>
              </a:rPr>
              <a:t>Device templates – blueprints for a device:</a:t>
            </a:r>
          </a:p>
          <a:p>
            <a:pPr>
              <a:spcBef>
                <a:spcPts val="294"/>
              </a:spcBef>
              <a:spcAft>
                <a:spcPts val="294"/>
              </a:spcAft>
            </a:pPr>
            <a:r>
              <a:rPr lang="en-US" sz="1961" i="1"/>
              <a:t>Device capability model </a:t>
            </a:r>
            <a:r>
              <a:rPr lang="en-US" sz="1961"/>
              <a:t>– telemetry, properties, and commands for the device</a:t>
            </a:r>
          </a:p>
          <a:p>
            <a:pPr>
              <a:spcBef>
                <a:spcPts val="294"/>
              </a:spcBef>
              <a:spcAft>
                <a:spcPts val="294"/>
              </a:spcAft>
            </a:pPr>
            <a:r>
              <a:rPr lang="en-US" sz="1961" i="1"/>
              <a:t>Cloud properties </a:t>
            </a:r>
            <a:r>
              <a:rPr lang="en-US" sz="1961"/>
              <a:t>– IoT Central properties not shared with the device</a:t>
            </a:r>
          </a:p>
          <a:p>
            <a:pPr>
              <a:spcBef>
                <a:spcPts val="294"/>
              </a:spcBef>
              <a:spcAft>
                <a:spcPts val="294"/>
              </a:spcAft>
            </a:pPr>
            <a:r>
              <a:rPr lang="en-US" sz="1961" i="1"/>
              <a:t>Customizations</a:t>
            </a:r>
            <a:r>
              <a:rPr lang="en-US" sz="1961"/>
              <a:t> – allow overriding some of the capability model for an individual device such as property names</a:t>
            </a:r>
          </a:p>
          <a:p>
            <a:pPr>
              <a:spcBef>
                <a:spcPts val="294"/>
              </a:spcBef>
              <a:spcAft>
                <a:spcPts val="294"/>
              </a:spcAft>
            </a:pPr>
            <a:r>
              <a:rPr lang="en-US" sz="1961" i="1"/>
              <a:t>Rules</a:t>
            </a:r>
            <a:r>
              <a:rPr lang="en-US" sz="1961"/>
              <a:t> – monitoring workflows and actions (more in a later lesson)</a:t>
            </a:r>
          </a:p>
          <a:p>
            <a:pPr>
              <a:spcBef>
                <a:spcPts val="294"/>
              </a:spcBef>
              <a:spcAft>
                <a:spcPts val="294"/>
              </a:spcAft>
            </a:pPr>
            <a:r>
              <a:rPr lang="en-US" sz="1961" i="1"/>
              <a:t>Dashboards and flows </a:t>
            </a:r>
            <a:r>
              <a:rPr lang="en-US" sz="1961"/>
              <a:t>– visual display and configuration (more in a later lesson)</a:t>
            </a:r>
          </a:p>
        </p:txBody>
      </p:sp>
      <p:cxnSp>
        <p:nvCxnSpPr>
          <p:cNvPr id="34" name="Straight Connector 33">
            <a:extLst>
              <a:ext uri="{FF2B5EF4-FFF2-40B4-BE49-F238E27FC236}">
                <a16:creationId xmlns:a16="http://schemas.microsoft.com/office/drawing/2014/main" id="{B3AF7A9F-4888-40DE-83D1-5E71D5CE3819}"/>
              </a:ext>
              <a:ext uri="{C183D7F6-B498-43B3-948B-1728B52AA6E4}">
                <adec:decorative xmlns:adec="http://schemas.microsoft.com/office/drawing/2017/decorative" val="1"/>
              </a:ext>
            </a:extLst>
          </p:cNvPr>
          <p:cNvCxnSpPr>
            <a:cxnSpLocks/>
          </p:cNvCxnSpPr>
          <p:nvPr/>
        </p:nvCxnSpPr>
        <p:spPr>
          <a:xfrm>
            <a:off x="1651228" y="3895241"/>
            <a:ext cx="101221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4" name="Picture 43" descr="Icon of a document">
            <a:extLst>
              <a:ext uri="{FF2B5EF4-FFF2-40B4-BE49-F238E27FC236}">
                <a16:creationId xmlns:a16="http://schemas.microsoft.com/office/drawing/2014/main" id="{7F1E4043-FE82-42D0-B6BA-1B70881285F1}"/>
              </a:ext>
            </a:extLst>
          </p:cNvPr>
          <p:cNvPicPr>
            <a:picLocks/>
          </p:cNvPicPr>
          <p:nvPr/>
        </p:nvPicPr>
        <p:blipFill>
          <a:blip r:embed="rId4"/>
          <a:stretch>
            <a:fillRect/>
          </a:stretch>
        </p:blipFill>
        <p:spPr>
          <a:xfrm>
            <a:off x="411761" y="4074575"/>
            <a:ext cx="932282" cy="932282"/>
          </a:xfrm>
          <a:prstGeom prst="rect">
            <a:avLst/>
          </a:prstGeom>
        </p:spPr>
      </p:pic>
      <p:sp>
        <p:nvSpPr>
          <p:cNvPr id="47" name="TextBox 46">
            <a:extLst>
              <a:ext uri="{FF2B5EF4-FFF2-40B4-BE49-F238E27FC236}">
                <a16:creationId xmlns:a16="http://schemas.microsoft.com/office/drawing/2014/main" id="{2E400AC2-50CB-4EA6-B3BC-B5B34BA4B281}"/>
              </a:ext>
            </a:extLst>
          </p:cNvPr>
          <p:cNvSpPr txBox="1"/>
          <p:nvPr/>
        </p:nvSpPr>
        <p:spPr>
          <a:xfrm>
            <a:off x="1645002" y="4114015"/>
            <a:ext cx="10117461" cy="1020664"/>
          </a:xfrm>
          <a:prstGeom prst="rect">
            <a:avLst/>
          </a:prstGeom>
          <a:noFill/>
        </p:spPr>
        <p:txBody>
          <a:bodyPr wrap="square" lIns="0" tIns="0" rIns="0" bIns="0" rtlCol="0">
            <a:spAutoFit/>
          </a:bodyPr>
          <a:lstStyle/>
          <a:p>
            <a:r>
              <a:rPr lang="en-US" sz="1961">
                <a:latin typeface="+mj-lt"/>
              </a:rPr>
              <a:t>Options for creating a device template:</a:t>
            </a:r>
          </a:p>
          <a:p>
            <a:pPr>
              <a:spcBef>
                <a:spcPts val="294"/>
              </a:spcBef>
              <a:spcAft>
                <a:spcPts val="294"/>
              </a:spcAft>
            </a:pPr>
            <a:r>
              <a:rPr lang="en-US" sz="1961"/>
              <a:t>Create a device template from the device catalog</a:t>
            </a:r>
          </a:p>
          <a:p>
            <a:pPr>
              <a:spcBef>
                <a:spcPts val="294"/>
              </a:spcBef>
              <a:spcAft>
                <a:spcPts val="294"/>
              </a:spcAft>
            </a:pPr>
            <a:r>
              <a:rPr lang="en-US" sz="1961"/>
              <a:t>Create a device template from scratch</a:t>
            </a:r>
          </a:p>
        </p:txBody>
      </p:sp>
      <p:cxnSp>
        <p:nvCxnSpPr>
          <p:cNvPr id="50" name="Straight Connector 49">
            <a:extLst>
              <a:ext uri="{FF2B5EF4-FFF2-40B4-BE49-F238E27FC236}">
                <a16:creationId xmlns:a16="http://schemas.microsoft.com/office/drawing/2014/main" id="{46263190-EFAA-405E-8829-E68098AB9557}"/>
              </a:ext>
              <a:ext uri="{C183D7F6-B498-43B3-948B-1728B52AA6E4}">
                <adec:decorative xmlns:adec="http://schemas.microsoft.com/office/drawing/2017/decorative" val="1"/>
              </a:ext>
            </a:extLst>
          </p:cNvPr>
          <p:cNvCxnSpPr>
            <a:cxnSpLocks/>
          </p:cNvCxnSpPr>
          <p:nvPr/>
        </p:nvCxnSpPr>
        <p:spPr>
          <a:xfrm>
            <a:off x="1651228" y="5388831"/>
            <a:ext cx="1012213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checkmark">
            <a:extLst>
              <a:ext uri="{FF2B5EF4-FFF2-40B4-BE49-F238E27FC236}">
                <a16:creationId xmlns:a16="http://schemas.microsoft.com/office/drawing/2014/main" id="{57EE6866-6C0D-405D-A0BA-FFF34E23E248}"/>
              </a:ext>
            </a:extLst>
          </p:cNvPr>
          <p:cNvPicPr>
            <a:picLocks/>
          </p:cNvPicPr>
          <p:nvPr/>
        </p:nvPicPr>
        <p:blipFill>
          <a:blip r:embed="rId5"/>
          <a:stretch>
            <a:fillRect/>
          </a:stretch>
        </p:blipFill>
        <p:spPr>
          <a:xfrm>
            <a:off x="411761" y="5447212"/>
            <a:ext cx="932282" cy="932282"/>
          </a:xfrm>
          <a:prstGeom prst="rect">
            <a:avLst/>
          </a:prstGeom>
        </p:spPr>
      </p:pic>
      <p:sp>
        <p:nvSpPr>
          <p:cNvPr id="5" name="TextBox 4">
            <a:extLst>
              <a:ext uri="{FF2B5EF4-FFF2-40B4-BE49-F238E27FC236}">
                <a16:creationId xmlns:a16="http://schemas.microsoft.com/office/drawing/2014/main" id="{8FAFF396-67E0-41F4-B70E-00F5BC76B41D}"/>
              </a:ext>
            </a:extLst>
          </p:cNvPr>
          <p:cNvSpPr txBox="1"/>
          <p:nvPr/>
        </p:nvSpPr>
        <p:spPr>
          <a:xfrm>
            <a:off x="1627641" y="5607608"/>
            <a:ext cx="10117463" cy="653740"/>
          </a:xfrm>
          <a:prstGeom prst="rect">
            <a:avLst/>
          </a:prstGeom>
          <a:noFill/>
        </p:spPr>
        <p:txBody>
          <a:bodyPr wrap="square" lIns="0" tIns="0" rIns="0" bIns="0" rtlCol="0" anchor="ctr">
            <a:spAutoFit/>
          </a:bodyPr>
          <a:lstStyle/>
          <a:p>
            <a:r>
              <a:rPr lang="en-US" sz="1961">
                <a:latin typeface="+mj-lt"/>
              </a:rPr>
              <a:t>Manage a device template:</a:t>
            </a:r>
          </a:p>
          <a:p>
            <a:pPr>
              <a:spcBef>
                <a:spcPts val="294"/>
              </a:spcBef>
              <a:spcAft>
                <a:spcPts val="294"/>
              </a:spcAft>
            </a:pPr>
            <a:r>
              <a:rPr lang="en-US" sz="1961"/>
              <a:t>Templates can be renamed or deleted</a:t>
            </a:r>
          </a:p>
        </p:txBody>
      </p:sp>
    </p:spTree>
    <p:extLst>
      <p:ext uri="{BB962C8B-B14F-4D97-AF65-F5344CB8AC3E}">
        <p14:creationId xmlns:p14="http://schemas.microsoft.com/office/powerpoint/2010/main" val="840271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500"/>
                                        <p:tgtEl>
                                          <p:spTgt spid="50"/>
                                        </p:tgtEl>
                                      </p:cBhvr>
                                    </p:animEffect>
                                  </p:childTnLst>
                                </p:cTn>
                              </p:par>
                              <p:par>
                                <p:cTn id="27" presetID="10"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7"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a:t>Device template example: A connected fan</a:t>
            </a:r>
          </a:p>
        </p:txBody>
      </p:sp>
      <p:pic>
        <p:nvPicPr>
          <p:cNvPr id="79" name="Picture 78" descr="Icon of a meter">
            <a:extLst>
              <a:ext uri="{FF2B5EF4-FFF2-40B4-BE49-F238E27FC236}">
                <a16:creationId xmlns:a16="http://schemas.microsoft.com/office/drawing/2014/main" id="{ED9BB506-5F05-43B5-A925-18D39F353C09}"/>
              </a:ext>
            </a:extLst>
          </p:cNvPr>
          <p:cNvPicPr>
            <a:picLocks/>
          </p:cNvPicPr>
          <p:nvPr/>
        </p:nvPicPr>
        <p:blipFill>
          <a:blip r:embed="rId3"/>
          <a:stretch>
            <a:fillRect/>
          </a:stretch>
        </p:blipFill>
        <p:spPr>
          <a:xfrm>
            <a:off x="427257" y="1231361"/>
            <a:ext cx="664578" cy="661913"/>
          </a:xfrm>
          <a:prstGeom prst="rect">
            <a:avLst/>
          </a:prstGeom>
        </p:spPr>
      </p:pic>
      <p:sp>
        <p:nvSpPr>
          <p:cNvPr id="84" name="TextBox 83">
            <a:extLst>
              <a:ext uri="{FF2B5EF4-FFF2-40B4-BE49-F238E27FC236}">
                <a16:creationId xmlns:a16="http://schemas.microsoft.com/office/drawing/2014/main" id="{B7FC184A-50CE-4A12-A115-AF1CC40A7471}"/>
              </a:ext>
              <a:ext uri="{C183D7F6-B498-43B3-948B-1728B52AA6E4}">
                <adec:decorative xmlns:adec="http://schemas.microsoft.com/office/drawing/2017/decorative" val="0"/>
              </a:ext>
            </a:extLst>
          </p:cNvPr>
          <p:cNvSpPr txBox="1"/>
          <p:nvPr/>
        </p:nvSpPr>
        <p:spPr>
          <a:xfrm>
            <a:off x="1377147" y="1412964"/>
            <a:ext cx="10385317" cy="298709"/>
          </a:xfrm>
          <a:prstGeom prst="rect">
            <a:avLst/>
          </a:prstGeom>
          <a:noFill/>
        </p:spPr>
        <p:txBody>
          <a:bodyPr wrap="square" lIns="0" tIns="0" rIns="0" bIns="0" rtlCol="0">
            <a:spAutoFit/>
          </a:bodyPr>
          <a:lstStyle/>
          <a:p>
            <a:pPr>
              <a:lnSpc>
                <a:spcPct val="90000"/>
              </a:lnSpc>
              <a:spcAft>
                <a:spcPts val="588"/>
              </a:spcAft>
            </a:pPr>
            <a:r>
              <a:rPr lang="en-US" sz="2157">
                <a:solidFill>
                  <a:srgbClr val="000000"/>
                </a:solidFill>
              </a:rPr>
              <a:t>Sends temperature telemetry</a:t>
            </a:r>
          </a:p>
        </p:txBody>
      </p:sp>
      <p:cxnSp>
        <p:nvCxnSpPr>
          <p:cNvPr id="99" name="Straight Connector 98">
            <a:extLst>
              <a:ext uri="{FF2B5EF4-FFF2-40B4-BE49-F238E27FC236}">
                <a16:creationId xmlns:a16="http://schemas.microsoft.com/office/drawing/2014/main" id="{1A11D06E-137B-42FD-8190-F581E05628E9}"/>
              </a:ext>
              <a:ext uri="{C183D7F6-B498-43B3-948B-1728B52AA6E4}">
                <adec:decorative xmlns:adec="http://schemas.microsoft.com/office/drawing/2017/decorative" val="1"/>
              </a:ext>
            </a:extLst>
          </p:cNvPr>
          <p:cNvCxnSpPr>
            <a:cxnSpLocks/>
          </p:cNvCxnSpPr>
          <p:nvPr/>
        </p:nvCxnSpPr>
        <p:spPr>
          <a:xfrm>
            <a:off x="1377147" y="1937109"/>
            <a:ext cx="103853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8" name="Picture 167" descr="Icon of an arrow that is branched to left and right">
            <a:extLst>
              <a:ext uri="{FF2B5EF4-FFF2-40B4-BE49-F238E27FC236}">
                <a16:creationId xmlns:a16="http://schemas.microsoft.com/office/drawing/2014/main" id="{2B51FF29-A858-4BFD-AC25-5FB787CBDEF5}"/>
              </a:ext>
            </a:extLst>
          </p:cNvPr>
          <p:cNvPicPr>
            <a:picLocks/>
          </p:cNvPicPr>
          <p:nvPr/>
        </p:nvPicPr>
        <p:blipFill>
          <a:blip r:embed="rId4"/>
          <a:stretch>
            <a:fillRect/>
          </a:stretch>
        </p:blipFill>
        <p:spPr>
          <a:xfrm>
            <a:off x="433837" y="1980943"/>
            <a:ext cx="664578" cy="661913"/>
          </a:xfrm>
          <a:prstGeom prst="rect">
            <a:avLst/>
          </a:prstGeom>
        </p:spPr>
      </p:pic>
      <p:sp>
        <p:nvSpPr>
          <p:cNvPr id="169" name="TextBox 168">
            <a:extLst>
              <a:ext uri="{FF2B5EF4-FFF2-40B4-BE49-F238E27FC236}">
                <a16:creationId xmlns:a16="http://schemas.microsoft.com/office/drawing/2014/main" id="{2F395AD4-9E9B-4A27-A09E-D5DCCDB2ACA1}"/>
              </a:ext>
              <a:ext uri="{C183D7F6-B498-43B3-948B-1728B52AA6E4}">
                <adec:decorative xmlns:adec="http://schemas.microsoft.com/office/drawing/2017/decorative" val="0"/>
              </a:ext>
            </a:extLst>
          </p:cNvPr>
          <p:cNvSpPr txBox="1"/>
          <p:nvPr/>
        </p:nvSpPr>
        <p:spPr>
          <a:xfrm>
            <a:off x="1377147" y="2162546"/>
            <a:ext cx="10385317" cy="298709"/>
          </a:xfrm>
          <a:prstGeom prst="rect">
            <a:avLst/>
          </a:prstGeom>
          <a:noFill/>
        </p:spPr>
        <p:txBody>
          <a:bodyPr wrap="square" lIns="0" tIns="0" rIns="0" bIns="0" rtlCol="0">
            <a:spAutoFit/>
          </a:bodyPr>
          <a:lstStyle/>
          <a:p>
            <a:pPr>
              <a:lnSpc>
                <a:spcPct val="90000"/>
              </a:lnSpc>
              <a:spcAft>
                <a:spcPts val="588"/>
              </a:spcAft>
            </a:pPr>
            <a:r>
              <a:rPr lang="en-US" sz="2157" dirty="0">
                <a:solidFill>
                  <a:srgbClr val="000000"/>
                </a:solidFill>
              </a:rPr>
              <a:t>Sends location property</a:t>
            </a:r>
          </a:p>
        </p:txBody>
      </p:sp>
      <p:cxnSp>
        <p:nvCxnSpPr>
          <p:cNvPr id="190" name="Straight Connector 189">
            <a:extLst>
              <a:ext uri="{FF2B5EF4-FFF2-40B4-BE49-F238E27FC236}">
                <a16:creationId xmlns:a16="http://schemas.microsoft.com/office/drawing/2014/main" id="{3C924537-3353-464D-9F92-E865B9FEC7C3}"/>
              </a:ext>
              <a:ext uri="{C183D7F6-B498-43B3-948B-1728B52AA6E4}">
                <adec:decorative xmlns:adec="http://schemas.microsoft.com/office/drawing/2017/decorative" val="1"/>
              </a:ext>
            </a:extLst>
          </p:cNvPr>
          <p:cNvCxnSpPr>
            <a:cxnSpLocks/>
          </p:cNvCxnSpPr>
          <p:nvPr/>
        </p:nvCxnSpPr>
        <p:spPr>
          <a:xfrm>
            <a:off x="1377147" y="2686690"/>
            <a:ext cx="103853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3" name="Picture 212" descr="icon of concentric arcs">
            <a:extLst>
              <a:ext uri="{FF2B5EF4-FFF2-40B4-BE49-F238E27FC236}">
                <a16:creationId xmlns:a16="http://schemas.microsoft.com/office/drawing/2014/main" id="{5F43655C-054E-4071-B083-AE1A71C1A76F}"/>
              </a:ext>
            </a:extLst>
          </p:cNvPr>
          <p:cNvPicPr>
            <a:picLocks/>
          </p:cNvPicPr>
          <p:nvPr/>
        </p:nvPicPr>
        <p:blipFill>
          <a:blip r:embed="rId5"/>
          <a:stretch>
            <a:fillRect/>
          </a:stretch>
        </p:blipFill>
        <p:spPr>
          <a:xfrm>
            <a:off x="433837" y="2730524"/>
            <a:ext cx="664578" cy="661913"/>
          </a:xfrm>
          <a:prstGeom prst="rect">
            <a:avLst/>
          </a:prstGeom>
        </p:spPr>
      </p:pic>
      <p:sp>
        <p:nvSpPr>
          <p:cNvPr id="216" name="TextBox 215">
            <a:extLst>
              <a:ext uri="{FF2B5EF4-FFF2-40B4-BE49-F238E27FC236}">
                <a16:creationId xmlns:a16="http://schemas.microsoft.com/office/drawing/2014/main" id="{89B3C447-DA49-448B-969B-5EDFE9D33CBF}"/>
              </a:ext>
              <a:ext uri="{C183D7F6-B498-43B3-948B-1728B52AA6E4}">
                <adec:decorative xmlns:adec="http://schemas.microsoft.com/office/drawing/2017/decorative" val="0"/>
              </a:ext>
            </a:extLst>
          </p:cNvPr>
          <p:cNvSpPr txBox="1"/>
          <p:nvPr/>
        </p:nvSpPr>
        <p:spPr>
          <a:xfrm>
            <a:off x="1377147" y="2912127"/>
            <a:ext cx="10385317" cy="298709"/>
          </a:xfrm>
          <a:prstGeom prst="rect">
            <a:avLst/>
          </a:prstGeom>
          <a:noFill/>
        </p:spPr>
        <p:txBody>
          <a:bodyPr wrap="square" lIns="0" tIns="0" rIns="0" bIns="0" rtlCol="0">
            <a:spAutoFit/>
          </a:bodyPr>
          <a:lstStyle/>
          <a:p>
            <a:pPr>
              <a:lnSpc>
                <a:spcPct val="90000"/>
              </a:lnSpc>
              <a:spcAft>
                <a:spcPts val="588"/>
              </a:spcAft>
            </a:pPr>
            <a:r>
              <a:rPr lang="en-US" sz="2157">
                <a:solidFill>
                  <a:srgbClr val="000000"/>
                </a:solidFill>
              </a:rPr>
              <a:t>Sends fan motor error events</a:t>
            </a:r>
          </a:p>
        </p:txBody>
      </p:sp>
      <p:cxnSp>
        <p:nvCxnSpPr>
          <p:cNvPr id="231" name="Straight Connector 230">
            <a:extLst>
              <a:ext uri="{FF2B5EF4-FFF2-40B4-BE49-F238E27FC236}">
                <a16:creationId xmlns:a16="http://schemas.microsoft.com/office/drawing/2014/main" id="{34DD96FD-61C6-49CA-AA58-B9029511ABAB}"/>
              </a:ext>
              <a:ext uri="{C183D7F6-B498-43B3-948B-1728B52AA6E4}">
                <adec:decorative xmlns:adec="http://schemas.microsoft.com/office/drawing/2017/decorative" val="1"/>
              </a:ext>
            </a:extLst>
          </p:cNvPr>
          <p:cNvCxnSpPr>
            <a:cxnSpLocks/>
          </p:cNvCxnSpPr>
          <p:nvPr/>
        </p:nvCxnSpPr>
        <p:spPr>
          <a:xfrm>
            <a:off x="1377147" y="3436271"/>
            <a:ext cx="103853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9" name="Picture 248" descr="icon of a checkmark">
            <a:extLst>
              <a:ext uri="{FF2B5EF4-FFF2-40B4-BE49-F238E27FC236}">
                <a16:creationId xmlns:a16="http://schemas.microsoft.com/office/drawing/2014/main" id="{E3492B86-FED8-4EE6-AF15-73699A9F6906}"/>
              </a:ext>
            </a:extLst>
          </p:cNvPr>
          <p:cNvPicPr>
            <a:picLocks/>
          </p:cNvPicPr>
          <p:nvPr/>
        </p:nvPicPr>
        <p:blipFill>
          <a:blip r:embed="rId6"/>
          <a:stretch>
            <a:fillRect/>
          </a:stretch>
        </p:blipFill>
        <p:spPr>
          <a:xfrm>
            <a:off x="427257" y="3480105"/>
            <a:ext cx="664578" cy="661913"/>
          </a:xfrm>
          <a:prstGeom prst="rect">
            <a:avLst/>
          </a:prstGeom>
        </p:spPr>
      </p:pic>
      <p:sp>
        <p:nvSpPr>
          <p:cNvPr id="252" name="TextBox 251">
            <a:extLst>
              <a:ext uri="{FF2B5EF4-FFF2-40B4-BE49-F238E27FC236}">
                <a16:creationId xmlns:a16="http://schemas.microsoft.com/office/drawing/2014/main" id="{8172B36D-AC56-4DB9-9D6F-C664848450C4}"/>
              </a:ext>
              <a:ext uri="{C183D7F6-B498-43B3-948B-1728B52AA6E4}">
                <adec:decorative xmlns:adec="http://schemas.microsoft.com/office/drawing/2017/decorative" val="0"/>
              </a:ext>
            </a:extLst>
          </p:cNvPr>
          <p:cNvSpPr txBox="1"/>
          <p:nvPr/>
        </p:nvSpPr>
        <p:spPr>
          <a:xfrm>
            <a:off x="1377147" y="3661708"/>
            <a:ext cx="10385317" cy="298709"/>
          </a:xfrm>
          <a:prstGeom prst="rect">
            <a:avLst/>
          </a:prstGeom>
          <a:noFill/>
        </p:spPr>
        <p:txBody>
          <a:bodyPr wrap="square" lIns="0" tIns="0" rIns="0" bIns="0" rtlCol="0">
            <a:spAutoFit/>
          </a:bodyPr>
          <a:lstStyle/>
          <a:p>
            <a:pPr>
              <a:lnSpc>
                <a:spcPct val="90000"/>
              </a:lnSpc>
              <a:spcAft>
                <a:spcPts val="588"/>
              </a:spcAft>
            </a:pPr>
            <a:r>
              <a:rPr lang="en-US" sz="2157">
                <a:solidFill>
                  <a:srgbClr val="000000"/>
                </a:solidFill>
              </a:rPr>
              <a:t>Sends fan operating state</a:t>
            </a:r>
          </a:p>
        </p:txBody>
      </p:sp>
      <p:cxnSp>
        <p:nvCxnSpPr>
          <p:cNvPr id="263" name="Straight Connector 262">
            <a:extLst>
              <a:ext uri="{FF2B5EF4-FFF2-40B4-BE49-F238E27FC236}">
                <a16:creationId xmlns:a16="http://schemas.microsoft.com/office/drawing/2014/main" id="{675E9D9C-A77A-4282-97AC-C41A0F04BFA8}"/>
              </a:ext>
              <a:ext uri="{C183D7F6-B498-43B3-948B-1728B52AA6E4}">
                <adec:decorative xmlns:adec="http://schemas.microsoft.com/office/drawing/2017/decorative" val="1"/>
              </a:ext>
            </a:extLst>
          </p:cNvPr>
          <p:cNvCxnSpPr>
            <a:cxnSpLocks/>
          </p:cNvCxnSpPr>
          <p:nvPr/>
        </p:nvCxnSpPr>
        <p:spPr>
          <a:xfrm>
            <a:off x="1377147" y="4185853"/>
            <a:ext cx="103853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76" name="Picture 275" descr="icon of a clockface inside a refresh button">
            <a:extLst>
              <a:ext uri="{FF2B5EF4-FFF2-40B4-BE49-F238E27FC236}">
                <a16:creationId xmlns:a16="http://schemas.microsoft.com/office/drawing/2014/main" id="{56A660D5-CC54-4CEE-B263-D8D380D7A041}"/>
              </a:ext>
            </a:extLst>
          </p:cNvPr>
          <p:cNvPicPr>
            <a:picLocks/>
          </p:cNvPicPr>
          <p:nvPr/>
        </p:nvPicPr>
        <p:blipFill>
          <a:blip r:embed="rId7"/>
          <a:stretch>
            <a:fillRect/>
          </a:stretch>
        </p:blipFill>
        <p:spPr>
          <a:xfrm>
            <a:off x="427257" y="4229687"/>
            <a:ext cx="664578" cy="661913"/>
          </a:xfrm>
          <a:prstGeom prst="rect">
            <a:avLst/>
          </a:prstGeom>
        </p:spPr>
      </p:pic>
      <p:sp>
        <p:nvSpPr>
          <p:cNvPr id="279" name="TextBox 278">
            <a:extLst>
              <a:ext uri="{FF2B5EF4-FFF2-40B4-BE49-F238E27FC236}">
                <a16:creationId xmlns:a16="http://schemas.microsoft.com/office/drawing/2014/main" id="{C3171CA9-F9B2-4B06-9800-7ACB58E5129E}"/>
              </a:ext>
              <a:ext uri="{C183D7F6-B498-43B3-948B-1728B52AA6E4}">
                <adec:decorative xmlns:adec="http://schemas.microsoft.com/office/drawing/2017/decorative" val="0"/>
              </a:ext>
            </a:extLst>
          </p:cNvPr>
          <p:cNvSpPr txBox="1"/>
          <p:nvPr/>
        </p:nvSpPr>
        <p:spPr>
          <a:xfrm>
            <a:off x="1377147" y="4411290"/>
            <a:ext cx="10385317" cy="298709"/>
          </a:xfrm>
          <a:prstGeom prst="rect">
            <a:avLst/>
          </a:prstGeom>
          <a:noFill/>
        </p:spPr>
        <p:txBody>
          <a:bodyPr wrap="square" lIns="0" tIns="0" rIns="0" bIns="0" rtlCol="0">
            <a:spAutoFit/>
          </a:bodyPr>
          <a:lstStyle/>
          <a:p>
            <a:pPr>
              <a:lnSpc>
                <a:spcPct val="90000"/>
              </a:lnSpc>
              <a:spcAft>
                <a:spcPts val="588"/>
              </a:spcAft>
            </a:pPr>
            <a:r>
              <a:rPr lang="en-US" sz="2157">
                <a:solidFill>
                  <a:srgbClr val="000000"/>
                </a:solidFill>
              </a:rPr>
              <a:t>Provides a writeable fan speed property</a:t>
            </a:r>
          </a:p>
        </p:txBody>
      </p:sp>
      <p:cxnSp>
        <p:nvCxnSpPr>
          <p:cNvPr id="286" name="Straight Connector 285">
            <a:extLst>
              <a:ext uri="{FF2B5EF4-FFF2-40B4-BE49-F238E27FC236}">
                <a16:creationId xmlns:a16="http://schemas.microsoft.com/office/drawing/2014/main" id="{BEE1B3F6-A9E1-4318-96AD-4AB451FABD82}"/>
              </a:ext>
              <a:ext uri="{C183D7F6-B498-43B3-948B-1728B52AA6E4}">
                <adec:decorative xmlns:adec="http://schemas.microsoft.com/office/drawing/2017/decorative" val="1"/>
              </a:ext>
            </a:extLst>
          </p:cNvPr>
          <p:cNvCxnSpPr>
            <a:cxnSpLocks/>
          </p:cNvCxnSpPr>
          <p:nvPr/>
        </p:nvCxnSpPr>
        <p:spPr>
          <a:xfrm>
            <a:off x="1377147" y="4935434"/>
            <a:ext cx="103853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4" name="Picture 293" descr="icon of a presentation">
            <a:extLst>
              <a:ext uri="{FF2B5EF4-FFF2-40B4-BE49-F238E27FC236}">
                <a16:creationId xmlns:a16="http://schemas.microsoft.com/office/drawing/2014/main" id="{0F5F4194-F2DF-4535-892B-E9BED7A3A842}"/>
              </a:ext>
            </a:extLst>
          </p:cNvPr>
          <p:cNvPicPr>
            <a:picLocks/>
          </p:cNvPicPr>
          <p:nvPr/>
        </p:nvPicPr>
        <p:blipFill>
          <a:blip r:embed="rId8"/>
          <a:stretch>
            <a:fillRect/>
          </a:stretch>
        </p:blipFill>
        <p:spPr>
          <a:xfrm>
            <a:off x="424828" y="4979268"/>
            <a:ext cx="664578" cy="661913"/>
          </a:xfrm>
          <a:prstGeom prst="rect">
            <a:avLst/>
          </a:prstGeom>
        </p:spPr>
      </p:pic>
      <p:sp>
        <p:nvSpPr>
          <p:cNvPr id="296" name="TextBox 295">
            <a:extLst>
              <a:ext uri="{FF2B5EF4-FFF2-40B4-BE49-F238E27FC236}">
                <a16:creationId xmlns:a16="http://schemas.microsoft.com/office/drawing/2014/main" id="{A6D6CAAD-B469-49BE-9F25-B9116A5D96CB}"/>
              </a:ext>
              <a:ext uri="{C183D7F6-B498-43B3-948B-1728B52AA6E4}">
                <adec:decorative xmlns:adec="http://schemas.microsoft.com/office/drawing/2017/decorative" val="0"/>
              </a:ext>
            </a:extLst>
          </p:cNvPr>
          <p:cNvSpPr txBox="1"/>
          <p:nvPr/>
        </p:nvSpPr>
        <p:spPr>
          <a:xfrm>
            <a:off x="1377147" y="5160871"/>
            <a:ext cx="10385317" cy="298709"/>
          </a:xfrm>
          <a:prstGeom prst="rect">
            <a:avLst/>
          </a:prstGeom>
          <a:noFill/>
        </p:spPr>
        <p:txBody>
          <a:bodyPr wrap="square" lIns="0" tIns="0" rIns="0" bIns="0" rtlCol="0">
            <a:spAutoFit/>
          </a:bodyPr>
          <a:lstStyle/>
          <a:p>
            <a:pPr>
              <a:lnSpc>
                <a:spcPct val="90000"/>
              </a:lnSpc>
              <a:spcAft>
                <a:spcPts val="588"/>
              </a:spcAft>
            </a:pPr>
            <a:r>
              <a:rPr lang="en-US" sz="2157">
                <a:solidFill>
                  <a:srgbClr val="000000"/>
                </a:solidFill>
              </a:rPr>
              <a:t>Provides a command to restart the device</a:t>
            </a:r>
          </a:p>
        </p:txBody>
      </p:sp>
      <p:pic>
        <p:nvPicPr>
          <p:cNvPr id="301" name="Picture 300" descr="icon of a person in a helpdesk">
            <a:extLst>
              <a:ext uri="{FF2B5EF4-FFF2-40B4-BE49-F238E27FC236}">
                <a16:creationId xmlns:a16="http://schemas.microsoft.com/office/drawing/2014/main" id="{277BD326-12CD-49D3-85B1-6B2BA2A57FF6}"/>
              </a:ext>
            </a:extLst>
          </p:cNvPr>
          <p:cNvPicPr>
            <a:picLocks/>
          </p:cNvPicPr>
          <p:nvPr/>
        </p:nvPicPr>
        <p:blipFill>
          <a:blip r:embed="rId9"/>
          <a:stretch>
            <a:fillRect/>
          </a:stretch>
        </p:blipFill>
        <p:spPr>
          <a:xfrm>
            <a:off x="424715" y="5728850"/>
            <a:ext cx="664578" cy="661913"/>
          </a:xfrm>
          <a:prstGeom prst="rect">
            <a:avLst/>
          </a:prstGeom>
        </p:spPr>
      </p:pic>
      <p:cxnSp>
        <p:nvCxnSpPr>
          <p:cNvPr id="303" name="Straight Connector 302">
            <a:extLst>
              <a:ext uri="{FF2B5EF4-FFF2-40B4-BE49-F238E27FC236}">
                <a16:creationId xmlns:a16="http://schemas.microsoft.com/office/drawing/2014/main" id="{18F3F095-3457-48B8-8A79-0A8595D0A4D9}"/>
              </a:ext>
              <a:ext uri="{C183D7F6-B498-43B3-948B-1728B52AA6E4}">
                <adec:decorative xmlns:adec="http://schemas.microsoft.com/office/drawing/2017/decorative" val="1"/>
              </a:ext>
            </a:extLst>
          </p:cNvPr>
          <p:cNvCxnSpPr>
            <a:cxnSpLocks/>
          </p:cNvCxnSpPr>
          <p:nvPr/>
        </p:nvCxnSpPr>
        <p:spPr>
          <a:xfrm>
            <a:off x="1377147" y="5685015"/>
            <a:ext cx="103853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2A8BC51-6619-42E9-B83C-9BD319CB7AF1}"/>
              </a:ext>
              <a:ext uri="{C183D7F6-B498-43B3-948B-1728B52AA6E4}">
                <adec:decorative xmlns:adec="http://schemas.microsoft.com/office/drawing/2017/decorative" val="0"/>
              </a:ext>
            </a:extLst>
          </p:cNvPr>
          <p:cNvSpPr txBox="1"/>
          <p:nvPr/>
        </p:nvSpPr>
        <p:spPr>
          <a:xfrm>
            <a:off x="1377147" y="5910453"/>
            <a:ext cx="10385317" cy="298709"/>
          </a:xfrm>
          <a:prstGeom prst="rect">
            <a:avLst/>
          </a:prstGeom>
          <a:noFill/>
        </p:spPr>
        <p:txBody>
          <a:bodyPr wrap="square" lIns="0" tIns="0" rIns="0" bIns="0" rtlCol="0">
            <a:spAutoFit/>
          </a:bodyPr>
          <a:lstStyle/>
          <a:p>
            <a:pPr>
              <a:lnSpc>
                <a:spcPct val="90000"/>
              </a:lnSpc>
              <a:spcAft>
                <a:spcPts val="588"/>
              </a:spcAft>
            </a:pPr>
            <a:r>
              <a:rPr lang="en-US" sz="2157" dirty="0">
                <a:solidFill>
                  <a:srgbClr val="000000"/>
                </a:solidFill>
              </a:rPr>
              <a:t>Gives you an overall view of the device via a dashboard</a:t>
            </a:r>
          </a:p>
        </p:txBody>
      </p:sp>
    </p:spTree>
    <p:extLst>
      <p:ext uri="{BB962C8B-B14F-4D97-AF65-F5344CB8AC3E}">
        <p14:creationId xmlns:p14="http://schemas.microsoft.com/office/powerpoint/2010/main" val="2728608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1673-68AC-4E22-BC2F-AE0B000B85F1}"/>
              </a:ext>
            </a:extLst>
          </p:cNvPr>
          <p:cNvSpPr>
            <a:spLocks noGrp="1"/>
          </p:cNvSpPr>
          <p:nvPr>
            <p:ph type="title"/>
          </p:nvPr>
        </p:nvSpPr>
        <p:spPr/>
        <p:txBody>
          <a:bodyPr/>
          <a:lstStyle/>
          <a:p>
            <a:r>
              <a:rPr lang="en-US"/>
              <a:t>Create a device Capability Model</a:t>
            </a:r>
          </a:p>
        </p:txBody>
      </p:sp>
      <p:pic>
        <p:nvPicPr>
          <p:cNvPr id="26" name="Picture 25" descr="icon of a document">
            <a:extLst>
              <a:ext uri="{FF2B5EF4-FFF2-40B4-BE49-F238E27FC236}">
                <a16:creationId xmlns:a16="http://schemas.microsoft.com/office/drawing/2014/main" id="{F9F5D75C-0FA1-4CA7-B4E0-05742BD03B85}"/>
              </a:ext>
            </a:extLst>
          </p:cNvPr>
          <p:cNvPicPr>
            <a:picLocks/>
          </p:cNvPicPr>
          <p:nvPr/>
        </p:nvPicPr>
        <p:blipFill>
          <a:blip r:embed="rId3"/>
          <a:stretch>
            <a:fillRect/>
          </a:stretch>
        </p:blipFill>
        <p:spPr>
          <a:xfrm>
            <a:off x="418644" y="1231749"/>
            <a:ext cx="896425" cy="896425"/>
          </a:xfrm>
          <a:prstGeom prst="rect">
            <a:avLst/>
          </a:prstGeom>
        </p:spPr>
      </p:pic>
      <p:sp>
        <p:nvSpPr>
          <p:cNvPr id="29" name="TextBox 28">
            <a:extLst>
              <a:ext uri="{FF2B5EF4-FFF2-40B4-BE49-F238E27FC236}">
                <a16:creationId xmlns:a16="http://schemas.microsoft.com/office/drawing/2014/main" id="{62C2F810-B7FA-4CDF-8262-ADECEFAD929E}"/>
              </a:ext>
            </a:extLst>
          </p:cNvPr>
          <p:cNvSpPr txBox="1"/>
          <p:nvPr/>
        </p:nvSpPr>
        <p:spPr>
          <a:xfrm>
            <a:off x="1645004" y="1344896"/>
            <a:ext cx="10128355" cy="1455830"/>
          </a:xfrm>
          <a:prstGeom prst="rect">
            <a:avLst/>
          </a:prstGeom>
          <a:noFill/>
        </p:spPr>
        <p:txBody>
          <a:bodyPr wrap="square" lIns="0" tIns="0" rIns="0" bIns="0" rtlCol="0" anchor="ctr">
            <a:spAutoFit/>
          </a:bodyPr>
          <a:lstStyle/>
          <a:p>
            <a:r>
              <a:rPr lang="en-US" sz="2353">
                <a:latin typeface="+mj-lt"/>
              </a:rPr>
              <a:t>Approaches for Creating a Capability Model:</a:t>
            </a:r>
          </a:p>
          <a:p>
            <a:pPr>
              <a:spcBef>
                <a:spcPts val="294"/>
              </a:spcBef>
              <a:spcAft>
                <a:spcPts val="294"/>
              </a:spcAft>
            </a:pPr>
            <a:r>
              <a:rPr lang="en-US" sz="1961"/>
              <a:t>From scratch</a:t>
            </a:r>
          </a:p>
          <a:p>
            <a:pPr>
              <a:spcBef>
                <a:spcPts val="294"/>
              </a:spcBef>
              <a:spcAft>
                <a:spcPts val="294"/>
              </a:spcAft>
            </a:pPr>
            <a:r>
              <a:rPr lang="en-US" sz="1961"/>
              <a:t>Import from a JSON file such as from Visual Studio Code</a:t>
            </a:r>
          </a:p>
          <a:p>
            <a:pPr>
              <a:spcBef>
                <a:spcPts val="294"/>
              </a:spcBef>
              <a:spcAft>
                <a:spcPts val="294"/>
              </a:spcAft>
            </a:pPr>
            <a:r>
              <a:rPr lang="en-US" sz="1961"/>
              <a:t>Import from the device catalog</a:t>
            </a:r>
          </a:p>
        </p:txBody>
      </p:sp>
      <p:cxnSp>
        <p:nvCxnSpPr>
          <p:cNvPr id="32" name="Straight Connector 31">
            <a:extLst>
              <a:ext uri="{FF2B5EF4-FFF2-40B4-BE49-F238E27FC236}">
                <a16:creationId xmlns:a16="http://schemas.microsoft.com/office/drawing/2014/main" id="{10B4216D-7B5C-4D5A-960B-A6E9D167DF58}"/>
              </a:ext>
              <a:ext uri="{C183D7F6-B498-43B3-948B-1728B52AA6E4}">
                <adec:decorative xmlns:adec="http://schemas.microsoft.com/office/drawing/2017/decorative" val="1"/>
              </a:ext>
            </a:extLst>
          </p:cNvPr>
          <p:cNvCxnSpPr>
            <a:cxnSpLocks/>
          </p:cNvCxnSpPr>
          <p:nvPr/>
        </p:nvCxnSpPr>
        <p:spPr>
          <a:xfrm>
            <a:off x="1645003" y="3245381"/>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circle branched into three connect circles">
            <a:extLst>
              <a:ext uri="{FF2B5EF4-FFF2-40B4-BE49-F238E27FC236}">
                <a16:creationId xmlns:a16="http://schemas.microsoft.com/office/drawing/2014/main" id="{DFBE05A4-1478-4ED6-8C00-7825E8B1A641}"/>
              </a:ext>
            </a:extLst>
          </p:cNvPr>
          <p:cNvPicPr>
            <a:picLocks/>
          </p:cNvPicPr>
          <p:nvPr/>
        </p:nvPicPr>
        <p:blipFill>
          <a:blip r:embed="rId4"/>
          <a:stretch>
            <a:fillRect/>
          </a:stretch>
        </p:blipFill>
        <p:spPr>
          <a:xfrm>
            <a:off x="418644" y="3690036"/>
            <a:ext cx="896425" cy="896425"/>
          </a:xfrm>
          <a:prstGeom prst="rect">
            <a:avLst/>
          </a:prstGeom>
        </p:spPr>
      </p:pic>
      <p:sp>
        <p:nvSpPr>
          <p:cNvPr id="40" name="TextBox 39">
            <a:extLst>
              <a:ext uri="{FF2B5EF4-FFF2-40B4-BE49-F238E27FC236}">
                <a16:creationId xmlns:a16="http://schemas.microsoft.com/office/drawing/2014/main" id="{32F1B313-1778-4783-A97F-DA9A17571D52}"/>
              </a:ext>
            </a:extLst>
          </p:cNvPr>
          <p:cNvSpPr txBox="1"/>
          <p:nvPr/>
        </p:nvSpPr>
        <p:spPr>
          <a:xfrm>
            <a:off x="1645003" y="3803183"/>
            <a:ext cx="10128354" cy="1455830"/>
          </a:xfrm>
          <a:prstGeom prst="rect">
            <a:avLst/>
          </a:prstGeom>
          <a:noFill/>
        </p:spPr>
        <p:txBody>
          <a:bodyPr wrap="square" lIns="0" tIns="0" rIns="0" bIns="0" rtlCol="0" anchor="ctr">
            <a:spAutoFit/>
          </a:bodyPr>
          <a:lstStyle/>
          <a:p>
            <a:r>
              <a:rPr lang="en-US" sz="2353">
                <a:latin typeface="+mj-lt"/>
              </a:rPr>
              <a:t>Manage a Capability Model:</a:t>
            </a:r>
          </a:p>
          <a:p>
            <a:pPr>
              <a:spcBef>
                <a:spcPts val="294"/>
              </a:spcBef>
              <a:spcAft>
                <a:spcPts val="294"/>
              </a:spcAft>
            </a:pPr>
            <a:r>
              <a:rPr lang="en-US" sz="1961"/>
              <a:t>Add interfaces to the model – A reusable collection of capabilities</a:t>
            </a:r>
          </a:p>
          <a:p>
            <a:pPr>
              <a:spcBef>
                <a:spcPts val="294"/>
              </a:spcBef>
              <a:spcAft>
                <a:spcPts val="294"/>
              </a:spcAft>
            </a:pPr>
            <a:r>
              <a:rPr lang="en-US" sz="1961"/>
              <a:t>Edit model metadata such as its name</a:t>
            </a:r>
          </a:p>
          <a:p>
            <a:pPr>
              <a:spcBef>
                <a:spcPts val="294"/>
              </a:spcBef>
              <a:spcAft>
                <a:spcPts val="294"/>
              </a:spcAft>
            </a:pPr>
            <a:r>
              <a:rPr lang="en-US" sz="1961"/>
              <a:t>Delete the model</a:t>
            </a:r>
          </a:p>
        </p:txBody>
      </p:sp>
    </p:spTree>
    <p:extLst>
      <p:ext uri="{BB962C8B-B14F-4D97-AF65-F5344CB8AC3E}">
        <p14:creationId xmlns:p14="http://schemas.microsoft.com/office/powerpoint/2010/main" val="2907685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fade">
                                      <p:cBhvr>
                                        <p:cTn id="18" dur="500"/>
                                        <p:tgtEl>
                                          <p:spTgt spid="3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9C7D-7F80-420C-A988-3E3CDBECB347}"/>
              </a:ext>
            </a:extLst>
          </p:cNvPr>
          <p:cNvSpPr>
            <a:spLocks noGrp="1"/>
          </p:cNvSpPr>
          <p:nvPr>
            <p:ph type="title"/>
          </p:nvPr>
        </p:nvSpPr>
        <p:spPr/>
        <p:txBody>
          <a:bodyPr/>
          <a:lstStyle/>
          <a:p>
            <a:r>
              <a:rPr lang="en-US"/>
              <a:t>Add cloud properties to a </a:t>
            </a:r>
            <a:r>
              <a:rPr lang="en-US" dirty="0"/>
              <a:t>Device Template</a:t>
            </a:r>
            <a:endParaRPr lang="en-US"/>
          </a:p>
        </p:txBody>
      </p:sp>
      <p:graphicFrame>
        <p:nvGraphicFramePr>
          <p:cNvPr id="3" name="Table 3">
            <a:extLst>
              <a:ext uri="{FF2B5EF4-FFF2-40B4-BE49-F238E27FC236}">
                <a16:creationId xmlns:a16="http://schemas.microsoft.com/office/drawing/2014/main" id="{81341465-4C71-47F2-96E9-7CBB9BAB09E6}"/>
              </a:ext>
            </a:extLst>
          </p:cNvPr>
          <p:cNvGraphicFramePr>
            <a:graphicFrameLocks noGrp="1"/>
          </p:cNvGraphicFramePr>
          <p:nvPr/>
        </p:nvGraphicFramePr>
        <p:xfrm>
          <a:off x="418643" y="1551266"/>
          <a:ext cx="11343821" cy="3771743"/>
        </p:xfrm>
        <a:graphic>
          <a:graphicData uri="http://schemas.openxmlformats.org/drawingml/2006/table">
            <a:tbl>
              <a:tblPr firstRow="1" bandRow="1">
                <a:tableStyleId>{5C22544A-7EE6-4342-B048-85BDC9FD1C3A}</a:tableStyleId>
              </a:tblPr>
              <a:tblGrid>
                <a:gridCol w="1774738">
                  <a:extLst>
                    <a:ext uri="{9D8B030D-6E8A-4147-A177-3AD203B41FA5}">
                      <a16:colId xmlns:a16="http://schemas.microsoft.com/office/drawing/2014/main" val="1710016791"/>
                    </a:ext>
                  </a:extLst>
                </a:gridCol>
                <a:gridCol w="9569083">
                  <a:extLst>
                    <a:ext uri="{9D8B030D-6E8A-4147-A177-3AD203B41FA5}">
                      <a16:colId xmlns:a16="http://schemas.microsoft.com/office/drawing/2014/main" val="4232185879"/>
                    </a:ext>
                  </a:extLst>
                </a:gridCol>
              </a:tblGrid>
              <a:tr h="546252">
                <a:tc>
                  <a:txBody>
                    <a:bodyPr/>
                    <a:lstStyle/>
                    <a:p>
                      <a:r>
                        <a:rPr lang="en-US" sz="2400" b="0" dirty="0">
                          <a:solidFill>
                            <a:schemeClr val="bg2"/>
                          </a:solidFill>
                          <a:latin typeface="+mj-lt"/>
                        </a:rPr>
                        <a:t>Field</a:t>
                      </a:r>
                    </a:p>
                  </a:txBody>
                  <a:tcPr marL="89642" marR="89642" marT="71714" marB="71714" anchor="ctr">
                    <a:lnL w="6350" cap="flat" cmpd="sng" algn="ctr">
                      <a:solidFill>
                        <a:srgbClr val="243A5E"/>
                      </a:solid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r>
                        <a:rPr lang="en-US" sz="2400" b="0">
                          <a:solidFill>
                            <a:schemeClr val="bg2"/>
                          </a:solidFill>
                          <a:latin typeface="+mj-lt"/>
                        </a:rPr>
                        <a:t>Description</a:t>
                      </a:r>
                    </a:p>
                  </a:txBody>
                  <a:tcPr marL="89642" marR="89642" marT="71714" marB="71714" anchor="ctr">
                    <a:lnL w="6350" cap="flat" cmpd="sng" algn="ctr">
                      <a:solidFill>
                        <a:schemeClr val="bg1">
                          <a:lumMod val="65000"/>
                        </a:schemeClr>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144794885"/>
                  </a:ext>
                </a:extLst>
              </a:tr>
              <a:tr h="806373">
                <a:tc>
                  <a:txBody>
                    <a:bodyPr/>
                    <a:lstStyle/>
                    <a:p>
                      <a:r>
                        <a:rPr lang="en-US" sz="2000" b="0" dirty="0">
                          <a:solidFill>
                            <a:schemeClr val="tx1"/>
                          </a:solidFill>
                          <a:latin typeface="+mj-lt"/>
                        </a:rPr>
                        <a:t>Display Name</a:t>
                      </a:r>
                    </a:p>
                  </a:txBody>
                  <a:tcPr marL="89642" marR="89642" marT="71714" marB="71714"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b="0" dirty="0">
                          <a:solidFill>
                            <a:schemeClr val="tx1"/>
                          </a:solidFill>
                        </a:rPr>
                        <a:t>The display name for the cloud property value used on dashboards and forms</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82364856"/>
                  </a:ext>
                </a:extLst>
              </a:tr>
              <a:tr h="806373">
                <a:tc>
                  <a:txBody>
                    <a:bodyPr/>
                    <a:lstStyle/>
                    <a:p>
                      <a:r>
                        <a:rPr lang="en-US" sz="2000" b="0" dirty="0">
                          <a:solidFill>
                            <a:schemeClr val="tx1"/>
                          </a:solidFill>
                          <a:latin typeface="+mj-lt"/>
                        </a:rPr>
                        <a:t>Name</a:t>
                      </a:r>
                    </a:p>
                  </a:txBody>
                  <a:tcPr marL="89642" marR="89642" marT="71714" marB="71714"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b="0">
                          <a:solidFill>
                            <a:schemeClr val="tx1"/>
                          </a:solidFill>
                        </a:rPr>
                        <a:t>The name of the cloud property. IoT Central generates a value for this field from the display name, but you can choose your own value if necessary</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01537104"/>
                  </a:ext>
                </a:extLst>
              </a:tr>
              <a:tr h="806373">
                <a:tc>
                  <a:txBody>
                    <a:bodyPr/>
                    <a:lstStyle/>
                    <a:p>
                      <a:r>
                        <a:rPr lang="en-US" sz="2000" b="0" dirty="0">
                          <a:solidFill>
                            <a:schemeClr val="tx1"/>
                          </a:solidFill>
                          <a:latin typeface="+mj-lt"/>
                        </a:rPr>
                        <a:t>Semantic Type</a:t>
                      </a:r>
                    </a:p>
                  </a:txBody>
                  <a:tcPr marL="89642" marR="89642" marT="71714" marB="71714"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b="0" dirty="0">
                          <a:solidFill>
                            <a:schemeClr val="tx1"/>
                          </a:solidFill>
                        </a:rPr>
                        <a:t>The semantic type of the property, such as temperature, state, or event. The choice of semantic type determines which of the following fields are available</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57183808"/>
                  </a:ext>
                </a:extLst>
              </a:tr>
              <a:tr h="806373">
                <a:tc>
                  <a:txBody>
                    <a:bodyPr/>
                    <a:lstStyle/>
                    <a:p>
                      <a:r>
                        <a:rPr lang="en-US" sz="2000" b="0" dirty="0">
                          <a:solidFill>
                            <a:schemeClr val="tx1"/>
                          </a:solidFill>
                          <a:latin typeface="+mj-lt"/>
                        </a:rPr>
                        <a:t>Schema</a:t>
                      </a:r>
                    </a:p>
                  </a:txBody>
                  <a:tcPr marL="89642" marR="89642" marT="71714" marB="71714" anchor="ctr">
                    <a:lnL w="6350" cap="flat" cmpd="sng" algn="ctr">
                      <a:solidFill>
                        <a:schemeClr val="bg1">
                          <a:lumMod val="6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b="0" dirty="0">
                          <a:solidFill>
                            <a:schemeClr val="tx1"/>
                          </a:solidFill>
                        </a:rPr>
                        <a:t>The cloud property data type, such as double, string, or vector. The available choices are determined by the semantic type</a:t>
                      </a:r>
                    </a:p>
                  </a:txBody>
                  <a:tcPr marL="89642" marR="89642" marT="71714" marB="71714" anchor="ctr">
                    <a:lnL w="6350" cap="flat" cmpd="sng" algn="ctr">
                      <a:noFill/>
                      <a:prstDash val="solid"/>
                      <a:round/>
                      <a:headEnd type="none" w="med" len="med"/>
                      <a:tailEnd type="none" w="med" len="med"/>
                    </a:lnL>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938538145"/>
                  </a:ext>
                </a:extLst>
              </a:tr>
            </a:tbl>
          </a:graphicData>
        </a:graphic>
      </p:graphicFrame>
    </p:spTree>
    <p:extLst>
      <p:ext uri="{BB962C8B-B14F-4D97-AF65-F5344CB8AC3E}">
        <p14:creationId xmlns:p14="http://schemas.microsoft.com/office/powerpoint/2010/main" val="31132302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1673-68AC-4E22-BC2F-AE0B000B85F1}"/>
              </a:ext>
            </a:extLst>
          </p:cNvPr>
          <p:cNvSpPr>
            <a:spLocks noGrp="1"/>
          </p:cNvSpPr>
          <p:nvPr>
            <p:ph type="title"/>
          </p:nvPr>
        </p:nvSpPr>
        <p:spPr/>
        <p:txBody>
          <a:bodyPr/>
          <a:lstStyle/>
          <a:p>
            <a:r>
              <a:rPr lang="en-US"/>
              <a:t>Add customizations to a </a:t>
            </a:r>
            <a:r>
              <a:rPr lang="en-US" dirty="0"/>
              <a:t>Device Template</a:t>
            </a:r>
            <a:endParaRPr lang="en-US"/>
          </a:p>
        </p:txBody>
      </p:sp>
      <p:pic>
        <p:nvPicPr>
          <p:cNvPr id="29" name="Picture 28" descr="Icon of a wrench and a screw-driver">
            <a:extLst>
              <a:ext uri="{FF2B5EF4-FFF2-40B4-BE49-F238E27FC236}">
                <a16:creationId xmlns:a16="http://schemas.microsoft.com/office/drawing/2014/main" id="{281DD296-6EB5-4E1C-9AEF-E0301867086B}"/>
              </a:ext>
            </a:extLst>
          </p:cNvPr>
          <p:cNvPicPr>
            <a:picLocks/>
          </p:cNvPicPr>
          <p:nvPr/>
        </p:nvPicPr>
        <p:blipFill>
          <a:blip r:embed="rId2"/>
          <a:stretch>
            <a:fillRect/>
          </a:stretch>
        </p:blipFill>
        <p:spPr>
          <a:xfrm>
            <a:off x="418644" y="1555458"/>
            <a:ext cx="932282" cy="932282"/>
          </a:xfrm>
          <a:prstGeom prst="rect">
            <a:avLst/>
          </a:prstGeom>
        </p:spPr>
      </p:pic>
      <p:sp>
        <p:nvSpPr>
          <p:cNvPr id="32" name="TextBox 31">
            <a:extLst>
              <a:ext uri="{FF2B5EF4-FFF2-40B4-BE49-F238E27FC236}">
                <a16:creationId xmlns:a16="http://schemas.microsoft.com/office/drawing/2014/main" id="{B1637F5F-8B33-48BA-A9E1-EE029F0BE4EA}"/>
              </a:ext>
            </a:extLst>
          </p:cNvPr>
          <p:cNvSpPr txBox="1"/>
          <p:nvPr/>
        </p:nvSpPr>
        <p:spPr>
          <a:xfrm>
            <a:off x="1645004" y="1604489"/>
            <a:ext cx="10129600" cy="1584063"/>
          </a:xfrm>
          <a:prstGeom prst="rect">
            <a:avLst/>
          </a:prstGeom>
          <a:noFill/>
        </p:spPr>
        <p:txBody>
          <a:bodyPr wrap="square" lIns="0" tIns="0" rIns="0" bIns="0" rtlCol="0" anchor="ctr">
            <a:spAutoFit/>
          </a:bodyPr>
          <a:lstStyle/>
          <a:p>
            <a:pPr>
              <a:spcAft>
                <a:spcPts val="588"/>
              </a:spcAft>
            </a:pPr>
            <a:r>
              <a:rPr lang="en-US" sz="2353">
                <a:latin typeface="+mj-lt"/>
              </a:rPr>
              <a:t>Use customizations to modify a capability:</a:t>
            </a:r>
          </a:p>
          <a:p>
            <a:pPr>
              <a:spcAft>
                <a:spcPts val="588"/>
              </a:spcAft>
            </a:pPr>
            <a:r>
              <a:rPr lang="en-US" sz="2157"/>
              <a:t>Display name and unit</a:t>
            </a:r>
          </a:p>
          <a:p>
            <a:pPr>
              <a:spcAft>
                <a:spcPts val="588"/>
              </a:spcAft>
            </a:pPr>
            <a:r>
              <a:rPr lang="en-US" sz="2157"/>
              <a:t>Default chart color</a:t>
            </a:r>
          </a:p>
          <a:p>
            <a:pPr>
              <a:spcAft>
                <a:spcPts val="588"/>
              </a:spcAft>
            </a:pPr>
            <a:r>
              <a:rPr lang="en-US" sz="2157"/>
              <a:t>Initial, minimum, and maximum values</a:t>
            </a:r>
          </a:p>
        </p:txBody>
      </p:sp>
      <p:cxnSp>
        <p:nvCxnSpPr>
          <p:cNvPr id="35" name="Straight Connector 34">
            <a:extLst>
              <a:ext uri="{FF2B5EF4-FFF2-40B4-BE49-F238E27FC236}">
                <a16:creationId xmlns:a16="http://schemas.microsoft.com/office/drawing/2014/main" id="{8699B7A8-D1FC-42C5-BC61-7B04623872C6}"/>
              </a:ext>
              <a:ext uri="{C183D7F6-B498-43B3-948B-1728B52AA6E4}">
                <adec:decorative xmlns:adec="http://schemas.microsoft.com/office/drawing/2017/decorative" val="1"/>
              </a:ext>
            </a:extLst>
          </p:cNvPr>
          <p:cNvCxnSpPr>
            <a:cxnSpLocks/>
          </p:cNvCxnSpPr>
          <p:nvPr/>
        </p:nvCxnSpPr>
        <p:spPr>
          <a:xfrm>
            <a:off x="1645003" y="351966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1" name="Picture 40" descr="Icon of a magnifying glass showing a chart">
            <a:extLst>
              <a:ext uri="{FF2B5EF4-FFF2-40B4-BE49-F238E27FC236}">
                <a16:creationId xmlns:a16="http://schemas.microsoft.com/office/drawing/2014/main" id="{B97D402F-CEA9-4D54-B43E-AF00C9D82759}"/>
              </a:ext>
            </a:extLst>
          </p:cNvPr>
          <p:cNvPicPr>
            <a:picLocks/>
          </p:cNvPicPr>
          <p:nvPr/>
        </p:nvPicPr>
        <p:blipFill>
          <a:blip r:embed="rId3"/>
          <a:stretch>
            <a:fillRect/>
          </a:stretch>
        </p:blipFill>
        <p:spPr>
          <a:xfrm>
            <a:off x="418644" y="3801738"/>
            <a:ext cx="932282" cy="932282"/>
          </a:xfrm>
          <a:prstGeom prst="rect">
            <a:avLst/>
          </a:prstGeom>
        </p:spPr>
      </p:pic>
      <p:sp>
        <p:nvSpPr>
          <p:cNvPr id="43" name="TextBox 42">
            <a:extLst>
              <a:ext uri="{FF2B5EF4-FFF2-40B4-BE49-F238E27FC236}">
                <a16:creationId xmlns:a16="http://schemas.microsoft.com/office/drawing/2014/main" id="{9DD6F9BA-E60A-4426-BF96-2465DF73942E}"/>
              </a:ext>
            </a:extLst>
          </p:cNvPr>
          <p:cNvSpPr txBox="1"/>
          <p:nvPr/>
        </p:nvSpPr>
        <p:spPr>
          <a:xfrm>
            <a:off x="1645002" y="3850768"/>
            <a:ext cx="10129600" cy="1584063"/>
          </a:xfrm>
          <a:prstGeom prst="rect">
            <a:avLst/>
          </a:prstGeom>
          <a:noFill/>
        </p:spPr>
        <p:txBody>
          <a:bodyPr wrap="square" lIns="0" tIns="0" rIns="0" bIns="0" rtlCol="0" anchor="ctr">
            <a:spAutoFit/>
          </a:bodyPr>
          <a:lstStyle/>
          <a:p>
            <a:pPr>
              <a:spcAft>
                <a:spcPts val="588"/>
              </a:spcAft>
            </a:pPr>
            <a:r>
              <a:rPr lang="en-US" sz="2353">
                <a:latin typeface="+mj-lt"/>
              </a:rPr>
              <a:t>Generate default views for visualization:</a:t>
            </a:r>
          </a:p>
          <a:p>
            <a:pPr>
              <a:spcAft>
                <a:spcPts val="588"/>
              </a:spcAft>
            </a:pPr>
            <a:r>
              <a:rPr lang="en-US" sz="2157" i="1"/>
              <a:t>Commands</a:t>
            </a:r>
            <a:r>
              <a:rPr lang="en-US" sz="2157"/>
              <a:t> – Lists the device commands with a dispatch option</a:t>
            </a:r>
          </a:p>
          <a:p>
            <a:pPr>
              <a:spcAft>
                <a:spcPts val="588"/>
              </a:spcAft>
            </a:pPr>
            <a:r>
              <a:rPr lang="en-US" sz="2157" i="1"/>
              <a:t>Overview</a:t>
            </a:r>
            <a:r>
              <a:rPr lang="en-US" sz="2157"/>
              <a:t> – Device telemetry in charts and metric values</a:t>
            </a:r>
          </a:p>
          <a:p>
            <a:pPr>
              <a:spcAft>
                <a:spcPts val="588"/>
              </a:spcAft>
            </a:pPr>
            <a:r>
              <a:rPr lang="en-US" sz="2157" i="1"/>
              <a:t>About</a:t>
            </a:r>
            <a:r>
              <a:rPr lang="en-US" sz="2157"/>
              <a:t> – Device properties</a:t>
            </a:r>
          </a:p>
        </p:txBody>
      </p:sp>
    </p:spTree>
    <p:extLst>
      <p:ext uri="{BB962C8B-B14F-4D97-AF65-F5344CB8AC3E}">
        <p14:creationId xmlns:p14="http://schemas.microsoft.com/office/powerpoint/2010/main" val="3489031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1673-68AC-4E22-BC2F-AE0B000B85F1}"/>
              </a:ext>
            </a:extLst>
          </p:cNvPr>
          <p:cNvSpPr>
            <a:spLocks noGrp="1"/>
          </p:cNvSpPr>
          <p:nvPr>
            <p:ph type="title"/>
          </p:nvPr>
        </p:nvSpPr>
        <p:spPr/>
        <p:txBody>
          <a:bodyPr/>
          <a:lstStyle/>
          <a:p>
            <a:r>
              <a:rPr lang="en-US" dirty="0"/>
              <a:t>Add dashboards to a Device Template</a:t>
            </a:r>
          </a:p>
        </p:txBody>
      </p:sp>
      <p:pic>
        <p:nvPicPr>
          <p:cNvPr id="4" name="Picture 3" descr="Icon of a screen with line charts">
            <a:extLst>
              <a:ext uri="{FF2B5EF4-FFF2-40B4-BE49-F238E27FC236}">
                <a16:creationId xmlns:a16="http://schemas.microsoft.com/office/drawing/2014/main" id="{B2DF682C-A185-4AF2-B2A3-3FB019348B23}"/>
              </a:ext>
            </a:extLst>
          </p:cNvPr>
          <p:cNvPicPr>
            <a:picLocks/>
          </p:cNvPicPr>
          <p:nvPr/>
        </p:nvPicPr>
        <p:blipFill>
          <a:blip r:embed="rId2"/>
          <a:stretch>
            <a:fillRect/>
          </a:stretch>
        </p:blipFill>
        <p:spPr>
          <a:xfrm>
            <a:off x="418644" y="1256650"/>
            <a:ext cx="932282" cy="932282"/>
          </a:xfrm>
          <a:prstGeom prst="rect">
            <a:avLst/>
          </a:prstGeom>
        </p:spPr>
      </p:pic>
      <p:sp>
        <p:nvSpPr>
          <p:cNvPr id="53" name="TextBox 52">
            <a:extLst>
              <a:ext uri="{FF2B5EF4-FFF2-40B4-BE49-F238E27FC236}">
                <a16:creationId xmlns:a16="http://schemas.microsoft.com/office/drawing/2014/main" id="{7CB094D5-556A-4B02-A97B-499B7F9352D8}"/>
              </a:ext>
            </a:extLst>
          </p:cNvPr>
          <p:cNvSpPr txBox="1"/>
          <p:nvPr/>
        </p:nvSpPr>
        <p:spPr>
          <a:xfrm>
            <a:off x="1645004" y="1523827"/>
            <a:ext cx="10128355" cy="362072"/>
          </a:xfrm>
          <a:prstGeom prst="rect">
            <a:avLst/>
          </a:prstGeom>
          <a:noFill/>
        </p:spPr>
        <p:txBody>
          <a:bodyPr wrap="square" lIns="0" tIns="0" rIns="0" bIns="0" rtlCol="0" anchor="ctr">
            <a:spAutoFit/>
          </a:bodyPr>
          <a:lstStyle/>
          <a:p>
            <a:pPr>
              <a:spcAft>
                <a:spcPts val="588"/>
              </a:spcAft>
            </a:pPr>
            <a:r>
              <a:rPr lang="en-US" sz="2353" i="1"/>
              <a:t>Dashboards</a:t>
            </a:r>
            <a:r>
              <a:rPr lang="en-US" sz="2353"/>
              <a:t> – Enable operators to visualize devices</a:t>
            </a:r>
          </a:p>
        </p:txBody>
      </p:sp>
      <p:cxnSp>
        <p:nvCxnSpPr>
          <p:cNvPr id="59" name="Straight Connector 58">
            <a:extLst>
              <a:ext uri="{FF2B5EF4-FFF2-40B4-BE49-F238E27FC236}">
                <a16:creationId xmlns:a16="http://schemas.microsoft.com/office/drawing/2014/main" id="{F2ADBB70-8873-4DB6-ADDE-94EB62B4FC0A}"/>
              </a:ext>
              <a:ext uri="{C183D7F6-B498-43B3-948B-1728B52AA6E4}">
                <adec:decorative xmlns:adec="http://schemas.microsoft.com/office/drawing/2017/decorative" val="1"/>
              </a:ext>
            </a:extLst>
          </p:cNvPr>
          <p:cNvCxnSpPr>
            <a:cxnSpLocks/>
          </p:cNvCxnSpPr>
          <p:nvPr/>
        </p:nvCxnSpPr>
        <p:spPr>
          <a:xfrm>
            <a:off x="1645003" y="2429963"/>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 series of bars forming a chart">
            <a:extLst>
              <a:ext uri="{FF2B5EF4-FFF2-40B4-BE49-F238E27FC236}">
                <a16:creationId xmlns:a16="http://schemas.microsoft.com/office/drawing/2014/main" id="{D80B06A6-184D-42A3-BB10-CB0DAAAFA6F9}"/>
              </a:ext>
            </a:extLst>
          </p:cNvPr>
          <p:cNvPicPr>
            <a:picLocks/>
          </p:cNvPicPr>
          <p:nvPr/>
        </p:nvPicPr>
        <p:blipFill>
          <a:blip r:embed="rId3"/>
          <a:stretch>
            <a:fillRect/>
          </a:stretch>
        </p:blipFill>
        <p:spPr>
          <a:xfrm>
            <a:off x="418644" y="2688922"/>
            <a:ext cx="932282" cy="932282"/>
          </a:xfrm>
          <a:prstGeom prst="rect">
            <a:avLst/>
          </a:prstGeom>
        </p:spPr>
      </p:pic>
      <p:sp>
        <p:nvSpPr>
          <p:cNvPr id="70" name="TextBox 69">
            <a:extLst>
              <a:ext uri="{FF2B5EF4-FFF2-40B4-BE49-F238E27FC236}">
                <a16:creationId xmlns:a16="http://schemas.microsoft.com/office/drawing/2014/main" id="{48EB04EF-CF87-4441-8A79-604A02E735FD}"/>
              </a:ext>
            </a:extLst>
          </p:cNvPr>
          <p:cNvSpPr txBox="1"/>
          <p:nvPr/>
        </p:nvSpPr>
        <p:spPr>
          <a:xfrm>
            <a:off x="1645004" y="2974027"/>
            <a:ext cx="10128355" cy="362072"/>
          </a:xfrm>
          <a:prstGeom prst="rect">
            <a:avLst/>
          </a:prstGeom>
          <a:noFill/>
        </p:spPr>
        <p:txBody>
          <a:bodyPr wrap="square" lIns="0" tIns="0" rIns="0" bIns="0" rtlCol="0" anchor="ctr">
            <a:spAutoFit/>
          </a:bodyPr>
          <a:lstStyle/>
          <a:p>
            <a:pPr>
              <a:spcAft>
                <a:spcPts val="588"/>
              </a:spcAft>
            </a:pPr>
            <a:r>
              <a:rPr lang="en-US" sz="2353"/>
              <a:t>Includes charts and metrics</a:t>
            </a:r>
          </a:p>
        </p:txBody>
      </p:sp>
      <p:cxnSp>
        <p:nvCxnSpPr>
          <p:cNvPr id="75" name="Straight Connector 74">
            <a:extLst>
              <a:ext uri="{FF2B5EF4-FFF2-40B4-BE49-F238E27FC236}">
                <a16:creationId xmlns:a16="http://schemas.microsoft.com/office/drawing/2014/main" id="{9456CC0D-F8B6-489A-BC87-0408973C3BA4}"/>
              </a:ext>
              <a:ext uri="{C183D7F6-B498-43B3-948B-1728B52AA6E4}">
                <adec:decorative xmlns:adec="http://schemas.microsoft.com/office/drawing/2017/decorative" val="1"/>
              </a:ext>
            </a:extLst>
          </p:cNvPr>
          <p:cNvCxnSpPr>
            <a:cxnSpLocks/>
          </p:cNvCxnSpPr>
          <p:nvPr/>
        </p:nvCxnSpPr>
        <p:spPr>
          <a:xfrm>
            <a:off x="1645003" y="3880163"/>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rectangle with a series of circles inside it">
            <a:extLst>
              <a:ext uri="{FF2B5EF4-FFF2-40B4-BE49-F238E27FC236}">
                <a16:creationId xmlns:a16="http://schemas.microsoft.com/office/drawing/2014/main" id="{199751A9-5199-408C-B298-49ACDCB3A174}"/>
              </a:ext>
            </a:extLst>
          </p:cNvPr>
          <p:cNvPicPr>
            <a:picLocks/>
          </p:cNvPicPr>
          <p:nvPr/>
        </p:nvPicPr>
        <p:blipFill>
          <a:blip r:embed="rId4"/>
          <a:stretch>
            <a:fillRect/>
          </a:stretch>
        </p:blipFill>
        <p:spPr>
          <a:xfrm>
            <a:off x="418644" y="4333710"/>
            <a:ext cx="932282" cy="932282"/>
          </a:xfrm>
          <a:prstGeom prst="rect">
            <a:avLst/>
          </a:prstGeom>
        </p:spPr>
      </p:pic>
      <p:sp>
        <p:nvSpPr>
          <p:cNvPr id="82" name="TextBox 81">
            <a:extLst>
              <a:ext uri="{FF2B5EF4-FFF2-40B4-BE49-F238E27FC236}">
                <a16:creationId xmlns:a16="http://schemas.microsoft.com/office/drawing/2014/main" id="{7F9423A3-333A-42DE-88A0-A090D045514D}"/>
              </a:ext>
            </a:extLst>
          </p:cNvPr>
          <p:cNvSpPr txBox="1"/>
          <p:nvPr/>
        </p:nvSpPr>
        <p:spPr>
          <a:xfrm>
            <a:off x="1645004" y="4424228"/>
            <a:ext cx="10128355" cy="1855617"/>
          </a:xfrm>
          <a:prstGeom prst="rect">
            <a:avLst/>
          </a:prstGeom>
          <a:noFill/>
        </p:spPr>
        <p:txBody>
          <a:bodyPr wrap="square" lIns="0" tIns="0" rIns="0" bIns="0" rtlCol="0" anchor="ctr">
            <a:spAutoFit/>
          </a:bodyPr>
          <a:lstStyle/>
          <a:p>
            <a:pPr>
              <a:spcAft>
                <a:spcPts val="588"/>
              </a:spcAft>
            </a:pPr>
            <a:r>
              <a:rPr lang="en-US" sz="2353" i="1" dirty="0">
                <a:latin typeface="+mj-lt"/>
              </a:rPr>
              <a:t>Configure preview device </a:t>
            </a:r>
            <a:r>
              <a:rPr lang="en-US" sz="2353" dirty="0">
                <a:latin typeface="+mj-lt"/>
              </a:rPr>
              <a:t>– Option in the dashboard editor that allows viewing a running version of the dashboard, with data from:</a:t>
            </a:r>
          </a:p>
          <a:p>
            <a:pPr marL="112048">
              <a:spcAft>
                <a:spcPts val="588"/>
              </a:spcAft>
            </a:pPr>
            <a:r>
              <a:rPr lang="en-US" sz="1961" dirty="0"/>
              <a:t>Nothing (no data)</a:t>
            </a:r>
          </a:p>
          <a:p>
            <a:pPr marL="112048">
              <a:spcAft>
                <a:spcPts val="588"/>
              </a:spcAft>
            </a:pPr>
            <a:r>
              <a:rPr lang="en-US" sz="1961" dirty="0"/>
              <a:t>A test device</a:t>
            </a:r>
          </a:p>
          <a:p>
            <a:pPr marL="112048">
              <a:spcAft>
                <a:spcPts val="588"/>
              </a:spcAft>
            </a:pPr>
            <a:r>
              <a:rPr lang="en-US" sz="1961" dirty="0"/>
              <a:t>A production device</a:t>
            </a:r>
          </a:p>
        </p:txBody>
      </p:sp>
    </p:spTree>
    <p:extLst>
      <p:ext uri="{BB962C8B-B14F-4D97-AF65-F5344CB8AC3E}">
        <p14:creationId xmlns:p14="http://schemas.microsoft.com/office/powerpoint/2010/main" val="1676200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par>
                                <p:cTn id="13" presetID="10" presetClass="entr" presetSubtype="0"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fade">
                                      <p:cBhvr>
                                        <p:cTn id="23" dur="500"/>
                                        <p:tgtEl>
                                          <p:spTgt spid="75"/>
                                        </p:tgtEl>
                                      </p:cBhvr>
                                    </p:animEffect>
                                  </p:childTnLst>
                                </p:cTn>
                              </p:par>
                              <p:par>
                                <p:cTn id="24" presetID="10"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70" grpId="0"/>
      <p:bldP spid="8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269C-446E-476B-A432-E3CB14407115}"/>
              </a:ext>
            </a:extLst>
          </p:cNvPr>
          <p:cNvSpPr>
            <a:spLocks noGrp="1"/>
          </p:cNvSpPr>
          <p:nvPr>
            <p:ph type="title"/>
          </p:nvPr>
        </p:nvSpPr>
        <p:spPr/>
        <p:txBody>
          <a:bodyPr/>
          <a:lstStyle/>
          <a:p>
            <a:r>
              <a:rPr lang="en-US"/>
              <a:t>Add forms to a </a:t>
            </a:r>
            <a:r>
              <a:rPr lang="en-US" dirty="0"/>
              <a:t>Device Template</a:t>
            </a:r>
            <a:endParaRPr lang="en-US"/>
          </a:p>
        </p:txBody>
      </p:sp>
      <p:pic>
        <p:nvPicPr>
          <p:cNvPr id="28" name="Picture 27" descr="Icon of a circle branched into three connect circles">
            <a:extLst>
              <a:ext uri="{FF2B5EF4-FFF2-40B4-BE49-F238E27FC236}">
                <a16:creationId xmlns:a16="http://schemas.microsoft.com/office/drawing/2014/main" id="{51954652-80DB-4E36-A747-4371512BDA6C}"/>
              </a:ext>
            </a:extLst>
          </p:cNvPr>
          <p:cNvPicPr>
            <a:picLocks/>
          </p:cNvPicPr>
          <p:nvPr/>
        </p:nvPicPr>
        <p:blipFill>
          <a:blip r:embed="rId2"/>
          <a:stretch>
            <a:fillRect/>
          </a:stretch>
        </p:blipFill>
        <p:spPr>
          <a:xfrm>
            <a:off x="418644" y="1256650"/>
            <a:ext cx="896425" cy="896425"/>
          </a:xfrm>
          <a:prstGeom prst="rect">
            <a:avLst/>
          </a:prstGeom>
        </p:spPr>
      </p:pic>
      <p:sp>
        <p:nvSpPr>
          <p:cNvPr id="29" name="TextBox 28">
            <a:extLst>
              <a:ext uri="{FF2B5EF4-FFF2-40B4-BE49-F238E27FC236}">
                <a16:creationId xmlns:a16="http://schemas.microsoft.com/office/drawing/2014/main" id="{A981DAED-2C86-45FC-9DB4-8EA4186EA905}"/>
              </a:ext>
            </a:extLst>
          </p:cNvPr>
          <p:cNvSpPr txBox="1"/>
          <p:nvPr/>
        </p:nvSpPr>
        <p:spPr>
          <a:xfrm>
            <a:off x="1651228" y="1554000"/>
            <a:ext cx="10122130" cy="301727"/>
          </a:xfrm>
          <a:prstGeom prst="rect">
            <a:avLst/>
          </a:prstGeom>
          <a:noFill/>
        </p:spPr>
        <p:txBody>
          <a:bodyPr wrap="square" lIns="0" tIns="0" rIns="0" bIns="0">
            <a:spAutoFit/>
          </a:bodyPr>
          <a:lstStyle/>
          <a:p>
            <a:pPr>
              <a:spcAft>
                <a:spcPts val="588"/>
              </a:spcAft>
            </a:pPr>
            <a:r>
              <a:rPr lang="en-US" sz="1961" i="1"/>
              <a:t>Forms</a:t>
            </a:r>
            <a:r>
              <a:rPr lang="en-US" sz="1961"/>
              <a:t> – Enable operators to manage a device</a:t>
            </a:r>
          </a:p>
        </p:txBody>
      </p:sp>
      <p:cxnSp>
        <p:nvCxnSpPr>
          <p:cNvPr id="34" name="Straight Connector 33">
            <a:extLst>
              <a:ext uri="{FF2B5EF4-FFF2-40B4-BE49-F238E27FC236}">
                <a16:creationId xmlns:a16="http://schemas.microsoft.com/office/drawing/2014/main" id="{9DE62B12-7BB8-4CD4-9394-F24BBED8F0D7}"/>
              </a:ext>
              <a:ext uri="{C183D7F6-B498-43B3-948B-1728B52AA6E4}">
                <adec:decorative xmlns:adec="http://schemas.microsoft.com/office/drawing/2017/decorative" val="1"/>
              </a:ext>
            </a:extLst>
          </p:cNvPr>
          <p:cNvCxnSpPr>
            <a:cxnSpLocks/>
          </p:cNvCxnSpPr>
          <p:nvPr/>
        </p:nvCxnSpPr>
        <p:spPr>
          <a:xfrm>
            <a:off x="1645003" y="2548256"/>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two gears">
            <a:extLst>
              <a:ext uri="{FF2B5EF4-FFF2-40B4-BE49-F238E27FC236}">
                <a16:creationId xmlns:a16="http://schemas.microsoft.com/office/drawing/2014/main" id="{B7ACD0A6-3A00-41D6-9540-6032958FF809}"/>
              </a:ext>
            </a:extLst>
          </p:cNvPr>
          <p:cNvPicPr>
            <a:picLocks/>
          </p:cNvPicPr>
          <p:nvPr/>
        </p:nvPicPr>
        <p:blipFill>
          <a:blip r:embed="rId3"/>
          <a:stretch>
            <a:fillRect/>
          </a:stretch>
        </p:blipFill>
        <p:spPr>
          <a:xfrm>
            <a:off x="418644" y="2943436"/>
            <a:ext cx="896425" cy="896425"/>
          </a:xfrm>
          <a:prstGeom prst="rect">
            <a:avLst/>
          </a:prstGeom>
        </p:spPr>
      </p:pic>
      <p:sp>
        <p:nvSpPr>
          <p:cNvPr id="41" name="TextBox 40">
            <a:extLst>
              <a:ext uri="{FF2B5EF4-FFF2-40B4-BE49-F238E27FC236}">
                <a16:creationId xmlns:a16="http://schemas.microsoft.com/office/drawing/2014/main" id="{08ECBAF1-362F-454A-BC1B-338F91FF800A}"/>
              </a:ext>
            </a:extLst>
          </p:cNvPr>
          <p:cNvSpPr txBox="1"/>
          <p:nvPr/>
        </p:nvSpPr>
        <p:spPr>
          <a:xfrm>
            <a:off x="1651228" y="3240786"/>
            <a:ext cx="10122130" cy="301727"/>
          </a:xfrm>
          <a:prstGeom prst="rect">
            <a:avLst/>
          </a:prstGeom>
          <a:noFill/>
        </p:spPr>
        <p:txBody>
          <a:bodyPr wrap="square" lIns="0" tIns="0" rIns="0" bIns="0">
            <a:spAutoFit/>
          </a:bodyPr>
          <a:lstStyle/>
          <a:p>
            <a:pPr>
              <a:spcAft>
                <a:spcPts val="588"/>
              </a:spcAft>
            </a:pPr>
            <a:r>
              <a:rPr lang="en-US" sz="1961"/>
              <a:t>Includes properties and editors for properties</a:t>
            </a:r>
          </a:p>
        </p:txBody>
      </p:sp>
    </p:spTree>
    <p:extLst>
      <p:ext uri="{BB962C8B-B14F-4D97-AF65-F5344CB8AC3E}">
        <p14:creationId xmlns:p14="http://schemas.microsoft.com/office/powerpoint/2010/main" val="995016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E966C8-23C7-4914-8AE3-91F2D8CB6BA4}"/>
              </a:ext>
            </a:extLst>
          </p:cNvPr>
          <p:cNvSpPr>
            <a:spLocks noGrp="1"/>
          </p:cNvSpPr>
          <p:nvPr>
            <p:ph type="title"/>
          </p:nvPr>
        </p:nvSpPr>
        <p:spPr/>
        <p:txBody>
          <a:bodyPr/>
          <a:lstStyle/>
          <a:p>
            <a:r>
              <a:rPr lang="en-US" dirty="0"/>
              <a:t>Lesson 1: Learning objectives</a:t>
            </a:r>
          </a:p>
        </p:txBody>
      </p:sp>
      <p:pic>
        <p:nvPicPr>
          <p:cNvPr id="4" name="Picture 3" descr="Icon of a document with a checkmark">
            <a:extLst>
              <a:ext uri="{FF2B5EF4-FFF2-40B4-BE49-F238E27FC236}">
                <a16:creationId xmlns:a16="http://schemas.microsoft.com/office/drawing/2014/main" id="{1853836D-267E-47CE-A2AB-D4C1C1FA6083}"/>
              </a:ext>
            </a:extLst>
          </p:cNvPr>
          <p:cNvPicPr>
            <a:picLocks noChangeAspect="1"/>
          </p:cNvPicPr>
          <p:nvPr/>
        </p:nvPicPr>
        <p:blipFill>
          <a:blip r:embed="rId2"/>
          <a:stretch>
            <a:fillRect/>
          </a:stretch>
        </p:blipFill>
        <p:spPr>
          <a:xfrm>
            <a:off x="10381692" y="2870154"/>
            <a:ext cx="732049" cy="1064642"/>
          </a:xfrm>
          <a:prstGeom prst="rect">
            <a:avLst/>
          </a:prstGeom>
        </p:spPr>
      </p:pic>
    </p:spTree>
    <p:extLst>
      <p:ext uri="{BB962C8B-B14F-4D97-AF65-F5344CB8AC3E}">
        <p14:creationId xmlns:p14="http://schemas.microsoft.com/office/powerpoint/2010/main" val="211846383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328A-9C21-4A6C-8896-65E3EFBAA1CC}"/>
              </a:ext>
            </a:extLst>
          </p:cNvPr>
          <p:cNvSpPr>
            <a:spLocks noGrp="1"/>
          </p:cNvSpPr>
          <p:nvPr>
            <p:ph type="title"/>
          </p:nvPr>
        </p:nvSpPr>
        <p:spPr/>
        <p:txBody>
          <a:bodyPr/>
          <a:lstStyle/>
          <a:p>
            <a:r>
              <a:rPr lang="en-US"/>
              <a:t>Version a </a:t>
            </a:r>
            <a:r>
              <a:rPr lang="en-US" dirty="0"/>
              <a:t>Device Template</a:t>
            </a:r>
            <a:endParaRPr lang="en-US"/>
          </a:p>
        </p:txBody>
      </p:sp>
      <p:pic>
        <p:nvPicPr>
          <p:cNvPr id="46" name="Picture 45" descr="Icon of a wrench and a screw-driver">
            <a:extLst>
              <a:ext uri="{FF2B5EF4-FFF2-40B4-BE49-F238E27FC236}">
                <a16:creationId xmlns:a16="http://schemas.microsoft.com/office/drawing/2014/main" id="{33108EB2-4CEA-4D94-9D52-C170FA9B53A0}"/>
              </a:ext>
            </a:extLst>
          </p:cNvPr>
          <p:cNvPicPr>
            <a:picLocks/>
          </p:cNvPicPr>
          <p:nvPr/>
        </p:nvPicPr>
        <p:blipFill>
          <a:blip r:embed="rId2"/>
          <a:stretch>
            <a:fillRect/>
          </a:stretch>
        </p:blipFill>
        <p:spPr>
          <a:xfrm>
            <a:off x="418644" y="1256650"/>
            <a:ext cx="932282" cy="932282"/>
          </a:xfrm>
          <a:prstGeom prst="rect">
            <a:avLst/>
          </a:prstGeom>
        </p:spPr>
      </p:pic>
      <p:sp>
        <p:nvSpPr>
          <p:cNvPr id="47" name="TextBox 46">
            <a:extLst>
              <a:ext uri="{FF2B5EF4-FFF2-40B4-BE49-F238E27FC236}">
                <a16:creationId xmlns:a16="http://schemas.microsoft.com/office/drawing/2014/main" id="{16366324-19E3-4848-BF2D-837EC66C3869}"/>
              </a:ext>
            </a:extLst>
          </p:cNvPr>
          <p:cNvSpPr txBox="1"/>
          <p:nvPr/>
        </p:nvSpPr>
        <p:spPr>
          <a:xfrm>
            <a:off x="1645004" y="1342791"/>
            <a:ext cx="10128355" cy="724143"/>
          </a:xfrm>
          <a:prstGeom prst="rect">
            <a:avLst/>
          </a:prstGeom>
          <a:noFill/>
        </p:spPr>
        <p:txBody>
          <a:bodyPr wrap="square" lIns="0" tIns="0" rIns="0" bIns="0" rtlCol="0" anchor="ctr">
            <a:spAutoFit/>
          </a:bodyPr>
          <a:lstStyle/>
          <a:p>
            <a:pPr>
              <a:spcAft>
                <a:spcPts val="588"/>
              </a:spcAft>
            </a:pPr>
            <a:r>
              <a:rPr lang="en-US" sz="2353"/>
              <a:t>Add customizations to the device template without versioning – As long as the interface is consistent</a:t>
            </a:r>
          </a:p>
        </p:txBody>
      </p:sp>
      <p:cxnSp>
        <p:nvCxnSpPr>
          <p:cNvPr id="56" name="Straight Connector 55">
            <a:extLst>
              <a:ext uri="{FF2B5EF4-FFF2-40B4-BE49-F238E27FC236}">
                <a16:creationId xmlns:a16="http://schemas.microsoft.com/office/drawing/2014/main" id="{2803C48C-96BE-46A3-A91F-0E7C76C6643F}"/>
              </a:ext>
              <a:ext uri="{C183D7F6-B498-43B3-948B-1728B52AA6E4}">
                <adec:decorative xmlns:adec="http://schemas.microsoft.com/office/drawing/2017/decorative" val="1"/>
              </a:ext>
            </a:extLst>
          </p:cNvPr>
          <p:cNvCxnSpPr>
            <a:cxnSpLocks/>
          </p:cNvCxnSpPr>
          <p:nvPr/>
        </p:nvCxnSpPr>
        <p:spPr>
          <a:xfrm>
            <a:off x="1645003" y="2474127"/>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a webpage showing six squares">
            <a:extLst>
              <a:ext uri="{FF2B5EF4-FFF2-40B4-BE49-F238E27FC236}">
                <a16:creationId xmlns:a16="http://schemas.microsoft.com/office/drawing/2014/main" id="{DBDDF22A-EAA6-40B8-9633-6EB0F31E7A40}"/>
              </a:ext>
            </a:extLst>
          </p:cNvPr>
          <p:cNvPicPr>
            <a:picLocks/>
          </p:cNvPicPr>
          <p:nvPr/>
        </p:nvPicPr>
        <p:blipFill>
          <a:blip r:embed="rId3"/>
          <a:stretch>
            <a:fillRect/>
          </a:stretch>
        </p:blipFill>
        <p:spPr>
          <a:xfrm>
            <a:off x="418644" y="2795179"/>
            <a:ext cx="932282" cy="932282"/>
          </a:xfrm>
          <a:prstGeom prst="rect">
            <a:avLst/>
          </a:prstGeom>
        </p:spPr>
      </p:pic>
      <p:sp>
        <p:nvSpPr>
          <p:cNvPr id="65" name="TextBox 64">
            <a:extLst>
              <a:ext uri="{FF2B5EF4-FFF2-40B4-BE49-F238E27FC236}">
                <a16:creationId xmlns:a16="http://schemas.microsoft.com/office/drawing/2014/main" id="{2D75ABD8-22FB-49DC-9BCF-59263E2F2A51}"/>
              </a:ext>
            </a:extLst>
          </p:cNvPr>
          <p:cNvSpPr txBox="1"/>
          <p:nvPr/>
        </p:nvSpPr>
        <p:spPr>
          <a:xfrm>
            <a:off x="1645004" y="3062356"/>
            <a:ext cx="10128355" cy="362072"/>
          </a:xfrm>
          <a:prstGeom prst="rect">
            <a:avLst/>
          </a:prstGeom>
          <a:noFill/>
        </p:spPr>
        <p:txBody>
          <a:bodyPr wrap="square" lIns="0" tIns="0" rIns="0" bIns="0" rtlCol="0" anchor="ctr">
            <a:spAutoFit/>
          </a:bodyPr>
          <a:lstStyle/>
          <a:p>
            <a:pPr>
              <a:spcAft>
                <a:spcPts val="588"/>
              </a:spcAft>
            </a:pPr>
            <a:r>
              <a:rPr lang="en-US" sz="2353"/>
              <a:t>Versioning a Device Template</a:t>
            </a:r>
          </a:p>
        </p:txBody>
      </p:sp>
      <p:cxnSp>
        <p:nvCxnSpPr>
          <p:cNvPr id="70" name="Straight Connector 69">
            <a:extLst>
              <a:ext uri="{FF2B5EF4-FFF2-40B4-BE49-F238E27FC236}">
                <a16:creationId xmlns:a16="http://schemas.microsoft.com/office/drawing/2014/main" id="{57D643AA-6540-4BFF-9ED9-FBEA6E229EC7}"/>
              </a:ext>
              <a:ext uri="{C183D7F6-B498-43B3-948B-1728B52AA6E4}">
                <adec:decorative xmlns:adec="http://schemas.microsoft.com/office/drawing/2017/decorative" val="1"/>
              </a:ext>
            </a:extLst>
          </p:cNvPr>
          <p:cNvCxnSpPr>
            <a:cxnSpLocks/>
          </p:cNvCxnSpPr>
          <p:nvPr/>
        </p:nvCxnSpPr>
        <p:spPr>
          <a:xfrm>
            <a:off x="1645003" y="4012656"/>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5" name="Picture 74" descr="Icon of arrow positioned diagonally">
            <a:extLst>
              <a:ext uri="{FF2B5EF4-FFF2-40B4-BE49-F238E27FC236}">
                <a16:creationId xmlns:a16="http://schemas.microsoft.com/office/drawing/2014/main" id="{5EC5AD46-E685-49FC-9FD7-1DDF8EA7007F}"/>
              </a:ext>
            </a:extLst>
          </p:cNvPr>
          <p:cNvPicPr>
            <a:picLocks/>
          </p:cNvPicPr>
          <p:nvPr/>
        </p:nvPicPr>
        <p:blipFill>
          <a:blip r:embed="rId4"/>
          <a:stretch>
            <a:fillRect/>
          </a:stretch>
        </p:blipFill>
        <p:spPr>
          <a:xfrm>
            <a:off x="418644" y="4333710"/>
            <a:ext cx="932282" cy="932282"/>
          </a:xfrm>
          <a:prstGeom prst="rect">
            <a:avLst/>
          </a:prstGeom>
        </p:spPr>
      </p:pic>
      <p:sp>
        <p:nvSpPr>
          <p:cNvPr id="77" name="TextBox 76">
            <a:extLst>
              <a:ext uri="{FF2B5EF4-FFF2-40B4-BE49-F238E27FC236}">
                <a16:creationId xmlns:a16="http://schemas.microsoft.com/office/drawing/2014/main" id="{AA96DA48-127E-4625-AAEB-B265151470EB}"/>
              </a:ext>
            </a:extLst>
          </p:cNvPr>
          <p:cNvSpPr txBox="1"/>
          <p:nvPr/>
        </p:nvSpPr>
        <p:spPr>
          <a:xfrm>
            <a:off x="1645004" y="4600886"/>
            <a:ext cx="10128355" cy="362072"/>
          </a:xfrm>
          <a:prstGeom prst="rect">
            <a:avLst/>
          </a:prstGeom>
          <a:noFill/>
        </p:spPr>
        <p:txBody>
          <a:bodyPr wrap="square" lIns="0" tIns="0" rIns="0" bIns="0" rtlCol="0" anchor="ctr">
            <a:spAutoFit/>
          </a:bodyPr>
          <a:lstStyle/>
          <a:p>
            <a:pPr>
              <a:spcAft>
                <a:spcPts val="588"/>
              </a:spcAft>
            </a:pPr>
            <a:r>
              <a:rPr lang="en-US" sz="2353"/>
              <a:t>Migrate a device across device template versions</a:t>
            </a:r>
          </a:p>
        </p:txBody>
      </p:sp>
    </p:spTree>
    <p:extLst>
      <p:ext uri="{BB962C8B-B14F-4D97-AF65-F5344CB8AC3E}">
        <p14:creationId xmlns:p14="http://schemas.microsoft.com/office/powerpoint/2010/main" val="3087022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par>
                                <p:cTn id="16" presetID="10" presetClass="entr" presetSubtype="0" fill="hold" nodeType="with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500"/>
                                        <p:tgtEl>
                                          <p:spTgt spid="6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par>
                                <p:cTn id="27" presetID="10" presetClass="entr" presetSubtype="0" fill="hold" nodeType="with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fade">
                                      <p:cBhvr>
                                        <p:cTn id="29" dur="500"/>
                                        <p:tgtEl>
                                          <p:spTgt spid="7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fade">
                                      <p:cBhvr>
                                        <p:cTn id="3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5" grpId="0"/>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B25C2A-28BA-48AA-BEBB-2729AF5770DC}"/>
              </a:ext>
            </a:extLst>
          </p:cNvPr>
          <p:cNvSpPr>
            <a:spLocks noGrp="1"/>
          </p:cNvSpPr>
          <p:nvPr>
            <p:ph type="title"/>
          </p:nvPr>
        </p:nvSpPr>
        <p:spPr/>
        <p:txBody>
          <a:bodyPr/>
          <a:lstStyle/>
          <a:p>
            <a:r>
              <a:rPr lang="en-US"/>
              <a:t>Lesson 4: Manage devices in Azure IoT Central</a:t>
            </a:r>
          </a:p>
        </p:txBody>
      </p:sp>
      <p:pic>
        <p:nvPicPr>
          <p:cNvPr id="2" name="Picture 1" descr="Icon of small circles connected by lines forming a big circle">
            <a:extLst>
              <a:ext uri="{FF2B5EF4-FFF2-40B4-BE49-F238E27FC236}">
                <a16:creationId xmlns:a16="http://schemas.microsoft.com/office/drawing/2014/main" id="{D4BA9EBB-0CDF-43D0-AB9C-1B1410966CA8}"/>
              </a:ext>
            </a:extLst>
          </p:cNvPr>
          <p:cNvPicPr>
            <a:picLocks noChangeAspect="1"/>
          </p:cNvPicPr>
          <p:nvPr/>
        </p:nvPicPr>
        <p:blipFill>
          <a:blip r:embed="rId2">
            <a:clrChange>
              <a:clrFrom>
                <a:srgbClr val="FFFFFF"/>
              </a:clrFrom>
              <a:clrTo>
                <a:srgbClr val="FFFFFF">
                  <a:alpha val="0"/>
                </a:srgbClr>
              </a:clrTo>
            </a:clrChange>
          </a:blip>
          <a:srcRect/>
          <a:stretch/>
        </p:blipFill>
        <p:spPr>
          <a:xfrm>
            <a:off x="10328740" y="3060127"/>
            <a:ext cx="734637" cy="734637"/>
          </a:xfrm>
          <a:prstGeom prst="rect">
            <a:avLst/>
          </a:prstGeom>
        </p:spPr>
      </p:pic>
    </p:spTree>
    <p:extLst>
      <p:ext uri="{BB962C8B-B14F-4D97-AF65-F5344CB8AC3E}">
        <p14:creationId xmlns:p14="http://schemas.microsoft.com/office/powerpoint/2010/main" val="273313158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DB47E9-7CD6-4E2C-B73C-E310776871C1}"/>
              </a:ext>
            </a:extLst>
          </p:cNvPr>
          <p:cNvSpPr>
            <a:spLocks noGrp="1"/>
          </p:cNvSpPr>
          <p:nvPr>
            <p:ph type="title"/>
          </p:nvPr>
        </p:nvSpPr>
        <p:spPr/>
        <p:txBody>
          <a:bodyPr/>
          <a:lstStyle/>
          <a:p>
            <a:r>
              <a:rPr lang="en-US"/>
              <a:t>Manage your devices</a:t>
            </a:r>
          </a:p>
        </p:txBody>
      </p:sp>
      <p:pic>
        <p:nvPicPr>
          <p:cNvPr id="86" name="Picture 85" descr="Icon of a mobile device">
            <a:extLst>
              <a:ext uri="{FF2B5EF4-FFF2-40B4-BE49-F238E27FC236}">
                <a16:creationId xmlns:a16="http://schemas.microsoft.com/office/drawing/2014/main" id="{6C9BB0DB-2DB1-461E-BB65-53F56642EB1A}"/>
              </a:ext>
            </a:extLst>
          </p:cNvPr>
          <p:cNvPicPr>
            <a:picLocks/>
          </p:cNvPicPr>
          <p:nvPr/>
        </p:nvPicPr>
        <p:blipFill>
          <a:blip r:embed="rId3"/>
          <a:stretch>
            <a:fillRect/>
          </a:stretch>
        </p:blipFill>
        <p:spPr>
          <a:xfrm>
            <a:off x="418644" y="1215039"/>
            <a:ext cx="770925" cy="773478"/>
          </a:xfrm>
          <a:prstGeom prst="rect">
            <a:avLst/>
          </a:prstGeom>
        </p:spPr>
      </p:pic>
      <p:sp>
        <p:nvSpPr>
          <p:cNvPr id="92" name="TextBox 91">
            <a:extLst>
              <a:ext uri="{FF2B5EF4-FFF2-40B4-BE49-F238E27FC236}">
                <a16:creationId xmlns:a16="http://schemas.microsoft.com/office/drawing/2014/main" id="{EC30ACB4-AAB1-4805-8616-6DEECD4D6C05}"/>
              </a:ext>
            </a:extLst>
          </p:cNvPr>
          <p:cNvSpPr txBox="1"/>
          <p:nvPr/>
        </p:nvSpPr>
        <p:spPr>
          <a:xfrm>
            <a:off x="1391822" y="1438846"/>
            <a:ext cx="10090210" cy="325865"/>
          </a:xfrm>
          <a:prstGeom prst="rect">
            <a:avLst/>
          </a:prstGeom>
          <a:noFill/>
        </p:spPr>
        <p:txBody>
          <a:bodyPr wrap="square" lIns="0" tIns="0" rIns="0" bIns="0" rtlCol="0">
            <a:spAutoFit/>
          </a:bodyPr>
          <a:lstStyle/>
          <a:p>
            <a:pPr>
              <a:lnSpc>
                <a:spcPct val="90000"/>
              </a:lnSpc>
              <a:spcAft>
                <a:spcPts val="588"/>
              </a:spcAft>
            </a:pPr>
            <a:r>
              <a:rPr lang="en-US" sz="2353"/>
              <a:t>View Your </a:t>
            </a:r>
            <a:r>
              <a:rPr lang="en-US" sz="2353" dirty="0"/>
              <a:t>devices</a:t>
            </a:r>
            <a:endParaRPr lang="en-US" sz="2353"/>
          </a:p>
        </p:txBody>
      </p:sp>
      <p:cxnSp>
        <p:nvCxnSpPr>
          <p:cNvPr id="112" name="Straight Connector 111">
            <a:extLst>
              <a:ext uri="{FF2B5EF4-FFF2-40B4-BE49-F238E27FC236}">
                <a16:creationId xmlns:a16="http://schemas.microsoft.com/office/drawing/2014/main" id="{DFB1D80C-0B53-4F8B-9E0F-9913B6675869}"/>
              </a:ext>
              <a:ext uri="{C183D7F6-B498-43B3-948B-1728B52AA6E4}">
                <adec:decorative xmlns:adec="http://schemas.microsoft.com/office/drawing/2017/decorative" val="1"/>
              </a:ext>
            </a:extLst>
          </p:cNvPr>
          <p:cNvCxnSpPr>
            <a:cxnSpLocks/>
          </p:cNvCxnSpPr>
          <p:nvPr/>
        </p:nvCxnSpPr>
        <p:spPr>
          <a:xfrm>
            <a:off x="1386210" y="2007746"/>
            <a:ext cx="103871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2" name="Picture 131" descr="Icon of four squares arranged to form a square">
            <a:extLst>
              <a:ext uri="{FF2B5EF4-FFF2-40B4-BE49-F238E27FC236}">
                <a16:creationId xmlns:a16="http://schemas.microsoft.com/office/drawing/2014/main" id="{B684E8B3-438E-4544-8D6D-AC5A110A5E77}"/>
              </a:ext>
            </a:extLst>
          </p:cNvPr>
          <p:cNvPicPr>
            <a:picLocks/>
          </p:cNvPicPr>
          <p:nvPr/>
        </p:nvPicPr>
        <p:blipFill>
          <a:blip r:embed="rId4"/>
          <a:stretch>
            <a:fillRect/>
          </a:stretch>
        </p:blipFill>
        <p:spPr>
          <a:xfrm>
            <a:off x="418644" y="2098002"/>
            <a:ext cx="770925" cy="773478"/>
          </a:xfrm>
          <a:prstGeom prst="rect">
            <a:avLst/>
          </a:prstGeom>
        </p:spPr>
      </p:pic>
      <p:sp>
        <p:nvSpPr>
          <p:cNvPr id="137" name="TextBox 136">
            <a:extLst>
              <a:ext uri="{FF2B5EF4-FFF2-40B4-BE49-F238E27FC236}">
                <a16:creationId xmlns:a16="http://schemas.microsoft.com/office/drawing/2014/main" id="{B81F6B58-9855-459B-9DA8-CBCEF99871FB}"/>
              </a:ext>
            </a:extLst>
          </p:cNvPr>
          <p:cNvSpPr txBox="1"/>
          <p:nvPr/>
        </p:nvSpPr>
        <p:spPr>
          <a:xfrm>
            <a:off x="1391822" y="2321810"/>
            <a:ext cx="10090210" cy="325865"/>
          </a:xfrm>
          <a:prstGeom prst="rect">
            <a:avLst/>
          </a:prstGeom>
          <a:noFill/>
        </p:spPr>
        <p:txBody>
          <a:bodyPr wrap="square" lIns="0" tIns="0" rIns="0" bIns="0" rtlCol="0">
            <a:spAutoFit/>
          </a:bodyPr>
          <a:lstStyle/>
          <a:p>
            <a:pPr>
              <a:lnSpc>
                <a:spcPct val="90000"/>
              </a:lnSpc>
              <a:spcAft>
                <a:spcPts val="588"/>
              </a:spcAft>
            </a:pPr>
            <a:r>
              <a:rPr lang="en-US" sz="2353"/>
              <a:t>Add a </a:t>
            </a:r>
            <a:r>
              <a:rPr lang="en-US" sz="2353" dirty="0"/>
              <a:t>device</a:t>
            </a:r>
            <a:endParaRPr lang="en-US" sz="2353"/>
          </a:p>
        </p:txBody>
      </p:sp>
      <p:cxnSp>
        <p:nvCxnSpPr>
          <p:cNvPr id="153" name="Straight Connector 152">
            <a:extLst>
              <a:ext uri="{FF2B5EF4-FFF2-40B4-BE49-F238E27FC236}">
                <a16:creationId xmlns:a16="http://schemas.microsoft.com/office/drawing/2014/main" id="{0C9A0D80-75FD-4565-BEF6-8995B6D49FD1}"/>
              </a:ext>
              <a:ext uri="{C183D7F6-B498-43B3-948B-1728B52AA6E4}">
                <adec:decorative xmlns:adec="http://schemas.microsoft.com/office/drawing/2017/decorative" val="1"/>
              </a:ext>
            </a:extLst>
          </p:cNvPr>
          <p:cNvCxnSpPr>
            <a:cxnSpLocks/>
          </p:cNvCxnSpPr>
          <p:nvPr/>
        </p:nvCxnSpPr>
        <p:spPr>
          <a:xfrm>
            <a:off x="1386210" y="2898603"/>
            <a:ext cx="103871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9" name="Picture 168" descr="Icon of two buildings">
            <a:extLst>
              <a:ext uri="{FF2B5EF4-FFF2-40B4-BE49-F238E27FC236}">
                <a16:creationId xmlns:a16="http://schemas.microsoft.com/office/drawing/2014/main" id="{46436D90-4B35-497D-AF1C-D2B99DB2DAB6}"/>
              </a:ext>
            </a:extLst>
          </p:cNvPr>
          <p:cNvPicPr>
            <a:picLocks/>
          </p:cNvPicPr>
          <p:nvPr/>
        </p:nvPicPr>
        <p:blipFill>
          <a:blip r:embed="rId5"/>
          <a:stretch>
            <a:fillRect/>
          </a:stretch>
        </p:blipFill>
        <p:spPr>
          <a:xfrm>
            <a:off x="418644" y="2980966"/>
            <a:ext cx="770925" cy="773478"/>
          </a:xfrm>
          <a:prstGeom prst="rect">
            <a:avLst/>
          </a:prstGeom>
        </p:spPr>
      </p:pic>
      <p:sp>
        <p:nvSpPr>
          <p:cNvPr id="173" name="TextBox 172">
            <a:extLst>
              <a:ext uri="{FF2B5EF4-FFF2-40B4-BE49-F238E27FC236}">
                <a16:creationId xmlns:a16="http://schemas.microsoft.com/office/drawing/2014/main" id="{26CC205E-4A2D-40D6-BD79-797CAC757C67}"/>
              </a:ext>
            </a:extLst>
          </p:cNvPr>
          <p:cNvSpPr txBox="1"/>
          <p:nvPr/>
        </p:nvSpPr>
        <p:spPr>
          <a:xfrm>
            <a:off x="1391822" y="3204774"/>
            <a:ext cx="10090210" cy="325865"/>
          </a:xfrm>
          <a:prstGeom prst="rect">
            <a:avLst/>
          </a:prstGeom>
          <a:noFill/>
        </p:spPr>
        <p:txBody>
          <a:bodyPr wrap="square" lIns="0" tIns="0" rIns="0" bIns="0" rtlCol="0">
            <a:spAutoFit/>
          </a:bodyPr>
          <a:lstStyle/>
          <a:p>
            <a:pPr>
              <a:lnSpc>
                <a:spcPct val="90000"/>
              </a:lnSpc>
              <a:spcAft>
                <a:spcPts val="588"/>
              </a:spcAft>
            </a:pPr>
            <a:r>
              <a:rPr lang="en-US" sz="2353"/>
              <a:t>Import devices</a:t>
            </a:r>
          </a:p>
        </p:txBody>
      </p:sp>
      <p:cxnSp>
        <p:nvCxnSpPr>
          <p:cNvPr id="185" name="Straight Connector 184">
            <a:extLst>
              <a:ext uri="{FF2B5EF4-FFF2-40B4-BE49-F238E27FC236}">
                <a16:creationId xmlns:a16="http://schemas.microsoft.com/office/drawing/2014/main" id="{05C28B4C-950E-4760-8281-2EF075E6F498}"/>
              </a:ext>
              <a:ext uri="{C183D7F6-B498-43B3-948B-1728B52AA6E4}">
                <adec:decorative xmlns:adec="http://schemas.microsoft.com/office/drawing/2017/decorative" val="1"/>
              </a:ext>
            </a:extLst>
          </p:cNvPr>
          <p:cNvCxnSpPr>
            <a:cxnSpLocks/>
          </p:cNvCxnSpPr>
          <p:nvPr/>
        </p:nvCxnSpPr>
        <p:spPr>
          <a:xfrm>
            <a:off x="1386210" y="3789459"/>
            <a:ext cx="103871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7" name="Picture 196" descr="icon of a person in a helpdesk">
            <a:extLst>
              <a:ext uri="{FF2B5EF4-FFF2-40B4-BE49-F238E27FC236}">
                <a16:creationId xmlns:a16="http://schemas.microsoft.com/office/drawing/2014/main" id="{022DA4D0-AA94-436F-AE99-0D4796E4997B}"/>
              </a:ext>
            </a:extLst>
          </p:cNvPr>
          <p:cNvPicPr>
            <a:picLocks/>
          </p:cNvPicPr>
          <p:nvPr/>
        </p:nvPicPr>
        <p:blipFill>
          <a:blip r:embed="rId6"/>
          <a:stretch>
            <a:fillRect/>
          </a:stretch>
        </p:blipFill>
        <p:spPr>
          <a:xfrm>
            <a:off x="418644" y="3863930"/>
            <a:ext cx="770925" cy="773478"/>
          </a:xfrm>
          <a:prstGeom prst="rect">
            <a:avLst/>
          </a:prstGeom>
        </p:spPr>
      </p:pic>
      <p:sp>
        <p:nvSpPr>
          <p:cNvPr id="200" name="TextBox 199">
            <a:extLst>
              <a:ext uri="{FF2B5EF4-FFF2-40B4-BE49-F238E27FC236}">
                <a16:creationId xmlns:a16="http://schemas.microsoft.com/office/drawing/2014/main" id="{DB841844-AAC3-49A5-8207-5149F9A8A51F}"/>
              </a:ext>
            </a:extLst>
          </p:cNvPr>
          <p:cNvSpPr txBox="1"/>
          <p:nvPr/>
        </p:nvSpPr>
        <p:spPr>
          <a:xfrm>
            <a:off x="1391822" y="4087737"/>
            <a:ext cx="10090210" cy="325865"/>
          </a:xfrm>
          <a:prstGeom prst="rect">
            <a:avLst/>
          </a:prstGeom>
          <a:noFill/>
        </p:spPr>
        <p:txBody>
          <a:bodyPr wrap="square" lIns="0" tIns="0" rIns="0" bIns="0" rtlCol="0">
            <a:spAutoFit/>
          </a:bodyPr>
          <a:lstStyle/>
          <a:p>
            <a:pPr>
              <a:lnSpc>
                <a:spcPct val="90000"/>
              </a:lnSpc>
              <a:spcAft>
                <a:spcPts val="588"/>
              </a:spcAft>
            </a:pPr>
            <a:r>
              <a:rPr lang="en-US" sz="2353"/>
              <a:t>Export devices</a:t>
            </a:r>
          </a:p>
        </p:txBody>
      </p:sp>
      <p:cxnSp>
        <p:nvCxnSpPr>
          <p:cNvPr id="208" name="Straight Connector 207">
            <a:extLst>
              <a:ext uri="{FF2B5EF4-FFF2-40B4-BE49-F238E27FC236}">
                <a16:creationId xmlns:a16="http://schemas.microsoft.com/office/drawing/2014/main" id="{2179B6E8-66D6-469E-B870-E9CE7F792820}"/>
              </a:ext>
              <a:ext uri="{C183D7F6-B498-43B3-948B-1728B52AA6E4}">
                <adec:decorative xmlns:adec="http://schemas.microsoft.com/office/drawing/2017/decorative" val="1"/>
              </a:ext>
            </a:extLst>
          </p:cNvPr>
          <p:cNvCxnSpPr>
            <a:cxnSpLocks/>
          </p:cNvCxnSpPr>
          <p:nvPr/>
        </p:nvCxnSpPr>
        <p:spPr>
          <a:xfrm>
            <a:off x="1386210" y="4680316"/>
            <a:ext cx="103871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6" name="Picture 215" descr="icon of a document">
            <a:extLst>
              <a:ext uri="{FF2B5EF4-FFF2-40B4-BE49-F238E27FC236}">
                <a16:creationId xmlns:a16="http://schemas.microsoft.com/office/drawing/2014/main" id="{55D09083-96E3-4AE6-B677-7D64125D8961}"/>
              </a:ext>
            </a:extLst>
          </p:cNvPr>
          <p:cNvPicPr>
            <a:picLocks/>
          </p:cNvPicPr>
          <p:nvPr/>
        </p:nvPicPr>
        <p:blipFill>
          <a:blip r:embed="rId7"/>
          <a:stretch>
            <a:fillRect/>
          </a:stretch>
        </p:blipFill>
        <p:spPr>
          <a:xfrm>
            <a:off x="418644" y="4746894"/>
            <a:ext cx="770925" cy="773478"/>
          </a:xfrm>
          <a:prstGeom prst="rect">
            <a:avLst/>
          </a:prstGeom>
        </p:spPr>
      </p:pic>
      <p:sp>
        <p:nvSpPr>
          <p:cNvPr id="220" name="TextBox 219">
            <a:extLst>
              <a:ext uri="{FF2B5EF4-FFF2-40B4-BE49-F238E27FC236}">
                <a16:creationId xmlns:a16="http://schemas.microsoft.com/office/drawing/2014/main" id="{6105F23B-031A-494B-88B0-C04FE716C152}"/>
              </a:ext>
            </a:extLst>
          </p:cNvPr>
          <p:cNvSpPr txBox="1"/>
          <p:nvPr/>
        </p:nvSpPr>
        <p:spPr>
          <a:xfrm>
            <a:off x="1391822" y="4952597"/>
            <a:ext cx="10090210" cy="362072"/>
          </a:xfrm>
          <a:prstGeom prst="rect">
            <a:avLst/>
          </a:prstGeom>
          <a:noFill/>
        </p:spPr>
        <p:txBody>
          <a:bodyPr wrap="square" lIns="0" tIns="0" rIns="0" bIns="0" rtlCol="0">
            <a:spAutoFit/>
          </a:bodyPr>
          <a:lstStyle/>
          <a:p>
            <a:pPr>
              <a:spcAft>
                <a:spcPts val="588"/>
              </a:spcAft>
            </a:pPr>
            <a:r>
              <a:rPr lang="en-US" sz="2353"/>
              <a:t>Delete a device</a:t>
            </a:r>
          </a:p>
        </p:txBody>
      </p:sp>
      <p:cxnSp>
        <p:nvCxnSpPr>
          <p:cNvPr id="223" name="Straight Connector 222">
            <a:extLst>
              <a:ext uri="{FF2B5EF4-FFF2-40B4-BE49-F238E27FC236}">
                <a16:creationId xmlns:a16="http://schemas.microsoft.com/office/drawing/2014/main" id="{BA9CD9E2-E296-4DAE-9E5F-7C492714D71A}"/>
              </a:ext>
              <a:ext uri="{C183D7F6-B498-43B3-948B-1728B52AA6E4}">
                <adec:decorative xmlns:adec="http://schemas.microsoft.com/office/drawing/2017/decorative" val="1"/>
              </a:ext>
            </a:extLst>
          </p:cNvPr>
          <p:cNvCxnSpPr>
            <a:cxnSpLocks/>
          </p:cNvCxnSpPr>
          <p:nvPr/>
        </p:nvCxnSpPr>
        <p:spPr>
          <a:xfrm>
            <a:off x="1386210" y="5571172"/>
            <a:ext cx="1038714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8" name="Picture 227" descr="icon of three gears of varying sizes">
            <a:extLst>
              <a:ext uri="{FF2B5EF4-FFF2-40B4-BE49-F238E27FC236}">
                <a16:creationId xmlns:a16="http://schemas.microsoft.com/office/drawing/2014/main" id="{E3C457A4-B623-43E9-BB20-5AD5AF10557E}"/>
              </a:ext>
            </a:extLst>
          </p:cNvPr>
          <p:cNvPicPr>
            <a:picLocks/>
          </p:cNvPicPr>
          <p:nvPr/>
        </p:nvPicPr>
        <p:blipFill>
          <a:blip r:embed="rId8"/>
          <a:stretch>
            <a:fillRect/>
          </a:stretch>
        </p:blipFill>
        <p:spPr>
          <a:xfrm>
            <a:off x="418644" y="5629857"/>
            <a:ext cx="770925" cy="773478"/>
          </a:xfrm>
          <a:prstGeom prst="rect">
            <a:avLst/>
          </a:prstGeom>
        </p:spPr>
      </p:pic>
      <p:sp>
        <p:nvSpPr>
          <p:cNvPr id="230" name="TextBox 229">
            <a:extLst>
              <a:ext uri="{FF2B5EF4-FFF2-40B4-BE49-F238E27FC236}">
                <a16:creationId xmlns:a16="http://schemas.microsoft.com/office/drawing/2014/main" id="{D494ABBC-F9BD-4A54-B0B7-5C50EC6B6E22}"/>
              </a:ext>
            </a:extLst>
          </p:cNvPr>
          <p:cNvSpPr txBox="1"/>
          <p:nvPr/>
        </p:nvSpPr>
        <p:spPr>
          <a:xfrm>
            <a:off x="1391822" y="5835560"/>
            <a:ext cx="10090210" cy="362072"/>
          </a:xfrm>
          <a:prstGeom prst="rect">
            <a:avLst/>
          </a:prstGeom>
          <a:noFill/>
        </p:spPr>
        <p:txBody>
          <a:bodyPr wrap="square" lIns="0" tIns="0" rIns="0" bIns="0" rtlCol="0">
            <a:spAutoFit/>
          </a:bodyPr>
          <a:lstStyle/>
          <a:p>
            <a:pPr>
              <a:spcAft>
                <a:spcPts val="588"/>
              </a:spcAft>
            </a:pPr>
            <a:r>
              <a:rPr lang="en-US" sz="2353"/>
              <a:t>Change a property</a:t>
            </a:r>
          </a:p>
        </p:txBody>
      </p:sp>
    </p:spTree>
    <p:extLst>
      <p:ext uri="{BB962C8B-B14F-4D97-AF65-F5344CB8AC3E}">
        <p14:creationId xmlns:p14="http://schemas.microsoft.com/office/powerpoint/2010/main" val="39958142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2"/>
                                        </p:tgtEl>
                                        <p:attrNameLst>
                                          <p:attrName>style.visibility</p:attrName>
                                        </p:attrNameLst>
                                      </p:cBhvr>
                                      <p:to>
                                        <p:strVal val="visible"/>
                                      </p:to>
                                    </p:set>
                                    <p:animEffect transition="in" filter="fade">
                                      <p:cBhvr>
                                        <p:cTn id="15" dur="500"/>
                                        <p:tgtEl>
                                          <p:spTgt spid="112"/>
                                        </p:tgtEl>
                                      </p:cBhvr>
                                    </p:animEffect>
                                  </p:childTnLst>
                                </p:cTn>
                              </p:par>
                              <p:par>
                                <p:cTn id="16" presetID="10" presetClass="entr" presetSubtype="0" fill="hold" nodeType="with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500"/>
                                        <p:tgtEl>
                                          <p:spTgt spid="13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fade">
                                      <p:cBhvr>
                                        <p:cTn id="21" dur="500"/>
                                        <p:tgtEl>
                                          <p:spTgt spid="13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3"/>
                                        </p:tgtEl>
                                        <p:attrNameLst>
                                          <p:attrName>style.visibility</p:attrName>
                                        </p:attrNameLst>
                                      </p:cBhvr>
                                      <p:to>
                                        <p:strVal val="visible"/>
                                      </p:to>
                                    </p:set>
                                    <p:animEffect transition="in" filter="fade">
                                      <p:cBhvr>
                                        <p:cTn id="26" dur="500"/>
                                        <p:tgtEl>
                                          <p:spTgt spid="153"/>
                                        </p:tgtEl>
                                      </p:cBhvr>
                                    </p:animEffect>
                                  </p:childTnLst>
                                </p:cTn>
                              </p:par>
                              <p:par>
                                <p:cTn id="27" presetID="10" presetClass="entr" presetSubtype="0" fill="hold" nodeType="with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fade">
                                      <p:cBhvr>
                                        <p:cTn id="29" dur="500"/>
                                        <p:tgtEl>
                                          <p:spTgt spid="16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3"/>
                                        </p:tgtEl>
                                        <p:attrNameLst>
                                          <p:attrName>style.visibility</p:attrName>
                                        </p:attrNameLst>
                                      </p:cBhvr>
                                      <p:to>
                                        <p:strVal val="visible"/>
                                      </p:to>
                                    </p:set>
                                    <p:animEffect transition="in" filter="fade">
                                      <p:cBhvr>
                                        <p:cTn id="32" dur="500"/>
                                        <p:tgtEl>
                                          <p:spTgt spid="1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5"/>
                                        </p:tgtEl>
                                        <p:attrNameLst>
                                          <p:attrName>style.visibility</p:attrName>
                                        </p:attrNameLst>
                                      </p:cBhvr>
                                      <p:to>
                                        <p:strVal val="visible"/>
                                      </p:to>
                                    </p:set>
                                    <p:animEffect transition="in" filter="fade">
                                      <p:cBhvr>
                                        <p:cTn id="37" dur="500"/>
                                        <p:tgtEl>
                                          <p:spTgt spid="185"/>
                                        </p:tgtEl>
                                      </p:cBhvr>
                                    </p:animEffect>
                                  </p:childTnLst>
                                </p:cTn>
                              </p:par>
                              <p:par>
                                <p:cTn id="38" presetID="10" presetClass="entr" presetSubtype="0" fill="hold" nodeType="withEffect">
                                  <p:stCondLst>
                                    <p:cond delay="0"/>
                                  </p:stCondLst>
                                  <p:childTnLst>
                                    <p:set>
                                      <p:cBhvr>
                                        <p:cTn id="39" dur="1" fill="hold">
                                          <p:stCondLst>
                                            <p:cond delay="0"/>
                                          </p:stCondLst>
                                        </p:cTn>
                                        <p:tgtEl>
                                          <p:spTgt spid="197"/>
                                        </p:tgtEl>
                                        <p:attrNameLst>
                                          <p:attrName>style.visibility</p:attrName>
                                        </p:attrNameLst>
                                      </p:cBhvr>
                                      <p:to>
                                        <p:strVal val="visible"/>
                                      </p:to>
                                    </p:set>
                                    <p:animEffect transition="in" filter="fade">
                                      <p:cBhvr>
                                        <p:cTn id="40" dur="500"/>
                                        <p:tgtEl>
                                          <p:spTgt spid="19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00"/>
                                        </p:tgtEl>
                                        <p:attrNameLst>
                                          <p:attrName>style.visibility</p:attrName>
                                        </p:attrNameLst>
                                      </p:cBhvr>
                                      <p:to>
                                        <p:strVal val="visible"/>
                                      </p:to>
                                    </p:set>
                                    <p:animEffect transition="in" filter="fade">
                                      <p:cBhvr>
                                        <p:cTn id="43" dur="500"/>
                                        <p:tgtEl>
                                          <p:spTgt spid="20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fade">
                                      <p:cBhvr>
                                        <p:cTn id="48" dur="500"/>
                                        <p:tgtEl>
                                          <p:spTgt spid="208"/>
                                        </p:tgtEl>
                                      </p:cBhvr>
                                    </p:animEffect>
                                  </p:childTnLst>
                                </p:cTn>
                              </p:par>
                              <p:par>
                                <p:cTn id="49" presetID="10" presetClass="entr" presetSubtype="0" fill="hold" nodeType="withEffect">
                                  <p:stCondLst>
                                    <p:cond delay="0"/>
                                  </p:stCondLst>
                                  <p:childTnLst>
                                    <p:set>
                                      <p:cBhvr>
                                        <p:cTn id="50" dur="1" fill="hold">
                                          <p:stCondLst>
                                            <p:cond delay="0"/>
                                          </p:stCondLst>
                                        </p:cTn>
                                        <p:tgtEl>
                                          <p:spTgt spid="216"/>
                                        </p:tgtEl>
                                        <p:attrNameLst>
                                          <p:attrName>style.visibility</p:attrName>
                                        </p:attrNameLst>
                                      </p:cBhvr>
                                      <p:to>
                                        <p:strVal val="visible"/>
                                      </p:to>
                                    </p:set>
                                    <p:animEffect transition="in" filter="fade">
                                      <p:cBhvr>
                                        <p:cTn id="51" dur="500"/>
                                        <p:tgtEl>
                                          <p:spTgt spid="21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20"/>
                                        </p:tgtEl>
                                        <p:attrNameLst>
                                          <p:attrName>style.visibility</p:attrName>
                                        </p:attrNameLst>
                                      </p:cBhvr>
                                      <p:to>
                                        <p:strVal val="visible"/>
                                      </p:to>
                                    </p:set>
                                    <p:animEffect transition="in" filter="fade">
                                      <p:cBhvr>
                                        <p:cTn id="54" dur="500"/>
                                        <p:tgtEl>
                                          <p:spTgt spid="220"/>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23"/>
                                        </p:tgtEl>
                                        <p:attrNameLst>
                                          <p:attrName>style.visibility</p:attrName>
                                        </p:attrNameLst>
                                      </p:cBhvr>
                                      <p:to>
                                        <p:strVal val="visible"/>
                                      </p:to>
                                    </p:set>
                                    <p:animEffect transition="in" filter="fade">
                                      <p:cBhvr>
                                        <p:cTn id="59" dur="500"/>
                                        <p:tgtEl>
                                          <p:spTgt spid="223"/>
                                        </p:tgtEl>
                                      </p:cBhvr>
                                    </p:animEffect>
                                  </p:childTnLst>
                                </p:cTn>
                              </p:par>
                              <p:par>
                                <p:cTn id="60" presetID="10" presetClass="entr" presetSubtype="0" fill="hold" nodeType="withEffect">
                                  <p:stCondLst>
                                    <p:cond delay="0"/>
                                  </p:stCondLst>
                                  <p:childTnLst>
                                    <p:set>
                                      <p:cBhvr>
                                        <p:cTn id="61" dur="1" fill="hold">
                                          <p:stCondLst>
                                            <p:cond delay="0"/>
                                          </p:stCondLst>
                                        </p:cTn>
                                        <p:tgtEl>
                                          <p:spTgt spid="228"/>
                                        </p:tgtEl>
                                        <p:attrNameLst>
                                          <p:attrName>style.visibility</p:attrName>
                                        </p:attrNameLst>
                                      </p:cBhvr>
                                      <p:to>
                                        <p:strVal val="visible"/>
                                      </p:to>
                                    </p:set>
                                    <p:animEffect transition="in" filter="fade">
                                      <p:cBhvr>
                                        <p:cTn id="62" dur="500"/>
                                        <p:tgtEl>
                                          <p:spTgt spid="22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0"/>
                                        </p:tgtEl>
                                        <p:attrNameLst>
                                          <p:attrName>style.visibility</p:attrName>
                                        </p:attrNameLst>
                                      </p:cBhvr>
                                      <p:to>
                                        <p:strVal val="visible"/>
                                      </p:to>
                                    </p:set>
                                    <p:animEffect transition="in" filter="fade">
                                      <p:cBhvr>
                                        <p:cTn id="65"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137" grpId="0"/>
      <p:bldP spid="173" grpId="0"/>
      <p:bldP spid="200" grpId="0"/>
      <p:bldP spid="220" grpId="0"/>
      <p:bldP spid="2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C978-6C97-4E68-9698-D25D47F95FC4}"/>
              </a:ext>
            </a:extLst>
          </p:cNvPr>
          <p:cNvSpPr>
            <a:spLocks noGrp="1"/>
          </p:cNvSpPr>
          <p:nvPr>
            <p:ph type="title"/>
          </p:nvPr>
        </p:nvSpPr>
        <p:spPr/>
        <p:txBody>
          <a:bodyPr/>
          <a:lstStyle/>
          <a:p>
            <a:r>
              <a:rPr lang="en-US"/>
              <a:t>Introduction to device groups</a:t>
            </a:r>
          </a:p>
        </p:txBody>
      </p:sp>
      <p:pic>
        <p:nvPicPr>
          <p:cNvPr id="56" name="Picture 55" descr="IoT Central logo">
            <a:extLst>
              <a:ext uri="{FF2B5EF4-FFF2-40B4-BE49-F238E27FC236}">
                <a16:creationId xmlns:a16="http://schemas.microsoft.com/office/drawing/2014/main" id="{384E9E5F-6F41-470B-AE18-C9FE6606C9DF}"/>
              </a:ext>
            </a:extLst>
          </p:cNvPr>
          <p:cNvPicPr>
            <a:picLocks/>
          </p:cNvPicPr>
          <p:nvPr/>
        </p:nvPicPr>
        <p:blipFill>
          <a:blip r:embed="rId3"/>
          <a:stretch>
            <a:fillRect/>
          </a:stretch>
        </p:blipFill>
        <p:spPr>
          <a:xfrm>
            <a:off x="418644" y="1256650"/>
            <a:ext cx="896425" cy="896425"/>
          </a:xfrm>
          <a:prstGeom prst="rect">
            <a:avLst/>
          </a:prstGeom>
        </p:spPr>
      </p:pic>
      <p:sp>
        <p:nvSpPr>
          <p:cNvPr id="57" name="TextBox 56">
            <a:extLst>
              <a:ext uri="{FF2B5EF4-FFF2-40B4-BE49-F238E27FC236}">
                <a16:creationId xmlns:a16="http://schemas.microsoft.com/office/drawing/2014/main" id="{762CC5DB-0C1D-4797-88DD-2855E6FF0702}"/>
              </a:ext>
            </a:extLst>
          </p:cNvPr>
          <p:cNvSpPr txBox="1"/>
          <p:nvPr/>
        </p:nvSpPr>
        <p:spPr>
          <a:xfrm>
            <a:off x="1645004" y="1523827"/>
            <a:ext cx="10128355" cy="362072"/>
          </a:xfrm>
          <a:prstGeom prst="rect">
            <a:avLst/>
          </a:prstGeom>
          <a:noFill/>
        </p:spPr>
        <p:txBody>
          <a:bodyPr wrap="square" lIns="0" tIns="0" rIns="0" bIns="0" rtlCol="0" anchor="ctr">
            <a:spAutoFit/>
          </a:bodyPr>
          <a:lstStyle/>
          <a:p>
            <a:pPr>
              <a:spcAft>
                <a:spcPts val="588"/>
              </a:spcAft>
            </a:pPr>
            <a:r>
              <a:rPr lang="en-US" sz="2353" i="1"/>
              <a:t>Device group </a:t>
            </a:r>
            <a:r>
              <a:rPr lang="en-US" sz="2353"/>
              <a:t>– Collection of devices based on device properties</a:t>
            </a:r>
          </a:p>
        </p:txBody>
      </p:sp>
      <p:cxnSp>
        <p:nvCxnSpPr>
          <p:cNvPr id="71" name="Straight Connector 70">
            <a:extLst>
              <a:ext uri="{FF2B5EF4-FFF2-40B4-BE49-F238E27FC236}">
                <a16:creationId xmlns:a16="http://schemas.microsoft.com/office/drawing/2014/main" id="{6FE684ED-56F9-4EAD-82A4-E911020CCA82}"/>
              </a:ext>
              <a:ext uri="{C183D7F6-B498-43B3-948B-1728B52AA6E4}">
                <adec:decorative xmlns:adec="http://schemas.microsoft.com/office/drawing/2017/decorative" val="1"/>
              </a:ext>
            </a:extLst>
          </p:cNvPr>
          <p:cNvCxnSpPr>
            <a:cxnSpLocks/>
          </p:cNvCxnSpPr>
          <p:nvPr/>
        </p:nvCxnSpPr>
        <p:spPr>
          <a:xfrm>
            <a:off x="1645003" y="2343072"/>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3" name="Picture 82" descr="Icon of a screen with line charts">
            <a:extLst>
              <a:ext uri="{FF2B5EF4-FFF2-40B4-BE49-F238E27FC236}">
                <a16:creationId xmlns:a16="http://schemas.microsoft.com/office/drawing/2014/main" id="{DF942E8E-C2EB-403A-9A93-16CCF980C282}"/>
              </a:ext>
            </a:extLst>
          </p:cNvPr>
          <p:cNvPicPr>
            <a:picLocks/>
          </p:cNvPicPr>
          <p:nvPr/>
        </p:nvPicPr>
        <p:blipFill>
          <a:blip r:embed="rId4"/>
          <a:stretch>
            <a:fillRect/>
          </a:stretch>
        </p:blipFill>
        <p:spPr>
          <a:xfrm>
            <a:off x="418644" y="2533069"/>
            <a:ext cx="896425" cy="896425"/>
          </a:xfrm>
          <a:prstGeom prst="rect">
            <a:avLst/>
          </a:prstGeom>
        </p:spPr>
      </p:pic>
      <p:sp>
        <p:nvSpPr>
          <p:cNvPr id="84" name="TextBox 83">
            <a:extLst>
              <a:ext uri="{FF2B5EF4-FFF2-40B4-BE49-F238E27FC236}">
                <a16:creationId xmlns:a16="http://schemas.microsoft.com/office/drawing/2014/main" id="{6FE51D20-45F2-488B-8224-D4AE620F1B19}"/>
              </a:ext>
            </a:extLst>
          </p:cNvPr>
          <p:cNvSpPr txBox="1"/>
          <p:nvPr/>
        </p:nvSpPr>
        <p:spPr>
          <a:xfrm>
            <a:off x="1645004" y="2800246"/>
            <a:ext cx="10128355" cy="362072"/>
          </a:xfrm>
          <a:prstGeom prst="rect">
            <a:avLst/>
          </a:prstGeom>
          <a:noFill/>
        </p:spPr>
        <p:txBody>
          <a:bodyPr wrap="square" lIns="0" tIns="0" rIns="0" bIns="0" rtlCol="0" anchor="ctr">
            <a:spAutoFit/>
          </a:bodyPr>
          <a:lstStyle/>
          <a:p>
            <a:pPr>
              <a:spcAft>
                <a:spcPts val="588"/>
              </a:spcAft>
            </a:pPr>
            <a:r>
              <a:rPr lang="en-US" sz="2353"/>
              <a:t>Can be displayed on a dashboard in a grid or on a map</a:t>
            </a:r>
          </a:p>
        </p:txBody>
      </p:sp>
      <p:cxnSp>
        <p:nvCxnSpPr>
          <p:cNvPr id="93" name="Straight Connector 92">
            <a:extLst>
              <a:ext uri="{FF2B5EF4-FFF2-40B4-BE49-F238E27FC236}">
                <a16:creationId xmlns:a16="http://schemas.microsoft.com/office/drawing/2014/main" id="{23C66FD7-9563-458E-AE9F-3BB31C32C270}"/>
              </a:ext>
              <a:ext uri="{C183D7F6-B498-43B3-948B-1728B52AA6E4}">
                <adec:decorative xmlns:adec="http://schemas.microsoft.com/office/drawing/2017/decorative" val="1"/>
              </a:ext>
            </a:extLst>
          </p:cNvPr>
          <p:cNvCxnSpPr>
            <a:cxnSpLocks/>
          </p:cNvCxnSpPr>
          <p:nvPr/>
        </p:nvCxnSpPr>
        <p:spPr>
          <a:xfrm>
            <a:off x="1645003" y="3619491"/>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1" name="Picture 100" descr="Icon of a magnifying glass">
            <a:extLst>
              <a:ext uri="{FF2B5EF4-FFF2-40B4-BE49-F238E27FC236}">
                <a16:creationId xmlns:a16="http://schemas.microsoft.com/office/drawing/2014/main" id="{99FE0AD0-0FC7-41C3-AA43-E4B2AA99E95D}"/>
              </a:ext>
            </a:extLst>
          </p:cNvPr>
          <p:cNvPicPr>
            <a:picLocks/>
          </p:cNvPicPr>
          <p:nvPr/>
        </p:nvPicPr>
        <p:blipFill>
          <a:blip r:embed="rId5"/>
          <a:stretch>
            <a:fillRect/>
          </a:stretch>
        </p:blipFill>
        <p:spPr>
          <a:xfrm>
            <a:off x="418644" y="3809488"/>
            <a:ext cx="896425" cy="896425"/>
          </a:xfrm>
          <a:prstGeom prst="rect">
            <a:avLst/>
          </a:prstGeom>
        </p:spPr>
      </p:pic>
      <p:sp>
        <p:nvSpPr>
          <p:cNvPr id="102" name="TextBox 101">
            <a:extLst>
              <a:ext uri="{FF2B5EF4-FFF2-40B4-BE49-F238E27FC236}">
                <a16:creationId xmlns:a16="http://schemas.microsoft.com/office/drawing/2014/main" id="{208A111A-A209-4127-A8FF-CD49ACD83B59}"/>
              </a:ext>
            </a:extLst>
          </p:cNvPr>
          <p:cNvSpPr txBox="1"/>
          <p:nvPr/>
        </p:nvSpPr>
        <p:spPr>
          <a:xfrm>
            <a:off x="1645004" y="4076665"/>
            <a:ext cx="10128355" cy="362072"/>
          </a:xfrm>
          <a:prstGeom prst="rect">
            <a:avLst/>
          </a:prstGeom>
          <a:noFill/>
        </p:spPr>
        <p:txBody>
          <a:bodyPr wrap="square" lIns="0" tIns="0" rIns="0" bIns="0" rtlCol="0" anchor="ctr">
            <a:spAutoFit/>
          </a:bodyPr>
          <a:lstStyle/>
          <a:p>
            <a:pPr>
              <a:spcAft>
                <a:spcPts val="588"/>
              </a:spcAft>
            </a:pPr>
            <a:r>
              <a:rPr lang="en-US" sz="2353"/>
              <a:t>Can be displayed in a customizable list view within the group</a:t>
            </a:r>
          </a:p>
        </p:txBody>
      </p:sp>
      <p:cxnSp>
        <p:nvCxnSpPr>
          <p:cNvPr id="107" name="Straight Connector 106">
            <a:extLst>
              <a:ext uri="{FF2B5EF4-FFF2-40B4-BE49-F238E27FC236}">
                <a16:creationId xmlns:a16="http://schemas.microsoft.com/office/drawing/2014/main" id="{3A1D49B6-27D3-498F-BB88-F1BEBF79EDE7}"/>
              </a:ext>
              <a:ext uri="{C183D7F6-B498-43B3-948B-1728B52AA6E4}">
                <adec:decorative xmlns:adec="http://schemas.microsoft.com/office/drawing/2017/decorative" val="1"/>
              </a:ext>
            </a:extLst>
          </p:cNvPr>
          <p:cNvCxnSpPr>
            <a:cxnSpLocks/>
          </p:cNvCxnSpPr>
          <p:nvPr/>
        </p:nvCxnSpPr>
        <p:spPr>
          <a:xfrm>
            <a:off x="1645003" y="4895910"/>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magnifying glass showing a chart">
            <a:extLst>
              <a:ext uri="{FF2B5EF4-FFF2-40B4-BE49-F238E27FC236}">
                <a16:creationId xmlns:a16="http://schemas.microsoft.com/office/drawing/2014/main" id="{04D49B38-61F4-467A-91FE-FC76A5800C5D}"/>
              </a:ext>
            </a:extLst>
          </p:cNvPr>
          <p:cNvPicPr>
            <a:picLocks/>
          </p:cNvPicPr>
          <p:nvPr/>
        </p:nvPicPr>
        <p:blipFill>
          <a:blip r:embed="rId6"/>
          <a:stretch>
            <a:fillRect/>
          </a:stretch>
        </p:blipFill>
        <p:spPr>
          <a:xfrm>
            <a:off x="418644" y="5085906"/>
            <a:ext cx="896425" cy="896425"/>
          </a:xfrm>
          <a:prstGeom prst="rect">
            <a:avLst/>
          </a:prstGeom>
        </p:spPr>
      </p:pic>
      <p:sp>
        <p:nvSpPr>
          <p:cNvPr id="114" name="TextBox 113">
            <a:extLst>
              <a:ext uri="{FF2B5EF4-FFF2-40B4-BE49-F238E27FC236}">
                <a16:creationId xmlns:a16="http://schemas.microsoft.com/office/drawing/2014/main" id="{8ACE792E-EEEC-46CC-AFB3-5F212649139B}"/>
              </a:ext>
            </a:extLst>
          </p:cNvPr>
          <p:cNvSpPr txBox="1"/>
          <p:nvPr/>
        </p:nvSpPr>
        <p:spPr>
          <a:xfrm>
            <a:off x="1645004" y="5172047"/>
            <a:ext cx="10128355" cy="724143"/>
          </a:xfrm>
          <a:prstGeom prst="rect">
            <a:avLst/>
          </a:prstGeom>
          <a:noFill/>
        </p:spPr>
        <p:txBody>
          <a:bodyPr wrap="square" lIns="0" tIns="0" rIns="0" bIns="0" rtlCol="0" anchor="ctr">
            <a:spAutoFit/>
          </a:bodyPr>
          <a:lstStyle/>
          <a:p>
            <a:pPr>
              <a:spcAft>
                <a:spcPts val="588"/>
              </a:spcAft>
            </a:pPr>
            <a:r>
              <a:rPr lang="en-US" sz="2353" i="1"/>
              <a:t>Analytics –</a:t>
            </a:r>
            <a:r>
              <a:rPr lang="en-US" sz="2353"/>
              <a:t> Tool to perform aggregation of telemetry data across a </a:t>
            </a:r>
            <a:br>
              <a:rPr lang="en-US" sz="2353"/>
            </a:br>
            <a:r>
              <a:rPr lang="en-US" sz="2353"/>
              <a:t>device group</a:t>
            </a:r>
          </a:p>
        </p:txBody>
      </p:sp>
    </p:spTree>
    <p:extLst>
      <p:ext uri="{BB962C8B-B14F-4D97-AF65-F5344CB8AC3E}">
        <p14:creationId xmlns:p14="http://schemas.microsoft.com/office/powerpoint/2010/main" val="4228387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fade">
                                      <p:cBhvr>
                                        <p:cTn id="15" dur="500"/>
                                        <p:tgtEl>
                                          <p:spTgt spid="71"/>
                                        </p:tgtEl>
                                      </p:cBhvr>
                                    </p:animEffect>
                                  </p:childTnLst>
                                </p:cTn>
                              </p:par>
                              <p:par>
                                <p:cTn id="16" presetID="10" presetClass="entr" presetSubtype="0" fill="hold" nodeType="withEffect">
                                  <p:stCondLst>
                                    <p:cond delay="0"/>
                                  </p:stCondLst>
                                  <p:childTnLst>
                                    <p:set>
                                      <p:cBhvr>
                                        <p:cTn id="17" dur="1" fill="hold">
                                          <p:stCondLst>
                                            <p:cond delay="0"/>
                                          </p:stCondLst>
                                        </p:cTn>
                                        <p:tgtEl>
                                          <p:spTgt spid="83"/>
                                        </p:tgtEl>
                                        <p:attrNameLst>
                                          <p:attrName>style.visibility</p:attrName>
                                        </p:attrNameLst>
                                      </p:cBhvr>
                                      <p:to>
                                        <p:strVal val="visible"/>
                                      </p:to>
                                    </p:set>
                                    <p:animEffect transition="in" filter="fade">
                                      <p:cBhvr>
                                        <p:cTn id="18" dur="500"/>
                                        <p:tgtEl>
                                          <p:spTgt spid="8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animEffect transition="in" filter="fade">
                                      <p:cBhvr>
                                        <p:cTn id="21" dur="500"/>
                                        <p:tgtEl>
                                          <p:spTgt spid="8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3"/>
                                        </p:tgtEl>
                                        <p:attrNameLst>
                                          <p:attrName>style.visibility</p:attrName>
                                        </p:attrNameLst>
                                      </p:cBhvr>
                                      <p:to>
                                        <p:strVal val="visible"/>
                                      </p:to>
                                    </p:set>
                                    <p:animEffect transition="in" filter="fade">
                                      <p:cBhvr>
                                        <p:cTn id="26" dur="500"/>
                                        <p:tgtEl>
                                          <p:spTgt spid="93"/>
                                        </p:tgtEl>
                                      </p:cBhvr>
                                    </p:animEffect>
                                  </p:childTnLst>
                                </p:cTn>
                              </p:par>
                              <p:par>
                                <p:cTn id="27" presetID="10" presetClass="entr" presetSubtype="0" fill="hold" nodeType="withEffect">
                                  <p:stCondLst>
                                    <p:cond delay="0"/>
                                  </p:stCondLst>
                                  <p:childTnLst>
                                    <p:set>
                                      <p:cBhvr>
                                        <p:cTn id="28" dur="1" fill="hold">
                                          <p:stCondLst>
                                            <p:cond delay="0"/>
                                          </p:stCondLst>
                                        </p:cTn>
                                        <p:tgtEl>
                                          <p:spTgt spid="101"/>
                                        </p:tgtEl>
                                        <p:attrNameLst>
                                          <p:attrName>style.visibility</p:attrName>
                                        </p:attrNameLst>
                                      </p:cBhvr>
                                      <p:to>
                                        <p:strVal val="visible"/>
                                      </p:to>
                                    </p:set>
                                    <p:animEffect transition="in" filter="fade">
                                      <p:cBhvr>
                                        <p:cTn id="29" dur="500"/>
                                        <p:tgtEl>
                                          <p:spTgt spid="10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
                                        </p:tgtEl>
                                        <p:attrNameLst>
                                          <p:attrName>style.visibility</p:attrName>
                                        </p:attrNameLst>
                                      </p:cBhvr>
                                      <p:to>
                                        <p:strVal val="visible"/>
                                      </p:to>
                                    </p:set>
                                    <p:animEffect transition="in" filter="fade">
                                      <p:cBhvr>
                                        <p:cTn id="32" dur="500"/>
                                        <p:tgtEl>
                                          <p:spTgt spid="10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fade">
                                      <p:cBhvr>
                                        <p:cTn id="37" dur="500"/>
                                        <p:tgtEl>
                                          <p:spTgt spid="107"/>
                                        </p:tgtEl>
                                      </p:cBhvr>
                                    </p:animEffect>
                                  </p:childTnLst>
                                </p:cTn>
                              </p:par>
                              <p:par>
                                <p:cTn id="38" presetID="10" presetClass="entr" presetSubtype="0" fill="hold" nodeType="withEffect">
                                  <p:stCondLst>
                                    <p:cond delay="0"/>
                                  </p:stCondLst>
                                  <p:childTnLst>
                                    <p:set>
                                      <p:cBhvr>
                                        <p:cTn id="39" dur="1" fill="hold">
                                          <p:stCondLst>
                                            <p:cond delay="0"/>
                                          </p:stCondLst>
                                        </p:cTn>
                                        <p:tgtEl>
                                          <p:spTgt spid="112"/>
                                        </p:tgtEl>
                                        <p:attrNameLst>
                                          <p:attrName>style.visibility</p:attrName>
                                        </p:attrNameLst>
                                      </p:cBhvr>
                                      <p:to>
                                        <p:strVal val="visible"/>
                                      </p:to>
                                    </p:set>
                                    <p:animEffect transition="in" filter="fade">
                                      <p:cBhvr>
                                        <p:cTn id="40" dur="500"/>
                                        <p:tgtEl>
                                          <p:spTgt spid="1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4"/>
                                        </p:tgtEl>
                                        <p:attrNameLst>
                                          <p:attrName>style.visibility</p:attrName>
                                        </p:attrNameLst>
                                      </p:cBhvr>
                                      <p:to>
                                        <p:strVal val="visible"/>
                                      </p:to>
                                    </p:set>
                                    <p:animEffect transition="in" filter="fade">
                                      <p:cBhvr>
                                        <p:cTn id="43"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84" grpId="0"/>
      <p:bldP spid="102" grpId="0"/>
      <p:bldP spid="1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EC978-6C97-4E68-9698-D25D47F95FC4}"/>
              </a:ext>
            </a:extLst>
          </p:cNvPr>
          <p:cNvSpPr>
            <a:spLocks noGrp="1"/>
          </p:cNvSpPr>
          <p:nvPr>
            <p:ph type="title"/>
          </p:nvPr>
        </p:nvSpPr>
        <p:spPr/>
        <p:txBody>
          <a:bodyPr/>
          <a:lstStyle/>
          <a:p>
            <a:r>
              <a:rPr lang="en-US"/>
              <a:t>Manage devices at scale using Jobs</a:t>
            </a:r>
          </a:p>
        </p:txBody>
      </p:sp>
      <p:pic>
        <p:nvPicPr>
          <p:cNvPr id="34" name="Picture 33" descr="Icon of a wrench and a screw-driver">
            <a:extLst>
              <a:ext uri="{FF2B5EF4-FFF2-40B4-BE49-F238E27FC236}">
                <a16:creationId xmlns:a16="http://schemas.microsoft.com/office/drawing/2014/main" id="{7738E391-66EC-406B-8730-5AD1836041B5}"/>
              </a:ext>
            </a:extLst>
          </p:cNvPr>
          <p:cNvPicPr>
            <a:picLocks/>
          </p:cNvPicPr>
          <p:nvPr/>
        </p:nvPicPr>
        <p:blipFill>
          <a:blip r:embed="rId3"/>
          <a:stretch>
            <a:fillRect/>
          </a:stretch>
        </p:blipFill>
        <p:spPr>
          <a:xfrm>
            <a:off x="418644" y="1256650"/>
            <a:ext cx="896425" cy="896425"/>
          </a:xfrm>
          <a:prstGeom prst="rect">
            <a:avLst/>
          </a:prstGeom>
        </p:spPr>
      </p:pic>
      <p:sp>
        <p:nvSpPr>
          <p:cNvPr id="37" name="TextBox 36">
            <a:extLst>
              <a:ext uri="{FF2B5EF4-FFF2-40B4-BE49-F238E27FC236}">
                <a16:creationId xmlns:a16="http://schemas.microsoft.com/office/drawing/2014/main" id="{8C2F0088-3B81-4140-9F50-440AC276FAC8}"/>
              </a:ext>
            </a:extLst>
          </p:cNvPr>
          <p:cNvSpPr txBox="1"/>
          <p:nvPr/>
        </p:nvSpPr>
        <p:spPr>
          <a:xfrm>
            <a:off x="1645004" y="1342791"/>
            <a:ext cx="10128355" cy="724143"/>
          </a:xfrm>
          <a:prstGeom prst="rect">
            <a:avLst/>
          </a:prstGeom>
          <a:noFill/>
        </p:spPr>
        <p:txBody>
          <a:bodyPr wrap="square" lIns="0" tIns="0" rIns="0" bIns="0" rtlCol="0" anchor="ctr">
            <a:spAutoFit/>
          </a:bodyPr>
          <a:lstStyle/>
          <a:p>
            <a:pPr>
              <a:spcAft>
                <a:spcPts val="588"/>
              </a:spcAft>
            </a:pPr>
            <a:r>
              <a:rPr lang="en-US" sz="2353" i="1"/>
              <a:t>Jobs – </a:t>
            </a:r>
            <a:r>
              <a:rPr lang="en-US" sz="2353"/>
              <a:t>Allow changing settings or properties or running commands across a collection of devices in a device set</a:t>
            </a:r>
          </a:p>
        </p:txBody>
      </p:sp>
      <p:cxnSp>
        <p:nvCxnSpPr>
          <p:cNvPr id="47" name="Straight Connector 46">
            <a:extLst>
              <a:ext uri="{FF2B5EF4-FFF2-40B4-BE49-F238E27FC236}">
                <a16:creationId xmlns:a16="http://schemas.microsoft.com/office/drawing/2014/main" id="{54DB999D-3598-424F-9376-6C2405423CFB}"/>
              </a:ext>
              <a:ext uri="{C183D7F6-B498-43B3-948B-1728B52AA6E4}">
                <adec:decorative xmlns:adec="http://schemas.microsoft.com/office/drawing/2017/decorative" val="1"/>
              </a:ext>
            </a:extLst>
          </p:cNvPr>
          <p:cNvCxnSpPr>
            <a:cxnSpLocks/>
          </p:cNvCxnSpPr>
          <p:nvPr/>
        </p:nvCxnSpPr>
        <p:spPr>
          <a:xfrm>
            <a:off x="1645003" y="2433590"/>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a arrow in a circular path with a timer inside the circle">
            <a:extLst>
              <a:ext uri="{FF2B5EF4-FFF2-40B4-BE49-F238E27FC236}">
                <a16:creationId xmlns:a16="http://schemas.microsoft.com/office/drawing/2014/main" id="{FCCD378F-360A-461A-B13C-A95FCF374CB9}"/>
              </a:ext>
            </a:extLst>
          </p:cNvPr>
          <p:cNvPicPr>
            <a:picLocks/>
          </p:cNvPicPr>
          <p:nvPr/>
        </p:nvPicPr>
        <p:blipFill>
          <a:blip r:embed="rId4"/>
          <a:stretch>
            <a:fillRect/>
          </a:stretch>
        </p:blipFill>
        <p:spPr>
          <a:xfrm>
            <a:off x="418644" y="2533069"/>
            <a:ext cx="896425" cy="896425"/>
          </a:xfrm>
          <a:prstGeom prst="rect">
            <a:avLst/>
          </a:prstGeom>
        </p:spPr>
      </p:pic>
      <p:sp>
        <p:nvSpPr>
          <p:cNvPr id="55" name="TextBox 54">
            <a:extLst>
              <a:ext uri="{FF2B5EF4-FFF2-40B4-BE49-F238E27FC236}">
                <a16:creationId xmlns:a16="http://schemas.microsoft.com/office/drawing/2014/main" id="{36AF3CDD-AD38-49B2-B86D-A989E55E8121}"/>
              </a:ext>
            </a:extLst>
          </p:cNvPr>
          <p:cNvSpPr txBox="1"/>
          <p:nvPr/>
        </p:nvSpPr>
        <p:spPr>
          <a:xfrm>
            <a:off x="1645004" y="2800246"/>
            <a:ext cx="10128355" cy="362072"/>
          </a:xfrm>
          <a:prstGeom prst="rect">
            <a:avLst/>
          </a:prstGeom>
          <a:noFill/>
        </p:spPr>
        <p:txBody>
          <a:bodyPr wrap="square" lIns="0" tIns="0" rIns="0" bIns="0" rtlCol="0" anchor="ctr">
            <a:spAutoFit/>
          </a:bodyPr>
          <a:lstStyle/>
          <a:p>
            <a:pPr>
              <a:spcAft>
                <a:spcPts val="588"/>
              </a:spcAft>
            </a:pPr>
            <a:r>
              <a:rPr lang="en-US" sz="2353"/>
              <a:t>Can be started and stopped on demand</a:t>
            </a:r>
          </a:p>
        </p:txBody>
      </p:sp>
      <p:cxnSp>
        <p:nvCxnSpPr>
          <p:cNvPr id="60" name="Straight Connector 59">
            <a:extLst>
              <a:ext uri="{FF2B5EF4-FFF2-40B4-BE49-F238E27FC236}">
                <a16:creationId xmlns:a16="http://schemas.microsoft.com/office/drawing/2014/main" id="{DE18B551-D0F0-4D0A-8F52-51D506340740}"/>
              </a:ext>
              <a:ext uri="{C183D7F6-B498-43B3-948B-1728B52AA6E4}">
                <adec:decorative xmlns:adec="http://schemas.microsoft.com/office/drawing/2017/decorative" val="1"/>
              </a:ext>
            </a:extLst>
          </p:cNvPr>
          <p:cNvCxnSpPr>
            <a:cxnSpLocks/>
          </p:cNvCxnSpPr>
          <p:nvPr/>
        </p:nvCxnSpPr>
        <p:spPr>
          <a:xfrm>
            <a:off x="1645003" y="3619491"/>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a checkmark">
            <a:extLst>
              <a:ext uri="{FF2B5EF4-FFF2-40B4-BE49-F238E27FC236}">
                <a16:creationId xmlns:a16="http://schemas.microsoft.com/office/drawing/2014/main" id="{C62896CF-4604-48C4-B4EB-C24CFF25F37C}"/>
              </a:ext>
            </a:extLst>
          </p:cNvPr>
          <p:cNvPicPr>
            <a:picLocks/>
          </p:cNvPicPr>
          <p:nvPr/>
        </p:nvPicPr>
        <p:blipFill>
          <a:blip r:embed="rId5"/>
          <a:stretch>
            <a:fillRect/>
          </a:stretch>
        </p:blipFill>
        <p:spPr>
          <a:xfrm>
            <a:off x="418644" y="3809488"/>
            <a:ext cx="896425" cy="896425"/>
          </a:xfrm>
          <a:prstGeom prst="rect">
            <a:avLst/>
          </a:prstGeom>
        </p:spPr>
      </p:pic>
      <p:sp>
        <p:nvSpPr>
          <p:cNvPr id="67" name="TextBox 66">
            <a:extLst>
              <a:ext uri="{FF2B5EF4-FFF2-40B4-BE49-F238E27FC236}">
                <a16:creationId xmlns:a16="http://schemas.microsoft.com/office/drawing/2014/main" id="{C6BDD2E1-5651-429B-B800-1C871F5F0CF5}"/>
              </a:ext>
            </a:extLst>
          </p:cNvPr>
          <p:cNvSpPr txBox="1"/>
          <p:nvPr/>
        </p:nvSpPr>
        <p:spPr>
          <a:xfrm>
            <a:off x="1645004" y="4076665"/>
            <a:ext cx="10128355" cy="362072"/>
          </a:xfrm>
          <a:prstGeom prst="rect">
            <a:avLst/>
          </a:prstGeom>
          <a:noFill/>
        </p:spPr>
        <p:txBody>
          <a:bodyPr wrap="square" lIns="0" tIns="0" rIns="0" bIns="0" rtlCol="0" anchor="ctr">
            <a:spAutoFit/>
          </a:bodyPr>
          <a:lstStyle/>
          <a:p>
            <a:pPr>
              <a:spcAft>
                <a:spcPts val="588"/>
              </a:spcAft>
            </a:pPr>
            <a:r>
              <a:rPr lang="en-US" sz="2353"/>
              <a:t>Can be copied to make new templates</a:t>
            </a:r>
          </a:p>
        </p:txBody>
      </p:sp>
    </p:spTree>
    <p:extLst>
      <p:ext uri="{BB962C8B-B14F-4D97-AF65-F5344CB8AC3E}">
        <p14:creationId xmlns:p14="http://schemas.microsoft.com/office/powerpoint/2010/main" val="1044783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500"/>
                                        <p:tgtEl>
                                          <p:spTgt spid="60"/>
                                        </p:tgtEl>
                                      </p:cBhvr>
                                    </p:animEffect>
                                  </p:childTnLst>
                                </p:cTn>
                              </p:par>
                              <p:par>
                                <p:cTn id="27" presetID="10"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5" grpId="0"/>
      <p:bldP spid="6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B39A80-A9AE-47FA-8040-95EF3F3E370B}"/>
              </a:ext>
            </a:extLst>
          </p:cNvPr>
          <p:cNvSpPr>
            <a:spLocks noGrp="1"/>
          </p:cNvSpPr>
          <p:nvPr>
            <p:ph type="title"/>
          </p:nvPr>
        </p:nvSpPr>
        <p:spPr/>
        <p:txBody>
          <a:bodyPr/>
          <a:lstStyle/>
          <a:p>
            <a:r>
              <a:rPr lang="en-US"/>
              <a:t>Lesson 5: Business </a:t>
            </a:r>
            <a:r>
              <a:rPr lang="en-US" dirty="0"/>
              <a:t>integration</a:t>
            </a:r>
            <a:endParaRPr lang="en-US"/>
          </a:p>
        </p:txBody>
      </p:sp>
      <p:pic>
        <p:nvPicPr>
          <p:cNvPr id="5" name="Picture 4" descr="Icon of an area chart inside a tablet display">
            <a:extLst>
              <a:ext uri="{FF2B5EF4-FFF2-40B4-BE49-F238E27FC236}">
                <a16:creationId xmlns:a16="http://schemas.microsoft.com/office/drawing/2014/main" id="{3C4B52F0-186C-4505-A27D-43171E0D1CF4}"/>
              </a:ext>
            </a:extLst>
          </p:cNvPr>
          <p:cNvPicPr>
            <a:picLocks noChangeAspect="1"/>
          </p:cNvPicPr>
          <p:nvPr/>
        </p:nvPicPr>
        <p:blipFill>
          <a:blip r:embed="rId2"/>
          <a:stretch>
            <a:fillRect/>
          </a:stretch>
        </p:blipFill>
        <p:spPr>
          <a:xfrm>
            <a:off x="10310412" y="3125523"/>
            <a:ext cx="808831" cy="606955"/>
          </a:xfrm>
          <a:prstGeom prst="rect">
            <a:avLst/>
          </a:prstGeom>
        </p:spPr>
      </p:pic>
    </p:spTree>
    <p:extLst>
      <p:ext uri="{BB962C8B-B14F-4D97-AF65-F5344CB8AC3E}">
        <p14:creationId xmlns:p14="http://schemas.microsoft.com/office/powerpoint/2010/main" val="411067570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3DCE52-6D77-416E-8935-F5C3E9E5BE0E}"/>
              </a:ext>
            </a:extLst>
          </p:cNvPr>
          <p:cNvSpPr>
            <a:spLocks noGrp="1"/>
          </p:cNvSpPr>
          <p:nvPr>
            <p:ph type="title"/>
          </p:nvPr>
        </p:nvSpPr>
        <p:spPr/>
        <p:txBody>
          <a:bodyPr/>
          <a:lstStyle/>
          <a:p>
            <a:r>
              <a:rPr lang="en-US"/>
              <a:t>What are rules?</a:t>
            </a:r>
          </a:p>
        </p:txBody>
      </p:sp>
      <p:sp>
        <p:nvSpPr>
          <p:cNvPr id="4" name="Rectangle 3">
            <a:extLst>
              <a:ext uri="{FF2B5EF4-FFF2-40B4-BE49-F238E27FC236}">
                <a16:creationId xmlns:a16="http://schemas.microsoft.com/office/drawing/2014/main" id="{3183C63D-3D63-44C0-B203-1253366BFA89}"/>
              </a:ext>
            </a:extLst>
          </p:cNvPr>
          <p:cNvSpPr>
            <a:spLocks/>
          </p:cNvSpPr>
          <p:nvPr/>
        </p:nvSpPr>
        <p:spPr bwMode="auto">
          <a:xfrm>
            <a:off x="423313" y="1185041"/>
            <a:ext cx="11339151" cy="106143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i="1" dirty="0">
                <a:solidFill>
                  <a:schemeClr val="tx1"/>
                </a:solidFill>
              </a:rPr>
              <a:t>Rules</a:t>
            </a:r>
            <a:r>
              <a:rPr lang="en-US" sz="2353" dirty="0">
                <a:solidFill>
                  <a:schemeClr val="tx1"/>
                </a:solidFill>
              </a:rPr>
              <a:t> – Serve as a customizable response tool that trigger actions on actively monitored events from connected devices</a:t>
            </a:r>
          </a:p>
        </p:txBody>
      </p:sp>
      <p:sp>
        <p:nvSpPr>
          <p:cNvPr id="5" name="Rectangle 4">
            <a:extLst>
              <a:ext uri="{FF2B5EF4-FFF2-40B4-BE49-F238E27FC236}">
                <a16:creationId xmlns:a16="http://schemas.microsoft.com/office/drawing/2014/main" id="{70428056-43B9-4ED7-AA99-56AE11D51DEF}"/>
              </a:ext>
            </a:extLst>
          </p:cNvPr>
          <p:cNvSpPr>
            <a:spLocks/>
          </p:cNvSpPr>
          <p:nvPr/>
        </p:nvSpPr>
        <p:spPr bwMode="auto">
          <a:xfrm>
            <a:off x="412419" y="4116449"/>
            <a:ext cx="11350045" cy="1982074"/>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r>
              <a:rPr lang="en-US" sz="2353" dirty="0">
                <a:solidFill>
                  <a:schemeClr val="tx1"/>
                </a:solidFill>
                <a:latin typeface="+mj-lt"/>
              </a:rPr>
              <a:t>Actions can be: </a:t>
            </a:r>
          </a:p>
          <a:p>
            <a:pPr>
              <a:spcBef>
                <a:spcPts val="588"/>
              </a:spcBef>
              <a:spcAft>
                <a:spcPts val="588"/>
              </a:spcAft>
            </a:pPr>
            <a:r>
              <a:rPr lang="en-US" sz="1961" dirty="0">
                <a:solidFill>
                  <a:schemeClr val="tx1"/>
                </a:solidFill>
              </a:rPr>
              <a:t>Email</a:t>
            </a:r>
          </a:p>
          <a:p>
            <a:pPr>
              <a:spcBef>
                <a:spcPts val="588"/>
              </a:spcBef>
              <a:spcAft>
                <a:spcPts val="588"/>
              </a:spcAft>
            </a:pPr>
            <a:r>
              <a:rPr lang="en-US" sz="1961" dirty="0">
                <a:solidFill>
                  <a:schemeClr val="tx1"/>
                </a:solidFill>
              </a:rPr>
              <a:t>Webhooks</a:t>
            </a:r>
          </a:p>
          <a:p>
            <a:pPr>
              <a:spcBef>
                <a:spcPts val="588"/>
              </a:spcBef>
              <a:spcAft>
                <a:spcPts val="588"/>
              </a:spcAft>
            </a:pPr>
            <a:r>
              <a:rPr lang="en-US" sz="1961" dirty="0">
                <a:solidFill>
                  <a:schemeClr val="tx1"/>
                </a:solidFill>
              </a:rPr>
              <a:t>Azure Monitor Action Groups</a:t>
            </a:r>
          </a:p>
        </p:txBody>
      </p:sp>
      <p:sp>
        <p:nvSpPr>
          <p:cNvPr id="7" name="Rectangle 6">
            <a:extLst>
              <a:ext uri="{FF2B5EF4-FFF2-40B4-BE49-F238E27FC236}">
                <a16:creationId xmlns:a16="http://schemas.microsoft.com/office/drawing/2014/main" id="{B9DAEDCF-C83D-4E7A-867B-E6F8E0931F2D}"/>
              </a:ext>
              <a:ext uri="{C183D7F6-B498-43B3-948B-1728B52AA6E4}">
                <adec:decorative xmlns:adec="http://schemas.microsoft.com/office/drawing/2017/decorative" val="1"/>
              </a:ext>
            </a:extLst>
          </p:cNvPr>
          <p:cNvSpPr/>
          <p:nvPr/>
        </p:nvSpPr>
        <p:spPr bwMode="auto">
          <a:xfrm>
            <a:off x="418644" y="2395214"/>
            <a:ext cx="11350045" cy="154546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8C8CF0B3-E9A9-4D53-BAEC-0DF6C2EA675A}"/>
              </a:ext>
            </a:extLst>
          </p:cNvPr>
          <p:cNvSpPr/>
          <p:nvPr/>
        </p:nvSpPr>
        <p:spPr>
          <a:xfrm>
            <a:off x="617094" y="2599291"/>
            <a:ext cx="3532169" cy="1137311"/>
          </a:xfrm>
          <a:custGeom>
            <a:avLst/>
            <a:gdLst>
              <a:gd name="connsiteX0" fmla="*/ 0 w 3602996"/>
              <a:gd name="connsiteY0" fmla="*/ 0 h 1160116"/>
              <a:gd name="connsiteX1" fmla="*/ 3602996 w 3602996"/>
              <a:gd name="connsiteY1" fmla="*/ 0 h 1160116"/>
              <a:gd name="connsiteX2" fmla="*/ 3602996 w 3602996"/>
              <a:gd name="connsiteY2" fmla="*/ 327878 h 1160116"/>
              <a:gd name="connsiteX3" fmla="*/ 3589218 w 3602996"/>
              <a:gd name="connsiteY3" fmla="*/ 332155 h 1160116"/>
              <a:gd name="connsiteX4" fmla="*/ 3424897 w 3602996"/>
              <a:gd name="connsiteY4" fmla="*/ 580058 h 1160116"/>
              <a:gd name="connsiteX5" fmla="*/ 3589218 w 3602996"/>
              <a:gd name="connsiteY5" fmla="*/ 827961 h 1160116"/>
              <a:gd name="connsiteX6" fmla="*/ 3602996 w 3602996"/>
              <a:gd name="connsiteY6" fmla="*/ 832238 h 1160116"/>
              <a:gd name="connsiteX7" fmla="*/ 3602996 w 3602996"/>
              <a:gd name="connsiteY7" fmla="*/ 1160116 h 1160116"/>
              <a:gd name="connsiteX8" fmla="*/ 0 w 3602996"/>
              <a:gd name="connsiteY8" fmla="*/ 1160116 h 116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2996" h="1160116">
                <a:moveTo>
                  <a:pt x="0" y="0"/>
                </a:moveTo>
                <a:lnTo>
                  <a:pt x="3602996" y="0"/>
                </a:lnTo>
                <a:lnTo>
                  <a:pt x="3602996" y="327878"/>
                </a:lnTo>
                <a:lnTo>
                  <a:pt x="3589218" y="332155"/>
                </a:lnTo>
                <a:cubicBezTo>
                  <a:pt x="3492654" y="372999"/>
                  <a:pt x="3424897" y="468616"/>
                  <a:pt x="3424897" y="580058"/>
                </a:cubicBezTo>
                <a:cubicBezTo>
                  <a:pt x="3424897" y="691501"/>
                  <a:pt x="3492654" y="787118"/>
                  <a:pt x="3589218" y="827961"/>
                </a:cubicBezTo>
                <a:lnTo>
                  <a:pt x="3602996" y="832238"/>
                </a:lnTo>
                <a:lnTo>
                  <a:pt x="3602996" y="1160116"/>
                </a:lnTo>
                <a:lnTo>
                  <a:pt x="0" y="1160116"/>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235" tIns="88235" rIns="88235" bIns="88235" numCol="1" spcCol="1270" anchor="ctr" anchorCtr="0">
            <a:noAutofit/>
          </a:bodyPr>
          <a:lstStyle/>
          <a:p>
            <a:pPr algn="ctr" defTabSz="653615">
              <a:spcBef>
                <a:spcPct val="0"/>
              </a:spcBef>
              <a:spcAft>
                <a:spcPct val="35000"/>
              </a:spcAft>
            </a:pPr>
            <a:r>
              <a:rPr lang="en-US" sz="2353">
                <a:solidFill>
                  <a:schemeClr val="bg1"/>
                </a:solidFill>
                <a:latin typeface="+mj-lt"/>
              </a:rPr>
              <a:t>Target Device Data</a:t>
            </a:r>
          </a:p>
        </p:txBody>
      </p:sp>
      <p:sp>
        <p:nvSpPr>
          <p:cNvPr id="30" name="Arrow: Right 29" descr="Arrow pointing right">
            <a:extLst>
              <a:ext uri="{FF2B5EF4-FFF2-40B4-BE49-F238E27FC236}">
                <a16:creationId xmlns:a16="http://schemas.microsoft.com/office/drawing/2014/main" id="{FE99CDB6-323F-4AAA-87F6-B845CA24D3A1}"/>
              </a:ext>
            </a:extLst>
          </p:cNvPr>
          <p:cNvSpPr>
            <a:spLocks/>
          </p:cNvSpPr>
          <p:nvPr/>
        </p:nvSpPr>
        <p:spPr>
          <a:xfrm flipV="1">
            <a:off x="4080009" y="3058263"/>
            <a:ext cx="316829" cy="219367"/>
          </a:xfrm>
          <a:prstGeom prst="rightArrow">
            <a:avLst>
              <a:gd name="adj1" fmla="val 52738"/>
              <a:gd name="adj2" fmla="val 63835"/>
            </a:avLst>
          </a:prstGeom>
          <a:solidFill>
            <a:schemeClr val="accent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0" name="Freeform: Shape 19">
            <a:extLst>
              <a:ext uri="{FF2B5EF4-FFF2-40B4-BE49-F238E27FC236}">
                <a16:creationId xmlns:a16="http://schemas.microsoft.com/office/drawing/2014/main" id="{E675AA79-9BB3-4B76-8AA1-42EA706D8BD6}"/>
              </a:ext>
            </a:extLst>
          </p:cNvPr>
          <p:cNvSpPr/>
          <p:nvPr/>
        </p:nvSpPr>
        <p:spPr>
          <a:xfrm>
            <a:off x="4327581" y="2599291"/>
            <a:ext cx="3532169" cy="1137311"/>
          </a:xfrm>
          <a:custGeom>
            <a:avLst/>
            <a:gdLst>
              <a:gd name="connsiteX0" fmla="*/ 0 w 3602996"/>
              <a:gd name="connsiteY0" fmla="*/ 0 h 1160116"/>
              <a:gd name="connsiteX1" fmla="*/ 3602996 w 3602996"/>
              <a:gd name="connsiteY1" fmla="*/ 0 h 1160116"/>
              <a:gd name="connsiteX2" fmla="*/ 3602996 w 3602996"/>
              <a:gd name="connsiteY2" fmla="*/ 327878 h 1160116"/>
              <a:gd name="connsiteX3" fmla="*/ 3589218 w 3602996"/>
              <a:gd name="connsiteY3" fmla="*/ 332155 h 1160116"/>
              <a:gd name="connsiteX4" fmla="*/ 3424897 w 3602996"/>
              <a:gd name="connsiteY4" fmla="*/ 580058 h 1160116"/>
              <a:gd name="connsiteX5" fmla="*/ 3589218 w 3602996"/>
              <a:gd name="connsiteY5" fmla="*/ 827961 h 1160116"/>
              <a:gd name="connsiteX6" fmla="*/ 3602996 w 3602996"/>
              <a:gd name="connsiteY6" fmla="*/ 832238 h 1160116"/>
              <a:gd name="connsiteX7" fmla="*/ 3602996 w 3602996"/>
              <a:gd name="connsiteY7" fmla="*/ 1160116 h 1160116"/>
              <a:gd name="connsiteX8" fmla="*/ 0 w 3602996"/>
              <a:gd name="connsiteY8" fmla="*/ 1160116 h 1160116"/>
              <a:gd name="connsiteX9" fmla="*/ 0 w 3602996"/>
              <a:gd name="connsiteY9" fmla="*/ 832238 h 1160116"/>
              <a:gd name="connsiteX10" fmla="*/ 13778 w 3602996"/>
              <a:gd name="connsiteY10" fmla="*/ 827961 h 1160116"/>
              <a:gd name="connsiteX11" fmla="*/ 178099 w 3602996"/>
              <a:gd name="connsiteY11" fmla="*/ 580058 h 1160116"/>
              <a:gd name="connsiteX12" fmla="*/ 13778 w 3602996"/>
              <a:gd name="connsiteY12" fmla="*/ 332155 h 1160116"/>
              <a:gd name="connsiteX13" fmla="*/ 0 w 3602996"/>
              <a:gd name="connsiteY13" fmla="*/ 327878 h 116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2996" h="1160116">
                <a:moveTo>
                  <a:pt x="0" y="0"/>
                </a:moveTo>
                <a:lnTo>
                  <a:pt x="3602996" y="0"/>
                </a:lnTo>
                <a:lnTo>
                  <a:pt x="3602996" y="327878"/>
                </a:lnTo>
                <a:lnTo>
                  <a:pt x="3589218" y="332155"/>
                </a:lnTo>
                <a:cubicBezTo>
                  <a:pt x="3492654" y="372999"/>
                  <a:pt x="3424897" y="468616"/>
                  <a:pt x="3424897" y="580058"/>
                </a:cubicBezTo>
                <a:cubicBezTo>
                  <a:pt x="3424897" y="691501"/>
                  <a:pt x="3492654" y="787118"/>
                  <a:pt x="3589218" y="827961"/>
                </a:cubicBezTo>
                <a:lnTo>
                  <a:pt x="3602996" y="832238"/>
                </a:lnTo>
                <a:lnTo>
                  <a:pt x="3602996" y="1160116"/>
                </a:lnTo>
                <a:lnTo>
                  <a:pt x="0" y="1160116"/>
                </a:lnTo>
                <a:lnTo>
                  <a:pt x="0" y="832238"/>
                </a:lnTo>
                <a:lnTo>
                  <a:pt x="13778" y="827961"/>
                </a:lnTo>
                <a:cubicBezTo>
                  <a:pt x="110343" y="787118"/>
                  <a:pt x="178099" y="691501"/>
                  <a:pt x="178099" y="580058"/>
                </a:cubicBezTo>
                <a:cubicBezTo>
                  <a:pt x="178099" y="468616"/>
                  <a:pt x="110343" y="372999"/>
                  <a:pt x="13778" y="332155"/>
                </a:cubicBezTo>
                <a:lnTo>
                  <a:pt x="0" y="327878"/>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235" tIns="88235" rIns="88235" bIns="88235" numCol="1" spcCol="1270" anchor="ctr" anchorCtr="0">
            <a:noAutofit/>
          </a:bodyPr>
          <a:lstStyle/>
          <a:p>
            <a:pPr algn="ctr" defTabSz="653615">
              <a:spcBef>
                <a:spcPct val="0"/>
              </a:spcBef>
              <a:spcAft>
                <a:spcPct val="35000"/>
              </a:spcAft>
            </a:pPr>
            <a:r>
              <a:rPr lang="en-US" sz="2353">
                <a:solidFill>
                  <a:schemeClr val="bg1"/>
                </a:solidFill>
                <a:latin typeface="+mj-lt"/>
              </a:rPr>
              <a:t>Conditions</a:t>
            </a:r>
          </a:p>
        </p:txBody>
      </p:sp>
      <p:sp>
        <p:nvSpPr>
          <p:cNvPr id="16" name="Arrow: Right 15" descr="Arrow pointing right">
            <a:extLst>
              <a:ext uri="{FF2B5EF4-FFF2-40B4-BE49-F238E27FC236}">
                <a16:creationId xmlns:a16="http://schemas.microsoft.com/office/drawing/2014/main" id="{01AF0AF9-8FA5-4C10-8BA9-5E9166E01B0C}"/>
              </a:ext>
            </a:extLst>
          </p:cNvPr>
          <p:cNvSpPr>
            <a:spLocks/>
          </p:cNvSpPr>
          <p:nvPr/>
        </p:nvSpPr>
        <p:spPr>
          <a:xfrm flipV="1">
            <a:off x="7790495" y="3058263"/>
            <a:ext cx="316829" cy="219367"/>
          </a:xfrm>
          <a:prstGeom prst="rightArrow">
            <a:avLst>
              <a:gd name="adj1" fmla="val 52738"/>
              <a:gd name="adj2" fmla="val 63835"/>
            </a:avLst>
          </a:prstGeom>
          <a:solidFill>
            <a:schemeClr val="accent2"/>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21" name="Freeform: Shape 20">
            <a:extLst>
              <a:ext uri="{FF2B5EF4-FFF2-40B4-BE49-F238E27FC236}">
                <a16:creationId xmlns:a16="http://schemas.microsoft.com/office/drawing/2014/main" id="{2718980E-2197-4782-8CF8-C0C1E58ACDF7}"/>
              </a:ext>
            </a:extLst>
          </p:cNvPr>
          <p:cNvSpPr/>
          <p:nvPr/>
        </p:nvSpPr>
        <p:spPr>
          <a:xfrm>
            <a:off x="8038068" y="2599291"/>
            <a:ext cx="3532169" cy="1137311"/>
          </a:xfrm>
          <a:custGeom>
            <a:avLst/>
            <a:gdLst>
              <a:gd name="connsiteX0" fmla="*/ 0 w 3602996"/>
              <a:gd name="connsiteY0" fmla="*/ 0 h 1160116"/>
              <a:gd name="connsiteX1" fmla="*/ 3602996 w 3602996"/>
              <a:gd name="connsiteY1" fmla="*/ 0 h 1160116"/>
              <a:gd name="connsiteX2" fmla="*/ 3602996 w 3602996"/>
              <a:gd name="connsiteY2" fmla="*/ 1160116 h 1160116"/>
              <a:gd name="connsiteX3" fmla="*/ 0 w 3602996"/>
              <a:gd name="connsiteY3" fmla="*/ 1160116 h 1160116"/>
              <a:gd name="connsiteX4" fmla="*/ 0 w 3602996"/>
              <a:gd name="connsiteY4" fmla="*/ 832238 h 1160116"/>
              <a:gd name="connsiteX5" fmla="*/ 13778 w 3602996"/>
              <a:gd name="connsiteY5" fmla="*/ 827961 h 1160116"/>
              <a:gd name="connsiteX6" fmla="*/ 178099 w 3602996"/>
              <a:gd name="connsiteY6" fmla="*/ 580058 h 1160116"/>
              <a:gd name="connsiteX7" fmla="*/ 13778 w 3602996"/>
              <a:gd name="connsiteY7" fmla="*/ 332155 h 1160116"/>
              <a:gd name="connsiteX8" fmla="*/ 0 w 3602996"/>
              <a:gd name="connsiteY8" fmla="*/ 327878 h 116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2996" h="1160116">
                <a:moveTo>
                  <a:pt x="0" y="0"/>
                </a:moveTo>
                <a:lnTo>
                  <a:pt x="3602996" y="0"/>
                </a:lnTo>
                <a:lnTo>
                  <a:pt x="3602996" y="1160116"/>
                </a:lnTo>
                <a:lnTo>
                  <a:pt x="0" y="1160116"/>
                </a:lnTo>
                <a:lnTo>
                  <a:pt x="0" y="832238"/>
                </a:lnTo>
                <a:lnTo>
                  <a:pt x="13778" y="827961"/>
                </a:lnTo>
                <a:cubicBezTo>
                  <a:pt x="110343" y="787118"/>
                  <a:pt x="178099" y="691501"/>
                  <a:pt x="178099" y="580058"/>
                </a:cubicBezTo>
                <a:cubicBezTo>
                  <a:pt x="178099" y="468616"/>
                  <a:pt x="110343" y="372999"/>
                  <a:pt x="13778" y="332155"/>
                </a:cubicBezTo>
                <a:lnTo>
                  <a:pt x="0" y="327878"/>
                </a:ln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235" tIns="88235" rIns="88235" bIns="88235" numCol="1" spcCol="1270" anchor="ctr" anchorCtr="0">
            <a:noAutofit/>
          </a:bodyPr>
          <a:lstStyle/>
          <a:p>
            <a:pPr algn="ctr" defTabSz="653615">
              <a:spcBef>
                <a:spcPct val="0"/>
              </a:spcBef>
              <a:spcAft>
                <a:spcPct val="35000"/>
              </a:spcAft>
            </a:pPr>
            <a:r>
              <a:rPr lang="en-US" sz="2353">
                <a:solidFill>
                  <a:schemeClr val="bg1"/>
                </a:solidFill>
                <a:latin typeface="+mj-lt"/>
              </a:rPr>
              <a:t>Actions</a:t>
            </a:r>
          </a:p>
        </p:txBody>
      </p:sp>
    </p:spTree>
    <p:extLst>
      <p:ext uri="{BB962C8B-B14F-4D97-AF65-F5344CB8AC3E}">
        <p14:creationId xmlns:p14="http://schemas.microsoft.com/office/powerpoint/2010/main" val="532109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a:t>
            </a:r>
            <a:r>
              <a:rPr lang="en-US"/>
              <a:t>rules</a:t>
            </a:r>
            <a:r>
              <a:rPr lang="en-US" dirty="0"/>
              <a:t>  </a:t>
            </a:r>
          </a:p>
        </p:txBody>
      </p:sp>
      <p:sp>
        <p:nvSpPr>
          <p:cNvPr id="3" name="Rectangle 2">
            <a:extLst>
              <a:ext uri="{FF2B5EF4-FFF2-40B4-BE49-F238E27FC236}">
                <a16:creationId xmlns:a16="http://schemas.microsoft.com/office/drawing/2014/main" id="{40A9F801-05CF-41CF-862C-A061EA0F5563}"/>
              </a:ext>
            </a:extLst>
          </p:cNvPr>
          <p:cNvSpPr>
            <a:spLocks/>
          </p:cNvSpPr>
          <p:nvPr/>
        </p:nvSpPr>
        <p:spPr bwMode="auto">
          <a:xfrm>
            <a:off x="423312" y="1170820"/>
            <a:ext cx="3543368" cy="11761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a:pPr>
            <a:r>
              <a:rPr lang="en-US" sz="2353" dirty="0">
                <a:solidFill>
                  <a:schemeClr val="tx2"/>
                </a:solidFill>
                <a:latin typeface="+mj-lt"/>
              </a:rPr>
              <a:t>Select Target Devices</a:t>
            </a:r>
          </a:p>
        </p:txBody>
      </p:sp>
      <p:sp>
        <p:nvSpPr>
          <p:cNvPr id="11" name="Rectangle 10">
            <a:extLst>
              <a:ext uri="{FF2B5EF4-FFF2-40B4-BE49-F238E27FC236}">
                <a16:creationId xmlns:a16="http://schemas.microsoft.com/office/drawing/2014/main" id="{10B7713E-AB26-483C-BD52-3C76AB31C382}"/>
              </a:ext>
            </a:extLst>
          </p:cNvPr>
          <p:cNvSpPr>
            <a:spLocks/>
          </p:cNvSpPr>
          <p:nvPr/>
        </p:nvSpPr>
        <p:spPr bwMode="auto">
          <a:xfrm>
            <a:off x="423312" y="2517322"/>
            <a:ext cx="3543368" cy="11761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2"/>
            </a:pPr>
            <a:r>
              <a:rPr lang="en-US" sz="2353" dirty="0">
                <a:solidFill>
                  <a:schemeClr val="tx1"/>
                </a:solidFill>
              </a:rPr>
              <a:t>Use multiple conditions</a:t>
            </a:r>
          </a:p>
        </p:txBody>
      </p:sp>
      <p:sp>
        <p:nvSpPr>
          <p:cNvPr id="21" name="Rectangle 20">
            <a:extLst>
              <a:ext uri="{FF2B5EF4-FFF2-40B4-BE49-F238E27FC236}">
                <a16:creationId xmlns:a16="http://schemas.microsoft.com/office/drawing/2014/main" id="{38B0A9A4-CAE5-4312-ADAA-A56DDD57A988}"/>
              </a:ext>
            </a:extLst>
          </p:cNvPr>
          <p:cNvSpPr>
            <a:spLocks/>
          </p:cNvSpPr>
          <p:nvPr/>
        </p:nvSpPr>
        <p:spPr bwMode="auto">
          <a:xfrm>
            <a:off x="423312" y="3863824"/>
            <a:ext cx="3543368" cy="1187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3"/>
            </a:pPr>
            <a:r>
              <a:rPr lang="en-US" sz="2353" dirty="0">
                <a:solidFill>
                  <a:schemeClr val="tx1"/>
                </a:solidFill>
              </a:rPr>
              <a:t>Use aggregate windowing</a:t>
            </a:r>
          </a:p>
        </p:txBody>
      </p:sp>
      <p:sp>
        <p:nvSpPr>
          <p:cNvPr id="35" name="Rectangle 34">
            <a:extLst>
              <a:ext uri="{FF2B5EF4-FFF2-40B4-BE49-F238E27FC236}">
                <a16:creationId xmlns:a16="http://schemas.microsoft.com/office/drawing/2014/main" id="{0101E6C1-1289-4AAD-B5B9-4BBFE6869E50}"/>
              </a:ext>
            </a:extLst>
          </p:cNvPr>
          <p:cNvSpPr>
            <a:spLocks/>
          </p:cNvSpPr>
          <p:nvPr/>
        </p:nvSpPr>
        <p:spPr bwMode="auto">
          <a:xfrm>
            <a:off x="423312" y="5221356"/>
            <a:ext cx="3543368" cy="11907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4"/>
            </a:pPr>
            <a:r>
              <a:rPr lang="en-US" sz="2353" dirty="0">
                <a:solidFill>
                  <a:schemeClr val="tx1"/>
                </a:solidFill>
              </a:rPr>
              <a:t>Use rules with IoT Edge modules</a:t>
            </a:r>
          </a:p>
        </p:txBody>
      </p:sp>
      <p:pic>
        <p:nvPicPr>
          <p:cNvPr id="37" name="Picture 36" descr="Screenshot of Target Devices page where the user is prompted to choose the attributes of a device template">
            <a:extLst>
              <a:ext uri="{FF2B5EF4-FFF2-40B4-BE49-F238E27FC236}">
                <a16:creationId xmlns:a16="http://schemas.microsoft.com/office/drawing/2014/main" id="{187EC6D8-001C-47DE-B0BC-7C7B68468984}"/>
              </a:ext>
            </a:extLst>
          </p:cNvPr>
          <p:cNvPicPr>
            <a:picLocks/>
          </p:cNvPicPr>
          <p:nvPr/>
        </p:nvPicPr>
        <p:blipFill rotWithShape="1">
          <a:blip r:embed="rId3"/>
          <a:srcRect l="-222" t="-87612" r="-152" b="-87612"/>
          <a:stretch/>
        </p:blipFill>
        <p:spPr>
          <a:xfrm>
            <a:off x="4128846" y="1194228"/>
            <a:ext cx="7644512" cy="5217844"/>
          </a:xfrm>
          <a:prstGeom prst="rect">
            <a:avLst/>
          </a:prstGeom>
          <a:noFill/>
          <a:ln w="28575">
            <a:solidFill>
              <a:schemeClr val="tx2"/>
            </a:solidFill>
            <a:headEnd type="none" w="med" len="med"/>
            <a:tailEnd type="none" w="med" len="med"/>
          </a:ln>
          <a:effectLst/>
        </p:spPr>
      </p:pic>
    </p:spTree>
    <p:extLst>
      <p:ext uri="{BB962C8B-B14F-4D97-AF65-F5344CB8AC3E}">
        <p14:creationId xmlns:p14="http://schemas.microsoft.com/office/powerpoint/2010/main" val="4089134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a:t>
            </a:r>
            <a:r>
              <a:rPr lang="en-US"/>
              <a:t>rules</a:t>
            </a:r>
            <a:r>
              <a:rPr lang="en-US" dirty="0"/>
              <a:t>   </a:t>
            </a:r>
          </a:p>
        </p:txBody>
      </p:sp>
      <p:sp>
        <p:nvSpPr>
          <p:cNvPr id="2" name="Rectangle 1">
            <a:extLst>
              <a:ext uri="{FF2B5EF4-FFF2-40B4-BE49-F238E27FC236}">
                <a16:creationId xmlns:a16="http://schemas.microsoft.com/office/drawing/2014/main" id="{A81C451C-8851-4825-B574-B78D85BFFDF0}"/>
              </a:ext>
            </a:extLst>
          </p:cNvPr>
          <p:cNvSpPr>
            <a:spLocks/>
          </p:cNvSpPr>
          <p:nvPr/>
        </p:nvSpPr>
        <p:spPr bwMode="auto">
          <a:xfrm>
            <a:off x="423312" y="1170820"/>
            <a:ext cx="3543368" cy="11761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a:pPr>
            <a:r>
              <a:rPr lang="en-US" sz="2353" dirty="0">
                <a:solidFill>
                  <a:schemeClr val="tx1"/>
                </a:solidFill>
              </a:rPr>
              <a:t>Select Target Devices</a:t>
            </a:r>
          </a:p>
        </p:txBody>
      </p:sp>
      <p:sp>
        <p:nvSpPr>
          <p:cNvPr id="4" name="Rectangle 3">
            <a:extLst>
              <a:ext uri="{FF2B5EF4-FFF2-40B4-BE49-F238E27FC236}">
                <a16:creationId xmlns:a16="http://schemas.microsoft.com/office/drawing/2014/main" id="{CC318A1A-FDDD-4C3C-AB10-724BEB3DB424}"/>
              </a:ext>
            </a:extLst>
          </p:cNvPr>
          <p:cNvSpPr>
            <a:spLocks/>
          </p:cNvSpPr>
          <p:nvPr/>
        </p:nvSpPr>
        <p:spPr bwMode="auto">
          <a:xfrm>
            <a:off x="423312" y="2517322"/>
            <a:ext cx="3543368" cy="11761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2"/>
            </a:pPr>
            <a:r>
              <a:rPr lang="en-US" sz="2353" dirty="0">
                <a:solidFill>
                  <a:schemeClr val="tx2"/>
                </a:solidFill>
                <a:latin typeface="+mj-lt"/>
              </a:rPr>
              <a:t>Use multiple conditions</a:t>
            </a:r>
          </a:p>
        </p:txBody>
      </p:sp>
      <p:sp>
        <p:nvSpPr>
          <p:cNvPr id="5" name="Rectangle 4">
            <a:extLst>
              <a:ext uri="{FF2B5EF4-FFF2-40B4-BE49-F238E27FC236}">
                <a16:creationId xmlns:a16="http://schemas.microsoft.com/office/drawing/2014/main" id="{A0F09E0A-F4ED-47D7-8194-8AFB555D21B6}"/>
              </a:ext>
            </a:extLst>
          </p:cNvPr>
          <p:cNvSpPr>
            <a:spLocks/>
          </p:cNvSpPr>
          <p:nvPr/>
        </p:nvSpPr>
        <p:spPr bwMode="auto">
          <a:xfrm>
            <a:off x="423312" y="3863824"/>
            <a:ext cx="3543368" cy="1187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3"/>
            </a:pPr>
            <a:r>
              <a:rPr lang="en-US" sz="2353" dirty="0">
                <a:solidFill>
                  <a:schemeClr val="tx1"/>
                </a:solidFill>
              </a:rPr>
              <a:t>Use aggregate windowing</a:t>
            </a:r>
          </a:p>
        </p:txBody>
      </p:sp>
      <p:sp>
        <p:nvSpPr>
          <p:cNvPr id="6" name="Rectangle 5">
            <a:extLst>
              <a:ext uri="{FF2B5EF4-FFF2-40B4-BE49-F238E27FC236}">
                <a16:creationId xmlns:a16="http://schemas.microsoft.com/office/drawing/2014/main" id="{34FB3FAA-B484-405A-B559-23CDC0DB73A4}"/>
              </a:ext>
            </a:extLst>
          </p:cNvPr>
          <p:cNvSpPr>
            <a:spLocks/>
          </p:cNvSpPr>
          <p:nvPr/>
        </p:nvSpPr>
        <p:spPr bwMode="auto">
          <a:xfrm>
            <a:off x="423312" y="5221356"/>
            <a:ext cx="3543368" cy="11907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4"/>
            </a:pPr>
            <a:r>
              <a:rPr lang="en-US" sz="2353" dirty="0">
                <a:solidFill>
                  <a:schemeClr val="tx1"/>
                </a:solidFill>
              </a:rPr>
              <a:t>Use rules with IoT Edge modules</a:t>
            </a:r>
          </a:p>
        </p:txBody>
      </p:sp>
      <p:pic>
        <p:nvPicPr>
          <p:cNvPr id="3" name="Picture 2" descr="Screenshot of Conditions page where the user is prompted to provide the data for Telemetry, Operator and Value ">
            <a:extLst>
              <a:ext uri="{FF2B5EF4-FFF2-40B4-BE49-F238E27FC236}">
                <a16:creationId xmlns:a16="http://schemas.microsoft.com/office/drawing/2014/main" id="{634C6EF8-4A35-4733-B342-9C32F742D91D}"/>
              </a:ext>
            </a:extLst>
          </p:cNvPr>
          <p:cNvPicPr>
            <a:picLocks/>
          </p:cNvPicPr>
          <p:nvPr/>
        </p:nvPicPr>
        <p:blipFill rotWithShape="1">
          <a:blip r:embed="rId3"/>
          <a:srcRect l="-504" t="-58961" r="183" b="-58961"/>
          <a:stretch/>
        </p:blipFill>
        <p:spPr>
          <a:xfrm>
            <a:off x="4128846" y="1194229"/>
            <a:ext cx="7646504" cy="5217844"/>
          </a:xfrm>
          <a:prstGeom prst="rect">
            <a:avLst/>
          </a:prstGeom>
          <a:noFill/>
          <a:ln w="28575">
            <a:solidFill>
              <a:schemeClr val="tx2"/>
            </a:solidFill>
            <a:headEnd type="none" w="med" len="med"/>
            <a:tailEnd type="none" w="med" len="med"/>
          </a:ln>
          <a:effectLst/>
        </p:spPr>
      </p:pic>
    </p:spTree>
    <p:extLst>
      <p:ext uri="{BB962C8B-B14F-4D97-AF65-F5344CB8AC3E}">
        <p14:creationId xmlns:p14="http://schemas.microsoft.com/office/powerpoint/2010/main" val="115559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a:t>
            </a:r>
            <a:r>
              <a:rPr lang="en-US"/>
              <a:t>rules</a:t>
            </a:r>
            <a:r>
              <a:rPr lang="en-US" dirty="0"/>
              <a:t>    </a:t>
            </a:r>
          </a:p>
        </p:txBody>
      </p:sp>
      <p:sp>
        <p:nvSpPr>
          <p:cNvPr id="3" name="Rectangle 2">
            <a:extLst>
              <a:ext uri="{FF2B5EF4-FFF2-40B4-BE49-F238E27FC236}">
                <a16:creationId xmlns:a16="http://schemas.microsoft.com/office/drawing/2014/main" id="{3C2CF72F-4F76-4BE8-98B6-03AD49053219}"/>
              </a:ext>
            </a:extLst>
          </p:cNvPr>
          <p:cNvSpPr>
            <a:spLocks/>
          </p:cNvSpPr>
          <p:nvPr/>
        </p:nvSpPr>
        <p:spPr bwMode="auto">
          <a:xfrm>
            <a:off x="423312" y="1170820"/>
            <a:ext cx="3543368" cy="11761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a:pPr>
            <a:r>
              <a:rPr lang="en-US" sz="2353" dirty="0">
                <a:solidFill>
                  <a:schemeClr val="tx1"/>
                </a:solidFill>
              </a:rPr>
              <a:t>Select Target Devices</a:t>
            </a:r>
          </a:p>
        </p:txBody>
      </p:sp>
      <p:sp>
        <p:nvSpPr>
          <p:cNvPr id="4" name="Rectangle 3">
            <a:extLst>
              <a:ext uri="{FF2B5EF4-FFF2-40B4-BE49-F238E27FC236}">
                <a16:creationId xmlns:a16="http://schemas.microsoft.com/office/drawing/2014/main" id="{A387533C-EEB5-4DEA-A04B-2B6BFA29446E}"/>
              </a:ext>
            </a:extLst>
          </p:cNvPr>
          <p:cNvSpPr>
            <a:spLocks/>
          </p:cNvSpPr>
          <p:nvPr/>
        </p:nvSpPr>
        <p:spPr bwMode="auto">
          <a:xfrm>
            <a:off x="423312" y="2517322"/>
            <a:ext cx="3543368" cy="11761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2"/>
            </a:pPr>
            <a:r>
              <a:rPr lang="en-US" sz="2353" dirty="0">
                <a:solidFill>
                  <a:schemeClr val="tx1"/>
                </a:solidFill>
              </a:rPr>
              <a:t>Use multiple conditions</a:t>
            </a:r>
          </a:p>
        </p:txBody>
      </p:sp>
      <p:sp>
        <p:nvSpPr>
          <p:cNvPr id="5" name="Rectangle 4">
            <a:extLst>
              <a:ext uri="{FF2B5EF4-FFF2-40B4-BE49-F238E27FC236}">
                <a16:creationId xmlns:a16="http://schemas.microsoft.com/office/drawing/2014/main" id="{52D8821C-A77F-43C2-89F2-01B103BE20A6}"/>
              </a:ext>
            </a:extLst>
          </p:cNvPr>
          <p:cNvSpPr>
            <a:spLocks/>
          </p:cNvSpPr>
          <p:nvPr/>
        </p:nvSpPr>
        <p:spPr bwMode="auto">
          <a:xfrm>
            <a:off x="423312" y="3863824"/>
            <a:ext cx="3543368" cy="1187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3"/>
            </a:pPr>
            <a:r>
              <a:rPr lang="en-US" sz="2353" dirty="0">
                <a:solidFill>
                  <a:schemeClr val="tx2"/>
                </a:solidFill>
                <a:latin typeface="+mj-lt"/>
              </a:rPr>
              <a:t>Use aggregate windowing</a:t>
            </a:r>
          </a:p>
        </p:txBody>
      </p:sp>
      <p:sp>
        <p:nvSpPr>
          <p:cNvPr id="6" name="Rectangle 5">
            <a:extLst>
              <a:ext uri="{FF2B5EF4-FFF2-40B4-BE49-F238E27FC236}">
                <a16:creationId xmlns:a16="http://schemas.microsoft.com/office/drawing/2014/main" id="{6D900427-C70F-495E-95F9-CE0D5BE27900}"/>
              </a:ext>
            </a:extLst>
          </p:cNvPr>
          <p:cNvSpPr>
            <a:spLocks/>
          </p:cNvSpPr>
          <p:nvPr/>
        </p:nvSpPr>
        <p:spPr bwMode="auto">
          <a:xfrm>
            <a:off x="423312" y="5221356"/>
            <a:ext cx="3543368" cy="11907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4"/>
            </a:pPr>
            <a:r>
              <a:rPr lang="en-US" sz="2353" dirty="0">
                <a:solidFill>
                  <a:schemeClr val="tx1"/>
                </a:solidFill>
              </a:rPr>
              <a:t>Use rules with IoT Edge modules</a:t>
            </a:r>
          </a:p>
        </p:txBody>
      </p:sp>
      <p:pic>
        <p:nvPicPr>
          <p:cNvPr id="2" name="Picture 1" descr="Screenshot of a time aggregation structure">
            <a:extLst>
              <a:ext uri="{FF2B5EF4-FFF2-40B4-BE49-F238E27FC236}">
                <a16:creationId xmlns:a16="http://schemas.microsoft.com/office/drawing/2014/main" id="{37E97773-4744-432D-95F6-8E3869DD2127}"/>
              </a:ext>
            </a:extLst>
          </p:cNvPr>
          <p:cNvPicPr>
            <a:picLocks/>
          </p:cNvPicPr>
          <p:nvPr/>
        </p:nvPicPr>
        <p:blipFill rotWithShape="1">
          <a:blip r:embed="rId3"/>
          <a:srcRect l="-1023" t="-35355" r="-1509" b="-35355"/>
          <a:stretch/>
        </p:blipFill>
        <p:spPr>
          <a:xfrm>
            <a:off x="4128846" y="1194229"/>
            <a:ext cx="7646504" cy="5217844"/>
          </a:xfrm>
          <a:prstGeom prst="rect">
            <a:avLst/>
          </a:prstGeom>
          <a:noFill/>
          <a:ln w="28575">
            <a:solidFill>
              <a:schemeClr val="tx2"/>
            </a:solidFill>
            <a:headEnd type="none" w="med" len="med"/>
            <a:tailEnd type="none" w="med" len="med"/>
          </a:ln>
          <a:effectLst/>
        </p:spPr>
      </p:pic>
    </p:spTree>
    <p:extLst>
      <p:ext uri="{BB962C8B-B14F-4D97-AF65-F5344CB8AC3E}">
        <p14:creationId xmlns:p14="http://schemas.microsoft.com/office/powerpoint/2010/main" val="292820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48BE-C782-407D-A807-DFC5C97C1A10}"/>
              </a:ext>
            </a:extLst>
          </p:cNvPr>
          <p:cNvSpPr>
            <a:spLocks noGrp="1"/>
          </p:cNvSpPr>
          <p:nvPr>
            <p:ph type="title"/>
          </p:nvPr>
        </p:nvSpPr>
        <p:spPr/>
        <p:txBody>
          <a:bodyPr/>
          <a:lstStyle/>
          <a:p>
            <a:r>
              <a:rPr lang="en-US" dirty="0"/>
              <a:t>Module 12 – Learning objectives</a:t>
            </a:r>
          </a:p>
        </p:txBody>
      </p:sp>
      <p:pic>
        <p:nvPicPr>
          <p:cNvPr id="37" name="Picture 36" descr="Icon of arrow positioned diagonally">
            <a:extLst>
              <a:ext uri="{FF2B5EF4-FFF2-40B4-BE49-F238E27FC236}">
                <a16:creationId xmlns:a16="http://schemas.microsoft.com/office/drawing/2014/main" id="{76905376-905B-4564-8390-EBD35171BCC2}"/>
              </a:ext>
            </a:extLst>
          </p:cNvPr>
          <p:cNvPicPr>
            <a:picLocks/>
          </p:cNvPicPr>
          <p:nvPr/>
        </p:nvPicPr>
        <p:blipFill>
          <a:blip r:embed="rId3"/>
          <a:stretch>
            <a:fillRect/>
          </a:stretch>
        </p:blipFill>
        <p:spPr>
          <a:xfrm>
            <a:off x="403860" y="1176416"/>
            <a:ext cx="806782" cy="806782"/>
          </a:xfrm>
          <a:prstGeom prst="rect">
            <a:avLst/>
          </a:prstGeom>
        </p:spPr>
      </p:pic>
      <p:sp>
        <p:nvSpPr>
          <p:cNvPr id="48" name="TextBox 47">
            <a:extLst>
              <a:ext uri="{FF2B5EF4-FFF2-40B4-BE49-F238E27FC236}">
                <a16:creationId xmlns:a16="http://schemas.microsoft.com/office/drawing/2014/main" id="{A9E0D01F-8411-4C31-9A06-EFF80C21B1AF}"/>
              </a:ext>
            </a:extLst>
          </p:cNvPr>
          <p:cNvSpPr txBox="1"/>
          <p:nvPr/>
        </p:nvSpPr>
        <p:spPr>
          <a:xfrm>
            <a:off x="1393358" y="1430454"/>
            <a:ext cx="10369106" cy="298709"/>
          </a:xfrm>
          <a:prstGeom prst="rect">
            <a:avLst/>
          </a:prstGeom>
          <a:noFill/>
        </p:spPr>
        <p:txBody>
          <a:bodyPr wrap="square" lIns="0" tIns="0" rIns="0" bIns="0" rtlCol="0">
            <a:spAutoFit/>
          </a:bodyPr>
          <a:lstStyle/>
          <a:p>
            <a:pPr>
              <a:lnSpc>
                <a:spcPct val="90000"/>
              </a:lnSpc>
              <a:spcAft>
                <a:spcPts val="588"/>
              </a:spcAft>
            </a:pPr>
            <a:r>
              <a:rPr lang="en-US" sz="2157" dirty="0"/>
              <a:t>Describe the difference between Azure IoT Central and the Azure IoT PaaS services</a:t>
            </a:r>
          </a:p>
        </p:txBody>
      </p:sp>
      <p:cxnSp>
        <p:nvCxnSpPr>
          <p:cNvPr id="67" name="Straight Connector 66">
            <a:extLst>
              <a:ext uri="{FF2B5EF4-FFF2-40B4-BE49-F238E27FC236}">
                <a16:creationId xmlns:a16="http://schemas.microsoft.com/office/drawing/2014/main" id="{2232F67A-C01D-4B80-B74B-6AA212DE196C}"/>
              </a:ext>
              <a:ext uri="{C183D7F6-B498-43B3-948B-1728B52AA6E4}">
                <adec:decorative xmlns:adec="http://schemas.microsoft.com/office/drawing/2017/decorative" val="1"/>
              </a:ext>
            </a:extLst>
          </p:cNvPr>
          <p:cNvCxnSpPr>
            <a:cxnSpLocks/>
          </p:cNvCxnSpPr>
          <p:nvPr/>
        </p:nvCxnSpPr>
        <p:spPr>
          <a:xfrm>
            <a:off x="1393358" y="2023625"/>
            <a:ext cx="1036910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8" name="Picture 97" descr="Icon of four squares arranged to form a square">
            <a:extLst>
              <a:ext uri="{FF2B5EF4-FFF2-40B4-BE49-F238E27FC236}">
                <a16:creationId xmlns:a16="http://schemas.microsoft.com/office/drawing/2014/main" id="{2E0B969B-BDE4-4CBA-9441-4BA9F7BC2B65}"/>
              </a:ext>
            </a:extLst>
          </p:cNvPr>
          <p:cNvPicPr>
            <a:picLocks/>
          </p:cNvPicPr>
          <p:nvPr/>
        </p:nvPicPr>
        <p:blipFill>
          <a:blip r:embed="rId4"/>
          <a:stretch>
            <a:fillRect/>
          </a:stretch>
        </p:blipFill>
        <p:spPr>
          <a:xfrm>
            <a:off x="403860" y="2064051"/>
            <a:ext cx="806782" cy="806782"/>
          </a:xfrm>
          <a:prstGeom prst="rect">
            <a:avLst/>
          </a:prstGeom>
        </p:spPr>
      </p:pic>
      <p:sp>
        <p:nvSpPr>
          <p:cNvPr id="110" name="TextBox 109">
            <a:extLst>
              <a:ext uri="{FF2B5EF4-FFF2-40B4-BE49-F238E27FC236}">
                <a16:creationId xmlns:a16="http://schemas.microsoft.com/office/drawing/2014/main" id="{C9B9318A-7D4F-4F23-BFA6-E4380D7173AB}"/>
              </a:ext>
            </a:extLst>
          </p:cNvPr>
          <p:cNvSpPr txBox="1"/>
          <p:nvPr/>
        </p:nvSpPr>
        <p:spPr>
          <a:xfrm>
            <a:off x="1393358" y="2318089"/>
            <a:ext cx="10369106" cy="298709"/>
          </a:xfrm>
          <a:prstGeom prst="rect">
            <a:avLst/>
          </a:prstGeom>
          <a:noFill/>
        </p:spPr>
        <p:txBody>
          <a:bodyPr wrap="square" lIns="0" tIns="0" rIns="0" bIns="0" rtlCol="0">
            <a:spAutoFit/>
          </a:bodyPr>
          <a:lstStyle/>
          <a:p>
            <a:pPr>
              <a:lnSpc>
                <a:spcPct val="90000"/>
              </a:lnSpc>
              <a:spcAft>
                <a:spcPts val="588"/>
              </a:spcAft>
            </a:pPr>
            <a:r>
              <a:rPr lang="en-US" sz="2157"/>
              <a:t>Describe the features provided by Azure IoT Central</a:t>
            </a:r>
          </a:p>
        </p:txBody>
      </p:sp>
      <p:cxnSp>
        <p:nvCxnSpPr>
          <p:cNvPr id="116" name="Straight Connector 115">
            <a:extLst>
              <a:ext uri="{FF2B5EF4-FFF2-40B4-BE49-F238E27FC236}">
                <a16:creationId xmlns:a16="http://schemas.microsoft.com/office/drawing/2014/main" id="{3C93E2F0-539D-4D52-B578-CE72CC21C66B}"/>
              </a:ext>
              <a:ext uri="{C183D7F6-B498-43B3-948B-1728B52AA6E4}">
                <adec:decorative xmlns:adec="http://schemas.microsoft.com/office/drawing/2017/decorative" val="1"/>
              </a:ext>
            </a:extLst>
          </p:cNvPr>
          <p:cNvCxnSpPr>
            <a:cxnSpLocks/>
          </p:cNvCxnSpPr>
          <p:nvPr/>
        </p:nvCxnSpPr>
        <p:spPr>
          <a:xfrm>
            <a:off x="1393358" y="2911260"/>
            <a:ext cx="1036910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5" name="Picture 134" descr="Icon of two buildings">
            <a:extLst>
              <a:ext uri="{FF2B5EF4-FFF2-40B4-BE49-F238E27FC236}">
                <a16:creationId xmlns:a16="http://schemas.microsoft.com/office/drawing/2014/main" id="{3E0EF8C1-2BB9-4802-B840-C9C7CC56F653}"/>
              </a:ext>
            </a:extLst>
          </p:cNvPr>
          <p:cNvPicPr>
            <a:picLocks/>
          </p:cNvPicPr>
          <p:nvPr/>
        </p:nvPicPr>
        <p:blipFill>
          <a:blip r:embed="rId5"/>
          <a:stretch>
            <a:fillRect/>
          </a:stretch>
        </p:blipFill>
        <p:spPr>
          <a:xfrm>
            <a:off x="403860" y="2951686"/>
            <a:ext cx="806782" cy="806782"/>
          </a:xfrm>
          <a:prstGeom prst="rect">
            <a:avLst/>
          </a:prstGeom>
        </p:spPr>
      </p:pic>
      <p:sp>
        <p:nvSpPr>
          <p:cNvPr id="142" name="TextBox 141">
            <a:extLst>
              <a:ext uri="{FF2B5EF4-FFF2-40B4-BE49-F238E27FC236}">
                <a16:creationId xmlns:a16="http://schemas.microsoft.com/office/drawing/2014/main" id="{C4C0383A-00A7-4B51-B912-425E0596CEFB}"/>
              </a:ext>
            </a:extLst>
          </p:cNvPr>
          <p:cNvSpPr txBox="1"/>
          <p:nvPr/>
        </p:nvSpPr>
        <p:spPr>
          <a:xfrm>
            <a:off x="1393358" y="3205724"/>
            <a:ext cx="10369106" cy="298709"/>
          </a:xfrm>
          <a:prstGeom prst="rect">
            <a:avLst/>
          </a:prstGeom>
          <a:noFill/>
        </p:spPr>
        <p:txBody>
          <a:bodyPr wrap="square" lIns="0" tIns="0" rIns="0" bIns="0" rtlCol="0">
            <a:spAutoFit/>
          </a:bodyPr>
          <a:lstStyle/>
          <a:p>
            <a:pPr>
              <a:lnSpc>
                <a:spcPct val="90000"/>
              </a:lnSpc>
              <a:spcAft>
                <a:spcPts val="588"/>
              </a:spcAft>
            </a:pPr>
            <a:r>
              <a:rPr lang="en-US" sz="2157"/>
              <a:t>Describe the purpose and components of a Device Template</a:t>
            </a:r>
          </a:p>
        </p:txBody>
      </p:sp>
      <p:cxnSp>
        <p:nvCxnSpPr>
          <p:cNvPr id="149" name="Straight Connector 148">
            <a:extLst>
              <a:ext uri="{FF2B5EF4-FFF2-40B4-BE49-F238E27FC236}">
                <a16:creationId xmlns:a16="http://schemas.microsoft.com/office/drawing/2014/main" id="{B5969F04-7F5F-4666-95B5-204E14D4AD2E}"/>
              </a:ext>
              <a:ext uri="{C183D7F6-B498-43B3-948B-1728B52AA6E4}">
                <adec:decorative xmlns:adec="http://schemas.microsoft.com/office/drawing/2017/decorative" val="1"/>
              </a:ext>
            </a:extLst>
          </p:cNvPr>
          <p:cNvCxnSpPr>
            <a:cxnSpLocks/>
          </p:cNvCxnSpPr>
          <p:nvPr/>
        </p:nvCxnSpPr>
        <p:spPr>
          <a:xfrm>
            <a:off x="1393358" y="3798895"/>
            <a:ext cx="1036910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3" name="Picture 162" descr="icon of a person in a helpdesk">
            <a:extLst>
              <a:ext uri="{FF2B5EF4-FFF2-40B4-BE49-F238E27FC236}">
                <a16:creationId xmlns:a16="http://schemas.microsoft.com/office/drawing/2014/main" id="{1AEFE43F-AB6C-43B5-B4DB-DDC60352082F}"/>
              </a:ext>
            </a:extLst>
          </p:cNvPr>
          <p:cNvPicPr>
            <a:picLocks/>
          </p:cNvPicPr>
          <p:nvPr/>
        </p:nvPicPr>
        <p:blipFill>
          <a:blip r:embed="rId6"/>
          <a:stretch>
            <a:fillRect/>
          </a:stretch>
        </p:blipFill>
        <p:spPr>
          <a:xfrm>
            <a:off x="403860" y="3839321"/>
            <a:ext cx="806782" cy="806782"/>
          </a:xfrm>
          <a:prstGeom prst="rect">
            <a:avLst/>
          </a:prstGeom>
        </p:spPr>
      </p:pic>
      <p:sp>
        <p:nvSpPr>
          <p:cNvPr id="168" name="TextBox 167">
            <a:extLst>
              <a:ext uri="{FF2B5EF4-FFF2-40B4-BE49-F238E27FC236}">
                <a16:creationId xmlns:a16="http://schemas.microsoft.com/office/drawing/2014/main" id="{DAE0E5B4-0732-4A19-95A6-A087EB579DD3}"/>
              </a:ext>
            </a:extLst>
          </p:cNvPr>
          <p:cNvSpPr txBox="1"/>
          <p:nvPr/>
        </p:nvSpPr>
        <p:spPr>
          <a:xfrm>
            <a:off x="1393358" y="4093359"/>
            <a:ext cx="10369106" cy="298709"/>
          </a:xfrm>
          <a:prstGeom prst="rect">
            <a:avLst/>
          </a:prstGeom>
          <a:noFill/>
        </p:spPr>
        <p:txBody>
          <a:bodyPr wrap="square" lIns="0" tIns="0" rIns="0" bIns="0" rtlCol="0">
            <a:spAutoFit/>
          </a:bodyPr>
          <a:lstStyle/>
          <a:p>
            <a:pPr>
              <a:lnSpc>
                <a:spcPct val="90000"/>
              </a:lnSpc>
              <a:spcAft>
                <a:spcPts val="588"/>
              </a:spcAft>
            </a:pPr>
            <a:r>
              <a:rPr lang="en-US" sz="2157"/>
              <a:t>Create and publish a Device Template</a:t>
            </a:r>
          </a:p>
        </p:txBody>
      </p:sp>
      <p:cxnSp>
        <p:nvCxnSpPr>
          <p:cNvPr id="173" name="Straight Connector 172">
            <a:extLst>
              <a:ext uri="{FF2B5EF4-FFF2-40B4-BE49-F238E27FC236}">
                <a16:creationId xmlns:a16="http://schemas.microsoft.com/office/drawing/2014/main" id="{3711517C-C95F-4538-9EBE-3B8DB901BCB9}"/>
              </a:ext>
              <a:ext uri="{C183D7F6-B498-43B3-948B-1728B52AA6E4}">
                <adec:decorative xmlns:adec="http://schemas.microsoft.com/office/drawing/2017/decorative" val="1"/>
              </a:ext>
            </a:extLst>
          </p:cNvPr>
          <p:cNvCxnSpPr>
            <a:cxnSpLocks/>
          </p:cNvCxnSpPr>
          <p:nvPr/>
        </p:nvCxnSpPr>
        <p:spPr>
          <a:xfrm>
            <a:off x="1393358" y="4686530"/>
            <a:ext cx="1036910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2" name="Picture 181" descr="icon of a document">
            <a:extLst>
              <a:ext uri="{FF2B5EF4-FFF2-40B4-BE49-F238E27FC236}">
                <a16:creationId xmlns:a16="http://schemas.microsoft.com/office/drawing/2014/main" id="{1B4DF95E-87E0-4BEA-A39B-CB6A8381FADF}"/>
              </a:ext>
            </a:extLst>
          </p:cNvPr>
          <p:cNvPicPr>
            <a:picLocks/>
          </p:cNvPicPr>
          <p:nvPr/>
        </p:nvPicPr>
        <p:blipFill>
          <a:blip r:embed="rId7"/>
          <a:stretch>
            <a:fillRect/>
          </a:stretch>
        </p:blipFill>
        <p:spPr>
          <a:xfrm>
            <a:off x="403860" y="4726956"/>
            <a:ext cx="806782" cy="806782"/>
          </a:xfrm>
          <a:prstGeom prst="rect">
            <a:avLst/>
          </a:prstGeom>
        </p:spPr>
      </p:pic>
      <p:sp>
        <p:nvSpPr>
          <p:cNvPr id="186" name="TextBox 185">
            <a:extLst>
              <a:ext uri="{FF2B5EF4-FFF2-40B4-BE49-F238E27FC236}">
                <a16:creationId xmlns:a16="http://schemas.microsoft.com/office/drawing/2014/main" id="{3AB4F386-3C3E-493B-80B0-2994436370D3}"/>
              </a:ext>
            </a:extLst>
          </p:cNvPr>
          <p:cNvSpPr txBox="1"/>
          <p:nvPr/>
        </p:nvSpPr>
        <p:spPr>
          <a:xfrm>
            <a:off x="1393358" y="4980994"/>
            <a:ext cx="10369106" cy="298709"/>
          </a:xfrm>
          <a:prstGeom prst="rect">
            <a:avLst/>
          </a:prstGeom>
          <a:noFill/>
        </p:spPr>
        <p:txBody>
          <a:bodyPr wrap="square" lIns="0" tIns="0" rIns="0" bIns="0" rtlCol="0">
            <a:spAutoFit/>
          </a:bodyPr>
          <a:lstStyle/>
          <a:p>
            <a:pPr>
              <a:lnSpc>
                <a:spcPct val="90000"/>
              </a:lnSpc>
              <a:spcAft>
                <a:spcPts val="588"/>
              </a:spcAft>
            </a:pPr>
            <a:r>
              <a:rPr lang="en-US" sz="2157" dirty="0"/>
              <a:t>Manage devices using rules and notifications</a:t>
            </a:r>
          </a:p>
        </p:txBody>
      </p:sp>
      <p:cxnSp>
        <p:nvCxnSpPr>
          <p:cNvPr id="188" name="Straight Connector 187">
            <a:extLst>
              <a:ext uri="{FF2B5EF4-FFF2-40B4-BE49-F238E27FC236}">
                <a16:creationId xmlns:a16="http://schemas.microsoft.com/office/drawing/2014/main" id="{C9329AC2-3914-4E0E-9194-95648F00225B}"/>
              </a:ext>
              <a:ext uri="{C183D7F6-B498-43B3-948B-1728B52AA6E4}">
                <adec:decorative xmlns:adec="http://schemas.microsoft.com/office/drawing/2017/decorative" val="1"/>
              </a:ext>
            </a:extLst>
          </p:cNvPr>
          <p:cNvCxnSpPr>
            <a:cxnSpLocks/>
          </p:cNvCxnSpPr>
          <p:nvPr/>
        </p:nvCxnSpPr>
        <p:spPr>
          <a:xfrm>
            <a:off x="1393358" y="5574165"/>
            <a:ext cx="1036910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three gears of varying sizes">
            <a:extLst>
              <a:ext uri="{FF2B5EF4-FFF2-40B4-BE49-F238E27FC236}">
                <a16:creationId xmlns:a16="http://schemas.microsoft.com/office/drawing/2014/main" id="{714F9E45-465F-4E60-BC87-721DC9E44E06}"/>
              </a:ext>
            </a:extLst>
          </p:cNvPr>
          <p:cNvPicPr>
            <a:picLocks/>
          </p:cNvPicPr>
          <p:nvPr/>
        </p:nvPicPr>
        <p:blipFill>
          <a:blip r:embed="rId8"/>
          <a:stretch>
            <a:fillRect/>
          </a:stretch>
        </p:blipFill>
        <p:spPr>
          <a:xfrm>
            <a:off x="403860" y="5614593"/>
            <a:ext cx="806782" cy="806782"/>
          </a:xfrm>
          <a:prstGeom prst="rect">
            <a:avLst/>
          </a:prstGeom>
        </p:spPr>
      </p:pic>
      <p:sp>
        <p:nvSpPr>
          <p:cNvPr id="5" name="TextBox 4">
            <a:extLst>
              <a:ext uri="{FF2B5EF4-FFF2-40B4-BE49-F238E27FC236}">
                <a16:creationId xmlns:a16="http://schemas.microsoft.com/office/drawing/2014/main" id="{312E5C9E-14FC-49E2-BAF0-E9EE92A41C4E}"/>
              </a:ext>
            </a:extLst>
          </p:cNvPr>
          <p:cNvSpPr txBox="1"/>
          <p:nvPr/>
        </p:nvSpPr>
        <p:spPr>
          <a:xfrm>
            <a:off x="1393358" y="5868631"/>
            <a:ext cx="10369106" cy="298709"/>
          </a:xfrm>
          <a:prstGeom prst="rect">
            <a:avLst/>
          </a:prstGeom>
          <a:noFill/>
        </p:spPr>
        <p:txBody>
          <a:bodyPr wrap="square" lIns="0" tIns="0" rIns="0" bIns="0" rtlCol="0">
            <a:spAutoFit/>
          </a:bodyPr>
          <a:lstStyle/>
          <a:p>
            <a:pPr>
              <a:lnSpc>
                <a:spcPct val="90000"/>
              </a:lnSpc>
              <a:spcAft>
                <a:spcPts val="588"/>
              </a:spcAft>
            </a:pPr>
            <a:r>
              <a:rPr lang="en-US" sz="2157" dirty="0"/>
              <a:t>Manage devices at scale using jobs</a:t>
            </a:r>
          </a:p>
        </p:txBody>
      </p:sp>
    </p:spTree>
    <p:extLst>
      <p:ext uri="{BB962C8B-B14F-4D97-AF65-F5344CB8AC3E}">
        <p14:creationId xmlns:p14="http://schemas.microsoft.com/office/powerpoint/2010/main" val="386768861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Configuring </a:t>
            </a:r>
            <a:r>
              <a:rPr lang="en-US"/>
              <a:t>rules</a:t>
            </a:r>
            <a:r>
              <a:rPr lang="en-US" dirty="0"/>
              <a:t>      </a:t>
            </a:r>
          </a:p>
        </p:txBody>
      </p:sp>
      <p:sp>
        <p:nvSpPr>
          <p:cNvPr id="3" name="Rectangle 2">
            <a:extLst>
              <a:ext uri="{FF2B5EF4-FFF2-40B4-BE49-F238E27FC236}">
                <a16:creationId xmlns:a16="http://schemas.microsoft.com/office/drawing/2014/main" id="{951E300E-D676-4701-B609-317FA9B33746}"/>
              </a:ext>
            </a:extLst>
          </p:cNvPr>
          <p:cNvSpPr>
            <a:spLocks/>
          </p:cNvSpPr>
          <p:nvPr/>
        </p:nvSpPr>
        <p:spPr bwMode="auto">
          <a:xfrm>
            <a:off x="423312" y="1170820"/>
            <a:ext cx="3543368" cy="117617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a:pPr>
            <a:r>
              <a:rPr lang="en-US" sz="2353" dirty="0">
                <a:solidFill>
                  <a:schemeClr val="tx1"/>
                </a:solidFill>
              </a:rPr>
              <a:t>Select Target Devices</a:t>
            </a:r>
          </a:p>
        </p:txBody>
      </p:sp>
      <p:sp>
        <p:nvSpPr>
          <p:cNvPr id="4" name="Rectangle 3">
            <a:extLst>
              <a:ext uri="{FF2B5EF4-FFF2-40B4-BE49-F238E27FC236}">
                <a16:creationId xmlns:a16="http://schemas.microsoft.com/office/drawing/2014/main" id="{4040990F-863B-4456-B72C-5F30E2DE0B15}"/>
              </a:ext>
            </a:extLst>
          </p:cNvPr>
          <p:cNvSpPr>
            <a:spLocks/>
          </p:cNvSpPr>
          <p:nvPr/>
        </p:nvSpPr>
        <p:spPr bwMode="auto">
          <a:xfrm>
            <a:off x="423312" y="2517322"/>
            <a:ext cx="3543368" cy="11761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2"/>
            </a:pPr>
            <a:r>
              <a:rPr lang="en-US" sz="2353" dirty="0">
                <a:solidFill>
                  <a:schemeClr val="tx1"/>
                </a:solidFill>
              </a:rPr>
              <a:t>Use multiple conditions</a:t>
            </a:r>
          </a:p>
        </p:txBody>
      </p:sp>
      <p:sp>
        <p:nvSpPr>
          <p:cNvPr id="5" name="Rectangle 4">
            <a:extLst>
              <a:ext uri="{FF2B5EF4-FFF2-40B4-BE49-F238E27FC236}">
                <a16:creationId xmlns:a16="http://schemas.microsoft.com/office/drawing/2014/main" id="{E9C81FCC-32B8-4C8B-878F-9F3BD02CD695}"/>
              </a:ext>
            </a:extLst>
          </p:cNvPr>
          <p:cNvSpPr>
            <a:spLocks/>
          </p:cNvSpPr>
          <p:nvPr/>
        </p:nvSpPr>
        <p:spPr bwMode="auto">
          <a:xfrm>
            <a:off x="423312" y="3863824"/>
            <a:ext cx="3543368" cy="11872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3"/>
            </a:pPr>
            <a:r>
              <a:rPr lang="en-US" sz="2353" dirty="0">
                <a:solidFill>
                  <a:schemeClr val="tx1"/>
                </a:solidFill>
              </a:rPr>
              <a:t>Use aggregate windowing</a:t>
            </a:r>
          </a:p>
        </p:txBody>
      </p:sp>
      <p:sp>
        <p:nvSpPr>
          <p:cNvPr id="6" name="Rectangle 5">
            <a:extLst>
              <a:ext uri="{FF2B5EF4-FFF2-40B4-BE49-F238E27FC236}">
                <a16:creationId xmlns:a16="http://schemas.microsoft.com/office/drawing/2014/main" id="{FB854F31-7A0A-417A-A5A8-C0E0A3574726}"/>
              </a:ext>
            </a:extLst>
          </p:cNvPr>
          <p:cNvSpPr>
            <a:spLocks/>
          </p:cNvSpPr>
          <p:nvPr/>
        </p:nvSpPr>
        <p:spPr bwMode="auto">
          <a:xfrm>
            <a:off x="423312" y="5221356"/>
            <a:ext cx="3543368" cy="119071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marL="273896" indent="-273896">
              <a:spcAft>
                <a:spcPts val="588"/>
              </a:spcAft>
              <a:buFont typeface="+mj-lt"/>
              <a:buAutoNum type="arabicPeriod" startAt="4"/>
            </a:pPr>
            <a:r>
              <a:rPr lang="en-US" sz="2353" dirty="0">
                <a:solidFill>
                  <a:schemeClr val="tx2"/>
                </a:solidFill>
                <a:latin typeface="+mj-lt"/>
              </a:rPr>
              <a:t>Use rules with IoT Edge modules</a:t>
            </a:r>
          </a:p>
        </p:txBody>
      </p:sp>
      <p:sp>
        <p:nvSpPr>
          <p:cNvPr id="2" name="TextBox 1">
            <a:extLst>
              <a:ext uri="{FF2B5EF4-FFF2-40B4-BE49-F238E27FC236}">
                <a16:creationId xmlns:a16="http://schemas.microsoft.com/office/drawing/2014/main" id="{5E19F7E4-F1ED-4ED4-A6A7-13AFBF5D319A}"/>
              </a:ext>
            </a:extLst>
          </p:cNvPr>
          <p:cNvSpPr txBox="1">
            <a:spLocks/>
          </p:cNvSpPr>
          <p:nvPr/>
        </p:nvSpPr>
        <p:spPr>
          <a:xfrm>
            <a:off x="4128846" y="1194229"/>
            <a:ext cx="7646504" cy="5217844"/>
          </a:xfrm>
          <a:prstGeom prst="rect">
            <a:avLst/>
          </a:prstGeom>
          <a:noFill/>
          <a:ln w="28575">
            <a:solidFill>
              <a:schemeClr val="tx2"/>
            </a:solidFill>
            <a:headEnd type="none" w="med" len="med"/>
            <a:tailEnd type="none" w="med" len="med"/>
          </a:ln>
          <a:effectLst/>
        </p:spPr>
        <p:txBody>
          <a:bodyPr wrap="square" lIns="179285" tIns="134464" rIns="179285" bIns="134464" rtlCol="0">
            <a:noAutofit/>
          </a:bodyPr>
          <a:lstStyle/>
          <a:p>
            <a:pPr>
              <a:spcAft>
                <a:spcPts val="588"/>
              </a:spcAft>
            </a:pPr>
            <a:r>
              <a:rPr lang="en-US" sz="2353" dirty="0"/>
              <a:t>A restriction applies to rules that are applied to IoT Edge modules. Rules on telemetry from different modules aren’t evaluated as valid rules. Take the following as an example. The first condition of the rule is on a temperature telemetry from Module A. The second condition of the rule is on a humidity telemetry on Module B. Since the two conditions are from different modules, this is an invalid set of conditions. The rule isn’t valid and will throw an error on trying to save the rule</a:t>
            </a:r>
          </a:p>
        </p:txBody>
      </p:sp>
    </p:spTree>
    <p:extLst>
      <p:ext uri="{BB962C8B-B14F-4D97-AF65-F5344CB8AC3E}">
        <p14:creationId xmlns:p14="http://schemas.microsoft.com/office/powerpoint/2010/main" val="104754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3F27-FBDF-471C-9B2A-3CD5602E17BC}"/>
              </a:ext>
            </a:extLst>
          </p:cNvPr>
          <p:cNvSpPr>
            <a:spLocks noGrp="1"/>
          </p:cNvSpPr>
          <p:nvPr>
            <p:ph type="title"/>
          </p:nvPr>
        </p:nvSpPr>
        <p:spPr/>
        <p:txBody>
          <a:bodyPr/>
          <a:lstStyle/>
          <a:p>
            <a:r>
              <a:rPr lang="en-US"/>
              <a:t>Create a rule and set up notifications</a:t>
            </a:r>
          </a:p>
        </p:txBody>
      </p:sp>
      <p:sp>
        <p:nvSpPr>
          <p:cNvPr id="4" name="TextBox 3">
            <a:extLst>
              <a:ext uri="{FF2B5EF4-FFF2-40B4-BE49-F238E27FC236}">
                <a16:creationId xmlns:a16="http://schemas.microsoft.com/office/drawing/2014/main" id="{25C9D81F-99D0-476F-BB4E-38CC3C986DD0}"/>
              </a:ext>
              <a:ext uri="{C183D7F6-B498-43B3-948B-1728B52AA6E4}">
                <adec:decorative xmlns:adec="http://schemas.microsoft.com/office/drawing/2017/decorative" val="1"/>
              </a:ext>
            </a:extLst>
          </p:cNvPr>
          <p:cNvSpPr txBox="1">
            <a:spLocks/>
          </p:cNvSpPr>
          <p:nvPr/>
        </p:nvSpPr>
        <p:spPr>
          <a:xfrm>
            <a:off x="418644" y="1631482"/>
            <a:ext cx="6541099" cy="3814786"/>
          </a:xfrm>
          <a:prstGeom prst="rect">
            <a:avLst/>
          </a:prstGeom>
          <a:noFill/>
          <a:ln w="28575">
            <a:solidFill>
              <a:schemeClr val="tx2"/>
            </a:solidFill>
            <a:headEnd type="none" w="med" len="med"/>
            <a:tailEnd type="none" w="med" len="med"/>
          </a:ln>
          <a:effectLst/>
        </p:spPr>
        <p:txBody>
          <a:bodyPr wrap="square" lIns="179285" tIns="134464" rIns="179285" bIns="134464" rtlCol="0">
            <a:noAutofit/>
          </a:bodyPr>
          <a:lstStyle/>
          <a:p>
            <a:pPr>
              <a:spcAft>
                <a:spcPts val="588"/>
              </a:spcAft>
            </a:pPr>
            <a:endParaRPr lang="en-US" sz="2353"/>
          </a:p>
        </p:txBody>
      </p:sp>
      <p:pic>
        <p:nvPicPr>
          <p:cNvPr id="38" name="Picture 37">
            <a:extLst>
              <a:ext uri="{FF2B5EF4-FFF2-40B4-BE49-F238E27FC236}">
                <a16:creationId xmlns:a16="http://schemas.microsoft.com/office/drawing/2014/main" id="{83F2D4A7-7763-4921-9467-1C255B6EAB1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45858" y="1805709"/>
            <a:ext cx="694729" cy="694729"/>
          </a:xfrm>
          <a:prstGeom prst="rect">
            <a:avLst/>
          </a:prstGeom>
        </p:spPr>
      </p:pic>
      <p:sp>
        <p:nvSpPr>
          <p:cNvPr id="86" name="Oval 85">
            <a:extLst>
              <a:ext uri="{FF2B5EF4-FFF2-40B4-BE49-F238E27FC236}">
                <a16:creationId xmlns:a16="http://schemas.microsoft.com/office/drawing/2014/main" id="{61CA9E00-5544-4B9C-8FE9-EF165B6C859C}"/>
              </a:ext>
            </a:extLst>
          </p:cNvPr>
          <p:cNvSpPr/>
          <p:nvPr/>
        </p:nvSpPr>
        <p:spPr bwMode="auto">
          <a:xfrm>
            <a:off x="664213" y="1924065"/>
            <a:ext cx="458020" cy="45801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961" b="1">
                <a:solidFill>
                  <a:schemeClr val="tx1"/>
                </a:solidFill>
                <a:ea typeface="Segoe UI" pitchFamily="34" charset="0"/>
                <a:cs typeface="Segoe UI" pitchFamily="34" charset="0"/>
              </a:rPr>
              <a:t>1</a:t>
            </a:r>
          </a:p>
        </p:txBody>
      </p:sp>
      <p:sp>
        <p:nvSpPr>
          <p:cNvPr id="96" name="TextBox 95">
            <a:extLst>
              <a:ext uri="{FF2B5EF4-FFF2-40B4-BE49-F238E27FC236}">
                <a16:creationId xmlns:a16="http://schemas.microsoft.com/office/drawing/2014/main" id="{ED31D594-4914-4FBF-93AD-D4B46BFBF5C2}"/>
              </a:ext>
            </a:extLst>
          </p:cNvPr>
          <p:cNvSpPr txBox="1"/>
          <p:nvPr/>
        </p:nvSpPr>
        <p:spPr>
          <a:xfrm>
            <a:off x="1417783" y="2002212"/>
            <a:ext cx="5305403" cy="301727"/>
          </a:xfrm>
          <a:prstGeom prst="rect">
            <a:avLst/>
          </a:prstGeom>
          <a:noFill/>
        </p:spPr>
        <p:txBody>
          <a:bodyPr wrap="square" lIns="0" tIns="0" rIns="0" bIns="0" rtlCol="0" anchor="ctr">
            <a:spAutoFit/>
          </a:bodyPr>
          <a:lstStyle/>
          <a:p>
            <a:pPr>
              <a:spcAft>
                <a:spcPts val="588"/>
              </a:spcAft>
            </a:pPr>
            <a:r>
              <a:rPr lang="en-US" sz="1961"/>
              <a:t>Name the rule</a:t>
            </a:r>
          </a:p>
        </p:txBody>
      </p:sp>
      <p:pic>
        <p:nvPicPr>
          <p:cNvPr id="124" name="Picture 123">
            <a:extLst>
              <a:ext uri="{FF2B5EF4-FFF2-40B4-BE49-F238E27FC236}">
                <a16:creationId xmlns:a16="http://schemas.microsoft.com/office/drawing/2014/main" id="{CEFB080E-EF44-44BA-86DD-BBC193B6CA4A}"/>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45858" y="2720626"/>
            <a:ext cx="694729" cy="694729"/>
          </a:xfrm>
          <a:prstGeom prst="rect">
            <a:avLst/>
          </a:prstGeom>
        </p:spPr>
      </p:pic>
      <p:sp>
        <p:nvSpPr>
          <p:cNvPr id="148" name="Oval 147">
            <a:extLst>
              <a:ext uri="{FF2B5EF4-FFF2-40B4-BE49-F238E27FC236}">
                <a16:creationId xmlns:a16="http://schemas.microsoft.com/office/drawing/2014/main" id="{98B06342-20B1-4ACA-9E97-BE88ED75C97E}"/>
              </a:ext>
            </a:extLst>
          </p:cNvPr>
          <p:cNvSpPr/>
          <p:nvPr/>
        </p:nvSpPr>
        <p:spPr bwMode="auto">
          <a:xfrm>
            <a:off x="664213" y="2838981"/>
            <a:ext cx="458020" cy="45801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961" b="1">
                <a:solidFill>
                  <a:schemeClr val="tx1"/>
                </a:solidFill>
                <a:ea typeface="Segoe UI" pitchFamily="34" charset="0"/>
                <a:cs typeface="Segoe UI" pitchFamily="34" charset="0"/>
              </a:rPr>
              <a:t>2</a:t>
            </a:r>
          </a:p>
        </p:txBody>
      </p:sp>
      <p:sp>
        <p:nvSpPr>
          <p:cNvPr id="156" name="TextBox 155">
            <a:extLst>
              <a:ext uri="{FF2B5EF4-FFF2-40B4-BE49-F238E27FC236}">
                <a16:creationId xmlns:a16="http://schemas.microsoft.com/office/drawing/2014/main" id="{9DCC77DE-12A6-463F-995E-3B9271047B6B}"/>
              </a:ext>
            </a:extLst>
          </p:cNvPr>
          <p:cNvSpPr txBox="1"/>
          <p:nvPr/>
        </p:nvSpPr>
        <p:spPr>
          <a:xfrm>
            <a:off x="1417783" y="2917127"/>
            <a:ext cx="5305403" cy="301727"/>
          </a:xfrm>
          <a:prstGeom prst="rect">
            <a:avLst/>
          </a:prstGeom>
          <a:noFill/>
        </p:spPr>
        <p:txBody>
          <a:bodyPr wrap="square" lIns="0" tIns="0" rIns="0" bIns="0" rtlCol="0" anchor="ctr">
            <a:spAutoFit/>
          </a:bodyPr>
          <a:lstStyle/>
          <a:p>
            <a:pPr>
              <a:spcAft>
                <a:spcPts val="588"/>
              </a:spcAft>
            </a:pPr>
            <a:r>
              <a:rPr lang="en-US" sz="1961"/>
              <a:t>Optionally, filter the devices the rule applies to</a:t>
            </a:r>
          </a:p>
        </p:txBody>
      </p:sp>
      <p:pic>
        <p:nvPicPr>
          <p:cNvPr id="176" name="Picture 175">
            <a:extLst>
              <a:ext uri="{FF2B5EF4-FFF2-40B4-BE49-F238E27FC236}">
                <a16:creationId xmlns:a16="http://schemas.microsoft.com/office/drawing/2014/main" id="{C11D36C2-11A3-4F6F-9038-386702F01A0D}"/>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45858" y="3635542"/>
            <a:ext cx="694729" cy="694729"/>
          </a:xfrm>
          <a:prstGeom prst="rect">
            <a:avLst/>
          </a:prstGeom>
        </p:spPr>
      </p:pic>
      <p:sp>
        <p:nvSpPr>
          <p:cNvPr id="192" name="Oval 191">
            <a:extLst>
              <a:ext uri="{FF2B5EF4-FFF2-40B4-BE49-F238E27FC236}">
                <a16:creationId xmlns:a16="http://schemas.microsoft.com/office/drawing/2014/main" id="{7844D34D-9BBC-4DAE-9F5E-9129A49216B1}"/>
              </a:ext>
            </a:extLst>
          </p:cNvPr>
          <p:cNvSpPr/>
          <p:nvPr/>
        </p:nvSpPr>
        <p:spPr bwMode="auto">
          <a:xfrm>
            <a:off x="664213" y="3753897"/>
            <a:ext cx="458020" cy="45801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961" b="1">
                <a:solidFill>
                  <a:schemeClr val="tx1"/>
                </a:solidFill>
                <a:ea typeface="Segoe UI" pitchFamily="34" charset="0"/>
                <a:cs typeface="Segoe UI" pitchFamily="34" charset="0"/>
              </a:rPr>
              <a:t>3</a:t>
            </a:r>
          </a:p>
        </p:txBody>
      </p:sp>
      <p:sp>
        <p:nvSpPr>
          <p:cNvPr id="198" name="TextBox 197">
            <a:extLst>
              <a:ext uri="{FF2B5EF4-FFF2-40B4-BE49-F238E27FC236}">
                <a16:creationId xmlns:a16="http://schemas.microsoft.com/office/drawing/2014/main" id="{CF0F3D3F-0E7E-4FAF-B700-654F0586224E}"/>
              </a:ext>
            </a:extLst>
          </p:cNvPr>
          <p:cNvSpPr txBox="1"/>
          <p:nvPr/>
        </p:nvSpPr>
        <p:spPr>
          <a:xfrm>
            <a:off x="1417783" y="3832044"/>
            <a:ext cx="5305403" cy="301727"/>
          </a:xfrm>
          <a:prstGeom prst="rect">
            <a:avLst/>
          </a:prstGeom>
          <a:noFill/>
        </p:spPr>
        <p:txBody>
          <a:bodyPr wrap="square" lIns="0" tIns="0" rIns="0" bIns="0" rtlCol="0" anchor="ctr">
            <a:spAutoFit/>
          </a:bodyPr>
          <a:lstStyle/>
          <a:p>
            <a:pPr>
              <a:spcAft>
                <a:spcPts val="588"/>
              </a:spcAft>
            </a:pPr>
            <a:r>
              <a:rPr lang="en-US" sz="1961"/>
              <a:t>Configure the Rule Conditions</a:t>
            </a:r>
          </a:p>
        </p:txBody>
      </p:sp>
      <p:pic>
        <p:nvPicPr>
          <p:cNvPr id="210" name="Picture 209">
            <a:extLst>
              <a:ext uri="{FF2B5EF4-FFF2-40B4-BE49-F238E27FC236}">
                <a16:creationId xmlns:a16="http://schemas.microsoft.com/office/drawing/2014/main" id="{55D5D9B3-9608-46B8-852E-3BE868C5AB2E}"/>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545858" y="4550458"/>
            <a:ext cx="694729" cy="694729"/>
          </a:xfrm>
          <a:prstGeom prst="rect">
            <a:avLst/>
          </a:prstGeom>
        </p:spPr>
      </p:pic>
      <p:sp>
        <p:nvSpPr>
          <p:cNvPr id="218" name="Oval 217">
            <a:extLst>
              <a:ext uri="{FF2B5EF4-FFF2-40B4-BE49-F238E27FC236}">
                <a16:creationId xmlns:a16="http://schemas.microsoft.com/office/drawing/2014/main" id="{24627CDE-EC67-4194-941E-3D8DC8D4C3FF}"/>
              </a:ext>
            </a:extLst>
          </p:cNvPr>
          <p:cNvSpPr/>
          <p:nvPr/>
        </p:nvSpPr>
        <p:spPr bwMode="auto">
          <a:xfrm>
            <a:off x="664213" y="4668813"/>
            <a:ext cx="458020" cy="458018"/>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spcBef>
                <a:spcPct val="0"/>
              </a:spcBef>
              <a:spcAft>
                <a:spcPct val="0"/>
              </a:spcAft>
            </a:pPr>
            <a:r>
              <a:rPr lang="en-US" sz="1961" b="1">
                <a:solidFill>
                  <a:schemeClr val="tx1"/>
                </a:solidFill>
                <a:ea typeface="Segoe UI" pitchFamily="34" charset="0"/>
                <a:cs typeface="Segoe UI" pitchFamily="34" charset="0"/>
              </a:rPr>
              <a:t>4</a:t>
            </a:r>
          </a:p>
        </p:txBody>
      </p:sp>
      <p:sp>
        <p:nvSpPr>
          <p:cNvPr id="222" name="TextBox 221">
            <a:extLst>
              <a:ext uri="{FF2B5EF4-FFF2-40B4-BE49-F238E27FC236}">
                <a16:creationId xmlns:a16="http://schemas.microsoft.com/office/drawing/2014/main" id="{5ED5B727-7CE1-4E50-ACA1-781F631FB35B}"/>
              </a:ext>
            </a:extLst>
          </p:cNvPr>
          <p:cNvSpPr txBox="1"/>
          <p:nvPr/>
        </p:nvSpPr>
        <p:spPr>
          <a:xfrm>
            <a:off x="1417783" y="4596097"/>
            <a:ext cx="5305403" cy="603453"/>
          </a:xfrm>
          <a:prstGeom prst="rect">
            <a:avLst/>
          </a:prstGeom>
          <a:noFill/>
        </p:spPr>
        <p:txBody>
          <a:bodyPr wrap="square" lIns="0" tIns="0" rIns="0" bIns="0" rtlCol="0" anchor="ctr">
            <a:spAutoFit/>
          </a:bodyPr>
          <a:lstStyle/>
          <a:p>
            <a:pPr>
              <a:spcAft>
                <a:spcPts val="588"/>
              </a:spcAft>
            </a:pPr>
            <a:r>
              <a:rPr lang="en-US" sz="1961"/>
              <a:t>Configure actions (email, Webhooks, Azure Monitor Action Groups)</a:t>
            </a:r>
          </a:p>
        </p:txBody>
      </p:sp>
      <p:sp>
        <p:nvSpPr>
          <p:cNvPr id="226" name="TextBox 225">
            <a:extLst>
              <a:ext uri="{FF2B5EF4-FFF2-40B4-BE49-F238E27FC236}">
                <a16:creationId xmlns:a16="http://schemas.microsoft.com/office/drawing/2014/main" id="{A6567368-E1E1-4A29-A8FB-3087833E00BC}"/>
              </a:ext>
            </a:extLst>
          </p:cNvPr>
          <p:cNvSpPr txBox="1">
            <a:spLocks/>
          </p:cNvSpPr>
          <p:nvPr/>
        </p:nvSpPr>
        <p:spPr>
          <a:xfrm>
            <a:off x="7104167" y="1631482"/>
            <a:ext cx="4669191" cy="3814786"/>
          </a:xfrm>
          <a:prstGeom prst="rect">
            <a:avLst/>
          </a:prstGeom>
          <a:solidFill>
            <a:schemeClr val="bg1">
              <a:lumMod val="95000"/>
            </a:schemeClr>
          </a:solidFill>
          <a:ln w="28575">
            <a:solidFill>
              <a:schemeClr val="bg1">
                <a:lumMod val="95000"/>
              </a:schemeClr>
            </a:solidFill>
            <a:headEnd type="none" w="med" len="med"/>
            <a:tailEnd type="none" w="med" len="med"/>
          </a:ln>
          <a:effectLst/>
        </p:spPr>
        <p:txBody>
          <a:bodyPr wrap="square" lIns="179285" tIns="134464" rIns="179285" bIns="134464" rtlCol="0">
            <a:noAutofit/>
          </a:bodyPr>
          <a:lstStyle/>
          <a:p>
            <a:r>
              <a:rPr lang="en-US" sz="2353">
                <a:latin typeface="+mj-lt"/>
              </a:rPr>
              <a:t>Manage rules for devices</a:t>
            </a:r>
            <a:r>
              <a:rPr lang="en-US" sz="2353" dirty="0">
                <a:latin typeface="+mj-lt"/>
              </a:rPr>
              <a:t>:</a:t>
            </a:r>
            <a:endParaRPr lang="en-US" sz="2353">
              <a:latin typeface="+mj-lt"/>
            </a:endParaRPr>
          </a:p>
          <a:p>
            <a:pPr marL="0" lvl="1">
              <a:spcBef>
                <a:spcPts val="588"/>
              </a:spcBef>
              <a:spcAft>
                <a:spcPts val="588"/>
              </a:spcAft>
            </a:pPr>
            <a:r>
              <a:rPr lang="en-US" sz="2157" dirty="0"/>
              <a:t>Delete</a:t>
            </a:r>
          </a:p>
          <a:p>
            <a:pPr marL="0" lvl="1">
              <a:spcBef>
                <a:spcPts val="588"/>
              </a:spcBef>
              <a:spcAft>
                <a:spcPts val="588"/>
              </a:spcAft>
            </a:pPr>
            <a:r>
              <a:rPr lang="en-US" sz="2157" dirty="0"/>
              <a:t>Enable or Disable globally</a:t>
            </a:r>
          </a:p>
          <a:p>
            <a:pPr marL="0" lvl="1">
              <a:spcBef>
                <a:spcPts val="588"/>
              </a:spcBef>
              <a:spcAft>
                <a:spcPts val="588"/>
              </a:spcAft>
            </a:pPr>
            <a:r>
              <a:rPr lang="en-US" sz="2157" dirty="0"/>
              <a:t>Enable or Disable for a specific device through the rule filter</a:t>
            </a:r>
          </a:p>
        </p:txBody>
      </p:sp>
    </p:spTree>
    <p:extLst>
      <p:ext uri="{BB962C8B-B14F-4D97-AF65-F5344CB8AC3E}">
        <p14:creationId xmlns:p14="http://schemas.microsoft.com/office/powerpoint/2010/main" val="4078735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animEffect transition="in" filter="fade">
                                      <p:cBhvr>
                                        <p:cTn id="15" dur="500"/>
                                        <p:tgtEl>
                                          <p:spTgt spid="8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6"/>
                                        </p:tgtEl>
                                        <p:attrNameLst>
                                          <p:attrName>style.visibility</p:attrName>
                                        </p:attrNameLst>
                                      </p:cBhvr>
                                      <p:to>
                                        <p:strVal val="visible"/>
                                      </p:to>
                                    </p:set>
                                    <p:animEffect transition="in" filter="fade">
                                      <p:cBhvr>
                                        <p:cTn id="18" dur="500"/>
                                        <p:tgtEl>
                                          <p:spTgt spid="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4"/>
                                        </p:tgtEl>
                                        <p:attrNameLst>
                                          <p:attrName>style.visibility</p:attrName>
                                        </p:attrNameLst>
                                      </p:cBhvr>
                                      <p:to>
                                        <p:strVal val="visible"/>
                                      </p:to>
                                    </p:set>
                                    <p:animEffect transition="in" filter="fade">
                                      <p:cBhvr>
                                        <p:cTn id="23" dur="500"/>
                                        <p:tgtEl>
                                          <p:spTgt spid="1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8"/>
                                        </p:tgtEl>
                                        <p:attrNameLst>
                                          <p:attrName>style.visibility</p:attrName>
                                        </p:attrNameLst>
                                      </p:cBhvr>
                                      <p:to>
                                        <p:strVal val="visible"/>
                                      </p:to>
                                    </p:set>
                                    <p:animEffect transition="in" filter="fade">
                                      <p:cBhvr>
                                        <p:cTn id="26" dur="500"/>
                                        <p:tgtEl>
                                          <p:spTgt spid="14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6"/>
                                        </p:tgtEl>
                                        <p:attrNameLst>
                                          <p:attrName>style.visibility</p:attrName>
                                        </p:attrNameLst>
                                      </p:cBhvr>
                                      <p:to>
                                        <p:strVal val="visible"/>
                                      </p:to>
                                    </p:set>
                                    <p:animEffect transition="in" filter="fade">
                                      <p:cBhvr>
                                        <p:cTn id="29" dur="500"/>
                                        <p:tgtEl>
                                          <p:spTgt spid="15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6"/>
                                        </p:tgtEl>
                                        <p:attrNameLst>
                                          <p:attrName>style.visibility</p:attrName>
                                        </p:attrNameLst>
                                      </p:cBhvr>
                                      <p:to>
                                        <p:strVal val="visible"/>
                                      </p:to>
                                    </p:set>
                                    <p:animEffect transition="in" filter="fade">
                                      <p:cBhvr>
                                        <p:cTn id="34" dur="500"/>
                                        <p:tgtEl>
                                          <p:spTgt spid="17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2"/>
                                        </p:tgtEl>
                                        <p:attrNameLst>
                                          <p:attrName>style.visibility</p:attrName>
                                        </p:attrNameLst>
                                      </p:cBhvr>
                                      <p:to>
                                        <p:strVal val="visible"/>
                                      </p:to>
                                    </p:set>
                                    <p:animEffect transition="in" filter="fade">
                                      <p:cBhvr>
                                        <p:cTn id="37" dur="500"/>
                                        <p:tgtEl>
                                          <p:spTgt spid="19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8"/>
                                        </p:tgtEl>
                                        <p:attrNameLst>
                                          <p:attrName>style.visibility</p:attrName>
                                        </p:attrNameLst>
                                      </p:cBhvr>
                                      <p:to>
                                        <p:strVal val="visible"/>
                                      </p:to>
                                    </p:set>
                                    <p:animEffect transition="in" filter="fade">
                                      <p:cBhvr>
                                        <p:cTn id="40" dur="500"/>
                                        <p:tgtEl>
                                          <p:spTgt spid="19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0"/>
                                        </p:tgtEl>
                                        <p:attrNameLst>
                                          <p:attrName>style.visibility</p:attrName>
                                        </p:attrNameLst>
                                      </p:cBhvr>
                                      <p:to>
                                        <p:strVal val="visible"/>
                                      </p:to>
                                    </p:set>
                                    <p:animEffect transition="in" filter="fade">
                                      <p:cBhvr>
                                        <p:cTn id="45" dur="500"/>
                                        <p:tgtEl>
                                          <p:spTgt spid="2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8"/>
                                        </p:tgtEl>
                                        <p:attrNameLst>
                                          <p:attrName>style.visibility</p:attrName>
                                        </p:attrNameLst>
                                      </p:cBhvr>
                                      <p:to>
                                        <p:strVal val="visible"/>
                                      </p:to>
                                    </p:set>
                                    <p:animEffect transition="in" filter="fade">
                                      <p:cBhvr>
                                        <p:cTn id="48" dur="500"/>
                                        <p:tgtEl>
                                          <p:spTgt spid="21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2"/>
                                        </p:tgtEl>
                                        <p:attrNameLst>
                                          <p:attrName>style.visibility</p:attrName>
                                        </p:attrNameLst>
                                      </p:cBhvr>
                                      <p:to>
                                        <p:strVal val="visible"/>
                                      </p:to>
                                    </p:set>
                                    <p:animEffect transition="in" filter="fade">
                                      <p:cBhvr>
                                        <p:cTn id="51" dur="500"/>
                                        <p:tgtEl>
                                          <p:spTgt spid="2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26"/>
                                        </p:tgtEl>
                                        <p:attrNameLst>
                                          <p:attrName>style.visibility</p:attrName>
                                        </p:attrNameLst>
                                      </p:cBhvr>
                                      <p:to>
                                        <p:strVal val="visible"/>
                                      </p:to>
                                    </p:set>
                                    <p:animEffect transition="in" filter="fade">
                                      <p:cBhvr>
                                        <p:cTn id="56"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6" grpId="0"/>
      <p:bldP spid="96" grpId="0"/>
      <p:bldP spid="148" grpId="0"/>
      <p:bldP spid="156" grpId="0"/>
      <p:bldP spid="192" grpId="0"/>
      <p:bldP spid="198" grpId="0"/>
      <p:bldP spid="218" grpId="0"/>
      <p:bldP spid="222" grpId="0"/>
      <p:bldP spid="2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65D79-DF4B-4636-8F3F-06BC188E4DB4}"/>
              </a:ext>
            </a:extLst>
          </p:cNvPr>
          <p:cNvSpPr>
            <a:spLocks noGrp="1"/>
          </p:cNvSpPr>
          <p:nvPr>
            <p:ph type="title"/>
          </p:nvPr>
        </p:nvSpPr>
        <p:spPr/>
        <p:txBody>
          <a:bodyPr/>
          <a:lstStyle/>
          <a:p>
            <a:r>
              <a:rPr lang="en-US"/>
              <a:t>Continuous data export</a:t>
            </a:r>
          </a:p>
        </p:txBody>
      </p:sp>
      <p:pic>
        <p:nvPicPr>
          <p:cNvPr id="71" name="Picture 70" descr="Icon of a lightning bolt symbol inside a circle">
            <a:extLst>
              <a:ext uri="{FF2B5EF4-FFF2-40B4-BE49-F238E27FC236}">
                <a16:creationId xmlns:a16="http://schemas.microsoft.com/office/drawing/2014/main" id="{5204C083-000C-42A5-8899-012A0DFC8B7F}"/>
              </a:ext>
            </a:extLst>
          </p:cNvPr>
          <p:cNvPicPr>
            <a:picLocks/>
          </p:cNvPicPr>
          <p:nvPr/>
        </p:nvPicPr>
        <p:blipFill>
          <a:blip r:embed="rId3"/>
          <a:stretch>
            <a:fillRect/>
          </a:stretch>
        </p:blipFill>
        <p:spPr>
          <a:xfrm>
            <a:off x="414615" y="1195747"/>
            <a:ext cx="932282" cy="932282"/>
          </a:xfrm>
          <a:prstGeom prst="rect">
            <a:avLst/>
          </a:prstGeom>
        </p:spPr>
      </p:pic>
      <p:sp>
        <p:nvSpPr>
          <p:cNvPr id="77" name="Rectangle 76">
            <a:extLst>
              <a:ext uri="{FF2B5EF4-FFF2-40B4-BE49-F238E27FC236}">
                <a16:creationId xmlns:a16="http://schemas.microsoft.com/office/drawing/2014/main" id="{FF0B5F61-0197-4DC8-8CAA-D7A98A3F3A68}"/>
              </a:ext>
            </a:extLst>
          </p:cNvPr>
          <p:cNvSpPr/>
          <p:nvPr/>
        </p:nvSpPr>
        <p:spPr>
          <a:xfrm>
            <a:off x="1579949" y="1209299"/>
            <a:ext cx="10197436" cy="905179"/>
          </a:xfrm>
          <a:prstGeom prst="rect">
            <a:avLst/>
          </a:prstGeom>
        </p:spPr>
        <p:txBody>
          <a:bodyPr wrap="square" lIns="0" tIns="0" rIns="0" bIns="0" anchor="ctr">
            <a:spAutoFit/>
          </a:bodyPr>
          <a:lstStyle/>
          <a:p>
            <a:r>
              <a:rPr lang="en-US" sz="1961" i="1"/>
              <a:t>Continuous data export </a:t>
            </a:r>
            <a:r>
              <a:rPr lang="en-US" sz="1961"/>
              <a:t>– the ability to send ongoing streams of data (telemetry, device property changes, device template changes) to Event Hubs, Service Bus, or Blob Storage in JSON format</a:t>
            </a:r>
          </a:p>
        </p:txBody>
      </p:sp>
      <p:cxnSp>
        <p:nvCxnSpPr>
          <p:cNvPr id="90" name="Straight Connector 89">
            <a:extLst>
              <a:ext uri="{FF2B5EF4-FFF2-40B4-BE49-F238E27FC236}">
                <a16:creationId xmlns:a16="http://schemas.microsoft.com/office/drawing/2014/main" id="{6272BF57-755C-43F4-8F02-C115F2B3C3F2}"/>
              </a:ext>
              <a:ext uri="{C183D7F6-B498-43B3-948B-1728B52AA6E4}">
                <adec:decorative xmlns:adec="http://schemas.microsoft.com/office/drawing/2017/decorative" val="1"/>
              </a:ext>
            </a:extLst>
          </p:cNvPr>
          <p:cNvCxnSpPr>
            <a:cxnSpLocks/>
          </p:cNvCxnSpPr>
          <p:nvPr/>
        </p:nvCxnSpPr>
        <p:spPr>
          <a:xfrm>
            <a:off x="1579950" y="2277618"/>
            <a:ext cx="101974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8" name="Picture 107" descr="Icon of four circle connected in a branch">
            <a:extLst>
              <a:ext uri="{FF2B5EF4-FFF2-40B4-BE49-F238E27FC236}">
                <a16:creationId xmlns:a16="http://schemas.microsoft.com/office/drawing/2014/main" id="{624EA12B-C829-4511-9414-95D7B1FB922A}"/>
              </a:ext>
            </a:extLst>
          </p:cNvPr>
          <p:cNvPicPr>
            <a:picLocks/>
          </p:cNvPicPr>
          <p:nvPr/>
        </p:nvPicPr>
        <p:blipFill>
          <a:blip r:embed="rId4"/>
          <a:stretch>
            <a:fillRect/>
          </a:stretch>
        </p:blipFill>
        <p:spPr>
          <a:xfrm>
            <a:off x="414615" y="2276341"/>
            <a:ext cx="932282" cy="932282"/>
          </a:xfrm>
          <a:prstGeom prst="rect">
            <a:avLst/>
          </a:prstGeom>
        </p:spPr>
      </p:pic>
      <p:sp>
        <p:nvSpPr>
          <p:cNvPr id="114" name="Rectangle 113">
            <a:extLst>
              <a:ext uri="{FF2B5EF4-FFF2-40B4-BE49-F238E27FC236}">
                <a16:creationId xmlns:a16="http://schemas.microsoft.com/office/drawing/2014/main" id="{CBF8B344-15BB-49B1-BD28-E3F5E76B0D65}"/>
              </a:ext>
            </a:extLst>
          </p:cNvPr>
          <p:cNvSpPr/>
          <p:nvPr/>
        </p:nvSpPr>
        <p:spPr>
          <a:xfrm>
            <a:off x="1579949" y="2440757"/>
            <a:ext cx="10197436" cy="603453"/>
          </a:xfrm>
          <a:prstGeom prst="rect">
            <a:avLst/>
          </a:prstGeom>
        </p:spPr>
        <p:txBody>
          <a:bodyPr wrap="square" lIns="0" tIns="0" rIns="0" bIns="0" anchor="ctr">
            <a:spAutoFit/>
          </a:bodyPr>
          <a:lstStyle/>
          <a:p>
            <a:r>
              <a:rPr lang="en-US" sz="1961"/>
              <a:t>Useful for warm path scenarios such as Azure Stream Analytics, Azure Logic Apps, or Azure Function-based transformations</a:t>
            </a:r>
            <a:endParaRPr lang="en-IN" sz="1961"/>
          </a:p>
        </p:txBody>
      </p:sp>
      <p:cxnSp>
        <p:nvCxnSpPr>
          <p:cNvPr id="123" name="Straight Connector 122">
            <a:extLst>
              <a:ext uri="{FF2B5EF4-FFF2-40B4-BE49-F238E27FC236}">
                <a16:creationId xmlns:a16="http://schemas.microsoft.com/office/drawing/2014/main" id="{FE44F65D-A460-4C16-8A2A-53A0E1B65544}"/>
              </a:ext>
              <a:ext uri="{C183D7F6-B498-43B3-948B-1728B52AA6E4}">
                <adec:decorative xmlns:adec="http://schemas.microsoft.com/office/drawing/2017/decorative" val="1"/>
              </a:ext>
            </a:extLst>
          </p:cNvPr>
          <p:cNvCxnSpPr>
            <a:cxnSpLocks/>
          </p:cNvCxnSpPr>
          <p:nvPr/>
        </p:nvCxnSpPr>
        <p:spPr>
          <a:xfrm>
            <a:off x="1579950" y="3282779"/>
            <a:ext cx="101974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6" name="Picture 135" descr="Icon of lines going to different circles">
            <a:extLst>
              <a:ext uri="{FF2B5EF4-FFF2-40B4-BE49-F238E27FC236}">
                <a16:creationId xmlns:a16="http://schemas.microsoft.com/office/drawing/2014/main" id="{FC1BC9CA-EF06-4E48-9735-26DA3385CB08}"/>
              </a:ext>
            </a:extLst>
          </p:cNvPr>
          <p:cNvPicPr>
            <a:picLocks/>
          </p:cNvPicPr>
          <p:nvPr/>
        </p:nvPicPr>
        <p:blipFill>
          <a:blip r:embed="rId5"/>
          <a:stretch>
            <a:fillRect/>
          </a:stretch>
        </p:blipFill>
        <p:spPr>
          <a:xfrm>
            <a:off x="414615" y="3356935"/>
            <a:ext cx="932282" cy="932282"/>
          </a:xfrm>
          <a:prstGeom prst="rect">
            <a:avLst/>
          </a:prstGeom>
        </p:spPr>
      </p:pic>
      <p:sp>
        <p:nvSpPr>
          <p:cNvPr id="141" name="Rectangle 140">
            <a:extLst>
              <a:ext uri="{FF2B5EF4-FFF2-40B4-BE49-F238E27FC236}">
                <a16:creationId xmlns:a16="http://schemas.microsoft.com/office/drawing/2014/main" id="{D5A4DF4C-AD2F-4E0B-B776-1740E4D2857D}"/>
              </a:ext>
            </a:extLst>
          </p:cNvPr>
          <p:cNvSpPr/>
          <p:nvPr/>
        </p:nvSpPr>
        <p:spPr>
          <a:xfrm>
            <a:off x="1579949" y="3521350"/>
            <a:ext cx="10197436" cy="603453"/>
          </a:xfrm>
          <a:prstGeom prst="rect">
            <a:avLst/>
          </a:prstGeom>
        </p:spPr>
        <p:txBody>
          <a:bodyPr wrap="square" lIns="0" tIns="0" rIns="0" bIns="0" anchor="ctr">
            <a:spAutoFit/>
          </a:bodyPr>
          <a:lstStyle/>
          <a:p>
            <a:r>
              <a:rPr lang="en-US" sz="1961"/>
              <a:t>Useful for cold path scenarios such as training Azure Machine Learning or long-term trend analysis</a:t>
            </a:r>
          </a:p>
        </p:txBody>
      </p:sp>
      <p:cxnSp>
        <p:nvCxnSpPr>
          <p:cNvPr id="147" name="Straight Connector 146">
            <a:extLst>
              <a:ext uri="{FF2B5EF4-FFF2-40B4-BE49-F238E27FC236}">
                <a16:creationId xmlns:a16="http://schemas.microsoft.com/office/drawing/2014/main" id="{3BE94237-58BF-4682-890F-ED532B4B2C91}"/>
              </a:ext>
              <a:ext uri="{C183D7F6-B498-43B3-948B-1728B52AA6E4}">
                <adec:decorative xmlns:adec="http://schemas.microsoft.com/office/drawing/2017/decorative" val="1"/>
              </a:ext>
            </a:extLst>
          </p:cNvPr>
          <p:cNvCxnSpPr>
            <a:cxnSpLocks/>
          </p:cNvCxnSpPr>
          <p:nvPr/>
        </p:nvCxnSpPr>
        <p:spPr>
          <a:xfrm>
            <a:off x="1579950" y="4438805"/>
            <a:ext cx="101974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5" name="Picture 154" descr="Icon of a screen with three circles enclosed by outward pointing chevrons on left and right">
            <a:extLst>
              <a:ext uri="{FF2B5EF4-FFF2-40B4-BE49-F238E27FC236}">
                <a16:creationId xmlns:a16="http://schemas.microsoft.com/office/drawing/2014/main" id="{04FA6E5D-2A1C-4489-A7CD-8E4631C204B4}"/>
              </a:ext>
            </a:extLst>
          </p:cNvPr>
          <p:cNvPicPr>
            <a:picLocks/>
          </p:cNvPicPr>
          <p:nvPr/>
        </p:nvPicPr>
        <p:blipFill>
          <a:blip r:embed="rId6"/>
          <a:stretch>
            <a:fillRect/>
          </a:stretch>
        </p:blipFill>
        <p:spPr>
          <a:xfrm>
            <a:off x="414615" y="4437529"/>
            <a:ext cx="932282" cy="932282"/>
          </a:xfrm>
          <a:prstGeom prst="rect">
            <a:avLst/>
          </a:prstGeom>
        </p:spPr>
      </p:pic>
      <p:sp>
        <p:nvSpPr>
          <p:cNvPr id="158" name="Rectangle 157">
            <a:extLst>
              <a:ext uri="{FF2B5EF4-FFF2-40B4-BE49-F238E27FC236}">
                <a16:creationId xmlns:a16="http://schemas.microsoft.com/office/drawing/2014/main" id="{9AFD4A6B-A444-4018-A7F7-2C66741D1F4A}"/>
              </a:ext>
            </a:extLst>
          </p:cNvPr>
          <p:cNvSpPr/>
          <p:nvPr/>
        </p:nvSpPr>
        <p:spPr>
          <a:xfrm>
            <a:off x="1579949" y="4752807"/>
            <a:ext cx="10197436" cy="301727"/>
          </a:xfrm>
          <a:prstGeom prst="rect">
            <a:avLst/>
          </a:prstGeom>
        </p:spPr>
        <p:txBody>
          <a:bodyPr wrap="square" lIns="0" tIns="0" rIns="0" bIns="0" anchor="ctr">
            <a:spAutoFit/>
          </a:bodyPr>
          <a:lstStyle/>
          <a:p>
            <a:r>
              <a:rPr lang="en-IN" sz="1961"/>
              <a:t>Includes full message data</a:t>
            </a:r>
          </a:p>
        </p:txBody>
      </p:sp>
      <p:cxnSp>
        <p:nvCxnSpPr>
          <p:cNvPr id="161" name="Straight Connector 160">
            <a:extLst>
              <a:ext uri="{FF2B5EF4-FFF2-40B4-BE49-F238E27FC236}">
                <a16:creationId xmlns:a16="http://schemas.microsoft.com/office/drawing/2014/main" id="{9BA5C663-62B3-46D4-8992-EE9129364EBF}"/>
              </a:ext>
              <a:ext uri="{C183D7F6-B498-43B3-948B-1728B52AA6E4}">
                <adec:decorative xmlns:adec="http://schemas.microsoft.com/office/drawing/2017/decorative" val="1"/>
              </a:ext>
            </a:extLst>
          </p:cNvPr>
          <p:cNvCxnSpPr>
            <a:cxnSpLocks/>
          </p:cNvCxnSpPr>
          <p:nvPr/>
        </p:nvCxnSpPr>
        <p:spPr>
          <a:xfrm>
            <a:off x="1579950" y="5443967"/>
            <a:ext cx="101974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arrow in a circular path with a timer inside the circle">
            <a:extLst>
              <a:ext uri="{FF2B5EF4-FFF2-40B4-BE49-F238E27FC236}">
                <a16:creationId xmlns:a16="http://schemas.microsoft.com/office/drawing/2014/main" id="{1180D9E4-5B1E-4F14-B59F-679448F5DE3A}"/>
              </a:ext>
            </a:extLst>
          </p:cNvPr>
          <p:cNvPicPr>
            <a:picLocks/>
          </p:cNvPicPr>
          <p:nvPr/>
        </p:nvPicPr>
        <p:blipFill>
          <a:blip r:embed="rId7"/>
          <a:stretch>
            <a:fillRect/>
          </a:stretch>
        </p:blipFill>
        <p:spPr>
          <a:xfrm>
            <a:off x="414615" y="5518125"/>
            <a:ext cx="932282" cy="932282"/>
          </a:xfrm>
          <a:prstGeom prst="rect">
            <a:avLst/>
          </a:prstGeom>
        </p:spPr>
      </p:pic>
      <p:sp>
        <p:nvSpPr>
          <p:cNvPr id="26" name="Rectangle 25">
            <a:extLst>
              <a:ext uri="{FF2B5EF4-FFF2-40B4-BE49-F238E27FC236}">
                <a16:creationId xmlns:a16="http://schemas.microsoft.com/office/drawing/2014/main" id="{64D90BB5-C5CF-4CB1-839F-7E7F9E09907A}"/>
              </a:ext>
            </a:extLst>
          </p:cNvPr>
          <p:cNvSpPr/>
          <p:nvPr/>
        </p:nvSpPr>
        <p:spPr>
          <a:xfrm>
            <a:off x="1579949" y="5833403"/>
            <a:ext cx="10197436" cy="301727"/>
          </a:xfrm>
          <a:prstGeom prst="rect">
            <a:avLst/>
          </a:prstGeom>
        </p:spPr>
        <p:txBody>
          <a:bodyPr wrap="square" lIns="0" tIns="0" rIns="0" bIns="0" anchor="ctr">
            <a:spAutoFit/>
          </a:bodyPr>
          <a:lstStyle/>
          <a:p>
            <a:r>
              <a:rPr lang="en-US" sz="1961"/>
              <a:t>Near-real time for Event Hubs and Service Bus, once per minute for Blob Storage</a:t>
            </a:r>
          </a:p>
        </p:txBody>
      </p:sp>
    </p:spTree>
    <p:extLst>
      <p:ext uri="{BB962C8B-B14F-4D97-AF65-F5344CB8AC3E}">
        <p14:creationId xmlns:p14="http://schemas.microsoft.com/office/powerpoint/2010/main" val="3733571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500"/>
                                        <p:tgtEl>
                                          <p:spTgt spid="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500"/>
                                        <p:tgtEl>
                                          <p:spTgt spid="90"/>
                                        </p:tgtEl>
                                      </p:cBhvr>
                                    </p:animEffect>
                                  </p:childTnLst>
                                </p:cTn>
                              </p:par>
                              <p:par>
                                <p:cTn id="16" presetID="10" presetClass="entr" presetSubtype="0" fill="hold" nodeType="withEffect">
                                  <p:stCondLst>
                                    <p:cond delay="0"/>
                                  </p:stCondLst>
                                  <p:childTnLst>
                                    <p:set>
                                      <p:cBhvr>
                                        <p:cTn id="17" dur="1" fill="hold">
                                          <p:stCondLst>
                                            <p:cond delay="0"/>
                                          </p:stCondLst>
                                        </p:cTn>
                                        <p:tgtEl>
                                          <p:spTgt spid="108"/>
                                        </p:tgtEl>
                                        <p:attrNameLst>
                                          <p:attrName>style.visibility</p:attrName>
                                        </p:attrNameLst>
                                      </p:cBhvr>
                                      <p:to>
                                        <p:strVal val="visible"/>
                                      </p:to>
                                    </p:set>
                                    <p:animEffect transition="in" filter="fade">
                                      <p:cBhvr>
                                        <p:cTn id="18" dur="500"/>
                                        <p:tgtEl>
                                          <p:spTgt spid="10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fade">
                                      <p:cBhvr>
                                        <p:cTn id="21" dur="500"/>
                                        <p:tgtEl>
                                          <p:spTgt spid="11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3"/>
                                        </p:tgtEl>
                                        <p:attrNameLst>
                                          <p:attrName>style.visibility</p:attrName>
                                        </p:attrNameLst>
                                      </p:cBhvr>
                                      <p:to>
                                        <p:strVal val="visible"/>
                                      </p:to>
                                    </p:set>
                                    <p:animEffect transition="in" filter="fade">
                                      <p:cBhvr>
                                        <p:cTn id="26" dur="500"/>
                                        <p:tgtEl>
                                          <p:spTgt spid="123"/>
                                        </p:tgtEl>
                                      </p:cBhvr>
                                    </p:animEffect>
                                  </p:childTnLst>
                                </p:cTn>
                              </p:par>
                              <p:par>
                                <p:cTn id="27" presetID="10"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fade">
                                      <p:cBhvr>
                                        <p:cTn id="29" dur="500"/>
                                        <p:tgtEl>
                                          <p:spTgt spid="1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1"/>
                                        </p:tgtEl>
                                        <p:attrNameLst>
                                          <p:attrName>style.visibility</p:attrName>
                                        </p:attrNameLst>
                                      </p:cBhvr>
                                      <p:to>
                                        <p:strVal val="visible"/>
                                      </p:to>
                                    </p:set>
                                    <p:animEffect transition="in" filter="fade">
                                      <p:cBhvr>
                                        <p:cTn id="32" dur="500"/>
                                        <p:tgtEl>
                                          <p:spTgt spid="14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500"/>
                                        <p:tgtEl>
                                          <p:spTgt spid="147"/>
                                        </p:tgtEl>
                                      </p:cBhvr>
                                    </p:animEffect>
                                  </p:childTnLst>
                                </p:cTn>
                              </p:par>
                              <p:par>
                                <p:cTn id="38" presetID="10" presetClass="entr" presetSubtype="0" fill="hold" nodeType="withEffect">
                                  <p:stCondLst>
                                    <p:cond delay="0"/>
                                  </p:stCondLst>
                                  <p:childTnLst>
                                    <p:set>
                                      <p:cBhvr>
                                        <p:cTn id="39" dur="1" fill="hold">
                                          <p:stCondLst>
                                            <p:cond delay="0"/>
                                          </p:stCondLst>
                                        </p:cTn>
                                        <p:tgtEl>
                                          <p:spTgt spid="155"/>
                                        </p:tgtEl>
                                        <p:attrNameLst>
                                          <p:attrName>style.visibility</p:attrName>
                                        </p:attrNameLst>
                                      </p:cBhvr>
                                      <p:to>
                                        <p:strVal val="visible"/>
                                      </p:to>
                                    </p:set>
                                    <p:animEffect transition="in" filter="fade">
                                      <p:cBhvr>
                                        <p:cTn id="40" dur="500"/>
                                        <p:tgtEl>
                                          <p:spTgt spid="15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8"/>
                                        </p:tgtEl>
                                        <p:attrNameLst>
                                          <p:attrName>style.visibility</p:attrName>
                                        </p:attrNameLst>
                                      </p:cBhvr>
                                      <p:to>
                                        <p:strVal val="visible"/>
                                      </p:to>
                                    </p:set>
                                    <p:animEffect transition="in" filter="fade">
                                      <p:cBhvr>
                                        <p:cTn id="43" dur="500"/>
                                        <p:tgtEl>
                                          <p:spTgt spid="15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61"/>
                                        </p:tgtEl>
                                        <p:attrNameLst>
                                          <p:attrName>style.visibility</p:attrName>
                                        </p:attrNameLst>
                                      </p:cBhvr>
                                      <p:to>
                                        <p:strVal val="visible"/>
                                      </p:to>
                                    </p:set>
                                    <p:animEffect transition="in" filter="fade">
                                      <p:cBhvr>
                                        <p:cTn id="48" dur="500"/>
                                        <p:tgtEl>
                                          <p:spTgt spid="161"/>
                                        </p:tgtEl>
                                      </p:cBhvr>
                                    </p:animEffect>
                                  </p:childTnLst>
                                </p:cTn>
                              </p:par>
                              <p:par>
                                <p:cTn id="49" presetID="10" presetClass="entr" presetSubtype="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14" grpId="0"/>
      <p:bldP spid="141" grpId="0"/>
      <p:bldP spid="158" grpId="0"/>
      <p:bldP spid="2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6: Data visualization and analysis</a:t>
            </a:r>
          </a:p>
        </p:txBody>
      </p:sp>
      <p:pic>
        <p:nvPicPr>
          <p:cNvPr id="8" name="Picture 7" descr="Icon of a series of bars forming a chart">
            <a:extLst>
              <a:ext uri="{FF2B5EF4-FFF2-40B4-BE49-F238E27FC236}">
                <a16:creationId xmlns:a16="http://schemas.microsoft.com/office/drawing/2014/main" id="{FBD1D427-5051-4105-9E57-3FDB49E826DE}"/>
              </a:ext>
            </a:extLst>
          </p:cNvPr>
          <p:cNvPicPr>
            <a:picLocks noChangeAspect="1"/>
          </p:cNvPicPr>
          <p:nvPr/>
        </p:nvPicPr>
        <p:blipFill>
          <a:blip r:embed="rId3"/>
          <a:stretch>
            <a:fillRect/>
          </a:stretch>
        </p:blipFill>
        <p:spPr>
          <a:xfrm>
            <a:off x="10311614" y="2966529"/>
            <a:ext cx="786979" cy="900044"/>
          </a:xfrm>
          <a:prstGeom prst="rect">
            <a:avLst/>
          </a:prstGeom>
        </p:spPr>
      </p:pic>
    </p:spTree>
    <p:extLst>
      <p:ext uri="{BB962C8B-B14F-4D97-AF65-F5344CB8AC3E}">
        <p14:creationId xmlns:p14="http://schemas.microsoft.com/office/powerpoint/2010/main" val="285435985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Configure a dashboard</a:t>
            </a:r>
          </a:p>
        </p:txBody>
      </p:sp>
      <p:sp>
        <p:nvSpPr>
          <p:cNvPr id="5" name="Rectangle 4">
            <a:extLst>
              <a:ext uri="{FF2B5EF4-FFF2-40B4-BE49-F238E27FC236}">
                <a16:creationId xmlns:a16="http://schemas.microsoft.com/office/drawing/2014/main" id="{5E78AE2A-57E4-4ED9-9D76-21B6653CB376}"/>
              </a:ext>
            </a:extLst>
          </p:cNvPr>
          <p:cNvSpPr>
            <a:spLocks/>
          </p:cNvSpPr>
          <p:nvPr/>
        </p:nvSpPr>
        <p:spPr>
          <a:xfrm>
            <a:off x="418644" y="1452304"/>
            <a:ext cx="3660401" cy="65228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89642" tIns="44821" rIns="89642" bIns="44821" numCol="1" spcCol="1270" anchor="ctr" anchorCtr="0">
            <a:noAutofit/>
          </a:bodyPr>
          <a:lstStyle/>
          <a:p>
            <a:pPr algn="ctr"/>
            <a:r>
              <a:rPr lang="en-US" sz="2353">
                <a:solidFill>
                  <a:schemeClr val="tx1"/>
                </a:solidFill>
                <a:cs typeface="Segoe UI Semilight"/>
              </a:rPr>
              <a:t>Add Tiles</a:t>
            </a:r>
          </a:p>
        </p:txBody>
      </p:sp>
      <p:sp>
        <p:nvSpPr>
          <p:cNvPr id="6" name="Rectangle 5">
            <a:extLst>
              <a:ext uri="{FF2B5EF4-FFF2-40B4-BE49-F238E27FC236}">
                <a16:creationId xmlns:a16="http://schemas.microsoft.com/office/drawing/2014/main" id="{879A9A91-8B38-4E2C-8F32-B3C6F464BB65}"/>
              </a:ext>
            </a:extLst>
          </p:cNvPr>
          <p:cNvSpPr>
            <a:spLocks/>
          </p:cNvSpPr>
          <p:nvPr/>
        </p:nvSpPr>
        <p:spPr>
          <a:xfrm>
            <a:off x="4246910" y="1452304"/>
            <a:ext cx="3698180" cy="65228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89642" tIns="44821" rIns="89642" bIns="44821" numCol="1" spcCol="1270" anchor="ctr" anchorCtr="0">
            <a:noAutofit/>
          </a:bodyPr>
          <a:lstStyle/>
          <a:p>
            <a:pPr algn="ctr"/>
            <a:r>
              <a:rPr lang="en-US" sz="2353">
                <a:solidFill>
                  <a:schemeClr val="tx1"/>
                </a:solidFill>
                <a:cs typeface="Segoe UI Semilight"/>
              </a:rPr>
              <a:t>Edit Tiles</a:t>
            </a:r>
          </a:p>
        </p:txBody>
      </p:sp>
      <p:sp>
        <p:nvSpPr>
          <p:cNvPr id="7" name="Rectangle 6">
            <a:extLst>
              <a:ext uri="{FF2B5EF4-FFF2-40B4-BE49-F238E27FC236}">
                <a16:creationId xmlns:a16="http://schemas.microsoft.com/office/drawing/2014/main" id="{CFA32C73-1809-427F-88FE-A3C1617789BC}"/>
              </a:ext>
            </a:extLst>
          </p:cNvPr>
          <p:cNvSpPr>
            <a:spLocks/>
          </p:cNvSpPr>
          <p:nvPr/>
        </p:nvSpPr>
        <p:spPr>
          <a:xfrm>
            <a:off x="8115413" y="1452304"/>
            <a:ext cx="3657946" cy="65228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89642" tIns="44821" rIns="89642" bIns="44821" numCol="1" spcCol="1270" anchor="ctr" anchorCtr="0">
            <a:noAutofit/>
          </a:bodyPr>
          <a:lstStyle/>
          <a:p>
            <a:pPr algn="ctr"/>
            <a:r>
              <a:rPr lang="en-US" sz="2353">
                <a:solidFill>
                  <a:schemeClr val="tx1"/>
                </a:solidFill>
                <a:cs typeface="Segoe UI Semilight"/>
              </a:rPr>
              <a:t>Tile Types</a:t>
            </a:r>
          </a:p>
        </p:txBody>
      </p:sp>
      <p:pic>
        <p:nvPicPr>
          <p:cNvPr id="11" name="Picture 10" descr="Screenshot of Azure IoT Central dashboard">
            <a:extLst>
              <a:ext uri="{FF2B5EF4-FFF2-40B4-BE49-F238E27FC236}">
                <a16:creationId xmlns:a16="http://schemas.microsoft.com/office/drawing/2014/main" id="{1E3BC1EB-B1D2-42DD-8979-FC69458857ED}"/>
              </a:ext>
            </a:extLst>
          </p:cNvPr>
          <p:cNvPicPr>
            <a:picLocks noChangeAspect="1"/>
          </p:cNvPicPr>
          <p:nvPr/>
        </p:nvPicPr>
        <p:blipFill rotWithShape="1">
          <a:blip r:embed="rId3"/>
          <a:srcRect l="-25976" t="-4502" r="-25831" b="-4755"/>
          <a:stretch/>
        </p:blipFill>
        <p:spPr>
          <a:xfrm>
            <a:off x="418982" y="2283528"/>
            <a:ext cx="11343482" cy="4133555"/>
          </a:xfrm>
          <a:prstGeom prst="rect">
            <a:avLst/>
          </a:prstGeom>
          <a:ln w="19050">
            <a:solidFill>
              <a:schemeClr val="tx2"/>
            </a:solidFill>
          </a:ln>
        </p:spPr>
      </p:pic>
    </p:spTree>
    <p:extLst>
      <p:ext uri="{BB962C8B-B14F-4D97-AF65-F5344CB8AC3E}">
        <p14:creationId xmlns:p14="http://schemas.microsoft.com/office/powerpoint/2010/main" val="20789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Analyze your device data</a:t>
            </a:r>
          </a:p>
        </p:txBody>
      </p:sp>
      <p:sp>
        <p:nvSpPr>
          <p:cNvPr id="18" name="Text Placeholder 17">
            <a:extLst>
              <a:ext uri="{FF2B5EF4-FFF2-40B4-BE49-F238E27FC236}">
                <a16:creationId xmlns:a16="http://schemas.microsoft.com/office/drawing/2014/main" id="{08DE83D1-9454-491D-A2AC-82382D150512}"/>
              </a:ext>
            </a:extLst>
          </p:cNvPr>
          <p:cNvSpPr>
            <a:spLocks noGrp="1"/>
          </p:cNvSpPr>
          <p:nvPr>
            <p:ph type="body" sz="quarter" idx="10"/>
          </p:nvPr>
        </p:nvSpPr>
        <p:spPr/>
        <p:txBody>
          <a:bodyPr/>
          <a:lstStyle/>
          <a:p>
            <a:r>
              <a:rPr lang="en-US" dirty="0"/>
              <a:t>Understanding the Analytics UI</a:t>
            </a:r>
            <a:r>
              <a:rPr lang="en-US"/>
              <a:t>:</a:t>
            </a:r>
            <a:endParaRPr lang="en-US" dirty="0"/>
          </a:p>
        </p:txBody>
      </p:sp>
      <p:pic>
        <p:nvPicPr>
          <p:cNvPr id="57" name="Picture 56" descr="Icon of check mark enclosed by an arc">
            <a:extLst>
              <a:ext uri="{FF2B5EF4-FFF2-40B4-BE49-F238E27FC236}">
                <a16:creationId xmlns:a16="http://schemas.microsoft.com/office/drawing/2014/main" id="{3542E713-B3F1-43F2-87BC-2C1247E4192A}"/>
              </a:ext>
            </a:extLst>
          </p:cNvPr>
          <p:cNvPicPr>
            <a:picLocks/>
          </p:cNvPicPr>
          <p:nvPr/>
        </p:nvPicPr>
        <p:blipFill>
          <a:blip r:embed="rId3"/>
          <a:stretch>
            <a:fillRect/>
          </a:stretch>
        </p:blipFill>
        <p:spPr>
          <a:xfrm>
            <a:off x="459436" y="1725462"/>
            <a:ext cx="932282" cy="932282"/>
          </a:xfrm>
          <a:prstGeom prst="rect">
            <a:avLst/>
          </a:prstGeom>
        </p:spPr>
      </p:pic>
      <p:sp>
        <p:nvSpPr>
          <p:cNvPr id="64" name="Rectangle 63">
            <a:extLst>
              <a:ext uri="{FF2B5EF4-FFF2-40B4-BE49-F238E27FC236}">
                <a16:creationId xmlns:a16="http://schemas.microsoft.com/office/drawing/2014/main" id="{90F82FB7-8FA2-47A3-A017-096B186EFA7D}"/>
              </a:ext>
            </a:extLst>
          </p:cNvPr>
          <p:cNvSpPr/>
          <p:nvPr/>
        </p:nvSpPr>
        <p:spPr bwMode="auto">
          <a:xfrm>
            <a:off x="1631494" y="1781955"/>
            <a:ext cx="10129600" cy="7061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dirty="0">
                <a:solidFill>
                  <a:schemeClr val="tx1"/>
                </a:solidFill>
                <a:ea typeface="Segoe UI" pitchFamily="34" charset="0"/>
                <a:cs typeface="Segoe UI" pitchFamily="34" charset="0"/>
              </a:rPr>
              <a:t>You select the devices, the telemetry values, and the aggregation methods</a:t>
            </a:r>
          </a:p>
        </p:txBody>
      </p:sp>
      <p:cxnSp>
        <p:nvCxnSpPr>
          <p:cNvPr id="71" name="Straight Connector 70">
            <a:extLst>
              <a:ext uri="{FF2B5EF4-FFF2-40B4-BE49-F238E27FC236}">
                <a16:creationId xmlns:a16="http://schemas.microsoft.com/office/drawing/2014/main" id="{2226D5B3-73E9-40EC-A0A4-68AEA6E6813D}"/>
              </a:ext>
              <a:ext uri="{C183D7F6-B498-43B3-948B-1728B52AA6E4}">
                <adec:decorative xmlns:adec="http://schemas.microsoft.com/office/drawing/2017/decorative" val="1"/>
              </a:ext>
            </a:extLst>
          </p:cNvPr>
          <p:cNvCxnSpPr>
            <a:cxnSpLocks/>
          </p:cNvCxnSpPr>
          <p:nvPr/>
        </p:nvCxnSpPr>
        <p:spPr>
          <a:xfrm>
            <a:off x="1631494" y="2753428"/>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4" name="Picture 83" descr="Icon of a meter">
            <a:extLst>
              <a:ext uri="{FF2B5EF4-FFF2-40B4-BE49-F238E27FC236}">
                <a16:creationId xmlns:a16="http://schemas.microsoft.com/office/drawing/2014/main" id="{B2DBFEF4-F54D-4C60-9A13-F245E8EC1443}"/>
              </a:ext>
            </a:extLst>
          </p:cNvPr>
          <p:cNvPicPr>
            <a:picLocks/>
          </p:cNvPicPr>
          <p:nvPr/>
        </p:nvPicPr>
        <p:blipFill>
          <a:blip r:embed="rId4"/>
          <a:stretch>
            <a:fillRect/>
          </a:stretch>
        </p:blipFill>
        <p:spPr>
          <a:xfrm>
            <a:off x="459436" y="2961925"/>
            <a:ext cx="932282" cy="932282"/>
          </a:xfrm>
          <a:prstGeom prst="rect">
            <a:avLst/>
          </a:prstGeom>
        </p:spPr>
      </p:pic>
      <p:sp>
        <p:nvSpPr>
          <p:cNvPr id="85" name="Rectangle 84">
            <a:extLst>
              <a:ext uri="{FF2B5EF4-FFF2-40B4-BE49-F238E27FC236}">
                <a16:creationId xmlns:a16="http://schemas.microsoft.com/office/drawing/2014/main" id="{6E246571-5043-4F40-BCA4-001C6AF9698E}"/>
              </a:ext>
            </a:extLst>
          </p:cNvPr>
          <p:cNvSpPr/>
          <p:nvPr/>
        </p:nvSpPr>
        <p:spPr bwMode="auto">
          <a:xfrm>
            <a:off x="1631494" y="3018792"/>
            <a:ext cx="10129600" cy="7061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a:solidFill>
                  <a:schemeClr val="tx1"/>
                </a:solidFill>
                <a:ea typeface="Segoe UI" pitchFamily="34" charset="0"/>
                <a:cs typeface="Segoe UI" pitchFamily="34" charset="0"/>
              </a:rPr>
              <a:t>You select the analysis duration and interval size within the duration</a:t>
            </a:r>
          </a:p>
        </p:txBody>
      </p:sp>
      <p:cxnSp>
        <p:nvCxnSpPr>
          <p:cNvPr id="94" name="Straight Connector 93">
            <a:extLst>
              <a:ext uri="{FF2B5EF4-FFF2-40B4-BE49-F238E27FC236}">
                <a16:creationId xmlns:a16="http://schemas.microsoft.com/office/drawing/2014/main" id="{8B6F506F-13FE-404F-97F2-69E4EDB60921}"/>
              </a:ext>
              <a:ext uri="{C183D7F6-B498-43B3-948B-1728B52AA6E4}">
                <adec:decorative xmlns:adec="http://schemas.microsoft.com/office/drawing/2017/decorative" val="1"/>
              </a:ext>
            </a:extLst>
          </p:cNvPr>
          <p:cNvCxnSpPr>
            <a:cxnSpLocks/>
          </p:cNvCxnSpPr>
          <p:nvPr/>
        </p:nvCxnSpPr>
        <p:spPr>
          <a:xfrm>
            <a:off x="1631494" y="3990264"/>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series of bars forming a chart">
            <a:extLst>
              <a:ext uri="{FF2B5EF4-FFF2-40B4-BE49-F238E27FC236}">
                <a16:creationId xmlns:a16="http://schemas.microsoft.com/office/drawing/2014/main" id="{86BAA45A-BB89-4A5E-8BF7-3BB36F20D05D}"/>
              </a:ext>
            </a:extLst>
          </p:cNvPr>
          <p:cNvPicPr>
            <a:picLocks/>
          </p:cNvPicPr>
          <p:nvPr/>
        </p:nvPicPr>
        <p:blipFill>
          <a:blip r:embed="rId5"/>
          <a:stretch>
            <a:fillRect/>
          </a:stretch>
        </p:blipFill>
        <p:spPr>
          <a:xfrm>
            <a:off x="459436" y="4201262"/>
            <a:ext cx="932282" cy="932282"/>
          </a:xfrm>
          <a:prstGeom prst="rect">
            <a:avLst/>
          </a:prstGeom>
        </p:spPr>
      </p:pic>
      <p:sp>
        <p:nvSpPr>
          <p:cNvPr id="103" name="Rectangle 102">
            <a:extLst>
              <a:ext uri="{FF2B5EF4-FFF2-40B4-BE49-F238E27FC236}">
                <a16:creationId xmlns:a16="http://schemas.microsoft.com/office/drawing/2014/main" id="{998F2368-996E-4443-9302-E5A737D552B4}"/>
              </a:ext>
            </a:extLst>
          </p:cNvPr>
          <p:cNvSpPr/>
          <p:nvPr/>
        </p:nvSpPr>
        <p:spPr bwMode="auto">
          <a:xfrm>
            <a:off x="1631494" y="4255628"/>
            <a:ext cx="10129600" cy="7061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961">
                <a:solidFill>
                  <a:schemeClr val="tx1"/>
                </a:solidFill>
                <a:ea typeface="Segoe UI" pitchFamily="34" charset="0"/>
                <a:cs typeface="Segoe UI" pitchFamily="34" charset="0"/>
              </a:rPr>
              <a:t>You can choose to display data on a line chart</a:t>
            </a:r>
          </a:p>
        </p:txBody>
      </p:sp>
      <p:cxnSp>
        <p:nvCxnSpPr>
          <p:cNvPr id="108" name="Straight Connector 107">
            <a:extLst>
              <a:ext uri="{FF2B5EF4-FFF2-40B4-BE49-F238E27FC236}">
                <a16:creationId xmlns:a16="http://schemas.microsoft.com/office/drawing/2014/main" id="{33F2842F-ACE4-4306-B69F-B18BA0D84DED}"/>
              </a:ext>
              <a:ext uri="{C183D7F6-B498-43B3-948B-1728B52AA6E4}">
                <adec:decorative xmlns:adec="http://schemas.microsoft.com/office/drawing/2017/decorative" val="1"/>
              </a:ext>
            </a:extLst>
          </p:cNvPr>
          <p:cNvCxnSpPr>
            <a:cxnSpLocks/>
          </p:cNvCxnSpPr>
          <p:nvPr/>
        </p:nvCxnSpPr>
        <p:spPr>
          <a:xfrm>
            <a:off x="1631494" y="522710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char build by blocks of square">
            <a:extLst>
              <a:ext uri="{FF2B5EF4-FFF2-40B4-BE49-F238E27FC236}">
                <a16:creationId xmlns:a16="http://schemas.microsoft.com/office/drawing/2014/main" id="{2A59178F-B95E-463D-9BDB-506C5F1FC367}"/>
              </a:ext>
            </a:extLst>
          </p:cNvPr>
          <p:cNvPicPr>
            <a:picLocks/>
          </p:cNvPicPr>
          <p:nvPr/>
        </p:nvPicPr>
        <p:blipFill>
          <a:blip r:embed="rId6"/>
          <a:stretch>
            <a:fillRect/>
          </a:stretch>
        </p:blipFill>
        <p:spPr>
          <a:xfrm>
            <a:off x="459436" y="5440591"/>
            <a:ext cx="932282" cy="932282"/>
          </a:xfrm>
          <a:prstGeom prst="rect">
            <a:avLst/>
          </a:prstGeom>
        </p:spPr>
      </p:pic>
      <p:sp>
        <p:nvSpPr>
          <p:cNvPr id="114" name="Rectangle 113">
            <a:extLst>
              <a:ext uri="{FF2B5EF4-FFF2-40B4-BE49-F238E27FC236}">
                <a16:creationId xmlns:a16="http://schemas.microsoft.com/office/drawing/2014/main" id="{86A42045-D5F2-4DDD-9A25-89E3A2014A56}"/>
              </a:ext>
            </a:extLst>
          </p:cNvPr>
          <p:cNvSpPr/>
          <p:nvPr/>
        </p:nvSpPr>
        <p:spPr bwMode="auto">
          <a:xfrm>
            <a:off x="1631494" y="5570315"/>
            <a:ext cx="10129600" cy="7061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lnSpc>
                <a:spcPct val="90000"/>
              </a:lnSpc>
              <a:spcBef>
                <a:spcPct val="0"/>
              </a:spcBef>
              <a:spcAft>
                <a:spcPct val="0"/>
              </a:spcAft>
            </a:pPr>
            <a:r>
              <a:rPr lang="en-US" sz="1961">
                <a:solidFill>
                  <a:schemeClr val="tx1"/>
                </a:solidFill>
                <a:ea typeface="Segoe UI" pitchFamily="34" charset="0"/>
                <a:cs typeface="Segoe UI" pitchFamily="34" charset="0"/>
              </a:rPr>
              <a:t>You can split data by device properties to change the data display or aggregation buckets</a:t>
            </a:r>
            <a:br>
              <a:rPr lang="en-US" sz="1961">
                <a:solidFill>
                  <a:schemeClr val="tx1"/>
                </a:solidFill>
                <a:ea typeface="Segoe UI" pitchFamily="34" charset="0"/>
                <a:cs typeface="Segoe UI" pitchFamily="34" charset="0"/>
              </a:rPr>
            </a:br>
            <a:r>
              <a:rPr lang="en-US" sz="1961">
                <a:solidFill>
                  <a:schemeClr val="tx1"/>
                </a:solidFill>
                <a:ea typeface="Segoe UI" pitchFamily="34" charset="0"/>
                <a:cs typeface="Segoe UI" pitchFamily="34" charset="0"/>
              </a:rPr>
              <a:t>(can even be set to “Device Id” for per-device viewing)</a:t>
            </a:r>
          </a:p>
        </p:txBody>
      </p:sp>
    </p:spTree>
    <p:extLst>
      <p:ext uri="{BB962C8B-B14F-4D97-AF65-F5344CB8AC3E}">
        <p14:creationId xmlns:p14="http://schemas.microsoft.com/office/powerpoint/2010/main" val="269051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7: Module labs</a:t>
            </a:r>
          </a:p>
        </p:txBody>
      </p:sp>
      <p:pic>
        <p:nvPicPr>
          <p:cNvPr id="4" name="Picture 3" descr="Icon of a lab flask">
            <a:extLst>
              <a:ext uri="{FF2B5EF4-FFF2-40B4-BE49-F238E27FC236}">
                <a16:creationId xmlns:a16="http://schemas.microsoft.com/office/drawing/2014/main" id="{C2308F80-44E8-47A0-8CF1-9116B24E5728}"/>
              </a:ext>
            </a:extLst>
          </p:cNvPr>
          <p:cNvPicPr>
            <a:picLocks noChangeAspect="1"/>
          </p:cNvPicPr>
          <p:nvPr/>
        </p:nvPicPr>
        <p:blipFill>
          <a:blip r:embed="rId3"/>
          <a:stretch>
            <a:fillRect/>
          </a:stretch>
        </p:blipFill>
        <p:spPr>
          <a:xfrm>
            <a:off x="10343214" y="2878161"/>
            <a:ext cx="750044" cy="1090809"/>
          </a:xfrm>
          <a:prstGeom prst="rect">
            <a:avLst/>
          </a:prstGeom>
        </p:spPr>
      </p:pic>
    </p:spTree>
    <p:extLst>
      <p:ext uri="{BB962C8B-B14F-4D97-AF65-F5344CB8AC3E}">
        <p14:creationId xmlns:p14="http://schemas.microsoft.com/office/powerpoint/2010/main" val="1447717064"/>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12 labs</a:t>
            </a:r>
          </a:p>
        </p:txBody>
      </p:sp>
      <p:pic>
        <p:nvPicPr>
          <p:cNvPr id="6" name="Picture 5" descr="Icon of chart build by blocks of square">
            <a:extLst>
              <a:ext uri="{FF2B5EF4-FFF2-40B4-BE49-F238E27FC236}">
                <a16:creationId xmlns:a16="http://schemas.microsoft.com/office/drawing/2014/main" id="{1AC57024-FEFC-4311-BAB8-B548AE7EF3B9}"/>
              </a:ext>
            </a:extLst>
          </p:cNvPr>
          <p:cNvPicPr>
            <a:picLocks/>
          </p:cNvPicPr>
          <p:nvPr/>
        </p:nvPicPr>
        <p:blipFill>
          <a:blip r:embed="rId3"/>
          <a:stretch>
            <a:fillRect/>
          </a:stretch>
        </p:blipFill>
        <p:spPr>
          <a:xfrm>
            <a:off x="459436" y="1727589"/>
            <a:ext cx="932282" cy="932282"/>
          </a:xfrm>
          <a:prstGeom prst="rect">
            <a:avLst/>
          </a:prstGeom>
        </p:spPr>
      </p:pic>
      <p:sp>
        <p:nvSpPr>
          <p:cNvPr id="8" name="Rectangle 7">
            <a:extLst>
              <a:ext uri="{FF2B5EF4-FFF2-40B4-BE49-F238E27FC236}">
                <a16:creationId xmlns:a16="http://schemas.microsoft.com/office/drawing/2014/main" id="{9145B093-1D8A-41F6-BE45-2D040CA08058}"/>
              </a:ext>
            </a:extLst>
          </p:cNvPr>
          <p:cNvSpPr/>
          <p:nvPr/>
        </p:nvSpPr>
        <p:spPr bwMode="auto">
          <a:xfrm>
            <a:off x="1631493" y="1722721"/>
            <a:ext cx="10129600" cy="253578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2353" dirty="0">
                <a:solidFill>
                  <a:schemeClr val="tx1"/>
                </a:solidFill>
                <a:latin typeface="+mj-lt"/>
                <a:ea typeface="Segoe UI" pitchFamily="34" charset="0"/>
                <a:cs typeface="Segoe UI" pitchFamily="34" charset="0"/>
              </a:rPr>
              <a:t>Lab 20: </a:t>
            </a:r>
            <a:r>
              <a:rPr lang="en-US" sz="2353" dirty="0">
                <a:solidFill>
                  <a:schemeClr val="tx1"/>
                </a:solidFill>
                <a:ea typeface="Segoe UI" pitchFamily="34" charset="0"/>
                <a:cs typeface="Segoe UI" pitchFamily="34" charset="0"/>
              </a:rPr>
              <a:t>Build an IoT Solution with IoT Central</a:t>
            </a:r>
          </a:p>
          <a:p>
            <a:pPr defTabSz="914102" fontAlgn="base">
              <a:spcBef>
                <a:spcPts val="588"/>
              </a:spcBef>
              <a:spcAft>
                <a:spcPts val="588"/>
              </a:spcAft>
            </a:pPr>
            <a:r>
              <a:rPr lang="en-US" sz="1961" dirty="0">
                <a:solidFill>
                  <a:schemeClr val="tx1"/>
                </a:solidFill>
                <a:ea typeface="Segoe UI" pitchFamily="34" charset="0"/>
                <a:cs typeface="Segoe UI" pitchFamily="34" charset="0"/>
              </a:rPr>
              <a:t>You will create an Azure IoT Central custom app, using the IoT Central portal</a:t>
            </a:r>
          </a:p>
          <a:p>
            <a:pPr defTabSz="914102" fontAlgn="base">
              <a:spcBef>
                <a:spcPts val="588"/>
              </a:spcBef>
              <a:spcAft>
                <a:spcPts val="588"/>
              </a:spcAft>
            </a:pPr>
            <a:r>
              <a:rPr lang="en-US" sz="1961" dirty="0">
                <a:solidFill>
                  <a:schemeClr val="tx1"/>
                </a:solidFill>
                <a:ea typeface="Segoe UI" pitchFamily="34" charset="0"/>
                <a:cs typeface="Segoe UI" pitchFamily="34" charset="0"/>
              </a:rPr>
              <a:t>You will create a device template for a custom device, using the IoT Central portal</a:t>
            </a:r>
          </a:p>
          <a:p>
            <a:pPr defTabSz="914102" fontAlgn="base">
              <a:spcBef>
                <a:spcPts val="588"/>
              </a:spcBef>
              <a:spcAft>
                <a:spcPts val="588"/>
              </a:spcAft>
            </a:pPr>
            <a:r>
              <a:rPr lang="en-US" sz="1961" dirty="0">
                <a:solidFill>
                  <a:schemeClr val="tx1"/>
                </a:solidFill>
                <a:ea typeface="Segoe UI" pitchFamily="34" charset="0"/>
                <a:cs typeface="Segoe UI" pitchFamily="34" charset="0"/>
              </a:rPr>
              <a:t>You will create a simulated device app to represent a refrigerated truck</a:t>
            </a:r>
          </a:p>
          <a:p>
            <a:pPr defTabSz="914102" fontAlgn="base">
              <a:spcBef>
                <a:spcPts val="588"/>
              </a:spcBef>
              <a:spcAft>
                <a:spcPts val="588"/>
              </a:spcAft>
            </a:pPr>
            <a:r>
              <a:rPr lang="en-US" sz="1961" dirty="0">
                <a:solidFill>
                  <a:schemeClr val="tx1"/>
                </a:solidFill>
                <a:ea typeface="Segoe UI" pitchFamily="34" charset="0"/>
                <a:cs typeface="Segoe UI" pitchFamily="34" charset="0"/>
              </a:rPr>
              <a:t>You will define delivery routes using Azure Maps</a:t>
            </a:r>
          </a:p>
          <a:p>
            <a:pPr defTabSz="914102" fontAlgn="base">
              <a:spcBef>
                <a:spcPts val="588"/>
              </a:spcBef>
              <a:spcAft>
                <a:spcPts val="588"/>
              </a:spcAft>
            </a:pPr>
            <a:r>
              <a:rPr lang="en-US" sz="1961" dirty="0">
                <a:solidFill>
                  <a:schemeClr val="tx1"/>
                </a:solidFill>
                <a:ea typeface="Segoe UI" pitchFamily="34" charset="0"/>
                <a:cs typeface="Segoe UI" pitchFamily="34" charset="0"/>
              </a:rPr>
              <a:t>You will monitor and command the refrigerated truck from an IoT Central dashboard</a:t>
            </a:r>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8: Module 12 review questions</a:t>
            </a:r>
          </a:p>
        </p:txBody>
      </p:sp>
      <p:pic>
        <p:nvPicPr>
          <p:cNvPr id="3" name="Picture 2" descr="Icon of a magnifying glass">
            <a:extLst>
              <a:ext uri="{FF2B5EF4-FFF2-40B4-BE49-F238E27FC236}">
                <a16:creationId xmlns:a16="http://schemas.microsoft.com/office/drawing/2014/main" id="{899254E7-0303-482E-AB40-4DB57283C073}"/>
              </a:ext>
            </a:extLst>
          </p:cNvPr>
          <p:cNvPicPr>
            <a:picLocks noChangeAspect="1"/>
          </p:cNvPicPr>
          <p:nvPr/>
        </p:nvPicPr>
        <p:blipFill>
          <a:blip r:embed="rId3"/>
          <a:stretch>
            <a:fillRect/>
          </a:stretch>
        </p:blipFill>
        <p:spPr>
          <a:xfrm>
            <a:off x="10264177" y="3003123"/>
            <a:ext cx="848645" cy="848645"/>
          </a:xfrm>
          <a:prstGeom prst="rect">
            <a:avLst/>
          </a:prstGeom>
        </p:spPr>
      </p:pic>
    </p:spTree>
    <p:extLst>
      <p:ext uri="{BB962C8B-B14F-4D97-AF65-F5344CB8AC3E}">
        <p14:creationId xmlns:p14="http://schemas.microsoft.com/office/powerpoint/2010/main" val="1693256680"/>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12.1</a:t>
            </a:r>
          </a:p>
        </p:txBody>
      </p:sp>
      <p:sp>
        <p:nvSpPr>
          <p:cNvPr id="2" name="Rectangle 1">
            <a:extLst>
              <a:ext uri="{FF2B5EF4-FFF2-40B4-BE49-F238E27FC236}">
                <a16:creationId xmlns:a16="http://schemas.microsoft.com/office/drawing/2014/main" id="{F0553465-780E-4AAF-883C-E20067D599C6}"/>
              </a:ext>
            </a:extLst>
          </p:cNvPr>
          <p:cNvSpPr/>
          <p:nvPr/>
        </p:nvSpPr>
        <p:spPr bwMode="auto">
          <a:xfrm>
            <a:off x="427537" y="1197723"/>
            <a:ext cx="11331592" cy="6034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ts val="294"/>
              </a:spcBef>
              <a:spcAft>
                <a:spcPts val="294"/>
              </a:spcAft>
            </a:pPr>
            <a:r>
              <a:rPr lang="en-US" sz="1961">
                <a:solidFill>
                  <a:schemeClr val="tx1"/>
                </a:solidFill>
                <a:ea typeface="Segoe UI" pitchFamily="34" charset="0"/>
                <a:cs typeface="Segoe UI" pitchFamily="34" charset="0"/>
              </a:rPr>
              <a:t>You are developing an Azure IoT solution your company. You have a small team and limited experience with IoT technologies. You decide to investigate Azure IoT Central</a:t>
            </a:r>
          </a:p>
        </p:txBody>
      </p:sp>
      <p:pic>
        <p:nvPicPr>
          <p:cNvPr id="4" name="Picture 3" descr="Icon of small circles connected by lines forming a big circle">
            <a:extLst>
              <a:ext uri="{FF2B5EF4-FFF2-40B4-BE49-F238E27FC236}">
                <a16:creationId xmlns:a16="http://schemas.microsoft.com/office/drawing/2014/main" id="{EB91ACE9-F64E-42F8-9285-AF1475BF6C2F}"/>
              </a:ext>
            </a:extLst>
          </p:cNvPr>
          <p:cNvPicPr>
            <a:picLocks/>
          </p:cNvPicPr>
          <p:nvPr/>
        </p:nvPicPr>
        <p:blipFill>
          <a:blip r:embed="rId3"/>
          <a:stretch>
            <a:fillRect/>
          </a:stretch>
        </p:blipFill>
        <p:spPr>
          <a:xfrm>
            <a:off x="462219" y="2145483"/>
            <a:ext cx="896425" cy="896425"/>
          </a:xfrm>
          <a:prstGeom prst="rect">
            <a:avLst/>
          </a:prstGeom>
        </p:spPr>
      </p:pic>
      <p:sp>
        <p:nvSpPr>
          <p:cNvPr id="7" name="Rectangle 6">
            <a:extLst>
              <a:ext uri="{FF2B5EF4-FFF2-40B4-BE49-F238E27FC236}">
                <a16:creationId xmlns:a16="http://schemas.microsoft.com/office/drawing/2014/main" id="{158B6343-0F42-414E-942C-6BBCEAD596B2}"/>
              </a:ext>
            </a:extLst>
          </p:cNvPr>
          <p:cNvSpPr/>
          <p:nvPr/>
        </p:nvSpPr>
        <p:spPr bwMode="auto">
          <a:xfrm>
            <a:off x="1631494" y="2447105"/>
            <a:ext cx="10129600" cy="3017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defTabSz="914102" fontAlgn="base">
              <a:spcBef>
                <a:spcPct val="0"/>
              </a:spcBef>
              <a:spcAft>
                <a:spcPct val="0"/>
              </a:spcAft>
            </a:pPr>
            <a:r>
              <a:rPr lang="en-US" sz="1961" dirty="0">
                <a:solidFill>
                  <a:schemeClr val="tx2"/>
                </a:solidFill>
                <a:latin typeface="+mj-lt"/>
                <a:ea typeface="Segoe UI" pitchFamily="34" charset="0"/>
                <a:cs typeface="Segoe UI" pitchFamily="34" charset="0"/>
              </a:rPr>
              <a:t>What is Azure IoT Central? (choose one best answer)</a:t>
            </a:r>
          </a:p>
        </p:txBody>
      </p:sp>
      <p:sp>
        <p:nvSpPr>
          <p:cNvPr id="9" name="Rectangle 8">
            <a:extLst>
              <a:ext uri="{FF2B5EF4-FFF2-40B4-BE49-F238E27FC236}">
                <a16:creationId xmlns:a16="http://schemas.microsoft.com/office/drawing/2014/main" id="{EB553F11-69D4-4B55-BFDC-847418FB1DAB}"/>
              </a:ext>
            </a:extLst>
          </p:cNvPr>
          <p:cNvSpPr>
            <a:spLocks/>
          </p:cNvSpPr>
          <p:nvPr/>
        </p:nvSpPr>
        <p:spPr bwMode="auto">
          <a:xfrm>
            <a:off x="423311" y="3328288"/>
            <a:ext cx="2698239" cy="273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A: </a:t>
            </a:r>
          </a:p>
          <a:p>
            <a:pPr defTabSz="914102" fontAlgn="base">
              <a:spcBef>
                <a:spcPts val="294"/>
              </a:spcBef>
            </a:pPr>
            <a:r>
              <a:rPr lang="en-US" sz="1730" dirty="0">
                <a:solidFill>
                  <a:schemeClr val="tx1"/>
                </a:solidFill>
                <a:ea typeface="Segoe UI" pitchFamily="34" charset="0"/>
                <a:cs typeface="Segoe UI" pitchFamily="34" charset="0"/>
              </a:rPr>
              <a:t>Azure IoT Central is a simple dashboard for reviewing Azure Monitor logs</a:t>
            </a:r>
            <a:endParaRPr lang="en-IN" sz="1730" dirty="0">
              <a:solidFill>
                <a:schemeClr val="tx1"/>
              </a:soli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A0240D7D-A937-4F9A-80F0-3606167009B9}"/>
              </a:ext>
            </a:extLst>
          </p:cNvPr>
          <p:cNvSpPr>
            <a:spLocks/>
          </p:cNvSpPr>
          <p:nvPr/>
        </p:nvSpPr>
        <p:spPr bwMode="auto">
          <a:xfrm>
            <a:off x="3307009" y="3328288"/>
            <a:ext cx="2698239" cy="273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B:</a:t>
            </a:r>
          </a:p>
          <a:p>
            <a:pPr defTabSz="914102" fontAlgn="base">
              <a:spcBef>
                <a:spcPts val="294"/>
              </a:spcBef>
              <a:spcAft>
                <a:spcPts val="294"/>
              </a:spcAft>
            </a:pPr>
            <a:r>
              <a:rPr lang="en-US" sz="1730" dirty="0">
                <a:solidFill>
                  <a:schemeClr val="tx1"/>
                </a:solidFill>
                <a:ea typeface="Segoe UI" pitchFamily="34" charset="0"/>
                <a:cs typeface="Segoe UI" pitchFamily="34" charset="0"/>
              </a:rPr>
              <a:t>Azure IoT Central is an IoT app platform that reduces the burden and cost of developing, managing, and maintaining enterprise-grade IoT solutions</a:t>
            </a:r>
          </a:p>
        </p:txBody>
      </p:sp>
      <p:sp>
        <p:nvSpPr>
          <p:cNvPr id="12" name="Rectangle 11">
            <a:extLst>
              <a:ext uri="{FF2B5EF4-FFF2-40B4-BE49-F238E27FC236}">
                <a16:creationId xmlns:a16="http://schemas.microsoft.com/office/drawing/2014/main" id="{E4545E57-8B69-4366-90E2-1B8D54184740}"/>
              </a:ext>
            </a:extLst>
          </p:cNvPr>
          <p:cNvSpPr>
            <a:spLocks/>
          </p:cNvSpPr>
          <p:nvPr/>
        </p:nvSpPr>
        <p:spPr bwMode="auto">
          <a:xfrm>
            <a:off x="6190707" y="3328288"/>
            <a:ext cx="2698239" cy="273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C:</a:t>
            </a:r>
          </a:p>
          <a:p>
            <a:pPr defTabSz="914102" fontAlgn="base">
              <a:spcBef>
                <a:spcPts val="294"/>
              </a:spcBef>
              <a:spcAft>
                <a:spcPts val="294"/>
              </a:spcAft>
            </a:pPr>
            <a:r>
              <a:rPr lang="en-US" sz="1730">
                <a:solidFill>
                  <a:schemeClr val="tx1"/>
                </a:solidFill>
              </a:rPr>
              <a:t>Azure IoT Central is another name for Azure IoT Hub</a:t>
            </a:r>
          </a:p>
        </p:txBody>
      </p:sp>
      <p:sp>
        <p:nvSpPr>
          <p:cNvPr id="13" name="Rectangle 12">
            <a:extLst>
              <a:ext uri="{FF2B5EF4-FFF2-40B4-BE49-F238E27FC236}">
                <a16:creationId xmlns:a16="http://schemas.microsoft.com/office/drawing/2014/main" id="{96C8B2D3-E632-4F90-8B7C-EBCB39D26DBD}"/>
              </a:ext>
            </a:extLst>
          </p:cNvPr>
          <p:cNvSpPr>
            <a:spLocks/>
          </p:cNvSpPr>
          <p:nvPr/>
        </p:nvSpPr>
        <p:spPr bwMode="auto">
          <a:xfrm>
            <a:off x="9074406" y="3328288"/>
            <a:ext cx="2698239" cy="273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D:</a:t>
            </a:r>
          </a:p>
          <a:p>
            <a:pPr defTabSz="914102" fontAlgn="base">
              <a:spcBef>
                <a:spcPts val="294"/>
              </a:spcBef>
              <a:spcAft>
                <a:spcPts val="294"/>
              </a:spcAft>
            </a:pPr>
            <a:r>
              <a:rPr lang="en-US" sz="1730">
                <a:solidFill>
                  <a:schemeClr val="tx1"/>
                </a:solidFill>
                <a:ea typeface="Segoe UI" pitchFamily="34" charset="0"/>
                <a:cs typeface="Segoe UI" pitchFamily="34" charset="0"/>
              </a:rPr>
              <a:t>Azure IoT Central is a helper service for IoT Hub that enables </a:t>
            </a:r>
            <a:br>
              <a:rPr lang="en-US" sz="1730">
                <a:solidFill>
                  <a:schemeClr val="tx1"/>
                </a:solidFill>
                <a:ea typeface="Segoe UI" pitchFamily="34" charset="0"/>
                <a:cs typeface="Segoe UI" pitchFamily="34" charset="0"/>
              </a:rPr>
            </a:br>
            <a:r>
              <a:rPr lang="en-US" sz="1730">
                <a:solidFill>
                  <a:schemeClr val="tx1"/>
                </a:solidFill>
                <a:ea typeface="Segoe UI" pitchFamily="34" charset="0"/>
                <a:cs typeface="Segoe UI" pitchFamily="34" charset="0"/>
              </a:rPr>
              <a:t>zero-touch, just-in-time provisioning to the right IoT hub without requiring human intervention</a:t>
            </a:r>
          </a:p>
        </p:txBody>
      </p:sp>
    </p:spTree>
    <p:extLst>
      <p:ext uri="{BB962C8B-B14F-4D97-AF65-F5344CB8AC3E}">
        <p14:creationId xmlns:p14="http://schemas.microsoft.com/office/powerpoint/2010/main" val="2423408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1B4F1F-1B1D-44AF-A713-F717F5240573}"/>
              </a:ext>
            </a:extLst>
          </p:cNvPr>
          <p:cNvSpPr>
            <a:spLocks noGrp="1"/>
          </p:cNvSpPr>
          <p:nvPr>
            <p:ph type="title"/>
          </p:nvPr>
        </p:nvSpPr>
        <p:spPr/>
        <p:txBody>
          <a:bodyPr/>
          <a:lstStyle/>
          <a:p>
            <a:r>
              <a:rPr lang="en-US"/>
              <a:t>Lesson 2: Introduction to IoT Central</a:t>
            </a:r>
            <a:endParaRPr lang="en-IN"/>
          </a:p>
        </p:txBody>
      </p:sp>
      <p:pic>
        <p:nvPicPr>
          <p:cNvPr id="2" name="Picture 1" descr="Icon of small circles connected by lines forming a big circle">
            <a:extLst>
              <a:ext uri="{FF2B5EF4-FFF2-40B4-BE49-F238E27FC236}">
                <a16:creationId xmlns:a16="http://schemas.microsoft.com/office/drawing/2014/main" id="{1F9F4C10-4B68-4A4D-ADD0-EDE52F08D81B}"/>
              </a:ext>
            </a:extLst>
          </p:cNvPr>
          <p:cNvPicPr>
            <a:picLocks noChangeAspect="1"/>
          </p:cNvPicPr>
          <p:nvPr/>
        </p:nvPicPr>
        <p:blipFill>
          <a:blip r:embed="rId2">
            <a:clrChange>
              <a:clrFrom>
                <a:srgbClr val="FFFFFF"/>
              </a:clrFrom>
              <a:clrTo>
                <a:srgbClr val="FFFFFF">
                  <a:alpha val="0"/>
                </a:srgbClr>
              </a:clrTo>
            </a:clrChange>
          </a:blip>
          <a:srcRect/>
          <a:stretch/>
        </p:blipFill>
        <p:spPr>
          <a:xfrm>
            <a:off x="10328740" y="3060127"/>
            <a:ext cx="734637" cy="734637"/>
          </a:xfrm>
          <a:prstGeom prst="rect">
            <a:avLst/>
          </a:prstGeom>
        </p:spPr>
      </p:pic>
    </p:spTree>
    <p:extLst>
      <p:ext uri="{BB962C8B-B14F-4D97-AF65-F5344CB8AC3E}">
        <p14:creationId xmlns:p14="http://schemas.microsoft.com/office/powerpoint/2010/main" val="2950425152"/>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12.2</a:t>
            </a:r>
          </a:p>
        </p:txBody>
      </p:sp>
      <p:sp>
        <p:nvSpPr>
          <p:cNvPr id="11" name="Rectangle 10">
            <a:extLst>
              <a:ext uri="{FF2B5EF4-FFF2-40B4-BE49-F238E27FC236}">
                <a16:creationId xmlns:a16="http://schemas.microsoft.com/office/drawing/2014/main" id="{D69BE484-5392-4041-8046-6484BE9B6A31}"/>
              </a:ext>
            </a:extLst>
          </p:cNvPr>
          <p:cNvSpPr/>
          <p:nvPr/>
        </p:nvSpPr>
        <p:spPr bwMode="auto">
          <a:xfrm>
            <a:off x="427537" y="1197723"/>
            <a:ext cx="11331592" cy="60345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961" dirty="0">
                <a:solidFill>
                  <a:schemeClr val="tx1"/>
                </a:solidFill>
              </a:rPr>
              <a:t>You are developing an Azure IoT solution your company. You have a small team and limited experience with IoT technologies. You decide to investigate Azure IoT Central</a:t>
            </a:r>
          </a:p>
        </p:txBody>
      </p:sp>
      <p:pic>
        <p:nvPicPr>
          <p:cNvPr id="2" name="Picture 1" descr="Icon of small circles connected by lines forming a big circle">
            <a:extLst>
              <a:ext uri="{FF2B5EF4-FFF2-40B4-BE49-F238E27FC236}">
                <a16:creationId xmlns:a16="http://schemas.microsoft.com/office/drawing/2014/main" id="{29FBF375-2E5F-48BF-8A42-024CB4EAB836}"/>
              </a:ext>
            </a:extLst>
          </p:cNvPr>
          <p:cNvPicPr>
            <a:picLocks/>
          </p:cNvPicPr>
          <p:nvPr/>
        </p:nvPicPr>
        <p:blipFill>
          <a:blip r:embed="rId3"/>
          <a:stretch>
            <a:fillRect/>
          </a:stretch>
        </p:blipFill>
        <p:spPr>
          <a:xfrm>
            <a:off x="462219" y="2145483"/>
            <a:ext cx="896425" cy="896425"/>
          </a:xfrm>
          <a:prstGeom prst="rect">
            <a:avLst/>
          </a:prstGeom>
        </p:spPr>
      </p:pic>
      <p:sp>
        <p:nvSpPr>
          <p:cNvPr id="12" name="Rectangle 11">
            <a:extLst>
              <a:ext uri="{FF2B5EF4-FFF2-40B4-BE49-F238E27FC236}">
                <a16:creationId xmlns:a16="http://schemas.microsoft.com/office/drawing/2014/main" id="{5A5F75DB-2955-41E6-9634-879CBE3072FE}"/>
              </a:ext>
            </a:extLst>
          </p:cNvPr>
          <p:cNvSpPr/>
          <p:nvPr/>
        </p:nvSpPr>
        <p:spPr bwMode="auto">
          <a:xfrm>
            <a:off x="1631494" y="2291970"/>
            <a:ext cx="10207121" cy="6034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1961">
                <a:solidFill>
                  <a:schemeClr val="tx2"/>
                </a:solidFill>
                <a:latin typeface="+mj-lt"/>
              </a:rPr>
              <a:t>Which of the following statements accurately describe IoT Central?</a:t>
            </a:r>
            <a:br>
              <a:rPr lang="en-US" sz="1961">
                <a:solidFill>
                  <a:schemeClr val="tx2"/>
                </a:solidFill>
                <a:latin typeface="+mj-lt"/>
              </a:rPr>
            </a:br>
            <a:r>
              <a:rPr lang="en-US" sz="1961">
                <a:solidFill>
                  <a:schemeClr val="tx2"/>
                </a:solidFill>
                <a:latin typeface="+mj-lt"/>
              </a:rPr>
              <a:t>(choose all correct answers)</a:t>
            </a:r>
          </a:p>
        </p:txBody>
      </p:sp>
      <p:sp>
        <p:nvSpPr>
          <p:cNvPr id="13" name="Rectangle 12">
            <a:extLst>
              <a:ext uri="{FF2B5EF4-FFF2-40B4-BE49-F238E27FC236}">
                <a16:creationId xmlns:a16="http://schemas.microsoft.com/office/drawing/2014/main" id="{050ADA21-9B3F-4DC3-B654-5BBCB4067936}"/>
              </a:ext>
            </a:extLst>
          </p:cNvPr>
          <p:cNvSpPr>
            <a:spLocks/>
          </p:cNvSpPr>
          <p:nvPr/>
        </p:nvSpPr>
        <p:spPr bwMode="auto">
          <a:xfrm>
            <a:off x="423311" y="3328288"/>
            <a:ext cx="2698239" cy="273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A:</a:t>
            </a:r>
          </a:p>
          <a:p>
            <a:pPr defTabSz="914102" fontAlgn="base">
              <a:spcBef>
                <a:spcPts val="294"/>
              </a:spcBef>
              <a:spcAft>
                <a:spcPts val="294"/>
              </a:spcAft>
            </a:pPr>
            <a:r>
              <a:rPr lang="en-US" sz="1730" dirty="0">
                <a:solidFill>
                  <a:schemeClr val="tx1"/>
                </a:solidFill>
                <a:ea typeface="Segoe UI" pitchFamily="34" charset="0"/>
                <a:cs typeface="Segoe UI" pitchFamily="34" charset="0"/>
              </a:rPr>
              <a:t>Azure IoT Central app platform is built on top of the Azure IoT PaaS services</a:t>
            </a:r>
          </a:p>
        </p:txBody>
      </p:sp>
      <p:sp>
        <p:nvSpPr>
          <p:cNvPr id="14" name="Rectangle 13">
            <a:extLst>
              <a:ext uri="{FF2B5EF4-FFF2-40B4-BE49-F238E27FC236}">
                <a16:creationId xmlns:a16="http://schemas.microsoft.com/office/drawing/2014/main" id="{1E5DE695-B4D9-4A86-9DDB-C9205E9E1270}"/>
              </a:ext>
            </a:extLst>
          </p:cNvPr>
          <p:cNvSpPr>
            <a:spLocks/>
          </p:cNvSpPr>
          <p:nvPr/>
        </p:nvSpPr>
        <p:spPr bwMode="auto">
          <a:xfrm>
            <a:off x="3307009" y="3328288"/>
            <a:ext cx="2698239" cy="273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B:</a:t>
            </a:r>
          </a:p>
          <a:p>
            <a:pPr defTabSz="914102" fontAlgn="base">
              <a:spcBef>
                <a:spcPts val="294"/>
              </a:spcBef>
              <a:spcAft>
                <a:spcPts val="294"/>
              </a:spcAft>
            </a:pPr>
            <a:r>
              <a:rPr lang="en-US" sz="1730">
                <a:solidFill>
                  <a:schemeClr val="tx1"/>
                </a:solidFill>
                <a:ea typeface="Segoe UI" pitchFamily="34" charset="0"/>
                <a:cs typeface="Segoe UI" pitchFamily="34" charset="0"/>
              </a:rPr>
              <a:t>Azure IoT Central uses Azure IoT Hub as a cloud gateway that enables device connectivity</a:t>
            </a:r>
          </a:p>
        </p:txBody>
      </p:sp>
      <p:sp>
        <p:nvSpPr>
          <p:cNvPr id="15" name="Rectangle 14">
            <a:extLst>
              <a:ext uri="{FF2B5EF4-FFF2-40B4-BE49-F238E27FC236}">
                <a16:creationId xmlns:a16="http://schemas.microsoft.com/office/drawing/2014/main" id="{6C16AE16-9552-4E10-886F-9F797B404C3B}"/>
              </a:ext>
            </a:extLst>
          </p:cNvPr>
          <p:cNvSpPr>
            <a:spLocks/>
          </p:cNvSpPr>
          <p:nvPr/>
        </p:nvSpPr>
        <p:spPr bwMode="auto">
          <a:xfrm>
            <a:off x="6190707" y="3328288"/>
            <a:ext cx="2698239" cy="273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C:</a:t>
            </a:r>
          </a:p>
          <a:p>
            <a:pPr defTabSz="914102" fontAlgn="base">
              <a:spcBef>
                <a:spcPts val="294"/>
              </a:spcBef>
              <a:spcAft>
                <a:spcPts val="294"/>
              </a:spcAft>
            </a:pPr>
            <a:r>
              <a:rPr lang="en-US" sz="1730">
                <a:solidFill>
                  <a:schemeClr val="tx1"/>
                </a:solidFill>
              </a:rPr>
              <a:t>Azure IoT Central uses device templates to specify the data that a device can exchange with your application</a:t>
            </a:r>
          </a:p>
        </p:txBody>
      </p:sp>
      <p:sp>
        <p:nvSpPr>
          <p:cNvPr id="16" name="Rectangle 15">
            <a:extLst>
              <a:ext uri="{FF2B5EF4-FFF2-40B4-BE49-F238E27FC236}">
                <a16:creationId xmlns:a16="http://schemas.microsoft.com/office/drawing/2014/main" id="{F357D5D2-1178-43C4-8EF9-79381B63B6CA}"/>
              </a:ext>
            </a:extLst>
          </p:cNvPr>
          <p:cNvSpPr>
            <a:spLocks/>
          </p:cNvSpPr>
          <p:nvPr/>
        </p:nvSpPr>
        <p:spPr bwMode="auto">
          <a:xfrm>
            <a:off x="9074406" y="3328288"/>
            <a:ext cx="2698239" cy="273551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D:</a:t>
            </a:r>
          </a:p>
          <a:p>
            <a:pPr defTabSz="914102" fontAlgn="base">
              <a:spcBef>
                <a:spcPts val="294"/>
              </a:spcBef>
              <a:spcAft>
                <a:spcPts val="294"/>
              </a:spcAft>
            </a:pPr>
            <a:r>
              <a:rPr lang="en-US" sz="1730">
                <a:solidFill>
                  <a:schemeClr val="tx1"/>
                </a:solidFill>
                <a:ea typeface="Segoe UI" pitchFamily="34" charset="0"/>
                <a:cs typeface="Segoe UI" pitchFamily="34" charset="0"/>
              </a:rPr>
              <a:t>Azure IoT Central supports connections to IoT devices, but Azure IoT Edge devices are not supported</a:t>
            </a:r>
          </a:p>
        </p:txBody>
      </p:sp>
    </p:spTree>
    <p:extLst>
      <p:ext uri="{BB962C8B-B14F-4D97-AF65-F5344CB8AC3E}">
        <p14:creationId xmlns:p14="http://schemas.microsoft.com/office/powerpoint/2010/main" val="48701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12.3</a:t>
            </a:r>
          </a:p>
        </p:txBody>
      </p:sp>
      <p:sp>
        <p:nvSpPr>
          <p:cNvPr id="18" name="Rectangle 17">
            <a:extLst>
              <a:ext uri="{FF2B5EF4-FFF2-40B4-BE49-F238E27FC236}">
                <a16:creationId xmlns:a16="http://schemas.microsoft.com/office/drawing/2014/main" id="{A96CF312-D742-49F3-9541-98390CD54FF6}"/>
              </a:ext>
            </a:extLst>
          </p:cNvPr>
          <p:cNvSpPr>
            <a:spLocks/>
          </p:cNvSpPr>
          <p:nvPr/>
        </p:nvSpPr>
        <p:spPr bwMode="auto">
          <a:xfrm>
            <a:off x="427536" y="1197722"/>
            <a:ext cx="11331592" cy="12069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ts val="294"/>
              </a:spcBef>
              <a:spcAft>
                <a:spcPts val="294"/>
              </a:spcAft>
            </a:pPr>
            <a:r>
              <a:rPr lang="en-US" sz="1961" dirty="0">
                <a:solidFill>
                  <a:schemeClr val="tx1"/>
                </a:solidFill>
                <a:ea typeface="Segoe UI" pitchFamily="34" charset="0"/>
                <a:cs typeface="Segoe UI" pitchFamily="34" charset="0"/>
              </a:rPr>
              <a:t>You are developing an Azure IoT solution your company. You have a small team and limited experience with IoT technologies. You choose Azure IoT Central as the platform for your solution. You start building your solution using the UI provided. Shortly after getting started you see that you will need to create a device template</a:t>
            </a:r>
          </a:p>
        </p:txBody>
      </p:sp>
      <p:pic>
        <p:nvPicPr>
          <p:cNvPr id="7" name="Picture 6" descr="Icon of a webpage layout template">
            <a:extLst>
              <a:ext uri="{FF2B5EF4-FFF2-40B4-BE49-F238E27FC236}">
                <a16:creationId xmlns:a16="http://schemas.microsoft.com/office/drawing/2014/main" id="{5D8CC65F-7D67-4AFC-981C-5562E1F07793}"/>
              </a:ext>
            </a:extLst>
          </p:cNvPr>
          <p:cNvPicPr>
            <a:picLocks/>
          </p:cNvPicPr>
          <p:nvPr/>
        </p:nvPicPr>
        <p:blipFill>
          <a:blip r:embed="rId3"/>
          <a:stretch>
            <a:fillRect/>
          </a:stretch>
        </p:blipFill>
        <p:spPr>
          <a:xfrm>
            <a:off x="427536" y="3094546"/>
            <a:ext cx="896425" cy="896425"/>
          </a:xfrm>
          <a:prstGeom prst="rect">
            <a:avLst/>
          </a:prstGeom>
        </p:spPr>
      </p:pic>
      <p:sp>
        <p:nvSpPr>
          <p:cNvPr id="52" name="Rectangle 51">
            <a:extLst>
              <a:ext uri="{FF2B5EF4-FFF2-40B4-BE49-F238E27FC236}">
                <a16:creationId xmlns:a16="http://schemas.microsoft.com/office/drawing/2014/main" id="{EE351501-CD61-49D0-81A5-587B0650F7A7}"/>
              </a:ext>
            </a:extLst>
          </p:cNvPr>
          <p:cNvSpPr>
            <a:spLocks/>
          </p:cNvSpPr>
          <p:nvPr/>
        </p:nvSpPr>
        <p:spPr bwMode="auto">
          <a:xfrm>
            <a:off x="1631494" y="3210860"/>
            <a:ext cx="10248421"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a:solidFill>
                  <a:schemeClr val="tx2"/>
                </a:solidFill>
                <a:latin typeface="+mj-lt"/>
                <a:ea typeface="Segoe UI" pitchFamily="34" charset="0"/>
                <a:cs typeface="Segoe UI" pitchFamily="34" charset="0"/>
              </a:rPr>
              <a:t>What are the four components of a device template?</a:t>
            </a:r>
            <a:br>
              <a:rPr lang="en-US" sz="1961">
                <a:solidFill>
                  <a:schemeClr val="tx2"/>
                </a:solidFill>
                <a:latin typeface="+mj-lt"/>
                <a:ea typeface="Segoe UI" pitchFamily="34" charset="0"/>
                <a:cs typeface="Segoe UI" pitchFamily="34" charset="0"/>
              </a:rPr>
            </a:br>
            <a:r>
              <a:rPr lang="en-US" sz="1961">
                <a:solidFill>
                  <a:schemeClr val="tx2"/>
                </a:solidFill>
                <a:latin typeface="+mj-lt"/>
                <a:ea typeface="Segoe UI" pitchFamily="34" charset="0"/>
                <a:cs typeface="Segoe UI" pitchFamily="34" charset="0"/>
              </a:rPr>
              <a:t>(choose all correct answers)</a:t>
            </a:r>
          </a:p>
        </p:txBody>
      </p:sp>
      <p:sp>
        <p:nvSpPr>
          <p:cNvPr id="54" name="Rectangle 53">
            <a:extLst>
              <a:ext uri="{FF2B5EF4-FFF2-40B4-BE49-F238E27FC236}">
                <a16:creationId xmlns:a16="http://schemas.microsoft.com/office/drawing/2014/main" id="{19C0687B-3BD3-4A04-A8C4-6864E00DBFD3}"/>
              </a:ext>
            </a:extLst>
          </p:cNvPr>
          <p:cNvSpPr>
            <a:spLocks/>
          </p:cNvSpPr>
          <p:nvPr/>
        </p:nvSpPr>
        <p:spPr bwMode="auto">
          <a:xfrm>
            <a:off x="428540" y="4193752"/>
            <a:ext cx="3666377" cy="961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A:</a:t>
            </a:r>
          </a:p>
          <a:p>
            <a:pPr defTabSz="914102" fontAlgn="base">
              <a:spcBef>
                <a:spcPts val="294"/>
              </a:spcBef>
              <a:spcAft>
                <a:spcPts val="294"/>
              </a:spcAft>
            </a:pPr>
            <a:r>
              <a:rPr lang="en-US" sz="1730" dirty="0">
                <a:solidFill>
                  <a:schemeClr val="tx1"/>
                </a:solidFill>
                <a:ea typeface="Segoe UI" pitchFamily="34" charset="0"/>
                <a:cs typeface="Segoe UI" pitchFamily="34" charset="0"/>
              </a:rPr>
              <a:t>Device capability model</a:t>
            </a:r>
          </a:p>
        </p:txBody>
      </p:sp>
      <p:sp>
        <p:nvSpPr>
          <p:cNvPr id="66" name="Rectangle 65">
            <a:extLst>
              <a:ext uri="{FF2B5EF4-FFF2-40B4-BE49-F238E27FC236}">
                <a16:creationId xmlns:a16="http://schemas.microsoft.com/office/drawing/2014/main" id="{B2CDC515-3413-4D11-ABB0-D4A0D29A68EE}"/>
              </a:ext>
            </a:extLst>
          </p:cNvPr>
          <p:cNvSpPr>
            <a:spLocks/>
          </p:cNvSpPr>
          <p:nvPr/>
        </p:nvSpPr>
        <p:spPr bwMode="auto">
          <a:xfrm>
            <a:off x="4267829" y="4193752"/>
            <a:ext cx="3666377" cy="961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B:</a:t>
            </a:r>
          </a:p>
          <a:p>
            <a:pPr defTabSz="914102" fontAlgn="base">
              <a:spcBef>
                <a:spcPts val="294"/>
              </a:spcBef>
              <a:spcAft>
                <a:spcPts val="294"/>
              </a:spcAft>
            </a:pPr>
            <a:r>
              <a:rPr lang="en-US" sz="1730">
                <a:solidFill>
                  <a:schemeClr val="tx1"/>
                </a:solidFill>
                <a:ea typeface="Segoe UI" pitchFamily="34" charset="0"/>
                <a:cs typeface="Segoe UI" pitchFamily="34" charset="0"/>
              </a:rPr>
              <a:t>Device connectivity model</a:t>
            </a:r>
          </a:p>
        </p:txBody>
      </p:sp>
      <p:sp>
        <p:nvSpPr>
          <p:cNvPr id="82" name="Rectangle 81">
            <a:extLst>
              <a:ext uri="{FF2B5EF4-FFF2-40B4-BE49-F238E27FC236}">
                <a16:creationId xmlns:a16="http://schemas.microsoft.com/office/drawing/2014/main" id="{872F7DFB-BB82-4DF1-A76B-E9EDB192A00A}"/>
              </a:ext>
            </a:extLst>
          </p:cNvPr>
          <p:cNvSpPr>
            <a:spLocks/>
          </p:cNvSpPr>
          <p:nvPr/>
        </p:nvSpPr>
        <p:spPr bwMode="auto">
          <a:xfrm>
            <a:off x="8107118" y="4193752"/>
            <a:ext cx="3666377" cy="961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C:</a:t>
            </a:r>
          </a:p>
          <a:p>
            <a:pPr defTabSz="914102" fontAlgn="base">
              <a:spcBef>
                <a:spcPts val="294"/>
              </a:spcBef>
              <a:spcAft>
                <a:spcPts val="294"/>
              </a:spcAft>
            </a:pPr>
            <a:r>
              <a:rPr lang="en-US" sz="1730">
                <a:solidFill>
                  <a:schemeClr val="tx1"/>
                </a:solidFill>
              </a:rPr>
              <a:t>Cloud properties</a:t>
            </a:r>
          </a:p>
        </p:txBody>
      </p:sp>
      <p:sp>
        <p:nvSpPr>
          <p:cNvPr id="84" name="Rectangle 83">
            <a:extLst>
              <a:ext uri="{FF2B5EF4-FFF2-40B4-BE49-F238E27FC236}">
                <a16:creationId xmlns:a16="http://schemas.microsoft.com/office/drawing/2014/main" id="{8FB6C4DD-7F65-4D5B-A38A-1FCACDE87076}"/>
              </a:ext>
            </a:extLst>
          </p:cNvPr>
          <p:cNvSpPr>
            <a:spLocks/>
          </p:cNvSpPr>
          <p:nvPr/>
        </p:nvSpPr>
        <p:spPr bwMode="auto">
          <a:xfrm>
            <a:off x="428540" y="5325153"/>
            <a:ext cx="3666377" cy="961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D:</a:t>
            </a:r>
          </a:p>
          <a:p>
            <a:pPr defTabSz="914102" fontAlgn="base">
              <a:spcBef>
                <a:spcPts val="294"/>
              </a:spcBef>
              <a:spcAft>
                <a:spcPts val="294"/>
              </a:spcAft>
            </a:pPr>
            <a:r>
              <a:rPr lang="en-US" sz="1730">
                <a:solidFill>
                  <a:schemeClr val="tx1"/>
                </a:solidFill>
                <a:ea typeface="Segoe UI" pitchFamily="34" charset="0"/>
                <a:cs typeface="Segoe UI" pitchFamily="34" charset="0"/>
              </a:rPr>
              <a:t>Views</a:t>
            </a:r>
          </a:p>
        </p:txBody>
      </p:sp>
      <p:sp>
        <p:nvSpPr>
          <p:cNvPr id="92" name="Rectangle 91">
            <a:extLst>
              <a:ext uri="{FF2B5EF4-FFF2-40B4-BE49-F238E27FC236}">
                <a16:creationId xmlns:a16="http://schemas.microsoft.com/office/drawing/2014/main" id="{9F3EE8A2-21B1-4B53-81C9-8A6CC7844F29}"/>
              </a:ext>
            </a:extLst>
          </p:cNvPr>
          <p:cNvSpPr>
            <a:spLocks/>
          </p:cNvSpPr>
          <p:nvPr/>
        </p:nvSpPr>
        <p:spPr bwMode="auto">
          <a:xfrm>
            <a:off x="4267829" y="5325153"/>
            <a:ext cx="3666377" cy="961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E</a:t>
            </a:r>
            <a:r>
              <a:rPr lang="en-US" sz="1961">
                <a:solidFill>
                  <a:schemeClr val="tx1"/>
                </a:solidFill>
                <a:ea typeface="Segoe UI" pitchFamily="34" charset="0"/>
                <a:cs typeface="Segoe UI" pitchFamily="34" charset="0"/>
              </a:rPr>
              <a:t>:</a:t>
            </a:r>
          </a:p>
          <a:p>
            <a:pPr defTabSz="914102" fontAlgn="base">
              <a:spcBef>
                <a:spcPts val="294"/>
              </a:spcBef>
              <a:spcAft>
                <a:spcPts val="294"/>
              </a:spcAft>
            </a:pPr>
            <a:r>
              <a:rPr lang="en-US" sz="1730">
                <a:solidFill>
                  <a:schemeClr val="tx1"/>
                </a:solidFill>
                <a:ea typeface="Segoe UI" pitchFamily="34" charset="0"/>
                <a:cs typeface="Segoe UI" pitchFamily="34" charset="0"/>
              </a:rPr>
              <a:t>Controls</a:t>
            </a:r>
          </a:p>
        </p:txBody>
      </p:sp>
      <p:sp>
        <p:nvSpPr>
          <p:cNvPr id="94" name="Rectangle 93">
            <a:extLst>
              <a:ext uri="{FF2B5EF4-FFF2-40B4-BE49-F238E27FC236}">
                <a16:creationId xmlns:a16="http://schemas.microsoft.com/office/drawing/2014/main" id="{6FCD57A3-E5B5-43A3-B24C-DDD15988B665}"/>
              </a:ext>
            </a:extLst>
          </p:cNvPr>
          <p:cNvSpPr>
            <a:spLocks/>
          </p:cNvSpPr>
          <p:nvPr/>
        </p:nvSpPr>
        <p:spPr bwMode="auto">
          <a:xfrm>
            <a:off x="8107118" y="5325153"/>
            <a:ext cx="3666377" cy="9610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ea typeface="Segoe UI" pitchFamily="34" charset="0"/>
                <a:cs typeface="Segoe UI" pitchFamily="34" charset="0"/>
              </a:rPr>
              <a:t>Answer F:</a:t>
            </a:r>
          </a:p>
          <a:p>
            <a:pPr defTabSz="914102" fontAlgn="base">
              <a:spcBef>
                <a:spcPts val="294"/>
              </a:spcBef>
              <a:spcAft>
                <a:spcPts val="294"/>
              </a:spcAft>
            </a:pPr>
            <a:r>
              <a:rPr lang="en-US" sz="1730">
                <a:solidFill>
                  <a:schemeClr val="tx1"/>
                </a:solidFill>
              </a:rPr>
              <a:t>Customizations</a:t>
            </a:r>
          </a:p>
        </p:txBody>
      </p:sp>
    </p:spTree>
    <p:extLst>
      <p:ext uri="{BB962C8B-B14F-4D97-AF65-F5344CB8AC3E}">
        <p14:creationId xmlns:p14="http://schemas.microsoft.com/office/powerpoint/2010/main" val="1226509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12.4</a:t>
            </a:r>
          </a:p>
        </p:txBody>
      </p:sp>
      <p:sp>
        <p:nvSpPr>
          <p:cNvPr id="16" name="Rectangle 15">
            <a:extLst>
              <a:ext uri="{FF2B5EF4-FFF2-40B4-BE49-F238E27FC236}">
                <a16:creationId xmlns:a16="http://schemas.microsoft.com/office/drawing/2014/main" id="{83BC2E1E-CF28-498D-9869-65FC8D8B0EE7}"/>
              </a:ext>
            </a:extLst>
          </p:cNvPr>
          <p:cNvSpPr>
            <a:spLocks/>
          </p:cNvSpPr>
          <p:nvPr/>
        </p:nvSpPr>
        <p:spPr bwMode="auto">
          <a:xfrm>
            <a:off x="427536" y="1197722"/>
            <a:ext cx="11331592" cy="12069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ts val="294"/>
              </a:spcBef>
              <a:spcAft>
                <a:spcPts val="294"/>
              </a:spcAft>
            </a:pPr>
            <a:r>
              <a:rPr lang="en-US" sz="1961">
                <a:solidFill>
                  <a:schemeClr val="tx1"/>
                </a:solidFill>
                <a:ea typeface="Segoe UI" pitchFamily="34" charset="0"/>
                <a:cs typeface="Segoe UI" pitchFamily="34" charset="0"/>
              </a:rPr>
              <a:t>You are developing an Azure IoT solution your company. You have a small team and limited experience with IoT technologies. You choose Azure IoT Central as the platform for your solution. You start building your solution using the UI provided. Although the documentation provides the guidance you need to create your application, it becomes clear that you still need to plan your solution architecture</a:t>
            </a:r>
          </a:p>
        </p:txBody>
      </p:sp>
      <p:pic>
        <p:nvPicPr>
          <p:cNvPr id="4" name="Picture 3" descr="Icon of small circles connected by lines forming a big circle">
            <a:extLst>
              <a:ext uri="{FF2B5EF4-FFF2-40B4-BE49-F238E27FC236}">
                <a16:creationId xmlns:a16="http://schemas.microsoft.com/office/drawing/2014/main" id="{6962CBB3-4180-4088-AC8A-F6DD19445615}"/>
              </a:ext>
            </a:extLst>
          </p:cNvPr>
          <p:cNvPicPr>
            <a:picLocks/>
          </p:cNvPicPr>
          <p:nvPr/>
        </p:nvPicPr>
        <p:blipFill>
          <a:blip r:embed="rId3"/>
          <a:stretch>
            <a:fillRect/>
          </a:stretch>
        </p:blipFill>
        <p:spPr>
          <a:xfrm>
            <a:off x="427536" y="3094546"/>
            <a:ext cx="896425" cy="896425"/>
          </a:xfrm>
          <a:prstGeom prst="rect">
            <a:avLst/>
          </a:prstGeom>
        </p:spPr>
      </p:pic>
      <p:sp>
        <p:nvSpPr>
          <p:cNvPr id="18" name="Rectangle 17">
            <a:extLst>
              <a:ext uri="{FF2B5EF4-FFF2-40B4-BE49-F238E27FC236}">
                <a16:creationId xmlns:a16="http://schemas.microsoft.com/office/drawing/2014/main" id="{3A601D96-9DDE-4851-85D0-AC4C1636FDA3}"/>
              </a:ext>
            </a:extLst>
          </p:cNvPr>
          <p:cNvSpPr>
            <a:spLocks/>
          </p:cNvSpPr>
          <p:nvPr/>
        </p:nvSpPr>
        <p:spPr bwMode="auto">
          <a:xfrm>
            <a:off x="1631494" y="3210860"/>
            <a:ext cx="10248421"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a:solidFill>
                  <a:schemeClr val="tx2"/>
                </a:solidFill>
                <a:latin typeface="+mj-lt"/>
                <a:ea typeface="Segoe UI" pitchFamily="34" charset="0"/>
                <a:cs typeface="Segoe UI" pitchFamily="34" charset="0"/>
              </a:rPr>
              <a:t>Which of the following statements about an IoT Central solution are correct?</a:t>
            </a:r>
            <a:br>
              <a:rPr lang="en-US" sz="1961">
                <a:solidFill>
                  <a:schemeClr val="tx2"/>
                </a:solidFill>
                <a:latin typeface="+mj-lt"/>
                <a:ea typeface="Segoe UI" pitchFamily="34" charset="0"/>
                <a:cs typeface="Segoe UI" pitchFamily="34" charset="0"/>
              </a:rPr>
            </a:br>
            <a:r>
              <a:rPr lang="en-US" sz="1961">
                <a:solidFill>
                  <a:schemeClr val="tx2"/>
                </a:solidFill>
                <a:latin typeface="+mj-lt"/>
                <a:ea typeface="Segoe UI" pitchFamily="34" charset="0"/>
                <a:cs typeface="Segoe UI" pitchFamily="34" charset="0"/>
              </a:rPr>
              <a:t>(choose all correct answers)</a:t>
            </a:r>
          </a:p>
        </p:txBody>
      </p:sp>
      <p:sp>
        <p:nvSpPr>
          <p:cNvPr id="20" name="Rectangle 19">
            <a:extLst>
              <a:ext uri="{FF2B5EF4-FFF2-40B4-BE49-F238E27FC236}">
                <a16:creationId xmlns:a16="http://schemas.microsoft.com/office/drawing/2014/main" id="{81B9E0BC-793F-4B64-98D7-09A5DF807A71}"/>
              </a:ext>
            </a:extLst>
          </p:cNvPr>
          <p:cNvSpPr>
            <a:spLocks/>
          </p:cNvSpPr>
          <p:nvPr/>
        </p:nvSpPr>
        <p:spPr bwMode="auto">
          <a:xfrm>
            <a:off x="423311"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A:</a:t>
            </a:r>
          </a:p>
          <a:p>
            <a:pPr defTabSz="914102" fontAlgn="base">
              <a:spcBef>
                <a:spcPts val="294"/>
              </a:spcBef>
              <a:spcAft>
                <a:spcPts val="294"/>
              </a:spcAft>
            </a:pPr>
            <a:r>
              <a:rPr lang="en-US" sz="1730" dirty="0">
                <a:solidFill>
                  <a:schemeClr val="tx1"/>
                </a:solidFill>
                <a:ea typeface="Segoe UI" pitchFamily="34" charset="0"/>
                <a:cs typeface="Segoe UI" pitchFamily="34" charset="0"/>
              </a:rPr>
              <a:t>An IoT Central application can have multiple devices based on each device template</a:t>
            </a:r>
          </a:p>
        </p:txBody>
      </p:sp>
      <p:sp>
        <p:nvSpPr>
          <p:cNvPr id="21" name="Rectangle 20">
            <a:extLst>
              <a:ext uri="{FF2B5EF4-FFF2-40B4-BE49-F238E27FC236}">
                <a16:creationId xmlns:a16="http://schemas.microsoft.com/office/drawing/2014/main" id="{274E1F71-7152-468D-9D6E-36A1F40D48C2}"/>
              </a:ext>
            </a:extLst>
          </p:cNvPr>
          <p:cNvSpPr>
            <a:spLocks/>
          </p:cNvSpPr>
          <p:nvPr/>
        </p:nvSpPr>
        <p:spPr bwMode="auto">
          <a:xfrm>
            <a:off x="3300955"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B:</a:t>
            </a:r>
          </a:p>
          <a:p>
            <a:pPr defTabSz="914102" fontAlgn="base">
              <a:spcBef>
                <a:spcPts val="294"/>
              </a:spcBef>
              <a:spcAft>
                <a:spcPts val="294"/>
              </a:spcAft>
            </a:pPr>
            <a:r>
              <a:rPr lang="en-US" sz="1730" dirty="0">
                <a:solidFill>
                  <a:schemeClr val="tx1"/>
                </a:solidFill>
                <a:ea typeface="Segoe UI" pitchFamily="34" charset="0"/>
                <a:cs typeface="Segoe UI" pitchFamily="34" charset="0"/>
              </a:rPr>
              <a:t>Cloud properties specify the properties IoT Central stores for a device</a:t>
            </a:r>
          </a:p>
        </p:txBody>
      </p:sp>
      <p:sp>
        <p:nvSpPr>
          <p:cNvPr id="6" name="Rectangle 5">
            <a:extLst>
              <a:ext uri="{FF2B5EF4-FFF2-40B4-BE49-F238E27FC236}">
                <a16:creationId xmlns:a16="http://schemas.microsoft.com/office/drawing/2014/main" id="{A3002151-5867-44D9-9257-7EC0E20A6A80}"/>
              </a:ext>
            </a:extLst>
          </p:cNvPr>
          <p:cNvSpPr>
            <a:spLocks/>
          </p:cNvSpPr>
          <p:nvPr/>
        </p:nvSpPr>
        <p:spPr bwMode="auto">
          <a:xfrm>
            <a:off x="6178598"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C:</a:t>
            </a:r>
          </a:p>
          <a:p>
            <a:pPr defTabSz="914102" fontAlgn="base">
              <a:spcBef>
                <a:spcPts val="294"/>
              </a:spcBef>
              <a:spcAft>
                <a:spcPts val="294"/>
              </a:spcAft>
            </a:pPr>
            <a:r>
              <a:rPr lang="en-US" sz="1730" dirty="0">
                <a:solidFill>
                  <a:schemeClr val="tx1"/>
                </a:solidFill>
              </a:rPr>
              <a:t>Cloud properties let the builder override some of the definitions in the device capability model</a:t>
            </a:r>
          </a:p>
        </p:txBody>
      </p:sp>
      <p:sp>
        <p:nvSpPr>
          <p:cNvPr id="7" name="Rectangle 6">
            <a:extLst>
              <a:ext uri="{FF2B5EF4-FFF2-40B4-BE49-F238E27FC236}">
                <a16:creationId xmlns:a16="http://schemas.microsoft.com/office/drawing/2014/main" id="{BBB6318B-13D1-4239-B825-E5BBE1655B98}"/>
              </a:ext>
            </a:extLst>
          </p:cNvPr>
          <p:cNvSpPr>
            <a:spLocks/>
          </p:cNvSpPr>
          <p:nvPr/>
        </p:nvSpPr>
        <p:spPr bwMode="auto">
          <a:xfrm>
            <a:off x="9056242"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D:</a:t>
            </a:r>
          </a:p>
          <a:p>
            <a:pPr defTabSz="914102" fontAlgn="base">
              <a:spcBef>
                <a:spcPts val="294"/>
              </a:spcBef>
              <a:spcAft>
                <a:spcPts val="294"/>
              </a:spcAft>
            </a:pPr>
            <a:r>
              <a:rPr lang="en-US" sz="1730" dirty="0">
                <a:solidFill>
                  <a:schemeClr val="tx1"/>
                </a:solidFill>
                <a:ea typeface="Segoe UI" pitchFamily="34" charset="0"/>
                <a:cs typeface="Segoe UI" pitchFamily="34" charset="0"/>
              </a:rPr>
              <a:t>IoT Central jobs enable you do bulk updates to device properties or settings and provide the ability to run commands</a:t>
            </a:r>
          </a:p>
        </p:txBody>
      </p:sp>
    </p:spTree>
    <p:extLst>
      <p:ext uri="{BB962C8B-B14F-4D97-AF65-F5344CB8AC3E}">
        <p14:creationId xmlns:p14="http://schemas.microsoft.com/office/powerpoint/2010/main" val="109497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12.5</a:t>
            </a:r>
          </a:p>
        </p:txBody>
      </p:sp>
      <p:sp>
        <p:nvSpPr>
          <p:cNvPr id="4" name="Rectangle 3">
            <a:extLst>
              <a:ext uri="{FF2B5EF4-FFF2-40B4-BE49-F238E27FC236}">
                <a16:creationId xmlns:a16="http://schemas.microsoft.com/office/drawing/2014/main" id="{D335CC57-32CC-481E-9641-F6100D2EF0AA}"/>
              </a:ext>
            </a:extLst>
          </p:cNvPr>
          <p:cNvSpPr>
            <a:spLocks/>
          </p:cNvSpPr>
          <p:nvPr/>
        </p:nvSpPr>
        <p:spPr bwMode="auto">
          <a:xfrm>
            <a:off x="427536" y="1197722"/>
            <a:ext cx="11331592"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ts val="294"/>
              </a:spcBef>
              <a:spcAft>
                <a:spcPts val="294"/>
              </a:spcAft>
            </a:pPr>
            <a:r>
              <a:rPr lang="en-US" sz="1961">
                <a:solidFill>
                  <a:schemeClr val="tx1"/>
                </a:solidFill>
                <a:ea typeface="Segoe UI" pitchFamily="34" charset="0"/>
                <a:cs typeface="Segoe UI" pitchFamily="34" charset="0"/>
              </a:rPr>
              <a:t>You are part of a small team that’s using Azure IoT Central to build an IoT solution for your company. Your solution architecture calls for the implementation of both IoT devices and IoT Edge devices. During an early </a:t>
            </a:r>
            <a:r>
              <a:rPr lang="en-US" sz="1961" err="1">
                <a:solidFill>
                  <a:schemeClr val="tx1"/>
                </a:solidFill>
                <a:ea typeface="Segoe UI" pitchFamily="34" charset="0"/>
                <a:cs typeface="Segoe UI" pitchFamily="34" charset="0"/>
              </a:rPr>
              <a:t>POC</a:t>
            </a:r>
            <a:r>
              <a:rPr lang="en-US" sz="1961">
                <a:solidFill>
                  <a:schemeClr val="tx1"/>
                </a:solidFill>
                <a:ea typeface="Segoe UI" pitchFamily="34" charset="0"/>
                <a:cs typeface="Segoe UI" pitchFamily="34" charset="0"/>
              </a:rPr>
              <a:t> phase, a consultant demonstrated device code that uses the sensors you selected for your solution. Since you have a limited budget, you want to leverage the initial work that you have already paid for</a:t>
            </a:r>
          </a:p>
        </p:txBody>
      </p:sp>
      <p:pic>
        <p:nvPicPr>
          <p:cNvPr id="2" name="Picture 1" descr="Icon of a webpage layout template">
            <a:extLst>
              <a:ext uri="{FF2B5EF4-FFF2-40B4-BE49-F238E27FC236}">
                <a16:creationId xmlns:a16="http://schemas.microsoft.com/office/drawing/2014/main" id="{CBE3C3F2-40E6-4765-A03E-A036F94648D9}"/>
              </a:ext>
            </a:extLst>
          </p:cNvPr>
          <p:cNvPicPr>
            <a:picLocks/>
          </p:cNvPicPr>
          <p:nvPr/>
        </p:nvPicPr>
        <p:blipFill>
          <a:blip r:embed="rId3"/>
          <a:stretch>
            <a:fillRect/>
          </a:stretch>
        </p:blipFill>
        <p:spPr>
          <a:xfrm>
            <a:off x="427536" y="3094546"/>
            <a:ext cx="896425" cy="896425"/>
          </a:xfrm>
          <a:prstGeom prst="rect">
            <a:avLst/>
          </a:prstGeom>
        </p:spPr>
      </p:pic>
      <p:sp>
        <p:nvSpPr>
          <p:cNvPr id="5" name="Rectangle 4">
            <a:extLst>
              <a:ext uri="{FF2B5EF4-FFF2-40B4-BE49-F238E27FC236}">
                <a16:creationId xmlns:a16="http://schemas.microsoft.com/office/drawing/2014/main" id="{5638A596-A2D3-4B15-9859-62A3C8E4F96A}"/>
              </a:ext>
            </a:extLst>
          </p:cNvPr>
          <p:cNvSpPr>
            <a:spLocks/>
          </p:cNvSpPr>
          <p:nvPr/>
        </p:nvSpPr>
        <p:spPr bwMode="auto">
          <a:xfrm>
            <a:off x="1631494" y="3210860"/>
            <a:ext cx="10248421"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a:solidFill>
                  <a:schemeClr val="tx2"/>
                </a:solidFill>
                <a:latin typeface="+mj-lt"/>
                <a:ea typeface="Segoe UI" pitchFamily="34" charset="0"/>
                <a:cs typeface="Segoe UI" pitchFamily="34" charset="0"/>
              </a:rPr>
              <a:t>Which of the following could be valid options for creating your device templates?</a:t>
            </a:r>
            <a:br>
              <a:rPr lang="en-US" sz="1961">
                <a:solidFill>
                  <a:schemeClr val="tx2"/>
                </a:solidFill>
                <a:latin typeface="+mj-lt"/>
                <a:ea typeface="Segoe UI" pitchFamily="34" charset="0"/>
                <a:cs typeface="Segoe UI" pitchFamily="34" charset="0"/>
              </a:rPr>
            </a:br>
            <a:r>
              <a:rPr lang="en-US" sz="1961">
                <a:solidFill>
                  <a:schemeClr val="tx2"/>
                </a:solidFill>
                <a:latin typeface="+mj-lt"/>
                <a:ea typeface="Segoe UI" pitchFamily="34" charset="0"/>
                <a:cs typeface="Segoe UI" pitchFamily="34" charset="0"/>
              </a:rPr>
              <a:t>(choose all correct answers)</a:t>
            </a:r>
          </a:p>
        </p:txBody>
      </p:sp>
      <p:sp>
        <p:nvSpPr>
          <p:cNvPr id="7" name="Rectangle 6">
            <a:extLst>
              <a:ext uri="{FF2B5EF4-FFF2-40B4-BE49-F238E27FC236}">
                <a16:creationId xmlns:a16="http://schemas.microsoft.com/office/drawing/2014/main" id="{6C80B9BB-7433-4BF2-8585-E4859A0405FE}"/>
              </a:ext>
            </a:extLst>
          </p:cNvPr>
          <p:cNvSpPr>
            <a:spLocks/>
          </p:cNvSpPr>
          <p:nvPr/>
        </p:nvSpPr>
        <p:spPr bwMode="auto">
          <a:xfrm>
            <a:off x="423311"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A:</a:t>
            </a:r>
          </a:p>
          <a:p>
            <a:pPr defTabSz="914102" fontAlgn="base">
              <a:spcBef>
                <a:spcPts val="294"/>
              </a:spcBef>
              <a:spcAft>
                <a:spcPts val="294"/>
              </a:spcAft>
            </a:pPr>
            <a:r>
              <a:rPr lang="en-US" sz="1730" dirty="0">
                <a:solidFill>
                  <a:schemeClr val="tx1"/>
                </a:solidFill>
                <a:ea typeface="Segoe UI" pitchFamily="34" charset="0"/>
                <a:cs typeface="Segoe UI" pitchFamily="34" charset="0"/>
              </a:rPr>
              <a:t>Create a device template using a preconfigured item from the Azure Certified for IoT device catalog</a:t>
            </a:r>
          </a:p>
        </p:txBody>
      </p:sp>
      <p:sp>
        <p:nvSpPr>
          <p:cNvPr id="8" name="Rectangle 7">
            <a:extLst>
              <a:ext uri="{FF2B5EF4-FFF2-40B4-BE49-F238E27FC236}">
                <a16:creationId xmlns:a16="http://schemas.microsoft.com/office/drawing/2014/main" id="{D3141725-11AD-48FD-9F1E-1D90D95D1FE0}"/>
              </a:ext>
            </a:extLst>
          </p:cNvPr>
          <p:cNvSpPr>
            <a:spLocks/>
          </p:cNvSpPr>
          <p:nvPr/>
        </p:nvSpPr>
        <p:spPr bwMode="auto">
          <a:xfrm>
            <a:off x="3300955"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B:</a:t>
            </a:r>
          </a:p>
          <a:p>
            <a:pPr defTabSz="914102" fontAlgn="base">
              <a:spcBef>
                <a:spcPts val="294"/>
              </a:spcBef>
              <a:spcAft>
                <a:spcPts val="294"/>
              </a:spcAft>
            </a:pPr>
            <a:r>
              <a:rPr lang="en-US" sz="1730" dirty="0">
                <a:solidFill>
                  <a:schemeClr val="tx1"/>
                </a:solidFill>
                <a:ea typeface="Segoe UI" pitchFamily="34" charset="0"/>
                <a:cs typeface="Segoe UI" pitchFamily="34" charset="0"/>
              </a:rPr>
              <a:t>Create a device template using IoT Hub</a:t>
            </a:r>
          </a:p>
        </p:txBody>
      </p:sp>
      <p:sp>
        <p:nvSpPr>
          <p:cNvPr id="15" name="Rectangle 14">
            <a:extLst>
              <a:ext uri="{FF2B5EF4-FFF2-40B4-BE49-F238E27FC236}">
                <a16:creationId xmlns:a16="http://schemas.microsoft.com/office/drawing/2014/main" id="{4482AA82-AFBA-4A64-A6F5-C86A60F7F98E}"/>
              </a:ext>
            </a:extLst>
          </p:cNvPr>
          <p:cNvSpPr>
            <a:spLocks/>
          </p:cNvSpPr>
          <p:nvPr/>
        </p:nvSpPr>
        <p:spPr bwMode="auto">
          <a:xfrm>
            <a:off x="6178598"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C:</a:t>
            </a:r>
          </a:p>
          <a:p>
            <a:pPr defTabSz="914102" fontAlgn="base">
              <a:spcBef>
                <a:spcPts val="294"/>
              </a:spcBef>
              <a:spcAft>
                <a:spcPts val="294"/>
              </a:spcAft>
            </a:pPr>
            <a:r>
              <a:rPr lang="en-US" sz="1730" dirty="0">
                <a:solidFill>
                  <a:schemeClr val="tx1"/>
                </a:solidFill>
              </a:rPr>
              <a:t>Create a device template from scratch by building each component yourself</a:t>
            </a:r>
          </a:p>
        </p:txBody>
      </p:sp>
      <p:sp>
        <p:nvSpPr>
          <p:cNvPr id="19" name="Rectangle 18">
            <a:extLst>
              <a:ext uri="{FF2B5EF4-FFF2-40B4-BE49-F238E27FC236}">
                <a16:creationId xmlns:a16="http://schemas.microsoft.com/office/drawing/2014/main" id="{B5AD95E2-6B25-4FA6-BA90-E3476F0965D7}"/>
              </a:ext>
            </a:extLst>
          </p:cNvPr>
          <p:cNvSpPr>
            <a:spLocks/>
          </p:cNvSpPr>
          <p:nvPr/>
        </p:nvSpPr>
        <p:spPr bwMode="auto">
          <a:xfrm>
            <a:off x="9056242"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D:</a:t>
            </a:r>
          </a:p>
          <a:p>
            <a:pPr defTabSz="914102" fontAlgn="base">
              <a:spcBef>
                <a:spcPts val="294"/>
              </a:spcBef>
              <a:spcAft>
                <a:spcPts val="294"/>
              </a:spcAft>
            </a:pPr>
            <a:r>
              <a:rPr lang="en-US" sz="1730" dirty="0">
                <a:solidFill>
                  <a:schemeClr val="tx1"/>
                </a:solidFill>
                <a:ea typeface="Segoe UI" pitchFamily="34" charset="0"/>
                <a:cs typeface="Segoe UI" pitchFamily="34" charset="0"/>
              </a:rPr>
              <a:t>Create a device template based on a device capability model that you developed using Visual Studio Code</a:t>
            </a:r>
          </a:p>
        </p:txBody>
      </p:sp>
    </p:spTree>
    <p:extLst>
      <p:ext uri="{BB962C8B-B14F-4D97-AF65-F5344CB8AC3E}">
        <p14:creationId xmlns:p14="http://schemas.microsoft.com/office/powerpoint/2010/main" val="69007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12.6</a:t>
            </a:r>
          </a:p>
        </p:txBody>
      </p:sp>
      <p:sp>
        <p:nvSpPr>
          <p:cNvPr id="29" name="Rectangle 28">
            <a:extLst>
              <a:ext uri="{FF2B5EF4-FFF2-40B4-BE49-F238E27FC236}">
                <a16:creationId xmlns:a16="http://schemas.microsoft.com/office/drawing/2014/main" id="{8A18935A-98CF-4E69-906C-AA55718C45AE}"/>
              </a:ext>
            </a:extLst>
          </p:cNvPr>
          <p:cNvSpPr>
            <a:spLocks/>
          </p:cNvSpPr>
          <p:nvPr/>
        </p:nvSpPr>
        <p:spPr bwMode="auto">
          <a:xfrm>
            <a:off x="427536" y="1197722"/>
            <a:ext cx="11331592" cy="90517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961" dirty="0">
                <a:solidFill>
                  <a:schemeClr val="tx1"/>
                </a:solidFill>
              </a:rPr>
              <a:t>You are part of a small team that’s using Azure IoT Central to build an IoT solution for your company. You have built a solution that includes device templates for both IoT devices and IoT Edge devices. Your next task is to build the interface for your solution operator</a:t>
            </a:r>
          </a:p>
        </p:txBody>
      </p:sp>
      <p:pic>
        <p:nvPicPr>
          <p:cNvPr id="3" name="Picture 2" descr="Icon of small circles connected by lines forming a big circle">
            <a:extLst>
              <a:ext uri="{FF2B5EF4-FFF2-40B4-BE49-F238E27FC236}">
                <a16:creationId xmlns:a16="http://schemas.microsoft.com/office/drawing/2014/main" id="{F3A813C4-1976-4680-BD32-B9BD36A4191F}"/>
              </a:ext>
            </a:extLst>
          </p:cNvPr>
          <p:cNvPicPr>
            <a:picLocks/>
          </p:cNvPicPr>
          <p:nvPr/>
        </p:nvPicPr>
        <p:blipFill>
          <a:blip r:embed="rId3"/>
          <a:stretch>
            <a:fillRect/>
          </a:stretch>
        </p:blipFill>
        <p:spPr>
          <a:xfrm>
            <a:off x="427536" y="3094546"/>
            <a:ext cx="896425" cy="896425"/>
          </a:xfrm>
          <a:prstGeom prst="rect">
            <a:avLst/>
          </a:prstGeom>
        </p:spPr>
      </p:pic>
      <p:sp>
        <p:nvSpPr>
          <p:cNvPr id="30" name="Rectangle 29">
            <a:extLst>
              <a:ext uri="{FF2B5EF4-FFF2-40B4-BE49-F238E27FC236}">
                <a16:creationId xmlns:a16="http://schemas.microsoft.com/office/drawing/2014/main" id="{7FAEEE58-13A1-4162-A562-F0A9F31C815A}"/>
              </a:ext>
            </a:extLst>
          </p:cNvPr>
          <p:cNvSpPr>
            <a:spLocks/>
          </p:cNvSpPr>
          <p:nvPr/>
        </p:nvSpPr>
        <p:spPr bwMode="auto">
          <a:xfrm>
            <a:off x="1631494" y="3210860"/>
            <a:ext cx="10248421"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a:solidFill>
                  <a:schemeClr val="tx2"/>
                </a:solidFill>
                <a:latin typeface="+mj-lt"/>
                <a:ea typeface="Segoe UI" pitchFamily="34" charset="0"/>
                <a:cs typeface="Segoe UI" pitchFamily="34" charset="0"/>
              </a:rPr>
              <a:t>Which of the following describe how an operator would use your IoT Central application? (choose all correct answers)</a:t>
            </a:r>
          </a:p>
        </p:txBody>
      </p:sp>
      <p:sp>
        <p:nvSpPr>
          <p:cNvPr id="31" name="Rectangle 30">
            <a:extLst>
              <a:ext uri="{FF2B5EF4-FFF2-40B4-BE49-F238E27FC236}">
                <a16:creationId xmlns:a16="http://schemas.microsoft.com/office/drawing/2014/main" id="{634FAA45-B56A-49A4-846E-E6256A85ADFD}"/>
              </a:ext>
            </a:extLst>
          </p:cNvPr>
          <p:cNvSpPr>
            <a:spLocks/>
          </p:cNvSpPr>
          <p:nvPr/>
        </p:nvSpPr>
        <p:spPr bwMode="auto">
          <a:xfrm>
            <a:off x="423311"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A:</a:t>
            </a:r>
          </a:p>
          <a:p>
            <a:pPr defTabSz="914102" fontAlgn="base">
              <a:spcBef>
                <a:spcPts val="294"/>
              </a:spcBef>
              <a:spcAft>
                <a:spcPts val="294"/>
              </a:spcAft>
            </a:pPr>
            <a:r>
              <a:rPr lang="en-US" sz="1730" dirty="0">
                <a:solidFill>
                  <a:schemeClr val="tx1"/>
                </a:solidFill>
                <a:ea typeface="Segoe UI" pitchFamily="34" charset="0"/>
                <a:cs typeface="Segoe UI" pitchFamily="34" charset="0"/>
              </a:rPr>
              <a:t>Use the Devices page to view, add, and delete devices connected to your Azure IoT Central application</a:t>
            </a:r>
          </a:p>
        </p:txBody>
      </p:sp>
      <p:sp>
        <p:nvSpPr>
          <p:cNvPr id="32" name="Rectangle 31">
            <a:extLst>
              <a:ext uri="{FF2B5EF4-FFF2-40B4-BE49-F238E27FC236}">
                <a16:creationId xmlns:a16="http://schemas.microsoft.com/office/drawing/2014/main" id="{3F679AB8-248B-41D8-B883-68DD1476E183}"/>
              </a:ext>
            </a:extLst>
          </p:cNvPr>
          <p:cNvSpPr>
            <a:spLocks/>
          </p:cNvSpPr>
          <p:nvPr/>
        </p:nvSpPr>
        <p:spPr bwMode="auto">
          <a:xfrm>
            <a:off x="3300955"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B:</a:t>
            </a:r>
          </a:p>
          <a:p>
            <a:pPr defTabSz="914102" fontAlgn="base">
              <a:spcBef>
                <a:spcPts val="294"/>
              </a:spcBef>
              <a:spcAft>
                <a:spcPts val="294"/>
              </a:spcAft>
            </a:pPr>
            <a:r>
              <a:rPr lang="en-US" sz="1730" dirty="0">
                <a:solidFill>
                  <a:schemeClr val="tx1"/>
                </a:solidFill>
                <a:ea typeface="Segoe UI" pitchFamily="34" charset="0"/>
                <a:cs typeface="Segoe UI" pitchFamily="34" charset="0"/>
              </a:rPr>
              <a:t>Use the Views page to import new Plug-and-Play compatible devices and customize the device template for use within the solution</a:t>
            </a:r>
          </a:p>
        </p:txBody>
      </p:sp>
      <p:sp>
        <p:nvSpPr>
          <p:cNvPr id="5" name="Rectangle 4">
            <a:extLst>
              <a:ext uri="{FF2B5EF4-FFF2-40B4-BE49-F238E27FC236}">
                <a16:creationId xmlns:a16="http://schemas.microsoft.com/office/drawing/2014/main" id="{2DD349CA-3A6B-4EB5-B1FB-1711ECF69C91}"/>
              </a:ext>
            </a:extLst>
          </p:cNvPr>
          <p:cNvSpPr>
            <a:spLocks/>
          </p:cNvSpPr>
          <p:nvPr/>
        </p:nvSpPr>
        <p:spPr bwMode="auto">
          <a:xfrm>
            <a:off x="6178598"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C:</a:t>
            </a:r>
          </a:p>
          <a:p>
            <a:pPr defTabSz="914102" fontAlgn="base">
              <a:spcBef>
                <a:spcPts val="294"/>
              </a:spcBef>
              <a:spcAft>
                <a:spcPts val="294"/>
              </a:spcAft>
            </a:pPr>
            <a:r>
              <a:rPr lang="en-US" sz="1730" dirty="0">
                <a:solidFill>
                  <a:schemeClr val="tx1"/>
                </a:solidFill>
                <a:ea typeface="Segoe UI" pitchFamily="34" charset="0"/>
                <a:cs typeface="Segoe UI" pitchFamily="34" charset="0"/>
              </a:rPr>
              <a:t>Keep device metadata up-to-date by changing the values stored in the device properties from</a:t>
            </a:r>
            <a:br>
              <a:rPr lang="en-US" sz="1730" dirty="0">
                <a:solidFill>
                  <a:schemeClr val="tx1"/>
                </a:solidFill>
                <a:ea typeface="Segoe UI" pitchFamily="34" charset="0"/>
                <a:cs typeface="Segoe UI" pitchFamily="34" charset="0"/>
              </a:rPr>
            </a:br>
            <a:r>
              <a:rPr lang="en-US" sz="1730" dirty="0">
                <a:solidFill>
                  <a:schemeClr val="tx1"/>
                </a:solidFill>
                <a:ea typeface="Segoe UI" pitchFamily="34" charset="0"/>
                <a:cs typeface="Segoe UI" pitchFamily="34" charset="0"/>
              </a:rPr>
              <a:t>your views</a:t>
            </a:r>
          </a:p>
        </p:txBody>
      </p:sp>
      <p:sp>
        <p:nvSpPr>
          <p:cNvPr id="6" name="Rectangle 5">
            <a:extLst>
              <a:ext uri="{FF2B5EF4-FFF2-40B4-BE49-F238E27FC236}">
                <a16:creationId xmlns:a16="http://schemas.microsoft.com/office/drawing/2014/main" id="{9FD9BE94-53FC-45EA-9576-E1DEA2B44649}"/>
              </a:ext>
            </a:extLst>
          </p:cNvPr>
          <p:cNvSpPr>
            <a:spLocks/>
          </p:cNvSpPr>
          <p:nvPr/>
        </p:nvSpPr>
        <p:spPr bwMode="auto">
          <a:xfrm>
            <a:off x="9056242"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D:</a:t>
            </a:r>
          </a:p>
          <a:p>
            <a:pPr defTabSz="914102" fontAlgn="base">
              <a:spcBef>
                <a:spcPts val="294"/>
              </a:spcBef>
              <a:spcAft>
                <a:spcPts val="294"/>
              </a:spcAft>
            </a:pPr>
            <a:r>
              <a:rPr lang="en-US" sz="1730" dirty="0">
                <a:solidFill>
                  <a:schemeClr val="tx1"/>
                </a:solidFill>
                <a:ea typeface="Segoe UI" pitchFamily="34" charset="0"/>
                <a:cs typeface="Segoe UI" pitchFamily="34" charset="0"/>
              </a:rPr>
              <a:t>Control the behavior of devices by updating a setting on a specific device from your views</a:t>
            </a:r>
          </a:p>
        </p:txBody>
      </p:sp>
    </p:spTree>
    <p:extLst>
      <p:ext uri="{BB962C8B-B14F-4D97-AF65-F5344CB8AC3E}">
        <p14:creationId xmlns:p14="http://schemas.microsoft.com/office/powerpoint/2010/main" val="409798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12.7</a:t>
            </a:r>
          </a:p>
        </p:txBody>
      </p:sp>
      <p:sp>
        <p:nvSpPr>
          <p:cNvPr id="38" name="Rectangle 37">
            <a:extLst>
              <a:ext uri="{FF2B5EF4-FFF2-40B4-BE49-F238E27FC236}">
                <a16:creationId xmlns:a16="http://schemas.microsoft.com/office/drawing/2014/main" id="{79D749D7-53D0-46FC-A1AD-365E18E5B6C3}"/>
              </a:ext>
            </a:extLst>
          </p:cNvPr>
          <p:cNvSpPr>
            <a:spLocks/>
          </p:cNvSpPr>
          <p:nvPr/>
        </p:nvSpPr>
        <p:spPr bwMode="auto">
          <a:xfrm>
            <a:off x="427536" y="1197722"/>
            <a:ext cx="11331592" cy="12069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961" dirty="0">
                <a:solidFill>
                  <a:schemeClr val="tx1"/>
                </a:solidFill>
              </a:rPr>
              <a:t>You are part of a small team that’s using Azure IoT Central to build an IoT solution for your company. You have built a solution that includes device templates for both IoT devices and IoT Edge devices. You have also developed an interface for your solution operator. Based on the initial feedback, you would like to automate some of the work that’s being done by the operators</a:t>
            </a:r>
          </a:p>
        </p:txBody>
      </p:sp>
      <p:pic>
        <p:nvPicPr>
          <p:cNvPr id="2" name="Picture 1" descr="Icon of small circles connected by lines forming a big circle">
            <a:extLst>
              <a:ext uri="{FF2B5EF4-FFF2-40B4-BE49-F238E27FC236}">
                <a16:creationId xmlns:a16="http://schemas.microsoft.com/office/drawing/2014/main" id="{2537741C-246C-42EC-B587-89B3CE3ED9A3}"/>
              </a:ext>
            </a:extLst>
          </p:cNvPr>
          <p:cNvPicPr>
            <a:picLocks/>
          </p:cNvPicPr>
          <p:nvPr/>
        </p:nvPicPr>
        <p:blipFill>
          <a:blip r:embed="rId3"/>
          <a:stretch>
            <a:fillRect/>
          </a:stretch>
        </p:blipFill>
        <p:spPr>
          <a:xfrm>
            <a:off x="427536" y="3094546"/>
            <a:ext cx="896425" cy="896425"/>
          </a:xfrm>
          <a:prstGeom prst="rect">
            <a:avLst/>
          </a:prstGeom>
        </p:spPr>
      </p:pic>
      <p:sp>
        <p:nvSpPr>
          <p:cNvPr id="39" name="Rectangle 38">
            <a:extLst>
              <a:ext uri="{FF2B5EF4-FFF2-40B4-BE49-F238E27FC236}">
                <a16:creationId xmlns:a16="http://schemas.microsoft.com/office/drawing/2014/main" id="{B4BFDAD4-1D55-4E1A-A8E8-A730749539A2}"/>
              </a:ext>
            </a:extLst>
          </p:cNvPr>
          <p:cNvSpPr>
            <a:spLocks/>
          </p:cNvSpPr>
          <p:nvPr/>
        </p:nvSpPr>
        <p:spPr bwMode="auto">
          <a:xfrm>
            <a:off x="1631494" y="3210860"/>
            <a:ext cx="10248421"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a:solidFill>
                  <a:schemeClr val="tx2"/>
                </a:solidFill>
                <a:latin typeface="+mj-lt"/>
                <a:ea typeface="Segoe UI" pitchFamily="34" charset="0"/>
                <a:cs typeface="Segoe UI" pitchFamily="34" charset="0"/>
              </a:rPr>
              <a:t>How are rules used within your IoT Central application? (choose all correct answers)</a:t>
            </a:r>
          </a:p>
        </p:txBody>
      </p:sp>
      <p:sp>
        <p:nvSpPr>
          <p:cNvPr id="40" name="Rectangle 39">
            <a:extLst>
              <a:ext uri="{FF2B5EF4-FFF2-40B4-BE49-F238E27FC236}">
                <a16:creationId xmlns:a16="http://schemas.microsoft.com/office/drawing/2014/main" id="{A9079DBB-4EFF-4F02-93A4-E12EC9ECBBD0}"/>
              </a:ext>
            </a:extLst>
          </p:cNvPr>
          <p:cNvSpPr>
            <a:spLocks/>
          </p:cNvSpPr>
          <p:nvPr/>
        </p:nvSpPr>
        <p:spPr bwMode="auto">
          <a:xfrm>
            <a:off x="423311" y="4203147"/>
            <a:ext cx="2938282"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A:</a:t>
            </a:r>
          </a:p>
          <a:p>
            <a:pPr defTabSz="914102" fontAlgn="base">
              <a:spcBef>
                <a:spcPts val="294"/>
              </a:spcBef>
              <a:spcAft>
                <a:spcPts val="294"/>
              </a:spcAft>
            </a:pPr>
            <a:r>
              <a:rPr lang="en-US" sz="1568" dirty="0">
                <a:solidFill>
                  <a:schemeClr val="tx1"/>
                </a:solidFill>
                <a:ea typeface="Segoe UI" pitchFamily="34" charset="0"/>
                <a:cs typeface="Segoe UI" pitchFamily="34" charset="0"/>
              </a:rPr>
              <a:t>Rules in IoT Central perform a set of actions that will be applied equally to all devices in your solution and ensure consistent behavior the full fleet of devices</a:t>
            </a:r>
          </a:p>
        </p:txBody>
      </p:sp>
      <p:sp>
        <p:nvSpPr>
          <p:cNvPr id="41" name="Rectangle 40">
            <a:extLst>
              <a:ext uri="{FF2B5EF4-FFF2-40B4-BE49-F238E27FC236}">
                <a16:creationId xmlns:a16="http://schemas.microsoft.com/office/drawing/2014/main" id="{B0ABD65F-9CA0-4D67-B9B3-D66D2B573622}"/>
              </a:ext>
            </a:extLst>
          </p:cNvPr>
          <p:cNvSpPr>
            <a:spLocks/>
          </p:cNvSpPr>
          <p:nvPr/>
        </p:nvSpPr>
        <p:spPr bwMode="auto">
          <a:xfrm>
            <a:off x="3535184" y="4203147"/>
            <a:ext cx="2630015"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B:</a:t>
            </a:r>
          </a:p>
          <a:p>
            <a:pPr defTabSz="914102" fontAlgn="base">
              <a:spcBef>
                <a:spcPts val="294"/>
              </a:spcBef>
              <a:spcAft>
                <a:spcPts val="294"/>
              </a:spcAft>
            </a:pPr>
            <a:r>
              <a:rPr lang="en-US" sz="1568" dirty="0">
                <a:solidFill>
                  <a:schemeClr val="tx1"/>
                </a:solidFill>
                <a:ea typeface="Segoe UI" pitchFamily="34" charset="0"/>
                <a:cs typeface="Segoe UI" pitchFamily="34" charset="0"/>
              </a:rPr>
              <a:t>Rules in IoT Central allow you to further refine what actions are performed when a Filter is specified</a:t>
            </a:r>
          </a:p>
        </p:txBody>
      </p:sp>
      <p:sp>
        <p:nvSpPr>
          <p:cNvPr id="4" name="Rectangle 3">
            <a:extLst>
              <a:ext uri="{FF2B5EF4-FFF2-40B4-BE49-F238E27FC236}">
                <a16:creationId xmlns:a16="http://schemas.microsoft.com/office/drawing/2014/main" id="{532F41ED-2291-474A-BB2D-26092D027BD7}"/>
              </a:ext>
            </a:extLst>
          </p:cNvPr>
          <p:cNvSpPr>
            <a:spLocks/>
          </p:cNvSpPr>
          <p:nvPr/>
        </p:nvSpPr>
        <p:spPr bwMode="auto">
          <a:xfrm>
            <a:off x="6338789" y="4203147"/>
            <a:ext cx="2630015"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C:</a:t>
            </a:r>
          </a:p>
          <a:p>
            <a:pPr defTabSz="914102" fontAlgn="base">
              <a:spcBef>
                <a:spcPts val="294"/>
              </a:spcBef>
              <a:spcAft>
                <a:spcPts val="294"/>
              </a:spcAft>
            </a:pPr>
            <a:r>
              <a:rPr lang="en-US" sz="1568" dirty="0">
                <a:solidFill>
                  <a:schemeClr val="tx1"/>
                </a:solidFill>
                <a:ea typeface="Segoe UI" pitchFamily="34" charset="0"/>
                <a:cs typeface="Segoe UI" pitchFamily="34" charset="0"/>
              </a:rPr>
              <a:t>Rules in IoT Central serve as a customizable response tool that trigger on actively monitored events from connected devices</a:t>
            </a:r>
          </a:p>
        </p:txBody>
      </p:sp>
      <p:sp>
        <p:nvSpPr>
          <p:cNvPr id="5" name="Rectangle 4">
            <a:extLst>
              <a:ext uri="{FF2B5EF4-FFF2-40B4-BE49-F238E27FC236}">
                <a16:creationId xmlns:a16="http://schemas.microsoft.com/office/drawing/2014/main" id="{18996442-6FBC-4F2B-9BA6-CC6AD0BA997A}"/>
              </a:ext>
            </a:extLst>
          </p:cNvPr>
          <p:cNvSpPr>
            <a:spLocks/>
          </p:cNvSpPr>
          <p:nvPr/>
        </p:nvSpPr>
        <p:spPr bwMode="auto">
          <a:xfrm>
            <a:off x="9142394" y="4203147"/>
            <a:ext cx="2630015"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D:</a:t>
            </a:r>
          </a:p>
          <a:p>
            <a:pPr defTabSz="914102" fontAlgn="base">
              <a:spcBef>
                <a:spcPts val="294"/>
              </a:spcBef>
              <a:spcAft>
                <a:spcPts val="294"/>
              </a:spcAft>
            </a:pPr>
            <a:r>
              <a:rPr lang="en-US" sz="1568" dirty="0">
                <a:solidFill>
                  <a:schemeClr val="tx1"/>
                </a:solidFill>
                <a:ea typeface="Segoe UI" pitchFamily="34" charset="0"/>
                <a:cs typeface="Segoe UI" pitchFamily="34" charset="0"/>
              </a:rPr>
              <a:t>Rules in IoT Central use Conditions to determine when the rule will be triggered</a:t>
            </a:r>
          </a:p>
        </p:txBody>
      </p:sp>
    </p:spTree>
    <p:extLst>
      <p:ext uri="{BB962C8B-B14F-4D97-AF65-F5344CB8AC3E}">
        <p14:creationId xmlns:p14="http://schemas.microsoft.com/office/powerpoint/2010/main" val="1593999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12.8</a:t>
            </a:r>
          </a:p>
        </p:txBody>
      </p:sp>
      <p:sp>
        <p:nvSpPr>
          <p:cNvPr id="29" name="Rectangle 28">
            <a:extLst>
              <a:ext uri="{FF2B5EF4-FFF2-40B4-BE49-F238E27FC236}">
                <a16:creationId xmlns:a16="http://schemas.microsoft.com/office/drawing/2014/main" id="{3311F45B-602B-4E42-BA4D-7DB07FB03659}"/>
              </a:ext>
            </a:extLst>
          </p:cNvPr>
          <p:cNvSpPr>
            <a:spLocks/>
          </p:cNvSpPr>
          <p:nvPr/>
        </p:nvSpPr>
        <p:spPr bwMode="auto">
          <a:xfrm>
            <a:off x="427536" y="1197722"/>
            <a:ext cx="11331592" cy="120690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961" dirty="0">
                <a:solidFill>
                  <a:schemeClr val="tx1"/>
                </a:solidFill>
              </a:rPr>
              <a:t>You are part of a small team that’s using Azure IoT Central to build an IoT solution for your company. You have built a solution that includes device templates for both IoT devices and IoT Edge devices. You have also created an interface for your solution operator and automated some of the work using Rules. Your solution is nearly complete</a:t>
            </a:r>
          </a:p>
        </p:txBody>
      </p:sp>
      <p:pic>
        <p:nvPicPr>
          <p:cNvPr id="4" name="Picture 3" descr="Icon of small circles connected by lines forming a big circle">
            <a:extLst>
              <a:ext uri="{FF2B5EF4-FFF2-40B4-BE49-F238E27FC236}">
                <a16:creationId xmlns:a16="http://schemas.microsoft.com/office/drawing/2014/main" id="{5F585757-1D8E-41CA-BCDC-9AC2D9BC0E9D}"/>
              </a:ext>
            </a:extLst>
          </p:cNvPr>
          <p:cNvPicPr>
            <a:picLocks/>
          </p:cNvPicPr>
          <p:nvPr/>
        </p:nvPicPr>
        <p:blipFill>
          <a:blip r:embed="rId3"/>
          <a:stretch>
            <a:fillRect/>
          </a:stretch>
        </p:blipFill>
        <p:spPr>
          <a:xfrm>
            <a:off x="427536" y="3094546"/>
            <a:ext cx="896425" cy="896425"/>
          </a:xfrm>
          <a:prstGeom prst="rect">
            <a:avLst/>
          </a:prstGeom>
        </p:spPr>
      </p:pic>
      <p:sp>
        <p:nvSpPr>
          <p:cNvPr id="30" name="Rectangle 29">
            <a:extLst>
              <a:ext uri="{FF2B5EF4-FFF2-40B4-BE49-F238E27FC236}">
                <a16:creationId xmlns:a16="http://schemas.microsoft.com/office/drawing/2014/main" id="{4AB3EE3D-DAC8-4B77-B060-72BD689FC9BA}"/>
              </a:ext>
            </a:extLst>
          </p:cNvPr>
          <p:cNvSpPr>
            <a:spLocks/>
          </p:cNvSpPr>
          <p:nvPr/>
        </p:nvSpPr>
        <p:spPr bwMode="auto">
          <a:xfrm>
            <a:off x="1631494" y="3210860"/>
            <a:ext cx="10248421" cy="66379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102" fontAlgn="base">
              <a:spcBef>
                <a:spcPct val="0"/>
              </a:spcBef>
              <a:spcAft>
                <a:spcPct val="0"/>
              </a:spcAft>
            </a:pPr>
            <a:r>
              <a:rPr lang="en-US" sz="1961" dirty="0">
                <a:solidFill>
                  <a:schemeClr val="tx2"/>
                </a:solidFill>
                <a:latin typeface="+mj-lt"/>
                <a:ea typeface="Segoe UI" pitchFamily="34" charset="0"/>
                <a:cs typeface="Segoe UI" pitchFamily="34" charset="0"/>
              </a:rPr>
              <a:t>What is the purpose of a Dashboard within an Azure IoT Central solution?</a:t>
            </a:r>
            <a:br>
              <a:rPr lang="en-US" sz="1961" dirty="0">
                <a:solidFill>
                  <a:schemeClr val="tx2"/>
                </a:solidFill>
                <a:latin typeface="+mj-lt"/>
                <a:ea typeface="Segoe UI" pitchFamily="34" charset="0"/>
                <a:cs typeface="Segoe UI" pitchFamily="34" charset="0"/>
              </a:rPr>
            </a:br>
            <a:r>
              <a:rPr lang="en-US" sz="1961" dirty="0">
                <a:solidFill>
                  <a:schemeClr val="tx2"/>
                </a:solidFill>
                <a:latin typeface="+mj-lt"/>
                <a:ea typeface="Segoe UI" pitchFamily="34" charset="0"/>
                <a:cs typeface="Segoe UI" pitchFamily="34" charset="0"/>
              </a:rPr>
              <a:t>(choose one best answer)</a:t>
            </a:r>
          </a:p>
        </p:txBody>
      </p:sp>
      <p:sp>
        <p:nvSpPr>
          <p:cNvPr id="31" name="Rectangle 30">
            <a:extLst>
              <a:ext uri="{FF2B5EF4-FFF2-40B4-BE49-F238E27FC236}">
                <a16:creationId xmlns:a16="http://schemas.microsoft.com/office/drawing/2014/main" id="{6C5C0C7E-EF8B-4132-A24B-EEC1D408C149}"/>
              </a:ext>
            </a:extLst>
          </p:cNvPr>
          <p:cNvSpPr>
            <a:spLocks/>
          </p:cNvSpPr>
          <p:nvPr/>
        </p:nvSpPr>
        <p:spPr bwMode="auto">
          <a:xfrm>
            <a:off x="423311"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A:</a:t>
            </a:r>
          </a:p>
          <a:p>
            <a:pPr defTabSz="914102" fontAlgn="base">
              <a:spcBef>
                <a:spcPts val="294"/>
              </a:spcBef>
              <a:spcAft>
                <a:spcPts val="294"/>
              </a:spcAft>
            </a:pPr>
            <a:r>
              <a:rPr lang="en-US" sz="1730" dirty="0">
                <a:solidFill>
                  <a:schemeClr val="tx1"/>
                </a:solidFill>
                <a:ea typeface="Segoe UI" pitchFamily="34" charset="0"/>
                <a:cs typeface="Segoe UI" pitchFamily="34" charset="0"/>
              </a:rPr>
              <a:t>The Dashboard is the home page for IoT Central that enables you to create you IoT Central app</a:t>
            </a:r>
          </a:p>
        </p:txBody>
      </p:sp>
      <p:sp>
        <p:nvSpPr>
          <p:cNvPr id="32" name="Rectangle 31">
            <a:extLst>
              <a:ext uri="{FF2B5EF4-FFF2-40B4-BE49-F238E27FC236}">
                <a16:creationId xmlns:a16="http://schemas.microsoft.com/office/drawing/2014/main" id="{C74F7982-7971-411B-BB90-17483B358879}"/>
              </a:ext>
            </a:extLst>
          </p:cNvPr>
          <p:cNvSpPr>
            <a:spLocks/>
          </p:cNvSpPr>
          <p:nvPr/>
        </p:nvSpPr>
        <p:spPr bwMode="auto">
          <a:xfrm>
            <a:off x="3300955"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B:</a:t>
            </a:r>
          </a:p>
          <a:p>
            <a:pPr defTabSz="914102" fontAlgn="base">
              <a:spcBef>
                <a:spcPts val="294"/>
              </a:spcBef>
              <a:spcAft>
                <a:spcPts val="294"/>
              </a:spcAft>
            </a:pPr>
            <a:r>
              <a:rPr lang="en-US" sz="1730" dirty="0">
                <a:solidFill>
                  <a:schemeClr val="tx1"/>
                </a:solidFill>
                <a:ea typeface="Segoe UI" pitchFamily="34" charset="0"/>
                <a:cs typeface="Segoe UI" pitchFamily="34" charset="0"/>
              </a:rPr>
              <a:t>The Dashboard is the page displayed by your IoT Central app, your app’s URL</a:t>
            </a:r>
          </a:p>
        </p:txBody>
      </p:sp>
      <p:sp>
        <p:nvSpPr>
          <p:cNvPr id="6" name="Rectangle 5">
            <a:extLst>
              <a:ext uri="{FF2B5EF4-FFF2-40B4-BE49-F238E27FC236}">
                <a16:creationId xmlns:a16="http://schemas.microsoft.com/office/drawing/2014/main" id="{F18F3BCF-EB28-4A45-9498-50705BC03858}"/>
              </a:ext>
            </a:extLst>
          </p:cNvPr>
          <p:cNvSpPr>
            <a:spLocks/>
          </p:cNvSpPr>
          <p:nvPr/>
        </p:nvSpPr>
        <p:spPr bwMode="auto">
          <a:xfrm>
            <a:off x="6178598"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C:</a:t>
            </a:r>
          </a:p>
          <a:p>
            <a:pPr defTabSz="914102" fontAlgn="base">
              <a:spcBef>
                <a:spcPts val="294"/>
              </a:spcBef>
              <a:spcAft>
                <a:spcPts val="294"/>
              </a:spcAft>
            </a:pPr>
            <a:r>
              <a:rPr lang="en-US" sz="1730" dirty="0">
                <a:solidFill>
                  <a:schemeClr val="tx1"/>
                </a:solidFill>
                <a:ea typeface="Segoe UI" pitchFamily="34" charset="0"/>
                <a:cs typeface="Segoe UI" pitchFamily="34" charset="0"/>
              </a:rPr>
              <a:t>The Dashboard is the IoT Central version of the Azure portal</a:t>
            </a:r>
          </a:p>
        </p:txBody>
      </p:sp>
      <p:sp>
        <p:nvSpPr>
          <p:cNvPr id="7" name="Rectangle 6">
            <a:extLst>
              <a:ext uri="{FF2B5EF4-FFF2-40B4-BE49-F238E27FC236}">
                <a16:creationId xmlns:a16="http://schemas.microsoft.com/office/drawing/2014/main" id="{4074B8E9-FB4F-4BD7-8E4E-C6FCAAC26196}"/>
              </a:ext>
            </a:extLst>
          </p:cNvPr>
          <p:cNvSpPr>
            <a:spLocks/>
          </p:cNvSpPr>
          <p:nvPr/>
        </p:nvSpPr>
        <p:spPr bwMode="auto">
          <a:xfrm>
            <a:off x="9056242" y="4203147"/>
            <a:ext cx="2716167" cy="22092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ts val="294"/>
              </a:spcBef>
            </a:pPr>
            <a:r>
              <a:rPr lang="en-US" sz="1961" dirty="0">
                <a:solidFill>
                  <a:schemeClr val="tx1"/>
                </a:solidFill>
                <a:latin typeface="+mj-lt"/>
                <a:ea typeface="Segoe UI" pitchFamily="34" charset="0"/>
                <a:cs typeface="Segoe UI" pitchFamily="34" charset="0"/>
              </a:rPr>
              <a:t>Answer D:</a:t>
            </a:r>
          </a:p>
          <a:p>
            <a:pPr defTabSz="914102" fontAlgn="base">
              <a:spcBef>
                <a:spcPts val="294"/>
              </a:spcBef>
              <a:spcAft>
                <a:spcPts val="294"/>
              </a:spcAft>
            </a:pPr>
            <a:r>
              <a:rPr lang="en-US" sz="1730" dirty="0">
                <a:solidFill>
                  <a:schemeClr val="tx1"/>
                </a:solidFill>
                <a:ea typeface="Segoe UI" pitchFamily="34" charset="0"/>
                <a:cs typeface="Segoe UI" pitchFamily="34" charset="0"/>
              </a:rPr>
              <a:t>The Dashboard is the IoT Central page that exposes marketplace items that you can add to your solution</a:t>
            </a:r>
          </a:p>
        </p:txBody>
      </p:sp>
    </p:spTree>
    <p:extLst>
      <p:ext uri="{BB962C8B-B14F-4D97-AF65-F5344CB8AC3E}">
        <p14:creationId xmlns:p14="http://schemas.microsoft.com/office/powerpoint/2010/main" val="14160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35E856-57AA-45E6-9983-8CFE6176A45D}"/>
              </a:ext>
            </a:extLst>
          </p:cNvPr>
          <p:cNvSpPr>
            <a:spLocks noGrp="1"/>
          </p:cNvSpPr>
          <p:nvPr>
            <p:ph type="title"/>
          </p:nvPr>
        </p:nvSpPr>
        <p:spPr/>
        <p:txBody>
          <a:bodyPr/>
          <a:lstStyle/>
          <a:p>
            <a:r>
              <a:rPr lang="en-US" dirty="0"/>
              <a:t>Azure IoT Central</a:t>
            </a:r>
          </a:p>
        </p:txBody>
      </p:sp>
      <p:sp>
        <p:nvSpPr>
          <p:cNvPr id="4" name="Text Placeholder 3">
            <a:extLst>
              <a:ext uri="{FF2B5EF4-FFF2-40B4-BE49-F238E27FC236}">
                <a16:creationId xmlns:a16="http://schemas.microsoft.com/office/drawing/2014/main" id="{DD34B438-038F-42BC-A120-774546D05FB3}"/>
              </a:ext>
            </a:extLst>
          </p:cNvPr>
          <p:cNvSpPr>
            <a:spLocks noGrp="1"/>
          </p:cNvSpPr>
          <p:nvPr>
            <p:ph type="body" sz="quarter" idx="10"/>
          </p:nvPr>
        </p:nvSpPr>
        <p:spPr>
          <a:xfrm>
            <a:off x="418643" y="1186376"/>
            <a:ext cx="11354714" cy="724173"/>
          </a:xfrm>
        </p:spPr>
        <p:txBody>
          <a:bodyPr/>
          <a:lstStyle/>
          <a:p>
            <a:r>
              <a:rPr lang="en-US" dirty="0"/>
              <a:t>A fully managed IoT app platform that reduces the burden of building and maintaining IoT solutions</a:t>
            </a:r>
          </a:p>
        </p:txBody>
      </p:sp>
      <p:sp>
        <p:nvSpPr>
          <p:cNvPr id="55" name="TextBox 54">
            <a:extLst>
              <a:ext uri="{FF2B5EF4-FFF2-40B4-BE49-F238E27FC236}">
                <a16:creationId xmlns:a16="http://schemas.microsoft.com/office/drawing/2014/main" id="{6B8B04D1-B560-4C25-9081-4E775968D56D}"/>
              </a:ext>
            </a:extLst>
          </p:cNvPr>
          <p:cNvSpPr txBox="1"/>
          <p:nvPr/>
        </p:nvSpPr>
        <p:spPr>
          <a:xfrm>
            <a:off x="422438" y="2020645"/>
            <a:ext cx="3270647" cy="523283"/>
          </a:xfrm>
          <a:prstGeom prst="rect">
            <a:avLst/>
          </a:prstGeom>
          <a:solidFill>
            <a:schemeClr val="bg1">
              <a:lumMod val="95000"/>
            </a:schemeClr>
          </a:solidFill>
        </p:spPr>
        <p:txBody>
          <a:bodyPr wrap="square" lIns="134464" tIns="89642" rIns="134464" bIns="89642" rtlCol="0" anchor="ctr">
            <a:noAutofit/>
          </a:bodyPr>
          <a:lstStyle/>
          <a:p>
            <a:pPr marL="280121" indent="-280121">
              <a:spcAft>
                <a:spcPts val="588"/>
              </a:spcAft>
              <a:buFont typeface="Wingdings" panose="05000000000000000000" pitchFamily="2" charset="2"/>
              <a:buChar char="ü"/>
            </a:pPr>
            <a:r>
              <a:rPr lang="en-US" sz="1730"/>
              <a:t>Highly secure</a:t>
            </a:r>
          </a:p>
        </p:txBody>
      </p:sp>
      <p:sp>
        <p:nvSpPr>
          <p:cNvPr id="106" name="TextBox 105">
            <a:extLst>
              <a:ext uri="{FF2B5EF4-FFF2-40B4-BE49-F238E27FC236}">
                <a16:creationId xmlns:a16="http://schemas.microsoft.com/office/drawing/2014/main" id="{AD1D3B2C-1E83-4316-A8DB-DEF34146CEF9}"/>
              </a:ext>
            </a:extLst>
          </p:cNvPr>
          <p:cNvSpPr txBox="1"/>
          <p:nvPr/>
        </p:nvSpPr>
        <p:spPr>
          <a:xfrm>
            <a:off x="422438" y="2641154"/>
            <a:ext cx="3270647" cy="523283"/>
          </a:xfrm>
          <a:prstGeom prst="rect">
            <a:avLst/>
          </a:prstGeom>
          <a:solidFill>
            <a:schemeClr val="bg1">
              <a:lumMod val="95000"/>
            </a:schemeClr>
          </a:solidFill>
        </p:spPr>
        <p:txBody>
          <a:bodyPr wrap="square" lIns="134464" tIns="89642" rIns="134464" bIns="89642" rtlCol="0" anchor="ctr">
            <a:noAutofit/>
          </a:bodyPr>
          <a:lstStyle/>
          <a:p>
            <a:pPr marL="280121" indent="-280121">
              <a:spcAft>
                <a:spcPts val="588"/>
              </a:spcAft>
              <a:buFont typeface="Wingdings" panose="05000000000000000000" pitchFamily="2" charset="2"/>
              <a:buChar char="ü"/>
            </a:pPr>
            <a:r>
              <a:rPr lang="en-US" sz="1730"/>
              <a:t>Enterprise-grade</a:t>
            </a:r>
          </a:p>
        </p:txBody>
      </p:sp>
      <p:sp>
        <p:nvSpPr>
          <p:cNvPr id="142" name="TextBox 141">
            <a:extLst>
              <a:ext uri="{FF2B5EF4-FFF2-40B4-BE49-F238E27FC236}">
                <a16:creationId xmlns:a16="http://schemas.microsoft.com/office/drawing/2014/main" id="{24A153C9-A5E6-4E35-A200-46574F5200A7}"/>
              </a:ext>
            </a:extLst>
          </p:cNvPr>
          <p:cNvSpPr txBox="1"/>
          <p:nvPr/>
        </p:nvSpPr>
        <p:spPr>
          <a:xfrm>
            <a:off x="422438" y="3261663"/>
            <a:ext cx="3270647" cy="523283"/>
          </a:xfrm>
          <a:prstGeom prst="rect">
            <a:avLst/>
          </a:prstGeom>
          <a:solidFill>
            <a:schemeClr val="bg1">
              <a:lumMod val="95000"/>
            </a:schemeClr>
          </a:solidFill>
        </p:spPr>
        <p:txBody>
          <a:bodyPr wrap="square" lIns="134464" tIns="89642" rIns="134464" bIns="89642" rtlCol="0" anchor="ctr">
            <a:noAutofit/>
          </a:bodyPr>
          <a:lstStyle/>
          <a:p>
            <a:pPr marL="280121" indent="-280121">
              <a:spcAft>
                <a:spcPts val="588"/>
              </a:spcAft>
              <a:buFont typeface="Wingdings" panose="05000000000000000000" pitchFamily="2" charset="2"/>
              <a:buChar char="ü"/>
            </a:pPr>
            <a:r>
              <a:rPr lang="en-US" sz="1730"/>
              <a:t>Predictable pricing</a:t>
            </a:r>
          </a:p>
        </p:txBody>
      </p:sp>
      <p:sp>
        <p:nvSpPr>
          <p:cNvPr id="177" name="TextBox 176">
            <a:extLst>
              <a:ext uri="{FF2B5EF4-FFF2-40B4-BE49-F238E27FC236}">
                <a16:creationId xmlns:a16="http://schemas.microsoft.com/office/drawing/2014/main" id="{7343972D-DC46-40EF-A140-91F28B69BA3C}"/>
              </a:ext>
            </a:extLst>
          </p:cNvPr>
          <p:cNvSpPr txBox="1"/>
          <p:nvPr/>
        </p:nvSpPr>
        <p:spPr>
          <a:xfrm>
            <a:off x="422438" y="3882172"/>
            <a:ext cx="3270647" cy="523283"/>
          </a:xfrm>
          <a:prstGeom prst="rect">
            <a:avLst/>
          </a:prstGeom>
          <a:solidFill>
            <a:schemeClr val="bg1">
              <a:lumMod val="95000"/>
            </a:schemeClr>
          </a:solidFill>
        </p:spPr>
        <p:txBody>
          <a:bodyPr wrap="square" lIns="134464" tIns="89642" rIns="134464" bIns="89642" rtlCol="0" anchor="ctr">
            <a:noAutofit/>
          </a:bodyPr>
          <a:lstStyle/>
          <a:p>
            <a:pPr marL="280121" indent="-280121">
              <a:spcAft>
                <a:spcPts val="588"/>
              </a:spcAft>
              <a:buFont typeface="Wingdings" panose="05000000000000000000" pitchFamily="2" charset="2"/>
              <a:buChar char="ü"/>
            </a:pPr>
            <a:r>
              <a:rPr lang="en-US" sz="1730"/>
              <a:t>Industry-focused</a:t>
            </a:r>
          </a:p>
        </p:txBody>
      </p:sp>
      <p:sp>
        <p:nvSpPr>
          <p:cNvPr id="360" name="Rectangle 359">
            <a:extLst>
              <a:ext uri="{FF2B5EF4-FFF2-40B4-BE49-F238E27FC236}">
                <a16:creationId xmlns:a16="http://schemas.microsoft.com/office/drawing/2014/main" id="{556D9B5A-65CE-452B-B6F8-7F17799B3558}"/>
              </a:ext>
              <a:ext uri="{C183D7F6-B498-43B3-948B-1728B52AA6E4}">
                <adec:decorative xmlns:adec="http://schemas.microsoft.com/office/drawing/2017/decorative" val="1"/>
              </a:ext>
            </a:extLst>
          </p:cNvPr>
          <p:cNvSpPr/>
          <p:nvPr/>
        </p:nvSpPr>
        <p:spPr bwMode="auto">
          <a:xfrm>
            <a:off x="3793185" y="2020645"/>
            <a:ext cx="7980173" cy="2384810"/>
          </a:xfrm>
          <a:prstGeom prst="rect">
            <a:avLst/>
          </a:prstGeom>
          <a:solidFill>
            <a:schemeClr val="bg1"/>
          </a:solidFill>
          <a:ln w="19050" cap="flat" cmpd="sng" algn="ctr">
            <a:solidFill>
              <a:schemeClr val="tx2"/>
            </a:solidFill>
            <a:prstDash val="solid"/>
            <a:headEnd type="none" w="med" len="med"/>
            <a:tailEnd type="none" w="med" len="med"/>
          </a:ln>
          <a:effectLst/>
        </p:spPr>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914102" fontAlgn="base">
              <a:spcBef>
                <a:spcPct val="0"/>
              </a:spcBef>
              <a:spcAft>
                <a:spcPct val="0"/>
              </a:spcAft>
              <a:defRPr/>
            </a:pPr>
            <a:endParaRPr lang="en-US" sz="2353" kern="0">
              <a:latin typeface="Segoe UI"/>
              <a:cs typeface="Segoe UI" pitchFamily="34" charset="0"/>
            </a:endParaRPr>
          </a:p>
        </p:txBody>
      </p:sp>
      <p:pic>
        <p:nvPicPr>
          <p:cNvPr id="5" name="Picture 4" descr="Icon of three blocks arranged at the top of one another floating with equal spacing">
            <a:extLst>
              <a:ext uri="{FF2B5EF4-FFF2-40B4-BE49-F238E27FC236}">
                <a16:creationId xmlns:a16="http://schemas.microsoft.com/office/drawing/2014/main" id="{EB132F99-FABA-44FC-930C-B4FFA19307DC}"/>
              </a:ext>
            </a:extLst>
          </p:cNvPr>
          <p:cNvPicPr>
            <a:picLocks noChangeAspect="1"/>
          </p:cNvPicPr>
          <p:nvPr/>
        </p:nvPicPr>
        <p:blipFill>
          <a:blip r:embed="rId3"/>
          <a:stretch>
            <a:fillRect/>
          </a:stretch>
        </p:blipFill>
        <p:spPr>
          <a:xfrm>
            <a:off x="4830746" y="2360177"/>
            <a:ext cx="616669" cy="810062"/>
          </a:xfrm>
          <a:prstGeom prst="rect">
            <a:avLst/>
          </a:prstGeom>
        </p:spPr>
      </p:pic>
      <p:sp>
        <p:nvSpPr>
          <p:cNvPr id="7" name="Rectangle 6">
            <a:extLst>
              <a:ext uri="{FF2B5EF4-FFF2-40B4-BE49-F238E27FC236}">
                <a16:creationId xmlns:a16="http://schemas.microsoft.com/office/drawing/2014/main" id="{0AEB07A9-CE44-44D6-9B83-39CF3FDDB295}"/>
              </a:ext>
            </a:extLst>
          </p:cNvPr>
          <p:cNvSpPr/>
          <p:nvPr/>
        </p:nvSpPr>
        <p:spPr>
          <a:xfrm>
            <a:off x="3906346" y="3287504"/>
            <a:ext cx="2445743" cy="950438"/>
          </a:xfrm>
          <a:prstGeom prst="rect">
            <a:avLst/>
          </a:prstGeom>
        </p:spPr>
        <p:txBody>
          <a:bodyPr wrap="square" lIns="0" tIns="0" rIns="0" b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895439">
              <a:spcBef>
                <a:spcPts val="294"/>
              </a:spcBef>
              <a:spcAft>
                <a:spcPts val="294"/>
              </a:spcAft>
              <a:defRPr/>
            </a:pPr>
            <a:r>
              <a:rPr lang="en-US" sz="1568" dirty="0">
                <a:ln w="3175">
                  <a:noFill/>
                </a:ln>
                <a:latin typeface="+mj-lt"/>
                <a:cs typeface="Segoe UI"/>
              </a:rPr>
              <a:t>Get connected</a:t>
            </a:r>
          </a:p>
          <a:p>
            <a:pPr algn="ctr" defTabSz="895439">
              <a:spcBef>
                <a:spcPts val="294"/>
              </a:spcBef>
              <a:spcAft>
                <a:spcPts val="294"/>
              </a:spcAft>
              <a:defRPr/>
            </a:pPr>
            <a:r>
              <a:rPr lang="en-US" sz="1372" dirty="0">
                <a:ln w="3175">
                  <a:noFill/>
                </a:ln>
                <a:cs typeface="Segoe UI" panose="020B0502040204020203" pitchFamily="34" charset="0"/>
              </a:rPr>
              <a:t>Connect IoT devices to the cloud faster than any other platform</a:t>
            </a:r>
          </a:p>
        </p:txBody>
      </p:sp>
      <p:pic>
        <p:nvPicPr>
          <p:cNvPr id="6" name="Picture 5" descr="Icon of three blocks arranged at the top of one another with the first two ones stacked and the third one floats on top of them">
            <a:extLst>
              <a:ext uri="{FF2B5EF4-FFF2-40B4-BE49-F238E27FC236}">
                <a16:creationId xmlns:a16="http://schemas.microsoft.com/office/drawing/2014/main" id="{2A0A70E5-2211-4E4A-9B33-C64B92BEA825}"/>
              </a:ext>
            </a:extLst>
          </p:cNvPr>
          <p:cNvPicPr>
            <a:picLocks noChangeAspect="1"/>
          </p:cNvPicPr>
          <p:nvPr/>
        </p:nvPicPr>
        <p:blipFill>
          <a:blip r:embed="rId4"/>
          <a:stretch>
            <a:fillRect/>
          </a:stretch>
        </p:blipFill>
        <p:spPr>
          <a:xfrm>
            <a:off x="7436146" y="2407588"/>
            <a:ext cx="657592" cy="762651"/>
          </a:xfrm>
          <a:prstGeom prst="rect">
            <a:avLst/>
          </a:prstGeom>
        </p:spPr>
      </p:pic>
      <p:sp>
        <p:nvSpPr>
          <p:cNvPr id="24" name="Rectangle 23">
            <a:extLst>
              <a:ext uri="{FF2B5EF4-FFF2-40B4-BE49-F238E27FC236}">
                <a16:creationId xmlns:a16="http://schemas.microsoft.com/office/drawing/2014/main" id="{C9E3F26E-B8E8-4BC8-BF39-3F3AAF73FE8C}"/>
              </a:ext>
            </a:extLst>
          </p:cNvPr>
          <p:cNvSpPr/>
          <p:nvPr/>
        </p:nvSpPr>
        <p:spPr>
          <a:xfrm>
            <a:off x="6552669" y="3287504"/>
            <a:ext cx="2445743" cy="950438"/>
          </a:xfrm>
          <a:prstGeom prst="rect">
            <a:avLst/>
          </a:prstGeom>
        </p:spPr>
        <p:txBody>
          <a:bodyPr wrap="square" lIns="0" tIns="0" rIns="0" b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895439">
              <a:spcBef>
                <a:spcPts val="294"/>
              </a:spcBef>
              <a:spcAft>
                <a:spcPts val="294"/>
              </a:spcAft>
              <a:defRPr/>
            </a:pPr>
            <a:r>
              <a:rPr lang="en-US" sz="1568">
                <a:ln w="3175">
                  <a:noFill/>
                </a:ln>
                <a:latin typeface="+mj-lt"/>
                <a:cs typeface="Segoe UI"/>
              </a:rPr>
              <a:t>Stay connected</a:t>
            </a:r>
          </a:p>
          <a:p>
            <a:pPr algn="ctr" defTabSz="895439">
              <a:spcBef>
                <a:spcPts val="294"/>
              </a:spcBef>
              <a:spcAft>
                <a:spcPts val="294"/>
              </a:spcAft>
              <a:defRPr/>
            </a:pPr>
            <a:r>
              <a:rPr lang="en-US" sz="1372">
                <a:ln w="3175">
                  <a:noFill/>
                </a:ln>
                <a:cs typeface="Segoe UI" panose="020B0502040204020203" pitchFamily="34" charset="0"/>
              </a:rPr>
              <a:t>Reconfigure and update devices with centralized device management</a:t>
            </a:r>
          </a:p>
        </p:txBody>
      </p:sp>
      <p:pic>
        <p:nvPicPr>
          <p:cNvPr id="8" name="Picture 7" descr="Icon of three blocks arranged at the top of one another with the first two ones stacked and the third one floats on top of them. The third block supports the column chart">
            <a:extLst>
              <a:ext uri="{FF2B5EF4-FFF2-40B4-BE49-F238E27FC236}">
                <a16:creationId xmlns:a16="http://schemas.microsoft.com/office/drawing/2014/main" id="{A914B9E9-FFE1-4EE4-A01A-99535A8D2733}"/>
              </a:ext>
            </a:extLst>
          </p:cNvPr>
          <p:cNvPicPr>
            <a:picLocks noChangeAspect="1"/>
          </p:cNvPicPr>
          <p:nvPr/>
        </p:nvPicPr>
        <p:blipFill>
          <a:blip r:embed="rId5"/>
          <a:stretch>
            <a:fillRect/>
          </a:stretch>
        </p:blipFill>
        <p:spPr>
          <a:xfrm>
            <a:off x="10082470" y="2234435"/>
            <a:ext cx="657592" cy="935804"/>
          </a:xfrm>
          <a:prstGeom prst="rect">
            <a:avLst/>
          </a:prstGeom>
        </p:spPr>
      </p:pic>
      <p:sp>
        <p:nvSpPr>
          <p:cNvPr id="516" name="Rectangle 515">
            <a:extLst>
              <a:ext uri="{FF2B5EF4-FFF2-40B4-BE49-F238E27FC236}">
                <a16:creationId xmlns:a16="http://schemas.microsoft.com/office/drawing/2014/main" id="{39EF9579-F34C-4FDF-BF4D-707DEDD46BFE}"/>
              </a:ext>
            </a:extLst>
          </p:cNvPr>
          <p:cNvSpPr/>
          <p:nvPr/>
        </p:nvSpPr>
        <p:spPr>
          <a:xfrm>
            <a:off x="9198993" y="3287505"/>
            <a:ext cx="2445743" cy="739230"/>
          </a:xfrm>
          <a:prstGeom prst="rect">
            <a:avLst/>
          </a:prstGeom>
        </p:spPr>
        <p:txBody>
          <a:bodyPr wrap="square" lIns="0" tIns="0" rIns="0" bIns="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895439">
              <a:spcBef>
                <a:spcPts val="294"/>
              </a:spcBef>
              <a:spcAft>
                <a:spcPts val="294"/>
              </a:spcAft>
              <a:defRPr/>
            </a:pPr>
            <a:r>
              <a:rPr lang="en-US" sz="1568" dirty="0">
                <a:ln w="3175">
                  <a:noFill/>
                </a:ln>
                <a:latin typeface="+mj-lt"/>
                <a:cs typeface="Segoe UI"/>
              </a:rPr>
              <a:t>Transform</a:t>
            </a:r>
          </a:p>
          <a:p>
            <a:pPr algn="ctr" defTabSz="895439">
              <a:spcBef>
                <a:spcPts val="294"/>
              </a:spcBef>
              <a:spcAft>
                <a:spcPts val="294"/>
              </a:spcAft>
              <a:defRPr/>
            </a:pPr>
            <a:r>
              <a:rPr lang="en-US" sz="1372" dirty="0">
                <a:ln w="3175">
                  <a:noFill/>
                </a:ln>
                <a:cs typeface="Segoe UI" panose="020B0502040204020203" pitchFamily="34" charset="0"/>
              </a:rPr>
              <a:t>Bridge the gap with connectors </a:t>
            </a:r>
            <a:br>
              <a:rPr lang="en-US" sz="1372" dirty="0">
                <a:ln w="3175">
                  <a:noFill/>
                </a:ln>
                <a:cs typeface="Segoe UI" panose="020B0502040204020203" pitchFamily="34" charset="0"/>
              </a:rPr>
            </a:br>
            <a:r>
              <a:rPr lang="en-US" sz="1372" dirty="0">
                <a:ln w="3175">
                  <a:noFill/>
                </a:ln>
                <a:cs typeface="Segoe UI" panose="020B0502040204020203" pitchFamily="34" charset="0"/>
              </a:rPr>
              <a:t>and extensibility APIs</a:t>
            </a:r>
          </a:p>
        </p:txBody>
      </p:sp>
      <p:sp>
        <p:nvSpPr>
          <p:cNvPr id="542" name="Rectangle 541">
            <a:extLst>
              <a:ext uri="{FF2B5EF4-FFF2-40B4-BE49-F238E27FC236}">
                <a16:creationId xmlns:a16="http://schemas.microsoft.com/office/drawing/2014/main" id="{823588D5-6E6B-4C97-A605-ADE6ED33EA5B}"/>
              </a:ext>
              <a:ext uri="{C183D7F6-B498-43B3-948B-1728B52AA6E4}">
                <adec:decorative xmlns:adec="http://schemas.microsoft.com/office/drawing/2017/decorative" val="0"/>
              </a:ext>
            </a:extLst>
          </p:cNvPr>
          <p:cNvSpPr/>
          <p:nvPr/>
        </p:nvSpPr>
        <p:spPr bwMode="auto">
          <a:xfrm>
            <a:off x="429033" y="4503663"/>
            <a:ext cx="11344326" cy="1916329"/>
          </a:xfrm>
          <a:prstGeom prst="rect">
            <a:avLst/>
          </a:prstGeom>
          <a:solidFill>
            <a:schemeClr val="bg1"/>
          </a:solidFill>
          <a:ln w="19050" cap="flat" cmpd="sng" algn="ctr">
            <a:solidFill>
              <a:schemeClr val="tx2"/>
            </a:solidFill>
            <a:prstDash val="solid"/>
            <a:headEnd type="none" w="med" len="med"/>
            <a:tailEnd type="none" w="med" len="med"/>
          </a:ln>
          <a:effectLst/>
        </p:spPr>
        <p:txBody>
          <a:bodyPr rot="0" spcFirstLastPara="0" vert="horz" wrap="square" lIns="134464" tIns="89642" rIns="134464" bIns="89642"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a:spcAft>
                <a:spcPts val="588"/>
              </a:spcAft>
            </a:pPr>
            <a:r>
              <a:rPr lang="en-US" sz="1961" dirty="0">
                <a:solidFill>
                  <a:schemeClr val="tx2"/>
                </a:solidFill>
                <a:latin typeface="+mj-lt"/>
              </a:rPr>
              <a:t>Existing solution builders</a:t>
            </a:r>
          </a:p>
        </p:txBody>
      </p:sp>
      <p:pic>
        <p:nvPicPr>
          <p:cNvPr id="568" name="Picture 567" descr="Meshsystems logo">
            <a:extLst>
              <a:ext uri="{FF2B5EF4-FFF2-40B4-BE49-F238E27FC236}">
                <a16:creationId xmlns:a16="http://schemas.microsoft.com/office/drawing/2014/main" id="{885E5267-B47C-438C-A7D2-E4065364C4E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6495" y="5183038"/>
            <a:ext cx="1815835" cy="302641"/>
          </a:xfrm>
          <a:prstGeom prst="rect">
            <a:avLst/>
          </a:prstGeom>
        </p:spPr>
      </p:pic>
      <p:pic>
        <p:nvPicPr>
          <p:cNvPr id="592" name="Picture 591" descr="Cradlepoint logo">
            <a:extLst>
              <a:ext uri="{FF2B5EF4-FFF2-40B4-BE49-F238E27FC236}">
                <a16:creationId xmlns:a16="http://schemas.microsoft.com/office/drawing/2014/main" id="{7C2B7D1C-3EE6-40D6-A139-21E2B7894E83}"/>
              </a:ext>
            </a:extLst>
          </p:cNvPr>
          <p:cNvPicPr>
            <a:picLocks noChangeAspect="1"/>
          </p:cNvPicPr>
          <p:nvPr/>
        </p:nvPicPr>
        <p:blipFill>
          <a:blip r:embed="rId7"/>
          <a:stretch>
            <a:fillRect/>
          </a:stretch>
        </p:blipFill>
        <p:spPr>
          <a:xfrm>
            <a:off x="2982673" y="5039305"/>
            <a:ext cx="1211595" cy="545574"/>
          </a:xfrm>
          <a:prstGeom prst="rect">
            <a:avLst/>
          </a:prstGeom>
        </p:spPr>
      </p:pic>
      <p:pic>
        <p:nvPicPr>
          <p:cNvPr id="614" name="Picture 613" descr="sagegreenlife logo">
            <a:extLst>
              <a:ext uri="{FF2B5EF4-FFF2-40B4-BE49-F238E27FC236}">
                <a16:creationId xmlns:a16="http://schemas.microsoft.com/office/drawing/2014/main" id="{447C8D99-D3E0-466C-BFB2-124D4C6B604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14050" y="5027368"/>
            <a:ext cx="1630297" cy="459728"/>
          </a:xfrm>
          <a:prstGeom prst="rect">
            <a:avLst/>
          </a:prstGeom>
          <a:noFill/>
          <a:extLst>
            <a:ext uri="{909E8E84-426E-40DD-AFC4-6F175D3DCCD1}">
              <a14:hiddenFill xmlns:a14="http://schemas.microsoft.com/office/drawing/2010/main">
                <a:solidFill>
                  <a:srgbClr val="FFFFFF"/>
                </a:solidFill>
              </a14:hiddenFill>
            </a:ext>
          </a:extLst>
        </p:spPr>
      </p:pic>
      <p:pic>
        <p:nvPicPr>
          <p:cNvPr id="634" name="Picture 633" descr="flex logo">
            <a:extLst>
              <a:ext uri="{FF2B5EF4-FFF2-40B4-BE49-F238E27FC236}">
                <a16:creationId xmlns:a16="http://schemas.microsoft.com/office/drawing/2014/main" id="{A395094B-9E0D-4D36-8C39-5826170837EE}"/>
              </a:ext>
            </a:extLst>
          </p:cNvPr>
          <p:cNvPicPr>
            <a:picLocks noChangeAspect="1"/>
          </p:cNvPicPr>
          <p:nvPr/>
        </p:nvPicPr>
        <p:blipFill>
          <a:blip r:embed="rId9"/>
          <a:stretch>
            <a:fillRect/>
          </a:stretch>
        </p:blipFill>
        <p:spPr>
          <a:xfrm>
            <a:off x="6761089" y="5161420"/>
            <a:ext cx="713577" cy="302639"/>
          </a:xfrm>
          <a:prstGeom prst="rect">
            <a:avLst/>
          </a:prstGeom>
        </p:spPr>
      </p:pic>
      <p:pic>
        <p:nvPicPr>
          <p:cNvPr id="656" name="Picture 655" descr="CH Robinson logo">
            <a:extLst>
              <a:ext uri="{FF2B5EF4-FFF2-40B4-BE49-F238E27FC236}">
                <a16:creationId xmlns:a16="http://schemas.microsoft.com/office/drawing/2014/main" id="{EDF1785C-B872-435C-A96D-43D6300C4626}"/>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a:stretch/>
        </p:blipFill>
        <p:spPr bwMode="auto">
          <a:xfrm>
            <a:off x="7980957" y="5073735"/>
            <a:ext cx="1765673" cy="505584"/>
          </a:xfrm>
          <a:prstGeom prst="rect">
            <a:avLst/>
          </a:prstGeom>
          <a:noFill/>
          <a:extLst>
            <a:ext uri="{909E8E84-426E-40DD-AFC4-6F175D3DCCD1}">
              <a14:hiddenFill xmlns:a14="http://schemas.microsoft.com/office/drawing/2010/main">
                <a:solidFill>
                  <a:srgbClr val="FFFFFF"/>
                </a:solidFill>
              </a14:hiddenFill>
            </a:ext>
          </a:extLst>
        </p:spPr>
      </p:pic>
      <p:pic>
        <p:nvPicPr>
          <p:cNvPr id="676" name="Picture 675" descr="IMEC logo">
            <a:extLst>
              <a:ext uri="{FF2B5EF4-FFF2-40B4-BE49-F238E27FC236}">
                <a16:creationId xmlns:a16="http://schemas.microsoft.com/office/drawing/2014/main" id="{45D3C268-D50D-4EEB-9D17-1A85BDA40080}"/>
              </a:ext>
            </a:extLst>
          </p:cNvPr>
          <p:cNvPicPr>
            <a:picLocks noChangeAspect="1"/>
          </p:cNvPicPr>
          <p:nvPr/>
        </p:nvPicPr>
        <p:blipFill>
          <a:blip r:embed="rId11"/>
          <a:stretch>
            <a:fillRect/>
          </a:stretch>
        </p:blipFill>
        <p:spPr>
          <a:xfrm>
            <a:off x="10300807" y="5137556"/>
            <a:ext cx="896197" cy="266059"/>
          </a:xfrm>
          <a:prstGeom prst="rect">
            <a:avLst/>
          </a:prstGeom>
        </p:spPr>
      </p:pic>
      <p:pic>
        <p:nvPicPr>
          <p:cNvPr id="692" name="Picture 691" descr="Footmarks logo">
            <a:extLst>
              <a:ext uri="{FF2B5EF4-FFF2-40B4-BE49-F238E27FC236}">
                <a16:creationId xmlns:a16="http://schemas.microsoft.com/office/drawing/2014/main" id="{429C1888-F466-45AD-93FE-954FB391379E}"/>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82953" y="5823346"/>
            <a:ext cx="1585329" cy="358942"/>
          </a:xfrm>
          <a:prstGeom prst="rect">
            <a:avLst/>
          </a:prstGeom>
          <a:noFill/>
          <a:extLst>
            <a:ext uri="{909E8E84-426E-40DD-AFC4-6F175D3DCCD1}">
              <a14:hiddenFill xmlns:a14="http://schemas.microsoft.com/office/drawing/2010/main">
                <a:solidFill>
                  <a:srgbClr val="FFFFFF"/>
                </a:solidFill>
              </a14:hiddenFill>
            </a:ext>
          </a:extLst>
        </p:spPr>
      </p:pic>
      <p:pic>
        <p:nvPicPr>
          <p:cNvPr id="694" name="Picture 693" descr="Kroger logo">
            <a:extLst>
              <a:ext uri="{FF2B5EF4-FFF2-40B4-BE49-F238E27FC236}">
                <a16:creationId xmlns:a16="http://schemas.microsoft.com/office/drawing/2014/main" id="{69F895FB-2367-4F14-93A7-707F6CED8C80}"/>
              </a:ext>
            </a:extLst>
          </p:cNvPr>
          <p:cNvPicPr>
            <a:picLocks noChangeAspect="1"/>
          </p:cNvPicPr>
          <p:nvPr/>
        </p:nvPicPr>
        <p:blipFill>
          <a:blip r:embed="rId13"/>
          <a:stretch>
            <a:fillRect/>
          </a:stretch>
        </p:blipFill>
        <p:spPr>
          <a:xfrm>
            <a:off x="3806030" y="5783772"/>
            <a:ext cx="566193" cy="459833"/>
          </a:xfrm>
          <a:prstGeom prst="rect">
            <a:avLst/>
          </a:prstGeom>
        </p:spPr>
      </p:pic>
      <p:pic>
        <p:nvPicPr>
          <p:cNvPr id="708" name="Picture 707" descr="JDA logo">
            <a:extLst>
              <a:ext uri="{FF2B5EF4-FFF2-40B4-BE49-F238E27FC236}">
                <a16:creationId xmlns:a16="http://schemas.microsoft.com/office/drawing/2014/main" id="{C4EC9DD9-74B0-4D3A-B11B-E5C67015A8D8}"/>
              </a:ext>
            </a:extLst>
          </p:cNvPr>
          <p:cNvPicPr>
            <a:picLocks noChangeAspect="1"/>
          </p:cNvPicPr>
          <p:nvPr/>
        </p:nvPicPr>
        <p:blipFill>
          <a:blip r:embed="rId14"/>
          <a:stretch>
            <a:fillRect/>
          </a:stretch>
        </p:blipFill>
        <p:spPr>
          <a:xfrm>
            <a:off x="5015073" y="5780515"/>
            <a:ext cx="694657" cy="445146"/>
          </a:xfrm>
          <a:prstGeom prst="rect">
            <a:avLst/>
          </a:prstGeom>
        </p:spPr>
      </p:pic>
      <p:pic>
        <p:nvPicPr>
          <p:cNvPr id="712" name="Picture 711" descr="Starbucks logo">
            <a:extLst>
              <a:ext uri="{FF2B5EF4-FFF2-40B4-BE49-F238E27FC236}">
                <a16:creationId xmlns:a16="http://schemas.microsoft.com/office/drawing/2014/main" id="{5A5DB038-54EE-487F-BA06-DDEA780A20FE}"/>
              </a:ext>
            </a:extLst>
          </p:cNvPr>
          <p:cNvPicPr>
            <a:picLocks noChangeAspect="1"/>
          </p:cNvPicPr>
          <p:nvPr/>
        </p:nvPicPr>
        <p:blipFill>
          <a:blip r:embed="rId15"/>
          <a:stretch>
            <a:fillRect/>
          </a:stretch>
        </p:blipFill>
        <p:spPr>
          <a:xfrm>
            <a:off x="6284586" y="5769595"/>
            <a:ext cx="461443" cy="466443"/>
          </a:xfrm>
          <a:prstGeom prst="rect">
            <a:avLst/>
          </a:prstGeom>
        </p:spPr>
      </p:pic>
      <p:pic>
        <p:nvPicPr>
          <p:cNvPr id="720" name="Picture 719" descr="Bosch logo">
            <a:extLst>
              <a:ext uri="{FF2B5EF4-FFF2-40B4-BE49-F238E27FC236}">
                <a16:creationId xmlns:a16="http://schemas.microsoft.com/office/drawing/2014/main" id="{1A752F83-C43E-46A2-A6DA-D156E960C862}"/>
              </a:ext>
            </a:extLst>
          </p:cNvPr>
          <p:cNvPicPr>
            <a:picLocks noChangeAspect="1"/>
          </p:cNvPicPr>
          <p:nvPr/>
        </p:nvPicPr>
        <p:blipFill>
          <a:blip r:embed="rId16"/>
          <a:stretch>
            <a:fillRect/>
          </a:stretch>
        </p:blipFill>
        <p:spPr>
          <a:xfrm>
            <a:off x="7389052" y="5824704"/>
            <a:ext cx="1473438" cy="357670"/>
          </a:xfrm>
          <a:prstGeom prst="rect">
            <a:avLst/>
          </a:prstGeom>
        </p:spPr>
      </p:pic>
      <p:pic>
        <p:nvPicPr>
          <p:cNvPr id="722" name="Picture 721" descr="Quest logo">
            <a:extLst>
              <a:ext uri="{FF2B5EF4-FFF2-40B4-BE49-F238E27FC236}">
                <a16:creationId xmlns:a16="http://schemas.microsoft.com/office/drawing/2014/main" id="{3267EFFF-6BA2-47C4-B38B-221614A6B81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02341" y="5750201"/>
            <a:ext cx="706444" cy="43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3001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9AC4-CD65-4C6D-AF03-4B2EE1764DB3}"/>
              </a:ext>
            </a:extLst>
          </p:cNvPr>
          <p:cNvSpPr>
            <a:spLocks noGrp="1"/>
          </p:cNvSpPr>
          <p:nvPr>
            <p:ph type="title"/>
          </p:nvPr>
        </p:nvSpPr>
        <p:spPr/>
        <p:txBody>
          <a:bodyPr/>
          <a:lstStyle/>
          <a:p>
            <a:r>
              <a:rPr lang="en-US"/>
              <a:t>Azure IoT Central</a:t>
            </a:r>
          </a:p>
        </p:txBody>
      </p:sp>
      <p:pic>
        <p:nvPicPr>
          <p:cNvPr id="17" name="Picture 16" descr="Icon of three blocks arranged at the top of one another floating with equal spacing">
            <a:extLst>
              <a:ext uri="{FF2B5EF4-FFF2-40B4-BE49-F238E27FC236}">
                <a16:creationId xmlns:a16="http://schemas.microsoft.com/office/drawing/2014/main" id="{391DA5CF-60EF-4037-85CD-59D6D45AFC82}"/>
              </a:ext>
            </a:extLst>
          </p:cNvPr>
          <p:cNvPicPr>
            <a:picLocks noChangeAspect="1"/>
          </p:cNvPicPr>
          <p:nvPr/>
        </p:nvPicPr>
        <p:blipFill>
          <a:blip r:embed="rId3"/>
          <a:stretch>
            <a:fillRect/>
          </a:stretch>
        </p:blipFill>
        <p:spPr>
          <a:xfrm>
            <a:off x="2018384" y="1486141"/>
            <a:ext cx="504986" cy="663354"/>
          </a:xfrm>
          <a:prstGeom prst="rect">
            <a:avLst/>
          </a:prstGeom>
        </p:spPr>
      </p:pic>
      <p:sp>
        <p:nvSpPr>
          <p:cNvPr id="4" name="Rectangle 3">
            <a:extLst>
              <a:ext uri="{FF2B5EF4-FFF2-40B4-BE49-F238E27FC236}">
                <a16:creationId xmlns:a16="http://schemas.microsoft.com/office/drawing/2014/main" id="{5EB8EACA-8847-4742-A90E-C737EFA32F2F}"/>
              </a:ext>
              <a:ext uri="{C183D7F6-B498-43B3-948B-1728B52AA6E4}">
                <adec:decorative xmlns:adec="http://schemas.microsoft.com/office/drawing/2017/decorative" val="0"/>
              </a:ext>
            </a:extLst>
          </p:cNvPr>
          <p:cNvSpPr/>
          <p:nvPr/>
        </p:nvSpPr>
        <p:spPr bwMode="auto">
          <a:xfrm>
            <a:off x="431592" y="1330998"/>
            <a:ext cx="3677504" cy="5103797"/>
          </a:xfrm>
          <a:prstGeom prst="rect">
            <a:avLst/>
          </a:prstGeom>
          <a:noFill/>
          <a:ln w="19050" cap="flat" cmpd="sng" algn="ctr">
            <a:solidFill>
              <a:schemeClr val="tx2"/>
            </a:solidFill>
            <a:prstDash val="solid"/>
            <a:headEnd type="none" w="med" len="med"/>
            <a:tailEnd type="none" w="med" len="med"/>
          </a:ln>
          <a:effectLst/>
        </p:spPr>
        <p:txBody>
          <a:bodyPr rot="0" spcFirstLastPara="0" vert="horz" wrap="square" lIns="134464" tIns="896425" rIns="134464"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895439">
              <a:spcBef>
                <a:spcPts val="294"/>
              </a:spcBef>
              <a:spcAft>
                <a:spcPts val="294"/>
              </a:spcAft>
              <a:defRPr/>
            </a:pPr>
            <a:r>
              <a:rPr lang="en-US" dirty="0">
                <a:ln w="3175">
                  <a:noFill/>
                </a:ln>
                <a:latin typeface="+mj-lt"/>
                <a:cs typeface="Segoe UI"/>
              </a:rPr>
              <a:t>Get Connected</a:t>
            </a:r>
          </a:p>
          <a:p>
            <a:pPr algn="ctr" defTabSz="895439">
              <a:spcBef>
                <a:spcPts val="294"/>
              </a:spcBef>
              <a:spcAft>
                <a:spcPts val="294"/>
              </a:spcAft>
              <a:defRPr/>
            </a:pPr>
            <a:r>
              <a:rPr lang="en-US" sz="1568" dirty="0">
                <a:ln w="3175">
                  <a:noFill/>
                </a:ln>
                <a:cs typeface="Segoe UI" panose="020B0502040204020203" pitchFamily="34" charset="0"/>
              </a:rPr>
              <a:t>Connect IoT devices to the cloud faster than with any other platform</a:t>
            </a:r>
          </a:p>
        </p:txBody>
      </p:sp>
      <p:sp>
        <p:nvSpPr>
          <p:cNvPr id="598" name="TextBox 597">
            <a:extLst>
              <a:ext uri="{FF2B5EF4-FFF2-40B4-BE49-F238E27FC236}">
                <a16:creationId xmlns:a16="http://schemas.microsoft.com/office/drawing/2014/main" id="{C67ACE56-C9A8-421A-AB08-F452FD7539F6}"/>
              </a:ext>
            </a:extLst>
          </p:cNvPr>
          <p:cNvSpPr txBox="1"/>
          <p:nvPr/>
        </p:nvSpPr>
        <p:spPr>
          <a:xfrm>
            <a:off x="567137" y="3260942"/>
            <a:ext cx="3406414" cy="679035"/>
          </a:xfrm>
          <a:prstGeom prst="rect">
            <a:avLst/>
          </a:prstGeom>
          <a:solidFill>
            <a:schemeClr val="bg1">
              <a:lumMod val="95000"/>
            </a:schemeClr>
          </a:solidFill>
        </p:spPr>
        <p:txBody>
          <a:bodyPr wrap="square" lIns="134464" tIns="89642" rIns="134464" bIns="89642" rtlCol="0" anchor="ctr">
            <a:noAutofit/>
          </a:bodyPr>
          <a:lstStyle/>
          <a:p>
            <a:pPr algn="ctr">
              <a:spcAft>
                <a:spcPts val="588"/>
              </a:spcAft>
            </a:pPr>
            <a:r>
              <a:rPr lang="en-US" sz="1568" dirty="0"/>
              <a:t>Device connectivity and management</a:t>
            </a:r>
          </a:p>
        </p:txBody>
      </p:sp>
      <p:sp>
        <p:nvSpPr>
          <p:cNvPr id="677" name="TextBox 676">
            <a:extLst>
              <a:ext uri="{FF2B5EF4-FFF2-40B4-BE49-F238E27FC236}">
                <a16:creationId xmlns:a16="http://schemas.microsoft.com/office/drawing/2014/main" id="{03D3DC45-E646-47F3-B571-434922747B8E}"/>
              </a:ext>
            </a:extLst>
          </p:cNvPr>
          <p:cNvSpPr txBox="1"/>
          <p:nvPr/>
        </p:nvSpPr>
        <p:spPr>
          <a:xfrm>
            <a:off x="567137" y="4046907"/>
            <a:ext cx="3406414" cy="679035"/>
          </a:xfrm>
          <a:prstGeom prst="rect">
            <a:avLst/>
          </a:prstGeom>
          <a:solidFill>
            <a:schemeClr val="bg1">
              <a:lumMod val="95000"/>
            </a:schemeClr>
          </a:solidFill>
        </p:spPr>
        <p:txBody>
          <a:bodyPr wrap="square" lIns="134464" tIns="89642" rIns="134464" bIns="89642" rtlCol="0" anchor="ctr">
            <a:noAutofit/>
          </a:bodyPr>
          <a:lstStyle/>
          <a:p>
            <a:pPr algn="ctr">
              <a:spcAft>
                <a:spcPts val="588"/>
              </a:spcAft>
            </a:pPr>
            <a:r>
              <a:rPr lang="en-US" sz="1568"/>
              <a:t>Edge support</a:t>
            </a:r>
          </a:p>
        </p:txBody>
      </p:sp>
      <p:sp>
        <p:nvSpPr>
          <p:cNvPr id="750" name="TextBox 749">
            <a:extLst>
              <a:ext uri="{FF2B5EF4-FFF2-40B4-BE49-F238E27FC236}">
                <a16:creationId xmlns:a16="http://schemas.microsoft.com/office/drawing/2014/main" id="{64B8479C-838F-48C8-8AD6-03F76006D7BC}"/>
              </a:ext>
            </a:extLst>
          </p:cNvPr>
          <p:cNvSpPr txBox="1"/>
          <p:nvPr/>
        </p:nvSpPr>
        <p:spPr>
          <a:xfrm>
            <a:off x="567137" y="4832873"/>
            <a:ext cx="3406414" cy="679035"/>
          </a:xfrm>
          <a:prstGeom prst="rect">
            <a:avLst/>
          </a:prstGeom>
          <a:solidFill>
            <a:schemeClr val="bg1">
              <a:lumMod val="95000"/>
            </a:schemeClr>
          </a:solidFill>
        </p:spPr>
        <p:txBody>
          <a:bodyPr wrap="square" lIns="134464" tIns="89642" rIns="134464" bIns="89642" rtlCol="0" anchor="ctr">
            <a:noAutofit/>
          </a:bodyPr>
          <a:lstStyle/>
          <a:p>
            <a:pPr algn="ctr">
              <a:spcAft>
                <a:spcPts val="588"/>
              </a:spcAft>
            </a:pPr>
            <a:r>
              <a:rPr lang="en-US" sz="1568"/>
              <a:t>Device Modeling</a:t>
            </a:r>
          </a:p>
        </p:txBody>
      </p:sp>
      <p:sp>
        <p:nvSpPr>
          <p:cNvPr id="818" name="TextBox 817">
            <a:extLst>
              <a:ext uri="{FF2B5EF4-FFF2-40B4-BE49-F238E27FC236}">
                <a16:creationId xmlns:a16="http://schemas.microsoft.com/office/drawing/2014/main" id="{F4AC93A4-78D8-4E48-A66B-B60825CC4A36}"/>
              </a:ext>
            </a:extLst>
          </p:cNvPr>
          <p:cNvSpPr txBox="1"/>
          <p:nvPr/>
        </p:nvSpPr>
        <p:spPr>
          <a:xfrm>
            <a:off x="567137" y="5618837"/>
            <a:ext cx="3406414" cy="679035"/>
          </a:xfrm>
          <a:prstGeom prst="rect">
            <a:avLst/>
          </a:prstGeom>
          <a:solidFill>
            <a:schemeClr val="bg1">
              <a:lumMod val="95000"/>
            </a:schemeClr>
          </a:solidFill>
        </p:spPr>
        <p:txBody>
          <a:bodyPr wrap="square" lIns="134464" tIns="89642" rIns="134464" bIns="89642" rtlCol="0" anchor="ctr">
            <a:noAutofit/>
          </a:bodyPr>
          <a:lstStyle/>
          <a:p>
            <a:pPr algn="ctr">
              <a:spcAft>
                <a:spcPts val="588"/>
              </a:spcAft>
            </a:pPr>
            <a:r>
              <a:rPr lang="en-US" sz="1568" dirty="0"/>
              <a:t>End to End Security</a:t>
            </a:r>
          </a:p>
        </p:txBody>
      </p:sp>
      <p:pic>
        <p:nvPicPr>
          <p:cNvPr id="20" name="Picture 19" descr="Icon of three blocks arranged at the top of one another with the first two ones stacked and the third one floats on top of them">
            <a:extLst>
              <a:ext uri="{FF2B5EF4-FFF2-40B4-BE49-F238E27FC236}">
                <a16:creationId xmlns:a16="http://schemas.microsoft.com/office/drawing/2014/main" id="{F63014D8-3AAF-4AEE-8C28-264805929871}"/>
              </a:ext>
            </a:extLst>
          </p:cNvPr>
          <p:cNvPicPr>
            <a:picLocks noChangeAspect="1"/>
          </p:cNvPicPr>
          <p:nvPr/>
        </p:nvPicPr>
        <p:blipFill>
          <a:blip r:embed="rId4"/>
          <a:stretch>
            <a:fillRect/>
          </a:stretch>
        </p:blipFill>
        <p:spPr>
          <a:xfrm>
            <a:off x="5849982" y="1563480"/>
            <a:ext cx="504986" cy="585664"/>
          </a:xfrm>
          <a:prstGeom prst="rect">
            <a:avLst/>
          </a:prstGeom>
        </p:spPr>
      </p:pic>
      <p:sp>
        <p:nvSpPr>
          <p:cNvPr id="50" name="Rectangle 49">
            <a:extLst>
              <a:ext uri="{FF2B5EF4-FFF2-40B4-BE49-F238E27FC236}">
                <a16:creationId xmlns:a16="http://schemas.microsoft.com/office/drawing/2014/main" id="{163A521B-3064-4F85-ACD2-AD0B38B187D9}"/>
              </a:ext>
              <a:ext uri="{C183D7F6-B498-43B3-948B-1728B52AA6E4}">
                <adec:decorative xmlns:adec="http://schemas.microsoft.com/office/drawing/2017/decorative" val="0"/>
              </a:ext>
            </a:extLst>
          </p:cNvPr>
          <p:cNvSpPr/>
          <p:nvPr/>
        </p:nvSpPr>
        <p:spPr bwMode="auto">
          <a:xfrm>
            <a:off x="4263723" y="1330998"/>
            <a:ext cx="3677504" cy="5103797"/>
          </a:xfrm>
          <a:prstGeom prst="rect">
            <a:avLst/>
          </a:prstGeom>
          <a:noFill/>
          <a:ln w="19050" cap="flat" cmpd="sng" algn="ctr">
            <a:solidFill>
              <a:schemeClr val="tx2"/>
            </a:solidFill>
            <a:prstDash val="solid"/>
            <a:headEnd type="none" w="med" len="med"/>
            <a:tailEnd type="none" w="med" len="med"/>
          </a:ln>
          <a:effectLst/>
        </p:spPr>
        <p:txBody>
          <a:bodyPr rot="0" spcFirstLastPara="0" vert="horz" wrap="square" lIns="134464" tIns="896425" rIns="134464"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895439">
              <a:spcBef>
                <a:spcPts val="294"/>
              </a:spcBef>
              <a:spcAft>
                <a:spcPts val="294"/>
              </a:spcAft>
              <a:defRPr/>
            </a:pPr>
            <a:r>
              <a:rPr lang="en-US" dirty="0">
                <a:ln w="3175">
                  <a:noFill/>
                </a:ln>
                <a:latin typeface="+mj-lt"/>
                <a:cs typeface="Segoe UI"/>
              </a:rPr>
              <a:t>Stay Connected</a:t>
            </a:r>
          </a:p>
          <a:p>
            <a:pPr algn="ctr" defTabSz="895439">
              <a:spcBef>
                <a:spcPts val="294"/>
              </a:spcBef>
              <a:spcAft>
                <a:spcPts val="294"/>
              </a:spcAft>
              <a:defRPr/>
            </a:pPr>
            <a:r>
              <a:rPr lang="en-US" sz="1568" dirty="0">
                <a:ln w="3175">
                  <a:noFill/>
                </a:ln>
                <a:cs typeface="Segoe UI" panose="020B0502040204020203" pitchFamily="34" charset="0"/>
              </a:rPr>
              <a:t>Reconfigure and update devices with centralized device management</a:t>
            </a:r>
          </a:p>
        </p:txBody>
      </p:sp>
      <p:sp>
        <p:nvSpPr>
          <p:cNvPr id="964" name="TextBox 963">
            <a:extLst>
              <a:ext uri="{FF2B5EF4-FFF2-40B4-BE49-F238E27FC236}">
                <a16:creationId xmlns:a16="http://schemas.microsoft.com/office/drawing/2014/main" id="{D6D1CD89-98E8-4A22-9AD8-26FB88CB1818}"/>
              </a:ext>
            </a:extLst>
          </p:cNvPr>
          <p:cNvSpPr txBox="1"/>
          <p:nvPr/>
        </p:nvSpPr>
        <p:spPr>
          <a:xfrm>
            <a:off x="4399268" y="3260942"/>
            <a:ext cx="3406414" cy="681283"/>
          </a:xfrm>
          <a:prstGeom prst="rect">
            <a:avLst/>
          </a:prstGeom>
          <a:solidFill>
            <a:schemeClr val="bg1">
              <a:lumMod val="95000"/>
            </a:schemeClr>
          </a:solidFill>
        </p:spPr>
        <p:txBody>
          <a:bodyPr wrap="square" lIns="134464" tIns="89642" rIns="134464" bIns="89642" rtlCol="0" anchor="ctr">
            <a:noAutofit/>
          </a:bodyPr>
          <a:lstStyle>
            <a:defPPr>
              <a:defRPr lang="en-US"/>
            </a:defPPr>
            <a:lvl1pPr algn="ctr">
              <a:spcAft>
                <a:spcPts val="600"/>
              </a:spcAft>
              <a:defRPr sz="1600"/>
            </a:lvl1pPr>
          </a:lstStyle>
          <a:p>
            <a:r>
              <a:rPr lang="en-US" sz="1568" dirty="0"/>
              <a:t>Telemetry ingestion and </a:t>
            </a:r>
            <a:br>
              <a:rPr lang="en-US" sz="1568" dirty="0"/>
            </a:br>
            <a:r>
              <a:rPr lang="en-US" sz="1568" dirty="0"/>
              <a:t>command &amp; control</a:t>
            </a:r>
          </a:p>
        </p:txBody>
      </p:sp>
      <p:sp>
        <p:nvSpPr>
          <p:cNvPr id="1013" name="TextBox 1012">
            <a:extLst>
              <a:ext uri="{FF2B5EF4-FFF2-40B4-BE49-F238E27FC236}">
                <a16:creationId xmlns:a16="http://schemas.microsoft.com/office/drawing/2014/main" id="{18533B84-54DB-4C22-AFDC-D2AC0C0534A1}"/>
              </a:ext>
            </a:extLst>
          </p:cNvPr>
          <p:cNvSpPr txBox="1"/>
          <p:nvPr/>
        </p:nvSpPr>
        <p:spPr>
          <a:xfrm>
            <a:off x="4399268" y="4046907"/>
            <a:ext cx="3406414" cy="681283"/>
          </a:xfrm>
          <a:prstGeom prst="rect">
            <a:avLst/>
          </a:prstGeom>
          <a:solidFill>
            <a:schemeClr val="bg1">
              <a:lumMod val="95000"/>
            </a:schemeClr>
          </a:solidFill>
        </p:spPr>
        <p:txBody>
          <a:bodyPr wrap="square" lIns="134464" tIns="89642" rIns="134464" bIns="89642" rtlCol="0" anchor="ctr">
            <a:noAutofit/>
          </a:bodyPr>
          <a:lstStyle>
            <a:defPPr>
              <a:defRPr lang="en-US"/>
            </a:defPPr>
            <a:lvl1pPr algn="ctr">
              <a:spcAft>
                <a:spcPts val="600"/>
              </a:spcAft>
              <a:defRPr sz="1600"/>
            </a:lvl1pPr>
          </a:lstStyle>
          <a:p>
            <a:r>
              <a:rPr lang="en-US" sz="1568" dirty="0"/>
              <a:t>Dashboards, visualization</a:t>
            </a:r>
            <a:br>
              <a:rPr lang="en-US" sz="1568" dirty="0"/>
            </a:br>
            <a:r>
              <a:rPr lang="en-US" sz="1568" dirty="0"/>
              <a:t>&amp; insights</a:t>
            </a:r>
          </a:p>
        </p:txBody>
      </p:sp>
      <p:sp>
        <p:nvSpPr>
          <p:cNvPr id="1056" name="TextBox 1055">
            <a:extLst>
              <a:ext uri="{FF2B5EF4-FFF2-40B4-BE49-F238E27FC236}">
                <a16:creationId xmlns:a16="http://schemas.microsoft.com/office/drawing/2014/main" id="{FAC0DC2D-7C78-457E-979B-6EB0002B3B41}"/>
              </a:ext>
            </a:extLst>
          </p:cNvPr>
          <p:cNvSpPr txBox="1"/>
          <p:nvPr/>
        </p:nvSpPr>
        <p:spPr>
          <a:xfrm>
            <a:off x="4399268" y="4832871"/>
            <a:ext cx="3406414" cy="681283"/>
          </a:xfrm>
          <a:prstGeom prst="rect">
            <a:avLst/>
          </a:prstGeom>
          <a:solidFill>
            <a:schemeClr val="bg1">
              <a:lumMod val="95000"/>
            </a:schemeClr>
          </a:solidFill>
        </p:spPr>
        <p:txBody>
          <a:bodyPr wrap="square" lIns="134464" tIns="89642" rIns="134464" bIns="89642" rtlCol="0" anchor="ctr">
            <a:noAutofit/>
          </a:bodyPr>
          <a:lstStyle>
            <a:defPPr>
              <a:defRPr lang="en-US"/>
            </a:defPPr>
            <a:lvl1pPr algn="ctr">
              <a:spcAft>
                <a:spcPts val="600"/>
              </a:spcAft>
              <a:defRPr sz="1600"/>
            </a:lvl1pPr>
          </a:lstStyle>
          <a:p>
            <a:r>
              <a:rPr lang="en-US" sz="1568" dirty="0"/>
              <a:t>Monitoring rules &amp; triggered actions</a:t>
            </a:r>
          </a:p>
        </p:txBody>
      </p:sp>
      <p:sp>
        <p:nvSpPr>
          <p:cNvPr id="1097" name="TextBox 1096">
            <a:extLst>
              <a:ext uri="{FF2B5EF4-FFF2-40B4-BE49-F238E27FC236}">
                <a16:creationId xmlns:a16="http://schemas.microsoft.com/office/drawing/2014/main" id="{E65BAAF8-435A-48D3-992B-E59C4543CA99}"/>
              </a:ext>
            </a:extLst>
          </p:cNvPr>
          <p:cNvSpPr txBox="1"/>
          <p:nvPr/>
        </p:nvSpPr>
        <p:spPr>
          <a:xfrm>
            <a:off x="4399268" y="5618836"/>
            <a:ext cx="3406414" cy="681283"/>
          </a:xfrm>
          <a:prstGeom prst="rect">
            <a:avLst/>
          </a:prstGeom>
          <a:solidFill>
            <a:schemeClr val="bg1">
              <a:lumMod val="95000"/>
            </a:schemeClr>
          </a:solidFill>
        </p:spPr>
        <p:txBody>
          <a:bodyPr wrap="square" lIns="134464" tIns="89642" rIns="134464" bIns="89642" rtlCol="0" anchor="ctr">
            <a:noAutofit/>
          </a:bodyPr>
          <a:lstStyle>
            <a:defPPr>
              <a:defRPr lang="en-US"/>
            </a:defPPr>
            <a:lvl1pPr algn="ctr">
              <a:spcAft>
                <a:spcPts val="600"/>
              </a:spcAft>
              <a:defRPr sz="1600"/>
            </a:lvl1pPr>
          </a:lstStyle>
          <a:p>
            <a:r>
              <a:rPr lang="en-US" sz="1568" dirty="0"/>
              <a:t>User roles and permissions</a:t>
            </a:r>
          </a:p>
        </p:txBody>
      </p:sp>
      <p:pic>
        <p:nvPicPr>
          <p:cNvPr id="22" name="Picture 21" descr="Icon of three blocks arranged at the top of one another with the first two ones stacked and the third one floats on top of them. The third block supports the column chart">
            <a:extLst>
              <a:ext uri="{FF2B5EF4-FFF2-40B4-BE49-F238E27FC236}">
                <a16:creationId xmlns:a16="http://schemas.microsoft.com/office/drawing/2014/main" id="{9C09B68C-4F70-40F7-9F36-A6B1265EDD77}"/>
              </a:ext>
            </a:extLst>
          </p:cNvPr>
          <p:cNvPicPr>
            <a:picLocks noChangeAspect="1"/>
          </p:cNvPicPr>
          <p:nvPr/>
        </p:nvPicPr>
        <p:blipFill>
          <a:blip r:embed="rId5"/>
          <a:stretch>
            <a:fillRect/>
          </a:stretch>
        </p:blipFill>
        <p:spPr>
          <a:xfrm>
            <a:off x="9682113" y="1430171"/>
            <a:ext cx="504986" cy="718634"/>
          </a:xfrm>
          <a:prstGeom prst="rect">
            <a:avLst/>
          </a:prstGeom>
        </p:spPr>
      </p:pic>
      <p:sp>
        <p:nvSpPr>
          <p:cNvPr id="51" name="Rectangle 50">
            <a:extLst>
              <a:ext uri="{FF2B5EF4-FFF2-40B4-BE49-F238E27FC236}">
                <a16:creationId xmlns:a16="http://schemas.microsoft.com/office/drawing/2014/main" id="{3404890D-5F9D-4B47-B4DB-3D675E52D79E}"/>
              </a:ext>
              <a:ext uri="{C183D7F6-B498-43B3-948B-1728B52AA6E4}">
                <adec:decorative xmlns:adec="http://schemas.microsoft.com/office/drawing/2017/decorative" val="0"/>
              </a:ext>
            </a:extLst>
          </p:cNvPr>
          <p:cNvSpPr/>
          <p:nvPr/>
        </p:nvSpPr>
        <p:spPr bwMode="auto">
          <a:xfrm>
            <a:off x="8095854" y="1330998"/>
            <a:ext cx="3677504" cy="5103797"/>
          </a:xfrm>
          <a:prstGeom prst="rect">
            <a:avLst/>
          </a:prstGeom>
          <a:noFill/>
          <a:ln w="19050" cap="flat" cmpd="sng" algn="ctr">
            <a:solidFill>
              <a:schemeClr val="tx2"/>
            </a:solidFill>
            <a:prstDash val="solid"/>
            <a:headEnd type="none" w="med" len="med"/>
            <a:tailEnd type="none" w="med" len="med"/>
          </a:ln>
          <a:effectLst/>
        </p:spPr>
        <p:txBody>
          <a:bodyPr rot="0" spcFirstLastPara="0" vert="horz" wrap="square" lIns="134464" tIns="896425" rIns="134464" bIns="143428" numCol="1" spcCol="0" rtlCol="0" fromWordArt="0" anchor="t" anchorCtr="0" forceAA="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algn="ctr" defTabSz="895439">
              <a:spcBef>
                <a:spcPts val="294"/>
              </a:spcBef>
              <a:spcAft>
                <a:spcPts val="294"/>
              </a:spcAft>
              <a:defRPr/>
            </a:pPr>
            <a:r>
              <a:rPr lang="en-US">
                <a:ln w="3175">
                  <a:noFill/>
                </a:ln>
                <a:latin typeface="+mj-lt"/>
                <a:cs typeface="Segoe UI"/>
              </a:rPr>
              <a:t>Transform</a:t>
            </a:r>
          </a:p>
          <a:p>
            <a:pPr algn="ctr" defTabSz="895439">
              <a:spcBef>
                <a:spcPts val="294"/>
              </a:spcBef>
              <a:spcAft>
                <a:spcPts val="294"/>
              </a:spcAft>
              <a:defRPr/>
            </a:pPr>
            <a:r>
              <a:rPr lang="en-US" sz="1568" dirty="0">
                <a:ln w="3175">
                  <a:noFill/>
                </a:ln>
                <a:cs typeface="Segoe UI" panose="020B0502040204020203" pitchFamily="34" charset="0"/>
              </a:rPr>
              <a:t>Bridge the gap with connectors </a:t>
            </a:r>
            <a:br>
              <a:rPr lang="en-US" sz="1568" dirty="0">
                <a:ln w="3175">
                  <a:noFill/>
                </a:ln>
                <a:cs typeface="Segoe UI" panose="020B0502040204020203" pitchFamily="34" charset="0"/>
              </a:rPr>
            </a:br>
            <a:r>
              <a:rPr lang="en-US" sz="1568" dirty="0">
                <a:ln w="3175">
                  <a:noFill/>
                </a:ln>
                <a:cs typeface="Segoe UI" panose="020B0502040204020203" pitchFamily="34" charset="0"/>
              </a:rPr>
              <a:t>and extensibility APIs</a:t>
            </a:r>
          </a:p>
        </p:txBody>
      </p:sp>
      <p:sp>
        <p:nvSpPr>
          <p:cNvPr id="31" name="TextBox 30">
            <a:extLst>
              <a:ext uri="{FF2B5EF4-FFF2-40B4-BE49-F238E27FC236}">
                <a16:creationId xmlns:a16="http://schemas.microsoft.com/office/drawing/2014/main" id="{41D02447-CAF0-42FF-B472-06F59BC22A7F}"/>
              </a:ext>
            </a:extLst>
          </p:cNvPr>
          <p:cNvSpPr txBox="1"/>
          <p:nvPr/>
        </p:nvSpPr>
        <p:spPr>
          <a:xfrm>
            <a:off x="8231399" y="3260942"/>
            <a:ext cx="3406414" cy="681283"/>
          </a:xfrm>
          <a:prstGeom prst="rect">
            <a:avLst/>
          </a:prstGeom>
          <a:solidFill>
            <a:schemeClr val="bg1">
              <a:lumMod val="95000"/>
            </a:schemeClr>
          </a:solidFill>
        </p:spPr>
        <p:txBody>
          <a:bodyPr wrap="square" lIns="134464" tIns="89642" rIns="134464" bIns="89642" rtlCol="0" anchor="ctr">
            <a:noAutofit/>
          </a:bodyPr>
          <a:lstStyle>
            <a:defPPr>
              <a:defRPr lang="en-US"/>
            </a:defPPr>
            <a:lvl1pPr algn="ctr">
              <a:spcAft>
                <a:spcPts val="600"/>
              </a:spcAft>
              <a:defRPr sz="1600"/>
            </a:lvl1pPr>
          </a:lstStyle>
          <a:p>
            <a:r>
              <a:rPr lang="en-US" sz="1568"/>
              <a:t>Industry-focused </a:t>
            </a:r>
            <a:br>
              <a:rPr lang="en-US" sz="1568"/>
            </a:br>
            <a:r>
              <a:rPr lang="en-US" sz="1568"/>
              <a:t>Application Templates</a:t>
            </a:r>
          </a:p>
        </p:txBody>
      </p:sp>
      <p:sp>
        <p:nvSpPr>
          <p:cNvPr id="54" name="TextBox 53">
            <a:extLst>
              <a:ext uri="{FF2B5EF4-FFF2-40B4-BE49-F238E27FC236}">
                <a16:creationId xmlns:a16="http://schemas.microsoft.com/office/drawing/2014/main" id="{8334D883-A4A1-4657-8346-D88A14DA6BDF}"/>
              </a:ext>
            </a:extLst>
          </p:cNvPr>
          <p:cNvSpPr txBox="1"/>
          <p:nvPr/>
        </p:nvSpPr>
        <p:spPr>
          <a:xfrm>
            <a:off x="8231399" y="4046907"/>
            <a:ext cx="3406414" cy="681283"/>
          </a:xfrm>
          <a:prstGeom prst="rect">
            <a:avLst/>
          </a:prstGeom>
          <a:solidFill>
            <a:schemeClr val="bg1">
              <a:lumMod val="95000"/>
            </a:schemeClr>
          </a:solidFill>
        </p:spPr>
        <p:txBody>
          <a:bodyPr wrap="square" lIns="134464" tIns="89642" rIns="134464" bIns="89642" rtlCol="0" anchor="ctr">
            <a:noAutofit/>
          </a:bodyPr>
          <a:lstStyle>
            <a:defPPr>
              <a:defRPr lang="en-US"/>
            </a:defPPr>
            <a:lvl1pPr algn="ctr">
              <a:spcAft>
                <a:spcPts val="600"/>
              </a:spcAft>
              <a:defRPr sz="1600"/>
            </a:lvl1pPr>
          </a:lstStyle>
          <a:p>
            <a:r>
              <a:rPr lang="en-US" sz="1568"/>
              <a:t>White Labeling</a:t>
            </a:r>
          </a:p>
        </p:txBody>
      </p:sp>
      <p:sp>
        <p:nvSpPr>
          <p:cNvPr id="1184" name="TextBox 1183">
            <a:extLst>
              <a:ext uri="{FF2B5EF4-FFF2-40B4-BE49-F238E27FC236}">
                <a16:creationId xmlns:a16="http://schemas.microsoft.com/office/drawing/2014/main" id="{4EA77E90-6FCB-48DA-8B7E-8F5037805663}"/>
              </a:ext>
            </a:extLst>
          </p:cNvPr>
          <p:cNvSpPr txBox="1"/>
          <p:nvPr/>
        </p:nvSpPr>
        <p:spPr>
          <a:xfrm>
            <a:off x="8231399" y="4832871"/>
            <a:ext cx="3406414" cy="681283"/>
          </a:xfrm>
          <a:prstGeom prst="rect">
            <a:avLst/>
          </a:prstGeom>
          <a:solidFill>
            <a:schemeClr val="bg1">
              <a:lumMod val="95000"/>
            </a:schemeClr>
          </a:solidFill>
        </p:spPr>
        <p:txBody>
          <a:bodyPr wrap="square" lIns="134464" tIns="89642" rIns="134464" bIns="89642" rtlCol="0" anchor="ctr">
            <a:noAutofit/>
          </a:bodyPr>
          <a:lstStyle>
            <a:defPPr>
              <a:defRPr lang="en-US"/>
            </a:defPPr>
            <a:lvl1pPr algn="ctr">
              <a:spcAft>
                <a:spcPts val="600"/>
              </a:spcAft>
              <a:defRPr sz="1600"/>
            </a:lvl1pPr>
          </a:lstStyle>
          <a:p>
            <a:r>
              <a:rPr lang="en-US" sz="1568"/>
              <a:t>Multitenancy</a:t>
            </a:r>
          </a:p>
        </p:txBody>
      </p:sp>
      <p:sp>
        <p:nvSpPr>
          <p:cNvPr id="1192" name="TextBox 1191">
            <a:extLst>
              <a:ext uri="{FF2B5EF4-FFF2-40B4-BE49-F238E27FC236}">
                <a16:creationId xmlns:a16="http://schemas.microsoft.com/office/drawing/2014/main" id="{E35254EB-81BC-4949-B796-1E9D8C0EA044}"/>
              </a:ext>
            </a:extLst>
          </p:cNvPr>
          <p:cNvSpPr txBox="1"/>
          <p:nvPr/>
        </p:nvSpPr>
        <p:spPr>
          <a:xfrm>
            <a:off x="8231399" y="5618836"/>
            <a:ext cx="3406414" cy="681283"/>
          </a:xfrm>
          <a:prstGeom prst="rect">
            <a:avLst/>
          </a:prstGeom>
          <a:solidFill>
            <a:schemeClr val="bg1">
              <a:lumMod val="95000"/>
            </a:schemeClr>
          </a:solidFill>
        </p:spPr>
        <p:txBody>
          <a:bodyPr wrap="square" lIns="134464" tIns="89642" rIns="134464" bIns="89642" rtlCol="0" anchor="ctr">
            <a:noAutofit/>
          </a:bodyPr>
          <a:lstStyle>
            <a:defPPr>
              <a:defRPr lang="en-US"/>
            </a:defPPr>
            <a:lvl1pPr algn="ctr">
              <a:spcAft>
                <a:spcPts val="600"/>
              </a:spcAft>
              <a:defRPr sz="1600"/>
            </a:lvl1pPr>
          </a:lstStyle>
          <a:p>
            <a:r>
              <a:rPr lang="en-US" sz="1568" dirty="0"/>
              <a:t>Extensibility &amp; Customization IoT Central public APIs</a:t>
            </a:r>
          </a:p>
        </p:txBody>
      </p:sp>
    </p:spTree>
    <p:extLst>
      <p:ext uri="{BB962C8B-B14F-4D97-AF65-F5344CB8AC3E}">
        <p14:creationId xmlns:p14="http://schemas.microsoft.com/office/powerpoint/2010/main" val="11135242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9AC4-CD65-4C6D-AF03-4B2EE1764DB3}"/>
              </a:ext>
            </a:extLst>
          </p:cNvPr>
          <p:cNvSpPr>
            <a:spLocks noGrp="1"/>
          </p:cNvSpPr>
          <p:nvPr>
            <p:ph type="title"/>
          </p:nvPr>
        </p:nvSpPr>
        <p:spPr/>
        <p:txBody>
          <a:bodyPr/>
          <a:lstStyle/>
          <a:p>
            <a:r>
              <a:rPr lang="en-US" dirty="0"/>
              <a:t>Azure IoT Central</a:t>
            </a:r>
          </a:p>
        </p:txBody>
      </p:sp>
      <p:pic>
        <p:nvPicPr>
          <p:cNvPr id="163" name="Picture 162" descr="Icon of a webpage layout template">
            <a:extLst>
              <a:ext uri="{FF2B5EF4-FFF2-40B4-BE49-F238E27FC236}">
                <a16:creationId xmlns:a16="http://schemas.microsoft.com/office/drawing/2014/main" id="{D6B3B1B7-CFC5-4779-B42B-2DC14BB0C41B}"/>
              </a:ext>
            </a:extLst>
          </p:cNvPr>
          <p:cNvPicPr>
            <a:picLocks noChangeAspect="1"/>
          </p:cNvPicPr>
          <p:nvPr/>
        </p:nvPicPr>
        <p:blipFill>
          <a:blip r:embed="rId3"/>
          <a:stretch>
            <a:fillRect/>
          </a:stretch>
        </p:blipFill>
        <p:spPr>
          <a:xfrm>
            <a:off x="925131" y="1802973"/>
            <a:ext cx="470603" cy="470603"/>
          </a:xfrm>
          <a:prstGeom prst="rect">
            <a:avLst/>
          </a:prstGeom>
        </p:spPr>
      </p:pic>
      <p:sp>
        <p:nvSpPr>
          <p:cNvPr id="189" name="Rectangle 188">
            <a:extLst>
              <a:ext uri="{FF2B5EF4-FFF2-40B4-BE49-F238E27FC236}">
                <a16:creationId xmlns:a16="http://schemas.microsoft.com/office/drawing/2014/main" id="{AB6BA5A6-53A5-4EDA-8908-EA4E09422EF0}"/>
              </a:ext>
            </a:extLst>
          </p:cNvPr>
          <p:cNvSpPr/>
          <p:nvPr/>
        </p:nvSpPr>
        <p:spPr>
          <a:xfrm>
            <a:off x="325895" y="2382342"/>
            <a:ext cx="1669077" cy="814661"/>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spcBef>
                <a:spcPts val="588"/>
              </a:spcBef>
              <a:spcAft>
                <a:spcPct val="0"/>
              </a:spcAft>
              <a:defRPr/>
            </a:pPr>
            <a:r>
              <a:rPr lang="en-US" sz="1765" dirty="0"/>
              <a:t>App templates</a:t>
            </a:r>
            <a:br>
              <a:rPr lang="en-US" sz="1765" dirty="0"/>
            </a:br>
            <a:r>
              <a:rPr lang="en-US" sz="1765" dirty="0"/>
              <a:t>for Industry Verticals</a:t>
            </a:r>
          </a:p>
        </p:txBody>
      </p:sp>
      <p:pic>
        <p:nvPicPr>
          <p:cNvPr id="229" name="Picture 228" descr="Icon of a document">
            <a:extLst>
              <a:ext uri="{FF2B5EF4-FFF2-40B4-BE49-F238E27FC236}">
                <a16:creationId xmlns:a16="http://schemas.microsoft.com/office/drawing/2014/main" id="{B75D5455-4163-427B-B365-799A326E1386}"/>
              </a:ext>
            </a:extLst>
          </p:cNvPr>
          <p:cNvPicPr>
            <a:picLocks noChangeAspect="1"/>
          </p:cNvPicPr>
          <p:nvPr/>
        </p:nvPicPr>
        <p:blipFill>
          <a:blip r:embed="rId4"/>
          <a:stretch>
            <a:fillRect/>
          </a:stretch>
        </p:blipFill>
        <p:spPr>
          <a:xfrm>
            <a:off x="3042772" y="1767726"/>
            <a:ext cx="347823" cy="505850"/>
          </a:xfrm>
          <a:prstGeom prst="rect">
            <a:avLst/>
          </a:prstGeom>
        </p:spPr>
      </p:pic>
      <p:sp>
        <p:nvSpPr>
          <p:cNvPr id="241" name="Rectangle 240">
            <a:extLst>
              <a:ext uri="{FF2B5EF4-FFF2-40B4-BE49-F238E27FC236}">
                <a16:creationId xmlns:a16="http://schemas.microsoft.com/office/drawing/2014/main" id="{499B73DA-D8FA-4EFC-9011-FC5DE27DBF6B}"/>
              </a:ext>
            </a:extLst>
          </p:cNvPr>
          <p:cNvSpPr/>
          <p:nvPr/>
        </p:nvSpPr>
        <p:spPr>
          <a:xfrm>
            <a:off x="2292180" y="2418523"/>
            <a:ext cx="1849009" cy="814661"/>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spcBef>
                <a:spcPts val="588"/>
              </a:spcBef>
              <a:spcAft>
                <a:spcPct val="0"/>
              </a:spcAft>
              <a:defRPr/>
            </a:pPr>
            <a:r>
              <a:rPr lang="en-US" sz="1765"/>
              <a:t>White labeling</a:t>
            </a:r>
            <a:br>
              <a:rPr lang="en-US" sz="1765"/>
            </a:br>
            <a:r>
              <a:rPr lang="en-US" sz="1765"/>
              <a:t>your SaaS – your brand</a:t>
            </a:r>
          </a:p>
        </p:txBody>
      </p:sp>
      <p:pic>
        <p:nvPicPr>
          <p:cNvPr id="277" name="Picture 276" descr="Icon of a gear inside a circle">
            <a:extLst>
              <a:ext uri="{FF2B5EF4-FFF2-40B4-BE49-F238E27FC236}">
                <a16:creationId xmlns:a16="http://schemas.microsoft.com/office/drawing/2014/main" id="{ECAE491B-22D9-4724-8CE7-620F5EEC7556}"/>
              </a:ext>
            </a:extLst>
          </p:cNvPr>
          <p:cNvPicPr>
            <a:picLocks noChangeAspect="1"/>
          </p:cNvPicPr>
          <p:nvPr/>
        </p:nvPicPr>
        <p:blipFill>
          <a:blip r:embed="rId5"/>
          <a:stretch>
            <a:fillRect/>
          </a:stretch>
        </p:blipFill>
        <p:spPr>
          <a:xfrm>
            <a:off x="4927106" y="1753191"/>
            <a:ext cx="582676" cy="582676"/>
          </a:xfrm>
          <a:prstGeom prst="rect">
            <a:avLst/>
          </a:prstGeom>
        </p:spPr>
      </p:pic>
      <p:sp>
        <p:nvSpPr>
          <p:cNvPr id="290" name="Rectangle 289">
            <a:extLst>
              <a:ext uri="{FF2B5EF4-FFF2-40B4-BE49-F238E27FC236}">
                <a16:creationId xmlns:a16="http://schemas.microsoft.com/office/drawing/2014/main" id="{5618F545-0BA1-4F6E-B5A7-81C3A780E7D1}"/>
              </a:ext>
            </a:extLst>
          </p:cNvPr>
          <p:cNvSpPr/>
          <p:nvPr/>
        </p:nvSpPr>
        <p:spPr>
          <a:xfrm>
            <a:off x="4306921" y="2422784"/>
            <a:ext cx="1783318" cy="543108"/>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spcBef>
                <a:spcPts val="588"/>
              </a:spcBef>
              <a:spcAft>
                <a:spcPct val="0"/>
              </a:spcAft>
              <a:defRPr/>
            </a:pPr>
            <a:r>
              <a:rPr lang="en-US" sz="1765"/>
              <a:t>Azure IoT Edge support</a:t>
            </a:r>
          </a:p>
        </p:txBody>
      </p:sp>
      <p:pic>
        <p:nvPicPr>
          <p:cNvPr id="311" name="Picture 310" descr="Icon of three dots and outward pointing chevrons on left and right">
            <a:extLst>
              <a:ext uri="{FF2B5EF4-FFF2-40B4-BE49-F238E27FC236}">
                <a16:creationId xmlns:a16="http://schemas.microsoft.com/office/drawing/2014/main" id="{6EDC3161-B783-49F8-A726-38269B2E3111}"/>
              </a:ext>
            </a:extLst>
          </p:cNvPr>
          <p:cNvPicPr>
            <a:picLocks noChangeAspect="1"/>
          </p:cNvPicPr>
          <p:nvPr/>
        </p:nvPicPr>
        <p:blipFill>
          <a:blip r:embed="rId6"/>
          <a:stretch>
            <a:fillRect/>
          </a:stretch>
        </p:blipFill>
        <p:spPr>
          <a:xfrm>
            <a:off x="6775041" y="1920314"/>
            <a:ext cx="753265" cy="335440"/>
          </a:xfrm>
          <a:prstGeom prst="rect">
            <a:avLst/>
          </a:prstGeom>
        </p:spPr>
      </p:pic>
      <p:sp>
        <p:nvSpPr>
          <p:cNvPr id="331" name="Rectangle 330">
            <a:extLst>
              <a:ext uri="{FF2B5EF4-FFF2-40B4-BE49-F238E27FC236}">
                <a16:creationId xmlns:a16="http://schemas.microsoft.com/office/drawing/2014/main" id="{2E780462-A92E-41F2-97A8-34471F191E68}"/>
              </a:ext>
            </a:extLst>
          </p:cNvPr>
          <p:cNvSpPr/>
          <p:nvPr/>
        </p:nvSpPr>
        <p:spPr>
          <a:xfrm>
            <a:off x="6722113" y="2409319"/>
            <a:ext cx="881632" cy="543108"/>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spcBef>
                <a:spcPts val="588"/>
              </a:spcBef>
              <a:spcAft>
                <a:spcPct val="0"/>
              </a:spcAft>
              <a:defRPr/>
            </a:pPr>
            <a:r>
              <a:rPr lang="en-US" sz="1765"/>
              <a:t>API support</a:t>
            </a:r>
          </a:p>
        </p:txBody>
      </p:sp>
      <p:pic>
        <p:nvPicPr>
          <p:cNvPr id="359" name="Picture 358" descr="Icon of three squares and a cloud">
            <a:extLst>
              <a:ext uri="{FF2B5EF4-FFF2-40B4-BE49-F238E27FC236}">
                <a16:creationId xmlns:a16="http://schemas.microsoft.com/office/drawing/2014/main" id="{C7296870-8503-49D8-8185-9BDDF7A58F43}"/>
              </a:ext>
            </a:extLst>
          </p:cNvPr>
          <p:cNvPicPr>
            <a:picLocks/>
          </p:cNvPicPr>
          <p:nvPr/>
        </p:nvPicPr>
        <p:blipFill>
          <a:blip r:embed="rId7"/>
          <a:stretch>
            <a:fillRect/>
          </a:stretch>
        </p:blipFill>
        <p:spPr>
          <a:xfrm>
            <a:off x="8703236" y="1834885"/>
            <a:ext cx="460888" cy="460888"/>
          </a:xfrm>
          <a:prstGeom prst="rect">
            <a:avLst/>
          </a:prstGeom>
        </p:spPr>
      </p:pic>
      <p:sp>
        <p:nvSpPr>
          <p:cNvPr id="370" name="Rectangle 369">
            <a:extLst>
              <a:ext uri="{FF2B5EF4-FFF2-40B4-BE49-F238E27FC236}">
                <a16:creationId xmlns:a16="http://schemas.microsoft.com/office/drawing/2014/main" id="{B430CAA6-D820-4781-8C68-18713EE0AF65}"/>
              </a:ext>
            </a:extLst>
          </p:cNvPr>
          <p:cNvSpPr/>
          <p:nvPr/>
        </p:nvSpPr>
        <p:spPr>
          <a:xfrm>
            <a:off x="8295380" y="2409319"/>
            <a:ext cx="1333913" cy="543108"/>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spcBef>
                <a:spcPts val="588"/>
              </a:spcBef>
              <a:spcAft>
                <a:spcPct val="0"/>
              </a:spcAft>
              <a:defRPr/>
            </a:pPr>
            <a:r>
              <a:rPr lang="en-US" sz="1765"/>
              <a:t>IoT Plug and Play support</a:t>
            </a:r>
          </a:p>
        </p:txBody>
      </p:sp>
      <p:pic>
        <p:nvPicPr>
          <p:cNvPr id="6" name="Picture 5" descr="Icon of a tag">
            <a:extLst>
              <a:ext uri="{FF2B5EF4-FFF2-40B4-BE49-F238E27FC236}">
                <a16:creationId xmlns:a16="http://schemas.microsoft.com/office/drawing/2014/main" id="{61A6148D-B928-4B8F-8B04-23723BCD2CA2}"/>
              </a:ext>
            </a:extLst>
          </p:cNvPr>
          <p:cNvPicPr>
            <a:picLocks/>
          </p:cNvPicPr>
          <p:nvPr/>
        </p:nvPicPr>
        <p:blipFill>
          <a:blip r:embed="rId8"/>
          <a:stretch>
            <a:fillRect/>
          </a:stretch>
        </p:blipFill>
        <p:spPr>
          <a:xfrm>
            <a:off x="10728970" y="1844497"/>
            <a:ext cx="513950" cy="461733"/>
          </a:xfrm>
          <a:prstGeom prst="rect">
            <a:avLst/>
          </a:prstGeom>
        </p:spPr>
      </p:pic>
      <p:sp>
        <p:nvSpPr>
          <p:cNvPr id="405" name="Rectangle 404">
            <a:extLst>
              <a:ext uri="{FF2B5EF4-FFF2-40B4-BE49-F238E27FC236}">
                <a16:creationId xmlns:a16="http://schemas.microsoft.com/office/drawing/2014/main" id="{09389154-C6A1-4868-BADE-AF8C8B53116A}"/>
              </a:ext>
            </a:extLst>
          </p:cNvPr>
          <p:cNvSpPr/>
          <p:nvPr/>
        </p:nvSpPr>
        <p:spPr>
          <a:xfrm>
            <a:off x="10105784" y="2422784"/>
            <a:ext cx="1760322" cy="543108"/>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spcBef>
                <a:spcPts val="588"/>
              </a:spcBef>
              <a:spcAft>
                <a:spcPct val="0"/>
              </a:spcAft>
              <a:defRPr/>
            </a:pPr>
            <a:r>
              <a:rPr lang="en-US" sz="1765"/>
              <a:t>New 2-tiered </a:t>
            </a:r>
            <a:br>
              <a:rPr lang="en-US" sz="1765"/>
            </a:br>
            <a:r>
              <a:rPr lang="en-US" sz="1765"/>
              <a:t>pricing model</a:t>
            </a:r>
          </a:p>
        </p:txBody>
      </p:sp>
      <p:sp>
        <p:nvSpPr>
          <p:cNvPr id="409" name="Rectangle 408">
            <a:extLst>
              <a:ext uri="{FF2B5EF4-FFF2-40B4-BE49-F238E27FC236}">
                <a16:creationId xmlns:a16="http://schemas.microsoft.com/office/drawing/2014/main" id="{7369909F-BEF9-4D27-ABEA-946422C7FD41}"/>
              </a:ext>
              <a:ext uri="{C183D7F6-B498-43B3-948B-1728B52AA6E4}">
                <adec:decorative xmlns:adec="http://schemas.microsoft.com/office/drawing/2017/decorative" val="1"/>
              </a:ext>
            </a:extLst>
          </p:cNvPr>
          <p:cNvSpPr/>
          <p:nvPr/>
        </p:nvSpPr>
        <p:spPr bwMode="auto">
          <a:xfrm>
            <a:off x="440923" y="3389681"/>
            <a:ext cx="11321541" cy="2838679"/>
          </a:xfrm>
          <a:prstGeom prst="rect">
            <a:avLst/>
          </a:prstGeom>
          <a:solidFill>
            <a:schemeClr val="bg1"/>
          </a:solidFill>
          <a:ln w="19050" cap="flat" cmpd="sng" algn="ctr">
            <a:solidFill>
              <a:schemeClr val="tx2"/>
            </a:solidFill>
            <a:prstDash val="solid"/>
            <a:headEnd type="none" w="med" len="med"/>
            <a:tailEnd type="none" w="med" len="med"/>
          </a:ln>
          <a:effectLst/>
        </p:spPr>
        <p:txBody>
          <a:bodyPr rot="0" spcFirstLastPara="0" vert="horz" wrap="square" lIns="0" tIns="0" rIns="0" bIns="0"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a:latin typeface="Segoe UI"/>
              <a:cs typeface="Segoe UI" pitchFamily="34" charset="0"/>
            </a:endParaRPr>
          </a:p>
        </p:txBody>
      </p:sp>
      <p:sp>
        <p:nvSpPr>
          <p:cNvPr id="422" name="Rectangle 421">
            <a:extLst>
              <a:ext uri="{FF2B5EF4-FFF2-40B4-BE49-F238E27FC236}">
                <a16:creationId xmlns:a16="http://schemas.microsoft.com/office/drawing/2014/main" id="{47F3DF52-EF03-436D-85B3-B96DC027B3CB}"/>
              </a:ext>
            </a:extLst>
          </p:cNvPr>
          <p:cNvSpPr/>
          <p:nvPr/>
        </p:nvSpPr>
        <p:spPr>
          <a:xfrm>
            <a:off x="440923" y="3697108"/>
            <a:ext cx="3751062" cy="564228"/>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lnSpc>
                <a:spcPct val="90000"/>
              </a:lnSpc>
              <a:spcBef>
                <a:spcPts val="588"/>
              </a:spcBef>
              <a:spcAft>
                <a:spcPct val="0"/>
              </a:spcAft>
              <a:defRPr/>
            </a:pPr>
            <a:r>
              <a:rPr lang="en-US" sz="1765" dirty="0">
                <a:latin typeface="+mj-lt"/>
              </a:rPr>
              <a:t>First 2 devices included</a:t>
            </a:r>
          </a:p>
          <a:p>
            <a:pPr marL="0" lvl="1" algn="ctr" defTabSz="896386" fontAlgn="base">
              <a:lnSpc>
                <a:spcPct val="90000"/>
              </a:lnSpc>
              <a:spcBef>
                <a:spcPts val="588"/>
              </a:spcBef>
              <a:spcAft>
                <a:spcPct val="0"/>
              </a:spcAft>
              <a:defRPr/>
            </a:pPr>
            <a:r>
              <a:rPr lang="en-US" sz="1765" dirty="0">
                <a:latin typeface="+mj-lt"/>
              </a:rPr>
              <a:t>(tiered message rates apply)</a:t>
            </a:r>
          </a:p>
        </p:txBody>
      </p:sp>
      <p:pic>
        <p:nvPicPr>
          <p:cNvPr id="434" name="Picture 433" descr="IoT Central logo">
            <a:extLst>
              <a:ext uri="{FF2B5EF4-FFF2-40B4-BE49-F238E27FC236}">
                <a16:creationId xmlns:a16="http://schemas.microsoft.com/office/drawing/2014/main" id="{39739216-AD9F-4DD8-A4FA-CDEBEEDF5A95}"/>
              </a:ext>
            </a:extLst>
          </p:cNvPr>
          <p:cNvPicPr>
            <a:picLocks noChangeAspect="1"/>
          </p:cNvPicPr>
          <p:nvPr/>
        </p:nvPicPr>
        <p:blipFill>
          <a:blip r:embed="rId9"/>
          <a:stretch>
            <a:fillRect/>
          </a:stretch>
        </p:blipFill>
        <p:spPr>
          <a:xfrm>
            <a:off x="1777311" y="4734900"/>
            <a:ext cx="777593" cy="886764"/>
          </a:xfrm>
          <a:prstGeom prst="rect">
            <a:avLst/>
          </a:prstGeom>
        </p:spPr>
      </p:pic>
      <p:sp>
        <p:nvSpPr>
          <p:cNvPr id="445" name="Rectangle 444">
            <a:extLst>
              <a:ext uri="{FF2B5EF4-FFF2-40B4-BE49-F238E27FC236}">
                <a16:creationId xmlns:a16="http://schemas.microsoft.com/office/drawing/2014/main" id="{37126EA3-BED1-48DA-95CE-4D458F5C2457}"/>
              </a:ext>
            </a:extLst>
          </p:cNvPr>
          <p:cNvSpPr/>
          <p:nvPr/>
        </p:nvSpPr>
        <p:spPr>
          <a:xfrm>
            <a:off x="1525535" y="5718391"/>
            <a:ext cx="1281145" cy="244398"/>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lnSpc>
                <a:spcPct val="90000"/>
              </a:lnSpc>
              <a:spcBef>
                <a:spcPts val="588"/>
              </a:spcBef>
              <a:spcAft>
                <a:spcPct val="0"/>
              </a:spcAft>
              <a:defRPr/>
            </a:pPr>
            <a:r>
              <a:rPr lang="en-US" sz="1765" dirty="0">
                <a:latin typeface="+mj-lt"/>
              </a:rPr>
              <a:t>free</a:t>
            </a:r>
          </a:p>
        </p:txBody>
      </p:sp>
      <p:cxnSp>
        <p:nvCxnSpPr>
          <p:cNvPr id="486" name="Straight Connector 485">
            <a:extLst>
              <a:ext uri="{FF2B5EF4-FFF2-40B4-BE49-F238E27FC236}">
                <a16:creationId xmlns:a16="http://schemas.microsoft.com/office/drawing/2014/main" id="{7B3A9F3D-DD9E-4519-8FDC-45E46C493BA0}"/>
              </a:ext>
              <a:ext uri="{C183D7F6-B498-43B3-948B-1728B52AA6E4}">
                <adec:decorative xmlns:adec="http://schemas.microsoft.com/office/drawing/2017/decorative" val="1"/>
              </a:ext>
            </a:extLst>
          </p:cNvPr>
          <p:cNvCxnSpPr/>
          <p:nvPr/>
        </p:nvCxnSpPr>
        <p:spPr>
          <a:xfrm>
            <a:off x="4203440" y="3750815"/>
            <a:ext cx="0" cy="2211974"/>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02" name="Rectangle 501">
            <a:extLst>
              <a:ext uri="{FF2B5EF4-FFF2-40B4-BE49-F238E27FC236}">
                <a16:creationId xmlns:a16="http://schemas.microsoft.com/office/drawing/2014/main" id="{9C18BC08-EDB6-4023-A146-E75289CF3FBD}"/>
              </a:ext>
            </a:extLst>
          </p:cNvPr>
          <p:cNvSpPr/>
          <p:nvPr/>
        </p:nvSpPr>
        <p:spPr>
          <a:xfrm>
            <a:off x="4191987" y="3697109"/>
            <a:ext cx="3838378" cy="564228"/>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lnSpc>
                <a:spcPct val="90000"/>
              </a:lnSpc>
              <a:spcBef>
                <a:spcPts val="588"/>
              </a:spcBef>
              <a:spcAft>
                <a:spcPct val="0"/>
              </a:spcAft>
              <a:defRPr/>
            </a:pPr>
            <a:r>
              <a:rPr lang="en-US" sz="1765" dirty="0">
                <a:latin typeface="+mj-lt"/>
              </a:rPr>
              <a:t>Tier 1</a:t>
            </a:r>
          </a:p>
          <a:p>
            <a:pPr marL="0" lvl="1" algn="ctr" defTabSz="896386" fontAlgn="base">
              <a:lnSpc>
                <a:spcPct val="90000"/>
              </a:lnSpc>
              <a:spcBef>
                <a:spcPts val="588"/>
              </a:spcBef>
              <a:spcAft>
                <a:spcPct val="0"/>
              </a:spcAft>
              <a:defRPr/>
            </a:pPr>
            <a:r>
              <a:rPr lang="en-US" sz="1765" dirty="0">
                <a:latin typeface="+mj-lt"/>
              </a:rPr>
              <a:t>5,000 messages/month/device</a:t>
            </a:r>
          </a:p>
        </p:txBody>
      </p:sp>
      <p:pic>
        <p:nvPicPr>
          <p:cNvPr id="509" name="Picture 508" descr="IoT Central logo">
            <a:extLst>
              <a:ext uri="{FF2B5EF4-FFF2-40B4-BE49-F238E27FC236}">
                <a16:creationId xmlns:a16="http://schemas.microsoft.com/office/drawing/2014/main" id="{1A8E0E72-A989-4CF6-9C20-B175EC8E2A1E}"/>
              </a:ext>
            </a:extLst>
          </p:cNvPr>
          <p:cNvPicPr>
            <a:picLocks noChangeAspect="1"/>
          </p:cNvPicPr>
          <p:nvPr/>
        </p:nvPicPr>
        <p:blipFill>
          <a:blip r:embed="rId9"/>
          <a:stretch>
            <a:fillRect/>
          </a:stretch>
        </p:blipFill>
        <p:spPr>
          <a:xfrm>
            <a:off x="5841046" y="4734900"/>
            <a:ext cx="777593" cy="886764"/>
          </a:xfrm>
          <a:prstGeom prst="rect">
            <a:avLst/>
          </a:prstGeom>
        </p:spPr>
      </p:pic>
      <p:sp>
        <p:nvSpPr>
          <p:cNvPr id="515" name="Rectangle 514">
            <a:extLst>
              <a:ext uri="{FF2B5EF4-FFF2-40B4-BE49-F238E27FC236}">
                <a16:creationId xmlns:a16="http://schemas.microsoft.com/office/drawing/2014/main" id="{42292BFB-F66F-41F7-9AED-ADE09BAC8035}"/>
              </a:ext>
            </a:extLst>
          </p:cNvPr>
          <p:cNvSpPr/>
          <p:nvPr/>
        </p:nvSpPr>
        <p:spPr>
          <a:xfrm>
            <a:off x="4214894" y="5718390"/>
            <a:ext cx="3815470" cy="334916"/>
          </a:xfrm>
          <a:prstGeom prst="rect">
            <a:avLst/>
          </a:prstGeom>
        </p:spPr>
        <p:txBody>
          <a:bodyPr wrap="square" lIns="0" tIns="0" rIns="0" bIns="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lnSpc>
                <a:spcPct val="90000"/>
              </a:lnSpc>
              <a:spcBef>
                <a:spcPts val="588"/>
              </a:spcBef>
              <a:spcAft>
                <a:spcPct val="0"/>
              </a:spcAft>
              <a:defRPr/>
            </a:pPr>
            <a:r>
              <a:rPr lang="en-US" sz="1765" dirty="0">
                <a:latin typeface="+mj-lt"/>
              </a:rPr>
              <a:t>additional devices: $0.40 (USD) ea.</a:t>
            </a:r>
          </a:p>
        </p:txBody>
      </p:sp>
      <p:cxnSp>
        <p:nvCxnSpPr>
          <p:cNvPr id="463" name="Straight Connector 462">
            <a:extLst>
              <a:ext uri="{FF2B5EF4-FFF2-40B4-BE49-F238E27FC236}">
                <a16:creationId xmlns:a16="http://schemas.microsoft.com/office/drawing/2014/main" id="{6D023852-EA7C-4AF1-9BF5-6927507B7582}"/>
              </a:ext>
              <a:ext uri="{C183D7F6-B498-43B3-948B-1728B52AA6E4}">
                <adec:decorative xmlns:adec="http://schemas.microsoft.com/office/drawing/2017/decorative" val="1"/>
              </a:ext>
            </a:extLst>
          </p:cNvPr>
          <p:cNvCxnSpPr/>
          <p:nvPr/>
        </p:nvCxnSpPr>
        <p:spPr>
          <a:xfrm>
            <a:off x="8030365" y="3750815"/>
            <a:ext cx="0" cy="2211974"/>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520" name="Rectangle 519">
            <a:extLst>
              <a:ext uri="{FF2B5EF4-FFF2-40B4-BE49-F238E27FC236}">
                <a16:creationId xmlns:a16="http://schemas.microsoft.com/office/drawing/2014/main" id="{436959AF-ECB1-4463-B5AA-4100FBDE5DB7}"/>
              </a:ext>
            </a:extLst>
          </p:cNvPr>
          <p:cNvSpPr/>
          <p:nvPr/>
        </p:nvSpPr>
        <p:spPr>
          <a:xfrm>
            <a:off x="8030365" y="3697109"/>
            <a:ext cx="3720644" cy="564228"/>
          </a:xfrm>
          <a:prstGeom prst="rect">
            <a:avLst/>
          </a:prstGeom>
        </p:spPr>
        <p:txBody>
          <a:bodyPr wrap="square" lIns="0" tIns="0" rIns="0" bIns="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lnSpc>
                <a:spcPct val="90000"/>
              </a:lnSpc>
              <a:spcBef>
                <a:spcPts val="588"/>
              </a:spcBef>
              <a:spcAft>
                <a:spcPct val="0"/>
              </a:spcAft>
              <a:defRPr/>
            </a:pPr>
            <a:r>
              <a:rPr lang="en-US" sz="1765" dirty="0">
                <a:latin typeface="+mj-lt"/>
              </a:rPr>
              <a:t>Tier 2</a:t>
            </a:r>
          </a:p>
          <a:p>
            <a:pPr marL="0" lvl="1" algn="ctr" defTabSz="896386" fontAlgn="base">
              <a:lnSpc>
                <a:spcPct val="90000"/>
              </a:lnSpc>
              <a:spcBef>
                <a:spcPts val="588"/>
              </a:spcBef>
              <a:spcAft>
                <a:spcPct val="0"/>
              </a:spcAft>
              <a:defRPr/>
            </a:pPr>
            <a:r>
              <a:rPr lang="en-US" sz="1765" dirty="0">
                <a:latin typeface="+mj-lt"/>
              </a:rPr>
              <a:t>30,000 messages/month/device</a:t>
            </a:r>
          </a:p>
        </p:txBody>
      </p:sp>
      <p:pic>
        <p:nvPicPr>
          <p:cNvPr id="524" name="Picture 523" descr="IoT Central logo">
            <a:extLst>
              <a:ext uri="{FF2B5EF4-FFF2-40B4-BE49-F238E27FC236}">
                <a16:creationId xmlns:a16="http://schemas.microsoft.com/office/drawing/2014/main" id="{BFD7F1E3-0C9F-4775-AED1-47382BF493B4}"/>
              </a:ext>
            </a:extLst>
          </p:cNvPr>
          <p:cNvPicPr>
            <a:picLocks noChangeAspect="1"/>
          </p:cNvPicPr>
          <p:nvPr/>
        </p:nvPicPr>
        <p:blipFill>
          <a:blip r:embed="rId9"/>
          <a:stretch>
            <a:fillRect/>
          </a:stretch>
        </p:blipFill>
        <p:spPr>
          <a:xfrm>
            <a:off x="9575104" y="4734900"/>
            <a:ext cx="777593" cy="886764"/>
          </a:xfrm>
          <a:prstGeom prst="rect">
            <a:avLst/>
          </a:prstGeom>
        </p:spPr>
      </p:pic>
      <p:sp>
        <p:nvSpPr>
          <p:cNvPr id="527" name="Rectangle 526">
            <a:extLst>
              <a:ext uri="{FF2B5EF4-FFF2-40B4-BE49-F238E27FC236}">
                <a16:creationId xmlns:a16="http://schemas.microsoft.com/office/drawing/2014/main" id="{99F60F00-7DE7-4919-BDCD-B2F138D555BF}"/>
              </a:ext>
            </a:extLst>
          </p:cNvPr>
          <p:cNvSpPr/>
          <p:nvPr/>
        </p:nvSpPr>
        <p:spPr>
          <a:xfrm>
            <a:off x="8041818" y="5718390"/>
            <a:ext cx="3709184" cy="334916"/>
          </a:xfrm>
          <a:prstGeom prst="rect">
            <a:avLst/>
          </a:prstGeom>
        </p:spPr>
        <p:txBody>
          <a:bodyPr wrap="square" lIns="0" tIns="0" rIns="0" bIns="0">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lvl="1" algn="ctr" defTabSz="896386" fontAlgn="base">
              <a:lnSpc>
                <a:spcPct val="90000"/>
              </a:lnSpc>
              <a:spcBef>
                <a:spcPts val="588"/>
              </a:spcBef>
              <a:spcAft>
                <a:spcPct val="0"/>
              </a:spcAft>
              <a:defRPr/>
            </a:pPr>
            <a:r>
              <a:rPr lang="en-US" sz="1765" dirty="0">
                <a:latin typeface="+mj-lt"/>
              </a:rPr>
              <a:t>additional devices: $0.70 (USD) ea.</a:t>
            </a:r>
          </a:p>
        </p:txBody>
      </p:sp>
      <p:sp>
        <p:nvSpPr>
          <p:cNvPr id="27" name="Title 1">
            <a:extLst>
              <a:ext uri="{FF2B5EF4-FFF2-40B4-BE49-F238E27FC236}">
                <a16:creationId xmlns:a16="http://schemas.microsoft.com/office/drawing/2014/main" id="{7DD555A5-87FC-4284-A645-D5CEFD52D257}"/>
              </a:ext>
            </a:extLst>
          </p:cNvPr>
          <p:cNvSpPr txBox="1">
            <a:spLocks/>
          </p:cNvSpPr>
          <p:nvPr/>
        </p:nvSpPr>
        <p:spPr>
          <a:xfrm>
            <a:off x="418644" y="1126001"/>
            <a:ext cx="11343820" cy="376129"/>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2353"/>
              <a:t>Tier options</a:t>
            </a:r>
            <a:endParaRPr lang="en-US" sz="2353" dirty="0"/>
          </a:p>
        </p:txBody>
      </p:sp>
    </p:spTree>
    <p:extLst>
      <p:ext uri="{BB962C8B-B14F-4D97-AF65-F5344CB8AC3E}">
        <p14:creationId xmlns:p14="http://schemas.microsoft.com/office/powerpoint/2010/main" val="25319138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35E856-57AA-45E6-9983-8CFE6176A45D}"/>
              </a:ext>
            </a:extLst>
          </p:cNvPr>
          <p:cNvSpPr>
            <a:spLocks noGrp="1"/>
          </p:cNvSpPr>
          <p:nvPr>
            <p:ph type="title"/>
          </p:nvPr>
        </p:nvSpPr>
        <p:spPr/>
        <p:txBody>
          <a:bodyPr/>
          <a:lstStyle/>
          <a:p>
            <a:r>
              <a:rPr lang="en-US"/>
              <a:t>Your options for building IoT solutions</a:t>
            </a:r>
          </a:p>
        </p:txBody>
      </p:sp>
      <p:sp>
        <p:nvSpPr>
          <p:cNvPr id="5" name="Title 2">
            <a:extLst>
              <a:ext uri="{FF2B5EF4-FFF2-40B4-BE49-F238E27FC236}">
                <a16:creationId xmlns:a16="http://schemas.microsoft.com/office/drawing/2014/main" id="{8EEB25DA-61C0-41FD-A98A-CCD935862D52}"/>
              </a:ext>
            </a:extLst>
          </p:cNvPr>
          <p:cNvSpPr txBox="1">
            <a:spLocks/>
          </p:cNvSpPr>
          <p:nvPr/>
        </p:nvSpPr>
        <p:spPr>
          <a:xfrm>
            <a:off x="455995" y="1045286"/>
            <a:ext cx="11306469"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spc="0">
                <a:solidFill>
                  <a:schemeClr val="tx2"/>
                </a:solidFill>
              </a:rPr>
              <a:t>1. Build from the ground up</a:t>
            </a:r>
          </a:p>
        </p:txBody>
      </p:sp>
      <p:sp>
        <p:nvSpPr>
          <p:cNvPr id="422" name="Rectangle 421">
            <a:extLst>
              <a:ext uri="{FF2B5EF4-FFF2-40B4-BE49-F238E27FC236}">
                <a16:creationId xmlns:a16="http://schemas.microsoft.com/office/drawing/2014/main" id="{1979508F-1A48-4664-AD2D-09B229A73693}"/>
              </a:ext>
              <a:ext uri="{C183D7F6-B498-43B3-948B-1728B52AA6E4}">
                <adec:decorative xmlns:adec="http://schemas.microsoft.com/office/drawing/2017/decorative" val="1"/>
              </a:ext>
            </a:extLst>
          </p:cNvPr>
          <p:cNvSpPr/>
          <p:nvPr/>
        </p:nvSpPr>
        <p:spPr bwMode="auto">
          <a:xfrm>
            <a:off x="418644" y="1466679"/>
            <a:ext cx="11354714" cy="4770496"/>
          </a:xfrm>
          <a:prstGeom prst="rect">
            <a:avLst/>
          </a:prstGeom>
          <a:solidFill>
            <a:schemeClr val="bg1"/>
          </a:solidFill>
          <a:ln w="19050" cap="flat" cmpd="sng" algn="ctr">
            <a:solidFill>
              <a:schemeClr val="tx2"/>
            </a:solidFill>
            <a:prstDash val="solid"/>
            <a:headEnd type="none" w="med" len="med"/>
            <a:tailEnd type="none" w="med" len="med"/>
          </a:ln>
          <a:effectLst/>
        </p:spPr>
        <p:txBody>
          <a:bodyPr rot="0" spcFirstLastPara="0"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err="1">
              <a:latin typeface="Segoe UI"/>
              <a:cs typeface="Segoe UI" pitchFamily="34" charset="0"/>
            </a:endParaRPr>
          </a:p>
        </p:txBody>
      </p:sp>
      <p:sp>
        <p:nvSpPr>
          <p:cNvPr id="587" name="cloud" descr="Icon of a cloud">
            <a:extLst>
              <a:ext uri="{FF2B5EF4-FFF2-40B4-BE49-F238E27FC236}">
                <a16:creationId xmlns:a16="http://schemas.microsoft.com/office/drawing/2014/main" id="{1D291EA7-8D71-44D7-BB6B-0855E4AB3DFF}"/>
              </a:ext>
            </a:extLst>
          </p:cNvPr>
          <p:cNvSpPr>
            <a:spLocks noChangeAspect="1"/>
          </p:cNvSpPr>
          <p:nvPr/>
        </p:nvSpPr>
        <p:spPr bwMode="black">
          <a:xfrm>
            <a:off x="2634677" y="1590655"/>
            <a:ext cx="8730517" cy="450997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806439" rtlCol="0" anchor="ctr"/>
          <a:lstStyle/>
          <a:p>
            <a:pPr algn="ctr" defTabSz="895871">
              <a:defRPr/>
            </a:pPr>
            <a:endParaRPr lang="en-US" sz="4313" kern="0" spc="-147">
              <a:solidFill>
                <a:srgbClr val="000000">
                  <a:lumMod val="65000"/>
                  <a:lumOff val="35000"/>
                </a:srgbClr>
              </a:solidFill>
              <a:latin typeface="Segoe UI" panose="020B0502040204020203" pitchFamily="34" charset="0"/>
              <a:cs typeface="Segoe UI" panose="020B0502040204020203" pitchFamily="34" charset="0"/>
            </a:endParaRPr>
          </a:p>
        </p:txBody>
      </p:sp>
      <p:sp>
        <p:nvSpPr>
          <p:cNvPr id="630" name="Rectangle 629">
            <a:extLst>
              <a:ext uri="{FF2B5EF4-FFF2-40B4-BE49-F238E27FC236}">
                <a16:creationId xmlns:a16="http://schemas.microsoft.com/office/drawing/2014/main" id="{CE62961E-3491-4693-AA75-62AF7270EAA4}"/>
              </a:ext>
            </a:extLst>
          </p:cNvPr>
          <p:cNvSpPr/>
          <p:nvPr/>
        </p:nvSpPr>
        <p:spPr>
          <a:xfrm>
            <a:off x="4189373" y="1573665"/>
            <a:ext cx="5596401" cy="452590"/>
          </a:xfrm>
          <a:prstGeom prst="rect">
            <a:avLst/>
          </a:prstGeom>
          <a:solidFill>
            <a:schemeClr val="bg1">
              <a:lumMod val="95000"/>
            </a:schemeClr>
          </a:solidFill>
        </p:spPr>
        <p:txBody>
          <a:bodyPr wrap="square">
            <a:spAutoFit/>
          </a:bodyPr>
          <a:lstStyle/>
          <a:p>
            <a:pPr algn="ctr">
              <a:spcAft>
                <a:spcPts val="588"/>
              </a:spcAft>
              <a:defRPr/>
            </a:pPr>
            <a:r>
              <a:rPr lang="en-US" sz="1176" dirty="0"/>
              <a:t>The issue: Designing, integrating and maintaining dozens of individual services requires extensive expertise, time and financial investment</a:t>
            </a:r>
          </a:p>
        </p:txBody>
      </p:sp>
      <p:grpSp>
        <p:nvGrpSpPr>
          <p:cNvPr id="12" name="Group 11" descr="A flowchart showing Azure IoT Device SDK, Azure IoT Edge, Azure Sphere, Manage and Business Integration ">
            <a:extLst>
              <a:ext uri="{FF2B5EF4-FFF2-40B4-BE49-F238E27FC236}">
                <a16:creationId xmlns:a16="http://schemas.microsoft.com/office/drawing/2014/main" id="{E9BB2E8A-6111-4482-BD05-E2D97F6A322E}"/>
              </a:ext>
            </a:extLst>
          </p:cNvPr>
          <p:cNvGrpSpPr/>
          <p:nvPr/>
        </p:nvGrpSpPr>
        <p:grpSpPr>
          <a:xfrm>
            <a:off x="589007" y="2140726"/>
            <a:ext cx="11005576" cy="3947001"/>
            <a:chOff x="600817" y="2183155"/>
            <a:chExt cx="11226261" cy="4026147"/>
          </a:xfrm>
        </p:grpSpPr>
        <p:sp>
          <p:nvSpPr>
            <p:cNvPr id="624" name="Rectangle 623">
              <a:extLst>
                <a:ext uri="{FF2B5EF4-FFF2-40B4-BE49-F238E27FC236}">
                  <a16:creationId xmlns:a16="http://schemas.microsoft.com/office/drawing/2014/main" id="{3AE833F4-4A1A-46ED-B7B5-10E85C5AEC95}"/>
                </a:ext>
                <a:ext uri="{C183D7F6-B498-43B3-948B-1728B52AA6E4}">
                  <adec:decorative xmlns:adec="http://schemas.microsoft.com/office/drawing/2017/decorative" val="1"/>
                </a:ext>
              </a:extLst>
            </p:cNvPr>
            <p:cNvSpPr/>
            <p:nvPr/>
          </p:nvSpPr>
          <p:spPr bwMode="auto">
            <a:xfrm>
              <a:off x="3802153" y="2201000"/>
              <a:ext cx="5067834" cy="3869779"/>
            </a:xfrm>
            <a:prstGeom prst="rect">
              <a:avLst/>
            </a:prstGeom>
            <a:noFill/>
            <a:ln w="19050">
              <a:solidFill>
                <a:schemeClr val="bg1">
                  <a:lumMod val="8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179285" bIns="89592" numCol="1" spcCol="0" rtlCol="0" fromWordArt="0" anchor="b" anchorCtr="0" forceAA="0" compatLnSpc="1">
              <a:prstTxWarp prst="textNoShape">
                <a:avLst/>
              </a:prstTxWarp>
              <a:noAutofit/>
            </a:bodyPr>
            <a:lstStyle/>
            <a:p>
              <a:pPr algn="ctr" defTabSz="895403" fontAlgn="base">
                <a:spcBef>
                  <a:spcPct val="0"/>
                </a:spcBef>
                <a:spcAft>
                  <a:spcPts val="588"/>
                </a:spcAft>
              </a:pPr>
              <a:endParaRPr lang="en-US" sz="1029" kern="0">
                <a:solidFill>
                  <a:schemeClr val="tx1"/>
                </a:solidFill>
                <a:latin typeface="Segoe UI" panose="020B0502040204020203" pitchFamily="34" charset="0"/>
                <a:cs typeface="Segoe UI" panose="020B0502040204020203" pitchFamily="34" charset="0"/>
              </a:endParaRPr>
            </a:p>
          </p:txBody>
        </p:sp>
        <p:cxnSp>
          <p:nvCxnSpPr>
            <p:cNvPr id="629" name="2   Arrow fg" descr="A double headed arrow">
              <a:extLst>
                <a:ext uri="{FF2B5EF4-FFF2-40B4-BE49-F238E27FC236}">
                  <a16:creationId xmlns:a16="http://schemas.microsoft.com/office/drawing/2014/main" id="{40263049-025F-43D0-93BB-1CA703C485CC}"/>
                </a:ext>
              </a:extLst>
            </p:cNvPr>
            <p:cNvCxnSpPr>
              <a:cxnSpLocks/>
            </p:cNvCxnSpPr>
            <p:nvPr/>
          </p:nvCxnSpPr>
          <p:spPr>
            <a:xfrm>
              <a:off x="2956817" y="2669237"/>
              <a:ext cx="850015" cy="1"/>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6" name="Rectangle 585">
              <a:extLst>
                <a:ext uri="{FF2B5EF4-FFF2-40B4-BE49-F238E27FC236}">
                  <a16:creationId xmlns:a16="http://schemas.microsoft.com/office/drawing/2014/main" id="{8EEF7B4B-FE8C-474D-BCC3-6BF902636D81}"/>
                </a:ext>
                <a:ext uri="{C183D7F6-B498-43B3-948B-1728B52AA6E4}">
                  <adec:decorative xmlns:adec="http://schemas.microsoft.com/office/drawing/2017/decorative" val="1"/>
                </a:ext>
              </a:extLst>
            </p:cNvPr>
            <p:cNvSpPr/>
            <p:nvPr/>
          </p:nvSpPr>
          <p:spPr bwMode="auto">
            <a:xfrm>
              <a:off x="602160" y="2201001"/>
              <a:ext cx="2335621" cy="913132"/>
            </a:xfrm>
            <a:prstGeom prst="rect">
              <a:avLst/>
            </a:prstGeom>
            <a:solidFill>
              <a:schemeClr val="bg1">
                <a:alpha val="90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89604" rIns="0" bIns="89579" numCol="1" spcCol="0" rtlCol="0" fromWordArt="0" anchor="b" anchorCtr="0" forceAA="0" compatLnSpc="1">
              <a:prstTxWarp prst="textNoShape">
                <a:avLst/>
              </a:prstTxWarp>
              <a:noAutofit/>
            </a:bodyPr>
            <a:lstStyle/>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610" name="Rectangle 609">
              <a:extLst>
                <a:ext uri="{FF2B5EF4-FFF2-40B4-BE49-F238E27FC236}">
                  <a16:creationId xmlns:a16="http://schemas.microsoft.com/office/drawing/2014/main" id="{61B1F095-8F1D-4E59-8E5B-885AA192FA01}"/>
                </a:ext>
              </a:extLst>
            </p:cNvPr>
            <p:cNvSpPr/>
            <p:nvPr/>
          </p:nvSpPr>
          <p:spPr>
            <a:xfrm>
              <a:off x="617863" y="2315490"/>
              <a:ext cx="2322095" cy="589905"/>
            </a:xfrm>
            <a:prstGeom prst="rect">
              <a:avLst/>
            </a:prstGeom>
          </p:spPr>
          <p:txBody>
            <a:bodyPr wrap="square" lIns="0" rIns="0">
              <a:spAutoFit/>
            </a:bodyPr>
            <a:lstStyle/>
            <a:p>
              <a:pPr algn="ctr" defTabSz="896182">
                <a:buSzPct val="90000"/>
                <a:defRPr/>
              </a:pPr>
              <a:r>
                <a:rPr lang="en-US" sz="1078" kern="0" dirty="0">
                  <a:latin typeface="+mj-lt"/>
                  <a:cs typeface="Segoe UI" panose="020B0502040204020203" pitchFamily="34" charset="0"/>
                </a:rPr>
                <a:t>Azure IoT Device SDK</a:t>
              </a:r>
            </a:p>
            <a:p>
              <a:pPr marL="0" lvl="1" algn="ctr" defTabSz="896182">
                <a:spcBef>
                  <a:spcPts val="196"/>
                </a:spcBef>
                <a:buClr>
                  <a:srgbClr val="FFFFFF">
                    <a:lumMod val="75000"/>
                  </a:srgbClr>
                </a:buClr>
                <a:buSzPct val="100000"/>
                <a:defRPr/>
              </a:pPr>
              <a:r>
                <a:rPr lang="en-US" sz="882" dirty="0"/>
                <a:t>3</a:t>
              </a:r>
              <a:r>
                <a:rPr lang="en-US" sz="882" baseline="30000" dirty="0"/>
                <a:t>rd</a:t>
              </a:r>
              <a:r>
                <a:rPr lang="en-US" sz="882" dirty="0"/>
                <a:t> Party Industry specific sensors &amp; devices</a:t>
              </a:r>
              <a:endParaRPr lang="en-US" sz="882" kern="0" dirty="0">
                <a:ea typeface="Segoe UI" panose="020B0502040204020203" pitchFamily="34" charset="0"/>
                <a:cs typeface="Segoe UI" panose="020B0502040204020203" pitchFamily="34" charset="0"/>
              </a:endParaRPr>
            </a:p>
            <a:p>
              <a:pPr marL="0" lvl="1" algn="ctr" defTabSz="896182">
                <a:spcBef>
                  <a:spcPts val="196"/>
                </a:spcBef>
                <a:buClr>
                  <a:srgbClr val="FFFFFF">
                    <a:lumMod val="75000"/>
                  </a:srgbClr>
                </a:buClr>
                <a:buSzPct val="100000"/>
                <a:defRPr/>
              </a:pPr>
              <a:r>
                <a:rPr lang="en-US" sz="882" kern="0" dirty="0">
                  <a:ea typeface="Segoe UI" panose="020B0502040204020203" pitchFamily="34" charset="0"/>
                  <a:cs typeface="Segoe UI" panose="020B0502040204020203" pitchFamily="34" charset="0"/>
                </a:rPr>
                <a:t>(RTOS, Linux, Windows, Android, iOS) </a:t>
              </a:r>
            </a:p>
          </p:txBody>
        </p:sp>
        <p:sp>
          <p:nvSpPr>
            <p:cNvPr id="732" name="Frame 5">
              <a:extLst>
                <a:ext uri="{FF2B5EF4-FFF2-40B4-BE49-F238E27FC236}">
                  <a16:creationId xmlns:a16="http://schemas.microsoft.com/office/drawing/2014/main" id="{DDFD03A4-9544-4249-BC9F-80E83B9559DE}"/>
                </a:ext>
              </a:extLst>
            </p:cNvPr>
            <p:cNvSpPr>
              <a:spLocks noChangeAspect="1"/>
            </p:cNvSpPr>
            <p:nvPr/>
          </p:nvSpPr>
          <p:spPr bwMode="auto">
            <a:xfrm>
              <a:off x="885702"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1" name="Frame 5">
              <a:extLst>
                <a:ext uri="{FF2B5EF4-FFF2-40B4-BE49-F238E27FC236}">
                  <a16:creationId xmlns:a16="http://schemas.microsoft.com/office/drawing/2014/main" id="{2AC38B1E-BCA0-40AB-A02F-6183BF0467A4}"/>
                </a:ext>
              </a:extLst>
            </p:cNvPr>
            <p:cNvSpPr>
              <a:spLocks noChangeAspect="1"/>
            </p:cNvSpPr>
            <p:nvPr/>
          </p:nvSpPr>
          <p:spPr bwMode="auto">
            <a:xfrm>
              <a:off x="1038760"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2" name="Frame 5">
              <a:extLst>
                <a:ext uri="{FF2B5EF4-FFF2-40B4-BE49-F238E27FC236}">
                  <a16:creationId xmlns:a16="http://schemas.microsoft.com/office/drawing/2014/main" id="{5DACAE45-F03A-4173-A052-89C24A807DAE}"/>
                </a:ext>
              </a:extLst>
            </p:cNvPr>
            <p:cNvSpPr>
              <a:spLocks noChangeAspect="1"/>
            </p:cNvSpPr>
            <p:nvPr/>
          </p:nvSpPr>
          <p:spPr bwMode="auto">
            <a:xfrm>
              <a:off x="1188441"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3" name="Frame 5">
              <a:extLst>
                <a:ext uri="{FF2B5EF4-FFF2-40B4-BE49-F238E27FC236}">
                  <a16:creationId xmlns:a16="http://schemas.microsoft.com/office/drawing/2014/main" id="{D79573AD-9E5F-47DF-B4D9-AAA4D936FF0A}"/>
                </a:ext>
              </a:extLst>
            </p:cNvPr>
            <p:cNvSpPr>
              <a:spLocks noChangeAspect="1"/>
            </p:cNvSpPr>
            <p:nvPr/>
          </p:nvSpPr>
          <p:spPr bwMode="auto">
            <a:xfrm>
              <a:off x="1338122"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4" name="Frame 5">
              <a:extLst>
                <a:ext uri="{FF2B5EF4-FFF2-40B4-BE49-F238E27FC236}">
                  <a16:creationId xmlns:a16="http://schemas.microsoft.com/office/drawing/2014/main" id="{C7CB5B82-2F8F-4DD8-A93D-84DEE4B0F342}"/>
                </a:ext>
              </a:extLst>
            </p:cNvPr>
            <p:cNvSpPr>
              <a:spLocks noChangeAspect="1"/>
            </p:cNvSpPr>
            <p:nvPr/>
          </p:nvSpPr>
          <p:spPr bwMode="auto">
            <a:xfrm>
              <a:off x="1487803"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5" name="Frame 5">
              <a:extLst>
                <a:ext uri="{FF2B5EF4-FFF2-40B4-BE49-F238E27FC236}">
                  <a16:creationId xmlns:a16="http://schemas.microsoft.com/office/drawing/2014/main" id="{EA2DA116-BCA7-4F2D-9EE2-14D2F1C74BB5}"/>
                </a:ext>
              </a:extLst>
            </p:cNvPr>
            <p:cNvSpPr>
              <a:spLocks noChangeAspect="1"/>
            </p:cNvSpPr>
            <p:nvPr/>
          </p:nvSpPr>
          <p:spPr bwMode="auto">
            <a:xfrm>
              <a:off x="1637484"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6" name="Frame 5">
              <a:extLst>
                <a:ext uri="{FF2B5EF4-FFF2-40B4-BE49-F238E27FC236}">
                  <a16:creationId xmlns:a16="http://schemas.microsoft.com/office/drawing/2014/main" id="{725A690A-25CD-4395-98F6-B72E63215AD5}"/>
                </a:ext>
              </a:extLst>
            </p:cNvPr>
            <p:cNvSpPr>
              <a:spLocks noChangeAspect="1"/>
            </p:cNvSpPr>
            <p:nvPr/>
          </p:nvSpPr>
          <p:spPr bwMode="auto">
            <a:xfrm>
              <a:off x="1787165"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7" name="Frame 5">
              <a:extLst>
                <a:ext uri="{FF2B5EF4-FFF2-40B4-BE49-F238E27FC236}">
                  <a16:creationId xmlns:a16="http://schemas.microsoft.com/office/drawing/2014/main" id="{F37CDB83-DECE-449B-98E1-E8AFA1ABA07E}"/>
                </a:ext>
              </a:extLst>
            </p:cNvPr>
            <p:cNvSpPr>
              <a:spLocks noChangeAspect="1"/>
            </p:cNvSpPr>
            <p:nvPr/>
          </p:nvSpPr>
          <p:spPr bwMode="auto">
            <a:xfrm>
              <a:off x="1936846"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8" name="Frame 5">
              <a:extLst>
                <a:ext uri="{FF2B5EF4-FFF2-40B4-BE49-F238E27FC236}">
                  <a16:creationId xmlns:a16="http://schemas.microsoft.com/office/drawing/2014/main" id="{A487D399-7DBD-4F07-8994-7391A7B69E96}"/>
                </a:ext>
              </a:extLst>
            </p:cNvPr>
            <p:cNvSpPr>
              <a:spLocks noChangeAspect="1"/>
            </p:cNvSpPr>
            <p:nvPr/>
          </p:nvSpPr>
          <p:spPr bwMode="auto">
            <a:xfrm>
              <a:off x="2086527"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29" name="Frame 5">
              <a:extLst>
                <a:ext uri="{FF2B5EF4-FFF2-40B4-BE49-F238E27FC236}">
                  <a16:creationId xmlns:a16="http://schemas.microsoft.com/office/drawing/2014/main" id="{FC9FB68C-0240-48A0-96FA-973775CE5D20}"/>
                </a:ext>
              </a:extLst>
            </p:cNvPr>
            <p:cNvSpPr>
              <a:spLocks noChangeAspect="1"/>
            </p:cNvSpPr>
            <p:nvPr/>
          </p:nvSpPr>
          <p:spPr bwMode="auto">
            <a:xfrm>
              <a:off x="2236208"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30" name="Frame 5">
              <a:extLst>
                <a:ext uri="{FF2B5EF4-FFF2-40B4-BE49-F238E27FC236}">
                  <a16:creationId xmlns:a16="http://schemas.microsoft.com/office/drawing/2014/main" id="{6B4DA97B-FEFD-4526-ACED-1CCAF77F453F}"/>
                </a:ext>
              </a:extLst>
            </p:cNvPr>
            <p:cNvSpPr>
              <a:spLocks noChangeAspect="1"/>
            </p:cNvSpPr>
            <p:nvPr/>
          </p:nvSpPr>
          <p:spPr bwMode="auto">
            <a:xfrm>
              <a:off x="2385889"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31" name="Frame 5">
              <a:extLst>
                <a:ext uri="{FF2B5EF4-FFF2-40B4-BE49-F238E27FC236}">
                  <a16:creationId xmlns:a16="http://schemas.microsoft.com/office/drawing/2014/main" id="{85C7F432-E743-4664-9976-2DD821BCE1B3}"/>
                </a:ext>
              </a:extLst>
            </p:cNvPr>
            <p:cNvSpPr>
              <a:spLocks noChangeAspect="1"/>
            </p:cNvSpPr>
            <p:nvPr/>
          </p:nvSpPr>
          <p:spPr bwMode="auto">
            <a:xfrm>
              <a:off x="2535570"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cxnSp>
          <p:nvCxnSpPr>
            <p:cNvPr id="608" name="2 Arrow" descr="A double headed arrow">
              <a:extLst>
                <a:ext uri="{FF2B5EF4-FFF2-40B4-BE49-F238E27FC236}">
                  <a16:creationId xmlns:a16="http://schemas.microsoft.com/office/drawing/2014/main" id="{E16575CF-6620-46A9-A542-B17145494E68}"/>
                </a:ext>
              </a:extLst>
            </p:cNvPr>
            <p:cNvCxnSpPr>
              <a:cxnSpLocks/>
              <a:endCxn id="586" idx="2"/>
            </p:cNvCxnSpPr>
            <p:nvPr/>
          </p:nvCxnSpPr>
          <p:spPr>
            <a:xfrm flipV="1">
              <a:off x="1763975" y="3114133"/>
              <a:ext cx="5996" cy="298364"/>
            </a:xfrm>
            <a:prstGeom prst="straightConnector1">
              <a:avLst/>
            </a:prstGeom>
            <a:ln w="2540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7" name="2   Arrow fg" descr="A double headed arrow">
              <a:extLst>
                <a:ext uri="{FF2B5EF4-FFF2-40B4-BE49-F238E27FC236}">
                  <a16:creationId xmlns:a16="http://schemas.microsoft.com/office/drawing/2014/main" id="{F7CFBB72-EF9A-458D-A97B-E484DEF870A5}"/>
                </a:ext>
              </a:extLst>
            </p:cNvPr>
            <p:cNvCxnSpPr>
              <a:cxnSpLocks/>
            </p:cNvCxnSpPr>
            <p:nvPr/>
          </p:nvCxnSpPr>
          <p:spPr>
            <a:xfrm flipV="1">
              <a:off x="2941809" y="4145214"/>
              <a:ext cx="850015" cy="1"/>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38" name="Rectangle 737">
              <a:extLst>
                <a:ext uri="{FF2B5EF4-FFF2-40B4-BE49-F238E27FC236}">
                  <a16:creationId xmlns:a16="http://schemas.microsoft.com/office/drawing/2014/main" id="{68A147E5-032F-46E1-B0C7-0292E90359E2}"/>
                </a:ext>
              </a:extLst>
            </p:cNvPr>
            <p:cNvSpPr/>
            <p:nvPr/>
          </p:nvSpPr>
          <p:spPr bwMode="auto">
            <a:xfrm>
              <a:off x="600817" y="3412495"/>
              <a:ext cx="2326316" cy="1465439"/>
            </a:xfrm>
            <a:prstGeom prst="rect">
              <a:avLst/>
            </a:prstGeom>
            <a:solidFill>
              <a:schemeClr val="bg1">
                <a:alpha val="79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04" rIns="0" bIns="89579" numCol="1" spcCol="0" rtlCol="0" fromWordArt="0" anchor="b" anchorCtr="0" forceAA="0" compatLnSpc="1">
              <a:prstTxWarp prst="textNoShape">
                <a:avLst/>
              </a:prstTxWarp>
              <a:noAutofit/>
            </a:bodyPr>
            <a:lstStyle/>
            <a:p>
              <a:pPr algn="ctr" defTabSz="895232" fontAlgn="base">
                <a:spcBef>
                  <a:spcPct val="0"/>
                </a:spcBef>
                <a:spcAft>
                  <a:spcPts val="588"/>
                </a:spcAft>
                <a:defRPr/>
              </a:pPr>
              <a:endParaRPr lang="en-US" sz="1078" b="1" ker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40" name="Rectangle 739">
              <a:extLst>
                <a:ext uri="{FF2B5EF4-FFF2-40B4-BE49-F238E27FC236}">
                  <a16:creationId xmlns:a16="http://schemas.microsoft.com/office/drawing/2014/main" id="{ABA7882A-8C14-4FBB-990D-7C5BD20E7D9C}"/>
                </a:ext>
              </a:extLst>
            </p:cNvPr>
            <p:cNvSpPr/>
            <p:nvPr/>
          </p:nvSpPr>
          <p:spPr>
            <a:xfrm>
              <a:off x="609143" y="3941548"/>
              <a:ext cx="905246" cy="430887"/>
            </a:xfrm>
            <a:prstGeom prst="rect">
              <a:avLst/>
            </a:prstGeom>
          </p:spPr>
          <p:txBody>
            <a:bodyPr wrap="square">
              <a:spAutoFit/>
            </a:bodyPr>
            <a:lstStyle/>
            <a:p>
              <a:pPr algn="ctr" defTabSz="895232" fontAlgn="base">
                <a:spcBef>
                  <a:spcPct val="0"/>
                </a:spcBef>
                <a:spcAft>
                  <a:spcPts val="588"/>
                </a:spcAft>
                <a:defRPr/>
              </a:pPr>
              <a:r>
                <a:rPr lang="en-US" sz="1078" kern="0" dirty="0">
                  <a:latin typeface="+mj-lt"/>
                  <a:ea typeface="Segoe UI" panose="020B0502040204020203" pitchFamily="34" charset="0"/>
                  <a:cs typeface="Segoe UI" panose="020B0502040204020203" pitchFamily="34" charset="0"/>
                </a:rPr>
                <a:t>Azure </a:t>
              </a:r>
              <a:br>
                <a:rPr lang="en-US" sz="1078" kern="0" dirty="0">
                  <a:latin typeface="+mj-lt"/>
                  <a:ea typeface="Segoe UI" panose="020B0502040204020203" pitchFamily="34" charset="0"/>
                  <a:cs typeface="Segoe UI" panose="020B0502040204020203" pitchFamily="34" charset="0"/>
                </a:rPr>
              </a:br>
              <a:r>
                <a:rPr lang="en-US" sz="1078" kern="0" dirty="0">
                  <a:latin typeface="+mj-lt"/>
                  <a:ea typeface="Segoe UI" panose="020B0502040204020203" pitchFamily="34" charset="0"/>
                  <a:cs typeface="Segoe UI" panose="020B0502040204020203" pitchFamily="34" charset="0"/>
                </a:rPr>
                <a:t>IoT Edge</a:t>
              </a:r>
            </a:p>
          </p:txBody>
        </p:sp>
        <p:pic>
          <p:nvPicPr>
            <p:cNvPr id="634" name="Picture 633">
              <a:extLst>
                <a:ext uri="{FF2B5EF4-FFF2-40B4-BE49-F238E27FC236}">
                  <a16:creationId xmlns:a16="http://schemas.microsoft.com/office/drawing/2014/main" id="{68F8CEBD-CC49-42A8-9BC7-6DD01A7CD40D}"/>
                </a:ext>
              </a:extLst>
            </p:cNvPr>
            <p:cNvPicPr>
              <a:picLocks noChangeAspect="1"/>
            </p:cNvPicPr>
            <p:nvPr/>
          </p:nvPicPr>
          <p:blipFill>
            <a:blip r:embed="rId3"/>
            <a:srcRect/>
            <a:stretch/>
          </p:blipFill>
          <p:spPr>
            <a:xfrm>
              <a:off x="849290" y="3531024"/>
              <a:ext cx="444504" cy="444504"/>
            </a:xfrm>
            <a:prstGeom prst="rect">
              <a:avLst/>
            </a:prstGeom>
          </p:spPr>
        </p:pic>
        <p:sp>
          <p:nvSpPr>
            <p:cNvPr id="739" name="Rectangle 738">
              <a:extLst>
                <a:ext uri="{FF2B5EF4-FFF2-40B4-BE49-F238E27FC236}">
                  <a16:creationId xmlns:a16="http://schemas.microsoft.com/office/drawing/2014/main" id="{D3592A20-6CBE-4A7C-823C-0A58B2FCC4E3}"/>
                </a:ext>
              </a:extLst>
            </p:cNvPr>
            <p:cNvSpPr/>
            <p:nvPr/>
          </p:nvSpPr>
          <p:spPr bwMode="auto">
            <a:xfrm>
              <a:off x="1569966" y="3559766"/>
              <a:ext cx="1244762" cy="944545"/>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895232" fontAlgn="base">
                <a:spcBef>
                  <a:spcPct val="0"/>
                </a:spcBef>
                <a:defRPr/>
              </a:pPr>
              <a:r>
                <a:rPr lang="en-US" sz="882" kern="0" dirty="0">
                  <a:solidFill>
                    <a:schemeClr val="tx1"/>
                  </a:solidFill>
                  <a:latin typeface="+mj-lt"/>
                  <a:ea typeface="Segoe UI" panose="020B0502040204020203" pitchFamily="34" charset="0"/>
                  <a:cs typeface="Segoe UI" panose="020B0502040204020203" pitchFamily="34" charset="0"/>
                </a:rPr>
                <a:t>Edge Modules:</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Protocol Adaptation</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Functions</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Stream Analytics</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Machine Learning</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AI</a:t>
              </a:r>
            </a:p>
          </p:txBody>
        </p:sp>
        <p:sp>
          <p:nvSpPr>
            <p:cNvPr id="602" name="Eye" title="Icon of an eye">
              <a:extLst>
                <a:ext uri="{FF2B5EF4-FFF2-40B4-BE49-F238E27FC236}">
                  <a16:creationId xmlns:a16="http://schemas.microsoft.com/office/drawing/2014/main" id="{2C3E646D-4259-4DA1-AEE9-A191867080CE}"/>
                </a:ext>
              </a:extLst>
            </p:cNvPr>
            <p:cNvSpPr>
              <a:spLocks noChangeAspect="1" noEditPoints="1"/>
            </p:cNvSpPr>
            <p:nvPr/>
          </p:nvSpPr>
          <p:spPr bwMode="auto">
            <a:xfrm>
              <a:off x="941259" y="4587977"/>
              <a:ext cx="231380" cy="127748"/>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1800">
                <a:latin typeface="Segoe UI"/>
              </a:endParaRPr>
            </a:p>
          </p:txBody>
        </p:sp>
        <p:sp>
          <p:nvSpPr>
            <p:cNvPr id="604" name="Dictionary_E82D" title="Icon of a book">
              <a:extLst>
                <a:ext uri="{FF2B5EF4-FFF2-40B4-BE49-F238E27FC236}">
                  <a16:creationId xmlns:a16="http://schemas.microsoft.com/office/drawing/2014/main" id="{97506C36-5468-4237-8807-E3C1204A605E}"/>
                </a:ext>
              </a:extLst>
            </p:cNvPr>
            <p:cNvSpPr>
              <a:spLocks noChangeAspect="1" noEditPoints="1"/>
            </p:cNvSpPr>
            <p:nvPr/>
          </p:nvSpPr>
          <p:spPr bwMode="auto">
            <a:xfrm>
              <a:off x="1307597" y="4567991"/>
              <a:ext cx="134621" cy="168275"/>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882">
                <a:latin typeface="Segoe UI"/>
              </a:endParaRPr>
            </a:p>
          </p:txBody>
        </p:sp>
        <p:sp>
          <p:nvSpPr>
            <p:cNvPr id="603" name="Microsoft_E720" title="Icon of a microphone">
              <a:extLst>
                <a:ext uri="{FF2B5EF4-FFF2-40B4-BE49-F238E27FC236}">
                  <a16:creationId xmlns:a16="http://schemas.microsoft.com/office/drawing/2014/main" id="{C04D4669-67A0-498A-8140-7B779F0583B0}"/>
                </a:ext>
              </a:extLst>
            </p:cNvPr>
            <p:cNvSpPr>
              <a:spLocks noChangeAspect="1" noEditPoints="1"/>
            </p:cNvSpPr>
            <p:nvPr/>
          </p:nvSpPr>
          <p:spPr bwMode="auto">
            <a:xfrm>
              <a:off x="1586341" y="4567991"/>
              <a:ext cx="112129" cy="168275"/>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882">
                <a:latin typeface="Segoe UI"/>
              </a:endParaRPr>
            </a:p>
          </p:txBody>
        </p:sp>
        <p:sp>
          <p:nvSpPr>
            <p:cNvPr id="607" name="Beaker_F196" title="Icon of a scientific flask with liquid in it">
              <a:extLst>
                <a:ext uri="{FF2B5EF4-FFF2-40B4-BE49-F238E27FC236}">
                  <a16:creationId xmlns:a16="http://schemas.microsoft.com/office/drawing/2014/main" id="{4B08EA00-143B-4764-A3AB-3CB1284D9C22}"/>
                </a:ext>
              </a:extLst>
            </p:cNvPr>
            <p:cNvSpPr>
              <a:spLocks noChangeAspect="1" noEditPoints="1"/>
            </p:cNvSpPr>
            <p:nvPr/>
          </p:nvSpPr>
          <p:spPr bwMode="auto">
            <a:xfrm>
              <a:off x="1841317" y="4567991"/>
              <a:ext cx="145637" cy="168275"/>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1800">
                <a:latin typeface="Segoe UI"/>
              </a:endParaRPr>
            </a:p>
          </p:txBody>
        </p:sp>
        <p:sp>
          <p:nvSpPr>
            <p:cNvPr id="605" name="magnify" title="Icon of a magnifying glass">
              <a:extLst>
                <a:ext uri="{FF2B5EF4-FFF2-40B4-BE49-F238E27FC236}">
                  <a16:creationId xmlns:a16="http://schemas.microsoft.com/office/drawing/2014/main" id="{919A5711-2DED-426D-862E-9F66ABFF4948}"/>
                </a:ext>
              </a:extLst>
            </p:cNvPr>
            <p:cNvSpPr>
              <a:spLocks noChangeAspect="1" noEditPoints="1"/>
            </p:cNvSpPr>
            <p:nvPr/>
          </p:nvSpPr>
          <p:spPr bwMode="auto">
            <a:xfrm flipH="1">
              <a:off x="2125033" y="4567991"/>
              <a:ext cx="171554" cy="16827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1800">
                <a:latin typeface="Segoe UI"/>
              </a:endParaRPr>
            </a:p>
          </p:txBody>
        </p:sp>
        <p:sp>
          <p:nvSpPr>
            <p:cNvPr id="606" name="Characters_E8C1" title="Icon of the letter A and a letter in another language">
              <a:extLst>
                <a:ext uri="{FF2B5EF4-FFF2-40B4-BE49-F238E27FC236}">
                  <a16:creationId xmlns:a16="http://schemas.microsoft.com/office/drawing/2014/main" id="{FBA0E176-44DB-4FF4-A6CB-BD57341019B7}"/>
                </a:ext>
              </a:extLst>
            </p:cNvPr>
            <p:cNvSpPr>
              <a:spLocks noChangeAspect="1" noEditPoints="1"/>
            </p:cNvSpPr>
            <p:nvPr/>
          </p:nvSpPr>
          <p:spPr bwMode="auto">
            <a:xfrm>
              <a:off x="2433484" y="4567991"/>
              <a:ext cx="163134" cy="168275"/>
            </a:xfrm>
            <a:custGeom>
              <a:avLst/>
              <a:gdLst>
                <a:gd name="T0" fmla="*/ 0 w 3316"/>
                <a:gd name="T1" fmla="*/ 3423 h 3423"/>
                <a:gd name="T2" fmla="*/ 358 w 3316"/>
                <a:gd name="T3" fmla="*/ 2923 h 3423"/>
                <a:gd name="T4" fmla="*/ 1329 w 3316"/>
                <a:gd name="T5" fmla="*/ 3423 h 3423"/>
                <a:gd name="T6" fmla="*/ 878 w 3316"/>
                <a:gd name="T7" fmla="*/ 1499 h 3423"/>
                <a:gd name="T8" fmla="*/ 416 w 3316"/>
                <a:gd name="T9" fmla="*/ 2749 h 3423"/>
                <a:gd name="T10" fmla="*/ 1104 w 3316"/>
                <a:gd name="T11" fmla="*/ 2749 h 3423"/>
                <a:gd name="T12" fmla="*/ 1252 w 3316"/>
                <a:gd name="T13" fmla="*/ 491 h 3423"/>
                <a:gd name="T14" fmla="*/ 1247 w 3316"/>
                <a:gd name="T15" fmla="*/ 252 h 3423"/>
                <a:gd name="T16" fmla="*/ 2140 w 3316"/>
                <a:gd name="T17" fmla="*/ 257 h 3423"/>
                <a:gd name="T18" fmla="*/ 2130 w 3316"/>
                <a:gd name="T19" fmla="*/ 0 h 3423"/>
                <a:gd name="T20" fmla="*/ 2339 w 3316"/>
                <a:gd name="T21" fmla="*/ 30 h 3423"/>
                <a:gd name="T22" fmla="*/ 2337 w 3316"/>
                <a:gd name="T23" fmla="*/ 34 h 3423"/>
                <a:gd name="T24" fmla="*/ 2324 w 3316"/>
                <a:gd name="T25" fmla="*/ 257 h 3423"/>
                <a:gd name="T26" fmla="*/ 3258 w 3316"/>
                <a:gd name="T27" fmla="*/ 252 h 3423"/>
                <a:gd name="T28" fmla="*/ 3254 w 3316"/>
                <a:gd name="T29" fmla="*/ 491 h 3423"/>
                <a:gd name="T30" fmla="*/ 3073 w 3316"/>
                <a:gd name="T31" fmla="*/ 764 h 3423"/>
                <a:gd name="T32" fmla="*/ 1431 w 3316"/>
                <a:gd name="T33" fmla="*/ 408 h 3423"/>
                <a:gd name="T34" fmla="*/ 1247 w 3316"/>
                <a:gd name="T35" fmla="*/ 767 h 3423"/>
                <a:gd name="T36" fmla="*/ 2351 w 3316"/>
                <a:gd name="T37" fmla="*/ 1475 h 3423"/>
                <a:gd name="T38" fmla="*/ 2359 w 3316"/>
                <a:gd name="T39" fmla="*/ 1983 h 3423"/>
                <a:gd name="T40" fmla="*/ 1943 w 3316"/>
                <a:gd name="T41" fmla="*/ 2173 h 3423"/>
                <a:gd name="T42" fmla="*/ 1884 w 3316"/>
                <a:gd name="T43" fmla="*/ 2125 h 3423"/>
                <a:gd name="T44" fmla="*/ 2033 w 3316"/>
                <a:gd name="T45" fmla="*/ 2002 h 3423"/>
                <a:gd name="T46" fmla="*/ 2167 w 3316"/>
                <a:gd name="T47" fmla="*/ 1884 h 3423"/>
                <a:gd name="T48" fmla="*/ 1506 w 3316"/>
                <a:gd name="T49" fmla="*/ 1475 h 3423"/>
                <a:gd name="T50" fmla="*/ 1204 w 3316"/>
                <a:gd name="T51" fmla="*/ 1311 h 3423"/>
                <a:gd name="T52" fmla="*/ 2169 w 3316"/>
                <a:gd name="T53" fmla="*/ 1315 h 3423"/>
                <a:gd name="T54" fmla="*/ 2157 w 3316"/>
                <a:gd name="T55" fmla="*/ 1114 h 3423"/>
                <a:gd name="T56" fmla="*/ 2290 w 3316"/>
                <a:gd name="T57" fmla="*/ 1128 h 3423"/>
                <a:gd name="T58" fmla="*/ 2564 w 3316"/>
                <a:gd name="T59" fmla="*/ 902 h 3423"/>
                <a:gd name="T60" fmla="*/ 1936 w 3316"/>
                <a:gd name="T61" fmla="*/ 836 h 3423"/>
                <a:gd name="T62" fmla="*/ 1620 w 3316"/>
                <a:gd name="T63" fmla="*/ 678 h 3423"/>
                <a:gd name="T64" fmla="*/ 2664 w 3316"/>
                <a:gd name="T65" fmla="*/ 682 h 3423"/>
                <a:gd name="T66" fmla="*/ 2755 w 3316"/>
                <a:gd name="T67" fmla="*/ 670 h 3423"/>
                <a:gd name="T68" fmla="*/ 2846 w 3316"/>
                <a:gd name="T69" fmla="*/ 730 h 3423"/>
                <a:gd name="T70" fmla="*/ 2892 w 3316"/>
                <a:gd name="T71" fmla="*/ 832 h 3423"/>
                <a:gd name="T72" fmla="*/ 2783 w 3316"/>
                <a:gd name="T73" fmla="*/ 912 h 3423"/>
                <a:gd name="T74" fmla="*/ 2351 w 3316"/>
                <a:gd name="T75" fmla="*/ 1235 h 3423"/>
                <a:gd name="T76" fmla="*/ 3015 w 3316"/>
                <a:gd name="T77" fmla="*/ 1315 h 3423"/>
                <a:gd name="T78" fmla="*/ 3316 w 3316"/>
                <a:gd name="T79" fmla="*/ 1480 h 3423"/>
                <a:gd name="T80" fmla="*/ 2351 w 3316"/>
                <a:gd name="T81" fmla="*/ 1475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16" h="3423">
                  <a:moveTo>
                    <a:pt x="642" y="1499"/>
                  </a:moveTo>
                  <a:cubicBezTo>
                    <a:pt x="0" y="3423"/>
                    <a:pt x="0" y="3423"/>
                    <a:pt x="0" y="3423"/>
                  </a:cubicBezTo>
                  <a:cubicBezTo>
                    <a:pt x="191" y="3423"/>
                    <a:pt x="191" y="3423"/>
                    <a:pt x="191" y="3423"/>
                  </a:cubicBezTo>
                  <a:cubicBezTo>
                    <a:pt x="358" y="2923"/>
                    <a:pt x="358" y="2923"/>
                    <a:pt x="358" y="2923"/>
                  </a:cubicBezTo>
                  <a:cubicBezTo>
                    <a:pt x="1162" y="2923"/>
                    <a:pt x="1162" y="2923"/>
                    <a:pt x="1162" y="2923"/>
                  </a:cubicBezTo>
                  <a:cubicBezTo>
                    <a:pt x="1329" y="3423"/>
                    <a:pt x="1329" y="3423"/>
                    <a:pt x="1329" y="3423"/>
                  </a:cubicBezTo>
                  <a:cubicBezTo>
                    <a:pt x="1520" y="3423"/>
                    <a:pt x="1520" y="3423"/>
                    <a:pt x="1520" y="3423"/>
                  </a:cubicBezTo>
                  <a:cubicBezTo>
                    <a:pt x="878" y="1499"/>
                    <a:pt x="878" y="1499"/>
                    <a:pt x="878" y="1499"/>
                  </a:cubicBezTo>
                  <a:lnTo>
                    <a:pt x="642" y="1499"/>
                  </a:lnTo>
                  <a:close/>
                  <a:moveTo>
                    <a:pt x="416" y="2749"/>
                  </a:moveTo>
                  <a:cubicBezTo>
                    <a:pt x="760" y="1716"/>
                    <a:pt x="760" y="1716"/>
                    <a:pt x="760" y="1716"/>
                  </a:cubicBezTo>
                  <a:cubicBezTo>
                    <a:pt x="1104" y="2749"/>
                    <a:pt x="1104" y="2749"/>
                    <a:pt x="1104" y="2749"/>
                  </a:cubicBezTo>
                  <a:lnTo>
                    <a:pt x="416" y="2749"/>
                  </a:lnTo>
                  <a:close/>
                  <a:moveTo>
                    <a:pt x="1252" y="491"/>
                  </a:moveTo>
                  <a:cubicBezTo>
                    <a:pt x="1252" y="399"/>
                    <a:pt x="1252" y="399"/>
                    <a:pt x="1252" y="399"/>
                  </a:cubicBezTo>
                  <a:cubicBezTo>
                    <a:pt x="1247" y="252"/>
                    <a:pt x="1247" y="252"/>
                    <a:pt x="1247" y="252"/>
                  </a:cubicBezTo>
                  <a:cubicBezTo>
                    <a:pt x="1563" y="257"/>
                    <a:pt x="1563" y="257"/>
                    <a:pt x="1563" y="257"/>
                  </a:cubicBezTo>
                  <a:cubicBezTo>
                    <a:pt x="2140" y="257"/>
                    <a:pt x="2140" y="257"/>
                    <a:pt x="2140" y="257"/>
                  </a:cubicBezTo>
                  <a:cubicBezTo>
                    <a:pt x="2140" y="197"/>
                    <a:pt x="2140" y="197"/>
                    <a:pt x="2140" y="197"/>
                  </a:cubicBezTo>
                  <a:cubicBezTo>
                    <a:pt x="2140" y="114"/>
                    <a:pt x="2137" y="49"/>
                    <a:pt x="2130" y="0"/>
                  </a:cubicBezTo>
                  <a:cubicBezTo>
                    <a:pt x="2197" y="1"/>
                    <a:pt x="2270" y="5"/>
                    <a:pt x="2347" y="11"/>
                  </a:cubicBezTo>
                  <a:cubicBezTo>
                    <a:pt x="2345" y="16"/>
                    <a:pt x="2343" y="22"/>
                    <a:pt x="2339" y="30"/>
                  </a:cubicBezTo>
                  <a:cubicBezTo>
                    <a:pt x="2338" y="32"/>
                    <a:pt x="2338" y="32"/>
                    <a:pt x="2338" y="32"/>
                  </a:cubicBezTo>
                  <a:cubicBezTo>
                    <a:pt x="2337" y="34"/>
                    <a:pt x="2337" y="34"/>
                    <a:pt x="2337" y="34"/>
                  </a:cubicBezTo>
                  <a:cubicBezTo>
                    <a:pt x="2328" y="64"/>
                    <a:pt x="2324" y="114"/>
                    <a:pt x="2324" y="193"/>
                  </a:cubicBezTo>
                  <a:cubicBezTo>
                    <a:pt x="2324" y="257"/>
                    <a:pt x="2324" y="257"/>
                    <a:pt x="2324" y="257"/>
                  </a:cubicBezTo>
                  <a:cubicBezTo>
                    <a:pt x="2940" y="257"/>
                    <a:pt x="2940" y="257"/>
                    <a:pt x="2940" y="257"/>
                  </a:cubicBezTo>
                  <a:cubicBezTo>
                    <a:pt x="3258" y="252"/>
                    <a:pt x="3258" y="252"/>
                    <a:pt x="3258" y="252"/>
                  </a:cubicBezTo>
                  <a:cubicBezTo>
                    <a:pt x="3254" y="376"/>
                    <a:pt x="3254" y="376"/>
                    <a:pt x="3254" y="376"/>
                  </a:cubicBezTo>
                  <a:cubicBezTo>
                    <a:pt x="3254" y="491"/>
                    <a:pt x="3254" y="491"/>
                    <a:pt x="3254" y="491"/>
                  </a:cubicBezTo>
                  <a:cubicBezTo>
                    <a:pt x="3259" y="764"/>
                    <a:pt x="3259" y="764"/>
                    <a:pt x="3259" y="764"/>
                  </a:cubicBezTo>
                  <a:cubicBezTo>
                    <a:pt x="3073" y="764"/>
                    <a:pt x="3073" y="764"/>
                    <a:pt x="3073" y="764"/>
                  </a:cubicBezTo>
                  <a:cubicBezTo>
                    <a:pt x="3073" y="408"/>
                    <a:pt x="3073" y="408"/>
                    <a:pt x="3073" y="408"/>
                  </a:cubicBezTo>
                  <a:cubicBezTo>
                    <a:pt x="1431" y="408"/>
                    <a:pt x="1431" y="408"/>
                    <a:pt x="1431" y="408"/>
                  </a:cubicBezTo>
                  <a:cubicBezTo>
                    <a:pt x="1431" y="767"/>
                    <a:pt x="1431" y="767"/>
                    <a:pt x="1431" y="767"/>
                  </a:cubicBezTo>
                  <a:cubicBezTo>
                    <a:pt x="1247" y="767"/>
                    <a:pt x="1247" y="767"/>
                    <a:pt x="1247" y="767"/>
                  </a:cubicBezTo>
                  <a:lnTo>
                    <a:pt x="1252" y="491"/>
                  </a:lnTo>
                  <a:close/>
                  <a:moveTo>
                    <a:pt x="2351" y="1475"/>
                  </a:moveTo>
                  <a:cubicBezTo>
                    <a:pt x="2351" y="1640"/>
                    <a:pt x="2351" y="1640"/>
                    <a:pt x="2351" y="1640"/>
                  </a:cubicBezTo>
                  <a:cubicBezTo>
                    <a:pt x="2359" y="1983"/>
                    <a:pt x="2359" y="1983"/>
                    <a:pt x="2359" y="1983"/>
                  </a:cubicBezTo>
                  <a:cubicBezTo>
                    <a:pt x="2358" y="2052"/>
                    <a:pt x="2339" y="2099"/>
                    <a:pt x="2299" y="2129"/>
                  </a:cubicBezTo>
                  <a:cubicBezTo>
                    <a:pt x="2276" y="2145"/>
                    <a:pt x="2200" y="2173"/>
                    <a:pt x="1943" y="2173"/>
                  </a:cubicBezTo>
                  <a:cubicBezTo>
                    <a:pt x="1917" y="2173"/>
                    <a:pt x="1904" y="2172"/>
                    <a:pt x="1898" y="2170"/>
                  </a:cubicBezTo>
                  <a:cubicBezTo>
                    <a:pt x="1896" y="2164"/>
                    <a:pt x="1891" y="2152"/>
                    <a:pt x="1884" y="2125"/>
                  </a:cubicBezTo>
                  <a:cubicBezTo>
                    <a:pt x="1873" y="2081"/>
                    <a:pt x="1857" y="2037"/>
                    <a:pt x="1836" y="1993"/>
                  </a:cubicBezTo>
                  <a:cubicBezTo>
                    <a:pt x="1906" y="1999"/>
                    <a:pt x="1972" y="2002"/>
                    <a:pt x="2033" y="2002"/>
                  </a:cubicBezTo>
                  <a:cubicBezTo>
                    <a:pt x="2084" y="2002"/>
                    <a:pt x="2117" y="1992"/>
                    <a:pt x="2138" y="1972"/>
                  </a:cubicBezTo>
                  <a:cubicBezTo>
                    <a:pt x="2158" y="1953"/>
                    <a:pt x="2167" y="1924"/>
                    <a:pt x="2167" y="1884"/>
                  </a:cubicBezTo>
                  <a:cubicBezTo>
                    <a:pt x="2167" y="1475"/>
                    <a:pt x="2167" y="1475"/>
                    <a:pt x="2167" y="1475"/>
                  </a:cubicBezTo>
                  <a:cubicBezTo>
                    <a:pt x="1506" y="1475"/>
                    <a:pt x="1506" y="1475"/>
                    <a:pt x="1506" y="1475"/>
                  </a:cubicBezTo>
                  <a:cubicBezTo>
                    <a:pt x="1204" y="1480"/>
                    <a:pt x="1204" y="1480"/>
                    <a:pt x="1204" y="1480"/>
                  </a:cubicBezTo>
                  <a:cubicBezTo>
                    <a:pt x="1204" y="1311"/>
                    <a:pt x="1204" y="1311"/>
                    <a:pt x="1204" y="1311"/>
                  </a:cubicBezTo>
                  <a:cubicBezTo>
                    <a:pt x="1505" y="1315"/>
                    <a:pt x="1505" y="1315"/>
                    <a:pt x="1505" y="1315"/>
                  </a:cubicBezTo>
                  <a:cubicBezTo>
                    <a:pt x="2169" y="1315"/>
                    <a:pt x="2169" y="1315"/>
                    <a:pt x="2169" y="1315"/>
                  </a:cubicBezTo>
                  <a:cubicBezTo>
                    <a:pt x="2167" y="1276"/>
                    <a:pt x="2167" y="1276"/>
                    <a:pt x="2167" y="1276"/>
                  </a:cubicBezTo>
                  <a:cubicBezTo>
                    <a:pt x="2165" y="1211"/>
                    <a:pt x="2162" y="1157"/>
                    <a:pt x="2157" y="1114"/>
                  </a:cubicBezTo>
                  <a:cubicBezTo>
                    <a:pt x="2210" y="1119"/>
                    <a:pt x="2250" y="1123"/>
                    <a:pt x="2276" y="1127"/>
                  </a:cubicBezTo>
                  <a:cubicBezTo>
                    <a:pt x="2290" y="1128"/>
                    <a:pt x="2290" y="1128"/>
                    <a:pt x="2290" y="1128"/>
                  </a:cubicBezTo>
                  <a:cubicBezTo>
                    <a:pt x="2302" y="1120"/>
                    <a:pt x="2302" y="1120"/>
                    <a:pt x="2302" y="1120"/>
                  </a:cubicBezTo>
                  <a:cubicBezTo>
                    <a:pt x="2365" y="1077"/>
                    <a:pt x="2452" y="1003"/>
                    <a:pt x="2564" y="902"/>
                  </a:cubicBezTo>
                  <a:cubicBezTo>
                    <a:pt x="2636" y="836"/>
                    <a:pt x="2636" y="836"/>
                    <a:pt x="2636" y="836"/>
                  </a:cubicBezTo>
                  <a:cubicBezTo>
                    <a:pt x="1936" y="836"/>
                    <a:pt x="1936" y="836"/>
                    <a:pt x="1936" y="836"/>
                  </a:cubicBezTo>
                  <a:cubicBezTo>
                    <a:pt x="1620" y="840"/>
                    <a:pt x="1620" y="840"/>
                    <a:pt x="1620" y="840"/>
                  </a:cubicBezTo>
                  <a:cubicBezTo>
                    <a:pt x="1620" y="678"/>
                    <a:pt x="1620" y="678"/>
                    <a:pt x="1620" y="678"/>
                  </a:cubicBezTo>
                  <a:cubicBezTo>
                    <a:pt x="1936" y="682"/>
                    <a:pt x="1936" y="682"/>
                    <a:pt x="1936" y="682"/>
                  </a:cubicBezTo>
                  <a:cubicBezTo>
                    <a:pt x="2664" y="682"/>
                    <a:pt x="2664" y="682"/>
                    <a:pt x="2664" y="682"/>
                  </a:cubicBezTo>
                  <a:cubicBezTo>
                    <a:pt x="2703" y="682"/>
                    <a:pt x="2733" y="678"/>
                    <a:pt x="2754" y="670"/>
                  </a:cubicBezTo>
                  <a:cubicBezTo>
                    <a:pt x="2755" y="670"/>
                    <a:pt x="2755" y="670"/>
                    <a:pt x="2755" y="670"/>
                  </a:cubicBezTo>
                  <a:cubicBezTo>
                    <a:pt x="2763" y="667"/>
                    <a:pt x="2768" y="666"/>
                    <a:pt x="2771" y="665"/>
                  </a:cubicBezTo>
                  <a:cubicBezTo>
                    <a:pt x="2776" y="667"/>
                    <a:pt x="2796" y="677"/>
                    <a:pt x="2846" y="730"/>
                  </a:cubicBezTo>
                  <a:cubicBezTo>
                    <a:pt x="2904" y="792"/>
                    <a:pt x="2910" y="814"/>
                    <a:pt x="2911" y="817"/>
                  </a:cubicBezTo>
                  <a:cubicBezTo>
                    <a:pt x="2910" y="821"/>
                    <a:pt x="2903" y="827"/>
                    <a:pt x="2892" y="832"/>
                  </a:cubicBezTo>
                  <a:cubicBezTo>
                    <a:pt x="2891" y="833"/>
                    <a:pt x="2891" y="833"/>
                    <a:pt x="2891" y="833"/>
                  </a:cubicBezTo>
                  <a:cubicBezTo>
                    <a:pt x="2867" y="846"/>
                    <a:pt x="2831" y="872"/>
                    <a:pt x="2783" y="912"/>
                  </a:cubicBezTo>
                  <a:cubicBezTo>
                    <a:pt x="2612" y="1053"/>
                    <a:pt x="2473" y="1158"/>
                    <a:pt x="2369" y="1224"/>
                  </a:cubicBezTo>
                  <a:cubicBezTo>
                    <a:pt x="2351" y="1235"/>
                    <a:pt x="2351" y="1235"/>
                    <a:pt x="2351" y="1235"/>
                  </a:cubicBezTo>
                  <a:cubicBezTo>
                    <a:pt x="2351" y="1315"/>
                    <a:pt x="2351" y="1315"/>
                    <a:pt x="2351" y="1315"/>
                  </a:cubicBezTo>
                  <a:cubicBezTo>
                    <a:pt x="3015" y="1315"/>
                    <a:pt x="3015" y="1315"/>
                    <a:pt x="3015" y="1315"/>
                  </a:cubicBezTo>
                  <a:cubicBezTo>
                    <a:pt x="3316" y="1311"/>
                    <a:pt x="3316" y="1311"/>
                    <a:pt x="3316" y="1311"/>
                  </a:cubicBezTo>
                  <a:cubicBezTo>
                    <a:pt x="3316" y="1480"/>
                    <a:pt x="3316" y="1480"/>
                    <a:pt x="3316" y="1480"/>
                  </a:cubicBezTo>
                  <a:cubicBezTo>
                    <a:pt x="3016" y="1475"/>
                    <a:pt x="3016" y="1475"/>
                    <a:pt x="3016" y="1475"/>
                  </a:cubicBezTo>
                  <a:lnTo>
                    <a:pt x="2351" y="1475"/>
                  </a:lnTo>
                  <a:close/>
                </a:path>
              </a:pathLst>
            </a:custGeom>
            <a:solidFill>
              <a:srgbClr val="737373"/>
            </a:solidFill>
            <a:ln w="3175" cap="sq">
              <a:solidFill>
                <a:schemeClr val="tx1">
                  <a:lumMod val="50000"/>
                  <a:lumOff val="50000"/>
                </a:schemeClr>
              </a:solidFill>
            </a:ln>
          </p:spPr>
          <p:txBody>
            <a:bodyPr vert="horz" wrap="square" lIns="89617" tIns="44808" rIns="89617" bIns="44808" numCol="1" anchor="t" anchorCtr="0" compatLnSpc="1">
              <a:prstTxWarp prst="textNoShape">
                <a:avLst/>
              </a:prstTxWarp>
            </a:bodyPr>
            <a:lstStyle/>
            <a:p>
              <a:pPr defTabSz="896215">
                <a:defRPr/>
              </a:pPr>
              <a:endParaRPr lang="en-US" sz="1800">
                <a:latin typeface="Segoe UI"/>
              </a:endParaRPr>
            </a:p>
          </p:txBody>
        </p:sp>
        <p:cxnSp>
          <p:nvCxnSpPr>
            <p:cNvPr id="635" name="2 Arrow" descr="A double headed arrow">
              <a:extLst>
                <a:ext uri="{FF2B5EF4-FFF2-40B4-BE49-F238E27FC236}">
                  <a16:creationId xmlns:a16="http://schemas.microsoft.com/office/drawing/2014/main" id="{D9AD0C73-8D3C-4B27-9622-86AA9068E176}"/>
                </a:ext>
              </a:extLst>
            </p:cNvPr>
            <p:cNvCxnSpPr>
              <a:cxnSpLocks/>
              <a:stCxn id="588" idx="0"/>
            </p:cNvCxnSpPr>
            <p:nvPr/>
          </p:nvCxnSpPr>
          <p:spPr>
            <a:xfrm flipH="1" flipV="1">
              <a:off x="1763975" y="4877934"/>
              <a:ext cx="0" cy="265973"/>
            </a:xfrm>
            <a:prstGeom prst="straightConnector1">
              <a:avLst/>
            </a:prstGeom>
            <a:ln w="2540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8" name="2 Arrow" descr="A double headed arrow">
              <a:extLst>
                <a:ext uri="{FF2B5EF4-FFF2-40B4-BE49-F238E27FC236}">
                  <a16:creationId xmlns:a16="http://schemas.microsoft.com/office/drawing/2014/main" id="{CF2F7FEE-7EFC-4086-B22A-C6403B1BFC5A}"/>
                </a:ext>
              </a:extLst>
            </p:cNvPr>
            <p:cNvCxnSpPr>
              <a:cxnSpLocks/>
            </p:cNvCxnSpPr>
            <p:nvPr/>
          </p:nvCxnSpPr>
          <p:spPr>
            <a:xfrm flipV="1">
              <a:off x="2945253" y="5668921"/>
              <a:ext cx="850015" cy="1"/>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588" name="Rectangle 587">
              <a:extLst>
                <a:ext uri="{FF2B5EF4-FFF2-40B4-BE49-F238E27FC236}">
                  <a16:creationId xmlns:a16="http://schemas.microsoft.com/office/drawing/2014/main" id="{E72E968C-471B-4373-9325-956712B911EE}"/>
                </a:ext>
              </a:extLst>
            </p:cNvPr>
            <p:cNvSpPr/>
            <p:nvPr/>
          </p:nvSpPr>
          <p:spPr bwMode="auto">
            <a:xfrm>
              <a:off x="617863" y="5143907"/>
              <a:ext cx="2312743" cy="1065395"/>
            </a:xfrm>
            <a:prstGeom prst="rect">
              <a:avLst/>
            </a:prstGeom>
            <a:solidFill>
              <a:schemeClr val="bg1">
                <a:alpha val="79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04" rIns="0" bIns="89579" numCol="1" spcCol="0" rtlCol="0" fromWordArt="0" anchor="b" anchorCtr="0" forceAA="0" compatLnSpc="1">
              <a:prstTxWarp prst="textNoShape">
                <a:avLst/>
              </a:prstTxWarp>
              <a:noAutofit/>
            </a:bodyPr>
            <a:lstStyle/>
            <a:p>
              <a:pPr algn="ctr" defTabSz="895232" fontAlgn="base">
                <a:spcBef>
                  <a:spcPct val="0"/>
                </a:spcBef>
                <a:spcAft>
                  <a:spcPts val="588"/>
                </a:spcAft>
                <a:defRPr/>
              </a:pPr>
              <a:endParaRPr lang="en-US" sz="1078" kern="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defTabSz="895232" fontAlgn="base">
                <a:spcBef>
                  <a:spcPct val="0"/>
                </a:spcBef>
                <a:spcAft>
                  <a:spcPts val="588"/>
                </a:spcAft>
                <a:defRPr/>
              </a:pPr>
              <a:r>
                <a:rPr lang="en-US" sz="1078" kern="0" dirty="0">
                  <a:solidFill>
                    <a:schemeClr val="tx1"/>
                  </a:solidFill>
                  <a:latin typeface="+mj-lt"/>
                  <a:ea typeface="Segoe UI" panose="020B0502040204020203" pitchFamily="34" charset="0"/>
                  <a:cs typeface="Segoe UI" panose="020B0502040204020203" pitchFamily="34" charset="0"/>
                </a:rPr>
                <a:t>Azure Sphere</a:t>
              </a:r>
            </a:p>
          </p:txBody>
        </p:sp>
        <p:sp>
          <p:nvSpPr>
            <p:cNvPr id="720" name="Frame 5">
              <a:extLst>
                <a:ext uri="{FF2B5EF4-FFF2-40B4-BE49-F238E27FC236}">
                  <a16:creationId xmlns:a16="http://schemas.microsoft.com/office/drawing/2014/main" id="{94D46644-F3B6-46CE-9F55-2BC0AF7C79CA}"/>
                </a:ext>
              </a:extLst>
            </p:cNvPr>
            <p:cNvSpPr>
              <a:spLocks noChangeAspect="1"/>
            </p:cNvSpPr>
            <p:nvPr/>
          </p:nvSpPr>
          <p:spPr bwMode="auto">
            <a:xfrm>
              <a:off x="885702"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09" name="Frame 5">
              <a:extLst>
                <a:ext uri="{FF2B5EF4-FFF2-40B4-BE49-F238E27FC236}">
                  <a16:creationId xmlns:a16="http://schemas.microsoft.com/office/drawing/2014/main" id="{A6F12F2B-7EE4-4DB9-BA32-1663FFAB4FC5}"/>
                </a:ext>
              </a:extLst>
            </p:cNvPr>
            <p:cNvSpPr>
              <a:spLocks noChangeAspect="1"/>
            </p:cNvSpPr>
            <p:nvPr/>
          </p:nvSpPr>
          <p:spPr bwMode="auto">
            <a:xfrm>
              <a:off x="1038760"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0" name="Frame 5">
              <a:extLst>
                <a:ext uri="{FF2B5EF4-FFF2-40B4-BE49-F238E27FC236}">
                  <a16:creationId xmlns:a16="http://schemas.microsoft.com/office/drawing/2014/main" id="{E506F937-B0C4-4DB2-A68A-FF807125A60B}"/>
                </a:ext>
              </a:extLst>
            </p:cNvPr>
            <p:cNvSpPr>
              <a:spLocks noChangeAspect="1"/>
            </p:cNvSpPr>
            <p:nvPr/>
          </p:nvSpPr>
          <p:spPr bwMode="auto">
            <a:xfrm>
              <a:off x="1188441"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1" name="Frame 5">
              <a:extLst>
                <a:ext uri="{FF2B5EF4-FFF2-40B4-BE49-F238E27FC236}">
                  <a16:creationId xmlns:a16="http://schemas.microsoft.com/office/drawing/2014/main" id="{9D2D6412-205A-4E11-A79B-8E71CB7485D8}"/>
                </a:ext>
              </a:extLst>
            </p:cNvPr>
            <p:cNvSpPr>
              <a:spLocks noChangeAspect="1"/>
            </p:cNvSpPr>
            <p:nvPr/>
          </p:nvSpPr>
          <p:spPr bwMode="auto">
            <a:xfrm>
              <a:off x="1338122"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2" name="Frame 5">
              <a:extLst>
                <a:ext uri="{FF2B5EF4-FFF2-40B4-BE49-F238E27FC236}">
                  <a16:creationId xmlns:a16="http://schemas.microsoft.com/office/drawing/2014/main" id="{8CF44753-337F-44D4-B8F5-9126EF0692E4}"/>
                </a:ext>
              </a:extLst>
            </p:cNvPr>
            <p:cNvSpPr>
              <a:spLocks noChangeAspect="1"/>
            </p:cNvSpPr>
            <p:nvPr/>
          </p:nvSpPr>
          <p:spPr bwMode="auto">
            <a:xfrm>
              <a:off x="1487803"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3" name="Frame 5">
              <a:extLst>
                <a:ext uri="{FF2B5EF4-FFF2-40B4-BE49-F238E27FC236}">
                  <a16:creationId xmlns:a16="http://schemas.microsoft.com/office/drawing/2014/main" id="{241C542F-B9FB-4C21-A1CF-39874C3D2308}"/>
                </a:ext>
              </a:extLst>
            </p:cNvPr>
            <p:cNvSpPr>
              <a:spLocks noChangeAspect="1"/>
            </p:cNvSpPr>
            <p:nvPr/>
          </p:nvSpPr>
          <p:spPr bwMode="auto">
            <a:xfrm>
              <a:off x="1637484"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4" name="Frame 5">
              <a:extLst>
                <a:ext uri="{FF2B5EF4-FFF2-40B4-BE49-F238E27FC236}">
                  <a16:creationId xmlns:a16="http://schemas.microsoft.com/office/drawing/2014/main" id="{B6BD1F8C-F1A9-4604-87A4-E1579F927A5E}"/>
                </a:ext>
              </a:extLst>
            </p:cNvPr>
            <p:cNvSpPr>
              <a:spLocks noChangeAspect="1"/>
            </p:cNvSpPr>
            <p:nvPr/>
          </p:nvSpPr>
          <p:spPr bwMode="auto">
            <a:xfrm>
              <a:off x="1787165"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5" name="Frame 5">
              <a:extLst>
                <a:ext uri="{FF2B5EF4-FFF2-40B4-BE49-F238E27FC236}">
                  <a16:creationId xmlns:a16="http://schemas.microsoft.com/office/drawing/2014/main" id="{6EDE7206-F978-4A2B-803E-DD58047285FB}"/>
                </a:ext>
              </a:extLst>
            </p:cNvPr>
            <p:cNvSpPr>
              <a:spLocks noChangeAspect="1"/>
            </p:cNvSpPr>
            <p:nvPr/>
          </p:nvSpPr>
          <p:spPr bwMode="auto">
            <a:xfrm>
              <a:off x="1936846"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6" name="Frame 5">
              <a:extLst>
                <a:ext uri="{FF2B5EF4-FFF2-40B4-BE49-F238E27FC236}">
                  <a16:creationId xmlns:a16="http://schemas.microsoft.com/office/drawing/2014/main" id="{21AFBDA7-F5FD-486D-B3F4-3F660B28B64E}"/>
                </a:ext>
              </a:extLst>
            </p:cNvPr>
            <p:cNvSpPr>
              <a:spLocks noChangeAspect="1"/>
            </p:cNvSpPr>
            <p:nvPr/>
          </p:nvSpPr>
          <p:spPr bwMode="auto">
            <a:xfrm>
              <a:off x="2086527"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7" name="Frame 5">
              <a:extLst>
                <a:ext uri="{FF2B5EF4-FFF2-40B4-BE49-F238E27FC236}">
                  <a16:creationId xmlns:a16="http://schemas.microsoft.com/office/drawing/2014/main" id="{97F52455-F18A-4122-B7C0-7DB37E99BDB5}"/>
                </a:ext>
              </a:extLst>
            </p:cNvPr>
            <p:cNvSpPr>
              <a:spLocks noChangeAspect="1"/>
            </p:cNvSpPr>
            <p:nvPr/>
          </p:nvSpPr>
          <p:spPr bwMode="auto">
            <a:xfrm>
              <a:off x="2236208"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8" name="Frame 5">
              <a:extLst>
                <a:ext uri="{FF2B5EF4-FFF2-40B4-BE49-F238E27FC236}">
                  <a16:creationId xmlns:a16="http://schemas.microsoft.com/office/drawing/2014/main" id="{EA6FD638-AA0E-401A-AA78-A611AAA954B7}"/>
                </a:ext>
              </a:extLst>
            </p:cNvPr>
            <p:cNvSpPr>
              <a:spLocks noChangeAspect="1"/>
            </p:cNvSpPr>
            <p:nvPr/>
          </p:nvSpPr>
          <p:spPr bwMode="auto">
            <a:xfrm>
              <a:off x="2385889"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719" name="Frame 5">
              <a:extLst>
                <a:ext uri="{FF2B5EF4-FFF2-40B4-BE49-F238E27FC236}">
                  <a16:creationId xmlns:a16="http://schemas.microsoft.com/office/drawing/2014/main" id="{45F8DF85-1D7D-4447-9F1F-6584E81EB7A7}"/>
                </a:ext>
              </a:extLst>
            </p:cNvPr>
            <p:cNvSpPr>
              <a:spLocks noChangeAspect="1"/>
            </p:cNvSpPr>
            <p:nvPr/>
          </p:nvSpPr>
          <p:spPr bwMode="auto">
            <a:xfrm>
              <a:off x="2535570"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pic>
          <p:nvPicPr>
            <p:cNvPr id="590" name="Picture 4" descr="Secured MCU logo&#10;">
              <a:extLst>
                <a:ext uri="{FF2B5EF4-FFF2-40B4-BE49-F238E27FC236}">
                  <a16:creationId xmlns:a16="http://schemas.microsoft.com/office/drawing/2014/main" id="{20B5E76D-975D-4584-AF5B-35A7620CF1D2}"/>
                </a:ext>
              </a:extLst>
            </p:cNvPr>
            <p:cNvPicPr>
              <a:picLocks noChangeAspect="1" noChangeArrowheads="1"/>
            </p:cNvPicPr>
            <p:nvPr/>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a:stretch/>
          </p:blipFill>
          <p:spPr bwMode="auto">
            <a:xfrm>
              <a:off x="942132" y="5483240"/>
              <a:ext cx="263533" cy="265123"/>
            </a:xfrm>
            <a:prstGeom prst="rect">
              <a:avLst/>
            </a:prstGeom>
            <a:noFill/>
            <a:extLst>
              <a:ext uri="{909E8E84-426E-40DD-AFC4-6F175D3DCCD1}">
                <a14:hiddenFill xmlns:a14="http://schemas.microsoft.com/office/drawing/2010/main">
                  <a:solidFill>
                    <a:srgbClr val="FFFFFF"/>
                  </a:solidFill>
                </a14:hiddenFill>
              </a:ext>
            </a:extLst>
          </p:spPr>
        </p:pic>
        <p:sp>
          <p:nvSpPr>
            <p:cNvPr id="593" name="TextBox 592">
              <a:extLst>
                <a:ext uri="{FF2B5EF4-FFF2-40B4-BE49-F238E27FC236}">
                  <a16:creationId xmlns:a16="http://schemas.microsoft.com/office/drawing/2014/main" id="{0CB7E2E1-8EF9-4900-8B31-FF376A7CB6B2}"/>
                </a:ext>
              </a:extLst>
            </p:cNvPr>
            <p:cNvSpPr txBox="1"/>
            <p:nvPr/>
          </p:nvSpPr>
          <p:spPr>
            <a:xfrm>
              <a:off x="694369" y="5780937"/>
              <a:ext cx="742464" cy="138499"/>
            </a:xfrm>
            <a:prstGeom prst="rect">
              <a:avLst/>
            </a:prstGeom>
            <a:noFill/>
          </p:spPr>
          <p:txBody>
            <a:bodyPr wrap="square" lIns="0" tIns="0" rIns="0" bIns="0" rtlCol="0">
              <a:spAutoFit/>
            </a:bodyPr>
            <a:lstStyle/>
            <a:p>
              <a:pPr algn="ctr" defTabSz="896215">
                <a:defRPr/>
              </a:pPr>
              <a:r>
                <a:rPr lang="en-US" sz="882" dirty="0"/>
                <a:t>Secured MCU</a:t>
              </a:r>
            </a:p>
          </p:txBody>
        </p:sp>
        <p:cxnSp>
          <p:nvCxnSpPr>
            <p:cNvPr id="589" name="2 Arrow" descr="A double headed arrow">
              <a:extLst>
                <a:ext uri="{FF2B5EF4-FFF2-40B4-BE49-F238E27FC236}">
                  <a16:creationId xmlns:a16="http://schemas.microsoft.com/office/drawing/2014/main" id="{A7893952-D887-4805-ACDB-5F67746C2D39}"/>
                </a:ext>
                <a:ext uri="{C183D7F6-B498-43B3-948B-1728B52AA6E4}">
                  <adec:decorative xmlns:adec="http://schemas.microsoft.com/office/drawing/2017/decorative" val="0"/>
                </a:ext>
              </a:extLst>
            </p:cNvPr>
            <p:cNvCxnSpPr>
              <a:cxnSpLocks/>
              <a:stCxn id="590" idx="3"/>
              <a:endCxn id="591" idx="2"/>
            </p:cNvCxnSpPr>
            <p:nvPr/>
          </p:nvCxnSpPr>
          <p:spPr>
            <a:xfrm>
              <a:off x="1205665" y="5615802"/>
              <a:ext cx="441334" cy="909"/>
            </a:xfrm>
            <a:prstGeom prst="straightConnector1">
              <a:avLst/>
            </a:prstGeom>
            <a:ln w="2540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591" name="Picture 4" descr="Secured OS logo&#10;">
              <a:extLst>
                <a:ext uri="{FF2B5EF4-FFF2-40B4-BE49-F238E27FC236}">
                  <a16:creationId xmlns:a16="http://schemas.microsoft.com/office/drawing/2014/main" id="{5BA29AB6-0DBC-4015-AE74-48AE6059A597}"/>
                </a:ext>
              </a:extLst>
            </p:cNvPr>
            <p:cNvPicPr>
              <a:picLocks noChangeAspect="1" noChangeArrowheads="1"/>
            </p:cNvPicPr>
            <p:nvPr/>
          </p:nvPicPr>
          <p:blipFill rotWithShape="1">
            <a:blip r:embed="rId5" cstate="print">
              <a:duotone>
                <a:prstClr val="black"/>
                <a:srgbClr val="D9C3A5">
                  <a:tint val="50000"/>
                  <a:satMod val="180000"/>
                </a:srgbClr>
              </a:duotone>
              <a:extLst>
                <a:ext uri="{28A0092B-C50C-407E-A947-70E740481C1C}">
                  <a14:useLocalDpi xmlns:a14="http://schemas.microsoft.com/office/drawing/2010/main" val="0"/>
                </a:ext>
              </a:extLst>
            </a:blip>
            <a:srcRect/>
            <a:stretch/>
          </p:blipFill>
          <p:spPr bwMode="auto">
            <a:xfrm>
              <a:off x="1646999" y="5478847"/>
              <a:ext cx="277656" cy="275727"/>
            </a:xfrm>
            <a:prstGeom prst="ellipse">
              <a:avLst/>
            </a:prstGeom>
            <a:noFill/>
            <a:extLst>
              <a:ext uri="{909E8E84-426E-40DD-AFC4-6F175D3DCCD1}">
                <a14:hiddenFill xmlns:a14="http://schemas.microsoft.com/office/drawing/2010/main">
                  <a:solidFill>
                    <a:srgbClr val="FFFFFF"/>
                  </a:solidFill>
                </a14:hiddenFill>
              </a:ext>
            </a:extLst>
          </p:spPr>
        </p:pic>
        <p:sp>
          <p:nvSpPr>
            <p:cNvPr id="594" name="TextBox 593">
              <a:extLst>
                <a:ext uri="{FF2B5EF4-FFF2-40B4-BE49-F238E27FC236}">
                  <a16:creationId xmlns:a16="http://schemas.microsoft.com/office/drawing/2014/main" id="{8DC37B04-85CC-41EF-A9E8-D486108CF574}"/>
                </a:ext>
              </a:extLst>
            </p:cNvPr>
            <p:cNvSpPr txBox="1"/>
            <p:nvPr/>
          </p:nvSpPr>
          <p:spPr>
            <a:xfrm>
              <a:off x="1436101" y="5780937"/>
              <a:ext cx="689065" cy="138499"/>
            </a:xfrm>
            <a:prstGeom prst="rect">
              <a:avLst/>
            </a:prstGeom>
            <a:noFill/>
          </p:spPr>
          <p:txBody>
            <a:bodyPr wrap="square" lIns="0" tIns="0" rIns="0" bIns="0" rtlCol="0">
              <a:spAutoFit/>
            </a:bodyPr>
            <a:lstStyle/>
            <a:p>
              <a:pPr algn="ctr" defTabSz="896215">
                <a:defRPr/>
              </a:pPr>
              <a:r>
                <a:rPr lang="en-US" sz="882" dirty="0">
                  <a:latin typeface="Segoe UI"/>
                </a:rPr>
                <a:t>Secured OS</a:t>
              </a:r>
            </a:p>
          </p:txBody>
        </p:sp>
        <p:cxnSp>
          <p:nvCxnSpPr>
            <p:cNvPr id="592" name="2 Arrow" descr="A double headed arrow">
              <a:extLst>
                <a:ext uri="{FF2B5EF4-FFF2-40B4-BE49-F238E27FC236}">
                  <a16:creationId xmlns:a16="http://schemas.microsoft.com/office/drawing/2014/main" id="{952FE7CF-340B-4026-A0FA-03A84FC21C1F}"/>
                </a:ext>
              </a:extLst>
            </p:cNvPr>
            <p:cNvCxnSpPr>
              <a:cxnSpLocks/>
              <a:stCxn id="591" idx="6"/>
              <a:endCxn id="596" idx="1"/>
            </p:cNvCxnSpPr>
            <p:nvPr/>
          </p:nvCxnSpPr>
          <p:spPr>
            <a:xfrm>
              <a:off x="1924655" y="5616711"/>
              <a:ext cx="474524" cy="3216"/>
            </a:xfrm>
            <a:prstGeom prst="straightConnector1">
              <a:avLst/>
            </a:prstGeom>
            <a:ln w="2540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596" name="Picture 6" descr="Cloud Security icon&#10;">
              <a:extLst>
                <a:ext uri="{FF2B5EF4-FFF2-40B4-BE49-F238E27FC236}">
                  <a16:creationId xmlns:a16="http://schemas.microsoft.com/office/drawing/2014/main" id="{D0D24108-41B9-4D8C-9B0A-68CD71713D20}"/>
                </a:ext>
              </a:extLst>
            </p:cNvPr>
            <p:cNvPicPr>
              <a:picLocks noChangeAspect="1" noChangeArrowheads="1"/>
            </p:cNvPicPr>
            <p:nvPr/>
          </p:nvPicPr>
          <p:blipFill rotWithShape="1">
            <a:blip r:embed="rId6" cstate="print">
              <a:grayscl/>
              <a:extLst>
                <a:ext uri="{28A0092B-C50C-407E-A947-70E740481C1C}">
                  <a14:useLocalDpi xmlns:a14="http://schemas.microsoft.com/office/drawing/2010/main" val="0"/>
                </a:ext>
              </a:extLst>
            </a:blip>
            <a:srcRect/>
            <a:stretch/>
          </p:blipFill>
          <p:spPr bwMode="auto">
            <a:xfrm>
              <a:off x="2399179" y="5474913"/>
              <a:ext cx="247021" cy="290027"/>
            </a:xfrm>
            <a:prstGeom prst="rect">
              <a:avLst/>
            </a:prstGeom>
            <a:noFill/>
            <a:extLst>
              <a:ext uri="{909E8E84-426E-40DD-AFC4-6F175D3DCCD1}">
                <a14:hiddenFill xmlns:a14="http://schemas.microsoft.com/office/drawing/2010/main">
                  <a:solidFill>
                    <a:srgbClr val="FFFFFF"/>
                  </a:solidFill>
                </a14:hiddenFill>
              </a:ext>
            </a:extLst>
          </p:spPr>
        </p:pic>
        <p:sp>
          <p:nvSpPr>
            <p:cNvPr id="595" name="TextBox 594">
              <a:extLst>
                <a:ext uri="{FF2B5EF4-FFF2-40B4-BE49-F238E27FC236}">
                  <a16:creationId xmlns:a16="http://schemas.microsoft.com/office/drawing/2014/main" id="{371E16C0-578A-407D-8469-5FC439D20719}"/>
                </a:ext>
              </a:extLst>
            </p:cNvPr>
            <p:cNvSpPr txBox="1"/>
            <p:nvPr/>
          </p:nvSpPr>
          <p:spPr>
            <a:xfrm>
              <a:off x="2056987" y="5780937"/>
              <a:ext cx="964266" cy="138499"/>
            </a:xfrm>
            <a:prstGeom prst="rect">
              <a:avLst/>
            </a:prstGeom>
            <a:noFill/>
          </p:spPr>
          <p:txBody>
            <a:bodyPr wrap="square" lIns="0" tIns="0" rIns="0" bIns="0" rtlCol="0">
              <a:spAutoFit/>
            </a:bodyPr>
            <a:lstStyle/>
            <a:p>
              <a:pPr algn="ctr" defTabSz="896215">
                <a:defRPr/>
              </a:pPr>
              <a:r>
                <a:rPr lang="en-US" sz="882" dirty="0">
                  <a:latin typeface="Segoe UI"/>
                </a:rPr>
                <a:t>Cloud Security</a:t>
              </a:r>
            </a:p>
          </p:txBody>
        </p:sp>
        <p:cxnSp>
          <p:nvCxnSpPr>
            <p:cNvPr id="625" name="Straight Arrow Connector 624" descr="A double headed arrow">
              <a:extLst>
                <a:ext uri="{FF2B5EF4-FFF2-40B4-BE49-F238E27FC236}">
                  <a16:creationId xmlns:a16="http://schemas.microsoft.com/office/drawing/2014/main" id="{E25E4D94-C9DD-4646-ABE0-C3DFB0C11E7F}"/>
                </a:ext>
              </a:extLst>
            </p:cNvPr>
            <p:cNvCxnSpPr>
              <a:cxnSpLocks/>
            </p:cNvCxnSpPr>
            <p:nvPr/>
          </p:nvCxnSpPr>
          <p:spPr>
            <a:xfrm>
              <a:off x="8861017" y="2788004"/>
              <a:ext cx="635675" cy="0"/>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636" name="Rectangle 635">
              <a:extLst>
                <a:ext uri="{FF2B5EF4-FFF2-40B4-BE49-F238E27FC236}">
                  <a16:creationId xmlns:a16="http://schemas.microsoft.com/office/drawing/2014/main" id="{34080882-B94F-4CBA-88ED-A25EAD154ABC}"/>
                </a:ext>
              </a:extLst>
            </p:cNvPr>
            <p:cNvSpPr/>
            <p:nvPr/>
          </p:nvSpPr>
          <p:spPr bwMode="auto">
            <a:xfrm>
              <a:off x="9496692" y="2183155"/>
              <a:ext cx="2324187" cy="1720426"/>
            </a:xfrm>
            <a:prstGeom prst="rect">
              <a:avLst/>
            </a:prstGeom>
            <a:solidFill>
              <a:schemeClr val="bg1">
                <a:alpha val="90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89604" rIns="0" bIns="89579" numCol="1" spcCol="0" rtlCol="0" fromWordArt="0" anchor="b" anchorCtr="0" forceAA="0" compatLnSpc="1">
              <a:prstTxWarp prst="textNoShape">
                <a:avLst/>
              </a:prstTxWarp>
              <a:noAutofit/>
            </a:bodyPr>
            <a:lstStyle/>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641" name="Rectangle 640">
              <a:extLst>
                <a:ext uri="{FF2B5EF4-FFF2-40B4-BE49-F238E27FC236}">
                  <a16:creationId xmlns:a16="http://schemas.microsoft.com/office/drawing/2014/main" id="{9F9F669B-1418-495B-897C-805026A65388}"/>
                </a:ext>
              </a:extLst>
            </p:cNvPr>
            <p:cNvSpPr/>
            <p:nvPr/>
          </p:nvSpPr>
          <p:spPr>
            <a:xfrm>
              <a:off x="9570910" y="2195583"/>
              <a:ext cx="2245218" cy="430887"/>
            </a:xfrm>
            <a:prstGeom prst="rect">
              <a:avLst/>
            </a:prstGeom>
          </p:spPr>
          <p:txBody>
            <a:bodyPr wrap="square">
              <a:spAutoFit/>
            </a:bodyPr>
            <a:lstStyle/>
            <a:p>
              <a:pPr algn="ctr" defTabSz="877764" fontAlgn="base">
                <a:spcBef>
                  <a:spcPct val="0"/>
                </a:spcBef>
                <a:defRPr/>
              </a:pPr>
              <a:r>
                <a:rPr lang="en-US" sz="1078" kern="0" dirty="0">
                  <a:latin typeface="+mj-lt"/>
                  <a:ea typeface="Segoe UI Black" panose="020B0A02040204020203" pitchFamily="34" charset="0"/>
                  <a:cs typeface="Segoe UI" panose="020B0502040204020203" pitchFamily="34" charset="0"/>
                </a:rPr>
                <a:t>Manage</a:t>
              </a:r>
            </a:p>
            <a:p>
              <a:pPr algn="ctr" defTabSz="877764" fontAlgn="base">
                <a:spcBef>
                  <a:spcPct val="0"/>
                </a:spcBef>
                <a:defRPr/>
              </a:pPr>
              <a:r>
                <a:rPr lang="en-US" sz="1078" kern="0" dirty="0"/>
                <a:t>View and manage solutions</a:t>
              </a:r>
            </a:p>
          </p:txBody>
        </p:sp>
        <p:sp>
          <p:nvSpPr>
            <p:cNvPr id="637" name="Rectangle 636">
              <a:extLst>
                <a:ext uri="{FF2B5EF4-FFF2-40B4-BE49-F238E27FC236}">
                  <a16:creationId xmlns:a16="http://schemas.microsoft.com/office/drawing/2014/main" id="{AA448473-4281-4909-8C66-C0C3ABBA60C4}"/>
                </a:ext>
              </a:extLst>
            </p:cNvPr>
            <p:cNvSpPr/>
            <p:nvPr/>
          </p:nvSpPr>
          <p:spPr>
            <a:xfrm>
              <a:off x="9826893" y="2977088"/>
              <a:ext cx="700926" cy="248019"/>
            </a:xfrm>
            <a:prstGeom prst="rect">
              <a:avLst/>
            </a:prstGeom>
          </p:spPr>
          <p:txBody>
            <a:bodyPr wrap="square">
              <a:spAutoFit/>
            </a:bodyPr>
            <a:lstStyle/>
            <a:p>
              <a:pPr defTabSz="895871">
                <a:defRPr/>
              </a:pPr>
              <a:r>
                <a:rPr lang="en-US" sz="980" kern="0">
                  <a:ea typeface="Segoe UI" panose="020B0502040204020203" pitchFamily="34" charset="0"/>
                  <a:cs typeface="Segoe UI" panose="020B0502040204020203" pitchFamily="34" charset="0"/>
                </a:rPr>
                <a:t>Power BI</a:t>
              </a:r>
              <a:endParaRPr lang="en-US" sz="980" kern="0">
                <a:cs typeface="Segoe UI" panose="020B0502040204020203" pitchFamily="34" charset="0"/>
              </a:endParaRPr>
            </a:p>
          </p:txBody>
        </p:sp>
        <p:pic>
          <p:nvPicPr>
            <p:cNvPr id="2" name="Graphic 1" descr="Power BI">
              <a:extLst>
                <a:ext uri="{FF2B5EF4-FFF2-40B4-BE49-F238E27FC236}">
                  <a16:creationId xmlns:a16="http://schemas.microsoft.com/office/drawing/2014/main" id="{327F0188-70CC-44F0-8346-85B86F9FFF9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46679" y="2618480"/>
              <a:ext cx="457550" cy="457550"/>
            </a:xfrm>
            <a:prstGeom prst="rect">
              <a:avLst/>
            </a:prstGeom>
          </p:spPr>
        </p:pic>
        <p:sp>
          <p:nvSpPr>
            <p:cNvPr id="640" name="Rectangle 639">
              <a:extLst>
                <a:ext uri="{FF2B5EF4-FFF2-40B4-BE49-F238E27FC236}">
                  <a16:creationId xmlns:a16="http://schemas.microsoft.com/office/drawing/2014/main" id="{6413D088-EFB4-4294-B2B6-6F81D4B85B04}"/>
                </a:ext>
              </a:extLst>
            </p:cNvPr>
            <p:cNvSpPr/>
            <p:nvPr/>
          </p:nvSpPr>
          <p:spPr>
            <a:xfrm>
              <a:off x="10638958" y="3026881"/>
              <a:ext cx="1064179" cy="246221"/>
            </a:xfrm>
            <a:prstGeom prst="rect">
              <a:avLst/>
            </a:prstGeom>
          </p:spPr>
          <p:txBody>
            <a:bodyPr wrap="square">
              <a:spAutoFit/>
            </a:bodyPr>
            <a:lstStyle/>
            <a:p>
              <a:pPr algn="ctr" defTabSz="895232" fontAlgn="base">
                <a:spcBef>
                  <a:spcPct val="0"/>
                </a:spcBef>
                <a:spcAft>
                  <a:spcPts val="588"/>
                </a:spcAft>
                <a:defRPr/>
              </a:pPr>
              <a:r>
                <a:rPr lang="en-US" sz="980" kern="0">
                  <a:ea typeface="Segoe UI" panose="020B0502040204020203" pitchFamily="34" charset="0"/>
                  <a:cs typeface="Segoe UI" panose="020B0502040204020203" pitchFamily="34" charset="0"/>
                </a:rPr>
                <a:t>Mobile Apps</a:t>
              </a:r>
            </a:p>
          </p:txBody>
        </p:sp>
        <p:pic>
          <p:nvPicPr>
            <p:cNvPr id="643" name="Picture 642" descr="Mobile phone icon">
              <a:extLst>
                <a:ext uri="{FF2B5EF4-FFF2-40B4-BE49-F238E27FC236}">
                  <a16:creationId xmlns:a16="http://schemas.microsoft.com/office/drawing/2014/main" id="{1E819919-D970-4B6E-9751-E9C207B3216A}"/>
                </a:ext>
              </a:extLst>
            </p:cNvPr>
            <p:cNvPicPr>
              <a:picLocks noChangeAspect="1"/>
            </p:cNvPicPr>
            <p:nvPr/>
          </p:nvPicPr>
          <p:blipFill>
            <a:blip r:embed="rId9"/>
            <a:stretch>
              <a:fillRect/>
            </a:stretch>
          </p:blipFill>
          <p:spPr>
            <a:xfrm>
              <a:off x="11079558" y="2678429"/>
              <a:ext cx="182978" cy="366562"/>
            </a:xfrm>
            <a:prstGeom prst="rect">
              <a:avLst/>
            </a:prstGeom>
          </p:spPr>
        </p:pic>
        <p:sp>
          <p:nvSpPr>
            <p:cNvPr id="638" name="Rectangle 637">
              <a:extLst>
                <a:ext uri="{FF2B5EF4-FFF2-40B4-BE49-F238E27FC236}">
                  <a16:creationId xmlns:a16="http://schemas.microsoft.com/office/drawing/2014/main" id="{B2063FDA-F34F-4CC7-9A5C-7F17111E2137}"/>
                </a:ext>
              </a:extLst>
            </p:cNvPr>
            <p:cNvSpPr/>
            <p:nvPr/>
          </p:nvSpPr>
          <p:spPr>
            <a:xfrm>
              <a:off x="9690920" y="3669894"/>
              <a:ext cx="999247" cy="246221"/>
            </a:xfrm>
            <a:prstGeom prst="rect">
              <a:avLst/>
            </a:prstGeom>
          </p:spPr>
          <p:txBody>
            <a:bodyPr wrap="square">
              <a:spAutoFit/>
            </a:bodyPr>
            <a:lstStyle/>
            <a:p>
              <a:pPr algn="ctr" defTabSz="895232" fontAlgn="base">
                <a:spcBef>
                  <a:spcPct val="0"/>
                </a:spcBef>
                <a:spcAft>
                  <a:spcPts val="588"/>
                </a:spcAft>
                <a:defRPr/>
              </a:pPr>
              <a:r>
                <a:rPr lang="en-US" sz="980" kern="0">
                  <a:ea typeface="Segoe UI" panose="020B0502040204020203" pitchFamily="34" charset="0"/>
                  <a:cs typeface="Segoe UI" panose="020B0502040204020203" pitchFamily="34" charset="0"/>
                </a:rPr>
                <a:t>PowerApps</a:t>
              </a:r>
            </a:p>
          </p:txBody>
        </p:sp>
        <p:pic>
          <p:nvPicPr>
            <p:cNvPr id="4" name="Graphic 3" descr="Power Apps">
              <a:extLst>
                <a:ext uri="{FF2B5EF4-FFF2-40B4-BE49-F238E27FC236}">
                  <a16:creationId xmlns:a16="http://schemas.microsoft.com/office/drawing/2014/main" id="{A1882C13-23BD-40F8-875F-02B8700ABB3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80462" y="3286450"/>
              <a:ext cx="457550" cy="457550"/>
            </a:xfrm>
            <a:prstGeom prst="rect">
              <a:avLst/>
            </a:prstGeom>
          </p:spPr>
        </p:pic>
        <p:sp>
          <p:nvSpPr>
            <p:cNvPr id="639" name="Rectangle 638">
              <a:extLst>
                <a:ext uri="{FF2B5EF4-FFF2-40B4-BE49-F238E27FC236}">
                  <a16:creationId xmlns:a16="http://schemas.microsoft.com/office/drawing/2014/main" id="{97381E0F-E212-47F3-A80D-CC9012F8FCAA}"/>
                </a:ext>
              </a:extLst>
            </p:cNvPr>
            <p:cNvSpPr/>
            <p:nvPr/>
          </p:nvSpPr>
          <p:spPr>
            <a:xfrm>
              <a:off x="10785792" y="3669894"/>
              <a:ext cx="807297" cy="246221"/>
            </a:xfrm>
            <a:prstGeom prst="rect">
              <a:avLst/>
            </a:prstGeom>
          </p:spPr>
          <p:txBody>
            <a:bodyPr wrap="square">
              <a:spAutoFit/>
            </a:bodyPr>
            <a:lstStyle/>
            <a:p>
              <a:pPr algn="ctr" defTabSz="895232" fontAlgn="base">
                <a:spcBef>
                  <a:spcPct val="0"/>
                </a:spcBef>
                <a:spcAft>
                  <a:spcPts val="588"/>
                </a:spcAft>
                <a:defRPr/>
              </a:pPr>
              <a:r>
                <a:rPr lang="en-US" sz="980" kern="0">
                  <a:ea typeface="Segoe UI" panose="020B0502040204020203" pitchFamily="34" charset="0"/>
                  <a:cs typeface="Segoe UI" panose="020B0502040204020203" pitchFamily="34" charset="0"/>
                </a:rPr>
                <a:t>Web Apps</a:t>
              </a:r>
            </a:p>
          </p:txBody>
        </p:sp>
        <p:pic>
          <p:nvPicPr>
            <p:cNvPr id="642" name="Picture 641" descr="Webpage">
              <a:extLst>
                <a:ext uri="{FF2B5EF4-FFF2-40B4-BE49-F238E27FC236}">
                  <a16:creationId xmlns:a16="http://schemas.microsoft.com/office/drawing/2014/main" id="{D55E0714-F604-432A-86A1-80D550F539E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023802" y="3324818"/>
              <a:ext cx="346424" cy="346424"/>
            </a:xfrm>
            <a:prstGeom prst="rect">
              <a:avLst/>
            </a:prstGeom>
          </p:spPr>
        </p:pic>
        <p:cxnSp>
          <p:nvCxnSpPr>
            <p:cNvPr id="599" name="Straight Arrow Connector 598" descr="A double headed arrow">
              <a:extLst>
                <a:ext uri="{FF2B5EF4-FFF2-40B4-BE49-F238E27FC236}">
                  <a16:creationId xmlns:a16="http://schemas.microsoft.com/office/drawing/2014/main" id="{14808D8A-56F6-4F3D-B24D-0B3C50806D8E}"/>
                </a:ext>
              </a:extLst>
            </p:cNvPr>
            <p:cNvCxnSpPr>
              <a:cxnSpLocks/>
            </p:cNvCxnSpPr>
            <p:nvPr/>
          </p:nvCxnSpPr>
          <p:spPr>
            <a:xfrm flipH="1" flipV="1">
              <a:off x="10710863" y="3905250"/>
              <a:ext cx="1995" cy="451002"/>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626" name="Straight Arrow Connector 625" descr="A double headed arrow">
              <a:extLst>
                <a:ext uri="{FF2B5EF4-FFF2-40B4-BE49-F238E27FC236}">
                  <a16:creationId xmlns:a16="http://schemas.microsoft.com/office/drawing/2014/main" id="{7B63F5FD-4A14-4032-9C43-556DBEDB935C}"/>
                </a:ext>
              </a:extLst>
            </p:cNvPr>
            <p:cNvCxnSpPr>
              <a:cxnSpLocks/>
            </p:cNvCxnSpPr>
            <p:nvPr/>
          </p:nvCxnSpPr>
          <p:spPr>
            <a:xfrm>
              <a:off x="8861017" y="4958695"/>
              <a:ext cx="635675" cy="0"/>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733" name="Rectangle 732">
              <a:extLst>
                <a:ext uri="{FF2B5EF4-FFF2-40B4-BE49-F238E27FC236}">
                  <a16:creationId xmlns:a16="http://schemas.microsoft.com/office/drawing/2014/main" id="{6BDA139A-F773-4790-AC08-A3F8395A5C9E}"/>
                </a:ext>
              </a:extLst>
            </p:cNvPr>
            <p:cNvSpPr/>
            <p:nvPr/>
          </p:nvSpPr>
          <p:spPr bwMode="auto">
            <a:xfrm>
              <a:off x="9502891" y="4379063"/>
              <a:ext cx="2324187" cy="1439462"/>
            </a:xfrm>
            <a:prstGeom prst="rect">
              <a:avLst/>
            </a:prstGeom>
            <a:solidFill>
              <a:schemeClr val="bg1">
                <a:alpha val="90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89604" rIns="0" bIns="89579" numCol="1" spcCol="0" rtlCol="0" fromWordArt="0" anchor="b" anchorCtr="0" forceAA="0" compatLnSpc="1">
              <a:prstTxWarp prst="textNoShape">
                <a:avLst/>
              </a:prstTxWarp>
              <a:noAutofit/>
            </a:bodyPr>
            <a:lstStyle/>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734" name="Rectangle 733">
              <a:extLst>
                <a:ext uri="{FF2B5EF4-FFF2-40B4-BE49-F238E27FC236}">
                  <a16:creationId xmlns:a16="http://schemas.microsoft.com/office/drawing/2014/main" id="{0577046E-CFA8-4996-B86F-AE56C72BD40E}"/>
                </a:ext>
              </a:extLst>
            </p:cNvPr>
            <p:cNvSpPr/>
            <p:nvPr/>
          </p:nvSpPr>
          <p:spPr>
            <a:xfrm>
              <a:off x="9541124" y="4434098"/>
              <a:ext cx="2212726" cy="330860"/>
            </a:xfrm>
            <a:prstGeom prst="rect">
              <a:avLst/>
            </a:prstGeom>
          </p:spPr>
          <p:txBody>
            <a:bodyPr wrap="square" lIns="0" tIns="0" rIns="0" bIns="0">
              <a:spAutoFit/>
            </a:bodyPr>
            <a:lstStyle/>
            <a:p>
              <a:pPr algn="ctr" defTabSz="877764" fontAlgn="base">
                <a:spcBef>
                  <a:spcPct val="0"/>
                </a:spcBef>
                <a:defRPr/>
              </a:pPr>
              <a:r>
                <a:rPr lang="en-US" sz="1078" kern="0" dirty="0">
                  <a:latin typeface="+mj-lt"/>
                  <a:ea typeface="Segoe UI Black" panose="020B0A02040204020203" pitchFamily="34" charset="0"/>
                  <a:cs typeface="Segoe UI" panose="020B0502040204020203" pitchFamily="34" charset="0"/>
                </a:rPr>
                <a:t>Business Integration</a:t>
              </a:r>
            </a:p>
            <a:p>
              <a:pPr algn="ctr" defTabSz="877764" fontAlgn="base">
                <a:spcBef>
                  <a:spcPct val="0"/>
                </a:spcBef>
                <a:defRPr/>
              </a:pPr>
              <a:r>
                <a:rPr lang="en-US" sz="1029" kern="0" dirty="0"/>
                <a:t>Connect to business apps &amp; services</a:t>
              </a:r>
            </a:p>
          </p:txBody>
        </p:sp>
        <p:sp>
          <p:nvSpPr>
            <p:cNvPr id="736" name="Rectangle 735">
              <a:extLst>
                <a:ext uri="{FF2B5EF4-FFF2-40B4-BE49-F238E27FC236}">
                  <a16:creationId xmlns:a16="http://schemas.microsoft.com/office/drawing/2014/main" id="{EAB4D654-6BC8-46BA-9B11-25DC3130DB22}"/>
                </a:ext>
              </a:extLst>
            </p:cNvPr>
            <p:cNvSpPr/>
            <p:nvPr/>
          </p:nvSpPr>
          <p:spPr>
            <a:xfrm>
              <a:off x="9905365" y="4927866"/>
              <a:ext cx="1454802" cy="307777"/>
            </a:xfrm>
            <a:prstGeom prst="rect">
              <a:avLst/>
            </a:prstGeom>
          </p:spPr>
          <p:txBody>
            <a:bodyPr wrap="square">
              <a:spAutoFit/>
            </a:bodyPr>
            <a:lstStyle/>
            <a:p>
              <a:pPr algn="ctr" defTabSz="895232" fontAlgn="base">
                <a:spcBef>
                  <a:spcPct val="0"/>
                </a:spcBef>
                <a:spcAft>
                  <a:spcPts val="588"/>
                </a:spcAft>
                <a:defRPr/>
              </a:pPr>
              <a:r>
                <a:rPr lang="en-US" sz="1372" kern="0" dirty="0">
                  <a:ea typeface="Segoe UI" panose="020B0502040204020203" pitchFamily="34" charset="0"/>
                  <a:cs typeface="Segoe UI" panose="020B0502040204020203" pitchFamily="34" charset="0"/>
                </a:rPr>
                <a:t>Dynamics 365</a:t>
              </a:r>
            </a:p>
          </p:txBody>
        </p:sp>
        <p:sp>
          <p:nvSpPr>
            <p:cNvPr id="735" name="Rectangle 734">
              <a:extLst>
                <a:ext uri="{FF2B5EF4-FFF2-40B4-BE49-F238E27FC236}">
                  <a16:creationId xmlns:a16="http://schemas.microsoft.com/office/drawing/2014/main" id="{9319A5B8-1DA2-4387-882B-D211E9755006}"/>
                </a:ext>
              </a:extLst>
            </p:cNvPr>
            <p:cNvSpPr/>
            <p:nvPr/>
          </p:nvSpPr>
          <p:spPr>
            <a:xfrm>
              <a:off x="10114911" y="5221206"/>
              <a:ext cx="1129513" cy="307777"/>
            </a:xfrm>
            <a:prstGeom prst="rect">
              <a:avLst/>
            </a:prstGeom>
          </p:spPr>
          <p:txBody>
            <a:bodyPr wrap="square">
              <a:spAutoFit/>
            </a:bodyPr>
            <a:lstStyle/>
            <a:p>
              <a:pPr algn="ctr" defTabSz="895232" fontAlgn="base">
                <a:spcBef>
                  <a:spcPct val="0"/>
                </a:spcBef>
                <a:spcAft>
                  <a:spcPts val="588"/>
                </a:spcAft>
                <a:defRPr/>
              </a:pPr>
              <a:r>
                <a:rPr lang="en-US" sz="1372" kern="0">
                  <a:cs typeface="Segoe UI" panose="020B0502040204020203" pitchFamily="34" charset="0"/>
                </a:rPr>
                <a:t>Office 365</a:t>
              </a:r>
            </a:p>
          </p:txBody>
        </p:sp>
        <p:sp>
          <p:nvSpPr>
            <p:cNvPr id="737" name="Rectangle 736">
              <a:extLst>
                <a:ext uri="{FF2B5EF4-FFF2-40B4-BE49-F238E27FC236}">
                  <a16:creationId xmlns:a16="http://schemas.microsoft.com/office/drawing/2014/main" id="{92D1D41E-6EF9-4F70-A65D-9C2600137A48}"/>
                </a:ext>
              </a:extLst>
            </p:cNvPr>
            <p:cNvSpPr/>
            <p:nvPr/>
          </p:nvSpPr>
          <p:spPr>
            <a:xfrm>
              <a:off x="9652405" y="5474588"/>
              <a:ext cx="2098617" cy="307777"/>
            </a:xfrm>
            <a:prstGeom prst="rect">
              <a:avLst/>
            </a:prstGeom>
          </p:spPr>
          <p:txBody>
            <a:bodyPr wrap="square">
              <a:spAutoFit/>
            </a:bodyPr>
            <a:lstStyle/>
            <a:p>
              <a:pPr algn="ctr" defTabSz="895232" fontAlgn="base">
                <a:spcBef>
                  <a:spcPct val="0"/>
                </a:spcBef>
                <a:spcAft>
                  <a:spcPts val="588"/>
                </a:spcAft>
                <a:defRPr/>
              </a:pPr>
              <a:r>
                <a:rPr lang="en-US" sz="1372" kern="0" dirty="0">
                  <a:ea typeface="Segoe UI" panose="020B0502040204020203" pitchFamily="34" charset="0"/>
                  <a:cs typeface="Segoe UI" panose="020B0502040204020203" pitchFamily="34" charset="0"/>
                </a:rPr>
                <a:t>3</a:t>
              </a:r>
              <a:r>
                <a:rPr lang="en-US" sz="1372" kern="0" baseline="30000" dirty="0">
                  <a:ea typeface="Segoe UI" panose="020B0502040204020203" pitchFamily="34" charset="0"/>
                  <a:cs typeface="Segoe UI" panose="020B0502040204020203" pitchFamily="34" charset="0"/>
                </a:rPr>
                <a:t>rd</a:t>
              </a:r>
              <a:r>
                <a:rPr lang="en-US" sz="1372" kern="0" dirty="0">
                  <a:ea typeface="Segoe UI" panose="020B0502040204020203" pitchFamily="34" charset="0"/>
                  <a:cs typeface="Segoe UI" panose="020B0502040204020203" pitchFamily="34" charset="0"/>
                </a:rPr>
                <a:t> Party applications</a:t>
              </a:r>
            </a:p>
          </p:txBody>
        </p:sp>
      </p:grpSp>
      <p:grpSp>
        <p:nvGrpSpPr>
          <p:cNvPr id="20" name="Group 19" descr="An icon of IoT Hub &#10;">
            <a:extLst>
              <a:ext uri="{FF2B5EF4-FFF2-40B4-BE49-F238E27FC236}">
                <a16:creationId xmlns:a16="http://schemas.microsoft.com/office/drawing/2014/main" id="{96D0AA44-4AB3-49F2-A5DA-621B71D66553}"/>
              </a:ext>
            </a:extLst>
          </p:cNvPr>
          <p:cNvGrpSpPr/>
          <p:nvPr/>
        </p:nvGrpSpPr>
        <p:grpSpPr>
          <a:xfrm>
            <a:off x="6324661" y="3206134"/>
            <a:ext cx="622625" cy="617347"/>
            <a:chOff x="6451483" y="3269927"/>
            <a:chExt cx="635110" cy="629726"/>
          </a:xfrm>
        </p:grpSpPr>
        <p:sp>
          <p:nvSpPr>
            <p:cNvPr id="678" name="Rectangle 677">
              <a:extLst>
                <a:ext uri="{FF2B5EF4-FFF2-40B4-BE49-F238E27FC236}">
                  <a16:creationId xmlns:a16="http://schemas.microsoft.com/office/drawing/2014/main" id="{E9BE3734-971D-4C5C-883F-89A9BD1034D5}"/>
                </a:ext>
              </a:extLst>
            </p:cNvPr>
            <p:cNvSpPr/>
            <p:nvPr/>
          </p:nvSpPr>
          <p:spPr>
            <a:xfrm>
              <a:off x="6451483" y="3653432"/>
              <a:ext cx="635110" cy="246221"/>
            </a:xfrm>
            <a:prstGeom prst="rect">
              <a:avLst/>
            </a:prstGeom>
          </p:spPr>
          <p:txBody>
            <a:bodyPr wrap="none">
              <a:spAutoFit/>
            </a:bodyPr>
            <a:lstStyle/>
            <a:p>
              <a:pPr defTabSz="895871">
                <a:defRPr/>
              </a:pPr>
              <a:r>
                <a:rPr lang="en-US" sz="980" kern="0" dirty="0">
                  <a:ea typeface="Segoe UI" panose="020B0502040204020203" pitchFamily="34" charset="0"/>
                  <a:cs typeface="Segoe UI" panose="020B0502040204020203" pitchFamily="34" charset="0"/>
                </a:rPr>
                <a:t>IoT Hub</a:t>
              </a:r>
              <a:endParaRPr lang="en-US" sz="980" kern="0" dirty="0">
                <a:cs typeface="Segoe UI" panose="020B0502040204020203" pitchFamily="34" charset="0"/>
              </a:endParaRPr>
            </a:p>
          </p:txBody>
        </p:sp>
        <p:pic>
          <p:nvPicPr>
            <p:cNvPr id="19" name="Picture 18">
              <a:extLst>
                <a:ext uri="{FF2B5EF4-FFF2-40B4-BE49-F238E27FC236}">
                  <a16:creationId xmlns:a16="http://schemas.microsoft.com/office/drawing/2014/main" id="{03B23187-3353-48B9-BBD9-6E02FF61FE59}"/>
                </a:ext>
              </a:extLst>
            </p:cNvPr>
            <p:cNvPicPr>
              <a:picLocks noChangeAspect="1"/>
            </p:cNvPicPr>
            <p:nvPr/>
          </p:nvPicPr>
          <p:blipFill>
            <a:blip r:embed="rId13"/>
            <a:stretch>
              <a:fillRect/>
            </a:stretch>
          </p:blipFill>
          <p:spPr>
            <a:xfrm>
              <a:off x="6519793" y="3269927"/>
              <a:ext cx="451104" cy="367284"/>
            </a:xfrm>
            <a:prstGeom prst="rect">
              <a:avLst/>
            </a:prstGeom>
          </p:spPr>
        </p:pic>
      </p:grpSp>
      <p:grpSp>
        <p:nvGrpSpPr>
          <p:cNvPr id="17" name="Group 16" descr="A circular graphic of Functions, Web Apps, Maps, Time Series Insights, Cosmos DB, Azure Stream Analytics, Device Provisioning Service, Event Hub and SQL Azure&#10;&#10;&#10;&#10;&#10;&#10;&#10;&#10;">
            <a:extLst>
              <a:ext uri="{FF2B5EF4-FFF2-40B4-BE49-F238E27FC236}">
                <a16:creationId xmlns:a16="http://schemas.microsoft.com/office/drawing/2014/main" id="{E47A7C33-F2CE-4EDD-A192-8B881D2BC465}"/>
              </a:ext>
            </a:extLst>
          </p:cNvPr>
          <p:cNvGrpSpPr/>
          <p:nvPr/>
        </p:nvGrpSpPr>
        <p:grpSpPr>
          <a:xfrm>
            <a:off x="4626339" y="2177896"/>
            <a:ext cx="3371546" cy="2670478"/>
            <a:chOff x="4719106" y="2221070"/>
            <a:chExt cx="3439153" cy="2724027"/>
          </a:xfrm>
        </p:grpSpPr>
        <p:sp>
          <p:nvSpPr>
            <p:cNvPr id="646" name="Oval 645">
              <a:extLst>
                <a:ext uri="{FF2B5EF4-FFF2-40B4-BE49-F238E27FC236}">
                  <a16:creationId xmlns:a16="http://schemas.microsoft.com/office/drawing/2014/main" id="{A270683C-8FD2-4AE1-8E98-750404DAE33B}"/>
                </a:ext>
              </a:extLst>
            </p:cNvPr>
            <p:cNvSpPr/>
            <p:nvPr/>
          </p:nvSpPr>
          <p:spPr bwMode="auto">
            <a:xfrm>
              <a:off x="5610695" y="2362301"/>
              <a:ext cx="2209693" cy="2150261"/>
            </a:xfrm>
            <a:prstGeom prst="ellipse">
              <a:avLst/>
            </a:prstGeom>
            <a:noFill/>
            <a:ln w="12700">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4" tIns="44814" rIns="44814" bIns="44814" numCol="1" spcCol="0" rtlCol="0" fromWordArt="0" anchor="ctr" anchorCtr="0" forceAA="0" compatLnSpc="1">
              <a:prstTxWarp prst="textNoShape">
                <a:avLst/>
              </a:prstTxWarp>
              <a:noAutofit/>
            </a:bodyPr>
            <a:lstStyle/>
            <a:p>
              <a:pPr algn="ctr" defTabSz="895920" fontAlgn="base">
                <a:spcBef>
                  <a:spcPct val="0"/>
                </a:spcBef>
                <a:spcAft>
                  <a:spcPct val="0"/>
                </a:spcAft>
                <a:defRPr/>
              </a:pPr>
              <a:endParaRPr lang="en-US" sz="2157">
                <a:solidFill>
                  <a:schemeClr val="tx1"/>
                </a:solidFill>
                <a:latin typeface="Segoe UI"/>
                <a:ea typeface="Segoe UI" pitchFamily="34" charset="0"/>
                <a:cs typeface="Segoe UI" pitchFamily="34" charset="0"/>
              </a:endParaRPr>
            </a:p>
          </p:txBody>
        </p:sp>
        <p:sp>
          <p:nvSpPr>
            <p:cNvPr id="648" name="Rectangle 647">
              <a:extLst>
                <a:ext uri="{FF2B5EF4-FFF2-40B4-BE49-F238E27FC236}">
                  <a16:creationId xmlns:a16="http://schemas.microsoft.com/office/drawing/2014/main" id="{760A7362-CBAE-4D78-A7AC-BDF7FB0C4185}"/>
                </a:ext>
              </a:extLst>
            </p:cNvPr>
            <p:cNvSpPr/>
            <p:nvPr/>
          </p:nvSpPr>
          <p:spPr>
            <a:xfrm>
              <a:off x="6423232" y="2562127"/>
              <a:ext cx="541815" cy="153888"/>
            </a:xfrm>
            <a:prstGeom prst="rect">
              <a:avLst/>
            </a:prstGeom>
          </p:spPr>
          <p:txBody>
            <a:bodyPr wrap="none" lIns="0" tIns="0" rIns="0" bIns="0">
              <a:spAutoFit/>
            </a:bodyPr>
            <a:lstStyle/>
            <a:p>
              <a:pPr defTabSz="895871">
                <a:defRPr/>
              </a:pPr>
              <a:r>
                <a:rPr lang="en-US" sz="980" kern="0" dirty="0">
                  <a:cs typeface="Segoe UI" panose="020B0502040204020203" pitchFamily="34" charset="0"/>
                </a:rPr>
                <a:t>Functions</a:t>
              </a:r>
            </a:p>
          </p:txBody>
        </p:sp>
        <p:pic>
          <p:nvPicPr>
            <p:cNvPr id="657" name="Picture 656">
              <a:extLst>
                <a:ext uri="{FF2B5EF4-FFF2-40B4-BE49-F238E27FC236}">
                  <a16:creationId xmlns:a16="http://schemas.microsoft.com/office/drawing/2014/main" id="{1BB552BA-22BE-427F-952C-B525EDCB4D84}"/>
                </a:ext>
              </a:extLst>
            </p:cNvPr>
            <p:cNvPicPr>
              <a:picLocks noChangeAspect="1"/>
            </p:cNvPicPr>
            <p:nvPr/>
          </p:nvPicPr>
          <p:blipFill>
            <a:blip r:embed="rId14"/>
            <a:srcRect/>
            <a:stretch/>
          </p:blipFill>
          <p:spPr>
            <a:xfrm>
              <a:off x="6534688" y="2221070"/>
              <a:ext cx="319222" cy="319222"/>
            </a:xfrm>
            <a:prstGeom prst="rect">
              <a:avLst/>
            </a:prstGeom>
          </p:spPr>
        </p:pic>
        <p:sp>
          <p:nvSpPr>
            <p:cNvPr id="651" name="Rectangle 650">
              <a:extLst>
                <a:ext uri="{FF2B5EF4-FFF2-40B4-BE49-F238E27FC236}">
                  <a16:creationId xmlns:a16="http://schemas.microsoft.com/office/drawing/2014/main" id="{B5F2B2FA-5047-453C-88CD-955EC62FD83A}"/>
                </a:ext>
              </a:extLst>
            </p:cNvPr>
            <p:cNvSpPr/>
            <p:nvPr/>
          </p:nvSpPr>
          <p:spPr>
            <a:xfrm>
              <a:off x="7158564" y="2768655"/>
              <a:ext cx="586699" cy="153888"/>
            </a:xfrm>
            <a:prstGeom prst="rect">
              <a:avLst/>
            </a:prstGeom>
            <a:solidFill>
              <a:schemeClr val="bg1"/>
            </a:solidFill>
          </p:spPr>
          <p:txBody>
            <a:bodyPr wrap="none" lIns="0" tIns="0" rIns="0" bIns="0">
              <a:spAutoFit/>
            </a:bodyPr>
            <a:lstStyle/>
            <a:p>
              <a:pPr algn="ctr" defTabSz="895232" fontAlgn="base">
                <a:spcBef>
                  <a:spcPct val="0"/>
                </a:spcBef>
                <a:spcAft>
                  <a:spcPts val="588"/>
                </a:spcAft>
                <a:defRPr/>
              </a:pPr>
              <a:r>
                <a:rPr lang="en-US" sz="980" kern="0" dirty="0">
                  <a:ea typeface="Segoe UI" panose="020B0502040204020203" pitchFamily="34" charset="0"/>
                  <a:cs typeface="Segoe UI" panose="020B0502040204020203" pitchFamily="34" charset="0"/>
                </a:rPr>
                <a:t>Web Apps</a:t>
              </a:r>
            </a:p>
          </p:txBody>
        </p:sp>
        <p:pic>
          <p:nvPicPr>
            <p:cNvPr id="658" name="Picture 657">
              <a:extLst>
                <a:ext uri="{FF2B5EF4-FFF2-40B4-BE49-F238E27FC236}">
                  <a16:creationId xmlns:a16="http://schemas.microsoft.com/office/drawing/2014/main" id="{AC52884B-2117-4121-A95E-3969DDF9843B}"/>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3095" y="2423044"/>
              <a:ext cx="346424" cy="346424"/>
            </a:xfrm>
            <a:prstGeom prst="rect">
              <a:avLst/>
            </a:prstGeom>
          </p:spPr>
        </p:pic>
        <p:sp>
          <p:nvSpPr>
            <p:cNvPr id="656" name="Rectangle 655">
              <a:extLst>
                <a:ext uri="{FF2B5EF4-FFF2-40B4-BE49-F238E27FC236}">
                  <a16:creationId xmlns:a16="http://schemas.microsoft.com/office/drawing/2014/main" id="{C47AE38D-F73E-4E2C-A535-0B51F50C0874}"/>
                </a:ext>
              </a:extLst>
            </p:cNvPr>
            <p:cNvSpPr/>
            <p:nvPr/>
          </p:nvSpPr>
          <p:spPr>
            <a:xfrm>
              <a:off x="7697376" y="3392828"/>
              <a:ext cx="310983" cy="153888"/>
            </a:xfrm>
            <a:prstGeom prst="rect">
              <a:avLst/>
            </a:prstGeom>
            <a:solidFill>
              <a:schemeClr val="bg1"/>
            </a:solidFill>
          </p:spPr>
          <p:txBody>
            <a:bodyPr wrap="none" lIns="0" tIns="0" rIns="0" bIns="0">
              <a:spAutoFit/>
            </a:bodyPr>
            <a:lstStyle/>
            <a:p>
              <a:r>
                <a:rPr lang="en-US" sz="980" kern="0" dirty="0">
                  <a:cs typeface="Segoe UI" panose="020B0502040204020203" pitchFamily="34" charset="0"/>
                </a:rPr>
                <a:t>Maps</a:t>
              </a:r>
            </a:p>
          </p:txBody>
        </p:sp>
        <p:pic>
          <p:nvPicPr>
            <p:cNvPr id="660" name="Picture 659">
              <a:extLst>
                <a:ext uri="{FF2B5EF4-FFF2-40B4-BE49-F238E27FC236}">
                  <a16:creationId xmlns:a16="http://schemas.microsoft.com/office/drawing/2014/main" id="{C4C58047-0513-412E-80AA-BBDDB7011E57}"/>
                </a:ext>
              </a:extLst>
            </p:cNvPr>
            <p:cNvPicPr>
              <a:picLocks noChangeAspect="1"/>
            </p:cNvPicPr>
            <p:nvPr/>
          </p:nvPicPr>
          <p:blipFill>
            <a:blip r:embed="rId15"/>
            <a:stretch>
              <a:fillRect/>
            </a:stretch>
          </p:blipFill>
          <p:spPr>
            <a:xfrm>
              <a:off x="7712239" y="3079221"/>
              <a:ext cx="283646" cy="283646"/>
            </a:xfrm>
            <a:prstGeom prst="rect">
              <a:avLst/>
            </a:prstGeom>
          </p:spPr>
        </p:pic>
        <p:sp>
          <p:nvSpPr>
            <p:cNvPr id="655" name="Rectangle 654">
              <a:extLst>
                <a:ext uri="{FF2B5EF4-FFF2-40B4-BE49-F238E27FC236}">
                  <a16:creationId xmlns:a16="http://schemas.microsoft.com/office/drawing/2014/main" id="{8FC48C5A-10C3-4FAC-A59F-B5D470AE787A}"/>
                </a:ext>
              </a:extLst>
            </p:cNvPr>
            <p:cNvSpPr/>
            <p:nvPr/>
          </p:nvSpPr>
          <p:spPr>
            <a:xfrm>
              <a:off x="7516493" y="4044256"/>
              <a:ext cx="641766" cy="307777"/>
            </a:xfrm>
            <a:prstGeom prst="rect">
              <a:avLst/>
            </a:prstGeom>
            <a:solidFill>
              <a:schemeClr val="bg2"/>
            </a:solidFill>
          </p:spPr>
          <p:txBody>
            <a:bodyPr wrap="square" lIns="0" tIns="0" rIns="0" bIns="0">
              <a:spAutoFit/>
            </a:bodyPr>
            <a:lstStyle/>
            <a:p>
              <a:pPr defTabSz="895871">
                <a:defRPr/>
              </a:pPr>
              <a:r>
                <a:rPr lang="en-US" sz="980" kern="0" dirty="0">
                  <a:ea typeface="Segoe UI" panose="020B0502040204020203" pitchFamily="34" charset="0"/>
                  <a:cs typeface="Segoe UI" panose="020B0502040204020203" pitchFamily="34" charset="0"/>
                </a:rPr>
                <a:t>Time Series Insights</a:t>
              </a:r>
              <a:endParaRPr lang="en-US" sz="980" kern="0" dirty="0">
                <a:cs typeface="Segoe UI" panose="020B0502040204020203" pitchFamily="34" charset="0"/>
              </a:endParaRPr>
            </a:p>
          </p:txBody>
        </p:sp>
        <p:pic>
          <p:nvPicPr>
            <p:cNvPr id="665" name="Picture 664">
              <a:extLst>
                <a:ext uri="{FF2B5EF4-FFF2-40B4-BE49-F238E27FC236}">
                  <a16:creationId xmlns:a16="http://schemas.microsoft.com/office/drawing/2014/main" id="{8A8BF1CC-A90C-4D34-A6F9-06AE59CBB289}"/>
                </a:ext>
              </a:extLst>
            </p:cNvPr>
            <p:cNvPicPr>
              <a:picLocks noChangeAspect="1"/>
            </p:cNvPicPr>
            <p:nvPr/>
          </p:nvPicPr>
          <p:blipFill>
            <a:blip r:embed="rId16"/>
            <a:srcRect/>
            <a:stretch/>
          </p:blipFill>
          <p:spPr>
            <a:xfrm>
              <a:off x="7571463" y="3711032"/>
              <a:ext cx="281552" cy="281552"/>
            </a:xfrm>
            <a:prstGeom prst="rect">
              <a:avLst/>
            </a:prstGeom>
          </p:spPr>
        </p:pic>
        <p:sp>
          <p:nvSpPr>
            <p:cNvPr id="650" name="Rectangle 649">
              <a:extLst>
                <a:ext uri="{FF2B5EF4-FFF2-40B4-BE49-F238E27FC236}">
                  <a16:creationId xmlns:a16="http://schemas.microsoft.com/office/drawing/2014/main" id="{884D6866-9E3B-4ECB-A6BC-D1D0ED3AF123}"/>
                </a:ext>
              </a:extLst>
            </p:cNvPr>
            <p:cNvSpPr/>
            <p:nvPr/>
          </p:nvSpPr>
          <p:spPr>
            <a:xfrm>
              <a:off x="6704929" y="4607080"/>
              <a:ext cx="833883" cy="246221"/>
            </a:xfrm>
            <a:prstGeom prst="rect">
              <a:avLst/>
            </a:prstGeom>
          </p:spPr>
          <p:txBody>
            <a:bodyPr wrap="none">
              <a:spAutoFit/>
            </a:bodyPr>
            <a:lstStyle/>
            <a:p>
              <a:pPr defTabSz="895871">
                <a:defRPr/>
              </a:pPr>
              <a:r>
                <a:rPr lang="en-US" sz="980" kern="0" dirty="0">
                  <a:ea typeface="Segoe UI" panose="020B0502040204020203" pitchFamily="34" charset="0"/>
                  <a:cs typeface="Segoe UI" panose="020B0502040204020203" pitchFamily="34" charset="0"/>
                </a:rPr>
                <a:t>Cosmos DB</a:t>
              </a:r>
              <a:endParaRPr lang="en-US" sz="980" kern="0" dirty="0">
                <a:cs typeface="Segoe UI" panose="020B0502040204020203" pitchFamily="34" charset="0"/>
              </a:endParaRPr>
            </a:p>
          </p:txBody>
        </p:sp>
        <p:pic>
          <p:nvPicPr>
            <p:cNvPr id="664" name="Picture 663">
              <a:extLst>
                <a:ext uri="{FF2B5EF4-FFF2-40B4-BE49-F238E27FC236}">
                  <a16:creationId xmlns:a16="http://schemas.microsoft.com/office/drawing/2014/main" id="{3FA1A6CD-1D18-48E3-B083-7DF3CEBD1C65}"/>
                </a:ext>
              </a:extLst>
            </p:cNvPr>
            <p:cNvPicPr>
              <a:picLocks noChangeAspect="1"/>
            </p:cNvPicPr>
            <p:nvPr/>
          </p:nvPicPr>
          <p:blipFill>
            <a:blip r:embed="rId17"/>
            <a:stretch>
              <a:fillRect/>
            </a:stretch>
          </p:blipFill>
          <p:spPr>
            <a:xfrm>
              <a:off x="6963889" y="4338127"/>
              <a:ext cx="222330" cy="299748"/>
            </a:xfrm>
            <a:prstGeom prst="rect">
              <a:avLst/>
            </a:prstGeom>
          </p:spPr>
        </p:pic>
        <p:sp>
          <p:nvSpPr>
            <p:cNvPr id="652" name="Rectangle 651">
              <a:extLst>
                <a:ext uri="{FF2B5EF4-FFF2-40B4-BE49-F238E27FC236}">
                  <a16:creationId xmlns:a16="http://schemas.microsoft.com/office/drawing/2014/main" id="{F3A56CB7-8103-4071-9C17-2D48B7C99744}"/>
                </a:ext>
              </a:extLst>
            </p:cNvPr>
            <p:cNvSpPr/>
            <p:nvPr/>
          </p:nvSpPr>
          <p:spPr>
            <a:xfrm>
              <a:off x="5814909" y="4544987"/>
              <a:ext cx="981359" cy="400110"/>
            </a:xfrm>
            <a:prstGeom prst="rect">
              <a:avLst/>
            </a:prstGeom>
          </p:spPr>
          <p:txBody>
            <a:bodyPr wrap="none">
              <a:spAutoFit/>
            </a:bodyPr>
            <a:lstStyle/>
            <a:p>
              <a:pPr defTabSz="895871">
                <a:defRPr/>
              </a:pPr>
              <a:r>
                <a:rPr lang="en-US" sz="980" kern="0" dirty="0">
                  <a:ea typeface="Segoe UI" panose="020B0502040204020203" pitchFamily="34" charset="0"/>
                  <a:cs typeface="Segoe UI" panose="020B0502040204020203" pitchFamily="34" charset="0"/>
                </a:rPr>
                <a:t>Azure Stream </a:t>
              </a:r>
            </a:p>
            <a:p>
              <a:pPr algn="ctr" defTabSz="895871">
                <a:defRPr/>
              </a:pPr>
              <a:r>
                <a:rPr lang="en-US" sz="980" kern="0" dirty="0">
                  <a:ea typeface="Segoe UI" panose="020B0502040204020203" pitchFamily="34" charset="0"/>
                  <a:cs typeface="Segoe UI" panose="020B0502040204020203" pitchFamily="34" charset="0"/>
                </a:rPr>
                <a:t>Analytics</a:t>
              </a:r>
              <a:endParaRPr lang="en-US" sz="980" kern="0" dirty="0">
                <a:cs typeface="Segoe UI" panose="020B0502040204020203" pitchFamily="34" charset="0"/>
              </a:endParaRPr>
            </a:p>
          </p:txBody>
        </p:sp>
        <p:pic>
          <p:nvPicPr>
            <p:cNvPr id="14" name="Picture 13">
              <a:extLst>
                <a:ext uri="{FF2B5EF4-FFF2-40B4-BE49-F238E27FC236}">
                  <a16:creationId xmlns:a16="http://schemas.microsoft.com/office/drawing/2014/main" id="{5D467AD6-C2C4-4D30-B956-C90FC3D1A0B5}"/>
                </a:ext>
              </a:extLst>
            </p:cNvPr>
            <p:cNvPicPr>
              <a:picLocks noChangeAspect="1"/>
            </p:cNvPicPr>
            <p:nvPr/>
          </p:nvPicPr>
          <p:blipFill>
            <a:blip r:embed="rId18"/>
            <a:stretch>
              <a:fillRect/>
            </a:stretch>
          </p:blipFill>
          <p:spPr>
            <a:xfrm>
              <a:off x="6123714" y="4293851"/>
              <a:ext cx="298704" cy="231648"/>
            </a:xfrm>
            <a:prstGeom prst="rect">
              <a:avLst/>
            </a:prstGeom>
          </p:spPr>
        </p:pic>
        <p:sp>
          <p:nvSpPr>
            <p:cNvPr id="654" name="Rectangle 653">
              <a:extLst>
                <a:ext uri="{FF2B5EF4-FFF2-40B4-BE49-F238E27FC236}">
                  <a16:creationId xmlns:a16="http://schemas.microsoft.com/office/drawing/2014/main" id="{311541F8-011D-4DBD-93BF-7A1A9BDAE48B}"/>
                </a:ext>
              </a:extLst>
            </p:cNvPr>
            <p:cNvSpPr/>
            <p:nvPr/>
          </p:nvSpPr>
          <p:spPr>
            <a:xfrm>
              <a:off x="4719106" y="3834256"/>
              <a:ext cx="927035" cy="473642"/>
            </a:xfrm>
            <a:prstGeom prst="rect">
              <a:avLst/>
            </a:prstGeom>
          </p:spPr>
          <p:txBody>
            <a:bodyPr wrap="square" lIns="0" tIns="0" rIns="0" bIns="0">
              <a:noAutofit/>
            </a:bodyPr>
            <a:lstStyle/>
            <a:p>
              <a:pPr algn="r" defTabSz="895871">
                <a:defRPr/>
              </a:pPr>
              <a:r>
                <a:rPr lang="en-US" sz="980" kern="0" dirty="0">
                  <a:cs typeface="Segoe UI" panose="020B0502040204020203" pitchFamily="34" charset="0"/>
                </a:rPr>
                <a:t>Device</a:t>
              </a:r>
              <a:br>
                <a:rPr lang="en-US" sz="980" kern="0" dirty="0">
                  <a:cs typeface="Segoe UI" panose="020B0502040204020203" pitchFamily="34" charset="0"/>
                </a:rPr>
              </a:br>
              <a:r>
                <a:rPr lang="en-US" sz="980" kern="0" dirty="0">
                  <a:cs typeface="Segoe UI" panose="020B0502040204020203" pitchFamily="34" charset="0"/>
                </a:rPr>
                <a:t>Provisioning Service</a:t>
              </a:r>
            </a:p>
          </p:txBody>
        </p:sp>
        <p:pic>
          <p:nvPicPr>
            <p:cNvPr id="663" name="Picture 662">
              <a:extLst>
                <a:ext uri="{FF2B5EF4-FFF2-40B4-BE49-F238E27FC236}">
                  <a16:creationId xmlns:a16="http://schemas.microsoft.com/office/drawing/2014/main" id="{1151E71C-711D-4BFC-8345-6C73B77916E8}"/>
                </a:ext>
              </a:extLst>
            </p:cNvPr>
            <p:cNvPicPr>
              <a:picLocks noChangeAspect="1"/>
            </p:cNvPicPr>
            <p:nvPr/>
          </p:nvPicPr>
          <p:blipFill>
            <a:blip r:embed="rId19"/>
            <a:srcRect/>
            <a:stretch/>
          </p:blipFill>
          <p:spPr>
            <a:xfrm>
              <a:off x="5685367" y="3897348"/>
              <a:ext cx="254988" cy="254988"/>
            </a:xfrm>
            <a:prstGeom prst="rect">
              <a:avLst/>
            </a:prstGeom>
          </p:spPr>
        </p:pic>
        <p:sp>
          <p:nvSpPr>
            <p:cNvPr id="653" name="Rectangle 652">
              <a:extLst>
                <a:ext uri="{FF2B5EF4-FFF2-40B4-BE49-F238E27FC236}">
                  <a16:creationId xmlns:a16="http://schemas.microsoft.com/office/drawing/2014/main" id="{C6853888-9D76-4D30-98C9-A3E9A11D7847}"/>
                </a:ext>
              </a:extLst>
            </p:cNvPr>
            <p:cNvSpPr/>
            <p:nvPr/>
          </p:nvSpPr>
          <p:spPr>
            <a:xfrm>
              <a:off x="5344385" y="3460585"/>
              <a:ext cx="581891" cy="153888"/>
            </a:xfrm>
            <a:prstGeom prst="rect">
              <a:avLst/>
            </a:prstGeom>
            <a:solidFill>
              <a:schemeClr val="bg1"/>
            </a:solidFill>
          </p:spPr>
          <p:txBody>
            <a:bodyPr wrap="none" lIns="0" tIns="0" rIns="0" bIns="0">
              <a:spAutoFit/>
            </a:bodyPr>
            <a:lstStyle/>
            <a:p>
              <a:pPr defTabSz="895871">
                <a:defRPr/>
              </a:pPr>
              <a:r>
                <a:rPr lang="en-US" sz="980" kern="0" dirty="0">
                  <a:ea typeface="Segoe UI" panose="020B0502040204020203" pitchFamily="34" charset="0"/>
                  <a:cs typeface="Segoe UI" panose="020B0502040204020203" pitchFamily="34" charset="0"/>
                </a:rPr>
                <a:t>Event Hub</a:t>
              </a:r>
              <a:endParaRPr lang="en-US" sz="980" kern="0" dirty="0">
                <a:cs typeface="Segoe UI" panose="020B0502040204020203" pitchFamily="34" charset="0"/>
              </a:endParaRPr>
            </a:p>
          </p:txBody>
        </p:sp>
        <p:pic>
          <p:nvPicPr>
            <p:cNvPr id="16" name="Picture 15">
              <a:extLst>
                <a:ext uri="{FF2B5EF4-FFF2-40B4-BE49-F238E27FC236}">
                  <a16:creationId xmlns:a16="http://schemas.microsoft.com/office/drawing/2014/main" id="{8A7ADDDF-A790-4E79-B258-3853D2A1B6C9}"/>
                </a:ext>
              </a:extLst>
            </p:cNvPr>
            <p:cNvPicPr>
              <a:picLocks noChangeAspect="1"/>
            </p:cNvPicPr>
            <p:nvPr/>
          </p:nvPicPr>
          <p:blipFill>
            <a:blip r:embed="rId20"/>
            <a:stretch>
              <a:fillRect/>
            </a:stretch>
          </p:blipFill>
          <p:spPr>
            <a:xfrm>
              <a:off x="5452104" y="3107798"/>
              <a:ext cx="327660" cy="336804"/>
            </a:xfrm>
            <a:prstGeom prst="rect">
              <a:avLst/>
            </a:prstGeom>
          </p:spPr>
        </p:pic>
        <p:sp>
          <p:nvSpPr>
            <p:cNvPr id="649" name="Rectangle 648">
              <a:extLst>
                <a:ext uri="{FF2B5EF4-FFF2-40B4-BE49-F238E27FC236}">
                  <a16:creationId xmlns:a16="http://schemas.microsoft.com/office/drawing/2014/main" id="{00B5A5FE-2633-480B-B140-351FC9244B16}"/>
                </a:ext>
              </a:extLst>
            </p:cNvPr>
            <p:cNvSpPr/>
            <p:nvPr/>
          </p:nvSpPr>
          <p:spPr>
            <a:xfrm>
              <a:off x="5569338" y="2780831"/>
              <a:ext cx="586699" cy="153888"/>
            </a:xfrm>
            <a:prstGeom prst="rect">
              <a:avLst/>
            </a:prstGeom>
            <a:solidFill>
              <a:schemeClr val="bg1"/>
            </a:solidFill>
          </p:spPr>
          <p:txBody>
            <a:bodyPr wrap="none" lIns="0" tIns="0" rIns="0" bIns="0">
              <a:spAutoFit/>
            </a:bodyPr>
            <a:lstStyle/>
            <a:p>
              <a:pPr defTabSz="895871">
                <a:defRPr/>
              </a:pPr>
              <a:r>
                <a:rPr lang="en-US" sz="980" kern="0" dirty="0">
                  <a:ea typeface="Segoe UI" panose="020B0502040204020203" pitchFamily="34" charset="0"/>
                  <a:cs typeface="Segoe UI" panose="020B0502040204020203" pitchFamily="34" charset="0"/>
                </a:rPr>
                <a:t>SQL Azure</a:t>
              </a:r>
              <a:endParaRPr lang="en-US" sz="980" kern="0" dirty="0">
                <a:cs typeface="Segoe UI" panose="020B0502040204020203" pitchFamily="34" charset="0"/>
              </a:endParaRPr>
            </a:p>
          </p:txBody>
        </p:sp>
        <p:pic>
          <p:nvPicPr>
            <p:cNvPr id="659" name="Picture 658">
              <a:extLst>
                <a:ext uri="{FF2B5EF4-FFF2-40B4-BE49-F238E27FC236}">
                  <a16:creationId xmlns:a16="http://schemas.microsoft.com/office/drawing/2014/main" id="{1D3ED880-7E28-4F73-9A01-B0562B72BE7A}"/>
                </a:ext>
              </a:extLst>
            </p:cNvPr>
            <p:cNvPicPr>
              <a:picLocks noChangeAspect="1"/>
            </p:cNvPicPr>
            <p:nvPr/>
          </p:nvPicPr>
          <p:blipFill>
            <a:blip r:embed="rId21"/>
            <a:stretch>
              <a:fillRect/>
            </a:stretch>
          </p:blipFill>
          <p:spPr>
            <a:xfrm>
              <a:off x="5699595" y="2487628"/>
              <a:ext cx="351662" cy="263892"/>
            </a:xfrm>
            <a:prstGeom prst="rect">
              <a:avLst/>
            </a:prstGeom>
          </p:spPr>
        </p:pic>
      </p:grpSp>
      <p:grpSp>
        <p:nvGrpSpPr>
          <p:cNvPr id="21" name="Group 20" descr="A group of icons ">
            <a:extLst>
              <a:ext uri="{FF2B5EF4-FFF2-40B4-BE49-F238E27FC236}">
                <a16:creationId xmlns:a16="http://schemas.microsoft.com/office/drawing/2014/main" id="{A2EA1584-AFFF-4DFA-8909-0A08EF29529B}"/>
              </a:ext>
            </a:extLst>
          </p:cNvPr>
          <p:cNvGrpSpPr/>
          <p:nvPr/>
        </p:nvGrpSpPr>
        <p:grpSpPr>
          <a:xfrm>
            <a:off x="3745705" y="3839243"/>
            <a:ext cx="5014014" cy="2058434"/>
            <a:chOff x="3820813" y="3915731"/>
            <a:chExt cx="5114555" cy="2099710"/>
          </a:xfrm>
        </p:grpSpPr>
        <p:pic>
          <p:nvPicPr>
            <p:cNvPr id="707" name="Picture 4" descr="Azure Container Registry icon">
              <a:extLst>
                <a:ext uri="{FF2B5EF4-FFF2-40B4-BE49-F238E27FC236}">
                  <a16:creationId xmlns:a16="http://schemas.microsoft.com/office/drawing/2014/main" id="{A996C093-DE6E-431A-8419-50968FB810D4}"/>
                </a:ext>
              </a:extLst>
            </p:cNvPr>
            <p:cNvPicPr>
              <a:picLocks noChangeAspect="1" noChangeArrowheads="1"/>
            </p:cNvPicPr>
            <p:nvPr/>
          </p:nvPicPr>
          <p:blipFill>
            <a:blip r:embed="rId2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64194" y="4312020"/>
              <a:ext cx="350888" cy="352383"/>
            </a:xfrm>
            <a:prstGeom prst="ellipse">
              <a:avLst/>
            </a:prstGeom>
            <a:noFill/>
            <a:extLst>
              <a:ext uri="{909E8E84-426E-40DD-AFC4-6F175D3DCCD1}">
                <a14:hiddenFill xmlns:a14="http://schemas.microsoft.com/office/drawing/2010/main">
                  <a:solidFill>
                    <a:srgbClr val="FFFFFF"/>
                  </a:solidFill>
                </a14:hiddenFill>
              </a:ext>
            </a:extLst>
          </p:spPr>
        </p:pic>
        <p:sp>
          <p:nvSpPr>
            <p:cNvPr id="708" name="Rectangle 707">
              <a:extLst>
                <a:ext uri="{FF2B5EF4-FFF2-40B4-BE49-F238E27FC236}">
                  <a16:creationId xmlns:a16="http://schemas.microsoft.com/office/drawing/2014/main" id="{99A8FDF1-FAB7-4D7F-A7F0-1FF7E2FA52A4}"/>
                </a:ext>
              </a:extLst>
            </p:cNvPr>
            <p:cNvSpPr/>
            <p:nvPr/>
          </p:nvSpPr>
          <p:spPr>
            <a:xfrm>
              <a:off x="3956543" y="4646779"/>
              <a:ext cx="771364" cy="400110"/>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Container </a:t>
              </a:r>
            </a:p>
            <a:p>
              <a:pPr algn="ctr" defTabSz="895871">
                <a:defRPr/>
              </a:pPr>
              <a:r>
                <a:rPr lang="en-US" sz="980" kern="0" dirty="0">
                  <a:ea typeface="Segoe UI" panose="020B0502040204020203" pitchFamily="34" charset="0"/>
                  <a:cs typeface="Segoe UI" panose="020B0502040204020203" pitchFamily="34" charset="0"/>
                </a:rPr>
                <a:t>Registry</a:t>
              </a:r>
              <a:endParaRPr lang="en-US" sz="980" kern="0" dirty="0">
                <a:cs typeface="Segoe UI" panose="020B0502040204020203" pitchFamily="34" charset="0"/>
              </a:endParaRPr>
            </a:p>
          </p:txBody>
        </p:sp>
        <p:pic>
          <p:nvPicPr>
            <p:cNvPr id="705" name="Picture 2" descr="Azure Kubernetes icon">
              <a:extLst>
                <a:ext uri="{FF2B5EF4-FFF2-40B4-BE49-F238E27FC236}">
                  <a16:creationId xmlns:a16="http://schemas.microsoft.com/office/drawing/2014/main" id="{7BB5E2A6-059A-4772-BFDF-94590A850FA3}"/>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9812" y="4708876"/>
              <a:ext cx="259205" cy="260309"/>
            </a:xfrm>
            <a:prstGeom prst="rect">
              <a:avLst/>
            </a:prstGeom>
            <a:noFill/>
            <a:extLst>
              <a:ext uri="{909E8E84-426E-40DD-AFC4-6F175D3DCCD1}">
                <a14:hiddenFill xmlns:a14="http://schemas.microsoft.com/office/drawing/2010/main">
                  <a:solidFill>
                    <a:srgbClr val="FFFFFF"/>
                  </a:solidFill>
                </a14:hiddenFill>
              </a:ext>
            </a:extLst>
          </p:spPr>
        </p:pic>
        <p:sp>
          <p:nvSpPr>
            <p:cNvPr id="706" name="Rectangle 705">
              <a:extLst>
                <a:ext uri="{FF2B5EF4-FFF2-40B4-BE49-F238E27FC236}">
                  <a16:creationId xmlns:a16="http://schemas.microsoft.com/office/drawing/2014/main" id="{BF6292A4-BEDE-4B91-9AF3-3848670C18DC}"/>
                </a:ext>
              </a:extLst>
            </p:cNvPr>
            <p:cNvSpPr/>
            <p:nvPr/>
          </p:nvSpPr>
          <p:spPr>
            <a:xfrm>
              <a:off x="4529492" y="4985707"/>
              <a:ext cx="857926" cy="400109"/>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Kubernetes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Service</a:t>
              </a:r>
              <a:endParaRPr lang="en-US" sz="980" kern="0" dirty="0">
                <a:cs typeface="Segoe UI" panose="020B0502040204020203" pitchFamily="34" charset="0"/>
              </a:endParaRPr>
            </a:p>
          </p:txBody>
        </p:sp>
        <p:pic>
          <p:nvPicPr>
            <p:cNvPr id="699" name="Picture 8" descr="Data Explorer &#10;">
              <a:extLst>
                <a:ext uri="{FF2B5EF4-FFF2-40B4-BE49-F238E27FC236}">
                  <a16:creationId xmlns:a16="http://schemas.microsoft.com/office/drawing/2014/main" id="{B522D414-6CE6-4067-94C9-57BDD8013379}"/>
                </a:ext>
              </a:extLst>
            </p:cNvPr>
            <p:cNvPicPr>
              <a:picLocks noChangeAspect="1" noChangeArrowheads="1"/>
            </p:cNvPicPr>
            <p:nvPr/>
          </p:nvPicPr>
          <p:blipFill>
            <a:blip r:embed="rId2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5832" y="4435882"/>
              <a:ext cx="258614" cy="259716"/>
            </a:xfrm>
            <a:prstGeom prst="rect">
              <a:avLst/>
            </a:prstGeom>
            <a:noFill/>
            <a:extLst>
              <a:ext uri="{909E8E84-426E-40DD-AFC4-6F175D3DCCD1}">
                <a14:hiddenFill xmlns:a14="http://schemas.microsoft.com/office/drawing/2010/main">
                  <a:solidFill>
                    <a:srgbClr val="FFFFFF"/>
                  </a:solidFill>
                </a14:hiddenFill>
              </a:ext>
            </a:extLst>
          </p:spPr>
        </p:pic>
        <p:sp>
          <p:nvSpPr>
            <p:cNvPr id="700" name="Rectangle 699">
              <a:extLst>
                <a:ext uri="{FF2B5EF4-FFF2-40B4-BE49-F238E27FC236}">
                  <a16:creationId xmlns:a16="http://schemas.microsoft.com/office/drawing/2014/main" id="{FA993174-4B13-41E2-AEC5-BE5919CBD133}"/>
                </a:ext>
              </a:extLst>
            </p:cNvPr>
            <p:cNvSpPr/>
            <p:nvPr/>
          </p:nvSpPr>
          <p:spPr>
            <a:xfrm>
              <a:off x="5232581" y="4708729"/>
              <a:ext cx="681598" cy="400111"/>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Data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Explorer </a:t>
              </a:r>
              <a:endParaRPr lang="en-US" sz="980" kern="0" dirty="0">
                <a:cs typeface="Segoe UI" panose="020B0502040204020203" pitchFamily="34" charset="0"/>
              </a:endParaRPr>
            </a:p>
          </p:txBody>
        </p:sp>
        <p:pic>
          <p:nvPicPr>
            <p:cNvPr id="693" name="Picture 18" descr="Azure blob storage icon">
              <a:extLst>
                <a:ext uri="{FF2B5EF4-FFF2-40B4-BE49-F238E27FC236}">
                  <a16:creationId xmlns:a16="http://schemas.microsoft.com/office/drawing/2014/main" id="{64578E01-2B45-45C8-905A-A30EB7C8A242}"/>
                </a:ext>
              </a:extLst>
            </p:cNvPr>
            <p:cNvPicPr>
              <a:picLocks noChangeAspect="1" noChangeArrowheads="1"/>
            </p:cNvPicPr>
            <p:nvPr/>
          </p:nvPicPr>
          <p:blipFill>
            <a:blip r:embed="rId2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2602" y="5032516"/>
              <a:ext cx="305795" cy="307097"/>
            </a:xfrm>
            <a:prstGeom prst="rect">
              <a:avLst/>
            </a:prstGeom>
            <a:noFill/>
            <a:extLst>
              <a:ext uri="{909E8E84-426E-40DD-AFC4-6F175D3DCCD1}">
                <a14:hiddenFill xmlns:a14="http://schemas.microsoft.com/office/drawing/2010/main">
                  <a:solidFill>
                    <a:srgbClr val="FFFFFF"/>
                  </a:solidFill>
                </a14:hiddenFill>
              </a:ext>
            </a:extLst>
          </p:spPr>
        </p:pic>
        <p:sp>
          <p:nvSpPr>
            <p:cNvPr id="694" name="Rectangle 693">
              <a:extLst>
                <a:ext uri="{FF2B5EF4-FFF2-40B4-BE49-F238E27FC236}">
                  <a16:creationId xmlns:a16="http://schemas.microsoft.com/office/drawing/2014/main" id="{B7CF4C58-412B-49BC-B632-62F741ADE4CA}"/>
                </a:ext>
              </a:extLst>
            </p:cNvPr>
            <p:cNvSpPr/>
            <p:nvPr/>
          </p:nvSpPr>
          <p:spPr>
            <a:xfrm>
              <a:off x="6188642" y="5316228"/>
              <a:ext cx="625492" cy="246221"/>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Storage</a:t>
              </a:r>
              <a:endParaRPr lang="en-US" sz="980" kern="0" dirty="0">
                <a:cs typeface="Segoe UI" panose="020B0502040204020203" pitchFamily="34" charset="0"/>
              </a:endParaRPr>
            </a:p>
          </p:txBody>
        </p:sp>
        <p:pic>
          <p:nvPicPr>
            <p:cNvPr id="703" name="Picture 702" descr="Compute (VMs)&#10;">
              <a:extLst>
                <a:ext uri="{FF2B5EF4-FFF2-40B4-BE49-F238E27FC236}">
                  <a16:creationId xmlns:a16="http://schemas.microsoft.com/office/drawing/2014/main" id="{D5013532-64A1-4250-9976-31B85ED3FB74}"/>
                </a:ext>
              </a:extLst>
            </p:cNvPr>
            <p:cNvPicPr>
              <a:picLocks noChangeAspect="1"/>
            </p:cNvPicPr>
            <p:nvPr/>
          </p:nvPicPr>
          <p:blipFill>
            <a:blip r:embed="rId26"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43093" y="4914919"/>
              <a:ext cx="276191" cy="277368"/>
            </a:xfrm>
            <a:prstGeom prst="rect">
              <a:avLst/>
            </a:prstGeom>
          </p:spPr>
        </p:pic>
        <p:sp>
          <p:nvSpPr>
            <p:cNvPr id="704" name="Rectangle 703">
              <a:extLst>
                <a:ext uri="{FF2B5EF4-FFF2-40B4-BE49-F238E27FC236}">
                  <a16:creationId xmlns:a16="http://schemas.microsoft.com/office/drawing/2014/main" id="{EB5AC626-0143-40EF-8281-B8146AC06CE3}"/>
                </a:ext>
              </a:extLst>
            </p:cNvPr>
            <p:cNvSpPr/>
            <p:nvPr/>
          </p:nvSpPr>
          <p:spPr>
            <a:xfrm>
              <a:off x="7016277" y="5211341"/>
              <a:ext cx="744114" cy="400110"/>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Compute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(VMs)</a:t>
              </a:r>
              <a:endParaRPr lang="en-US" sz="980" kern="0" dirty="0">
                <a:cs typeface="Segoe UI" panose="020B0502040204020203" pitchFamily="34" charset="0"/>
              </a:endParaRPr>
            </a:p>
          </p:txBody>
        </p:sp>
        <p:pic>
          <p:nvPicPr>
            <p:cNvPr id="683" name="Picture 682" descr="Application Insights&#10;">
              <a:extLst>
                <a:ext uri="{FF2B5EF4-FFF2-40B4-BE49-F238E27FC236}">
                  <a16:creationId xmlns:a16="http://schemas.microsoft.com/office/drawing/2014/main" id="{C06601FF-7D7F-42F0-8232-F8E1E5F92636}"/>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915463" y="4508125"/>
              <a:ext cx="276191" cy="277368"/>
            </a:xfrm>
            <a:prstGeom prst="rect">
              <a:avLst/>
            </a:prstGeom>
          </p:spPr>
        </p:pic>
        <p:sp>
          <p:nvSpPr>
            <p:cNvPr id="684" name="Rectangle 683">
              <a:extLst>
                <a:ext uri="{FF2B5EF4-FFF2-40B4-BE49-F238E27FC236}">
                  <a16:creationId xmlns:a16="http://schemas.microsoft.com/office/drawing/2014/main" id="{024BD3EA-5678-4824-8AF3-32A2E34EFFDA}"/>
                </a:ext>
              </a:extLst>
            </p:cNvPr>
            <p:cNvSpPr/>
            <p:nvPr/>
          </p:nvSpPr>
          <p:spPr>
            <a:xfrm>
              <a:off x="7635091" y="4791381"/>
              <a:ext cx="842414" cy="284791"/>
            </a:xfrm>
            <a:prstGeom prst="rect">
              <a:avLst/>
            </a:prstGeom>
            <a:noFill/>
          </p:spPr>
          <p:txBody>
            <a:bodyPr wrap="square">
              <a:noAutofit/>
            </a:bodyPr>
            <a:lstStyle/>
            <a:p>
              <a:pPr algn="ctr"/>
              <a:r>
                <a:rPr lang="en-US" sz="980" kern="0" dirty="0">
                  <a:cs typeface="Segoe UI" panose="020B0502040204020203" pitchFamily="34" charset="0"/>
                </a:rPr>
                <a:t>Application Insights</a:t>
              </a:r>
            </a:p>
          </p:txBody>
        </p:sp>
        <p:pic>
          <p:nvPicPr>
            <p:cNvPr id="688" name="Picture 687" descr="Key Vault icon&#10;">
              <a:extLst>
                <a:ext uri="{FF2B5EF4-FFF2-40B4-BE49-F238E27FC236}">
                  <a16:creationId xmlns:a16="http://schemas.microsoft.com/office/drawing/2014/main" id="{1488E975-B8C9-49DE-9500-5275026E16BE}"/>
                </a:ext>
              </a:extLst>
            </p:cNvPr>
            <p:cNvPicPr>
              <a:picLocks noChangeAspect="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45057" y="3915731"/>
              <a:ext cx="303811" cy="305105"/>
            </a:xfrm>
            <a:prstGeom prst="rect">
              <a:avLst/>
            </a:prstGeom>
          </p:spPr>
        </p:pic>
        <p:sp>
          <p:nvSpPr>
            <p:cNvPr id="687" name="Rectangle 686">
              <a:extLst>
                <a:ext uri="{FF2B5EF4-FFF2-40B4-BE49-F238E27FC236}">
                  <a16:creationId xmlns:a16="http://schemas.microsoft.com/office/drawing/2014/main" id="{AD0F84EF-AE74-4C6A-BDAF-A4CBF66CB115}"/>
                </a:ext>
              </a:extLst>
            </p:cNvPr>
            <p:cNvSpPr/>
            <p:nvPr/>
          </p:nvSpPr>
          <p:spPr>
            <a:xfrm>
              <a:off x="8075555" y="4256132"/>
              <a:ext cx="785462" cy="250484"/>
            </a:xfrm>
            <a:prstGeom prst="rect">
              <a:avLst/>
            </a:prstGeom>
          </p:spPr>
          <p:txBody>
            <a:bodyPr wrap="square">
              <a:noAutofit/>
            </a:bodyPr>
            <a:lstStyle/>
            <a:p>
              <a:pPr algn="ctr"/>
              <a:r>
                <a:rPr lang="en-US" sz="980" kern="0" dirty="0">
                  <a:cs typeface="Segoe UI" panose="020B0502040204020203" pitchFamily="34" charset="0"/>
                </a:rPr>
                <a:t>Key Vault</a:t>
              </a:r>
            </a:p>
          </p:txBody>
        </p:sp>
        <p:pic>
          <p:nvPicPr>
            <p:cNvPr id="692" name="Picture 691" descr="Domain Name System&#10;">
              <a:extLst>
                <a:ext uri="{FF2B5EF4-FFF2-40B4-BE49-F238E27FC236}">
                  <a16:creationId xmlns:a16="http://schemas.microsoft.com/office/drawing/2014/main" id="{A441CDC1-C641-44F2-9A01-F2E2E81072C9}"/>
                </a:ext>
              </a:extLst>
            </p:cNvPr>
            <p:cNvPicPr>
              <a:picLocks noChangeAspect="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97186" y="5181604"/>
              <a:ext cx="276191" cy="277368"/>
            </a:xfrm>
            <a:prstGeom prst="rect">
              <a:avLst/>
            </a:prstGeom>
          </p:spPr>
        </p:pic>
        <p:sp>
          <p:nvSpPr>
            <p:cNvPr id="691" name="Rectangle 690">
              <a:extLst>
                <a:ext uri="{FF2B5EF4-FFF2-40B4-BE49-F238E27FC236}">
                  <a16:creationId xmlns:a16="http://schemas.microsoft.com/office/drawing/2014/main" id="{7F6111EA-4960-4750-AADF-B5B9BC55CB10}"/>
                </a:ext>
              </a:extLst>
            </p:cNvPr>
            <p:cNvSpPr/>
            <p:nvPr/>
          </p:nvSpPr>
          <p:spPr>
            <a:xfrm>
              <a:off x="3820813" y="5491292"/>
              <a:ext cx="649142" cy="437303"/>
            </a:xfrm>
            <a:prstGeom prst="rect">
              <a:avLst/>
            </a:prstGeom>
          </p:spPr>
          <p:txBody>
            <a:bodyPr wrap="square">
              <a:noAutofit/>
            </a:bodyPr>
            <a:lstStyle/>
            <a:p>
              <a:pPr algn="ctr"/>
              <a:r>
                <a:rPr lang="en-US" sz="980" kern="0" dirty="0">
                  <a:cs typeface="Segoe UI" panose="020B0502040204020203" pitchFamily="34" charset="0"/>
                </a:rPr>
                <a:t>Domain </a:t>
              </a:r>
              <a:br>
                <a:rPr lang="en-US" sz="980" kern="0" dirty="0">
                  <a:cs typeface="Segoe UI" panose="020B0502040204020203" pitchFamily="34" charset="0"/>
                </a:rPr>
              </a:br>
              <a:r>
                <a:rPr lang="en-US" sz="980" kern="0" dirty="0">
                  <a:cs typeface="Segoe UI" panose="020B0502040204020203" pitchFamily="34" charset="0"/>
                </a:rPr>
                <a:t>Name </a:t>
              </a:r>
              <a:br>
                <a:rPr lang="en-US" sz="980" kern="0" dirty="0">
                  <a:cs typeface="Segoe UI" panose="020B0502040204020203" pitchFamily="34" charset="0"/>
                </a:rPr>
              </a:br>
              <a:r>
                <a:rPr lang="en-US" sz="980" kern="0" dirty="0">
                  <a:cs typeface="Segoe UI" panose="020B0502040204020203" pitchFamily="34" charset="0"/>
                </a:rPr>
                <a:t>System</a:t>
              </a:r>
            </a:p>
          </p:txBody>
        </p:sp>
        <p:pic>
          <p:nvPicPr>
            <p:cNvPr id="685" name="Picture 684" descr="Service Bus icon&#10;">
              <a:extLst>
                <a:ext uri="{FF2B5EF4-FFF2-40B4-BE49-F238E27FC236}">
                  <a16:creationId xmlns:a16="http://schemas.microsoft.com/office/drawing/2014/main" id="{85209EA5-D41A-41B5-9E30-A213A6AABE09}"/>
                </a:ext>
              </a:extLst>
            </p:cNvPr>
            <p:cNvPicPr>
              <a:picLocks noChangeAspect="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66127" y="5455896"/>
              <a:ext cx="278634" cy="279821"/>
            </a:xfrm>
            <a:prstGeom prst="rect">
              <a:avLst/>
            </a:prstGeom>
          </p:spPr>
        </p:pic>
        <p:sp>
          <p:nvSpPr>
            <p:cNvPr id="686" name="Rectangle 685">
              <a:extLst>
                <a:ext uri="{FF2B5EF4-FFF2-40B4-BE49-F238E27FC236}">
                  <a16:creationId xmlns:a16="http://schemas.microsoft.com/office/drawing/2014/main" id="{64F1AE2D-4546-4E98-9D79-0D4684ACD3B8}"/>
                </a:ext>
              </a:extLst>
            </p:cNvPr>
            <p:cNvSpPr/>
            <p:nvPr/>
          </p:nvSpPr>
          <p:spPr>
            <a:xfrm>
              <a:off x="4563032" y="5758233"/>
              <a:ext cx="864008" cy="250484"/>
            </a:xfrm>
            <a:prstGeom prst="rect">
              <a:avLst/>
            </a:prstGeom>
          </p:spPr>
          <p:txBody>
            <a:bodyPr wrap="square">
              <a:noAutofit/>
            </a:bodyPr>
            <a:lstStyle/>
            <a:p>
              <a:pPr algn="ctr"/>
              <a:r>
                <a:rPr lang="en-US" sz="980" kern="0" dirty="0">
                  <a:cs typeface="Segoe UI" panose="020B0502040204020203" pitchFamily="34" charset="0"/>
                </a:rPr>
                <a:t>Service Bus</a:t>
              </a:r>
            </a:p>
          </p:txBody>
        </p:sp>
        <p:pic>
          <p:nvPicPr>
            <p:cNvPr id="701" name="Picture 6" descr="Azure Content Delivery Network icon">
              <a:extLst>
                <a:ext uri="{FF2B5EF4-FFF2-40B4-BE49-F238E27FC236}">
                  <a16:creationId xmlns:a16="http://schemas.microsoft.com/office/drawing/2014/main" id="{31A3D7A6-BDCC-45B0-95D3-E5CDF871F0FC}"/>
                </a:ext>
              </a:extLst>
            </p:cNvPr>
            <p:cNvPicPr>
              <a:picLocks noChangeAspect="1" noChangeArrowheads="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1302" y="5196986"/>
              <a:ext cx="384685" cy="203464"/>
            </a:xfrm>
            <a:prstGeom prst="rect">
              <a:avLst/>
            </a:prstGeom>
            <a:noFill/>
            <a:extLst>
              <a:ext uri="{909E8E84-426E-40DD-AFC4-6F175D3DCCD1}">
                <a14:hiddenFill xmlns:a14="http://schemas.microsoft.com/office/drawing/2010/main">
                  <a:solidFill>
                    <a:srgbClr val="FFFFFF"/>
                  </a:solidFill>
                </a14:hiddenFill>
              </a:ext>
            </a:extLst>
          </p:spPr>
        </p:pic>
        <p:sp>
          <p:nvSpPr>
            <p:cNvPr id="702" name="Rectangle 701">
              <a:extLst>
                <a:ext uri="{FF2B5EF4-FFF2-40B4-BE49-F238E27FC236}">
                  <a16:creationId xmlns:a16="http://schemas.microsoft.com/office/drawing/2014/main" id="{6C221A4F-3122-4EB9-8A8B-3DB6D086A17B}"/>
                </a:ext>
              </a:extLst>
            </p:cNvPr>
            <p:cNvSpPr/>
            <p:nvPr/>
          </p:nvSpPr>
          <p:spPr>
            <a:xfrm>
              <a:off x="5532224" y="5419422"/>
              <a:ext cx="704038" cy="553997"/>
            </a:xfrm>
            <a:prstGeom prst="rect">
              <a:avLst/>
            </a:prstGeom>
            <a:solidFill>
              <a:srgbClr val="FFFFFF"/>
            </a:solidFill>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Content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Delivery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Network </a:t>
              </a:r>
            </a:p>
          </p:txBody>
        </p:sp>
        <p:pic>
          <p:nvPicPr>
            <p:cNvPr id="697" name="Picture 12" descr="Front Door icon&#10;">
              <a:extLst>
                <a:ext uri="{FF2B5EF4-FFF2-40B4-BE49-F238E27FC236}">
                  <a16:creationId xmlns:a16="http://schemas.microsoft.com/office/drawing/2014/main" id="{27E13134-7030-4768-BE5E-ADC808A78F18}"/>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57639" y="5488600"/>
              <a:ext cx="363905" cy="300581"/>
            </a:xfrm>
            <a:prstGeom prst="rect">
              <a:avLst/>
            </a:prstGeom>
            <a:noFill/>
            <a:extLst>
              <a:ext uri="{909E8E84-426E-40DD-AFC4-6F175D3DCCD1}">
                <a14:hiddenFill xmlns:a14="http://schemas.microsoft.com/office/drawing/2010/main">
                  <a:solidFill>
                    <a:srgbClr val="FFFFFF"/>
                  </a:solidFill>
                </a14:hiddenFill>
              </a:ext>
            </a:extLst>
          </p:spPr>
        </p:pic>
        <p:sp>
          <p:nvSpPr>
            <p:cNvPr id="698" name="Rectangle 697">
              <a:extLst>
                <a:ext uri="{FF2B5EF4-FFF2-40B4-BE49-F238E27FC236}">
                  <a16:creationId xmlns:a16="http://schemas.microsoft.com/office/drawing/2014/main" id="{00848760-BB64-4CFC-BBC5-1F95339D9715}"/>
                </a:ext>
              </a:extLst>
            </p:cNvPr>
            <p:cNvSpPr/>
            <p:nvPr/>
          </p:nvSpPr>
          <p:spPr>
            <a:xfrm>
              <a:off x="6542278" y="5769219"/>
              <a:ext cx="803425" cy="246222"/>
            </a:xfrm>
            <a:prstGeom prst="rect">
              <a:avLst/>
            </a:prstGeom>
          </p:spPr>
          <p:txBody>
            <a:bodyPr wrap="none">
              <a:spAutoFit/>
            </a:bodyPr>
            <a:lstStyle/>
            <a:p>
              <a:r>
                <a:rPr lang="en-US" sz="980" kern="0" dirty="0">
                  <a:latin typeface="Segoe UI" panose="020B0502040204020203" pitchFamily="34" charset="0"/>
                  <a:cs typeface="Segoe UI" panose="020B0502040204020203" pitchFamily="34" charset="0"/>
                </a:rPr>
                <a:t>Front Door</a:t>
              </a:r>
            </a:p>
          </p:txBody>
        </p:sp>
        <p:pic>
          <p:nvPicPr>
            <p:cNvPr id="689" name="Picture 22" descr="Microsoft Flow &#10;">
              <a:extLst>
                <a:ext uri="{FF2B5EF4-FFF2-40B4-BE49-F238E27FC236}">
                  <a16:creationId xmlns:a16="http://schemas.microsoft.com/office/drawing/2014/main" id="{50FFD4FD-9632-4F4B-BCEC-3CC045D13411}"/>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51320" y="5415585"/>
              <a:ext cx="302750" cy="208247"/>
            </a:xfrm>
            <a:prstGeom prst="rect">
              <a:avLst/>
            </a:prstGeom>
            <a:noFill/>
            <a:extLst>
              <a:ext uri="{909E8E84-426E-40DD-AFC4-6F175D3DCCD1}">
                <a14:hiddenFill xmlns:a14="http://schemas.microsoft.com/office/drawing/2010/main">
                  <a:solidFill>
                    <a:srgbClr val="FFFFFF"/>
                  </a:solidFill>
                </a14:hiddenFill>
              </a:ext>
            </a:extLst>
          </p:spPr>
        </p:pic>
        <p:sp>
          <p:nvSpPr>
            <p:cNvPr id="690" name="Rectangle 689">
              <a:extLst>
                <a:ext uri="{FF2B5EF4-FFF2-40B4-BE49-F238E27FC236}">
                  <a16:creationId xmlns:a16="http://schemas.microsoft.com/office/drawing/2014/main" id="{889F5639-FC3D-49F4-B1B7-D6EFD8FB802E}"/>
                </a:ext>
              </a:extLst>
            </p:cNvPr>
            <p:cNvSpPr/>
            <p:nvPr/>
          </p:nvSpPr>
          <p:spPr>
            <a:xfrm>
              <a:off x="7503205" y="5613188"/>
              <a:ext cx="785462" cy="250484"/>
            </a:xfrm>
            <a:prstGeom prst="rect">
              <a:avLst/>
            </a:prstGeom>
          </p:spPr>
          <p:txBody>
            <a:bodyPr wrap="square">
              <a:noAutofit/>
            </a:bodyPr>
            <a:lstStyle/>
            <a:p>
              <a:pPr algn="ctr"/>
              <a:r>
                <a:rPr lang="en-US" sz="980" kern="0" dirty="0">
                  <a:cs typeface="Segoe UI" panose="020B0502040204020203" pitchFamily="34" charset="0"/>
                </a:rPr>
                <a:t>Microsoft </a:t>
              </a:r>
              <a:br>
                <a:rPr lang="en-US" sz="980" kern="0" dirty="0">
                  <a:cs typeface="Segoe UI" panose="020B0502040204020203" pitchFamily="34" charset="0"/>
                </a:rPr>
              </a:br>
              <a:r>
                <a:rPr lang="en-US" sz="980" kern="0" dirty="0">
                  <a:cs typeface="Segoe UI" panose="020B0502040204020203" pitchFamily="34" charset="0"/>
                </a:rPr>
                <a:t>Flow</a:t>
              </a:r>
            </a:p>
          </p:txBody>
        </p:sp>
        <p:pic>
          <p:nvPicPr>
            <p:cNvPr id="695" name="Picture 694" descr="Resource Manager (ARM)&#10;">
              <a:extLst>
                <a:ext uri="{FF2B5EF4-FFF2-40B4-BE49-F238E27FC236}">
                  <a16:creationId xmlns:a16="http://schemas.microsoft.com/office/drawing/2014/main" id="{3F9DB658-846E-44A4-B308-76B9AA3879FA}"/>
                </a:ext>
              </a:extLst>
            </p:cNvPr>
            <p:cNvPicPr>
              <a:picLocks noChangeAspect="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88657" y="5029220"/>
              <a:ext cx="334192" cy="335616"/>
            </a:xfrm>
            <a:prstGeom prst="rect">
              <a:avLst/>
            </a:prstGeom>
          </p:spPr>
        </p:pic>
        <p:sp>
          <p:nvSpPr>
            <p:cNvPr id="696" name="Rectangle 695">
              <a:extLst>
                <a:ext uri="{FF2B5EF4-FFF2-40B4-BE49-F238E27FC236}">
                  <a16:creationId xmlns:a16="http://schemas.microsoft.com/office/drawing/2014/main" id="{B0119178-0613-4170-AFEE-81F771A130EF}"/>
                </a:ext>
              </a:extLst>
            </p:cNvPr>
            <p:cNvSpPr/>
            <p:nvPr/>
          </p:nvSpPr>
          <p:spPr>
            <a:xfrm>
              <a:off x="8196567" y="5373888"/>
              <a:ext cx="738801" cy="473642"/>
            </a:xfrm>
            <a:prstGeom prst="rect">
              <a:avLst/>
            </a:prstGeom>
          </p:spPr>
          <p:txBody>
            <a:bodyPr wrap="square">
              <a:noAutofit/>
            </a:bodyPr>
            <a:lstStyle/>
            <a:p>
              <a:pPr algn="ctr" defTabSz="895871">
                <a:defRPr/>
              </a:pPr>
              <a:r>
                <a:rPr lang="en-US" sz="980" kern="0" dirty="0">
                  <a:ea typeface="Segoe UI" panose="020B0502040204020203" pitchFamily="34" charset="0"/>
                  <a:cs typeface="Segoe UI" panose="020B0502040204020203" pitchFamily="34" charset="0"/>
                </a:rPr>
                <a:t>Resource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Manager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(ARM)</a:t>
              </a:r>
              <a:endParaRPr lang="en-US" sz="980" kern="0" dirty="0">
                <a:cs typeface="Segoe UI" panose="020B0502040204020203" pitchFamily="34" charset="0"/>
              </a:endParaRPr>
            </a:p>
          </p:txBody>
        </p:sp>
      </p:grpSp>
      <p:pic>
        <p:nvPicPr>
          <p:cNvPr id="9" name="Picture 2" descr="Azure Security Center logo">
            <a:extLst>
              <a:ext uri="{FF2B5EF4-FFF2-40B4-BE49-F238E27FC236}">
                <a16:creationId xmlns:a16="http://schemas.microsoft.com/office/drawing/2014/main" id="{5A4B6650-99A7-4B07-8055-E257E6EE5903}"/>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1750833" y="6386705"/>
            <a:ext cx="350540" cy="3508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C0A5D21A-91A2-4E86-A480-7F66E734080F}"/>
              </a:ext>
            </a:extLst>
          </p:cNvPr>
          <p:cNvSpPr/>
          <p:nvPr/>
        </p:nvSpPr>
        <p:spPr>
          <a:xfrm>
            <a:off x="2036126" y="6322393"/>
            <a:ext cx="1359145" cy="422418"/>
          </a:xfrm>
          <a:prstGeom prst="rect">
            <a:avLst/>
          </a:prstGeom>
          <a:ln>
            <a:noFill/>
          </a:ln>
        </p:spPr>
        <p:txBody>
          <a:bodyPr wrap="square">
            <a:spAutoFit/>
          </a:bodyPr>
          <a:lstStyle/>
          <a:p>
            <a:pPr algn="ctr" defTabSz="895403" fontAlgn="base">
              <a:spcBef>
                <a:spcPct val="0"/>
              </a:spcBef>
              <a:defRPr/>
            </a:pPr>
            <a:r>
              <a:rPr lang="en-US" sz="1078" kern="0">
                <a:latin typeface="+mj-lt"/>
                <a:ea typeface="Segoe UI" panose="020B0502040204020203" pitchFamily="34" charset="0"/>
                <a:cs typeface="Segoe UI" panose="020B0502040204020203" pitchFamily="34" charset="0"/>
              </a:rPr>
              <a:t>Azure Security </a:t>
            </a:r>
            <a:br>
              <a:rPr lang="en-US" sz="1078" kern="0">
                <a:latin typeface="+mj-lt"/>
                <a:ea typeface="Segoe UI" panose="020B0502040204020203" pitchFamily="34" charset="0"/>
                <a:cs typeface="Segoe UI" panose="020B0502040204020203" pitchFamily="34" charset="0"/>
              </a:rPr>
            </a:br>
            <a:r>
              <a:rPr lang="en-US" sz="1078" kern="0">
                <a:latin typeface="+mj-lt"/>
                <a:ea typeface="Segoe UI" panose="020B0502040204020203" pitchFamily="34" charset="0"/>
                <a:cs typeface="Segoe UI" panose="020B0502040204020203" pitchFamily="34" charset="0"/>
              </a:rPr>
              <a:t>Center for IoT</a:t>
            </a:r>
          </a:p>
        </p:txBody>
      </p:sp>
      <p:sp>
        <p:nvSpPr>
          <p:cNvPr id="11" name="Rectangle 10">
            <a:extLst>
              <a:ext uri="{FF2B5EF4-FFF2-40B4-BE49-F238E27FC236}">
                <a16:creationId xmlns:a16="http://schemas.microsoft.com/office/drawing/2014/main" id="{C9CFD16E-9FC5-4F9E-B8A6-CDAC21679DBA}"/>
              </a:ext>
            </a:extLst>
          </p:cNvPr>
          <p:cNvSpPr/>
          <p:nvPr/>
        </p:nvSpPr>
        <p:spPr bwMode="auto">
          <a:xfrm>
            <a:off x="3299341" y="6306582"/>
            <a:ext cx="7308675" cy="45404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89604" rIns="89630" bIns="89579" numCol="1" spcCol="0" rtlCol="0" fromWordArt="0" anchor="ctr" anchorCtr="0" forceAA="0" compatLnSpc="1">
            <a:prstTxWarp prst="textNoShape">
              <a:avLst/>
            </a:prstTxWarp>
            <a:noAutofit/>
          </a:bodyPr>
          <a:lstStyle/>
          <a:p>
            <a:pPr marL="112048" indent="-112048" defTabSz="597461">
              <a:buFont typeface="Arial" panose="020B0604020202020204" pitchFamily="34" charset="0"/>
              <a:buChar char="•"/>
              <a:defRPr/>
            </a:pPr>
            <a:r>
              <a:rPr lang="en-US" sz="882" kern="0">
                <a:solidFill>
                  <a:schemeClr val="tx1"/>
                </a:solidFill>
              </a:rPr>
              <a:t>Integrated view for </a:t>
            </a:r>
            <a:r>
              <a:rPr lang="en-US" sz="882" kern="0">
                <a:solidFill>
                  <a:schemeClr val="tx2"/>
                </a:solidFill>
              </a:rPr>
              <a:t>CISO &amp; SecOps personas </a:t>
            </a:r>
            <a:r>
              <a:rPr lang="en-US" sz="882" kern="0">
                <a:solidFill>
                  <a:schemeClr val="tx1"/>
                </a:solidFill>
              </a:rPr>
              <a:t>to review enterprise security posture, including IoT solutions</a:t>
            </a:r>
          </a:p>
          <a:p>
            <a:pPr marL="112048" indent="-112048" defTabSz="597461">
              <a:buFont typeface="Arial" panose="020B0604020202020204" pitchFamily="34" charset="0"/>
              <a:buChar char="•"/>
              <a:defRPr/>
            </a:pPr>
            <a:r>
              <a:rPr lang="en-US" sz="882">
                <a:solidFill>
                  <a:schemeClr val="tx1"/>
                </a:solidFill>
                <a:ea typeface="Calibri" panose="020F0502020204030204" pitchFamily="34" charset="0"/>
              </a:rPr>
              <a:t>Holistic view of IoT solution security posture for </a:t>
            </a:r>
            <a:r>
              <a:rPr lang="en-US" sz="882">
                <a:solidFill>
                  <a:schemeClr val="tx2"/>
                </a:solidFill>
                <a:ea typeface="Calibri" panose="020F0502020204030204" pitchFamily="34" charset="0"/>
              </a:rPr>
              <a:t>DevOps and IoT solution managers</a:t>
            </a:r>
            <a:r>
              <a:rPr lang="en-US" sz="882">
                <a:solidFill>
                  <a:schemeClr val="tx1"/>
                </a:solidFill>
                <a:ea typeface="Calibri" panose="020F0502020204030204" pitchFamily="34" charset="0"/>
              </a:rPr>
              <a:t> to review and manage day to day security status</a:t>
            </a:r>
            <a:endParaRPr lang="en-US" sz="882" kern="0">
              <a:solidFill>
                <a:schemeClr val="tx1"/>
              </a:solidFill>
            </a:endParaRPr>
          </a:p>
        </p:txBody>
      </p:sp>
    </p:spTree>
    <p:extLst>
      <p:ext uri="{BB962C8B-B14F-4D97-AF65-F5344CB8AC3E}">
        <p14:creationId xmlns:p14="http://schemas.microsoft.com/office/powerpoint/2010/main" val="2059908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35E856-57AA-45E6-9983-8CFE6176A45D}"/>
              </a:ext>
            </a:extLst>
          </p:cNvPr>
          <p:cNvSpPr>
            <a:spLocks noGrp="1"/>
          </p:cNvSpPr>
          <p:nvPr>
            <p:ph type="title"/>
          </p:nvPr>
        </p:nvSpPr>
        <p:spPr/>
        <p:txBody>
          <a:bodyPr/>
          <a:lstStyle/>
          <a:p>
            <a:r>
              <a:rPr lang="en-US" dirty="0"/>
              <a:t>Your options for building IoT solutions </a:t>
            </a:r>
          </a:p>
        </p:txBody>
      </p:sp>
      <p:sp>
        <p:nvSpPr>
          <p:cNvPr id="5" name="Title 2">
            <a:extLst>
              <a:ext uri="{FF2B5EF4-FFF2-40B4-BE49-F238E27FC236}">
                <a16:creationId xmlns:a16="http://schemas.microsoft.com/office/drawing/2014/main" id="{8EEB25DA-61C0-41FD-A98A-CCD935862D52}"/>
              </a:ext>
            </a:extLst>
          </p:cNvPr>
          <p:cNvSpPr txBox="1">
            <a:spLocks/>
          </p:cNvSpPr>
          <p:nvPr/>
        </p:nvSpPr>
        <p:spPr>
          <a:xfrm>
            <a:off x="455995" y="1049304"/>
            <a:ext cx="11306469" cy="364715"/>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961" spc="0" dirty="0">
                <a:solidFill>
                  <a:schemeClr val="tx2"/>
                </a:solidFill>
              </a:rPr>
              <a:t>2. Build with a fully managed IoT app platform</a:t>
            </a:r>
          </a:p>
        </p:txBody>
      </p:sp>
      <p:sp>
        <p:nvSpPr>
          <p:cNvPr id="168" name="Rectangle 167">
            <a:extLst>
              <a:ext uri="{FF2B5EF4-FFF2-40B4-BE49-F238E27FC236}">
                <a16:creationId xmlns:a16="http://schemas.microsoft.com/office/drawing/2014/main" id="{A35A8B61-570B-4267-8C87-E5D45EF5E521}"/>
              </a:ext>
              <a:ext uri="{C183D7F6-B498-43B3-948B-1728B52AA6E4}">
                <adec:decorative xmlns:adec="http://schemas.microsoft.com/office/drawing/2017/decorative" val="1"/>
              </a:ext>
            </a:extLst>
          </p:cNvPr>
          <p:cNvSpPr/>
          <p:nvPr/>
        </p:nvSpPr>
        <p:spPr bwMode="auto">
          <a:xfrm>
            <a:off x="418644" y="1466679"/>
            <a:ext cx="11354714" cy="4770496"/>
          </a:xfrm>
          <a:prstGeom prst="rect">
            <a:avLst/>
          </a:prstGeom>
          <a:solidFill>
            <a:schemeClr val="bg1"/>
          </a:solidFill>
          <a:ln w="19050" cap="flat" cmpd="sng" algn="ctr">
            <a:solidFill>
              <a:schemeClr val="tx2"/>
            </a:solidFill>
            <a:prstDash val="solid"/>
            <a:headEnd type="none" w="med" len="med"/>
            <a:tailEnd type="none" w="med" len="med"/>
          </a:ln>
          <a:effectLst/>
        </p:spPr>
        <p:txBody>
          <a:bodyPr rot="0" spcFirstLastPara="0"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kern="0" err="1">
              <a:latin typeface="Segoe UI"/>
              <a:cs typeface="Segoe UI" pitchFamily="34" charset="0"/>
            </a:endParaRPr>
          </a:p>
        </p:txBody>
      </p:sp>
      <p:sp>
        <p:nvSpPr>
          <p:cNvPr id="169" name="cloud" descr="Icon of a cloud">
            <a:extLst>
              <a:ext uri="{FF2B5EF4-FFF2-40B4-BE49-F238E27FC236}">
                <a16:creationId xmlns:a16="http://schemas.microsoft.com/office/drawing/2014/main" id="{7055C48C-18B8-40E1-A537-4D96F6D22BC3}"/>
              </a:ext>
            </a:extLst>
          </p:cNvPr>
          <p:cNvSpPr>
            <a:spLocks noChangeAspect="1"/>
          </p:cNvSpPr>
          <p:nvPr/>
        </p:nvSpPr>
        <p:spPr bwMode="black">
          <a:xfrm>
            <a:off x="2634677" y="1590655"/>
            <a:ext cx="8730517" cy="4509976"/>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no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tIns="806439" rtlCol="0" anchor="ctr"/>
          <a:lstStyle/>
          <a:p>
            <a:pPr algn="ctr" defTabSz="895871">
              <a:defRPr/>
            </a:pPr>
            <a:endParaRPr lang="en-US" sz="4313" kern="0" spc="-147">
              <a:solidFill>
                <a:srgbClr val="000000">
                  <a:lumMod val="65000"/>
                  <a:lumOff val="35000"/>
                </a:srgbClr>
              </a:solidFill>
              <a:latin typeface="Segoe UI" panose="020B0502040204020203" pitchFamily="34" charset="0"/>
              <a:cs typeface="Segoe UI" panose="020B0502040204020203" pitchFamily="34" charset="0"/>
            </a:endParaRPr>
          </a:p>
        </p:txBody>
      </p:sp>
      <p:sp>
        <p:nvSpPr>
          <p:cNvPr id="170" name="Rectangle 169">
            <a:extLst>
              <a:ext uri="{FF2B5EF4-FFF2-40B4-BE49-F238E27FC236}">
                <a16:creationId xmlns:a16="http://schemas.microsoft.com/office/drawing/2014/main" id="{57906366-73C7-49A7-9EFE-E2028F4C3E1A}"/>
              </a:ext>
            </a:extLst>
          </p:cNvPr>
          <p:cNvSpPr/>
          <p:nvPr/>
        </p:nvSpPr>
        <p:spPr>
          <a:xfrm>
            <a:off x="4189373" y="1573665"/>
            <a:ext cx="5596401" cy="452590"/>
          </a:xfrm>
          <a:prstGeom prst="rect">
            <a:avLst/>
          </a:prstGeom>
          <a:solidFill>
            <a:schemeClr val="bg1">
              <a:lumMod val="95000"/>
            </a:schemeClr>
          </a:solidFill>
        </p:spPr>
        <p:txBody>
          <a:bodyPr wrap="square">
            <a:spAutoFit/>
          </a:bodyPr>
          <a:lstStyle/>
          <a:p>
            <a:pPr algn="ctr">
              <a:spcAft>
                <a:spcPts val="588"/>
              </a:spcAft>
              <a:defRPr/>
            </a:pPr>
            <a:r>
              <a:rPr lang="en-US" sz="1176" dirty="0"/>
              <a:t>The issue: Designing, integrating and maintaining dozens of individual services requires extensive expertise, time and financial investment</a:t>
            </a:r>
          </a:p>
        </p:txBody>
      </p:sp>
      <p:grpSp>
        <p:nvGrpSpPr>
          <p:cNvPr id="171" name="Group 170" descr="A flowchart showing Azure IoT Device SDK, Azure IoT Edge, Azure Sphere, Manage and Business Integration ">
            <a:extLst>
              <a:ext uri="{FF2B5EF4-FFF2-40B4-BE49-F238E27FC236}">
                <a16:creationId xmlns:a16="http://schemas.microsoft.com/office/drawing/2014/main" id="{068E1369-56C0-4CD0-95C5-553BD55DA8C6}"/>
              </a:ext>
            </a:extLst>
          </p:cNvPr>
          <p:cNvGrpSpPr/>
          <p:nvPr/>
        </p:nvGrpSpPr>
        <p:grpSpPr>
          <a:xfrm>
            <a:off x="589007" y="2140726"/>
            <a:ext cx="11005576" cy="3947001"/>
            <a:chOff x="600817" y="2183155"/>
            <a:chExt cx="11226261" cy="4026147"/>
          </a:xfrm>
        </p:grpSpPr>
        <p:sp>
          <p:nvSpPr>
            <p:cNvPr id="172" name="Rectangle 171">
              <a:extLst>
                <a:ext uri="{FF2B5EF4-FFF2-40B4-BE49-F238E27FC236}">
                  <a16:creationId xmlns:a16="http://schemas.microsoft.com/office/drawing/2014/main" id="{5C484A39-F1FD-4EC6-ACED-F4A43B0EED38}"/>
                </a:ext>
                <a:ext uri="{C183D7F6-B498-43B3-948B-1728B52AA6E4}">
                  <adec:decorative xmlns:adec="http://schemas.microsoft.com/office/drawing/2017/decorative" val="1"/>
                </a:ext>
              </a:extLst>
            </p:cNvPr>
            <p:cNvSpPr/>
            <p:nvPr/>
          </p:nvSpPr>
          <p:spPr bwMode="auto">
            <a:xfrm>
              <a:off x="3802153" y="2201000"/>
              <a:ext cx="5067834" cy="3869779"/>
            </a:xfrm>
            <a:prstGeom prst="rect">
              <a:avLst/>
            </a:prstGeom>
            <a:noFill/>
            <a:ln w="19050">
              <a:solidFill>
                <a:schemeClr val="bg1">
                  <a:lumMod val="8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179285" bIns="89592" numCol="1" spcCol="0" rtlCol="0" fromWordArt="0" anchor="b" anchorCtr="0" forceAA="0" compatLnSpc="1">
              <a:prstTxWarp prst="textNoShape">
                <a:avLst/>
              </a:prstTxWarp>
              <a:noAutofit/>
            </a:bodyPr>
            <a:lstStyle/>
            <a:p>
              <a:pPr algn="ctr" defTabSz="895403" fontAlgn="base">
                <a:spcBef>
                  <a:spcPct val="0"/>
                </a:spcBef>
                <a:spcAft>
                  <a:spcPts val="588"/>
                </a:spcAft>
              </a:pPr>
              <a:endParaRPr lang="en-US" sz="1029" kern="0">
                <a:solidFill>
                  <a:schemeClr val="tx1"/>
                </a:solidFill>
                <a:latin typeface="Segoe UI" panose="020B0502040204020203" pitchFamily="34" charset="0"/>
                <a:cs typeface="Segoe UI" panose="020B0502040204020203" pitchFamily="34" charset="0"/>
              </a:endParaRPr>
            </a:p>
          </p:txBody>
        </p:sp>
        <p:cxnSp>
          <p:nvCxnSpPr>
            <p:cNvPr id="173" name="2   Arrow fg">
              <a:extLst>
                <a:ext uri="{FF2B5EF4-FFF2-40B4-BE49-F238E27FC236}">
                  <a16:creationId xmlns:a16="http://schemas.microsoft.com/office/drawing/2014/main" id="{B8CE12CA-B669-4DF2-A365-D095DB5CDA0A}"/>
                </a:ext>
              </a:extLst>
            </p:cNvPr>
            <p:cNvCxnSpPr>
              <a:cxnSpLocks/>
            </p:cNvCxnSpPr>
            <p:nvPr/>
          </p:nvCxnSpPr>
          <p:spPr>
            <a:xfrm>
              <a:off x="2956817" y="2669237"/>
              <a:ext cx="850015" cy="1"/>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7CBD5A55-8208-46EB-A91B-0F5696ED30BC}"/>
                </a:ext>
                <a:ext uri="{C183D7F6-B498-43B3-948B-1728B52AA6E4}">
                  <adec:decorative xmlns:adec="http://schemas.microsoft.com/office/drawing/2017/decorative" val="1"/>
                </a:ext>
              </a:extLst>
            </p:cNvPr>
            <p:cNvSpPr/>
            <p:nvPr/>
          </p:nvSpPr>
          <p:spPr bwMode="auto">
            <a:xfrm>
              <a:off x="602160" y="2201001"/>
              <a:ext cx="2335621" cy="913132"/>
            </a:xfrm>
            <a:prstGeom prst="rect">
              <a:avLst/>
            </a:prstGeom>
            <a:solidFill>
              <a:schemeClr val="bg1">
                <a:alpha val="90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89604" rIns="0" bIns="89579" numCol="1" spcCol="0" rtlCol="0" fromWordArt="0" anchor="b" anchorCtr="0" forceAA="0" compatLnSpc="1">
              <a:prstTxWarp prst="textNoShape">
                <a:avLst/>
              </a:prstTxWarp>
              <a:noAutofit/>
            </a:bodyPr>
            <a:lstStyle/>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175" name="Rectangle 174">
              <a:extLst>
                <a:ext uri="{FF2B5EF4-FFF2-40B4-BE49-F238E27FC236}">
                  <a16:creationId xmlns:a16="http://schemas.microsoft.com/office/drawing/2014/main" id="{2536AEFA-7BC1-4C48-BFAD-325B2E7E55F9}"/>
                </a:ext>
              </a:extLst>
            </p:cNvPr>
            <p:cNvSpPr/>
            <p:nvPr/>
          </p:nvSpPr>
          <p:spPr>
            <a:xfrm>
              <a:off x="617863" y="2315490"/>
              <a:ext cx="2322095" cy="589905"/>
            </a:xfrm>
            <a:prstGeom prst="rect">
              <a:avLst/>
            </a:prstGeom>
          </p:spPr>
          <p:txBody>
            <a:bodyPr wrap="square" lIns="0" rIns="0">
              <a:spAutoFit/>
            </a:bodyPr>
            <a:lstStyle/>
            <a:p>
              <a:pPr algn="ctr" defTabSz="896182">
                <a:buSzPct val="90000"/>
                <a:defRPr/>
              </a:pPr>
              <a:r>
                <a:rPr lang="en-US" sz="1078" kern="0" dirty="0">
                  <a:latin typeface="+mj-lt"/>
                  <a:cs typeface="Segoe UI" panose="020B0502040204020203" pitchFamily="34" charset="0"/>
                </a:rPr>
                <a:t>Azure IoT Device SDK</a:t>
              </a:r>
            </a:p>
            <a:p>
              <a:pPr marL="0" lvl="1" algn="ctr" defTabSz="896182">
                <a:spcBef>
                  <a:spcPts val="196"/>
                </a:spcBef>
                <a:buClr>
                  <a:srgbClr val="FFFFFF">
                    <a:lumMod val="75000"/>
                  </a:srgbClr>
                </a:buClr>
                <a:buSzPct val="100000"/>
                <a:defRPr/>
              </a:pPr>
              <a:r>
                <a:rPr lang="en-US" sz="882" dirty="0"/>
                <a:t>3</a:t>
              </a:r>
              <a:r>
                <a:rPr lang="en-US" sz="882" baseline="30000" dirty="0"/>
                <a:t>rd</a:t>
              </a:r>
              <a:r>
                <a:rPr lang="en-US" sz="882" dirty="0"/>
                <a:t> Party Industry specific sensors &amp; devices</a:t>
              </a:r>
              <a:endParaRPr lang="en-US" sz="882" kern="0" dirty="0">
                <a:ea typeface="Segoe UI" panose="020B0502040204020203" pitchFamily="34" charset="0"/>
                <a:cs typeface="Segoe UI" panose="020B0502040204020203" pitchFamily="34" charset="0"/>
              </a:endParaRPr>
            </a:p>
            <a:p>
              <a:pPr marL="0" lvl="1" algn="ctr" defTabSz="896182">
                <a:spcBef>
                  <a:spcPts val="196"/>
                </a:spcBef>
                <a:buClr>
                  <a:srgbClr val="FFFFFF">
                    <a:lumMod val="75000"/>
                  </a:srgbClr>
                </a:buClr>
                <a:buSzPct val="100000"/>
                <a:defRPr/>
              </a:pPr>
              <a:r>
                <a:rPr lang="en-US" sz="882" kern="0" dirty="0">
                  <a:ea typeface="Segoe UI" panose="020B0502040204020203" pitchFamily="34" charset="0"/>
                  <a:cs typeface="Segoe UI" panose="020B0502040204020203" pitchFamily="34" charset="0"/>
                </a:rPr>
                <a:t>(RTOS, Linux, Windows, Android, iOS) </a:t>
              </a:r>
            </a:p>
          </p:txBody>
        </p:sp>
        <p:sp>
          <p:nvSpPr>
            <p:cNvPr id="216" name="Frame 5">
              <a:extLst>
                <a:ext uri="{FF2B5EF4-FFF2-40B4-BE49-F238E27FC236}">
                  <a16:creationId xmlns:a16="http://schemas.microsoft.com/office/drawing/2014/main" id="{B573547F-704C-4416-AEE1-6D6DD25DE2C4}"/>
                </a:ext>
              </a:extLst>
            </p:cNvPr>
            <p:cNvSpPr>
              <a:spLocks noChangeAspect="1"/>
            </p:cNvSpPr>
            <p:nvPr/>
          </p:nvSpPr>
          <p:spPr bwMode="auto">
            <a:xfrm>
              <a:off x="885702"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17" name="Frame 5">
              <a:extLst>
                <a:ext uri="{FF2B5EF4-FFF2-40B4-BE49-F238E27FC236}">
                  <a16:creationId xmlns:a16="http://schemas.microsoft.com/office/drawing/2014/main" id="{C20686A5-4AF7-4CC5-A2B2-9441C8B337F2}"/>
                </a:ext>
              </a:extLst>
            </p:cNvPr>
            <p:cNvSpPr>
              <a:spLocks noChangeAspect="1"/>
            </p:cNvSpPr>
            <p:nvPr/>
          </p:nvSpPr>
          <p:spPr bwMode="auto">
            <a:xfrm>
              <a:off x="1038760"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18" name="Frame 5">
              <a:extLst>
                <a:ext uri="{FF2B5EF4-FFF2-40B4-BE49-F238E27FC236}">
                  <a16:creationId xmlns:a16="http://schemas.microsoft.com/office/drawing/2014/main" id="{5A93338C-35F3-46C6-A7E8-F4A62873DB4C}"/>
                </a:ext>
              </a:extLst>
            </p:cNvPr>
            <p:cNvSpPr>
              <a:spLocks noChangeAspect="1"/>
            </p:cNvSpPr>
            <p:nvPr/>
          </p:nvSpPr>
          <p:spPr bwMode="auto">
            <a:xfrm>
              <a:off x="1188441"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19" name="Frame 5">
              <a:extLst>
                <a:ext uri="{FF2B5EF4-FFF2-40B4-BE49-F238E27FC236}">
                  <a16:creationId xmlns:a16="http://schemas.microsoft.com/office/drawing/2014/main" id="{88957793-42A9-4B81-BEC9-8B38BA3C8820}"/>
                </a:ext>
              </a:extLst>
            </p:cNvPr>
            <p:cNvSpPr>
              <a:spLocks noChangeAspect="1"/>
            </p:cNvSpPr>
            <p:nvPr/>
          </p:nvSpPr>
          <p:spPr bwMode="auto">
            <a:xfrm>
              <a:off x="1338122"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20" name="Frame 5">
              <a:extLst>
                <a:ext uri="{FF2B5EF4-FFF2-40B4-BE49-F238E27FC236}">
                  <a16:creationId xmlns:a16="http://schemas.microsoft.com/office/drawing/2014/main" id="{12A62F4E-8E3E-44E5-A5EA-1089A957F76F}"/>
                </a:ext>
              </a:extLst>
            </p:cNvPr>
            <p:cNvSpPr>
              <a:spLocks noChangeAspect="1"/>
            </p:cNvSpPr>
            <p:nvPr/>
          </p:nvSpPr>
          <p:spPr bwMode="auto">
            <a:xfrm>
              <a:off x="1487803"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22" name="Frame 5">
              <a:extLst>
                <a:ext uri="{FF2B5EF4-FFF2-40B4-BE49-F238E27FC236}">
                  <a16:creationId xmlns:a16="http://schemas.microsoft.com/office/drawing/2014/main" id="{CF9F4948-96E7-4D92-977D-7F525635CC7D}"/>
                </a:ext>
              </a:extLst>
            </p:cNvPr>
            <p:cNvSpPr>
              <a:spLocks noChangeAspect="1"/>
            </p:cNvSpPr>
            <p:nvPr/>
          </p:nvSpPr>
          <p:spPr bwMode="auto">
            <a:xfrm>
              <a:off x="1637484"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46" name="Frame 5">
              <a:extLst>
                <a:ext uri="{FF2B5EF4-FFF2-40B4-BE49-F238E27FC236}">
                  <a16:creationId xmlns:a16="http://schemas.microsoft.com/office/drawing/2014/main" id="{02D7CAE3-3E22-4DB0-ADD6-7F9EA47E7EB7}"/>
                </a:ext>
              </a:extLst>
            </p:cNvPr>
            <p:cNvSpPr>
              <a:spLocks noChangeAspect="1"/>
            </p:cNvSpPr>
            <p:nvPr/>
          </p:nvSpPr>
          <p:spPr bwMode="auto">
            <a:xfrm>
              <a:off x="1787165"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47" name="Frame 5">
              <a:extLst>
                <a:ext uri="{FF2B5EF4-FFF2-40B4-BE49-F238E27FC236}">
                  <a16:creationId xmlns:a16="http://schemas.microsoft.com/office/drawing/2014/main" id="{4E378A9E-3B17-419A-8877-7CC517D75F7F}"/>
                </a:ext>
              </a:extLst>
            </p:cNvPr>
            <p:cNvSpPr>
              <a:spLocks noChangeAspect="1"/>
            </p:cNvSpPr>
            <p:nvPr/>
          </p:nvSpPr>
          <p:spPr bwMode="auto">
            <a:xfrm>
              <a:off x="1936846"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48" name="Frame 5">
              <a:extLst>
                <a:ext uri="{FF2B5EF4-FFF2-40B4-BE49-F238E27FC236}">
                  <a16:creationId xmlns:a16="http://schemas.microsoft.com/office/drawing/2014/main" id="{E4705299-986F-4F39-B085-277A0BBA67C7}"/>
                </a:ext>
              </a:extLst>
            </p:cNvPr>
            <p:cNvSpPr>
              <a:spLocks noChangeAspect="1"/>
            </p:cNvSpPr>
            <p:nvPr/>
          </p:nvSpPr>
          <p:spPr bwMode="auto">
            <a:xfrm>
              <a:off x="2086527"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49" name="Frame 5">
              <a:extLst>
                <a:ext uri="{FF2B5EF4-FFF2-40B4-BE49-F238E27FC236}">
                  <a16:creationId xmlns:a16="http://schemas.microsoft.com/office/drawing/2014/main" id="{51C83E59-C48D-462F-9C8C-167DC7E16474}"/>
                </a:ext>
              </a:extLst>
            </p:cNvPr>
            <p:cNvSpPr>
              <a:spLocks noChangeAspect="1"/>
            </p:cNvSpPr>
            <p:nvPr/>
          </p:nvSpPr>
          <p:spPr bwMode="auto">
            <a:xfrm>
              <a:off x="2236208"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50" name="Frame 5">
              <a:extLst>
                <a:ext uri="{FF2B5EF4-FFF2-40B4-BE49-F238E27FC236}">
                  <a16:creationId xmlns:a16="http://schemas.microsoft.com/office/drawing/2014/main" id="{2E61A2BA-AD98-48CF-A3C9-D4078D5E917B}"/>
                </a:ext>
              </a:extLst>
            </p:cNvPr>
            <p:cNvSpPr>
              <a:spLocks noChangeAspect="1"/>
            </p:cNvSpPr>
            <p:nvPr/>
          </p:nvSpPr>
          <p:spPr bwMode="auto">
            <a:xfrm>
              <a:off x="2385889"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251" name="Frame 5">
              <a:extLst>
                <a:ext uri="{FF2B5EF4-FFF2-40B4-BE49-F238E27FC236}">
                  <a16:creationId xmlns:a16="http://schemas.microsoft.com/office/drawing/2014/main" id="{560ADDFE-8369-410E-B1A7-A82115099B16}"/>
                </a:ext>
              </a:extLst>
            </p:cNvPr>
            <p:cNvSpPr>
              <a:spLocks noChangeAspect="1"/>
            </p:cNvSpPr>
            <p:nvPr/>
          </p:nvSpPr>
          <p:spPr bwMode="auto">
            <a:xfrm>
              <a:off x="2535570" y="293068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cxnSp>
          <p:nvCxnSpPr>
            <p:cNvPr id="256" name="2 Arrow">
              <a:extLst>
                <a:ext uri="{FF2B5EF4-FFF2-40B4-BE49-F238E27FC236}">
                  <a16:creationId xmlns:a16="http://schemas.microsoft.com/office/drawing/2014/main" id="{28E35D34-D8A2-492C-A57B-958DCA863C90}"/>
                </a:ext>
              </a:extLst>
            </p:cNvPr>
            <p:cNvCxnSpPr>
              <a:cxnSpLocks/>
              <a:endCxn id="174" idx="2"/>
            </p:cNvCxnSpPr>
            <p:nvPr/>
          </p:nvCxnSpPr>
          <p:spPr>
            <a:xfrm flipV="1">
              <a:off x="1763975" y="3114133"/>
              <a:ext cx="5996" cy="298364"/>
            </a:xfrm>
            <a:prstGeom prst="straightConnector1">
              <a:avLst/>
            </a:prstGeom>
            <a:ln w="2540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57" name="2   Arrow fg">
              <a:extLst>
                <a:ext uri="{FF2B5EF4-FFF2-40B4-BE49-F238E27FC236}">
                  <a16:creationId xmlns:a16="http://schemas.microsoft.com/office/drawing/2014/main" id="{62028949-6E7F-47B2-A633-EBB933A086B7}"/>
                </a:ext>
              </a:extLst>
            </p:cNvPr>
            <p:cNvCxnSpPr>
              <a:cxnSpLocks/>
            </p:cNvCxnSpPr>
            <p:nvPr/>
          </p:nvCxnSpPr>
          <p:spPr>
            <a:xfrm flipV="1">
              <a:off x="2941809" y="4145214"/>
              <a:ext cx="850015" cy="1"/>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286" name="Rectangle 285">
              <a:extLst>
                <a:ext uri="{FF2B5EF4-FFF2-40B4-BE49-F238E27FC236}">
                  <a16:creationId xmlns:a16="http://schemas.microsoft.com/office/drawing/2014/main" id="{87F0B075-9F06-4D88-A84A-0EA74D377428}"/>
                </a:ext>
              </a:extLst>
            </p:cNvPr>
            <p:cNvSpPr/>
            <p:nvPr/>
          </p:nvSpPr>
          <p:spPr bwMode="auto">
            <a:xfrm>
              <a:off x="600817" y="3412495"/>
              <a:ext cx="2326316" cy="1465439"/>
            </a:xfrm>
            <a:prstGeom prst="rect">
              <a:avLst/>
            </a:prstGeom>
            <a:solidFill>
              <a:schemeClr val="bg1">
                <a:alpha val="79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04" rIns="0" bIns="89579" numCol="1" spcCol="0" rtlCol="0" fromWordArt="0" anchor="b" anchorCtr="0" forceAA="0" compatLnSpc="1">
              <a:prstTxWarp prst="textNoShape">
                <a:avLst/>
              </a:prstTxWarp>
              <a:noAutofit/>
            </a:bodyPr>
            <a:lstStyle/>
            <a:p>
              <a:pPr algn="ctr" defTabSz="895232" fontAlgn="base">
                <a:spcBef>
                  <a:spcPct val="0"/>
                </a:spcBef>
                <a:spcAft>
                  <a:spcPts val="588"/>
                </a:spcAft>
                <a:defRPr/>
              </a:pPr>
              <a:endParaRPr lang="en-US" sz="1078" b="1" ker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287" name="Rectangle 286">
              <a:extLst>
                <a:ext uri="{FF2B5EF4-FFF2-40B4-BE49-F238E27FC236}">
                  <a16:creationId xmlns:a16="http://schemas.microsoft.com/office/drawing/2014/main" id="{D92F9EA4-1C78-49BB-A76B-C1D5C5631992}"/>
                </a:ext>
              </a:extLst>
            </p:cNvPr>
            <p:cNvSpPr/>
            <p:nvPr/>
          </p:nvSpPr>
          <p:spPr>
            <a:xfrm>
              <a:off x="609143" y="3941548"/>
              <a:ext cx="905246" cy="430887"/>
            </a:xfrm>
            <a:prstGeom prst="rect">
              <a:avLst/>
            </a:prstGeom>
          </p:spPr>
          <p:txBody>
            <a:bodyPr wrap="square">
              <a:spAutoFit/>
            </a:bodyPr>
            <a:lstStyle/>
            <a:p>
              <a:pPr algn="ctr" defTabSz="895232" fontAlgn="base">
                <a:spcBef>
                  <a:spcPct val="0"/>
                </a:spcBef>
                <a:spcAft>
                  <a:spcPts val="588"/>
                </a:spcAft>
                <a:defRPr/>
              </a:pPr>
              <a:r>
                <a:rPr lang="en-US" sz="1078" kern="0">
                  <a:latin typeface="+mj-lt"/>
                  <a:ea typeface="Segoe UI" panose="020B0502040204020203" pitchFamily="34" charset="0"/>
                  <a:cs typeface="Segoe UI" panose="020B0502040204020203" pitchFamily="34" charset="0"/>
                </a:rPr>
                <a:t>Azure </a:t>
              </a:r>
              <a:br>
                <a:rPr lang="en-US" sz="1078" kern="0">
                  <a:latin typeface="+mj-lt"/>
                  <a:ea typeface="Segoe UI" panose="020B0502040204020203" pitchFamily="34" charset="0"/>
                  <a:cs typeface="Segoe UI" panose="020B0502040204020203" pitchFamily="34" charset="0"/>
                </a:rPr>
              </a:br>
              <a:r>
                <a:rPr lang="en-US" sz="1078" kern="0">
                  <a:latin typeface="+mj-lt"/>
                  <a:ea typeface="Segoe UI" panose="020B0502040204020203" pitchFamily="34" charset="0"/>
                  <a:cs typeface="Segoe UI" panose="020B0502040204020203" pitchFamily="34" charset="0"/>
                </a:rPr>
                <a:t>IoT Edge</a:t>
              </a:r>
            </a:p>
          </p:txBody>
        </p:sp>
        <p:pic>
          <p:nvPicPr>
            <p:cNvPr id="288" name="Picture 287">
              <a:extLst>
                <a:ext uri="{FF2B5EF4-FFF2-40B4-BE49-F238E27FC236}">
                  <a16:creationId xmlns:a16="http://schemas.microsoft.com/office/drawing/2014/main" id="{1575D458-E0B4-4638-BD4B-C55D79215B83}"/>
                </a:ext>
              </a:extLst>
            </p:cNvPr>
            <p:cNvPicPr>
              <a:picLocks noChangeAspect="1"/>
            </p:cNvPicPr>
            <p:nvPr/>
          </p:nvPicPr>
          <p:blipFill>
            <a:blip r:embed="rId3"/>
            <a:srcRect/>
            <a:stretch/>
          </p:blipFill>
          <p:spPr>
            <a:xfrm>
              <a:off x="849290" y="3531024"/>
              <a:ext cx="444504" cy="444504"/>
            </a:xfrm>
            <a:prstGeom prst="rect">
              <a:avLst/>
            </a:prstGeom>
          </p:spPr>
        </p:pic>
        <p:sp>
          <p:nvSpPr>
            <p:cNvPr id="335" name="Rectangle 334">
              <a:extLst>
                <a:ext uri="{FF2B5EF4-FFF2-40B4-BE49-F238E27FC236}">
                  <a16:creationId xmlns:a16="http://schemas.microsoft.com/office/drawing/2014/main" id="{FDAD6241-05E8-4645-B664-F531822F6E48}"/>
                </a:ext>
              </a:extLst>
            </p:cNvPr>
            <p:cNvSpPr/>
            <p:nvPr/>
          </p:nvSpPr>
          <p:spPr bwMode="auto">
            <a:xfrm>
              <a:off x="1569966" y="3559766"/>
              <a:ext cx="1244762" cy="944545"/>
            </a:xfrm>
            <a:prstGeom prst="rect">
              <a:avLst/>
            </a:prstGeom>
            <a:no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defTabSz="895232" fontAlgn="base">
                <a:spcBef>
                  <a:spcPct val="0"/>
                </a:spcBef>
                <a:defRPr/>
              </a:pPr>
              <a:r>
                <a:rPr lang="en-US" sz="882" kern="0" dirty="0">
                  <a:solidFill>
                    <a:schemeClr val="tx1"/>
                  </a:solidFill>
                  <a:latin typeface="+mj-lt"/>
                  <a:ea typeface="Segoe UI" panose="020B0502040204020203" pitchFamily="34" charset="0"/>
                  <a:cs typeface="Segoe UI" panose="020B0502040204020203" pitchFamily="34" charset="0"/>
                </a:rPr>
                <a:t>Edge Modules:</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Protocol Adaptation</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Functions</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Stream Analytics</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Machine Learning</a:t>
              </a:r>
            </a:p>
            <a:p>
              <a:pPr defTabSz="895232" fontAlgn="base">
                <a:spcBef>
                  <a:spcPts val="98"/>
                </a:spcBef>
                <a:spcAft>
                  <a:spcPts val="98"/>
                </a:spcAft>
                <a:defRPr/>
              </a:pPr>
              <a:r>
                <a:rPr lang="en-US" sz="882" kern="0" dirty="0">
                  <a:solidFill>
                    <a:schemeClr val="tx1"/>
                  </a:solidFill>
                  <a:ea typeface="Segoe UI" panose="020B0502040204020203" pitchFamily="34" charset="0"/>
                  <a:cs typeface="Segoe UI" panose="020B0502040204020203" pitchFamily="34" charset="0"/>
                </a:rPr>
                <a:t>AI</a:t>
              </a:r>
            </a:p>
          </p:txBody>
        </p:sp>
        <p:sp>
          <p:nvSpPr>
            <p:cNvPr id="336" name="Eye" title="Icon of an eye">
              <a:extLst>
                <a:ext uri="{FF2B5EF4-FFF2-40B4-BE49-F238E27FC236}">
                  <a16:creationId xmlns:a16="http://schemas.microsoft.com/office/drawing/2014/main" id="{C8EF2AC0-4346-419B-9CAE-1F62B0656E9B}"/>
                </a:ext>
              </a:extLst>
            </p:cNvPr>
            <p:cNvSpPr>
              <a:spLocks noChangeAspect="1" noEditPoints="1"/>
            </p:cNvSpPr>
            <p:nvPr/>
          </p:nvSpPr>
          <p:spPr bwMode="auto">
            <a:xfrm>
              <a:off x="941259" y="4587977"/>
              <a:ext cx="231380" cy="127748"/>
            </a:xfrm>
            <a:custGeom>
              <a:avLst/>
              <a:gdLst>
                <a:gd name="T0" fmla="*/ 3 w 346"/>
                <a:gd name="T1" fmla="*/ 91 h 190"/>
                <a:gd name="T2" fmla="*/ 173 w 346"/>
                <a:gd name="T3" fmla="*/ 0 h 190"/>
                <a:gd name="T4" fmla="*/ 346 w 346"/>
                <a:gd name="T5" fmla="*/ 95 h 190"/>
                <a:gd name="T6" fmla="*/ 173 w 346"/>
                <a:gd name="T7" fmla="*/ 190 h 190"/>
                <a:gd name="T8" fmla="*/ 6 w 346"/>
                <a:gd name="T9" fmla="*/ 102 h 190"/>
                <a:gd name="T10" fmla="*/ 0 w 346"/>
                <a:gd name="T11" fmla="*/ 95 h 190"/>
                <a:gd name="T12" fmla="*/ 3 w 346"/>
                <a:gd name="T13" fmla="*/ 91 h 190"/>
                <a:gd name="T14" fmla="*/ 173 w 346"/>
                <a:gd name="T15" fmla="*/ 0 h 190"/>
                <a:gd name="T16" fmla="*/ 73 w 346"/>
                <a:gd name="T17" fmla="*/ 95 h 190"/>
                <a:gd name="T18" fmla="*/ 173 w 346"/>
                <a:gd name="T19" fmla="*/ 190 h 190"/>
                <a:gd name="T20" fmla="*/ 273 w 346"/>
                <a:gd name="T21" fmla="*/ 95 h 190"/>
                <a:gd name="T22" fmla="*/ 173 w 346"/>
                <a:gd name="T23" fmla="*/ 0 h 190"/>
                <a:gd name="T24" fmla="*/ 173 w 346"/>
                <a:gd name="T25" fmla="*/ 56 h 190"/>
                <a:gd name="T26" fmla="*/ 134 w 346"/>
                <a:gd name="T27" fmla="*/ 95 h 190"/>
                <a:gd name="T28" fmla="*/ 173 w 346"/>
                <a:gd name="T29" fmla="*/ 135 h 190"/>
                <a:gd name="T30" fmla="*/ 213 w 346"/>
                <a:gd name="T31" fmla="*/ 95 h 190"/>
                <a:gd name="T32" fmla="*/ 173 w 346"/>
                <a:gd name="T33" fmla="*/ 5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6" h="190">
                  <a:moveTo>
                    <a:pt x="3" y="91"/>
                  </a:moveTo>
                  <a:cubicBezTo>
                    <a:pt x="17" y="73"/>
                    <a:pt x="77" y="0"/>
                    <a:pt x="173" y="0"/>
                  </a:cubicBezTo>
                  <a:cubicBezTo>
                    <a:pt x="283" y="0"/>
                    <a:pt x="346" y="95"/>
                    <a:pt x="346" y="95"/>
                  </a:cubicBezTo>
                  <a:cubicBezTo>
                    <a:pt x="346" y="95"/>
                    <a:pt x="283" y="190"/>
                    <a:pt x="173" y="190"/>
                  </a:cubicBezTo>
                  <a:cubicBezTo>
                    <a:pt x="82" y="190"/>
                    <a:pt x="23" y="125"/>
                    <a:pt x="6" y="102"/>
                  </a:cubicBezTo>
                  <a:cubicBezTo>
                    <a:pt x="2" y="98"/>
                    <a:pt x="0" y="95"/>
                    <a:pt x="0" y="95"/>
                  </a:cubicBezTo>
                  <a:cubicBezTo>
                    <a:pt x="0" y="95"/>
                    <a:pt x="1" y="94"/>
                    <a:pt x="3" y="91"/>
                  </a:cubicBezTo>
                  <a:close/>
                  <a:moveTo>
                    <a:pt x="173" y="0"/>
                  </a:moveTo>
                  <a:cubicBezTo>
                    <a:pt x="118" y="0"/>
                    <a:pt x="73" y="42"/>
                    <a:pt x="73" y="95"/>
                  </a:cubicBezTo>
                  <a:cubicBezTo>
                    <a:pt x="73" y="148"/>
                    <a:pt x="118" y="190"/>
                    <a:pt x="173" y="190"/>
                  </a:cubicBezTo>
                  <a:cubicBezTo>
                    <a:pt x="228" y="190"/>
                    <a:pt x="273" y="148"/>
                    <a:pt x="273" y="95"/>
                  </a:cubicBezTo>
                  <a:cubicBezTo>
                    <a:pt x="273" y="42"/>
                    <a:pt x="228" y="0"/>
                    <a:pt x="173" y="0"/>
                  </a:cubicBezTo>
                  <a:close/>
                  <a:moveTo>
                    <a:pt x="173" y="56"/>
                  </a:moveTo>
                  <a:cubicBezTo>
                    <a:pt x="151" y="56"/>
                    <a:pt x="134" y="73"/>
                    <a:pt x="134" y="95"/>
                  </a:cubicBezTo>
                  <a:cubicBezTo>
                    <a:pt x="134" y="117"/>
                    <a:pt x="151" y="135"/>
                    <a:pt x="173" y="135"/>
                  </a:cubicBezTo>
                  <a:cubicBezTo>
                    <a:pt x="195" y="135"/>
                    <a:pt x="213" y="117"/>
                    <a:pt x="213" y="95"/>
                  </a:cubicBezTo>
                  <a:cubicBezTo>
                    <a:pt x="213" y="73"/>
                    <a:pt x="195" y="56"/>
                    <a:pt x="173" y="56"/>
                  </a:cubicBezTo>
                  <a:close/>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1800">
                <a:latin typeface="Segoe UI"/>
              </a:endParaRPr>
            </a:p>
          </p:txBody>
        </p:sp>
        <p:sp>
          <p:nvSpPr>
            <p:cNvPr id="339" name="Dictionary_E82D" title="Icon of a book">
              <a:extLst>
                <a:ext uri="{FF2B5EF4-FFF2-40B4-BE49-F238E27FC236}">
                  <a16:creationId xmlns:a16="http://schemas.microsoft.com/office/drawing/2014/main" id="{FF56CE16-549C-4060-95EE-11A60B1ACCD1}"/>
                </a:ext>
              </a:extLst>
            </p:cNvPr>
            <p:cNvSpPr>
              <a:spLocks noChangeAspect="1" noEditPoints="1"/>
            </p:cNvSpPr>
            <p:nvPr/>
          </p:nvSpPr>
          <p:spPr bwMode="auto">
            <a:xfrm>
              <a:off x="1307597" y="4567991"/>
              <a:ext cx="134621" cy="168275"/>
            </a:xfrm>
            <a:custGeom>
              <a:avLst/>
              <a:gdLst>
                <a:gd name="T0" fmla="*/ 0 w 3004"/>
                <a:gd name="T1" fmla="*/ 3379 h 3754"/>
                <a:gd name="T2" fmla="*/ 0 w 3004"/>
                <a:gd name="T3" fmla="*/ 375 h 3754"/>
                <a:gd name="T4" fmla="*/ 376 w 3004"/>
                <a:gd name="T5" fmla="*/ 0 h 3754"/>
                <a:gd name="T6" fmla="*/ 3004 w 3004"/>
                <a:gd name="T7" fmla="*/ 0 h 3754"/>
                <a:gd name="T8" fmla="*/ 3004 w 3004"/>
                <a:gd name="T9" fmla="*/ 3754 h 3754"/>
                <a:gd name="T10" fmla="*/ 376 w 3004"/>
                <a:gd name="T11" fmla="*/ 3754 h 3754"/>
                <a:gd name="T12" fmla="*/ 0 w 3004"/>
                <a:gd name="T13" fmla="*/ 3379 h 3754"/>
                <a:gd name="T14" fmla="*/ 376 w 3004"/>
                <a:gd name="T15" fmla="*/ 3003 h 3754"/>
                <a:gd name="T16" fmla="*/ 3004 w 3004"/>
                <a:gd name="T17" fmla="*/ 3003 h 3754"/>
                <a:gd name="T18" fmla="*/ 751 w 3004"/>
                <a:gd name="T19" fmla="*/ 1251 h 3754"/>
                <a:gd name="T20" fmla="*/ 2253 w 3004"/>
                <a:gd name="T21" fmla="*/ 1251 h 3754"/>
                <a:gd name="T22" fmla="*/ 2253 w 3004"/>
                <a:gd name="T23" fmla="*/ 751 h 3754"/>
                <a:gd name="T24" fmla="*/ 751 w 3004"/>
                <a:gd name="T25" fmla="*/ 751 h 3754"/>
                <a:gd name="T26" fmla="*/ 751 w 3004"/>
                <a:gd name="T27" fmla="*/ 1251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4" h="3754">
                  <a:moveTo>
                    <a:pt x="0" y="3379"/>
                  </a:moveTo>
                  <a:cubicBezTo>
                    <a:pt x="0" y="375"/>
                    <a:pt x="0" y="375"/>
                    <a:pt x="0" y="375"/>
                  </a:cubicBezTo>
                  <a:cubicBezTo>
                    <a:pt x="0" y="186"/>
                    <a:pt x="187" y="0"/>
                    <a:pt x="376" y="0"/>
                  </a:cubicBezTo>
                  <a:cubicBezTo>
                    <a:pt x="3004" y="0"/>
                    <a:pt x="3004" y="0"/>
                    <a:pt x="3004" y="0"/>
                  </a:cubicBezTo>
                  <a:cubicBezTo>
                    <a:pt x="3004" y="3754"/>
                    <a:pt x="3004" y="3754"/>
                    <a:pt x="3004" y="3754"/>
                  </a:cubicBezTo>
                  <a:cubicBezTo>
                    <a:pt x="376" y="3754"/>
                    <a:pt x="376" y="3754"/>
                    <a:pt x="376" y="3754"/>
                  </a:cubicBezTo>
                  <a:cubicBezTo>
                    <a:pt x="168" y="3754"/>
                    <a:pt x="0" y="3586"/>
                    <a:pt x="0" y="3379"/>
                  </a:cubicBezTo>
                  <a:cubicBezTo>
                    <a:pt x="0" y="3172"/>
                    <a:pt x="168" y="3003"/>
                    <a:pt x="376" y="3003"/>
                  </a:cubicBezTo>
                  <a:cubicBezTo>
                    <a:pt x="3004" y="3003"/>
                    <a:pt x="3004" y="3003"/>
                    <a:pt x="3004" y="3003"/>
                  </a:cubicBezTo>
                  <a:moveTo>
                    <a:pt x="751" y="1251"/>
                  </a:moveTo>
                  <a:cubicBezTo>
                    <a:pt x="2253" y="1251"/>
                    <a:pt x="2253" y="1251"/>
                    <a:pt x="2253" y="1251"/>
                  </a:cubicBezTo>
                  <a:cubicBezTo>
                    <a:pt x="2253" y="751"/>
                    <a:pt x="2253" y="751"/>
                    <a:pt x="2253" y="751"/>
                  </a:cubicBezTo>
                  <a:cubicBezTo>
                    <a:pt x="751" y="751"/>
                    <a:pt x="751" y="751"/>
                    <a:pt x="751" y="751"/>
                  </a:cubicBezTo>
                  <a:lnTo>
                    <a:pt x="751" y="1251"/>
                  </a:lnTo>
                  <a:close/>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882">
                <a:latin typeface="Segoe UI"/>
              </a:endParaRPr>
            </a:p>
          </p:txBody>
        </p:sp>
        <p:sp>
          <p:nvSpPr>
            <p:cNvPr id="340" name="Microsoft_E720" title="Icon of a microphone">
              <a:extLst>
                <a:ext uri="{FF2B5EF4-FFF2-40B4-BE49-F238E27FC236}">
                  <a16:creationId xmlns:a16="http://schemas.microsoft.com/office/drawing/2014/main" id="{0F6C2160-A3E2-4405-A85E-7770B2209B9A}"/>
                </a:ext>
              </a:extLst>
            </p:cNvPr>
            <p:cNvSpPr>
              <a:spLocks noChangeAspect="1" noEditPoints="1"/>
            </p:cNvSpPr>
            <p:nvPr/>
          </p:nvSpPr>
          <p:spPr bwMode="auto">
            <a:xfrm>
              <a:off x="1586341" y="4567991"/>
              <a:ext cx="112129" cy="168275"/>
            </a:xfrm>
            <a:custGeom>
              <a:avLst/>
              <a:gdLst>
                <a:gd name="T0" fmla="*/ 1250 w 2500"/>
                <a:gd name="T1" fmla="*/ 3251 h 3751"/>
                <a:gd name="T2" fmla="*/ 1250 w 2500"/>
                <a:gd name="T3" fmla="*/ 3751 h 3751"/>
                <a:gd name="T4" fmla="*/ 1875 w 2500"/>
                <a:gd name="T5" fmla="*/ 3750 h 3751"/>
                <a:gd name="T6" fmla="*/ 625 w 2500"/>
                <a:gd name="T7" fmla="*/ 3750 h 3751"/>
                <a:gd name="T8" fmla="*/ 2000 w 2500"/>
                <a:gd name="T9" fmla="*/ 2547 h 3751"/>
                <a:gd name="T10" fmla="*/ 2000 w 2500"/>
                <a:gd name="T11" fmla="*/ 203 h 3751"/>
                <a:gd name="T12" fmla="*/ 1797 w 2500"/>
                <a:gd name="T13" fmla="*/ 0 h 3751"/>
                <a:gd name="T14" fmla="*/ 703 w 2500"/>
                <a:gd name="T15" fmla="*/ 0 h 3751"/>
                <a:gd name="T16" fmla="*/ 500 w 2500"/>
                <a:gd name="T17" fmla="*/ 203 h 3751"/>
                <a:gd name="T18" fmla="*/ 500 w 2500"/>
                <a:gd name="T19" fmla="*/ 2547 h 3751"/>
                <a:gd name="T20" fmla="*/ 703 w 2500"/>
                <a:gd name="T21" fmla="*/ 2750 h 3751"/>
                <a:gd name="T22" fmla="*/ 1797 w 2500"/>
                <a:gd name="T23" fmla="*/ 2750 h 3751"/>
                <a:gd name="T24" fmla="*/ 2000 w 2500"/>
                <a:gd name="T25" fmla="*/ 2547 h 3751"/>
                <a:gd name="T26" fmla="*/ 0 w 2500"/>
                <a:gd name="T27" fmla="*/ 1875 h 3751"/>
                <a:gd name="T28" fmla="*/ 0 w 2500"/>
                <a:gd name="T29" fmla="*/ 2582 h 3751"/>
                <a:gd name="T30" fmla="*/ 668 w 2500"/>
                <a:gd name="T31" fmla="*/ 3250 h 3751"/>
                <a:gd name="T32" fmla="*/ 1832 w 2500"/>
                <a:gd name="T33" fmla="*/ 3250 h 3751"/>
                <a:gd name="T34" fmla="*/ 2500 w 2500"/>
                <a:gd name="T35" fmla="*/ 2582 h 3751"/>
                <a:gd name="T36" fmla="*/ 2500 w 2500"/>
                <a:gd name="T37" fmla="*/ 1875 h 3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00" h="3751">
                  <a:moveTo>
                    <a:pt x="1250" y="3251"/>
                  </a:moveTo>
                  <a:cubicBezTo>
                    <a:pt x="1250" y="3751"/>
                    <a:pt x="1250" y="3751"/>
                    <a:pt x="1250" y="3751"/>
                  </a:cubicBezTo>
                  <a:moveTo>
                    <a:pt x="1875" y="3750"/>
                  </a:moveTo>
                  <a:cubicBezTo>
                    <a:pt x="625" y="3750"/>
                    <a:pt x="625" y="3750"/>
                    <a:pt x="625" y="3750"/>
                  </a:cubicBezTo>
                  <a:moveTo>
                    <a:pt x="2000" y="2547"/>
                  </a:moveTo>
                  <a:cubicBezTo>
                    <a:pt x="2000" y="203"/>
                    <a:pt x="2000" y="203"/>
                    <a:pt x="2000" y="203"/>
                  </a:cubicBezTo>
                  <a:cubicBezTo>
                    <a:pt x="2000" y="91"/>
                    <a:pt x="1909" y="0"/>
                    <a:pt x="1797" y="0"/>
                  </a:cubicBezTo>
                  <a:cubicBezTo>
                    <a:pt x="703" y="0"/>
                    <a:pt x="703" y="0"/>
                    <a:pt x="703" y="0"/>
                  </a:cubicBezTo>
                  <a:cubicBezTo>
                    <a:pt x="591" y="0"/>
                    <a:pt x="500" y="91"/>
                    <a:pt x="500" y="203"/>
                  </a:cubicBezTo>
                  <a:cubicBezTo>
                    <a:pt x="500" y="2547"/>
                    <a:pt x="500" y="2547"/>
                    <a:pt x="500" y="2547"/>
                  </a:cubicBezTo>
                  <a:cubicBezTo>
                    <a:pt x="500" y="2659"/>
                    <a:pt x="591" y="2750"/>
                    <a:pt x="703" y="2750"/>
                  </a:cubicBezTo>
                  <a:cubicBezTo>
                    <a:pt x="1797" y="2750"/>
                    <a:pt x="1797" y="2750"/>
                    <a:pt x="1797" y="2750"/>
                  </a:cubicBezTo>
                  <a:cubicBezTo>
                    <a:pt x="1909" y="2750"/>
                    <a:pt x="2000" y="2659"/>
                    <a:pt x="2000" y="2547"/>
                  </a:cubicBezTo>
                  <a:close/>
                  <a:moveTo>
                    <a:pt x="0" y="1875"/>
                  </a:moveTo>
                  <a:cubicBezTo>
                    <a:pt x="0" y="2582"/>
                    <a:pt x="0" y="2582"/>
                    <a:pt x="0" y="2582"/>
                  </a:cubicBezTo>
                  <a:cubicBezTo>
                    <a:pt x="0" y="2951"/>
                    <a:pt x="299" y="3250"/>
                    <a:pt x="668" y="3250"/>
                  </a:cubicBezTo>
                  <a:cubicBezTo>
                    <a:pt x="1832" y="3250"/>
                    <a:pt x="1832" y="3250"/>
                    <a:pt x="1832" y="3250"/>
                  </a:cubicBezTo>
                  <a:cubicBezTo>
                    <a:pt x="2201" y="3250"/>
                    <a:pt x="2500" y="2951"/>
                    <a:pt x="2500" y="2582"/>
                  </a:cubicBezTo>
                  <a:cubicBezTo>
                    <a:pt x="2500" y="1875"/>
                    <a:pt x="2500" y="1875"/>
                    <a:pt x="2500" y="1875"/>
                  </a:cubicBezTo>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882">
                <a:latin typeface="Segoe UI"/>
              </a:endParaRPr>
            </a:p>
          </p:txBody>
        </p:sp>
        <p:sp>
          <p:nvSpPr>
            <p:cNvPr id="341" name="Beaker_F196" title="Icon of a scientific flask with liquid in it">
              <a:extLst>
                <a:ext uri="{FF2B5EF4-FFF2-40B4-BE49-F238E27FC236}">
                  <a16:creationId xmlns:a16="http://schemas.microsoft.com/office/drawing/2014/main" id="{5658EBC4-7365-4C73-8909-62F15B93194B}"/>
                </a:ext>
              </a:extLst>
            </p:cNvPr>
            <p:cNvSpPr>
              <a:spLocks noChangeAspect="1" noEditPoints="1"/>
            </p:cNvSpPr>
            <p:nvPr/>
          </p:nvSpPr>
          <p:spPr bwMode="auto">
            <a:xfrm>
              <a:off x="1841317" y="4567991"/>
              <a:ext cx="145637" cy="168275"/>
            </a:xfrm>
            <a:custGeom>
              <a:avLst/>
              <a:gdLst>
                <a:gd name="T0" fmla="*/ 2433 w 3250"/>
                <a:gd name="T1" fmla="*/ 2127 h 3754"/>
                <a:gd name="T2" fmla="*/ 1894 w 3250"/>
                <a:gd name="T3" fmla="*/ 2002 h 3754"/>
                <a:gd name="T4" fmla="*/ 1355 w 3250"/>
                <a:gd name="T5" fmla="*/ 2252 h 3754"/>
                <a:gd name="T6" fmla="*/ 817 w 3250"/>
                <a:gd name="T7" fmla="*/ 2127 h 3754"/>
                <a:gd name="T8" fmla="*/ 874 w 3250"/>
                <a:gd name="T9" fmla="*/ 0 h 3754"/>
                <a:gd name="T10" fmla="*/ 1249 w 3250"/>
                <a:gd name="T11" fmla="*/ 0 h 3754"/>
                <a:gd name="T12" fmla="*/ 1249 w 3250"/>
                <a:gd name="T13" fmla="*/ 1306 h 3754"/>
                <a:gd name="T14" fmla="*/ 1213 w 3250"/>
                <a:gd name="T15" fmla="*/ 1437 h 3754"/>
                <a:gd name="T16" fmla="*/ 100 w 3250"/>
                <a:gd name="T17" fmla="*/ 3375 h 3754"/>
                <a:gd name="T18" fmla="*/ 315 w 3250"/>
                <a:gd name="T19" fmla="*/ 3754 h 3754"/>
                <a:gd name="T20" fmla="*/ 2936 w 3250"/>
                <a:gd name="T21" fmla="*/ 3754 h 3754"/>
                <a:gd name="T22" fmla="*/ 3150 w 3250"/>
                <a:gd name="T23" fmla="*/ 3376 h 3754"/>
                <a:gd name="T24" fmla="*/ 2037 w 3250"/>
                <a:gd name="T25" fmla="*/ 1437 h 3754"/>
                <a:gd name="T26" fmla="*/ 2000 w 3250"/>
                <a:gd name="T27" fmla="*/ 1306 h 3754"/>
                <a:gd name="T28" fmla="*/ 2000 w 3250"/>
                <a:gd name="T29" fmla="*/ 0 h 3754"/>
                <a:gd name="T30" fmla="*/ 2376 w 3250"/>
                <a:gd name="T31" fmla="*/ 0 h 3754"/>
                <a:gd name="T32" fmla="*/ 874 w 3250"/>
                <a:gd name="T33" fmla="*/ 3254 h 3754"/>
                <a:gd name="T34" fmla="*/ 1124 w 3250"/>
                <a:gd name="T35" fmla="*/ 3254 h 3754"/>
                <a:gd name="T36" fmla="*/ 1375 w 3250"/>
                <a:gd name="T37" fmla="*/ 2905 h 3754"/>
                <a:gd name="T38" fmla="*/ 1625 w 3250"/>
                <a:gd name="T39" fmla="*/ 2905 h 3754"/>
                <a:gd name="T40" fmla="*/ 874 w 3250"/>
                <a:gd name="T41" fmla="*/ 2601 h 3754"/>
                <a:gd name="T42" fmla="*/ 1124 w 3250"/>
                <a:gd name="T43" fmla="*/ 2601 h 3754"/>
                <a:gd name="T44" fmla="*/ 1875 w 3250"/>
                <a:gd name="T45" fmla="*/ 2655 h 3754"/>
                <a:gd name="T46" fmla="*/ 2125 w 3250"/>
                <a:gd name="T47" fmla="*/ 2655 h 3754"/>
                <a:gd name="T48" fmla="*/ 2376 w 3250"/>
                <a:gd name="T49" fmla="*/ 3254 h 3754"/>
                <a:gd name="T50" fmla="*/ 2626 w 3250"/>
                <a:gd name="T51" fmla="*/ 3254 h 3754"/>
                <a:gd name="T52" fmla="*/ 1625 w 3250"/>
                <a:gd name="T53" fmla="*/ 3375 h 3754"/>
                <a:gd name="T54" fmla="*/ 1875 w 3250"/>
                <a:gd name="T55" fmla="*/ 3375 h 3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50" h="3754">
                  <a:moveTo>
                    <a:pt x="2433" y="2127"/>
                  </a:moveTo>
                  <a:cubicBezTo>
                    <a:pt x="2433" y="2127"/>
                    <a:pt x="2164" y="2002"/>
                    <a:pt x="1894" y="2002"/>
                  </a:cubicBezTo>
                  <a:cubicBezTo>
                    <a:pt x="1625" y="2002"/>
                    <a:pt x="1625" y="2252"/>
                    <a:pt x="1355" y="2252"/>
                  </a:cubicBezTo>
                  <a:cubicBezTo>
                    <a:pt x="1086" y="2252"/>
                    <a:pt x="817" y="2127"/>
                    <a:pt x="817" y="2127"/>
                  </a:cubicBezTo>
                  <a:moveTo>
                    <a:pt x="874" y="0"/>
                  </a:moveTo>
                  <a:cubicBezTo>
                    <a:pt x="1249" y="0"/>
                    <a:pt x="1249" y="0"/>
                    <a:pt x="1249" y="0"/>
                  </a:cubicBezTo>
                  <a:cubicBezTo>
                    <a:pt x="1249" y="1306"/>
                    <a:pt x="1249" y="1306"/>
                    <a:pt x="1249" y="1306"/>
                  </a:cubicBezTo>
                  <a:cubicBezTo>
                    <a:pt x="1249" y="1352"/>
                    <a:pt x="1237" y="1397"/>
                    <a:pt x="1213" y="1437"/>
                  </a:cubicBezTo>
                  <a:cubicBezTo>
                    <a:pt x="100" y="3375"/>
                    <a:pt x="100" y="3375"/>
                    <a:pt x="100" y="3375"/>
                  </a:cubicBezTo>
                  <a:cubicBezTo>
                    <a:pt x="0" y="3542"/>
                    <a:pt x="120" y="3754"/>
                    <a:pt x="315" y="3754"/>
                  </a:cubicBezTo>
                  <a:cubicBezTo>
                    <a:pt x="2936" y="3754"/>
                    <a:pt x="2936" y="3754"/>
                    <a:pt x="2936" y="3754"/>
                  </a:cubicBezTo>
                  <a:cubicBezTo>
                    <a:pt x="3130" y="3754"/>
                    <a:pt x="3250" y="3543"/>
                    <a:pt x="3150" y="3376"/>
                  </a:cubicBezTo>
                  <a:cubicBezTo>
                    <a:pt x="2037" y="1437"/>
                    <a:pt x="2037" y="1437"/>
                    <a:pt x="2037" y="1437"/>
                  </a:cubicBezTo>
                  <a:cubicBezTo>
                    <a:pt x="2013" y="1397"/>
                    <a:pt x="2000" y="1352"/>
                    <a:pt x="2000" y="1306"/>
                  </a:cubicBezTo>
                  <a:cubicBezTo>
                    <a:pt x="2000" y="0"/>
                    <a:pt x="2000" y="0"/>
                    <a:pt x="2000" y="0"/>
                  </a:cubicBezTo>
                  <a:cubicBezTo>
                    <a:pt x="2376" y="0"/>
                    <a:pt x="2376" y="0"/>
                    <a:pt x="2376" y="0"/>
                  </a:cubicBezTo>
                  <a:moveTo>
                    <a:pt x="874" y="3254"/>
                  </a:moveTo>
                  <a:cubicBezTo>
                    <a:pt x="1124" y="3254"/>
                    <a:pt x="1124" y="3254"/>
                    <a:pt x="1124" y="3254"/>
                  </a:cubicBezTo>
                  <a:moveTo>
                    <a:pt x="1375" y="2905"/>
                  </a:moveTo>
                  <a:cubicBezTo>
                    <a:pt x="1625" y="2905"/>
                    <a:pt x="1625" y="2905"/>
                    <a:pt x="1625" y="2905"/>
                  </a:cubicBezTo>
                  <a:moveTo>
                    <a:pt x="874" y="2601"/>
                  </a:moveTo>
                  <a:cubicBezTo>
                    <a:pt x="1124" y="2601"/>
                    <a:pt x="1124" y="2601"/>
                    <a:pt x="1124" y="2601"/>
                  </a:cubicBezTo>
                  <a:moveTo>
                    <a:pt x="1875" y="2655"/>
                  </a:moveTo>
                  <a:cubicBezTo>
                    <a:pt x="2125" y="2655"/>
                    <a:pt x="2125" y="2655"/>
                    <a:pt x="2125" y="2655"/>
                  </a:cubicBezTo>
                  <a:moveTo>
                    <a:pt x="2376" y="3254"/>
                  </a:moveTo>
                  <a:cubicBezTo>
                    <a:pt x="2626" y="3254"/>
                    <a:pt x="2626" y="3254"/>
                    <a:pt x="2626" y="3254"/>
                  </a:cubicBezTo>
                  <a:moveTo>
                    <a:pt x="1625" y="3375"/>
                  </a:moveTo>
                  <a:cubicBezTo>
                    <a:pt x="1875" y="3375"/>
                    <a:pt x="1875" y="3375"/>
                    <a:pt x="1875" y="3375"/>
                  </a:cubicBezTo>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1800">
                <a:latin typeface="Segoe UI"/>
              </a:endParaRPr>
            </a:p>
          </p:txBody>
        </p:sp>
        <p:sp>
          <p:nvSpPr>
            <p:cNvPr id="342" name="magnify" title="Icon of a magnifying glass">
              <a:extLst>
                <a:ext uri="{FF2B5EF4-FFF2-40B4-BE49-F238E27FC236}">
                  <a16:creationId xmlns:a16="http://schemas.microsoft.com/office/drawing/2014/main" id="{8EB441FA-7453-4840-B3A4-289C737FF03A}"/>
                </a:ext>
              </a:extLst>
            </p:cNvPr>
            <p:cNvSpPr>
              <a:spLocks noChangeAspect="1" noEditPoints="1"/>
            </p:cNvSpPr>
            <p:nvPr/>
          </p:nvSpPr>
          <p:spPr bwMode="auto">
            <a:xfrm flipH="1">
              <a:off x="2125033" y="4567991"/>
              <a:ext cx="171554" cy="168275"/>
            </a:xfrm>
            <a:custGeom>
              <a:avLst/>
              <a:gdLst>
                <a:gd name="T0" fmla="*/ 112 w 343"/>
                <a:gd name="T1" fmla="*/ 223 h 338"/>
                <a:gd name="T2" fmla="*/ 0 w 343"/>
                <a:gd name="T3" fmla="*/ 111 h 338"/>
                <a:gd name="T4" fmla="*/ 112 w 343"/>
                <a:gd name="T5" fmla="*/ 0 h 338"/>
                <a:gd name="T6" fmla="*/ 223 w 343"/>
                <a:gd name="T7" fmla="*/ 111 h 338"/>
                <a:gd name="T8" fmla="*/ 112 w 343"/>
                <a:gd name="T9" fmla="*/ 223 h 338"/>
                <a:gd name="T10" fmla="*/ 343 w 343"/>
                <a:gd name="T11" fmla="*/ 338 h 338"/>
                <a:gd name="T12" fmla="*/ 191 w 343"/>
                <a:gd name="T13" fmla="*/ 189 h 338"/>
              </a:gdLst>
              <a:ahLst/>
              <a:cxnLst>
                <a:cxn ang="0">
                  <a:pos x="T0" y="T1"/>
                </a:cxn>
                <a:cxn ang="0">
                  <a:pos x="T2" y="T3"/>
                </a:cxn>
                <a:cxn ang="0">
                  <a:pos x="T4" y="T5"/>
                </a:cxn>
                <a:cxn ang="0">
                  <a:pos x="T6" y="T7"/>
                </a:cxn>
                <a:cxn ang="0">
                  <a:pos x="T8" y="T9"/>
                </a:cxn>
                <a:cxn ang="0">
                  <a:pos x="T10" y="T11"/>
                </a:cxn>
                <a:cxn ang="0">
                  <a:pos x="T12" y="T13"/>
                </a:cxn>
              </a:cxnLst>
              <a:rect l="0" t="0" r="r" b="b"/>
              <a:pathLst>
                <a:path w="343" h="338">
                  <a:moveTo>
                    <a:pt x="112" y="223"/>
                  </a:moveTo>
                  <a:cubicBezTo>
                    <a:pt x="50" y="223"/>
                    <a:pt x="0" y="173"/>
                    <a:pt x="0" y="111"/>
                  </a:cubicBezTo>
                  <a:cubicBezTo>
                    <a:pt x="0" y="50"/>
                    <a:pt x="50" y="0"/>
                    <a:pt x="112" y="0"/>
                  </a:cubicBezTo>
                  <a:cubicBezTo>
                    <a:pt x="173" y="0"/>
                    <a:pt x="223" y="50"/>
                    <a:pt x="223" y="111"/>
                  </a:cubicBezTo>
                  <a:cubicBezTo>
                    <a:pt x="223" y="173"/>
                    <a:pt x="173" y="223"/>
                    <a:pt x="112" y="223"/>
                  </a:cubicBezTo>
                  <a:close/>
                  <a:moveTo>
                    <a:pt x="343" y="338"/>
                  </a:moveTo>
                  <a:cubicBezTo>
                    <a:pt x="191" y="189"/>
                    <a:pt x="191" y="189"/>
                    <a:pt x="191" y="189"/>
                  </a:cubicBezTo>
                </a:path>
              </a:pathLst>
            </a:custGeom>
            <a:noFill/>
            <a:ln w="12700" cap="sq">
              <a:solidFill>
                <a:schemeClr val="bg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17" tIns="44808" rIns="89617" bIns="44808" numCol="1" anchor="t" anchorCtr="0" compatLnSpc="1">
              <a:prstTxWarp prst="textNoShape">
                <a:avLst/>
              </a:prstTxWarp>
            </a:bodyPr>
            <a:lstStyle/>
            <a:p>
              <a:pPr defTabSz="896215">
                <a:defRPr/>
              </a:pPr>
              <a:endParaRPr lang="en-US" sz="1800">
                <a:latin typeface="Segoe UI"/>
              </a:endParaRPr>
            </a:p>
          </p:txBody>
        </p:sp>
        <p:sp>
          <p:nvSpPr>
            <p:cNvPr id="343" name="Characters_E8C1" title="Icon of the letter A and a letter in another language">
              <a:extLst>
                <a:ext uri="{FF2B5EF4-FFF2-40B4-BE49-F238E27FC236}">
                  <a16:creationId xmlns:a16="http://schemas.microsoft.com/office/drawing/2014/main" id="{3C8FFF4B-7E8A-4588-9616-760AB22931CD}"/>
                </a:ext>
              </a:extLst>
            </p:cNvPr>
            <p:cNvSpPr>
              <a:spLocks noChangeAspect="1" noEditPoints="1"/>
            </p:cNvSpPr>
            <p:nvPr/>
          </p:nvSpPr>
          <p:spPr bwMode="auto">
            <a:xfrm>
              <a:off x="2433484" y="4567991"/>
              <a:ext cx="163134" cy="168275"/>
            </a:xfrm>
            <a:custGeom>
              <a:avLst/>
              <a:gdLst>
                <a:gd name="T0" fmla="*/ 0 w 3316"/>
                <a:gd name="T1" fmla="*/ 3423 h 3423"/>
                <a:gd name="T2" fmla="*/ 358 w 3316"/>
                <a:gd name="T3" fmla="*/ 2923 h 3423"/>
                <a:gd name="T4" fmla="*/ 1329 w 3316"/>
                <a:gd name="T5" fmla="*/ 3423 h 3423"/>
                <a:gd name="T6" fmla="*/ 878 w 3316"/>
                <a:gd name="T7" fmla="*/ 1499 h 3423"/>
                <a:gd name="T8" fmla="*/ 416 w 3316"/>
                <a:gd name="T9" fmla="*/ 2749 h 3423"/>
                <a:gd name="T10" fmla="*/ 1104 w 3316"/>
                <a:gd name="T11" fmla="*/ 2749 h 3423"/>
                <a:gd name="T12" fmla="*/ 1252 w 3316"/>
                <a:gd name="T13" fmla="*/ 491 h 3423"/>
                <a:gd name="T14" fmla="*/ 1247 w 3316"/>
                <a:gd name="T15" fmla="*/ 252 h 3423"/>
                <a:gd name="T16" fmla="*/ 2140 w 3316"/>
                <a:gd name="T17" fmla="*/ 257 h 3423"/>
                <a:gd name="T18" fmla="*/ 2130 w 3316"/>
                <a:gd name="T19" fmla="*/ 0 h 3423"/>
                <a:gd name="T20" fmla="*/ 2339 w 3316"/>
                <a:gd name="T21" fmla="*/ 30 h 3423"/>
                <a:gd name="T22" fmla="*/ 2337 w 3316"/>
                <a:gd name="T23" fmla="*/ 34 h 3423"/>
                <a:gd name="T24" fmla="*/ 2324 w 3316"/>
                <a:gd name="T25" fmla="*/ 257 h 3423"/>
                <a:gd name="T26" fmla="*/ 3258 w 3316"/>
                <a:gd name="T27" fmla="*/ 252 h 3423"/>
                <a:gd name="T28" fmla="*/ 3254 w 3316"/>
                <a:gd name="T29" fmla="*/ 491 h 3423"/>
                <a:gd name="T30" fmla="*/ 3073 w 3316"/>
                <a:gd name="T31" fmla="*/ 764 h 3423"/>
                <a:gd name="T32" fmla="*/ 1431 w 3316"/>
                <a:gd name="T33" fmla="*/ 408 h 3423"/>
                <a:gd name="T34" fmla="*/ 1247 w 3316"/>
                <a:gd name="T35" fmla="*/ 767 h 3423"/>
                <a:gd name="T36" fmla="*/ 2351 w 3316"/>
                <a:gd name="T37" fmla="*/ 1475 h 3423"/>
                <a:gd name="T38" fmla="*/ 2359 w 3316"/>
                <a:gd name="T39" fmla="*/ 1983 h 3423"/>
                <a:gd name="T40" fmla="*/ 1943 w 3316"/>
                <a:gd name="T41" fmla="*/ 2173 h 3423"/>
                <a:gd name="T42" fmla="*/ 1884 w 3316"/>
                <a:gd name="T43" fmla="*/ 2125 h 3423"/>
                <a:gd name="T44" fmla="*/ 2033 w 3316"/>
                <a:gd name="T45" fmla="*/ 2002 h 3423"/>
                <a:gd name="T46" fmla="*/ 2167 w 3316"/>
                <a:gd name="T47" fmla="*/ 1884 h 3423"/>
                <a:gd name="T48" fmla="*/ 1506 w 3316"/>
                <a:gd name="T49" fmla="*/ 1475 h 3423"/>
                <a:gd name="T50" fmla="*/ 1204 w 3316"/>
                <a:gd name="T51" fmla="*/ 1311 h 3423"/>
                <a:gd name="T52" fmla="*/ 2169 w 3316"/>
                <a:gd name="T53" fmla="*/ 1315 h 3423"/>
                <a:gd name="T54" fmla="*/ 2157 w 3316"/>
                <a:gd name="T55" fmla="*/ 1114 h 3423"/>
                <a:gd name="T56" fmla="*/ 2290 w 3316"/>
                <a:gd name="T57" fmla="*/ 1128 h 3423"/>
                <a:gd name="T58" fmla="*/ 2564 w 3316"/>
                <a:gd name="T59" fmla="*/ 902 h 3423"/>
                <a:gd name="T60" fmla="*/ 1936 w 3316"/>
                <a:gd name="T61" fmla="*/ 836 h 3423"/>
                <a:gd name="T62" fmla="*/ 1620 w 3316"/>
                <a:gd name="T63" fmla="*/ 678 h 3423"/>
                <a:gd name="T64" fmla="*/ 2664 w 3316"/>
                <a:gd name="T65" fmla="*/ 682 h 3423"/>
                <a:gd name="T66" fmla="*/ 2755 w 3316"/>
                <a:gd name="T67" fmla="*/ 670 h 3423"/>
                <a:gd name="T68" fmla="*/ 2846 w 3316"/>
                <a:gd name="T69" fmla="*/ 730 h 3423"/>
                <a:gd name="T70" fmla="*/ 2892 w 3316"/>
                <a:gd name="T71" fmla="*/ 832 h 3423"/>
                <a:gd name="T72" fmla="*/ 2783 w 3316"/>
                <a:gd name="T73" fmla="*/ 912 h 3423"/>
                <a:gd name="T74" fmla="*/ 2351 w 3316"/>
                <a:gd name="T75" fmla="*/ 1235 h 3423"/>
                <a:gd name="T76" fmla="*/ 3015 w 3316"/>
                <a:gd name="T77" fmla="*/ 1315 h 3423"/>
                <a:gd name="T78" fmla="*/ 3316 w 3316"/>
                <a:gd name="T79" fmla="*/ 1480 h 3423"/>
                <a:gd name="T80" fmla="*/ 2351 w 3316"/>
                <a:gd name="T81" fmla="*/ 1475 h 3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316" h="3423">
                  <a:moveTo>
                    <a:pt x="642" y="1499"/>
                  </a:moveTo>
                  <a:cubicBezTo>
                    <a:pt x="0" y="3423"/>
                    <a:pt x="0" y="3423"/>
                    <a:pt x="0" y="3423"/>
                  </a:cubicBezTo>
                  <a:cubicBezTo>
                    <a:pt x="191" y="3423"/>
                    <a:pt x="191" y="3423"/>
                    <a:pt x="191" y="3423"/>
                  </a:cubicBezTo>
                  <a:cubicBezTo>
                    <a:pt x="358" y="2923"/>
                    <a:pt x="358" y="2923"/>
                    <a:pt x="358" y="2923"/>
                  </a:cubicBezTo>
                  <a:cubicBezTo>
                    <a:pt x="1162" y="2923"/>
                    <a:pt x="1162" y="2923"/>
                    <a:pt x="1162" y="2923"/>
                  </a:cubicBezTo>
                  <a:cubicBezTo>
                    <a:pt x="1329" y="3423"/>
                    <a:pt x="1329" y="3423"/>
                    <a:pt x="1329" y="3423"/>
                  </a:cubicBezTo>
                  <a:cubicBezTo>
                    <a:pt x="1520" y="3423"/>
                    <a:pt x="1520" y="3423"/>
                    <a:pt x="1520" y="3423"/>
                  </a:cubicBezTo>
                  <a:cubicBezTo>
                    <a:pt x="878" y="1499"/>
                    <a:pt x="878" y="1499"/>
                    <a:pt x="878" y="1499"/>
                  </a:cubicBezTo>
                  <a:lnTo>
                    <a:pt x="642" y="1499"/>
                  </a:lnTo>
                  <a:close/>
                  <a:moveTo>
                    <a:pt x="416" y="2749"/>
                  </a:moveTo>
                  <a:cubicBezTo>
                    <a:pt x="760" y="1716"/>
                    <a:pt x="760" y="1716"/>
                    <a:pt x="760" y="1716"/>
                  </a:cubicBezTo>
                  <a:cubicBezTo>
                    <a:pt x="1104" y="2749"/>
                    <a:pt x="1104" y="2749"/>
                    <a:pt x="1104" y="2749"/>
                  </a:cubicBezTo>
                  <a:lnTo>
                    <a:pt x="416" y="2749"/>
                  </a:lnTo>
                  <a:close/>
                  <a:moveTo>
                    <a:pt x="1252" y="491"/>
                  </a:moveTo>
                  <a:cubicBezTo>
                    <a:pt x="1252" y="399"/>
                    <a:pt x="1252" y="399"/>
                    <a:pt x="1252" y="399"/>
                  </a:cubicBezTo>
                  <a:cubicBezTo>
                    <a:pt x="1247" y="252"/>
                    <a:pt x="1247" y="252"/>
                    <a:pt x="1247" y="252"/>
                  </a:cubicBezTo>
                  <a:cubicBezTo>
                    <a:pt x="1563" y="257"/>
                    <a:pt x="1563" y="257"/>
                    <a:pt x="1563" y="257"/>
                  </a:cubicBezTo>
                  <a:cubicBezTo>
                    <a:pt x="2140" y="257"/>
                    <a:pt x="2140" y="257"/>
                    <a:pt x="2140" y="257"/>
                  </a:cubicBezTo>
                  <a:cubicBezTo>
                    <a:pt x="2140" y="197"/>
                    <a:pt x="2140" y="197"/>
                    <a:pt x="2140" y="197"/>
                  </a:cubicBezTo>
                  <a:cubicBezTo>
                    <a:pt x="2140" y="114"/>
                    <a:pt x="2137" y="49"/>
                    <a:pt x="2130" y="0"/>
                  </a:cubicBezTo>
                  <a:cubicBezTo>
                    <a:pt x="2197" y="1"/>
                    <a:pt x="2270" y="5"/>
                    <a:pt x="2347" y="11"/>
                  </a:cubicBezTo>
                  <a:cubicBezTo>
                    <a:pt x="2345" y="16"/>
                    <a:pt x="2343" y="22"/>
                    <a:pt x="2339" y="30"/>
                  </a:cubicBezTo>
                  <a:cubicBezTo>
                    <a:pt x="2338" y="32"/>
                    <a:pt x="2338" y="32"/>
                    <a:pt x="2338" y="32"/>
                  </a:cubicBezTo>
                  <a:cubicBezTo>
                    <a:pt x="2337" y="34"/>
                    <a:pt x="2337" y="34"/>
                    <a:pt x="2337" y="34"/>
                  </a:cubicBezTo>
                  <a:cubicBezTo>
                    <a:pt x="2328" y="64"/>
                    <a:pt x="2324" y="114"/>
                    <a:pt x="2324" y="193"/>
                  </a:cubicBezTo>
                  <a:cubicBezTo>
                    <a:pt x="2324" y="257"/>
                    <a:pt x="2324" y="257"/>
                    <a:pt x="2324" y="257"/>
                  </a:cubicBezTo>
                  <a:cubicBezTo>
                    <a:pt x="2940" y="257"/>
                    <a:pt x="2940" y="257"/>
                    <a:pt x="2940" y="257"/>
                  </a:cubicBezTo>
                  <a:cubicBezTo>
                    <a:pt x="3258" y="252"/>
                    <a:pt x="3258" y="252"/>
                    <a:pt x="3258" y="252"/>
                  </a:cubicBezTo>
                  <a:cubicBezTo>
                    <a:pt x="3254" y="376"/>
                    <a:pt x="3254" y="376"/>
                    <a:pt x="3254" y="376"/>
                  </a:cubicBezTo>
                  <a:cubicBezTo>
                    <a:pt x="3254" y="491"/>
                    <a:pt x="3254" y="491"/>
                    <a:pt x="3254" y="491"/>
                  </a:cubicBezTo>
                  <a:cubicBezTo>
                    <a:pt x="3259" y="764"/>
                    <a:pt x="3259" y="764"/>
                    <a:pt x="3259" y="764"/>
                  </a:cubicBezTo>
                  <a:cubicBezTo>
                    <a:pt x="3073" y="764"/>
                    <a:pt x="3073" y="764"/>
                    <a:pt x="3073" y="764"/>
                  </a:cubicBezTo>
                  <a:cubicBezTo>
                    <a:pt x="3073" y="408"/>
                    <a:pt x="3073" y="408"/>
                    <a:pt x="3073" y="408"/>
                  </a:cubicBezTo>
                  <a:cubicBezTo>
                    <a:pt x="1431" y="408"/>
                    <a:pt x="1431" y="408"/>
                    <a:pt x="1431" y="408"/>
                  </a:cubicBezTo>
                  <a:cubicBezTo>
                    <a:pt x="1431" y="767"/>
                    <a:pt x="1431" y="767"/>
                    <a:pt x="1431" y="767"/>
                  </a:cubicBezTo>
                  <a:cubicBezTo>
                    <a:pt x="1247" y="767"/>
                    <a:pt x="1247" y="767"/>
                    <a:pt x="1247" y="767"/>
                  </a:cubicBezTo>
                  <a:lnTo>
                    <a:pt x="1252" y="491"/>
                  </a:lnTo>
                  <a:close/>
                  <a:moveTo>
                    <a:pt x="2351" y="1475"/>
                  </a:moveTo>
                  <a:cubicBezTo>
                    <a:pt x="2351" y="1640"/>
                    <a:pt x="2351" y="1640"/>
                    <a:pt x="2351" y="1640"/>
                  </a:cubicBezTo>
                  <a:cubicBezTo>
                    <a:pt x="2359" y="1983"/>
                    <a:pt x="2359" y="1983"/>
                    <a:pt x="2359" y="1983"/>
                  </a:cubicBezTo>
                  <a:cubicBezTo>
                    <a:pt x="2358" y="2052"/>
                    <a:pt x="2339" y="2099"/>
                    <a:pt x="2299" y="2129"/>
                  </a:cubicBezTo>
                  <a:cubicBezTo>
                    <a:pt x="2276" y="2145"/>
                    <a:pt x="2200" y="2173"/>
                    <a:pt x="1943" y="2173"/>
                  </a:cubicBezTo>
                  <a:cubicBezTo>
                    <a:pt x="1917" y="2173"/>
                    <a:pt x="1904" y="2172"/>
                    <a:pt x="1898" y="2170"/>
                  </a:cubicBezTo>
                  <a:cubicBezTo>
                    <a:pt x="1896" y="2164"/>
                    <a:pt x="1891" y="2152"/>
                    <a:pt x="1884" y="2125"/>
                  </a:cubicBezTo>
                  <a:cubicBezTo>
                    <a:pt x="1873" y="2081"/>
                    <a:pt x="1857" y="2037"/>
                    <a:pt x="1836" y="1993"/>
                  </a:cubicBezTo>
                  <a:cubicBezTo>
                    <a:pt x="1906" y="1999"/>
                    <a:pt x="1972" y="2002"/>
                    <a:pt x="2033" y="2002"/>
                  </a:cubicBezTo>
                  <a:cubicBezTo>
                    <a:pt x="2084" y="2002"/>
                    <a:pt x="2117" y="1992"/>
                    <a:pt x="2138" y="1972"/>
                  </a:cubicBezTo>
                  <a:cubicBezTo>
                    <a:pt x="2158" y="1953"/>
                    <a:pt x="2167" y="1924"/>
                    <a:pt x="2167" y="1884"/>
                  </a:cubicBezTo>
                  <a:cubicBezTo>
                    <a:pt x="2167" y="1475"/>
                    <a:pt x="2167" y="1475"/>
                    <a:pt x="2167" y="1475"/>
                  </a:cubicBezTo>
                  <a:cubicBezTo>
                    <a:pt x="1506" y="1475"/>
                    <a:pt x="1506" y="1475"/>
                    <a:pt x="1506" y="1475"/>
                  </a:cubicBezTo>
                  <a:cubicBezTo>
                    <a:pt x="1204" y="1480"/>
                    <a:pt x="1204" y="1480"/>
                    <a:pt x="1204" y="1480"/>
                  </a:cubicBezTo>
                  <a:cubicBezTo>
                    <a:pt x="1204" y="1311"/>
                    <a:pt x="1204" y="1311"/>
                    <a:pt x="1204" y="1311"/>
                  </a:cubicBezTo>
                  <a:cubicBezTo>
                    <a:pt x="1505" y="1315"/>
                    <a:pt x="1505" y="1315"/>
                    <a:pt x="1505" y="1315"/>
                  </a:cubicBezTo>
                  <a:cubicBezTo>
                    <a:pt x="2169" y="1315"/>
                    <a:pt x="2169" y="1315"/>
                    <a:pt x="2169" y="1315"/>
                  </a:cubicBezTo>
                  <a:cubicBezTo>
                    <a:pt x="2167" y="1276"/>
                    <a:pt x="2167" y="1276"/>
                    <a:pt x="2167" y="1276"/>
                  </a:cubicBezTo>
                  <a:cubicBezTo>
                    <a:pt x="2165" y="1211"/>
                    <a:pt x="2162" y="1157"/>
                    <a:pt x="2157" y="1114"/>
                  </a:cubicBezTo>
                  <a:cubicBezTo>
                    <a:pt x="2210" y="1119"/>
                    <a:pt x="2250" y="1123"/>
                    <a:pt x="2276" y="1127"/>
                  </a:cubicBezTo>
                  <a:cubicBezTo>
                    <a:pt x="2290" y="1128"/>
                    <a:pt x="2290" y="1128"/>
                    <a:pt x="2290" y="1128"/>
                  </a:cubicBezTo>
                  <a:cubicBezTo>
                    <a:pt x="2302" y="1120"/>
                    <a:pt x="2302" y="1120"/>
                    <a:pt x="2302" y="1120"/>
                  </a:cubicBezTo>
                  <a:cubicBezTo>
                    <a:pt x="2365" y="1077"/>
                    <a:pt x="2452" y="1003"/>
                    <a:pt x="2564" y="902"/>
                  </a:cubicBezTo>
                  <a:cubicBezTo>
                    <a:pt x="2636" y="836"/>
                    <a:pt x="2636" y="836"/>
                    <a:pt x="2636" y="836"/>
                  </a:cubicBezTo>
                  <a:cubicBezTo>
                    <a:pt x="1936" y="836"/>
                    <a:pt x="1936" y="836"/>
                    <a:pt x="1936" y="836"/>
                  </a:cubicBezTo>
                  <a:cubicBezTo>
                    <a:pt x="1620" y="840"/>
                    <a:pt x="1620" y="840"/>
                    <a:pt x="1620" y="840"/>
                  </a:cubicBezTo>
                  <a:cubicBezTo>
                    <a:pt x="1620" y="678"/>
                    <a:pt x="1620" y="678"/>
                    <a:pt x="1620" y="678"/>
                  </a:cubicBezTo>
                  <a:cubicBezTo>
                    <a:pt x="1936" y="682"/>
                    <a:pt x="1936" y="682"/>
                    <a:pt x="1936" y="682"/>
                  </a:cubicBezTo>
                  <a:cubicBezTo>
                    <a:pt x="2664" y="682"/>
                    <a:pt x="2664" y="682"/>
                    <a:pt x="2664" y="682"/>
                  </a:cubicBezTo>
                  <a:cubicBezTo>
                    <a:pt x="2703" y="682"/>
                    <a:pt x="2733" y="678"/>
                    <a:pt x="2754" y="670"/>
                  </a:cubicBezTo>
                  <a:cubicBezTo>
                    <a:pt x="2755" y="670"/>
                    <a:pt x="2755" y="670"/>
                    <a:pt x="2755" y="670"/>
                  </a:cubicBezTo>
                  <a:cubicBezTo>
                    <a:pt x="2763" y="667"/>
                    <a:pt x="2768" y="666"/>
                    <a:pt x="2771" y="665"/>
                  </a:cubicBezTo>
                  <a:cubicBezTo>
                    <a:pt x="2776" y="667"/>
                    <a:pt x="2796" y="677"/>
                    <a:pt x="2846" y="730"/>
                  </a:cubicBezTo>
                  <a:cubicBezTo>
                    <a:pt x="2904" y="792"/>
                    <a:pt x="2910" y="814"/>
                    <a:pt x="2911" y="817"/>
                  </a:cubicBezTo>
                  <a:cubicBezTo>
                    <a:pt x="2910" y="821"/>
                    <a:pt x="2903" y="827"/>
                    <a:pt x="2892" y="832"/>
                  </a:cubicBezTo>
                  <a:cubicBezTo>
                    <a:pt x="2891" y="833"/>
                    <a:pt x="2891" y="833"/>
                    <a:pt x="2891" y="833"/>
                  </a:cubicBezTo>
                  <a:cubicBezTo>
                    <a:pt x="2867" y="846"/>
                    <a:pt x="2831" y="872"/>
                    <a:pt x="2783" y="912"/>
                  </a:cubicBezTo>
                  <a:cubicBezTo>
                    <a:pt x="2612" y="1053"/>
                    <a:pt x="2473" y="1158"/>
                    <a:pt x="2369" y="1224"/>
                  </a:cubicBezTo>
                  <a:cubicBezTo>
                    <a:pt x="2351" y="1235"/>
                    <a:pt x="2351" y="1235"/>
                    <a:pt x="2351" y="1235"/>
                  </a:cubicBezTo>
                  <a:cubicBezTo>
                    <a:pt x="2351" y="1315"/>
                    <a:pt x="2351" y="1315"/>
                    <a:pt x="2351" y="1315"/>
                  </a:cubicBezTo>
                  <a:cubicBezTo>
                    <a:pt x="3015" y="1315"/>
                    <a:pt x="3015" y="1315"/>
                    <a:pt x="3015" y="1315"/>
                  </a:cubicBezTo>
                  <a:cubicBezTo>
                    <a:pt x="3316" y="1311"/>
                    <a:pt x="3316" y="1311"/>
                    <a:pt x="3316" y="1311"/>
                  </a:cubicBezTo>
                  <a:cubicBezTo>
                    <a:pt x="3316" y="1480"/>
                    <a:pt x="3316" y="1480"/>
                    <a:pt x="3316" y="1480"/>
                  </a:cubicBezTo>
                  <a:cubicBezTo>
                    <a:pt x="3016" y="1475"/>
                    <a:pt x="3016" y="1475"/>
                    <a:pt x="3016" y="1475"/>
                  </a:cubicBezTo>
                  <a:lnTo>
                    <a:pt x="2351" y="1475"/>
                  </a:lnTo>
                  <a:close/>
                </a:path>
              </a:pathLst>
            </a:custGeom>
            <a:solidFill>
              <a:srgbClr val="737373"/>
            </a:solidFill>
            <a:ln w="3175" cap="sq">
              <a:solidFill>
                <a:schemeClr val="tx1">
                  <a:lumMod val="50000"/>
                  <a:lumOff val="50000"/>
                </a:schemeClr>
              </a:solidFill>
            </a:ln>
          </p:spPr>
          <p:txBody>
            <a:bodyPr vert="horz" wrap="square" lIns="89617" tIns="44808" rIns="89617" bIns="44808" numCol="1" anchor="t" anchorCtr="0" compatLnSpc="1">
              <a:prstTxWarp prst="textNoShape">
                <a:avLst/>
              </a:prstTxWarp>
            </a:bodyPr>
            <a:lstStyle/>
            <a:p>
              <a:pPr defTabSz="896215">
                <a:defRPr/>
              </a:pPr>
              <a:endParaRPr lang="en-US" sz="1800">
                <a:latin typeface="Segoe UI"/>
              </a:endParaRPr>
            </a:p>
          </p:txBody>
        </p:sp>
        <p:cxnSp>
          <p:nvCxnSpPr>
            <p:cNvPr id="344" name="2 Arrow">
              <a:extLst>
                <a:ext uri="{FF2B5EF4-FFF2-40B4-BE49-F238E27FC236}">
                  <a16:creationId xmlns:a16="http://schemas.microsoft.com/office/drawing/2014/main" id="{204A64EA-C556-4440-BDA0-DFE62B7B273E}"/>
                </a:ext>
              </a:extLst>
            </p:cNvPr>
            <p:cNvCxnSpPr>
              <a:cxnSpLocks/>
              <a:stCxn id="346" idx="0"/>
            </p:cNvCxnSpPr>
            <p:nvPr/>
          </p:nvCxnSpPr>
          <p:spPr>
            <a:xfrm flipH="1" flipV="1">
              <a:off x="1763975" y="4877934"/>
              <a:ext cx="0" cy="265973"/>
            </a:xfrm>
            <a:prstGeom prst="straightConnector1">
              <a:avLst/>
            </a:prstGeom>
            <a:ln w="2540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45" name="2 Arrow">
              <a:extLst>
                <a:ext uri="{FF2B5EF4-FFF2-40B4-BE49-F238E27FC236}">
                  <a16:creationId xmlns:a16="http://schemas.microsoft.com/office/drawing/2014/main" id="{F5D1CFA8-E714-4D04-945A-A149CDCD0C32}"/>
                </a:ext>
              </a:extLst>
            </p:cNvPr>
            <p:cNvCxnSpPr>
              <a:cxnSpLocks/>
            </p:cNvCxnSpPr>
            <p:nvPr/>
          </p:nvCxnSpPr>
          <p:spPr>
            <a:xfrm flipV="1">
              <a:off x="2945253" y="5668921"/>
              <a:ext cx="850015" cy="1"/>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46" name="Rectangle 345">
              <a:extLst>
                <a:ext uri="{FF2B5EF4-FFF2-40B4-BE49-F238E27FC236}">
                  <a16:creationId xmlns:a16="http://schemas.microsoft.com/office/drawing/2014/main" id="{D870702B-72E0-43DA-94F0-E28819884DBD}"/>
                </a:ext>
              </a:extLst>
            </p:cNvPr>
            <p:cNvSpPr/>
            <p:nvPr/>
          </p:nvSpPr>
          <p:spPr bwMode="auto">
            <a:xfrm>
              <a:off x="617863" y="5143907"/>
              <a:ext cx="2312743" cy="1065395"/>
            </a:xfrm>
            <a:prstGeom prst="rect">
              <a:avLst/>
            </a:prstGeom>
            <a:solidFill>
              <a:schemeClr val="bg1">
                <a:alpha val="79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04" rIns="0" bIns="89579" numCol="1" spcCol="0" rtlCol="0" fromWordArt="0" anchor="b" anchorCtr="0" forceAA="0" compatLnSpc="1">
              <a:prstTxWarp prst="textNoShape">
                <a:avLst/>
              </a:prstTxWarp>
              <a:noAutofit/>
            </a:bodyPr>
            <a:lstStyle/>
            <a:p>
              <a:pPr algn="ctr" defTabSz="895232" fontAlgn="base">
                <a:spcBef>
                  <a:spcPct val="0"/>
                </a:spcBef>
                <a:spcAft>
                  <a:spcPts val="588"/>
                </a:spcAft>
                <a:defRPr/>
              </a:pPr>
              <a:endParaRPr lang="en-US" sz="1078" kern="0" dirty="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algn="ctr" defTabSz="895232" fontAlgn="base">
                <a:spcBef>
                  <a:spcPct val="0"/>
                </a:spcBef>
                <a:spcAft>
                  <a:spcPts val="588"/>
                </a:spcAft>
                <a:defRPr/>
              </a:pPr>
              <a:r>
                <a:rPr lang="en-US" sz="1078" kern="0" dirty="0">
                  <a:solidFill>
                    <a:schemeClr val="tx1"/>
                  </a:solidFill>
                  <a:latin typeface="+mj-lt"/>
                  <a:ea typeface="Segoe UI" panose="020B0502040204020203" pitchFamily="34" charset="0"/>
                  <a:cs typeface="Segoe UI" panose="020B0502040204020203" pitchFamily="34" charset="0"/>
                </a:rPr>
                <a:t>Azure Sphere</a:t>
              </a:r>
            </a:p>
          </p:txBody>
        </p:sp>
        <p:sp>
          <p:nvSpPr>
            <p:cNvPr id="347" name="Frame 5">
              <a:extLst>
                <a:ext uri="{FF2B5EF4-FFF2-40B4-BE49-F238E27FC236}">
                  <a16:creationId xmlns:a16="http://schemas.microsoft.com/office/drawing/2014/main" id="{4CB4C1CA-4457-4331-8EA1-CAE92244E38E}"/>
                </a:ext>
              </a:extLst>
            </p:cNvPr>
            <p:cNvSpPr>
              <a:spLocks noChangeAspect="1"/>
            </p:cNvSpPr>
            <p:nvPr/>
          </p:nvSpPr>
          <p:spPr bwMode="auto">
            <a:xfrm>
              <a:off x="885702"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48" name="Frame 5">
              <a:extLst>
                <a:ext uri="{FF2B5EF4-FFF2-40B4-BE49-F238E27FC236}">
                  <a16:creationId xmlns:a16="http://schemas.microsoft.com/office/drawing/2014/main" id="{9479816A-3997-4CD2-A61C-21DDD4F2B201}"/>
                </a:ext>
              </a:extLst>
            </p:cNvPr>
            <p:cNvSpPr>
              <a:spLocks noChangeAspect="1"/>
            </p:cNvSpPr>
            <p:nvPr/>
          </p:nvSpPr>
          <p:spPr bwMode="auto">
            <a:xfrm>
              <a:off x="1038760"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49" name="Frame 5">
              <a:extLst>
                <a:ext uri="{FF2B5EF4-FFF2-40B4-BE49-F238E27FC236}">
                  <a16:creationId xmlns:a16="http://schemas.microsoft.com/office/drawing/2014/main" id="{3D7A24CA-02FA-41B5-89AB-29906BFC0498}"/>
                </a:ext>
              </a:extLst>
            </p:cNvPr>
            <p:cNvSpPr>
              <a:spLocks noChangeAspect="1"/>
            </p:cNvSpPr>
            <p:nvPr/>
          </p:nvSpPr>
          <p:spPr bwMode="auto">
            <a:xfrm>
              <a:off x="1188441"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0" name="Frame 5">
              <a:extLst>
                <a:ext uri="{FF2B5EF4-FFF2-40B4-BE49-F238E27FC236}">
                  <a16:creationId xmlns:a16="http://schemas.microsoft.com/office/drawing/2014/main" id="{F1CAA641-0F6F-4490-B7E7-DBF6CAC919D7}"/>
                </a:ext>
              </a:extLst>
            </p:cNvPr>
            <p:cNvSpPr>
              <a:spLocks noChangeAspect="1"/>
            </p:cNvSpPr>
            <p:nvPr/>
          </p:nvSpPr>
          <p:spPr bwMode="auto">
            <a:xfrm>
              <a:off x="1338122"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1" name="Frame 5">
              <a:extLst>
                <a:ext uri="{FF2B5EF4-FFF2-40B4-BE49-F238E27FC236}">
                  <a16:creationId xmlns:a16="http://schemas.microsoft.com/office/drawing/2014/main" id="{976303A4-55FE-4775-AADE-CDE5522049AC}"/>
                </a:ext>
              </a:extLst>
            </p:cNvPr>
            <p:cNvSpPr>
              <a:spLocks noChangeAspect="1"/>
            </p:cNvSpPr>
            <p:nvPr/>
          </p:nvSpPr>
          <p:spPr bwMode="auto">
            <a:xfrm>
              <a:off x="1487803"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2" name="Frame 5">
              <a:extLst>
                <a:ext uri="{FF2B5EF4-FFF2-40B4-BE49-F238E27FC236}">
                  <a16:creationId xmlns:a16="http://schemas.microsoft.com/office/drawing/2014/main" id="{E1DCF3CA-8FA9-4179-B84A-68A30E1348F7}"/>
                </a:ext>
              </a:extLst>
            </p:cNvPr>
            <p:cNvSpPr>
              <a:spLocks noChangeAspect="1"/>
            </p:cNvSpPr>
            <p:nvPr/>
          </p:nvSpPr>
          <p:spPr bwMode="auto">
            <a:xfrm>
              <a:off x="1637484"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3" name="Frame 5">
              <a:extLst>
                <a:ext uri="{FF2B5EF4-FFF2-40B4-BE49-F238E27FC236}">
                  <a16:creationId xmlns:a16="http://schemas.microsoft.com/office/drawing/2014/main" id="{F8B96FAC-648D-4E9E-87DE-B03B89C1CA01}"/>
                </a:ext>
              </a:extLst>
            </p:cNvPr>
            <p:cNvSpPr>
              <a:spLocks noChangeAspect="1"/>
            </p:cNvSpPr>
            <p:nvPr/>
          </p:nvSpPr>
          <p:spPr bwMode="auto">
            <a:xfrm>
              <a:off x="1787165"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4" name="Frame 5">
              <a:extLst>
                <a:ext uri="{FF2B5EF4-FFF2-40B4-BE49-F238E27FC236}">
                  <a16:creationId xmlns:a16="http://schemas.microsoft.com/office/drawing/2014/main" id="{79FD16C0-E4BA-4440-A296-3538906BF00B}"/>
                </a:ext>
              </a:extLst>
            </p:cNvPr>
            <p:cNvSpPr>
              <a:spLocks noChangeAspect="1"/>
            </p:cNvSpPr>
            <p:nvPr/>
          </p:nvSpPr>
          <p:spPr bwMode="auto">
            <a:xfrm>
              <a:off x="1936846"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5" name="Frame 5">
              <a:extLst>
                <a:ext uri="{FF2B5EF4-FFF2-40B4-BE49-F238E27FC236}">
                  <a16:creationId xmlns:a16="http://schemas.microsoft.com/office/drawing/2014/main" id="{52572CDF-D3EE-4D25-A806-DC0222C8984A}"/>
                </a:ext>
              </a:extLst>
            </p:cNvPr>
            <p:cNvSpPr>
              <a:spLocks noChangeAspect="1"/>
            </p:cNvSpPr>
            <p:nvPr/>
          </p:nvSpPr>
          <p:spPr bwMode="auto">
            <a:xfrm>
              <a:off x="2086527"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6" name="Frame 5">
              <a:extLst>
                <a:ext uri="{FF2B5EF4-FFF2-40B4-BE49-F238E27FC236}">
                  <a16:creationId xmlns:a16="http://schemas.microsoft.com/office/drawing/2014/main" id="{3C8C9DC1-ADC2-419F-BC90-2E29550498C0}"/>
                </a:ext>
              </a:extLst>
            </p:cNvPr>
            <p:cNvSpPr>
              <a:spLocks noChangeAspect="1"/>
            </p:cNvSpPr>
            <p:nvPr/>
          </p:nvSpPr>
          <p:spPr bwMode="auto">
            <a:xfrm>
              <a:off x="2236208"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7" name="Frame 5">
              <a:extLst>
                <a:ext uri="{FF2B5EF4-FFF2-40B4-BE49-F238E27FC236}">
                  <a16:creationId xmlns:a16="http://schemas.microsoft.com/office/drawing/2014/main" id="{5AEC9A84-225C-49E2-B395-C0CF04BC670C}"/>
                </a:ext>
              </a:extLst>
            </p:cNvPr>
            <p:cNvSpPr>
              <a:spLocks noChangeAspect="1"/>
            </p:cNvSpPr>
            <p:nvPr/>
          </p:nvSpPr>
          <p:spPr bwMode="auto">
            <a:xfrm>
              <a:off x="2385889"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sp>
          <p:nvSpPr>
            <p:cNvPr id="358" name="Frame 5">
              <a:extLst>
                <a:ext uri="{FF2B5EF4-FFF2-40B4-BE49-F238E27FC236}">
                  <a16:creationId xmlns:a16="http://schemas.microsoft.com/office/drawing/2014/main" id="{1B811EF8-434C-455B-97CC-4AFFBE416970}"/>
                </a:ext>
              </a:extLst>
            </p:cNvPr>
            <p:cNvSpPr>
              <a:spLocks noChangeAspect="1"/>
            </p:cNvSpPr>
            <p:nvPr/>
          </p:nvSpPr>
          <p:spPr bwMode="auto">
            <a:xfrm>
              <a:off x="2535570" y="5224866"/>
              <a:ext cx="114288" cy="114747"/>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05382" tIns="52690" rIns="52690" bIns="105382" numCol="1" spcCol="0" rtlCol="0" fromWordArt="0" anchor="b" anchorCtr="0" forceAA="0" compatLnSpc="1">
              <a:prstTxWarp prst="textNoShape">
                <a:avLst/>
              </a:prstTxWarp>
              <a:noAutofit/>
            </a:bodyPr>
            <a:lstStyle/>
            <a:p>
              <a:pPr algn="ctr" defTabSz="1053112" fontAlgn="base">
                <a:spcBef>
                  <a:spcPct val="0"/>
                </a:spcBef>
                <a:spcAft>
                  <a:spcPct val="0"/>
                </a:spcAft>
                <a:defRPr/>
              </a:pPr>
              <a:endParaRPr lang="en-US" sz="2307" kern="0" spc="-58">
                <a:latin typeface="Segoe UI" panose="020B0502040204020203" pitchFamily="34" charset="0"/>
                <a:ea typeface="Segoe UI" panose="020B0502040204020203" pitchFamily="34" charset="0"/>
                <a:cs typeface="Segoe UI" panose="020B0502040204020203" pitchFamily="34" charset="0"/>
              </a:endParaRPr>
            </a:p>
          </p:txBody>
        </p:sp>
        <p:pic>
          <p:nvPicPr>
            <p:cNvPr id="359" name="Picture 4" descr="Image result for Azure Sphere logo">
              <a:extLst>
                <a:ext uri="{FF2B5EF4-FFF2-40B4-BE49-F238E27FC236}">
                  <a16:creationId xmlns:a16="http://schemas.microsoft.com/office/drawing/2014/main" id="{5E1F3E0C-7E2D-4536-AC9A-F217E51EDB95}"/>
                </a:ext>
              </a:extLst>
            </p:cNvPr>
            <p:cNvPicPr>
              <a:picLocks noChangeAspect="1" noChangeArrowheads="1"/>
            </p:cNvPicPr>
            <p:nvPr/>
          </p:nvPicPr>
          <p:blipFill rotWithShape="1">
            <a:blip r:embed="rId4" cstate="print">
              <a:duotone>
                <a:prstClr val="black"/>
                <a:srgbClr val="D9C3A5">
                  <a:tint val="50000"/>
                  <a:satMod val="180000"/>
                </a:srgbClr>
              </a:duotone>
              <a:extLst>
                <a:ext uri="{28A0092B-C50C-407E-A947-70E740481C1C}">
                  <a14:useLocalDpi xmlns:a14="http://schemas.microsoft.com/office/drawing/2010/main" val="0"/>
                </a:ext>
              </a:extLst>
            </a:blip>
            <a:srcRect/>
            <a:stretch/>
          </p:blipFill>
          <p:spPr bwMode="auto">
            <a:xfrm>
              <a:off x="942132" y="5483240"/>
              <a:ext cx="263533" cy="265123"/>
            </a:xfrm>
            <a:prstGeom prst="rect">
              <a:avLst/>
            </a:prstGeom>
            <a:noFill/>
            <a:extLst>
              <a:ext uri="{909E8E84-426E-40DD-AFC4-6F175D3DCCD1}">
                <a14:hiddenFill xmlns:a14="http://schemas.microsoft.com/office/drawing/2010/main">
                  <a:solidFill>
                    <a:srgbClr val="FFFFFF"/>
                  </a:solidFill>
                </a14:hiddenFill>
              </a:ext>
            </a:extLst>
          </p:spPr>
        </p:pic>
        <p:sp>
          <p:nvSpPr>
            <p:cNvPr id="360" name="TextBox 359">
              <a:extLst>
                <a:ext uri="{FF2B5EF4-FFF2-40B4-BE49-F238E27FC236}">
                  <a16:creationId xmlns:a16="http://schemas.microsoft.com/office/drawing/2014/main" id="{02A1910E-5D39-4230-9FE0-253B9CE485A0}"/>
                </a:ext>
              </a:extLst>
            </p:cNvPr>
            <p:cNvSpPr txBox="1"/>
            <p:nvPr/>
          </p:nvSpPr>
          <p:spPr>
            <a:xfrm>
              <a:off x="694369" y="5780937"/>
              <a:ext cx="742464" cy="138499"/>
            </a:xfrm>
            <a:prstGeom prst="rect">
              <a:avLst/>
            </a:prstGeom>
            <a:noFill/>
          </p:spPr>
          <p:txBody>
            <a:bodyPr wrap="square" lIns="0" tIns="0" rIns="0" bIns="0" rtlCol="0">
              <a:spAutoFit/>
            </a:bodyPr>
            <a:lstStyle/>
            <a:p>
              <a:pPr algn="ctr" defTabSz="896215">
                <a:defRPr/>
              </a:pPr>
              <a:r>
                <a:rPr lang="en-US" sz="882" dirty="0"/>
                <a:t>Secured MCU</a:t>
              </a:r>
            </a:p>
          </p:txBody>
        </p:sp>
        <p:cxnSp>
          <p:nvCxnSpPr>
            <p:cNvPr id="361" name="2 Arrow">
              <a:extLst>
                <a:ext uri="{FF2B5EF4-FFF2-40B4-BE49-F238E27FC236}">
                  <a16:creationId xmlns:a16="http://schemas.microsoft.com/office/drawing/2014/main" id="{AF8036BE-B430-4761-BBF8-6598CC384E22}"/>
                </a:ext>
                <a:ext uri="{C183D7F6-B498-43B3-948B-1728B52AA6E4}">
                  <adec:decorative xmlns:adec="http://schemas.microsoft.com/office/drawing/2017/decorative" val="0"/>
                </a:ext>
              </a:extLst>
            </p:cNvPr>
            <p:cNvCxnSpPr>
              <a:cxnSpLocks/>
              <a:stCxn id="359" idx="3"/>
              <a:endCxn id="362" idx="2"/>
            </p:cNvCxnSpPr>
            <p:nvPr/>
          </p:nvCxnSpPr>
          <p:spPr>
            <a:xfrm>
              <a:off x="1205665" y="5615802"/>
              <a:ext cx="441334" cy="909"/>
            </a:xfrm>
            <a:prstGeom prst="straightConnector1">
              <a:avLst/>
            </a:prstGeom>
            <a:ln w="2540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62" name="Picture 4" descr="Image result for Azure Sphere logo">
              <a:extLst>
                <a:ext uri="{FF2B5EF4-FFF2-40B4-BE49-F238E27FC236}">
                  <a16:creationId xmlns:a16="http://schemas.microsoft.com/office/drawing/2014/main" id="{88B46955-89EE-4C18-8BEE-85C17BAA6E61}"/>
                </a:ext>
              </a:extLst>
            </p:cNvPr>
            <p:cNvPicPr>
              <a:picLocks noChangeAspect="1" noChangeArrowheads="1"/>
            </p:cNvPicPr>
            <p:nvPr/>
          </p:nvPicPr>
          <p:blipFill rotWithShape="1">
            <a:blip r:embed="rId5" cstate="print">
              <a:duotone>
                <a:prstClr val="black"/>
                <a:srgbClr val="D9C3A5">
                  <a:tint val="50000"/>
                  <a:satMod val="180000"/>
                </a:srgbClr>
              </a:duotone>
              <a:extLst>
                <a:ext uri="{28A0092B-C50C-407E-A947-70E740481C1C}">
                  <a14:useLocalDpi xmlns:a14="http://schemas.microsoft.com/office/drawing/2010/main" val="0"/>
                </a:ext>
              </a:extLst>
            </a:blip>
            <a:srcRect/>
            <a:stretch/>
          </p:blipFill>
          <p:spPr bwMode="auto">
            <a:xfrm>
              <a:off x="1646999" y="5478847"/>
              <a:ext cx="277656" cy="275727"/>
            </a:xfrm>
            <a:prstGeom prst="ellipse">
              <a:avLst/>
            </a:prstGeom>
            <a:noFill/>
            <a:extLst>
              <a:ext uri="{909E8E84-426E-40DD-AFC4-6F175D3DCCD1}">
                <a14:hiddenFill xmlns:a14="http://schemas.microsoft.com/office/drawing/2010/main">
                  <a:solidFill>
                    <a:srgbClr val="FFFFFF"/>
                  </a:solidFill>
                </a14:hiddenFill>
              </a:ext>
            </a:extLst>
          </p:spPr>
        </p:pic>
        <p:sp>
          <p:nvSpPr>
            <p:cNvPr id="363" name="TextBox 362">
              <a:extLst>
                <a:ext uri="{FF2B5EF4-FFF2-40B4-BE49-F238E27FC236}">
                  <a16:creationId xmlns:a16="http://schemas.microsoft.com/office/drawing/2014/main" id="{F258B758-BC65-4C4C-98AA-457099AA3551}"/>
                </a:ext>
              </a:extLst>
            </p:cNvPr>
            <p:cNvSpPr txBox="1"/>
            <p:nvPr/>
          </p:nvSpPr>
          <p:spPr>
            <a:xfrm>
              <a:off x="1436101" y="5780937"/>
              <a:ext cx="689065" cy="138499"/>
            </a:xfrm>
            <a:prstGeom prst="rect">
              <a:avLst/>
            </a:prstGeom>
            <a:noFill/>
          </p:spPr>
          <p:txBody>
            <a:bodyPr wrap="square" lIns="0" tIns="0" rIns="0" bIns="0" rtlCol="0">
              <a:spAutoFit/>
            </a:bodyPr>
            <a:lstStyle/>
            <a:p>
              <a:pPr algn="ctr" defTabSz="896215">
                <a:defRPr/>
              </a:pPr>
              <a:r>
                <a:rPr lang="en-US" sz="882">
                  <a:latin typeface="Segoe UI"/>
                </a:rPr>
                <a:t>Secured OS</a:t>
              </a:r>
            </a:p>
          </p:txBody>
        </p:sp>
        <p:cxnSp>
          <p:nvCxnSpPr>
            <p:cNvPr id="364" name="2 Arrow">
              <a:extLst>
                <a:ext uri="{FF2B5EF4-FFF2-40B4-BE49-F238E27FC236}">
                  <a16:creationId xmlns:a16="http://schemas.microsoft.com/office/drawing/2014/main" id="{4BAF52CC-F045-4B29-8A24-B0EF7C7E5D56}"/>
                </a:ext>
              </a:extLst>
            </p:cNvPr>
            <p:cNvCxnSpPr>
              <a:cxnSpLocks/>
              <a:stCxn id="362" idx="6"/>
              <a:endCxn id="365" idx="1"/>
            </p:cNvCxnSpPr>
            <p:nvPr/>
          </p:nvCxnSpPr>
          <p:spPr>
            <a:xfrm>
              <a:off x="1924655" y="5616711"/>
              <a:ext cx="474524" cy="3216"/>
            </a:xfrm>
            <a:prstGeom prst="straightConnector1">
              <a:avLst/>
            </a:prstGeom>
            <a:ln w="25400">
              <a:solidFill>
                <a:schemeClr val="bg1">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65" name="Picture 6" descr="https://azurecomcdn.azureedge.net/mediahandler/acomblog/media/Default/blog/bd5000d5-6cba-45c7-9d88-d081731c0989.png">
              <a:extLst>
                <a:ext uri="{FF2B5EF4-FFF2-40B4-BE49-F238E27FC236}">
                  <a16:creationId xmlns:a16="http://schemas.microsoft.com/office/drawing/2014/main" id="{73441A56-1D2B-420A-8288-CA1AE57B7D3B}"/>
                </a:ext>
              </a:extLst>
            </p:cNvPr>
            <p:cNvPicPr>
              <a:picLocks noChangeAspect="1" noChangeArrowheads="1"/>
            </p:cNvPicPr>
            <p:nvPr/>
          </p:nvPicPr>
          <p:blipFill rotWithShape="1">
            <a:blip r:embed="rId6" cstate="print">
              <a:grayscl/>
              <a:extLst>
                <a:ext uri="{28A0092B-C50C-407E-A947-70E740481C1C}">
                  <a14:useLocalDpi xmlns:a14="http://schemas.microsoft.com/office/drawing/2010/main" val="0"/>
                </a:ext>
              </a:extLst>
            </a:blip>
            <a:srcRect/>
            <a:stretch/>
          </p:blipFill>
          <p:spPr bwMode="auto">
            <a:xfrm>
              <a:off x="2399179" y="5474913"/>
              <a:ext cx="247021" cy="290027"/>
            </a:xfrm>
            <a:prstGeom prst="rect">
              <a:avLst/>
            </a:prstGeom>
            <a:noFill/>
            <a:extLst>
              <a:ext uri="{909E8E84-426E-40DD-AFC4-6F175D3DCCD1}">
                <a14:hiddenFill xmlns:a14="http://schemas.microsoft.com/office/drawing/2010/main">
                  <a:solidFill>
                    <a:srgbClr val="FFFFFF"/>
                  </a:solidFill>
                </a14:hiddenFill>
              </a:ext>
            </a:extLst>
          </p:spPr>
        </p:pic>
        <p:sp>
          <p:nvSpPr>
            <p:cNvPr id="366" name="TextBox 365">
              <a:extLst>
                <a:ext uri="{FF2B5EF4-FFF2-40B4-BE49-F238E27FC236}">
                  <a16:creationId xmlns:a16="http://schemas.microsoft.com/office/drawing/2014/main" id="{2DC6CB92-C497-42A4-9E69-7C385655D386}"/>
                </a:ext>
              </a:extLst>
            </p:cNvPr>
            <p:cNvSpPr txBox="1"/>
            <p:nvPr/>
          </p:nvSpPr>
          <p:spPr>
            <a:xfrm>
              <a:off x="2056987" y="5780937"/>
              <a:ext cx="964266" cy="138499"/>
            </a:xfrm>
            <a:prstGeom prst="rect">
              <a:avLst/>
            </a:prstGeom>
            <a:noFill/>
          </p:spPr>
          <p:txBody>
            <a:bodyPr wrap="square" lIns="0" tIns="0" rIns="0" bIns="0" rtlCol="0">
              <a:spAutoFit/>
            </a:bodyPr>
            <a:lstStyle/>
            <a:p>
              <a:pPr algn="ctr" defTabSz="896215">
                <a:defRPr/>
              </a:pPr>
              <a:r>
                <a:rPr lang="en-US" sz="882" dirty="0">
                  <a:latin typeface="Segoe UI"/>
                </a:rPr>
                <a:t>Cloud Security</a:t>
              </a:r>
            </a:p>
          </p:txBody>
        </p:sp>
        <p:cxnSp>
          <p:nvCxnSpPr>
            <p:cNvPr id="367" name="Straight Arrow Connector 366">
              <a:extLst>
                <a:ext uri="{FF2B5EF4-FFF2-40B4-BE49-F238E27FC236}">
                  <a16:creationId xmlns:a16="http://schemas.microsoft.com/office/drawing/2014/main" id="{B261A2AD-0239-4651-A1EF-AFB0D7F2B85A}"/>
                </a:ext>
              </a:extLst>
            </p:cNvPr>
            <p:cNvCxnSpPr>
              <a:cxnSpLocks/>
            </p:cNvCxnSpPr>
            <p:nvPr/>
          </p:nvCxnSpPr>
          <p:spPr>
            <a:xfrm>
              <a:off x="8861017" y="2788004"/>
              <a:ext cx="635675" cy="0"/>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68" name="Rectangle 367">
              <a:extLst>
                <a:ext uri="{FF2B5EF4-FFF2-40B4-BE49-F238E27FC236}">
                  <a16:creationId xmlns:a16="http://schemas.microsoft.com/office/drawing/2014/main" id="{BF267E87-AF7F-479B-BEFC-6AB7E6347084}"/>
                </a:ext>
              </a:extLst>
            </p:cNvPr>
            <p:cNvSpPr/>
            <p:nvPr/>
          </p:nvSpPr>
          <p:spPr bwMode="auto">
            <a:xfrm>
              <a:off x="9496692" y="2183155"/>
              <a:ext cx="2324187" cy="1720426"/>
            </a:xfrm>
            <a:prstGeom prst="rect">
              <a:avLst/>
            </a:prstGeom>
            <a:solidFill>
              <a:schemeClr val="bg1">
                <a:alpha val="90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89604" rIns="0" bIns="89579" numCol="1" spcCol="0" rtlCol="0" fromWordArt="0" anchor="b" anchorCtr="0" forceAA="0" compatLnSpc="1">
              <a:prstTxWarp prst="textNoShape">
                <a:avLst/>
              </a:prstTxWarp>
              <a:noAutofit/>
            </a:bodyPr>
            <a:lstStyle/>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69" name="Rectangle 368">
              <a:extLst>
                <a:ext uri="{FF2B5EF4-FFF2-40B4-BE49-F238E27FC236}">
                  <a16:creationId xmlns:a16="http://schemas.microsoft.com/office/drawing/2014/main" id="{BCDC4655-305A-4D2C-99FC-A7A586A1DBF2}"/>
                </a:ext>
              </a:extLst>
            </p:cNvPr>
            <p:cNvSpPr/>
            <p:nvPr/>
          </p:nvSpPr>
          <p:spPr>
            <a:xfrm>
              <a:off x="9570910" y="2195583"/>
              <a:ext cx="2245218" cy="430887"/>
            </a:xfrm>
            <a:prstGeom prst="rect">
              <a:avLst/>
            </a:prstGeom>
          </p:spPr>
          <p:txBody>
            <a:bodyPr wrap="square">
              <a:spAutoFit/>
            </a:bodyPr>
            <a:lstStyle/>
            <a:p>
              <a:pPr algn="ctr" defTabSz="877764" fontAlgn="base">
                <a:spcBef>
                  <a:spcPct val="0"/>
                </a:spcBef>
                <a:defRPr/>
              </a:pPr>
              <a:r>
                <a:rPr lang="en-US" sz="1078" kern="0" dirty="0">
                  <a:latin typeface="+mj-lt"/>
                  <a:ea typeface="Segoe UI Black" panose="020B0A02040204020203" pitchFamily="34" charset="0"/>
                  <a:cs typeface="Segoe UI" panose="020B0502040204020203" pitchFamily="34" charset="0"/>
                </a:rPr>
                <a:t>Manage</a:t>
              </a:r>
            </a:p>
            <a:p>
              <a:pPr algn="ctr" defTabSz="877764" fontAlgn="base">
                <a:spcBef>
                  <a:spcPct val="0"/>
                </a:spcBef>
                <a:defRPr/>
              </a:pPr>
              <a:r>
                <a:rPr lang="en-US" sz="1078" kern="0" dirty="0"/>
                <a:t>View and manage solutions</a:t>
              </a:r>
            </a:p>
          </p:txBody>
        </p:sp>
        <p:sp>
          <p:nvSpPr>
            <p:cNvPr id="370" name="Rectangle 369">
              <a:extLst>
                <a:ext uri="{FF2B5EF4-FFF2-40B4-BE49-F238E27FC236}">
                  <a16:creationId xmlns:a16="http://schemas.microsoft.com/office/drawing/2014/main" id="{2CB4D4F9-F1C1-4D1E-B748-134A69314F8E}"/>
                </a:ext>
              </a:extLst>
            </p:cNvPr>
            <p:cNvSpPr/>
            <p:nvPr/>
          </p:nvSpPr>
          <p:spPr>
            <a:xfrm>
              <a:off x="9826893" y="2977088"/>
              <a:ext cx="700926" cy="248019"/>
            </a:xfrm>
            <a:prstGeom prst="rect">
              <a:avLst/>
            </a:prstGeom>
          </p:spPr>
          <p:txBody>
            <a:bodyPr wrap="square">
              <a:spAutoFit/>
            </a:bodyPr>
            <a:lstStyle/>
            <a:p>
              <a:pPr defTabSz="895871">
                <a:defRPr/>
              </a:pPr>
              <a:r>
                <a:rPr lang="en-US" sz="980" kern="0">
                  <a:ea typeface="Segoe UI" panose="020B0502040204020203" pitchFamily="34" charset="0"/>
                  <a:cs typeface="Segoe UI" panose="020B0502040204020203" pitchFamily="34" charset="0"/>
                </a:rPr>
                <a:t>Power BI</a:t>
              </a:r>
              <a:endParaRPr lang="en-US" sz="980" kern="0">
                <a:cs typeface="Segoe UI" panose="020B0502040204020203" pitchFamily="34" charset="0"/>
              </a:endParaRPr>
            </a:p>
          </p:txBody>
        </p:sp>
        <p:pic>
          <p:nvPicPr>
            <p:cNvPr id="371" name="Graphic 370" descr="Power BI">
              <a:extLst>
                <a:ext uri="{FF2B5EF4-FFF2-40B4-BE49-F238E27FC236}">
                  <a16:creationId xmlns:a16="http://schemas.microsoft.com/office/drawing/2014/main" id="{2290A062-E5AF-4BBC-BE88-62B379A838B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46679" y="2618480"/>
              <a:ext cx="457550" cy="457550"/>
            </a:xfrm>
            <a:prstGeom prst="rect">
              <a:avLst/>
            </a:prstGeom>
          </p:spPr>
        </p:pic>
        <p:sp>
          <p:nvSpPr>
            <p:cNvPr id="372" name="Rectangle 371">
              <a:extLst>
                <a:ext uri="{FF2B5EF4-FFF2-40B4-BE49-F238E27FC236}">
                  <a16:creationId xmlns:a16="http://schemas.microsoft.com/office/drawing/2014/main" id="{9179FF76-8863-4E9C-98EC-6EB98EA50A4D}"/>
                </a:ext>
              </a:extLst>
            </p:cNvPr>
            <p:cNvSpPr/>
            <p:nvPr/>
          </p:nvSpPr>
          <p:spPr>
            <a:xfrm>
              <a:off x="10638958" y="3026881"/>
              <a:ext cx="1064179" cy="246221"/>
            </a:xfrm>
            <a:prstGeom prst="rect">
              <a:avLst/>
            </a:prstGeom>
          </p:spPr>
          <p:txBody>
            <a:bodyPr wrap="square">
              <a:spAutoFit/>
            </a:bodyPr>
            <a:lstStyle/>
            <a:p>
              <a:pPr algn="ctr" defTabSz="895232" fontAlgn="base">
                <a:spcBef>
                  <a:spcPct val="0"/>
                </a:spcBef>
                <a:spcAft>
                  <a:spcPts val="588"/>
                </a:spcAft>
                <a:defRPr/>
              </a:pPr>
              <a:r>
                <a:rPr lang="en-US" sz="980" kern="0">
                  <a:ea typeface="Segoe UI" panose="020B0502040204020203" pitchFamily="34" charset="0"/>
                  <a:cs typeface="Segoe UI" panose="020B0502040204020203" pitchFamily="34" charset="0"/>
                </a:rPr>
                <a:t>Mobile Apps</a:t>
              </a:r>
            </a:p>
          </p:txBody>
        </p:sp>
        <p:pic>
          <p:nvPicPr>
            <p:cNvPr id="373" name="Picture 372">
              <a:extLst>
                <a:ext uri="{FF2B5EF4-FFF2-40B4-BE49-F238E27FC236}">
                  <a16:creationId xmlns:a16="http://schemas.microsoft.com/office/drawing/2014/main" id="{9C6B8098-5124-4301-AD3F-0CF0503A265D}"/>
                </a:ext>
              </a:extLst>
            </p:cNvPr>
            <p:cNvPicPr>
              <a:picLocks noChangeAspect="1"/>
            </p:cNvPicPr>
            <p:nvPr/>
          </p:nvPicPr>
          <p:blipFill>
            <a:blip r:embed="rId9"/>
            <a:stretch>
              <a:fillRect/>
            </a:stretch>
          </p:blipFill>
          <p:spPr>
            <a:xfrm>
              <a:off x="11079558" y="2678429"/>
              <a:ext cx="182978" cy="366562"/>
            </a:xfrm>
            <a:prstGeom prst="rect">
              <a:avLst/>
            </a:prstGeom>
          </p:spPr>
        </p:pic>
        <p:sp>
          <p:nvSpPr>
            <p:cNvPr id="374" name="Rectangle 373">
              <a:extLst>
                <a:ext uri="{FF2B5EF4-FFF2-40B4-BE49-F238E27FC236}">
                  <a16:creationId xmlns:a16="http://schemas.microsoft.com/office/drawing/2014/main" id="{2567FB3A-ACC3-4B69-AEEE-A3F0CF9542BD}"/>
                </a:ext>
              </a:extLst>
            </p:cNvPr>
            <p:cNvSpPr/>
            <p:nvPr/>
          </p:nvSpPr>
          <p:spPr>
            <a:xfrm>
              <a:off x="9690920" y="3669894"/>
              <a:ext cx="999247" cy="246221"/>
            </a:xfrm>
            <a:prstGeom prst="rect">
              <a:avLst/>
            </a:prstGeom>
          </p:spPr>
          <p:txBody>
            <a:bodyPr wrap="square">
              <a:spAutoFit/>
            </a:bodyPr>
            <a:lstStyle/>
            <a:p>
              <a:pPr algn="ctr" defTabSz="895232" fontAlgn="base">
                <a:spcBef>
                  <a:spcPct val="0"/>
                </a:spcBef>
                <a:spcAft>
                  <a:spcPts val="588"/>
                </a:spcAft>
                <a:defRPr/>
              </a:pPr>
              <a:r>
                <a:rPr lang="en-US" sz="980" kern="0">
                  <a:ea typeface="Segoe UI" panose="020B0502040204020203" pitchFamily="34" charset="0"/>
                  <a:cs typeface="Segoe UI" panose="020B0502040204020203" pitchFamily="34" charset="0"/>
                </a:rPr>
                <a:t>PowerApps</a:t>
              </a:r>
            </a:p>
          </p:txBody>
        </p:sp>
        <p:pic>
          <p:nvPicPr>
            <p:cNvPr id="375" name="Graphic 374" descr="Power Apps">
              <a:extLst>
                <a:ext uri="{FF2B5EF4-FFF2-40B4-BE49-F238E27FC236}">
                  <a16:creationId xmlns:a16="http://schemas.microsoft.com/office/drawing/2014/main" id="{D9AC4F6D-61BB-4AC7-9286-6813FCAFCD6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980462" y="3286450"/>
              <a:ext cx="457550" cy="457550"/>
            </a:xfrm>
            <a:prstGeom prst="rect">
              <a:avLst/>
            </a:prstGeom>
          </p:spPr>
        </p:pic>
        <p:sp>
          <p:nvSpPr>
            <p:cNvPr id="376" name="Rectangle 375">
              <a:extLst>
                <a:ext uri="{FF2B5EF4-FFF2-40B4-BE49-F238E27FC236}">
                  <a16:creationId xmlns:a16="http://schemas.microsoft.com/office/drawing/2014/main" id="{3D9C752E-663F-4505-A9E8-1CEFBFB07A1C}"/>
                </a:ext>
              </a:extLst>
            </p:cNvPr>
            <p:cNvSpPr/>
            <p:nvPr/>
          </p:nvSpPr>
          <p:spPr>
            <a:xfrm>
              <a:off x="10785792" y="3669894"/>
              <a:ext cx="807297" cy="246221"/>
            </a:xfrm>
            <a:prstGeom prst="rect">
              <a:avLst/>
            </a:prstGeom>
          </p:spPr>
          <p:txBody>
            <a:bodyPr wrap="square">
              <a:spAutoFit/>
            </a:bodyPr>
            <a:lstStyle/>
            <a:p>
              <a:pPr algn="ctr" defTabSz="895232" fontAlgn="base">
                <a:spcBef>
                  <a:spcPct val="0"/>
                </a:spcBef>
                <a:spcAft>
                  <a:spcPts val="588"/>
                </a:spcAft>
                <a:defRPr/>
              </a:pPr>
              <a:r>
                <a:rPr lang="en-US" sz="980" kern="0">
                  <a:ea typeface="Segoe UI" panose="020B0502040204020203" pitchFamily="34" charset="0"/>
                  <a:cs typeface="Segoe UI" panose="020B0502040204020203" pitchFamily="34" charset="0"/>
                </a:rPr>
                <a:t>Web Apps</a:t>
              </a:r>
            </a:p>
          </p:txBody>
        </p:sp>
        <p:pic>
          <p:nvPicPr>
            <p:cNvPr id="377" name="Picture 376">
              <a:extLst>
                <a:ext uri="{FF2B5EF4-FFF2-40B4-BE49-F238E27FC236}">
                  <a16:creationId xmlns:a16="http://schemas.microsoft.com/office/drawing/2014/main" id="{E45FCB78-54DE-4FDD-8D73-B87EC108051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023802" y="3324818"/>
              <a:ext cx="346424" cy="346424"/>
            </a:xfrm>
            <a:prstGeom prst="rect">
              <a:avLst/>
            </a:prstGeom>
          </p:spPr>
        </p:pic>
        <p:cxnSp>
          <p:nvCxnSpPr>
            <p:cNvPr id="378" name="Straight Arrow Connector 377">
              <a:extLst>
                <a:ext uri="{FF2B5EF4-FFF2-40B4-BE49-F238E27FC236}">
                  <a16:creationId xmlns:a16="http://schemas.microsoft.com/office/drawing/2014/main" id="{5EB209D4-F7A0-4B00-9E02-B19CB4846C3B}"/>
                </a:ext>
              </a:extLst>
            </p:cNvPr>
            <p:cNvCxnSpPr>
              <a:cxnSpLocks/>
            </p:cNvCxnSpPr>
            <p:nvPr/>
          </p:nvCxnSpPr>
          <p:spPr>
            <a:xfrm flipH="1" flipV="1">
              <a:off x="10710863" y="3905250"/>
              <a:ext cx="1995" cy="451002"/>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3BCDED6F-5743-435B-8357-39382A336159}"/>
                </a:ext>
              </a:extLst>
            </p:cNvPr>
            <p:cNvCxnSpPr>
              <a:cxnSpLocks/>
            </p:cNvCxnSpPr>
            <p:nvPr/>
          </p:nvCxnSpPr>
          <p:spPr>
            <a:xfrm>
              <a:off x="8861017" y="4958695"/>
              <a:ext cx="635675" cy="0"/>
            </a:xfrm>
            <a:prstGeom prst="straightConnector1">
              <a:avLst/>
            </a:prstGeom>
            <a:ln w="25400">
              <a:solidFill>
                <a:schemeClr val="bg1">
                  <a:lumMod val="50000"/>
                </a:schemeClr>
              </a:solidFill>
              <a:prstDash val="solid"/>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80" name="Rectangle 379">
              <a:extLst>
                <a:ext uri="{FF2B5EF4-FFF2-40B4-BE49-F238E27FC236}">
                  <a16:creationId xmlns:a16="http://schemas.microsoft.com/office/drawing/2014/main" id="{B4C7049C-0756-4EFE-9679-6E9E7C82BF6D}"/>
                </a:ext>
              </a:extLst>
            </p:cNvPr>
            <p:cNvSpPr/>
            <p:nvPr/>
          </p:nvSpPr>
          <p:spPr bwMode="auto">
            <a:xfrm>
              <a:off x="9502891" y="4379063"/>
              <a:ext cx="2324187" cy="1439462"/>
            </a:xfrm>
            <a:prstGeom prst="rect">
              <a:avLst/>
            </a:prstGeom>
            <a:solidFill>
              <a:schemeClr val="bg1">
                <a:alpha val="90000"/>
              </a:schemeClr>
            </a:solidFill>
            <a:ln w="19050">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89604" rIns="0" bIns="89579" numCol="1" spcCol="0" rtlCol="0" fromWordArt="0" anchor="b" anchorCtr="0" forceAA="0" compatLnSpc="1">
              <a:prstTxWarp prst="textNoShape">
                <a:avLst/>
              </a:prstTxWarp>
              <a:noAutofit/>
            </a:bodyPr>
            <a:lstStyle/>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a:p>
              <a:pPr defTabSz="895232" fontAlgn="base">
                <a:spcBef>
                  <a:spcPct val="0"/>
                </a:spcBef>
                <a:spcAft>
                  <a:spcPts val="588"/>
                </a:spcAft>
                <a:defRPr/>
              </a:pPr>
              <a:endParaRPr lang="en-US" sz="1029" kern="0">
                <a:solidFill>
                  <a:schemeClr val="tx1"/>
                </a:solidFill>
                <a:latin typeface="Segoe UI" panose="020B0502040204020203" pitchFamily="34" charset="0"/>
                <a:ea typeface="Segoe UI" panose="020B0502040204020203" pitchFamily="34" charset="0"/>
                <a:cs typeface="Segoe UI" panose="020B0502040204020203" pitchFamily="34" charset="0"/>
              </a:endParaRPr>
            </a:p>
          </p:txBody>
        </p:sp>
        <p:sp>
          <p:nvSpPr>
            <p:cNvPr id="381" name="Rectangle 380">
              <a:extLst>
                <a:ext uri="{FF2B5EF4-FFF2-40B4-BE49-F238E27FC236}">
                  <a16:creationId xmlns:a16="http://schemas.microsoft.com/office/drawing/2014/main" id="{E5216A36-2700-4D17-8C66-F4B13C33471E}"/>
                </a:ext>
              </a:extLst>
            </p:cNvPr>
            <p:cNvSpPr/>
            <p:nvPr/>
          </p:nvSpPr>
          <p:spPr>
            <a:xfrm>
              <a:off x="9541124" y="4434098"/>
              <a:ext cx="2212726" cy="330860"/>
            </a:xfrm>
            <a:prstGeom prst="rect">
              <a:avLst/>
            </a:prstGeom>
          </p:spPr>
          <p:txBody>
            <a:bodyPr wrap="square" lIns="0" tIns="0" rIns="0" bIns="0">
              <a:spAutoFit/>
            </a:bodyPr>
            <a:lstStyle/>
            <a:p>
              <a:pPr algn="ctr" defTabSz="877764" fontAlgn="base">
                <a:spcBef>
                  <a:spcPct val="0"/>
                </a:spcBef>
                <a:defRPr/>
              </a:pPr>
              <a:r>
                <a:rPr lang="en-US" sz="1078" kern="0" dirty="0">
                  <a:latin typeface="+mj-lt"/>
                  <a:ea typeface="Segoe UI Black" panose="020B0A02040204020203" pitchFamily="34" charset="0"/>
                  <a:cs typeface="Segoe UI" panose="020B0502040204020203" pitchFamily="34" charset="0"/>
                </a:rPr>
                <a:t>Business Integration</a:t>
              </a:r>
            </a:p>
            <a:p>
              <a:pPr algn="ctr" defTabSz="877764" fontAlgn="base">
                <a:spcBef>
                  <a:spcPct val="0"/>
                </a:spcBef>
                <a:defRPr/>
              </a:pPr>
              <a:r>
                <a:rPr lang="en-US" sz="1029" kern="0" dirty="0"/>
                <a:t>Connect to business apps &amp; services</a:t>
              </a:r>
            </a:p>
          </p:txBody>
        </p:sp>
        <p:sp>
          <p:nvSpPr>
            <p:cNvPr id="382" name="Rectangle 381">
              <a:extLst>
                <a:ext uri="{FF2B5EF4-FFF2-40B4-BE49-F238E27FC236}">
                  <a16:creationId xmlns:a16="http://schemas.microsoft.com/office/drawing/2014/main" id="{61B55F22-BDEE-4CA8-95B6-45697C91EEB8}"/>
                </a:ext>
              </a:extLst>
            </p:cNvPr>
            <p:cNvSpPr/>
            <p:nvPr/>
          </p:nvSpPr>
          <p:spPr>
            <a:xfrm>
              <a:off x="9905365" y="4927866"/>
              <a:ext cx="1454802" cy="307777"/>
            </a:xfrm>
            <a:prstGeom prst="rect">
              <a:avLst/>
            </a:prstGeom>
          </p:spPr>
          <p:txBody>
            <a:bodyPr wrap="square">
              <a:spAutoFit/>
            </a:bodyPr>
            <a:lstStyle/>
            <a:p>
              <a:pPr algn="ctr" defTabSz="895232" fontAlgn="base">
                <a:spcBef>
                  <a:spcPct val="0"/>
                </a:spcBef>
                <a:spcAft>
                  <a:spcPts val="588"/>
                </a:spcAft>
                <a:defRPr/>
              </a:pPr>
              <a:r>
                <a:rPr lang="en-US" sz="1372" kern="0" dirty="0">
                  <a:ea typeface="Segoe UI" panose="020B0502040204020203" pitchFamily="34" charset="0"/>
                  <a:cs typeface="Segoe UI" panose="020B0502040204020203" pitchFamily="34" charset="0"/>
                </a:rPr>
                <a:t>Dynamics 365</a:t>
              </a:r>
            </a:p>
          </p:txBody>
        </p:sp>
        <p:sp>
          <p:nvSpPr>
            <p:cNvPr id="383" name="Rectangle 382">
              <a:extLst>
                <a:ext uri="{FF2B5EF4-FFF2-40B4-BE49-F238E27FC236}">
                  <a16:creationId xmlns:a16="http://schemas.microsoft.com/office/drawing/2014/main" id="{89FF6900-EDD0-4BFF-9153-94D6D4DF4BA6}"/>
                </a:ext>
              </a:extLst>
            </p:cNvPr>
            <p:cNvSpPr/>
            <p:nvPr/>
          </p:nvSpPr>
          <p:spPr>
            <a:xfrm>
              <a:off x="10114911" y="5221206"/>
              <a:ext cx="1129513" cy="307777"/>
            </a:xfrm>
            <a:prstGeom prst="rect">
              <a:avLst/>
            </a:prstGeom>
          </p:spPr>
          <p:txBody>
            <a:bodyPr wrap="square">
              <a:spAutoFit/>
            </a:bodyPr>
            <a:lstStyle/>
            <a:p>
              <a:pPr algn="ctr" defTabSz="895232" fontAlgn="base">
                <a:spcBef>
                  <a:spcPct val="0"/>
                </a:spcBef>
                <a:spcAft>
                  <a:spcPts val="588"/>
                </a:spcAft>
                <a:defRPr/>
              </a:pPr>
              <a:r>
                <a:rPr lang="en-US" sz="1372" kern="0">
                  <a:cs typeface="Segoe UI" panose="020B0502040204020203" pitchFamily="34" charset="0"/>
                </a:rPr>
                <a:t>Office 365</a:t>
              </a:r>
            </a:p>
          </p:txBody>
        </p:sp>
        <p:sp>
          <p:nvSpPr>
            <p:cNvPr id="384" name="Rectangle 383">
              <a:extLst>
                <a:ext uri="{FF2B5EF4-FFF2-40B4-BE49-F238E27FC236}">
                  <a16:creationId xmlns:a16="http://schemas.microsoft.com/office/drawing/2014/main" id="{90E1FD5A-5216-4651-9257-A98393F3BA20}"/>
                </a:ext>
              </a:extLst>
            </p:cNvPr>
            <p:cNvSpPr/>
            <p:nvPr/>
          </p:nvSpPr>
          <p:spPr>
            <a:xfrm>
              <a:off x="9652405" y="5474588"/>
              <a:ext cx="2098617" cy="307777"/>
            </a:xfrm>
            <a:prstGeom prst="rect">
              <a:avLst/>
            </a:prstGeom>
          </p:spPr>
          <p:txBody>
            <a:bodyPr wrap="square">
              <a:spAutoFit/>
            </a:bodyPr>
            <a:lstStyle/>
            <a:p>
              <a:pPr algn="ctr" defTabSz="895232" fontAlgn="base">
                <a:spcBef>
                  <a:spcPct val="0"/>
                </a:spcBef>
                <a:spcAft>
                  <a:spcPts val="588"/>
                </a:spcAft>
                <a:defRPr/>
              </a:pPr>
              <a:r>
                <a:rPr lang="en-US" sz="1372" kern="0" dirty="0">
                  <a:ea typeface="Segoe UI" panose="020B0502040204020203" pitchFamily="34" charset="0"/>
                  <a:cs typeface="Segoe UI" panose="020B0502040204020203" pitchFamily="34" charset="0"/>
                </a:rPr>
                <a:t>3</a:t>
              </a:r>
              <a:r>
                <a:rPr lang="en-US" sz="1372" kern="0" baseline="30000" dirty="0">
                  <a:ea typeface="Segoe UI" panose="020B0502040204020203" pitchFamily="34" charset="0"/>
                  <a:cs typeface="Segoe UI" panose="020B0502040204020203" pitchFamily="34" charset="0"/>
                </a:rPr>
                <a:t>rd</a:t>
              </a:r>
              <a:r>
                <a:rPr lang="en-US" sz="1372" kern="0" dirty="0">
                  <a:ea typeface="Segoe UI" panose="020B0502040204020203" pitchFamily="34" charset="0"/>
                  <a:cs typeface="Segoe UI" panose="020B0502040204020203" pitchFamily="34" charset="0"/>
                </a:rPr>
                <a:t> Party applications</a:t>
              </a:r>
            </a:p>
          </p:txBody>
        </p:sp>
      </p:grpSp>
      <p:grpSp>
        <p:nvGrpSpPr>
          <p:cNvPr id="385" name="Group 384" descr="An icon of IoT Hub &#10;">
            <a:extLst>
              <a:ext uri="{FF2B5EF4-FFF2-40B4-BE49-F238E27FC236}">
                <a16:creationId xmlns:a16="http://schemas.microsoft.com/office/drawing/2014/main" id="{021116B2-CD4F-42EA-A672-3E39D8D24CDD}"/>
              </a:ext>
            </a:extLst>
          </p:cNvPr>
          <p:cNvGrpSpPr/>
          <p:nvPr/>
        </p:nvGrpSpPr>
        <p:grpSpPr>
          <a:xfrm>
            <a:off x="6324661" y="3206134"/>
            <a:ext cx="622625" cy="617347"/>
            <a:chOff x="6451483" y="3269927"/>
            <a:chExt cx="635110" cy="629726"/>
          </a:xfrm>
        </p:grpSpPr>
        <p:sp>
          <p:nvSpPr>
            <p:cNvPr id="386" name="Rectangle 385">
              <a:extLst>
                <a:ext uri="{FF2B5EF4-FFF2-40B4-BE49-F238E27FC236}">
                  <a16:creationId xmlns:a16="http://schemas.microsoft.com/office/drawing/2014/main" id="{A1ABCAB1-E868-4BB1-906B-B84876C58712}"/>
                </a:ext>
              </a:extLst>
            </p:cNvPr>
            <p:cNvSpPr/>
            <p:nvPr/>
          </p:nvSpPr>
          <p:spPr>
            <a:xfrm>
              <a:off x="6451483" y="3653432"/>
              <a:ext cx="635110" cy="246221"/>
            </a:xfrm>
            <a:prstGeom prst="rect">
              <a:avLst/>
            </a:prstGeom>
          </p:spPr>
          <p:txBody>
            <a:bodyPr wrap="none">
              <a:spAutoFit/>
            </a:bodyPr>
            <a:lstStyle/>
            <a:p>
              <a:pPr defTabSz="895871">
                <a:defRPr/>
              </a:pPr>
              <a:r>
                <a:rPr lang="en-US" sz="980" kern="0" dirty="0">
                  <a:ea typeface="Segoe UI" panose="020B0502040204020203" pitchFamily="34" charset="0"/>
                  <a:cs typeface="Segoe UI" panose="020B0502040204020203" pitchFamily="34" charset="0"/>
                </a:rPr>
                <a:t>IoT Hub</a:t>
              </a:r>
              <a:endParaRPr lang="en-US" sz="980" kern="0" dirty="0">
                <a:cs typeface="Segoe UI" panose="020B0502040204020203" pitchFamily="34" charset="0"/>
              </a:endParaRPr>
            </a:p>
          </p:txBody>
        </p:sp>
        <p:pic>
          <p:nvPicPr>
            <p:cNvPr id="387" name="Picture 386">
              <a:extLst>
                <a:ext uri="{FF2B5EF4-FFF2-40B4-BE49-F238E27FC236}">
                  <a16:creationId xmlns:a16="http://schemas.microsoft.com/office/drawing/2014/main" id="{9C5B7DCF-9BE8-421F-A92A-84441C2F0974}"/>
                </a:ext>
              </a:extLst>
            </p:cNvPr>
            <p:cNvPicPr>
              <a:picLocks noChangeAspect="1"/>
            </p:cNvPicPr>
            <p:nvPr/>
          </p:nvPicPr>
          <p:blipFill>
            <a:blip r:embed="rId13"/>
            <a:stretch>
              <a:fillRect/>
            </a:stretch>
          </p:blipFill>
          <p:spPr>
            <a:xfrm>
              <a:off x="6519793" y="3269927"/>
              <a:ext cx="451104" cy="367284"/>
            </a:xfrm>
            <a:prstGeom prst="rect">
              <a:avLst/>
            </a:prstGeom>
          </p:spPr>
        </p:pic>
      </p:grpSp>
      <p:grpSp>
        <p:nvGrpSpPr>
          <p:cNvPr id="388" name="Group 387" descr="A circular graphic of Functions, Web Apps, Maps, Time Series Insights, Cosmos DB, Azure Stream Analytics, Device Provisioning Service, Event Hub and SQL Azure">
            <a:extLst>
              <a:ext uri="{FF2B5EF4-FFF2-40B4-BE49-F238E27FC236}">
                <a16:creationId xmlns:a16="http://schemas.microsoft.com/office/drawing/2014/main" id="{69CCC8F5-EEE5-40F1-BC82-BDB3A3FC6716}"/>
              </a:ext>
            </a:extLst>
          </p:cNvPr>
          <p:cNvGrpSpPr/>
          <p:nvPr/>
        </p:nvGrpSpPr>
        <p:grpSpPr>
          <a:xfrm>
            <a:off x="4626339" y="2177896"/>
            <a:ext cx="3371546" cy="2670478"/>
            <a:chOff x="4719106" y="2221070"/>
            <a:chExt cx="3439153" cy="2724027"/>
          </a:xfrm>
        </p:grpSpPr>
        <p:sp>
          <p:nvSpPr>
            <p:cNvPr id="389" name="Oval 388">
              <a:extLst>
                <a:ext uri="{FF2B5EF4-FFF2-40B4-BE49-F238E27FC236}">
                  <a16:creationId xmlns:a16="http://schemas.microsoft.com/office/drawing/2014/main" id="{66784676-D0EC-4FE6-A1C9-849EF8E8C9EC}"/>
                </a:ext>
              </a:extLst>
            </p:cNvPr>
            <p:cNvSpPr/>
            <p:nvPr/>
          </p:nvSpPr>
          <p:spPr bwMode="auto">
            <a:xfrm>
              <a:off x="5610695" y="2362301"/>
              <a:ext cx="2209693" cy="2150261"/>
            </a:xfrm>
            <a:prstGeom prst="ellipse">
              <a:avLst/>
            </a:prstGeom>
            <a:noFill/>
            <a:ln w="12700">
              <a:solidFill>
                <a:schemeClr val="bg1">
                  <a:lumMod val="65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4" tIns="44814" rIns="44814" bIns="44814" numCol="1" spcCol="0" rtlCol="0" fromWordArt="0" anchor="ctr" anchorCtr="0" forceAA="0" compatLnSpc="1">
              <a:prstTxWarp prst="textNoShape">
                <a:avLst/>
              </a:prstTxWarp>
              <a:noAutofit/>
            </a:bodyPr>
            <a:lstStyle/>
            <a:p>
              <a:pPr algn="ctr" defTabSz="895920" fontAlgn="base">
                <a:spcBef>
                  <a:spcPct val="0"/>
                </a:spcBef>
                <a:spcAft>
                  <a:spcPct val="0"/>
                </a:spcAft>
                <a:defRPr/>
              </a:pPr>
              <a:endParaRPr lang="en-US" sz="2157">
                <a:solidFill>
                  <a:schemeClr val="tx1"/>
                </a:solidFill>
                <a:latin typeface="Segoe UI"/>
                <a:ea typeface="Segoe UI" pitchFamily="34" charset="0"/>
                <a:cs typeface="Segoe UI" pitchFamily="34" charset="0"/>
              </a:endParaRPr>
            </a:p>
          </p:txBody>
        </p:sp>
        <p:sp>
          <p:nvSpPr>
            <p:cNvPr id="390" name="Rectangle 389">
              <a:extLst>
                <a:ext uri="{FF2B5EF4-FFF2-40B4-BE49-F238E27FC236}">
                  <a16:creationId xmlns:a16="http://schemas.microsoft.com/office/drawing/2014/main" id="{4AE0B18E-6637-4EDF-850E-A424ADC88103}"/>
                </a:ext>
              </a:extLst>
            </p:cNvPr>
            <p:cNvSpPr/>
            <p:nvPr/>
          </p:nvSpPr>
          <p:spPr>
            <a:xfrm>
              <a:off x="6423232" y="2562127"/>
              <a:ext cx="541815" cy="153888"/>
            </a:xfrm>
            <a:prstGeom prst="rect">
              <a:avLst/>
            </a:prstGeom>
          </p:spPr>
          <p:txBody>
            <a:bodyPr wrap="none" lIns="0" tIns="0" rIns="0" bIns="0">
              <a:spAutoFit/>
            </a:bodyPr>
            <a:lstStyle/>
            <a:p>
              <a:pPr defTabSz="895871">
                <a:defRPr/>
              </a:pPr>
              <a:r>
                <a:rPr lang="en-US" sz="980" kern="0" dirty="0">
                  <a:cs typeface="Segoe UI" panose="020B0502040204020203" pitchFamily="34" charset="0"/>
                </a:rPr>
                <a:t>Functions</a:t>
              </a:r>
            </a:p>
          </p:txBody>
        </p:sp>
        <p:pic>
          <p:nvPicPr>
            <p:cNvPr id="391" name="Picture 390">
              <a:extLst>
                <a:ext uri="{FF2B5EF4-FFF2-40B4-BE49-F238E27FC236}">
                  <a16:creationId xmlns:a16="http://schemas.microsoft.com/office/drawing/2014/main" id="{F3246008-C172-492E-8463-990B6A6984CC}"/>
                </a:ext>
              </a:extLst>
            </p:cNvPr>
            <p:cNvPicPr>
              <a:picLocks noChangeAspect="1"/>
            </p:cNvPicPr>
            <p:nvPr/>
          </p:nvPicPr>
          <p:blipFill>
            <a:blip r:embed="rId14"/>
            <a:srcRect/>
            <a:stretch/>
          </p:blipFill>
          <p:spPr>
            <a:xfrm>
              <a:off x="6534688" y="2221070"/>
              <a:ext cx="319222" cy="319222"/>
            </a:xfrm>
            <a:prstGeom prst="rect">
              <a:avLst/>
            </a:prstGeom>
          </p:spPr>
        </p:pic>
        <p:sp>
          <p:nvSpPr>
            <p:cNvPr id="392" name="Rectangle 391">
              <a:extLst>
                <a:ext uri="{FF2B5EF4-FFF2-40B4-BE49-F238E27FC236}">
                  <a16:creationId xmlns:a16="http://schemas.microsoft.com/office/drawing/2014/main" id="{25D4C8AF-DAFB-4D66-8D89-49D40D22B281}"/>
                </a:ext>
              </a:extLst>
            </p:cNvPr>
            <p:cNvSpPr/>
            <p:nvPr/>
          </p:nvSpPr>
          <p:spPr>
            <a:xfrm>
              <a:off x="7158564" y="2768655"/>
              <a:ext cx="586699" cy="153888"/>
            </a:xfrm>
            <a:prstGeom prst="rect">
              <a:avLst/>
            </a:prstGeom>
            <a:solidFill>
              <a:schemeClr val="bg1"/>
            </a:solidFill>
          </p:spPr>
          <p:txBody>
            <a:bodyPr wrap="none" lIns="0" tIns="0" rIns="0" bIns="0">
              <a:spAutoFit/>
            </a:bodyPr>
            <a:lstStyle/>
            <a:p>
              <a:pPr algn="ctr" defTabSz="895232" fontAlgn="base">
                <a:spcBef>
                  <a:spcPct val="0"/>
                </a:spcBef>
                <a:spcAft>
                  <a:spcPts val="588"/>
                </a:spcAft>
                <a:defRPr/>
              </a:pPr>
              <a:r>
                <a:rPr lang="en-US" sz="980" kern="0">
                  <a:ea typeface="Segoe UI" panose="020B0502040204020203" pitchFamily="34" charset="0"/>
                  <a:cs typeface="Segoe UI" panose="020B0502040204020203" pitchFamily="34" charset="0"/>
                </a:rPr>
                <a:t>Web Apps</a:t>
              </a:r>
            </a:p>
          </p:txBody>
        </p:sp>
        <p:pic>
          <p:nvPicPr>
            <p:cNvPr id="393" name="Picture 392">
              <a:extLst>
                <a:ext uri="{FF2B5EF4-FFF2-40B4-BE49-F238E27FC236}">
                  <a16:creationId xmlns:a16="http://schemas.microsoft.com/office/drawing/2014/main" id="{A0C79E96-63DC-4C47-B45D-CD1690DA706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43095" y="2423044"/>
              <a:ext cx="346424" cy="346424"/>
            </a:xfrm>
            <a:prstGeom prst="rect">
              <a:avLst/>
            </a:prstGeom>
          </p:spPr>
        </p:pic>
        <p:sp>
          <p:nvSpPr>
            <p:cNvPr id="394" name="Rectangle 393">
              <a:extLst>
                <a:ext uri="{FF2B5EF4-FFF2-40B4-BE49-F238E27FC236}">
                  <a16:creationId xmlns:a16="http://schemas.microsoft.com/office/drawing/2014/main" id="{3A47D0BF-FBB3-4EE8-B67F-441D7A33D8A0}"/>
                </a:ext>
              </a:extLst>
            </p:cNvPr>
            <p:cNvSpPr/>
            <p:nvPr/>
          </p:nvSpPr>
          <p:spPr>
            <a:xfrm>
              <a:off x="7697376" y="3392828"/>
              <a:ext cx="310983" cy="153888"/>
            </a:xfrm>
            <a:prstGeom prst="rect">
              <a:avLst/>
            </a:prstGeom>
            <a:solidFill>
              <a:schemeClr val="bg1"/>
            </a:solidFill>
          </p:spPr>
          <p:txBody>
            <a:bodyPr wrap="none" lIns="0" tIns="0" rIns="0" bIns="0">
              <a:spAutoFit/>
            </a:bodyPr>
            <a:lstStyle/>
            <a:p>
              <a:r>
                <a:rPr lang="en-US" sz="980" kern="0">
                  <a:cs typeface="Segoe UI" panose="020B0502040204020203" pitchFamily="34" charset="0"/>
                </a:rPr>
                <a:t>Maps</a:t>
              </a:r>
            </a:p>
          </p:txBody>
        </p:sp>
        <p:pic>
          <p:nvPicPr>
            <p:cNvPr id="395" name="Picture 394">
              <a:extLst>
                <a:ext uri="{FF2B5EF4-FFF2-40B4-BE49-F238E27FC236}">
                  <a16:creationId xmlns:a16="http://schemas.microsoft.com/office/drawing/2014/main" id="{F147AAD2-AAA8-4C4B-B11D-62570E064288}"/>
                </a:ext>
              </a:extLst>
            </p:cNvPr>
            <p:cNvPicPr>
              <a:picLocks noChangeAspect="1"/>
            </p:cNvPicPr>
            <p:nvPr/>
          </p:nvPicPr>
          <p:blipFill>
            <a:blip r:embed="rId15"/>
            <a:stretch>
              <a:fillRect/>
            </a:stretch>
          </p:blipFill>
          <p:spPr>
            <a:xfrm>
              <a:off x="7712239" y="3079221"/>
              <a:ext cx="283646" cy="283646"/>
            </a:xfrm>
            <a:prstGeom prst="rect">
              <a:avLst/>
            </a:prstGeom>
          </p:spPr>
        </p:pic>
        <p:sp>
          <p:nvSpPr>
            <p:cNvPr id="396" name="Rectangle 395">
              <a:extLst>
                <a:ext uri="{FF2B5EF4-FFF2-40B4-BE49-F238E27FC236}">
                  <a16:creationId xmlns:a16="http://schemas.microsoft.com/office/drawing/2014/main" id="{1F01A2ED-6ECA-4B09-A4F5-C8ECDC22C153}"/>
                </a:ext>
              </a:extLst>
            </p:cNvPr>
            <p:cNvSpPr/>
            <p:nvPr/>
          </p:nvSpPr>
          <p:spPr>
            <a:xfrm>
              <a:off x="7516493" y="4044256"/>
              <a:ext cx="641766" cy="307777"/>
            </a:xfrm>
            <a:prstGeom prst="rect">
              <a:avLst/>
            </a:prstGeom>
            <a:solidFill>
              <a:schemeClr val="bg2"/>
            </a:solidFill>
          </p:spPr>
          <p:txBody>
            <a:bodyPr wrap="square" lIns="0" tIns="0" rIns="0" bIns="0">
              <a:spAutoFit/>
            </a:bodyPr>
            <a:lstStyle/>
            <a:p>
              <a:pPr defTabSz="895871">
                <a:defRPr/>
              </a:pPr>
              <a:r>
                <a:rPr lang="en-US" sz="980" kern="0" dirty="0">
                  <a:ea typeface="Segoe UI" panose="020B0502040204020203" pitchFamily="34" charset="0"/>
                  <a:cs typeface="Segoe UI" panose="020B0502040204020203" pitchFamily="34" charset="0"/>
                </a:rPr>
                <a:t>Time Series Insights</a:t>
              </a:r>
              <a:endParaRPr lang="en-US" sz="980" kern="0" dirty="0">
                <a:cs typeface="Segoe UI" panose="020B0502040204020203" pitchFamily="34" charset="0"/>
              </a:endParaRPr>
            </a:p>
          </p:txBody>
        </p:sp>
        <p:pic>
          <p:nvPicPr>
            <p:cNvPr id="397" name="Picture 396">
              <a:extLst>
                <a:ext uri="{FF2B5EF4-FFF2-40B4-BE49-F238E27FC236}">
                  <a16:creationId xmlns:a16="http://schemas.microsoft.com/office/drawing/2014/main" id="{829F20DB-8E4B-4580-92FB-4F5FA772B11F}"/>
                </a:ext>
              </a:extLst>
            </p:cNvPr>
            <p:cNvPicPr>
              <a:picLocks noChangeAspect="1"/>
            </p:cNvPicPr>
            <p:nvPr/>
          </p:nvPicPr>
          <p:blipFill>
            <a:blip r:embed="rId16"/>
            <a:srcRect/>
            <a:stretch/>
          </p:blipFill>
          <p:spPr>
            <a:xfrm>
              <a:off x="7571463" y="3711032"/>
              <a:ext cx="281552" cy="281552"/>
            </a:xfrm>
            <a:prstGeom prst="rect">
              <a:avLst/>
            </a:prstGeom>
          </p:spPr>
        </p:pic>
        <p:sp>
          <p:nvSpPr>
            <p:cNvPr id="398" name="Rectangle 397">
              <a:extLst>
                <a:ext uri="{FF2B5EF4-FFF2-40B4-BE49-F238E27FC236}">
                  <a16:creationId xmlns:a16="http://schemas.microsoft.com/office/drawing/2014/main" id="{49004228-31AB-4CF7-8440-E332A7341B12}"/>
                </a:ext>
              </a:extLst>
            </p:cNvPr>
            <p:cNvSpPr/>
            <p:nvPr/>
          </p:nvSpPr>
          <p:spPr>
            <a:xfrm>
              <a:off x="6704929" y="4607080"/>
              <a:ext cx="833883" cy="246221"/>
            </a:xfrm>
            <a:prstGeom prst="rect">
              <a:avLst/>
            </a:prstGeom>
          </p:spPr>
          <p:txBody>
            <a:bodyPr wrap="none">
              <a:spAutoFit/>
            </a:bodyPr>
            <a:lstStyle/>
            <a:p>
              <a:pPr defTabSz="895871">
                <a:defRPr/>
              </a:pPr>
              <a:r>
                <a:rPr lang="en-US" sz="980" kern="0" dirty="0">
                  <a:ea typeface="Segoe UI" panose="020B0502040204020203" pitchFamily="34" charset="0"/>
                  <a:cs typeface="Segoe UI" panose="020B0502040204020203" pitchFamily="34" charset="0"/>
                </a:rPr>
                <a:t>Cosmos DB</a:t>
              </a:r>
              <a:endParaRPr lang="en-US" sz="980" kern="0" dirty="0">
                <a:cs typeface="Segoe UI" panose="020B0502040204020203" pitchFamily="34" charset="0"/>
              </a:endParaRPr>
            </a:p>
          </p:txBody>
        </p:sp>
        <p:pic>
          <p:nvPicPr>
            <p:cNvPr id="399" name="Picture 398">
              <a:extLst>
                <a:ext uri="{FF2B5EF4-FFF2-40B4-BE49-F238E27FC236}">
                  <a16:creationId xmlns:a16="http://schemas.microsoft.com/office/drawing/2014/main" id="{A4210D7D-9984-47B0-9F66-B22ADEAB2EB6}"/>
                </a:ext>
              </a:extLst>
            </p:cNvPr>
            <p:cNvPicPr>
              <a:picLocks noChangeAspect="1"/>
            </p:cNvPicPr>
            <p:nvPr/>
          </p:nvPicPr>
          <p:blipFill>
            <a:blip r:embed="rId17"/>
            <a:stretch>
              <a:fillRect/>
            </a:stretch>
          </p:blipFill>
          <p:spPr>
            <a:xfrm>
              <a:off x="6963889" y="4338127"/>
              <a:ext cx="222330" cy="299748"/>
            </a:xfrm>
            <a:prstGeom prst="rect">
              <a:avLst/>
            </a:prstGeom>
          </p:spPr>
        </p:pic>
        <p:sp>
          <p:nvSpPr>
            <p:cNvPr id="400" name="Rectangle 399">
              <a:extLst>
                <a:ext uri="{FF2B5EF4-FFF2-40B4-BE49-F238E27FC236}">
                  <a16:creationId xmlns:a16="http://schemas.microsoft.com/office/drawing/2014/main" id="{94A7D1FD-C540-48CE-B6F4-02118E73C610}"/>
                </a:ext>
              </a:extLst>
            </p:cNvPr>
            <p:cNvSpPr/>
            <p:nvPr/>
          </p:nvSpPr>
          <p:spPr>
            <a:xfrm>
              <a:off x="5814909" y="4544987"/>
              <a:ext cx="981359" cy="400110"/>
            </a:xfrm>
            <a:prstGeom prst="rect">
              <a:avLst/>
            </a:prstGeom>
          </p:spPr>
          <p:txBody>
            <a:bodyPr wrap="none">
              <a:spAutoFit/>
            </a:bodyPr>
            <a:lstStyle/>
            <a:p>
              <a:pPr defTabSz="895871">
                <a:defRPr/>
              </a:pPr>
              <a:r>
                <a:rPr lang="en-US" sz="980" kern="0" dirty="0">
                  <a:ea typeface="Segoe UI" panose="020B0502040204020203" pitchFamily="34" charset="0"/>
                  <a:cs typeface="Segoe UI" panose="020B0502040204020203" pitchFamily="34" charset="0"/>
                </a:rPr>
                <a:t>Azure Stream </a:t>
              </a:r>
            </a:p>
            <a:p>
              <a:pPr algn="ctr" defTabSz="895871">
                <a:defRPr/>
              </a:pPr>
              <a:r>
                <a:rPr lang="en-US" sz="980" kern="0" dirty="0">
                  <a:ea typeface="Segoe UI" panose="020B0502040204020203" pitchFamily="34" charset="0"/>
                  <a:cs typeface="Segoe UI" panose="020B0502040204020203" pitchFamily="34" charset="0"/>
                </a:rPr>
                <a:t>Analytics</a:t>
              </a:r>
              <a:endParaRPr lang="en-US" sz="980" kern="0" dirty="0">
                <a:cs typeface="Segoe UI" panose="020B0502040204020203" pitchFamily="34" charset="0"/>
              </a:endParaRPr>
            </a:p>
          </p:txBody>
        </p:sp>
        <p:pic>
          <p:nvPicPr>
            <p:cNvPr id="401" name="Picture 400">
              <a:extLst>
                <a:ext uri="{FF2B5EF4-FFF2-40B4-BE49-F238E27FC236}">
                  <a16:creationId xmlns:a16="http://schemas.microsoft.com/office/drawing/2014/main" id="{7BF5563D-4484-4557-8067-538D722C254E}"/>
                </a:ext>
              </a:extLst>
            </p:cNvPr>
            <p:cNvPicPr>
              <a:picLocks noChangeAspect="1"/>
            </p:cNvPicPr>
            <p:nvPr/>
          </p:nvPicPr>
          <p:blipFill>
            <a:blip r:embed="rId18"/>
            <a:stretch>
              <a:fillRect/>
            </a:stretch>
          </p:blipFill>
          <p:spPr>
            <a:xfrm>
              <a:off x="6123714" y="4293851"/>
              <a:ext cx="298704" cy="231648"/>
            </a:xfrm>
            <a:prstGeom prst="rect">
              <a:avLst/>
            </a:prstGeom>
          </p:spPr>
        </p:pic>
        <p:sp>
          <p:nvSpPr>
            <p:cNvPr id="402" name="Rectangle 401">
              <a:extLst>
                <a:ext uri="{FF2B5EF4-FFF2-40B4-BE49-F238E27FC236}">
                  <a16:creationId xmlns:a16="http://schemas.microsoft.com/office/drawing/2014/main" id="{7ECE6128-151C-4E55-9A2F-A5FCF41100DD}"/>
                </a:ext>
              </a:extLst>
            </p:cNvPr>
            <p:cNvSpPr/>
            <p:nvPr/>
          </p:nvSpPr>
          <p:spPr>
            <a:xfrm>
              <a:off x="4719106" y="3834256"/>
              <a:ext cx="927035" cy="473642"/>
            </a:xfrm>
            <a:prstGeom prst="rect">
              <a:avLst/>
            </a:prstGeom>
          </p:spPr>
          <p:txBody>
            <a:bodyPr wrap="square" lIns="0" tIns="0" rIns="0" bIns="0">
              <a:noAutofit/>
            </a:bodyPr>
            <a:lstStyle/>
            <a:p>
              <a:pPr algn="r" defTabSz="895871">
                <a:defRPr/>
              </a:pPr>
              <a:r>
                <a:rPr lang="en-US" sz="980" kern="0" dirty="0">
                  <a:cs typeface="Segoe UI" panose="020B0502040204020203" pitchFamily="34" charset="0"/>
                </a:rPr>
                <a:t>Device</a:t>
              </a:r>
              <a:br>
                <a:rPr lang="en-US" sz="980" kern="0" dirty="0">
                  <a:cs typeface="Segoe UI" panose="020B0502040204020203" pitchFamily="34" charset="0"/>
                </a:rPr>
              </a:br>
              <a:r>
                <a:rPr lang="en-US" sz="980" kern="0" dirty="0">
                  <a:cs typeface="Segoe UI" panose="020B0502040204020203" pitchFamily="34" charset="0"/>
                </a:rPr>
                <a:t>Provisioning Service</a:t>
              </a:r>
            </a:p>
          </p:txBody>
        </p:sp>
        <p:pic>
          <p:nvPicPr>
            <p:cNvPr id="403" name="Picture 402">
              <a:extLst>
                <a:ext uri="{FF2B5EF4-FFF2-40B4-BE49-F238E27FC236}">
                  <a16:creationId xmlns:a16="http://schemas.microsoft.com/office/drawing/2014/main" id="{32DDBA4E-2A41-48FF-A961-FF4EDFB6C735}"/>
                </a:ext>
              </a:extLst>
            </p:cNvPr>
            <p:cNvPicPr>
              <a:picLocks noChangeAspect="1"/>
            </p:cNvPicPr>
            <p:nvPr/>
          </p:nvPicPr>
          <p:blipFill>
            <a:blip r:embed="rId19"/>
            <a:srcRect/>
            <a:stretch/>
          </p:blipFill>
          <p:spPr>
            <a:xfrm>
              <a:off x="5685367" y="3897348"/>
              <a:ext cx="254988" cy="254988"/>
            </a:xfrm>
            <a:prstGeom prst="rect">
              <a:avLst/>
            </a:prstGeom>
          </p:spPr>
        </p:pic>
        <p:sp>
          <p:nvSpPr>
            <p:cNvPr id="404" name="Rectangle 403">
              <a:extLst>
                <a:ext uri="{FF2B5EF4-FFF2-40B4-BE49-F238E27FC236}">
                  <a16:creationId xmlns:a16="http://schemas.microsoft.com/office/drawing/2014/main" id="{D562F2C8-6456-466C-8517-73DB8A936D1E}"/>
                </a:ext>
              </a:extLst>
            </p:cNvPr>
            <p:cNvSpPr/>
            <p:nvPr/>
          </p:nvSpPr>
          <p:spPr>
            <a:xfrm>
              <a:off x="5344385" y="3460585"/>
              <a:ext cx="581891" cy="153888"/>
            </a:xfrm>
            <a:prstGeom prst="rect">
              <a:avLst/>
            </a:prstGeom>
            <a:solidFill>
              <a:schemeClr val="bg1"/>
            </a:solidFill>
          </p:spPr>
          <p:txBody>
            <a:bodyPr wrap="none" lIns="0" tIns="0" rIns="0" bIns="0">
              <a:spAutoFit/>
            </a:bodyPr>
            <a:lstStyle/>
            <a:p>
              <a:pPr defTabSz="895871">
                <a:defRPr/>
              </a:pPr>
              <a:r>
                <a:rPr lang="en-US" sz="980" kern="0" dirty="0">
                  <a:ea typeface="Segoe UI" panose="020B0502040204020203" pitchFamily="34" charset="0"/>
                  <a:cs typeface="Segoe UI" panose="020B0502040204020203" pitchFamily="34" charset="0"/>
                </a:rPr>
                <a:t>Event Hub</a:t>
              </a:r>
              <a:endParaRPr lang="en-US" sz="980" kern="0" dirty="0">
                <a:cs typeface="Segoe UI" panose="020B0502040204020203" pitchFamily="34" charset="0"/>
              </a:endParaRPr>
            </a:p>
          </p:txBody>
        </p:sp>
        <p:pic>
          <p:nvPicPr>
            <p:cNvPr id="405" name="Picture 404">
              <a:extLst>
                <a:ext uri="{FF2B5EF4-FFF2-40B4-BE49-F238E27FC236}">
                  <a16:creationId xmlns:a16="http://schemas.microsoft.com/office/drawing/2014/main" id="{85DE1345-0349-4001-A4E9-1FB9C3740F1F}"/>
                </a:ext>
              </a:extLst>
            </p:cNvPr>
            <p:cNvPicPr>
              <a:picLocks noChangeAspect="1"/>
            </p:cNvPicPr>
            <p:nvPr/>
          </p:nvPicPr>
          <p:blipFill>
            <a:blip r:embed="rId20"/>
            <a:stretch>
              <a:fillRect/>
            </a:stretch>
          </p:blipFill>
          <p:spPr>
            <a:xfrm>
              <a:off x="5452104" y="3107798"/>
              <a:ext cx="327660" cy="336804"/>
            </a:xfrm>
            <a:prstGeom prst="rect">
              <a:avLst/>
            </a:prstGeom>
          </p:spPr>
        </p:pic>
        <p:sp>
          <p:nvSpPr>
            <p:cNvPr id="406" name="Rectangle 405">
              <a:extLst>
                <a:ext uri="{FF2B5EF4-FFF2-40B4-BE49-F238E27FC236}">
                  <a16:creationId xmlns:a16="http://schemas.microsoft.com/office/drawing/2014/main" id="{F980CBA3-721D-4957-9E9C-56C6E68FF2E5}"/>
                </a:ext>
              </a:extLst>
            </p:cNvPr>
            <p:cNvSpPr/>
            <p:nvPr/>
          </p:nvSpPr>
          <p:spPr>
            <a:xfrm>
              <a:off x="5569338" y="2780831"/>
              <a:ext cx="586699" cy="153888"/>
            </a:xfrm>
            <a:prstGeom prst="rect">
              <a:avLst/>
            </a:prstGeom>
            <a:solidFill>
              <a:schemeClr val="bg1"/>
            </a:solidFill>
          </p:spPr>
          <p:txBody>
            <a:bodyPr wrap="none" lIns="0" tIns="0" rIns="0" bIns="0">
              <a:spAutoFit/>
            </a:bodyPr>
            <a:lstStyle/>
            <a:p>
              <a:pPr defTabSz="895871">
                <a:defRPr/>
              </a:pPr>
              <a:r>
                <a:rPr lang="en-US" sz="980" kern="0">
                  <a:ea typeface="Segoe UI" panose="020B0502040204020203" pitchFamily="34" charset="0"/>
                  <a:cs typeface="Segoe UI" panose="020B0502040204020203" pitchFamily="34" charset="0"/>
                </a:rPr>
                <a:t>SQL Azure</a:t>
              </a:r>
              <a:endParaRPr lang="en-US" sz="980" kern="0">
                <a:cs typeface="Segoe UI" panose="020B0502040204020203" pitchFamily="34" charset="0"/>
              </a:endParaRPr>
            </a:p>
          </p:txBody>
        </p:sp>
        <p:pic>
          <p:nvPicPr>
            <p:cNvPr id="407" name="Picture 406">
              <a:extLst>
                <a:ext uri="{FF2B5EF4-FFF2-40B4-BE49-F238E27FC236}">
                  <a16:creationId xmlns:a16="http://schemas.microsoft.com/office/drawing/2014/main" id="{1D9CB838-BB5F-4B76-8844-B91F153E772F}"/>
                </a:ext>
              </a:extLst>
            </p:cNvPr>
            <p:cNvPicPr>
              <a:picLocks noChangeAspect="1"/>
            </p:cNvPicPr>
            <p:nvPr/>
          </p:nvPicPr>
          <p:blipFill>
            <a:blip r:embed="rId21"/>
            <a:stretch>
              <a:fillRect/>
            </a:stretch>
          </p:blipFill>
          <p:spPr>
            <a:xfrm>
              <a:off x="5699595" y="2487628"/>
              <a:ext cx="351662" cy="263892"/>
            </a:xfrm>
            <a:prstGeom prst="rect">
              <a:avLst/>
            </a:prstGeom>
          </p:spPr>
        </p:pic>
      </p:grpSp>
      <p:pic>
        <p:nvPicPr>
          <p:cNvPr id="435" name="Picture 2" descr="Azure Security Center logo">
            <a:extLst>
              <a:ext uri="{FF2B5EF4-FFF2-40B4-BE49-F238E27FC236}">
                <a16:creationId xmlns:a16="http://schemas.microsoft.com/office/drawing/2014/main" id="{BB894EAB-985E-4D11-BE1E-33D78ED686DF}"/>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750833" y="6386705"/>
            <a:ext cx="350540" cy="3508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36" name="Rectangle 435">
            <a:extLst>
              <a:ext uri="{FF2B5EF4-FFF2-40B4-BE49-F238E27FC236}">
                <a16:creationId xmlns:a16="http://schemas.microsoft.com/office/drawing/2014/main" id="{0DB8A898-C0FF-4400-9F3D-D06C9F4B82E5}"/>
              </a:ext>
            </a:extLst>
          </p:cNvPr>
          <p:cNvSpPr/>
          <p:nvPr/>
        </p:nvSpPr>
        <p:spPr>
          <a:xfrm>
            <a:off x="2036126" y="6322393"/>
            <a:ext cx="1359145" cy="422418"/>
          </a:xfrm>
          <a:prstGeom prst="rect">
            <a:avLst/>
          </a:prstGeom>
          <a:ln>
            <a:noFill/>
          </a:ln>
        </p:spPr>
        <p:txBody>
          <a:bodyPr wrap="square">
            <a:spAutoFit/>
          </a:bodyPr>
          <a:lstStyle/>
          <a:p>
            <a:pPr algn="ctr" defTabSz="895403" fontAlgn="base">
              <a:spcBef>
                <a:spcPct val="0"/>
              </a:spcBef>
              <a:defRPr/>
            </a:pPr>
            <a:r>
              <a:rPr lang="en-US" sz="1078" kern="0">
                <a:latin typeface="+mj-lt"/>
                <a:ea typeface="Segoe UI" panose="020B0502040204020203" pitchFamily="34" charset="0"/>
                <a:cs typeface="Segoe UI" panose="020B0502040204020203" pitchFamily="34" charset="0"/>
              </a:rPr>
              <a:t>Azure Security </a:t>
            </a:r>
            <a:br>
              <a:rPr lang="en-US" sz="1078" kern="0">
                <a:latin typeface="+mj-lt"/>
                <a:ea typeface="Segoe UI" panose="020B0502040204020203" pitchFamily="34" charset="0"/>
                <a:cs typeface="Segoe UI" panose="020B0502040204020203" pitchFamily="34" charset="0"/>
              </a:rPr>
            </a:br>
            <a:r>
              <a:rPr lang="en-US" sz="1078" kern="0">
                <a:latin typeface="+mj-lt"/>
                <a:ea typeface="Segoe UI" panose="020B0502040204020203" pitchFamily="34" charset="0"/>
                <a:cs typeface="Segoe UI" panose="020B0502040204020203" pitchFamily="34" charset="0"/>
              </a:rPr>
              <a:t>Center for IoT</a:t>
            </a:r>
          </a:p>
        </p:txBody>
      </p:sp>
      <p:sp>
        <p:nvSpPr>
          <p:cNvPr id="437" name="Rectangle 436">
            <a:extLst>
              <a:ext uri="{FF2B5EF4-FFF2-40B4-BE49-F238E27FC236}">
                <a16:creationId xmlns:a16="http://schemas.microsoft.com/office/drawing/2014/main" id="{0609FF8F-1714-4760-853A-E631FE44AE78}"/>
              </a:ext>
            </a:extLst>
          </p:cNvPr>
          <p:cNvSpPr/>
          <p:nvPr/>
        </p:nvSpPr>
        <p:spPr bwMode="auto">
          <a:xfrm>
            <a:off x="3299341" y="6306582"/>
            <a:ext cx="7308675" cy="454043"/>
          </a:xfrm>
          <a:prstGeom prst="rect">
            <a:avLst/>
          </a:prstGeom>
          <a:no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04" tIns="89604" rIns="89630" bIns="89579" numCol="1" spcCol="0" rtlCol="0" fromWordArt="0" anchor="ctr" anchorCtr="0" forceAA="0" compatLnSpc="1">
            <a:prstTxWarp prst="textNoShape">
              <a:avLst/>
            </a:prstTxWarp>
            <a:noAutofit/>
          </a:bodyPr>
          <a:lstStyle/>
          <a:p>
            <a:pPr marL="112048" indent="-112048" defTabSz="597461">
              <a:buFont typeface="Arial" panose="020B0604020202020204" pitchFamily="34" charset="0"/>
              <a:buChar char="•"/>
              <a:defRPr/>
            </a:pPr>
            <a:r>
              <a:rPr lang="en-US" sz="882" kern="0" dirty="0">
                <a:solidFill>
                  <a:schemeClr val="tx1"/>
                </a:solidFill>
              </a:rPr>
              <a:t>Integrated view for </a:t>
            </a:r>
            <a:r>
              <a:rPr lang="en-US" sz="882" kern="0" dirty="0">
                <a:solidFill>
                  <a:schemeClr val="tx2"/>
                </a:solidFill>
              </a:rPr>
              <a:t>CISO &amp; SecOps personas </a:t>
            </a:r>
            <a:r>
              <a:rPr lang="en-US" sz="882" kern="0" dirty="0">
                <a:solidFill>
                  <a:schemeClr val="tx1"/>
                </a:solidFill>
              </a:rPr>
              <a:t>to review enterprise security posture, including IoT solutions</a:t>
            </a:r>
          </a:p>
          <a:p>
            <a:pPr marL="112048" indent="-112048" defTabSz="597461">
              <a:buFont typeface="Arial" panose="020B0604020202020204" pitchFamily="34" charset="0"/>
              <a:buChar char="•"/>
              <a:defRPr/>
            </a:pPr>
            <a:r>
              <a:rPr lang="en-US" sz="882" dirty="0">
                <a:solidFill>
                  <a:schemeClr val="tx1"/>
                </a:solidFill>
                <a:ea typeface="Calibri" panose="020F0502020204030204" pitchFamily="34" charset="0"/>
              </a:rPr>
              <a:t>Holistic view of IoT solution security posture for </a:t>
            </a:r>
            <a:r>
              <a:rPr lang="en-US" sz="882" dirty="0">
                <a:solidFill>
                  <a:schemeClr val="tx2"/>
                </a:solidFill>
                <a:ea typeface="Calibri" panose="020F0502020204030204" pitchFamily="34" charset="0"/>
              </a:rPr>
              <a:t>DevOps and IoT solution managers</a:t>
            </a:r>
            <a:r>
              <a:rPr lang="en-US" sz="882" dirty="0">
                <a:solidFill>
                  <a:schemeClr val="tx1"/>
                </a:solidFill>
                <a:ea typeface="Calibri" panose="020F0502020204030204" pitchFamily="34" charset="0"/>
              </a:rPr>
              <a:t> to review and manage day to day security status</a:t>
            </a:r>
            <a:endParaRPr lang="en-US" sz="882" kern="0" dirty="0">
              <a:solidFill>
                <a:schemeClr val="tx1"/>
              </a:solidFill>
            </a:endParaRPr>
          </a:p>
        </p:txBody>
      </p:sp>
      <p:grpSp>
        <p:nvGrpSpPr>
          <p:cNvPr id="137" name="Group 136" descr="A group of icons ">
            <a:extLst>
              <a:ext uri="{FF2B5EF4-FFF2-40B4-BE49-F238E27FC236}">
                <a16:creationId xmlns:a16="http://schemas.microsoft.com/office/drawing/2014/main" id="{75DB09AA-0750-46B2-877A-671D208FDB9D}"/>
              </a:ext>
            </a:extLst>
          </p:cNvPr>
          <p:cNvGrpSpPr/>
          <p:nvPr/>
        </p:nvGrpSpPr>
        <p:grpSpPr>
          <a:xfrm>
            <a:off x="3745705" y="3839243"/>
            <a:ext cx="5014014" cy="2058434"/>
            <a:chOff x="3820813" y="3915731"/>
            <a:chExt cx="5114555" cy="2099710"/>
          </a:xfrm>
        </p:grpSpPr>
        <p:pic>
          <p:nvPicPr>
            <p:cNvPr id="138" name="Picture 4" descr="Azure Container Registry icon">
              <a:extLst>
                <a:ext uri="{FF2B5EF4-FFF2-40B4-BE49-F238E27FC236}">
                  <a16:creationId xmlns:a16="http://schemas.microsoft.com/office/drawing/2014/main" id="{8DF1229A-115F-43B1-8801-993566E29619}"/>
                </a:ext>
              </a:extLst>
            </p:cNvPr>
            <p:cNvPicPr>
              <a:picLocks noChangeAspect="1" noChangeArrowheads="1"/>
            </p:cNvPicPr>
            <p:nvPr/>
          </p:nvPicPr>
          <p:blipFill>
            <a:blip r:embed="rId2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64194" y="4312020"/>
              <a:ext cx="350888" cy="352383"/>
            </a:xfrm>
            <a:prstGeom prst="ellipse">
              <a:avLst/>
            </a:prstGeom>
            <a:noFill/>
            <a:extLst>
              <a:ext uri="{909E8E84-426E-40DD-AFC4-6F175D3DCCD1}">
                <a14:hiddenFill xmlns:a14="http://schemas.microsoft.com/office/drawing/2010/main">
                  <a:solidFill>
                    <a:srgbClr val="FFFFFF"/>
                  </a:solidFill>
                </a14:hiddenFill>
              </a:ext>
            </a:extLst>
          </p:spPr>
        </p:pic>
        <p:sp>
          <p:nvSpPr>
            <p:cNvPr id="139" name="Rectangle 138">
              <a:extLst>
                <a:ext uri="{FF2B5EF4-FFF2-40B4-BE49-F238E27FC236}">
                  <a16:creationId xmlns:a16="http://schemas.microsoft.com/office/drawing/2014/main" id="{D07F1289-CE90-42C5-A3DD-8159A99A83FA}"/>
                </a:ext>
              </a:extLst>
            </p:cNvPr>
            <p:cNvSpPr/>
            <p:nvPr/>
          </p:nvSpPr>
          <p:spPr>
            <a:xfrm>
              <a:off x="3956543" y="4646779"/>
              <a:ext cx="771364" cy="400110"/>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Container </a:t>
              </a:r>
            </a:p>
            <a:p>
              <a:pPr algn="ctr" defTabSz="895871">
                <a:defRPr/>
              </a:pPr>
              <a:r>
                <a:rPr lang="en-US" sz="980" kern="0" dirty="0">
                  <a:ea typeface="Segoe UI" panose="020B0502040204020203" pitchFamily="34" charset="0"/>
                  <a:cs typeface="Segoe UI" panose="020B0502040204020203" pitchFamily="34" charset="0"/>
                </a:rPr>
                <a:t>Registry</a:t>
              </a:r>
              <a:endParaRPr lang="en-US" sz="980" kern="0" dirty="0">
                <a:cs typeface="Segoe UI" panose="020B0502040204020203" pitchFamily="34" charset="0"/>
              </a:endParaRPr>
            </a:p>
          </p:txBody>
        </p:sp>
        <p:pic>
          <p:nvPicPr>
            <p:cNvPr id="140" name="Picture 2" descr="Azure Kubernetes icon">
              <a:extLst>
                <a:ext uri="{FF2B5EF4-FFF2-40B4-BE49-F238E27FC236}">
                  <a16:creationId xmlns:a16="http://schemas.microsoft.com/office/drawing/2014/main" id="{BD759D74-7013-4FDE-A1C3-10BFFEDB0BE4}"/>
                </a:ext>
              </a:extLst>
            </p:cNvPr>
            <p:cNvPicPr>
              <a:picLocks noChangeAspect="1" noChangeArrowheads="1"/>
            </p:cNvPicPr>
            <p:nvPr/>
          </p:nvPicPr>
          <p:blipFill>
            <a:blip r:embed="rId2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809812" y="4708876"/>
              <a:ext cx="259205" cy="260309"/>
            </a:xfrm>
            <a:prstGeom prst="rect">
              <a:avLst/>
            </a:prstGeom>
            <a:noFill/>
            <a:extLst>
              <a:ext uri="{909E8E84-426E-40DD-AFC4-6F175D3DCCD1}">
                <a14:hiddenFill xmlns:a14="http://schemas.microsoft.com/office/drawing/2010/main">
                  <a:solidFill>
                    <a:srgbClr val="FFFFFF"/>
                  </a:solidFill>
                </a14:hiddenFill>
              </a:ext>
            </a:extLst>
          </p:spPr>
        </p:pic>
        <p:sp>
          <p:nvSpPr>
            <p:cNvPr id="141" name="Rectangle 140">
              <a:extLst>
                <a:ext uri="{FF2B5EF4-FFF2-40B4-BE49-F238E27FC236}">
                  <a16:creationId xmlns:a16="http://schemas.microsoft.com/office/drawing/2014/main" id="{280624DC-51FC-4D88-85A2-5A16E04D6D3A}"/>
                </a:ext>
              </a:extLst>
            </p:cNvPr>
            <p:cNvSpPr/>
            <p:nvPr/>
          </p:nvSpPr>
          <p:spPr>
            <a:xfrm>
              <a:off x="4529492" y="4985707"/>
              <a:ext cx="857926" cy="400109"/>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Kubernetes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Service</a:t>
              </a:r>
              <a:endParaRPr lang="en-US" sz="980" kern="0" dirty="0">
                <a:cs typeface="Segoe UI" panose="020B0502040204020203" pitchFamily="34" charset="0"/>
              </a:endParaRPr>
            </a:p>
          </p:txBody>
        </p:sp>
        <p:pic>
          <p:nvPicPr>
            <p:cNvPr id="142" name="Picture 8" descr="Data Explorer &#10;">
              <a:extLst>
                <a:ext uri="{FF2B5EF4-FFF2-40B4-BE49-F238E27FC236}">
                  <a16:creationId xmlns:a16="http://schemas.microsoft.com/office/drawing/2014/main" id="{DE20DD6F-1458-4F0C-AA63-F66F5D5DAE43}"/>
                </a:ext>
              </a:extLst>
            </p:cNvPr>
            <p:cNvPicPr>
              <a:picLocks noChangeAspect="1" noChangeArrowheads="1"/>
            </p:cNvPicPr>
            <p:nvPr/>
          </p:nvPicPr>
          <p:blipFill>
            <a:blip r:embed="rId2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55832" y="4435882"/>
              <a:ext cx="258614" cy="259716"/>
            </a:xfrm>
            <a:prstGeom prst="rect">
              <a:avLst/>
            </a:prstGeom>
            <a:noFill/>
            <a:extLst>
              <a:ext uri="{909E8E84-426E-40DD-AFC4-6F175D3DCCD1}">
                <a14:hiddenFill xmlns:a14="http://schemas.microsoft.com/office/drawing/2010/main">
                  <a:solidFill>
                    <a:srgbClr val="FFFFFF"/>
                  </a:solidFill>
                </a14:hiddenFill>
              </a:ext>
            </a:extLst>
          </p:spPr>
        </p:pic>
        <p:sp>
          <p:nvSpPr>
            <p:cNvPr id="143" name="Rectangle 142">
              <a:extLst>
                <a:ext uri="{FF2B5EF4-FFF2-40B4-BE49-F238E27FC236}">
                  <a16:creationId xmlns:a16="http://schemas.microsoft.com/office/drawing/2014/main" id="{EA80F199-8828-4A58-BC7B-8539D2B6FEFE}"/>
                </a:ext>
              </a:extLst>
            </p:cNvPr>
            <p:cNvSpPr/>
            <p:nvPr/>
          </p:nvSpPr>
          <p:spPr>
            <a:xfrm>
              <a:off x="5232581" y="4708729"/>
              <a:ext cx="681598" cy="400111"/>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Data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Explorer </a:t>
              </a:r>
              <a:endParaRPr lang="en-US" sz="980" kern="0" dirty="0">
                <a:cs typeface="Segoe UI" panose="020B0502040204020203" pitchFamily="34" charset="0"/>
              </a:endParaRPr>
            </a:p>
          </p:txBody>
        </p:sp>
        <p:pic>
          <p:nvPicPr>
            <p:cNvPr id="144" name="Picture 18" descr="Azure blob storage icon">
              <a:extLst>
                <a:ext uri="{FF2B5EF4-FFF2-40B4-BE49-F238E27FC236}">
                  <a16:creationId xmlns:a16="http://schemas.microsoft.com/office/drawing/2014/main" id="{6C5EAEFF-BB08-43E0-9030-2BF7E339C409}"/>
                </a:ext>
              </a:extLst>
            </p:cNvPr>
            <p:cNvPicPr>
              <a:picLocks noChangeAspect="1" noChangeArrowheads="1"/>
            </p:cNvPicPr>
            <p:nvPr/>
          </p:nvPicPr>
          <p:blipFill>
            <a:blip r:embed="rId26"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362602" y="5032516"/>
              <a:ext cx="305795" cy="307097"/>
            </a:xfrm>
            <a:prstGeom prst="rect">
              <a:avLst/>
            </a:prstGeom>
            <a:noFill/>
            <a:extLst>
              <a:ext uri="{909E8E84-426E-40DD-AFC4-6F175D3DCCD1}">
                <a14:hiddenFill xmlns:a14="http://schemas.microsoft.com/office/drawing/2010/main">
                  <a:solidFill>
                    <a:srgbClr val="FFFFFF"/>
                  </a:solidFill>
                </a14:hiddenFill>
              </a:ext>
            </a:extLst>
          </p:spPr>
        </p:pic>
        <p:sp>
          <p:nvSpPr>
            <p:cNvPr id="145" name="Rectangle 144">
              <a:extLst>
                <a:ext uri="{FF2B5EF4-FFF2-40B4-BE49-F238E27FC236}">
                  <a16:creationId xmlns:a16="http://schemas.microsoft.com/office/drawing/2014/main" id="{721911FC-56B8-453B-80EC-96569BF72E5A}"/>
                </a:ext>
              </a:extLst>
            </p:cNvPr>
            <p:cNvSpPr/>
            <p:nvPr/>
          </p:nvSpPr>
          <p:spPr>
            <a:xfrm>
              <a:off x="6188642" y="5316228"/>
              <a:ext cx="625492" cy="246221"/>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Storage</a:t>
              </a:r>
              <a:endParaRPr lang="en-US" sz="980" kern="0" dirty="0">
                <a:cs typeface="Segoe UI" panose="020B0502040204020203" pitchFamily="34" charset="0"/>
              </a:endParaRPr>
            </a:p>
          </p:txBody>
        </p:sp>
        <p:pic>
          <p:nvPicPr>
            <p:cNvPr id="146" name="Picture 145" descr="Compute (VMs)&#10;">
              <a:extLst>
                <a:ext uri="{FF2B5EF4-FFF2-40B4-BE49-F238E27FC236}">
                  <a16:creationId xmlns:a16="http://schemas.microsoft.com/office/drawing/2014/main" id="{41E10663-56F8-4FC5-96D6-F7F871FF0756}"/>
                </a:ext>
              </a:extLst>
            </p:cNvPr>
            <p:cNvPicPr>
              <a:picLocks noChangeAspect="1"/>
            </p:cNvPicPr>
            <p:nvPr/>
          </p:nvPicPr>
          <p:blipFill>
            <a:blip r:embed="rId27"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43093" y="4914919"/>
              <a:ext cx="276191" cy="277368"/>
            </a:xfrm>
            <a:prstGeom prst="rect">
              <a:avLst/>
            </a:prstGeom>
          </p:spPr>
        </p:pic>
        <p:sp>
          <p:nvSpPr>
            <p:cNvPr id="147" name="Rectangle 146">
              <a:extLst>
                <a:ext uri="{FF2B5EF4-FFF2-40B4-BE49-F238E27FC236}">
                  <a16:creationId xmlns:a16="http://schemas.microsoft.com/office/drawing/2014/main" id="{F791878C-E03A-4BCC-B3C6-50F1295C384E}"/>
                </a:ext>
              </a:extLst>
            </p:cNvPr>
            <p:cNvSpPr/>
            <p:nvPr/>
          </p:nvSpPr>
          <p:spPr>
            <a:xfrm>
              <a:off x="7016277" y="5211341"/>
              <a:ext cx="744114" cy="400110"/>
            </a:xfrm>
            <a:prstGeom prst="rect">
              <a:avLst/>
            </a:prstGeom>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Compute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(VMs)</a:t>
              </a:r>
              <a:endParaRPr lang="en-US" sz="980" kern="0" dirty="0">
                <a:cs typeface="Segoe UI" panose="020B0502040204020203" pitchFamily="34" charset="0"/>
              </a:endParaRPr>
            </a:p>
          </p:txBody>
        </p:sp>
        <p:pic>
          <p:nvPicPr>
            <p:cNvPr id="148" name="Picture 147" descr="Application Insights&#10;">
              <a:extLst>
                <a:ext uri="{FF2B5EF4-FFF2-40B4-BE49-F238E27FC236}">
                  <a16:creationId xmlns:a16="http://schemas.microsoft.com/office/drawing/2014/main" id="{F2D98CB6-6E1E-43C7-A2E5-DC5015B120E0}"/>
                </a:ext>
              </a:extLst>
            </p:cNvPr>
            <p:cNvPicPr>
              <a:picLocks noChangeAspect="1"/>
            </p:cNvPicPr>
            <p:nvPr/>
          </p:nvPicPr>
          <p:blipFill>
            <a:blip r:embed="rId28"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915463" y="4508125"/>
              <a:ext cx="276191" cy="277368"/>
            </a:xfrm>
            <a:prstGeom prst="rect">
              <a:avLst/>
            </a:prstGeom>
          </p:spPr>
        </p:pic>
        <p:sp>
          <p:nvSpPr>
            <p:cNvPr id="149" name="Rectangle 148">
              <a:extLst>
                <a:ext uri="{FF2B5EF4-FFF2-40B4-BE49-F238E27FC236}">
                  <a16:creationId xmlns:a16="http://schemas.microsoft.com/office/drawing/2014/main" id="{5EA9BCDA-07AA-4F87-824C-65A98140809A}"/>
                </a:ext>
              </a:extLst>
            </p:cNvPr>
            <p:cNvSpPr/>
            <p:nvPr/>
          </p:nvSpPr>
          <p:spPr>
            <a:xfrm>
              <a:off x="7635091" y="4791381"/>
              <a:ext cx="842414" cy="284791"/>
            </a:xfrm>
            <a:prstGeom prst="rect">
              <a:avLst/>
            </a:prstGeom>
            <a:noFill/>
          </p:spPr>
          <p:txBody>
            <a:bodyPr wrap="square">
              <a:noAutofit/>
            </a:bodyPr>
            <a:lstStyle/>
            <a:p>
              <a:pPr algn="ctr"/>
              <a:r>
                <a:rPr lang="en-US" sz="980" kern="0" dirty="0">
                  <a:cs typeface="Segoe UI" panose="020B0502040204020203" pitchFamily="34" charset="0"/>
                </a:rPr>
                <a:t>Application Insights</a:t>
              </a:r>
            </a:p>
          </p:txBody>
        </p:sp>
        <p:pic>
          <p:nvPicPr>
            <p:cNvPr id="150" name="Picture 149" descr="Key Vault icon&#10;">
              <a:extLst>
                <a:ext uri="{FF2B5EF4-FFF2-40B4-BE49-F238E27FC236}">
                  <a16:creationId xmlns:a16="http://schemas.microsoft.com/office/drawing/2014/main" id="{3EA7A295-04EC-4E86-BD11-F8EB5DC27360}"/>
                </a:ext>
              </a:extLst>
            </p:cNvPr>
            <p:cNvPicPr>
              <a:picLocks noChangeAspect="1"/>
            </p:cNvPicPr>
            <p:nvPr/>
          </p:nvPicPr>
          <p:blipFill>
            <a:blip r:embed="rId2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45057" y="3915731"/>
              <a:ext cx="303811" cy="305105"/>
            </a:xfrm>
            <a:prstGeom prst="rect">
              <a:avLst/>
            </a:prstGeom>
          </p:spPr>
        </p:pic>
        <p:sp>
          <p:nvSpPr>
            <p:cNvPr id="151" name="Rectangle 150">
              <a:extLst>
                <a:ext uri="{FF2B5EF4-FFF2-40B4-BE49-F238E27FC236}">
                  <a16:creationId xmlns:a16="http://schemas.microsoft.com/office/drawing/2014/main" id="{7DD55B05-AA54-4213-994F-F98BE700D2E7}"/>
                </a:ext>
              </a:extLst>
            </p:cNvPr>
            <p:cNvSpPr/>
            <p:nvPr/>
          </p:nvSpPr>
          <p:spPr>
            <a:xfrm>
              <a:off x="8075555" y="4256132"/>
              <a:ext cx="785462" cy="250484"/>
            </a:xfrm>
            <a:prstGeom prst="rect">
              <a:avLst/>
            </a:prstGeom>
          </p:spPr>
          <p:txBody>
            <a:bodyPr wrap="square">
              <a:noAutofit/>
            </a:bodyPr>
            <a:lstStyle/>
            <a:p>
              <a:pPr algn="ctr"/>
              <a:r>
                <a:rPr lang="en-US" sz="980" kern="0" dirty="0">
                  <a:cs typeface="Segoe UI" panose="020B0502040204020203" pitchFamily="34" charset="0"/>
                </a:rPr>
                <a:t>Key Vault</a:t>
              </a:r>
            </a:p>
          </p:txBody>
        </p:sp>
        <p:pic>
          <p:nvPicPr>
            <p:cNvPr id="152" name="Picture 151" descr="Domain Name System&#10;">
              <a:extLst>
                <a:ext uri="{FF2B5EF4-FFF2-40B4-BE49-F238E27FC236}">
                  <a16:creationId xmlns:a16="http://schemas.microsoft.com/office/drawing/2014/main" id="{B225D0AA-4AE6-4AB0-88A1-D2063ED75DB9}"/>
                </a:ext>
              </a:extLst>
            </p:cNvPr>
            <p:cNvPicPr>
              <a:picLocks noChangeAspect="1"/>
            </p:cNvPicPr>
            <p:nvPr/>
          </p:nvPicPr>
          <p:blipFill>
            <a:blip r:embed="rId30"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97186" y="5181604"/>
              <a:ext cx="276191" cy="277368"/>
            </a:xfrm>
            <a:prstGeom prst="rect">
              <a:avLst/>
            </a:prstGeom>
          </p:spPr>
        </p:pic>
        <p:sp>
          <p:nvSpPr>
            <p:cNvPr id="153" name="Rectangle 152">
              <a:extLst>
                <a:ext uri="{FF2B5EF4-FFF2-40B4-BE49-F238E27FC236}">
                  <a16:creationId xmlns:a16="http://schemas.microsoft.com/office/drawing/2014/main" id="{E61734EA-EAB6-4861-9C89-DA9EF4BDECBC}"/>
                </a:ext>
              </a:extLst>
            </p:cNvPr>
            <p:cNvSpPr/>
            <p:nvPr/>
          </p:nvSpPr>
          <p:spPr>
            <a:xfrm>
              <a:off x="3820813" y="5491292"/>
              <a:ext cx="649142" cy="437303"/>
            </a:xfrm>
            <a:prstGeom prst="rect">
              <a:avLst/>
            </a:prstGeom>
          </p:spPr>
          <p:txBody>
            <a:bodyPr wrap="square">
              <a:noAutofit/>
            </a:bodyPr>
            <a:lstStyle/>
            <a:p>
              <a:pPr algn="ctr"/>
              <a:r>
                <a:rPr lang="en-US" sz="980" kern="0" dirty="0">
                  <a:cs typeface="Segoe UI" panose="020B0502040204020203" pitchFamily="34" charset="0"/>
                </a:rPr>
                <a:t>Domain </a:t>
              </a:r>
              <a:br>
                <a:rPr lang="en-US" sz="980" kern="0" dirty="0">
                  <a:cs typeface="Segoe UI" panose="020B0502040204020203" pitchFamily="34" charset="0"/>
                </a:rPr>
              </a:br>
              <a:r>
                <a:rPr lang="en-US" sz="980" kern="0" dirty="0">
                  <a:cs typeface="Segoe UI" panose="020B0502040204020203" pitchFamily="34" charset="0"/>
                </a:rPr>
                <a:t>Name </a:t>
              </a:r>
              <a:br>
                <a:rPr lang="en-US" sz="980" kern="0" dirty="0">
                  <a:cs typeface="Segoe UI" panose="020B0502040204020203" pitchFamily="34" charset="0"/>
                </a:rPr>
              </a:br>
              <a:r>
                <a:rPr lang="en-US" sz="980" kern="0" dirty="0">
                  <a:cs typeface="Segoe UI" panose="020B0502040204020203" pitchFamily="34" charset="0"/>
                </a:rPr>
                <a:t>System</a:t>
              </a:r>
            </a:p>
          </p:txBody>
        </p:sp>
        <p:pic>
          <p:nvPicPr>
            <p:cNvPr id="154" name="Picture 153" descr="Service Bus icon&#10;">
              <a:extLst>
                <a:ext uri="{FF2B5EF4-FFF2-40B4-BE49-F238E27FC236}">
                  <a16:creationId xmlns:a16="http://schemas.microsoft.com/office/drawing/2014/main" id="{9D8A84B7-8A22-49A2-8B57-061CD4A372EB}"/>
                </a:ext>
              </a:extLst>
            </p:cNvPr>
            <p:cNvPicPr>
              <a:picLocks noChangeAspect="1"/>
            </p:cNvPicPr>
            <p:nvPr/>
          </p:nvPicPr>
          <p:blipFill>
            <a:blip r:embed="rId3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66127" y="5455896"/>
              <a:ext cx="278634" cy="279821"/>
            </a:xfrm>
            <a:prstGeom prst="rect">
              <a:avLst/>
            </a:prstGeom>
          </p:spPr>
        </p:pic>
        <p:sp>
          <p:nvSpPr>
            <p:cNvPr id="155" name="Rectangle 154">
              <a:extLst>
                <a:ext uri="{FF2B5EF4-FFF2-40B4-BE49-F238E27FC236}">
                  <a16:creationId xmlns:a16="http://schemas.microsoft.com/office/drawing/2014/main" id="{69408CEA-9C3F-40F9-B1E5-2CD948D10097}"/>
                </a:ext>
              </a:extLst>
            </p:cNvPr>
            <p:cNvSpPr/>
            <p:nvPr/>
          </p:nvSpPr>
          <p:spPr>
            <a:xfrm>
              <a:off x="4563032" y="5758233"/>
              <a:ext cx="864008" cy="250484"/>
            </a:xfrm>
            <a:prstGeom prst="rect">
              <a:avLst/>
            </a:prstGeom>
          </p:spPr>
          <p:txBody>
            <a:bodyPr wrap="square">
              <a:noAutofit/>
            </a:bodyPr>
            <a:lstStyle/>
            <a:p>
              <a:pPr algn="ctr"/>
              <a:r>
                <a:rPr lang="en-US" sz="980" kern="0" dirty="0">
                  <a:cs typeface="Segoe UI" panose="020B0502040204020203" pitchFamily="34" charset="0"/>
                </a:rPr>
                <a:t>Service Bus</a:t>
              </a:r>
            </a:p>
          </p:txBody>
        </p:sp>
        <p:pic>
          <p:nvPicPr>
            <p:cNvPr id="156" name="Picture 6" descr="Azure Content Delivery Network icon">
              <a:extLst>
                <a:ext uri="{FF2B5EF4-FFF2-40B4-BE49-F238E27FC236}">
                  <a16:creationId xmlns:a16="http://schemas.microsoft.com/office/drawing/2014/main" id="{4F45184F-82E6-4241-9F0C-F4280BB0EB98}"/>
                </a:ext>
              </a:extLst>
            </p:cNvPr>
            <p:cNvPicPr>
              <a:picLocks noChangeAspect="1" noChangeArrowheads="1"/>
            </p:cNvPicPr>
            <p:nvPr/>
          </p:nvPicPr>
          <p:blipFill>
            <a:blip r:embed="rId3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31302" y="5196986"/>
              <a:ext cx="384685" cy="203464"/>
            </a:xfrm>
            <a:prstGeom prst="rect">
              <a:avLst/>
            </a:prstGeom>
            <a:noFill/>
            <a:extLst>
              <a:ext uri="{909E8E84-426E-40DD-AFC4-6F175D3DCCD1}">
                <a14:hiddenFill xmlns:a14="http://schemas.microsoft.com/office/drawing/2010/main">
                  <a:solidFill>
                    <a:srgbClr val="FFFFFF"/>
                  </a:solidFill>
                </a14:hiddenFill>
              </a:ext>
            </a:extLst>
          </p:spPr>
        </p:pic>
        <p:sp>
          <p:nvSpPr>
            <p:cNvPr id="157" name="Rectangle 156">
              <a:extLst>
                <a:ext uri="{FF2B5EF4-FFF2-40B4-BE49-F238E27FC236}">
                  <a16:creationId xmlns:a16="http://schemas.microsoft.com/office/drawing/2014/main" id="{482DD201-90FD-49F8-AD0E-17A6EBE64932}"/>
                </a:ext>
              </a:extLst>
            </p:cNvPr>
            <p:cNvSpPr/>
            <p:nvPr/>
          </p:nvSpPr>
          <p:spPr>
            <a:xfrm>
              <a:off x="5532224" y="5419422"/>
              <a:ext cx="704038" cy="553997"/>
            </a:xfrm>
            <a:prstGeom prst="rect">
              <a:avLst/>
            </a:prstGeom>
            <a:solidFill>
              <a:srgbClr val="FFFFFF"/>
            </a:solidFill>
          </p:spPr>
          <p:txBody>
            <a:bodyPr wrap="none">
              <a:spAutoFit/>
            </a:bodyPr>
            <a:lstStyle/>
            <a:p>
              <a:pPr algn="ctr" defTabSz="895871">
                <a:defRPr/>
              </a:pPr>
              <a:r>
                <a:rPr lang="en-US" sz="980" kern="0" dirty="0">
                  <a:ea typeface="Segoe UI" panose="020B0502040204020203" pitchFamily="34" charset="0"/>
                  <a:cs typeface="Segoe UI" panose="020B0502040204020203" pitchFamily="34" charset="0"/>
                </a:rPr>
                <a:t>Content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Delivery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Network </a:t>
              </a:r>
            </a:p>
          </p:txBody>
        </p:sp>
        <p:pic>
          <p:nvPicPr>
            <p:cNvPr id="158" name="Picture 12" descr="Front Door icon&#10;">
              <a:extLst>
                <a:ext uri="{FF2B5EF4-FFF2-40B4-BE49-F238E27FC236}">
                  <a16:creationId xmlns:a16="http://schemas.microsoft.com/office/drawing/2014/main" id="{5AE63973-0D22-4668-95C5-BA375DF2CA6A}"/>
                </a:ext>
              </a:extLst>
            </p:cNvPr>
            <p:cNvPicPr>
              <a:picLocks noChangeAspect="1" noChangeArrowheads="1"/>
            </p:cNvPicPr>
            <p:nvPr/>
          </p:nvPicPr>
          <p:blipFill>
            <a:blip r:embed="rId3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57639" y="5488600"/>
              <a:ext cx="363905" cy="300581"/>
            </a:xfrm>
            <a:prstGeom prst="rect">
              <a:avLst/>
            </a:prstGeom>
            <a:noFill/>
            <a:extLst>
              <a:ext uri="{909E8E84-426E-40DD-AFC4-6F175D3DCCD1}">
                <a14:hiddenFill xmlns:a14="http://schemas.microsoft.com/office/drawing/2010/main">
                  <a:solidFill>
                    <a:srgbClr val="FFFFFF"/>
                  </a:solidFill>
                </a14:hiddenFill>
              </a:ext>
            </a:extLst>
          </p:spPr>
        </p:pic>
        <p:sp>
          <p:nvSpPr>
            <p:cNvPr id="159" name="Rectangle 158">
              <a:extLst>
                <a:ext uri="{FF2B5EF4-FFF2-40B4-BE49-F238E27FC236}">
                  <a16:creationId xmlns:a16="http://schemas.microsoft.com/office/drawing/2014/main" id="{00C023A0-1B0A-475C-8A8E-428068F4F69B}"/>
                </a:ext>
              </a:extLst>
            </p:cNvPr>
            <p:cNvSpPr/>
            <p:nvPr/>
          </p:nvSpPr>
          <p:spPr>
            <a:xfrm>
              <a:off x="6542278" y="5769219"/>
              <a:ext cx="803425" cy="246222"/>
            </a:xfrm>
            <a:prstGeom prst="rect">
              <a:avLst/>
            </a:prstGeom>
          </p:spPr>
          <p:txBody>
            <a:bodyPr wrap="none">
              <a:spAutoFit/>
            </a:bodyPr>
            <a:lstStyle/>
            <a:p>
              <a:r>
                <a:rPr lang="en-US" sz="980" kern="0" dirty="0">
                  <a:latin typeface="Segoe UI" panose="020B0502040204020203" pitchFamily="34" charset="0"/>
                  <a:cs typeface="Segoe UI" panose="020B0502040204020203" pitchFamily="34" charset="0"/>
                </a:rPr>
                <a:t>Front Door</a:t>
              </a:r>
            </a:p>
          </p:txBody>
        </p:sp>
        <p:pic>
          <p:nvPicPr>
            <p:cNvPr id="160" name="Picture 22" descr="Microsoft Flow &#10;">
              <a:extLst>
                <a:ext uri="{FF2B5EF4-FFF2-40B4-BE49-F238E27FC236}">
                  <a16:creationId xmlns:a16="http://schemas.microsoft.com/office/drawing/2014/main" id="{0205821D-1E79-41B9-8023-C5C8D36EBD36}"/>
                </a:ext>
              </a:extLst>
            </p:cNvPr>
            <p:cNvPicPr>
              <a:picLocks noChangeAspect="1" noChangeArrowheads="1"/>
            </p:cNvPicPr>
            <p:nvPr/>
          </p:nvPicPr>
          <p:blipFill>
            <a:blip r:embed="rId3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51320" y="5415585"/>
              <a:ext cx="302750" cy="208247"/>
            </a:xfrm>
            <a:prstGeom prst="rect">
              <a:avLst/>
            </a:prstGeom>
            <a:noFill/>
            <a:extLst>
              <a:ext uri="{909E8E84-426E-40DD-AFC4-6F175D3DCCD1}">
                <a14:hiddenFill xmlns:a14="http://schemas.microsoft.com/office/drawing/2010/main">
                  <a:solidFill>
                    <a:srgbClr val="FFFFFF"/>
                  </a:solidFill>
                </a14:hiddenFill>
              </a:ext>
            </a:extLst>
          </p:spPr>
        </p:pic>
        <p:sp>
          <p:nvSpPr>
            <p:cNvPr id="161" name="Rectangle 160">
              <a:extLst>
                <a:ext uri="{FF2B5EF4-FFF2-40B4-BE49-F238E27FC236}">
                  <a16:creationId xmlns:a16="http://schemas.microsoft.com/office/drawing/2014/main" id="{35785F81-6E64-433C-8E71-5122DDF66658}"/>
                </a:ext>
              </a:extLst>
            </p:cNvPr>
            <p:cNvSpPr/>
            <p:nvPr/>
          </p:nvSpPr>
          <p:spPr>
            <a:xfrm>
              <a:off x="7503205" y="5613188"/>
              <a:ext cx="785462" cy="250484"/>
            </a:xfrm>
            <a:prstGeom prst="rect">
              <a:avLst/>
            </a:prstGeom>
          </p:spPr>
          <p:txBody>
            <a:bodyPr wrap="square">
              <a:noAutofit/>
            </a:bodyPr>
            <a:lstStyle/>
            <a:p>
              <a:pPr algn="ctr"/>
              <a:r>
                <a:rPr lang="en-US" sz="980" kern="0" dirty="0">
                  <a:cs typeface="Segoe UI" panose="020B0502040204020203" pitchFamily="34" charset="0"/>
                </a:rPr>
                <a:t>Microsoft </a:t>
              </a:r>
              <a:br>
                <a:rPr lang="en-US" sz="980" kern="0" dirty="0">
                  <a:cs typeface="Segoe UI" panose="020B0502040204020203" pitchFamily="34" charset="0"/>
                </a:rPr>
              </a:br>
              <a:r>
                <a:rPr lang="en-US" sz="980" kern="0" dirty="0">
                  <a:cs typeface="Segoe UI" panose="020B0502040204020203" pitchFamily="34" charset="0"/>
                </a:rPr>
                <a:t>Flow</a:t>
              </a:r>
            </a:p>
          </p:txBody>
        </p:sp>
        <p:pic>
          <p:nvPicPr>
            <p:cNvPr id="162" name="Picture 161" descr="Resource Manager (ARM)&#10;">
              <a:extLst>
                <a:ext uri="{FF2B5EF4-FFF2-40B4-BE49-F238E27FC236}">
                  <a16:creationId xmlns:a16="http://schemas.microsoft.com/office/drawing/2014/main" id="{C3C28A8F-5374-4AA2-B17B-6ABE0C7EFF97}"/>
                </a:ext>
              </a:extLst>
            </p:cNvPr>
            <p:cNvPicPr>
              <a:picLocks noChangeAspect="1"/>
            </p:cNvPicPr>
            <p:nvPr/>
          </p:nvPicPr>
          <p:blipFill>
            <a:blip r:embed="rId3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88657" y="5029220"/>
              <a:ext cx="334192" cy="335616"/>
            </a:xfrm>
            <a:prstGeom prst="rect">
              <a:avLst/>
            </a:prstGeom>
          </p:spPr>
        </p:pic>
        <p:sp>
          <p:nvSpPr>
            <p:cNvPr id="163" name="Rectangle 162">
              <a:extLst>
                <a:ext uri="{FF2B5EF4-FFF2-40B4-BE49-F238E27FC236}">
                  <a16:creationId xmlns:a16="http://schemas.microsoft.com/office/drawing/2014/main" id="{2F53FB28-D69E-4231-BE00-F372CA3AAB14}"/>
                </a:ext>
              </a:extLst>
            </p:cNvPr>
            <p:cNvSpPr/>
            <p:nvPr/>
          </p:nvSpPr>
          <p:spPr>
            <a:xfrm>
              <a:off x="8196567" y="5373888"/>
              <a:ext cx="738801" cy="473642"/>
            </a:xfrm>
            <a:prstGeom prst="rect">
              <a:avLst/>
            </a:prstGeom>
          </p:spPr>
          <p:txBody>
            <a:bodyPr wrap="square">
              <a:noAutofit/>
            </a:bodyPr>
            <a:lstStyle/>
            <a:p>
              <a:pPr algn="ctr" defTabSz="895871">
                <a:defRPr/>
              </a:pPr>
              <a:r>
                <a:rPr lang="en-US" sz="980" kern="0" dirty="0">
                  <a:ea typeface="Segoe UI" panose="020B0502040204020203" pitchFamily="34" charset="0"/>
                  <a:cs typeface="Segoe UI" panose="020B0502040204020203" pitchFamily="34" charset="0"/>
                </a:rPr>
                <a:t>Resource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Manager </a:t>
              </a:r>
              <a:br>
                <a:rPr lang="en-US" sz="980" kern="0" dirty="0">
                  <a:ea typeface="Segoe UI" panose="020B0502040204020203" pitchFamily="34" charset="0"/>
                  <a:cs typeface="Segoe UI" panose="020B0502040204020203" pitchFamily="34" charset="0"/>
                </a:rPr>
              </a:br>
              <a:r>
                <a:rPr lang="en-US" sz="980" kern="0" dirty="0">
                  <a:ea typeface="Segoe UI" panose="020B0502040204020203" pitchFamily="34" charset="0"/>
                  <a:cs typeface="Segoe UI" panose="020B0502040204020203" pitchFamily="34" charset="0"/>
                </a:rPr>
                <a:t>(ARM)</a:t>
              </a:r>
              <a:endParaRPr lang="en-US" sz="980" kern="0" dirty="0">
                <a:cs typeface="Segoe UI" panose="020B0502040204020203" pitchFamily="34" charset="0"/>
              </a:endParaRPr>
            </a:p>
          </p:txBody>
        </p:sp>
      </p:grpSp>
      <p:grpSp>
        <p:nvGrpSpPr>
          <p:cNvPr id="438" name="Group 437">
            <a:extLst>
              <a:ext uri="{FF2B5EF4-FFF2-40B4-BE49-F238E27FC236}">
                <a16:creationId xmlns:a16="http://schemas.microsoft.com/office/drawing/2014/main" id="{0002BF48-5B1F-4FEF-847C-D6A847F39D66}"/>
              </a:ext>
              <a:ext uri="{C183D7F6-B498-43B3-948B-1728B52AA6E4}">
                <adec:decorative xmlns:adec="http://schemas.microsoft.com/office/drawing/2017/decorative" val="1"/>
              </a:ext>
            </a:extLst>
          </p:cNvPr>
          <p:cNvGrpSpPr/>
          <p:nvPr/>
        </p:nvGrpSpPr>
        <p:grpSpPr>
          <a:xfrm>
            <a:off x="3709585" y="2158221"/>
            <a:ext cx="4993207" cy="3846445"/>
            <a:chOff x="3758569" y="2201001"/>
            <a:chExt cx="5128255" cy="3923574"/>
          </a:xfrm>
        </p:grpSpPr>
        <p:sp>
          <p:nvSpPr>
            <p:cNvPr id="439" name="Rectangle 438">
              <a:extLst>
                <a:ext uri="{FF2B5EF4-FFF2-40B4-BE49-F238E27FC236}">
                  <a16:creationId xmlns:a16="http://schemas.microsoft.com/office/drawing/2014/main" id="{210EF046-3A0D-4C22-8228-7F8C4DB760E2}"/>
                </a:ext>
                <a:ext uri="{C183D7F6-B498-43B3-948B-1728B52AA6E4}">
                  <adec:decorative xmlns:adec="http://schemas.microsoft.com/office/drawing/2017/decorative" val="1"/>
                </a:ext>
              </a:extLst>
            </p:cNvPr>
            <p:cNvSpPr/>
            <p:nvPr/>
          </p:nvSpPr>
          <p:spPr bwMode="auto">
            <a:xfrm>
              <a:off x="3758569" y="2201001"/>
              <a:ext cx="5128255" cy="3923574"/>
            </a:xfrm>
            <a:prstGeom prst="rect">
              <a:avLst/>
            </a:prstGeom>
            <a:solidFill>
              <a:srgbClr val="243A5E">
                <a:alpha val="95000"/>
              </a:srgb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17" tIns="89617" rIns="179285" bIns="89592" numCol="1" spcCol="0" rtlCol="0" fromWordArt="0" anchor="b" anchorCtr="0" forceAA="0" compatLnSpc="1">
              <a:prstTxWarp prst="textNoShape">
                <a:avLst/>
              </a:prstTxWarp>
              <a:noAutofit/>
            </a:bodyPr>
            <a:lstStyle/>
            <a:p>
              <a:pPr algn="ctr" defTabSz="895403" fontAlgn="base">
                <a:spcBef>
                  <a:spcPct val="0"/>
                </a:spcBef>
                <a:spcAft>
                  <a:spcPts val="588"/>
                </a:spcAft>
              </a:pPr>
              <a:endParaRPr lang="en-US" sz="1372" kern="0">
                <a:solidFill>
                  <a:schemeClr val="bg1"/>
                </a:solidFill>
                <a:cs typeface="Segoe UI" panose="020B0502040204020203" pitchFamily="34" charset="0"/>
              </a:endParaRPr>
            </a:p>
          </p:txBody>
        </p:sp>
        <p:pic>
          <p:nvPicPr>
            <p:cNvPr id="440" name="Picture 2" descr="Azure IoT Central logo">
              <a:extLst>
                <a:ext uri="{FF2B5EF4-FFF2-40B4-BE49-F238E27FC236}">
                  <a16:creationId xmlns:a16="http://schemas.microsoft.com/office/drawing/2014/main" id="{AA9E0976-97B7-4012-862A-8B6AD078702E}"/>
                </a:ext>
              </a:extLst>
            </p:cNvPr>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913490" y="2492496"/>
              <a:ext cx="723900" cy="800100"/>
            </a:xfrm>
            <a:prstGeom prst="rect">
              <a:avLst/>
            </a:prstGeom>
            <a:noFill/>
            <a:extLst>
              <a:ext uri="{909E8E84-426E-40DD-AFC4-6F175D3DCCD1}">
                <a14:hiddenFill xmlns:a14="http://schemas.microsoft.com/office/drawing/2010/main">
                  <a:solidFill>
                    <a:srgbClr val="FFFFFF"/>
                  </a:solidFill>
                </a14:hiddenFill>
              </a:ext>
            </a:extLst>
          </p:spPr>
        </p:pic>
        <p:sp>
          <p:nvSpPr>
            <p:cNvPr id="441" name="Rectangle 440">
              <a:extLst>
                <a:ext uri="{FF2B5EF4-FFF2-40B4-BE49-F238E27FC236}">
                  <a16:creationId xmlns:a16="http://schemas.microsoft.com/office/drawing/2014/main" id="{98EA7581-2636-476B-A2E1-03ECDD63859B}"/>
                </a:ext>
              </a:extLst>
            </p:cNvPr>
            <p:cNvSpPr/>
            <p:nvPr/>
          </p:nvSpPr>
          <p:spPr>
            <a:xfrm>
              <a:off x="4686299" y="2555684"/>
              <a:ext cx="4157573" cy="600164"/>
            </a:xfrm>
            <a:prstGeom prst="rect">
              <a:avLst/>
            </a:prstGeom>
          </p:spPr>
          <p:txBody>
            <a:bodyPr wrap="square">
              <a:spAutoFit/>
            </a:bodyPr>
            <a:lstStyle/>
            <a:p>
              <a:pPr defTabSz="895403" fontAlgn="base">
                <a:spcBef>
                  <a:spcPct val="0"/>
                </a:spcBef>
                <a:spcAft>
                  <a:spcPts val="588"/>
                </a:spcAft>
                <a:defRPr/>
              </a:pPr>
              <a:r>
                <a:rPr lang="en-US" sz="1372" kern="0" dirty="0">
                  <a:solidFill>
                    <a:schemeClr val="bg1"/>
                  </a:solidFill>
                  <a:latin typeface="+mj-lt"/>
                  <a:ea typeface="Segoe UI" panose="020B0502040204020203" pitchFamily="34" charset="0"/>
                  <a:cs typeface="Segoe UI" panose="020B0502040204020203" pitchFamily="34" charset="0"/>
                </a:rPr>
                <a:t>Azure IoT Central</a:t>
              </a:r>
            </a:p>
            <a:p>
              <a:pPr defTabSz="895403" fontAlgn="base">
                <a:spcBef>
                  <a:spcPct val="0"/>
                </a:spcBef>
                <a:spcAft>
                  <a:spcPts val="588"/>
                </a:spcAft>
                <a:defRPr/>
              </a:pPr>
              <a:r>
                <a:rPr lang="en-US" sz="1372" kern="0" dirty="0">
                  <a:solidFill>
                    <a:schemeClr val="bg1"/>
                  </a:solidFill>
                  <a:cs typeface="Segoe UI" panose="020B0502040204020203" pitchFamily="34" charset="0"/>
                </a:rPr>
                <a:t>Build </a:t>
              </a:r>
              <a:r>
                <a:rPr lang="en-US" sz="1372" i="1" u="sng" kern="0" dirty="0">
                  <a:solidFill>
                    <a:schemeClr val="bg1"/>
                  </a:solidFill>
                  <a:latin typeface="+mj-lt"/>
                  <a:cs typeface="Segoe UI" panose="020B0502040204020203" pitchFamily="34" charset="0"/>
                </a:rPr>
                <a:t>with</a:t>
              </a:r>
              <a:r>
                <a:rPr lang="en-US" sz="1372" kern="0" dirty="0">
                  <a:solidFill>
                    <a:schemeClr val="bg1"/>
                  </a:solidFill>
                  <a:latin typeface="+mj-lt"/>
                  <a:cs typeface="Segoe UI" panose="020B0502040204020203" pitchFamily="34" charset="0"/>
                </a:rPr>
                <a:t> </a:t>
              </a:r>
              <a:r>
                <a:rPr lang="en-US" sz="1372" kern="0" dirty="0">
                  <a:solidFill>
                    <a:schemeClr val="bg1"/>
                  </a:solidFill>
                  <a:cs typeface="Segoe UI" panose="020B0502040204020203" pitchFamily="34" charset="0"/>
                </a:rPr>
                <a:t>Azure IoT Central, our </a:t>
              </a:r>
              <a:r>
                <a:rPr lang="en-US" sz="1372" kern="0" dirty="0">
                  <a:solidFill>
                    <a:schemeClr val="bg1"/>
                  </a:solidFill>
                </a:rPr>
                <a:t>IoT App Platform</a:t>
              </a:r>
              <a:endParaRPr lang="en-US" sz="1372" b="1" kern="0" dirty="0">
                <a:solidFill>
                  <a:schemeClr val="bg1"/>
                </a:solidFill>
                <a:ea typeface="Segoe UI" panose="020B0502040204020203" pitchFamily="34" charset="0"/>
                <a:cs typeface="Segoe UI" panose="020B0502040204020203" pitchFamily="34" charset="0"/>
              </a:endParaRPr>
            </a:p>
          </p:txBody>
        </p:sp>
        <p:sp>
          <p:nvSpPr>
            <p:cNvPr id="442" name="Rectangle 441">
              <a:extLst>
                <a:ext uri="{FF2B5EF4-FFF2-40B4-BE49-F238E27FC236}">
                  <a16:creationId xmlns:a16="http://schemas.microsoft.com/office/drawing/2014/main" id="{DCD19EDA-EADD-49B2-BAE5-CAF0AE205A20}"/>
                </a:ext>
              </a:extLst>
            </p:cNvPr>
            <p:cNvSpPr/>
            <p:nvPr/>
          </p:nvSpPr>
          <p:spPr>
            <a:xfrm>
              <a:off x="3951916" y="3414457"/>
              <a:ext cx="4687356" cy="1161857"/>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defTabSz="895403" fontAlgn="base">
                <a:spcBef>
                  <a:spcPct val="0"/>
                </a:spcBef>
                <a:defRPr/>
              </a:pPr>
              <a:r>
                <a:rPr lang="en-US" sz="1372" kern="0">
                  <a:solidFill>
                    <a:schemeClr val="bg1"/>
                  </a:solidFill>
                  <a:latin typeface="+mj-lt"/>
                  <a:cs typeface="Segoe UI Semibold" panose="020B0702040204020203" pitchFamily="34" charset="0"/>
                </a:rPr>
                <a:t>Simplify production-ready IoT solution development:</a:t>
              </a:r>
            </a:p>
            <a:p>
              <a:pPr defTabSz="895403" fontAlgn="base">
                <a:spcBef>
                  <a:spcPts val="294"/>
                </a:spcBef>
                <a:spcAft>
                  <a:spcPts val="294"/>
                </a:spcAft>
                <a:defRPr/>
              </a:pPr>
              <a:r>
                <a:rPr lang="en-US" sz="1176" kern="0">
                  <a:solidFill>
                    <a:schemeClr val="bg1"/>
                  </a:solidFill>
                </a:rPr>
                <a:t>Simplify setup, reduce management burden, operational costs, and overhead of a typical IoT project</a:t>
              </a:r>
            </a:p>
            <a:p>
              <a:pPr defTabSz="895403" fontAlgn="base">
                <a:spcBef>
                  <a:spcPts val="294"/>
                </a:spcBef>
                <a:spcAft>
                  <a:spcPts val="294"/>
                </a:spcAft>
                <a:defRPr/>
              </a:pPr>
              <a:r>
                <a:rPr lang="en-US" sz="1176" kern="0">
                  <a:solidFill>
                    <a:schemeClr val="bg1"/>
                  </a:solidFill>
                </a:rPr>
                <a:t>Bring solutions to market faster, while staying focused on your customers</a:t>
              </a:r>
              <a:endParaRPr lang="en-US" sz="1176" kern="0">
                <a:solidFill>
                  <a:schemeClr val="bg1"/>
                </a:solidFill>
                <a:cs typeface="Segoe UI" panose="020B0502040204020203" pitchFamily="34" charset="0"/>
              </a:endParaRPr>
            </a:p>
          </p:txBody>
        </p:sp>
        <p:sp>
          <p:nvSpPr>
            <p:cNvPr id="443" name="Rectangle 442">
              <a:extLst>
                <a:ext uri="{FF2B5EF4-FFF2-40B4-BE49-F238E27FC236}">
                  <a16:creationId xmlns:a16="http://schemas.microsoft.com/office/drawing/2014/main" id="{B4698E84-2A1D-4031-AFA5-6EDAC0E4FF87}"/>
                </a:ext>
              </a:extLst>
            </p:cNvPr>
            <p:cNvSpPr/>
            <p:nvPr/>
          </p:nvSpPr>
          <p:spPr>
            <a:xfrm>
              <a:off x="3974468" y="4742790"/>
              <a:ext cx="2042770" cy="754053"/>
            </a:xfrm>
            <a:prstGeom prst="rect">
              <a:avLst/>
            </a:prstGeom>
          </p:spPr>
          <p:txBody>
            <a:bodyPr wrap="square" anchor="t">
              <a:spAutoFit/>
            </a:bodyPr>
            <a:lstStyle/>
            <a:p>
              <a:pPr marL="339257" indent="-339257" defTabSz="895439">
                <a:spcBef>
                  <a:spcPct val="0"/>
                </a:spcBef>
                <a:spcAft>
                  <a:spcPts val="1765"/>
                </a:spcAft>
                <a:buClr>
                  <a:schemeClr val="bg1"/>
                </a:buClr>
                <a:buFont typeface="Wingdings" panose="05000000000000000000" pitchFamily="2" charset="2"/>
                <a:buChar char="ü"/>
                <a:defRPr/>
              </a:pPr>
              <a:r>
                <a:rPr lang="en-US" sz="1372">
                  <a:ln w="3175">
                    <a:noFill/>
                  </a:ln>
                  <a:solidFill>
                    <a:schemeClr val="bg1"/>
                  </a:solidFill>
                  <a:cs typeface="Segoe UI"/>
                </a:rPr>
                <a:t>Highly secure</a:t>
              </a:r>
            </a:p>
            <a:p>
              <a:pPr marL="339257" indent="-339257" defTabSz="895439">
                <a:spcBef>
                  <a:spcPct val="0"/>
                </a:spcBef>
                <a:spcAft>
                  <a:spcPts val="1765"/>
                </a:spcAft>
                <a:buClr>
                  <a:schemeClr val="bg1"/>
                </a:buClr>
                <a:buFont typeface="Wingdings" panose="05000000000000000000" pitchFamily="2" charset="2"/>
                <a:buChar char="ü"/>
                <a:defRPr/>
              </a:pPr>
              <a:r>
                <a:rPr lang="en-US" sz="1372">
                  <a:ln w="3175">
                    <a:noFill/>
                  </a:ln>
                  <a:solidFill>
                    <a:schemeClr val="bg1"/>
                  </a:solidFill>
                  <a:cs typeface="Segoe UI"/>
                </a:rPr>
                <a:t>Enterprise-grade</a:t>
              </a:r>
            </a:p>
          </p:txBody>
        </p:sp>
        <p:sp>
          <p:nvSpPr>
            <p:cNvPr id="444" name="Rectangle 443">
              <a:extLst>
                <a:ext uri="{FF2B5EF4-FFF2-40B4-BE49-F238E27FC236}">
                  <a16:creationId xmlns:a16="http://schemas.microsoft.com/office/drawing/2014/main" id="{5A195264-9714-4633-9111-F990682E985A}"/>
                </a:ext>
              </a:extLst>
            </p:cNvPr>
            <p:cNvSpPr/>
            <p:nvPr/>
          </p:nvSpPr>
          <p:spPr>
            <a:xfrm>
              <a:off x="6329647" y="4742790"/>
              <a:ext cx="2305597" cy="754053"/>
            </a:xfrm>
            <a:prstGeom prst="rect">
              <a:avLst/>
            </a:prstGeom>
          </p:spPr>
          <p:txBody>
            <a:bodyPr wrap="square" anchor="t">
              <a:spAutoFit/>
            </a:bodyPr>
            <a:lstStyle/>
            <a:p>
              <a:pPr marL="339257" indent="-339257" defTabSz="895439">
                <a:spcBef>
                  <a:spcPct val="0"/>
                </a:spcBef>
                <a:spcAft>
                  <a:spcPts val="1765"/>
                </a:spcAft>
                <a:buFont typeface="Wingdings" panose="05000000000000000000" pitchFamily="2" charset="2"/>
                <a:buChar char="ü"/>
                <a:defRPr/>
              </a:pPr>
              <a:r>
                <a:rPr lang="en-US" sz="1372">
                  <a:ln w="3175">
                    <a:noFill/>
                  </a:ln>
                  <a:solidFill>
                    <a:schemeClr val="bg1"/>
                  </a:solidFill>
                  <a:cs typeface="Segoe UI"/>
                </a:rPr>
                <a:t>Predictable pricing</a:t>
              </a:r>
            </a:p>
            <a:p>
              <a:pPr marL="339257" indent="-339257" defTabSz="895439">
                <a:spcBef>
                  <a:spcPct val="0"/>
                </a:spcBef>
                <a:spcAft>
                  <a:spcPts val="1765"/>
                </a:spcAft>
                <a:buFont typeface="Wingdings" panose="05000000000000000000" pitchFamily="2" charset="2"/>
                <a:buChar char="ü"/>
                <a:defRPr/>
              </a:pPr>
              <a:r>
                <a:rPr lang="en-US" sz="1372">
                  <a:ln w="3175">
                    <a:noFill/>
                  </a:ln>
                  <a:solidFill>
                    <a:schemeClr val="bg1"/>
                  </a:solidFill>
                  <a:cs typeface="Segoe UI"/>
                </a:rPr>
                <a:t>Industry-focused</a:t>
              </a:r>
              <a:endParaRPr lang="en-US" sz="1372">
                <a:ln w="3175">
                  <a:noFill/>
                </a:ln>
                <a:solidFill>
                  <a:schemeClr val="bg1"/>
                </a:solidFill>
                <a:cs typeface="Segoe UI" panose="020B0502040204020203" pitchFamily="34" charset="0"/>
              </a:endParaRPr>
            </a:p>
          </p:txBody>
        </p:sp>
      </p:grpSp>
    </p:spTree>
    <p:extLst>
      <p:ext uri="{BB962C8B-B14F-4D97-AF65-F5344CB8AC3E}">
        <p14:creationId xmlns:p14="http://schemas.microsoft.com/office/powerpoint/2010/main" val="1560959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1</TotalTime>
  <Words>6489</Words>
  <Application>Microsoft Office PowerPoint</Application>
  <PresentationFormat>Widescreen</PresentationFormat>
  <Paragraphs>730</Paragraphs>
  <Slides>46</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Consolas</vt:lpstr>
      <vt:lpstr>Segoe UI</vt:lpstr>
      <vt:lpstr>Segoe UI Light</vt:lpstr>
      <vt:lpstr>Segoe UI Semibold</vt:lpstr>
      <vt:lpstr>Wingdings</vt:lpstr>
      <vt:lpstr>Microsoft Azure Template</vt:lpstr>
      <vt:lpstr>AZ-220T01 Module 12: Build an IoT Solution with IoT Central</vt:lpstr>
      <vt:lpstr>Lesson 1: Learning objectives</vt:lpstr>
      <vt:lpstr>Module 12 – Learning objectives</vt:lpstr>
      <vt:lpstr>Lesson 2: Introduction to IoT Central</vt:lpstr>
      <vt:lpstr>Azure IoT Central</vt:lpstr>
      <vt:lpstr>Azure IoT Central</vt:lpstr>
      <vt:lpstr>Azure IoT Central</vt:lpstr>
      <vt:lpstr>Your options for building IoT solutions</vt:lpstr>
      <vt:lpstr>Your options for building IoT solutions </vt:lpstr>
      <vt:lpstr>Industry application templates</vt:lpstr>
      <vt:lpstr>Connecting devices</vt:lpstr>
      <vt:lpstr>Lesson 3: Create and manage device templates</vt:lpstr>
      <vt:lpstr>Introduction to device templates</vt:lpstr>
      <vt:lpstr>Device template example: A connected fan</vt:lpstr>
      <vt:lpstr>Create a device Capability Model</vt:lpstr>
      <vt:lpstr>Add cloud properties to a Device Template</vt:lpstr>
      <vt:lpstr>Add customizations to a Device Template</vt:lpstr>
      <vt:lpstr>Add dashboards to a Device Template</vt:lpstr>
      <vt:lpstr>Add forms to a Device Template</vt:lpstr>
      <vt:lpstr>Version a Device Template</vt:lpstr>
      <vt:lpstr>Lesson 4: Manage devices in Azure IoT Central</vt:lpstr>
      <vt:lpstr>Manage your devices</vt:lpstr>
      <vt:lpstr>Introduction to device groups</vt:lpstr>
      <vt:lpstr>Manage devices at scale using Jobs</vt:lpstr>
      <vt:lpstr>Lesson 5: Business integration</vt:lpstr>
      <vt:lpstr>What are rules?</vt:lpstr>
      <vt:lpstr>Configuring rules  </vt:lpstr>
      <vt:lpstr>Configuring rules   </vt:lpstr>
      <vt:lpstr>Configuring rules    </vt:lpstr>
      <vt:lpstr>Configuring rules      </vt:lpstr>
      <vt:lpstr>Create a rule and set up notifications</vt:lpstr>
      <vt:lpstr>Continuous data export</vt:lpstr>
      <vt:lpstr>Lesson 6: Data visualization and analysis</vt:lpstr>
      <vt:lpstr>Configure a dashboard</vt:lpstr>
      <vt:lpstr>Analyze your device data</vt:lpstr>
      <vt:lpstr>Lesson 7: Module labs</vt:lpstr>
      <vt:lpstr>Module 12 labs</vt:lpstr>
      <vt:lpstr>Lesson 8: Module 12 review questions</vt:lpstr>
      <vt:lpstr>Module review: Question 12.1</vt:lpstr>
      <vt:lpstr>Module review: Question 12.2</vt:lpstr>
      <vt:lpstr>Module review: Question 12.3</vt:lpstr>
      <vt:lpstr>Module review: Question 12.4</vt:lpstr>
      <vt:lpstr>Module review: Question 12.5</vt:lpstr>
      <vt:lpstr>Module review: Question 12.6</vt:lpstr>
      <vt:lpstr>Module review: Question 12.7</vt:lpstr>
      <vt:lpstr>Module review: Question 12.8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12: Build an IoT Solution with IoT Central</dc:title>
  <dc:creator>Chris Howd</dc:creator>
  <cp:lastModifiedBy>Chris Howd</cp:lastModifiedBy>
  <cp:revision>1</cp:revision>
  <dcterms:created xsi:type="dcterms:W3CDTF">2021-06-03T18:59:07Z</dcterms:created>
  <dcterms:modified xsi:type="dcterms:W3CDTF">2021-06-03T19:01:05Z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