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9"/>
  </p:notesMasterIdLst>
  <p:handoutMasterIdLst>
    <p:handoutMasterId r:id="rId20"/>
  </p:handoutMasterIdLst>
  <p:sldIdLst>
    <p:sldId id="1627" r:id="rId5"/>
    <p:sldId id="1778" r:id="rId6"/>
    <p:sldId id="1684" r:id="rId7"/>
    <p:sldId id="1803" r:id="rId8"/>
    <p:sldId id="1804" r:id="rId9"/>
    <p:sldId id="1805" r:id="rId10"/>
    <p:sldId id="1806" r:id="rId11"/>
    <p:sldId id="1807" r:id="rId12"/>
    <p:sldId id="1808" r:id="rId13"/>
    <p:sldId id="1763" r:id="rId14"/>
    <p:sldId id="1801" r:id="rId15"/>
    <p:sldId id="1699" r:id="rId16"/>
    <p:sldId id="1802" r:id="rId17"/>
    <p:sldId id="1786"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420EC4-21F9-4B06-B31C-E14CA8729759}" v="2" dt="2022-02-16T17:51:42.8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73128" autoAdjust="0"/>
  </p:normalViewPr>
  <p:slideViewPr>
    <p:cSldViewPr snapToGrid="0">
      <p:cViewPr varScale="1">
        <p:scale>
          <a:sx n="84" d="100"/>
          <a:sy n="84" d="100"/>
        </p:scale>
        <p:origin x="1512"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Moring" userId="d63e1979-4170-492a-9b10-98f39b9268fa" providerId="ADAL" clId="{8D420EC4-21F9-4B06-B31C-E14CA8729759}"/>
    <pc:docChg chg="undo redo custSel modSld">
      <pc:chgData name="Brian Moring" userId="d63e1979-4170-492a-9b10-98f39b9268fa" providerId="ADAL" clId="{8D420EC4-21F9-4B06-B31C-E14CA8729759}" dt="2022-02-23T18:58:40.882" v="109" actId="6549"/>
      <pc:docMkLst>
        <pc:docMk/>
      </pc:docMkLst>
      <pc:sldChg chg="modSp mod modNotesTx">
        <pc:chgData name="Brian Moring" userId="d63e1979-4170-492a-9b10-98f39b9268fa" providerId="ADAL" clId="{8D420EC4-21F9-4B06-B31C-E14CA8729759}" dt="2022-02-16T17:57:47.692" v="58"/>
        <pc:sldMkLst>
          <pc:docMk/>
          <pc:sldMk cId="1437545107" sldId="1699"/>
        </pc:sldMkLst>
        <pc:spChg chg="mod">
          <ac:chgData name="Brian Moring" userId="d63e1979-4170-492a-9b10-98f39b9268fa" providerId="ADAL" clId="{8D420EC4-21F9-4B06-B31C-E14CA8729759}" dt="2022-02-16T17:53:30.808" v="14" actId="20577"/>
          <ac:spMkLst>
            <pc:docMk/>
            <pc:sldMk cId="1437545107" sldId="1699"/>
            <ac:spMk id="2" creationId="{D0AEBDD6-414C-454C-9FE7-20496BF5D795}"/>
          </ac:spMkLst>
        </pc:spChg>
        <pc:graphicFrameChg chg="modGraphic">
          <ac:chgData name="Brian Moring" userId="d63e1979-4170-492a-9b10-98f39b9268fa" providerId="ADAL" clId="{8D420EC4-21F9-4B06-B31C-E14CA8729759}" dt="2022-02-16T17:55:16.891" v="51" actId="20577"/>
          <ac:graphicFrameMkLst>
            <pc:docMk/>
            <pc:sldMk cId="1437545107" sldId="1699"/>
            <ac:graphicFrameMk id="12" creationId="{8C2914AC-C00F-4ABC-99BF-3EA1E0922CF6}"/>
          </ac:graphicFrameMkLst>
        </pc:graphicFrameChg>
      </pc:sldChg>
      <pc:sldChg chg="modSp mod">
        <pc:chgData name="Brian Moring" userId="d63e1979-4170-492a-9b10-98f39b9268fa" providerId="ADAL" clId="{8D420EC4-21F9-4B06-B31C-E14CA8729759}" dt="2022-02-16T18:00:35.921" v="67"/>
        <pc:sldMkLst>
          <pc:docMk/>
          <pc:sldMk cId="3499039374" sldId="1802"/>
        </pc:sldMkLst>
        <pc:spChg chg="mod">
          <ac:chgData name="Brian Moring" userId="d63e1979-4170-492a-9b10-98f39b9268fa" providerId="ADAL" clId="{8D420EC4-21F9-4B06-B31C-E14CA8729759}" dt="2022-02-16T18:00:35.921" v="67"/>
          <ac:spMkLst>
            <pc:docMk/>
            <pc:sldMk cId="3499039374" sldId="1802"/>
            <ac:spMk id="4" creationId="{6C3C5881-FB2A-8B41-9CA7-F4E88A1AA257}"/>
          </ac:spMkLst>
        </pc:spChg>
      </pc:sldChg>
      <pc:sldChg chg="modSp mod">
        <pc:chgData name="Brian Moring" userId="d63e1979-4170-492a-9b10-98f39b9268fa" providerId="ADAL" clId="{8D420EC4-21F9-4B06-B31C-E14CA8729759}" dt="2022-02-16T17:51:21.372" v="0" actId="33524"/>
        <pc:sldMkLst>
          <pc:docMk/>
          <pc:sldMk cId="1289047565" sldId="1803"/>
        </pc:sldMkLst>
        <pc:spChg chg="mod">
          <ac:chgData name="Brian Moring" userId="d63e1979-4170-492a-9b10-98f39b9268fa" providerId="ADAL" clId="{8D420EC4-21F9-4B06-B31C-E14CA8729759}" dt="2022-02-16T17:51:21.372" v="0" actId="33524"/>
          <ac:spMkLst>
            <pc:docMk/>
            <pc:sldMk cId="1289047565" sldId="1803"/>
            <ac:spMk id="2" creationId="{EBB00671-8877-4BBF-B370-0737A8D95DC7}"/>
          </ac:spMkLst>
        </pc:spChg>
      </pc:sldChg>
      <pc:sldChg chg="addSp delSp modSp">
        <pc:chgData name="Brian Moring" userId="d63e1979-4170-492a-9b10-98f39b9268fa" providerId="ADAL" clId="{8D420EC4-21F9-4B06-B31C-E14CA8729759}" dt="2022-02-16T17:51:42.812" v="2"/>
        <pc:sldMkLst>
          <pc:docMk/>
          <pc:sldMk cId="2076483543" sldId="1804"/>
        </pc:sldMkLst>
        <pc:spChg chg="mod">
          <ac:chgData name="Brian Moring" userId="d63e1979-4170-492a-9b10-98f39b9268fa" providerId="ADAL" clId="{8D420EC4-21F9-4B06-B31C-E14CA8729759}" dt="2022-02-16T17:51:42.812" v="2"/>
          <ac:spMkLst>
            <pc:docMk/>
            <pc:sldMk cId="2076483543" sldId="1804"/>
            <ac:spMk id="17" creationId="{608AE6DF-B53B-436D-A9D4-CBD0F87E3EA7}"/>
          </ac:spMkLst>
        </pc:spChg>
        <pc:spChg chg="mod">
          <ac:chgData name="Brian Moring" userId="d63e1979-4170-492a-9b10-98f39b9268fa" providerId="ADAL" clId="{8D420EC4-21F9-4B06-B31C-E14CA8729759}" dt="2022-02-16T17:51:42.812" v="2"/>
          <ac:spMkLst>
            <pc:docMk/>
            <pc:sldMk cId="2076483543" sldId="1804"/>
            <ac:spMk id="18" creationId="{6C5357CC-A6FA-4B25-AE41-FAFBAEA37D54}"/>
          </ac:spMkLst>
        </pc:spChg>
        <pc:grpChg chg="del">
          <ac:chgData name="Brian Moring" userId="d63e1979-4170-492a-9b10-98f39b9268fa" providerId="ADAL" clId="{8D420EC4-21F9-4B06-B31C-E14CA8729759}" dt="2022-02-16T17:51:42.486" v="1" actId="478"/>
          <ac:grpSpMkLst>
            <pc:docMk/>
            <pc:sldMk cId="2076483543" sldId="1804"/>
            <ac:grpSpMk id="9" creationId="{E8C97D51-DE69-43A9-BABB-39D665EFB649}"/>
          </ac:grpSpMkLst>
        </pc:grpChg>
        <pc:grpChg chg="add mod">
          <ac:chgData name="Brian Moring" userId="d63e1979-4170-492a-9b10-98f39b9268fa" providerId="ADAL" clId="{8D420EC4-21F9-4B06-B31C-E14CA8729759}" dt="2022-02-16T17:51:42.812" v="2"/>
          <ac:grpSpMkLst>
            <pc:docMk/>
            <pc:sldMk cId="2076483543" sldId="1804"/>
            <ac:grpSpMk id="14" creationId="{D4FFD3EB-2670-447A-9814-7F7CA1014E02}"/>
          </ac:grpSpMkLst>
        </pc:grpChg>
        <pc:grpChg chg="mod">
          <ac:chgData name="Brian Moring" userId="d63e1979-4170-492a-9b10-98f39b9268fa" providerId="ADAL" clId="{8D420EC4-21F9-4B06-B31C-E14CA8729759}" dt="2022-02-16T17:51:42.812" v="2"/>
          <ac:grpSpMkLst>
            <pc:docMk/>
            <pc:sldMk cId="2076483543" sldId="1804"/>
            <ac:grpSpMk id="15" creationId="{9B3A8A5D-C4E4-4BC8-BB0B-BDFEC221101F}"/>
          </ac:grpSpMkLst>
        </pc:grpChg>
        <pc:picChg chg="mod">
          <ac:chgData name="Brian Moring" userId="d63e1979-4170-492a-9b10-98f39b9268fa" providerId="ADAL" clId="{8D420EC4-21F9-4B06-B31C-E14CA8729759}" dt="2022-02-16T17:51:42.812" v="2"/>
          <ac:picMkLst>
            <pc:docMk/>
            <pc:sldMk cId="2076483543" sldId="1804"/>
            <ac:picMk id="16" creationId="{62413CF3-B043-4FAE-905A-872858D2F7CE}"/>
          </ac:picMkLst>
        </pc:picChg>
      </pc:sldChg>
      <pc:sldChg chg="modSp mod">
        <pc:chgData name="Brian Moring" userId="d63e1979-4170-492a-9b10-98f39b9268fa" providerId="ADAL" clId="{8D420EC4-21F9-4B06-B31C-E14CA8729759}" dt="2022-02-16T17:52:27.491" v="8" actId="14100"/>
        <pc:sldMkLst>
          <pc:docMk/>
          <pc:sldMk cId="162546007" sldId="1806"/>
        </pc:sldMkLst>
        <pc:spChg chg="mod">
          <ac:chgData name="Brian Moring" userId="d63e1979-4170-492a-9b10-98f39b9268fa" providerId="ADAL" clId="{8D420EC4-21F9-4B06-B31C-E14CA8729759}" dt="2022-02-16T17:52:15.959" v="6" actId="20577"/>
          <ac:spMkLst>
            <pc:docMk/>
            <pc:sldMk cId="162546007" sldId="1806"/>
            <ac:spMk id="3" creationId="{7F3950B4-8AA3-E54A-A0FD-E9AF02B259D2}"/>
          </ac:spMkLst>
        </pc:spChg>
        <pc:spChg chg="mod">
          <ac:chgData name="Brian Moring" userId="d63e1979-4170-492a-9b10-98f39b9268fa" providerId="ADAL" clId="{8D420EC4-21F9-4B06-B31C-E14CA8729759}" dt="2022-02-16T17:52:27.491" v="8" actId="14100"/>
          <ac:spMkLst>
            <pc:docMk/>
            <pc:sldMk cId="162546007" sldId="1806"/>
            <ac:spMk id="6" creationId="{05659CB0-29D5-413C-889E-5F50411674D6}"/>
          </ac:spMkLst>
        </pc:spChg>
        <pc:spChg chg="mod">
          <ac:chgData name="Brian Moring" userId="d63e1979-4170-492a-9b10-98f39b9268fa" providerId="ADAL" clId="{8D420EC4-21F9-4B06-B31C-E14CA8729759}" dt="2022-02-16T17:52:23.824" v="7" actId="1076"/>
          <ac:spMkLst>
            <pc:docMk/>
            <pc:sldMk cId="162546007" sldId="1806"/>
            <ac:spMk id="7" creationId="{E24E5C3E-5CDC-4C8D-8542-E7FE43CDA987}"/>
          </ac:spMkLst>
        </pc:spChg>
        <pc:grpChg chg="mod">
          <ac:chgData name="Brian Moring" userId="d63e1979-4170-492a-9b10-98f39b9268fa" providerId="ADAL" clId="{8D420EC4-21F9-4B06-B31C-E14CA8729759}" dt="2022-02-16T17:52:23.824" v="7" actId="1076"/>
          <ac:grpSpMkLst>
            <pc:docMk/>
            <pc:sldMk cId="162546007" sldId="1806"/>
            <ac:grpSpMk id="17" creationId="{FAF86D4F-6CB8-48B0-8732-836C645587A2}"/>
          </ac:grpSpMkLst>
        </pc:grpChg>
        <pc:grpChg chg="mod">
          <ac:chgData name="Brian Moring" userId="d63e1979-4170-492a-9b10-98f39b9268fa" providerId="ADAL" clId="{8D420EC4-21F9-4B06-B31C-E14CA8729759}" dt="2022-02-16T17:52:23.824" v="7" actId="1076"/>
          <ac:grpSpMkLst>
            <pc:docMk/>
            <pc:sldMk cId="162546007" sldId="1806"/>
            <ac:grpSpMk id="23" creationId="{73DF8FC5-1E90-4F78-A330-A44BFDEFEF3E}"/>
          </ac:grpSpMkLst>
        </pc:grpChg>
      </pc:sldChg>
      <pc:sldChg chg="modSp mod">
        <pc:chgData name="Brian Moring" userId="d63e1979-4170-492a-9b10-98f39b9268fa" providerId="ADAL" clId="{8D420EC4-21F9-4B06-B31C-E14CA8729759}" dt="2022-02-23T18:58:40.882" v="109" actId="6549"/>
        <pc:sldMkLst>
          <pc:docMk/>
          <pc:sldMk cId="2526777960" sldId="1807"/>
        </pc:sldMkLst>
        <pc:spChg chg="mod">
          <ac:chgData name="Brian Moring" userId="d63e1979-4170-492a-9b10-98f39b9268fa" providerId="ADAL" clId="{8D420EC4-21F9-4B06-B31C-E14CA8729759}" dt="2022-02-23T04:03:52.385" v="98" actId="1076"/>
          <ac:spMkLst>
            <pc:docMk/>
            <pc:sldMk cId="2526777960" sldId="1807"/>
            <ac:spMk id="2" creationId="{00000000-0000-0000-0000-000000000000}"/>
          </ac:spMkLst>
        </pc:spChg>
        <pc:spChg chg="mod ord">
          <ac:chgData name="Brian Moring" userId="d63e1979-4170-492a-9b10-98f39b9268fa" providerId="ADAL" clId="{8D420EC4-21F9-4B06-B31C-E14CA8729759}" dt="2022-02-23T18:58:40.882" v="109" actId="6549"/>
          <ac:spMkLst>
            <pc:docMk/>
            <pc:sldMk cId="2526777960" sldId="1807"/>
            <ac:spMk id="3" creationId="{00000000-0000-0000-0000-000000000000}"/>
          </ac:spMkLst>
        </pc:spChg>
        <pc:spChg chg="mod">
          <ac:chgData name="Brian Moring" userId="d63e1979-4170-492a-9b10-98f39b9268fa" providerId="ADAL" clId="{8D420EC4-21F9-4B06-B31C-E14CA8729759}" dt="2022-02-23T04:04:33.245" v="106" actId="313"/>
          <ac:spMkLst>
            <pc:docMk/>
            <pc:sldMk cId="2526777960" sldId="1807"/>
            <ac:spMk id="4" creationId="{00000000-0000-0000-0000-000000000000}"/>
          </ac:spMkLst>
        </pc:spChg>
        <pc:spChg chg="mod">
          <ac:chgData name="Brian Moring" userId="d63e1979-4170-492a-9b10-98f39b9268fa" providerId="ADAL" clId="{8D420EC4-21F9-4B06-B31C-E14CA8729759}" dt="2022-02-23T04:02:47.187" v="75" actId="20577"/>
          <ac:spMkLst>
            <pc:docMk/>
            <pc:sldMk cId="2526777960" sldId="1807"/>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3/27/2022 9:15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3/27/2022 9:14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learn/certifications/exams/pl-300"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253735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950675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PL-300 Certification Areas - </a:t>
            </a:r>
            <a:r>
              <a:rPr lang="en-US" dirty="0">
                <a:hlinkClick r:id="rId3"/>
              </a:rPr>
              <a:t>Exam PL-300: Microsoft Power BI Data Analyst - Learn | Microsoft Docs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905286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r>
              <a:rPr lang="en-US" sz="800" kern="1200" dirty="0">
                <a:solidFill>
                  <a:schemeClr val="tx1"/>
                </a:solidFill>
                <a:latin typeface="Segoe UI Light" pitchFamily="34" charset="0"/>
                <a:ea typeface="+mn-ea"/>
                <a:cs typeface="+mn-cs"/>
              </a:rPr>
              <a:t>It is good practice to tie back your ILT deliveries to role-based learning materials on Microsoft Learn. What is listed here should supplement your delivery and the role-based training your course is affiliated with. It is important to give the learners continued education opportunities for growth.</a:t>
            </a:r>
          </a:p>
          <a:p>
            <a:pPr marL="0" marR="0" algn="l" defTabSz="932742" rtl="0" eaLnBrk="1" latinLnBrk="0" hangingPunct="1">
              <a:lnSpc>
                <a:spcPct val="90000"/>
              </a:lnSpc>
              <a:spcBef>
                <a:spcPts val="0"/>
              </a:spcBef>
              <a:spcAft>
                <a:spcPts val="340"/>
              </a:spcAft>
            </a:pPr>
            <a:r>
              <a:rPr lang="en-US" sz="800" kern="1200" dirty="0">
                <a:solidFill>
                  <a:schemeClr val="tx1"/>
                </a:solidFill>
                <a:latin typeface="Segoe UI Light" pitchFamily="34" charset="0"/>
                <a:ea typeface="+mn-ea"/>
                <a:cs typeface="+mn-cs"/>
              </a:rPr>
              <a:t> </a:t>
            </a:r>
          </a:p>
          <a:p>
            <a:pPr marL="0" marR="0" algn="l" defTabSz="932742" rtl="0" eaLnBrk="1" latinLnBrk="0" hangingPunct="1">
              <a:lnSpc>
                <a:spcPct val="90000"/>
              </a:lnSpc>
              <a:spcBef>
                <a:spcPts val="0"/>
              </a:spcBef>
              <a:spcAft>
                <a:spcPts val="340"/>
              </a:spcAft>
            </a:pPr>
            <a:r>
              <a:rPr lang="en-US" sz="800" b="1" kern="1200" dirty="0">
                <a:solidFill>
                  <a:schemeClr val="tx1"/>
                </a:solidFill>
                <a:latin typeface="Segoe UI Light" pitchFamily="34" charset="0"/>
                <a:ea typeface="+mn-ea"/>
                <a:cs typeface="+mn-cs"/>
              </a:rPr>
              <a:t>Steps:</a:t>
            </a:r>
          </a:p>
          <a:p>
            <a:pPr marL="0" marR="0" algn="l" defTabSz="932742" rtl="0" eaLnBrk="1" latinLnBrk="0" hangingPunct="1">
              <a:lnSpc>
                <a:spcPct val="90000"/>
              </a:lnSpc>
              <a:spcBef>
                <a:spcPts val="0"/>
              </a:spcBef>
              <a:spcAft>
                <a:spcPts val="340"/>
              </a:spcAft>
            </a:pPr>
            <a:r>
              <a:rPr lang="en-US" sz="800" kern="1200" dirty="0">
                <a:solidFill>
                  <a:schemeClr val="tx1"/>
                </a:solidFill>
                <a:latin typeface="Segoe UI Light" pitchFamily="34" charset="0"/>
                <a:ea typeface="+mn-ea"/>
                <a:cs typeface="+mn-cs"/>
              </a:rPr>
              <a:t>1. Insert the page title here along with the </a:t>
            </a:r>
            <a:r>
              <a:rPr lang="en-US" sz="800" kern="1200" dirty="0" err="1">
                <a:solidFill>
                  <a:schemeClr val="tx1"/>
                </a:solidFill>
                <a:latin typeface="Segoe UI Light" pitchFamily="34" charset="0"/>
                <a:ea typeface="+mn-ea"/>
                <a:cs typeface="+mn-cs"/>
              </a:rPr>
              <a:t>url</a:t>
            </a:r>
            <a:r>
              <a:rPr lang="en-US" sz="800" kern="1200" dirty="0">
                <a:solidFill>
                  <a:schemeClr val="tx1"/>
                </a:solidFill>
                <a:latin typeface="Segoe UI Light" pitchFamily="34" charset="0"/>
                <a:ea typeface="+mn-ea"/>
                <a:cs typeface="+mn-cs"/>
              </a:rPr>
              <a:t> to other Microsoft resources</a:t>
            </a:r>
          </a:p>
          <a:p>
            <a:pPr marL="0" marR="0" algn="l" defTabSz="932742" rtl="0" eaLnBrk="1" latinLnBrk="0" hangingPunct="1">
              <a:lnSpc>
                <a:spcPct val="90000"/>
              </a:lnSpc>
              <a:spcBef>
                <a:spcPts val="0"/>
              </a:spcBef>
              <a:spcAft>
                <a:spcPts val="340"/>
              </a:spcAft>
            </a:pPr>
            <a:r>
              <a:rPr lang="en-US" sz="800" kern="1200" dirty="0">
                <a:solidFill>
                  <a:schemeClr val="tx1"/>
                </a:solidFill>
                <a:latin typeface="Segoe UI Light" pitchFamily="34" charset="0"/>
                <a:ea typeface="+mn-ea"/>
                <a:cs typeface="+mn-cs"/>
              </a:rPr>
              <a:t>2. It is only necessary to duplicate this slide if there are more than 6 references that need to be shared with the students.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3/27/2022 9:14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018726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352669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501058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077906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3/27/2022 9:14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343994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3/27/2022 9:14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243898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74E93746-7DE5-4E5B-AE30-0E4558F4EE1C}"/>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Power BI Yellow Color">
    <p:bg>
      <p:bgPr>
        <a:solidFill>
          <a:schemeClr val="accent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E74A5D4E-DAF9-4D87-A3F3-A0E240DE77FD}"/>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_Power BI Yellow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49849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slide_Power Apps Purpl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5986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_Power Virtual Dark Teal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959895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Power Automate Blue Color">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A3832679-E3D2-4AC0-9F24-F975869E5D10}"/>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916216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Power Apps Purple Color">
    <p:bg>
      <p:bgPr>
        <a:solidFill>
          <a:schemeClr val="accent3"/>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CE80634A-8A0E-44CB-AB31-48313FD22D63}"/>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414889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close up of a logo&#10;&#10;Description automatically generated">
            <a:extLst>
              <a:ext uri="{FF2B5EF4-FFF2-40B4-BE49-F238E27FC236}">
                <a16:creationId xmlns:a16="http://schemas.microsoft.com/office/drawing/2014/main" id="{3EF1A4E3-0D5C-4B76-AC20-4D3B3ED3977A}"/>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Power Virtual Dark Teal Color">
    <p:bg>
      <p:bgPr>
        <a:solidFill>
          <a:schemeClr val="accent4"/>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B3717877-ED70-487F-A351-8106E38CC9B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4128302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Microsoft Security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A picture containing drawing&#10;&#10;Description automatically generated">
            <a:extLst>
              <a:ext uri="{FF2B5EF4-FFF2-40B4-BE49-F238E27FC236}">
                <a16:creationId xmlns:a16="http://schemas.microsoft.com/office/drawing/2014/main" id="{80B5C935-00BF-4406-9069-EAFD8F3962C1}"/>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5" name="Picture 4" descr="A person explaining on the charts from a big monitor behind him">
            <a:extLst>
              <a:ext uri="{FF2B5EF4-FFF2-40B4-BE49-F238E27FC236}">
                <a16:creationId xmlns:a16="http://schemas.microsoft.com/office/drawing/2014/main" id="{A1B962E4-5090-4363-A78E-44D8293466D3}"/>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Security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2E62B0F4-9059-402D-99C1-BDA270EE7300}"/>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1" name="Picture 10">
            <a:extLst>
              <a:ext uri="{FF2B5EF4-FFF2-40B4-BE49-F238E27FC236}">
                <a16:creationId xmlns:a16="http://schemas.microsoft.com/office/drawing/2014/main" id="{82FB3FC4-F798-4A65-9938-183D2AE872E9}"/>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24" name="Group 23">
            <a:extLst>
              <a:ext uri="{FF2B5EF4-FFF2-40B4-BE49-F238E27FC236}">
                <a16:creationId xmlns:a16="http://schemas.microsoft.com/office/drawing/2014/main" id="{D9F1F3D7-6469-4E66-950C-35D2A9B6C9A0}"/>
              </a:ext>
            </a:extLst>
          </p:cNvPr>
          <p:cNvGrpSpPr/>
          <p:nvPr userDrawn="1"/>
        </p:nvGrpSpPr>
        <p:grpSpPr>
          <a:xfrm rot="5400000">
            <a:off x="10247804" y="4228006"/>
            <a:ext cx="4690235" cy="569755"/>
            <a:chOff x="465139" y="4279900"/>
            <a:chExt cx="11082523" cy="1498600"/>
          </a:xfrm>
        </p:grpSpPr>
        <p:sp>
          <p:nvSpPr>
            <p:cNvPr id="25" name="Rectangle 24">
              <a:extLst>
                <a:ext uri="{FF2B5EF4-FFF2-40B4-BE49-F238E27FC236}">
                  <a16:creationId xmlns:a16="http://schemas.microsoft.com/office/drawing/2014/main" id="{F97F6D02-88B7-4921-8BC2-060525CE5A58}"/>
                </a:ext>
              </a:extLst>
            </p:cNvPr>
            <p:cNvSpPr/>
            <p:nvPr userDrawn="1"/>
          </p:nvSpPr>
          <p:spPr bwMode="auto">
            <a:xfrm>
              <a:off x="5983100" y="4279901"/>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Apps Purple</a:t>
              </a:r>
            </a:p>
            <a:p>
              <a:pPr defTabSz="932472" fontAlgn="base">
                <a:spcBef>
                  <a:spcPct val="0"/>
                </a:spcBef>
                <a:spcAft>
                  <a:spcPts val="100"/>
                </a:spcAft>
              </a:pPr>
              <a:r>
                <a:rPr lang="en-US" sz="600">
                  <a:solidFill>
                    <a:schemeClr val="bg1"/>
                  </a:solidFill>
                  <a:ea typeface="Segoe UI" pitchFamily="34" charset="0"/>
                  <a:cs typeface="Segoe UI" pitchFamily="34" charset="0"/>
                </a:rPr>
                <a:t>R116 G39 B116</a:t>
              </a:r>
            </a:p>
            <a:p>
              <a:pPr defTabSz="932472" fontAlgn="base">
                <a:spcBef>
                  <a:spcPct val="0"/>
                </a:spcBef>
                <a:spcAft>
                  <a:spcPts val="100"/>
                </a:spcAft>
              </a:pPr>
              <a:r>
                <a:rPr lang="en-US" sz="600">
                  <a:solidFill>
                    <a:schemeClr val="bg1"/>
                  </a:solidFill>
                  <a:ea typeface="Segoe UI" pitchFamily="34" charset="0"/>
                  <a:cs typeface="Segoe UI" pitchFamily="34" charset="0"/>
                </a:rPr>
                <a:t>Hex #742774</a:t>
              </a:r>
            </a:p>
          </p:txBody>
        </p:sp>
        <p:sp>
          <p:nvSpPr>
            <p:cNvPr id="26" name="Rectangle 25">
              <a:extLst>
                <a:ext uri="{FF2B5EF4-FFF2-40B4-BE49-F238E27FC236}">
                  <a16:creationId xmlns:a16="http://schemas.microsoft.com/office/drawing/2014/main" id="{5DBD0FB2-ABEC-4B69-8293-43075DF1DFB9}"/>
                </a:ext>
              </a:extLst>
            </p:cNvPr>
            <p:cNvSpPr/>
            <p:nvPr userDrawn="1"/>
          </p:nvSpPr>
          <p:spPr bwMode="auto">
            <a:xfrm>
              <a:off x="3154167" y="4279900"/>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Automate Blue</a:t>
              </a:r>
            </a:p>
            <a:p>
              <a:pPr defTabSz="932472" fontAlgn="base">
                <a:spcBef>
                  <a:spcPct val="0"/>
                </a:spcBef>
                <a:spcAft>
                  <a:spcPts val="100"/>
                </a:spcAft>
              </a:pPr>
              <a:r>
                <a:rPr lang="pt-BR" sz="600">
                  <a:solidFill>
                    <a:schemeClr val="bg1"/>
                  </a:solidFill>
                  <a:ea typeface="Segoe UI" pitchFamily="34" charset="0"/>
                  <a:cs typeface="Segoe UI" pitchFamily="34" charset="0"/>
                </a:rPr>
                <a:t>R0 G102 B255</a:t>
              </a:r>
            </a:p>
            <a:p>
              <a:pPr defTabSz="932472" fontAlgn="base">
                <a:spcBef>
                  <a:spcPct val="0"/>
                </a:spcBef>
                <a:spcAft>
                  <a:spcPts val="100"/>
                </a:spcAft>
              </a:pPr>
              <a:r>
                <a:rPr lang="pt-BR" sz="600">
                  <a:solidFill>
                    <a:schemeClr val="bg1"/>
                  </a:solidFill>
                  <a:ea typeface="Segoe UI" pitchFamily="34" charset="0"/>
                  <a:cs typeface="Segoe UI" pitchFamily="34" charset="0"/>
                </a:rPr>
                <a:t>Hex #0066FF</a:t>
              </a:r>
            </a:p>
          </p:txBody>
        </p:sp>
        <p:sp>
          <p:nvSpPr>
            <p:cNvPr id="27" name="Rectangle 26">
              <a:extLst>
                <a:ext uri="{FF2B5EF4-FFF2-40B4-BE49-F238E27FC236}">
                  <a16:creationId xmlns:a16="http://schemas.microsoft.com/office/drawing/2014/main" id="{D489F672-68EF-45E0-A5D0-524197DBF647}"/>
                </a:ext>
              </a:extLst>
            </p:cNvPr>
            <p:cNvSpPr/>
            <p:nvPr userDrawn="1"/>
          </p:nvSpPr>
          <p:spPr bwMode="auto">
            <a:xfrm>
              <a:off x="465139" y="4279900"/>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Microsoft Power BI Yellow</a:t>
              </a:r>
            </a:p>
            <a:p>
              <a:pPr defTabSz="932472" fontAlgn="base">
                <a:spcBef>
                  <a:spcPct val="0"/>
                </a:spcBef>
                <a:spcAft>
                  <a:spcPts val="100"/>
                </a:spcAft>
              </a:pPr>
              <a:r>
                <a:rPr lang="en-US" sz="600">
                  <a:solidFill>
                    <a:schemeClr val="tx1"/>
                  </a:solidFill>
                  <a:ea typeface="Segoe UI" pitchFamily="34" charset="0"/>
                  <a:cs typeface="Segoe UI" pitchFamily="34" charset="0"/>
                </a:rPr>
                <a:t>R242 G200 B17</a:t>
              </a:r>
            </a:p>
            <a:p>
              <a:pPr defTabSz="932472" fontAlgn="base">
                <a:spcBef>
                  <a:spcPct val="0"/>
                </a:spcBef>
                <a:spcAft>
                  <a:spcPts val="100"/>
                </a:spcAft>
              </a:pPr>
              <a:r>
                <a:rPr lang="en-US" sz="600">
                  <a:solidFill>
                    <a:schemeClr val="tx1"/>
                  </a:solidFill>
                  <a:ea typeface="Segoe UI" pitchFamily="34" charset="0"/>
                  <a:cs typeface="Segoe UI" pitchFamily="34" charset="0"/>
                </a:rPr>
                <a:t>Hex #F2C811</a:t>
              </a:r>
            </a:p>
          </p:txBody>
        </p:sp>
        <p:sp>
          <p:nvSpPr>
            <p:cNvPr id="28" name="Rectangle 27">
              <a:extLst>
                <a:ext uri="{FF2B5EF4-FFF2-40B4-BE49-F238E27FC236}">
                  <a16:creationId xmlns:a16="http://schemas.microsoft.com/office/drawing/2014/main" id="{B9D6085E-E5EE-45E3-A038-923214E999C6}"/>
                </a:ext>
              </a:extLst>
            </p:cNvPr>
            <p:cNvSpPr/>
            <p:nvPr userDrawn="1"/>
          </p:nvSpPr>
          <p:spPr bwMode="auto">
            <a:xfrm>
              <a:off x="8765381" y="4279901"/>
              <a:ext cx="2782281" cy="149859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Virtual Agents Teal</a:t>
              </a:r>
            </a:p>
            <a:p>
              <a:pPr defTabSz="932472" fontAlgn="base">
                <a:spcBef>
                  <a:spcPct val="0"/>
                </a:spcBef>
                <a:spcAft>
                  <a:spcPts val="100"/>
                </a:spcAft>
              </a:pPr>
              <a:r>
                <a:rPr lang="en-US" sz="600">
                  <a:solidFill>
                    <a:schemeClr val="bg1"/>
                  </a:solidFill>
                  <a:ea typeface="Segoe UI" pitchFamily="34" charset="0"/>
                  <a:cs typeface="Segoe UI" pitchFamily="34" charset="0"/>
                </a:rPr>
                <a:t>R11 G85 B106</a:t>
              </a:r>
            </a:p>
            <a:p>
              <a:pPr defTabSz="932472" fontAlgn="base">
                <a:spcBef>
                  <a:spcPct val="0"/>
                </a:spcBef>
                <a:spcAft>
                  <a:spcPts val="100"/>
                </a:spcAft>
              </a:pPr>
              <a:r>
                <a:rPr lang="en-US" sz="600">
                  <a:solidFill>
                    <a:schemeClr val="bg1"/>
                  </a:solidFill>
                  <a:ea typeface="Segoe UI" pitchFamily="34" charset="0"/>
                  <a:cs typeface="Segoe UI" pitchFamily="34" charset="0"/>
                </a:rPr>
                <a:t>Hex #0B556A</a:t>
              </a:r>
            </a:p>
          </p:txBody>
        </p:sp>
      </p:grpSp>
      <p:grpSp>
        <p:nvGrpSpPr>
          <p:cNvPr id="29" name="Group 28">
            <a:extLst>
              <a:ext uri="{FF2B5EF4-FFF2-40B4-BE49-F238E27FC236}">
                <a16:creationId xmlns:a16="http://schemas.microsoft.com/office/drawing/2014/main" id="{38D00809-B998-47DA-8B27-44733BFDB224}"/>
              </a:ext>
            </a:extLst>
          </p:cNvPr>
          <p:cNvGrpSpPr/>
          <p:nvPr userDrawn="1"/>
        </p:nvGrpSpPr>
        <p:grpSpPr>
          <a:xfrm rot="5400000">
            <a:off x="11534945" y="773099"/>
            <a:ext cx="2115953" cy="569757"/>
            <a:chOff x="465140" y="7280835"/>
            <a:chExt cx="7676186" cy="942415"/>
          </a:xfrm>
        </p:grpSpPr>
        <p:sp>
          <p:nvSpPr>
            <p:cNvPr id="30" name="Rectangle 29">
              <a:extLst>
                <a:ext uri="{FF2B5EF4-FFF2-40B4-BE49-F238E27FC236}">
                  <a16:creationId xmlns:a16="http://schemas.microsoft.com/office/drawing/2014/main" id="{9D557C69-0B3B-4641-8B89-5FB0CBF2E49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32" name="Rectangle 31">
              <a:extLst>
                <a:ext uri="{FF2B5EF4-FFF2-40B4-BE49-F238E27FC236}">
                  <a16:creationId xmlns:a16="http://schemas.microsoft.com/office/drawing/2014/main" id="{4077D97C-7AF9-4BD5-9602-889CE0910F4C}"/>
                </a:ext>
              </a:extLst>
            </p:cNvPr>
            <p:cNvSpPr/>
            <p:nvPr/>
          </p:nvSpPr>
          <p:spPr bwMode="auto">
            <a:xfrm>
              <a:off x="3051346" y="7280835"/>
              <a:ext cx="2487611" cy="942414"/>
            </a:xfrm>
            <a:prstGeom prst="rect">
              <a:avLst/>
            </a:prstGeom>
            <a:solidFill>
              <a:schemeClr val="bg1"/>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33" name="Rectangle 32">
              <a:extLst>
                <a:ext uri="{FF2B5EF4-FFF2-40B4-BE49-F238E27FC236}">
                  <a16:creationId xmlns:a16="http://schemas.microsoft.com/office/drawing/2014/main" id="{F895A880-C5D7-40E8-9B6C-F93B1C2AC57C}"/>
                </a:ext>
              </a:extLst>
            </p:cNvPr>
            <p:cNvSpPr/>
            <p:nvPr/>
          </p:nvSpPr>
          <p:spPr bwMode="auto">
            <a:xfrm>
              <a:off x="5653715" y="7280836"/>
              <a:ext cx="2487611" cy="942414"/>
            </a:xfrm>
            <a:prstGeom prst="rect">
              <a:avLst/>
            </a:prstGeom>
            <a:solidFill>
              <a:schemeClr val="bg2"/>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R230 G230 B230</a:t>
              </a:r>
            </a:p>
            <a:p>
              <a:pPr defTabSz="932472" fontAlgn="base">
                <a:spcBef>
                  <a:spcPct val="0"/>
                </a:spcBef>
                <a:spcAft>
                  <a:spcPts val="100"/>
                </a:spcAft>
              </a:pPr>
              <a:r>
                <a:rPr lang="en-US" sz="600">
                  <a:solidFill>
                    <a:schemeClr val="tx1"/>
                  </a:solidFill>
                  <a:ea typeface="Segoe UI" pitchFamily="34" charset="0"/>
                  <a:cs typeface="Segoe UI" pitchFamily="34" charset="0"/>
                </a:rPr>
                <a:t>Hex #E6E6E6</a:t>
              </a:r>
            </a:p>
          </p:txBody>
        </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03" r:id="rId3"/>
    <p:sldLayoutId id="2147484704" r:id="rId4"/>
    <p:sldLayoutId id="2147484705" r:id="rId5"/>
    <p:sldLayoutId id="2147484583" r:id="rId6"/>
    <p:sldLayoutId id="2147484669" r:id="rId7"/>
    <p:sldLayoutId id="2147484562" r:id="rId8"/>
    <p:sldLayoutId id="2147484680" r:id="rId9"/>
    <p:sldLayoutId id="2147484610" r:id="rId10"/>
    <p:sldLayoutId id="2147484684" r:id="rId11"/>
    <p:sldLayoutId id="2147484670" r:id="rId12"/>
    <p:sldLayoutId id="2147484671" r:id="rId13"/>
    <p:sldLayoutId id="2147484682" r:id="rId14"/>
    <p:sldLayoutId id="2147484677" r:id="rId15"/>
    <p:sldLayoutId id="2147484691" r:id="rId16"/>
    <p:sldLayoutId id="2147484692" r:id="rId17"/>
    <p:sldLayoutId id="2147484693" r:id="rId18"/>
    <p:sldLayoutId id="2147484694" r:id="rId19"/>
    <p:sldLayoutId id="2147484695" r:id="rId20"/>
    <p:sldLayoutId id="2147484560" r:id="rId21"/>
    <p:sldLayoutId id="2147484580" r:id="rId22"/>
    <p:sldLayoutId id="2147484706" r:id="rId23"/>
    <p:sldLayoutId id="2147484707" r:id="rId24"/>
    <p:sldLayoutId id="2147484708" r:id="rId25"/>
    <p:sldLayoutId id="2147484566" r:id="rId26"/>
    <p:sldLayoutId id="2147484696" r:id="rId27"/>
    <p:sldLayoutId id="2147484697" r:id="rId28"/>
    <p:sldLayoutId id="2147484675" r:id="rId29"/>
    <p:sldLayoutId id="2147484676" r:id="rId30"/>
    <p:sldLayoutId id="2147484568" r:id="rId31"/>
    <p:sldLayoutId id="2147484570" r:id="rId32"/>
    <p:sldLayoutId id="2147484571" r:id="rId33"/>
    <p:sldLayoutId id="2147484572" r:id="rId34"/>
    <p:sldLayoutId id="2147484688" r:id="rId35"/>
    <p:sldLayoutId id="2147484689" r:id="rId36"/>
    <p:sldLayoutId id="2147484690" r:id="rId37"/>
    <p:sldLayoutId id="2147484683" r:id="rId38"/>
    <p:sldLayoutId id="2147484685" r:id="rId39"/>
    <p:sldLayoutId id="2147484673" r:id="rId40"/>
    <p:sldLayoutId id="2147484678" r:id="rId41"/>
    <p:sldLayoutId id="2147484679" r:id="rId42"/>
    <p:sldLayoutId id="2147484686" r:id="rId43"/>
    <p:sldLayoutId id="2147484674" r:id="rId44"/>
    <p:sldLayoutId id="2147484702" r:id="rId45"/>
    <p:sldLayoutId id="2147484701" r:id="rId46"/>
    <p:sldLayoutId id="2147484699" r:id="rId47"/>
    <p:sldLayoutId id="2147484700" r:id="rId48"/>
    <p:sldLayoutId id="2147484698" r:id="rId49"/>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learn/paths/data-analytics-microsoft/" TargetMode="External"/><Relationship Id="rId2" Type="http://schemas.openxmlformats.org/officeDocument/2006/relationships/notesSlide" Target="../notesSlides/notesSlide13.xml"/><Relationship Id="rId1" Type="http://schemas.openxmlformats.org/officeDocument/2006/relationships/slideLayout" Target="../slideLayouts/slideLayout26.xml"/><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10.tmp"/></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solidFill>
                  <a:schemeClr val="tx1"/>
                </a:solidFill>
              </a:rPr>
              <a:t>Module 0: Introduction</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About this Course: Objectives</a:t>
            </a:r>
          </a:p>
        </p:txBody>
      </p:sp>
      <p:sp>
        <p:nvSpPr>
          <p:cNvPr id="2" name="Text Placeholder 1">
            <a:extLst>
              <a:ext uri="{FF2B5EF4-FFF2-40B4-BE49-F238E27FC236}">
                <a16:creationId xmlns:a16="http://schemas.microsoft.com/office/drawing/2014/main" id="{44A49DAE-79D6-48FB-BB90-ED534D0C7C09}"/>
              </a:ext>
            </a:extLst>
          </p:cNvPr>
          <p:cNvSpPr>
            <a:spLocks noGrp="1"/>
          </p:cNvSpPr>
          <p:nvPr>
            <p:ph type="body" sz="quarter" idx="10"/>
          </p:nvPr>
        </p:nvSpPr>
        <p:spPr>
          <a:xfrm>
            <a:off x="432089" y="1083334"/>
            <a:ext cx="11341268" cy="4093428"/>
          </a:xfrm>
        </p:spPr>
        <p:txBody>
          <a:bodyPr/>
          <a:lstStyle/>
          <a:p>
            <a:pPr marL="342900" indent="-342900">
              <a:buFont typeface="Arial" panose="020B0604020202020204" pitchFamily="34" charset="0"/>
              <a:buChar char="•"/>
            </a:pPr>
            <a:r>
              <a:rPr lang="en-US" dirty="0">
                <a:latin typeface="+mn-lt"/>
              </a:rPr>
              <a:t>Identify and retrieve data from data sources and understand the different connection methods.</a:t>
            </a:r>
          </a:p>
          <a:p>
            <a:pPr marL="342900" indent="-342900">
              <a:buFont typeface="Arial" panose="020B0604020202020204" pitchFamily="34" charset="0"/>
              <a:buChar char="•"/>
            </a:pPr>
            <a:r>
              <a:rPr lang="en-US" dirty="0">
                <a:latin typeface="+mn-lt"/>
              </a:rPr>
              <a:t>Optimize query performance.</a:t>
            </a:r>
          </a:p>
          <a:p>
            <a:pPr marL="342900" indent="-342900">
              <a:buFont typeface="Arial" panose="020B0604020202020204" pitchFamily="34" charset="0"/>
              <a:buChar char="•"/>
            </a:pPr>
            <a:r>
              <a:rPr lang="en-US" dirty="0">
                <a:latin typeface="+mn-lt"/>
              </a:rPr>
              <a:t>Profile and examine the data and apply data shape transformations.</a:t>
            </a:r>
          </a:p>
          <a:p>
            <a:pPr marL="342900" indent="-342900">
              <a:buFont typeface="Arial" panose="020B0604020202020204" pitchFamily="34" charset="0"/>
              <a:buChar char="•"/>
            </a:pPr>
            <a:r>
              <a:rPr lang="en-US" dirty="0">
                <a:latin typeface="+mn-lt"/>
              </a:rPr>
              <a:t>Develop a scalable and performance data model.</a:t>
            </a:r>
          </a:p>
          <a:p>
            <a:pPr marL="342900" indent="-342900">
              <a:buFont typeface="Arial" panose="020B0604020202020204" pitchFamily="34" charset="0"/>
              <a:buChar char="•"/>
            </a:pPr>
            <a:r>
              <a:rPr lang="en-US" dirty="0">
                <a:latin typeface="+mn-lt"/>
              </a:rPr>
              <a:t>Enhance the data model with DAX using measures, calculated columns and tables.</a:t>
            </a:r>
          </a:p>
          <a:p>
            <a:pPr marL="342900" indent="-342900">
              <a:buFont typeface="Arial" panose="020B0604020202020204" pitchFamily="34" charset="0"/>
              <a:buChar char="•"/>
            </a:pPr>
            <a:r>
              <a:rPr lang="en-US" dirty="0">
                <a:latin typeface="+mn-lt"/>
              </a:rPr>
              <a:t>Use variables and aggregations to optimize model performance.</a:t>
            </a:r>
          </a:p>
          <a:p>
            <a:pPr marL="342900" indent="-342900">
              <a:buFont typeface="Arial" panose="020B0604020202020204" pitchFamily="34" charset="0"/>
              <a:buChar char="•"/>
            </a:pPr>
            <a:r>
              <a:rPr lang="en-US" dirty="0">
                <a:latin typeface="+mn-lt"/>
              </a:rPr>
              <a:t>Design and create reports and dashboards.</a:t>
            </a:r>
          </a:p>
          <a:p>
            <a:pPr marL="342900" indent="-342900">
              <a:buFont typeface="Arial" panose="020B0604020202020204" pitchFamily="34" charset="0"/>
              <a:buChar char="•"/>
            </a:pPr>
            <a:r>
              <a:rPr lang="en-US" dirty="0">
                <a:latin typeface="+mn-lt"/>
              </a:rPr>
              <a:t>Select and add appropriate visualizations.</a:t>
            </a:r>
          </a:p>
          <a:p>
            <a:pPr marL="342900" indent="-342900">
              <a:buFont typeface="Arial" panose="020B0604020202020204" pitchFamily="34" charset="0"/>
              <a:buChar char="•"/>
            </a:pPr>
            <a:r>
              <a:rPr lang="en-US" dirty="0">
                <a:latin typeface="+mn-lt"/>
              </a:rPr>
              <a:t>Create paginated reports.</a:t>
            </a:r>
          </a:p>
          <a:p>
            <a:pPr marL="342900" indent="-342900">
              <a:buFont typeface="Arial" panose="020B0604020202020204" pitchFamily="34" charset="0"/>
              <a:buChar char="•"/>
            </a:pPr>
            <a:r>
              <a:rPr lang="en-US" dirty="0">
                <a:latin typeface="+mn-lt"/>
              </a:rPr>
              <a:t>Perform Advanced Analytics.</a:t>
            </a:r>
          </a:p>
          <a:p>
            <a:pPr marL="342900" indent="-342900">
              <a:buFont typeface="Arial" panose="020B0604020202020204" pitchFamily="34" charset="0"/>
              <a:buChar char="•"/>
            </a:pPr>
            <a:r>
              <a:rPr lang="en-US" dirty="0">
                <a:latin typeface="+mn-lt"/>
              </a:rPr>
              <a:t>Create and manage workspaces.</a:t>
            </a:r>
          </a:p>
          <a:p>
            <a:pPr marL="342900" indent="-342900">
              <a:buFont typeface="Arial" panose="020B0604020202020204" pitchFamily="34" charset="0"/>
              <a:buChar char="•"/>
            </a:pPr>
            <a:r>
              <a:rPr lang="en-US" dirty="0">
                <a:latin typeface="+mn-lt"/>
              </a:rPr>
              <a:t>Manage datasets and dataset refresh.</a:t>
            </a:r>
          </a:p>
          <a:p>
            <a:pPr marL="342900" indent="-342900">
              <a:buFont typeface="Arial" panose="020B0604020202020204" pitchFamily="34" charset="0"/>
              <a:buChar char="•"/>
            </a:pPr>
            <a:r>
              <a:rPr lang="en-US" dirty="0">
                <a:latin typeface="+mn-lt"/>
              </a:rPr>
              <a:t>Apply row-level security.</a:t>
            </a:r>
          </a:p>
        </p:txBody>
      </p:sp>
    </p:spTree>
    <p:extLst>
      <p:ext uri="{BB962C8B-B14F-4D97-AF65-F5344CB8AC3E}">
        <p14:creationId xmlns:p14="http://schemas.microsoft.com/office/powerpoint/2010/main" val="428335861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About this Course: Course Outline</a:t>
            </a:r>
          </a:p>
        </p:txBody>
      </p:sp>
      <p:sp>
        <p:nvSpPr>
          <p:cNvPr id="2" name="Text Placeholder 1">
            <a:extLst>
              <a:ext uri="{FF2B5EF4-FFF2-40B4-BE49-F238E27FC236}">
                <a16:creationId xmlns:a16="http://schemas.microsoft.com/office/drawing/2014/main" id="{44A49DAE-79D6-48FB-BB90-ED534D0C7C09}"/>
              </a:ext>
            </a:extLst>
          </p:cNvPr>
          <p:cNvSpPr>
            <a:spLocks noGrp="1"/>
          </p:cNvSpPr>
          <p:nvPr>
            <p:ph type="body" sz="quarter" idx="10"/>
          </p:nvPr>
        </p:nvSpPr>
        <p:spPr>
          <a:xfrm>
            <a:off x="432089" y="1083334"/>
            <a:ext cx="11341268" cy="3785652"/>
          </a:xfrm>
        </p:spPr>
        <p:txBody>
          <a:bodyPr/>
          <a:lstStyle/>
          <a:p>
            <a:pPr marL="342900" indent="-342900">
              <a:buFont typeface="Arial" panose="020B0604020202020204" pitchFamily="34" charset="0"/>
              <a:buChar char="•"/>
            </a:pPr>
            <a:r>
              <a:rPr lang="en-US" dirty="0">
                <a:latin typeface="+mn-lt"/>
              </a:rPr>
              <a:t>M01: Get Started with Microsoft Data Analytics</a:t>
            </a:r>
          </a:p>
          <a:p>
            <a:pPr marL="342900" indent="-342900">
              <a:buFont typeface="Arial" panose="020B0604020202020204" pitchFamily="34" charset="0"/>
              <a:buChar char="•"/>
            </a:pPr>
            <a:r>
              <a:rPr lang="en-US" dirty="0">
                <a:latin typeface="+mn-lt"/>
              </a:rPr>
              <a:t>M02: Prepare Data in Power BI</a:t>
            </a:r>
          </a:p>
          <a:p>
            <a:pPr marL="342900" indent="-342900">
              <a:buFont typeface="Arial" panose="020B0604020202020204" pitchFamily="34" charset="0"/>
              <a:buChar char="•"/>
            </a:pPr>
            <a:r>
              <a:rPr lang="en-US" dirty="0">
                <a:latin typeface="+mn-lt"/>
              </a:rPr>
              <a:t>M03: Cleaning, Transforming, and Loading Data</a:t>
            </a:r>
          </a:p>
          <a:p>
            <a:pPr marL="342900" indent="-342900">
              <a:buFont typeface="Arial" panose="020B0604020202020204" pitchFamily="34" charset="0"/>
              <a:buChar char="•"/>
            </a:pPr>
            <a:r>
              <a:rPr lang="en-US" dirty="0">
                <a:latin typeface="+mn-lt"/>
              </a:rPr>
              <a:t>M04: Designing a Data Model in Power BI</a:t>
            </a:r>
          </a:p>
          <a:p>
            <a:pPr marL="342900" indent="-342900">
              <a:buFont typeface="Arial" panose="020B0604020202020204" pitchFamily="34" charset="0"/>
              <a:buChar char="•"/>
            </a:pPr>
            <a:r>
              <a:rPr lang="en-US" dirty="0">
                <a:latin typeface="+mn-lt"/>
              </a:rPr>
              <a:t>M05: Create Model Calculations using DAX in Power BI</a:t>
            </a:r>
          </a:p>
          <a:p>
            <a:pPr marL="342900" indent="-342900">
              <a:buFont typeface="Arial" panose="020B0604020202020204" pitchFamily="34" charset="0"/>
              <a:buChar char="•"/>
            </a:pPr>
            <a:r>
              <a:rPr lang="en-US" dirty="0">
                <a:latin typeface="+mn-lt"/>
              </a:rPr>
              <a:t>M06: Optimize Model Performance</a:t>
            </a:r>
          </a:p>
          <a:p>
            <a:pPr marL="342900" indent="-342900">
              <a:buFont typeface="Arial" panose="020B0604020202020204" pitchFamily="34" charset="0"/>
              <a:buChar char="•"/>
            </a:pPr>
            <a:r>
              <a:rPr lang="en-US" dirty="0">
                <a:latin typeface="+mn-lt"/>
              </a:rPr>
              <a:t>M07: Create Reports</a:t>
            </a:r>
          </a:p>
          <a:p>
            <a:pPr marL="342900" indent="-342900">
              <a:buFont typeface="Arial" panose="020B0604020202020204" pitchFamily="34" charset="0"/>
              <a:buChar char="•"/>
            </a:pPr>
            <a:r>
              <a:rPr lang="en-US" dirty="0">
                <a:latin typeface="+mn-lt"/>
              </a:rPr>
              <a:t>M08: Create Dashboards</a:t>
            </a:r>
          </a:p>
          <a:p>
            <a:pPr marL="342900" indent="-342900">
              <a:buFont typeface="Arial" panose="020B0604020202020204" pitchFamily="34" charset="0"/>
              <a:buChar char="•"/>
            </a:pPr>
            <a:r>
              <a:rPr lang="en-US" dirty="0">
                <a:latin typeface="+mn-lt"/>
              </a:rPr>
              <a:t>M09: Identify Patterns and Trends</a:t>
            </a:r>
          </a:p>
          <a:p>
            <a:pPr marL="342900" indent="-342900">
              <a:buFont typeface="Arial" panose="020B0604020202020204" pitchFamily="34" charset="0"/>
              <a:buChar char="•"/>
            </a:pPr>
            <a:r>
              <a:rPr lang="en-US" dirty="0">
                <a:latin typeface="+mn-lt"/>
              </a:rPr>
              <a:t>M10: Create and Manage Workspaces</a:t>
            </a:r>
          </a:p>
          <a:p>
            <a:pPr marL="342900" indent="-342900">
              <a:buFont typeface="Arial" panose="020B0604020202020204" pitchFamily="34" charset="0"/>
              <a:buChar char="•"/>
            </a:pPr>
            <a:r>
              <a:rPr lang="en-US" dirty="0">
                <a:latin typeface="+mn-lt"/>
              </a:rPr>
              <a:t>M11: Manage Datasets in Power BI</a:t>
            </a:r>
          </a:p>
          <a:p>
            <a:pPr marL="342900" indent="-342900">
              <a:buFont typeface="Arial" panose="020B0604020202020204" pitchFamily="34" charset="0"/>
              <a:buChar char="•"/>
            </a:pPr>
            <a:r>
              <a:rPr lang="en-US" dirty="0">
                <a:latin typeface="+mn-lt"/>
              </a:rPr>
              <a:t>M12: Row-level Security</a:t>
            </a:r>
          </a:p>
        </p:txBody>
      </p:sp>
    </p:spTree>
    <p:extLst>
      <p:ext uri="{BB962C8B-B14F-4D97-AF65-F5344CB8AC3E}">
        <p14:creationId xmlns:p14="http://schemas.microsoft.com/office/powerpoint/2010/main" val="139611176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dirty="0"/>
              <a:t>Certification Areas (PL-300)</a:t>
            </a:r>
          </a:p>
        </p:txBody>
      </p:sp>
      <p:graphicFrame>
        <p:nvGraphicFramePr>
          <p:cNvPr id="12" name="Table 12">
            <a:extLst>
              <a:ext uri="{FF2B5EF4-FFF2-40B4-BE49-F238E27FC236}">
                <a16:creationId xmlns:a16="http://schemas.microsoft.com/office/drawing/2014/main" id="{8C2914AC-C00F-4ABC-99BF-3EA1E0922CF6}"/>
              </a:ext>
            </a:extLst>
          </p:cNvPr>
          <p:cNvGraphicFramePr>
            <a:graphicFrameLocks noGrp="1"/>
          </p:cNvGraphicFramePr>
          <p:nvPr>
            <p:extLst>
              <p:ext uri="{D42A27DB-BD31-4B8C-83A1-F6EECF244321}">
                <p14:modId xmlns:p14="http://schemas.microsoft.com/office/powerpoint/2010/main" val="933949167"/>
              </p:ext>
            </p:extLst>
          </p:nvPr>
        </p:nvGraphicFramePr>
        <p:xfrm>
          <a:off x="418643" y="2373271"/>
          <a:ext cx="10889436" cy="2298500"/>
        </p:xfrm>
        <a:graphic>
          <a:graphicData uri="http://schemas.openxmlformats.org/drawingml/2006/table">
            <a:tbl>
              <a:tblPr firstRow="1" bandRow="1">
                <a:tableStyleId>{5C22544A-7EE6-4342-B048-85BDC9FD1C3A}</a:tableStyleId>
              </a:tblPr>
              <a:tblGrid>
                <a:gridCol w="5444718">
                  <a:extLst>
                    <a:ext uri="{9D8B030D-6E8A-4147-A177-3AD203B41FA5}">
                      <a16:colId xmlns:a16="http://schemas.microsoft.com/office/drawing/2014/main" val="3419358315"/>
                    </a:ext>
                  </a:extLst>
                </a:gridCol>
                <a:gridCol w="5444718">
                  <a:extLst>
                    <a:ext uri="{9D8B030D-6E8A-4147-A177-3AD203B41FA5}">
                      <a16:colId xmlns:a16="http://schemas.microsoft.com/office/drawing/2014/main" val="2428792440"/>
                    </a:ext>
                  </a:extLst>
                </a:gridCol>
              </a:tblGrid>
              <a:tr h="34015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n-lt"/>
                          <a:ea typeface="+mn-ea"/>
                          <a:cs typeface="+mn-cs"/>
                        </a:rPr>
                        <a:t>Study Areas</a:t>
                      </a:r>
                    </a:p>
                  </a:txBody>
                  <a:tcPr marL="89642" marR="89642" marT="89642" marB="89642">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Weights</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442983">
                <a:tc>
                  <a:txBody>
                    <a:bodyPr/>
                    <a:lstStyle/>
                    <a:p>
                      <a:r>
                        <a:rPr lang="en-US" sz="1800" dirty="0">
                          <a:solidFill>
                            <a:schemeClr val="tx1"/>
                          </a:solidFill>
                          <a:latin typeface="+mj-lt"/>
                        </a:rPr>
                        <a:t>Prepare the Data</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r>
                        <a:rPr lang="en-US" sz="1700" dirty="0">
                          <a:solidFill>
                            <a:schemeClr val="tx1"/>
                          </a:solidFill>
                        </a:rPr>
                        <a:t>15-20%</a:t>
                      </a: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482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j-lt"/>
                          <a:ea typeface="+mn-ea"/>
                          <a:cs typeface="+mn-cs"/>
                        </a:rPr>
                        <a:t>Model the Data</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r>
                        <a:rPr lang="en-US" sz="1700" dirty="0">
                          <a:solidFill>
                            <a:schemeClr val="tx1"/>
                          </a:solidFill>
                        </a:rPr>
                        <a:t>30-35%</a:t>
                      </a: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j-lt"/>
                          <a:ea typeface="+mn-ea"/>
                          <a:cs typeface="+mn-cs"/>
                        </a:rPr>
                        <a:t>Visualize and Analyze the Data</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r>
                        <a:rPr lang="en-US" sz="1700" dirty="0">
                          <a:solidFill>
                            <a:schemeClr val="tx1"/>
                          </a:solidFill>
                        </a:rPr>
                        <a:t>25-30%</a:t>
                      </a: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88948307"/>
                  </a:ext>
                </a:extLst>
              </a:tr>
              <a:tr h="4482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j-lt"/>
                          <a:ea typeface="+mn-ea"/>
                          <a:cs typeface="+mn-cs"/>
                        </a:rPr>
                        <a:t>Deploy and Maintain Deliverables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r>
                        <a:rPr lang="en-US" sz="1700" dirty="0">
                          <a:solidFill>
                            <a:schemeClr val="tx1"/>
                          </a:solidFill>
                        </a:rPr>
                        <a:t>20-25%</a:t>
                      </a: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bl>
          </a:graphicData>
        </a:graphic>
      </p:graphicFrame>
      <p:sp>
        <p:nvSpPr>
          <p:cNvPr id="5" name="TextBox 4">
            <a:extLst>
              <a:ext uri="{FF2B5EF4-FFF2-40B4-BE49-F238E27FC236}">
                <a16:creationId xmlns:a16="http://schemas.microsoft.com/office/drawing/2014/main" id="{809AA4B7-7B75-4AC2-B80C-88463F870EB3}"/>
              </a:ext>
            </a:extLst>
          </p:cNvPr>
          <p:cNvSpPr txBox="1"/>
          <p:nvPr/>
        </p:nvSpPr>
        <p:spPr>
          <a:xfrm>
            <a:off x="432089" y="1120690"/>
            <a:ext cx="10875989" cy="1200329"/>
          </a:xfrm>
          <a:prstGeom prst="rect">
            <a:avLst/>
          </a:prstGeom>
          <a:noFill/>
        </p:spPr>
        <p:txBody>
          <a:bodyPr wrap="square">
            <a:spAutoFit/>
          </a:bodyPr>
          <a:lstStyle/>
          <a:p>
            <a:pPr marL="342900" indent="-342900">
              <a:buFont typeface="Arial" panose="020B0604020202020204" pitchFamily="34" charset="0"/>
              <a:buChar char="•"/>
            </a:pPr>
            <a:r>
              <a:rPr lang="en-US" sz="2400" dirty="0"/>
              <a:t>Percentages indicate the relative weight of each area on the exam</a:t>
            </a:r>
          </a:p>
          <a:p>
            <a:pPr marL="342900" indent="-342900">
              <a:buFont typeface="Arial" panose="020B0604020202020204" pitchFamily="34" charset="0"/>
              <a:buChar char="•"/>
            </a:pPr>
            <a:r>
              <a:rPr lang="en-US" sz="2400" dirty="0"/>
              <a:t>The higher the percentage, the more questions you are likely to see in that area</a:t>
            </a:r>
          </a:p>
        </p:txBody>
      </p:sp>
    </p:spTree>
    <p:extLst>
      <p:ext uri="{BB962C8B-B14F-4D97-AF65-F5344CB8AC3E}">
        <p14:creationId xmlns:p14="http://schemas.microsoft.com/office/powerpoint/2010/main" val="14375451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References</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14"/>
          </p:nvPr>
        </p:nvSpPr>
        <p:spPr>
          <a:xfrm>
            <a:off x="418644" y="1456897"/>
            <a:ext cx="8288476" cy="923330"/>
          </a:xfrm>
        </p:spPr>
        <p:txBody>
          <a:bodyPr/>
          <a:lstStyle/>
          <a:p>
            <a:pPr marL="342900" indent="-342900">
              <a:buFont typeface="Arial" panose="020B0604020202020204" pitchFamily="34" charset="0"/>
              <a:buChar char="•"/>
            </a:pPr>
            <a:r>
              <a:rPr lang="en-US" sz="2400" dirty="0"/>
              <a:t>PL-300 Get started with Microsoft data analytics</a:t>
            </a:r>
          </a:p>
          <a:p>
            <a:pPr marL="342900" indent="-342900">
              <a:buFont typeface="Arial" panose="020B0604020202020204" pitchFamily="34" charset="0"/>
              <a:buChar char="•"/>
            </a:pPr>
            <a:endParaRPr lang="en-US" sz="2400" dirty="0"/>
          </a:p>
          <a:p>
            <a:r>
              <a:rPr lang="en-US" dirty="0">
                <a:hlinkClick r:id="rId3"/>
              </a:rPr>
              <a:t>Get started with Microsoft data analytics - Learn | Microsoft Docs</a:t>
            </a:r>
            <a:endParaRPr lang="en-US" sz="2400" dirty="0"/>
          </a:p>
        </p:txBody>
      </p:sp>
      <p:pic>
        <p:nvPicPr>
          <p:cNvPr id="12" name="Graphic 11">
            <a:extLst>
              <a:ext uri="{FF2B5EF4-FFF2-40B4-BE49-F238E27FC236}">
                <a16:creationId xmlns:a16="http://schemas.microsoft.com/office/drawing/2014/main" id="{0332E819-3E7F-447A-AA69-AE3954908F2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71734" y="2837092"/>
            <a:ext cx="3352937" cy="2564011"/>
          </a:xfrm>
          <a:prstGeom prst="rect">
            <a:avLst/>
          </a:prstGeom>
        </p:spPr>
      </p:pic>
    </p:spTree>
    <p:extLst>
      <p:ext uri="{BB962C8B-B14F-4D97-AF65-F5344CB8AC3E}">
        <p14:creationId xmlns:p14="http://schemas.microsoft.com/office/powerpoint/2010/main" val="34990393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a:t>
            </a:r>
            <a:br>
              <a:rPr lang="en-US" dirty="0"/>
            </a:br>
            <a:r>
              <a:rPr lang="en-US" dirty="0"/>
              <a:t>Agenda</a:t>
            </a:r>
          </a:p>
        </p:txBody>
      </p:sp>
      <p:grpSp>
        <p:nvGrpSpPr>
          <p:cNvPr id="13" name="Group 12" descr="Icon of a shield with an exclamation point inside">
            <a:extLst>
              <a:ext uri="{FF2B5EF4-FFF2-40B4-BE49-F238E27FC236}">
                <a16:creationId xmlns:a16="http://schemas.microsoft.com/office/drawing/2014/main" id="{1BF2E53F-DC25-4626-9674-BD2CFC6FD54B}"/>
              </a:ext>
            </a:extLst>
          </p:cNvPr>
          <p:cNvGrpSpPr/>
          <p:nvPr/>
        </p:nvGrpSpPr>
        <p:grpSpPr>
          <a:xfrm>
            <a:off x="3031668" y="3077885"/>
            <a:ext cx="702132" cy="702232"/>
            <a:chOff x="3031668" y="3077885"/>
            <a:chExt cx="702132" cy="702232"/>
          </a:xfrm>
        </p:grpSpPr>
        <p:grpSp>
          <p:nvGrpSpPr>
            <p:cNvPr id="35" name="Group 34">
              <a:extLst>
                <a:ext uri="{FF2B5EF4-FFF2-40B4-BE49-F238E27FC236}">
                  <a16:creationId xmlns:a16="http://schemas.microsoft.com/office/drawing/2014/main" id="{32AA795D-E551-4CFE-947A-3510539E99E6}"/>
                </a:ext>
                <a:ext uri="{C183D7F6-B498-43B3-948B-1728B52AA6E4}">
                  <adec:decorative xmlns:adec="http://schemas.microsoft.com/office/drawing/2017/decorative" val="1"/>
                </a:ext>
              </a:extLst>
            </p:cNvPr>
            <p:cNvGrpSpPr/>
            <p:nvPr/>
          </p:nvGrpSpPr>
          <p:grpSpPr>
            <a:xfrm>
              <a:off x="3031668" y="3077885"/>
              <a:ext cx="702132" cy="702232"/>
              <a:chOff x="7962901" y="3032919"/>
              <a:chExt cx="981074" cy="981076"/>
            </a:xfrm>
          </p:grpSpPr>
          <p:sp>
            <p:nvSpPr>
              <p:cNvPr id="36" name="Freeform 5">
                <a:extLst>
                  <a:ext uri="{FF2B5EF4-FFF2-40B4-BE49-F238E27FC236}">
                    <a16:creationId xmlns:a16="http://schemas.microsoft.com/office/drawing/2014/main" id="{3F8F9610-0EC3-452C-8CD8-3BB282908543}"/>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E126B067-1DDD-4966-9349-1E5FD0A6CBB1}"/>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8" name="shield_3" title="Icon of a shield with an exclamation point inside">
              <a:extLst>
                <a:ext uri="{FF2B5EF4-FFF2-40B4-BE49-F238E27FC236}">
                  <a16:creationId xmlns:a16="http://schemas.microsoft.com/office/drawing/2014/main" id="{411E6D28-C495-4DAD-B77B-7E1CFFA3FE10}"/>
                </a:ext>
              </a:extLst>
            </p:cNvPr>
            <p:cNvSpPr>
              <a:spLocks noChangeAspect="1" noEditPoints="1"/>
            </p:cNvSpPr>
            <p:nvPr/>
          </p:nvSpPr>
          <p:spPr bwMode="auto">
            <a:xfrm>
              <a:off x="3203573" y="3247419"/>
              <a:ext cx="358323" cy="363165"/>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 name="Text Placeholder 6">
            <a:extLst>
              <a:ext uri="{FF2B5EF4-FFF2-40B4-BE49-F238E27FC236}">
                <a16:creationId xmlns:a16="http://schemas.microsoft.com/office/drawing/2014/main" id="{D36DA7F3-EB15-465D-B5B0-772A56B259F6}"/>
              </a:ext>
            </a:extLst>
          </p:cNvPr>
          <p:cNvSpPr>
            <a:spLocks noGrp="1"/>
          </p:cNvSpPr>
          <p:nvPr>
            <p:ph type="body" sz="quarter" idx="15"/>
          </p:nvPr>
        </p:nvSpPr>
        <p:spPr/>
        <p:txBody>
          <a:bodyPr/>
          <a:lstStyle/>
          <a:p>
            <a:r>
              <a:rPr lang="en-US" sz="2400" dirty="0"/>
              <a:t>Introduction</a:t>
            </a:r>
          </a:p>
        </p:txBody>
      </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Introduction</a:t>
            </a:r>
          </a:p>
        </p:txBody>
      </p:sp>
      <p:sp>
        <p:nvSpPr>
          <p:cNvPr id="2" name="shield_3" title="Icon of a shield with an exclamation point inside">
            <a:extLst>
              <a:ext uri="{FF2B5EF4-FFF2-40B4-BE49-F238E27FC236}">
                <a16:creationId xmlns:a16="http://schemas.microsoft.com/office/drawing/2014/main" id="{D3D72460-3015-4808-AE2F-3DE5D2C2134C}"/>
              </a:ext>
            </a:extLst>
          </p:cNvPr>
          <p:cNvSpPr>
            <a:spLocks noChangeAspect="1" noEditPoints="1"/>
          </p:cNvSpPr>
          <p:nvPr/>
        </p:nvSpPr>
        <p:spPr bwMode="auto">
          <a:xfrm>
            <a:off x="10244452" y="2936757"/>
            <a:ext cx="950976" cy="963826"/>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Welcome</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8" y="1456896"/>
            <a:ext cx="5543785" cy="4100624"/>
          </a:xfrm>
        </p:spPr>
        <p:txBody>
          <a:bodyPr/>
          <a:lstStyle/>
          <a:p>
            <a:r>
              <a:rPr lang="en-US" dirty="0"/>
              <a:t>Thank you for joining us today.</a:t>
            </a:r>
          </a:p>
          <a:p>
            <a:pPr marL="285750" lvl="1" indent="-285750">
              <a:buFont typeface="Arial" panose="020B0604020202020204" pitchFamily="34" charset="0"/>
              <a:buChar char="•"/>
            </a:pPr>
            <a:r>
              <a:rPr lang="en-US" sz="1800" dirty="0"/>
              <a:t>We’ve worked together with the Microsoft Partner Network and Microsoft IT Academies to bring you a world-class learning experience. </a:t>
            </a:r>
          </a:p>
          <a:p>
            <a:pPr lvl="1"/>
            <a:r>
              <a:rPr lang="en-US" sz="2400" dirty="0">
                <a:latin typeface="+mj-lt"/>
              </a:rPr>
              <a:t>Microsoft Certified Trainers + Instructors.</a:t>
            </a:r>
          </a:p>
          <a:p>
            <a:pPr marL="285750" lvl="1" indent="-285750">
              <a:buFont typeface="Arial" panose="020B0604020202020204" pitchFamily="34" charset="0"/>
              <a:buChar char="•"/>
            </a:pPr>
            <a:r>
              <a:rPr lang="en-US" sz="1800" dirty="0"/>
              <a:t>Your instructor is a premier technical and instructional expert who meets ongoing certification requirements. </a:t>
            </a:r>
          </a:p>
          <a:p>
            <a:pPr marL="285750" lvl="1" indent="-285750">
              <a:buFont typeface="Arial" panose="020B0604020202020204" pitchFamily="34" charset="0"/>
              <a:buChar char="•"/>
            </a:pPr>
            <a:r>
              <a:rPr lang="en-US" sz="1800" dirty="0"/>
              <a:t>At the end of class, please complete an evaluation of today’s experience. We value your feedback! </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1"/>
          </p:nvPr>
        </p:nvSpPr>
        <p:spPr>
          <a:xfrm>
            <a:off x="6229350" y="1456896"/>
            <a:ext cx="5543550" cy="4100624"/>
          </a:xfrm>
        </p:spPr>
        <p:txBody>
          <a:bodyPr/>
          <a:lstStyle/>
          <a:p>
            <a:r>
              <a:rPr lang="en-US" dirty="0"/>
              <a:t>Customer Satisfaction Guarantee.</a:t>
            </a:r>
          </a:p>
          <a:p>
            <a:pPr marL="285750" lvl="1" indent="-285750">
              <a:buFont typeface="Arial" panose="020B0604020202020204" pitchFamily="34" charset="0"/>
              <a:buChar char="•"/>
            </a:pPr>
            <a:r>
              <a:rPr lang="en-US" sz="1800" dirty="0"/>
              <a:t>Our partners offer a satisfaction guarantee, and we hold them accountable for it. </a:t>
            </a:r>
          </a:p>
          <a:p>
            <a:pPr lvl="1"/>
            <a:r>
              <a:rPr lang="en-US" sz="2400" dirty="0">
                <a:latin typeface="+mj-lt"/>
              </a:rPr>
              <a:t>Certification Exam Benefits</a:t>
            </a:r>
          </a:p>
          <a:p>
            <a:pPr marL="285750" lvl="1" indent="-285750">
              <a:buFont typeface="Arial" panose="020B0604020202020204" pitchFamily="34" charset="0"/>
              <a:buChar char="•"/>
            </a:pPr>
            <a:r>
              <a:rPr lang="en-US" sz="1800" dirty="0"/>
              <a:t>After training, consider pursuing a Microsoft Certification to help distinguish your technical expertise and experience. Ask your instructor about available exam promotions and discounts.</a:t>
            </a:r>
          </a:p>
          <a:p>
            <a:pPr marL="285750" lvl="1" indent="-285750">
              <a:buFont typeface="Arial" panose="020B0604020202020204" pitchFamily="34" charset="0"/>
              <a:buChar char="•"/>
            </a:pPr>
            <a:r>
              <a:rPr lang="en-US" sz="1800" dirty="0"/>
              <a:t>We wish you a great learning experience and ongoing career success!</a:t>
            </a:r>
          </a:p>
          <a:p>
            <a:pPr lvl="1"/>
            <a:endParaRPr lang="en-US" b="1" dirty="0"/>
          </a:p>
        </p:txBody>
      </p:sp>
    </p:spTree>
    <p:extLst>
      <p:ext uri="{BB962C8B-B14F-4D97-AF65-F5344CB8AC3E}">
        <p14:creationId xmlns:p14="http://schemas.microsoft.com/office/powerpoint/2010/main" val="12890475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Hello! Instructor Introduction</a:t>
            </a:r>
          </a:p>
        </p:txBody>
      </p:sp>
      <p:sp>
        <p:nvSpPr>
          <p:cNvPr id="3" name="Text Placeholder 2">
            <a:extLst>
              <a:ext uri="{FF2B5EF4-FFF2-40B4-BE49-F238E27FC236}">
                <a16:creationId xmlns:a16="http://schemas.microsoft.com/office/drawing/2014/main" id="{7F3950B4-8AA3-E54A-A0FD-E9AF02B259D2}"/>
              </a:ext>
            </a:extLst>
          </p:cNvPr>
          <p:cNvSpPr>
            <a:spLocks noGrp="1"/>
          </p:cNvSpPr>
          <p:nvPr>
            <p:ph type="body" sz="quarter" idx="13"/>
          </p:nvPr>
        </p:nvSpPr>
        <p:spPr>
          <a:xfrm>
            <a:off x="418643" y="1365457"/>
            <a:ext cx="5677357" cy="1677382"/>
          </a:xfrm>
          <a:solidFill>
            <a:schemeClr val="bg1">
              <a:lumMod val="95000"/>
            </a:schemeClr>
          </a:solidFill>
        </p:spPr>
        <p:txBody>
          <a:bodyPr/>
          <a:lstStyle/>
          <a:p>
            <a:pPr marL="285750" indent="-285750">
              <a:buFont typeface="Arial" panose="020B0604020202020204" pitchFamily="34" charset="0"/>
              <a:buChar char="•"/>
            </a:pPr>
            <a:r>
              <a:rPr lang="en-US" sz="2000" dirty="0">
                <a:latin typeface="+mn-lt"/>
              </a:rPr>
              <a:t>Instructor: LENG Chee Kong</a:t>
            </a:r>
          </a:p>
          <a:p>
            <a:pPr marL="285750" indent="-285750">
              <a:buFont typeface="Arial" panose="020B0604020202020204" pitchFamily="34" charset="0"/>
              <a:buChar char="•"/>
            </a:pPr>
            <a:r>
              <a:rPr lang="en-US" sz="2000" dirty="0">
                <a:latin typeface="+mn-lt"/>
              </a:rPr>
              <a:t>MCT, BCS, MSc (AI)</a:t>
            </a:r>
          </a:p>
          <a:p>
            <a:pPr marL="285750" indent="-285750">
              <a:buFont typeface="Arial" panose="020B0604020202020204" pitchFamily="34" charset="0"/>
              <a:buChar char="•"/>
            </a:pPr>
            <a:r>
              <a:rPr lang="en-US" sz="1700" dirty="0">
                <a:latin typeface="+mn-lt"/>
              </a:rPr>
              <a:t>https://ckleng.azurewebsites.net/Common/TrainerProfile </a:t>
            </a:r>
          </a:p>
          <a:p>
            <a:endParaRPr lang="en-US" dirty="0"/>
          </a:p>
        </p:txBody>
      </p:sp>
      <p:sp>
        <p:nvSpPr>
          <p:cNvPr id="4" name="Rectangle 3">
            <a:extLst>
              <a:ext uri="{FF2B5EF4-FFF2-40B4-BE49-F238E27FC236}">
                <a16:creationId xmlns:a16="http://schemas.microsoft.com/office/drawing/2014/main" id="{694503E1-0AB0-44EA-A5AF-FDBB1F246C17}"/>
              </a:ext>
              <a:ext uri="{C183D7F6-B498-43B3-948B-1728B52AA6E4}">
                <adec:decorative xmlns:adec="http://schemas.microsoft.com/office/drawing/2017/decorative" val="1"/>
              </a:ext>
            </a:extLst>
          </p:cNvPr>
          <p:cNvSpPr/>
          <p:nvPr/>
        </p:nvSpPr>
        <p:spPr bwMode="auto">
          <a:xfrm>
            <a:off x="6392761" y="1365457"/>
            <a:ext cx="5543514" cy="4253023"/>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a:extLst>
              <a:ext uri="{FF2B5EF4-FFF2-40B4-BE49-F238E27FC236}">
                <a16:creationId xmlns:a16="http://schemas.microsoft.com/office/drawing/2014/main" id="{D4FFD3EB-2670-447A-9814-7F7CA1014E02}"/>
              </a:ext>
              <a:ext uri="{C183D7F6-B498-43B3-948B-1728B52AA6E4}">
                <adec:decorative xmlns:adec="http://schemas.microsoft.com/office/drawing/2017/decorative" val="1"/>
              </a:ext>
            </a:extLst>
          </p:cNvPr>
          <p:cNvGrpSpPr>
            <a:grpSpLocks noChangeAspect="1"/>
          </p:cNvGrpSpPr>
          <p:nvPr/>
        </p:nvGrpSpPr>
        <p:grpSpPr>
          <a:xfrm>
            <a:off x="7233830" y="2212339"/>
            <a:ext cx="4021690" cy="2559256"/>
            <a:chOff x="1066800" y="1066800"/>
            <a:chExt cx="3352800" cy="2133600"/>
          </a:xfrm>
        </p:grpSpPr>
        <p:grpSp>
          <p:nvGrpSpPr>
            <p:cNvPr id="15" name="Group 14">
              <a:extLst>
                <a:ext uri="{FF2B5EF4-FFF2-40B4-BE49-F238E27FC236}">
                  <a16:creationId xmlns:a16="http://schemas.microsoft.com/office/drawing/2014/main" id="{9B3A8A5D-C4E4-4BC8-BB0B-BDFEC221101F}"/>
                </a:ext>
              </a:extLst>
            </p:cNvPr>
            <p:cNvGrpSpPr/>
            <p:nvPr/>
          </p:nvGrpSpPr>
          <p:grpSpPr>
            <a:xfrm>
              <a:off x="1066800" y="1066800"/>
              <a:ext cx="3352800" cy="2133600"/>
              <a:chOff x="762000" y="1066800"/>
              <a:chExt cx="3352800" cy="2133600"/>
            </a:xfrm>
            <a:solidFill>
              <a:srgbClr val="0072C6"/>
            </a:solidFill>
          </p:grpSpPr>
          <p:sp>
            <p:nvSpPr>
              <p:cNvPr id="17" name="Rounded Rectangle 19">
                <a:extLst>
                  <a:ext uri="{FF2B5EF4-FFF2-40B4-BE49-F238E27FC236}">
                    <a16:creationId xmlns:a16="http://schemas.microsoft.com/office/drawing/2014/main" id="{608AE6DF-B53B-436D-A9D4-CBD0F87E3EA7}"/>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8" name="Rectangle 17">
                <a:extLst>
                  <a:ext uri="{FF2B5EF4-FFF2-40B4-BE49-F238E27FC236}">
                    <a16:creationId xmlns:a16="http://schemas.microsoft.com/office/drawing/2014/main" id="{6C5357CC-A6FA-4B25-AE41-FAFBAEA37D54}"/>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pic>
          <p:nvPicPr>
            <p:cNvPr id="16" name="Picture 2">
              <a:extLst>
                <a:ext uri="{FF2B5EF4-FFF2-40B4-BE49-F238E27FC236}">
                  <a16:creationId xmlns:a16="http://schemas.microsoft.com/office/drawing/2014/main" id="{62413CF3-B043-4FAE-905A-872858D2F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6" name="Picture 5">
            <a:extLst>
              <a:ext uri="{FF2B5EF4-FFF2-40B4-BE49-F238E27FC236}">
                <a16:creationId xmlns:a16="http://schemas.microsoft.com/office/drawing/2014/main" id="{488955FC-945F-4F18-A8B3-11FD4B8E4D8A}"/>
              </a:ext>
            </a:extLst>
          </p:cNvPr>
          <p:cNvPicPr>
            <a:picLocks noChangeAspect="1"/>
          </p:cNvPicPr>
          <p:nvPr/>
        </p:nvPicPr>
        <p:blipFill>
          <a:blip r:embed="rId4"/>
          <a:stretch>
            <a:fillRect/>
          </a:stretch>
        </p:blipFill>
        <p:spPr>
          <a:xfrm>
            <a:off x="8511794" y="2943555"/>
            <a:ext cx="1305448" cy="1462432"/>
          </a:xfrm>
          <a:prstGeom prst="rect">
            <a:avLst/>
          </a:prstGeom>
        </p:spPr>
      </p:pic>
    </p:spTree>
    <p:extLst>
      <p:ext uri="{BB962C8B-B14F-4D97-AF65-F5344CB8AC3E}">
        <p14:creationId xmlns:p14="http://schemas.microsoft.com/office/powerpoint/2010/main" val="20764835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Hello! Student Introductions</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2"/>
          </p:nvPr>
        </p:nvSpPr>
        <p:spPr>
          <a:xfrm>
            <a:off x="418644" y="1365456"/>
            <a:ext cx="5579310" cy="4253023"/>
          </a:xfrm>
          <a:solidFill>
            <a:schemeClr val="bg1">
              <a:lumMod val="95000"/>
            </a:schemeClr>
          </a:solidFill>
        </p:spPr>
        <p:txBody>
          <a:bodyPr/>
          <a:lstStyle/>
          <a:p>
            <a:r>
              <a:rPr lang="en-US" sz="2400" dirty="0">
                <a:latin typeface="+mj-lt"/>
              </a:rPr>
              <a:t>Let’s get acquainted:</a:t>
            </a:r>
          </a:p>
          <a:p>
            <a:pPr marL="285750" indent="-285750">
              <a:buFont typeface="Arial" panose="020B0604020202020204" pitchFamily="34" charset="0"/>
              <a:buChar char="•"/>
            </a:pPr>
            <a:r>
              <a:rPr lang="en-US" sz="2000" dirty="0"/>
              <a:t>Your name</a:t>
            </a:r>
          </a:p>
          <a:p>
            <a:pPr marL="285750" indent="-285750">
              <a:buFont typeface="Arial" panose="020B0604020202020204" pitchFamily="34" charset="0"/>
              <a:buChar char="•"/>
            </a:pPr>
            <a:r>
              <a:rPr lang="en-US" sz="2000" dirty="0"/>
              <a:t>Company affiliation</a:t>
            </a:r>
          </a:p>
          <a:p>
            <a:pPr marL="285750" indent="-285750">
              <a:buFont typeface="Arial" panose="020B0604020202020204" pitchFamily="34" charset="0"/>
              <a:buChar char="•"/>
            </a:pPr>
            <a:r>
              <a:rPr lang="en-US" sz="2000" dirty="0"/>
              <a:t>Title/function</a:t>
            </a:r>
          </a:p>
          <a:p>
            <a:pPr marL="285750" indent="-285750">
              <a:buFont typeface="Arial" panose="020B0604020202020204" pitchFamily="34" charset="0"/>
              <a:buChar char="•"/>
            </a:pPr>
            <a:r>
              <a:rPr lang="en-US" sz="2000" dirty="0"/>
              <a:t>Data and/or Microsoft Power BI experience</a:t>
            </a:r>
          </a:p>
          <a:p>
            <a:pPr marL="285750" indent="-285750">
              <a:buFont typeface="Arial" panose="020B0604020202020204" pitchFamily="34" charset="0"/>
              <a:buChar char="•"/>
            </a:pPr>
            <a:r>
              <a:rPr lang="en-US" sz="2000" dirty="0"/>
              <a:t>Your expectations for the course</a:t>
            </a:r>
          </a:p>
        </p:txBody>
      </p:sp>
      <p:grpSp>
        <p:nvGrpSpPr>
          <p:cNvPr id="9" name="Group 8">
            <a:extLst>
              <a:ext uri="{FF2B5EF4-FFF2-40B4-BE49-F238E27FC236}">
                <a16:creationId xmlns:a16="http://schemas.microsoft.com/office/drawing/2014/main" id="{E8C97D51-DE69-43A9-BABB-39D665EFB649}"/>
              </a:ext>
              <a:ext uri="{C183D7F6-B498-43B3-948B-1728B52AA6E4}">
                <adec:decorative xmlns:adec="http://schemas.microsoft.com/office/drawing/2017/decorative" val="1"/>
              </a:ext>
            </a:extLst>
          </p:cNvPr>
          <p:cNvGrpSpPr>
            <a:grpSpLocks noChangeAspect="1"/>
          </p:cNvGrpSpPr>
          <p:nvPr/>
        </p:nvGrpSpPr>
        <p:grpSpPr>
          <a:xfrm>
            <a:off x="7233830" y="2212339"/>
            <a:ext cx="4021690" cy="2559256"/>
            <a:chOff x="1066800" y="1066800"/>
            <a:chExt cx="3352800" cy="2133600"/>
          </a:xfrm>
        </p:grpSpPr>
        <p:grpSp>
          <p:nvGrpSpPr>
            <p:cNvPr id="10" name="Group 9">
              <a:extLst>
                <a:ext uri="{FF2B5EF4-FFF2-40B4-BE49-F238E27FC236}">
                  <a16:creationId xmlns:a16="http://schemas.microsoft.com/office/drawing/2014/main" id="{3E797061-2969-4C29-B1FF-417D2D4BFD06}"/>
                </a:ext>
              </a:extLst>
            </p:cNvPr>
            <p:cNvGrpSpPr/>
            <p:nvPr/>
          </p:nvGrpSpPr>
          <p:grpSpPr>
            <a:xfrm>
              <a:off x="1066800" y="1066800"/>
              <a:ext cx="3352800" cy="2133600"/>
              <a:chOff x="762000" y="1066800"/>
              <a:chExt cx="3352800" cy="2133600"/>
            </a:xfrm>
            <a:solidFill>
              <a:srgbClr val="0072C6"/>
            </a:solidFill>
          </p:grpSpPr>
          <p:sp>
            <p:nvSpPr>
              <p:cNvPr id="12" name="Rounded Rectangle 19">
                <a:extLst>
                  <a:ext uri="{FF2B5EF4-FFF2-40B4-BE49-F238E27FC236}">
                    <a16:creationId xmlns:a16="http://schemas.microsoft.com/office/drawing/2014/main" id="{3A0856AF-B569-4144-85E0-B82EBA03ABB5}"/>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 name="Rectangle 12">
                <a:extLst>
                  <a:ext uri="{FF2B5EF4-FFF2-40B4-BE49-F238E27FC236}">
                    <a16:creationId xmlns:a16="http://schemas.microsoft.com/office/drawing/2014/main" id="{44A3E71C-4444-49FD-8D0E-E34EA0A87B01}"/>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pic>
          <p:nvPicPr>
            <p:cNvPr id="11" name="Picture 2">
              <a:extLst>
                <a:ext uri="{FF2B5EF4-FFF2-40B4-BE49-F238E27FC236}">
                  <a16:creationId xmlns:a16="http://schemas.microsoft.com/office/drawing/2014/main" id="{006C0441-E3C2-4D8A-9A8C-88451A46F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Rectangle 3">
            <a:extLst>
              <a:ext uri="{FF2B5EF4-FFF2-40B4-BE49-F238E27FC236}">
                <a16:creationId xmlns:a16="http://schemas.microsoft.com/office/drawing/2014/main" id="{94EC24F5-56ED-4A73-8539-B58BA4F12E46}"/>
              </a:ext>
              <a:ext uri="{C183D7F6-B498-43B3-948B-1728B52AA6E4}">
                <adec:decorative xmlns:adec="http://schemas.microsoft.com/office/drawing/2017/decorative" val="1"/>
              </a:ext>
            </a:extLst>
          </p:cNvPr>
          <p:cNvSpPr/>
          <p:nvPr/>
        </p:nvSpPr>
        <p:spPr bwMode="auto">
          <a:xfrm>
            <a:off x="6392761" y="1365457"/>
            <a:ext cx="5543514" cy="4253023"/>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9553229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Hello! Student Introductions</a:t>
            </a:r>
          </a:p>
        </p:txBody>
      </p:sp>
      <p:sp>
        <p:nvSpPr>
          <p:cNvPr id="3" name="Text Placeholder 2">
            <a:extLst>
              <a:ext uri="{FF2B5EF4-FFF2-40B4-BE49-F238E27FC236}">
                <a16:creationId xmlns:a16="http://schemas.microsoft.com/office/drawing/2014/main" id="{7F3950B4-8AA3-E54A-A0FD-E9AF02B259D2}"/>
              </a:ext>
            </a:extLst>
          </p:cNvPr>
          <p:cNvSpPr>
            <a:spLocks noGrp="1"/>
          </p:cNvSpPr>
          <p:nvPr>
            <p:ph type="body" sz="quarter" idx="13"/>
          </p:nvPr>
        </p:nvSpPr>
        <p:spPr>
          <a:xfrm>
            <a:off x="418643" y="1228750"/>
            <a:ext cx="5380597" cy="3662541"/>
          </a:xfrm>
          <a:solidFill>
            <a:schemeClr val="bg1">
              <a:lumMod val="95000"/>
            </a:schemeClr>
          </a:solidFill>
        </p:spPr>
        <p:txBody>
          <a:bodyPr/>
          <a:lstStyle/>
          <a:p>
            <a:pPr marL="171450" indent="-171450">
              <a:buFont typeface="Arial" panose="020B0604020202020204" pitchFamily="34" charset="0"/>
              <a:buChar char="•"/>
            </a:pPr>
            <a:r>
              <a:rPr lang="en-US" sz="1200" dirty="0">
                <a:latin typeface="+mn-lt"/>
              </a:rPr>
              <a:t>Class hours</a:t>
            </a:r>
          </a:p>
          <a:p>
            <a:pPr marL="171450" indent="-171450">
              <a:buFont typeface="Arial" panose="020B0604020202020204" pitchFamily="34" charset="0"/>
              <a:buChar char="•"/>
            </a:pPr>
            <a:r>
              <a:rPr lang="en-US" sz="1200" dirty="0">
                <a:latin typeface="+mn-lt"/>
              </a:rPr>
              <a:t>Building hours</a:t>
            </a:r>
          </a:p>
          <a:p>
            <a:pPr marL="171450" indent="-171450">
              <a:buFont typeface="Arial" panose="020B0604020202020204" pitchFamily="34" charset="0"/>
              <a:buChar char="•"/>
            </a:pPr>
            <a:r>
              <a:rPr lang="en-US" sz="1200" dirty="0">
                <a:latin typeface="+mn-lt"/>
              </a:rPr>
              <a:t>Parking</a:t>
            </a:r>
          </a:p>
          <a:p>
            <a:pPr marL="171450" indent="-171450">
              <a:buFont typeface="Arial" panose="020B0604020202020204" pitchFamily="34" charset="0"/>
              <a:buChar char="•"/>
            </a:pPr>
            <a:r>
              <a:rPr lang="en-US" sz="1200" dirty="0">
                <a:latin typeface="+mn-lt"/>
              </a:rPr>
              <a:t>Restrooms</a:t>
            </a:r>
          </a:p>
          <a:p>
            <a:pPr marL="171450" indent="-171450">
              <a:buFont typeface="Arial" panose="020B0604020202020204" pitchFamily="34" charset="0"/>
              <a:buChar char="•"/>
            </a:pPr>
            <a:r>
              <a:rPr lang="en-US" sz="1200" dirty="0">
                <a:latin typeface="+mn-lt"/>
              </a:rPr>
              <a:t>Meals</a:t>
            </a:r>
          </a:p>
          <a:p>
            <a:pPr marL="171450" indent="-171450">
              <a:buFont typeface="Arial" panose="020B0604020202020204" pitchFamily="34" charset="0"/>
              <a:buChar char="•"/>
            </a:pPr>
            <a:r>
              <a:rPr lang="en-US" sz="1200" dirty="0">
                <a:latin typeface="+mn-lt"/>
              </a:rPr>
              <a:t>Phones</a:t>
            </a:r>
          </a:p>
          <a:p>
            <a:pPr marL="171450" indent="-171450">
              <a:buFont typeface="Arial" panose="020B0604020202020204" pitchFamily="34" charset="0"/>
              <a:buChar char="•"/>
            </a:pPr>
            <a:r>
              <a:rPr lang="en-US" sz="1200" dirty="0">
                <a:latin typeface="+mn-lt"/>
              </a:rPr>
              <a:t>Messages</a:t>
            </a:r>
          </a:p>
          <a:p>
            <a:pPr marL="171450" indent="-171450">
              <a:buFont typeface="Arial" panose="020B0604020202020204" pitchFamily="34" charset="0"/>
              <a:buChar char="•"/>
            </a:pPr>
            <a:r>
              <a:rPr lang="en-US" sz="1200" dirty="0">
                <a:latin typeface="+mn-lt"/>
              </a:rPr>
              <a:t>Smoking</a:t>
            </a:r>
          </a:p>
          <a:p>
            <a:pPr marL="171450" indent="-171450">
              <a:buFont typeface="Arial" panose="020B0604020202020204" pitchFamily="34" charset="0"/>
              <a:buChar char="•"/>
            </a:pPr>
            <a:r>
              <a:rPr lang="en-US" sz="1200" dirty="0">
                <a:latin typeface="+mn-lt"/>
              </a:rPr>
              <a:t>Internet access</a:t>
            </a:r>
          </a:p>
          <a:p>
            <a:pPr marL="171450" indent="-171450">
              <a:buFont typeface="Arial" panose="020B0604020202020204" pitchFamily="34" charset="0"/>
              <a:buChar char="•"/>
            </a:pPr>
            <a:r>
              <a:rPr lang="en-US" sz="1200" dirty="0">
                <a:latin typeface="+mn-lt"/>
              </a:rPr>
              <a:t>Recycling</a:t>
            </a:r>
          </a:p>
          <a:p>
            <a:pPr marL="171450" indent="-171450">
              <a:buFont typeface="Arial" panose="020B0604020202020204" pitchFamily="34" charset="0"/>
              <a:buChar char="•"/>
            </a:pPr>
            <a:r>
              <a:rPr lang="en-US" sz="1200" dirty="0">
                <a:latin typeface="+mn-lt"/>
              </a:rPr>
              <a:t>Emergency procedures </a:t>
            </a:r>
          </a:p>
        </p:txBody>
      </p:sp>
      <p:pic>
        <p:nvPicPr>
          <p:cNvPr id="4" name="Picture 3" descr="An image of a clock.">
            <a:extLst>
              <a:ext uri="{FF2B5EF4-FFF2-40B4-BE49-F238E27FC236}">
                <a16:creationId xmlns:a16="http://schemas.microsoft.com/office/drawing/2014/main" id="{20B8FCBA-E45E-4BE3-933B-404DAF6C716B}"/>
              </a:ext>
            </a:extLst>
          </p:cNvPr>
          <p:cNvPicPr>
            <a:picLocks noChangeAspect="1"/>
          </p:cNvPicPr>
          <p:nvPr/>
        </p:nvPicPr>
        <p:blipFill>
          <a:blip r:embed="rId3"/>
          <a:stretch>
            <a:fillRect/>
          </a:stretch>
        </p:blipFill>
        <p:spPr>
          <a:xfrm>
            <a:off x="8466924" y="1439238"/>
            <a:ext cx="1226675" cy="1226675"/>
          </a:xfrm>
          <a:prstGeom prst="rect">
            <a:avLst/>
          </a:prstGeom>
        </p:spPr>
      </p:pic>
      <p:pic>
        <p:nvPicPr>
          <p:cNvPr id="5" name="Picture 4" descr="An image of mug of tea.">
            <a:extLst>
              <a:ext uri="{FF2B5EF4-FFF2-40B4-BE49-F238E27FC236}">
                <a16:creationId xmlns:a16="http://schemas.microsoft.com/office/drawing/2014/main" id="{E100EBE9-FFC0-435B-BD80-EF603CF1B5A4}"/>
              </a:ext>
            </a:extLst>
          </p:cNvPr>
          <p:cNvPicPr>
            <a:picLocks noChangeAspect="1"/>
          </p:cNvPicPr>
          <p:nvPr/>
        </p:nvPicPr>
        <p:blipFill>
          <a:blip r:embed="rId4"/>
          <a:stretch>
            <a:fillRect/>
          </a:stretch>
        </p:blipFill>
        <p:spPr>
          <a:xfrm>
            <a:off x="8612302" y="3282316"/>
            <a:ext cx="1104432" cy="1719761"/>
          </a:xfrm>
          <a:prstGeom prst="rect">
            <a:avLst/>
          </a:prstGeom>
        </p:spPr>
      </p:pic>
      <p:grpSp>
        <p:nvGrpSpPr>
          <p:cNvPr id="17" name="Group 16" descr="An image of a laptop computer">
            <a:extLst>
              <a:ext uri="{FF2B5EF4-FFF2-40B4-BE49-F238E27FC236}">
                <a16:creationId xmlns:a16="http://schemas.microsoft.com/office/drawing/2014/main" id="{FAF86D4F-6CB8-48B0-8732-836C645587A2}"/>
              </a:ext>
            </a:extLst>
          </p:cNvPr>
          <p:cNvGrpSpPr>
            <a:grpSpLocks noChangeAspect="1"/>
          </p:cNvGrpSpPr>
          <p:nvPr/>
        </p:nvGrpSpPr>
        <p:grpSpPr>
          <a:xfrm>
            <a:off x="840610" y="5005436"/>
            <a:ext cx="1275629" cy="909770"/>
            <a:chOff x="975600" y="4290620"/>
            <a:chExt cx="2006088" cy="1430728"/>
          </a:xfrm>
        </p:grpSpPr>
        <p:grpSp>
          <p:nvGrpSpPr>
            <p:cNvPr id="18" name="Group 17">
              <a:extLst>
                <a:ext uri="{FF2B5EF4-FFF2-40B4-BE49-F238E27FC236}">
                  <a16:creationId xmlns:a16="http://schemas.microsoft.com/office/drawing/2014/main" id="{C89DA1E9-BA62-4446-BC9B-B123BB8463A8}"/>
                </a:ext>
              </a:extLst>
            </p:cNvPr>
            <p:cNvGrpSpPr>
              <a:grpSpLocks noChangeAspect="1"/>
            </p:cNvGrpSpPr>
            <p:nvPr/>
          </p:nvGrpSpPr>
          <p:grpSpPr>
            <a:xfrm>
              <a:off x="975600" y="4290620"/>
              <a:ext cx="2006088" cy="1430728"/>
              <a:chOff x="1918853" y="3044496"/>
              <a:chExt cx="666391" cy="475141"/>
            </a:xfrm>
          </p:grpSpPr>
          <p:sp>
            <p:nvSpPr>
              <p:cNvPr id="20" name="Round Same Side Corner Rectangle 11">
                <a:extLst>
                  <a:ext uri="{FF2B5EF4-FFF2-40B4-BE49-F238E27FC236}">
                    <a16:creationId xmlns:a16="http://schemas.microsoft.com/office/drawing/2014/main" id="{C406F036-C925-4D76-B909-FCFE4D5C5129}"/>
                  </a:ext>
                </a:extLst>
              </p:cNvPr>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algn="ctr" defTabSz="932597">
                  <a:defRPr/>
                </a:pPr>
                <a:endParaRPr lang="en-US" sz="1836" kern="0">
                  <a:solidFill>
                    <a:sysClr val="window" lastClr="FFFFFF"/>
                  </a:solidFill>
                  <a:latin typeface="Segoe"/>
                </a:endParaRPr>
              </a:p>
            </p:txBody>
          </p:sp>
          <p:sp>
            <p:nvSpPr>
              <p:cNvPr id="21" name="Trapezoid 12">
                <a:extLst>
                  <a:ext uri="{FF2B5EF4-FFF2-40B4-BE49-F238E27FC236}">
                    <a16:creationId xmlns:a16="http://schemas.microsoft.com/office/drawing/2014/main" id="{E82E6BFE-F992-40A7-8C91-919A2A47D32A}"/>
                  </a:ext>
                </a:extLst>
              </p:cNvPr>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algn="ctr" defTabSz="932597">
                  <a:defRPr/>
                </a:pPr>
                <a:endParaRPr lang="en-US" sz="1836" kern="0">
                  <a:solidFill>
                    <a:sysClr val="window" lastClr="FFFFFF"/>
                  </a:solidFill>
                  <a:latin typeface="Segoe"/>
                </a:endParaRPr>
              </a:p>
            </p:txBody>
          </p:sp>
          <p:sp>
            <p:nvSpPr>
              <p:cNvPr id="22" name="Rectangle 21">
                <a:extLst>
                  <a:ext uri="{FF2B5EF4-FFF2-40B4-BE49-F238E27FC236}">
                    <a16:creationId xmlns:a16="http://schemas.microsoft.com/office/drawing/2014/main" id="{61F6FE13-E762-4E87-A020-A703B4479491}"/>
                  </a:ext>
                </a:extLst>
              </p:cNvPr>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algn="ctr" defTabSz="932597">
                  <a:defRPr/>
                </a:pPr>
                <a:endParaRPr lang="en-US" sz="1836" kern="0">
                  <a:solidFill>
                    <a:sysClr val="window" lastClr="FFFFFF"/>
                  </a:solidFill>
                  <a:latin typeface="Segoe"/>
                </a:endParaRPr>
              </a:p>
            </p:txBody>
          </p:sp>
        </p:grpSp>
        <p:sp>
          <p:nvSpPr>
            <p:cNvPr id="19" name="Rectangle 18">
              <a:extLst>
                <a:ext uri="{FF2B5EF4-FFF2-40B4-BE49-F238E27FC236}">
                  <a16:creationId xmlns:a16="http://schemas.microsoft.com/office/drawing/2014/main" id="{44B01713-73E3-4D01-8931-79FFDAF071BB}"/>
                </a:ext>
              </a:extLst>
            </p:cNvPr>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3" name="Group 22" descr="An image of a man and woman icon.">
            <a:extLst>
              <a:ext uri="{FF2B5EF4-FFF2-40B4-BE49-F238E27FC236}">
                <a16:creationId xmlns:a16="http://schemas.microsoft.com/office/drawing/2014/main" id="{73DF8FC5-1E90-4F78-A330-A44BFDEFEF3E}"/>
              </a:ext>
            </a:extLst>
          </p:cNvPr>
          <p:cNvGrpSpPr/>
          <p:nvPr/>
        </p:nvGrpSpPr>
        <p:grpSpPr>
          <a:xfrm>
            <a:off x="4025091" y="5023311"/>
            <a:ext cx="838600" cy="910467"/>
            <a:chOff x="6641277" y="3402563"/>
            <a:chExt cx="1409668" cy="1530475"/>
          </a:xfrm>
        </p:grpSpPr>
        <p:pic>
          <p:nvPicPr>
            <p:cNvPr id="24" name="Picture 23">
              <a:extLst>
                <a:ext uri="{FF2B5EF4-FFF2-40B4-BE49-F238E27FC236}">
                  <a16:creationId xmlns:a16="http://schemas.microsoft.com/office/drawing/2014/main" id="{76B12390-F805-41C1-828E-1B5E1C91F0E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641277" y="3402563"/>
              <a:ext cx="773921" cy="1530475"/>
            </a:xfrm>
            <a:prstGeom prst="rect">
              <a:avLst/>
            </a:prstGeom>
          </p:spPr>
        </p:pic>
        <p:pic>
          <p:nvPicPr>
            <p:cNvPr id="25" name="Picture 24">
              <a:extLst>
                <a:ext uri="{FF2B5EF4-FFF2-40B4-BE49-F238E27FC236}">
                  <a16:creationId xmlns:a16="http://schemas.microsoft.com/office/drawing/2014/main" id="{E24518C0-FCF1-43A3-B086-BB8BB7983B0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429209" y="3460655"/>
              <a:ext cx="621736" cy="1429992"/>
            </a:xfrm>
            <a:prstGeom prst="rect">
              <a:avLst/>
            </a:prstGeom>
          </p:spPr>
        </p:pic>
      </p:grpSp>
      <p:sp>
        <p:nvSpPr>
          <p:cNvPr id="6" name="Rectangle 5">
            <a:extLst>
              <a:ext uri="{FF2B5EF4-FFF2-40B4-BE49-F238E27FC236}">
                <a16:creationId xmlns:a16="http://schemas.microsoft.com/office/drawing/2014/main" id="{05659CB0-29D5-413C-889E-5F50411674D6}"/>
              </a:ext>
              <a:ext uri="{C183D7F6-B498-43B3-948B-1728B52AA6E4}">
                <adec:decorative xmlns:adec="http://schemas.microsoft.com/office/drawing/2017/decorative" val="1"/>
              </a:ext>
            </a:extLst>
          </p:cNvPr>
          <p:cNvSpPr/>
          <p:nvPr/>
        </p:nvSpPr>
        <p:spPr bwMode="auto">
          <a:xfrm>
            <a:off x="6096000" y="1201084"/>
            <a:ext cx="5840275" cy="4852232"/>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E24E5C3E-5CDC-4C8D-8542-E7FE43CDA987}"/>
              </a:ext>
              <a:ext uri="{C183D7F6-B498-43B3-948B-1728B52AA6E4}">
                <adec:decorative xmlns:adec="http://schemas.microsoft.com/office/drawing/2017/decorative" val="1"/>
              </a:ext>
            </a:extLst>
          </p:cNvPr>
          <p:cNvSpPr/>
          <p:nvPr/>
        </p:nvSpPr>
        <p:spPr bwMode="auto">
          <a:xfrm>
            <a:off x="418643" y="4916864"/>
            <a:ext cx="5380597" cy="1136452"/>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254600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a:xfrm>
            <a:off x="1568744" y="2574453"/>
            <a:ext cx="10204614" cy="896552"/>
          </a:xfrm>
        </p:spPr>
        <p:txBody>
          <a:bodyPr/>
          <a:lstStyle/>
          <a:p>
            <a:pPr lvl="1"/>
            <a:r>
              <a:rPr lang="en-US"/>
              <a:t>Collaborate </a:t>
            </a:r>
            <a:r>
              <a:rPr lang="en-US" dirty="0"/>
              <a:t>with key stakeholders across verticals to identify business requirements</a:t>
            </a:r>
            <a:r>
              <a:rPr lang="en-US"/>
              <a:t>, clean and transform </a:t>
            </a:r>
            <a:r>
              <a:rPr lang="en-US" dirty="0"/>
              <a:t>the data.</a:t>
            </a:r>
          </a:p>
        </p:txBody>
      </p:sp>
      <p:sp>
        <p:nvSpPr>
          <p:cNvPr id="17" name="Title 16"/>
          <p:cNvSpPr>
            <a:spLocks noGrp="1"/>
          </p:cNvSpPr>
          <p:nvPr>
            <p:ph type="title"/>
          </p:nvPr>
        </p:nvSpPr>
        <p:spPr/>
        <p:txBody>
          <a:bodyPr/>
          <a:lstStyle/>
          <a:p>
            <a:r>
              <a:rPr lang="en-US" dirty="0"/>
              <a:t>Data Analyst Role</a:t>
            </a:r>
          </a:p>
        </p:txBody>
      </p:sp>
      <p:sp>
        <p:nvSpPr>
          <p:cNvPr id="6" name="Text Placeholder 5"/>
          <p:cNvSpPr>
            <a:spLocks noGrp="1"/>
          </p:cNvSpPr>
          <p:nvPr>
            <p:ph type="body" sz="quarter" idx="11"/>
          </p:nvPr>
        </p:nvSpPr>
        <p:spPr/>
        <p:txBody>
          <a:bodyPr/>
          <a:lstStyle/>
          <a:p>
            <a:pPr lvl="1"/>
            <a:r>
              <a:rPr lang="en-US" dirty="0"/>
              <a:t>Deliver actionable insights by leveraging available data and applying domain expertise.</a:t>
            </a:r>
          </a:p>
        </p:txBody>
      </p:sp>
      <p:sp>
        <p:nvSpPr>
          <p:cNvPr id="2" name="Text Placeholder 1"/>
          <p:cNvSpPr>
            <a:spLocks noGrp="1"/>
          </p:cNvSpPr>
          <p:nvPr>
            <p:ph type="body" sz="quarter" idx="15"/>
          </p:nvPr>
        </p:nvSpPr>
        <p:spPr>
          <a:xfrm>
            <a:off x="1568744" y="3636882"/>
            <a:ext cx="10204614" cy="896552"/>
          </a:xfrm>
        </p:spPr>
        <p:txBody>
          <a:bodyPr/>
          <a:lstStyle/>
          <a:p>
            <a:pPr lvl="1"/>
            <a:r>
              <a:rPr lang="en-US" dirty="0"/>
              <a:t>Responsible for designing and building data models, reports, and dashboards using Power BI. </a:t>
            </a:r>
          </a:p>
        </p:txBody>
      </p:sp>
      <p:sp>
        <p:nvSpPr>
          <p:cNvPr id="4" name="Text Placeholder 3"/>
          <p:cNvSpPr>
            <a:spLocks noGrp="1"/>
          </p:cNvSpPr>
          <p:nvPr>
            <p:ph type="body" sz="quarter" idx="19"/>
          </p:nvPr>
        </p:nvSpPr>
        <p:spPr/>
        <p:txBody>
          <a:bodyPr/>
          <a:lstStyle/>
          <a:p>
            <a:pPr lvl="1"/>
            <a:r>
              <a:rPr lang="en-US" dirty="0"/>
              <a:t>Have proficiency using Power Query (M) and writing expressions by using DAX.</a:t>
            </a:r>
          </a:p>
        </p:txBody>
      </p:sp>
      <p:grpSp>
        <p:nvGrpSpPr>
          <p:cNvPr id="107" name="Group 106">
            <a:extLst>
              <a:ext uri="{FF2B5EF4-FFF2-40B4-BE49-F238E27FC236}">
                <a16:creationId xmlns:a16="http://schemas.microsoft.com/office/drawing/2014/main" id="{A625E812-D4D9-4C0C-8A79-1E9C6F1DE534}"/>
              </a:ext>
            </a:extLst>
          </p:cNvPr>
          <p:cNvGrpSpPr/>
          <p:nvPr/>
        </p:nvGrpSpPr>
        <p:grpSpPr>
          <a:xfrm>
            <a:off x="418643" y="2546889"/>
            <a:ext cx="896425" cy="896552"/>
            <a:chOff x="418643" y="2980724"/>
            <a:chExt cx="896425" cy="896552"/>
          </a:xfrm>
        </p:grpSpPr>
        <p:grpSp>
          <p:nvGrpSpPr>
            <p:cNvPr id="108" name="Group 107">
              <a:extLst>
                <a:ext uri="{FF2B5EF4-FFF2-40B4-BE49-F238E27FC236}">
                  <a16:creationId xmlns:a16="http://schemas.microsoft.com/office/drawing/2014/main" id="{733499DD-56AE-4D3B-B376-82F29EB4DA97}"/>
                </a:ext>
                <a:ext uri="{C183D7F6-B498-43B3-948B-1728B52AA6E4}">
                  <adec:decorative xmlns:adec="http://schemas.microsoft.com/office/drawing/2017/decorative" val="1"/>
                </a:ext>
              </a:extLst>
            </p:cNvPr>
            <p:cNvGrpSpPr/>
            <p:nvPr/>
          </p:nvGrpSpPr>
          <p:grpSpPr>
            <a:xfrm>
              <a:off x="418643" y="2980724"/>
              <a:ext cx="896425" cy="896552"/>
              <a:chOff x="7962901" y="3032919"/>
              <a:chExt cx="981074" cy="981076"/>
            </a:xfrm>
          </p:grpSpPr>
          <p:sp>
            <p:nvSpPr>
              <p:cNvPr id="110" name="Freeform 5">
                <a:extLst>
                  <a:ext uri="{FF2B5EF4-FFF2-40B4-BE49-F238E27FC236}">
                    <a16:creationId xmlns:a16="http://schemas.microsoft.com/office/drawing/2014/main" id="{5E2DFAD1-818F-45DE-B1C1-14F00E2F76B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11" name="Freeform 6">
                <a:extLst>
                  <a:ext uri="{FF2B5EF4-FFF2-40B4-BE49-F238E27FC236}">
                    <a16:creationId xmlns:a16="http://schemas.microsoft.com/office/drawing/2014/main" id="{A5917F0B-E473-44AB-B011-63D2FE8C4136}"/>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09" name="shield_3" title="Icon of a shield with an exclamation point inside">
              <a:extLst>
                <a:ext uri="{FF2B5EF4-FFF2-40B4-BE49-F238E27FC236}">
                  <a16:creationId xmlns:a16="http://schemas.microsoft.com/office/drawing/2014/main" id="{7DD8B386-0657-4FCD-BD99-C0CBBC53E708}"/>
                </a:ext>
              </a:extLst>
            </p:cNvPr>
            <p:cNvSpPr>
              <a:spLocks noChangeAspect="1" noEditPoints="1"/>
            </p:cNvSpPr>
            <p:nvPr/>
          </p:nvSpPr>
          <p:spPr bwMode="auto">
            <a:xfrm>
              <a:off x="671673" y="3231182"/>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2" name="Group 111" descr="Icon of a padlock">
            <a:extLst>
              <a:ext uri="{FF2B5EF4-FFF2-40B4-BE49-F238E27FC236}">
                <a16:creationId xmlns:a16="http://schemas.microsoft.com/office/drawing/2014/main" id="{63FE4EAA-C731-4982-B269-2D4CBAB87EFF}"/>
              </a:ext>
            </a:extLst>
          </p:cNvPr>
          <p:cNvGrpSpPr/>
          <p:nvPr/>
        </p:nvGrpSpPr>
        <p:grpSpPr>
          <a:xfrm>
            <a:off x="418643" y="1456896"/>
            <a:ext cx="896425" cy="896552"/>
            <a:chOff x="418643" y="1456896"/>
            <a:chExt cx="896425" cy="896552"/>
          </a:xfrm>
        </p:grpSpPr>
        <p:grpSp>
          <p:nvGrpSpPr>
            <p:cNvPr id="113" name="Group 112">
              <a:extLst>
                <a:ext uri="{FF2B5EF4-FFF2-40B4-BE49-F238E27FC236}">
                  <a16:creationId xmlns:a16="http://schemas.microsoft.com/office/drawing/2014/main" id="{983EB8B8-C1BD-4CB7-A3A6-230D739112AB}"/>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115" name="Freeform 5">
                <a:extLst>
                  <a:ext uri="{FF2B5EF4-FFF2-40B4-BE49-F238E27FC236}">
                    <a16:creationId xmlns:a16="http://schemas.microsoft.com/office/drawing/2014/main" id="{C3F92100-E943-42EE-B969-936B4C30983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16" name="Freeform 6">
                <a:extLst>
                  <a:ext uri="{FF2B5EF4-FFF2-40B4-BE49-F238E27FC236}">
                    <a16:creationId xmlns:a16="http://schemas.microsoft.com/office/drawing/2014/main" id="{6E151A05-BCDD-4D97-AED6-47A4DD7637C1}"/>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14" name="Lock" title="Icon of a padlock">
              <a:extLst>
                <a:ext uri="{FF2B5EF4-FFF2-40B4-BE49-F238E27FC236}">
                  <a16:creationId xmlns:a16="http://schemas.microsoft.com/office/drawing/2014/main" id="{15E4D2EA-5389-4381-86EE-BDACA3234162}"/>
                </a:ext>
              </a:extLst>
            </p:cNvPr>
            <p:cNvSpPr>
              <a:spLocks noChangeAspect="1" noEditPoints="1"/>
            </p:cNvSpPr>
            <p:nvPr/>
          </p:nvSpPr>
          <p:spPr bwMode="auto">
            <a:xfrm>
              <a:off x="723556" y="1704892"/>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 name="Group 6" descr="Icon of a key">
            <a:extLst>
              <a:ext uri="{FF2B5EF4-FFF2-40B4-BE49-F238E27FC236}">
                <a16:creationId xmlns:a16="http://schemas.microsoft.com/office/drawing/2014/main" id="{CDA46BA3-A159-4B05-A709-D9456546A56C}"/>
              </a:ext>
            </a:extLst>
          </p:cNvPr>
          <p:cNvGrpSpPr/>
          <p:nvPr/>
        </p:nvGrpSpPr>
        <p:grpSpPr>
          <a:xfrm>
            <a:off x="418643" y="4726875"/>
            <a:ext cx="896425" cy="896552"/>
            <a:chOff x="418643" y="4726875"/>
            <a:chExt cx="896425" cy="896552"/>
          </a:xfrm>
        </p:grpSpPr>
        <p:grpSp>
          <p:nvGrpSpPr>
            <p:cNvPr id="82" name="Group 81">
              <a:extLst>
                <a:ext uri="{FF2B5EF4-FFF2-40B4-BE49-F238E27FC236}">
                  <a16:creationId xmlns:a16="http://schemas.microsoft.com/office/drawing/2014/main" id="{6E8D8865-78E0-4496-9ABC-C03EF071F8EA}"/>
                </a:ext>
                <a:ext uri="{C183D7F6-B498-43B3-948B-1728B52AA6E4}">
                  <adec:decorative xmlns:adec="http://schemas.microsoft.com/office/drawing/2017/decorative" val="1"/>
                </a:ext>
              </a:extLst>
            </p:cNvPr>
            <p:cNvGrpSpPr/>
            <p:nvPr/>
          </p:nvGrpSpPr>
          <p:grpSpPr>
            <a:xfrm>
              <a:off x="418643" y="4726875"/>
              <a:ext cx="896425" cy="896552"/>
              <a:chOff x="7962901" y="3032919"/>
              <a:chExt cx="981074" cy="981076"/>
            </a:xfrm>
          </p:grpSpPr>
          <p:sp>
            <p:nvSpPr>
              <p:cNvPr id="84" name="Freeform 5">
                <a:extLst>
                  <a:ext uri="{FF2B5EF4-FFF2-40B4-BE49-F238E27FC236}">
                    <a16:creationId xmlns:a16="http://schemas.microsoft.com/office/drawing/2014/main" id="{81C8CAC7-E721-4E35-8B09-D6074018A3CA}"/>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5" name="Freeform 6">
                <a:extLst>
                  <a:ext uri="{FF2B5EF4-FFF2-40B4-BE49-F238E27FC236}">
                    <a16:creationId xmlns:a16="http://schemas.microsoft.com/office/drawing/2014/main" id="{311F7349-8EE3-44EC-89B1-8C5BF1B1645A}"/>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19" name="key" title="Icon of a key">
              <a:extLst>
                <a:ext uri="{FF2B5EF4-FFF2-40B4-BE49-F238E27FC236}">
                  <a16:creationId xmlns:a16="http://schemas.microsoft.com/office/drawing/2014/main" id="{CBEB197B-F384-4596-9528-DEFBA15C58D5}"/>
                </a:ext>
              </a:extLst>
            </p:cNvPr>
            <p:cNvSpPr>
              <a:spLocks noChangeAspect="1" noEditPoints="1"/>
            </p:cNvSpPr>
            <p:nvPr/>
          </p:nvSpPr>
          <p:spPr bwMode="auto">
            <a:xfrm>
              <a:off x="701994" y="5011135"/>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7" descr="Icon of a locked safe">
            <a:extLst>
              <a:ext uri="{FF2B5EF4-FFF2-40B4-BE49-F238E27FC236}">
                <a16:creationId xmlns:a16="http://schemas.microsoft.com/office/drawing/2014/main" id="{1A5B442B-1C31-4789-9F28-616965B21212}"/>
              </a:ext>
            </a:extLst>
          </p:cNvPr>
          <p:cNvGrpSpPr/>
          <p:nvPr/>
        </p:nvGrpSpPr>
        <p:grpSpPr>
          <a:xfrm>
            <a:off x="418643" y="3636882"/>
            <a:ext cx="896425" cy="896552"/>
            <a:chOff x="418643" y="3636882"/>
            <a:chExt cx="896425" cy="896552"/>
          </a:xfrm>
        </p:grpSpPr>
        <p:grpSp>
          <p:nvGrpSpPr>
            <p:cNvPr id="64" name="Group 63">
              <a:extLst>
                <a:ext uri="{FF2B5EF4-FFF2-40B4-BE49-F238E27FC236}">
                  <a16:creationId xmlns:a16="http://schemas.microsoft.com/office/drawing/2014/main" id="{47F71CB7-A0CF-4E2B-B94E-9FAC88E38511}"/>
                </a:ext>
                <a:ext uri="{C183D7F6-B498-43B3-948B-1728B52AA6E4}">
                  <adec:decorative xmlns:adec="http://schemas.microsoft.com/office/drawing/2017/decorative" val="1"/>
                </a:ext>
              </a:extLst>
            </p:cNvPr>
            <p:cNvGrpSpPr/>
            <p:nvPr/>
          </p:nvGrpSpPr>
          <p:grpSpPr>
            <a:xfrm>
              <a:off x="418643" y="3636882"/>
              <a:ext cx="896425" cy="896552"/>
              <a:chOff x="7962901" y="3032919"/>
              <a:chExt cx="981074" cy="981076"/>
            </a:xfrm>
          </p:grpSpPr>
          <p:sp>
            <p:nvSpPr>
              <p:cNvPr id="79" name="Freeform 5">
                <a:extLst>
                  <a:ext uri="{FF2B5EF4-FFF2-40B4-BE49-F238E27FC236}">
                    <a16:creationId xmlns:a16="http://schemas.microsoft.com/office/drawing/2014/main" id="{B2B8C6C5-F151-47D4-932D-D5BD9480316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0" name="Freeform 6">
                <a:extLst>
                  <a:ext uri="{FF2B5EF4-FFF2-40B4-BE49-F238E27FC236}">
                    <a16:creationId xmlns:a16="http://schemas.microsoft.com/office/drawing/2014/main" id="{0D8ED381-CCF4-48DE-8432-56B8AC4C816E}"/>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29" name="safe" title="Icon of a locked safe">
              <a:extLst>
                <a:ext uri="{FF2B5EF4-FFF2-40B4-BE49-F238E27FC236}">
                  <a16:creationId xmlns:a16="http://schemas.microsoft.com/office/drawing/2014/main" id="{DFF7AFA2-EFC1-499B-8A53-71DC2D4E8AD3}"/>
                </a:ext>
              </a:extLst>
            </p:cNvPr>
            <p:cNvSpPr>
              <a:spLocks noChangeAspect="1" noEditPoints="1"/>
            </p:cNvSpPr>
            <p:nvPr/>
          </p:nvSpPr>
          <p:spPr bwMode="auto">
            <a:xfrm>
              <a:off x="699362" y="3903897"/>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2677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About this Course: Prerequisites</a:t>
            </a:r>
          </a:p>
        </p:txBody>
      </p:sp>
      <p:sp>
        <p:nvSpPr>
          <p:cNvPr id="6" name="Text Placeholder 5"/>
          <p:cNvSpPr>
            <a:spLocks noGrp="1"/>
          </p:cNvSpPr>
          <p:nvPr>
            <p:ph type="body" sz="quarter" idx="11"/>
          </p:nvPr>
        </p:nvSpPr>
        <p:spPr/>
        <p:txBody>
          <a:bodyPr/>
          <a:lstStyle/>
          <a:p>
            <a:pPr lvl="1"/>
            <a:r>
              <a:rPr lang="en-US" dirty="0"/>
              <a:t>Successful data analysts start this role with experience with data visualization products and services such as Microsoft Power BI.</a:t>
            </a:r>
          </a:p>
        </p:txBody>
      </p:sp>
      <p:sp>
        <p:nvSpPr>
          <p:cNvPr id="2" name="Text Placeholder 1"/>
          <p:cNvSpPr>
            <a:spLocks noGrp="1"/>
          </p:cNvSpPr>
          <p:nvPr>
            <p:ph type="body" sz="quarter" idx="15"/>
          </p:nvPr>
        </p:nvSpPr>
        <p:spPr/>
        <p:txBody>
          <a:bodyPr/>
          <a:lstStyle/>
          <a:p>
            <a:pPr lvl="1"/>
            <a:r>
              <a:rPr lang="en-US" dirty="0"/>
              <a:t>Understanding of both on-premises and cloud-based data repositories.</a:t>
            </a:r>
          </a:p>
        </p:txBody>
      </p:sp>
      <p:sp>
        <p:nvSpPr>
          <p:cNvPr id="3" name="Text Placeholder 2"/>
          <p:cNvSpPr>
            <a:spLocks noGrp="1"/>
          </p:cNvSpPr>
          <p:nvPr>
            <p:ph type="body" sz="quarter" idx="17"/>
          </p:nvPr>
        </p:nvSpPr>
        <p:spPr/>
        <p:txBody>
          <a:bodyPr/>
          <a:lstStyle/>
          <a:p>
            <a:pPr lvl="1"/>
            <a:r>
              <a:rPr lang="en-US" dirty="0"/>
              <a:t>A fundamental understanding of Azure data services.</a:t>
            </a:r>
          </a:p>
        </p:txBody>
      </p:sp>
      <p:grpSp>
        <p:nvGrpSpPr>
          <p:cNvPr id="39" name="Group 38">
            <a:extLst>
              <a:ext uri="{FF2B5EF4-FFF2-40B4-BE49-F238E27FC236}">
                <a16:creationId xmlns:a16="http://schemas.microsoft.com/office/drawing/2014/main" id="{72C9235D-6E14-4CC3-899D-596D3AF93546}"/>
              </a:ext>
            </a:extLst>
          </p:cNvPr>
          <p:cNvGrpSpPr/>
          <p:nvPr/>
        </p:nvGrpSpPr>
        <p:grpSpPr>
          <a:xfrm>
            <a:off x="418643" y="2546889"/>
            <a:ext cx="896425" cy="896552"/>
            <a:chOff x="418643" y="2980724"/>
            <a:chExt cx="896425" cy="896552"/>
          </a:xfrm>
        </p:grpSpPr>
        <p:grpSp>
          <p:nvGrpSpPr>
            <p:cNvPr id="40" name="Group 39">
              <a:extLst>
                <a:ext uri="{FF2B5EF4-FFF2-40B4-BE49-F238E27FC236}">
                  <a16:creationId xmlns:a16="http://schemas.microsoft.com/office/drawing/2014/main" id="{1F2E56EA-9BA9-49DF-A9A9-73F4858C38FE}"/>
                </a:ext>
                <a:ext uri="{C183D7F6-B498-43B3-948B-1728B52AA6E4}">
                  <adec:decorative xmlns:adec="http://schemas.microsoft.com/office/drawing/2017/decorative" val="1"/>
                </a:ext>
              </a:extLst>
            </p:cNvPr>
            <p:cNvGrpSpPr/>
            <p:nvPr/>
          </p:nvGrpSpPr>
          <p:grpSpPr>
            <a:xfrm>
              <a:off x="418643" y="2980724"/>
              <a:ext cx="896425" cy="896552"/>
              <a:chOff x="7962901" y="3032919"/>
              <a:chExt cx="981074" cy="981076"/>
            </a:xfrm>
          </p:grpSpPr>
          <p:sp>
            <p:nvSpPr>
              <p:cNvPr id="42" name="Freeform 5">
                <a:extLst>
                  <a:ext uri="{FF2B5EF4-FFF2-40B4-BE49-F238E27FC236}">
                    <a16:creationId xmlns:a16="http://schemas.microsoft.com/office/drawing/2014/main" id="{54F1ACB3-E1F9-4AA8-AC65-2FC715235F5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3" name="Freeform 6">
                <a:extLst>
                  <a:ext uri="{FF2B5EF4-FFF2-40B4-BE49-F238E27FC236}">
                    <a16:creationId xmlns:a16="http://schemas.microsoft.com/office/drawing/2014/main" id="{44E18B90-CEC2-4248-ADB1-E125C4974523}"/>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1" name="shield_3" title="Icon of a shield with an exclamation point inside">
              <a:extLst>
                <a:ext uri="{FF2B5EF4-FFF2-40B4-BE49-F238E27FC236}">
                  <a16:creationId xmlns:a16="http://schemas.microsoft.com/office/drawing/2014/main" id="{EC08744B-5677-4A9F-9D38-975916BACE69}"/>
                </a:ext>
              </a:extLst>
            </p:cNvPr>
            <p:cNvSpPr>
              <a:spLocks noChangeAspect="1" noEditPoints="1"/>
            </p:cNvSpPr>
            <p:nvPr/>
          </p:nvSpPr>
          <p:spPr bwMode="auto">
            <a:xfrm>
              <a:off x="671673" y="3231182"/>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5" name="Group 44" descr="Icon of a padlock">
            <a:extLst>
              <a:ext uri="{FF2B5EF4-FFF2-40B4-BE49-F238E27FC236}">
                <a16:creationId xmlns:a16="http://schemas.microsoft.com/office/drawing/2014/main" id="{379C841C-EFB9-4F1B-AFFA-CE5A4C15D48E}"/>
              </a:ext>
            </a:extLst>
          </p:cNvPr>
          <p:cNvGrpSpPr/>
          <p:nvPr/>
        </p:nvGrpSpPr>
        <p:grpSpPr>
          <a:xfrm>
            <a:off x="418643" y="1456896"/>
            <a:ext cx="896425" cy="896552"/>
            <a:chOff x="418643" y="1456896"/>
            <a:chExt cx="896425" cy="896552"/>
          </a:xfrm>
        </p:grpSpPr>
        <p:grpSp>
          <p:nvGrpSpPr>
            <p:cNvPr id="66" name="Group 65">
              <a:extLst>
                <a:ext uri="{FF2B5EF4-FFF2-40B4-BE49-F238E27FC236}">
                  <a16:creationId xmlns:a16="http://schemas.microsoft.com/office/drawing/2014/main" id="{4158B61A-9B8D-434D-AAA3-9A39956CEE06}"/>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68" name="Freeform 5">
                <a:extLst>
                  <a:ext uri="{FF2B5EF4-FFF2-40B4-BE49-F238E27FC236}">
                    <a16:creationId xmlns:a16="http://schemas.microsoft.com/office/drawing/2014/main" id="{E68D5CB5-3B6D-442B-8568-202854CAB91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9" name="Freeform 6">
                <a:extLst>
                  <a:ext uri="{FF2B5EF4-FFF2-40B4-BE49-F238E27FC236}">
                    <a16:creationId xmlns:a16="http://schemas.microsoft.com/office/drawing/2014/main" id="{A156F9B8-8665-4DF4-A7FF-24DA2DE56070}"/>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67" name="Lock" title="Icon of a padlock">
              <a:extLst>
                <a:ext uri="{FF2B5EF4-FFF2-40B4-BE49-F238E27FC236}">
                  <a16:creationId xmlns:a16="http://schemas.microsoft.com/office/drawing/2014/main" id="{3200E240-E0D4-415F-AE72-2013397AB371}"/>
                </a:ext>
              </a:extLst>
            </p:cNvPr>
            <p:cNvSpPr>
              <a:spLocks noChangeAspect="1" noEditPoints="1"/>
            </p:cNvSpPr>
            <p:nvPr/>
          </p:nvSpPr>
          <p:spPr bwMode="auto">
            <a:xfrm>
              <a:off x="723556" y="1704892"/>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0" name="Group 69" descr="Icon of a locked safe">
            <a:extLst>
              <a:ext uri="{FF2B5EF4-FFF2-40B4-BE49-F238E27FC236}">
                <a16:creationId xmlns:a16="http://schemas.microsoft.com/office/drawing/2014/main" id="{D5E1CE08-D7B3-4EF4-BED9-DC76F0B9C197}"/>
              </a:ext>
            </a:extLst>
          </p:cNvPr>
          <p:cNvGrpSpPr/>
          <p:nvPr/>
        </p:nvGrpSpPr>
        <p:grpSpPr>
          <a:xfrm>
            <a:off x="418643" y="3636882"/>
            <a:ext cx="896425" cy="896552"/>
            <a:chOff x="418643" y="3636882"/>
            <a:chExt cx="896425" cy="896552"/>
          </a:xfrm>
        </p:grpSpPr>
        <p:grpSp>
          <p:nvGrpSpPr>
            <p:cNvPr id="71" name="Group 70">
              <a:extLst>
                <a:ext uri="{FF2B5EF4-FFF2-40B4-BE49-F238E27FC236}">
                  <a16:creationId xmlns:a16="http://schemas.microsoft.com/office/drawing/2014/main" id="{F346066A-43D2-43E3-BD5D-1EFDF04E491C}"/>
                </a:ext>
                <a:ext uri="{C183D7F6-B498-43B3-948B-1728B52AA6E4}">
                  <adec:decorative xmlns:adec="http://schemas.microsoft.com/office/drawing/2017/decorative" val="1"/>
                </a:ext>
              </a:extLst>
            </p:cNvPr>
            <p:cNvGrpSpPr/>
            <p:nvPr/>
          </p:nvGrpSpPr>
          <p:grpSpPr>
            <a:xfrm>
              <a:off x="418643" y="3636882"/>
              <a:ext cx="896425" cy="896552"/>
              <a:chOff x="7962901" y="3032919"/>
              <a:chExt cx="981074" cy="981076"/>
            </a:xfrm>
          </p:grpSpPr>
          <p:sp>
            <p:nvSpPr>
              <p:cNvPr id="73" name="Freeform 5">
                <a:extLst>
                  <a:ext uri="{FF2B5EF4-FFF2-40B4-BE49-F238E27FC236}">
                    <a16:creationId xmlns:a16="http://schemas.microsoft.com/office/drawing/2014/main" id="{86000CF5-ACE7-4692-8CF9-9C3119957071}"/>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4" name="Freeform 6">
                <a:extLst>
                  <a:ext uri="{FF2B5EF4-FFF2-40B4-BE49-F238E27FC236}">
                    <a16:creationId xmlns:a16="http://schemas.microsoft.com/office/drawing/2014/main" id="{B0882C8B-AC4B-4D85-85F2-57DFA705FC25}"/>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72" name="safe" title="Icon of a locked safe">
              <a:extLst>
                <a:ext uri="{FF2B5EF4-FFF2-40B4-BE49-F238E27FC236}">
                  <a16:creationId xmlns:a16="http://schemas.microsoft.com/office/drawing/2014/main" id="{54D31B8A-71E0-4776-9A26-5D2FA8F58A62}"/>
                </a:ext>
              </a:extLst>
            </p:cNvPr>
            <p:cNvSpPr>
              <a:spLocks noChangeAspect="1" noEditPoints="1"/>
            </p:cNvSpPr>
            <p:nvPr/>
          </p:nvSpPr>
          <p:spPr bwMode="auto">
            <a:xfrm>
              <a:off x="699362" y="3903897"/>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297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Power Platform">
      <a:dk1>
        <a:srgbClr val="191919"/>
      </a:dk1>
      <a:lt1>
        <a:srgbClr val="FFFFFF"/>
      </a:lt1>
      <a:dk2>
        <a:srgbClr val="75757A"/>
      </a:dk2>
      <a:lt2>
        <a:srgbClr val="EAEAEA"/>
      </a:lt2>
      <a:accent1>
        <a:srgbClr val="F2C811"/>
      </a:accent1>
      <a:accent2>
        <a:srgbClr val="0066FF"/>
      </a:accent2>
      <a:accent3>
        <a:srgbClr val="742774"/>
      </a:accent3>
      <a:accent4>
        <a:srgbClr val="0B556A"/>
      </a:accent4>
      <a:accent5>
        <a:srgbClr val="3C3C41"/>
      </a:accent5>
      <a:accent6>
        <a:srgbClr val="F2C811"/>
      </a:accent6>
      <a:hlink>
        <a:srgbClr val="F2C811"/>
      </a:hlink>
      <a:folHlink>
        <a:srgbClr val="75757A"/>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ed971524-76e7-40a8-a01a-f99956bd178c"/>
  </ds:schemaRefs>
</ds:datastoreItem>
</file>

<file path=customXml/itemProps2.xml><?xml version="1.0" encoding="utf-8"?>
<ds:datastoreItem xmlns:ds="http://schemas.openxmlformats.org/officeDocument/2006/customXml" ds:itemID="{0CC5A829-815D-4D89-AFF2-3D55939D43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1219</TotalTime>
  <Words>823</Words>
  <Application>Microsoft Office PowerPoint</Application>
  <PresentationFormat>Widescreen</PresentationFormat>
  <Paragraphs>127</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Segoe</vt:lpstr>
      <vt:lpstr>Arial</vt:lpstr>
      <vt:lpstr>Segoe UI</vt:lpstr>
      <vt:lpstr>Segoe UI Light</vt:lpstr>
      <vt:lpstr>Segoe UI Semibold</vt:lpstr>
      <vt:lpstr>Wingdings</vt:lpstr>
      <vt:lpstr>Microsoft Power Platform Template</vt:lpstr>
      <vt:lpstr>Module 0: Introduction</vt:lpstr>
      <vt:lpstr>Module Agenda</vt:lpstr>
      <vt:lpstr>Lesson 1: Introduction</vt:lpstr>
      <vt:lpstr>Welcome</vt:lpstr>
      <vt:lpstr>Hello! Instructor Introduction</vt:lpstr>
      <vt:lpstr>Hello! Student Introductions</vt:lpstr>
      <vt:lpstr>Hello! Student Introductions</vt:lpstr>
      <vt:lpstr>Data Analyst Role</vt:lpstr>
      <vt:lpstr>About this Course: Prerequisites</vt:lpstr>
      <vt:lpstr>About this Course: Objectives</vt:lpstr>
      <vt:lpstr>About this Course: Course Outline</vt:lpstr>
      <vt:lpstr>Certification Areas (PL-300)</vt:lpstr>
      <vt:lpstr>References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lastModifiedBy>FNU LNU</cp:lastModifiedBy>
  <cp:revision>435</cp:revision>
  <dcterms:created xsi:type="dcterms:W3CDTF">2020-04-30T00:33:59Z</dcterms:created>
  <dcterms:modified xsi:type="dcterms:W3CDTF">2022-03-27T13:16:17Z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0x010100D38D393254D930438EAEFA57144E97A1</vt:lpwstr>
  </property>
</Properties>
</file>