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3"/>
  </p:notesMasterIdLst>
  <p:handoutMasterIdLst>
    <p:handoutMasterId r:id="rId24"/>
  </p:handoutMasterIdLst>
  <p:sldIdLst>
    <p:sldId id="1816" r:id="rId5"/>
    <p:sldId id="1627" r:id="rId6"/>
    <p:sldId id="1798" r:id="rId7"/>
    <p:sldId id="1799" r:id="rId8"/>
    <p:sldId id="1800" r:id="rId9"/>
    <p:sldId id="1801" r:id="rId10"/>
    <p:sldId id="1802" r:id="rId11"/>
    <p:sldId id="1803" r:id="rId12"/>
    <p:sldId id="1804" r:id="rId13"/>
    <p:sldId id="1807" r:id="rId14"/>
    <p:sldId id="1808" r:id="rId15"/>
    <p:sldId id="1809" r:id="rId16"/>
    <p:sldId id="1815" r:id="rId17"/>
    <p:sldId id="1811" r:id="rId18"/>
    <p:sldId id="1812" r:id="rId19"/>
    <p:sldId id="1813" r:id="rId20"/>
    <p:sldId id="1814" r:id="rId21"/>
    <p:sldId id="1786"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811"/>
    <a:srgbClr val="0B556A"/>
    <a:srgbClr val="0078D4"/>
    <a:srgbClr val="E91C1C"/>
    <a:srgbClr val="243A5E"/>
    <a:srgbClr val="4BCBEE"/>
    <a:srgbClr val="1392B4"/>
    <a:srgbClr val="59B4D9"/>
    <a:srgbClr val="EBEBEB"/>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57EE5-F2B7-4E92-B802-E819EFDED992}" v="1" dt="2022-02-23T23:46:20.5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68449" autoAdjust="0"/>
  </p:normalViewPr>
  <p:slideViewPr>
    <p:cSldViewPr snapToGrid="0">
      <p:cViewPr varScale="1">
        <p:scale>
          <a:sx n="69" d="100"/>
          <a:sy n="69" d="100"/>
        </p:scale>
        <p:origin x="1167"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60457EE5-F2B7-4E92-B802-E819EFDED992}"/>
    <pc:docChg chg="undo custSel addSld delSld modSld">
      <pc:chgData name="Brian Moring" userId="d63e1979-4170-492a-9b10-98f39b9268fa" providerId="ADAL" clId="{60457EE5-F2B7-4E92-B802-E819EFDED992}" dt="2022-02-23T23:50:40.948" v="23" actId="478"/>
      <pc:docMkLst>
        <pc:docMk/>
      </pc:docMkLst>
      <pc:sldChg chg="modSp mod">
        <pc:chgData name="Brian Moring" userId="d63e1979-4170-492a-9b10-98f39b9268fa" providerId="ADAL" clId="{60457EE5-F2B7-4E92-B802-E819EFDED992}" dt="2022-02-23T23:46:32.548" v="3" actId="20577"/>
        <pc:sldMkLst>
          <pc:docMk/>
          <pc:sldMk cId="3018641981" sldId="1627"/>
        </pc:sldMkLst>
        <pc:spChg chg="mod">
          <ac:chgData name="Brian Moring" userId="d63e1979-4170-492a-9b10-98f39b9268fa" providerId="ADAL" clId="{60457EE5-F2B7-4E92-B802-E819EFDED992}" dt="2022-02-23T23:46:32.548" v="3" actId="20577"/>
          <ac:spMkLst>
            <pc:docMk/>
            <pc:sldMk cId="3018641981" sldId="1627"/>
            <ac:spMk id="4" creationId="{841CB59B-EF9E-4E47-BF33-B8075EB6C7A1}"/>
          </ac:spMkLst>
        </pc:spChg>
      </pc:sldChg>
      <pc:sldChg chg="del">
        <pc:chgData name="Brian Moring" userId="d63e1979-4170-492a-9b10-98f39b9268fa" providerId="ADAL" clId="{60457EE5-F2B7-4E92-B802-E819EFDED992}" dt="2022-02-23T23:46:22.408" v="1" actId="47"/>
        <pc:sldMkLst>
          <pc:docMk/>
          <pc:sldMk cId="2830033870" sldId="1746"/>
        </pc:sldMkLst>
      </pc:sldChg>
      <pc:sldChg chg="delSp mod">
        <pc:chgData name="Brian Moring" userId="d63e1979-4170-492a-9b10-98f39b9268fa" providerId="ADAL" clId="{60457EE5-F2B7-4E92-B802-E819EFDED992}" dt="2022-02-23T23:50:40.948" v="23" actId="478"/>
        <pc:sldMkLst>
          <pc:docMk/>
          <pc:sldMk cId="2592321789" sldId="1786"/>
        </pc:sldMkLst>
        <pc:spChg chg="del">
          <ac:chgData name="Brian Moring" userId="d63e1979-4170-492a-9b10-98f39b9268fa" providerId="ADAL" clId="{60457EE5-F2B7-4E92-B802-E819EFDED992}" dt="2022-02-23T23:50:40.948" v="23" actId="478"/>
          <ac:spMkLst>
            <pc:docMk/>
            <pc:sldMk cId="2592321789" sldId="1786"/>
            <ac:spMk id="3" creationId="{68F755E2-26CC-4DEE-BBD8-27B33B993FFA}"/>
          </ac:spMkLst>
        </pc:spChg>
      </pc:sldChg>
      <pc:sldChg chg="addSp delSp modSp mod modClrScheme chgLayout">
        <pc:chgData name="Brian Moring" userId="d63e1979-4170-492a-9b10-98f39b9268fa" providerId="ADAL" clId="{60457EE5-F2B7-4E92-B802-E819EFDED992}" dt="2022-02-23T23:47:37.275" v="9" actId="22"/>
        <pc:sldMkLst>
          <pc:docMk/>
          <pc:sldMk cId="51930078" sldId="1799"/>
        </pc:sldMkLst>
        <pc:spChg chg="add del mod">
          <ac:chgData name="Brian Moring" userId="d63e1979-4170-492a-9b10-98f39b9268fa" providerId="ADAL" clId="{60457EE5-F2B7-4E92-B802-E819EFDED992}" dt="2022-02-23T23:47:28.873" v="8" actId="478"/>
          <ac:spMkLst>
            <pc:docMk/>
            <pc:sldMk cId="51930078" sldId="1799"/>
            <ac:spMk id="3" creationId="{602AE67B-6ACF-40E4-AA4F-AD2C76A2A14A}"/>
          </ac:spMkLst>
        </pc:spChg>
        <pc:spChg chg="add">
          <ac:chgData name="Brian Moring" userId="d63e1979-4170-492a-9b10-98f39b9268fa" providerId="ADAL" clId="{60457EE5-F2B7-4E92-B802-E819EFDED992}" dt="2022-02-23T23:47:37.275" v="9" actId="22"/>
          <ac:spMkLst>
            <pc:docMk/>
            <pc:sldMk cId="51930078" sldId="1799"/>
            <ac:spMk id="4" creationId="{BE30497F-2449-4052-A5C2-BE73AECF52B8}"/>
          </ac:spMkLst>
        </pc:spChg>
        <pc:spChg chg="mod ord">
          <ac:chgData name="Brian Moring" userId="d63e1979-4170-492a-9b10-98f39b9268fa" providerId="ADAL" clId="{60457EE5-F2B7-4E92-B802-E819EFDED992}" dt="2022-02-23T23:47:23.868" v="6" actId="26606"/>
          <ac:spMkLst>
            <pc:docMk/>
            <pc:sldMk cId="51930078" sldId="1799"/>
            <ac:spMk id="5" creationId="{007C2C26-EFD2-E847-AEA7-5CEF245E0904}"/>
          </ac:spMkLst>
        </pc:spChg>
        <pc:picChg chg="del mod ord modCrop">
          <ac:chgData name="Brian Moring" userId="d63e1979-4170-492a-9b10-98f39b9268fa" providerId="ADAL" clId="{60457EE5-F2B7-4E92-B802-E819EFDED992}" dt="2022-02-23T23:47:27.451" v="7" actId="478"/>
          <ac:picMkLst>
            <pc:docMk/>
            <pc:sldMk cId="51930078" sldId="1799"/>
            <ac:picMk id="6" creationId="{35F758E2-1262-4169-85E5-155D235772A0}"/>
          </ac:picMkLst>
        </pc:picChg>
      </pc:sldChg>
      <pc:sldChg chg="addSp delSp modSp mod modClrScheme chgLayout">
        <pc:chgData name="Brian Moring" userId="d63e1979-4170-492a-9b10-98f39b9268fa" providerId="ADAL" clId="{60457EE5-F2B7-4E92-B802-E819EFDED992}" dt="2022-02-23T23:48:45.894" v="13" actId="22"/>
        <pc:sldMkLst>
          <pc:docMk/>
          <pc:sldMk cId="3200586913" sldId="1808"/>
        </pc:sldMkLst>
        <pc:spChg chg="add del mod">
          <ac:chgData name="Brian Moring" userId="d63e1979-4170-492a-9b10-98f39b9268fa" providerId="ADAL" clId="{60457EE5-F2B7-4E92-B802-E819EFDED992}" dt="2022-02-23T23:48:45.477" v="12" actId="478"/>
          <ac:spMkLst>
            <pc:docMk/>
            <pc:sldMk cId="3200586913" sldId="1808"/>
            <ac:spMk id="3" creationId="{E9A86591-778F-46E6-B541-6BA8DFA30BCA}"/>
          </ac:spMkLst>
        </pc:spChg>
        <pc:spChg chg="add">
          <ac:chgData name="Brian Moring" userId="d63e1979-4170-492a-9b10-98f39b9268fa" providerId="ADAL" clId="{60457EE5-F2B7-4E92-B802-E819EFDED992}" dt="2022-02-23T23:48:45.894" v="13" actId="22"/>
          <ac:spMkLst>
            <pc:docMk/>
            <pc:sldMk cId="3200586913" sldId="1808"/>
            <ac:spMk id="4" creationId="{A8133748-53D5-41FF-95CF-412867DD1B10}"/>
          </ac:spMkLst>
        </pc:spChg>
        <pc:spChg chg="mod ord">
          <ac:chgData name="Brian Moring" userId="d63e1979-4170-492a-9b10-98f39b9268fa" providerId="ADAL" clId="{60457EE5-F2B7-4E92-B802-E819EFDED992}" dt="2022-02-23T23:48:31.114" v="10" actId="700"/>
          <ac:spMkLst>
            <pc:docMk/>
            <pc:sldMk cId="3200586913" sldId="1808"/>
            <ac:spMk id="5" creationId="{007C2C26-EFD2-E847-AEA7-5CEF245E0904}"/>
          </ac:spMkLst>
        </pc:spChg>
        <pc:picChg chg="del mod ord modCrop">
          <ac:chgData name="Brian Moring" userId="d63e1979-4170-492a-9b10-98f39b9268fa" providerId="ADAL" clId="{60457EE5-F2B7-4E92-B802-E819EFDED992}" dt="2022-02-23T23:48:33.137" v="11" actId="478"/>
          <ac:picMkLst>
            <pc:docMk/>
            <pc:sldMk cId="3200586913" sldId="1808"/>
            <ac:picMk id="6" creationId="{35F758E2-1262-4169-85E5-155D235772A0}"/>
          </ac:picMkLst>
        </pc:picChg>
      </pc:sldChg>
      <pc:sldChg chg="add del">
        <pc:chgData name="Brian Moring" userId="d63e1979-4170-492a-9b10-98f39b9268fa" providerId="ADAL" clId="{60457EE5-F2B7-4E92-B802-E819EFDED992}" dt="2022-02-23T23:49:58.207" v="16" actId="47"/>
        <pc:sldMkLst>
          <pc:docMk/>
          <pc:sldMk cId="185049309" sldId="1810"/>
        </pc:sldMkLst>
      </pc:sldChg>
      <pc:sldChg chg="modSp mod">
        <pc:chgData name="Brian Moring" userId="d63e1979-4170-492a-9b10-98f39b9268fa" providerId="ADAL" clId="{60457EE5-F2B7-4E92-B802-E819EFDED992}" dt="2022-02-23T23:50:35.954" v="22" actId="20577"/>
        <pc:sldMkLst>
          <pc:docMk/>
          <pc:sldMk cId="1576592242" sldId="1814"/>
        </pc:sldMkLst>
        <pc:spChg chg="mod">
          <ac:chgData name="Brian Moring" userId="d63e1979-4170-492a-9b10-98f39b9268fa" providerId="ADAL" clId="{60457EE5-F2B7-4E92-B802-E819EFDED992}" dt="2022-02-23T23:50:35.954" v="22" actId="20577"/>
          <ac:spMkLst>
            <pc:docMk/>
            <pc:sldMk cId="1576592242" sldId="1814"/>
            <ac:spMk id="3" creationId="{AA185E1C-174B-427E-8173-3D6B22758871}"/>
          </ac:spMkLst>
        </pc:spChg>
      </pc:sldChg>
      <pc:sldChg chg="add">
        <pc:chgData name="Brian Moring" userId="d63e1979-4170-492a-9b10-98f39b9268fa" providerId="ADAL" clId="{60457EE5-F2B7-4E92-B802-E819EFDED992}" dt="2022-02-23T23:46:20.522" v="0"/>
        <pc:sldMkLst>
          <pc:docMk/>
          <pc:sldMk cId="2648054270" sldId="181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2/23/2022 3:46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2/23/2022 3:45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microsoft-365/compliance/sensitivity-labels?view=o365-worldwid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46933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80068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Knowing how your workspace is being used and is performing is crucial for several reasons:</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Focuses your efforts for improvement; if you know where you have the least performance you can concentrate your efforts for improvement in those areas.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Quantifies the impact of your reports; by seeing usage metrics you can determine how successful your reports are.</a:t>
            </a:r>
          </a:p>
          <a:p>
            <a:pPr marL="0" indent="0" algn="l">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pPr marL="0" indent="0" algn="l">
              <a:buFont typeface="Arial" panose="020B0604020202020204" pitchFamily="34" charset="0"/>
              <a:buNone/>
            </a:pPr>
            <a:r>
              <a:rPr lang="en-US" b="0" i="0" dirty="0">
                <a:effectLst/>
                <a:latin typeface="Segoe UI Light" panose="020B0502040204020203" pitchFamily="34" charset="0"/>
                <a:cs typeface="Segoe UI Light" panose="020B0502040204020203" pitchFamily="34" charset="0"/>
              </a:rPr>
              <a:t>These performance and usage metrics are both a feature available for use in a workspace. You can see who's using your reports, what actions are being done on the reports, and what performance issues exist.</a:t>
            </a:r>
          </a:p>
          <a:p>
            <a:pPr marL="0" indent="0" algn="l">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Usage metric reports are available for Power BI pro users and can only be accessed by users with role types admin, member, or contributor.</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Navigate to the pertinent workspace. Then, find the report or dashboard you would like to see usage metrics for. Let's say we want to see the usage metrics report for </a:t>
            </a:r>
            <a:r>
              <a:rPr lang="en-US" b="1" i="0" dirty="0">
                <a:effectLst/>
                <a:latin typeface="Segoe UI Light" panose="020B0502040204020203" pitchFamily="34" charset="0"/>
                <a:cs typeface="Segoe UI Light" panose="020B0502040204020203" pitchFamily="34" charset="0"/>
              </a:rPr>
              <a:t>Sales Data</a:t>
            </a:r>
            <a:r>
              <a:rPr lang="en-US" b="0" i="0" dirty="0">
                <a:effectLst/>
                <a:latin typeface="Segoe UI Light" panose="020B0502040204020203" pitchFamily="34" charset="0"/>
                <a:cs typeface="Segoe UI Light" panose="020B0502040204020203" pitchFamily="34" charset="0"/>
              </a:rPr>
              <a:t>. Under the ellipsis, select </a:t>
            </a:r>
            <a:r>
              <a:rPr lang="en-US" b="1" i="0" dirty="0">
                <a:effectLst/>
                <a:latin typeface="Segoe UI Light" panose="020B0502040204020203" pitchFamily="34" charset="0"/>
                <a:cs typeface="Segoe UI Light" panose="020B0502040204020203" pitchFamily="34" charset="0"/>
              </a:rPr>
              <a:t>View usage metrics report</a:t>
            </a:r>
            <a:r>
              <a:rPr lang="en-US" b="0" i="0" dirty="0">
                <a:effectLst/>
                <a:latin typeface="Segoe UI Light" panose="020B0502040204020203" pitchFamily="34" charset="0"/>
                <a:cs typeface="Segoe UI Light" panose="020B0502040204020203" pitchFamily="34" charset="0"/>
              </a:rPr>
              <a: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view such details as:</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Viewers per day</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Unique viewers per day</a:t>
            </a:r>
            <a:r>
              <a:rPr lang="en-US" b="0" i="0" dirty="0">
                <a:effectLst/>
                <a:latin typeface="Segoe UI Light" panose="020B0502040204020203" pitchFamily="34" charset="0"/>
                <a:cs typeface="Segoe UI Light" panose="020B0502040204020203" pitchFamily="34" charset="0"/>
              </a:rPr>
              <a:t> (which doesn't include users who come back to the same reports multiple times), </a:t>
            </a:r>
            <a:r>
              <a:rPr lang="en-US" b="1" i="0" dirty="0">
                <a:effectLst/>
                <a:latin typeface="Segoe UI Light" panose="020B0502040204020203" pitchFamily="34" charset="0"/>
                <a:cs typeface="Segoe UI Light" panose="020B0502040204020203" pitchFamily="34" charset="0"/>
              </a:rPr>
              <a:t>Shares per day charts</a:t>
            </a:r>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Total views</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Total Viewers</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Total Shares</a:t>
            </a:r>
            <a:r>
              <a:rPr lang="en-US" b="0" i="0" dirty="0">
                <a:effectLst/>
                <a:latin typeface="Segoe UI Light" panose="020B0502040204020203" pitchFamily="34" charset="0"/>
                <a:cs typeface="Segoe UI Light" panose="020B0502040204020203" pitchFamily="34" charset="0"/>
              </a:rPr>
              <a:t> KPI cards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Total views and shares Ranking</a:t>
            </a:r>
            <a:r>
              <a:rPr lang="en-US" b="0" i="0" dirty="0">
                <a:effectLst/>
                <a:latin typeface="Segoe UI Light" panose="020B0502040204020203" pitchFamily="34" charset="0"/>
                <a:cs typeface="Segoe UI Light" panose="020B0502040204020203" pitchFamily="34" charset="0"/>
              </a:rPr>
              <a:t>: Compares how your report is doing in comparison to other reports in the app</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Views by Users</a:t>
            </a:r>
            <a:r>
              <a:rPr lang="en-US" b="0" i="0" dirty="0">
                <a:effectLst/>
                <a:latin typeface="Segoe UI Light" panose="020B0502040204020203" pitchFamily="34" charset="0"/>
                <a:cs typeface="Segoe UI Light" panose="020B0502040204020203" pitchFamily="34" charset="0"/>
              </a:rPr>
              <a:t>: detail about each specific user that viewed the dashboard.</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also filter by the distribution method of the report (for example, through sharing or from the workspace directly) and platform type (for example, mobile or web).</a:t>
            </a:r>
          </a:p>
          <a:p>
            <a:pPr algn="l"/>
            <a:r>
              <a:rPr lang="en-US" b="0" i="0" dirty="0">
                <a:effectLst/>
                <a:latin typeface="Segoe UI Light" panose="020B0502040204020203" pitchFamily="34" charset="0"/>
                <a:cs typeface="Segoe UI Light" panose="020B0502040204020203" pitchFamily="34" charset="0"/>
              </a:rPr>
              <a:t>&lt;Click&gt;</a:t>
            </a:r>
          </a:p>
          <a:p>
            <a:pPr algn="l"/>
            <a:r>
              <a:rPr lang="en-US" b="0" i="0" dirty="0">
                <a:effectLst/>
                <a:latin typeface="Segoe UI Light" panose="020B0502040204020203" pitchFamily="34" charset="0"/>
                <a:cs typeface="Segoe UI Light" panose="020B0502040204020203" pitchFamily="34" charset="0"/>
              </a:rPr>
              <a:t>You can also view performance metrics on the next tab, </a:t>
            </a:r>
            <a:r>
              <a:rPr lang="en-US" b="1" i="0" dirty="0">
                <a:effectLst/>
                <a:latin typeface="Segoe UI Light" panose="020B0502040204020203" pitchFamily="34" charset="0"/>
                <a:cs typeface="Segoe UI Light" panose="020B0502040204020203" pitchFamily="34" charset="0"/>
              </a:rPr>
              <a:t>Report performance, </a:t>
            </a:r>
            <a:r>
              <a:rPr lang="en-US" b="0" i="0" dirty="0">
                <a:effectLst/>
                <a:latin typeface="Segoe UI Light" panose="020B0502040204020203" pitchFamily="34" charset="0"/>
                <a:cs typeface="Segoe UI Light" panose="020B0502040204020203" pitchFamily="34" charset="0"/>
              </a:rPr>
              <a:t>including:</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Typical opening time</a:t>
            </a:r>
            <a:r>
              <a:rPr lang="en-US" b="0" i="0" dirty="0">
                <a:effectLst/>
                <a:latin typeface="Segoe UI Light" panose="020B0502040204020203" pitchFamily="34" charset="0"/>
                <a:cs typeface="Segoe UI Light" panose="020B0502040204020203" pitchFamily="34" charset="0"/>
              </a:rPr>
              <a:t>: how long it takes, at the 50th percentile, to open the report.</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Opening time trend</a:t>
            </a:r>
            <a:r>
              <a:rPr lang="en-US" b="0" i="0" dirty="0">
                <a:effectLst/>
                <a:latin typeface="Segoe UI Light" panose="020B0502040204020203" pitchFamily="34" charset="0"/>
                <a:cs typeface="Segoe UI Light" panose="020B0502040204020203" pitchFamily="34" charset="0"/>
              </a:rPr>
              <a:t>: how the typical opening time changes over time. This can tell you how the report is performing as the number of users starts to grow.</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Daily/7-Day Performance</a:t>
            </a:r>
            <a:r>
              <a:rPr lang="en-US" b="0" i="0" dirty="0">
                <a:effectLst/>
                <a:latin typeface="Segoe UI Light" panose="020B0502040204020203" pitchFamily="34" charset="0"/>
                <a:cs typeface="Segoe UI Light" panose="020B0502040204020203" pitchFamily="34" charset="0"/>
              </a:rPr>
              <a:t> charts: highlights the performance for 10%, 50, and 90% of the open-report actions every day and over a seven-day period.</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Filters for date, so you can see how the performance changes according to the day.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773265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You've had the chance to develop many reports and have published them to the Tailwind workspace. However, because you are also collaborating with the Products team, it has become increasingly difficult to track which reports need to be refreshed and even which datasets are in which report, it is a jumbled mess! You want to be able to determine which datasets need to be refreshed as you've been getting reports of stale data. The path of data from its source to the destination can often be a gargantuan challenge, and more so if you have multiple datasets to add to the mix. How can you make sense of the intricacies of the data paths and troubleshoot unrefreshed data?</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Power BI's Lineage View allows you to do just that. In Lineage View, you can quickly refresh datasets and see the relationships between the artifacts in a workspace as well as their external dependencies.</a:t>
            </a:r>
          </a:p>
          <a:p>
            <a:endParaRPr lang="en-US" dirty="0">
              <a:latin typeface="Segoe UI Light" panose="020B0502040204020203" pitchFamily="34" charset="0"/>
              <a:cs typeface="Segoe UI Light" panose="020B0502040204020203" pitchFamily="34" charset="0"/>
            </a:endParaRPr>
          </a:p>
          <a:p>
            <a:pPr algn="l"/>
            <a:r>
              <a:rPr lang="en-US" b="0" i="1" dirty="0">
                <a:effectLst/>
                <a:latin typeface="Segoe UI Light" panose="020B0502040204020203" pitchFamily="34" charset="0"/>
                <a:cs typeface="Segoe UI Light" panose="020B0502040204020203" pitchFamily="34" charset="0"/>
              </a:rPr>
              <a:t>Data lineage</a:t>
            </a:r>
            <a:r>
              <a:rPr lang="en-US" b="0" i="0" dirty="0">
                <a:effectLst/>
                <a:latin typeface="Segoe UI Light" panose="020B0502040204020203" pitchFamily="34" charset="0"/>
                <a:cs typeface="Segoe UI Light" panose="020B0502040204020203" pitchFamily="34" charset="0"/>
              </a:rPr>
              <a:t> refers to the path that data takes from the data source to the destination. View lineage in Power BI is crucial for several reasons:</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Simplifies the troubleshooting process, as you can see the path the data takes from source to destination and easily determine pain points and bottlenecks.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Allows you to manage your workspaces more easily and clearly see the impact of a single change in one dataset to reports and dashboards.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Saves time by making it easy to identify reports and dashboards that haven't been refreshed.</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Lineage concepts:</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Lineage view</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Only accessible to admin, contributor, and member roles, the view shows us all the artifacts in our workspace. Artifacts include data sources, datasets and dataflows, reports, and dashboards. Each card represents an artifact, and the arrows in between these cards represent the flow of data, or the relationship between different artifacts.</a:t>
            </a: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Data sources</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This card tells you the type of data source (for example, </a:t>
            </a:r>
            <a:r>
              <a:rPr lang="en-US" b="1" i="0" dirty="0">
                <a:effectLst/>
                <a:latin typeface="Segoe UI Light" panose="020B0502040204020203" pitchFamily="34" charset="0"/>
                <a:cs typeface="Segoe UI Light" panose="020B0502040204020203" pitchFamily="34" charset="0"/>
              </a:rPr>
              <a:t>Text/CSV</a:t>
            </a:r>
            <a:r>
              <a:rPr lang="en-US" b="0" i="0" dirty="0">
                <a:effectLst/>
                <a:latin typeface="Segoe UI Light" panose="020B0502040204020203" pitchFamily="34" charset="0"/>
                <a:cs typeface="Segoe UI Light" panose="020B0502040204020203" pitchFamily="34" charset="0"/>
              </a:rPr>
              <a:t>) and the gateway.</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Gateway</a:t>
            </a:r>
            <a:r>
              <a:rPr lang="en-US" b="0" i="0" dirty="0">
                <a:effectLst/>
                <a:latin typeface="Segoe UI Light" panose="020B0502040204020203" pitchFamily="34" charset="0"/>
                <a:cs typeface="Segoe UI Light" panose="020B0502040204020203" pitchFamily="34" charset="0"/>
              </a:rPr>
              <a:t>:  Gateway tells us the source of our data.</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Datasets/dataflows</a:t>
            </a:r>
            <a:r>
              <a:rPr lang="en-US" b="0" i="0" dirty="0">
                <a:effectLst/>
                <a:latin typeface="Segoe UI Light" panose="020B0502040204020203" pitchFamily="34" charset="0"/>
                <a:cs typeface="Segoe UI Light" panose="020B0502040204020203" pitchFamily="34" charset="0"/>
              </a:rPr>
              <a:t>: On these cards you can see when the dataset was last refreshed, , if the dataset or dataflow is certified or promoted, as well refresh the dataset itself by selecting the arrow icon on the bottom left of the card. </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Report / Dashboards</a:t>
            </a:r>
            <a:r>
              <a:rPr lang="en-US" b="0" i="0" dirty="0">
                <a:effectLst/>
                <a:latin typeface="Segoe UI Light" panose="020B0502040204020203" pitchFamily="34" charset="0"/>
                <a:cs typeface="Segoe UI Light" panose="020B0502040204020203" pitchFamily="34" charset="0"/>
              </a:rPr>
              <a:t>: Similar functionality as the data source and dataset cards. Selecting a card will bring up a window in which you can view the metadata about the report or dashboard; here, you can also go directly to the report or dashboard. You can also enable or disable whether you would like to include this report or dashboard within the app.</a:t>
            </a:r>
          </a:p>
          <a:p>
            <a:pPr marL="0" indent="0">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0" i="0" dirty="0">
                <a:effectLst/>
                <a:latin typeface="Segoe UI Light" panose="020B0502040204020203" pitchFamily="34" charset="0"/>
                <a:cs typeface="Segoe UI Light" panose="020B0502040204020203" pitchFamily="34" charset="0"/>
              </a:rPr>
              <a:t>The lineage view is a powerful troubleshooting feature that makes it a quick and painless task to see the path the data takes from source to destination and easily determine pain points and bottlenecks.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808294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sng" dirty="0">
                <a:solidFill>
                  <a:srgbClr val="000000"/>
                </a:solidFill>
                <a:effectLst/>
                <a:latin typeface="Segoe UI Light" panose="020B0502040204020203" pitchFamily="34" charset="0"/>
                <a:cs typeface="Segoe UI Light" panose="020B0502040204020203" pitchFamily="34" charset="0"/>
                <a:hlinkClick r:id="rId3"/>
              </a:rPr>
              <a:t>Microsoft Information Protection sensitivity labels</a:t>
            </a:r>
            <a:r>
              <a:rPr lang="en-US" b="0" i="0" dirty="0">
                <a:solidFill>
                  <a:srgbClr val="000000"/>
                </a:solidFill>
                <a:effectLst/>
                <a:latin typeface="Segoe UI Light" panose="020B0502040204020203" pitchFamily="34" charset="0"/>
                <a:cs typeface="Segoe UI Light" panose="020B0502040204020203" pitchFamily="34" charset="0"/>
              </a:rPr>
              <a:t> provide a simple way for your users to classify critical content in Power BI without compromising productivity or the ability to collaborate. Sensitivity labels can be applied on datasets, reports, dashboards, and dataflows. </a:t>
            </a:r>
            <a:br>
              <a:rPr lang="en-US" b="0" i="0" dirty="0">
                <a:solidFill>
                  <a:srgbClr val="000000"/>
                </a:solidFill>
                <a:effectLst/>
                <a:latin typeface="Segoe UI Light" panose="020B0502040204020203" pitchFamily="34" charset="0"/>
                <a:cs typeface="Segoe UI Light" panose="020B0502040204020203" pitchFamily="34" charset="0"/>
              </a:rPr>
            </a:br>
            <a:br>
              <a:rPr lang="en-US" b="0" i="0" dirty="0">
                <a:solidFill>
                  <a:srgbClr val="000000"/>
                </a:solidFill>
                <a:effectLst/>
                <a:latin typeface="Segoe UI Light" panose="020B0502040204020203" pitchFamily="34" charset="0"/>
                <a:cs typeface="Segoe UI Light" panose="020B0502040204020203" pitchFamily="34" charset="0"/>
              </a:rPr>
            </a:br>
            <a:r>
              <a:rPr lang="en-US" b="0" i="0" dirty="0">
                <a:solidFill>
                  <a:srgbClr val="000000"/>
                </a:solidFill>
                <a:effectLst/>
                <a:latin typeface="Segoe UI Light" panose="020B0502040204020203" pitchFamily="34" charset="0"/>
                <a:cs typeface="Segoe UI Light" panose="020B0502040204020203" pitchFamily="34" charset="0"/>
              </a:rPr>
              <a:t>When data is exported from Power BI to Excel, PowerPoint or PDF files, </a:t>
            </a:r>
            <a:r>
              <a:rPr lang="en-US" b="1" i="0" dirty="0">
                <a:solidFill>
                  <a:srgbClr val="000000"/>
                </a:solidFill>
                <a:effectLst/>
                <a:latin typeface="Segoe UI Light" panose="020B0502040204020203" pitchFamily="34" charset="0"/>
                <a:cs typeface="Segoe UI Light" panose="020B0502040204020203" pitchFamily="34" charset="0"/>
              </a:rPr>
              <a:t>Power BI automatically applies a sensitivity label on the exported file </a:t>
            </a:r>
            <a:r>
              <a:rPr lang="en-US" b="0" i="0" dirty="0">
                <a:solidFill>
                  <a:srgbClr val="000000"/>
                </a:solidFill>
                <a:effectLst/>
                <a:latin typeface="Segoe UI Light" panose="020B0502040204020203" pitchFamily="34" charset="0"/>
                <a:cs typeface="Segoe UI Light" panose="020B0502040204020203" pitchFamily="34" charset="0"/>
              </a:rPr>
              <a:t>and protects it according to the label’s file encryption settings. This way your sensitive data remains protected no matter where it is.</a:t>
            </a:r>
          </a:p>
          <a:p>
            <a:br>
              <a:rPr lang="en-US" b="0" i="0" dirty="0">
                <a:effectLst/>
                <a:latin typeface="Segoe UI Light" panose="020B0502040204020203" pitchFamily="34" charset="0"/>
                <a:cs typeface="Segoe UI Light" panose="020B0502040204020203" pitchFamily="34" charset="0"/>
              </a:rPr>
            </a:br>
            <a:r>
              <a:rPr lang="en-US" b="0" i="0" dirty="0">
                <a:effectLst/>
                <a:latin typeface="Segoe UI Light" panose="020B0502040204020203" pitchFamily="34" charset="0"/>
                <a:cs typeface="Segoe UI Light" panose="020B0502040204020203" pitchFamily="34" charset="0"/>
              </a:rPr>
              <a:t>Power BI provides end-to-end label consistency including:</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1" i="0" dirty="0">
                <a:solidFill>
                  <a:srgbClr val="000000"/>
                </a:solidFill>
                <a:effectLst/>
                <a:latin typeface="Segoe UI Light" panose="020B0502040204020203" pitchFamily="34" charset="0"/>
                <a:cs typeface="Segoe UI Light" panose="020B0502040204020203" pitchFamily="34" charset="0"/>
              </a:rPr>
              <a:t>Label inheritance upon creation of new content</a:t>
            </a:r>
            <a:r>
              <a:rPr lang="en-US" b="0" i="0" dirty="0">
                <a:solidFill>
                  <a:srgbClr val="000000"/>
                </a:solidFill>
                <a:effectLst/>
                <a:latin typeface="Segoe UI Light" panose="020B0502040204020203" pitchFamily="34" charset="0"/>
                <a:cs typeface="Segoe UI Light" panose="020B0502040204020203" pitchFamily="34" charset="0"/>
              </a:rPr>
              <a:t>: When new reports and dashboards are created in the Power BI service, they will automatically inherit the sensitivity label previously applied on parent dataset or report. For example, a new report created on top of a dataset that has a “Highly Confidential” sensitivity label will automatically receive the “Highly Confidential” label as well.</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1" i="0" dirty="0">
                <a:solidFill>
                  <a:srgbClr val="000000"/>
                </a:solidFill>
                <a:effectLst/>
                <a:latin typeface="Segoe UI Light" panose="020B0502040204020203" pitchFamily="34" charset="0"/>
                <a:cs typeface="Segoe UI Light" panose="020B0502040204020203" pitchFamily="34" charset="0"/>
              </a:rPr>
              <a:t>Sensitivity labels persist when a Power BI report is embedded in an app: </a:t>
            </a:r>
            <a:r>
              <a:rPr lang="en-US" b="0" i="0" dirty="0">
                <a:solidFill>
                  <a:srgbClr val="000000"/>
                </a:solidFill>
                <a:effectLst/>
                <a:latin typeface="Segoe UI Light" panose="020B0502040204020203" pitchFamily="34" charset="0"/>
                <a:cs typeface="Segoe UI Light" panose="020B0502040204020203" pitchFamily="34" charset="0"/>
              </a:rPr>
              <a:t>Power BI business reports are often embedded in business applications such as Microsoft </a:t>
            </a:r>
            <a:r>
              <a:rPr lang="en-US" b="1" i="0" dirty="0">
                <a:solidFill>
                  <a:srgbClr val="000000"/>
                </a:solidFill>
                <a:effectLst/>
                <a:latin typeface="Segoe UI Light" panose="020B0502040204020203" pitchFamily="34" charset="0"/>
                <a:cs typeface="Segoe UI Light" panose="020B0502040204020203" pitchFamily="34" charset="0"/>
              </a:rPr>
              <a:t>Teams</a:t>
            </a:r>
            <a:r>
              <a:rPr lang="en-US" b="0" i="0" dirty="0">
                <a:solidFill>
                  <a:srgbClr val="000000"/>
                </a:solidFill>
                <a:effectLst/>
                <a:latin typeface="Segoe UI Light" panose="020B0502040204020203" pitchFamily="34" charset="0"/>
                <a:cs typeface="Segoe UI Light" panose="020B0502040204020203" pitchFamily="34" charset="0"/>
              </a:rPr>
              <a:t>, </a:t>
            </a:r>
            <a:r>
              <a:rPr lang="en-US" b="1" i="0" dirty="0">
                <a:solidFill>
                  <a:srgbClr val="000000"/>
                </a:solidFill>
                <a:effectLst/>
                <a:latin typeface="Segoe UI Light" panose="020B0502040204020203" pitchFamily="34" charset="0"/>
                <a:cs typeface="Segoe UI Light" panose="020B0502040204020203" pitchFamily="34" charset="0"/>
              </a:rPr>
              <a:t>SharePoint</a:t>
            </a:r>
            <a:r>
              <a:rPr lang="en-US" b="0" i="0" dirty="0">
                <a:solidFill>
                  <a:srgbClr val="000000"/>
                </a:solidFill>
                <a:effectLst/>
                <a:latin typeface="Segoe UI Light" panose="020B0502040204020203" pitchFamily="34" charset="0"/>
                <a:cs typeface="Segoe UI Light" panose="020B0502040204020203" pitchFamily="34" charset="0"/>
              </a:rPr>
              <a:t>, or an organization’s </a:t>
            </a:r>
            <a:r>
              <a:rPr lang="en-US" b="1" i="0" dirty="0">
                <a:solidFill>
                  <a:srgbClr val="000000"/>
                </a:solidFill>
                <a:effectLst/>
                <a:latin typeface="Segoe UI Light" panose="020B0502040204020203" pitchFamily="34" charset="0"/>
                <a:cs typeface="Segoe UI Light" panose="020B0502040204020203" pitchFamily="34" charset="0"/>
              </a:rPr>
              <a:t>website</a:t>
            </a:r>
            <a:r>
              <a:rPr lang="en-US" b="0" i="0" dirty="0">
                <a:solidFill>
                  <a:srgbClr val="000000"/>
                </a:solidFill>
                <a:effectLst/>
                <a:latin typeface="Segoe UI Light" panose="020B0502040204020203" pitchFamily="34" charset="0"/>
                <a:cs typeface="Segoe UI Light" panose="020B0502040204020203" pitchFamily="34" charset="0"/>
              </a:rPr>
              <a:t>. Now when you embed sensitive information, the label applied on your reports and dashboards will be visible in the embedded view and persist when data is exported to Excel.</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1" i="0" dirty="0">
                <a:solidFill>
                  <a:srgbClr val="000000"/>
                </a:solidFill>
                <a:effectLst/>
                <a:latin typeface="Segoe UI Light" panose="020B0502040204020203" pitchFamily="34" charset="0"/>
                <a:cs typeface="Segoe UI Light" panose="020B0502040204020203" pitchFamily="34" charset="0"/>
              </a:rPr>
              <a:t>Sensitivity label inheritance from Power BI to Excel for live data connections: </a:t>
            </a:r>
            <a:r>
              <a:rPr lang="en-US" b="0" i="0" dirty="0">
                <a:solidFill>
                  <a:srgbClr val="000000"/>
                </a:solidFill>
                <a:effectLst/>
                <a:latin typeface="Segoe UI Light" panose="020B0502040204020203" pitchFamily="34" charset="0"/>
                <a:cs typeface="Segoe UI Light" panose="020B0502040204020203" pitchFamily="34" charset="0"/>
              </a:rPr>
              <a:t>When you create PivotTable in Excel with live connection to Power BI dataset (“Analyze In Excel”), that dataset’s sensitivity label will be inherited and applied to your Excel file along with its associated protection.</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solidFill>
                  <a:srgbClr val="E3E3E3"/>
                </a:solidFill>
                <a:effectLst/>
                <a:latin typeface="Segoe UI Light" panose="020B0502040204020203" pitchFamily="34" charset="0"/>
                <a:cs typeface="Segoe UI Light" panose="020B0502040204020203" pitchFamily="34" charset="0"/>
              </a:rPr>
              <a:t>With Power BI's data protection capabilities you can:</a:t>
            </a:r>
            <a:br>
              <a:rPr lang="en-US" b="0" i="0" dirty="0">
                <a:solidFill>
                  <a:srgbClr val="E3E3E3"/>
                </a:solidFill>
                <a:effectLst/>
                <a:latin typeface="Segoe UI Light" panose="020B0502040204020203" pitchFamily="34" charset="0"/>
                <a:cs typeface="Segoe UI Light" panose="020B0502040204020203" pitchFamily="34" charset="0"/>
              </a:rPr>
            </a:br>
            <a:endParaRPr lang="en-US" b="0" i="0" dirty="0">
              <a:solidFill>
                <a:srgbClr val="E3E3E3"/>
              </a:solidFill>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solidFill>
                  <a:srgbClr val="E3E3E3"/>
                </a:solidFill>
                <a:effectLst/>
                <a:latin typeface="Segoe UI Light" panose="020B0502040204020203" pitchFamily="34" charset="0"/>
                <a:cs typeface="Segoe UI Light" panose="020B0502040204020203" pitchFamily="34" charset="0"/>
              </a:rPr>
              <a:t>Classify and label sensitive Power BI data</a:t>
            </a:r>
            <a:r>
              <a:rPr lang="en-US" b="0" i="0" dirty="0">
                <a:solidFill>
                  <a:srgbClr val="E3E3E3"/>
                </a:solidFill>
                <a:effectLst/>
                <a:latin typeface="Segoe UI Light" panose="020B0502040204020203" pitchFamily="34" charset="0"/>
                <a:cs typeface="Segoe UI Light" panose="020B0502040204020203" pitchFamily="34" charset="0"/>
              </a:rPr>
              <a:t> using Microsoft Information Protection sensitivity labels used in Office and other Microsoft products.</a:t>
            </a:r>
          </a:p>
          <a:p>
            <a:pPr marL="171450" indent="-171450" algn="l">
              <a:buFont typeface="Arial" panose="020B0604020202020204" pitchFamily="34" charset="0"/>
              <a:buChar char="•"/>
            </a:pPr>
            <a:r>
              <a:rPr lang="en-US" b="1" i="0" dirty="0">
                <a:solidFill>
                  <a:srgbClr val="E3E3E3"/>
                </a:solidFill>
                <a:effectLst/>
                <a:latin typeface="Segoe UI Light" panose="020B0502040204020203" pitchFamily="34" charset="0"/>
                <a:cs typeface="Segoe UI Light" panose="020B0502040204020203" pitchFamily="34" charset="0"/>
              </a:rPr>
              <a:t>Enforce governance policies even when Power BI content is exported</a:t>
            </a:r>
            <a:r>
              <a:rPr lang="en-US" b="0" i="0" dirty="0">
                <a:solidFill>
                  <a:srgbClr val="E3E3E3"/>
                </a:solidFill>
                <a:effectLst/>
                <a:latin typeface="Segoe UI Light" panose="020B0502040204020203" pitchFamily="34" charset="0"/>
                <a:cs typeface="Segoe UI Light" panose="020B0502040204020203" pitchFamily="34" charset="0"/>
              </a:rPr>
              <a:t> to Excel, PowerPoint, PDF, and other supported export formats to help ensure data is protected even when it leaves Power BI.</a:t>
            </a:r>
          </a:p>
          <a:p>
            <a:pPr marL="171450" indent="-171450" algn="l">
              <a:buFont typeface="Arial" panose="020B0604020202020204" pitchFamily="34" charset="0"/>
              <a:buChar char="•"/>
            </a:pPr>
            <a:r>
              <a:rPr lang="en-US" b="1" i="0" dirty="0">
                <a:solidFill>
                  <a:srgbClr val="E3E3E3"/>
                </a:solidFill>
                <a:effectLst/>
                <a:latin typeface="Segoe UI Light" panose="020B0502040204020203" pitchFamily="34" charset="0"/>
                <a:cs typeface="Segoe UI Light" panose="020B0502040204020203" pitchFamily="34" charset="0"/>
              </a:rPr>
              <a:t>Monitor and protect user activity on sensitive data in real time</a:t>
            </a:r>
            <a:r>
              <a:rPr lang="en-US" b="0" i="0" dirty="0">
                <a:solidFill>
                  <a:srgbClr val="E3E3E3"/>
                </a:solidFill>
                <a:effectLst/>
                <a:latin typeface="Segoe UI Light" panose="020B0502040204020203" pitchFamily="34" charset="0"/>
                <a:cs typeface="Segoe UI Light" panose="020B0502040204020203" pitchFamily="34" charset="0"/>
              </a:rPr>
              <a:t> with alerts, session monitoring, and risk remediation using Cloud App Security.</a:t>
            </a:r>
          </a:p>
          <a:p>
            <a:pPr marL="171450" indent="-171450" algn="l">
              <a:buFont typeface="Arial" panose="020B0604020202020204" pitchFamily="34" charset="0"/>
              <a:buChar char="•"/>
            </a:pPr>
            <a:r>
              <a:rPr lang="en-US" b="1" i="0" dirty="0">
                <a:solidFill>
                  <a:srgbClr val="E3E3E3"/>
                </a:solidFill>
                <a:effectLst/>
                <a:latin typeface="Segoe UI Light" panose="020B0502040204020203" pitchFamily="34" charset="0"/>
                <a:cs typeface="Segoe UI Light" panose="020B0502040204020203" pitchFamily="34" charset="0"/>
              </a:rPr>
              <a:t>Empower security administrators</a:t>
            </a:r>
            <a:r>
              <a:rPr lang="en-US" b="0" i="0" dirty="0">
                <a:solidFill>
                  <a:srgbClr val="E3E3E3"/>
                </a:solidFill>
                <a:effectLst/>
                <a:latin typeface="Segoe UI Light" panose="020B0502040204020203" pitchFamily="34" charset="0"/>
                <a:cs typeface="Segoe UI Light" panose="020B0502040204020203" pitchFamily="34" charset="0"/>
              </a:rPr>
              <a:t> who use data protection reports and security investigation capabilities with Microsoft Cloud App Security to enhance organizational oversight.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989062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098933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 discussed:</a:t>
            </a:r>
          </a:p>
          <a:p>
            <a:pPr marL="171450" indent="-171450">
              <a:buFont typeface="Arial" panose="020B0604020202020204" pitchFamily="34" charset="0"/>
              <a:buChar char="•"/>
            </a:pPr>
            <a:r>
              <a:rPr lang="en-US" dirty="0"/>
              <a:t>How to create, manage and secure workspace in Power BI.</a:t>
            </a:r>
          </a:p>
          <a:p>
            <a:pPr marL="171450" indent="-171450">
              <a:buFont typeface="Arial" panose="020B0604020202020204" pitchFamily="34" charset="0"/>
              <a:buChar char="•"/>
            </a:pPr>
            <a:r>
              <a:rPr lang="en-US" dirty="0"/>
              <a:t>How to share and manage Power BI assets.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53304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It is good practice to tie back your ILT deliveries to role-based learning materials on Microsoft Learn. What is listed here should supplement your delivery and the role-based training your course is affiliated with. It is important to give the learners continued education opportunities for growth.</a:t>
            </a:r>
          </a:p>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 </a:t>
            </a:r>
          </a:p>
          <a:p>
            <a:pPr marL="0" marR="0" algn="l" defTabSz="932742" rtl="0" eaLnBrk="1" latinLnBrk="0" hangingPunct="1">
              <a:lnSpc>
                <a:spcPct val="90000"/>
              </a:lnSpc>
              <a:spcBef>
                <a:spcPts val="0"/>
              </a:spcBef>
              <a:spcAft>
                <a:spcPts val="340"/>
              </a:spcAft>
            </a:pPr>
            <a:r>
              <a:rPr lang="en-US" sz="800" b="1" kern="1200" dirty="0">
                <a:solidFill>
                  <a:schemeClr val="tx1"/>
                </a:solidFill>
                <a:latin typeface="Segoe UI Light" pitchFamily="34" charset="0"/>
                <a:ea typeface="+mn-ea"/>
                <a:cs typeface="+mn-cs"/>
              </a:rPr>
              <a:t>Steps:</a:t>
            </a:r>
          </a:p>
          <a:p>
            <a:pPr marL="228600" marR="0" indent="-228600" algn="l" defTabSz="932742" rtl="0" eaLnBrk="1" latinLnBrk="0" hangingPunct="1">
              <a:lnSpc>
                <a:spcPct val="90000"/>
              </a:lnSpc>
              <a:spcBef>
                <a:spcPts val="0"/>
              </a:spcBef>
              <a:spcAft>
                <a:spcPts val="340"/>
              </a:spcAft>
              <a:buFont typeface="+mj-lt"/>
              <a:buAutoNum type="arabicPeriod"/>
            </a:pPr>
            <a:r>
              <a:rPr lang="en-US" sz="800" kern="1200" dirty="0">
                <a:solidFill>
                  <a:schemeClr val="tx1"/>
                </a:solidFill>
                <a:latin typeface="Segoe UI Light" pitchFamily="34" charset="0"/>
                <a:ea typeface="+mn-ea"/>
                <a:cs typeface="+mn-cs"/>
              </a:rPr>
              <a:t>Insert the page title here along with the </a:t>
            </a:r>
            <a:r>
              <a:rPr lang="en-US" sz="800" kern="1200" dirty="0" err="1">
                <a:solidFill>
                  <a:schemeClr val="tx1"/>
                </a:solidFill>
                <a:latin typeface="Segoe UI Light" pitchFamily="34" charset="0"/>
                <a:ea typeface="+mn-ea"/>
                <a:cs typeface="+mn-cs"/>
              </a:rPr>
              <a:t>url</a:t>
            </a:r>
            <a:r>
              <a:rPr lang="en-US" sz="800" kern="1200" dirty="0">
                <a:solidFill>
                  <a:schemeClr val="tx1"/>
                </a:solidFill>
                <a:latin typeface="Segoe UI Light" pitchFamily="34" charset="0"/>
                <a:ea typeface="+mn-ea"/>
                <a:cs typeface="+mn-cs"/>
              </a:rPr>
              <a:t> to other Microsoft resources</a:t>
            </a:r>
          </a:p>
          <a:p>
            <a:pPr marL="228600" marR="0" indent="-228600" algn="l" defTabSz="932742" rtl="0" eaLnBrk="1" latinLnBrk="0" hangingPunct="1">
              <a:lnSpc>
                <a:spcPct val="90000"/>
              </a:lnSpc>
              <a:spcBef>
                <a:spcPts val="0"/>
              </a:spcBef>
              <a:spcAft>
                <a:spcPts val="340"/>
              </a:spcAft>
              <a:buFont typeface="+mj-lt"/>
              <a:buAutoNum type="arabicPeriod"/>
            </a:pPr>
            <a:r>
              <a:rPr lang="en-US" sz="800" kern="1200" dirty="0">
                <a:solidFill>
                  <a:schemeClr val="tx1"/>
                </a:solidFill>
                <a:latin typeface="Segoe UI Light" pitchFamily="34" charset="0"/>
                <a:ea typeface="+mn-ea"/>
                <a:cs typeface="+mn-cs"/>
              </a:rPr>
              <a:t>It is only necessary to duplicate this slide if there are more than 6 references that need to be shared with the students.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9503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module, you’ll be able to:</a:t>
            </a:r>
          </a:p>
          <a:p>
            <a:pPr marL="171450" indent="-171450">
              <a:buFont typeface="Arial" panose="020B0604020202020204" pitchFamily="34" charset="0"/>
              <a:buChar char="•"/>
            </a:pPr>
            <a:r>
              <a:rPr lang="en-US" dirty="0"/>
              <a:t>Create, manage and secure workspace in Power BI</a:t>
            </a:r>
          </a:p>
          <a:p>
            <a:pPr marL="171450" indent="-171450">
              <a:buFont typeface="Arial" panose="020B0604020202020204" pitchFamily="34" charset="0"/>
              <a:buChar char="•"/>
            </a:pPr>
            <a:r>
              <a:rPr lang="en-US" dirty="0"/>
              <a:t>Share and manage Power BI assets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334823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387765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Through the past few discussions, you've had the chance to do a myriad of tasks, loading and transforming data from a number of sources, building visuals, creating DAX equations, maybe even publishing a report or two to Power BI Service, but what's next? The next step on our data analysis journey is to share these reports with our wider audiences and organizations. We can do this in a workspace, a feature of Power BI Service. A workspace is a centralized repository in which you can collaborate with colleagues and teams to create collections of reports and dashboards.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Workspaces offer the following benefits: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Allow you to share and present reports and dashboards in a single environment.</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Ensure that the highest level of security is maintained by controlling who can access datasets, reports, and dashboards.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effectLst/>
                <a:latin typeface="Segoe UI Light" panose="020B0502040204020203" pitchFamily="34" charset="0"/>
                <a:cs typeface="Segoe UI Light" panose="020B0502040204020203" pitchFamily="34" charset="0"/>
              </a:rPr>
              <a:t>Focus collaboration efforts as workspaces can be used to house reports and dashboards for use by multiple teams.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38198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Light" panose="020B0502040204020203" pitchFamily="34" charset="0"/>
                <a:cs typeface="Segoe UI Light" panose="020B0502040204020203" pitchFamily="34" charset="0"/>
              </a:rPr>
              <a:t>Create a workspace</a:t>
            </a:r>
          </a:p>
          <a:p>
            <a:pPr algn="l"/>
            <a:r>
              <a:rPr lang="en-US" b="0" i="0" dirty="0">
                <a:effectLst/>
                <a:latin typeface="Segoe UI Light" panose="020B0502040204020203" pitchFamily="34" charset="0"/>
                <a:cs typeface="Segoe UI Light" panose="020B0502040204020203" pitchFamily="34" charset="0"/>
              </a:rPr>
              <a:t>Navigate to the Power BI service. Select the dropdown on </a:t>
            </a:r>
            <a:r>
              <a:rPr lang="en-US" b="1" i="0" dirty="0">
                <a:effectLst/>
                <a:latin typeface="Segoe UI Light" panose="020B0502040204020203" pitchFamily="34" charset="0"/>
                <a:cs typeface="Segoe UI Light" panose="020B0502040204020203" pitchFamily="34" charset="0"/>
              </a:rPr>
              <a:t>Workspaces</a:t>
            </a:r>
            <a:r>
              <a:rPr lang="en-US" b="0" i="0" dirty="0">
                <a:effectLst/>
                <a:latin typeface="Segoe UI Light" panose="020B0502040204020203" pitchFamily="34" charset="0"/>
                <a:cs typeface="Segoe UI Light" panose="020B0502040204020203" pitchFamily="34" charset="0"/>
              </a:rPr>
              <a:t>. On the bottom of the resulting panel, you will see a </a:t>
            </a:r>
            <a:r>
              <a:rPr lang="en-US" b="1" i="0" dirty="0">
                <a:effectLst/>
                <a:latin typeface="Segoe UI Light" panose="020B0502040204020203" pitchFamily="34" charset="0"/>
                <a:cs typeface="Segoe UI Light" panose="020B0502040204020203" pitchFamily="34" charset="0"/>
              </a:rPr>
              <a:t>Create New Workspace</a:t>
            </a:r>
            <a:r>
              <a:rPr lang="en-US" b="0" i="0" dirty="0">
                <a:effectLst/>
                <a:latin typeface="Segoe UI Light" panose="020B0502040204020203" pitchFamily="34" charset="0"/>
                <a:cs typeface="Segoe UI Light" panose="020B0502040204020203" pitchFamily="34" charset="0"/>
              </a:rPr>
              <a:t> button.</a:t>
            </a:r>
          </a:p>
          <a:p>
            <a:endParaRPr lang="en-US"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&lt;CLICK&gt;</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Upon selecting </a:t>
            </a:r>
            <a:r>
              <a:rPr lang="en-US" b="1" i="0" dirty="0">
                <a:effectLst/>
                <a:latin typeface="Segoe UI Light" panose="020B0502040204020203" pitchFamily="34" charset="0"/>
                <a:cs typeface="Segoe UI Light" panose="020B0502040204020203" pitchFamily="34" charset="0"/>
              </a:rPr>
              <a:t>Create a Workspace</a:t>
            </a:r>
            <a:r>
              <a:rPr lang="en-US" b="0" i="0" dirty="0">
                <a:effectLst/>
                <a:latin typeface="Segoe UI Light" panose="020B0502040204020203" pitchFamily="34" charset="0"/>
                <a:cs typeface="Segoe UI Light" panose="020B0502040204020203" pitchFamily="34" charset="0"/>
              </a:rPr>
              <a:t>, you are brought to the following window, where you can add in a </a:t>
            </a:r>
            <a:r>
              <a:rPr lang="en-US" b="1" i="0" dirty="0">
                <a:effectLst/>
                <a:latin typeface="Segoe UI Light" panose="020B0502040204020203" pitchFamily="34" charset="0"/>
                <a:cs typeface="Segoe UI Light" panose="020B0502040204020203" pitchFamily="34" charset="0"/>
              </a:rPr>
              <a:t>Workspace name, Description,</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Image</a:t>
            </a:r>
            <a:r>
              <a:rPr lang="en-US" b="0" i="0" dirty="0">
                <a:effectLst/>
                <a:latin typeface="Segoe UI Light" panose="020B0502040204020203" pitchFamily="34" charset="0"/>
                <a:cs typeface="Segoe UI Light" panose="020B0502040204020203" pitchFamily="34" charset="0"/>
              </a:rPr>
              <a:t>.</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Upon filling out the pertinent fields on this window, select </a:t>
            </a:r>
            <a:r>
              <a:rPr lang="en-US" b="1" i="0" dirty="0">
                <a:effectLst/>
                <a:latin typeface="Segoe UI Light" panose="020B0502040204020203" pitchFamily="34" charset="0"/>
                <a:cs typeface="Segoe UI Light" panose="020B0502040204020203" pitchFamily="34" charset="0"/>
              </a:rPr>
              <a:t>Save</a:t>
            </a:r>
            <a:r>
              <a:rPr lang="en-US" b="0" i="0" dirty="0">
                <a:effectLst/>
                <a:latin typeface="Segoe UI Light" panose="020B0502040204020203" pitchFamily="34" charset="0"/>
                <a:cs typeface="Segoe UI Light" panose="020B0502040204020203" pitchFamily="34" charset="0"/>
              </a:rPr>
              <a:t> and you've created a workspace!</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&lt;CLICK&gt;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794749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As the workspace owner, you want to ensure that the appropriate access is given to the members of the Products team since their team includes stakeholders and developers. Workspace roles allow you to designate who can do what within a workspace.</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To assign these roles to users, navigate to the workspace you've created and, on the top left of the ribbon, select </a:t>
            </a:r>
            <a:r>
              <a:rPr lang="en-US" b="1" i="0" dirty="0">
                <a:effectLst/>
                <a:latin typeface="Segoe UI Light" panose="020B0502040204020203" pitchFamily="34" charset="0"/>
                <a:cs typeface="Segoe UI Light" panose="020B0502040204020203" pitchFamily="34" charset="0"/>
              </a:rPr>
              <a:t>Access</a:t>
            </a:r>
            <a:r>
              <a:rPr lang="en-US" b="0" i="0" dirty="0">
                <a:effectLst/>
                <a:latin typeface="Segoe UI Light" panose="020B0502040204020203" pitchFamily="34" charset="0"/>
                <a:cs typeface="Segoe UI Light" panose="020B0502040204020203" pitchFamily="34" charset="0"/>
              </a:rPr>
              <a:t>.</a:t>
            </a:r>
          </a:p>
          <a:p>
            <a:endParaRPr lang="en-US" b="0" i="0" dirty="0">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Admin: </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Add/remove users</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Publish, update, share and app in a workspace</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Created, edit, delete, and publish reports and content</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View and interact with reports and dashboards</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Configure data refreshes</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Member</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All admin tasks EXCEPT remove users</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Cannot delete workspaces</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Cannot update the metadata about the workspace</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Contributor</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Cannot add/remove users</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Cannot publish, update, edit an app unless given ability by admin</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Can create, update, publish content and reports</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Can schedule data refreshes</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Viewer</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Cannot add/remove users</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Can only view a report or dashboard</a:t>
            </a:r>
          </a:p>
          <a:p>
            <a:pPr marL="344250" lvl="1" indent="-171450">
              <a:buFont typeface="Courier New" panose="02070309020205020404" pitchFamily="49" charset="0"/>
              <a:buChar char="o"/>
            </a:pPr>
            <a:r>
              <a:rPr lang="en-US" b="0" i="0" dirty="0">
                <a:effectLst/>
                <a:latin typeface="Segoe UI Light" panose="020B0502040204020203" pitchFamily="34" charset="0"/>
                <a:cs typeface="Segoe UI Light" panose="020B0502040204020203" pitchFamily="34" charset="0"/>
              </a:rPr>
              <a:t>Can read data stored in dataflows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5819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Now that you have created an app workspace and assigned your collaborators-specific roles, you want to be able to add content to your app workspace.</a:t>
            </a:r>
          </a:p>
          <a:p>
            <a:endParaRPr lang="en-US" b="0" i="0" dirty="0">
              <a:solidFill>
                <a:srgbClr val="111111"/>
              </a:solidFill>
              <a:effectLst/>
              <a:latin typeface="Segoe UI Light" panose="020B0502040204020203" pitchFamily="34" charset="0"/>
              <a:cs typeface="Segoe UI Light" panose="020B0502040204020203" pitchFamily="34" charset="0"/>
            </a:endParaRPr>
          </a:p>
          <a:p>
            <a:r>
              <a:rPr lang="en-US" b="0" i="0" dirty="0">
                <a:solidFill>
                  <a:srgbClr val="111111"/>
                </a:solidFill>
                <a:effectLst/>
                <a:latin typeface="Segoe UI Light" panose="020B0502040204020203" pitchFamily="34" charset="0"/>
                <a:cs typeface="Segoe UI Light" panose="020B0502040204020203" pitchFamily="34" charset="0"/>
              </a:rPr>
              <a:t>An app is a Power BI content type that </a:t>
            </a:r>
            <a:r>
              <a:rPr lang="en-US" b="1" i="0" dirty="0">
                <a:solidFill>
                  <a:srgbClr val="111111"/>
                </a:solidFill>
                <a:effectLst/>
                <a:latin typeface="Segoe UI Light" panose="020B0502040204020203" pitchFamily="34" charset="0"/>
                <a:cs typeface="Segoe UI Light" panose="020B0502040204020203" pitchFamily="34" charset="0"/>
              </a:rPr>
              <a:t>combines related dashboards and reports</a:t>
            </a:r>
            <a:r>
              <a:rPr lang="en-US" b="0" i="0" dirty="0">
                <a:solidFill>
                  <a:srgbClr val="111111"/>
                </a:solidFill>
                <a:effectLst/>
                <a:latin typeface="Segoe UI Light" panose="020B0502040204020203" pitchFamily="34" charset="0"/>
                <a:cs typeface="Segoe UI Light" panose="020B0502040204020203" pitchFamily="34" charset="0"/>
              </a:rPr>
              <a:t>, all in one place. An app can have one or more dashboards and one or more reports, all bundled together. Apps are created by Power BI designers who distribute and share the apps with consumers like you. Your apps are organized in the Apps content list.</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Content can be in the form of reports, dashboards, datasets, dataflows, etc. An app is a published read-only window into your data for mass distribution and viewing. When you are ready to share apps with your users, you can </a:t>
            </a:r>
            <a:r>
              <a:rPr lang="en-US" b="1" i="0" dirty="0">
                <a:effectLst/>
                <a:latin typeface="Segoe UI Light" panose="020B0502040204020203" pitchFamily="34" charset="0"/>
                <a:cs typeface="Segoe UI Light" panose="020B0502040204020203" pitchFamily="34" charset="0"/>
              </a:rPr>
              <a:t>publish the app</a:t>
            </a:r>
            <a:r>
              <a:rPr lang="en-US" b="0" i="0" dirty="0">
                <a:effectLst/>
                <a:latin typeface="Segoe UI Light" panose="020B0502040204020203" pitchFamily="34" charset="0"/>
                <a:cs typeface="Segoe UI Light" panose="020B0502040204020203" pitchFamily="34" charset="0"/>
              </a:rPr>
              <a:t>. This process requires a Power BI Pro license. Consuming and viewing an app requires a pro license or backed premium capacity.</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&lt;CLICK&gt;</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When you are ready to publish your app with its collection of reports, dashboards, and datasets, navigate back to the workspace, and select </a:t>
            </a:r>
            <a:r>
              <a:rPr lang="en-US" b="1" i="0" dirty="0">
                <a:effectLst/>
                <a:latin typeface="Segoe UI Light" panose="020B0502040204020203" pitchFamily="34" charset="0"/>
                <a:cs typeface="Segoe UI Light" panose="020B0502040204020203" pitchFamily="34" charset="0"/>
              </a:rPr>
              <a:t>Create App</a:t>
            </a:r>
            <a:r>
              <a:rPr lang="en-US" b="0" i="0" dirty="0">
                <a:effectLst/>
                <a:latin typeface="Segoe UI Light" panose="020B0502040204020203" pitchFamily="34" charset="0"/>
                <a:cs typeface="Segoe UI Light" panose="020B0502040204020203" pitchFamily="34" charset="0"/>
              </a:rPr>
              <a:t> in the top-right corner of the ribbon.</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In the Build your app dialog:</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Setup tab</a:t>
            </a:r>
            <a:r>
              <a:rPr lang="en-US" b="0" i="0" dirty="0">
                <a:effectLst/>
                <a:latin typeface="Segoe UI Light" panose="020B0502040204020203" pitchFamily="34" charset="0"/>
                <a:cs typeface="Segoe UI Light" panose="020B0502040204020203" pitchFamily="34" charset="0"/>
              </a:rPr>
              <a:t>: Give the app a name, adding a description, and adding an app logo or theme color, if needed. You can change the order in which the </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Navigation tab</a:t>
            </a:r>
            <a:r>
              <a:rPr lang="en-US" b="0" i="0" dirty="0">
                <a:effectLst/>
                <a:latin typeface="Segoe UI Light" panose="020B0502040204020203" pitchFamily="34" charset="0"/>
                <a:cs typeface="Segoe UI Light" panose="020B0502040204020203" pitchFamily="34" charset="0"/>
              </a:rPr>
              <a:t>: Select the content to include and the order in which the content is oriented for the user. </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Permission tab</a:t>
            </a:r>
            <a:r>
              <a:rPr lang="en-US" b="0" i="0" dirty="0">
                <a:effectLst/>
                <a:latin typeface="Segoe UI Light" panose="020B0502040204020203" pitchFamily="34" charset="0"/>
                <a:cs typeface="Segoe UI Light" panose="020B0502040204020203" pitchFamily="34" charset="0"/>
              </a:rPr>
              <a:t>: grant access either to all the users in your organization or you can choose which users have access.</a:t>
            </a:r>
          </a:p>
          <a:p>
            <a:pPr marL="0" indent="0" algn="l">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pPr marL="0" indent="0" algn="l">
              <a:buFont typeface="Arial" panose="020B0604020202020204" pitchFamily="34" charset="0"/>
              <a:buNone/>
            </a:pPr>
            <a:r>
              <a:rPr lang="en-US" b="1" dirty="0">
                <a:latin typeface="Segoe UI Light" panose="020B0502040204020203" pitchFamily="34" charset="0"/>
                <a:cs typeface="Segoe UI Light" panose="020B0502040204020203" pitchFamily="34" charset="0"/>
              </a:rPr>
              <a:t>&lt;CLICK&gt;</a:t>
            </a:r>
          </a:p>
          <a:p>
            <a:pPr marL="0" indent="0" algn="l">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0" indent="0" algn="l">
              <a:buFont typeface="Arial" panose="020B0604020202020204" pitchFamily="34" charset="0"/>
              <a:buNone/>
            </a:pPr>
            <a:r>
              <a:rPr lang="en-US" b="0" i="0" dirty="0">
                <a:effectLst/>
                <a:latin typeface="Segoe UI Light" panose="020B0502040204020203" pitchFamily="34" charset="0"/>
                <a:cs typeface="Segoe UI Light" panose="020B0502040204020203" pitchFamily="34" charset="0"/>
              </a:rPr>
              <a:t>Upon making edits were necessary, you can select </a:t>
            </a:r>
            <a:r>
              <a:rPr lang="en-US" b="1" i="0" dirty="0">
                <a:effectLst/>
                <a:latin typeface="Segoe UI Light" panose="020B0502040204020203" pitchFamily="34" charset="0"/>
                <a:cs typeface="Segoe UI Light" panose="020B0502040204020203" pitchFamily="34" charset="0"/>
              </a:rPr>
              <a:t>Publish App</a:t>
            </a:r>
            <a:r>
              <a:rPr lang="en-US" b="0" i="0" dirty="0">
                <a:effectLst/>
                <a:latin typeface="Segoe UI Light" panose="020B0502040204020203" pitchFamily="34" charset="0"/>
                <a:cs typeface="Segoe UI Light" panose="020B0502040204020203" pitchFamily="34" charset="0"/>
              </a:rPr>
              <a:t> and voila you've published an app! You will get the following screen with a link that you can share with your users: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187649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After publishing your app, you realize that you would like to make updates within your workspace. How can you do this?</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Navigate back to the workspace, and make any updates required in the reports or dashboards. The workspace acts as a staging area you can make any changes but they will not be added to the app until you select </a:t>
            </a:r>
            <a:r>
              <a:rPr lang="en-US" b="1" i="0" dirty="0">
                <a:effectLst/>
                <a:latin typeface="Segoe UI Light" panose="020B0502040204020203" pitchFamily="34" charset="0"/>
                <a:cs typeface="Segoe UI Light" panose="020B0502040204020203" pitchFamily="34" charset="0"/>
              </a:rPr>
              <a:t>Update App</a:t>
            </a:r>
            <a:r>
              <a:rPr lang="en-US" b="0" i="0" dirty="0">
                <a:effectLst/>
                <a:latin typeface="Segoe UI Light" panose="020B0502040204020203" pitchFamily="34" charset="0"/>
                <a:cs typeface="Segoe UI Light" panose="020B0502040204020203" pitchFamily="34" charset="0"/>
              </a:rPr>
              <a:t> in the top-right corner of the ribbon (where previously we had </a:t>
            </a:r>
            <a:r>
              <a:rPr lang="en-US" b="1" i="0" dirty="0">
                <a:effectLst/>
                <a:latin typeface="Segoe UI Light" panose="020B0502040204020203" pitchFamily="34" charset="0"/>
                <a:cs typeface="Segoe UI Light" panose="020B0502040204020203" pitchFamily="34" charset="0"/>
              </a:rPr>
              <a:t>Publish App</a:t>
            </a:r>
            <a:r>
              <a:rPr lang="en-US" b="0" i="0" dirty="0">
                <a:effectLst/>
                <a:latin typeface="Segoe UI Light" panose="020B0502040204020203" pitchFamily="34" charset="0"/>
                <a:cs typeface="Segoe UI Light" panose="020B0502040204020203" pitchFamily="34" charset="0"/>
              </a:rPr>
              <a:t>). Dataset and dataflow updates are updated immediately. When you select this, you can make any changes to the </a:t>
            </a:r>
            <a:r>
              <a:rPr lang="en-US" b="1" i="0" dirty="0">
                <a:effectLst/>
                <a:latin typeface="Segoe UI Light" panose="020B0502040204020203" pitchFamily="34" charset="0"/>
                <a:cs typeface="Segoe UI Light" panose="020B0502040204020203" pitchFamily="34" charset="0"/>
              </a:rPr>
              <a:t>Setup, Navigation,</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Permissions</a:t>
            </a:r>
            <a:r>
              <a:rPr lang="en-US" b="0" i="0" dirty="0">
                <a:effectLst/>
                <a:latin typeface="Segoe UI Light" panose="020B0502040204020203" pitchFamily="34" charset="0"/>
                <a:cs typeface="Segoe UI Light" panose="020B0502040204020203" pitchFamily="34" charset="0"/>
              </a:rPr>
              <a:t> tab, and when ready, select the </a:t>
            </a:r>
            <a:r>
              <a:rPr lang="en-US" b="1" i="0" dirty="0">
                <a:effectLst/>
                <a:latin typeface="Segoe UI Light" panose="020B0502040204020203" pitchFamily="34" charset="0"/>
                <a:cs typeface="Segoe UI Light" panose="020B0502040204020203" pitchFamily="34" charset="0"/>
              </a:rPr>
              <a:t>Update App</a:t>
            </a:r>
            <a:r>
              <a:rPr lang="en-US" b="0" i="0" dirty="0">
                <a:effectLst/>
                <a:latin typeface="Segoe UI Light" panose="020B0502040204020203" pitchFamily="34" charset="0"/>
                <a:cs typeface="Segoe UI Light" panose="020B0502040204020203" pitchFamily="34" charset="0"/>
              </a:rPr>
              <a:t> button.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97306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EE33CCD1-91AB-4181-8A35-E4448394C927}"/>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dirty="0"/>
              <a:t>Power BI</a:t>
            </a:r>
            <a:br>
              <a:rPr lang="en-US" dirty="0"/>
            </a:br>
            <a:r>
              <a:rPr lang="en-US" dirty="0"/>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41087799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learn/modules/create-manage-workspaces-power-bi/"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21.sv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64805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Review Questions</a:t>
            </a:r>
          </a:p>
        </p:txBody>
      </p:sp>
      <p:sp>
        <p:nvSpPr>
          <p:cNvPr id="6" name="Text Placeholder 4">
            <a:extLst>
              <a:ext uri="{FF2B5EF4-FFF2-40B4-BE49-F238E27FC236}">
                <a16:creationId xmlns:a16="http://schemas.microsoft.com/office/drawing/2014/main" id="{08410663-CD6B-4A6A-A68E-B2784100A39F}"/>
              </a:ext>
            </a:extLst>
          </p:cNvPr>
          <p:cNvSpPr txBox="1">
            <a:spLocks/>
          </p:cNvSpPr>
          <p:nvPr/>
        </p:nvSpPr>
        <p:spPr>
          <a:xfrm>
            <a:off x="1568744" y="1456896"/>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000" dirty="0">
                <a:latin typeface="+mj-lt"/>
              </a:rPr>
              <a:t>Q – How is the admin workspace different from other types of workspace roles?</a:t>
            </a:r>
          </a:p>
          <a:p>
            <a:pPr lvl="1"/>
            <a:r>
              <a:rPr lang="en-US" sz="2000" dirty="0"/>
              <a:t>A – Admins are the only role that can remove users.</a:t>
            </a:r>
          </a:p>
        </p:txBody>
      </p:sp>
      <p:cxnSp>
        <p:nvCxnSpPr>
          <p:cNvPr id="7" name="Straight Connector 6">
            <a:extLst>
              <a:ext uri="{FF2B5EF4-FFF2-40B4-BE49-F238E27FC236}">
                <a16:creationId xmlns:a16="http://schemas.microsoft.com/office/drawing/2014/main" id="{C5162C33-2A0E-4A07-8987-92F8F29F3CA9}"/>
              </a:ext>
              <a:ext uri="{C183D7F6-B498-43B3-948B-1728B52AA6E4}">
                <adec:decorative xmlns:adec="http://schemas.microsoft.com/office/drawing/2017/decorative" val="1"/>
              </a:ext>
            </a:extLst>
          </p:cNvPr>
          <p:cNvCxnSpPr>
            <a:cxnSpLocks/>
          </p:cNvCxnSpPr>
          <p:nvPr/>
        </p:nvCxnSpPr>
        <p:spPr>
          <a:xfrm>
            <a:off x="1568744" y="255304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84D978E8-D0A9-4247-9941-B424BABFA86F}"/>
              </a:ext>
            </a:extLst>
          </p:cNvPr>
          <p:cNvSpPr txBox="1">
            <a:spLocks/>
          </p:cNvSpPr>
          <p:nvPr/>
        </p:nvSpPr>
        <p:spPr>
          <a:xfrm>
            <a:off x="1568744" y="2857469"/>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sz="2000" dirty="0">
                <a:latin typeface="+mj-lt"/>
              </a:rPr>
              <a:t>Q – What is the best description of a workspace?</a:t>
            </a:r>
          </a:p>
          <a:p>
            <a:pPr lvl="1">
              <a:spcBef>
                <a:spcPts val="392"/>
              </a:spcBef>
              <a:spcAft>
                <a:spcPts val="588"/>
              </a:spcAft>
            </a:pPr>
            <a:r>
              <a:rPr lang="en-US" sz="2000" dirty="0"/>
              <a:t>A – A workspace is a centralized location or repository that allows you to collaborate with colleagues and teams to create collections of reports, dashboards, etc.</a:t>
            </a:r>
          </a:p>
        </p:txBody>
      </p:sp>
      <p:grpSp>
        <p:nvGrpSpPr>
          <p:cNvPr id="13" name="Group 12">
            <a:extLst>
              <a:ext uri="{FF2B5EF4-FFF2-40B4-BE49-F238E27FC236}">
                <a16:creationId xmlns:a16="http://schemas.microsoft.com/office/drawing/2014/main" id="{20AA746F-AE46-431E-A344-CC0B0DA277A6}"/>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14" name="Freeform 5">
              <a:extLst>
                <a:ext uri="{FF2B5EF4-FFF2-40B4-BE49-F238E27FC236}">
                  <a16:creationId xmlns:a16="http://schemas.microsoft.com/office/drawing/2014/main" id="{027072C8-FDA3-4272-B151-D949E24731D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1</a:t>
              </a:r>
            </a:p>
          </p:txBody>
        </p:sp>
        <p:sp>
          <p:nvSpPr>
            <p:cNvPr id="15" name="Freeform 6">
              <a:extLst>
                <a:ext uri="{FF2B5EF4-FFF2-40B4-BE49-F238E27FC236}">
                  <a16:creationId xmlns:a16="http://schemas.microsoft.com/office/drawing/2014/main" id="{BB15148F-947A-4E1A-A870-1BEC12509F67}"/>
                </a:ext>
              </a:extLst>
            </p:cNvPr>
            <p:cNvSpPr>
              <a:spLocks noEditPoints="1"/>
            </p:cNvSpPr>
            <p:nvPr/>
          </p:nvSpPr>
          <p:spPr bwMode="auto">
            <a:xfrm>
              <a:off x="8031163" y="3102770"/>
              <a:ext cx="846137" cy="844550"/>
            </a:xfrm>
            <a:prstGeom prst="ellipse">
              <a:avLst/>
            </a:prstGeom>
            <a:noFill/>
            <a:ln w="28575">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6" name="Group 15">
            <a:extLst>
              <a:ext uri="{FF2B5EF4-FFF2-40B4-BE49-F238E27FC236}">
                <a16:creationId xmlns:a16="http://schemas.microsoft.com/office/drawing/2014/main" id="{78906F31-61A8-4726-B80F-8300A4F08F37}"/>
              </a:ext>
              <a:ext uri="{C183D7F6-B498-43B3-948B-1728B52AA6E4}">
                <adec:decorative xmlns:adec="http://schemas.microsoft.com/office/drawing/2017/decorative" val="1"/>
              </a:ext>
            </a:extLst>
          </p:cNvPr>
          <p:cNvGrpSpPr/>
          <p:nvPr/>
        </p:nvGrpSpPr>
        <p:grpSpPr>
          <a:xfrm>
            <a:off x="418643" y="2857469"/>
            <a:ext cx="896425" cy="896552"/>
            <a:chOff x="7962901" y="3032919"/>
            <a:chExt cx="981074" cy="981076"/>
          </a:xfrm>
        </p:grpSpPr>
        <p:sp>
          <p:nvSpPr>
            <p:cNvPr id="17" name="Freeform 5">
              <a:extLst>
                <a:ext uri="{FF2B5EF4-FFF2-40B4-BE49-F238E27FC236}">
                  <a16:creationId xmlns:a16="http://schemas.microsoft.com/office/drawing/2014/main" id="{3DCB9FDD-5852-4544-BDC2-3122C1F752C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2</a:t>
              </a:r>
            </a:p>
          </p:txBody>
        </p:sp>
        <p:sp>
          <p:nvSpPr>
            <p:cNvPr id="18" name="Freeform 6">
              <a:extLst>
                <a:ext uri="{FF2B5EF4-FFF2-40B4-BE49-F238E27FC236}">
                  <a16:creationId xmlns:a16="http://schemas.microsoft.com/office/drawing/2014/main" id="{3F3FF464-D4C3-4319-BB5C-3ECD85CBC52D}"/>
                </a:ext>
              </a:extLst>
            </p:cNvPr>
            <p:cNvSpPr>
              <a:spLocks noEditPoints="1"/>
            </p:cNvSpPr>
            <p:nvPr/>
          </p:nvSpPr>
          <p:spPr bwMode="auto">
            <a:xfrm>
              <a:off x="8031163" y="3102770"/>
              <a:ext cx="846137" cy="844550"/>
            </a:xfrm>
            <a:prstGeom prst="ellipse">
              <a:avLst/>
            </a:prstGeom>
            <a:noFill/>
            <a:ln w="28575">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971299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Sharing and Managing Assets</a:t>
            </a:r>
          </a:p>
        </p:txBody>
      </p:sp>
      <p:sp>
        <p:nvSpPr>
          <p:cNvPr id="4" name="shield_3" title="Icon of a shield with an exclamation point inside">
            <a:extLst>
              <a:ext uri="{FF2B5EF4-FFF2-40B4-BE49-F238E27FC236}">
                <a16:creationId xmlns:a16="http://schemas.microsoft.com/office/drawing/2014/main" id="{A8133748-53D5-41FF-95CF-412867DD1B10}"/>
              </a:ext>
            </a:extLst>
          </p:cNvPr>
          <p:cNvSpPr>
            <a:spLocks noChangeAspect="1" noEditPoints="1"/>
          </p:cNvSpPr>
          <p:nvPr/>
        </p:nvSpPr>
        <p:spPr bwMode="auto">
          <a:xfrm>
            <a:off x="10107292" y="2788920"/>
            <a:ext cx="1263092" cy="128016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005869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Monitor Usage and Performance</a:t>
            </a:r>
          </a:p>
        </p:txBody>
      </p:sp>
      <p:sp>
        <p:nvSpPr>
          <p:cNvPr id="17" name="Rectangle 16">
            <a:extLst>
              <a:ext uri="{FF2B5EF4-FFF2-40B4-BE49-F238E27FC236}">
                <a16:creationId xmlns:a16="http://schemas.microsoft.com/office/drawing/2014/main" id="{A82E126B-1522-4A17-A22A-4FEC323AED85}"/>
              </a:ext>
              <a:ext uri="{C183D7F6-B498-43B3-948B-1728B52AA6E4}">
                <adec:decorative xmlns:adec="http://schemas.microsoft.com/office/drawing/2017/decorative" val="1"/>
              </a:ext>
            </a:extLst>
          </p:cNvPr>
          <p:cNvSpPr/>
          <p:nvPr/>
        </p:nvSpPr>
        <p:spPr bwMode="auto">
          <a:xfrm>
            <a:off x="432088" y="1456896"/>
            <a:ext cx="11341268" cy="4068000"/>
          </a:xfrm>
          <a:prstGeom prst="rect">
            <a:avLst/>
          </a:prstGeom>
          <a:noFill/>
          <a:ln w="19050">
            <a:solidFill>
              <a:srgbClr val="0B556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n image of the report usage metrics, showing the options to look at the metrics by distribution method or platform type.">
            <a:extLst>
              <a:ext uri="{FF2B5EF4-FFF2-40B4-BE49-F238E27FC236}">
                <a16:creationId xmlns:a16="http://schemas.microsoft.com/office/drawing/2014/main" id="{6A69F50C-C013-4302-A515-E0943FD24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980" y="1565889"/>
            <a:ext cx="7861483" cy="3835215"/>
          </a:xfrm>
          <a:prstGeom prst="rect">
            <a:avLst/>
          </a:prstGeom>
        </p:spPr>
      </p:pic>
    </p:spTree>
    <p:extLst>
      <p:ext uri="{BB962C8B-B14F-4D97-AF65-F5344CB8AC3E}">
        <p14:creationId xmlns:p14="http://schemas.microsoft.com/office/powerpoint/2010/main" val="1350024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Viewing Data Lineage</a:t>
            </a:r>
          </a:p>
        </p:txBody>
      </p:sp>
      <p:sp>
        <p:nvSpPr>
          <p:cNvPr id="17" name="Rectangle 16">
            <a:extLst>
              <a:ext uri="{FF2B5EF4-FFF2-40B4-BE49-F238E27FC236}">
                <a16:creationId xmlns:a16="http://schemas.microsoft.com/office/drawing/2014/main" id="{A82E126B-1522-4A17-A22A-4FEC323AED85}"/>
              </a:ext>
              <a:ext uri="{C183D7F6-B498-43B3-948B-1728B52AA6E4}">
                <adec:decorative xmlns:adec="http://schemas.microsoft.com/office/drawing/2017/decorative" val="1"/>
              </a:ext>
            </a:extLst>
          </p:cNvPr>
          <p:cNvSpPr/>
          <p:nvPr/>
        </p:nvSpPr>
        <p:spPr bwMode="auto">
          <a:xfrm>
            <a:off x="432088" y="1456896"/>
            <a:ext cx="11341268" cy="4068000"/>
          </a:xfrm>
          <a:prstGeom prst="rect">
            <a:avLst/>
          </a:prstGeom>
          <a:noFill/>
          <a:ln w="19050">
            <a:solidFill>
              <a:srgbClr val="0B556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A screenshot of a datasets data lineage, which shows the relationship between the artifacts in a workspace.">
            <a:extLst>
              <a:ext uri="{FF2B5EF4-FFF2-40B4-BE49-F238E27FC236}">
                <a16:creationId xmlns:a16="http://schemas.microsoft.com/office/drawing/2014/main" id="{3E316891-8248-4B8D-B64F-1AF51D286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37" y="1586223"/>
            <a:ext cx="10788725" cy="3814881"/>
          </a:xfrm>
          <a:prstGeom prst="rect">
            <a:avLst/>
          </a:prstGeom>
        </p:spPr>
      </p:pic>
    </p:spTree>
    <p:extLst>
      <p:ext uri="{BB962C8B-B14F-4D97-AF65-F5344CB8AC3E}">
        <p14:creationId xmlns:p14="http://schemas.microsoft.com/office/powerpoint/2010/main" val="37940243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Data Protection</a:t>
            </a:r>
          </a:p>
        </p:txBody>
      </p:sp>
      <p:sp>
        <p:nvSpPr>
          <p:cNvPr id="3" name="Text Placeholder 4">
            <a:extLst>
              <a:ext uri="{FF2B5EF4-FFF2-40B4-BE49-F238E27FC236}">
                <a16:creationId xmlns:a16="http://schemas.microsoft.com/office/drawing/2014/main" id="{BC7DD8BD-03C4-4308-9B40-E17606E8F49E}"/>
              </a:ext>
            </a:extLst>
          </p:cNvPr>
          <p:cNvSpPr txBox="1">
            <a:spLocks/>
          </p:cNvSpPr>
          <p:nvPr/>
        </p:nvSpPr>
        <p:spPr>
          <a:xfrm>
            <a:off x="418644" y="1456897"/>
            <a:ext cx="4111315" cy="4067999"/>
          </a:xfrm>
          <a:prstGeom prst="rect">
            <a:avLst/>
          </a:prstGeom>
          <a:solidFill>
            <a:schemeClr val="bg2"/>
          </a:solidFill>
        </p:spPr>
        <p:txBody>
          <a:bodyPr lIns="137160" tIns="91440" rIns="137160" bIns="91440" anchor="t" anchorCtr="0">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000" dirty="0"/>
              <a:t>Classify and label sensitive Power BI data</a:t>
            </a:r>
          </a:p>
          <a:p>
            <a:pPr marL="342900" indent="-342900">
              <a:spcAft>
                <a:spcPts val="600"/>
              </a:spcAft>
              <a:buFont typeface="Arial" panose="020B0604020202020204" pitchFamily="34" charset="0"/>
              <a:buChar char="•"/>
            </a:pPr>
            <a:r>
              <a:rPr lang="en-US" sz="2000" dirty="0"/>
              <a:t>Enforce governance policies even when Power BI content is exported</a:t>
            </a:r>
          </a:p>
          <a:p>
            <a:pPr marL="342900" indent="-342900">
              <a:spcAft>
                <a:spcPts val="600"/>
              </a:spcAft>
              <a:buFont typeface="Arial" panose="020B0604020202020204" pitchFamily="34" charset="0"/>
              <a:buChar char="•"/>
            </a:pPr>
            <a:r>
              <a:rPr lang="en-US" sz="2000" dirty="0"/>
              <a:t>Monitor and protect user activity on sensitive data in real time</a:t>
            </a:r>
          </a:p>
          <a:p>
            <a:pPr marL="342900" indent="-342900">
              <a:spcAft>
                <a:spcPts val="600"/>
              </a:spcAft>
              <a:buFont typeface="Arial" panose="020B0604020202020204" pitchFamily="34" charset="0"/>
              <a:buChar char="•"/>
            </a:pPr>
            <a:r>
              <a:rPr lang="en-US" sz="2000" dirty="0"/>
              <a:t>Empower security administrators</a:t>
            </a:r>
            <a:endParaRPr lang="en-US" sz="1800" dirty="0"/>
          </a:p>
        </p:txBody>
      </p:sp>
      <p:sp>
        <p:nvSpPr>
          <p:cNvPr id="4" name="Rectangle 3">
            <a:extLst>
              <a:ext uri="{FF2B5EF4-FFF2-40B4-BE49-F238E27FC236}">
                <a16:creationId xmlns:a16="http://schemas.microsoft.com/office/drawing/2014/main" id="{B364ADFE-9AE8-4604-8933-0BC43CC4A4D2}"/>
              </a:ext>
              <a:ext uri="{C183D7F6-B498-43B3-948B-1728B52AA6E4}">
                <adec:decorative xmlns:adec="http://schemas.microsoft.com/office/drawing/2017/decorative" val="1"/>
              </a:ext>
            </a:extLst>
          </p:cNvPr>
          <p:cNvSpPr/>
          <p:nvPr/>
        </p:nvSpPr>
        <p:spPr bwMode="auto">
          <a:xfrm>
            <a:off x="4750676" y="1456896"/>
            <a:ext cx="7022680" cy="4068000"/>
          </a:xfrm>
          <a:prstGeom prst="rect">
            <a:avLst/>
          </a:prstGeom>
          <a:noFill/>
          <a:ln w="19050">
            <a:solidFill>
              <a:srgbClr val="0B556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Image of the settings pane of a Power BI report in the Finance department workspace, with the cursor over the Sensitivity label setting.">
            <a:extLst>
              <a:ext uri="{FF2B5EF4-FFF2-40B4-BE49-F238E27FC236}">
                <a16:creationId xmlns:a16="http://schemas.microsoft.com/office/drawing/2014/main" id="{4E13D9DC-2CA9-4711-B846-EA890C176A1D}"/>
              </a:ext>
            </a:extLst>
          </p:cNvPr>
          <p:cNvPicPr>
            <a:picLocks noChangeAspect="1"/>
          </p:cNvPicPr>
          <p:nvPr/>
        </p:nvPicPr>
        <p:blipFill>
          <a:blip r:embed="rId3"/>
          <a:stretch>
            <a:fillRect/>
          </a:stretch>
        </p:blipFill>
        <p:spPr>
          <a:xfrm>
            <a:off x="4897820" y="1690466"/>
            <a:ext cx="6728948" cy="3477068"/>
          </a:xfrm>
          <a:prstGeom prst="rect">
            <a:avLst/>
          </a:prstGeom>
        </p:spPr>
      </p:pic>
    </p:spTree>
    <p:extLst>
      <p:ext uri="{BB962C8B-B14F-4D97-AF65-F5344CB8AC3E}">
        <p14:creationId xmlns:p14="http://schemas.microsoft.com/office/powerpoint/2010/main" val="13743899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Review Questions</a:t>
            </a:r>
          </a:p>
        </p:txBody>
      </p:sp>
      <p:sp>
        <p:nvSpPr>
          <p:cNvPr id="6" name="Text Placeholder 4">
            <a:extLst>
              <a:ext uri="{FF2B5EF4-FFF2-40B4-BE49-F238E27FC236}">
                <a16:creationId xmlns:a16="http://schemas.microsoft.com/office/drawing/2014/main" id="{08410663-CD6B-4A6A-A68E-B2784100A39F}"/>
              </a:ext>
            </a:extLst>
          </p:cNvPr>
          <p:cNvSpPr txBox="1">
            <a:spLocks/>
          </p:cNvSpPr>
          <p:nvPr/>
        </p:nvSpPr>
        <p:spPr>
          <a:xfrm>
            <a:off x="1568744" y="1456896"/>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000" dirty="0">
                <a:latin typeface="+mj-lt"/>
              </a:rPr>
              <a:t>Q – What feature in Power BI service can you use to troubleshoot the flow of data from its source to destination?</a:t>
            </a:r>
          </a:p>
          <a:p>
            <a:pPr lvl="1"/>
            <a:r>
              <a:rPr lang="en-US" sz="2000" dirty="0"/>
              <a:t>A – View Lineage</a:t>
            </a:r>
          </a:p>
        </p:txBody>
      </p:sp>
      <p:cxnSp>
        <p:nvCxnSpPr>
          <p:cNvPr id="7" name="Straight Connector 6">
            <a:extLst>
              <a:ext uri="{FF2B5EF4-FFF2-40B4-BE49-F238E27FC236}">
                <a16:creationId xmlns:a16="http://schemas.microsoft.com/office/drawing/2014/main" id="{C5162C33-2A0E-4A07-8987-92F8F29F3CA9}"/>
              </a:ext>
              <a:ext uri="{C183D7F6-B498-43B3-948B-1728B52AA6E4}">
                <adec:decorative xmlns:adec="http://schemas.microsoft.com/office/drawing/2017/decorative" val="1"/>
              </a:ext>
            </a:extLst>
          </p:cNvPr>
          <p:cNvCxnSpPr>
            <a:cxnSpLocks/>
          </p:cNvCxnSpPr>
          <p:nvPr/>
        </p:nvCxnSpPr>
        <p:spPr>
          <a:xfrm>
            <a:off x="1568744" y="255304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84D978E8-D0A9-4247-9941-B424BABFA86F}"/>
              </a:ext>
            </a:extLst>
          </p:cNvPr>
          <p:cNvSpPr txBox="1">
            <a:spLocks/>
          </p:cNvSpPr>
          <p:nvPr/>
        </p:nvSpPr>
        <p:spPr>
          <a:xfrm>
            <a:off x="1568744" y="2857469"/>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sz="2000" dirty="0">
                <a:latin typeface="+mj-lt"/>
              </a:rPr>
              <a:t>Q – A key tenet of data protection is sensitivity labels, which specifies what?</a:t>
            </a:r>
          </a:p>
          <a:p>
            <a:pPr lvl="1">
              <a:spcBef>
                <a:spcPts val="392"/>
              </a:spcBef>
              <a:spcAft>
                <a:spcPts val="588"/>
              </a:spcAft>
            </a:pPr>
            <a:r>
              <a:rPr lang="en-US" sz="2000" dirty="0"/>
              <a:t>A – Which data can be exported.</a:t>
            </a:r>
          </a:p>
        </p:txBody>
      </p:sp>
      <p:grpSp>
        <p:nvGrpSpPr>
          <p:cNvPr id="13" name="Group 12">
            <a:extLst>
              <a:ext uri="{FF2B5EF4-FFF2-40B4-BE49-F238E27FC236}">
                <a16:creationId xmlns:a16="http://schemas.microsoft.com/office/drawing/2014/main" id="{20AA746F-AE46-431E-A344-CC0B0DA277A6}"/>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14" name="Freeform 5">
              <a:extLst>
                <a:ext uri="{FF2B5EF4-FFF2-40B4-BE49-F238E27FC236}">
                  <a16:creationId xmlns:a16="http://schemas.microsoft.com/office/drawing/2014/main" id="{027072C8-FDA3-4272-B151-D949E24731D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1</a:t>
              </a:r>
            </a:p>
          </p:txBody>
        </p:sp>
        <p:sp>
          <p:nvSpPr>
            <p:cNvPr id="15" name="Freeform 6">
              <a:extLst>
                <a:ext uri="{FF2B5EF4-FFF2-40B4-BE49-F238E27FC236}">
                  <a16:creationId xmlns:a16="http://schemas.microsoft.com/office/drawing/2014/main" id="{BB15148F-947A-4E1A-A870-1BEC12509F67}"/>
                </a:ext>
              </a:extLst>
            </p:cNvPr>
            <p:cNvSpPr>
              <a:spLocks noEditPoints="1"/>
            </p:cNvSpPr>
            <p:nvPr/>
          </p:nvSpPr>
          <p:spPr bwMode="auto">
            <a:xfrm>
              <a:off x="8031163" y="3102770"/>
              <a:ext cx="846137" cy="844550"/>
            </a:xfrm>
            <a:prstGeom prst="ellipse">
              <a:avLst/>
            </a:prstGeom>
            <a:noFill/>
            <a:ln w="28575">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6" name="Group 15">
            <a:extLst>
              <a:ext uri="{FF2B5EF4-FFF2-40B4-BE49-F238E27FC236}">
                <a16:creationId xmlns:a16="http://schemas.microsoft.com/office/drawing/2014/main" id="{78906F31-61A8-4726-B80F-8300A4F08F37}"/>
              </a:ext>
              <a:ext uri="{C183D7F6-B498-43B3-948B-1728B52AA6E4}">
                <adec:decorative xmlns:adec="http://schemas.microsoft.com/office/drawing/2017/decorative" val="1"/>
              </a:ext>
            </a:extLst>
          </p:cNvPr>
          <p:cNvGrpSpPr/>
          <p:nvPr/>
        </p:nvGrpSpPr>
        <p:grpSpPr>
          <a:xfrm>
            <a:off x="418643" y="2857469"/>
            <a:ext cx="896425" cy="896552"/>
            <a:chOff x="7962901" y="3032919"/>
            <a:chExt cx="981074" cy="981076"/>
          </a:xfrm>
        </p:grpSpPr>
        <p:sp>
          <p:nvSpPr>
            <p:cNvPr id="17" name="Freeform 5">
              <a:extLst>
                <a:ext uri="{FF2B5EF4-FFF2-40B4-BE49-F238E27FC236}">
                  <a16:creationId xmlns:a16="http://schemas.microsoft.com/office/drawing/2014/main" id="{3DCB9FDD-5852-4544-BDC2-3122C1F752C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2</a:t>
              </a:r>
            </a:p>
          </p:txBody>
        </p:sp>
        <p:sp>
          <p:nvSpPr>
            <p:cNvPr id="18" name="Freeform 6">
              <a:extLst>
                <a:ext uri="{FF2B5EF4-FFF2-40B4-BE49-F238E27FC236}">
                  <a16:creationId xmlns:a16="http://schemas.microsoft.com/office/drawing/2014/main" id="{3F3FF464-D4C3-4319-BB5C-3ECD85CBC52D}"/>
                </a:ext>
              </a:extLst>
            </p:cNvPr>
            <p:cNvSpPr>
              <a:spLocks noEditPoints="1"/>
            </p:cNvSpPr>
            <p:nvPr/>
          </p:nvSpPr>
          <p:spPr bwMode="auto">
            <a:xfrm>
              <a:off x="8031163" y="3102770"/>
              <a:ext cx="846137" cy="844550"/>
            </a:xfrm>
            <a:prstGeom prst="ellipse">
              <a:avLst/>
            </a:prstGeom>
            <a:noFill/>
            <a:ln w="28575">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22296147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400383"/>
          </a:xfrm>
        </p:spPr>
        <p:txBody>
          <a:bodyPr/>
          <a:lstStyle/>
          <a:p>
            <a:pPr>
              <a:spcBef>
                <a:spcPts val="0"/>
              </a:spcBef>
              <a:spcAft>
                <a:spcPts val="1200"/>
              </a:spcAft>
            </a:pPr>
            <a:r>
              <a:rPr lang="en-US" dirty="0">
                <a:latin typeface="+mn-lt"/>
              </a:rPr>
              <a:t>We covered the following concepts:</a:t>
            </a:r>
          </a:p>
          <a:p>
            <a:pPr marL="342900" indent="-342900">
              <a:spcBef>
                <a:spcPts val="0"/>
              </a:spcBef>
              <a:spcAft>
                <a:spcPts val="600"/>
              </a:spcAft>
              <a:buFont typeface="Arial" panose="020B0604020202020204" pitchFamily="34" charset="0"/>
              <a:buChar char="•"/>
            </a:pPr>
            <a:r>
              <a:rPr lang="en-US" sz="2000" dirty="0">
                <a:latin typeface="+mn-lt"/>
              </a:rPr>
              <a:t>Workspaces</a:t>
            </a:r>
          </a:p>
          <a:p>
            <a:pPr marL="342900" indent="-342900">
              <a:spcBef>
                <a:spcPts val="0"/>
              </a:spcBef>
              <a:spcAft>
                <a:spcPts val="600"/>
              </a:spcAft>
              <a:buFont typeface="Arial" panose="020B0604020202020204" pitchFamily="34" charset="0"/>
              <a:buChar char="•"/>
            </a:pPr>
            <a:r>
              <a:rPr lang="en-US" sz="2000" dirty="0">
                <a:latin typeface="+mn-lt"/>
              </a:rPr>
              <a:t>Sharing and Managing Power BI Assets</a:t>
            </a:r>
          </a:p>
        </p:txBody>
      </p:sp>
    </p:spTree>
    <p:extLst>
      <p:ext uri="{BB962C8B-B14F-4D97-AF65-F5344CB8AC3E}">
        <p14:creationId xmlns:p14="http://schemas.microsoft.com/office/powerpoint/2010/main" val="19778290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990015"/>
          </a:xfrm>
        </p:spPr>
        <p:txBody>
          <a:bodyPr/>
          <a:lstStyle/>
          <a:p>
            <a:pPr marL="342900" indent="-342900">
              <a:lnSpc>
                <a:spcPct val="100000"/>
              </a:lnSpc>
              <a:buFont typeface="Arial" panose="020B0604020202020204" pitchFamily="34" charset="0"/>
              <a:buChar char="•"/>
            </a:pPr>
            <a:r>
              <a:rPr lang="en-US" dirty="0">
                <a:latin typeface="+mn-lt"/>
              </a:rPr>
              <a:t>PL-300 Create and manage Workspaces in Power BI</a:t>
            </a:r>
          </a:p>
          <a:p>
            <a:pPr marL="342000" indent="0">
              <a:lnSpc>
                <a:spcPct val="100000"/>
              </a:lnSpc>
              <a:buNone/>
            </a:pPr>
            <a:r>
              <a:rPr lang="en-US" sz="2000" dirty="0">
                <a:solidFill>
                  <a:srgbClr val="0078D4"/>
                </a:solidFill>
                <a:latin typeface="+mn-lt"/>
                <a:hlinkClick r:id="rId3">
                  <a:extLst>
                    <a:ext uri="{A12FA001-AC4F-418D-AE19-62706E023703}">
                      <ahyp:hlinkClr xmlns:ahyp="http://schemas.microsoft.com/office/drawing/2018/hyperlinkcolor" val="tx"/>
                    </a:ext>
                  </a:extLst>
                </a:hlinkClick>
              </a:rPr>
              <a:t>https://docs.microsoft.com/en-us/learn/modules/create-manage-workspaces-power-bi/</a:t>
            </a:r>
            <a:endParaRPr lang="en-US" sz="1000" dirty="0">
              <a:solidFill>
                <a:srgbClr val="0078D4"/>
              </a:solidFill>
              <a:latin typeface="+mn-lt"/>
            </a:endParaRPr>
          </a:p>
        </p:txBody>
      </p:sp>
      <p:pic>
        <p:nvPicPr>
          <p:cNvPr id="2" name="Graphic 1">
            <a:extLst>
              <a:ext uri="{FF2B5EF4-FFF2-40B4-BE49-F238E27FC236}">
                <a16:creationId xmlns:a16="http://schemas.microsoft.com/office/drawing/2014/main" id="{711416AE-8BF9-4510-A52F-B0664C09A04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69340" y="3171736"/>
            <a:ext cx="2646733" cy="2023973"/>
          </a:xfrm>
          <a:prstGeom prst="rect">
            <a:avLst/>
          </a:prstGeom>
        </p:spPr>
      </p:pic>
    </p:spTree>
    <p:extLst>
      <p:ext uri="{BB962C8B-B14F-4D97-AF65-F5344CB8AC3E}">
        <p14:creationId xmlns:p14="http://schemas.microsoft.com/office/powerpoint/2010/main" val="15765922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Module 10: Create and Manage Workspaces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400383"/>
          </a:xfrm>
        </p:spPr>
        <p:txBody>
          <a:bodyPr/>
          <a:lstStyle/>
          <a:p>
            <a:pPr>
              <a:spcBef>
                <a:spcPts val="0"/>
              </a:spcBef>
              <a:spcAft>
                <a:spcPts val="1200"/>
              </a:spcAft>
            </a:pPr>
            <a:r>
              <a:rPr lang="en-US" dirty="0">
                <a:latin typeface="+mn-lt"/>
              </a:rPr>
              <a:t>You will learn the following concepts:</a:t>
            </a:r>
          </a:p>
          <a:p>
            <a:pPr marL="342900" indent="-342900">
              <a:spcBef>
                <a:spcPts val="0"/>
              </a:spcBef>
              <a:spcAft>
                <a:spcPts val="600"/>
              </a:spcAft>
              <a:buFont typeface="Arial" panose="020B0604020202020204" pitchFamily="34" charset="0"/>
              <a:buChar char="•"/>
            </a:pPr>
            <a:r>
              <a:rPr lang="en-US" sz="2000" dirty="0">
                <a:latin typeface="+mn-lt"/>
              </a:rPr>
              <a:t>Workspaces</a:t>
            </a:r>
          </a:p>
          <a:p>
            <a:pPr marL="342900" indent="-342900">
              <a:spcBef>
                <a:spcPts val="0"/>
              </a:spcBef>
              <a:spcAft>
                <a:spcPts val="600"/>
              </a:spcAft>
              <a:buFont typeface="Arial" panose="020B0604020202020204" pitchFamily="34" charset="0"/>
              <a:buChar char="•"/>
            </a:pPr>
            <a:r>
              <a:rPr lang="en-US" sz="2000" dirty="0">
                <a:latin typeface="+mn-lt"/>
              </a:rPr>
              <a:t>Sharing and Managing Power BI Assets</a:t>
            </a:r>
          </a:p>
        </p:txBody>
      </p:sp>
    </p:spTree>
    <p:extLst>
      <p:ext uri="{BB962C8B-B14F-4D97-AF65-F5344CB8AC3E}">
        <p14:creationId xmlns:p14="http://schemas.microsoft.com/office/powerpoint/2010/main" val="66976156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89910" cy="1784048"/>
          </a:xfrm>
        </p:spPr>
        <p:txBody>
          <a:bodyPr wrap="square" anchor="ctr">
            <a:normAutofit/>
          </a:bodyPr>
          <a:lstStyle/>
          <a:p>
            <a:r>
              <a:rPr lang="en-US" dirty="0"/>
              <a:t>Lesson 1: Creating Workspaces</a:t>
            </a:r>
          </a:p>
        </p:txBody>
      </p:sp>
      <p:sp>
        <p:nvSpPr>
          <p:cNvPr id="4" name="Fingerprint_E928" title="Icon of a fingerprint">
            <a:extLst>
              <a:ext uri="{FF2B5EF4-FFF2-40B4-BE49-F238E27FC236}">
                <a16:creationId xmlns:a16="http://schemas.microsoft.com/office/drawing/2014/main" id="{BE30497F-2449-4052-A5C2-BE73AECF52B8}"/>
              </a:ext>
            </a:extLst>
          </p:cNvPr>
          <p:cNvSpPr>
            <a:spLocks noChangeAspect="1" noEditPoints="1"/>
          </p:cNvSpPr>
          <p:nvPr/>
        </p:nvSpPr>
        <p:spPr bwMode="auto">
          <a:xfrm>
            <a:off x="10295083" y="278892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519300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to Workspaces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3077766"/>
          </a:xfrm>
        </p:spPr>
        <p:txBody>
          <a:bodyPr/>
          <a:lstStyle/>
          <a:p>
            <a:pPr marL="342900" indent="-342900">
              <a:spcBef>
                <a:spcPts val="0"/>
              </a:spcBef>
              <a:spcAft>
                <a:spcPts val="600"/>
              </a:spcAft>
              <a:buFont typeface="Arial" panose="020B0604020202020204" pitchFamily="34" charset="0"/>
              <a:buChar char="•"/>
            </a:pPr>
            <a:r>
              <a:rPr lang="en-US" dirty="0">
                <a:latin typeface="+mn-lt"/>
              </a:rPr>
              <a:t>A centralized repository to:</a:t>
            </a:r>
          </a:p>
          <a:p>
            <a:pPr marL="684900" indent="-342900">
              <a:spcBef>
                <a:spcPts val="0"/>
              </a:spcBef>
              <a:spcAft>
                <a:spcPts val="600"/>
              </a:spcAft>
              <a:buFont typeface="Courier New" panose="02070309020205020404" pitchFamily="49" charset="0"/>
              <a:buChar char="o"/>
            </a:pPr>
            <a:r>
              <a:rPr lang="en-US" sz="2000" dirty="0">
                <a:latin typeface="+mn-lt"/>
              </a:rPr>
              <a:t>Collaborate with colleagues and teams.</a:t>
            </a:r>
          </a:p>
          <a:p>
            <a:pPr marL="684900" indent="-342900">
              <a:spcBef>
                <a:spcPts val="0"/>
              </a:spcBef>
              <a:spcAft>
                <a:spcPts val="600"/>
              </a:spcAft>
              <a:buFont typeface="Courier New" panose="02070309020205020404" pitchFamily="49" charset="0"/>
              <a:buChar char="o"/>
            </a:pPr>
            <a:r>
              <a:rPr lang="en-US" sz="2000" dirty="0">
                <a:latin typeface="+mn-lt"/>
              </a:rPr>
              <a:t>Create collections of reports and dashboards.</a:t>
            </a:r>
          </a:p>
          <a:p>
            <a:pPr marL="342900" indent="-342900">
              <a:spcBef>
                <a:spcPts val="1200"/>
              </a:spcBef>
              <a:spcAft>
                <a:spcPts val="600"/>
              </a:spcAft>
              <a:buFont typeface="Arial" panose="020B0604020202020204" pitchFamily="34" charset="0"/>
              <a:buChar char="•"/>
            </a:pPr>
            <a:r>
              <a:rPr lang="en-US" dirty="0">
                <a:latin typeface="+mn-lt"/>
              </a:rPr>
              <a:t>Workspaces provide the following benefits:</a:t>
            </a:r>
          </a:p>
          <a:p>
            <a:pPr marL="684900" indent="-342900">
              <a:spcBef>
                <a:spcPts val="0"/>
              </a:spcBef>
              <a:spcAft>
                <a:spcPts val="600"/>
              </a:spcAft>
              <a:buFont typeface="Courier New" panose="02070309020205020404" pitchFamily="49" charset="0"/>
              <a:buChar char="o"/>
            </a:pPr>
            <a:r>
              <a:rPr lang="en-US" sz="2000" dirty="0">
                <a:latin typeface="+mn-lt"/>
              </a:rPr>
              <a:t>Share and present reports in a single environment.</a:t>
            </a:r>
          </a:p>
          <a:p>
            <a:pPr marL="684900" indent="-342900">
              <a:spcBef>
                <a:spcPts val="0"/>
              </a:spcBef>
              <a:spcAft>
                <a:spcPts val="600"/>
              </a:spcAft>
              <a:buFont typeface="Courier New" panose="02070309020205020404" pitchFamily="49" charset="0"/>
              <a:buChar char="o"/>
            </a:pPr>
            <a:r>
              <a:rPr lang="en-US" sz="2000" dirty="0">
                <a:latin typeface="+mn-lt"/>
              </a:rPr>
              <a:t>Enable the highest level of security.</a:t>
            </a:r>
          </a:p>
          <a:p>
            <a:pPr marL="684900" indent="-342900">
              <a:spcBef>
                <a:spcPts val="0"/>
              </a:spcBef>
              <a:spcAft>
                <a:spcPts val="600"/>
              </a:spcAft>
              <a:buFont typeface="Courier New" panose="02070309020205020404" pitchFamily="49" charset="0"/>
              <a:buChar char="o"/>
            </a:pPr>
            <a:r>
              <a:rPr lang="en-US" sz="2000" dirty="0">
                <a:latin typeface="+mn-lt"/>
              </a:rPr>
              <a:t>An environment for housing reports and dashboards for use by others.</a:t>
            </a:r>
            <a:endParaRPr lang="en-US" sz="1800" dirty="0">
              <a:latin typeface="+mn-lt"/>
            </a:endParaRPr>
          </a:p>
        </p:txBody>
      </p:sp>
    </p:spTree>
    <p:extLst>
      <p:ext uri="{BB962C8B-B14F-4D97-AF65-F5344CB8AC3E}">
        <p14:creationId xmlns:p14="http://schemas.microsoft.com/office/powerpoint/2010/main" val="8046839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Create a Workspace</a:t>
            </a:r>
          </a:p>
        </p:txBody>
      </p:sp>
      <p:sp>
        <p:nvSpPr>
          <p:cNvPr id="4" name="Content Placeholder 3">
            <a:extLst>
              <a:ext uri="{FF2B5EF4-FFF2-40B4-BE49-F238E27FC236}">
                <a16:creationId xmlns:a16="http://schemas.microsoft.com/office/drawing/2014/main" id="{79D104E6-F260-4174-AC54-5769C8BCD336}"/>
              </a:ext>
            </a:extLst>
          </p:cNvPr>
          <p:cNvSpPr>
            <a:spLocks noGrp="1"/>
          </p:cNvSpPr>
          <p:nvPr>
            <p:ph sz="quarter" idx="10"/>
          </p:nvPr>
        </p:nvSpPr>
        <p:spPr>
          <a:xfrm>
            <a:off x="419101" y="1309753"/>
            <a:ext cx="3921672" cy="553998"/>
          </a:xfrm>
        </p:spPr>
        <p:txBody>
          <a:bodyPr/>
          <a:lstStyle/>
          <a:p>
            <a:r>
              <a:rPr lang="en-US" dirty="0">
                <a:latin typeface="+mn-lt"/>
              </a:rPr>
              <a:t>Make reports easily viewable and sharable.</a:t>
            </a:r>
          </a:p>
        </p:txBody>
      </p:sp>
      <p:sp>
        <p:nvSpPr>
          <p:cNvPr id="5" name="Rectangle 4">
            <a:extLst>
              <a:ext uri="{FF2B5EF4-FFF2-40B4-BE49-F238E27FC236}">
                <a16:creationId xmlns:a16="http://schemas.microsoft.com/office/drawing/2014/main" id="{7C0C48A5-6E0A-424C-9995-F0182ADB2F04}"/>
              </a:ext>
              <a:ext uri="{C183D7F6-B498-43B3-948B-1728B52AA6E4}">
                <adec:decorative xmlns:adec="http://schemas.microsoft.com/office/drawing/2017/decorative" val="1"/>
              </a:ext>
            </a:extLst>
          </p:cNvPr>
          <p:cNvSpPr/>
          <p:nvPr/>
        </p:nvSpPr>
        <p:spPr bwMode="auto">
          <a:xfrm>
            <a:off x="8628993" y="1309750"/>
            <a:ext cx="3130917" cy="4313285"/>
          </a:xfrm>
          <a:prstGeom prst="rect">
            <a:avLst/>
          </a:prstGeom>
          <a:noFill/>
          <a:ln w="19050">
            <a:solidFill>
              <a:srgbClr val="0B556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A87EF9DB-9DA7-4FE8-A67D-639FEEF024D2}"/>
              </a:ext>
              <a:ext uri="{C183D7F6-B498-43B3-948B-1728B52AA6E4}">
                <adec:decorative xmlns:adec="http://schemas.microsoft.com/office/drawing/2017/decorative" val="1"/>
              </a:ext>
            </a:extLst>
          </p:cNvPr>
          <p:cNvSpPr/>
          <p:nvPr/>
        </p:nvSpPr>
        <p:spPr bwMode="auto">
          <a:xfrm>
            <a:off x="418644" y="4645571"/>
            <a:ext cx="7937080" cy="977463"/>
          </a:xfrm>
          <a:prstGeom prst="rect">
            <a:avLst/>
          </a:prstGeom>
          <a:noFill/>
          <a:ln w="19050">
            <a:solidFill>
              <a:srgbClr val="0B556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A screenshot of the new keysales01 workspace that was created, with the Include in APP option enabled.">
            <a:extLst>
              <a:ext uri="{FF2B5EF4-FFF2-40B4-BE49-F238E27FC236}">
                <a16:creationId xmlns:a16="http://schemas.microsoft.com/office/drawing/2014/main" id="{57A441EA-7EB1-42D7-A4F0-945AF83DD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74" y="4809726"/>
            <a:ext cx="7605164" cy="591377"/>
          </a:xfrm>
          <a:prstGeom prst="rect">
            <a:avLst/>
          </a:prstGeom>
        </p:spPr>
      </p:pic>
      <p:pic>
        <p:nvPicPr>
          <p:cNvPr id="11" name="Picture 10" descr="A screenshot of the Create a Workspace page in the Power BI Service, with the name and description fields waiting to be filled in.">
            <a:extLst>
              <a:ext uri="{FF2B5EF4-FFF2-40B4-BE49-F238E27FC236}">
                <a16:creationId xmlns:a16="http://schemas.microsoft.com/office/drawing/2014/main" id="{CFC85ADF-3031-4E53-85BC-1C754B76D1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28106" y="1626834"/>
            <a:ext cx="2732689" cy="3826261"/>
          </a:xfrm>
          <a:prstGeom prst="rect">
            <a:avLst/>
          </a:prstGeom>
        </p:spPr>
      </p:pic>
      <p:sp>
        <p:nvSpPr>
          <p:cNvPr id="9" name="Rectangle 8">
            <a:extLst>
              <a:ext uri="{FF2B5EF4-FFF2-40B4-BE49-F238E27FC236}">
                <a16:creationId xmlns:a16="http://schemas.microsoft.com/office/drawing/2014/main" id="{F47F3CDF-F7E1-46B9-AC23-BAFAE2D0843A}"/>
              </a:ext>
              <a:ext uri="{C183D7F6-B498-43B3-948B-1728B52AA6E4}">
                <adec:decorative xmlns:adec="http://schemas.microsoft.com/office/drawing/2017/decorative" val="1"/>
              </a:ext>
            </a:extLst>
          </p:cNvPr>
          <p:cNvSpPr/>
          <p:nvPr/>
        </p:nvSpPr>
        <p:spPr bwMode="auto">
          <a:xfrm>
            <a:off x="4793885" y="1309751"/>
            <a:ext cx="2941730" cy="3204000"/>
          </a:xfrm>
          <a:prstGeom prst="rect">
            <a:avLst/>
          </a:prstGeom>
          <a:noFill/>
          <a:ln w="19050">
            <a:solidFill>
              <a:srgbClr val="0B556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 screenshot of the Workspaces and navigation pane in the Power BI Service, with the Create a Workspace button highlighted.">
            <a:extLst>
              <a:ext uri="{FF2B5EF4-FFF2-40B4-BE49-F238E27FC236}">
                <a16:creationId xmlns:a16="http://schemas.microsoft.com/office/drawing/2014/main" id="{019464B3-F26D-4DAA-862F-BD9DBE1A65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9802" y="1430169"/>
            <a:ext cx="1928767" cy="2963164"/>
          </a:xfrm>
          <a:prstGeom prst="rect">
            <a:avLst/>
          </a:prstGeom>
        </p:spPr>
      </p:pic>
      <p:sp>
        <p:nvSpPr>
          <p:cNvPr id="16" name="Arrow: Right 15" descr="Image of arrow pointing to the Create a workspace window.">
            <a:extLst>
              <a:ext uri="{FF2B5EF4-FFF2-40B4-BE49-F238E27FC236}">
                <a16:creationId xmlns:a16="http://schemas.microsoft.com/office/drawing/2014/main" id="{5FA8F217-2021-41D6-9DEC-131918F008FF}"/>
              </a:ext>
            </a:extLst>
          </p:cNvPr>
          <p:cNvSpPr/>
          <p:nvPr/>
        </p:nvSpPr>
        <p:spPr bwMode="auto">
          <a:xfrm>
            <a:off x="7838643" y="2764607"/>
            <a:ext cx="727288" cy="300624"/>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descr="Image of an arrow pointing to the toggle where users can determine whether or not to include a report in an App.">
            <a:extLst>
              <a:ext uri="{FF2B5EF4-FFF2-40B4-BE49-F238E27FC236}">
                <a16:creationId xmlns:a16="http://schemas.microsoft.com/office/drawing/2014/main" id="{633D2A50-55AE-4437-AAB4-092AE81E424D}"/>
              </a:ext>
            </a:extLst>
          </p:cNvPr>
          <p:cNvSpPr/>
          <p:nvPr/>
        </p:nvSpPr>
        <p:spPr bwMode="auto">
          <a:xfrm flipH="1">
            <a:off x="8170660" y="4955102"/>
            <a:ext cx="547122" cy="300624"/>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496185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Assign Workspace Roles</a:t>
            </a:r>
          </a:p>
        </p:txBody>
      </p:sp>
      <p:sp>
        <p:nvSpPr>
          <p:cNvPr id="15" name="Text Placeholder 4">
            <a:extLst>
              <a:ext uri="{FF2B5EF4-FFF2-40B4-BE49-F238E27FC236}">
                <a16:creationId xmlns:a16="http://schemas.microsoft.com/office/drawing/2014/main" id="{223043AA-9573-45D8-AB63-679067C4922B}"/>
              </a:ext>
            </a:extLst>
          </p:cNvPr>
          <p:cNvSpPr txBox="1">
            <a:spLocks/>
          </p:cNvSpPr>
          <p:nvPr/>
        </p:nvSpPr>
        <p:spPr>
          <a:xfrm>
            <a:off x="418644" y="1456897"/>
            <a:ext cx="5579310" cy="4067999"/>
          </a:xfrm>
          <a:prstGeom prst="rect">
            <a:avLst/>
          </a:prstGeom>
          <a:solidFill>
            <a:schemeClr val="bg2"/>
          </a:solidFill>
        </p:spPr>
        <p:txBody>
          <a:bodyPr lIns="137160" tIns="91440" rIns="137160" bIns="91440" anchor="t" anchorCtr="0">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400" dirty="0"/>
              <a:t>Roles determine what a user can do in a workspace, so teams can collaborate.</a:t>
            </a:r>
          </a:p>
          <a:p>
            <a:pPr marL="342900" indent="-342900">
              <a:spcAft>
                <a:spcPts val="600"/>
              </a:spcAft>
              <a:buFont typeface="Arial" panose="020B0604020202020204" pitchFamily="34" charset="0"/>
              <a:buChar char="•"/>
            </a:pPr>
            <a:r>
              <a:rPr lang="en-US" sz="2400" dirty="0"/>
              <a:t>Key roles include:</a:t>
            </a:r>
          </a:p>
          <a:p>
            <a:pPr marL="684900" indent="-342900">
              <a:spcAft>
                <a:spcPts val="600"/>
              </a:spcAft>
              <a:buFont typeface="Courier New" panose="02070309020205020404" pitchFamily="49" charset="0"/>
              <a:buChar char="o"/>
            </a:pPr>
            <a:r>
              <a:rPr lang="en-US" sz="2000" dirty="0"/>
              <a:t>Admin.</a:t>
            </a:r>
          </a:p>
          <a:p>
            <a:pPr marL="684900" indent="-342900">
              <a:spcAft>
                <a:spcPts val="600"/>
              </a:spcAft>
              <a:buFont typeface="Courier New" panose="02070309020205020404" pitchFamily="49" charset="0"/>
              <a:buChar char="o"/>
            </a:pPr>
            <a:r>
              <a:rPr lang="en-US" sz="2000" dirty="0"/>
              <a:t>Member.</a:t>
            </a:r>
          </a:p>
          <a:p>
            <a:pPr marL="684900" indent="-342900">
              <a:spcAft>
                <a:spcPts val="600"/>
              </a:spcAft>
              <a:buFont typeface="Courier New" panose="02070309020205020404" pitchFamily="49" charset="0"/>
              <a:buChar char="o"/>
            </a:pPr>
            <a:r>
              <a:rPr lang="en-US" sz="2000" dirty="0"/>
              <a:t>Contributor.</a:t>
            </a:r>
          </a:p>
          <a:p>
            <a:pPr marL="684900" indent="-342900">
              <a:spcAft>
                <a:spcPts val="600"/>
              </a:spcAft>
              <a:buFont typeface="Courier New" panose="02070309020205020404" pitchFamily="49" charset="0"/>
              <a:buChar char="o"/>
            </a:pPr>
            <a:r>
              <a:rPr lang="en-US" sz="2000" dirty="0"/>
              <a:t>Viewer.</a:t>
            </a:r>
          </a:p>
        </p:txBody>
      </p:sp>
      <p:sp>
        <p:nvSpPr>
          <p:cNvPr id="17" name="Rectangle 16">
            <a:extLst>
              <a:ext uri="{FF2B5EF4-FFF2-40B4-BE49-F238E27FC236}">
                <a16:creationId xmlns:a16="http://schemas.microsoft.com/office/drawing/2014/main" id="{A82E126B-1522-4A17-A22A-4FEC323AED85}"/>
              </a:ext>
              <a:ext uri="{C183D7F6-B498-43B3-948B-1728B52AA6E4}">
                <adec:decorative xmlns:adec="http://schemas.microsoft.com/office/drawing/2017/decorative" val="1"/>
              </a:ext>
            </a:extLst>
          </p:cNvPr>
          <p:cNvSpPr/>
          <p:nvPr/>
        </p:nvSpPr>
        <p:spPr bwMode="auto">
          <a:xfrm>
            <a:off x="6229842" y="1456896"/>
            <a:ext cx="5543514" cy="4068000"/>
          </a:xfrm>
          <a:prstGeom prst="rect">
            <a:avLst/>
          </a:prstGeom>
          <a:noFill/>
          <a:ln w="19050">
            <a:solidFill>
              <a:srgbClr val="0B556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 screenshot of the Access page of a workspace to add people as admins, members, or contributors. ">
            <a:extLst>
              <a:ext uri="{FF2B5EF4-FFF2-40B4-BE49-F238E27FC236}">
                <a16:creationId xmlns:a16="http://schemas.microsoft.com/office/drawing/2014/main" id="{E0D9D321-2385-4A2E-A26D-87D5A02EE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220" y="1567625"/>
            <a:ext cx="2644757" cy="3846541"/>
          </a:xfrm>
          <a:prstGeom prst="rect">
            <a:avLst/>
          </a:prstGeom>
        </p:spPr>
      </p:pic>
    </p:spTree>
    <p:extLst>
      <p:ext uri="{BB962C8B-B14F-4D97-AF65-F5344CB8AC3E}">
        <p14:creationId xmlns:p14="http://schemas.microsoft.com/office/powerpoint/2010/main" val="29295638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Create Apps</a:t>
            </a:r>
          </a:p>
        </p:txBody>
      </p:sp>
      <p:sp>
        <p:nvSpPr>
          <p:cNvPr id="17" name="Rectangle 16">
            <a:extLst>
              <a:ext uri="{FF2B5EF4-FFF2-40B4-BE49-F238E27FC236}">
                <a16:creationId xmlns:a16="http://schemas.microsoft.com/office/drawing/2014/main" id="{A82E126B-1522-4A17-A22A-4FEC323AED85}"/>
              </a:ext>
              <a:ext uri="{C183D7F6-B498-43B3-948B-1728B52AA6E4}">
                <adec:decorative xmlns:adec="http://schemas.microsoft.com/office/drawing/2017/decorative" val="1"/>
              </a:ext>
            </a:extLst>
          </p:cNvPr>
          <p:cNvSpPr/>
          <p:nvPr/>
        </p:nvSpPr>
        <p:spPr bwMode="auto">
          <a:xfrm>
            <a:off x="6348248" y="3111063"/>
            <a:ext cx="5425108" cy="2413832"/>
          </a:xfrm>
          <a:prstGeom prst="rect">
            <a:avLst/>
          </a:prstGeom>
          <a:noFill/>
          <a:ln w="19050">
            <a:solidFill>
              <a:srgbClr val="0B556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0514CB51-4C66-49C6-A7F2-5D222A3F1225}"/>
              </a:ext>
              <a:ext uri="{C183D7F6-B498-43B3-948B-1728B52AA6E4}">
                <adec:decorative xmlns:adec="http://schemas.microsoft.com/office/drawing/2017/decorative" val="1"/>
              </a:ext>
            </a:extLst>
          </p:cNvPr>
          <p:cNvSpPr/>
          <p:nvPr/>
        </p:nvSpPr>
        <p:spPr bwMode="auto">
          <a:xfrm>
            <a:off x="418644" y="1456896"/>
            <a:ext cx="11354711" cy="1370387"/>
          </a:xfrm>
          <a:prstGeom prst="rect">
            <a:avLst/>
          </a:prstGeom>
          <a:noFill/>
          <a:ln w="19050">
            <a:solidFill>
              <a:srgbClr val="0B556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 screenshot of the keysales01 workspace in the Power BI service.">
            <a:extLst>
              <a:ext uri="{FF2B5EF4-FFF2-40B4-BE49-F238E27FC236}">
                <a16:creationId xmlns:a16="http://schemas.microsoft.com/office/drawing/2014/main" id="{559C7B51-2A74-4C46-AA35-3201EFEFC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997" y="1721245"/>
            <a:ext cx="11040005" cy="858469"/>
          </a:xfrm>
          <a:prstGeom prst="rect">
            <a:avLst/>
          </a:prstGeom>
        </p:spPr>
      </p:pic>
      <p:sp>
        <p:nvSpPr>
          <p:cNvPr id="4" name="Rectangle 3">
            <a:extLst>
              <a:ext uri="{FF2B5EF4-FFF2-40B4-BE49-F238E27FC236}">
                <a16:creationId xmlns:a16="http://schemas.microsoft.com/office/drawing/2014/main" id="{45900771-F17E-4558-B3EC-0706FD974AC0}"/>
              </a:ext>
              <a:ext uri="{C183D7F6-B498-43B3-948B-1728B52AA6E4}">
                <adec:decorative xmlns:adec="http://schemas.microsoft.com/office/drawing/2017/decorative" val="1"/>
              </a:ext>
            </a:extLst>
          </p:cNvPr>
          <p:cNvSpPr/>
          <p:nvPr/>
        </p:nvSpPr>
        <p:spPr bwMode="auto">
          <a:xfrm>
            <a:off x="2058252" y="3091632"/>
            <a:ext cx="2902626" cy="1443647"/>
          </a:xfrm>
          <a:prstGeom prst="rect">
            <a:avLst/>
          </a:prstGeom>
          <a:noFill/>
          <a:ln w="19050">
            <a:solidFill>
              <a:srgbClr val="0B556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A screenshot of the Create App button.">
            <a:extLst>
              <a:ext uri="{FF2B5EF4-FFF2-40B4-BE49-F238E27FC236}">
                <a16:creationId xmlns:a16="http://schemas.microsoft.com/office/drawing/2014/main" id="{B0E4C489-4C54-48AF-830F-97CC1649C2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9721" y="3403451"/>
            <a:ext cx="2419688" cy="914528"/>
          </a:xfrm>
          <a:prstGeom prst="rect">
            <a:avLst/>
          </a:prstGeom>
        </p:spPr>
      </p:pic>
      <p:pic>
        <p:nvPicPr>
          <p:cNvPr id="13" name="Picture 12" descr="A screenshot of the message displayed once the App was successfully published.">
            <a:extLst>
              <a:ext uri="{FF2B5EF4-FFF2-40B4-BE49-F238E27FC236}">
                <a16:creationId xmlns:a16="http://schemas.microsoft.com/office/drawing/2014/main" id="{43649686-EF12-4FC7-B69A-B05E6E488A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2538" y="3237061"/>
            <a:ext cx="4936527" cy="2169556"/>
          </a:xfrm>
          <a:prstGeom prst="rect">
            <a:avLst/>
          </a:prstGeom>
        </p:spPr>
      </p:pic>
      <p:sp>
        <p:nvSpPr>
          <p:cNvPr id="5" name="Arrow: Bent 4" descr="Image of an arrow pointing to the create app button.">
            <a:extLst>
              <a:ext uri="{FF2B5EF4-FFF2-40B4-BE49-F238E27FC236}">
                <a16:creationId xmlns:a16="http://schemas.microsoft.com/office/drawing/2014/main" id="{1CFBBC62-22A0-4B8B-A09B-25977C977E9F}"/>
              </a:ext>
            </a:extLst>
          </p:cNvPr>
          <p:cNvSpPr/>
          <p:nvPr/>
        </p:nvSpPr>
        <p:spPr bwMode="auto">
          <a:xfrm flipV="1">
            <a:off x="964912" y="2687563"/>
            <a:ext cx="1063583" cy="1343155"/>
          </a:xfrm>
          <a:prstGeom prst="bentArrow">
            <a:avLst>
              <a:gd name="adj1" fmla="val 15991"/>
              <a:gd name="adj2" fmla="val 20946"/>
              <a:gd name="adj3" fmla="val 21396"/>
              <a:gd name="adj4" fmla="val 43750"/>
            </a:avLst>
          </a:prstGeom>
          <a:solidFill>
            <a:srgbClr val="E91C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Arrow: Bent 8" descr="Image of an arrow pointing to the window that appears when users have successfully published.">
            <a:extLst>
              <a:ext uri="{FF2B5EF4-FFF2-40B4-BE49-F238E27FC236}">
                <a16:creationId xmlns:a16="http://schemas.microsoft.com/office/drawing/2014/main" id="{5488BD87-DBF0-4CCC-8B47-D4CEC7858B06}"/>
              </a:ext>
            </a:extLst>
          </p:cNvPr>
          <p:cNvSpPr/>
          <p:nvPr/>
        </p:nvSpPr>
        <p:spPr bwMode="auto">
          <a:xfrm flipV="1">
            <a:off x="4581357" y="4392410"/>
            <a:ext cx="1745870" cy="1008694"/>
          </a:xfrm>
          <a:prstGeom prst="bentArrow">
            <a:avLst>
              <a:gd name="adj1" fmla="val 15991"/>
              <a:gd name="adj2" fmla="val 20946"/>
              <a:gd name="adj3" fmla="val 21396"/>
              <a:gd name="adj4" fmla="val 43750"/>
            </a:avLst>
          </a:prstGeom>
          <a:solidFill>
            <a:srgbClr val="E91C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9909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Configure and Update a Workspace App</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708160"/>
          </a:xfrm>
        </p:spPr>
        <p:txBody>
          <a:bodyPr/>
          <a:lstStyle/>
          <a:p>
            <a:pPr marL="342900" indent="-342900">
              <a:spcBef>
                <a:spcPts val="0"/>
              </a:spcBef>
              <a:spcAft>
                <a:spcPts val="600"/>
              </a:spcAft>
              <a:buFont typeface="Arial" panose="020B0604020202020204" pitchFamily="34" charset="0"/>
              <a:buChar char="•"/>
            </a:pPr>
            <a:r>
              <a:rPr lang="en-US" dirty="0">
                <a:latin typeface="+mn-lt"/>
              </a:rPr>
              <a:t>How do you update a published App? </a:t>
            </a:r>
          </a:p>
          <a:p>
            <a:pPr marL="684900" indent="-342900">
              <a:spcBef>
                <a:spcPts val="0"/>
              </a:spcBef>
              <a:spcAft>
                <a:spcPts val="600"/>
              </a:spcAft>
              <a:buFont typeface="Courier New" panose="02070309020205020404" pitchFamily="49" charset="0"/>
              <a:buChar char="o"/>
            </a:pPr>
            <a:r>
              <a:rPr lang="en-US" sz="2000" dirty="0">
                <a:latin typeface="+mn-lt"/>
              </a:rPr>
              <a:t>Navigate back to the workspace.</a:t>
            </a:r>
          </a:p>
          <a:p>
            <a:pPr marL="684900" indent="-342900">
              <a:spcBef>
                <a:spcPts val="0"/>
              </a:spcBef>
              <a:spcAft>
                <a:spcPts val="600"/>
              </a:spcAft>
              <a:buFont typeface="Courier New" panose="02070309020205020404" pitchFamily="49" charset="0"/>
              <a:buChar char="o"/>
            </a:pPr>
            <a:r>
              <a:rPr lang="en-US" sz="2000" dirty="0">
                <a:latin typeface="+mn-lt"/>
              </a:rPr>
              <a:t>Make any necessary updates.</a:t>
            </a:r>
          </a:p>
          <a:p>
            <a:pPr marL="684900" indent="-342900">
              <a:spcBef>
                <a:spcPts val="0"/>
              </a:spcBef>
              <a:spcAft>
                <a:spcPts val="600"/>
              </a:spcAft>
              <a:buFont typeface="Courier New" panose="02070309020205020404" pitchFamily="49" charset="0"/>
              <a:buChar char="o"/>
            </a:pPr>
            <a:r>
              <a:rPr lang="en-US" sz="2000" dirty="0">
                <a:latin typeface="+mn-lt"/>
              </a:rPr>
              <a:t>Click </a:t>
            </a:r>
            <a:r>
              <a:rPr lang="en-US" sz="2000" b="1" dirty="0">
                <a:latin typeface="+mn-lt"/>
              </a:rPr>
              <a:t>Update App</a:t>
            </a:r>
            <a:r>
              <a:rPr lang="en-US" sz="2000" dirty="0">
                <a:latin typeface="+mn-lt"/>
              </a:rPr>
              <a:t> (previously called Publish App).</a:t>
            </a:r>
          </a:p>
        </p:txBody>
      </p:sp>
      <p:sp>
        <p:nvSpPr>
          <p:cNvPr id="2" name="Rectangle 1">
            <a:extLst>
              <a:ext uri="{FF2B5EF4-FFF2-40B4-BE49-F238E27FC236}">
                <a16:creationId xmlns:a16="http://schemas.microsoft.com/office/drawing/2014/main" id="{4B94F817-7DBA-4C27-862B-E79DD464DF8D}"/>
              </a:ext>
              <a:ext uri="{C183D7F6-B498-43B3-948B-1728B52AA6E4}">
                <adec:decorative xmlns:adec="http://schemas.microsoft.com/office/drawing/2017/decorative" val="1"/>
              </a:ext>
            </a:extLst>
          </p:cNvPr>
          <p:cNvSpPr/>
          <p:nvPr/>
        </p:nvSpPr>
        <p:spPr bwMode="auto">
          <a:xfrm>
            <a:off x="795600" y="3806335"/>
            <a:ext cx="3334966" cy="1443647"/>
          </a:xfrm>
          <a:prstGeom prst="rect">
            <a:avLst/>
          </a:prstGeom>
          <a:noFill/>
          <a:ln w="19050">
            <a:solidFill>
              <a:srgbClr val="0B556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A screenshot of the Update App button, used to update an existing App.">
            <a:extLst>
              <a:ext uri="{FF2B5EF4-FFF2-40B4-BE49-F238E27FC236}">
                <a16:creationId xmlns:a16="http://schemas.microsoft.com/office/drawing/2014/main" id="{104EB01B-623E-4C8C-BDC1-F4A44A5FE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134" y="4042315"/>
            <a:ext cx="2495898" cy="971686"/>
          </a:xfrm>
          <a:prstGeom prst="rect">
            <a:avLst/>
          </a:prstGeom>
        </p:spPr>
      </p:pic>
    </p:spTree>
    <p:extLst>
      <p:ext uri="{BB962C8B-B14F-4D97-AF65-F5344CB8AC3E}">
        <p14:creationId xmlns:p14="http://schemas.microsoft.com/office/powerpoint/2010/main" val="421196781"/>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Props1.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1095</TotalTime>
  <Words>2797</Words>
  <Application>Microsoft Office PowerPoint</Application>
  <PresentationFormat>Widescreen</PresentationFormat>
  <Paragraphs>219</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Courier New</vt:lpstr>
      <vt:lpstr>Segoe UI</vt:lpstr>
      <vt:lpstr>Segoe UI Light</vt:lpstr>
      <vt:lpstr>Segoe UI Semibold</vt:lpstr>
      <vt:lpstr>Wingdings</vt:lpstr>
      <vt:lpstr>Microsoft Power Platform Template</vt:lpstr>
      <vt:lpstr>Online Role-based training resources:  Microsoft Learn https://docs.microsoft.com/en-us/learn/</vt:lpstr>
      <vt:lpstr>Module 10: Create and Manage Workspaces</vt:lpstr>
      <vt:lpstr>Learning Objectives</vt:lpstr>
      <vt:lpstr>Lesson 1: Creating Workspaces</vt:lpstr>
      <vt:lpstr>Introduction to Workspaces</vt:lpstr>
      <vt:lpstr>Create a Workspace</vt:lpstr>
      <vt:lpstr>Assign Workspace Roles</vt:lpstr>
      <vt:lpstr>Create Apps</vt:lpstr>
      <vt:lpstr>Configure and Update a Workspace App</vt:lpstr>
      <vt:lpstr>Review Questions</vt:lpstr>
      <vt:lpstr>Lesson 2: Sharing and Managing Assets</vt:lpstr>
      <vt:lpstr>Monitor Usage and Performance</vt:lpstr>
      <vt:lpstr>Viewing Data Lineage</vt:lpstr>
      <vt:lpstr>Data Protection</vt:lpstr>
      <vt:lpstr>Review Questions</vt:lpstr>
      <vt:lpstr>Module Overview</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Brian Moring</cp:lastModifiedBy>
  <cp:revision>467</cp:revision>
  <dcterms:created xsi:type="dcterms:W3CDTF">2020-04-30T00:33:59Z</dcterms:created>
  <dcterms:modified xsi:type="dcterms:W3CDTF">2022-02-23T23:50:42Z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