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9"/>
  </p:notesMasterIdLst>
  <p:handoutMasterIdLst>
    <p:handoutMasterId r:id="rId20"/>
  </p:handoutMasterIdLst>
  <p:sldIdLst>
    <p:sldId id="1815" r:id="rId5"/>
    <p:sldId id="1627" r:id="rId6"/>
    <p:sldId id="1798" r:id="rId7"/>
    <p:sldId id="1799" r:id="rId8"/>
    <p:sldId id="1800" r:id="rId9"/>
    <p:sldId id="1801" r:id="rId10"/>
    <p:sldId id="1807" r:id="rId11"/>
    <p:sldId id="1808" r:id="rId12"/>
    <p:sldId id="1806" r:id="rId13"/>
    <p:sldId id="1811" r:id="rId14"/>
    <p:sldId id="1812" r:id="rId15"/>
    <p:sldId id="1813" r:id="rId16"/>
    <p:sldId id="1814" r:id="rId17"/>
    <p:sldId id="1786"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F2C811"/>
    <a:srgbClr val="FFF100"/>
    <a:srgbClr val="243A5E"/>
    <a:srgbClr val="4BCBEE"/>
    <a:srgbClr val="1392B4"/>
    <a:srgbClr val="0B556A"/>
    <a:srgbClr val="59B4D9"/>
    <a:srgbClr val="EBEBEB"/>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84BC44-EAFA-472E-8D17-BEC0B0C662FA}" v="3" dt="2022-02-24T00:01:46.5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2" autoAdjust="0"/>
    <p:restoredTop sz="56083" autoAdjust="0"/>
  </p:normalViewPr>
  <p:slideViewPr>
    <p:cSldViewPr snapToGrid="0">
      <p:cViewPr varScale="1">
        <p:scale>
          <a:sx n="57" d="100"/>
          <a:sy n="57" d="100"/>
        </p:scale>
        <p:origin x="1674" y="3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Moring" userId="d63e1979-4170-492a-9b10-98f39b9268fa" providerId="ADAL" clId="{2D84BC44-EAFA-472E-8D17-BEC0B0C662FA}"/>
    <pc:docChg chg="custSel addSld delSld modSld">
      <pc:chgData name="Brian Moring" userId="d63e1979-4170-492a-9b10-98f39b9268fa" providerId="ADAL" clId="{2D84BC44-EAFA-472E-8D17-BEC0B0C662FA}" dt="2022-02-24T00:02:50.059" v="77" actId="20577"/>
      <pc:docMkLst>
        <pc:docMk/>
      </pc:docMkLst>
      <pc:sldChg chg="modSp mod">
        <pc:chgData name="Brian Moring" userId="d63e1979-4170-492a-9b10-98f39b9268fa" providerId="ADAL" clId="{2D84BC44-EAFA-472E-8D17-BEC0B0C662FA}" dt="2022-02-23T23:52:02.843" v="13" actId="20577"/>
        <pc:sldMkLst>
          <pc:docMk/>
          <pc:sldMk cId="3018641981" sldId="1627"/>
        </pc:sldMkLst>
        <pc:spChg chg="mod">
          <ac:chgData name="Brian Moring" userId="d63e1979-4170-492a-9b10-98f39b9268fa" providerId="ADAL" clId="{2D84BC44-EAFA-472E-8D17-BEC0B0C662FA}" dt="2022-02-23T23:52:02.843" v="13" actId="20577"/>
          <ac:spMkLst>
            <pc:docMk/>
            <pc:sldMk cId="3018641981" sldId="1627"/>
            <ac:spMk id="4" creationId="{841CB59B-EF9E-4E47-BF33-B8075EB6C7A1}"/>
          </ac:spMkLst>
        </pc:spChg>
      </pc:sldChg>
      <pc:sldChg chg="del">
        <pc:chgData name="Brian Moring" userId="d63e1979-4170-492a-9b10-98f39b9268fa" providerId="ADAL" clId="{2D84BC44-EAFA-472E-8D17-BEC0B0C662FA}" dt="2022-02-23T23:51:24.343" v="1" actId="47"/>
        <pc:sldMkLst>
          <pc:docMk/>
          <pc:sldMk cId="2830033870" sldId="1746"/>
        </pc:sldMkLst>
      </pc:sldChg>
      <pc:sldChg chg="delSp mod">
        <pc:chgData name="Brian Moring" userId="d63e1979-4170-492a-9b10-98f39b9268fa" providerId="ADAL" clId="{2D84BC44-EAFA-472E-8D17-BEC0B0C662FA}" dt="2022-02-24T00:01:20.326" v="48" actId="478"/>
        <pc:sldMkLst>
          <pc:docMk/>
          <pc:sldMk cId="2592321789" sldId="1786"/>
        </pc:sldMkLst>
        <pc:spChg chg="del">
          <ac:chgData name="Brian Moring" userId="d63e1979-4170-492a-9b10-98f39b9268fa" providerId="ADAL" clId="{2D84BC44-EAFA-472E-8D17-BEC0B0C662FA}" dt="2022-02-24T00:01:20.326" v="48" actId="478"/>
          <ac:spMkLst>
            <pc:docMk/>
            <pc:sldMk cId="2592321789" sldId="1786"/>
            <ac:spMk id="3" creationId="{32DBF672-3DB5-4602-99DB-7991455C90A0}"/>
          </ac:spMkLst>
        </pc:spChg>
      </pc:sldChg>
      <pc:sldChg chg="modSp mod modNotesTx">
        <pc:chgData name="Brian Moring" userId="d63e1979-4170-492a-9b10-98f39b9268fa" providerId="ADAL" clId="{2D84BC44-EAFA-472E-8D17-BEC0B0C662FA}" dt="2022-02-24T00:02:50.059" v="77" actId="20577"/>
        <pc:sldMkLst>
          <pc:docMk/>
          <pc:sldMk cId="2236497872" sldId="1798"/>
        </pc:sldMkLst>
        <pc:spChg chg="mod">
          <ac:chgData name="Brian Moring" userId="d63e1979-4170-492a-9b10-98f39b9268fa" providerId="ADAL" clId="{2D84BC44-EAFA-472E-8D17-BEC0B0C662FA}" dt="2022-02-23T23:59:19.299" v="45" actId="5793"/>
          <ac:spMkLst>
            <pc:docMk/>
            <pc:sldMk cId="2236497872" sldId="1798"/>
            <ac:spMk id="3" creationId="{AA185E1C-174B-427E-8173-3D6B22758871}"/>
          </ac:spMkLst>
        </pc:spChg>
      </pc:sldChg>
      <pc:sldChg chg="addSp delSp modSp mod">
        <pc:chgData name="Brian Moring" userId="d63e1979-4170-492a-9b10-98f39b9268fa" providerId="ADAL" clId="{2D84BC44-EAFA-472E-8D17-BEC0B0C662FA}" dt="2022-02-23T23:52:32.187" v="16" actId="22"/>
        <pc:sldMkLst>
          <pc:docMk/>
          <pc:sldMk cId="2295692450" sldId="1799"/>
        </pc:sldMkLst>
        <pc:spChg chg="add del mod">
          <ac:chgData name="Brian Moring" userId="d63e1979-4170-492a-9b10-98f39b9268fa" providerId="ADAL" clId="{2D84BC44-EAFA-472E-8D17-BEC0B0C662FA}" dt="2022-02-23T23:52:24.740" v="15" actId="478"/>
          <ac:spMkLst>
            <pc:docMk/>
            <pc:sldMk cId="2295692450" sldId="1799"/>
            <ac:spMk id="3" creationId="{1CD32402-B76D-4133-9ABE-B8E49D90D22D}"/>
          </ac:spMkLst>
        </pc:spChg>
        <pc:spChg chg="add">
          <ac:chgData name="Brian Moring" userId="d63e1979-4170-492a-9b10-98f39b9268fa" providerId="ADAL" clId="{2D84BC44-EAFA-472E-8D17-BEC0B0C662FA}" dt="2022-02-23T23:52:32.187" v="16" actId="22"/>
          <ac:spMkLst>
            <pc:docMk/>
            <pc:sldMk cId="2295692450" sldId="1799"/>
            <ac:spMk id="4" creationId="{492E8F2F-0007-4491-8211-6279078435FE}"/>
          </ac:spMkLst>
        </pc:spChg>
        <pc:picChg chg="del">
          <ac:chgData name="Brian Moring" userId="d63e1979-4170-492a-9b10-98f39b9268fa" providerId="ADAL" clId="{2D84BC44-EAFA-472E-8D17-BEC0B0C662FA}" dt="2022-02-23T23:52:19.776" v="14" actId="478"/>
          <ac:picMkLst>
            <pc:docMk/>
            <pc:sldMk cId="2295692450" sldId="1799"/>
            <ac:picMk id="6" creationId="{35F758E2-1262-4169-85E5-155D235772A0}"/>
          </ac:picMkLst>
        </pc:picChg>
      </pc:sldChg>
      <pc:sldChg chg="addSp delSp modSp mod">
        <pc:chgData name="Brian Moring" userId="d63e1979-4170-492a-9b10-98f39b9268fa" providerId="ADAL" clId="{2D84BC44-EAFA-472E-8D17-BEC0B0C662FA}" dt="2022-02-23T23:53:44.501" v="21" actId="22"/>
        <pc:sldMkLst>
          <pc:docMk/>
          <pc:sldMk cId="4120372792" sldId="1808"/>
        </pc:sldMkLst>
        <pc:spChg chg="add del mod">
          <ac:chgData name="Brian Moring" userId="d63e1979-4170-492a-9b10-98f39b9268fa" providerId="ADAL" clId="{2D84BC44-EAFA-472E-8D17-BEC0B0C662FA}" dt="2022-02-23T23:53:23.187" v="18" actId="478"/>
          <ac:spMkLst>
            <pc:docMk/>
            <pc:sldMk cId="4120372792" sldId="1808"/>
            <ac:spMk id="3" creationId="{E56AA3A1-0CF6-482A-B854-B5A3F58C48A1}"/>
          </ac:spMkLst>
        </pc:spChg>
        <pc:spChg chg="add del">
          <ac:chgData name="Brian Moring" userId="d63e1979-4170-492a-9b10-98f39b9268fa" providerId="ADAL" clId="{2D84BC44-EAFA-472E-8D17-BEC0B0C662FA}" dt="2022-02-23T23:53:44.124" v="20" actId="478"/>
          <ac:spMkLst>
            <pc:docMk/>
            <pc:sldMk cId="4120372792" sldId="1808"/>
            <ac:spMk id="4" creationId="{A501C60F-777C-407F-BA1D-6BFE79BC82CC}"/>
          </ac:spMkLst>
        </pc:spChg>
        <pc:spChg chg="add">
          <ac:chgData name="Brian Moring" userId="d63e1979-4170-492a-9b10-98f39b9268fa" providerId="ADAL" clId="{2D84BC44-EAFA-472E-8D17-BEC0B0C662FA}" dt="2022-02-23T23:53:44.501" v="21" actId="22"/>
          <ac:spMkLst>
            <pc:docMk/>
            <pc:sldMk cId="4120372792" sldId="1808"/>
            <ac:spMk id="9" creationId="{2568603A-D037-40B6-A336-B7990E2ECA5C}"/>
          </ac:spMkLst>
        </pc:spChg>
        <pc:picChg chg="del">
          <ac:chgData name="Brian Moring" userId="d63e1979-4170-492a-9b10-98f39b9268fa" providerId="ADAL" clId="{2D84BC44-EAFA-472E-8D17-BEC0B0C662FA}" dt="2022-02-23T23:53:21.584" v="17" actId="478"/>
          <ac:picMkLst>
            <pc:docMk/>
            <pc:sldMk cId="4120372792" sldId="1808"/>
            <ac:picMk id="6" creationId="{35F758E2-1262-4169-85E5-155D235772A0}"/>
          </ac:picMkLst>
        </pc:picChg>
      </pc:sldChg>
      <pc:sldChg chg="del">
        <pc:chgData name="Brian Moring" userId="d63e1979-4170-492a-9b10-98f39b9268fa" providerId="ADAL" clId="{2D84BC44-EAFA-472E-8D17-BEC0B0C662FA}" dt="2022-02-23T23:54:18.766" v="22" actId="47"/>
        <pc:sldMkLst>
          <pc:docMk/>
          <pc:sldMk cId="3010219248" sldId="1809"/>
        </pc:sldMkLst>
      </pc:sldChg>
      <pc:sldChg chg="del">
        <pc:chgData name="Brian Moring" userId="d63e1979-4170-492a-9b10-98f39b9268fa" providerId="ADAL" clId="{2D84BC44-EAFA-472E-8D17-BEC0B0C662FA}" dt="2022-02-23T23:55:41.391" v="27" actId="47"/>
        <pc:sldMkLst>
          <pc:docMk/>
          <pc:sldMk cId="977064902" sldId="1810"/>
        </pc:sldMkLst>
      </pc:sldChg>
      <pc:sldChg chg="delSp mod">
        <pc:chgData name="Brian Moring" userId="d63e1979-4170-492a-9b10-98f39b9268fa" providerId="ADAL" clId="{2D84BC44-EAFA-472E-8D17-BEC0B0C662FA}" dt="2022-02-24T00:01:57.329" v="51" actId="478"/>
        <pc:sldMkLst>
          <pc:docMk/>
          <pc:sldMk cId="1184972120" sldId="1812"/>
        </pc:sldMkLst>
        <pc:spChg chg="del">
          <ac:chgData name="Brian Moring" userId="d63e1979-4170-492a-9b10-98f39b9268fa" providerId="ADAL" clId="{2D84BC44-EAFA-472E-8D17-BEC0B0C662FA}" dt="2022-02-24T00:01:46.539" v="49" actId="478"/>
          <ac:spMkLst>
            <pc:docMk/>
            <pc:sldMk cId="1184972120" sldId="1812"/>
            <ac:spMk id="10" creationId="{84D978E8-D0A9-4247-9941-B424BABFA86F}"/>
          </ac:spMkLst>
        </pc:spChg>
        <pc:spChg chg="del">
          <ac:chgData name="Brian Moring" userId="d63e1979-4170-492a-9b10-98f39b9268fa" providerId="ADAL" clId="{2D84BC44-EAFA-472E-8D17-BEC0B0C662FA}" dt="2022-02-24T00:01:46.539" v="49" actId="478"/>
          <ac:spMkLst>
            <pc:docMk/>
            <pc:sldMk cId="1184972120" sldId="1812"/>
            <ac:spMk id="12" creationId="{488204CC-1BB7-4627-A470-9937222EAEC7}"/>
          </ac:spMkLst>
        </pc:spChg>
        <pc:grpChg chg="del">
          <ac:chgData name="Brian Moring" userId="d63e1979-4170-492a-9b10-98f39b9268fa" providerId="ADAL" clId="{2D84BC44-EAFA-472E-8D17-BEC0B0C662FA}" dt="2022-02-24T00:01:46.539" v="49" actId="478"/>
          <ac:grpSpMkLst>
            <pc:docMk/>
            <pc:sldMk cId="1184972120" sldId="1812"/>
            <ac:grpSpMk id="16" creationId="{78906F31-61A8-4726-B80F-8300A4F08F37}"/>
          </ac:grpSpMkLst>
        </pc:grpChg>
        <pc:grpChg chg="del">
          <ac:chgData name="Brian Moring" userId="d63e1979-4170-492a-9b10-98f39b9268fa" providerId="ADAL" clId="{2D84BC44-EAFA-472E-8D17-BEC0B0C662FA}" dt="2022-02-24T00:01:46.539" v="49" actId="478"/>
          <ac:grpSpMkLst>
            <pc:docMk/>
            <pc:sldMk cId="1184972120" sldId="1812"/>
            <ac:grpSpMk id="19" creationId="{EFFCBD24-9C80-47BD-96E1-8434162BF4A3}"/>
          </ac:grpSpMkLst>
        </pc:grpChg>
        <pc:cxnChg chg="del">
          <ac:chgData name="Brian Moring" userId="d63e1979-4170-492a-9b10-98f39b9268fa" providerId="ADAL" clId="{2D84BC44-EAFA-472E-8D17-BEC0B0C662FA}" dt="2022-02-24T00:01:57.329" v="51" actId="478"/>
          <ac:cxnSpMkLst>
            <pc:docMk/>
            <pc:sldMk cId="1184972120" sldId="1812"/>
            <ac:cxnSpMk id="7" creationId="{C5162C33-2A0E-4A07-8987-92F8F29F3CA9}"/>
          </ac:cxnSpMkLst>
        </pc:cxnChg>
        <pc:cxnChg chg="del">
          <ac:chgData name="Brian Moring" userId="d63e1979-4170-492a-9b10-98f39b9268fa" providerId="ADAL" clId="{2D84BC44-EAFA-472E-8D17-BEC0B0C662FA}" dt="2022-02-24T00:01:48.178" v="50" actId="478"/>
          <ac:cxnSpMkLst>
            <pc:docMk/>
            <pc:sldMk cId="1184972120" sldId="1812"/>
            <ac:cxnSpMk id="11" creationId="{FFF9759B-9FAA-4281-8CC2-86535068C0DB}"/>
          </ac:cxnSpMkLst>
        </pc:cxnChg>
      </pc:sldChg>
      <pc:sldChg chg="modNotesTx">
        <pc:chgData name="Brian Moring" userId="d63e1979-4170-492a-9b10-98f39b9268fa" providerId="ADAL" clId="{2D84BC44-EAFA-472E-8D17-BEC0B0C662FA}" dt="2022-02-24T00:02:24.123" v="64" actId="20577"/>
        <pc:sldMkLst>
          <pc:docMk/>
          <pc:sldMk cId="263825125" sldId="1813"/>
        </pc:sldMkLst>
      </pc:sldChg>
      <pc:sldChg chg="modSp mod">
        <pc:chgData name="Brian Moring" userId="d63e1979-4170-492a-9b10-98f39b9268fa" providerId="ADAL" clId="{2D84BC44-EAFA-472E-8D17-BEC0B0C662FA}" dt="2022-02-24T00:01:16.753" v="47" actId="20577"/>
        <pc:sldMkLst>
          <pc:docMk/>
          <pc:sldMk cId="1576592242" sldId="1814"/>
        </pc:sldMkLst>
        <pc:spChg chg="mod">
          <ac:chgData name="Brian Moring" userId="d63e1979-4170-492a-9b10-98f39b9268fa" providerId="ADAL" clId="{2D84BC44-EAFA-472E-8D17-BEC0B0C662FA}" dt="2022-02-24T00:01:16.753" v="47" actId="20577"/>
          <ac:spMkLst>
            <pc:docMk/>
            <pc:sldMk cId="1576592242" sldId="1814"/>
            <ac:spMk id="3" creationId="{AA185E1C-174B-427E-8173-3D6B22758871}"/>
          </ac:spMkLst>
        </pc:spChg>
      </pc:sldChg>
      <pc:sldChg chg="add">
        <pc:chgData name="Brian Moring" userId="d63e1979-4170-492a-9b10-98f39b9268fa" providerId="ADAL" clId="{2D84BC44-EAFA-472E-8D17-BEC0B0C662FA}" dt="2022-02-23T23:51:22.562" v="0"/>
        <pc:sldMkLst>
          <pc:docMk/>
          <pc:sldMk cId="2709847174" sldId="181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2/23/2022 3:51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2/23/2022 3:51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Gateway software acts like a bridge - it allows organizations to retain databases and other data sources on their on-premises networks, and access that on-premises data in cloud services, such as Power BI and Azure Analysis Services.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A gateway facilitates quick and secure behind-the-scenes communication flowing from a user in the cloud to your on-premises data source, and then back again to the cloud.</a:t>
            </a:r>
          </a:p>
          <a:p>
            <a:endParaRPr lang="en-US" dirty="0">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There are two types of on-premises gateway:</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Organization mode - Allows multiple users to connect to multiple on-premises data sources and is suitable for complex scenarios. </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Personal mode - Allows one user to connect to data sources. This type of gateway can be used only with Power BI and it can't be shared with other users, so it is suitable in situations where you're the only one in your organization who creates reports. You install the gateway on your local computer, which needs to stay online in order for the gateway to work.</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Use on-premises gateway</a:t>
            </a:r>
          </a:p>
          <a:p>
            <a:pPr algn="l"/>
            <a:r>
              <a:rPr lang="en-US" b="0" i="0" dirty="0">
                <a:effectLst/>
                <a:latin typeface="Segoe UI Light" panose="020B0502040204020203" pitchFamily="34" charset="0"/>
                <a:cs typeface="Segoe UI Light" panose="020B0502040204020203" pitchFamily="34" charset="0"/>
              </a:rPr>
              <a:t>Before you can connect to your on-premises data source, you need to install the on-premises data gateway, then configure it to suit your organizational needs. This task is usually done by an admin in your organization.</a:t>
            </a:r>
          </a:p>
          <a:p>
            <a:endParaRPr lang="en-US" dirty="0">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Troubleshoot on-premises data gateway</a:t>
            </a:r>
          </a:p>
          <a:p>
            <a:pPr algn="l"/>
            <a:r>
              <a:rPr lang="en-US" b="0" i="0" dirty="0">
                <a:effectLst/>
                <a:latin typeface="Segoe UI Light" panose="020B0502040204020203" pitchFamily="34" charset="0"/>
                <a:cs typeface="Segoe UI Light" panose="020B0502040204020203" pitchFamily="34" charset="0"/>
              </a:rPr>
              <a:t>Troubleshooting a gateway is an ever-changing topic. Please reference the following documents for the latest troubleshooting guidance:</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Learn how to run a network port test</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Learn how to provide proxy information for your gateway.</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Find the current data center in your region.</a:t>
            </a:r>
          </a:p>
          <a:p>
            <a:pPr marL="0" indent="0">
              <a:buFont typeface="Arial" panose="020B0604020202020204" pitchFamily="34" charset="0"/>
              <a:buNone/>
            </a:pPr>
            <a:endParaRPr lang="en-US" b="0" i="0" dirty="0">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0" i="0" dirty="0">
                <a:effectLst/>
                <a:latin typeface="Segoe UI Light" panose="020B0502040204020203" pitchFamily="34" charset="0"/>
                <a:cs typeface="Segoe UI Light" panose="020B0502040204020203" pitchFamily="34" charset="0"/>
              </a:rPr>
              <a:t>Cloud services like SharePoint Online do not require any gateway, as the data is already in the cloud. You only need to provide your authorization credentials to setup a data source connection.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582842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46933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Light" panose="020B0502040204020203" pitchFamily="34" charset="0"/>
                <a:cs typeface="Segoe UI Light" panose="020B0502040204020203" pitchFamily="34" charset="0"/>
              </a:rPr>
              <a:t>In this module we discussed:</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manage datasets and parameters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build dynamic reports with parameters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Dataset scheduled refresh options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troubleshoot gateway service connectivity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821409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800" kern="1200" dirty="0">
                <a:solidFill>
                  <a:schemeClr val="tx1"/>
                </a:solidFill>
                <a:latin typeface="Segoe UI Light" pitchFamily="34" charset="0"/>
                <a:ea typeface="+mn-ea"/>
                <a:cs typeface="+mn-cs"/>
              </a:rPr>
              <a:t>It is good practice to tie back your ILT deliveries to role-based learning materials on Microsoft Learn. What is listed here should supplement your delivery and the role-based training your course is affiliated with. It is important to give the learners continued education opportunities for growth.</a:t>
            </a:r>
          </a:p>
          <a:p>
            <a:pPr marL="0" marR="0" algn="l" defTabSz="932742" rtl="0" eaLnBrk="1" latinLnBrk="0" hangingPunct="1">
              <a:lnSpc>
                <a:spcPct val="90000"/>
              </a:lnSpc>
              <a:spcBef>
                <a:spcPts val="0"/>
              </a:spcBef>
              <a:spcAft>
                <a:spcPts val="340"/>
              </a:spcAft>
            </a:pPr>
            <a:r>
              <a:rPr lang="en-US" sz="800" kern="1200" dirty="0">
                <a:solidFill>
                  <a:schemeClr val="tx1"/>
                </a:solidFill>
                <a:latin typeface="Segoe UI Light" pitchFamily="34" charset="0"/>
                <a:ea typeface="+mn-ea"/>
                <a:cs typeface="+mn-cs"/>
              </a:rPr>
              <a:t> </a:t>
            </a:r>
          </a:p>
          <a:p>
            <a:pPr marL="0" marR="0" algn="l" defTabSz="932742" rtl="0" eaLnBrk="1" latinLnBrk="0" hangingPunct="1">
              <a:lnSpc>
                <a:spcPct val="90000"/>
              </a:lnSpc>
              <a:spcBef>
                <a:spcPts val="0"/>
              </a:spcBef>
              <a:spcAft>
                <a:spcPts val="340"/>
              </a:spcAft>
            </a:pPr>
            <a:r>
              <a:rPr lang="en-US" sz="800" b="1" kern="1200" dirty="0">
                <a:solidFill>
                  <a:schemeClr val="tx1"/>
                </a:solidFill>
                <a:latin typeface="Segoe UI Light" pitchFamily="34" charset="0"/>
                <a:ea typeface="+mn-ea"/>
                <a:cs typeface="+mn-cs"/>
              </a:rPr>
              <a:t>Steps:</a:t>
            </a:r>
          </a:p>
          <a:p>
            <a:pPr marL="228600" marR="0" indent="-228600" algn="l" defTabSz="932742" rtl="0" eaLnBrk="1" latinLnBrk="0" hangingPunct="1">
              <a:lnSpc>
                <a:spcPct val="90000"/>
              </a:lnSpc>
              <a:spcBef>
                <a:spcPts val="0"/>
              </a:spcBef>
              <a:spcAft>
                <a:spcPts val="340"/>
              </a:spcAft>
              <a:buFont typeface="+mj-lt"/>
              <a:buAutoNum type="arabicPeriod"/>
            </a:pPr>
            <a:r>
              <a:rPr lang="en-US" sz="800" kern="1200" dirty="0">
                <a:solidFill>
                  <a:schemeClr val="tx1"/>
                </a:solidFill>
                <a:latin typeface="Segoe UI Light" pitchFamily="34" charset="0"/>
                <a:ea typeface="+mn-ea"/>
                <a:cs typeface="+mn-cs"/>
              </a:rPr>
              <a:t>Insert the page title here along with the </a:t>
            </a:r>
            <a:r>
              <a:rPr lang="en-US" sz="800" kern="1200" dirty="0" err="1">
                <a:solidFill>
                  <a:schemeClr val="tx1"/>
                </a:solidFill>
                <a:latin typeface="Segoe UI Light" pitchFamily="34" charset="0"/>
                <a:ea typeface="+mn-ea"/>
                <a:cs typeface="+mn-cs"/>
              </a:rPr>
              <a:t>url</a:t>
            </a:r>
            <a:r>
              <a:rPr lang="en-US" sz="800" kern="1200" dirty="0">
                <a:solidFill>
                  <a:schemeClr val="tx1"/>
                </a:solidFill>
                <a:latin typeface="Segoe UI Light" pitchFamily="34" charset="0"/>
                <a:ea typeface="+mn-ea"/>
                <a:cs typeface="+mn-cs"/>
              </a:rPr>
              <a:t> to other Microsoft resources</a:t>
            </a:r>
          </a:p>
          <a:p>
            <a:pPr marL="228600" marR="0" indent="-228600" algn="l" defTabSz="932742" rtl="0" eaLnBrk="1" latinLnBrk="0" hangingPunct="1">
              <a:lnSpc>
                <a:spcPct val="90000"/>
              </a:lnSpc>
              <a:spcBef>
                <a:spcPts val="0"/>
              </a:spcBef>
              <a:spcAft>
                <a:spcPts val="340"/>
              </a:spcAft>
              <a:buFont typeface="+mj-lt"/>
              <a:buAutoNum type="arabicPeriod"/>
            </a:pPr>
            <a:r>
              <a:rPr lang="en-US" sz="800" kern="1200" dirty="0">
                <a:solidFill>
                  <a:schemeClr val="tx1"/>
                </a:solidFill>
                <a:latin typeface="Segoe UI Light" pitchFamily="34" charset="0"/>
                <a:ea typeface="+mn-ea"/>
                <a:cs typeface="+mn-cs"/>
              </a:rPr>
              <a:t>It is only necessary to duplicate this slide if there are more than 6 references that need to be shared with the students.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95032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Segoe UI Light" panose="020B0502040204020203" pitchFamily="34" charset="0"/>
                <a:cs typeface="Segoe UI Light" panose="020B0502040204020203" pitchFamily="34" charset="0"/>
              </a:rPr>
              <a:t>By the end of this module, you’ll be able to:</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Manage datasets and parameters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Build dynamic reports with parameters</a:t>
            </a:r>
          </a:p>
          <a:p>
            <a:pPr marL="171450" indent="-171450" algn="l">
              <a:buFont typeface="Arial" panose="020B0604020202020204" pitchFamily="34" charset="0"/>
              <a:buChar char="•"/>
            </a:pPr>
            <a:r>
              <a:rPr lang="en-US" b="0" i="0">
                <a:solidFill>
                  <a:srgbClr val="D4D4D4"/>
                </a:solidFill>
                <a:effectLst/>
                <a:latin typeface="Segoe UI Light" panose="020B0502040204020203" pitchFamily="34" charset="0"/>
                <a:cs typeface="Segoe UI Light" panose="020B0502040204020203" pitchFamily="34" charset="0"/>
              </a:rPr>
              <a:t>Dataset scheduled refresh </a:t>
            </a:r>
            <a:r>
              <a:rPr lang="en-US" b="0" i="0" dirty="0">
                <a:solidFill>
                  <a:srgbClr val="D4D4D4"/>
                </a:solidFill>
                <a:effectLst/>
                <a:latin typeface="Segoe UI Light" panose="020B0502040204020203" pitchFamily="34" charset="0"/>
                <a:cs typeface="Segoe UI Light" panose="020B0502040204020203" pitchFamily="34" charset="0"/>
              </a:rPr>
              <a:t>options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Troubleshooting gateway service connectivity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282852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954568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Segoe UI Light" panose="020B0502040204020203" pitchFamily="34" charset="0"/>
                <a:cs typeface="Segoe UI Light" panose="020B0502040204020203" pitchFamily="34" charset="0"/>
              </a:rPr>
              <a:t>When your datasets are published to your organization's workspace in Power BI Service, everyone who needs access to those datasets can find them in a central location, and this provides opportunities for collaboration between teams.</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solidFill>
                  <a:srgbClr val="D4D4D4"/>
                </a:solidFill>
                <a:effectLst/>
                <a:latin typeface="Segoe UI Light" panose="020B0502040204020203" pitchFamily="34" charset="0"/>
                <a:cs typeface="Segoe UI Light" panose="020B0502040204020203" pitchFamily="34" charset="0"/>
              </a:rPr>
              <a:t>Since preparing and cleaning data can be so time consuming, sharing datasets can be a huge productivity boost for report authors.</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solidFill>
                  <a:srgbClr val="D4D4D4"/>
                </a:solidFill>
                <a:effectLst/>
                <a:latin typeface="Segoe UI Light" panose="020B0502040204020203" pitchFamily="34" charset="0"/>
                <a:cs typeface="Segoe UI Light" panose="020B0502040204020203" pitchFamily="34" charset="0"/>
              </a:rPr>
              <a:t>This sharing of datasets needs to be actively managed for optimal organizational performance. </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solidFill>
                  <a:srgbClr val="D4D4D4"/>
                </a:solidFill>
                <a:effectLst/>
                <a:latin typeface="Segoe UI Light" panose="020B0502040204020203" pitchFamily="34" charset="0"/>
                <a:cs typeface="Segoe UI Light" panose="020B0502040204020203" pitchFamily="34" charset="0"/>
              </a:rPr>
              <a:t>The management of datasets also involves the implementation of clever parameters within those datasets, to aid decision making and solve business problems.</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solidFill>
                  <a:srgbClr val="D4D4D4"/>
                </a:solidFill>
                <a:effectLst/>
                <a:latin typeface="Segoe UI Light" panose="020B0502040204020203" pitchFamily="34" charset="0"/>
                <a:cs typeface="Segoe UI Light" panose="020B0502040204020203" pitchFamily="34" charset="0"/>
              </a:rPr>
              <a:t>By the end of this module you'll be able to:</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Create dynamic reports with parameters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Use a Power BI gateway to connect to on-premise data sources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Configure a dataset scheduled refresh</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Configure incremental refresh settings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Manage and promote datasets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Troubleshoot service connectivity</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Boost performance with query caching (Premium)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441203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Segoe UI Light" panose="020B0502040204020203" pitchFamily="34" charset="0"/>
                <a:cs typeface="Segoe UI Light" panose="020B0502040204020203" pitchFamily="34" charset="0"/>
              </a:rPr>
              <a:t>Dynamic reports are reports in which the data can be changed by a developer, according to user specifications. Dynamic reports are valuable, as a single report can be used for multiple purposes. If you use dynamic reports, you'll have fewer individual reports to create, which will save organizational time and resources.</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solidFill>
                  <a:srgbClr val="D4D4D4"/>
                </a:solidFill>
                <a:effectLst/>
                <a:latin typeface="Segoe UI Light" panose="020B0502040204020203" pitchFamily="34" charset="0"/>
                <a:cs typeface="Segoe UI Light" panose="020B0502040204020203" pitchFamily="34" charset="0"/>
              </a:rPr>
              <a:t>You can use parameters by determining the values that you want to see data for in the report, and the report updates accordingly by filtering the data for you.</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solidFill>
                  <a:srgbClr val="D4D4D4"/>
                </a:solidFill>
                <a:effectLst/>
                <a:latin typeface="Segoe UI Light" panose="020B0502040204020203" pitchFamily="34" charset="0"/>
                <a:cs typeface="Segoe UI Light" panose="020B0502040204020203" pitchFamily="34" charset="0"/>
              </a:rPr>
              <a:t>Creating dynamic reports allows you to give end-users more power over the data that is displayed in your reports; they can change the data source and filtering the data by themselves.</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solidFill>
                  <a:srgbClr val="D4D4D4"/>
                </a:solidFill>
                <a:effectLst/>
                <a:latin typeface="Segoe UI Light" panose="020B0502040204020203" pitchFamily="34" charset="0"/>
                <a:cs typeface="Segoe UI Light" panose="020B0502040204020203" pitchFamily="34" charset="0"/>
              </a:rPr>
              <a:t>To cater for multiple values at a time, you first need to create an Excel worksheet that has a table consisting of one column, which contains the list of values.</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solidFill>
                  <a:srgbClr val="D4D4D4"/>
                </a:solidFill>
                <a:effectLst/>
                <a:latin typeface="Segoe UI Light" panose="020B0502040204020203" pitchFamily="34" charset="0"/>
                <a:cs typeface="Segoe UI Light" panose="020B0502040204020203" pitchFamily="34" charset="0"/>
              </a:rPr>
              <a:t>Create dynamic reports for individual values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To create a dynamic report, you first need to write your SQL query and then you need to use the Get data feature in Power BI Desktop to connect to the database.</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The next step is to create the parameter.</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Now you need to adjust the code in SQL query, to take account of your new parameter.</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1" i="0" dirty="0">
                <a:solidFill>
                  <a:srgbClr val="D4D4D4"/>
                </a:solidFill>
                <a:effectLst/>
                <a:latin typeface="Segoe UI Light" panose="020B0502040204020203" pitchFamily="34" charset="0"/>
                <a:cs typeface="Segoe UI Light" panose="020B0502040204020203" pitchFamily="34" charset="0"/>
              </a:rPr>
              <a:t>Create dynamic reports for multiple values</a:t>
            </a:r>
          </a:p>
          <a:p>
            <a:pPr algn="l"/>
            <a:r>
              <a:rPr lang="en-US" b="0" i="0" dirty="0">
                <a:solidFill>
                  <a:srgbClr val="D4D4D4"/>
                </a:solidFill>
                <a:effectLst/>
                <a:latin typeface="Segoe UI Light" panose="020B0502040204020203" pitchFamily="34" charset="0"/>
                <a:cs typeface="Segoe UI Light" panose="020B0502040204020203" pitchFamily="34" charset="0"/>
              </a:rPr>
              <a:t>To cater for multiple values at a time, you first need to create an Excel worksheet that has a table consisting of one column, which contains the list of values.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955261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46933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89397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The </a:t>
            </a:r>
            <a:r>
              <a:rPr lang="en-US" b="1" i="0" dirty="0">
                <a:effectLst/>
                <a:latin typeface="Segoe UI Light" panose="020B0502040204020203" pitchFamily="34" charset="0"/>
                <a:cs typeface="Segoe UI Light" panose="020B0502040204020203" pitchFamily="34" charset="0"/>
              </a:rPr>
              <a:t>Scheduled refresh</a:t>
            </a:r>
            <a:r>
              <a:rPr lang="en-US" b="0" i="0" dirty="0">
                <a:effectLst/>
                <a:latin typeface="Segoe UI Light" panose="020B0502040204020203" pitchFamily="34" charset="0"/>
                <a:cs typeface="Segoe UI Light" panose="020B0502040204020203" pitchFamily="34" charset="0"/>
              </a:rPr>
              <a:t> feature in Power BI Service allows you to define the frequency and time slots to refresh a particular dataset. Scheduling the refresh of your data will save you time, as you don't have to manually refresh the data. It also ensures that the end users can access the most up-to-date data.</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Considering how important it is to have accurate sales data, you need to find a solution. The data usually gets updated every week but you don't want to have to come back to the report every week to manually refresh the dataset, and sometimes you forget to do it. You decide to use Power BI's scheduled refresh functionality to solve this problem.</a:t>
            </a:r>
          </a:p>
          <a:p>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Set up a refresh schedule</a:t>
            </a:r>
          </a:p>
          <a:p>
            <a:pPr algn="l"/>
            <a:r>
              <a:rPr lang="en-US" b="0" i="0" dirty="0">
                <a:effectLst/>
                <a:latin typeface="Segoe UI Light" panose="020B0502040204020203" pitchFamily="34" charset="0"/>
                <a:cs typeface="Segoe UI Light" panose="020B0502040204020203" pitchFamily="34" charset="0"/>
              </a:rPr>
              <a:t>To set up a refresh schedule for your dataset, go to the </a:t>
            </a:r>
            <a:r>
              <a:rPr lang="en-US" b="1" i="0" dirty="0">
                <a:effectLst/>
                <a:latin typeface="Segoe UI Light" panose="020B0502040204020203" pitchFamily="34" charset="0"/>
                <a:cs typeface="Segoe UI Light" panose="020B0502040204020203" pitchFamily="34" charset="0"/>
              </a:rPr>
              <a:t>Datasets + dataflows</a:t>
            </a:r>
            <a:r>
              <a:rPr lang="en-US" b="0" i="0" dirty="0">
                <a:effectLst/>
                <a:latin typeface="Segoe UI Light" panose="020B0502040204020203" pitchFamily="34" charset="0"/>
                <a:cs typeface="Segoe UI Light" panose="020B0502040204020203" pitchFamily="34" charset="0"/>
              </a:rPr>
              <a:t> page.</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NOTE:</a:t>
            </a:r>
            <a:r>
              <a:rPr lang="en-US" b="0" i="0" dirty="0">
                <a:effectLst/>
                <a:latin typeface="Segoe UI Light" panose="020B0502040204020203" pitchFamily="34" charset="0"/>
                <a:cs typeface="Segoe UI Light" panose="020B0502040204020203" pitchFamily="34" charset="0"/>
              </a:rPr>
              <a:t> Before you can set up a refresh schedule, you must have created a gateway connection.</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NOTE</a:t>
            </a:r>
            <a:r>
              <a:rPr lang="en-US" b="0" i="0" dirty="0">
                <a:effectLst/>
                <a:latin typeface="Segoe UI Light" panose="020B0502040204020203" pitchFamily="34" charset="0"/>
                <a:cs typeface="Segoe UI Light" panose="020B0502040204020203" pitchFamily="34" charset="0"/>
              </a:rPr>
              <a:t>: Whilst you can set a time for the refresh, be aware that the refresh might not take place at that exact time. Power BI starts scheduled refreshes on a best effort basis. The target is to initiate the refresh within 15 minutes of the scheduled time slot, but a delay of up to one hour can occur if the service can't allocate the required resources sooner.</a:t>
            </a:r>
          </a:p>
          <a:p>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Perform an on-demand refresh</a:t>
            </a:r>
          </a:p>
          <a:p>
            <a:pPr algn="l"/>
            <a:r>
              <a:rPr lang="en-US" b="0" i="0" dirty="0">
                <a:effectLst/>
                <a:latin typeface="Segoe UI Light" panose="020B0502040204020203" pitchFamily="34" charset="0"/>
                <a:cs typeface="Segoe UI Light" panose="020B0502040204020203" pitchFamily="34" charset="0"/>
              </a:rPr>
              <a:t>In addition to the scheduled refreshes, you can refresh a dataset at any time by performing an on-demand refresh. This type of refresh doesn't affect the next scheduled refresh time.</a:t>
            </a:r>
          </a:p>
          <a:p>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Check the refresh status and history</a:t>
            </a:r>
          </a:p>
          <a:p>
            <a:pPr algn="l"/>
            <a:r>
              <a:rPr lang="en-US" b="0" i="0" dirty="0">
                <a:effectLst/>
                <a:latin typeface="Segoe UI Light" panose="020B0502040204020203" pitchFamily="34" charset="0"/>
                <a:cs typeface="Segoe UI Light" panose="020B0502040204020203" pitchFamily="34" charset="0"/>
              </a:rPr>
              <a:t>You can check the refresh status and history at any time. This is useful if you want to find out when the last refresh occurred and when the next one is scheduled. It is also good practice to check the status of your datasets from time to time, to see if there have been any refresh errors.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895262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close up of a logo&#10;&#10;Description automatically generated">
            <a:extLst>
              <a:ext uri="{FF2B5EF4-FFF2-40B4-BE49-F238E27FC236}">
                <a16:creationId xmlns:a16="http://schemas.microsoft.com/office/drawing/2014/main" id="{4467FF5F-BD49-4FD2-A6D4-3FF4A65B33F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79188"/>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dirty="0"/>
              <a:t>Author name</a:t>
            </a:r>
          </a:p>
          <a:p>
            <a:pPr lvl="1"/>
            <a:r>
              <a:rPr lang="en-US" dirty="0"/>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rgbClr val="F2C811"/>
                </a:solidFill>
              </a:defRPr>
            </a:lvl1pPr>
          </a:lstStyle>
          <a:p>
            <a:r>
              <a:rPr lang="en-US" dirty="0"/>
              <a:t>Power BI</a:t>
            </a:r>
            <a:br>
              <a:rPr lang="en-US" dirty="0"/>
            </a:br>
            <a:r>
              <a:rPr lang="en-US" dirty="0"/>
              <a:t>title or event name</a:t>
            </a:r>
          </a:p>
        </p:txBody>
      </p:sp>
      <p:pic>
        <p:nvPicPr>
          <p:cNvPr id="4" name="Picture 3" descr="A picture containing drawing&#10;&#10;Description automatically generated">
            <a:extLst>
              <a:ext uri="{FF2B5EF4-FFF2-40B4-BE49-F238E27FC236}">
                <a16:creationId xmlns:a16="http://schemas.microsoft.com/office/drawing/2014/main" id="{413BE3A6-57D1-4FF1-AEF9-4FB9A2DEE5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963416" cy="815479"/>
          </a:xfrm>
          <a:prstGeom prst="rect">
            <a:avLst/>
          </a:prstGeom>
        </p:spPr>
      </p:pic>
    </p:spTree>
    <p:extLst>
      <p:ext uri="{BB962C8B-B14F-4D97-AF65-F5344CB8AC3E}">
        <p14:creationId xmlns:p14="http://schemas.microsoft.com/office/powerpoint/2010/main" val="714881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09" r:id="rId50"/>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learn/modules/manage-datasets-power-bi/"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15.sv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sz="3137" dirty="0"/>
              <a:t>Online Role-based training resources:</a:t>
            </a:r>
            <a:br>
              <a:rPr lang="en-US" sz="1029" dirty="0"/>
            </a:br>
            <a:br>
              <a:rPr lang="en-US" sz="1029" dirty="0"/>
            </a:br>
            <a:r>
              <a:rPr lang="en-US" dirty="0"/>
              <a:t>Microsoft Learn</a:t>
            </a:r>
            <a:br>
              <a:rPr lang="en-US" dirty="0"/>
            </a:br>
            <a:r>
              <a:rPr lang="en-US" sz="3137"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270984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Troubleshooting Service Connectivity</a:t>
            </a:r>
          </a:p>
        </p:txBody>
      </p:sp>
      <p:sp>
        <p:nvSpPr>
          <p:cNvPr id="8" name="Text Placeholder 4">
            <a:extLst>
              <a:ext uri="{FF2B5EF4-FFF2-40B4-BE49-F238E27FC236}">
                <a16:creationId xmlns:a16="http://schemas.microsoft.com/office/drawing/2014/main" id="{CE81962F-68CE-4AFC-98E8-3CD85F5378B3}"/>
              </a:ext>
            </a:extLst>
          </p:cNvPr>
          <p:cNvSpPr txBox="1">
            <a:spLocks/>
          </p:cNvSpPr>
          <p:nvPr/>
        </p:nvSpPr>
        <p:spPr>
          <a:xfrm>
            <a:off x="418644" y="1456897"/>
            <a:ext cx="5579310" cy="4067999"/>
          </a:xfrm>
          <a:prstGeom prst="rect">
            <a:avLst/>
          </a:prstGeom>
          <a:solidFill>
            <a:schemeClr val="bg2"/>
          </a:solidFill>
        </p:spPr>
        <p:txBody>
          <a:bodyPr lIns="137160" tIns="91440" rIns="137160" bIns="91440" anchor="t" anchorCtr="0">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en-US" sz="2400" dirty="0"/>
              <a:t>Two types of on-premises Gateways:</a:t>
            </a:r>
          </a:p>
          <a:p>
            <a:pPr marL="684900" indent="-342900">
              <a:spcAft>
                <a:spcPts val="600"/>
              </a:spcAft>
              <a:buFont typeface="Courier New" panose="02070309020205020404" pitchFamily="49" charset="0"/>
              <a:buChar char="o"/>
            </a:pPr>
            <a:r>
              <a:rPr lang="en-US" sz="2000" dirty="0"/>
              <a:t>Organization mode.</a:t>
            </a:r>
          </a:p>
          <a:p>
            <a:pPr marL="684900" indent="-342900">
              <a:spcAft>
                <a:spcPts val="600"/>
              </a:spcAft>
              <a:buFont typeface="Courier New" panose="02070309020205020404" pitchFamily="49" charset="0"/>
              <a:buChar char="o"/>
            </a:pPr>
            <a:r>
              <a:rPr lang="en-US" sz="2000" dirty="0"/>
              <a:t>Personal mode.</a:t>
            </a:r>
          </a:p>
          <a:p>
            <a:pPr marL="342900" indent="-342900">
              <a:spcBef>
                <a:spcPts val="1200"/>
              </a:spcBef>
              <a:spcAft>
                <a:spcPts val="600"/>
              </a:spcAft>
              <a:buFont typeface="Arial" panose="020B0604020202020204" pitchFamily="34" charset="0"/>
              <a:buChar char="•"/>
            </a:pPr>
            <a:r>
              <a:rPr lang="en-US" sz="2400" dirty="0"/>
              <a:t>Both modes require the installation of the data gateway on-premises.</a:t>
            </a:r>
          </a:p>
        </p:txBody>
      </p:sp>
      <p:sp>
        <p:nvSpPr>
          <p:cNvPr id="9" name="Rectangle 8">
            <a:extLst>
              <a:ext uri="{FF2B5EF4-FFF2-40B4-BE49-F238E27FC236}">
                <a16:creationId xmlns:a16="http://schemas.microsoft.com/office/drawing/2014/main" id="{FB23B988-65E3-448D-B4E7-3EF0BE3EBCFB}"/>
              </a:ext>
              <a:ext uri="{C183D7F6-B498-43B3-948B-1728B52AA6E4}">
                <adec:decorative xmlns:adec="http://schemas.microsoft.com/office/drawing/2017/decorative" val="1"/>
              </a:ext>
            </a:extLst>
          </p:cNvPr>
          <p:cNvSpPr/>
          <p:nvPr/>
        </p:nvSpPr>
        <p:spPr bwMode="auto">
          <a:xfrm>
            <a:off x="6229842" y="1456896"/>
            <a:ext cx="5543514" cy="4068000"/>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An image showing a gateway, and how it facilitates quick and secure behind-the-scenes communication flow from a user in the cloud to an on-premises data source.">
            <a:extLst>
              <a:ext uri="{FF2B5EF4-FFF2-40B4-BE49-F238E27FC236}">
                <a16:creationId xmlns:a16="http://schemas.microsoft.com/office/drawing/2014/main" id="{DA31105B-E7F9-4B99-A61D-A2FA6E311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672" y="1608023"/>
            <a:ext cx="5186756" cy="3751517"/>
          </a:xfrm>
          <a:prstGeom prst="rect">
            <a:avLst/>
          </a:prstGeom>
        </p:spPr>
      </p:pic>
    </p:spTree>
    <p:extLst>
      <p:ext uri="{BB962C8B-B14F-4D97-AF65-F5344CB8AC3E}">
        <p14:creationId xmlns:p14="http://schemas.microsoft.com/office/powerpoint/2010/main" val="21075993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Review Questions</a:t>
            </a:r>
          </a:p>
        </p:txBody>
      </p:sp>
      <p:sp>
        <p:nvSpPr>
          <p:cNvPr id="6" name="Text Placeholder 4">
            <a:extLst>
              <a:ext uri="{FF2B5EF4-FFF2-40B4-BE49-F238E27FC236}">
                <a16:creationId xmlns:a16="http://schemas.microsoft.com/office/drawing/2014/main" id="{08410663-CD6B-4A6A-A68E-B2784100A39F}"/>
              </a:ext>
            </a:extLst>
          </p:cNvPr>
          <p:cNvSpPr txBox="1">
            <a:spLocks/>
          </p:cNvSpPr>
          <p:nvPr/>
        </p:nvSpPr>
        <p:spPr>
          <a:xfrm>
            <a:off x="1568744" y="1456896"/>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2000" dirty="0">
                <a:latin typeface="+mj-lt"/>
              </a:rPr>
              <a:t>Q – Where are the dataset-scheduled refreshes configured?</a:t>
            </a:r>
          </a:p>
          <a:p>
            <a:pPr lvl="1"/>
            <a:r>
              <a:rPr lang="en-US" sz="2000" dirty="0"/>
              <a:t>A – Power BI Service</a:t>
            </a:r>
          </a:p>
        </p:txBody>
      </p:sp>
      <p:grpSp>
        <p:nvGrpSpPr>
          <p:cNvPr id="13" name="Group 12">
            <a:extLst>
              <a:ext uri="{FF2B5EF4-FFF2-40B4-BE49-F238E27FC236}">
                <a16:creationId xmlns:a16="http://schemas.microsoft.com/office/drawing/2014/main" id="{20AA746F-AE46-431E-A344-CC0B0DA277A6}"/>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14" name="Freeform 5">
              <a:extLst>
                <a:ext uri="{FF2B5EF4-FFF2-40B4-BE49-F238E27FC236}">
                  <a16:creationId xmlns:a16="http://schemas.microsoft.com/office/drawing/2014/main" id="{027072C8-FDA3-4272-B151-D949E24731D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1</a:t>
              </a:r>
            </a:p>
          </p:txBody>
        </p:sp>
        <p:sp>
          <p:nvSpPr>
            <p:cNvPr id="15" name="Freeform 6">
              <a:extLst>
                <a:ext uri="{FF2B5EF4-FFF2-40B4-BE49-F238E27FC236}">
                  <a16:creationId xmlns:a16="http://schemas.microsoft.com/office/drawing/2014/main" id="{BB15148F-947A-4E1A-A870-1BEC12509F67}"/>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1849721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Module Overview</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400383"/>
          </a:xfrm>
        </p:spPr>
        <p:txBody>
          <a:bodyPr/>
          <a:lstStyle/>
          <a:p>
            <a:pPr>
              <a:spcBef>
                <a:spcPts val="0"/>
              </a:spcBef>
              <a:spcAft>
                <a:spcPts val="1200"/>
              </a:spcAft>
            </a:pPr>
            <a:r>
              <a:rPr lang="en-US" dirty="0">
                <a:latin typeface="+mn-lt"/>
              </a:rPr>
              <a:t>We covered the following concepts:</a:t>
            </a:r>
          </a:p>
          <a:p>
            <a:pPr marL="342900" indent="-342900">
              <a:spcBef>
                <a:spcPts val="0"/>
              </a:spcBef>
              <a:spcAft>
                <a:spcPts val="600"/>
              </a:spcAft>
              <a:buFont typeface="Arial" panose="020B0604020202020204" pitchFamily="34" charset="0"/>
              <a:buChar char="•"/>
            </a:pPr>
            <a:r>
              <a:rPr lang="en-US" sz="2000" dirty="0">
                <a:latin typeface="+mn-lt"/>
              </a:rPr>
              <a:t>Parameters</a:t>
            </a:r>
          </a:p>
          <a:p>
            <a:pPr marL="342900" indent="-342900">
              <a:spcBef>
                <a:spcPts val="0"/>
              </a:spcBef>
              <a:spcAft>
                <a:spcPts val="600"/>
              </a:spcAft>
              <a:buFont typeface="Arial" panose="020B0604020202020204" pitchFamily="34" charset="0"/>
              <a:buChar char="•"/>
            </a:pPr>
            <a:r>
              <a:rPr lang="en-US" sz="2000" dirty="0">
                <a:latin typeface="+mn-lt"/>
              </a:rPr>
              <a:t>Datasets</a:t>
            </a:r>
          </a:p>
        </p:txBody>
      </p:sp>
    </p:spTree>
    <p:extLst>
      <p:ext uri="{BB962C8B-B14F-4D97-AF65-F5344CB8AC3E}">
        <p14:creationId xmlns:p14="http://schemas.microsoft.com/office/powerpoint/2010/main" val="2638251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990015"/>
          </a:xfrm>
        </p:spPr>
        <p:txBody>
          <a:bodyPr/>
          <a:lstStyle/>
          <a:p>
            <a:pPr marL="342900" indent="-342900">
              <a:lnSpc>
                <a:spcPct val="100000"/>
              </a:lnSpc>
              <a:buFont typeface="Arial" panose="020B0604020202020204" pitchFamily="34" charset="0"/>
              <a:buChar char="•"/>
            </a:pPr>
            <a:r>
              <a:rPr lang="en-US" dirty="0">
                <a:latin typeface="+mn-lt"/>
              </a:rPr>
              <a:t>PL-300 Manage datasets in Power BI</a:t>
            </a:r>
          </a:p>
          <a:p>
            <a:pPr marL="342000" indent="0">
              <a:lnSpc>
                <a:spcPct val="100000"/>
              </a:lnSpc>
              <a:buNone/>
            </a:pPr>
            <a:r>
              <a:rPr lang="en-US" sz="2000" dirty="0">
                <a:solidFill>
                  <a:srgbClr val="0078D4"/>
                </a:solidFill>
                <a:latin typeface="+mn-lt"/>
                <a:hlinkClick r:id="rId3">
                  <a:extLst>
                    <a:ext uri="{A12FA001-AC4F-418D-AE19-62706E023703}">
                      <ahyp:hlinkClr xmlns:ahyp="http://schemas.microsoft.com/office/drawing/2018/hyperlinkcolor" val="tx"/>
                    </a:ext>
                  </a:extLst>
                </a:hlinkClick>
              </a:rPr>
              <a:t>https://docs.microsoft.com/en-us/learn/modules/manage-datasets-power-bi/</a:t>
            </a:r>
            <a:endParaRPr lang="en-US" sz="1000" dirty="0">
              <a:solidFill>
                <a:srgbClr val="0078D4"/>
              </a:solidFill>
              <a:latin typeface="+mn-lt"/>
            </a:endParaRPr>
          </a:p>
        </p:txBody>
      </p:sp>
      <p:pic>
        <p:nvPicPr>
          <p:cNvPr id="2" name="Graphic 1">
            <a:extLst>
              <a:ext uri="{FF2B5EF4-FFF2-40B4-BE49-F238E27FC236}">
                <a16:creationId xmlns:a16="http://schemas.microsoft.com/office/drawing/2014/main" id="{711416AE-8BF9-4510-A52F-B0664C09A04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69340" y="3171736"/>
            <a:ext cx="2646733" cy="2023973"/>
          </a:xfrm>
          <a:prstGeom prst="rect">
            <a:avLst/>
          </a:prstGeom>
        </p:spPr>
      </p:pic>
    </p:spTree>
    <p:extLst>
      <p:ext uri="{BB962C8B-B14F-4D97-AF65-F5344CB8AC3E}">
        <p14:creationId xmlns:p14="http://schemas.microsoft.com/office/powerpoint/2010/main" val="15765922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solidFill>
                  <a:schemeClr val="tx1"/>
                </a:solidFill>
              </a:rPr>
              <a:t>Module 11: Manage Files and Datasets in Power BI</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938992"/>
          </a:xfrm>
        </p:spPr>
        <p:txBody>
          <a:bodyPr/>
          <a:lstStyle/>
          <a:p>
            <a:pPr>
              <a:spcAft>
                <a:spcPts val="1200"/>
              </a:spcAft>
            </a:pPr>
            <a:r>
              <a:rPr lang="en-US" dirty="0">
                <a:latin typeface="+mn-lt"/>
              </a:rPr>
              <a:t>You will learn the following concepts:</a:t>
            </a:r>
          </a:p>
          <a:p>
            <a:pPr marL="342900" indent="-342900">
              <a:buFont typeface="Arial" panose="020B0604020202020204" pitchFamily="34" charset="0"/>
              <a:buChar char="•"/>
            </a:pPr>
            <a:r>
              <a:rPr lang="en-US" sz="2000" dirty="0">
                <a:latin typeface="+mn-lt"/>
              </a:rPr>
              <a:t>Parameters</a:t>
            </a:r>
          </a:p>
          <a:p>
            <a:pPr marL="342900" indent="-342900">
              <a:buFont typeface="Arial" panose="020B0604020202020204" pitchFamily="34" charset="0"/>
              <a:buChar char="•"/>
            </a:pPr>
            <a:r>
              <a:rPr lang="en-US" sz="2000" dirty="0">
                <a:latin typeface="+mn-lt"/>
              </a:rPr>
              <a:t>Datasets</a:t>
            </a:r>
          </a:p>
          <a:p>
            <a:endParaRPr lang="en-US" sz="2000" dirty="0">
              <a:latin typeface="+mn-lt"/>
            </a:endParaRPr>
          </a:p>
        </p:txBody>
      </p:sp>
    </p:spTree>
    <p:extLst>
      <p:ext uri="{BB962C8B-B14F-4D97-AF65-F5344CB8AC3E}">
        <p14:creationId xmlns:p14="http://schemas.microsoft.com/office/powerpoint/2010/main" val="22364978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Parameters</a:t>
            </a:r>
          </a:p>
        </p:txBody>
      </p:sp>
      <p:sp>
        <p:nvSpPr>
          <p:cNvPr id="4" name="Fingerprint_E928" title="Icon of a fingerprint">
            <a:extLst>
              <a:ext uri="{FF2B5EF4-FFF2-40B4-BE49-F238E27FC236}">
                <a16:creationId xmlns:a16="http://schemas.microsoft.com/office/drawing/2014/main" id="{492E8F2F-0007-4491-8211-6279078435FE}"/>
              </a:ext>
            </a:extLst>
          </p:cNvPr>
          <p:cNvSpPr>
            <a:spLocks noChangeAspect="1" noEditPoints="1"/>
          </p:cNvSpPr>
          <p:nvPr/>
        </p:nvSpPr>
        <p:spPr bwMode="auto">
          <a:xfrm>
            <a:off x="10295083" y="2788920"/>
            <a:ext cx="951923" cy="12801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22956924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 to Datasets and Parameters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072362"/>
          </a:xfrm>
        </p:spPr>
        <p:txBody>
          <a:bodyPr/>
          <a:lstStyle/>
          <a:p>
            <a:pPr marL="342900" indent="-342900">
              <a:spcAft>
                <a:spcPts val="1200"/>
              </a:spcAft>
              <a:buFont typeface="Arial" panose="020B0604020202020204" pitchFamily="34" charset="0"/>
              <a:buChar char="•"/>
            </a:pPr>
            <a:r>
              <a:rPr lang="en-US" dirty="0">
                <a:latin typeface="+mn-lt"/>
              </a:rPr>
              <a:t>Datasets are published to workspaces.</a:t>
            </a:r>
          </a:p>
          <a:p>
            <a:pPr marL="342900" indent="-342900">
              <a:spcAft>
                <a:spcPts val="1200"/>
              </a:spcAft>
              <a:buFont typeface="Arial" panose="020B0604020202020204" pitchFamily="34" charset="0"/>
              <a:buChar char="•"/>
            </a:pPr>
            <a:r>
              <a:rPr lang="en-US" dirty="0">
                <a:latin typeface="+mn-lt"/>
              </a:rPr>
              <a:t>Sharing datasets are a productivity boost for report authors.</a:t>
            </a:r>
          </a:p>
          <a:p>
            <a:pPr marL="342900" indent="-342900">
              <a:spcAft>
                <a:spcPts val="1200"/>
              </a:spcAft>
              <a:buFont typeface="Arial" panose="020B0604020202020204" pitchFamily="34" charset="0"/>
              <a:buChar char="•"/>
            </a:pPr>
            <a:r>
              <a:rPr lang="en-US" dirty="0">
                <a:latin typeface="+mn-lt"/>
              </a:rPr>
              <a:t>The management of datasets involves the implementation of parameters within those datasets.</a:t>
            </a:r>
            <a:endParaRPr lang="en-US" sz="2000" dirty="0">
              <a:latin typeface="+mn-lt"/>
            </a:endParaRPr>
          </a:p>
        </p:txBody>
      </p:sp>
    </p:spTree>
    <p:extLst>
      <p:ext uri="{BB962C8B-B14F-4D97-AF65-F5344CB8AC3E}">
        <p14:creationId xmlns:p14="http://schemas.microsoft.com/office/powerpoint/2010/main" val="11328178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Dynamic Reports with parameters</a:t>
            </a:r>
          </a:p>
        </p:txBody>
      </p:sp>
      <p:sp>
        <p:nvSpPr>
          <p:cNvPr id="4" name="Content Placeholder 3">
            <a:extLst>
              <a:ext uri="{FF2B5EF4-FFF2-40B4-BE49-F238E27FC236}">
                <a16:creationId xmlns:a16="http://schemas.microsoft.com/office/drawing/2014/main" id="{04F4C55B-8979-4FA3-96C2-9954324CBC87}"/>
              </a:ext>
            </a:extLst>
          </p:cNvPr>
          <p:cNvSpPr>
            <a:spLocks noGrp="1"/>
          </p:cNvSpPr>
          <p:nvPr>
            <p:ph sz="quarter" idx="10"/>
          </p:nvPr>
        </p:nvSpPr>
        <p:spPr>
          <a:xfrm>
            <a:off x="6216852" y="1456896"/>
            <a:ext cx="5543059" cy="811367"/>
          </a:xfrm>
        </p:spPr>
        <p:txBody>
          <a:bodyPr tIns="36000" rIns="90000" bIns="36000"/>
          <a:lstStyle/>
          <a:p>
            <a:r>
              <a:rPr lang="en-US" sz="2400" dirty="0">
                <a:latin typeface="+mn-lt"/>
              </a:rPr>
              <a:t>Give end-users more power over the data that is displayed on the report.</a:t>
            </a:r>
          </a:p>
        </p:txBody>
      </p:sp>
      <p:sp>
        <p:nvSpPr>
          <p:cNvPr id="7" name="Rectangle 6">
            <a:extLst>
              <a:ext uri="{FF2B5EF4-FFF2-40B4-BE49-F238E27FC236}">
                <a16:creationId xmlns:a16="http://schemas.microsoft.com/office/drawing/2014/main" id="{51BA966E-86E7-4555-AF0D-C3BD5B713971}"/>
              </a:ext>
              <a:ext uri="{C183D7F6-B498-43B3-948B-1728B52AA6E4}">
                <adec:decorative xmlns:adec="http://schemas.microsoft.com/office/drawing/2017/decorative" val="1"/>
              </a:ext>
            </a:extLst>
          </p:cNvPr>
          <p:cNvSpPr/>
          <p:nvPr/>
        </p:nvSpPr>
        <p:spPr bwMode="auto">
          <a:xfrm>
            <a:off x="410934" y="1456896"/>
            <a:ext cx="4857257" cy="3416440"/>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A screenshot of the Manage Parameters dialog in Power BI Desktop. A new parameter named SalesPerson is defined with a value of 279.">
            <a:extLst>
              <a:ext uri="{FF2B5EF4-FFF2-40B4-BE49-F238E27FC236}">
                <a16:creationId xmlns:a16="http://schemas.microsoft.com/office/drawing/2014/main" id="{5BAF1677-2ACB-4995-9F01-3044E7266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852" y="1683388"/>
            <a:ext cx="4559161" cy="2963455"/>
          </a:xfrm>
          <a:prstGeom prst="rect">
            <a:avLst/>
          </a:prstGeom>
        </p:spPr>
      </p:pic>
      <p:sp>
        <p:nvSpPr>
          <p:cNvPr id="11" name="Rectangle 10">
            <a:extLst>
              <a:ext uri="{FF2B5EF4-FFF2-40B4-BE49-F238E27FC236}">
                <a16:creationId xmlns:a16="http://schemas.microsoft.com/office/drawing/2014/main" id="{2900AC2B-610B-40E9-955A-BB0495F77E6C}"/>
              </a:ext>
              <a:ext uri="{C183D7F6-B498-43B3-948B-1728B52AA6E4}">
                <adec:decorative xmlns:adec="http://schemas.microsoft.com/office/drawing/2017/decorative" val="1"/>
              </a:ext>
            </a:extLst>
          </p:cNvPr>
          <p:cNvSpPr/>
          <p:nvPr/>
        </p:nvSpPr>
        <p:spPr bwMode="auto">
          <a:xfrm>
            <a:off x="5569527" y="3138054"/>
            <a:ext cx="6190384" cy="238684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A screenshot of the report showing only records for the sales person with the ID of 279.">
            <a:extLst>
              <a:ext uri="{FF2B5EF4-FFF2-40B4-BE49-F238E27FC236}">
                <a16:creationId xmlns:a16="http://schemas.microsoft.com/office/drawing/2014/main" id="{DACAA4BA-993F-4B3C-89D6-4AC47521E1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0289" y="3429000"/>
            <a:ext cx="5948859" cy="1823808"/>
          </a:xfrm>
          <a:prstGeom prst="rect">
            <a:avLst/>
          </a:prstGeom>
        </p:spPr>
      </p:pic>
      <p:sp>
        <p:nvSpPr>
          <p:cNvPr id="17" name="Arrow: Bent 16" descr="Image of an arrow pointing to the Power Query preview pane containing data for SalesPerson 279, as specified in the parameter.">
            <a:extLst>
              <a:ext uri="{FF2B5EF4-FFF2-40B4-BE49-F238E27FC236}">
                <a16:creationId xmlns:a16="http://schemas.microsoft.com/office/drawing/2014/main" id="{6A329FF9-4337-4193-86BD-EF85AE781CC9}"/>
              </a:ext>
            </a:extLst>
          </p:cNvPr>
          <p:cNvSpPr/>
          <p:nvPr/>
        </p:nvSpPr>
        <p:spPr bwMode="auto">
          <a:xfrm rot="5400000">
            <a:off x="5288291" y="2255201"/>
            <a:ext cx="881009" cy="1115408"/>
          </a:xfrm>
          <a:prstGeom prst="bentArrow">
            <a:avLst>
              <a:gd name="adj1" fmla="val 15323"/>
              <a:gd name="adj2" fmla="val 23387"/>
              <a:gd name="adj3" fmla="val 22849"/>
              <a:gd name="adj4" fmla="val 34073"/>
            </a:avLst>
          </a:prstGeom>
          <a:solidFill>
            <a:srgbClr val="E91C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01877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Review Questions</a:t>
            </a:r>
          </a:p>
        </p:txBody>
      </p:sp>
      <p:sp>
        <p:nvSpPr>
          <p:cNvPr id="6" name="Text Placeholder 4">
            <a:extLst>
              <a:ext uri="{FF2B5EF4-FFF2-40B4-BE49-F238E27FC236}">
                <a16:creationId xmlns:a16="http://schemas.microsoft.com/office/drawing/2014/main" id="{08410663-CD6B-4A6A-A68E-B2784100A39F}"/>
              </a:ext>
            </a:extLst>
          </p:cNvPr>
          <p:cNvSpPr txBox="1">
            <a:spLocks/>
          </p:cNvSpPr>
          <p:nvPr/>
        </p:nvSpPr>
        <p:spPr>
          <a:xfrm>
            <a:off x="1568744" y="1456896"/>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2000" dirty="0">
                <a:latin typeface="+mj-lt"/>
              </a:rPr>
              <a:t>Q – What benefit does dynamic reports provide to end users?</a:t>
            </a:r>
          </a:p>
          <a:p>
            <a:pPr lvl="1"/>
            <a:r>
              <a:rPr lang="en-US" sz="2000" dirty="0"/>
              <a:t>A – It gives the more control over the data that is displayed.</a:t>
            </a:r>
          </a:p>
        </p:txBody>
      </p:sp>
      <p:grpSp>
        <p:nvGrpSpPr>
          <p:cNvPr id="13" name="Group 12">
            <a:extLst>
              <a:ext uri="{FF2B5EF4-FFF2-40B4-BE49-F238E27FC236}">
                <a16:creationId xmlns:a16="http://schemas.microsoft.com/office/drawing/2014/main" id="{20AA746F-AE46-431E-A344-CC0B0DA277A6}"/>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14" name="Freeform 5">
              <a:extLst>
                <a:ext uri="{FF2B5EF4-FFF2-40B4-BE49-F238E27FC236}">
                  <a16:creationId xmlns:a16="http://schemas.microsoft.com/office/drawing/2014/main" id="{027072C8-FDA3-4272-B151-D949E24731D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1</a:t>
              </a:r>
            </a:p>
          </p:txBody>
        </p:sp>
        <p:sp>
          <p:nvSpPr>
            <p:cNvPr id="15" name="Freeform 6">
              <a:extLst>
                <a:ext uri="{FF2B5EF4-FFF2-40B4-BE49-F238E27FC236}">
                  <a16:creationId xmlns:a16="http://schemas.microsoft.com/office/drawing/2014/main" id="{BB15148F-947A-4E1A-A870-1BEC12509F67}"/>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971299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Datasets</a:t>
            </a:r>
          </a:p>
        </p:txBody>
      </p:sp>
      <p:sp>
        <p:nvSpPr>
          <p:cNvPr id="9" name="shield_3" title="Icon of a shield with an exclamation point inside">
            <a:extLst>
              <a:ext uri="{FF2B5EF4-FFF2-40B4-BE49-F238E27FC236}">
                <a16:creationId xmlns:a16="http://schemas.microsoft.com/office/drawing/2014/main" id="{2568603A-D037-40B6-A336-B7990E2ECA5C}"/>
              </a:ext>
            </a:extLst>
          </p:cNvPr>
          <p:cNvSpPr>
            <a:spLocks noChangeAspect="1" noEditPoints="1"/>
          </p:cNvSpPr>
          <p:nvPr/>
        </p:nvSpPr>
        <p:spPr bwMode="auto">
          <a:xfrm>
            <a:off x="10107292" y="2788920"/>
            <a:ext cx="1263092" cy="1280160"/>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2037279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Dataset Scheduled Refresh</a:t>
            </a:r>
          </a:p>
        </p:txBody>
      </p:sp>
      <p:sp>
        <p:nvSpPr>
          <p:cNvPr id="8" name="Text Placeholder 4">
            <a:extLst>
              <a:ext uri="{FF2B5EF4-FFF2-40B4-BE49-F238E27FC236}">
                <a16:creationId xmlns:a16="http://schemas.microsoft.com/office/drawing/2014/main" id="{CE81962F-68CE-4AFC-98E8-3CD85F5378B3}"/>
              </a:ext>
            </a:extLst>
          </p:cNvPr>
          <p:cNvSpPr txBox="1">
            <a:spLocks/>
          </p:cNvSpPr>
          <p:nvPr/>
        </p:nvSpPr>
        <p:spPr>
          <a:xfrm>
            <a:off x="418644" y="1456897"/>
            <a:ext cx="5579310" cy="4067999"/>
          </a:xfrm>
          <a:prstGeom prst="rect">
            <a:avLst/>
          </a:prstGeom>
          <a:solidFill>
            <a:schemeClr val="bg2"/>
          </a:solidFill>
        </p:spPr>
        <p:txBody>
          <a:bodyPr lIns="137160" tIns="91440" rIns="137160" bIns="91440" anchor="t" anchorCtr="0">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2000" dirty="0"/>
              <a:t>Re-importing data from the original data source to ensure end users have the most up-to-date data.</a:t>
            </a:r>
          </a:p>
        </p:txBody>
      </p:sp>
      <p:sp>
        <p:nvSpPr>
          <p:cNvPr id="9" name="Rectangle 8">
            <a:extLst>
              <a:ext uri="{FF2B5EF4-FFF2-40B4-BE49-F238E27FC236}">
                <a16:creationId xmlns:a16="http://schemas.microsoft.com/office/drawing/2014/main" id="{FB23B988-65E3-448D-B4E7-3EF0BE3EBCFB}"/>
              </a:ext>
              <a:ext uri="{C183D7F6-B498-43B3-948B-1728B52AA6E4}">
                <adec:decorative xmlns:adec="http://schemas.microsoft.com/office/drawing/2017/decorative" val="1"/>
              </a:ext>
            </a:extLst>
          </p:cNvPr>
          <p:cNvSpPr/>
          <p:nvPr/>
        </p:nvSpPr>
        <p:spPr bwMode="auto">
          <a:xfrm>
            <a:off x="6229842" y="1456896"/>
            <a:ext cx="5543514" cy="4068000"/>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descr="A screenshot of the Scheduled Refresh dialog, illustrating how to configure a refresh daily.">
            <a:extLst>
              <a:ext uri="{FF2B5EF4-FFF2-40B4-BE49-F238E27FC236}">
                <a16:creationId xmlns:a16="http://schemas.microsoft.com/office/drawing/2014/main" id="{8DBA07B0-88B2-4FB1-A873-25BC4A563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8895" y="1589808"/>
            <a:ext cx="3120404" cy="3811296"/>
          </a:xfrm>
          <a:prstGeom prst="rect">
            <a:avLst/>
          </a:prstGeom>
        </p:spPr>
      </p:pic>
    </p:spTree>
    <p:extLst>
      <p:ext uri="{BB962C8B-B14F-4D97-AF65-F5344CB8AC3E}">
        <p14:creationId xmlns:p14="http://schemas.microsoft.com/office/powerpoint/2010/main" val="416031437"/>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Props1.xml><?xml version="1.0" encoding="utf-8"?>
<ds:datastoreItem xmlns:ds="http://schemas.openxmlformats.org/officeDocument/2006/customXml" ds:itemID="{0CC5A829-815D-4D89-AFF2-3D55939D4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ed971524-76e7-40a8-a01a-f99956bd178c"/>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1070</TotalTime>
  <Words>1479</Words>
  <Application>Microsoft Office PowerPoint</Application>
  <PresentationFormat>Widescreen</PresentationFormat>
  <Paragraphs>142</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Courier New</vt:lpstr>
      <vt:lpstr>Segoe UI</vt:lpstr>
      <vt:lpstr>Segoe UI Light</vt:lpstr>
      <vt:lpstr>Segoe UI Semibold</vt:lpstr>
      <vt:lpstr>Wingdings</vt:lpstr>
      <vt:lpstr>Microsoft Power Platform Template</vt:lpstr>
      <vt:lpstr>Online Role-based training resources:  Microsoft Learn https://docs.microsoft.com/en-us/learn/</vt:lpstr>
      <vt:lpstr>Module 11: Manage Files and Datasets in Power BI</vt:lpstr>
      <vt:lpstr>Learning Objectives</vt:lpstr>
      <vt:lpstr>Lesson 1: Parameters</vt:lpstr>
      <vt:lpstr>Introduction to Datasets and Parameters</vt:lpstr>
      <vt:lpstr>Dynamic Reports with parameters</vt:lpstr>
      <vt:lpstr>Review Questions</vt:lpstr>
      <vt:lpstr>Lesson 2: Datasets</vt:lpstr>
      <vt:lpstr>Dataset Scheduled Refresh</vt:lpstr>
      <vt:lpstr>Troubleshooting Service Connectivity</vt:lpstr>
      <vt:lpstr>Review Questions</vt:lpstr>
      <vt:lpstr>Module Overview</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Brian Moring</cp:lastModifiedBy>
  <cp:revision>456</cp:revision>
  <dcterms:created xsi:type="dcterms:W3CDTF">2020-04-30T00:33:59Z</dcterms:created>
  <dcterms:modified xsi:type="dcterms:W3CDTF">2022-02-24T00:02:51Z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