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4551" r:id="rId4"/>
  </p:sldMasterIdLst>
  <p:notesMasterIdLst>
    <p:notesMasterId r:id="rId17"/>
  </p:notesMasterIdLst>
  <p:handoutMasterIdLst>
    <p:handoutMasterId r:id="rId18"/>
  </p:handoutMasterIdLst>
  <p:sldIdLst>
    <p:sldId id="1815" r:id="rId5"/>
    <p:sldId id="1627" r:id="rId6"/>
    <p:sldId id="1799" r:id="rId7"/>
    <p:sldId id="1798" r:id="rId8"/>
    <p:sldId id="1800" r:id="rId9"/>
    <p:sldId id="1801" r:id="rId10"/>
    <p:sldId id="1803" r:id="rId11"/>
    <p:sldId id="1807" r:id="rId12"/>
    <p:sldId id="1808" r:id="rId13"/>
    <p:sldId id="1811" r:id="rId14"/>
    <p:sldId id="1810" r:id="rId15"/>
    <p:sldId id="1786" r:id="rId16"/>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cmAuthor id="3" name="Mary Feil-Jacobs" initials="MF" lastIdx="22" clrIdx="3"/>
  <p:cmAuthor id="4" name="Angela Powell" initials="AP" lastIdx="9" clrIdx="4"/>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C811"/>
    <a:srgbClr val="742774"/>
    <a:srgbClr val="0078D4"/>
    <a:srgbClr val="243A5E"/>
    <a:srgbClr val="4BCBEE"/>
    <a:srgbClr val="1392B4"/>
    <a:srgbClr val="0B556A"/>
    <a:srgbClr val="59B4D9"/>
    <a:srgbClr val="EBEBEB"/>
    <a:srgbClr val="FFFFFF"/>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9B1DE0-8944-442B-B813-6867256C9719}" v="1" dt="2022-02-24T00:01:07.2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18" autoAdjust="0"/>
    <p:restoredTop sz="59024" autoAdjust="0"/>
  </p:normalViewPr>
  <p:slideViewPr>
    <p:cSldViewPr snapToGrid="0">
      <p:cViewPr>
        <p:scale>
          <a:sx n="60" d="100"/>
          <a:sy n="60" d="100"/>
        </p:scale>
        <p:origin x="822" y="30"/>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rian Moring" userId="d63e1979-4170-492a-9b10-98f39b9268fa" providerId="ADAL" clId="{529B1DE0-8944-442B-B813-6867256C9719}"/>
    <pc:docChg chg="custSel addSld delSld modSld">
      <pc:chgData name="Brian Moring" userId="d63e1979-4170-492a-9b10-98f39b9268fa" providerId="ADAL" clId="{529B1DE0-8944-442B-B813-6867256C9719}" dt="2022-02-24T00:01:08.718" v="16" actId="47"/>
      <pc:docMkLst>
        <pc:docMk/>
      </pc:docMkLst>
      <pc:sldChg chg="modSp mod">
        <pc:chgData name="Brian Moring" userId="d63e1979-4170-492a-9b10-98f39b9268fa" providerId="ADAL" clId="{529B1DE0-8944-442B-B813-6867256C9719}" dt="2022-02-24T00:00:35.857" v="14" actId="20577"/>
        <pc:sldMkLst>
          <pc:docMk/>
          <pc:sldMk cId="3018641981" sldId="1627"/>
        </pc:sldMkLst>
        <pc:spChg chg="mod">
          <ac:chgData name="Brian Moring" userId="d63e1979-4170-492a-9b10-98f39b9268fa" providerId="ADAL" clId="{529B1DE0-8944-442B-B813-6867256C9719}" dt="2022-02-24T00:00:35.857" v="14" actId="20577"/>
          <ac:spMkLst>
            <pc:docMk/>
            <pc:sldMk cId="3018641981" sldId="1627"/>
            <ac:spMk id="4" creationId="{841CB59B-EF9E-4E47-BF33-B8075EB6C7A1}"/>
          </ac:spMkLst>
        </pc:spChg>
      </pc:sldChg>
      <pc:sldChg chg="del">
        <pc:chgData name="Brian Moring" userId="d63e1979-4170-492a-9b10-98f39b9268fa" providerId="ADAL" clId="{529B1DE0-8944-442B-B813-6867256C9719}" dt="2022-02-24T00:01:08.718" v="16" actId="47"/>
        <pc:sldMkLst>
          <pc:docMk/>
          <pc:sldMk cId="2830033870" sldId="1746"/>
        </pc:sldMkLst>
      </pc:sldChg>
      <pc:sldChg chg="delSp mod">
        <pc:chgData name="Brian Moring" userId="d63e1979-4170-492a-9b10-98f39b9268fa" providerId="ADAL" clId="{529B1DE0-8944-442B-B813-6867256C9719}" dt="2022-02-24T00:00:26.392" v="12" actId="478"/>
        <pc:sldMkLst>
          <pc:docMk/>
          <pc:sldMk cId="2592321789" sldId="1786"/>
        </pc:sldMkLst>
        <pc:spChg chg="del">
          <ac:chgData name="Brian Moring" userId="d63e1979-4170-492a-9b10-98f39b9268fa" providerId="ADAL" clId="{529B1DE0-8944-442B-B813-6867256C9719}" dt="2022-02-24T00:00:26.392" v="12" actId="478"/>
          <ac:spMkLst>
            <pc:docMk/>
            <pc:sldMk cId="2592321789" sldId="1786"/>
            <ac:spMk id="3" creationId="{6D0E6F4D-8069-4D7B-8D99-1A348C6B995F}"/>
          </ac:spMkLst>
        </pc:spChg>
      </pc:sldChg>
      <pc:sldChg chg="addSp delSp modSp mod modClrScheme chgLayout">
        <pc:chgData name="Brian Moring" userId="d63e1979-4170-492a-9b10-98f39b9268fa" providerId="ADAL" clId="{529B1DE0-8944-442B-B813-6867256C9719}" dt="2022-02-24T00:00:14.899" v="11" actId="22"/>
        <pc:sldMkLst>
          <pc:docMk/>
          <pc:sldMk cId="290825155" sldId="1798"/>
        </pc:sldMkLst>
        <pc:spChg chg="add del mod">
          <ac:chgData name="Brian Moring" userId="d63e1979-4170-492a-9b10-98f39b9268fa" providerId="ADAL" clId="{529B1DE0-8944-442B-B813-6867256C9719}" dt="2022-02-24T00:00:13.652" v="10" actId="478"/>
          <ac:spMkLst>
            <pc:docMk/>
            <pc:sldMk cId="290825155" sldId="1798"/>
            <ac:spMk id="3" creationId="{2D177965-9F31-4858-81EE-8C184D41FB37}"/>
          </ac:spMkLst>
        </pc:spChg>
        <pc:spChg chg="add">
          <ac:chgData name="Brian Moring" userId="d63e1979-4170-492a-9b10-98f39b9268fa" providerId="ADAL" clId="{529B1DE0-8944-442B-B813-6867256C9719}" dt="2022-02-24T00:00:14.899" v="11" actId="22"/>
          <ac:spMkLst>
            <pc:docMk/>
            <pc:sldMk cId="290825155" sldId="1798"/>
            <ac:spMk id="4" creationId="{3B778674-D865-4283-B56D-038149207A42}"/>
          </ac:spMkLst>
        </pc:spChg>
        <pc:spChg chg="mod ord">
          <ac:chgData name="Brian Moring" userId="d63e1979-4170-492a-9b10-98f39b9268fa" providerId="ADAL" clId="{529B1DE0-8944-442B-B813-6867256C9719}" dt="2022-02-24T00:00:01.656" v="8" actId="700"/>
          <ac:spMkLst>
            <pc:docMk/>
            <pc:sldMk cId="290825155" sldId="1798"/>
            <ac:spMk id="5" creationId="{007C2C26-EFD2-E847-AEA7-5CEF245E0904}"/>
          </ac:spMkLst>
        </pc:spChg>
        <pc:picChg chg="del mod ord modCrop">
          <ac:chgData name="Brian Moring" userId="d63e1979-4170-492a-9b10-98f39b9268fa" providerId="ADAL" clId="{529B1DE0-8944-442B-B813-6867256C9719}" dt="2022-02-24T00:00:12.003" v="9" actId="478"/>
          <ac:picMkLst>
            <pc:docMk/>
            <pc:sldMk cId="290825155" sldId="1798"/>
            <ac:picMk id="6" creationId="{35F758E2-1262-4169-85E5-155D235772A0}"/>
          </ac:picMkLst>
        </pc:picChg>
      </pc:sldChg>
      <pc:sldChg chg="modSp mod">
        <pc:chgData name="Brian Moring" userId="d63e1979-4170-492a-9b10-98f39b9268fa" providerId="ADAL" clId="{529B1DE0-8944-442B-B813-6867256C9719}" dt="2022-02-23T23:59:48.186" v="7" actId="20577"/>
        <pc:sldMkLst>
          <pc:docMk/>
          <pc:sldMk cId="1576592242" sldId="1810"/>
        </pc:sldMkLst>
        <pc:spChg chg="mod">
          <ac:chgData name="Brian Moring" userId="d63e1979-4170-492a-9b10-98f39b9268fa" providerId="ADAL" clId="{529B1DE0-8944-442B-B813-6867256C9719}" dt="2022-02-23T23:59:48.186" v="7" actId="20577"/>
          <ac:spMkLst>
            <pc:docMk/>
            <pc:sldMk cId="1576592242" sldId="1810"/>
            <ac:spMk id="3" creationId="{AA185E1C-174B-427E-8173-3D6B22758871}"/>
          </ac:spMkLst>
        </pc:spChg>
      </pc:sldChg>
      <pc:sldChg chg="modSp mod">
        <pc:chgData name="Brian Moring" userId="d63e1979-4170-492a-9b10-98f39b9268fa" providerId="ADAL" clId="{529B1DE0-8944-442B-B813-6867256C9719}" dt="2022-02-23T23:59:29.785" v="1" actId="208"/>
        <pc:sldMkLst>
          <pc:docMk/>
          <pc:sldMk cId="2069228939" sldId="1811"/>
        </pc:sldMkLst>
        <pc:spChg chg="mod">
          <ac:chgData name="Brian Moring" userId="d63e1979-4170-492a-9b10-98f39b9268fa" providerId="ADAL" clId="{529B1DE0-8944-442B-B813-6867256C9719}" dt="2022-02-23T23:59:26.426" v="0" actId="208"/>
          <ac:spMkLst>
            <pc:docMk/>
            <pc:sldMk cId="2069228939" sldId="1811"/>
            <ac:spMk id="16" creationId="{2723EE74-D03B-43E6-8DA4-03A69A4F70CE}"/>
          </ac:spMkLst>
        </pc:spChg>
        <pc:spChg chg="mod">
          <ac:chgData name="Brian Moring" userId="d63e1979-4170-492a-9b10-98f39b9268fa" providerId="ADAL" clId="{529B1DE0-8944-442B-B813-6867256C9719}" dt="2022-02-23T23:59:29.785" v="1" actId="208"/>
          <ac:spMkLst>
            <pc:docMk/>
            <pc:sldMk cId="2069228939" sldId="1811"/>
            <ac:spMk id="45" creationId="{D0454519-8FC1-444B-9FD6-502A5DDFF922}"/>
          </ac:spMkLst>
        </pc:spChg>
      </pc:sldChg>
      <pc:sldChg chg="add">
        <pc:chgData name="Brian Moring" userId="d63e1979-4170-492a-9b10-98f39b9268fa" providerId="ADAL" clId="{529B1DE0-8944-442B-B813-6867256C9719}" dt="2022-02-24T00:01:07.224" v="15"/>
        <pc:sldMkLst>
          <pc:docMk/>
          <pc:sldMk cId="2709847174" sldId="1815"/>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2/23/2022 3:57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2/23/2022 3:56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3D7B9D4F-5F19-438C-92E8-037C6AE8F87D}" type="slidenum">
              <a:rPr lang="en-US" smtClean="0"/>
              <a:t>1</a:t>
            </a:fld>
            <a:endParaRPr lang="en-US" dirty="0"/>
          </a:p>
        </p:txBody>
      </p:sp>
    </p:spTree>
    <p:extLst>
      <p:ext uri="{BB962C8B-B14F-4D97-AF65-F5344CB8AC3E}">
        <p14:creationId xmlns:p14="http://schemas.microsoft.com/office/powerpoint/2010/main" val="9879401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2/23/2022 3:56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26326203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l" defTabSz="932742" rtl="0" eaLnBrk="1" latinLnBrk="0" hangingPunct="1">
              <a:lnSpc>
                <a:spcPct val="90000"/>
              </a:lnSpc>
              <a:spcBef>
                <a:spcPts val="0"/>
              </a:spcBef>
              <a:spcAft>
                <a:spcPts val="340"/>
              </a:spcAft>
            </a:pPr>
            <a:r>
              <a:rPr lang="en-US" sz="800" kern="1200" dirty="0">
                <a:solidFill>
                  <a:schemeClr val="tx1"/>
                </a:solidFill>
                <a:latin typeface="Segoe UI Light" pitchFamily="34" charset="0"/>
                <a:ea typeface="+mn-ea"/>
                <a:cs typeface="+mn-cs"/>
              </a:rPr>
              <a:t>It is good practice to tie back your ILT deliveries to role-based learning materials on Microsoft Learn. What is listed here should supplement your delivery and the role-based training your course is affiliated with. It is important to give the learners continued education opportunities for growth.</a:t>
            </a:r>
          </a:p>
          <a:p>
            <a:pPr marL="0" marR="0" algn="l" defTabSz="932742" rtl="0" eaLnBrk="1" latinLnBrk="0" hangingPunct="1">
              <a:lnSpc>
                <a:spcPct val="90000"/>
              </a:lnSpc>
              <a:spcBef>
                <a:spcPts val="0"/>
              </a:spcBef>
              <a:spcAft>
                <a:spcPts val="340"/>
              </a:spcAft>
            </a:pPr>
            <a:r>
              <a:rPr lang="en-US" sz="800" kern="1200" dirty="0">
                <a:solidFill>
                  <a:schemeClr val="tx1"/>
                </a:solidFill>
                <a:latin typeface="Segoe UI Light" pitchFamily="34" charset="0"/>
                <a:ea typeface="+mn-ea"/>
                <a:cs typeface="+mn-cs"/>
              </a:rPr>
              <a:t> </a:t>
            </a:r>
          </a:p>
          <a:p>
            <a:pPr marL="0" marR="0" algn="l" defTabSz="932742" rtl="0" eaLnBrk="1" latinLnBrk="0" hangingPunct="1">
              <a:lnSpc>
                <a:spcPct val="90000"/>
              </a:lnSpc>
              <a:spcBef>
                <a:spcPts val="0"/>
              </a:spcBef>
              <a:spcAft>
                <a:spcPts val="340"/>
              </a:spcAft>
            </a:pPr>
            <a:r>
              <a:rPr lang="en-US" sz="800" b="1" kern="1200" dirty="0">
                <a:solidFill>
                  <a:schemeClr val="tx1"/>
                </a:solidFill>
                <a:latin typeface="Segoe UI Light" pitchFamily="34" charset="0"/>
                <a:ea typeface="+mn-ea"/>
                <a:cs typeface="+mn-cs"/>
              </a:rPr>
              <a:t>Steps:</a:t>
            </a:r>
          </a:p>
          <a:p>
            <a:pPr marL="228600" marR="0" indent="-228600" algn="l" defTabSz="932742" rtl="0" eaLnBrk="1" latinLnBrk="0" hangingPunct="1">
              <a:lnSpc>
                <a:spcPct val="90000"/>
              </a:lnSpc>
              <a:spcBef>
                <a:spcPts val="0"/>
              </a:spcBef>
              <a:spcAft>
                <a:spcPts val="340"/>
              </a:spcAft>
              <a:buFont typeface="+mj-lt"/>
              <a:buAutoNum type="arabicPeriod"/>
            </a:pPr>
            <a:r>
              <a:rPr lang="en-US" sz="800" kern="1200" dirty="0">
                <a:solidFill>
                  <a:schemeClr val="tx1"/>
                </a:solidFill>
                <a:latin typeface="Segoe UI Light" pitchFamily="34" charset="0"/>
                <a:ea typeface="+mn-ea"/>
                <a:cs typeface="+mn-cs"/>
              </a:rPr>
              <a:t>Insert the page title here along with the </a:t>
            </a:r>
            <a:r>
              <a:rPr lang="en-US" sz="800" kern="1200" dirty="0" err="1">
                <a:solidFill>
                  <a:schemeClr val="tx1"/>
                </a:solidFill>
                <a:latin typeface="Segoe UI Light" pitchFamily="34" charset="0"/>
                <a:ea typeface="+mn-ea"/>
                <a:cs typeface="+mn-cs"/>
              </a:rPr>
              <a:t>url</a:t>
            </a:r>
            <a:r>
              <a:rPr lang="en-US" sz="800" kern="1200" dirty="0">
                <a:solidFill>
                  <a:schemeClr val="tx1"/>
                </a:solidFill>
                <a:latin typeface="Segoe UI Light" pitchFamily="34" charset="0"/>
                <a:ea typeface="+mn-ea"/>
                <a:cs typeface="+mn-cs"/>
              </a:rPr>
              <a:t> to other Microsoft resources</a:t>
            </a:r>
          </a:p>
          <a:p>
            <a:pPr marL="228600" marR="0" indent="-228600" algn="l" defTabSz="932742" rtl="0" eaLnBrk="1" latinLnBrk="0" hangingPunct="1">
              <a:lnSpc>
                <a:spcPct val="90000"/>
              </a:lnSpc>
              <a:spcBef>
                <a:spcPts val="0"/>
              </a:spcBef>
              <a:spcAft>
                <a:spcPts val="340"/>
              </a:spcAft>
              <a:buFont typeface="+mj-lt"/>
              <a:buAutoNum type="arabicPeriod"/>
            </a:pPr>
            <a:r>
              <a:rPr lang="en-US" sz="800" kern="1200" dirty="0">
                <a:solidFill>
                  <a:schemeClr val="tx1"/>
                </a:solidFill>
                <a:latin typeface="Segoe UI Light" pitchFamily="34" charset="0"/>
                <a:ea typeface="+mn-ea"/>
                <a:cs typeface="+mn-cs"/>
              </a:rPr>
              <a:t>It is only necessary to duplicate this slide if there are more than 6 references that need to be shared with the students.</a:t>
            </a:r>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195032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13732019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D4D4D4"/>
                </a:solidFill>
                <a:effectLst/>
                <a:latin typeface="Segoe UI Light" panose="020B0502040204020203" pitchFamily="34" charset="0"/>
                <a:cs typeface="Segoe UI Light" panose="020B0502040204020203" pitchFamily="34" charset="0"/>
              </a:rPr>
              <a:t>By the end of this module, you’ll be able to:</a:t>
            </a:r>
          </a:p>
          <a:p>
            <a:pPr marL="171450" indent="-171450" algn="l">
              <a:buFont typeface="Arial" panose="020B0604020202020204" pitchFamily="34" charset="0"/>
              <a:buChar char="•"/>
            </a:pPr>
            <a:r>
              <a:rPr lang="en-US" b="0" i="0" dirty="0">
                <a:solidFill>
                  <a:srgbClr val="D4D4D4"/>
                </a:solidFill>
                <a:effectLst/>
                <a:latin typeface="Segoe UI Light" panose="020B0502040204020203" pitchFamily="34" charset="0"/>
                <a:cs typeface="Segoe UI Light" panose="020B0502040204020203" pitchFamily="34" charset="0"/>
              </a:rPr>
              <a:t>Implement row-level security using both the Static and Dynamic methods.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1648807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endParaRPr lang="en-US"/>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11571311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Segoe UI Light" panose="020B0502040204020203" pitchFamily="34" charset="0"/>
                <a:cs typeface="Segoe UI Light" panose="020B0502040204020203" pitchFamily="34" charset="0"/>
              </a:rPr>
              <a:t>In Power BI, you can secure reports and workspaces by sharing them to active directory users and groups. It is also possible to share a single report, but have users see different data, according to their job role.</a:t>
            </a:r>
          </a:p>
          <a:p>
            <a:endParaRPr lang="en-US" b="0" i="0" dirty="0">
              <a:effectLst/>
              <a:latin typeface="Segoe UI Light" panose="020B0502040204020203" pitchFamily="34" charset="0"/>
              <a:cs typeface="Segoe UI Light" panose="020B0502040204020203" pitchFamily="34" charset="0"/>
            </a:endParaRPr>
          </a:p>
          <a:p>
            <a:r>
              <a:rPr lang="en-US" b="1" i="0" dirty="0">
                <a:effectLst/>
                <a:latin typeface="Segoe UI Light" panose="020B0502040204020203" pitchFamily="34" charset="0"/>
                <a:cs typeface="Segoe UI Light" panose="020B0502040204020203" pitchFamily="34" charset="0"/>
              </a:rPr>
              <a:t>&lt;NOTE: use the image in this slide to explain the following:&gt;</a:t>
            </a:r>
          </a:p>
          <a:p>
            <a:endParaRPr lang="en-US" b="0" i="0" dirty="0">
              <a:effectLst/>
              <a:latin typeface="Segoe UI Light" panose="020B0502040204020203" pitchFamily="34" charset="0"/>
              <a:cs typeface="Segoe UI Light" panose="020B0502040204020203" pitchFamily="34" charset="0"/>
            </a:endParaRPr>
          </a:p>
          <a:p>
            <a:r>
              <a:rPr lang="en-US" dirty="0">
                <a:latin typeface="Segoe UI Light" panose="020B0502040204020203" pitchFamily="34" charset="0"/>
                <a:cs typeface="Segoe UI Light" panose="020B0502040204020203" pitchFamily="34" charset="0"/>
              </a:rPr>
              <a:t>For example, </a:t>
            </a:r>
            <a:r>
              <a:rPr lang="en-US" b="0" i="0" dirty="0">
                <a:effectLst/>
                <a:latin typeface="Segoe UI Light" panose="020B0502040204020203" pitchFamily="34" charset="0"/>
                <a:cs typeface="Segoe UI Light" panose="020B0502040204020203" pitchFamily="34" charset="0"/>
              </a:rPr>
              <a:t>You would like to make one report where employees in a specific department can only see the sales for that department. For instance, Maria Cameron works in the Game department and should only see the sales from that department. She should not see the sales from Sports, Clothing, or Automotive.</a:t>
            </a:r>
          </a:p>
          <a:p>
            <a:endParaRPr lang="en-US" b="0" i="0" dirty="0">
              <a:effectLst/>
              <a:latin typeface="Segoe UI Light" panose="020B0502040204020203" pitchFamily="34" charset="0"/>
              <a:cs typeface="Segoe UI Light" panose="020B0502040204020203" pitchFamily="34" charset="0"/>
            </a:endParaRPr>
          </a:p>
          <a:p>
            <a:r>
              <a:rPr lang="en-US" b="0" i="0" dirty="0">
                <a:effectLst/>
                <a:latin typeface="Segoe UI Light" panose="020B0502040204020203" pitchFamily="34" charset="0"/>
                <a:cs typeface="Segoe UI Light" panose="020B0502040204020203" pitchFamily="34" charset="0"/>
              </a:rPr>
              <a:t>There are two ways to implement row-level security in Power BI: the static method and the dynamic method.</a:t>
            </a:r>
          </a:p>
          <a:p>
            <a:endParaRPr lang="en-US" b="0" i="0" dirty="0">
              <a:effectLst/>
              <a:latin typeface="Segoe UI Light" panose="020B0502040204020203" pitchFamily="34" charset="0"/>
              <a:cs typeface="Segoe UI Light" panose="020B0502040204020203" pitchFamily="34" charset="0"/>
            </a:endParaRPr>
          </a:p>
          <a:p>
            <a:r>
              <a:rPr lang="en-US" b="0" i="0" dirty="0">
                <a:effectLst/>
                <a:latin typeface="Segoe UI Light" panose="020B0502040204020203" pitchFamily="34" charset="0"/>
                <a:cs typeface="Segoe UI Light" panose="020B0502040204020203" pitchFamily="34" charset="0"/>
              </a:rPr>
              <a:t>Row-level security (RLS) uses a DAX filter as the core logic mechanism. This module will demonstrate how you can implement row-level security in Power BI using DAX to ensure that only the appropriate person is seeing the appropriate records.</a:t>
            </a:r>
            <a:endParaRPr lang="en-US" dirty="0">
              <a:latin typeface="Segoe UI Light" panose="020B0502040204020203"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26466703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Segoe UI Light" panose="020B0502040204020203" pitchFamily="34" charset="0"/>
                <a:cs typeface="Segoe UI Light" panose="020B0502040204020203" pitchFamily="34" charset="0"/>
              </a:rPr>
              <a:t>The static method in Row-level security (RLS) uses a fixed value in the DAX filter, while the dynamic method uses a DAX function.</a:t>
            </a:r>
          </a:p>
          <a:p>
            <a:endParaRPr lang="en-US" b="0" i="0" dirty="0">
              <a:effectLst/>
              <a:latin typeface="Segoe UI Light" panose="020B0502040204020203" pitchFamily="34" charset="0"/>
              <a:cs typeface="Segoe UI Light" panose="020B0502040204020203" pitchFamily="34" charset="0"/>
            </a:endParaRPr>
          </a:p>
          <a:p>
            <a:pPr algn="l"/>
            <a:r>
              <a:rPr lang="en-US" b="0" i="0" dirty="0">
                <a:effectLst/>
                <a:latin typeface="Segoe UI Light" panose="020B0502040204020203" pitchFamily="34" charset="0"/>
                <a:cs typeface="Segoe UI Light" panose="020B0502040204020203" pitchFamily="34" charset="0"/>
              </a:rPr>
              <a:t>Power BI Row-level security (RLS) uses DAX to control who can see which data. Think of it as always adding another filter to the appropriate users, no matter what filters, slicers, or interactions they choose on a Power BI Report. Each time a member of that role interacts with the report, Power BI will add that filter to their interactions, thus limiting them what they see. Notice how you use a fixed value in the filter on the right-side of the equal sign, in this case, "Game". This means that if you ever need to add a category, you would need to create a new role with a new value in the DAX expression.</a:t>
            </a:r>
          </a:p>
          <a:p>
            <a:br>
              <a:rPr lang="en-US" dirty="0">
                <a:latin typeface="Segoe UI Light" panose="020B0502040204020203" pitchFamily="34" charset="0"/>
                <a:cs typeface="Segoe UI Light" panose="020B0502040204020203" pitchFamily="34" charset="0"/>
              </a:rPr>
            </a:br>
            <a:r>
              <a:rPr lang="en-US" b="0" i="0" dirty="0">
                <a:effectLst/>
                <a:latin typeface="Segoe UI Light" panose="020B0502040204020203" pitchFamily="34" charset="0"/>
                <a:cs typeface="Segoe UI Light" panose="020B0502040204020203" pitchFamily="34" charset="0"/>
              </a:rPr>
              <a:t>There are several steps to configure static RLS:</a:t>
            </a:r>
          </a:p>
          <a:p>
            <a:pPr marL="171450" indent="-171450">
              <a:buFont typeface="Arial" panose="020B0604020202020204" pitchFamily="34" charset="0"/>
              <a:buChar char="•"/>
            </a:pPr>
            <a:r>
              <a:rPr lang="en-US" b="1" i="0" dirty="0">
                <a:effectLst/>
                <a:latin typeface="Segoe UI Light" panose="020B0502040204020203" pitchFamily="34" charset="0"/>
                <a:cs typeface="Segoe UI Light" panose="020B0502040204020203" pitchFamily="34" charset="0"/>
              </a:rPr>
              <a:t>Create a report</a:t>
            </a:r>
            <a:r>
              <a:rPr lang="en-US" b="0" i="0" dirty="0">
                <a:effectLst/>
                <a:latin typeface="Segoe UI Light" panose="020B0502040204020203" pitchFamily="34" charset="0"/>
                <a:cs typeface="Segoe UI Light" panose="020B0502040204020203" pitchFamily="34" charset="0"/>
              </a:rPr>
              <a:t>: First, we follow the typical steps to create a report in Power BI Desktop. Confirm that the relationship exists between the two tables using the modeling tab. It should be a 1 to many relationship on the </a:t>
            </a:r>
            <a:r>
              <a:rPr lang="en-US" b="0" i="0" dirty="0" err="1">
                <a:effectLst/>
                <a:latin typeface="Segoe UI Light" panose="020B0502040204020203" pitchFamily="34" charset="0"/>
                <a:cs typeface="Segoe UI Light" panose="020B0502040204020203" pitchFamily="34" charset="0"/>
              </a:rPr>
              <a:t>empID</a:t>
            </a:r>
            <a:r>
              <a:rPr lang="en-US" b="0" i="0" dirty="0">
                <a:effectLst/>
                <a:latin typeface="Segoe UI Light" panose="020B0502040204020203" pitchFamily="34" charset="0"/>
                <a:cs typeface="Segoe UI Light" panose="020B0502040204020203" pitchFamily="34" charset="0"/>
              </a:rPr>
              <a:t> column.</a:t>
            </a:r>
          </a:p>
          <a:p>
            <a:pPr marL="171450" indent="-171450">
              <a:buFont typeface="Arial" panose="020B0604020202020204" pitchFamily="34" charset="0"/>
              <a:buChar char="•"/>
            </a:pPr>
            <a:r>
              <a:rPr lang="en-US" b="1" i="0" dirty="0">
                <a:effectLst/>
                <a:latin typeface="Segoe UI Light" panose="020B0502040204020203" pitchFamily="34" charset="0"/>
                <a:cs typeface="Segoe UI Light" panose="020B0502040204020203" pitchFamily="34" charset="0"/>
              </a:rPr>
              <a:t>Create the RLS role using DAX</a:t>
            </a:r>
            <a:r>
              <a:rPr lang="en-US" b="0" i="0" dirty="0">
                <a:effectLst/>
                <a:latin typeface="Segoe UI Light" panose="020B0502040204020203" pitchFamily="34" charset="0"/>
                <a:cs typeface="Segoe UI Light" panose="020B0502040204020203" pitchFamily="34" charset="0"/>
              </a:rPr>
              <a:t>: Power BI Row-level security (RLS) uses DAX to control who can see which data. Think of it as always adding another filter to the appropriate users, no matter what filters, slicers, or interactions they choose on a Power BI Report.</a:t>
            </a:r>
          </a:p>
          <a:p>
            <a:pPr marL="171450" indent="-171450">
              <a:buFont typeface="Arial" panose="020B0604020202020204" pitchFamily="34" charset="0"/>
              <a:buChar char="•"/>
            </a:pPr>
            <a:r>
              <a:rPr lang="en-US" b="1" i="0" dirty="0">
                <a:effectLst/>
                <a:latin typeface="Segoe UI Light" panose="020B0502040204020203" pitchFamily="34" charset="0"/>
                <a:cs typeface="Segoe UI Light" panose="020B0502040204020203" pitchFamily="34" charset="0"/>
              </a:rPr>
              <a:t>Test the role</a:t>
            </a:r>
            <a:r>
              <a:rPr lang="en-US" b="0" i="0" dirty="0">
                <a:effectLst/>
                <a:latin typeface="Segoe UI Light" panose="020B0502040204020203" pitchFamily="34" charset="0"/>
                <a:cs typeface="Segoe UI Light" panose="020B0502040204020203" pitchFamily="34" charset="0"/>
              </a:rPr>
              <a:t>: Validate that this is working by selecting the </a:t>
            </a:r>
            <a:r>
              <a:rPr lang="en-US" b="1" i="0" dirty="0">
                <a:effectLst/>
                <a:latin typeface="Segoe UI Light" panose="020B0502040204020203" pitchFamily="34" charset="0"/>
                <a:cs typeface="Segoe UI Light" panose="020B0502040204020203" pitchFamily="34" charset="0"/>
              </a:rPr>
              <a:t>Modeling</a:t>
            </a:r>
            <a:r>
              <a:rPr lang="en-US" b="0" i="0" dirty="0">
                <a:effectLst/>
                <a:latin typeface="Segoe UI Light" panose="020B0502040204020203" pitchFamily="34" charset="0"/>
                <a:cs typeface="Segoe UI Light" panose="020B0502040204020203" pitchFamily="34" charset="0"/>
              </a:rPr>
              <a:t> tab, and select </a:t>
            </a:r>
            <a:r>
              <a:rPr lang="en-US" b="1" i="0" dirty="0">
                <a:effectLst/>
                <a:latin typeface="Segoe UI Light" panose="020B0502040204020203" pitchFamily="34" charset="0"/>
                <a:cs typeface="Segoe UI Light" panose="020B0502040204020203" pitchFamily="34" charset="0"/>
              </a:rPr>
              <a:t>View as Roles</a:t>
            </a:r>
            <a:r>
              <a:rPr lang="en-US" b="0" i="0" dirty="0">
                <a:effectLst/>
                <a:latin typeface="Segoe UI Light" panose="020B0502040204020203" pitchFamily="34" charset="0"/>
                <a:cs typeface="Segoe UI Light" panose="020B0502040204020203" pitchFamily="34" charset="0"/>
              </a:rPr>
              <a:t>.</a:t>
            </a:r>
          </a:p>
          <a:p>
            <a:pPr marL="171450" indent="-171450">
              <a:buFont typeface="Arial" panose="020B0604020202020204" pitchFamily="34" charset="0"/>
              <a:buChar char="•"/>
            </a:pPr>
            <a:r>
              <a:rPr lang="en-US" b="1" i="0" dirty="0">
                <a:effectLst/>
                <a:latin typeface="Segoe UI Light" panose="020B0502040204020203" pitchFamily="34" charset="0"/>
                <a:cs typeface="Segoe UI Light" panose="020B0502040204020203" pitchFamily="34" charset="0"/>
              </a:rPr>
              <a:t>Deploy the report</a:t>
            </a:r>
            <a:r>
              <a:rPr lang="en-US" b="0" i="0" dirty="0">
                <a:effectLst/>
                <a:latin typeface="Segoe UI Light" panose="020B0502040204020203" pitchFamily="34" charset="0"/>
                <a:cs typeface="Segoe UI Light" panose="020B0502040204020203" pitchFamily="34" charset="0"/>
              </a:rPr>
              <a:t>: Deploy the report to the Power BI service by selected the </a:t>
            </a:r>
            <a:r>
              <a:rPr lang="en-US" b="1" i="0" dirty="0">
                <a:effectLst/>
                <a:latin typeface="Segoe UI Light" panose="020B0502040204020203" pitchFamily="34" charset="0"/>
                <a:cs typeface="Segoe UI Light" panose="020B0502040204020203" pitchFamily="34" charset="0"/>
              </a:rPr>
              <a:t>Publish</a:t>
            </a:r>
            <a:r>
              <a:rPr lang="en-US" b="0" i="0" dirty="0">
                <a:effectLst/>
                <a:latin typeface="Segoe UI Light" panose="020B0502040204020203" pitchFamily="34" charset="0"/>
                <a:cs typeface="Segoe UI Light" panose="020B0502040204020203" pitchFamily="34" charset="0"/>
              </a:rPr>
              <a:t> button on the </a:t>
            </a:r>
            <a:r>
              <a:rPr lang="en-US" b="1" i="0" dirty="0">
                <a:effectLst/>
                <a:latin typeface="Segoe UI Light" panose="020B0502040204020203" pitchFamily="34" charset="0"/>
                <a:cs typeface="Segoe UI Light" panose="020B0502040204020203" pitchFamily="34" charset="0"/>
              </a:rPr>
              <a:t>Home</a:t>
            </a:r>
            <a:r>
              <a:rPr lang="en-US" b="0" i="0" dirty="0">
                <a:effectLst/>
                <a:latin typeface="Segoe UI Light" panose="020B0502040204020203" pitchFamily="34" charset="0"/>
                <a:cs typeface="Segoe UI Light" panose="020B0502040204020203" pitchFamily="34" charset="0"/>
              </a:rPr>
              <a:t> tab. Choose a workspace.</a:t>
            </a:r>
          </a:p>
          <a:p>
            <a:pPr marL="171450" indent="-171450">
              <a:buFont typeface="Arial" panose="020B0604020202020204" pitchFamily="34" charset="0"/>
              <a:buChar char="•"/>
            </a:pPr>
            <a:r>
              <a:rPr lang="en-US" b="1" i="0" dirty="0">
                <a:effectLst/>
                <a:latin typeface="Segoe UI Light" panose="020B0502040204020203" pitchFamily="34" charset="0"/>
                <a:cs typeface="Segoe UI Light" panose="020B0502040204020203" pitchFamily="34" charset="0"/>
              </a:rPr>
              <a:t>Add members to the role</a:t>
            </a:r>
            <a:r>
              <a:rPr lang="en-US" b="0" i="0" dirty="0">
                <a:effectLst/>
                <a:latin typeface="Segoe UI Light" panose="020B0502040204020203" pitchFamily="34" charset="0"/>
                <a:cs typeface="Segoe UI Light" panose="020B0502040204020203" pitchFamily="34" charset="0"/>
              </a:rPr>
              <a:t>: Navigate to your workspace in the Power BI Service. The Row-Level Security screen appears. From here, you can add active directory users and security groups to the security role. When members are added to this role, they will have the DAX filter that you previously defined applied to them.</a:t>
            </a:r>
          </a:p>
          <a:p>
            <a:pPr marL="171450" indent="-171450">
              <a:buFont typeface="Arial" panose="020B0604020202020204" pitchFamily="34" charset="0"/>
              <a:buChar char="•"/>
            </a:pPr>
            <a:r>
              <a:rPr lang="en-US" b="1" i="0" dirty="0">
                <a:effectLst/>
                <a:latin typeface="Segoe UI Light" panose="020B0502040204020203" pitchFamily="34" charset="0"/>
                <a:cs typeface="Segoe UI Light" panose="020B0502040204020203" pitchFamily="34" charset="0"/>
              </a:rPr>
              <a:t>Test the roles</a:t>
            </a:r>
            <a:r>
              <a:rPr lang="en-US" b="0" i="0" dirty="0">
                <a:effectLst/>
                <a:latin typeface="Segoe UI Light" panose="020B0502040204020203" pitchFamily="34" charset="0"/>
                <a:cs typeface="Segoe UI Light" panose="020B0502040204020203" pitchFamily="34" charset="0"/>
              </a:rPr>
              <a:t>: You can also test this inside the Power BI Service. If you select the ellipsis next to the Game role on this screen, you can see Test as role.</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31734760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Segoe UI Light" panose="020B0502040204020203" pitchFamily="34" charset="0"/>
                <a:cs typeface="Segoe UI Light" panose="020B0502040204020203" pitchFamily="34" charset="0"/>
              </a:rPr>
              <a:t>There's a way to set up row-level security only once, without the need to continue to maintain it dynamically. </a:t>
            </a:r>
          </a:p>
          <a:p>
            <a:endParaRPr lang="en-US" b="0" i="0" dirty="0">
              <a:effectLst/>
              <a:latin typeface="Segoe UI Light" panose="020B0502040204020203" pitchFamily="34" charset="0"/>
              <a:cs typeface="Segoe UI Light" panose="020B0502040204020203" pitchFamily="34" charset="0"/>
            </a:endParaRPr>
          </a:p>
          <a:p>
            <a:r>
              <a:rPr lang="en-US" b="0" i="0" dirty="0">
                <a:effectLst/>
                <a:latin typeface="Segoe UI Light" panose="020B0502040204020203" pitchFamily="34" charset="0"/>
                <a:cs typeface="Segoe UI Light" panose="020B0502040204020203" pitchFamily="34" charset="0"/>
              </a:rPr>
              <a:t>Instead of the fixed string we used before like "Game" or "Clothing", we're using a DAX function in the row-level security filter. This function, </a:t>
            </a:r>
            <a:r>
              <a:rPr lang="en-US" b="0" i="0" dirty="0" err="1">
                <a:effectLst/>
                <a:latin typeface="Segoe UI Light" panose="020B0502040204020203" pitchFamily="34" charset="0"/>
                <a:cs typeface="Segoe UI Light" panose="020B0502040204020203" pitchFamily="34" charset="0"/>
              </a:rPr>
              <a:t>userprincipalname</a:t>
            </a:r>
            <a:r>
              <a:rPr lang="en-US" b="0" i="0" dirty="0">
                <a:effectLst/>
                <a:latin typeface="Segoe UI Light" panose="020B0502040204020203" pitchFamily="34" charset="0"/>
                <a:cs typeface="Segoe UI Light" panose="020B0502040204020203" pitchFamily="34" charset="0"/>
              </a:rPr>
              <a:t>(), will compare the email address from the Employees table with the email that the user uses to log into the Power BI service.</a:t>
            </a:r>
          </a:p>
          <a:p>
            <a:endParaRPr lang="en-US" b="0" i="0" dirty="0">
              <a:effectLst/>
              <a:latin typeface="Segoe UI Light" panose="020B0502040204020203" pitchFamily="34" charset="0"/>
              <a:cs typeface="Segoe UI Light" panose="020B0502040204020203" pitchFamily="34" charset="0"/>
            </a:endParaRPr>
          </a:p>
          <a:p>
            <a:r>
              <a:rPr lang="en-US" b="0" i="0" dirty="0">
                <a:effectLst/>
                <a:latin typeface="Segoe UI Light" panose="020B0502040204020203" pitchFamily="34" charset="0"/>
                <a:cs typeface="Segoe UI Light" panose="020B0502040204020203" pitchFamily="34" charset="0"/>
              </a:rPr>
              <a:t>If he uses the email address </a:t>
            </a:r>
            <a:r>
              <a:rPr lang="en-US" dirty="0">
                <a:latin typeface="Segoe UI Light" panose="020B0502040204020203" pitchFamily="34" charset="0"/>
                <a:cs typeface="Segoe UI Light" panose="020B0502040204020203" pitchFamily="34" charset="0"/>
              </a:rPr>
              <a:t>russel@tailwindtraders.com</a:t>
            </a:r>
            <a:r>
              <a:rPr lang="en-US" b="0" i="0" dirty="0">
                <a:effectLst/>
                <a:latin typeface="Segoe UI Light" panose="020B0502040204020203" pitchFamily="34" charset="0"/>
                <a:cs typeface="Segoe UI Light" panose="020B0502040204020203" pitchFamily="34" charset="0"/>
              </a:rPr>
              <a:t> to sign in to the Power BI service, it will compare that value to the email address in the Employees table. Assuming there's a relationship created between Employees and Sales, the user will only see the data he or she created.</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35698610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latin typeface="Segoe UI Light" panose="020B0502040204020203" pitchFamily="34" charset="0"/>
              <a:cs typeface="Segoe UI Light" panose="020B0502040204020203" pitchFamily="34" charset="0"/>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3469330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Segoe UI Light" panose="020B0502040204020203" pitchFamily="34" charset="0"/>
                <a:cs typeface="Segoe UI Light" panose="020B0502040204020203" pitchFamily="34" charset="0"/>
              </a:rPr>
              <a:t>In this module we discussed:</a:t>
            </a:r>
          </a:p>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b="0" i="0" dirty="0">
                <a:solidFill>
                  <a:srgbClr val="D4D4D4"/>
                </a:solidFill>
                <a:effectLst/>
                <a:latin typeface="Segoe UI Light" panose="020B0502040204020203" pitchFamily="34" charset="0"/>
                <a:cs typeface="Segoe UI Light" panose="020B0502040204020203" pitchFamily="34" charset="0"/>
              </a:rPr>
              <a:t>How to implement row-level security using both the Static and Dynamic methods.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27317189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2"/>
                </a:solidFill>
              </a:defRPr>
            </a:lvl1pPr>
          </a:lstStyle>
          <a:p>
            <a:r>
              <a:rPr lang="en-US" dirty="0">
                <a:solidFill>
                  <a:schemeClr val="tx1"/>
                </a:solidFill>
              </a:rPr>
              <a:t>Microsoft Security title</a:t>
            </a:r>
            <a:endParaRPr lang="en-US" dirty="0"/>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82FAE6D0-0992-4139-9359-5135BCE47E1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74E93746-7DE5-4E5B-AE30-0E4558F4EE1C}"/>
              </a:ext>
            </a:extLst>
          </p:cNvPr>
          <p:cNvPicPr>
            <a:picLocks noChangeAspect="1"/>
          </p:cNvPicPr>
          <p:nvPr userDrawn="1"/>
        </p:nvPicPr>
        <p:blipFill>
          <a:blip r:embed="rId2"/>
          <a:stretch>
            <a:fillRect/>
          </a:stretch>
        </p:blipFill>
        <p:spPr>
          <a:xfrm>
            <a:off x="136886" y="159692"/>
            <a:ext cx="3646651" cy="872047"/>
          </a:xfrm>
          <a:prstGeom prst="rect">
            <a:avLst/>
          </a:prstGeom>
        </p:spPr>
      </p:pic>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F415B60E-29D3-45EF-9FD0-D9924E0B78B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9100" y="1456897"/>
            <a:ext cx="11340811" cy="2051844"/>
          </a:xfrm>
        </p:spPr>
        <p:txBody>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5670550"/>
            <a:ext cx="12192000" cy="746955"/>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797806"/>
            <a:ext cx="11341268" cy="492443"/>
          </a:xfrm>
        </p:spPr>
        <p:txBody>
          <a:bodyPr anchor="ctr"/>
          <a:lstStyle>
            <a:lvl1pPr>
              <a:defRPr sz="2000"/>
            </a:lvl1pPr>
          </a:lstStyle>
          <a:p>
            <a:pPr lvl="0"/>
            <a:r>
              <a:rPr lang="en-US" dirty="0"/>
              <a:t>Click to edit Master text styles</a:t>
            </a:r>
          </a:p>
        </p:txBody>
      </p:sp>
      <p:sp>
        <p:nvSpPr>
          <p:cNvPr id="4" name="Footer Placeholder 1">
            <a:extLst>
              <a:ext uri="{FF2B5EF4-FFF2-40B4-BE49-F238E27FC236}">
                <a16:creationId xmlns:a16="http://schemas.microsoft.com/office/drawing/2014/main" id="{BBE90075-187C-4F60-81BA-E239B43D904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4">
            <a:extLst>
              <a:ext uri="{FF2B5EF4-FFF2-40B4-BE49-F238E27FC236}">
                <a16:creationId xmlns:a16="http://schemas.microsoft.com/office/drawing/2014/main" id="{1884D379-CA81-40D3-9E78-E89E7861D50F}"/>
              </a:ext>
            </a:extLst>
          </p:cNvPr>
          <p:cNvSpPr>
            <a:spLocks noGrp="1"/>
          </p:cNvSpPr>
          <p:nvPr>
            <p:ph sz="quarter" idx="11"/>
          </p:nvPr>
        </p:nvSpPr>
        <p:spPr>
          <a:xfrm>
            <a:off x="6229350" y="1456896"/>
            <a:ext cx="5543550" cy="3762803"/>
          </a:xfrm>
          <a:solidFill>
            <a:schemeClr val="bg1">
              <a:lumMod val="95000"/>
            </a:schemeClr>
          </a:solidFill>
        </p:spPr>
        <p:txBody>
          <a:bodyPr lIns="137160">
            <a:noAutofit/>
          </a:bodyPr>
          <a:lstStyle>
            <a:lvl1pPr>
              <a:spcBef>
                <a:spcPts val="392"/>
              </a:spcBef>
              <a:spcAft>
                <a:spcPts val="588"/>
              </a:spcAft>
              <a:defRPr sz="2400"/>
            </a:lvl1pPr>
            <a:lvl2pPr>
              <a:spcBef>
                <a:spcPts val="392"/>
              </a:spcBef>
              <a:spcAft>
                <a:spcPts val="588"/>
              </a:spcAft>
              <a:defRPr/>
            </a:lvl2pPr>
            <a:lvl3pPr>
              <a:spcBef>
                <a:spcPts val="392"/>
              </a:spcBef>
              <a:spcAft>
                <a:spcPts val="588"/>
              </a:spcAft>
              <a:defRPr/>
            </a:lvl3pPr>
            <a:lvl4pPr>
              <a:spcBef>
                <a:spcPts val="392"/>
              </a:spcBef>
              <a:spcAft>
                <a:spcPts val="588"/>
              </a:spcAft>
              <a:defRPr/>
            </a:lvl4pPr>
            <a:lvl5pPr>
              <a:spcBef>
                <a:spcPts val="392"/>
              </a:spcBef>
              <a:spcAft>
                <a:spcPts val="588"/>
              </a:spcAf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Footer Placeholder 1">
            <a:extLst>
              <a:ext uri="{FF2B5EF4-FFF2-40B4-BE49-F238E27FC236}">
                <a16:creationId xmlns:a16="http://schemas.microsoft.com/office/drawing/2014/main" id="{1EECB910-8937-4CC4-AEC5-2DD554C2D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3"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2487861"/>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7516BD94-AE1C-455F-8D7D-7082BB27F029}"/>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18642"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4563213"/>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364951" y="1456897"/>
            <a:ext cx="5394960" cy="4734629"/>
          </a:xfrm>
        </p:spPr>
        <p:txBody>
          <a:bodyPr/>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a:p>
            <a:pPr marL="672290" marR="0" lvl="3" indent="-280121" algn="l" defTabSz="914367" rtl="0" eaLnBrk="1" fontAlgn="auto" latinLnBrk="0" hangingPunct="1">
              <a:lnSpc>
                <a:spcPct val="100000"/>
              </a:lnSpc>
              <a:spcBef>
                <a:spcPts val="392"/>
              </a:spcBef>
              <a:spcAft>
                <a:spcPts val="588"/>
              </a:spcAft>
              <a:buClrTx/>
              <a:buSzPct val="100000"/>
              <a:buFont typeface="Arial" panose="020B0604020202020204" pitchFamily="34" charset="0"/>
              <a:buChar char="‒"/>
              <a:tabLst/>
              <a:defRPr/>
            </a:pPr>
            <a:r>
              <a:rPr lang="en-US" dirty="0"/>
              <a:t>Third level</a:t>
            </a:r>
          </a:p>
        </p:txBody>
      </p:sp>
      <p:sp>
        <p:nvSpPr>
          <p:cNvPr id="2" name="Footer Placeholder 1">
            <a:extLst>
              <a:ext uri="{FF2B5EF4-FFF2-40B4-BE49-F238E27FC236}">
                <a16:creationId xmlns:a16="http://schemas.microsoft.com/office/drawing/2014/main" id="{87A06669-B2CF-43F2-99B5-001A005A3AA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CE9563B9-B8EE-4B13-A96C-8A3EA8059E0A}"/>
              </a:ext>
            </a:extLst>
          </p:cNvPr>
          <p:cNvSpPr>
            <a:spLocks noGrp="1"/>
          </p:cNvSpPr>
          <p:nvPr>
            <p:ph sz="quarter" idx="10"/>
          </p:nvPr>
        </p:nvSpPr>
        <p:spPr>
          <a:xfrm>
            <a:off x="441468" y="1456896"/>
            <a:ext cx="5543785"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7" name="Content Placeholder 4">
            <a:extLst>
              <a:ext uri="{FF2B5EF4-FFF2-40B4-BE49-F238E27FC236}">
                <a16:creationId xmlns:a16="http://schemas.microsoft.com/office/drawing/2014/main" id="{D17555C6-D911-440E-98E2-C7A43ED55E60}"/>
              </a:ext>
            </a:extLst>
          </p:cNvPr>
          <p:cNvSpPr>
            <a:spLocks noGrp="1"/>
          </p:cNvSpPr>
          <p:nvPr>
            <p:ph sz="quarter" idx="12"/>
          </p:nvPr>
        </p:nvSpPr>
        <p:spPr>
          <a:xfrm>
            <a:off x="6229350" y="1456896"/>
            <a:ext cx="5531577" cy="4194604"/>
          </a:xfrm>
          <a:solidFill>
            <a:schemeClr val="bg1">
              <a:lumMod val="95000"/>
            </a:schemeClr>
          </a:solidFill>
        </p:spPr>
        <p:txBody>
          <a:bodyPr lIns="137160" rIns="137160"/>
          <a:lstStyle>
            <a:lvl1pPr>
              <a:spcBef>
                <a:spcPts val="392"/>
              </a:spcBef>
              <a:spcAft>
                <a:spcPts val="588"/>
              </a:spcAft>
              <a:defRPr sz="2400"/>
            </a:lvl1pPr>
            <a:lvl2pPr marL="336145" indent="-224097">
              <a:spcBef>
                <a:spcPts val="392"/>
              </a:spcBef>
              <a:spcAft>
                <a:spcPts val="588"/>
              </a:spcAft>
              <a:buFont typeface="Arial" panose="020B0604020202020204" pitchFamily="34" charset="0"/>
              <a:buChar char="•"/>
              <a:defRPr>
                <a:solidFill>
                  <a:schemeClr val="tx1"/>
                </a:solidFill>
                <a:latin typeface="+mn-lt"/>
              </a:defRPr>
            </a:lvl2pPr>
            <a:lvl3pPr marL="280121" indent="-280121">
              <a:spcBef>
                <a:spcPts val="392"/>
              </a:spcBef>
              <a:spcAft>
                <a:spcPts val="588"/>
              </a:spcAft>
              <a:buFont typeface="Arial" panose="020B0604020202020204" pitchFamily="34" charset="0"/>
              <a:buChar char="•"/>
              <a:defRPr>
                <a:solidFill>
                  <a:schemeClr val="tx1"/>
                </a:solidFill>
                <a:latin typeface="+mn-lt"/>
              </a:defRPr>
            </a:lvl3pPr>
            <a:lvl4pPr marL="672290" indent="-280121">
              <a:spcBef>
                <a:spcPts val="392"/>
              </a:spcBef>
              <a:spcAft>
                <a:spcPts val="588"/>
              </a:spcAft>
              <a:buSzPct val="100000"/>
              <a:buFont typeface="Arial" panose="020B0604020202020204" pitchFamily="34" charset="0"/>
              <a:buChar char="‒"/>
              <a:defRPr>
                <a:solidFill>
                  <a:schemeClr val="tx1"/>
                </a:solidFill>
                <a:latin typeface="+mn-lt"/>
              </a:defRPr>
            </a:lvl4pPr>
            <a:lvl5pPr marL="168072" indent="-168072">
              <a:spcBef>
                <a:spcPts val="392"/>
              </a:spcBef>
              <a:spcAft>
                <a:spcPts val="588"/>
              </a:spcAft>
              <a:buFont typeface="Arial" panose="020B0604020202020204" pitchFamily="34" charset="0"/>
              <a:buChar char="•"/>
              <a:defRPr>
                <a:solidFill>
                  <a:schemeClr val="tx1"/>
                </a:solidFill>
                <a:latin typeface="+mn-lt"/>
              </a:defRPr>
            </a:lvl5pPr>
          </a:lstStyle>
          <a:p>
            <a:pPr lvl="0"/>
            <a:r>
              <a:rPr lang="en-US" dirty="0"/>
              <a:t>Click to edit Master text styles</a:t>
            </a:r>
          </a:p>
          <a:p>
            <a:pPr lvl="1"/>
            <a:r>
              <a:rPr lang="en-US" dirty="0"/>
              <a:t>Second level</a:t>
            </a:r>
          </a:p>
          <a:p>
            <a:pPr lvl="3"/>
            <a:r>
              <a:rPr lang="en-US" dirty="0"/>
              <a:t>Third level</a:t>
            </a:r>
          </a:p>
          <a:p>
            <a:pPr lvl="3"/>
            <a:r>
              <a:rPr lang="en-US" dirty="0"/>
              <a:t>Fourth level</a:t>
            </a:r>
          </a:p>
        </p:txBody>
      </p:sp>
      <p:sp>
        <p:nvSpPr>
          <p:cNvPr id="2" name="Footer Placeholder 1">
            <a:extLst>
              <a:ext uri="{FF2B5EF4-FFF2-40B4-BE49-F238E27FC236}">
                <a16:creationId xmlns:a16="http://schemas.microsoft.com/office/drawing/2014/main" id="{FD7644AB-9D01-4585-9388-8EB76A4E16D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5" name="Text Placeholder 4"/>
          <p:cNvSpPr>
            <a:spLocks noGrp="1"/>
          </p:cNvSpPr>
          <p:nvPr>
            <p:ph type="body" sz="quarter" idx="11" hasCustomPrompt="1"/>
          </p:nvPr>
        </p:nvSpPr>
        <p:spPr>
          <a:xfrm>
            <a:off x="4078288" y="1358901"/>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816784"/>
            <a:ext cx="7695070" cy="1224434"/>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5" name="Text Placeholder 4">
            <a:extLst>
              <a:ext uri="{FF2B5EF4-FFF2-40B4-BE49-F238E27FC236}">
                <a16:creationId xmlns:a16="http://schemas.microsoft.com/office/drawing/2014/main" id="{17004B21-C7C1-4F96-8432-F7255C26DB8E}"/>
              </a:ext>
            </a:extLst>
          </p:cNvPr>
          <p:cNvSpPr>
            <a:spLocks noGrp="1"/>
          </p:cNvSpPr>
          <p:nvPr>
            <p:ph type="body" sz="quarter" idx="20" hasCustomPrompt="1"/>
          </p:nvPr>
        </p:nvSpPr>
        <p:spPr>
          <a:xfrm>
            <a:off x="4078288" y="4274667"/>
            <a:ext cx="7695070" cy="1224434"/>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D3BC550B-9B11-4380-8D6F-F4741FB779E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85704"/>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339411"/>
            <a:ext cx="7695070"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693118"/>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5046824"/>
            <a:ext cx="7695070"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1FA6548C-890C-4150-B5BD-A8AF55A82E7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691125"/>
            <a:ext cx="7695070" cy="822645"/>
          </a:xfr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619933"/>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548741"/>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477549"/>
            <a:ext cx="7695070" cy="822645"/>
          </a:xfr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40635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5335167"/>
            <a:ext cx="7695070" cy="822645"/>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4" name="Footer Placeholder 1">
            <a:extLst>
              <a:ext uri="{FF2B5EF4-FFF2-40B4-BE49-F238E27FC236}">
                <a16:creationId xmlns:a16="http://schemas.microsoft.com/office/drawing/2014/main" id="{3CE3F527-08C7-43D0-8032-F2A71F76D6A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216264"/>
            <a:ext cx="7695069" cy="675889"/>
          </a:xfr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66180"/>
            <a:ext cx="7695069" cy="675889"/>
          </a:xfr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716096"/>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466012"/>
            <a:ext cx="7695069" cy="675889"/>
          </a:xfr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215928"/>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965844"/>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1" name="Text Placeholder 4">
            <a:extLst>
              <a:ext uri="{FF2B5EF4-FFF2-40B4-BE49-F238E27FC236}">
                <a16:creationId xmlns:a16="http://schemas.microsoft.com/office/drawing/2014/main" id="{BBE4C696-54C0-4167-89B1-D1FE9690F330}"/>
              </a:ext>
            </a:extLst>
          </p:cNvPr>
          <p:cNvSpPr>
            <a:spLocks noGrp="1"/>
          </p:cNvSpPr>
          <p:nvPr>
            <p:ph type="body" sz="quarter" idx="24" hasCustomPrompt="1"/>
          </p:nvPr>
        </p:nvSpPr>
        <p:spPr>
          <a:xfrm>
            <a:off x="4078288" y="5715763"/>
            <a:ext cx="7695069"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4" name="Footer Placeholder 1">
            <a:extLst>
              <a:ext uri="{FF2B5EF4-FFF2-40B4-BE49-F238E27FC236}">
                <a16:creationId xmlns:a16="http://schemas.microsoft.com/office/drawing/2014/main" id="{FCBBA077-FCDA-4F62-B502-F11F61DDA34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_Power BI Yellow Color">
    <p:bg>
      <p:bgPr>
        <a:solidFill>
          <a:schemeClr val="accent1"/>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tx1"/>
                </a:solidFill>
              </a:rPr>
              <a:t>© Copyright Microsoft Corporation. All rights reserved.</a:t>
            </a:r>
          </a:p>
        </p:txBody>
      </p:sp>
      <p:pic>
        <p:nvPicPr>
          <p:cNvPr id="4" name="Picture 3" descr="A picture containing drawing&#10;&#10;Description automatically generated">
            <a:extLst>
              <a:ext uri="{FF2B5EF4-FFF2-40B4-BE49-F238E27FC236}">
                <a16:creationId xmlns:a16="http://schemas.microsoft.com/office/drawing/2014/main" id="{E74A5D4E-DAF9-4D87-A3F3-A0E240DE77FD}"/>
              </a:ext>
            </a:extLst>
          </p:cNvPr>
          <p:cNvPicPr>
            <a:picLocks noChangeAspect="1"/>
          </p:cNvPicPr>
          <p:nvPr userDrawn="1"/>
        </p:nvPicPr>
        <p:blipFill>
          <a:blip r:embed="rId2"/>
          <a:stretch>
            <a:fillRect/>
          </a:stretch>
        </p:blipFill>
        <p:spPr>
          <a:xfrm>
            <a:off x="136886" y="159692"/>
            <a:ext cx="3646651" cy="872047"/>
          </a:xfrm>
          <a:prstGeom prst="rect">
            <a:avLst/>
          </a:prstGeom>
        </p:spPr>
      </p:pic>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rgbClr val="243A5E"/>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3619500" y="466348"/>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8612"/>
            <a:ext cx="3330574"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50876"/>
            <a:ext cx="3330574"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93140"/>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5404"/>
            <a:ext cx="3330574"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3619500" y="5519930"/>
            <a:ext cx="3330574"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66348"/>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8612"/>
            <a:ext cx="3442157" cy="675889"/>
          </a:xfr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50876"/>
            <a:ext cx="3442157" cy="675889"/>
          </a:xfr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93140"/>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5404"/>
            <a:ext cx="3442157" cy="675889"/>
          </a:xfr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22" name="Text Placeholder 4">
            <a:extLst>
              <a:ext uri="{FF2B5EF4-FFF2-40B4-BE49-F238E27FC236}">
                <a16:creationId xmlns:a16="http://schemas.microsoft.com/office/drawing/2014/main" id="{1BAD9B5E-AACF-4B5D-9D05-A8B6E03E279B}"/>
              </a:ext>
            </a:extLst>
          </p:cNvPr>
          <p:cNvSpPr>
            <a:spLocks noGrp="1"/>
          </p:cNvSpPr>
          <p:nvPr>
            <p:ph type="body" sz="quarter" idx="30" hasCustomPrompt="1"/>
          </p:nvPr>
        </p:nvSpPr>
        <p:spPr>
          <a:xfrm>
            <a:off x="8331200" y="5519930"/>
            <a:ext cx="3442157" cy="675889"/>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9F52899F-4DD5-4919-A5F9-0A5E692D453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100576"/>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Lst>
          </p:cNvPr>
          <p:cNvSpPr>
            <a:spLocks noGrp="1"/>
          </p:cNvSpPr>
          <p:nvPr>
            <p:ph type="pic" sz="quarter" idx="21" hasCustomPrompt="1"/>
          </p:nvPr>
        </p:nvSpPr>
        <p:spPr>
          <a:xfrm>
            <a:off x="592758"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5" name="Text Placeholder 4"/>
          <p:cNvSpPr>
            <a:spLocks noGrp="1"/>
          </p:cNvSpPr>
          <p:nvPr>
            <p:ph type="body" sz="quarter" idx="11" hasCustomPrompt="1"/>
          </p:nvPr>
        </p:nvSpPr>
        <p:spPr>
          <a:xfrm>
            <a:off x="418643" y="4708215"/>
            <a:ext cx="365293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5014828"/>
            <a:ext cx="365293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100576"/>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Lst>
          </p:cNvPr>
          <p:cNvSpPr>
            <a:spLocks noGrp="1"/>
          </p:cNvSpPr>
          <p:nvPr>
            <p:ph type="pic" sz="quarter" idx="26" hasCustomPrompt="1"/>
          </p:nvPr>
        </p:nvSpPr>
        <p:spPr>
          <a:xfrm>
            <a:off x="4433534"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32" name="Text Placeholder 4">
            <a:extLst>
              <a:ext uri="{FF2B5EF4-FFF2-40B4-BE49-F238E27FC236}">
                <a16:creationId xmlns:a16="http://schemas.microsoft.com/office/drawing/2014/main" id="{197742EC-5845-4BB1-84A3-00C1CF89012A}"/>
              </a:ext>
            </a:extLst>
          </p:cNvPr>
          <p:cNvSpPr>
            <a:spLocks noGrp="1"/>
          </p:cNvSpPr>
          <p:nvPr>
            <p:ph type="body" sz="quarter" idx="20" hasCustomPrompt="1"/>
          </p:nvPr>
        </p:nvSpPr>
        <p:spPr>
          <a:xfrm>
            <a:off x="4293969"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100576"/>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Lst>
          </p:cNvPr>
          <p:cNvSpPr>
            <a:spLocks noGrp="1"/>
          </p:cNvSpPr>
          <p:nvPr>
            <p:ph type="pic" sz="quarter" idx="27" hasCustomPrompt="1"/>
          </p:nvPr>
        </p:nvSpPr>
        <p:spPr>
          <a:xfrm>
            <a:off x="8283647" y="1564130"/>
            <a:ext cx="3354191" cy="2886109"/>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0" name="Text Placeholder 4"/>
          <p:cNvSpPr>
            <a:spLocks noGrp="1"/>
          </p:cNvSpPr>
          <p:nvPr>
            <p:ph type="body" sz="quarter" idx="13" hasCustomPrompt="1"/>
          </p:nvPr>
        </p:nvSpPr>
        <p:spPr>
          <a:xfrm>
            <a:off x="8144083" y="4708215"/>
            <a:ext cx="3618381" cy="584775"/>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2"/>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a:solidFill>
                  <a:schemeClr val="tx2"/>
                </a:solidFill>
                <a:latin typeface="+mj-lt"/>
              </a:rPr>
              <a:t>Paragraph title Segoe UI </a:t>
            </a:r>
            <a:r>
              <a:rPr lang="en-US" b="0" err="1">
                <a:solidFill>
                  <a:schemeClr val="tx2"/>
                </a:solidFill>
                <a:latin typeface="+mj-lt"/>
              </a:rPr>
              <a:t>Semibold</a:t>
            </a:r>
            <a:r>
              <a:rPr lang="en-US" b="0">
                <a:solidFill>
                  <a:schemeClr val="tx2"/>
                </a:solidFill>
                <a:latin typeface="+mj-lt"/>
              </a:rPr>
              <a:t> 14/18</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5014828"/>
            <a:ext cx="3618381" cy="954107"/>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D26B0962-7685-4EBF-B99E-792210E7163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slide_Power BI Yellow Color">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tx1"/>
                </a:solidFill>
              </a:defRPr>
            </a:lvl1pPr>
          </a:lstStyle>
          <a:p>
            <a:pPr marL="0" lvl="0">
              <a:lnSpc>
                <a:spcPts val="5490"/>
              </a:lnSpc>
            </a:pPr>
            <a:r>
              <a:rPr lang="en-US" dirty="0"/>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1"/>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ection slide_Power Automate Blue Color">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49849027"/>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ection slide_Power Apps Purple Color">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3"/>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3"/>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9598638"/>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ection slide_Power Virtual Dark Teal Color">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4"/>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4"/>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p:spPr>
        <p:txBody>
          <a:bodyPr anchor="ctr">
            <a:noAutofit/>
          </a:bodyPr>
          <a:lstStyle>
            <a:lvl1pPr algn="ctr">
              <a:defRPr/>
            </a:lvl1pPr>
          </a:lstStyle>
          <a:p>
            <a:endParaRPr lang="en-US"/>
          </a:p>
        </p:txBody>
      </p:sp>
      <p:sp>
        <p:nvSpPr>
          <p:cNvPr id="3" name="Footer Placeholder 1">
            <a:extLst>
              <a:ext uri="{FF2B5EF4-FFF2-40B4-BE49-F238E27FC236}">
                <a16:creationId xmlns:a16="http://schemas.microsoft.com/office/drawing/2014/main" id="{C6B75234-9944-48A2-8A21-99500C7BBB40}"/>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95989523"/>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a:t>Subhead Segoe UI </a:t>
            </a:r>
            <a:r>
              <a:rPr lang="en-US" err="1"/>
              <a:t>Semibold</a:t>
            </a:r>
            <a:r>
              <a:rPr lang="en-US"/>
              <a:t> 20/24. </a:t>
            </a:r>
          </a:p>
        </p:txBody>
      </p:sp>
      <p:sp>
        <p:nvSpPr>
          <p:cNvPr id="5" name="Text Placeholder 4">
            <a:extLst>
              <a:ext uri="{FF2B5EF4-FFF2-40B4-BE49-F238E27FC236}">
                <a16:creationId xmlns:a16="http://schemas.microsoft.com/office/drawing/2014/main" id="{6E31D123-CA1A-4568-88C8-6B1287D07EE9}"/>
              </a:ext>
            </a:extLst>
          </p:cNvPr>
          <p:cNvSpPr>
            <a:spLocks noGrp="1"/>
          </p:cNvSpPr>
          <p:nvPr>
            <p:ph type="body" sz="quarter" idx="13" hasCustomPrompt="1"/>
          </p:nvPr>
        </p:nvSpPr>
        <p:spPr>
          <a:xfrm>
            <a:off x="418643" y="2161629"/>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1"/>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7" name="Text Placeholder 4">
            <a:extLst>
              <a:ext uri="{FF2B5EF4-FFF2-40B4-BE49-F238E27FC236}">
                <a16:creationId xmlns:a16="http://schemas.microsoft.com/office/drawing/2014/main" id="{0D336736-F7E2-BA48-AD3E-B0037BAC6816}"/>
              </a:ext>
            </a:extLst>
          </p:cNvPr>
          <p:cNvSpPr>
            <a:spLocks noGrp="1"/>
          </p:cNvSpPr>
          <p:nvPr>
            <p:ph type="body" sz="quarter" idx="43" hasCustomPrompt="1"/>
          </p:nvPr>
        </p:nvSpPr>
        <p:spPr>
          <a:xfrm>
            <a:off x="418643" y="3628878"/>
            <a:ext cx="5579311" cy="338554"/>
          </a:xfrm>
          <a:prstGeom prst="rect">
            <a:avLst/>
          </a:prstGeom>
        </p:spPr>
        <p:txBody>
          <a:bodyPr lIns="0" tIns="45720" rIns="0" bIns="45720"/>
          <a:lstStyle>
            <a:lvl1pPr marL="0" indent="0">
              <a:lnSpc>
                <a:spcPct val="100000"/>
              </a:lnSpc>
              <a:spcBef>
                <a:spcPts val="1176"/>
              </a:spcBef>
              <a:buNone/>
              <a:defRPr lang="en-US" sz="1600" b="0" kern="1200" spc="0" baseline="0" dirty="0">
                <a:solidFill>
                  <a:schemeClr val="tx1"/>
                </a:solidFill>
                <a:latin typeface="+mj-lt"/>
                <a:ea typeface="+mn-ea"/>
                <a:cs typeface="+mn-cs"/>
              </a:defRPr>
            </a:lvl1pPr>
            <a:lvl2pPr marL="0" marR="0" indent="0" algn="l" defTabSz="914367" rtl="0" eaLnBrk="1" fontAlgn="auto" latinLnBrk="0" hangingPunct="1">
              <a:lnSpc>
                <a:spcPts val="1765"/>
              </a:lnSpc>
              <a:spcBef>
                <a:spcPts val="441"/>
              </a:spcBef>
              <a:spcAft>
                <a:spcPts val="0"/>
              </a:spcAft>
              <a:buClrTx/>
              <a:buSzPct val="90000"/>
              <a:buFont typeface="Arial" panose="020B0604020202020204" pitchFamily="34" charset="0"/>
              <a:buNone/>
              <a:tabLst/>
              <a:defRPr sz="1372">
                <a:solidFill>
                  <a:srgbClr val="000000"/>
                </a:solidFill>
              </a:defRPr>
            </a:lvl2pPr>
            <a:lvl3pPr marL="448193" indent="0">
              <a:buNone/>
              <a:defRPr/>
            </a:lvl3pPr>
            <a:lvl4pPr marL="672290" indent="0">
              <a:buNone/>
              <a:defRPr/>
            </a:lvl4pPr>
            <a:lvl5pPr marL="896386" indent="0">
              <a:buNone/>
              <a:defRPr/>
            </a:lvl5pPr>
          </a:lstStyle>
          <a:p>
            <a:pPr>
              <a:spcBef>
                <a:spcPts val="1200"/>
              </a:spcBef>
            </a:pPr>
            <a:r>
              <a:rPr lang="en-US" b="0" dirty="0">
                <a:solidFill>
                  <a:schemeClr val="tx2"/>
                </a:solidFill>
                <a:latin typeface="+mj-lt"/>
              </a:rPr>
              <a:t>Paragraph title Segoe UI </a:t>
            </a:r>
            <a:r>
              <a:rPr lang="en-US" b="0" dirty="0" err="1">
                <a:solidFill>
                  <a:schemeClr val="tx2"/>
                </a:solidFill>
                <a:latin typeface="+mj-lt"/>
              </a:rPr>
              <a:t>Semibold</a:t>
            </a:r>
            <a:r>
              <a:rPr lang="en-US" b="0" dirty="0">
                <a:solidFill>
                  <a:schemeClr val="tx2"/>
                </a:solidFill>
                <a:latin typeface="+mj-lt"/>
              </a:rPr>
              <a:t> 14/18</a:t>
            </a:r>
            <a:endParaRPr lang="en-US" dirty="0"/>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C3405CC5-9896-4E3A-9373-436306F5BF12}"/>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6804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282367"/>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40814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29578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5094886"/>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5309208"/>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Lst>
          </p:cNvPr>
          <p:cNvSpPr>
            <a:spLocks noGrp="1"/>
          </p:cNvSpPr>
          <p:nvPr>
            <p:ph type="pic" sz="quarter" idx="47"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3" name="Footer Placeholder 1">
            <a:extLst>
              <a:ext uri="{FF2B5EF4-FFF2-40B4-BE49-F238E27FC236}">
                <a16:creationId xmlns:a16="http://schemas.microsoft.com/office/drawing/2014/main" id="{B3B62F3E-D0DF-4A13-A005-3CCFDD6DFC1A}"/>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709493"/>
            <a:ext cx="5579310" cy="369332"/>
          </a:xfrm>
          <a:prstGeom prst="rect">
            <a:avLst/>
          </a:prstGeom>
        </p:spPr>
        <p:txBody>
          <a:bodyPr wrap="square" lIns="0" tIns="0" rIns="0" bIns="0" anchor="b">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267319"/>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066417"/>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80740"/>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40798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29416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5093259"/>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530758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229842" y="-1"/>
            <a:ext cx="5973053" cy="6858001"/>
          </a:xfrm>
          <a:prstGeom prst="rect">
            <a:avLst/>
          </a:prstGeom>
          <a:blipFill>
            <a:blip r:embed="rId2"/>
            <a:stretch>
              <a:fillRect/>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660048"/>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93713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5214214"/>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 name="Footer Placeholder 1">
            <a:extLst>
              <a:ext uri="{FF2B5EF4-FFF2-40B4-BE49-F238E27FC236}">
                <a16:creationId xmlns:a16="http://schemas.microsoft.com/office/drawing/2014/main" id="{B394CE8A-C8F7-40DD-84CF-FE592D7BC2D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_Power Automate Blue Color">
    <p:bg>
      <p:bgPr>
        <a:solidFill>
          <a:schemeClr val="accent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4" name="Picture 3" descr="A close up of a logo&#10;&#10;Description automatically generated">
            <a:extLst>
              <a:ext uri="{FF2B5EF4-FFF2-40B4-BE49-F238E27FC236}">
                <a16:creationId xmlns:a16="http://schemas.microsoft.com/office/drawing/2014/main" id="{A3832679-E3D2-4AC0-9F24-F975869E5D10}"/>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391621651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1128821"/>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734160"/>
            <a:ext cx="5579310" cy="1128821"/>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4011423"/>
            <a:ext cx="5579310" cy="1128821"/>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5288687"/>
            <a:ext cx="5579310" cy="1128821"/>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6"/>
            <a:ext cx="5543514" cy="4960611"/>
          </a:xfrm>
          <a:prstGeom prst="rect">
            <a:avLst/>
          </a:prstGeom>
          <a:noFill/>
          <a:ln w="19050">
            <a:solidFill>
              <a:schemeClr val="accent1">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Lst>
          </p:cNvPr>
          <p:cNvSpPr>
            <a:spLocks noGrp="1"/>
          </p:cNvSpPr>
          <p:nvPr>
            <p:ph type="pic" sz="quarter" idx="15" hasCustomPrompt="1"/>
          </p:nvPr>
        </p:nvSpPr>
        <p:spPr>
          <a:xfrm>
            <a:off x="6349678" y="1564130"/>
            <a:ext cx="5303845" cy="4746143"/>
          </a:xfrm>
          <a:prstGeom prst="rect">
            <a:avLst/>
          </a:prstGeom>
          <a:blipFill dpi="0" rotWithShape="1">
            <a:blip r:embed="rId2"/>
            <a:srcRect/>
            <a:stretch>
              <a:fillRect/>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BDD9959D-3459-4484-BDE0-9F4EABE5443B}"/>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with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418644" y="1456898"/>
            <a:ext cx="5408119" cy="615553"/>
          </a:xfrm>
          <a:prstGeom prst="rect">
            <a:avLst/>
          </a:prstGeom>
        </p:spPr>
        <p:txBody>
          <a:bodyPr wrap="square" lIns="0" tIns="0" rIns="0" bIns="0">
            <a:spAutoFit/>
          </a:bodyPr>
          <a:lstStyle>
            <a:lvl1pPr marL="0" indent="0">
              <a:lnSpc>
                <a:spcPts val="2353"/>
              </a:lnSpc>
              <a:buNone/>
              <a:defRPr sz="24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Regular 20/24</a:t>
            </a:r>
            <a:endParaRPr lang="en-US" dirty="0"/>
          </a:p>
        </p:txBody>
      </p:sp>
      <p:sp>
        <p:nvSpPr>
          <p:cNvPr id="5" name="Text Placeholder 4"/>
          <p:cNvSpPr>
            <a:spLocks noGrp="1"/>
          </p:cNvSpPr>
          <p:nvPr>
            <p:ph type="body" sz="quarter" idx="11" hasCustomPrompt="1"/>
          </p:nvPr>
        </p:nvSpPr>
        <p:spPr>
          <a:xfrm>
            <a:off x="418643" y="2158886"/>
            <a:ext cx="5408118" cy="2339102"/>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2610"/>
          <a:stretch/>
        </p:blipFill>
        <p:spPr>
          <a:xfrm>
            <a:off x="4444774" y="586254"/>
            <a:ext cx="7747227" cy="627174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6357959" y="1699714"/>
            <a:ext cx="5834041" cy="4319326"/>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8A22579A-F1B5-42C9-964C-C03AC486905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9326217"/>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b="1563"/>
          <a:stretch/>
        </p:blipFill>
        <p:spPr>
          <a:xfrm>
            <a:off x="334447" y="586564"/>
            <a:ext cx="10869930" cy="6271436"/>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265962" y="1702827"/>
            <a:ext cx="7660076" cy="4311543"/>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2" name="Footer Placeholder 1">
            <a:extLst>
              <a:ext uri="{FF2B5EF4-FFF2-40B4-BE49-F238E27FC236}">
                <a16:creationId xmlns:a16="http://schemas.microsoft.com/office/drawing/2014/main" id="{E84FE4C0-97E2-47A0-A924-D46358B22C1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7" name="Chart Placeholder 6"/>
          <p:cNvSpPr>
            <a:spLocks noGrp="1"/>
          </p:cNvSpPr>
          <p:nvPr>
            <p:ph type="chart" sz="quarter" idx="21"/>
          </p:nvPr>
        </p:nvSpPr>
        <p:spPr>
          <a:xfrm>
            <a:off x="455996" y="1950780"/>
            <a:ext cx="361837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55991"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9" name="Text Placeholder 4"/>
          <p:cNvSpPr>
            <a:spLocks noGrp="1"/>
          </p:cNvSpPr>
          <p:nvPr>
            <p:ph type="body" sz="quarter" idx="12" hasCustomPrompt="1"/>
          </p:nvPr>
        </p:nvSpPr>
        <p:spPr>
          <a:xfrm>
            <a:off x="455992" y="5947380"/>
            <a:ext cx="3618381"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0"/>
            <a:ext cx="3607487"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17" name="Text Placeholder 4"/>
          <p:cNvSpPr>
            <a:spLocks noGrp="1"/>
          </p:cNvSpPr>
          <p:nvPr>
            <p:ph type="body" sz="quarter" idx="18" hasCustomPrompt="1"/>
          </p:nvPr>
        </p:nvSpPr>
        <p:spPr>
          <a:xfrm>
            <a:off x="4303152"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0"/>
            <a:ext cx="3623051" cy="3534843"/>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9473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5670381"/>
            <a:ext cx="3629278" cy="276999"/>
          </a:xfrm>
          <a:prstGeom prst="rect">
            <a:avLst/>
          </a:prstGeom>
        </p:spPr>
        <p:txBody>
          <a:bodyPr tIns="0"/>
          <a:lstStyle>
            <a:lvl1pPr>
              <a:lnSpc>
                <a:spcPct val="100000"/>
              </a:lnSpc>
              <a:defRPr lang="en-US" sz="1200" b="1" kern="1200" spc="0" dirty="0" smtClean="0">
                <a:solidFill>
                  <a:srgbClr val="000000"/>
                </a:solidFill>
                <a:latin typeface="+mn-lt"/>
                <a:ea typeface="+mn-ea"/>
                <a:cs typeface="+mn-cs"/>
              </a:defRPr>
            </a:lvl1pPr>
          </a:lstStyle>
          <a:p>
            <a:pPr lvl="0"/>
            <a:r>
              <a:rPr lang="en-US"/>
              <a:t>Caption title Segoe bold 10/12. </a:t>
            </a:r>
          </a:p>
        </p:txBody>
      </p:sp>
      <p:sp>
        <p:nvSpPr>
          <p:cNvPr id="3" name="Footer Placeholder 1">
            <a:extLst>
              <a:ext uri="{FF2B5EF4-FFF2-40B4-BE49-F238E27FC236}">
                <a16:creationId xmlns:a16="http://schemas.microsoft.com/office/drawing/2014/main" id="{FA5328AC-6A58-453B-9802-C4F04C29295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
        <p:nvSpPr>
          <p:cNvPr id="5" name="Title 4">
            <a:extLst>
              <a:ext uri="{FF2B5EF4-FFF2-40B4-BE49-F238E27FC236}">
                <a16:creationId xmlns:a16="http://schemas.microsoft.com/office/drawing/2014/main" id="{4C72913C-59D3-4340-A6C5-32B69C2989A0}"/>
              </a:ext>
            </a:extLst>
          </p:cNvPr>
          <p:cNvSpPr>
            <a:spLocks noGrp="1"/>
          </p:cNvSpPr>
          <p:nvPr>
            <p:ph type="title"/>
          </p:nvPr>
        </p:nvSpPr>
        <p:spPr/>
        <p:txBody>
          <a:bodyPr/>
          <a:lstStyle/>
          <a:p>
            <a:r>
              <a:rPr lang="en-US"/>
              <a:t>Click to edit Master title style</a:t>
            </a:r>
            <a:endParaRPr lang="fr-F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4"/>
            <a:ext cx="11343820" cy="4960181"/>
          </a:xfrm>
          <a:prstGeom prst="rect">
            <a:avLst/>
          </a:prstGeom>
        </p:spPr>
        <p:txBody>
          <a:bodyPr anchor="ctr" anchorCtr="0"/>
          <a:lstStyle>
            <a:lvl1pPr algn="ctr">
              <a:defRPr sz="2400"/>
            </a:lvl1pPr>
          </a:lstStyle>
          <a:p>
            <a:r>
              <a:rPr lang="en-US"/>
              <a:t>Click icon to add table</a:t>
            </a:r>
          </a:p>
        </p:txBody>
      </p:sp>
      <p:sp>
        <p:nvSpPr>
          <p:cNvPr id="2" name="Footer Placeholder 1">
            <a:extLst>
              <a:ext uri="{FF2B5EF4-FFF2-40B4-BE49-F238E27FC236}">
                <a16:creationId xmlns:a16="http://schemas.microsoft.com/office/drawing/2014/main" id="{71E5784C-2CDD-4699-AC34-0D913D75C71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6E88CC05-5984-4661-94A2-4BD7378D4A33}"/>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7A1D06E4-7443-4456-ADAE-C5553142053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32090" y="1456896"/>
            <a:ext cx="11341268" cy="537176"/>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9244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9244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924472"/>
            <a:ext cx="3650357" cy="1752428"/>
          </a:xfrm>
          <a:ln w="19050">
            <a:solidFill>
              <a:schemeClr val="accent1">
                <a:lumMod val="50000"/>
              </a:schemeClr>
            </a:solidFill>
          </a:ln>
        </p:spPr>
        <p:txBody>
          <a:bodyPr lIns="182880" tIns="137160" rIns="182880">
            <a:noAutofit/>
          </a:bodyPr>
          <a:lstStyle>
            <a:lvl1pPr>
              <a:defRPr sz="2000">
                <a:solidFill>
                  <a:schemeClr val="tx1"/>
                </a:solidFill>
              </a:defRPr>
            </a:lvl1pPr>
            <a:lvl2pPr>
              <a:defRPr sz="1800">
                <a:solidFill>
                  <a:schemeClr val="tx1"/>
                </a:solidFill>
              </a:defRPr>
            </a:lvl2pPr>
          </a:lstStyle>
          <a:p>
            <a:pPr lvl="0"/>
            <a:r>
              <a:rPr lang="en-US" dirty="0"/>
              <a:t>Click to edit Master text styles</a:t>
            </a:r>
          </a:p>
          <a:p>
            <a:pPr lvl="1"/>
            <a:r>
              <a:rPr lang="en-US" dirty="0"/>
              <a:t>Second level</a:t>
            </a:r>
          </a:p>
        </p:txBody>
      </p:sp>
      <p:sp>
        <p:nvSpPr>
          <p:cNvPr id="2" name="Footer Placeholder 1">
            <a:extLst>
              <a:ext uri="{FF2B5EF4-FFF2-40B4-BE49-F238E27FC236}">
                <a16:creationId xmlns:a16="http://schemas.microsoft.com/office/drawing/2014/main" id="{B097EA0F-56BD-4B59-86D1-C17851D8F2F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66708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980724"/>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3F2E7435-DA42-4296-B846-4E91740D178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7A2B48ED-C92C-41E9-BE87-4EFFC145567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_Power Apps Purple Color">
    <p:bg>
      <p:bgPr>
        <a:solidFill>
          <a:schemeClr val="accent3"/>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4" name="Picture 3" descr="A close up of a logo&#10;&#10;Description automatically generated">
            <a:extLst>
              <a:ext uri="{FF2B5EF4-FFF2-40B4-BE49-F238E27FC236}">
                <a16:creationId xmlns:a16="http://schemas.microsoft.com/office/drawing/2014/main" id="{CE80634A-8A0E-44CB-AB31-48313FD22D63}"/>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34148898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568744" y="245030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546889"/>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568744" y="354014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636882"/>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568744" y="4629985"/>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726875"/>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84CDC89F-49F0-4D24-9E6F-B7B972EB3B8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568744" y="145689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568744" y="2412957"/>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10204614"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568744" y="3428093"/>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568744" y="4443230"/>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568744" y="5458366"/>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10204614"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4ED2AB97-27A5-4C49-966A-5D75D13B8CC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24450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329"/>
            <a:ext cx="10383899" cy="728448"/>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09081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49762"/>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937128"/>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6194"/>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783440"/>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2627"/>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562975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689059"/>
            <a:ext cx="10383899" cy="728448"/>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2" name="Footer Placeholder 1">
            <a:extLst>
              <a:ext uri="{FF2B5EF4-FFF2-40B4-BE49-F238E27FC236}">
                <a16:creationId xmlns:a16="http://schemas.microsoft.com/office/drawing/2014/main" id="{EA2F36BF-4C66-4F60-9687-8A7789E05AB2}"/>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568744"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568744"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568744"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379943" y="287510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3021452"/>
            <a:ext cx="4393416" cy="1271868"/>
          </a:xfr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379943" y="4439664"/>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4586007"/>
            <a:ext cx="4393416" cy="1271868"/>
          </a:xfr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AFC478E9-3BC1-400C-AA34-1E1599FAEDDC}"/>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568744"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568744"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568744"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568744"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568744"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568744"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568744"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568744"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568744"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45689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412957"/>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472176"/>
            <a:ext cx="4393416" cy="896552"/>
          </a:xfr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428093"/>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48745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4443230"/>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502737"/>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5458366"/>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5518016"/>
            <a:ext cx="4393416" cy="896552"/>
          </a:xfr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 name="Footer Placeholder 1">
            <a:extLst>
              <a:ext uri="{FF2B5EF4-FFF2-40B4-BE49-F238E27FC236}">
                <a16:creationId xmlns:a16="http://schemas.microsoft.com/office/drawing/2014/main" id="{C7FD0CAD-A9AA-414D-8022-E74A70833154}"/>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3"/>
            <a:ext cx="5578933"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457323"/>
            <a:ext cx="5572801"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96EF592D-EEA7-47F4-9146-7AA8A3F44C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rgbClr val="243A5E"/>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a:t>Click to edit Master title style</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 name="Footer Placeholder 1">
            <a:extLst>
              <a:ext uri="{FF2B5EF4-FFF2-40B4-BE49-F238E27FC236}">
                <a16:creationId xmlns:a16="http://schemas.microsoft.com/office/drawing/2014/main" id="{B30B5A80-F666-460D-9090-8493217C8FD1}"/>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2" name="Footer Placeholder 1">
            <a:extLst>
              <a:ext uri="{FF2B5EF4-FFF2-40B4-BE49-F238E27FC236}">
                <a16:creationId xmlns:a16="http://schemas.microsoft.com/office/drawing/2014/main" id="{538B82E4-7444-4181-B6FE-B79D11D3EA6F}"/>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rgbClr val="243A5E"/>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2" name="Footer Placeholder 1">
            <a:extLst>
              <a:ext uri="{FF2B5EF4-FFF2-40B4-BE49-F238E27FC236}">
                <a16:creationId xmlns:a16="http://schemas.microsoft.com/office/drawing/2014/main" id="{136AABF9-4169-453B-83D4-823782CAB5B6}"/>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Closing slide">
    <p:bg>
      <p:bgPr>
        <a:solidFill>
          <a:srgbClr val="243A5E"/>
        </a:solidFill>
        <a:effectLst/>
      </p:bgPr>
    </p:bg>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3" name="Picture 2" descr="A close up of a logo&#10;&#10;Description automatically generated">
            <a:extLst>
              <a:ext uri="{FF2B5EF4-FFF2-40B4-BE49-F238E27FC236}">
                <a16:creationId xmlns:a16="http://schemas.microsoft.com/office/drawing/2014/main" id="{DA9FDA9E-98FD-4582-9950-F7D77F2F89DF}"/>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Slide_Power Virtual Dark Teal Color">
    <p:bg>
      <p:bgPr>
        <a:solidFill>
          <a:schemeClr val="accent4"/>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532448"/>
            <a:ext cx="9630389" cy="1793104"/>
          </a:xfrm>
          <a:prstGeom prst="rect">
            <a:avLst/>
          </a:prstGeom>
          <a:noFill/>
        </p:spPr>
        <p:txBody>
          <a:bodyPr lIns="0" tIns="0" rIns="0" bIns="182880" anchor="b" anchorCtr="0"/>
          <a:lstStyle>
            <a:lvl1pPr>
              <a:defRPr sz="4800" strike="noStrike" spc="-49" baseline="0">
                <a:solidFill>
                  <a:schemeClr val="bg1"/>
                </a:solidFill>
              </a:defRPr>
            </a:lvl1pPr>
          </a:lstStyle>
          <a:p>
            <a:r>
              <a:rPr lang="en-US" dirty="0"/>
              <a:t>Microsoft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4350114"/>
            <a:ext cx="9602819" cy="738664"/>
          </a:xfrm>
          <a:prstGeom prst="rect">
            <a:avLst/>
          </a:prstGeom>
        </p:spPr>
        <p:txBody>
          <a:bodyPr/>
          <a:lstStyle>
            <a:lvl1pPr>
              <a:defRPr sz="1800">
                <a:solidFill>
                  <a:schemeClr val="bg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2" name="Footer Placeholder 1">
            <a:extLst>
              <a:ext uri="{FF2B5EF4-FFF2-40B4-BE49-F238E27FC236}">
                <a16:creationId xmlns:a16="http://schemas.microsoft.com/office/drawing/2014/main" id="{DE984AF9-42B3-4123-927E-CEC8570AFE35}"/>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pic>
        <p:nvPicPr>
          <p:cNvPr id="4" name="Picture 3" descr="A close up of a logo&#10;&#10;Description automatically generated">
            <a:extLst>
              <a:ext uri="{FF2B5EF4-FFF2-40B4-BE49-F238E27FC236}">
                <a16:creationId xmlns:a16="http://schemas.microsoft.com/office/drawing/2014/main" id="{B3717877-ED70-487F-A351-8106E38CC9B2}"/>
              </a:ext>
            </a:extLst>
          </p:cNvPr>
          <p:cNvPicPr>
            <a:picLocks noChangeAspect="1"/>
          </p:cNvPicPr>
          <p:nvPr userDrawn="1"/>
        </p:nvPicPr>
        <p:blipFill>
          <a:blip r:embed="rId2"/>
          <a:stretch>
            <a:fillRect/>
          </a:stretch>
        </p:blipFill>
        <p:spPr>
          <a:xfrm>
            <a:off x="136886" y="159692"/>
            <a:ext cx="3646650" cy="872047"/>
          </a:xfrm>
          <a:prstGeom prst="rect">
            <a:avLst/>
          </a:prstGeom>
        </p:spPr>
      </p:pic>
    </p:spTree>
    <p:extLst>
      <p:ext uri="{BB962C8B-B14F-4D97-AF65-F5344CB8AC3E}">
        <p14:creationId xmlns:p14="http://schemas.microsoft.com/office/powerpoint/2010/main" val="412830280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userDrawn="1">
  <p:cSld name="Title Slide 2">
    <p:bg>
      <p:bgPr>
        <a:solidFill>
          <a:schemeClr val="tx1"/>
        </a:solidFill>
        <a:effectLst/>
      </p:bgPr>
    </p:bg>
    <p:spTree>
      <p:nvGrpSpPr>
        <p:cNvPr id="1" name=""/>
        <p:cNvGrpSpPr/>
        <p:nvPr/>
      </p:nvGrpSpPr>
      <p:grpSpPr>
        <a:xfrm>
          <a:off x="0" y="0"/>
          <a:ext cx="0" cy="0"/>
          <a:chOff x="0" y="0"/>
          <a:chExt cx="0" cy="0"/>
        </a:xfrm>
      </p:grpSpPr>
      <p:sp>
        <p:nvSpPr>
          <p:cNvPr id="6" name="Text Placeholder 10">
            <a:extLst>
              <a:ext uri="{FF2B5EF4-FFF2-40B4-BE49-F238E27FC236}">
                <a16:creationId xmlns:a16="http://schemas.microsoft.com/office/drawing/2014/main" id="{1D2F9142-6251-4BB1-B90A-DAFD69D51338}"/>
              </a:ext>
            </a:extLst>
          </p:cNvPr>
          <p:cNvSpPr>
            <a:spLocks noGrp="1"/>
          </p:cNvSpPr>
          <p:nvPr>
            <p:ph type="body" sz="quarter" idx="16" hasCustomPrompt="1"/>
          </p:nvPr>
        </p:nvSpPr>
        <p:spPr>
          <a:xfrm>
            <a:off x="464841" y="4847661"/>
            <a:ext cx="9609045" cy="779188"/>
          </a:xfrm>
        </p:spPr>
        <p:txBody>
          <a:bodyPr/>
          <a:lstStyle>
            <a:lvl1pPr>
              <a:defRPr sz="1765">
                <a:solidFill>
                  <a:schemeClr val="bg1"/>
                </a:solidFill>
              </a:defRPr>
            </a:lvl1pPr>
            <a:lvl2pPr>
              <a:defRPr sz="1765">
                <a:solidFill>
                  <a:schemeClr val="bg1"/>
                </a:solidFill>
              </a:defRPr>
            </a:lvl2pPr>
            <a:lvl3pPr>
              <a:defRPr sz="1372"/>
            </a:lvl3pPr>
            <a:lvl4pPr>
              <a:defRPr sz="1372"/>
            </a:lvl4pPr>
            <a:lvl5pPr>
              <a:defRPr sz="1029"/>
            </a:lvl5pPr>
          </a:lstStyle>
          <a:p>
            <a:pPr lvl="0"/>
            <a:r>
              <a:rPr lang="en-US" dirty="0"/>
              <a:t>Author name</a:t>
            </a:r>
          </a:p>
          <a:p>
            <a:pPr lvl="1"/>
            <a:r>
              <a:rPr lang="en-US" dirty="0"/>
              <a:t>Date</a:t>
            </a:r>
          </a:p>
        </p:txBody>
      </p:sp>
      <p:sp>
        <p:nvSpPr>
          <p:cNvPr id="9" name="Title 1">
            <a:extLst>
              <a:ext uri="{FF2B5EF4-FFF2-40B4-BE49-F238E27FC236}">
                <a16:creationId xmlns:a16="http://schemas.microsoft.com/office/drawing/2014/main" id="{5AABBF63-5EE7-4625-A83E-A11472950806}"/>
              </a:ext>
            </a:extLst>
          </p:cNvPr>
          <p:cNvSpPr>
            <a:spLocks noGrp="1"/>
          </p:cNvSpPr>
          <p:nvPr>
            <p:ph type="title" hasCustomPrompt="1"/>
          </p:nvPr>
        </p:nvSpPr>
        <p:spPr>
          <a:xfrm>
            <a:off x="407391" y="3029995"/>
            <a:ext cx="9630389" cy="1793104"/>
          </a:xfrm>
          <a:noFill/>
        </p:spPr>
        <p:txBody>
          <a:bodyPr lIns="0" tIns="0" rIns="0" bIns="182880" anchor="b" anchorCtr="0"/>
          <a:lstStyle>
            <a:lvl1pPr>
              <a:defRPr sz="4705" strike="noStrike" spc="-49" baseline="0">
                <a:solidFill>
                  <a:srgbClr val="F2C811"/>
                </a:solidFill>
              </a:defRPr>
            </a:lvl1pPr>
          </a:lstStyle>
          <a:p>
            <a:r>
              <a:rPr lang="en-US" dirty="0"/>
              <a:t>Power BI</a:t>
            </a:r>
            <a:br>
              <a:rPr lang="en-US" dirty="0"/>
            </a:br>
            <a:r>
              <a:rPr lang="en-US" dirty="0"/>
              <a:t>title or event name</a:t>
            </a:r>
          </a:p>
        </p:txBody>
      </p:sp>
      <p:pic>
        <p:nvPicPr>
          <p:cNvPr id="4" name="Picture 3" descr="A picture containing drawing&#10;&#10;Description automatically generated">
            <a:extLst>
              <a:ext uri="{FF2B5EF4-FFF2-40B4-BE49-F238E27FC236}">
                <a16:creationId xmlns:a16="http://schemas.microsoft.com/office/drawing/2014/main" id="{413BE3A6-57D1-4FF1-AEF9-4FB9A2DEE5E3}"/>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 y="0"/>
            <a:ext cx="1963416" cy="815479"/>
          </a:xfrm>
          <a:prstGeom prst="rect">
            <a:avLst/>
          </a:prstGeom>
        </p:spPr>
      </p:pic>
    </p:spTree>
    <p:extLst>
      <p:ext uri="{BB962C8B-B14F-4D97-AF65-F5344CB8AC3E}">
        <p14:creationId xmlns:p14="http://schemas.microsoft.com/office/powerpoint/2010/main" val="377259998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rgbClr val="000000"/>
                </a:solidFill>
              </a:defRPr>
            </a:lvl1pPr>
          </a:lstStyle>
          <a:p>
            <a:r>
              <a:rPr lang="en-US" dirty="0"/>
              <a:t>Microsoft Security title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42466"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2" name="Picture 1" descr="A picture containing drawing&#10;&#10;Description automatically generated">
            <a:extLst>
              <a:ext uri="{FF2B5EF4-FFF2-40B4-BE49-F238E27FC236}">
                <a16:creationId xmlns:a16="http://schemas.microsoft.com/office/drawing/2014/main" id="{80B5C935-00BF-4406-9069-EAFD8F3962C1}"/>
              </a:ext>
            </a:extLst>
          </p:cNvPr>
          <p:cNvPicPr>
            <a:picLocks noChangeAspect="1"/>
          </p:cNvPicPr>
          <p:nvPr userDrawn="1"/>
        </p:nvPicPr>
        <p:blipFill>
          <a:blip r:embed="rId2"/>
          <a:stretch>
            <a:fillRect/>
          </a:stretch>
        </p:blipFill>
        <p:spPr>
          <a:xfrm>
            <a:off x="136886" y="159692"/>
            <a:ext cx="3646651" cy="872047"/>
          </a:xfrm>
          <a:prstGeom prst="rect">
            <a:avLst/>
          </a:prstGeom>
        </p:spPr>
      </p:pic>
      <p:pic>
        <p:nvPicPr>
          <p:cNvPr id="5" name="Picture 4" descr="A person explaining on the charts from a big monitor behind him">
            <a:extLst>
              <a:ext uri="{FF2B5EF4-FFF2-40B4-BE49-F238E27FC236}">
                <a16:creationId xmlns:a16="http://schemas.microsoft.com/office/drawing/2014/main" id="{A1B962E4-5090-4363-A78E-44D8293466D3}"/>
              </a:ext>
            </a:extLst>
          </p:cNvPr>
          <p:cNvPicPr>
            <a:picLocks noChangeAspect="1"/>
          </p:cNvPicPr>
          <p:nvPr userDrawn="1"/>
        </p:nvPicPr>
        <p:blipFill rotWithShape="1">
          <a:blip r:embed="rId3"/>
          <a:srcRect l="39159" r="2959"/>
          <a:stretch/>
        </p:blipFill>
        <p:spPr>
          <a:xfrm>
            <a:off x="6228994" y="0"/>
            <a:ext cx="5963006"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532448"/>
            <a:ext cx="5428936" cy="1793104"/>
          </a:xfrm>
          <a:prstGeom prst="rect">
            <a:avLst/>
          </a:prstGeom>
          <a:noFill/>
        </p:spPr>
        <p:txBody>
          <a:bodyPr lIns="0" tIns="0" rIns="0" bIns="182880" anchor="b" anchorCtr="0"/>
          <a:lstStyle>
            <a:lvl1pPr>
              <a:defRPr sz="4800" strike="noStrike" spc="-49" baseline="0">
                <a:solidFill>
                  <a:schemeClr val="tx1"/>
                </a:solidFill>
              </a:defRPr>
            </a:lvl1pPr>
          </a:lstStyle>
          <a:p>
            <a:r>
              <a:rPr lang="en-US" dirty="0"/>
              <a:t>Microsoft Security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6" y="4350114"/>
            <a:ext cx="5413394" cy="738664"/>
          </a:xfrm>
          <a:prstGeom prst="rect">
            <a:avLst/>
          </a:prstGeom>
        </p:spPr>
        <p:txBody>
          <a:bodyPr/>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a:t>Author name</a:t>
            </a:r>
            <a:br>
              <a:rPr lang="en-US"/>
            </a:br>
            <a:r>
              <a:rPr lang="en-US"/>
              <a:t>Date</a:t>
            </a:r>
          </a:p>
        </p:txBody>
      </p:sp>
      <p:sp>
        <p:nvSpPr>
          <p:cNvPr id="2" name="Footer Placeholder 1">
            <a:extLst>
              <a:ext uri="{FF2B5EF4-FFF2-40B4-BE49-F238E27FC236}">
                <a16:creationId xmlns:a16="http://schemas.microsoft.com/office/drawing/2014/main" id="{C579B1D0-8CEE-4E42-8540-F752DBF0F648}"/>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3" name="Picture 2" descr="A picture containing drawing&#10;&#10;Description automatically generated">
            <a:extLst>
              <a:ext uri="{FF2B5EF4-FFF2-40B4-BE49-F238E27FC236}">
                <a16:creationId xmlns:a16="http://schemas.microsoft.com/office/drawing/2014/main" id="{2E62B0F4-9059-402D-99C1-BDA270EE7300}"/>
              </a:ext>
            </a:extLst>
          </p:cNvPr>
          <p:cNvPicPr>
            <a:picLocks noChangeAspect="1"/>
          </p:cNvPicPr>
          <p:nvPr userDrawn="1"/>
        </p:nvPicPr>
        <p:blipFill>
          <a:blip r:embed="rId2"/>
          <a:stretch>
            <a:fillRect/>
          </a:stretch>
        </p:blipFill>
        <p:spPr>
          <a:xfrm>
            <a:off x="136886" y="159692"/>
            <a:ext cx="3646651" cy="872047"/>
          </a:xfrm>
          <a:prstGeom prst="rect">
            <a:avLst/>
          </a:prstGeom>
        </p:spPr>
      </p:pic>
      <p:pic>
        <p:nvPicPr>
          <p:cNvPr id="11" name="Picture 10">
            <a:extLst>
              <a:ext uri="{FF2B5EF4-FFF2-40B4-BE49-F238E27FC236}">
                <a16:creationId xmlns:a16="http://schemas.microsoft.com/office/drawing/2014/main" id="{82FB3FC4-F798-4A65-9938-183D2AE872E9}"/>
              </a:ext>
            </a:extLst>
          </p:cNvPr>
          <p:cNvPicPr>
            <a:picLocks noChangeAspect="1"/>
          </p:cNvPicPr>
          <p:nvPr userDrawn="1"/>
        </p:nvPicPr>
        <p:blipFill rotWithShape="1">
          <a:blip r:embed="rId3"/>
          <a:srcRect l="10604" t="611" r="23628" b="611"/>
          <a:stretch/>
        </p:blipFill>
        <p:spPr>
          <a:xfrm>
            <a:off x="6694286" y="900959"/>
            <a:ext cx="5049680" cy="5056082"/>
          </a:xfrm>
          <a:custGeom>
            <a:avLst/>
            <a:gdLst>
              <a:gd name="connsiteX0" fmla="*/ 2524840 w 5049680"/>
              <a:gd name="connsiteY0" fmla="*/ 0 h 5056082"/>
              <a:gd name="connsiteX1" fmla="*/ 5049680 w 5049680"/>
              <a:gd name="connsiteY1" fmla="*/ 2528041 h 5056082"/>
              <a:gd name="connsiteX2" fmla="*/ 2524840 w 5049680"/>
              <a:gd name="connsiteY2" fmla="*/ 5056082 h 5056082"/>
              <a:gd name="connsiteX3" fmla="*/ 0 w 5049680"/>
              <a:gd name="connsiteY3" fmla="*/ 2528041 h 5056082"/>
              <a:gd name="connsiteX4" fmla="*/ 2524840 w 5049680"/>
              <a:gd name="connsiteY4" fmla="*/ 0 h 50560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9680" h="5056082">
                <a:moveTo>
                  <a:pt x="2524840" y="0"/>
                </a:moveTo>
                <a:cubicBezTo>
                  <a:pt x="3919271" y="0"/>
                  <a:pt x="5049680" y="1131843"/>
                  <a:pt x="5049680" y="2528041"/>
                </a:cubicBezTo>
                <a:cubicBezTo>
                  <a:pt x="5049680" y="3924239"/>
                  <a:pt x="3919271" y="5056082"/>
                  <a:pt x="2524840" y="5056082"/>
                </a:cubicBezTo>
                <a:cubicBezTo>
                  <a:pt x="1130409" y="5056082"/>
                  <a:pt x="0" y="3924239"/>
                  <a:pt x="0" y="2528041"/>
                </a:cubicBezTo>
                <a:cubicBezTo>
                  <a:pt x="0" y="1131843"/>
                  <a:pt x="1130409" y="0"/>
                  <a:pt x="2524840" y="0"/>
                </a:cubicBezTo>
                <a:close/>
              </a:path>
            </a:pathLst>
          </a:custGeom>
        </p:spPr>
      </p:pic>
      <p:sp>
        <p:nvSpPr>
          <p:cNvPr id="13" name="Oval 12">
            <a:extLst>
              <a:ext uri="{FF2B5EF4-FFF2-40B4-BE49-F238E27FC236}">
                <a16:creationId xmlns:a16="http://schemas.microsoft.com/office/drawing/2014/main" id="{0C62E602-B038-4AA6-A699-B469CFE1AD96}"/>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2" name="Footer Placeholder 1">
            <a:extLst>
              <a:ext uri="{FF2B5EF4-FFF2-40B4-BE49-F238E27FC236}">
                <a16:creationId xmlns:a16="http://schemas.microsoft.com/office/drawing/2014/main" id="{B852478B-55EF-4189-A468-2CD5FFD82747}"/>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32089" y="1083334"/>
            <a:ext cx="11341268" cy="400110"/>
          </a:xfrm>
        </p:spPr>
        <p:txBody>
          <a:bodyPr tIns="45720" rIns="0" bIns="45720"/>
          <a:lstStyle>
            <a:lvl1pPr>
              <a:defRPr sz="2000">
                <a:solidFill>
                  <a:schemeClr val="tx1"/>
                </a:solidFill>
              </a:defRPr>
            </a:lvl1pPr>
          </a:lstStyle>
          <a:p>
            <a:r>
              <a:rPr lang="en-US"/>
              <a:t>Subheading Segoe UI </a:t>
            </a:r>
            <a:r>
              <a:rPr lang="en-US" err="1"/>
              <a:t>Semibold</a:t>
            </a:r>
            <a:r>
              <a:rPr lang="en-US"/>
              <a:t> 20 </a:t>
            </a:r>
            <a:r>
              <a:rPr lang="en-US" err="1"/>
              <a:t>pt</a:t>
            </a:r>
            <a:endParaRPr lang="en-US"/>
          </a:p>
        </p:txBody>
      </p:sp>
      <p:sp>
        <p:nvSpPr>
          <p:cNvPr id="2" name="Footer Placeholder 1">
            <a:extLst>
              <a:ext uri="{FF2B5EF4-FFF2-40B4-BE49-F238E27FC236}">
                <a16:creationId xmlns:a16="http://schemas.microsoft.com/office/drawing/2014/main" id="{64899B17-8D01-4107-A0A6-0451351ABAED}"/>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theme" Target="../theme/theme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4" name="Text Placeholder 3"/>
          <p:cNvSpPr>
            <a:spLocks noGrp="1"/>
          </p:cNvSpPr>
          <p:nvPr>
            <p:ph type="body" idx="1"/>
          </p:nvPr>
        </p:nvSpPr>
        <p:spPr>
          <a:xfrm>
            <a:off x="418643" y="1456898"/>
            <a:ext cx="11341268" cy="2492990"/>
          </a:xfrm>
          <a:prstGeom prst="rect">
            <a:avLst/>
          </a:prstGeom>
        </p:spPr>
        <p:txBody>
          <a:bodyPr vert="horz" wrap="square" lIns="0" tIns="91440" rIns="146304" bIns="91440" rtlCol="0">
            <a:spAutoFit/>
          </a:bodyPr>
          <a:lstStyle/>
          <a:p>
            <a:pPr lvl="1"/>
            <a:r>
              <a:rPr lang="en-US" dirty="0"/>
              <a:t>Large: subhead Segoe UI Regular 20/24</a:t>
            </a:r>
          </a:p>
          <a:p>
            <a:pPr lvl="2"/>
            <a:r>
              <a:rPr lang="en-US" dirty="0"/>
              <a:t>Medium: paragraph heading Segoe UI </a:t>
            </a:r>
            <a:r>
              <a:rPr lang="en-US" dirty="0" err="1"/>
              <a:t>Semibold</a:t>
            </a:r>
            <a:r>
              <a:rPr lang="en-US" dirty="0"/>
              <a:t> 14/18</a:t>
            </a:r>
          </a:p>
          <a:p>
            <a:pPr lvl="3"/>
            <a:r>
              <a:rPr lang="en-US" dirty="0"/>
              <a:t>Medium: paragraph body copy Segoe UI Regular 14/18</a:t>
            </a:r>
          </a:p>
          <a:p>
            <a:pPr lvl="4"/>
            <a:r>
              <a:rPr lang="en-US" dirty="0"/>
              <a:t>Small: caption heading Segoe UI Bold 10/12</a:t>
            </a:r>
          </a:p>
          <a:p>
            <a:pPr lvl="6"/>
            <a:r>
              <a:rPr lang="en-US" dirty="0"/>
              <a:t>Small: caption body copy Segoe UI Regular 10/12</a:t>
            </a:r>
          </a:p>
          <a:p>
            <a:pPr lvl="6"/>
            <a:endParaRPr lang="en-US" dirty="0"/>
          </a:p>
          <a:p>
            <a:pPr lvl="6"/>
            <a:endParaRPr lang="en-US" dirty="0"/>
          </a:p>
        </p:txBody>
      </p:sp>
      <p:grpSp>
        <p:nvGrpSpPr>
          <p:cNvPr id="24" name="Group 23">
            <a:extLst>
              <a:ext uri="{FF2B5EF4-FFF2-40B4-BE49-F238E27FC236}">
                <a16:creationId xmlns:a16="http://schemas.microsoft.com/office/drawing/2014/main" id="{D9F1F3D7-6469-4E66-950C-35D2A9B6C9A0}"/>
              </a:ext>
            </a:extLst>
          </p:cNvPr>
          <p:cNvGrpSpPr/>
          <p:nvPr userDrawn="1"/>
        </p:nvGrpSpPr>
        <p:grpSpPr>
          <a:xfrm rot="5400000">
            <a:off x="10247804" y="4228006"/>
            <a:ext cx="4690235" cy="569755"/>
            <a:chOff x="465139" y="4279900"/>
            <a:chExt cx="11082523" cy="1498600"/>
          </a:xfrm>
        </p:grpSpPr>
        <p:sp>
          <p:nvSpPr>
            <p:cNvPr id="25" name="Rectangle 24">
              <a:extLst>
                <a:ext uri="{FF2B5EF4-FFF2-40B4-BE49-F238E27FC236}">
                  <a16:creationId xmlns:a16="http://schemas.microsoft.com/office/drawing/2014/main" id="{F97F6D02-88B7-4921-8BC2-060525CE5A58}"/>
                </a:ext>
              </a:extLst>
            </p:cNvPr>
            <p:cNvSpPr/>
            <p:nvPr userDrawn="1"/>
          </p:nvSpPr>
          <p:spPr bwMode="auto">
            <a:xfrm>
              <a:off x="5983100" y="4279901"/>
              <a:ext cx="2782281" cy="1498598"/>
            </a:xfrm>
            <a:prstGeom prst="rect">
              <a:avLst/>
            </a:prstGeom>
            <a:solidFill>
              <a:schemeClr val="accent3"/>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bg1"/>
                  </a:solidFill>
                  <a:ea typeface="Segoe UI" pitchFamily="34" charset="0"/>
                  <a:cs typeface="Segoe UI" pitchFamily="34" charset="0"/>
                </a:rPr>
                <a:t>Microsoft Power Apps Purple</a:t>
              </a:r>
            </a:p>
            <a:p>
              <a:pPr defTabSz="932472" fontAlgn="base">
                <a:spcBef>
                  <a:spcPct val="0"/>
                </a:spcBef>
                <a:spcAft>
                  <a:spcPts val="100"/>
                </a:spcAft>
              </a:pPr>
              <a:r>
                <a:rPr lang="en-US" sz="600">
                  <a:solidFill>
                    <a:schemeClr val="bg1"/>
                  </a:solidFill>
                  <a:ea typeface="Segoe UI" pitchFamily="34" charset="0"/>
                  <a:cs typeface="Segoe UI" pitchFamily="34" charset="0"/>
                </a:rPr>
                <a:t>R116 G39 B116</a:t>
              </a:r>
            </a:p>
            <a:p>
              <a:pPr defTabSz="932472" fontAlgn="base">
                <a:spcBef>
                  <a:spcPct val="0"/>
                </a:spcBef>
                <a:spcAft>
                  <a:spcPts val="100"/>
                </a:spcAft>
              </a:pPr>
              <a:r>
                <a:rPr lang="en-US" sz="600">
                  <a:solidFill>
                    <a:schemeClr val="bg1"/>
                  </a:solidFill>
                  <a:ea typeface="Segoe UI" pitchFamily="34" charset="0"/>
                  <a:cs typeface="Segoe UI" pitchFamily="34" charset="0"/>
                </a:rPr>
                <a:t>Hex #742774</a:t>
              </a:r>
            </a:p>
          </p:txBody>
        </p:sp>
        <p:sp>
          <p:nvSpPr>
            <p:cNvPr id="26" name="Rectangle 25">
              <a:extLst>
                <a:ext uri="{FF2B5EF4-FFF2-40B4-BE49-F238E27FC236}">
                  <a16:creationId xmlns:a16="http://schemas.microsoft.com/office/drawing/2014/main" id="{5DBD0FB2-ABEC-4B69-8293-43075DF1DFB9}"/>
                </a:ext>
              </a:extLst>
            </p:cNvPr>
            <p:cNvSpPr/>
            <p:nvPr userDrawn="1"/>
          </p:nvSpPr>
          <p:spPr bwMode="auto">
            <a:xfrm>
              <a:off x="3154167" y="4279900"/>
              <a:ext cx="2827669" cy="1498599"/>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bg1"/>
                  </a:solidFill>
                  <a:ea typeface="Segoe UI" pitchFamily="34" charset="0"/>
                  <a:cs typeface="Segoe UI" pitchFamily="34" charset="0"/>
                </a:rPr>
                <a:t>Microsoft Power Automate Blue</a:t>
              </a:r>
            </a:p>
            <a:p>
              <a:pPr defTabSz="932472" fontAlgn="base">
                <a:spcBef>
                  <a:spcPct val="0"/>
                </a:spcBef>
                <a:spcAft>
                  <a:spcPts val="100"/>
                </a:spcAft>
              </a:pPr>
              <a:r>
                <a:rPr lang="pt-BR" sz="600">
                  <a:solidFill>
                    <a:schemeClr val="bg1"/>
                  </a:solidFill>
                  <a:ea typeface="Segoe UI" pitchFamily="34" charset="0"/>
                  <a:cs typeface="Segoe UI" pitchFamily="34" charset="0"/>
                </a:rPr>
                <a:t>R0 G102 B255</a:t>
              </a:r>
            </a:p>
            <a:p>
              <a:pPr defTabSz="932472" fontAlgn="base">
                <a:spcBef>
                  <a:spcPct val="0"/>
                </a:spcBef>
                <a:spcAft>
                  <a:spcPts val="100"/>
                </a:spcAft>
              </a:pPr>
              <a:r>
                <a:rPr lang="pt-BR" sz="600">
                  <a:solidFill>
                    <a:schemeClr val="bg1"/>
                  </a:solidFill>
                  <a:ea typeface="Segoe UI" pitchFamily="34" charset="0"/>
                  <a:cs typeface="Segoe UI" pitchFamily="34" charset="0"/>
                </a:rPr>
                <a:t>Hex #0066FF</a:t>
              </a:r>
            </a:p>
          </p:txBody>
        </p:sp>
        <p:sp>
          <p:nvSpPr>
            <p:cNvPr id="27" name="Rectangle 26">
              <a:extLst>
                <a:ext uri="{FF2B5EF4-FFF2-40B4-BE49-F238E27FC236}">
                  <a16:creationId xmlns:a16="http://schemas.microsoft.com/office/drawing/2014/main" id="{D489F672-68EF-45E0-A5D0-524197DBF647}"/>
                </a:ext>
              </a:extLst>
            </p:cNvPr>
            <p:cNvSpPr/>
            <p:nvPr userDrawn="1"/>
          </p:nvSpPr>
          <p:spPr bwMode="auto">
            <a:xfrm>
              <a:off x="465139" y="4279900"/>
              <a:ext cx="2689028" cy="1498600"/>
            </a:xfrm>
            <a:prstGeom prst="rect">
              <a:avLst/>
            </a:prstGeom>
            <a:solidFill>
              <a:schemeClr val="accent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tx1"/>
                  </a:solidFill>
                  <a:ea typeface="Segoe UI" pitchFamily="34" charset="0"/>
                  <a:cs typeface="Segoe UI" pitchFamily="34" charset="0"/>
                </a:rPr>
                <a:t>Microsoft Power BI Yellow</a:t>
              </a:r>
            </a:p>
            <a:p>
              <a:pPr defTabSz="932472" fontAlgn="base">
                <a:spcBef>
                  <a:spcPct val="0"/>
                </a:spcBef>
                <a:spcAft>
                  <a:spcPts val="100"/>
                </a:spcAft>
              </a:pPr>
              <a:r>
                <a:rPr lang="en-US" sz="600">
                  <a:solidFill>
                    <a:schemeClr val="tx1"/>
                  </a:solidFill>
                  <a:ea typeface="Segoe UI" pitchFamily="34" charset="0"/>
                  <a:cs typeface="Segoe UI" pitchFamily="34" charset="0"/>
                </a:rPr>
                <a:t>R242 G200 B17</a:t>
              </a:r>
            </a:p>
            <a:p>
              <a:pPr defTabSz="932472" fontAlgn="base">
                <a:spcBef>
                  <a:spcPct val="0"/>
                </a:spcBef>
                <a:spcAft>
                  <a:spcPts val="100"/>
                </a:spcAft>
              </a:pPr>
              <a:r>
                <a:rPr lang="en-US" sz="600">
                  <a:solidFill>
                    <a:schemeClr val="tx1"/>
                  </a:solidFill>
                  <a:ea typeface="Segoe UI" pitchFamily="34" charset="0"/>
                  <a:cs typeface="Segoe UI" pitchFamily="34" charset="0"/>
                </a:rPr>
                <a:t>Hex #F2C811</a:t>
              </a:r>
            </a:p>
          </p:txBody>
        </p:sp>
        <p:sp>
          <p:nvSpPr>
            <p:cNvPr id="28" name="Rectangle 27">
              <a:extLst>
                <a:ext uri="{FF2B5EF4-FFF2-40B4-BE49-F238E27FC236}">
                  <a16:creationId xmlns:a16="http://schemas.microsoft.com/office/drawing/2014/main" id="{B9D6085E-E5EE-45E3-A038-923214E999C6}"/>
                </a:ext>
              </a:extLst>
            </p:cNvPr>
            <p:cNvSpPr/>
            <p:nvPr userDrawn="1"/>
          </p:nvSpPr>
          <p:spPr bwMode="auto">
            <a:xfrm>
              <a:off x="8765381" y="4279901"/>
              <a:ext cx="2782281" cy="1498598"/>
            </a:xfrm>
            <a:prstGeom prst="rect">
              <a:avLst/>
            </a:prstGeom>
            <a:solidFill>
              <a:schemeClr val="accent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bg1"/>
                  </a:solidFill>
                  <a:ea typeface="Segoe UI" pitchFamily="34" charset="0"/>
                  <a:cs typeface="Segoe UI" pitchFamily="34" charset="0"/>
                </a:rPr>
                <a:t>Microsoft Power Virtual Agents Teal</a:t>
              </a:r>
            </a:p>
            <a:p>
              <a:pPr defTabSz="932472" fontAlgn="base">
                <a:spcBef>
                  <a:spcPct val="0"/>
                </a:spcBef>
                <a:spcAft>
                  <a:spcPts val="100"/>
                </a:spcAft>
              </a:pPr>
              <a:r>
                <a:rPr lang="en-US" sz="600">
                  <a:solidFill>
                    <a:schemeClr val="bg1"/>
                  </a:solidFill>
                  <a:ea typeface="Segoe UI" pitchFamily="34" charset="0"/>
                  <a:cs typeface="Segoe UI" pitchFamily="34" charset="0"/>
                </a:rPr>
                <a:t>R11 G85 B106</a:t>
              </a:r>
            </a:p>
            <a:p>
              <a:pPr defTabSz="932472" fontAlgn="base">
                <a:spcBef>
                  <a:spcPct val="0"/>
                </a:spcBef>
                <a:spcAft>
                  <a:spcPts val="100"/>
                </a:spcAft>
              </a:pPr>
              <a:r>
                <a:rPr lang="en-US" sz="600">
                  <a:solidFill>
                    <a:schemeClr val="bg1"/>
                  </a:solidFill>
                  <a:ea typeface="Segoe UI" pitchFamily="34" charset="0"/>
                  <a:cs typeface="Segoe UI" pitchFamily="34" charset="0"/>
                </a:rPr>
                <a:t>Hex #0B556A</a:t>
              </a:r>
            </a:p>
          </p:txBody>
        </p:sp>
      </p:grpSp>
      <p:grpSp>
        <p:nvGrpSpPr>
          <p:cNvPr id="29" name="Group 28">
            <a:extLst>
              <a:ext uri="{FF2B5EF4-FFF2-40B4-BE49-F238E27FC236}">
                <a16:creationId xmlns:a16="http://schemas.microsoft.com/office/drawing/2014/main" id="{38D00809-B998-47DA-8B27-44733BFDB224}"/>
              </a:ext>
            </a:extLst>
          </p:cNvPr>
          <p:cNvGrpSpPr/>
          <p:nvPr userDrawn="1"/>
        </p:nvGrpSpPr>
        <p:grpSpPr>
          <a:xfrm rot="5400000">
            <a:off x="11534945" y="773099"/>
            <a:ext cx="2115953" cy="569757"/>
            <a:chOff x="465140" y="7280835"/>
            <a:chExt cx="7676186" cy="942415"/>
          </a:xfrm>
        </p:grpSpPr>
        <p:sp>
          <p:nvSpPr>
            <p:cNvPr id="30" name="Rectangle 29">
              <a:extLst>
                <a:ext uri="{FF2B5EF4-FFF2-40B4-BE49-F238E27FC236}">
                  <a16:creationId xmlns:a16="http://schemas.microsoft.com/office/drawing/2014/main" id="{9D557C69-0B3B-4641-8B89-5FB0CBF2E490}"/>
                </a:ext>
              </a:extLst>
            </p:cNvPr>
            <p:cNvSpPr/>
            <p:nvPr/>
          </p:nvSpPr>
          <p:spPr bwMode="auto">
            <a:xfrm>
              <a:off x="465140" y="7280835"/>
              <a:ext cx="2487611" cy="942414"/>
            </a:xfrm>
            <a:prstGeom prst="rect">
              <a:avLst/>
            </a:prstGeom>
            <a:solidFill>
              <a:schemeClr val="tx1"/>
            </a:solidFill>
            <a:ln w="6350">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bg1"/>
                  </a:solidFill>
                  <a:ea typeface="Segoe UI" pitchFamily="34" charset="0"/>
                  <a:cs typeface="Segoe UI" pitchFamily="34" charset="0"/>
                </a:rPr>
                <a:t>Black</a:t>
              </a:r>
            </a:p>
            <a:p>
              <a:pPr defTabSz="932472" fontAlgn="base">
                <a:spcBef>
                  <a:spcPct val="0"/>
                </a:spcBef>
                <a:spcAft>
                  <a:spcPts val="100"/>
                </a:spcAft>
              </a:pPr>
              <a:r>
                <a:rPr lang="en-US" sz="600">
                  <a:solidFill>
                    <a:schemeClr val="bg1"/>
                  </a:solidFill>
                  <a:ea typeface="Segoe UI" pitchFamily="34" charset="0"/>
                  <a:cs typeface="Segoe UI" pitchFamily="34" charset="0"/>
                </a:rPr>
                <a:t>R0 G0 B0</a:t>
              </a:r>
            </a:p>
            <a:p>
              <a:pPr defTabSz="932472" fontAlgn="base">
                <a:spcBef>
                  <a:spcPct val="0"/>
                </a:spcBef>
                <a:spcAft>
                  <a:spcPts val="100"/>
                </a:spcAft>
              </a:pPr>
              <a:r>
                <a:rPr lang="en-US" sz="600">
                  <a:solidFill>
                    <a:schemeClr val="bg1"/>
                  </a:solidFill>
                  <a:ea typeface="Segoe UI" pitchFamily="34" charset="0"/>
                  <a:cs typeface="Segoe UI" pitchFamily="34" charset="0"/>
                </a:rPr>
                <a:t>Hex #000000</a:t>
              </a:r>
            </a:p>
          </p:txBody>
        </p:sp>
        <p:sp>
          <p:nvSpPr>
            <p:cNvPr id="32" name="Rectangle 31">
              <a:extLst>
                <a:ext uri="{FF2B5EF4-FFF2-40B4-BE49-F238E27FC236}">
                  <a16:creationId xmlns:a16="http://schemas.microsoft.com/office/drawing/2014/main" id="{4077D97C-7AF9-4BD5-9602-889CE0910F4C}"/>
                </a:ext>
              </a:extLst>
            </p:cNvPr>
            <p:cNvSpPr/>
            <p:nvPr/>
          </p:nvSpPr>
          <p:spPr bwMode="auto">
            <a:xfrm>
              <a:off x="3051346" y="7280835"/>
              <a:ext cx="2487611" cy="942414"/>
            </a:xfrm>
            <a:prstGeom prst="rect">
              <a:avLst/>
            </a:prstGeom>
            <a:solidFill>
              <a:schemeClr val="bg1"/>
            </a:solidFill>
            <a:ln w="6350">
              <a:solidFill>
                <a:schemeClr val="bg2">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tx1"/>
                  </a:solidFill>
                  <a:ea typeface="Segoe UI" pitchFamily="34" charset="0"/>
                  <a:cs typeface="Segoe UI" pitchFamily="34" charset="0"/>
                </a:rPr>
                <a:t>White</a:t>
              </a:r>
            </a:p>
            <a:p>
              <a:pPr defTabSz="932472" fontAlgn="base">
                <a:spcBef>
                  <a:spcPct val="0"/>
                </a:spcBef>
                <a:spcAft>
                  <a:spcPts val="100"/>
                </a:spcAft>
              </a:pPr>
              <a:r>
                <a:rPr lang="en-US" sz="600">
                  <a:solidFill>
                    <a:schemeClr val="tx1"/>
                  </a:solidFill>
                  <a:ea typeface="Segoe UI" pitchFamily="34" charset="0"/>
                  <a:cs typeface="Segoe UI" pitchFamily="34" charset="0"/>
                </a:rPr>
                <a:t>R255 G255 B255</a:t>
              </a:r>
            </a:p>
            <a:p>
              <a:pPr defTabSz="932472" fontAlgn="base">
                <a:spcBef>
                  <a:spcPct val="0"/>
                </a:spcBef>
                <a:spcAft>
                  <a:spcPts val="100"/>
                </a:spcAft>
              </a:pPr>
              <a:r>
                <a:rPr lang="en-US" sz="600">
                  <a:solidFill>
                    <a:schemeClr val="tx1"/>
                  </a:solidFill>
                  <a:ea typeface="Segoe UI" pitchFamily="34" charset="0"/>
                  <a:cs typeface="Segoe UI" pitchFamily="34" charset="0"/>
                </a:rPr>
                <a:t>Hex #FFFFFF</a:t>
              </a:r>
            </a:p>
          </p:txBody>
        </p:sp>
        <p:sp>
          <p:nvSpPr>
            <p:cNvPr id="33" name="Rectangle 32">
              <a:extLst>
                <a:ext uri="{FF2B5EF4-FFF2-40B4-BE49-F238E27FC236}">
                  <a16:creationId xmlns:a16="http://schemas.microsoft.com/office/drawing/2014/main" id="{F895A880-C5D7-40E8-9B6C-F93B1C2AC57C}"/>
                </a:ext>
              </a:extLst>
            </p:cNvPr>
            <p:cNvSpPr/>
            <p:nvPr/>
          </p:nvSpPr>
          <p:spPr bwMode="auto">
            <a:xfrm>
              <a:off x="5653715" y="7280836"/>
              <a:ext cx="2487611" cy="942414"/>
            </a:xfrm>
            <a:prstGeom prst="rect">
              <a:avLst/>
            </a:prstGeom>
            <a:solidFill>
              <a:schemeClr val="bg2"/>
            </a:solidFill>
            <a:ln w="6350">
              <a:solidFill>
                <a:schemeClr val="bg2">
                  <a:lumMod val="75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91440" tIns="91440" rIns="0" bIns="91440" numCol="1" spcCol="0" rtlCol="0" fromWordArt="0" anchor="t" anchorCtr="0" forceAA="0" compatLnSpc="1">
              <a:prstTxWarp prst="textNoShape">
                <a:avLst/>
              </a:prstTxWarp>
              <a:noAutofit/>
            </a:bodyPr>
            <a:lstStyle/>
            <a:p>
              <a:pPr defTabSz="932472" fontAlgn="base">
                <a:spcBef>
                  <a:spcPct val="0"/>
                </a:spcBef>
                <a:spcAft>
                  <a:spcPts val="100"/>
                </a:spcAft>
              </a:pPr>
              <a:r>
                <a:rPr lang="en-US" sz="600" b="1">
                  <a:solidFill>
                    <a:schemeClr val="tx1"/>
                  </a:solidFill>
                  <a:ea typeface="Segoe UI" pitchFamily="34" charset="0"/>
                  <a:cs typeface="Segoe UI" pitchFamily="34" charset="0"/>
                </a:rPr>
                <a:t>Light gray</a:t>
              </a:r>
            </a:p>
            <a:p>
              <a:pPr defTabSz="932472" fontAlgn="base">
                <a:spcBef>
                  <a:spcPct val="0"/>
                </a:spcBef>
                <a:spcAft>
                  <a:spcPts val="100"/>
                </a:spcAft>
              </a:pPr>
              <a:r>
                <a:rPr lang="en-US" sz="600">
                  <a:solidFill>
                    <a:schemeClr val="tx1"/>
                  </a:solidFill>
                  <a:ea typeface="Segoe UI" pitchFamily="34" charset="0"/>
                  <a:cs typeface="Segoe UI" pitchFamily="34" charset="0"/>
                </a:rPr>
                <a:t>R230 G230 B230</a:t>
              </a:r>
            </a:p>
            <a:p>
              <a:pPr defTabSz="932472" fontAlgn="base">
                <a:spcBef>
                  <a:spcPct val="0"/>
                </a:spcBef>
                <a:spcAft>
                  <a:spcPts val="100"/>
                </a:spcAft>
              </a:pPr>
              <a:r>
                <a:rPr lang="en-US" sz="600">
                  <a:solidFill>
                    <a:schemeClr val="tx1"/>
                  </a:solidFill>
                  <a:ea typeface="Segoe UI" pitchFamily="34" charset="0"/>
                  <a:cs typeface="Segoe UI" pitchFamily="34" charset="0"/>
                </a:rPr>
                <a:t>Hex #E6E6E6</a:t>
              </a:r>
            </a:p>
          </p:txBody>
        </p:sp>
      </p:grpSp>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703" r:id="rId3"/>
    <p:sldLayoutId id="2147484704" r:id="rId4"/>
    <p:sldLayoutId id="2147484705" r:id="rId5"/>
    <p:sldLayoutId id="2147484583" r:id="rId6"/>
    <p:sldLayoutId id="2147484669" r:id="rId7"/>
    <p:sldLayoutId id="2147484562" r:id="rId8"/>
    <p:sldLayoutId id="2147484680" r:id="rId9"/>
    <p:sldLayoutId id="2147484610" r:id="rId10"/>
    <p:sldLayoutId id="2147484684" r:id="rId11"/>
    <p:sldLayoutId id="2147484670" r:id="rId12"/>
    <p:sldLayoutId id="2147484671" r:id="rId13"/>
    <p:sldLayoutId id="2147484682" r:id="rId14"/>
    <p:sldLayoutId id="2147484677" r:id="rId15"/>
    <p:sldLayoutId id="2147484691" r:id="rId16"/>
    <p:sldLayoutId id="2147484692" r:id="rId17"/>
    <p:sldLayoutId id="2147484693" r:id="rId18"/>
    <p:sldLayoutId id="2147484694" r:id="rId19"/>
    <p:sldLayoutId id="2147484695" r:id="rId20"/>
    <p:sldLayoutId id="2147484560" r:id="rId21"/>
    <p:sldLayoutId id="2147484580" r:id="rId22"/>
    <p:sldLayoutId id="2147484706" r:id="rId23"/>
    <p:sldLayoutId id="2147484707" r:id="rId24"/>
    <p:sldLayoutId id="2147484708" r:id="rId25"/>
    <p:sldLayoutId id="2147484566" r:id="rId26"/>
    <p:sldLayoutId id="2147484696" r:id="rId27"/>
    <p:sldLayoutId id="2147484697" r:id="rId28"/>
    <p:sldLayoutId id="2147484675" r:id="rId29"/>
    <p:sldLayoutId id="2147484676" r:id="rId30"/>
    <p:sldLayoutId id="2147484568" r:id="rId31"/>
    <p:sldLayoutId id="2147484570" r:id="rId32"/>
    <p:sldLayoutId id="2147484571" r:id="rId33"/>
    <p:sldLayoutId id="2147484572" r:id="rId34"/>
    <p:sldLayoutId id="2147484688" r:id="rId35"/>
    <p:sldLayoutId id="2147484689" r:id="rId36"/>
    <p:sldLayoutId id="2147484690" r:id="rId37"/>
    <p:sldLayoutId id="2147484683" r:id="rId38"/>
    <p:sldLayoutId id="2147484685" r:id="rId39"/>
    <p:sldLayoutId id="2147484673" r:id="rId40"/>
    <p:sldLayoutId id="2147484678" r:id="rId41"/>
    <p:sldLayoutId id="2147484679" r:id="rId42"/>
    <p:sldLayoutId id="2147484686" r:id="rId43"/>
    <p:sldLayoutId id="2147484674" r:id="rId44"/>
    <p:sldLayoutId id="2147484702" r:id="rId45"/>
    <p:sldLayoutId id="2147484701" r:id="rId46"/>
    <p:sldLayoutId id="2147484699" r:id="rId47"/>
    <p:sldLayoutId id="2147484700" r:id="rId48"/>
    <p:sldLayoutId id="2147484698" r:id="rId49"/>
    <p:sldLayoutId id="2147484709" r:id="rId50"/>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0"/>
        </a:spcBef>
        <a:spcAft>
          <a:spcPts val="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392"/>
        </a:spcBef>
        <a:spcAft>
          <a:spcPts val="588"/>
        </a:spcAft>
        <a:buClrTx/>
        <a:buSzPct val="90000"/>
        <a:buFontTx/>
        <a:buNone/>
        <a:tabLst/>
        <a:defRPr sz="2000" kern="1200" spc="0" baseline="0">
          <a:solidFill>
            <a:schemeClr val="tx1"/>
          </a:solidFill>
          <a:latin typeface="+mn-lt"/>
          <a:ea typeface="+mn-ea"/>
          <a:cs typeface="+mn-cs"/>
        </a:defRPr>
      </a:lvl2pPr>
      <a:lvl3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3" orient="horz" pos="3572" userDrawn="1">
          <p15:clr>
            <a:srgbClr val="5ACBF0"/>
          </p15:clr>
        </p15:guide>
        <p15:guide id="54" orient="horz" pos="3690" userDrawn="1">
          <p15:clr>
            <a:srgbClr val="5ACBF0"/>
          </p15:clr>
        </p15:guide>
        <p15:guide id="55" orient="horz" pos="918"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docs.microsoft.com/en-us/learn/" TargetMode="External"/><Relationship Id="rId2" Type="http://schemas.openxmlformats.org/officeDocument/2006/relationships/notesSlide" Target="../notesSlides/notesSlide1.xml"/><Relationship Id="rId1" Type="http://schemas.openxmlformats.org/officeDocument/2006/relationships/slideLayout" Target="../slideLayouts/slideLayout50.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6.xml"/></Relationships>
</file>

<file path=ppt/slides/_rels/slide11.xml.rels><?xml version="1.0" encoding="UTF-8" standalone="yes"?>
<Relationships xmlns="http://schemas.openxmlformats.org/package/2006/relationships"><Relationship Id="rId3" Type="http://schemas.openxmlformats.org/officeDocument/2006/relationships/hyperlink" Target="https://docs.microsoft.com/en-us/learn/modules/row-level-security-power-bi/" TargetMode="External"/><Relationship Id="rId2" Type="http://schemas.openxmlformats.org/officeDocument/2006/relationships/notesSlide" Target="../notesSlides/notesSlide11.xml"/><Relationship Id="rId1" Type="http://schemas.openxmlformats.org/officeDocument/2006/relationships/slideLayout" Target="../slideLayouts/slideLayout10.xml"/><Relationship Id="rId5" Type="http://schemas.openxmlformats.org/officeDocument/2006/relationships/image" Target="../media/image14.svg"/><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AD5E1-A6F1-47DC-90FE-80EB7ABB4789}"/>
              </a:ext>
            </a:extLst>
          </p:cNvPr>
          <p:cNvSpPr>
            <a:spLocks noGrp="1"/>
          </p:cNvSpPr>
          <p:nvPr>
            <p:ph type="title"/>
          </p:nvPr>
        </p:nvSpPr>
        <p:spPr/>
        <p:txBody>
          <a:bodyPr/>
          <a:lstStyle/>
          <a:p>
            <a:r>
              <a:rPr lang="en-US" sz="3137" dirty="0"/>
              <a:t>Online Role-based training resources:</a:t>
            </a:r>
            <a:br>
              <a:rPr lang="en-US" sz="1029" dirty="0"/>
            </a:br>
            <a:br>
              <a:rPr lang="en-US" sz="1029" dirty="0"/>
            </a:br>
            <a:r>
              <a:rPr lang="en-US" dirty="0"/>
              <a:t>Microsoft Learn</a:t>
            </a:r>
            <a:br>
              <a:rPr lang="en-US" dirty="0"/>
            </a:br>
            <a:r>
              <a:rPr lang="en-US" sz="3137" dirty="0">
                <a:solidFill>
                  <a:schemeClr val="tx2">
                    <a:lumMod val="40000"/>
                    <a:lumOff val="60000"/>
                  </a:schemeClr>
                </a:solidFill>
                <a:hlinkClick r:id="rId3">
                  <a:extLst>
                    <a:ext uri="{A12FA001-AC4F-418D-AE19-62706E023703}">
                      <ahyp:hlinkClr xmlns:ahyp="http://schemas.microsoft.com/office/drawing/2018/hyperlinkcolor" val="tx"/>
                    </a:ext>
                  </a:extLst>
                </a:hlinkClick>
              </a:rPr>
              <a:t>https://docs.microsoft.com/en-us/learn/</a:t>
            </a:r>
            <a:endParaRPr lang="en-US" dirty="0">
              <a:solidFill>
                <a:schemeClr val="tx2">
                  <a:lumMod val="40000"/>
                  <a:lumOff val="60000"/>
                </a:schemeClr>
              </a:solidFill>
            </a:endParaRPr>
          </a:p>
        </p:txBody>
      </p:sp>
    </p:spTree>
    <p:extLst>
      <p:ext uri="{BB962C8B-B14F-4D97-AF65-F5344CB8AC3E}">
        <p14:creationId xmlns:p14="http://schemas.microsoft.com/office/powerpoint/2010/main" val="27098471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Lab: Enforce Row-Level Security</a:t>
            </a:r>
          </a:p>
        </p:txBody>
      </p:sp>
      <p:sp>
        <p:nvSpPr>
          <p:cNvPr id="16" name="Text Placeholder 15">
            <a:extLst>
              <a:ext uri="{FF2B5EF4-FFF2-40B4-BE49-F238E27FC236}">
                <a16:creationId xmlns:a16="http://schemas.microsoft.com/office/drawing/2014/main" id="{2723EE74-D03B-43E6-8DA4-03A69A4F70CE}"/>
              </a:ext>
            </a:extLst>
          </p:cNvPr>
          <p:cNvSpPr>
            <a:spLocks noGrp="1"/>
          </p:cNvSpPr>
          <p:nvPr>
            <p:ph type="body" sz="quarter" idx="16"/>
          </p:nvPr>
        </p:nvSpPr>
        <p:spPr>
          <a:ln>
            <a:solidFill>
              <a:srgbClr val="F2C811"/>
            </a:solidFill>
          </a:ln>
        </p:spPr>
        <p:txBody>
          <a:bodyPr/>
          <a:lstStyle/>
          <a:p>
            <a:r>
              <a:rPr lang="en-US" dirty="0"/>
              <a:t>Lab: Enforce Row-Level Security</a:t>
            </a:r>
          </a:p>
        </p:txBody>
      </p:sp>
      <p:grpSp>
        <p:nvGrpSpPr>
          <p:cNvPr id="41" name="Group 40" descr="Icon of a padlock">
            <a:extLst>
              <a:ext uri="{FF2B5EF4-FFF2-40B4-BE49-F238E27FC236}">
                <a16:creationId xmlns:a16="http://schemas.microsoft.com/office/drawing/2014/main" id="{E7448512-B739-49CE-9D29-F54552570C01}"/>
              </a:ext>
            </a:extLst>
          </p:cNvPr>
          <p:cNvGrpSpPr/>
          <p:nvPr/>
        </p:nvGrpSpPr>
        <p:grpSpPr>
          <a:xfrm>
            <a:off x="3166954" y="3156043"/>
            <a:ext cx="702132" cy="702232"/>
            <a:chOff x="3031668" y="4535768"/>
            <a:chExt cx="702132" cy="702232"/>
          </a:xfrm>
        </p:grpSpPr>
        <p:grpSp>
          <p:nvGrpSpPr>
            <p:cNvPr id="42" name="Group 41">
              <a:extLst>
                <a:ext uri="{FF2B5EF4-FFF2-40B4-BE49-F238E27FC236}">
                  <a16:creationId xmlns:a16="http://schemas.microsoft.com/office/drawing/2014/main" id="{5E84BE98-84B7-4833-A076-066F78D727B9}"/>
                </a:ext>
                <a:ext uri="{C183D7F6-B498-43B3-948B-1728B52AA6E4}">
                  <adec:decorative xmlns:adec="http://schemas.microsoft.com/office/drawing/2017/decorative" val="1"/>
                </a:ext>
              </a:extLst>
            </p:cNvPr>
            <p:cNvGrpSpPr/>
            <p:nvPr/>
          </p:nvGrpSpPr>
          <p:grpSpPr>
            <a:xfrm>
              <a:off x="3031668" y="4535768"/>
              <a:ext cx="702132" cy="702232"/>
              <a:chOff x="7962901" y="3032919"/>
              <a:chExt cx="981074" cy="981076"/>
            </a:xfrm>
          </p:grpSpPr>
          <p:sp>
            <p:nvSpPr>
              <p:cNvPr id="44" name="Freeform 5">
                <a:extLst>
                  <a:ext uri="{FF2B5EF4-FFF2-40B4-BE49-F238E27FC236}">
                    <a16:creationId xmlns:a16="http://schemas.microsoft.com/office/drawing/2014/main" id="{D4FA8F1A-4250-4F2F-BEF1-6D4733071A89}"/>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5" name="Freeform 6">
                <a:extLst>
                  <a:ext uri="{FF2B5EF4-FFF2-40B4-BE49-F238E27FC236}">
                    <a16:creationId xmlns:a16="http://schemas.microsoft.com/office/drawing/2014/main" id="{D0454519-8FC1-444B-9FD6-502A5DDFF922}"/>
                  </a:ext>
                </a:extLst>
              </p:cNvPr>
              <p:cNvSpPr>
                <a:spLocks noEditPoints="1"/>
              </p:cNvSpPr>
              <p:nvPr/>
            </p:nvSpPr>
            <p:spPr bwMode="auto">
              <a:xfrm>
                <a:off x="8031163" y="3102770"/>
                <a:ext cx="846137" cy="844550"/>
              </a:xfrm>
              <a:prstGeom prst="ellipse">
                <a:avLst/>
              </a:prstGeom>
              <a:noFill/>
              <a:ln w="19050">
                <a:solidFill>
                  <a:srgbClr val="F2C811"/>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
          <p:nvSpPr>
            <p:cNvPr id="43" name="Lock" title="Icon of a padlock">
              <a:extLst>
                <a:ext uri="{FF2B5EF4-FFF2-40B4-BE49-F238E27FC236}">
                  <a16:creationId xmlns:a16="http://schemas.microsoft.com/office/drawing/2014/main" id="{0FF46B01-35E4-45BD-B6B0-DE11EC118CDB}"/>
                </a:ext>
              </a:extLst>
            </p:cNvPr>
            <p:cNvSpPr>
              <a:spLocks noChangeAspect="1" noEditPoints="1"/>
            </p:cNvSpPr>
            <p:nvPr/>
          </p:nvSpPr>
          <p:spPr bwMode="auto">
            <a:xfrm>
              <a:off x="3251197" y="4703042"/>
              <a:ext cx="263074" cy="367685"/>
            </a:xfrm>
            <a:custGeom>
              <a:avLst/>
              <a:gdLst>
                <a:gd name="T0" fmla="*/ 239 w 239"/>
                <a:gd name="T1" fmla="*/ 335 h 335"/>
                <a:gd name="T2" fmla="*/ 0 w 239"/>
                <a:gd name="T3" fmla="*/ 335 h 335"/>
                <a:gd name="T4" fmla="*/ 0 w 239"/>
                <a:gd name="T5" fmla="*/ 157 h 335"/>
                <a:gd name="T6" fmla="*/ 239 w 239"/>
                <a:gd name="T7" fmla="*/ 157 h 335"/>
                <a:gd name="T8" fmla="*/ 239 w 239"/>
                <a:gd name="T9" fmla="*/ 335 h 335"/>
                <a:gd name="T10" fmla="*/ 196 w 239"/>
                <a:gd name="T11" fmla="*/ 157 h 335"/>
                <a:gd name="T12" fmla="*/ 196 w 239"/>
                <a:gd name="T13" fmla="*/ 75 h 335"/>
                <a:gd name="T14" fmla="*/ 121 w 239"/>
                <a:gd name="T15" fmla="*/ 0 h 335"/>
                <a:gd name="T16" fmla="*/ 46 w 239"/>
                <a:gd name="T17" fmla="*/ 75 h 335"/>
                <a:gd name="T18" fmla="*/ 46 w 239"/>
                <a:gd name="T19" fmla="*/ 15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9" h="335">
                  <a:moveTo>
                    <a:pt x="239" y="335"/>
                  </a:moveTo>
                  <a:cubicBezTo>
                    <a:pt x="0" y="335"/>
                    <a:pt x="0" y="335"/>
                    <a:pt x="0" y="335"/>
                  </a:cubicBezTo>
                  <a:cubicBezTo>
                    <a:pt x="0" y="157"/>
                    <a:pt x="0" y="157"/>
                    <a:pt x="0" y="157"/>
                  </a:cubicBezTo>
                  <a:cubicBezTo>
                    <a:pt x="239" y="157"/>
                    <a:pt x="239" y="157"/>
                    <a:pt x="239" y="157"/>
                  </a:cubicBezTo>
                  <a:lnTo>
                    <a:pt x="239" y="335"/>
                  </a:lnTo>
                  <a:close/>
                  <a:moveTo>
                    <a:pt x="196" y="157"/>
                  </a:moveTo>
                  <a:cubicBezTo>
                    <a:pt x="196" y="75"/>
                    <a:pt x="196" y="75"/>
                    <a:pt x="196" y="75"/>
                  </a:cubicBezTo>
                  <a:cubicBezTo>
                    <a:pt x="196" y="34"/>
                    <a:pt x="163" y="0"/>
                    <a:pt x="121" y="0"/>
                  </a:cubicBezTo>
                  <a:cubicBezTo>
                    <a:pt x="79" y="0"/>
                    <a:pt x="46" y="34"/>
                    <a:pt x="46" y="75"/>
                  </a:cubicBezTo>
                  <a:cubicBezTo>
                    <a:pt x="46" y="157"/>
                    <a:pt x="46" y="157"/>
                    <a:pt x="46" y="157"/>
                  </a:cubicBezTo>
                </a:path>
              </a:pathLst>
            </a:custGeom>
            <a:noFill/>
            <a:ln w="15875" cap="sq">
              <a:solidFill>
                <a:schemeClr val="tx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069228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References</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419100" y="1456897"/>
            <a:ext cx="11340811" cy="990015"/>
          </a:xfrm>
        </p:spPr>
        <p:txBody>
          <a:bodyPr/>
          <a:lstStyle/>
          <a:p>
            <a:pPr marL="342900" indent="-342900">
              <a:lnSpc>
                <a:spcPct val="100000"/>
              </a:lnSpc>
              <a:buFont typeface="Arial" panose="020B0604020202020204" pitchFamily="34" charset="0"/>
              <a:buChar char="•"/>
            </a:pPr>
            <a:r>
              <a:rPr lang="en-US" dirty="0">
                <a:latin typeface="+mn-lt"/>
              </a:rPr>
              <a:t>PL-300 Implement row-level security</a:t>
            </a:r>
          </a:p>
          <a:p>
            <a:pPr marL="342000" indent="0">
              <a:lnSpc>
                <a:spcPct val="100000"/>
              </a:lnSpc>
              <a:buNone/>
            </a:pPr>
            <a:r>
              <a:rPr lang="en-US" sz="2000" dirty="0">
                <a:solidFill>
                  <a:srgbClr val="0078D4"/>
                </a:solidFill>
                <a:latin typeface="+mn-lt"/>
                <a:hlinkClick r:id="rId3">
                  <a:extLst>
                    <a:ext uri="{A12FA001-AC4F-418D-AE19-62706E023703}">
                      <ahyp:hlinkClr xmlns:ahyp="http://schemas.microsoft.com/office/drawing/2018/hyperlinkcolor" val="tx"/>
                    </a:ext>
                  </a:extLst>
                </a:hlinkClick>
              </a:rPr>
              <a:t>https://docs.microsoft.com/en-us/learn/modules/row-level-security-power-bi/</a:t>
            </a:r>
            <a:endParaRPr lang="en-US" sz="1000" dirty="0">
              <a:solidFill>
                <a:srgbClr val="0078D4"/>
              </a:solidFill>
              <a:latin typeface="+mn-lt"/>
            </a:endParaRPr>
          </a:p>
        </p:txBody>
      </p:sp>
      <p:pic>
        <p:nvPicPr>
          <p:cNvPr id="2" name="Graphic 1">
            <a:extLst>
              <a:ext uri="{FF2B5EF4-FFF2-40B4-BE49-F238E27FC236}">
                <a16:creationId xmlns:a16="http://schemas.microsoft.com/office/drawing/2014/main" id="{711416AE-8BF9-4510-A52F-B0664C09A04B}"/>
              </a:ext>
              <a:ext uri="{C183D7F6-B498-43B3-948B-1728B52AA6E4}">
                <adec:decorative xmlns:adec="http://schemas.microsoft.com/office/drawing/2017/decorative" val="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69340" y="3171736"/>
            <a:ext cx="2646733" cy="2023973"/>
          </a:xfrm>
          <a:prstGeom prst="rect">
            <a:avLst/>
          </a:prstGeom>
        </p:spPr>
      </p:pic>
    </p:spTree>
    <p:extLst>
      <p:ext uri="{BB962C8B-B14F-4D97-AF65-F5344CB8AC3E}">
        <p14:creationId xmlns:p14="http://schemas.microsoft.com/office/powerpoint/2010/main" val="1576592242"/>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AFD3162-DA9E-4D67-9F87-E583DE6D64AE}"/>
              </a:ext>
            </a:extLst>
          </p:cNvPr>
          <p:cNvSpPr txBox="1">
            <a:spLocks noGrp="1"/>
          </p:cNvSpPr>
          <p:nvPr>
            <p:ph type="title" idx="4294967295"/>
          </p:nvPr>
        </p:nvSpPr>
        <p:spPr>
          <a:xfrm>
            <a:off x="261257" y="-517065"/>
            <a:ext cx="1507464" cy="517065"/>
          </a:xfrm>
          <a:prstGeom prst="rect">
            <a:avLst/>
          </a:prstGeom>
          <a:noFill/>
          <a:ln>
            <a:noFill/>
            <a:prstDash/>
          </a:ln>
          <a:effectLst/>
        </p:spPr>
        <p:txBody>
          <a:bodyPr rot="0" spcFirstLastPara="0" vertOverflow="overflow" horzOverflow="overflow" vert="horz" wrap="none" lIns="182880" tIns="146304" rIns="182880" bIns="146304" numCol="1" spcCol="0" rtlCol="0" fromWordArt="0" anchor="t" anchorCtr="0" forceAA="0" compatLnSpc="1">
            <a:prstTxWarp prst="textNoShape">
              <a:avLst/>
            </a:prstTxWarp>
            <a:spAutoFit/>
          </a:bodyPr>
          <a:lstStyle/>
          <a:p>
            <a:pPr marL="0" marR="0" lvl="0" indent="0" algn="l" defTabSz="914367" rtl="0" eaLnBrk="1" fontAlgn="auto" latinLnBrk="0" hangingPunct="1">
              <a:lnSpc>
                <a:spcPct val="90000"/>
              </a:lnSpc>
              <a:spcBef>
                <a:spcPts val="0"/>
              </a:spcBef>
              <a:spcAft>
                <a:spcPts val="600"/>
              </a:spcAft>
              <a:buClrTx/>
              <a:buSzTx/>
              <a:buFontTx/>
              <a:buNone/>
              <a:tabLst/>
              <a:defRPr/>
            </a:pPr>
            <a:r>
              <a:rPr kumimoji="0" lang="en-US" sz="1600" b="0" i="0" u="none" strike="noStrike" kern="1200" cap="none" spc="0" normalizeH="0" baseline="0" noProof="0" dirty="0">
                <a:ln>
                  <a:noFill/>
                </a:ln>
                <a:solidFill>
                  <a:schemeClr val="bg1"/>
                </a:solidFill>
                <a:effectLst/>
                <a:uLnTx/>
                <a:uFillTx/>
                <a:latin typeface="+mn-lt"/>
                <a:ea typeface="+mn-ea"/>
                <a:cs typeface="+mn-cs"/>
              </a:rPr>
              <a:t>Closing slide</a:t>
            </a:r>
            <a:endParaRPr kumimoji="0" lang="fr-FR" sz="1600" b="0" i="0" u="none" strike="noStrike" kern="1200" cap="none" spc="0" normalizeH="0" baseline="0" noProof="0" dirty="0" err="1">
              <a:ln>
                <a:noFill/>
              </a:ln>
              <a:solidFill>
                <a:schemeClr val="bg1"/>
              </a:solidFill>
              <a:effectLst/>
              <a:uLnTx/>
              <a:uFillTx/>
              <a:latin typeface="+mn-lt"/>
              <a:ea typeface="+mn-ea"/>
              <a:cs typeface="+mn-cs"/>
            </a:endParaRPr>
          </a:p>
        </p:txBody>
      </p:sp>
    </p:spTree>
    <p:extLst>
      <p:ext uri="{BB962C8B-B14F-4D97-AF65-F5344CB8AC3E}">
        <p14:creationId xmlns:p14="http://schemas.microsoft.com/office/powerpoint/2010/main" val="259232178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41CB59B-EF9E-4E47-BF33-B8075EB6C7A1}"/>
              </a:ext>
            </a:extLst>
          </p:cNvPr>
          <p:cNvSpPr>
            <a:spLocks noGrp="1"/>
          </p:cNvSpPr>
          <p:nvPr>
            <p:ph type="title"/>
          </p:nvPr>
        </p:nvSpPr>
        <p:spPr/>
        <p:txBody>
          <a:bodyPr/>
          <a:lstStyle/>
          <a:p>
            <a:r>
              <a:rPr lang="en-US" dirty="0">
                <a:solidFill>
                  <a:schemeClr val="tx1"/>
                </a:solidFill>
              </a:rPr>
              <a:t>Module 12: Row-level Security</a:t>
            </a:r>
          </a:p>
        </p:txBody>
      </p:sp>
    </p:spTree>
    <p:extLst>
      <p:ext uri="{BB962C8B-B14F-4D97-AF65-F5344CB8AC3E}">
        <p14:creationId xmlns:p14="http://schemas.microsoft.com/office/powerpoint/2010/main" val="3018641981"/>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Learning Objectives</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419100" y="1456897"/>
            <a:ext cx="11340811" cy="2903359"/>
          </a:xfrm>
        </p:spPr>
        <p:txBody>
          <a:bodyPr/>
          <a:lstStyle/>
          <a:p>
            <a:pPr>
              <a:spcAft>
                <a:spcPts val="1200"/>
              </a:spcAft>
            </a:pPr>
            <a:r>
              <a:rPr lang="en-US" dirty="0">
                <a:latin typeface="+mn-lt"/>
              </a:rPr>
              <a:t>You will learn the following concepts:</a:t>
            </a:r>
          </a:p>
          <a:p>
            <a:pPr marL="342900" indent="-342900">
              <a:buFont typeface="Arial" panose="020B0604020202020204" pitchFamily="34" charset="0"/>
              <a:buChar char="•"/>
            </a:pPr>
            <a:r>
              <a:rPr lang="en-US" sz="2200" dirty="0">
                <a:latin typeface="+mn-lt"/>
              </a:rPr>
              <a:t>Security</a:t>
            </a:r>
          </a:p>
          <a:p>
            <a:pPr marL="684900" indent="-342900">
              <a:buFont typeface="Courier New" panose="02070309020205020404" pitchFamily="49" charset="0"/>
              <a:buChar char="o"/>
            </a:pPr>
            <a:r>
              <a:rPr lang="en-US" sz="2000" dirty="0">
                <a:latin typeface="+mn-lt"/>
              </a:rPr>
              <a:t>Row-level security</a:t>
            </a:r>
          </a:p>
          <a:p>
            <a:pPr marL="684900" indent="-342900">
              <a:buFont typeface="Courier New" panose="02070309020205020404" pitchFamily="49" charset="0"/>
              <a:buChar char="o"/>
            </a:pPr>
            <a:r>
              <a:rPr lang="en-US" sz="2000" dirty="0">
                <a:latin typeface="+mn-lt"/>
              </a:rPr>
              <a:t>Static method</a:t>
            </a:r>
          </a:p>
          <a:p>
            <a:pPr marL="684900" indent="-342900">
              <a:buFont typeface="Courier New" panose="02070309020205020404" pitchFamily="49" charset="0"/>
              <a:buChar char="o"/>
            </a:pPr>
            <a:r>
              <a:rPr lang="en-US" sz="2000" dirty="0">
                <a:latin typeface="+mn-lt"/>
              </a:rPr>
              <a:t>Dynamic method</a:t>
            </a:r>
          </a:p>
          <a:p>
            <a:endParaRPr lang="en-US" dirty="0">
              <a:latin typeface="+mn-lt"/>
            </a:endParaRPr>
          </a:p>
        </p:txBody>
      </p:sp>
    </p:spTree>
    <p:extLst>
      <p:ext uri="{BB962C8B-B14F-4D97-AF65-F5344CB8AC3E}">
        <p14:creationId xmlns:p14="http://schemas.microsoft.com/office/powerpoint/2010/main" val="2499937734"/>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Lesson 1: Security in Power BI</a:t>
            </a:r>
          </a:p>
        </p:txBody>
      </p:sp>
      <p:sp>
        <p:nvSpPr>
          <p:cNvPr id="4" name="Fingerprint_E928" title="Icon of a fingerprint">
            <a:extLst>
              <a:ext uri="{FF2B5EF4-FFF2-40B4-BE49-F238E27FC236}">
                <a16:creationId xmlns:a16="http://schemas.microsoft.com/office/drawing/2014/main" id="{3B778674-D865-4283-B56D-038149207A42}"/>
              </a:ext>
            </a:extLst>
          </p:cNvPr>
          <p:cNvSpPr>
            <a:spLocks noChangeAspect="1" noEditPoints="1"/>
          </p:cNvSpPr>
          <p:nvPr/>
        </p:nvSpPr>
        <p:spPr bwMode="auto">
          <a:xfrm>
            <a:off x="10295083" y="2788920"/>
            <a:ext cx="951923" cy="1280160"/>
          </a:xfrm>
          <a:custGeom>
            <a:avLst/>
            <a:gdLst>
              <a:gd name="T0" fmla="*/ 1116 w 2414"/>
              <a:gd name="T1" fmla="*/ 1998 h 3246"/>
              <a:gd name="T2" fmla="*/ 117 w 2414"/>
              <a:gd name="T3" fmla="*/ 2996 h 3246"/>
              <a:gd name="T4" fmla="*/ 2115 w 2414"/>
              <a:gd name="T5" fmla="*/ 250 h 3246"/>
              <a:gd name="T6" fmla="*/ 1116 w 2414"/>
              <a:gd name="T7" fmla="*/ 0 h 3246"/>
              <a:gd name="T8" fmla="*/ 117 w 2414"/>
              <a:gd name="T9" fmla="*/ 250 h 3246"/>
              <a:gd name="T10" fmla="*/ 2414 w 2414"/>
              <a:gd name="T11" fmla="*/ 1248 h 3246"/>
              <a:gd name="T12" fmla="*/ 1116 w 2414"/>
              <a:gd name="T13" fmla="*/ 499 h 3246"/>
              <a:gd name="T14" fmla="*/ 0 w 2414"/>
              <a:gd name="T15" fmla="*/ 999 h 3246"/>
              <a:gd name="T16" fmla="*/ 1677 w 2414"/>
              <a:gd name="T17" fmla="*/ 3246 h 3246"/>
              <a:gd name="T18" fmla="*/ 2115 w 2414"/>
              <a:gd name="T19" fmla="*/ 1998 h 3246"/>
              <a:gd name="T20" fmla="*/ 1116 w 2414"/>
              <a:gd name="T21" fmla="*/ 999 h 3246"/>
              <a:gd name="T22" fmla="*/ 117 w 2414"/>
              <a:gd name="T23" fmla="*/ 1998 h 3246"/>
              <a:gd name="T24" fmla="*/ 946 w 2414"/>
              <a:gd name="T25" fmla="*/ 3246 h 3246"/>
              <a:gd name="T26" fmla="*/ 1616 w 2414"/>
              <a:gd name="T27" fmla="*/ 1998 h 3246"/>
              <a:gd name="T28" fmla="*/ 1116 w 2414"/>
              <a:gd name="T29" fmla="*/ 1498 h 3246"/>
              <a:gd name="T30" fmla="*/ 617 w 2414"/>
              <a:gd name="T31" fmla="*/ 1998 h 3246"/>
              <a:gd name="T32" fmla="*/ 117 w 2414"/>
              <a:gd name="T33" fmla="*/ 2497 h 3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414" h="3246">
                <a:moveTo>
                  <a:pt x="1116" y="1998"/>
                </a:moveTo>
                <a:cubicBezTo>
                  <a:pt x="1116" y="2550"/>
                  <a:pt x="669" y="2996"/>
                  <a:pt x="117" y="2996"/>
                </a:cubicBezTo>
                <a:moveTo>
                  <a:pt x="2115" y="250"/>
                </a:moveTo>
                <a:cubicBezTo>
                  <a:pt x="1819" y="91"/>
                  <a:pt x="1479" y="0"/>
                  <a:pt x="1116" y="0"/>
                </a:cubicBezTo>
                <a:cubicBezTo>
                  <a:pt x="754" y="0"/>
                  <a:pt x="413" y="91"/>
                  <a:pt x="117" y="250"/>
                </a:cubicBezTo>
                <a:moveTo>
                  <a:pt x="2414" y="1248"/>
                </a:moveTo>
                <a:cubicBezTo>
                  <a:pt x="2155" y="801"/>
                  <a:pt x="1671" y="499"/>
                  <a:pt x="1116" y="499"/>
                </a:cubicBezTo>
                <a:cubicBezTo>
                  <a:pt x="673" y="499"/>
                  <a:pt x="274" y="692"/>
                  <a:pt x="0" y="999"/>
                </a:cubicBezTo>
                <a:moveTo>
                  <a:pt x="1677" y="3246"/>
                </a:moveTo>
                <a:cubicBezTo>
                  <a:pt x="1951" y="2904"/>
                  <a:pt x="2115" y="2470"/>
                  <a:pt x="2115" y="1998"/>
                </a:cubicBezTo>
                <a:cubicBezTo>
                  <a:pt x="2115" y="1446"/>
                  <a:pt x="1668" y="999"/>
                  <a:pt x="1116" y="999"/>
                </a:cubicBezTo>
                <a:cubicBezTo>
                  <a:pt x="565" y="999"/>
                  <a:pt x="117" y="1446"/>
                  <a:pt x="117" y="1998"/>
                </a:cubicBezTo>
                <a:moveTo>
                  <a:pt x="946" y="3246"/>
                </a:moveTo>
                <a:cubicBezTo>
                  <a:pt x="1350" y="2978"/>
                  <a:pt x="1616" y="2519"/>
                  <a:pt x="1616" y="1998"/>
                </a:cubicBezTo>
                <a:cubicBezTo>
                  <a:pt x="1616" y="1722"/>
                  <a:pt x="1392" y="1498"/>
                  <a:pt x="1116" y="1498"/>
                </a:cubicBezTo>
                <a:cubicBezTo>
                  <a:pt x="840" y="1498"/>
                  <a:pt x="617" y="1722"/>
                  <a:pt x="617" y="1998"/>
                </a:cubicBezTo>
                <a:cubicBezTo>
                  <a:pt x="617" y="2274"/>
                  <a:pt x="393" y="2497"/>
                  <a:pt x="117" y="2497"/>
                </a:cubicBezTo>
              </a:path>
            </a:pathLst>
          </a:custGeom>
          <a:noFill/>
          <a:ln w="15875" cap="sq">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gradFill>
                <a:gsLst>
                  <a:gs pos="0">
                    <a:srgbClr val="505050"/>
                  </a:gs>
                  <a:gs pos="100000">
                    <a:srgbClr val="505050"/>
                  </a:gs>
                </a:gsLst>
              </a:gradFill>
            </a:endParaRPr>
          </a:p>
        </p:txBody>
      </p:sp>
    </p:spTree>
    <p:extLst>
      <p:ext uri="{BB962C8B-B14F-4D97-AF65-F5344CB8AC3E}">
        <p14:creationId xmlns:p14="http://schemas.microsoft.com/office/powerpoint/2010/main" val="290825155"/>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Security overview in Power BI</a:t>
            </a:r>
          </a:p>
        </p:txBody>
      </p:sp>
      <p:sp>
        <p:nvSpPr>
          <p:cNvPr id="8" name="Text Placeholder 4">
            <a:extLst>
              <a:ext uri="{FF2B5EF4-FFF2-40B4-BE49-F238E27FC236}">
                <a16:creationId xmlns:a16="http://schemas.microsoft.com/office/drawing/2014/main" id="{CE81962F-68CE-4AFC-98E8-3CD85F5378B3}"/>
              </a:ext>
            </a:extLst>
          </p:cNvPr>
          <p:cNvSpPr txBox="1">
            <a:spLocks/>
          </p:cNvSpPr>
          <p:nvPr/>
        </p:nvSpPr>
        <p:spPr>
          <a:xfrm>
            <a:off x="418643" y="1456898"/>
            <a:ext cx="11341267" cy="680196"/>
          </a:xfrm>
          <a:prstGeom prst="rect">
            <a:avLst/>
          </a:prstGeom>
          <a:noFill/>
        </p:spPr>
        <p:txBody>
          <a:bodyPr lIns="0" tIns="91440" rIns="0" bIns="91440" anchor="t" anchorCtr="0">
            <a:noAutofit/>
          </a:bodyPr>
          <a:lstStyle>
            <a:lvl1pPr marL="0" marR="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sz="1600" b="0" i="0" kern="1200" spc="0" baseline="0">
                <a:solidFill>
                  <a:schemeClr val="tx1"/>
                </a:solidFill>
                <a:latin typeface="+mn-lt"/>
                <a:ea typeface="+mn-ea"/>
                <a:cs typeface="+mn-cs"/>
              </a:defRPr>
            </a:lvl1pPr>
            <a:lvl2pPr marL="0" marR="0" indent="0" algn="l" defTabSz="914367" rtl="0" eaLnBrk="1" fontAlgn="auto" latinLnBrk="0" hangingPunct="1">
              <a:lnSpc>
                <a:spcPts val="1765"/>
              </a:lnSpc>
              <a:spcBef>
                <a:spcPts val="0"/>
              </a:spcBef>
              <a:spcAft>
                <a:spcPts val="588"/>
              </a:spcAft>
              <a:buClrTx/>
              <a:buSzPct val="90000"/>
              <a:buFontTx/>
              <a:buNone/>
              <a:tabLst/>
              <a:defRPr sz="1372"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Aft>
                <a:spcPts val="600"/>
              </a:spcAft>
            </a:pPr>
            <a:r>
              <a:rPr lang="en-US" sz="2300" dirty="0"/>
              <a:t>Secure reports and workspace by sharing them to Active Directory users and groups.</a:t>
            </a:r>
          </a:p>
        </p:txBody>
      </p:sp>
      <p:sp>
        <p:nvSpPr>
          <p:cNvPr id="9" name="Rectangle 8">
            <a:extLst>
              <a:ext uri="{FF2B5EF4-FFF2-40B4-BE49-F238E27FC236}">
                <a16:creationId xmlns:a16="http://schemas.microsoft.com/office/drawing/2014/main" id="{FB23B988-65E3-448D-B4E7-3EF0BE3EBCFB}"/>
              </a:ext>
              <a:ext uri="{C183D7F6-B498-43B3-948B-1728B52AA6E4}">
                <adec:decorative xmlns:adec="http://schemas.microsoft.com/office/drawing/2017/decorative" val="1"/>
              </a:ext>
            </a:extLst>
          </p:cNvPr>
          <p:cNvSpPr/>
          <p:nvPr/>
        </p:nvSpPr>
        <p:spPr bwMode="auto">
          <a:xfrm>
            <a:off x="418643" y="2137094"/>
            <a:ext cx="11354713" cy="3387802"/>
          </a:xfrm>
          <a:prstGeom prst="rect">
            <a:avLst/>
          </a:prstGeom>
          <a:noFill/>
          <a:ln w="19050">
            <a:solidFill>
              <a:srgbClr val="74277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2" name="Picture 1" descr="A screenshot of a data model showing three tables; Employees, Sales, and Products, with relationships defined between tables.">
            <a:extLst>
              <a:ext uri="{FF2B5EF4-FFF2-40B4-BE49-F238E27FC236}">
                <a16:creationId xmlns:a16="http://schemas.microsoft.com/office/drawing/2014/main" id="{5A4139F3-4144-4631-9ACB-82E03126F7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42895" y="2277270"/>
            <a:ext cx="10506210" cy="3113441"/>
          </a:xfrm>
          <a:prstGeom prst="rect">
            <a:avLst/>
          </a:prstGeom>
        </p:spPr>
      </p:pic>
    </p:spTree>
    <p:extLst>
      <p:ext uri="{BB962C8B-B14F-4D97-AF65-F5344CB8AC3E}">
        <p14:creationId xmlns:p14="http://schemas.microsoft.com/office/powerpoint/2010/main" val="131087795"/>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Static Method</a:t>
            </a:r>
          </a:p>
        </p:txBody>
      </p:sp>
      <p:sp>
        <p:nvSpPr>
          <p:cNvPr id="8" name="Text Placeholder 4">
            <a:extLst>
              <a:ext uri="{FF2B5EF4-FFF2-40B4-BE49-F238E27FC236}">
                <a16:creationId xmlns:a16="http://schemas.microsoft.com/office/drawing/2014/main" id="{CE81962F-68CE-4AFC-98E8-3CD85F5378B3}"/>
              </a:ext>
            </a:extLst>
          </p:cNvPr>
          <p:cNvSpPr txBox="1">
            <a:spLocks/>
          </p:cNvSpPr>
          <p:nvPr/>
        </p:nvSpPr>
        <p:spPr>
          <a:xfrm>
            <a:off x="418644" y="1456897"/>
            <a:ext cx="4506647" cy="4067999"/>
          </a:xfrm>
          <a:prstGeom prst="rect">
            <a:avLst/>
          </a:prstGeom>
          <a:solidFill>
            <a:schemeClr val="bg2"/>
          </a:solidFill>
        </p:spPr>
        <p:txBody>
          <a:bodyPr lIns="137160" tIns="91440" rIns="137160" bIns="91440" anchor="t" anchorCtr="0">
            <a:noAutofit/>
          </a:bodyPr>
          <a:lstStyle>
            <a:lvl1pPr marL="0" marR="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sz="1600" b="0" i="0" kern="1200" spc="0" baseline="0">
                <a:solidFill>
                  <a:schemeClr val="tx1"/>
                </a:solidFill>
                <a:latin typeface="+mn-lt"/>
                <a:ea typeface="+mn-ea"/>
                <a:cs typeface="+mn-cs"/>
              </a:defRPr>
            </a:lvl1pPr>
            <a:lvl2pPr marL="0" marR="0" indent="0" algn="l" defTabSz="914367" rtl="0" eaLnBrk="1" fontAlgn="auto" latinLnBrk="0" hangingPunct="1">
              <a:lnSpc>
                <a:spcPts val="1765"/>
              </a:lnSpc>
              <a:spcBef>
                <a:spcPts val="0"/>
              </a:spcBef>
              <a:spcAft>
                <a:spcPts val="588"/>
              </a:spcAft>
              <a:buClrTx/>
              <a:buSzPct val="90000"/>
              <a:buFontTx/>
              <a:buNone/>
              <a:tabLst/>
              <a:defRPr sz="1372"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Aft>
                <a:spcPts val="600"/>
              </a:spcAft>
            </a:pPr>
            <a:r>
              <a:rPr lang="en-US" sz="2000" dirty="0"/>
              <a:t>Uses a fixed value in the DAX filter.</a:t>
            </a:r>
          </a:p>
        </p:txBody>
      </p:sp>
      <p:sp>
        <p:nvSpPr>
          <p:cNvPr id="9" name="Rectangle 8">
            <a:extLst>
              <a:ext uri="{FF2B5EF4-FFF2-40B4-BE49-F238E27FC236}">
                <a16:creationId xmlns:a16="http://schemas.microsoft.com/office/drawing/2014/main" id="{FB23B988-65E3-448D-B4E7-3EF0BE3EBCFB}"/>
              </a:ext>
              <a:ext uri="{C183D7F6-B498-43B3-948B-1728B52AA6E4}">
                <adec:decorative xmlns:adec="http://schemas.microsoft.com/office/drawing/2017/decorative" val="1"/>
              </a:ext>
            </a:extLst>
          </p:cNvPr>
          <p:cNvSpPr/>
          <p:nvPr/>
        </p:nvSpPr>
        <p:spPr bwMode="auto">
          <a:xfrm>
            <a:off x="5216236" y="1456896"/>
            <a:ext cx="6557120" cy="4068000"/>
          </a:xfrm>
          <a:prstGeom prst="rect">
            <a:avLst/>
          </a:prstGeom>
          <a:noFill/>
          <a:ln w="19050">
            <a:solidFill>
              <a:srgbClr val="74277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3" name="Picture 2" descr="An image of the manage roles window, with four defined roles; automotive, clothing, game, and sports. In this image the game role is selected with filter context on the sales table, where the department is equal to Game.">
            <a:extLst>
              <a:ext uri="{FF2B5EF4-FFF2-40B4-BE49-F238E27FC236}">
                <a16:creationId xmlns:a16="http://schemas.microsoft.com/office/drawing/2014/main" id="{8BC9FAB8-D8E1-44EB-8B3F-6C1E5B280C7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51318" y="1540489"/>
            <a:ext cx="6289437" cy="3860150"/>
          </a:xfrm>
          <a:prstGeom prst="rect">
            <a:avLst/>
          </a:prstGeom>
        </p:spPr>
      </p:pic>
    </p:spTree>
    <p:extLst>
      <p:ext uri="{BB962C8B-B14F-4D97-AF65-F5344CB8AC3E}">
        <p14:creationId xmlns:p14="http://schemas.microsoft.com/office/powerpoint/2010/main" val="1340229860"/>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Dynamic Method</a:t>
            </a:r>
          </a:p>
        </p:txBody>
      </p:sp>
      <p:sp>
        <p:nvSpPr>
          <p:cNvPr id="8" name="Text Placeholder 4">
            <a:extLst>
              <a:ext uri="{FF2B5EF4-FFF2-40B4-BE49-F238E27FC236}">
                <a16:creationId xmlns:a16="http://schemas.microsoft.com/office/drawing/2014/main" id="{CE81962F-68CE-4AFC-98E8-3CD85F5378B3}"/>
              </a:ext>
            </a:extLst>
          </p:cNvPr>
          <p:cNvSpPr txBox="1">
            <a:spLocks/>
          </p:cNvSpPr>
          <p:nvPr/>
        </p:nvSpPr>
        <p:spPr>
          <a:xfrm>
            <a:off x="418643" y="1456898"/>
            <a:ext cx="11341267" cy="680196"/>
          </a:xfrm>
          <a:prstGeom prst="rect">
            <a:avLst/>
          </a:prstGeom>
          <a:noFill/>
        </p:spPr>
        <p:txBody>
          <a:bodyPr lIns="0" tIns="91440" rIns="0" bIns="91440" anchor="t" anchorCtr="0">
            <a:noAutofit/>
          </a:bodyPr>
          <a:lstStyle>
            <a:lvl1pPr marL="0" marR="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sz="1600" b="0" i="0" kern="1200" spc="0" baseline="0">
                <a:solidFill>
                  <a:schemeClr val="tx1"/>
                </a:solidFill>
                <a:latin typeface="+mn-lt"/>
                <a:ea typeface="+mn-ea"/>
                <a:cs typeface="+mn-cs"/>
              </a:defRPr>
            </a:lvl1pPr>
            <a:lvl2pPr marL="0" marR="0" indent="0" algn="l" defTabSz="914367" rtl="0" eaLnBrk="1" fontAlgn="auto" latinLnBrk="0" hangingPunct="1">
              <a:lnSpc>
                <a:spcPts val="1765"/>
              </a:lnSpc>
              <a:spcBef>
                <a:spcPts val="0"/>
              </a:spcBef>
              <a:spcAft>
                <a:spcPts val="588"/>
              </a:spcAft>
              <a:buClrTx/>
              <a:buSzPct val="90000"/>
              <a:buFontTx/>
              <a:buNone/>
              <a:tabLst/>
              <a:defRPr sz="1372"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spcAft>
                <a:spcPts val="600"/>
              </a:spcAft>
            </a:pPr>
            <a:r>
              <a:rPr lang="en-US" sz="2300" dirty="0"/>
              <a:t>Uses a dynamic value in the DAX filter.</a:t>
            </a:r>
          </a:p>
        </p:txBody>
      </p:sp>
      <p:sp>
        <p:nvSpPr>
          <p:cNvPr id="9" name="Rectangle 8">
            <a:extLst>
              <a:ext uri="{FF2B5EF4-FFF2-40B4-BE49-F238E27FC236}">
                <a16:creationId xmlns:a16="http://schemas.microsoft.com/office/drawing/2014/main" id="{FB23B988-65E3-448D-B4E7-3EF0BE3EBCFB}"/>
              </a:ext>
              <a:ext uri="{C183D7F6-B498-43B3-948B-1728B52AA6E4}">
                <adec:decorative xmlns:adec="http://schemas.microsoft.com/office/drawing/2017/decorative" val="1"/>
              </a:ext>
            </a:extLst>
          </p:cNvPr>
          <p:cNvSpPr/>
          <p:nvPr/>
        </p:nvSpPr>
        <p:spPr bwMode="auto">
          <a:xfrm>
            <a:off x="418643" y="2137094"/>
            <a:ext cx="11354713" cy="3387802"/>
          </a:xfrm>
          <a:prstGeom prst="rect">
            <a:avLst/>
          </a:prstGeom>
          <a:noFill/>
          <a:ln w="19050">
            <a:solidFill>
              <a:srgbClr val="74277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pic>
        <p:nvPicPr>
          <p:cNvPr id="3" name="Picture 2" descr="An image of the creation of Dynamic role-level security. In the manage roles window, with EmployeeEmailAddress as a defined role. The DAX filter context is applied where the Employee email address is equal to the userprinciplename.">
            <a:extLst>
              <a:ext uri="{FF2B5EF4-FFF2-40B4-BE49-F238E27FC236}">
                <a16:creationId xmlns:a16="http://schemas.microsoft.com/office/drawing/2014/main" id="{C5B8C24B-7559-421C-8C3D-B814820155D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0545" y="2262786"/>
            <a:ext cx="10390910" cy="3122587"/>
          </a:xfrm>
          <a:prstGeom prst="rect">
            <a:avLst/>
          </a:prstGeom>
        </p:spPr>
      </p:pic>
    </p:spTree>
    <p:extLst>
      <p:ext uri="{BB962C8B-B14F-4D97-AF65-F5344CB8AC3E}">
        <p14:creationId xmlns:p14="http://schemas.microsoft.com/office/powerpoint/2010/main" val="3999072318"/>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US" dirty="0"/>
              <a:t>Review Questions</a:t>
            </a:r>
          </a:p>
        </p:txBody>
      </p:sp>
      <p:sp>
        <p:nvSpPr>
          <p:cNvPr id="6" name="Text Placeholder 4">
            <a:extLst>
              <a:ext uri="{FF2B5EF4-FFF2-40B4-BE49-F238E27FC236}">
                <a16:creationId xmlns:a16="http://schemas.microsoft.com/office/drawing/2014/main" id="{08410663-CD6B-4A6A-A68E-B2784100A39F}"/>
              </a:ext>
            </a:extLst>
          </p:cNvPr>
          <p:cNvSpPr txBox="1">
            <a:spLocks/>
          </p:cNvSpPr>
          <p:nvPr/>
        </p:nvSpPr>
        <p:spPr>
          <a:xfrm>
            <a:off x="1568744" y="1456896"/>
            <a:ext cx="10204614"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1">
              <a:spcBef>
                <a:spcPts val="388"/>
              </a:spcBef>
              <a:spcAft>
                <a:spcPts val="588"/>
              </a:spcAft>
            </a:pPr>
            <a:r>
              <a:rPr lang="en-US" sz="2000" dirty="0">
                <a:latin typeface="+mj-lt"/>
              </a:rPr>
              <a:t>Q – Which function will tell you the logged on username in the Power BI Service?</a:t>
            </a:r>
          </a:p>
          <a:p>
            <a:pPr lvl="1">
              <a:spcBef>
                <a:spcPts val="388"/>
              </a:spcBef>
              <a:spcAft>
                <a:spcPts val="588"/>
              </a:spcAft>
            </a:pPr>
            <a:r>
              <a:rPr lang="en-US" sz="2000" dirty="0"/>
              <a:t>A – USERPRINCIPALNAME()</a:t>
            </a:r>
          </a:p>
        </p:txBody>
      </p:sp>
      <p:cxnSp>
        <p:nvCxnSpPr>
          <p:cNvPr id="7" name="Straight Connector 6">
            <a:extLst>
              <a:ext uri="{FF2B5EF4-FFF2-40B4-BE49-F238E27FC236}">
                <a16:creationId xmlns:a16="http://schemas.microsoft.com/office/drawing/2014/main" id="{C5162C33-2A0E-4A07-8987-92F8F29F3CA9}"/>
              </a:ext>
              <a:ext uri="{C183D7F6-B498-43B3-948B-1728B52AA6E4}">
                <adec:decorative xmlns:adec="http://schemas.microsoft.com/office/drawing/2017/decorative" val="1"/>
              </a:ext>
            </a:extLst>
          </p:cNvPr>
          <p:cNvCxnSpPr>
            <a:cxnSpLocks/>
          </p:cNvCxnSpPr>
          <p:nvPr/>
        </p:nvCxnSpPr>
        <p:spPr>
          <a:xfrm>
            <a:off x="1568744" y="2553048"/>
            <a:ext cx="10191168"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84D978E8-D0A9-4247-9941-B424BABFA86F}"/>
              </a:ext>
            </a:extLst>
          </p:cNvPr>
          <p:cNvSpPr txBox="1">
            <a:spLocks/>
          </p:cNvSpPr>
          <p:nvPr/>
        </p:nvSpPr>
        <p:spPr>
          <a:xfrm>
            <a:off x="1568744" y="2752369"/>
            <a:ext cx="10204614"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kern="1200" spc="0" baseline="0">
                <a:solidFill>
                  <a:schemeClr val="tx1"/>
                </a:solidFill>
                <a:latin typeface="+mn-lt"/>
                <a:ea typeface="+mn-ea"/>
                <a:cs typeface="+mn-cs"/>
              </a:defRPr>
            </a:lvl2pPr>
            <a:lvl3pPr marL="448193"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j-lt"/>
                <a:ea typeface="+mn-ea"/>
                <a:cs typeface="+mn-cs"/>
              </a:defRPr>
            </a:lvl3pPr>
            <a:lvl4pPr marL="672290"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600" kern="1200" spc="0" baseline="0">
                <a:solidFill>
                  <a:schemeClr val="tx1"/>
                </a:solidFill>
                <a:latin typeface="+mn-lt"/>
                <a:ea typeface="+mn-ea"/>
                <a:cs typeface="+mn-cs"/>
              </a:defRPr>
            </a:lvl4pPr>
            <a:lvl5pPr marL="896386" marR="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lvl="1">
              <a:spcBef>
                <a:spcPts val="392"/>
              </a:spcBef>
              <a:spcAft>
                <a:spcPts val="588"/>
              </a:spcAft>
            </a:pPr>
            <a:r>
              <a:rPr lang="en-US" sz="2000" dirty="0">
                <a:latin typeface="+mj-lt"/>
              </a:rPr>
              <a:t>Q – Where can you test RLS by using different security roles?</a:t>
            </a:r>
          </a:p>
          <a:p>
            <a:pPr lvl="1">
              <a:spcBef>
                <a:spcPts val="392"/>
              </a:spcBef>
              <a:spcAft>
                <a:spcPts val="588"/>
              </a:spcAft>
            </a:pPr>
            <a:r>
              <a:rPr lang="en-US" sz="2000" dirty="0"/>
              <a:t>A – Both Power BI Desktop and Power BI Service.</a:t>
            </a:r>
          </a:p>
        </p:txBody>
      </p:sp>
      <p:grpSp>
        <p:nvGrpSpPr>
          <p:cNvPr id="13" name="Group 12">
            <a:extLst>
              <a:ext uri="{FF2B5EF4-FFF2-40B4-BE49-F238E27FC236}">
                <a16:creationId xmlns:a16="http://schemas.microsoft.com/office/drawing/2014/main" id="{20AA746F-AE46-431E-A344-CC0B0DA277A6}"/>
              </a:ext>
              <a:ext uri="{C183D7F6-B498-43B3-948B-1728B52AA6E4}">
                <adec:decorative xmlns:adec="http://schemas.microsoft.com/office/drawing/2017/decorative" val="1"/>
              </a:ext>
            </a:extLst>
          </p:cNvPr>
          <p:cNvGrpSpPr/>
          <p:nvPr/>
        </p:nvGrpSpPr>
        <p:grpSpPr>
          <a:xfrm>
            <a:off x="418643" y="1456896"/>
            <a:ext cx="896425" cy="896552"/>
            <a:chOff x="7962901" y="3032919"/>
            <a:chExt cx="981074" cy="981076"/>
          </a:xfrm>
        </p:grpSpPr>
        <p:sp>
          <p:nvSpPr>
            <p:cNvPr id="14" name="Freeform 5">
              <a:extLst>
                <a:ext uri="{FF2B5EF4-FFF2-40B4-BE49-F238E27FC236}">
                  <a16:creationId xmlns:a16="http://schemas.microsoft.com/office/drawing/2014/main" id="{027072C8-FDA3-4272-B151-D949E24731D8}"/>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US" sz="2800" b="1" dirty="0"/>
                <a:t>1</a:t>
              </a:r>
            </a:p>
          </p:txBody>
        </p:sp>
        <p:sp>
          <p:nvSpPr>
            <p:cNvPr id="15" name="Freeform 6">
              <a:extLst>
                <a:ext uri="{FF2B5EF4-FFF2-40B4-BE49-F238E27FC236}">
                  <a16:creationId xmlns:a16="http://schemas.microsoft.com/office/drawing/2014/main" id="{BB15148F-947A-4E1A-A870-1BEC12509F67}"/>
                </a:ext>
              </a:extLst>
            </p:cNvPr>
            <p:cNvSpPr>
              <a:spLocks noEditPoints="1"/>
            </p:cNvSpPr>
            <p:nvPr/>
          </p:nvSpPr>
          <p:spPr bwMode="auto">
            <a:xfrm>
              <a:off x="8031163" y="3102770"/>
              <a:ext cx="846137" cy="844550"/>
            </a:xfrm>
            <a:prstGeom prst="ellipse">
              <a:avLst/>
            </a:prstGeom>
            <a:noFill/>
            <a:ln w="28575">
              <a:solidFill>
                <a:srgbClr val="74277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16" name="Group 15">
            <a:extLst>
              <a:ext uri="{FF2B5EF4-FFF2-40B4-BE49-F238E27FC236}">
                <a16:creationId xmlns:a16="http://schemas.microsoft.com/office/drawing/2014/main" id="{78906F31-61A8-4726-B80F-8300A4F08F37}"/>
              </a:ext>
              <a:ext uri="{C183D7F6-B498-43B3-948B-1728B52AA6E4}">
                <adec:decorative xmlns:adec="http://schemas.microsoft.com/office/drawing/2017/decorative" val="1"/>
              </a:ext>
            </a:extLst>
          </p:cNvPr>
          <p:cNvGrpSpPr/>
          <p:nvPr/>
        </p:nvGrpSpPr>
        <p:grpSpPr>
          <a:xfrm>
            <a:off x="418643" y="2752369"/>
            <a:ext cx="896425" cy="896552"/>
            <a:chOff x="7962901" y="3032919"/>
            <a:chExt cx="981074" cy="981076"/>
          </a:xfrm>
        </p:grpSpPr>
        <p:sp>
          <p:nvSpPr>
            <p:cNvPr id="17" name="Freeform 5">
              <a:extLst>
                <a:ext uri="{FF2B5EF4-FFF2-40B4-BE49-F238E27FC236}">
                  <a16:creationId xmlns:a16="http://schemas.microsoft.com/office/drawing/2014/main" id="{3DCB9FDD-5852-4544-BDC2-3122C1F752CA}"/>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ctr" anchorCtr="0" compatLnSpc="1">
              <a:prstTxWarp prst="textNoShape">
                <a:avLst/>
              </a:prstTxWarp>
            </a:bodyPr>
            <a:lstStyle/>
            <a:p>
              <a:pPr algn="ctr"/>
              <a:r>
                <a:rPr lang="en-US" sz="2800" b="1" dirty="0"/>
                <a:t>2</a:t>
              </a:r>
            </a:p>
          </p:txBody>
        </p:sp>
        <p:sp>
          <p:nvSpPr>
            <p:cNvPr id="18" name="Freeform 6">
              <a:extLst>
                <a:ext uri="{FF2B5EF4-FFF2-40B4-BE49-F238E27FC236}">
                  <a16:creationId xmlns:a16="http://schemas.microsoft.com/office/drawing/2014/main" id="{3F3FF464-D4C3-4319-BB5C-3ECD85CBC52D}"/>
                </a:ext>
              </a:extLst>
            </p:cNvPr>
            <p:cNvSpPr>
              <a:spLocks noEditPoints="1"/>
            </p:cNvSpPr>
            <p:nvPr/>
          </p:nvSpPr>
          <p:spPr bwMode="auto">
            <a:xfrm>
              <a:off x="8031163" y="3102770"/>
              <a:ext cx="846137" cy="844550"/>
            </a:xfrm>
            <a:prstGeom prst="ellipse">
              <a:avLst/>
            </a:prstGeom>
            <a:noFill/>
            <a:ln w="28575">
              <a:solidFill>
                <a:srgbClr val="74277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spTree>
    <p:extLst>
      <p:ext uri="{BB962C8B-B14F-4D97-AF65-F5344CB8AC3E}">
        <p14:creationId xmlns:p14="http://schemas.microsoft.com/office/powerpoint/2010/main" val="19712993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dirty="0"/>
              <a:t>Module Overview</a:t>
            </a:r>
          </a:p>
        </p:txBody>
      </p:sp>
      <p:sp>
        <p:nvSpPr>
          <p:cNvPr id="3" name="Content Placeholder 2">
            <a:extLst>
              <a:ext uri="{FF2B5EF4-FFF2-40B4-BE49-F238E27FC236}">
                <a16:creationId xmlns:a16="http://schemas.microsoft.com/office/drawing/2014/main" id="{AA185E1C-174B-427E-8173-3D6B22758871}"/>
              </a:ext>
            </a:extLst>
          </p:cNvPr>
          <p:cNvSpPr>
            <a:spLocks noGrp="1"/>
          </p:cNvSpPr>
          <p:nvPr>
            <p:ph sz="quarter" idx="10"/>
          </p:nvPr>
        </p:nvSpPr>
        <p:spPr>
          <a:xfrm>
            <a:off x="419100" y="1456897"/>
            <a:ext cx="11340811" cy="2169825"/>
          </a:xfrm>
        </p:spPr>
        <p:txBody>
          <a:bodyPr/>
          <a:lstStyle/>
          <a:p>
            <a:pPr>
              <a:spcAft>
                <a:spcPts val="1200"/>
              </a:spcAft>
            </a:pPr>
            <a:r>
              <a:rPr lang="en-US" dirty="0">
                <a:latin typeface="+mn-lt"/>
              </a:rPr>
              <a:t>We covered the following concepts:</a:t>
            </a:r>
          </a:p>
          <a:p>
            <a:pPr marL="342900" indent="-342900">
              <a:spcBef>
                <a:spcPts val="0"/>
              </a:spcBef>
              <a:spcAft>
                <a:spcPts val="600"/>
              </a:spcAft>
              <a:buFont typeface="Arial" panose="020B0604020202020204" pitchFamily="34" charset="0"/>
              <a:buChar char="•"/>
            </a:pPr>
            <a:r>
              <a:rPr lang="en-US" sz="2000" dirty="0">
                <a:latin typeface="+mn-lt"/>
              </a:rPr>
              <a:t>Security</a:t>
            </a:r>
          </a:p>
          <a:p>
            <a:pPr marL="684900" indent="-342900">
              <a:spcBef>
                <a:spcPts val="0"/>
              </a:spcBef>
              <a:spcAft>
                <a:spcPts val="600"/>
              </a:spcAft>
              <a:buFont typeface="Courier New" panose="02070309020205020404" pitchFamily="49" charset="0"/>
              <a:buChar char="o"/>
            </a:pPr>
            <a:r>
              <a:rPr lang="en-US" sz="2000" dirty="0">
                <a:latin typeface="+mn-lt"/>
              </a:rPr>
              <a:t>Row-level security</a:t>
            </a:r>
          </a:p>
          <a:p>
            <a:pPr marL="684900" indent="-342900">
              <a:spcBef>
                <a:spcPts val="0"/>
              </a:spcBef>
              <a:spcAft>
                <a:spcPts val="600"/>
              </a:spcAft>
              <a:buFont typeface="Courier New" panose="02070309020205020404" pitchFamily="49" charset="0"/>
              <a:buChar char="o"/>
            </a:pPr>
            <a:r>
              <a:rPr lang="en-US" sz="2000" dirty="0">
                <a:latin typeface="+mn-lt"/>
              </a:rPr>
              <a:t>Static method</a:t>
            </a:r>
          </a:p>
          <a:p>
            <a:pPr marL="684900" indent="-342900">
              <a:spcBef>
                <a:spcPts val="0"/>
              </a:spcBef>
              <a:spcAft>
                <a:spcPts val="600"/>
              </a:spcAft>
              <a:buFont typeface="Courier New" panose="02070309020205020404" pitchFamily="49" charset="0"/>
              <a:buChar char="o"/>
            </a:pPr>
            <a:r>
              <a:rPr lang="en-US" sz="2000" dirty="0">
                <a:latin typeface="+mn-lt"/>
              </a:rPr>
              <a:t>Dynamic method</a:t>
            </a:r>
            <a:endParaRPr lang="en-US" dirty="0">
              <a:latin typeface="+mn-lt"/>
            </a:endParaRPr>
          </a:p>
        </p:txBody>
      </p:sp>
    </p:spTree>
    <p:extLst>
      <p:ext uri="{BB962C8B-B14F-4D97-AF65-F5344CB8AC3E}">
        <p14:creationId xmlns:p14="http://schemas.microsoft.com/office/powerpoint/2010/main" val="2920454015"/>
      </p:ext>
    </p:extLst>
  </p:cSld>
  <p:clrMapOvr>
    <a:masterClrMapping/>
  </p:clrMapOvr>
  <p:transition>
    <p:fade/>
  </p:transition>
</p:sld>
</file>

<file path=ppt/theme/theme1.xml><?xml version="1.0" encoding="utf-8"?>
<a:theme xmlns:a="http://schemas.openxmlformats.org/drawingml/2006/main" name="Microsoft Power Platform Template">
  <a:themeElements>
    <a:clrScheme name="Power Platform">
      <a:dk1>
        <a:srgbClr val="191919"/>
      </a:dk1>
      <a:lt1>
        <a:srgbClr val="FFFFFF"/>
      </a:lt1>
      <a:dk2>
        <a:srgbClr val="75757A"/>
      </a:dk2>
      <a:lt2>
        <a:srgbClr val="EAEAEA"/>
      </a:lt2>
      <a:accent1>
        <a:srgbClr val="F2C811"/>
      </a:accent1>
      <a:accent2>
        <a:srgbClr val="0066FF"/>
      </a:accent2>
      <a:accent3>
        <a:srgbClr val="742774"/>
      </a:accent3>
      <a:accent4>
        <a:srgbClr val="0B556A"/>
      </a:accent4>
      <a:accent5>
        <a:srgbClr val="3C3C41"/>
      </a:accent5>
      <a:accent6>
        <a:srgbClr val="F2C811"/>
      </a:accent6>
      <a:hlink>
        <a:srgbClr val="F2C811"/>
      </a:hlink>
      <a:folHlink>
        <a:srgbClr val="75757A"/>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AutoTags xmlns="ed971524-76e7-40a8-a01a-f99956bd178c"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38D393254D930438EAEFA57144E97A1" ma:contentTypeVersion="15" ma:contentTypeDescription="Create a new document." ma:contentTypeScope="" ma:versionID="2511bd936b5772669f621f5832bc6f3c">
  <xsd:schema xmlns:xsd="http://www.w3.org/2001/XMLSchema" xmlns:xs="http://www.w3.org/2001/XMLSchema" xmlns:p="http://schemas.microsoft.com/office/2006/metadata/properties" xmlns:ns1="http://schemas.microsoft.com/sharepoint/v3" xmlns:ns2="ed971524-76e7-40a8-a01a-f99956bd178c" xmlns:ns3="b0e4521d-181b-4aee-b4a8-952b2bc14729" targetNamespace="http://schemas.microsoft.com/office/2006/metadata/properties" ma:root="true" ma:fieldsID="5aaaef2a690a39e7556b975d4f68c362" ns1:_="" ns2:_="" ns3:_="">
    <xsd:import namespace="http://schemas.microsoft.com/sharepoint/v3"/>
    <xsd:import namespace="ed971524-76e7-40a8-a01a-f99956bd178c"/>
    <xsd:import namespace="b0e4521d-181b-4aee-b4a8-952b2bc14729"/>
    <xsd:element name="properties">
      <xsd:complexType>
        <xsd:sequence>
          <xsd:element name="documentManagement">
            <xsd:complexType>
              <xsd:all>
                <xsd:element ref="ns2:MediaServiceMetadata" minOccurs="0"/>
                <xsd:element ref="ns2:MediaServiceFastMetadata" minOccurs="0"/>
                <xsd:element ref="ns1:_ip_UnifiedCompliancePolicyProperties" minOccurs="0"/>
                <xsd:element ref="ns1:_ip_UnifiedCompliancePolicyUIAction" minOccurs="0"/>
                <xsd:element ref="ns3:SharedWithUsers" minOccurs="0"/>
                <xsd:element ref="ns3:SharedWithDetails" minOccurs="0"/>
                <xsd:element ref="ns3:LastSharedByUser" minOccurs="0"/>
                <xsd:element ref="ns3:LastSharedByTime" minOccurs="0"/>
                <xsd:element ref="ns2:MediaServiceEventHashCode" minOccurs="0"/>
                <xsd:element ref="ns2:MediaServiceGenerationTime" minOccurs="0"/>
                <xsd:element ref="ns2:MediaServiceAutoKeyPoints" minOccurs="0"/>
                <xsd:element ref="ns2:MediaServiceKeyPoints" minOccurs="0"/>
                <xsd:element ref="ns2:MediaServiceDateTaken" minOccurs="0"/>
                <xsd:element ref="ns2:MediaServiceAutoTags"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0" nillable="true" ma:displayName="Unified Compliance Policy Properties" ma:description="" ma:hidden="true" ma:internalName="_ip_UnifiedCompliancePolicyProperties">
      <xsd:simpleType>
        <xsd:restriction base="dms:Note"/>
      </xsd:simpleType>
    </xsd:element>
    <xsd:element name="_ip_UnifiedCompliancePolicyUIAction" ma:index="11"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d971524-76e7-40a8-a01a-f99956bd178c" elementFormDefault="qualified">
    <xsd:import namespace="http://schemas.microsoft.com/office/2006/documentManagement/types"/>
    <xsd:import namespace="http://schemas.microsoft.com/office/infopath/2007/PartnerControls"/>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MediaServiceDateTaken" ma:index="20" nillable="true" ma:displayName="MediaServiceDateTaken" ma:hidden="true" ma:internalName="MediaServiceDateTaken" ma:readOnly="true">
      <xsd:simpleType>
        <xsd:restriction base="dms:Text"/>
      </xsd:simpleType>
    </xsd:element>
    <xsd:element name="MediaServiceAutoTags" ma:index="21" nillable="true" ma:displayName="Tags" ma:internalName="MediaServiceAutoTags" ma:readOnly="false">
      <xsd:simpleType>
        <xsd:restriction base="dms:Text"/>
      </xsd:simpleType>
    </xsd:element>
    <xsd:element name="MediaServiceOCR" ma:index="22"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0e4521d-181b-4aee-b4a8-952b2bc14729" elementFormDefault="qualified">
    <xsd:import namespace="http://schemas.microsoft.com/office/2006/documentManagement/types"/>
    <xsd:import namespace="http://schemas.microsoft.com/office/infopath/2007/PartnerControls"/>
    <xsd:element name="SharedWithUsers" ma:index="12"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description="" ma:internalName="SharedWithDetails" ma:readOnly="true">
      <xsd:simpleType>
        <xsd:restriction base="dms:Note">
          <xsd:maxLength value="255"/>
        </xsd:restriction>
      </xsd:simpleType>
    </xsd:element>
    <xsd:element name="LastSharedByUser" ma:index="14" nillable="true" ma:displayName="Last Shared By User" ma:description="" ma:hidden="true" ma:internalName="LastSharedByUser" ma:readOnly="true">
      <xsd:simpleType>
        <xsd:restriction base="dms:Note"/>
      </xsd:simpleType>
    </xsd:element>
    <xsd:element name="LastSharedByTime" ma:index="15" nillable="true" ma:displayName="Last Shared By Time" ma:description=""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990F116-B58F-4255-B05B-DA3808E0E5C6}">
  <ds:schemaRefs>
    <ds:schemaRef ds:uri="http://schemas.microsoft.com/office/2006/documentManagement/types"/>
    <ds:schemaRef ds:uri="a4bc753f-e3bb-4cba-8373-da173ea1515c"/>
    <ds:schemaRef ds:uri="http://purl.org/dc/elements/1.1/"/>
    <ds:schemaRef ds:uri="http://schemas.microsoft.com/office/2006/metadata/properties"/>
    <ds:schemaRef ds:uri="http://purl.org/dc/terms/"/>
    <ds:schemaRef ds:uri="http://schemas.openxmlformats.org/package/2006/metadata/core-properties"/>
    <ds:schemaRef ds:uri="http://schemas.microsoft.com/office/infopath/2007/PartnerControls"/>
    <ds:schemaRef ds:uri="10db0749-eddb-4627-97e5-bcd86b41c8cd"/>
    <ds:schemaRef ds:uri="http://www.w3.org/XML/1998/namespace"/>
    <ds:schemaRef ds:uri="http://purl.org/dc/dcmitype/"/>
    <ds:schemaRef ds:uri="http://schemas.microsoft.com/sharepoint/v3"/>
    <ds:schemaRef ds:uri="ed971524-76e7-40a8-a01a-f99956bd178c"/>
  </ds:schemaRefs>
</ds:datastoreItem>
</file>

<file path=customXml/itemProps2.xml><?xml version="1.0" encoding="utf-8"?>
<ds:datastoreItem xmlns:ds="http://schemas.openxmlformats.org/officeDocument/2006/customXml" ds:itemID="{0CC5A829-815D-4D89-AFF2-3D55939D43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d971524-76e7-40a8-a01a-f99956bd178c"/>
    <ds:schemaRef ds:uri="b0e4521d-181b-4aee-b4a8-952b2bc1472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1010</TotalTime>
  <Words>1109</Words>
  <Application>Microsoft Office PowerPoint</Application>
  <PresentationFormat>Widescreen</PresentationFormat>
  <Paragraphs>89</Paragraphs>
  <Slides>12</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Courier New</vt:lpstr>
      <vt:lpstr>Segoe UI</vt:lpstr>
      <vt:lpstr>Segoe UI Light</vt:lpstr>
      <vt:lpstr>Segoe UI Semibold</vt:lpstr>
      <vt:lpstr>Wingdings</vt:lpstr>
      <vt:lpstr>Microsoft Power Platform Template</vt:lpstr>
      <vt:lpstr>Online Role-based training resources:  Microsoft Learn https://docs.microsoft.com/en-us/learn/</vt:lpstr>
      <vt:lpstr>Module 12: Row-level Security</vt:lpstr>
      <vt:lpstr>Learning Objectives</vt:lpstr>
      <vt:lpstr>Lesson 1: Security in Power BI</vt:lpstr>
      <vt:lpstr>Security overview in Power BI</vt:lpstr>
      <vt:lpstr>Static Method</vt:lpstr>
      <vt:lpstr>Dynamic Method</vt:lpstr>
      <vt:lpstr>Review Questions</vt:lpstr>
      <vt:lpstr>Module Overview</vt:lpstr>
      <vt:lpstr>Lab: Enforce Row-Level Security</vt:lpstr>
      <vt:lpstr>References</vt:lpstr>
      <vt:lpstr>Closing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 Platform Template</dc:title>
  <dc:creator>Celene Abramson</dc:creator>
  <cp:lastModifiedBy>Brian Moring</cp:lastModifiedBy>
  <cp:revision>450</cp:revision>
  <dcterms:created xsi:type="dcterms:W3CDTF">2020-04-30T00:33:59Z</dcterms:created>
  <dcterms:modified xsi:type="dcterms:W3CDTF">2022-02-24T00:01:16Z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SetDate">
    <vt:lpwstr>2020-04-30T16:58:44.8526099Z</vt:lpwstr>
  </property>
  <property fmtid="{D5CDD505-2E9C-101B-9397-08002B2CF9AE}" pid="5" name="MSIP_Label_f42aa342-8706-4288-bd11-ebb85995028c_Name">
    <vt:lpwstr>General</vt:lpwstr>
  </property>
  <property fmtid="{D5CDD505-2E9C-101B-9397-08002B2CF9AE}" pid="6" name="MSIP_Label_f42aa342-8706-4288-bd11-ebb85995028c_ActionId">
    <vt:lpwstr>a6dbb04b-5cb4-4cb5-bb6f-3d6af857b37d</vt:lpwstr>
  </property>
  <property fmtid="{D5CDD505-2E9C-101B-9397-08002B2CF9AE}" pid="7" name="MSIP_Label_f42aa342-8706-4288-bd11-ebb85995028c_Extended_MSFT_Method">
    <vt:lpwstr>Automatic</vt:lpwstr>
  </property>
  <property fmtid="{D5CDD505-2E9C-101B-9397-08002B2CF9AE}" pid="8" name="Sensitivity">
    <vt:lpwstr>General</vt:lpwstr>
  </property>
  <property fmtid="{D5CDD505-2E9C-101B-9397-08002B2CF9AE}" pid="9" name="ContentTypeId">
    <vt:lpwstr>0x010100D38D393254D930438EAEFA57144E97A1</vt:lpwstr>
  </property>
</Properties>
</file>