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7"/>
  </p:notesMasterIdLst>
  <p:handoutMasterIdLst>
    <p:handoutMasterId r:id="rId28"/>
  </p:handoutMasterIdLst>
  <p:sldIdLst>
    <p:sldId id="1746" r:id="rId5"/>
    <p:sldId id="1627" r:id="rId6"/>
    <p:sldId id="1787" r:id="rId7"/>
    <p:sldId id="1778" r:id="rId8"/>
    <p:sldId id="1797" r:id="rId9"/>
    <p:sldId id="1752" r:id="rId10"/>
    <p:sldId id="1753" r:id="rId11"/>
    <p:sldId id="1754" r:id="rId12"/>
    <p:sldId id="1768" r:id="rId13"/>
    <p:sldId id="1798" r:id="rId14"/>
    <p:sldId id="1756" r:id="rId15"/>
    <p:sldId id="1758" r:id="rId16"/>
    <p:sldId id="1769" r:id="rId17"/>
    <p:sldId id="1799" r:id="rId18"/>
    <p:sldId id="1760" r:id="rId19"/>
    <p:sldId id="1806" r:id="rId20"/>
    <p:sldId id="1812" r:id="rId21"/>
    <p:sldId id="1770" r:id="rId22"/>
    <p:sldId id="1811" r:id="rId23"/>
    <p:sldId id="1764" r:id="rId24"/>
    <p:sldId id="1765" r:id="rId25"/>
    <p:sldId id="1767"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09E9F-4DB2-4037-97B8-2DEB0EA7DCBF}" v="16" dt="2022-02-23T23:37:51.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7941" autoAdjust="0"/>
  </p:normalViewPr>
  <p:slideViewPr>
    <p:cSldViewPr snapToGrid="0">
      <p:cViewPr varScale="1">
        <p:scale>
          <a:sx n="79" d="100"/>
          <a:sy n="79" d="100"/>
        </p:scale>
        <p:origin x="717"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E7C09E9F-4DB2-4037-97B8-2DEB0EA7DCBF}"/>
    <pc:docChg chg="custSel addSld delSld modSld">
      <pc:chgData name="Brian Moring" userId="d63e1979-4170-492a-9b10-98f39b9268fa" providerId="ADAL" clId="{E7C09E9F-4DB2-4037-97B8-2DEB0EA7DCBF}" dt="2022-02-23T23:37:53.866" v="83" actId="47"/>
      <pc:docMkLst>
        <pc:docMk/>
      </pc:docMkLst>
      <pc:sldChg chg="del">
        <pc:chgData name="Brian Moring" userId="d63e1979-4170-492a-9b10-98f39b9268fa" providerId="ADAL" clId="{E7C09E9F-4DB2-4037-97B8-2DEB0EA7DCBF}" dt="2022-02-23T23:14:17.006" v="6" actId="47"/>
        <pc:sldMkLst>
          <pc:docMk/>
          <pc:sldMk cId="155458472" sldId="1757"/>
        </pc:sldMkLst>
      </pc:sldChg>
      <pc:sldChg chg="modSp mod">
        <pc:chgData name="Brian Moring" userId="d63e1979-4170-492a-9b10-98f39b9268fa" providerId="ADAL" clId="{E7C09E9F-4DB2-4037-97B8-2DEB0EA7DCBF}" dt="2022-02-23T23:18:08.057" v="26" actId="20577"/>
        <pc:sldMkLst>
          <pc:docMk/>
          <pc:sldMk cId="3418600281" sldId="1765"/>
        </pc:sldMkLst>
        <pc:spChg chg="mod">
          <ac:chgData name="Brian Moring" userId="d63e1979-4170-492a-9b10-98f39b9268fa" providerId="ADAL" clId="{E7C09E9F-4DB2-4037-97B8-2DEB0EA7DCBF}" dt="2022-02-23T23:18:08.057" v="26" actId="20577"/>
          <ac:spMkLst>
            <pc:docMk/>
            <pc:sldMk cId="3418600281" sldId="1765"/>
            <ac:spMk id="15" creationId="{7AFD9358-0F0F-DD41-8430-DD40142A3348}"/>
          </ac:spMkLst>
        </pc:spChg>
      </pc:sldChg>
      <pc:sldChg chg="addSp delSp modSp mod">
        <pc:chgData name="Brian Moring" userId="d63e1979-4170-492a-9b10-98f39b9268fa" providerId="ADAL" clId="{E7C09E9F-4DB2-4037-97B8-2DEB0EA7DCBF}" dt="2022-02-23T23:30:42.011" v="81" actId="478"/>
        <pc:sldMkLst>
          <pc:docMk/>
          <pc:sldMk cId="187072463" sldId="1767"/>
        </pc:sldMkLst>
        <pc:spChg chg="add del mod">
          <ac:chgData name="Brian Moring" userId="d63e1979-4170-492a-9b10-98f39b9268fa" providerId="ADAL" clId="{E7C09E9F-4DB2-4037-97B8-2DEB0EA7DCBF}" dt="2022-02-23T23:30:42.011" v="81" actId="478"/>
          <ac:spMkLst>
            <pc:docMk/>
            <pc:sldMk cId="187072463" sldId="1767"/>
            <ac:spMk id="3" creationId="{D2884D60-58B3-49EB-B28F-1E8727A7FD26}"/>
          </ac:spMkLst>
        </pc:spChg>
        <pc:spChg chg="del">
          <ac:chgData name="Brian Moring" userId="d63e1979-4170-492a-9b10-98f39b9268fa" providerId="ADAL" clId="{E7C09E9F-4DB2-4037-97B8-2DEB0EA7DCBF}" dt="2022-02-23T23:30:40.401" v="80" actId="478"/>
          <ac:spMkLst>
            <pc:docMk/>
            <pc:sldMk cId="187072463" sldId="1767"/>
            <ac:spMk id="4" creationId="{09A5BF69-328B-4C46-AA23-C080DDB080EB}"/>
          </ac:spMkLst>
        </pc:spChg>
      </pc:sldChg>
      <pc:sldChg chg="modSp modAnim">
        <pc:chgData name="Brian Moring" userId="d63e1979-4170-492a-9b10-98f39b9268fa" providerId="ADAL" clId="{E7C09E9F-4DB2-4037-97B8-2DEB0EA7DCBF}" dt="2022-02-23T23:14:43.866" v="15" actId="20577"/>
        <pc:sldMkLst>
          <pc:docMk/>
          <pc:sldMk cId="2806017626" sldId="1769"/>
        </pc:sldMkLst>
        <pc:spChg chg="mod">
          <ac:chgData name="Brian Moring" userId="d63e1979-4170-492a-9b10-98f39b9268fa" providerId="ADAL" clId="{E7C09E9F-4DB2-4037-97B8-2DEB0EA7DCBF}" dt="2022-02-23T23:14:43.866" v="15" actId="20577"/>
          <ac:spMkLst>
            <pc:docMk/>
            <pc:sldMk cId="2806017626" sldId="1769"/>
            <ac:spMk id="3" creationId="{0A903C8A-DB0A-4E8D-8914-DD66F55D9131}"/>
          </ac:spMkLst>
        </pc:spChg>
      </pc:sldChg>
      <pc:sldChg chg="addSp delSp modSp del mod modNotesTx">
        <pc:chgData name="Brian Moring" userId="d63e1979-4170-492a-9b10-98f39b9268fa" providerId="ADAL" clId="{E7C09E9F-4DB2-4037-97B8-2DEB0EA7DCBF}" dt="2022-02-23T23:37:53.866" v="83" actId="47"/>
        <pc:sldMkLst>
          <pc:docMk/>
          <pc:sldMk cId="2704904868" sldId="1771"/>
        </pc:sldMkLst>
        <pc:spChg chg="add mod">
          <ac:chgData name="Brian Moring" userId="d63e1979-4170-492a-9b10-98f39b9268fa" providerId="ADAL" clId="{E7C09E9F-4DB2-4037-97B8-2DEB0EA7DCBF}" dt="2022-02-23T23:24:16.913" v="70" actId="688"/>
          <ac:spMkLst>
            <pc:docMk/>
            <pc:sldMk cId="2704904868" sldId="1771"/>
            <ac:spMk id="7" creationId="{705E7671-6916-4774-AE2A-FFBFA1AA9B51}"/>
          </ac:spMkLst>
        </pc:spChg>
        <pc:spChg chg="mod">
          <ac:chgData name="Brian Moring" userId="d63e1979-4170-492a-9b10-98f39b9268fa" providerId="ADAL" clId="{E7C09E9F-4DB2-4037-97B8-2DEB0EA7DCBF}" dt="2022-02-23T23:20:21.028" v="48" actId="20577"/>
          <ac:spMkLst>
            <pc:docMk/>
            <pc:sldMk cId="2704904868" sldId="1771"/>
            <ac:spMk id="14" creationId="{E307D465-5D56-0B41-96C4-901FFC2422DF}"/>
          </ac:spMkLst>
        </pc:spChg>
        <pc:picChg chg="add mod">
          <ac:chgData name="Brian Moring" userId="d63e1979-4170-492a-9b10-98f39b9268fa" providerId="ADAL" clId="{E7C09E9F-4DB2-4037-97B8-2DEB0EA7DCBF}" dt="2022-02-23T23:21:26.488" v="55" actId="1076"/>
          <ac:picMkLst>
            <pc:docMk/>
            <pc:sldMk cId="2704904868" sldId="1771"/>
            <ac:picMk id="4" creationId="{8EE8BEED-69F8-4900-B201-2E3EBDB7C94D}"/>
          </ac:picMkLst>
        </pc:picChg>
        <pc:picChg chg="add mod">
          <ac:chgData name="Brian Moring" userId="d63e1979-4170-492a-9b10-98f39b9268fa" providerId="ADAL" clId="{E7C09E9F-4DB2-4037-97B8-2DEB0EA7DCBF}" dt="2022-02-23T23:24:22.297" v="71" actId="1076"/>
          <ac:picMkLst>
            <pc:docMk/>
            <pc:sldMk cId="2704904868" sldId="1771"/>
            <ac:picMk id="6" creationId="{6A35EC44-1C75-4BF0-B85D-AFEFBF830BFF}"/>
          </ac:picMkLst>
        </pc:picChg>
        <pc:picChg chg="del">
          <ac:chgData name="Brian Moring" userId="d63e1979-4170-492a-9b10-98f39b9268fa" providerId="ADAL" clId="{E7C09E9F-4DB2-4037-97B8-2DEB0EA7DCBF}" dt="2022-02-23T23:19:50.746" v="31" actId="478"/>
          <ac:picMkLst>
            <pc:docMk/>
            <pc:sldMk cId="2704904868" sldId="1771"/>
            <ac:picMk id="1026" creationId="{6410D229-0977-46AE-94B1-E891E9EC5334}"/>
          </ac:picMkLst>
        </pc:picChg>
      </pc:sldChg>
      <pc:sldChg chg="addSp delSp modSp mod modClrScheme chgLayout">
        <pc:chgData name="Brian Moring" userId="d63e1979-4170-492a-9b10-98f39b9268fa" providerId="ADAL" clId="{E7C09E9F-4DB2-4037-97B8-2DEB0EA7DCBF}" dt="2022-02-23T23:13:28.032" v="2" actId="208"/>
        <pc:sldMkLst>
          <pc:docMk/>
          <pc:sldMk cId="285487986" sldId="1797"/>
        </pc:sldMkLst>
        <pc:spChg chg="add del mod ord">
          <ac:chgData name="Brian Moring" userId="d63e1979-4170-492a-9b10-98f39b9268fa" providerId="ADAL" clId="{E7C09E9F-4DB2-4037-97B8-2DEB0EA7DCBF}" dt="2022-02-23T23:13:24.988" v="1" actId="478"/>
          <ac:spMkLst>
            <pc:docMk/>
            <pc:sldMk cId="285487986" sldId="1797"/>
            <ac:spMk id="2" creationId="{7B93ACCD-F28B-453A-99C6-4871401CE8BA}"/>
          </ac:spMkLst>
        </pc:spChg>
        <pc:spChg chg="mod">
          <ac:chgData name="Brian Moring" userId="d63e1979-4170-492a-9b10-98f39b9268fa" providerId="ADAL" clId="{E7C09E9F-4DB2-4037-97B8-2DEB0EA7DCBF}" dt="2022-02-23T23:13:28.032" v="2" actId="208"/>
          <ac:spMkLst>
            <pc:docMk/>
            <pc:sldMk cId="285487986" sldId="1797"/>
            <ac:spMk id="4" creationId="{82B19093-6FE5-461E-A092-AB2B280E67F2}"/>
          </ac:spMkLst>
        </pc:spChg>
        <pc:spChg chg="mod ord">
          <ac:chgData name="Brian Moring" userId="d63e1979-4170-492a-9b10-98f39b9268fa" providerId="ADAL" clId="{E7C09E9F-4DB2-4037-97B8-2DEB0EA7DCBF}" dt="2022-02-23T23:13:21.879" v="0"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E7C09E9F-4DB2-4037-97B8-2DEB0EA7DCBF}" dt="2022-02-23T23:14:04.472" v="5" actId="208"/>
        <pc:sldMkLst>
          <pc:docMk/>
          <pc:sldMk cId="1891246524" sldId="1798"/>
        </pc:sldMkLst>
        <pc:spChg chg="add del mod ord">
          <ac:chgData name="Brian Moring" userId="d63e1979-4170-492a-9b10-98f39b9268fa" providerId="ADAL" clId="{E7C09E9F-4DB2-4037-97B8-2DEB0EA7DCBF}" dt="2022-02-23T23:14:01.804" v="4" actId="478"/>
          <ac:spMkLst>
            <pc:docMk/>
            <pc:sldMk cId="1891246524" sldId="1798"/>
            <ac:spMk id="2" creationId="{DA5119EC-E3DD-40AD-A7D6-54F5BA3C790C}"/>
          </ac:spMkLst>
        </pc:spChg>
        <pc:spChg chg="mod ord">
          <ac:chgData name="Brian Moring" userId="d63e1979-4170-492a-9b10-98f39b9268fa" providerId="ADAL" clId="{E7C09E9F-4DB2-4037-97B8-2DEB0EA7DCBF}" dt="2022-02-23T23:13:59.879" v="3" actId="700"/>
          <ac:spMkLst>
            <pc:docMk/>
            <pc:sldMk cId="1891246524" sldId="1798"/>
            <ac:spMk id="5" creationId="{007C2C26-EFD2-E847-AEA7-5CEF245E0904}"/>
          </ac:spMkLst>
        </pc:spChg>
        <pc:spChg chg="mod">
          <ac:chgData name="Brian Moring" userId="d63e1979-4170-492a-9b10-98f39b9268fa" providerId="ADAL" clId="{E7C09E9F-4DB2-4037-97B8-2DEB0EA7DCBF}" dt="2022-02-23T23:14:04.472" v="5"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E7C09E9F-4DB2-4037-97B8-2DEB0EA7DCBF}" dt="2022-02-23T23:14:54.626" v="18" actId="208"/>
        <pc:sldMkLst>
          <pc:docMk/>
          <pc:sldMk cId="3894596004" sldId="1799"/>
        </pc:sldMkLst>
        <pc:spChg chg="add del mod ord">
          <ac:chgData name="Brian Moring" userId="d63e1979-4170-492a-9b10-98f39b9268fa" providerId="ADAL" clId="{E7C09E9F-4DB2-4037-97B8-2DEB0EA7DCBF}" dt="2022-02-23T23:14:52.878" v="17" actId="478"/>
          <ac:spMkLst>
            <pc:docMk/>
            <pc:sldMk cId="3894596004" sldId="1799"/>
            <ac:spMk id="2" creationId="{D52A47CB-8D4A-42E6-BC52-11FBCFADA017}"/>
          </ac:spMkLst>
        </pc:spChg>
        <pc:spChg chg="mod">
          <ac:chgData name="Brian Moring" userId="d63e1979-4170-492a-9b10-98f39b9268fa" providerId="ADAL" clId="{E7C09E9F-4DB2-4037-97B8-2DEB0EA7DCBF}" dt="2022-02-23T23:14:54.626" v="18" actId="208"/>
          <ac:spMkLst>
            <pc:docMk/>
            <pc:sldMk cId="3894596004" sldId="1799"/>
            <ac:spMk id="4" creationId="{71AC8B10-F889-4049-B069-532785C9FC3A}"/>
          </ac:spMkLst>
        </pc:spChg>
        <pc:spChg chg="mod ord">
          <ac:chgData name="Brian Moring" userId="d63e1979-4170-492a-9b10-98f39b9268fa" providerId="ADAL" clId="{E7C09E9F-4DB2-4037-97B8-2DEB0EA7DCBF}" dt="2022-02-23T23:14:50.718" v="16" actId="700"/>
          <ac:spMkLst>
            <pc:docMk/>
            <pc:sldMk cId="3894596004" sldId="1799"/>
            <ac:spMk id="5" creationId="{007C2C26-EFD2-E847-AEA7-5CEF245E0904}"/>
          </ac:spMkLst>
        </pc:spChg>
      </pc:sldChg>
      <pc:sldChg chg="add">
        <pc:chgData name="Brian Moring" userId="d63e1979-4170-492a-9b10-98f39b9268fa" providerId="ADAL" clId="{E7C09E9F-4DB2-4037-97B8-2DEB0EA7DCBF}" dt="2022-02-23T23:37:51.721" v="82"/>
        <pc:sldMkLst>
          <pc:docMk/>
          <pc:sldMk cId="2354316979" sldId="1806"/>
        </pc:sldMkLst>
      </pc:sldChg>
      <pc:sldChg chg="modSp mod">
        <pc:chgData name="Brian Moring" userId="d63e1979-4170-492a-9b10-98f39b9268fa" providerId="ADAL" clId="{E7C09E9F-4DB2-4037-97B8-2DEB0EA7DCBF}" dt="2022-02-23T23:15:29.052" v="20" actId="208"/>
        <pc:sldMkLst>
          <pc:docMk/>
          <pc:sldMk cId="2069228939" sldId="1811"/>
        </pc:sldMkLst>
        <pc:spChg chg="mod">
          <ac:chgData name="Brian Moring" userId="d63e1979-4170-492a-9b10-98f39b9268fa" providerId="ADAL" clId="{E7C09E9F-4DB2-4037-97B8-2DEB0EA7DCBF}" dt="2022-02-23T23:15:20.902" v="19" actId="208"/>
          <ac:spMkLst>
            <pc:docMk/>
            <pc:sldMk cId="2069228939" sldId="1811"/>
            <ac:spMk id="16" creationId="{2723EE74-D03B-43E6-8DA4-03A69A4F70CE}"/>
          </ac:spMkLst>
        </pc:spChg>
        <pc:spChg chg="mod">
          <ac:chgData name="Brian Moring" userId="d63e1979-4170-492a-9b10-98f39b9268fa" providerId="ADAL" clId="{E7C09E9F-4DB2-4037-97B8-2DEB0EA7DCBF}" dt="2022-02-23T23:15:29.052" v="20" actId="208"/>
          <ac:spMkLst>
            <pc:docMk/>
            <pc:sldMk cId="2069228939" sldId="1811"/>
            <ac:spMk id="45" creationId="{D0454519-8FC1-444B-9FD6-502A5DDFF922}"/>
          </ac:spMkLst>
        </pc:spChg>
      </pc:sldChg>
      <pc:sldChg chg="add">
        <pc:chgData name="Brian Moring" userId="d63e1979-4170-492a-9b10-98f39b9268fa" providerId="ADAL" clId="{E7C09E9F-4DB2-4037-97B8-2DEB0EA7DCBF}" dt="2022-02-23T23:18:54.900" v="27"/>
        <pc:sldMkLst>
          <pc:docMk/>
          <pc:sldMk cId="3033439774" sldId="18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3:37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3:37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microsoft-365/compliance/sensitivity-label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In this data-centric world, it has become increasingly important to have the ability to view how data changes in real time. This ability is particularly important in the context of dashboards; these are the canvases on which you can tell the story of the data, so the ability to show real-time, streaming data on these dashboards can be important to your business. With Power BI's real-time streaming capabilities, you can stream data and update dashboards as soon as the data is logged.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Streaming data can come from a variety of sources, including from social media, factory sensors, service-usage metrics, and other sources that contain a constant stream of data points. A common scenario are sensors that send a stream of telemetry data to IoT hub. From the IoT hub, you can use a stream insight job to aggregate the data, then you can retrieve the data into Power BI as a streaming dataset, where you can consume the information and build the pertinent visuals.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Data that comes from a streaming dataset is not stored in a Power BI data model; instead, it is stored in a temporary cache. Consequently, you cannot model the data with this type of dataset. The only way to visualize the data from a streaming data source is to create a tile directly on a dashboard and use a custom streaming data source.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After you have selected the new dataset, select </a:t>
            </a:r>
            <a:r>
              <a:rPr lang="en-US" b="1" i="0" dirty="0">
                <a:effectLst/>
                <a:latin typeface="Segoe UI Light" panose="020B0502040204020203" pitchFamily="34" charset="0"/>
                <a:cs typeface="Segoe UI Light" panose="020B0502040204020203" pitchFamily="34" charset="0"/>
              </a:rPr>
              <a:t>Next</a:t>
            </a:r>
            <a:r>
              <a:rPr lang="en-US" b="0" i="0" dirty="0">
                <a:effectLst/>
                <a:latin typeface="Segoe UI Light" panose="020B0502040204020203" pitchFamily="34" charset="0"/>
                <a:cs typeface="Segoe UI Light" panose="020B0502040204020203" pitchFamily="34" charset="0"/>
              </a:rPr>
              <a:t>, enter the details for your streaming dataset, and then add a new streaming dataset tile. Streaming dataset tiles can be in the form of line charts, stacked bar charts, cards, and gauges and are formatted similarly to any other kind of tile.</a:t>
            </a:r>
          </a:p>
          <a:p>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process of building reports and dashboards is iterative. As data is constantly refreshed and business requirements change, it is expected that your reports and dashboards might also change; both in what filters or slicers you might have and also in what report elements, charts, and cards you have. For this reason, it is crucial that Power BI supports this iterative process. Through Power BI's innate functionality to pin live report pages to a dashboard, you can ensure that you aren't using old data and the visuals on your dashboards reflect changes live.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Pin a live page</a:t>
            </a:r>
          </a:p>
          <a:p>
            <a:pPr algn="l"/>
            <a:r>
              <a:rPr lang="en-US" b="0" i="0" dirty="0">
                <a:effectLst/>
                <a:latin typeface="Segoe UI Light" panose="020B0502040204020203" pitchFamily="34" charset="0"/>
                <a:cs typeface="Segoe UI Light" panose="020B0502040204020203" pitchFamily="34" charset="0"/>
              </a:rPr>
              <a:t>When you pin a visual, you can add it to a new or an existing dashboard. You can do the same with entire reports; when you pin a report page, all visuals on the report will be pinned to a dashboard and they are also live, meaning that any changes you make on the report will be immediately reflected on the dashboard that you have pinned the report to.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Light" panose="020B0502040204020203" pitchFamily="34" charset="0"/>
                <a:cs typeface="Segoe UI Light" panose="020B0502040204020203" pitchFamily="34" charset="0"/>
              </a:rPr>
              <a:t>When you pin an entire page, the tiles are </a:t>
            </a:r>
            <a:r>
              <a:rPr lang="en-US" b="0" i="1" dirty="0">
                <a:solidFill>
                  <a:srgbClr val="171717"/>
                </a:solidFill>
                <a:effectLst/>
                <a:latin typeface="Segoe UI Light" panose="020B0502040204020203" pitchFamily="34" charset="0"/>
                <a:cs typeface="Segoe UI Light" panose="020B0502040204020203" pitchFamily="34" charset="0"/>
              </a:rPr>
              <a:t>live</a:t>
            </a:r>
            <a:r>
              <a:rPr lang="en-US" b="0" i="0" dirty="0">
                <a:solidFill>
                  <a:srgbClr val="171717"/>
                </a:solidFill>
                <a:effectLst/>
                <a:latin typeface="Segoe UI Light" panose="020B0502040204020203" pitchFamily="34" charset="0"/>
                <a:cs typeface="Segoe UI Light" panose="020B0502040204020203" pitchFamily="34" charset="0"/>
              </a:rPr>
              <a:t>; you can interact with them right there on the dashboard. And changes you make to any of the visualizations back in the report editor are reflected in the dashboard tile as well.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effectLst/>
                <a:latin typeface="Segoe UI Light" panose="020B0502040204020203" pitchFamily="34" charset="0"/>
                <a:cs typeface="Segoe UI Light" panose="020B0502040204020203" pitchFamily="34" charset="0"/>
              </a:rPr>
              <a:t>Any changes that you make to the tickets report will automatically show on the dashboard when the page is refreshed. In Power BI Desktop, you can make changes to your visuals or data as needed and then deploy to the appropriate workspace file, which will update the report and simultaneously update the dashboard as well.</a:t>
            </a:r>
            <a:endParaRPr lang="en-US" b="0" i="0" dirty="0">
              <a:solidFill>
                <a:srgbClr val="171717"/>
              </a:solidFill>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37763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EXPLORE DATA IN YOUR OWN WORDS.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 dashboards are about having a user-friendly experience. Dashboards in Power BI service are comprised of a canvas of interactive tiles, or report elements, that tell a data story. </a:t>
            </a:r>
            <a:r>
              <a:rPr lang="en-US" b="0" i="0" dirty="0">
                <a:solidFill>
                  <a:srgbClr val="171717"/>
                </a:solidFill>
                <a:effectLst/>
                <a:latin typeface="Segoe UI Light" panose="020B0502040204020203" pitchFamily="34" charset="0"/>
                <a:cs typeface="Segoe UI Light" panose="020B0502040204020203" pitchFamily="34" charset="0"/>
              </a:rPr>
              <a:t>Sometimes the fastest way to get an answer from your data is to ask a question using natural language. The Q&amp;A feature in Power BI lets you explore your data in your own words.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Q&amp;A is interactive, even fun. Often, one question leads to others as the visualizations reveal interesting paths to pursue.</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With Q&amp;A, not only can you ask your data to speak for itself, you can tell Power BI how to display the answer. Just add "as a </a:t>
            </a:r>
            <a:r>
              <a:rPr lang="en-US" dirty="0">
                <a:latin typeface="Segoe UI Light" panose="020B0502040204020203" pitchFamily="34" charset="0"/>
                <a:cs typeface="Segoe UI Light" panose="020B0502040204020203" pitchFamily="34" charset="0"/>
              </a:rPr>
              <a:t>" to the end of your question. For example, "show inventory volume by plant as a map" and "show total inventory as a card". Try it for yourself.</a:t>
            </a:r>
            <a:endParaRPr lang="en-US" b="0" i="0" dirty="0">
              <a:solidFill>
                <a:srgbClr val="171717"/>
              </a:solidFill>
              <a:effectLst/>
              <a:latin typeface="Segoe UI Light" panose="020B0502040204020203" pitchFamily="34" charset="0"/>
              <a:cs typeface="Segoe UI Light" panose="020B0502040204020203" pitchFamily="34" charset="0"/>
            </a:endParaRP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When you're happy with the result, pin the visualization to a dashboard by selecting the pin icon in the top right corner.</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Three main elements to the Q&amp;A feature: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Question box</a:t>
            </a:r>
            <a:r>
              <a:rPr lang="en-US" b="0" i="0" dirty="0">
                <a:effectLst/>
                <a:latin typeface="Segoe UI Light" panose="020B0502040204020203" pitchFamily="34" charset="0"/>
                <a:cs typeface="Segoe UI Light" panose="020B0502040204020203" pitchFamily="34" charset="0"/>
              </a:rPr>
              <a:t>: Enter their question about the data. An example of a question could be: What was the average sales amount by category? Entering this question will trigger Power BI's natural-language analysis engine to parse and determine the appropriate data to display.</a:t>
            </a:r>
          </a:p>
          <a:p>
            <a:pPr marL="171450" indent="-171450" algn="l">
              <a:buFont typeface="Arial" panose="020B0604020202020204" pitchFamily="34" charset="0"/>
              <a:buChar char="•"/>
            </a:pPr>
            <a:r>
              <a:rPr lang="en-US" b="1" i="0" dirty="0">
                <a:solidFill>
                  <a:srgbClr val="171717"/>
                </a:solidFill>
                <a:effectLst/>
                <a:latin typeface="Segoe UI Light" panose="020B0502040204020203" pitchFamily="34" charset="0"/>
                <a:cs typeface="Segoe UI Light" panose="020B0502040204020203" pitchFamily="34" charset="0"/>
              </a:rPr>
              <a:t>Suggestion tiles</a:t>
            </a:r>
            <a:r>
              <a:rPr lang="en-US" b="0" i="0" dirty="0">
                <a:solidFill>
                  <a:srgbClr val="171717"/>
                </a:solidFill>
                <a:effectLst/>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Contains tiles with pre-populated suggestions for questions that the user can consider asking. When the user selects one of these tiles, they will be shown analysis.</a:t>
            </a:r>
          </a:p>
          <a:p>
            <a:pPr marL="171450" indent="-171450" algn="l">
              <a:buFont typeface="Arial" panose="020B0604020202020204" pitchFamily="34" charset="0"/>
              <a:buChar char="•"/>
            </a:pPr>
            <a:r>
              <a:rPr lang="en-US" b="1" i="0" dirty="0">
                <a:solidFill>
                  <a:srgbClr val="171717"/>
                </a:solidFill>
                <a:effectLst/>
                <a:latin typeface="Segoe UI Light" panose="020B0502040204020203" pitchFamily="34" charset="0"/>
                <a:cs typeface="Segoe UI Light" panose="020B0502040204020203" pitchFamily="34" charset="0"/>
              </a:rPr>
              <a:t>Pin visual</a:t>
            </a:r>
            <a:r>
              <a:rPr lang="en-US" b="0" i="0" dirty="0">
                <a:solidFill>
                  <a:srgbClr val="171717"/>
                </a:solidFill>
                <a:effectLst/>
                <a:latin typeface="Segoe UI Light" panose="020B0502040204020203" pitchFamily="34" charset="0"/>
                <a:cs typeface="Segoe UI Light" panose="020B0502040204020203" pitchFamily="34" charset="0"/>
              </a:rPr>
              <a:t>: An icon that allows you to pin the visual into a new or existing dashboard.</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feature in Power BI uses machine learning algorithms to run over your entire dataset and produce insights (results) for you, very quickly. This feature is a great way to build dashboards, when you don't know where to start. It also helps you to determine any insights you might've missed when building out your reports. From the insights that Power BI discovers, you can generate interesting interactive visualizations.</a:t>
            </a:r>
          </a:p>
          <a:p>
            <a:pPr algn="l"/>
            <a:endParaRPr lang="en-US" b="1"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This feature is available in the Power BI Web Service only. Also, this feature doesn't work with </a:t>
            </a:r>
            <a:r>
              <a:rPr lang="en-US" b="0" i="0" dirty="0" err="1">
                <a:effectLst/>
                <a:latin typeface="Segoe UI Light" panose="020B0502040204020203" pitchFamily="34" charset="0"/>
                <a:cs typeface="Segoe UI Light" panose="020B0502040204020203" pitchFamily="34" charset="0"/>
              </a:rPr>
              <a:t>DirectQuery</a:t>
            </a:r>
            <a:r>
              <a:rPr lang="en-US" b="0" i="0" dirty="0">
                <a:effectLst/>
                <a:latin typeface="Segoe UI Light" panose="020B0502040204020203" pitchFamily="34" charset="0"/>
                <a:cs typeface="Segoe UI Light" panose="020B0502040204020203" pitchFamily="34" charset="0"/>
              </a:rPr>
              <a:t>; it only works with data imported to Power BI.</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get quick insights on your dataset, open your Power BI Web Service, then select the </a:t>
            </a:r>
            <a:r>
              <a:rPr lang="en-US" b="1" i="0" dirty="0">
                <a:effectLst/>
                <a:latin typeface="Segoe UI Light" panose="020B0502040204020203" pitchFamily="34" charset="0"/>
                <a:cs typeface="Segoe UI Light" panose="020B0502040204020203" pitchFamily="34" charset="0"/>
              </a:rPr>
              <a:t>Content</a:t>
            </a:r>
            <a:r>
              <a:rPr lang="en-US" b="0" i="0" dirty="0">
                <a:effectLst/>
                <a:latin typeface="Segoe UI Light" panose="020B0502040204020203" pitchFamily="34" charset="0"/>
                <a:cs typeface="Segoe UI Light" panose="020B0502040204020203" pitchFamily="34" charset="0"/>
              </a:rPr>
              <a:t> tab. Locate your report for which you want to get quick insights, then select </a:t>
            </a:r>
            <a:r>
              <a:rPr lang="en-US" b="1" i="0" dirty="0">
                <a:effectLst/>
                <a:latin typeface="Segoe UI Light" panose="020B0502040204020203" pitchFamily="34" charset="0"/>
                <a:cs typeface="Segoe UI Light" panose="020B0502040204020203" pitchFamily="34" charset="0"/>
              </a:rPr>
              <a:t>More options</a:t>
            </a:r>
            <a:r>
              <a:rPr lang="en-US" b="0" i="0" dirty="0">
                <a:effectLst/>
                <a:latin typeface="Segoe UI Light" panose="020B0502040204020203" pitchFamily="34" charset="0"/>
                <a:cs typeface="Segoe UI Light" panose="020B0502040204020203" pitchFamily="34" charset="0"/>
              </a:rPr>
              <a:t> (...) &gt;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Power BI will use various algorithms to search for trends in your dataset. This process might take a few seconds but when it is finished, you'll see a message in the top right corner letting you know that the results are ready to be viewed.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Select </a:t>
            </a:r>
            <a:r>
              <a:rPr lang="en-US" b="1" i="0" dirty="0">
                <a:effectLst/>
                <a:latin typeface="Segoe UI Light" panose="020B0502040204020203" pitchFamily="34" charset="0"/>
                <a:cs typeface="Segoe UI Light" panose="020B0502040204020203" pitchFamily="34" charset="0"/>
              </a:rPr>
              <a:t>View insights</a:t>
            </a:r>
            <a:r>
              <a:rPr lang="en-US" b="0" i="0" dirty="0">
                <a:effectLst/>
                <a:latin typeface="Segoe UI Light" panose="020B0502040204020203" pitchFamily="34" charset="0"/>
                <a:cs typeface="Segoe UI Light" panose="020B0502040204020203" pitchFamily="34" charset="0"/>
              </a:rPr>
              <a:t> to open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for the selected dataset and view the insights that Power BI found for you.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contains up to 32 separate insight cards, and each card has a chart or graph, plus a short description.</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Add the Quick Insights card to your report</a:t>
            </a:r>
            <a:r>
              <a:rPr lang="en-US" b="0" i="0" dirty="0">
                <a:effectLst/>
                <a:latin typeface="Segoe UI Light" panose="020B0502040204020203" pitchFamily="34" charset="0"/>
                <a:cs typeface="Segoe UI Light" panose="020B0502040204020203" pitchFamily="34" charset="0"/>
              </a:rPr>
              <a:t>: If you see an insight card that is particularly interesting, you can add it to your report. On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hover over the card, then select the pin icon. The visual is added to your dashboard, where you can reposition it as required.</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Interact with the results</a:t>
            </a:r>
            <a:r>
              <a:rPr lang="en-US" b="0" i="0" dirty="0">
                <a:effectLst/>
                <a:latin typeface="Segoe UI Light" panose="020B0502040204020203" pitchFamily="34" charset="0"/>
                <a:cs typeface="Segoe UI Light" panose="020B0502040204020203" pitchFamily="34" charset="0"/>
              </a:rPr>
              <a:t>: To take a closer look at a particular insight card on the </a:t>
            </a:r>
            <a:r>
              <a:rPr lang="en-US" b="1" i="0" dirty="0">
                <a:effectLst/>
                <a:latin typeface="Segoe UI Light" panose="020B0502040204020203" pitchFamily="34" charset="0"/>
                <a:cs typeface="Segoe UI Light" panose="020B0502040204020203" pitchFamily="34" charset="0"/>
              </a:rPr>
              <a:t>Quick Insights</a:t>
            </a:r>
            <a:r>
              <a:rPr lang="en-US" b="0" i="0" dirty="0">
                <a:effectLst/>
                <a:latin typeface="Segoe UI Light" panose="020B0502040204020203" pitchFamily="34" charset="0"/>
                <a:cs typeface="Segoe UI Light" panose="020B0502040204020203" pitchFamily="34" charset="0"/>
              </a:rPr>
              <a:t> page, select an insight card to open the insight screen opens in </a:t>
            </a:r>
            <a:r>
              <a:rPr lang="en-US" b="1" i="0" dirty="0">
                <a:effectLst/>
                <a:latin typeface="Segoe UI Light" panose="020B0502040204020203" pitchFamily="34" charset="0"/>
                <a:cs typeface="Segoe UI Light" panose="020B0502040204020203" pitchFamily="34" charset="0"/>
              </a:rPr>
              <a:t>Focus</a:t>
            </a:r>
            <a:r>
              <a:rPr lang="en-US" b="0" i="0" dirty="0">
                <a:effectLst/>
                <a:latin typeface="Segoe UI Light" panose="020B0502040204020203" pitchFamily="34" charset="0"/>
                <a:cs typeface="Segoe UI Light" panose="020B0502040204020203" pitchFamily="34" charset="0"/>
              </a:rPr>
              <a:t> mode.</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then perform the following actions: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Filter the visualization using the available options in the </a:t>
            </a:r>
            <a:r>
              <a:rPr lang="en-US" b="1" i="0" dirty="0">
                <a:effectLst/>
                <a:latin typeface="Segoe UI Light" panose="020B0502040204020203" pitchFamily="34" charset="0"/>
                <a:cs typeface="Segoe UI Light" panose="020B0502040204020203" pitchFamily="34" charset="0"/>
              </a:rPr>
              <a:t>Filters</a:t>
            </a:r>
            <a:r>
              <a:rPr lang="en-US" b="0" i="0" dirty="0">
                <a:effectLst/>
                <a:latin typeface="Segoe UI Light" panose="020B0502040204020203" pitchFamily="34" charset="0"/>
                <a:cs typeface="Segoe UI Light" panose="020B0502040204020203" pitchFamily="34" charset="0"/>
              </a:rPr>
              <a:t> panel.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Pin the insight card to a dashboard by selecting </a:t>
            </a:r>
            <a:r>
              <a:rPr lang="en-US" b="1" i="0" dirty="0">
                <a:effectLst/>
                <a:latin typeface="Segoe UI Light" panose="020B0502040204020203" pitchFamily="34" charset="0"/>
                <a:cs typeface="Segoe UI Light" panose="020B0502040204020203" pitchFamily="34" charset="0"/>
              </a:rPr>
              <a:t>Pin visual</a:t>
            </a:r>
            <a:r>
              <a:rPr lang="en-US" b="0" i="0" dirty="0">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Run insights on the card itself (scoped insights) by selecting </a:t>
            </a:r>
            <a:r>
              <a:rPr lang="en-US" b="1" i="0" dirty="0">
                <a:effectLst/>
                <a:latin typeface="Segoe UI Light" panose="020B0502040204020203" pitchFamily="34" charset="0"/>
                <a:cs typeface="Segoe UI Light" panose="020B0502040204020203" pitchFamily="34" charset="0"/>
              </a:rPr>
              <a:t>Get insights</a:t>
            </a:r>
            <a:r>
              <a:rPr lang="en-US" b="0" i="0" dirty="0">
                <a:effectLst/>
                <a:latin typeface="Segoe UI Light" panose="020B0502040204020203" pitchFamily="34" charset="0"/>
                <a:cs typeface="Segoe UI Light" panose="020B0502040204020203" pitchFamily="34" charset="0"/>
              </a:rPr>
              <a:t> in the top-right corner. The scoped insights allow you to drill down deeper into your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Return to the original insights canvas by selecting </a:t>
            </a:r>
            <a:r>
              <a:rPr lang="en-US" b="1" i="0" dirty="0">
                <a:effectLst/>
                <a:latin typeface="Segoe UI Light" panose="020B0502040204020203" pitchFamily="34" charset="0"/>
                <a:cs typeface="Segoe UI Light" panose="020B0502040204020203" pitchFamily="34" charset="0"/>
              </a:rPr>
              <a:t>Exit Focus mode</a:t>
            </a:r>
            <a:r>
              <a:rPr lang="en-US" b="0" i="0" dirty="0">
                <a:effectLst/>
                <a:latin typeface="Segoe UI Light" panose="020B0502040204020203" pitchFamily="34" charset="0"/>
                <a:cs typeface="Segoe UI Light" panose="020B0502040204020203" pitchFamily="34" charset="0"/>
              </a:rPr>
              <a:t> in the top-left corner.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6794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Light" panose="020B0502040204020203" pitchFamily="34" charset="0"/>
                <a:cs typeface="Segoe UI Light" panose="020B0502040204020203" pitchFamily="34" charset="0"/>
              </a:rPr>
              <a:t>Every dashboard is different. Some dashboards should never be shared with those outside your company or printed out, while others can be shared freely. By using sensitivity labels on dashboards, you will be able to raise awareness with those viewing your dashboards about the appropriate level of security. You can tag your dashboards with labels defined by your company’s IT department, so everyone viewing the content will have the same level of understanding around the sensitivity of the data.</a:t>
            </a:r>
          </a:p>
          <a:p>
            <a:pPr algn="l"/>
            <a:endParaRPr lang="en-US" b="0" i="0" dirty="0">
              <a:solidFill>
                <a:srgbClr val="E6E6E6"/>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6E6E6"/>
                </a:solidFill>
                <a:effectLst/>
                <a:latin typeface="Segoe UI Light" panose="020B0502040204020203" pitchFamily="34" charset="0"/>
                <a:cs typeface="Segoe UI Light" panose="020B0502040204020203" pitchFamily="34" charset="0"/>
              </a:rPr>
              <a:t>Microsoft Information Protection sensitivity labels on your reports, </a:t>
            </a:r>
            <a:r>
              <a:rPr lang="en-US" b="1" i="0" dirty="0">
                <a:solidFill>
                  <a:srgbClr val="E6E6E6"/>
                </a:solidFill>
                <a:effectLst/>
                <a:latin typeface="Segoe UI Light" panose="020B0502040204020203" pitchFamily="34" charset="0"/>
                <a:cs typeface="Segoe UI Light" panose="020B0502040204020203" pitchFamily="34" charset="0"/>
              </a:rPr>
              <a:t>dashboards</a:t>
            </a:r>
            <a:r>
              <a:rPr lang="en-US" b="0" i="0" dirty="0">
                <a:solidFill>
                  <a:srgbClr val="E6E6E6"/>
                </a:solidFill>
                <a:effectLst/>
                <a:latin typeface="Segoe UI Light" panose="020B0502040204020203" pitchFamily="34" charset="0"/>
                <a:cs typeface="Segoe UI Light" panose="020B0502040204020203" pitchFamily="34" charset="0"/>
              </a:rPr>
              <a:t>, datasets, dataflows, and .</a:t>
            </a:r>
            <a:r>
              <a:rPr lang="en-US" b="0" i="0" dirty="0" err="1">
                <a:solidFill>
                  <a:srgbClr val="E6E6E6"/>
                </a:solidFill>
                <a:effectLst/>
                <a:latin typeface="Segoe UI Light" panose="020B0502040204020203" pitchFamily="34" charset="0"/>
                <a:cs typeface="Segoe UI Light" panose="020B0502040204020203" pitchFamily="34" charset="0"/>
              </a:rPr>
              <a:t>pbix</a:t>
            </a:r>
            <a:r>
              <a:rPr lang="en-US" b="0" i="0" dirty="0">
                <a:solidFill>
                  <a:srgbClr val="E6E6E6"/>
                </a:solidFill>
                <a:effectLst/>
                <a:latin typeface="Segoe UI Light" panose="020B0502040204020203" pitchFamily="34" charset="0"/>
                <a:cs typeface="Segoe UI Light" panose="020B0502040204020203" pitchFamily="34" charset="0"/>
              </a:rPr>
              <a:t> files can guard your sensitive content against unauthorized data access and leakage.</a:t>
            </a:r>
          </a:p>
          <a:p>
            <a:pPr algn="l"/>
            <a:endParaRPr lang="en-US" dirty="0">
              <a:latin typeface="Segoe UI Light" panose="020B0502040204020203" pitchFamily="34" charset="0"/>
              <a:cs typeface="Segoe UI Light" panose="020B0502040204020203" pitchFamily="34" charset="0"/>
            </a:endParaRPr>
          </a:p>
          <a:p>
            <a:pPr algn="l"/>
            <a:r>
              <a:rPr lang="en-US" b="0" i="0" u="none" strike="noStrike" dirty="0">
                <a:effectLst/>
                <a:latin typeface="Segoe UI Light" panose="020B0502040204020203" pitchFamily="34" charset="0"/>
                <a:cs typeface="Segoe UI Light" panose="020B0502040204020203" pitchFamily="34" charset="0"/>
                <a:hlinkClick r:id="rId3"/>
              </a:rPr>
              <a:t>Microsoft Information Protection sensitivity labels</a:t>
            </a:r>
            <a:r>
              <a:rPr lang="en-US" b="0" i="0" u="none" strike="noStrike" dirty="0">
                <a:effectLst/>
                <a:latin typeface="Segoe UI Light" panose="020B0502040204020203" pitchFamily="34" charset="0"/>
                <a:cs typeface="Segoe UI Light" panose="020B0502040204020203" pitchFamily="34" charset="0"/>
              </a:rPr>
              <a:t> </a:t>
            </a:r>
            <a:r>
              <a:rPr lang="en-US" b="0" i="0" dirty="0">
                <a:solidFill>
                  <a:srgbClr val="E6E6E6"/>
                </a:solidFill>
                <a:effectLst/>
                <a:latin typeface="Segoe UI Light" panose="020B0502040204020203" pitchFamily="34" charset="0"/>
                <a:cs typeface="Segoe UI Light" panose="020B0502040204020203" pitchFamily="34" charset="0"/>
              </a:rPr>
              <a:t>must be enabled by an admin on the tenant. When data protection is enabled, sensitivity labels appear in the sensitivity column in the list view of dashboards, reports, datasets, and dataflows.</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8140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5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3:37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create and use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enhance existing dashboards</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22</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and use Dashboards and understand their purpose.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Enhancing existing dashboards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3:37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Light" panose="020B0502040204020203" pitchFamily="34" charset="0"/>
                <a:cs typeface="Segoe UI Light" panose="020B0502040204020203" pitchFamily="34" charset="0"/>
              </a:rPr>
              <a:t>A Power BI </a:t>
            </a:r>
            <a:r>
              <a:rPr lang="en-US" b="0" i="1" dirty="0">
                <a:solidFill>
                  <a:srgbClr val="171717"/>
                </a:solidFill>
                <a:effectLst/>
                <a:latin typeface="Segoe UI Light" panose="020B0502040204020203" pitchFamily="34" charset="0"/>
                <a:cs typeface="Segoe UI Light" panose="020B0502040204020203" pitchFamily="34" charset="0"/>
              </a:rPr>
              <a:t>dashboard</a:t>
            </a:r>
            <a:r>
              <a:rPr lang="en-US" b="0" i="0" dirty="0">
                <a:solidFill>
                  <a:srgbClr val="171717"/>
                </a:solidFill>
                <a:effectLst/>
                <a:latin typeface="Segoe UI Light" panose="020B0502040204020203" pitchFamily="34" charset="0"/>
                <a:cs typeface="Segoe UI Light" panose="020B0502040204020203" pitchFamily="34" charset="0"/>
              </a:rPr>
              <a:t> is a single page, often called a canvas, that tells a story through visualizations. Because it's limited to one page, </a:t>
            </a:r>
            <a:r>
              <a:rPr lang="en-US" b="0" i="0" dirty="0">
                <a:effectLst/>
                <a:latin typeface="Segoe UI Light" panose="020B0502040204020203" pitchFamily="34" charset="0"/>
                <a:cs typeface="Segoe UI Light" panose="020B0502040204020203" pitchFamily="34" charset="0"/>
              </a:rPr>
              <a:t>Well-built dashboards capture the main, most important highlights of the story that you are trying to tell.</a:t>
            </a:r>
            <a:r>
              <a:rPr lang="en-US" b="0" i="0" dirty="0">
                <a:solidFill>
                  <a:srgbClr val="171717"/>
                </a:solidFill>
                <a:effectLst/>
                <a:latin typeface="Segoe UI Light" panose="020B0502040204020203" pitchFamily="34" charset="0"/>
                <a:cs typeface="Segoe UI Light" panose="020B0502040204020203" pitchFamily="34" charset="0"/>
              </a:rPr>
              <a:t> Readers can view related reports for the details. </a:t>
            </a:r>
          </a:p>
          <a:p>
            <a:endParaRPr lang="en-US" b="0" i="0" dirty="0">
              <a:solidFill>
                <a:srgbClr val="171717"/>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Microsoft Power BI dashboards are different than Power BI reports. Dashboards allow report consumers to create a single artifact of directed data that is personalized just for them. Dashboards can be comprised of pinned visuals that are taken from different reports. Where a Power BI report uses data from a single dataset, a Power BI dashboard can contain visuals from different datasets.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would you want to build a dashboard versus a report? The following list explains the key similarities and differences worth noting when you are determining the right path for you:</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can be created from multiple datasets or reports.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do not have the </a:t>
            </a:r>
            <a:r>
              <a:rPr lang="en-US" b="1" i="0" dirty="0">
                <a:effectLst/>
                <a:latin typeface="Segoe UI Light" panose="020B0502040204020203" pitchFamily="34" charset="0"/>
                <a:cs typeface="Segoe UI Light" panose="020B0502040204020203" pitchFamily="34" charset="0"/>
              </a:rPr>
              <a:t>Filter</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Visualization</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panes that are in Power BI Desktop, meaning that you can't add new filters and slicers, and you can't make edits.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Dashboards can only be a single page, whereas reports can be multiple pages.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can't see the underlying dataset directly in a dashboard, while you can see the dataset in a report under the </a:t>
            </a:r>
            <a:r>
              <a:rPr lang="en-US" b="1" i="0" dirty="0">
                <a:effectLst/>
                <a:latin typeface="Segoe UI Light" panose="020B0502040204020203" pitchFamily="34" charset="0"/>
                <a:cs typeface="Segoe UI Light" panose="020B0502040204020203" pitchFamily="34" charset="0"/>
              </a:rPr>
              <a:t>Data</a:t>
            </a:r>
            <a:r>
              <a:rPr lang="en-US" b="0" i="0" dirty="0">
                <a:effectLst/>
                <a:latin typeface="Segoe UI Light" panose="020B0502040204020203" pitchFamily="34" charset="0"/>
                <a:cs typeface="Segoe UI Light" panose="020B0502040204020203" pitchFamily="34" charset="0"/>
              </a:rPr>
              <a:t> tab in Power BI Desktop.</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Both dashboards and reports can be refreshed to show the latest data.</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Tiles are the individual report elements, or snapshots, of your data that are then pinned to a dashboard. You can pin an entire report page, or you can pin individual tiles. </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Report</a:t>
            </a:r>
            <a:r>
              <a:rPr lang="en-US" b="0" i="0" dirty="0">
                <a:effectLst/>
                <a:latin typeface="Segoe UI Light" panose="020B0502040204020203" pitchFamily="34" charset="0"/>
                <a:cs typeface="Segoe UI Light" panose="020B0502040204020203" pitchFamily="34" charset="0"/>
              </a:rPr>
              <a:t>: The pinning process pulls visuals from your report and "pins" them to a dashboard for easy viewing. When you make changes to any of the visuals in the report, changes will be reflected on the dashboard.</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Visual</a:t>
            </a:r>
            <a:r>
              <a:rPr lang="en-US" b="0" i="0" dirty="0">
                <a:effectLst/>
                <a:latin typeface="Segoe UI Light" panose="020B0502040204020203" pitchFamily="34" charset="0"/>
                <a:cs typeface="Segoe UI Light" panose="020B0502040204020203" pitchFamily="34" charset="0"/>
              </a:rPr>
              <a:t>: You can pin a visual from a different report (and different dataset) to an existing dashboard. When pinning a report element to a dashboard, you create a direct connection between the dashboard and the report that the snapshot came from.</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3640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building dashboards, you should consider ensuring that the same theme is applied to your dashboards to create a cohesive picture. You could also apply a specific theme to reports and dashboards so that all report elements or tiles are uniform. This consideration is particularly important when you are building multiple dashboards. Power BI has the functionality to apply a theme directly to all visuals of a report.</a:t>
            </a:r>
          </a:p>
          <a:p>
            <a:pPr algn="l"/>
            <a:br>
              <a:rPr lang="en-US" dirty="0">
                <a:latin typeface="Segoe UI Light" panose="020B0502040204020203" pitchFamily="34" charset="0"/>
                <a:cs typeface="Segoe UI Light" panose="020B0502040204020203" pitchFamily="34" charset="0"/>
              </a:rPr>
            </a:br>
            <a:r>
              <a:rPr lang="en-US" b="1" i="0" dirty="0">
                <a:effectLst/>
                <a:latin typeface="Segoe UI Light" panose="020B0502040204020203" pitchFamily="34" charset="0"/>
                <a:cs typeface="Segoe UI Light" panose="020B0502040204020203" pitchFamily="34" charset="0"/>
              </a:rPr>
              <a:t>Themes in Power BI</a:t>
            </a:r>
          </a:p>
          <a:p>
            <a:pPr algn="l"/>
            <a:r>
              <a:rPr lang="en-US" b="0" i="0" dirty="0">
                <a:effectLst/>
                <a:latin typeface="Segoe UI Light" panose="020B0502040204020203" pitchFamily="34" charset="0"/>
                <a:cs typeface="Segoe UI Light" panose="020B0502040204020203" pitchFamily="34" charset="0"/>
              </a:rPr>
              <a:t>A variety of themes are available for use in Power BI service. Go to a dashboard, select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and then select </a:t>
            </a:r>
            <a:r>
              <a:rPr lang="en-US" b="1" i="0" dirty="0">
                <a:effectLst/>
                <a:latin typeface="Segoe UI Light" panose="020B0502040204020203" pitchFamily="34" charset="0"/>
                <a:cs typeface="Segoe UI Light" panose="020B0502040204020203" pitchFamily="34" charset="0"/>
              </a:rPr>
              <a:t>Dashboard theme</a:t>
            </a:r>
            <a:r>
              <a:rPr lang="en-US" b="0" i="0" dirty="0">
                <a:effectLst/>
                <a:latin typeface="Segoe UI Light" panose="020B0502040204020203" pitchFamily="34" charset="0"/>
                <a:cs typeface="Segoe UI Light" panose="020B0502040204020203" pitchFamily="34" charset="0"/>
              </a:rPr>
              <a:t>.</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Power BI reports are built in Power BI Desktop and then deployed to Power BI service, where they can be viewed and shared. However, if you are building dashboards for the Sales team at your organization and you receive a requirement that the dashboards should also be viewable on mobile devices, Power BI will help you to set dashboards to mobile view.</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the mobile view in Power BI Desktop, you are able to accomplish several tasks. This view emulates the view of a user who is looking at visuals on their phone, so you can add visuals to this view, resize them, and change the formatting on them, as shown in the ensuing screenshot. In the June 2020 release of Power BI Desktop, a new grid has been added to this view so that you can position your visuals with more ease and overlay visuals on top of each other. This feature can be useful if you want to insert a visual on top of an image.</a:t>
            </a:r>
          </a:p>
          <a:p>
            <a:endParaRPr lang="en-US" b="0" i="0" dirty="0">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When you view dashboards in portrait mode on a phone, you notice the dashboard tiles are laid out one after another, all the same size. In the Power BI service, you can create a customized view of a dashboard, specifically for portrait mode on phones. Even if you create a phone view, when you turn the phone sideways, you see the dashboard as it's laid out in the service.</a:t>
            </a:r>
          </a:p>
          <a:p>
            <a:endParaRPr lang="en-US" b="0" i="0" dirty="0">
              <a:solidFill>
                <a:srgbClr val="171717"/>
              </a:solidFill>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LIVE means: As you edit the phone view, anyone viewing the dashboard on a phone can see the changes you make in real time. For example, if you unpin all tiles on the dashboard phone view, the dashboard on the phone will suddenly have no tiles.</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also optimize your dashboards for mobile view in Power BI service.</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Benefits: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Resize and reposition the tiles and visuals in whichever order you want.</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This phone view is customizable for each person who uses the dashboard; selecting </a:t>
            </a:r>
            <a:r>
              <a:rPr lang="en-US" b="1" i="0" dirty="0">
                <a:effectLst/>
                <a:latin typeface="Segoe UI Light" panose="020B0502040204020203" pitchFamily="34" charset="0"/>
                <a:cs typeface="Segoe UI Light" panose="020B0502040204020203" pitchFamily="34" charset="0"/>
              </a:rPr>
              <a:t>Phone view</a:t>
            </a:r>
            <a:r>
              <a:rPr lang="en-US" b="0" i="0" dirty="0">
                <a:effectLst/>
                <a:latin typeface="Segoe UI Light" panose="020B0502040204020203" pitchFamily="34" charset="0"/>
                <a:cs typeface="Segoe UI Light" panose="020B0502040204020203" pitchFamily="34" charset="0"/>
              </a:rPr>
              <a:t> will allow you to create a new view that you can see on your phone when signing in to Power BI service.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new grid has been added to this view so that you can position your visuals with more ease and overlay visuals on top of each other. This feature can be useful if you want to insert a visual on top of an image.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 add visuals to this view, resize them, and change the formatting on them,</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0525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modules/create-dashboards-power-bi/"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Real-time Dashboards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 Real-time Dashboards</a:t>
            </a:r>
          </a:p>
        </p:txBody>
      </p:sp>
      <p:sp>
        <p:nvSpPr>
          <p:cNvPr id="8" name="Text Placeholder 7">
            <a:extLst>
              <a:ext uri="{FF2B5EF4-FFF2-40B4-BE49-F238E27FC236}">
                <a16:creationId xmlns:a16="http://schemas.microsoft.com/office/drawing/2014/main" id="{0A463909-59A0-403D-95D3-57BAD9B0891E}"/>
              </a:ext>
            </a:extLst>
          </p:cNvPr>
          <p:cNvSpPr>
            <a:spLocks noGrp="1"/>
          </p:cNvSpPr>
          <p:nvPr>
            <p:ph type="body" sz="quarter" idx="10"/>
          </p:nvPr>
        </p:nvSpPr>
        <p:spPr>
          <a:xfrm>
            <a:off x="455995" y="1231680"/>
            <a:ext cx="9384447" cy="546753"/>
          </a:xfrm>
        </p:spPr>
        <p:txBody>
          <a:bodyPr/>
          <a:lstStyle/>
          <a:p>
            <a:r>
              <a:rPr lang="en-US" sz="2353" dirty="0"/>
              <a:t>Stream data and update dashboards as soon as the data is logged.</a:t>
            </a:r>
          </a:p>
        </p:txBody>
      </p:sp>
      <p:pic>
        <p:nvPicPr>
          <p:cNvPr id="10" name="Picture 9" descr="An image showing the data flow process for ingesting data into a real-time dashboard in Power BI. Data from IoT Hub is ingested into Azure Stream Analytics, then pushed into Power BI.">
            <a:extLst>
              <a:ext uri="{FF2B5EF4-FFF2-40B4-BE49-F238E27FC236}">
                <a16:creationId xmlns:a16="http://schemas.microsoft.com/office/drawing/2014/main" id="{29C8339E-4C23-49B1-A8B6-593BA5CCD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66" y="1711543"/>
            <a:ext cx="11306469" cy="3976178"/>
          </a:xfrm>
          <a:prstGeom prst="rect">
            <a:avLst/>
          </a:prstGeom>
          <a:ln w="19050">
            <a:solidFill>
              <a:srgbClr val="0B556A"/>
            </a:solidFill>
          </a:ln>
        </p:spPr>
      </p:pic>
    </p:spTree>
    <p:extLst>
      <p:ext uri="{BB962C8B-B14F-4D97-AF65-F5344CB8AC3E}">
        <p14:creationId xmlns:p14="http://schemas.microsoft.com/office/powerpoint/2010/main" val="3328947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Pin a Live Report Page to a Dashboard</a:t>
            </a:r>
          </a:p>
        </p:txBody>
      </p:sp>
      <p:pic>
        <p:nvPicPr>
          <p:cNvPr id="6" name="Picture 5" descr="A screenshot of a report in Power BI, with the ellipse selected on the report which displays a context menu, and the Pin a Live Page menu option selected.">
            <a:extLst>
              <a:ext uri="{FF2B5EF4-FFF2-40B4-BE49-F238E27FC236}">
                <a16:creationId xmlns:a16="http://schemas.microsoft.com/office/drawing/2014/main" id="{51D1CEFF-8A04-4BA8-B22F-28A5CA1A2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25" y="1740784"/>
            <a:ext cx="3997072" cy="2965863"/>
          </a:xfrm>
          <a:prstGeom prst="rect">
            <a:avLst/>
          </a:prstGeom>
        </p:spPr>
      </p:pic>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499032"/>
          </a:xfrm>
        </p:spPr>
        <p:txBody>
          <a:bodyPr/>
          <a:lstStyle/>
          <a:p>
            <a:r>
              <a:rPr lang="en-US" sz="2353" dirty="0"/>
              <a:t>Ensure the visuals on your dashboard reflect changes live.</a:t>
            </a:r>
          </a:p>
        </p:txBody>
      </p:sp>
      <p:sp>
        <p:nvSpPr>
          <p:cNvPr id="9" name="Arrow: Curved Right 8" descr="Image of an arrow pointing to a live report page tile on a dashboard in the Power BI service.">
            <a:extLst>
              <a:ext uri="{FF2B5EF4-FFF2-40B4-BE49-F238E27FC236}">
                <a16:creationId xmlns:a16="http://schemas.microsoft.com/office/drawing/2014/main" id="{F215C9A6-A93F-4B6F-A730-D96E731449AC}"/>
              </a:ext>
            </a:extLst>
          </p:cNvPr>
          <p:cNvSpPr/>
          <p:nvPr/>
        </p:nvSpPr>
        <p:spPr bwMode="auto">
          <a:xfrm rot="19154947">
            <a:off x="3761250" y="4224027"/>
            <a:ext cx="554318" cy="1807650"/>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screenshot of a dashboard in Power BI, the result of the report in Power BI Desktop being published to the dashboard.">
            <a:extLst>
              <a:ext uri="{FF2B5EF4-FFF2-40B4-BE49-F238E27FC236}">
                <a16:creationId xmlns:a16="http://schemas.microsoft.com/office/drawing/2014/main" id="{9341AB40-513C-453D-BE47-F2FDD44DF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46" y="1740784"/>
            <a:ext cx="6733963" cy="4074876"/>
          </a:xfrm>
          <a:prstGeom prst="rect">
            <a:avLst/>
          </a:prstGeom>
        </p:spPr>
      </p:pic>
    </p:spTree>
    <p:extLst>
      <p:ext uri="{BB962C8B-B14F-4D97-AF65-F5344CB8AC3E}">
        <p14:creationId xmlns:p14="http://schemas.microsoft.com/office/powerpoint/2010/main" val="22215551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2524665"/>
          </a:xfrm>
        </p:spPr>
        <p:txBody>
          <a:bodyPr/>
          <a:lstStyle/>
          <a:p>
            <a:pPr marL="342900" indent="-342900">
              <a:buFont typeface="Arial" panose="020B0604020202020204" pitchFamily="34" charset="0"/>
              <a:buChar char="•"/>
            </a:pPr>
            <a:r>
              <a:rPr lang="en-US" sz="2353" dirty="0"/>
              <a:t>Q01 – What is a key benefit of Power BI’s real-time streaming capabilities?</a:t>
            </a:r>
          </a:p>
          <a:p>
            <a:pPr marL="672290" lvl="3" indent="-280121">
              <a:buSzPct val="100000"/>
              <a:buFont typeface="Arial" panose="020B0604020202020204" pitchFamily="34" charset="0"/>
              <a:buChar char="‒"/>
            </a:pPr>
            <a:r>
              <a:rPr lang="en-US" sz="2000" dirty="0"/>
              <a:t>A01 – You can stream data and update dashboards as soon as the data is logged.</a:t>
            </a:r>
            <a:endParaRPr lang="en-US" sz="2353" dirty="0"/>
          </a:p>
          <a:p>
            <a:pPr marL="342900" indent="-342900">
              <a:buFont typeface="Arial" panose="020B0604020202020204" pitchFamily="34" charset="0"/>
              <a:buChar char="•"/>
            </a:pPr>
            <a:r>
              <a:rPr lang="en-US" sz="2353" dirty="0"/>
              <a:t>Q02 – Pinning an entire report page to a dashboard ensure what?</a:t>
            </a:r>
          </a:p>
          <a:p>
            <a:pPr marL="672290" lvl="3" indent="-280121">
              <a:buSzPct val="100000"/>
              <a:buFont typeface="Arial" panose="020B0604020202020204" pitchFamily="34" charset="0"/>
              <a:buChar char="‒"/>
            </a:pPr>
            <a:r>
              <a:rPr lang="en-US" sz="2000" dirty="0"/>
              <a:t>A02 – Pinning a page is an easy way to pin more than one visualization at a time. Also, when you pin an entire page, the tiles are live; you can interact with them right there on the dashboard.</a:t>
            </a:r>
          </a:p>
        </p:txBody>
      </p:sp>
    </p:spTree>
    <p:extLst>
      <p:ext uri="{BB962C8B-B14F-4D97-AF65-F5344CB8AC3E}">
        <p14:creationId xmlns:p14="http://schemas.microsoft.com/office/powerpoint/2010/main" val="280601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Enhance a dashboard</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45960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Data by Asking Questions</a:t>
            </a:r>
          </a:p>
        </p:txBody>
      </p:sp>
      <p:pic>
        <p:nvPicPr>
          <p:cNvPr id="6" name="Picture 5" descr="A screenshot of a dashboard with the Q&amp;A feature enabled, with a question typed into the question box and the visual displaying the appropriate results of the question.">
            <a:extLst>
              <a:ext uri="{FF2B5EF4-FFF2-40B4-BE49-F238E27FC236}">
                <a16:creationId xmlns:a16="http://schemas.microsoft.com/office/drawing/2014/main" id="{16EDFEAA-10BD-4155-84B2-FF8DC23EF9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218" y="1259324"/>
            <a:ext cx="6872653" cy="4339352"/>
          </a:xfrm>
          <a:prstGeom prst="rect">
            <a:avLst/>
          </a:prstGeom>
        </p:spPr>
      </p:pic>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8"/>
          </a:xfrm>
          <a:solidFill>
            <a:schemeClr val="bg1">
              <a:lumMod val="95000"/>
            </a:schemeClr>
          </a:solidFill>
          <a:ln>
            <a:solidFill>
              <a:srgbClr val="0B556A"/>
            </a:solidFill>
          </a:ln>
        </p:spPr>
        <p:txBody>
          <a:bodyPr/>
          <a:lstStyle/>
          <a:p>
            <a:r>
              <a:rPr lang="en-US" sz="2353" dirty="0"/>
              <a:t>Sometimes the fastest way to get an answer from your data is to ask a question using natural language.</a:t>
            </a:r>
          </a:p>
        </p:txBody>
      </p:sp>
    </p:spTree>
    <p:extLst>
      <p:ext uri="{BB962C8B-B14F-4D97-AF65-F5344CB8AC3E}">
        <p14:creationId xmlns:p14="http://schemas.microsoft.com/office/powerpoint/2010/main" val="23900536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Quick Insights</a:t>
            </a:r>
          </a:p>
        </p:txBody>
      </p:sp>
      <p:sp>
        <p:nvSpPr>
          <p:cNvPr id="9" name="Text Placeholder 4">
            <a:extLst>
              <a:ext uri="{FF2B5EF4-FFF2-40B4-BE49-F238E27FC236}">
                <a16:creationId xmlns:a16="http://schemas.microsoft.com/office/drawing/2014/main" id="{5BD98F86-A6D1-4107-BE06-EF5355BD327B}"/>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400" dirty="0"/>
              <a:t>Uses Machine Learning algorithms to produce quick insights.</a:t>
            </a:r>
          </a:p>
          <a:p>
            <a:pPr marL="342900" indent="-342900">
              <a:spcAft>
                <a:spcPts val="600"/>
              </a:spcAft>
              <a:buFont typeface="Arial" panose="020B0604020202020204" pitchFamily="34" charset="0"/>
              <a:buChar char="•"/>
            </a:pPr>
            <a:r>
              <a:rPr lang="en-US" sz="2400" dirty="0"/>
              <a:t>Uncover insights missed during report construction.</a:t>
            </a:r>
          </a:p>
          <a:p>
            <a:pPr marL="342900" indent="-342900">
              <a:spcAft>
                <a:spcPts val="600"/>
              </a:spcAft>
              <a:buFont typeface="Arial" panose="020B0604020202020204" pitchFamily="34" charset="0"/>
              <a:buChar char="•"/>
            </a:pPr>
            <a:r>
              <a:rPr lang="en-US" sz="2400" dirty="0"/>
              <a:t>Generate stimulating visual interactions.</a:t>
            </a:r>
          </a:p>
        </p:txBody>
      </p:sp>
      <p:sp>
        <p:nvSpPr>
          <p:cNvPr id="10" name="Rectangle 9">
            <a:extLst>
              <a:ext uri="{FF2B5EF4-FFF2-40B4-BE49-F238E27FC236}">
                <a16:creationId xmlns:a16="http://schemas.microsoft.com/office/drawing/2014/main" id="{A1EE696E-F874-4BA9-825C-748A3CE3AF12}"/>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screenshot of a Power BI bar chart with the Quick Insights page open.">
            <a:extLst>
              <a:ext uri="{FF2B5EF4-FFF2-40B4-BE49-F238E27FC236}">
                <a16:creationId xmlns:a16="http://schemas.microsoft.com/office/drawing/2014/main" id="{E6604964-3BAB-4757-B1A1-A6FB3C025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490" y="1624480"/>
            <a:ext cx="5150950" cy="3732328"/>
          </a:xfrm>
          <a:prstGeom prst="rect">
            <a:avLst/>
          </a:prstGeom>
        </p:spPr>
      </p:pic>
    </p:spTree>
    <p:extLst>
      <p:ext uri="{BB962C8B-B14F-4D97-AF65-F5344CB8AC3E}">
        <p14:creationId xmlns:p14="http://schemas.microsoft.com/office/powerpoint/2010/main" val="23543169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Configure Sensitivity Labels</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Graphical user interface, application&#10;&#10;Description automatically generated">
            <a:extLst>
              <a:ext uri="{FF2B5EF4-FFF2-40B4-BE49-F238E27FC236}">
                <a16:creationId xmlns:a16="http://schemas.microsoft.com/office/drawing/2014/main" id="{6410D229-0977-46AE-94B1-E891E9EC5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948" y="1355978"/>
            <a:ext cx="5522429" cy="4311859"/>
          </a:xfrm>
          <a:prstGeom prst="rect">
            <a:avLst/>
          </a:prstGeom>
          <a:noFill/>
        </p:spPr>
      </p:pic>
    </p:spTree>
    <p:extLst>
      <p:ext uri="{BB962C8B-B14F-4D97-AF65-F5344CB8AC3E}">
        <p14:creationId xmlns:p14="http://schemas.microsoft.com/office/powerpoint/2010/main" val="30334397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 </a:t>
            </a:r>
            <a:r>
              <a:rPr lang="en-US" dirty="0">
                <a:solidFill>
                  <a:schemeClr val="bg1"/>
                </a:solidFill>
              </a:rPr>
              <a:t>(2)</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584251"/>
            <a:ext cx="11005903" cy="3462161"/>
          </a:xfrm>
        </p:spPr>
        <p:txBody>
          <a:bodyPr/>
          <a:lstStyle/>
          <a:p>
            <a:pPr marL="342900" indent="-342900">
              <a:buFont typeface="Arial" panose="020B0604020202020204" pitchFamily="34" charset="0"/>
              <a:buChar char="•"/>
            </a:pPr>
            <a:r>
              <a:rPr lang="en-US" sz="2353" dirty="0"/>
              <a:t>Q01 – What feature allows you to ask a natural-language query about the data?</a:t>
            </a:r>
          </a:p>
          <a:p>
            <a:pPr marL="672290" lvl="3" indent="-280121">
              <a:buSzPct val="100000"/>
              <a:buFont typeface="Arial" panose="020B0604020202020204" pitchFamily="34" charset="0"/>
              <a:buChar char="‒"/>
            </a:pPr>
            <a:r>
              <a:rPr lang="en-US" sz="2000" dirty="0"/>
              <a:t>A01 – The Q&amp;A feature.</a:t>
            </a:r>
            <a:endParaRPr lang="en-US" sz="2353" dirty="0"/>
          </a:p>
          <a:p>
            <a:pPr marL="342900" indent="-342900">
              <a:buFont typeface="Arial" panose="020B0604020202020204" pitchFamily="34" charset="0"/>
              <a:buChar char="•"/>
            </a:pPr>
            <a:r>
              <a:rPr lang="en-US" sz="2353" dirty="0"/>
              <a:t>Q02 – What feature in dashboards, reports, and datasets is used to alert consumers to the sensitivity of the data?</a:t>
            </a:r>
          </a:p>
          <a:p>
            <a:pPr marL="672290" lvl="3" indent="-280121">
              <a:buSzPct val="100000"/>
              <a:buFont typeface="Arial" panose="020B0604020202020204" pitchFamily="34" charset="0"/>
              <a:buChar char="‒"/>
            </a:pPr>
            <a:r>
              <a:rPr lang="en-US" sz="2000" dirty="0"/>
              <a:t>A02 – Microsoft Information Protection sensitivity labels.</a:t>
            </a:r>
          </a:p>
          <a:p>
            <a:endParaRPr lang="en-US" sz="2353" dirty="0"/>
          </a:p>
        </p:txBody>
      </p:sp>
    </p:spTree>
    <p:extLst>
      <p:ext uri="{BB962C8B-B14F-4D97-AF65-F5344CB8AC3E}">
        <p14:creationId xmlns:p14="http://schemas.microsoft.com/office/powerpoint/2010/main" val="334451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 Power BI Dashboard</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a Power BI Dashboard</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8: Create Dashboards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p>
          <a:p>
            <a:pPr marL="342900" indent="-342900">
              <a:lnSpc>
                <a:spcPct val="100000"/>
              </a:lnSpc>
              <a:buFont typeface="Arial" panose="020B0604020202020204" pitchFamily="34" charset="0"/>
              <a:buChar char="•"/>
            </a:pPr>
            <a:r>
              <a:rPr lang="en-US" dirty="0">
                <a:latin typeface="+mn-lt"/>
              </a:rPr>
              <a:t>Dashboards</a:t>
            </a:r>
          </a:p>
          <a:p>
            <a:pPr marL="342900" indent="-342900">
              <a:lnSpc>
                <a:spcPct val="100000"/>
              </a:lnSpc>
              <a:buFont typeface="Arial" panose="020B0604020202020204" pitchFamily="34" charset="0"/>
              <a:buChar char="•"/>
            </a:pPr>
            <a:r>
              <a:rPr lang="en-US" dirty="0">
                <a:latin typeface="+mn-lt"/>
              </a:rPr>
              <a:t>Real-time Dashboards</a:t>
            </a:r>
          </a:p>
          <a:p>
            <a:pPr marL="342900" indent="-342900">
              <a:lnSpc>
                <a:spcPct val="100000"/>
              </a:lnSpc>
              <a:buFont typeface="Arial" panose="020B0604020202020204" pitchFamily="34" charset="0"/>
              <a:buChar char="•"/>
            </a:pPr>
            <a:r>
              <a:rPr lang="en-US" dirty="0">
                <a:latin typeface="+mn-lt"/>
              </a:rPr>
              <a:t>Enhancing Dashboards</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515287"/>
          </a:xfrm>
        </p:spPr>
        <p:txBody>
          <a:bodyPr vert="horz" wrap="square" lIns="0" tIns="0" rIns="0" bIns="0" rtlCol="0" anchor="t">
            <a:spAutoFit/>
          </a:bodyPr>
          <a:lstStyle/>
          <a:p>
            <a:pPr>
              <a:lnSpc>
                <a:spcPct val="100000"/>
              </a:lnSpc>
            </a:pPr>
            <a:r>
              <a:rPr lang="en-US" dirty="0"/>
              <a:t>PL-300 Create dashboards in Power BI</a:t>
            </a:r>
          </a:p>
          <a:p>
            <a:r>
              <a:rPr lang="en-US" dirty="0">
                <a:hlinkClick r:id="rId3"/>
              </a:rPr>
              <a:t>https://docs.microsoft.com/en-us/learn/modules/create-dashboards-power-bi/</a:t>
            </a:r>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Dashboards</a:t>
            </a:r>
          </a:p>
          <a:p>
            <a:pPr marL="342900" lvl="1" indent="-342900">
              <a:buFont typeface="Arial" panose="020B0604020202020204" pitchFamily="34" charset="0"/>
              <a:buChar char="•"/>
            </a:pPr>
            <a:r>
              <a:rPr lang="en-US" dirty="0"/>
              <a:t>Real-time Dashboards</a:t>
            </a:r>
          </a:p>
          <a:p>
            <a:pPr marL="342900" lvl="1" indent="-342900">
              <a:buFont typeface="Arial" panose="020B0604020202020204" pitchFamily="34" charset="0"/>
              <a:buChar char="•"/>
            </a:pPr>
            <a:r>
              <a:rPr lang="en-US" dirty="0"/>
              <a:t>Enhancing Dashboards</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Create a Dashboard</a:t>
            </a:r>
          </a:p>
        </p:txBody>
      </p:sp>
      <p:sp>
        <p:nvSpPr>
          <p:cNvPr id="2" name="Text Placeholder 1"/>
          <p:cNvSpPr>
            <a:spLocks noGrp="1"/>
          </p:cNvSpPr>
          <p:nvPr>
            <p:ph type="body" sz="quarter" idx="15"/>
          </p:nvPr>
        </p:nvSpPr>
        <p:spPr/>
        <p:txBody>
          <a:bodyPr/>
          <a:lstStyle/>
          <a:p>
            <a:pPr lvl="1"/>
            <a:r>
              <a:rPr lang="en-US" dirty="0"/>
              <a:t>Real-time Dashboards</a:t>
            </a:r>
          </a:p>
        </p:txBody>
      </p:sp>
      <p:sp>
        <p:nvSpPr>
          <p:cNvPr id="3" name="Text Placeholder 2"/>
          <p:cNvSpPr>
            <a:spLocks noGrp="1"/>
          </p:cNvSpPr>
          <p:nvPr>
            <p:ph type="body" sz="quarter" idx="20"/>
          </p:nvPr>
        </p:nvSpPr>
        <p:spPr/>
        <p:txBody>
          <a:bodyPr/>
          <a:lstStyle/>
          <a:p>
            <a:pPr lvl="1"/>
            <a:r>
              <a:rPr lang="en-US" dirty="0"/>
              <a:t>Enhance a dashboard</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rgbClr val="0B556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Create a Dashboard</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Introduction to Dashboards</a:t>
            </a:r>
          </a:p>
        </p:txBody>
      </p:sp>
      <p:pic>
        <p:nvPicPr>
          <p:cNvPr id="2" name="Picture 1" descr="A screenshot of a dashboard in Power BI with several different visualizations and tiles.">
            <a:extLst>
              <a:ext uri="{FF2B5EF4-FFF2-40B4-BE49-F238E27FC236}">
                <a16:creationId xmlns:a16="http://schemas.microsoft.com/office/drawing/2014/main" id="{5F657E12-E67A-4DF9-B477-CC7E63795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41" y="1239937"/>
            <a:ext cx="6471625" cy="4461336"/>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71955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A dashboard:</a:t>
            </a:r>
          </a:p>
          <a:p>
            <a:pPr>
              <a:lnSpc>
                <a:spcPct val="100000"/>
              </a:lnSpc>
            </a:pPr>
            <a:r>
              <a:rPr lang="en-US" sz="2353" dirty="0">
                <a:latin typeface="Segoe UI" panose="020B0502040204020203" pitchFamily="34" charset="0"/>
                <a:cs typeface="Segoe UI" panose="020B0502040204020203" pitchFamily="34" charset="0"/>
              </a:rPr>
              <a:t>Is a single-page canvas that tells a story through visualizations.</a:t>
            </a:r>
          </a:p>
          <a:p>
            <a:pPr>
              <a:lnSpc>
                <a:spcPct val="100000"/>
              </a:lnSpc>
            </a:pPr>
            <a:r>
              <a:rPr lang="en-US" sz="2353" dirty="0">
                <a:latin typeface="Segoe UI" panose="020B0502040204020203" pitchFamily="34" charset="0"/>
                <a:cs typeface="Segoe UI" panose="020B0502040204020203" pitchFamily="34" charset="0"/>
              </a:rPr>
              <a:t>Can draw from multiple reports.</a:t>
            </a:r>
          </a:p>
          <a:p>
            <a:pPr>
              <a:lnSpc>
                <a:spcPct val="100000"/>
              </a:lnSpc>
            </a:pPr>
            <a:r>
              <a:rPr lang="en-US" sz="2353" dirty="0">
                <a:latin typeface="Segoe UI" panose="020B0502040204020203" pitchFamily="34" charset="0"/>
                <a:cs typeface="Segoe UI" panose="020B0502040204020203" pitchFamily="34" charset="0"/>
              </a:rPr>
              <a:t>Contains no Filter, Visualization, or Fields pane.</a:t>
            </a:r>
          </a:p>
          <a:p>
            <a:pPr>
              <a:lnSpc>
                <a:spcPct val="100000"/>
              </a:lnSpc>
            </a:pPr>
            <a:r>
              <a:rPr lang="en-US" sz="2353" dirty="0">
                <a:latin typeface="Segoe UI" panose="020B0502040204020203" pitchFamily="34" charset="0"/>
                <a:cs typeface="Segoe UI" panose="020B0502040204020203" pitchFamily="34" charset="0"/>
              </a:rPr>
              <a:t>Does not display the underlying dataset.</a:t>
            </a:r>
          </a:p>
        </p:txBody>
      </p:sp>
    </p:spTree>
    <p:extLst>
      <p:ext uri="{BB962C8B-B14F-4D97-AF65-F5344CB8AC3E}">
        <p14:creationId xmlns:p14="http://schemas.microsoft.com/office/powerpoint/2010/main" val="42547048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2ACEC8-A395-4743-9627-0D47419698BD}"/>
              </a:ext>
              <a:ext uri="{C183D7F6-B498-43B3-948B-1728B52AA6E4}">
                <adec:decorative xmlns:adec="http://schemas.microsoft.com/office/drawing/2017/decorative" val="1"/>
              </a:ext>
            </a:extLst>
          </p:cNvPr>
          <p:cNvSpPr/>
          <p:nvPr/>
        </p:nvSpPr>
        <p:spPr bwMode="auto">
          <a:xfrm>
            <a:off x="418643" y="1818166"/>
            <a:ext cx="10990092" cy="386947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Add a Dashboard Theme</a:t>
            </a:r>
          </a:p>
        </p:txBody>
      </p:sp>
      <p:pic>
        <p:nvPicPr>
          <p:cNvPr id="5" name="Picture 4" descr="A screenshot of dashboard in Power BI with the ellipse selected, displaying a dropdown menu, and the Dashboard Theme menu item highlighted.">
            <a:extLst>
              <a:ext uri="{FF2B5EF4-FFF2-40B4-BE49-F238E27FC236}">
                <a16:creationId xmlns:a16="http://schemas.microsoft.com/office/drawing/2014/main" id="{6BED6633-2C9D-4326-B185-560D6EFC4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526" y="1935072"/>
            <a:ext cx="8629646" cy="3636391"/>
          </a:xfrm>
          <a:prstGeom prst="rect">
            <a:avLst/>
          </a:prstGeom>
        </p:spPr>
      </p:pic>
      <p:sp>
        <p:nvSpPr>
          <p:cNvPr id="3" name="Text Placeholder 2">
            <a:extLst>
              <a:ext uri="{FF2B5EF4-FFF2-40B4-BE49-F238E27FC236}">
                <a16:creationId xmlns:a16="http://schemas.microsoft.com/office/drawing/2014/main" id="{BCF463BF-3566-49D0-AECA-84AF62A36F25}"/>
              </a:ext>
            </a:extLst>
          </p:cNvPr>
          <p:cNvSpPr>
            <a:spLocks noGrp="1"/>
          </p:cNvSpPr>
          <p:nvPr>
            <p:ph type="body" sz="quarter" idx="10"/>
          </p:nvPr>
        </p:nvSpPr>
        <p:spPr>
          <a:xfrm>
            <a:off x="418643" y="1020726"/>
            <a:ext cx="10990091" cy="574158"/>
          </a:xfrm>
        </p:spPr>
        <p:txBody>
          <a:bodyPr/>
          <a:lstStyle/>
          <a:p>
            <a:r>
              <a:rPr lang="en-US" sz="2353" dirty="0"/>
              <a:t>Create a cohesive picture across dashboards using themes.</a:t>
            </a:r>
          </a:p>
        </p:txBody>
      </p:sp>
    </p:spTree>
    <p:extLst>
      <p:ext uri="{BB962C8B-B14F-4D97-AF65-F5344CB8AC3E}">
        <p14:creationId xmlns:p14="http://schemas.microsoft.com/office/powerpoint/2010/main" val="22692870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6859" y="1161860"/>
            <a:ext cx="5298163"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422605" y="1161860"/>
            <a:ext cx="6644954"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Set Mobile View</a:t>
            </a:r>
          </a:p>
        </p:txBody>
      </p:sp>
      <p:pic>
        <p:nvPicPr>
          <p:cNvPr id="5" name="Picture 4" descr="A screenshot of dashboard in Power BI with the ellipse selected, displaying a dropdown menu, and the Mobile View menu item highlighted.">
            <a:extLst>
              <a:ext uri="{FF2B5EF4-FFF2-40B4-BE49-F238E27FC236}">
                <a16:creationId xmlns:a16="http://schemas.microsoft.com/office/drawing/2014/main" id="{0A9B7378-ADF2-40B4-A120-8FD3A2A27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1" y="2023098"/>
            <a:ext cx="5158845" cy="1879250"/>
          </a:xfrm>
          <a:prstGeom prst="rect">
            <a:avLst/>
          </a:prstGeom>
        </p:spPr>
      </p:pic>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6859" y="4543469"/>
            <a:ext cx="5298163" cy="908839"/>
          </a:xfrm>
        </p:spPr>
        <p:txBody>
          <a:bodyPr/>
          <a:lstStyle/>
          <a:p>
            <a:r>
              <a:rPr lang="en-US" sz="2353" dirty="0"/>
              <a:t>Let your users stay connected wherever they are.</a:t>
            </a:r>
          </a:p>
        </p:txBody>
      </p:sp>
      <p:sp>
        <p:nvSpPr>
          <p:cNvPr id="17" name="Arrow: Curved Right 16" descr="Image of an arrow pointing to dashboard appearance in Mobile view.">
            <a:extLst>
              <a:ext uri="{FF2B5EF4-FFF2-40B4-BE49-F238E27FC236}">
                <a16:creationId xmlns:a16="http://schemas.microsoft.com/office/drawing/2014/main" id="{3426F43A-EB65-44F6-AFB9-BC343D9D9C9A}"/>
              </a:ext>
            </a:extLst>
          </p:cNvPr>
          <p:cNvSpPr/>
          <p:nvPr/>
        </p:nvSpPr>
        <p:spPr bwMode="auto">
          <a:xfrm rot="19154947">
            <a:off x="5214651" y="3372292"/>
            <a:ext cx="601709" cy="1962193"/>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 screenshot of the mobile view in Power BI where you can choose which tiles to see on the phone view.">
            <a:extLst>
              <a:ext uri="{FF2B5EF4-FFF2-40B4-BE49-F238E27FC236}">
                <a16:creationId xmlns:a16="http://schemas.microsoft.com/office/drawing/2014/main" id="{F484F1A9-7354-4F1B-AF3A-6DCA17CA4C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277" y="1360580"/>
            <a:ext cx="6392699" cy="3932433"/>
          </a:xfrm>
          <a:prstGeom prst="rect">
            <a:avLst/>
          </a:prstGeom>
        </p:spPr>
      </p:pic>
    </p:spTree>
    <p:extLst>
      <p:ext uri="{BB962C8B-B14F-4D97-AF65-F5344CB8AC3E}">
        <p14:creationId xmlns:p14="http://schemas.microsoft.com/office/powerpoint/2010/main" val="3005486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3143233"/>
          </a:xfrm>
        </p:spPr>
        <p:txBody>
          <a:bodyPr/>
          <a:lstStyle/>
          <a:p>
            <a:pPr marL="342900" indent="-342900">
              <a:buFont typeface="Arial" panose="020B0604020202020204" pitchFamily="34" charset="0"/>
              <a:buChar char="•"/>
            </a:pPr>
            <a:r>
              <a:rPr lang="en-US" sz="2353" dirty="0"/>
              <a:t>Q01 – What is a dashboard?</a:t>
            </a:r>
          </a:p>
          <a:p>
            <a:pPr marL="672290" lvl="3" indent="-280121">
              <a:buSzPct val="100000"/>
              <a:buFont typeface="Arial" panose="020B0604020202020204" pitchFamily="34" charset="0"/>
              <a:buChar char="‒"/>
            </a:pPr>
            <a:r>
              <a:rPr lang="en-US" sz="2000" dirty="0"/>
              <a:t>A01 – A canvas of report elements that can be built in Power BI service.</a:t>
            </a:r>
          </a:p>
          <a:p>
            <a:pPr marL="342900" indent="-342900">
              <a:buFont typeface="Arial" panose="020B0604020202020204" pitchFamily="34" charset="0"/>
              <a:buChar char="•"/>
            </a:pPr>
            <a:r>
              <a:rPr lang="en-US" sz="2353" dirty="0"/>
              <a:t>Q02 – What is one way that reports and dashboards differ?</a:t>
            </a:r>
          </a:p>
          <a:p>
            <a:pPr marL="672290" lvl="3" indent="-280121">
              <a:buSzPct val="100000"/>
              <a:buFont typeface="Arial" panose="020B0604020202020204" pitchFamily="34" charset="0"/>
              <a:buChar char="‒"/>
            </a:pPr>
            <a:r>
              <a:rPr lang="en-US" sz="2000" dirty="0"/>
              <a:t>A02 – In reports, you can have multiple pages; in dashboards, you can have only one page.</a:t>
            </a:r>
          </a:p>
          <a:p>
            <a:pPr marL="342900" indent="-342900">
              <a:buFont typeface="Arial" panose="020B0604020202020204" pitchFamily="34" charset="0"/>
              <a:buChar char="•"/>
            </a:pPr>
            <a:r>
              <a:rPr lang="en-US" sz="2353" dirty="0"/>
              <a:t>Q03 – Can a dashboard be created from multiple reports?</a:t>
            </a:r>
          </a:p>
          <a:p>
            <a:pPr marL="672290" lvl="3" indent="-280121">
              <a:buSzPct val="100000"/>
              <a:buFont typeface="Arial" panose="020B0604020202020204" pitchFamily="34" charset="0"/>
              <a:buChar char="‒"/>
            </a:pPr>
            <a:r>
              <a:rPr lang="en-US" sz="2000" dirty="0"/>
              <a:t>A03 – Yes, dashboards can be created from multiple datasets or reports.</a:t>
            </a:r>
          </a:p>
        </p:txBody>
      </p:sp>
    </p:spTree>
    <p:extLst>
      <p:ext uri="{BB962C8B-B14F-4D97-AF65-F5344CB8AC3E}">
        <p14:creationId xmlns:p14="http://schemas.microsoft.com/office/powerpoint/2010/main" val="2193140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1060</TotalTime>
  <Words>3103</Words>
  <Application>Microsoft Office PowerPoint</Application>
  <PresentationFormat>Widescreen</PresentationFormat>
  <Paragraphs>196</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8: Create Dashboards</vt:lpstr>
      <vt:lpstr>Learning Objectives</vt:lpstr>
      <vt:lpstr> Module Agenda </vt:lpstr>
      <vt:lpstr>Lesson 1: Create a Dashboard</vt:lpstr>
      <vt:lpstr>Introduction to Dashboards</vt:lpstr>
      <vt:lpstr>Add a Dashboard Theme</vt:lpstr>
      <vt:lpstr>Set Mobile View</vt:lpstr>
      <vt:lpstr>Review Questions</vt:lpstr>
      <vt:lpstr>Lesson 2: Real-time Dashboards</vt:lpstr>
      <vt:lpstr>Create a Real-time Dashboards</vt:lpstr>
      <vt:lpstr>Pin a Live Report Page to a Dashboard</vt:lpstr>
      <vt:lpstr>Review Questions (1)</vt:lpstr>
      <vt:lpstr>Lesson 3: Enhance a dashboard</vt:lpstr>
      <vt:lpstr>Explore Data by Asking Questions</vt:lpstr>
      <vt:lpstr>Quick Insights</vt:lpstr>
      <vt:lpstr>Configure Sensitivity Labels</vt:lpstr>
      <vt:lpstr>Review Questions (2)</vt:lpstr>
      <vt:lpstr>Lab: Create a Power BI Dashboard</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431</cp:revision>
  <dcterms:created xsi:type="dcterms:W3CDTF">2020-04-30T00:33:59Z</dcterms:created>
  <dcterms:modified xsi:type="dcterms:W3CDTF">2022-02-23T23:38:01Z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