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0" r:id="rId4"/>
    <p:sldId id="283" r:id="rId5"/>
    <p:sldId id="284" r:id="rId6"/>
    <p:sldId id="285" r:id="rId7"/>
    <p:sldId id="286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7" r:id="rId16"/>
    <p:sldId id="352" r:id="rId17"/>
    <p:sldId id="306" r:id="rId18"/>
    <p:sldId id="308" r:id="rId19"/>
    <p:sldId id="288" r:id="rId20"/>
    <p:sldId id="289" r:id="rId21"/>
    <p:sldId id="291" r:id="rId22"/>
    <p:sldId id="294" r:id="rId23"/>
    <p:sldId id="292" r:id="rId24"/>
    <p:sldId id="295" r:id="rId25"/>
    <p:sldId id="293" r:id="rId26"/>
    <p:sldId id="296" r:id="rId27"/>
    <p:sldId id="297" r:id="rId28"/>
    <p:sldId id="298" r:id="rId29"/>
    <p:sldId id="309" r:id="rId30"/>
    <p:sldId id="310" r:id="rId31"/>
    <p:sldId id="311" r:id="rId32"/>
    <p:sldId id="312" r:id="rId33"/>
    <p:sldId id="316" r:id="rId34"/>
    <p:sldId id="313" r:id="rId35"/>
    <p:sldId id="31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000" autoAdjust="0"/>
    <p:restoredTop sz="94648" autoAdjust="0"/>
  </p:normalViewPr>
  <p:slideViewPr>
    <p:cSldViewPr>
      <p:cViewPr varScale="1">
        <p:scale>
          <a:sx n="78" d="100"/>
          <a:sy n="78" d="100"/>
        </p:scale>
        <p:origin x="101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0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5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1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1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7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5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8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6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2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5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6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5881-A400-41FA-87B3-41F75255235B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6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jahmad/CYBR493A-Fall-24.gi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mahmad2@mix.wvu.edu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ubuntu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ubuntu.com/tutorials/how-to-run-ubuntu-desktop-on-a-virtual-machine-using-virtualbox#1-overview" TargetMode="External"/><Relationship Id="rId2" Type="http://schemas.openxmlformats.org/officeDocument/2006/relationships/hyperlink" Target="https://ubuntu.com/download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lena.io/etcher/" TargetMode="External"/><Relationship Id="rId2" Type="http://schemas.openxmlformats.org/officeDocument/2006/relationships/hyperlink" Target="https://rufus.ie/e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buntu.com/tutorials/how-to-run-ubuntu-desktop-on-a-virtual-machine-using-virtualbox#1-overview" TargetMode="External"/><Relationship Id="rId5" Type="http://schemas.openxmlformats.org/officeDocument/2006/relationships/hyperlink" Target="https://www.virtualbox.org/wiki/Downloads" TargetMode="External"/><Relationship Id="rId4" Type="http://schemas.openxmlformats.org/officeDocument/2006/relationships/hyperlink" Target="https://www.youtube.com/watch?v=OCCRFxKU7r4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linux_terminal_online.ph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mmies.com/article/technology/computers/operating-systems/linux/common-linux-commands-196529/" TargetMode="External"/><Relationship Id="rId2" Type="http://schemas.openxmlformats.org/officeDocument/2006/relationships/hyperlink" Target="https://www.hostinger.com/tutorials/linux-command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1239" y="762000"/>
            <a:ext cx="8610600" cy="289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7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CYBR 493A</a:t>
            </a:r>
          </a:p>
          <a:p>
            <a:r>
              <a:rPr lang="en-US" sz="77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Introduction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1239" y="3200400"/>
            <a:ext cx="8610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Lecture 1.A. : Introduction to Linux and Version Control </a:t>
            </a:r>
          </a:p>
          <a:p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Pages 1-11</a:t>
            </a:r>
          </a:p>
        </p:txBody>
      </p:sp>
    </p:spTree>
    <p:extLst>
      <p:ext uri="{BB962C8B-B14F-4D97-AF65-F5344CB8AC3E}">
        <p14:creationId xmlns:p14="http://schemas.microsoft.com/office/powerpoint/2010/main" val="1198132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D9D82-33E0-4F2B-8BEA-DC32B464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Version Control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79B2-F46A-4333-A1A5-F91DE2133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that you and your group members are working on a project/ paper</a:t>
            </a:r>
          </a:p>
          <a:p>
            <a:pPr lvl="1"/>
            <a:r>
              <a:rPr lang="en-US" dirty="0"/>
              <a:t>Each must contribute by adding files/ text</a:t>
            </a:r>
          </a:p>
          <a:p>
            <a:pPr lvl="1"/>
            <a:r>
              <a:rPr lang="en-US" dirty="0"/>
              <a:t>How do we track contributions? </a:t>
            </a:r>
          </a:p>
          <a:p>
            <a:pPr lvl="1"/>
            <a:r>
              <a:rPr lang="en-US" dirty="0"/>
              <a:t>What if somebody “deletes” content, can we retrieve them?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10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D9D82-33E0-4F2B-8BEA-DC32B464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Version Control Systems: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79B2-F46A-4333-A1A5-F91DE2133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lot of version control systems in existence today. For this class we will be focusing on using </a:t>
            </a:r>
            <a:r>
              <a:rPr lang="en-US" dirty="0">
                <a:hlinkClick r:id="rId2"/>
              </a:rPr>
              <a:t>Git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“distributed version control” system. Meaning you can keep a local repository on your computer (including history), and synchronize it with a 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1335509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F3361-2D5F-4E30-9D13-3562D830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Working with Git and GitHub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60900-D1B7-4AD3-AF29-80F3F3701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need to create an account with Github</a:t>
            </a:r>
          </a:p>
          <a:p>
            <a:r>
              <a:rPr lang="en-US" dirty="0"/>
              <a:t>We will use the book’s repository as an example</a:t>
            </a:r>
          </a:p>
          <a:p>
            <a:pPr lvl="1"/>
            <a:r>
              <a:rPr lang="en-US" dirty="0"/>
              <a:t>Copy a template repo</a:t>
            </a:r>
          </a:p>
          <a:p>
            <a:pPr lvl="1"/>
            <a:r>
              <a:rPr lang="en-US" dirty="0"/>
              <a:t>Clone the repo to your local machine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83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8FCC-32B9-4993-A2DE-C18CEB41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Creating a GitHub account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CCCE0-6430-4550-A9E0-CA8EC234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begin we will create an account on GitHub. To start: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Open a web browser and go to 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 the GitHub home page, click Sign up.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 the Create your account page, enter your desired Username, Email address (use Mix please) and Password.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Click to verify your account and solve the puzzle presented.  </a:t>
            </a:r>
          </a:p>
        </p:txBody>
      </p:sp>
    </p:spTree>
    <p:extLst>
      <p:ext uri="{BB962C8B-B14F-4D97-AF65-F5344CB8AC3E}">
        <p14:creationId xmlns:p14="http://schemas.microsoft.com/office/powerpoint/2010/main" val="1361026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8FCC-32B9-4993-A2DE-C18CEB41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Cloning our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CCCE0-6430-4550-A9E0-CA8EC234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/>
              <a:t>Now that we have an account on GitHub, we can start by cloning our repository</a:t>
            </a:r>
          </a:p>
          <a:p>
            <a:r>
              <a:rPr lang="en-US" dirty="0"/>
              <a:t>The book has a sample repository that can we can use to begin our process.</a:t>
            </a:r>
          </a:p>
          <a:p>
            <a:pPr lvl="1"/>
            <a:r>
              <a:rPr lang="en-US" dirty="0"/>
              <a:t>It is integrated in our main repo</a:t>
            </a:r>
          </a:p>
        </p:txBody>
      </p:sp>
    </p:spTree>
    <p:extLst>
      <p:ext uri="{BB962C8B-B14F-4D97-AF65-F5344CB8AC3E}">
        <p14:creationId xmlns:p14="http://schemas.microsoft.com/office/powerpoint/2010/main" val="1025198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8FCC-32B9-4993-A2DE-C18CEB41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Github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CCCE0-6430-4550-A9E0-CA8EC234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You may also use a user-friendly application named </a:t>
            </a:r>
            <a:r>
              <a:rPr lang="en-US" sz="2800" dirty="0">
                <a:hlinkClick r:id="rId2"/>
              </a:rPr>
              <a:t>Github Desktop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You can do everything using the Github Desktop application.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259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8302-520D-ADD4-B4A2-548D7C5F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Desktop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EC57A-C339-9B25-1E58-FDA46CA70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 download and installation.</a:t>
            </a:r>
          </a:p>
          <a:p>
            <a:r>
              <a:rPr lang="en-US" dirty="0"/>
              <a:t>Then clone class’s repo to your local machine</a:t>
            </a:r>
          </a:p>
          <a:p>
            <a:pPr lvl="1"/>
            <a:r>
              <a:rPr lang="en-US" dirty="0"/>
              <a:t>Get the link from our Repo, copy link</a:t>
            </a:r>
          </a:p>
          <a:p>
            <a:pPr lvl="1"/>
            <a:r>
              <a:rPr lang="en-US" dirty="0"/>
              <a:t>Then in Desktop GitHub, clone.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EA835-7D7A-7BBC-E54B-7C313FB312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7500" b="57407"/>
          <a:stretch/>
        </p:blipFill>
        <p:spPr>
          <a:xfrm>
            <a:off x="5334000" y="3691996"/>
            <a:ext cx="3810000" cy="24341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509E80-9CAF-E6DF-72A4-7EF30BCAB8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b="30247"/>
          <a:stretch/>
        </p:blipFill>
        <p:spPr>
          <a:xfrm>
            <a:off x="304800" y="3971925"/>
            <a:ext cx="4572000" cy="215265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0ECCF50-F9AB-0544-9502-7178B0037345}"/>
              </a:ext>
            </a:extLst>
          </p:cNvPr>
          <p:cNvSpPr/>
          <p:nvPr/>
        </p:nvSpPr>
        <p:spPr>
          <a:xfrm>
            <a:off x="1905000" y="5048250"/>
            <a:ext cx="2133600" cy="62865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21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8FCC-32B9-4993-A2DE-C18CEB41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Cloning our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CCCE0-6430-4550-A9E0-CA8EC234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In the web browser, go to </a:t>
            </a:r>
            <a:r>
              <a:rPr lang="en-US" sz="2800" dirty="0">
                <a:hlinkClick r:id="rId2"/>
              </a:rPr>
              <a:t>https://github.com/mjahmad/CYBR493A-Fall-24.git</a:t>
            </a:r>
            <a:r>
              <a:rPr lang="en-US" sz="2800" dirty="0"/>
              <a:t> , this is the our main repository, it also has the source code for the sample files in our main book. </a:t>
            </a:r>
          </a:p>
        </p:txBody>
      </p:sp>
    </p:spTree>
    <p:extLst>
      <p:ext uri="{BB962C8B-B14F-4D97-AF65-F5344CB8AC3E}">
        <p14:creationId xmlns:p14="http://schemas.microsoft.com/office/powerpoint/2010/main" val="1108010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F47F-90BA-413F-9768-A8B7591A6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Joining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E721E-C7A7-42A4-A39F-53AE9201A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4" y="1384981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an account on </a:t>
            </a:r>
            <a:r>
              <a:rPr lang="en-US" dirty="0" err="1"/>
              <a:t>github</a:t>
            </a:r>
            <a:r>
              <a:rPr lang="en-US" dirty="0"/>
              <a:t>, using your mix account.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Download and install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your own </a:t>
            </a:r>
            <a:r>
              <a:rPr lang="en-US" b="1" u="sng" dirty="0"/>
              <a:t>private</a:t>
            </a:r>
            <a:r>
              <a:rPr lang="en-US" dirty="0"/>
              <a:t> repo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Name is [Your First Name]_[Your Last Name]_CYBR493A_Fall24.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Add Dr. Ahmad[</a:t>
            </a:r>
            <a:r>
              <a:rPr lang="en-US" dirty="0">
                <a:hlinkClick r:id="rId2"/>
              </a:rPr>
              <a:t>mahmad2@mix.wvu.edu</a:t>
            </a:r>
            <a:r>
              <a:rPr lang="en-US" dirty="0"/>
              <a:t>] as a contributor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Clone your own repo to your local machine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Clone our class Repo.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99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02E1B-58CA-45FE-9F18-B39C6853C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Let's talk Linux!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56F46-B3F5-4E3C-8701-9E32268287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Fun fact, you are more likely to be hired/ get a competitive salary for knowing Linux =)</a:t>
            </a:r>
          </a:p>
        </p:txBody>
      </p:sp>
    </p:spTree>
    <p:extLst>
      <p:ext uri="{BB962C8B-B14F-4D97-AF65-F5344CB8AC3E}">
        <p14:creationId xmlns:p14="http://schemas.microsoft.com/office/powerpoint/2010/main" val="2655638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F19C3-9B24-4A2D-BCEE-D30CAEFC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A98C6-82AA-41FB-8215-1D835EEA9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Costs of Data Breach Report 2021.</a:t>
            </a:r>
          </a:p>
          <a:p>
            <a:r>
              <a:rPr lang="en-US" dirty="0"/>
              <a:t>Gentle Intro. To Linux.</a:t>
            </a:r>
          </a:p>
          <a:p>
            <a:pPr lvl="1"/>
            <a:r>
              <a:rPr lang="en-US" dirty="0"/>
              <a:t>Common Linux commands to know </a:t>
            </a:r>
          </a:p>
          <a:p>
            <a:pPr lvl="1"/>
            <a:r>
              <a:rPr lang="en-US" dirty="0"/>
              <a:t>Absolute vs. Relative paths </a:t>
            </a:r>
          </a:p>
          <a:p>
            <a:pPr lvl="1"/>
            <a:r>
              <a:rPr lang="en-US" dirty="0"/>
              <a:t>Introduction to Version Control </a:t>
            </a:r>
          </a:p>
          <a:p>
            <a:pPr lvl="1"/>
            <a:r>
              <a:rPr lang="en-US" dirty="0"/>
              <a:t>Working with Git and GitHub </a:t>
            </a:r>
          </a:p>
          <a:p>
            <a:pPr lvl="1"/>
            <a:r>
              <a:rPr lang="en-US" dirty="0"/>
              <a:t>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3879592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8E1D-36AD-48A0-929D-4940C7ECF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Linux- 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4084C-0DA9-40F8-9F05-F51919F94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Linux is an alternative operating system.</a:t>
            </a:r>
          </a:p>
          <a:p>
            <a:pPr lvl="1"/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Mostly free.</a:t>
            </a:r>
          </a:p>
          <a:p>
            <a:pPr lvl="1"/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Unix-like and POSIX-compliant (Portable Operating System Interface).</a:t>
            </a:r>
          </a:p>
          <a:p>
            <a:pPr lvl="1"/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Open-source : source code is made available and licensed such that the copyright holder has the rights to study, change, and distribute the software to anyone for any reason.</a:t>
            </a:r>
          </a:p>
          <a:p>
            <a:pPr algn="l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13532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8E1D-36AD-48A0-929D-4940C7ECF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Linux- 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4084C-0DA9-40F8-9F05-F51919F94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Four main parts of the Linux system: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Linux kernel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GNU (GNU’s Not Unix) utilities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graphical</a:t>
            </a:r>
            <a:r>
              <a:rPr lang="fr-FR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desktop </a:t>
            </a:r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Application software</a:t>
            </a:r>
          </a:p>
          <a:p>
            <a:pPr marL="514350" indent="-4572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different “flavors” of Linux</a:t>
            </a:r>
          </a:p>
          <a:p>
            <a:pPr marL="914400" lvl="1" indent="-4572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most popular 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Ubuntu Desktop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1676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F5711-CD5A-4256-92C6-06BB9A762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UBUNTU or Kali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11D3-BC02-45BE-B792-38582A96F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sz="3200" b="0" i="0" u="none" strike="noStrike" baseline="0" dirty="0">
                <a:latin typeface="StoneSerifStd-Medium"/>
              </a:rPr>
              <a:t>Ubuntu descends from one of the oldest and most revered Linux distributions, Debian. </a:t>
            </a:r>
          </a:p>
          <a:p>
            <a:pPr algn="l"/>
            <a:r>
              <a:rPr lang="en-US" sz="3200" b="0" i="0" u="none" strike="noStrike" baseline="0" dirty="0">
                <a:latin typeface="StoneSerifStd-Medium"/>
              </a:rPr>
              <a:t>Debian is assembled by a team of talented volunteers, is one of the most stable and customizable distributions of Linux and is well respected for its quality and technological prowess.</a:t>
            </a:r>
          </a:p>
          <a:p>
            <a:pPr algn="l"/>
            <a:r>
              <a:rPr lang="en-US" sz="3200" b="0" i="0" u="none" strike="noStrike" baseline="0" dirty="0">
                <a:latin typeface="StoneSerifStd-Medium"/>
              </a:rPr>
              <a:t>Ubuntu has leveraged the quality of Debian to create an operating system that ordinary people can use.</a:t>
            </a:r>
          </a:p>
          <a:p>
            <a:pPr algn="l"/>
            <a:r>
              <a:rPr lang="en-US" sz="3200" dirty="0">
                <a:latin typeface="StoneSerifStd-Medium"/>
              </a:rPr>
              <a:t>Does not mean its less complex than Linux. It carries all its features</a:t>
            </a:r>
          </a:p>
          <a:p>
            <a:pPr algn="l"/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45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8E1D-36AD-48A0-929D-4940C7ECF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Ubuntu: Where and how to download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4084C-0DA9-40F8-9F05-F51919F94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You can </a:t>
            </a:r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download</a:t>
            </a:r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Linux or any distribution (Ubuntu Desktop) for free 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Also refer to eCampus for Kali Linux link</a:t>
            </a:r>
            <a:endParaRPr lang="en-US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install it as a standalone Operating Systems side by side with your Windows 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do not wish to install it, you may use it using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Ubuntu Virtual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96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2342E-99FD-4EF4-A929-E71FA619A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Ubuntu Installation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14ABC-FE15-4399-AF08-A97E0EBEE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You will need the following: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ISO image of Ubuntu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With a bootable Ubuntu USB stick, you can: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Install or upgrade Ubuntu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Test out the Ubuntu desktop experience without touching your PC configuration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Boot into Ubuntu on a borrowed machine or from an internet cafe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 tools installed by default on the USB stick to repair or fix a broken configuration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You may obtain either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Rufus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balenaEtcher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These tool allow us making bootable USB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You may also install Grub Customizer (next class) to re-order boot options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remove Ubuntu,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see this video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careful, if you have BitLocker, make sure you have access to recovery key. 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use virtual box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=&gt;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see this as well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935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CBDD1-4436-4C04-91C6-BD71D00E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SHELL Utility 1/2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69E0E-5A5C-4D84-84A6-180232B48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shell is a special interactive utility.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Allows users to start programs, manage files on filesystem, and manage processes.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Core of shell is the command prompt, the interactive part of the shell.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Set of internal commands used to control things.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Kernel handles executing the commands</a:t>
            </a:r>
          </a:p>
        </p:txBody>
      </p:sp>
    </p:spTree>
    <p:extLst>
      <p:ext uri="{BB962C8B-B14F-4D97-AF65-F5344CB8AC3E}">
        <p14:creationId xmlns:p14="http://schemas.microsoft.com/office/powerpoint/2010/main" val="3616959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CBDD1-4436-4C04-91C6-BD71D00E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SHELL Utility 2/2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69E0E-5A5C-4D84-84A6-180232B48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We can also group shell commands into files to execute as a program.</a:t>
            </a:r>
          </a:p>
          <a:p>
            <a:pPr lvl="1"/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These files are called </a:t>
            </a:r>
            <a:r>
              <a:rPr lang="en-US" sz="2400" b="0" i="0" u="sng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shell scripts</a:t>
            </a:r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Any command that can be executed from the command line can be used in a shell script.</a:t>
            </a:r>
          </a:p>
          <a:p>
            <a:pPr lvl="1"/>
            <a:r>
              <a:rPr lang="en-US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Example: Execute several programs consecutively, go away, come back, and programs are done.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You may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access a free online terminal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530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C393-7633-471F-B965-CE6D75359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Linux commands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783FE-0998-4AAB-A042-031C0C2C8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pwd</a:t>
            </a:r>
            <a:r>
              <a:rPr lang="en-US" dirty="0"/>
              <a:t>: find the current working directory</a:t>
            </a:r>
          </a:p>
          <a:p>
            <a:r>
              <a:rPr lang="en-US" dirty="0"/>
              <a:t>ls: list content of directory</a:t>
            </a:r>
          </a:p>
          <a:p>
            <a:r>
              <a:rPr lang="en-US" dirty="0"/>
              <a:t>cd: change working directory</a:t>
            </a:r>
          </a:p>
          <a:p>
            <a:r>
              <a:rPr lang="en-US" dirty="0"/>
              <a:t>Please look at an extensive list:</a:t>
            </a:r>
          </a:p>
          <a:p>
            <a:pPr lvl="1"/>
            <a:r>
              <a:rPr lang="en-US" dirty="0"/>
              <a:t>Book</a:t>
            </a:r>
          </a:p>
          <a:p>
            <a:pPr lvl="1"/>
            <a:r>
              <a:rPr lang="en-US" dirty="0">
                <a:hlinkClick r:id="rId2"/>
              </a:rPr>
              <a:t>HOSTINGER Tutorial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Linux for dummies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093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3943-2FD3-4555-9320-C8937F6B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Absolute vs. Relative paths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AC0E5-5AB3-49F3-8BF1-962A8735A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Absolute path: relates to the location from the root directory to that file</a:t>
            </a:r>
          </a:p>
          <a:p>
            <a:r>
              <a:rPr lang="en-US" dirty="0"/>
              <a:t>Relative path: relates to the location of the file in terms of the current directory</a:t>
            </a:r>
          </a:p>
        </p:txBody>
      </p:sp>
    </p:spTree>
    <p:extLst>
      <p:ext uri="{BB962C8B-B14F-4D97-AF65-F5344CB8AC3E}">
        <p14:creationId xmlns:p14="http://schemas.microsoft.com/office/powerpoint/2010/main" val="919141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BBC3-99FA-4718-88D3-E94F9C51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Introduction to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E44C7-AF5A-41EC-9AF7-90DA50C82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 “programming”/scripting language initially developed in 1989 by Guido van Rossum.</a:t>
            </a:r>
          </a:p>
          <a:p>
            <a:r>
              <a:rPr lang="en-US" dirty="0"/>
              <a:t>Many of main tenants for the Python programming language center around readability and simplicity, which has made it extremely accessible and easy to use. </a:t>
            </a:r>
          </a:p>
          <a:p>
            <a:r>
              <a:rPr lang="en-US" dirty="0"/>
              <a:t>Python is meant to be “fun to use”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46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C8468-B219-4B5B-81F2-E234F8F1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IBM SECURITY: COST OF DATA BREACH REPORT 2021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F8659-AC7F-492C-9493-159BD21B3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 releases annual reports summarizing the major risks in the cybersecurity industry.</a:t>
            </a:r>
          </a:p>
          <a:p>
            <a:r>
              <a:rPr lang="en-US" dirty="0"/>
              <a:t>The report offers IT, risk management and security leaders a lens into factors that can increase or help mitigate the rising cost of data breaches. </a:t>
            </a:r>
          </a:p>
        </p:txBody>
      </p:sp>
    </p:spTree>
    <p:extLst>
      <p:ext uri="{BB962C8B-B14F-4D97-AF65-F5344CB8AC3E}">
        <p14:creationId xmlns:p14="http://schemas.microsoft.com/office/powerpoint/2010/main" val="1222378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BBC3-99FA-4718-88D3-E94F9C51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Introduction to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E44C7-AF5A-41EC-9AF7-90DA50C82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recent years, the flexibility and usability of Python has resulted in its use growing rapidly. </a:t>
            </a:r>
          </a:p>
          <a:p>
            <a:r>
              <a:rPr lang="en-US" dirty="0"/>
              <a:t>Python has become a critical skill to know in several realms including: </a:t>
            </a:r>
          </a:p>
          <a:p>
            <a:pPr lvl="1"/>
            <a:r>
              <a:rPr lang="en-US" dirty="0"/>
              <a:t>Networking</a:t>
            </a:r>
          </a:p>
          <a:p>
            <a:pPr lvl="1"/>
            <a:r>
              <a:rPr lang="en-US" dirty="0"/>
              <a:t>cyber-security</a:t>
            </a:r>
          </a:p>
          <a:p>
            <a:pPr lvl="1"/>
            <a:r>
              <a:rPr lang="en-US" dirty="0"/>
              <a:t>systems management</a:t>
            </a:r>
          </a:p>
          <a:p>
            <a:pPr lvl="1"/>
            <a:r>
              <a:rPr lang="en-US" dirty="0"/>
              <a:t>data scientists</a:t>
            </a:r>
          </a:p>
          <a:p>
            <a:pPr lvl="1"/>
            <a:r>
              <a:rPr lang="en-US" dirty="0"/>
              <a:t>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9194878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BBC3-99FA-4718-88D3-E94F9C51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Introduction to Python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B3235A-5C81-465D-8AD0-C3ACAE7B25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2" t="14445" r="63334" b="11482"/>
          <a:stretch/>
        </p:blipFill>
        <p:spPr>
          <a:xfrm>
            <a:off x="2667000" y="1143000"/>
            <a:ext cx="4724400" cy="472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18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6814-E9F6-4CE1-8888-BF74A1462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Simplest way to create a python 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CE464-E9E9-404B-B593-DD218EC6E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write source code and save them in files.</a:t>
            </a:r>
          </a:p>
          <a:p>
            <a:pPr lvl="1"/>
            <a:r>
              <a:rPr lang="en-US" dirty="0"/>
              <a:t>These are known as source code files</a:t>
            </a:r>
          </a:p>
          <a:p>
            <a:r>
              <a:rPr lang="en-US" dirty="0"/>
              <a:t>Source code files are nothing but text documents with fancy extensions:</a:t>
            </a:r>
          </a:p>
          <a:p>
            <a:pPr lvl="1"/>
            <a:r>
              <a:rPr lang="en-US" dirty="0"/>
              <a:t>Python =&gt; .</a:t>
            </a:r>
            <a:r>
              <a:rPr lang="en-US" dirty="0" err="1"/>
              <a:t>py</a:t>
            </a:r>
            <a:endParaRPr lang="en-US" dirty="0"/>
          </a:p>
          <a:p>
            <a:pPr lvl="1"/>
            <a:r>
              <a:rPr lang="en-US" dirty="0"/>
              <a:t>C ++ =&gt; .</a:t>
            </a:r>
            <a:r>
              <a:rPr lang="en-US" dirty="0" err="1"/>
              <a:t>cpp</a:t>
            </a:r>
            <a:endParaRPr lang="en-US" dirty="0"/>
          </a:p>
          <a:p>
            <a:pPr lvl="1"/>
            <a:r>
              <a:rPr lang="en-US" dirty="0"/>
              <a:t>Java =&gt; .java</a:t>
            </a:r>
          </a:p>
          <a:p>
            <a:r>
              <a:rPr lang="en-US" dirty="0"/>
              <a:t>What do you think extensions are used for?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33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F3856-9ABD-46F7-93A8-1D264421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Keep in 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32621-310D-4C7C-8CBB-EC42BF7B1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computer does not understand what Python/ Java/ C++ is.</a:t>
            </a:r>
          </a:p>
          <a:p>
            <a:r>
              <a:rPr lang="en-US" dirty="0"/>
              <a:t>For each programming/ scripting language, the OS needs a program understand it and execute it.</a:t>
            </a:r>
          </a:p>
          <a:p>
            <a:r>
              <a:rPr lang="en-US" dirty="0"/>
              <a:t>These are named compilers/ interpreter.</a:t>
            </a:r>
          </a:p>
          <a:p>
            <a:r>
              <a:rPr lang="en-US" dirty="0"/>
              <a:t>This is what we mean when we say, install Python.   </a:t>
            </a:r>
          </a:p>
        </p:txBody>
      </p:sp>
    </p:spTree>
    <p:extLst>
      <p:ext uri="{BB962C8B-B14F-4D97-AF65-F5344CB8AC3E}">
        <p14:creationId xmlns:p14="http://schemas.microsoft.com/office/powerpoint/2010/main" val="24482559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6814-E9F6-4CE1-8888-BF74A1462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Source code: file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CE464-E9E9-404B-B593-DD218EC6E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file consists of two parts: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Extension</a:t>
            </a:r>
          </a:p>
          <a:p>
            <a:r>
              <a:rPr lang="en-US" dirty="0"/>
              <a:t>The extension tells the Operating System (and users) what kind of file this is</a:t>
            </a:r>
          </a:p>
          <a:p>
            <a:pPr lvl="1"/>
            <a:r>
              <a:rPr lang="en-US" dirty="0"/>
              <a:t>Also allows the PS to use certain programs (compiler/ interpreter) to run the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127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335EF-F06C-4DC4-A528-B7291994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Create and commit the following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A3EB7-0EAF-4E48-83FE-893FC9A6F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42678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One file named [your first </a:t>
            </a:r>
            <a:r>
              <a:rPr lang="en-US" dirty="0" err="1"/>
              <a:t>name_last</a:t>
            </a:r>
            <a:r>
              <a:rPr lang="en-US" dirty="0"/>
              <a:t> name.py]</a:t>
            </a:r>
          </a:p>
          <a:p>
            <a:r>
              <a:rPr lang="en-US" dirty="0"/>
              <a:t>One file named [your first </a:t>
            </a:r>
            <a:r>
              <a:rPr lang="en-US" dirty="0" err="1"/>
              <a:t>name_last</a:t>
            </a:r>
            <a:r>
              <a:rPr lang="en-US" dirty="0"/>
              <a:t> name.java]</a:t>
            </a:r>
          </a:p>
          <a:p>
            <a:r>
              <a:rPr lang="en-US" dirty="0"/>
              <a:t>If Python and Java are installed, these files should have different icons:</a:t>
            </a:r>
          </a:p>
          <a:p>
            <a:pPr lvl="1"/>
            <a:r>
              <a:rPr lang="en-US" dirty="0"/>
              <a:t>To check whether you have Python installed:</a:t>
            </a:r>
          </a:p>
          <a:p>
            <a:pPr lvl="2"/>
            <a:r>
              <a:rPr lang="en-US" dirty="0"/>
              <a:t>Go to Run =&gt; type </a:t>
            </a:r>
            <a:r>
              <a:rPr lang="en-US" dirty="0" err="1"/>
              <a:t>cmd</a:t>
            </a:r>
            <a:r>
              <a:rPr lang="en-US" dirty="0"/>
              <a:t> =&gt; type python and hit enter</a:t>
            </a:r>
          </a:p>
          <a:p>
            <a:pPr marL="914400" lvl="2" indent="0">
              <a:buNone/>
            </a:pPr>
            <a:r>
              <a:rPr lang="en-US" dirty="0"/>
              <a:t>You should see a black screen with &gt;&gt; waiting for input, otherwise, you will need to install python.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27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C8468-B219-4B5B-81F2-E234F8F1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IBM SECURITY REPORT 2021: key findings 1/3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35A268-9991-423C-867A-A9C74938F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111" t="11489" r="55556" b="12791"/>
          <a:stretch/>
        </p:blipFill>
        <p:spPr>
          <a:xfrm>
            <a:off x="723900" y="1066801"/>
            <a:ext cx="7696200" cy="4724400"/>
          </a:xfrm>
        </p:spPr>
      </p:pic>
    </p:spTree>
    <p:extLst>
      <p:ext uri="{BB962C8B-B14F-4D97-AF65-F5344CB8AC3E}">
        <p14:creationId xmlns:p14="http://schemas.microsoft.com/office/powerpoint/2010/main" val="3917796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F57A9-089C-465D-98B8-961035BD6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IBM SECURITY REPORT 2021: key findings 2/3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63B056-08B8-4E16-A292-E2E56EB1D6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34" t="26296" r="55000" b="11481"/>
          <a:stretch/>
        </p:blipFill>
        <p:spPr>
          <a:xfrm>
            <a:off x="609600" y="1676400"/>
            <a:ext cx="7696200" cy="394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1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F57A9-089C-465D-98B8-961035BD6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IBM SECURITY REPORT 2021: key findings 3/3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CD70A-4FCB-471D-ACBE-798157B4A0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67" t="32222" r="55000" b="8519"/>
          <a:stretch/>
        </p:blipFill>
        <p:spPr>
          <a:xfrm>
            <a:off x="838200" y="1752600"/>
            <a:ext cx="79248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68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6456-7304-4FDF-8C16-74C1F6B8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Why do we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00BAA-2ADD-4862-ADD0-F5543E6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effect of cybersecurity attacks can not be underestimated.</a:t>
            </a:r>
          </a:p>
          <a:p>
            <a:r>
              <a:rPr lang="en-US" dirty="0"/>
              <a:t>Businesses with no means to detect, classify, report, and “fix” those attacks are not sustainable.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383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02E1B-58CA-45FE-9F18-B39C6853C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Let's talk Version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56F46-B3F5-4E3C-8701-9E32268287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Version Control Systems are essential in developing computer software</a:t>
            </a:r>
          </a:p>
        </p:txBody>
      </p:sp>
    </p:spTree>
    <p:extLst>
      <p:ext uri="{BB962C8B-B14F-4D97-AF65-F5344CB8AC3E}">
        <p14:creationId xmlns:p14="http://schemas.microsoft.com/office/powerpoint/2010/main" val="3843981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D9D82-33E0-4F2B-8BEA-DC32B464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Introduction to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79B2-F46A-4333-A1A5-F91DE2133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Control, sometimes referred to as “revision control”, “source control”, and “source code management”, is a process of tracking changes to files over time. </a:t>
            </a:r>
          </a:p>
          <a:p>
            <a:r>
              <a:rPr lang="en-US" dirty="0"/>
              <a:t>One of the main goals of version control is to track changes that occur so that they can be reviewed and if necessary, rolled-back.</a:t>
            </a:r>
          </a:p>
        </p:txBody>
      </p:sp>
    </p:spTree>
    <p:extLst>
      <p:ext uri="{BB962C8B-B14F-4D97-AF65-F5344CB8AC3E}">
        <p14:creationId xmlns:p14="http://schemas.microsoft.com/office/powerpoint/2010/main" val="113236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1584</Words>
  <Application>Microsoft Office PowerPoint</Application>
  <PresentationFormat>On-screen Show (4:3)</PresentationFormat>
  <Paragraphs>167</Paragraphs>
  <Slides>35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StoneSerifStd-Medium</vt:lpstr>
      <vt:lpstr>Wingdings</vt:lpstr>
      <vt:lpstr>Office Theme</vt:lpstr>
      <vt:lpstr>PowerPoint Presentation</vt:lpstr>
      <vt:lpstr>TOPICS</vt:lpstr>
      <vt:lpstr>IBM SECURITY: COST OF DATA BREACH REPORT 2021</vt:lpstr>
      <vt:lpstr>IBM SECURITY REPORT 2021: key findings 1/3</vt:lpstr>
      <vt:lpstr>IBM SECURITY REPORT 2021: key findings 2/3</vt:lpstr>
      <vt:lpstr>IBM SECURITY REPORT 2021: key findings 3/3</vt:lpstr>
      <vt:lpstr>Why do we care?</vt:lpstr>
      <vt:lpstr>Let's talk Version Control</vt:lpstr>
      <vt:lpstr>Introduction to Version Control</vt:lpstr>
      <vt:lpstr>Version Control Systems</vt:lpstr>
      <vt:lpstr>Version Control Systems: Git</vt:lpstr>
      <vt:lpstr>Working with Git and GitHub </vt:lpstr>
      <vt:lpstr>Creating a GitHub account </vt:lpstr>
      <vt:lpstr>Cloning our repo</vt:lpstr>
      <vt:lpstr>Github Desktop</vt:lpstr>
      <vt:lpstr>Install Desktop GitHub</vt:lpstr>
      <vt:lpstr>Cloning our repo</vt:lpstr>
      <vt:lpstr>Joining GitHub</vt:lpstr>
      <vt:lpstr>Let's talk Linux!</vt:lpstr>
      <vt:lpstr>Linux- Introduction</vt:lpstr>
      <vt:lpstr>Linux- Introduction</vt:lpstr>
      <vt:lpstr>UBUNTU or Kali Linux</vt:lpstr>
      <vt:lpstr>Ubuntu: Where and how to download</vt:lpstr>
      <vt:lpstr>Ubuntu Installation</vt:lpstr>
      <vt:lpstr>The SHELL Utility 1/2</vt:lpstr>
      <vt:lpstr>The SHELL Utility 2/2</vt:lpstr>
      <vt:lpstr>Common Linux commands to know</vt:lpstr>
      <vt:lpstr>Absolute vs. Relative paths </vt:lpstr>
      <vt:lpstr>Introduction to Python</vt:lpstr>
      <vt:lpstr>Introduction to Python</vt:lpstr>
      <vt:lpstr>Introduction to Python</vt:lpstr>
      <vt:lpstr>Simplest way to create a python file </vt:lpstr>
      <vt:lpstr>Keep in mind</vt:lpstr>
      <vt:lpstr>Source code: file extensions</vt:lpstr>
      <vt:lpstr>Create and commit the following files</vt:lpstr>
    </vt:vector>
  </TitlesOfParts>
  <Company>WVU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 Lindsay</dc:creator>
  <cp:lastModifiedBy>Mohammad Ahmad</cp:lastModifiedBy>
  <cp:revision>125</cp:revision>
  <dcterms:created xsi:type="dcterms:W3CDTF">2011-06-20T17:46:59Z</dcterms:created>
  <dcterms:modified xsi:type="dcterms:W3CDTF">2024-08-22T11:41:39Z</dcterms:modified>
</cp:coreProperties>
</file>