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98" r:id="rId4"/>
    <p:sldId id="282" r:id="rId5"/>
    <p:sldId id="283" r:id="rId6"/>
    <p:sldId id="284" r:id="rId7"/>
    <p:sldId id="285" r:id="rId8"/>
    <p:sldId id="286" r:id="rId9"/>
    <p:sldId id="299" r:id="rId10"/>
    <p:sldId id="300" r:id="rId11"/>
    <p:sldId id="287" r:id="rId12"/>
    <p:sldId id="288" r:id="rId13"/>
    <p:sldId id="289" r:id="rId14"/>
    <p:sldId id="290" r:id="rId15"/>
    <p:sldId id="291" r:id="rId16"/>
    <p:sldId id="292" r:id="rId17"/>
    <p:sldId id="293" r:id="rId18"/>
    <p:sldId id="294" r:id="rId19"/>
    <p:sldId id="295" r:id="rId20"/>
    <p:sldId id="296" r:id="rId21"/>
    <p:sldId id="297"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4648" autoAdjust="0"/>
  </p:normalViewPr>
  <p:slideViewPr>
    <p:cSldViewPr>
      <p:cViewPr varScale="1">
        <p:scale>
          <a:sx n="59" d="100"/>
          <a:sy n="59" d="100"/>
        </p:scale>
        <p:origin x="1244"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9/24/2024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nostarch.com/crackingcod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493A</a:t>
            </a: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t>Module 4: MAKING PAPER CRYPTOGRAPHY TOOLS</a:t>
            </a:r>
          </a:p>
          <a:p>
            <a:r>
              <a:rPr lang="en-US" sz="3600" dirty="0"/>
              <a:t>Chapter 1: Cracking Codes with Python</a:t>
            </a:r>
          </a:p>
          <a:p>
            <a:r>
              <a:rPr lang="en-US" sz="3600" dirty="0"/>
              <a:t>Pages 37 -  47</a:t>
            </a:r>
            <a:endParaRPr lang="en-US" sz="36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8587-DF70-0D9C-209F-A9DA3FCB64C8}"/>
              </a:ext>
            </a:extLst>
          </p:cNvPr>
          <p:cNvSpPr>
            <a:spLocks noGrp="1"/>
          </p:cNvSpPr>
          <p:nvPr>
            <p:ph type="title"/>
          </p:nvPr>
        </p:nvSpPr>
        <p:spPr/>
        <p:txBody>
          <a:bodyPr/>
          <a:lstStyle/>
          <a:p>
            <a:r>
              <a:rPr lang="en-US" dirty="0"/>
              <a:t>Codes vs. Ciphers</a:t>
            </a:r>
          </a:p>
        </p:txBody>
      </p:sp>
      <p:sp>
        <p:nvSpPr>
          <p:cNvPr id="3" name="Content Placeholder 2">
            <a:extLst>
              <a:ext uri="{FF2B5EF4-FFF2-40B4-BE49-F238E27FC236}">
                <a16:creationId xmlns:a16="http://schemas.microsoft.com/office/drawing/2014/main" id="{245A4517-E46E-85C9-9E16-9E6A94D8349A}"/>
              </a:ext>
            </a:extLst>
          </p:cNvPr>
          <p:cNvSpPr>
            <a:spLocks noGrp="1"/>
          </p:cNvSpPr>
          <p:nvPr>
            <p:ph idx="1"/>
          </p:nvPr>
        </p:nvSpPr>
        <p:spPr/>
        <p:txBody>
          <a:bodyPr/>
          <a:lstStyle/>
          <a:p>
            <a:r>
              <a:rPr lang="en-US" dirty="0"/>
              <a:t>These rules often use a secret key to encrypt or decrypt that only the communicators know.</a:t>
            </a:r>
          </a:p>
          <a:p>
            <a:r>
              <a:rPr lang="en-US" dirty="0"/>
              <a:t>In our book, you’ll learn several ciphers and write programs to use these ciphers to encrypt and decrypt text. </a:t>
            </a:r>
          </a:p>
          <a:p>
            <a:r>
              <a:rPr lang="en-US" dirty="0"/>
              <a:t>But first, let’s encrypt messages by hand using simple paper tools.</a:t>
            </a:r>
          </a:p>
        </p:txBody>
      </p:sp>
    </p:spTree>
    <p:extLst>
      <p:ext uri="{BB962C8B-B14F-4D97-AF65-F5344CB8AC3E}">
        <p14:creationId xmlns:p14="http://schemas.microsoft.com/office/powerpoint/2010/main" val="218980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Title: The Birth of Morse Code</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pPr>
              <a:buFont typeface="Arial" panose="020B0604020202020204" pitchFamily="34" charset="0"/>
              <a:buChar char="•"/>
            </a:pPr>
            <a:r>
              <a:rPr lang="en-US" dirty="0"/>
              <a:t>Early 19th century</a:t>
            </a:r>
          </a:p>
          <a:p>
            <a:pPr>
              <a:buFont typeface="Arial" panose="020B0604020202020204" pitchFamily="34" charset="0"/>
              <a:buChar char="•"/>
            </a:pPr>
            <a:r>
              <a:rPr lang="en-US" dirty="0"/>
              <a:t>Electric telegraph development</a:t>
            </a:r>
          </a:p>
          <a:p>
            <a:pPr>
              <a:buFont typeface="Arial" panose="020B0604020202020204" pitchFamily="34" charset="0"/>
              <a:buChar char="•"/>
            </a:pPr>
            <a:r>
              <a:rPr lang="en-US" dirty="0"/>
              <a:t>Near-instant global communication</a:t>
            </a:r>
          </a:p>
          <a:p>
            <a:pPr>
              <a:buFont typeface="Arial" panose="020B0604020202020204" pitchFamily="34" charset="0"/>
              <a:buChar char="•"/>
            </a:pPr>
            <a:r>
              <a:rPr lang="en-US" dirty="0"/>
              <a:t>Replaced slow horseback letter delivery</a:t>
            </a:r>
          </a:p>
          <a:p>
            <a:endParaRPr lang="en-US" dirty="0"/>
          </a:p>
        </p:txBody>
      </p:sp>
    </p:spTree>
    <p:extLst>
      <p:ext uri="{BB962C8B-B14F-4D97-AF65-F5344CB8AC3E}">
        <p14:creationId xmlns:p14="http://schemas.microsoft.com/office/powerpoint/2010/main" val="363627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Title: Morse Code Basics</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pPr>
              <a:buFont typeface="Arial" panose="020B0604020202020204" pitchFamily="34" charset="0"/>
              <a:buChar char="•"/>
            </a:pPr>
            <a:r>
              <a:rPr lang="en-US" dirty="0"/>
              <a:t>Telegraph limitations: "dot" and "dash" pulses</a:t>
            </a:r>
          </a:p>
          <a:p>
            <a:pPr>
              <a:buFont typeface="Arial" panose="020B0604020202020204" pitchFamily="34" charset="0"/>
              <a:buChar char="•"/>
            </a:pPr>
            <a:r>
              <a:rPr lang="en-US" dirty="0"/>
              <a:t>Encoding: Translate English to pulses</a:t>
            </a:r>
          </a:p>
          <a:p>
            <a:pPr>
              <a:buFont typeface="Arial" panose="020B0604020202020204" pitchFamily="34" charset="0"/>
              <a:buChar char="•"/>
            </a:pPr>
            <a:r>
              <a:rPr lang="en-US" dirty="0"/>
              <a:t>Decoding: Translate pulses to English</a:t>
            </a:r>
          </a:p>
          <a:p>
            <a:pPr>
              <a:buFont typeface="Arial" panose="020B0604020202020204" pitchFamily="34" charset="0"/>
              <a:buChar char="•"/>
            </a:pPr>
            <a:r>
              <a:rPr lang="en-US" dirty="0"/>
              <a:t>Morse code: The code of telegraph and radio communication</a:t>
            </a:r>
          </a:p>
          <a:p>
            <a:endParaRPr lang="en-US" dirty="0"/>
          </a:p>
        </p:txBody>
      </p:sp>
    </p:spTree>
    <p:extLst>
      <p:ext uri="{BB962C8B-B14F-4D97-AF65-F5344CB8AC3E}">
        <p14:creationId xmlns:p14="http://schemas.microsoft.com/office/powerpoint/2010/main" val="133746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Encoding Vs. Decoding</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r>
              <a:rPr lang="en-US" dirty="0"/>
              <a:t>To convert letters of the alphabet into these dots and dashes, you need an encoding system to translate English to electric pulses.</a:t>
            </a:r>
          </a:p>
          <a:p>
            <a:r>
              <a:rPr lang="en-US" dirty="0"/>
              <a:t>The process of converting English into dots and dashes to send over a telegraph is called </a:t>
            </a:r>
            <a:r>
              <a:rPr lang="en-US" b="1" dirty="0"/>
              <a:t>encoding</a:t>
            </a:r>
            <a:r>
              <a:rPr lang="en-US" dirty="0"/>
              <a:t>, and the process of translating electric pulses to English when a message is received is called </a:t>
            </a:r>
            <a:r>
              <a:rPr lang="en-US" b="1" dirty="0"/>
              <a:t>decoding</a:t>
            </a:r>
          </a:p>
        </p:txBody>
      </p:sp>
    </p:spTree>
    <p:extLst>
      <p:ext uri="{BB962C8B-B14F-4D97-AF65-F5344CB8AC3E}">
        <p14:creationId xmlns:p14="http://schemas.microsoft.com/office/powerpoint/2010/main" val="426415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a:xfrm>
            <a:off x="836676" y="548640"/>
            <a:ext cx="7626096" cy="1179576"/>
          </a:xfrm>
        </p:spPr>
        <p:txBody>
          <a:bodyPr>
            <a:normAutofit/>
          </a:bodyPr>
          <a:lstStyle/>
          <a:p>
            <a:r>
              <a:rPr lang="en-US" sz="3500" dirty="0"/>
              <a:t>Morse Code Encoding</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7079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FE5A938-196A-89EC-82DD-6A52CEBB70E5}"/>
              </a:ext>
            </a:extLst>
          </p:cNvPr>
          <p:cNvPicPr>
            <a:picLocks noChangeAspect="1"/>
          </p:cNvPicPr>
          <p:nvPr/>
        </p:nvPicPr>
        <p:blipFill rotWithShape="1">
          <a:blip r:embed="rId2"/>
          <a:srcRect l="8825" r="18420" b="-4"/>
          <a:stretch/>
        </p:blipFill>
        <p:spPr>
          <a:xfrm>
            <a:off x="681228" y="2478024"/>
            <a:ext cx="4507391" cy="3694176"/>
          </a:xfrm>
          <a:prstGeom prst="rect">
            <a:avLst/>
          </a:prstGeom>
        </p:spPr>
      </p:pic>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5558589" y="2478024"/>
            <a:ext cx="2904183" cy="3694176"/>
          </a:xfrm>
        </p:spPr>
        <p:txBody>
          <a:bodyPr anchor="ctr">
            <a:normAutofit/>
          </a:bodyPr>
          <a:lstStyle/>
          <a:p>
            <a:pPr algn="just"/>
            <a:r>
              <a:rPr lang="en-US" sz="2000" dirty="0"/>
              <a:t>The code used to encode and decode messages over telegraphs (and later, radio) was called </a:t>
            </a:r>
            <a:r>
              <a:rPr lang="en-US" sz="2000" b="1" u="sng" dirty="0"/>
              <a:t>Morse code</a:t>
            </a:r>
            <a:r>
              <a:rPr lang="en-US" sz="2000" dirty="0"/>
              <a:t>, as shown in Table 1-1. Morse code was developed by Samuel Morse and Alfred Vail.</a:t>
            </a:r>
          </a:p>
        </p:txBody>
      </p:sp>
    </p:spTree>
    <p:extLst>
      <p:ext uri="{BB962C8B-B14F-4D97-AF65-F5344CB8AC3E}">
        <p14:creationId xmlns:p14="http://schemas.microsoft.com/office/powerpoint/2010/main" val="58184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The Caesar Cipher </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pPr>
              <a:buFont typeface="Arial" panose="020B0604020202020204" pitchFamily="34" charset="0"/>
              <a:buChar char="•"/>
            </a:pPr>
            <a:r>
              <a:rPr lang="en-US" dirty="0"/>
              <a:t>Named after Julius Caesar (2000 years ago)</a:t>
            </a:r>
          </a:p>
          <a:p>
            <a:pPr>
              <a:buFont typeface="Arial" panose="020B0604020202020204" pitchFamily="34" charset="0"/>
              <a:buChar char="•"/>
            </a:pPr>
            <a:r>
              <a:rPr lang="en-US" dirty="0"/>
              <a:t>Simple and easy to learn</a:t>
            </a:r>
          </a:p>
          <a:p>
            <a:pPr>
              <a:buFont typeface="Arial" panose="020B0604020202020204" pitchFamily="34" charset="0"/>
              <a:buChar char="•"/>
            </a:pPr>
            <a:r>
              <a:rPr lang="en-US" dirty="0"/>
              <a:t>Vulnerable to cryptanalysis due to its simplicity</a:t>
            </a:r>
          </a:p>
          <a:p>
            <a:pPr>
              <a:buFont typeface="Arial" panose="020B0604020202020204" pitchFamily="34" charset="0"/>
              <a:buChar char="•"/>
            </a:pPr>
            <a:r>
              <a:rPr lang="en-US" dirty="0"/>
              <a:t>Valuable as a learning exercise</a:t>
            </a:r>
          </a:p>
          <a:p>
            <a:endParaRPr lang="en-US" dirty="0"/>
          </a:p>
        </p:txBody>
      </p:sp>
    </p:spTree>
    <p:extLst>
      <p:ext uri="{BB962C8B-B14F-4D97-AF65-F5344CB8AC3E}">
        <p14:creationId xmlns:p14="http://schemas.microsoft.com/office/powerpoint/2010/main" val="57591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How the Caesar Cipher Works</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normAutofit/>
          </a:bodyPr>
          <a:lstStyle/>
          <a:p>
            <a:pPr>
              <a:buFont typeface="Arial" panose="020B0604020202020204" pitchFamily="34" charset="0"/>
              <a:buChar char="•"/>
            </a:pPr>
            <a:r>
              <a:rPr lang="en-US" dirty="0"/>
              <a:t>Substitutes each letter by shifting the alphabet</a:t>
            </a:r>
          </a:p>
          <a:p>
            <a:pPr>
              <a:buFont typeface="Arial" panose="020B0604020202020204" pitchFamily="34" charset="0"/>
              <a:buChar char="•"/>
            </a:pPr>
            <a:r>
              <a:rPr lang="en-US" dirty="0"/>
              <a:t>Example: Caesar shifted the alphabet down by three</a:t>
            </a:r>
          </a:p>
          <a:p>
            <a:pPr lvl="1">
              <a:buFont typeface="Arial" panose="020B0604020202020204" pitchFamily="34" charset="0"/>
              <a:buChar char="•"/>
            </a:pPr>
            <a:r>
              <a:rPr lang="en-US" dirty="0"/>
              <a:t>A becomes D, B becomes E, and so on</a:t>
            </a:r>
          </a:p>
          <a:p>
            <a:pPr lvl="1">
              <a:buFont typeface="Arial" panose="020B0604020202020204" pitchFamily="34" charset="0"/>
              <a:buChar char="•"/>
            </a:pPr>
            <a:r>
              <a:rPr lang="en-US" dirty="0"/>
              <a:t>Handles end-of-alphabet shifts by wrapping around</a:t>
            </a:r>
          </a:p>
          <a:p>
            <a:pPr lvl="1">
              <a:buFont typeface="Arial" panose="020B0604020202020204" pitchFamily="34" charset="0"/>
              <a:buChar char="•"/>
            </a:pPr>
            <a:r>
              <a:rPr lang="en-US" dirty="0"/>
              <a:t>Demonstrating encryption with the Caesar cipher</a:t>
            </a:r>
          </a:p>
          <a:p>
            <a:endParaRPr lang="en-US" dirty="0"/>
          </a:p>
        </p:txBody>
      </p:sp>
    </p:spTree>
    <p:extLst>
      <p:ext uri="{BB962C8B-B14F-4D97-AF65-F5344CB8AC3E}">
        <p14:creationId xmlns:p14="http://schemas.microsoft.com/office/powerpoint/2010/main" val="118611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a:xfrm>
            <a:off x="852775" y="609597"/>
            <a:ext cx="7044316" cy="1330841"/>
          </a:xfrm>
        </p:spPr>
        <p:txBody>
          <a:bodyPr>
            <a:normAutofit/>
          </a:bodyPr>
          <a:lstStyle/>
          <a:p>
            <a:r>
              <a:rPr lang="en-US"/>
              <a:t>The Cipher Wheel</a:t>
            </a:r>
            <a:endParaRPr lang="en-US" dirty="0"/>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152400" y="2198363"/>
            <a:ext cx="4572000" cy="3090068"/>
          </a:xfrm>
        </p:spPr>
        <p:txBody>
          <a:bodyPr>
            <a:normAutofit/>
          </a:bodyPr>
          <a:lstStyle/>
          <a:p>
            <a:pPr>
              <a:buFont typeface="Arial" panose="020B0604020202020204" pitchFamily="34" charset="0"/>
              <a:buChar char="•"/>
            </a:pPr>
            <a:r>
              <a:rPr lang="en-US" sz="1700" dirty="0"/>
              <a:t>Simplifying Caesar cipher with a cipher wheel</a:t>
            </a:r>
          </a:p>
          <a:p>
            <a:pPr>
              <a:buFont typeface="Arial" panose="020B0604020202020204" pitchFamily="34" charset="0"/>
              <a:buChar char="•"/>
            </a:pPr>
            <a:r>
              <a:rPr lang="en-US" sz="1700" dirty="0"/>
              <a:t>Two rings with 26 slots each (for a 26-letter alphabet)</a:t>
            </a:r>
          </a:p>
          <a:p>
            <a:pPr>
              <a:buFont typeface="Arial" panose="020B0604020202020204" pitchFamily="34" charset="0"/>
              <a:buChar char="•"/>
            </a:pPr>
            <a:r>
              <a:rPr lang="en-US" sz="1700" dirty="0"/>
              <a:t>Outer ring represents plaintext alphabet</a:t>
            </a:r>
          </a:p>
          <a:p>
            <a:pPr>
              <a:buFont typeface="Arial" panose="020B0604020202020204" pitchFamily="34" charset="0"/>
              <a:buChar char="•"/>
            </a:pPr>
            <a:r>
              <a:rPr lang="en-US" sz="1700" dirty="0"/>
              <a:t>Inner ring represents corresponding ciphertext letters</a:t>
            </a:r>
          </a:p>
          <a:p>
            <a:pPr>
              <a:buFont typeface="Arial" panose="020B0604020202020204" pitchFamily="34" charset="0"/>
              <a:buChar char="•"/>
            </a:pPr>
            <a:r>
              <a:rPr lang="en-US" sz="1700" dirty="0"/>
              <a:t>Inner ring numbered 0 to 25 for encryption key</a:t>
            </a:r>
          </a:p>
          <a:p>
            <a:pPr>
              <a:buFont typeface="Arial" panose="020B0604020202020204" pitchFamily="34" charset="0"/>
              <a:buChar char="•"/>
            </a:pPr>
            <a:r>
              <a:rPr lang="en-US" sz="1700" dirty="0"/>
              <a:t>Circular shift, key &gt; 25 wraps around (e.g., 26 = 0, 27 = 1)</a:t>
            </a:r>
          </a:p>
          <a:p>
            <a:endParaRPr lang="en-US" sz="1700" dirty="0"/>
          </a:p>
        </p:txBody>
      </p:sp>
      <p:pic>
        <p:nvPicPr>
          <p:cNvPr id="4" name="Content Placeholder 4">
            <a:extLst>
              <a:ext uri="{FF2B5EF4-FFF2-40B4-BE49-F238E27FC236}">
                <a16:creationId xmlns:a16="http://schemas.microsoft.com/office/drawing/2014/main" id="{8D6E3825-7FA8-B378-3BE2-A094DFC2FDF4}"/>
              </a:ext>
            </a:extLst>
          </p:cNvPr>
          <p:cNvPicPr>
            <a:picLocks noChangeAspect="1"/>
          </p:cNvPicPr>
          <p:nvPr/>
        </p:nvPicPr>
        <p:blipFill>
          <a:blip r:embed="rId2"/>
          <a:stretch>
            <a:fillRect/>
          </a:stretch>
        </p:blipFill>
        <p:spPr>
          <a:xfrm>
            <a:off x="5039525" y="2550036"/>
            <a:ext cx="4012301" cy="2738394"/>
          </a:xfrm>
          <a:prstGeom prst="rect">
            <a:avLst/>
          </a:prstGeom>
        </p:spPr>
      </p:pic>
      <p:sp>
        <p:nvSpPr>
          <p:cNvPr id="20"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976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Accessing the Virtual Cipher Wheel</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pPr>
              <a:buFont typeface="Arial" panose="020B0604020202020204" pitchFamily="34" charset="0"/>
              <a:buChar char="•"/>
            </a:pPr>
            <a:r>
              <a:rPr lang="en-US" dirty="0"/>
              <a:t>Access the virtual cipher wheel online at </a:t>
            </a:r>
            <a:r>
              <a:rPr lang="en-US" dirty="0">
                <a:hlinkClick r:id="rId2"/>
              </a:rPr>
              <a:t>https://www.nostarch.com/crackingcodes/</a:t>
            </a:r>
            <a:endParaRPr lang="en-US" dirty="0"/>
          </a:p>
          <a:p>
            <a:pPr>
              <a:buFont typeface="Arial" panose="020B0604020202020204" pitchFamily="34" charset="0"/>
              <a:buChar char="•"/>
            </a:pPr>
            <a:r>
              <a:rPr lang="en-US" dirty="0"/>
              <a:t>Figure 1-1 provides a visual representation</a:t>
            </a:r>
          </a:p>
          <a:p>
            <a:pPr>
              <a:buFont typeface="Arial" panose="020B0604020202020204" pitchFamily="34" charset="0"/>
              <a:buChar char="•"/>
            </a:pPr>
            <a:r>
              <a:rPr lang="en-US" dirty="0"/>
              <a:t>Click and drag to spin the wheel for desired configuration</a:t>
            </a:r>
          </a:p>
          <a:p>
            <a:pPr>
              <a:buFont typeface="Arial" panose="020B0604020202020204" pitchFamily="34" charset="0"/>
              <a:buChar char="•"/>
            </a:pPr>
            <a:r>
              <a:rPr lang="en-US" dirty="0"/>
              <a:t>Click again to stop the wheel from spinning</a:t>
            </a:r>
          </a:p>
          <a:p>
            <a:pPr>
              <a:buFont typeface="Arial" panose="020B0604020202020204" pitchFamily="34" charset="0"/>
              <a:buChar char="•"/>
            </a:pPr>
            <a:r>
              <a:rPr lang="en-US" dirty="0"/>
              <a:t>Offers an interactive learning experience</a:t>
            </a:r>
          </a:p>
          <a:p>
            <a:endParaRPr lang="en-US" dirty="0"/>
          </a:p>
        </p:txBody>
      </p:sp>
    </p:spTree>
    <p:extLst>
      <p:ext uri="{BB962C8B-B14F-4D97-AF65-F5344CB8AC3E}">
        <p14:creationId xmlns:p14="http://schemas.microsoft.com/office/powerpoint/2010/main" val="207424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Printable Paper Cipher Wheel</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457200" y="1417638"/>
            <a:ext cx="8229600" cy="4525963"/>
          </a:xfrm>
        </p:spPr>
        <p:txBody>
          <a:bodyPr>
            <a:normAutofit lnSpcReduction="10000"/>
          </a:bodyPr>
          <a:lstStyle/>
          <a:p>
            <a:pPr>
              <a:buFont typeface="Arial" panose="020B0604020202020204" pitchFamily="34" charset="0"/>
              <a:buChar char="•"/>
            </a:pPr>
            <a:r>
              <a:rPr lang="en-US" dirty="0"/>
              <a:t>Printable paper cipher wheel available on the book's website</a:t>
            </a:r>
          </a:p>
          <a:p>
            <a:pPr>
              <a:buFont typeface="Arial" panose="020B0604020202020204" pitchFamily="34" charset="0"/>
              <a:buChar char="•"/>
            </a:pPr>
            <a:r>
              <a:rPr lang="en-US" dirty="0"/>
              <a:t>Cut out two circles, place smaller in the middle of the larger one</a:t>
            </a:r>
          </a:p>
          <a:p>
            <a:pPr>
              <a:buFont typeface="Arial" panose="020B0604020202020204" pitchFamily="34" charset="0"/>
              <a:buChar char="•"/>
            </a:pPr>
            <a:r>
              <a:rPr lang="en-US" dirty="0"/>
              <a:t>Insert a pin or brad through the center to spin them</a:t>
            </a:r>
          </a:p>
          <a:p>
            <a:pPr>
              <a:buFont typeface="Arial" panose="020B0604020202020204" pitchFamily="34" charset="0"/>
              <a:buChar char="•"/>
            </a:pPr>
            <a:r>
              <a:rPr lang="en-US" dirty="0"/>
              <a:t>A hands-on tool for practicing and understanding the Caesar cipher</a:t>
            </a:r>
          </a:p>
          <a:p>
            <a:pPr>
              <a:buFont typeface="Arial" panose="020B0604020202020204" pitchFamily="34" charset="0"/>
              <a:buChar char="•"/>
            </a:pPr>
            <a:r>
              <a:rPr lang="en-US" dirty="0"/>
              <a:t>Enhances the learning experience</a:t>
            </a:r>
          </a:p>
          <a:p>
            <a:endParaRPr lang="en-US" dirty="0"/>
          </a:p>
        </p:txBody>
      </p:sp>
    </p:spTree>
    <p:extLst>
      <p:ext uri="{BB962C8B-B14F-4D97-AF65-F5344CB8AC3E}">
        <p14:creationId xmlns:p14="http://schemas.microsoft.com/office/powerpoint/2010/main" val="203683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9C3-9B24-4A2D-BCEE-D30CAEFC0643}"/>
              </a:ext>
            </a:extLst>
          </p:cNvPr>
          <p:cNvSpPr>
            <a:spLocks noGrp="1"/>
          </p:cNvSpPr>
          <p:nvPr>
            <p:ph type="title"/>
          </p:nvPr>
        </p:nvSpPr>
        <p:spPr/>
        <p:txBody>
          <a:bodyPr/>
          <a:lstStyle/>
          <a:p>
            <a:pPr algn="l"/>
            <a:r>
              <a:rPr lang="en-US" dirty="0"/>
              <a:t>TOPICS</a:t>
            </a:r>
          </a:p>
        </p:txBody>
      </p:sp>
      <p:sp>
        <p:nvSpPr>
          <p:cNvPr id="3" name="Content Placeholder 2">
            <a:extLst>
              <a:ext uri="{FF2B5EF4-FFF2-40B4-BE49-F238E27FC236}">
                <a16:creationId xmlns:a16="http://schemas.microsoft.com/office/drawing/2014/main" id="{F83A98C6-82AA-41FB-8215-1D835EEA9E77}"/>
              </a:ext>
            </a:extLst>
          </p:cNvPr>
          <p:cNvSpPr>
            <a:spLocks noGrp="1"/>
          </p:cNvSpPr>
          <p:nvPr>
            <p:ph idx="1"/>
          </p:nvPr>
        </p:nvSpPr>
        <p:spPr>
          <a:xfrm>
            <a:off x="435864" y="1295400"/>
            <a:ext cx="8229600" cy="4525963"/>
          </a:xfrm>
        </p:spPr>
        <p:txBody>
          <a:bodyPr>
            <a:normAutofit/>
          </a:bodyPr>
          <a:lstStyle/>
          <a:p>
            <a:r>
              <a:rPr lang="en-US" dirty="0"/>
              <a:t>What is cryptography? </a:t>
            </a:r>
          </a:p>
          <a:p>
            <a:r>
              <a:rPr lang="en-US" dirty="0"/>
              <a:t>Codes and ciphers </a:t>
            </a:r>
          </a:p>
          <a:p>
            <a:r>
              <a:rPr lang="en-US" dirty="0"/>
              <a:t>The Caesar cipher </a:t>
            </a:r>
          </a:p>
          <a:p>
            <a:r>
              <a:rPr lang="en-US" dirty="0"/>
              <a:t>Cipher wheels Doing cryptography with arithmetic </a:t>
            </a:r>
          </a:p>
          <a:p>
            <a:r>
              <a:rPr lang="en-US" dirty="0"/>
              <a:t>Double encryption</a:t>
            </a:r>
          </a:p>
        </p:txBody>
      </p:sp>
    </p:spTree>
    <p:extLst>
      <p:ext uri="{BB962C8B-B14F-4D97-AF65-F5344CB8AC3E}">
        <p14:creationId xmlns:p14="http://schemas.microsoft.com/office/powerpoint/2010/main" val="387959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Encrypting with the Cipher Wheel </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457200" y="1417638"/>
            <a:ext cx="8229600" cy="4525963"/>
          </a:xfrm>
        </p:spPr>
        <p:txBody>
          <a:bodyPr>
            <a:normAutofit fontScale="92500" lnSpcReduction="20000"/>
          </a:bodyPr>
          <a:lstStyle/>
          <a:p>
            <a:r>
              <a:rPr lang="en-US" dirty="0"/>
              <a:t>To begin encrypting, write your message in English on a piece of paper. </a:t>
            </a:r>
          </a:p>
          <a:p>
            <a:r>
              <a:rPr lang="en-US" dirty="0"/>
              <a:t>For this example, we’ll encrypt the message</a:t>
            </a:r>
            <a:br>
              <a:rPr lang="en-US" dirty="0"/>
            </a:br>
            <a:r>
              <a:rPr lang="en-US" dirty="0">
                <a:highlight>
                  <a:srgbClr val="FFFF00"/>
                </a:highlight>
              </a:rPr>
              <a:t> THE SECRET PASSWORD IS ROSEBUD</a:t>
            </a:r>
            <a:r>
              <a:rPr lang="en-US" dirty="0"/>
              <a:t>. </a:t>
            </a:r>
          </a:p>
          <a:p>
            <a:r>
              <a:rPr lang="en-US" dirty="0"/>
              <a:t>Next, spin the inner wheel of the cipher wheel until its slots match up with slots in the outer wheel. </a:t>
            </a:r>
          </a:p>
          <a:p>
            <a:r>
              <a:rPr lang="en-US" dirty="0"/>
              <a:t>Notice the dot next to the letter A in the outer wheel. </a:t>
            </a:r>
          </a:p>
          <a:p>
            <a:r>
              <a:rPr lang="en-US" dirty="0"/>
              <a:t>Take note of the number in the inner wheel next to this dot. This is the encryption key. </a:t>
            </a:r>
          </a:p>
        </p:txBody>
      </p:sp>
    </p:spTree>
    <p:extLst>
      <p:ext uri="{BB962C8B-B14F-4D97-AF65-F5344CB8AC3E}">
        <p14:creationId xmlns:p14="http://schemas.microsoft.com/office/powerpoint/2010/main" val="97877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Encrypting with the Cipher Wheel </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pPr algn="l"/>
            <a:r>
              <a:rPr lang="en-US" sz="3000" dirty="0"/>
              <a:t>For example, in Figure 1-1 (slide 17), the outer circle’s A is over the inner circle’s number 8. </a:t>
            </a:r>
          </a:p>
          <a:p>
            <a:pPr algn="l"/>
            <a:r>
              <a:rPr lang="en-US" sz="3000" dirty="0"/>
              <a:t>We’ll use this encryption key to encrypt the message in our example, as shown in Figure 1-2.</a:t>
            </a:r>
          </a:p>
        </p:txBody>
      </p:sp>
      <p:pic>
        <p:nvPicPr>
          <p:cNvPr id="5" name="Picture 4">
            <a:extLst>
              <a:ext uri="{FF2B5EF4-FFF2-40B4-BE49-F238E27FC236}">
                <a16:creationId xmlns:a16="http://schemas.microsoft.com/office/drawing/2014/main" id="{E4DABAF3-9F51-24DE-C401-9060C7AF7A43}"/>
              </a:ext>
            </a:extLst>
          </p:cNvPr>
          <p:cNvPicPr>
            <a:picLocks noChangeAspect="1"/>
          </p:cNvPicPr>
          <p:nvPr/>
        </p:nvPicPr>
        <p:blipFill>
          <a:blip r:embed="rId2"/>
          <a:stretch>
            <a:fillRect/>
          </a:stretch>
        </p:blipFill>
        <p:spPr>
          <a:xfrm>
            <a:off x="457199" y="3736008"/>
            <a:ext cx="8321615" cy="1597992"/>
          </a:xfrm>
          <a:prstGeom prst="rect">
            <a:avLst/>
          </a:prstGeom>
        </p:spPr>
      </p:pic>
    </p:spTree>
    <p:extLst>
      <p:ext uri="{BB962C8B-B14F-4D97-AF65-F5344CB8AC3E}">
        <p14:creationId xmlns:p14="http://schemas.microsoft.com/office/powerpoint/2010/main" val="414011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C28F79E9-2AA1-BA25-FC5D-6109F4A28470}"/>
              </a:ext>
            </a:extLst>
          </p:cNvPr>
          <p:cNvPicPr>
            <a:picLocks noGrp="1" noChangeAspect="1"/>
          </p:cNvPicPr>
          <p:nvPr>
            <p:ph idx="1"/>
          </p:nvPr>
        </p:nvPicPr>
        <p:blipFill>
          <a:blip r:embed="rId2"/>
          <a:stretch>
            <a:fillRect/>
          </a:stretch>
        </p:blipFill>
        <p:spPr>
          <a:xfrm>
            <a:off x="1981200" y="533400"/>
            <a:ext cx="4371196" cy="2983341"/>
          </a:xfrm>
          <a:prstGeom prst="rect">
            <a:avLst/>
          </a:prstGeom>
        </p:spPr>
      </p:pic>
      <p:pic>
        <p:nvPicPr>
          <p:cNvPr id="5" name="Picture 4">
            <a:extLst>
              <a:ext uri="{FF2B5EF4-FFF2-40B4-BE49-F238E27FC236}">
                <a16:creationId xmlns:a16="http://schemas.microsoft.com/office/drawing/2014/main" id="{6BE6DF0D-D166-4819-3D29-D702946263E7}"/>
              </a:ext>
            </a:extLst>
          </p:cNvPr>
          <p:cNvPicPr>
            <a:picLocks noChangeAspect="1"/>
          </p:cNvPicPr>
          <p:nvPr/>
        </p:nvPicPr>
        <p:blipFill>
          <a:blip r:embed="rId3"/>
          <a:stretch>
            <a:fillRect/>
          </a:stretch>
        </p:blipFill>
        <p:spPr>
          <a:xfrm>
            <a:off x="1980056" y="3733800"/>
            <a:ext cx="4371196" cy="841454"/>
          </a:xfrm>
          <a:prstGeom prst="rect">
            <a:avLst/>
          </a:prstGeom>
        </p:spPr>
      </p:pic>
      <p:sp>
        <p:nvSpPr>
          <p:cNvPr id="7" name="TextBox 6">
            <a:extLst>
              <a:ext uri="{FF2B5EF4-FFF2-40B4-BE49-F238E27FC236}">
                <a16:creationId xmlns:a16="http://schemas.microsoft.com/office/drawing/2014/main" id="{7FC60FB3-A4E8-9C61-91FF-E0388B517045}"/>
              </a:ext>
            </a:extLst>
          </p:cNvPr>
          <p:cNvSpPr txBox="1"/>
          <p:nvPr/>
        </p:nvSpPr>
        <p:spPr>
          <a:xfrm>
            <a:off x="685800" y="4814412"/>
            <a:ext cx="8305800"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For each letter in the message, find it in the outer circle and replace it with the corresponding letter in the inner circle.</a:t>
            </a:r>
          </a:p>
          <a:p>
            <a:pPr marL="285750" indent="-285750" algn="l">
              <a:buFont typeface="Arial" panose="020B0604020202020204" pitchFamily="34" charset="0"/>
              <a:buChar char="•"/>
            </a:pPr>
            <a:r>
              <a:rPr lang="en-US" b="0" i="0" dirty="0">
                <a:solidFill>
                  <a:srgbClr val="374151"/>
                </a:solidFill>
                <a:effectLst/>
                <a:latin typeface="Söhne"/>
              </a:rPr>
              <a:t>In this example, the first letter in the message is T (from "THE SECRET...").</a:t>
            </a:r>
          </a:p>
          <a:p>
            <a:pPr marL="285750" indent="-285750" algn="l">
              <a:buFont typeface="Arial" panose="020B0604020202020204" pitchFamily="34" charset="0"/>
              <a:buChar char="•"/>
            </a:pPr>
            <a:r>
              <a:rPr lang="en-US" b="0" i="0" dirty="0">
                <a:solidFill>
                  <a:srgbClr val="374151"/>
                </a:solidFill>
                <a:effectLst/>
                <a:latin typeface="Söhne"/>
              </a:rPr>
              <a:t>Locate T in the outer circle and find its corresponding letter in the inner circle, which is B.</a:t>
            </a:r>
          </a:p>
          <a:p>
            <a:pPr marL="285750" indent="-285750" algn="l">
              <a:buFont typeface="Arial" panose="020B0604020202020204" pitchFamily="34" charset="0"/>
              <a:buChar char="•"/>
            </a:pPr>
            <a:r>
              <a:rPr lang="en-US" b="0" i="0" dirty="0">
                <a:solidFill>
                  <a:srgbClr val="374151"/>
                </a:solidFill>
                <a:effectLst/>
                <a:latin typeface="Söhne"/>
              </a:rPr>
              <a:t>Repeat this process for each letter in the message.</a:t>
            </a:r>
          </a:p>
        </p:txBody>
      </p:sp>
    </p:spTree>
    <p:extLst>
      <p:ext uri="{BB962C8B-B14F-4D97-AF65-F5344CB8AC3E}">
        <p14:creationId xmlns:p14="http://schemas.microsoft.com/office/powerpoint/2010/main" val="247195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E44-6FF6-E932-2EF9-D80F69FA8D1F}"/>
              </a:ext>
            </a:extLst>
          </p:cNvPr>
          <p:cNvSpPr>
            <a:spLocks noGrp="1"/>
          </p:cNvSpPr>
          <p:nvPr>
            <p:ph type="title"/>
          </p:nvPr>
        </p:nvSpPr>
        <p:spPr/>
        <p:txBody>
          <a:bodyPr/>
          <a:lstStyle/>
          <a:p>
            <a:r>
              <a:rPr lang="en-US" dirty="0"/>
              <a:t>Encrypting with the Cipher Wheel </a:t>
            </a:r>
          </a:p>
        </p:txBody>
      </p:sp>
      <p:sp>
        <p:nvSpPr>
          <p:cNvPr id="3" name="Content Placeholder 2">
            <a:extLst>
              <a:ext uri="{FF2B5EF4-FFF2-40B4-BE49-F238E27FC236}">
                <a16:creationId xmlns:a16="http://schemas.microsoft.com/office/drawing/2014/main" id="{E26631DE-EF08-F6B2-1078-175324BC83BF}"/>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Message: THE SECRET PASSWORD IS ROSEBUD</a:t>
            </a:r>
          </a:p>
          <a:p>
            <a:pPr algn="l">
              <a:buFont typeface="Arial" panose="020B0604020202020204" pitchFamily="34" charset="0"/>
              <a:buChar char="•"/>
            </a:pPr>
            <a:r>
              <a:rPr lang="en-US" b="0" i="0" dirty="0">
                <a:solidFill>
                  <a:srgbClr val="374151"/>
                </a:solidFill>
                <a:effectLst/>
                <a:latin typeface="Söhne"/>
              </a:rPr>
              <a:t>Encryption Key:</a:t>
            </a:r>
          </a:p>
          <a:p>
            <a:pPr marL="742950" lvl="1" indent="-285750" algn="l">
              <a:buFont typeface="Arial" panose="020B0604020202020204" pitchFamily="34" charset="0"/>
              <a:buChar char="•"/>
            </a:pPr>
            <a:r>
              <a:rPr lang="en-US" b="0" i="0" dirty="0">
                <a:solidFill>
                  <a:srgbClr val="374151"/>
                </a:solidFill>
                <a:effectLst/>
                <a:latin typeface="Söhne"/>
              </a:rPr>
              <a:t>T ➔ B</a:t>
            </a:r>
          </a:p>
          <a:p>
            <a:pPr marL="742950" lvl="1" indent="-285750" algn="l">
              <a:buFont typeface="Arial" panose="020B0604020202020204" pitchFamily="34" charset="0"/>
              <a:buChar char="•"/>
            </a:pPr>
            <a:r>
              <a:rPr lang="en-US" b="0" i="0" dirty="0">
                <a:solidFill>
                  <a:srgbClr val="374151"/>
                </a:solidFill>
                <a:effectLst/>
                <a:latin typeface="Söhne"/>
              </a:rPr>
              <a:t>H ➔ P</a:t>
            </a:r>
          </a:p>
          <a:p>
            <a:pPr marL="742950" lvl="1" indent="-285750" algn="l">
              <a:buFont typeface="Arial" panose="020B0604020202020204" pitchFamily="34" charset="0"/>
              <a:buChar char="•"/>
            </a:pPr>
            <a:r>
              <a:rPr lang="en-US" b="0" i="0" dirty="0">
                <a:solidFill>
                  <a:srgbClr val="374151"/>
                </a:solidFill>
                <a:effectLst/>
                <a:latin typeface="Söhne"/>
              </a:rPr>
              <a:t>E ➔ M</a:t>
            </a:r>
          </a:p>
          <a:p>
            <a:pPr marL="742950" lvl="1" indent="-285750" algn="l">
              <a:buFont typeface="Arial" panose="020B0604020202020204" pitchFamily="34" charset="0"/>
              <a:buChar char="•"/>
            </a:pPr>
            <a:r>
              <a:rPr lang="en-US" b="0" i="0" dirty="0">
                <a:solidFill>
                  <a:srgbClr val="374151"/>
                </a:solidFill>
                <a:effectLst/>
                <a:latin typeface="Söhne"/>
              </a:rPr>
              <a:t>(Continue this process for all letters)</a:t>
            </a:r>
          </a:p>
          <a:p>
            <a:pPr algn="l">
              <a:buFont typeface="Arial" panose="020B0604020202020204" pitchFamily="34" charset="0"/>
              <a:buChar char="•"/>
            </a:pPr>
            <a:r>
              <a:rPr lang="en-US" b="0" i="0" dirty="0">
                <a:solidFill>
                  <a:srgbClr val="374151"/>
                </a:solidFill>
                <a:effectLst/>
                <a:latin typeface="Söhne"/>
              </a:rPr>
              <a:t>Result: BPM AMKZMB XIAAEWZL QA ZWAMJCL</a:t>
            </a:r>
          </a:p>
          <a:p>
            <a:endParaRPr lang="en-US" dirty="0"/>
          </a:p>
        </p:txBody>
      </p:sp>
    </p:spTree>
    <p:extLst>
      <p:ext uri="{BB962C8B-B14F-4D97-AF65-F5344CB8AC3E}">
        <p14:creationId xmlns:p14="http://schemas.microsoft.com/office/powerpoint/2010/main" val="199002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780A-B26B-66FA-CB90-4A3131E13C04}"/>
              </a:ext>
            </a:extLst>
          </p:cNvPr>
          <p:cNvSpPr>
            <a:spLocks noGrp="1"/>
          </p:cNvSpPr>
          <p:nvPr>
            <p:ph type="title"/>
          </p:nvPr>
        </p:nvSpPr>
        <p:spPr/>
        <p:txBody>
          <a:bodyPr/>
          <a:lstStyle/>
          <a:p>
            <a:r>
              <a:rPr lang="en-US" dirty="0"/>
              <a:t>Encrypting with the Cipher Wheel </a:t>
            </a:r>
          </a:p>
        </p:txBody>
      </p:sp>
      <p:sp>
        <p:nvSpPr>
          <p:cNvPr id="3" name="Content Placeholder 2">
            <a:extLst>
              <a:ext uri="{FF2B5EF4-FFF2-40B4-BE49-F238E27FC236}">
                <a16:creationId xmlns:a16="http://schemas.microsoft.com/office/drawing/2014/main" id="{F323C01E-5487-D8FF-07E2-AB1FFB3966D6}"/>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Each letter on the outer wheel always encrypts to the same letter on the inner wheel.</a:t>
            </a:r>
          </a:p>
          <a:p>
            <a:pPr algn="l">
              <a:buFont typeface="Arial" panose="020B0604020202020204" pitchFamily="34" charset="0"/>
              <a:buChar char="•"/>
            </a:pPr>
            <a:r>
              <a:rPr lang="en-US" b="0" i="0" dirty="0">
                <a:solidFill>
                  <a:srgbClr val="374151"/>
                </a:solidFill>
                <a:effectLst/>
                <a:latin typeface="Söhne"/>
              </a:rPr>
              <a:t>After determining the encryption for the first occurrence of a letter (e.g., T ➔ B), apply the same encryption for all subsequent occurrences of that letter in the message.</a:t>
            </a:r>
          </a:p>
          <a:p>
            <a:pPr algn="l">
              <a:buFont typeface="Arial" panose="020B0604020202020204" pitchFamily="34" charset="0"/>
              <a:buChar char="•"/>
            </a:pPr>
            <a:r>
              <a:rPr lang="en-US" b="0" i="0" dirty="0">
                <a:solidFill>
                  <a:srgbClr val="374151"/>
                </a:solidFill>
                <a:effectLst/>
                <a:latin typeface="Söhne"/>
              </a:rPr>
              <a:t>Non-letter characters, such as spaces, remain unchanged during the encryption process.</a:t>
            </a:r>
          </a:p>
          <a:p>
            <a:endParaRPr lang="en-US" dirty="0"/>
          </a:p>
        </p:txBody>
      </p:sp>
    </p:spTree>
    <p:extLst>
      <p:ext uri="{BB962C8B-B14F-4D97-AF65-F5344CB8AC3E}">
        <p14:creationId xmlns:p14="http://schemas.microsoft.com/office/powerpoint/2010/main" val="137981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16E9-508C-E828-C5C8-47E4DCBB7E8D}"/>
              </a:ext>
            </a:extLst>
          </p:cNvPr>
          <p:cNvSpPr>
            <a:spLocks noGrp="1"/>
          </p:cNvSpPr>
          <p:nvPr>
            <p:ph type="title"/>
          </p:nvPr>
        </p:nvSpPr>
        <p:spPr/>
        <p:txBody>
          <a:bodyPr>
            <a:normAutofit/>
          </a:bodyPr>
          <a:lstStyle/>
          <a:p>
            <a:r>
              <a:rPr lang="en-US" dirty="0"/>
              <a:t>Decrypting with the Cipher Wheel</a:t>
            </a:r>
          </a:p>
        </p:txBody>
      </p:sp>
      <p:sp>
        <p:nvSpPr>
          <p:cNvPr id="3" name="Content Placeholder 2">
            <a:extLst>
              <a:ext uri="{FF2B5EF4-FFF2-40B4-BE49-F238E27FC236}">
                <a16:creationId xmlns:a16="http://schemas.microsoft.com/office/drawing/2014/main" id="{7890BF4C-ABC7-1264-0F6F-2822C0777128}"/>
              </a:ext>
            </a:extLst>
          </p:cNvPr>
          <p:cNvSpPr>
            <a:spLocks noGrp="1"/>
          </p:cNvSpPr>
          <p:nvPr>
            <p:ph idx="1"/>
          </p:nvPr>
        </p:nvSpPr>
        <p:spPr>
          <a:xfrm>
            <a:off x="381000" y="1295400"/>
            <a:ext cx="8229600" cy="4525963"/>
          </a:xfrm>
        </p:spPr>
        <p:txBody>
          <a:bodyPr>
            <a:normAutofit fontScale="92500"/>
          </a:bodyPr>
          <a:lstStyle/>
          <a:p>
            <a:pPr algn="l"/>
            <a:r>
              <a:rPr lang="en-US" sz="3200" b="0" i="0" u="none" strike="noStrike" baseline="0" dirty="0">
                <a:latin typeface="JansonTextLTStd-Roman"/>
              </a:rPr>
              <a:t>For example, let’s say you receive the ciphertext </a:t>
            </a:r>
            <a:br>
              <a:rPr lang="en-US" sz="3200" b="0" i="0" u="none" strike="noStrike" baseline="0" dirty="0">
                <a:latin typeface="JansonTextLTStd-Roman"/>
              </a:rPr>
            </a:br>
            <a:r>
              <a:rPr lang="en-US" sz="3200" b="0" i="0" u="none" strike="noStrike" baseline="0" dirty="0">
                <a:highlight>
                  <a:srgbClr val="FFFF00"/>
                </a:highlight>
                <a:latin typeface="JansonTextLTStd-Roman"/>
              </a:rPr>
              <a:t>IWT CTL EPHHLDGS XH HLDGSUXHW</a:t>
            </a:r>
            <a:r>
              <a:rPr lang="en-US" sz="3200" b="0" i="0" u="none" strike="noStrike" baseline="0" dirty="0">
                <a:latin typeface="JansonTextLTStd-Roman"/>
              </a:rPr>
              <a:t> and want to decrypt it</a:t>
            </a:r>
          </a:p>
          <a:p>
            <a:pPr algn="l"/>
            <a:r>
              <a:rPr lang="en-US" sz="3200" b="0" i="0" u="none" strike="noStrike" baseline="0" dirty="0">
                <a:latin typeface="JansonTextLTStd-Roman"/>
              </a:rPr>
              <a:t>You wouldn’t be able to decrypt the message unless you knew the key (or unless you were a</a:t>
            </a:r>
          </a:p>
          <a:p>
            <a:pPr algn="l"/>
            <a:r>
              <a:rPr lang="en-US" sz="3200" b="0" i="0" u="none" strike="noStrike" baseline="0" dirty="0">
                <a:latin typeface="JansonTextLTStd-Roman"/>
              </a:rPr>
              <a:t>clever hacker). </a:t>
            </a:r>
          </a:p>
          <a:p>
            <a:pPr lvl="1"/>
            <a:r>
              <a:rPr lang="en-US" b="0" i="0" u="none" strike="noStrike" baseline="0" dirty="0">
                <a:latin typeface="JansonTextLTStd-Roman"/>
              </a:rPr>
              <a:t>Luckily, your friend has already told you that they use the key 15 for their messages. The cipher wheel for this key is shown in Figure 1-3 next slide</a:t>
            </a:r>
            <a:endParaRPr lang="en-US" dirty="0"/>
          </a:p>
        </p:txBody>
      </p:sp>
    </p:spTree>
    <p:extLst>
      <p:ext uri="{BB962C8B-B14F-4D97-AF65-F5344CB8AC3E}">
        <p14:creationId xmlns:p14="http://schemas.microsoft.com/office/powerpoint/2010/main" val="1589282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1DE2-4CB4-EF63-5BBA-EF0B348E9FD0}"/>
              </a:ext>
            </a:extLst>
          </p:cNvPr>
          <p:cNvSpPr>
            <a:spLocks noGrp="1"/>
          </p:cNvSpPr>
          <p:nvPr>
            <p:ph type="title"/>
          </p:nvPr>
        </p:nvSpPr>
        <p:spPr/>
        <p:txBody>
          <a:bodyPr/>
          <a:lstStyle/>
          <a:p>
            <a:r>
              <a:rPr lang="en-US" dirty="0"/>
              <a:t>Decrypting with the Cipher Wheel</a:t>
            </a:r>
          </a:p>
        </p:txBody>
      </p:sp>
      <p:sp>
        <p:nvSpPr>
          <p:cNvPr id="9" name="Content Placeholder 8">
            <a:extLst>
              <a:ext uri="{FF2B5EF4-FFF2-40B4-BE49-F238E27FC236}">
                <a16:creationId xmlns:a16="http://schemas.microsoft.com/office/drawing/2014/main" id="{2F8F98F3-E2E0-623C-E930-EA6A6D3A353A}"/>
              </a:ext>
            </a:extLst>
          </p:cNvPr>
          <p:cNvSpPr>
            <a:spLocks noGrp="1"/>
          </p:cNvSpPr>
          <p:nvPr>
            <p:ph idx="1"/>
          </p:nvPr>
        </p:nvSpPr>
        <p:spPr>
          <a:xfrm>
            <a:off x="457200" y="1600200"/>
            <a:ext cx="6477000" cy="4267199"/>
          </a:xfrm>
        </p:spPr>
        <p:txBody>
          <a:bodyPr>
            <a:normAutofit fontScale="70000" lnSpcReduction="20000"/>
          </a:bodyPr>
          <a:lstStyle/>
          <a:p>
            <a:pPr algn="l"/>
            <a:r>
              <a:rPr lang="en-US" sz="3200" b="0" i="0" u="none" strike="noStrike" baseline="0" dirty="0">
                <a:latin typeface="JansonTextLTStd-Roman"/>
              </a:rPr>
              <a:t>Now you can line up the letter A on the outer circle (the one with the dot below it) over the letter on the inner circle that has the number 15 (which is the letter P). </a:t>
            </a:r>
          </a:p>
          <a:p>
            <a:pPr algn="l"/>
            <a:r>
              <a:rPr lang="en-US" sz="3200" b="0" i="0" u="none" strike="noStrike" baseline="0" dirty="0">
                <a:latin typeface="JansonTextLTStd-Roman"/>
              </a:rPr>
              <a:t>Then, find the first letter in the secret message on the inner circle, which is I, and look at the corresponding letter on the outer circle, which is T.</a:t>
            </a:r>
          </a:p>
          <a:p>
            <a:pPr algn="l"/>
            <a:r>
              <a:rPr lang="en-US" sz="3200" b="0" i="0" u="none" strike="noStrike" baseline="0" dirty="0">
                <a:latin typeface="JansonTextLTStd-Roman"/>
              </a:rPr>
              <a:t>The second letter in the ciphertext, W, decrypts to the letter H.</a:t>
            </a:r>
          </a:p>
          <a:p>
            <a:pPr algn="l"/>
            <a:r>
              <a:rPr lang="en-US" sz="3200" b="0" i="0" u="none" strike="noStrike" baseline="0" dirty="0">
                <a:latin typeface="JansonTextLTStd-Roman"/>
              </a:rPr>
              <a:t>Decrypt the rest of the letters in the ciphertext back to the plaintext, and</a:t>
            </a:r>
          </a:p>
          <a:p>
            <a:pPr algn="l"/>
            <a:r>
              <a:rPr lang="en-US" sz="3200" b="0" i="0" u="none" strike="noStrike" baseline="0" dirty="0">
                <a:latin typeface="JansonTextLTStd-Roman"/>
              </a:rPr>
              <a:t>you’ll get the message THE NEW PASSWORD IS SWORDFISH, as shown in Figure 1-4 next slide</a:t>
            </a:r>
            <a:endParaRPr lang="en-US" dirty="0"/>
          </a:p>
          <a:p>
            <a:endParaRPr lang="en-US" dirty="0"/>
          </a:p>
        </p:txBody>
      </p:sp>
      <p:pic>
        <p:nvPicPr>
          <p:cNvPr id="10" name="Content Placeholder 4">
            <a:extLst>
              <a:ext uri="{FF2B5EF4-FFF2-40B4-BE49-F238E27FC236}">
                <a16:creationId xmlns:a16="http://schemas.microsoft.com/office/drawing/2014/main" id="{2CD2F951-99C1-9FFA-85B1-5902FC5911DA}"/>
              </a:ext>
            </a:extLst>
          </p:cNvPr>
          <p:cNvPicPr>
            <a:picLocks noChangeAspect="1"/>
          </p:cNvPicPr>
          <p:nvPr/>
        </p:nvPicPr>
        <p:blipFill>
          <a:blip r:embed="rId2"/>
          <a:stretch>
            <a:fillRect/>
          </a:stretch>
        </p:blipFill>
        <p:spPr>
          <a:xfrm>
            <a:off x="6783493" y="3429000"/>
            <a:ext cx="2349621" cy="2222614"/>
          </a:xfrm>
          <a:prstGeom prst="rect">
            <a:avLst/>
          </a:prstGeom>
        </p:spPr>
      </p:pic>
    </p:spTree>
    <p:extLst>
      <p:ext uri="{BB962C8B-B14F-4D97-AF65-F5344CB8AC3E}">
        <p14:creationId xmlns:p14="http://schemas.microsoft.com/office/powerpoint/2010/main" val="3367496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FAC854-CDFF-4DB1-A653-6052E0FE46F8}"/>
              </a:ext>
            </a:extLst>
          </p:cNvPr>
          <p:cNvSpPr>
            <a:spLocks noGrp="1"/>
          </p:cNvSpPr>
          <p:nvPr>
            <p:ph type="title"/>
          </p:nvPr>
        </p:nvSpPr>
        <p:spPr>
          <a:xfrm>
            <a:off x="76200" y="304800"/>
            <a:ext cx="7620000" cy="2398713"/>
          </a:xfrm>
        </p:spPr>
        <p:txBody>
          <a:bodyPr vert="horz" lIns="91440" tIns="45720" rIns="91440" bIns="45720" rtlCol="0" anchor="ctr">
            <a:normAutofit/>
          </a:bodyPr>
          <a:lstStyle/>
          <a:p>
            <a:pPr>
              <a:lnSpc>
                <a:spcPct val="90000"/>
              </a:lnSpc>
            </a:pPr>
            <a:r>
              <a:rPr lang="en-US" dirty="0"/>
              <a:t>Decrypting with the Cipher Wheel</a:t>
            </a:r>
            <a:endParaRPr lang="en-US" sz="4400" kern="1200" dirty="0">
              <a:solidFill>
                <a:schemeClr val="tx1"/>
              </a:solidFill>
              <a:latin typeface="+mj-lt"/>
              <a:ea typeface="+mj-ea"/>
              <a:cs typeface="+mj-cs"/>
            </a:endParaRPr>
          </a:p>
        </p:txBody>
      </p:sp>
      <p:pic>
        <p:nvPicPr>
          <p:cNvPr id="8" name="Content Placeholder 7">
            <a:extLst>
              <a:ext uri="{FF2B5EF4-FFF2-40B4-BE49-F238E27FC236}">
                <a16:creationId xmlns:a16="http://schemas.microsoft.com/office/drawing/2014/main" id="{683F6D33-4223-6255-4B21-9E58262DE961}"/>
              </a:ext>
            </a:extLst>
          </p:cNvPr>
          <p:cNvPicPr>
            <a:picLocks noGrp="1" noChangeAspect="1"/>
          </p:cNvPicPr>
          <p:nvPr>
            <p:ph idx="1"/>
          </p:nvPr>
        </p:nvPicPr>
        <p:blipFill>
          <a:blip r:embed="rId2"/>
          <a:stretch>
            <a:fillRect/>
          </a:stretch>
        </p:blipFill>
        <p:spPr>
          <a:xfrm>
            <a:off x="1143000" y="2362200"/>
            <a:ext cx="7406444" cy="1610900"/>
          </a:xfrm>
          <a:prstGeom prst="rect">
            <a:avLst/>
          </a:prstGeom>
        </p:spPr>
      </p:pic>
      <p:sp>
        <p:nvSpPr>
          <p:cNvPr id="10" name="TextBox 9">
            <a:extLst>
              <a:ext uri="{FF2B5EF4-FFF2-40B4-BE49-F238E27FC236}">
                <a16:creationId xmlns:a16="http://schemas.microsoft.com/office/drawing/2014/main" id="{2BC66964-FE48-2D2A-B024-CC10FC0770A8}"/>
              </a:ext>
            </a:extLst>
          </p:cNvPr>
          <p:cNvSpPr txBox="1"/>
          <p:nvPr/>
        </p:nvSpPr>
        <p:spPr>
          <a:xfrm>
            <a:off x="990600" y="4096763"/>
            <a:ext cx="7406444" cy="2761236"/>
          </a:xfrm>
          <a:prstGeom prst="rect">
            <a:avLst/>
          </a:prstGeom>
        </p:spPr>
        <p:txBody>
          <a:bodyPr vert="horz" lIns="91440" tIns="45720" rIns="91440" bIns="45720" rtlCol="0" anchor="ctr">
            <a:noAutofit/>
          </a:bodyPr>
          <a:lstStyle/>
          <a:p>
            <a:pPr marL="342900" indent="-342900">
              <a:lnSpc>
                <a:spcPct val="90000"/>
              </a:lnSpc>
              <a:spcAft>
                <a:spcPts val="600"/>
              </a:spcAft>
              <a:buFont typeface="Arial" panose="020B0604020202020204" pitchFamily="34" charset="0"/>
              <a:buChar char="•"/>
            </a:pPr>
            <a:r>
              <a:rPr lang="en-US" sz="2400" b="0" i="0" u="none" strike="noStrike" baseline="0" dirty="0"/>
              <a:t>If you used an incorrect key, like 16, the decrypted message would be</a:t>
            </a:r>
            <a:br>
              <a:rPr lang="en-US" sz="2400" b="0" i="0" u="none" strike="noStrike" baseline="0" dirty="0"/>
            </a:br>
            <a:r>
              <a:rPr lang="en-US" sz="2400" b="0" i="0" u="none" strike="noStrike" baseline="0" dirty="0">
                <a:highlight>
                  <a:srgbClr val="FFFF00"/>
                </a:highlight>
              </a:rPr>
              <a:t>SGD MDV OZRRVNQC HR RVNQCEHRG</a:t>
            </a:r>
            <a:r>
              <a:rPr lang="en-US" sz="2400" b="0" i="0" u="none" strike="noStrike" baseline="0" dirty="0"/>
              <a:t>, which is unreadable.</a:t>
            </a:r>
          </a:p>
          <a:p>
            <a:pPr marL="342900" indent="-342900">
              <a:lnSpc>
                <a:spcPct val="90000"/>
              </a:lnSpc>
              <a:spcAft>
                <a:spcPts val="600"/>
              </a:spcAft>
              <a:buFont typeface="Arial" panose="020B0604020202020204" pitchFamily="34" charset="0"/>
              <a:buChar char="•"/>
            </a:pPr>
            <a:r>
              <a:rPr lang="en-US" sz="2400" b="0" i="0" u="none" strike="noStrike" baseline="0" dirty="0"/>
              <a:t>Unless the correct key is used, the decrypted message won’t be understandable.</a:t>
            </a:r>
            <a:endParaRPr lang="en-US" sz="2400" dirty="0"/>
          </a:p>
        </p:txBody>
      </p:sp>
    </p:spTree>
    <p:extLst>
      <p:ext uri="{BB962C8B-B14F-4D97-AF65-F5344CB8AC3E}">
        <p14:creationId xmlns:p14="http://schemas.microsoft.com/office/powerpoint/2010/main" val="92900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3F45-6563-5A09-B7A1-E31F21EC44F2}"/>
              </a:ext>
            </a:extLst>
          </p:cNvPr>
          <p:cNvSpPr>
            <a:spLocks noGrp="1"/>
          </p:cNvSpPr>
          <p:nvPr>
            <p:ph type="title"/>
          </p:nvPr>
        </p:nvSpPr>
        <p:spPr/>
        <p:txBody>
          <a:bodyPr>
            <a:normAutofit fontScale="90000"/>
          </a:bodyPr>
          <a:lstStyle/>
          <a:p>
            <a:r>
              <a:rPr lang="en-US" dirty="0"/>
              <a:t>Encrypting and Decrypting with Arithmetic</a:t>
            </a:r>
          </a:p>
        </p:txBody>
      </p:sp>
      <p:sp>
        <p:nvSpPr>
          <p:cNvPr id="3" name="Content Placeholder 2">
            <a:extLst>
              <a:ext uri="{FF2B5EF4-FFF2-40B4-BE49-F238E27FC236}">
                <a16:creationId xmlns:a16="http://schemas.microsoft.com/office/drawing/2014/main" id="{BCB17CDC-F584-F78A-A554-3E714C7ADE53}"/>
              </a:ext>
            </a:extLst>
          </p:cNvPr>
          <p:cNvSpPr>
            <a:spLocks noGrp="1"/>
          </p:cNvSpPr>
          <p:nvPr>
            <p:ph idx="1"/>
          </p:nvPr>
        </p:nvSpPr>
        <p:spPr/>
        <p:txBody>
          <a:bodyPr/>
          <a:lstStyle/>
          <a:p>
            <a:pPr algn="l"/>
            <a:r>
              <a:rPr lang="en-US" sz="2400" dirty="0"/>
              <a:t>The cipher wheel is a convenient tool for encrypting and decrypting with the Caesar cipher, but you can also encrypt and decrypt using arithmetic. </a:t>
            </a:r>
          </a:p>
          <a:p>
            <a:pPr algn="l"/>
            <a:r>
              <a:rPr lang="en-US" sz="2400" dirty="0"/>
              <a:t>To do so, write the letters of the alphabet from A to Z with the numbers from 0 to 25 under each letter. </a:t>
            </a:r>
          </a:p>
          <a:p>
            <a:pPr algn="l"/>
            <a:r>
              <a:rPr lang="en-US" sz="2400" dirty="0"/>
              <a:t>Begin with 0 under the A, 1 under the B, and so on until 25 is under the Z. </a:t>
            </a:r>
          </a:p>
          <a:p>
            <a:pPr algn="l"/>
            <a:r>
              <a:rPr lang="en-US" sz="2400" dirty="0"/>
              <a:t>See Figure 1-5 shows what it should look like.</a:t>
            </a:r>
          </a:p>
        </p:txBody>
      </p:sp>
      <p:pic>
        <p:nvPicPr>
          <p:cNvPr id="5" name="Picture 4">
            <a:extLst>
              <a:ext uri="{FF2B5EF4-FFF2-40B4-BE49-F238E27FC236}">
                <a16:creationId xmlns:a16="http://schemas.microsoft.com/office/drawing/2014/main" id="{F956CA65-6E80-B736-C31F-260A7FB83C0F}"/>
              </a:ext>
            </a:extLst>
          </p:cNvPr>
          <p:cNvPicPr>
            <a:picLocks noChangeAspect="1"/>
          </p:cNvPicPr>
          <p:nvPr/>
        </p:nvPicPr>
        <p:blipFill>
          <a:blip r:embed="rId2"/>
          <a:stretch>
            <a:fillRect/>
          </a:stretch>
        </p:blipFill>
        <p:spPr>
          <a:xfrm>
            <a:off x="990600" y="4724400"/>
            <a:ext cx="7543800" cy="1244637"/>
          </a:xfrm>
          <a:prstGeom prst="rect">
            <a:avLst/>
          </a:prstGeom>
        </p:spPr>
      </p:pic>
    </p:spTree>
    <p:extLst>
      <p:ext uri="{BB962C8B-B14F-4D97-AF65-F5344CB8AC3E}">
        <p14:creationId xmlns:p14="http://schemas.microsoft.com/office/powerpoint/2010/main" val="191053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normAutofit fontScale="90000"/>
          </a:bodyPr>
          <a:lstStyle/>
          <a:p>
            <a:r>
              <a:rPr lang="en-US" dirty="0"/>
              <a:t>Encrypting and Decrypting with Arithmetic</a:t>
            </a:r>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normAutofit fontScale="85000" lnSpcReduction="20000"/>
          </a:bodyPr>
          <a:lstStyle/>
          <a:p>
            <a:pPr algn="l"/>
            <a:r>
              <a:rPr lang="en-US" sz="3200" b="0" i="0" u="none" strike="noStrike" baseline="0" dirty="0">
                <a:latin typeface="JansonTextLTStd-Roman"/>
              </a:rPr>
              <a:t>You can use this letters-to-numbers code to represent letters. This is a powerful concept, because it allows you to do math on letters. </a:t>
            </a:r>
          </a:p>
          <a:p>
            <a:pPr algn="l"/>
            <a:r>
              <a:rPr lang="en-US" sz="3200" b="0" i="0" u="none" strike="noStrike" baseline="0" dirty="0">
                <a:latin typeface="JansonTextLTStd-Roman"/>
              </a:rPr>
              <a:t>For example, if you represent the letters </a:t>
            </a:r>
            <a:r>
              <a:rPr lang="en-US" sz="3200" b="0" i="0" u="none" strike="noStrike" baseline="0" dirty="0">
                <a:highlight>
                  <a:srgbClr val="FFFF00"/>
                </a:highlight>
                <a:latin typeface="JansonTextLTStd-Roman"/>
              </a:rPr>
              <a:t>CAT</a:t>
            </a:r>
            <a:r>
              <a:rPr lang="en-US" sz="3200" b="0" i="0" u="none" strike="noStrike" baseline="0" dirty="0">
                <a:latin typeface="JansonTextLTStd-Roman"/>
              </a:rPr>
              <a:t> as the numbers </a:t>
            </a:r>
            <a:r>
              <a:rPr lang="en-US" sz="3200" b="0" i="0" u="none" strike="noStrike" baseline="0" dirty="0">
                <a:highlight>
                  <a:srgbClr val="00FFFF"/>
                </a:highlight>
                <a:latin typeface="JansonTextLTStd-Roman"/>
              </a:rPr>
              <a:t>2</a:t>
            </a:r>
            <a:r>
              <a:rPr lang="en-US" sz="3200" b="0" i="0" u="none" strike="noStrike" baseline="0" dirty="0">
                <a:latin typeface="JansonTextLTStd-Roman"/>
              </a:rPr>
              <a:t>, </a:t>
            </a:r>
            <a:r>
              <a:rPr lang="en-US" sz="3200" b="0" i="0" u="none" strike="noStrike" baseline="0" dirty="0">
                <a:highlight>
                  <a:srgbClr val="00FFFF"/>
                </a:highlight>
                <a:latin typeface="JansonTextLTStd-Roman"/>
              </a:rPr>
              <a:t>0</a:t>
            </a:r>
            <a:r>
              <a:rPr lang="en-US" sz="3200" b="0" i="0" u="none" strike="noStrike" baseline="0" dirty="0">
                <a:latin typeface="JansonTextLTStd-Roman"/>
              </a:rPr>
              <a:t>, and </a:t>
            </a:r>
            <a:r>
              <a:rPr lang="en-US" sz="3200" b="0" i="0" u="none" strike="noStrike" baseline="0" dirty="0">
                <a:highlight>
                  <a:srgbClr val="00FFFF"/>
                </a:highlight>
                <a:latin typeface="JansonTextLTStd-Roman"/>
              </a:rPr>
              <a:t>19</a:t>
            </a:r>
            <a:r>
              <a:rPr lang="en-US" sz="3200" b="0" i="0" u="none" strike="noStrike" baseline="0" dirty="0">
                <a:latin typeface="JansonTextLTStd-Roman"/>
              </a:rPr>
              <a:t>:</a:t>
            </a:r>
          </a:p>
          <a:p>
            <a:pPr lvl="1"/>
            <a:r>
              <a:rPr lang="en-US" b="0" i="0" u="none" strike="noStrike" baseline="0" dirty="0">
                <a:latin typeface="JansonTextLTStd-Roman"/>
              </a:rPr>
              <a:t>you can add 3 </a:t>
            </a:r>
            <a:r>
              <a:rPr lang="en-US" sz="3200" b="0" i="0" u="none" strike="noStrike" baseline="0" dirty="0">
                <a:latin typeface="JansonTextLTStd-Roman"/>
              </a:rPr>
              <a:t>to get the numbers </a:t>
            </a:r>
            <a:r>
              <a:rPr lang="en-US" sz="3200" b="0" i="0" u="none" strike="noStrike" baseline="0" dirty="0">
                <a:highlight>
                  <a:srgbClr val="00FF00"/>
                </a:highlight>
                <a:latin typeface="JansonTextLTStd-Roman"/>
              </a:rPr>
              <a:t>5</a:t>
            </a:r>
            <a:r>
              <a:rPr lang="en-US" sz="3200" b="0" i="0" u="none" strike="noStrike" baseline="0" dirty="0">
                <a:latin typeface="JansonTextLTStd-Roman"/>
              </a:rPr>
              <a:t>, </a:t>
            </a:r>
            <a:r>
              <a:rPr lang="en-US" sz="3200" b="0" i="0" u="none" strike="noStrike" baseline="0" dirty="0">
                <a:highlight>
                  <a:srgbClr val="00FF00"/>
                </a:highlight>
                <a:latin typeface="JansonTextLTStd-Roman"/>
              </a:rPr>
              <a:t>3</a:t>
            </a:r>
            <a:r>
              <a:rPr lang="en-US" sz="3200" b="0" i="0" u="none" strike="noStrike" baseline="0" dirty="0">
                <a:latin typeface="JansonTextLTStd-Roman"/>
              </a:rPr>
              <a:t>, and </a:t>
            </a:r>
            <a:r>
              <a:rPr lang="en-US" sz="3200" b="0" i="0" u="none" strike="noStrike" baseline="0" dirty="0">
                <a:highlight>
                  <a:srgbClr val="00FF00"/>
                </a:highlight>
                <a:latin typeface="JansonTextLTStd-Roman"/>
              </a:rPr>
              <a:t>22</a:t>
            </a:r>
            <a:r>
              <a:rPr lang="en-US" sz="3200" b="0" i="0" u="none" strike="noStrike" baseline="0" dirty="0">
                <a:latin typeface="JansonTextLTStd-Roman"/>
              </a:rPr>
              <a:t>.</a:t>
            </a:r>
          </a:p>
          <a:p>
            <a:r>
              <a:rPr lang="en-US" sz="3600" b="0" i="0" u="none" strike="noStrike" baseline="0" dirty="0">
                <a:latin typeface="JansonTextLTStd-Roman"/>
              </a:rPr>
              <a:t>These new numbers represent the letters </a:t>
            </a:r>
            <a:r>
              <a:rPr lang="en-US" sz="3200" b="0" i="0" u="none" strike="noStrike" baseline="0" dirty="0">
                <a:highlight>
                  <a:srgbClr val="FFFF00"/>
                </a:highlight>
                <a:latin typeface="JansonTextLTStd-Roman"/>
              </a:rPr>
              <a:t>FDW</a:t>
            </a:r>
            <a:r>
              <a:rPr lang="en-US" sz="3200" b="0" i="0" u="none" strike="noStrike" baseline="0" dirty="0">
                <a:latin typeface="JansonTextLTStd-Roman"/>
              </a:rPr>
              <a:t>, as shown in Figure 1-5 in the previous slide. </a:t>
            </a:r>
          </a:p>
          <a:p>
            <a:r>
              <a:rPr lang="en-US" sz="3200" b="0" i="0" u="none" strike="noStrike" baseline="0" dirty="0">
                <a:latin typeface="JansonTextLTStd-Roman"/>
              </a:rPr>
              <a:t>You have just “added” 3 to the word </a:t>
            </a:r>
            <a:r>
              <a:rPr lang="en-US" sz="3200" b="0" i="1" u="none" strike="noStrike" baseline="0" dirty="0">
                <a:latin typeface="JansonTextLTStd-Italic"/>
              </a:rPr>
              <a:t>cat</a:t>
            </a:r>
            <a:r>
              <a:rPr lang="en-US" sz="3200" b="0" i="0" u="none" strike="noStrike" baseline="0" dirty="0">
                <a:latin typeface="JansonTextLTStd-Roman"/>
              </a:rPr>
              <a:t>!</a:t>
            </a:r>
          </a:p>
          <a:p>
            <a:pPr algn="l"/>
            <a:r>
              <a:rPr lang="en-US" sz="3200" b="0" i="0" u="none" strike="noStrike" baseline="0" dirty="0">
                <a:latin typeface="JansonTextLTStd-Roman"/>
              </a:rPr>
              <a:t>Later, we’ll be able to program a computer to do this math for us.</a:t>
            </a:r>
            <a:endParaRPr lang="en-US" dirty="0"/>
          </a:p>
        </p:txBody>
      </p:sp>
    </p:spTree>
    <p:extLst>
      <p:ext uri="{BB962C8B-B14F-4D97-AF65-F5344CB8AC3E}">
        <p14:creationId xmlns:p14="http://schemas.microsoft.com/office/powerpoint/2010/main" val="157785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C167-7098-E7E2-F9C8-34302F430A73}"/>
              </a:ext>
            </a:extLst>
          </p:cNvPr>
          <p:cNvSpPr>
            <a:spLocks noGrp="1"/>
          </p:cNvSpPr>
          <p:nvPr>
            <p:ph type="title"/>
          </p:nvPr>
        </p:nvSpPr>
        <p:spPr>
          <a:xfrm>
            <a:off x="457200" y="1524000"/>
            <a:ext cx="8229600" cy="3429000"/>
          </a:xfrm>
        </p:spPr>
        <p:txBody>
          <a:bodyPr>
            <a:noAutofit/>
          </a:bodyPr>
          <a:lstStyle/>
          <a:p>
            <a:pPr marL="342900" indent="-342900" algn="l">
              <a:buFont typeface="Arial" panose="020B0604020202020204" pitchFamily="34" charset="0"/>
              <a:buChar char="•"/>
            </a:pPr>
            <a:r>
              <a:rPr lang="en-US" sz="2000" dirty="0"/>
              <a:t>Before we start writing cipher programs, let’s look at the process of encrypting and decrypting with just pencil and paper. </a:t>
            </a:r>
            <a:br>
              <a:rPr lang="en-US" sz="2000" dirty="0"/>
            </a:br>
            <a:br>
              <a:rPr lang="en-US" sz="2000" dirty="0"/>
            </a:br>
            <a:r>
              <a:rPr lang="en-US" sz="2000" dirty="0"/>
              <a:t>This will help you understand how ciphers work and the math that goes into producing their secret messages. </a:t>
            </a:r>
            <a:br>
              <a:rPr lang="en-US" sz="2000" dirty="0"/>
            </a:br>
            <a:br>
              <a:rPr lang="en-US" sz="2000" dirty="0"/>
            </a:br>
            <a:r>
              <a:rPr lang="en-US" sz="2000" dirty="0"/>
              <a:t>In this chapter, you’ll learn what we mean by cryptography and how codes are different from ciphers. </a:t>
            </a:r>
            <a:br>
              <a:rPr lang="en-US" sz="2000" dirty="0"/>
            </a:br>
            <a:br>
              <a:rPr lang="en-US" sz="2000" dirty="0"/>
            </a:br>
            <a:r>
              <a:rPr lang="en-US" sz="2000" dirty="0"/>
              <a:t>Then you’ll use a simple cipher called the Caesar cipher to encrypt and decrypt messages using paper and pencil. </a:t>
            </a:r>
          </a:p>
        </p:txBody>
      </p:sp>
    </p:spTree>
    <p:extLst>
      <p:ext uri="{BB962C8B-B14F-4D97-AF65-F5344CB8AC3E}">
        <p14:creationId xmlns:p14="http://schemas.microsoft.com/office/powerpoint/2010/main" val="26360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normAutofit/>
          </a:bodyPr>
          <a:lstStyle/>
          <a:p>
            <a:r>
              <a:rPr lang="en-US" dirty="0"/>
              <a:t>Encrypting process with Arithmetic</a:t>
            </a:r>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Use arithmetic to encrypt with the Caesar cipher.</a:t>
            </a:r>
          </a:p>
          <a:p>
            <a:pPr algn="l">
              <a:buFont typeface="Arial" panose="020B0604020202020204" pitchFamily="34" charset="0"/>
              <a:buChar char="•"/>
            </a:pPr>
            <a:r>
              <a:rPr lang="en-US" b="0" i="0" dirty="0">
                <a:effectLst/>
                <a:latin typeface="Söhne"/>
              </a:rPr>
              <a:t>Find the number under the letter you want to encrypt.</a:t>
            </a:r>
          </a:p>
          <a:p>
            <a:pPr algn="l">
              <a:buFont typeface="Arial" panose="020B0604020202020204" pitchFamily="34" charset="0"/>
              <a:buChar char="•"/>
            </a:pPr>
            <a:r>
              <a:rPr lang="en-US" b="0" i="0" dirty="0">
                <a:effectLst/>
                <a:latin typeface="Söhne"/>
              </a:rPr>
              <a:t>Add the key number to it.</a:t>
            </a:r>
          </a:p>
          <a:p>
            <a:pPr algn="l">
              <a:buFont typeface="Arial" panose="020B0604020202020204" pitchFamily="34" charset="0"/>
              <a:buChar char="•"/>
            </a:pPr>
            <a:r>
              <a:rPr lang="en-US" b="0" i="0" dirty="0">
                <a:effectLst/>
                <a:latin typeface="Söhne"/>
              </a:rPr>
              <a:t>The resulting sum is the number under the encrypted letter.</a:t>
            </a:r>
          </a:p>
          <a:p>
            <a:endParaRPr lang="en-US" dirty="0"/>
          </a:p>
        </p:txBody>
      </p:sp>
    </p:spTree>
    <p:extLst>
      <p:ext uri="{BB962C8B-B14F-4D97-AF65-F5344CB8AC3E}">
        <p14:creationId xmlns:p14="http://schemas.microsoft.com/office/powerpoint/2010/main" val="75062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lstStyle/>
          <a:p>
            <a:r>
              <a:rPr lang="en-US" b="1" i="0" dirty="0">
                <a:effectLst/>
                <a:latin typeface="Söhne"/>
              </a:rPr>
              <a:t>Example Encryption</a:t>
            </a:r>
            <a:endParaRPr lang="en-US" dirty="0"/>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Encrypting "HELLO. HOW ARE YOU?" using the key 13.</a:t>
            </a:r>
          </a:p>
          <a:p>
            <a:pPr algn="l">
              <a:buFont typeface="Arial" panose="020B0604020202020204" pitchFamily="34" charset="0"/>
              <a:buChar char="•"/>
            </a:pPr>
            <a:r>
              <a:rPr lang="en-US" b="0" i="0" dirty="0">
                <a:solidFill>
                  <a:srgbClr val="374151"/>
                </a:solidFill>
                <a:effectLst/>
                <a:latin typeface="Söhne"/>
              </a:rPr>
              <a:t>Find the number under H (7), add 13: 7 + 13 = 20 (U).</a:t>
            </a:r>
          </a:p>
          <a:p>
            <a:pPr algn="l">
              <a:buFont typeface="Arial" panose="020B0604020202020204" pitchFamily="34" charset="0"/>
              <a:buChar char="•"/>
            </a:pPr>
            <a:r>
              <a:rPr lang="en-US" b="0" i="0" dirty="0">
                <a:solidFill>
                  <a:srgbClr val="374151"/>
                </a:solidFill>
                <a:effectLst/>
                <a:latin typeface="Söhne"/>
              </a:rPr>
              <a:t>E (4) + 13 = 17 (R), and so on.</a:t>
            </a:r>
          </a:p>
          <a:p>
            <a:pPr algn="l">
              <a:buFont typeface="Arial" panose="020B0604020202020204" pitchFamily="34" charset="0"/>
              <a:buChar char="•"/>
            </a:pPr>
            <a:r>
              <a:rPr lang="en-US" b="0" i="0" dirty="0">
                <a:solidFill>
                  <a:srgbClr val="374151"/>
                </a:solidFill>
                <a:effectLst/>
                <a:latin typeface="Söhne"/>
              </a:rPr>
              <a:t>When the sum exceeds 25, subtract 26 from it.</a:t>
            </a:r>
          </a:p>
          <a:p>
            <a:pPr algn="l">
              <a:buFont typeface="Arial" panose="020B0604020202020204" pitchFamily="34" charset="0"/>
              <a:buChar char="•"/>
            </a:pPr>
            <a:r>
              <a:rPr lang="en-US" b="0" i="0" dirty="0">
                <a:solidFill>
                  <a:srgbClr val="374151"/>
                </a:solidFill>
                <a:effectLst/>
                <a:latin typeface="Söhne"/>
              </a:rPr>
              <a:t>O (14) + 13 = 27, 27 - 26 = 1 (B).</a:t>
            </a:r>
          </a:p>
          <a:p>
            <a:pPr algn="l">
              <a:buFont typeface="Arial" panose="020B0604020202020204" pitchFamily="34" charset="0"/>
              <a:buChar char="•"/>
            </a:pPr>
            <a:r>
              <a:rPr lang="en-US" b="0" i="0" dirty="0">
                <a:solidFill>
                  <a:srgbClr val="374151"/>
                </a:solidFill>
                <a:effectLst/>
                <a:latin typeface="Söhne"/>
              </a:rPr>
              <a:t>Message: "HELLO. HOW ARE YOU?"</a:t>
            </a:r>
          </a:p>
          <a:p>
            <a:pPr algn="l">
              <a:buFont typeface="Arial" panose="020B0604020202020204" pitchFamily="34" charset="0"/>
              <a:buChar char="•"/>
            </a:pPr>
            <a:r>
              <a:rPr lang="en-US" b="0" i="0" dirty="0">
                <a:solidFill>
                  <a:srgbClr val="374151"/>
                </a:solidFill>
                <a:effectLst/>
                <a:latin typeface="Söhne"/>
              </a:rPr>
              <a:t>Result: "URYYB. UBJ NER LBH?"</a:t>
            </a:r>
          </a:p>
          <a:p>
            <a:endParaRPr lang="en-US" dirty="0"/>
          </a:p>
        </p:txBody>
      </p:sp>
    </p:spTree>
    <p:extLst>
      <p:ext uri="{BB962C8B-B14F-4D97-AF65-F5344CB8AC3E}">
        <p14:creationId xmlns:p14="http://schemas.microsoft.com/office/powerpoint/2010/main" val="40601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lstStyle/>
          <a:p>
            <a:r>
              <a:rPr lang="en-US" b="1" i="0" dirty="0">
                <a:effectLst/>
                <a:latin typeface="Söhne"/>
              </a:rPr>
              <a:t>Decryption Process:</a:t>
            </a:r>
            <a:endParaRPr lang="en-US" dirty="0"/>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To decrypt, subtract the key instead of adding it.</a:t>
            </a:r>
          </a:p>
          <a:p>
            <a:pPr algn="l">
              <a:buFont typeface="Arial" panose="020B0604020202020204" pitchFamily="34" charset="0"/>
              <a:buChar char="•"/>
            </a:pPr>
            <a:r>
              <a:rPr lang="en-US" b="0" i="0" dirty="0">
                <a:effectLst/>
                <a:latin typeface="Söhne"/>
              </a:rPr>
              <a:t>Find the number of the ciphertext letter.</a:t>
            </a:r>
          </a:p>
          <a:p>
            <a:pPr algn="l">
              <a:buFont typeface="Arial" panose="020B0604020202020204" pitchFamily="34" charset="0"/>
              <a:buChar char="•"/>
            </a:pPr>
            <a:r>
              <a:rPr lang="en-US" b="0" i="0" dirty="0">
                <a:effectLst/>
                <a:latin typeface="Söhne"/>
              </a:rPr>
              <a:t>Subtract the key.</a:t>
            </a:r>
          </a:p>
          <a:p>
            <a:pPr algn="l">
              <a:buFont typeface="Arial" panose="020B0604020202020204" pitchFamily="34" charset="0"/>
              <a:buChar char="•"/>
            </a:pPr>
            <a:r>
              <a:rPr lang="en-US" b="0" i="0" dirty="0">
                <a:effectLst/>
                <a:latin typeface="Söhne"/>
              </a:rPr>
              <a:t>If the result is less than 0, add 26 to it.</a:t>
            </a:r>
          </a:p>
          <a:p>
            <a:endParaRPr lang="en-US" dirty="0"/>
          </a:p>
        </p:txBody>
      </p:sp>
    </p:spTree>
    <p:extLst>
      <p:ext uri="{BB962C8B-B14F-4D97-AF65-F5344CB8AC3E}">
        <p14:creationId xmlns:p14="http://schemas.microsoft.com/office/powerpoint/2010/main" val="2961887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lstStyle/>
          <a:p>
            <a:r>
              <a:rPr lang="en-US" b="1" i="0" dirty="0">
                <a:effectLst/>
                <a:latin typeface="Söhne"/>
              </a:rPr>
              <a:t>Example Decryption</a:t>
            </a:r>
            <a:endParaRPr lang="en-US" dirty="0"/>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lstStyle/>
          <a:p>
            <a:pPr algn="l">
              <a:buFont typeface="Arial" panose="020B0604020202020204" pitchFamily="34" charset="0"/>
              <a:buChar char="•"/>
            </a:pPr>
            <a:r>
              <a:rPr lang="en-US" b="0" i="0" dirty="0">
                <a:effectLst/>
                <a:highlight>
                  <a:srgbClr val="00FFFF"/>
                </a:highlight>
                <a:latin typeface="Söhne"/>
              </a:rPr>
              <a:t>Decrypting "URYYB" using the key 13.</a:t>
            </a:r>
          </a:p>
          <a:p>
            <a:pPr algn="l">
              <a:buFont typeface="Arial" panose="020B0604020202020204" pitchFamily="34" charset="0"/>
              <a:buChar char="•"/>
            </a:pPr>
            <a:r>
              <a:rPr lang="en-US" dirty="0">
                <a:latin typeface="Söhne"/>
              </a:rPr>
              <a:t>U (20) – 13 = 7 =&gt; H …</a:t>
            </a:r>
            <a:r>
              <a:rPr lang="en-US" dirty="0" err="1">
                <a:latin typeface="Söhne"/>
              </a:rPr>
              <a:t>etc</a:t>
            </a:r>
            <a:endParaRPr lang="en-US" b="0" i="0" dirty="0">
              <a:effectLst/>
              <a:latin typeface="Söhne"/>
            </a:endParaRPr>
          </a:p>
          <a:p>
            <a:pPr algn="l">
              <a:buFont typeface="Arial" panose="020B0604020202020204" pitchFamily="34" charset="0"/>
              <a:buChar char="•"/>
            </a:pPr>
            <a:r>
              <a:rPr lang="en-US" b="0" i="0" dirty="0">
                <a:effectLst/>
                <a:latin typeface="Söhne"/>
              </a:rPr>
              <a:t>B (1) - 13 = -12, add 26: -12 + 26 = 14 (O).</a:t>
            </a:r>
          </a:p>
          <a:p>
            <a:pPr algn="l">
              <a:buFont typeface="Arial" panose="020B0604020202020204" pitchFamily="34" charset="0"/>
              <a:buChar char="•"/>
            </a:pPr>
            <a:r>
              <a:rPr lang="en-US" b="0" i="0" dirty="0">
                <a:effectLst/>
                <a:latin typeface="Söhne"/>
              </a:rPr>
              <a:t>Message: "URYYB"</a:t>
            </a:r>
          </a:p>
          <a:p>
            <a:pPr algn="l">
              <a:buFont typeface="Arial" panose="020B0604020202020204" pitchFamily="34" charset="0"/>
              <a:buChar char="•"/>
            </a:pPr>
            <a:r>
              <a:rPr lang="en-US" b="0" i="0" dirty="0">
                <a:effectLst/>
                <a:latin typeface="Söhne"/>
              </a:rPr>
              <a:t>Result: "HELLO</a:t>
            </a:r>
          </a:p>
          <a:p>
            <a:pPr marL="0" indent="0" algn="l">
              <a:buNone/>
            </a:pPr>
            <a:endParaRPr lang="en-US" b="0" i="0" dirty="0">
              <a:effectLst/>
              <a:latin typeface="Söhne"/>
            </a:endParaRPr>
          </a:p>
          <a:p>
            <a:pPr algn="l"/>
            <a:r>
              <a:rPr lang="en-US" sz="2000" b="0" i="0" u="none" strike="noStrike" baseline="0" dirty="0">
                <a:latin typeface="JansonTextLTStd-Roman"/>
              </a:rPr>
              <a:t>As you can see, you don’t need a cipher wheel to use the Caesar cipher.</a:t>
            </a:r>
          </a:p>
          <a:p>
            <a:pPr algn="l"/>
            <a:r>
              <a:rPr lang="en-US" sz="2000" b="0" i="0" u="none" strike="noStrike" baseline="0" dirty="0">
                <a:latin typeface="JansonTextLTStd-Roman"/>
              </a:rPr>
              <a:t>All you need is a pencil, a piece of paper, and some simple arithmetic!</a:t>
            </a:r>
            <a:endParaRPr lang="en-US" sz="2000" dirty="0"/>
          </a:p>
        </p:txBody>
      </p:sp>
    </p:spTree>
    <p:extLst>
      <p:ext uri="{BB962C8B-B14F-4D97-AF65-F5344CB8AC3E}">
        <p14:creationId xmlns:p14="http://schemas.microsoft.com/office/powerpoint/2010/main" val="3040391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normAutofit fontScale="90000"/>
          </a:bodyPr>
          <a:lstStyle/>
          <a:p>
            <a:r>
              <a:rPr lang="en-US" dirty="0"/>
              <a:t>Can we double encrypt with the </a:t>
            </a:r>
            <a:r>
              <a:rPr lang="en-US" dirty="0" err="1"/>
              <a:t>Ceasar</a:t>
            </a:r>
            <a:r>
              <a:rPr lang="en-US" dirty="0"/>
              <a:t> cipher?</a:t>
            </a:r>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Many people believe that encrypting a message twice with two different keys would double the strength of the encryption. However, this is not the case with the Caesar cipher and most other ciphers.</a:t>
            </a:r>
          </a:p>
          <a:p>
            <a:pPr algn="l">
              <a:buFont typeface="Arial" panose="020B0604020202020204" pitchFamily="34" charset="0"/>
              <a:buChar char="•"/>
            </a:pPr>
            <a:r>
              <a:rPr lang="en-US" b="0" i="0" dirty="0">
                <a:effectLst/>
                <a:latin typeface="Söhne"/>
              </a:rPr>
              <a:t>Let's explore why double encryption doesn't increase security in the Caesar cipher.</a:t>
            </a:r>
          </a:p>
          <a:p>
            <a:endParaRPr lang="en-US" dirty="0"/>
          </a:p>
        </p:txBody>
      </p:sp>
    </p:spTree>
    <p:extLst>
      <p:ext uri="{BB962C8B-B14F-4D97-AF65-F5344CB8AC3E}">
        <p14:creationId xmlns:p14="http://schemas.microsoft.com/office/powerpoint/2010/main" val="322695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1D24-304D-4F53-A806-6DE745A3EFB0}"/>
              </a:ext>
            </a:extLst>
          </p:cNvPr>
          <p:cNvSpPr>
            <a:spLocks noGrp="1"/>
          </p:cNvSpPr>
          <p:nvPr>
            <p:ph type="title"/>
          </p:nvPr>
        </p:nvSpPr>
        <p:spPr/>
        <p:txBody>
          <a:bodyPr/>
          <a:lstStyle/>
          <a:p>
            <a:r>
              <a:rPr lang="en-US" b="1" i="0" dirty="0">
                <a:effectLst/>
                <a:latin typeface="Söhne"/>
              </a:rPr>
              <a:t>Example 1: Single Encryption</a:t>
            </a:r>
            <a:endParaRPr lang="en-US" dirty="0"/>
          </a:p>
        </p:txBody>
      </p:sp>
      <p:sp>
        <p:nvSpPr>
          <p:cNvPr id="3" name="Content Placeholder 2">
            <a:extLst>
              <a:ext uri="{FF2B5EF4-FFF2-40B4-BE49-F238E27FC236}">
                <a16:creationId xmlns:a16="http://schemas.microsoft.com/office/drawing/2014/main" id="{4885C78E-DC60-76CE-C1C3-44C0D10AA175}"/>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Encrypt the word "KITTEN" using the key 3.</a:t>
            </a:r>
          </a:p>
          <a:p>
            <a:pPr algn="l">
              <a:buFont typeface="Arial" panose="020B0604020202020204" pitchFamily="34" charset="0"/>
              <a:buChar char="•"/>
            </a:pPr>
            <a:r>
              <a:rPr lang="en-US" b="0" i="0" dirty="0">
                <a:effectLst/>
                <a:latin typeface="Söhne"/>
              </a:rPr>
              <a:t>Add 3 to the plaintext letter's number.</a:t>
            </a:r>
          </a:p>
          <a:p>
            <a:pPr algn="l">
              <a:buFont typeface="Arial" panose="020B0604020202020204" pitchFamily="34" charset="0"/>
              <a:buChar char="•"/>
            </a:pPr>
            <a:r>
              <a:rPr lang="en-US" b="0" i="0" dirty="0">
                <a:effectLst/>
                <a:latin typeface="Söhne"/>
              </a:rPr>
              <a:t>Resulting ciphertext: NLWWHQ</a:t>
            </a:r>
          </a:p>
          <a:p>
            <a:endParaRPr lang="en-US" dirty="0"/>
          </a:p>
        </p:txBody>
      </p:sp>
    </p:spTree>
    <p:extLst>
      <p:ext uri="{BB962C8B-B14F-4D97-AF65-F5344CB8AC3E}">
        <p14:creationId xmlns:p14="http://schemas.microsoft.com/office/powerpoint/2010/main" val="254323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AEB1-132D-0FA4-2813-1DB416BB1E89}"/>
              </a:ext>
            </a:extLst>
          </p:cNvPr>
          <p:cNvSpPr>
            <a:spLocks noGrp="1"/>
          </p:cNvSpPr>
          <p:nvPr>
            <p:ph type="title"/>
          </p:nvPr>
        </p:nvSpPr>
        <p:spPr/>
        <p:txBody>
          <a:bodyPr>
            <a:normAutofit/>
          </a:bodyPr>
          <a:lstStyle/>
          <a:p>
            <a:r>
              <a:rPr lang="en-US" b="1" i="0" dirty="0">
                <a:solidFill>
                  <a:srgbClr val="374151"/>
                </a:solidFill>
                <a:effectLst/>
                <a:latin typeface="Söhne"/>
              </a:rPr>
              <a:t>Example 2: Double Encryption</a:t>
            </a:r>
            <a:endParaRPr lang="en-US" dirty="0"/>
          </a:p>
        </p:txBody>
      </p:sp>
      <p:sp>
        <p:nvSpPr>
          <p:cNvPr id="3" name="Content Placeholder 2">
            <a:extLst>
              <a:ext uri="{FF2B5EF4-FFF2-40B4-BE49-F238E27FC236}">
                <a16:creationId xmlns:a16="http://schemas.microsoft.com/office/drawing/2014/main" id="{B83779FD-2763-B7D2-E2BD-FE268C686DEE}"/>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Encrypt "KITTEN" with the key 3, resulting in "NLWWHQ."</a:t>
            </a:r>
          </a:p>
          <a:p>
            <a:pPr algn="l">
              <a:buFont typeface="Arial" panose="020B0604020202020204" pitchFamily="34" charset="0"/>
              <a:buChar char="•"/>
            </a:pPr>
            <a:r>
              <a:rPr lang="en-US" b="0" i="0" dirty="0">
                <a:effectLst/>
                <a:latin typeface="Söhne"/>
              </a:rPr>
              <a:t>Encrypt "NLWWHQ" with the key 4.</a:t>
            </a:r>
          </a:p>
          <a:p>
            <a:pPr algn="l">
              <a:buFont typeface="Arial" panose="020B0604020202020204" pitchFamily="34" charset="0"/>
              <a:buChar char="•"/>
            </a:pPr>
            <a:r>
              <a:rPr lang="en-US" b="0" i="0" dirty="0">
                <a:effectLst/>
                <a:latin typeface="Söhne"/>
              </a:rPr>
              <a:t>Add 4 to the plaintext letter's number.</a:t>
            </a:r>
          </a:p>
          <a:p>
            <a:pPr algn="l">
              <a:buFont typeface="Arial" panose="020B0604020202020204" pitchFamily="34" charset="0"/>
              <a:buChar char="•"/>
            </a:pPr>
            <a:r>
              <a:rPr lang="en-US" b="0" i="0" dirty="0">
                <a:effectLst/>
                <a:latin typeface="Söhne"/>
              </a:rPr>
              <a:t>Resulting ciphertext: RPAALU</a:t>
            </a:r>
          </a:p>
          <a:p>
            <a:endParaRPr lang="en-US" dirty="0"/>
          </a:p>
        </p:txBody>
      </p:sp>
    </p:spTree>
    <p:extLst>
      <p:ext uri="{BB962C8B-B14F-4D97-AF65-F5344CB8AC3E}">
        <p14:creationId xmlns:p14="http://schemas.microsoft.com/office/powerpoint/2010/main" val="4278218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1035A-519D-CF1F-8D21-8C9DE0E38F5B}"/>
              </a:ext>
            </a:extLst>
          </p:cNvPr>
          <p:cNvSpPr>
            <a:spLocks noGrp="1"/>
          </p:cNvSpPr>
          <p:nvPr>
            <p:ph idx="1"/>
          </p:nvPr>
        </p:nvSpPr>
        <p:spPr>
          <a:xfrm>
            <a:off x="381000" y="685800"/>
            <a:ext cx="8229600" cy="4525963"/>
          </a:xfrm>
        </p:spPr>
        <p:txBody>
          <a:bodyPr>
            <a:normAutofit fontScale="92500"/>
          </a:bodyPr>
          <a:lstStyle/>
          <a:p>
            <a:pPr algn="l"/>
            <a:r>
              <a:rPr lang="en-US" b="1" i="0" dirty="0">
                <a:effectLst/>
                <a:latin typeface="Söhne"/>
              </a:rPr>
              <a:t>Observation:</a:t>
            </a:r>
            <a:endParaRPr lang="en-US" b="0" i="0" dirty="0">
              <a:effectLst/>
              <a:latin typeface="Söhne"/>
            </a:endParaRPr>
          </a:p>
          <a:p>
            <a:pPr algn="l">
              <a:buFont typeface="Arial" panose="020B0604020202020204" pitchFamily="34" charset="0"/>
              <a:buChar char="•"/>
            </a:pPr>
            <a:r>
              <a:rPr lang="en-US" b="0" i="0" dirty="0">
                <a:effectLst/>
                <a:latin typeface="Söhne"/>
              </a:rPr>
              <a:t>The result of double encryption (KITTEN ➔ NLWWHQ ➔ RPAALU) is the same as a single encryption with a key of 7 (KITTEN ➔ RPAALU).</a:t>
            </a:r>
          </a:p>
          <a:p>
            <a:pPr algn="l">
              <a:buFont typeface="Arial" panose="020B0604020202020204" pitchFamily="34" charset="0"/>
              <a:buChar char="•"/>
            </a:pPr>
            <a:r>
              <a:rPr lang="en-US" b="0" i="0" dirty="0">
                <a:effectLst/>
                <a:latin typeface="Söhne"/>
              </a:rPr>
              <a:t>For the Caesar cipher, and many other ciphers, double encryption does not provide additional strength.</a:t>
            </a:r>
          </a:p>
          <a:p>
            <a:pPr algn="l">
              <a:buFont typeface="Arial" panose="020B0604020202020204" pitchFamily="34" charset="0"/>
              <a:buChar char="•"/>
            </a:pPr>
            <a:r>
              <a:rPr lang="en-US" b="0" i="0" dirty="0">
                <a:effectLst/>
                <a:latin typeface="Söhne"/>
              </a:rPr>
              <a:t>The result of double encryption can be achieved with a single encryption using a different key.</a:t>
            </a:r>
          </a:p>
          <a:p>
            <a:endParaRPr lang="en-US" dirty="0"/>
          </a:p>
        </p:txBody>
      </p:sp>
    </p:spTree>
    <p:extLst>
      <p:ext uri="{BB962C8B-B14F-4D97-AF65-F5344CB8AC3E}">
        <p14:creationId xmlns:p14="http://schemas.microsoft.com/office/powerpoint/2010/main" val="147112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What Is Cryptography?</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r>
              <a:rPr lang="en-US" dirty="0"/>
              <a:t>Historically, anyone who has needed to share secrets with others, such as spies, soldiers, hackers, pirates, merchants, tyrants, and political activists, has relied on cryptography to make sure their secrets stay secret.</a:t>
            </a:r>
          </a:p>
          <a:p>
            <a:r>
              <a:rPr lang="en-US" b="1" dirty="0"/>
              <a:t>Cryptography is the science of using secret codes.</a:t>
            </a:r>
          </a:p>
        </p:txBody>
      </p:sp>
    </p:spTree>
    <p:extLst>
      <p:ext uri="{BB962C8B-B14F-4D97-AF65-F5344CB8AC3E}">
        <p14:creationId xmlns:p14="http://schemas.microsoft.com/office/powerpoint/2010/main" val="47985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What Is Cryptography?</a:t>
            </a:r>
          </a:p>
        </p:txBody>
      </p:sp>
      <p:pic>
        <p:nvPicPr>
          <p:cNvPr id="5" name="Content Placeholder 4" descr="Illustration showing two texts, one is encrypted and one is gibberish text.">
            <a:extLst>
              <a:ext uri="{FF2B5EF4-FFF2-40B4-BE49-F238E27FC236}">
                <a16:creationId xmlns:a16="http://schemas.microsoft.com/office/drawing/2014/main" id="{01D33B7C-E791-95D0-EFE0-31F557A5AB92}"/>
              </a:ext>
            </a:extLst>
          </p:cNvPr>
          <p:cNvPicPr>
            <a:picLocks noGrp="1" noChangeAspect="1"/>
          </p:cNvPicPr>
          <p:nvPr>
            <p:ph idx="1"/>
          </p:nvPr>
        </p:nvPicPr>
        <p:blipFill>
          <a:blip r:embed="rId2"/>
          <a:stretch>
            <a:fillRect/>
          </a:stretch>
        </p:blipFill>
        <p:spPr>
          <a:xfrm>
            <a:off x="1348460" y="1676400"/>
            <a:ext cx="6447079" cy="1699407"/>
          </a:xfrm>
        </p:spPr>
      </p:pic>
      <p:sp>
        <p:nvSpPr>
          <p:cNvPr id="7" name="TextBox 6">
            <a:extLst>
              <a:ext uri="{FF2B5EF4-FFF2-40B4-BE49-F238E27FC236}">
                <a16:creationId xmlns:a16="http://schemas.microsoft.com/office/drawing/2014/main" id="{635C3023-3A4D-DD01-916C-CB8D1114E868}"/>
              </a:ext>
            </a:extLst>
          </p:cNvPr>
          <p:cNvSpPr txBox="1"/>
          <p:nvPr/>
        </p:nvSpPr>
        <p:spPr>
          <a:xfrm>
            <a:off x="1219200" y="3810000"/>
            <a:ext cx="7010400" cy="1754326"/>
          </a:xfrm>
          <a:prstGeom prst="rect">
            <a:avLst/>
          </a:prstGeom>
          <a:noFill/>
        </p:spPr>
        <p:txBody>
          <a:bodyPr wrap="square">
            <a:spAutoFit/>
          </a:bodyPr>
          <a:lstStyle/>
          <a:p>
            <a:r>
              <a:rPr lang="en-US" dirty="0"/>
              <a:t>The text on the left is a secret message that has been </a:t>
            </a:r>
            <a:r>
              <a:rPr lang="en-US" b="1" u="sng" dirty="0"/>
              <a:t>encrypted</a:t>
            </a:r>
            <a:r>
              <a:rPr lang="en-US" dirty="0"/>
              <a:t>, or turned into a secret code. It’s completely unreadable to anyone who doesn’t know how to </a:t>
            </a:r>
            <a:r>
              <a:rPr lang="en-US" b="1" u="sng" dirty="0"/>
              <a:t>decrypt</a:t>
            </a:r>
            <a:r>
              <a:rPr lang="en-US" dirty="0"/>
              <a:t> it, or turn it back into the original English message. </a:t>
            </a:r>
          </a:p>
          <a:p>
            <a:endParaRPr lang="en-US" dirty="0"/>
          </a:p>
          <a:p>
            <a:r>
              <a:rPr lang="en-US" dirty="0"/>
              <a:t>The message on the right is random gibberish with no hidden meaning</a:t>
            </a:r>
          </a:p>
        </p:txBody>
      </p:sp>
    </p:spTree>
    <p:extLst>
      <p:ext uri="{BB962C8B-B14F-4D97-AF65-F5344CB8AC3E}">
        <p14:creationId xmlns:p14="http://schemas.microsoft.com/office/powerpoint/2010/main" val="296952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Encryption Vs. Decryption</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p:txBody>
          <a:bodyPr/>
          <a:lstStyle/>
          <a:p>
            <a:r>
              <a:rPr lang="en-US" dirty="0"/>
              <a:t>Encryption keeps a message secret from other people who can’t decipher it, even if they get their hands on the encrypted message.</a:t>
            </a:r>
          </a:p>
          <a:p>
            <a:pPr lvl="1"/>
            <a:r>
              <a:rPr lang="en-US" dirty="0"/>
              <a:t>An encrypted message looks exactly like random nonsense.</a:t>
            </a:r>
          </a:p>
          <a:p>
            <a:r>
              <a:rPr lang="en-US" dirty="0"/>
              <a:t>Decryption brings the text to life using a key used to translate the encrypted text to an understandable text</a:t>
            </a:r>
          </a:p>
        </p:txBody>
      </p:sp>
    </p:spTree>
    <p:extLst>
      <p:ext uri="{BB962C8B-B14F-4D97-AF65-F5344CB8AC3E}">
        <p14:creationId xmlns:p14="http://schemas.microsoft.com/office/powerpoint/2010/main" val="123857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457200" y="1295400"/>
            <a:ext cx="8229600" cy="4525963"/>
          </a:xfrm>
        </p:spPr>
        <p:txBody>
          <a:bodyPr>
            <a:normAutofit/>
          </a:bodyPr>
          <a:lstStyle/>
          <a:p>
            <a:r>
              <a:rPr lang="en-US" dirty="0"/>
              <a:t>A </a:t>
            </a:r>
            <a:r>
              <a:rPr lang="en-US" b="1" dirty="0"/>
              <a:t>cryptographer</a:t>
            </a:r>
            <a:r>
              <a:rPr lang="en-US" dirty="0"/>
              <a:t> uses and studies secret codes. </a:t>
            </a:r>
          </a:p>
          <a:p>
            <a:pPr lvl="1"/>
            <a:r>
              <a:rPr lang="en-US" dirty="0"/>
              <a:t>Of course, these secret messages don’t always remain secret. </a:t>
            </a:r>
          </a:p>
          <a:p>
            <a:r>
              <a:rPr lang="en-US" dirty="0"/>
              <a:t>A </a:t>
            </a:r>
            <a:r>
              <a:rPr lang="en-US" b="1" dirty="0"/>
              <a:t>cryptanalyst</a:t>
            </a:r>
            <a:r>
              <a:rPr lang="en-US" dirty="0"/>
              <a:t>, also called a </a:t>
            </a:r>
            <a:r>
              <a:rPr lang="en-US" i="1" u="sng" dirty="0"/>
              <a:t>code breaker </a:t>
            </a:r>
            <a:r>
              <a:rPr lang="en-US" dirty="0"/>
              <a:t>or hacker, can hack secret codes and read other people’s encrypted messages. </a:t>
            </a:r>
          </a:p>
          <a:p>
            <a:pPr lvl="1"/>
            <a:r>
              <a:rPr lang="en-US" dirty="0"/>
              <a:t>This book teaches you how to encrypt and decrypt messages using various techniques. </a:t>
            </a:r>
          </a:p>
          <a:p>
            <a:endParaRPr lang="en-US" dirty="0"/>
          </a:p>
        </p:txBody>
      </p:sp>
    </p:spTree>
    <p:extLst>
      <p:ext uri="{BB962C8B-B14F-4D97-AF65-F5344CB8AC3E}">
        <p14:creationId xmlns:p14="http://schemas.microsoft.com/office/powerpoint/2010/main" val="129646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0D23-0602-A46B-970A-7219C83412AE}"/>
              </a:ext>
            </a:extLst>
          </p:cNvPr>
          <p:cNvSpPr>
            <a:spLocks noGrp="1"/>
          </p:cNvSpPr>
          <p:nvPr>
            <p:ph type="title"/>
          </p:nvPr>
        </p:nvSpPr>
        <p:spPr/>
        <p:txBody>
          <a:bodyPr/>
          <a:lstStyle/>
          <a:p>
            <a:r>
              <a:rPr lang="en-US" dirty="0"/>
              <a:t>Codes vs. Ciphers</a:t>
            </a:r>
          </a:p>
        </p:txBody>
      </p:sp>
      <p:sp>
        <p:nvSpPr>
          <p:cNvPr id="3" name="Content Placeholder 2">
            <a:extLst>
              <a:ext uri="{FF2B5EF4-FFF2-40B4-BE49-F238E27FC236}">
                <a16:creationId xmlns:a16="http://schemas.microsoft.com/office/drawing/2014/main" id="{2C3D5E9E-C259-C336-5793-FFE7AC609362}"/>
              </a:ext>
            </a:extLst>
          </p:cNvPr>
          <p:cNvSpPr>
            <a:spLocks noGrp="1"/>
          </p:cNvSpPr>
          <p:nvPr>
            <p:ph idx="1"/>
          </p:nvPr>
        </p:nvSpPr>
        <p:spPr>
          <a:xfrm>
            <a:off x="457200" y="1450295"/>
            <a:ext cx="8229600" cy="4525963"/>
          </a:xfrm>
        </p:spPr>
        <p:txBody>
          <a:bodyPr>
            <a:normAutofit lnSpcReduction="10000"/>
          </a:bodyPr>
          <a:lstStyle/>
          <a:p>
            <a:r>
              <a:rPr lang="en-US" dirty="0"/>
              <a:t>Unlike ciphers, codes are made to be understandable and publicly available. </a:t>
            </a:r>
          </a:p>
          <a:p>
            <a:pPr lvl="1"/>
            <a:r>
              <a:rPr lang="en-US" dirty="0"/>
              <a:t>Codes substitute messages with symbols that anyone should be able to look up to translate into a message.</a:t>
            </a:r>
          </a:p>
          <a:p>
            <a:r>
              <a:rPr lang="en-US" dirty="0"/>
              <a:t>In the early 19th century, one well-known code came from the development of the electric telegraph, which allowed for near-instant communication across continents through wires (Morse Code)</a:t>
            </a:r>
          </a:p>
        </p:txBody>
      </p:sp>
    </p:spTree>
    <p:extLst>
      <p:ext uri="{BB962C8B-B14F-4D97-AF65-F5344CB8AC3E}">
        <p14:creationId xmlns:p14="http://schemas.microsoft.com/office/powerpoint/2010/main" val="4015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A060-671E-06BA-A278-ADB4009C59A3}"/>
              </a:ext>
            </a:extLst>
          </p:cNvPr>
          <p:cNvSpPr>
            <a:spLocks noGrp="1"/>
          </p:cNvSpPr>
          <p:nvPr>
            <p:ph type="title"/>
          </p:nvPr>
        </p:nvSpPr>
        <p:spPr/>
        <p:txBody>
          <a:bodyPr/>
          <a:lstStyle/>
          <a:p>
            <a:r>
              <a:rPr lang="en-US" dirty="0"/>
              <a:t>Codes vs. Ciphers</a:t>
            </a:r>
          </a:p>
        </p:txBody>
      </p:sp>
      <p:sp>
        <p:nvSpPr>
          <p:cNvPr id="3" name="Content Placeholder 2">
            <a:extLst>
              <a:ext uri="{FF2B5EF4-FFF2-40B4-BE49-F238E27FC236}">
                <a16:creationId xmlns:a16="http://schemas.microsoft.com/office/drawing/2014/main" id="{41C11F8C-DEDC-E120-5CBA-012F902046E9}"/>
              </a:ext>
            </a:extLst>
          </p:cNvPr>
          <p:cNvSpPr>
            <a:spLocks noGrp="1"/>
          </p:cNvSpPr>
          <p:nvPr>
            <p:ph idx="1"/>
          </p:nvPr>
        </p:nvSpPr>
        <p:spPr/>
        <p:txBody>
          <a:bodyPr>
            <a:normAutofit/>
          </a:bodyPr>
          <a:lstStyle/>
          <a:p>
            <a:r>
              <a:rPr lang="en-US" dirty="0"/>
              <a:t>In contrast with codes, a </a:t>
            </a:r>
            <a:r>
              <a:rPr lang="en-US" b="1" u="sng" dirty="0"/>
              <a:t>cipher</a:t>
            </a:r>
            <a:r>
              <a:rPr lang="en-US" dirty="0"/>
              <a:t> is a specific type of code meant to keep messages secret. </a:t>
            </a:r>
          </a:p>
          <a:p>
            <a:r>
              <a:rPr lang="en-US" dirty="0"/>
              <a:t>You can use a cipher to turn understandable English text, called </a:t>
            </a:r>
            <a:r>
              <a:rPr lang="en-US" i="1" dirty="0"/>
              <a:t>plaintext</a:t>
            </a:r>
            <a:r>
              <a:rPr lang="en-US" dirty="0"/>
              <a:t>, into gibberish that hides a secret message, called the </a:t>
            </a:r>
            <a:r>
              <a:rPr lang="en-US" b="1" u="sng" dirty="0"/>
              <a:t>ciphertext</a:t>
            </a:r>
            <a:r>
              <a:rPr lang="en-US" dirty="0"/>
              <a:t>. (i.e.,</a:t>
            </a:r>
            <a:r>
              <a:rPr lang="ar-SA" dirty="0"/>
              <a:t> </a:t>
            </a:r>
            <a:r>
              <a:rPr lang="en-US" dirty="0" err="1"/>
              <a:t>Shifrah</a:t>
            </a:r>
            <a:r>
              <a:rPr lang="en-US" dirty="0"/>
              <a:t> in Arabic </a:t>
            </a:r>
            <a:r>
              <a:rPr lang="ar-SA" dirty="0"/>
              <a:t>شفره</a:t>
            </a:r>
            <a:r>
              <a:rPr lang="en-US" dirty="0"/>
              <a:t>).</a:t>
            </a:r>
          </a:p>
          <a:p>
            <a:r>
              <a:rPr lang="en-US" dirty="0"/>
              <a:t>A cipher is a set of rules for converting between plaintext and ciphertext. </a:t>
            </a:r>
          </a:p>
        </p:txBody>
      </p:sp>
    </p:spTree>
    <p:extLst>
      <p:ext uri="{BB962C8B-B14F-4D97-AF65-F5344CB8AC3E}">
        <p14:creationId xmlns:p14="http://schemas.microsoft.com/office/powerpoint/2010/main" val="3018010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TotalTime>
  <Words>2173</Words>
  <Application>Microsoft Office PowerPoint</Application>
  <PresentationFormat>On-screen Show (4:3)</PresentationFormat>
  <Paragraphs>178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JansonTextLTStd-Italic</vt:lpstr>
      <vt:lpstr>JansonTextLTStd-Roman</vt:lpstr>
      <vt:lpstr>Söhne</vt:lpstr>
      <vt:lpstr>Office Theme</vt:lpstr>
      <vt:lpstr>PowerPoint Presentation</vt:lpstr>
      <vt:lpstr>TOPICS</vt:lpstr>
      <vt:lpstr>Before we start writing cipher programs, let’s look at the process of encrypting and decrypting with just pencil and paper.   This will help you understand how ciphers work and the math that goes into producing their secret messages.   In this chapter, you’ll learn what we mean by cryptography and how codes are different from ciphers.   Then you’ll use a simple cipher called the Caesar cipher to encrypt and decrypt messages using paper and pencil. </vt:lpstr>
      <vt:lpstr>What Is Cryptography?</vt:lpstr>
      <vt:lpstr>What Is Cryptography?</vt:lpstr>
      <vt:lpstr>Encryption Vs. Decryption</vt:lpstr>
      <vt:lpstr>Definitions</vt:lpstr>
      <vt:lpstr>Codes vs. Ciphers</vt:lpstr>
      <vt:lpstr>Codes vs. Ciphers</vt:lpstr>
      <vt:lpstr>Codes vs. Ciphers</vt:lpstr>
      <vt:lpstr>Title: The Birth of Morse Code</vt:lpstr>
      <vt:lpstr>Title: Morse Code Basics</vt:lpstr>
      <vt:lpstr>Encoding Vs. Decoding</vt:lpstr>
      <vt:lpstr>Morse Code Encoding</vt:lpstr>
      <vt:lpstr>The Caesar Cipher </vt:lpstr>
      <vt:lpstr>How the Caesar Cipher Works</vt:lpstr>
      <vt:lpstr>The Cipher Wheel</vt:lpstr>
      <vt:lpstr>Accessing the Virtual Cipher Wheel</vt:lpstr>
      <vt:lpstr>Printable Paper Cipher Wheel</vt:lpstr>
      <vt:lpstr>Encrypting with the Cipher Wheel </vt:lpstr>
      <vt:lpstr>Encrypting with the Cipher Wheel </vt:lpstr>
      <vt:lpstr>PowerPoint Presentation</vt:lpstr>
      <vt:lpstr>Encrypting with the Cipher Wheel </vt:lpstr>
      <vt:lpstr>Encrypting with the Cipher Wheel </vt:lpstr>
      <vt:lpstr>Decrypting with the Cipher Wheel</vt:lpstr>
      <vt:lpstr>Decrypting with the Cipher Wheel</vt:lpstr>
      <vt:lpstr>Decrypting with the Cipher Wheel</vt:lpstr>
      <vt:lpstr>Encrypting and Decrypting with Arithmetic</vt:lpstr>
      <vt:lpstr>Encrypting and Decrypting with Arithmetic</vt:lpstr>
      <vt:lpstr>Encrypting process with Arithmetic</vt:lpstr>
      <vt:lpstr>Example Encryption</vt:lpstr>
      <vt:lpstr>Decryption Process:</vt:lpstr>
      <vt:lpstr>Example Decryption</vt:lpstr>
      <vt:lpstr>Can we double encrypt with the Ceasar cipher?</vt:lpstr>
      <vt:lpstr>Example 1: Single Encryption</vt:lpstr>
      <vt:lpstr>Example 2: Double Encryption</vt:lpstr>
      <vt:lpstr>PowerPoint Presentation</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280</cp:revision>
  <dcterms:created xsi:type="dcterms:W3CDTF">2011-06-20T17:46:59Z</dcterms:created>
  <dcterms:modified xsi:type="dcterms:W3CDTF">2024-09-24T10:40:11Z</dcterms:modified>
</cp:coreProperties>
</file>