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60" r:id="rId3"/>
    <p:sldId id="280" r:id="rId4"/>
    <p:sldId id="257" r:id="rId5"/>
    <p:sldId id="258" r:id="rId6"/>
    <p:sldId id="259" r:id="rId7"/>
    <p:sldId id="260" r:id="rId8"/>
    <p:sldId id="263" r:id="rId9"/>
    <p:sldId id="268" r:id="rId10"/>
    <p:sldId id="269" r:id="rId11"/>
    <p:sldId id="270" r:id="rId12"/>
    <p:sldId id="271" r:id="rId13"/>
    <p:sldId id="272" r:id="rId14"/>
    <p:sldId id="277" r:id="rId15"/>
    <p:sldId id="278" r:id="rId16"/>
    <p:sldId id="281"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40" r:id="rId42"/>
    <p:sldId id="337" r:id="rId43"/>
    <p:sldId id="341" r:id="rId44"/>
    <p:sldId id="342" r:id="rId45"/>
    <p:sldId id="343" r:id="rId46"/>
    <p:sldId id="345" r:id="rId47"/>
    <p:sldId id="339" r:id="rId48"/>
    <p:sldId id="346" r:id="rId49"/>
    <p:sldId id="347" r:id="rId50"/>
    <p:sldId id="349" r:id="rId51"/>
    <p:sldId id="350" r:id="rId52"/>
    <p:sldId id="353" r:id="rId53"/>
    <p:sldId id="354" r:id="rId54"/>
    <p:sldId id="355" r:id="rId55"/>
    <p:sldId id="358" r:id="rId56"/>
    <p:sldId id="359" r:id="rId57"/>
    <p:sldId id="356" r:id="rId58"/>
    <p:sldId id="357" r:id="rId59"/>
    <p:sldId id="351" r:id="rId60"/>
    <p:sldId id="282" r:id="rId61"/>
    <p:sldId id="305" r:id="rId62"/>
    <p:sldId id="306" r:id="rId63"/>
    <p:sldId id="307" r:id="rId64"/>
    <p:sldId id="308" r:id="rId65"/>
    <p:sldId id="309" r:id="rId66"/>
    <p:sldId id="310" r:id="rId67"/>
    <p:sldId id="311" r:id="rId68"/>
    <p:sldId id="312" r:id="rId69"/>
    <p:sldId id="284" r:id="rId70"/>
    <p:sldId id="285" r:id="rId71"/>
    <p:sldId id="289" r:id="rId72"/>
    <p:sldId id="290" r:id="rId73"/>
    <p:sldId id="291" r:id="rId74"/>
    <p:sldId id="292" r:id="rId75"/>
    <p:sldId id="294" r:id="rId76"/>
    <p:sldId id="295" r:id="rId77"/>
    <p:sldId id="296" r:id="rId78"/>
    <p:sldId id="297" r:id="rId79"/>
    <p:sldId id="293" r:id="rId80"/>
    <p:sldId id="298" r:id="rId81"/>
    <p:sldId id="299" r:id="rId82"/>
    <p:sldId id="300" r:id="rId83"/>
    <p:sldId id="301" r:id="rId84"/>
    <p:sldId id="302" r:id="rId85"/>
    <p:sldId id="303" r:id="rId86"/>
    <p:sldId id="304"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000" autoAdjust="0"/>
    <p:restoredTop sz="94648" autoAdjust="0"/>
  </p:normalViewPr>
  <p:slideViewPr>
    <p:cSldViewPr>
      <p:cViewPr varScale="1">
        <p:scale>
          <a:sx n="74" d="100"/>
          <a:sy n="74" d="100"/>
        </p:scale>
        <p:origin x="72" y="1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E3678-49A5-4AEA-B26A-CB6F2A214857}" type="datetimeFigureOut">
              <a:rPr lang="en-US" smtClean="0"/>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7CB0A-383D-4584-AD95-73A1CA22A772}" type="slidenum">
              <a:rPr lang="en-US" smtClean="0"/>
              <a:t>‹#›</a:t>
            </a:fld>
            <a:endParaRPr lang="en-US"/>
          </a:p>
        </p:txBody>
      </p:sp>
    </p:spTree>
    <p:extLst>
      <p:ext uri="{BB962C8B-B14F-4D97-AF65-F5344CB8AC3E}">
        <p14:creationId xmlns:p14="http://schemas.microsoft.com/office/powerpoint/2010/main" val="26744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17CB0A-383D-4584-AD95-73A1CA22A772}" type="slidenum">
              <a:rPr lang="en-US" smtClean="0"/>
              <a:t>1</a:t>
            </a:fld>
            <a:endParaRPr lang="en-US"/>
          </a:p>
        </p:txBody>
      </p:sp>
    </p:spTree>
    <p:extLst>
      <p:ext uri="{BB962C8B-B14F-4D97-AF65-F5344CB8AC3E}">
        <p14:creationId xmlns:p14="http://schemas.microsoft.com/office/powerpoint/2010/main" val="314898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17CB0A-383D-4584-AD95-73A1CA22A772}" type="slidenum">
              <a:rPr lang="en-US" smtClean="0"/>
              <a:t>20</a:t>
            </a:fld>
            <a:endParaRPr lang="en-US"/>
          </a:p>
        </p:txBody>
      </p:sp>
    </p:spTree>
    <p:extLst>
      <p:ext uri="{BB962C8B-B14F-4D97-AF65-F5344CB8AC3E}">
        <p14:creationId xmlns:p14="http://schemas.microsoft.com/office/powerpoint/2010/main" val="226275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How Content Can Help Recruit</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8/22/2024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mahmad2@mix.wvu.edu"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mjahmad/MIST352.git"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25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a:t>Introduction to Programming and IDEs!</a:t>
            </a:r>
          </a:p>
        </p:txBody>
      </p:sp>
      <p:sp>
        <p:nvSpPr>
          <p:cNvPr id="7" name="Title 1"/>
          <p:cNvSpPr txBox="1">
            <a:spLocks/>
          </p:cNvSpPr>
          <p:nvPr/>
        </p:nvSpPr>
        <p:spPr>
          <a:xfrm>
            <a:off x="1825239" y="4038600"/>
            <a:ext cx="8610600" cy="1219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chemeClr val="tx2">
                    <a:lumMod val="60000"/>
                    <a:lumOff val="40000"/>
                  </a:schemeClr>
                </a:solidFill>
                <a:latin typeface="Arial" pitchFamily="34" charset="0"/>
                <a:cs typeface="Arial" pitchFamily="34" charset="0"/>
              </a:rPr>
              <a:t>CYBR 493A</a:t>
            </a: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Git and GitHub</a:t>
            </a:r>
          </a:p>
        </p:txBody>
      </p:sp>
      <p:sp>
        <p:nvSpPr>
          <p:cNvPr id="3" name="Content Placeholder 2"/>
          <p:cNvSpPr>
            <a:spLocks noGrp="1"/>
          </p:cNvSpPr>
          <p:nvPr>
            <p:ph idx="1"/>
          </p:nvPr>
        </p:nvSpPr>
        <p:spPr/>
        <p:txBody>
          <a:bodyPr/>
          <a:lstStyle/>
          <a:p>
            <a:r>
              <a:rPr dirty="0"/>
              <a:t>Git is a distributed version control system that tracks changes locally. </a:t>
            </a:r>
            <a:endParaRPr lang="en-US" dirty="0"/>
          </a:p>
          <a:p>
            <a:r>
              <a:rPr dirty="0"/>
              <a:t>GitHub, a platform built around Git, offers remote repositories for collaborative development, code review, and issue tracking.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GitHub Integration with Eclipse</a:t>
            </a:r>
          </a:p>
        </p:txBody>
      </p:sp>
      <p:sp>
        <p:nvSpPr>
          <p:cNvPr id="3" name="Content Placeholder 2"/>
          <p:cNvSpPr>
            <a:spLocks noGrp="1"/>
          </p:cNvSpPr>
          <p:nvPr>
            <p:ph idx="1"/>
          </p:nvPr>
        </p:nvSpPr>
        <p:spPr/>
        <p:txBody>
          <a:bodyPr/>
          <a:lstStyle/>
          <a:p>
            <a:r>
              <a:rPr lang="en-US" dirty="0"/>
              <a:t>PyCharm</a:t>
            </a:r>
            <a:r>
              <a:rPr dirty="0"/>
              <a:t> seamlessly integrates with GitHub, simplifying version control within the IDE. </a:t>
            </a:r>
            <a:endParaRPr lang="en-US" dirty="0"/>
          </a:p>
          <a:p>
            <a:r>
              <a:rPr dirty="0"/>
              <a:t>This integration streamlines tasks like committing changes, branching, and merging.</a:t>
            </a:r>
            <a:endParaRPr lang="en-US" dirty="0"/>
          </a:p>
          <a:p>
            <a:r>
              <a:rPr lang="en-US" dirty="0">
                <a:solidFill>
                  <a:srgbClr val="FF0000"/>
                </a:solidFill>
              </a:rPr>
              <a:t>Using this feature is OPTIONAL in our class. Instead, we will use the command line to link your projects to your GitHub account.</a:t>
            </a:r>
            <a:endParaRPr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Collaborative Development with </a:t>
            </a:r>
            <a:r>
              <a:rPr lang="en-US" dirty="0"/>
              <a:t>PyCharm</a:t>
            </a:r>
            <a:endParaRPr dirty="0"/>
          </a:p>
        </p:txBody>
      </p:sp>
      <p:sp>
        <p:nvSpPr>
          <p:cNvPr id="3" name="Content Placeholder 2"/>
          <p:cNvSpPr>
            <a:spLocks noGrp="1"/>
          </p:cNvSpPr>
          <p:nvPr>
            <p:ph idx="1"/>
          </p:nvPr>
        </p:nvSpPr>
        <p:spPr/>
        <p:txBody>
          <a:bodyPr/>
          <a:lstStyle/>
          <a:p>
            <a:r>
              <a:rPr lang="en-US" dirty="0"/>
              <a:t>PyCharm’s</a:t>
            </a:r>
            <a:r>
              <a:rPr dirty="0"/>
              <a:t> GitHub integration enhances collaborative development. </a:t>
            </a:r>
            <a:endParaRPr lang="en-US" dirty="0"/>
          </a:p>
          <a:p>
            <a:r>
              <a:rPr dirty="0"/>
              <a:t>Developers can work on the same project, manage changes, and resolve conflicts efficiently, promoting teamwork and code stability.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PyCharm</a:t>
            </a:r>
            <a:r>
              <a:rPr dirty="0"/>
              <a:t> User Interface</a:t>
            </a:r>
          </a:p>
        </p:txBody>
      </p:sp>
      <p:sp>
        <p:nvSpPr>
          <p:cNvPr id="3" name="Content Placeholder 2"/>
          <p:cNvSpPr>
            <a:spLocks noGrp="1"/>
          </p:cNvSpPr>
          <p:nvPr>
            <p:ph idx="1"/>
          </p:nvPr>
        </p:nvSpPr>
        <p:spPr/>
        <p:txBody>
          <a:bodyPr/>
          <a:lstStyle/>
          <a:p>
            <a:r>
              <a:rPr dirty="0"/>
              <a:t>Eclipse's user interface is divided into perspectives, views, and editors. </a:t>
            </a:r>
            <a:endParaRPr lang="en-US" dirty="0"/>
          </a:p>
          <a:p>
            <a:r>
              <a:rPr dirty="0"/>
              <a:t>Perspectives customize the workspace for specific tasks, while views and editors provide tools for code editing, project management, and more.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IDEs in Professional Software Development</a:t>
            </a:r>
          </a:p>
        </p:txBody>
      </p:sp>
      <p:sp>
        <p:nvSpPr>
          <p:cNvPr id="3" name="Content Placeholder 2"/>
          <p:cNvSpPr>
            <a:spLocks noGrp="1"/>
          </p:cNvSpPr>
          <p:nvPr>
            <p:ph idx="1"/>
          </p:nvPr>
        </p:nvSpPr>
        <p:spPr/>
        <p:txBody>
          <a:bodyPr/>
          <a:lstStyle/>
          <a:p>
            <a:r>
              <a:rPr dirty="0"/>
              <a:t>In professional software development, IDEs play a pivotal role. </a:t>
            </a:r>
            <a:endParaRPr lang="en-US" dirty="0"/>
          </a:p>
          <a:p>
            <a:r>
              <a:rPr dirty="0"/>
              <a:t>They streamline coding, debugging, and testing, leading to faster development cycles, fewer errors, and improved software quality.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Trends in IDEs</a:t>
            </a:r>
          </a:p>
        </p:txBody>
      </p:sp>
      <p:sp>
        <p:nvSpPr>
          <p:cNvPr id="3" name="Content Placeholder 2"/>
          <p:cNvSpPr>
            <a:spLocks noGrp="1"/>
          </p:cNvSpPr>
          <p:nvPr>
            <p:ph idx="1"/>
          </p:nvPr>
        </p:nvSpPr>
        <p:spPr/>
        <p:txBody>
          <a:bodyPr/>
          <a:lstStyle/>
          <a:p>
            <a:r>
              <a:rPr dirty="0"/>
              <a:t>IDEs are evolving with emerging technologies.</a:t>
            </a:r>
            <a:endParaRPr lang="en-US" dirty="0"/>
          </a:p>
          <a:p>
            <a:r>
              <a:rPr dirty="0"/>
              <a:t>AI-powered code suggestions, automated refactoring, and enhanced collaboration tools are shaping the future of IDE development.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In this presentation, we explored the world of programming, IDEs, and the </a:t>
            </a:r>
            <a:r>
              <a:rPr lang="en-US" dirty="0"/>
              <a:t>PyCharm</a:t>
            </a:r>
            <a:r>
              <a:rPr dirty="0"/>
              <a:t> IDE. </a:t>
            </a:r>
            <a:endParaRPr lang="en-US" dirty="0"/>
          </a:p>
          <a:p>
            <a:r>
              <a:rPr dirty="0"/>
              <a:t>IDEs like </a:t>
            </a:r>
            <a:r>
              <a:rPr lang="en-US" dirty="0"/>
              <a:t>PyCharm</a:t>
            </a:r>
            <a:r>
              <a:rPr dirty="0"/>
              <a:t> are essential tools for modern developers, providing an integrated environment for efficient and collaborative software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22D5-D8FB-7F55-EE2C-126273CF7D9E}"/>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762831DA-EED7-81D6-2AA9-6037F3B06E10}"/>
              </a:ext>
            </a:extLst>
          </p:cNvPr>
          <p:cNvSpPr>
            <a:spLocks noGrp="1"/>
          </p:cNvSpPr>
          <p:nvPr>
            <p:ph idx="1"/>
          </p:nvPr>
        </p:nvSpPr>
        <p:spPr/>
        <p:txBody>
          <a:bodyPr/>
          <a:lstStyle/>
          <a:p>
            <a:r>
              <a:rPr lang="en-US" dirty="0"/>
              <a:t>So, we write code locally using Eclipse, how can we allow others to see this code?</a:t>
            </a:r>
          </a:p>
          <a:p>
            <a:r>
              <a:rPr lang="en-US" dirty="0"/>
              <a:t>How can we allow others to even contribute to this code?</a:t>
            </a:r>
          </a:p>
          <a:p>
            <a:r>
              <a:rPr lang="en-US" dirty="0"/>
              <a:t>The answer is the cloud.</a:t>
            </a:r>
          </a:p>
          <a:p>
            <a:r>
              <a:rPr lang="en-US" dirty="0"/>
              <a:t>GitHub is a “cloud” service that allows you to save code and maintain different “version” of the code</a:t>
            </a:r>
          </a:p>
          <a:p>
            <a:r>
              <a:rPr lang="en-US" dirty="0"/>
              <a:t>GitHub is a cloud based version control system.</a:t>
            </a:r>
          </a:p>
        </p:txBody>
      </p:sp>
    </p:spTree>
    <p:extLst>
      <p:ext uri="{BB962C8B-B14F-4D97-AF65-F5344CB8AC3E}">
        <p14:creationId xmlns:p14="http://schemas.microsoft.com/office/powerpoint/2010/main" val="111136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1BED-2686-F173-DECE-E42D496171E8}"/>
              </a:ext>
            </a:extLst>
          </p:cNvPr>
          <p:cNvSpPr>
            <a:spLocks noGrp="1"/>
          </p:cNvSpPr>
          <p:nvPr>
            <p:ph type="title"/>
          </p:nvPr>
        </p:nvSpPr>
        <p:spPr/>
        <p:txBody>
          <a:bodyPr/>
          <a:lstStyle/>
          <a:p>
            <a:r>
              <a:rPr lang="en-US" dirty="0"/>
              <a:t>How does GitHub work?	</a:t>
            </a:r>
          </a:p>
        </p:txBody>
      </p:sp>
      <p:sp>
        <p:nvSpPr>
          <p:cNvPr id="3" name="Content Placeholder 2">
            <a:extLst>
              <a:ext uri="{FF2B5EF4-FFF2-40B4-BE49-F238E27FC236}">
                <a16:creationId xmlns:a16="http://schemas.microsoft.com/office/drawing/2014/main" id="{6552F11D-8EFA-0933-67EA-3A97D3361EC0}"/>
              </a:ext>
            </a:extLst>
          </p:cNvPr>
          <p:cNvSpPr>
            <a:spLocks noGrp="1"/>
          </p:cNvSpPr>
          <p:nvPr>
            <p:ph idx="1"/>
          </p:nvPr>
        </p:nvSpPr>
        <p:spPr/>
        <p:txBody>
          <a:bodyPr/>
          <a:lstStyle/>
          <a:p>
            <a:r>
              <a:rPr lang="en-US" dirty="0"/>
              <a:t>Simple, it allows you to have an online repository to save –and share- any data you want</a:t>
            </a:r>
          </a:p>
          <a:p>
            <a:r>
              <a:rPr lang="en-US" dirty="0"/>
              <a:t>Mostly used for coding projects</a:t>
            </a:r>
          </a:p>
          <a:p>
            <a:r>
              <a:rPr lang="en-US" dirty="0"/>
              <a:t>In our class, you will be submitting all of your homeworks, in-class tasks, and other coding assessment to GitHub.</a:t>
            </a:r>
          </a:p>
          <a:p>
            <a:r>
              <a:rPr lang="en-US" dirty="0"/>
              <a:t>You need to create an account using your mix account</a:t>
            </a:r>
          </a:p>
          <a:p>
            <a:pPr lvl="1"/>
            <a:r>
              <a:rPr lang="en-US" dirty="0"/>
              <a:t>Then you can create a repository, see next slides.</a:t>
            </a:r>
          </a:p>
        </p:txBody>
      </p:sp>
    </p:spTree>
    <p:extLst>
      <p:ext uri="{BB962C8B-B14F-4D97-AF65-F5344CB8AC3E}">
        <p14:creationId xmlns:p14="http://schemas.microsoft.com/office/powerpoint/2010/main" val="166808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1BED-2686-F173-DECE-E42D496171E8}"/>
              </a:ext>
            </a:extLst>
          </p:cNvPr>
          <p:cNvSpPr>
            <a:spLocks noGrp="1"/>
          </p:cNvSpPr>
          <p:nvPr>
            <p:ph type="title"/>
          </p:nvPr>
        </p:nvSpPr>
        <p:spPr/>
        <p:txBody>
          <a:bodyPr/>
          <a:lstStyle/>
          <a:p>
            <a:r>
              <a:rPr lang="en-US" dirty="0"/>
              <a:t>Create GitHub repository for CYBR493A</a:t>
            </a:r>
          </a:p>
        </p:txBody>
      </p:sp>
      <p:sp>
        <p:nvSpPr>
          <p:cNvPr id="13" name="Content Placeholder 12">
            <a:extLst>
              <a:ext uri="{FF2B5EF4-FFF2-40B4-BE49-F238E27FC236}">
                <a16:creationId xmlns:a16="http://schemas.microsoft.com/office/drawing/2014/main" id="{45077B5F-626A-5187-794E-2152A15AD4AF}"/>
              </a:ext>
            </a:extLst>
          </p:cNvPr>
          <p:cNvSpPr>
            <a:spLocks noGrp="1"/>
          </p:cNvSpPr>
          <p:nvPr>
            <p:ph idx="1"/>
          </p:nvPr>
        </p:nvSpPr>
        <p:spPr/>
        <p:txBody>
          <a:bodyPr/>
          <a:lstStyle/>
          <a:p>
            <a:pPr marL="514350" indent="-514350">
              <a:buFont typeface="+mj-lt"/>
              <a:buAutoNum type="arabicPeriod"/>
            </a:pPr>
            <a:r>
              <a:rPr lang="en-US" dirty="0"/>
              <a:t>Go to GitHub.com and create an account using your mix account.</a:t>
            </a:r>
          </a:p>
          <a:p>
            <a:pPr marL="514350" indent="-514350">
              <a:buFont typeface="+mj-lt"/>
              <a:buAutoNum type="arabicPeriod"/>
            </a:pPr>
            <a:r>
              <a:rPr lang="en-US" dirty="0"/>
              <a:t>Click on the (+) sign on the right top corner of your repository and click New Repository as shown below.</a:t>
            </a:r>
          </a:p>
          <a:p>
            <a:endParaRPr lang="en-US" dirty="0"/>
          </a:p>
        </p:txBody>
      </p:sp>
      <p:pic>
        <p:nvPicPr>
          <p:cNvPr id="18" name="Picture 17">
            <a:extLst>
              <a:ext uri="{FF2B5EF4-FFF2-40B4-BE49-F238E27FC236}">
                <a16:creationId xmlns:a16="http://schemas.microsoft.com/office/drawing/2014/main" id="{BB3334E9-DDB2-78F8-D4EC-C2339C67FDFE}"/>
              </a:ext>
            </a:extLst>
          </p:cNvPr>
          <p:cNvPicPr>
            <a:picLocks noChangeAspect="1"/>
          </p:cNvPicPr>
          <p:nvPr/>
        </p:nvPicPr>
        <p:blipFill>
          <a:blip r:embed="rId2"/>
          <a:stretch>
            <a:fillRect/>
          </a:stretch>
        </p:blipFill>
        <p:spPr>
          <a:xfrm>
            <a:off x="3276600" y="3893308"/>
            <a:ext cx="4060825" cy="1460500"/>
          </a:xfrm>
          <a:prstGeom prst="rect">
            <a:avLst/>
          </a:prstGeom>
        </p:spPr>
      </p:pic>
    </p:spTree>
    <p:extLst>
      <p:ext uri="{BB962C8B-B14F-4D97-AF65-F5344CB8AC3E}">
        <p14:creationId xmlns:p14="http://schemas.microsoft.com/office/powerpoint/2010/main" val="304757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20FD-9767-7309-DF0E-B4C874CD88CC}"/>
              </a:ext>
            </a:extLst>
          </p:cNvPr>
          <p:cNvSpPr>
            <a:spLocks noGrp="1"/>
          </p:cNvSpPr>
          <p:nvPr>
            <p:ph type="title"/>
          </p:nvPr>
        </p:nvSpPr>
        <p:spPr>
          <a:xfrm>
            <a:off x="914400" y="3402419"/>
            <a:ext cx="10363200" cy="1362075"/>
          </a:xfrm>
        </p:spPr>
        <p:txBody>
          <a:bodyPr>
            <a:normAutofit fontScale="90000"/>
          </a:bodyPr>
          <a:lstStyle/>
          <a:p>
            <a:pPr algn="ctr"/>
            <a:r>
              <a:rPr lang="en-US" dirty="0"/>
              <a:t>This is your guide to prepare your computer to code for CYBR493</a:t>
            </a:r>
            <a:br>
              <a:rPr lang="en-US" dirty="0"/>
            </a:br>
            <a:br>
              <a:rPr lang="en-US" dirty="0"/>
            </a:br>
            <a:endParaRPr lang="en-US" dirty="0"/>
          </a:p>
        </p:txBody>
      </p:sp>
    </p:spTree>
    <p:extLst>
      <p:ext uri="{BB962C8B-B14F-4D97-AF65-F5344CB8AC3E}">
        <p14:creationId xmlns:p14="http://schemas.microsoft.com/office/powerpoint/2010/main" val="3404893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1BED-2686-F173-DECE-E42D496171E8}"/>
              </a:ext>
            </a:extLst>
          </p:cNvPr>
          <p:cNvSpPr>
            <a:spLocks noGrp="1"/>
          </p:cNvSpPr>
          <p:nvPr>
            <p:ph type="title"/>
          </p:nvPr>
        </p:nvSpPr>
        <p:spPr>
          <a:xfrm>
            <a:off x="876693" y="741391"/>
            <a:ext cx="4597747" cy="1616203"/>
          </a:xfrm>
        </p:spPr>
        <p:txBody>
          <a:bodyPr anchor="b">
            <a:normAutofit/>
          </a:bodyPr>
          <a:lstStyle/>
          <a:p>
            <a:r>
              <a:rPr lang="en-US" sz="3200" dirty="0"/>
              <a:t>Create GitHub repository for CYBR493A</a:t>
            </a:r>
          </a:p>
        </p:txBody>
      </p:sp>
      <p:sp>
        <p:nvSpPr>
          <p:cNvPr id="3" name="Content Placeholder 2">
            <a:extLst>
              <a:ext uri="{FF2B5EF4-FFF2-40B4-BE49-F238E27FC236}">
                <a16:creationId xmlns:a16="http://schemas.microsoft.com/office/drawing/2014/main" id="{6552F11D-8EFA-0933-67EA-3A97D3361EC0}"/>
              </a:ext>
            </a:extLst>
          </p:cNvPr>
          <p:cNvSpPr>
            <a:spLocks noGrp="1"/>
          </p:cNvSpPr>
          <p:nvPr>
            <p:ph idx="1"/>
          </p:nvPr>
        </p:nvSpPr>
        <p:spPr>
          <a:xfrm>
            <a:off x="876693" y="2533476"/>
            <a:ext cx="4597746" cy="3447832"/>
          </a:xfrm>
        </p:spPr>
        <p:txBody>
          <a:bodyPr anchor="t">
            <a:normAutofit/>
          </a:bodyPr>
          <a:lstStyle/>
          <a:p>
            <a:pPr marL="0" indent="0">
              <a:lnSpc>
                <a:spcPct val="90000"/>
              </a:lnSpc>
              <a:buNone/>
            </a:pPr>
            <a:r>
              <a:rPr lang="en-US" sz="2000" dirty="0"/>
              <a:t>3.Name your repository EXCATLY like this:</a:t>
            </a:r>
          </a:p>
          <a:p>
            <a:pPr marL="0" indent="0">
              <a:lnSpc>
                <a:spcPct val="90000"/>
              </a:lnSpc>
              <a:buNone/>
            </a:pPr>
            <a:r>
              <a:rPr lang="en-US" sz="2000" dirty="0">
                <a:highlight>
                  <a:srgbClr val="FFFF00"/>
                </a:highlight>
              </a:rPr>
              <a:t>[First Name]_[Last Name]_MIST352_Spring2024</a:t>
            </a:r>
            <a:r>
              <a:rPr lang="en-US" sz="2000" dirty="0"/>
              <a:t> </a:t>
            </a:r>
          </a:p>
          <a:p>
            <a:pPr marL="0" indent="0">
              <a:lnSpc>
                <a:spcPct val="90000"/>
              </a:lnSpc>
              <a:buNone/>
            </a:pPr>
            <a:endParaRPr lang="en-US" sz="2000" dirty="0"/>
          </a:p>
          <a:p>
            <a:pPr marL="0" indent="0">
              <a:lnSpc>
                <a:spcPct val="90000"/>
              </a:lnSpc>
              <a:buNone/>
            </a:pPr>
            <a:r>
              <a:rPr lang="en-US" sz="2000" dirty="0"/>
              <a:t>So if your name is Sarah J. Smith, then your repository should be named</a:t>
            </a:r>
          </a:p>
          <a:p>
            <a:pPr marL="0" indent="0">
              <a:lnSpc>
                <a:spcPct val="90000"/>
              </a:lnSpc>
              <a:buNone/>
            </a:pPr>
            <a:r>
              <a:rPr lang="en-US" sz="2000" dirty="0">
                <a:highlight>
                  <a:srgbClr val="00FFFF"/>
                </a:highlight>
              </a:rPr>
              <a:t>Sarah_Smith_CYBR493A_Fall24</a:t>
            </a:r>
          </a:p>
          <a:p>
            <a:pPr marL="0" indent="0">
              <a:lnSpc>
                <a:spcPct val="90000"/>
              </a:lnSpc>
              <a:buNone/>
            </a:pPr>
            <a:r>
              <a:rPr lang="en-US" sz="2000" dirty="0"/>
              <a:t>4. Make your repository </a:t>
            </a:r>
            <a:r>
              <a:rPr lang="en-US" sz="2000" dirty="0">
                <a:solidFill>
                  <a:srgbClr val="FF0000"/>
                </a:solidFill>
              </a:rPr>
              <a:t>private</a:t>
            </a:r>
          </a:p>
          <a:p>
            <a:pPr marL="0" indent="0">
              <a:lnSpc>
                <a:spcPct val="90000"/>
              </a:lnSpc>
              <a:buNone/>
            </a:pPr>
            <a:r>
              <a:rPr lang="en-US" sz="2000" dirty="0"/>
              <a:t>5. add a README file. And then create repository.</a:t>
            </a:r>
          </a:p>
        </p:txBody>
      </p:sp>
      <p:grpSp>
        <p:nvGrpSpPr>
          <p:cNvPr id="11" name="Group 1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113BE33A-1B0A-B196-571A-0AD168E8892D}"/>
              </a:ext>
            </a:extLst>
          </p:cNvPr>
          <p:cNvPicPr>
            <a:picLocks noChangeAspect="1"/>
          </p:cNvPicPr>
          <p:nvPr/>
        </p:nvPicPr>
        <p:blipFill>
          <a:blip r:embed="rId3"/>
          <a:stretch>
            <a:fillRect/>
          </a:stretch>
        </p:blipFill>
        <p:spPr>
          <a:xfrm>
            <a:off x="5943600" y="457200"/>
            <a:ext cx="5237311" cy="6066437"/>
          </a:xfrm>
          <a:prstGeom prst="rect">
            <a:avLst/>
          </a:prstGeom>
        </p:spPr>
      </p:pic>
      <p:sp>
        <p:nvSpPr>
          <p:cNvPr id="4" name="TextBox 3">
            <a:extLst>
              <a:ext uri="{FF2B5EF4-FFF2-40B4-BE49-F238E27FC236}">
                <a16:creationId xmlns:a16="http://schemas.microsoft.com/office/drawing/2014/main" id="{287D12E2-1F3D-048A-73AD-5AF108A264F2}"/>
              </a:ext>
            </a:extLst>
          </p:cNvPr>
          <p:cNvSpPr txBox="1"/>
          <p:nvPr/>
        </p:nvSpPr>
        <p:spPr>
          <a:xfrm>
            <a:off x="7239000" y="1459468"/>
            <a:ext cx="4419600" cy="369332"/>
          </a:xfrm>
          <a:prstGeom prst="rect">
            <a:avLst/>
          </a:prstGeom>
          <a:solidFill>
            <a:schemeClr val="bg1"/>
          </a:solidFill>
        </p:spPr>
        <p:txBody>
          <a:bodyPr wrap="square" rtlCol="0">
            <a:spAutoFit/>
          </a:bodyPr>
          <a:lstStyle/>
          <a:p>
            <a:r>
              <a:rPr lang="en-US" dirty="0"/>
              <a:t>Mohamamd_Ahmad_CYBR493A_Fall24</a:t>
            </a:r>
          </a:p>
        </p:txBody>
      </p:sp>
      <p:sp>
        <p:nvSpPr>
          <p:cNvPr id="5" name="TextBox 4">
            <a:extLst>
              <a:ext uri="{FF2B5EF4-FFF2-40B4-BE49-F238E27FC236}">
                <a16:creationId xmlns:a16="http://schemas.microsoft.com/office/drawing/2014/main" id="{AD53A3FC-1689-6034-6FA6-5090AA3906D8}"/>
              </a:ext>
            </a:extLst>
          </p:cNvPr>
          <p:cNvSpPr txBox="1"/>
          <p:nvPr/>
        </p:nvSpPr>
        <p:spPr>
          <a:xfrm>
            <a:off x="6113318" y="2357594"/>
            <a:ext cx="4419600" cy="369332"/>
          </a:xfrm>
          <a:prstGeom prst="rect">
            <a:avLst/>
          </a:prstGeom>
          <a:solidFill>
            <a:schemeClr val="bg1"/>
          </a:solidFill>
        </p:spPr>
        <p:txBody>
          <a:bodyPr wrap="square" rtlCol="0">
            <a:spAutoFit/>
          </a:bodyPr>
          <a:lstStyle/>
          <a:p>
            <a:r>
              <a:rPr lang="en-US" dirty="0"/>
              <a:t>My CYBR493 Repo for Fall 2024</a:t>
            </a:r>
          </a:p>
        </p:txBody>
      </p:sp>
    </p:spTree>
    <p:extLst>
      <p:ext uri="{BB962C8B-B14F-4D97-AF65-F5344CB8AC3E}">
        <p14:creationId xmlns:p14="http://schemas.microsoft.com/office/powerpoint/2010/main" val="1985257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1BED-2686-F173-DECE-E42D496171E8}"/>
              </a:ext>
            </a:extLst>
          </p:cNvPr>
          <p:cNvSpPr>
            <a:spLocks noGrp="1"/>
          </p:cNvSpPr>
          <p:nvPr>
            <p:ph type="title"/>
          </p:nvPr>
        </p:nvSpPr>
        <p:spPr>
          <a:xfrm>
            <a:off x="876693" y="741391"/>
            <a:ext cx="4597747" cy="782609"/>
          </a:xfrm>
        </p:spPr>
        <p:txBody>
          <a:bodyPr anchor="b">
            <a:normAutofit fontScale="90000"/>
          </a:bodyPr>
          <a:lstStyle/>
          <a:p>
            <a:r>
              <a:rPr lang="en-US" sz="3200" dirty="0"/>
              <a:t>Add collaborators to your GitHub</a:t>
            </a:r>
          </a:p>
        </p:txBody>
      </p:sp>
      <p:sp>
        <p:nvSpPr>
          <p:cNvPr id="3" name="Content Placeholder 2">
            <a:extLst>
              <a:ext uri="{FF2B5EF4-FFF2-40B4-BE49-F238E27FC236}">
                <a16:creationId xmlns:a16="http://schemas.microsoft.com/office/drawing/2014/main" id="{6552F11D-8EFA-0933-67EA-3A97D3361EC0}"/>
              </a:ext>
            </a:extLst>
          </p:cNvPr>
          <p:cNvSpPr>
            <a:spLocks noGrp="1"/>
          </p:cNvSpPr>
          <p:nvPr>
            <p:ph idx="1"/>
          </p:nvPr>
        </p:nvSpPr>
        <p:spPr>
          <a:xfrm>
            <a:off x="381000" y="1705084"/>
            <a:ext cx="5486400" cy="3447832"/>
          </a:xfrm>
        </p:spPr>
        <p:txBody>
          <a:bodyPr anchor="t">
            <a:normAutofit/>
          </a:bodyPr>
          <a:lstStyle/>
          <a:p>
            <a:r>
              <a:rPr lang="en-US" sz="2000" dirty="0"/>
              <a:t>Next, You need to add Dr. Ahmad as a collaborator.</a:t>
            </a:r>
          </a:p>
          <a:p>
            <a:r>
              <a:rPr lang="en-US" sz="2000" dirty="0"/>
              <a:t>This is the only way Dr. Ahmad can se you and grade your code. </a:t>
            </a:r>
          </a:p>
          <a:p>
            <a:r>
              <a:rPr lang="en-US" sz="2000" dirty="0"/>
              <a:t>Go to settings and add (</a:t>
            </a:r>
            <a:r>
              <a:rPr lang="en-US" sz="2000" dirty="0">
                <a:hlinkClick r:id="rId2"/>
              </a:rPr>
              <a:t>mahmad2@mix.wvu.edu</a:t>
            </a:r>
            <a:r>
              <a:rPr lang="en-US" sz="2000" dirty="0"/>
              <a:t>) as a collaborator </a:t>
            </a:r>
          </a:p>
        </p:txBody>
      </p:sp>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BE8848DB-246B-7006-5BD8-D4D2C44009B7}"/>
              </a:ext>
            </a:extLst>
          </p:cNvPr>
          <p:cNvPicPr>
            <a:picLocks noChangeAspect="1"/>
          </p:cNvPicPr>
          <p:nvPr/>
        </p:nvPicPr>
        <p:blipFill>
          <a:blip r:embed="rId3"/>
          <a:stretch>
            <a:fillRect/>
          </a:stretch>
        </p:blipFill>
        <p:spPr>
          <a:xfrm>
            <a:off x="6849950" y="457200"/>
            <a:ext cx="4961050" cy="529635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2F891ADC-0631-A562-A869-C2AA0C1C46F1}"/>
              </a:ext>
            </a:extLst>
          </p:cNvPr>
          <p:cNvPicPr>
            <a:picLocks noChangeAspect="1"/>
          </p:cNvPicPr>
          <p:nvPr/>
        </p:nvPicPr>
        <p:blipFill>
          <a:blip r:embed="rId4"/>
          <a:stretch>
            <a:fillRect/>
          </a:stretch>
        </p:blipFill>
        <p:spPr>
          <a:xfrm>
            <a:off x="304800" y="3869693"/>
            <a:ext cx="5319062" cy="2566446"/>
          </a:xfrm>
          <a:prstGeom prst="rect">
            <a:avLst/>
          </a:prstGeom>
        </p:spPr>
      </p:pic>
    </p:spTree>
    <p:extLst>
      <p:ext uri="{BB962C8B-B14F-4D97-AF65-F5344CB8AC3E}">
        <p14:creationId xmlns:p14="http://schemas.microsoft.com/office/powerpoint/2010/main" val="281168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1BED-2686-F173-DECE-E42D496171E8}"/>
              </a:ext>
            </a:extLst>
          </p:cNvPr>
          <p:cNvSpPr>
            <a:spLocks noGrp="1"/>
          </p:cNvSpPr>
          <p:nvPr>
            <p:ph type="title"/>
          </p:nvPr>
        </p:nvSpPr>
        <p:spPr/>
        <p:txBody>
          <a:bodyPr/>
          <a:lstStyle/>
          <a:p>
            <a:r>
              <a:rPr lang="en-US" dirty="0"/>
              <a:t>Adding collaborators</a:t>
            </a:r>
          </a:p>
        </p:txBody>
      </p:sp>
      <p:pic>
        <p:nvPicPr>
          <p:cNvPr id="4" name="Content Placeholder 3">
            <a:extLst>
              <a:ext uri="{FF2B5EF4-FFF2-40B4-BE49-F238E27FC236}">
                <a16:creationId xmlns:a16="http://schemas.microsoft.com/office/drawing/2014/main" id="{F26412CE-0A53-757B-7E38-5CB22370919B}"/>
              </a:ext>
            </a:extLst>
          </p:cNvPr>
          <p:cNvPicPr>
            <a:picLocks noGrp="1" noChangeAspect="1"/>
          </p:cNvPicPr>
          <p:nvPr>
            <p:ph idx="1"/>
          </p:nvPr>
        </p:nvPicPr>
        <p:blipFill>
          <a:blip r:embed="rId2"/>
          <a:stretch>
            <a:fillRect/>
          </a:stretch>
        </p:blipFill>
        <p:spPr>
          <a:xfrm>
            <a:off x="7086600" y="2438400"/>
            <a:ext cx="5014395" cy="2522439"/>
          </a:xfrm>
          <a:prstGeom prst="rect">
            <a:avLst/>
          </a:prstGeom>
        </p:spPr>
      </p:pic>
      <p:pic>
        <p:nvPicPr>
          <p:cNvPr id="5" name="Picture 4">
            <a:extLst>
              <a:ext uri="{FF2B5EF4-FFF2-40B4-BE49-F238E27FC236}">
                <a16:creationId xmlns:a16="http://schemas.microsoft.com/office/drawing/2014/main" id="{FC83ECDD-91C0-6A89-1566-BC18E6F23C79}"/>
              </a:ext>
            </a:extLst>
          </p:cNvPr>
          <p:cNvPicPr>
            <a:picLocks noChangeAspect="1"/>
          </p:cNvPicPr>
          <p:nvPr/>
        </p:nvPicPr>
        <p:blipFill>
          <a:blip r:embed="rId3"/>
          <a:stretch>
            <a:fillRect/>
          </a:stretch>
        </p:blipFill>
        <p:spPr>
          <a:xfrm>
            <a:off x="762000" y="1604537"/>
            <a:ext cx="5791200" cy="3648926"/>
          </a:xfrm>
          <a:prstGeom prst="rect">
            <a:avLst/>
          </a:prstGeom>
        </p:spPr>
      </p:pic>
    </p:spTree>
    <p:extLst>
      <p:ext uri="{BB962C8B-B14F-4D97-AF65-F5344CB8AC3E}">
        <p14:creationId xmlns:p14="http://schemas.microsoft.com/office/powerpoint/2010/main" val="187472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88B8F-E1BB-5125-CB94-C2AC55F8753E}"/>
              </a:ext>
            </a:extLst>
          </p:cNvPr>
          <p:cNvSpPr>
            <a:spLocks noGrp="1"/>
          </p:cNvSpPr>
          <p:nvPr>
            <p:ph type="title"/>
          </p:nvPr>
        </p:nvSpPr>
        <p:spPr>
          <a:xfrm>
            <a:off x="640080" y="329184"/>
            <a:ext cx="6894576" cy="1783080"/>
          </a:xfrm>
        </p:spPr>
        <p:txBody>
          <a:bodyPr anchor="b">
            <a:normAutofit/>
          </a:bodyPr>
          <a:lstStyle/>
          <a:p>
            <a:r>
              <a:rPr lang="en-US" sz="5400" dirty="0"/>
              <a:t>Obtain GitHub personal token code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2487A3-61DC-B2B5-1FE0-AA1056CF3C11}"/>
              </a:ext>
            </a:extLst>
          </p:cNvPr>
          <p:cNvSpPr>
            <a:spLocks noGrp="1"/>
          </p:cNvSpPr>
          <p:nvPr>
            <p:ph idx="1"/>
          </p:nvPr>
        </p:nvSpPr>
        <p:spPr>
          <a:xfrm>
            <a:off x="640080" y="2706624"/>
            <a:ext cx="6894576" cy="3483864"/>
          </a:xfrm>
        </p:spPr>
        <p:txBody>
          <a:bodyPr>
            <a:normAutofit fontScale="77500" lnSpcReduction="20000"/>
          </a:bodyPr>
          <a:lstStyle/>
          <a:p>
            <a:pPr marL="0" indent="0">
              <a:buNone/>
            </a:pPr>
            <a:r>
              <a:rPr lang="en-US" sz="2200" dirty="0"/>
              <a:t>Next, we need to obtain a token from GitHub to allows us to interact with the online repository. </a:t>
            </a:r>
          </a:p>
          <a:p>
            <a:r>
              <a:rPr lang="en-US" sz="2200" dirty="0"/>
              <a:t>On GitHub, go to your account setting  </a:t>
            </a:r>
          </a:p>
          <a:p>
            <a:r>
              <a:rPr lang="en-US" sz="2200" dirty="0"/>
              <a:t>Scroll down and go to Developer settings</a:t>
            </a:r>
          </a:p>
          <a:p>
            <a:r>
              <a:rPr lang="en-US" sz="2200" dirty="0"/>
              <a:t>Go to Personal access tokens</a:t>
            </a:r>
          </a:p>
          <a:p>
            <a:r>
              <a:rPr lang="en-US" sz="2200" dirty="0"/>
              <a:t>Go to Tokens (classic) -&gt; Generate new token</a:t>
            </a:r>
          </a:p>
          <a:p>
            <a:r>
              <a:rPr lang="en-US" sz="2200" dirty="0"/>
              <a:t>Go to Generate new token (classic)</a:t>
            </a:r>
          </a:p>
          <a:p>
            <a:r>
              <a:rPr lang="en-US" sz="2200" dirty="0"/>
              <a:t>Set date to 5/30/2024</a:t>
            </a:r>
          </a:p>
          <a:p>
            <a:r>
              <a:rPr lang="en-US" sz="2200" dirty="0"/>
              <a:t>Check all boxes -&gt; Generate Token</a:t>
            </a:r>
          </a:p>
          <a:p>
            <a:r>
              <a:rPr lang="en-US" sz="2200" dirty="0"/>
              <a:t>SAVE your personal token in a secured file </a:t>
            </a:r>
          </a:p>
          <a:p>
            <a:pPr lvl="1"/>
            <a:r>
              <a:rPr lang="en-US" sz="1800" dirty="0"/>
              <a:t>You will never see this token again. If you lose, then you will need to create a new token.</a:t>
            </a:r>
          </a:p>
          <a:p>
            <a:pPr lvl="1"/>
            <a:r>
              <a:rPr lang="en-US" sz="1800" dirty="0"/>
              <a:t>See next slides for screenshots</a:t>
            </a:r>
          </a:p>
          <a:p>
            <a:endParaRPr lang="en-US" sz="2200" dirty="0"/>
          </a:p>
        </p:txBody>
      </p:sp>
      <p:pic>
        <p:nvPicPr>
          <p:cNvPr id="7" name="Picture 6">
            <a:extLst>
              <a:ext uri="{FF2B5EF4-FFF2-40B4-BE49-F238E27FC236}">
                <a16:creationId xmlns:a16="http://schemas.microsoft.com/office/drawing/2014/main" id="{EFF2F663-8F46-2B68-E70E-6F7EE4EACB31}"/>
              </a:ext>
            </a:extLst>
          </p:cNvPr>
          <p:cNvPicPr>
            <a:picLocks noChangeAspect="1"/>
          </p:cNvPicPr>
          <p:nvPr/>
        </p:nvPicPr>
        <p:blipFill>
          <a:blip r:embed="rId2"/>
          <a:stretch>
            <a:fillRect/>
          </a:stretch>
        </p:blipFill>
        <p:spPr>
          <a:xfrm>
            <a:off x="6112997" y="3200400"/>
            <a:ext cx="1989381" cy="3429969"/>
          </a:xfrm>
          <a:prstGeom prst="rect">
            <a:avLst/>
          </a:prstGeom>
        </p:spPr>
      </p:pic>
      <p:pic>
        <p:nvPicPr>
          <p:cNvPr id="5" name="Picture 4">
            <a:extLst>
              <a:ext uri="{FF2B5EF4-FFF2-40B4-BE49-F238E27FC236}">
                <a16:creationId xmlns:a16="http://schemas.microsoft.com/office/drawing/2014/main" id="{03045EDE-F8F1-36D1-B926-CF885B77C1E8}"/>
              </a:ext>
            </a:extLst>
          </p:cNvPr>
          <p:cNvPicPr>
            <a:picLocks noChangeAspect="1"/>
          </p:cNvPicPr>
          <p:nvPr/>
        </p:nvPicPr>
        <p:blipFill>
          <a:blip r:embed="rId3"/>
          <a:stretch>
            <a:fillRect/>
          </a:stretch>
        </p:blipFill>
        <p:spPr>
          <a:xfrm>
            <a:off x="7555992" y="825860"/>
            <a:ext cx="3995928" cy="959022"/>
          </a:xfrm>
          <a:prstGeom prst="rect">
            <a:avLst/>
          </a:prstGeom>
        </p:spPr>
      </p:pic>
      <p:pic>
        <p:nvPicPr>
          <p:cNvPr id="9" name="Picture 8">
            <a:extLst>
              <a:ext uri="{FF2B5EF4-FFF2-40B4-BE49-F238E27FC236}">
                <a16:creationId xmlns:a16="http://schemas.microsoft.com/office/drawing/2014/main" id="{235B305F-F883-4E71-1D8D-51E6E22BBEBE}"/>
              </a:ext>
            </a:extLst>
          </p:cNvPr>
          <p:cNvPicPr>
            <a:picLocks noChangeAspect="1"/>
          </p:cNvPicPr>
          <p:nvPr/>
        </p:nvPicPr>
        <p:blipFill>
          <a:blip r:embed="rId4"/>
          <a:stretch>
            <a:fillRect/>
          </a:stretch>
        </p:blipFill>
        <p:spPr>
          <a:xfrm>
            <a:off x="9067800" y="1981200"/>
            <a:ext cx="3398815" cy="5471634"/>
          </a:xfrm>
          <a:prstGeom prst="rect">
            <a:avLst/>
          </a:prstGeom>
        </p:spPr>
      </p:pic>
    </p:spTree>
    <p:extLst>
      <p:ext uri="{BB962C8B-B14F-4D97-AF65-F5344CB8AC3E}">
        <p14:creationId xmlns:p14="http://schemas.microsoft.com/office/powerpoint/2010/main" val="3369404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42ED959-FDF6-7761-7A96-DC6B3C9449A6}"/>
              </a:ext>
            </a:extLst>
          </p:cNvPr>
          <p:cNvPicPr>
            <a:picLocks noGrp="1" noChangeAspect="1"/>
          </p:cNvPicPr>
          <p:nvPr>
            <p:ph idx="1"/>
          </p:nvPr>
        </p:nvPicPr>
        <p:blipFill>
          <a:blip r:embed="rId2"/>
          <a:stretch>
            <a:fillRect/>
          </a:stretch>
        </p:blipFill>
        <p:spPr>
          <a:xfrm>
            <a:off x="7086600" y="1219200"/>
            <a:ext cx="2997362" cy="4525963"/>
          </a:xfrm>
        </p:spPr>
      </p:pic>
      <p:pic>
        <p:nvPicPr>
          <p:cNvPr id="5" name="Picture 4">
            <a:extLst>
              <a:ext uri="{FF2B5EF4-FFF2-40B4-BE49-F238E27FC236}">
                <a16:creationId xmlns:a16="http://schemas.microsoft.com/office/drawing/2014/main" id="{32853202-0EBE-F049-0172-0A3D09281853}"/>
              </a:ext>
            </a:extLst>
          </p:cNvPr>
          <p:cNvPicPr>
            <a:picLocks noChangeAspect="1"/>
          </p:cNvPicPr>
          <p:nvPr/>
        </p:nvPicPr>
        <p:blipFill>
          <a:blip r:embed="rId3"/>
          <a:stretch>
            <a:fillRect/>
          </a:stretch>
        </p:blipFill>
        <p:spPr>
          <a:xfrm>
            <a:off x="457200" y="650564"/>
            <a:ext cx="5562600" cy="6207436"/>
          </a:xfrm>
          <a:prstGeom prst="rect">
            <a:avLst/>
          </a:prstGeom>
        </p:spPr>
      </p:pic>
    </p:spTree>
    <p:extLst>
      <p:ext uri="{BB962C8B-B14F-4D97-AF65-F5344CB8AC3E}">
        <p14:creationId xmlns:p14="http://schemas.microsoft.com/office/powerpoint/2010/main" val="1188025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8623-24AC-4748-8518-50602BFC14CB}"/>
              </a:ext>
            </a:extLst>
          </p:cNvPr>
          <p:cNvSpPr>
            <a:spLocks noGrp="1"/>
          </p:cNvSpPr>
          <p:nvPr>
            <p:ph type="title"/>
          </p:nvPr>
        </p:nvSpPr>
        <p:spPr/>
        <p:txBody>
          <a:bodyPr/>
          <a:lstStyle/>
          <a:p>
            <a:r>
              <a:rPr lang="en-US" dirty="0"/>
              <a:t>Git, one last thing</a:t>
            </a:r>
          </a:p>
        </p:txBody>
      </p:sp>
      <p:sp>
        <p:nvSpPr>
          <p:cNvPr id="3" name="Content Placeholder 2">
            <a:extLst>
              <a:ext uri="{FF2B5EF4-FFF2-40B4-BE49-F238E27FC236}">
                <a16:creationId xmlns:a16="http://schemas.microsoft.com/office/drawing/2014/main" id="{F1560CF9-DA71-FDB8-ECF8-67F07DC8F5A8}"/>
              </a:ext>
            </a:extLst>
          </p:cNvPr>
          <p:cNvSpPr>
            <a:spLocks noGrp="1"/>
          </p:cNvSpPr>
          <p:nvPr>
            <p:ph idx="1"/>
          </p:nvPr>
        </p:nvSpPr>
        <p:spPr/>
        <p:txBody>
          <a:bodyPr/>
          <a:lstStyle/>
          <a:p>
            <a:r>
              <a:rPr lang="en-US" dirty="0"/>
              <a:t>Now we need an application to allow us to synch data and code from the online repository (GitHub) to our local computers.</a:t>
            </a:r>
          </a:p>
          <a:p>
            <a:r>
              <a:rPr lang="en-US" dirty="0"/>
              <a:t>Git does that. </a:t>
            </a:r>
          </a:p>
          <a:p>
            <a:r>
              <a:rPr lang="en-US" dirty="0"/>
              <a:t>Before you download Git, check whether you have it or not. See next slide</a:t>
            </a:r>
          </a:p>
          <a:p>
            <a:r>
              <a:rPr lang="en-US" dirty="0"/>
              <a:t>Download and install Git.</a:t>
            </a:r>
          </a:p>
        </p:txBody>
      </p:sp>
    </p:spTree>
    <p:extLst>
      <p:ext uri="{BB962C8B-B14F-4D97-AF65-F5344CB8AC3E}">
        <p14:creationId xmlns:p14="http://schemas.microsoft.com/office/powerpoint/2010/main" val="3369729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7DF5-0CA1-14CF-DC07-BC0780D35B9A}"/>
              </a:ext>
            </a:extLst>
          </p:cNvPr>
          <p:cNvSpPr>
            <a:spLocks noGrp="1"/>
          </p:cNvSpPr>
          <p:nvPr>
            <p:ph type="title"/>
          </p:nvPr>
        </p:nvSpPr>
        <p:spPr/>
        <p:txBody>
          <a:bodyPr/>
          <a:lstStyle/>
          <a:p>
            <a:r>
              <a:rPr lang="en-US" dirty="0"/>
              <a:t>Check whether you have Git or not</a:t>
            </a:r>
          </a:p>
        </p:txBody>
      </p:sp>
      <p:sp>
        <p:nvSpPr>
          <p:cNvPr id="3" name="Content Placeholder 2">
            <a:extLst>
              <a:ext uri="{FF2B5EF4-FFF2-40B4-BE49-F238E27FC236}">
                <a16:creationId xmlns:a16="http://schemas.microsoft.com/office/drawing/2014/main" id="{67DD3DE0-5EDC-64F4-C9FE-1F64D5490C97}"/>
              </a:ext>
            </a:extLst>
          </p:cNvPr>
          <p:cNvSpPr>
            <a:spLocks noGrp="1"/>
          </p:cNvSpPr>
          <p:nvPr>
            <p:ph idx="1"/>
          </p:nvPr>
        </p:nvSpPr>
        <p:spPr/>
        <p:txBody>
          <a:bodyPr/>
          <a:lstStyle/>
          <a:p>
            <a:r>
              <a:rPr lang="en-US" dirty="0"/>
              <a:t>Go to the command line (on windows) or the terminal (on mac).</a:t>
            </a:r>
          </a:p>
          <a:p>
            <a:r>
              <a:rPr lang="en-US" dirty="0"/>
              <a:t>Go to menu and type command line</a:t>
            </a:r>
          </a:p>
          <a:p>
            <a:endParaRPr lang="en-US" dirty="0"/>
          </a:p>
          <a:p>
            <a:endParaRPr lang="en-US" dirty="0"/>
          </a:p>
          <a:p>
            <a:r>
              <a:rPr lang="en-US" dirty="0"/>
              <a:t>In the command line, type </a:t>
            </a:r>
            <a:r>
              <a:rPr lang="en-US" dirty="0">
                <a:solidFill>
                  <a:srgbClr val="FF0000"/>
                </a:solidFill>
                <a:latin typeface="Courier New" panose="02070309020205020404" pitchFamily="49" charset="0"/>
                <a:cs typeface="Courier New" panose="02070309020205020404" pitchFamily="49" charset="0"/>
              </a:rPr>
              <a:t>git</a:t>
            </a:r>
            <a:r>
              <a:rPr lang="en-US" dirty="0"/>
              <a:t> and hit enter</a:t>
            </a:r>
          </a:p>
          <a:p>
            <a:pPr marL="0" indent="0">
              <a:buNone/>
            </a:pPr>
            <a:endParaRPr lang="en-US" dirty="0"/>
          </a:p>
        </p:txBody>
      </p:sp>
      <p:pic>
        <p:nvPicPr>
          <p:cNvPr id="5" name="Picture 4">
            <a:extLst>
              <a:ext uri="{FF2B5EF4-FFF2-40B4-BE49-F238E27FC236}">
                <a16:creationId xmlns:a16="http://schemas.microsoft.com/office/drawing/2014/main" id="{EC4EF224-A9D7-D0F3-77D0-FBC4E1492F69}"/>
              </a:ext>
            </a:extLst>
          </p:cNvPr>
          <p:cNvPicPr>
            <a:picLocks noChangeAspect="1"/>
          </p:cNvPicPr>
          <p:nvPr/>
        </p:nvPicPr>
        <p:blipFill>
          <a:blip r:embed="rId2"/>
          <a:stretch>
            <a:fillRect/>
          </a:stretch>
        </p:blipFill>
        <p:spPr>
          <a:xfrm>
            <a:off x="7315200" y="2322321"/>
            <a:ext cx="3696020" cy="1973751"/>
          </a:xfrm>
          <a:prstGeom prst="rect">
            <a:avLst/>
          </a:prstGeom>
        </p:spPr>
      </p:pic>
      <p:pic>
        <p:nvPicPr>
          <p:cNvPr id="7" name="Picture 6">
            <a:extLst>
              <a:ext uri="{FF2B5EF4-FFF2-40B4-BE49-F238E27FC236}">
                <a16:creationId xmlns:a16="http://schemas.microsoft.com/office/drawing/2014/main" id="{2CCE74F2-1E16-1983-CC3E-A3D912A495E9}"/>
              </a:ext>
            </a:extLst>
          </p:cNvPr>
          <p:cNvPicPr>
            <a:picLocks noChangeAspect="1"/>
          </p:cNvPicPr>
          <p:nvPr/>
        </p:nvPicPr>
        <p:blipFill>
          <a:blip r:embed="rId3"/>
          <a:stretch>
            <a:fillRect/>
          </a:stretch>
        </p:blipFill>
        <p:spPr>
          <a:xfrm>
            <a:off x="5105400" y="5018192"/>
            <a:ext cx="3840813" cy="1165961"/>
          </a:xfrm>
          <a:prstGeom prst="rect">
            <a:avLst/>
          </a:prstGeom>
        </p:spPr>
      </p:pic>
    </p:spTree>
    <p:extLst>
      <p:ext uri="{BB962C8B-B14F-4D97-AF65-F5344CB8AC3E}">
        <p14:creationId xmlns:p14="http://schemas.microsoft.com/office/powerpoint/2010/main" val="2067657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71BFF-2F16-9E11-D91D-240C78105D6C}"/>
              </a:ext>
            </a:extLst>
          </p:cNvPr>
          <p:cNvSpPr>
            <a:spLocks noGrp="1"/>
          </p:cNvSpPr>
          <p:nvPr>
            <p:ph idx="1"/>
          </p:nvPr>
        </p:nvSpPr>
        <p:spPr>
          <a:xfrm>
            <a:off x="609600" y="251618"/>
            <a:ext cx="10972800" cy="4525963"/>
          </a:xfrm>
        </p:spPr>
        <p:txBody>
          <a:bodyPr/>
          <a:lstStyle/>
          <a:p>
            <a:r>
              <a:rPr lang="en-US" dirty="0"/>
              <a:t>If you have git, you should see the screen below, otherwise you will see “not found” or “not recognized”:</a:t>
            </a:r>
          </a:p>
          <a:p>
            <a:pPr marL="0" indent="0">
              <a:buNone/>
            </a:pPr>
            <a:endParaRPr lang="en-US" dirty="0"/>
          </a:p>
        </p:txBody>
      </p:sp>
      <p:pic>
        <p:nvPicPr>
          <p:cNvPr id="5" name="Picture 4">
            <a:extLst>
              <a:ext uri="{FF2B5EF4-FFF2-40B4-BE49-F238E27FC236}">
                <a16:creationId xmlns:a16="http://schemas.microsoft.com/office/drawing/2014/main" id="{AF6CA6BA-9545-433C-E6CE-DE257F94C111}"/>
              </a:ext>
            </a:extLst>
          </p:cNvPr>
          <p:cNvPicPr>
            <a:picLocks noChangeAspect="1"/>
          </p:cNvPicPr>
          <p:nvPr/>
        </p:nvPicPr>
        <p:blipFill>
          <a:blip r:embed="rId2"/>
          <a:stretch>
            <a:fillRect/>
          </a:stretch>
        </p:blipFill>
        <p:spPr>
          <a:xfrm>
            <a:off x="4114800" y="1600200"/>
            <a:ext cx="5281118" cy="4831499"/>
          </a:xfrm>
          <a:prstGeom prst="rect">
            <a:avLst/>
          </a:prstGeom>
        </p:spPr>
      </p:pic>
    </p:spTree>
    <p:extLst>
      <p:ext uri="{BB962C8B-B14F-4D97-AF65-F5344CB8AC3E}">
        <p14:creationId xmlns:p14="http://schemas.microsoft.com/office/powerpoint/2010/main" val="1944902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940E-2914-F6E3-87C1-842DFDB20A33}"/>
              </a:ext>
            </a:extLst>
          </p:cNvPr>
          <p:cNvSpPr>
            <a:spLocks noGrp="1"/>
          </p:cNvSpPr>
          <p:nvPr>
            <p:ph type="title"/>
          </p:nvPr>
        </p:nvSpPr>
        <p:spPr/>
        <p:txBody>
          <a:bodyPr/>
          <a:lstStyle/>
          <a:p>
            <a:r>
              <a:rPr lang="en-US" dirty="0"/>
              <a:t>If Git is not installed</a:t>
            </a:r>
          </a:p>
        </p:txBody>
      </p:sp>
      <p:sp>
        <p:nvSpPr>
          <p:cNvPr id="3" name="Content Placeholder 2">
            <a:extLst>
              <a:ext uri="{FF2B5EF4-FFF2-40B4-BE49-F238E27FC236}">
                <a16:creationId xmlns:a16="http://schemas.microsoft.com/office/drawing/2014/main" id="{1A5BEB25-42C8-FAD3-13E8-7EC1212C29AF}"/>
              </a:ext>
            </a:extLst>
          </p:cNvPr>
          <p:cNvSpPr>
            <a:spLocks noGrp="1"/>
          </p:cNvSpPr>
          <p:nvPr>
            <p:ph idx="1"/>
          </p:nvPr>
        </p:nvSpPr>
        <p:spPr/>
        <p:txBody>
          <a:bodyPr/>
          <a:lstStyle/>
          <a:p>
            <a:r>
              <a:rPr lang="en-US" dirty="0"/>
              <a:t>Download </a:t>
            </a:r>
            <a:r>
              <a:rPr lang="en-US" dirty="0">
                <a:hlinkClick r:id="rId2"/>
              </a:rPr>
              <a:t>Git</a:t>
            </a:r>
            <a:r>
              <a:rPr lang="en-US" dirty="0"/>
              <a:t> and install </a:t>
            </a:r>
          </a:p>
          <a:p>
            <a:r>
              <a:rPr lang="en-US" dirty="0"/>
              <a:t>If asked for credentials, provide your GitHub user name and the token you obtained.</a:t>
            </a:r>
          </a:p>
          <a:p>
            <a:r>
              <a:rPr lang="en-US" dirty="0"/>
              <a:t>Once installed, check from the command line/ terminal again using the command in the previous slide.</a:t>
            </a:r>
          </a:p>
        </p:txBody>
      </p:sp>
    </p:spTree>
    <p:extLst>
      <p:ext uri="{BB962C8B-B14F-4D97-AF65-F5344CB8AC3E}">
        <p14:creationId xmlns:p14="http://schemas.microsoft.com/office/powerpoint/2010/main" val="2745073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D1D1-08EC-2B9D-D46B-99089AD1206F}"/>
              </a:ext>
            </a:extLst>
          </p:cNvPr>
          <p:cNvSpPr>
            <a:spLocks noGrp="1"/>
          </p:cNvSpPr>
          <p:nvPr>
            <p:ph type="title"/>
          </p:nvPr>
        </p:nvSpPr>
        <p:spPr>
          <a:xfrm>
            <a:off x="990600" y="2362200"/>
            <a:ext cx="10363200" cy="1362075"/>
          </a:xfrm>
        </p:spPr>
        <p:txBody>
          <a:bodyPr>
            <a:normAutofit fontScale="90000"/>
          </a:bodyPr>
          <a:lstStyle/>
          <a:p>
            <a:pPr algn="ctr"/>
            <a:r>
              <a:rPr lang="en-US" dirty="0"/>
              <a:t>Putting the whole thing together</a:t>
            </a:r>
            <a:br>
              <a:rPr lang="en-US" dirty="0"/>
            </a:br>
            <a:r>
              <a:rPr lang="en-US" dirty="0"/>
              <a:t>prepare your computer for Cybr493A coding</a:t>
            </a:r>
          </a:p>
        </p:txBody>
      </p:sp>
    </p:spTree>
    <p:extLst>
      <p:ext uri="{BB962C8B-B14F-4D97-AF65-F5344CB8AC3E}">
        <p14:creationId xmlns:p14="http://schemas.microsoft.com/office/powerpoint/2010/main" val="238156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dirty="0"/>
          </a:p>
        </p:txBody>
      </p:sp>
      <p:sp>
        <p:nvSpPr>
          <p:cNvPr id="3" name="Content Placeholder 2"/>
          <p:cNvSpPr>
            <a:spLocks noGrp="1"/>
          </p:cNvSpPr>
          <p:nvPr>
            <p:ph idx="1"/>
          </p:nvPr>
        </p:nvSpPr>
        <p:spPr/>
        <p:txBody>
          <a:bodyPr>
            <a:normAutofit lnSpcReduction="10000"/>
          </a:bodyPr>
          <a:lstStyle/>
          <a:p>
            <a:r>
              <a:rPr lang="en-US" dirty="0"/>
              <a:t>What is programming?</a:t>
            </a:r>
          </a:p>
          <a:p>
            <a:r>
              <a:rPr lang="en-US" dirty="0"/>
              <a:t>Introduction to IDEs</a:t>
            </a:r>
          </a:p>
          <a:p>
            <a:r>
              <a:rPr lang="en-US" dirty="0"/>
              <a:t>Eclipse IDE for Java Development</a:t>
            </a:r>
          </a:p>
          <a:p>
            <a:pPr lvl="1"/>
            <a:r>
              <a:rPr lang="en-US" dirty="0"/>
              <a:t>Compilers Vs. Interpreters </a:t>
            </a:r>
          </a:p>
          <a:p>
            <a:pPr lvl="1"/>
            <a:r>
              <a:rPr lang="en-US" dirty="0"/>
              <a:t>Benefits of using Eclipse </a:t>
            </a:r>
          </a:p>
          <a:p>
            <a:r>
              <a:rPr lang="en-US" dirty="0"/>
              <a:t>Version Control (GitHub)</a:t>
            </a:r>
          </a:p>
          <a:p>
            <a:r>
              <a:rPr lang="en-US" dirty="0"/>
              <a:t>Prepare your computer for coding in MIST352</a:t>
            </a:r>
          </a:p>
          <a:p>
            <a:r>
              <a:rPr lang="en-US" dirty="0"/>
              <a:t>Cloning repo using Eclipse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2C13-FA7E-2A08-051D-74EE76A90AAC}"/>
              </a:ext>
            </a:extLst>
          </p:cNvPr>
          <p:cNvSpPr>
            <a:spLocks noGrp="1"/>
          </p:cNvSpPr>
          <p:nvPr>
            <p:ph type="title"/>
          </p:nvPr>
        </p:nvSpPr>
        <p:spPr/>
        <p:txBody>
          <a:bodyPr/>
          <a:lstStyle/>
          <a:p>
            <a:r>
              <a:rPr lang="en-US" dirty="0"/>
              <a:t>Create folder for CYBR493A</a:t>
            </a:r>
          </a:p>
        </p:txBody>
      </p:sp>
      <p:sp>
        <p:nvSpPr>
          <p:cNvPr id="3" name="Content Placeholder 2">
            <a:extLst>
              <a:ext uri="{FF2B5EF4-FFF2-40B4-BE49-F238E27FC236}">
                <a16:creationId xmlns:a16="http://schemas.microsoft.com/office/drawing/2014/main" id="{EA5CF7F2-68BE-3CDB-0779-124AB67404A0}"/>
              </a:ext>
            </a:extLst>
          </p:cNvPr>
          <p:cNvSpPr>
            <a:spLocks noGrp="1"/>
          </p:cNvSpPr>
          <p:nvPr>
            <p:ph idx="1"/>
          </p:nvPr>
        </p:nvSpPr>
        <p:spPr/>
        <p:txBody>
          <a:bodyPr/>
          <a:lstStyle/>
          <a:p>
            <a:r>
              <a:rPr lang="en-US" dirty="0"/>
              <a:t>Now you should have PyCharm and Git installed, and GitHub configured, we need to create the proper folders on your computer.</a:t>
            </a:r>
          </a:p>
          <a:p>
            <a:r>
              <a:rPr lang="en-US" dirty="0"/>
              <a:t>Although you may skip these steps, you are highly encouraged to flow this structure.</a:t>
            </a:r>
          </a:p>
          <a:p>
            <a:r>
              <a:rPr lang="en-US" dirty="0">
                <a:highlight>
                  <a:srgbClr val="00FFFF"/>
                </a:highlight>
              </a:rPr>
              <a:t>On your computer, navigate to the desktop or any other location and create a folder named </a:t>
            </a:r>
            <a:r>
              <a:rPr lang="en-US" dirty="0"/>
              <a:t>CYBR493A </a:t>
            </a:r>
            <a:r>
              <a:rPr lang="en-US" dirty="0">
                <a:highlight>
                  <a:srgbClr val="00FFFF"/>
                </a:highlight>
              </a:rPr>
              <a:t>_Fall2024</a:t>
            </a:r>
          </a:p>
          <a:p>
            <a:endParaRPr lang="en-US" dirty="0"/>
          </a:p>
          <a:p>
            <a:endParaRPr lang="en-US" dirty="0"/>
          </a:p>
          <a:p>
            <a:endParaRPr lang="en-US" dirty="0"/>
          </a:p>
        </p:txBody>
      </p:sp>
    </p:spTree>
    <p:extLst>
      <p:ext uri="{BB962C8B-B14F-4D97-AF65-F5344CB8AC3E}">
        <p14:creationId xmlns:p14="http://schemas.microsoft.com/office/powerpoint/2010/main" val="413845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61B8-85A2-6266-C553-E9FAB0A9215F}"/>
              </a:ext>
            </a:extLst>
          </p:cNvPr>
          <p:cNvSpPr>
            <a:spLocks noGrp="1"/>
          </p:cNvSpPr>
          <p:nvPr>
            <p:ph type="title"/>
          </p:nvPr>
        </p:nvSpPr>
        <p:spPr/>
        <p:txBody>
          <a:bodyPr/>
          <a:lstStyle/>
          <a:p>
            <a:r>
              <a:rPr lang="en-US" dirty="0"/>
              <a:t>The CYBR493A_Fall2024 folder</a:t>
            </a:r>
          </a:p>
        </p:txBody>
      </p:sp>
      <p:sp>
        <p:nvSpPr>
          <p:cNvPr id="3" name="Content Placeholder 2">
            <a:extLst>
              <a:ext uri="{FF2B5EF4-FFF2-40B4-BE49-F238E27FC236}">
                <a16:creationId xmlns:a16="http://schemas.microsoft.com/office/drawing/2014/main" id="{69022021-9A09-7059-FB3D-56089F76C3C6}"/>
              </a:ext>
            </a:extLst>
          </p:cNvPr>
          <p:cNvSpPr>
            <a:spLocks noGrp="1"/>
          </p:cNvSpPr>
          <p:nvPr>
            <p:ph idx="1"/>
          </p:nvPr>
        </p:nvSpPr>
        <p:spPr/>
        <p:txBody>
          <a:bodyPr/>
          <a:lstStyle/>
          <a:p>
            <a:r>
              <a:rPr lang="en-US" dirty="0"/>
              <a:t>Inside this folder, you will eventually add two repositories:</a:t>
            </a:r>
          </a:p>
          <a:p>
            <a:pPr marL="514350" indent="-514350">
              <a:buFont typeface="+mj-lt"/>
              <a:buAutoNum type="arabicPeriod"/>
            </a:pPr>
            <a:r>
              <a:rPr lang="en-US" dirty="0"/>
              <a:t>The CYBR493A class’s repository: This is where Dr. Ahmad upload all source codes related to this class (Link is on </a:t>
            </a:r>
            <a:r>
              <a:rPr lang="en-US" dirty="0" err="1"/>
              <a:t>eCmapus</a:t>
            </a:r>
            <a:r>
              <a:rPr lang="en-US" dirty="0"/>
              <a:t>)</a:t>
            </a:r>
          </a:p>
          <a:p>
            <a:pPr marL="514350" indent="-514350">
              <a:buFont typeface="+mj-lt"/>
              <a:buAutoNum type="arabicPeriod"/>
            </a:pPr>
            <a:r>
              <a:rPr lang="en-US" dirty="0"/>
              <a:t>Your own repository: This is where you should keep all of your codes, submit assessments, etc..</a:t>
            </a:r>
          </a:p>
          <a:p>
            <a:pPr marL="0" indent="0">
              <a:buNone/>
            </a:pPr>
            <a:r>
              <a:rPr lang="en-US" dirty="0"/>
              <a:t>Next slides will show you how to clone each.</a:t>
            </a:r>
          </a:p>
          <a:p>
            <a:endParaRPr lang="en-US" dirty="0"/>
          </a:p>
        </p:txBody>
      </p:sp>
    </p:spTree>
    <p:extLst>
      <p:ext uri="{BB962C8B-B14F-4D97-AF65-F5344CB8AC3E}">
        <p14:creationId xmlns:p14="http://schemas.microsoft.com/office/powerpoint/2010/main" val="1874303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61B8-85A2-6266-C553-E9FAB0A9215F}"/>
              </a:ext>
            </a:extLst>
          </p:cNvPr>
          <p:cNvSpPr>
            <a:spLocks noGrp="1"/>
          </p:cNvSpPr>
          <p:nvPr>
            <p:ph type="title"/>
          </p:nvPr>
        </p:nvSpPr>
        <p:spPr/>
        <p:txBody>
          <a:bodyPr/>
          <a:lstStyle/>
          <a:p>
            <a:r>
              <a:rPr lang="en-US" dirty="0"/>
              <a:t>Clone the MIST352 repository</a:t>
            </a:r>
          </a:p>
        </p:txBody>
      </p:sp>
      <p:sp>
        <p:nvSpPr>
          <p:cNvPr id="3" name="Content Placeholder 2">
            <a:extLst>
              <a:ext uri="{FF2B5EF4-FFF2-40B4-BE49-F238E27FC236}">
                <a16:creationId xmlns:a16="http://schemas.microsoft.com/office/drawing/2014/main" id="{69022021-9A09-7059-FB3D-56089F76C3C6}"/>
              </a:ext>
            </a:extLst>
          </p:cNvPr>
          <p:cNvSpPr>
            <a:spLocks noGrp="1"/>
          </p:cNvSpPr>
          <p:nvPr>
            <p:ph idx="1"/>
          </p:nvPr>
        </p:nvSpPr>
        <p:spPr/>
        <p:txBody>
          <a:bodyPr/>
          <a:lstStyle/>
          <a:p>
            <a:r>
              <a:rPr lang="en-US" dirty="0"/>
              <a:t>As stated earlier, this is the class’s GitHub repository.</a:t>
            </a:r>
          </a:p>
          <a:p>
            <a:r>
              <a:rPr lang="en-US" dirty="0"/>
              <a:t>We will use git commands in the command line/ terminal to clone each of these two repositors into our local MIST352_Spring2024 folder. </a:t>
            </a:r>
          </a:p>
          <a:p>
            <a:pPr lvl="1"/>
            <a:r>
              <a:rPr lang="en-US" dirty="0"/>
              <a:t>Each repository will be in a separate folder</a:t>
            </a:r>
          </a:p>
          <a:p>
            <a:r>
              <a:rPr lang="en-US" dirty="0"/>
              <a:t>Go to your command line/ terminal and navigate to the location of the MIST352_Spring2024 folder </a:t>
            </a:r>
          </a:p>
          <a:p>
            <a:r>
              <a:rPr lang="en-US" dirty="0"/>
              <a:t>To navigate, see the next slide</a:t>
            </a:r>
          </a:p>
        </p:txBody>
      </p:sp>
    </p:spTree>
    <p:extLst>
      <p:ext uri="{BB962C8B-B14F-4D97-AF65-F5344CB8AC3E}">
        <p14:creationId xmlns:p14="http://schemas.microsoft.com/office/powerpoint/2010/main" val="2220954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361B8-85A2-6266-C553-E9FAB0A9215F}"/>
              </a:ext>
            </a:extLst>
          </p:cNvPr>
          <p:cNvSpPr>
            <a:spLocks noGrp="1"/>
          </p:cNvSpPr>
          <p:nvPr>
            <p:ph type="title"/>
          </p:nvPr>
        </p:nvSpPr>
        <p:spPr>
          <a:xfrm>
            <a:off x="793662" y="386930"/>
            <a:ext cx="10066122" cy="1298448"/>
          </a:xfrm>
        </p:spPr>
        <p:txBody>
          <a:bodyPr anchor="b">
            <a:normAutofit/>
          </a:bodyPr>
          <a:lstStyle/>
          <a:p>
            <a:pPr>
              <a:lnSpc>
                <a:spcPct val="90000"/>
              </a:lnSpc>
            </a:pPr>
            <a:r>
              <a:rPr lang="en-US" dirty="0"/>
              <a:t>Navigate to local folder from the command line/ terminal</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022021-9A09-7059-FB3D-56089F76C3C6}"/>
              </a:ext>
            </a:extLst>
          </p:cNvPr>
          <p:cNvSpPr>
            <a:spLocks noGrp="1"/>
          </p:cNvSpPr>
          <p:nvPr>
            <p:ph idx="1"/>
          </p:nvPr>
        </p:nvSpPr>
        <p:spPr>
          <a:xfrm>
            <a:off x="793661" y="2599509"/>
            <a:ext cx="4530898" cy="3639450"/>
          </a:xfrm>
        </p:spPr>
        <p:txBody>
          <a:bodyPr anchor="ctr">
            <a:normAutofit lnSpcReduction="10000"/>
          </a:bodyPr>
          <a:lstStyle/>
          <a:p>
            <a:r>
              <a:rPr lang="en-US" sz="2000" dirty="0"/>
              <a:t>First, we need to know where the folder is, to do that, open that folder and click on the address bar</a:t>
            </a:r>
          </a:p>
          <a:p>
            <a:r>
              <a:rPr lang="en-US" sz="2000" dirty="0"/>
              <a:t>Now you can see that the folder is on my (C:\Users\MJ\Desktop\MIST352_Spring2024) directory.</a:t>
            </a:r>
          </a:p>
          <a:p>
            <a:endParaRPr lang="en-US" sz="2000" dirty="0"/>
          </a:p>
          <a:p>
            <a:r>
              <a:rPr lang="en-US" sz="2000" b="1" dirty="0"/>
              <a:t>Yours will be different of course.</a:t>
            </a:r>
          </a:p>
          <a:p>
            <a:r>
              <a:rPr lang="en-US" sz="2000" dirty="0"/>
              <a:t>Copy this link and go to command line/ terminal</a:t>
            </a:r>
          </a:p>
        </p:txBody>
      </p:sp>
      <p:pic>
        <p:nvPicPr>
          <p:cNvPr id="5" name="Picture 4">
            <a:extLst>
              <a:ext uri="{FF2B5EF4-FFF2-40B4-BE49-F238E27FC236}">
                <a16:creationId xmlns:a16="http://schemas.microsoft.com/office/drawing/2014/main" id="{723E7AB7-235A-0F59-537B-319279481A9E}"/>
              </a:ext>
            </a:extLst>
          </p:cNvPr>
          <p:cNvPicPr>
            <a:picLocks noChangeAspect="1"/>
          </p:cNvPicPr>
          <p:nvPr/>
        </p:nvPicPr>
        <p:blipFill>
          <a:blip r:embed="rId2"/>
          <a:stretch>
            <a:fillRect/>
          </a:stretch>
        </p:blipFill>
        <p:spPr>
          <a:xfrm>
            <a:off x="5911532" y="2635348"/>
            <a:ext cx="5150277" cy="341205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318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361B8-85A2-6266-C553-E9FAB0A9215F}"/>
              </a:ext>
            </a:extLst>
          </p:cNvPr>
          <p:cNvSpPr>
            <a:spLocks noGrp="1"/>
          </p:cNvSpPr>
          <p:nvPr>
            <p:ph type="title"/>
          </p:nvPr>
        </p:nvSpPr>
        <p:spPr>
          <a:xfrm>
            <a:off x="838200" y="365125"/>
            <a:ext cx="10515600" cy="1325563"/>
          </a:xfrm>
        </p:spPr>
        <p:txBody>
          <a:bodyPr>
            <a:normAutofit fontScale="90000"/>
          </a:bodyPr>
          <a:lstStyle/>
          <a:p>
            <a:r>
              <a:rPr lang="en-US" dirty="0"/>
              <a:t>Navigate to local folder from the command line/ terminal</a:t>
            </a:r>
          </a:p>
        </p:txBody>
      </p:sp>
      <p:sp>
        <p:nvSpPr>
          <p:cNvPr id="9" name="Content Placeholder 8">
            <a:extLst>
              <a:ext uri="{FF2B5EF4-FFF2-40B4-BE49-F238E27FC236}">
                <a16:creationId xmlns:a16="http://schemas.microsoft.com/office/drawing/2014/main" id="{32B36378-871F-1E39-CBBF-81F6076445C5}"/>
              </a:ext>
            </a:extLst>
          </p:cNvPr>
          <p:cNvSpPr>
            <a:spLocks noGrp="1"/>
          </p:cNvSpPr>
          <p:nvPr>
            <p:ph idx="1"/>
          </p:nvPr>
        </p:nvSpPr>
        <p:spPr>
          <a:xfrm>
            <a:off x="838201" y="2013625"/>
            <a:ext cx="4614759" cy="4163337"/>
          </a:xfrm>
        </p:spPr>
        <p:txBody>
          <a:bodyPr>
            <a:normAutofit/>
          </a:bodyPr>
          <a:lstStyle/>
          <a:p>
            <a:r>
              <a:rPr lang="en-US" sz="2000" dirty="0"/>
              <a:t>Once in the command line/ terminal type: cd [location you copied in previous slide]</a:t>
            </a:r>
          </a:p>
          <a:p>
            <a:r>
              <a:rPr lang="en-US" sz="2000" dirty="0"/>
              <a:t>cd stands for “change directory”</a:t>
            </a:r>
          </a:p>
          <a:p>
            <a:r>
              <a:rPr lang="en-US" sz="2000" dirty="0"/>
              <a:t>The command line/ terminal  should now be inside the MIST352_Spring2024 folder as shown in the second screenshot.</a:t>
            </a:r>
          </a:p>
        </p:txBody>
      </p:sp>
      <p:sp>
        <p:nvSpPr>
          <p:cNvPr id="14" name="Freeform: Shape 13">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5" name="Content Placeholder 4">
            <a:extLst>
              <a:ext uri="{FF2B5EF4-FFF2-40B4-BE49-F238E27FC236}">
                <a16:creationId xmlns:a16="http://schemas.microsoft.com/office/drawing/2014/main" id="{6783FC7A-2169-24EC-B920-F914A80E295C}"/>
              </a:ext>
            </a:extLst>
          </p:cNvPr>
          <p:cNvPicPr>
            <a:picLocks noChangeAspect="1"/>
          </p:cNvPicPr>
          <p:nvPr/>
        </p:nvPicPr>
        <p:blipFill>
          <a:blip r:embed="rId2"/>
          <a:stretch>
            <a:fillRect/>
          </a:stretch>
        </p:blipFill>
        <p:spPr>
          <a:xfrm>
            <a:off x="6045247" y="2438400"/>
            <a:ext cx="5737643" cy="735850"/>
          </a:xfrm>
          <a:prstGeom prst="rect">
            <a:avLst/>
          </a:prstGeom>
        </p:spPr>
      </p:pic>
      <p:pic>
        <p:nvPicPr>
          <p:cNvPr id="7" name="Picture 6">
            <a:extLst>
              <a:ext uri="{FF2B5EF4-FFF2-40B4-BE49-F238E27FC236}">
                <a16:creationId xmlns:a16="http://schemas.microsoft.com/office/drawing/2014/main" id="{9CCE9EE1-EE71-3BB4-2060-0E89CD43153D}"/>
              </a:ext>
            </a:extLst>
          </p:cNvPr>
          <p:cNvPicPr>
            <a:picLocks noChangeAspect="1"/>
          </p:cNvPicPr>
          <p:nvPr/>
        </p:nvPicPr>
        <p:blipFill>
          <a:blip r:embed="rId3"/>
          <a:stretch>
            <a:fillRect/>
          </a:stretch>
        </p:blipFill>
        <p:spPr>
          <a:xfrm>
            <a:off x="4889242" y="4876800"/>
            <a:ext cx="7316053" cy="735850"/>
          </a:xfrm>
          <a:prstGeom prst="rect">
            <a:avLst/>
          </a:prstGeom>
        </p:spPr>
      </p:pic>
    </p:spTree>
    <p:extLst>
      <p:ext uri="{BB962C8B-B14F-4D97-AF65-F5344CB8AC3E}">
        <p14:creationId xmlns:p14="http://schemas.microsoft.com/office/powerpoint/2010/main" val="1924964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361B8-85A2-6266-C553-E9FAB0A9215F}"/>
              </a:ext>
            </a:extLst>
          </p:cNvPr>
          <p:cNvSpPr>
            <a:spLocks noGrp="1"/>
          </p:cNvSpPr>
          <p:nvPr>
            <p:ph type="title"/>
          </p:nvPr>
        </p:nvSpPr>
        <p:spPr>
          <a:xfrm>
            <a:off x="589560" y="856180"/>
            <a:ext cx="5279408" cy="1128068"/>
          </a:xfrm>
        </p:spPr>
        <p:txBody>
          <a:bodyPr anchor="ctr">
            <a:normAutofit/>
          </a:bodyPr>
          <a:lstStyle/>
          <a:p>
            <a:r>
              <a:rPr lang="en-US" sz="4000" dirty="0"/>
              <a:t>Clone repositories</a:t>
            </a:r>
          </a:p>
        </p:txBody>
      </p:sp>
      <p:grpSp>
        <p:nvGrpSpPr>
          <p:cNvPr id="38" name="Group 3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9" name="Rectangle 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022021-9A09-7059-FB3D-56089F76C3C6}"/>
              </a:ext>
            </a:extLst>
          </p:cNvPr>
          <p:cNvSpPr>
            <a:spLocks noGrp="1"/>
          </p:cNvSpPr>
          <p:nvPr>
            <p:ph idx="1"/>
          </p:nvPr>
        </p:nvSpPr>
        <p:spPr>
          <a:xfrm>
            <a:off x="590719" y="2330505"/>
            <a:ext cx="5278066" cy="3979585"/>
          </a:xfrm>
        </p:spPr>
        <p:txBody>
          <a:bodyPr anchor="ctr">
            <a:normAutofit/>
          </a:bodyPr>
          <a:lstStyle/>
          <a:p>
            <a:r>
              <a:rPr lang="en-US" sz="2000" dirty="0"/>
              <a:t>Once your command line/ terminal is inside the correct directory, type:</a:t>
            </a:r>
          </a:p>
          <a:p>
            <a:pPr marL="0" indent="0">
              <a:buNone/>
            </a:pPr>
            <a:r>
              <a:rPr lang="en-US" sz="2000" dirty="0"/>
              <a:t> git clone </a:t>
            </a:r>
            <a:r>
              <a:rPr lang="en-US" sz="2000" dirty="0">
                <a:hlinkClick r:id="rId2"/>
              </a:rPr>
              <a:t>https://github.com/mjahmad/MIST352.git</a:t>
            </a:r>
            <a:endParaRPr lang="en-US" sz="2000" dirty="0"/>
          </a:p>
          <a:p>
            <a:pPr marL="0" indent="0">
              <a:buNone/>
            </a:pPr>
            <a:endParaRPr lang="en-US" sz="2000" dirty="0"/>
          </a:p>
          <a:p>
            <a:pPr marL="0" indent="0">
              <a:buNone/>
            </a:pPr>
            <a:r>
              <a:rPr lang="en-US" sz="2000" dirty="0"/>
              <a:t>Now, open the MIST352_Spring2024 folder, you should see the MIST352 folder there</a:t>
            </a:r>
          </a:p>
          <a:p>
            <a:pPr marL="0" indent="0">
              <a:buNone/>
            </a:pPr>
            <a:endParaRPr lang="en-US" sz="2000" dirty="0"/>
          </a:p>
        </p:txBody>
      </p:sp>
      <p:sp>
        <p:nvSpPr>
          <p:cNvPr id="44" name="Rectangle 4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screen with white text&#10;&#10;Description automatically generated">
            <a:extLst>
              <a:ext uri="{FF2B5EF4-FFF2-40B4-BE49-F238E27FC236}">
                <a16:creationId xmlns:a16="http://schemas.microsoft.com/office/drawing/2014/main" id="{1CEFBE5D-46BB-E306-2D48-A62077A130BD}"/>
              </a:ext>
            </a:extLst>
          </p:cNvPr>
          <p:cNvPicPr>
            <a:picLocks noChangeAspect="1"/>
          </p:cNvPicPr>
          <p:nvPr/>
        </p:nvPicPr>
        <p:blipFill>
          <a:blip r:embed="rId3"/>
          <a:stretch>
            <a:fillRect/>
          </a:stretch>
        </p:blipFill>
        <p:spPr>
          <a:xfrm>
            <a:off x="5649676" y="1597880"/>
            <a:ext cx="6360204" cy="1272040"/>
          </a:xfrm>
          <a:prstGeom prst="rect">
            <a:avLst/>
          </a:prstGeom>
        </p:spPr>
      </p:pic>
      <p:sp>
        <p:nvSpPr>
          <p:cNvPr id="48" name="Rectangle 4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28368850-DFC5-D51A-760C-8EBCCC553853}"/>
              </a:ext>
            </a:extLst>
          </p:cNvPr>
          <p:cNvPicPr>
            <a:picLocks noChangeAspect="1"/>
          </p:cNvPicPr>
          <p:nvPr/>
        </p:nvPicPr>
        <p:blipFill>
          <a:blip r:embed="rId4"/>
          <a:stretch>
            <a:fillRect/>
          </a:stretch>
        </p:blipFill>
        <p:spPr>
          <a:xfrm>
            <a:off x="6096000" y="3260589"/>
            <a:ext cx="4990767" cy="3481061"/>
          </a:xfrm>
          <a:prstGeom prst="rect">
            <a:avLst/>
          </a:prstGeom>
        </p:spPr>
      </p:pic>
    </p:spTree>
    <p:extLst>
      <p:ext uri="{BB962C8B-B14F-4D97-AF65-F5344CB8AC3E}">
        <p14:creationId xmlns:p14="http://schemas.microsoft.com/office/powerpoint/2010/main" val="3749840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A361B8-85A2-6266-C553-E9FAB0A9215F}"/>
              </a:ext>
            </a:extLst>
          </p:cNvPr>
          <p:cNvSpPr>
            <a:spLocks noGrp="1"/>
          </p:cNvSpPr>
          <p:nvPr>
            <p:ph type="title"/>
          </p:nvPr>
        </p:nvSpPr>
        <p:spPr>
          <a:xfrm>
            <a:off x="1137034" y="609600"/>
            <a:ext cx="4784796" cy="1330840"/>
          </a:xfrm>
        </p:spPr>
        <p:txBody>
          <a:bodyPr>
            <a:normAutofit/>
          </a:bodyPr>
          <a:lstStyle/>
          <a:p>
            <a:pPr>
              <a:lnSpc>
                <a:spcPct val="90000"/>
              </a:lnSpc>
            </a:pPr>
            <a:r>
              <a:rPr lang="en-US"/>
              <a:t>Clone your own repository</a:t>
            </a:r>
          </a:p>
        </p:txBody>
      </p:sp>
      <p:sp>
        <p:nvSpPr>
          <p:cNvPr id="3" name="Content Placeholder 2">
            <a:extLst>
              <a:ext uri="{FF2B5EF4-FFF2-40B4-BE49-F238E27FC236}">
                <a16:creationId xmlns:a16="http://schemas.microsoft.com/office/drawing/2014/main" id="{69022021-9A09-7059-FB3D-56089F76C3C6}"/>
              </a:ext>
            </a:extLst>
          </p:cNvPr>
          <p:cNvSpPr>
            <a:spLocks noGrp="1"/>
          </p:cNvSpPr>
          <p:nvPr>
            <p:ph idx="1"/>
          </p:nvPr>
        </p:nvSpPr>
        <p:spPr>
          <a:xfrm>
            <a:off x="1137034" y="2194102"/>
            <a:ext cx="4438036" cy="3908585"/>
          </a:xfrm>
        </p:spPr>
        <p:txBody>
          <a:bodyPr>
            <a:normAutofit fontScale="92500" lnSpcReduction="10000"/>
          </a:bodyPr>
          <a:lstStyle/>
          <a:p>
            <a:r>
              <a:rPr lang="en-US" sz="2000" dirty="0"/>
              <a:t>Go to your GitHub’s account online and obtain the clone link.</a:t>
            </a:r>
          </a:p>
          <a:p>
            <a:r>
              <a:rPr lang="en-US" sz="2000" dirty="0"/>
              <a:t>Copy the code and go back to the command line/ terminal</a:t>
            </a:r>
          </a:p>
          <a:p>
            <a:r>
              <a:rPr lang="en-US" sz="2000" dirty="0"/>
              <a:t>Make sure –again- that the command line / terminal is setting inside the MIST352_Spring2024 folder</a:t>
            </a:r>
          </a:p>
          <a:p>
            <a:r>
              <a:rPr lang="en-US" sz="2000" dirty="0"/>
              <a:t>Type </a:t>
            </a:r>
            <a:r>
              <a:rPr lang="en-US" sz="2000" dirty="0">
                <a:latin typeface="Courier New" panose="02070309020205020404" pitchFamily="49" charset="0"/>
                <a:cs typeface="Courier New" panose="02070309020205020404" pitchFamily="49" charset="0"/>
              </a:rPr>
              <a:t>git clone [link you copied for your repo]</a:t>
            </a:r>
          </a:p>
          <a:p>
            <a:r>
              <a:rPr lang="en-US" sz="2000" dirty="0"/>
              <a:t>Now, you should see two folders inside the MIST352_Spring2024 folder</a:t>
            </a:r>
          </a:p>
          <a:p>
            <a:pPr lvl="1"/>
            <a:r>
              <a:rPr lang="en-US" sz="1600" dirty="0"/>
              <a:t>MIST352</a:t>
            </a:r>
          </a:p>
          <a:p>
            <a:pPr lvl="1"/>
            <a:r>
              <a:rPr lang="en-US" sz="1600" dirty="0"/>
              <a:t>Your own</a:t>
            </a:r>
          </a:p>
        </p:txBody>
      </p:sp>
      <p:pic>
        <p:nvPicPr>
          <p:cNvPr id="5" name="Picture 4">
            <a:extLst>
              <a:ext uri="{FF2B5EF4-FFF2-40B4-BE49-F238E27FC236}">
                <a16:creationId xmlns:a16="http://schemas.microsoft.com/office/drawing/2014/main" id="{BDFC3CF0-10EE-5872-5A89-DE0852484BAC}"/>
              </a:ext>
            </a:extLst>
          </p:cNvPr>
          <p:cNvPicPr>
            <a:picLocks noChangeAspect="1"/>
          </p:cNvPicPr>
          <p:nvPr/>
        </p:nvPicPr>
        <p:blipFill>
          <a:blip r:embed="rId2"/>
          <a:stretch>
            <a:fillRect/>
          </a:stretch>
        </p:blipFill>
        <p:spPr>
          <a:xfrm>
            <a:off x="6756281" y="581025"/>
            <a:ext cx="4737650" cy="2345137"/>
          </a:xfrm>
          <a:prstGeom prst="rect">
            <a:avLst/>
          </a:prstGeom>
        </p:spPr>
      </p:pic>
      <p:pic>
        <p:nvPicPr>
          <p:cNvPr id="9" name="Picture 8">
            <a:extLst>
              <a:ext uri="{FF2B5EF4-FFF2-40B4-BE49-F238E27FC236}">
                <a16:creationId xmlns:a16="http://schemas.microsoft.com/office/drawing/2014/main" id="{A853F89A-CAFC-460F-E724-AE34B2DDD010}"/>
              </a:ext>
            </a:extLst>
          </p:cNvPr>
          <p:cNvPicPr>
            <a:picLocks noChangeAspect="1"/>
          </p:cNvPicPr>
          <p:nvPr/>
        </p:nvPicPr>
        <p:blipFill>
          <a:blip r:embed="rId3"/>
          <a:stretch>
            <a:fillRect/>
          </a:stretch>
        </p:blipFill>
        <p:spPr>
          <a:xfrm>
            <a:off x="5575070" y="3584465"/>
            <a:ext cx="6457734" cy="1127858"/>
          </a:xfrm>
          <a:prstGeom prst="rect">
            <a:avLst/>
          </a:prstGeom>
        </p:spPr>
      </p:pic>
      <p:pic>
        <p:nvPicPr>
          <p:cNvPr id="13" name="Picture 12">
            <a:extLst>
              <a:ext uri="{FF2B5EF4-FFF2-40B4-BE49-F238E27FC236}">
                <a16:creationId xmlns:a16="http://schemas.microsoft.com/office/drawing/2014/main" id="{6E883EB4-C953-1C8D-1A19-E40C96915EF0}"/>
              </a:ext>
            </a:extLst>
          </p:cNvPr>
          <p:cNvPicPr>
            <a:picLocks noChangeAspect="1"/>
          </p:cNvPicPr>
          <p:nvPr/>
        </p:nvPicPr>
        <p:blipFill>
          <a:blip r:embed="rId4"/>
          <a:stretch>
            <a:fillRect/>
          </a:stretch>
        </p:blipFill>
        <p:spPr>
          <a:xfrm>
            <a:off x="5950405" y="4958347"/>
            <a:ext cx="4930567" cy="1729890"/>
          </a:xfrm>
          <a:prstGeom prst="rect">
            <a:avLst/>
          </a:prstGeom>
        </p:spPr>
      </p:pic>
    </p:spTree>
    <p:extLst>
      <p:ext uri="{BB962C8B-B14F-4D97-AF65-F5344CB8AC3E}">
        <p14:creationId xmlns:p14="http://schemas.microsoft.com/office/powerpoint/2010/main" val="1843568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61B8-85A2-6266-C553-E9FAB0A9215F}"/>
              </a:ext>
            </a:extLst>
          </p:cNvPr>
          <p:cNvSpPr>
            <a:spLocks noGrp="1"/>
          </p:cNvSpPr>
          <p:nvPr>
            <p:ph type="title"/>
          </p:nvPr>
        </p:nvSpPr>
        <p:spPr/>
        <p:txBody>
          <a:bodyPr/>
          <a:lstStyle/>
          <a:p>
            <a:r>
              <a:rPr lang="en-US" dirty="0"/>
              <a:t>Prepare your local folder </a:t>
            </a:r>
          </a:p>
        </p:txBody>
      </p:sp>
      <p:sp>
        <p:nvSpPr>
          <p:cNvPr id="3" name="Content Placeholder 2">
            <a:extLst>
              <a:ext uri="{FF2B5EF4-FFF2-40B4-BE49-F238E27FC236}">
                <a16:creationId xmlns:a16="http://schemas.microsoft.com/office/drawing/2014/main" id="{69022021-9A09-7059-FB3D-56089F76C3C6}"/>
              </a:ext>
            </a:extLst>
          </p:cNvPr>
          <p:cNvSpPr>
            <a:spLocks noGrp="1"/>
          </p:cNvSpPr>
          <p:nvPr>
            <p:ph idx="1"/>
          </p:nvPr>
        </p:nvSpPr>
        <p:spPr/>
        <p:txBody>
          <a:bodyPr/>
          <a:lstStyle/>
          <a:p>
            <a:r>
              <a:rPr lang="en-US" dirty="0"/>
              <a:t>Go to your local repository folder and create the following folders (exactly as they are named)</a:t>
            </a:r>
          </a:p>
          <a:p>
            <a:pPr marL="514350" indent="-514350">
              <a:buFont typeface="+mj-lt"/>
              <a:buAutoNum type="arabicPeriod"/>
            </a:pPr>
            <a:r>
              <a:rPr lang="en-US" dirty="0"/>
              <a:t>Exams</a:t>
            </a:r>
          </a:p>
          <a:p>
            <a:pPr marL="514350" indent="-514350">
              <a:buFont typeface="+mj-lt"/>
              <a:buAutoNum type="arabicPeriod"/>
            </a:pPr>
            <a:r>
              <a:rPr lang="en-US" dirty="0"/>
              <a:t>Homeworks</a:t>
            </a:r>
          </a:p>
          <a:p>
            <a:pPr marL="514350" indent="-514350">
              <a:buFont typeface="+mj-lt"/>
              <a:buAutoNum type="arabicPeriod"/>
            </a:pPr>
            <a:r>
              <a:rPr lang="en-US" dirty="0"/>
              <a:t>In class tasks</a:t>
            </a:r>
          </a:p>
          <a:p>
            <a:pPr marL="514350" indent="-514350">
              <a:buFont typeface="+mj-lt"/>
              <a:buAutoNum type="arabicPeriod"/>
            </a:pPr>
            <a:r>
              <a:rPr lang="en-US" dirty="0"/>
              <a:t>practice</a:t>
            </a:r>
          </a:p>
          <a:p>
            <a:pPr marL="0" indent="0">
              <a:buNone/>
            </a:pPr>
            <a:r>
              <a:rPr lang="en-US" dirty="0"/>
              <a:t> (you will other things in this folder, just ignore them).</a:t>
            </a:r>
          </a:p>
        </p:txBody>
      </p:sp>
      <p:pic>
        <p:nvPicPr>
          <p:cNvPr id="5" name="Picture 4">
            <a:extLst>
              <a:ext uri="{FF2B5EF4-FFF2-40B4-BE49-F238E27FC236}">
                <a16:creationId xmlns:a16="http://schemas.microsoft.com/office/drawing/2014/main" id="{7A06501E-2666-79B2-5033-8DB41B783BB3}"/>
              </a:ext>
            </a:extLst>
          </p:cNvPr>
          <p:cNvPicPr>
            <a:picLocks noChangeAspect="1"/>
          </p:cNvPicPr>
          <p:nvPr/>
        </p:nvPicPr>
        <p:blipFill>
          <a:blip r:embed="rId2"/>
          <a:stretch>
            <a:fillRect/>
          </a:stretch>
        </p:blipFill>
        <p:spPr>
          <a:xfrm>
            <a:off x="4426547" y="2803910"/>
            <a:ext cx="7765453" cy="2118544"/>
          </a:xfrm>
          <a:prstGeom prst="rect">
            <a:avLst/>
          </a:prstGeom>
        </p:spPr>
      </p:pic>
    </p:spTree>
    <p:extLst>
      <p:ext uri="{BB962C8B-B14F-4D97-AF65-F5344CB8AC3E}">
        <p14:creationId xmlns:p14="http://schemas.microsoft.com/office/powerpoint/2010/main" val="2593686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61B8-85A2-6266-C553-E9FAB0A9215F}"/>
              </a:ext>
            </a:extLst>
          </p:cNvPr>
          <p:cNvSpPr>
            <a:spLocks noGrp="1"/>
          </p:cNvSpPr>
          <p:nvPr>
            <p:ph type="title"/>
          </p:nvPr>
        </p:nvSpPr>
        <p:spPr/>
        <p:txBody>
          <a:bodyPr/>
          <a:lstStyle/>
          <a:p>
            <a:r>
              <a:rPr lang="en-US" dirty="0"/>
              <a:t>Create your first java project</a:t>
            </a:r>
          </a:p>
        </p:txBody>
      </p:sp>
      <p:sp>
        <p:nvSpPr>
          <p:cNvPr id="3" name="Content Placeholder 2">
            <a:extLst>
              <a:ext uri="{FF2B5EF4-FFF2-40B4-BE49-F238E27FC236}">
                <a16:creationId xmlns:a16="http://schemas.microsoft.com/office/drawing/2014/main" id="{69022021-9A09-7059-FB3D-56089F76C3C6}"/>
              </a:ext>
            </a:extLst>
          </p:cNvPr>
          <p:cNvSpPr>
            <a:spLocks noGrp="1"/>
          </p:cNvSpPr>
          <p:nvPr>
            <p:ph idx="1"/>
          </p:nvPr>
        </p:nvSpPr>
        <p:spPr/>
        <p:txBody>
          <a:bodyPr/>
          <a:lstStyle/>
          <a:p>
            <a:r>
              <a:rPr lang="en-US" dirty="0"/>
              <a:t>Now you have your computer ready to starting coding and pushing code to GitHub.</a:t>
            </a:r>
          </a:p>
          <a:p>
            <a:r>
              <a:rPr lang="en-US" dirty="0"/>
              <a:t>The git command/ operation “push” means: take the changes I made to my local repository, and push it to the cloud (synch it).</a:t>
            </a:r>
          </a:p>
          <a:p>
            <a:r>
              <a:rPr lang="en-US" dirty="0"/>
              <a:t>We will be using a set of git commands to do that.</a:t>
            </a:r>
          </a:p>
          <a:p>
            <a:r>
              <a:rPr lang="en-US" dirty="0"/>
              <a:t>First, lets create a java project</a:t>
            </a:r>
          </a:p>
          <a:p>
            <a:endParaRPr lang="en-US" dirty="0"/>
          </a:p>
        </p:txBody>
      </p:sp>
    </p:spTree>
    <p:extLst>
      <p:ext uri="{BB962C8B-B14F-4D97-AF65-F5344CB8AC3E}">
        <p14:creationId xmlns:p14="http://schemas.microsoft.com/office/powerpoint/2010/main" val="176674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61B8-85A2-6266-C553-E9FAB0A9215F}"/>
              </a:ext>
            </a:extLst>
          </p:cNvPr>
          <p:cNvSpPr>
            <a:spLocks noGrp="1"/>
          </p:cNvSpPr>
          <p:nvPr>
            <p:ph type="title"/>
          </p:nvPr>
        </p:nvSpPr>
        <p:spPr/>
        <p:txBody>
          <a:bodyPr/>
          <a:lstStyle/>
          <a:p>
            <a:r>
              <a:rPr lang="en-US" dirty="0"/>
              <a:t>Create your first java project</a:t>
            </a:r>
          </a:p>
        </p:txBody>
      </p:sp>
      <p:sp>
        <p:nvSpPr>
          <p:cNvPr id="3" name="Content Placeholder 2">
            <a:extLst>
              <a:ext uri="{FF2B5EF4-FFF2-40B4-BE49-F238E27FC236}">
                <a16:creationId xmlns:a16="http://schemas.microsoft.com/office/drawing/2014/main" id="{69022021-9A09-7059-FB3D-56089F76C3C6}"/>
              </a:ext>
            </a:extLst>
          </p:cNvPr>
          <p:cNvSpPr>
            <a:spLocks noGrp="1"/>
          </p:cNvSpPr>
          <p:nvPr>
            <p:ph idx="1"/>
          </p:nvPr>
        </p:nvSpPr>
        <p:spPr/>
        <p:txBody>
          <a:bodyPr/>
          <a:lstStyle/>
          <a:p>
            <a:r>
              <a:rPr lang="en-US" dirty="0"/>
              <a:t>The easiest way is to first create a folder for the project you want to create, then launch eclipse to start coding.</a:t>
            </a:r>
          </a:p>
          <a:p>
            <a:r>
              <a:rPr lang="en-US" dirty="0"/>
              <a:t>Go to the </a:t>
            </a:r>
            <a:r>
              <a:rPr lang="en-US" i="1" u="sng" dirty="0"/>
              <a:t>In class tasks </a:t>
            </a:r>
            <a:r>
              <a:rPr lang="en-US" dirty="0"/>
              <a:t>folder and create a folder named Task1</a:t>
            </a:r>
          </a:p>
          <a:p>
            <a:r>
              <a:rPr lang="en-US" dirty="0">
                <a:solidFill>
                  <a:srgbClr val="FF0000"/>
                </a:solidFill>
              </a:rPr>
              <a:t>From now on, when being asked to create a new java project, create a folder for that project first, before coding with eclipse.</a:t>
            </a:r>
          </a:p>
          <a:p>
            <a:pPr marL="0" indent="0">
              <a:buNone/>
            </a:pPr>
            <a:endParaRPr lang="en-US" dirty="0"/>
          </a:p>
        </p:txBody>
      </p:sp>
      <p:pic>
        <p:nvPicPr>
          <p:cNvPr id="5" name="Picture 4">
            <a:extLst>
              <a:ext uri="{FF2B5EF4-FFF2-40B4-BE49-F238E27FC236}">
                <a16:creationId xmlns:a16="http://schemas.microsoft.com/office/drawing/2014/main" id="{D010B84D-AF71-830E-FE51-60283CCA03BA}"/>
              </a:ext>
            </a:extLst>
          </p:cNvPr>
          <p:cNvPicPr>
            <a:picLocks noChangeAspect="1"/>
          </p:cNvPicPr>
          <p:nvPr/>
        </p:nvPicPr>
        <p:blipFill>
          <a:blip r:embed="rId2"/>
          <a:stretch>
            <a:fillRect/>
          </a:stretch>
        </p:blipFill>
        <p:spPr>
          <a:xfrm>
            <a:off x="3276600" y="4541457"/>
            <a:ext cx="4610500" cy="1432684"/>
          </a:xfrm>
          <a:prstGeom prst="rect">
            <a:avLst/>
          </a:prstGeom>
        </p:spPr>
      </p:pic>
    </p:spTree>
    <p:extLst>
      <p:ext uri="{BB962C8B-B14F-4D97-AF65-F5344CB8AC3E}">
        <p14:creationId xmlns:p14="http://schemas.microsoft.com/office/powerpoint/2010/main" val="246212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Programming?</a:t>
            </a:r>
          </a:p>
        </p:txBody>
      </p:sp>
      <p:sp>
        <p:nvSpPr>
          <p:cNvPr id="3" name="Content Placeholder 2"/>
          <p:cNvSpPr>
            <a:spLocks noGrp="1"/>
          </p:cNvSpPr>
          <p:nvPr>
            <p:ph idx="1"/>
          </p:nvPr>
        </p:nvSpPr>
        <p:spPr/>
        <p:txBody>
          <a:bodyPr/>
          <a:lstStyle/>
          <a:p>
            <a:r>
              <a:rPr dirty="0"/>
              <a:t>Programming is the art of instructing computers to perform tasks. </a:t>
            </a:r>
            <a:endParaRPr lang="en-US" dirty="0"/>
          </a:p>
          <a:p>
            <a:r>
              <a:rPr dirty="0"/>
              <a:t>It involves providing clear and structured commands that a computer can understand and execute. </a:t>
            </a:r>
            <a:endParaRPr lang="en-US" dirty="0"/>
          </a:p>
          <a:p>
            <a:r>
              <a:rPr dirty="0"/>
              <a:t>In today's technology-driven world, programming is a fundamental skill with diverse applications.</a:t>
            </a:r>
            <a:endParaRPr lang="en-US" dirty="0"/>
          </a:p>
          <a:p>
            <a:r>
              <a:rPr lang="en-US" dirty="0"/>
              <a:t>We write “source code” of programs, the computer translates those into something “cool”.</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95D2-37C7-04AB-A014-2BA1B65042E5}"/>
              </a:ext>
            </a:extLst>
          </p:cNvPr>
          <p:cNvSpPr>
            <a:spLocks noGrp="1"/>
          </p:cNvSpPr>
          <p:nvPr>
            <p:ph type="title"/>
          </p:nvPr>
        </p:nvSpPr>
        <p:spPr/>
        <p:txBody>
          <a:bodyPr/>
          <a:lstStyle/>
          <a:p>
            <a:r>
              <a:rPr lang="en-US" dirty="0"/>
              <a:t>Create your first java project</a:t>
            </a:r>
          </a:p>
        </p:txBody>
      </p:sp>
      <p:sp>
        <p:nvSpPr>
          <p:cNvPr id="3" name="Content Placeholder 2">
            <a:extLst>
              <a:ext uri="{FF2B5EF4-FFF2-40B4-BE49-F238E27FC236}">
                <a16:creationId xmlns:a16="http://schemas.microsoft.com/office/drawing/2014/main" id="{FA1F42A0-1E48-4F65-7159-4A161B26301C}"/>
              </a:ext>
            </a:extLst>
          </p:cNvPr>
          <p:cNvSpPr>
            <a:spLocks noGrp="1"/>
          </p:cNvSpPr>
          <p:nvPr>
            <p:ph idx="1"/>
          </p:nvPr>
        </p:nvSpPr>
        <p:spPr/>
        <p:txBody>
          <a:bodyPr/>
          <a:lstStyle/>
          <a:p>
            <a:r>
              <a:rPr lang="en-US" dirty="0"/>
              <a:t>Start Eclipse -&gt; leave default options</a:t>
            </a:r>
          </a:p>
          <a:p>
            <a:r>
              <a:rPr lang="en-US" dirty="0"/>
              <a:t>Go to File -&gt; New -&gt;Java Project</a:t>
            </a:r>
          </a:p>
          <a:p>
            <a:r>
              <a:rPr lang="en-US" dirty="0"/>
              <a:t>Uncheck (Use default location) and brows to the folder you created for this project. </a:t>
            </a:r>
          </a:p>
          <a:p>
            <a:pPr lvl="1"/>
            <a:r>
              <a:rPr lang="en-US" dirty="0"/>
              <a:t>In this case browse to Task1 folder</a:t>
            </a:r>
          </a:p>
          <a:p>
            <a:endParaRPr lang="en-US" dirty="0"/>
          </a:p>
          <a:p>
            <a:endParaRPr lang="en-US" dirty="0"/>
          </a:p>
        </p:txBody>
      </p:sp>
      <p:pic>
        <p:nvPicPr>
          <p:cNvPr id="5" name="Picture 4">
            <a:extLst>
              <a:ext uri="{FF2B5EF4-FFF2-40B4-BE49-F238E27FC236}">
                <a16:creationId xmlns:a16="http://schemas.microsoft.com/office/drawing/2014/main" id="{A36F136B-AD6F-6145-91D5-7A10E9A6CA26}"/>
              </a:ext>
            </a:extLst>
          </p:cNvPr>
          <p:cNvPicPr>
            <a:picLocks noChangeAspect="1"/>
          </p:cNvPicPr>
          <p:nvPr/>
        </p:nvPicPr>
        <p:blipFill>
          <a:blip r:embed="rId2"/>
          <a:stretch>
            <a:fillRect/>
          </a:stretch>
        </p:blipFill>
        <p:spPr>
          <a:xfrm>
            <a:off x="304800" y="4731542"/>
            <a:ext cx="4846740" cy="1851820"/>
          </a:xfrm>
          <a:prstGeom prst="rect">
            <a:avLst/>
          </a:prstGeom>
        </p:spPr>
      </p:pic>
    </p:spTree>
    <p:extLst>
      <p:ext uri="{BB962C8B-B14F-4D97-AF65-F5344CB8AC3E}">
        <p14:creationId xmlns:p14="http://schemas.microsoft.com/office/powerpoint/2010/main" val="1972209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8400C-B1AA-27CB-0E21-B3E60EF8EA8D}"/>
              </a:ext>
            </a:extLst>
          </p:cNvPr>
          <p:cNvSpPr>
            <a:spLocks noGrp="1"/>
          </p:cNvSpPr>
          <p:nvPr>
            <p:ph type="title"/>
          </p:nvPr>
        </p:nvSpPr>
        <p:spPr/>
        <p:txBody>
          <a:bodyPr/>
          <a:lstStyle/>
          <a:p>
            <a:r>
              <a:rPr lang="en-US" dirty="0"/>
              <a:t>Create your first java project</a:t>
            </a:r>
          </a:p>
        </p:txBody>
      </p:sp>
      <p:sp>
        <p:nvSpPr>
          <p:cNvPr id="3" name="Content Placeholder 2">
            <a:extLst>
              <a:ext uri="{FF2B5EF4-FFF2-40B4-BE49-F238E27FC236}">
                <a16:creationId xmlns:a16="http://schemas.microsoft.com/office/drawing/2014/main" id="{2DDA9007-606C-CAEE-56A0-97D384ECC491}"/>
              </a:ext>
            </a:extLst>
          </p:cNvPr>
          <p:cNvSpPr>
            <a:spLocks noGrp="1"/>
          </p:cNvSpPr>
          <p:nvPr>
            <p:ph idx="1"/>
          </p:nvPr>
        </p:nvSpPr>
        <p:spPr/>
        <p:txBody>
          <a:bodyPr/>
          <a:lstStyle/>
          <a:p>
            <a:r>
              <a:rPr lang="en-US" dirty="0"/>
              <a:t>Select the </a:t>
            </a:r>
            <a:r>
              <a:rPr lang="en-US" dirty="0" err="1"/>
              <a:t>foder</a:t>
            </a:r>
            <a:endParaRPr lang="en-US" dirty="0"/>
          </a:p>
          <a:p>
            <a:r>
              <a:rPr lang="en-US" dirty="0"/>
              <a:t>-Uncheck [Check module-info.java file”</a:t>
            </a:r>
          </a:p>
        </p:txBody>
      </p:sp>
      <p:pic>
        <p:nvPicPr>
          <p:cNvPr id="4" name="Picture 3">
            <a:extLst>
              <a:ext uri="{FF2B5EF4-FFF2-40B4-BE49-F238E27FC236}">
                <a16:creationId xmlns:a16="http://schemas.microsoft.com/office/drawing/2014/main" id="{D0EFA3FC-2230-03E3-0D98-1B040A588A7F}"/>
              </a:ext>
            </a:extLst>
          </p:cNvPr>
          <p:cNvPicPr>
            <a:picLocks noChangeAspect="1"/>
          </p:cNvPicPr>
          <p:nvPr/>
        </p:nvPicPr>
        <p:blipFill>
          <a:blip r:embed="rId2"/>
          <a:stretch>
            <a:fillRect/>
          </a:stretch>
        </p:blipFill>
        <p:spPr>
          <a:xfrm>
            <a:off x="5131491" y="1808164"/>
            <a:ext cx="6428064" cy="3667123"/>
          </a:xfrm>
          <a:prstGeom prst="rect">
            <a:avLst/>
          </a:prstGeom>
        </p:spPr>
      </p:pic>
      <p:pic>
        <p:nvPicPr>
          <p:cNvPr id="5" name="Picture 4">
            <a:extLst>
              <a:ext uri="{FF2B5EF4-FFF2-40B4-BE49-F238E27FC236}">
                <a16:creationId xmlns:a16="http://schemas.microsoft.com/office/drawing/2014/main" id="{8D26DC8F-E6A5-76DD-3F51-0379B9B33722}"/>
              </a:ext>
            </a:extLst>
          </p:cNvPr>
          <p:cNvPicPr>
            <a:picLocks noChangeAspect="1"/>
          </p:cNvPicPr>
          <p:nvPr/>
        </p:nvPicPr>
        <p:blipFill>
          <a:blip r:embed="rId3"/>
          <a:stretch>
            <a:fillRect/>
          </a:stretch>
        </p:blipFill>
        <p:spPr>
          <a:xfrm>
            <a:off x="381000" y="1817688"/>
            <a:ext cx="4521891" cy="3648073"/>
          </a:xfrm>
          <a:prstGeom prst="rect">
            <a:avLst/>
          </a:prstGeom>
        </p:spPr>
      </p:pic>
    </p:spTree>
    <p:extLst>
      <p:ext uri="{BB962C8B-B14F-4D97-AF65-F5344CB8AC3E}">
        <p14:creationId xmlns:p14="http://schemas.microsoft.com/office/powerpoint/2010/main" val="1266321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430338F-E2FD-4573-B0B7-E2EB12CC92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B81FE9E-7B42-37B4-B396-0DA3B8FA3184}"/>
              </a:ext>
            </a:extLst>
          </p:cNvPr>
          <p:cNvPicPr>
            <a:picLocks noChangeAspect="1"/>
          </p:cNvPicPr>
          <p:nvPr/>
        </p:nvPicPr>
        <p:blipFill rotWithShape="1">
          <a:blip r:embed="rId2"/>
          <a:srcRect t="8041" b="23894"/>
          <a:stretch/>
        </p:blipFill>
        <p:spPr>
          <a:xfrm>
            <a:off x="6589028" y="865848"/>
            <a:ext cx="5136795" cy="3426462"/>
          </a:xfrm>
          <a:prstGeom prst="rect">
            <a:avLst/>
          </a:prstGeom>
        </p:spPr>
      </p:pic>
      <p:pic>
        <p:nvPicPr>
          <p:cNvPr id="5" name="Content Placeholder 4">
            <a:extLst>
              <a:ext uri="{FF2B5EF4-FFF2-40B4-BE49-F238E27FC236}">
                <a16:creationId xmlns:a16="http://schemas.microsoft.com/office/drawing/2014/main" id="{86410785-C280-3AC7-E68D-0665D1B1E13B}"/>
              </a:ext>
            </a:extLst>
          </p:cNvPr>
          <p:cNvPicPr>
            <a:picLocks noChangeAspect="1"/>
          </p:cNvPicPr>
          <p:nvPr/>
        </p:nvPicPr>
        <p:blipFill rotWithShape="1">
          <a:blip r:embed="rId3"/>
          <a:srcRect t="8538" b="19737"/>
          <a:stretch/>
        </p:blipFill>
        <p:spPr>
          <a:xfrm>
            <a:off x="528276" y="591181"/>
            <a:ext cx="5136795" cy="3426462"/>
          </a:xfrm>
          <a:prstGeom prst="rect">
            <a:avLst/>
          </a:prstGeom>
        </p:spPr>
      </p:pic>
      <p:sp>
        <p:nvSpPr>
          <p:cNvPr id="39" name="Rectangle 3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3CD45CEE-32FE-2AA2-BFBF-182B80965739}"/>
              </a:ext>
            </a:extLst>
          </p:cNvPr>
          <p:cNvSpPr>
            <a:spLocks noGrp="1"/>
          </p:cNvSpPr>
          <p:nvPr>
            <p:ph idx="1"/>
          </p:nvPr>
        </p:nvSpPr>
        <p:spPr>
          <a:xfrm>
            <a:off x="5162719" y="4541778"/>
            <a:ext cx="6586915" cy="1905232"/>
          </a:xfrm>
        </p:spPr>
        <p:txBody>
          <a:bodyPr anchor="ctr">
            <a:normAutofit/>
          </a:bodyPr>
          <a:lstStyle/>
          <a:p>
            <a:r>
              <a:rPr lang="en-US" sz="3000" dirty="0"/>
              <a:t>Hit Next, then Finish</a:t>
            </a:r>
          </a:p>
        </p:txBody>
      </p:sp>
    </p:spTree>
    <p:extLst>
      <p:ext uri="{BB962C8B-B14F-4D97-AF65-F5344CB8AC3E}">
        <p14:creationId xmlns:p14="http://schemas.microsoft.com/office/powerpoint/2010/main" val="3109127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B970-8DEE-544B-B5D9-142EB9AAD21A}"/>
              </a:ext>
            </a:extLst>
          </p:cNvPr>
          <p:cNvSpPr>
            <a:spLocks noGrp="1"/>
          </p:cNvSpPr>
          <p:nvPr>
            <p:ph type="title"/>
          </p:nvPr>
        </p:nvSpPr>
        <p:spPr>
          <a:xfrm>
            <a:off x="1246824" y="643467"/>
            <a:ext cx="4772975" cy="1800526"/>
          </a:xfrm>
        </p:spPr>
        <p:txBody>
          <a:bodyPr>
            <a:normAutofit/>
          </a:bodyPr>
          <a:lstStyle/>
          <a:p>
            <a:r>
              <a:rPr lang="en-US" dirty="0"/>
              <a:t>Adding java class to project</a:t>
            </a:r>
          </a:p>
        </p:txBody>
      </p:sp>
      <p:sp>
        <p:nvSpPr>
          <p:cNvPr id="3" name="Content Placeholder 2">
            <a:extLst>
              <a:ext uri="{FF2B5EF4-FFF2-40B4-BE49-F238E27FC236}">
                <a16:creationId xmlns:a16="http://schemas.microsoft.com/office/drawing/2014/main" id="{D1A10447-CE50-FAC4-BA38-07901D95883B}"/>
              </a:ext>
            </a:extLst>
          </p:cNvPr>
          <p:cNvSpPr>
            <a:spLocks noGrp="1"/>
          </p:cNvSpPr>
          <p:nvPr>
            <p:ph idx="1"/>
          </p:nvPr>
        </p:nvSpPr>
        <p:spPr>
          <a:xfrm>
            <a:off x="1246824" y="2623381"/>
            <a:ext cx="4772974" cy="3553581"/>
          </a:xfrm>
        </p:spPr>
        <p:txBody>
          <a:bodyPr>
            <a:normAutofit/>
          </a:bodyPr>
          <a:lstStyle/>
          <a:p>
            <a:r>
              <a:rPr lang="en-US" sz="2000" dirty="0"/>
              <a:t>Once the project is created, we need to </a:t>
            </a:r>
            <a:r>
              <a:rPr lang="en-US" sz="2000" dirty="0">
                <a:highlight>
                  <a:srgbClr val="00FFFF"/>
                </a:highlight>
              </a:rPr>
              <a:t>start adding java files.</a:t>
            </a:r>
          </a:p>
          <a:p>
            <a:r>
              <a:rPr lang="en-US" sz="2000" dirty="0">
                <a:highlight>
                  <a:srgbClr val="00FFFF"/>
                </a:highlight>
              </a:rPr>
              <a:t>Java files are where we actually write the code</a:t>
            </a:r>
          </a:p>
          <a:p>
            <a:r>
              <a:rPr lang="en-US" sz="2000" dirty="0"/>
              <a:t>On Eclipse’ package explorer, expand the Task1 folder -&gt; right click on the </a:t>
            </a:r>
            <a:r>
              <a:rPr lang="en-US" sz="2000" dirty="0" err="1"/>
              <a:t>src</a:t>
            </a:r>
            <a:r>
              <a:rPr lang="en-US" sz="2000" dirty="0"/>
              <a:t> folder -&gt; New -&gt; Class</a:t>
            </a:r>
          </a:p>
          <a:p>
            <a:endParaRPr lang="en-US" sz="2000" dirty="0"/>
          </a:p>
        </p:txBody>
      </p:sp>
      <p:pic>
        <p:nvPicPr>
          <p:cNvPr id="5" name="Picture 4">
            <a:extLst>
              <a:ext uri="{FF2B5EF4-FFF2-40B4-BE49-F238E27FC236}">
                <a16:creationId xmlns:a16="http://schemas.microsoft.com/office/drawing/2014/main" id="{551E3005-4C52-1DA7-CEB4-7515AABA2CF8}"/>
              </a:ext>
            </a:extLst>
          </p:cNvPr>
          <p:cNvPicPr>
            <a:picLocks noChangeAspect="1"/>
          </p:cNvPicPr>
          <p:nvPr/>
        </p:nvPicPr>
        <p:blipFill>
          <a:blip r:embed="rId2"/>
          <a:stretch>
            <a:fillRect/>
          </a:stretch>
        </p:blipFill>
        <p:spPr>
          <a:xfrm>
            <a:off x="6400800" y="838200"/>
            <a:ext cx="5347370" cy="2286000"/>
          </a:xfrm>
          <a:prstGeom prst="rect">
            <a:avLst/>
          </a:prstGeom>
        </p:spPr>
      </p:pic>
      <p:pic>
        <p:nvPicPr>
          <p:cNvPr id="4" name="Picture 3">
            <a:extLst>
              <a:ext uri="{FF2B5EF4-FFF2-40B4-BE49-F238E27FC236}">
                <a16:creationId xmlns:a16="http://schemas.microsoft.com/office/drawing/2014/main" id="{80DA8B37-25CB-61E5-A8A5-EC3BF1916FB7}"/>
              </a:ext>
            </a:extLst>
          </p:cNvPr>
          <p:cNvPicPr>
            <a:picLocks noChangeAspect="1"/>
          </p:cNvPicPr>
          <p:nvPr/>
        </p:nvPicPr>
        <p:blipFill>
          <a:blip r:embed="rId3"/>
          <a:stretch>
            <a:fillRect/>
          </a:stretch>
        </p:blipFill>
        <p:spPr>
          <a:xfrm>
            <a:off x="7998265" y="3657600"/>
            <a:ext cx="3252213" cy="2585510"/>
          </a:xfrm>
          <a:prstGeom prst="rect">
            <a:avLst/>
          </a:prstGeom>
        </p:spPr>
      </p:pic>
    </p:spTree>
    <p:extLst>
      <p:ext uri="{BB962C8B-B14F-4D97-AF65-F5344CB8AC3E}">
        <p14:creationId xmlns:p14="http://schemas.microsoft.com/office/powerpoint/2010/main" val="1322185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F8C41-F80E-022C-DA71-8EC95E929977}"/>
              </a:ext>
            </a:extLst>
          </p:cNvPr>
          <p:cNvSpPr>
            <a:spLocks noGrp="1"/>
          </p:cNvSpPr>
          <p:nvPr>
            <p:ph type="title"/>
          </p:nvPr>
        </p:nvSpPr>
        <p:spPr>
          <a:xfrm>
            <a:off x="589560" y="856180"/>
            <a:ext cx="4560584" cy="1128068"/>
          </a:xfrm>
        </p:spPr>
        <p:txBody>
          <a:bodyPr anchor="ctr">
            <a:normAutofit/>
          </a:bodyPr>
          <a:lstStyle/>
          <a:p>
            <a:pPr>
              <a:lnSpc>
                <a:spcPct val="90000"/>
              </a:lnSpc>
            </a:pPr>
            <a:r>
              <a:rPr lang="en-US" sz="3700"/>
              <a:t>Adding java class to project</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858DDF-913C-3F4F-7C20-A02E59173FD1}"/>
              </a:ext>
            </a:extLst>
          </p:cNvPr>
          <p:cNvSpPr>
            <a:spLocks noGrp="1"/>
          </p:cNvSpPr>
          <p:nvPr>
            <p:ph idx="1"/>
          </p:nvPr>
        </p:nvSpPr>
        <p:spPr>
          <a:xfrm>
            <a:off x="590719" y="2330505"/>
            <a:ext cx="4559425" cy="3979585"/>
          </a:xfrm>
        </p:spPr>
        <p:txBody>
          <a:bodyPr anchor="ctr">
            <a:normAutofit/>
          </a:bodyPr>
          <a:lstStyle/>
          <a:p>
            <a:r>
              <a:rPr lang="en-US" sz="2000" dirty="0"/>
              <a:t>Nam the files similarly to the project name (this might change in the future)</a:t>
            </a:r>
          </a:p>
          <a:p>
            <a:r>
              <a:rPr lang="en-US" sz="2000" dirty="0"/>
              <a:t>Check the options as given in the screenshot</a:t>
            </a:r>
          </a:p>
          <a:p>
            <a:r>
              <a:rPr lang="en-US" sz="2000" dirty="0"/>
              <a:t>Hit Finish</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CA234E81-93DA-8FC1-9606-FC1AE536A301}"/>
              </a:ext>
            </a:extLst>
          </p:cNvPr>
          <p:cNvPicPr>
            <a:picLocks noChangeAspect="1"/>
          </p:cNvPicPr>
          <p:nvPr/>
        </p:nvPicPr>
        <p:blipFill rotWithShape="1">
          <a:blip r:embed="rId2"/>
          <a:srcRect t="6158" b="4659"/>
          <a:stretch/>
        </p:blipFill>
        <p:spPr>
          <a:xfrm>
            <a:off x="5977788" y="799352"/>
            <a:ext cx="5425410" cy="5259296"/>
          </a:xfrm>
          <a:prstGeom prst="rect">
            <a:avLst/>
          </a:prstGeom>
        </p:spPr>
      </p:pic>
    </p:spTree>
    <p:extLst>
      <p:ext uri="{BB962C8B-B14F-4D97-AF65-F5344CB8AC3E}">
        <p14:creationId xmlns:p14="http://schemas.microsoft.com/office/powerpoint/2010/main" val="1121943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F26B7-991D-FFEA-F19E-4C04EA00D6E1}"/>
              </a:ext>
            </a:extLst>
          </p:cNvPr>
          <p:cNvSpPr>
            <a:spLocks noGrp="1"/>
          </p:cNvSpPr>
          <p:nvPr>
            <p:ph type="title"/>
          </p:nvPr>
        </p:nvSpPr>
        <p:spPr/>
        <p:txBody>
          <a:bodyPr/>
          <a:lstStyle/>
          <a:p>
            <a:r>
              <a:rPr lang="en-US" dirty="0"/>
              <a:t>Welcome to Eclipse</a:t>
            </a:r>
          </a:p>
        </p:txBody>
      </p:sp>
      <p:sp>
        <p:nvSpPr>
          <p:cNvPr id="3" name="Content Placeholder 2">
            <a:extLst>
              <a:ext uri="{FF2B5EF4-FFF2-40B4-BE49-F238E27FC236}">
                <a16:creationId xmlns:a16="http://schemas.microsoft.com/office/drawing/2014/main" id="{6B2A82FE-BE54-FC59-27A5-08D6F9B007AC}"/>
              </a:ext>
            </a:extLst>
          </p:cNvPr>
          <p:cNvSpPr>
            <a:spLocks noGrp="1"/>
          </p:cNvSpPr>
          <p:nvPr>
            <p:ph idx="1"/>
          </p:nvPr>
        </p:nvSpPr>
        <p:spPr/>
        <p:txBody>
          <a:bodyPr/>
          <a:lstStyle/>
          <a:p>
            <a:r>
              <a:rPr lang="en-US" dirty="0"/>
              <a:t>Now, we start coding</a:t>
            </a:r>
          </a:p>
        </p:txBody>
      </p:sp>
      <p:pic>
        <p:nvPicPr>
          <p:cNvPr id="4" name="Picture 3">
            <a:extLst>
              <a:ext uri="{FF2B5EF4-FFF2-40B4-BE49-F238E27FC236}">
                <a16:creationId xmlns:a16="http://schemas.microsoft.com/office/drawing/2014/main" id="{86E92E39-80C3-3F0A-03CA-44BF441AFF05}"/>
              </a:ext>
            </a:extLst>
          </p:cNvPr>
          <p:cNvPicPr>
            <a:picLocks noChangeAspect="1"/>
          </p:cNvPicPr>
          <p:nvPr/>
        </p:nvPicPr>
        <p:blipFill>
          <a:blip r:embed="rId2"/>
          <a:stretch>
            <a:fillRect/>
          </a:stretch>
        </p:blipFill>
        <p:spPr>
          <a:xfrm>
            <a:off x="4495800" y="1752600"/>
            <a:ext cx="7353937" cy="4686706"/>
          </a:xfrm>
          <a:prstGeom prst="rect">
            <a:avLst/>
          </a:prstGeom>
        </p:spPr>
      </p:pic>
    </p:spTree>
    <p:extLst>
      <p:ext uri="{BB962C8B-B14F-4D97-AF65-F5344CB8AC3E}">
        <p14:creationId xmlns:p14="http://schemas.microsoft.com/office/powerpoint/2010/main" val="781067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B7F4-65AD-349D-0F2F-120BA16A03DE}"/>
              </a:ext>
            </a:extLst>
          </p:cNvPr>
          <p:cNvSpPr>
            <a:spLocks noGrp="1"/>
          </p:cNvSpPr>
          <p:nvPr>
            <p:ph type="title"/>
          </p:nvPr>
        </p:nvSpPr>
        <p:spPr/>
        <p:txBody>
          <a:bodyPr/>
          <a:lstStyle/>
          <a:p>
            <a:r>
              <a:rPr lang="en-US" dirty="0"/>
              <a:t>Write your first program</a:t>
            </a:r>
          </a:p>
        </p:txBody>
      </p:sp>
      <p:sp>
        <p:nvSpPr>
          <p:cNvPr id="3" name="Content Placeholder 2">
            <a:extLst>
              <a:ext uri="{FF2B5EF4-FFF2-40B4-BE49-F238E27FC236}">
                <a16:creationId xmlns:a16="http://schemas.microsoft.com/office/drawing/2014/main" id="{ACF13211-BEB6-07DF-75AE-6F2E2AA1B594}"/>
              </a:ext>
            </a:extLst>
          </p:cNvPr>
          <p:cNvSpPr>
            <a:spLocks noGrp="1"/>
          </p:cNvSpPr>
          <p:nvPr>
            <p:ph idx="1"/>
          </p:nvPr>
        </p:nvSpPr>
        <p:spPr>
          <a:xfrm>
            <a:off x="609600" y="1600201"/>
            <a:ext cx="4572000" cy="4525963"/>
          </a:xfrm>
        </p:spPr>
        <p:txBody>
          <a:bodyPr>
            <a:normAutofit/>
          </a:bodyPr>
          <a:lstStyle/>
          <a:p>
            <a:r>
              <a:rPr lang="en-US" sz="2400" dirty="0"/>
              <a:t>For now, your code should go inside the two {} that belong to “public static void….” sentence</a:t>
            </a:r>
          </a:p>
          <a:p>
            <a:r>
              <a:rPr lang="en-US" sz="2400" dirty="0"/>
              <a:t>Write the command in line 17 in the screenshot </a:t>
            </a:r>
          </a:p>
          <a:p>
            <a:pPr lvl="1"/>
            <a:r>
              <a:rPr lang="en-US" sz="2000" dirty="0"/>
              <a:t>This is case sensitive</a:t>
            </a:r>
          </a:p>
          <a:p>
            <a:pPr lvl="1"/>
            <a:r>
              <a:rPr lang="en-US" sz="2000" dirty="0"/>
              <a:t>No place for any mistakes</a:t>
            </a:r>
          </a:p>
        </p:txBody>
      </p:sp>
      <p:pic>
        <p:nvPicPr>
          <p:cNvPr id="4" name="Content Placeholder 3">
            <a:extLst>
              <a:ext uri="{FF2B5EF4-FFF2-40B4-BE49-F238E27FC236}">
                <a16:creationId xmlns:a16="http://schemas.microsoft.com/office/drawing/2014/main" id="{CEE55B0F-F7EC-9737-BB2C-D7925A13F091}"/>
              </a:ext>
            </a:extLst>
          </p:cNvPr>
          <p:cNvPicPr>
            <a:picLocks noChangeAspect="1"/>
          </p:cNvPicPr>
          <p:nvPr/>
        </p:nvPicPr>
        <p:blipFill>
          <a:blip r:embed="rId2"/>
          <a:stretch>
            <a:fillRect/>
          </a:stretch>
        </p:blipFill>
        <p:spPr>
          <a:xfrm>
            <a:off x="5369717" y="1586024"/>
            <a:ext cx="6822283" cy="4031349"/>
          </a:xfrm>
          <a:prstGeom prst="rect">
            <a:avLst/>
          </a:prstGeom>
        </p:spPr>
      </p:pic>
      <p:sp>
        <p:nvSpPr>
          <p:cNvPr id="5" name="Rectangle 4">
            <a:extLst>
              <a:ext uri="{FF2B5EF4-FFF2-40B4-BE49-F238E27FC236}">
                <a16:creationId xmlns:a16="http://schemas.microsoft.com/office/drawing/2014/main" id="{E58C703F-CF83-2662-40D6-5BCE246FA37F}"/>
              </a:ext>
            </a:extLst>
          </p:cNvPr>
          <p:cNvSpPr/>
          <p:nvPr/>
        </p:nvSpPr>
        <p:spPr>
          <a:xfrm>
            <a:off x="6934200" y="3962400"/>
            <a:ext cx="5029200" cy="2286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3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76A5-00DA-7D1B-1DED-111CF5B10D2A}"/>
              </a:ext>
            </a:extLst>
          </p:cNvPr>
          <p:cNvSpPr>
            <a:spLocks noGrp="1"/>
          </p:cNvSpPr>
          <p:nvPr>
            <p:ph type="title"/>
          </p:nvPr>
        </p:nvSpPr>
        <p:spPr/>
        <p:txBody>
          <a:bodyPr/>
          <a:lstStyle/>
          <a:p>
            <a:r>
              <a:rPr lang="en-US" dirty="0"/>
              <a:t>Run you first program</a:t>
            </a:r>
          </a:p>
        </p:txBody>
      </p:sp>
      <p:pic>
        <p:nvPicPr>
          <p:cNvPr id="7" name="Content Placeholder 6">
            <a:extLst>
              <a:ext uri="{FF2B5EF4-FFF2-40B4-BE49-F238E27FC236}">
                <a16:creationId xmlns:a16="http://schemas.microsoft.com/office/drawing/2014/main" id="{5F6474C1-CE8C-E5EF-361D-0424A601403B}"/>
              </a:ext>
            </a:extLst>
          </p:cNvPr>
          <p:cNvPicPr>
            <a:picLocks noGrp="1" noChangeAspect="1"/>
          </p:cNvPicPr>
          <p:nvPr>
            <p:ph idx="1"/>
          </p:nvPr>
        </p:nvPicPr>
        <p:blipFill>
          <a:blip r:embed="rId2"/>
          <a:stretch>
            <a:fillRect/>
          </a:stretch>
        </p:blipFill>
        <p:spPr>
          <a:xfrm>
            <a:off x="6477000" y="1897202"/>
            <a:ext cx="4397121" cy="2011854"/>
          </a:xfrm>
        </p:spPr>
      </p:pic>
      <p:pic>
        <p:nvPicPr>
          <p:cNvPr id="9" name="Picture 8">
            <a:extLst>
              <a:ext uri="{FF2B5EF4-FFF2-40B4-BE49-F238E27FC236}">
                <a16:creationId xmlns:a16="http://schemas.microsoft.com/office/drawing/2014/main" id="{51A7BA8E-8B1E-3C87-D831-20CAA492B0C0}"/>
              </a:ext>
            </a:extLst>
          </p:cNvPr>
          <p:cNvPicPr>
            <a:picLocks noChangeAspect="1"/>
          </p:cNvPicPr>
          <p:nvPr/>
        </p:nvPicPr>
        <p:blipFill>
          <a:blip r:embed="rId3"/>
          <a:stretch>
            <a:fillRect/>
          </a:stretch>
        </p:blipFill>
        <p:spPr>
          <a:xfrm>
            <a:off x="914400" y="4648200"/>
            <a:ext cx="8649450" cy="1196444"/>
          </a:xfrm>
          <a:prstGeom prst="rect">
            <a:avLst/>
          </a:prstGeom>
        </p:spPr>
      </p:pic>
      <p:sp>
        <p:nvSpPr>
          <p:cNvPr id="5" name="TextBox 4">
            <a:extLst>
              <a:ext uri="{FF2B5EF4-FFF2-40B4-BE49-F238E27FC236}">
                <a16:creationId xmlns:a16="http://schemas.microsoft.com/office/drawing/2014/main" id="{E0057B24-51E1-8A1C-1B5C-362EF5C65B7D}"/>
              </a:ext>
            </a:extLst>
          </p:cNvPr>
          <p:cNvSpPr txBox="1"/>
          <p:nvPr/>
        </p:nvSpPr>
        <p:spPr>
          <a:xfrm>
            <a:off x="914400" y="2256798"/>
            <a:ext cx="4394729" cy="646331"/>
          </a:xfrm>
          <a:prstGeom prst="rect">
            <a:avLst/>
          </a:prstGeom>
          <a:noFill/>
        </p:spPr>
        <p:txBody>
          <a:bodyPr wrap="none" rtlCol="0">
            <a:spAutoFit/>
          </a:bodyPr>
          <a:lstStyle/>
          <a:p>
            <a:pPr marL="285750" indent="-285750">
              <a:buFontTx/>
              <a:buChar char="-"/>
            </a:pPr>
            <a:r>
              <a:rPr lang="en-US" dirty="0"/>
              <a:t>Run your program</a:t>
            </a:r>
          </a:p>
          <a:p>
            <a:pPr marL="285750" indent="-285750">
              <a:buFontTx/>
              <a:buChar char="-"/>
            </a:pPr>
            <a:r>
              <a:rPr lang="en-US" dirty="0"/>
              <a:t>You should see an output on your console</a:t>
            </a:r>
          </a:p>
        </p:txBody>
      </p:sp>
    </p:spTree>
    <p:extLst>
      <p:ext uri="{BB962C8B-B14F-4D97-AF65-F5344CB8AC3E}">
        <p14:creationId xmlns:p14="http://schemas.microsoft.com/office/powerpoint/2010/main" val="2190753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82D6-4957-1C1B-7703-F993C384E323}"/>
              </a:ext>
            </a:extLst>
          </p:cNvPr>
          <p:cNvSpPr>
            <a:spLocks noGrp="1"/>
          </p:cNvSpPr>
          <p:nvPr>
            <p:ph type="title"/>
          </p:nvPr>
        </p:nvSpPr>
        <p:spPr/>
        <p:txBody>
          <a:bodyPr/>
          <a:lstStyle/>
          <a:p>
            <a:r>
              <a:rPr lang="en-US" dirty="0"/>
              <a:t>Sync “push” project to GitHub</a:t>
            </a:r>
          </a:p>
        </p:txBody>
      </p:sp>
      <p:sp>
        <p:nvSpPr>
          <p:cNvPr id="3" name="Content Placeholder 2">
            <a:extLst>
              <a:ext uri="{FF2B5EF4-FFF2-40B4-BE49-F238E27FC236}">
                <a16:creationId xmlns:a16="http://schemas.microsoft.com/office/drawing/2014/main" id="{9AEB8225-DCE5-66EA-51A4-ABABB1F26514}"/>
              </a:ext>
            </a:extLst>
          </p:cNvPr>
          <p:cNvSpPr>
            <a:spLocks noGrp="1"/>
          </p:cNvSpPr>
          <p:nvPr>
            <p:ph idx="1"/>
          </p:nvPr>
        </p:nvSpPr>
        <p:spPr/>
        <p:txBody>
          <a:bodyPr/>
          <a:lstStyle/>
          <a:p>
            <a:r>
              <a:rPr lang="en-US" dirty="0"/>
              <a:t>There are multiple ways to push yoiur projects/ changes to GitHub</a:t>
            </a:r>
          </a:p>
          <a:p>
            <a:r>
              <a:rPr lang="en-US" dirty="0"/>
              <a:t>The easiest is to use Git commands from the command line/ terminal</a:t>
            </a:r>
          </a:p>
          <a:p>
            <a:r>
              <a:rPr lang="en-US" dirty="0"/>
              <a:t>Open command line/ terminal and navigate to the repository you want to sync.</a:t>
            </a:r>
          </a:p>
          <a:p>
            <a:r>
              <a:rPr lang="en-US" dirty="0"/>
              <a:t>See next slide</a:t>
            </a:r>
          </a:p>
        </p:txBody>
      </p:sp>
    </p:spTree>
    <p:extLst>
      <p:ext uri="{BB962C8B-B14F-4D97-AF65-F5344CB8AC3E}">
        <p14:creationId xmlns:p14="http://schemas.microsoft.com/office/powerpoint/2010/main" val="3659032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EA5E3-789F-EB63-CA5E-8323557D5724}"/>
              </a:ext>
            </a:extLst>
          </p:cNvPr>
          <p:cNvSpPr>
            <a:spLocks noGrp="1"/>
          </p:cNvSpPr>
          <p:nvPr>
            <p:ph type="title"/>
          </p:nvPr>
        </p:nvSpPr>
        <p:spPr>
          <a:xfrm>
            <a:off x="804672" y="338328"/>
            <a:ext cx="5011473" cy="1773936"/>
          </a:xfrm>
        </p:spPr>
        <p:txBody>
          <a:bodyPr>
            <a:normAutofit/>
          </a:bodyPr>
          <a:lstStyle/>
          <a:p>
            <a:r>
              <a:rPr lang="en-US" sz="3600" dirty="0">
                <a:solidFill>
                  <a:schemeClr val="tx2"/>
                </a:solidFill>
              </a:rPr>
              <a:t>Navigate to your local repo</a:t>
            </a:r>
          </a:p>
        </p:txBody>
      </p:sp>
      <p:grpSp>
        <p:nvGrpSpPr>
          <p:cNvPr id="25" name="Group 17">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9" name="Freeform: Shape 18">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9">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Content Placeholder 10">
            <a:extLst>
              <a:ext uri="{FF2B5EF4-FFF2-40B4-BE49-F238E27FC236}">
                <a16:creationId xmlns:a16="http://schemas.microsoft.com/office/drawing/2014/main" id="{9CDFB2B6-9888-6A69-B569-8D8E012AD336}"/>
              </a:ext>
            </a:extLst>
          </p:cNvPr>
          <p:cNvSpPr>
            <a:spLocks noGrp="1"/>
          </p:cNvSpPr>
          <p:nvPr>
            <p:ph idx="1"/>
          </p:nvPr>
        </p:nvSpPr>
        <p:spPr>
          <a:xfrm>
            <a:off x="6355641" y="338328"/>
            <a:ext cx="5029200" cy="1773936"/>
          </a:xfrm>
        </p:spPr>
        <p:txBody>
          <a:bodyPr anchor="ctr">
            <a:normAutofit/>
          </a:bodyPr>
          <a:lstStyle/>
          <a:p>
            <a:r>
              <a:rPr lang="en-US" sz="1800" dirty="0">
                <a:solidFill>
                  <a:schemeClr val="tx2"/>
                </a:solidFill>
              </a:rPr>
              <a:t>Go to your local repository</a:t>
            </a:r>
          </a:p>
          <a:p>
            <a:r>
              <a:rPr lang="en-US" sz="1800" dirty="0">
                <a:solidFill>
                  <a:schemeClr val="tx2"/>
                </a:solidFill>
              </a:rPr>
              <a:t>Copy its location as shown below</a:t>
            </a:r>
          </a:p>
        </p:txBody>
      </p:sp>
      <p:pic>
        <p:nvPicPr>
          <p:cNvPr id="7" name="Picture 6">
            <a:extLst>
              <a:ext uri="{FF2B5EF4-FFF2-40B4-BE49-F238E27FC236}">
                <a16:creationId xmlns:a16="http://schemas.microsoft.com/office/drawing/2014/main" id="{E4F7C900-9A05-22E6-364C-A915EB00319C}"/>
              </a:ext>
            </a:extLst>
          </p:cNvPr>
          <p:cNvPicPr>
            <a:picLocks noChangeAspect="1"/>
          </p:cNvPicPr>
          <p:nvPr/>
        </p:nvPicPr>
        <p:blipFill>
          <a:blip r:embed="rId2"/>
          <a:stretch>
            <a:fillRect/>
          </a:stretch>
        </p:blipFill>
        <p:spPr>
          <a:xfrm>
            <a:off x="6629400" y="3309209"/>
            <a:ext cx="5166360" cy="1937385"/>
          </a:xfrm>
          <a:prstGeom prst="rect">
            <a:avLst/>
          </a:prstGeom>
        </p:spPr>
      </p:pic>
      <p:pic>
        <p:nvPicPr>
          <p:cNvPr id="5" name="Content Placeholder 4">
            <a:extLst>
              <a:ext uri="{FF2B5EF4-FFF2-40B4-BE49-F238E27FC236}">
                <a16:creationId xmlns:a16="http://schemas.microsoft.com/office/drawing/2014/main" id="{D5AA079D-2157-FC03-32C2-0D6A76B6A0A8}"/>
              </a:ext>
            </a:extLst>
          </p:cNvPr>
          <p:cNvPicPr>
            <a:picLocks noChangeAspect="1"/>
          </p:cNvPicPr>
          <p:nvPr/>
        </p:nvPicPr>
        <p:blipFill>
          <a:blip r:embed="rId3"/>
          <a:stretch>
            <a:fillRect/>
          </a:stretch>
        </p:blipFill>
        <p:spPr>
          <a:xfrm>
            <a:off x="9916" y="3285160"/>
            <a:ext cx="5166360" cy="1588655"/>
          </a:xfrm>
          <a:prstGeom prst="rect">
            <a:avLst/>
          </a:prstGeom>
        </p:spPr>
      </p:pic>
    </p:spTree>
    <p:extLst>
      <p:ext uri="{BB962C8B-B14F-4D97-AF65-F5344CB8AC3E}">
        <p14:creationId xmlns:p14="http://schemas.microsoft.com/office/powerpoint/2010/main" val="153519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Source Code Files: Fancy Text with Extensions</a:t>
            </a:r>
          </a:p>
        </p:txBody>
      </p:sp>
      <p:sp>
        <p:nvSpPr>
          <p:cNvPr id="3" name="Content Placeholder 2"/>
          <p:cNvSpPr>
            <a:spLocks noGrp="1"/>
          </p:cNvSpPr>
          <p:nvPr>
            <p:ph idx="1"/>
          </p:nvPr>
        </p:nvSpPr>
        <p:spPr/>
        <p:txBody>
          <a:bodyPr/>
          <a:lstStyle/>
          <a:p>
            <a:r>
              <a:rPr dirty="0"/>
              <a:t>At its core, source code is composed of plain text files. </a:t>
            </a:r>
            <a:endParaRPr lang="en-US" dirty="0"/>
          </a:p>
          <a:p>
            <a:r>
              <a:rPr dirty="0"/>
              <a:t>These files contain human-readable instructions written in programming languages. </a:t>
            </a:r>
            <a:endParaRPr lang="en-US" dirty="0"/>
          </a:p>
          <a:p>
            <a:r>
              <a:rPr dirty="0"/>
              <a:t>The choice of extension, such as .java for Java or .</a:t>
            </a:r>
            <a:r>
              <a:rPr dirty="0" err="1"/>
              <a:t>py</a:t>
            </a:r>
            <a:r>
              <a:rPr dirty="0"/>
              <a:t> for Python, indicates the language used.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5E3-789F-EB63-CA5E-8323557D5724}"/>
              </a:ext>
            </a:extLst>
          </p:cNvPr>
          <p:cNvSpPr>
            <a:spLocks noGrp="1"/>
          </p:cNvSpPr>
          <p:nvPr>
            <p:ph type="title"/>
          </p:nvPr>
        </p:nvSpPr>
        <p:spPr/>
        <p:txBody>
          <a:bodyPr>
            <a:normAutofit fontScale="90000"/>
          </a:bodyPr>
          <a:lstStyle/>
          <a:p>
            <a:r>
              <a:rPr lang="en-US" dirty="0"/>
              <a:t>Navigate to your repo from command line/ terminal</a:t>
            </a:r>
          </a:p>
        </p:txBody>
      </p:sp>
      <p:sp>
        <p:nvSpPr>
          <p:cNvPr id="3" name="Content Placeholder 2">
            <a:extLst>
              <a:ext uri="{FF2B5EF4-FFF2-40B4-BE49-F238E27FC236}">
                <a16:creationId xmlns:a16="http://schemas.microsoft.com/office/drawing/2014/main" id="{3386600E-67BC-2631-09E1-F2675A0C8A9D}"/>
              </a:ext>
            </a:extLst>
          </p:cNvPr>
          <p:cNvSpPr>
            <a:spLocks noGrp="1"/>
          </p:cNvSpPr>
          <p:nvPr>
            <p:ph idx="1"/>
          </p:nvPr>
        </p:nvSpPr>
        <p:spPr/>
        <p:txBody>
          <a:bodyPr/>
          <a:lstStyle/>
          <a:p>
            <a:r>
              <a:rPr lang="en-US" dirty="0"/>
              <a:t>Now type cd [location you copied in the previous slide]</a:t>
            </a:r>
          </a:p>
          <a:p>
            <a:endParaRPr lang="en-US" dirty="0"/>
          </a:p>
        </p:txBody>
      </p:sp>
      <p:pic>
        <p:nvPicPr>
          <p:cNvPr id="6" name="Content Placeholder 4">
            <a:extLst>
              <a:ext uri="{FF2B5EF4-FFF2-40B4-BE49-F238E27FC236}">
                <a16:creationId xmlns:a16="http://schemas.microsoft.com/office/drawing/2014/main" id="{7017948C-D066-2ABA-086D-584BEADFA2D8}"/>
              </a:ext>
            </a:extLst>
          </p:cNvPr>
          <p:cNvPicPr>
            <a:picLocks noChangeAspect="1"/>
          </p:cNvPicPr>
          <p:nvPr/>
        </p:nvPicPr>
        <p:blipFill>
          <a:blip r:embed="rId2"/>
          <a:stretch>
            <a:fillRect/>
          </a:stretch>
        </p:blipFill>
        <p:spPr>
          <a:xfrm>
            <a:off x="1524000" y="3276600"/>
            <a:ext cx="8900931" cy="2065199"/>
          </a:xfrm>
          <a:prstGeom prst="rect">
            <a:avLst/>
          </a:prstGeom>
        </p:spPr>
      </p:pic>
    </p:spTree>
    <p:extLst>
      <p:ext uri="{BB962C8B-B14F-4D97-AF65-F5344CB8AC3E}">
        <p14:creationId xmlns:p14="http://schemas.microsoft.com/office/powerpoint/2010/main" val="502153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5E3-789F-EB63-CA5E-8323557D5724}"/>
              </a:ext>
            </a:extLst>
          </p:cNvPr>
          <p:cNvSpPr>
            <a:spLocks noGrp="1"/>
          </p:cNvSpPr>
          <p:nvPr>
            <p:ph type="title"/>
          </p:nvPr>
        </p:nvSpPr>
        <p:spPr/>
        <p:txBody>
          <a:bodyPr/>
          <a:lstStyle/>
          <a:p>
            <a:r>
              <a:rPr lang="en-US" dirty="0"/>
              <a:t>Push changes to </a:t>
            </a:r>
            <a:r>
              <a:rPr lang="en-US" dirty="0" err="1"/>
              <a:t>GihHub</a:t>
            </a:r>
            <a:r>
              <a:rPr lang="en-US" dirty="0"/>
              <a:t> using git</a:t>
            </a:r>
          </a:p>
        </p:txBody>
      </p:sp>
      <p:sp>
        <p:nvSpPr>
          <p:cNvPr id="3" name="Content Placeholder 2">
            <a:extLst>
              <a:ext uri="{FF2B5EF4-FFF2-40B4-BE49-F238E27FC236}">
                <a16:creationId xmlns:a16="http://schemas.microsoft.com/office/drawing/2014/main" id="{3386600E-67BC-2631-09E1-F2675A0C8A9D}"/>
              </a:ext>
            </a:extLst>
          </p:cNvPr>
          <p:cNvSpPr>
            <a:spLocks noGrp="1"/>
          </p:cNvSpPr>
          <p:nvPr>
            <p:ph idx="1"/>
          </p:nvPr>
        </p:nvSpPr>
        <p:spPr/>
        <p:txBody>
          <a:bodyPr/>
          <a:lstStyle/>
          <a:p>
            <a:r>
              <a:rPr lang="en-US" dirty="0"/>
              <a:t>Now run the following commands in order</a:t>
            </a:r>
          </a:p>
          <a:p>
            <a:pPr marL="514350" indent="-514350">
              <a:buFont typeface="+mj-lt"/>
              <a:buAutoNum type="arabicPeriod"/>
            </a:pPr>
            <a:r>
              <a:rPr lang="en-US" dirty="0">
                <a:latin typeface="Courier New" panose="02070309020205020404" pitchFamily="49" charset="0"/>
                <a:cs typeface="Courier New" panose="02070309020205020404" pitchFamily="49" charset="0"/>
              </a:rPr>
              <a:t>Git status</a:t>
            </a:r>
            <a:r>
              <a:rPr lang="en-US" dirty="0"/>
              <a:t>: this shows you the changes made to your local repository.</a:t>
            </a:r>
          </a:p>
          <a:p>
            <a:pPr lvl="1"/>
            <a:r>
              <a:rPr lang="en-US" dirty="0"/>
              <a:t>Red means these files are added locally, but thy are not present on GitHub (remotely)</a:t>
            </a:r>
          </a:p>
          <a:p>
            <a:endParaRPr lang="en-US" dirty="0"/>
          </a:p>
        </p:txBody>
      </p:sp>
      <p:pic>
        <p:nvPicPr>
          <p:cNvPr id="5" name="Picture 4">
            <a:extLst>
              <a:ext uri="{FF2B5EF4-FFF2-40B4-BE49-F238E27FC236}">
                <a16:creationId xmlns:a16="http://schemas.microsoft.com/office/drawing/2014/main" id="{0F9C5E94-BCD3-C584-0563-39612FC43F0A}"/>
              </a:ext>
            </a:extLst>
          </p:cNvPr>
          <p:cNvPicPr>
            <a:picLocks noChangeAspect="1"/>
          </p:cNvPicPr>
          <p:nvPr/>
        </p:nvPicPr>
        <p:blipFill>
          <a:blip r:embed="rId2"/>
          <a:stretch>
            <a:fillRect/>
          </a:stretch>
        </p:blipFill>
        <p:spPr>
          <a:xfrm>
            <a:off x="4800600" y="3863182"/>
            <a:ext cx="6538527" cy="2408129"/>
          </a:xfrm>
          <a:prstGeom prst="rect">
            <a:avLst/>
          </a:prstGeom>
        </p:spPr>
      </p:pic>
    </p:spTree>
    <p:extLst>
      <p:ext uri="{BB962C8B-B14F-4D97-AF65-F5344CB8AC3E}">
        <p14:creationId xmlns:p14="http://schemas.microsoft.com/office/powerpoint/2010/main" val="1489063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5E3-789F-EB63-CA5E-8323557D5724}"/>
              </a:ext>
            </a:extLst>
          </p:cNvPr>
          <p:cNvSpPr>
            <a:spLocks noGrp="1"/>
          </p:cNvSpPr>
          <p:nvPr>
            <p:ph type="title"/>
          </p:nvPr>
        </p:nvSpPr>
        <p:spPr/>
        <p:txBody>
          <a:bodyPr/>
          <a:lstStyle/>
          <a:p>
            <a:r>
              <a:rPr lang="en-US" dirty="0"/>
              <a:t>Push changes to GitHub using git</a:t>
            </a:r>
          </a:p>
        </p:txBody>
      </p:sp>
      <p:sp>
        <p:nvSpPr>
          <p:cNvPr id="3" name="Content Placeholder 2">
            <a:extLst>
              <a:ext uri="{FF2B5EF4-FFF2-40B4-BE49-F238E27FC236}">
                <a16:creationId xmlns:a16="http://schemas.microsoft.com/office/drawing/2014/main" id="{3386600E-67BC-2631-09E1-F2675A0C8A9D}"/>
              </a:ext>
            </a:extLst>
          </p:cNvPr>
          <p:cNvSpPr>
            <a:spLocks noGrp="1"/>
          </p:cNvSpPr>
          <p:nvPr>
            <p:ph idx="1"/>
          </p:nvPr>
        </p:nvSpPr>
        <p:spPr>
          <a:xfrm>
            <a:off x="609600" y="1166018"/>
            <a:ext cx="10972800" cy="4525963"/>
          </a:xfrm>
        </p:spPr>
        <p:txBody>
          <a:bodyPr/>
          <a:lstStyle/>
          <a:p>
            <a:r>
              <a:rPr lang="en-US" dirty="0"/>
              <a:t>Now run the following commands in order:</a:t>
            </a:r>
          </a:p>
          <a:p>
            <a:pPr marL="0" indent="0">
              <a:buNone/>
            </a:pPr>
            <a:r>
              <a:rPr lang="en-US" dirty="0">
                <a:latin typeface="Courier New" panose="02070309020205020404" pitchFamily="49" charset="0"/>
                <a:cs typeface="Courier New" panose="02070309020205020404" pitchFamily="49" charset="0"/>
              </a:rPr>
              <a:t>2. Git add -all</a:t>
            </a:r>
            <a:r>
              <a:rPr lang="en-US" dirty="0"/>
              <a:t>: this prepares changes to be pushed remotely by adding them for the next step</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r>
              <a:rPr lang="en-US" dirty="0"/>
              <a:t>3. Run the command “git status” again, do you see anything different?</a:t>
            </a:r>
          </a:p>
          <a:p>
            <a:endParaRPr lang="en-US" dirty="0"/>
          </a:p>
        </p:txBody>
      </p:sp>
      <p:pic>
        <p:nvPicPr>
          <p:cNvPr id="6" name="Picture 5">
            <a:extLst>
              <a:ext uri="{FF2B5EF4-FFF2-40B4-BE49-F238E27FC236}">
                <a16:creationId xmlns:a16="http://schemas.microsoft.com/office/drawing/2014/main" id="{746B3FA5-853A-3364-36E6-09ABBE34BDC7}"/>
              </a:ext>
            </a:extLst>
          </p:cNvPr>
          <p:cNvPicPr>
            <a:picLocks noChangeAspect="1"/>
          </p:cNvPicPr>
          <p:nvPr/>
        </p:nvPicPr>
        <p:blipFill>
          <a:blip r:embed="rId2"/>
          <a:stretch>
            <a:fillRect/>
          </a:stretch>
        </p:blipFill>
        <p:spPr>
          <a:xfrm>
            <a:off x="1874154" y="3089949"/>
            <a:ext cx="8443692" cy="929721"/>
          </a:xfrm>
          <a:prstGeom prst="rect">
            <a:avLst/>
          </a:prstGeom>
        </p:spPr>
      </p:pic>
    </p:spTree>
    <p:extLst>
      <p:ext uri="{BB962C8B-B14F-4D97-AF65-F5344CB8AC3E}">
        <p14:creationId xmlns:p14="http://schemas.microsoft.com/office/powerpoint/2010/main" val="2054617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5E3-789F-EB63-CA5E-8323557D5724}"/>
              </a:ext>
            </a:extLst>
          </p:cNvPr>
          <p:cNvSpPr>
            <a:spLocks noGrp="1"/>
          </p:cNvSpPr>
          <p:nvPr>
            <p:ph type="title"/>
          </p:nvPr>
        </p:nvSpPr>
        <p:spPr/>
        <p:txBody>
          <a:bodyPr/>
          <a:lstStyle/>
          <a:p>
            <a:r>
              <a:rPr lang="en-US" dirty="0"/>
              <a:t>Push changes to GitHub using git</a:t>
            </a:r>
          </a:p>
        </p:txBody>
      </p:sp>
      <p:sp>
        <p:nvSpPr>
          <p:cNvPr id="3" name="Content Placeholder 2">
            <a:extLst>
              <a:ext uri="{FF2B5EF4-FFF2-40B4-BE49-F238E27FC236}">
                <a16:creationId xmlns:a16="http://schemas.microsoft.com/office/drawing/2014/main" id="{3386600E-67BC-2631-09E1-F2675A0C8A9D}"/>
              </a:ext>
            </a:extLst>
          </p:cNvPr>
          <p:cNvSpPr>
            <a:spLocks noGrp="1"/>
          </p:cNvSpPr>
          <p:nvPr>
            <p:ph idx="1"/>
          </p:nvPr>
        </p:nvSpPr>
        <p:spPr>
          <a:xfrm>
            <a:off x="609600" y="1166018"/>
            <a:ext cx="10972800" cy="4525963"/>
          </a:xfrm>
        </p:spPr>
        <p:txBody>
          <a:bodyPr>
            <a:normAutofit/>
          </a:bodyPr>
          <a:lstStyle/>
          <a:p>
            <a:r>
              <a:rPr lang="en-US" dirty="0"/>
              <a:t>Now run the following commands in order</a:t>
            </a:r>
          </a:p>
          <a:p>
            <a:pPr marL="0" indent="0">
              <a:buNone/>
            </a:pPr>
            <a:r>
              <a:rPr lang="en-US" dirty="0">
                <a:latin typeface="Courier New" panose="02070309020205020404" pitchFamily="49" charset="0"/>
                <a:cs typeface="Courier New" panose="02070309020205020404" pitchFamily="49" charset="0"/>
              </a:rPr>
              <a:t>4. Git commit –m “added Task 1”: </a:t>
            </a:r>
            <a:r>
              <a:rPr lang="en-US" dirty="0"/>
              <a:t>This is named a </a:t>
            </a:r>
            <a:r>
              <a:rPr lang="en-US" i="1" dirty="0"/>
              <a:t>commit</a:t>
            </a:r>
            <a:r>
              <a:rPr lang="en-US" dirty="0"/>
              <a:t>. Basically you are asking git to commit the changes. You should always provide the description of the changes you made between the “”. In this case, I added Task1 code, so I would type something like added Task1.</a:t>
            </a:r>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pic>
        <p:nvPicPr>
          <p:cNvPr id="5" name="Picture 4">
            <a:extLst>
              <a:ext uri="{FF2B5EF4-FFF2-40B4-BE49-F238E27FC236}">
                <a16:creationId xmlns:a16="http://schemas.microsoft.com/office/drawing/2014/main" id="{9D680D9E-2907-B6CC-5DC3-09938E9F80F9}"/>
              </a:ext>
            </a:extLst>
          </p:cNvPr>
          <p:cNvPicPr>
            <a:picLocks noChangeAspect="1"/>
          </p:cNvPicPr>
          <p:nvPr/>
        </p:nvPicPr>
        <p:blipFill>
          <a:blip r:embed="rId2"/>
          <a:stretch>
            <a:fillRect/>
          </a:stretch>
        </p:blipFill>
        <p:spPr>
          <a:xfrm>
            <a:off x="2743200" y="4343400"/>
            <a:ext cx="7224386" cy="1722269"/>
          </a:xfrm>
          <a:prstGeom prst="rect">
            <a:avLst/>
          </a:prstGeom>
        </p:spPr>
      </p:pic>
    </p:spTree>
    <p:extLst>
      <p:ext uri="{BB962C8B-B14F-4D97-AF65-F5344CB8AC3E}">
        <p14:creationId xmlns:p14="http://schemas.microsoft.com/office/powerpoint/2010/main" val="16227138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5E3-789F-EB63-CA5E-8323557D5724}"/>
              </a:ext>
            </a:extLst>
          </p:cNvPr>
          <p:cNvSpPr>
            <a:spLocks noGrp="1"/>
          </p:cNvSpPr>
          <p:nvPr>
            <p:ph type="title"/>
          </p:nvPr>
        </p:nvSpPr>
        <p:spPr/>
        <p:txBody>
          <a:bodyPr/>
          <a:lstStyle/>
          <a:p>
            <a:r>
              <a:rPr lang="en-US" dirty="0"/>
              <a:t>Push changes to GitHub using git</a:t>
            </a:r>
          </a:p>
        </p:txBody>
      </p:sp>
      <p:sp>
        <p:nvSpPr>
          <p:cNvPr id="3" name="Content Placeholder 2">
            <a:extLst>
              <a:ext uri="{FF2B5EF4-FFF2-40B4-BE49-F238E27FC236}">
                <a16:creationId xmlns:a16="http://schemas.microsoft.com/office/drawing/2014/main" id="{3386600E-67BC-2631-09E1-F2675A0C8A9D}"/>
              </a:ext>
            </a:extLst>
          </p:cNvPr>
          <p:cNvSpPr>
            <a:spLocks noGrp="1"/>
          </p:cNvSpPr>
          <p:nvPr>
            <p:ph idx="1"/>
          </p:nvPr>
        </p:nvSpPr>
        <p:spPr>
          <a:xfrm>
            <a:off x="609600" y="1166018"/>
            <a:ext cx="10972800" cy="4525963"/>
          </a:xfrm>
        </p:spPr>
        <p:txBody>
          <a:bodyPr>
            <a:normAutofit fontScale="92500" lnSpcReduction="10000"/>
          </a:bodyPr>
          <a:lstStyle/>
          <a:p>
            <a:r>
              <a:rPr lang="en-US" dirty="0"/>
              <a:t>Now run the following commands in order</a:t>
            </a:r>
          </a:p>
          <a:p>
            <a:pPr marL="0" indent="0">
              <a:buNone/>
            </a:pPr>
            <a:r>
              <a:rPr lang="en-US" dirty="0">
                <a:latin typeface="Courier New" panose="02070309020205020404" pitchFamily="49" charset="0"/>
                <a:cs typeface="Courier New" panose="02070309020205020404" pitchFamily="49" charset="0"/>
              </a:rPr>
              <a:t>4. Git push: </a:t>
            </a:r>
            <a:r>
              <a:rPr lang="en-US" dirty="0"/>
              <a:t>This ”pushes” the changes to GitHub. It syncs your local repo to GitHub.</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see what happens when you try </a:t>
            </a:r>
            <a:r>
              <a:rPr lang="en-US" dirty="0">
                <a:latin typeface="Courier New" panose="02070309020205020404" pitchFamily="49" charset="0"/>
                <a:cs typeface="Courier New" panose="02070309020205020404" pitchFamily="49" charset="0"/>
              </a:rPr>
              <a:t>git status</a:t>
            </a:r>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pic>
        <p:nvPicPr>
          <p:cNvPr id="6" name="Picture 5">
            <a:extLst>
              <a:ext uri="{FF2B5EF4-FFF2-40B4-BE49-F238E27FC236}">
                <a16:creationId xmlns:a16="http://schemas.microsoft.com/office/drawing/2014/main" id="{0567C750-B3E5-A110-1B71-BE3C10EB3E0A}"/>
              </a:ext>
            </a:extLst>
          </p:cNvPr>
          <p:cNvPicPr>
            <a:picLocks noChangeAspect="1"/>
          </p:cNvPicPr>
          <p:nvPr/>
        </p:nvPicPr>
        <p:blipFill>
          <a:blip r:embed="rId2"/>
          <a:stretch>
            <a:fillRect/>
          </a:stretch>
        </p:blipFill>
        <p:spPr>
          <a:xfrm>
            <a:off x="3657600" y="2819400"/>
            <a:ext cx="6256562" cy="1828958"/>
          </a:xfrm>
          <a:prstGeom prst="rect">
            <a:avLst/>
          </a:prstGeom>
        </p:spPr>
      </p:pic>
    </p:spTree>
    <p:extLst>
      <p:ext uri="{BB962C8B-B14F-4D97-AF65-F5344CB8AC3E}">
        <p14:creationId xmlns:p14="http://schemas.microsoft.com/office/powerpoint/2010/main" val="3462623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54D1-2B74-8665-7A61-C0755DC911B1}"/>
              </a:ext>
            </a:extLst>
          </p:cNvPr>
          <p:cNvSpPr>
            <a:spLocks noGrp="1"/>
          </p:cNvSpPr>
          <p:nvPr>
            <p:ph type="title"/>
          </p:nvPr>
        </p:nvSpPr>
        <p:spPr/>
        <p:txBody>
          <a:bodyPr>
            <a:normAutofit fontScale="90000"/>
          </a:bodyPr>
          <a:lstStyle/>
          <a:p>
            <a:r>
              <a:rPr lang="en-US" dirty="0"/>
              <a:t>How do you verify and ensure your code is pushed correctly?</a:t>
            </a:r>
          </a:p>
        </p:txBody>
      </p:sp>
      <p:sp>
        <p:nvSpPr>
          <p:cNvPr id="3" name="Content Placeholder 2">
            <a:extLst>
              <a:ext uri="{FF2B5EF4-FFF2-40B4-BE49-F238E27FC236}">
                <a16:creationId xmlns:a16="http://schemas.microsoft.com/office/drawing/2014/main" id="{F8515C65-B20E-2590-741B-69A6C83DE658}"/>
              </a:ext>
            </a:extLst>
          </p:cNvPr>
          <p:cNvSpPr>
            <a:spLocks noGrp="1"/>
          </p:cNvSpPr>
          <p:nvPr>
            <p:ph idx="1"/>
          </p:nvPr>
        </p:nvSpPr>
        <p:spPr/>
        <p:txBody>
          <a:bodyPr/>
          <a:lstStyle/>
          <a:p>
            <a:pPr marL="0" indent="0">
              <a:buNone/>
            </a:pPr>
            <a:r>
              <a:rPr lang="en-US" dirty="0"/>
              <a:t>There are several ways:</a:t>
            </a:r>
          </a:p>
          <a:p>
            <a:pPr marL="514350" indent="-514350">
              <a:buAutoNum type="arabicPeriod"/>
            </a:pPr>
            <a:r>
              <a:rPr lang="en-US" dirty="0"/>
              <a:t>Go to GitHub and check your repository, do you see the project/ data you added? Do you see the commit?</a:t>
            </a:r>
          </a:p>
          <a:p>
            <a:pPr marL="514350" indent="-514350">
              <a:buAutoNum type="arabicPeriod"/>
            </a:pPr>
            <a:endParaRPr lang="en-US" dirty="0"/>
          </a:p>
        </p:txBody>
      </p:sp>
      <p:pic>
        <p:nvPicPr>
          <p:cNvPr id="4" name="Picture 3">
            <a:extLst>
              <a:ext uri="{FF2B5EF4-FFF2-40B4-BE49-F238E27FC236}">
                <a16:creationId xmlns:a16="http://schemas.microsoft.com/office/drawing/2014/main" id="{93D136FA-1E48-4A19-EBCC-8923A047FEC0}"/>
              </a:ext>
            </a:extLst>
          </p:cNvPr>
          <p:cNvPicPr>
            <a:picLocks noChangeAspect="1"/>
          </p:cNvPicPr>
          <p:nvPr/>
        </p:nvPicPr>
        <p:blipFill>
          <a:blip r:embed="rId2"/>
          <a:stretch>
            <a:fillRect/>
          </a:stretch>
        </p:blipFill>
        <p:spPr>
          <a:xfrm>
            <a:off x="6977890" y="3397999"/>
            <a:ext cx="4647372" cy="2695476"/>
          </a:xfrm>
          <a:prstGeom prst="rect">
            <a:avLst/>
          </a:prstGeom>
        </p:spPr>
      </p:pic>
      <p:pic>
        <p:nvPicPr>
          <p:cNvPr id="5" name="Picture 4">
            <a:extLst>
              <a:ext uri="{FF2B5EF4-FFF2-40B4-BE49-F238E27FC236}">
                <a16:creationId xmlns:a16="http://schemas.microsoft.com/office/drawing/2014/main" id="{7119FD9D-1333-7AF4-EC6D-60679DE00964}"/>
              </a:ext>
            </a:extLst>
          </p:cNvPr>
          <p:cNvPicPr>
            <a:picLocks noChangeAspect="1"/>
          </p:cNvPicPr>
          <p:nvPr/>
        </p:nvPicPr>
        <p:blipFill>
          <a:blip r:embed="rId3"/>
          <a:stretch>
            <a:fillRect/>
          </a:stretch>
        </p:blipFill>
        <p:spPr>
          <a:xfrm>
            <a:off x="533400" y="4140067"/>
            <a:ext cx="5166360" cy="1524076"/>
          </a:xfrm>
          <a:prstGeom prst="rect">
            <a:avLst/>
          </a:prstGeom>
        </p:spPr>
      </p:pic>
    </p:spTree>
    <p:extLst>
      <p:ext uri="{BB962C8B-B14F-4D97-AF65-F5344CB8AC3E}">
        <p14:creationId xmlns:p14="http://schemas.microsoft.com/office/powerpoint/2010/main" val="531058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03879-3FF6-0BEE-30FD-532D88FADF0E}"/>
              </a:ext>
            </a:extLst>
          </p:cNvPr>
          <p:cNvSpPr>
            <a:spLocks noGrp="1"/>
          </p:cNvSpPr>
          <p:nvPr>
            <p:ph type="title"/>
          </p:nvPr>
        </p:nvSpPr>
        <p:spPr>
          <a:xfrm>
            <a:off x="589560" y="856180"/>
            <a:ext cx="4560584" cy="1128068"/>
          </a:xfrm>
        </p:spPr>
        <p:txBody>
          <a:bodyPr anchor="ctr">
            <a:normAutofit/>
          </a:bodyPr>
          <a:lstStyle/>
          <a:p>
            <a:pPr>
              <a:lnSpc>
                <a:spcPct val="90000"/>
              </a:lnSpc>
            </a:pPr>
            <a:r>
              <a:rPr lang="en-US" sz="2500"/>
              <a:t>How do you verify and ensure your code is pushed correctly?</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A58D27-6D82-829D-A820-879A12D80AF5}"/>
              </a:ext>
            </a:extLst>
          </p:cNvPr>
          <p:cNvSpPr>
            <a:spLocks noGrp="1"/>
          </p:cNvSpPr>
          <p:nvPr>
            <p:ph idx="1"/>
          </p:nvPr>
        </p:nvSpPr>
        <p:spPr>
          <a:xfrm>
            <a:off x="590719" y="2330505"/>
            <a:ext cx="4559425" cy="3979585"/>
          </a:xfrm>
        </p:spPr>
        <p:txBody>
          <a:bodyPr anchor="ctr">
            <a:normAutofit/>
          </a:bodyPr>
          <a:lstStyle/>
          <a:p>
            <a:pPr marL="0" indent="0">
              <a:buNone/>
            </a:pPr>
            <a:r>
              <a:rPr lang="en-US" sz="2000" dirty="0"/>
              <a:t>2. From Eclipse:</a:t>
            </a:r>
          </a:p>
          <a:p>
            <a:pPr marL="0" indent="0">
              <a:buNone/>
            </a:pPr>
            <a:r>
              <a:rPr lang="en-US" sz="2000" dirty="0"/>
              <a:t>From the package explorer, If you see a ? Mark on the project’s name, then it has not been pushed correctly. If you see the other mark (as shown in Task1 of the screenshot), then your project has been pushed correctly.</a:t>
            </a:r>
          </a:p>
          <a:p>
            <a:pPr marL="0" indent="0">
              <a:buNone/>
            </a:pPr>
            <a:endParaRPr lang="en-US"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C90797-CB04-0B8E-CC79-F7A4FF5C8740}"/>
              </a:ext>
            </a:extLst>
          </p:cNvPr>
          <p:cNvPicPr>
            <a:picLocks noChangeAspect="1"/>
          </p:cNvPicPr>
          <p:nvPr/>
        </p:nvPicPr>
        <p:blipFill rotWithShape="1">
          <a:blip r:embed="rId2"/>
          <a:srcRect r="1" b="13103"/>
          <a:stretch/>
        </p:blipFill>
        <p:spPr>
          <a:xfrm>
            <a:off x="5977788" y="799352"/>
            <a:ext cx="5425410" cy="5259296"/>
          </a:xfrm>
          <a:prstGeom prst="rect">
            <a:avLst/>
          </a:prstGeom>
        </p:spPr>
      </p:pic>
    </p:spTree>
    <p:extLst>
      <p:ext uri="{BB962C8B-B14F-4D97-AF65-F5344CB8AC3E}">
        <p14:creationId xmlns:p14="http://schemas.microsoft.com/office/powerpoint/2010/main" val="1006773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CAE1-9438-67AB-75B7-94F63689D34E}"/>
              </a:ext>
            </a:extLst>
          </p:cNvPr>
          <p:cNvSpPr>
            <a:spLocks noGrp="1"/>
          </p:cNvSpPr>
          <p:nvPr>
            <p:ph type="title"/>
          </p:nvPr>
        </p:nvSpPr>
        <p:spPr/>
        <p:txBody>
          <a:bodyPr>
            <a:normAutofit fontScale="90000"/>
          </a:bodyPr>
          <a:lstStyle/>
          <a:p>
            <a:r>
              <a:rPr lang="en-US" dirty="0"/>
              <a:t>Obtaining the latest code from the MIST352 repo</a:t>
            </a:r>
          </a:p>
        </p:txBody>
      </p:sp>
      <p:sp>
        <p:nvSpPr>
          <p:cNvPr id="3" name="Content Placeholder 2">
            <a:extLst>
              <a:ext uri="{FF2B5EF4-FFF2-40B4-BE49-F238E27FC236}">
                <a16:creationId xmlns:a16="http://schemas.microsoft.com/office/drawing/2014/main" id="{F38FA7EF-9EB3-866B-CE52-6948C7729FDC}"/>
              </a:ext>
            </a:extLst>
          </p:cNvPr>
          <p:cNvSpPr>
            <a:spLocks noGrp="1"/>
          </p:cNvSpPr>
          <p:nvPr>
            <p:ph idx="1"/>
          </p:nvPr>
        </p:nvSpPr>
        <p:spPr/>
        <p:txBody>
          <a:bodyPr/>
          <a:lstStyle/>
          <a:p>
            <a:r>
              <a:rPr lang="en-US" dirty="0"/>
              <a:t>Although all codes will be released at once</a:t>
            </a:r>
          </a:p>
          <a:p>
            <a:pPr lvl="1"/>
            <a:r>
              <a:rPr lang="en-US" dirty="0"/>
              <a:t>Dr. Ahmad might upload code during classes or for homeworks</a:t>
            </a:r>
          </a:p>
          <a:p>
            <a:r>
              <a:rPr lang="en-US" dirty="0"/>
              <a:t>You will need to update the MIST352 by “pulling” the latest copy of the code and obtaining any new codes</a:t>
            </a:r>
          </a:p>
          <a:p>
            <a:r>
              <a:rPr lang="en-US" dirty="0"/>
              <a:t>See next slide</a:t>
            </a:r>
          </a:p>
        </p:txBody>
      </p:sp>
    </p:spTree>
    <p:extLst>
      <p:ext uri="{BB962C8B-B14F-4D97-AF65-F5344CB8AC3E}">
        <p14:creationId xmlns:p14="http://schemas.microsoft.com/office/powerpoint/2010/main" val="3529388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64E4D-625B-20C1-7826-AFC64A085B33}"/>
              </a:ext>
            </a:extLst>
          </p:cNvPr>
          <p:cNvSpPr>
            <a:spLocks noGrp="1"/>
          </p:cNvSpPr>
          <p:nvPr>
            <p:ph type="title"/>
          </p:nvPr>
        </p:nvSpPr>
        <p:spPr/>
        <p:txBody>
          <a:bodyPr>
            <a:normAutofit fontScale="90000"/>
          </a:bodyPr>
          <a:lstStyle/>
          <a:p>
            <a:r>
              <a:rPr lang="en-US" dirty="0"/>
              <a:t>Obtaining the latest code from the MIST352 repo</a:t>
            </a:r>
          </a:p>
        </p:txBody>
      </p:sp>
      <p:sp>
        <p:nvSpPr>
          <p:cNvPr id="3" name="Content Placeholder 2">
            <a:extLst>
              <a:ext uri="{FF2B5EF4-FFF2-40B4-BE49-F238E27FC236}">
                <a16:creationId xmlns:a16="http://schemas.microsoft.com/office/drawing/2014/main" id="{4D0AA453-6A59-84D3-C7ED-CCAA72781E51}"/>
              </a:ext>
            </a:extLst>
          </p:cNvPr>
          <p:cNvSpPr>
            <a:spLocks noGrp="1"/>
          </p:cNvSpPr>
          <p:nvPr>
            <p:ph idx="1"/>
          </p:nvPr>
        </p:nvSpPr>
        <p:spPr/>
        <p:txBody>
          <a:bodyPr/>
          <a:lstStyle/>
          <a:p>
            <a:pPr marL="0" indent="0">
              <a:buNone/>
            </a:pPr>
            <a:r>
              <a:rPr lang="en-US" dirty="0"/>
              <a:t>run these commands in this order:</a:t>
            </a:r>
          </a:p>
          <a:p>
            <a:pPr marL="514350" indent="-514350">
              <a:buAutoNum type="arabicPeriod"/>
            </a:pPr>
            <a:r>
              <a:rPr lang="en-US" dirty="0"/>
              <a:t>Git checkout -f</a:t>
            </a:r>
          </a:p>
          <a:p>
            <a:pPr marL="514350" indent="-514350">
              <a:buAutoNum type="arabicPeriod"/>
            </a:pPr>
            <a:endParaRPr lang="en-US" dirty="0"/>
          </a:p>
          <a:p>
            <a:pPr marL="514350" indent="-514350">
              <a:buAutoNum type="arabicPeriod"/>
            </a:pPr>
            <a:r>
              <a:rPr lang="en-US" dirty="0"/>
              <a:t>Git clean –</a:t>
            </a:r>
            <a:r>
              <a:rPr lang="en-US" dirty="0" err="1"/>
              <a:t>fd</a:t>
            </a:r>
            <a:r>
              <a:rPr lang="en-US" dirty="0"/>
              <a:t> </a:t>
            </a:r>
          </a:p>
          <a:p>
            <a:pPr marL="514350" indent="-514350">
              <a:buAutoNum type="arabicPeriod"/>
            </a:pPr>
            <a:endParaRPr lang="en-US" dirty="0"/>
          </a:p>
          <a:p>
            <a:pPr marL="514350" indent="-514350">
              <a:buAutoNum type="arabicPeriod"/>
            </a:pPr>
            <a:r>
              <a:rPr lang="en-US" dirty="0"/>
              <a:t>Git pull </a:t>
            </a:r>
          </a:p>
          <a:p>
            <a:pPr marL="0" indent="0">
              <a:buNone/>
            </a:pPr>
            <a:endParaRPr lang="en-US" dirty="0"/>
          </a:p>
        </p:txBody>
      </p:sp>
      <p:pic>
        <p:nvPicPr>
          <p:cNvPr id="5" name="Picture 4">
            <a:extLst>
              <a:ext uri="{FF2B5EF4-FFF2-40B4-BE49-F238E27FC236}">
                <a16:creationId xmlns:a16="http://schemas.microsoft.com/office/drawing/2014/main" id="{823741BF-2FA7-52BF-DCD3-742573215C41}"/>
              </a:ext>
            </a:extLst>
          </p:cNvPr>
          <p:cNvPicPr>
            <a:picLocks noChangeAspect="1"/>
          </p:cNvPicPr>
          <p:nvPr/>
        </p:nvPicPr>
        <p:blipFill>
          <a:blip r:embed="rId2"/>
          <a:stretch>
            <a:fillRect/>
          </a:stretch>
        </p:blipFill>
        <p:spPr>
          <a:xfrm>
            <a:off x="3810000" y="2209800"/>
            <a:ext cx="4877223" cy="777307"/>
          </a:xfrm>
          <a:prstGeom prst="rect">
            <a:avLst/>
          </a:prstGeom>
        </p:spPr>
      </p:pic>
      <p:pic>
        <p:nvPicPr>
          <p:cNvPr id="7" name="Picture 6">
            <a:extLst>
              <a:ext uri="{FF2B5EF4-FFF2-40B4-BE49-F238E27FC236}">
                <a16:creationId xmlns:a16="http://schemas.microsoft.com/office/drawing/2014/main" id="{FD4C91E0-065A-4462-1813-9DA909016F15}"/>
              </a:ext>
            </a:extLst>
          </p:cNvPr>
          <p:cNvPicPr>
            <a:picLocks noChangeAspect="1"/>
          </p:cNvPicPr>
          <p:nvPr/>
        </p:nvPicPr>
        <p:blipFill>
          <a:blip r:embed="rId3"/>
          <a:stretch>
            <a:fillRect/>
          </a:stretch>
        </p:blipFill>
        <p:spPr>
          <a:xfrm>
            <a:off x="4122447" y="3434480"/>
            <a:ext cx="4564776" cy="358171"/>
          </a:xfrm>
          <a:prstGeom prst="rect">
            <a:avLst/>
          </a:prstGeom>
        </p:spPr>
      </p:pic>
      <p:pic>
        <p:nvPicPr>
          <p:cNvPr id="9" name="Picture 8">
            <a:extLst>
              <a:ext uri="{FF2B5EF4-FFF2-40B4-BE49-F238E27FC236}">
                <a16:creationId xmlns:a16="http://schemas.microsoft.com/office/drawing/2014/main" id="{891164A8-0085-FEE0-97B8-3EB2573992C6}"/>
              </a:ext>
            </a:extLst>
          </p:cNvPr>
          <p:cNvPicPr>
            <a:picLocks noChangeAspect="1"/>
          </p:cNvPicPr>
          <p:nvPr/>
        </p:nvPicPr>
        <p:blipFill>
          <a:blip r:embed="rId4"/>
          <a:stretch>
            <a:fillRect/>
          </a:stretch>
        </p:blipFill>
        <p:spPr>
          <a:xfrm>
            <a:off x="4089109" y="4572000"/>
            <a:ext cx="4229467" cy="495343"/>
          </a:xfrm>
          <a:prstGeom prst="rect">
            <a:avLst/>
          </a:prstGeom>
        </p:spPr>
      </p:pic>
    </p:spTree>
    <p:extLst>
      <p:ext uri="{BB962C8B-B14F-4D97-AF65-F5344CB8AC3E}">
        <p14:creationId xmlns:p14="http://schemas.microsoft.com/office/powerpoint/2010/main" val="1222591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5E3-789F-EB63-CA5E-8323557D5724}"/>
              </a:ext>
            </a:extLst>
          </p:cNvPr>
          <p:cNvSpPr>
            <a:spLocks noGrp="1"/>
          </p:cNvSpPr>
          <p:nvPr>
            <p:ph type="title"/>
          </p:nvPr>
        </p:nvSpPr>
        <p:spPr>
          <a:xfrm>
            <a:off x="2592646" y="176578"/>
            <a:ext cx="5011473" cy="855529"/>
          </a:xfrm>
        </p:spPr>
        <p:txBody>
          <a:bodyPr>
            <a:normAutofit/>
          </a:bodyPr>
          <a:lstStyle/>
          <a:p>
            <a:r>
              <a:rPr lang="en-US" sz="3600" dirty="0">
                <a:solidFill>
                  <a:schemeClr val="tx2"/>
                </a:solidFill>
              </a:rPr>
              <a:t>Last notes</a:t>
            </a:r>
          </a:p>
        </p:txBody>
      </p:sp>
      <p:sp>
        <p:nvSpPr>
          <p:cNvPr id="3" name="Content Placeholder 2">
            <a:extLst>
              <a:ext uri="{FF2B5EF4-FFF2-40B4-BE49-F238E27FC236}">
                <a16:creationId xmlns:a16="http://schemas.microsoft.com/office/drawing/2014/main" id="{3386600E-67BC-2631-09E1-F2675A0C8A9D}"/>
              </a:ext>
            </a:extLst>
          </p:cNvPr>
          <p:cNvSpPr>
            <a:spLocks noGrp="1"/>
          </p:cNvSpPr>
          <p:nvPr>
            <p:ph idx="1"/>
          </p:nvPr>
        </p:nvSpPr>
        <p:spPr>
          <a:xfrm>
            <a:off x="762000" y="3200400"/>
            <a:ext cx="10181858" cy="1773936"/>
          </a:xfrm>
        </p:spPr>
        <p:txBody>
          <a:bodyPr anchor="ctr">
            <a:noAutofit/>
          </a:bodyPr>
          <a:lstStyle/>
          <a:p>
            <a:pPr>
              <a:lnSpc>
                <a:spcPct val="90000"/>
              </a:lnSpc>
            </a:pPr>
            <a:r>
              <a:rPr lang="en-US" sz="2400" dirty="0">
                <a:solidFill>
                  <a:schemeClr val="tx2"/>
                </a:solidFill>
              </a:rPr>
              <a:t>Every time you create a new project or modify an existing one, you have to run the four past commands to sync everything t GitHub</a:t>
            </a:r>
          </a:p>
          <a:p>
            <a:pPr>
              <a:lnSpc>
                <a:spcPct val="90000"/>
              </a:lnSpc>
            </a:pPr>
            <a:endParaRPr lang="en-US" sz="2400" dirty="0">
              <a:solidFill>
                <a:schemeClr val="tx2"/>
              </a:solidFill>
            </a:endParaRPr>
          </a:p>
          <a:p>
            <a:pPr>
              <a:lnSpc>
                <a:spcPct val="90000"/>
              </a:lnSpc>
            </a:pPr>
            <a:r>
              <a:rPr lang="en-US" sz="2400" dirty="0">
                <a:solidFill>
                  <a:schemeClr val="tx2"/>
                </a:solidFill>
              </a:rPr>
              <a:t>Always go to GitHub and verify that you can see your project there</a:t>
            </a:r>
          </a:p>
          <a:p>
            <a:pPr>
              <a:lnSpc>
                <a:spcPct val="90000"/>
              </a:lnSpc>
            </a:pPr>
            <a:endParaRPr lang="en-US" sz="2400" dirty="0">
              <a:solidFill>
                <a:schemeClr val="tx2"/>
              </a:solidFill>
            </a:endParaRPr>
          </a:p>
          <a:p>
            <a:pPr>
              <a:lnSpc>
                <a:spcPct val="90000"/>
              </a:lnSpc>
            </a:pPr>
            <a:r>
              <a:rPr lang="en-US" sz="2400" dirty="0">
                <a:solidFill>
                  <a:schemeClr val="tx2"/>
                </a:solidFill>
              </a:rPr>
              <a:t>You may still commit code from Eclipse however, this has shown to be problematic.</a:t>
            </a:r>
          </a:p>
          <a:p>
            <a:pPr>
              <a:lnSpc>
                <a:spcPct val="90000"/>
              </a:lnSpc>
            </a:pPr>
            <a:endParaRPr lang="en-US" sz="2400" dirty="0">
              <a:solidFill>
                <a:schemeClr val="tx2"/>
              </a:solidFill>
            </a:endParaRPr>
          </a:p>
        </p:txBody>
      </p:sp>
    </p:spTree>
    <p:extLst>
      <p:ext uri="{BB962C8B-B14F-4D97-AF65-F5344CB8AC3E}">
        <p14:creationId xmlns:p14="http://schemas.microsoft.com/office/powerpoint/2010/main" val="325243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IDEs</a:t>
            </a:r>
          </a:p>
        </p:txBody>
      </p:sp>
      <p:sp>
        <p:nvSpPr>
          <p:cNvPr id="3" name="Content Placeholder 2"/>
          <p:cNvSpPr>
            <a:spLocks noGrp="1"/>
          </p:cNvSpPr>
          <p:nvPr>
            <p:ph idx="1"/>
          </p:nvPr>
        </p:nvSpPr>
        <p:spPr/>
        <p:txBody>
          <a:bodyPr/>
          <a:lstStyle/>
          <a:p>
            <a:r>
              <a:rPr dirty="0"/>
              <a:t>An Integrated Development Environment (IDE) is a software suite that combines various tools to aid developers in creating and managing code. </a:t>
            </a:r>
            <a:endParaRPr lang="en-US" dirty="0"/>
          </a:p>
          <a:p>
            <a:r>
              <a:rPr dirty="0"/>
              <a:t>IDEs offer features like code editing, debugging, version control, and more, all within a unified interface.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8EFC-6FE9-A970-7E73-7A8BC48BCAAD}"/>
              </a:ext>
            </a:extLst>
          </p:cNvPr>
          <p:cNvSpPr>
            <a:spLocks noGrp="1"/>
          </p:cNvSpPr>
          <p:nvPr>
            <p:ph type="ctrTitle"/>
          </p:nvPr>
        </p:nvSpPr>
        <p:spPr/>
        <p:txBody>
          <a:bodyPr/>
          <a:lstStyle/>
          <a:p>
            <a:r>
              <a:rPr lang="en-US" dirty="0"/>
              <a:t>Eclipse, Git, and GitHub Desktop installations and Integration with GitHub.</a:t>
            </a:r>
          </a:p>
        </p:txBody>
      </p:sp>
    </p:spTree>
    <p:extLst>
      <p:ext uri="{BB962C8B-B14F-4D97-AF65-F5344CB8AC3E}">
        <p14:creationId xmlns:p14="http://schemas.microsoft.com/office/powerpoint/2010/main" val="3043432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67B2-94BA-1A0E-4EED-B59D3448C19B}"/>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34752112-15A3-D60A-BDA9-F634ABF1E0C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26692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67B2-94BA-1A0E-4EED-B59D3448C1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52112-15A3-D60A-BDA9-F634ABF1E0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3103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67B2-94BA-1A0E-4EED-B59D3448C1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52112-15A3-D60A-BDA9-F634ABF1E0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407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67B2-94BA-1A0E-4EED-B59D3448C1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52112-15A3-D60A-BDA9-F634ABF1E0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1433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67B2-94BA-1A0E-4EED-B59D3448C1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52112-15A3-D60A-BDA9-F634ABF1E0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959454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67B2-94BA-1A0E-4EED-B59D3448C1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52112-15A3-D60A-BDA9-F634ABF1E0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31885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67B2-94BA-1A0E-4EED-B59D3448C1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52112-15A3-D60A-BDA9-F634ABF1E0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20614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67B2-94BA-1A0E-4EED-B59D3448C1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52112-15A3-D60A-BDA9-F634ABF1E0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00686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p:txBody>
          <a:bodyPr/>
          <a:lstStyle/>
          <a:p>
            <a:r>
              <a:rPr lang="en-US" dirty="0"/>
              <a:t>View Package Explorer</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762000" y="1295400"/>
            <a:ext cx="9982200" cy="1523999"/>
          </a:xfrm>
        </p:spPr>
        <p:txBody>
          <a:bodyPr/>
          <a:lstStyle/>
          <a:p>
            <a:pPr marL="514350" indent="-514350">
              <a:buFont typeface="+mj-lt"/>
              <a:buAutoNum type="arabicPeriod"/>
            </a:pPr>
            <a:r>
              <a:rPr lang="en-US" dirty="0"/>
              <a:t>Start Eclipse</a:t>
            </a:r>
          </a:p>
          <a:p>
            <a:pPr marL="914400" lvl="1" indent="-514350">
              <a:buFont typeface="+mj-lt"/>
              <a:buAutoNum type="arabicPeriod"/>
            </a:pPr>
            <a:r>
              <a:rPr lang="en-US" dirty="0"/>
              <a:t>Navigate to Window menu -&gt; Show/View</a:t>
            </a:r>
          </a:p>
          <a:p>
            <a:pPr marL="1314450" lvl="2" indent="-514350">
              <a:buFont typeface="+mj-lt"/>
              <a:buAutoNum type="arabicPeriod"/>
            </a:pPr>
            <a:r>
              <a:rPr lang="en-US" dirty="0"/>
              <a:t>Select Package Explorer: Now you can see the structure of your projects</a:t>
            </a:r>
          </a:p>
          <a:p>
            <a:endParaRPr lang="en-US" dirty="0"/>
          </a:p>
        </p:txBody>
      </p:sp>
      <p:pic>
        <p:nvPicPr>
          <p:cNvPr id="5" name="Picture 4">
            <a:extLst>
              <a:ext uri="{FF2B5EF4-FFF2-40B4-BE49-F238E27FC236}">
                <a16:creationId xmlns:a16="http://schemas.microsoft.com/office/drawing/2014/main" id="{7D62D4FC-2B60-BF41-CC58-444BF9694E74}"/>
              </a:ext>
            </a:extLst>
          </p:cNvPr>
          <p:cNvPicPr>
            <a:picLocks noChangeAspect="1"/>
          </p:cNvPicPr>
          <p:nvPr/>
        </p:nvPicPr>
        <p:blipFill>
          <a:blip r:embed="rId2"/>
          <a:stretch>
            <a:fillRect/>
          </a:stretch>
        </p:blipFill>
        <p:spPr>
          <a:xfrm>
            <a:off x="762001" y="2667000"/>
            <a:ext cx="3429000" cy="3143745"/>
          </a:xfrm>
          <a:prstGeom prst="rect">
            <a:avLst/>
          </a:prstGeom>
        </p:spPr>
      </p:pic>
      <p:pic>
        <p:nvPicPr>
          <p:cNvPr id="6" name="Picture 5">
            <a:extLst>
              <a:ext uri="{FF2B5EF4-FFF2-40B4-BE49-F238E27FC236}">
                <a16:creationId xmlns:a16="http://schemas.microsoft.com/office/drawing/2014/main" id="{6A3B64A4-3F79-BBE2-EC3C-6A71589E862C}"/>
              </a:ext>
            </a:extLst>
          </p:cNvPr>
          <p:cNvPicPr>
            <a:picLocks noChangeAspect="1"/>
          </p:cNvPicPr>
          <p:nvPr/>
        </p:nvPicPr>
        <p:blipFill>
          <a:blip r:embed="rId3"/>
          <a:stretch>
            <a:fillRect/>
          </a:stretch>
        </p:blipFill>
        <p:spPr>
          <a:xfrm>
            <a:off x="5334000" y="3282472"/>
            <a:ext cx="3665538" cy="2065199"/>
          </a:xfrm>
          <a:prstGeom prst="rect">
            <a:avLst/>
          </a:prstGeom>
        </p:spPr>
      </p:pic>
    </p:spTree>
    <p:extLst>
      <p:ext uri="{BB962C8B-B14F-4D97-AF65-F5344CB8AC3E}">
        <p14:creationId xmlns:p14="http://schemas.microsoft.com/office/powerpoint/2010/main" val="2582413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Need for IDEs</a:t>
            </a:r>
          </a:p>
        </p:txBody>
      </p:sp>
      <p:sp>
        <p:nvSpPr>
          <p:cNvPr id="3" name="Content Placeholder 2"/>
          <p:cNvSpPr>
            <a:spLocks noGrp="1"/>
          </p:cNvSpPr>
          <p:nvPr>
            <p:ph idx="1"/>
          </p:nvPr>
        </p:nvSpPr>
        <p:spPr/>
        <p:txBody>
          <a:bodyPr/>
          <a:lstStyle/>
          <a:p>
            <a:r>
              <a:rPr dirty="0"/>
              <a:t>While basic text editors can be used for programming, IDEs offer a more efficient workflow. </a:t>
            </a:r>
            <a:endParaRPr lang="en-US" dirty="0"/>
          </a:p>
          <a:p>
            <a:r>
              <a:rPr dirty="0"/>
              <a:t>They provide tools that enhance productivity, such as code completion, error checking, and integrated debugging, making development smoother and faster.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p:txBody>
          <a:bodyPr/>
          <a:lstStyle/>
          <a:p>
            <a:r>
              <a:rPr lang="en-US" dirty="0"/>
              <a:t>Enable Git controls</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09600" y="1143000"/>
            <a:ext cx="10515600" cy="1188072"/>
          </a:xfrm>
        </p:spPr>
        <p:txBody>
          <a:bodyPr>
            <a:normAutofit fontScale="92500" lnSpcReduction="10000"/>
          </a:bodyPr>
          <a:lstStyle/>
          <a:p>
            <a:pPr marL="514350" indent="-514350">
              <a:buFont typeface="+mj-lt"/>
              <a:buAutoNum type="arabicPeriod"/>
            </a:pPr>
            <a:r>
              <a:rPr lang="en-US" dirty="0"/>
              <a:t>Start Eclipse</a:t>
            </a:r>
          </a:p>
          <a:p>
            <a:pPr marL="914400" lvl="1" indent="-514350">
              <a:buFont typeface="+mj-lt"/>
              <a:buAutoNum type="arabicPeriod"/>
            </a:pPr>
            <a:r>
              <a:rPr lang="en-US" dirty="0"/>
              <a:t>Navigate to Window menu -&gt; Show/View -&gt;Others</a:t>
            </a:r>
          </a:p>
          <a:p>
            <a:pPr marL="1314450" lvl="2" indent="-514350">
              <a:buFont typeface="+mj-lt"/>
              <a:buAutoNum type="arabicPeriod"/>
            </a:pPr>
            <a:r>
              <a:rPr lang="en-US" dirty="0"/>
              <a:t>Select Git</a:t>
            </a:r>
          </a:p>
          <a:p>
            <a:endParaRPr lang="en-US" dirty="0"/>
          </a:p>
        </p:txBody>
      </p:sp>
      <p:pic>
        <p:nvPicPr>
          <p:cNvPr id="9" name="Content Placeholder 8">
            <a:extLst>
              <a:ext uri="{FF2B5EF4-FFF2-40B4-BE49-F238E27FC236}">
                <a16:creationId xmlns:a16="http://schemas.microsoft.com/office/drawing/2014/main" id="{74DCC151-8A58-657F-80E2-5A8E7AA9C14D}"/>
              </a:ext>
            </a:extLst>
          </p:cNvPr>
          <p:cNvPicPr>
            <a:picLocks noGrp="1" noChangeAspect="1"/>
          </p:cNvPicPr>
          <p:nvPr>
            <p:ph sz="half" idx="2"/>
          </p:nvPr>
        </p:nvPicPr>
        <p:blipFill>
          <a:blip r:embed="rId2"/>
          <a:stretch>
            <a:fillRect/>
          </a:stretch>
        </p:blipFill>
        <p:spPr>
          <a:xfrm>
            <a:off x="914400" y="2476971"/>
            <a:ext cx="3505200" cy="3331797"/>
          </a:xfrm>
        </p:spPr>
      </p:pic>
      <p:pic>
        <p:nvPicPr>
          <p:cNvPr id="11" name="Picture 10">
            <a:extLst>
              <a:ext uri="{FF2B5EF4-FFF2-40B4-BE49-F238E27FC236}">
                <a16:creationId xmlns:a16="http://schemas.microsoft.com/office/drawing/2014/main" id="{348171D6-BB8A-6053-4AE2-0CC88DFB945D}"/>
              </a:ext>
            </a:extLst>
          </p:cNvPr>
          <p:cNvPicPr>
            <a:picLocks noChangeAspect="1"/>
          </p:cNvPicPr>
          <p:nvPr/>
        </p:nvPicPr>
        <p:blipFill>
          <a:blip r:embed="rId3"/>
          <a:stretch>
            <a:fillRect/>
          </a:stretch>
        </p:blipFill>
        <p:spPr>
          <a:xfrm>
            <a:off x="6553200" y="2245324"/>
            <a:ext cx="3132091" cy="3795089"/>
          </a:xfrm>
          <a:prstGeom prst="rect">
            <a:avLst/>
          </a:prstGeom>
        </p:spPr>
      </p:pic>
    </p:spTree>
    <p:extLst>
      <p:ext uri="{BB962C8B-B14F-4D97-AF65-F5344CB8AC3E}">
        <p14:creationId xmlns:p14="http://schemas.microsoft.com/office/powerpoint/2010/main" val="23615040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p:txBody>
          <a:bodyPr/>
          <a:lstStyle/>
          <a:p>
            <a:r>
              <a:rPr lang="en-US" dirty="0"/>
              <a:t>Eclipse Main Screen</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09600" y="1143000"/>
            <a:ext cx="5410200" cy="4495800"/>
          </a:xfrm>
        </p:spPr>
        <p:txBody>
          <a:bodyPr>
            <a:normAutofit/>
          </a:bodyPr>
          <a:lstStyle/>
          <a:p>
            <a:pPr marL="514350" indent="-514350">
              <a:buFont typeface="+mj-lt"/>
              <a:buAutoNum type="arabicPeriod"/>
            </a:pPr>
            <a:r>
              <a:rPr lang="en-US" dirty="0"/>
              <a:t>Now you should see something similar to the screenshot </a:t>
            </a:r>
          </a:p>
          <a:p>
            <a:pPr marL="514350" indent="-514350">
              <a:buFont typeface="+mj-lt"/>
              <a:buAutoNum type="arabicPeriod"/>
            </a:pPr>
            <a:r>
              <a:rPr lang="en-US" dirty="0"/>
              <a:t>You should see Package Explorer</a:t>
            </a:r>
          </a:p>
          <a:p>
            <a:pPr marL="514350" indent="-514350">
              <a:buFont typeface="+mj-lt"/>
              <a:buAutoNum type="arabicPeriod"/>
            </a:pPr>
            <a:r>
              <a:rPr lang="en-US" dirty="0"/>
              <a:t>You should see Git Repositories </a:t>
            </a:r>
          </a:p>
        </p:txBody>
      </p:sp>
      <p:pic>
        <p:nvPicPr>
          <p:cNvPr id="13" name="Picture 12">
            <a:extLst>
              <a:ext uri="{FF2B5EF4-FFF2-40B4-BE49-F238E27FC236}">
                <a16:creationId xmlns:a16="http://schemas.microsoft.com/office/drawing/2014/main" id="{08F9EC29-EEA6-0584-0BE9-6D2791FF153B}"/>
              </a:ext>
            </a:extLst>
          </p:cNvPr>
          <p:cNvPicPr>
            <a:picLocks noChangeAspect="1"/>
          </p:cNvPicPr>
          <p:nvPr/>
        </p:nvPicPr>
        <p:blipFill>
          <a:blip r:embed="rId2"/>
          <a:stretch>
            <a:fillRect/>
          </a:stretch>
        </p:blipFill>
        <p:spPr>
          <a:xfrm>
            <a:off x="6858000" y="1717986"/>
            <a:ext cx="4267200" cy="5069258"/>
          </a:xfrm>
          <a:prstGeom prst="rect">
            <a:avLst/>
          </a:prstGeom>
        </p:spPr>
      </p:pic>
    </p:spTree>
    <p:extLst>
      <p:ext uri="{BB962C8B-B14F-4D97-AF65-F5344CB8AC3E}">
        <p14:creationId xmlns:p14="http://schemas.microsoft.com/office/powerpoint/2010/main" val="11062399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p:txBody>
          <a:bodyPr/>
          <a:lstStyle/>
          <a:p>
            <a:r>
              <a:rPr lang="en-US" dirty="0"/>
              <a:t>Clone GitHub Repo using Eclipse</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09600" y="1143000"/>
            <a:ext cx="5410200" cy="4495800"/>
          </a:xfrm>
        </p:spPr>
        <p:txBody>
          <a:bodyPr>
            <a:normAutofit/>
          </a:bodyPr>
          <a:lstStyle/>
          <a:p>
            <a:pPr marL="457200" indent="-457200"/>
            <a:r>
              <a:rPr lang="en-US" sz="3000" dirty="0"/>
              <a:t>First, lets clone your personal repo</a:t>
            </a:r>
          </a:p>
          <a:p>
            <a:pPr marL="1314450" lvl="2" indent="-514350">
              <a:buFont typeface="+mj-lt"/>
              <a:buAutoNum type="arabicPeriod"/>
            </a:pPr>
            <a:r>
              <a:rPr lang="en-US" sz="2600" dirty="0"/>
              <a:t>Get the link to your repo from your repo’s page -&gt; Code -&gt;Local -&gt;HTTPS -&gt; copy link </a:t>
            </a:r>
          </a:p>
        </p:txBody>
      </p:sp>
      <p:pic>
        <p:nvPicPr>
          <p:cNvPr id="5" name="Picture 4">
            <a:extLst>
              <a:ext uri="{FF2B5EF4-FFF2-40B4-BE49-F238E27FC236}">
                <a16:creationId xmlns:a16="http://schemas.microsoft.com/office/drawing/2014/main" id="{79BE4E77-3B59-A5E0-A4B5-F53EC4021F67}"/>
              </a:ext>
            </a:extLst>
          </p:cNvPr>
          <p:cNvPicPr>
            <a:picLocks noChangeAspect="1"/>
          </p:cNvPicPr>
          <p:nvPr/>
        </p:nvPicPr>
        <p:blipFill>
          <a:blip r:embed="rId2"/>
          <a:stretch>
            <a:fillRect/>
          </a:stretch>
        </p:blipFill>
        <p:spPr>
          <a:xfrm>
            <a:off x="7315200" y="1562100"/>
            <a:ext cx="3540941" cy="3657600"/>
          </a:xfrm>
          <a:prstGeom prst="rect">
            <a:avLst/>
          </a:prstGeom>
        </p:spPr>
      </p:pic>
    </p:spTree>
    <p:extLst>
      <p:ext uri="{BB962C8B-B14F-4D97-AF65-F5344CB8AC3E}">
        <p14:creationId xmlns:p14="http://schemas.microsoft.com/office/powerpoint/2010/main" val="39861278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p:txBody>
          <a:bodyPr/>
          <a:lstStyle/>
          <a:p>
            <a:r>
              <a:rPr lang="en-US" dirty="0"/>
              <a:t>Clone GitHub Repo using Eclipse</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09600" y="1143000"/>
            <a:ext cx="5410200" cy="4495800"/>
          </a:xfrm>
        </p:spPr>
        <p:txBody>
          <a:bodyPr>
            <a:normAutofit/>
          </a:bodyPr>
          <a:lstStyle/>
          <a:p>
            <a:pPr marL="514350" indent="-514350">
              <a:buFont typeface="+mj-lt"/>
              <a:buAutoNum type="arabicPeriod"/>
            </a:pPr>
            <a:r>
              <a:rPr lang="en-US" dirty="0"/>
              <a:t>Before you can clone a GitHub repo to your eclipse, you need to obtain a personal Token from the GitHub website.</a:t>
            </a:r>
          </a:p>
          <a:p>
            <a:pPr marL="514350" indent="-514350">
              <a:buFont typeface="+mj-lt"/>
              <a:buAutoNum type="arabicPeriod"/>
            </a:pPr>
            <a:r>
              <a:rPr lang="en-US" dirty="0"/>
              <a:t>Navigate to GitHub.com -&gt; login using your mix account</a:t>
            </a:r>
          </a:p>
          <a:p>
            <a:pPr marL="514350" indent="-514350">
              <a:buFont typeface="+mj-lt"/>
              <a:buAutoNum type="arabicPeriod"/>
            </a:pPr>
            <a:r>
              <a:rPr lang="en-US" dirty="0"/>
              <a:t>Go to your profile icon and click on Settings</a:t>
            </a:r>
          </a:p>
        </p:txBody>
      </p:sp>
      <p:pic>
        <p:nvPicPr>
          <p:cNvPr id="5" name="Picture 4">
            <a:extLst>
              <a:ext uri="{FF2B5EF4-FFF2-40B4-BE49-F238E27FC236}">
                <a16:creationId xmlns:a16="http://schemas.microsoft.com/office/drawing/2014/main" id="{A170747C-13DA-28B0-95F7-4FC70B5ED4D5}"/>
              </a:ext>
            </a:extLst>
          </p:cNvPr>
          <p:cNvPicPr>
            <a:picLocks noChangeAspect="1"/>
          </p:cNvPicPr>
          <p:nvPr/>
        </p:nvPicPr>
        <p:blipFill>
          <a:blip r:embed="rId2"/>
          <a:stretch>
            <a:fillRect/>
          </a:stretch>
        </p:blipFill>
        <p:spPr>
          <a:xfrm>
            <a:off x="7543800" y="1379538"/>
            <a:ext cx="2590800" cy="5403307"/>
          </a:xfrm>
          <a:prstGeom prst="rect">
            <a:avLst/>
          </a:prstGeom>
        </p:spPr>
      </p:pic>
    </p:spTree>
    <p:extLst>
      <p:ext uri="{BB962C8B-B14F-4D97-AF65-F5344CB8AC3E}">
        <p14:creationId xmlns:p14="http://schemas.microsoft.com/office/powerpoint/2010/main" val="42065027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609600" y="-28575"/>
            <a:ext cx="10972800" cy="1143000"/>
          </a:xfrm>
        </p:spPr>
        <p:txBody>
          <a:bodyPr/>
          <a:lstStyle/>
          <a:p>
            <a:r>
              <a:rPr lang="en-US" dirty="0"/>
              <a:t>Clone GitHub Repo using Eclipse</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19125" y="784129"/>
            <a:ext cx="9677400" cy="2971800"/>
          </a:xfrm>
        </p:spPr>
        <p:txBody>
          <a:bodyPr>
            <a:normAutofit/>
          </a:bodyPr>
          <a:lstStyle/>
          <a:p>
            <a:pPr marL="514350" indent="-514350">
              <a:buFont typeface="+mj-lt"/>
              <a:buAutoNum type="arabicPeriod"/>
            </a:pPr>
            <a:r>
              <a:rPr lang="en-US" dirty="0"/>
              <a:t>Scroll down to Developers Settings </a:t>
            </a:r>
          </a:p>
          <a:p>
            <a:pPr marL="514350" indent="-514350">
              <a:buFont typeface="+mj-lt"/>
              <a:buAutoNum type="arabicPeriod"/>
            </a:pPr>
            <a:r>
              <a:rPr lang="en-US" dirty="0"/>
              <a:t>Under Personal access tokens -&gt; Tokens (classic) -&gt;Generate new token (classic)</a:t>
            </a:r>
          </a:p>
          <a:p>
            <a:pPr marL="514350" indent="-514350">
              <a:buFont typeface="+mj-lt"/>
              <a:buAutoNum type="arabicPeriod"/>
            </a:pPr>
            <a:r>
              <a:rPr lang="en-US" dirty="0"/>
              <a:t>Give this token a name (MIST352) -&gt; check all boxes. Save this token in a secured place. You will need this to integrate GitHub with Eclipse. You will not be able to view this again.</a:t>
            </a:r>
          </a:p>
        </p:txBody>
      </p:sp>
      <p:pic>
        <p:nvPicPr>
          <p:cNvPr id="6" name="Picture 5">
            <a:extLst>
              <a:ext uri="{FF2B5EF4-FFF2-40B4-BE49-F238E27FC236}">
                <a16:creationId xmlns:a16="http://schemas.microsoft.com/office/drawing/2014/main" id="{9E54C2A2-6261-4FCC-AD07-F62FC631EC0B}"/>
              </a:ext>
            </a:extLst>
          </p:cNvPr>
          <p:cNvPicPr>
            <a:picLocks noChangeAspect="1"/>
          </p:cNvPicPr>
          <p:nvPr/>
        </p:nvPicPr>
        <p:blipFill>
          <a:blip r:embed="rId2"/>
          <a:stretch>
            <a:fillRect/>
          </a:stretch>
        </p:blipFill>
        <p:spPr>
          <a:xfrm>
            <a:off x="590550" y="3581400"/>
            <a:ext cx="9579170" cy="2209992"/>
          </a:xfrm>
          <a:prstGeom prst="rect">
            <a:avLst/>
          </a:prstGeom>
        </p:spPr>
      </p:pic>
    </p:spTree>
    <p:extLst>
      <p:ext uri="{BB962C8B-B14F-4D97-AF65-F5344CB8AC3E}">
        <p14:creationId xmlns:p14="http://schemas.microsoft.com/office/powerpoint/2010/main" val="10533214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p:txBody>
          <a:bodyPr/>
          <a:lstStyle/>
          <a:p>
            <a:r>
              <a:rPr lang="en-US" dirty="0"/>
              <a:t>Clone GitHub Repo using Eclipse</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09600" y="1143000"/>
            <a:ext cx="5410200" cy="4495800"/>
          </a:xfrm>
        </p:spPr>
        <p:txBody>
          <a:bodyPr>
            <a:normAutofit lnSpcReduction="10000"/>
          </a:bodyPr>
          <a:lstStyle/>
          <a:p>
            <a:pPr marL="457200" indent="-457200"/>
            <a:r>
              <a:rPr lang="en-US" sz="3000" dirty="0"/>
              <a:t>In Eclipse:</a:t>
            </a:r>
          </a:p>
          <a:p>
            <a:pPr marL="457200" indent="-457200"/>
            <a:r>
              <a:rPr lang="en-US" sz="3000" dirty="0"/>
              <a:t>Git Repositories -&gt; Clone a Git repository</a:t>
            </a:r>
          </a:p>
          <a:p>
            <a:pPr marL="457200" indent="-457200"/>
            <a:r>
              <a:rPr lang="en-US" sz="3000" dirty="0"/>
              <a:t>URL: URL of your repo</a:t>
            </a:r>
          </a:p>
          <a:p>
            <a:pPr marL="457200" indent="-457200"/>
            <a:r>
              <a:rPr lang="en-US" sz="3000" dirty="0"/>
              <a:t>Host: Leave as is</a:t>
            </a:r>
          </a:p>
          <a:p>
            <a:pPr marL="457200" indent="-457200"/>
            <a:r>
              <a:rPr lang="en-US" sz="3000" dirty="0"/>
              <a:t>Repo path: L:eave as is</a:t>
            </a:r>
          </a:p>
          <a:p>
            <a:pPr marL="457200" indent="-457200"/>
            <a:r>
              <a:rPr lang="en-US" sz="3000" dirty="0"/>
              <a:t>User: Your GitHub user name</a:t>
            </a:r>
          </a:p>
          <a:p>
            <a:pPr marL="457200" indent="-457200"/>
            <a:r>
              <a:rPr lang="en-US" sz="3000" dirty="0"/>
              <a:t>Password( Token obtained from Slide # 32) -&gt; Next</a:t>
            </a:r>
          </a:p>
          <a:p>
            <a:pPr marL="457200" indent="-457200"/>
            <a:endParaRPr lang="en-US" sz="2600" dirty="0"/>
          </a:p>
        </p:txBody>
      </p:sp>
      <p:pic>
        <p:nvPicPr>
          <p:cNvPr id="8" name="Picture 7">
            <a:extLst>
              <a:ext uri="{FF2B5EF4-FFF2-40B4-BE49-F238E27FC236}">
                <a16:creationId xmlns:a16="http://schemas.microsoft.com/office/drawing/2014/main" id="{C4FE5FF8-2B80-D9F7-0A11-AAF43640D176}"/>
              </a:ext>
            </a:extLst>
          </p:cNvPr>
          <p:cNvPicPr>
            <a:picLocks noChangeAspect="1"/>
          </p:cNvPicPr>
          <p:nvPr/>
        </p:nvPicPr>
        <p:blipFill>
          <a:blip r:embed="rId2"/>
          <a:stretch>
            <a:fillRect/>
          </a:stretch>
        </p:blipFill>
        <p:spPr>
          <a:xfrm>
            <a:off x="6400800" y="1219200"/>
            <a:ext cx="5692633" cy="4915326"/>
          </a:xfrm>
          <a:prstGeom prst="rect">
            <a:avLst/>
          </a:prstGeom>
        </p:spPr>
      </p:pic>
    </p:spTree>
    <p:extLst>
      <p:ext uri="{BB962C8B-B14F-4D97-AF65-F5344CB8AC3E}">
        <p14:creationId xmlns:p14="http://schemas.microsoft.com/office/powerpoint/2010/main" val="8444063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p:txBody>
          <a:bodyPr/>
          <a:lstStyle/>
          <a:p>
            <a:r>
              <a:rPr lang="en-US" dirty="0"/>
              <a:t>Clone GitHub Repo using Eclipse</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09600" y="1143000"/>
            <a:ext cx="5410200" cy="4495800"/>
          </a:xfrm>
        </p:spPr>
        <p:txBody>
          <a:bodyPr>
            <a:normAutofit/>
          </a:bodyPr>
          <a:lstStyle/>
          <a:p>
            <a:pPr marL="457200" indent="-457200"/>
            <a:r>
              <a:rPr lang="en-US" sz="3000" dirty="0"/>
              <a:t>You should see this screen, if not, then you need to make at least one commit to your repo.</a:t>
            </a:r>
            <a:endParaRPr lang="en-US" sz="2600" dirty="0"/>
          </a:p>
        </p:txBody>
      </p:sp>
      <p:pic>
        <p:nvPicPr>
          <p:cNvPr id="5" name="Picture 4">
            <a:extLst>
              <a:ext uri="{FF2B5EF4-FFF2-40B4-BE49-F238E27FC236}">
                <a16:creationId xmlns:a16="http://schemas.microsoft.com/office/drawing/2014/main" id="{B2234EDA-3FFC-84C6-DCA0-DC54B7B1935A}"/>
              </a:ext>
            </a:extLst>
          </p:cNvPr>
          <p:cNvPicPr>
            <a:picLocks noChangeAspect="1"/>
          </p:cNvPicPr>
          <p:nvPr/>
        </p:nvPicPr>
        <p:blipFill>
          <a:blip r:embed="rId2"/>
          <a:stretch>
            <a:fillRect/>
          </a:stretch>
        </p:blipFill>
        <p:spPr>
          <a:xfrm>
            <a:off x="6514608" y="1143000"/>
            <a:ext cx="5677392" cy="4922947"/>
          </a:xfrm>
          <a:prstGeom prst="rect">
            <a:avLst/>
          </a:prstGeom>
        </p:spPr>
      </p:pic>
    </p:spTree>
    <p:extLst>
      <p:ext uri="{BB962C8B-B14F-4D97-AF65-F5344CB8AC3E}">
        <p14:creationId xmlns:p14="http://schemas.microsoft.com/office/powerpoint/2010/main" val="24005579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nSpc>
                <a:spcPct val="90000"/>
              </a:lnSpc>
            </a:pPr>
            <a:r>
              <a:rPr lang="en-US" kern="1200">
                <a:solidFill>
                  <a:schemeClr val="tx1"/>
                </a:solidFill>
                <a:latin typeface="+mj-lt"/>
                <a:ea typeface="+mj-ea"/>
                <a:cs typeface="+mj-cs"/>
              </a:rPr>
              <a:t>Clone GitHub Repo using Eclipse</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996287" y="4121253"/>
            <a:ext cx="4805799" cy="2508147"/>
          </a:xfrm>
        </p:spPr>
        <p:txBody>
          <a:bodyPr vert="horz" lIns="91440" tIns="45720" rIns="91440" bIns="45720" rtlCol="0">
            <a:normAutofit/>
          </a:bodyPr>
          <a:lstStyle/>
          <a:p>
            <a:pPr algn="ctr">
              <a:lnSpc>
                <a:spcPct val="90000"/>
              </a:lnSpc>
              <a:spcBef>
                <a:spcPts val="1000"/>
              </a:spcBef>
            </a:pPr>
            <a:r>
              <a:rPr lang="en-US" sz="1800" kern="1200" dirty="0">
                <a:solidFill>
                  <a:schemeClr val="tx1"/>
                </a:solidFill>
                <a:latin typeface="+mn-lt"/>
                <a:ea typeface="+mn-ea"/>
                <a:cs typeface="+mn-cs"/>
              </a:rPr>
              <a:t>Finally, check those two boxes as shown in the screenshot. And click finish</a:t>
            </a:r>
          </a:p>
          <a:p>
            <a:pPr algn="ctr">
              <a:lnSpc>
                <a:spcPct val="90000"/>
              </a:lnSpc>
              <a:spcBef>
                <a:spcPts val="1000"/>
              </a:spcBef>
            </a:pPr>
            <a:r>
              <a:rPr lang="en-US" sz="1800" dirty="0"/>
              <a:t>Save the password</a:t>
            </a:r>
          </a:p>
          <a:p>
            <a:pPr algn="ctr">
              <a:lnSpc>
                <a:spcPct val="90000"/>
              </a:lnSpc>
              <a:spcBef>
                <a:spcPts val="1000"/>
              </a:spcBef>
            </a:pPr>
            <a:r>
              <a:rPr lang="en-US" sz="1800" kern="1200" dirty="0">
                <a:solidFill>
                  <a:schemeClr val="tx1"/>
                </a:solidFill>
                <a:latin typeface="+mn-lt"/>
                <a:ea typeface="+mn-ea"/>
                <a:cs typeface="+mn-cs"/>
              </a:rPr>
              <a:t>You might be asked to setup password recovery questions. Go ahead and do that.</a:t>
            </a:r>
          </a:p>
          <a:p>
            <a:pPr marL="0" indent="0" algn="ctr">
              <a:lnSpc>
                <a:spcPct val="90000"/>
              </a:lnSpc>
              <a:spcBef>
                <a:spcPts val="1000"/>
              </a:spcBef>
              <a:buNone/>
            </a:pPr>
            <a:endParaRPr lang="en-US" sz="1800" kern="1200" dirty="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9D8E5CD6-FE15-7EF1-691E-4CB6D4AB170E}"/>
              </a:ext>
            </a:extLst>
          </p:cNvPr>
          <p:cNvPicPr>
            <a:picLocks noChangeAspect="1"/>
          </p:cNvPicPr>
          <p:nvPr/>
        </p:nvPicPr>
        <p:blipFill>
          <a:blip r:embed="rId2"/>
          <a:stretch>
            <a:fillRect/>
          </a:stretch>
        </p:blipFill>
        <p:spPr>
          <a:xfrm>
            <a:off x="5895751" y="1002108"/>
            <a:ext cx="5708649" cy="4823808"/>
          </a:xfrm>
          <a:prstGeom prst="rect">
            <a:avLst/>
          </a:prstGeom>
        </p:spPr>
      </p:pic>
    </p:spTree>
    <p:extLst>
      <p:ext uri="{BB962C8B-B14F-4D97-AF65-F5344CB8AC3E}">
        <p14:creationId xmlns:p14="http://schemas.microsoft.com/office/powerpoint/2010/main" val="37720573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773408" y="992094"/>
            <a:ext cx="3616913" cy="2795160"/>
          </a:xfrm>
        </p:spPr>
        <p:txBody>
          <a:bodyPr vert="horz" lIns="91440" tIns="45720" rIns="91440" bIns="45720" rtlCol="0" anchor="b">
            <a:normAutofit fontScale="90000"/>
          </a:bodyPr>
          <a:lstStyle/>
          <a:p>
            <a:pPr>
              <a:lnSpc>
                <a:spcPct val="90000"/>
              </a:lnSpc>
            </a:pPr>
            <a:r>
              <a:rPr lang="en-US" kern="1200" dirty="0">
                <a:solidFill>
                  <a:schemeClr val="tx1"/>
                </a:solidFill>
                <a:latin typeface="+mj-lt"/>
                <a:ea typeface="+mj-ea"/>
                <a:cs typeface="+mj-cs"/>
              </a:rPr>
              <a:t>You now should see your repo under Git Repositories</a:t>
            </a:r>
          </a:p>
        </p:txBody>
      </p:sp>
      <p:pic>
        <p:nvPicPr>
          <p:cNvPr id="8" name="Picture 7">
            <a:extLst>
              <a:ext uri="{FF2B5EF4-FFF2-40B4-BE49-F238E27FC236}">
                <a16:creationId xmlns:a16="http://schemas.microsoft.com/office/drawing/2014/main" id="{20FC3AEF-BE79-EF49-01CB-814949409840}"/>
              </a:ext>
            </a:extLst>
          </p:cNvPr>
          <p:cNvPicPr>
            <a:picLocks noChangeAspect="1"/>
          </p:cNvPicPr>
          <p:nvPr/>
        </p:nvPicPr>
        <p:blipFill>
          <a:blip r:embed="rId2"/>
          <a:stretch>
            <a:fillRect/>
          </a:stretch>
        </p:blipFill>
        <p:spPr>
          <a:xfrm>
            <a:off x="5410200" y="1828800"/>
            <a:ext cx="5341938" cy="3609418"/>
          </a:xfrm>
          <a:prstGeom prst="rect">
            <a:avLst/>
          </a:prstGeom>
        </p:spPr>
      </p:pic>
    </p:spTree>
    <p:extLst>
      <p:ext uri="{BB962C8B-B14F-4D97-AF65-F5344CB8AC3E}">
        <p14:creationId xmlns:p14="http://schemas.microsoft.com/office/powerpoint/2010/main" val="3438281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609600" y="-28575"/>
            <a:ext cx="10972800" cy="1143000"/>
          </a:xfrm>
        </p:spPr>
        <p:txBody>
          <a:bodyPr/>
          <a:lstStyle/>
          <a:p>
            <a:r>
              <a:rPr lang="en-US" dirty="0"/>
              <a:t>Create project in Eclipse</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502187" y="826294"/>
            <a:ext cx="9677400" cy="2971800"/>
          </a:xfrm>
        </p:spPr>
        <p:txBody>
          <a:bodyPr>
            <a:normAutofit/>
          </a:bodyPr>
          <a:lstStyle/>
          <a:p>
            <a:pPr marL="514350" indent="-514350">
              <a:buFont typeface="+mj-lt"/>
              <a:buAutoNum type="arabicPeriod"/>
            </a:pPr>
            <a:r>
              <a:rPr lang="en-US" dirty="0"/>
              <a:t>Under File menu -&gt; go to New -&gt; Java projects</a:t>
            </a:r>
          </a:p>
          <a:p>
            <a:pPr marL="914400" lvl="1" indent="-514350">
              <a:buFont typeface="+mj-lt"/>
              <a:buAutoNum type="arabicPeriod"/>
            </a:pPr>
            <a:r>
              <a:rPr lang="en-US" dirty="0"/>
              <a:t>Provide project name. Keep last box unchecked -&gt; Finish</a:t>
            </a:r>
          </a:p>
          <a:p>
            <a:pPr marL="914400" lvl="1" indent="-514350">
              <a:buFont typeface="+mj-lt"/>
              <a:buAutoNum type="arabicPeriod"/>
            </a:pPr>
            <a:r>
              <a:rPr lang="en-US" dirty="0"/>
              <a:t>You should see your project under the Package Explorer tab</a:t>
            </a:r>
          </a:p>
        </p:txBody>
      </p:sp>
      <p:pic>
        <p:nvPicPr>
          <p:cNvPr id="5" name="Picture 4">
            <a:extLst>
              <a:ext uri="{FF2B5EF4-FFF2-40B4-BE49-F238E27FC236}">
                <a16:creationId xmlns:a16="http://schemas.microsoft.com/office/drawing/2014/main" id="{A9374D49-8E53-D568-ECCD-E7C867A57A57}"/>
              </a:ext>
            </a:extLst>
          </p:cNvPr>
          <p:cNvPicPr>
            <a:picLocks noChangeAspect="1"/>
          </p:cNvPicPr>
          <p:nvPr/>
        </p:nvPicPr>
        <p:blipFill>
          <a:blip r:embed="rId2"/>
          <a:stretch>
            <a:fillRect/>
          </a:stretch>
        </p:blipFill>
        <p:spPr>
          <a:xfrm>
            <a:off x="535525" y="2895600"/>
            <a:ext cx="5090601" cy="2141406"/>
          </a:xfrm>
          <a:prstGeom prst="rect">
            <a:avLst/>
          </a:prstGeom>
        </p:spPr>
      </p:pic>
      <p:pic>
        <p:nvPicPr>
          <p:cNvPr id="8" name="Picture 7">
            <a:extLst>
              <a:ext uri="{FF2B5EF4-FFF2-40B4-BE49-F238E27FC236}">
                <a16:creationId xmlns:a16="http://schemas.microsoft.com/office/drawing/2014/main" id="{E73382F1-30DB-BFA0-30AA-F9EABD4154B5}"/>
              </a:ext>
            </a:extLst>
          </p:cNvPr>
          <p:cNvPicPr>
            <a:picLocks noChangeAspect="1"/>
          </p:cNvPicPr>
          <p:nvPr/>
        </p:nvPicPr>
        <p:blipFill>
          <a:blip r:embed="rId3"/>
          <a:stretch>
            <a:fillRect/>
          </a:stretch>
        </p:blipFill>
        <p:spPr>
          <a:xfrm>
            <a:off x="7123369" y="2138363"/>
            <a:ext cx="5011037" cy="4719637"/>
          </a:xfrm>
          <a:prstGeom prst="rect">
            <a:avLst/>
          </a:prstGeom>
        </p:spPr>
      </p:pic>
    </p:spTree>
    <p:extLst>
      <p:ext uri="{BB962C8B-B14F-4D97-AF65-F5344CB8AC3E}">
        <p14:creationId xmlns:p14="http://schemas.microsoft.com/office/powerpoint/2010/main" val="167054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Compilers vs. Interpreters</a:t>
            </a:r>
          </a:p>
        </p:txBody>
      </p:sp>
      <p:sp>
        <p:nvSpPr>
          <p:cNvPr id="3" name="Content Placeholder 2"/>
          <p:cNvSpPr>
            <a:spLocks noGrp="1"/>
          </p:cNvSpPr>
          <p:nvPr>
            <p:ph idx="1"/>
          </p:nvPr>
        </p:nvSpPr>
        <p:spPr/>
        <p:txBody>
          <a:bodyPr/>
          <a:lstStyle/>
          <a:p>
            <a:r>
              <a:rPr dirty="0"/>
              <a:t>Compilers and interpreters are tools for translating code into machine-readable instructions. </a:t>
            </a:r>
            <a:endParaRPr lang="en-US" dirty="0"/>
          </a:p>
          <a:p>
            <a:r>
              <a:rPr dirty="0"/>
              <a:t>Compilers, like the one in Eclipse, convert code to bytecode before execution</a:t>
            </a:r>
            <a:r>
              <a:rPr lang="en-US" dirty="0"/>
              <a:t>.</a:t>
            </a:r>
          </a:p>
          <a:p>
            <a:r>
              <a:rPr dirty="0"/>
              <a:t>Interpreters, on the other hand, execute code line by line, as seen in languages like Python.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609600" y="-28575"/>
            <a:ext cx="10972800" cy="1143000"/>
          </a:xfrm>
        </p:spPr>
        <p:txBody>
          <a:bodyPr/>
          <a:lstStyle/>
          <a:p>
            <a:r>
              <a:rPr lang="en-US" dirty="0"/>
              <a:t>Add Java classes to your project</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502187" y="826294"/>
            <a:ext cx="9677400" cy="2971800"/>
          </a:xfrm>
        </p:spPr>
        <p:txBody>
          <a:bodyPr>
            <a:normAutofit/>
          </a:bodyPr>
          <a:lstStyle/>
          <a:p>
            <a:pPr marL="514350" indent="-514350">
              <a:buFont typeface="+mj-lt"/>
              <a:buAutoNum type="arabicPeriod"/>
            </a:pPr>
            <a:r>
              <a:rPr lang="en-US" dirty="0"/>
              <a:t>Navigate to your project -&gt;</a:t>
            </a:r>
            <a:r>
              <a:rPr lang="en-US" dirty="0" err="1"/>
              <a:t>src</a:t>
            </a:r>
            <a:r>
              <a:rPr lang="en-US" dirty="0"/>
              <a:t> folder -&gt;right click -&gt; New -&gt; class</a:t>
            </a:r>
          </a:p>
          <a:p>
            <a:pPr marL="514350" indent="-514350">
              <a:buFont typeface="+mj-lt"/>
              <a:buAutoNum type="arabicPeriod"/>
            </a:pPr>
            <a:r>
              <a:rPr lang="en-US" dirty="0"/>
              <a:t>Provide name -&gt; check all boxes as shown in screenshot below -&gt; Finish</a:t>
            </a:r>
          </a:p>
        </p:txBody>
      </p:sp>
      <p:pic>
        <p:nvPicPr>
          <p:cNvPr id="6" name="Picture 5">
            <a:extLst>
              <a:ext uri="{FF2B5EF4-FFF2-40B4-BE49-F238E27FC236}">
                <a16:creationId xmlns:a16="http://schemas.microsoft.com/office/drawing/2014/main" id="{F19D88C0-CA44-4588-6972-89829F03877A}"/>
              </a:ext>
            </a:extLst>
          </p:cNvPr>
          <p:cNvPicPr>
            <a:picLocks noChangeAspect="1"/>
          </p:cNvPicPr>
          <p:nvPr/>
        </p:nvPicPr>
        <p:blipFill>
          <a:blip r:embed="rId2"/>
          <a:stretch>
            <a:fillRect/>
          </a:stretch>
        </p:blipFill>
        <p:spPr>
          <a:xfrm>
            <a:off x="250953" y="2940981"/>
            <a:ext cx="5845047" cy="3917019"/>
          </a:xfrm>
          <a:prstGeom prst="rect">
            <a:avLst/>
          </a:prstGeom>
        </p:spPr>
      </p:pic>
      <p:pic>
        <p:nvPicPr>
          <p:cNvPr id="9" name="Picture 8">
            <a:extLst>
              <a:ext uri="{FF2B5EF4-FFF2-40B4-BE49-F238E27FC236}">
                <a16:creationId xmlns:a16="http://schemas.microsoft.com/office/drawing/2014/main" id="{91970B44-19E6-AD76-5F11-35D54158B841}"/>
              </a:ext>
            </a:extLst>
          </p:cNvPr>
          <p:cNvPicPr>
            <a:picLocks noChangeAspect="1"/>
          </p:cNvPicPr>
          <p:nvPr/>
        </p:nvPicPr>
        <p:blipFill>
          <a:blip r:embed="rId3"/>
          <a:stretch>
            <a:fillRect/>
          </a:stretch>
        </p:blipFill>
        <p:spPr>
          <a:xfrm>
            <a:off x="7891260" y="2719387"/>
            <a:ext cx="3691140" cy="4114800"/>
          </a:xfrm>
          <a:prstGeom prst="rect">
            <a:avLst/>
          </a:prstGeom>
        </p:spPr>
      </p:pic>
    </p:spTree>
    <p:extLst>
      <p:ext uri="{BB962C8B-B14F-4D97-AF65-F5344CB8AC3E}">
        <p14:creationId xmlns:p14="http://schemas.microsoft.com/office/powerpoint/2010/main" val="2872061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609600" y="-28575"/>
            <a:ext cx="10972800" cy="1143000"/>
          </a:xfrm>
        </p:spPr>
        <p:txBody>
          <a:bodyPr/>
          <a:lstStyle/>
          <a:p>
            <a:r>
              <a:rPr lang="en-US" dirty="0"/>
              <a:t>Add Java classes to your project</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762000" y="1447800"/>
            <a:ext cx="9677400" cy="2971800"/>
          </a:xfrm>
        </p:spPr>
        <p:txBody>
          <a:bodyPr>
            <a:normAutofit/>
          </a:bodyPr>
          <a:lstStyle/>
          <a:p>
            <a:pPr marL="514350" indent="-514350">
              <a:buFont typeface="+mj-lt"/>
              <a:buAutoNum type="arabicPeriod"/>
            </a:pPr>
            <a:r>
              <a:rPr lang="en-US" dirty="0"/>
              <a:t>This is yoiur main file. Now you can start coding here</a:t>
            </a:r>
          </a:p>
        </p:txBody>
      </p:sp>
      <p:pic>
        <p:nvPicPr>
          <p:cNvPr id="5" name="Picture 4">
            <a:extLst>
              <a:ext uri="{FF2B5EF4-FFF2-40B4-BE49-F238E27FC236}">
                <a16:creationId xmlns:a16="http://schemas.microsoft.com/office/drawing/2014/main" id="{96D4F606-DE55-C75C-2B6E-10CF54304BF7}"/>
              </a:ext>
            </a:extLst>
          </p:cNvPr>
          <p:cNvPicPr>
            <a:picLocks noChangeAspect="1"/>
          </p:cNvPicPr>
          <p:nvPr/>
        </p:nvPicPr>
        <p:blipFill>
          <a:blip r:embed="rId2"/>
          <a:stretch>
            <a:fillRect/>
          </a:stretch>
        </p:blipFill>
        <p:spPr>
          <a:xfrm>
            <a:off x="2133600" y="2483807"/>
            <a:ext cx="8184589" cy="3612193"/>
          </a:xfrm>
          <a:prstGeom prst="rect">
            <a:avLst/>
          </a:prstGeom>
        </p:spPr>
      </p:pic>
    </p:spTree>
    <p:extLst>
      <p:ext uri="{BB962C8B-B14F-4D97-AF65-F5344CB8AC3E}">
        <p14:creationId xmlns:p14="http://schemas.microsoft.com/office/powerpoint/2010/main" val="7614891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691453" y="304800"/>
            <a:ext cx="10809094" cy="608713"/>
          </a:xfrm>
        </p:spPr>
        <p:txBody>
          <a:bodyPr vert="horz" lIns="91440" tIns="45720" rIns="91440" bIns="45720" rtlCol="0" anchor="b">
            <a:normAutofit fontScale="90000"/>
          </a:bodyPr>
          <a:lstStyle/>
          <a:p>
            <a:pPr>
              <a:lnSpc>
                <a:spcPct val="90000"/>
              </a:lnSpc>
            </a:pPr>
            <a:r>
              <a:rPr lang="en-US" kern="1200" dirty="0">
                <a:solidFill>
                  <a:schemeClr val="tx1"/>
                </a:solidFill>
                <a:latin typeface="+mj-lt"/>
                <a:ea typeface="+mj-ea"/>
                <a:cs typeface="+mj-cs"/>
              </a:rPr>
              <a:t>Push your project to your repository</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58115" y="1003958"/>
            <a:ext cx="10778632" cy="1136843"/>
          </a:xfrm>
        </p:spPr>
        <p:txBody>
          <a:bodyPr vert="horz" lIns="91440" tIns="45720" rIns="91440" bIns="45720" rtlCol="0">
            <a:noAutofit/>
          </a:bodyPr>
          <a:lstStyle/>
          <a:p>
            <a:pPr algn="ctr">
              <a:lnSpc>
                <a:spcPct val="90000"/>
              </a:lnSpc>
              <a:spcBef>
                <a:spcPts val="1000"/>
              </a:spcBef>
            </a:pPr>
            <a:r>
              <a:rPr lang="en-US" sz="3000" kern="1200" dirty="0">
                <a:solidFill>
                  <a:schemeClr val="tx1"/>
                </a:solidFill>
                <a:latin typeface="+mn-lt"/>
                <a:ea typeface="+mn-ea"/>
                <a:cs typeface="+mn-cs"/>
              </a:rPr>
              <a:t>Right click on your project -&gt; Team -&gt; Share project</a:t>
            </a:r>
          </a:p>
          <a:p>
            <a:pPr algn="ctr">
              <a:lnSpc>
                <a:spcPct val="90000"/>
              </a:lnSpc>
              <a:spcBef>
                <a:spcPts val="1000"/>
              </a:spcBef>
            </a:pPr>
            <a:r>
              <a:rPr lang="en-US" sz="3000" dirty="0"/>
              <a:t>Select your repo -&gt;Finish</a:t>
            </a:r>
            <a:endParaRPr lang="en-US" sz="3000" kern="1200" dirty="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D0CAC0AD-DB5C-0A8B-65AF-0BD4B12F1104}"/>
              </a:ext>
            </a:extLst>
          </p:cNvPr>
          <p:cNvPicPr>
            <a:picLocks noChangeAspect="1"/>
          </p:cNvPicPr>
          <p:nvPr/>
        </p:nvPicPr>
        <p:blipFill>
          <a:blip r:embed="rId2"/>
          <a:stretch>
            <a:fillRect/>
          </a:stretch>
        </p:blipFill>
        <p:spPr>
          <a:xfrm>
            <a:off x="667640" y="2231246"/>
            <a:ext cx="3838575" cy="4610901"/>
          </a:xfrm>
          <a:prstGeom prst="rect">
            <a:avLst/>
          </a:prstGeom>
        </p:spPr>
      </p:pic>
      <p:pic>
        <p:nvPicPr>
          <p:cNvPr id="8" name="Picture 7">
            <a:extLst>
              <a:ext uri="{FF2B5EF4-FFF2-40B4-BE49-F238E27FC236}">
                <a16:creationId xmlns:a16="http://schemas.microsoft.com/office/drawing/2014/main" id="{FE8FF1C1-FB9B-3DCA-AFA4-FFFD974D5F10}"/>
              </a:ext>
            </a:extLst>
          </p:cNvPr>
          <p:cNvPicPr>
            <a:picLocks noChangeAspect="1"/>
          </p:cNvPicPr>
          <p:nvPr/>
        </p:nvPicPr>
        <p:blipFill>
          <a:blip r:embed="rId3"/>
          <a:stretch>
            <a:fillRect/>
          </a:stretch>
        </p:blipFill>
        <p:spPr>
          <a:xfrm>
            <a:off x="6150724" y="2231246"/>
            <a:ext cx="6012701" cy="3848433"/>
          </a:xfrm>
          <a:prstGeom prst="rect">
            <a:avLst/>
          </a:prstGeom>
        </p:spPr>
      </p:pic>
    </p:spTree>
    <p:extLst>
      <p:ext uri="{BB962C8B-B14F-4D97-AF65-F5344CB8AC3E}">
        <p14:creationId xmlns:p14="http://schemas.microsoft.com/office/powerpoint/2010/main" val="25764043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691453" y="304800"/>
            <a:ext cx="10809094" cy="608713"/>
          </a:xfrm>
        </p:spPr>
        <p:txBody>
          <a:bodyPr vert="horz" lIns="91440" tIns="45720" rIns="91440" bIns="45720" rtlCol="0" anchor="b">
            <a:normAutofit fontScale="90000"/>
          </a:bodyPr>
          <a:lstStyle/>
          <a:p>
            <a:pPr>
              <a:lnSpc>
                <a:spcPct val="90000"/>
              </a:lnSpc>
            </a:pPr>
            <a:r>
              <a:rPr lang="en-US" kern="1200" dirty="0">
                <a:solidFill>
                  <a:schemeClr val="tx1"/>
                </a:solidFill>
                <a:latin typeface="+mj-lt"/>
                <a:ea typeface="+mj-ea"/>
                <a:cs typeface="+mj-cs"/>
              </a:rPr>
              <a:t>Push your project to your repository</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58115" y="1003958"/>
            <a:ext cx="10778632" cy="1136843"/>
          </a:xfrm>
        </p:spPr>
        <p:txBody>
          <a:bodyPr vert="horz" lIns="91440" tIns="45720" rIns="91440" bIns="45720" rtlCol="0">
            <a:noAutofit/>
          </a:bodyPr>
          <a:lstStyle/>
          <a:p>
            <a:pPr algn="ctr">
              <a:lnSpc>
                <a:spcPct val="90000"/>
              </a:lnSpc>
              <a:spcBef>
                <a:spcPts val="1000"/>
              </a:spcBef>
            </a:pPr>
            <a:r>
              <a:rPr lang="en-US" sz="3000" kern="1200" dirty="0">
                <a:solidFill>
                  <a:schemeClr val="tx1"/>
                </a:solidFill>
                <a:latin typeface="+mn-lt"/>
                <a:ea typeface="+mn-ea"/>
                <a:cs typeface="+mn-cs"/>
              </a:rPr>
              <a:t>Right click on your project -&gt; Team -&gt; Commit</a:t>
            </a:r>
          </a:p>
        </p:txBody>
      </p:sp>
      <p:pic>
        <p:nvPicPr>
          <p:cNvPr id="5" name="Picture 4">
            <a:extLst>
              <a:ext uri="{FF2B5EF4-FFF2-40B4-BE49-F238E27FC236}">
                <a16:creationId xmlns:a16="http://schemas.microsoft.com/office/drawing/2014/main" id="{2DA17437-49B0-8AE0-4662-E58589B6332C}"/>
              </a:ext>
            </a:extLst>
          </p:cNvPr>
          <p:cNvPicPr>
            <a:picLocks noChangeAspect="1"/>
          </p:cNvPicPr>
          <p:nvPr/>
        </p:nvPicPr>
        <p:blipFill>
          <a:blip r:embed="rId2"/>
          <a:stretch>
            <a:fillRect/>
          </a:stretch>
        </p:blipFill>
        <p:spPr>
          <a:xfrm>
            <a:off x="4419600" y="1981200"/>
            <a:ext cx="5638800" cy="4466433"/>
          </a:xfrm>
          <a:prstGeom prst="rect">
            <a:avLst/>
          </a:prstGeom>
        </p:spPr>
      </p:pic>
    </p:spTree>
    <p:extLst>
      <p:ext uri="{BB962C8B-B14F-4D97-AF65-F5344CB8AC3E}">
        <p14:creationId xmlns:p14="http://schemas.microsoft.com/office/powerpoint/2010/main" val="27250194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691453" y="304800"/>
            <a:ext cx="10809094" cy="608713"/>
          </a:xfrm>
        </p:spPr>
        <p:txBody>
          <a:bodyPr vert="horz" lIns="91440" tIns="45720" rIns="91440" bIns="45720" rtlCol="0" anchor="b">
            <a:normAutofit fontScale="90000"/>
          </a:bodyPr>
          <a:lstStyle/>
          <a:p>
            <a:pPr>
              <a:lnSpc>
                <a:spcPct val="90000"/>
              </a:lnSpc>
            </a:pPr>
            <a:r>
              <a:rPr lang="en-US" kern="1200" dirty="0">
                <a:solidFill>
                  <a:schemeClr val="tx1"/>
                </a:solidFill>
                <a:latin typeface="+mj-lt"/>
                <a:ea typeface="+mj-ea"/>
                <a:cs typeface="+mj-cs"/>
              </a:rPr>
              <a:t>Push your project to your repository</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58115" y="1003958"/>
            <a:ext cx="10778632" cy="1136843"/>
          </a:xfrm>
        </p:spPr>
        <p:txBody>
          <a:bodyPr vert="horz" lIns="91440" tIns="45720" rIns="91440" bIns="45720" rtlCol="0">
            <a:noAutofit/>
          </a:bodyPr>
          <a:lstStyle/>
          <a:p>
            <a:pPr algn="ctr">
              <a:lnSpc>
                <a:spcPct val="90000"/>
              </a:lnSpc>
              <a:spcBef>
                <a:spcPts val="1000"/>
              </a:spcBef>
            </a:pPr>
            <a:r>
              <a:rPr lang="en-US" sz="3000" kern="1200" dirty="0">
                <a:solidFill>
                  <a:schemeClr val="tx1"/>
                </a:solidFill>
                <a:latin typeface="+mn-lt"/>
                <a:ea typeface="+mn-ea"/>
                <a:cs typeface="+mn-cs"/>
              </a:rPr>
              <a:t>Click on the ++ icon to include all changes</a:t>
            </a:r>
          </a:p>
          <a:p>
            <a:pPr algn="ctr">
              <a:lnSpc>
                <a:spcPct val="90000"/>
              </a:lnSpc>
              <a:spcBef>
                <a:spcPts val="1000"/>
              </a:spcBef>
            </a:pPr>
            <a:r>
              <a:rPr lang="en-US" sz="3000" dirty="0"/>
              <a:t>Provide a Commit Message -&gt; PUSH HEAD</a:t>
            </a:r>
            <a:endParaRPr lang="en-US" sz="3000" kern="1200" dirty="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A767DFFE-75DD-7C68-86CA-16608686BEB2}"/>
              </a:ext>
            </a:extLst>
          </p:cNvPr>
          <p:cNvPicPr>
            <a:picLocks noChangeAspect="1"/>
          </p:cNvPicPr>
          <p:nvPr/>
        </p:nvPicPr>
        <p:blipFill>
          <a:blip r:embed="rId2"/>
          <a:stretch>
            <a:fillRect/>
          </a:stretch>
        </p:blipFill>
        <p:spPr>
          <a:xfrm>
            <a:off x="715265" y="2140801"/>
            <a:ext cx="10996613" cy="3718882"/>
          </a:xfrm>
          <a:prstGeom prst="rect">
            <a:avLst/>
          </a:prstGeom>
        </p:spPr>
      </p:pic>
    </p:spTree>
    <p:extLst>
      <p:ext uri="{BB962C8B-B14F-4D97-AF65-F5344CB8AC3E}">
        <p14:creationId xmlns:p14="http://schemas.microsoft.com/office/powerpoint/2010/main" val="32481242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691453" y="90445"/>
            <a:ext cx="10809094" cy="608713"/>
          </a:xfrm>
        </p:spPr>
        <p:txBody>
          <a:bodyPr vert="horz" lIns="91440" tIns="45720" rIns="91440" bIns="45720" rtlCol="0" anchor="b">
            <a:normAutofit fontScale="90000"/>
          </a:bodyPr>
          <a:lstStyle/>
          <a:p>
            <a:pPr>
              <a:lnSpc>
                <a:spcPct val="90000"/>
              </a:lnSpc>
            </a:pPr>
            <a:r>
              <a:rPr lang="en-US" kern="1200" dirty="0">
                <a:solidFill>
                  <a:schemeClr val="tx1"/>
                </a:solidFill>
                <a:latin typeface="+mj-lt"/>
                <a:ea typeface="+mj-ea"/>
                <a:cs typeface="+mj-cs"/>
              </a:rPr>
              <a:t>Push your project to your repository</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691453" y="609156"/>
            <a:ext cx="10778632" cy="1136843"/>
          </a:xfrm>
        </p:spPr>
        <p:txBody>
          <a:bodyPr vert="horz" lIns="91440" tIns="45720" rIns="91440" bIns="45720" rtlCol="0">
            <a:noAutofit/>
          </a:bodyPr>
          <a:lstStyle/>
          <a:p>
            <a:pPr algn="ctr">
              <a:lnSpc>
                <a:spcPct val="90000"/>
              </a:lnSpc>
              <a:spcBef>
                <a:spcPts val="1000"/>
              </a:spcBef>
            </a:pPr>
            <a:r>
              <a:rPr lang="en-US" sz="3000" kern="1200" dirty="0">
                <a:solidFill>
                  <a:schemeClr val="tx1"/>
                </a:solidFill>
                <a:latin typeface="+mn-lt"/>
                <a:ea typeface="+mn-ea"/>
                <a:cs typeface="+mn-cs"/>
              </a:rPr>
              <a:t>Click on the ++ icon to include all changes</a:t>
            </a:r>
          </a:p>
          <a:p>
            <a:pPr algn="ctr">
              <a:lnSpc>
                <a:spcPct val="90000"/>
              </a:lnSpc>
              <a:spcBef>
                <a:spcPts val="1000"/>
              </a:spcBef>
            </a:pPr>
            <a:r>
              <a:rPr lang="en-US" sz="3000" dirty="0"/>
              <a:t>Provide a Commit Message -&gt; PUSH HEAD -&gt; PREVIEW</a:t>
            </a:r>
          </a:p>
          <a:p>
            <a:pPr algn="ctr">
              <a:lnSpc>
                <a:spcPct val="90000"/>
              </a:lnSpc>
              <a:spcBef>
                <a:spcPts val="1000"/>
              </a:spcBef>
            </a:pPr>
            <a:r>
              <a:rPr lang="en-US" sz="3000" kern="1200" dirty="0">
                <a:solidFill>
                  <a:schemeClr val="tx1"/>
                </a:solidFill>
                <a:latin typeface="+mn-lt"/>
                <a:ea typeface="+mn-ea"/>
                <a:cs typeface="+mn-cs"/>
              </a:rPr>
              <a:t>Then PUSH -&gt;Close. </a:t>
            </a:r>
          </a:p>
          <a:p>
            <a:pPr algn="ctr">
              <a:lnSpc>
                <a:spcPct val="90000"/>
              </a:lnSpc>
              <a:spcBef>
                <a:spcPts val="1000"/>
              </a:spcBef>
            </a:pPr>
            <a:r>
              <a:rPr lang="en-US" sz="3000" dirty="0"/>
              <a:t>Your project should be in the repo now.</a:t>
            </a:r>
            <a:endParaRPr lang="en-US" sz="3000" kern="1200" dirty="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509E86B9-A5FA-5617-DE1C-B3C696EF2A6F}"/>
              </a:ext>
            </a:extLst>
          </p:cNvPr>
          <p:cNvPicPr>
            <a:picLocks noChangeAspect="1"/>
          </p:cNvPicPr>
          <p:nvPr/>
        </p:nvPicPr>
        <p:blipFill>
          <a:blip r:embed="rId2"/>
          <a:stretch>
            <a:fillRect/>
          </a:stretch>
        </p:blipFill>
        <p:spPr>
          <a:xfrm>
            <a:off x="374535" y="2887250"/>
            <a:ext cx="4426066" cy="3880305"/>
          </a:xfrm>
          <a:prstGeom prst="rect">
            <a:avLst/>
          </a:prstGeom>
        </p:spPr>
      </p:pic>
      <p:pic>
        <p:nvPicPr>
          <p:cNvPr id="5" name="Picture 4">
            <a:extLst>
              <a:ext uri="{FF2B5EF4-FFF2-40B4-BE49-F238E27FC236}">
                <a16:creationId xmlns:a16="http://schemas.microsoft.com/office/drawing/2014/main" id="{51BDC1FC-EA29-E9E6-5F52-31E055E1551D}"/>
              </a:ext>
            </a:extLst>
          </p:cNvPr>
          <p:cNvPicPr>
            <a:picLocks noChangeAspect="1"/>
          </p:cNvPicPr>
          <p:nvPr/>
        </p:nvPicPr>
        <p:blipFill>
          <a:blip r:embed="rId3"/>
          <a:stretch>
            <a:fillRect/>
          </a:stretch>
        </p:blipFill>
        <p:spPr>
          <a:xfrm>
            <a:off x="6853729" y="2887249"/>
            <a:ext cx="4319703" cy="3880306"/>
          </a:xfrm>
          <a:prstGeom prst="rect">
            <a:avLst/>
          </a:prstGeom>
        </p:spPr>
      </p:pic>
    </p:spTree>
    <p:extLst>
      <p:ext uri="{BB962C8B-B14F-4D97-AF65-F5344CB8AC3E}">
        <p14:creationId xmlns:p14="http://schemas.microsoft.com/office/powerpoint/2010/main" val="57185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2037-A381-0AEB-3D1A-DC2F8A7D7FAC}"/>
              </a:ext>
            </a:extLst>
          </p:cNvPr>
          <p:cNvSpPr>
            <a:spLocks noGrp="1"/>
          </p:cNvSpPr>
          <p:nvPr>
            <p:ph type="title"/>
          </p:nvPr>
        </p:nvSpPr>
        <p:spPr>
          <a:xfrm>
            <a:off x="691453" y="90445"/>
            <a:ext cx="10809094" cy="608713"/>
          </a:xfrm>
        </p:spPr>
        <p:txBody>
          <a:bodyPr vert="horz" lIns="91440" tIns="45720" rIns="91440" bIns="45720" rtlCol="0" anchor="b">
            <a:normAutofit fontScale="90000"/>
          </a:bodyPr>
          <a:lstStyle/>
          <a:p>
            <a:pPr>
              <a:lnSpc>
                <a:spcPct val="90000"/>
              </a:lnSpc>
            </a:pPr>
            <a:r>
              <a:rPr lang="en-US" kern="1200" dirty="0">
                <a:solidFill>
                  <a:schemeClr val="tx1"/>
                </a:solidFill>
                <a:latin typeface="+mj-lt"/>
                <a:ea typeface="+mj-ea"/>
                <a:cs typeface="+mj-cs"/>
              </a:rPr>
              <a:t>Remember</a:t>
            </a:r>
          </a:p>
        </p:txBody>
      </p:sp>
      <p:sp>
        <p:nvSpPr>
          <p:cNvPr id="3" name="Content Placeholder 2">
            <a:extLst>
              <a:ext uri="{FF2B5EF4-FFF2-40B4-BE49-F238E27FC236}">
                <a16:creationId xmlns:a16="http://schemas.microsoft.com/office/drawing/2014/main" id="{F3E1DC89-73AE-0A9A-9015-564979DBC15A}"/>
              </a:ext>
            </a:extLst>
          </p:cNvPr>
          <p:cNvSpPr>
            <a:spLocks noGrp="1"/>
          </p:cNvSpPr>
          <p:nvPr>
            <p:ph sz="half" idx="1"/>
          </p:nvPr>
        </p:nvSpPr>
        <p:spPr>
          <a:xfrm>
            <a:off x="736202" y="1600200"/>
            <a:ext cx="10778632" cy="1136843"/>
          </a:xfrm>
        </p:spPr>
        <p:txBody>
          <a:bodyPr vert="horz" lIns="91440" tIns="45720" rIns="91440" bIns="45720" rtlCol="0">
            <a:noAutofit/>
          </a:bodyPr>
          <a:lstStyle/>
          <a:p>
            <a:pPr>
              <a:lnSpc>
                <a:spcPct val="90000"/>
              </a:lnSpc>
              <a:spcBef>
                <a:spcPts val="1000"/>
              </a:spcBef>
            </a:pPr>
            <a:r>
              <a:rPr lang="en-US" sz="3600" kern="1200" dirty="0">
                <a:solidFill>
                  <a:schemeClr val="tx1"/>
                </a:solidFill>
                <a:latin typeface="+mn-lt"/>
                <a:ea typeface="+mn-ea"/>
                <a:cs typeface="+mn-cs"/>
              </a:rPr>
              <a:t>Remember to commit and push every time you make changes to your code</a:t>
            </a:r>
          </a:p>
          <a:p>
            <a:pPr>
              <a:lnSpc>
                <a:spcPct val="90000"/>
              </a:lnSpc>
              <a:spcBef>
                <a:spcPts val="1000"/>
              </a:spcBef>
            </a:pPr>
            <a:r>
              <a:rPr lang="en-US" sz="3600" dirty="0"/>
              <a:t>You can clone more than one repo:</a:t>
            </a:r>
          </a:p>
          <a:p>
            <a:pPr lvl="1">
              <a:lnSpc>
                <a:spcPct val="90000"/>
              </a:lnSpc>
              <a:spcBef>
                <a:spcPts val="1000"/>
              </a:spcBef>
            </a:pPr>
            <a:r>
              <a:rPr lang="en-US" sz="3200" kern="1200" dirty="0">
                <a:solidFill>
                  <a:schemeClr val="tx1"/>
                </a:solidFill>
                <a:latin typeface="+mn-lt"/>
                <a:ea typeface="+mn-ea"/>
                <a:cs typeface="+mn-cs"/>
              </a:rPr>
              <a:t>Your </a:t>
            </a:r>
            <a:r>
              <a:rPr lang="en-US" sz="3200" dirty="0"/>
              <a:t>personal: You will be submitting most of your code here</a:t>
            </a:r>
          </a:p>
          <a:p>
            <a:pPr marL="457200" lvl="1" indent="0">
              <a:lnSpc>
                <a:spcPct val="90000"/>
              </a:lnSpc>
              <a:spcBef>
                <a:spcPts val="1000"/>
              </a:spcBef>
              <a:buNone/>
            </a:pPr>
            <a:r>
              <a:rPr lang="en-US" sz="3200" kern="1200" dirty="0">
                <a:solidFill>
                  <a:schemeClr val="tx1"/>
                </a:solidFill>
                <a:latin typeface="+mn-lt"/>
                <a:ea typeface="+mn-ea"/>
                <a:cs typeface="+mn-cs"/>
              </a:rPr>
              <a:t>Class</a:t>
            </a:r>
            <a:r>
              <a:rPr lang="en-US" sz="3200" dirty="0"/>
              <a:t>’s repo: You can only clone and view codes posted there</a:t>
            </a:r>
            <a:endParaRPr lang="en-US" sz="3200" kern="1200" dirty="0">
              <a:solidFill>
                <a:schemeClr val="tx1"/>
              </a:solidFill>
              <a:latin typeface="+mn-lt"/>
              <a:ea typeface="+mn-ea"/>
              <a:cs typeface="+mn-cs"/>
            </a:endParaRPr>
          </a:p>
          <a:p>
            <a:pPr>
              <a:lnSpc>
                <a:spcPct val="90000"/>
              </a:lnSpc>
              <a:spcBef>
                <a:spcPts val="1000"/>
              </a:spcBef>
            </a:pPr>
            <a:endParaRPr lang="en-US" sz="3600" kern="1200" dirty="0">
              <a:solidFill>
                <a:schemeClr val="tx1"/>
              </a:solidFill>
              <a:latin typeface="+mn-lt"/>
              <a:ea typeface="+mn-ea"/>
              <a:cs typeface="+mn-cs"/>
            </a:endParaRPr>
          </a:p>
        </p:txBody>
      </p:sp>
    </p:spTree>
    <p:extLst>
      <p:ext uri="{BB962C8B-B14F-4D97-AF65-F5344CB8AC3E}">
        <p14:creationId xmlns:p14="http://schemas.microsoft.com/office/powerpoint/2010/main" val="418866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Version Control</a:t>
            </a:r>
          </a:p>
        </p:txBody>
      </p:sp>
      <p:sp>
        <p:nvSpPr>
          <p:cNvPr id="3" name="Content Placeholder 2"/>
          <p:cNvSpPr>
            <a:spLocks noGrp="1"/>
          </p:cNvSpPr>
          <p:nvPr>
            <p:ph idx="1"/>
          </p:nvPr>
        </p:nvSpPr>
        <p:spPr/>
        <p:txBody>
          <a:bodyPr/>
          <a:lstStyle/>
          <a:p>
            <a:r>
              <a:rPr dirty="0"/>
              <a:t>Version control </a:t>
            </a:r>
            <a:r>
              <a:rPr lang="en-US" dirty="0"/>
              <a:t>are computer systems that </a:t>
            </a:r>
            <a:r>
              <a:rPr dirty="0"/>
              <a:t>track changes to code over time, enabling collaboration and safeguarding against mistakes. </a:t>
            </a:r>
            <a:endParaRPr lang="en-US" dirty="0"/>
          </a:p>
          <a:p>
            <a:r>
              <a:rPr lang="en-US" dirty="0"/>
              <a:t>They </a:t>
            </a:r>
            <a:r>
              <a:rPr dirty="0"/>
              <a:t>ensure that developers can work on projects simultaneously without overwriting each other's 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3209</Words>
  <Application>Microsoft Office PowerPoint</Application>
  <PresentationFormat>Widescreen</PresentationFormat>
  <Paragraphs>329</Paragraphs>
  <Slides>86</Slides>
  <Notes>2</Notes>
  <HiddenSlides>27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Arial</vt:lpstr>
      <vt:lpstr>Calibri</vt:lpstr>
      <vt:lpstr>Courier New</vt:lpstr>
      <vt:lpstr>Office Theme</vt:lpstr>
      <vt:lpstr>PowerPoint Presentation</vt:lpstr>
      <vt:lpstr>This is your guide to prepare your computer to code for CYBR493  </vt:lpstr>
      <vt:lpstr>Table of contents</vt:lpstr>
      <vt:lpstr>What is Programming?</vt:lpstr>
      <vt:lpstr>Source Code Files: Fancy Text with Extensions</vt:lpstr>
      <vt:lpstr>Introduction to IDEs</vt:lpstr>
      <vt:lpstr>The Need for IDEs</vt:lpstr>
      <vt:lpstr>Compilers vs. Interpreters</vt:lpstr>
      <vt:lpstr>Introduction to Version Control</vt:lpstr>
      <vt:lpstr>Git and GitHub</vt:lpstr>
      <vt:lpstr>GitHub Integration with Eclipse</vt:lpstr>
      <vt:lpstr>Collaborative Development with PyCharm</vt:lpstr>
      <vt:lpstr>PyCharm User Interface</vt:lpstr>
      <vt:lpstr>IDEs in Professional Software Development</vt:lpstr>
      <vt:lpstr>Future Trends in IDEs</vt:lpstr>
      <vt:lpstr>Conclusion</vt:lpstr>
      <vt:lpstr>What is GitHub?</vt:lpstr>
      <vt:lpstr>How does GitHub work? </vt:lpstr>
      <vt:lpstr>Create GitHub repository for CYBR493A</vt:lpstr>
      <vt:lpstr>Create GitHub repository for CYBR493A</vt:lpstr>
      <vt:lpstr>Add collaborators to your GitHub</vt:lpstr>
      <vt:lpstr>Adding collaborators</vt:lpstr>
      <vt:lpstr>Obtain GitHub personal token code</vt:lpstr>
      <vt:lpstr>PowerPoint Presentation</vt:lpstr>
      <vt:lpstr>Git, one last thing</vt:lpstr>
      <vt:lpstr>Check whether you have Git or not</vt:lpstr>
      <vt:lpstr>PowerPoint Presentation</vt:lpstr>
      <vt:lpstr>If Git is not installed</vt:lpstr>
      <vt:lpstr>Putting the whole thing together prepare your computer for Cybr493A coding</vt:lpstr>
      <vt:lpstr>Create folder for CYBR493A</vt:lpstr>
      <vt:lpstr>The CYBR493A_Fall2024 folder</vt:lpstr>
      <vt:lpstr>Clone the MIST352 repository</vt:lpstr>
      <vt:lpstr>Navigate to local folder from the command line/ terminal</vt:lpstr>
      <vt:lpstr>Navigate to local folder from the command line/ terminal</vt:lpstr>
      <vt:lpstr>Clone repositories</vt:lpstr>
      <vt:lpstr>Clone your own repository</vt:lpstr>
      <vt:lpstr>Prepare your local folder </vt:lpstr>
      <vt:lpstr>Create your first java project</vt:lpstr>
      <vt:lpstr>Create your first java project</vt:lpstr>
      <vt:lpstr>Create your first java project</vt:lpstr>
      <vt:lpstr>Create your first java project</vt:lpstr>
      <vt:lpstr>PowerPoint Presentation</vt:lpstr>
      <vt:lpstr>Adding java class to project</vt:lpstr>
      <vt:lpstr>Adding java class to project</vt:lpstr>
      <vt:lpstr>Welcome to Eclipse</vt:lpstr>
      <vt:lpstr>Write your first program</vt:lpstr>
      <vt:lpstr>Run you first program</vt:lpstr>
      <vt:lpstr>Sync “push” project to GitHub</vt:lpstr>
      <vt:lpstr>Navigate to your local repo</vt:lpstr>
      <vt:lpstr>Navigate to your repo from command line/ terminal</vt:lpstr>
      <vt:lpstr>Push changes to GihHub using git</vt:lpstr>
      <vt:lpstr>Push changes to GitHub using git</vt:lpstr>
      <vt:lpstr>Push changes to GitHub using git</vt:lpstr>
      <vt:lpstr>Push changes to GitHub using git</vt:lpstr>
      <vt:lpstr>How do you verify and ensure your code is pushed correctly?</vt:lpstr>
      <vt:lpstr>How do you verify and ensure your code is pushed correctly?</vt:lpstr>
      <vt:lpstr>Obtaining the latest code from the MIST352 repo</vt:lpstr>
      <vt:lpstr>Obtaining the latest code from the MIST352 repo</vt:lpstr>
      <vt:lpstr>Last notes</vt:lpstr>
      <vt:lpstr>Eclipse, Git, and GitHub Desktop installations and Integration with GitHub.</vt:lpstr>
      <vt:lpstr>What is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View Package Explorer</vt:lpstr>
      <vt:lpstr>Enable Git controls</vt:lpstr>
      <vt:lpstr>Eclipse Main Screen</vt:lpstr>
      <vt:lpstr>Clone GitHub Repo using Eclipse</vt:lpstr>
      <vt:lpstr>Clone GitHub Repo using Eclipse</vt:lpstr>
      <vt:lpstr>Clone GitHub Repo using Eclipse</vt:lpstr>
      <vt:lpstr>Clone GitHub Repo using Eclipse</vt:lpstr>
      <vt:lpstr>Clone GitHub Repo using Eclipse</vt:lpstr>
      <vt:lpstr>Clone GitHub Repo using Eclipse</vt:lpstr>
      <vt:lpstr>You now should see your repo under Git Repositories</vt:lpstr>
      <vt:lpstr>Create project in Eclipse</vt:lpstr>
      <vt:lpstr>Add Java classes to your project</vt:lpstr>
      <vt:lpstr>Add Java classes to your project</vt:lpstr>
      <vt:lpstr>Push your project to your repository</vt:lpstr>
      <vt:lpstr>Push your project to your repository</vt:lpstr>
      <vt:lpstr>Push your project to your repository</vt:lpstr>
      <vt:lpstr>Push your project to your repository</vt:lpstr>
      <vt:lpstr>Remember</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138</cp:revision>
  <dcterms:created xsi:type="dcterms:W3CDTF">2011-06-20T17:46:59Z</dcterms:created>
  <dcterms:modified xsi:type="dcterms:W3CDTF">2024-08-22T11:52:42Z</dcterms:modified>
</cp:coreProperties>
</file>