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81" r:id="rId3"/>
    <p:sldId id="285" r:id="rId4"/>
    <p:sldId id="282" r:id="rId5"/>
    <p:sldId id="283" r:id="rId6"/>
    <p:sldId id="284" r:id="rId7"/>
    <p:sldId id="31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314" r:id="rId19"/>
    <p:sldId id="296" r:id="rId20"/>
    <p:sldId id="315" r:id="rId21"/>
    <p:sldId id="297" r:id="rId22"/>
    <p:sldId id="298" r:id="rId23"/>
    <p:sldId id="299" r:id="rId24"/>
    <p:sldId id="300" r:id="rId25"/>
    <p:sldId id="316" r:id="rId26"/>
    <p:sldId id="301" r:id="rId27"/>
    <p:sldId id="302" r:id="rId28"/>
    <p:sldId id="303" r:id="rId29"/>
    <p:sldId id="304" r:id="rId30"/>
    <p:sldId id="305" r:id="rId31"/>
    <p:sldId id="317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8" r:id="rId40"/>
    <p:sldId id="320" r:id="rId41"/>
    <p:sldId id="323" r:id="rId42"/>
    <p:sldId id="324" r:id="rId43"/>
    <p:sldId id="319" r:id="rId44"/>
    <p:sldId id="321" r:id="rId45"/>
    <p:sldId id="322" r:id="rId46"/>
    <p:sldId id="325" r:id="rId47"/>
    <p:sldId id="346" r:id="rId48"/>
    <p:sldId id="326" r:id="rId49"/>
    <p:sldId id="347" r:id="rId50"/>
    <p:sldId id="328" r:id="rId51"/>
    <p:sldId id="329" r:id="rId52"/>
    <p:sldId id="330" r:id="rId53"/>
    <p:sldId id="331" r:id="rId54"/>
    <p:sldId id="348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6F8FE-044E-43C8-9E07-77133F04A74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2B4C-4017-4332-A48C-51D40709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2B4C-4017-4332-A48C-51D407095C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hands-on-exploratory-data/9781789537253/0957090f-fa4d-4145-95dd-6d3782e5c04d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hands-on-exploratory-data/9781789537253/147c053d-c05a-4970-be02-4f91850fe572.x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nime.com/" TargetMode="External"/><Relationship Id="rId4" Type="http://schemas.openxmlformats.org/officeDocument/2006/relationships/hyperlink" Target="https://www.cs.waikato.ac.nz/ml/weka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520</a:t>
            </a:r>
          </a:p>
          <a:p>
            <a:endParaRPr lang="en-US" sz="77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Chapter 1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 Exploratory Data Analysis Fundamentals</a:t>
            </a:r>
          </a:p>
          <a:p>
            <a:b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Hands-On Exploratory Data Analysis with Python: Perform EDA techniques to understand, summarize, and investigate your data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. 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and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Product and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important to comprehend what type of data is required for the organization to be collected, curated, and stored.</a:t>
            </a:r>
          </a:p>
          <a:p>
            <a:r>
              <a:rPr lang="en-US" dirty="0"/>
              <a:t>All of these data points are required to correctly tackle the problem (e.g., health, cyber,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Hence, these are mandatory requirements for the application.</a:t>
            </a:r>
          </a:p>
          <a:p>
            <a:pPr lvl="1"/>
            <a:r>
              <a:rPr lang="en-US" dirty="0"/>
              <a:t>It is required to categorize the data, numerical or categorical, and the format of storage and dissemination. </a:t>
            </a:r>
          </a:p>
        </p:txBody>
      </p:sp>
    </p:spTree>
    <p:extLst>
      <p:ext uri="{BB962C8B-B14F-4D97-AF65-F5344CB8AC3E}">
        <p14:creationId xmlns:p14="http://schemas.microsoft.com/office/powerpoint/2010/main" val="178889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from several sources must be stored in the correct format and transferred to the right information technology personnel within a company. </a:t>
            </a:r>
          </a:p>
          <a:p>
            <a:r>
              <a:rPr lang="en-US" dirty="0"/>
              <a:t>As mentioned previously, data can be collected from several objects on several events using different types of sensors and storage tools.</a:t>
            </a:r>
          </a:p>
        </p:txBody>
      </p:sp>
    </p:spTree>
    <p:extLst>
      <p:ext uri="{BB962C8B-B14F-4D97-AF65-F5344CB8AC3E}">
        <p14:creationId xmlns:p14="http://schemas.microsoft.com/office/powerpoint/2010/main" val="322908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involves the process of pre-curating the dataset before actual analysis.</a:t>
            </a:r>
          </a:p>
          <a:p>
            <a:r>
              <a:rPr lang="en-US" dirty="0"/>
              <a:t>Common tasks involve correctly exporting the dataset, placing them under the right tables, structuring them, and exporting them in the correct format</a:t>
            </a:r>
          </a:p>
        </p:txBody>
      </p:sp>
    </p:spTree>
    <p:extLst>
      <p:ext uri="{BB962C8B-B14F-4D97-AF65-F5344CB8AC3E}">
        <p14:creationId xmlns:p14="http://schemas.microsoft.com/office/powerpoint/2010/main" val="327712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Preprocessed data is not yet ready for detailed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must undergo several transformations to ensure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is a vital stage that involves: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for incompleteness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and removing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Detecting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data anomalies requires analytical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cleaning's approach varies depending on the dataset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instance, quantitative data cleaning may involve outlier detection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stage where we actually start to understand the message contained in the data. </a:t>
            </a:r>
          </a:p>
          <a:p>
            <a:r>
              <a:rPr lang="en-US" dirty="0"/>
              <a:t>Several types of data transformation techniques might be required during the process of exploration. </a:t>
            </a:r>
          </a:p>
          <a:p>
            <a:r>
              <a:rPr lang="en-US" dirty="0"/>
              <a:t>We will cover descriptive statistics in-depth in </a:t>
            </a:r>
            <a:r>
              <a:rPr lang="en-US" i="1" dirty="0"/>
              <a:t>Section 2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Chapter 5</a:t>
            </a:r>
            <a:r>
              <a:rPr lang="en-US" dirty="0"/>
              <a:t>, </a:t>
            </a:r>
            <a:r>
              <a:rPr lang="en-US" i="1" dirty="0"/>
              <a:t>Descriptive Statistics</a:t>
            </a:r>
            <a:r>
              <a:rPr lang="en-US" dirty="0"/>
              <a:t>, to understand the mathematical foundation behind descriptive statistics. </a:t>
            </a:r>
          </a:p>
        </p:txBody>
      </p:sp>
    </p:spTree>
    <p:extLst>
      <p:ext uri="{BB962C8B-B14F-4D97-AF65-F5344CB8AC3E}">
        <p14:creationId xmlns:p14="http://schemas.microsoft.com/office/powerpoint/2010/main" val="181127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Modeling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data science, models and mathematical formulas represent relationships among variables.</a:t>
            </a:r>
          </a:p>
          <a:p>
            <a:pPr lvl="1"/>
            <a:r>
              <a:rPr lang="en-US" dirty="0"/>
              <a:t>These models involve variables that depend on others to cause an event.</a:t>
            </a:r>
          </a:p>
          <a:p>
            <a:r>
              <a:rPr lang="en-US" altLang="en-US" dirty="0"/>
              <a:t>Models describe relationships between </a:t>
            </a:r>
            <a:r>
              <a:rPr lang="en-US" altLang="en-US" u="sng" dirty="0"/>
              <a:t>independent</a:t>
            </a:r>
            <a:r>
              <a:rPr lang="en-US" altLang="en-US" dirty="0"/>
              <a:t> and </a:t>
            </a:r>
            <a:r>
              <a:rPr lang="en-US" altLang="en-US" u="sng" dirty="0"/>
              <a:t>dependent</a:t>
            </a:r>
            <a:r>
              <a:rPr lang="en-US" altLang="en-US" dirty="0"/>
              <a:t> variables.</a:t>
            </a:r>
          </a:p>
          <a:p>
            <a:r>
              <a:rPr lang="en-US" altLang="en-US" dirty="0"/>
              <a:t>Inferential statistics quantifies these relationships.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3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Price of Pens (Total)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 Price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Quantity Bought (Quantity)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Model: Total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Dependent Variable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Total Price (Depends on Unit Price)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 Variable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Unit Price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7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1911-E88C-8BD9-F152-83A07F53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Data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2A23-C32E-DA15-93FC-3C0FB402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that uses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feedback to control things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Intrusion Detection System (IDS)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Inputs: Network Traffic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Output: Alerts on Suspicious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stage deals with disseminating the results to end stakeholders to use the result for </a:t>
            </a:r>
            <a:r>
              <a:rPr lang="en-US" i="1" dirty="0"/>
              <a:t>business intelligence</a:t>
            </a:r>
            <a:r>
              <a:rPr lang="en-US" dirty="0"/>
              <a:t>. </a:t>
            </a:r>
          </a:p>
          <a:p>
            <a:r>
              <a:rPr lang="en-US" dirty="0"/>
              <a:t>One of the most notable steps in this stage is data </a:t>
            </a:r>
            <a:r>
              <a:rPr lang="en-US" dirty="0">
                <a:highlight>
                  <a:srgbClr val="00FFFF"/>
                </a:highlight>
              </a:rPr>
              <a:t>visualization</a:t>
            </a:r>
            <a:r>
              <a:rPr lang="en-US" dirty="0"/>
              <a:t>. </a:t>
            </a:r>
          </a:p>
          <a:p>
            <a:r>
              <a:rPr lang="en-US" dirty="0"/>
              <a:t>Visualization deals with information relay techniques such as tables, charts, summary diagrams, and bar charts to show the analyzed result. </a:t>
            </a:r>
          </a:p>
        </p:txBody>
      </p:sp>
    </p:spTree>
    <p:extLst>
      <p:ext uri="{BB962C8B-B14F-4D97-AF65-F5344CB8AC3E}">
        <p14:creationId xmlns:p14="http://schemas.microsoft.com/office/powerpoint/2010/main" val="4518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 science</a:t>
            </a:r>
          </a:p>
          <a:p>
            <a:r>
              <a:rPr lang="en-US" dirty="0"/>
              <a:t>The significance of EDA</a:t>
            </a:r>
          </a:p>
          <a:p>
            <a:r>
              <a:rPr lang="en-US" dirty="0"/>
              <a:t>Making sense of data</a:t>
            </a:r>
          </a:p>
          <a:p>
            <a:r>
              <a:rPr lang="en-US" dirty="0"/>
              <a:t>Comparing EDA with classical and Bayesian analysis</a:t>
            </a:r>
          </a:p>
          <a:p>
            <a:r>
              <a:rPr lang="en-US" dirty="0"/>
              <a:t>Software tools available for EDA</a:t>
            </a:r>
          </a:p>
          <a:p>
            <a:r>
              <a:rPr lang="en-US" dirty="0"/>
              <a:t>Getting started with EDA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03A-BCA8-5B1E-50D8-51BB0A1C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significance of </a:t>
            </a:r>
            <a:r>
              <a:rPr lang="en-US" dirty="0" err="1"/>
              <a:t>eda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70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significance of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fields rely on electronic databases to store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decision-making requires extracting insights from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 programs are essential for analyzing datasets with numerous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Data mining </a:t>
            </a:r>
            <a:r>
              <a:rPr lang="en-US" dirty="0"/>
              <a:t>is the process of extracting valuable insights from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significance of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 (EDA) is a crucial first step in data mining.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EDA helps visualize data, create hypotheses, and understand its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EDA uncovers ground truth without making assumptions.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components of EDA include data summarization, statistical analysis,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offers powerful tools for EDA,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8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Steps in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and representation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80865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trying to extract useful insight from the data, it is essential to define the business problem to be solved.</a:t>
            </a:r>
          </a:p>
          <a:p>
            <a:r>
              <a:rPr lang="en-US" dirty="0"/>
              <a:t>The problem definition works as the driving force for a data analysis plan execution.</a:t>
            </a:r>
          </a:p>
        </p:txBody>
      </p:sp>
    </p:spTree>
    <p:extLst>
      <p:ext uri="{BB962C8B-B14F-4D97-AF65-F5344CB8AC3E}">
        <p14:creationId xmlns:p14="http://schemas.microsoft.com/office/powerpoint/2010/main" val="156322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Problem definition-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Defining the main objective of the analysis</a:t>
            </a:r>
          </a:p>
          <a:p>
            <a:r>
              <a:rPr lang="en-US" dirty="0"/>
              <a:t>Defining the main deliverables</a:t>
            </a:r>
          </a:p>
          <a:p>
            <a:r>
              <a:rPr lang="en-US" dirty="0"/>
              <a:t>Outlining the main roles and responsibilities</a:t>
            </a:r>
          </a:p>
          <a:p>
            <a:r>
              <a:rPr lang="en-US" dirty="0"/>
              <a:t>Obtaining the current status of the data,</a:t>
            </a:r>
          </a:p>
          <a:p>
            <a:r>
              <a:rPr lang="en-US" dirty="0"/>
              <a:t>Defining the timetable </a:t>
            </a:r>
          </a:p>
          <a:p>
            <a:r>
              <a:rPr lang="en-US" dirty="0"/>
              <a:t>Performing cost/benefit analysis. </a:t>
            </a:r>
          </a:p>
          <a:p>
            <a:r>
              <a:rPr lang="en-US" dirty="0"/>
              <a:t>Based on such a problem definition, an execution plan can be created.</a:t>
            </a:r>
          </a:p>
        </p:txBody>
      </p:sp>
    </p:spTree>
    <p:extLst>
      <p:ext uri="{BB962C8B-B14F-4D97-AF65-F5344CB8AC3E}">
        <p14:creationId xmlns:p14="http://schemas.microsoft.com/office/powerpoint/2010/main" val="429107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Define the sources of data</a:t>
            </a:r>
          </a:p>
          <a:p>
            <a:r>
              <a:rPr lang="en-US" dirty="0"/>
              <a:t>Define data schemas and tables</a:t>
            </a:r>
          </a:p>
          <a:p>
            <a:r>
              <a:rPr lang="en-US" dirty="0"/>
              <a:t>Understand the main characteristics of the data</a:t>
            </a:r>
          </a:p>
          <a:p>
            <a:r>
              <a:rPr lang="en-US" dirty="0"/>
              <a:t>Clean the dataset</a:t>
            </a:r>
          </a:p>
          <a:p>
            <a:r>
              <a:rPr lang="en-US" dirty="0"/>
              <a:t>Delete non-relevant datasets</a:t>
            </a:r>
          </a:p>
          <a:p>
            <a:r>
              <a:rPr lang="en-US" dirty="0"/>
              <a:t>Transform the data</a:t>
            </a:r>
          </a:p>
          <a:p>
            <a:r>
              <a:rPr lang="en-US" dirty="0"/>
              <a:t>Divide the data into required chunks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73045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one of the most crucial steps that deals with descriptive statistics and analysis of the data. </a:t>
            </a:r>
          </a:p>
          <a:p>
            <a:pPr lvl="1"/>
            <a:r>
              <a:rPr lang="en-US" dirty="0"/>
              <a:t>Summarize the data</a:t>
            </a:r>
          </a:p>
          <a:p>
            <a:pPr lvl="1"/>
            <a:r>
              <a:rPr lang="en-US" dirty="0"/>
              <a:t>Finding the hidden correlation and relationships among the data</a:t>
            </a:r>
          </a:p>
          <a:p>
            <a:pPr lvl="1"/>
            <a:r>
              <a:rPr lang="en-US" dirty="0"/>
              <a:t>Developing predictive models</a:t>
            </a:r>
          </a:p>
          <a:p>
            <a:pPr lvl="2"/>
            <a:r>
              <a:rPr lang="en-US" dirty="0"/>
              <a:t>Evaluating the models and calculating the accuracies. </a:t>
            </a:r>
          </a:p>
          <a:p>
            <a:pPr lvl="1"/>
            <a:r>
              <a:rPr lang="en-US" dirty="0"/>
              <a:t>Some of the techniques used for data summarization are summary tables, graphs, descriptive statistics, inferential statistics, correlation statistics, searching, grouping, and mathematical models.</a:t>
            </a:r>
          </a:p>
        </p:txBody>
      </p:sp>
    </p:spTree>
    <p:extLst>
      <p:ext uri="{BB962C8B-B14F-4D97-AF65-F5344CB8AC3E}">
        <p14:creationId xmlns:p14="http://schemas.microsoft.com/office/powerpoint/2010/main" val="83710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Development and representation of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Presenting the dataset to the target audience in the form of graphs, summary tables, maps, and diagrams. </a:t>
            </a:r>
          </a:p>
          <a:p>
            <a:r>
              <a:rPr lang="en-US" dirty="0"/>
              <a:t>The result analyzed from the dataset should be interpretable by the business stakeholders, which is one of the major goals of EDA. </a:t>
            </a:r>
          </a:p>
          <a:p>
            <a:r>
              <a:rPr lang="en-US" dirty="0"/>
              <a:t>Most of the graphical analysis techniques include scattering plots, character plots, histograms, box plots, residual plots, mean plots, and others. We will explore several types of graphical representation in </a:t>
            </a:r>
          </a:p>
        </p:txBody>
      </p:sp>
    </p:spTree>
    <p:extLst>
      <p:ext uri="{BB962C8B-B14F-4D97-AF65-F5344CB8AC3E}">
        <p14:creationId xmlns:p14="http://schemas.microsoft.com/office/powerpoint/2010/main" val="304258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Making sense of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crucial to identify the </a:t>
            </a:r>
            <a:r>
              <a:rPr lang="en-US" dirty="0">
                <a:highlight>
                  <a:srgbClr val="FFFF00"/>
                </a:highlight>
              </a:rPr>
              <a:t>type of data </a:t>
            </a:r>
            <a:r>
              <a:rPr lang="en-US" dirty="0"/>
              <a:t>under analysis.</a:t>
            </a:r>
          </a:p>
          <a:p>
            <a:r>
              <a:rPr lang="en-US" dirty="0"/>
              <a:t>For example, medical researchers store patients' data, universities store students' and teachers' data, and real estate industries storehouse and building datasets.</a:t>
            </a:r>
          </a:p>
          <a:p>
            <a:r>
              <a:rPr lang="en-US" dirty="0"/>
              <a:t>A dataset contains many observations about a particular object.</a:t>
            </a:r>
          </a:p>
        </p:txBody>
      </p:sp>
    </p:spTree>
    <p:extLst>
      <p:ext uri="{BB962C8B-B14F-4D97-AF65-F5344CB8AC3E}">
        <p14:creationId xmlns:p14="http://schemas.microsoft.com/office/powerpoint/2010/main" val="40418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chapter, we are going to learn and revise the following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significance of 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sense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Comparing EDA with classical and Bayesian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tools available for 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with 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9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Making sense of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1B488-7417-E435-A255-3BD3F261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55574"/>
            <a:ext cx="6000750" cy="1924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AE811-8C50-17C3-F795-5C3231FE5371}"/>
              </a:ext>
            </a:extLst>
          </p:cNvPr>
          <p:cNvSpPr txBox="1"/>
          <p:nvPr/>
        </p:nvSpPr>
        <p:spPr>
          <a:xfrm>
            <a:off x="533400" y="3968732"/>
            <a:ext cx="807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instance, a dataset about patients in a hospital can contain many observations. A patient can be described by a </a:t>
            </a:r>
            <a:r>
              <a:rPr lang="en-US" i="1" dirty="0"/>
              <a:t>patient identifier (ID), name, address, weight, date of birth, address, email,</a:t>
            </a:r>
            <a:r>
              <a:rPr lang="en-US" dirty="0"/>
              <a:t> and </a:t>
            </a:r>
            <a:r>
              <a:rPr lang="en-US" i="1" dirty="0"/>
              <a:t>gender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these features that describes a patient is a variable. Each observation can have a specific value for each of these variables. For example, a patient can have the information provided above:</a:t>
            </a:r>
          </a:p>
        </p:txBody>
      </p:sp>
    </p:spTree>
    <p:extLst>
      <p:ext uri="{BB962C8B-B14F-4D97-AF65-F5344CB8AC3E}">
        <p14:creationId xmlns:p14="http://schemas.microsoft.com/office/powerpoint/2010/main" val="35510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sense of data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10846-52C9-3A79-8FAF-656F3726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807208"/>
            <a:ext cx="3338322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</a:pPr>
            <a:r>
              <a:rPr lang="en-US" sz="2000" dirty="0"/>
              <a:t>These datasets are stored in hospitals and are presented for analysis. Most of this data is stored in some sort of database management system in tables/schema. </a:t>
            </a:r>
          </a:p>
          <a:p>
            <a:pPr marL="285750" indent="-228600">
              <a:lnSpc>
                <a:spcPct val="90000"/>
              </a:lnSpc>
            </a:pPr>
            <a:r>
              <a:rPr lang="en-US" sz="2000" dirty="0"/>
              <a:t>An example of a table for storing patient information is shown in the Figure</a:t>
            </a:r>
          </a:p>
        </p:txBody>
      </p:sp>
      <p:pic>
        <p:nvPicPr>
          <p:cNvPr id="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827401-DAEE-BE03-0AEF-99072798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66" y="1295400"/>
            <a:ext cx="5177790" cy="48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sense of data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071A0-F723-A6B5-F80B-4A0D51F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summarize the preceding table, there are four observations (001, 002, 003, 004, 005).</a:t>
            </a:r>
          </a:p>
          <a:p>
            <a:r>
              <a:rPr lang="en-US" dirty="0"/>
              <a:t>Each observation describes variables (</a:t>
            </a:r>
            <a:r>
              <a:rPr lang="en-US" dirty="0" err="1"/>
              <a:t>PatientID</a:t>
            </a:r>
            <a:r>
              <a:rPr lang="en-US" dirty="0"/>
              <a:t>, name, address, dob, email, gender, and weight). </a:t>
            </a:r>
          </a:p>
          <a:p>
            <a:r>
              <a:rPr lang="en-US" dirty="0"/>
              <a:t>Most of the dataset broadly falls into two groups: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Numerical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63089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1. Numerical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data has a sense of measurement involved in it;</a:t>
            </a:r>
          </a:p>
          <a:p>
            <a:pPr lvl="1"/>
            <a:r>
              <a:rPr lang="en-US" dirty="0"/>
              <a:t> a person's age, height, weight, blood pressure, heart rate, temperature, number of teeth, number of bones, and the number of family members. </a:t>
            </a:r>
          </a:p>
          <a:p>
            <a:r>
              <a:rPr lang="en-US" dirty="0"/>
              <a:t>This data is often referred to as </a:t>
            </a:r>
            <a:r>
              <a:rPr lang="en-US" b="1" dirty="0"/>
              <a:t>quantitative data</a:t>
            </a:r>
            <a:r>
              <a:rPr lang="en-US" dirty="0"/>
              <a:t> in statistics. The numerical dataset can be either: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discrete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360566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1.a. Discrete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data that is countable and its values can be listed out.</a:t>
            </a:r>
          </a:p>
          <a:p>
            <a:r>
              <a:rPr lang="en-US" dirty="0"/>
              <a:t> For example, if we flip a coin, the number of heads in 200 coin flips can take values from 0 to 200 (finite) cases. </a:t>
            </a:r>
          </a:p>
          <a:p>
            <a:r>
              <a:rPr lang="en-US" dirty="0"/>
              <a:t>A variable that represents a discrete dataset is referred to as a discrete variable. </a:t>
            </a:r>
          </a:p>
        </p:txBody>
      </p:sp>
    </p:spTree>
    <p:extLst>
      <p:ext uri="{BB962C8B-B14F-4D97-AF65-F5344CB8AC3E}">
        <p14:creationId xmlns:p14="http://schemas.microsoft.com/office/powerpoint/2010/main" val="2013931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1.a. Discrete Data/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variable takes a fixed number of distinct values. </a:t>
            </a:r>
          </a:p>
          <a:p>
            <a:r>
              <a:rPr lang="en-US" dirty="0"/>
              <a:t>For example, the Country variable can have values such as Nepal, India, Norway, and Japan. It is fixed. </a:t>
            </a:r>
          </a:p>
          <a:p>
            <a:r>
              <a:rPr lang="en-US" dirty="0"/>
              <a:t>The Rank variable of a student in a classroom can take values from 1, 2, 3, 4, 5, and so 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5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1.b.  Continuous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 have an infinite number of numerical values within a specific range is classified as continuous data. </a:t>
            </a:r>
          </a:p>
          <a:p>
            <a:r>
              <a:rPr lang="en-US" dirty="0"/>
              <a:t>A variable describing continuous data is a continuous variable.</a:t>
            </a:r>
          </a:p>
          <a:p>
            <a:r>
              <a:rPr lang="en-US" dirty="0"/>
              <a:t>Continuous data can follow two scales:</a:t>
            </a:r>
          </a:p>
          <a:p>
            <a:pPr lvl="1"/>
            <a:r>
              <a:rPr lang="en-US" dirty="0"/>
              <a:t>Interval measure of scale</a:t>
            </a:r>
          </a:p>
          <a:p>
            <a:pPr lvl="1"/>
            <a:r>
              <a:rPr lang="en-US" dirty="0"/>
              <a:t>Ratio measure of scale</a:t>
            </a:r>
          </a:p>
        </p:txBody>
      </p:sp>
    </p:spTree>
    <p:extLst>
      <p:ext uri="{BB962C8B-B14F-4D97-AF65-F5344CB8AC3E}">
        <p14:creationId xmlns:p14="http://schemas.microsoft.com/office/powerpoint/2010/main" val="81436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1.b.  Continuous data /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temperature of your city today?</a:t>
            </a:r>
          </a:p>
          <a:p>
            <a:r>
              <a:rPr lang="en-US" dirty="0"/>
              <a:t>Can we be finite? </a:t>
            </a:r>
          </a:p>
          <a:p>
            <a:r>
              <a:rPr lang="en-US" dirty="0"/>
              <a:t>Similarly, the weight variable in the previous section is a continuous variable.</a:t>
            </a:r>
          </a:p>
        </p:txBody>
      </p:sp>
    </p:spTree>
    <p:extLst>
      <p:ext uri="{BB962C8B-B14F-4D97-AF65-F5344CB8AC3E}">
        <p14:creationId xmlns:p14="http://schemas.microsoft.com/office/powerpoint/2010/main" val="2072896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r>
              <a:rPr lang="en-US" sz="4200" dirty="0"/>
              <a:t>Question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39CEA7D-8D86-E381-D11F-284AFE4CE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-1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  <a:gd name="connsiteX0" fmla="*/ 0 w 1371600"/>
              <a:gd name="connsiteY0" fmla="*/ 0 h 13716"/>
              <a:gd name="connsiteX1" fmla="*/ 644652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0249" y="32963"/>
                  <a:pt x="409296" y="-18450"/>
                  <a:pt x="685800" y="0"/>
                </a:cubicBezTo>
                <a:cubicBezTo>
                  <a:pt x="954142" y="211"/>
                  <a:pt x="1166785" y="22353"/>
                  <a:pt x="1371600" y="0"/>
                </a:cubicBezTo>
                <a:cubicBezTo>
                  <a:pt x="1370996" y="3142"/>
                  <a:pt x="1371820" y="8880"/>
                  <a:pt x="1371600" y="13716"/>
                </a:cubicBezTo>
                <a:cubicBezTo>
                  <a:pt x="1106837" y="28424"/>
                  <a:pt x="1032834" y="20364"/>
                  <a:pt x="713232" y="13716"/>
                </a:cubicBezTo>
                <a:cubicBezTo>
                  <a:pt x="399250" y="-7822"/>
                  <a:pt x="277176" y="48782"/>
                  <a:pt x="0" y="13716"/>
                </a:cubicBezTo>
                <a:cubicBezTo>
                  <a:pt x="310" y="7052"/>
                  <a:pt x="119" y="6101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68171" y="-27104"/>
                  <a:pt x="522270" y="7661"/>
                  <a:pt x="644652" y="0"/>
                </a:cubicBezTo>
                <a:cubicBezTo>
                  <a:pt x="812772" y="-55512"/>
                  <a:pt x="1098507" y="70876"/>
                  <a:pt x="1371600" y="0"/>
                </a:cubicBezTo>
                <a:cubicBezTo>
                  <a:pt x="1372276" y="6444"/>
                  <a:pt x="1371882" y="10524"/>
                  <a:pt x="1371600" y="13716"/>
                </a:cubicBezTo>
                <a:cubicBezTo>
                  <a:pt x="1195700" y="-500"/>
                  <a:pt x="896159" y="12360"/>
                  <a:pt x="713232" y="13716"/>
                </a:cubicBezTo>
                <a:cubicBezTo>
                  <a:pt x="556279" y="-18909"/>
                  <a:pt x="248593" y="33389"/>
                  <a:pt x="0" y="13716"/>
                </a:cubicBezTo>
                <a:cubicBezTo>
                  <a:pt x="708" y="8775"/>
                  <a:pt x="205" y="3193"/>
                  <a:pt x="0" y="0"/>
                </a:cubicBezTo>
                <a:close/>
              </a:path>
              <a:path w="1371600" h="13716" fill="none" stroke="0" extrusionOk="0">
                <a:moveTo>
                  <a:pt x="0" y="0"/>
                </a:moveTo>
                <a:cubicBezTo>
                  <a:pt x="244262" y="19623"/>
                  <a:pt x="384306" y="-36563"/>
                  <a:pt x="685800" y="0"/>
                </a:cubicBezTo>
                <a:cubicBezTo>
                  <a:pt x="948860" y="14963"/>
                  <a:pt x="1224146" y="-8100"/>
                  <a:pt x="1371600" y="0"/>
                </a:cubicBezTo>
                <a:cubicBezTo>
                  <a:pt x="1371106" y="3035"/>
                  <a:pt x="1371590" y="7528"/>
                  <a:pt x="1371600" y="13716"/>
                </a:cubicBezTo>
                <a:cubicBezTo>
                  <a:pt x="1096935" y="20595"/>
                  <a:pt x="1028598" y="23761"/>
                  <a:pt x="713232" y="13716"/>
                </a:cubicBezTo>
                <a:cubicBezTo>
                  <a:pt x="397901" y="-1585"/>
                  <a:pt x="274098" y="18066"/>
                  <a:pt x="0" y="13716"/>
                </a:cubicBezTo>
                <a:cubicBezTo>
                  <a:pt x="190" y="7214"/>
                  <a:pt x="-13" y="597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custGeom>
                    <a:avLst/>
                    <a:gdLst>
                      <a:gd name="connsiteX0" fmla="*/ 0 w 1371600"/>
                      <a:gd name="connsiteY0" fmla="*/ 0 h 13716"/>
                      <a:gd name="connsiteX1" fmla="*/ 685800 w 1371600"/>
                      <a:gd name="connsiteY1" fmla="*/ 0 h 13716"/>
                      <a:gd name="connsiteX2" fmla="*/ 1371600 w 1371600"/>
                      <a:gd name="connsiteY2" fmla="*/ 0 h 13716"/>
                      <a:gd name="connsiteX3" fmla="*/ 1371600 w 1371600"/>
                      <a:gd name="connsiteY3" fmla="*/ 13716 h 13716"/>
                      <a:gd name="connsiteX4" fmla="*/ 713232 w 1371600"/>
                      <a:gd name="connsiteY4" fmla="*/ 13716 h 13716"/>
                      <a:gd name="connsiteX5" fmla="*/ 0 w 1371600"/>
                      <a:gd name="connsiteY5" fmla="*/ 13716 h 13716"/>
                      <a:gd name="connsiteX6" fmla="*/ 0 w 137160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1600" h="13716" fill="none" extrusionOk="0">
                        <a:moveTo>
                          <a:pt x="0" y="0"/>
                        </a:moveTo>
                        <a:cubicBezTo>
                          <a:pt x="247303" y="31625"/>
                          <a:pt x="422310" y="-25629"/>
                          <a:pt x="685800" y="0"/>
                        </a:cubicBezTo>
                        <a:cubicBezTo>
                          <a:pt x="949290" y="25629"/>
                          <a:pt x="1192357" y="6696"/>
                          <a:pt x="1371600" y="0"/>
                        </a:cubicBezTo>
                        <a:cubicBezTo>
                          <a:pt x="1371127" y="2892"/>
                          <a:pt x="1371229" y="8681"/>
                          <a:pt x="1371600" y="13716"/>
                        </a:cubicBezTo>
                        <a:cubicBezTo>
                          <a:pt x="1107995" y="21892"/>
                          <a:pt x="1033361" y="28370"/>
                          <a:pt x="713232" y="13716"/>
                        </a:cubicBezTo>
                        <a:cubicBezTo>
                          <a:pt x="393103" y="-938"/>
                          <a:pt x="289343" y="38649"/>
                          <a:pt x="0" y="13716"/>
                        </a:cubicBezTo>
                        <a:cubicBezTo>
                          <a:pt x="227" y="7219"/>
                          <a:pt x="197" y="5990"/>
                          <a:pt x="0" y="0"/>
                        </a:cubicBezTo>
                        <a:close/>
                      </a:path>
                      <a:path w="1371600" h="13716" stroke="0" extrusionOk="0">
                        <a:moveTo>
                          <a:pt x="0" y="0"/>
                        </a:moveTo>
                        <a:cubicBezTo>
                          <a:pt x="170249" y="-24099"/>
                          <a:pt x="504634" y="14338"/>
                          <a:pt x="644652" y="0"/>
                        </a:cubicBezTo>
                        <a:cubicBezTo>
                          <a:pt x="784670" y="-14338"/>
                          <a:pt x="1087773" y="8679"/>
                          <a:pt x="1371600" y="0"/>
                        </a:cubicBezTo>
                        <a:cubicBezTo>
                          <a:pt x="1372228" y="6235"/>
                          <a:pt x="1371259" y="10206"/>
                          <a:pt x="1371600" y="13716"/>
                        </a:cubicBezTo>
                        <a:cubicBezTo>
                          <a:pt x="1176823" y="-5981"/>
                          <a:pt x="900830" y="5417"/>
                          <a:pt x="713232" y="13716"/>
                        </a:cubicBezTo>
                        <a:cubicBezTo>
                          <a:pt x="525634" y="22015"/>
                          <a:pt x="282837" y="1152"/>
                          <a:pt x="0" y="13716"/>
                        </a:cubicBezTo>
                        <a:cubicBezTo>
                          <a:pt x="596" y="8712"/>
                          <a:pt x="320" y="3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Given the car dataset (available on GitHub), identify the data type of each column.</a:t>
            </a:r>
          </a:p>
        </p:txBody>
      </p:sp>
    </p:spTree>
    <p:extLst>
      <p:ext uri="{BB962C8B-B14F-4D97-AF65-F5344CB8AC3E}">
        <p14:creationId xmlns:p14="http://schemas.microsoft.com/office/powerpoint/2010/main" val="68934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is often referred to as </a:t>
            </a:r>
            <a:r>
              <a:rPr lang="en-US" b="1" dirty="0"/>
              <a:t>qualitative datasets</a:t>
            </a:r>
            <a:r>
              <a:rPr lang="en-US" dirty="0"/>
              <a:t> in statistics. </a:t>
            </a:r>
          </a:p>
          <a:p>
            <a:r>
              <a:rPr lang="en-US" dirty="0"/>
              <a:t>This type of data represents the characteristics of an object; 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Type of address</a:t>
            </a:r>
          </a:p>
          <a:p>
            <a:pPr lvl="1"/>
            <a:r>
              <a:rPr lang="en-US" dirty="0"/>
              <a:t>Categories of the movies</a:t>
            </a:r>
          </a:p>
        </p:txBody>
      </p:sp>
    </p:spTree>
    <p:extLst>
      <p:ext uri="{BB962C8B-B14F-4D97-AF65-F5344CB8AC3E}">
        <p14:creationId xmlns:p14="http://schemas.microsoft.com/office/powerpoint/2010/main" val="38940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Exploratory Data Analysis Fundamentals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surrounded with data</a:t>
            </a:r>
          </a:p>
          <a:p>
            <a:r>
              <a:rPr lang="en-US" i="1" dirty="0"/>
              <a:t>Data</a:t>
            </a:r>
            <a:r>
              <a:rPr lang="en-US" dirty="0"/>
              <a:t> encompasses a collection of discrete objects, numbers, words, events, facts, measurements, observations, or even descriptions of things.</a:t>
            </a:r>
          </a:p>
          <a:p>
            <a:pPr lvl="1"/>
            <a:r>
              <a:rPr lang="en-US" dirty="0"/>
              <a:t>every event or process occurring in several disciplines, including biology, economics, engineering, marketing, and others</a:t>
            </a:r>
          </a:p>
        </p:txBody>
      </p:sp>
    </p:spTree>
    <p:extLst>
      <p:ext uri="{BB962C8B-B14F-4D97-AF65-F5344CB8AC3E}">
        <p14:creationId xmlns:p14="http://schemas.microsoft.com/office/powerpoint/2010/main" val="147707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describing categorical data is referred to as a </a:t>
            </a:r>
            <a:r>
              <a:rPr lang="en-US" b="1" dirty="0"/>
              <a:t>categorical variable</a:t>
            </a:r>
            <a:r>
              <a:rPr lang="en-US" dirty="0"/>
              <a:t>.</a:t>
            </a:r>
          </a:p>
          <a:p>
            <a:r>
              <a:rPr lang="en-US" dirty="0"/>
              <a:t>These types of variables can have one of a limited number of values.</a:t>
            </a:r>
          </a:p>
          <a:p>
            <a:pPr lvl="1"/>
            <a:r>
              <a:rPr lang="en-US" dirty="0"/>
              <a:t>Also known as enumerated types or enumerations of variables.</a:t>
            </a:r>
          </a:p>
          <a:p>
            <a:r>
              <a:rPr lang="en-US" dirty="0"/>
              <a:t>Two types of categorical variables: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Binary categorical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Polytomous variables</a:t>
            </a:r>
          </a:p>
        </p:txBody>
      </p:sp>
    </p:spTree>
    <p:extLst>
      <p:ext uri="{BB962C8B-B14F-4D97-AF65-F5344CB8AC3E}">
        <p14:creationId xmlns:p14="http://schemas.microsoft.com/office/powerpoint/2010/main" val="356345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2.a. B</a:t>
            </a:r>
            <a:r>
              <a:rPr lang="en-US" b="0" dirty="0">
                <a:effectLst/>
              </a:rPr>
              <a:t>inary </a:t>
            </a:r>
            <a:r>
              <a:rPr lang="en-US" dirty="0"/>
              <a:t>C</a:t>
            </a:r>
            <a:r>
              <a:rPr lang="en-US" b="0" dirty="0">
                <a:effectLst/>
              </a:rPr>
              <a:t>ategorical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 binary categorical variable can take exactly two values and is also referred to as a </a:t>
            </a:r>
            <a:r>
              <a:rPr lang="en-US" b="1" dirty="0">
                <a:effectLst/>
              </a:rPr>
              <a:t>dichotomous variable</a:t>
            </a:r>
            <a:r>
              <a:rPr lang="en-US" b="0" dirty="0">
                <a:effectLst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For example, when you create an experiment, the result is either success or failure.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Hence, results can be understood as a </a:t>
            </a:r>
            <a:r>
              <a:rPr lang="en-US" b="1" dirty="0">
                <a:effectLst/>
              </a:rPr>
              <a:t>binary categorical variable</a:t>
            </a:r>
            <a:r>
              <a:rPr lang="en-US" b="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4441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2.a. Polytomous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variables that can take more than two possible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example, marital status can have several values, such as annulled, divorced, interlocutory, legally separated, married, polygamous, never married, domestic partners, unmarried, widowed, domestic partner, and unknown.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marital status can take more than two possible values, it is a </a:t>
            </a:r>
            <a:r>
              <a:rPr lang="en-US" b="1" dirty="0"/>
              <a:t>polytomous variable. 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7218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Categorical data/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31" y="1166018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</a:rPr>
              <a:t>Gender (Male, Female, Other, or Unknown)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</a:rPr>
              <a:t>Marital Status (Annulled, Divorced, Interlocutory, Legally Separated, Married, Polygamous, Never Married, Domestic Partner, Unmarried, Widowed, or Unknown)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</a:rPr>
              <a:t>Movie genres (Action, Adventure, Comedy, Crime, Drama, Fantasy, Historical, Horror, Mystery, Philosophical, Political, Romance, Saga, Satire, Science Fiction, Social, Thriller, Urban, or Western)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</a:rPr>
              <a:t>Blood type (A, B, AB, or 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</a:rPr>
              <a:t>Types of drugs (Stimulants, Depressants, Hallucinogens, </a:t>
            </a:r>
            <a:r>
              <a:rPr lang="en-US" sz="2600" b="0" dirty="0" err="1">
                <a:effectLst/>
              </a:rPr>
              <a:t>Dissociatives</a:t>
            </a:r>
            <a:r>
              <a:rPr lang="en-US" sz="2600" b="0" dirty="0">
                <a:effectLst/>
              </a:rPr>
              <a:t>, Opioids, Inhalants, or Cannabis)</a:t>
            </a:r>
          </a:p>
        </p:txBody>
      </p:sp>
    </p:spTree>
    <p:extLst>
      <p:ext uri="{BB962C8B-B14F-4D97-AF65-F5344CB8AC3E}">
        <p14:creationId xmlns:p14="http://schemas.microsoft.com/office/powerpoint/2010/main" val="3510776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categorical datasets follow either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Nominal measurement scales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Ordinal measurement scales</a:t>
            </a:r>
          </a:p>
        </p:txBody>
      </p:sp>
    </p:spTree>
    <p:extLst>
      <p:ext uri="{BB962C8B-B14F-4D97-AF65-F5344CB8AC3E}">
        <p14:creationId xmlns:p14="http://schemas.microsoft.com/office/powerpoint/2010/main" val="143638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E2F-B657-6281-69A9-FE2A126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Measurement scales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19E-E3E3-433C-F739-49CB18E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different types of measurement scales described in statistics: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1878851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Measurement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practiced for labeling variables without any quantitative value. </a:t>
            </a:r>
          </a:p>
          <a:p>
            <a:r>
              <a:rPr lang="en-US" dirty="0"/>
              <a:t>The scales are generally referred to as </a:t>
            </a:r>
            <a:r>
              <a:rPr lang="en-US" b="1" dirty="0"/>
              <a:t>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And these scales are mutually exclusive and do not carry any numerical importance.</a:t>
            </a:r>
          </a:p>
          <a:p>
            <a:r>
              <a:rPr lang="en-US" dirty="0"/>
              <a:t>Order is irrelevant!</a:t>
            </a:r>
          </a:p>
        </p:txBody>
      </p:sp>
    </p:spTree>
    <p:extLst>
      <p:ext uri="{BB962C8B-B14F-4D97-AF65-F5344CB8AC3E}">
        <p14:creationId xmlns:p14="http://schemas.microsoft.com/office/powerpoint/2010/main" val="109469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84F-B458-6B6F-5A6F-3E242C5F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Measurement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8249-9405-265A-99E4-97D321A2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Nominal scales are considered qualitative scales and the measurements that are taken using qualitative scales are considered </a:t>
            </a:r>
            <a:r>
              <a:rPr lang="en-US" b="1" dirty="0"/>
              <a:t>qualitative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 not be confused, they are not quantitative </a:t>
            </a:r>
          </a:p>
          <a:p>
            <a:r>
              <a:rPr lang="en-US" dirty="0"/>
              <a:t>If, someone uses numbers as labels in the nominal measurement sense, they have no concrete numerical value or meaning. </a:t>
            </a:r>
          </a:p>
          <a:p>
            <a:pPr lvl="1"/>
            <a:r>
              <a:rPr lang="en-US" dirty="0"/>
              <a:t>No form of arithmetic calculation can be made on nominal measures. </a:t>
            </a:r>
          </a:p>
        </p:txBody>
      </p:sp>
    </p:spTree>
    <p:extLst>
      <p:ext uri="{BB962C8B-B14F-4D97-AF65-F5344CB8AC3E}">
        <p14:creationId xmlns:p14="http://schemas.microsoft.com/office/powerpoint/2010/main" val="1032818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Nominal Measurement Scale/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your gender?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Female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Third gender/Non-binary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prefer not to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Other examples include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languages that are spoken in a particular 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Biological species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Parts of speech in grammar (noun, pronoun, adjective, and so 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Taxonomic ranks in biology (</a:t>
            </a:r>
            <a:r>
              <a:rPr lang="en-US" dirty="0" err="1">
                <a:effectLst/>
              </a:rPr>
              <a:t>Archea</a:t>
            </a:r>
            <a:r>
              <a:rPr lang="en-US" dirty="0">
                <a:effectLst/>
              </a:rPr>
              <a:t>, Bacteria, and Eukarya)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42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EDF-A960-6D8D-5750-38AE861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Why do we care about Measurements Scales?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8543-7E86-26C0-FBB4-F8F735B6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might be thinking </a:t>
            </a:r>
            <a:r>
              <a:rPr lang="en-US" i="1" dirty="0"/>
              <a:t>why should you care about whether data is nominal or ordinal? Should we not just start loading the data and begin our analysis?</a:t>
            </a:r>
            <a:r>
              <a:rPr lang="en-US" dirty="0"/>
              <a:t> Well, we could. </a:t>
            </a:r>
          </a:p>
          <a:p>
            <a:r>
              <a:rPr lang="en-US" dirty="0"/>
              <a:t>But think about this: you have a dataset, and you want to analyze it. </a:t>
            </a:r>
          </a:p>
          <a:p>
            <a:r>
              <a:rPr lang="en-US" dirty="0"/>
              <a:t>How will you decide whether you can make a pie chart, bar chart, or histogram? </a:t>
            </a:r>
          </a:p>
          <a:p>
            <a:r>
              <a:rPr lang="en-US" dirty="0"/>
              <a:t>Are you getting my point?</a:t>
            </a:r>
          </a:p>
        </p:txBody>
      </p:sp>
    </p:spTree>
    <p:extLst>
      <p:ext uri="{BB962C8B-B14F-4D97-AF65-F5344CB8AC3E}">
        <p14:creationId xmlns:p14="http://schemas.microsoft.com/office/powerpoint/2010/main" val="38725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Exploratory Data Analysis Fundamentals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such data elicits useful </a:t>
            </a:r>
            <a:r>
              <a:rPr lang="en-US" i="1" dirty="0"/>
              <a:t>information</a:t>
            </a:r>
            <a:r>
              <a:rPr lang="en-US" dirty="0"/>
              <a:t> and processing such information generates useful knowledge.</a:t>
            </a:r>
          </a:p>
          <a:p>
            <a:r>
              <a:rPr lang="en-US" dirty="0"/>
              <a:t>But an important question is: how can we generate meaningful and useful information from such data?</a:t>
            </a:r>
          </a:p>
        </p:txBody>
      </p:sp>
    </p:spTree>
    <p:extLst>
      <p:ext uri="{BB962C8B-B14F-4D97-AF65-F5344CB8AC3E}">
        <p14:creationId xmlns:p14="http://schemas.microsoft.com/office/powerpoint/2010/main" val="222050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can we do with Nominal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Frequency </a:t>
            </a:r>
            <a:r>
              <a:rPr lang="en-US" dirty="0"/>
              <a:t>is the rate at which a label occurs over a period of time within the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Proportion</a:t>
            </a:r>
            <a:r>
              <a:rPr lang="en-US" dirty="0"/>
              <a:t> can be calculated by dividing the frequency by the total number of events.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Then, you could compute the </a:t>
            </a:r>
            <a:r>
              <a:rPr lang="en-US" b="1" dirty="0"/>
              <a:t>percentage</a:t>
            </a:r>
            <a:r>
              <a:rPr lang="en-US" dirty="0"/>
              <a:t> of each proportion.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to </a:t>
            </a:r>
            <a:r>
              <a:rPr lang="en-US" b="1" dirty="0"/>
              <a:t>visualize</a:t>
            </a:r>
            <a:r>
              <a:rPr lang="en-US" dirty="0"/>
              <a:t> the nominal dataset, you can use either a pie chart or a bar chart.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5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Measurement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difference in the ordinal and nominal scale is the </a:t>
            </a:r>
            <a:r>
              <a:rPr lang="en-US" b="1" u="sng" dirty="0"/>
              <a:t>order</a:t>
            </a:r>
            <a:r>
              <a:rPr lang="en-US" dirty="0"/>
              <a:t>.</a:t>
            </a:r>
          </a:p>
          <a:p>
            <a:r>
              <a:rPr lang="en-US" dirty="0"/>
              <a:t>In ordinal scales, the order of the values is a significant factor. </a:t>
            </a:r>
          </a:p>
          <a:p>
            <a:r>
              <a:rPr lang="en-US" dirty="0"/>
              <a:t>To make it easier, consider ordinal scales as an order of ranking (1st, 2nd, 3rd, 4th, and so on).</a:t>
            </a:r>
          </a:p>
          <a:p>
            <a:r>
              <a:rPr lang="en-US" dirty="0"/>
              <a:t>The </a:t>
            </a:r>
            <a:r>
              <a:rPr lang="en-US" b="1" dirty="0"/>
              <a:t>median</a:t>
            </a:r>
            <a:r>
              <a:rPr lang="en-US" dirty="0"/>
              <a:t> item is allowed as the measure of central tendency; however, the </a:t>
            </a:r>
            <a:r>
              <a:rPr lang="en-US" b="1" dirty="0"/>
              <a:t>average</a:t>
            </a:r>
            <a:r>
              <a:rPr lang="en-US" dirty="0"/>
              <a:t> is not permitted. </a:t>
            </a:r>
          </a:p>
          <a:p>
            <a:r>
              <a:rPr lang="en-US" b="1" dirty="0"/>
              <a:t>Likert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6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Likert scale is a widely used method for measuring attitudes, opinions, and perceptions in surveys and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provides respondents with a range of response options to express their level of agreement or disagreement with a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31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 scale- 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WordPress is making content managers' lives easier. How do you feel about this statement?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C804-0B28-1639-8442-17F25DC6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69076"/>
            <a:ext cx="590632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32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 scale- 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WordPress is making content managers' lives easier. How do you feel about this statement?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4D9E-E871-B295-9BDD-26CEBB21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609685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7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Interval Measurements Scale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interval scales, both the order and exact differences between the values are significant. Interval scales are widely used in statistics, for example, in the </a:t>
            </a:r>
            <a:r>
              <a:rPr lang="en-US" i="1" dirty="0"/>
              <a:t>measure of central tendencies—mean, median, mode, and standard deviations. </a:t>
            </a:r>
          </a:p>
          <a:p>
            <a:r>
              <a:rPr lang="en-US" dirty="0"/>
              <a:t>Examples include location in Cartesian coordinates and direction measured in degrees from magnetic north. </a:t>
            </a:r>
          </a:p>
          <a:p>
            <a:r>
              <a:rPr lang="en-US" dirty="0"/>
              <a:t>The mean, median, and mode are allowed on interval data. </a:t>
            </a:r>
          </a:p>
        </p:txBody>
      </p:sp>
    </p:spTree>
    <p:extLst>
      <p:ext uri="{BB962C8B-B14F-4D97-AF65-F5344CB8AC3E}">
        <p14:creationId xmlns:p14="http://schemas.microsoft.com/office/powerpoint/2010/main" val="3310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Ratio Measurements Scale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 scales contain order, exact values, and absolute zero, which makes it possible to be used in descriptive and inferential statistics.</a:t>
            </a:r>
          </a:p>
          <a:p>
            <a:r>
              <a:rPr lang="en-US" dirty="0"/>
              <a:t>These scales provide numerous possibilities for statistical analysis. </a:t>
            </a:r>
          </a:p>
          <a:p>
            <a:r>
              <a:rPr lang="en-US" dirty="0"/>
              <a:t>Mathematical operations, the measure of central tendencies, and the </a:t>
            </a:r>
            <a:r>
              <a:rPr lang="en-US" b="1" dirty="0"/>
              <a:t>measure of dispersion</a:t>
            </a:r>
            <a:r>
              <a:rPr lang="en-US" dirty="0"/>
              <a:t> and </a:t>
            </a:r>
            <a:r>
              <a:rPr lang="en-US" b="1" dirty="0"/>
              <a:t>coefficient of variatio</a:t>
            </a:r>
            <a:r>
              <a:rPr lang="en-US" dirty="0"/>
              <a:t>n can also be computed from such scales.</a:t>
            </a:r>
          </a:p>
        </p:txBody>
      </p:sp>
    </p:spTree>
    <p:extLst>
      <p:ext uri="{BB962C8B-B14F-4D97-AF65-F5344CB8AC3E}">
        <p14:creationId xmlns:p14="http://schemas.microsoft.com/office/powerpoint/2010/main" val="3472673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Ratio Measurements Scale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include a measure of energy, mass, length, duration, electrical energy, plan angle, and volume.</a:t>
            </a:r>
          </a:p>
        </p:txBody>
      </p:sp>
    </p:spTree>
    <p:extLst>
      <p:ext uri="{BB962C8B-B14F-4D97-AF65-F5344CB8AC3E}">
        <p14:creationId xmlns:p14="http://schemas.microsoft.com/office/powerpoint/2010/main" val="1921770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Scales/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AADB4-7821-4BE4-9C8A-065BBA115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52600"/>
            <a:ext cx="5992061" cy="2781688"/>
          </a:xfrm>
        </p:spPr>
      </p:pic>
    </p:spTree>
    <p:extLst>
      <p:ext uri="{BB962C8B-B14F-4D97-AF65-F5344CB8AC3E}">
        <p14:creationId xmlns:p14="http://schemas.microsoft.com/office/powerpoint/2010/main" val="2398628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EDA with classical and Bayesian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approaches to data analysis.</a:t>
            </a:r>
          </a:p>
          <a:p>
            <a:r>
              <a:rPr lang="en-US" dirty="0"/>
              <a:t>The most popular ones that are relevant to us are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Classical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Exploratory data analysis approach (EDA)*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Bayesian data analysis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2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Exploratory Data Analysis Fundamentals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answer to this question is EDA. </a:t>
            </a:r>
          </a:p>
          <a:p>
            <a:r>
              <a:rPr lang="en-US" dirty="0"/>
              <a:t>EDA is a process of examining the available dataset to discover patterns, spot anomalies, test hypotheses, and check assumptions using statistical measures. </a:t>
            </a:r>
          </a:p>
          <a:p>
            <a:r>
              <a:rPr lang="en-US" dirty="0"/>
              <a:t>In this chapter, we are going to discuss the steps involved in performing top-notch exploratory data analysis and get our hands dirty using some open source databases.</a:t>
            </a:r>
          </a:p>
        </p:txBody>
      </p:sp>
    </p:spTree>
    <p:extLst>
      <p:ext uri="{BB962C8B-B14F-4D97-AF65-F5344CB8AC3E}">
        <p14:creationId xmlns:p14="http://schemas.microsoft.com/office/powerpoint/2010/main" val="194487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classical data analysis approach, the problem definition and data collection step are followed by model development, which is followed by analysis and result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522767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the EDA approach, it follows the same approach as classical data analysis except the model imposition and the data analysis steps are swapped. </a:t>
            </a:r>
          </a:p>
          <a:p>
            <a:r>
              <a:rPr lang="en-US" dirty="0"/>
              <a:t>The main focus is on the data, its structure, outliers, models, and visualizations. </a:t>
            </a:r>
          </a:p>
          <a:p>
            <a:r>
              <a:rPr lang="en-US" dirty="0"/>
              <a:t>Generally, in EDA, we do not impose any deterministic or probabilistic models on the data.</a:t>
            </a:r>
          </a:p>
        </p:txBody>
      </p:sp>
    </p:spTree>
    <p:extLst>
      <p:ext uri="{BB962C8B-B14F-4D97-AF65-F5344CB8AC3E}">
        <p14:creationId xmlns:p14="http://schemas.microsoft.com/office/powerpoint/2010/main" val="3955129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Bayesian approach incorporates prior probability distribution knowledge into the analysis steps as shown in the following diagram. </a:t>
            </a:r>
          </a:p>
          <a:p>
            <a:r>
              <a:rPr lang="en-US" dirty="0"/>
              <a:t>Well, simply put, prior probability distribution of any quantity expresses the belief about that particular quantity before considering some evidence.</a:t>
            </a:r>
          </a:p>
        </p:txBody>
      </p:sp>
    </p:spTree>
    <p:extLst>
      <p:ext uri="{BB962C8B-B14F-4D97-AF65-F5344CB8AC3E}">
        <p14:creationId xmlns:p14="http://schemas.microsoft.com/office/powerpoint/2010/main" val="4278495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Software tools available for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Python</a:t>
            </a:r>
            <a:r>
              <a:rPr lang="en-US" b="0" dirty="0">
                <a:effectLst/>
              </a:rPr>
              <a:t>: This is an open source programming language widely used in data analysis, data mining, and data science (</a:t>
            </a:r>
            <a:r>
              <a:rPr lang="en-US" b="0" dirty="0">
                <a:effectLst/>
                <a:hlinkClick r:id="rId2"/>
              </a:rPr>
              <a:t>https://www.python.org/</a:t>
            </a:r>
            <a:r>
              <a:rPr lang="en-US" b="0" dirty="0">
                <a:effectLst/>
              </a:rPr>
              <a:t>). For this book, we will be using Python.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 programming language</a:t>
            </a:r>
            <a:r>
              <a:rPr lang="en-US" b="0" dirty="0">
                <a:effectLst/>
              </a:rPr>
              <a:t>: R is an open source programming language that is widely utilized in statistical computation and graphical data analysis (</a:t>
            </a:r>
            <a:r>
              <a:rPr lang="en-US" b="0" dirty="0">
                <a:effectLst/>
                <a:hlinkClick r:id="rId3"/>
              </a:rPr>
              <a:t>https://www.r-project.org</a:t>
            </a:r>
            <a:r>
              <a:rPr lang="en-US" b="0" dirty="0">
                <a:effectLst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Weka</a:t>
            </a:r>
            <a:r>
              <a:rPr lang="en-US" b="0" dirty="0">
                <a:effectLst/>
              </a:rPr>
              <a:t>: This is an open source data mining package that involves several EDA tools and algorithms (</a:t>
            </a:r>
            <a:r>
              <a:rPr lang="en-US" b="0" dirty="0">
                <a:effectLst/>
                <a:hlinkClick r:id="rId4"/>
              </a:rPr>
              <a:t>https://www.cs.waikato.ac.nz/ml/weka/</a:t>
            </a:r>
            <a:r>
              <a:rPr lang="en-US" b="0" dirty="0">
                <a:effectLst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KNIME</a:t>
            </a:r>
            <a:r>
              <a:rPr lang="en-US" b="0" dirty="0">
                <a:effectLst/>
              </a:rPr>
              <a:t>: This is an open source tool for data analysis and is based on Eclipse (</a:t>
            </a:r>
            <a:r>
              <a:rPr lang="en-US" b="0" dirty="0">
                <a:effectLst/>
                <a:hlinkClick r:id="rId5"/>
              </a:rPr>
              <a:t>https://www.knime.com/</a:t>
            </a:r>
            <a:r>
              <a:rPr lang="en-US" b="0" dirty="0">
                <a:effectLst/>
              </a:rPr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9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libraries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1703182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994D-9603-49F1-613C-3226B04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207C-821C-C59D-A94B-81D85D6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arrays with NumPy, copy arrays, and divide arrays</a:t>
            </a:r>
          </a:p>
          <a:p>
            <a:r>
              <a:rPr lang="en-US" dirty="0"/>
              <a:t>Perform different operations on NumPy arrays</a:t>
            </a:r>
          </a:p>
          <a:p>
            <a:r>
              <a:rPr lang="en-US" dirty="0"/>
              <a:t>Understand array selections, advanced indexing, and expanding</a:t>
            </a:r>
          </a:p>
          <a:p>
            <a:r>
              <a:rPr lang="en-US" dirty="0"/>
              <a:t>Working with multi-dimensional arrays</a:t>
            </a:r>
          </a:p>
          <a:p>
            <a:r>
              <a:rPr lang="en-US" dirty="0"/>
              <a:t>Linear algebraic functions and built-in NumPy functions</a:t>
            </a:r>
          </a:p>
        </p:txBody>
      </p:sp>
    </p:spTree>
    <p:extLst>
      <p:ext uri="{BB962C8B-B14F-4D97-AF65-F5344CB8AC3E}">
        <p14:creationId xmlns:p14="http://schemas.microsoft.com/office/powerpoint/2010/main" val="2302733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596B-2608-A1C5-C4EA-870F6AA9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287D-B63D-E651-52AA-63585D3B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 and create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Sub-setting data and indexing data</a:t>
            </a:r>
          </a:p>
          <a:p>
            <a:endParaRPr lang="en-US" dirty="0"/>
          </a:p>
          <a:p>
            <a:r>
              <a:rPr lang="en-US" dirty="0"/>
              <a:t>Arithmetic functions, and mapping with pandas</a:t>
            </a:r>
          </a:p>
          <a:p>
            <a:endParaRPr lang="en-US" dirty="0"/>
          </a:p>
          <a:p>
            <a:r>
              <a:rPr lang="en-US" dirty="0"/>
              <a:t>Managing index</a:t>
            </a:r>
          </a:p>
          <a:p>
            <a:endParaRPr lang="en-US" dirty="0"/>
          </a:p>
          <a:p>
            <a:r>
              <a:rPr lang="en-US" dirty="0"/>
              <a:t>Building style for visual analysis</a:t>
            </a:r>
          </a:p>
        </p:txBody>
      </p:sp>
    </p:spTree>
    <p:extLst>
      <p:ext uri="{BB962C8B-B14F-4D97-AF65-F5344CB8AC3E}">
        <p14:creationId xmlns:p14="http://schemas.microsoft.com/office/powerpoint/2010/main" val="16887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03A-BCA8-5B1E-50D8-51BB0A1C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Understanding data science</a:t>
            </a:r>
            <a:br>
              <a:rPr lang="en-US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29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Essentials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14" y="142873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Data science is currently a hot topic, and it's evolving rapidly.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The role of data scientists is changing – it's not just about building models anymore.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Data science is at its peak in terms of popularity and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Skills required for data scientists are constantly evolving.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We now expect data scientists to not only build models but also explain and utilize results for business intelligence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568731-6205-B3AD-DC94-BDCDA830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0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081-9B24-922E-0479-08E714D0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Skillset for Data Scientists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5AE3-AD11-CF0E-017A-0689128A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often ask, "What skills do I need to become a top-notch data scientist?"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Contrary to popular belief, you don't necessarily need a Ph.D. in data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requires cross-disciplinary knowledge in computer science, data, statistics, and mathematics.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3342</Words>
  <Application>Microsoft Office PowerPoint</Application>
  <PresentationFormat>On-screen Show (4:3)</PresentationFormat>
  <Paragraphs>322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TOPICS</vt:lpstr>
      <vt:lpstr>Objectives</vt:lpstr>
      <vt:lpstr> Exploratory Data Analysis Fundamentals </vt:lpstr>
      <vt:lpstr> Exploratory Data Analysis Fundamentals </vt:lpstr>
      <vt:lpstr> Exploratory Data Analysis Fundamentals </vt:lpstr>
      <vt:lpstr> Understanding data science </vt:lpstr>
      <vt:lpstr>The Essentials of Data Science</vt:lpstr>
      <vt:lpstr>Skillset for Data Scientists</vt:lpstr>
      <vt:lpstr>Phases of Data Analysis</vt:lpstr>
      <vt:lpstr>Data Requirements</vt:lpstr>
      <vt:lpstr>2. Data Collection</vt:lpstr>
      <vt:lpstr>3. Data processing</vt:lpstr>
      <vt:lpstr>4. Data cleaning</vt:lpstr>
      <vt:lpstr>5. Exploratory Data Analysis</vt:lpstr>
      <vt:lpstr>6. Modeling and Algorithms</vt:lpstr>
      <vt:lpstr>Example</vt:lpstr>
      <vt:lpstr>7. Data Product</vt:lpstr>
      <vt:lpstr>8. Communication</vt:lpstr>
      <vt:lpstr>The significance of eda</vt:lpstr>
      <vt:lpstr> The significance of EDA </vt:lpstr>
      <vt:lpstr> The significance of EDA </vt:lpstr>
      <vt:lpstr> Steps in EDA </vt:lpstr>
      <vt:lpstr>1. Problem definition</vt:lpstr>
      <vt:lpstr>1. Problem definition- Tasks</vt:lpstr>
      <vt:lpstr>2. Data preparation</vt:lpstr>
      <vt:lpstr>3. Data analysis</vt:lpstr>
      <vt:lpstr>4. Development and representation of the results</vt:lpstr>
      <vt:lpstr> Making sense of data </vt:lpstr>
      <vt:lpstr> Making sense of data </vt:lpstr>
      <vt:lpstr> Making sense of data </vt:lpstr>
      <vt:lpstr> Making sense of data </vt:lpstr>
      <vt:lpstr> 1. Numerical data </vt:lpstr>
      <vt:lpstr>1.a. Discrete Data</vt:lpstr>
      <vt:lpstr>1.a. Discrete Data/ Example</vt:lpstr>
      <vt:lpstr>1.b.  Continuous data</vt:lpstr>
      <vt:lpstr>1.b.  Continuous data / Example</vt:lpstr>
      <vt:lpstr>Question</vt:lpstr>
      <vt:lpstr>2. Categorical data</vt:lpstr>
      <vt:lpstr>2. Categorical data</vt:lpstr>
      <vt:lpstr>2.a. Binary Categorical </vt:lpstr>
      <vt:lpstr>2.a. Polytomous variables</vt:lpstr>
      <vt:lpstr>2. Categorical data/ Examples</vt:lpstr>
      <vt:lpstr>PowerPoint Presentation</vt:lpstr>
      <vt:lpstr> Measurement scales </vt:lpstr>
      <vt:lpstr>Nominal Measurement Scale</vt:lpstr>
      <vt:lpstr>Nominal Measurement Scale</vt:lpstr>
      <vt:lpstr>Nominal Measurement Scale/ Example</vt:lpstr>
      <vt:lpstr>Why do we care about Measurements Scales?</vt:lpstr>
      <vt:lpstr>What can we do with Nominal dataset?</vt:lpstr>
      <vt:lpstr>Ordinal Measurement Scale</vt:lpstr>
      <vt:lpstr>Likert scale</vt:lpstr>
      <vt:lpstr>Likert scale- Example1</vt:lpstr>
      <vt:lpstr>Likert scale- Example2</vt:lpstr>
      <vt:lpstr> Interval Measurements Scale </vt:lpstr>
      <vt:lpstr> Ratio Measurements Scale </vt:lpstr>
      <vt:lpstr> Ratio Measurements Scale </vt:lpstr>
      <vt:lpstr>Scales/ Summary</vt:lpstr>
      <vt:lpstr>Comparing EDA with classical and Bayesian analysis</vt:lpstr>
      <vt:lpstr>Classical data analysis</vt:lpstr>
      <vt:lpstr>Exploratory data analysis approach</vt:lpstr>
      <vt:lpstr>Bayesian data analysis approach</vt:lpstr>
      <vt:lpstr> Software tools available for EDA </vt:lpstr>
      <vt:lpstr>Python libraries for EDA</vt:lpstr>
      <vt:lpstr>NumPy</vt:lpstr>
      <vt:lpstr>pandas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Mohammad Ahmad</cp:lastModifiedBy>
  <cp:revision>281</cp:revision>
  <dcterms:created xsi:type="dcterms:W3CDTF">2011-06-20T17:46:59Z</dcterms:created>
  <dcterms:modified xsi:type="dcterms:W3CDTF">2023-10-10T02:51:46Z</dcterms:modified>
</cp:coreProperties>
</file>