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32" r:id="rId4"/>
    <p:sldId id="333" r:id="rId5"/>
    <p:sldId id="317" r:id="rId6"/>
    <p:sldId id="318" r:id="rId7"/>
    <p:sldId id="319" r:id="rId8"/>
    <p:sldId id="320" r:id="rId9"/>
    <p:sldId id="321" r:id="rId10"/>
    <p:sldId id="322" r:id="rId11"/>
    <p:sldId id="323" r:id="rId12"/>
    <p:sldId id="326" r:id="rId13"/>
    <p:sldId id="327" r:id="rId14"/>
    <p:sldId id="328" r:id="rId15"/>
    <p:sldId id="325" r:id="rId16"/>
    <p:sldId id="329" r:id="rId17"/>
    <p:sldId id="335" r:id="rId18"/>
    <p:sldId id="336" r:id="rId19"/>
    <p:sldId id="339" r:id="rId20"/>
    <p:sldId id="340" r:id="rId21"/>
    <p:sldId id="341" r:id="rId22"/>
    <p:sldId id="342" r:id="rId23"/>
    <p:sldId id="343" r:id="rId24"/>
    <p:sldId id="344" r:id="rId25"/>
    <p:sldId id="345" r:id="rId26"/>
    <p:sldId id="346" r:id="rId27"/>
    <p:sldId id="347" r:id="rId28"/>
    <p:sldId id="349" r:id="rId29"/>
    <p:sldId id="350" r:id="rId30"/>
    <p:sldId id="351" r:id="rId31"/>
    <p:sldId id="34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94648" autoAdjust="0"/>
  </p:normalViewPr>
  <p:slideViewPr>
    <p:cSldViewPr>
      <p:cViewPr varScale="1">
        <p:scale>
          <a:sx n="108" d="100"/>
          <a:sy n="108" d="100"/>
        </p:scale>
        <p:origin x="132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10/9/2023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eps.python.org/pep-000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520</a:t>
            </a: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chemeClr val="tx2">
                    <a:lumMod val="60000"/>
                    <a:lumOff val="40000"/>
                  </a:schemeClr>
                </a:solidFill>
                <a:latin typeface="Arial" pitchFamily="34" charset="0"/>
                <a:cs typeface="Arial" pitchFamily="34" charset="0"/>
              </a:rPr>
              <a:t>Lecture 1.B. : Coding in python</a:t>
            </a: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66FF-CC51-4FC8-8F63-749A591E1E57}"/>
              </a:ext>
            </a:extLst>
          </p:cNvPr>
          <p:cNvSpPr>
            <a:spLocks noGrp="1"/>
          </p:cNvSpPr>
          <p:nvPr>
            <p:ph type="title"/>
          </p:nvPr>
        </p:nvSpPr>
        <p:spPr/>
        <p:txBody>
          <a:bodyPr>
            <a:normAutofit fontScale="90000"/>
          </a:bodyPr>
          <a:lstStyle/>
          <a:p>
            <a:pPr algn="l"/>
            <a:r>
              <a:rPr lang="en-US" dirty="0"/>
              <a:t>Variable Names: </a:t>
            </a:r>
            <a:r>
              <a:rPr lang="en-US" sz="3300" dirty="0"/>
              <a:t>Names should be lowercase</a:t>
            </a:r>
          </a:p>
        </p:txBody>
      </p:sp>
      <p:sp>
        <p:nvSpPr>
          <p:cNvPr id="3" name="Content Placeholder 2">
            <a:extLst>
              <a:ext uri="{FF2B5EF4-FFF2-40B4-BE49-F238E27FC236}">
                <a16:creationId xmlns:a16="http://schemas.microsoft.com/office/drawing/2014/main" id="{890A0D72-E2F8-48ED-BDE8-CB3E63782C63}"/>
              </a:ext>
            </a:extLst>
          </p:cNvPr>
          <p:cNvSpPr>
            <a:spLocks noGrp="1"/>
          </p:cNvSpPr>
          <p:nvPr>
            <p:ph idx="1"/>
          </p:nvPr>
        </p:nvSpPr>
        <p:spPr>
          <a:xfrm>
            <a:off x="457200" y="1417639"/>
            <a:ext cx="8229600" cy="1935162"/>
          </a:xfrm>
        </p:spPr>
        <p:txBody>
          <a:bodyPr>
            <a:normAutofit fontScale="77500" lnSpcReduction="20000"/>
          </a:bodyPr>
          <a:lstStyle/>
          <a:p>
            <a:r>
              <a:rPr lang="en-US" dirty="0"/>
              <a:t>Wherever possible, Python variable should be all lower case. Different programmers have preferred variable naming styles such as camelCase, </a:t>
            </a:r>
            <a:r>
              <a:rPr lang="en-US" dirty="0" err="1"/>
              <a:t>PascalCase</a:t>
            </a:r>
            <a:r>
              <a:rPr lang="en-US" dirty="0"/>
              <a:t>, skewer-case, </a:t>
            </a:r>
            <a:r>
              <a:rPr lang="en-US" dirty="0" err="1"/>
              <a:t>nocase</a:t>
            </a:r>
            <a:r>
              <a:rPr lang="en-US" dirty="0"/>
              <a:t>, and even SCREAMING_SNAKE_CASE. Python suggests using what is known as </a:t>
            </a:r>
            <a:r>
              <a:rPr lang="en-US" dirty="0" err="1"/>
              <a:t>snake_case</a:t>
            </a:r>
            <a:r>
              <a:rPr lang="en-US" dirty="0"/>
              <a:t>, all lower-case letters with underscores separating words</a:t>
            </a:r>
            <a:endParaRPr lang="en-US" dirty="0">
              <a:highlight>
                <a:srgbClr val="FFFF00"/>
              </a:highlight>
            </a:endParaRPr>
          </a:p>
        </p:txBody>
      </p:sp>
      <p:pic>
        <p:nvPicPr>
          <p:cNvPr id="5" name="Picture 4">
            <a:extLst>
              <a:ext uri="{FF2B5EF4-FFF2-40B4-BE49-F238E27FC236}">
                <a16:creationId xmlns:a16="http://schemas.microsoft.com/office/drawing/2014/main" id="{4756981C-B47E-4FB5-A6DC-3E6775CDDD89}"/>
              </a:ext>
            </a:extLst>
          </p:cNvPr>
          <p:cNvPicPr>
            <a:picLocks noChangeAspect="1"/>
          </p:cNvPicPr>
          <p:nvPr/>
        </p:nvPicPr>
        <p:blipFill rotWithShape="1">
          <a:blip r:embed="rId2"/>
          <a:srcRect l="17501" t="50000" r="67499" b="35185"/>
          <a:stretch/>
        </p:blipFill>
        <p:spPr>
          <a:xfrm>
            <a:off x="1600200" y="3864544"/>
            <a:ext cx="5760708" cy="1600201"/>
          </a:xfrm>
          <a:prstGeom prst="rect">
            <a:avLst/>
          </a:prstGeom>
        </p:spPr>
      </p:pic>
    </p:spTree>
    <p:extLst>
      <p:ext uri="{BB962C8B-B14F-4D97-AF65-F5344CB8AC3E}">
        <p14:creationId xmlns:p14="http://schemas.microsoft.com/office/powerpoint/2010/main" val="95957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66FF-CC51-4FC8-8F63-749A591E1E57}"/>
              </a:ext>
            </a:extLst>
          </p:cNvPr>
          <p:cNvSpPr>
            <a:spLocks noGrp="1"/>
          </p:cNvSpPr>
          <p:nvPr>
            <p:ph type="title"/>
          </p:nvPr>
        </p:nvSpPr>
        <p:spPr/>
        <p:txBody>
          <a:bodyPr>
            <a:normAutofit/>
          </a:bodyPr>
          <a:lstStyle/>
          <a:p>
            <a:pPr algn="l"/>
            <a:r>
              <a:rPr lang="en-US" dirty="0"/>
              <a:t>Variable Types</a:t>
            </a:r>
            <a:endParaRPr lang="en-US" sz="3300" dirty="0"/>
          </a:p>
        </p:txBody>
      </p:sp>
      <p:sp>
        <p:nvSpPr>
          <p:cNvPr id="3" name="Content Placeholder 2">
            <a:extLst>
              <a:ext uri="{FF2B5EF4-FFF2-40B4-BE49-F238E27FC236}">
                <a16:creationId xmlns:a16="http://schemas.microsoft.com/office/drawing/2014/main" id="{890A0D72-E2F8-48ED-BDE8-CB3E63782C63}"/>
              </a:ext>
            </a:extLst>
          </p:cNvPr>
          <p:cNvSpPr>
            <a:spLocks noGrp="1"/>
          </p:cNvSpPr>
          <p:nvPr>
            <p:ph idx="1"/>
          </p:nvPr>
        </p:nvSpPr>
        <p:spPr>
          <a:xfrm>
            <a:off x="457200" y="1417638"/>
            <a:ext cx="8458200" cy="4373561"/>
          </a:xfrm>
        </p:spPr>
        <p:txBody>
          <a:bodyPr>
            <a:normAutofit fontScale="92500" lnSpcReduction="10000"/>
          </a:bodyPr>
          <a:lstStyle/>
          <a:p>
            <a:r>
              <a:rPr lang="en-US" sz="2400" dirty="0"/>
              <a:t>Just as there are different types of pets in people’s homes, there are different types of variables in Python. It is important to recognize the different types of variables because some types work well together, while other types need special consideration to work together. </a:t>
            </a:r>
          </a:p>
          <a:p>
            <a:r>
              <a:rPr lang="en-US" sz="2400" dirty="0"/>
              <a:t>We can see more information about what our variable type is by using the type() built-in Python function. </a:t>
            </a:r>
          </a:p>
          <a:p>
            <a:r>
              <a:rPr lang="en-US" sz="2400" dirty="0"/>
              <a:t>We can see an example of this below. </a:t>
            </a:r>
          </a:p>
          <a:p>
            <a:pPr lvl="1"/>
            <a:r>
              <a:rPr lang="en-US" sz="2400" dirty="0"/>
              <a:t>String (str) - can be a combination of text, numbers, and spaces, or most anything you can type on the keyboard. </a:t>
            </a:r>
          </a:p>
          <a:p>
            <a:pPr lvl="1"/>
            <a:r>
              <a:rPr lang="en-US" sz="2400" dirty="0"/>
              <a:t>Integer (int) - is a simple number that doesn’t include a period. Numbers such as 0, 1, 2, -5, and 42 are integers. </a:t>
            </a:r>
          </a:p>
          <a:p>
            <a:pPr lvl="1"/>
            <a:r>
              <a:rPr lang="en-US" sz="2400" dirty="0"/>
              <a:t>Float (float) - is a number that includes a period. Numbers such as 3.14 and 1.234 are floats.</a:t>
            </a:r>
            <a:endParaRPr lang="en-US" sz="2400" dirty="0">
              <a:highlight>
                <a:srgbClr val="FFFF00"/>
              </a:highlight>
            </a:endParaRPr>
          </a:p>
        </p:txBody>
      </p:sp>
    </p:spTree>
    <p:extLst>
      <p:ext uri="{BB962C8B-B14F-4D97-AF65-F5344CB8AC3E}">
        <p14:creationId xmlns:p14="http://schemas.microsoft.com/office/powerpoint/2010/main" val="62664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C7F4-72D9-49C4-8EF3-E3BE2D95DECA}"/>
              </a:ext>
            </a:extLst>
          </p:cNvPr>
          <p:cNvSpPr>
            <a:spLocks noGrp="1"/>
          </p:cNvSpPr>
          <p:nvPr>
            <p:ph type="title"/>
          </p:nvPr>
        </p:nvSpPr>
        <p:spPr/>
        <p:txBody>
          <a:bodyPr/>
          <a:lstStyle/>
          <a:p>
            <a:pPr algn="l"/>
            <a:r>
              <a:rPr lang="en-US" dirty="0"/>
              <a:t>Conditional statements</a:t>
            </a:r>
          </a:p>
        </p:txBody>
      </p:sp>
      <p:sp>
        <p:nvSpPr>
          <p:cNvPr id="3" name="Content Placeholder 2">
            <a:extLst>
              <a:ext uri="{FF2B5EF4-FFF2-40B4-BE49-F238E27FC236}">
                <a16:creationId xmlns:a16="http://schemas.microsoft.com/office/drawing/2014/main" id="{6A1F5A53-005D-454E-9055-84E597D6714F}"/>
              </a:ext>
            </a:extLst>
          </p:cNvPr>
          <p:cNvSpPr>
            <a:spLocks noGrp="1"/>
          </p:cNvSpPr>
          <p:nvPr>
            <p:ph idx="1"/>
          </p:nvPr>
        </p:nvSpPr>
        <p:spPr/>
        <p:txBody>
          <a:bodyPr/>
          <a:lstStyle/>
          <a:p>
            <a:r>
              <a:rPr lang="en-US" dirty="0"/>
              <a:t>One of the most useful operations in programming is if statements.</a:t>
            </a:r>
          </a:p>
          <a:p>
            <a:r>
              <a:rPr lang="en-US" dirty="0"/>
              <a:t>Simply, you are testing whether a condition is true or false and act accordingly.</a:t>
            </a:r>
          </a:p>
          <a:p>
            <a:r>
              <a:rPr lang="en-US" dirty="0"/>
              <a:t>In your own repositor, create a new python file named </a:t>
            </a:r>
            <a:r>
              <a:rPr lang="en-US" dirty="0" err="1"/>
              <a:t>IfStatementExample</a:t>
            </a:r>
            <a:r>
              <a:rPr lang="en-US" dirty="0"/>
              <a:t> and provide the code in the next slide:</a:t>
            </a:r>
          </a:p>
          <a:p>
            <a:pPr marL="0" indent="0">
              <a:buNone/>
            </a:pPr>
            <a:endParaRPr lang="en-US" dirty="0"/>
          </a:p>
        </p:txBody>
      </p:sp>
    </p:spTree>
    <p:extLst>
      <p:ext uri="{BB962C8B-B14F-4D97-AF65-F5344CB8AC3E}">
        <p14:creationId xmlns:p14="http://schemas.microsoft.com/office/powerpoint/2010/main" val="35185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C7F4-72D9-49C4-8EF3-E3BE2D95DECA}"/>
              </a:ext>
            </a:extLst>
          </p:cNvPr>
          <p:cNvSpPr>
            <a:spLocks noGrp="1"/>
          </p:cNvSpPr>
          <p:nvPr>
            <p:ph type="title"/>
          </p:nvPr>
        </p:nvSpPr>
        <p:spPr/>
        <p:txBody>
          <a:bodyPr/>
          <a:lstStyle/>
          <a:p>
            <a:pPr algn="l"/>
            <a:r>
              <a:rPr lang="en-US" dirty="0"/>
              <a:t>Conditional statements: Example</a:t>
            </a:r>
          </a:p>
        </p:txBody>
      </p:sp>
      <p:sp>
        <p:nvSpPr>
          <p:cNvPr id="3" name="Content Placeholder 2">
            <a:extLst>
              <a:ext uri="{FF2B5EF4-FFF2-40B4-BE49-F238E27FC236}">
                <a16:creationId xmlns:a16="http://schemas.microsoft.com/office/drawing/2014/main" id="{6A1F5A53-005D-454E-9055-84E597D6714F}"/>
              </a:ext>
            </a:extLst>
          </p:cNvPr>
          <p:cNvSpPr>
            <a:spLocks noGrp="1"/>
          </p:cNvSpPr>
          <p:nvPr>
            <p:ph idx="1"/>
          </p:nvPr>
        </p:nvSpPr>
        <p:spPr/>
        <p:txBody>
          <a:bodyPr/>
          <a:lstStyle/>
          <a:p>
            <a:r>
              <a:rPr lang="en-US" dirty="0"/>
              <a:t>One of the most useful operations in programming is if statements.</a:t>
            </a:r>
          </a:p>
          <a:p>
            <a:r>
              <a:rPr lang="en-US" dirty="0"/>
              <a:t>Simply, you are testing whether a condition is true or false and act accordingly.</a:t>
            </a:r>
          </a:p>
          <a:p>
            <a:r>
              <a:rPr lang="en-US" dirty="0">
                <a:highlight>
                  <a:srgbClr val="FFFF00"/>
                </a:highlight>
              </a:rPr>
              <a:t>See example next slide. Also provided on GitHub</a:t>
            </a:r>
            <a:endParaRPr lang="en-US" dirty="0"/>
          </a:p>
          <a:p>
            <a:pPr marL="0" indent="0">
              <a:buNone/>
            </a:pPr>
            <a:endParaRPr lang="en-US" dirty="0"/>
          </a:p>
        </p:txBody>
      </p:sp>
    </p:spTree>
    <p:extLst>
      <p:ext uri="{BB962C8B-B14F-4D97-AF65-F5344CB8AC3E}">
        <p14:creationId xmlns:p14="http://schemas.microsoft.com/office/powerpoint/2010/main" val="313561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C7F4-72D9-49C4-8EF3-E3BE2D95DECA}"/>
              </a:ext>
            </a:extLst>
          </p:cNvPr>
          <p:cNvSpPr>
            <a:spLocks noGrp="1"/>
          </p:cNvSpPr>
          <p:nvPr>
            <p:ph type="title"/>
          </p:nvPr>
        </p:nvSpPr>
        <p:spPr/>
        <p:txBody>
          <a:bodyPr/>
          <a:lstStyle/>
          <a:p>
            <a:pPr algn="l"/>
            <a:r>
              <a:rPr lang="en-US" dirty="0"/>
              <a:t>Conditional statements: Example</a:t>
            </a:r>
          </a:p>
        </p:txBody>
      </p:sp>
      <p:pic>
        <p:nvPicPr>
          <p:cNvPr id="5" name="Picture 4">
            <a:extLst>
              <a:ext uri="{FF2B5EF4-FFF2-40B4-BE49-F238E27FC236}">
                <a16:creationId xmlns:a16="http://schemas.microsoft.com/office/drawing/2014/main" id="{534039CB-49D0-4E20-A814-09EF0B3BCF92}"/>
              </a:ext>
            </a:extLst>
          </p:cNvPr>
          <p:cNvPicPr>
            <a:picLocks noChangeAspect="1"/>
          </p:cNvPicPr>
          <p:nvPr/>
        </p:nvPicPr>
        <p:blipFill rotWithShape="1">
          <a:blip r:embed="rId2"/>
          <a:srcRect l="59167" t="5555" r="11667" b="55556"/>
          <a:stretch/>
        </p:blipFill>
        <p:spPr>
          <a:xfrm>
            <a:off x="457200" y="1533142"/>
            <a:ext cx="8534400" cy="3800858"/>
          </a:xfrm>
          <a:prstGeom prst="rect">
            <a:avLst/>
          </a:prstGeom>
        </p:spPr>
      </p:pic>
    </p:spTree>
    <p:extLst>
      <p:ext uri="{BB962C8B-B14F-4D97-AF65-F5344CB8AC3E}">
        <p14:creationId xmlns:p14="http://schemas.microsoft.com/office/powerpoint/2010/main" val="40133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10D0-7887-468A-98ED-0CB648170F38}"/>
              </a:ext>
            </a:extLst>
          </p:cNvPr>
          <p:cNvSpPr>
            <a:spLocks noGrp="1"/>
          </p:cNvSpPr>
          <p:nvPr>
            <p:ph type="title"/>
          </p:nvPr>
        </p:nvSpPr>
        <p:spPr/>
        <p:txBody>
          <a:bodyPr/>
          <a:lstStyle/>
          <a:p>
            <a:pPr algn="l"/>
            <a:r>
              <a:rPr lang="en-US" dirty="0"/>
              <a:t>Debugging code</a:t>
            </a:r>
          </a:p>
        </p:txBody>
      </p:sp>
      <p:sp>
        <p:nvSpPr>
          <p:cNvPr id="3" name="Content Placeholder 2">
            <a:extLst>
              <a:ext uri="{FF2B5EF4-FFF2-40B4-BE49-F238E27FC236}">
                <a16:creationId xmlns:a16="http://schemas.microsoft.com/office/drawing/2014/main" id="{F16AC494-87EC-4B4F-9A17-C171849AF5FB}"/>
              </a:ext>
            </a:extLst>
          </p:cNvPr>
          <p:cNvSpPr>
            <a:spLocks noGrp="1"/>
          </p:cNvSpPr>
          <p:nvPr>
            <p:ph idx="1"/>
          </p:nvPr>
        </p:nvSpPr>
        <p:spPr/>
        <p:txBody>
          <a:bodyPr/>
          <a:lstStyle/>
          <a:p>
            <a:r>
              <a:rPr lang="en-US" dirty="0"/>
              <a:t>It is preferable to Debug your code before running. This will allow you to do two main things:</a:t>
            </a:r>
          </a:p>
          <a:p>
            <a:pPr lvl="1"/>
            <a:r>
              <a:rPr lang="en-US" dirty="0"/>
              <a:t>Keep track of variables and their values</a:t>
            </a:r>
          </a:p>
          <a:p>
            <a:pPr lvl="1"/>
            <a:r>
              <a:rPr lang="en-US" dirty="0"/>
              <a:t>Spot errors as they occur</a:t>
            </a:r>
          </a:p>
          <a:p>
            <a:r>
              <a:rPr lang="en-US" dirty="0"/>
              <a:t>Let us debug HelloWorld3.py:</a:t>
            </a:r>
          </a:p>
          <a:p>
            <a:pPr lvl="1"/>
            <a:r>
              <a:rPr lang="en-US" dirty="0"/>
              <a:t>Notice the variables names as they change</a:t>
            </a:r>
          </a:p>
          <a:p>
            <a:r>
              <a:rPr lang="en-US" dirty="0"/>
              <a:t>We can add breakpoints as well. </a:t>
            </a:r>
          </a:p>
        </p:txBody>
      </p:sp>
    </p:spTree>
    <p:extLst>
      <p:ext uri="{BB962C8B-B14F-4D97-AF65-F5344CB8AC3E}">
        <p14:creationId xmlns:p14="http://schemas.microsoft.com/office/powerpoint/2010/main" val="152765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1B74-20FA-483C-8AFB-18BA6B093BA5}"/>
              </a:ext>
            </a:extLst>
          </p:cNvPr>
          <p:cNvSpPr>
            <a:spLocks noGrp="1"/>
          </p:cNvSpPr>
          <p:nvPr>
            <p:ph type="title"/>
          </p:nvPr>
        </p:nvSpPr>
        <p:spPr/>
        <p:txBody>
          <a:bodyPr/>
          <a:lstStyle/>
          <a:p>
            <a:pPr algn="l"/>
            <a:r>
              <a:rPr lang="en-US" dirty="0"/>
              <a:t>Simple Calculator</a:t>
            </a:r>
          </a:p>
        </p:txBody>
      </p:sp>
      <p:sp>
        <p:nvSpPr>
          <p:cNvPr id="3" name="Content Placeholder 2">
            <a:extLst>
              <a:ext uri="{FF2B5EF4-FFF2-40B4-BE49-F238E27FC236}">
                <a16:creationId xmlns:a16="http://schemas.microsoft.com/office/drawing/2014/main" id="{A990D6D0-46C9-4E06-871F-3D350102EDAC}"/>
              </a:ext>
            </a:extLst>
          </p:cNvPr>
          <p:cNvSpPr>
            <a:spLocks noGrp="1"/>
          </p:cNvSpPr>
          <p:nvPr>
            <p:ph idx="1"/>
          </p:nvPr>
        </p:nvSpPr>
        <p:spPr/>
        <p:txBody>
          <a:bodyPr/>
          <a:lstStyle/>
          <a:p>
            <a:r>
              <a:rPr lang="en-US" dirty="0"/>
              <a:t>Let us create a simple calculator which supports the four main operations (+, -, *, /) between two numbers.</a:t>
            </a:r>
          </a:p>
          <a:p>
            <a:r>
              <a:rPr lang="en-US" dirty="0"/>
              <a:t>We want the user to enter the numbers and the operation.</a:t>
            </a:r>
          </a:p>
          <a:p>
            <a:r>
              <a:rPr lang="en-US" dirty="0"/>
              <a:t>Can you think of a pseudo code for that?</a:t>
            </a:r>
          </a:p>
          <a:p>
            <a:endParaRPr lang="en-US" dirty="0"/>
          </a:p>
        </p:txBody>
      </p:sp>
    </p:spTree>
    <p:extLst>
      <p:ext uri="{BB962C8B-B14F-4D97-AF65-F5344CB8AC3E}">
        <p14:creationId xmlns:p14="http://schemas.microsoft.com/office/powerpoint/2010/main" val="151384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1B74-20FA-483C-8AFB-18BA6B093BA5}"/>
              </a:ext>
            </a:extLst>
          </p:cNvPr>
          <p:cNvSpPr>
            <a:spLocks noGrp="1"/>
          </p:cNvSpPr>
          <p:nvPr>
            <p:ph type="title"/>
          </p:nvPr>
        </p:nvSpPr>
        <p:spPr/>
        <p:txBody>
          <a:bodyPr/>
          <a:lstStyle/>
          <a:p>
            <a:pPr algn="l"/>
            <a:r>
              <a:rPr lang="en-US" dirty="0"/>
              <a:t>Simple Calculator</a:t>
            </a:r>
          </a:p>
        </p:txBody>
      </p:sp>
      <p:sp>
        <p:nvSpPr>
          <p:cNvPr id="3" name="Content Placeholder 2">
            <a:extLst>
              <a:ext uri="{FF2B5EF4-FFF2-40B4-BE49-F238E27FC236}">
                <a16:creationId xmlns:a16="http://schemas.microsoft.com/office/drawing/2014/main" id="{A990D6D0-46C9-4E06-871F-3D350102EDAC}"/>
              </a:ext>
            </a:extLst>
          </p:cNvPr>
          <p:cNvSpPr>
            <a:spLocks noGrp="1"/>
          </p:cNvSpPr>
          <p:nvPr>
            <p:ph idx="1"/>
          </p:nvPr>
        </p:nvSpPr>
        <p:spPr/>
        <p:txBody>
          <a:bodyPr/>
          <a:lstStyle/>
          <a:p>
            <a:r>
              <a:rPr lang="en-US" dirty="0"/>
              <a:t>Do you want the user to provide the program with the entire formula at once? (e.g., 1 + 3)?</a:t>
            </a:r>
          </a:p>
          <a:p>
            <a:r>
              <a:rPr lang="en-US" dirty="0"/>
              <a:t>Do you want to ask the user for each (1</a:t>
            </a:r>
            <a:r>
              <a:rPr lang="en-US" baseline="30000" dirty="0"/>
              <a:t>st</a:t>
            </a:r>
            <a:r>
              <a:rPr lang="en-US" dirty="0"/>
              <a:t> value, 2</a:t>
            </a:r>
            <a:r>
              <a:rPr lang="en-US" baseline="30000" dirty="0"/>
              <a:t>nd</a:t>
            </a:r>
            <a:r>
              <a:rPr lang="en-US" dirty="0"/>
              <a:t> value, and the operation)?</a:t>
            </a:r>
          </a:p>
          <a:p>
            <a:r>
              <a:rPr lang="en-US" dirty="0"/>
              <a:t>How would you decide what you should do after that? Assuming you have the numbers and the operation, what is next?</a:t>
            </a:r>
          </a:p>
        </p:txBody>
      </p:sp>
    </p:spTree>
    <p:extLst>
      <p:ext uri="{BB962C8B-B14F-4D97-AF65-F5344CB8AC3E}">
        <p14:creationId xmlns:p14="http://schemas.microsoft.com/office/powerpoint/2010/main" val="297607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1B74-20FA-483C-8AFB-18BA6B093BA5}"/>
              </a:ext>
            </a:extLst>
          </p:cNvPr>
          <p:cNvSpPr>
            <a:spLocks noGrp="1"/>
          </p:cNvSpPr>
          <p:nvPr>
            <p:ph type="title"/>
          </p:nvPr>
        </p:nvSpPr>
        <p:spPr/>
        <p:txBody>
          <a:bodyPr/>
          <a:lstStyle/>
          <a:p>
            <a:pPr algn="l"/>
            <a:r>
              <a:rPr lang="en-US" dirty="0"/>
              <a:t>Simple Calculator: pseudo code</a:t>
            </a:r>
          </a:p>
        </p:txBody>
      </p:sp>
      <p:sp>
        <p:nvSpPr>
          <p:cNvPr id="3" name="Content Placeholder 2">
            <a:extLst>
              <a:ext uri="{FF2B5EF4-FFF2-40B4-BE49-F238E27FC236}">
                <a16:creationId xmlns:a16="http://schemas.microsoft.com/office/drawing/2014/main" id="{A990D6D0-46C9-4E06-871F-3D350102EDAC}"/>
              </a:ext>
            </a:extLst>
          </p:cNvPr>
          <p:cNvSpPr>
            <a:spLocks noGrp="1"/>
          </p:cNvSpPr>
          <p:nvPr>
            <p:ph idx="1"/>
          </p:nvPr>
        </p:nvSpPr>
        <p:spPr>
          <a:xfrm>
            <a:off x="457200" y="1417638"/>
            <a:ext cx="8229600" cy="4525963"/>
          </a:xfrm>
        </p:spPr>
        <p:txBody>
          <a:bodyPr>
            <a:normAutofit fontScale="92500" lnSpcReduction="20000"/>
          </a:bodyPr>
          <a:lstStyle/>
          <a:p>
            <a:pPr marL="0" indent="0">
              <a:buNone/>
            </a:pPr>
            <a:r>
              <a:rPr lang="en-US" sz="2800" dirty="0"/>
              <a:t>Begin</a:t>
            </a:r>
          </a:p>
          <a:p>
            <a:pPr marL="0" indent="0">
              <a:buNone/>
            </a:pPr>
            <a:r>
              <a:rPr lang="en-US" sz="2800" dirty="0"/>
              <a:t>	Display welcome message</a:t>
            </a:r>
          </a:p>
          <a:p>
            <a:pPr marL="0" indent="0">
              <a:buNone/>
            </a:pPr>
            <a:r>
              <a:rPr lang="en-US" sz="2800" dirty="0"/>
              <a:t>	Ask user for first value -&gt; store in val1</a:t>
            </a:r>
          </a:p>
          <a:p>
            <a:pPr marL="0" indent="0">
              <a:buNone/>
            </a:pPr>
            <a:r>
              <a:rPr lang="en-US" sz="2800" dirty="0"/>
              <a:t>	Ask user for the operation -&gt; store in op</a:t>
            </a:r>
          </a:p>
          <a:p>
            <a:pPr marL="0" indent="0">
              <a:buNone/>
            </a:pPr>
            <a:r>
              <a:rPr lang="en-US" sz="2800" dirty="0"/>
              <a:t>	Ask user for the second value -&gt; store in val2</a:t>
            </a:r>
          </a:p>
          <a:p>
            <a:pPr marL="0" indent="0">
              <a:buNone/>
            </a:pPr>
            <a:r>
              <a:rPr lang="en-US" sz="2800" dirty="0"/>
              <a:t>	Check the value of the op:</a:t>
            </a:r>
          </a:p>
          <a:p>
            <a:pPr marL="0" indent="0">
              <a:buNone/>
            </a:pPr>
            <a:r>
              <a:rPr lang="en-US" sz="2800" dirty="0"/>
              <a:t>	if op is +, then print val1 + val2</a:t>
            </a:r>
          </a:p>
          <a:p>
            <a:pPr marL="0" indent="0">
              <a:buNone/>
            </a:pPr>
            <a:r>
              <a:rPr lang="en-US" sz="2800" dirty="0"/>
              <a:t>	else if op is -, then print val1 – val2</a:t>
            </a:r>
          </a:p>
          <a:p>
            <a:pPr marL="0" indent="0">
              <a:buNone/>
            </a:pPr>
            <a:r>
              <a:rPr lang="en-US" sz="2800" dirty="0"/>
              <a:t>	else if op is /, then print val1 / val2</a:t>
            </a:r>
          </a:p>
          <a:p>
            <a:pPr marL="0" indent="0">
              <a:buNone/>
            </a:pPr>
            <a:r>
              <a:rPr lang="en-US" sz="2800" dirty="0"/>
              <a:t>	else, then print val1 * </a:t>
            </a:r>
            <a:r>
              <a:rPr lang="en-US" sz="2800" dirty="0" err="1"/>
              <a:t>val</a:t>
            </a:r>
            <a:r>
              <a:rPr lang="en-US" sz="2800" dirty="0"/>
              <a:t> 2</a:t>
            </a:r>
          </a:p>
          <a:p>
            <a:pPr marL="0" indent="0">
              <a:buNone/>
            </a:pPr>
            <a:r>
              <a:rPr lang="en-US" sz="2800" dirty="0"/>
              <a:t>End</a:t>
            </a:r>
          </a:p>
        </p:txBody>
      </p:sp>
    </p:spTree>
    <p:extLst>
      <p:ext uri="{BB962C8B-B14F-4D97-AF65-F5344CB8AC3E}">
        <p14:creationId xmlns:p14="http://schemas.microsoft.com/office/powerpoint/2010/main" val="358593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37B1-7CCB-48A2-A273-25E46EDB8FB6}"/>
              </a:ext>
            </a:extLst>
          </p:cNvPr>
          <p:cNvSpPr>
            <a:spLocks noGrp="1"/>
          </p:cNvSpPr>
          <p:nvPr>
            <p:ph type="title"/>
          </p:nvPr>
        </p:nvSpPr>
        <p:spPr/>
        <p:txBody>
          <a:bodyPr/>
          <a:lstStyle/>
          <a:p>
            <a:pPr algn="l"/>
            <a:r>
              <a:rPr lang="en-US" dirty="0"/>
              <a:t>String manipulation</a:t>
            </a:r>
          </a:p>
        </p:txBody>
      </p:sp>
      <p:sp>
        <p:nvSpPr>
          <p:cNvPr id="3" name="Content Placeholder 2">
            <a:extLst>
              <a:ext uri="{FF2B5EF4-FFF2-40B4-BE49-F238E27FC236}">
                <a16:creationId xmlns:a16="http://schemas.microsoft.com/office/drawing/2014/main" id="{00FF2269-6392-4A05-B4F9-13C7D1D00963}"/>
              </a:ext>
            </a:extLst>
          </p:cNvPr>
          <p:cNvSpPr>
            <a:spLocks noGrp="1"/>
          </p:cNvSpPr>
          <p:nvPr>
            <p:ph idx="1"/>
          </p:nvPr>
        </p:nvSpPr>
        <p:spPr/>
        <p:txBody>
          <a:bodyPr/>
          <a:lstStyle/>
          <a:p>
            <a:r>
              <a:rPr lang="en-US" dirty="0"/>
              <a:t>So, let us think about this: If the equation is given to you, how would you generate the output? What do you need to ask? Can we “extract” difference pieces of information from the given formula?</a:t>
            </a:r>
          </a:p>
          <a:p>
            <a:r>
              <a:rPr lang="en-US" dirty="0"/>
              <a:t>How can we extract the first number?</a:t>
            </a:r>
          </a:p>
          <a:p>
            <a:r>
              <a:rPr lang="en-US" dirty="0"/>
              <a:t>How can we extract the second number?</a:t>
            </a:r>
          </a:p>
          <a:p>
            <a:r>
              <a:rPr lang="en-US" dirty="0"/>
              <a:t>How can we extract the operator?</a:t>
            </a:r>
          </a:p>
          <a:p>
            <a:endParaRPr lang="en-US" dirty="0"/>
          </a:p>
        </p:txBody>
      </p:sp>
    </p:spTree>
    <p:extLst>
      <p:ext uri="{BB962C8B-B14F-4D97-AF65-F5344CB8AC3E}">
        <p14:creationId xmlns:p14="http://schemas.microsoft.com/office/powerpoint/2010/main" val="374954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896C-5636-4027-A68F-8DDF5E040D5C}"/>
              </a:ext>
            </a:extLst>
          </p:cNvPr>
          <p:cNvSpPr>
            <a:spLocks noGrp="1"/>
          </p:cNvSpPr>
          <p:nvPr>
            <p:ph type="title"/>
          </p:nvPr>
        </p:nvSpPr>
        <p:spPr/>
        <p:txBody>
          <a:bodyPr/>
          <a:lstStyle/>
          <a:p>
            <a:pPr algn="l"/>
            <a:r>
              <a:rPr lang="en-US" dirty="0"/>
              <a:t>Pseudo code</a:t>
            </a:r>
          </a:p>
        </p:txBody>
      </p:sp>
      <p:sp>
        <p:nvSpPr>
          <p:cNvPr id="3" name="Content Placeholder 2">
            <a:extLst>
              <a:ext uri="{FF2B5EF4-FFF2-40B4-BE49-F238E27FC236}">
                <a16:creationId xmlns:a16="http://schemas.microsoft.com/office/drawing/2014/main" id="{F987C8C7-6E8D-4D68-849F-51D66924BB0D}"/>
              </a:ext>
            </a:extLst>
          </p:cNvPr>
          <p:cNvSpPr>
            <a:spLocks noGrp="1"/>
          </p:cNvSpPr>
          <p:nvPr>
            <p:ph idx="1"/>
          </p:nvPr>
        </p:nvSpPr>
        <p:spPr/>
        <p:txBody>
          <a:bodyPr/>
          <a:lstStyle/>
          <a:p>
            <a:r>
              <a:rPr lang="en-US" dirty="0"/>
              <a:t>Plain language description of steps in an algorithm/ program.</a:t>
            </a:r>
          </a:p>
          <a:p>
            <a:r>
              <a:rPr lang="en-US" dirty="0"/>
              <a:t>It is highly encouraged to use it before programming. </a:t>
            </a:r>
          </a:p>
          <a:p>
            <a:r>
              <a:rPr lang="en-US" dirty="0"/>
              <a:t>Makes programming easier and shows issues in your logic (if there were any).</a:t>
            </a:r>
          </a:p>
        </p:txBody>
      </p:sp>
    </p:spTree>
    <p:extLst>
      <p:ext uri="{BB962C8B-B14F-4D97-AF65-F5344CB8AC3E}">
        <p14:creationId xmlns:p14="http://schemas.microsoft.com/office/powerpoint/2010/main" val="3858220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37B1-7CCB-48A2-A273-25E46EDB8FB6}"/>
              </a:ext>
            </a:extLst>
          </p:cNvPr>
          <p:cNvSpPr>
            <a:spLocks noGrp="1"/>
          </p:cNvSpPr>
          <p:nvPr>
            <p:ph type="title"/>
          </p:nvPr>
        </p:nvSpPr>
        <p:spPr/>
        <p:txBody>
          <a:bodyPr/>
          <a:lstStyle/>
          <a:p>
            <a:pPr algn="l"/>
            <a:r>
              <a:rPr lang="en-US" dirty="0"/>
              <a:t>String manipulation</a:t>
            </a:r>
          </a:p>
        </p:txBody>
      </p:sp>
      <p:sp>
        <p:nvSpPr>
          <p:cNvPr id="3" name="Content Placeholder 2">
            <a:extLst>
              <a:ext uri="{FF2B5EF4-FFF2-40B4-BE49-F238E27FC236}">
                <a16:creationId xmlns:a16="http://schemas.microsoft.com/office/drawing/2014/main" id="{00FF2269-6392-4A05-B4F9-13C7D1D00963}"/>
              </a:ext>
            </a:extLst>
          </p:cNvPr>
          <p:cNvSpPr>
            <a:spLocks noGrp="1"/>
          </p:cNvSpPr>
          <p:nvPr>
            <p:ph idx="1"/>
          </p:nvPr>
        </p:nvSpPr>
        <p:spPr/>
        <p:txBody>
          <a:bodyPr/>
          <a:lstStyle/>
          <a:p>
            <a:r>
              <a:rPr lang="en-US" dirty="0"/>
              <a:t>Search the web for extracting characters/ words from text in python.</a:t>
            </a:r>
          </a:p>
          <a:p>
            <a:r>
              <a:rPr lang="en-US" dirty="0"/>
              <a:t>Use those commands to create a new calculator.</a:t>
            </a:r>
          </a:p>
          <a:p>
            <a:r>
              <a:rPr lang="en-US" dirty="0"/>
              <a:t>Name your new calculator FancyCalculator.py, commit and push your code to your repo.</a:t>
            </a:r>
          </a:p>
        </p:txBody>
      </p:sp>
    </p:spTree>
    <p:extLst>
      <p:ext uri="{BB962C8B-B14F-4D97-AF65-F5344CB8AC3E}">
        <p14:creationId xmlns:p14="http://schemas.microsoft.com/office/powerpoint/2010/main" val="223117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37B1-7CCB-48A2-A273-25E46EDB8FB6}"/>
              </a:ext>
            </a:extLst>
          </p:cNvPr>
          <p:cNvSpPr>
            <a:spLocks noGrp="1"/>
          </p:cNvSpPr>
          <p:nvPr>
            <p:ph type="title"/>
          </p:nvPr>
        </p:nvSpPr>
        <p:spPr/>
        <p:txBody>
          <a:bodyPr/>
          <a:lstStyle/>
          <a:p>
            <a:pPr algn="l"/>
            <a:r>
              <a:rPr lang="en-US" dirty="0"/>
              <a:t>Repetitions </a:t>
            </a:r>
          </a:p>
        </p:txBody>
      </p:sp>
      <p:sp>
        <p:nvSpPr>
          <p:cNvPr id="3" name="Content Placeholder 2">
            <a:extLst>
              <a:ext uri="{FF2B5EF4-FFF2-40B4-BE49-F238E27FC236}">
                <a16:creationId xmlns:a16="http://schemas.microsoft.com/office/drawing/2014/main" id="{00FF2269-6392-4A05-B4F9-13C7D1D00963}"/>
              </a:ext>
            </a:extLst>
          </p:cNvPr>
          <p:cNvSpPr>
            <a:spLocks noGrp="1"/>
          </p:cNvSpPr>
          <p:nvPr>
            <p:ph idx="1"/>
          </p:nvPr>
        </p:nvSpPr>
        <p:spPr/>
        <p:txBody>
          <a:bodyPr/>
          <a:lstStyle/>
          <a:p>
            <a:r>
              <a:rPr lang="en-US" dirty="0"/>
              <a:t>In all programming languages, there are techniques used to repeatedly do something. </a:t>
            </a:r>
          </a:p>
          <a:p>
            <a:r>
              <a:rPr lang="en-US" dirty="0"/>
              <a:t>Think about this, how would you print your name 10 times?</a:t>
            </a:r>
          </a:p>
          <a:p>
            <a:r>
              <a:rPr lang="en-US" dirty="0"/>
              <a:t>How do we design a program that keeps asking user for an input “e.g., password” until they provide the correct password?</a:t>
            </a:r>
          </a:p>
          <a:p>
            <a:endParaRPr lang="en-US" dirty="0"/>
          </a:p>
        </p:txBody>
      </p:sp>
    </p:spTree>
    <p:extLst>
      <p:ext uri="{BB962C8B-B14F-4D97-AF65-F5344CB8AC3E}">
        <p14:creationId xmlns:p14="http://schemas.microsoft.com/office/powerpoint/2010/main" val="183601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37B1-7CCB-48A2-A273-25E46EDB8FB6}"/>
              </a:ext>
            </a:extLst>
          </p:cNvPr>
          <p:cNvSpPr>
            <a:spLocks noGrp="1"/>
          </p:cNvSpPr>
          <p:nvPr>
            <p:ph type="title"/>
          </p:nvPr>
        </p:nvSpPr>
        <p:spPr/>
        <p:txBody>
          <a:bodyPr/>
          <a:lstStyle/>
          <a:p>
            <a:pPr algn="l"/>
            <a:r>
              <a:rPr lang="en-US" dirty="0"/>
              <a:t>For loops</a:t>
            </a:r>
          </a:p>
        </p:txBody>
      </p:sp>
      <p:sp>
        <p:nvSpPr>
          <p:cNvPr id="3" name="Content Placeholder 2">
            <a:extLst>
              <a:ext uri="{FF2B5EF4-FFF2-40B4-BE49-F238E27FC236}">
                <a16:creationId xmlns:a16="http://schemas.microsoft.com/office/drawing/2014/main" id="{00FF2269-6392-4A05-B4F9-13C7D1D00963}"/>
              </a:ext>
            </a:extLst>
          </p:cNvPr>
          <p:cNvSpPr>
            <a:spLocks noGrp="1"/>
          </p:cNvSpPr>
          <p:nvPr>
            <p:ph idx="1"/>
          </p:nvPr>
        </p:nvSpPr>
        <p:spPr/>
        <p:txBody>
          <a:bodyPr/>
          <a:lstStyle/>
          <a:p>
            <a:r>
              <a:rPr lang="en-US" dirty="0"/>
              <a:t>For loops are designed to keep a certain code/ algorithm running until something happens.</a:t>
            </a:r>
          </a:p>
          <a:p>
            <a:r>
              <a:rPr lang="en-US" dirty="0"/>
              <a:t>Logical Syntax:</a:t>
            </a:r>
          </a:p>
          <a:p>
            <a:pPr marL="457200" lvl="1" indent="0">
              <a:buNone/>
            </a:pPr>
            <a:r>
              <a:rPr lang="en-US" dirty="0"/>
              <a:t>As long as a condition is true:</a:t>
            </a:r>
          </a:p>
          <a:p>
            <a:pPr marL="457200" lvl="1" indent="0">
              <a:buNone/>
            </a:pPr>
            <a:r>
              <a:rPr lang="en-US" dirty="0"/>
              <a:t>	do something</a:t>
            </a:r>
          </a:p>
          <a:p>
            <a:pPr marL="514350" indent="-457200"/>
            <a:r>
              <a:rPr lang="en-US" dirty="0"/>
              <a:t>For loop syntax:</a:t>
            </a:r>
          </a:p>
          <a:p>
            <a:pPr marL="57150" indent="0">
              <a:buNone/>
            </a:pPr>
            <a:r>
              <a:rPr lang="en-US" dirty="0"/>
              <a:t>	for (condition:</a:t>
            </a:r>
          </a:p>
          <a:p>
            <a:pPr marL="57150" indent="0">
              <a:buNone/>
            </a:pPr>
            <a:r>
              <a:rPr lang="en-US" dirty="0"/>
              <a:t>		do something.</a:t>
            </a:r>
          </a:p>
          <a:p>
            <a:pPr lvl="1"/>
            <a:endParaRPr lang="en-US" dirty="0"/>
          </a:p>
        </p:txBody>
      </p:sp>
    </p:spTree>
    <p:extLst>
      <p:ext uri="{BB962C8B-B14F-4D97-AF65-F5344CB8AC3E}">
        <p14:creationId xmlns:p14="http://schemas.microsoft.com/office/powerpoint/2010/main" val="1888629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37B1-7CCB-48A2-A273-25E46EDB8FB6}"/>
              </a:ext>
            </a:extLst>
          </p:cNvPr>
          <p:cNvSpPr>
            <a:spLocks noGrp="1"/>
          </p:cNvSpPr>
          <p:nvPr>
            <p:ph type="title"/>
          </p:nvPr>
        </p:nvSpPr>
        <p:spPr/>
        <p:txBody>
          <a:bodyPr/>
          <a:lstStyle/>
          <a:p>
            <a:pPr algn="l"/>
            <a:r>
              <a:rPr lang="en-US" dirty="0"/>
              <a:t>For loops: Example</a:t>
            </a:r>
          </a:p>
        </p:txBody>
      </p:sp>
      <p:sp>
        <p:nvSpPr>
          <p:cNvPr id="3" name="Content Placeholder 2">
            <a:extLst>
              <a:ext uri="{FF2B5EF4-FFF2-40B4-BE49-F238E27FC236}">
                <a16:creationId xmlns:a16="http://schemas.microsoft.com/office/drawing/2014/main" id="{00FF2269-6392-4A05-B4F9-13C7D1D00963}"/>
              </a:ext>
            </a:extLst>
          </p:cNvPr>
          <p:cNvSpPr>
            <a:spLocks noGrp="1"/>
          </p:cNvSpPr>
          <p:nvPr>
            <p:ph idx="1"/>
          </p:nvPr>
        </p:nvSpPr>
        <p:spPr/>
        <p:txBody>
          <a:bodyPr/>
          <a:lstStyle/>
          <a:p>
            <a:pPr marL="0" indent="0">
              <a:buNone/>
            </a:pPr>
            <a:r>
              <a:rPr lang="en-US" dirty="0"/>
              <a:t>Please refer to </a:t>
            </a:r>
            <a:r>
              <a:rPr lang="en-US"/>
              <a:t>the main </a:t>
            </a:r>
            <a:r>
              <a:rPr lang="en-US" dirty="0"/>
              <a:t>repository for example.</a:t>
            </a:r>
          </a:p>
        </p:txBody>
      </p:sp>
    </p:spTree>
    <p:extLst>
      <p:ext uri="{BB962C8B-B14F-4D97-AF65-F5344CB8AC3E}">
        <p14:creationId xmlns:p14="http://schemas.microsoft.com/office/powerpoint/2010/main" val="130109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A137-A906-DD5B-070E-D04F32AC9730}"/>
              </a:ext>
            </a:extLst>
          </p:cNvPr>
          <p:cNvSpPr>
            <a:spLocks noGrp="1"/>
          </p:cNvSpPr>
          <p:nvPr>
            <p:ph type="title"/>
          </p:nvPr>
        </p:nvSpPr>
        <p:spPr/>
        <p:txBody>
          <a:bodyPr/>
          <a:lstStyle/>
          <a:p>
            <a:pPr algn="l"/>
            <a:r>
              <a:rPr lang="en-US" dirty="0"/>
              <a:t>Code Documentation	</a:t>
            </a:r>
          </a:p>
        </p:txBody>
      </p:sp>
      <p:sp>
        <p:nvSpPr>
          <p:cNvPr id="3" name="Content Placeholder 2">
            <a:extLst>
              <a:ext uri="{FF2B5EF4-FFF2-40B4-BE49-F238E27FC236}">
                <a16:creationId xmlns:a16="http://schemas.microsoft.com/office/drawing/2014/main" id="{4D24EA03-64D4-FF7F-560D-ACE6A500345B}"/>
              </a:ext>
            </a:extLst>
          </p:cNvPr>
          <p:cNvSpPr>
            <a:spLocks noGrp="1"/>
          </p:cNvSpPr>
          <p:nvPr>
            <p:ph idx="1"/>
          </p:nvPr>
        </p:nvSpPr>
        <p:spPr/>
        <p:txBody>
          <a:bodyPr>
            <a:normAutofit fontScale="92500"/>
          </a:bodyPr>
          <a:lstStyle/>
          <a:p>
            <a:r>
              <a:rPr lang="en-US" dirty="0"/>
              <a:t>When you write code, you need to provide meaningful explanation of what you are doing.</a:t>
            </a:r>
          </a:p>
          <a:p>
            <a:r>
              <a:rPr lang="en-US" dirty="0"/>
              <a:t>It is highly encouraged (If not required) to provide comments using # and then provide your explanation.</a:t>
            </a:r>
          </a:p>
          <a:p>
            <a:r>
              <a:rPr lang="en-US" dirty="0"/>
              <a:t># adds one line of comment, where as providing “”” (three “) and then enter provides a block of comments. See the codes on 493_Repo for examples</a:t>
            </a:r>
          </a:p>
        </p:txBody>
      </p:sp>
    </p:spTree>
    <p:extLst>
      <p:ext uri="{BB962C8B-B14F-4D97-AF65-F5344CB8AC3E}">
        <p14:creationId xmlns:p14="http://schemas.microsoft.com/office/powerpoint/2010/main" val="3016578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A137-A906-DD5B-070E-D04F32AC9730}"/>
              </a:ext>
            </a:extLst>
          </p:cNvPr>
          <p:cNvSpPr>
            <a:spLocks noGrp="1"/>
          </p:cNvSpPr>
          <p:nvPr>
            <p:ph type="title"/>
          </p:nvPr>
        </p:nvSpPr>
        <p:spPr/>
        <p:txBody>
          <a:bodyPr/>
          <a:lstStyle/>
          <a:p>
            <a:pPr algn="l"/>
            <a:r>
              <a:rPr lang="en-US" dirty="0"/>
              <a:t>Functions/ Methods</a:t>
            </a:r>
          </a:p>
        </p:txBody>
      </p:sp>
      <p:sp>
        <p:nvSpPr>
          <p:cNvPr id="3" name="Content Placeholder 2">
            <a:extLst>
              <a:ext uri="{FF2B5EF4-FFF2-40B4-BE49-F238E27FC236}">
                <a16:creationId xmlns:a16="http://schemas.microsoft.com/office/drawing/2014/main" id="{4D24EA03-64D4-FF7F-560D-ACE6A500345B}"/>
              </a:ext>
            </a:extLst>
          </p:cNvPr>
          <p:cNvSpPr>
            <a:spLocks noGrp="1"/>
          </p:cNvSpPr>
          <p:nvPr>
            <p:ph idx="1"/>
          </p:nvPr>
        </p:nvSpPr>
        <p:spPr/>
        <p:txBody>
          <a:bodyPr>
            <a:normAutofit/>
          </a:bodyPr>
          <a:lstStyle/>
          <a:p>
            <a:r>
              <a:rPr lang="en-US" dirty="0"/>
              <a:t>We have been writing programs in python files, then we run each file to execute the code.</a:t>
            </a:r>
          </a:p>
          <a:p>
            <a:r>
              <a:rPr lang="en-US" dirty="0"/>
              <a:t>How can we use these programs from other places? </a:t>
            </a:r>
          </a:p>
          <a:p>
            <a:r>
              <a:rPr lang="en-US" dirty="0"/>
              <a:t>What do we need to do if we need the same program to be executed “on demand” as needed? </a:t>
            </a:r>
          </a:p>
        </p:txBody>
      </p:sp>
    </p:spTree>
    <p:extLst>
      <p:ext uri="{BB962C8B-B14F-4D97-AF65-F5344CB8AC3E}">
        <p14:creationId xmlns:p14="http://schemas.microsoft.com/office/powerpoint/2010/main" val="4192664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A89F-6109-2FA1-A0C4-EAFE350982F5}"/>
              </a:ext>
            </a:extLst>
          </p:cNvPr>
          <p:cNvSpPr>
            <a:spLocks noGrp="1"/>
          </p:cNvSpPr>
          <p:nvPr>
            <p:ph type="title"/>
          </p:nvPr>
        </p:nvSpPr>
        <p:spPr/>
        <p:txBody>
          <a:bodyPr/>
          <a:lstStyle/>
          <a:p>
            <a:pPr algn="l"/>
            <a:r>
              <a:rPr lang="en-US" dirty="0"/>
              <a:t>Methods</a:t>
            </a:r>
          </a:p>
        </p:txBody>
      </p:sp>
      <p:sp>
        <p:nvSpPr>
          <p:cNvPr id="3" name="Content Placeholder 2">
            <a:extLst>
              <a:ext uri="{FF2B5EF4-FFF2-40B4-BE49-F238E27FC236}">
                <a16:creationId xmlns:a16="http://schemas.microsoft.com/office/drawing/2014/main" id="{2CFB5BFE-436A-6DBF-7D4D-B4FFF3DBAC90}"/>
              </a:ext>
            </a:extLst>
          </p:cNvPr>
          <p:cNvSpPr>
            <a:spLocks noGrp="1"/>
          </p:cNvSpPr>
          <p:nvPr>
            <p:ph idx="1"/>
          </p:nvPr>
        </p:nvSpPr>
        <p:spPr/>
        <p:txBody>
          <a:bodyPr/>
          <a:lstStyle/>
          <a:p>
            <a:r>
              <a:rPr lang="en-US" dirty="0"/>
              <a:t>Methods (also known as function) is simply a way of grouping certain programs under one package with a name.</a:t>
            </a:r>
          </a:p>
          <a:p>
            <a:r>
              <a:rPr lang="en-US" dirty="0"/>
              <a:t>Think of the two calculators we made, we can only run one of them at a time, but we can modify them and then call them from different python codes. </a:t>
            </a:r>
          </a:p>
        </p:txBody>
      </p:sp>
    </p:spTree>
    <p:extLst>
      <p:ext uri="{BB962C8B-B14F-4D97-AF65-F5344CB8AC3E}">
        <p14:creationId xmlns:p14="http://schemas.microsoft.com/office/powerpoint/2010/main" val="3708221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8196-6DD4-6E68-E560-E43ECB2FBDD8}"/>
              </a:ext>
            </a:extLst>
          </p:cNvPr>
          <p:cNvSpPr>
            <a:spLocks noGrp="1"/>
          </p:cNvSpPr>
          <p:nvPr>
            <p:ph type="title"/>
          </p:nvPr>
        </p:nvSpPr>
        <p:spPr/>
        <p:txBody>
          <a:bodyPr/>
          <a:lstStyle/>
          <a:p>
            <a:pPr algn="l"/>
            <a:r>
              <a:rPr lang="en-US" dirty="0"/>
              <a:t>Create methods in python</a:t>
            </a:r>
          </a:p>
        </p:txBody>
      </p:sp>
      <p:sp>
        <p:nvSpPr>
          <p:cNvPr id="3" name="Content Placeholder 2">
            <a:extLst>
              <a:ext uri="{FF2B5EF4-FFF2-40B4-BE49-F238E27FC236}">
                <a16:creationId xmlns:a16="http://schemas.microsoft.com/office/drawing/2014/main" id="{B8461D04-6CF8-22DF-0D53-4C486C2E644D}"/>
              </a:ext>
            </a:extLst>
          </p:cNvPr>
          <p:cNvSpPr>
            <a:spLocks noGrp="1"/>
          </p:cNvSpPr>
          <p:nvPr>
            <p:ph idx="1"/>
          </p:nvPr>
        </p:nvSpPr>
        <p:spPr/>
        <p:txBody>
          <a:bodyPr/>
          <a:lstStyle/>
          <a:p>
            <a:r>
              <a:rPr lang="en-US" dirty="0"/>
              <a:t>Simply, start each program with “def [program name()”: Compare the screenshot below:</a:t>
            </a:r>
          </a:p>
          <a:p>
            <a:endParaRPr lang="en-US" dirty="0"/>
          </a:p>
        </p:txBody>
      </p:sp>
      <p:pic>
        <p:nvPicPr>
          <p:cNvPr id="5" name="Picture 4">
            <a:extLst>
              <a:ext uri="{FF2B5EF4-FFF2-40B4-BE49-F238E27FC236}">
                <a16:creationId xmlns:a16="http://schemas.microsoft.com/office/drawing/2014/main" id="{20984B90-F5B3-C3C3-F749-3915A918F1CD}"/>
              </a:ext>
            </a:extLst>
          </p:cNvPr>
          <p:cNvPicPr>
            <a:picLocks noChangeAspect="1"/>
          </p:cNvPicPr>
          <p:nvPr/>
        </p:nvPicPr>
        <p:blipFill rotWithShape="1">
          <a:blip r:embed="rId2"/>
          <a:srcRect l="14407" t="17408" r="65254" b="41111"/>
          <a:stretch/>
        </p:blipFill>
        <p:spPr>
          <a:xfrm>
            <a:off x="5088848" y="2819400"/>
            <a:ext cx="3918855" cy="2286001"/>
          </a:xfrm>
          <a:prstGeom prst="rect">
            <a:avLst/>
          </a:prstGeom>
        </p:spPr>
      </p:pic>
      <p:pic>
        <p:nvPicPr>
          <p:cNvPr id="7" name="Picture 6">
            <a:extLst>
              <a:ext uri="{FF2B5EF4-FFF2-40B4-BE49-F238E27FC236}">
                <a16:creationId xmlns:a16="http://schemas.microsoft.com/office/drawing/2014/main" id="{584DCCC3-CCAB-0FA0-0C40-00FD822F4769}"/>
              </a:ext>
            </a:extLst>
          </p:cNvPr>
          <p:cNvPicPr>
            <a:picLocks noChangeAspect="1"/>
          </p:cNvPicPr>
          <p:nvPr/>
        </p:nvPicPr>
        <p:blipFill rotWithShape="1">
          <a:blip r:embed="rId3"/>
          <a:srcRect l="13333" t="5555" r="57143" b="50000"/>
          <a:stretch/>
        </p:blipFill>
        <p:spPr>
          <a:xfrm>
            <a:off x="169825" y="2819400"/>
            <a:ext cx="4859375" cy="2286001"/>
          </a:xfrm>
          <a:prstGeom prst="rect">
            <a:avLst/>
          </a:prstGeom>
        </p:spPr>
      </p:pic>
    </p:spTree>
    <p:extLst>
      <p:ext uri="{BB962C8B-B14F-4D97-AF65-F5344CB8AC3E}">
        <p14:creationId xmlns:p14="http://schemas.microsoft.com/office/powerpoint/2010/main" val="3986045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60E8-A0E1-4186-834F-1C27485159F1}"/>
              </a:ext>
            </a:extLst>
          </p:cNvPr>
          <p:cNvSpPr>
            <a:spLocks noGrp="1"/>
          </p:cNvSpPr>
          <p:nvPr>
            <p:ph type="title"/>
          </p:nvPr>
        </p:nvSpPr>
        <p:spPr/>
        <p:txBody>
          <a:bodyPr/>
          <a:lstStyle/>
          <a:p>
            <a:pPr algn="l"/>
            <a:r>
              <a:rPr lang="en-US" dirty="0"/>
              <a:t>Passing data to method</a:t>
            </a:r>
          </a:p>
        </p:txBody>
      </p:sp>
      <p:sp>
        <p:nvSpPr>
          <p:cNvPr id="3" name="Content Placeholder 2">
            <a:extLst>
              <a:ext uri="{FF2B5EF4-FFF2-40B4-BE49-F238E27FC236}">
                <a16:creationId xmlns:a16="http://schemas.microsoft.com/office/drawing/2014/main" id="{7D5A9966-0F8A-4422-809D-64BFC2FFB923}"/>
              </a:ext>
            </a:extLst>
          </p:cNvPr>
          <p:cNvSpPr>
            <a:spLocks noGrp="1"/>
          </p:cNvSpPr>
          <p:nvPr>
            <p:ph idx="1"/>
          </p:nvPr>
        </p:nvSpPr>
        <p:spPr/>
        <p:txBody>
          <a:bodyPr/>
          <a:lstStyle/>
          <a:p>
            <a:r>
              <a:rPr lang="en-US" dirty="0"/>
              <a:t>Method are independent but often we need to pass data to them to work. </a:t>
            </a:r>
          </a:p>
          <a:p>
            <a:r>
              <a:rPr lang="en-US" dirty="0"/>
              <a:t>Think of a method named </a:t>
            </a:r>
            <a:r>
              <a:rPr lang="en-US" dirty="0" err="1"/>
              <a:t>CircleArea</a:t>
            </a:r>
            <a:r>
              <a:rPr lang="en-US" dirty="0"/>
              <a:t>, which calculates the area of a circle with diameter d.</a:t>
            </a:r>
          </a:p>
          <a:p>
            <a:r>
              <a:rPr lang="en-US" dirty="0"/>
              <a:t>The code in the method would look like code in the next slide:</a:t>
            </a:r>
          </a:p>
        </p:txBody>
      </p:sp>
    </p:spTree>
    <p:extLst>
      <p:ext uri="{BB962C8B-B14F-4D97-AF65-F5344CB8AC3E}">
        <p14:creationId xmlns:p14="http://schemas.microsoft.com/office/powerpoint/2010/main" val="2605244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60E8-A0E1-4186-834F-1C27485159F1}"/>
              </a:ext>
            </a:extLst>
          </p:cNvPr>
          <p:cNvSpPr>
            <a:spLocks noGrp="1"/>
          </p:cNvSpPr>
          <p:nvPr>
            <p:ph type="title"/>
          </p:nvPr>
        </p:nvSpPr>
        <p:spPr/>
        <p:txBody>
          <a:bodyPr/>
          <a:lstStyle/>
          <a:p>
            <a:pPr algn="l"/>
            <a:r>
              <a:rPr lang="en-US" dirty="0"/>
              <a:t>Passing data to method</a:t>
            </a:r>
          </a:p>
        </p:txBody>
      </p:sp>
      <p:pic>
        <p:nvPicPr>
          <p:cNvPr id="5" name="Content Placeholder 4">
            <a:extLst>
              <a:ext uri="{FF2B5EF4-FFF2-40B4-BE49-F238E27FC236}">
                <a16:creationId xmlns:a16="http://schemas.microsoft.com/office/drawing/2014/main" id="{8C0DC4C8-F4BC-4FFB-9B50-F3CA52CB1958}"/>
              </a:ext>
            </a:extLst>
          </p:cNvPr>
          <p:cNvPicPr>
            <a:picLocks noGrp="1" noChangeAspect="1"/>
          </p:cNvPicPr>
          <p:nvPr>
            <p:ph idx="1"/>
          </p:nvPr>
        </p:nvPicPr>
        <p:blipFill rotWithShape="1">
          <a:blip r:embed="rId2"/>
          <a:srcRect l="12963" r="67593" b="45713"/>
          <a:stretch/>
        </p:blipFill>
        <p:spPr>
          <a:xfrm>
            <a:off x="762000" y="1143000"/>
            <a:ext cx="5486400" cy="4308020"/>
          </a:xfrm>
        </p:spPr>
      </p:pic>
      <p:sp>
        <p:nvSpPr>
          <p:cNvPr id="6" name="TextBox 5">
            <a:extLst>
              <a:ext uri="{FF2B5EF4-FFF2-40B4-BE49-F238E27FC236}">
                <a16:creationId xmlns:a16="http://schemas.microsoft.com/office/drawing/2014/main" id="{2A890CAB-C6D5-4ADC-B2E7-C436A71C47E2}"/>
              </a:ext>
            </a:extLst>
          </p:cNvPr>
          <p:cNvSpPr txBox="1"/>
          <p:nvPr/>
        </p:nvSpPr>
        <p:spPr>
          <a:xfrm>
            <a:off x="6412992" y="1697260"/>
            <a:ext cx="2743200" cy="1200329"/>
          </a:xfrm>
          <a:prstGeom prst="rect">
            <a:avLst/>
          </a:prstGeom>
          <a:noFill/>
          <a:ln>
            <a:solidFill>
              <a:schemeClr val="tx1"/>
            </a:solidFill>
          </a:ln>
        </p:spPr>
        <p:txBody>
          <a:bodyPr wrap="square" rtlCol="0">
            <a:spAutoFit/>
          </a:bodyPr>
          <a:lstStyle/>
          <a:p>
            <a:r>
              <a:rPr lang="en-US" dirty="0"/>
              <a:t>A method named </a:t>
            </a:r>
            <a:r>
              <a:rPr lang="en-US" dirty="0" err="1"/>
              <a:t>CircleArea</a:t>
            </a:r>
            <a:r>
              <a:rPr lang="en-US" dirty="0"/>
              <a:t>, which accepts one parameter named diameter</a:t>
            </a:r>
          </a:p>
        </p:txBody>
      </p:sp>
      <p:cxnSp>
        <p:nvCxnSpPr>
          <p:cNvPr id="8" name="Straight Arrow Connector 7">
            <a:extLst>
              <a:ext uri="{FF2B5EF4-FFF2-40B4-BE49-F238E27FC236}">
                <a16:creationId xmlns:a16="http://schemas.microsoft.com/office/drawing/2014/main" id="{E4464CFD-9CC3-4EDA-AE2D-11CFC06E06FD}"/>
              </a:ext>
            </a:extLst>
          </p:cNvPr>
          <p:cNvCxnSpPr>
            <a:cxnSpLocks/>
            <a:endCxn id="6" idx="1"/>
          </p:cNvCxnSpPr>
          <p:nvPr/>
        </p:nvCxnSpPr>
        <p:spPr>
          <a:xfrm flipV="1">
            <a:off x="2743200" y="2297425"/>
            <a:ext cx="3669792" cy="67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4AC45C6-D94F-4BC8-A7D7-E4B7F1DD0F58}"/>
              </a:ext>
            </a:extLst>
          </p:cNvPr>
          <p:cNvSpPr txBox="1"/>
          <p:nvPr/>
        </p:nvSpPr>
        <p:spPr>
          <a:xfrm>
            <a:off x="6324600" y="3230515"/>
            <a:ext cx="2743200" cy="923330"/>
          </a:xfrm>
          <a:prstGeom prst="rect">
            <a:avLst/>
          </a:prstGeom>
          <a:noFill/>
          <a:ln>
            <a:solidFill>
              <a:schemeClr val="tx1"/>
            </a:solidFill>
          </a:ln>
        </p:spPr>
        <p:txBody>
          <a:bodyPr wrap="square" rtlCol="0">
            <a:spAutoFit/>
          </a:bodyPr>
          <a:lstStyle/>
          <a:p>
            <a:r>
              <a:rPr lang="en-US" dirty="0"/>
              <a:t>After the area is calculated, it gets returned to where its being called from</a:t>
            </a:r>
          </a:p>
        </p:txBody>
      </p:sp>
      <p:cxnSp>
        <p:nvCxnSpPr>
          <p:cNvPr id="11" name="Straight Arrow Connector 10">
            <a:extLst>
              <a:ext uri="{FF2B5EF4-FFF2-40B4-BE49-F238E27FC236}">
                <a16:creationId xmlns:a16="http://schemas.microsoft.com/office/drawing/2014/main" id="{3D26FB63-865F-4768-B631-37D23D9D2D56}"/>
              </a:ext>
            </a:extLst>
          </p:cNvPr>
          <p:cNvCxnSpPr>
            <a:cxnSpLocks/>
          </p:cNvCxnSpPr>
          <p:nvPr/>
        </p:nvCxnSpPr>
        <p:spPr>
          <a:xfrm flipV="1">
            <a:off x="2161032" y="4343400"/>
            <a:ext cx="4163568" cy="61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74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896C-5636-4027-A68F-8DDF5E040D5C}"/>
              </a:ext>
            </a:extLst>
          </p:cNvPr>
          <p:cNvSpPr>
            <a:spLocks noGrp="1"/>
          </p:cNvSpPr>
          <p:nvPr>
            <p:ph type="title"/>
          </p:nvPr>
        </p:nvSpPr>
        <p:spPr/>
        <p:txBody>
          <a:bodyPr/>
          <a:lstStyle/>
          <a:p>
            <a:pPr algn="l"/>
            <a:r>
              <a:rPr lang="en-US" dirty="0"/>
              <a:t>Pseudo code: Example</a:t>
            </a:r>
          </a:p>
        </p:txBody>
      </p:sp>
      <p:sp>
        <p:nvSpPr>
          <p:cNvPr id="3" name="Content Placeholder 2">
            <a:extLst>
              <a:ext uri="{FF2B5EF4-FFF2-40B4-BE49-F238E27FC236}">
                <a16:creationId xmlns:a16="http://schemas.microsoft.com/office/drawing/2014/main" id="{F987C8C7-6E8D-4D68-849F-51D66924BB0D}"/>
              </a:ext>
            </a:extLst>
          </p:cNvPr>
          <p:cNvSpPr>
            <a:spLocks noGrp="1"/>
          </p:cNvSpPr>
          <p:nvPr>
            <p:ph idx="1"/>
          </p:nvPr>
        </p:nvSpPr>
        <p:spPr/>
        <p:txBody>
          <a:bodyPr/>
          <a:lstStyle/>
          <a:p>
            <a:r>
              <a:rPr lang="en-US" dirty="0"/>
              <a:t>Let us say we need to write a program that accepts two values from the user then sums those values. </a:t>
            </a:r>
          </a:p>
          <a:p>
            <a:pPr lvl="1"/>
            <a:r>
              <a:rPr lang="en-US" dirty="0"/>
              <a:t>What would be the first step? </a:t>
            </a:r>
          </a:p>
          <a:p>
            <a:pPr lvl="1"/>
            <a:r>
              <a:rPr lang="en-US" dirty="0"/>
              <a:t>What would be the second step?</a:t>
            </a:r>
          </a:p>
          <a:p>
            <a:pPr lvl="1"/>
            <a:r>
              <a:rPr lang="en-US" dirty="0"/>
              <a:t>See next slide</a:t>
            </a:r>
          </a:p>
        </p:txBody>
      </p:sp>
    </p:spTree>
    <p:extLst>
      <p:ext uri="{BB962C8B-B14F-4D97-AF65-F5344CB8AC3E}">
        <p14:creationId xmlns:p14="http://schemas.microsoft.com/office/powerpoint/2010/main" val="2064080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60E8-A0E1-4186-834F-1C27485159F1}"/>
              </a:ext>
            </a:extLst>
          </p:cNvPr>
          <p:cNvSpPr>
            <a:spLocks noGrp="1"/>
          </p:cNvSpPr>
          <p:nvPr>
            <p:ph type="title"/>
          </p:nvPr>
        </p:nvSpPr>
        <p:spPr>
          <a:xfrm>
            <a:off x="457200" y="76200"/>
            <a:ext cx="8229600" cy="1143000"/>
          </a:xfrm>
        </p:spPr>
        <p:txBody>
          <a:bodyPr/>
          <a:lstStyle/>
          <a:p>
            <a:pPr algn="l"/>
            <a:r>
              <a:rPr lang="en-US" dirty="0"/>
              <a:t>Methods without passing data</a:t>
            </a:r>
          </a:p>
        </p:txBody>
      </p:sp>
      <p:sp>
        <p:nvSpPr>
          <p:cNvPr id="3" name="Content Placeholder 2">
            <a:extLst>
              <a:ext uri="{FF2B5EF4-FFF2-40B4-BE49-F238E27FC236}">
                <a16:creationId xmlns:a16="http://schemas.microsoft.com/office/drawing/2014/main" id="{7D5A9966-0F8A-4422-809D-64BFC2FFB923}"/>
              </a:ext>
            </a:extLst>
          </p:cNvPr>
          <p:cNvSpPr>
            <a:spLocks noGrp="1"/>
          </p:cNvSpPr>
          <p:nvPr>
            <p:ph idx="1"/>
          </p:nvPr>
        </p:nvSpPr>
        <p:spPr>
          <a:xfrm>
            <a:off x="429768" y="1166018"/>
            <a:ext cx="8229600" cy="4525963"/>
          </a:xfrm>
        </p:spPr>
        <p:txBody>
          <a:bodyPr/>
          <a:lstStyle/>
          <a:p>
            <a:r>
              <a:rPr lang="en-US" dirty="0"/>
              <a:t>Some method may not need data passed. Meaning you may accept data inside the method itself.</a:t>
            </a:r>
          </a:p>
        </p:txBody>
      </p:sp>
      <p:pic>
        <p:nvPicPr>
          <p:cNvPr id="5" name="Picture 4">
            <a:extLst>
              <a:ext uri="{FF2B5EF4-FFF2-40B4-BE49-F238E27FC236}">
                <a16:creationId xmlns:a16="http://schemas.microsoft.com/office/drawing/2014/main" id="{E825E52A-0BCB-434F-B720-B03E1065D789}"/>
              </a:ext>
            </a:extLst>
          </p:cNvPr>
          <p:cNvPicPr>
            <a:picLocks noChangeAspect="1"/>
          </p:cNvPicPr>
          <p:nvPr/>
        </p:nvPicPr>
        <p:blipFill rotWithShape="1">
          <a:blip r:embed="rId2"/>
          <a:srcRect l="13333" r="60834" b="44074"/>
          <a:stretch/>
        </p:blipFill>
        <p:spPr>
          <a:xfrm>
            <a:off x="457200" y="2971800"/>
            <a:ext cx="4740044" cy="2886075"/>
          </a:xfrm>
          <a:prstGeom prst="rect">
            <a:avLst/>
          </a:prstGeom>
        </p:spPr>
      </p:pic>
      <p:sp>
        <p:nvSpPr>
          <p:cNvPr id="6" name="TextBox 5">
            <a:extLst>
              <a:ext uri="{FF2B5EF4-FFF2-40B4-BE49-F238E27FC236}">
                <a16:creationId xmlns:a16="http://schemas.microsoft.com/office/drawing/2014/main" id="{900C5E89-528A-45E7-A216-D4B3F0E0983B}"/>
              </a:ext>
            </a:extLst>
          </p:cNvPr>
          <p:cNvSpPr txBox="1"/>
          <p:nvPr/>
        </p:nvSpPr>
        <p:spPr>
          <a:xfrm>
            <a:off x="5197244" y="2828835"/>
            <a:ext cx="2743200" cy="1200329"/>
          </a:xfrm>
          <a:prstGeom prst="rect">
            <a:avLst/>
          </a:prstGeom>
          <a:noFill/>
          <a:ln>
            <a:solidFill>
              <a:schemeClr val="tx1"/>
            </a:solidFill>
          </a:ln>
        </p:spPr>
        <p:txBody>
          <a:bodyPr wrap="square" rtlCol="0">
            <a:spAutoFit/>
          </a:bodyPr>
          <a:lstStyle/>
          <a:p>
            <a:r>
              <a:rPr lang="en-US" dirty="0"/>
              <a:t>A method named </a:t>
            </a:r>
            <a:r>
              <a:rPr lang="en-US" dirty="0" err="1"/>
              <a:t>ShowCircleArea</a:t>
            </a:r>
            <a:r>
              <a:rPr lang="en-US" dirty="0"/>
              <a:t>, which does not accept any parameters</a:t>
            </a:r>
          </a:p>
        </p:txBody>
      </p:sp>
      <p:cxnSp>
        <p:nvCxnSpPr>
          <p:cNvPr id="7" name="Straight Arrow Connector 6">
            <a:extLst>
              <a:ext uri="{FF2B5EF4-FFF2-40B4-BE49-F238E27FC236}">
                <a16:creationId xmlns:a16="http://schemas.microsoft.com/office/drawing/2014/main" id="{B421026E-9E1E-4505-8082-F5BEF11BA27E}"/>
              </a:ext>
            </a:extLst>
          </p:cNvPr>
          <p:cNvCxnSpPr>
            <a:cxnSpLocks/>
            <a:endCxn id="6" idx="1"/>
          </p:cNvCxnSpPr>
          <p:nvPr/>
        </p:nvCxnSpPr>
        <p:spPr>
          <a:xfrm flipV="1">
            <a:off x="1527452" y="3429000"/>
            <a:ext cx="3669792" cy="67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DF6854E-8B49-4221-9B60-64D6A0AB27E6}"/>
              </a:ext>
            </a:extLst>
          </p:cNvPr>
          <p:cNvSpPr txBox="1"/>
          <p:nvPr/>
        </p:nvSpPr>
        <p:spPr>
          <a:xfrm>
            <a:off x="5108852" y="4362090"/>
            <a:ext cx="2743200" cy="646331"/>
          </a:xfrm>
          <a:prstGeom prst="rect">
            <a:avLst/>
          </a:prstGeom>
          <a:noFill/>
          <a:ln>
            <a:solidFill>
              <a:schemeClr val="tx1"/>
            </a:solidFill>
          </a:ln>
        </p:spPr>
        <p:txBody>
          <a:bodyPr wrap="square" rtlCol="0">
            <a:spAutoFit/>
          </a:bodyPr>
          <a:lstStyle/>
          <a:p>
            <a:r>
              <a:rPr lang="en-US" dirty="0"/>
              <a:t>After the area is printed out inside the method</a:t>
            </a:r>
          </a:p>
        </p:txBody>
      </p:sp>
      <p:cxnSp>
        <p:nvCxnSpPr>
          <p:cNvPr id="9" name="Straight Arrow Connector 8">
            <a:extLst>
              <a:ext uri="{FF2B5EF4-FFF2-40B4-BE49-F238E27FC236}">
                <a16:creationId xmlns:a16="http://schemas.microsoft.com/office/drawing/2014/main" id="{A5F9FD67-553F-4805-8287-C23D3CA71C93}"/>
              </a:ext>
            </a:extLst>
          </p:cNvPr>
          <p:cNvCxnSpPr>
            <a:cxnSpLocks/>
          </p:cNvCxnSpPr>
          <p:nvPr/>
        </p:nvCxnSpPr>
        <p:spPr>
          <a:xfrm flipV="1">
            <a:off x="945284" y="5474975"/>
            <a:ext cx="4163568" cy="61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098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EA73-C582-4A17-BC3E-196EA5FF3D29}"/>
              </a:ext>
            </a:extLst>
          </p:cNvPr>
          <p:cNvSpPr>
            <a:spLocks noGrp="1"/>
          </p:cNvSpPr>
          <p:nvPr>
            <p:ph type="title"/>
          </p:nvPr>
        </p:nvSpPr>
        <p:spPr/>
        <p:txBody>
          <a:bodyPr/>
          <a:lstStyle/>
          <a:p>
            <a:pPr algn="l"/>
            <a:r>
              <a:rPr lang="en-US" dirty="0"/>
              <a:t>Method: types</a:t>
            </a:r>
          </a:p>
        </p:txBody>
      </p:sp>
      <p:sp>
        <p:nvSpPr>
          <p:cNvPr id="3" name="Content Placeholder 2">
            <a:extLst>
              <a:ext uri="{FF2B5EF4-FFF2-40B4-BE49-F238E27FC236}">
                <a16:creationId xmlns:a16="http://schemas.microsoft.com/office/drawing/2014/main" id="{CAF540E7-D00F-4CF1-B143-3702BF5C04F0}"/>
              </a:ext>
            </a:extLst>
          </p:cNvPr>
          <p:cNvSpPr>
            <a:spLocks noGrp="1"/>
          </p:cNvSpPr>
          <p:nvPr>
            <p:ph idx="1"/>
          </p:nvPr>
        </p:nvSpPr>
        <p:spPr/>
        <p:txBody>
          <a:bodyPr/>
          <a:lstStyle/>
          <a:p>
            <a:r>
              <a:rPr lang="en-US" dirty="0"/>
              <a:t>There are two types as shown before:</a:t>
            </a:r>
          </a:p>
          <a:p>
            <a:pPr lvl="1"/>
            <a:r>
              <a:rPr lang="en-US" dirty="0"/>
              <a:t>Return type: this method does its job and then returns a value (i.e., the result) back to where it is called from.</a:t>
            </a:r>
          </a:p>
          <a:p>
            <a:pPr lvl="1"/>
            <a:r>
              <a:rPr lang="en-US" dirty="0"/>
              <a:t>Non-return: This method does not return anything. In most cases, it just printouts out results, or modifies some </a:t>
            </a:r>
            <a:r>
              <a:rPr lang="en-US"/>
              <a:t>global variables.</a:t>
            </a:r>
            <a:endParaRPr lang="en-US" dirty="0"/>
          </a:p>
        </p:txBody>
      </p:sp>
    </p:spTree>
    <p:extLst>
      <p:ext uri="{BB962C8B-B14F-4D97-AF65-F5344CB8AC3E}">
        <p14:creationId xmlns:p14="http://schemas.microsoft.com/office/powerpoint/2010/main" val="143618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896C-5636-4027-A68F-8DDF5E040D5C}"/>
              </a:ext>
            </a:extLst>
          </p:cNvPr>
          <p:cNvSpPr>
            <a:spLocks noGrp="1"/>
          </p:cNvSpPr>
          <p:nvPr>
            <p:ph type="title"/>
          </p:nvPr>
        </p:nvSpPr>
        <p:spPr/>
        <p:txBody>
          <a:bodyPr/>
          <a:lstStyle/>
          <a:p>
            <a:pPr algn="l"/>
            <a:r>
              <a:rPr lang="en-US" dirty="0"/>
              <a:t>Pseudo code: Example</a:t>
            </a:r>
          </a:p>
        </p:txBody>
      </p:sp>
      <p:sp>
        <p:nvSpPr>
          <p:cNvPr id="3" name="Content Placeholder 2">
            <a:extLst>
              <a:ext uri="{FF2B5EF4-FFF2-40B4-BE49-F238E27FC236}">
                <a16:creationId xmlns:a16="http://schemas.microsoft.com/office/drawing/2014/main" id="{F987C8C7-6E8D-4D68-849F-51D66924BB0D}"/>
              </a:ext>
            </a:extLst>
          </p:cNvPr>
          <p:cNvSpPr>
            <a:spLocks noGrp="1"/>
          </p:cNvSpPr>
          <p:nvPr>
            <p:ph idx="1"/>
          </p:nvPr>
        </p:nvSpPr>
        <p:spPr/>
        <p:txBody>
          <a:bodyPr>
            <a:normAutofit/>
          </a:bodyPr>
          <a:lstStyle/>
          <a:p>
            <a:pPr marL="0" indent="0">
              <a:buNone/>
            </a:pPr>
            <a:r>
              <a:rPr lang="en-US" sz="2600" dirty="0"/>
              <a:t>Begin</a:t>
            </a:r>
          </a:p>
          <a:p>
            <a:pPr marL="0" indent="0">
              <a:buNone/>
            </a:pPr>
            <a:r>
              <a:rPr lang="en-US" sz="2600" dirty="0"/>
              <a:t>	define variable 1 and variable 2</a:t>
            </a:r>
          </a:p>
          <a:p>
            <a:pPr marL="0" indent="0">
              <a:buNone/>
            </a:pPr>
            <a:r>
              <a:rPr lang="en-US" sz="2600" dirty="0"/>
              <a:t>	Display a message: ask users for variable 1 value</a:t>
            </a:r>
          </a:p>
          <a:p>
            <a:pPr marL="0" indent="0">
              <a:buNone/>
            </a:pPr>
            <a:r>
              <a:rPr lang="en-US" sz="2600" dirty="0"/>
              <a:t>	Input variable1</a:t>
            </a:r>
          </a:p>
          <a:p>
            <a:pPr marL="0" indent="0">
              <a:buNone/>
            </a:pPr>
            <a:r>
              <a:rPr lang="en-US" sz="2600" dirty="0"/>
              <a:t>	Display a message: ask users for variable 2 value</a:t>
            </a:r>
          </a:p>
          <a:p>
            <a:pPr marL="0" indent="0">
              <a:buNone/>
            </a:pPr>
            <a:r>
              <a:rPr lang="en-US" sz="2600" dirty="0"/>
              <a:t>	Input variable2</a:t>
            </a:r>
          </a:p>
          <a:p>
            <a:pPr marL="0" indent="0">
              <a:buNone/>
            </a:pPr>
            <a:r>
              <a:rPr lang="en-US" sz="2600" dirty="0"/>
              <a:t>	display (variable 1 + variable 2)</a:t>
            </a:r>
          </a:p>
          <a:p>
            <a:pPr marL="0" indent="0">
              <a:buNone/>
            </a:pPr>
            <a:r>
              <a:rPr lang="en-US" sz="2600" dirty="0"/>
              <a:t>End</a:t>
            </a:r>
          </a:p>
          <a:p>
            <a:pPr marL="0" indent="0">
              <a:buNone/>
            </a:pPr>
            <a:endParaRPr lang="en-US" sz="2600" dirty="0"/>
          </a:p>
        </p:txBody>
      </p:sp>
    </p:spTree>
    <p:extLst>
      <p:ext uri="{BB962C8B-B14F-4D97-AF65-F5344CB8AC3E}">
        <p14:creationId xmlns:p14="http://schemas.microsoft.com/office/powerpoint/2010/main" val="424615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66FF-CC51-4FC8-8F63-749A591E1E57}"/>
              </a:ext>
            </a:extLst>
          </p:cNvPr>
          <p:cNvSpPr>
            <a:spLocks noGrp="1"/>
          </p:cNvSpPr>
          <p:nvPr>
            <p:ph type="title"/>
          </p:nvPr>
        </p:nvSpPr>
        <p:spPr/>
        <p:txBody>
          <a:bodyPr/>
          <a:lstStyle/>
          <a:p>
            <a:pPr algn="l"/>
            <a:r>
              <a:rPr lang="en-US" dirty="0"/>
              <a:t>Variables</a:t>
            </a:r>
          </a:p>
        </p:txBody>
      </p:sp>
      <p:sp>
        <p:nvSpPr>
          <p:cNvPr id="3" name="Content Placeholder 2">
            <a:extLst>
              <a:ext uri="{FF2B5EF4-FFF2-40B4-BE49-F238E27FC236}">
                <a16:creationId xmlns:a16="http://schemas.microsoft.com/office/drawing/2014/main" id="{890A0D72-E2F8-48ED-BDE8-CB3E63782C63}"/>
              </a:ext>
            </a:extLst>
          </p:cNvPr>
          <p:cNvSpPr>
            <a:spLocks noGrp="1"/>
          </p:cNvSpPr>
          <p:nvPr>
            <p:ph idx="1"/>
          </p:nvPr>
        </p:nvSpPr>
        <p:spPr/>
        <p:txBody>
          <a:bodyPr/>
          <a:lstStyle/>
          <a:p>
            <a:r>
              <a:rPr lang="en-US" dirty="0"/>
              <a:t>The term variables refers to something that can change. Even if you are not familiar with the idea of a variable, if you took algebra or trigonometry in school, you have used variables in the past. </a:t>
            </a:r>
          </a:p>
          <a:p>
            <a:r>
              <a:rPr lang="en-US" dirty="0"/>
              <a:t>You would have seen them written similarly to x = 3 + 5 , followed by the request Find the value of x. </a:t>
            </a:r>
          </a:p>
        </p:txBody>
      </p:sp>
    </p:spTree>
    <p:extLst>
      <p:ext uri="{BB962C8B-B14F-4D97-AF65-F5344CB8AC3E}">
        <p14:creationId xmlns:p14="http://schemas.microsoft.com/office/powerpoint/2010/main" val="174802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66FF-CC51-4FC8-8F63-749A591E1E57}"/>
              </a:ext>
            </a:extLst>
          </p:cNvPr>
          <p:cNvSpPr>
            <a:spLocks noGrp="1"/>
          </p:cNvSpPr>
          <p:nvPr>
            <p:ph type="title"/>
          </p:nvPr>
        </p:nvSpPr>
        <p:spPr/>
        <p:txBody>
          <a:bodyPr/>
          <a:lstStyle/>
          <a:p>
            <a:pPr algn="l"/>
            <a:r>
              <a:rPr lang="en-US" dirty="0"/>
              <a:t>Variables</a:t>
            </a:r>
          </a:p>
        </p:txBody>
      </p:sp>
      <p:sp>
        <p:nvSpPr>
          <p:cNvPr id="3" name="Content Placeholder 2">
            <a:extLst>
              <a:ext uri="{FF2B5EF4-FFF2-40B4-BE49-F238E27FC236}">
                <a16:creationId xmlns:a16="http://schemas.microsoft.com/office/drawing/2014/main" id="{890A0D72-E2F8-48ED-BDE8-CB3E63782C63}"/>
              </a:ext>
            </a:extLst>
          </p:cNvPr>
          <p:cNvSpPr>
            <a:spLocks noGrp="1"/>
          </p:cNvSpPr>
          <p:nvPr>
            <p:ph idx="1"/>
          </p:nvPr>
        </p:nvSpPr>
        <p:spPr/>
        <p:txBody>
          <a:bodyPr/>
          <a:lstStyle/>
          <a:p>
            <a:r>
              <a:rPr lang="en-US" dirty="0"/>
              <a:t>The easiest way to describe a variable in a computer is to imagine a </a:t>
            </a:r>
            <a:r>
              <a:rPr lang="en-US" u="sng" dirty="0"/>
              <a:t>box</a:t>
            </a:r>
            <a:r>
              <a:rPr lang="en-US" dirty="0"/>
              <a:t>. We can take a box and give it a name such as “Frank”. </a:t>
            </a:r>
          </a:p>
          <a:p>
            <a:r>
              <a:rPr lang="en-US" dirty="0"/>
              <a:t>We then can put almost anything we want, such as marbles, into “Frank”. Then, instead of asking for the specific contents (i.e., the marbles we put in it), we can ask for “Frank” instead</a:t>
            </a:r>
          </a:p>
        </p:txBody>
      </p:sp>
    </p:spTree>
    <p:extLst>
      <p:ext uri="{BB962C8B-B14F-4D97-AF65-F5344CB8AC3E}">
        <p14:creationId xmlns:p14="http://schemas.microsoft.com/office/powerpoint/2010/main" val="197809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66FF-CC51-4FC8-8F63-749A591E1E57}"/>
              </a:ext>
            </a:extLst>
          </p:cNvPr>
          <p:cNvSpPr>
            <a:spLocks noGrp="1"/>
          </p:cNvSpPr>
          <p:nvPr>
            <p:ph type="title"/>
          </p:nvPr>
        </p:nvSpPr>
        <p:spPr/>
        <p:txBody>
          <a:bodyPr/>
          <a:lstStyle/>
          <a:p>
            <a:pPr algn="l"/>
            <a:r>
              <a:rPr lang="en-US" dirty="0"/>
              <a:t>Working with Variables </a:t>
            </a:r>
          </a:p>
        </p:txBody>
      </p:sp>
      <p:sp>
        <p:nvSpPr>
          <p:cNvPr id="3" name="Content Placeholder 2">
            <a:extLst>
              <a:ext uri="{FF2B5EF4-FFF2-40B4-BE49-F238E27FC236}">
                <a16:creationId xmlns:a16="http://schemas.microsoft.com/office/drawing/2014/main" id="{890A0D72-E2F8-48ED-BDE8-CB3E63782C63}"/>
              </a:ext>
            </a:extLst>
          </p:cNvPr>
          <p:cNvSpPr>
            <a:spLocks noGrp="1"/>
          </p:cNvSpPr>
          <p:nvPr>
            <p:ph idx="1"/>
          </p:nvPr>
        </p:nvSpPr>
        <p:spPr>
          <a:xfrm>
            <a:off x="457200" y="1417638"/>
            <a:ext cx="8229600" cy="4525963"/>
          </a:xfrm>
        </p:spPr>
        <p:txBody>
          <a:bodyPr>
            <a:normAutofit fontScale="92500" lnSpcReduction="10000"/>
          </a:bodyPr>
          <a:lstStyle/>
          <a:p>
            <a:r>
              <a:rPr lang="en-US" dirty="0"/>
              <a:t>Working with variables in Python is mostly simple; there are more complex variable types seen later will make it more difficult, but these are generally based on simple types. </a:t>
            </a:r>
          </a:p>
          <a:p>
            <a:r>
              <a:rPr lang="en-US" dirty="0"/>
              <a:t>We start with a name, such as color, and then assign a value to it using a single equal sign ( = ).</a:t>
            </a:r>
          </a:p>
          <a:p>
            <a:r>
              <a:rPr lang="en-US" dirty="0"/>
              <a:t>When a single equal sign is used in Python, it assigns the value on the right of the equal sign to the variable on the left. For instance, if we were painting a car, we might assign color = "Yellow"</a:t>
            </a:r>
          </a:p>
        </p:txBody>
      </p:sp>
    </p:spTree>
    <p:extLst>
      <p:ext uri="{BB962C8B-B14F-4D97-AF65-F5344CB8AC3E}">
        <p14:creationId xmlns:p14="http://schemas.microsoft.com/office/powerpoint/2010/main" val="3053364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66FF-CC51-4FC8-8F63-749A591E1E57}"/>
              </a:ext>
            </a:extLst>
          </p:cNvPr>
          <p:cNvSpPr>
            <a:spLocks noGrp="1"/>
          </p:cNvSpPr>
          <p:nvPr>
            <p:ph type="title"/>
          </p:nvPr>
        </p:nvSpPr>
        <p:spPr/>
        <p:txBody>
          <a:bodyPr/>
          <a:lstStyle/>
          <a:p>
            <a:pPr algn="l"/>
            <a:r>
              <a:rPr lang="en-US" dirty="0"/>
              <a:t>Variable Names </a:t>
            </a:r>
          </a:p>
        </p:txBody>
      </p:sp>
      <p:sp>
        <p:nvSpPr>
          <p:cNvPr id="3" name="Content Placeholder 2">
            <a:extLst>
              <a:ext uri="{FF2B5EF4-FFF2-40B4-BE49-F238E27FC236}">
                <a16:creationId xmlns:a16="http://schemas.microsoft.com/office/drawing/2014/main" id="{890A0D72-E2F8-48ED-BDE8-CB3E63782C63}"/>
              </a:ext>
            </a:extLst>
          </p:cNvPr>
          <p:cNvSpPr>
            <a:spLocks noGrp="1"/>
          </p:cNvSpPr>
          <p:nvPr>
            <p:ph idx="1"/>
          </p:nvPr>
        </p:nvSpPr>
        <p:spPr>
          <a:xfrm>
            <a:off x="457200" y="1417638"/>
            <a:ext cx="8229600" cy="4525963"/>
          </a:xfrm>
        </p:spPr>
        <p:txBody>
          <a:bodyPr>
            <a:normAutofit/>
          </a:bodyPr>
          <a:lstStyle/>
          <a:p>
            <a:r>
              <a:rPr lang="en-US" dirty="0"/>
              <a:t>When working with Python, there several conventions, or suggestions, on how to name variables. These conventions help to encourage the “readability” focus when working with Python. More information regarding conventions can be found in the </a:t>
            </a:r>
            <a:r>
              <a:rPr lang="en-US" dirty="0">
                <a:hlinkClick r:id="rId2"/>
              </a:rPr>
              <a:t>Python Style Guide </a:t>
            </a:r>
            <a:r>
              <a:rPr lang="en-US" dirty="0"/>
              <a:t>.</a:t>
            </a:r>
          </a:p>
        </p:txBody>
      </p:sp>
    </p:spTree>
    <p:extLst>
      <p:ext uri="{BB962C8B-B14F-4D97-AF65-F5344CB8AC3E}">
        <p14:creationId xmlns:p14="http://schemas.microsoft.com/office/powerpoint/2010/main" val="324545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66FF-CC51-4FC8-8F63-749A591E1E57}"/>
              </a:ext>
            </a:extLst>
          </p:cNvPr>
          <p:cNvSpPr>
            <a:spLocks noGrp="1"/>
          </p:cNvSpPr>
          <p:nvPr>
            <p:ph type="title"/>
          </p:nvPr>
        </p:nvSpPr>
        <p:spPr/>
        <p:txBody>
          <a:bodyPr>
            <a:normAutofit/>
          </a:bodyPr>
          <a:lstStyle/>
          <a:p>
            <a:pPr algn="l"/>
            <a:r>
              <a:rPr lang="en-US" dirty="0"/>
              <a:t>Variable Names: </a:t>
            </a:r>
            <a:r>
              <a:rPr lang="en-US" sz="3300" dirty="0"/>
              <a:t>Make names meaningful  </a:t>
            </a:r>
          </a:p>
        </p:txBody>
      </p:sp>
      <p:sp>
        <p:nvSpPr>
          <p:cNvPr id="3" name="Content Placeholder 2">
            <a:extLst>
              <a:ext uri="{FF2B5EF4-FFF2-40B4-BE49-F238E27FC236}">
                <a16:creationId xmlns:a16="http://schemas.microsoft.com/office/drawing/2014/main" id="{890A0D72-E2F8-48ED-BDE8-CB3E63782C63}"/>
              </a:ext>
            </a:extLst>
          </p:cNvPr>
          <p:cNvSpPr>
            <a:spLocks noGrp="1"/>
          </p:cNvSpPr>
          <p:nvPr>
            <p:ph idx="1"/>
          </p:nvPr>
        </p:nvSpPr>
        <p:spPr>
          <a:xfrm>
            <a:off x="457200" y="1417638"/>
            <a:ext cx="8229600" cy="4525963"/>
          </a:xfrm>
        </p:spPr>
        <p:txBody>
          <a:bodyPr>
            <a:normAutofit fontScale="92500" lnSpcReduction="10000"/>
          </a:bodyPr>
          <a:lstStyle/>
          <a:p>
            <a:r>
              <a:rPr lang="en-US" dirty="0"/>
              <a:t>Variable names should be descriptive of what information, or type of information, they hold.</a:t>
            </a:r>
          </a:p>
          <a:p>
            <a:r>
              <a:rPr lang="en-US" dirty="0"/>
              <a:t>For instance, names such as </a:t>
            </a:r>
            <a:r>
              <a:rPr lang="en-US" dirty="0" err="1"/>
              <a:t>student_id</a:t>
            </a:r>
            <a:r>
              <a:rPr lang="en-US" dirty="0"/>
              <a:t>, </a:t>
            </a:r>
            <a:r>
              <a:rPr lang="en-US" dirty="0" err="1"/>
              <a:t>first_name</a:t>
            </a:r>
            <a:r>
              <a:rPr lang="en-US" dirty="0"/>
              <a:t>, and </a:t>
            </a:r>
            <a:r>
              <a:rPr lang="en-US" dirty="0" err="1"/>
              <a:t>vehicle_type</a:t>
            </a:r>
            <a:r>
              <a:rPr lang="en-US" dirty="0"/>
              <a:t> help identify the content of the variable and where it would be used.</a:t>
            </a:r>
          </a:p>
          <a:p>
            <a:r>
              <a:rPr lang="en-US" dirty="0"/>
              <a:t>Names such as x, spam, and eggs are not descriptive and can become confusing, especially if reused multiplied times in a script. </a:t>
            </a:r>
            <a:r>
              <a:rPr lang="en-US" dirty="0">
                <a:highlight>
                  <a:srgbClr val="FFFF00"/>
                </a:highlight>
              </a:rPr>
              <a:t>Names should be lowercase</a:t>
            </a:r>
          </a:p>
        </p:txBody>
      </p:sp>
    </p:spTree>
    <p:extLst>
      <p:ext uri="{BB962C8B-B14F-4D97-AF65-F5344CB8AC3E}">
        <p14:creationId xmlns:p14="http://schemas.microsoft.com/office/powerpoint/2010/main" val="2450133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1656</TotalTime>
  <Words>1716</Words>
  <Application>Microsoft Office PowerPoint</Application>
  <PresentationFormat>On-screen Show (4:3)</PresentationFormat>
  <Paragraphs>132</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PowerPoint Presentation</vt:lpstr>
      <vt:lpstr>Pseudo code</vt:lpstr>
      <vt:lpstr>Pseudo code: Example</vt:lpstr>
      <vt:lpstr>Pseudo code: Example</vt:lpstr>
      <vt:lpstr>Variables</vt:lpstr>
      <vt:lpstr>Variables</vt:lpstr>
      <vt:lpstr>Working with Variables </vt:lpstr>
      <vt:lpstr>Variable Names </vt:lpstr>
      <vt:lpstr>Variable Names: Make names meaningful  </vt:lpstr>
      <vt:lpstr>Variable Names: Names should be lowercase</vt:lpstr>
      <vt:lpstr>Variable Types</vt:lpstr>
      <vt:lpstr>Conditional statements</vt:lpstr>
      <vt:lpstr>Conditional statements: Example</vt:lpstr>
      <vt:lpstr>Conditional statements: Example</vt:lpstr>
      <vt:lpstr>Debugging code</vt:lpstr>
      <vt:lpstr>Simple Calculator</vt:lpstr>
      <vt:lpstr>Simple Calculator</vt:lpstr>
      <vt:lpstr>Simple Calculator: pseudo code</vt:lpstr>
      <vt:lpstr>String manipulation</vt:lpstr>
      <vt:lpstr>String manipulation</vt:lpstr>
      <vt:lpstr>Repetitions </vt:lpstr>
      <vt:lpstr>For loops</vt:lpstr>
      <vt:lpstr>For loops: Example</vt:lpstr>
      <vt:lpstr>Code Documentation </vt:lpstr>
      <vt:lpstr>Functions/ Methods</vt:lpstr>
      <vt:lpstr>Methods</vt:lpstr>
      <vt:lpstr>Create methods in python</vt:lpstr>
      <vt:lpstr>Passing data to method</vt:lpstr>
      <vt:lpstr>Passing data to method</vt:lpstr>
      <vt:lpstr>Methods without passing data</vt:lpstr>
      <vt:lpstr>Method: types</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225</cp:revision>
  <dcterms:created xsi:type="dcterms:W3CDTF">2011-06-20T17:46:59Z</dcterms:created>
  <dcterms:modified xsi:type="dcterms:W3CDTF">2023-10-09T14:38:16Z</dcterms:modified>
</cp:coreProperties>
</file>