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30" r:id="rId3"/>
    <p:sldId id="281" r:id="rId4"/>
    <p:sldId id="282" r:id="rId5"/>
    <p:sldId id="283" r:id="rId6"/>
    <p:sldId id="331"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32" r:id="rId25"/>
    <p:sldId id="334" r:id="rId26"/>
    <p:sldId id="333" r:id="rId27"/>
    <p:sldId id="335" r:id="rId28"/>
    <p:sldId id="336" r:id="rId29"/>
    <p:sldId id="337" r:id="rId30"/>
    <p:sldId id="338" r:id="rId31"/>
    <p:sldId id="339" r:id="rId32"/>
    <p:sldId id="340" r:id="rId33"/>
    <p:sldId id="341" r:id="rId34"/>
    <p:sldId id="342" r:id="rId35"/>
    <p:sldId id="343" r:id="rId36"/>
    <p:sldId id="34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57" autoAdjust="0"/>
    <p:restoredTop sz="94648" autoAdjust="0"/>
  </p:normalViewPr>
  <p:slideViewPr>
    <p:cSldViewPr>
      <p:cViewPr varScale="1">
        <p:scale>
          <a:sx n="108" d="100"/>
          <a:sy n="108" d="100"/>
        </p:scale>
        <p:origin x="132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6F8FE-044E-43C8-9E07-77133F04A74F}" type="datetimeFigureOut">
              <a:rPr lang="en-US" smtClean="0"/>
              <a:t>10/15/2023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B2B4C-4017-4332-A48C-51D407095C55}" type="slidenum">
              <a:rPr lang="en-US" smtClean="0"/>
              <a:t>‹#›</a:t>
            </a:fld>
            <a:endParaRPr lang="en-US"/>
          </a:p>
        </p:txBody>
      </p:sp>
    </p:spTree>
    <p:extLst>
      <p:ext uri="{BB962C8B-B14F-4D97-AF65-F5344CB8AC3E}">
        <p14:creationId xmlns:p14="http://schemas.microsoft.com/office/powerpoint/2010/main" val="334098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0456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7509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15097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arning.oreilly.com/library/view/hands-on-exploratory-data/9781789537253/0ae32f07-8899-484e-8058-1b1766e99fd3.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ggplot.yhathq.com/" TargetMode="External"/><Relationship Id="rId2" Type="http://schemas.openxmlformats.org/officeDocument/2006/relationships/hyperlink" Target="https://plot.ly/python/" TargetMode="External"/><Relationship Id="rId1" Type="http://schemas.openxmlformats.org/officeDocument/2006/relationships/slideLayout" Target="../slideLayouts/slideLayout2.xml"/><Relationship Id="rId4" Type="http://schemas.openxmlformats.org/officeDocument/2006/relationships/hyperlink" Target="https://altair-viz.github.i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1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CYBR 520</a:t>
            </a:r>
          </a:p>
          <a:p>
            <a:endParaRPr lang="en-US" sz="7700" dirty="0">
              <a:solidFill>
                <a:schemeClr val="tx2"/>
              </a:solidFill>
              <a:latin typeface="Arial" pitchFamily="34" charset="0"/>
              <a:cs typeface="Arial" pitchFamily="34" charset="0"/>
            </a:endParaRPr>
          </a:p>
        </p:txBody>
      </p:sp>
      <p:sp>
        <p:nvSpPr>
          <p:cNvPr id="7" name="Title 1"/>
          <p:cNvSpPr txBox="1">
            <a:spLocks/>
          </p:cNvSpPr>
          <p:nvPr/>
        </p:nvSpPr>
        <p:spPr>
          <a:xfrm>
            <a:off x="301239" y="3200400"/>
            <a:ext cx="8610600" cy="12192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dirty="0">
                <a:solidFill>
                  <a:schemeClr val="tx2">
                    <a:lumMod val="60000"/>
                    <a:lumOff val="40000"/>
                  </a:schemeClr>
                </a:solidFill>
                <a:latin typeface="Arial" pitchFamily="34" charset="0"/>
                <a:cs typeface="Arial" pitchFamily="34" charset="0"/>
                <a:hlinkClick r:id="rId2"/>
              </a:rPr>
              <a:t>Chapter 2</a:t>
            </a:r>
            <a:r>
              <a:rPr lang="en-US" sz="4200" dirty="0">
                <a:solidFill>
                  <a:schemeClr val="tx2">
                    <a:lumMod val="60000"/>
                    <a:lumOff val="40000"/>
                  </a:schemeClr>
                </a:solidFill>
                <a:latin typeface="Arial" pitchFamily="34" charset="0"/>
                <a:cs typeface="Arial" pitchFamily="34" charset="0"/>
              </a:rPr>
              <a:t>: Visual Aids for EDA</a:t>
            </a:r>
          </a:p>
          <a:p>
            <a:br>
              <a:rPr lang="en-US" sz="2600" dirty="0">
                <a:solidFill>
                  <a:schemeClr val="tx2">
                    <a:lumMod val="60000"/>
                    <a:lumOff val="40000"/>
                  </a:schemeClr>
                </a:solidFill>
                <a:latin typeface="Arial" pitchFamily="34" charset="0"/>
                <a:cs typeface="Arial" pitchFamily="34" charset="0"/>
              </a:rPr>
            </a:br>
            <a:r>
              <a:rPr lang="en-US" sz="1800" b="1" dirty="0">
                <a:effectLst/>
                <a:latin typeface="Calibri Light" panose="020F0302020204030204" pitchFamily="34" charset="0"/>
                <a:ea typeface="Times New Roman" panose="02020603050405020304" pitchFamily="18" charset="0"/>
              </a:rPr>
              <a:t>Hands-On Exploratory Data Analysis with Python: Perform EDA techniques to understand, summarize, and investigate your data</a:t>
            </a:r>
            <a:r>
              <a:rPr lang="en-US" sz="1800" dirty="0">
                <a:effectLst/>
                <a:latin typeface="Calibri Light" panose="020F0302020204030204" pitchFamily="34" charset="0"/>
                <a:ea typeface="Times New Roman" panose="02020603050405020304" pitchFamily="18" charset="0"/>
              </a:rPr>
              <a:t>. </a:t>
            </a:r>
            <a:endParaRPr lang="en-US" sz="2600" dirty="0">
              <a:solidFill>
                <a:schemeClr val="tx2">
                  <a:lumMod val="60000"/>
                  <a:lumOff val="40000"/>
                </a:schemeClr>
              </a:solidFill>
              <a:effectLst/>
              <a:latin typeface="Arial" pitchFamily="34" charset="0"/>
              <a:ea typeface="Times New Roman" panose="02020603050405020304" pitchFamily="18" charset="0"/>
              <a:cs typeface="Arial" pitchFamily="34" charset="0"/>
            </a:endParaRP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lstStyle/>
          <a:p>
            <a:r>
              <a:rPr lang="en-US" dirty="0"/>
              <a:t>Area and Stacked Plots</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normAutofit fontScale="92500" lnSpcReduction="20000"/>
          </a:bodyPr>
          <a:lstStyle/>
          <a:p>
            <a:r>
              <a:rPr lang="en-US" dirty="0"/>
              <a:t>Area plots and stacked plots are types of charts that display data with filled areas under curves. They are used to show the cumulative contribution of multiple data series or parts to a whole.</a:t>
            </a:r>
          </a:p>
          <a:p>
            <a:r>
              <a:rPr lang="en-US" dirty="0"/>
              <a:t>Use area and stacked plots when you want to:</a:t>
            </a:r>
          </a:p>
          <a:p>
            <a:pPr lvl="1"/>
            <a:r>
              <a:rPr lang="en-US" dirty="0"/>
              <a:t>Visualize how multiple data series contribute to a whole over time.</a:t>
            </a:r>
          </a:p>
          <a:p>
            <a:pPr lvl="1"/>
            <a:r>
              <a:rPr lang="en-US" dirty="0"/>
              <a:t>Show the composition of a whole broken down into its parts.</a:t>
            </a:r>
          </a:p>
          <a:p>
            <a:pPr lvl="1"/>
            <a:r>
              <a:rPr lang="en-US" dirty="0"/>
              <a:t>Highlight changes in the distribution of data over time or categories.</a:t>
            </a:r>
          </a:p>
        </p:txBody>
      </p:sp>
    </p:spTree>
    <p:extLst>
      <p:ext uri="{BB962C8B-B14F-4D97-AF65-F5344CB8AC3E}">
        <p14:creationId xmlns:p14="http://schemas.microsoft.com/office/powerpoint/2010/main" val="398420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lstStyle/>
          <a:p>
            <a:r>
              <a:rPr lang="en-US" dirty="0"/>
              <a:t>Pie Charts</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normAutofit fontScale="85000" lnSpcReduction="20000"/>
          </a:bodyPr>
          <a:lstStyle/>
          <a:p>
            <a:r>
              <a:rPr lang="en-US" dirty="0"/>
              <a:t>A pie chart is a circular graph divided into slices, where each slice represents a portion or percentage of a whole. It is used to display the composition of a data set and highlight the relative sizes of different categories.</a:t>
            </a:r>
          </a:p>
          <a:p>
            <a:endParaRPr lang="en-US" dirty="0"/>
          </a:p>
          <a:p>
            <a:r>
              <a:rPr lang="en-US" dirty="0"/>
              <a:t>Use pie charts when you want to:</a:t>
            </a:r>
          </a:p>
          <a:p>
            <a:pPr lvl="1"/>
            <a:r>
              <a:rPr lang="en-US" dirty="0"/>
              <a:t>Show the distribution of categories within a whole.</a:t>
            </a:r>
          </a:p>
          <a:p>
            <a:pPr lvl="1"/>
            <a:r>
              <a:rPr lang="en-US" dirty="0"/>
              <a:t>Emphasize the relative proportions of different parts.</a:t>
            </a:r>
          </a:p>
          <a:p>
            <a:pPr lvl="1"/>
            <a:r>
              <a:rPr lang="en-US" dirty="0"/>
              <a:t>Present data with a limited number of categories (typically less than 5-7) to ensure clarity.</a:t>
            </a:r>
          </a:p>
          <a:p>
            <a:pPr lvl="1"/>
            <a:r>
              <a:rPr lang="en-US" dirty="0"/>
              <a:t>Make it easy for viewers to grasp the relative sizes visually.</a:t>
            </a:r>
          </a:p>
        </p:txBody>
      </p:sp>
    </p:spTree>
    <p:extLst>
      <p:ext uri="{BB962C8B-B14F-4D97-AF65-F5344CB8AC3E}">
        <p14:creationId xmlns:p14="http://schemas.microsoft.com/office/powerpoint/2010/main" val="49188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normAutofit fontScale="90000"/>
          </a:bodyPr>
          <a:lstStyle/>
          <a:p>
            <a:br>
              <a:rPr lang="en-US" dirty="0"/>
            </a:br>
            <a:r>
              <a:rPr lang="en-US" dirty="0"/>
              <a:t>Table chart</a:t>
            </a:r>
            <a:br>
              <a:rPr lang="en-US" dirty="0"/>
            </a:br>
            <a:endParaRPr lang="en-US" dirty="0"/>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normAutofit fontScale="85000" lnSpcReduction="20000"/>
          </a:bodyPr>
          <a:lstStyle/>
          <a:p>
            <a:r>
              <a:rPr lang="en-US" dirty="0"/>
              <a:t>A table chart is a visual representation of data organized in rows and columns. It presents data in a structured and tabular format, making it easy to compare values, relationships, and details.</a:t>
            </a:r>
          </a:p>
          <a:p>
            <a:endParaRPr lang="en-US" dirty="0"/>
          </a:p>
          <a:p>
            <a:r>
              <a:rPr lang="en-US" dirty="0"/>
              <a:t>Use table charts when you want to:</a:t>
            </a:r>
          </a:p>
          <a:p>
            <a:pPr lvl="1"/>
            <a:r>
              <a:rPr lang="en-US" dirty="0"/>
              <a:t>Display and compare individual data points or values.</a:t>
            </a:r>
          </a:p>
          <a:p>
            <a:pPr lvl="1"/>
            <a:r>
              <a:rPr lang="en-US" dirty="0"/>
              <a:t>Present data with many categories or dimensions.</a:t>
            </a:r>
          </a:p>
          <a:p>
            <a:pPr lvl="1"/>
            <a:r>
              <a:rPr lang="en-US" dirty="0"/>
              <a:t>Provide precise numerical information and maintain data integrity.</a:t>
            </a:r>
          </a:p>
          <a:p>
            <a:pPr lvl="1"/>
            <a:r>
              <a:rPr lang="en-US" dirty="0"/>
              <a:t>Offer a detailed view of data without the need for visual encoding.</a:t>
            </a:r>
          </a:p>
        </p:txBody>
      </p:sp>
    </p:spTree>
    <p:extLst>
      <p:ext uri="{BB962C8B-B14F-4D97-AF65-F5344CB8AC3E}">
        <p14:creationId xmlns:p14="http://schemas.microsoft.com/office/powerpoint/2010/main" val="308313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normAutofit fontScale="90000"/>
          </a:bodyPr>
          <a:lstStyle/>
          <a:p>
            <a:br>
              <a:rPr lang="en-US" dirty="0"/>
            </a:br>
            <a:r>
              <a:rPr lang="en-US" dirty="0"/>
              <a:t>Polar chart</a:t>
            </a:r>
            <a:br>
              <a:rPr lang="en-US" dirty="0"/>
            </a:br>
            <a:endParaRPr lang="en-US" dirty="0"/>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a:xfrm>
            <a:off x="457200" y="1417638"/>
            <a:ext cx="8229600" cy="4525963"/>
          </a:xfrm>
        </p:spPr>
        <p:txBody>
          <a:bodyPr>
            <a:normAutofit fontScale="85000" lnSpcReduction="20000"/>
          </a:bodyPr>
          <a:lstStyle/>
          <a:p>
            <a:r>
              <a:rPr lang="en-US" dirty="0"/>
              <a:t>A polar chart, also known as a radar chart or spider chart, is a circular graph with multiple axes radiating from a central point. It is used to display multivariate data in a way that reveals patterns, strengths, and weaknesses across different variables.</a:t>
            </a:r>
          </a:p>
          <a:p>
            <a:r>
              <a:rPr lang="en-US" dirty="0"/>
              <a:t>Use polar charts when you want to:</a:t>
            </a:r>
          </a:p>
          <a:p>
            <a:pPr lvl="1"/>
            <a:r>
              <a:rPr lang="en-US" dirty="0"/>
              <a:t>Compare multiple variables across different categories or data points.</a:t>
            </a:r>
          </a:p>
          <a:p>
            <a:pPr lvl="1"/>
            <a:r>
              <a:rPr lang="en-US" dirty="0"/>
              <a:t>Highlight the strengths and weaknesses of each category relative to the variables.</a:t>
            </a:r>
          </a:p>
          <a:p>
            <a:pPr lvl="1"/>
            <a:r>
              <a:rPr lang="en-US" dirty="0"/>
              <a:t>Visualize data with cyclical or periodic patterns.</a:t>
            </a:r>
          </a:p>
          <a:p>
            <a:pPr lvl="1"/>
            <a:r>
              <a:rPr lang="en-US" dirty="0"/>
              <a:t>Present data with a wide range of variables that need to be compared simultaneously.</a:t>
            </a:r>
          </a:p>
        </p:txBody>
      </p:sp>
    </p:spTree>
    <p:extLst>
      <p:ext uri="{BB962C8B-B14F-4D97-AF65-F5344CB8AC3E}">
        <p14:creationId xmlns:p14="http://schemas.microsoft.com/office/powerpoint/2010/main" val="773626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normAutofit fontScale="90000"/>
          </a:bodyPr>
          <a:lstStyle/>
          <a:p>
            <a:br>
              <a:rPr lang="en-US" dirty="0"/>
            </a:br>
            <a:r>
              <a:rPr lang="en-US" dirty="0"/>
              <a:t>Histogram</a:t>
            </a:r>
            <a:br>
              <a:rPr lang="en-US" dirty="0"/>
            </a:br>
            <a:endParaRPr lang="en-US" dirty="0"/>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normAutofit fontScale="92500" lnSpcReduction="20000"/>
          </a:bodyPr>
          <a:lstStyle/>
          <a:p>
            <a:r>
              <a:rPr lang="en-US" dirty="0"/>
              <a:t>A histogram is a graphical representation of the distribution of a dataset. It is used to visualize the frequency or count of data points within predefined intervals or bins.</a:t>
            </a:r>
          </a:p>
          <a:p>
            <a:r>
              <a:rPr lang="en-US" dirty="0"/>
              <a:t>Use histograms when you want to:</a:t>
            </a:r>
          </a:p>
          <a:p>
            <a:pPr lvl="1"/>
            <a:r>
              <a:rPr lang="en-US" dirty="0"/>
              <a:t>Understand the distribution and central tendencies of a dataset.</a:t>
            </a:r>
          </a:p>
          <a:p>
            <a:pPr lvl="1"/>
            <a:r>
              <a:rPr lang="en-US" dirty="0"/>
              <a:t>Identify patterns, peaks, or outliers in data.</a:t>
            </a:r>
          </a:p>
          <a:p>
            <a:pPr lvl="1"/>
            <a:r>
              <a:rPr lang="en-US" dirty="0"/>
              <a:t>Explore the spread and variability of numerical data.</a:t>
            </a:r>
          </a:p>
          <a:p>
            <a:pPr lvl="1"/>
            <a:r>
              <a:rPr lang="en-US" dirty="0"/>
              <a:t>Visualize the frequency of data points within specific intervals.</a:t>
            </a:r>
          </a:p>
        </p:txBody>
      </p:sp>
    </p:spTree>
    <p:extLst>
      <p:ext uri="{BB962C8B-B14F-4D97-AF65-F5344CB8AC3E}">
        <p14:creationId xmlns:p14="http://schemas.microsoft.com/office/powerpoint/2010/main" val="2087592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lstStyle/>
          <a:p>
            <a:r>
              <a:rPr lang="en-US" dirty="0"/>
              <a:t>Lollipop Charts </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normAutofit fontScale="85000" lnSpcReduction="10000"/>
          </a:bodyPr>
          <a:lstStyle/>
          <a:p>
            <a:r>
              <a:rPr lang="en-US" dirty="0"/>
              <a:t>A lollipop chart is a hybrid graph that combines elements of a bar chart and a line chart. It is used to display and compare data points, emphasizing their individual values, while also showing their position on a scale.</a:t>
            </a:r>
          </a:p>
          <a:p>
            <a:r>
              <a:rPr lang="en-US" dirty="0"/>
              <a:t>Use lollipop charts when you want to:</a:t>
            </a:r>
          </a:p>
          <a:p>
            <a:pPr lvl="1"/>
            <a:r>
              <a:rPr lang="en-US" dirty="0"/>
              <a:t>Highlight individual data points or values.</a:t>
            </a:r>
          </a:p>
          <a:p>
            <a:pPr lvl="1"/>
            <a:r>
              <a:rPr lang="en-US" dirty="0"/>
              <a:t>Compare data points across different categories or groups.</a:t>
            </a:r>
          </a:p>
          <a:p>
            <a:pPr lvl="1"/>
            <a:r>
              <a:rPr lang="en-US" dirty="0"/>
              <a:t>Emphasize the ranking or order of data points.</a:t>
            </a:r>
          </a:p>
          <a:p>
            <a:pPr lvl="1"/>
            <a:r>
              <a:rPr lang="en-US" dirty="0"/>
              <a:t>Show both the values and their relative positions on a scale.</a:t>
            </a:r>
          </a:p>
        </p:txBody>
      </p:sp>
    </p:spTree>
    <p:extLst>
      <p:ext uri="{BB962C8B-B14F-4D97-AF65-F5344CB8AC3E}">
        <p14:creationId xmlns:p14="http://schemas.microsoft.com/office/powerpoint/2010/main" val="362395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normAutofit fontScale="90000"/>
          </a:bodyPr>
          <a:lstStyle/>
          <a:p>
            <a:br>
              <a:rPr lang="en-US" dirty="0"/>
            </a:br>
            <a:r>
              <a:rPr lang="en-US" dirty="0"/>
              <a:t>Choosing the best chart</a:t>
            </a:r>
            <a:br>
              <a:rPr lang="en-US" dirty="0"/>
            </a:br>
            <a:endParaRPr lang="en-US" dirty="0"/>
          </a:p>
        </p:txBody>
      </p:sp>
      <p:pic>
        <p:nvPicPr>
          <p:cNvPr id="5" name="Content Placeholder 4">
            <a:extLst>
              <a:ext uri="{FF2B5EF4-FFF2-40B4-BE49-F238E27FC236}">
                <a16:creationId xmlns:a16="http://schemas.microsoft.com/office/drawing/2014/main" id="{376DF693-BACA-2973-73C2-F9230CBFAFBD}"/>
              </a:ext>
            </a:extLst>
          </p:cNvPr>
          <p:cNvPicPr>
            <a:picLocks noGrp="1" noChangeAspect="1"/>
          </p:cNvPicPr>
          <p:nvPr>
            <p:ph idx="1"/>
          </p:nvPr>
        </p:nvPicPr>
        <p:blipFill>
          <a:blip r:embed="rId2"/>
          <a:stretch>
            <a:fillRect/>
          </a:stretch>
        </p:blipFill>
        <p:spPr>
          <a:xfrm>
            <a:off x="762000" y="1403685"/>
            <a:ext cx="3217400" cy="4997115"/>
          </a:xfrm>
        </p:spPr>
      </p:pic>
      <p:pic>
        <p:nvPicPr>
          <p:cNvPr id="7" name="Picture 6">
            <a:extLst>
              <a:ext uri="{FF2B5EF4-FFF2-40B4-BE49-F238E27FC236}">
                <a16:creationId xmlns:a16="http://schemas.microsoft.com/office/drawing/2014/main" id="{8086085E-00F0-C1C1-97ED-6394FBAE98C5}"/>
              </a:ext>
            </a:extLst>
          </p:cNvPr>
          <p:cNvPicPr>
            <a:picLocks noChangeAspect="1"/>
          </p:cNvPicPr>
          <p:nvPr/>
        </p:nvPicPr>
        <p:blipFill>
          <a:blip r:embed="rId3"/>
          <a:stretch>
            <a:fillRect/>
          </a:stretch>
        </p:blipFill>
        <p:spPr>
          <a:xfrm>
            <a:off x="4708336" y="1295400"/>
            <a:ext cx="4054664" cy="4602163"/>
          </a:xfrm>
          <a:prstGeom prst="rect">
            <a:avLst/>
          </a:prstGeom>
        </p:spPr>
      </p:pic>
    </p:spTree>
    <p:extLst>
      <p:ext uri="{BB962C8B-B14F-4D97-AF65-F5344CB8AC3E}">
        <p14:creationId xmlns:p14="http://schemas.microsoft.com/office/powerpoint/2010/main" val="3504278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normAutofit fontScale="90000"/>
          </a:bodyPr>
          <a:lstStyle/>
          <a:p>
            <a:r>
              <a:rPr lang="en-US" dirty="0"/>
              <a:t>Choosing the Best Chart - Consider Your Data</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a:xfrm>
            <a:off x="457200" y="1524000"/>
            <a:ext cx="8229600" cy="4525963"/>
          </a:xfrm>
        </p:spPr>
        <p:txBody>
          <a:bodyPr>
            <a:normAutofit/>
          </a:bodyPr>
          <a:lstStyle/>
          <a:p>
            <a:r>
              <a:rPr lang="en-US" b="1" dirty="0"/>
              <a:t>Understanding Your Data</a:t>
            </a:r>
          </a:p>
          <a:p>
            <a:pPr lvl="1"/>
            <a:r>
              <a:rPr lang="en-US" dirty="0"/>
              <a:t>Examine your dataset to determine the type and nature of the data.</a:t>
            </a:r>
          </a:p>
          <a:p>
            <a:pPr lvl="1"/>
            <a:r>
              <a:rPr lang="en-US" dirty="0"/>
              <a:t>Ask yourself: Is the data numerical or categorical? Is it continuous or discrete?</a:t>
            </a:r>
          </a:p>
          <a:p>
            <a:r>
              <a:rPr lang="en-US" b="1" dirty="0"/>
              <a:t>Data Variables</a:t>
            </a:r>
          </a:p>
          <a:p>
            <a:pPr lvl="1"/>
            <a:r>
              <a:rPr lang="en-US" dirty="0"/>
              <a:t>Identify the variables you want to visualize.</a:t>
            </a:r>
          </a:p>
          <a:p>
            <a:pPr lvl="1"/>
            <a:r>
              <a:rPr lang="en-US" dirty="0"/>
              <a:t>Decide whether you need to compare, show distribution, relationships, or trends.</a:t>
            </a:r>
          </a:p>
          <a:p>
            <a:endParaRPr lang="en-US" dirty="0"/>
          </a:p>
        </p:txBody>
      </p:sp>
    </p:spTree>
    <p:extLst>
      <p:ext uri="{BB962C8B-B14F-4D97-AF65-F5344CB8AC3E}">
        <p14:creationId xmlns:p14="http://schemas.microsoft.com/office/powerpoint/2010/main" val="35961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normAutofit fontScale="90000"/>
          </a:bodyPr>
          <a:lstStyle/>
          <a:p>
            <a:r>
              <a:rPr lang="en-US" dirty="0"/>
              <a:t>Choosing the Best Chart - Data Types</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a:xfrm>
            <a:off x="457200" y="1295400"/>
            <a:ext cx="8229600" cy="4525963"/>
          </a:xfrm>
        </p:spPr>
        <p:txBody>
          <a:bodyPr/>
          <a:lstStyle/>
          <a:p>
            <a:pPr>
              <a:buFont typeface="Arial" panose="020B0604020202020204" pitchFamily="34" charset="0"/>
              <a:buChar char="•"/>
            </a:pPr>
            <a:r>
              <a:rPr lang="en-US" b="1" dirty="0"/>
              <a:t>Numerical Data</a:t>
            </a:r>
            <a:endParaRPr lang="en-US" dirty="0"/>
          </a:p>
          <a:p>
            <a:pPr marL="742950" lvl="1" indent="-285750">
              <a:buFont typeface="Arial" panose="020B0604020202020204" pitchFamily="34" charset="0"/>
              <a:buChar char="•"/>
            </a:pPr>
            <a:r>
              <a:rPr lang="en-US" dirty="0"/>
              <a:t>For numerical data:</a:t>
            </a:r>
          </a:p>
          <a:p>
            <a:pPr marL="1143000" lvl="2" indent="-228600">
              <a:buFont typeface="Arial" panose="020B0604020202020204" pitchFamily="34" charset="0"/>
              <a:buChar char="•"/>
            </a:pPr>
            <a:r>
              <a:rPr lang="en-US" dirty="0"/>
              <a:t>Use histograms for distribution.</a:t>
            </a:r>
          </a:p>
          <a:p>
            <a:pPr marL="1143000" lvl="2" indent="-228600">
              <a:buFont typeface="Arial" panose="020B0604020202020204" pitchFamily="34" charset="0"/>
              <a:buChar char="•"/>
            </a:pPr>
            <a:r>
              <a:rPr lang="en-US" dirty="0"/>
              <a:t>Employ scatter plots for relationships.</a:t>
            </a:r>
          </a:p>
          <a:p>
            <a:pPr marL="1143000" lvl="2" indent="-228600">
              <a:buFont typeface="Arial" panose="020B0604020202020204" pitchFamily="34" charset="0"/>
              <a:buChar char="•"/>
            </a:pPr>
            <a:r>
              <a:rPr lang="en-US" dirty="0"/>
              <a:t>Consider line charts for trends over time.</a:t>
            </a:r>
          </a:p>
          <a:p>
            <a:pPr>
              <a:buFont typeface="Arial" panose="020B0604020202020204" pitchFamily="34" charset="0"/>
              <a:buChar char="•"/>
            </a:pPr>
            <a:r>
              <a:rPr lang="en-US" b="1" dirty="0"/>
              <a:t>Categorical Data</a:t>
            </a:r>
            <a:endParaRPr lang="en-US" dirty="0"/>
          </a:p>
          <a:p>
            <a:pPr marL="742950" lvl="1" indent="-285750">
              <a:buFont typeface="Arial" panose="020B0604020202020204" pitchFamily="34" charset="0"/>
              <a:buChar char="•"/>
            </a:pPr>
            <a:r>
              <a:rPr lang="en-US" dirty="0"/>
              <a:t>For categorical data:</a:t>
            </a:r>
          </a:p>
          <a:p>
            <a:pPr marL="1143000" lvl="2" indent="-228600">
              <a:buFont typeface="Arial" panose="020B0604020202020204" pitchFamily="34" charset="0"/>
              <a:buChar char="•"/>
            </a:pPr>
            <a:r>
              <a:rPr lang="en-US" dirty="0"/>
              <a:t>Choose bar charts for comparisons.</a:t>
            </a:r>
          </a:p>
          <a:p>
            <a:pPr marL="1143000" lvl="2" indent="-228600">
              <a:buFont typeface="Arial" panose="020B0604020202020204" pitchFamily="34" charset="0"/>
              <a:buChar char="•"/>
            </a:pPr>
            <a:r>
              <a:rPr lang="en-US" dirty="0" err="1"/>
              <a:t>Opt</a:t>
            </a:r>
            <a:r>
              <a:rPr lang="en-US" dirty="0"/>
              <a:t> for pie charts when displaying parts of a whole.</a:t>
            </a:r>
          </a:p>
          <a:p>
            <a:endParaRPr lang="en-US" dirty="0"/>
          </a:p>
        </p:txBody>
      </p:sp>
    </p:spTree>
    <p:extLst>
      <p:ext uri="{BB962C8B-B14F-4D97-AF65-F5344CB8AC3E}">
        <p14:creationId xmlns:p14="http://schemas.microsoft.com/office/powerpoint/2010/main" val="3579183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lstStyle/>
          <a:p>
            <a:r>
              <a:rPr lang="en-US" dirty="0"/>
              <a:t>Handling Data Quantity</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lstStyle/>
          <a:p>
            <a:pPr>
              <a:buFont typeface="Arial" panose="020B0604020202020204" pitchFamily="34" charset="0"/>
              <a:buChar char="•"/>
            </a:pPr>
            <a:r>
              <a:rPr lang="en-US" dirty="0"/>
              <a:t>Consider the amount of data you have.</a:t>
            </a:r>
          </a:p>
          <a:p>
            <a:pPr>
              <a:buFont typeface="Arial" panose="020B0604020202020204" pitchFamily="34" charset="0"/>
              <a:buChar char="•"/>
            </a:pPr>
            <a:r>
              <a:rPr lang="en-US" dirty="0"/>
              <a:t>If dealing with a few data points, go for detailed charts like scatter plots or lollipop charts.</a:t>
            </a:r>
          </a:p>
          <a:p>
            <a:pPr>
              <a:buFont typeface="Arial" panose="020B0604020202020204" pitchFamily="34" charset="0"/>
              <a:buChar char="•"/>
            </a:pPr>
            <a:r>
              <a:rPr lang="en-US" dirty="0"/>
              <a:t>For large datasets, use aggregated or summarized charts like bar charts or histograms.</a:t>
            </a:r>
          </a:p>
          <a:p>
            <a:endParaRPr lang="en-US" dirty="0"/>
          </a:p>
        </p:txBody>
      </p:sp>
    </p:spTree>
    <p:extLst>
      <p:ext uri="{BB962C8B-B14F-4D97-AF65-F5344CB8AC3E}">
        <p14:creationId xmlns:p14="http://schemas.microsoft.com/office/powerpoint/2010/main" val="417273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CE96-7386-8DF6-3833-1A7614176157}"/>
              </a:ext>
            </a:extLst>
          </p:cNvPr>
          <p:cNvSpPr>
            <a:spLocks noGrp="1"/>
          </p:cNvSpPr>
          <p:nvPr>
            <p:ph type="title"/>
          </p:nvPr>
        </p:nvSpPr>
        <p:spPr>
          <a:xfrm>
            <a:off x="914400" y="2362200"/>
            <a:ext cx="7772400" cy="1362075"/>
          </a:xfrm>
        </p:spPr>
        <p:txBody>
          <a:bodyPr>
            <a:noAutofit/>
          </a:bodyPr>
          <a:lstStyle/>
          <a:p>
            <a:pPr algn="ct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Please refer to Module 2 on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to obtain the codes or refer to the book’s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repo</a:t>
            </a:r>
            <a:br>
              <a:rPr lang="en-US" sz="3200" dirty="0">
                <a:solidFill>
                  <a:schemeClr val="tx1">
                    <a:lumMod val="95000"/>
                    <a:lumOff val="5000"/>
                  </a:schemeClr>
                </a:solidFill>
                <a:effectLst/>
                <a:latin typeface="Calibri Light" panose="020F0302020204030204" pitchFamily="34" charset="0"/>
                <a:ea typeface="Times New Roman" panose="02020603050405020304" pitchFamily="18" charset="0"/>
              </a:rPr>
            </a:br>
            <a:endParaRPr lang="en-US" sz="3200" dirty="0">
              <a:solidFill>
                <a:schemeClr val="tx1">
                  <a:lumMod val="95000"/>
                  <a:lumOff val="5000"/>
                </a:schemeClr>
              </a:solidFill>
            </a:endParaRPr>
          </a:p>
        </p:txBody>
      </p:sp>
    </p:spTree>
    <p:extLst>
      <p:ext uri="{BB962C8B-B14F-4D97-AF65-F5344CB8AC3E}">
        <p14:creationId xmlns:p14="http://schemas.microsoft.com/office/powerpoint/2010/main" val="1367931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lstStyle/>
          <a:p>
            <a:r>
              <a:rPr lang="en-US" dirty="0"/>
              <a:t>Ensuring Clarity</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lstStyle/>
          <a:p>
            <a:pPr>
              <a:buFont typeface="Arial" panose="020B0604020202020204" pitchFamily="34" charset="0"/>
              <a:buChar char="•"/>
            </a:pPr>
            <a:r>
              <a:rPr lang="en-US" dirty="0"/>
              <a:t>Think about the message you want to convey.</a:t>
            </a:r>
          </a:p>
          <a:p>
            <a:pPr>
              <a:buFont typeface="Arial" panose="020B0604020202020204" pitchFamily="34" charset="0"/>
              <a:buChar char="•"/>
            </a:pPr>
            <a:r>
              <a:rPr lang="en-US" dirty="0"/>
              <a:t>Use simple and familiar charts for straightforward messages.</a:t>
            </a:r>
          </a:p>
          <a:p>
            <a:pPr>
              <a:buFont typeface="Arial" panose="020B0604020202020204" pitchFamily="34" charset="0"/>
              <a:buChar char="•"/>
            </a:pPr>
            <a:r>
              <a:rPr lang="en-US" dirty="0"/>
              <a:t>Employ more complex charts like polar or lollipop charts when emphasizing specific points or relationships.</a:t>
            </a:r>
          </a:p>
          <a:p>
            <a:endParaRPr lang="en-US" dirty="0"/>
          </a:p>
        </p:txBody>
      </p:sp>
    </p:spTree>
    <p:extLst>
      <p:ext uri="{BB962C8B-B14F-4D97-AF65-F5344CB8AC3E}">
        <p14:creationId xmlns:p14="http://schemas.microsoft.com/office/powerpoint/2010/main" val="2539198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lstStyle/>
          <a:p>
            <a:r>
              <a:rPr lang="en-US" dirty="0"/>
              <a:t>Context and Audience</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lstStyle/>
          <a:p>
            <a:pPr>
              <a:buFont typeface="Arial" panose="020B0604020202020204" pitchFamily="34" charset="0"/>
              <a:buChar char="•"/>
            </a:pPr>
            <a:r>
              <a:rPr lang="en-US" dirty="0"/>
              <a:t>Reflect on where and how your chart will be presented.</a:t>
            </a:r>
          </a:p>
          <a:p>
            <a:pPr>
              <a:buFont typeface="Arial" panose="020B0604020202020204" pitchFamily="34" charset="0"/>
              <a:buChar char="•"/>
            </a:pPr>
            <a:r>
              <a:rPr lang="en-US" dirty="0"/>
              <a:t>Consider your audience's familiarity with chart types.</a:t>
            </a:r>
          </a:p>
          <a:p>
            <a:pPr>
              <a:buFont typeface="Arial" panose="020B0604020202020204" pitchFamily="34" charset="0"/>
              <a:buChar char="•"/>
            </a:pPr>
            <a:r>
              <a:rPr lang="en-US" dirty="0"/>
              <a:t>Choose a chart that aligns with the context and is easily understandable to your audience.</a:t>
            </a:r>
          </a:p>
          <a:p>
            <a:endParaRPr lang="en-US" dirty="0"/>
          </a:p>
        </p:txBody>
      </p:sp>
    </p:spTree>
    <p:extLst>
      <p:ext uri="{BB962C8B-B14F-4D97-AF65-F5344CB8AC3E}">
        <p14:creationId xmlns:p14="http://schemas.microsoft.com/office/powerpoint/2010/main" val="324398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lstStyle/>
          <a:p>
            <a:pPr marL="0" indent="0" algn="ctr">
              <a:buNone/>
            </a:pPr>
            <a:r>
              <a:rPr lang="en-US" dirty="0"/>
              <a:t>Remember that choosing the best chart or graph depends on a careful analysis of your data, your message, and your audience's needs. There is no one-size-fits-all solution, so use these guidelines to make informed decisions about visualizing your data effectively.</a:t>
            </a:r>
          </a:p>
        </p:txBody>
      </p:sp>
    </p:spTree>
    <p:extLst>
      <p:ext uri="{BB962C8B-B14F-4D97-AF65-F5344CB8AC3E}">
        <p14:creationId xmlns:p14="http://schemas.microsoft.com/office/powerpoint/2010/main" val="3946916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normAutofit fontScale="90000"/>
          </a:bodyPr>
          <a:lstStyle/>
          <a:p>
            <a:br>
              <a:rPr lang="en-US" dirty="0"/>
            </a:br>
            <a:r>
              <a:rPr lang="en-US" dirty="0"/>
              <a:t>Other libraries to explore</a:t>
            </a:r>
            <a:br>
              <a:rPr lang="en-US" dirty="0"/>
            </a:br>
            <a:endParaRPr lang="en-US" dirty="0"/>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normAutofit fontScale="85000" lnSpcReduction="20000"/>
          </a:bodyPr>
          <a:lstStyle/>
          <a:p>
            <a:r>
              <a:rPr lang="en-US" dirty="0" err="1"/>
              <a:t>Ploty</a:t>
            </a:r>
            <a:r>
              <a:rPr lang="en-US" dirty="0"/>
              <a:t> (</a:t>
            </a:r>
            <a:r>
              <a:rPr lang="en-US" dirty="0">
                <a:hlinkClick r:id="rId2"/>
              </a:rPr>
              <a:t>https://plot.ly/python/</a:t>
            </a:r>
            <a:r>
              <a:rPr lang="en-US" dirty="0"/>
              <a:t> ): This is a web-application-based toolkit for visualization. Its API for Jupyter Notebook and other applications makes it very powerful to represent 2D and 3D charts.</a:t>
            </a:r>
          </a:p>
          <a:p>
            <a:r>
              <a:rPr lang="en-US" dirty="0" err="1"/>
              <a:t>Ggplot</a:t>
            </a:r>
            <a:r>
              <a:rPr lang="en-US" dirty="0"/>
              <a:t> (</a:t>
            </a:r>
            <a:r>
              <a:rPr lang="en-US" dirty="0">
                <a:hlinkClick r:id="rId3"/>
              </a:rPr>
              <a:t>http://ggplot.yhathq.com/</a:t>
            </a:r>
            <a:r>
              <a:rPr lang="en-US" dirty="0"/>
              <a:t> ): This is a Python implementation based on the Grammar of Graphics library from the R programming language.</a:t>
            </a:r>
          </a:p>
          <a:p>
            <a:r>
              <a:rPr lang="en-US" dirty="0"/>
              <a:t>Altair (</a:t>
            </a:r>
            <a:r>
              <a:rPr lang="en-US" dirty="0">
                <a:hlinkClick r:id="rId4"/>
              </a:rPr>
              <a:t>https://altair-viz.github.io/</a:t>
            </a:r>
            <a:r>
              <a:rPr lang="en-US" dirty="0"/>
              <a:t> ): This is built on the top of the powerful Vega-Lite visualization grammar and follows very declarative statistical visualization library techniques. In addition to that, it has a very descriptive and simple API.</a:t>
            </a:r>
          </a:p>
          <a:p>
            <a:endParaRPr lang="en-US" dirty="0"/>
          </a:p>
        </p:txBody>
      </p:sp>
    </p:spTree>
    <p:extLst>
      <p:ext uri="{BB962C8B-B14F-4D97-AF65-F5344CB8AC3E}">
        <p14:creationId xmlns:p14="http://schemas.microsoft.com/office/powerpoint/2010/main" val="3462486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6E35-1E54-7163-7306-848C1B265B82}"/>
              </a:ext>
            </a:extLst>
          </p:cNvPr>
          <p:cNvSpPr>
            <a:spLocks noGrp="1"/>
          </p:cNvSpPr>
          <p:nvPr>
            <p:ph type="ctrTitle"/>
          </p:nvPr>
        </p:nvSpPr>
        <p:spPr/>
        <p:txBody>
          <a:bodyPr/>
          <a:lstStyle/>
          <a:p>
            <a:r>
              <a:rPr lang="en-US" dirty="0"/>
              <a:t>EDA with Personal Email</a:t>
            </a:r>
            <a:br>
              <a:rPr lang="en-US" dirty="0"/>
            </a:br>
            <a:r>
              <a:rPr lang="en-US" dirty="0"/>
              <a:t>Ch 3</a:t>
            </a:r>
          </a:p>
        </p:txBody>
      </p:sp>
      <p:sp>
        <p:nvSpPr>
          <p:cNvPr id="3" name="Subtitle 2">
            <a:extLst>
              <a:ext uri="{FF2B5EF4-FFF2-40B4-BE49-F238E27FC236}">
                <a16:creationId xmlns:a16="http://schemas.microsoft.com/office/drawing/2014/main" id="{10CD0E6C-D702-9B10-2335-C6C172252A2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2063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A243-EBF8-E5AB-D28C-CAB54DAA1F1C}"/>
              </a:ext>
            </a:extLst>
          </p:cNvPr>
          <p:cNvSpPr>
            <a:spLocks noGrp="1"/>
          </p:cNvSpPr>
          <p:nvPr>
            <p:ph type="title"/>
          </p:nvPr>
        </p:nvSpPr>
        <p:spPr/>
        <p:txBody>
          <a:bodyPr/>
          <a:lstStyle/>
          <a:p>
            <a:r>
              <a:rPr lang="en-US" dirty="0"/>
              <a:t>What is the whole about</a:t>
            </a:r>
          </a:p>
        </p:txBody>
      </p:sp>
      <p:sp>
        <p:nvSpPr>
          <p:cNvPr id="3" name="Content Placeholder 2">
            <a:extLst>
              <a:ext uri="{FF2B5EF4-FFF2-40B4-BE49-F238E27FC236}">
                <a16:creationId xmlns:a16="http://schemas.microsoft.com/office/drawing/2014/main" id="{E41DFC7B-13BC-B92C-E89F-8755C61A7041}"/>
              </a:ext>
            </a:extLst>
          </p:cNvPr>
          <p:cNvSpPr>
            <a:spLocks noGrp="1"/>
          </p:cNvSpPr>
          <p:nvPr>
            <p:ph idx="1"/>
          </p:nvPr>
        </p:nvSpPr>
        <p:spPr/>
        <p:txBody>
          <a:bodyPr/>
          <a:lstStyle/>
          <a:p>
            <a:r>
              <a:rPr lang="en-US" dirty="0"/>
              <a:t>You will learn about how to:</a:t>
            </a:r>
          </a:p>
          <a:p>
            <a:pPr lvl="1"/>
            <a:r>
              <a:rPr lang="en-US" dirty="0"/>
              <a:t>Export all your </a:t>
            </a:r>
            <a:r>
              <a:rPr lang="en-US" b="1" dirty="0"/>
              <a:t>emails</a:t>
            </a:r>
            <a:r>
              <a:rPr lang="en-US" dirty="0"/>
              <a:t> as a dataset</a:t>
            </a:r>
          </a:p>
          <a:p>
            <a:pPr lvl="1"/>
            <a:r>
              <a:rPr lang="en-US" dirty="0"/>
              <a:t>Use import them inside a pandas </a:t>
            </a:r>
            <a:r>
              <a:rPr lang="en-US" dirty="0" err="1"/>
              <a:t>dataframe</a:t>
            </a:r>
            <a:endParaRPr lang="en-US" dirty="0"/>
          </a:p>
          <a:p>
            <a:pPr lvl="1"/>
            <a:r>
              <a:rPr lang="en-US" dirty="0"/>
              <a:t>Visualize them, and the different types of insights you can gain. </a:t>
            </a:r>
          </a:p>
        </p:txBody>
      </p:sp>
    </p:spTree>
    <p:extLst>
      <p:ext uri="{BB962C8B-B14F-4D97-AF65-F5344CB8AC3E}">
        <p14:creationId xmlns:p14="http://schemas.microsoft.com/office/powerpoint/2010/main" val="329373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6F6A-E027-405B-10F7-BDA3362A518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7639568-F1B6-26F7-0E65-1075FC17768F}"/>
              </a:ext>
            </a:extLst>
          </p:cNvPr>
          <p:cNvSpPr>
            <a:spLocks noGrp="1"/>
          </p:cNvSpPr>
          <p:nvPr>
            <p:ph idx="1"/>
          </p:nvPr>
        </p:nvSpPr>
        <p:spPr/>
        <p:txBody>
          <a:bodyPr/>
          <a:lstStyle/>
          <a:p>
            <a:r>
              <a:rPr lang="en-US" dirty="0"/>
              <a:t>In this chapter, we will cover the following topics: </a:t>
            </a:r>
          </a:p>
          <a:p>
            <a:pPr lvl="1">
              <a:buFont typeface="Arial" panose="020B0604020202020204" pitchFamily="34" charset="0"/>
              <a:buChar char="•"/>
            </a:pPr>
            <a:r>
              <a:rPr lang="en-US" dirty="0"/>
              <a:t>Loading the dataset</a:t>
            </a:r>
          </a:p>
          <a:p>
            <a:pPr lvl="1">
              <a:buFont typeface="Arial" panose="020B0604020202020204" pitchFamily="34" charset="0"/>
              <a:buChar char="•"/>
            </a:pPr>
            <a:r>
              <a:rPr lang="en-US" dirty="0"/>
              <a:t>Data transformation</a:t>
            </a:r>
          </a:p>
          <a:p>
            <a:pPr lvl="1">
              <a:buFont typeface="Arial" panose="020B0604020202020204" pitchFamily="34" charset="0"/>
              <a:buChar char="•"/>
            </a:pPr>
            <a:r>
              <a:rPr lang="en-US" dirty="0"/>
              <a:t>Data analysis</a:t>
            </a:r>
          </a:p>
          <a:p>
            <a:pPr lvl="1">
              <a:buFont typeface="Arial" panose="020B0604020202020204" pitchFamily="34" charset="0"/>
              <a:buChar char="•"/>
            </a:pPr>
            <a:r>
              <a:rPr lang="en-US" dirty="0"/>
              <a:t>Further reading recommendations</a:t>
            </a:r>
          </a:p>
          <a:p>
            <a:endParaRPr lang="en-US" dirty="0"/>
          </a:p>
        </p:txBody>
      </p:sp>
    </p:spTree>
    <p:extLst>
      <p:ext uri="{BB962C8B-B14F-4D97-AF65-F5344CB8AC3E}">
        <p14:creationId xmlns:p14="http://schemas.microsoft.com/office/powerpoint/2010/main" val="2549132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8699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9589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27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19C3-9B24-4A2D-BCEE-D30CAEFC0643}"/>
              </a:ext>
            </a:extLst>
          </p:cNvPr>
          <p:cNvSpPr>
            <a:spLocks noGrp="1"/>
          </p:cNvSpPr>
          <p:nvPr>
            <p:ph type="title"/>
          </p:nvPr>
        </p:nvSpPr>
        <p:spPr/>
        <p:txBody>
          <a:bodyPr/>
          <a:lstStyle/>
          <a:p>
            <a:pPr algn="l"/>
            <a:r>
              <a:rPr lang="en-US" dirty="0"/>
              <a:t>TOPICS</a:t>
            </a:r>
          </a:p>
        </p:txBody>
      </p:sp>
      <p:sp>
        <p:nvSpPr>
          <p:cNvPr id="3" name="Content Placeholder 2">
            <a:extLst>
              <a:ext uri="{FF2B5EF4-FFF2-40B4-BE49-F238E27FC236}">
                <a16:creationId xmlns:a16="http://schemas.microsoft.com/office/drawing/2014/main" id="{F83A98C6-82AA-41FB-8215-1D835EEA9E77}"/>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dirty="0"/>
              <a:t>Line chart</a:t>
            </a:r>
          </a:p>
          <a:p>
            <a:pPr>
              <a:buFont typeface="Arial" panose="020B0604020202020204" pitchFamily="34" charset="0"/>
              <a:buChar char="•"/>
            </a:pPr>
            <a:r>
              <a:rPr lang="en-US" dirty="0"/>
              <a:t>Bar chart</a:t>
            </a:r>
          </a:p>
          <a:p>
            <a:pPr>
              <a:buFont typeface="Arial" panose="020B0604020202020204" pitchFamily="34" charset="0"/>
              <a:buChar char="•"/>
            </a:pPr>
            <a:r>
              <a:rPr lang="en-US" dirty="0"/>
              <a:t>Scatter plot</a:t>
            </a:r>
          </a:p>
          <a:p>
            <a:pPr>
              <a:buFont typeface="Arial" panose="020B0604020202020204" pitchFamily="34" charset="0"/>
              <a:buChar char="•"/>
            </a:pPr>
            <a:r>
              <a:rPr lang="en-US" dirty="0"/>
              <a:t>Area plot and stacked plot</a:t>
            </a:r>
          </a:p>
          <a:p>
            <a:pPr>
              <a:buFont typeface="Arial" panose="020B0604020202020204" pitchFamily="34" charset="0"/>
              <a:buChar char="•"/>
            </a:pPr>
            <a:r>
              <a:rPr lang="en-US" dirty="0"/>
              <a:t>Pie chart</a:t>
            </a:r>
          </a:p>
          <a:p>
            <a:pPr>
              <a:buFont typeface="Arial" panose="020B0604020202020204" pitchFamily="34" charset="0"/>
              <a:buChar char="•"/>
            </a:pPr>
            <a:r>
              <a:rPr lang="en-US" dirty="0"/>
              <a:t>Table chart</a:t>
            </a:r>
          </a:p>
          <a:p>
            <a:pPr>
              <a:buFont typeface="Arial" panose="020B0604020202020204" pitchFamily="34" charset="0"/>
              <a:buChar char="•"/>
            </a:pPr>
            <a:r>
              <a:rPr lang="en-US" dirty="0"/>
              <a:t>Polar chart</a:t>
            </a:r>
          </a:p>
          <a:p>
            <a:pPr>
              <a:buFont typeface="Arial" panose="020B0604020202020204" pitchFamily="34" charset="0"/>
              <a:buChar char="•"/>
            </a:pPr>
            <a:r>
              <a:rPr lang="en-US" dirty="0"/>
              <a:t>Histogram</a:t>
            </a:r>
          </a:p>
          <a:p>
            <a:pPr>
              <a:buFont typeface="Arial" panose="020B0604020202020204" pitchFamily="34" charset="0"/>
              <a:buChar char="•"/>
            </a:pPr>
            <a:r>
              <a:rPr lang="en-US" dirty="0"/>
              <a:t>Lollipop chart</a:t>
            </a:r>
          </a:p>
          <a:p>
            <a:pPr>
              <a:buFont typeface="Arial" panose="020B0604020202020204" pitchFamily="34" charset="0"/>
              <a:buChar char="•"/>
            </a:pPr>
            <a:r>
              <a:rPr lang="en-US" dirty="0"/>
              <a:t>Choosing the best chart</a:t>
            </a:r>
          </a:p>
          <a:p>
            <a:pPr>
              <a:buFont typeface="Arial" panose="020B0604020202020204" pitchFamily="34" charset="0"/>
              <a:buChar char="•"/>
            </a:pPr>
            <a:r>
              <a:rPr lang="en-US" dirty="0"/>
              <a:t>Other libraries to explore</a:t>
            </a:r>
          </a:p>
        </p:txBody>
      </p:sp>
    </p:spTree>
    <p:extLst>
      <p:ext uri="{BB962C8B-B14F-4D97-AF65-F5344CB8AC3E}">
        <p14:creationId xmlns:p14="http://schemas.microsoft.com/office/powerpoint/2010/main" val="3879592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1150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6564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4012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1355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8962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2447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777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lstStyle/>
          <a:p>
            <a:r>
              <a:rPr lang="en-US" dirty="0"/>
              <a:t>Why Data Visualization</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a:xfrm>
            <a:off x="457200" y="1295400"/>
            <a:ext cx="8229600" cy="4525963"/>
          </a:xfrm>
        </p:spPr>
        <p:txBody>
          <a:bodyPr>
            <a:normAutofit fontScale="92500"/>
          </a:bodyPr>
          <a:lstStyle/>
          <a:p>
            <a:r>
              <a:rPr lang="en-US" dirty="0"/>
              <a:t>A picture is worth a thousand words.</a:t>
            </a:r>
          </a:p>
          <a:p>
            <a:r>
              <a:rPr lang="en-US" dirty="0"/>
              <a:t>As data scientists, two important goals in our work would be to extract knowledge from the data and to present the data to stakeholders.</a:t>
            </a:r>
          </a:p>
          <a:p>
            <a:r>
              <a:rPr lang="en-US" dirty="0"/>
              <a:t>Presenting results to stakeholders is very complex in the sense that our audience may not have enough technical know-how to understand programming jargon and other technicalities.</a:t>
            </a:r>
          </a:p>
          <a:p>
            <a:pPr lvl="1"/>
            <a:r>
              <a:rPr lang="en-US" dirty="0"/>
              <a:t>Hence, visual aids are very useful tools.</a:t>
            </a:r>
          </a:p>
        </p:txBody>
      </p:sp>
    </p:spTree>
    <p:extLst>
      <p:ext uri="{BB962C8B-B14F-4D97-AF65-F5344CB8AC3E}">
        <p14:creationId xmlns:p14="http://schemas.microsoft.com/office/powerpoint/2010/main" val="51449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lstStyle/>
          <a:p>
            <a:r>
              <a:rPr lang="en-US" dirty="0"/>
              <a:t>Steps to create Visuals in Python</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lstStyle/>
          <a:p>
            <a:r>
              <a:rPr lang="en-US" dirty="0"/>
              <a:t>Import libraries needed (i.e., </a:t>
            </a:r>
            <a:r>
              <a:rPr lang="en-US" altLang="en-US" dirty="0"/>
              <a:t>pandas, seaborn, and matplotlib installed. </a:t>
            </a:r>
          </a:p>
          <a:p>
            <a:r>
              <a:rPr lang="en-US" altLang="en-US" dirty="0"/>
              <a:t>Import / create data/ datasets</a:t>
            </a:r>
          </a:p>
          <a:p>
            <a:pPr lvl="1"/>
            <a:r>
              <a:rPr lang="en-US" altLang="en-US" dirty="0"/>
              <a:t>Local csv, text, etc...</a:t>
            </a:r>
          </a:p>
          <a:p>
            <a:pPr lvl="1"/>
            <a:r>
              <a:rPr lang="en-US" altLang="en-US" dirty="0"/>
              <a:t>Database (local/ online)</a:t>
            </a:r>
          </a:p>
          <a:p>
            <a:pPr lvl="1"/>
            <a:r>
              <a:rPr lang="en-US" altLang="en-US" dirty="0"/>
              <a:t>Online sources</a:t>
            </a:r>
          </a:p>
          <a:p>
            <a:r>
              <a:rPr lang="en-US" altLang="en-US" dirty="0"/>
              <a:t>Plot graph</a:t>
            </a:r>
          </a:p>
          <a:p>
            <a:r>
              <a:rPr lang="en-US" altLang="en-US" dirty="0"/>
              <a:t>Display/ save</a:t>
            </a:r>
          </a:p>
          <a:p>
            <a:endParaRPr lang="en-US" dirty="0"/>
          </a:p>
        </p:txBody>
      </p:sp>
    </p:spTree>
    <p:extLst>
      <p:ext uri="{BB962C8B-B14F-4D97-AF65-F5344CB8AC3E}">
        <p14:creationId xmlns:p14="http://schemas.microsoft.com/office/powerpoint/2010/main" val="277752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9805-299E-284C-916E-1FE2A7F6A6DA}"/>
              </a:ext>
            </a:extLst>
          </p:cNvPr>
          <p:cNvSpPr>
            <a:spLocks noGrp="1"/>
          </p:cNvSpPr>
          <p:nvPr>
            <p:ph type="title"/>
          </p:nvPr>
        </p:nvSpPr>
        <p:spPr/>
        <p:txBody>
          <a:bodyPr/>
          <a:lstStyle/>
          <a:p>
            <a:r>
              <a:rPr lang="en-US" dirty="0"/>
              <a:t>Line Chart</a:t>
            </a:r>
          </a:p>
        </p:txBody>
      </p:sp>
      <p:sp>
        <p:nvSpPr>
          <p:cNvPr id="3" name="Content Placeholder 2">
            <a:extLst>
              <a:ext uri="{FF2B5EF4-FFF2-40B4-BE49-F238E27FC236}">
                <a16:creationId xmlns:a16="http://schemas.microsoft.com/office/drawing/2014/main" id="{B1B3F71A-12BC-E57A-7F51-ED718CE5D1F4}"/>
              </a:ext>
            </a:extLst>
          </p:cNvPr>
          <p:cNvSpPr>
            <a:spLocks noGrp="1"/>
          </p:cNvSpPr>
          <p:nvPr>
            <p:ph idx="1"/>
          </p:nvPr>
        </p:nvSpPr>
        <p:spPr/>
        <p:txBody>
          <a:bodyPr>
            <a:normAutofit fontScale="92500" lnSpcReduction="20000"/>
          </a:bodyPr>
          <a:lstStyle/>
          <a:p>
            <a:r>
              <a:rPr lang="en-US" dirty="0"/>
              <a:t>A line chart is a type of graph that displays data points connected by straight lines. It is commonly used to visualize trends, changes over time, and continuous data sets.</a:t>
            </a:r>
          </a:p>
          <a:p>
            <a:r>
              <a:rPr lang="en-US" dirty="0"/>
              <a:t>Use line charts when you want to:</a:t>
            </a:r>
          </a:p>
          <a:p>
            <a:pPr lvl="1"/>
            <a:r>
              <a:rPr lang="en-US" dirty="0"/>
              <a:t>Show trends or patterns in data.</a:t>
            </a:r>
          </a:p>
          <a:p>
            <a:pPr lvl="1"/>
            <a:r>
              <a:rPr lang="en-US" dirty="0"/>
              <a:t>Display data that has a clear progression over time.</a:t>
            </a:r>
          </a:p>
          <a:p>
            <a:pPr lvl="1"/>
            <a:r>
              <a:rPr lang="en-US" dirty="0"/>
              <a:t>Compare multiple data series with a common x-axis (e.g., time, categories).</a:t>
            </a:r>
          </a:p>
          <a:p>
            <a:pPr lvl="1"/>
            <a:r>
              <a:rPr lang="en-US" dirty="0"/>
              <a:t>Emphasize the continuity and relationship between data points.</a:t>
            </a:r>
          </a:p>
        </p:txBody>
      </p:sp>
    </p:spTree>
    <p:extLst>
      <p:ext uri="{BB962C8B-B14F-4D97-AF65-F5344CB8AC3E}">
        <p14:creationId xmlns:p14="http://schemas.microsoft.com/office/powerpoint/2010/main" val="114932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normAutofit/>
          </a:bodyPr>
          <a:lstStyle/>
          <a:p>
            <a:r>
              <a:rPr lang="en-US" dirty="0"/>
              <a:t>Bar Charts</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normAutofit fontScale="85000" lnSpcReduction="10000"/>
          </a:bodyPr>
          <a:lstStyle/>
          <a:p>
            <a:r>
              <a:rPr lang="en-US" dirty="0"/>
              <a:t>A bar chart is a graphical representation of data using rectangular bars. </a:t>
            </a:r>
          </a:p>
          <a:p>
            <a:r>
              <a:rPr lang="en-US" dirty="0"/>
              <a:t>It is used to compare categories or show discrete data values.</a:t>
            </a:r>
          </a:p>
          <a:p>
            <a:r>
              <a:rPr lang="en-US" dirty="0"/>
              <a:t>Use bar charts when you want to:</a:t>
            </a:r>
          </a:p>
          <a:p>
            <a:pPr lvl="1"/>
            <a:r>
              <a:rPr lang="en-US" dirty="0"/>
              <a:t>Compare quantities or values among different categories.</a:t>
            </a:r>
          </a:p>
          <a:p>
            <a:pPr lvl="1"/>
            <a:r>
              <a:rPr lang="en-US" dirty="0"/>
              <a:t>Show data that is not continuous and doesn't have a natural progression.</a:t>
            </a:r>
          </a:p>
          <a:p>
            <a:pPr lvl="1"/>
            <a:r>
              <a:rPr lang="en-US" dirty="0"/>
              <a:t>Emphasize differences between categories.</a:t>
            </a:r>
          </a:p>
          <a:p>
            <a:pPr lvl="1"/>
            <a:r>
              <a:rPr lang="en-US" dirty="0"/>
              <a:t>Visualize data in a straightforward and easy-to-understand manner.</a:t>
            </a:r>
          </a:p>
          <a:p>
            <a:endParaRPr lang="en-US" dirty="0"/>
          </a:p>
        </p:txBody>
      </p:sp>
    </p:spTree>
    <p:extLst>
      <p:ext uri="{BB962C8B-B14F-4D97-AF65-F5344CB8AC3E}">
        <p14:creationId xmlns:p14="http://schemas.microsoft.com/office/powerpoint/2010/main" val="371462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lstStyle/>
          <a:p>
            <a:r>
              <a:rPr lang="en-US" dirty="0"/>
              <a:t>Scatter Plots</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normAutofit fontScale="85000" lnSpcReduction="10000"/>
          </a:bodyPr>
          <a:lstStyle/>
          <a:p>
            <a:r>
              <a:rPr lang="en-US" dirty="0"/>
              <a:t>A scatter plot is a graphical representation of data points on a two-dimensional plane, where each point represents an observation with two numeric variables. It is used to visualize relationships, patterns, and trends between variables.</a:t>
            </a:r>
          </a:p>
          <a:p>
            <a:r>
              <a:rPr lang="en-US" dirty="0"/>
              <a:t>    Use scatter plots when you want to:</a:t>
            </a:r>
          </a:p>
          <a:p>
            <a:pPr lvl="1"/>
            <a:r>
              <a:rPr lang="en-US" dirty="0"/>
              <a:t>Explore the relationship between two continuous variables.</a:t>
            </a:r>
          </a:p>
          <a:p>
            <a:pPr lvl="1"/>
            <a:r>
              <a:rPr lang="en-US" dirty="0"/>
              <a:t>Identify correlations or trends in data.</a:t>
            </a:r>
          </a:p>
          <a:p>
            <a:pPr lvl="1"/>
            <a:r>
              <a:rPr lang="en-US" dirty="0"/>
              <a:t>Detect outliers or clusters.</a:t>
            </a:r>
          </a:p>
          <a:p>
            <a:pPr lvl="1"/>
            <a:r>
              <a:rPr lang="en-US" dirty="0"/>
              <a:t>Assess the distribution and spread of data points.</a:t>
            </a:r>
          </a:p>
        </p:txBody>
      </p:sp>
    </p:spTree>
    <p:extLst>
      <p:ext uri="{BB962C8B-B14F-4D97-AF65-F5344CB8AC3E}">
        <p14:creationId xmlns:p14="http://schemas.microsoft.com/office/powerpoint/2010/main" val="153840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E55E-6CE3-2E1E-0A79-2656550C0E48}"/>
              </a:ext>
            </a:extLst>
          </p:cNvPr>
          <p:cNvSpPr>
            <a:spLocks noGrp="1"/>
          </p:cNvSpPr>
          <p:nvPr>
            <p:ph type="title"/>
          </p:nvPr>
        </p:nvSpPr>
        <p:spPr/>
        <p:txBody>
          <a:bodyPr/>
          <a:lstStyle/>
          <a:p>
            <a:r>
              <a:rPr lang="en-US" dirty="0"/>
              <a:t>Bubble Chart</a:t>
            </a:r>
          </a:p>
        </p:txBody>
      </p:sp>
      <p:sp>
        <p:nvSpPr>
          <p:cNvPr id="3" name="Content Placeholder 2">
            <a:extLst>
              <a:ext uri="{FF2B5EF4-FFF2-40B4-BE49-F238E27FC236}">
                <a16:creationId xmlns:a16="http://schemas.microsoft.com/office/drawing/2014/main" id="{4E4CF192-280C-4947-65D9-4BB195429725}"/>
              </a:ext>
            </a:extLst>
          </p:cNvPr>
          <p:cNvSpPr>
            <a:spLocks noGrp="1"/>
          </p:cNvSpPr>
          <p:nvPr>
            <p:ph idx="1"/>
          </p:nvPr>
        </p:nvSpPr>
        <p:spPr/>
        <p:txBody>
          <a:bodyPr>
            <a:normAutofit fontScale="92500" lnSpcReduction="20000"/>
          </a:bodyPr>
          <a:lstStyle/>
          <a:p>
            <a:r>
              <a:rPr lang="en-US" dirty="0"/>
              <a:t>A bubble chart is a variation of a scatter plot where data points are represented as bubbles, and the size or color of each bubble encodes a third dimension of data. It is used to visualize three numeric variables simultaneously.</a:t>
            </a:r>
          </a:p>
          <a:p>
            <a:r>
              <a:rPr lang="en-US" dirty="0"/>
              <a:t>Use bubble charts when you want to:</a:t>
            </a:r>
          </a:p>
          <a:p>
            <a:pPr lvl="1"/>
            <a:r>
              <a:rPr lang="en-US" dirty="0"/>
              <a:t>Display relationships between three continuous variables.</a:t>
            </a:r>
          </a:p>
          <a:p>
            <a:pPr lvl="1"/>
            <a:r>
              <a:rPr lang="en-US" dirty="0"/>
              <a:t>Highlight the magnitude of a third variable through bubble size or color.</a:t>
            </a:r>
          </a:p>
          <a:p>
            <a:pPr lvl="1"/>
            <a:r>
              <a:rPr lang="en-US" dirty="0"/>
              <a:t>Provide a clear visualization of multivariate data.</a:t>
            </a:r>
          </a:p>
        </p:txBody>
      </p:sp>
    </p:spTree>
    <p:extLst>
      <p:ext uri="{BB962C8B-B14F-4D97-AF65-F5344CB8AC3E}">
        <p14:creationId xmlns:p14="http://schemas.microsoft.com/office/powerpoint/2010/main" val="1614892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2789</TotalTime>
  <Words>1545</Words>
  <Application>Microsoft Office PowerPoint</Application>
  <PresentationFormat>On-screen Show (4:3)</PresentationFormat>
  <Paragraphs>147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PowerPoint Presentation</vt:lpstr>
      <vt:lpstr>Please refer to Module 2 on github to obtain the codes or refer to the book’s github repo </vt:lpstr>
      <vt:lpstr>TOPICS</vt:lpstr>
      <vt:lpstr>Why Data Visualization</vt:lpstr>
      <vt:lpstr>Steps to create Visuals in Python</vt:lpstr>
      <vt:lpstr>Line Chart</vt:lpstr>
      <vt:lpstr>Bar Charts</vt:lpstr>
      <vt:lpstr>Scatter Plots</vt:lpstr>
      <vt:lpstr>Bubble Chart</vt:lpstr>
      <vt:lpstr>Area and Stacked Plots</vt:lpstr>
      <vt:lpstr>Pie Charts</vt:lpstr>
      <vt:lpstr> Table chart </vt:lpstr>
      <vt:lpstr> Polar chart </vt:lpstr>
      <vt:lpstr> Histogram </vt:lpstr>
      <vt:lpstr>Lollipop Charts </vt:lpstr>
      <vt:lpstr> Choosing the best chart </vt:lpstr>
      <vt:lpstr>Choosing the Best Chart - Consider Your Data</vt:lpstr>
      <vt:lpstr>Choosing the Best Chart - Data Types</vt:lpstr>
      <vt:lpstr>Handling Data Quantity</vt:lpstr>
      <vt:lpstr>Ensuring Clarity</vt:lpstr>
      <vt:lpstr>Context and Audience</vt:lpstr>
      <vt:lpstr>PowerPoint Presentation</vt:lpstr>
      <vt:lpstr> Other libraries to explore </vt:lpstr>
      <vt:lpstr>EDA with Personal Email Ch 3</vt:lpstr>
      <vt:lpstr>What is the whole about</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Mohammad Ahmad</cp:lastModifiedBy>
  <cp:revision>301</cp:revision>
  <dcterms:created xsi:type="dcterms:W3CDTF">2011-06-20T17:46:59Z</dcterms:created>
  <dcterms:modified xsi:type="dcterms:W3CDTF">2023-10-15T19:08:12Z</dcterms:modified>
</cp:coreProperties>
</file>