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30" r:id="rId3"/>
    <p:sldId id="281" r:id="rId4"/>
    <p:sldId id="331" r:id="rId5"/>
    <p:sldId id="332" r:id="rId6"/>
    <p:sldId id="333" r:id="rId7"/>
    <p:sldId id="334" r:id="rId8"/>
    <p:sldId id="335" r:id="rId9"/>
    <p:sldId id="336" r:id="rId10"/>
    <p:sldId id="337" r:id="rId11"/>
    <p:sldId id="338" r:id="rId12"/>
    <p:sldId id="339" r:id="rId13"/>
    <p:sldId id="340" r:id="rId14"/>
    <p:sldId id="349" r:id="rId15"/>
    <p:sldId id="341" r:id="rId16"/>
    <p:sldId id="350" r:id="rId17"/>
    <p:sldId id="351" r:id="rId18"/>
    <p:sldId id="342" r:id="rId19"/>
    <p:sldId id="343" r:id="rId20"/>
    <p:sldId id="344" r:id="rId21"/>
    <p:sldId id="345" r:id="rId22"/>
    <p:sldId id="346" r:id="rId23"/>
    <p:sldId id="352" r:id="rId24"/>
    <p:sldId id="347" r:id="rId25"/>
    <p:sldId id="348" r:id="rId26"/>
    <p:sldId id="353" r:id="rId27"/>
    <p:sldId id="354" r:id="rId28"/>
    <p:sldId id="355" r:id="rId29"/>
    <p:sldId id="356" r:id="rId30"/>
    <p:sldId id="357" r:id="rId31"/>
    <p:sldId id="358" r:id="rId32"/>
    <p:sldId id="359" r:id="rId33"/>
    <p:sldId id="360" r:id="rId34"/>
    <p:sldId id="361" r:id="rId35"/>
    <p:sldId id="373" r:id="rId36"/>
    <p:sldId id="362" r:id="rId37"/>
    <p:sldId id="363" r:id="rId38"/>
    <p:sldId id="36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4" autoAdjust="0"/>
    <p:restoredTop sz="94648" autoAdjust="0"/>
  </p:normalViewPr>
  <p:slideViewPr>
    <p:cSldViewPr>
      <p:cViewPr varScale="1">
        <p:scale>
          <a:sx n="108" d="100"/>
          <a:sy n="108" d="100"/>
        </p:scale>
        <p:origin x="756"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6F8FE-044E-43C8-9E07-77133F04A74F}" type="datetimeFigureOut">
              <a:rPr lang="en-US" smtClean="0"/>
              <a:t>10/15/2023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B2B4C-4017-4332-A48C-51D407095C55}" type="slidenum">
              <a:rPr lang="en-US" smtClean="0"/>
              <a:t>‹#›</a:t>
            </a:fld>
            <a:endParaRPr lang="en-US"/>
          </a:p>
        </p:txBody>
      </p:sp>
    </p:spTree>
    <p:extLst>
      <p:ext uri="{BB962C8B-B14F-4D97-AF65-F5344CB8AC3E}">
        <p14:creationId xmlns:p14="http://schemas.microsoft.com/office/powerpoint/2010/main" val="334098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10/15/2023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ing.oreilly.com/library/view/hands-on-exploratory-data/9781789537253/147c053d-c05a-4970-be02-4f91850fe572.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a:p>
            <a:endParaRPr lang="en-US" sz="7700" dirty="0">
              <a:solidFill>
                <a:schemeClr val="tx2"/>
              </a:solidFill>
              <a:latin typeface="Arial" pitchFamily="34" charset="0"/>
              <a:cs typeface="Arial" pitchFamily="34" charset="0"/>
            </a:endParaRP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lumMod val="60000"/>
                    <a:lumOff val="40000"/>
                  </a:schemeClr>
                </a:solidFill>
                <a:latin typeface="Arial" pitchFamily="34" charset="0"/>
                <a:cs typeface="Arial" pitchFamily="34" charset="0"/>
                <a:hlinkClick r:id="rId2"/>
              </a:rPr>
              <a:t>Chapter 5</a:t>
            </a:r>
            <a:r>
              <a:rPr lang="en-US" sz="4200" dirty="0">
                <a:solidFill>
                  <a:schemeClr val="tx2">
                    <a:lumMod val="60000"/>
                    <a:lumOff val="40000"/>
                  </a:schemeClr>
                </a:solidFill>
                <a:latin typeface="Arial" pitchFamily="34" charset="0"/>
                <a:cs typeface="Arial" pitchFamily="34" charset="0"/>
              </a:rPr>
              <a:t>: Descriptive Statistics</a:t>
            </a:r>
          </a:p>
          <a:p>
            <a:r>
              <a:rPr lang="en-US" sz="4200" dirty="0">
                <a:solidFill>
                  <a:schemeClr val="tx2">
                    <a:lumMod val="60000"/>
                    <a:lumOff val="40000"/>
                  </a:schemeClr>
                </a:solidFill>
                <a:latin typeface="Arial" pitchFamily="34" charset="0"/>
                <a:cs typeface="Arial" pitchFamily="34" charset="0"/>
              </a:rPr>
              <a:t> </a:t>
            </a:r>
            <a:br>
              <a:rPr lang="en-US" sz="2600" dirty="0">
                <a:solidFill>
                  <a:schemeClr val="tx2">
                    <a:lumMod val="60000"/>
                    <a:lumOff val="40000"/>
                  </a:schemeClr>
                </a:solidFill>
                <a:latin typeface="Arial" pitchFamily="34" charset="0"/>
                <a:cs typeface="Arial" pitchFamily="34" charset="0"/>
              </a:rPr>
            </a:br>
            <a:r>
              <a:rPr lang="en-US" sz="1800" b="1" dirty="0">
                <a:effectLst/>
                <a:latin typeface="Calibri Light" panose="020F0302020204030204" pitchFamily="34" charset="0"/>
                <a:ea typeface="Times New Roman" panose="02020603050405020304" pitchFamily="18" charset="0"/>
              </a:rPr>
              <a:t>Hands-On Exploratory Data Analysis with Python: Perform EDA techniques to understand, summarize, and investigate your data</a:t>
            </a:r>
            <a:r>
              <a:rPr lang="en-US" sz="1800" dirty="0">
                <a:effectLst/>
                <a:latin typeface="Calibri Light" panose="020F0302020204030204" pitchFamily="34" charset="0"/>
                <a:ea typeface="Times New Roman" panose="02020603050405020304" pitchFamily="18" charset="0"/>
              </a:rPr>
              <a:t>. </a:t>
            </a:r>
            <a:endParaRPr lang="en-US" sz="2600" dirty="0">
              <a:solidFill>
                <a:schemeClr val="tx2">
                  <a:lumMod val="60000"/>
                  <a:lumOff val="40000"/>
                </a:schemeClr>
              </a:solidFill>
              <a:effectLst/>
              <a:latin typeface="Arial" pitchFamily="34" charset="0"/>
              <a:ea typeface="Times New Roman" panose="02020603050405020304" pitchFamily="18"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b="1" dirty="0"/>
              <a:t>Inference and Hypothesis Testing</a:t>
            </a: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lstStyle/>
          <a:p>
            <a:r>
              <a:rPr lang="en-US" dirty="0"/>
              <a:t>Understanding the underlying data distribution is crucial when performing hypothesis tests and making statistical inferences. Many statistical tests assume specific distributions, and violations of these assumptions can lead to incorrect conclusions.</a:t>
            </a:r>
          </a:p>
        </p:txBody>
      </p:sp>
    </p:spTree>
    <p:extLst>
      <p:ext uri="{BB962C8B-B14F-4D97-AF65-F5344CB8AC3E}">
        <p14:creationId xmlns:p14="http://schemas.microsoft.com/office/powerpoint/2010/main" val="324291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b="1" dirty="0"/>
              <a:t>Communicating Results</a:t>
            </a: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lstStyle/>
          <a:p>
            <a:r>
              <a:rPr lang="en-US" dirty="0"/>
              <a:t>When communicating your findings to others, it's essential to describe the data distribution. This helps the audience grasp the nature of the data and the context of your analysis.</a:t>
            </a:r>
          </a:p>
        </p:txBody>
      </p:sp>
    </p:spTree>
    <p:extLst>
      <p:ext uri="{BB962C8B-B14F-4D97-AF65-F5344CB8AC3E}">
        <p14:creationId xmlns:p14="http://schemas.microsoft.com/office/powerpoint/2010/main" val="57213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b="1" dirty="0"/>
              <a:t>Data Transformation</a:t>
            </a: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lstStyle/>
          <a:p>
            <a:r>
              <a:rPr lang="en-US" dirty="0"/>
              <a:t>In some cases, you might need to transform the data to achieve a more normal distribution, which can be a prerequisite for certain statistical analyses. </a:t>
            </a:r>
          </a:p>
          <a:p>
            <a:r>
              <a:rPr lang="en-US" dirty="0"/>
              <a:t>Understanding the original distribution guides your decision on whether and how to transform the data.</a:t>
            </a:r>
          </a:p>
        </p:txBody>
      </p:sp>
    </p:spTree>
    <p:extLst>
      <p:ext uri="{BB962C8B-B14F-4D97-AF65-F5344CB8AC3E}">
        <p14:creationId xmlns:p14="http://schemas.microsoft.com/office/powerpoint/2010/main" val="7881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normAutofit fontScale="90000"/>
          </a:bodyPr>
          <a:lstStyle/>
          <a:p>
            <a:br>
              <a:rPr lang="en-US" dirty="0"/>
            </a:br>
            <a:r>
              <a:rPr lang="en-US" dirty="0"/>
              <a:t>Distribution function</a:t>
            </a:r>
            <a:br>
              <a:rPr lang="en-US" dirty="0"/>
            </a:b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lnSpcReduction="10000"/>
          </a:bodyPr>
          <a:lstStyle/>
          <a:p>
            <a:r>
              <a:rPr lang="en-US" dirty="0"/>
              <a:t>The distribution function, often referred to as the cumulative distribution function (CDF), is a fundamental concept in probability and statistics.</a:t>
            </a:r>
          </a:p>
          <a:p>
            <a:r>
              <a:rPr lang="en-US" dirty="0"/>
              <a:t>It's a bit like a summary of how likely different outcomes are in a random experiment or process.</a:t>
            </a:r>
          </a:p>
          <a:p>
            <a:pPr marL="0" indent="0" algn="ctr">
              <a:buNone/>
            </a:pPr>
            <a:r>
              <a:rPr lang="en-US" b="1" dirty="0">
                <a:highlight>
                  <a:srgbClr val="FFFF00"/>
                </a:highlight>
              </a:rPr>
              <a:t>How likely something is to be less than or equal to a certain value.</a:t>
            </a:r>
            <a:endParaRPr lang="en-US" dirty="0">
              <a:highlight>
                <a:srgbClr val="FFFF00"/>
              </a:highlight>
            </a:endParaRPr>
          </a:p>
        </p:txBody>
      </p:sp>
    </p:spTree>
    <p:extLst>
      <p:ext uri="{BB962C8B-B14F-4D97-AF65-F5344CB8AC3E}">
        <p14:creationId xmlns:p14="http://schemas.microsoft.com/office/powerpoint/2010/main" val="395507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normAutofit fontScale="90000"/>
          </a:bodyPr>
          <a:lstStyle/>
          <a:p>
            <a:br>
              <a:rPr lang="en-US" dirty="0"/>
            </a:br>
            <a:r>
              <a:rPr lang="en-US" dirty="0"/>
              <a:t>Distribution function</a:t>
            </a:r>
            <a:br>
              <a:rPr lang="en-US" dirty="0"/>
            </a:b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fontScale="92500" lnSpcReduction="20000"/>
          </a:bodyPr>
          <a:lstStyle/>
          <a:p>
            <a:r>
              <a:rPr lang="en-US" dirty="0"/>
              <a:t>Imagine you have a magical machine that can predict how likely different things are to happen. This magical machine uses something called a "distribution function."</a:t>
            </a:r>
          </a:p>
          <a:p>
            <a:r>
              <a:rPr lang="en-US" dirty="0"/>
              <a:t>Now, to understand this "distribution function," think of it like a line or curve on a graph.</a:t>
            </a:r>
          </a:p>
          <a:p>
            <a:r>
              <a:rPr lang="en-US" dirty="0"/>
              <a:t> If this line or curve is super smooth without any sudden jumps or gaps:</a:t>
            </a:r>
          </a:p>
          <a:p>
            <a:pPr lvl="1"/>
            <a:r>
              <a:rPr lang="en-US" dirty="0"/>
              <a:t>we call it a "continuous function" It's like a perfectly straight road with no potholes or speed bumps.</a:t>
            </a:r>
          </a:p>
          <a:p>
            <a:pPr lvl="1"/>
            <a:r>
              <a:rPr lang="en-US" dirty="0"/>
              <a:t>Otherwise, it is “discrete function”</a:t>
            </a:r>
          </a:p>
        </p:txBody>
      </p:sp>
    </p:spTree>
    <p:extLst>
      <p:ext uri="{BB962C8B-B14F-4D97-AF65-F5344CB8AC3E}">
        <p14:creationId xmlns:p14="http://schemas.microsoft.com/office/powerpoint/2010/main" val="565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a:xfrm>
            <a:off x="1295400" y="494221"/>
            <a:ext cx="4094129" cy="1325563"/>
          </a:xfrm>
        </p:spPr>
        <p:txBody>
          <a:bodyPr>
            <a:normAutofit/>
          </a:bodyPr>
          <a:lstStyle/>
          <a:p>
            <a:pPr>
              <a:lnSpc>
                <a:spcPct val="90000"/>
              </a:lnSpc>
            </a:pPr>
            <a:br>
              <a:rPr lang="en-US" sz="2800" dirty="0"/>
            </a:br>
            <a:r>
              <a:rPr lang="en-US" sz="2800" dirty="0"/>
              <a:t>Uniform distribution</a:t>
            </a:r>
            <a:br>
              <a:rPr lang="en-US" sz="2800" dirty="0"/>
            </a:br>
            <a:endParaRPr lang="en-US" sz="2800"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7010BFB-EC28-8A75-8609-7DFEC07A6AE9}"/>
              </a:ext>
            </a:extLst>
          </p:cNvPr>
          <p:cNvPicPr>
            <a:picLocks noChangeAspect="1"/>
          </p:cNvPicPr>
          <p:nvPr/>
        </p:nvPicPr>
        <p:blipFill>
          <a:blip r:embed="rId2"/>
          <a:stretch>
            <a:fillRect/>
          </a:stretch>
        </p:blipFill>
        <p:spPr>
          <a:xfrm>
            <a:off x="527386" y="2314005"/>
            <a:ext cx="3583036" cy="20602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a:xfrm>
            <a:off x="4421221" y="1984443"/>
            <a:ext cx="4094129" cy="4192520"/>
          </a:xfrm>
        </p:spPr>
        <p:txBody>
          <a:bodyPr>
            <a:normAutofit/>
          </a:bodyPr>
          <a:lstStyle/>
          <a:p>
            <a:pPr>
              <a:lnSpc>
                <a:spcPct val="90000"/>
              </a:lnSpc>
            </a:pPr>
            <a:r>
              <a:rPr lang="en-US" sz="2000"/>
              <a:t>In the context of probability and statistics, a uniform probability distribution, often denoted as "U(a, b)," describes a situation where a continuous random variable has an equal probability of taking any value within a specified interval, [a, b]. </a:t>
            </a:r>
          </a:p>
          <a:p>
            <a:pPr>
              <a:lnSpc>
                <a:spcPct val="90000"/>
              </a:lnSpc>
            </a:pPr>
            <a:r>
              <a:rPr lang="en-US" sz="2000"/>
              <a:t>The probability density function (PDF) for a continuous uniform distribution is characterized by a constant value within this interval and is zero outside of it.</a:t>
            </a:r>
          </a:p>
        </p:txBody>
      </p:sp>
    </p:spTree>
    <p:extLst>
      <p:ext uri="{BB962C8B-B14F-4D97-AF65-F5344CB8AC3E}">
        <p14:creationId xmlns:p14="http://schemas.microsoft.com/office/powerpoint/2010/main" val="1212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a:xfrm>
            <a:off x="1295400" y="387579"/>
            <a:ext cx="4094129" cy="1325563"/>
          </a:xfrm>
        </p:spPr>
        <p:txBody>
          <a:bodyPr>
            <a:normAutofit/>
          </a:bodyPr>
          <a:lstStyle/>
          <a:p>
            <a:pPr>
              <a:lnSpc>
                <a:spcPct val="90000"/>
              </a:lnSpc>
            </a:pPr>
            <a:br>
              <a:rPr lang="en-US" sz="3700" dirty="0"/>
            </a:br>
            <a:r>
              <a:rPr lang="en-US" sz="3700" dirty="0"/>
              <a:t>Normal distribution</a:t>
            </a: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14374EFD-BCAA-1976-DD92-E0F4B410C6BC}"/>
              </a:ext>
            </a:extLst>
          </p:cNvPr>
          <p:cNvPicPr>
            <a:picLocks noChangeAspect="1"/>
          </p:cNvPicPr>
          <p:nvPr/>
        </p:nvPicPr>
        <p:blipFill>
          <a:blip r:embed="rId2"/>
          <a:stretch>
            <a:fillRect/>
          </a:stretch>
        </p:blipFill>
        <p:spPr>
          <a:xfrm>
            <a:off x="527386" y="2224429"/>
            <a:ext cx="3583036" cy="223939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a:xfrm>
            <a:off x="4421221" y="1984443"/>
            <a:ext cx="4094129" cy="4192520"/>
          </a:xfrm>
        </p:spPr>
        <p:txBody>
          <a:bodyPr>
            <a:normAutofit/>
          </a:bodyPr>
          <a:lstStyle/>
          <a:p>
            <a:pPr>
              <a:lnSpc>
                <a:spcPct val="90000"/>
              </a:lnSpc>
            </a:pPr>
            <a:r>
              <a:rPr lang="en-US" sz="2200"/>
              <a:t>The normal distribution, also known as the Gaussian distribution, is a fundamental concept in statistics and data analysis. </a:t>
            </a:r>
          </a:p>
          <a:p>
            <a:pPr>
              <a:lnSpc>
                <a:spcPct val="90000"/>
              </a:lnSpc>
            </a:pPr>
            <a:r>
              <a:rPr lang="en-US" sz="2200"/>
              <a:t>It is characterized by a symmetric bell-shaped curve when graphed. The key features of a normal distribution are its mean (μ) and standard deviation (σ).</a:t>
            </a:r>
          </a:p>
        </p:txBody>
      </p:sp>
    </p:spTree>
    <p:extLst>
      <p:ext uri="{BB962C8B-B14F-4D97-AF65-F5344CB8AC3E}">
        <p14:creationId xmlns:p14="http://schemas.microsoft.com/office/powerpoint/2010/main" val="312113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a:xfrm>
            <a:off x="1295400" y="387579"/>
            <a:ext cx="4094129" cy="1325563"/>
          </a:xfrm>
        </p:spPr>
        <p:txBody>
          <a:bodyPr>
            <a:normAutofit fontScale="90000"/>
          </a:bodyPr>
          <a:lstStyle/>
          <a:p>
            <a:pPr>
              <a:lnSpc>
                <a:spcPct val="90000"/>
              </a:lnSpc>
            </a:pPr>
            <a:br>
              <a:rPr lang="en-US" sz="3700" dirty="0"/>
            </a:br>
            <a:r>
              <a:rPr lang="en-US" sz="3700" dirty="0"/>
              <a:t>Exponential distribution</a:t>
            </a:r>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a:xfrm>
            <a:off x="4421221" y="762000"/>
            <a:ext cx="4195393" cy="5033963"/>
          </a:xfrm>
        </p:spPr>
        <p:txBody>
          <a:bodyPr>
            <a:normAutofit fontScale="85000" lnSpcReduction="20000"/>
          </a:bodyPr>
          <a:lstStyle/>
          <a:p>
            <a:pPr>
              <a:lnSpc>
                <a:spcPct val="90000"/>
              </a:lnSpc>
            </a:pPr>
            <a:r>
              <a:rPr lang="en-US" sz="2200" dirty="0"/>
              <a:t>The exponential distribution is a fundamental probability distribution used to model the time between events in a Poisson point process. In this process, events occur continuously and independently at a constant average rate. </a:t>
            </a:r>
          </a:p>
          <a:p>
            <a:pPr>
              <a:lnSpc>
                <a:spcPct val="90000"/>
              </a:lnSpc>
            </a:pPr>
            <a:r>
              <a:rPr lang="en-US" sz="2200" dirty="0"/>
              <a:t>The probability density function (PDF) of the exponential distribution is described as:</a:t>
            </a:r>
          </a:p>
          <a:p>
            <a:pPr marL="0" indent="0">
              <a:lnSpc>
                <a:spcPct val="90000"/>
              </a:lnSpc>
              <a:buNone/>
            </a:pPr>
            <a:endParaRPr lang="en-US" sz="2200" dirty="0"/>
          </a:p>
          <a:p>
            <a:pPr marL="0" indent="0">
              <a:lnSpc>
                <a:spcPct val="90000"/>
              </a:lnSpc>
              <a:buNone/>
            </a:pPr>
            <a:r>
              <a:rPr lang="en-US" sz="2200" dirty="0"/>
              <a:t>f(x; λ) = λ * e^(-</a:t>
            </a:r>
            <a:r>
              <a:rPr lang="en-US" sz="2200" dirty="0" err="1"/>
              <a:t>λx</a:t>
            </a:r>
            <a:r>
              <a:rPr lang="en-US" sz="2200" dirty="0"/>
              <a:t>) for x &gt;= 0, 0 otherwise</a:t>
            </a:r>
          </a:p>
          <a:p>
            <a:pPr>
              <a:lnSpc>
                <a:spcPct val="90000"/>
              </a:lnSpc>
            </a:pPr>
            <a:endParaRPr lang="en-US" sz="2200" dirty="0"/>
          </a:p>
          <a:p>
            <a:pPr>
              <a:lnSpc>
                <a:spcPct val="90000"/>
              </a:lnSpc>
            </a:pPr>
            <a:r>
              <a:rPr lang="en-US" sz="2200" dirty="0"/>
              <a:t>Here's what it means:</a:t>
            </a:r>
          </a:p>
          <a:p>
            <a:pPr>
              <a:lnSpc>
                <a:spcPct val="90000"/>
              </a:lnSpc>
            </a:pPr>
            <a:endParaRPr lang="en-US" sz="2200" dirty="0"/>
          </a:p>
          <a:p>
            <a:pPr marL="0" indent="0">
              <a:lnSpc>
                <a:spcPct val="90000"/>
              </a:lnSpc>
              <a:buNone/>
            </a:pPr>
            <a:r>
              <a:rPr lang="en-US" sz="2200" dirty="0"/>
              <a:t>"λ" (lambda) represents the average rate at which events occur per unit of time.</a:t>
            </a:r>
          </a:p>
          <a:p>
            <a:pPr>
              <a:lnSpc>
                <a:spcPct val="90000"/>
              </a:lnSpc>
            </a:pPr>
            <a:r>
              <a:rPr lang="en-US" sz="2200" dirty="0"/>
              <a:t>    The function describes the probability of waiting a specific amount of time "x" for the next event to happen.</a:t>
            </a:r>
          </a:p>
        </p:txBody>
      </p:sp>
      <p:pic>
        <p:nvPicPr>
          <p:cNvPr id="5" name="Picture 4" descr="A graph with a line">
            <a:extLst>
              <a:ext uri="{FF2B5EF4-FFF2-40B4-BE49-F238E27FC236}">
                <a16:creationId xmlns:a16="http://schemas.microsoft.com/office/drawing/2014/main" id="{359032B1-419C-CC8E-0B99-241AED8C6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 y="2209800"/>
            <a:ext cx="4412480" cy="2700495"/>
          </a:xfrm>
          <a:prstGeom prst="rect">
            <a:avLst/>
          </a:prstGeom>
        </p:spPr>
      </p:pic>
    </p:spTree>
    <p:extLst>
      <p:ext uri="{BB962C8B-B14F-4D97-AF65-F5344CB8AC3E}">
        <p14:creationId xmlns:p14="http://schemas.microsoft.com/office/powerpoint/2010/main" val="313984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a:xfrm>
            <a:off x="429369" y="238539"/>
            <a:ext cx="8263890" cy="1434415"/>
          </a:xfrm>
        </p:spPr>
        <p:txBody>
          <a:bodyPr anchor="b">
            <a:normAutofit fontScale="90000"/>
          </a:bodyPr>
          <a:lstStyle/>
          <a:p>
            <a:br>
              <a:rPr lang="en-US" sz="4700" dirty="0"/>
            </a:br>
            <a:r>
              <a:rPr lang="en-US" sz="4700" dirty="0"/>
              <a:t>Binomial distribution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a:xfrm>
            <a:off x="429369" y="2071316"/>
            <a:ext cx="5035164" cy="4119172"/>
          </a:xfrm>
        </p:spPr>
        <p:txBody>
          <a:bodyPr anchor="t">
            <a:normAutofit/>
          </a:bodyPr>
          <a:lstStyle/>
          <a:p>
            <a:pPr>
              <a:lnSpc>
                <a:spcPct val="90000"/>
              </a:lnSpc>
            </a:pPr>
            <a:r>
              <a:rPr lang="en-US" sz="1800"/>
              <a:t>The binomial distribution is a discrete probability distribution that deals with situations characterized by a fixed number of independent trials, each having only two possible outcomes: success or failure. These outcomes are not required to have equal probabilities, and the outcome of one trial does not influence the others.</a:t>
            </a:r>
          </a:p>
          <a:p>
            <a:pPr>
              <a:lnSpc>
                <a:spcPct val="90000"/>
              </a:lnSpc>
            </a:pPr>
            <a:r>
              <a:rPr lang="en-US" sz="1800"/>
              <a:t>Key features of the binomial distribution:</a:t>
            </a:r>
          </a:p>
          <a:p>
            <a:pPr lvl="1">
              <a:lnSpc>
                <a:spcPct val="90000"/>
              </a:lnSpc>
              <a:buFont typeface="Arial" panose="020B0604020202020204" pitchFamily="34" charset="0"/>
              <a:buChar char="•"/>
            </a:pPr>
            <a:r>
              <a:rPr lang="en-US" sz="1800"/>
              <a:t>It's named "binomial" because it involves "bi" or two possible outcomes.</a:t>
            </a:r>
          </a:p>
          <a:p>
            <a:pPr lvl="1">
              <a:lnSpc>
                <a:spcPct val="90000"/>
              </a:lnSpc>
              <a:buFont typeface="Arial" panose="020B0604020202020204" pitchFamily="34" charset="0"/>
              <a:buChar char="•"/>
            </a:pPr>
            <a:r>
              <a:rPr lang="en-US" sz="1800"/>
              <a:t>Parameters include the number of trials (n), the probability of success in a single trial (p), and the number of successful outcomes you're interested in (k).</a:t>
            </a:r>
          </a:p>
          <a:p>
            <a:pPr>
              <a:lnSpc>
                <a:spcPct val="90000"/>
              </a:lnSpc>
            </a:pPr>
            <a:endParaRPr lang="en-US" sz="1800"/>
          </a:p>
        </p:txBody>
      </p:sp>
      <p:pic>
        <p:nvPicPr>
          <p:cNvPr id="5" name="Picture 4" descr="A graph with red lines&#10;&#10;Description automatically generated">
            <a:extLst>
              <a:ext uri="{FF2B5EF4-FFF2-40B4-BE49-F238E27FC236}">
                <a16:creationId xmlns:a16="http://schemas.microsoft.com/office/drawing/2014/main" id="{8E5F10FA-66EF-CD10-C767-9A12DC751729}"/>
              </a:ext>
            </a:extLst>
          </p:cNvPr>
          <p:cNvPicPr>
            <a:picLocks noChangeAspect="1"/>
          </p:cNvPicPr>
          <p:nvPr/>
        </p:nvPicPr>
        <p:blipFill rotWithShape="1">
          <a:blip r:embed="rId2">
            <a:extLst>
              <a:ext uri="{28A0092B-C50C-407E-A947-70E740481C1C}">
                <a14:useLocalDpi xmlns:a14="http://schemas.microsoft.com/office/drawing/2010/main" val="0"/>
              </a:ext>
            </a:extLst>
          </a:blip>
          <a:srcRect l="47394" r="9133"/>
          <a:stretch/>
        </p:blipFill>
        <p:spPr>
          <a:xfrm>
            <a:off x="5756743" y="2093976"/>
            <a:ext cx="2955798" cy="4096512"/>
          </a:xfrm>
          <a:prstGeom prst="rect">
            <a:avLst/>
          </a:prstGeom>
        </p:spPr>
      </p:pic>
    </p:spTree>
    <p:extLst>
      <p:ext uri="{BB962C8B-B14F-4D97-AF65-F5344CB8AC3E}">
        <p14:creationId xmlns:p14="http://schemas.microsoft.com/office/powerpoint/2010/main" val="1569830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normAutofit fontScale="90000"/>
          </a:bodyPr>
          <a:lstStyle/>
          <a:p>
            <a:br>
              <a:rPr lang="en-US" dirty="0"/>
            </a:br>
            <a:r>
              <a:rPr lang="en-US" dirty="0"/>
              <a:t>Descriptive statistics</a:t>
            </a:r>
            <a:br>
              <a:rPr lang="en-US" dirty="0"/>
            </a:b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fontScale="92500" lnSpcReduction="20000"/>
          </a:bodyPr>
          <a:lstStyle/>
          <a:p>
            <a:r>
              <a:rPr lang="en-US" dirty="0"/>
              <a:t>Descriptive statistics deals with the formulation of simple summaries of data so that they can be clearly understood. The summaries of data may be either numerical representations or visualizations with simple graphs for further understanding. </a:t>
            </a:r>
          </a:p>
          <a:p>
            <a:r>
              <a:rPr lang="en-US" dirty="0"/>
              <a:t>Typically, such summaries help in the initial phase of statistical analysis. There are two types of descriptive statistics:</a:t>
            </a:r>
          </a:p>
          <a:p>
            <a:pPr marL="971550" lvl="1" indent="-514350">
              <a:buFont typeface="+mj-lt"/>
              <a:buAutoNum type="arabicPeriod"/>
            </a:pPr>
            <a:r>
              <a:rPr lang="en-US" dirty="0"/>
              <a:t>Measures of central tendency</a:t>
            </a:r>
          </a:p>
          <a:p>
            <a:pPr marL="971550" lvl="1" indent="-514350">
              <a:buFont typeface="+mj-lt"/>
              <a:buAutoNum type="arabicPeriod"/>
            </a:pPr>
            <a:r>
              <a:rPr lang="en-US" dirty="0"/>
              <a:t>Measures of variability (spread)</a:t>
            </a:r>
          </a:p>
          <a:p>
            <a:endParaRPr lang="en-US" dirty="0"/>
          </a:p>
        </p:txBody>
      </p:sp>
    </p:spTree>
    <p:extLst>
      <p:ext uri="{BB962C8B-B14F-4D97-AF65-F5344CB8AC3E}">
        <p14:creationId xmlns:p14="http://schemas.microsoft.com/office/powerpoint/2010/main" val="257269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E96-7386-8DF6-3833-1A7614176157}"/>
              </a:ext>
            </a:extLst>
          </p:cNvPr>
          <p:cNvSpPr>
            <a:spLocks noGrp="1"/>
          </p:cNvSpPr>
          <p:nvPr>
            <p:ph type="title"/>
          </p:nvPr>
        </p:nvSpPr>
        <p:spPr>
          <a:xfrm>
            <a:off x="914400" y="2362200"/>
            <a:ext cx="7772400" cy="1362075"/>
          </a:xfrm>
        </p:spPr>
        <p:txBody>
          <a:bodyPr>
            <a:noAutofit/>
          </a:bodyPr>
          <a:lstStyle/>
          <a:p>
            <a:pPr algn="ct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Please refer to Module 2/Ch5 on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to obtain the codes or refer to the book’s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repo</a:t>
            </a:r>
            <a:br>
              <a:rPr lang="en-US" sz="3200" dirty="0">
                <a:solidFill>
                  <a:schemeClr val="tx1">
                    <a:lumMod val="95000"/>
                    <a:lumOff val="5000"/>
                  </a:schemeClr>
                </a:solidFill>
                <a:effectLst/>
                <a:latin typeface="Calibri Light" panose="020F0302020204030204" pitchFamily="34" charset="0"/>
                <a:ea typeface="Times New Roman" panose="02020603050405020304" pitchFamily="18"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36793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normAutofit fontScale="90000"/>
          </a:bodyPr>
          <a:lstStyle/>
          <a:p>
            <a:r>
              <a:rPr lang="en-US" dirty="0"/>
              <a:t>Measures of central tendency</a:t>
            </a:r>
            <a:br>
              <a:rPr lang="en-US" dirty="0"/>
            </a:b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a:bodyPr>
          <a:lstStyle/>
          <a:p>
            <a:r>
              <a:rPr lang="en-US" dirty="0"/>
              <a:t>Measures of central tendency are statistical tools used to identify the central or representative value in a dataset. </a:t>
            </a:r>
          </a:p>
          <a:p>
            <a:r>
              <a:rPr lang="en-US" dirty="0"/>
              <a:t>There are three primary measures:</a:t>
            </a:r>
          </a:p>
          <a:p>
            <a:pPr lvl="1"/>
            <a:r>
              <a:rPr lang="en-US" dirty="0"/>
              <a:t>Mean</a:t>
            </a:r>
          </a:p>
          <a:p>
            <a:pPr lvl="1"/>
            <a:r>
              <a:rPr lang="en-US" dirty="0"/>
              <a:t>Median</a:t>
            </a:r>
          </a:p>
          <a:p>
            <a:pPr lvl="1"/>
            <a:r>
              <a:rPr lang="en-US" dirty="0"/>
              <a:t>Mode</a:t>
            </a:r>
          </a:p>
          <a:p>
            <a:endParaRPr lang="en-US" dirty="0"/>
          </a:p>
        </p:txBody>
      </p:sp>
    </p:spTree>
    <p:extLst>
      <p:ext uri="{BB962C8B-B14F-4D97-AF65-F5344CB8AC3E}">
        <p14:creationId xmlns:p14="http://schemas.microsoft.com/office/powerpoint/2010/main" val="838323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dirty="0"/>
              <a:t>Mean</a:t>
            </a:r>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lstStyle/>
          <a:p>
            <a:r>
              <a:rPr lang="en-US" b="1" dirty="0"/>
              <a:t>Mean:</a:t>
            </a:r>
            <a:r>
              <a:rPr lang="en-US" dirty="0"/>
              <a:t> The mean, often referred to as the average, is calculated by summing all the values in the dataset and dividing by the total number of values. It's sensitive to extreme values and is suitable for data that follows a roughly symmetrical distribution.</a:t>
            </a:r>
          </a:p>
          <a:p>
            <a:endParaRPr lang="en-US" dirty="0"/>
          </a:p>
        </p:txBody>
      </p:sp>
      <p:pic>
        <p:nvPicPr>
          <p:cNvPr id="5" name="Picture 4">
            <a:extLst>
              <a:ext uri="{FF2B5EF4-FFF2-40B4-BE49-F238E27FC236}">
                <a16:creationId xmlns:a16="http://schemas.microsoft.com/office/drawing/2014/main" id="{8E236DBA-4C99-4AB8-8CE4-DEAC88846E4A}"/>
              </a:ext>
            </a:extLst>
          </p:cNvPr>
          <p:cNvPicPr>
            <a:picLocks noChangeAspect="1"/>
          </p:cNvPicPr>
          <p:nvPr/>
        </p:nvPicPr>
        <p:blipFill>
          <a:blip r:embed="rId2"/>
          <a:stretch>
            <a:fillRect/>
          </a:stretch>
        </p:blipFill>
        <p:spPr>
          <a:xfrm>
            <a:off x="1676400" y="4886105"/>
            <a:ext cx="4867954" cy="1686160"/>
          </a:xfrm>
          <a:prstGeom prst="rect">
            <a:avLst/>
          </a:prstGeom>
        </p:spPr>
      </p:pic>
    </p:spTree>
    <p:extLst>
      <p:ext uri="{BB962C8B-B14F-4D97-AF65-F5344CB8AC3E}">
        <p14:creationId xmlns:p14="http://schemas.microsoft.com/office/powerpoint/2010/main" val="1233111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dirty="0"/>
              <a:t>Median</a:t>
            </a:r>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lstStyle/>
          <a:p>
            <a:r>
              <a:rPr lang="en-US" b="1" dirty="0"/>
              <a:t>Median:</a:t>
            </a:r>
            <a:r>
              <a:rPr lang="en-US" dirty="0"/>
              <a:t> The median is the middle value in a dataset when it's arranged in ascending or descending order. If there's an even number of data points, it's the average of the two middle values. The median is robust to extreme values and works well with skewed data.</a:t>
            </a:r>
          </a:p>
          <a:p>
            <a:endParaRPr lang="en-US" dirty="0"/>
          </a:p>
        </p:txBody>
      </p:sp>
    </p:spTree>
    <p:extLst>
      <p:ext uri="{BB962C8B-B14F-4D97-AF65-F5344CB8AC3E}">
        <p14:creationId xmlns:p14="http://schemas.microsoft.com/office/powerpoint/2010/main" val="91472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dirty="0"/>
              <a:t>Median</a:t>
            </a:r>
          </a:p>
        </p:txBody>
      </p:sp>
      <p:pic>
        <p:nvPicPr>
          <p:cNvPr id="7" name="Picture 6">
            <a:extLst>
              <a:ext uri="{FF2B5EF4-FFF2-40B4-BE49-F238E27FC236}">
                <a16:creationId xmlns:a16="http://schemas.microsoft.com/office/drawing/2014/main" id="{416EA1BE-61D6-586D-49C8-E6C7AFC8241C}"/>
              </a:ext>
            </a:extLst>
          </p:cNvPr>
          <p:cNvPicPr>
            <a:picLocks noChangeAspect="1"/>
          </p:cNvPicPr>
          <p:nvPr/>
        </p:nvPicPr>
        <p:blipFill>
          <a:blip r:embed="rId2"/>
          <a:stretch>
            <a:fillRect/>
          </a:stretch>
        </p:blipFill>
        <p:spPr>
          <a:xfrm>
            <a:off x="1600200" y="1524000"/>
            <a:ext cx="5687219" cy="4848902"/>
          </a:xfrm>
          <a:prstGeom prst="rect">
            <a:avLst/>
          </a:prstGeom>
        </p:spPr>
      </p:pic>
    </p:spTree>
    <p:extLst>
      <p:ext uri="{BB962C8B-B14F-4D97-AF65-F5344CB8AC3E}">
        <p14:creationId xmlns:p14="http://schemas.microsoft.com/office/powerpoint/2010/main" val="82840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dirty="0"/>
              <a:t>Mode</a:t>
            </a:r>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lstStyle/>
          <a:p>
            <a:r>
              <a:rPr lang="en-US" b="1" dirty="0"/>
              <a:t>Mode:</a:t>
            </a:r>
            <a:r>
              <a:rPr lang="en-US" dirty="0"/>
              <a:t> The mode is the value that occurs with the highest frequency in the dataset. There can be one mode (unimodal), more than one mode (multimodal), or no mode at all. It's useful for identifying the most common value in a dataset.</a:t>
            </a:r>
          </a:p>
          <a:p>
            <a:r>
              <a:rPr lang="en-US" dirty="0"/>
              <a:t>Mode is 2 in the previous example</a:t>
            </a:r>
          </a:p>
        </p:txBody>
      </p:sp>
    </p:spTree>
    <p:extLst>
      <p:ext uri="{BB962C8B-B14F-4D97-AF65-F5344CB8AC3E}">
        <p14:creationId xmlns:p14="http://schemas.microsoft.com/office/powerpoint/2010/main" val="3192566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dirty="0"/>
              <a:t>Measures of variability</a:t>
            </a:r>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a:bodyPr>
          <a:lstStyle/>
          <a:p>
            <a:r>
              <a:rPr lang="en-US" dirty="0"/>
              <a:t>Also known as measures of spread, provide insights into the dispersion or spread of data points within a dataset. Here are three commonly used measures:</a:t>
            </a:r>
          </a:p>
          <a:p>
            <a:pPr lvl="1">
              <a:buFont typeface="+mj-lt"/>
              <a:buAutoNum type="arabicPeriod"/>
            </a:pPr>
            <a:r>
              <a:rPr lang="en-US" b="1" dirty="0"/>
              <a:t>Range</a:t>
            </a:r>
          </a:p>
          <a:p>
            <a:pPr lvl="1">
              <a:buFont typeface="+mj-lt"/>
              <a:buAutoNum type="arabicPeriod"/>
            </a:pPr>
            <a:r>
              <a:rPr lang="en-US" b="1" dirty="0"/>
              <a:t>Variance</a:t>
            </a:r>
          </a:p>
          <a:p>
            <a:pPr lvl="1">
              <a:buFont typeface="+mj-lt"/>
              <a:buAutoNum type="arabicPeriod"/>
            </a:pPr>
            <a:r>
              <a:rPr lang="en-US" b="1" dirty="0"/>
              <a:t>Standard Deviation</a:t>
            </a:r>
            <a:endParaRPr lang="en-US" dirty="0"/>
          </a:p>
        </p:txBody>
      </p:sp>
    </p:spTree>
    <p:extLst>
      <p:ext uri="{BB962C8B-B14F-4D97-AF65-F5344CB8AC3E}">
        <p14:creationId xmlns:p14="http://schemas.microsoft.com/office/powerpoint/2010/main" val="59652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9EF5-1411-7E96-BCDC-75E17B1B56C4}"/>
              </a:ext>
            </a:extLst>
          </p:cNvPr>
          <p:cNvSpPr>
            <a:spLocks noGrp="1"/>
          </p:cNvSpPr>
          <p:nvPr>
            <p:ph type="title"/>
          </p:nvPr>
        </p:nvSpPr>
        <p:spPr/>
        <p:txBody>
          <a:bodyPr/>
          <a:lstStyle/>
          <a:p>
            <a:r>
              <a:rPr lang="en-US" b="1" dirty="0"/>
              <a:t>Range</a:t>
            </a:r>
          </a:p>
        </p:txBody>
      </p:sp>
      <p:sp>
        <p:nvSpPr>
          <p:cNvPr id="3" name="Content Placeholder 2">
            <a:extLst>
              <a:ext uri="{FF2B5EF4-FFF2-40B4-BE49-F238E27FC236}">
                <a16:creationId xmlns:a16="http://schemas.microsoft.com/office/drawing/2014/main" id="{A8E388DE-F061-65B1-3FD7-7DCE10CC1F74}"/>
              </a:ext>
            </a:extLst>
          </p:cNvPr>
          <p:cNvSpPr>
            <a:spLocks noGrp="1"/>
          </p:cNvSpPr>
          <p:nvPr>
            <p:ph idx="1"/>
          </p:nvPr>
        </p:nvSpPr>
        <p:spPr/>
        <p:txBody>
          <a:bodyPr/>
          <a:lstStyle/>
          <a:p>
            <a:r>
              <a:rPr lang="en-US" dirty="0"/>
              <a:t>The range is the simplest measure of spread.</a:t>
            </a:r>
          </a:p>
          <a:p>
            <a:r>
              <a:rPr lang="en-US" dirty="0"/>
              <a:t>It's calculated as the difference between the maximum and minimum values in the dataset.</a:t>
            </a:r>
          </a:p>
          <a:p>
            <a:r>
              <a:rPr lang="en-US" dirty="0"/>
              <a:t>While easy to compute, it can be sensitive to outliers.</a:t>
            </a:r>
          </a:p>
          <a:p>
            <a:endParaRPr lang="en-US" dirty="0"/>
          </a:p>
        </p:txBody>
      </p:sp>
    </p:spTree>
    <p:extLst>
      <p:ext uri="{BB962C8B-B14F-4D97-AF65-F5344CB8AC3E}">
        <p14:creationId xmlns:p14="http://schemas.microsoft.com/office/powerpoint/2010/main" val="3069974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91DA-995F-C285-3B9E-EAA5C339AB4E}"/>
              </a:ext>
            </a:extLst>
          </p:cNvPr>
          <p:cNvSpPr>
            <a:spLocks noGrp="1"/>
          </p:cNvSpPr>
          <p:nvPr>
            <p:ph type="title"/>
          </p:nvPr>
        </p:nvSpPr>
        <p:spPr/>
        <p:txBody>
          <a:bodyPr/>
          <a:lstStyle/>
          <a:p>
            <a:r>
              <a:rPr lang="en-US" b="1" dirty="0"/>
              <a:t>Variance</a:t>
            </a:r>
            <a:endParaRPr lang="en-US" dirty="0"/>
          </a:p>
        </p:txBody>
      </p:sp>
      <p:sp>
        <p:nvSpPr>
          <p:cNvPr id="3" name="Content Placeholder 2">
            <a:extLst>
              <a:ext uri="{FF2B5EF4-FFF2-40B4-BE49-F238E27FC236}">
                <a16:creationId xmlns:a16="http://schemas.microsoft.com/office/drawing/2014/main" id="{9B16BFB3-45C2-0D22-0F40-EE009F80B623}"/>
              </a:ext>
            </a:extLst>
          </p:cNvPr>
          <p:cNvSpPr>
            <a:spLocks noGrp="1"/>
          </p:cNvSpPr>
          <p:nvPr>
            <p:ph idx="1"/>
          </p:nvPr>
        </p:nvSpPr>
        <p:spPr/>
        <p:txBody>
          <a:bodyPr/>
          <a:lstStyle/>
          <a:p>
            <a:r>
              <a:rPr lang="en-US" dirty="0"/>
              <a:t>Variance quantifies how individual data points deviate from the mean. </a:t>
            </a:r>
          </a:p>
          <a:p>
            <a:r>
              <a:rPr lang="en-US" dirty="0"/>
              <a:t>It involves squaring the difference between each data point and the mean, summing these squared differences, and dividing by the number of data points.</a:t>
            </a:r>
          </a:p>
          <a:p>
            <a:r>
              <a:rPr lang="en-US" dirty="0"/>
              <a:t> High variance indicates greater spread.</a:t>
            </a:r>
          </a:p>
          <a:p>
            <a:endParaRPr lang="en-US" dirty="0"/>
          </a:p>
        </p:txBody>
      </p:sp>
    </p:spTree>
    <p:extLst>
      <p:ext uri="{BB962C8B-B14F-4D97-AF65-F5344CB8AC3E}">
        <p14:creationId xmlns:p14="http://schemas.microsoft.com/office/powerpoint/2010/main" val="2631874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9FBF-D270-96E1-C48B-F9D412D0CEC1}"/>
              </a:ext>
            </a:extLst>
          </p:cNvPr>
          <p:cNvSpPr>
            <a:spLocks noGrp="1"/>
          </p:cNvSpPr>
          <p:nvPr>
            <p:ph type="title"/>
          </p:nvPr>
        </p:nvSpPr>
        <p:spPr/>
        <p:txBody>
          <a:bodyPr/>
          <a:lstStyle/>
          <a:p>
            <a:r>
              <a:rPr lang="en-US" b="1" dirty="0"/>
              <a:t>Standard Deviation</a:t>
            </a:r>
            <a:endParaRPr lang="en-US" dirty="0"/>
          </a:p>
        </p:txBody>
      </p:sp>
      <p:sp>
        <p:nvSpPr>
          <p:cNvPr id="3" name="Content Placeholder 2">
            <a:extLst>
              <a:ext uri="{FF2B5EF4-FFF2-40B4-BE49-F238E27FC236}">
                <a16:creationId xmlns:a16="http://schemas.microsoft.com/office/drawing/2014/main" id="{F4818892-1B05-5A55-E812-91F679D55DDD}"/>
              </a:ext>
            </a:extLst>
          </p:cNvPr>
          <p:cNvSpPr>
            <a:spLocks noGrp="1"/>
          </p:cNvSpPr>
          <p:nvPr>
            <p:ph idx="1"/>
          </p:nvPr>
        </p:nvSpPr>
        <p:spPr/>
        <p:txBody>
          <a:bodyPr/>
          <a:lstStyle/>
          <a:p>
            <a:r>
              <a:rPr lang="en-US" dirty="0"/>
              <a:t> The standard deviation is the square root of the variance. </a:t>
            </a:r>
          </a:p>
          <a:p>
            <a:r>
              <a:rPr lang="en-US" dirty="0"/>
              <a:t>It provides a measure of the average distance between each data point and the mean.</a:t>
            </a:r>
          </a:p>
          <a:p>
            <a:r>
              <a:rPr lang="en-US" dirty="0"/>
              <a:t> It's widely used because it shares the same units as the original data and is easier to interpret than variance.</a:t>
            </a:r>
          </a:p>
          <a:p>
            <a:endParaRPr lang="en-US" dirty="0"/>
          </a:p>
        </p:txBody>
      </p:sp>
    </p:spTree>
    <p:extLst>
      <p:ext uri="{BB962C8B-B14F-4D97-AF65-F5344CB8AC3E}">
        <p14:creationId xmlns:p14="http://schemas.microsoft.com/office/powerpoint/2010/main" val="1719521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a:xfrm>
            <a:off x="2133600" y="381180"/>
            <a:ext cx="3578384" cy="1160110"/>
          </a:xfrm>
        </p:spPr>
        <p:txBody>
          <a:bodyPr>
            <a:normAutofit/>
          </a:bodyPr>
          <a:lstStyle/>
          <a:p>
            <a:r>
              <a:rPr lang="en-US" dirty="0"/>
              <a:t>Skewness</a:t>
            </a:r>
          </a:p>
        </p:txBody>
      </p:sp>
      <p:pic>
        <p:nvPicPr>
          <p:cNvPr id="5" name="Picture 4" descr="A diagram of a normal distribution&#10;&#10;Description automatically generated">
            <a:extLst>
              <a:ext uri="{FF2B5EF4-FFF2-40B4-BE49-F238E27FC236}">
                <a16:creationId xmlns:a16="http://schemas.microsoft.com/office/drawing/2014/main" id="{35CD5EFC-C405-2E19-2513-1E4BAEB078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1927" y="3106511"/>
            <a:ext cx="4080146" cy="136685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164896" y="3712762"/>
            <a:ext cx="2987899" cy="2240924"/>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1E62A70-6DE4-121E-38A5-BB5ABF69AF9E}"/>
              </a:ext>
            </a:extLst>
          </p:cNvPr>
          <p:cNvSpPr>
            <a:spLocks noGrp="1"/>
          </p:cNvSpPr>
          <p:nvPr>
            <p:ph idx="1"/>
          </p:nvPr>
        </p:nvSpPr>
        <p:spPr>
          <a:xfrm>
            <a:off x="762000" y="4477902"/>
            <a:ext cx="7896332" cy="1366850"/>
          </a:xfrm>
        </p:spPr>
        <p:txBody>
          <a:bodyPr>
            <a:noAutofit/>
          </a:bodyPr>
          <a:lstStyle/>
          <a:p>
            <a:pPr>
              <a:lnSpc>
                <a:spcPct val="90000"/>
              </a:lnSpc>
            </a:pPr>
            <a:endParaRPr lang="en-US" sz="1400" dirty="0"/>
          </a:p>
          <a:p>
            <a:pPr>
              <a:lnSpc>
                <a:spcPct val="90000"/>
              </a:lnSpc>
            </a:pPr>
            <a:r>
              <a:rPr lang="en-US" sz="1400" dirty="0"/>
              <a:t>In the provided illustration, you can observe the following:</a:t>
            </a:r>
          </a:p>
          <a:p>
            <a:pPr>
              <a:lnSpc>
                <a:spcPct val="90000"/>
              </a:lnSpc>
              <a:buFont typeface="Arial" panose="020B0604020202020204" pitchFamily="34" charset="0"/>
              <a:buChar char="•"/>
            </a:pPr>
            <a:r>
              <a:rPr lang="en-US" sz="1400" dirty="0"/>
              <a:t>The rightmost graph has a longer tail on the left side, indicating left-skewness. This means that if you pick a point in the longer left tail, the mean is less than the mode, a condition known as negative skewness.</a:t>
            </a:r>
          </a:p>
          <a:p>
            <a:pPr>
              <a:lnSpc>
                <a:spcPct val="90000"/>
              </a:lnSpc>
              <a:buFont typeface="Arial" panose="020B0604020202020204" pitchFamily="34" charset="0"/>
              <a:buChar char="•"/>
            </a:pPr>
            <a:r>
              <a:rPr lang="en-US" sz="1400" dirty="0"/>
              <a:t>The leftmost graph has a longer tail on the right side, indicating right-skewness. If you select a point on the longer right tail, the mean value is greater than the mode, a condition known as positive skewness.</a:t>
            </a:r>
          </a:p>
          <a:p>
            <a:pPr>
              <a:lnSpc>
                <a:spcPct val="90000"/>
              </a:lnSpc>
              <a:buFont typeface="Arial" panose="020B0604020202020204" pitchFamily="34" charset="0"/>
              <a:buChar char="•"/>
            </a:pPr>
            <a:r>
              <a:rPr lang="en-US" sz="1400" dirty="0"/>
              <a:t>The middle graph has tails on both sides that are equal in length, representing a symmetrical distribution with zero skewness.</a:t>
            </a:r>
          </a:p>
          <a:p>
            <a:pPr>
              <a:lnSpc>
                <a:spcPct val="90000"/>
              </a:lnSpc>
            </a:pPr>
            <a:endParaRPr lang="en-US" sz="1400" dirty="0"/>
          </a:p>
        </p:txBody>
      </p:sp>
      <p:sp>
        <p:nvSpPr>
          <p:cNvPr id="7" name="TextBox 6">
            <a:extLst>
              <a:ext uri="{FF2B5EF4-FFF2-40B4-BE49-F238E27FC236}">
                <a16:creationId xmlns:a16="http://schemas.microsoft.com/office/drawing/2014/main" id="{98BC76A6-670A-3EA1-39CB-4A5400B57D28}"/>
              </a:ext>
            </a:extLst>
          </p:cNvPr>
          <p:cNvSpPr txBox="1"/>
          <p:nvPr/>
        </p:nvSpPr>
        <p:spPr>
          <a:xfrm>
            <a:off x="488438" y="1827844"/>
            <a:ext cx="8274561" cy="1089529"/>
          </a:xfrm>
          <a:prstGeom prst="rect">
            <a:avLst/>
          </a:prstGeom>
          <a:noFill/>
        </p:spPr>
        <p:txBody>
          <a:bodyPr wrap="square">
            <a:spAutoFit/>
          </a:bodyPr>
          <a:lstStyle/>
          <a:p>
            <a:pPr marL="285750" indent="-285750">
              <a:lnSpc>
                <a:spcPct val="90000"/>
              </a:lnSpc>
              <a:buFont typeface="Arial" panose="020B0604020202020204" pitchFamily="34" charset="0"/>
              <a:buChar char="•"/>
            </a:pPr>
            <a:r>
              <a:rPr lang="en-US" sz="1800" dirty="0"/>
              <a:t>Skewness is a statistical measure used in probability theory and statistics to quantify how asymmetrical a dataset is in relation to its mean.</a:t>
            </a:r>
          </a:p>
          <a:p>
            <a:pPr marL="285750" indent="-285750">
              <a:lnSpc>
                <a:spcPct val="90000"/>
              </a:lnSpc>
              <a:buFont typeface="Arial" panose="020B0604020202020204" pitchFamily="34" charset="0"/>
              <a:buChar char="•"/>
            </a:pPr>
            <a:r>
              <a:rPr lang="en-US" sz="1800" dirty="0"/>
              <a:t>Skewness can take positive, negative, or undefined values, indicating the direction and degree of skewness in the data distribution.</a:t>
            </a:r>
          </a:p>
        </p:txBody>
      </p:sp>
    </p:spTree>
    <p:extLst>
      <p:ext uri="{BB962C8B-B14F-4D97-AF65-F5344CB8AC3E}">
        <p14:creationId xmlns:p14="http://schemas.microsoft.com/office/powerpoint/2010/main" val="344309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19C3-9B24-4A2D-BCEE-D30CAEFC0643}"/>
              </a:ext>
            </a:extLst>
          </p:cNvPr>
          <p:cNvSpPr>
            <a:spLocks noGrp="1"/>
          </p:cNvSpPr>
          <p:nvPr>
            <p:ph type="title"/>
          </p:nvPr>
        </p:nvSpPr>
        <p:spPr/>
        <p:txBody>
          <a:bodyPr/>
          <a:lstStyle/>
          <a:p>
            <a:pPr algn="l"/>
            <a:r>
              <a:rPr lang="en-US" dirty="0"/>
              <a:t>TOPICS</a:t>
            </a:r>
          </a:p>
        </p:txBody>
      </p:sp>
      <p:sp>
        <p:nvSpPr>
          <p:cNvPr id="3" name="Content Placeholder 2">
            <a:extLst>
              <a:ext uri="{FF2B5EF4-FFF2-40B4-BE49-F238E27FC236}">
                <a16:creationId xmlns:a16="http://schemas.microsoft.com/office/drawing/2014/main" id="{F83A98C6-82AA-41FB-8215-1D835EEA9E77}"/>
              </a:ext>
            </a:extLst>
          </p:cNvPr>
          <p:cNvSpPr>
            <a:spLocks noGrp="1"/>
          </p:cNvSpPr>
          <p:nvPr>
            <p:ph idx="1"/>
          </p:nvPr>
        </p:nvSpPr>
        <p:spPr/>
        <p:txBody>
          <a:bodyPr>
            <a:normAutofit/>
          </a:bodyPr>
          <a:lstStyle/>
          <a:p>
            <a:pPr>
              <a:buFont typeface="Arial" panose="020B0604020202020204" pitchFamily="34" charset="0"/>
              <a:buChar char="•"/>
            </a:pPr>
            <a:r>
              <a:rPr lang="en-US" dirty="0"/>
              <a:t>Understanding statistics </a:t>
            </a:r>
          </a:p>
          <a:p>
            <a:pPr>
              <a:buFont typeface="Arial" panose="020B0604020202020204" pitchFamily="34" charset="0"/>
              <a:buChar char="•"/>
            </a:pPr>
            <a:r>
              <a:rPr lang="en-US" b="0" dirty="0">
                <a:effectLst/>
              </a:rPr>
              <a:t>Measures of central tendency</a:t>
            </a:r>
          </a:p>
          <a:p>
            <a:pPr>
              <a:buFont typeface="Arial" panose="020B0604020202020204" pitchFamily="34" charset="0"/>
              <a:buChar char="•"/>
            </a:pPr>
            <a:r>
              <a:rPr lang="en-US" b="0" dirty="0">
                <a:effectLst/>
              </a:rPr>
              <a:t>Measures of dispersion</a:t>
            </a:r>
          </a:p>
        </p:txBody>
      </p:sp>
    </p:spTree>
    <p:extLst>
      <p:ext uri="{BB962C8B-B14F-4D97-AF65-F5344CB8AC3E}">
        <p14:creationId xmlns:p14="http://schemas.microsoft.com/office/powerpoint/2010/main" val="3879592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p:txBody>
          <a:bodyPr/>
          <a:lstStyle/>
          <a:p>
            <a:r>
              <a:rPr lang="en-US" dirty="0"/>
              <a:t>Kurtosis</a:t>
            </a:r>
          </a:p>
        </p:txBody>
      </p:sp>
      <p:sp>
        <p:nvSpPr>
          <p:cNvPr id="3" name="Content Placeholder 2">
            <a:extLst>
              <a:ext uri="{FF2B5EF4-FFF2-40B4-BE49-F238E27FC236}">
                <a16:creationId xmlns:a16="http://schemas.microsoft.com/office/drawing/2014/main" id="{C1E62A70-6DE4-121E-38A5-BB5ABF69AF9E}"/>
              </a:ext>
            </a:extLst>
          </p:cNvPr>
          <p:cNvSpPr>
            <a:spLocks noGrp="1"/>
          </p:cNvSpPr>
          <p:nvPr>
            <p:ph idx="1"/>
          </p:nvPr>
        </p:nvSpPr>
        <p:spPr>
          <a:xfrm>
            <a:off x="457200" y="1417638"/>
            <a:ext cx="8229600" cy="4525963"/>
          </a:xfrm>
        </p:spPr>
        <p:txBody>
          <a:bodyPr>
            <a:normAutofit fontScale="92500"/>
          </a:bodyPr>
          <a:lstStyle/>
          <a:p>
            <a:r>
              <a:rPr lang="en-US" dirty="0"/>
              <a:t>Kurtosis is a statistical measure that helps us understand how the tails of a data distribution compare to those of a normal distribution (the bell-shaped curve). </a:t>
            </a:r>
          </a:p>
          <a:p>
            <a:r>
              <a:rPr lang="en-US" dirty="0"/>
              <a:t>It tells us if the data contains extreme values, or outliers, that deviate significantly from the norm.</a:t>
            </a:r>
          </a:p>
          <a:p>
            <a:r>
              <a:rPr lang="en-US" dirty="0"/>
              <a:t>Unlike skewness, which focuses on the symmetry of the distribution, kurtosis assesses the thickness or heaviness of the tails.</a:t>
            </a:r>
          </a:p>
          <a:p>
            <a:endParaRPr lang="en-US" dirty="0"/>
          </a:p>
        </p:txBody>
      </p:sp>
    </p:spTree>
    <p:extLst>
      <p:ext uri="{BB962C8B-B14F-4D97-AF65-F5344CB8AC3E}">
        <p14:creationId xmlns:p14="http://schemas.microsoft.com/office/powerpoint/2010/main" val="845259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p:txBody>
          <a:bodyPr/>
          <a:lstStyle/>
          <a:p>
            <a:r>
              <a:rPr lang="en-US" dirty="0"/>
              <a:t>Kurtosis</a:t>
            </a:r>
          </a:p>
        </p:txBody>
      </p:sp>
      <p:sp>
        <p:nvSpPr>
          <p:cNvPr id="3" name="Content Placeholder 2">
            <a:extLst>
              <a:ext uri="{FF2B5EF4-FFF2-40B4-BE49-F238E27FC236}">
                <a16:creationId xmlns:a16="http://schemas.microsoft.com/office/drawing/2014/main" id="{C1E62A70-6DE4-121E-38A5-BB5ABF69AF9E}"/>
              </a:ext>
            </a:extLst>
          </p:cNvPr>
          <p:cNvSpPr>
            <a:spLocks noGrp="1"/>
          </p:cNvSpPr>
          <p:nvPr>
            <p:ph idx="1"/>
          </p:nvPr>
        </p:nvSpPr>
        <p:spPr/>
        <p:txBody>
          <a:bodyPr>
            <a:normAutofit lnSpcReduction="10000"/>
          </a:bodyPr>
          <a:lstStyle/>
          <a:p>
            <a:r>
              <a:rPr lang="en-US" dirty="0"/>
              <a:t>High kurtosis indicates a distribution with heavy tails, suggesting the presence of outliers, either on the high or low end of the data. </a:t>
            </a:r>
          </a:p>
          <a:p>
            <a:r>
              <a:rPr lang="en-US" dirty="0"/>
              <a:t>Low kurtosis, on the other hand, implies thinner tails and fewer extreme values. </a:t>
            </a:r>
          </a:p>
          <a:p>
            <a:r>
              <a:rPr lang="en-US" dirty="0"/>
              <a:t>Both high and low kurtosis values signal that further investigation of the data may be necessary.</a:t>
            </a:r>
          </a:p>
          <a:p>
            <a:endParaRPr lang="en-US" dirty="0"/>
          </a:p>
        </p:txBody>
      </p:sp>
    </p:spTree>
    <p:extLst>
      <p:ext uri="{BB962C8B-B14F-4D97-AF65-F5344CB8AC3E}">
        <p14:creationId xmlns:p14="http://schemas.microsoft.com/office/powerpoint/2010/main" val="1946752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p:txBody>
          <a:bodyPr/>
          <a:lstStyle/>
          <a:p>
            <a:r>
              <a:rPr lang="en-US" dirty="0"/>
              <a:t>Kurtosis</a:t>
            </a:r>
          </a:p>
        </p:txBody>
      </p:sp>
      <p:pic>
        <p:nvPicPr>
          <p:cNvPr id="5" name="Content Placeholder 4" descr="A diagram of a normal distribution&#10;&#10;Description automatically generated">
            <a:extLst>
              <a:ext uri="{FF2B5EF4-FFF2-40B4-BE49-F238E27FC236}">
                <a16:creationId xmlns:a16="http://schemas.microsoft.com/office/drawing/2014/main" id="{185E2AA2-4D0D-205E-B161-3FD36F313E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3600" y="3837108"/>
            <a:ext cx="4617729" cy="2746254"/>
          </a:xfrm>
        </p:spPr>
      </p:pic>
      <p:sp>
        <p:nvSpPr>
          <p:cNvPr id="7" name="TextBox 6">
            <a:extLst>
              <a:ext uri="{FF2B5EF4-FFF2-40B4-BE49-F238E27FC236}">
                <a16:creationId xmlns:a16="http://schemas.microsoft.com/office/drawing/2014/main" id="{8668EB17-A058-C329-294D-D563ECEB3311}"/>
              </a:ext>
            </a:extLst>
          </p:cNvPr>
          <p:cNvSpPr txBox="1"/>
          <p:nvPr/>
        </p:nvSpPr>
        <p:spPr>
          <a:xfrm>
            <a:off x="304800" y="1621692"/>
            <a:ext cx="8610600" cy="1754326"/>
          </a:xfrm>
          <a:prstGeom prst="rect">
            <a:avLst/>
          </a:prstGeom>
          <a:noFill/>
        </p:spPr>
        <p:txBody>
          <a:bodyPr wrap="square">
            <a:spAutoFit/>
          </a:bodyPr>
          <a:lstStyle/>
          <a:p>
            <a:pPr marL="285750" indent="-285750">
              <a:buFont typeface="Arial" panose="020B0604020202020204" pitchFamily="34" charset="0"/>
              <a:buChar char="•"/>
            </a:pPr>
            <a:r>
              <a:rPr lang="en-US" b="1" dirty="0"/>
              <a:t>Mesokurtic</a:t>
            </a:r>
            <a:r>
              <a:rPr lang="en-US" dirty="0"/>
              <a:t>: If any dataset follows a normal distribution, it follows a mesokurtic distribution. It has kurtosis around 0.</a:t>
            </a:r>
          </a:p>
          <a:p>
            <a:pPr marL="285750" indent="-285750">
              <a:buFont typeface="Arial" panose="020B0604020202020204" pitchFamily="34" charset="0"/>
              <a:buChar char="•"/>
            </a:pPr>
            <a:r>
              <a:rPr lang="en-US" b="1" dirty="0"/>
              <a:t>Leptokurtic</a:t>
            </a:r>
            <a:r>
              <a:rPr lang="en-US" dirty="0"/>
              <a:t>: In this case, the distribution has kurtosis greater than 3 and the fat tails indicate that the distribution produces more outliers. </a:t>
            </a:r>
          </a:p>
          <a:p>
            <a:pPr marL="285750" indent="-285750">
              <a:buFont typeface="Arial" panose="020B0604020202020204" pitchFamily="34" charset="0"/>
              <a:buChar char="•"/>
            </a:pPr>
            <a:r>
              <a:rPr lang="en-US" b="1" dirty="0"/>
              <a:t>Platykurtic: </a:t>
            </a:r>
            <a:r>
              <a:rPr lang="en-US" dirty="0"/>
              <a:t>In this case, the distribution has negative kurtosis and the tails are very thin compared to the normal distribution. </a:t>
            </a:r>
          </a:p>
        </p:txBody>
      </p:sp>
    </p:spTree>
    <p:extLst>
      <p:ext uri="{BB962C8B-B14F-4D97-AF65-F5344CB8AC3E}">
        <p14:creationId xmlns:p14="http://schemas.microsoft.com/office/powerpoint/2010/main" val="2830477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p:txBody>
          <a:bodyPr>
            <a:normAutofit fontScale="90000"/>
          </a:bodyPr>
          <a:lstStyle/>
          <a:p>
            <a:br>
              <a:rPr lang="en-US" dirty="0"/>
            </a:br>
            <a:r>
              <a:rPr lang="en-US" dirty="0"/>
              <a:t>Calculating percentiles</a:t>
            </a:r>
            <a:br>
              <a:rPr lang="en-US" dirty="0"/>
            </a:br>
            <a:endParaRPr lang="en-US" dirty="0"/>
          </a:p>
        </p:txBody>
      </p:sp>
      <p:sp>
        <p:nvSpPr>
          <p:cNvPr id="3" name="Content Placeholder 2">
            <a:extLst>
              <a:ext uri="{FF2B5EF4-FFF2-40B4-BE49-F238E27FC236}">
                <a16:creationId xmlns:a16="http://schemas.microsoft.com/office/drawing/2014/main" id="{C1E62A70-6DE4-121E-38A5-BB5ABF69AF9E}"/>
              </a:ext>
            </a:extLst>
          </p:cNvPr>
          <p:cNvSpPr>
            <a:spLocks noGrp="1"/>
          </p:cNvSpPr>
          <p:nvPr>
            <p:ph idx="1"/>
          </p:nvPr>
        </p:nvSpPr>
        <p:spPr/>
        <p:txBody>
          <a:bodyPr>
            <a:normAutofit fontScale="92500" lnSpcReduction="10000"/>
          </a:bodyPr>
          <a:lstStyle/>
          <a:p>
            <a:r>
              <a:rPr lang="en-US" dirty="0"/>
              <a:t>Percentiles are statistical values that divide a dataset into 100 equal parts, where each part represents a percentage. To calculate percentiles, you first sort the data. For instance, if you find that the 80th percentile of a dataset is 130, it signifies that 80% of the data points are less than or equal to 130. The formula used for this calculation is:</a:t>
            </a:r>
          </a:p>
          <a:p>
            <a:r>
              <a:rPr lang="en-US" dirty="0"/>
              <a:t>Percentile Value = (Position / Total Number of Data Points) * 100</a:t>
            </a:r>
          </a:p>
          <a:p>
            <a:endParaRPr lang="en-US" dirty="0"/>
          </a:p>
        </p:txBody>
      </p:sp>
    </p:spTree>
    <p:extLst>
      <p:ext uri="{BB962C8B-B14F-4D97-AF65-F5344CB8AC3E}">
        <p14:creationId xmlns:p14="http://schemas.microsoft.com/office/powerpoint/2010/main" val="2874065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p:txBody>
          <a:bodyPr>
            <a:normAutofit fontScale="90000"/>
          </a:bodyPr>
          <a:lstStyle/>
          <a:p>
            <a:br>
              <a:rPr lang="en-US" dirty="0"/>
            </a:br>
            <a:r>
              <a:rPr lang="en-US" dirty="0"/>
              <a:t>Calculating percentiles – Example1</a:t>
            </a:r>
            <a:br>
              <a:rPr lang="en-US" dirty="0"/>
            </a:br>
            <a:endParaRPr lang="en-US" dirty="0"/>
          </a:p>
        </p:txBody>
      </p:sp>
      <p:sp>
        <p:nvSpPr>
          <p:cNvPr id="3" name="Content Placeholder 2">
            <a:extLst>
              <a:ext uri="{FF2B5EF4-FFF2-40B4-BE49-F238E27FC236}">
                <a16:creationId xmlns:a16="http://schemas.microsoft.com/office/drawing/2014/main" id="{C1E62A70-6DE4-121E-38A5-BB5ABF69AF9E}"/>
              </a:ext>
            </a:extLst>
          </p:cNvPr>
          <p:cNvSpPr>
            <a:spLocks noGrp="1"/>
          </p:cNvSpPr>
          <p:nvPr>
            <p:ph idx="1"/>
          </p:nvPr>
        </p:nvSpPr>
        <p:spPr/>
        <p:txBody>
          <a:bodyPr/>
          <a:lstStyle/>
          <a:p>
            <a:r>
              <a:rPr lang="en-US" dirty="0"/>
              <a:t>For example, in a dataset:</a:t>
            </a:r>
            <a:br>
              <a:rPr lang="en-US" dirty="0"/>
            </a:br>
            <a:r>
              <a:rPr lang="en-US" dirty="0"/>
              <a:t> 1, 2, 2, 3, 4, 5, 6, 7, 7, 8, 9, 10</a:t>
            </a:r>
          </a:p>
          <a:p>
            <a:pPr marL="0" indent="0">
              <a:buNone/>
            </a:pPr>
            <a:r>
              <a:rPr lang="en-US" dirty="0"/>
              <a:t>the 4th percentile would be (4/12) * 100 = 33.33%. </a:t>
            </a:r>
          </a:p>
          <a:p>
            <a:r>
              <a:rPr lang="en-US" dirty="0"/>
              <a:t>This means that 33.33% of the data values are less than or equal to 4.</a:t>
            </a:r>
          </a:p>
          <a:p>
            <a:endParaRPr lang="en-US" dirty="0"/>
          </a:p>
        </p:txBody>
      </p:sp>
    </p:spTree>
    <p:extLst>
      <p:ext uri="{BB962C8B-B14F-4D97-AF65-F5344CB8AC3E}">
        <p14:creationId xmlns:p14="http://schemas.microsoft.com/office/powerpoint/2010/main" val="1002569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p:txBody>
          <a:bodyPr>
            <a:normAutofit fontScale="90000"/>
          </a:bodyPr>
          <a:lstStyle/>
          <a:p>
            <a:r>
              <a:rPr lang="en-US" b="1" dirty="0"/>
              <a:t>Finding the Median (50th Percentile)</a:t>
            </a:r>
            <a:endParaRPr lang="en-US" dirty="0"/>
          </a:p>
        </p:txBody>
      </p:sp>
      <p:sp>
        <p:nvSpPr>
          <p:cNvPr id="3" name="Content Placeholder 2">
            <a:extLst>
              <a:ext uri="{FF2B5EF4-FFF2-40B4-BE49-F238E27FC236}">
                <a16:creationId xmlns:a16="http://schemas.microsoft.com/office/drawing/2014/main" id="{C1E62A70-6DE4-121E-38A5-BB5ABF69AF9E}"/>
              </a:ext>
            </a:extLst>
          </p:cNvPr>
          <p:cNvSpPr>
            <a:spLocks noGrp="1"/>
          </p:cNvSpPr>
          <p:nvPr>
            <p:ph idx="1"/>
          </p:nvPr>
        </p:nvSpPr>
        <p:spPr/>
        <p:txBody>
          <a:bodyPr>
            <a:normAutofit fontScale="77500" lnSpcReduction="20000"/>
          </a:bodyPr>
          <a:lstStyle/>
          <a:p>
            <a:r>
              <a:rPr lang="en-US" dirty="0"/>
              <a:t>Suppose you have a dataset of exam scores: </a:t>
            </a:r>
            <a:br>
              <a:rPr lang="en-US" dirty="0"/>
            </a:br>
            <a:r>
              <a:rPr lang="en-US" dirty="0"/>
              <a:t>60, 70, 75, 80, 85, 90. </a:t>
            </a:r>
          </a:p>
          <a:p>
            <a:r>
              <a:rPr lang="en-US" dirty="0"/>
              <a:t>To find the median (50th percentile), you can follow these steps:</a:t>
            </a:r>
          </a:p>
          <a:p>
            <a:pPr lvl="1"/>
            <a:r>
              <a:rPr lang="en-US" dirty="0"/>
              <a:t>First, sort the dataset in ascending order: 60, 70, 75, 80, 85, 90.</a:t>
            </a:r>
          </a:p>
          <a:p>
            <a:pPr lvl="1"/>
            <a:r>
              <a:rPr lang="en-US" dirty="0"/>
              <a:t>The formula for finding the median (50th percentile) is:</a:t>
            </a:r>
            <a:br>
              <a:rPr lang="en-US" dirty="0"/>
            </a:br>
            <a:r>
              <a:rPr lang="en-US" dirty="0"/>
              <a:t> (Position / Total Number of Data Points) * 100.</a:t>
            </a:r>
          </a:p>
          <a:p>
            <a:pPr lvl="1"/>
            <a:r>
              <a:rPr lang="en-US" dirty="0"/>
              <a:t>In this case, (3 / 6) * 100 = 50. So, the median score is the value at the 50th percentile.</a:t>
            </a:r>
          </a:p>
          <a:p>
            <a:pPr lvl="1"/>
            <a:r>
              <a:rPr lang="en-US" dirty="0"/>
              <a:t>The 50th percentile falls between the 2nd and 3rd data points, which are 70 and 75. You can take the average of these two values: (70 + 75) / 2 = 72.5. So, the median score is 72.5.</a:t>
            </a:r>
          </a:p>
        </p:txBody>
      </p:sp>
    </p:spTree>
    <p:extLst>
      <p:ext uri="{BB962C8B-B14F-4D97-AF65-F5344CB8AC3E}">
        <p14:creationId xmlns:p14="http://schemas.microsoft.com/office/powerpoint/2010/main" val="774702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p:txBody>
          <a:bodyPr/>
          <a:lstStyle/>
          <a:p>
            <a:r>
              <a:rPr lang="en-US" b="1" dirty="0"/>
              <a:t>Finding the 75th Percentile</a:t>
            </a:r>
            <a:endParaRPr lang="en-US" dirty="0"/>
          </a:p>
        </p:txBody>
      </p:sp>
      <p:sp>
        <p:nvSpPr>
          <p:cNvPr id="3" name="Content Placeholder 2">
            <a:extLst>
              <a:ext uri="{FF2B5EF4-FFF2-40B4-BE49-F238E27FC236}">
                <a16:creationId xmlns:a16="http://schemas.microsoft.com/office/drawing/2014/main" id="{C1E62A70-6DE4-121E-38A5-BB5ABF69AF9E}"/>
              </a:ext>
            </a:extLst>
          </p:cNvPr>
          <p:cNvSpPr>
            <a:spLocks noGrp="1"/>
          </p:cNvSpPr>
          <p:nvPr>
            <p:ph idx="1"/>
          </p:nvPr>
        </p:nvSpPr>
        <p:spPr/>
        <p:txBody>
          <a:bodyPr>
            <a:normAutofit fontScale="70000" lnSpcReduction="20000"/>
          </a:bodyPr>
          <a:lstStyle/>
          <a:p>
            <a:r>
              <a:rPr lang="en-US" dirty="0"/>
              <a:t>The 75th percentile (also known as the third quartile) can be found using the data provided:</a:t>
            </a:r>
            <a:br>
              <a:rPr lang="en-US" dirty="0"/>
            </a:br>
            <a:r>
              <a:rPr lang="en-US" dirty="0"/>
              <a:t>		50, 40, 65, 30, 55, 45, 25, 70, 35, 60</a:t>
            </a:r>
          </a:p>
          <a:p>
            <a:pPr marL="514350" indent="-514350">
              <a:buFont typeface="+mj-lt"/>
              <a:buAutoNum type="arabicPeriod"/>
            </a:pPr>
            <a:r>
              <a:rPr lang="en-US" dirty="0"/>
              <a:t>Arrange the numbers in ascending order: 25, 30, 35, 40, 45, 50, 55, 60, 65, 70</a:t>
            </a:r>
          </a:p>
          <a:p>
            <a:pPr>
              <a:buFont typeface="+mj-lt"/>
              <a:buAutoNum type="arabicPeriod"/>
            </a:pPr>
            <a:r>
              <a:rPr lang="en-US" dirty="0"/>
              <a:t>Calculate the index for the 75th percentile using the formula: index=(75/100) ×n index=</a:t>
            </a:r>
            <a:r>
              <a:rPr lang="en-US" dirty="0">
                <a:effectLst/>
              </a:rPr>
              <a:t>7.5 </a:t>
            </a:r>
            <a:r>
              <a:rPr lang="en-US" dirty="0"/>
              <a:t>​×n Where n is the number of data points.</a:t>
            </a:r>
          </a:p>
          <a:p>
            <a:r>
              <a:rPr lang="en-US" dirty="0"/>
              <a:t>Using the provided data: 0.75×10=7.5</a:t>
            </a:r>
          </a:p>
          <a:p>
            <a:r>
              <a:rPr lang="en-US" dirty="0"/>
              <a:t>The index 7.5 means that the 75th percentile lies between the 7th and 8th data points.</a:t>
            </a:r>
          </a:p>
          <a:p>
            <a:pPr>
              <a:buFont typeface="+mj-lt"/>
              <a:buAutoNum type="arabicPeriod" startAt="3"/>
            </a:pPr>
            <a:r>
              <a:rPr lang="en-US" dirty="0"/>
              <a:t>Now, take the average of the 7th and 8th numbers. P75=55+602=57.5</a:t>
            </a:r>
            <a:r>
              <a:rPr lang="en-US" dirty="0">
                <a:effectLst/>
              </a:rPr>
              <a:t>P</a:t>
            </a:r>
            <a:r>
              <a:rPr lang="en-US" dirty="0"/>
              <a:t>75=</a:t>
            </a:r>
            <a:r>
              <a:rPr lang="en-US" dirty="0">
                <a:effectLst/>
              </a:rPr>
              <a:t>255+60</a:t>
            </a:r>
            <a:r>
              <a:rPr lang="en-US" dirty="0"/>
              <a:t>​=57.5</a:t>
            </a:r>
          </a:p>
          <a:p>
            <a:r>
              <a:rPr lang="en-US" dirty="0"/>
              <a:t>So, the 75th percentile of the given data set is 57.5.</a:t>
            </a:r>
          </a:p>
          <a:p>
            <a:endParaRPr lang="en-US" dirty="0"/>
          </a:p>
        </p:txBody>
      </p:sp>
    </p:spTree>
    <p:extLst>
      <p:ext uri="{BB962C8B-B14F-4D97-AF65-F5344CB8AC3E}">
        <p14:creationId xmlns:p14="http://schemas.microsoft.com/office/powerpoint/2010/main" val="3618497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p:txBody>
          <a:bodyPr>
            <a:normAutofit fontScale="90000"/>
          </a:bodyPr>
          <a:lstStyle/>
          <a:p>
            <a:br>
              <a:rPr lang="en-US" dirty="0"/>
            </a:br>
            <a:r>
              <a:rPr lang="en-US" dirty="0"/>
              <a:t>Quartiles</a:t>
            </a:r>
            <a:br>
              <a:rPr lang="en-US" dirty="0"/>
            </a:br>
            <a:endParaRPr lang="en-US" dirty="0"/>
          </a:p>
        </p:txBody>
      </p:sp>
      <p:sp>
        <p:nvSpPr>
          <p:cNvPr id="3" name="Content Placeholder 2">
            <a:extLst>
              <a:ext uri="{FF2B5EF4-FFF2-40B4-BE49-F238E27FC236}">
                <a16:creationId xmlns:a16="http://schemas.microsoft.com/office/drawing/2014/main" id="{C1E62A70-6DE4-121E-38A5-BB5ABF69AF9E}"/>
              </a:ext>
            </a:extLst>
          </p:cNvPr>
          <p:cNvSpPr>
            <a:spLocks noGrp="1"/>
          </p:cNvSpPr>
          <p:nvPr>
            <p:ph idx="1"/>
          </p:nvPr>
        </p:nvSpPr>
        <p:spPr/>
        <p:txBody>
          <a:bodyPr>
            <a:normAutofit fontScale="77500" lnSpcReduction="20000"/>
          </a:bodyPr>
          <a:lstStyle/>
          <a:p>
            <a:r>
              <a:rPr lang="en-US" dirty="0"/>
              <a:t>Quartiles are statistical measures used to split a dataset into four equal parts. They are often related to percentiles:</a:t>
            </a:r>
          </a:p>
          <a:p>
            <a:pPr lvl="1"/>
            <a:r>
              <a:rPr lang="en-US" dirty="0"/>
              <a:t>Q1 (the first quartile) corresponds to the 25th percentile.</a:t>
            </a:r>
          </a:p>
          <a:p>
            <a:pPr lvl="1"/>
            <a:r>
              <a:rPr lang="en-US" dirty="0"/>
              <a:t>Q2 (the second quartile) corresponds to the 50th percentile, which is also the median.</a:t>
            </a:r>
          </a:p>
          <a:p>
            <a:pPr lvl="1"/>
            <a:r>
              <a:rPr lang="en-US" dirty="0"/>
              <a:t>Q3 (the third quartile) corresponds to the 75th percentile.</a:t>
            </a:r>
          </a:p>
          <a:p>
            <a:r>
              <a:rPr lang="en-US" dirty="0"/>
              <a:t>The inter-quartile range (IQR) is a measure of the variability within the middle 50% of the dataset. It's calculated as the difference between the third quartile (Q3) and the first quartile (Q1). </a:t>
            </a:r>
          </a:p>
          <a:p>
            <a:r>
              <a:rPr lang="en-US" dirty="0"/>
              <a:t>It tells you how spread out the data is in the central portion of the dataset.</a:t>
            </a:r>
          </a:p>
          <a:p>
            <a:endParaRPr lang="en-US" dirty="0"/>
          </a:p>
        </p:txBody>
      </p:sp>
    </p:spTree>
    <p:extLst>
      <p:ext uri="{BB962C8B-B14F-4D97-AF65-F5344CB8AC3E}">
        <p14:creationId xmlns:p14="http://schemas.microsoft.com/office/powerpoint/2010/main" val="309471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A92-23E3-047F-1DEC-2E4950B4E784}"/>
              </a:ext>
            </a:extLst>
          </p:cNvPr>
          <p:cNvSpPr>
            <a:spLocks noGrp="1"/>
          </p:cNvSpPr>
          <p:nvPr>
            <p:ph type="title"/>
          </p:nvPr>
        </p:nvSpPr>
        <p:spPr>
          <a:xfrm>
            <a:off x="457200" y="11837"/>
            <a:ext cx="8229600" cy="715962"/>
          </a:xfrm>
        </p:spPr>
        <p:txBody>
          <a:bodyPr>
            <a:normAutofit fontScale="90000"/>
          </a:bodyPr>
          <a:lstStyle/>
          <a:p>
            <a:br>
              <a:rPr lang="en-US" dirty="0"/>
            </a:br>
            <a:r>
              <a:rPr lang="en-US" dirty="0"/>
              <a:t>Quartiles</a:t>
            </a:r>
            <a:br>
              <a:rPr lang="en-US" dirty="0"/>
            </a:br>
            <a:endParaRPr lang="en-US" dirty="0"/>
          </a:p>
        </p:txBody>
      </p:sp>
      <p:pic>
        <p:nvPicPr>
          <p:cNvPr id="5" name="Content Placeholder 4" descr="A graph of a number of scores&#10;&#10;Description automatically generated with medium confidence">
            <a:extLst>
              <a:ext uri="{FF2B5EF4-FFF2-40B4-BE49-F238E27FC236}">
                <a16:creationId xmlns:a16="http://schemas.microsoft.com/office/drawing/2014/main" id="{95026351-2D94-E700-AE0C-4C9AA695D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727799"/>
            <a:ext cx="7289181" cy="4525963"/>
          </a:xfrm>
        </p:spPr>
      </p:pic>
      <p:sp>
        <p:nvSpPr>
          <p:cNvPr id="8" name="TextBox 7">
            <a:extLst>
              <a:ext uri="{FF2B5EF4-FFF2-40B4-BE49-F238E27FC236}">
                <a16:creationId xmlns:a16="http://schemas.microsoft.com/office/drawing/2014/main" id="{1FD216AB-A5C7-6183-B809-C240E04F482F}"/>
              </a:ext>
            </a:extLst>
          </p:cNvPr>
          <p:cNvSpPr txBox="1"/>
          <p:nvPr/>
        </p:nvSpPr>
        <p:spPr>
          <a:xfrm>
            <a:off x="304800" y="5181600"/>
            <a:ext cx="9067800" cy="646331"/>
          </a:xfrm>
          <a:prstGeom prst="rect">
            <a:avLst/>
          </a:prstGeom>
          <a:noFill/>
        </p:spPr>
        <p:txBody>
          <a:bodyPr wrap="square">
            <a:spAutoFit/>
          </a:bodyPr>
          <a:lstStyle/>
          <a:p>
            <a:r>
              <a:rPr lang="en-US" dirty="0"/>
              <a:t>From the graph, it is clear that the minimum score obtained by the students was around 32, while the maximum score obtained was 90, which was in the computer science subject. </a:t>
            </a:r>
          </a:p>
        </p:txBody>
      </p:sp>
    </p:spTree>
    <p:extLst>
      <p:ext uri="{BB962C8B-B14F-4D97-AF65-F5344CB8AC3E}">
        <p14:creationId xmlns:p14="http://schemas.microsoft.com/office/powerpoint/2010/main" val="16809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normAutofit fontScale="90000"/>
          </a:bodyPr>
          <a:lstStyle/>
          <a:p>
            <a:br>
              <a:rPr lang="en-US" dirty="0"/>
            </a:br>
            <a:r>
              <a:rPr lang="en-US" dirty="0"/>
              <a:t>Understanding statistics</a:t>
            </a:r>
            <a:br>
              <a:rPr lang="en-US" dirty="0"/>
            </a:b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lnSpcReduction="10000"/>
          </a:bodyPr>
          <a:lstStyle/>
          <a:p>
            <a:r>
              <a:rPr lang="en-US" dirty="0"/>
              <a:t>In data science, both qualitative and quantitative analyses are important aspects.</a:t>
            </a:r>
          </a:p>
          <a:p>
            <a:r>
              <a:rPr lang="en-US" dirty="0"/>
              <a:t>Quantitative analysis of any dataset requires an understanding of statistical concepts. </a:t>
            </a:r>
          </a:p>
          <a:p>
            <a:pPr lvl="1"/>
            <a:r>
              <a:rPr lang="en-US" dirty="0"/>
              <a:t>Statistics is a branch of mathematics that deals with collecting, organizing, and interpreting data.</a:t>
            </a:r>
          </a:p>
          <a:p>
            <a:pPr lvl="1"/>
            <a:r>
              <a:rPr lang="en-US" dirty="0"/>
              <a:t>Hence, by using statistical concepts, we can understand the nature of the data, a summary of the dataset, and the type of distribution that the data has. </a:t>
            </a:r>
          </a:p>
        </p:txBody>
      </p:sp>
    </p:spTree>
    <p:extLst>
      <p:ext uri="{BB962C8B-B14F-4D97-AF65-F5344CB8AC3E}">
        <p14:creationId xmlns:p14="http://schemas.microsoft.com/office/powerpoint/2010/main" val="371211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dirty="0"/>
              <a:t>Let’s talk Distributions</a:t>
            </a:r>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fontScale="92500" lnSpcReduction="10000"/>
          </a:bodyPr>
          <a:lstStyle/>
          <a:p>
            <a:r>
              <a:rPr lang="en-US" dirty="0"/>
              <a:t>Understanding different data distributions is essential when working with basic descriptive statistics for several reasons:</a:t>
            </a:r>
          </a:p>
          <a:p>
            <a:pPr marL="914400" lvl="1" indent="-514350">
              <a:buFont typeface="+mj-lt"/>
              <a:buAutoNum type="arabicPeriod"/>
            </a:pPr>
            <a:r>
              <a:rPr lang="en-US" b="1" dirty="0"/>
              <a:t>Selection of Appropriate Descriptive Statistics</a:t>
            </a:r>
          </a:p>
          <a:p>
            <a:pPr marL="914400" lvl="1" indent="-514350">
              <a:buFont typeface="+mj-lt"/>
              <a:buAutoNum type="arabicPeriod"/>
            </a:pPr>
            <a:r>
              <a:rPr lang="en-US" b="1" dirty="0"/>
              <a:t>Interpretation of Summary Statistics</a:t>
            </a:r>
          </a:p>
          <a:p>
            <a:pPr marL="914400" lvl="1" indent="-514350">
              <a:buFont typeface="+mj-lt"/>
              <a:buAutoNum type="arabicPeriod"/>
            </a:pPr>
            <a:r>
              <a:rPr lang="en-US" b="1" dirty="0"/>
              <a:t>Identifying Outliers</a:t>
            </a:r>
          </a:p>
          <a:p>
            <a:pPr marL="914400" lvl="1" indent="-514350">
              <a:buFont typeface="+mj-lt"/>
              <a:buAutoNum type="arabicPeriod"/>
            </a:pPr>
            <a:r>
              <a:rPr lang="en-US" b="1" dirty="0"/>
              <a:t>Choosing Visualization Techniques</a:t>
            </a:r>
          </a:p>
          <a:p>
            <a:pPr marL="914400" lvl="1" indent="-514350">
              <a:buFont typeface="+mj-lt"/>
              <a:buAutoNum type="arabicPeriod"/>
            </a:pPr>
            <a:r>
              <a:rPr lang="en-US" b="1" dirty="0"/>
              <a:t>Inference and Hypothesis Testing</a:t>
            </a:r>
          </a:p>
          <a:p>
            <a:pPr marL="914400" lvl="1" indent="-514350">
              <a:buFont typeface="+mj-lt"/>
              <a:buAutoNum type="arabicPeriod"/>
            </a:pPr>
            <a:r>
              <a:rPr lang="en-US" b="1" dirty="0"/>
              <a:t>Communicating Results</a:t>
            </a:r>
          </a:p>
          <a:p>
            <a:pPr marL="914400" lvl="1" indent="-514350">
              <a:buFont typeface="+mj-lt"/>
              <a:buAutoNum type="arabicPeriod"/>
            </a:pPr>
            <a:r>
              <a:rPr lang="en-US" b="1" dirty="0"/>
              <a:t>Data Transformation</a:t>
            </a:r>
          </a:p>
          <a:p>
            <a:endParaRPr lang="en-US" dirty="0"/>
          </a:p>
          <a:p>
            <a:endParaRPr lang="en-US" dirty="0"/>
          </a:p>
        </p:txBody>
      </p:sp>
    </p:spTree>
    <p:extLst>
      <p:ext uri="{BB962C8B-B14F-4D97-AF65-F5344CB8AC3E}">
        <p14:creationId xmlns:p14="http://schemas.microsoft.com/office/powerpoint/2010/main" val="27828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normAutofit fontScale="90000"/>
          </a:bodyPr>
          <a:lstStyle/>
          <a:p>
            <a:r>
              <a:rPr lang="en-US" b="1" dirty="0"/>
              <a:t>Selection of Appropriate Descriptive Statistics</a:t>
            </a: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lnSpcReduction="10000"/>
          </a:bodyPr>
          <a:lstStyle/>
          <a:p>
            <a:r>
              <a:rPr lang="en-US" dirty="0"/>
              <a:t>different types of data distributions require different descriptive statistics to effectively summarize and interpret the data. For example:</a:t>
            </a:r>
          </a:p>
          <a:p>
            <a:pPr lvl="1">
              <a:buFont typeface="Arial" panose="020B0604020202020204" pitchFamily="34" charset="0"/>
              <a:buChar char="•"/>
            </a:pPr>
            <a:r>
              <a:rPr lang="en-US" dirty="0"/>
              <a:t>For normally distributed data, mean and standard deviation are often used.</a:t>
            </a:r>
          </a:p>
          <a:p>
            <a:pPr lvl="1">
              <a:buFont typeface="Arial" panose="020B0604020202020204" pitchFamily="34" charset="0"/>
              <a:buChar char="•"/>
            </a:pPr>
            <a:r>
              <a:rPr lang="en-US" dirty="0"/>
              <a:t>For skewed data, median and quartiles may be more appropriate.</a:t>
            </a:r>
          </a:p>
          <a:p>
            <a:pPr lvl="1">
              <a:buFont typeface="Arial" panose="020B0604020202020204" pitchFamily="34" charset="0"/>
              <a:buChar char="•"/>
            </a:pPr>
            <a:r>
              <a:rPr lang="en-US" dirty="0"/>
              <a:t>For categorical data, mode and frequency counts are relevant.</a:t>
            </a:r>
          </a:p>
          <a:p>
            <a:endParaRPr lang="en-US" dirty="0"/>
          </a:p>
        </p:txBody>
      </p:sp>
    </p:spTree>
    <p:extLst>
      <p:ext uri="{BB962C8B-B14F-4D97-AF65-F5344CB8AC3E}">
        <p14:creationId xmlns:p14="http://schemas.microsoft.com/office/powerpoint/2010/main" val="77218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normAutofit fontScale="90000"/>
          </a:bodyPr>
          <a:lstStyle/>
          <a:p>
            <a:r>
              <a:rPr lang="en-US" b="1" dirty="0"/>
              <a:t>Interpretation of Summary Statistics</a:t>
            </a: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a:bodyPr>
          <a:lstStyle/>
          <a:p>
            <a:r>
              <a:rPr lang="en-US" dirty="0"/>
              <a:t>Understanding the data distribution helps in interpreting the summary statistics. For instance:</a:t>
            </a:r>
          </a:p>
          <a:p>
            <a:pPr lvl="1">
              <a:buFont typeface="Arial" panose="020B0604020202020204" pitchFamily="34" charset="0"/>
              <a:buChar char="•"/>
            </a:pPr>
            <a:r>
              <a:rPr lang="en-US" dirty="0"/>
              <a:t>In a symmetric distribution, the mean and median are similar.</a:t>
            </a:r>
          </a:p>
          <a:p>
            <a:pPr lvl="1">
              <a:buFont typeface="Arial" panose="020B0604020202020204" pitchFamily="34" charset="0"/>
              <a:buChar char="•"/>
            </a:pPr>
            <a:r>
              <a:rPr lang="en-US" dirty="0"/>
              <a:t>In a positively skewed distribution, the mean is typically greater than the median.</a:t>
            </a:r>
          </a:p>
          <a:p>
            <a:pPr lvl="1">
              <a:buFont typeface="Arial" panose="020B0604020202020204" pitchFamily="34" charset="0"/>
              <a:buChar char="•"/>
            </a:pPr>
            <a:r>
              <a:rPr lang="en-US" dirty="0"/>
              <a:t>In a bimodal distribution, it may be important to identify and describe each mode separately.</a:t>
            </a:r>
          </a:p>
          <a:p>
            <a:endParaRPr lang="en-US" dirty="0"/>
          </a:p>
        </p:txBody>
      </p:sp>
    </p:spTree>
    <p:extLst>
      <p:ext uri="{BB962C8B-B14F-4D97-AF65-F5344CB8AC3E}">
        <p14:creationId xmlns:p14="http://schemas.microsoft.com/office/powerpoint/2010/main" val="38726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lstStyle/>
          <a:p>
            <a:r>
              <a:rPr lang="en-US" b="1" dirty="0"/>
              <a:t>Identifying Outliers</a:t>
            </a: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normAutofit/>
          </a:bodyPr>
          <a:lstStyle/>
          <a:p>
            <a:r>
              <a:rPr lang="en-US" dirty="0"/>
              <a:t>Knowing the typical data distribution allows you to spot outliers more effectively. Outliers can significantly affect measures like the mean, making them less representative of the central tendency. Being familiar with the data distribution helps identify whether an extreme value is genuinely an outlier or just a characteristic of the data.</a:t>
            </a:r>
          </a:p>
        </p:txBody>
      </p:sp>
    </p:spTree>
    <p:extLst>
      <p:ext uri="{BB962C8B-B14F-4D97-AF65-F5344CB8AC3E}">
        <p14:creationId xmlns:p14="http://schemas.microsoft.com/office/powerpoint/2010/main" val="334882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49C-FCD2-2E62-0443-7CEEAA964638}"/>
              </a:ext>
            </a:extLst>
          </p:cNvPr>
          <p:cNvSpPr>
            <a:spLocks noGrp="1"/>
          </p:cNvSpPr>
          <p:nvPr>
            <p:ph type="title"/>
          </p:nvPr>
        </p:nvSpPr>
        <p:spPr/>
        <p:txBody>
          <a:bodyPr>
            <a:normAutofit/>
          </a:bodyPr>
          <a:lstStyle/>
          <a:p>
            <a:r>
              <a:rPr lang="en-US" b="1" dirty="0"/>
              <a:t>Choosing Visualization Techniques</a:t>
            </a:r>
            <a:endParaRPr lang="en-US" dirty="0"/>
          </a:p>
        </p:txBody>
      </p:sp>
      <p:sp>
        <p:nvSpPr>
          <p:cNvPr id="3" name="Content Placeholder 2">
            <a:extLst>
              <a:ext uri="{FF2B5EF4-FFF2-40B4-BE49-F238E27FC236}">
                <a16:creationId xmlns:a16="http://schemas.microsoft.com/office/drawing/2014/main" id="{FB513EC0-F015-003F-022B-82825FA28967}"/>
              </a:ext>
            </a:extLst>
          </p:cNvPr>
          <p:cNvSpPr>
            <a:spLocks noGrp="1"/>
          </p:cNvSpPr>
          <p:nvPr>
            <p:ph idx="1"/>
          </p:nvPr>
        </p:nvSpPr>
        <p:spPr/>
        <p:txBody>
          <a:bodyPr/>
          <a:lstStyle/>
          <a:p>
            <a:r>
              <a:rPr lang="en-US" dirty="0"/>
              <a:t>Data distributions influence the choice of visualization methods. For example:</a:t>
            </a:r>
          </a:p>
          <a:p>
            <a:pPr>
              <a:buFont typeface="Arial" panose="020B0604020202020204" pitchFamily="34" charset="0"/>
              <a:buChar char="•"/>
            </a:pPr>
            <a:r>
              <a:rPr lang="en-US" dirty="0"/>
              <a:t>Histograms are suitable for visualizing the shape of continuous data distributions.</a:t>
            </a:r>
          </a:p>
          <a:p>
            <a:pPr>
              <a:buFont typeface="Arial" panose="020B0604020202020204" pitchFamily="34" charset="0"/>
              <a:buChar char="•"/>
            </a:pPr>
            <a:r>
              <a:rPr lang="en-US" dirty="0"/>
              <a:t>Bar charts are useful for categorical data.</a:t>
            </a:r>
          </a:p>
          <a:p>
            <a:pPr>
              <a:buFont typeface="Arial" panose="020B0604020202020204" pitchFamily="34" charset="0"/>
              <a:buChar char="•"/>
            </a:pPr>
            <a:r>
              <a:rPr lang="en-US" dirty="0"/>
              <a:t>Box plots are great for showing the central tendency and spread of data, including outliers.</a:t>
            </a:r>
          </a:p>
          <a:p>
            <a:endParaRPr lang="en-US" dirty="0"/>
          </a:p>
        </p:txBody>
      </p:sp>
    </p:spTree>
    <p:extLst>
      <p:ext uri="{BB962C8B-B14F-4D97-AF65-F5344CB8AC3E}">
        <p14:creationId xmlns:p14="http://schemas.microsoft.com/office/powerpoint/2010/main" val="1987167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2498</Words>
  <Application>Microsoft Office PowerPoint</Application>
  <PresentationFormat>On-screen Show (4:3)</PresentationFormat>
  <Paragraphs>164</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Please refer to Module 2/Ch5 on github to obtain the codes or refer to the book’s github repo </vt:lpstr>
      <vt:lpstr>TOPICS</vt:lpstr>
      <vt:lpstr> Understanding statistics </vt:lpstr>
      <vt:lpstr>Let’s talk Distributions</vt:lpstr>
      <vt:lpstr>Selection of Appropriate Descriptive Statistics</vt:lpstr>
      <vt:lpstr>Interpretation of Summary Statistics</vt:lpstr>
      <vt:lpstr>Identifying Outliers</vt:lpstr>
      <vt:lpstr>Choosing Visualization Techniques</vt:lpstr>
      <vt:lpstr>Inference and Hypothesis Testing</vt:lpstr>
      <vt:lpstr>Communicating Results</vt:lpstr>
      <vt:lpstr>Data Transformation</vt:lpstr>
      <vt:lpstr> Distribution function </vt:lpstr>
      <vt:lpstr> Distribution function </vt:lpstr>
      <vt:lpstr> Uniform distribution </vt:lpstr>
      <vt:lpstr> Normal distribution</vt:lpstr>
      <vt:lpstr> Exponential distribution</vt:lpstr>
      <vt:lpstr> Binomial distribution</vt:lpstr>
      <vt:lpstr> Descriptive statistics </vt:lpstr>
      <vt:lpstr>Measures of central tendency </vt:lpstr>
      <vt:lpstr>Mean</vt:lpstr>
      <vt:lpstr>Median</vt:lpstr>
      <vt:lpstr>Median</vt:lpstr>
      <vt:lpstr>Mode</vt:lpstr>
      <vt:lpstr>Measures of variability</vt:lpstr>
      <vt:lpstr>Range</vt:lpstr>
      <vt:lpstr>Variance</vt:lpstr>
      <vt:lpstr>Standard Deviation</vt:lpstr>
      <vt:lpstr>Skewness</vt:lpstr>
      <vt:lpstr>Kurtosis</vt:lpstr>
      <vt:lpstr>Kurtosis</vt:lpstr>
      <vt:lpstr>Kurtosis</vt:lpstr>
      <vt:lpstr> Calculating percentiles </vt:lpstr>
      <vt:lpstr> Calculating percentiles – Example1 </vt:lpstr>
      <vt:lpstr>Finding the Median (50th Percentile)</vt:lpstr>
      <vt:lpstr>Finding the 75th Percentile</vt:lpstr>
      <vt:lpstr> Quartiles </vt:lpstr>
      <vt:lpstr> Quartiles </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325</cp:revision>
  <dcterms:created xsi:type="dcterms:W3CDTF">2011-06-20T17:46:59Z</dcterms:created>
  <dcterms:modified xsi:type="dcterms:W3CDTF">2023-10-15T21:00:44Z</dcterms:modified>
</cp:coreProperties>
</file>