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30" r:id="rId3"/>
    <p:sldId id="281" r:id="rId4"/>
    <p:sldId id="377"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4" autoAdjust="0"/>
    <p:restoredTop sz="94648" autoAdjust="0"/>
  </p:normalViewPr>
  <p:slideViewPr>
    <p:cSldViewPr>
      <p:cViewPr varScale="1">
        <p:scale>
          <a:sx n="105" d="100"/>
          <a:sy n="105" d="100"/>
        </p:scale>
        <p:origin x="145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6F8FE-044E-43C8-9E07-77133F04A74F}" type="datetimeFigureOut">
              <a:rPr lang="en-US" smtClean="0"/>
              <a:t>10/20/2024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B2B4C-4017-4332-A48C-51D407095C55}" type="slidenum">
              <a:rPr lang="en-US" smtClean="0"/>
              <a:t>‹#›</a:t>
            </a:fld>
            <a:endParaRPr lang="en-US"/>
          </a:p>
        </p:txBody>
      </p:sp>
    </p:spTree>
    <p:extLst>
      <p:ext uri="{BB962C8B-B14F-4D97-AF65-F5344CB8AC3E}">
        <p14:creationId xmlns:p14="http://schemas.microsoft.com/office/powerpoint/2010/main" val="334098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10/20/2024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arning.oreilly.com/library/view/hands-on-exploratory-data/9781789537253/c847fe1f-449b-4aab-ba61-7556d11e7ed2.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weety18/cicids2017-full-datase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CYBR 520</a:t>
            </a:r>
          </a:p>
          <a:p>
            <a:endParaRPr lang="en-US" sz="7700" dirty="0">
              <a:solidFill>
                <a:schemeClr val="tx2"/>
              </a:solidFill>
              <a:latin typeface="Arial" pitchFamily="34" charset="0"/>
              <a:cs typeface="Arial" pitchFamily="34" charset="0"/>
            </a:endParaRPr>
          </a:p>
        </p:txBody>
      </p:sp>
      <p:sp>
        <p:nvSpPr>
          <p:cNvPr id="7" name="Title 1"/>
          <p:cNvSpPr txBox="1">
            <a:spLocks/>
          </p:cNvSpPr>
          <p:nvPr/>
        </p:nvSpPr>
        <p:spPr>
          <a:xfrm>
            <a:off x="301239" y="3200400"/>
            <a:ext cx="8610600" cy="12192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dirty="0">
                <a:solidFill>
                  <a:schemeClr val="tx2">
                    <a:lumMod val="60000"/>
                    <a:lumOff val="40000"/>
                  </a:schemeClr>
                </a:solidFill>
                <a:latin typeface="Arial" pitchFamily="34" charset="0"/>
                <a:cs typeface="Arial" pitchFamily="34" charset="0"/>
                <a:hlinkClick r:id="rId2"/>
              </a:rPr>
              <a:t>Chapter 7</a:t>
            </a:r>
            <a:r>
              <a:rPr lang="en-US" sz="4200" dirty="0">
                <a:solidFill>
                  <a:schemeClr val="tx2">
                    <a:lumMod val="60000"/>
                    <a:lumOff val="40000"/>
                  </a:schemeClr>
                </a:solidFill>
                <a:latin typeface="Arial" pitchFamily="34" charset="0"/>
                <a:cs typeface="Arial" pitchFamily="34" charset="0"/>
              </a:rPr>
              <a:t>: Correlation</a:t>
            </a:r>
          </a:p>
          <a:p>
            <a:r>
              <a:rPr lang="en-US" sz="4200" dirty="0">
                <a:solidFill>
                  <a:schemeClr val="tx2">
                    <a:lumMod val="60000"/>
                    <a:lumOff val="40000"/>
                  </a:schemeClr>
                </a:solidFill>
                <a:latin typeface="Arial" pitchFamily="34" charset="0"/>
                <a:cs typeface="Arial" pitchFamily="34" charset="0"/>
              </a:rPr>
              <a:t> </a:t>
            </a:r>
            <a:br>
              <a:rPr lang="en-US" sz="2600" dirty="0">
                <a:solidFill>
                  <a:schemeClr val="tx2">
                    <a:lumMod val="60000"/>
                    <a:lumOff val="40000"/>
                  </a:schemeClr>
                </a:solidFill>
                <a:latin typeface="Arial" pitchFamily="34" charset="0"/>
                <a:cs typeface="Arial" pitchFamily="34" charset="0"/>
              </a:rPr>
            </a:br>
            <a:r>
              <a:rPr lang="en-US" sz="1800" b="1" dirty="0">
                <a:effectLst/>
                <a:latin typeface="Calibri Light" panose="020F0302020204030204" pitchFamily="34" charset="0"/>
                <a:ea typeface="Times New Roman" panose="02020603050405020304" pitchFamily="18" charset="0"/>
              </a:rPr>
              <a:t>Hands-On Exploratory Data Analysis with Python: Perform EDA techniques to understand, summarize, and investigate your data</a:t>
            </a:r>
            <a:r>
              <a:rPr lang="en-US" sz="1800" dirty="0">
                <a:effectLst/>
                <a:latin typeface="Calibri Light" panose="020F0302020204030204" pitchFamily="34" charset="0"/>
                <a:ea typeface="Times New Roman" panose="02020603050405020304" pitchFamily="18" charset="0"/>
              </a:rPr>
              <a:t>. </a:t>
            </a:r>
            <a:endParaRPr lang="en-US" sz="2600" dirty="0">
              <a:solidFill>
                <a:schemeClr val="tx2">
                  <a:lumMod val="60000"/>
                  <a:lumOff val="40000"/>
                </a:schemeClr>
              </a:solidFill>
              <a:effectLst/>
              <a:latin typeface="Arial" pitchFamily="34" charset="0"/>
              <a:ea typeface="Times New Roman" panose="02020603050405020304" pitchFamily="18" charset="0"/>
              <a:cs typeface="Arial" pitchFamily="34" charset="0"/>
            </a:endParaRP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C496-8008-1400-9410-A5C5BB1C48FB}"/>
              </a:ext>
            </a:extLst>
          </p:cNvPr>
          <p:cNvSpPr>
            <a:spLocks noGrp="1"/>
          </p:cNvSpPr>
          <p:nvPr>
            <p:ph type="title"/>
          </p:nvPr>
        </p:nvSpPr>
        <p:spPr/>
        <p:txBody>
          <a:bodyPr/>
          <a:lstStyle/>
          <a:p>
            <a:r>
              <a:rPr lang="en-US" dirty="0"/>
              <a:t> Types of Analysis</a:t>
            </a:r>
          </a:p>
        </p:txBody>
      </p:sp>
      <p:sp>
        <p:nvSpPr>
          <p:cNvPr id="3" name="Content Placeholder 2">
            <a:extLst>
              <a:ext uri="{FF2B5EF4-FFF2-40B4-BE49-F238E27FC236}">
                <a16:creationId xmlns:a16="http://schemas.microsoft.com/office/drawing/2014/main" id="{6976C05B-2E5D-82C2-8DF2-2C19205EACD6}"/>
              </a:ext>
            </a:extLst>
          </p:cNvPr>
          <p:cNvSpPr>
            <a:spLocks noGrp="1"/>
          </p:cNvSpPr>
          <p:nvPr>
            <p:ph idx="1"/>
          </p:nvPr>
        </p:nvSpPr>
        <p:spPr/>
        <p:txBody>
          <a:bodyPr/>
          <a:lstStyle/>
          <a:p>
            <a:pPr>
              <a:buFont typeface="Arial" panose="020B0604020202020204" pitchFamily="34" charset="0"/>
              <a:buChar char="•"/>
            </a:pPr>
            <a:r>
              <a:rPr lang="en-US" dirty="0"/>
              <a:t>We will explore three types of analysis.</a:t>
            </a:r>
          </a:p>
          <a:p>
            <a:pPr marL="742950" lvl="1" indent="-285750">
              <a:buFont typeface="Arial" panose="020B0604020202020204" pitchFamily="34" charset="0"/>
              <a:buChar char="•"/>
            </a:pPr>
            <a:r>
              <a:rPr lang="en-US" dirty="0"/>
              <a:t>Univariate Analysis</a:t>
            </a:r>
          </a:p>
          <a:p>
            <a:pPr marL="742950" lvl="1" indent="-285750">
              <a:buFont typeface="Arial" panose="020B0604020202020204" pitchFamily="34" charset="0"/>
              <a:buChar char="•"/>
            </a:pPr>
            <a:r>
              <a:rPr lang="en-US" dirty="0"/>
              <a:t>Bivariate Analysis</a:t>
            </a:r>
          </a:p>
          <a:p>
            <a:pPr marL="742950" lvl="1" indent="-285750">
              <a:buFont typeface="Arial" panose="020B0604020202020204" pitchFamily="34" charset="0"/>
              <a:buChar char="•"/>
            </a:pPr>
            <a:r>
              <a:rPr lang="en-US" dirty="0"/>
              <a:t>Multivariate Analysis</a:t>
            </a:r>
          </a:p>
          <a:p>
            <a:endParaRPr lang="en-US" dirty="0"/>
          </a:p>
        </p:txBody>
      </p:sp>
    </p:spTree>
    <p:extLst>
      <p:ext uri="{BB962C8B-B14F-4D97-AF65-F5344CB8AC3E}">
        <p14:creationId xmlns:p14="http://schemas.microsoft.com/office/powerpoint/2010/main" val="351178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C496-8008-1400-9410-A5C5BB1C48FB}"/>
              </a:ext>
            </a:extLst>
          </p:cNvPr>
          <p:cNvSpPr>
            <a:spLocks noGrp="1"/>
          </p:cNvSpPr>
          <p:nvPr>
            <p:ph type="title"/>
          </p:nvPr>
        </p:nvSpPr>
        <p:spPr/>
        <p:txBody>
          <a:bodyPr>
            <a:normAutofit fontScale="90000"/>
          </a:bodyPr>
          <a:lstStyle/>
          <a:p>
            <a:r>
              <a:rPr lang="en-US" dirty="0"/>
              <a:t>Univariate Analysis</a:t>
            </a:r>
            <a:br>
              <a:rPr lang="en-US" dirty="0"/>
            </a:br>
            <a:endParaRPr lang="en-US" dirty="0"/>
          </a:p>
        </p:txBody>
      </p:sp>
      <p:sp>
        <p:nvSpPr>
          <p:cNvPr id="3" name="Content Placeholder 2">
            <a:extLst>
              <a:ext uri="{FF2B5EF4-FFF2-40B4-BE49-F238E27FC236}">
                <a16:creationId xmlns:a16="http://schemas.microsoft.com/office/drawing/2014/main" id="{6976C05B-2E5D-82C2-8DF2-2C19205EACD6}"/>
              </a:ext>
            </a:extLst>
          </p:cNvPr>
          <p:cNvSpPr>
            <a:spLocks noGrp="1"/>
          </p:cNvSpPr>
          <p:nvPr>
            <p:ph idx="1"/>
          </p:nvPr>
        </p:nvSpPr>
        <p:spPr/>
        <p:txBody>
          <a:bodyPr/>
          <a:lstStyle/>
          <a:p>
            <a:pPr>
              <a:buFont typeface="Arial" panose="020B0604020202020204" pitchFamily="34" charset="0"/>
              <a:buChar char="•"/>
            </a:pPr>
            <a:r>
              <a:rPr lang="en-US" dirty="0"/>
              <a:t>Definition: Examines a single variable in isolation.</a:t>
            </a:r>
          </a:p>
          <a:p>
            <a:pPr>
              <a:buFont typeface="Arial" panose="020B0604020202020204" pitchFamily="34" charset="0"/>
              <a:buChar char="•"/>
            </a:pPr>
            <a:r>
              <a:rPr lang="en-US" dirty="0"/>
              <a:t>Purpose: Understand the characteristics and patterns of one variable.</a:t>
            </a:r>
          </a:p>
          <a:p>
            <a:pPr>
              <a:buFont typeface="Arial" panose="020B0604020202020204" pitchFamily="34" charset="0"/>
              <a:buChar char="•"/>
            </a:pPr>
            <a:r>
              <a:rPr lang="en-US" dirty="0"/>
              <a:t>Examples: Histograms, summary statistics, frequency distributions.</a:t>
            </a:r>
          </a:p>
          <a:p>
            <a:endParaRPr lang="en-US" dirty="0"/>
          </a:p>
        </p:txBody>
      </p:sp>
    </p:spTree>
    <p:extLst>
      <p:ext uri="{BB962C8B-B14F-4D97-AF65-F5344CB8AC3E}">
        <p14:creationId xmlns:p14="http://schemas.microsoft.com/office/powerpoint/2010/main" val="261717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C496-8008-1400-9410-A5C5BB1C48FB}"/>
              </a:ext>
            </a:extLst>
          </p:cNvPr>
          <p:cNvSpPr>
            <a:spLocks noGrp="1"/>
          </p:cNvSpPr>
          <p:nvPr>
            <p:ph type="title"/>
          </p:nvPr>
        </p:nvSpPr>
        <p:spPr/>
        <p:txBody>
          <a:bodyPr/>
          <a:lstStyle/>
          <a:p>
            <a:r>
              <a:rPr lang="en-US" dirty="0"/>
              <a:t>Bivariate Analysis</a:t>
            </a:r>
          </a:p>
        </p:txBody>
      </p:sp>
      <p:sp>
        <p:nvSpPr>
          <p:cNvPr id="3" name="Content Placeholder 2">
            <a:extLst>
              <a:ext uri="{FF2B5EF4-FFF2-40B4-BE49-F238E27FC236}">
                <a16:creationId xmlns:a16="http://schemas.microsoft.com/office/drawing/2014/main" id="{6976C05B-2E5D-82C2-8DF2-2C19205EACD6}"/>
              </a:ext>
            </a:extLst>
          </p:cNvPr>
          <p:cNvSpPr>
            <a:spLocks noGrp="1"/>
          </p:cNvSpPr>
          <p:nvPr>
            <p:ph idx="1"/>
          </p:nvPr>
        </p:nvSpPr>
        <p:spPr/>
        <p:txBody>
          <a:bodyPr/>
          <a:lstStyle/>
          <a:p>
            <a:pPr>
              <a:buFont typeface="Arial" panose="020B0604020202020204" pitchFamily="34" charset="0"/>
              <a:buChar char="•"/>
            </a:pPr>
            <a:r>
              <a:rPr lang="en-US" dirty="0"/>
              <a:t>Definition: Analyzes the relationship between two variables.</a:t>
            </a:r>
          </a:p>
          <a:p>
            <a:pPr>
              <a:buFont typeface="Arial" panose="020B0604020202020204" pitchFamily="34" charset="0"/>
              <a:buChar char="•"/>
            </a:pPr>
            <a:r>
              <a:rPr lang="en-US" dirty="0"/>
              <a:t>Purpose: Discover how two variables interact or influence each other.</a:t>
            </a:r>
          </a:p>
          <a:p>
            <a:pPr>
              <a:buFont typeface="Arial" panose="020B0604020202020204" pitchFamily="34" charset="0"/>
              <a:buChar char="•"/>
            </a:pPr>
            <a:r>
              <a:rPr lang="en-US" dirty="0"/>
              <a:t>Examples: Scatter plots, correlation analysis.</a:t>
            </a:r>
          </a:p>
          <a:p>
            <a:endParaRPr lang="en-US" dirty="0"/>
          </a:p>
        </p:txBody>
      </p:sp>
    </p:spTree>
    <p:extLst>
      <p:ext uri="{BB962C8B-B14F-4D97-AF65-F5344CB8AC3E}">
        <p14:creationId xmlns:p14="http://schemas.microsoft.com/office/powerpoint/2010/main" val="48575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C496-8008-1400-9410-A5C5BB1C48FB}"/>
              </a:ext>
            </a:extLst>
          </p:cNvPr>
          <p:cNvSpPr>
            <a:spLocks noGrp="1"/>
          </p:cNvSpPr>
          <p:nvPr>
            <p:ph type="title"/>
          </p:nvPr>
        </p:nvSpPr>
        <p:spPr/>
        <p:txBody>
          <a:bodyPr/>
          <a:lstStyle/>
          <a:p>
            <a:r>
              <a:rPr lang="en-US" dirty="0"/>
              <a:t>Multivariate Analysis</a:t>
            </a:r>
          </a:p>
        </p:txBody>
      </p:sp>
      <p:sp>
        <p:nvSpPr>
          <p:cNvPr id="3" name="Content Placeholder 2">
            <a:extLst>
              <a:ext uri="{FF2B5EF4-FFF2-40B4-BE49-F238E27FC236}">
                <a16:creationId xmlns:a16="http://schemas.microsoft.com/office/drawing/2014/main" id="{6976C05B-2E5D-82C2-8DF2-2C19205EACD6}"/>
              </a:ext>
            </a:extLst>
          </p:cNvPr>
          <p:cNvSpPr>
            <a:spLocks noGrp="1"/>
          </p:cNvSpPr>
          <p:nvPr>
            <p:ph idx="1"/>
          </p:nvPr>
        </p:nvSpPr>
        <p:spPr/>
        <p:txBody>
          <a:bodyPr/>
          <a:lstStyle/>
          <a:p>
            <a:pPr>
              <a:buFont typeface="Arial" panose="020B0604020202020204" pitchFamily="34" charset="0"/>
              <a:buChar char="•"/>
            </a:pPr>
            <a:r>
              <a:rPr lang="en-US" dirty="0"/>
              <a:t>Definition: Examines relationships among three or more variables.</a:t>
            </a:r>
          </a:p>
          <a:p>
            <a:pPr>
              <a:buFont typeface="Arial" panose="020B0604020202020204" pitchFamily="34" charset="0"/>
              <a:buChar char="•"/>
            </a:pPr>
            <a:r>
              <a:rPr lang="en-US" dirty="0"/>
              <a:t>Purpose: Uncover complex interactions and dependencies.</a:t>
            </a:r>
          </a:p>
          <a:p>
            <a:pPr>
              <a:buFont typeface="Arial" panose="020B0604020202020204" pitchFamily="34" charset="0"/>
              <a:buChar char="•"/>
            </a:pPr>
            <a:r>
              <a:rPr lang="en-US" dirty="0"/>
              <a:t>Examples: Regression analysis, factor analysis, cluster analysis.</a:t>
            </a:r>
          </a:p>
          <a:p>
            <a:endParaRPr lang="en-US" dirty="0"/>
          </a:p>
        </p:txBody>
      </p:sp>
    </p:spTree>
    <p:extLst>
      <p:ext uri="{BB962C8B-B14F-4D97-AF65-F5344CB8AC3E}">
        <p14:creationId xmlns:p14="http://schemas.microsoft.com/office/powerpoint/2010/main" val="405464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269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262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696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7389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4961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966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E96-7386-8DF6-3833-1A7614176157}"/>
              </a:ext>
            </a:extLst>
          </p:cNvPr>
          <p:cNvSpPr>
            <a:spLocks noGrp="1"/>
          </p:cNvSpPr>
          <p:nvPr>
            <p:ph type="title"/>
          </p:nvPr>
        </p:nvSpPr>
        <p:spPr>
          <a:xfrm>
            <a:off x="914400" y="2362200"/>
            <a:ext cx="7772400" cy="1362075"/>
          </a:xfrm>
        </p:spPr>
        <p:txBody>
          <a:bodyPr>
            <a:noAutofit/>
          </a:bodyPr>
          <a:lstStyle/>
          <a:p>
            <a:pPr algn="ct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Please refer to Module 2/Ch7 on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to obtain the codes or refer to the book’s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repo</a:t>
            </a:r>
            <a:br>
              <a:rPr lang="en-US" sz="3200" dirty="0">
                <a:solidFill>
                  <a:schemeClr val="tx1">
                    <a:lumMod val="95000"/>
                    <a:lumOff val="5000"/>
                  </a:schemeClr>
                </a:solidFill>
                <a:effectLst/>
                <a:latin typeface="Calibri Light" panose="020F0302020204030204" pitchFamily="34" charset="0"/>
                <a:ea typeface="Times New Roman" panose="02020603050405020304" pitchFamily="18" charset="0"/>
              </a:rPr>
            </a:br>
            <a:endParaRPr lang="en-US" sz="3200" dirty="0">
              <a:solidFill>
                <a:schemeClr val="tx1">
                  <a:lumMod val="95000"/>
                  <a:lumOff val="5000"/>
                </a:schemeClr>
              </a:solidFill>
            </a:endParaRPr>
          </a:p>
        </p:txBody>
      </p:sp>
    </p:spTree>
    <p:extLst>
      <p:ext uri="{BB962C8B-B14F-4D97-AF65-F5344CB8AC3E}">
        <p14:creationId xmlns:p14="http://schemas.microsoft.com/office/powerpoint/2010/main" val="1367931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298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39885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344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30648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6038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6566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490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0479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7420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008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19C3-9B24-4A2D-BCEE-D30CAEFC0643}"/>
              </a:ext>
            </a:extLst>
          </p:cNvPr>
          <p:cNvSpPr>
            <a:spLocks noGrp="1"/>
          </p:cNvSpPr>
          <p:nvPr>
            <p:ph type="title"/>
          </p:nvPr>
        </p:nvSpPr>
        <p:spPr/>
        <p:txBody>
          <a:bodyPr/>
          <a:lstStyle/>
          <a:p>
            <a:pPr algn="l"/>
            <a:r>
              <a:rPr lang="en-US" dirty="0"/>
              <a:t>TOPICS</a:t>
            </a:r>
          </a:p>
        </p:txBody>
      </p:sp>
      <p:sp>
        <p:nvSpPr>
          <p:cNvPr id="3" name="Content Placeholder 2">
            <a:extLst>
              <a:ext uri="{FF2B5EF4-FFF2-40B4-BE49-F238E27FC236}">
                <a16:creationId xmlns:a16="http://schemas.microsoft.com/office/drawing/2014/main" id="{F83A98C6-82AA-41FB-8215-1D835EEA9E77}"/>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Introducing correlation </a:t>
            </a:r>
          </a:p>
          <a:p>
            <a:pPr>
              <a:buFont typeface="Arial" panose="020B0604020202020204" pitchFamily="34" charset="0"/>
              <a:buChar char="•"/>
            </a:pPr>
            <a:r>
              <a:rPr lang="en-US" dirty="0"/>
              <a:t>Understanding univariate analysis</a:t>
            </a:r>
          </a:p>
          <a:p>
            <a:pPr>
              <a:buFont typeface="Arial" panose="020B0604020202020204" pitchFamily="34" charset="0"/>
              <a:buChar char="•"/>
            </a:pPr>
            <a:r>
              <a:rPr lang="en-US" dirty="0"/>
              <a:t>Understanding bivariate analysis</a:t>
            </a:r>
          </a:p>
          <a:p>
            <a:pPr>
              <a:buFont typeface="Arial" panose="020B0604020202020204" pitchFamily="34" charset="0"/>
              <a:buChar char="•"/>
            </a:pPr>
            <a:r>
              <a:rPr lang="en-US" dirty="0"/>
              <a:t>Understanding multivariate analysis</a:t>
            </a:r>
          </a:p>
          <a:p>
            <a:pPr>
              <a:buFont typeface="Arial" panose="020B0604020202020204" pitchFamily="34" charset="0"/>
              <a:buChar char="•"/>
            </a:pPr>
            <a:r>
              <a:rPr lang="en-US" dirty="0"/>
              <a:t>Discussing multivariate analysis using the Titanic dataset</a:t>
            </a:r>
          </a:p>
          <a:p>
            <a:pPr>
              <a:buFont typeface="Arial" panose="020B0604020202020204" pitchFamily="34" charset="0"/>
              <a:buChar char="•"/>
            </a:pPr>
            <a:r>
              <a:rPr lang="en-US" dirty="0"/>
              <a:t>Outlining Simpson's paradox</a:t>
            </a:r>
          </a:p>
          <a:p>
            <a:pPr>
              <a:buFont typeface="Arial" panose="020B0604020202020204" pitchFamily="34" charset="0"/>
              <a:buChar char="•"/>
            </a:pPr>
            <a:r>
              <a:rPr lang="en-US" dirty="0"/>
              <a:t>Correlation does not imply causation</a:t>
            </a:r>
          </a:p>
        </p:txBody>
      </p:sp>
    </p:spTree>
    <p:extLst>
      <p:ext uri="{BB962C8B-B14F-4D97-AF65-F5344CB8AC3E}">
        <p14:creationId xmlns:p14="http://schemas.microsoft.com/office/powerpoint/2010/main" val="3879592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0038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9705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6966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6374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5952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3492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7863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0599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9641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048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CAF8-2358-91CD-F3C0-A0D9B5B93BDE}"/>
              </a:ext>
            </a:extLst>
          </p:cNvPr>
          <p:cNvSpPr>
            <a:spLocks noGrp="1"/>
          </p:cNvSpPr>
          <p:nvPr>
            <p:ph type="title"/>
          </p:nvPr>
        </p:nvSpPr>
        <p:spPr/>
        <p:txBody>
          <a:bodyPr>
            <a:normAutofit/>
          </a:bodyPr>
          <a:lstStyle/>
          <a:p>
            <a:r>
              <a:rPr lang="en-US" dirty="0"/>
              <a:t>Dataset used: </a:t>
            </a:r>
            <a:r>
              <a:rPr lang="en-US" b="1" i="0" dirty="0">
                <a:solidFill>
                  <a:srgbClr val="202124"/>
                </a:solidFill>
                <a:effectLst/>
                <a:latin typeface="zeitung"/>
              </a:rPr>
              <a:t>CICIDS2017</a:t>
            </a:r>
            <a:endParaRPr lang="en-US" dirty="0"/>
          </a:p>
        </p:txBody>
      </p:sp>
      <p:sp>
        <p:nvSpPr>
          <p:cNvPr id="3" name="Content Placeholder 2">
            <a:extLst>
              <a:ext uri="{FF2B5EF4-FFF2-40B4-BE49-F238E27FC236}">
                <a16:creationId xmlns:a16="http://schemas.microsoft.com/office/drawing/2014/main" id="{F0353DC4-D5E0-1706-B584-990D9202AD03}"/>
              </a:ext>
            </a:extLst>
          </p:cNvPr>
          <p:cNvSpPr>
            <a:spLocks noGrp="1"/>
          </p:cNvSpPr>
          <p:nvPr>
            <p:ph idx="1"/>
          </p:nvPr>
        </p:nvSpPr>
        <p:spPr/>
        <p:txBody>
          <a:bodyPr/>
          <a:lstStyle/>
          <a:p>
            <a:r>
              <a:rPr lang="en-US" dirty="0"/>
              <a:t>See </a:t>
            </a:r>
          </a:p>
          <a:p>
            <a:r>
              <a:rPr lang="en-US">
                <a:hlinkClick r:id="rId2"/>
              </a:rPr>
              <a:t>https://www.kaggle.com/datasets/sweety18/cicids2017-full-dataset</a:t>
            </a:r>
            <a:r>
              <a:rPr lang="en-US"/>
              <a:t> </a:t>
            </a:r>
            <a:endParaRPr lang="en-US" dirty="0"/>
          </a:p>
        </p:txBody>
      </p:sp>
    </p:spTree>
    <p:extLst>
      <p:ext uri="{BB962C8B-B14F-4D97-AF65-F5344CB8AC3E}">
        <p14:creationId xmlns:p14="http://schemas.microsoft.com/office/powerpoint/2010/main" val="3742966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8057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4954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75230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6677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73407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377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3993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5720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84369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830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6C05B-2E5D-82C2-8DF2-2C19205EACD6}"/>
              </a:ext>
            </a:extLst>
          </p:cNvPr>
          <p:cNvSpPr>
            <a:spLocks noGrp="1"/>
          </p:cNvSpPr>
          <p:nvPr>
            <p:ph idx="1"/>
          </p:nvPr>
        </p:nvSpPr>
        <p:spPr>
          <a:xfrm>
            <a:off x="533400" y="1066800"/>
            <a:ext cx="8229600" cy="4525963"/>
          </a:xfrm>
        </p:spPr>
        <p:txBody>
          <a:bodyPr>
            <a:normAutofit fontScale="92500" lnSpcReduction="10000"/>
          </a:bodyPr>
          <a:lstStyle/>
          <a:p>
            <a:pPr marL="0" indent="0">
              <a:buNone/>
            </a:pPr>
            <a:r>
              <a:rPr lang="en-US" dirty="0"/>
              <a:t>In this chapter, we will explore the correlation between different factors and estimate to what degree these different factors are reliable.</a:t>
            </a:r>
          </a:p>
          <a:p>
            <a:pPr marL="0" indent="0">
              <a:buNone/>
            </a:pPr>
            <a:endParaRPr lang="en-US" dirty="0"/>
          </a:p>
          <a:p>
            <a:pPr marL="0" indent="0">
              <a:buNone/>
            </a:pPr>
            <a:r>
              <a:rPr lang="en-US" dirty="0"/>
              <a:t>Additionally, we will learn about the different types of examinations we can carry out in order to discover the relationship between data including univariate analysis, bivariate analysis, and multivariate analysis. We will perform these analyses using the Titanic dataset. </a:t>
            </a:r>
          </a:p>
        </p:txBody>
      </p:sp>
    </p:spTree>
    <p:extLst>
      <p:ext uri="{BB962C8B-B14F-4D97-AF65-F5344CB8AC3E}">
        <p14:creationId xmlns:p14="http://schemas.microsoft.com/office/powerpoint/2010/main" val="381749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7204-0375-9FDA-DB03-3D0ADAE12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6B2E-9849-CCEE-7BDD-F2CE605E16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32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C496-8008-1400-9410-A5C5BB1C48FB}"/>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6976C05B-2E5D-82C2-8DF2-2C19205EACD6}"/>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Correlation is a statistical technique that measures the relationship between two variables.</a:t>
            </a:r>
          </a:p>
          <a:p>
            <a:pPr>
              <a:buFont typeface="Arial" panose="020B0604020202020204" pitchFamily="34" charset="0"/>
              <a:buChar char="•"/>
            </a:pPr>
            <a:r>
              <a:rPr lang="en-US" dirty="0"/>
              <a:t>It aims to understand how variables are related and to make predictions based on their relationship.</a:t>
            </a:r>
          </a:p>
          <a:p>
            <a:pPr>
              <a:buFont typeface="Arial" panose="020B0604020202020204" pitchFamily="34" charset="0"/>
              <a:buChar char="•"/>
            </a:pPr>
            <a:r>
              <a:rPr lang="en-US" dirty="0"/>
              <a:t>Correlation values range from -1 to 1, indicating the strength and direction of the relationship.</a:t>
            </a:r>
          </a:p>
          <a:p>
            <a:endParaRPr lang="en-US" dirty="0"/>
          </a:p>
        </p:txBody>
      </p:sp>
    </p:spTree>
    <p:extLst>
      <p:ext uri="{BB962C8B-B14F-4D97-AF65-F5344CB8AC3E}">
        <p14:creationId xmlns:p14="http://schemas.microsoft.com/office/powerpoint/2010/main" val="410189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C496-8008-1400-9410-A5C5BB1C48FB}"/>
              </a:ext>
            </a:extLst>
          </p:cNvPr>
          <p:cNvSpPr>
            <a:spLocks noGrp="1"/>
          </p:cNvSpPr>
          <p:nvPr>
            <p:ph type="title"/>
          </p:nvPr>
        </p:nvSpPr>
        <p:spPr/>
        <p:txBody>
          <a:bodyPr/>
          <a:lstStyle/>
          <a:p>
            <a:r>
              <a:rPr lang="en-US" dirty="0"/>
              <a:t>Strength of Correlation</a:t>
            </a:r>
          </a:p>
        </p:txBody>
      </p:sp>
      <p:sp>
        <p:nvSpPr>
          <p:cNvPr id="3" name="Content Placeholder 2">
            <a:extLst>
              <a:ext uri="{FF2B5EF4-FFF2-40B4-BE49-F238E27FC236}">
                <a16:creationId xmlns:a16="http://schemas.microsoft.com/office/drawing/2014/main" id="{6976C05B-2E5D-82C2-8DF2-2C19205EACD6}"/>
              </a:ext>
            </a:extLst>
          </p:cNvPr>
          <p:cNvSpPr>
            <a:spLocks noGrp="1"/>
          </p:cNvSpPr>
          <p:nvPr>
            <p:ph idx="1"/>
          </p:nvPr>
        </p:nvSpPr>
        <p:spPr/>
        <p:txBody>
          <a:bodyPr/>
          <a:lstStyle/>
          <a:p>
            <a:pPr>
              <a:buFont typeface="Arial" panose="020B0604020202020204" pitchFamily="34" charset="0"/>
              <a:buChar char="•"/>
            </a:pPr>
            <a:r>
              <a:rPr lang="en-US" dirty="0"/>
              <a:t>Positive Correlation: +1 signifies a perfect positive linear relationship.</a:t>
            </a:r>
          </a:p>
          <a:p>
            <a:pPr>
              <a:buFont typeface="Arial" panose="020B0604020202020204" pitchFamily="34" charset="0"/>
              <a:buChar char="•"/>
            </a:pPr>
            <a:r>
              <a:rPr lang="en-US" dirty="0"/>
              <a:t>Negative Correlation: -1 signifies a perfect negative relationship.</a:t>
            </a:r>
          </a:p>
          <a:p>
            <a:pPr>
              <a:buFont typeface="Arial" panose="020B0604020202020204" pitchFamily="34" charset="0"/>
              <a:buChar char="•"/>
            </a:pPr>
            <a:r>
              <a:rPr lang="en-US" dirty="0"/>
              <a:t>Weak Correlation: Values close to 0 indicate little or no correlation.</a:t>
            </a:r>
          </a:p>
          <a:p>
            <a:pPr>
              <a:buFont typeface="Arial" panose="020B0604020202020204" pitchFamily="34" charset="0"/>
              <a:buChar char="•"/>
            </a:pPr>
            <a:r>
              <a:rPr lang="en-US" dirty="0"/>
              <a:t>Interpretation: Correlation values help determine the strength of the relationship.</a:t>
            </a:r>
          </a:p>
          <a:p>
            <a:endParaRPr lang="en-US" dirty="0"/>
          </a:p>
        </p:txBody>
      </p:sp>
    </p:spTree>
    <p:extLst>
      <p:ext uri="{BB962C8B-B14F-4D97-AF65-F5344CB8AC3E}">
        <p14:creationId xmlns:p14="http://schemas.microsoft.com/office/powerpoint/2010/main" val="170334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C496-8008-1400-9410-A5C5BB1C48FB}"/>
              </a:ext>
            </a:extLst>
          </p:cNvPr>
          <p:cNvSpPr>
            <a:spLocks noGrp="1"/>
          </p:cNvSpPr>
          <p:nvPr>
            <p:ph type="title"/>
          </p:nvPr>
        </p:nvSpPr>
        <p:spPr/>
        <p:txBody>
          <a:bodyPr/>
          <a:lstStyle/>
          <a:p>
            <a:r>
              <a:rPr lang="en-US" dirty="0"/>
              <a:t>Scatter Plots and Correlation</a:t>
            </a:r>
          </a:p>
        </p:txBody>
      </p:sp>
      <p:sp>
        <p:nvSpPr>
          <p:cNvPr id="3" name="Content Placeholder 2">
            <a:extLst>
              <a:ext uri="{FF2B5EF4-FFF2-40B4-BE49-F238E27FC236}">
                <a16:creationId xmlns:a16="http://schemas.microsoft.com/office/drawing/2014/main" id="{6976C05B-2E5D-82C2-8DF2-2C19205EACD6}"/>
              </a:ext>
            </a:extLst>
          </p:cNvPr>
          <p:cNvSpPr>
            <a:spLocks noGrp="1"/>
          </p:cNvSpPr>
          <p:nvPr>
            <p:ph idx="1"/>
          </p:nvPr>
        </p:nvSpPr>
        <p:spPr/>
        <p:txBody>
          <a:bodyPr/>
          <a:lstStyle/>
          <a:p>
            <a:pPr>
              <a:buFont typeface="Arial" panose="020B0604020202020204" pitchFamily="34" charset="0"/>
              <a:buChar char="•"/>
            </a:pPr>
            <a:r>
              <a:rPr lang="en-US" dirty="0"/>
              <a:t>Scatter plots visually represent the relationship between two variables.</a:t>
            </a:r>
          </a:p>
          <a:p>
            <a:pPr>
              <a:buFont typeface="Arial" panose="020B0604020202020204" pitchFamily="34" charset="0"/>
              <a:buChar char="•"/>
            </a:pPr>
            <a:r>
              <a:rPr lang="en-US" dirty="0"/>
              <a:t>Positive Correlation: Data points form a straight line from the origin.</a:t>
            </a:r>
          </a:p>
          <a:p>
            <a:pPr>
              <a:buFont typeface="Arial" panose="020B0604020202020204" pitchFamily="34" charset="0"/>
              <a:buChar char="•"/>
            </a:pPr>
            <a:r>
              <a:rPr lang="en-US" dirty="0"/>
              <a:t>Negative Correlation: Data points create a descending line.</a:t>
            </a:r>
          </a:p>
          <a:p>
            <a:pPr>
              <a:buFont typeface="Arial" panose="020B0604020202020204" pitchFamily="34" charset="0"/>
              <a:buChar char="•"/>
            </a:pPr>
            <a:r>
              <a:rPr lang="en-US" dirty="0"/>
              <a:t>Perfect Correlation: A value of 1 or -1.</a:t>
            </a:r>
          </a:p>
          <a:p>
            <a:pPr>
              <a:buFont typeface="Arial" panose="020B0604020202020204" pitchFamily="34" charset="0"/>
              <a:buChar char="•"/>
            </a:pPr>
            <a:r>
              <a:rPr lang="en-US" dirty="0"/>
              <a:t>Weak Correlation: Values closer to 0.</a:t>
            </a:r>
          </a:p>
          <a:p>
            <a:endParaRPr lang="en-US" dirty="0"/>
          </a:p>
        </p:txBody>
      </p:sp>
    </p:spTree>
    <p:extLst>
      <p:ext uri="{BB962C8B-B14F-4D97-AF65-F5344CB8AC3E}">
        <p14:creationId xmlns:p14="http://schemas.microsoft.com/office/powerpoint/2010/main" val="259454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C496-8008-1400-9410-A5C5BB1C48FB}"/>
              </a:ext>
            </a:extLst>
          </p:cNvPr>
          <p:cNvSpPr>
            <a:spLocks noGrp="1"/>
          </p:cNvSpPr>
          <p:nvPr>
            <p:ph type="title"/>
          </p:nvPr>
        </p:nvSpPr>
        <p:spPr/>
        <p:txBody>
          <a:bodyPr/>
          <a:lstStyle/>
          <a:p>
            <a:r>
              <a:rPr lang="en-US" dirty="0"/>
              <a:t>The Power of Understanding</a:t>
            </a:r>
          </a:p>
        </p:txBody>
      </p:sp>
      <p:sp>
        <p:nvSpPr>
          <p:cNvPr id="3" name="Content Placeholder 2">
            <a:extLst>
              <a:ext uri="{FF2B5EF4-FFF2-40B4-BE49-F238E27FC236}">
                <a16:creationId xmlns:a16="http://schemas.microsoft.com/office/drawing/2014/main" id="{6976C05B-2E5D-82C2-8DF2-2C19205EACD6}"/>
              </a:ext>
            </a:extLst>
          </p:cNvPr>
          <p:cNvSpPr>
            <a:spLocks noGrp="1"/>
          </p:cNvSpPr>
          <p:nvPr>
            <p:ph idx="1"/>
          </p:nvPr>
        </p:nvSpPr>
        <p:spPr/>
        <p:txBody>
          <a:bodyPr/>
          <a:lstStyle/>
          <a:p>
            <a:pPr>
              <a:buFont typeface="Arial" panose="020B0604020202020204" pitchFamily="34" charset="0"/>
              <a:buChar char="•"/>
            </a:pPr>
            <a:r>
              <a:rPr lang="en-US" dirty="0"/>
              <a:t>Knowing correlations helps us predict the future.</a:t>
            </a:r>
          </a:p>
          <a:p>
            <a:pPr>
              <a:buFont typeface="Arial" panose="020B0604020202020204" pitchFamily="34" charset="0"/>
              <a:buChar char="•"/>
            </a:pPr>
            <a:r>
              <a:rPr lang="en-US" dirty="0"/>
              <a:t>Like taller people tend to be heavier.</a:t>
            </a:r>
          </a:p>
          <a:p>
            <a:pPr>
              <a:buFont typeface="Arial" panose="020B0604020202020204" pitchFamily="34" charset="0"/>
              <a:buChar char="•"/>
            </a:pPr>
            <a:r>
              <a:rPr lang="en-US" dirty="0"/>
              <a:t>It's about finding hidden patterns in your data.</a:t>
            </a:r>
          </a:p>
          <a:p>
            <a:endParaRPr lang="en-US" dirty="0"/>
          </a:p>
        </p:txBody>
      </p:sp>
      <p:pic>
        <p:nvPicPr>
          <p:cNvPr id="5" name="Picture 4" descr="A diagram of different colored squares&#10;&#10;Description automatically generated with medium confidence">
            <a:extLst>
              <a:ext uri="{FF2B5EF4-FFF2-40B4-BE49-F238E27FC236}">
                <a16:creationId xmlns:a16="http://schemas.microsoft.com/office/drawing/2014/main" id="{AB370BD3-63B6-B637-C1EB-EC4734B51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3839990"/>
            <a:ext cx="7696200" cy="2042269"/>
          </a:xfrm>
          <a:prstGeom prst="rect">
            <a:avLst/>
          </a:prstGeom>
        </p:spPr>
      </p:pic>
    </p:spTree>
    <p:extLst>
      <p:ext uri="{BB962C8B-B14F-4D97-AF65-F5344CB8AC3E}">
        <p14:creationId xmlns:p14="http://schemas.microsoft.com/office/powerpoint/2010/main" val="3607578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3490</TotalTime>
  <Words>459</Words>
  <Application>Microsoft Office PowerPoint</Application>
  <PresentationFormat>On-screen Show (4:3)</PresentationFormat>
  <Paragraphs>54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zeitung</vt:lpstr>
      <vt:lpstr>Office Theme</vt:lpstr>
      <vt:lpstr>PowerPoint Presentation</vt:lpstr>
      <vt:lpstr>Please refer to Module 2/Ch7 on github to obtain the codes or refer to the book’s github repo </vt:lpstr>
      <vt:lpstr>TOPICS</vt:lpstr>
      <vt:lpstr>Dataset used: CICIDS2017</vt:lpstr>
      <vt:lpstr>PowerPoint Presentation</vt:lpstr>
      <vt:lpstr>Correlation</vt:lpstr>
      <vt:lpstr>Strength of Correlation</vt:lpstr>
      <vt:lpstr>Scatter Plots and Correlation</vt:lpstr>
      <vt:lpstr>The Power of Understanding</vt:lpstr>
      <vt:lpstr> Types of Analysis</vt:lpstr>
      <vt:lpstr>Univariate Analysis </vt:lpstr>
      <vt:lpstr>Bivariate Analysis</vt:lpstr>
      <vt:lpstr>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MJ Ahmad</cp:lastModifiedBy>
  <cp:revision>338</cp:revision>
  <dcterms:created xsi:type="dcterms:W3CDTF">2011-06-20T17:46:59Z</dcterms:created>
  <dcterms:modified xsi:type="dcterms:W3CDTF">2024-10-20T17:53:45Z</dcterms:modified>
</cp:coreProperties>
</file>