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330" r:id="rId3"/>
    <p:sldId id="345" r:id="rId4"/>
    <p:sldId id="320" r:id="rId5"/>
    <p:sldId id="395" r:id="rId6"/>
    <p:sldId id="281" r:id="rId7"/>
    <p:sldId id="335" r:id="rId8"/>
    <p:sldId id="346" r:id="rId9"/>
    <p:sldId id="347" r:id="rId10"/>
    <p:sldId id="357" r:id="rId11"/>
    <p:sldId id="356" r:id="rId12"/>
    <p:sldId id="358" r:id="rId13"/>
    <p:sldId id="359" r:id="rId14"/>
    <p:sldId id="348" r:id="rId15"/>
    <p:sldId id="360" r:id="rId16"/>
    <p:sldId id="361" r:id="rId17"/>
    <p:sldId id="350" r:id="rId18"/>
    <p:sldId id="351" r:id="rId19"/>
    <p:sldId id="352" r:id="rId20"/>
    <p:sldId id="353" r:id="rId21"/>
    <p:sldId id="349" r:id="rId22"/>
    <p:sldId id="337" r:id="rId23"/>
    <p:sldId id="362" r:id="rId24"/>
    <p:sldId id="363" r:id="rId25"/>
    <p:sldId id="364" r:id="rId26"/>
    <p:sldId id="338" r:id="rId27"/>
    <p:sldId id="365" r:id="rId28"/>
    <p:sldId id="366" r:id="rId29"/>
    <p:sldId id="367" r:id="rId30"/>
    <p:sldId id="339" r:id="rId31"/>
    <p:sldId id="340" r:id="rId32"/>
    <p:sldId id="341" r:id="rId33"/>
    <p:sldId id="342" r:id="rId34"/>
    <p:sldId id="344" r:id="rId35"/>
    <p:sldId id="368" r:id="rId36"/>
    <p:sldId id="369" r:id="rId37"/>
    <p:sldId id="343"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57" autoAdjust="0"/>
    <p:restoredTop sz="94648" autoAdjust="0"/>
  </p:normalViewPr>
  <p:slideViewPr>
    <p:cSldViewPr>
      <p:cViewPr varScale="1">
        <p:scale>
          <a:sx n="108" d="100"/>
          <a:sy n="108" d="100"/>
        </p:scale>
        <p:origin x="132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6F8FE-044E-43C8-9E07-77133F04A74F}" type="datetimeFigureOut">
              <a:rPr lang="en-US" smtClean="0"/>
              <a:t>10/23/2023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B2B4C-4017-4332-A48C-51D407095C55}" type="slidenum">
              <a:rPr lang="en-US" smtClean="0"/>
              <a:t>‹#›</a:t>
            </a:fld>
            <a:endParaRPr lang="en-US"/>
          </a:p>
        </p:txBody>
      </p:sp>
    </p:spTree>
    <p:extLst>
      <p:ext uri="{BB962C8B-B14F-4D97-AF65-F5344CB8AC3E}">
        <p14:creationId xmlns:p14="http://schemas.microsoft.com/office/powerpoint/2010/main" val="334098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0456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75091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15097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10/23/2023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arning.oreilly.com/library/view/machine-learning-and/9781491979891/ch01.html#a_marketplace_for_hacking_skill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chtarget.com/searchenterpriseai/definition/machine-learning-ML"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learning.oreilly.com/library/view/machine-learning-and/9781491979891/ch01.html#a_marketplace_for_hacking_skill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1239" y="762000"/>
            <a:ext cx="8610600" cy="2895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700" dirty="0">
                <a:solidFill>
                  <a:schemeClr val="tx2"/>
                </a:solidFill>
                <a:latin typeface="Arial" pitchFamily="34" charset="0"/>
                <a:cs typeface="Arial" pitchFamily="34" charset="0"/>
              </a:rPr>
              <a:t>CYBR 520</a:t>
            </a:r>
          </a:p>
          <a:p>
            <a:endParaRPr lang="en-US" sz="7700" dirty="0">
              <a:solidFill>
                <a:schemeClr val="tx2"/>
              </a:solidFill>
              <a:latin typeface="Arial" pitchFamily="34" charset="0"/>
              <a:cs typeface="Arial" pitchFamily="34" charset="0"/>
            </a:endParaRPr>
          </a:p>
        </p:txBody>
      </p:sp>
      <p:sp>
        <p:nvSpPr>
          <p:cNvPr id="7" name="Title 1"/>
          <p:cNvSpPr txBox="1">
            <a:spLocks/>
          </p:cNvSpPr>
          <p:nvPr/>
        </p:nvSpPr>
        <p:spPr>
          <a:xfrm>
            <a:off x="301239" y="3200400"/>
            <a:ext cx="8610600" cy="12192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00" dirty="0">
                <a:solidFill>
                  <a:schemeClr val="tx2">
                    <a:lumMod val="60000"/>
                    <a:lumOff val="40000"/>
                  </a:schemeClr>
                </a:solidFill>
                <a:latin typeface="Arial" pitchFamily="34" charset="0"/>
                <a:cs typeface="Arial" pitchFamily="34" charset="0"/>
              </a:rPr>
              <a:t>Module 3: Introduction to Machine Learning and Security</a:t>
            </a:r>
          </a:p>
          <a:p>
            <a:r>
              <a:rPr lang="en-US" sz="2600" dirty="0">
                <a:latin typeface="Arial" pitchFamily="34" charset="0"/>
                <a:cs typeface="Arial" pitchFamily="34" charset="0"/>
              </a:rPr>
              <a:t>Chapter 1:Introduction to machine learning with Python: a guide for data scientists**</a:t>
            </a:r>
          </a:p>
          <a:p>
            <a:r>
              <a:rPr lang="en-US" sz="2600" dirty="0">
                <a:latin typeface="Arial" pitchFamily="34" charset="0"/>
                <a:cs typeface="Arial" pitchFamily="34" charset="0"/>
                <a:hlinkClick r:id="rId2"/>
              </a:rPr>
              <a:t>Chapter 1</a:t>
            </a:r>
            <a:r>
              <a:rPr lang="en-US" sz="2600" dirty="0">
                <a:latin typeface="Arial" pitchFamily="34" charset="0"/>
                <a:cs typeface="Arial" pitchFamily="34" charset="0"/>
              </a:rPr>
              <a:t>: Machine learning and security- Protecting systems with data and algorithms***</a:t>
            </a:r>
            <a:endParaRPr lang="en-US" sz="2600" dirty="0">
              <a:effectLst/>
              <a:latin typeface="Arial" pitchFamily="34" charset="0"/>
              <a:ea typeface="Times New Roman" panose="02020603050405020304" pitchFamily="18" charset="0"/>
              <a:cs typeface="Arial" pitchFamily="34" charset="0"/>
            </a:endParaRP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Content Placeholder 8" descr="A screenshot of a newspaper&#10;&#10;Description automatically generated">
            <a:extLst>
              <a:ext uri="{FF2B5EF4-FFF2-40B4-BE49-F238E27FC236}">
                <a16:creationId xmlns:a16="http://schemas.microsoft.com/office/drawing/2014/main" id="{3B836C71-D066-D86F-7749-B0D9D6143D6F}"/>
              </a:ext>
            </a:extLst>
          </p:cNvPr>
          <p:cNvPicPr>
            <a:picLocks noGrp="1" noChangeAspect="1"/>
          </p:cNvPicPr>
          <p:nvPr>
            <p:ph idx="1"/>
          </p:nvPr>
        </p:nvPicPr>
        <p:blipFill>
          <a:blip r:embed="rId2"/>
          <a:stretch>
            <a:fillRect/>
          </a:stretch>
        </p:blipFill>
        <p:spPr>
          <a:xfrm>
            <a:off x="482600" y="781114"/>
            <a:ext cx="8178799" cy="5295771"/>
          </a:xfrm>
          <a:prstGeom prst="rect">
            <a:avLst/>
          </a:prstGeom>
        </p:spPr>
      </p:pic>
      <p:sp>
        <p:nvSpPr>
          <p:cNvPr id="11" name="TextBox 10">
            <a:extLst>
              <a:ext uri="{FF2B5EF4-FFF2-40B4-BE49-F238E27FC236}">
                <a16:creationId xmlns:a16="http://schemas.microsoft.com/office/drawing/2014/main" id="{D6C5F3F4-B523-3D15-A8B2-F94B5AAD67D7}"/>
              </a:ext>
            </a:extLst>
          </p:cNvPr>
          <p:cNvSpPr txBox="1"/>
          <p:nvPr/>
        </p:nvSpPr>
        <p:spPr>
          <a:xfrm>
            <a:off x="228600" y="6248400"/>
            <a:ext cx="8915400" cy="369332"/>
          </a:xfrm>
          <a:prstGeom prst="rect">
            <a:avLst/>
          </a:prstGeom>
          <a:noFill/>
        </p:spPr>
        <p:txBody>
          <a:bodyPr wrap="square">
            <a:spAutoFit/>
          </a:bodyPr>
          <a:lstStyle/>
          <a:p>
            <a:r>
              <a:rPr lang="en-US" dirty="0"/>
              <a:t>Source: </a:t>
            </a:r>
            <a:r>
              <a:rPr lang="en-US" dirty="0">
                <a:hlinkClick r:id="rId3"/>
              </a:rPr>
              <a:t>https://www.techtarget.com/searchenterpriseai/definition/machine-learning-ML</a:t>
            </a:r>
            <a:r>
              <a:rPr lang="en-US" dirty="0"/>
              <a:t> </a:t>
            </a:r>
          </a:p>
        </p:txBody>
      </p:sp>
    </p:spTree>
    <p:extLst>
      <p:ext uri="{BB962C8B-B14F-4D97-AF65-F5344CB8AC3E}">
        <p14:creationId xmlns:p14="http://schemas.microsoft.com/office/powerpoint/2010/main" val="1220204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454D-11E2-1951-E535-132692337EF0}"/>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B29B117B-C85D-10E5-1F87-EE19BDEEEED1}"/>
              </a:ext>
            </a:extLst>
          </p:cNvPr>
          <p:cNvSpPr>
            <a:spLocks noGrp="1"/>
          </p:cNvSpPr>
          <p:nvPr>
            <p:ph idx="1"/>
          </p:nvPr>
        </p:nvSpPr>
        <p:spPr/>
        <p:txBody>
          <a:bodyPr/>
          <a:lstStyle/>
          <a:p>
            <a:r>
              <a:rPr lang="en-US" dirty="0"/>
              <a:t>It is feeding data to an algorithm (Machine Learning Algorithm):</a:t>
            </a:r>
          </a:p>
          <a:p>
            <a:pPr lvl="1"/>
            <a:r>
              <a:rPr lang="en-US" dirty="0"/>
              <a:t>to gradually improve outcomes with experience.</a:t>
            </a:r>
          </a:p>
          <a:p>
            <a:pPr lvl="1"/>
            <a:r>
              <a:rPr lang="en-US" dirty="0"/>
              <a:t>train it on how to achieve a certain outcome.</a:t>
            </a:r>
          </a:p>
          <a:p>
            <a:r>
              <a:rPr lang="en-US" dirty="0"/>
              <a:t>Classification</a:t>
            </a:r>
          </a:p>
          <a:p>
            <a:r>
              <a:rPr lang="en-US" dirty="0"/>
              <a:t>Prediction</a:t>
            </a:r>
          </a:p>
          <a:p>
            <a:endParaRPr lang="en-US" dirty="0"/>
          </a:p>
        </p:txBody>
      </p:sp>
    </p:spTree>
    <p:extLst>
      <p:ext uri="{BB962C8B-B14F-4D97-AF65-F5344CB8AC3E}">
        <p14:creationId xmlns:p14="http://schemas.microsoft.com/office/powerpoint/2010/main" val="1472375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454D-11E2-1951-E535-132692337EF0}"/>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B29B117B-C85D-10E5-1F87-EE19BDEEEED1}"/>
              </a:ext>
            </a:extLst>
          </p:cNvPr>
          <p:cNvSpPr>
            <a:spLocks noGrp="1"/>
          </p:cNvSpPr>
          <p:nvPr>
            <p:ph idx="1"/>
          </p:nvPr>
        </p:nvSpPr>
        <p:spPr/>
        <p:txBody>
          <a:bodyPr/>
          <a:lstStyle/>
          <a:p>
            <a:r>
              <a:rPr lang="en-US" dirty="0"/>
              <a:t>In classification, an algorithm is fed data in hope to teach it to :</a:t>
            </a:r>
          </a:p>
          <a:p>
            <a:pPr lvl="1"/>
            <a:r>
              <a:rPr lang="en-US" dirty="0"/>
              <a:t>tell whether an image is of a cat or not</a:t>
            </a:r>
          </a:p>
          <a:p>
            <a:pPr lvl="1"/>
            <a:r>
              <a:rPr lang="en-US" dirty="0"/>
              <a:t>Does this patient have cancer?</a:t>
            </a:r>
          </a:p>
        </p:txBody>
      </p:sp>
    </p:spTree>
    <p:extLst>
      <p:ext uri="{BB962C8B-B14F-4D97-AF65-F5344CB8AC3E}">
        <p14:creationId xmlns:p14="http://schemas.microsoft.com/office/powerpoint/2010/main" val="2910635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454D-11E2-1951-E535-132692337EF0}"/>
              </a:ext>
            </a:extLst>
          </p:cNvPr>
          <p:cNvSpPr>
            <a:spLocks noGrp="1"/>
          </p:cNvSpPr>
          <p:nvPr>
            <p:ph type="title"/>
          </p:nvPr>
        </p:nvSpPr>
        <p:spPr/>
        <p:txBody>
          <a:bodyPr/>
          <a:lstStyle/>
          <a:p>
            <a:r>
              <a:rPr lang="en-US" dirty="0"/>
              <a:t>Prediction</a:t>
            </a:r>
          </a:p>
        </p:txBody>
      </p:sp>
      <p:sp>
        <p:nvSpPr>
          <p:cNvPr id="3" name="Content Placeholder 2">
            <a:extLst>
              <a:ext uri="{FF2B5EF4-FFF2-40B4-BE49-F238E27FC236}">
                <a16:creationId xmlns:a16="http://schemas.microsoft.com/office/drawing/2014/main" id="{B29B117B-C85D-10E5-1F87-EE19BDEEEED1}"/>
              </a:ext>
            </a:extLst>
          </p:cNvPr>
          <p:cNvSpPr>
            <a:spLocks noGrp="1"/>
          </p:cNvSpPr>
          <p:nvPr>
            <p:ph idx="1"/>
          </p:nvPr>
        </p:nvSpPr>
        <p:spPr/>
        <p:txBody>
          <a:bodyPr/>
          <a:lstStyle/>
          <a:p>
            <a:r>
              <a:rPr lang="en-US" dirty="0"/>
              <a:t>In classification, an algorithm is fed data in hope to teach it to :</a:t>
            </a:r>
          </a:p>
          <a:p>
            <a:pPr lvl="1"/>
            <a:r>
              <a:rPr lang="en-US" dirty="0"/>
              <a:t>Will this stock go up?</a:t>
            </a:r>
          </a:p>
          <a:p>
            <a:pPr lvl="1"/>
            <a:r>
              <a:rPr lang="en-US" dirty="0"/>
              <a:t>What should you read next?</a:t>
            </a:r>
          </a:p>
        </p:txBody>
      </p:sp>
    </p:spTree>
    <p:extLst>
      <p:ext uri="{BB962C8B-B14F-4D97-AF65-F5344CB8AC3E}">
        <p14:creationId xmlns:p14="http://schemas.microsoft.com/office/powerpoint/2010/main" val="261458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C41C-78DD-E2AE-713A-7935D2829B28}"/>
              </a:ext>
            </a:extLst>
          </p:cNvPr>
          <p:cNvSpPr>
            <a:spLocks noGrp="1"/>
          </p:cNvSpPr>
          <p:nvPr>
            <p:ph type="title"/>
          </p:nvPr>
        </p:nvSpPr>
        <p:spPr/>
        <p:txBody>
          <a:bodyPr>
            <a:normAutofit fontScale="90000"/>
          </a:bodyPr>
          <a:lstStyle/>
          <a:p>
            <a:r>
              <a:rPr lang="en-US" b="1" dirty="0"/>
              <a:t>How Does Machine Learning Work?</a:t>
            </a:r>
            <a:endParaRPr lang="en-US" dirty="0"/>
          </a:p>
        </p:txBody>
      </p:sp>
      <p:sp>
        <p:nvSpPr>
          <p:cNvPr id="3" name="Content Placeholder 2">
            <a:extLst>
              <a:ext uri="{FF2B5EF4-FFF2-40B4-BE49-F238E27FC236}">
                <a16:creationId xmlns:a16="http://schemas.microsoft.com/office/drawing/2014/main" id="{0235C54B-088F-ED15-7590-1DE68277E9C9}"/>
              </a:ext>
            </a:extLst>
          </p:cNvPr>
          <p:cNvSpPr>
            <a:spLocks noGrp="1"/>
          </p:cNvSpPr>
          <p:nvPr>
            <p:ph idx="1"/>
          </p:nvPr>
        </p:nvSpPr>
        <p:spPr/>
        <p:txBody>
          <a:bodyPr/>
          <a:lstStyle/>
          <a:p>
            <a:r>
              <a:rPr lang="en-US" dirty="0"/>
              <a:t>Data Collection: Gather a large amount of data related to a problem.</a:t>
            </a:r>
          </a:p>
          <a:p>
            <a:r>
              <a:rPr lang="en-US" dirty="0"/>
              <a:t>Training: Teach the computer by showing it examples from the data.</a:t>
            </a:r>
          </a:p>
          <a:p>
            <a:r>
              <a:rPr lang="en-US" dirty="0"/>
              <a:t>Prediction: The computer makes predictions or decisions based on what it has learned.</a:t>
            </a:r>
          </a:p>
        </p:txBody>
      </p:sp>
    </p:spTree>
    <p:extLst>
      <p:ext uri="{BB962C8B-B14F-4D97-AF65-F5344CB8AC3E}">
        <p14:creationId xmlns:p14="http://schemas.microsoft.com/office/powerpoint/2010/main" val="2628217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4FDD9-81CA-80A4-9091-C82279A3EFB3}"/>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F51392AF-4DD3-3B74-11CF-84D630C5723F}"/>
              </a:ext>
            </a:extLst>
          </p:cNvPr>
          <p:cNvSpPr>
            <a:spLocks noGrp="1"/>
          </p:cNvSpPr>
          <p:nvPr>
            <p:ph idx="1"/>
          </p:nvPr>
        </p:nvSpPr>
        <p:spPr/>
        <p:txBody>
          <a:bodyPr/>
          <a:lstStyle/>
          <a:p>
            <a:r>
              <a:rPr lang="en-US" dirty="0"/>
              <a:t>Raw data is everywhere.</a:t>
            </a:r>
          </a:p>
          <a:p>
            <a:r>
              <a:rPr lang="en-US" dirty="0"/>
              <a:t>Transformation and cleaning is needed</a:t>
            </a:r>
          </a:p>
          <a:p>
            <a:r>
              <a:rPr lang="en-US" dirty="0"/>
              <a:t>Features needs to be extracted</a:t>
            </a:r>
          </a:p>
          <a:p>
            <a:r>
              <a:rPr lang="en-US" dirty="0"/>
              <a:t>Features might also be engineered</a:t>
            </a:r>
          </a:p>
          <a:p>
            <a:endParaRPr lang="en-US" dirty="0"/>
          </a:p>
        </p:txBody>
      </p:sp>
    </p:spTree>
    <p:extLst>
      <p:ext uri="{BB962C8B-B14F-4D97-AF65-F5344CB8AC3E}">
        <p14:creationId xmlns:p14="http://schemas.microsoft.com/office/powerpoint/2010/main" val="3474941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A2DC-4312-B26B-957B-B898350A3B83}"/>
              </a:ext>
            </a:extLst>
          </p:cNvPr>
          <p:cNvSpPr>
            <a:spLocks noGrp="1"/>
          </p:cNvSpPr>
          <p:nvPr>
            <p:ph type="title"/>
          </p:nvPr>
        </p:nvSpPr>
        <p:spPr/>
        <p:txBody>
          <a:bodyPr/>
          <a:lstStyle/>
          <a:p>
            <a:r>
              <a:rPr lang="en-US" dirty="0"/>
              <a:t>Data Collection</a:t>
            </a:r>
          </a:p>
        </p:txBody>
      </p:sp>
      <p:sp>
        <p:nvSpPr>
          <p:cNvPr id="3" name="Content Placeholder 2">
            <a:extLst>
              <a:ext uri="{FF2B5EF4-FFF2-40B4-BE49-F238E27FC236}">
                <a16:creationId xmlns:a16="http://schemas.microsoft.com/office/drawing/2014/main" id="{C1B64171-8D33-6570-CE8B-355C4739FEC4}"/>
              </a:ext>
            </a:extLst>
          </p:cNvPr>
          <p:cNvSpPr>
            <a:spLocks noGrp="1"/>
          </p:cNvSpPr>
          <p:nvPr>
            <p:ph idx="1"/>
          </p:nvPr>
        </p:nvSpPr>
        <p:spPr/>
        <p:txBody>
          <a:bodyPr/>
          <a:lstStyle/>
          <a:p>
            <a:r>
              <a:rPr lang="en-US" dirty="0"/>
              <a:t>If you want to design a ML model that classify whether a car is SVU, Sedan, Truck:</a:t>
            </a:r>
          </a:p>
          <a:p>
            <a:pPr lvl="1"/>
            <a:r>
              <a:rPr lang="en-US" dirty="0"/>
              <a:t>What would you collect?</a:t>
            </a:r>
          </a:p>
          <a:p>
            <a:pPr lvl="1"/>
            <a:r>
              <a:rPr lang="en-US" dirty="0"/>
              <a:t>How do you know that?</a:t>
            </a:r>
          </a:p>
          <a:p>
            <a:pPr lvl="1"/>
            <a:endParaRPr lang="en-US" dirty="0"/>
          </a:p>
        </p:txBody>
      </p:sp>
    </p:spTree>
    <p:extLst>
      <p:ext uri="{BB962C8B-B14F-4D97-AF65-F5344CB8AC3E}">
        <p14:creationId xmlns:p14="http://schemas.microsoft.com/office/powerpoint/2010/main" val="2280712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C41C-78DD-E2AE-713A-7935D2829B28}"/>
              </a:ext>
            </a:extLst>
          </p:cNvPr>
          <p:cNvSpPr>
            <a:spLocks noGrp="1"/>
          </p:cNvSpPr>
          <p:nvPr>
            <p:ph type="title"/>
          </p:nvPr>
        </p:nvSpPr>
        <p:spPr/>
        <p:txBody>
          <a:bodyPr/>
          <a:lstStyle/>
          <a:p>
            <a:r>
              <a:rPr lang="en-US" b="1" dirty="0"/>
              <a:t>Applications of Machine Learning</a:t>
            </a:r>
            <a:endParaRPr lang="en-US" dirty="0"/>
          </a:p>
        </p:txBody>
      </p:sp>
      <p:sp>
        <p:nvSpPr>
          <p:cNvPr id="3" name="Content Placeholder 2">
            <a:extLst>
              <a:ext uri="{FF2B5EF4-FFF2-40B4-BE49-F238E27FC236}">
                <a16:creationId xmlns:a16="http://schemas.microsoft.com/office/drawing/2014/main" id="{0235C54B-088F-ED15-7590-1DE68277E9C9}"/>
              </a:ext>
            </a:extLst>
          </p:cNvPr>
          <p:cNvSpPr>
            <a:spLocks noGrp="1"/>
          </p:cNvSpPr>
          <p:nvPr>
            <p:ph idx="1"/>
          </p:nvPr>
        </p:nvSpPr>
        <p:spPr/>
        <p:txBody>
          <a:bodyPr/>
          <a:lstStyle/>
          <a:p>
            <a:r>
              <a:rPr lang="en-US" dirty="0"/>
              <a:t>Examples: Recommendations (Netflix, Amazon), Image Recognition (Facebook tagging), Speech Recognition (Siri), Medical Diagnosis, Self-Driving Cars.</a:t>
            </a:r>
          </a:p>
        </p:txBody>
      </p:sp>
    </p:spTree>
    <p:extLst>
      <p:ext uri="{BB962C8B-B14F-4D97-AF65-F5344CB8AC3E}">
        <p14:creationId xmlns:p14="http://schemas.microsoft.com/office/powerpoint/2010/main" val="306023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C41C-78DD-E2AE-713A-7935D2829B28}"/>
              </a:ext>
            </a:extLst>
          </p:cNvPr>
          <p:cNvSpPr>
            <a:spLocks noGrp="1"/>
          </p:cNvSpPr>
          <p:nvPr>
            <p:ph type="title"/>
          </p:nvPr>
        </p:nvSpPr>
        <p:spPr/>
        <p:txBody>
          <a:bodyPr/>
          <a:lstStyle/>
          <a:p>
            <a:r>
              <a:rPr lang="en-US" b="1" dirty="0"/>
              <a:t>Benefits of Machine Learning</a:t>
            </a:r>
            <a:endParaRPr lang="en-US" dirty="0"/>
          </a:p>
        </p:txBody>
      </p:sp>
      <p:sp>
        <p:nvSpPr>
          <p:cNvPr id="3" name="Content Placeholder 2">
            <a:extLst>
              <a:ext uri="{FF2B5EF4-FFF2-40B4-BE49-F238E27FC236}">
                <a16:creationId xmlns:a16="http://schemas.microsoft.com/office/drawing/2014/main" id="{0235C54B-088F-ED15-7590-1DE68277E9C9}"/>
              </a:ext>
            </a:extLst>
          </p:cNvPr>
          <p:cNvSpPr>
            <a:spLocks noGrp="1"/>
          </p:cNvSpPr>
          <p:nvPr>
            <p:ph idx="1"/>
          </p:nvPr>
        </p:nvSpPr>
        <p:spPr/>
        <p:txBody>
          <a:bodyPr/>
          <a:lstStyle/>
          <a:p>
            <a:pPr>
              <a:buFont typeface="Arial" panose="020B0604020202020204" pitchFamily="34" charset="0"/>
              <a:buChar char="•"/>
            </a:pPr>
            <a:r>
              <a:rPr lang="en-US" dirty="0"/>
              <a:t>Automation: Automate repetitive tasks.</a:t>
            </a:r>
          </a:p>
          <a:p>
            <a:pPr>
              <a:buFont typeface="Arial" panose="020B0604020202020204" pitchFamily="34" charset="0"/>
              <a:buChar char="•"/>
            </a:pPr>
            <a:r>
              <a:rPr lang="en-US" dirty="0"/>
              <a:t>Personalization: Customize recommendations and user experiences.</a:t>
            </a:r>
          </a:p>
          <a:p>
            <a:pPr>
              <a:buFont typeface="Arial" panose="020B0604020202020204" pitchFamily="34" charset="0"/>
              <a:buChar char="•"/>
            </a:pPr>
            <a:r>
              <a:rPr lang="en-US" dirty="0"/>
              <a:t>Accuracy: Make predictions with high accuracy.</a:t>
            </a:r>
          </a:p>
          <a:p>
            <a:pPr>
              <a:buFont typeface="Arial" panose="020B0604020202020204" pitchFamily="34" charset="0"/>
              <a:buChar char="•"/>
            </a:pPr>
            <a:r>
              <a:rPr lang="en-US" dirty="0"/>
              <a:t>Scalability: Handle large datasets and complex problems.</a:t>
            </a:r>
          </a:p>
          <a:p>
            <a:endParaRPr lang="en-US" dirty="0"/>
          </a:p>
        </p:txBody>
      </p:sp>
    </p:spTree>
    <p:extLst>
      <p:ext uri="{BB962C8B-B14F-4D97-AF65-F5344CB8AC3E}">
        <p14:creationId xmlns:p14="http://schemas.microsoft.com/office/powerpoint/2010/main" val="2814570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C41C-78DD-E2AE-713A-7935D2829B28}"/>
              </a:ext>
            </a:extLst>
          </p:cNvPr>
          <p:cNvSpPr>
            <a:spLocks noGrp="1"/>
          </p:cNvSpPr>
          <p:nvPr>
            <p:ph type="title"/>
          </p:nvPr>
        </p:nvSpPr>
        <p:spPr/>
        <p:txBody>
          <a:bodyPr>
            <a:normAutofit/>
          </a:bodyPr>
          <a:lstStyle/>
          <a:p>
            <a:r>
              <a:rPr lang="en-US" b="1" dirty="0"/>
              <a:t>Challenges and Considerations</a:t>
            </a:r>
            <a:endParaRPr lang="en-US" dirty="0"/>
          </a:p>
        </p:txBody>
      </p:sp>
      <p:sp>
        <p:nvSpPr>
          <p:cNvPr id="3" name="Content Placeholder 2">
            <a:extLst>
              <a:ext uri="{FF2B5EF4-FFF2-40B4-BE49-F238E27FC236}">
                <a16:creationId xmlns:a16="http://schemas.microsoft.com/office/drawing/2014/main" id="{0235C54B-088F-ED15-7590-1DE68277E9C9}"/>
              </a:ext>
            </a:extLst>
          </p:cNvPr>
          <p:cNvSpPr>
            <a:spLocks noGrp="1"/>
          </p:cNvSpPr>
          <p:nvPr>
            <p:ph idx="1"/>
          </p:nvPr>
        </p:nvSpPr>
        <p:spPr/>
        <p:txBody>
          <a:bodyPr/>
          <a:lstStyle/>
          <a:p>
            <a:pPr>
              <a:buFont typeface="Arial" panose="020B0604020202020204" pitchFamily="34" charset="0"/>
              <a:buChar char="•"/>
            </a:pPr>
            <a:r>
              <a:rPr lang="en-US" dirty="0"/>
              <a:t>Data Quality: Machine learning relies on good quality data.</a:t>
            </a:r>
          </a:p>
          <a:p>
            <a:pPr>
              <a:buFont typeface="Arial" panose="020B0604020202020204" pitchFamily="34" charset="0"/>
              <a:buChar char="•"/>
            </a:pPr>
            <a:r>
              <a:rPr lang="en-US" dirty="0"/>
              <a:t>Bias: Models can inherit biases from the data.</a:t>
            </a:r>
          </a:p>
          <a:p>
            <a:pPr>
              <a:buFont typeface="Arial" panose="020B0604020202020204" pitchFamily="34" charset="0"/>
              <a:buChar char="•"/>
            </a:pPr>
            <a:r>
              <a:rPr lang="en-US" dirty="0"/>
              <a:t>Interpretability: Understanding how the model makes decisions can be challenging.</a:t>
            </a:r>
          </a:p>
          <a:p>
            <a:endParaRPr lang="en-US" dirty="0"/>
          </a:p>
        </p:txBody>
      </p:sp>
    </p:spTree>
    <p:extLst>
      <p:ext uri="{BB962C8B-B14F-4D97-AF65-F5344CB8AC3E}">
        <p14:creationId xmlns:p14="http://schemas.microsoft.com/office/powerpoint/2010/main" val="293396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CE96-7386-8DF6-3833-1A7614176157}"/>
              </a:ext>
            </a:extLst>
          </p:cNvPr>
          <p:cNvSpPr>
            <a:spLocks noGrp="1"/>
          </p:cNvSpPr>
          <p:nvPr>
            <p:ph type="title"/>
          </p:nvPr>
        </p:nvSpPr>
        <p:spPr>
          <a:xfrm>
            <a:off x="914400" y="2362200"/>
            <a:ext cx="7772400" cy="1362075"/>
          </a:xfrm>
        </p:spPr>
        <p:txBody>
          <a:bodyPr>
            <a:noAutofit/>
          </a:bodyPr>
          <a:lstStyle/>
          <a:p>
            <a:pPr algn="ct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Please refer to Module 3 on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to obtain the codes or refer to the book’s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repo</a:t>
            </a:r>
            <a:br>
              <a:rPr lang="en-US" sz="3200" dirty="0">
                <a:solidFill>
                  <a:schemeClr val="tx1">
                    <a:lumMod val="95000"/>
                    <a:lumOff val="5000"/>
                  </a:schemeClr>
                </a:solidFill>
                <a:effectLst/>
                <a:latin typeface="Calibri Light" panose="020F0302020204030204" pitchFamily="34" charset="0"/>
                <a:ea typeface="Times New Roman" panose="02020603050405020304" pitchFamily="18" charset="0"/>
              </a:rPr>
            </a:br>
            <a:endParaRPr lang="en-US" sz="3200" dirty="0">
              <a:solidFill>
                <a:schemeClr val="tx1">
                  <a:lumMod val="95000"/>
                  <a:lumOff val="5000"/>
                </a:schemeClr>
              </a:solidFill>
            </a:endParaRPr>
          </a:p>
        </p:txBody>
      </p:sp>
    </p:spTree>
    <p:extLst>
      <p:ext uri="{BB962C8B-B14F-4D97-AF65-F5344CB8AC3E}">
        <p14:creationId xmlns:p14="http://schemas.microsoft.com/office/powerpoint/2010/main" val="1367931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C41C-78DD-E2AE-713A-7935D2829B28}"/>
              </a:ext>
            </a:extLst>
          </p:cNvPr>
          <p:cNvSpPr>
            <a:spLocks noGrp="1"/>
          </p:cNvSpPr>
          <p:nvPr>
            <p:ph type="title"/>
          </p:nvPr>
        </p:nvSpPr>
        <p:spPr/>
        <p:txBody>
          <a:bodyPr>
            <a:normAutofit fontScale="90000"/>
          </a:bodyPr>
          <a:lstStyle/>
          <a:p>
            <a:r>
              <a:rPr lang="en-US" b="1" dirty="0"/>
              <a:t>Getting Started with Machine Learning</a:t>
            </a:r>
            <a:endParaRPr lang="en-US" dirty="0"/>
          </a:p>
        </p:txBody>
      </p:sp>
      <p:sp>
        <p:nvSpPr>
          <p:cNvPr id="3" name="Content Placeholder 2">
            <a:extLst>
              <a:ext uri="{FF2B5EF4-FFF2-40B4-BE49-F238E27FC236}">
                <a16:creationId xmlns:a16="http://schemas.microsoft.com/office/drawing/2014/main" id="{0235C54B-088F-ED15-7590-1DE68277E9C9}"/>
              </a:ext>
            </a:extLst>
          </p:cNvPr>
          <p:cNvSpPr>
            <a:spLocks noGrp="1"/>
          </p:cNvSpPr>
          <p:nvPr>
            <p:ph idx="1"/>
          </p:nvPr>
        </p:nvSpPr>
        <p:spPr/>
        <p:txBody>
          <a:bodyPr/>
          <a:lstStyle/>
          <a:p>
            <a:pPr>
              <a:buFont typeface="Arial" panose="020B0604020202020204" pitchFamily="34" charset="0"/>
              <a:buChar char="•"/>
            </a:pPr>
            <a:r>
              <a:rPr lang="en-US" dirty="0"/>
              <a:t>Learn: Online courses, books, tutorials.</a:t>
            </a:r>
          </a:p>
          <a:p>
            <a:pPr>
              <a:buFont typeface="Arial" panose="020B0604020202020204" pitchFamily="34" charset="0"/>
              <a:buChar char="•"/>
            </a:pPr>
            <a:r>
              <a:rPr lang="en-US" dirty="0"/>
              <a:t>Tools: Python, libraries like TensorFlow or scikit-learn.</a:t>
            </a:r>
          </a:p>
          <a:p>
            <a:pPr>
              <a:buFont typeface="Arial" panose="020B0604020202020204" pitchFamily="34" charset="0"/>
              <a:buChar char="•"/>
            </a:pPr>
            <a:r>
              <a:rPr lang="en-US" dirty="0"/>
              <a:t>Practice: Work on simple projects.</a:t>
            </a:r>
          </a:p>
          <a:p>
            <a:endParaRPr lang="en-US" dirty="0"/>
          </a:p>
        </p:txBody>
      </p:sp>
    </p:spTree>
    <p:extLst>
      <p:ext uri="{BB962C8B-B14F-4D97-AF65-F5344CB8AC3E}">
        <p14:creationId xmlns:p14="http://schemas.microsoft.com/office/powerpoint/2010/main" val="1995920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C41C-78DD-E2AE-713A-7935D2829B28}"/>
              </a:ext>
            </a:extLst>
          </p:cNvPr>
          <p:cNvSpPr>
            <a:spLocks noGrp="1"/>
          </p:cNvSpPr>
          <p:nvPr>
            <p:ph type="title"/>
          </p:nvPr>
        </p:nvSpPr>
        <p:spPr/>
        <p:txBody>
          <a:bodyPr/>
          <a:lstStyle/>
          <a:p>
            <a:r>
              <a:rPr lang="en-US" b="1" dirty="0"/>
              <a:t>Types of Machine Learning</a:t>
            </a:r>
            <a:endParaRPr lang="en-US" dirty="0"/>
          </a:p>
        </p:txBody>
      </p:sp>
      <p:sp>
        <p:nvSpPr>
          <p:cNvPr id="3" name="Content Placeholder 2">
            <a:extLst>
              <a:ext uri="{FF2B5EF4-FFF2-40B4-BE49-F238E27FC236}">
                <a16:creationId xmlns:a16="http://schemas.microsoft.com/office/drawing/2014/main" id="{0235C54B-088F-ED15-7590-1DE68277E9C9}"/>
              </a:ext>
            </a:extLst>
          </p:cNvPr>
          <p:cNvSpPr>
            <a:spLocks noGrp="1"/>
          </p:cNvSpPr>
          <p:nvPr>
            <p:ph idx="1"/>
          </p:nvPr>
        </p:nvSpPr>
        <p:spPr/>
        <p:txBody>
          <a:bodyPr>
            <a:normAutofit lnSpcReduction="10000"/>
          </a:bodyPr>
          <a:lstStyle/>
          <a:p>
            <a:r>
              <a:rPr lang="en-US" dirty="0"/>
              <a:t>Supervised Learning: Computer learns from labeled examples (e.g., predicting house prices).</a:t>
            </a:r>
          </a:p>
          <a:p>
            <a:r>
              <a:rPr lang="en-US" dirty="0"/>
              <a:t>Unsupervised Learning: Computer finds patterns in data without labels (e.g., clustering similar customer groups).</a:t>
            </a:r>
          </a:p>
          <a:p>
            <a:r>
              <a:rPr lang="en-US" dirty="0"/>
              <a:t>Reinforcement Learning: Computer learns through trial and error (e.g., training a game-playing AI).</a:t>
            </a:r>
          </a:p>
        </p:txBody>
      </p:sp>
    </p:spTree>
    <p:extLst>
      <p:ext uri="{BB962C8B-B14F-4D97-AF65-F5344CB8AC3E}">
        <p14:creationId xmlns:p14="http://schemas.microsoft.com/office/powerpoint/2010/main" val="3939738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r>
              <a:rPr lang="en-US" dirty="0"/>
              <a:t>Supervised Machine Learning***</a:t>
            </a:r>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r>
              <a:rPr lang="en-US" dirty="0"/>
              <a:t>At the most general level, </a:t>
            </a:r>
            <a:r>
              <a:rPr lang="en-US" i="1" dirty="0"/>
              <a:t>supervised</a:t>
            </a:r>
            <a:r>
              <a:rPr lang="en-US" dirty="0"/>
              <a:t> machine learning methods adopt a Bayesian approach to knowledge discovery, using probabilities of previously observed events to infer the probabilities of new events.</a:t>
            </a:r>
          </a:p>
          <a:p>
            <a:r>
              <a:rPr lang="en-US" dirty="0"/>
              <a:t>Datasets have labels (spam, cancer, buggy file etc..)</a:t>
            </a:r>
          </a:p>
        </p:txBody>
      </p:sp>
    </p:spTree>
    <p:extLst>
      <p:ext uri="{BB962C8B-B14F-4D97-AF65-F5344CB8AC3E}">
        <p14:creationId xmlns:p14="http://schemas.microsoft.com/office/powerpoint/2010/main" val="2682277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32DC-3CBE-6D8F-9873-8099EEDE6D5F}"/>
              </a:ext>
            </a:extLst>
          </p:cNvPr>
          <p:cNvSpPr>
            <a:spLocks noGrp="1"/>
          </p:cNvSpPr>
          <p:nvPr>
            <p:ph type="title"/>
          </p:nvPr>
        </p:nvSpPr>
        <p:spPr/>
        <p:txBody>
          <a:bodyPr/>
          <a:lstStyle/>
          <a:p>
            <a:r>
              <a:rPr lang="en-US" dirty="0"/>
              <a:t>Supervised Machine Learning***</a:t>
            </a:r>
          </a:p>
        </p:txBody>
      </p:sp>
      <p:sp>
        <p:nvSpPr>
          <p:cNvPr id="3" name="Content Placeholder 2">
            <a:extLst>
              <a:ext uri="{FF2B5EF4-FFF2-40B4-BE49-F238E27FC236}">
                <a16:creationId xmlns:a16="http://schemas.microsoft.com/office/drawing/2014/main" id="{D4B121AB-D74A-B95A-B902-76FBB28A2644}"/>
              </a:ext>
            </a:extLst>
          </p:cNvPr>
          <p:cNvSpPr>
            <a:spLocks noGrp="1"/>
          </p:cNvSpPr>
          <p:nvPr>
            <p:ph idx="1"/>
          </p:nvPr>
        </p:nvSpPr>
        <p:spPr/>
        <p:txBody>
          <a:bodyPr>
            <a:normAutofit fontScale="92500" lnSpcReduction="20000"/>
          </a:bodyPr>
          <a:lstStyle/>
          <a:p>
            <a:r>
              <a:rPr lang="en-US" dirty="0"/>
              <a:t>Suppose that we want to classify a group of animals into mammals and reptiles. </a:t>
            </a:r>
          </a:p>
          <a:p>
            <a:r>
              <a:rPr lang="en-US" dirty="0"/>
              <a:t>With a supervised method, we will have a set of animals for which we are definitively told their category (e.g., we are told that the dog and elephant are mammals and the alligator and iguana are reptiles). </a:t>
            </a:r>
          </a:p>
          <a:p>
            <a:r>
              <a:rPr lang="en-US" dirty="0"/>
              <a:t>We then try to extract some features from each of these labeled data points and find similarities in their properties, allowing us to differentiate animals of different classes.</a:t>
            </a:r>
          </a:p>
        </p:txBody>
      </p:sp>
    </p:spTree>
    <p:extLst>
      <p:ext uri="{BB962C8B-B14F-4D97-AF65-F5344CB8AC3E}">
        <p14:creationId xmlns:p14="http://schemas.microsoft.com/office/powerpoint/2010/main" val="2215280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17F2-AB81-87E4-1197-5D2AA3E28F3A}"/>
              </a:ext>
            </a:extLst>
          </p:cNvPr>
          <p:cNvSpPr>
            <a:spLocks noGrp="1"/>
          </p:cNvSpPr>
          <p:nvPr>
            <p:ph type="title"/>
          </p:nvPr>
        </p:nvSpPr>
        <p:spPr/>
        <p:txBody>
          <a:bodyPr/>
          <a:lstStyle/>
          <a:p>
            <a:r>
              <a:rPr lang="en-US" dirty="0"/>
              <a:t>Supervised Machine Learning***</a:t>
            </a:r>
          </a:p>
        </p:txBody>
      </p:sp>
      <p:sp>
        <p:nvSpPr>
          <p:cNvPr id="3" name="Content Placeholder 2">
            <a:extLst>
              <a:ext uri="{FF2B5EF4-FFF2-40B4-BE49-F238E27FC236}">
                <a16:creationId xmlns:a16="http://schemas.microsoft.com/office/drawing/2014/main" id="{98CEA486-3B85-DE5A-5414-7E97E8643E63}"/>
              </a:ext>
            </a:extLst>
          </p:cNvPr>
          <p:cNvSpPr>
            <a:spLocks noGrp="1"/>
          </p:cNvSpPr>
          <p:nvPr>
            <p:ph idx="1"/>
          </p:nvPr>
        </p:nvSpPr>
        <p:spPr/>
        <p:txBody>
          <a:bodyPr>
            <a:normAutofit fontScale="85000" lnSpcReduction="20000"/>
          </a:bodyPr>
          <a:lstStyle/>
          <a:p>
            <a:r>
              <a:rPr lang="en-US" dirty="0"/>
              <a:t>For instance, we see that the dog and the elephant both give birth to live offspring, unlike the alligator and the iguana.</a:t>
            </a:r>
          </a:p>
          <a:p>
            <a:r>
              <a:rPr lang="en-US" dirty="0"/>
              <a:t>The binary property “gives birth to live offspring” is what we call a </a:t>
            </a:r>
            <a:r>
              <a:rPr lang="en-US" i="1" dirty="0">
                <a:highlight>
                  <a:srgbClr val="FFFF00"/>
                </a:highlight>
              </a:rPr>
              <a:t>feature</a:t>
            </a:r>
            <a:r>
              <a:rPr lang="en-US" dirty="0"/>
              <a:t>, a useful abstraction for observed properties that allows us to perform comparisons between different observations. </a:t>
            </a:r>
          </a:p>
          <a:p>
            <a:r>
              <a:rPr lang="en-US" dirty="0"/>
              <a:t>After extracting a set of features that might help differentiate mammals and reptiles in the </a:t>
            </a:r>
            <a:r>
              <a:rPr lang="en-US" dirty="0">
                <a:highlight>
                  <a:srgbClr val="FFFF00"/>
                </a:highlight>
              </a:rPr>
              <a:t>labeled data</a:t>
            </a:r>
            <a:r>
              <a:rPr lang="en-US" dirty="0"/>
              <a:t>, we then can run a learning algorithm on the labeled data and apply what the algorithm learned to new, unseen animals. </a:t>
            </a:r>
          </a:p>
          <a:p>
            <a:endParaRPr lang="en-US" dirty="0"/>
          </a:p>
          <a:p>
            <a:endParaRPr lang="en-US" dirty="0"/>
          </a:p>
        </p:txBody>
      </p:sp>
    </p:spTree>
    <p:extLst>
      <p:ext uri="{BB962C8B-B14F-4D97-AF65-F5344CB8AC3E}">
        <p14:creationId xmlns:p14="http://schemas.microsoft.com/office/powerpoint/2010/main" val="46020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17F2-AB81-87E4-1197-5D2AA3E28F3A}"/>
              </a:ext>
            </a:extLst>
          </p:cNvPr>
          <p:cNvSpPr>
            <a:spLocks noGrp="1"/>
          </p:cNvSpPr>
          <p:nvPr>
            <p:ph type="title"/>
          </p:nvPr>
        </p:nvSpPr>
        <p:spPr/>
        <p:txBody>
          <a:bodyPr/>
          <a:lstStyle/>
          <a:p>
            <a:r>
              <a:rPr lang="en-US" dirty="0"/>
              <a:t>Supervised Machine Learning***</a:t>
            </a:r>
          </a:p>
        </p:txBody>
      </p:sp>
      <p:sp>
        <p:nvSpPr>
          <p:cNvPr id="3" name="Content Placeholder 2">
            <a:extLst>
              <a:ext uri="{FF2B5EF4-FFF2-40B4-BE49-F238E27FC236}">
                <a16:creationId xmlns:a16="http://schemas.microsoft.com/office/drawing/2014/main" id="{98CEA486-3B85-DE5A-5414-7E97E8643E63}"/>
              </a:ext>
            </a:extLst>
          </p:cNvPr>
          <p:cNvSpPr>
            <a:spLocks noGrp="1"/>
          </p:cNvSpPr>
          <p:nvPr>
            <p:ph idx="1"/>
          </p:nvPr>
        </p:nvSpPr>
        <p:spPr/>
        <p:txBody>
          <a:bodyPr>
            <a:normAutofit fontScale="92500" lnSpcReduction="10000"/>
          </a:bodyPr>
          <a:lstStyle/>
          <a:p>
            <a:r>
              <a:rPr lang="en-US" dirty="0"/>
              <a:t>When the algorithm is presented with a meerkat, it now must classify it as either a mammal or a reptile. </a:t>
            </a:r>
          </a:p>
          <a:p>
            <a:r>
              <a:rPr lang="en-US" dirty="0"/>
              <a:t>Extracting the set of features from this new animal, the algorithm knows that the meerkat does not lay eggs, has no scales, and is warm-blooded. </a:t>
            </a:r>
          </a:p>
          <a:p>
            <a:r>
              <a:rPr lang="en-US" dirty="0"/>
              <a:t>Driven by prior observations, it makes a category prediction that the meerkat is a mammal, and it is exactly right.</a:t>
            </a:r>
          </a:p>
        </p:txBody>
      </p:sp>
    </p:spTree>
    <p:extLst>
      <p:ext uri="{BB962C8B-B14F-4D97-AF65-F5344CB8AC3E}">
        <p14:creationId xmlns:p14="http://schemas.microsoft.com/office/powerpoint/2010/main" val="136273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r>
              <a:rPr lang="en-US" dirty="0"/>
              <a:t>Unsupervised Machine Learning</a:t>
            </a:r>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r>
              <a:rPr lang="en-US" i="1" dirty="0"/>
              <a:t>Unsupervised</a:t>
            </a:r>
            <a:r>
              <a:rPr lang="en-US" dirty="0"/>
              <a:t> methods draw abstractions from unlabeled datasets and apply these to new data. </a:t>
            </a:r>
          </a:p>
          <a:p>
            <a:pPr lvl="1"/>
            <a:r>
              <a:rPr lang="en-US" dirty="0"/>
              <a:t>Clustering</a:t>
            </a:r>
          </a:p>
          <a:p>
            <a:r>
              <a:rPr lang="en-US" dirty="0"/>
              <a:t>Datasets have no labels, only features</a:t>
            </a:r>
          </a:p>
        </p:txBody>
      </p:sp>
    </p:spTree>
    <p:extLst>
      <p:ext uri="{BB962C8B-B14F-4D97-AF65-F5344CB8AC3E}">
        <p14:creationId xmlns:p14="http://schemas.microsoft.com/office/powerpoint/2010/main" val="3659808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17F2-AB81-87E4-1197-5D2AA3E28F3A}"/>
              </a:ext>
            </a:extLst>
          </p:cNvPr>
          <p:cNvSpPr>
            <a:spLocks noGrp="1"/>
          </p:cNvSpPr>
          <p:nvPr>
            <p:ph type="title"/>
          </p:nvPr>
        </p:nvSpPr>
        <p:spPr/>
        <p:txBody>
          <a:bodyPr>
            <a:normAutofit fontScale="90000"/>
          </a:bodyPr>
          <a:lstStyle/>
          <a:p>
            <a:r>
              <a:rPr lang="en-US" dirty="0"/>
              <a:t>Unsupervised Machine Learning***</a:t>
            </a:r>
          </a:p>
        </p:txBody>
      </p:sp>
      <p:sp>
        <p:nvSpPr>
          <p:cNvPr id="3" name="Content Placeholder 2">
            <a:extLst>
              <a:ext uri="{FF2B5EF4-FFF2-40B4-BE49-F238E27FC236}">
                <a16:creationId xmlns:a16="http://schemas.microsoft.com/office/drawing/2014/main" id="{98CEA486-3B85-DE5A-5414-7E97E8643E63}"/>
              </a:ext>
            </a:extLst>
          </p:cNvPr>
          <p:cNvSpPr>
            <a:spLocks noGrp="1"/>
          </p:cNvSpPr>
          <p:nvPr>
            <p:ph idx="1"/>
          </p:nvPr>
        </p:nvSpPr>
        <p:spPr/>
        <p:txBody>
          <a:bodyPr>
            <a:normAutofit/>
          </a:bodyPr>
          <a:lstStyle/>
          <a:p>
            <a:r>
              <a:rPr lang="en-US" dirty="0"/>
              <a:t>In the unsupervised case, the premise is similar, but the algorithm is not presented with the initial set of labeled animals. </a:t>
            </a:r>
          </a:p>
          <a:p>
            <a:r>
              <a:rPr lang="en-US" dirty="0"/>
              <a:t>Instead, the algorithm must group the different sets of data points in a way that will result in a binary classification. </a:t>
            </a:r>
          </a:p>
        </p:txBody>
      </p:sp>
    </p:spTree>
    <p:extLst>
      <p:ext uri="{BB962C8B-B14F-4D97-AF65-F5344CB8AC3E}">
        <p14:creationId xmlns:p14="http://schemas.microsoft.com/office/powerpoint/2010/main" val="2684208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17F2-AB81-87E4-1197-5D2AA3E28F3A}"/>
              </a:ext>
            </a:extLst>
          </p:cNvPr>
          <p:cNvSpPr>
            <a:spLocks noGrp="1"/>
          </p:cNvSpPr>
          <p:nvPr>
            <p:ph type="title"/>
          </p:nvPr>
        </p:nvSpPr>
        <p:spPr/>
        <p:txBody>
          <a:bodyPr>
            <a:normAutofit fontScale="90000"/>
          </a:bodyPr>
          <a:lstStyle/>
          <a:p>
            <a:r>
              <a:rPr lang="en-US" dirty="0"/>
              <a:t>Unsupervised Machine Learning***</a:t>
            </a:r>
          </a:p>
        </p:txBody>
      </p:sp>
      <p:sp>
        <p:nvSpPr>
          <p:cNvPr id="3" name="Content Placeholder 2">
            <a:extLst>
              <a:ext uri="{FF2B5EF4-FFF2-40B4-BE49-F238E27FC236}">
                <a16:creationId xmlns:a16="http://schemas.microsoft.com/office/drawing/2014/main" id="{98CEA486-3B85-DE5A-5414-7E97E8643E63}"/>
              </a:ext>
            </a:extLst>
          </p:cNvPr>
          <p:cNvSpPr>
            <a:spLocks noGrp="1"/>
          </p:cNvSpPr>
          <p:nvPr>
            <p:ph idx="1"/>
          </p:nvPr>
        </p:nvSpPr>
        <p:spPr/>
        <p:txBody>
          <a:bodyPr/>
          <a:lstStyle/>
          <a:p>
            <a:r>
              <a:rPr lang="en-US" dirty="0"/>
              <a:t>Seeing that most animals that don’t have scales do give birth to live offspring and are also warm-blooded, and most animals that have scales lay eggs and are cold-blooded, the algorithm can then derive the two categories from the provided set and make future predictions in the same way as in the supervised case.</a:t>
            </a:r>
          </a:p>
          <a:p>
            <a:endParaRPr lang="en-US" dirty="0"/>
          </a:p>
        </p:txBody>
      </p:sp>
    </p:spTree>
    <p:extLst>
      <p:ext uri="{BB962C8B-B14F-4D97-AF65-F5344CB8AC3E}">
        <p14:creationId xmlns:p14="http://schemas.microsoft.com/office/powerpoint/2010/main" val="535414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917F2-AB81-87E4-1197-5D2AA3E28F3A}"/>
              </a:ext>
            </a:extLst>
          </p:cNvPr>
          <p:cNvSpPr>
            <a:spLocks noGrp="1"/>
          </p:cNvSpPr>
          <p:nvPr>
            <p:ph type="title"/>
          </p:nvPr>
        </p:nvSpPr>
        <p:spPr/>
        <p:txBody>
          <a:bodyPr>
            <a:normAutofit fontScale="90000"/>
          </a:bodyPr>
          <a:lstStyle/>
          <a:p>
            <a:r>
              <a:rPr lang="en-US" dirty="0"/>
              <a:t>Why Machine Learning and Security?</a:t>
            </a:r>
          </a:p>
        </p:txBody>
      </p:sp>
      <p:sp>
        <p:nvSpPr>
          <p:cNvPr id="3" name="Content Placeholder 2">
            <a:extLst>
              <a:ext uri="{FF2B5EF4-FFF2-40B4-BE49-F238E27FC236}">
                <a16:creationId xmlns:a16="http://schemas.microsoft.com/office/drawing/2014/main" id="{98CEA486-3B85-DE5A-5414-7E97E8643E63}"/>
              </a:ext>
            </a:extLst>
          </p:cNvPr>
          <p:cNvSpPr>
            <a:spLocks noGrp="1"/>
          </p:cNvSpPr>
          <p:nvPr>
            <p:ph idx="1"/>
          </p:nvPr>
        </p:nvSpPr>
        <p:spPr/>
        <p:txBody>
          <a:bodyPr/>
          <a:lstStyle/>
          <a:p>
            <a:r>
              <a:rPr lang="en-US" dirty="0"/>
              <a:t>In the early days of the internet, the primary nuisance was spam.</a:t>
            </a:r>
          </a:p>
          <a:p>
            <a:r>
              <a:rPr lang="en-US" dirty="0"/>
              <a:t>Let's explore email spam as a real-world example of how machine learning is applied to security challenges.</a:t>
            </a:r>
          </a:p>
          <a:p>
            <a:r>
              <a:rPr lang="en-US" dirty="0"/>
              <a:t>Today, modern spam filters block more than 99.9% of spam, an impressive improvement from early filtering techniques.</a:t>
            </a:r>
          </a:p>
        </p:txBody>
      </p:sp>
    </p:spTree>
    <p:extLst>
      <p:ext uri="{BB962C8B-B14F-4D97-AF65-F5344CB8AC3E}">
        <p14:creationId xmlns:p14="http://schemas.microsoft.com/office/powerpoint/2010/main" val="3513605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5F19-C4E3-0511-699D-0D390DCEEA61}"/>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F60BAAFF-804E-8A63-91D1-18C86DDD82A2}"/>
              </a:ext>
            </a:extLst>
          </p:cNvPr>
          <p:cNvSpPr>
            <a:spLocks noGrp="1"/>
          </p:cNvSpPr>
          <p:nvPr>
            <p:ph idx="1"/>
          </p:nvPr>
        </p:nvSpPr>
        <p:spPr/>
        <p:txBody>
          <a:bodyPr/>
          <a:lstStyle/>
          <a:p>
            <a:r>
              <a:rPr lang="en-US" dirty="0"/>
              <a:t>Machine Learning Introduction</a:t>
            </a:r>
          </a:p>
          <a:p>
            <a:r>
              <a:rPr lang="en-US" dirty="0"/>
              <a:t>Why Machine Learning and Security?</a:t>
            </a:r>
          </a:p>
          <a:p>
            <a:r>
              <a:rPr lang="en-US" dirty="0"/>
              <a:t>The Cyber Threat Taxonomy</a:t>
            </a:r>
          </a:p>
          <a:p>
            <a:r>
              <a:rPr lang="en-US" dirty="0"/>
              <a:t>The Cyber Attacker’s Economy</a:t>
            </a:r>
          </a:p>
          <a:p>
            <a:r>
              <a:rPr lang="en-US" dirty="0"/>
              <a:t>Uses of Machine Learning</a:t>
            </a:r>
          </a:p>
        </p:txBody>
      </p:sp>
    </p:spTree>
    <p:extLst>
      <p:ext uri="{BB962C8B-B14F-4D97-AF65-F5344CB8AC3E}">
        <p14:creationId xmlns:p14="http://schemas.microsoft.com/office/powerpoint/2010/main" val="1292000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normAutofit fontScale="90000"/>
          </a:bodyPr>
          <a:lstStyle/>
          <a:p>
            <a:r>
              <a:rPr lang="en-US" dirty="0"/>
              <a:t>Why Machine Learning and Security?</a:t>
            </a:r>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r>
              <a:rPr lang="en-US" dirty="0"/>
              <a:t>Machine learning plays a crucial role in addressing evolving cybersecurity threats. It's a powerful tool adopted by security experts.</a:t>
            </a:r>
          </a:p>
          <a:p>
            <a:r>
              <a:rPr lang="en-US" dirty="0"/>
              <a:t>Machine learning is integrated into email spam filters. </a:t>
            </a:r>
          </a:p>
          <a:p>
            <a:r>
              <a:rPr lang="en-US" dirty="0"/>
              <a:t>These filters use content-based models and user behavior feedback loops to distinguish spam from legitimate emails.</a:t>
            </a:r>
          </a:p>
        </p:txBody>
      </p:sp>
    </p:spTree>
    <p:extLst>
      <p:ext uri="{BB962C8B-B14F-4D97-AF65-F5344CB8AC3E}">
        <p14:creationId xmlns:p14="http://schemas.microsoft.com/office/powerpoint/2010/main" val="3656564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normAutofit fontScale="90000"/>
          </a:bodyPr>
          <a:lstStyle/>
          <a:p>
            <a:r>
              <a:rPr lang="en-US" dirty="0"/>
              <a:t>Why Machine Learning and Security?</a:t>
            </a:r>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r>
              <a:rPr lang="en-US" dirty="0"/>
              <a:t>The battle against spam teaches us the importance of using data to enhance our security measures.</a:t>
            </a:r>
          </a:p>
          <a:p>
            <a:r>
              <a:rPr lang="en-US" dirty="0"/>
              <a:t>In cybersecurity, attackers and defenders are in a continuous struggle to exploit or protect against vulnerabilities.</a:t>
            </a:r>
          </a:p>
        </p:txBody>
      </p:sp>
    </p:spTree>
    <p:extLst>
      <p:ext uri="{BB962C8B-B14F-4D97-AF65-F5344CB8AC3E}">
        <p14:creationId xmlns:p14="http://schemas.microsoft.com/office/powerpoint/2010/main" val="3574012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normAutofit fontScale="90000"/>
          </a:bodyPr>
          <a:lstStyle/>
          <a:p>
            <a:r>
              <a:rPr lang="en-US" dirty="0"/>
              <a:t>Why Machine Learning and Security?</a:t>
            </a:r>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r>
              <a:rPr lang="en-US" dirty="0"/>
              <a:t>With powerful data analysis and machine learning tools, there are vast opportunities to improve security across various domains.</a:t>
            </a:r>
          </a:p>
        </p:txBody>
      </p:sp>
    </p:spTree>
    <p:extLst>
      <p:ext uri="{BB962C8B-B14F-4D97-AF65-F5344CB8AC3E}">
        <p14:creationId xmlns:p14="http://schemas.microsoft.com/office/powerpoint/2010/main" val="2091355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normAutofit fontScale="90000"/>
          </a:bodyPr>
          <a:lstStyle/>
          <a:p>
            <a:r>
              <a:rPr lang="en-US" dirty="0"/>
              <a:t>Why Machine Learning and Security?</a:t>
            </a:r>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r>
              <a:rPr lang="en-US" dirty="0"/>
              <a:t>Bottom line, if you are collecting data you truly need to understand that problem you are dealing with.</a:t>
            </a:r>
          </a:p>
          <a:p>
            <a:r>
              <a:rPr lang="en-US" dirty="0"/>
              <a:t>The landscape of cybersecurity attacks is massive.</a:t>
            </a:r>
          </a:p>
        </p:txBody>
      </p:sp>
    </p:spTree>
    <p:extLst>
      <p:ext uri="{BB962C8B-B14F-4D97-AF65-F5344CB8AC3E}">
        <p14:creationId xmlns:p14="http://schemas.microsoft.com/office/powerpoint/2010/main" val="2658962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r>
              <a:rPr lang="en-US" dirty="0"/>
              <a:t>Cyber Threat Landscape</a:t>
            </a:r>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r>
              <a:rPr lang="en-US" dirty="0"/>
              <a:t>The landscape of adversaries and miscreants in computer security has evolved over time, but the general categories of threats have remained the same. </a:t>
            </a:r>
          </a:p>
          <a:p>
            <a:r>
              <a:rPr lang="en-US" dirty="0"/>
              <a:t>Security research exists to stymie the goals of attackers, and it is always important to have a good understanding of the different types of attacks that exist in the wild.</a:t>
            </a:r>
          </a:p>
        </p:txBody>
      </p:sp>
    </p:spTree>
    <p:extLst>
      <p:ext uri="{BB962C8B-B14F-4D97-AF65-F5344CB8AC3E}">
        <p14:creationId xmlns:p14="http://schemas.microsoft.com/office/powerpoint/2010/main" val="2317774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r>
              <a:rPr lang="en-US" dirty="0"/>
              <a:t>Cyber Threat Landscape</a:t>
            </a:r>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r>
              <a:rPr lang="en-US" dirty="0">
                <a:hlinkClick r:id="rId2"/>
              </a:rPr>
              <a:t>In this book (***), </a:t>
            </a:r>
            <a:r>
              <a:rPr lang="en-US" dirty="0"/>
              <a:t>we will be using The taxonomy given in the next slide.</a:t>
            </a:r>
          </a:p>
          <a:p>
            <a:r>
              <a:rPr lang="en-US" dirty="0"/>
              <a:t>Please get familiar with these concepts.</a:t>
            </a:r>
          </a:p>
        </p:txBody>
      </p:sp>
    </p:spTree>
    <p:extLst>
      <p:ext uri="{BB962C8B-B14F-4D97-AF65-F5344CB8AC3E}">
        <p14:creationId xmlns:p14="http://schemas.microsoft.com/office/powerpoint/2010/main" val="1499199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7DC9-54F2-BC96-A784-931E5E90160A}"/>
              </a:ext>
            </a:extLst>
          </p:cNvPr>
          <p:cNvSpPr>
            <a:spLocks noGrp="1"/>
          </p:cNvSpPr>
          <p:nvPr>
            <p:ph type="title"/>
          </p:nvPr>
        </p:nvSpPr>
        <p:spPr/>
        <p:txBody>
          <a:bodyPr/>
          <a:lstStyle/>
          <a:p>
            <a:r>
              <a:rPr lang="en-US" dirty="0"/>
              <a:t>Cyber Threat Taxonomy</a:t>
            </a:r>
          </a:p>
        </p:txBody>
      </p:sp>
      <p:sp>
        <p:nvSpPr>
          <p:cNvPr id="3" name="Content Placeholder 2">
            <a:extLst>
              <a:ext uri="{FF2B5EF4-FFF2-40B4-BE49-F238E27FC236}">
                <a16:creationId xmlns:a16="http://schemas.microsoft.com/office/drawing/2014/main" id="{E4B858E4-4AAC-5FBC-D9D7-113324D79E63}"/>
              </a:ext>
            </a:extLst>
          </p:cNvPr>
          <p:cNvSpPr>
            <a:spLocks noGrp="1"/>
          </p:cNvSpPr>
          <p:nvPr>
            <p:ph idx="1"/>
          </p:nvPr>
        </p:nvSpPr>
        <p:spPr>
          <a:xfrm>
            <a:off x="457200" y="1600200"/>
            <a:ext cx="3124200" cy="4525963"/>
          </a:xfrm>
        </p:spPr>
        <p:txBody>
          <a:bodyPr>
            <a:normAutofit lnSpcReduction="10000"/>
          </a:bodyPr>
          <a:lstStyle/>
          <a:p>
            <a:r>
              <a:rPr lang="en-US" dirty="0"/>
              <a:t>Malware</a:t>
            </a:r>
          </a:p>
          <a:p>
            <a:r>
              <a:rPr lang="en-US" dirty="0"/>
              <a:t>Worm</a:t>
            </a:r>
          </a:p>
          <a:p>
            <a:r>
              <a:rPr lang="en-US" dirty="0"/>
              <a:t>Trojan</a:t>
            </a:r>
          </a:p>
          <a:p>
            <a:r>
              <a:rPr lang="en-US" dirty="0"/>
              <a:t>Spyware</a:t>
            </a:r>
          </a:p>
          <a:p>
            <a:r>
              <a:rPr lang="en-US" dirty="0"/>
              <a:t>Adware</a:t>
            </a:r>
          </a:p>
          <a:p>
            <a:r>
              <a:rPr lang="en-US" dirty="0"/>
              <a:t>Ransomware</a:t>
            </a:r>
          </a:p>
          <a:p>
            <a:r>
              <a:rPr lang="en-US" dirty="0"/>
              <a:t>Rootkit</a:t>
            </a:r>
          </a:p>
          <a:p>
            <a:r>
              <a:rPr lang="en-US" dirty="0"/>
              <a:t>Backdoor</a:t>
            </a:r>
          </a:p>
          <a:p>
            <a:endParaRPr lang="en-US" dirty="0"/>
          </a:p>
        </p:txBody>
      </p:sp>
      <p:sp>
        <p:nvSpPr>
          <p:cNvPr id="4" name="Content Placeholder 2">
            <a:extLst>
              <a:ext uri="{FF2B5EF4-FFF2-40B4-BE49-F238E27FC236}">
                <a16:creationId xmlns:a16="http://schemas.microsoft.com/office/drawing/2014/main" id="{0D839773-5814-915B-AC38-8C55D5963A72}"/>
              </a:ext>
            </a:extLst>
          </p:cNvPr>
          <p:cNvSpPr txBox="1">
            <a:spLocks/>
          </p:cNvSpPr>
          <p:nvPr/>
        </p:nvSpPr>
        <p:spPr>
          <a:xfrm>
            <a:off x="3048000" y="1600199"/>
            <a:ext cx="2819400" cy="4525963"/>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Bot</a:t>
            </a:r>
          </a:p>
          <a:p>
            <a:r>
              <a:rPr lang="en-US" dirty="0"/>
              <a:t>Botnet</a:t>
            </a:r>
          </a:p>
          <a:p>
            <a:r>
              <a:rPr lang="en-US" dirty="0"/>
              <a:t>Exploit</a:t>
            </a:r>
          </a:p>
          <a:p>
            <a:r>
              <a:rPr lang="en-US" dirty="0"/>
              <a:t>Scanning</a:t>
            </a:r>
          </a:p>
          <a:p>
            <a:r>
              <a:rPr lang="en-US" dirty="0"/>
              <a:t>Sniffing</a:t>
            </a:r>
          </a:p>
          <a:p>
            <a:r>
              <a:rPr lang="en-US" dirty="0"/>
              <a:t>Keylogger</a:t>
            </a:r>
          </a:p>
          <a:p>
            <a:r>
              <a:rPr lang="en-US" dirty="0"/>
              <a:t>Login attack</a:t>
            </a:r>
          </a:p>
          <a:p>
            <a:r>
              <a:rPr lang="en-US" dirty="0"/>
              <a:t>Account takeover (ATO)</a:t>
            </a:r>
          </a:p>
          <a:p>
            <a:endParaRPr lang="en-US" dirty="0"/>
          </a:p>
        </p:txBody>
      </p:sp>
      <p:sp>
        <p:nvSpPr>
          <p:cNvPr id="5" name="Content Placeholder 2">
            <a:extLst>
              <a:ext uri="{FF2B5EF4-FFF2-40B4-BE49-F238E27FC236}">
                <a16:creationId xmlns:a16="http://schemas.microsoft.com/office/drawing/2014/main" id="{88BC0161-16A3-B7B4-1685-26AEDC513253}"/>
              </a:ext>
            </a:extLst>
          </p:cNvPr>
          <p:cNvSpPr txBox="1">
            <a:spLocks/>
          </p:cNvSpPr>
          <p:nvPr/>
        </p:nvSpPr>
        <p:spPr>
          <a:xfrm>
            <a:off x="5562600" y="1524000"/>
            <a:ext cx="35814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Phishing</a:t>
            </a:r>
          </a:p>
          <a:p>
            <a:r>
              <a:rPr lang="en-US" dirty="0"/>
              <a:t>Spear Phishing</a:t>
            </a:r>
          </a:p>
          <a:p>
            <a:r>
              <a:rPr lang="en-US" i="1" dirty="0"/>
              <a:t>Social engineering</a:t>
            </a:r>
          </a:p>
          <a:p>
            <a:r>
              <a:rPr lang="en-US" dirty="0"/>
              <a:t>Incendiary speech</a:t>
            </a:r>
          </a:p>
          <a:p>
            <a:r>
              <a:rPr lang="en-US" dirty="0"/>
              <a:t>Denial of service</a:t>
            </a:r>
          </a:p>
          <a:p>
            <a:r>
              <a:rPr lang="en-US" dirty="0"/>
              <a:t>Advanced persistent threats (APTs)</a:t>
            </a:r>
          </a:p>
          <a:p>
            <a:endParaRPr lang="en-US" dirty="0"/>
          </a:p>
        </p:txBody>
      </p:sp>
    </p:spTree>
    <p:extLst>
      <p:ext uri="{BB962C8B-B14F-4D97-AF65-F5344CB8AC3E}">
        <p14:creationId xmlns:p14="http://schemas.microsoft.com/office/powerpoint/2010/main" val="892277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r>
              <a:rPr lang="en-US" dirty="0"/>
              <a:t>Cyber Threat Landscape</a:t>
            </a:r>
          </a:p>
        </p:txBody>
      </p:sp>
      <p:pic>
        <p:nvPicPr>
          <p:cNvPr id="5" name="Picture 4" descr="A diagram of a flowchart&#10;&#10;Description automatically generated">
            <a:extLst>
              <a:ext uri="{FF2B5EF4-FFF2-40B4-BE49-F238E27FC236}">
                <a16:creationId xmlns:a16="http://schemas.microsoft.com/office/drawing/2014/main" id="{D4BFDA50-2163-CA89-2702-6D8E9C5C9E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896816" y="-74116"/>
            <a:ext cx="5197971" cy="8077202"/>
          </a:xfrm>
          <a:prstGeom prst="rect">
            <a:avLst/>
          </a:prstGeom>
        </p:spPr>
      </p:pic>
    </p:spTree>
    <p:extLst>
      <p:ext uri="{BB962C8B-B14F-4D97-AF65-F5344CB8AC3E}">
        <p14:creationId xmlns:p14="http://schemas.microsoft.com/office/powerpoint/2010/main" val="4242447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3A55-8D53-AA7E-F3B5-5E8541A6741A}"/>
              </a:ext>
            </a:extLst>
          </p:cNvPr>
          <p:cNvSpPr>
            <a:spLocks noGrp="1"/>
          </p:cNvSpPr>
          <p:nvPr>
            <p:ph type="title"/>
          </p:nvPr>
        </p:nvSpPr>
        <p:spPr/>
        <p:txBody>
          <a:bodyPr/>
          <a:lstStyle/>
          <a:p>
            <a:r>
              <a:rPr lang="en-US" dirty="0"/>
              <a:t>The Cyber Attacker’s Economy</a:t>
            </a:r>
          </a:p>
        </p:txBody>
      </p:sp>
      <p:sp>
        <p:nvSpPr>
          <p:cNvPr id="3" name="Content Placeholder 2">
            <a:extLst>
              <a:ext uri="{FF2B5EF4-FFF2-40B4-BE49-F238E27FC236}">
                <a16:creationId xmlns:a16="http://schemas.microsoft.com/office/drawing/2014/main" id="{7D7F4DF1-D61D-AE33-7359-8A918C8DF1C2}"/>
              </a:ext>
            </a:extLst>
          </p:cNvPr>
          <p:cNvSpPr>
            <a:spLocks noGrp="1"/>
          </p:cNvSpPr>
          <p:nvPr>
            <p:ph idx="1"/>
          </p:nvPr>
        </p:nvSpPr>
        <p:spPr/>
        <p:txBody>
          <a:bodyPr>
            <a:normAutofit lnSpcReduction="10000"/>
          </a:bodyPr>
          <a:lstStyle/>
          <a:p>
            <a:r>
              <a:rPr lang="en-US" dirty="0"/>
              <a:t>Cyber attackers are primarily motivated by financial gain today. </a:t>
            </a:r>
          </a:p>
          <a:p>
            <a:r>
              <a:rPr lang="en-US" dirty="0"/>
              <a:t>In the early days of the internet, some hackers sought online reputation or engaged in mischief. </a:t>
            </a:r>
          </a:p>
          <a:p>
            <a:r>
              <a:rPr lang="en-US" dirty="0"/>
              <a:t>However, the landscape has shifted towards a cash-driven economy, with attackers targeting financial institutions for direct monetary benefits. </a:t>
            </a:r>
          </a:p>
          <a:p>
            <a:endParaRPr lang="en-US" dirty="0"/>
          </a:p>
        </p:txBody>
      </p:sp>
    </p:spTree>
    <p:extLst>
      <p:ext uri="{BB962C8B-B14F-4D97-AF65-F5344CB8AC3E}">
        <p14:creationId xmlns:p14="http://schemas.microsoft.com/office/powerpoint/2010/main" val="25930634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2F76A-40BA-1C7A-3D1D-54C06C2A2F4D}"/>
              </a:ext>
            </a:extLst>
          </p:cNvPr>
          <p:cNvSpPr>
            <a:spLocks noGrp="1"/>
          </p:cNvSpPr>
          <p:nvPr>
            <p:ph type="title"/>
          </p:nvPr>
        </p:nvSpPr>
        <p:spPr/>
        <p:txBody>
          <a:bodyPr/>
          <a:lstStyle/>
          <a:p>
            <a:r>
              <a:rPr lang="en-US" dirty="0"/>
              <a:t>The Cyber Attacker’s Economy</a:t>
            </a:r>
          </a:p>
        </p:txBody>
      </p:sp>
      <p:sp>
        <p:nvSpPr>
          <p:cNvPr id="3" name="Content Placeholder 2">
            <a:extLst>
              <a:ext uri="{FF2B5EF4-FFF2-40B4-BE49-F238E27FC236}">
                <a16:creationId xmlns:a16="http://schemas.microsoft.com/office/drawing/2014/main" id="{6687D23E-398D-7DBE-BFF3-6AF1462610B9}"/>
              </a:ext>
            </a:extLst>
          </p:cNvPr>
          <p:cNvSpPr>
            <a:spLocks noGrp="1"/>
          </p:cNvSpPr>
          <p:nvPr>
            <p:ph idx="1"/>
          </p:nvPr>
        </p:nvSpPr>
        <p:spPr/>
        <p:txBody>
          <a:bodyPr/>
          <a:lstStyle/>
          <a:p>
            <a:r>
              <a:rPr lang="en-US" dirty="0"/>
              <a:t>These institutions, though, have strong defenses, resulting in a competitive marketplace for vulnerabilities. As a result, attackers often focus on entities with weaker security, exploiting open systems and indirect techniques for monetization.</a:t>
            </a:r>
          </a:p>
        </p:txBody>
      </p:sp>
    </p:spTree>
    <p:extLst>
      <p:ext uri="{BB962C8B-B14F-4D97-AF65-F5344CB8AC3E}">
        <p14:creationId xmlns:p14="http://schemas.microsoft.com/office/powerpoint/2010/main" val="86066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FDC8-A24B-4098-94E9-9365D76A418A}"/>
              </a:ext>
            </a:extLst>
          </p:cNvPr>
          <p:cNvSpPr>
            <a:spLocks noGrp="1"/>
          </p:cNvSpPr>
          <p:nvPr>
            <p:ph type="title"/>
          </p:nvPr>
        </p:nvSpPr>
        <p:spPr/>
        <p:txBody>
          <a:bodyPr>
            <a:normAutofit fontScale="90000"/>
          </a:bodyPr>
          <a:lstStyle/>
          <a:p>
            <a:r>
              <a:rPr lang="en-US" dirty="0"/>
              <a:t>What is the minimum No. of lines needed to connect the dots?</a:t>
            </a:r>
          </a:p>
        </p:txBody>
      </p:sp>
      <p:graphicFrame>
        <p:nvGraphicFramePr>
          <p:cNvPr id="5" name="Table 5">
            <a:extLst>
              <a:ext uri="{FF2B5EF4-FFF2-40B4-BE49-F238E27FC236}">
                <a16:creationId xmlns:a16="http://schemas.microsoft.com/office/drawing/2014/main" id="{E95B3109-D8B5-44EB-AD37-B5CEB19E5542}"/>
              </a:ext>
            </a:extLst>
          </p:cNvPr>
          <p:cNvGraphicFramePr>
            <a:graphicFrameLocks noGrp="1"/>
          </p:cNvGraphicFramePr>
          <p:nvPr/>
        </p:nvGraphicFramePr>
        <p:xfrm>
          <a:off x="5581650" y="2212974"/>
          <a:ext cx="2672444" cy="2374904"/>
        </p:xfrm>
        <a:graphic>
          <a:graphicData uri="http://schemas.openxmlformats.org/drawingml/2006/table">
            <a:tbl>
              <a:tblPr firstRow="1" bandRow="1">
                <a:tableStyleId>{5C22544A-7EE6-4342-B048-85BDC9FD1C3A}</a:tableStyleId>
              </a:tblPr>
              <a:tblGrid>
                <a:gridCol w="1336222">
                  <a:extLst>
                    <a:ext uri="{9D8B030D-6E8A-4147-A177-3AD203B41FA5}">
                      <a16:colId xmlns:a16="http://schemas.microsoft.com/office/drawing/2014/main" val="1156193139"/>
                    </a:ext>
                  </a:extLst>
                </a:gridCol>
                <a:gridCol w="1336222">
                  <a:extLst>
                    <a:ext uri="{9D8B030D-6E8A-4147-A177-3AD203B41FA5}">
                      <a16:colId xmlns:a16="http://schemas.microsoft.com/office/drawing/2014/main" val="3966276000"/>
                    </a:ext>
                  </a:extLst>
                </a:gridCol>
              </a:tblGrid>
              <a:tr h="296863">
                <a:tc>
                  <a:txBody>
                    <a:bodyPr/>
                    <a:lstStyle/>
                    <a:p>
                      <a:r>
                        <a:rPr lang="en-US" sz="1400" dirty="0"/>
                        <a:t># Dots</a:t>
                      </a:r>
                    </a:p>
                  </a:txBody>
                  <a:tcPr marL="68580" marR="68580" marT="34290" marB="34290"/>
                </a:tc>
                <a:tc>
                  <a:txBody>
                    <a:bodyPr/>
                    <a:lstStyle/>
                    <a:p>
                      <a:r>
                        <a:rPr lang="en-US" sz="1400" dirty="0"/>
                        <a:t># lines</a:t>
                      </a:r>
                    </a:p>
                  </a:txBody>
                  <a:tcPr marL="68580" marR="68580" marT="34290" marB="34290"/>
                </a:tc>
                <a:extLst>
                  <a:ext uri="{0D108BD9-81ED-4DB2-BD59-A6C34878D82A}">
                    <a16:rowId xmlns:a16="http://schemas.microsoft.com/office/drawing/2014/main" val="3249100545"/>
                  </a:ext>
                </a:extLst>
              </a:tr>
              <a:tr h="296863">
                <a:tc>
                  <a:txBody>
                    <a:bodyPr/>
                    <a:lstStyle/>
                    <a:p>
                      <a:r>
                        <a:rPr lang="en-US" sz="1400" dirty="0"/>
                        <a:t>2</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593194177"/>
                  </a:ext>
                </a:extLst>
              </a:tr>
              <a:tr h="296863">
                <a:tc>
                  <a:txBody>
                    <a:bodyPr/>
                    <a:lstStyle/>
                    <a:p>
                      <a:r>
                        <a:rPr lang="en-US" sz="1400" dirty="0"/>
                        <a:t>3</a:t>
                      </a:r>
                    </a:p>
                  </a:txBody>
                  <a:tcPr marL="68580" marR="68580" marT="34290" marB="34290"/>
                </a:tc>
                <a:tc>
                  <a:txBody>
                    <a:bodyPr/>
                    <a:lstStyle/>
                    <a:p>
                      <a:r>
                        <a:rPr lang="en-US" sz="1400" dirty="0"/>
                        <a:t>3</a:t>
                      </a:r>
                    </a:p>
                  </a:txBody>
                  <a:tcPr marL="68580" marR="68580" marT="34290" marB="34290"/>
                </a:tc>
                <a:extLst>
                  <a:ext uri="{0D108BD9-81ED-4DB2-BD59-A6C34878D82A}">
                    <a16:rowId xmlns:a16="http://schemas.microsoft.com/office/drawing/2014/main" val="2750920534"/>
                  </a:ext>
                </a:extLst>
              </a:tr>
              <a:tr h="296863">
                <a:tc>
                  <a:txBody>
                    <a:bodyPr/>
                    <a:lstStyle/>
                    <a:p>
                      <a:r>
                        <a:rPr lang="en-US" sz="1400" dirty="0"/>
                        <a:t>4</a:t>
                      </a:r>
                    </a:p>
                  </a:txBody>
                  <a:tcPr marL="68580" marR="68580" marT="34290" marB="34290"/>
                </a:tc>
                <a:tc>
                  <a:txBody>
                    <a:bodyPr/>
                    <a:lstStyle/>
                    <a:p>
                      <a:r>
                        <a:rPr lang="en-US" sz="1400" dirty="0"/>
                        <a:t>6</a:t>
                      </a:r>
                    </a:p>
                  </a:txBody>
                  <a:tcPr marL="68580" marR="68580" marT="34290" marB="34290"/>
                </a:tc>
                <a:extLst>
                  <a:ext uri="{0D108BD9-81ED-4DB2-BD59-A6C34878D82A}">
                    <a16:rowId xmlns:a16="http://schemas.microsoft.com/office/drawing/2014/main" val="1293380777"/>
                  </a:ext>
                </a:extLst>
              </a:tr>
              <a:tr h="296863">
                <a:tc>
                  <a:txBody>
                    <a:bodyPr/>
                    <a:lstStyle/>
                    <a:p>
                      <a:r>
                        <a:rPr lang="en-US" sz="1400" dirty="0"/>
                        <a:t>5</a:t>
                      </a:r>
                    </a:p>
                  </a:txBody>
                  <a:tcPr marL="68580" marR="68580" marT="34290" marB="34290"/>
                </a:tc>
                <a:tc>
                  <a:txBody>
                    <a:bodyPr/>
                    <a:lstStyle/>
                    <a:p>
                      <a:r>
                        <a:rPr lang="en-US" sz="1400" dirty="0"/>
                        <a:t>10</a:t>
                      </a:r>
                    </a:p>
                  </a:txBody>
                  <a:tcPr marL="68580" marR="68580" marT="34290" marB="34290"/>
                </a:tc>
                <a:extLst>
                  <a:ext uri="{0D108BD9-81ED-4DB2-BD59-A6C34878D82A}">
                    <a16:rowId xmlns:a16="http://schemas.microsoft.com/office/drawing/2014/main" val="3486589768"/>
                  </a:ext>
                </a:extLst>
              </a:tr>
              <a:tr h="296863">
                <a:tc>
                  <a:txBody>
                    <a:bodyPr/>
                    <a:lstStyle/>
                    <a:p>
                      <a:r>
                        <a:rPr lang="en-US" sz="1400" dirty="0"/>
                        <a:t>….</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3279111924"/>
                  </a:ext>
                </a:extLst>
              </a:tr>
              <a:tr h="296863">
                <a:tc>
                  <a:txBody>
                    <a:bodyPr/>
                    <a:lstStyle/>
                    <a:p>
                      <a:r>
                        <a:rPr lang="en-US" sz="1400" dirty="0"/>
                        <a:t>…</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3203446203"/>
                  </a:ext>
                </a:extLst>
              </a:tr>
              <a:tr h="296863">
                <a:tc>
                  <a:txBody>
                    <a:bodyPr/>
                    <a:lstStyle/>
                    <a:p>
                      <a:r>
                        <a:rPr lang="en-US" sz="1400" dirty="0"/>
                        <a:t>…… 900?</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3516497655"/>
                  </a:ext>
                </a:extLst>
              </a:tr>
            </a:tbl>
          </a:graphicData>
        </a:graphic>
      </p:graphicFrame>
      <p:sp>
        <p:nvSpPr>
          <p:cNvPr id="7" name="TextBox 6">
            <a:extLst>
              <a:ext uri="{FF2B5EF4-FFF2-40B4-BE49-F238E27FC236}">
                <a16:creationId xmlns:a16="http://schemas.microsoft.com/office/drawing/2014/main" id="{C95E32CA-2404-4FD1-8E52-AFCEE0FB9669}"/>
              </a:ext>
            </a:extLst>
          </p:cNvPr>
          <p:cNvSpPr txBox="1"/>
          <p:nvPr/>
        </p:nvSpPr>
        <p:spPr>
          <a:xfrm>
            <a:off x="326572" y="2612572"/>
            <a:ext cx="394660" cy="784830"/>
          </a:xfrm>
          <a:prstGeom prst="rect">
            <a:avLst/>
          </a:prstGeom>
          <a:noFill/>
        </p:spPr>
        <p:txBody>
          <a:bodyPr wrap="none" rtlCol="0">
            <a:spAutoFit/>
          </a:bodyPr>
          <a:lstStyle/>
          <a:p>
            <a:r>
              <a:rPr lang="en-US" sz="2250" dirty="0"/>
              <a:t>A</a:t>
            </a:r>
          </a:p>
          <a:p>
            <a:r>
              <a:rPr lang="en-US" sz="2250" dirty="0"/>
              <a:t>* </a:t>
            </a:r>
          </a:p>
        </p:txBody>
      </p:sp>
      <p:sp>
        <p:nvSpPr>
          <p:cNvPr id="8" name="TextBox 7">
            <a:extLst>
              <a:ext uri="{FF2B5EF4-FFF2-40B4-BE49-F238E27FC236}">
                <a16:creationId xmlns:a16="http://schemas.microsoft.com/office/drawing/2014/main" id="{FF6A3F30-DE5D-4A3F-9B82-5F4216FF1879}"/>
              </a:ext>
            </a:extLst>
          </p:cNvPr>
          <p:cNvSpPr txBox="1"/>
          <p:nvPr/>
        </p:nvSpPr>
        <p:spPr>
          <a:xfrm>
            <a:off x="2400300" y="2612571"/>
            <a:ext cx="394660" cy="784830"/>
          </a:xfrm>
          <a:prstGeom prst="rect">
            <a:avLst/>
          </a:prstGeom>
          <a:noFill/>
        </p:spPr>
        <p:txBody>
          <a:bodyPr wrap="none" rtlCol="0">
            <a:spAutoFit/>
          </a:bodyPr>
          <a:lstStyle/>
          <a:p>
            <a:r>
              <a:rPr lang="en-US" sz="2250" dirty="0"/>
              <a:t>B</a:t>
            </a:r>
          </a:p>
          <a:p>
            <a:r>
              <a:rPr lang="en-US" sz="2250" dirty="0"/>
              <a:t>* </a:t>
            </a:r>
          </a:p>
        </p:txBody>
      </p:sp>
      <p:cxnSp>
        <p:nvCxnSpPr>
          <p:cNvPr id="10" name="Straight Connector 9">
            <a:extLst>
              <a:ext uri="{FF2B5EF4-FFF2-40B4-BE49-F238E27FC236}">
                <a16:creationId xmlns:a16="http://schemas.microsoft.com/office/drawing/2014/main" id="{2607F11F-72B9-4C87-B6AA-C435A48C1B00}"/>
              </a:ext>
            </a:extLst>
          </p:cNvPr>
          <p:cNvCxnSpPr>
            <a:cxnSpLocks/>
          </p:cNvCxnSpPr>
          <p:nvPr/>
        </p:nvCxnSpPr>
        <p:spPr>
          <a:xfrm>
            <a:off x="538901" y="3123884"/>
            <a:ext cx="2035245" cy="2848"/>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E2D86137-FE7F-4233-B9A1-6348C2B40D40}"/>
              </a:ext>
            </a:extLst>
          </p:cNvPr>
          <p:cNvSpPr txBox="1"/>
          <p:nvPr/>
        </p:nvSpPr>
        <p:spPr>
          <a:xfrm>
            <a:off x="1358626" y="4207002"/>
            <a:ext cx="404278" cy="784830"/>
          </a:xfrm>
          <a:prstGeom prst="rect">
            <a:avLst/>
          </a:prstGeom>
          <a:noFill/>
        </p:spPr>
        <p:txBody>
          <a:bodyPr wrap="none" rtlCol="0">
            <a:spAutoFit/>
          </a:bodyPr>
          <a:lstStyle/>
          <a:p>
            <a:r>
              <a:rPr lang="en-US" sz="2250" dirty="0"/>
              <a:t>*</a:t>
            </a:r>
          </a:p>
          <a:p>
            <a:r>
              <a:rPr lang="en-US" sz="2250" dirty="0"/>
              <a:t>C </a:t>
            </a:r>
          </a:p>
        </p:txBody>
      </p:sp>
      <p:cxnSp>
        <p:nvCxnSpPr>
          <p:cNvPr id="12" name="Straight Connector 11">
            <a:extLst>
              <a:ext uri="{FF2B5EF4-FFF2-40B4-BE49-F238E27FC236}">
                <a16:creationId xmlns:a16="http://schemas.microsoft.com/office/drawing/2014/main" id="{B1C7006A-3FF7-4112-8A15-31216334C079}"/>
              </a:ext>
            </a:extLst>
          </p:cNvPr>
          <p:cNvCxnSpPr>
            <a:cxnSpLocks/>
          </p:cNvCxnSpPr>
          <p:nvPr/>
        </p:nvCxnSpPr>
        <p:spPr>
          <a:xfrm>
            <a:off x="524585" y="3144769"/>
            <a:ext cx="917773" cy="1173001"/>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4930C5F-6BFA-4880-8625-3D5FEB73A273}"/>
              </a:ext>
            </a:extLst>
          </p:cNvPr>
          <p:cNvCxnSpPr>
            <a:cxnSpLocks/>
          </p:cNvCxnSpPr>
          <p:nvPr/>
        </p:nvCxnSpPr>
        <p:spPr>
          <a:xfrm flipV="1">
            <a:off x="1556523" y="3162437"/>
            <a:ext cx="922565" cy="1173002"/>
          </a:xfrm>
          <a:prstGeom prst="line">
            <a:avLst/>
          </a:prstGeom>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A44276E6-10AE-414D-999A-53CD946BD018}"/>
              </a:ext>
            </a:extLst>
          </p:cNvPr>
          <p:cNvSpPr txBox="1"/>
          <p:nvPr/>
        </p:nvSpPr>
        <p:spPr>
          <a:xfrm>
            <a:off x="2633708" y="4207002"/>
            <a:ext cx="428322" cy="784830"/>
          </a:xfrm>
          <a:prstGeom prst="rect">
            <a:avLst/>
          </a:prstGeom>
          <a:noFill/>
        </p:spPr>
        <p:txBody>
          <a:bodyPr wrap="none" rtlCol="0">
            <a:spAutoFit/>
          </a:bodyPr>
          <a:lstStyle/>
          <a:p>
            <a:r>
              <a:rPr lang="en-US" sz="2250" dirty="0"/>
              <a:t>*</a:t>
            </a:r>
          </a:p>
          <a:p>
            <a:r>
              <a:rPr lang="en-US" sz="2250" dirty="0"/>
              <a:t>D </a:t>
            </a:r>
          </a:p>
        </p:txBody>
      </p:sp>
      <p:cxnSp>
        <p:nvCxnSpPr>
          <p:cNvPr id="19" name="Straight Connector 18">
            <a:extLst>
              <a:ext uri="{FF2B5EF4-FFF2-40B4-BE49-F238E27FC236}">
                <a16:creationId xmlns:a16="http://schemas.microsoft.com/office/drawing/2014/main" id="{1ECB7BE4-E735-41F7-BD2D-4E0D0D015167}"/>
              </a:ext>
            </a:extLst>
          </p:cNvPr>
          <p:cNvCxnSpPr>
            <a:cxnSpLocks/>
          </p:cNvCxnSpPr>
          <p:nvPr/>
        </p:nvCxnSpPr>
        <p:spPr>
          <a:xfrm flipH="1" flipV="1">
            <a:off x="2549977" y="3162437"/>
            <a:ext cx="198014" cy="1155333"/>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Straight Connector 21">
            <a:extLst>
              <a:ext uri="{FF2B5EF4-FFF2-40B4-BE49-F238E27FC236}">
                <a16:creationId xmlns:a16="http://schemas.microsoft.com/office/drawing/2014/main" id="{8802EF28-BF1F-475D-B59E-F8CD0BBB0B93}"/>
              </a:ext>
            </a:extLst>
          </p:cNvPr>
          <p:cNvCxnSpPr>
            <a:cxnSpLocks/>
          </p:cNvCxnSpPr>
          <p:nvPr/>
        </p:nvCxnSpPr>
        <p:spPr>
          <a:xfrm>
            <a:off x="1537281" y="4371145"/>
            <a:ext cx="121071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C938DF17-86CA-49AA-ACDD-E4BF09E59B56}"/>
              </a:ext>
            </a:extLst>
          </p:cNvPr>
          <p:cNvCxnSpPr>
            <a:cxnSpLocks/>
          </p:cNvCxnSpPr>
          <p:nvPr/>
        </p:nvCxnSpPr>
        <p:spPr>
          <a:xfrm flipH="1" flipV="1">
            <a:off x="526981" y="3144769"/>
            <a:ext cx="2150003" cy="1173001"/>
          </a:xfrm>
          <a:prstGeom prst="line">
            <a:avLst/>
          </a:prstGeom>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10FF164A-1DCA-49C6-8168-D2D03A7A61A0}"/>
              </a:ext>
            </a:extLst>
          </p:cNvPr>
          <p:cNvSpPr txBox="1"/>
          <p:nvPr/>
        </p:nvSpPr>
        <p:spPr>
          <a:xfrm>
            <a:off x="250176" y="4770337"/>
            <a:ext cx="391454" cy="784830"/>
          </a:xfrm>
          <a:prstGeom prst="rect">
            <a:avLst/>
          </a:prstGeom>
          <a:noFill/>
        </p:spPr>
        <p:txBody>
          <a:bodyPr wrap="none" rtlCol="0">
            <a:spAutoFit/>
          </a:bodyPr>
          <a:lstStyle/>
          <a:p>
            <a:r>
              <a:rPr lang="en-US" sz="2250" dirty="0"/>
              <a:t>*</a:t>
            </a:r>
          </a:p>
          <a:p>
            <a:r>
              <a:rPr lang="en-US" sz="2250" dirty="0"/>
              <a:t>E </a:t>
            </a:r>
          </a:p>
        </p:txBody>
      </p:sp>
      <p:cxnSp>
        <p:nvCxnSpPr>
          <p:cNvPr id="28" name="Straight Connector 27">
            <a:extLst>
              <a:ext uri="{FF2B5EF4-FFF2-40B4-BE49-F238E27FC236}">
                <a16:creationId xmlns:a16="http://schemas.microsoft.com/office/drawing/2014/main" id="{92754ABD-9D5A-42C2-915D-522D3ADF2F29}"/>
              </a:ext>
            </a:extLst>
          </p:cNvPr>
          <p:cNvCxnSpPr>
            <a:cxnSpLocks/>
          </p:cNvCxnSpPr>
          <p:nvPr/>
        </p:nvCxnSpPr>
        <p:spPr>
          <a:xfrm flipH="1">
            <a:off x="422219" y="3162437"/>
            <a:ext cx="78199" cy="1711641"/>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Straight Connector 29">
            <a:extLst>
              <a:ext uri="{FF2B5EF4-FFF2-40B4-BE49-F238E27FC236}">
                <a16:creationId xmlns:a16="http://schemas.microsoft.com/office/drawing/2014/main" id="{A7757199-030E-4FE7-A779-74C9749B3DBC}"/>
              </a:ext>
            </a:extLst>
          </p:cNvPr>
          <p:cNvCxnSpPr>
            <a:cxnSpLocks/>
          </p:cNvCxnSpPr>
          <p:nvPr/>
        </p:nvCxnSpPr>
        <p:spPr>
          <a:xfrm flipV="1">
            <a:off x="461318" y="4371145"/>
            <a:ext cx="981040" cy="568199"/>
          </a:xfrm>
          <a:prstGeom prst="line">
            <a:avLst/>
          </a:prstGeom>
        </p:spPr>
        <p:style>
          <a:lnRef idx="3">
            <a:schemeClr val="accent1"/>
          </a:lnRef>
          <a:fillRef idx="0">
            <a:schemeClr val="accent1"/>
          </a:fillRef>
          <a:effectRef idx="2">
            <a:schemeClr val="accent1"/>
          </a:effectRef>
          <a:fontRef idx="minor">
            <a:schemeClr val="tx1"/>
          </a:fontRef>
        </p:style>
      </p:cxnSp>
      <p:cxnSp>
        <p:nvCxnSpPr>
          <p:cNvPr id="32" name="Straight Connector 31">
            <a:extLst>
              <a:ext uri="{FF2B5EF4-FFF2-40B4-BE49-F238E27FC236}">
                <a16:creationId xmlns:a16="http://schemas.microsoft.com/office/drawing/2014/main" id="{F0140D22-B9D1-4289-8B63-349AA1B6D15A}"/>
              </a:ext>
            </a:extLst>
          </p:cNvPr>
          <p:cNvCxnSpPr>
            <a:cxnSpLocks/>
          </p:cNvCxnSpPr>
          <p:nvPr/>
        </p:nvCxnSpPr>
        <p:spPr>
          <a:xfrm flipV="1">
            <a:off x="463351" y="4371145"/>
            <a:ext cx="2284640" cy="597605"/>
          </a:xfrm>
          <a:prstGeom prst="line">
            <a:avLst/>
          </a:prstGeom>
        </p:spPr>
        <p:style>
          <a:lnRef idx="3">
            <a:schemeClr val="accent1"/>
          </a:lnRef>
          <a:fillRef idx="0">
            <a:schemeClr val="accent1"/>
          </a:fillRef>
          <a:effectRef idx="2">
            <a:schemeClr val="accent1"/>
          </a:effectRef>
          <a:fontRef idx="minor">
            <a:schemeClr val="tx1"/>
          </a:fontRef>
        </p:style>
      </p:cxnSp>
      <p:cxnSp>
        <p:nvCxnSpPr>
          <p:cNvPr id="34" name="Straight Connector 33">
            <a:extLst>
              <a:ext uri="{FF2B5EF4-FFF2-40B4-BE49-F238E27FC236}">
                <a16:creationId xmlns:a16="http://schemas.microsoft.com/office/drawing/2014/main" id="{EA9F1A9E-5984-4BE5-A2A0-8F2D580CAB57}"/>
              </a:ext>
            </a:extLst>
          </p:cNvPr>
          <p:cNvCxnSpPr>
            <a:cxnSpLocks/>
          </p:cNvCxnSpPr>
          <p:nvPr/>
        </p:nvCxnSpPr>
        <p:spPr>
          <a:xfrm flipV="1">
            <a:off x="395655" y="3162438"/>
            <a:ext cx="2154323" cy="1776907"/>
          </a:xfrm>
          <a:prstGeom prst="line">
            <a:avLst/>
          </a:prstGeom>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A07041F8-6135-4696-AE11-4223EE88FF23}"/>
              </a:ext>
            </a:extLst>
          </p:cNvPr>
          <p:cNvSpPr txBox="1"/>
          <p:nvPr/>
        </p:nvSpPr>
        <p:spPr>
          <a:xfrm>
            <a:off x="4980215" y="5151211"/>
            <a:ext cx="3753848" cy="300082"/>
          </a:xfrm>
          <a:prstGeom prst="rect">
            <a:avLst/>
          </a:prstGeom>
          <a:noFill/>
        </p:spPr>
        <p:txBody>
          <a:bodyPr wrap="none" rtlCol="0">
            <a:spAutoFit/>
          </a:bodyPr>
          <a:lstStyle/>
          <a:p>
            <a:r>
              <a:rPr lang="en-US" sz="1350" dirty="0"/>
              <a:t>Expressing the relationship between dots and lines</a:t>
            </a:r>
          </a:p>
        </p:txBody>
      </p:sp>
      <p:sp>
        <p:nvSpPr>
          <p:cNvPr id="3" name="Date Placeholder 2">
            <a:extLst>
              <a:ext uri="{FF2B5EF4-FFF2-40B4-BE49-F238E27FC236}">
                <a16:creationId xmlns:a16="http://schemas.microsoft.com/office/drawing/2014/main" id="{2AE6D8C3-7F71-79FB-136D-F04D51914B55}"/>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47A34ED9-A523-0C3E-46FB-3C8517F333F6}"/>
              </a:ext>
            </a:extLst>
          </p:cNvPr>
          <p:cNvSpPr>
            <a:spLocks noGrp="1"/>
          </p:cNvSpPr>
          <p:nvPr>
            <p:ph type="sldNum" sz="quarter" idx="12"/>
          </p:nvPr>
        </p:nvSpPr>
        <p:spPr/>
        <p:txBody>
          <a:bodyPr/>
          <a:lstStyle/>
          <a:p>
            <a:fld id="{F16EE2C1-30B8-434C-B1A7-2FD94A3C2C4B}" type="slidenum">
              <a:rPr lang="en-US" smtClean="0"/>
              <a:t>4</a:t>
            </a:fld>
            <a:endParaRPr lang="en-US"/>
          </a:p>
        </p:txBody>
      </p:sp>
    </p:spTree>
    <p:extLst>
      <p:ext uri="{BB962C8B-B14F-4D97-AF65-F5344CB8AC3E}">
        <p14:creationId xmlns:p14="http://schemas.microsoft.com/office/powerpoint/2010/main" val="345476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500"/>
                                        <p:tgtEl>
                                          <p:spTgt spid="5"/>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8" grpId="0"/>
      <p:bldP spid="26" grpId="0"/>
      <p:bldP spid="3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1EF57-84B4-271F-5F2D-EAF5711A931E}"/>
              </a:ext>
            </a:extLst>
          </p:cNvPr>
          <p:cNvSpPr>
            <a:spLocks noGrp="1"/>
          </p:cNvSpPr>
          <p:nvPr>
            <p:ph type="title"/>
          </p:nvPr>
        </p:nvSpPr>
        <p:spPr/>
        <p:txBody>
          <a:bodyPr/>
          <a:lstStyle/>
          <a:p>
            <a:r>
              <a:rPr lang="en-US" dirty="0"/>
              <a:t>A Marketplace for Hacking Skills</a:t>
            </a:r>
          </a:p>
        </p:txBody>
      </p:sp>
      <p:sp>
        <p:nvSpPr>
          <p:cNvPr id="3" name="Content Placeholder 2">
            <a:extLst>
              <a:ext uri="{FF2B5EF4-FFF2-40B4-BE49-F238E27FC236}">
                <a16:creationId xmlns:a16="http://schemas.microsoft.com/office/drawing/2014/main" id="{C2164B00-9E2E-ED59-6E81-18E6ADB222CE}"/>
              </a:ext>
            </a:extLst>
          </p:cNvPr>
          <p:cNvSpPr>
            <a:spLocks noGrp="1"/>
          </p:cNvSpPr>
          <p:nvPr>
            <p:ph idx="1"/>
          </p:nvPr>
        </p:nvSpPr>
        <p:spPr/>
        <p:txBody>
          <a:bodyPr>
            <a:normAutofit fontScale="92500" lnSpcReduction="10000"/>
          </a:bodyPr>
          <a:lstStyle/>
          <a:p>
            <a:r>
              <a:rPr lang="en-US" dirty="0"/>
              <a:t>Darknet marketplaces and illegal hacking forums are well-known in the cybersecurity landscape. In the past, only highly skilled hackers could engage in cyber attacks and compromise computer systems. </a:t>
            </a:r>
          </a:p>
          <a:p>
            <a:pPr lvl="1"/>
            <a:r>
              <a:rPr lang="en-US" dirty="0"/>
              <a:t>However, the landscape has changed significantly.</a:t>
            </a:r>
          </a:p>
          <a:p>
            <a:r>
              <a:rPr lang="en-US" dirty="0"/>
              <a:t>Hacking tools and resources have become commoditized and readily accessible, allowing less skilled individuals, often referred to as "script-kiddies," to participate in cyber attacks.</a:t>
            </a:r>
          </a:p>
          <a:p>
            <a:endParaRPr lang="en-US" dirty="0"/>
          </a:p>
        </p:txBody>
      </p:sp>
    </p:spTree>
    <p:extLst>
      <p:ext uri="{BB962C8B-B14F-4D97-AF65-F5344CB8AC3E}">
        <p14:creationId xmlns:p14="http://schemas.microsoft.com/office/powerpoint/2010/main" val="1304648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887E-DAD1-C86D-0E38-EF1B61D6528D}"/>
              </a:ext>
            </a:extLst>
          </p:cNvPr>
          <p:cNvSpPr>
            <a:spLocks noGrp="1"/>
          </p:cNvSpPr>
          <p:nvPr>
            <p:ph type="title"/>
          </p:nvPr>
        </p:nvSpPr>
        <p:spPr/>
        <p:txBody>
          <a:bodyPr/>
          <a:lstStyle/>
          <a:p>
            <a:r>
              <a:rPr lang="en-US" dirty="0"/>
              <a:t>A Marketplace for Hacking Skills</a:t>
            </a:r>
          </a:p>
        </p:txBody>
      </p:sp>
      <p:sp>
        <p:nvSpPr>
          <p:cNvPr id="3" name="Content Placeholder 2">
            <a:extLst>
              <a:ext uri="{FF2B5EF4-FFF2-40B4-BE49-F238E27FC236}">
                <a16:creationId xmlns:a16="http://schemas.microsoft.com/office/drawing/2014/main" id="{24BFB10E-82E8-A4C2-9E2B-1D9E39C595FD}"/>
              </a:ext>
            </a:extLst>
          </p:cNvPr>
          <p:cNvSpPr>
            <a:spLocks noGrp="1"/>
          </p:cNvSpPr>
          <p:nvPr>
            <p:ph idx="1"/>
          </p:nvPr>
        </p:nvSpPr>
        <p:spPr/>
        <p:txBody>
          <a:bodyPr>
            <a:normAutofit fontScale="92500" lnSpcReduction="20000"/>
          </a:bodyPr>
          <a:lstStyle/>
          <a:p>
            <a:r>
              <a:rPr lang="en-US" dirty="0"/>
              <a:t>The market for zero-day vulnerabilities, which are previously unknown software flaws, exists both legally and illegally. It has become a source of income for security researchers and hackers alike. </a:t>
            </a:r>
          </a:p>
          <a:p>
            <a:r>
              <a:rPr lang="en-US" dirty="0"/>
              <a:t>Surprisingly, the most skilled hackers no longer launch attacks themselves; the risks are high, and the process of turning vulnerabilities into money is uncertain. </a:t>
            </a:r>
          </a:p>
          <a:p>
            <a:pPr lvl="1"/>
            <a:r>
              <a:rPr lang="en-US" dirty="0"/>
              <a:t>Instead, they create user-friendly hacking tools, sell vulnerabilities on marketplaces, and sometimes even offer hacking consulting services. This approach offers a more direct and certain path to financial gain.</a:t>
            </a:r>
          </a:p>
          <a:p>
            <a:endParaRPr lang="en-US" dirty="0"/>
          </a:p>
        </p:txBody>
      </p:sp>
    </p:spTree>
    <p:extLst>
      <p:ext uri="{BB962C8B-B14F-4D97-AF65-F5344CB8AC3E}">
        <p14:creationId xmlns:p14="http://schemas.microsoft.com/office/powerpoint/2010/main" val="28264796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272D-80C9-5C2C-AA10-8C5E063C494B}"/>
              </a:ext>
            </a:extLst>
          </p:cNvPr>
          <p:cNvSpPr>
            <a:spLocks noGrp="1"/>
          </p:cNvSpPr>
          <p:nvPr>
            <p:ph type="title"/>
          </p:nvPr>
        </p:nvSpPr>
        <p:spPr/>
        <p:txBody>
          <a:bodyPr/>
          <a:lstStyle/>
          <a:p>
            <a:r>
              <a:rPr lang="en-US" dirty="0"/>
              <a:t>Indirect Monetization</a:t>
            </a:r>
          </a:p>
        </p:txBody>
      </p:sp>
      <p:sp>
        <p:nvSpPr>
          <p:cNvPr id="3" name="Content Placeholder 2">
            <a:extLst>
              <a:ext uri="{FF2B5EF4-FFF2-40B4-BE49-F238E27FC236}">
                <a16:creationId xmlns:a16="http://schemas.microsoft.com/office/drawing/2014/main" id="{3F6551AA-054B-6878-4720-DA319A6740C0}"/>
              </a:ext>
            </a:extLst>
          </p:cNvPr>
          <p:cNvSpPr>
            <a:spLocks noGrp="1"/>
          </p:cNvSpPr>
          <p:nvPr>
            <p:ph idx="1"/>
          </p:nvPr>
        </p:nvSpPr>
        <p:spPr/>
        <p:txBody>
          <a:bodyPr/>
          <a:lstStyle/>
          <a:p>
            <a:r>
              <a:rPr lang="en-US" dirty="0"/>
              <a:t>The monetization process for individuals involved in various computer attacks is quite diverse and merits detailed examination.</a:t>
            </a:r>
          </a:p>
          <a:p>
            <a:r>
              <a:rPr lang="en-US" dirty="0"/>
              <a:t>While we won't delve too deeply into the specifics, let's explore a couple of examples of how indirect monetization can function.</a:t>
            </a:r>
          </a:p>
          <a:p>
            <a:pPr marL="514350" indent="-514350">
              <a:buFont typeface="+mj-lt"/>
              <a:buAutoNum type="arabicPeriod"/>
            </a:pPr>
            <a:r>
              <a:rPr lang="en-US" b="1" dirty="0"/>
              <a:t>Malware Distribution</a:t>
            </a:r>
          </a:p>
          <a:p>
            <a:pPr marL="514350" indent="-514350">
              <a:buFont typeface="+mj-lt"/>
              <a:buAutoNum type="arabicPeriod"/>
            </a:pPr>
            <a:r>
              <a:rPr lang="en-US" b="1" dirty="0"/>
              <a:t>Spyware and Data Theft</a:t>
            </a:r>
            <a:endParaRPr lang="en-US" dirty="0"/>
          </a:p>
        </p:txBody>
      </p:sp>
    </p:spTree>
    <p:extLst>
      <p:ext uri="{BB962C8B-B14F-4D97-AF65-F5344CB8AC3E}">
        <p14:creationId xmlns:p14="http://schemas.microsoft.com/office/powerpoint/2010/main" val="1566353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E2A5-C8E0-B505-9F2A-BAC84F6D20FF}"/>
              </a:ext>
            </a:extLst>
          </p:cNvPr>
          <p:cNvSpPr>
            <a:spLocks noGrp="1"/>
          </p:cNvSpPr>
          <p:nvPr>
            <p:ph type="title"/>
          </p:nvPr>
        </p:nvSpPr>
        <p:spPr/>
        <p:txBody>
          <a:bodyPr/>
          <a:lstStyle/>
          <a:p>
            <a:r>
              <a:rPr lang="en-US" dirty="0"/>
              <a:t>Malware Distribution</a:t>
            </a:r>
          </a:p>
        </p:txBody>
      </p:sp>
      <p:sp>
        <p:nvSpPr>
          <p:cNvPr id="3" name="Content Placeholder 2">
            <a:extLst>
              <a:ext uri="{FF2B5EF4-FFF2-40B4-BE49-F238E27FC236}">
                <a16:creationId xmlns:a16="http://schemas.microsoft.com/office/drawing/2014/main" id="{916EA7F6-54F0-A63A-EB34-079E64208EFE}"/>
              </a:ext>
            </a:extLst>
          </p:cNvPr>
          <p:cNvSpPr>
            <a:spLocks noGrp="1"/>
          </p:cNvSpPr>
          <p:nvPr>
            <p:ph idx="1"/>
          </p:nvPr>
        </p:nvSpPr>
        <p:spPr/>
        <p:txBody>
          <a:bodyPr>
            <a:normAutofit fontScale="77500" lnSpcReduction="20000"/>
          </a:bodyPr>
          <a:lstStyle/>
          <a:p>
            <a:r>
              <a:rPr lang="en-US" dirty="0"/>
              <a:t>The distribution of malware has evolved, much like the growth of cloud computing and Infrastructure-as-a-Service (IaaS) providers. </a:t>
            </a:r>
          </a:p>
          <a:p>
            <a:r>
              <a:rPr lang="en-US" dirty="0"/>
              <a:t>Malware authors and purchasers utilize the pay-per-install (PPI) marketplace, offering a complex ecosystem for propagating malware widely. </a:t>
            </a:r>
          </a:p>
          <a:p>
            <a:r>
              <a:rPr lang="en-US" dirty="0"/>
              <a:t>Additionally, botnet rentals resemble on-demand cloud services, providing competitive pricing for per-hour resources. </a:t>
            </a:r>
          </a:p>
          <a:p>
            <a:r>
              <a:rPr lang="en-US" dirty="0"/>
              <a:t>Deploying malware on remote servers can also be financially rewarding. Targeted attacks may come with a bounty, and ransomware is an efficient way to extort money from numerous victims.</a:t>
            </a:r>
          </a:p>
        </p:txBody>
      </p:sp>
    </p:spTree>
    <p:extLst>
      <p:ext uri="{BB962C8B-B14F-4D97-AF65-F5344CB8AC3E}">
        <p14:creationId xmlns:p14="http://schemas.microsoft.com/office/powerpoint/2010/main" val="58407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5906-E8E4-279C-B2D3-1D74EC187369}"/>
              </a:ext>
            </a:extLst>
          </p:cNvPr>
          <p:cNvSpPr>
            <a:spLocks noGrp="1"/>
          </p:cNvSpPr>
          <p:nvPr>
            <p:ph type="title"/>
          </p:nvPr>
        </p:nvSpPr>
        <p:spPr/>
        <p:txBody>
          <a:bodyPr/>
          <a:lstStyle/>
          <a:p>
            <a:r>
              <a:rPr lang="en-US" dirty="0"/>
              <a:t>Spyware and Data Theft</a:t>
            </a:r>
          </a:p>
        </p:txBody>
      </p:sp>
      <p:sp>
        <p:nvSpPr>
          <p:cNvPr id="3" name="Content Placeholder 2">
            <a:extLst>
              <a:ext uri="{FF2B5EF4-FFF2-40B4-BE49-F238E27FC236}">
                <a16:creationId xmlns:a16="http://schemas.microsoft.com/office/drawing/2014/main" id="{B96555A9-E980-2C51-EAF3-EDCE1D1D54AD}"/>
              </a:ext>
            </a:extLst>
          </p:cNvPr>
          <p:cNvSpPr>
            <a:spLocks noGrp="1"/>
          </p:cNvSpPr>
          <p:nvPr>
            <p:ph idx="1"/>
          </p:nvPr>
        </p:nvSpPr>
        <p:spPr>
          <a:xfrm>
            <a:off x="457200" y="1447800"/>
            <a:ext cx="8229600" cy="4525963"/>
          </a:xfrm>
        </p:spPr>
        <p:txBody>
          <a:bodyPr>
            <a:normAutofit fontScale="70000" lnSpcReduction="20000"/>
          </a:bodyPr>
          <a:lstStyle/>
          <a:p>
            <a:r>
              <a:rPr lang="en-US" dirty="0"/>
              <a:t>Spyware can assist in stealing private information, which can then be sold in bulk on online marketplaces. </a:t>
            </a:r>
          </a:p>
          <a:p>
            <a:pPr lvl="1"/>
            <a:r>
              <a:rPr lang="en-US" dirty="0"/>
              <a:t>Adware and spam are used as low-cost methods to advertise questionable pharmaceuticals and financial products. </a:t>
            </a:r>
          </a:p>
          <a:p>
            <a:r>
              <a:rPr lang="en-US" dirty="0"/>
              <a:t>Online accounts are frequently hijacked to access stored value, such as gift cards, loyalty points, or store credit. </a:t>
            </a:r>
          </a:p>
          <a:p>
            <a:r>
              <a:rPr lang="en-US" dirty="0"/>
              <a:t>Stolen information like credit card numbers, Social Security numbers, email accounts, and more can be sold online for identity theft, fake account creation, fraud, and related activities. </a:t>
            </a:r>
          </a:p>
          <a:p>
            <a:r>
              <a:rPr lang="en-US" dirty="0"/>
              <a:t>However, monetization, especially with stolen credit card numbers, can be complex. </a:t>
            </a:r>
          </a:p>
          <a:p>
            <a:r>
              <a:rPr lang="en-US" dirty="0"/>
              <a:t>Credit card companies and account providers often implement measures to prevent attackers from cashing in, like invalidating compromised accounts or adding extra authentication steps for gift card redemptions.</a:t>
            </a:r>
          </a:p>
        </p:txBody>
      </p:sp>
    </p:spTree>
    <p:extLst>
      <p:ext uri="{BB962C8B-B14F-4D97-AF65-F5344CB8AC3E}">
        <p14:creationId xmlns:p14="http://schemas.microsoft.com/office/powerpoint/2010/main" val="22245683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D45B-7EE2-D2A8-FA67-E6E1DDB1C4E7}"/>
              </a:ext>
            </a:extLst>
          </p:cNvPr>
          <p:cNvSpPr>
            <a:spLocks noGrp="1"/>
          </p:cNvSpPr>
          <p:nvPr>
            <p:ph type="title"/>
          </p:nvPr>
        </p:nvSpPr>
        <p:spPr/>
        <p:txBody>
          <a:bodyPr>
            <a:normAutofit fontScale="90000"/>
          </a:bodyPr>
          <a:lstStyle/>
          <a:p>
            <a:r>
              <a:rPr lang="en-US" b="1" dirty="0"/>
              <a:t>Adversaries Using Machine Learning</a:t>
            </a:r>
          </a:p>
        </p:txBody>
      </p:sp>
      <p:sp>
        <p:nvSpPr>
          <p:cNvPr id="3" name="Content Placeholder 2">
            <a:extLst>
              <a:ext uri="{FF2B5EF4-FFF2-40B4-BE49-F238E27FC236}">
                <a16:creationId xmlns:a16="http://schemas.microsoft.com/office/drawing/2014/main" id="{0B83B858-E3D1-6DB3-A4A7-E385ECF0AB61}"/>
              </a:ext>
            </a:extLst>
          </p:cNvPr>
          <p:cNvSpPr>
            <a:spLocks noGrp="1"/>
          </p:cNvSpPr>
          <p:nvPr>
            <p:ph idx="1"/>
          </p:nvPr>
        </p:nvSpPr>
        <p:spPr/>
        <p:txBody>
          <a:bodyPr/>
          <a:lstStyle/>
          <a:p>
            <a:r>
              <a:rPr lang="en-US" dirty="0"/>
              <a:t>Adversaries have the ability to leverage machine learning techniques to avoid detection and outsmart defense systems. </a:t>
            </a:r>
          </a:p>
          <a:p>
            <a:r>
              <a:rPr lang="en-US" dirty="0"/>
              <a:t>Just as defenders can learn from cyber attacks and adjust their security measures, attackers can also gain insights into defense mechanisms to their advantage.</a:t>
            </a:r>
          </a:p>
        </p:txBody>
      </p:sp>
    </p:spTree>
    <p:extLst>
      <p:ext uri="{BB962C8B-B14F-4D97-AF65-F5344CB8AC3E}">
        <p14:creationId xmlns:p14="http://schemas.microsoft.com/office/powerpoint/2010/main" val="13598431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05A8-F135-27BB-BAE7-E7A76373D098}"/>
              </a:ext>
            </a:extLst>
          </p:cNvPr>
          <p:cNvSpPr>
            <a:spLocks noGrp="1"/>
          </p:cNvSpPr>
          <p:nvPr>
            <p:ph type="title"/>
          </p:nvPr>
        </p:nvSpPr>
        <p:spPr/>
        <p:txBody>
          <a:bodyPr/>
          <a:lstStyle/>
          <a:p>
            <a:r>
              <a:rPr lang="en-US" b="1" dirty="0"/>
              <a:t>Polymorphic Payloads</a:t>
            </a:r>
            <a:endParaRPr lang="en-US" dirty="0"/>
          </a:p>
        </p:txBody>
      </p:sp>
      <p:sp>
        <p:nvSpPr>
          <p:cNvPr id="3" name="Content Placeholder 2">
            <a:extLst>
              <a:ext uri="{FF2B5EF4-FFF2-40B4-BE49-F238E27FC236}">
                <a16:creationId xmlns:a16="http://schemas.microsoft.com/office/drawing/2014/main" id="{A84A2E93-0E62-EB15-CB85-F7877AAE44AA}"/>
              </a:ext>
            </a:extLst>
          </p:cNvPr>
          <p:cNvSpPr>
            <a:spLocks noGrp="1"/>
          </p:cNvSpPr>
          <p:nvPr>
            <p:ph idx="1"/>
          </p:nvPr>
        </p:nvSpPr>
        <p:spPr/>
        <p:txBody>
          <a:bodyPr/>
          <a:lstStyle/>
          <a:p>
            <a:r>
              <a:rPr lang="en-US" dirty="0"/>
              <a:t>Spammers, for example, use polymorphism, which means they change the appearance of their malicious content while keeping its meaning intact. This helps them slip past detection systems. They might also test different email content variations (A/B tests) to see what tricks spam filters or entices recipients to click.</a:t>
            </a:r>
          </a:p>
        </p:txBody>
      </p:sp>
    </p:spTree>
    <p:extLst>
      <p:ext uri="{BB962C8B-B14F-4D97-AF65-F5344CB8AC3E}">
        <p14:creationId xmlns:p14="http://schemas.microsoft.com/office/powerpoint/2010/main" val="19270095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lstStyle/>
          <a:p>
            <a:r>
              <a:rPr lang="en-US" b="1" dirty="0"/>
              <a:t>Fuzzing Campaigns</a:t>
            </a:r>
            <a:endParaRPr lang="en-US" dirty="0"/>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lstStyle/>
          <a:p>
            <a:r>
              <a:rPr lang="en-US" dirty="0"/>
              <a:t>Both attackers and defenders employ machine learning in fuzzing campaigns, which are used to discover software vulnerabilities more quickly. Attackers use these techniques to find weaknesses</a:t>
            </a:r>
          </a:p>
        </p:txBody>
      </p:sp>
    </p:spTree>
    <p:extLst>
      <p:ext uri="{BB962C8B-B14F-4D97-AF65-F5344CB8AC3E}">
        <p14:creationId xmlns:p14="http://schemas.microsoft.com/office/powerpoint/2010/main" val="59630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lstStyle/>
          <a:p>
            <a:r>
              <a:rPr lang="en-US" b="1" dirty="0"/>
              <a:t>Crafting Targeted Phishing</a:t>
            </a:r>
            <a:endParaRPr lang="en-US" dirty="0"/>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lstStyle/>
          <a:p>
            <a:r>
              <a:rPr lang="en-US" dirty="0"/>
              <a:t>Attackers can use machine learning to analyze your online behavior and interests, often through social media, to create highly personalized phishing messages that are more likely to fool you.</a:t>
            </a:r>
          </a:p>
        </p:txBody>
      </p:sp>
    </p:spTree>
    <p:extLst>
      <p:ext uri="{BB962C8B-B14F-4D97-AF65-F5344CB8AC3E}">
        <p14:creationId xmlns:p14="http://schemas.microsoft.com/office/powerpoint/2010/main" val="11886354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lstStyle/>
          <a:p>
            <a:r>
              <a:rPr lang="en-US" b="1" dirty="0"/>
              <a:t>Adversarial Machine Learning</a:t>
            </a:r>
            <a:endParaRPr lang="en-US" dirty="0"/>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normAutofit/>
          </a:bodyPr>
          <a:lstStyle/>
          <a:p>
            <a:r>
              <a:rPr lang="en-US" dirty="0"/>
              <a:t>In a field known as adversarial machine learning, attackers manipulate machine learning systems. </a:t>
            </a:r>
          </a:p>
          <a:p>
            <a:r>
              <a:rPr lang="en-US" dirty="0"/>
              <a:t>They can make algorithms produce incorrect predictions or learn the wrong things, especially when the machine learning model's decision-making process is not transparent or explainable. </a:t>
            </a:r>
          </a:p>
        </p:txBody>
      </p:sp>
    </p:spTree>
    <p:extLst>
      <p:ext uri="{BB962C8B-B14F-4D97-AF65-F5344CB8AC3E}">
        <p14:creationId xmlns:p14="http://schemas.microsoft.com/office/powerpoint/2010/main" val="1799358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53ED-E408-44E8-7DF5-9FF8FEA5DDC7}"/>
              </a:ext>
            </a:extLst>
          </p:cNvPr>
          <p:cNvSpPr>
            <a:spLocks noGrp="1"/>
          </p:cNvSpPr>
          <p:nvPr>
            <p:ph type="title"/>
          </p:nvPr>
        </p:nvSpPr>
        <p:spPr/>
        <p:txBody>
          <a:bodyPr/>
          <a:lstStyle/>
          <a:p>
            <a:r>
              <a:rPr lang="en-US" dirty="0"/>
              <a:t>Which of these do not belong?</a:t>
            </a:r>
          </a:p>
        </p:txBody>
      </p:sp>
      <p:sp>
        <p:nvSpPr>
          <p:cNvPr id="3" name="Content Placeholder 2">
            <a:extLst>
              <a:ext uri="{FF2B5EF4-FFF2-40B4-BE49-F238E27FC236}">
                <a16:creationId xmlns:a16="http://schemas.microsoft.com/office/drawing/2014/main" id="{63ED74F3-1051-E847-A78B-BCE51C213B6D}"/>
              </a:ext>
            </a:extLst>
          </p:cNvPr>
          <p:cNvSpPr>
            <a:spLocks noGrp="1"/>
          </p:cNvSpPr>
          <p:nvPr>
            <p:ph idx="1"/>
          </p:nvPr>
        </p:nvSpPr>
        <p:spPr>
          <a:xfrm>
            <a:off x="628650" y="3099305"/>
            <a:ext cx="7886700" cy="1623363"/>
          </a:xfrm>
        </p:spPr>
        <p:txBody>
          <a:bodyPr>
            <a:normAutofit/>
          </a:bodyPr>
          <a:lstStyle/>
          <a:p>
            <a:pPr marL="0" indent="0" algn="ctr">
              <a:buNone/>
            </a:pPr>
            <a:r>
              <a:rPr lang="en-US" sz="4500" dirty="0">
                <a:highlight>
                  <a:srgbClr val="FFFF00"/>
                </a:highlight>
              </a:rPr>
              <a:t>X</a:t>
            </a:r>
            <a:r>
              <a:rPr lang="en-US" sz="4500" dirty="0"/>
              <a:t>	</a:t>
            </a:r>
            <a:r>
              <a:rPr lang="en-US" sz="4500" dirty="0">
                <a:highlight>
                  <a:srgbClr val="00FF00"/>
                </a:highlight>
              </a:rPr>
              <a:t>T</a:t>
            </a:r>
            <a:r>
              <a:rPr lang="en-US" sz="4500" dirty="0"/>
              <a:t>	</a:t>
            </a:r>
            <a:r>
              <a:rPr lang="en-US" sz="4500" dirty="0">
                <a:highlight>
                  <a:srgbClr val="00FFFF"/>
                </a:highlight>
              </a:rPr>
              <a:t>O</a:t>
            </a:r>
            <a:r>
              <a:rPr lang="en-US" sz="4500" dirty="0"/>
              <a:t>	</a:t>
            </a:r>
            <a:r>
              <a:rPr lang="en-US" sz="4500" dirty="0">
                <a:highlight>
                  <a:srgbClr val="FF00FF"/>
                </a:highlight>
              </a:rPr>
              <a:t>Z</a:t>
            </a:r>
            <a:r>
              <a:rPr lang="en-US" sz="4500" dirty="0"/>
              <a:t>	</a:t>
            </a:r>
            <a:r>
              <a:rPr lang="en-US" sz="4500" dirty="0">
                <a:highlight>
                  <a:srgbClr val="C0C0C0"/>
                </a:highlight>
              </a:rPr>
              <a:t>P</a:t>
            </a:r>
            <a:r>
              <a:rPr lang="en-US" sz="4500" dirty="0"/>
              <a:t>	</a:t>
            </a:r>
            <a:r>
              <a:rPr lang="en-US" sz="4500" dirty="0">
                <a:highlight>
                  <a:srgbClr val="FFFF00"/>
                </a:highlight>
              </a:rPr>
              <a:t>W</a:t>
            </a:r>
            <a:r>
              <a:rPr lang="en-US" sz="4500" dirty="0"/>
              <a:t>	</a:t>
            </a:r>
            <a:r>
              <a:rPr lang="en-US" sz="4500" dirty="0">
                <a:highlight>
                  <a:srgbClr val="00FF00"/>
                </a:highlight>
              </a:rPr>
              <a:t>L</a:t>
            </a:r>
            <a:r>
              <a:rPr lang="en-US" sz="4500" dirty="0"/>
              <a:t>	</a:t>
            </a:r>
            <a:r>
              <a:rPr lang="en-US" sz="4500" dirty="0">
                <a:highlight>
                  <a:srgbClr val="FF00FF"/>
                </a:highlight>
              </a:rPr>
              <a:t>N</a:t>
            </a:r>
            <a:r>
              <a:rPr lang="en-US" sz="4500" dirty="0"/>
              <a:t>	</a:t>
            </a:r>
            <a:r>
              <a:rPr lang="en-US" sz="4500" dirty="0">
                <a:highlight>
                  <a:srgbClr val="00FFFF"/>
                </a:highlight>
              </a:rPr>
              <a:t>C</a:t>
            </a:r>
          </a:p>
          <a:p>
            <a:pPr marL="0" indent="0" algn="ctr">
              <a:buNone/>
            </a:pPr>
            <a:r>
              <a:rPr lang="en-US" sz="4500" dirty="0">
                <a:highlight>
                  <a:srgbClr val="FFFF00"/>
                </a:highlight>
              </a:rPr>
              <a:t>4</a:t>
            </a:r>
            <a:r>
              <a:rPr lang="en-US" sz="4500" dirty="0"/>
              <a:t>	</a:t>
            </a:r>
            <a:r>
              <a:rPr lang="en-US" sz="4500" dirty="0">
                <a:highlight>
                  <a:srgbClr val="00FF00"/>
                </a:highlight>
              </a:rPr>
              <a:t>1</a:t>
            </a:r>
            <a:r>
              <a:rPr lang="en-US" sz="4500" dirty="0"/>
              <a:t>	</a:t>
            </a:r>
            <a:r>
              <a:rPr lang="en-US" sz="4500" dirty="0">
                <a:highlight>
                  <a:srgbClr val="00FFFF"/>
                </a:highlight>
              </a:rPr>
              <a:t>0</a:t>
            </a:r>
            <a:r>
              <a:rPr lang="en-US" sz="4500" dirty="0"/>
              <a:t>	</a:t>
            </a:r>
            <a:r>
              <a:rPr lang="en-US" sz="4500" dirty="0">
                <a:highlight>
                  <a:srgbClr val="FF00FF"/>
                </a:highlight>
              </a:rPr>
              <a:t>3</a:t>
            </a:r>
            <a:r>
              <a:rPr lang="en-US" sz="4500" dirty="0"/>
              <a:t>	</a:t>
            </a:r>
            <a:r>
              <a:rPr lang="en-US" sz="4500" dirty="0">
                <a:highlight>
                  <a:srgbClr val="C0C0C0"/>
                </a:highlight>
              </a:rPr>
              <a:t>2</a:t>
            </a:r>
            <a:r>
              <a:rPr lang="en-US" sz="4500" dirty="0"/>
              <a:t>	</a:t>
            </a:r>
            <a:r>
              <a:rPr lang="en-US" sz="4500" dirty="0">
                <a:highlight>
                  <a:srgbClr val="FFFF00"/>
                </a:highlight>
              </a:rPr>
              <a:t>3</a:t>
            </a:r>
            <a:r>
              <a:rPr lang="en-US" sz="4500" dirty="0"/>
              <a:t>	</a:t>
            </a:r>
            <a:r>
              <a:rPr lang="en-US" sz="4500" dirty="0">
                <a:highlight>
                  <a:srgbClr val="00FF00"/>
                </a:highlight>
              </a:rPr>
              <a:t>1</a:t>
            </a:r>
            <a:r>
              <a:rPr lang="en-US" sz="4500" dirty="0"/>
              <a:t>	</a:t>
            </a:r>
            <a:r>
              <a:rPr lang="en-US" sz="4500" dirty="0">
                <a:highlight>
                  <a:srgbClr val="FF00FF"/>
                </a:highlight>
              </a:rPr>
              <a:t>2</a:t>
            </a:r>
            <a:r>
              <a:rPr lang="en-US" sz="4500" dirty="0"/>
              <a:t>	</a:t>
            </a:r>
            <a:r>
              <a:rPr lang="en-US" sz="4500" dirty="0">
                <a:highlight>
                  <a:srgbClr val="00FFFF"/>
                </a:highlight>
              </a:rPr>
              <a:t>6</a:t>
            </a:r>
          </a:p>
        </p:txBody>
      </p:sp>
      <p:sp>
        <p:nvSpPr>
          <p:cNvPr id="4" name="Date Placeholder 3">
            <a:extLst>
              <a:ext uri="{FF2B5EF4-FFF2-40B4-BE49-F238E27FC236}">
                <a16:creationId xmlns:a16="http://schemas.microsoft.com/office/drawing/2014/main" id="{CB52E9AA-F0DB-957D-010D-0D7A0C091F21}"/>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E981323D-8448-54D9-BBFB-449CF9206D09}"/>
              </a:ext>
            </a:extLst>
          </p:cNvPr>
          <p:cNvSpPr>
            <a:spLocks noGrp="1"/>
          </p:cNvSpPr>
          <p:nvPr>
            <p:ph type="sldNum" sz="quarter" idx="12"/>
          </p:nvPr>
        </p:nvSpPr>
        <p:spPr/>
        <p:txBody>
          <a:bodyPr/>
          <a:lstStyle/>
          <a:p>
            <a:fld id="{F16EE2C1-30B8-434C-B1A7-2FD94A3C2C4B}" type="slidenum">
              <a:rPr lang="en-US" smtClean="0"/>
              <a:t>5</a:t>
            </a:fld>
            <a:endParaRPr lang="en-US"/>
          </a:p>
        </p:txBody>
      </p:sp>
    </p:spTree>
    <p:extLst>
      <p:ext uri="{BB962C8B-B14F-4D97-AF65-F5344CB8AC3E}">
        <p14:creationId xmlns:p14="http://schemas.microsoft.com/office/powerpoint/2010/main" val="663689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lstStyle/>
          <a:p>
            <a:r>
              <a:rPr lang="en-US" dirty="0"/>
              <a:t>Keep in mind</a:t>
            </a:r>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lstStyle/>
          <a:p>
            <a:r>
              <a:rPr lang="en-US" dirty="0"/>
              <a:t>Machine learning algorithms are often not built with security as a primary consideration, which leaves them vulnerable to attacks by determined adversaries.</a:t>
            </a:r>
          </a:p>
          <a:p>
            <a:r>
              <a:rPr lang="en-US" dirty="0"/>
              <a:t> Therefore, it's crucial to be aware of these potential threat models when developing machine learning systems for security purposes.</a:t>
            </a:r>
          </a:p>
        </p:txBody>
      </p:sp>
    </p:spTree>
    <p:extLst>
      <p:ext uri="{BB962C8B-B14F-4D97-AF65-F5344CB8AC3E}">
        <p14:creationId xmlns:p14="http://schemas.microsoft.com/office/powerpoint/2010/main" val="4254982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normAutofit fontScale="90000"/>
          </a:bodyPr>
          <a:lstStyle/>
          <a:p>
            <a:r>
              <a:rPr lang="en-US" dirty="0"/>
              <a:t>Real-World Uses of Machine Learning in Security</a:t>
            </a:r>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lstStyle/>
          <a:p>
            <a:r>
              <a:rPr lang="en-US" dirty="0"/>
              <a:t>In this book, various real-world applications of machine learning in security are explored. Implementing machine learning and data science to address security challenges is not straightforward.</a:t>
            </a:r>
          </a:p>
          <a:p>
            <a:r>
              <a:rPr lang="en-US" dirty="0"/>
              <a:t> Developers encounter numerous decisions during the process, despite the availability of convenient programming libraries.</a:t>
            </a:r>
          </a:p>
        </p:txBody>
      </p:sp>
    </p:spTree>
    <p:extLst>
      <p:ext uri="{BB962C8B-B14F-4D97-AF65-F5344CB8AC3E}">
        <p14:creationId xmlns:p14="http://schemas.microsoft.com/office/powerpoint/2010/main" val="1372474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normAutofit fontScale="90000"/>
          </a:bodyPr>
          <a:lstStyle/>
          <a:p>
            <a:r>
              <a:rPr lang="en-US" dirty="0"/>
              <a:t>Real-World Uses of Machine Learning in Security</a:t>
            </a:r>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normAutofit/>
          </a:bodyPr>
          <a:lstStyle/>
          <a:p>
            <a:r>
              <a:rPr lang="en-US" dirty="0"/>
              <a:t>The applications covered here are not new, and you can find the data science techniques discussed at the heart of many computer systems used daily. </a:t>
            </a:r>
          </a:p>
          <a:p>
            <a:r>
              <a:rPr lang="en-US" dirty="0"/>
              <a:t>Machine learning's applications in security can be broadly categorized into two categories: pattern recognition and anomaly detection. </a:t>
            </a:r>
          </a:p>
        </p:txBody>
      </p:sp>
    </p:spTree>
    <p:extLst>
      <p:ext uri="{BB962C8B-B14F-4D97-AF65-F5344CB8AC3E}">
        <p14:creationId xmlns:p14="http://schemas.microsoft.com/office/powerpoint/2010/main" val="16479109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normAutofit fontScale="90000"/>
          </a:bodyPr>
          <a:lstStyle/>
          <a:p>
            <a:r>
              <a:rPr lang="en-US" dirty="0"/>
              <a:t>Real-World Uses of Machine Learning in Security</a:t>
            </a:r>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lstStyle/>
          <a:p>
            <a:r>
              <a:rPr lang="en-US" dirty="0"/>
              <a:t>While the line between these categories can blur, each has distinct objectives.</a:t>
            </a:r>
          </a:p>
          <a:p>
            <a:pPr marL="514350" indent="-514350">
              <a:buFont typeface="+mj-lt"/>
              <a:buAutoNum type="arabicPeriod"/>
            </a:pPr>
            <a:r>
              <a:rPr lang="en-US" b="1" dirty="0"/>
              <a:t>Pattern Recognition</a:t>
            </a:r>
            <a:endParaRPr lang="en-US" dirty="0"/>
          </a:p>
          <a:p>
            <a:pPr marL="514350" indent="-514350">
              <a:buFont typeface="+mj-lt"/>
              <a:buAutoNum type="arabicPeriod"/>
            </a:pPr>
            <a:r>
              <a:rPr lang="en-US" b="1" dirty="0"/>
              <a:t>Anomaly Detection</a:t>
            </a:r>
            <a:endParaRPr lang="en-US" dirty="0"/>
          </a:p>
        </p:txBody>
      </p:sp>
    </p:spTree>
    <p:extLst>
      <p:ext uri="{BB962C8B-B14F-4D97-AF65-F5344CB8AC3E}">
        <p14:creationId xmlns:p14="http://schemas.microsoft.com/office/powerpoint/2010/main" val="4363326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lstStyle/>
          <a:p>
            <a:r>
              <a:rPr lang="en-US" b="1" dirty="0"/>
              <a:t>Pattern Recognition</a:t>
            </a:r>
            <a:r>
              <a:rPr lang="en-US" dirty="0"/>
              <a:t>:</a:t>
            </a:r>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lstStyle/>
          <a:p>
            <a:r>
              <a:rPr lang="en-US" dirty="0"/>
              <a:t>In pattern recognition, the goal is to identify specific or latent characteristics within data.</a:t>
            </a:r>
          </a:p>
          <a:p>
            <a:r>
              <a:rPr lang="en-US" dirty="0"/>
              <a:t>These characteristics are distilled into feature sets that train algorithms to recognize similar data patterns. </a:t>
            </a:r>
          </a:p>
          <a:p>
            <a:r>
              <a:rPr lang="en-US" dirty="0"/>
              <a:t>For instance, spam detection seeks explicit features characterizing spam emails.</a:t>
            </a:r>
          </a:p>
        </p:txBody>
      </p:sp>
    </p:spTree>
    <p:extLst>
      <p:ext uri="{BB962C8B-B14F-4D97-AF65-F5344CB8AC3E}">
        <p14:creationId xmlns:p14="http://schemas.microsoft.com/office/powerpoint/2010/main" val="33465566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lstStyle/>
          <a:p>
            <a:r>
              <a:rPr lang="en-US" b="1" dirty="0"/>
              <a:t>Anomaly Detection</a:t>
            </a:r>
            <a:endParaRPr lang="en-US" dirty="0"/>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lstStyle/>
          <a:p>
            <a:r>
              <a:rPr lang="en-US" dirty="0"/>
              <a:t>Anomaly detection, on the other hand, aims to establish what is considered "normal" within a dataset (e.g., 95% of data) and subsequently identifies deviations from this norm as anomalies.</a:t>
            </a:r>
          </a:p>
        </p:txBody>
      </p:sp>
    </p:spTree>
    <p:extLst>
      <p:ext uri="{BB962C8B-B14F-4D97-AF65-F5344CB8AC3E}">
        <p14:creationId xmlns:p14="http://schemas.microsoft.com/office/powerpoint/2010/main" val="17129772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lstStyle/>
          <a:p>
            <a:r>
              <a:rPr lang="en-US" dirty="0"/>
              <a:t>Pay attention</a:t>
            </a:r>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normAutofit lnSpcReduction="10000"/>
          </a:bodyPr>
          <a:lstStyle/>
          <a:p>
            <a:r>
              <a:rPr lang="en-US" dirty="0"/>
              <a:t>It's crucial to differentiate anomaly detection from merely recognizing a set of normal patterns and distinguishing them from abnormal ones. </a:t>
            </a:r>
          </a:p>
          <a:p>
            <a:r>
              <a:rPr lang="en-US" b="1" dirty="0"/>
              <a:t>Pattern recognition </a:t>
            </a:r>
            <a:r>
              <a:rPr lang="en-US" dirty="0"/>
              <a:t>extracts patterns strictly from observed data, while </a:t>
            </a:r>
            <a:r>
              <a:rPr lang="en-US" b="1" dirty="0"/>
              <a:t>anomaly detection </a:t>
            </a:r>
            <a:r>
              <a:rPr lang="en-US" dirty="0"/>
              <a:t>can detect an infinite number of anomalous patterns, even those that don't exist in the training or testing datasets.</a:t>
            </a:r>
          </a:p>
        </p:txBody>
      </p:sp>
    </p:spTree>
    <p:extLst>
      <p:ext uri="{BB962C8B-B14F-4D97-AF65-F5344CB8AC3E}">
        <p14:creationId xmlns:p14="http://schemas.microsoft.com/office/powerpoint/2010/main" val="2272580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lstStyle/>
          <a:p>
            <a:r>
              <a:rPr lang="en-US" dirty="0"/>
              <a:t>Uses of ML </a:t>
            </a:r>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normAutofit/>
          </a:bodyPr>
          <a:lstStyle/>
          <a:p>
            <a:r>
              <a:rPr lang="en-US" dirty="0"/>
              <a:t>Examples include spam detection, which can be seen as both pattern recognition and anomaly detection, and malware detection and botnet detection, which fall under pattern recognition. </a:t>
            </a:r>
          </a:p>
        </p:txBody>
      </p:sp>
    </p:spTree>
    <p:extLst>
      <p:ext uri="{BB962C8B-B14F-4D97-AF65-F5344CB8AC3E}">
        <p14:creationId xmlns:p14="http://schemas.microsoft.com/office/powerpoint/2010/main" val="22999391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lstStyle/>
          <a:p>
            <a:r>
              <a:rPr lang="en-US" dirty="0"/>
              <a:t>Uses of ML </a:t>
            </a:r>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normAutofit fontScale="92500"/>
          </a:bodyPr>
          <a:lstStyle/>
          <a:p>
            <a:r>
              <a:rPr lang="en-US" dirty="0"/>
              <a:t>Machine learning is also employed in fuzzing, a process used to test software vulnerabilities. </a:t>
            </a:r>
          </a:p>
          <a:p>
            <a:r>
              <a:rPr lang="en-US" dirty="0"/>
              <a:t>For user authentication and behavior analysis, the distinction between pattern recognition and anomaly detection can become less clear, often requiring a combination of both approaches. </a:t>
            </a:r>
          </a:p>
          <a:p>
            <a:r>
              <a:rPr lang="en-US" dirty="0"/>
              <a:t>Network outlier detection is a classic case of </a:t>
            </a:r>
            <a:r>
              <a:rPr lang="en-US" b="1" dirty="0"/>
              <a:t>anomaly detection</a:t>
            </a:r>
            <a:r>
              <a:rPr lang="en-US" dirty="0"/>
              <a:t>, while access control systems benefit from machine learning's adaptability.</a:t>
            </a:r>
          </a:p>
        </p:txBody>
      </p:sp>
    </p:spTree>
    <p:extLst>
      <p:ext uri="{BB962C8B-B14F-4D97-AF65-F5344CB8AC3E}">
        <p14:creationId xmlns:p14="http://schemas.microsoft.com/office/powerpoint/2010/main" val="29369574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lstStyle/>
          <a:p>
            <a:r>
              <a:rPr lang="en-US" dirty="0"/>
              <a:t>Uses of ML </a:t>
            </a:r>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normAutofit fontScale="92500" lnSpcReduction="10000"/>
          </a:bodyPr>
          <a:lstStyle/>
          <a:p>
            <a:r>
              <a:rPr lang="en-US" dirty="0"/>
              <a:t>Machine learning addresses access control challenges by inferring information access patterns and responding when unconventional patterns are detected. </a:t>
            </a:r>
          </a:p>
          <a:p>
            <a:r>
              <a:rPr lang="en-US" dirty="0"/>
              <a:t>This approach offers more flexibility than rigid rule-based systems. </a:t>
            </a:r>
          </a:p>
          <a:p>
            <a:pPr lvl="1"/>
            <a:r>
              <a:rPr lang="en-US" dirty="0"/>
              <a:t>For instance, in a hospital's patient record storage system, machine learning can allow different access patterns for nurses and doctors based on their unique requirements.</a:t>
            </a:r>
          </a:p>
        </p:txBody>
      </p:sp>
    </p:spTree>
    <p:extLst>
      <p:ext uri="{BB962C8B-B14F-4D97-AF65-F5344CB8AC3E}">
        <p14:creationId xmlns:p14="http://schemas.microsoft.com/office/powerpoint/2010/main" val="3269057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19C3-9B24-4A2D-BCEE-D30CAEFC0643}"/>
              </a:ext>
            </a:extLst>
          </p:cNvPr>
          <p:cNvSpPr>
            <a:spLocks noGrp="1"/>
          </p:cNvSpPr>
          <p:nvPr>
            <p:ph type="title"/>
          </p:nvPr>
        </p:nvSpPr>
        <p:spPr/>
        <p:txBody>
          <a:bodyPr/>
          <a:lstStyle/>
          <a:p>
            <a:pPr algn="l"/>
            <a:r>
              <a:rPr lang="en-US" dirty="0"/>
              <a:t>Introduction</a:t>
            </a:r>
          </a:p>
        </p:txBody>
      </p:sp>
      <p:sp>
        <p:nvSpPr>
          <p:cNvPr id="3" name="Content Placeholder 2">
            <a:extLst>
              <a:ext uri="{FF2B5EF4-FFF2-40B4-BE49-F238E27FC236}">
                <a16:creationId xmlns:a16="http://schemas.microsoft.com/office/drawing/2014/main" id="{F83A98C6-82AA-41FB-8215-1D835EEA9E77}"/>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Machine learning is an interdisciplinary research field that combines statistics, artificial intelligence, and computer science. </a:t>
            </a:r>
          </a:p>
          <a:p>
            <a:pPr>
              <a:buFont typeface="Arial" panose="020B0604020202020204" pitchFamily="34" charset="0"/>
              <a:buChar char="•"/>
            </a:pPr>
            <a:r>
              <a:rPr lang="en-US" dirty="0"/>
              <a:t>It is also referred to as predictive analytics or statistical learning.</a:t>
            </a:r>
          </a:p>
          <a:p>
            <a:pPr>
              <a:buFont typeface="Arial" panose="020B0604020202020204" pitchFamily="34" charset="0"/>
              <a:buChar char="•"/>
            </a:pPr>
            <a:r>
              <a:rPr lang="en-US" dirty="0"/>
              <a:t>Machine learning techniques are widely used in various applications, including personalized recommendations, image recognition, and complex website functionality like Facebook or Amazon. </a:t>
            </a:r>
          </a:p>
          <a:p>
            <a:pPr>
              <a:buFont typeface="Arial" panose="020B0604020202020204" pitchFamily="34" charset="0"/>
              <a:buChar char="•"/>
            </a:pPr>
            <a:r>
              <a:rPr lang="en-US" dirty="0"/>
              <a:t>These applications often incorporate multiple machine learning models.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5718923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5BA3-255F-CBCE-8544-6ABCE90D706A}"/>
              </a:ext>
            </a:extLst>
          </p:cNvPr>
          <p:cNvSpPr>
            <a:spLocks noGrp="1"/>
          </p:cNvSpPr>
          <p:nvPr>
            <p:ph type="title"/>
          </p:nvPr>
        </p:nvSpPr>
        <p:spPr/>
        <p:txBody>
          <a:bodyPr>
            <a:normAutofit fontScale="90000"/>
          </a:bodyPr>
          <a:lstStyle/>
          <a:p>
            <a:r>
              <a:rPr lang="en-US" dirty="0"/>
              <a:t>Spam Fighting: An Iterative Approach</a:t>
            </a:r>
          </a:p>
        </p:txBody>
      </p:sp>
      <p:sp>
        <p:nvSpPr>
          <p:cNvPr id="3" name="Content Placeholder 2">
            <a:extLst>
              <a:ext uri="{FF2B5EF4-FFF2-40B4-BE49-F238E27FC236}">
                <a16:creationId xmlns:a16="http://schemas.microsoft.com/office/drawing/2014/main" id="{4BFA948A-A9AE-6E54-A75F-11A8C17EC57A}"/>
              </a:ext>
            </a:extLst>
          </p:cNvPr>
          <p:cNvSpPr>
            <a:spLocks noGrp="1"/>
          </p:cNvSpPr>
          <p:nvPr>
            <p:ph idx="1"/>
          </p:nvPr>
        </p:nvSpPr>
        <p:spPr/>
        <p:txBody>
          <a:bodyPr/>
          <a:lstStyle/>
          <a:p>
            <a:r>
              <a:rPr lang="en-US" dirty="0"/>
              <a:t>You will not really need to run the Spam Filtering code.</a:t>
            </a:r>
          </a:p>
          <a:p>
            <a:r>
              <a:rPr lang="en-US" dirty="0"/>
              <a:t>This will take so much time</a:t>
            </a:r>
          </a:p>
          <a:p>
            <a:r>
              <a:rPr lang="en-US" dirty="0"/>
              <a:t>The idea is to introduce you to the concept and how we really do apply machine learning in cybersecurity</a:t>
            </a:r>
          </a:p>
        </p:txBody>
      </p:sp>
    </p:spTree>
    <p:extLst>
      <p:ext uri="{BB962C8B-B14F-4D97-AF65-F5344CB8AC3E}">
        <p14:creationId xmlns:p14="http://schemas.microsoft.com/office/powerpoint/2010/main" val="33367586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83F4FF-2F11-2723-6604-57551EEEF5C0}"/>
              </a:ext>
            </a:extLst>
          </p:cNvPr>
          <p:cNvSpPr>
            <a:spLocks noGrp="1"/>
          </p:cNvSpPr>
          <p:nvPr>
            <p:ph idx="1"/>
          </p:nvPr>
        </p:nvSpPr>
        <p:spPr/>
        <p:txBody>
          <a:bodyPr/>
          <a:lstStyle/>
          <a:p>
            <a:r>
              <a:rPr lang="en-US" dirty="0"/>
              <a:t>Please refer to the introduction example for classification on GitHub.</a:t>
            </a:r>
          </a:p>
        </p:txBody>
      </p:sp>
    </p:spTree>
    <p:extLst>
      <p:ext uri="{BB962C8B-B14F-4D97-AF65-F5344CB8AC3E}">
        <p14:creationId xmlns:p14="http://schemas.microsoft.com/office/powerpoint/2010/main" val="409907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0B19-96AC-3393-6D1D-CD9868A56E8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6A98DD4-11AA-997C-FF32-556678550ADD}"/>
              </a:ext>
            </a:extLst>
          </p:cNvPr>
          <p:cNvSpPr>
            <a:spLocks noGrp="1"/>
          </p:cNvSpPr>
          <p:nvPr>
            <p:ph idx="1"/>
          </p:nvPr>
        </p:nvSpPr>
        <p:spPr/>
        <p:txBody>
          <a:bodyPr/>
          <a:lstStyle/>
          <a:p>
            <a:pPr>
              <a:buFont typeface="Arial" panose="020B0604020202020204" pitchFamily="34" charset="0"/>
              <a:buChar char="•"/>
            </a:pPr>
            <a:r>
              <a:rPr lang="en-US" dirty="0"/>
              <a:t>Beyond commercial use, machine learning has transformed data-driven research in areas such as astrophysics, genetics, and healthcare. </a:t>
            </a:r>
          </a:p>
          <a:p>
            <a:pPr>
              <a:buFont typeface="Arial" panose="020B0604020202020204" pitchFamily="34" charset="0"/>
              <a:buChar char="•"/>
            </a:pPr>
            <a:r>
              <a:rPr lang="en-US" dirty="0"/>
              <a:t>This chapter will outline the reasons behind machine learning's popularity, the types of problems it can address, and provide an introduction to building machine learning models.</a:t>
            </a:r>
          </a:p>
        </p:txBody>
      </p:sp>
    </p:spTree>
    <p:extLst>
      <p:ext uri="{BB962C8B-B14F-4D97-AF65-F5344CB8AC3E}">
        <p14:creationId xmlns:p14="http://schemas.microsoft.com/office/powerpoint/2010/main" val="106576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C41C-78DD-E2AE-713A-7935D2829B28}"/>
              </a:ext>
            </a:extLst>
          </p:cNvPr>
          <p:cNvSpPr>
            <a:spLocks noGrp="1"/>
          </p:cNvSpPr>
          <p:nvPr>
            <p:ph type="title"/>
          </p:nvPr>
        </p:nvSpPr>
        <p:spPr/>
        <p:txBody>
          <a:bodyPr/>
          <a:lstStyle/>
          <a:p>
            <a:r>
              <a:rPr lang="en-US" b="1" dirty="0"/>
              <a:t>What is Machine Learning?</a:t>
            </a:r>
            <a:endParaRPr lang="en-US" dirty="0"/>
          </a:p>
        </p:txBody>
      </p:sp>
      <p:sp>
        <p:nvSpPr>
          <p:cNvPr id="3" name="Content Placeholder 2">
            <a:extLst>
              <a:ext uri="{FF2B5EF4-FFF2-40B4-BE49-F238E27FC236}">
                <a16:creationId xmlns:a16="http://schemas.microsoft.com/office/drawing/2014/main" id="{0235C54B-088F-ED15-7590-1DE68277E9C9}"/>
              </a:ext>
            </a:extLst>
          </p:cNvPr>
          <p:cNvSpPr>
            <a:spLocks noGrp="1"/>
          </p:cNvSpPr>
          <p:nvPr>
            <p:ph idx="1"/>
          </p:nvPr>
        </p:nvSpPr>
        <p:spPr/>
        <p:txBody>
          <a:bodyPr/>
          <a:lstStyle/>
          <a:p>
            <a:r>
              <a:rPr lang="en-US" dirty="0"/>
              <a:t> Machine learning is a type of computer technology that enables computers to learn and make decisions from data </a:t>
            </a:r>
            <a:r>
              <a:rPr lang="en-US" dirty="0">
                <a:highlight>
                  <a:srgbClr val="FFFF00"/>
                </a:highlight>
              </a:rPr>
              <a:t>without being explicitly programmed.</a:t>
            </a:r>
          </a:p>
        </p:txBody>
      </p:sp>
      <p:pic>
        <p:nvPicPr>
          <p:cNvPr id="5" name="Picture 4" descr="A diagram of machine learning&#10;&#10;Description automatically generated">
            <a:extLst>
              <a:ext uri="{FF2B5EF4-FFF2-40B4-BE49-F238E27FC236}">
                <a16:creationId xmlns:a16="http://schemas.microsoft.com/office/drawing/2014/main" id="{8BD52838-B3D3-05D1-F437-E6B235AEAB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91200" y="3505200"/>
            <a:ext cx="2194564" cy="2215901"/>
          </a:xfrm>
          <a:prstGeom prst="rect">
            <a:avLst/>
          </a:prstGeom>
        </p:spPr>
      </p:pic>
    </p:spTree>
    <p:extLst>
      <p:ext uri="{BB962C8B-B14F-4D97-AF65-F5344CB8AC3E}">
        <p14:creationId xmlns:p14="http://schemas.microsoft.com/office/powerpoint/2010/main" val="282815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C41C-78DD-E2AE-713A-7935D2829B28}"/>
              </a:ext>
            </a:extLst>
          </p:cNvPr>
          <p:cNvSpPr>
            <a:spLocks noGrp="1"/>
          </p:cNvSpPr>
          <p:nvPr>
            <p:ph type="title"/>
          </p:nvPr>
        </p:nvSpPr>
        <p:spPr/>
        <p:txBody>
          <a:bodyPr>
            <a:normAutofit fontScale="90000"/>
          </a:bodyPr>
          <a:lstStyle/>
          <a:p>
            <a:r>
              <a:rPr lang="en-US" b="1" dirty="0"/>
              <a:t>Traditional Programming vs. Machine Learning</a:t>
            </a:r>
            <a:endParaRPr lang="en-US" dirty="0"/>
          </a:p>
        </p:txBody>
      </p:sp>
      <p:sp>
        <p:nvSpPr>
          <p:cNvPr id="3" name="Content Placeholder 2">
            <a:extLst>
              <a:ext uri="{FF2B5EF4-FFF2-40B4-BE49-F238E27FC236}">
                <a16:creationId xmlns:a16="http://schemas.microsoft.com/office/drawing/2014/main" id="{0235C54B-088F-ED15-7590-1DE68277E9C9}"/>
              </a:ext>
            </a:extLst>
          </p:cNvPr>
          <p:cNvSpPr>
            <a:spLocks noGrp="1"/>
          </p:cNvSpPr>
          <p:nvPr>
            <p:ph idx="1"/>
          </p:nvPr>
        </p:nvSpPr>
        <p:spPr/>
        <p:txBody>
          <a:bodyPr/>
          <a:lstStyle/>
          <a:p>
            <a:r>
              <a:rPr lang="en-US" dirty="0"/>
              <a:t>Traditional Programming: Code tells the computer what to do.</a:t>
            </a:r>
          </a:p>
          <a:p>
            <a:r>
              <a:rPr lang="en-US" dirty="0"/>
              <a:t>Machine Learning: Computer learns from data and makes decisions.</a:t>
            </a:r>
          </a:p>
        </p:txBody>
      </p:sp>
    </p:spTree>
    <p:extLst>
      <p:ext uri="{BB962C8B-B14F-4D97-AF65-F5344CB8AC3E}">
        <p14:creationId xmlns:p14="http://schemas.microsoft.com/office/powerpoint/2010/main" val="1056845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3052</TotalTime>
  <Words>2861</Words>
  <Application>Microsoft Office PowerPoint</Application>
  <PresentationFormat>On-screen Show (4:3)</PresentationFormat>
  <Paragraphs>251</Paragraphs>
  <Slides>61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PowerPoint Presentation</vt:lpstr>
      <vt:lpstr>Please refer to Module 3 on github to obtain the codes or refer to the book’s github repo </vt:lpstr>
      <vt:lpstr>Table of contents</vt:lpstr>
      <vt:lpstr>What is the minimum No. of lines needed to connect the dots?</vt:lpstr>
      <vt:lpstr>Which of these do not belong?</vt:lpstr>
      <vt:lpstr>Introduction</vt:lpstr>
      <vt:lpstr>Introduction</vt:lpstr>
      <vt:lpstr>What is Machine Learning?</vt:lpstr>
      <vt:lpstr>Traditional Programming vs. Machine Learning</vt:lpstr>
      <vt:lpstr>PowerPoint Presentation</vt:lpstr>
      <vt:lpstr>What is Machine Learning?</vt:lpstr>
      <vt:lpstr>Classification</vt:lpstr>
      <vt:lpstr>Prediction</vt:lpstr>
      <vt:lpstr>How Does Machine Learning Work?</vt:lpstr>
      <vt:lpstr>Data Collection</vt:lpstr>
      <vt:lpstr>Data Collection</vt:lpstr>
      <vt:lpstr>Applications of Machine Learning</vt:lpstr>
      <vt:lpstr>Benefits of Machine Learning</vt:lpstr>
      <vt:lpstr>Challenges and Considerations</vt:lpstr>
      <vt:lpstr>Getting Started with Machine Learning</vt:lpstr>
      <vt:lpstr>Types of Machine Learning</vt:lpstr>
      <vt:lpstr>Supervised Machine Learning***</vt:lpstr>
      <vt:lpstr>Supervised Machine Learning***</vt:lpstr>
      <vt:lpstr>Supervised Machine Learning***</vt:lpstr>
      <vt:lpstr>Supervised Machine Learning***</vt:lpstr>
      <vt:lpstr>Unsupervised Machine Learning</vt:lpstr>
      <vt:lpstr>Unsupervised Machine Learning***</vt:lpstr>
      <vt:lpstr>Unsupervised Machine Learning***</vt:lpstr>
      <vt:lpstr>Why Machine Learning and Security?</vt:lpstr>
      <vt:lpstr>Why Machine Learning and Security?</vt:lpstr>
      <vt:lpstr>Why Machine Learning and Security?</vt:lpstr>
      <vt:lpstr>Why Machine Learning and Security?</vt:lpstr>
      <vt:lpstr>Why Machine Learning and Security?</vt:lpstr>
      <vt:lpstr>Cyber Threat Landscape</vt:lpstr>
      <vt:lpstr>Cyber Threat Landscape</vt:lpstr>
      <vt:lpstr>Cyber Threat Taxonomy</vt:lpstr>
      <vt:lpstr>Cyber Threat Landscape</vt:lpstr>
      <vt:lpstr>The Cyber Attacker’s Economy</vt:lpstr>
      <vt:lpstr>The Cyber Attacker’s Economy</vt:lpstr>
      <vt:lpstr>A Marketplace for Hacking Skills</vt:lpstr>
      <vt:lpstr>A Marketplace for Hacking Skills</vt:lpstr>
      <vt:lpstr>Indirect Monetization</vt:lpstr>
      <vt:lpstr>Malware Distribution</vt:lpstr>
      <vt:lpstr>Spyware and Data Theft</vt:lpstr>
      <vt:lpstr>Adversaries Using Machine Learning</vt:lpstr>
      <vt:lpstr>Polymorphic Payloads</vt:lpstr>
      <vt:lpstr>Fuzzing Campaigns</vt:lpstr>
      <vt:lpstr>Crafting Targeted Phishing</vt:lpstr>
      <vt:lpstr>Adversarial Machine Learning</vt:lpstr>
      <vt:lpstr>Keep in mind</vt:lpstr>
      <vt:lpstr>Real-World Uses of Machine Learning in Security</vt:lpstr>
      <vt:lpstr>Real-World Uses of Machine Learning in Security</vt:lpstr>
      <vt:lpstr>Real-World Uses of Machine Learning in Security</vt:lpstr>
      <vt:lpstr>Pattern Recognition:</vt:lpstr>
      <vt:lpstr>Anomaly Detection</vt:lpstr>
      <vt:lpstr>Pay attention</vt:lpstr>
      <vt:lpstr>Uses of ML </vt:lpstr>
      <vt:lpstr>Uses of ML </vt:lpstr>
      <vt:lpstr>Uses of ML </vt:lpstr>
      <vt:lpstr>Spam Fighting: An Iterative Approach</vt:lpstr>
      <vt:lpstr>PowerPoint Presentation</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Mohammad Ahmad</cp:lastModifiedBy>
  <cp:revision>332</cp:revision>
  <dcterms:created xsi:type="dcterms:W3CDTF">2011-06-20T17:46:59Z</dcterms:created>
  <dcterms:modified xsi:type="dcterms:W3CDTF">2023-10-24T01:50:45Z</dcterms:modified>
</cp:coreProperties>
</file>