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0"/>
  </p:notesMasterIdLst>
  <p:sldIdLst>
    <p:sldId id="256" r:id="rId2"/>
    <p:sldId id="330" r:id="rId3"/>
    <p:sldId id="423" r:id="rId4"/>
    <p:sldId id="479" r:id="rId5"/>
    <p:sldId id="518" r:id="rId6"/>
    <p:sldId id="394" r:id="rId7"/>
    <p:sldId id="428" r:id="rId8"/>
    <p:sldId id="424" r:id="rId9"/>
    <p:sldId id="395" r:id="rId10"/>
    <p:sldId id="396" r:id="rId11"/>
    <p:sldId id="397" r:id="rId12"/>
    <p:sldId id="398" r:id="rId13"/>
    <p:sldId id="399" r:id="rId14"/>
    <p:sldId id="427" r:id="rId15"/>
    <p:sldId id="400" r:id="rId16"/>
    <p:sldId id="401" r:id="rId17"/>
    <p:sldId id="402" r:id="rId18"/>
    <p:sldId id="403" r:id="rId19"/>
    <p:sldId id="404" r:id="rId20"/>
    <p:sldId id="405" r:id="rId21"/>
    <p:sldId id="406" r:id="rId22"/>
    <p:sldId id="407" r:id="rId23"/>
    <p:sldId id="408" r:id="rId24"/>
    <p:sldId id="409" r:id="rId25"/>
    <p:sldId id="410" r:id="rId26"/>
    <p:sldId id="429" r:id="rId27"/>
    <p:sldId id="411" r:id="rId28"/>
    <p:sldId id="412" r:id="rId29"/>
    <p:sldId id="413" r:id="rId30"/>
    <p:sldId id="480" r:id="rId31"/>
    <p:sldId id="482" r:id="rId32"/>
    <p:sldId id="483" r:id="rId33"/>
    <p:sldId id="481" r:id="rId34"/>
    <p:sldId id="484" r:id="rId35"/>
    <p:sldId id="414" r:id="rId36"/>
    <p:sldId id="468" r:id="rId37"/>
    <p:sldId id="469" r:id="rId38"/>
    <p:sldId id="470" r:id="rId39"/>
    <p:sldId id="471" r:id="rId40"/>
    <p:sldId id="472" r:id="rId41"/>
    <p:sldId id="473" r:id="rId42"/>
    <p:sldId id="474" r:id="rId43"/>
    <p:sldId id="475" r:id="rId44"/>
    <p:sldId id="476" r:id="rId45"/>
    <p:sldId id="477" r:id="rId46"/>
    <p:sldId id="478" r:id="rId47"/>
    <p:sldId id="438" r:id="rId48"/>
    <p:sldId id="487" r:id="rId49"/>
    <p:sldId id="485" r:id="rId50"/>
    <p:sldId id="486" r:id="rId51"/>
    <p:sldId id="439" r:id="rId52"/>
    <p:sldId id="440" r:id="rId53"/>
    <p:sldId id="441" r:id="rId54"/>
    <p:sldId id="442" r:id="rId55"/>
    <p:sldId id="443" r:id="rId56"/>
    <p:sldId id="444" r:id="rId57"/>
    <p:sldId id="445" r:id="rId58"/>
    <p:sldId id="446" r:id="rId59"/>
    <p:sldId id="447" r:id="rId60"/>
    <p:sldId id="448" r:id="rId61"/>
    <p:sldId id="449" r:id="rId62"/>
    <p:sldId id="450" r:id="rId63"/>
    <p:sldId id="451" r:id="rId64"/>
    <p:sldId id="452" r:id="rId65"/>
    <p:sldId id="453" r:id="rId66"/>
    <p:sldId id="454" r:id="rId67"/>
    <p:sldId id="455" r:id="rId68"/>
    <p:sldId id="456" r:id="rId69"/>
    <p:sldId id="457" r:id="rId70"/>
    <p:sldId id="458" r:id="rId71"/>
    <p:sldId id="459" r:id="rId72"/>
    <p:sldId id="460" r:id="rId73"/>
    <p:sldId id="461" r:id="rId74"/>
    <p:sldId id="462" r:id="rId75"/>
    <p:sldId id="463" r:id="rId76"/>
    <p:sldId id="464" r:id="rId77"/>
    <p:sldId id="465" r:id="rId78"/>
    <p:sldId id="466" r:id="rId79"/>
    <p:sldId id="467" r:id="rId80"/>
    <p:sldId id="489" r:id="rId81"/>
    <p:sldId id="488" r:id="rId82"/>
    <p:sldId id="490" r:id="rId83"/>
    <p:sldId id="491" r:id="rId84"/>
    <p:sldId id="492" r:id="rId85"/>
    <p:sldId id="493" r:id="rId86"/>
    <p:sldId id="494" r:id="rId87"/>
    <p:sldId id="495" r:id="rId88"/>
    <p:sldId id="496" r:id="rId89"/>
    <p:sldId id="497" r:id="rId90"/>
    <p:sldId id="498" r:id="rId91"/>
    <p:sldId id="499" r:id="rId92"/>
    <p:sldId id="500" r:id="rId93"/>
    <p:sldId id="501" r:id="rId94"/>
    <p:sldId id="502" r:id="rId95"/>
    <p:sldId id="504" r:id="rId96"/>
    <p:sldId id="503" r:id="rId97"/>
    <p:sldId id="505" r:id="rId98"/>
    <p:sldId id="506" r:id="rId99"/>
    <p:sldId id="507" r:id="rId100"/>
    <p:sldId id="508" r:id="rId101"/>
    <p:sldId id="516" r:id="rId102"/>
    <p:sldId id="415" r:id="rId103"/>
    <p:sldId id="430" r:id="rId104"/>
    <p:sldId id="416" r:id="rId105"/>
    <p:sldId id="431" r:id="rId106"/>
    <p:sldId id="418" r:id="rId107"/>
    <p:sldId id="419" r:id="rId108"/>
    <p:sldId id="420" r:id="rId109"/>
    <p:sldId id="421" r:id="rId110"/>
    <p:sldId id="417" r:id="rId111"/>
    <p:sldId id="422" r:id="rId112"/>
    <p:sldId id="432" r:id="rId113"/>
    <p:sldId id="433" r:id="rId114"/>
    <p:sldId id="434" r:id="rId115"/>
    <p:sldId id="435" r:id="rId116"/>
    <p:sldId id="436" r:id="rId117"/>
    <p:sldId id="437" r:id="rId118"/>
    <p:sldId id="517" r:id="rId1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57" autoAdjust="0"/>
    <p:restoredTop sz="82726" autoAdjust="0"/>
  </p:normalViewPr>
  <p:slideViewPr>
    <p:cSldViewPr>
      <p:cViewPr varScale="1">
        <p:scale>
          <a:sx n="94" d="100"/>
          <a:sy n="94" d="100"/>
        </p:scale>
        <p:origin x="1110"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A7F649-CBFE-4A34-8F1D-0CBB7397F24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7667BDE-CDFB-4D07-ABF6-BAD52D557A7D}">
      <dgm:prSet/>
      <dgm:spPr/>
      <dgm:t>
        <a:bodyPr/>
        <a:lstStyle/>
        <a:p>
          <a:r>
            <a:rPr lang="en-US"/>
            <a:t>The goal is to classify whether a given transaction is fraudulent or not.</a:t>
          </a:r>
        </a:p>
      </dgm:t>
    </dgm:pt>
    <dgm:pt modelId="{0ABF8187-676A-4754-A135-D609BD0885DC}" type="parTrans" cxnId="{2BC9D09C-099D-4477-868D-A95F38F0A0F3}">
      <dgm:prSet/>
      <dgm:spPr/>
      <dgm:t>
        <a:bodyPr/>
        <a:lstStyle/>
        <a:p>
          <a:endParaRPr lang="en-US"/>
        </a:p>
      </dgm:t>
    </dgm:pt>
    <dgm:pt modelId="{C7700AA7-2046-4921-99A7-1D82FAE02674}" type="sibTrans" cxnId="{2BC9D09C-099D-4477-868D-A95F38F0A0F3}">
      <dgm:prSet/>
      <dgm:spPr/>
      <dgm:t>
        <a:bodyPr/>
        <a:lstStyle/>
        <a:p>
          <a:endParaRPr lang="en-US"/>
        </a:p>
      </dgm:t>
    </dgm:pt>
    <dgm:pt modelId="{7A127CFB-8F2E-432F-AAD2-E55C13BBDB1A}">
      <dgm:prSet/>
      <dgm:spPr/>
      <dgm:t>
        <a:bodyPr/>
        <a:lstStyle/>
        <a:p>
          <a:r>
            <a:rPr lang="en-US" dirty="0"/>
            <a:t>We need historical information from previous transactions, including fraudulent transactions</a:t>
          </a:r>
        </a:p>
      </dgm:t>
    </dgm:pt>
    <dgm:pt modelId="{B42B9B4B-9A6A-42A7-B113-A384B515BF4D}" type="parTrans" cxnId="{C928D56D-790D-4024-BBE4-29509C175268}">
      <dgm:prSet/>
      <dgm:spPr/>
      <dgm:t>
        <a:bodyPr/>
        <a:lstStyle/>
        <a:p>
          <a:endParaRPr lang="en-US"/>
        </a:p>
      </dgm:t>
    </dgm:pt>
    <dgm:pt modelId="{111C0F50-03D2-400B-A306-EE847A09417C}" type="sibTrans" cxnId="{C928D56D-790D-4024-BBE4-29509C175268}">
      <dgm:prSet/>
      <dgm:spPr/>
      <dgm:t>
        <a:bodyPr/>
        <a:lstStyle/>
        <a:p>
          <a:endParaRPr lang="en-US"/>
        </a:p>
      </dgm:t>
    </dgm:pt>
    <dgm:pt modelId="{2372BCCA-E982-49A8-AD4C-493AA8046A23}" type="pres">
      <dgm:prSet presAssocID="{D5A7F649-CBFE-4A34-8F1D-0CBB7397F24D}" presName="root" presStyleCnt="0">
        <dgm:presLayoutVars>
          <dgm:dir/>
          <dgm:resizeHandles val="exact"/>
        </dgm:presLayoutVars>
      </dgm:prSet>
      <dgm:spPr/>
    </dgm:pt>
    <dgm:pt modelId="{0F07E9DF-7568-4E25-BAC1-45FA8093B51A}" type="pres">
      <dgm:prSet presAssocID="{C7667BDE-CDFB-4D07-ABF6-BAD52D557A7D}" presName="compNode" presStyleCnt="0"/>
      <dgm:spPr/>
    </dgm:pt>
    <dgm:pt modelId="{A644B8AF-8CA8-4B3F-AF81-B888094D22E7}" type="pres">
      <dgm:prSet presAssocID="{C7667BDE-CDFB-4D07-ABF6-BAD52D557A7D}" presName="bgRect" presStyleLbl="bgShp" presStyleIdx="0" presStyleCnt="2"/>
      <dgm:spPr/>
    </dgm:pt>
    <dgm:pt modelId="{0F3F6D93-5419-4B7B-94D9-A5580165572A}" type="pres">
      <dgm:prSet presAssocID="{C7667BDE-CDFB-4D07-ABF6-BAD52D557A7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8A902383-986D-432F-8338-85AC17A9A8BA}" type="pres">
      <dgm:prSet presAssocID="{C7667BDE-CDFB-4D07-ABF6-BAD52D557A7D}" presName="spaceRect" presStyleCnt="0"/>
      <dgm:spPr/>
    </dgm:pt>
    <dgm:pt modelId="{08BA5E51-CD26-4241-9214-5A32ECD66429}" type="pres">
      <dgm:prSet presAssocID="{C7667BDE-CDFB-4D07-ABF6-BAD52D557A7D}" presName="parTx" presStyleLbl="revTx" presStyleIdx="0" presStyleCnt="2">
        <dgm:presLayoutVars>
          <dgm:chMax val="0"/>
          <dgm:chPref val="0"/>
        </dgm:presLayoutVars>
      </dgm:prSet>
      <dgm:spPr/>
    </dgm:pt>
    <dgm:pt modelId="{245B3EDA-2258-4823-8D00-EC14AB5A27F0}" type="pres">
      <dgm:prSet presAssocID="{C7700AA7-2046-4921-99A7-1D82FAE02674}" presName="sibTrans" presStyleCnt="0"/>
      <dgm:spPr/>
    </dgm:pt>
    <dgm:pt modelId="{5564142D-F3DF-42E3-9893-D6338D055DCA}" type="pres">
      <dgm:prSet presAssocID="{7A127CFB-8F2E-432F-AAD2-E55C13BBDB1A}" presName="compNode" presStyleCnt="0"/>
      <dgm:spPr/>
    </dgm:pt>
    <dgm:pt modelId="{3223795A-2A11-4B10-A856-571FEF9776B1}" type="pres">
      <dgm:prSet presAssocID="{7A127CFB-8F2E-432F-AAD2-E55C13BBDB1A}" presName="bgRect" presStyleLbl="bgShp" presStyleIdx="1" presStyleCnt="2"/>
      <dgm:spPr/>
    </dgm:pt>
    <dgm:pt modelId="{844377F2-0B6C-40BF-9AA8-1D866CEC4FE8}" type="pres">
      <dgm:prSet presAssocID="{7A127CFB-8F2E-432F-AAD2-E55C13BBDB1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BF2C22A7-4D59-48D3-B827-B3AC97C04437}" type="pres">
      <dgm:prSet presAssocID="{7A127CFB-8F2E-432F-AAD2-E55C13BBDB1A}" presName="spaceRect" presStyleCnt="0"/>
      <dgm:spPr/>
    </dgm:pt>
    <dgm:pt modelId="{F94F09EB-90BB-4381-9557-D49A1747F926}" type="pres">
      <dgm:prSet presAssocID="{7A127CFB-8F2E-432F-AAD2-E55C13BBDB1A}" presName="parTx" presStyleLbl="revTx" presStyleIdx="1" presStyleCnt="2">
        <dgm:presLayoutVars>
          <dgm:chMax val="0"/>
          <dgm:chPref val="0"/>
        </dgm:presLayoutVars>
      </dgm:prSet>
      <dgm:spPr/>
    </dgm:pt>
  </dgm:ptLst>
  <dgm:cxnLst>
    <dgm:cxn modelId="{89E30464-9716-4BA9-B6C9-FF83B590BFA4}" type="presOf" srcId="{7A127CFB-8F2E-432F-AAD2-E55C13BBDB1A}" destId="{F94F09EB-90BB-4381-9557-D49A1747F926}" srcOrd="0" destOrd="0" presId="urn:microsoft.com/office/officeart/2018/2/layout/IconVerticalSolidList"/>
    <dgm:cxn modelId="{C928D56D-790D-4024-BBE4-29509C175268}" srcId="{D5A7F649-CBFE-4A34-8F1D-0CBB7397F24D}" destId="{7A127CFB-8F2E-432F-AAD2-E55C13BBDB1A}" srcOrd="1" destOrd="0" parTransId="{B42B9B4B-9A6A-42A7-B113-A384B515BF4D}" sibTransId="{111C0F50-03D2-400B-A306-EE847A09417C}"/>
    <dgm:cxn modelId="{ABC39882-BC2F-4332-B9A8-0F7D62FEC796}" type="presOf" srcId="{D5A7F649-CBFE-4A34-8F1D-0CBB7397F24D}" destId="{2372BCCA-E982-49A8-AD4C-493AA8046A23}" srcOrd="0" destOrd="0" presId="urn:microsoft.com/office/officeart/2018/2/layout/IconVerticalSolidList"/>
    <dgm:cxn modelId="{2BC9D09C-099D-4477-868D-A95F38F0A0F3}" srcId="{D5A7F649-CBFE-4A34-8F1D-0CBB7397F24D}" destId="{C7667BDE-CDFB-4D07-ABF6-BAD52D557A7D}" srcOrd="0" destOrd="0" parTransId="{0ABF8187-676A-4754-A135-D609BD0885DC}" sibTransId="{C7700AA7-2046-4921-99A7-1D82FAE02674}"/>
    <dgm:cxn modelId="{704315CC-8E00-486D-8EFC-330A44A76770}" type="presOf" srcId="{C7667BDE-CDFB-4D07-ABF6-BAD52D557A7D}" destId="{08BA5E51-CD26-4241-9214-5A32ECD66429}" srcOrd="0" destOrd="0" presId="urn:microsoft.com/office/officeart/2018/2/layout/IconVerticalSolidList"/>
    <dgm:cxn modelId="{3D92B426-EFB4-436B-AB1D-49C7F9E4AEE5}" type="presParOf" srcId="{2372BCCA-E982-49A8-AD4C-493AA8046A23}" destId="{0F07E9DF-7568-4E25-BAC1-45FA8093B51A}" srcOrd="0" destOrd="0" presId="urn:microsoft.com/office/officeart/2018/2/layout/IconVerticalSolidList"/>
    <dgm:cxn modelId="{1396D366-AACB-425C-A7EC-6AFF4082D697}" type="presParOf" srcId="{0F07E9DF-7568-4E25-BAC1-45FA8093B51A}" destId="{A644B8AF-8CA8-4B3F-AF81-B888094D22E7}" srcOrd="0" destOrd="0" presId="urn:microsoft.com/office/officeart/2018/2/layout/IconVerticalSolidList"/>
    <dgm:cxn modelId="{909E4249-C7C5-4DA8-9110-B534870D2FEB}" type="presParOf" srcId="{0F07E9DF-7568-4E25-BAC1-45FA8093B51A}" destId="{0F3F6D93-5419-4B7B-94D9-A5580165572A}" srcOrd="1" destOrd="0" presId="urn:microsoft.com/office/officeart/2018/2/layout/IconVerticalSolidList"/>
    <dgm:cxn modelId="{65D2855D-6DC4-4588-85FB-DEE45AB955F5}" type="presParOf" srcId="{0F07E9DF-7568-4E25-BAC1-45FA8093B51A}" destId="{8A902383-986D-432F-8338-85AC17A9A8BA}" srcOrd="2" destOrd="0" presId="urn:microsoft.com/office/officeart/2018/2/layout/IconVerticalSolidList"/>
    <dgm:cxn modelId="{45956C8C-7CEE-4A7A-A582-EB0421E86EBA}" type="presParOf" srcId="{0F07E9DF-7568-4E25-BAC1-45FA8093B51A}" destId="{08BA5E51-CD26-4241-9214-5A32ECD66429}" srcOrd="3" destOrd="0" presId="urn:microsoft.com/office/officeart/2018/2/layout/IconVerticalSolidList"/>
    <dgm:cxn modelId="{DC622DD0-1B04-4E6F-97C0-56BF41EDA32A}" type="presParOf" srcId="{2372BCCA-E982-49A8-AD4C-493AA8046A23}" destId="{245B3EDA-2258-4823-8D00-EC14AB5A27F0}" srcOrd="1" destOrd="0" presId="urn:microsoft.com/office/officeart/2018/2/layout/IconVerticalSolidList"/>
    <dgm:cxn modelId="{BDCBDF27-AE2A-467A-9166-7129BDE921A8}" type="presParOf" srcId="{2372BCCA-E982-49A8-AD4C-493AA8046A23}" destId="{5564142D-F3DF-42E3-9893-D6338D055DCA}" srcOrd="2" destOrd="0" presId="urn:microsoft.com/office/officeart/2018/2/layout/IconVerticalSolidList"/>
    <dgm:cxn modelId="{3B2EF238-4E26-4DC6-9F58-12E6E5752F6C}" type="presParOf" srcId="{5564142D-F3DF-42E3-9893-D6338D055DCA}" destId="{3223795A-2A11-4B10-A856-571FEF9776B1}" srcOrd="0" destOrd="0" presId="urn:microsoft.com/office/officeart/2018/2/layout/IconVerticalSolidList"/>
    <dgm:cxn modelId="{CDBE5056-7C18-433F-B037-72E317B7F863}" type="presParOf" srcId="{5564142D-F3DF-42E3-9893-D6338D055DCA}" destId="{844377F2-0B6C-40BF-9AA8-1D866CEC4FE8}" srcOrd="1" destOrd="0" presId="urn:microsoft.com/office/officeart/2018/2/layout/IconVerticalSolidList"/>
    <dgm:cxn modelId="{9F48A787-44C4-4B16-A7EC-E1623D120116}" type="presParOf" srcId="{5564142D-F3DF-42E3-9893-D6338D055DCA}" destId="{BF2C22A7-4D59-48D3-B827-B3AC97C04437}" srcOrd="2" destOrd="0" presId="urn:microsoft.com/office/officeart/2018/2/layout/IconVerticalSolidList"/>
    <dgm:cxn modelId="{10E45004-2EB3-4A23-AFEA-A3EE48BDDE81}" type="presParOf" srcId="{5564142D-F3DF-42E3-9893-D6338D055DCA}" destId="{F94F09EB-90BB-4381-9557-D49A1747F92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03D80A-DE0B-44C6-AFEE-3062AF99CEE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447DA8A-9084-4747-9C76-2CE6CA24929F}">
      <dgm:prSet/>
      <dgm:spPr/>
      <dgm:t>
        <a:bodyPr/>
        <a:lstStyle/>
        <a:p>
          <a:r>
            <a:rPr lang="en-US" b="1"/>
            <a:t>Data Splitting</a:t>
          </a:r>
          <a:r>
            <a:rPr lang="en-US"/>
            <a:t>:</a:t>
          </a:r>
        </a:p>
      </dgm:t>
    </dgm:pt>
    <dgm:pt modelId="{4A5D3E7A-004A-459B-9EDB-11C5701E5DB0}" type="parTrans" cxnId="{9C5D3C79-80D9-4036-A9C2-35C256DDC3F2}">
      <dgm:prSet/>
      <dgm:spPr/>
      <dgm:t>
        <a:bodyPr/>
        <a:lstStyle/>
        <a:p>
          <a:endParaRPr lang="en-US"/>
        </a:p>
      </dgm:t>
    </dgm:pt>
    <dgm:pt modelId="{1B17B9A8-0819-452C-9A60-ED46FEBD9DA5}" type="sibTrans" cxnId="{9C5D3C79-80D9-4036-A9C2-35C256DDC3F2}">
      <dgm:prSet/>
      <dgm:spPr/>
      <dgm:t>
        <a:bodyPr/>
        <a:lstStyle/>
        <a:p>
          <a:endParaRPr lang="en-US"/>
        </a:p>
      </dgm:t>
    </dgm:pt>
    <dgm:pt modelId="{05502156-0B55-4126-A36C-6FE9D8AA18B2}">
      <dgm:prSet/>
      <dgm:spPr/>
      <dgm:t>
        <a:bodyPr/>
        <a:lstStyle/>
        <a:p>
          <a:r>
            <a:rPr lang="en-US"/>
            <a:t>You start with your labeled dataset, which is divided into three non-overlapping subsets: the training set, the validation set, and the test set.</a:t>
          </a:r>
        </a:p>
      </dgm:t>
    </dgm:pt>
    <dgm:pt modelId="{851D983F-675C-41D5-A7C4-089F9558B6D7}" type="parTrans" cxnId="{3DE4AE20-0814-4027-8D96-34650B19C88C}">
      <dgm:prSet/>
      <dgm:spPr/>
      <dgm:t>
        <a:bodyPr/>
        <a:lstStyle/>
        <a:p>
          <a:endParaRPr lang="en-US"/>
        </a:p>
      </dgm:t>
    </dgm:pt>
    <dgm:pt modelId="{D09DC0F4-8D8E-4FF4-BA62-9408A36208D6}" type="sibTrans" cxnId="{3DE4AE20-0814-4027-8D96-34650B19C88C}">
      <dgm:prSet/>
      <dgm:spPr/>
      <dgm:t>
        <a:bodyPr/>
        <a:lstStyle/>
        <a:p>
          <a:endParaRPr lang="en-US"/>
        </a:p>
      </dgm:t>
    </dgm:pt>
    <dgm:pt modelId="{A23A6107-DDA6-4404-B97C-5347CFC0CACB}">
      <dgm:prSet/>
      <dgm:spPr/>
      <dgm:t>
        <a:bodyPr/>
        <a:lstStyle/>
        <a:p>
          <a:r>
            <a:rPr lang="en-US"/>
            <a:t>Typical split ratios are approximately 60% for the training set, 20% for the validation set, and 20% for the test set, but these ratios can vary depending on the size and nature of your dataset.</a:t>
          </a:r>
        </a:p>
      </dgm:t>
    </dgm:pt>
    <dgm:pt modelId="{AD657981-065B-4495-9CDC-23A2D8E05BA4}" type="parTrans" cxnId="{DE475001-B978-44C4-B8D2-E319F8FDEA79}">
      <dgm:prSet/>
      <dgm:spPr/>
      <dgm:t>
        <a:bodyPr/>
        <a:lstStyle/>
        <a:p>
          <a:endParaRPr lang="en-US"/>
        </a:p>
      </dgm:t>
    </dgm:pt>
    <dgm:pt modelId="{9E3B9F6D-E137-4C64-8C48-8F2E8DA5EED5}" type="sibTrans" cxnId="{DE475001-B978-44C4-B8D2-E319F8FDEA79}">
      <dgm:prSet/>
      <dgm:spPr/>
      <dgm:t>
        <a:bodyPr/>
        <a:lstStyle/>
        <a:p>
          <a:endParaRPr lang="en-US"/>
        </a:p>
      </dgm:t>
    </dgm:pt>
    <dgm:pt modelId="{2D60C787-7991-44F2-934E-756E402CFBBC}">
      <dgm:prSet/>
      <dgm:spPr/>
      <dgm:t>
        <a:bodyPr/>
        <a:lstStyle/>
        <a:p>
          <a:r>
            <a:rPr lang="en-US" b="1"/>
            <a:t>Training</a:t>
          </a:r>
          <a:r>
            <a:rPr lang="en-US"/>
            <a:t>:</a:t>
          </a:r>
        </a:p>
      </dgm:t>
    </dgm:pt>
    <dgm:pt modelId="{277207D3-8FC7-4F31-B28E-629896330F34}" type="parTrans" cxnId="{0DACFBCC-5C52-46D6-9864-001919BE3CC7}">
      <dgm:prSet/>
      <dgm:spPr/>
      <dgm:t>
        <a:bodyPr/>
        <a:lstStyle/>
        <a:p>
          <a:endParaRPr lang="en-US"/>
        </a:p>
      </dgm:t>
    </dgm:pt>
    <dgm:pt modelId="{F8A7256E-C912-4FB8-9572-E6B6D639918F}" type="sibTrans" cxnId="{0DACFBCC-5C52-46D6-9864-001919BE3CC7}">
      <dgm:prSet/>
      <dgm:spPr/>
      <dgm:t>
        <a:bodyPr/>
        <a:lstStyle/>
        <a:p>
          <a:endParaRPr lang="en-US"/>
        </a:p>
      </dgm:t>
    </dgm:pt>
    <dgm:pt modelId="{54BD1777-8071-4C45-8A6B-7513B5424ECC}">
      <dgm:prSet/>
      <dgm:spPr/>
      <dgm:t>
        <a:bodyPr/>
        <a:lstStyle/>
        <a:p>
          <a:r>
            <a:rPr lang="en-US"/>
            <a:t>You train your machine learning model on the training set. The model learns patterns and relationships within this data.</a:t>
          </a:r>
        </a:p>
      </dgm:t>
    </dgm:pt>
    <dgm:pt modelId="{778520C9-759C-44C1-9A8D-1BCBE90E7543}" type="parTrans" cxnId="{42AA661B-E6DE-44EA-98DA-D24E9E44BD48}">
      <dgm:prSet/>
      <dgm:spPr/>
      <dgm:t>
        <a:bodyPr/>
        <a:lstStyle/>
        <a:p>
          <a:endParaRPr lang="en-US"/>
        </a:p>
      </dgm:t>
    </dgm:pt>
    <dgm:pt modelId="{769936AE-A6BC-42E1-9FCF-61BD3EBD1CD7}" type="sibTrans" cxnId="{42AA661B-E6DE-44EA-98DA-D24E9E44BD48}">
      <dgm:prSet/>
      <dgm:spPr/>
      <dgm:t>
        <a:bodyPr/>
        <a:lstStyle/>
        <a:p>
          <a:endParaRPr lang="en-US"/>
        </a:p>
      </dgm:t>
    </dgm:pt>
    <dgm:pt modelId="{F096F005-0FEE-4BD2-BBB5-0AF8D62ED99D}">
      <dgm:prSet/>
      <dgm:spPr/>
      <dgm:t>
        <a:bodyPr/>
        <a:lstStyle/>
        <a:p>
          <a:r>
            <a:rPr lang="en-US" b="1"/>
            <a:t>Validation</a:t>
          </a:r>
          <a:r>
            <a:rPr lang="en-US"/>
            <a:t>:</a:t>
          </a:r>
        </a:p>
      </dgm:t>
    </dgm:pt>
    <dgm:pt modelId="{7D998EFB-46D0-4B25-9B22-A2C3CE7F7E73}" type="parTrans" cxnId="{14EACCB2-93B6-4833-8352-2E3974A236ED}">
      <dgm:prSet/>
      <dgm:spPr/>
      <dgm:t>
        <a:bodyPr/>
        <a:lstStyle/>
        <a:p>
          <a:endParaRPr lang="en-US"/>
        </a:p>
      </dgm:t>
    </dgm:pt>
    <dgm:pt modelId="{69E15212-F4ED-4D35-8CA7-3BA97DEE1D71}" type="sibTrans" cxnId="{14EACCB2-93B6-4833-8352-2E3974A236ED}">
      <dgm:prSet/>
      <dgm:spPr/>
      <dgm:t>
        <a:bodyPr/>
        <a:lstStyle/>
        <a:p>
          <a:endParaRPr lang="en-US"/>
        </a:p>
      </dgm:t>
    </dgm:pt>
    <dgm:pt modelId="{C0BE83A2-C946-422C-9BC5-27A45348F991}">
      <dgm:prSet/>
      <dgm:spPr/>
      <dgm:t>
        <a:bodyPr/>
        <a:lstStyle/>
        <a:p>
          <a:r>
            <a:rPr lang="en-US"/>
            <a:t>You evaluate the model's performance on the validation set. This evaluation helps you fine-tune hyperparameters, select the best model from a set of candidate models, and monitor how well the model generalizes to unseen data.</a:t>
          </a:r>
        </a:p>
      </dgm:t>
    </dgm:pt>
    <dgm:pt modelId="{0E6CE817-321F-4DED-8E07-E78949628F75}" type="parTrans" cxnId="{66DE703E-4749-41E9-BE22-D4669F7B9317}">
      <dgm:prSet/>
      <dgm:spPr/>
      <dgm:t>
        <a:bodyPr/>
        <a:lstStyle/>
        <a:p>
          <a:endParaRPr lang="en-US"/>
        </a:p>
      </dgm:t>
    </dgm:pt>
    <dgm:pt modelId="{2E9EC4EC-C725-4AAF-827A-9D8F70E4E28F}" type="sibTrans" cxnId="{66DE703E-4749-41E9-BE22-D4669F7B9317}">
      <dgm:prSet/>
      <dgm:spPr/>
      <dgm:t>
        <a:bodyPr/>
        <a:lstStyle/>
        <a:p>
          <a:endParaRPr lang="en-US"/>
        </a:p>
      </dgm:t>
    </dgm:pt>
    <dgm:pt modelId="{9C502E19-39F0-42BD-94C7-B4E694E2DBD6}">
      <dgm:prSet/>
      <dgm:spPr/>
      <dgm:t>
        <a:bodyPr/>
        <a:lstStyle/>
        <a:p>
          <a:r>
            <a:rPr lang="en-US"/>
            <a:t>If you're conducting hyperparameter tuning (e.g., adjusting learning rates, regularization strengths), you can iterate through different parameter settings and choose the ones that perform best on the validation set.</a:t>
          </a:r>
        </a:p>
      </dgm:t>
    </dgm:pt>
    <dgm:pt modelId="{0CB01D23-2EB6-4E01-A832-00252875224B}" type="parTrans" cxnId="{D59D39BA-418D-46DF-96BE-D6933D494FA8}">
      <dgm:prSet/>
      <dgm:spPr/>
      <dgm:t>
        <a:bodyPr/>
        <a:lstStyle/>
        <a:p>
          <a:endParaRPr lang="en-US"/>
        </a:p>
      </dgm:t>
    </dgm:pt>
    <dgm:pt modelId="{404E85CC-907A-437E-A0F7-ABD4A2BBC45B}" type="sibTrans" cxnId="{D59D39BA-418D-46DF-96BE-D6933D494FA8}">
      <dgm:prSet/>
      <dgm:spPr/>
      <dgm:t>
        <a:bodyPr/>
        <a:lstStyle/>
        <a:p>
          <a:endParaRPr lang="en-US"/>
        </a:p>
      </dgm:t>
    </dgm:pt>
    <dgm:pt modelId="{00383EA0-017F-46F7-BA65-3906A37DD6A8}">
      <dgm:prSet/>
      <dgm:spPr/>
      <dgm:t>
        <a:bodyPr/>
        <a:lstStyle/>
        <a:p>
          <a:r>
            <a:rPr lang="en-US" b="1"/>
            <a:t>Testing</a:t>
          </a:r>
          <a:r>
            <a:rPr lang="en-US"/>
            <a:t>:</a:t>
          </a:r>
        </a:p>
      </dgm:t>
    </dgm:pt>
    <dgm:pt modelId="{5CD62AA8-1A20-4DE5-AF2E-3B1B94822ABD}" type="parTrans" cxnId="{4ECC30F3-DB82-44CD-AD01-AAF82BED3B70}">
      <dgm:prSet/>
      <dgm:spPr/>
      <dgm:t>
        <a:bodyPr/>
        <a:lstStyle/>
        <a:p>
          <a:endParaRPr lang="en-US"/>
        </a:p>
      </dgm:t>
    </dgm:pt>
    <dgm:pt modelId="{5C1B813B-920A-40A7-B411-30C6BD1CB697}" type="sibTrans" cxnId="{4ECC30F3-DB82-44CD-AD01-AAF82BED3B70}">
      <dgm:prSet/>
      <dgm:spPr/>
      <dgm:t>
        <a:bodyPr/>
        <a:lstStyle/>
        <a:p>
          <a:endParaRPr lang="en-US"/>
        </a:p>
      </dgm:t>
    </dgm:pt>
    <dgm:pt modelId="{9555DFE8-6163-49C4-BEFF-9D6149F51169}">
      <dgm:prSet/>
      <dgm:spPr/>
      <dgm:t>
        <a:bodyPr/>
        <a:lstStyle/>
        <a:p>
          <a:r>
            <a:rPr lang="en-US" dirty="0"/>
            <a:t>After you've selected your final model and hyperparameters based on performance on the validation set, you assess the model's real-world performance using the test set.</a:t>
          </a:r>
        </a:p>
      </dgm:t>
    </dgm:pt>
    <dgm:pt modelId="{D9640909-AF44-4F89-A8E2-C34414A7FD3B}" type="parTrans" cxnId="{85680C5E-5A6E-47B1-9043-E4AC143DBEE3}">
      <dgm:prSet/>
      <dgm:spPr/>
      <dgm:t>
        <a:bodyPr/>
        <a:lstStyle/>
        <a:p>
          <a:endParaRPr lang="en-US"/>
        </a:p>
      </dgm:t>
    </dgm:pt>
    <dgm:pt modelId="{DD420358-2A83-448D-9771-20235090B824}" type="sibTrans" cxnId="{85680C5E-5A6E-47B1-9043-E4AC143DBEE3}">
      <dgm:prSet/>
      <dgm:spPr/>
      <dgm:t>
        <a:bodyPr/>
        <a:lstStyle/>
        <a:p>
          <a:endParaRPr lang="en-US"/>
        </a:p>
      </dgm:t>
    </dgm:pt>
    <dgm:pt modelId="{561C59C7-C18C-43C9-BEF7-3B885E67F043}">
      <dgm:prSet/>
      <dgm:spPr/>
      <dgm:t>
        <a:bodyPr/>
        <a:lstStyle/>
        <a:p>
          <a:r>
            <a:rPr lang="en-US" dirty="0"/>
            <a:t>The test set serves as an unbiased estimate of how well your model is likely to perform on unseen data because it has not been used for training or hyperparameter tuning.</a:t>
          </a:r>
        </a:p>
      </dgm:t>
    </dgm:pt>
    <dgm:pt modelId="{620C99DA-F76B-481E-8EF0-0A3D99143451}" type="parTrans" cxnId="{0BF42FBE-1085-4F32-8AD7-567BF17E7C3C}">
      <dgm:prSet/>
      <dgm:spPr/>
      <dgm:t>
        <a:bodyPr/>
        <a:lstStyle/>
        <a:p>
          <a:endParaRPr lang="en-US"/>
        </a:p>
      </dgm:t>
    </dgm:pt>
    <dgm:pt modelId="{F5E6C503-EC38-4F32-8B1C-27CD0D5CD217}" type="sibTrans" cxnId="{0BF42FBE-1085-4F32-8AD7-567BF17E7C3C}">
      <dgm:prSet/>
      <dgm:spPr/>
      <dgm:t>
        <a:bodyPr/>
        <a:lstStyle/>
        <a:p>
          <a:endParaRPr lang="en-US"/>
        </a:p>
      </dgm:t>
    </dgm:pt>
    <dgm:pt modelId="{E84E46FF-B5B8-4C9B-BA31-E206214D04E0}" type="pres">
      <dgm:prSet presAssocID="{A803D80A-DE0B-44C6-AFEE-3062AF99CEEA}" presName="linear" presStyleCnt="0">
        <dgm:presLayoutVars>
          <dgm:animLvl val="lvl"/>
          <dgm:resizeHandles val="exact"/>
        </dgm:presLayoutVars>
      </dgm:prSet>
      <dgm:spPr/>
    </dgm:pt>
    <dgm:pt modelId="{460FC016-B625-4C44-9AC3-8F66E94BD635}" type="pres">
      <dgm:prSet presAssocID="{2447DA8A-9084-4747-9C76-2CE6CA24929F}" presName="parentText" presStyleLbl="node1" presStyleIdx="0" presStyleCnt="4">
        <dgm:presLayoutVars>
          <dgm:chMax val="0"/>
          <dgm:bulletEnabled val="1"/>
        </dgm:presLayoutVars>
      </dgm:prSet>
      <dgm:spPr/>
    </dgm:pt>
    <dgm:pt modelId="{24AAF043-9516-47DE-B3B4-C56BB3CCF86D}" type="pres">
      <dgm:prSet presAssocID="{2447DA8A-9084-4747-9C76-2CE6CA24929F}" presName="childText" presStyleLbl="revTx" presStyleIdx="0" presStyleCnt="4">
        <dgm:presLayoutVars>
          <dgm:bulletEnabled val="1"/>
        </dgm:presLayoutVars>
      </dgm:prSet>
      <dgm:spPr/>
    </dgm:pt>
    <dgm:pt modelId="{E55FFE81-C0CA-45BE-8AE5-0B0A89A496FB}" type="pres">
      <dgm:prSet presAssocID="{2D60C787-7991-44F2-934E-756E402CFBBC}" presName="parentText" presStyleLbl="node1" presStyleIdx="1" presStyleCnt="4">
        <dgm:presLayoutVars>
          <dgm:chMax val="0"/>
          <dgm:bulletEnabled val="1"/>
        </dgm:presLayoutVars>
      </dgm:prSet>
      <dgm:spPr/>
    </dgm:pt>
    <dgm:pt modelId="{C9AEEB99-6D85-4120-982E-DB9A954C37F4}" type="pres">
      <dgm:prSet presAssocID="{2D60C787-7991-44F2-934E-756E402CFBBC}" presName="childText" presStyleLbl="revTx" presStyleIdx="1" presStyleCnt="4">
        <dgm:presLayoutVars>
          <dgm:bulletEnabled val="1"/>
        </dgm:presLayoutVars>
      </dgm:prSet>
      <dgm:spPr/>
    </dgm:pt>
    <dgm:pt modelId="{D2A1FC37-C521-4FD4-9D11-F2FF0E17AE1B}" type="pres">
      <dgm:prSet presAssocID="{F096F005-0FEE-4BD2-BBB5-0AF8D62ED99D}" presName="parentText" presStyleLbl="node1" presStyleIdx="2" presStyleCnt="4">
        <dgm:presLayoutVars>
          <dgm:chMax val="0"/>
          <dgm:bulletEnabled val="1"/>
        </dgm:presLayoutVars>
      </dgm:prSet>
      <dgm:spPr/>
    </dgm:pt>
    <dgm:pt modelId="{54D7BBEE-5FB4-4E6D-9A0D-3E677D0B4178}" type="pres">
      <dgm:prSet presAssocID="{F096F005-0FEE-4BD2-BBB5-0AF8D62ED99D}" presName="childText" presStyleLbl="revTx" presStyleIdx="2" presStyleCnt="4">
        <dgm:presLayoutVars>
          <dgm:bulletEnabled val="1"/>
        </dgm:presLayoutVars>
      </dgm:prSet>
      <dgm:spPr/>
    </dgm:pt>
    <dgm:pt modelId="{C1CDA919-5EB9-4F8F-8236-6E32305EEF5B}" type="pres">
      <dgm:prSet presAssocID="{00383EA0-017F-46F7-BA65-3906A37DD6A8}" presName="parentText" presStyleLbl="node1" presStyleIdx="3" presStyleCnt="4">
        <dgm:presLayoutVars>
          <dgm:chMax val="0"/>
          <dgm:bulletEnabled val="1"/>
        </dgm:presLayoutVars>
      </dgm:prSet>
      <dgm:spPr/>
    </dgm:pt>
    <dgm:pt modelId="{A8758AC6-507E-4E6C-A895-14AA92759514}" type="pres">
      <dgm:prSet presAssocID="{00383EA0-017F-46F7-BA65-3906A37DD6A8}" presName="childText" presStyleLbl="revTx" presStyleIdx="3" presStyleCnt="4">
        <dgm:presLayoutVars>
          <dgm:bulletEnabled val="1"/>
        </dgm:presLayoutVars>
      </dgm:prSet>
      <dgm:spPr/>
    </dgm:pt>
  </dgm:ptLst>
  <dgm:cxnLst>
    <dgm:cxn modelId="{DE475001-B978-44C4-B8D2-E319F8FDEA79}" srcId="{2447DA8A-9084-4747-9C76-2CE6CA24929F}" destId="{A23A6107-DDA6-4404-B97C-5347CFC0CACB}" srcOrd="1" destOrd="0" parTransId="{AD657981-065B-4495-9CDC-23A2D8E05BA4}" sibTransId="{9E3B9F6D-E137-4C64-8C48-8F2E8DA5EED5}"/>
    <dgm:cxn modelId="{684D3306-D492-41E0-AF7E-E2B35C0BC53F}" type="presOf" srcId="{54BD1777-8071-4C45-8A6B-7513B5424ECC}" destId="{C9AEEB99-6D85-4120-982E-DB9A954C37F4}" srcOrd="0" destOrd="0" presId="urn:microsoft.com/office/officeart/2005/8/layout/vList2"/>
    <dgm:cxn modelId="{42C06C07-4B63-4F6E-AD38-1F2B703CF2C3}" type="presOf" srcId="{2447DA8A-9084-4747-9C76-2CE6CA24929F}" destId="{460FC016-B625-4C44-9AC3-8F66E94BD635}" srcOrd="0" destOrd="0" presId="urn:microsoft.com/office/officeart/2005/8/layout/vList2"/>
    <dgm:cxn modelId="{DA532C11-A2A7-4A99-8610-4EF8598BD0FA}" type="presOf" srcId="{C0BE83A2-C946-422C-9BC5-27A45348F991}" destId="{54D7BBEE-5FB4-4E6D-9A0D-3E677D0B4178}" srcOrd="0" destOrd="0" presId="urn:microsoft.com/office/officeart/2005/8/layout/vList2"/>
    <dgm:cxn modelId="{42AA661B-E6DE-44EA-98DA-D24E9E44BD48}" srcId="{2D60C787-7991-44F2-934E-756E402CFBBC}" destId="{54BD1777-8071-4C45-8A6B-7513B5424ECC}" srcOrd="0" destOrd="0" parTransId="{778520C9-759C-44C1-9A8D-1BCBE90E7543}" sibTransId="{769936AE-A6BC-42E1-9FCF-61BD3EBD1CD7}"/>
    <dgm:cxn modelId="{3DE4AE20-0814-4027-8D96-34650B19C88C}" srcId="{2447DA8A-9084-4747-9C76-2CE6CA24929F}" destId="{05502156-0B55-4126-A36C-6FE9D8AA18B2}" srcOrd="0" destOrd="0" parTransId="{851D983F-675C-41D5-A7C4-089F9558B6D7}" sibTransId="{D09DC0F4-8D8E-4FF4-BA62-9408A36208D6}"/>
    <dgm:cxn modelId="{CB284D32-272F-4502-9B76-0E7D87E6F4CF}" type="presOf" srcId="{00383EA0-017F-46F7-BA65-3906A37DD6A8}" destId="{C1CDA919-5EB9-4F8F-8236-6E32305EEF5B}" srcOrd="0" destOrd="0" presId="urn:microsoft.com/office/officeart/2005/8/layout/vList2"/>
    <dgm:cxn modelId="{66DE703E-4749-41E9-BE22-D4669F7B9317}" srcId="{F096F005-0FEE-4BD2-BBB5-0AF8D62ED99D}" destId="{C0BE83A2-C946-422C-9BC5-27A45348F991}" srcOrd="0" destOrd="0" parTransId="{0E6CE817-321F-4DED-8E07-E78949628F75}" sibTransId="{2E9EC4EC-C725-4AAF-827A-9D8F70E4E28F}"/>
    <dgm:cxn modelId="{F21BB85B-1A54-441D-9B0B-53D455935637}" type="presOf" srcId="{A803D80A-DE0B-44C6-AFEE-3062AF99CEEA}" destId="{E84E46FF-B5B8-4C9B-BA31-E206214D04E0}" srcOrd="0" destOrd="0" presId="urn:microsoft.com/office/officeart/2005/8/layout/vList2"/>
    <dgm:cxn modelId="{85680C5E-5A6E-47B1-9043-E4AC143DBEE3}" srcId="{00383EA0-017F-46F7-BA65-3906A37DD6A8}" destId="{9555DFE8-6163-49C4-BEFF-9D6149F51169}" srcOrd="0" destOrd="0" parTransId="{D9640909-AF44-4F89-A8E2-C34414A7FD3B}" sibTransId="{DD420358-2A83-448D-9771-20235090B824}"/>
    <dgm:cxn modelId="{6DEFB675-E395-4601-8466-B726E6F951A1}" type="presOf" srcId="{9C502E19-39F0-42BD-94C7-B4E694E2DBD6}" destId="{54D7BBEE-5FB4-4E6D-9A0D-3E677D0B4178}" srcOrd="0" destOrd="1" presId="urn:microsoft.com/office/officeart/2005/8/layout/vList2"/>
    <dgm:cxn modelId="{9C5D3C79-80D9-4036-A9C2-35C256DDC3F2}" srcId="{A803D80A-DE0B-44C6-AFEE-3062AF99CEEA}" destId="{2447DA8A-9084-4747-9C76-2CE6CA24929F}" srcOrd="0" destOrd="0" parTransId="{4A5D3E7A-004A-459B-9EDB-11C5701E5DB0}" sibTransId="{1B17B9A8-0819-452C-9A60-ED46FEBD9DA5}"/>
    <dgm:cxn modelId="{2E3CEF7A-B4C3-4ECA-B5F1-3429B9278397}" type="presOf" srcId="{2D60C787-7991-44F2-934E-756E402CFBBC}" destId="{E55FFE81-C0CA-45BE-8AE5-0B0A89A496FB}" srcOrd="0" destOrd="0" presId="urn:microsoft.com/office/officeart/2005/8/layout/vList2"/>
    <dgm:cxn modelId="{14EACCB2-93B6-4833-8352-2E3974A236ED}" srcId="{A803D80A-DE0B-44C6-AFEE-3062AF99CEEA}" destId="{F096F005-0FEE-4BD2-BBB5-0AF8D62ED99D}" srcOrd="2" destOrd="0" parTransId="{7D998EFB-46D0-4B25-9B22-A2C3CE7F7E73}" sibTransId="{69E15212-F4ED-4D35-8CA7-3BA97DEE1D71}"/>
    <dgm:cxn modelId="{EAB38CB9-1F80-4655-8F1A-8785483182F8}" type="presOf" srcId="{05502156-0B55-4126-A36C-6FE9D8AA18B2}" destId="{24AAF043-9516-47DE-B3B4-C56BB3CCF86D}" srcOrd="0" destOrd="0" presId="urn:microsoft.com/office/officeart/2005/8/layout/vList2"/>
    <dgm:cxn modelId="{D59D39BA-418D-46DF-96BE-D6933D494FA8}" srcId="{F096F005-0FEE-4BD2-BBB5-0AF8D62ED99D}" destId="{9C502E19-39F0-42BD-94C7-B4E694E2DBD6}" srcOrd="1" destOrd="0" parTransId="{0CB01D23-2EB6-4E01-A832-00252875224B}" sibTransId="{404E85CC-907A-437E-A0F7-ABD4A2BBC45B}"/>
    <dgm:cxn modelId="{3E95F2BD-B1F6-4AD7-9614-0B4BDAEFCA58}" type="presOf" srcId="{561C59C7-C18C-43C9-BEF7-3B885E67F043}" destId="{A8758AC6-507E-4E6C-A895-14AA92759514}" srcOrd="0" destOrd="1" presId="urn:microsoft.com/office/officeart/2005/8/layout/vList2"/>
    <dgm:cxn modelId="{0BF42FBE-1085-4F32-8AD7-567BF17E7C3C}" srcId="{00383EA0-017F-46F7-BA65-3906A37DD6A8}" destId="{561C59C7-C18C-43C9-BEF7-3B885E67F043}" srcOrd="1" destOrd="0" parTransId="{620C99DA-F76B-481E-8EF0-0A3D99143451}" sibTransId="{F5E6C503-EC38-4F32-8B1C-27CD0D5CD217}"/>
    <dgm:cxn modelId="{0DACFBCC-5C52-46D6-9864-001919BE3CC7}" srcId="{A803D80A-DE0B-44C6-AFEE-3062AF99CEEA}" destId="{2D60C787-7991-44F2-934E-756E402CFBBC}" srcOrd="1" destOrd="0" parTransId="{277207D3-8FC7-4F31-B28E-629896330F34}" sibTransId="{F8A7256E-C912-4FB8-9572-E6B6D639918F}"/>
    <dgm:cxn modelId="{9A4A19E8-7ADF-456B-B80D-C03D03923730}" type="presOf" srcId="{A23A6107-DDA6-4404-B97C-5347CFC0CACB}" destId="{24AAF043-9516-47DE-B3B4-C56BB3CCF86D}" srcOrd="0" destOrd="1" presId="urn:microsoft.com/office/officeart/2005/8/layout/vList2"/>
    <dgm:cxn modelId="{4ECC30F3-DB82-44CD-AD01-AAF82BED3B70}" srcId="{A803D80A-DE0B-44C6-AFEE-3062AF99CEEA}" destId="{00383EA0-017F-46F7-BA65-3906A37DD6A8}" srcOrd="3" destOrd="0" parTransId="{5CD62AA8-1A20-4DE5-AF2E-3B1B94822ABD}" sibTransId="{5C1B813B-920A-40A7-B411-30C6BD1CB697}"/>
    <dgm:cxn modelId="{3EDAA4FB-4F14-4D48-9562-2656F270E511}" type="presOf" srcId="{9555DFE8-6163-49C4-BEFF-9D6149F51169}" destId="{A8758AC6-507E-4E6C-A895-14AA92759514}" srcOrd="0" destOrd="0" presId="urn:microsoft.com/office/officeart/2005/8/layout/vList2"/>
    <dgm:cxn modelId="{82726EFD-B64C-41E0-9437-C2FBC350CB8D}" type="presOf" srcId="{F096F005-0FEE-4BD2-BBB5-0AF8D62ED99D}" destId="{D2A1FC37-C521-4FD4-9D11-F2FF0E17AE1B}" srcOrd="0" destOrd="0" presId="urn:microsoft.com/office/officeart/2005/8/layout/vList2"/>
    <dgm:cxn modelId="{F7C1F6C3-00C9-4DAD-9A9B-9530073E67F9}" type="presParOf" srcId="{E84E46FF-B5B8-4C9B-BA31-E206214D04E0}" destId="{460FC016-B625-4C44-9AC3-8F66E94BD635}" srcOrd="0" destOrd="0" presId="urn:microsoft.com/office/officeart/2005/8/layout/vList2"/>
    <dgm:cxn modelId="{1DEED861-0D8C-4727-9170-C043AD82D757}" type="presParOf" srcId="{E84E46FF-B5B8-4C9B-BA31-E206214D04E0}" destId="{24AAF043-9516-47DE-B3B4-C56BB3CCF86D}" srcOrd="1" destOrd="0" presId="urn:microsoft.com/office/officeart/2005/8/layout/vList2"/>
    <dgm:cxn modelId="{0EFFD798-3CFB-427B-97B0-C9F88ABD298A}" type="presParOf" srcId="{E84E46FF-B5B8-4C9B-BA31-E206214D04E0}" destId="{E55FFE81-C0CA-45BE-8AE5-0B0A89A496FB}" srcOrd="2" destOrd="0" presId="urn:microsoft.com/office/officeart/2005/8/layout/vList2"/>
    <dgm:cxn modelId="{9B6D5E3F-F715-41B3-9E6C-B5E0FC0FB9EC}" type="presParOf" srcId="{E84E46FF-B5B8-4C9B-BA31-E206214D04E0}" destId="{C9AEEB99-6D85-4120-982E-DB9A954C37F4}" srcOrd="3" destOrd="0" presId="urn:microsoft.com/office/officeart/2005/8/layout/vList2"/>
    <dgm:cxn modelId="{FAFB4EBB-3D58-4EF0-B2A8-BC378AD0BB19}" type="presParOf" srcId="{E84E46FF-B5B8-4C9B-BA31-E206214D04E0}" destId="{D2A1FC37-C521-4FD4-9D11-F2FF0E17AE1B}" srcOrd="4" destOrd="0" presId="urn:microsoft.com/office/officeart/2005/8/layout/vList2"/>
    <dgm:cxn modelId="{9EC4FFF3-6D0F-4C5A-8D55-6400B79485EC}" type="presParOf" srcId="{E84E46FF-B5B8-4C9B-BA31-E206214D04E0}" destId="{54D7BBEE-5FB4-4E6D-9A0D-3E677D0B4178}" srcOrd="5" destOrd="0" presId="urn:microsoft.com/office/officeart/2005/8/layout/vList2"/>
    <dgm:cxn modelId="{E9C17A80-55E6-497F-AC44-7512A4F5A6A3}" type="presParOf" srcId="{E84E46FF-B5B8-4C9B-BA31-E206214D04E0}" destId="{C1CDA919-5EB9-4F8F-8236-6E32305EEF5B}" srcOrd="6" destOrd="0" presId="urn:microsoft.com/office/officeart/2005/8/layout/vList2"/>
    <dgm:cxn modelId="{3E22D756-05FE-457B-A0EC-38309CEE8E25}" type="presParOf" srcId="{E84E46FF-B5B8-4C9B-BA31-E206214D04E0}" destId="{A8758AC6-507E-4E6C-A895-14AA92759514}" srcOrd="7"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44B8AF-8CA8-4B3F-AF81-B888094D22E7}">
      <dsp:nvSpPr>
        <dsp:cNvPr id="0" name=""/>
        <dsp:cNvSpPr/>
      </dsp:nvSpPr>
      <dsp:spPr>
        <a:xfrm>
          <a:off x="0" y="681330"/>
          <a:ext cx="8195871" cy="125784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3F6D93-5419-4B7B-94D9-A5580165572A}">
      <dsp:nvSpPr>
        <dsp:cNvPr id="0" name=""/>
        <dsp:cNvSpPr/>
      </dsp:nvSpPr>
      <dsp:spPr>
        <a:xfrm>
          <a:off x="380497" y="964345"/>
          <a:ext cx="691812" cy="691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BA5E51-CD26-4241-9214-5A32ECD66429}">
      <dsp:nvSpPr>
        <dsp:cNvPr id="0" name=""/>
        <dsp:cNvSpPr/>
      </dsp:nvSpPr>
      <dsp:spPr>
        <a:xfrm>
          <a:off x="1452806" y="681330"/>
          <a:ext cx="6743064" cy="1257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122" tIns="133122" rIns="133122" bIns="133122" numCol="1" spcCol="1270" anchor="ctr" anchorCtr="0">
          <a:noAutofit/>
        </a:bodyPr>
        <a:lstStyle/>
        <a:p>
          <a:pPr marL="0" lvl="0" indent="0" algn="l" defTabSz="1111250">
            <a:lnSpc>
              <a:spcPct val="90000"/>
            </a:lnSpc>
            <a:spcBef>
              <a:spcPct val="0"/>
            </a:spcBef>
            <a:spcAft>
              <a:spcPct val="35000"/>
            </a:spcAft>
            <a:buNone/>
          </a:pPr>
          <a:r>
            <a:rPr lang="en-US" sz="2500" kern="1200"/>
            <a:t>The goal is to classify whether a given transaction is fraudulent or not.</a:t>
          </a:r>
        </a:p>
      </dsp:txBody>
      <dsp:txXfrm>
        <a:off x="1452806" y="681330"/>
        <a:ext cx="6743064" cy="1257841"/>
      </dsp:txXfrm>
    </dsp:sp>
    <dsp:sp modelId="{3223795A-2A11-4B10-A856-571FEF9776B1}">
      <dsp:nvSpPr>
        <dsp:cNvPr id="0" name=""/>
        <dsp:cNvSpPr/>
      </dsp:nvSpPr>
      <dsp:spPr>
        <a:xfrm>
          <a:off x="0" y="2253632"/>
          <a:ext cx="8195871" cy="125784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4377F2-0B6C-40BF-9AA8-1D866CEC4FE8}">
      <dsp:nvSpPr>
        <dsp:cNvPr id="0" name=""/>
        <dsp:cNvSpPr/>
      </dsp:nvSpPr>
      <dsp:spPr>
        <a:xfrm>
          <a:off x="380497" y="2536647"/>
          <a:ext cx="691812" cy="691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94F09EB-90BB-4381-9557-D49A1747F926}">
      <dsp:nvSpPr>
        <dsp:cNvPr id="0" name=""/>
        <dsp:cNvSpPr/>
      </dsp:nvSpPr>
      <dsp:spPr>
        <a:xfrm>
          <a:off x="1452806" y="2253632"/>
          <a:ext cx="6743064" cy="1257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122" tIns="133122" rIns="133122" bIns="133122" numCol="1" spcCol="1270" anchor="ctr" anchorCtr="0">
          <a:noAutofit/>
        </a:bodyPr>
        <a:lstStyle/>
        <a:p>
          <a:pPr marL="0" lvl="0" indent="0" algn="l" defTabSz="1111250">
            <a:lnSpc>
              <a:spcPct val="90000"/>
            </a:lnSpc>
            <a:spcBef>
              <a:spcPct val="0"/>
            </a:spcBef>
            <a:spcAft>
              <a:spcPct val="35000"/>
            </a:spcAft>
            <a:buNone/>
          </a:pPr>
          <a:r>
            <a:rPr lang="en-US" sz="2500" kern="1200" dirty="0"/>
            <a:t>We need historical information from previous transactions, including fraudulent transactions</a:t>
          </a:r>
        </a:p>
      </dsp:txBody>
      <dsp:txXfrm>
        <a:off x="1452806" y="2253632"/>
        <a:ext cx="6743064" cy="12578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0FC016-B625-4C44-9AC3-8F66E94BD635}">
      <dsp:nvSpPr>
        <dsp:cNvPr id="0" name=""/>
        <dsp:cNvSpPr/>
      </dsp:nvSpPr>
      <dsp:spPr>
        <a:xfrm>
          <a:off x="0" y="65349"/>
          <a:ext cx="7772400" cy="3597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Data Splitting</a:t>
          </a:r>
          <a:r>
            <a:rPr lang="en-US" sz="1500" kern="1200"/>
            <a:t>:</a:t>
          </a:r>
        </a:p>
      </dsp:txBody>
      <dsp:txXfrm>
        <a:off x="17563" y="82912"/>
        <a:ext cx="7737274" cy="324648"/>
      </dsp:txXfrm>
    </dsp:sp>
    <dsp:sp modelId="{24AAF043-9516-47DE-B3B4-C56BB3CCF86D}">
      <dsp:nvSpPr>
        <dsp:cNvPr id="0" name=""/>
        <dsp:cNvSpPr/>
      </dsp:nvSpPr>
      <dsp:spPr>
        <a:xfrm>
          <a:off x="0" y="425124"/>
          <a:ext cx="7772400" cy="74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77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sz="1200" kern="1200"/>
            <a:t>You start with your labeled dataset, which is divided into three non-overlapping subsets: the training set, the validation set, and the test set.</a:t>
          </a:r>
        </a:p>
        <a:p>
          <a:pPr marL="114300" lvl="1" indent="-114300" algn="l" defTabSz="533400">
            <a:lnSpc>
              <a:spcPct val="90000"/>
            </a:lnSpc>
            <a:spcBef>
              <a:spcPct val="0"/>
            </a:spcBef>
            <a:spcAft>
              <a:spcPct val="20000"/>
            </a:spcAft>
            <a:buChar char="•"/>
          </a:pPr>
          <a:r>
            <a:rPr lang="en-US" sz="1200" kern="1200"/>
            <a:t>Typical split ratios are approximately 60% for the training set, 20% for the validation set, and 20% for the test set, but these ratios can vary depending on the size and nature of your dataset.</a:t>
          </a:r>
        </a:p>
      </dsp:txBody>
      <dsp:txXfrm>
        <a:off x="0" y="425124"/>
        <a:ext cx="7772400" cy="745200"/>
      </dsp:txXfrm>
    </dsp:sp>
    <dsp:sp modelId="{E55FFE81-C0CA-45BE-8AE5-0B0A89A496FB}">
      <dsp:nvSpPr>
        <dsp:cNvPr id="0" name=""/>
        <dsp:cNvSpPr/>
      </dsp:nvSpPr>
      <dsp:spPr>
        <a:xfrm>
          <a:off x="0" y="1170324"/>
          <a:ext cx="7772400" cy="3597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Training</a:t>
          </a:r>
          <a:r>
            <a:rPr lang="en-US" sz="1500" kern="1200"/>
            <a:t>:</a:t>
          </a:r>
        </a:p>
      </dsp:txBody>
      <dsp:txXfrm>
        <a:off x="17563" y="1187887"/>
        <a:ext cx="7737274" cy="324648"/>
      </dsp:txXfrm>
    </dsp:sp>
    <dsp:sp modelId="{C9AEEB99-6D85-4120-982E-DB9A954C37F4}">
      <dsp:nvSpPr>
        <dsp:cNvPr id="0" name=""/>
        <dsp:cNvSpPr/>
      </dsp:nvSpPr>
      <dsp:spPr>
        <a:xfrm>
          <a:off x="0" y="1530099"/>
          <a:ext cx="7772400" cy="380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77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sz="1200" kern="1200"/>
            <a:t>You train your machine learning model on the training set. The model learns patterns and relationships within this data.</a:t>
          </a:r>
        </a:p>
      </dsp:txBody>
      <dsp:txXfrm>
        <a:off x="0" y="1530099"/>
        <a:ext cx="7772400" cy="380362"/>
      </dsp:txXfrm>
    </dsp:sp>
    <dsp:sp modelId="{D2A1FC37-C521-4FD4-9D11-F2FF0E17AE1B}">
      <dsp:nvSpPr>
        <dsp:cNvPr id="0" name=""/>
        <dsp:cNvSpPr/>
      </dsp:nvSpPr>
      <dsp:spPr>
        <a:xfrm>
          <a:off x="0" y="1910461"/>
          <a:ext cx="7772400" cy="3597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Validation</a:t>
          </a:r>
          <a:r>
            <a:rPr lang="en-US" sz="1500" kern="1200"/>
            <a:t>:</a:t>
          </a:r>
        </a:p>
      </dsp:txBody>
      <dsp:txXfrm>
        <a:off x="17563" y="1928024"/>
        <a:ext cx="7737274" cy="324648"/>
      </dsp:txXfrm>
    </dsp:sp>
    <dsp:sp modelId="{54D7BBEE-5FB4-4E6D-9A0D-3E677D0B4178}">
      <dsp:nvSpPr>
        <dsp:cNvPr id="0" name=""/>
        <dsp:cNvSpPr/>
      </dsp:nvSpPr>
      <dsp:spPr>
        <a:xfrm>
          <a:off x="0" y="2270236"/>
          <a:ext cx="7772400" cy="74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77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sz="1200" kern="1200"/>
            <a:t>You evaluate the model's performance on the validation set. This evaluation helps you fine-tune hyperparameters, select the best model from a set of candidate models, and monitor how well the model generalizes to unseen data.</a:t>
          </a:r>
        </a:p>
        <a:p>
          <a:pPr marL="114300" lvl="1" indent="-114300" algn="l" defTabSz="533400">
            <a:lnSpc>
              <a:spcPct val="90000"/>
            </a:lnSpc>
            <a:spcBef>
              <a:spcPct val="0"/>
            </a:spcBef>
            <a:spcAft>
              <a:spcPct val="20000"/>
            </a:spcAft>
            <a:buChar char="•"/>
          </a:pPr>
          <a:r>
            <a:rPr lang="en-US" sz="1200" kern="1200"/>
            <a:t>If you're conducting hyperparameter tuning (e.g., adjusting learning rates, regularization strengths), you can iterate through different parameter settings and choose the ones that perform best on the validation set.</a:t>
          </a:r>
        </a:p>
      </dsp:txBody>
      <dsp:txXfrm>
        <a:off x="0" y="2270236"/>
        <a:ext cx="7772400" cy="745200"/>
      </dsp:txXfrm>
    </dsp:sp>
    <dsp:sp modelId="{C1CDA919-5EB9-4F8F-8236-6E32305EEF5B}">
      <dsp:nvSpPr>
        <dsp:cNvPr id="0" name=""/>
        <dsp:cNvSpPr/>
      </dsp:nvSpPr>
      <dsp:spPr>
        <a:xfrm>
          <a:off x="0" y="3015436"/>
          <a:ext cx="7772400" cy="35977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Testing</a:t>
          </a:r>
          <a:r>
            <a:rPr lang="en-US" sz="1500" kern="1200"/>
            <a:t>:</a:t>
          </a:r>
        </a:p>
      </dsp:txBody>
      <dsp:txXfrm>
        <a:off x="17563" y="3032999"/>
        <a:ext cx="7737274" cy="324648"/>
      </dsp:txXfrm>
    </dsp:sp>
    <dsp:sp modelId="{A8758AC6-507E-4E6C-A895-14AA92759514}">
      <dsp:nvSpPr>
        <dsp:cNvPr id="0" name=""/>
        <dsp:cNvSpPr/>
      </dsp:nvSpPr>
      <dsp:spPr>
        <a:xfrm>
          <a:off x="0" y="3375211"/>
          <a:ext cx="7772400" cy="745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774" tIns="19050" rIns="106680" bIns="19050" numCol="1" spcCol="1270" anchor="t" anchorCtr="0">
          <a:noAutofit/>
        </a:bodyPr>
        <a:lstStyle/>
        <a:p>
          <a:pPr marL="114300" lvl="1" indent="-114300" algn="l" defTabSz="533400">
            <a:lnSpc>
              <a:spcPct val="90000"/>
            </a:lnSpc>
            <a:spcBef>
              <a:spcPct val="0"/>
            </a:spcBef>
            <a:spcAft>
              <a:spcPct val="20000"/>
            </a:spcAft>
            <a:buChar char="•"/>
          </a:pPr>
          <a:r>
            <a:rPr lang="en-US" sz="1200" kern="1200" dirty="0"/>
            <a:t>After you've selected your final model and hyperparameters based on performance on the validation set, you assess the model's real-world performance using the test set.</a:t>
          </a:r>
        </a:p>
        <a:p>
          <a:pPr marL="114300" lvl="1" indent="-114300" algn="l" defTabSz="533400">
            <a:lnSpc>
              <a:spcPct val="90000"/>
            </a:lnSpc>
            <a:spcBef>
              <a:spcPct val="0"/>
            </a:spcBef>
            <a:spcAft>
              <a:spcPct val="20000"/>
            </a:spcAft>
            <a:buChar char="•"/>
          </a:pPr>
          <a:r>
            <a:rPr lang="en-US" sz="1200" kern="1200" dirty="0"/>
            <a:t>The test set serves as an unbiased estimate of how well your model is likely to perform on unseen data because it has not been used for training or hyperparameter tuning.</a:t>
          </a:r>
        </a:p>
      </dsp:txBody>
      <dsp:txXfrm>
        <a:off x="0" y="3375211"/>
        <a:ext cx="7772400" cy="7452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06F8FE-044E-43C8-9E07-77133F04A74F}" type="datetimeFigureOut">
              <a:rPr lang="en-US" smtClean="0"/>
              <a:t>10/29/2023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AB2B4C-4017-4332-A48C-51D407095C55}" type="slidenum">
              <a:rPr lang="en-US" smtClean="0"/>
              <a:t>‹#›</a:t>
            </a:fld>
            <a:endParaRPr lang="en-US"/>
          </a:p>
        </p:txBody>
      </p:sp>
    </p:spTree>
    <p:extLst>
      <p:ext uri="{BB962C8B-B14F-4D97-AF65-F5344CB8AC3E}">
        <p14:creationId xmlns:p14="http://schemas.microsoft.com/office/powerpoint/2010/main" val="3340986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want to be more granular, instead of mapping each point in the vector space to either “fraud” or “nonfraud,” we can map each point to a </a:t>
            </a:r>
            <a:r>
              <a:rPr lang="en-US" i="1" dirty="0"/>
              <a:t>probability</a:t>
            </a:r>
            <a:r>
              <a:rPr lang="en-US" dirty="0"/>
              <a:t> of fraud. In this case our machine learning algorithm outputs a function that assigns each point in the vector space a value between 0 and 1, to be interpreted in our example as the probability of fraud.</a:t>
            </a:r>
          </a:p>
        </p:txBody>
      </p:sp>
      <p:sp>
        <p:nvSpPr>
          <p:cNvPr id="4" name="Slide Number Placeholder 3"/>
          <p:cNvSpPr>
            <a:spLocks noGrp="1"/>
          </p:cNvSpPr>
          <p:nvPr>
            <p:ph type="sldNum" sz="quarter" idx="5"/>
          </p:nvPr>
        </p:nvSpPr>
        <p:spPr/>
        <p:txBody>
          <a:bodyPr/>
          <a:lstStyle/>
          <a:p>
            <a:fld id="{44AB2B4C-4017-4332-A48C-51D407095C55}" type="slidenum">
              <a:rPr lang="en-US" smtClean="0"/>
              <a:t>40</a:t>
            </a:fld>
            <a:endParaRPr lang="en-US"/>
          </a:p>
        </p:txBody>
      </p:sp>
    </p:spTree>
    <p:extLst>
      <p:ext uri="{BB962C8B-B14F-4D97-AF65-F5344CB8AC3E}">
        <p14:creationId xmlns:p14="http://schemas.microsoft.com/office/powerpoint/2010/main" val="62925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92B5881-A400-41FA-87B3-41F75255235B}" type="datetimeFigureOut">
              <a:rPr lang="en-US" smtClean="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3045608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B5881-A400-41FA-87B3-41F75255235B}" type="datetimeFigureOut">
              <a:rPr lang="en-US" smtClean="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2439257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B5881-A400-41FA-87B3-41F75255235B}" type="datetimeFigureOut">
              <a:rPr lang="en-US" smtClean="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3736613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B5881-A400-41FA-87B3-41F75255235B}" type="datetimeFigureOut">
              <a:rPr lang="en-US" smtClean="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1750917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B5881-A400-41FA-87B3-41F75255235B}" type="datetimeFigureOut">
              <a:rPr lang="en-US" smtClean="0"/>
              <a:pPr/>
              <a:t>10/29/2023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1150977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2B5881-A400-41FA-87B3-41F75255235B}" type="datetimeFigureOut">
              <a:rPr lang="en-US" smtClean="0"/>
              <a:pPr/>
              <a:t>10/29/2023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250715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2B5881-A400-41FA-87B3-41F75255235B}" type="datetimeFigureOut">
              <a:rPr lang="en-US" smtClean="0"/>
              <a:pPr/>
              <a:t>10/29/2023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4045980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2B5881-A400-41FA-87B3-41F75255235B}" type="datetimeFigureOut">
              <a:rPr lang="en-US" smtClean="0"/>
              <a:pPr/>
              <a:t>10/29/2023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2797363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2B5881-A400-41FA-87B3-41F75255235B}" type="datetimeFigureOut">
              <a:rPr lang="en-US" smtClean="0"/>
              <a:pPr/>
              <a:t>10/29/2023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1330427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B5881-A400-41FA-87B3-41F75255235B}" type="datetimeFigureOut">
              <a:rPr lang="en-US" smtClean="0"/>
              <a:pPr/>
              <a:t>10/29/2023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135225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B5881-A400-41FA-87B3-41F75255235B}" type="datetimeFigureOut">
              <a:rPr lang="en-US" smtClean="0"/>
              <a:pPr/>
              <a:t>10/29/2023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3831064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B5881-A400-41FA-87B3-41F75255235B}" type="datetimeFigureOut">
              <a:rPr lang="en-US" smtClean="0"/>
              <a:pPr/>
              <a:t>10/29/2023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CE5C4-44C3-4320-904C-7F4C2574977E}" type="slidenum">
              <a:rPr lang="en-US" smtClean="0"/>
              <a:pPr/>
              <a:t>‹#›</a:t>
            </a:fld>
            <a:endParaRPr lang="en-US" dirty="0"/>
          </a:p>
        </p:txBody>
      </p:sp>
    </p:spTree>
    <p:extLst>
      <p:ext uri="{BB962C8B-B14F-4D97-AF65-F5344CB8AC3E}">
        <p14:creationId xmlns:p14="http://schemas.microsoft.com/office/powerpoint/2010/main" val="2564767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learning.oreilly.com/library/view/machine-learning-and/9781491979891/ch02.html#machine_learning_colon_problems_and_app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google.com/url?sa=i&amp;url=https%3A%2F%2Fwww.researchgate.net%2Ffigure%2FMachine-Learning-Framework_fig1_317691821&amp;psig=AOvVaw3IeFuoTjPMhUHpQfbmA-Vi&amp;ust=1698690207597000&amp;source=images&amp;cd=vfe&amp;opi=89978449&amp;ved=0CBEQjRxqFwoTCNiDlqfwm4IDFQAAAAAdAAAAABAD"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https://en.wikipedia.org/wiki/Cross-validation_%28statistics%29"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sdsclub.com/how-to-train-and-test-data-like-a-pro/" TargetMode="External"/><Relationship Id="rId7" Type="http://schemas.openxmlformats.org/officeDocument/2006/relationships/diagramColors" Target="../diagrams/colors2.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01239" y="762000"/>
            <a:ext cx="8610600" cy="28956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700" dirty="0">
                <a:solidFill>
                  <a:schemeClr val="tx2"/>
                </a:solidFill>
                <a:latin typeface="Arial" pitchFamily="34" charset="0"/>
                <a:cs typeface="Arial" pitchFamily="34" charset="0"/>
              </a:rPr>
              <a:t>CYBR 520</a:t>
            </a:r>
          </a:p>
          <a:p>
            <a:endParaRPr lang="en-US" sz="7700" dirty="0">
              <a:solidFill>
                <a:schemeClr val="tx2"/>
              </a:solidFill>
              <a:latin typeface="Arial" pitchFamily="34" charset="0"/>
              <a:cs typeface="Arial" pitchFamily="34" charset="0"/>
            </a:endParaRPr>
          </a:p>
        </p:txBody>
      </p:sp>
      <p:sp>
        <p:nvSpPr>
          <p:cNvPr id="7" name="Title 1"/>
          <p:cNvSpPr txBox="1">
            <a:spLocks/>
          </p:cNvSpPr>
          <p:nvPr/>
        </p:nvSpPr>
        <p:spPr>
          <a:xfrm>
            <a:off x="301239" y="3200400"/>
            <a:ext cx="8610600" cy="12192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200" dirty="0">
                <a:solidFill>
                  <a:schemeClr val="tx2">
                    <a:lumMod val="60000"/>
                    <a:lumOff val="40000"/>
                  </a:schemeClr>
                </a:solidFill>
                <a:latin typeface="Arial" pitchFamily="34" charset="0"/>
                <a:cs typeface="Arial" pitchFamily="34" charset="0"/>
              </a:rPr>
              <a:t>Module 4: Classifying and Clustering</a:t>
            </a:r>
          </a:p>
          <a:p>
            <a:r>
              <a:rPr lang="en-US" sz="2600" dirty="0">
                <a:latin typeface="Arial" pitchFamily="34" charset="0"/>
                <a:cs typeface="Arial" pitchFamily="34" charset="0"/>
                <a:hlinkClick r:id="rId2"/>
              </a:rPr>
              <a:t>Chapter 2</a:t>
            </a:r>
            <a:r>
              <a:rPr lang="en-US" sz="2600" dirty="0">
                <a:latin typeface="Arial" pitchFamily="34" charset="0"/>
                <a:cs typeface="Arial" pitchFamily="34" charset="0"/>
              </a:rPr>
              <a:t>: Machine learning and security- Protecting systems with data and algorithms***</a:t>
            </a:r>
            <a:endParaRPr lang="en-US" sz="2600" dirty="0">
              <a:effectLst/>
              <a:latin typeface="Arial" pitchFamily="34" charset="0"/>
              <a:ea typeface="Times New Roman" panose="02020603050405020304" pitchFamily="18" charset="0"/>
              <a:cs typeface="Arial" pitchFamily="34" charset="0"/>
            </a:endParaRPr>
          </a:p>
        </p:txBody>
      </p:sp>
    </p:spTree>
    <p:extLst>
      <p:ext uri="{BB962C8B-B14F-4D97-AF65-F5344CB8AC3E}">
        <p14:creationId xmlns:p14="http://schemas.microsoft.com/office/powerpoint/2010/main" val="1198132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9D2D-5C70-C884-4D54-599397A6D2B7}"/>
              </a:ext>
            </a:extLst>
          </p:cNvPr>
          <p:cNvSpPr>
            <a:spLocks noGrp="1"/>
          </p:cNvSpPr>
          <p:nvPr>
            <p:ph type="title"/>
          </p:nvPr>
        </p:nvSpPr>
        <p:spPr/>
        <p:txBody>
          <a:bodyPr>
            <a:normAutofit/>
          </a:bodyPr>
          <a:lstStyle/>
          <a:p>
            <a:r>
              <a:rPr lang="en-US" dirty="0"/>
              <a:t>Classification Tasks in Security"</a:t>
            </a:r>
          </a:p>
        </p:txBody>
      </p:sp>
      <p:sp>
        <p:nvSpPr>
          <p:cNvPr id="3" name="Content Placeholder 2">
            <a:extLst>
              <a:ext uri="{FF2B5EF4-FFF2-40B4-BE49-F238E27FC236}">
                <a16:creationId xmlns:a16="http://schemas.microsoft.com/office/drawing/2014/main" id="{725DC746-68D1-501D-B2C3-91C3406EAE26}"/>
              </a:ext>
            </a:extLst>
          </p:cNvPr>
          <p:cNvSpPr>
            <a:spLocks noGrp="1"/>
          </p:cNvSpPr>
          <p:nvPr>
            <p:ph idx="1"/>
          </p:nvPr>
        </p:nvSpPr>
        <p:spPr/>
        <p:txBody>
          <a:bodyPr>
            <a:normAutofit/>
          </a:bodyPr>
          <a:lstStyle/>
          <a:p>
            <a:r>
              <a:rPr lang="en-US" dirty="0"/>
              <a:t>Thes tasks in the previous slide are all </a:t>
            </a:r>
            <a:r>
              <a:rPr lang="en-US" i="1" dirty="0">
                <a:highlight>
                  <a:srgbClr val="FFFF00"/>
                </a:highlight>
              </a:rPr>
              <a:t>classification</a:t>
            </a:r>
            <a:r>
              <a:rPr lang="en-US" dirty="0">
                <a:highlight>
                  <a:srgbClr val="FFFF00"/>
                </a:highlight>
              </a:rPr>
              <a:t> tasks</a:t>
            </a:r>
            <a:r>
              <a:rPr lang="en-US" dirty="0"/>
              <a:t>—binary decisions about the nature of the observed event.</a:t>
            </a:r>
          </a:p>
          <a:p>
            <a:r>
              <a:rPr lang="en-US" dirty="0"/>
              <a:t>Your job can thus be rephrased as follows:</a:t>
            </a:r>
          </a:p>
          <a:p>
            <a:pPr lvl="1">
              <a:buFont typeface="Arial" panose="020B0604020202020204" pitchFamily="34" charset="0"/>
              <a:buChar char="•"/>
            </a:pPr>
            <a:r>
              <a:rPr lang="en-US" dirty="0"/>
              <a:t>Classify all events in your network as malicious or legitimate.</a:t>
            </a:r>
          </a:p>
          <a:p>
            <a:pPr lvl="1">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84838789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50B33-ED23-22A3-8A60-2C80DE63BACD}"/>
              </a:ext>
            </a:extLst>
          </p:cNvPr>
          <p:cNvSpPr>
            <a:spLocks noGrp="1"/>
          </p:cNvSpPr>
          <p:nvPr>
            <p:ph type="title"/>
          </p:nvPr>
        </p:nvSpPr>
        <p:spPr/>
        <p:txBody>
          <a:bodyPr/>
          <a:lstStyle/>
          <a:p>
            <a:r>
              <a:rPr lang="en-US" dirty="0"/>
              <a:t>Evaluating Clustering Results</a:t>
            </a:r>
          </a:p>
        </p:txBody>
      </p:sp>
      <p:sp>
        <p:nvSpPr>
          <p:cNvPr id="3" name="Content Placeholder 2">
            <a:extLst>
              <a:ext uri="{FF2B5EF4-FFF2-40B4-BE49-F238E27FC236}">
                <a16:creationId xmlns:a16="http://schemas.microsoft.com/office/drawing/2014/main" id="{59BA9D0E-5E9F-DD4A-44AF-5F56B201B042}"/>
              </a:ext>
            </a:extLst>
          </p:cNvPr>
          <p:cNvSpPr>
            <a:spLocks noGrp="1"/>
          </p:cNvSpPr>
          <p:nvPr>
            <p:ph idx="1"/>
          </p:nvPr>
        </p:nvSpPr>
        <p:spPr/>
        <p:txBody>
          <a:bodyPr>
            <a:normAutofit fontScale="85000" lnSpcReduction="20000"/>
          </a:bodyPr>
          <a:lstStyle/>
          <a:p>
            <a:r>
              <a:rPr lang="en-US" dirty="0"/>
              <a:t>But in real scenarios, we often don't have these labels. So, we use other methods like the Silhouette coefficient and the </a:t>
            </a:r>
            <a:r>
              <a:rPr lang="en-US" dirty="0" err="1"/>
              <a:t>Calinski-Harabaz</a:t>
            </a:r>
            <a:r>
              <a:rPr lang="en-US" dirty="0"/>
              <a:t> index.</a:t>
            </a:r>
          </a:p>
          <a:p>
            <a:r>
              <a:rPr lang="en-US" dirty="0"/>
              <a:t>The Silhouette coefficient measures how close each point in one cluster is to the points in the neighboring cluster. It gives a score between -1 and +1, where higher is better.</a:t>
            </a:r>
          </a:p>
          <a:p>
            <a:r>
              <a:rPr lang="en-US" dirty="0"/>
              <a:t>The </a:t>
            </a:r>
            <a:r>
              <a:rPr lang="en-US" dirty="0" err="1"/>
              <a:t>Calinski-Harabaz</a:t>
            </a:r>
            <a:r>
              <a:rPr lang="en-US" dirty="0"/>
              <a:t> index checks if clusters are well separated and dense. A higher score is better.</a:t>
            </a:r>
          </a:p>
          <a:p>
            <a:r>
              <a:rPr lang="en-US" dirty="0"/>
              <a:t>These methods help us understand if our clustering makes sense even without labels, but they have limitations.</a:t>
            </a:r>
          </a:p>
        </p:txBody>
      </p:sp>
    </p:spTree>
    <p:extLst>
      <p:ext uri="{BB962C8B-B14F-4D97-AF65-F5344CB8AC3E}">
        <p14:creationId xmlns:p14="http://schemas.microsoft.com/office/powerpoint/2010/main" val="44276272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BA9D0E-5E9F-DD4A-44AF-5F56B201B042}"/>
              </a:ext>
            </a:extLst>
          </p:cNvPr>
          <p:cNvSpPr>
            <a:spLocks noGrp="1"/>
          </p:cNvSpPr>
          <p:nvPr>
            <p:ph idx="1"/>
          </p:nvPr>
        </p:nvSpPr>
        <p:spPr>
          <a:xfrm>
            <a:off x="457200" y="2743200"/>
            <a:ext cx="8229600" cy="1143000"/>
          </a:xfrm>
        </p:spPr>
        <p:txBody>
          <a:bodyPr/>
          <a:lstStyle/>
          <a:p>
            <a:pPr marL="0" indent="0" algn="ctr">
              <a:buNone/>
            </a:pPr>
            <a:r>
              <a:rPr lang="en-US" dirty="0"/>
              <a:t>Extra slides for more context</a:t>
            </a:r>
          </a:p>
        </p:txBody>
      </p:sp>
    </p:spTree>
    <p:extLst>
      <p:ext uri="{BB962C8B-B14F-4D97-AF65-F5344CB8AC3E}">
        <p14:creationId xmlns:p14="http://schemas.microsoft.com/office/powerpoint/2010/main" val="75165268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9D2D-5C70-C884-4D54-599397A6D2B7}"/>
              </a:ext>
            </a:extLst>
          </p:cNvPr>
          <p:cNvSpPr>
            <a:spLocks noGrp="1"/>
          </p:cNvSpPr>
          <p:nvPr>
            <p:ph type="title"/>
          </p:nvPr>
        </p:nvSpPr>
        <p:spPr/>
        <p:txBody>
          <a:bodyPr>
            <a:normAutofit fontScale="90000"/>
          </a:bodyPr>
          <a:lstStyle/>
          <a:p>
            <a:r>
              <a:rPr lang="en-US" dirty="0"/>
              <a:t>How to tell whether this is a good ML model or not?</a:t>
            </a:r>
          </a:p>
        </p:txBody>
      </p:sp>
      <p:sp>
        <p:nvSpPr>
          <p:cNvPr id="3" name="Content Placeholder 2">
            <a:extLst>
              <a:ext uri="{FF2B5EF4-FFF2-40B4-BE49-F238E27FC236}">
                <a16:creationId xmlns:a16="http://schemas.microsoft.com/office/drawing/2014/main" id="{725DC746-68D1-501D-B2C3-91C3406EAE26}"/>
              </a:ext>
            </a:extLst>
          </p:cNvPr>
          <p:cNvSpPr>
            <a:spLocks noGrp="1"/>
          </p:cNvSpPr>
          <p:nvPr>
            <p:ph idx="1"/>
          </p:nvPr>
        </p:nvSpPr>
        <p:spPr>
          <a:xfrm>
            <a:off x="468297" y="1295400"/>
            <a:ext cx="8229600" cy="4525963"/>
          </a:xfrm>
        </p:spPr>
        <p:txBody>
          <a:bodyPr>
            <a:normAutofit fontScale="92500" lnSpcReduction="10000"/>
          </a:bodyPr>
          <a:lstStyle/>
          <a:p>
            <a:r>
              <a:rPr lang="en-US" dirty="0"/>
              <a:t>The model’s job is to tell whether a transaction is a frau or not, here are the options:</a:t>
            </a:r>
          </a:p>
          <a:p>
            <a:pPr lvl="1"/>
            <a:r>
              <a:rPr lang="en-US" dirty="0"/>
              <a:t>It should successfully classify a fraud as a fraud</a:t>
            </a:r>
          </a:p>
          <a:p>
            <a:pPr lvl="2"/>
            <a:r>
              <a:rPr lang="en-US" dirty="0"/>
              <a:t>Truly Classify the fraud as fraud</a:t>
            </a:r>
          </a:p>
          <a:p>
            <a:pPr lvl="1"/>
            <a:r>
              <a:rPr lang="en-US" dirty="0"/>
              <a:t>It should successfully classify a non-fraud as a non-fraud</a:t>
            </a:r>
          </a:p>
          <a:p>
            <a:pPr lvl="2"/>
            <a:r>
              <a:rPr lang="en-US" dirty="0"/>
              <a:t>Truly classify the non-fraud</a:t>
            </a:r>
          </a:p>
          <a:p>
            <a:pPr lvl="1"/>
            <a:r>
              <a:rPr lang="en-US" dirty="0"/>
              <a:t>It should not classify a fraud as non-fraud</a:t>
            </a:r>
          </a:p>
          <a:p>
            <a:pPr lvl="2"/>
            <a:r>
              <a:rPr lang="en-US" dirty="0"/>
              <a:t>Falsely classify fraud as non-fraud</a:t>
            </a:r>
          </a:p>
          <a:p>
            <a:pPr lvl="1"/>
            <a:r>
              <a:rPr lang="en-US" dirty="0"/>
              <a:t>It should not class a non-fraud as a fraud</a:t>
            </a:r>
          </a:p>
          <a:p>
            <a:pPr lvl="2"/>
            <a:r>
              <a:rPr lang="en-US" dirty="0"/>
              <a:t>Falsely classify non frauds as fraud</a:t>
            </a:r>
          </a:p>
        </p:txBody>
      </p:sp>
    </p:spTree>
    <p:extLst>
      <p:ext uri="{BB962C8B-B14F-4D97-AF65-F5344CB8AC3E}">
        <p14:creationId xmlns:p14="http://schemas.microsoft.com/office/powerpoint/2010/main" val="104771096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A6994-9BC8-842E-F617-D7DE31857FAD}"/>
              </a:ext>
            </a:extLst>
          </p:cNvPr>
          <p:cNvSpPr>
            <a:spLocks noGrp="1"/>
          </p:cNvSpPr>
          <p:nvPr>
            <p:ph type="title"/>
          </p:nvPr>
        </p:nvSpPr>
        <p:spPr/>
        <p:txBody>
          <a:bodyPr/>
          <a:lstStyle/>
          <a:p>
            <a:r>
              <a:rPr lang="en-US" dirty="0"/>
              <a:t>Confusion Matrix</a:t>
            </a:r>
          </a:p>
        </p:txBody>
      </p:sp>
      <p:sp>
        <p:nvSpPr>
          <p:cNvPr id="3" name="Content Placeholder 2">
            <a:extLst>
              <a:ext uri="{FF2B5EF4-FFF2-40B4-BE49-F238E27FC236}">
                <a16:creationId xmlns:a16="http://schemas.microsoft.com/office/drawing/2014/main" id="{7F45629D-B4EC-0543-825F-25C39CF18D1F}"/>
              </a:ext>
            </a:extLst>
          </p:cNvPr>
          <p:cNvSpPr>
            <a:spLocks noGrp="1"/>
          </p:cNvSpPr>
          <p:nvPr>
            <p:ph idx="1"/>
          </p:nvPr>
        </p:nvSpPr>
        <p:spPr/>
        <p:txBody>
          <a:bodyPr/>
          <a:lstStyle/>
          <a:p>
            <a:pPr>
              <a:buFont typeface="Arial" panose="020B0604020202020204" pitchFamily="34" charset="0"/>
              <a:buChar char="•"/>
            </a:pPr>
            <a:r>
              <a:rPr lang="en-US" dirty="0"/>
              <a:t>A confusion matrix is a table used for evaluating the performance of a classification model.</a:t>
            </a:r>
          </a:p>
          <a:p>
            <a:pPr>
              <a:buFont typeface="Arial" panose="020B0604020202020204" pitchFamily="34" charset="0"/>
              <a:buChar char="•"/>
            </a:pPr>
            <a:r>
              <a:rPr lang="en-US" dirty="0"/>
              <a:t>It summarizes the model's predictions compared to the actual outcomes.</a:t>
            </a:r>
          </a:p>
          <a:p>
            <a:endParaRPr lang="en-US" dirty="0"/>
          </a:p>
        </p:txBody>
      </p:sp>
    </p:spTree>
    <p:extLst>
      <p:ext uri="{BB962C8B-B14F-4D97-AF65-F5344CB8AC3E}">
        <p14:creationId xmlns:p14="http://schemas.microsoft.com/office/powerpoint/2010/main" val="144571243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9D2D-5C70-C884-4D54-599397A6D2B7}"/>
              </a:ext>
            </a:extLst>
          </p:cNvPr>
          <p:cNvSpPr>
            <a:spLocks noGrp="1"/>
          </p:cNvSpPr>
          <p:nvPr>
            <p:ph type="title"/>
          </p:nvPr>
        </p:nvSpPr>
        <p:spPr/>
        <p:txBody>
          <a:bodyPr/>
          <a:lstStyle/>
          <a:p>
            <a:r>
              <a:rPr lang="en-US" dirty="0"/>
              <a:t>Evaluate a model</a:t>
            </a:r>
          </a:p>
        </p:txBody>
      </p:sp>
      <p:graphicFrame>
        <p:nvGraphicFramePr>
          <p:cNvPr id="4" name="Table 4">
            <a:extLst>
              <a:ext uri="{FF2B5EF4-FFF2-40B4-BE49-F238E27FC236}">
                <a16:creationId xmlns:a16="http://schemas.microsoft.com/office/drawing/2014/main" id="{F46B6442-F2AF-9DAA-CC2E-6D357CF7B53A}"/>
              </a:ext>
            </a:extLst>
          </p:cNvPr>
          <p:cNvGraphicFramePr>
            <a:graphicFrameLocks noGrp="1"/>
          </p:cNvGraphicFramePr>
          <p:nvPr>
            <p:ph idx="1"/>
            <p:extLst>
              <p:ext uri="{D42A27DB-BD31-4B8C-83A1-F6EECF244321}">
                <p14:modId xmlns:p14="http://schemas.microsoft.com/office/powerpoint/2010/main" val="2996771330"/>
              </p:ext>
            </p:extLst>
          </p:nvPr>
        </p:nvGraphicFramePr>
        <p:xfrm>
          <a:off x="1257300" y="2230120"/>
          <a:ext cx="6172200" cy="148336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1372804108"/>
                    </a:ext>
                  </a:extLst>
                </a:gridCol>
                <a:gridCol w="2057400">
                  <a:extLst>
                    <a:ext uri="{9D8B030D-6E8A-4147-A177-3AD203B41FA5}">
                      <a16:colId xmlns:a16="http://schemas.microsoft.com/office/drawing/2014/main" val="4286474133"/>
                    </a:ext>
                  </a:extLst>
                </a:gridCol>
                <a:gridCol w="2057400">
                  <a:extLst>
                    <a:ext uri="{9D8B030D-6E8A-4147-A177-3AD203B41FA5}">
                      <a16:colId xmlns:a16="http://schemas.microsoft.com/office/drawing/2014/main" val="4185167760"/>
                    </a:ext>
                  </a:extLst>
                </a:gridCol>
              </a:tblGrid>
              <a:tr h="370840">
                <a:tc rowSpan="2">
                  <a:txBody>
                    <a:bodyPr/>
                    <a:lstStyle/>
                    <a:p>
                      <a:pPr algn="ctr"/>
                      <a:endParaRPr lang="en-US" dirty="0"/>
                    </a:p>
                    <a:p>
                      <a:pPr algn="ctr"/>
                      <a:r>
                        <a:rPr lang="en-US" dirty="0"/>
                        <a:t>Actual</a:t>
                      </a:r>
                    </a:p>
                  </a:txBody>
                  <a:tcPr/>
                </a:tc>
                <a:tc gridSpan="2">
                  <a:txBody>
                    <a:bodyPr/>
                    <a:lstStyle/>
                    <a:p>
                      <a:pPr algn="ctr"/>
                      <a:r>
                        <a:rPr lang="en-US" dirty="0"/>
                        <a:t>Predicted</a:t>
                      </a:r>
                    </a:p>
                  </a:txBody>
                  <a:tcPr/>
                </a:tc>
                <a:tc hMerge="1">
                  <a:txBody>
                    <a:bodyPr/>
                    <a:lstStyle/>
                    <a:p>
                      <a:endParaRPr lang="en-US" dirty="0"/>
                    </a:p>
                  </a:txBody>
                  <a:tcPr/>
                </a:tc>
                <a:extLst>
                  <a:ext uri="{0D108BD9-81ED-4DB2-BD59-A6C34878D82A}">
                    <a16:rowId xmlns:a16="http://schemas.microsoft.com/office/drawing/2014/main" val="3410419164"/>
                  </a:ext>
                </a:extLst>
              </a:tr>
              <a:tr h="370840">
                <a:tc vMerge="1">
                  <a:txBody>
                    <a:bodyPr/>
                    <a:lstStyle/>
                    <a:p>
                      <a:endParaRPr lang="en-US" dirty="0"/>
                    </a:p>
                  </a:txBody>
                  <a:tcPr/>
                </a:tc>
                <a:tc>
                  <a:txBody>
                    <a:bodyPr/>
                    <a:lstStyle/>
                    <a:p>
                      <a:pPr algn="ctr"/>
                      <a:r>
                        <a:rPr lang="en-US" i="1" dirty="0"/>
                        <a:t>Positive Class</a:t>
                      </a:r>
                    </a:p>
                  </a:txBody>
                  <a:tcPr/>
                </a:tc>
                <a:tc>
                  <a:txBody>
                    <a:bodyPr/>
                    <a:lstStyle/>
                    <a:p>
                      <a:pPr algn="ctr"/>
                      <a:r>
                        <a:rPr lang="en-US" i="1" dirty="0"/>
                        <a:t>Negative Class</a:t>
                      </a:r>
                    </a:p>
                  </a:txBody>
                  <a:tcPr/>
                </a:tc>
                <a:extLst>
                  <a:ext uri="{0D108BD9-81ED-4DB2-BD59-A6C34878D82A}">
                    <a16:rowId xmlns:a16="http://schemas.microsoft.com/office/drawing/2014/main" val="935222917"/>
                  </a:ext>
                </a:extLst>
              </a:tr>
              <a:tr h="370840">
                <a:tc>
                  <a:txBody>
                    <a:bodyPr/>
                    <a:lstStyle/>
                    <a:p>
                      <a:r>
                        <a:rPr lang="en-US" b="1" dirty="0"/>
                        <a:t>Positive Class</a:t>
                      </a:r>
                    </a:p>
                  </a:txBody>
                  <a:tcPr/>
                </a:tc>
                <a:tc>
                  <a:txBody>
                    <a:bodyPr/>
                    <a:lstStyle/>
                    <a:p>
                      <a:r>
                        <a:rPr lang="en-US" dirty="0"/>
                        <a:t>TP (True Positive)</a:t>
                      </a:r>
                    </a:p>
                  </a:txBody>
                  <a:tcPr/>
                </a:tc>
                <a:tc>
                  <a:txBody>
                    <a:bodyPr/>
                    <a:lstStyle/>
                    <a:p>
                      <a:r>
                        <a:rPr lang="en-US" dirty="0"/>
                        <a:t>FN (False Negative)</a:t>
                      </a:r>
                    </a:p>
                  </a:txBody>
                  <a:tcPr/>
                </a:tc>
                <a:extLst>
                  <a:ext uri="{0D108BD9-81ED-4DB2-BD59-A6C34878D82A}">
                    <a16:rowId xmlns:a16="http://schemas.microsoft.com/office/drawing/2014/main" val="2491183508"/>
                  </a:ext>
                </a:extLst>
              </a:tr>
              <a:tr h="370840">
                <a:tc>
                  <a:txBody>
                    <a:bodyPr/>
                    <a:lstStyle/>
                    <a:p>
                      <a:r>
                        <a:rPr lang="en-US" b="1" dirty="0"/>
                        <a:t>Negative Class</a:t>
                      </a:r>
                    </a:p>
                  </a:txBody>
                  <a:tcPr/>
                </a:tc>
                <a:tc>
                  <a:txBody>
                    <a:bodyPr/>
                    <a:lstStyle/>
                    <a:p>
                      <a:r>
                        <a:rPr lang="en-US" dirty="0"/>
                        <a:t>FP (False Positive</a:t>
                      </a:r>
                    </a:p>
                  </a:txBody>
                  <a:tcPr/>
                </a:tc>
                <a:tc>
                  <a:txBody>
                    <a:bodyPr/>
                    <a:lstStyle/>
                    <a:p>
                      <a:r>
                        <a:rPr lang="en-US" dirty="0"/>
                        <a:t>TN (True Negative)</a:t>
                      </a:r>
                    </a:p>
                  </a:txBody>
                  <a:tcPr/>
                </a:tc>
                <a:extLst>
                  <a:ext uri="{0D108BD9-81ED-4DB2-BD59-A6C34878D82A}">
                    <a16:rowId xmlns:a16="http://schemas.microsoft.com/office/drawing/2014/main" val="3113159182"/>
                  </a:ext>
                </a:extLst>
              </a:tr>
            </a:tbl>
          </a:graphicData>
        </a:graphic>
      </p:graphicFrame>
      <p:sp>
        <p:nvSpPr>
          <p:cNvPr id="5" name="TextBox 4">
            <a:extLst>
              <a:ext uri="{FF2B5EF4-FFF2-40B4-BE49-F238E27FC236}">
                <a16:creationId xmlns:a16="http://schemas.microsoft.com/office/drawing/2014/main" id="{6C561B29-B381-9F32-A152-7F39BC91C214}"/>
              </a:ext>
            </a:extLst>
          </p:cNvPr>
          <p:cNvSpPr txBox="1"/>
          <p:nvPr/>
        </p:nvSpPr>
        <p:spPr>
          <a:xfrm>
            <a:off x="1143000" y="4079717"/>
            <a:ext cx="73152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TP: </a:t>
            </a:r>
            <a:r>
              <a:rPr lang="en-US" b="1" dirty="0"/>
              <a:t>Truly</a:t>
            </a:r>
            <a:r>
              <a:rPr lang="en-US" dirty="0"/>
              <a:t> classify </a:t>
            </a:r>
            <a:r>
              <a:rPr lang="en-US" b="1" dirty="0"/>
              <a:t>Positive</a:t>
            </a:r>
            <a:r>
              <a:rPr lang="en-US" dirty="0"/>
              <a:t> class as </a:t>
            </a:r>
            <a:r>
              <a:rPr lang="en-US" b="1" dirty="0"/>
              <a:t>Positive</a:t>
            </a:r>
          </a:p>
          <a:p>
            <a:pPr marL="285750" indent="-285750">
              <a:buFont typeface="Arial" panose="020B0604020202020204" pitchFamily="34" charset="0"/>
              <a:buChar char="•"/>
            </a:pPr>
            <a:r>
              <a:rPr lang="en-US" dirty="0"/>
              <a:t>TN: </a:t>
            </a:r>
            <a:r>
              <a:rPr lang="en-US" b="1" dirty="0"/>
              <a:t>Truly</a:t>
            </a:r>
            <a:r>
              <a:rPr lang="en-US" dirty="0"/>
              <a:t> classify </a:t>
            </a:r>
            <a:r>
              <a:rPr lang="en-US" b="1" dirty="0"/>
              <a:t>Negative</a:t>
            </a:r>
            <a:r>
              <a:rPr lang="en-US" dirty="0"/>
              <a:t> class as </a:t>
            </a:r>
            <a:r>
              <a:rPr lang="en-US" b="1" dirty="0"/>
              <a:t>Negative</a:t>
            </a:r>
          </a:p>
          <a:p>
            <a:pPr marL="285750" indent="-285750">
              <a:buFont typeface="Arial" panose="020B0604020202020204" pitchFamily="34" charset="0"/>
              <a:buChar char="•"/>
            </a:pPr>
            <a:r>
              <a:rPr lang="en-US" dirty="0"/>
              <a:t>FP</a:t>
            </a:r>
            <a:r>
              <a:rPr lang="en-US" b="1" dirty="0"/>
              <a:t>: Falsely</a:t>
            </a:r>
            <a:r>
              <a:rPr lang="en-US" dirty="0"/>
              <a:t> classify the </a:t>
            </a:r>
            <a:r>
              <a:rPr lang="en-US" b="1" dirty="0"/>
              <a:t>Negative</a:t>
            </a:r>
            <a:r>
              <a:rPr lang="en-US" dirty="0"/>
              <a:t> class as </a:t>
            </a:r>
            <a:r>
              <a:rPr lang="en-US" b="1" dirty="0"/>
              <a:t>Positive</a:t>
            </a:r>
          </a:p>
          <a:p>
            <a:pPr marL="285750" indent="-285750">
              <a:buFont typeface="Arial" panose="020B0604020202020204" pitchFamily="34" charset="0"/>
              <a:buChar char="•"/>
            </a:pPr>
            <a:r>
              <a:rPr lang="en-US" dirty="0"/>
              <a:t>FN</a:t>
            </a:r>
            <a:r>
              <a:rPr lang="en-US" b="1" dirty="0"/>
              <a:t>:</a:t>
            </a:r>
            <a:r>
              <a:rPr lang="en-US" dirty="0"/>
              <a:t> </a:t>
            </a:r>
            <a:r>
              <a:rPr lang="en-US" b="1" dirty="0"/>
              <a:t>Falsely</a:t>
            </a:r>
            <a:r>
              <a:rPr lang="en-US" dirty="0"/>
              <a:t> classify the </a:t>
            </a:r>
            <a:r>
              <a:rPr lang="en-US" b="1" dirty="0"/>
              <a:t>Positive</a:t>
            </a:r>
            <a:r>
              <a:rPr lang="en-US" dirty="0"/>
              <a:t> Class as </a:t>
            </a:r>
            <a:r>
              <a:rPr lang="en-US" b="1" dirty="0"/>
              <a:t>Negative</a:t>
            </a:r>
          </a:p>
          <a:p>
            <a:pPr marL="285750" indent="-285750">
              <a:buFont typeface="Arial" panose="020B0604020202020204" pitchFamily="34" charset="0"/>
              <a:buChar char="•"/>
            </a:pPr>
            <a:endParaRPr lang="en-US" dirty="0"/>
          </a:p>
        </p:txBody>
      </p:sp>
      <p:sp>
        <p:nvSpPr>
          <p:cNvPr id="6" name="TextBox 5">
            <a:extLst>
              <a:ext uri="{FF2B5EF4-FFF2-40B4-BE49-F238E27FC236}">
                <a16:creationId xmlns:a16="http://schemas.microsoft.com/office/drawing/2014/main" id="{8E130BA3-BC5E-21A7-A7ED-B8A9AC59355B}"/>
              </a:ext>
            </a:extLst>
          </p:cNvPr>
          <p:cNvSpPr txBox="1"/>
          <p:nvPr/>
        </p:nvSpPr>
        <p:spPr>
          <a:xfrm>
            <a:off x="685800" y="1266924"/>
            <a:ext cx="73152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We can obtain the Confusion Matrix from each model to evaluate how good the model is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98898208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44047-7B9C-CBD1-6664-6CF17681AA24}"/>
              </a:ext>
            </a:extLst>
          </p:cNvPr>
          <p:cNvSpPr>
            <a:spLocks noGrp="1"/>
          </p:cNvSpPr>
          <p:nvPr>
            <p:ph type="title"/>
          </p:nvPr>
        </p:nvSpPr>
        <p:spPr>
          <a:xfrm>
            <a:off x="609600" y="2209800"/>
            <a:ext cx="8229600" cy="1143000"/>
          </a:xfrm>
        </p:spPr>
        <p:txBody>
          <a:bodyPr/>
          <a:lstStyle/>
          <a:p>
            <a:r>
              <a:rPr lang="en-US" dirty="0"/>
              <a:t>Confusion Matrix Elements</a:t>
            </a:r>
          </a:p>
        </p:txBody>
      </p:sp>
    </p:spTree>
    <p:extLst>
      <p:ext uri="{BB962C8B-B14F-4D97-AF65-F5344CB8AC3E}">
        <p14:creationId xmlns:p14="http://schemas.microsoft.com/office/powerpoint/2010/main" val="269549592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9D2D-5C70-C884-4D54-599397A6D2B7}"/>
              </a:ext>
            </a:extLst>
          </p:cNvPr>
          <p:cNvSpPr>
            <a:spLocks noGrp="1"/>
          </p:cNvSpPr>
          <p:nvPr>
            <p:ph type="title"/>
          </p:nvPr>
        </p:nvSpPr>
        <p:spPr/>
        <p:txBody>
          <a:bodyPr/>
          <a:lstStyle/>
          <a:p>
            <a:r>
              <a:rPr lang="en-US" b="1" dirty="0"/>
              <a:t>True Positives (TP)</a:t>
            </a:r>
            <a:endParaRPr lang="en-US" dirty="0"/>
          </a:p>
        </p:txBody>
      </p:sp>
      <p:sp>
        <p:nvSpPr>
          <p:cNvPr id="3" name="Content Placeholder 2">
            <a:extLst>
              <a:ext uri="{FF2B5EF4-FFF2-40B4-BE49-F238E27FC236}">
                <a16:creationId xmlns:a16="http://schemas.microsoft.com/office/drawing/2014/main" id="{725DC746-68D1-501D-B2C3-91C3406EAE26}"/>
              </a:ext>
            </a:extLst>
          </p:cNvPr>
          <p:cNvSpPr>
            <a:spLocks noGrp="1"/>
          </p:cNvSpPr>
          <p:nvPr>
            <p:ph idx="1"/>
          </p:nvPr>
        </p:nvSpPr>
        <p:spPr/>
        <p:txBody>
          <a:bodyPr/>
          <a:lstStyle/>
          <a:p>
            <a:r>
              <a:rPr lang="en-US" dirty="0"/>
              <a:t>TP = Number of correctly predicted positive instances</a:t>
            </a:r>
          </a:p>
          <a:p>
            <a:r>
              <a:rPr lang="en-US" dirty="0"/>
              <a:t>TP represents the cases where your model correctly predicted something as positive, and it was indeed positive. </a:t>
            </a:r>
          </a:p>
          <a:p>
            <a:r>
              <a:rPr lang="en-US" dirty="0"/>
              <a:t>For example, if you have a medical test, TP would be the number of times the test correctly identified someone with a disease</a:t>
            </a:r>
          </a:p>
        </p:txBody>
      </p:sp>
    </p:spTree>
    <p:extLst>
      <p:ext uri="{BB962C8B-B14F-4D97-AF65-F5344CB8AC3E}">
        <p14:creationId xmlns:p14="http://schemas.microsoft.com/office/powerpoint/2010/main" val="295024354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9D2D-5C70-C884-4D54-599397A6D2B7}"/>
              </a:ext>
            </a:extLst>
          </p:cNvPr>
          <p:cNvSpPr>
            <a:spLocks noGrp="1"/>
          </p:cNvSpPr>
          <p:nvPr>
            <p:ph type="title"/>
          </p:nvPr>
        </p:nvSpPr>
        <p:spPr/>
        <p:txBody>
          <a:bodyPr/>
          <a:lstStyle/>
          <a:p>
            <a:r>
              <a:rPr lang="en-US" b="1" dirty="0"/>
              <a:t>True Negatives (TN)</a:t>
            </a:r>
            <a:endParaRPr lang="en-US" dirty="0"/>
          </a:p>
        </p:txBody>
      </p:sp>
      <p:sp>
        <p:nvSpPr>
          <p:cNvPr id="3" name="Content Placeholder 2">
            <a:extLst>
              <a:ext uri="{FF2B5EF4-FFF2-40B4-BE49-F238E27FC236}">
                <a16:creationId xmlns:a16="http://schemas.microsoft.com/office/drawing/2014/main" id="{725DC746-68D1-501D-B2C3-91C3406EAE26}"/>
              </a:ext>
            </a:extLst>
          </p:cNvPr>
          <p:cNvSpPr>
            <a:spLocks noGrp="1"/>
          </p:cNvSpPr>
          <p:nvPr>
            <p:ph idx="1"/>
          </p:nvPr>
        </p:nvSpPr>
        <p:spPr/>
        <p:txBody>
          <a:bodyPr/>
          <a:lstStyle/>
          <a:p>
            <a:pPr>
              <a:buFont typeface="Arial" panose="020B0604020202020204" pitchFamily="34" charset="0"/>
              <a:buChar char="•"/>
            </a:pPr>
            <a:r>
              <a:rPr lang="en-US" dirty="0"/>
              <a:t>TN = Number of correctly predicted negative instances</a:t>
            </a:r>
          </a:p>
          <a:p>
            <a:pPr>
              <a:buFont typeface="Arial" panose="020B0604020202020204" pitchFamily="34" charset="0"/>
              <a:buChar char="•"/>
            </a:pPr>
            <a:r>
              <a:rPr lang="en-US" dirty="0"/>
              <a:t>TN represents the cases where your model correctly predicted something as negative, and it was indeed negative. </a:t>
            </a:r>
          </a:p>
          <a:p>
            <a:pPr>
              <a:buFont typeface="Arial" panose="020B0604020202020204" pitchFamily="34" charset="0"/>
              <a:buChar char="•"/>
            </a:pPr>
            <a:r>
              <a:rPr lang="en-US" dirty="0"/>
              <a:t>For instance, in spam email detection, TN would be the number of times the system correctly identified non-spam emails.</a:t>
            </a:r>
          </a:p>
          <a:p>
            <a:endParaRPr lang="en-US" dirty="0"/>
          </a:p>
        </p:txBody>
      </p:sp>
    </p:spTree>
    <p:extLst>
      <p:ext uri="{BB962C8B-B14F-4D97-AF65-F5344CB8AC3E}">
        <p14:creationId xmlns:p14="http://schemas.microsoft.com/office/powerpoint/2010/main" val="163993354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9D2D-5C70-C884-4D54-599397A6D2B7}"/>
              </a:ext>
            </a:extLst>
          </p:cNvPr>
          <p:cNvSpPr>
            <a:spLocks noGrp="1"/>
          </p:cNvSpPr>
          <p:nvPr>
            <p:ph type="title"/>
          </p:nvPr>
        </p:nvSpPr>
        <p:spPr/>
        <p:txBody>
          <a:bodyPr/>
          <a:lstStyle/>
          <a:p>
            <a:r>
              <a:rPr lang="en-US" b="1" dirty="0"/>
              <a:t>False Positives (FP)</a:t>
            </a:r>
            <a:endParaRPr lang="en-US" dirty="0"/>
          </a:p>
        </p:txBody>
      </p:sp>
      <p:sp>
        <p:nvSpPr>
          <p:cNvPr id="3" name="Content Placeholder 2">
            <a:extLst>
              <a:ext uri="{FF2B5EF4-FFF2-40B4-BE49-F238E27FC236}">
                <a16:creationId xmlns:a16="http://schemas.microsoft.com/office/drawing/2014/main" id="{725DC746-68D1-501D-B2C3-91C3406EAE26}"/>
              </a:ext>
            </a:extLst>
          </p:cNvPr>
          <p:cNvSpPr>
            <a:spLocks noGrp="1"/>
          </p:cNvSpPr>
          <p:nvPr>
            <p:ph idx="1"/>
          </p:nvPr>
        </p:nvSpPr>
        <p:spPr/>
        <p:txBody>
          <a:bodyPr/>
          <a:lstStyle/>
          <a:p>
            <a:pPr>
              <a:buFont typeface="Arial" panose="020B0604020202020204" pitchFamily="34" charset="0"/>
              <a:buChar char="•"/>
            </a:pPr>
            <a:r>
              <a:rPr lang="en-US" dirty="0"/>
              <a:t>FP = Number of incorrectly predicted positive instances</a:t>
            </a:r>
          </a:p>
          <a:p>
            <a:pPr>
              <a:buFont typeface="Arial" panose="020B0604020202020204" pitchFamily="34" charset="0"/>
              <a:buChar char="•"/>
            </a:pPr>
            <a:r>
              <a:rPr lang="en-US" dirty="0"/>
              <a:t>FP is the number of times your model predicted something as positive when it was actually negative. </a:t>
            </a:r>
          </a:p>
          <a:p>
            <a:pPr>
              <a:buFont typeface="Arial" panose="020B0604020202020204" pitchFamily="34" charset="0"/>
              <a:buChar char="•"/>
            </a:pPr>
            <a:r>
              <a:rPr lang="en-US" dirty="0"/>
              <a:t>It's like a false alarm in a security system, where it goes off even though there's no real threat.</a:t>
            </a:r>
          </a:p>
          <a:p>
            <a:endParaRPr lang="en-US" dirty="0"/>
          </a:p>
        </p:txBody>
      </p:sp>
    </p:spTree>
    <p:extLst>
      <p:ext uri="{BB962C8B-B14F-4D97-AF65-F5344CB8AC3E}">
        <p14:creationId xmlns:p14="http://schemas.microsoft.com/office/powerpoint/2010/main" val="104868169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9D2D-5C70-C884-4D54-599397A6D2B7}"/>
              </a:ext>
            </a:extLst>
          </p:cNvPr>
          <p:cNvSpPr>
            <a:spLocks noGrp="1"/>
          </p:cNvSpPr>
          <p:nvPr>
            <p:ph type="title"/>
          </p:nvPr>
        </p:nvSpPr>
        <p:spPr/>
        <p:txBody>
          <a:bodyPr/>
          <a:lstStyle/>
          <a:p>
            <a:r>
              <a:rPr lang="en-US" b="1" dirty="0"/>
              <a:t>False Negatives (FN)</a:t>
            </a:r>
            <a:endParaRPr lang="en-US" dirty="0"/>
          </a:p>
        </p:txBody>
      </p:sp>
      <p:sp>
        <p:nvSpPr>
          <p:cNvPr id="3" name="Content Placeholder 2">
            <a:extLst>
              <a:ext uri="{FF2B5EF4-FFF2-40B4-BE49-F238E27FC236}">
                <a16:creationId xmlns:a16="http://schemas.microsoft.com/office/drawing/2014/main" id="{725DC746-68D1-501D-B2C3-91C3406EAE26}"/>
              </a:ext>
            </a:extLst>
          </p:cNvPr>
          <p:cNvSpPr>
            <a:spLocks noGrp="1"/>
          </p:cNvSpPr>
          <p:nvPr>
            <p:ph idx="1"/>
          </p:nvPr>
        </p:nvSpPr>
        <p:spPr/>
        <p:txBody>
          <a:bodyPr/>
          <a:lstStyle/>
          <a:p>
            <a:pPr>
              <a:buFont typeface="Arial" panose="020B0604020202020204" pitchFamily="34" charset="0"/>
              <a:buChar char="•"/>
            </a:pPr>
            <a:r>
              <a:rPr lang="en-US" dirty="0"/>
              <a:t>FN = Number of incorrectly predicted negative instances</a:t>
            </a:r>
          </a:p>
          <a:p>
            <a:pPr>
              <a:buFont typeface="Arial" panose="020B0604020202020204" pitchFamily="34" charset="0"/>
              <a:buChar char="•"/>
            </a:pPr>
            <a:r>
              <a:rPr lang="en-US" dirty="0"/>
              <a:t>FN represents the cases where your model predicted something as negative, but it was actually positive. </a:t>
            </a:r>
          </a:p>
          <a:p>
            <a:pPr>
              <a:buFont typeface="Arial" panose="020B0604020202020204" pitchFamily="34" charset="0"/>
              <a:buChar char="•"/>
            </a:pPr>
            <a:r>
              <a:rPr lang="en-US" dirty="0"/>
              <a:t>Think of FN as missed opportunities, like failing to detect a problem when it's actually there.</a:t>
            </a:r>
          </a:p>
          <a:p>
            <a:endParaRPr lang="en-US" dirty="0"/>
          </a:p>
        </p:txBody>
      </p:sp>
    </p:spTree>
    <p:extLst>
      <p:ext uri="{BB962C8B-B14F-4D97-AF65-F5344CB8AC3E}">
        <p14:creationId xmlns:p14="http://schemas.microsoft.com/office/powerpoint/2010/main" val="2649396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9D2D-5C70-C884-4D54-599397A6D2B7}"/>
              </a:ext>
            </a:extLst>
          </p:cNvPr>
          <p:cNvSpPr>
            <a:spLocks noGrp="1"/>
          </p:cNvSpPr>
          <p:nvPr>
            <p:ph type="title"/>
          </p:nvPr>
        </p:nvSpPr>
        <p:spPr/>
        <p:txBody>
          <a:bodyPr/>
          <a:lstStyle/>
          <a:p>
            <a:r>
              <a:rPr lang="en-US" dirty="0"/>
              <a:t>The Power of Data</a:t>
            </a:r>
          </a:p>
        </p:txBody>
      </p:sp>
      <p:sp>
        <p:nvSpPr>
          <p:cNvPr id="3" name="Content Placeholder 2">
            <a:extLst>
              <a:ext uri="{FF2B5EF4-FFF2-40B4-BE49-F238E27FC236}">
                <a16:creationId xmlns:a16="http://schemas.microsoft.com/office/drawing/2014/main" id="{725DC746-68D1-501D-B2C3-91C3406EAE26}"/>
              </a:ext>
            </a:extLst>
          </p:cNvPr>
          <p:cNvSpPr>
            <a:spLocks noGrp="1"/>
          </p:cNvSpPr>
          <p:nvPr>
            <p:ph idx="1"/>
          </p:nvPr>
        </p:nvSpPr>
        <p:spPr/>
        <p:txBody>
          <a:bodyPr/>
          <a:lstStyle/>
          <a:p>
            <a:r>
              <a:rPr lang="en-US" dirty="0"/>
              <a:t>When phrased in this manner, the task seems almost hopeless; </a:t>
            </a:r>
          </a:p>
          <a:p>
            <a:r>
              <a:rPr lang="en-US" dirty="0"/>
              <a:t>How are you supposed to classify </a:t>
            </a:r>
            <a:r>
              <a:rPr lang="en-US" i="1" dirty="0"/>
              <a:t>all</a:t>
            </a:r>
            <a:r>
              <a:rPr lang="en-US" dirty="0"/>
              <a:t> traffic? But not to fear! </a:t>
            </a:r>
          </a:p>
          <a:p>
            <a:endParaRPr lang="en-US" dirty="0"/>
          </a:p>
          <a:p>
            <a:pPr marL="0" indent="0">
              <a:buNone/>
            </a:pPr>
            <a:r>
              <a:rPr lang="en-US" dirty="0">
                <a:highlight>
                  <a:srgbClr val="FFFF00"/>
                </a:highlight>
              </a:rPr>
              <a:t>	You have a secret weapon: </a:t>
            </a:r>
            <a:r>
              <a:rPr lang="en-US" i="1" dirty="0">
                <a:highlight>
                  <a:srgbClr val="FFFF00"/>
                </a:highlight>
              </a:rPr>
              <a:t>data</a:t>
            </a:r>
            <a:r>
              <a:rPr lang="en-US" dirty="0">
                <a:highlight>
                  <a:srgbClr val="FFFF00"/>
                </a:highlight>
              </a:rPr>
              <a:t>.</a:t>
            </a:r>
          </a:p>
        </p:txBody>
      </p:sp>
    </p:spTree>
    <p:extLst>
      <p:ext uri="{BB962C8B-B14F-4D97-AF65-F5344CB8AC3E}">
        <p14:creationId xmlns:p14="http://schemas.microsoft.com/office/powerpoint/2010/main" val="382885861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9D2D-5C70-C884-4D54-599397A6D2B7}"/>
              </a:ext>
            </a:extLst>
          </p:cNvPr>
          <p:cNvSpPr>
            <a:spLocks noGrp="1"/>
          </p:cNvSpPr>
          <p:nvPr>
            <p:ph type="title"/>
          </p:nvPr>
        </p:nvSpPr>
        <p:spPr/>
        <p:txBody>
          <a:bodyPr>
            <a:normAutofit fontScale="90000"/>
          </a:bodyPr>
          <a:lstStyle/>
          <a:p>
            <a:r>
              <a:rPr lang="en-US" dirty="0"/>
              <a:t>Model Performance Evaluation Metrics</a:t>
            </a:r>
          </a:p>
        </p:txBody>
      </p:sp>
      <p:sp>
        <p:nvSpPr>
          <p:cNvPr id="3" name="Content Placeholder 2">
            <a:extLst>
              <a:ext uri="{FF2B5EF4-FFF2-40B4-BE49-F238E27FC236}">
                <a16:creationId xmlns:a16="http://schemas.microsoft.com/office/drawing/2014/main" id="{725DC746-68D1-501D-B2C3-91C3406EAE26}"/>
              </a:ext>
            </a:extLst>
          </p:cNvPr>
          <p:cNvSpPr>
            <a:spLocks noGrp="1"/>
          </p:cNvSpPr>
          <p:nvPr>
            <p:ph idx="1"/>
          </p:nvPr>
        </p:nvSpPr>
        <p:spPr/>
        <p:txBody>
          <a:bodyPr>
            <a:normAutofit lnSpcReduction="10000"/>
          </a:bodyPr>
          <a:lstStyle/>
          <a:p>
            <a:r>
              <a:rPr lang="en-US" dirty="0"/>
              <a:t>From the confusion matrix, we can calculate metrics to evaluate our model:</a:t>
            </a:r>
          </a:p>
          <a:p>
            <a:pPr lvl="1"/>
            <a:r>
              <a:rPr lang="en-US" dirty="0"/>
              <a:t>Accuracy</a:t>
            </a:r>
          </a:p>
          <a:p>
            <a:pPr lvl="1"/>
            <a:r>
              <a:rPr lang="en-US" dirty="0"/>
              <a:t>Precision</a:t>
            </a:r>
          </a:p>
          <a:p>
            <a:pPr lvl="1"/>
            <a:r>
              <a:rPr lang="en-US" dirty="0"/>
              <a:t>Recall</a:t>
            </a:r>
          </a:p>
          <a:p>
            <a:pPr lvl="1"/>
            <a:r>
              <a:rPr lang="en-US" dirty="0"/>
              <a:t>F1-Score</a:t>
            </a:r>
          </a:p>
          <a:p>
            <a:pPr lvl="1"/>
            <a:r>
              <a:rPr lang="en-US" dirty="0"/>
              <a:t>G-Score</a:t>
            </a:r>
          </a:p>
          <a:p>
            <a:pPr lvl="1"/>
            <a:r>
              <a:rPr lang="en-US" dirty="0"/>
              <a:t>False Positive Rate</a:t>
            </a:r>
          </a:p>
          <a:p>
            <a:pPr lvl="1"/>
            <a:r>
              <a:rPr lang="en-US" dirty="0"/>
              <a:t>Matthew Correlation Coefficient MCC</a:t>
            </a:r>
          </a:p>
        </p:txBody>
      </p:sp>
    </p:spTree>
    <p:extLst>
      <p:ext uri="{BB962C8B-B14F-4D97-AF65-F5344CB8AC3E}">
        <p14:creationId xmlns:p14="http://schemas.microsoft.com/office/powerpoint/2010/main" val="356417813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9D2D-5C70-C884-4D54-599397A6D2B7}"/>
              </a:ext>
            </a:extLst>
          </p:cNvPr>
          <p:cNvSpPr>
            <a:spLocks noGrp="1"/>
          </p:cNvSpPr>
          <p:nvPr>
            <p:ph type="title"/>
          </p:nvPr>
        </p:nvSpPr>
        <p:spPr/>
        <p:txBody>
          <a:bodyPr/>
          <a:lstStyle/>
          <a:p>
            <a:r>
              <a:rPr lang="en-US" b="1" dirty="0"/>
              <a:t>Accuracy</a:t>
            </a:r>
          </a:p>
        </p:txBody>
      </p:sp>
      <p:sp>
        <p:nvSpPr>
          <p:cNvPr id="3" name="Content Placeholder 2">
            <a:extLst>
              <a:ext uri="{FF2B5EF4-FFF2-40B4-BE49-F238E27FC236}">
                <a16:creationId xmlns:a16="http://schemas.microsoft.com/office/drawing/2014/main" id="{725DC746-68D1-501D-B2C3-91C3406EAE26}"/>
              </a:ext>
            </a:extLst>
          </p:cNvPr>
          <p:cNvSpPr>
            <a:spLocks noGrp="1"/>
          </p:cNvSpPr>
          <p:nvPr>
            <p:ph idx="1"/>
          </p:nvPr>
        </p:nvSpPr>
        <p:spPr/>
        <p:txBody>
          <a:bodyPr/>
          <a:lstStyle/>
          <a:p>
            <a:pPr>
              <a:buFont typeface="Arial" panose="020B0604020202020204" pitchFamily="34" charset="0"/>
              <a:buChar char="•"/>
            </a:pPr>
            <a:r>
              <a:rPr lang="en-US" dirty="0"/>
              <a:t>Accuracy = (TP + TN) / (TP + TN + FP + FN)</a:t>
            </a:r>
          </a:p>
          <a:p>
            <a:pPr>
              <a:buFont typeface="Arial" panose="020B0604020202020204" pitchFamily="34" charset="0"/>
              <a:buChar char="•"/>
            </a:pPr>
            <a:r>
              <a:rPr lang="en-US" dirty="0"/>
              <a:t>Accuracy measures how often your model makes correct predictions overall. </a:t>
            </a:r>
          </a:p>
          <a:p>
            <a:pPr>
              <a:buFont typeface="Arial" panose="020B0604020202020204" pitchFamily="34" charset="0"/>
              <a:buChar char="•"/>
            </a:pPr>
            <a:r>
              <a:rPr lang="en-US" dirty="0"/>
              <a:t>It's like asking, "Out of all the predictions my model made, how many were correct?“</a:t>
            </a:r>
          </a:p>
          <a:p>
            <a:r>
              <a:rPr lang="en-US" dirty="0"/>
              <a:t>Ranges between 0 and 1, the higher the better</a:t>
            </a: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88716075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9BD1E-CED2-899E-D45E-950A1DB959B9}"/>
              </a:ext>
            </a:extLst>
          </p:cNvPr>
          <p:cNvSpPr>
            <a:spLocks noGrp="1"/>
          </p:cNvSpPr>
          <p:nvPr>
            <p:ph type="title"/>
          </p:nvPr>
        </p:nvSpPr>
        <p:spPr/>
        <p:txBody>
          <a:bodyPr>
            <a:normAutofit fontScale="90000"/>
          </a:bodyPr>
          <a:lstStyle/>
          <a:p>
            <a:r>
              <a:rPr lang="en-US" b="1" dirty="0"/>
              <a:t>Precision (Positive Predictive Value)</a:t>
            </a:r>
            <a:endParaRPr lang="en-US" dirty="0"/>
          </a:p>
        </p:txBody>
      </p:sp>
      <p:sp>
        <p:nvSpPr>
          <p:cNvPr id="3" name="Content Placeholder 2">
            <a:extLst>
              <a:ext uri="{FF2B5EF4-FFF2-40B4-BE49-F238E27FC236}">
                <a16:creationId xmlns:a16="http://schemas.microsoft.com/office/drawing/2014/main" id="{BA7F70EB-2345-B90F-17CD-C0A2873D3054}"/>
              </a:ext>
            </a:extLst>
          </p:cNvPr>
          <p:cNvSpPr>
            <a:spLocks noGrp="1"/>
          </p:cNvSpPr>
          <p:nvPr>
            <p:ph idx="1"/>
          </p:nvPr>
        </p:nvSpPr>
        <p:spPr/>
        <p:txBody>
          <a:bodyPr/>
          <a:lstStyle/>
          <a:p>
            <a:pPr>
              <a:buFont typeface="Arial" panose="020B0604020202020204" pitchFamily="34" charset="0"/>
              <a:buChar char="•"/>
            </a:pPr>
            <a:r>
              <a:rPr lang="en-US" dirty="0"/>
              <a:t>Precision = TP / (TP + FP)</a:t>
            </a:r>
          </a:p>
          <a:p>
            <a:pPr>
              <a:buFont typeface="Arial" panose="020B0604020202020204" pitchFamily="34" charset="0"/>
              <a:buChar char="•"/>
            </a:pPr>
            <a:r>
              <a:rPr lang="en-US" dirty="0"/>
              <a:t>Precision is about how accurate your positive predictions are.</a:t>
            </a:r>
          </a:p>
          <a:p>
            <a:pPr>
              <a:buFont typeface="Arial" panose="020B0604020202020204" pitchFamily="34" charset="0"/>
              <a:buChar char="•"/>
            </a:pPr>
            <a:r>
              <a:rPr lang="en-US" dirty="0"/>
              <a:t>It tells you, "When my model says something is positive, how often is it correct?“</a:t>
            </a:r>
          </a:p>
          <a:p>
            <a:r>
              <a:rPr lang="en-US" dirty="0"/>
              <a:t>Ranges between 0 and 1, the higher the better</a:t>
            </a: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401978405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FEE7-4E3C-E5A1-0468-788EE3B6C589}"/>
              </a:ext>
            </a:extLst>
          </p:cNvPr>
          <p:cNvSpPr>
            <a:spLocks noGrp="1"/>
          </p:cNvSpPr>
          <p:nvPr>
            <p:ph type="title"/>
          </p:nvPr>
        </p:nvSpPr>
        <p:spPr/>
        <p:txBody>
          <a:bodyPr>
            <a:normAutofit/>
          </a:bodyPr>
          <a:lstStyle/>
          <a:p>
            <a:r>
              <a:rPr lang="en-US" sz="3800" b="1" dirty="0"/>
              <a:t>Recall (Sensitivity or True Positive Rate)</a:t>
            </a:r>
            <a:endParaRPr lang="en-US" sz="3800" dirty="0"/>
          </a:p>
        </p:txBody>
      </p:sp>
      <p:sp>
        <p:nvSpPr>
          <p:cNvPr id="3" name="Content Placeholder 2">
            <a:extLst>
              <a:ext uri="{FF2B5EF4-FFF2-40B4-BE49-F238E27FC236}">
                <a16:creationId xmlns:a16="http://schemas.microsoft.com/office/drawing/2014/main" id="{4186D491-1418-9FB4-6471-76E006FF2A7B}"/>
              </a:ext>
            </a:extLst>
          </p:cNvPr>
          <p:cNvSpPr>
            <a:spLocks noGrp="1"/>
          </p:cNvSpPr>
          <p:nvPr>
            <p:ph idx="1"/>
          </p:nvPr>
        </p:nvSpPr>
        <p:spPr/>
        <p:txBody>
          <a:bodyPr/>
          <a:lstStyle/>
          <a:p>
            <a:pPr>
              <a:buFont typeface="Arial" panose="020B0604020202020204" pitchFamily="34" charset="0"/>
              <a:buChar char="•"/>
            </a:pPr>
            <a:r>
              <a:rPr lang="en-US" dirty="0"/>
              <a:t>Recall = TP / (TP + FN)</a:t>
            </a:r>
          </a:p>
          <a:p>
            <a:pPr>
              <a:buFont typeface="Arial" panose="020B0604020202020204" pitchFamily="34" charset="0"/>
              <a:buChar char="•"/>
            </a:pPr>
            <a:r>
              <a:rPr lang="en-US" dirty="0"/>
              <a:t>Explanation: Recall assesses how well your model can find all the positive instances. </a:t>
            </a:r>
          </a:p>
          <a:p>
            <a:pPr>
              <a:buFont typeface="Arial" panose="020B0604020202020204" pitchFamily="34" charset="0"/>
              <a:buChar char="•"/>
            </a:pPr>
            <a:r>
              <a:rPr lang="en-US" dirty="0"/>
              <a:t>It answers the question, "Out of all the actual positives, how many did my model correctly find?“</a:t>
            </a:r>
          </a:p>
          <a:p>
            <a:r>
              <a:rPr lang="en-US" dirty="0"/>
              <a:t>Ranges between 0 and 1, the higher the better</a:t>
            </a: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53451733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2FAE2-DF5E-017A-16C6-4159D09C280B}"/>
              </a:ext>
            </a:extLst>
          </p:cNvPr>
          <p:cNvSpPr>
            <a:spLocks noGrp="1"/>
          </p:cNvSpPr>
          <p:nvPr>
            <p:ph type="title"/>
          </p:nvPr>
        </p:nvSpPr>
        <p:spPr/>
        <p:txBody>
          <a:bodyPr>
            <a:normAutofit/>
          </a:bodyPr>
          <a:lstStyle/>
          <a:p>
            <a:r>
              <a:rPr lang="en-US" b="1" dirty="0"/>
              <a:t>F1-Score</a:t>
            </a:r>
            <a:endParaRPr lang="en-US" dirty="0"/>
          </a:p>
        </p:txBody>
      </p:sp>
      <p:sp>
        <p:nvSpPr>
          <p:cNvPr id="3" name="Content Placeholder 2">
            <a:extLst>
              <a:ext uri="{FF2B5EF4-FFF2-40B4-BE49-F238E27FC236}">
                <a16:creationId xmlns:a16="http://schemas.microsoft.com/office/drawing/2014/main" id="{48575813-0CDD-1171-5908-B628207BC92D}"/>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F1-Score = 2 * (Precision * Recall) / (Precision + Recall)</a:t>
            </a:r>
          </a:p>
          <a:p>
            <a:pPr>
              <a:buFont typeface="Arial" panose="020B0604020202020204" pitchFamily="34" charset="0"/>
              <a:buChar char="•"/>
            </a:pPr>
            <a:r>
              <a:rPr lang="en-US" dirty="0"/>
              <a:t>The F1-Score combines precision and recall into a single metric, giving you a balance between the two. </a:t>
            </a:r>
          </a:p>
          <a:p>
            <a:pPr>
              <a:buFont typeface="Arial" panose="020B0604020202020204" pitchFamily="34" charset="0"/>
              <a:buChar char="•"/>
            </a:pPr>
            <a:r>
              <a:rPr lang="en-US" dirty="0"/>
              <a:t>It helps you find a middle ground between making precise predictions and catching all the positive cases. </a:t>
            </a:r>
          </a:p>
          <a:p>
            <a:r>
              <a:rPr lang="en-US" dirty="0"/>
              <a:t>Ranges between 0 and 1, the higher the better</a:t>
            </a: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65286932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9BD1E-CED2-899E-D45E-950A1DB959B9}"/>
              </a:ext>
            </a:extLst>
          </p:cNvPr>
          <p:cNvSpPr>
            <a:spLocks noGrp="1"/>
          </p:cNvSpPr>
          <p:nvPr>
            <p:ph type="title"/>
          </p:nvPr>
        </p:nvSpPr>
        <p:spPr/>
        <p:txBody>
          <a:bodyPr/>
          <a:lstStyle/>
          <a:p>
            <a:r>
              <a:rPr lang="en-US" b="1" dirty="0"/>
              <a:t>False Positive Rate (FPR)</a:t>
            </a:r>
            <a:endParaRPr lang="en-US" dirty="0"/>
          </a:p>
        </p:txBody>
      </p:sp>
      <p:sp>
        <p:nvSpPr>
          <p:cNvPr id="3" name="Content Placeholder 2">
            <a:extLst>
              <a:ext uri="{FF2B5EF4-FFF2-40B4-BE49-F238E27FC236}">
                <a16:creationId xmlns:a16="http://schemas.microsoft.com/office/drawing/2014/main" id="{BA7F70EB-2345-B90F-17CD-C0A2873D3054}"/>
              </a:ext>
            </a:extLst>
          </p:cNvPr>
          <p:cNvSpPr>
            <a:spLocks noGrp="1"/>
          </p:cNvSpPr>
          <p:nvPr>
            <p:ph idx="1"/>
          </p:nvPr>
        </p:nvSpPr>
        <p:spPr/>
        <p:txBody>
          <a:bodyPr/>
          <a:lstStyle/>
          <a:p>
            <a:pPr>
              <a:buFont typeface="Arial" panose="020B0604020202020204" pitchFamily="34" charset="0"/>
              <a:buChar char="•"/>
            </a:pPr>
            <a:r>
              <a:rPr lang="en-US" dirty="0"/>
              <a:t>FPR = FP / (FP + TN)</a:t>
            </a:r>
          </a:p>
          <a:p>
            <a:pPr>
              <a:buFont typeface="Arial" panose="020B0604020202020204" pitchFamily="34" charset="0"/>
              <a:buChar char="•"/>
            </a:pPr>
            <a:r>
              <a:rPr lang="en-US" dirty="0"/>
              <a:t>Explanation: FPR calculates how often your model incorrectly predicts something as positive when it's actually negative.</a:t>
            </a:r>
          </a:p>
          <a:p>
            <a:pPr>
              <a:buFont typeface="Arial" panose="020B0604020202020204" pitchFamily="34" charset="0"/>
              <a:buChar char="•"/>
            </a:pPr>
            <a:r>
              <a:rPr lang="en-US" dirty="0"/>
              <a:t> It's useful for scenarios where false alarms are costly.</a:t>
            </a:r>
          </a:p>
          <a:p>
            <a:pPr>
              <a:buFont typeface="Arial" panose="020B0604020202020204" pitchFamily="34" charset="0"/>
              <a:buChar char="•"/>
            </a:pPr>
            <a:r>
              <a:rPr lang="en-US" dirty="0"/>
              <a:t>Ranges between 0 and 1, the lower the better</a:t>
            </a:r>
          </a:p>
          <a:p>
            <a:endParaRPr lang="en-US" dirty="0"/>
          </a:p>
        </p:txBody>
      </p:sp>
    </p:spTree>
    <p:extLst>
      <p:ext uri="{BB962C8B-B14F-4D97-AF65-F5344CB8AC3E}">
        <p14:creationId xmlns:p14="http://schemas.microsoft.com/office/powerpoint/2010/main" val="183300993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FEE7-4E3C-E5A1-0468-788EE3B6C589}"/>
              </a:ext>
            </a:extLst>
          </p:cNvPr>
          <p:cNvSpPr>
            <a:spLocks noGrp="1"/>
          </p:cNvSpPr>
          <p:nvPr>
            <p:ph type="title"/>
          </p:nvPr>
        </p:nvSpPr>
        <p:spPr/>
        <p:txBody>
          <a:bodyPr>
            <a:normAutofit fontScale="90000"/>
          </a:bodyPr>
          <a:lstStyle/>
          <a:p>
            <a:r>
              <a:rPr lang="en-US" b="1" dirty="0"/>
              <a:t>Matthews Correlation Coefficient (MCC)</a:t>
            </a:r>
            <a:endParaRPr lang="en-US" dirty="0"/>
          </a:p>
        </p:txBody>
      </p:sp>
      <p:sp>
        <p:nvSpPr>
          <p:cNvPr id="3" name="Content Placeholder 2">
            <a:extLst>
              <a:ext uri="{FF2B5EF4-FFF2-40B4-BE49-F238E27FC236}">
                <a16:creationId xmlns:a16="http://schemas.microsoft.com/office/drawing/2014/main" id="{4186D491-1418-9FB4-6471-76E006FF2A7B}"/>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MCC = (TP * TN - FP * FN) / √[(TP + FP)(TP + FN)(TN + FP)(TN + FN)]</a:t>
            </a:r>
          </a:p>
          <a:p>
            <a:pPr>
              <a:buFont typeface="Arial" panose="020B0604020202020204" pitchFamily="34" charset="0"/>
              <a:buChar char="•"/>
            </a:pPr>
            <a:r>
              <a:rPr lang="en-US" dirty="0"/>
              <a:t>Explanation: MCC takes into account all four elements of the confusion matrix and provides a balanced measure of classification performance.</a:t>
            </a:r>
          </a:p>
          <a:p>
            <a:pPr>
              <a:buFont typeface="Arial" panose="020B0604020202020204" pitchFamily="34" charset="0"/>
              <a:buChar char="•"/>
            </a:pPr>
            <a:r>
              <a:rPr lang="en-US" dirty="0"/>
              <a:t>It ranges from -1 (completely wrong) to +1 (perfectly correct), with 0 indicating no better than random.</a:t>
            </a:r>
          </a:p>
          <a:p>
            <a:endParaRPr lang="en-US" dirty="0"/>
          </a:p>
        </p:txBody>
      </p:sp>
    </p:spTree>
    <p:extLst>
      <p:ext uri="{BB962C8B-B14F-4D97-AF65-F5344CB8AC3E}">
        <p14:creationId xmlns:p14="http://schemas.microsoft.com/office/powerpoint/2010/main" val="159119462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D2FAE2-DF5E-017A-16C6-4159D09C280B}"/>
              </a:ext>
            </a:extLst>
          </p:cNvPr>
          <p:cNvSpPr>
            <a:spLocks noGrp="1"/>
          </p:cNvSpPr>
          <p:nvPr>
            <p:ph type="title"/>
          </p:nvPr>
        </p:nvSpPr>
        <p:spPr>
          <a:xfrm>
            <a:off x="1028697" y="348865"/>
            <a:ext cx="7533018" cy="877729"/>
          </a:xfrm>
        </p:spPr>
        <p:txBody>
          <a:bodyPr anchor="ctr">
            <a:normAutofit/>
          </a:bodyPr>
          <a:lstStyle/>
          <a:p>
            <a:r>
              <a:rPr lang="en-US" sz="3500" dirty="0">
                <a:solidFill>
                  <a:srgbClr val="FFFFFF"/>
                </a:solidFill>
              </a:rPr>
              <a:t>Understand Model Evaluations</a:t>
            </a:r>
          </a:p>
        </p:txBody>
      </p:sp>
      <p:graphicFrame>
        <p:nvGraphicFramePr>
          <p:cNvPr id="4" name="Content Placeholder 3">
            <a:extLst>
              <a:ext uri="{FF2B5EF4-FFF2-40B4-BE49-F238E27FC236}">
                <a16:creationId xmlns:a16="http://schemas.microsoft.com/office/drawing/2014/main" id="{4C0BA07E-BB9B-7509-93C4-CF979591A23A}"/>
              </a:ext>
            </a:extLst>
          </p:cNvPr>
          <p:cNvGraphicFramePr>
            <a:graphicFrameLocks noGrp="1"/>
          </p:cNvGraphicFramePr>
          <p:nvPr>
            <p:ph idx="1"/>
            <p:extLst>
              <p:ext uri="{D42A27DB-BD31-4B8C-83A1-F6EECF244321}">
                <p14:modId xmlns:p14="http://schemas.microsoft.com/office/powerpoint/2010/main" val="1813493705"/>
              </p:ext>
            </p:extLst>
          </p:nvPr>
        </p:nvGraphicFramePr>
        <p:xfrm>
          <a:off x="1182642" y="2112579"/>
          <a:ext cx="7379073" cy="4396556"/>
        </p:xfrm>
        <a:graphic>
          <a:graphicData uri="http://schemas.openxmlformats.org/drawingml/2006/table">
            <a:tbl>
              <a:tblPr firstRow="1" firstCol="1">
                <a:tableStyleId>{9D7B26C5-4107-4FEC-AEDC-1716B250A1EF}</a:tableStyleId>
              </a:tblPr>
              <a:tblGrid>
                <a:gridCol w="2408920">
                  <a:extLst>
                    <a:ext uri="{9D8B030D-6E8A-4147-A177-3AD203B41FA5}">
                      <a16:colId xmlns:a16="http://schemas.microsoft.com/office/drawing/2014/main" val="102764997"/>
                    </a:ext>
                  </a:extLst>
                </a:gridCol>
                <a:gridCol w="2481753">
                  <a:extLst>
                    <a:ext uri="{9D8B030D-6E8A-4147-A177-3AD203B41FA5}">
                      <a16:colId xmlns:a16="http://schemas.microsoft.com/office/drawing/2014/main" val="1304673895"/>
                    </a:ext>
                  </a:extLst>
                </a:gridCol>
                <a:gridCol w="2488400">
                  <a:extLst>
                    <a:ext uri="{9D8B030D-6E8A-4147-A177-3AD203B41FA5}">
                      <a16:colId xmlns:a16="http://schemas.microsoft.com/office/drawing/2014/main" val="2314992708"/>
                    </a:ext>
                  </a:extLst>
                </a:gridCol>
              </a:tblGrid>
              <a:tr h="343920">
                <a:tc>
                  <a:txBody>
                    <a:bodyPr/>
                    <a:lstStyle/>
                    <a:p>
                      <a:r>
                        <a:rPr lang="en-US" sz="1500"/>
                        <a:t>Metric</a:t>
                      </a:r>
                    </a:p>
                  </a:txBody>
                  <a:tcPr marL="73960" marR="73960" marT="36980" marB="36980" anchor="ctr">
                    <a:lnB w="12700" cap="flat" cmpd="sng" algn="ctr">
                      <a:solidFill>
                        <a:schemeClr val="tx1"/>
                      </a:solidFill>
                      <a:prstDash val="solid"/>
                      <a:round/>
                      <a:headEnd type="none" w="med" len="med"/>
                      <a:tailEnd type="none" w="med" len="med"/>
                    </a:lnB>
                  </a:tcPr>
                </a:tc>
                <a:tc>
                  <a:txBody>
                    <a:bodyPr/>
                    <a:lstStyle/>
                    <a:p>
                      <a:r>
                        <a:rPr lang="en-US" sz="1500"/>
                        <a:t>High Score Interpretation</a:t>
                      </a:r>
                    </a:p>
                  </a:txBody>
                  <a:tcPr marL="73960" marR="73960" marT="36980" marB="36980" anchor="ctr">
                    <a:lnB w="12700" cap="flat" cmpd="sng" algn="ctr">
                      <a:solidFill>
                        <a:schemeClr val="tx1"/>
                      </a:solidFill>
                      <a:prstDash val="solid"/>
                      <a:round/>
                      <a:headEnd type="none" w="med" len="med"/>
                      <a:tailEnd type="none" w="med" len="med"/>
                    </a:lnB>
                  </a:tcPr>
                </a:tc>
                <a:tc>
                  <a:txBody>
                    <a:bodyPr/>
                    <a:lstStyle/>
                    <a:p>
                      <a:r>
                        <a:rPr lang="en-US" sz="1500"/>
                        <a:t>Low Score Interpretation</a:t>
                      </a:r>
                    </a:p>
                  </a:txBody>
                  <a:tcPr marL="73960" marR="73960" marT="36980" marB="3698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3910562"/>
                  </a:ext>
                </a:extLst>
              </a:tr>
              <a:tr h="578948">
                <a:tc>
                  <a:txBody>
                    <a:bodyPr/>
                    <a:lstStyle/>
                    <a:p>
                      <a:r>
                        <a:rPr lang="en-US" sz="1500" dirty="0"/>
                        <a:t>Accuracy</a:t>
                      </a:r>
                    </a:p>
                  </a:txBody>
                  <a:tcPr marL="73960" marR="73960" marT="36980" marB="369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t>Many correct predictions overall</a:t>
                      </a:r>
                    </a:p>
                  </a:txBody>
                  <a:tcPr marL="73960" marR="73960" marT="36980" marB="369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t>Many incorrect predictions overall</a:t>
                      </a:r>
                    </a:p>
                  </a:txBody>
                  <a:tcPr marL="73960" marR="73960" marT="36980" marB="369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49753468"/>
                  </a:ext>
                </a:extLst>
              </a:tr>
              <a:tr h="578948">
                <a:tc>
                  <a:txBody>
                    <a:bodyPr/>
                    <a:lstStyle/>
                    <a:p>
                      <a:r>
                        <a:rPr lang="en-US" sz="1500"/>
                        <a:t>Precision</a:t>
                      </a:r>
                    </a:p>
                  </a:txBody>
                  <a:tcPr marL="73960" marR="73960" marT="36980" marB="369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t>High likelihood of correct positive predictions</a:t>
                      </a:r>
                    </a:p>
                  </a:txBody>
                  <a:tcPr marL="73960" marR="73960" marT="36980" marB="369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t>Many false positive predictions</a:t>
                      </a:r>
                    </a:p>
                  </a:txBody>
                  <a:tcPr marL="73960" marR="73960" marT="36980" marB="369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36796026"/>
                  </a:ext>
                </a:extLst>
              </a:tr>
              <a:tr h="578948">
                <a:tc>
                  <a:txBody>
                    <a:bodyPr/>
                    <a:lstStyle/>
                    <a:p>
                      <a:r>
                        <a:rPr lang="en-US" sz="1500"/>
                        <a:t>Recall (Sensitivity)</a:t>
                      </a:r>
                    </a:p>
                  </a:txBody>
                  <a:tcPr marL="73960" marR="73960" marT="36980" marB="369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dirty="0"/>
                        <a:t>Effective at capturing positive instances</a:t>
                      </a:r>
                    </a:p>
                  </a:txBody>
                  <a:tcPr marL="73960" marR="73960" marT="36980" marB="369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t>Missing many positive instances</a:t>
                      </a:r>
                    </a:p>
                  </a:txBody>
                  <a:tcPr marL="73960" marR="73960" marT="36980" marB="369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202474"/>
                  </a:ext>
                </a:extLst>
              </a:tr>
              <a:tr h="578948">
                <a:tc>
                  <a:txBody>
                    <a:bodyPr/>
                    <a:lstStyle/>
                    <a:p>
                      <a:r>
                        <a:rPr lang="en-US" sz="1500"/>
                        <a:t>False Positive Rate (FPR)</a:t>
                      </a:r>
                    </a:p>
                  </a:txBody>
                  <a:tcPr marL="73960" marR="73960" marT="36980" marB="369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t>Many false alarms</a:t>
                      </a:r>
                    </a:p>
                  </a:txBody>
                  <a:tcPr marL="73960" marR="73960" marT="36980" marB="369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t>Fewer false alarms</a:t>
                      </a:r>
                    </a:p>
                  </a:txBody>
                  <a:tcPr marL="73960" marR="73960" marT="36980" marB="369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2054437"/>
                  </a:ext>
                </a:extLst>
              </a:tr>
              <a:tr h="578948">
                <a:tc>
                  <a:txBody>
                    <a:bodyPr/>
                    <a:lstStyle/>
                    <a:p>
                      <a:r>
                        <a:rPr lang="en-US" sz="1500"/>
                        <a:t>F1-Score</a:t>
                      </a:r>
                    </a:p>
                  </a:txBody>
                  <a:tcPr marL="73960" marR="73960" marT="36980" marB="369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t>Balanced precision and recall</a:t>
                      </a:r>
                    </a:p>
                  </a:txBody>
                  <a:tcPr marL="73960" marR="73960" marT="36980" marB="369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t>Imbalance between precision and recall</a:t>
                      </a:r>
                    </a:p>
                  </a:txBody>
                  <a:tcPr marL="73960" marR="73960" marT="36980" marB="369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5348802"/>
                  </a:ext>
                </a:extLst>
              </a:tr>
              <a:tr h="578948">
                <a:tc>
                  <a:txBody>
                    <a:bodyPr/>
                    <a:lstStyle/>
                    <a:p>
                      <a:r>
                        <a:rPr lang="en-US" sz="1500"/>
                        <a:t>G-Score (G-Measure)</a:t>
                      </a:r>
                    </a:p>
                  </a:txBody>
                  <a:tcPr marL="73960" marR="73960" marT="36980" marB="369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t>Balance between precision and recall</a:t>
                      </a:r>
                    </a:p>
                  </a:txBody>
                  <a:tcPr marL="73960" marR="73960" marT="36980" marB="369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t>Imbalance between precision and recall</a:t>
                      </a:r>
                    </a:p>
                  </a:txBody>
                  <a:tcPr marL="73960" marR="73960" marT="36980" marB="369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826245"/>
                  </a:ext>
                </a:extLst>
              </a:tr>
              <a:tr h="578948">
                <a:tc>
                  <a:txBody>
                    <a:bodyPr/>
                    <a:lstStyle/>
                    <a:p>
                      <a:r>
                        <a:rPr lang="en-US" sz="1500"/>
                        <a:t>MCC (Matthews Correlation)</a:t>
                      </a:r>
                    </a:p>
                  </a:txBody>
                  <a:tcPr marL="73960" marR="73960" marT="36980" marB="369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t>Strong overall performance</a:t>
                      </a:r>
                    </a:p>
                  </a:txBody>
                  <a:tcPr marL="73960" marR="73960" marT="36980" marB="369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dirty="0"/>
                        <a:t>Poor alignment with actual outcomes</a:t>
                      </a:r>
                    </a:p>
                  </a:txBody>
                  <a:tcPr marL="73960" marR="73960" marT="36980" marB="369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8123431"/>
                  </a:ext>
                </a:extLst>
              </a:tr>
            </a:tbl>
          </a:graphicData>
        </a:graphic>
      </p:graphicFrame>
    </p:spTree>
    <p:extLst>
      <p:ext uri="{BB962C8B-B14F-4D97-AF65-F5344CB8AC3E}">
        <p14:creationId xmlns:p14="http://schemas.microsoft.com/office/powerpoint/2010/main" val="113164909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D2FAE2-DF5E-017A-16C6-4159D09C280B}"/>
              </a:ext>
            </a:extLst>
          </p:cNvPr>
          <p:cNvSpPr>
            <a:spLocks noGrp="1"/>
          </p:cNvSpPr>
          <p:nvPr>
            <p:ph type="title"/>
          </p:nvPr>
        </p:nvSpPr>
        <p:spPr>
          <a:xfrm>
            <a:off x="1028697" y="348865"/>
            <a:ext cx="7533018" cy="877729"/>
          </a:xfrm>
        </p:spPr>
        <p:txBody>
          <a:bodyPr anchor="ctr">
            <a:normAutofit/>
          </a:bodyPr>
          <a:lstStyle/>
          <a:p>
            <a:r>
              <a:rPr lang="en-US" sz="3500" dirty="0">
                <a:solidFill>
                  <a:srgbClr val="FFFFFF"/>
                </a:solidFill>
              </a:rPr>
              <a:t>Understand Model Evaluations</a:t>
            </a:r>
          </a:p>
        </p:txBody>
      </p:sp>
      <p:graphicFrame>
        <p:nvGraphicFramePr>
          <p:cNvPr id="4" name="Content Placeholder 3">
            <a:extLst>
              <a:ext uri="{FF2B5EF4-FFF2-40B4-BE49-F238E27FC236}">
                <a16:creationId xmlns:a16="http://schemas.microsoft.com/office/drawing/2014/main" id="{4C0BA07E-BB9B-7509-93C4-CF979591A23A}"/>
              </a:ext>
            </a:extLst>
          </p:cNvPr>
          <p:cNvGraphicFramePr>
            <a:graphicFrameLocks noGrp="1"/>
          </p:cNvGraphicFramePr>
          <p:nvPr>
            <p:ph idx="1"/>
          </p:nvPr>
        </p:nvGraphicFramePr>
        <p:xfrm>
          <a:off x="1182642" y="2112579"/>
          <a:ext cx="7379073" cy="4396556"/>
        </p:xfrm>
        <a:graphic>
          <a:graphicData uri="http://schemas.openxmlformats.org/drawingml/2006/table">
            <a:tbl>
              <a:tblPr firstRow="1" firstCol="1">
                <a:tableStyleId>{9D7B26C5-4107-4FEC-AEDC-1716B250A1EF}</a:tableStyleId>
              </a:tblPr>
              <a:tblGrid>
                <a:gridCol w="2408920">
                  <a:extLst>
                    <a:ext uri="{9D8B030D-6E8A-4147-A177-3AD203B41FA5}">
                      <a16:colId xmlns:a16="http://schemas.microsoft.com/office/drawing/2014/main" val="102764997"/>
                    </a:ext>
                  </a:extLst>
                </a:gridCol>
                <a:gridCol w="2481753">
                  <a:extLst>
                    <a:ext uri="{9D8B030D-6E8A-4147-A177-3AD203B41FA5}">
                      <a16:colId xmlns:a16="http://schemas.microsoft.com/office/drawing/2014/main" val="1304673895"/>
                    </a:ext>
                  </a:extLst>
                </a:gridCol>
                <a:gridCol w="2488400">
                  <a:extLst>
                    <a:ext uri="{9D8B030D-6E8A-4147-A177-3AD203B41FA5}">
                      <a16:colId xmlns:a16="http://schemas.microsoft.com/office/drawing/2014/main" val="2314992708"/>
                    </a:ext>
                  </a:extLst>
                </a:gridCol>
              </a:tblGrid>
              <a:tr h="343920">
                <a:tc>
                  <a:txBody>
                    <a:bodyPr/>
                    <a:lstStyle/>
                    <a:p>
                      <a:r>
                        <a:rPr lang="en-US" sz="1500"/>
                        <a:t>Metric</a:t>
                      </a:r>
                    </a:p>
                  </a:txBody>
                  <a:tcPr marL="73960" marR="73960" marT="36980" marB="36980" anchor="ctr">
                    <a:lnB w="12700" cap="flat" cmpd="sng" algn="ctr">
                      <a:solidFill>
                        <a:schemeClr val="tx1"/>
                      </a:solidFill>
                      <a:prstDash val="solid"/>
                      <a:round/>
                      <a:headEnd type="none" w="med" len="med"/>
                      <a:tailEnd type="none" w="med" len="med"/>
                    </a:lnB>
                  </a:tcPr>
                </a:tc>
                <a:tc>
                  <a:txBody>
                    <a:bodyPr/>
                    <a:lstStyle/>
                    <a:p>
                      <a:r>
                        <a:rPr lang="en-US" sz="1500"/>
                        <a:t>High Score Interpretation</a:t>
                      </a:r>
                    </a:p>
                  </a:txBody>
                  <a:tcPr marL="73960" marR="73960" marT="36980" marB="36980" anchor="ctr">
                    <a:lnB w="12700" cap="flat" cmpd="sng" algn="ctr">
                      <a:solidFill>
                        <a:schemeClr val="tx1"/>
                      </a:solidFill>
                      <a:prstDash val="solid"/>
                      <a:round/>
                      <a:headEnd type="none" w="med" len="med"/>
                      <a:tailEnd type="none" w="med" len="med"/>
                    </a:lnB>
                  </a:tcPr>
                </a:tc>
                <a:tc>
                  <a:txBody>
                    <a:bodyPr/>
                    <a:lstStyle/>
                    <a:p>
                      <a:r>
                        <a:rPr lang="en-US" sz="1500"/>
                        <a:t>Low Score Interpretation</a:t>
                      </a:r>
                    </a:p>
                  </a:txBody>
                  <a:tcPr marL="73960" marR="73960" marT="36980" marB="3698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3910562"/>
                  </a:ext>
                </a:extLst>
              </a:tr>
              <a:tr h="578948">
                <a:tc>
                  <a:txBody>
                    <a:bodyPr/>
                    <a:lstStyle/>
                    <a:p>
                      <a:r>
                        <a:rPr lang="en-US" sz="1500" dirty="0"/>
                        <a:t>Accuracy</a:t>
                      </a:r>
                    </a:p>
                  </a:txBody>
                  <a:tcPr marL="73960" marR="73960" marT="36980" marB="369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t>Many correct predictions overall</a:t>
                      </a:r>
                    </a:p>
                  </a:txBody>
                  <a:tcPr marL="73960" marR="73960" marT="36980" marB="369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t>Many incorrect predictions overall</a:t>
                      </a:r>
                    </a:p>
                  </a:txBody>
                  <a:tcPr marL="73960" marR="73960" marT="36980" marB="369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49753468"/>
                  </a:ext>
                </a:extLst>
              </a:tr>
              <a:tr h="578948">
                <a:tc>
                  <a:txBody>
                    <a:bodyPr/>
                    <a:lstStyle/>
                    <a:p>
                      <a:r>
                        <a:rPr lang="en-US" sz="1500"/>
                        <a:t>Precision</a:t>
                      </a:r>
                    </a:p>
                  </a:txBody>
                  <a:tcPr marL="73960" marR="73960" marT="36980" marB="369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t>High likelihood of correct positive predictions</a:t>
                      </a:r>
                    </a:p>
                  </a:txBody>
                  <a:tcPr marL="73960" marR="73960" marT="36980" marB="369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t>Many false positive predictions</a:t>
                      </a:r>
                    </a:p>
                  </a:txBody>
                  <a:tcPr marL="73960" marR="73960" marT="36980" marB="369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36796026"/>
                  </a:ext>
                </a:extLst>
              </a:tr>
              <a:tr h="578948">
                <a:tc>
                  <a:txBody>
                    <a:bodyPr/>
                    <a:lstStyle/>
                    <a:p>
                      <a:r>
                        <a:rPr lang="en-US" sz="1500"/>
                        <a:t>Recall (Sensitivity)</a:t>
                      </a:r>
                    </a:p>
                  </a:txBody>
                  <a:tcPr marL="73960" marR="73960" marT="36980" marB="369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dirty="0"/>
                        <a:t>Effective at capturing positive instances</a:t>
                      </a:r>
                    </a:p>
                  </a:txBody>
                  <a:tcPr marL="73960" marR="73960" marT="36980" marB="369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t>Missing many positive instances</a:t>
                      </a:r>
                    </a:p>
                  </a:txBody>
                  <a:tcPr marL="73960" marR="73960" marT="36980" marB="369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202474"/>
                  </a:ext>
                </a:extLst>
              </a:tr>
              <a:tr h="578948">
                <a:tc>
                  <a:txBody>
                    <a:bodyPr/>
                    <a:lstStyle/>
                    <a:p>
                      <a:r>
                        <a:rPr lang="en-US" sz="1500"/>
                        <a:t>False Positive Rate (FPR)</a:t>
                      </a:r>
                    </a:p>
                  </a:txBody>
                  <a:tcPr marL="73960" marR="73960" marT="36980" marB="369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t>Many false alarms</a:t>
                      </a:r>
                    </a:p>
                  </a:txBody>
                  <a:tcPr marL="73960" marR="73960" marT="36980" marB="369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t>Fewer false alarms</a:t>
                      </a:r>
                    </a:p>
                  </a:txBody>
                  <a:tcPr marL="73960" marR="73960" marT="36980" marB="369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2054437"/>
                  </a:ext>
                </a:extLst>
              </a:tr>
              <a:tr h="578948">
                <a:tc>
                  <a:txBody>
                    <a:bodyPr/>
                    <a:lstStyle/>
                    <a:p>
                      <a:r>
                        <a:rPr lang="en-US" sz="1500"/>
                        <a:t>F1-Score</a:t>
                      </a:r>
                    </a:p>
                  </a:txBody>
                  <a:tcPr marL="73960" marR="73960" marT="36980" marB="369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t>Balanced precision and recall</a:t>
                      </a:r>
                    </a:p>
                  </a:txBody>
                  <a:tcPr marL="73960" marR="73960" marT="36980" marB="369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t>Imbalance between precision and recall</a:t>
                      </a:r>
                    </a:p>
                  </a:txBody>
                  <a:tcPr marL="73960" marR="73960" marT="36980" marB="369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5348802"/>
                  </a:ext>
                </a:extLst>
              </a:tr>
              <a:tr h="578948">
                <a:tc>
                  <a:txBody>
                    <a:bodyPr/>
                    <a:lstStyle/>
                    <a:p>
                      <a:r>
                        <a:rPr lang="en-US" sz="1500"/>
                        <a:t>G-Score (G-Measure)</a:t>
                      </a:r>
                    </a:p>
                  </a:txBody>
                  <a:tcPr marL="73960" marR="73960" marT="36980" marB="369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t>Balance between precision and recall</a:t>
                      </a:r>
                    </a:p>
                  </a:txBody>
                  <a:tcPr marL="73960" marR="73960" marT="36980" marB="369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t>Imbalance between precision and recall</a:t>
                      </a:r>
                    </a:p>
                  </a:txBody>
                  <a:tcPr marL="73960" marR="73960" marT="36980" marB="369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9826245"/>
                  </a:ext>
                </a:extLst>
              </a:tr>
              <a:tr h="578948">
                <a:tc>
                  <a:txBody>
                    <a:bodyPr/>
                    <a:lstStyle/>
                    <a:p>
                      <a:r>
                        <a:rPr lang="en-US" sz="1500"/>
                        <a:t>MCC (Matthews Correlation)</a:t>
                      </a:r>
                    </a:p>
                  </a:txBody>
                  <a:tcPr marL="73960" marR="73960" marT="36980" marB="369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a:t>Strong overall performance</a:t>
                      </a:r>
                    </a:p>
                  </a:txBody>
                  <a:tcPr marL="73960" marR="73960" marT="36980" marB="369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500" dirty="0"/>
                        <a:t>Poor alignment with actual outcomes</a:t>
                      </a:r>
                    </a:p>
                  </a:txBody>
                  <a:tcPr marL="73960" marR="73960" marT="36980" marB="369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8123431"/>
                  </a:ext>
                </a:extLst>
              </a:tr>
            </a:tbl>
          </a:graphicData>
        </a:graphic>
      </p:graphicFrame>
    </p:spTree>
    <p:extLst>
      <p:ext uri="{BB962C8B-B14F-4D97-AF65-F5344CB8AC3E}">
        <p14:creationId xmlns:p14="http://schemas.microsoft.com/office/powerpoint/2010/main" val="3573851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9D2D-5C70-C884-4D54-599397A6D2B7}"/>
              </a:ext>
            </a:extLst>
          </p:cNvPr>
          <p:cNvSpPr>
            <a:spLocks noGrp="1"/>
          </p:cNvSpPr>
          <p:nvPr>
            <p:ph type="title"/>
          </p:nvPr>
        </p:nvSpPr>
        <p:spPr/>
        <p:txBody>
          <a:bodyPr>
            <a:normAutofit/>
          </a:bodyPr>
          <a:lstStyle/>
          <a:p>
            <a:r>
              <a:rPr lang="en-US" dirty="0"/>
              <a:t>The Power of Data</a:t>
            </a:r>
          </a:p>
        </p:txBody>
      </p:sp>
      <p:sp>
        <p:nvSpPr>
          <p:cNvPr id="3" name="Content Placeholder 2">
            <a:extLst>
              <a:ext uri="{FF2B5EF4-FFF2-40B4-BE49-F238E27FC236}">
                <a16:creationId xmlns:a16="http://schemas.microsoft.com/office/drawing/2014/main" id="{725DC746-68D1-501D-B2C3-91C3406EAE26}"/>
              </a:ext>
            </a:extLst>
          </p:cNvPr>
          <p:cNvSpPr>
            <a:spLocks noGrp="1"/>
          </p:cNvSpPr>
          <p:nvPr>
            <p:ph idx="1"/>
          </p:nvPr>
        </p:nvSpPr>
        <p:spPr/>
        <p:txBody>
          <a:bodyPr>
            <a:normAutofit lnSpcReduction="10000"/>
          </a:bodyPr>
          <a:lstStyle/>
          <a:p>
            <a:r>
              <a:rPr lang="en-US" dirty="0"/>
              <a:t>Specifically, you have historical logs of binary files, login attempts, emails received, and inbound and outbound requests.</a:t>
            </a:r>
          </a:p>
          <a:p>
            <a:r>
              <a:rPr lang="en-US" dirty="0"/>
              <a:t>In some cases, you might even know of attacks in the past and be able to associate these attacks with the corresponding events in your logs. </a:t>
            </a:r>
          </a:p>
          <a:p>
            <a:pPr lvl="1"/>
            <a:r>
              <a:rPr lang="en-US" dirty="0"/>
              <a:t>Now, to begin solving your problem, you look for </a:t>
            </a:r>
            <a:r>
              <a:rPr lang="en-US" dirty="0">
                <a:highlight>
                  <a:srgbClr val="FFFF00"/>
                </a:highlight>
              </a:rPr>
              <a:t>patterns in the past data that seem to indicate malicious attacks.</a:t>
            </a:r>
          </a:p>
        </p:txBody>
      </p:sp>
    </p:spTree>
    <p:extLst>
      <p:ext uri="{BB962C8B-B14F-4D97-AF65-F5344CB8AC3E}">
        <p14:creationId xmlns:p14="http://schemas.microsoft.com/office/powerpoint/2010/main" val="3263656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9D2D-5C70-C884-4D54-599397A6D2B7}"/>
              </a:ext>
            </a:extLst>
          </p:cNvPr>
          <p:cNvSpPr>
            <a:spLocks noGrp="1"/>
          </p:cNvSpPr>
          <p:nvPr>
            <p:ph type="title"/>
          </p:nvPr>
        </p:nvSpPr>
        <p:spPr/>
        <p:txBody>
          <a:bodyPr>
            <a:normAutofit/>
          </a:bodyPr>
          <a:lstStyle/>
          <a:p>
            <a:r>
              <a:rPr lang="en-US" dirty="0"/>
              <a:t>Algorithm Development</a:t>
            </a:r>
          </a:p>
        </p:txBody>
      </p:sp>
      <p:sp>
        <p:nvSpPr>
          <p:cNvPr id="3" name="Content Placeholder 2">
            <a:extLst>
              <a:ext uri="{FF2B5EF4-FFF2-40B4-BE49-F238E27FC236}">
                <a16:creationId xmlns:a16="http://schemas.microsoft.com/office/drawing/2014/main" id="{725DC746-68D1-501D-B2C3-91C3406EAE26}"/>
              </a:ext>
            </a:extLst>
          </p:cNvPr>
          <p:cNvSpPr>
            <a:spLocks noGrp="1"/>
          </p:cNvSpPr>
          <p:nvPr>
            <p:ph idx="1"/>
          </p:nvPr>
        </p:nvSpPr>
        <p:spPr/>
        <p:txBody>
          <a:bodyPr>
            <a:normAutofit/>
          </a:bodyPr>
          <a:lstStyle/>
          <a:p>
            <a:r>
              <a:rPr lang="en-US" dirty="0"/>
              <a:t>After you have found patterns in the data, the next step is to encode these patterns as an </a:t>
            </a:r>
            <a:r>
              <a:rPr lang="en-US" i="1" dirty="0"/>
              <a:t>algorithm</a:t>
            </a:r>
            <a:r>
              <a:rPr lang="en-US" dirty="0"/>
              <a:t>—that is, a function that takes as input data about whatever you’re trying to classify and outputs a binary response: “malicious” or “legitimate.” </a:t>
            </a:r>
          </a:p>
        </p:txBody>
      </p:sp>
    </p:spTree>
    <p:extLst>
      <p:ext uri="{BB962C8B-B14F-4D97-AF65-F5344CB8AC3E}">
        <p14:creationId xmlns:p14="http://schemas.microsoft.com/office/powerpoint/2010/main" val="4036495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1520E-77B8-2534-3048-AA986DBF45C3}"/>
              </a:ext>
            </a:extLst>
          </p:cNvPr>
          <p:cNvSpPr>
            <a:spLocks noGrp="1"/>
          </p:cNvSpPr>
          <p:nvPr>
            <p:ph type="title"/>
          </p:nvPr>
        </p:nvSpPr>
        <p:spPr/>
        <p:txBody>
          <a:bodyPr/>
          <a:lstStyle/>
          <a:p>
            <a:r>
              <a:rPr lang="en-US" dirty="0"/>
              <a:t>Algorithm Development</a:t>
            </a:r>
          </a:p>
        </p:txBody>
      </p:sp>
      <p:sp>
        <p:nvSpPr>
          <p:cNvPr id="3" name="Content Placeholder 2">
            <a:extLst>
              <a:ext uri="{FF2B5EF4-FFF2-40B4-BE49-F238E27FC236}">
                <a16:creationId xmlns:a16="http://schemas.microsoft.com/office/drawing/2014/main" id="{CFD8CF37-D0DD-6624-F604-CA8C6B57B44E}"/>
              </a:ext>
            </a:extLst>
          </p:cNvPr>
          <p:cNvSpPr>
            <a:spLocks noGrp="1"/>
          </p:cNvSpPr>
          <p:nvPr>
            <p:ph idx="1"/>
          </p:nvPr>
        </p:nvSpPr>
        <p:spPr/>
        <p:txBody>
          <a:bodyPr>
            <a:normAutofit fontScale="92500" lnSpcReduction="20000"/>
          </a:bodyPr>
          <a:lstStyle/>
          <a:p>
            <a:r>
              <a:rPr lang="en-US" dirty="0"/>
              <a:t>In the previous example, this algorithm would be very simple: it takes as input the number of requests from an IP address over the 5 minutes prior to the request, and outputs “legitimate” if the number is less than 6,000 and “malicious” if it is greater than 6,000.</a:t>
            </a:r>
          </a:p>
          <a:p>
            <a:r>
              <a:rPr lang="en-US" dirty="0"/>
              <a:t>For example, you observe that when a single IP address is making more than 20 requests per second to your servers over a period of 5 minutes, it’s probably a DoS attack. (Maybe your servers went down under such a load in the past.)</a:t>
            </a:r>
          </a:p>
          <a:p>
            <a:endParaRPr lang="en-US" dirty="0"/>
          </a:p>
        </p:txBody>
      </p:sp>
    </p:spTree>
    <p:extLst>
      <p:ext uri="{BB962C8B-B14F-4D97-AF65-F5344CB8AC3E}">
        <p14:creationId xmlns:p14="http://schemas.microsoft.com/office/powerpoint/2010/main" val="2210498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9D2D-5C70-C884-4D54-599397A6D2B7}"/>
              </a:ext>
            </a:extLst>
          </p:cNvPr>
          <p:cNvSpPr>
            <a:spLocks noGrp="1"/>
          </p:cNvSpPr>
          <p:nvPr>
            <p:ph type="title"/>
          </p:nvPr>
        </p:nvSpPr>
        <p:spPr/>
        <p:txBody>
          <a:bodyPr>
            <a:normAutofit/>
          </a:bodyPr>
          <a:lstStyle/>
          <a:p>
            <a:r>
              <a:rPr lang="en-US" dirty="0"/>
              <a:t>Machine Learning Defined</a:t>
            </a:r>
          </a:p>
        </p:txBody>
      </p:sp>
      <p:sp>
        <p:nvSpPr>
          <p:cNvPr id="3" name="Content Placeholder 2">
            <a:extLst>
              <a:ext uri="{FF2B5EF4-FFF2-40B4-BE49-F238E27FC236}">
                <a16:creationId xmlns:a16="http://schemas.microsoft.com/office/drawing/2014/main" id="{725DC746-68D1-501D-B2C3-91C3406EAE26}"/>
              </a:ext>
            </a:extLst>
          </p:cNvPr>
          <p:cNvSpPr>
            <a:spLocks noGrp="1"/>
          </p:cNvSpPr>
          <p:nvPr>
            <p:ph idx="1"/>
          </p:nvPr>
        </p:nvSpPr>
        <p:spPr/>
        <p:txBody>
          <a:bodyPr>
            <a:normAutofit lnSpcReduction="10000"/>
          </a:bodyPr>
          <a:lstStyle/>
          <a:p>
            <a:r>
              <a:rPr lang="en-US" dirty="0"/>
              <a:t>At this point, you have learned from the data and created an algorithm to block bad traffic. Congratulations! But there should be something nagging at you: what’s special about the number 20?</a:t>
            </a:r>
          </a:p>
          <a:p>
            <a:pPr lvl="1"/>
            <a:r>
              <a:rPr lang="en-US" dirty="0"/>
              <a:t>Why isn’t the limit 19 or 21? Or 19.77? Ideally you should have some principled way of determining which one of these options, or in fact which real number, is “best,” this process is called machine learning.</a:t>
            </a:r>
          </a:p>
        </p:txBody>
      </p:sp>
    </p:spTree>
    <p:extLst>
      <p:ext uri="{BB962C8B-B14F-4D97-AF65-F5344CB8AC3E}">
        <p14:creationId xmlns:p14="http://schemas.microsoft.com/office/powerpoint/2010/main" val="2742775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9D2D-5C70-C884-4D54-599397A6D2B7}"/>
              </a:ext>
            </a:extLst>
          </p:cNvPr>
          <p:cNvSpPr>
            <a:spLocks noGrp="1"/>
          </p:cNvSpPr>
          <p:nvPr>
            <p:ph type="title"/>
          </p:nvPr>
        </p:nvSpPr>
        <p:spPr/>
        <p:txBody>
          <a:bodyPr/>
          <a:lstStyle/>
          <a:p>
            <a:r>
              <a:rPr lang="en-US" dirty="0"/>
              <a:t>Machine Learning Defined</a:t>
            </a:r>
            <a:endParaRPr lang="en-US" b="1" dirty="0"/>
          </a:p>
        </p:txBody>
      </p:sp>
      <p:sp>
        <p:nvSpPr>
          <p:cNvPr id="3" name="Content Placeholder 2">
            <a:extLst>
              <a:ext uri="{FF2B5EF4-FFF2-40B4-BE49-F238E27FC236}">
                <a16:creationId xmlns:a16="http://schemas.microsoft.com/office/drawing/2014/main" id="{725DC746-68D1-501D-B2C3-91C3406EAE26}"/>
              </a:ext>
            </a:extLst>
          </p:cNvPr>
          <p:cNvSpPr>
            <a:spLocks noGrp="1"/>
          </p:cNvSpPr>
          <p:nvPr>
            <p:ph idx="1"/>
          </p:nvPr>
        </p:nvSpPr>
        <p:spPr/>
        <p:txBody>
          <a:bodyPr/>
          <a:lstStyle/>
          <a:p>
            <a:r>
              <a:rPr lang="en-US" dirty="0"/>
              <a:t>More generally, machine learning is the process of using historical data to create a prediction algorithm for future data. </a:t>
            </a:r>
          </a:p>
          <a:p>
            <a:r>
              <a:rPr lang="en-US" dirty="0"/>
              <a:t>The task we just considered was one of </a:t>
            </a:r>
            <a:r>
              <a:rPr lang="en-US" dirty="0">
                <a:highlight>
                  <a:srgbClr val="FFFF00"/>
                </a:highlight>
              </a:rPr>
              <a:t>classification</a:t>
            </a:r>
            <a:r>
              <a:rPr lang="en-US" dirty="0"/>
              <a:t>: determine which class a new data point (the request) falls into.</a:t>
            </a:r>
          </a:p>
        </p:txBody>
      </p:sp>
    </p:spTree>
    <p:extLst>
      <p:ext uri="{BB962C8B-B14F-4D97-AF65-F5344CB8AC3E}">
        <p14:creationId xmlns:p14="http://schemas.microsoft.com/office/powerpoint/2010/main" val="2252527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9D2D-5C70-C884-4D54-599397A6D2B7}"/>
              </a:ext>
            </a:extLst>
          </p:cNvPr>
          <p:cNvSpPr>
            <a:spLocks noGrp="1"/>
          </p:cNvSpPr>
          <p:nvPr>
            <p:ph type="title"/>
          </p:nvPr>
        </p:nvSpPr>
        <p:spPr/>
        <p:txBody>
          <a:bodyPr/>
          <a:lstStyle/>
          <a:p>
            <a:r>
              <a:rPr lang="en-US" dirty="0"/>
              <a:t>Classification in Machine Learning</a:t>
            </a:r>
          </a:p>
        </p:txBody>
      </p:sp>
      <p:sp>
        <p:nvSpPr>
          <p:cNvPr id="3" name="Content Placeholder 2">
            <a:extLst>
              <a:ext uri="{FF2B5EF4-FFF2-40B4-BE49-F238E27FC236}">
                <a16:creationId xmlns:a16="http://schemas.microsoft.com/office/drawing/2014/main" id="{725DC746-68D1-501D-B2C3-91C3406EAE26}"/>
              </a:ext>
            </a:extLst>
          </p:cNvPr>
          <p:cNvSpPr>
            <a:spLocks noGrp="1"/>
          </p:cNvSpPr>
          <p:nvPr>
            <p:ph idx="1"/>
          </p:nvPr>
        </p:nvSpPr>
        <p:spPr/>
        <p:txBody>
          <a:bodyPr/>
          <a:lstStyle/>
          <a:p>
            <a:r>
              <a:rPr lang="en-US" dirty="0"/>
              <a:t>Classification can be </a:t>
            </a:r>
            <a:r>
              <a:rPr lang="en-US" i="1" dirty="0">
                <a:highlight>
                  <a:srgbClr val="FFFF00"/>
                </a:highlight>
              </a:rPr>
              <a:t>binary</a:t>
            </a:r>
            <a:r>
              <a:rPr lang="en-US" dirty="0"/>
              <a:t>, as we just saw, in which there are only two classes, or </a:t>
            </a:r>
            <a:r>
              <a:rPr lang="en-US" i="1" dirty="0">
                <a:highlight>
                  <a:srgbClr val="FFFF00"/>
                </a:highlight>
              </a:rPr>
              <a:t>multiclass</a:t>
            </a:r>
            <a:r>
              <a:rPr lang="en-US" dirty="0"/>
              <a:t>; for example, if you want to determine whether a piece of malware is ransomware, a keylogger, or a remote access trojan.</a:t>
            </a:r>
          </a:p>
        </p:txBody>
      </p:sp>
    </p:spTree>
    <p:extLst>
      <p:ext uri="{BB962C8B-B14F-4D97-AF65-F5344CB8AC3E}">
        <p14:creationId xmlns:p14="http://schemas.microsoft.com/office/powerpoint/2010/main" val="2101834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9D2D-5C70-C884-4D54-599397A6D2B7}"/>
              </a:ext>
            </a:extLst>
          </p:cNvPr>
          <p:cNvSpPr>
            <a:spLocks noGrp="1"/>
          </p:cNvSpPr>
          <p:nvPr>
            <p:ph type="title"/>
          </p:nvPr>
        </p:nvSpPr>
        <p:spPr/>
        <p:txBody>
          <a:bodyPr/>
          <a:lstStyle/>
          <a:p>
            <a:r>
              <a:rPr lang="en-US" dirty="0"/>
              <a:t>Is it only Classification?</a:t>
            </a:r>
          </a:p>
        </p:txBody>
      </p:sp>
      <p:sp>
        <p:nvSpPr>
          <p:cNvPr id="3" name="Content Placeholder 2">
            <a:extLst>
              <a:ext uri="{FF2B5EF4-FFF2-40B4-BE49-F238E27FC236}">
                <a16:creationId xmlns:a16="http://schemas.microsoft.com/office/drawing/2014/main" id="{725DC746-68D1-501D-B2C3-91C3406EAE26}"/>
              </a:ext>
            </a:extLst>
          </p:cNvPr>
          <p:cNvSpPr>
            <a:spLocks noGrp="1"/>
          </p:cNvSpPr>
          <p:nvPr>
            <p:ph idx="1"/>
          </p:nvPr>
        </p:nvSpPr>
        <p:spPr/>
        <p:txBody>
          <a:bodyPr/>
          <a:lstStyle/>
          <a:p>
            <a:r>
              <a:rPr lang="en-US" dirty="0"/>
              <a:t>We obviously can do more than just classification.</a:t>
            </a:r>
          </a:p>
          <a:p>
            <a:r>
              <a:rPr lang="en-US" dirty="0"/>
              <a:t>What if I want to predict the price of a product? Or the number of spams?</a:t>
            </a:r>
          </a:p>
          <a:p>
            <a:pPr lvl="1"/>
            <a:r>
              <a:rPr lang="en-US" dirty="0"/>
              <a:t>I am classifying anything here really?</a:t>
            </a:r>
          </a:p>
          <a:p>
            <a:pPr lvl="1"/>
            <a:r>
              <a:rPr lang="en-US" dirty="0"/>
              <a:t>We want to find a real-number numerical value</a:t>
            </a:r>
          </a:p>
        </p:txBody>
      </p:sp>
    </p:spTree>
    <p:extLst>
      <p:ext uri="{BB962C8B-B14F-4D97-AF65-F5344CB8AC3E}">
        <p14:creationId xmlns:p14="http://schemas.microsoft.com/office/powerpoint/2010/main" val="805311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9D2D-5C70-C884-4D54-599397A6D2B7}"/>
              </a:ext>
            </a:extLst>
          </p:cNvPr>
          <p:cNvSpPr>
            <a:spLocks noGrp="1"/>
          </p:cNvSpPr>
          <p:nvPr>
            <p:ph type="title"/>
          </p:nvPr>
        </p:nvSpPr>
        <p:spPr/>
        <p:txBody>
          <a:bodyPr/>
          <a:lstStyle/>
          <a:p>
            <a:r>
              <a:rPr lang="en-US" dirty="0"/>
              <a:t>Regression in ML</a:t>
            </a:r>
          </a:p>
        </p:txBody>
      </p:sp>
      <p:sp>
        <p:nvSpPr>
          <p:cNvPr id="3" name="Content Placeholder 2">
            <a:extLst>
              <a:ext uri="{FF2B5EF4-FFF2-40B4-BE49-F238E27FC236}">
                <a16:creationId xmlns:a16="http://schemas.microsoft.com/office/drawing/2014/main" id="{725DC746-68D1-501D-B2C3-91C3406EAE26}"/>
              </a:ext>
            </a:extLst>
          </p:cNvPr>
          <p:cNvSpPr>
            <a:spLocks noGrp="1"/>
          </p:cNvSpPr>
          <p:nvPr>
            <p:ph idx="1"/>
          </p:nvPr>
        </p:nvSpPr>
        <p:spPr/>
        <p:txBody>
          <a:bodyPr/>
          <a:lstStyle/>
          <a:p>
            <a:r>
              <a:rPr lang="en-US" dirty="0"/>
              <a:t>Machine learning can also be used to solve regression problems, in which we try to predict the value of a real-number variable.</a:t>
            </a:r>
          </a:p>
          <a:p>
            <a:r>
              <a:rPr lang="en-US" dirty="0"/>
              <a:t>For example, you might want to predict the number of phishing emails an employee receives in a given month, given data about their position, access privileges, tenure in the company, security hygiene score, and so on.</a:t>
            </a:r>
          </a:p>
        </p:txBody>
      </p:sp>
    </p:spTree>
    <p:extLst>
      <p:ext uri="{BB962C8B-B14F-4D97-AF65-F5344CB8AC3E}">
        <p14:creationId xmlns:p14="http://schemas.microsoft.com/office/powerpoint/2010/main" val="2208790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7CE96-7386-8DF6-3833-1A7614176157}"/>
              </a:ext>
            </a:extLst>
          </p:cNvPr>
          <p:cNvSpPr>
            <a:spLocks noGrp="1"/>
          </p:cNvSpPr>
          <p:nvPr>
            <p:ph type="title"/>
          </p:nvPr>
        </p:nvSpPr>
        <p:spPr>
          <a:xfrm>
            <a:off x="914400" y="2362200"/>
            <a:ext cx="7772400" cy="1905000"/>
          </a:xfrm>
        </p:spPr>
        <p:txBody>
          <a:bodyPr>
            <a:noAutofit/>
          </a:bodyPr>
          <a:lstStyle/>
          <a:p>
            <a:pPr algn="ctr"/>
            <a:r>
              <a:rPr lang="en-US" sz="3200" dirty="0">
                <a:solidFill>
                  <a:schemeClr val="tx1">
                    <a:lumMod val="95000"/>
                    <a:lumOff val="5000"/>
                  </a:schemeClr>
                </a:solidFill>
                <a:latin typeface="Arial" pitchFamily="34" charset="0"/>
                <a:ea typeface="Times New Roman" panose="02020603050405020304" pitchFamily="18" charset="0"/>
                <a:cs typeface="Arial" pitchFamily="34" charset="0"/>
              </a:rPr>
              <a:t>Please refer to Module 4 on </a:t>
            </a:r>
            <a:r>
              <a:rPr lang="en-US" sz="3200" dirty="0" err="1">
                <a:solidFill>
                  <a:schemeClr val="tx1">
                    <a:lumMod val="95000"/>
                    <a:lumOff val="5000"/>
                  </a:schemeClr>
                </a:solidFill>
                <a:latin typeface="Arial" pitchFamily="34" charset="0"/>
                <a:ea typeface="Times New Roman" panose="02020603050405020304" pitchFamily="18" charset="0"/>
                <a:cs typeface="Arial" pitchFamily="34" charset="0"/>
              </a:rPr>
              <a:t>github</a:t>
            </a:r>
            <a:r>
              <a:rPr lang="en-US" sz="3200" dirty="0">
                <a:solidFill>
                  <a:schemeClr val="tx1">
                    <a:lumMod val="95000"/>
                    <a:lumOff val="5000"/>
                  </a:schemeClr>
                </a:solidFill>
                <a:latin typeface="Arial" pitchFamily="34" charset="0"/>
                <a:ea typeface="Times New Roman" panose="02020603050405020304" pitchFamily="18" charset="0"/>
                <a:cs typeface="Arial" pitchFamily="34" charset="0"/>
              </a:rPr>
              <a:t> to obtain the codes or refer to the book’s </a:t>
            </a:r>
            <a:r>
              <a:rPr lang="en-US" sz="3200" dirty="0" err="1">
                <a:solidFill>
                  <a:schemeClr val="tx1">
                    <a:lumMod val="95000"/>
                    <a:lumOff val="5000"/>
                  </a:schemeClr>
                </a:solidFill>
                <a:latin typeface="Arial" pitchFamily="34" charset="0"/>
                <a:ea typeface="Times New Roman" panose="02020603050405020304" pitchFamily="18" charset="0"/>
                <a:cs typeface="Arial" pitchFamily="34" charset="0"/>
              </a:rPr>
              <a:t>github</a:t>
            </a:r>
            <a:r>
              <a:rPr lang="en-US" sz="3200" dirty="0">
                <a:solidFill>
                  <a:schemeClr val="tx1">
                    <a:lumMod val="95000"/>
                    <a:lumOff val="5000"/>
                  </a:schemeClr>
                </a:solidFill>
                <a:latin typeface="Arial" pitchFamily="34" charset="0"/>
                <a:ea typeface="Times New Roman" panose="02020603050405020304" pitchFamily="18" charset="0"/>
                <a:cs typeface="Arial" pitchFamily="34" charset="0"/>
              </a:rPr>
              <a:t> repo</a:t>
            </a:r>
            <a:br>
              <a:rPr lang="en-US" sz="3200" dirty="0">
                <a:solidFill>
                  <a:schemeClr val="tx1">
                    <a:lumMod val="95000"/>
                    <a:lumOff val="5000"/>
                  </a:schemeClr>
                </a:solidFill>
                <a:effectLst/>
                <a:latin typeface="Calibri Light" panose="020F0302020204030204" pitchFamily="34" charset="0"/>
                <a:ea typeface="Times New Roman" panose="02020603050405020304" pitchFamily="18" charset="0"/>
              </a:rPr>
            </a:br>
            <a:endParaRPr lang="en-US" sz="3200" dirty="0">
              <a:solidFill>
                <a:schemeClr val="tx1">
                  <a:lumMod val="95000"/>
                  <a:lumOff val="5000"/>
                </a:schemeClr>
              </a:solidFill>
            </a:endParaRPr>
          </a:p>
        </p:txBody>
      </p:sp>
    </p:spTree>
    <p:extLst>
      <p:ext uri="{BB962C8B-B14F-4D97-AF65-F5344CB8AC3E}">
        <p14:creationId xmlns:p14="http://schemas.microsoft.com/office/powerpoint/2010/main" val="1367931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9D2D-5C70-C884-4D54-599397A6D2B7}"/>
              </a:ext>
            </a:extLst>
          </p:cNvPr>
          <p:cNvSpPr>
            <a:spLocks noGrp="1"/>
          </p:cNvSpPr>
          <p:nvPr>
            <p:ph type="title"/>
          </p:nvPr>
        </p:nvSpPr>
        <p:spPr/>
        <p:txBody>
          <a:bodyPr/>
          <a:lstStyle/>
          <a:p>
            <a:r>
              <a:rPr lang="en-US" dirty="0"/>
              <a:t>Regression problems inputs</a:t>
            </a:r>
          </a:p>
        </p:txBody>
      </p:sp>
      <p:sp>
        <p:nvSpPr>
          <p:cNvPr id="3" name="Content Placeholder 2">
            <a:extLst>
              <a:ext uri="{FF2B5EF4-FFF2-40B4-BE49-F238E27FC236}">
                <a16:creationId xmlns:a16="http://schemas.microsoft.com/office/drawing/2014/main" id="{725DC746-68D1-501D-B2C3-91C3406EAE26}"/>
              </a:ext>
            </a:extLst>
          </p:cNvPr>
          <p:cNvSpPr>
            <a:spLocks noGrp="1"/>
          </p:cNvSpPr>
          <p:nvPr>
            <p:ph idx="1"/>
          </p:nvPr>
        </p:nvSpPr>
        <p:spPr/>
        <p:txBody>
          <a:bodyPr>
            <a:normAutofit/>
          </a:bodyPr>
          <a:lstStyle/>
          <a:p>
            <a:r>
              <a:rPr lang="en-US" dirty="0"/>
              <a:t>Regression problems for which the inputs have a time dimension are sometimes called </a:t>
            </a:r>
            <a:r>
              <a:rPr lang="en-US" i="1" dirty="0">
                <a:highlight>
                  <a:srgbClr val="FFFF00"/>
                </a:highlight>
              </a:rPr>
              <a:t>time series analysis</a:t>
            </a:r>
            <a:r>
              <a:rPr lang="en-US" dirty="0"/>
              <a:t>; for example, predicting the value of a stock tomorrow given its past performance, or the number of account sign-ins from the Seattle office given a known history. </a:t>
            </a:r>
          </a:p>
        </p:txBody>
      </p:sp>
    </p:spTree>
    <p:extLst>
      <p:ext uri="{BB962C8B-B14F-4D97-AF65-F5344CB8AC3E}">
        <p14:creationId xmlns:p14="http://schemas.microsoft.com/office/powerpoint/2010/main" val="3502282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9D2D-5C70-C884-4D54-599397A6D2B7}"/>
              </a:ext>
            </a:extLst>
          </p:cNvPr>
          <p:cNvSpPr>
            <a:spLocks noGrp="1"/>
          </p:cNvSpPr>
          <p:nvPr>
            <p:ph type="title"/>
          </p:nvPr>
        </p:nvSpPr>
        <p:spPr/>
        <p:txBody>
          <a:bodyPr/>
          <a:lstStyle/>
          <a:p>
            <a:r>
              <a:rPr lang="en-US" dirty="0"/>
              <a:t>Anomaly Detection</a:t>
            </a:r>
          </a:p>
        </p:txBody>
      </p:sp>
      <p:sp>
        <p:nvSpPr>
          <p:cNvPr id="3" name="Content Placeholder 2">
            <a:extLst>
              <a:ext uri="{FF2B5EF4-FFF2-40B4-BE49-F238E27FC236}">
                <a16:creationId xmlns:a16="http://schemas.microsoft.com/office/drawing/2014/main" id="{725DC746-68D1-501D-B2C3-91C3406EAE26}"/>
              </a:ext>
            </a:extLst>
          </p:cNvPr>
          <p:cNvSpPr>
            <a:spLocks noGrp="1"/>
          </p:cNvSpPr>
          <p:nvPr>
            <p:ph idx="1"/>
          </p:nvPr>
        </p:nvSpPr>
        <p:spPr/>
        <p:txBody>
          <a:bodyPr/>
          <a:lstStyle/>
          <a:p>
            <a:r>
              <a:rPr lang="en-US" dirty="0"/>
              <a:t>Anomaly detection is a layer on top of regression: it refers to the problem of determining when an observed value is sufficiently different from a predicted value to indicate that something unusual is going on.</a:t>
            </a:r>
          </a:p>
        </p:txBody>
      </p:sp>
    </p:spTree>
    <p:extLst>
      <p:ext uri="{BB962C8B-B14F-4D97-AF65-F5344CB8AC3E}">
        <p14:creationId xmlns:p14="http://schemas.microsoft.com/office/powerpoint/2010/main" val="3179247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9D2D-5C70-C884-4D54-599397A6D2B7}"/>
              </a:ext>
            </a:extLst>
          </p:cNvPr>
          <p:cNvSpPr>
            <a:spLocks noGrp="1"/>
          </p:cNvSpPr>
          <p:nvPr>
            <p:ph type="title"/>
          </p:nvPr>
        </p:nvSpPr>
        <p:spPr>
          <a:xfrm>
            <a:off x="457200" y="2286000"/>
            <a:ext cx="8229600" cy="1143000"/>
          </a:xfrm>
        </p:spPr>
        <p:txBody>
          <a:bodyPr>
            <a:normAutofit fontScale="90000"/>
          </a:bodyPr>
          <a:lstStyle/>
          <a:p>
            <a:r>
              <a:rPr lang="en-US" dirty="0"/>
              <a:t>Clustering and Supervised vs. Unsupervised Learning</a:t>
            </a:r>
          </a:p>
        </p:txBody>
      </p:sp>
    </p:spTree>
    <p:extLst>
      <p:ext uri="{BB962C8B-B14F-4D97-AF65-F5344CB8AC3E}">
        <p14:creationId xmlns:p14="http://schemas.microsoft.com/office/powerpoint/2010/main" val="4767793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9D2D-5C70-C884-4D54-599397A6D2B7}"/>
              </a:ext>
            </a:extLst>
          </p:cNvPr>
          <p:cNvSpPr>
            <a:spLocks noGrp="1"/>
          </p:cNvSpPr>
          <p:nvPr>
            <p:ph type="title"/>
          </p:nvPr>
        </p:nvSpPr>
        <p:spPr/>
        <p:txBody>
          <a:bodyPr/>
          <a:lstStyle/>
          <a:p>
            <a:r>
              <a:rPr lang="en-US" dirty="0"/>
              <a:t>Clustering and Learning Types</a:t>
            </a:r>
          </a:p>
        </p:txBody>
      </p:sp>
      <p:sp>
        <p:nvSpPr>
          <p:cNvPr id="3" name="Content Placeholder 2">
            <a:extLst>
              <a:ext uri="{FF2B5EF4-FFF2-40B4-BE49-F238E27FC236}">
                <a16:creationId xmlns:a16="http://schemas.microsoft.com/office/drawing/2014/main" id="{725DC746-68D1-501D-B2C3-91C3406EAE26}"/>
              </a:ext>
            </a:extLst>
          </p:cNvPr>
          <p:cNvSpPr>
            <a:spLocks noGrp="1"/>
          </p:cNvSpPr>
          <p:nvPr>
            <p:ph idx="1"/>
          </p:nvPr>
        </p:nvSpPr>
        <p:spPr>
          <a:xfrm>
            <a:off x="457200" y="1428735"/>
            <a:ext cx="8229600" cy="4525963"/>
          </a:xfrm>
        </p:spPr>
        <p:txBody>
          <a:bodyPr>
            <a:normAutofit lnSpcReduction="10000"/>
          </a:bodyPr>
          <a:lstStyle/>
          <a:p>
            <a:r>
              <a:rPr lang="en-US" dirty="0"/>
              <a:t>Machine learning is also used to solve clustering problems: given a bunch of data points, which ones are similar to one another?</a:t>
            </a:r>
          </a:p>
          <a:p>
            <a:r>
              <a:rPr lang="en-US" dirty="0"/>
              <a:t>For example, if you are trying to analyze a large dataset of internet traffic to your site, you might want to know which requests group together. </a:t>
            </a:r>
          </a:p>
          <a:p>
            <a:pPr lvl="1"/>
            <a:r>
              <a:rPr lang="en-US" dirty="0"/>
              <a:t>Some clusters might be botnets, some might be mobile providers, and some might be legitimate users.</a:t>
            </a:r>
          </a:p>
        </p:txBody>
      </p:sp>
    </p:spTree>
    <p:extLst>
      <p:ext uri="{BB962C8B-B14F-4D97-AF65-F5344CB8AC3E}">
        <p14:creationId xmlns:p14="http://schemas.microsoft.com/office/powerpoint/2010/main" val="1361753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9D2D-5C70-C884-4D54-599397A6D2B7}"/>
              </a:ext>
            </a:extLst>
          </p:cNvPr>
          <p:cNvSpPr>
            <a:spLocks noGrp="1"/>
          </p:cNvSpPr>
          <p:nvPr>
            <p:ph type="title"/>
          </p:nvPr>
        </p:nvSpPr>
        <p:spPr/>
        <p:txBody>
          <a:bodyPr/>
          <a:lstStyle/>
          <a:p>
            <a:r>
              <a:rPr lang="en-US" dirty="0"/>
              <a:t>Supervised Vs. Unsupervised</a:t>
            </a:r>
          </a:p>
        </p:txBody>
      </p:sp>
      <p:sp>
        <p:nvSpPr>
          <p:cNvPr id="3" name="Content Placeholder 2">
            <a:extLst>
              <a:ext uri="{FF2B5EF4-FFF2-40B4-BE49-F238E27FC236}">
                <a16:creationId xmlns:a16="http://schemas.microsoft.com/office/drawing/2014/main" id="{725DC746-68D1-501D-B2C3-91C3406EAE26}"/>
              </a:ext>
            </a:extLst>
          </p:cNvPr>
          <p:cNvSpPr>
            <a:spLocks noGrp="1"/>
          </p:cNvSpPr>
          <p:nvPr>
            <p:ph idx="1"/>
          </p:nvPr>
        </p:nvSpPr>
        <p:spPr/>
        <p:txBody>
          <a:bodyPr>
            <a:normAutofit/>
          </a:bodyPr>
          <a:lstStyle/>
          <a:p>
            <a:r>
              <a:rPr lang="en-US" dirty="0"/>
              <a:t>Machine learning can be supervised, in which case you have labels on historical data and you are trying to predict labels on future data. </a:t>
            </a:r>
          </a:p>
          <a:p>
            <a:r>
              <a:rPr lang="en-US" dirty="0"/>
              <a:t>Alternatively, machine learning can be unsupervised, in which case you have no labels on the historical data; you might not even know what the labels are that you’re trying to predict.</a:t>
            </a:r>
          </a:p>
        </p:txBody>
      </p:sp>
    </p:spTree>
    <p:extLst>
      <p:ext uri="{BB962C8B-B14F-4D97-AF65-F5344CB8AC3E}">
        <p14:creationId xmlns:p14="http://schemas.microsoft.com/office/powerpoint/2010/main" val="14412751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9D2D-5C70-C884-4D54-599397A6D2B7}"/>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725DC746-68D1-501D-B2C3-91C3406EAE26}"/>
              </a:ext>
            </a:extLst>
          </p:cNvPr>
          <p:cNvSpPr>
            <a:spLocks noGrp="1"/>
          </p:cNvSpPr>
          <p:nvPr>
            <p:ph idx="1"/>
          </p:nvPr>
        </p:nvSpPr>
        <p:spPr/>
        <p:txBody>
          <a:bodyPr/>
          <a:lstStyle/>
          <a:p>
            <a:r>
              <a:rPr lang="en-US" dirty="0"/>
              <a:t> If you have an unknown number of botnets attacking your network that you want to disambiguate from one another. </a:t>
            </a:r>
          </a:p>
          <a:p>
            <a:r>
              <a:rPr lang="en-US" dirty="0"/>
              <a:t>Classification and regression tasks are examples of supervised learning, and clustering is a typical form of unsupervised learning.</a:t>
            </a:r>
          </a:p>
        </p:txBody>
      </p:sp>
    </p:spTree>
    <p:extLst>
      <p:ext uri="{BB962C8B-B14F-4D97-AF65-F5344CB8AC3E}">
        <p14:creationId xmlns:p14="http://schemas.microsoft.com/office/powerpoint/2010/main" val="2462895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data processing&#10;&#10;Description automatically generated">
            <a:extLst>
              <a:ext uri="{FF2B5EF4-FFF2-40B4-BE49-F238E27FC236}">
                <a16:creationId xmlns:a16="http://schemas.microsoft.com/office/drawing/2014/main" id="{536ADF9F-92FB-E908-A11C-2BDF63924A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066800"/>
            <a:ext cx="7299940" cy="4525963"/>
          </a:xfrm>
        </p:spPr>
      </p:pic>
    </p:spTree>
    <p:extLst>
      <p:ext uri="{BB962C8B-B14F-4D97-AF65-F5344CB8AC3E}">
        <p14:creationId xmlns:p14="http://schemas.microsoft.com/office/powerpoint/2010/main" val="2173510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9D2D-5C70-C884-4D54-599397A6D2B7}"/>
              </a:ext>
            </a:extLst>
          </p:cNvPr>
          <p:cNvSpPr>
            <a:spLocks noGrp="1"/>
          </p:cNvSpPr>
          <p:nvPr>
            <p:ph type="title"/>
          </p:nvPr>
        </p:nvSpPr>
        <p:spPr>
          <a:xfrm>
            <a:off x="457200" y="2743200"/>
            <a:ext cx="8229600" cy="1143000"/>
          </a:xfrm>
        </p:spPr>
        <p:txBody>
          <a:bodyPr>
            <a:normAutofit fontScale="90000"/>
          </a:bodyPr>
          <a:lstStyle/>
          <a:p>
            <a:r>
              <a:rPr lang="en-US" b="1" dirty="0"/>
              <a:t>Machine Learning in Practice: A Worked Example</a:t>
            </a:r>
            <a:br>
              <a:rPr lang="en-US" b="1" dirty="0"/>
            </a:br>
            <a:endParaRPr lang="en-US" dirty="0"/>
          </a:p>
        </p:txBody>
      </p:sp>
    </p:spTree>
    <p:extLst>
      <p:ext uri="{BB962C8B-B14F-4D97-AF65-F5344CB8AC3E}">
        <p14:creationId xmlns:p14="http://schemas.microsoft.com/office/powerpoint/2010/main" val="56406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5E9D2D-5C70-C884-4D54-599397A6D2B7}"/>
              </a:ext>
            </a:extLst>
          </p:cNvPr>
          <p:cNvSpPr>
            <a:spLocks noGrp="1"/>
          </p:cNvSpPr>
          <p:nvPr>
            <p:ph type="title"/>
          </p:nvPr>
        </p:nvSpPr>
        <p:spPr>
          <a:xfrm>
            <a:off x="1028697" y="348865"/>
            <a:ext cx="7533018" cy="877729"/>
          </a:xfrm>
        </p:spPr>
        <p:txBody>
          <a:bodyPr anchor="ctr">
            <a:normAutofit/>
          </a:bodyPr>
          <a:lstStyle/>
          <a:p>
            <a:r>
              <a:rPr lang="en-US" sz="3500">
                <a:solidFill>
                  <a:srgbClr val="FFFFFF"/>
                </a:solidFill>
              </a:rPr>
              <a:t>The problem</a:t>
            </a:r>
          </a:p>
        </p:txBody>
      </p:sp>
      <p:graphicFrame>
        <p:nvGraphicFramePr>
          <p:cNvPr id="5" name="Content Placeholder 2">
            <a:extLst>
              <a:ext uri="{FF2B5EF4-FFF2-40B4-BE49-F238E27FC236}">
                <a16:creationId xmlns:a16="http://schemas.microsoft.com/office/drawing/2014/main" id="{9402C5A9-9A55-C0D4-F879-538D07B5992A}"/>
              </a:ext>
            </a:extLst>
          </p:cNvPr>
          <p:cNvGraphicFramePr>
            <a:graphicFrameLocks noGrp="1"/>
          </p:cNvGraphicFramePr>
          <p:nvPr>
            <p:ph idx="1"/>
            <p:extLst>
              <p:ext uri="{D42A27DB-BD31-4B8C-83A1-F6EECF244321}">
                <p14:modId xmlns:p14="http://schemas.microsoft.com/office/powerpoint/2010/main" val="335087983"/>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6169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9D2D-5C70-C884-4D54-599397A6D2B7}"/>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725DC746-68D1-501D-B2C3-91C3406EAE26}"/>
              </a:ext>
            </a:extLst>
          </p:cNvPr>
          <p:cNvSpPr>
            <a:spLocks noGrp="1"/>
          </p:cNvSpPr>
          <p:nvPr>
            <p:ph idx="1"/>
          </p:nvPr>
        </p:nvSpPr>
        <p:spPr>
          <a:xfrm>
            <a:off x="457200" y="1295400"/>
            <a:ext cx="8229600" cy="4525963"/>
          </a:xfrm>
        </p:spPr>
        <p:txBody>
          <a:bodyPr>
            <a:normAutofit fontScale="92500" lnSpcReduction="20000"/>
          </a:bodyPr>
          <a:lstStyle/>
          <a:p>
            <a:r>
              <a:rPr lang="en-US" dirty="0"/>
              <a:t>payment_fraud.csv has 6 piece of information about transactions:</a:t>
            </a:r>
          </a:p>
          <a:p>
            <a:pPr lvl="1"/>
            <a:r>
              <a:rPr lang="en-US" dirty="0" err="1"/>
              <a:t>accountAgeDays</a:t>
            </a:r>
            <a:r>
              <a:rPr lang="en-US" dirty="0"/>
              <a:t>: The age in days of the account initiating the transaction.</a:t>
            </a:r>
          </a:p>
          <a:p>
            <a:pPr lvl="1"/>
            <a:r>
              <a:rPr lang="en-US" dirty="0" err="1"/>
              <a:t>numItems</a:t>
            </a:r>
            <a:r>
              <a:rPr lang="en-US" dirty="0"/>
              <a:t>: Number of items being purchased in this transaction.</a:t>
            </a:r>
          </a:p>
          <a:p>
            <a:pPr lvl="1"/>
            <a:r>
              <a:rPr lang="en-US" dirty="0"/>
              <a:t> </a:t>
            </a:r>
            <a:r>
              <a:rPr lang="en-US" dirty="0" err="1"/>
              <a:t>LocalTime</a:t>
            </a:r>
            <a:r>
              <a:rPr lang="en-US" dirty="0"/>
              <a:t>: Time of transaction.</a:t>
            </a:r>
          </a:p>
          <a:p>
            <a:pPr lvl="1"/>
            <a:r>
              <a:rPr lang="en-US" dirty="0" err="1"/>
              <a:t>paymentMethod</a:t>
            </a:r>
            <a:r>
              <a:rPr lang="en-US" dirty="0"/>
              <a:t>: </a:t>
            </a:r>
            <a:r>
              <a:rPr lang="en-US" dirty="0" err="1"/>
              <a:t>differeten</a:t>
            </a:r>
            <a:r>
              <a:rPr lang="en-US" dirty="0"/>
              <a:t> types of method used to pay</a:t>
            </a:r>
          </a:p>
          <a:p>
            <a:pPr lvl="1"/>
            <a:r>
              <a:rPr lang="en-US" dirty="0" err="1"/>
              <a:t>paymentMethodAgeDays</a:t>
            </a:r>
            <a:r>
              <a:rPr lang="en-US" dirty="0"/>
              <a:t>: The number of days this payment method has been in this account</a:t>
            </a:r>
          </a:p>
          <a:p>
            <a:pPr lvl="1"/>
            <a:r>
              <a:rPr lang="en-US" dirty="0"/>
              <a:t>Label: 0 if clean, 1 is if fraud</a:t>
            </a:r>
          </a:p>
        </p:txBody>
      </p:sp>
    </p:spTree>
    <p:extLst>
      <p:ext uri="{BB962C8B-B14F-4D97-AF65-F5344CB8AC3E}">
        <p14:creationId xmlns:p14="http://schemas.microsoft.com/office/powerpoint/2010/main" val="2248238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16F10-75A4-35EE-FAEF-6952A1A49E24}"/>
              </a:ext>
            </a:extLst>
          </p:cNvPr>
          <p:cNvSpPr>
            <a:spLocks noGrp="1"/>
          </p:cNvSpPr>
          <p:nvPr>
            <p:ph type="title"/>
          </p:nvPr>
        </p:nvSpPr>
        <p:spPr/>
        <p:txBody>
          <a:bodyPr/>
          <a:lstStyle/>
          <a:p>
            <a:r>
              <a:rPr lang="en-US" dirty="0"/>
              <a:t>Note</a:t>
            </a:r>
          </a:p>
        </p:txBody>
      </p:sp>
      <p:sp>
        <p:nvSpPr>
          <p:cNvPr id="3" name="Content Placeholder 2">
            <a:extLst>
              <a:ext uri="{FF2B5EF4-FFF2-40B4-BE49-F238E27FC236}">
                <a16:creationId xmlns:a16="http://schemas.microsoft.com/office/drawing/2014/main" id="{058622E4-5B45-7B67-61CA-C7CDA387C40F}"/>
              </a:ext>
            </a:extLst>
          </p:cNvPr>
          <p:cNvSpPr>
            <a:spLocks noGrp="1"/>
          </p:cNvSpPr>
          <p:nvPr>
            <p:ph idx="1"/>
          </p:nvPr>
        </p:nvSpPr>
        <p:spPr/>
        <p:txBody>
          <a:bodyPr/>
          <a:lstStyle/>
          <a:p>
            <a:r>
              <a:rPr lang="en-US" dirty="0"/>
              <a:t>This chapter is full of mathematical analysis of the ML algorithms.</a:t>
            </a:r>
          </a:p>
          <a:p>
            <a:r>
              <a:rPr lang="en-US" dirty="0"/>
              <a:t>We will NOT cover those portions since his is not the focus of this Module however, we will briefly explore the basics of each.</a:t>
            </a:r>
          </a:p>
        </p:txBody>
      </p:sp>
    </p:spTree>
    <p:extLst>
      <p:ext uri="{BB962C8B-B14F-4D97-AF65-F5344CB8AC3E}">
        <p14:creationId xmlns:p14="http://schemas.microsoft.com/office/powerpoint/2010/main" val="30747962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B98129-44B5-BC97-9528-8C2F2D7D1D0F}"/>
              </a:ext>
            </a:extLst>
          </p:cNvPr>
          <p:cNvSpPr>
            <a:spLocks noGrp="1"/>
          </p:cNvSpPr>
          <p:nvPr>
            <p:ph idx="1"/>
          </p:nvPr>
        </p:nvSpPr>
        <p:spPr>
          <a:xfrm>
            <a:off x="533400" y="837679"/>
            <a:ext cx="8229600" cy="4525963"/>
          </a:xfrm>
        </p:spPr>
        <p:txBody>
          <a:bodyPr/>
          <a:lstStyle/>
          <a:p>
            <a:r>
              <a:rPr lang="en-US" dirty="0"/>
              <a:t>See notebook on Module 4 on GitHub.</a:t>
            </a:r>
          </a:p>
        </p:txBody>
      </p:sp>
      <p:pic>
        <p:nvPicPr>
          <p:cNvPr id="5" name="Picture 4">
            <a:extLst>
              <a:ext uri="{FF2B5EF4-FFF2-40B4-BE49-F238E27FC236}">
                <a16:creationId xmlns:a16="http://schemas.microsoft.com/office/drawing/2014/main" id="{B54F7DD4-2DA4-D789-8C72-6912281FFAD5}"/>
              </a:ext>
            </a:extLst>
          </p:cNvPr>
          <p:cNvPicPr>
            <a:picLocks noChangeAspect="1"/>
          </p:cNvPicPr>
          <p:nvPr/>
        </p:nvPicPr>
        <p:blipFill>
          <a:blip r:embed="rId2"/>
          <a:stretch>
            <a:fillRect/>
          </a:stretch>
        </p:blipFill>
        <p:spPr>
          <a:xfrm>
            <a:off x="1280653" y="1561839"/>
            <a:ext cx="6582694" cy="3734321"/>
          </a:xfrm>
          <a:prstGeom prst="rect">
            <a:avLst/>
          </a:prstGeom>
        </p:spPr>
      </p:pic>
    </p:spTree>
    <p:extLst>
      <p:ext uri="{BB962C8B-B14F-4D97-AF65-F5344CB8AC3E}">
        <p14:creationId xmlns:p14="http://schemas.microsoft.com/office/powerpoint/2010/main" val="762600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3D11E-EA17-7999-4EAA-C9A40DB7AE50}"/>
              </a:ext>
            </a:extLst>
          </p:cNvPr>
          <p:cNvSpPr>
            <a:spLocks noGrp="1"/>
          </p:cNvSpPr>
          <p:nvPr>
            <p:ph type="title"/>
          </p:nvPr>
        </p:nvSpPr>
        <p:spPr/>
        <p:txBody>
          <a:bodyPr/>
          <a:lstStyle/>
          <a:p>
            <a:r>
              <a:rPr lang="en-US" dirty="0"/>
              <a:t>We have logs. Then what?</a:t>
            </a:r>
          </a:p>
        </p:txBody>
      </p:sp>
      <p:sp>
        <p:nvSpPr>
          <p:cNvPr id="3" name="Content Placeholder 2">
            <a:extLst>
              <a:ext uri="{FF2B5EF4-FFF2-40B4-BE49-F238E27FC236}">
                <a16:creationId xmlns:a16="http://schemas.microsoft.com/office/drawing/2014/main" id="{BF670710-15C6-316C-E452-97C9939C8ECD}"/>
              </a:ext>
            </a:extLst>
          </p:cNvPr>
          <p:cNvSpPr>
            <a:spLocks noGrp="1"/>
          </p:cNvSpPr>
          <p:nvPr>
            <p:ph idx="1"/>
          </p:nvPr>
        </p:nvSpPr>
        <p:spPr/>
        <p:txBody>
          <a:bodyPr>
            <a:normAutofit/>
          </a:bodyPr>
          <a:lstStyle/>
          <a:p>
            <a:r>
              <a:rPr lang="en-US" dirty="0"/>
              <a:t>How can we use this data to “learn” to classify whether a transaction is fraudulent or not?</a:t>
            </a:r>
          </a:p>
          <a:p>
            <a:r>
              <a:rPr lang="en-US" dirty="0"/>
              <a:t>Now, we could examine the data and come up with some rules, such as “If the payment method was added in the last day and the number of items is at least 10, the transaction is fraudulent.”</a:t>
            </a:r>
          </a:p>
        </p:txBody>
      </p:sp>
    </p:spTree>
    <p:extLst>
      <p:ext uri="{BB962C8B-B14F-4D97-AF65-F5344CB8AC3E}">
        <p14:creationId xmlns:p14="http://schemas.microsoft.com/office/powerpoint/2010/main" val="3333652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E7BC8-4AAB-6000-65B2-AAC9BC91E215}"/>
              </a:ext>
            </a:extLst>
          </p:cNvPr>
          <p:cNvSpPr>
            <a:spLocks noGrp="1"/>
          </p:cNvSpPr>
          <p:nvPr>
            <p:ph type="title"/>
          </p:nvPr>
        </p:nvSpPr>
        <p:spPr/>
        <p:txBody>
          <a:bodyPr/>
          <a:lstStyle/>
          <a:p>
            <a:r>
              <a:rPr lang="en-US" dirty="0"/>
              <a:t>We have logs. Then what?</a:t>
            </a:r>
          </a:p>
        </p:txBody>
      </p:sp>
      <p:sp>
        <p:nvSpPr>
          <p:cNvPr id="3" name="Content Placeholder 2">
            <a:extLst>
              <a:ext uri="{FF2B5EF4-FFF2-40B4-BE49-F238E27FC236}">
                <a16:creationId xmlns:a16="http://schemas.microsoft.com/office/drawing/2014/main" id="{A9956373-E75E-EB38-56AB-051E4DDC484B}"/>
              </a:ext>
            </a:extLst>
          </p:cNvPr>
          <p:cNvSpPr>
            <a:spLocks noGrp="1"/>
          </p:cNvSpPr>
          <p:nvPr>
            <p:ph idx="1"/>
          </p:nvPr>
        </p:nvSpPr>
        <p:spPr/>
        <p:txBody>
          <a:bodyPr/>
          <a:lstStyle/>
          <a:p>
            <a:r>
              <a:rPr lang="en-US" dirty="0"/>
              <a:t>But such a rule might have too many false positives. </a:t>
            </a:r>
          </a:p>
          <a:p>
            <a:pPr lvl="1"/>
            <a:r>
              <a:rPr lang="en-US" dirty="0"/>
              <a:t>How can we use data to find the </a:t>
            </a:r>
            <a:r>
              <a:rPr lang="en-US" i="1" dirty="0"/>
              <a:t>best</a:t>
            </a:r>
            <a:r>
              <a:rPr lang="en-US" dirty="0"/>
              <a:t> prediction algorithm? This is what machine learning does.</a:t>
            </a:r>
          </a:p>
        </p:txBody>
      </p:sp>
    </p:spTree>
    <p:extLst>
      <p:ext uri="{BB962C8B-B14F-4D97-AF65-F5344CB8AC3E}">
        <p14:creationId xmlns:p14="http://schemas.microsoft.com/office/powerpoint/2010/main" val="32105984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7E353-ACBF-85F3-25E6-359F16872FF7}"/>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6D527EC0-BA96-15D4-A581-A3B2A8EA12CB}"/>
              </a:ext>
            </a:extLst>
          </p:cNvPr>
          <p:cNvSpPr>
            <a:spLocks noGrp="1"/>
          </p:cNvSpPr>
          <p:nvPr>
            <p:ph idx="1"/>
          </p:nvPr>
        </p:nvSpPr>
        <p:spPr/>
        <p:txBody>
          <a:bodyPr>
            <a:normAutofit/>
          </a:bodyPr>
          <a:lstStyle/>
          <a:p>
            <a:r>
              <a:rPr lang="en-US" dirty="0"/>
              <a:t>Each property of a transaction is called a </a:t>
            </a:r>
            <a:r>
              <a:rPr lang="en-US" i="1" dirty="0"/>
              <a:t>feature</a:t>
            </a:r>
            <a:r>
              <a:rPr lang="en-US" dirty="0"/>
              <a:t> in machine learning parlance. </a:t>
            </a:r>
          </a:p>
          <a:p>
            <a:r>
              <a:rPr lang="en-US" dirty="0"/>
              <a:t>What we want to achieve is to have a machine learning algorithm learn how to identify a fraudulent transaction from the five features in our dataset.</a:t>
            </a:r>
          </a:p>
          <a:p>
            <a:pPr lvl="1"/>
            <a:r>
              <a:rPr lang="en-US" dirty="0"/>
              <a:t>These are also known as dependent variables, attributes, predictors, input variables, dimensions</a:t>
            </a:r>
          </a:p>
        </p:txBody>
      </p:sp>
    </p:spTree>
    <p:extLst>
      <p:ext uri="{BB962C8B-B14F-4D97-AF65-F5344CB8AC3E}">
        <p14:creationId xmlns:p14="http://schemas.microsoft.com/office/powerpoint/2010/main" val="24516097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5B442-987E-A5A5-93C8-35F385660425}"/>
              </a:ext>
            </a:extLst>
          </p:cNvPr>
          <p:cNvSpPr>
            <a:spLocks noGrp="1"/>
          </p:cNvSpPr>
          <p:nvPr>
            <p:ph type="title"/>
          </p:nvPr>
        </p:nvSpPr>
        <p:spPr/>
        <p:txBody>
          <a:bodyPr/>
          <a:lstStyle/>
          <a:p>
            <a:r>
              <a:rPr lang="en-US" dirty="0"/>
              <a:t>Labeled Datasets</a:t>
            </a:r>
          </a:p>
        </p:txBody>
      </p:sp>
      <p:sp>
        <p:nvSpPr>
          <p:cNvPr id="3" name="Content Placeholder 2">
            <a:extLst>
              <a:ext uri="{FF2B5EF4-FFF2-40B4-BE49-F238E27FC236}">
                <a16:creationId xmlns:a16="http://schemas.microsoft.com/office/drawing/2014/main" id="{07F1E5A6-2854-828A-F956-D80FA1B289DF}"/>
              </a:ext>
            </a:extLst>
          </p:cNvPr>
          <p:cNvSpPr>
            <a:spLocks noGrp="1"/>
          </p:cNvSpPr>
          <p:nvPr>
            <p:ph idx="1"/>
          </p:nvPr>
        </p:nvSpPr>
        <p:spPr/>
        <p:txBody>
          <a:bodyPr>
            <a:normAutofit/>
          </a:bodyPr>
          <a:lstStyle/>
          <a:p>
            <a:r>
              <a:rPr lang="en-US" dirty="0"/>
              <a:t>Because the dataset contains a label for what we are aiming to predict, we call this a “labeled dataset” and can perform supervised learning on it. (If there had been no label, we could only have performed semi-supervised learning or unsupervised learning.)</a:t>
            </a:r>
          </a:p>
          <a:p>
            <a:r>
              <a:rPr lang="en-US" dirty="0"/>
              <a:t>The label is known as target variable, independent variable, or response variable </a:t>
            </a:r>
          </a:p>
        </p:txBody>
      </p:sp>
    </p:spTree>
    <p:extLst>
      <p:ext uri="{BB962C8B-B14F-4D97-AF65-F5344CB8AC3E}">
        <p14:creationId xmlns:p14="http://schemas.microsoft.com/office/powerpoint/2010/main" val="1760073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9D2D-5C70-C884-4D54-599397A6D2B7}"/>
              </a:ext>
            </a:extLst>
          </p:cNvPr>
          <p:cNvSpPr>
            <a:spLocks noGrp="1"/>
          </p:cNvSpPr>
          <p:nvPr>
            <p:ph type="title"/>
          </p:nvPr>
        </p:nvSpPr>
        <p:spPr/>
        <p:txBody>
          <a:bodyPr/>
          <a:lstStyle/>
          <a:p>
            <a:r>
              <a:rPr lang="en-US" dirty="0"/>
              <a:t>How to build the model</a:t>
            </a:r>
          </a:p>
        </p:txBody>
      </p:sp>
      <p:sp>
        <p:nvSpPr>
          <p:cNvPr id="3" name="Content Placeholder 2">
            <a:extLst>
              <a:ext uri="{FF2B5EF4-FFF2-40B4-BE49-F238E27FC236}">
                <a16:creationId xmlns:a16="http://schemas.microsoft.com/office/drawing/2014/main" id="{725DC746-68D1-501D-B2C3-91C3406EAE26}"/>
              </a:ext>
            </a:extLst>
          </p:cNvPr>
          <p:cNvSpPr>
            <a:spLocks noGrp="1"/>
          </p:cNvSpPr>
          <p:nvPr>
            <p:ph idx="1"/>
          </p:nvPr>
        </p:nvSpPr>
        <p:spPr/>
        <p:txBody>
          <a:bodyPr/>
          <a:lstStyle/>
          <a:p>
            <a:r>
              <a:rPr lang="en-US" dirty="0"/>
              <a:t>You give this data to a model (will be discussed later).</a:t>
            </a:r>
          </a:p>
          <a:p>
            <a:r>
              <a:rPr lang="en-US" dirty="0"/>
              <a:t>The model splits data into :</a:t>
            </a:r>
          </a:p>
          <a:p>
            <a:pPr lvl="1"/>
            <a:r>
              <a:rPr lang="en-US" dirty="0"/>
              <a:t>Training: Observation for the ML algorithm to teach itself what is fraud or not.</a:t>
            </a:r>
          </a:p>
          <a:p>
            <a:pPr lvl="1"/>
            <a:r>
              <a:rPr lang="en-US" dirty="0"/>
              <a:t>Testing: This data stays hidden during training, and is only used to Test whether the model built using the training can actual guess whether a transaction is fraudulent or not.</a:t>
            </a:r>
          </a:p>
          <a:p>
            <a:endParaRPr lang="en-US" dirty="0"/>
          </a:p>
        </p:txBody>
      </p:sp>
    </p:spTree>
    <p:extLst>
      <p:ext uri="{BB962C8B-B14F-4D97-AF65-F5344CB8AC3E}">
        <p14:creationId xmlns:p14="http://schemas.microsoft.com/office/powerpoint/2010/main" val="2163560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C22D-D37F-91DF-FE2F-31001622B651}"/>
              </a:ext>
            </a:extLst>
          </p:cNvPr>
          <p:cNvSpPr>
            <a:spLocks noGrp="1"/>
          </p:cNvSpPr>
          <p:nvPr>
            <p:ph type="title"/>
          </p:nvPr>
        </p:nvSpPr>
        <p:spPr/>
        <p:txBody>
          <a:bodyPr/>
          <a:lstStyle/>
          <a:p>
            <a:r>
              <a:rPr lang="en-US" dirty="0"/>
              <a:t>Training Algorithms to Learn</a:t>
            </a:r>
          </a:p>
        </p:txBody>
      </p:sp>
      <p:sp>
        <p:nvSpPr>
          <p:cNvPr id="3" name="Content Placeholder 2">
            <a:extLst>
              <a:ext uri="{FF2B5EF4-FFF2-40B4-BE49-F238E27FC236}">
                <a16:creationId xmlns:a16="http://schemas.microsoft.com/office/drawing/2014/main" id="{97D7B8AE-6A88-956C-C09D-709C68AC0D2A}"/>
              </a:ext>
            </a:extLst>
          </p:cNvPr>
          <p:cNvSpPr>
            <a:spLocks noGrp="1"/>
          </p:cNvSpPr>
          <p:nvPr>
            <p:ph idx="1"/>
          </p:nvPr>
        </p:nvSpPr>
        <p:spPr/>
        <p:txBody>
          <a:bodyPr>
            <a:normAutofit/>
          </a:bodyPr>
          <a:lstStyle/>
          <a:p>
            <a:r>
              <a:rPr lang="en-US" dirty="0"/>
              <a:t>At its core, a machine learning algorithm takes in a </a:t>
            </a:r>
            <a:r>
              <a:rPr lang="en-US" i="1" dirty="0"/>
              <a:t>training dataset</a:t>
            </a:r>
            <a:r>
              <a:rPr lang="en-US" dirty="0"/>
              <a:t> and outputs a </a:t>
            </a:r>
            <a:r>
              <a:rPr lang="en-US" i="1" dirty="0"/>
              <a:t>model</a:t>
            </a:r>
            <a:r>
              <a:rPr lang="en-US" dirty="0"/>
              <a:t>. </a:t>
            </a:r>
          </a:p>
          <a:p>
            <a:r>
              <a:rPr lang="en-US" dirty="0"/>
              <a:t>The model is an algorithm that takes in new data points in the same form as the training data and outputs a prediction. </a:t>
            </a:r>
          </a:p>
          <a:p>
            <a:endParaRPr lang="en-US" dirty="0"/>
          </a:p>
          <a:p>
            <a:endParaRPr lang="en-US" dirty="0"/>
          </a:p>
        </p:txBody>
      </p:sp>
    </p:spTree>
    <p:extLst>
      <p:ext uri="{BB962C8B-B14F-4D97-AF65-F5344CB8AC3E}">
        <p14:creationId xmlns:p14="http://schemas.microsoft.com/office/powerpoint/2010/main" val="12378865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3EB6F-1B6C-9582-D4A2-ECA7259FD724}"/>
              </a:ext>
            </a:extLst>
          </p:cNvPr>
          <p:cNvSpPr>
            <a:spLocks noGrp="1"/>
          </p:cNvSpPr>
          <p:nvPr>
            <p:ph type="title"/>
          </p:nvPr>
        </p:nvSpPr>
        <p:spPr/>
        <p:txBody>
          <a:bodyPr/>
          <a:lstStyle/>
          <a:p>
            <a:r>
              <a:rPr lang="en-US" dirty="0"/>
              <a:t>ML algorithm components </a:t>
            </a:r>
          </a:p>
        </p:txBody>
      </p:sp>
      <p:sp>
        <p:nvSpPr>
          <p:cNvPr id="3" name="Content Placeholder 2">
            <a:extLst>
              <a:ext uri="{FF2B5EF4-FFF2-40B4-BE49-F238E27FC236}">
                <a16:creationId xmlns:a16="http://schemas.microsoft.com/office/drawing/2014/main" id="{C783A645-77BC-E7A9-1717-DD4A89E79791}"/>
              </a:ext>
            </a:extLst>
          </p:cNvPr>
          <p:cNvSpPr>
            <a:spLocks noGrp="1"/>
          </p:cNvSpPr>
          <p:nvPr>
            <p:ph idx="1"/>
          </p:nvPr>
        </p:nvSpPr>
        <p:spPr/>
        <p:txBody>
          <a:bodyPr/>
          <a:lstStyle/>
          <a:p>
            <a:r>
              <a:rPr lang="en-US" dirty="0"/>
              <a:t>All machine learning algorithms are defined by three interdependent components:</a:t>
            </a:r>
          </a:p>
          <a:p>
            <a:pPr marL="914400" lvl="1" indent="-514350">
              <a:buFont typeface="+mj-lt"/>
              <a:buAutoNum type="arabicPeriod"/>
            </a:pPr>
            <a:r>
              <a:rPr lang="en-US" dirty="0"/>
              <a:t>A </a:t>
            </a:r>
            <a:r>
              <a:rPr lang="en-US" i="1" dirty="0"/>
              <a:t>model family</a:t>
            </a:r>
            <a:r>
              <a:rPr lang="en-US" dirty="0"/>
              <a:t>, which describes the universe of models from which we can choose</a:t>
            </a:r>
          </a:p>
          <a:p>
            <a:pPr marL="914400" lvl="1" indent="-514350">
              <a:buFont typeface="+mj-lt"/>
              <a:buAutoNum type="arabicPeriod"/>
            </a:pPr>
            <a:r>
              <a:rPr lang="en-US" dirty="0"/>
              <a:t>A </a:t>
            </a:r>
            <a:r>
              <a:rPr lang="en-US" i="1" dirty="0"/>
              <a:t>loss function</a:t>
            </a:r>
            <a:r>
              <a:rPr lang="en-US" dirty="0"/>
              <a:t>, which allows us to quantitatively compare different models</a:t>
            </a:r>
          </a:p>
          <a:p>
            <a:pPr marL="914400" lvl="1" indent="-514350">
              <a:buFont typeface="+mj-lt"/>
              <a:buAutoNum type="arabicPeriod"/>
            </a:pPr>
            <a:r>
              <a:rPr lang="en-US" dirty="0"/>
              <a:t>An </a:t>
            </a:r>
            <a:r>
              <a:rPr lang="en-US" i="1" dirty="0"/>
              <a:t>optimization procedure</a:t>
            </a:r>
            <a:r>
              <a:rPr lang="en-US" dirty="0"/>
              <a:t>, which allows us to choose the best model in the family</a:t>
            </a:r>
          </a:p>
        </p:txBody>
      </p:sp>
    </p:spTree>
    <p:extLst>
      <p:ext uri="{BB962C8B-B14F-4D97-AF65-F5344CB8AC3E}">
        <p14:creationId xmlns:p14="http://schemas.microsoft.com/office/powerpoint/2010/main" val="39449699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6CAC1-5836-2495-E152-23AC9336C827}"/>
              </a:ext>
            </a:extLst>
          </p:cNvPr>
          <p:cNvSpPr>
            <a:spLocks noGrp="1"/>
          </p:cNvSpPr>
          <p:nvPr>
            <p:ph type="title"/>
          </p:nvPr>
        </p:nvSpPr>
        <p:spPr/>
        <p:txBody>
          <a:bodyPr/>
          <a:lstStyle/>
          <a:p>
            <a:r>
              <a:rPr lang="en-US" dirty="0"/>
              <a:t>Model Families</a:t>
            </a:r>
          </a:p>
        </p:txBody>
      </p:sp>
      <p:sp>
        <p:nvSpPr>
          <p:cNvPr id="3" name="Content Placeholder 2">
            <a:extLst>
              <a:ext uri="{FF2B5EF4-FFF2-40B4-BE49-F238E27FC236}">
                <a16:creationId xmlns:a16="http://schemas.microsoft.com/office/drawing/2014/main" id="{4F5B1120-EAB0-A8F0-11B6-4854771AE2BF}"/>
              </a:ext>
            </a:extLst>
          </p:cNvPr>
          <p:cNvSpPr>
            <a:spLocks noGrp="1"/>
          </p:cNvSpPr>
          <p:nvPr>
            <p:ph idx="1"/>
          </p:nvPr>
        </p:nvSpPr>
        <p:spPr/>
        <p:txBody>
          <a:bodyPr>
            <a:normAutofit/>
          </a:bodyPr>
          <a:lstStyle/>
          <a:p>
            <a:r>
              <a:rPr lang="en-US" dirty="0"/>
              <a:t>Refer to the fraud dataset again: recall that we expressed our fraud dataset in terms of seven numerical features: four features from the raw data and three from the one-hot encoding of the payment method.</a:t>
            </a:r>
          </a:p>
        </p:txBody>
      </p:sp>
    </p:spTree>
    <p:extLst>
      <p:ext uri="{BB962C8B-B14F-4D97-AF65-F5344CB8AC3E}">
        <p14:creationId xmlns:p14="http://schemas.microsoft.com/office/powerpoint/2010/main" val="38114952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CE337-1170-8FBC-9E2F-B298473D0ED8}"/>
              </a:ext>
            </a:extLst>
          </p:cNvPr>
          <p:cNvSpPr>
            <a:spLocks noGrp="1"/>
          </p:cNvSpPr>
          <p:nvPr>
            <p:ph type="title"/>
          </p:nvPr>
        </p:nvSpPr>
        <p:spPr/>
        <p:txBody>
          <a:bodyPr/>
          <a:lstStyle/>
          <a:p>
            <a:r>
              <a:rPr lang="en-US" b="1" dirty="0"/>
              <a:t>Model Families</a:t>
            </a:r>
          </a:p>
        </p:txBody>
      </p:sp>
      <p:sp>
        <p:nvSpPr>
          <p:cNvPr id="3" name="Content Placeholder 2">
            <a:extLst>
              <a:ext uri="{FF2B5EF4-FFF2-40B4-BE49-F238E27FC236}">
                <a16:creationId xmlns:a16="http://schemas.microsoft.com/office/drawing/2014/main" id="{782FE025-63D0-734A-F125-09466B993147}"/>
              </a:ext>
            </a:extLst>
          </p:cNvPr>
          <p:cNvSpPr>
            <a:spLocks noGrp="1"/>
          </p:cNvSpPr>
          <p:nvPr>
            <p:ph idx="1"/>
          </p:nvPr>
        </p:nvSpPr>
        <p:spPr/>
        <p:txBody>
          <a:bodyPr/>
          <a:lstStyle/>
          <a:p>
            <a:r>
              <a:rPr lang="en-US" dirty="0"/>
              <a:t> We can thus think of each transaction as a point in a seven-dimensional real vector space, and our goal is to divide up the space into areas of fraud and nonfraud transactions. The “model” output by our machine learning algorithm is a description of this division of the vector space (decision boundaries). </a:t>
            </a:r>
          </a:p>
        </p:txBody>
      </p:sp>
    </p:spTree>
    <p:extLst>
      <p:ext uri="{BB962C8B-B14F-4D97-AF65-F5344CB8AC3E}">
        <p14:creationId xmlns:p14="http://schemas.microsoft.com/office/powerpoint/2010/main" val="1895301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AB2F-81DC-83CD-54FD-3E8F19464EF0}"/>
              </a:ext>
            </a:extLst>
          </p:cNvPr>
          <p:cNvSpPr>
            <a:spLocks noGrp="1"/>
          </p:cNvSpPr>
          <p:nvPr>
            <p:ph type="title"/>
          </p:nvPr>
        </p:nvSpPr>
        <p:spPr/>
        <p:txBody>
          <a:bodyPr/>
          <a:lstStyle/>
          <a:p>
            <a:r>
              <a:rPr lang="en-US" dirty="0"/>
              <a:t>Topics</a:t>
            </a:r>
          </a:p>
        </p:txBody>
      </p:sp>
      <p:sp>
        <p:nvSpPr>
          <p:cNvPr id="3" name="Content Placeholder 2">
            <a:extLst>
              <a:ext uri="{FF2B5EF4-FFF2-40B4-BE49-F238E27FC236}">
                <a16:creationId xmlns:a16="http://schemas.microsoft.com/office/drawing/2014/main" id="{31BDF8E4-50AB-86F2-C74E-0DD9B7E2C440}"/>
              </a:ext>
            </a:extLst>
          </p:cNvPr>
          <p:cNvSpPr>
            <a:spLocks noGrp="1"/>
          </p:cNvSpPr>
          <p:nvPr>
            <p:ph idx="1"/>
          </p:nvPr>
        </p:nvSpPr>
        <p:spPr/>
        <p:txBody>
          <a:bodyPr>
            <a:normAutofit lnSpcReduction="10000"/>
          </a:bodyPr>
          <a:lstStyle/>
          <a:p>
            <a:r>
              <a:rPr lang="en-US" dirty="0"/>
              <a:t>Machine Learning: Problems and Approaches</a:t>
            </a:r>
          </a:p>
          <a:p>
            <a:r>
              <a:rPr lang="en-US" dirty="0"/>
              <a:t>Machine Learning in Practice: A Worked Example.</a:t>
            </a:r>
          </a:p>
          <a:p>
            <a:r>
              <a:rPr lang="en-US" dirty="0"/>
              <a:t>Training Algorithms to Learn</a:t>
            </a:r>
          </a:p>
          <a:p>
            <a:r>
              <a:rPr lang="en-US" dirty="0"/>
              <a:t>Supervised Classification Algorithms</a:t>
            </a:r>
          </a:p>
          <a:p>
            <a:r>
              <a:rPr lang="en-US" dirty="0"/>
              <a:t>Practical Consideration in Classification</a:t>
            </a:r>
          </a:p>
          <a:p>
            <a:r>
              <a:rPr lang="en-US" dirty="0"/>
              <a:t>Clustering</a:t>
            </a:r>
          </a:p>
          <a:p>
            <a:r>
              <a:rPr lang="en-US" dirty="0"/>
              <a:t>Model Evaluation</a:t>
            </a:r>
          </a:p>
        </p:txBody>
      </p:sp>
    </p:spTree>
    <p:extLst>
      <p:ext uri="{BB962C8B-B14F-4D97-AF65-F5344CB8AC3E}">
        <p14:creationId xmlns:p14="http://schemas.microsoft.com/office/powerpoint/2010/main" val="22840148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742FB-1416-F94B-6D1D-D66A002056BB}"/>
              </a:ext>
            </a:extLst>
          </p:cNvPr>
          <p:cNvSpPr>
            <a:spLocks noGrp="1"/>
          </p:cNvSpPr>
          <p:nvPr>
            <p:ph type="title"/>
          </p:nvPr>
        </p:nvSpPr>
        <p:spPr/>
        <p:txBody>
          <a:bodyPr/>
          <a:lstStyle/>
          <a:p>
            <a:r>
              <a:rPr lang="en-US" dirty="0"/>
              <a:t>Decision Boundaries</a:t>
            </a:r>
          </a:p>
        </p:txBody>
      </p:sp>
      <p:sp>
        <p:nvSpPr>
          <p:cNvPr id="3" name="Content Placeholder 2">
            <a:extLst>
              <a:ext uri="{FF2B5EF4-FFF2-40B4-BE49-F238E27FC236}">
                <a16:creationId xmlns:a16="http://schemas.microsoft.com/office/drawing/2014/main" id="{8E91A3F3-CCFB-F842-52B7-AEED831BFBC2}"/>
              </a:ext>
            </a:extLst>
          </p:cNvPr>
          <p:cNvSpPr>
            <a:spLocks noGrp="1"/>
          </p:cNvSpPr>
          <p:nvPr>
            <p:ph idx="1"/>
          </p:nvPr>
        </p:nvSpPr>
        <p:spPr>
          <a:xfrm>
            <a:off x="381000" y="1344487"/>
            <a:ext cx="8229600" cy="4525963"/>
          </a:xfrm>
        </p:spPr>
        <p:txBody>
          <a:bodyPr>
            <a:normAutofit/>
          </a:bodyPr>
          <a:lstStyle/>
          <a:p>
            <a:r>
              <a:rPr lang="en-US" dirty="0"/>
              <a:t>In theory, the division of our vector space into fraud and nonfraud areas can be infinitely complex; in practice, most algorithms produce a </a:t>
            </a:r>
            <a:r>
              <a:rPr lang="en-US" i="1" dirty="0"/>
              <a:t>decision boundary</a:t>
            </a:r>
            <a:r>
              <a:rPr lang="en-US" dirty="0"/>
              <a:t>, which is a surface in the vector space.</a:t>
            </a:r>
          </a:p>
        </p:txBody>
      </p:sp>
      <p:pic>
        <p:nvPicPr>
          <p:cNvPr id="5" name="Picture 4" descr="Examples of two-dimensional spaces divided by a decision boundary">
            <a:extLst>
              <a:ext uri="{FF2B5EF4-FFF2-40B4-BE49-F238E27FC236}">
                <a16:creationId xmlns:a16="http://schemas.microsoft.com/office/drawing/2014/main" id="{9678378D-47B3-3081-7E64-25A9489866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81400" y="3448235"/>
            <a:ext cx="4389129" cy="1670307"/>
          </a:xfrm>
          <a:prstGeom prst="rect">
            <a:avLst/>
          </a:prstGeom>
        </p:spPr>
      </p:pic>
      <p:sp>
        <p:nvSpPr>
          <p:cNvPr id="7" name="TextBox 6">
            <a:extLst>
              <a:ext uri="{FF2B5EF4-FFF2-40B4-BE49-F238E27FC236}">
                <a16:creationId xmlns:a16="http://schemas.microsoft.com/office/drawing/2014/main" id="{942C670A-3B55-689F-797F-77E9D191F706}"/>
              </a:ext>
            </a:extLst>
          </p:cNvPr>
          <p:cNvSpPr txBox="1"/>
          <p:nvPr/>
        </p:nvSpPr>
        <p:spPr>
          <a:xfrm>
            <a:off x="3733800" y="5171330"/>
            <a:ext cx="4572000" cy="646331"/>
          </a:xfrm>
          <a:prstGeom prst="rect">
            <a:avLst/>
          </a:prstGeom>
          <a:noFill/>
        </p:spPr>
        <p:txBody>
          <a:bodyPr wrap="square">
            <a:spAutoFit/>
          </a:bodyPr>
          <a:lstStyle/>
          <a:p>
            <a:r>
              <a:rPr lang="en-US" b="1" dirty="0"/>
              <a:t>Figure 2-1. Examples of two-dimensional spaces divided by a decision boundary</a:t>
            </a:r>
          </a:p>
        </p:txBody>
      </p:sp>
    </p:spTree>
    <p:extLst>
      <p:ext uri="{BB962C8B-B14F-4D97-AF65-F5344CB8AC3E}">
        <p14:creationId xmlns:p14="http://schemas.microsoft.com/office/powerpoint/2010/main" val="42930341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8B01D-6C10-E48F-84EB-052A747F8197}"/>
              </a:ext>
            </a:extLst>
          </p:cNvPr>
          <p:cNvSpPr>
            <a:spLocks noGrp="1"/>
          </p:cNvSpPr>
          <p:nvPr>
            <p:ph type="title"/>
          </p:nvPr>
        </p:nvSpPr>
        <p:spPr/>
        <p:txBody>
          <a:bodyPr/>
          <a:lstStyle/>
          <a:p>
            <a:r>
              <a:rPr lang="en-US" dirty="0"/>
              <a:t>Linear Decision Boundary</a:t>
            </a:r>
          </a:p>
        </p:txBody>
      </p:sp>
      <p:sp>
        <p:nvSpPr>
          <p:cNvPr id="3" name="Content Placeholder 2">
            <a:extLst>
              <a:ext uri="{FF2B5EF4-FFF2-40B4-BE49-F238E27FC236}">
                <a16:creationId xmlns:a16="http://schemas.microsoft.com/office/drawing/2014/main" id="{1CCC76BB-6425-42F0-171C-CC954C73EDF0}"/>
              </a:ext>
            </a:extLst>
          </p:cNvPr>
          <p:cNvSpPr>
            <a:spLocks noGrp="1"/>
          </p:cNvSpPr>
          <p:nvPr>
            <p:ph idx="1"/>
          </p:nvPr>
        </p:nvSpPr>
        <p:spPr/>
        <p:txBody>
          <a:bodyPr/>
          <a:lstStyle/>
          <a:p>
            <a:r>
              <a:rPr lang="en-US" dirty="0"/>
              <a:t>Any given machine learning algorithm restricts itself to finding a certain type of decision boundary or probability function that can be described by a finite number of </a:t>
            </a:r>
            <a:r>
              <a:rPr lang="en-US" i="1" dirty="0"/>
              <a:t>model parameters</a:t>
            </a:r>
            <a:r>
              <a:rPr lang="en-US" dirty="0"/>
              <a:t>. </a:t>
            </a:r>
          </a:p>
          <a:p>
            <a:r>
              <a:rPr lang="en-US" dirty="0"/>
              <a:t>The simplest decision boundary is a </a:t>
            </a:r>
            <a:r>
              <a:rPr lang="en-US" i="1" dirty="0"/>
              <a:t>linear</a:t>
            </a:r>
            <a:r>
              <a:rPr lang="en-US" dirty="0"/>
              <a:t> decision boundary—that is, a hyperplane in the vector space. </a:t>
            </a:r>
          </a:p>
        </p:txBody>
      </p:sp>
    </p:spTree>
    <p:extLst>
      <p:ext uri="{BB962C8B-B14F-4D97-AF65-F5344CB8AC3E}">
        <p14:creationId xmlns:p14="http://schemas.microsoft.com/office/powerpoint/2010/main" val="16329319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D6D49-2ACA-0C90-DDD2-F6740F2454D1}"/>
              </a:ext>
            </a:extLst>
          </p:cNvPr>
          <p:cNvSpPr>
            <a:spLocks noGrp="1"/>
          </p:cNvSpPr>
          <p:nvPr>
            <p:ph type="title"/>
          </p:nvPr>
        </p:nvSpPr>
        <p:spPr/>
        <p:txBody>
          <a:bodyPr>
            <a:normAutofit/>
          </a:bodyPr>
          <a:lstStyle/>
          <a:p>
            <a:r>
              <a:rPr lang="en-US" b="1" dirty="0"/>
              <a:t>Loss Functions</a:t>
            </a:r>
            <a:endParaRPr lang="en-US" dirty="0"/>
          </a:p>
        </p:txBody>
      </p:sp>
      <p:sp>
        <p:nvSpPr>
          <p:cNvPr id="3" name="Content Placeholder 2">
            <a:extLst>
              <a:ext uri="{FF2B5EF4-FFF2-40B4-BE49-F238E27FC236}">
                <a16:creationId xmlns:a16="http://schemas.microsoft.com/office/drawing/2014/main" id="{6922C391-9B96-F1F3-BA2E-7D52045802CC}"/>
              </a:ext>
            </a:extLst>
          </p:cNvPr>
          <p:cNvSpPr>
            <a:spLocks noGrp="1"/>
          </p:cNvSpPr>
          <p:nvPr>
            <p:ph idx="1"/>
          </p:nvPr>
        </p:nvSpPr>
        <p:spPr/>
        <p:txBody>
          <a:bodyPr>
            <a:normAutofit lnSpcReduction="10000"/>
          </a:bodyPr>
          <a:lstStyle/>
          <a:p>
            <a:r>
              <a:rPr lang="en-US" dirty="0"/>
              <a:t>Now that we have restricted our choice of prediction algorithms to a certain parametrized family, we must choose the best one for the given training data. </a:t>
            </a:r>
          </a:p>
          <a:p>
            <a:r>
              <a:rPr lang="en-US" dirty="0"/>
              <a:t>How do we know when we have found the best algorithm? </a:t>
            </a:r>
          </a:p>
          <a:p>
            <a:r>
              <a:rPr lang="en-US" dirty="0"/>
              <a:t>We define the best algorithm to be one that optimizes some quantity computed from the data. </a:t>
            </a:r>
          </a:p>
        </p:txBody>
      </p:sp>
    </p:spTree>
    <p:extLst>
      <p:ext uri="{BB962C8B-B14F-4D97-AF65-F5344CB8AC3E}">
        <p14:creationId xmlns:p14="http://schemas.microsoft.com/office/powerpoint/2010/main" val="20882637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095FD-1B79-001E-2DDB-0DBBA5E61B46}"/>
              </a:ext>
            </a:extLst>
          </p:cNvPr>
          <p:cNvSpPr>
            <a:spLocks noGrp="1"/>
          </p:cNvSpPr>
          <p:nvPr>
            <p:ph type="title"/>
          </p:nvPr>
        </p:nvSpPr>
        <p:spPr/>
        <p:txBody>
          <a:bodyPr/>
          <a:lstStyle/>
          <a:p>
            <a:r>
              <a:rPr lang="en-US" dirty="0"/>
              <a:t>Loss Function</a:t>
            </a:r>
          </a:p>
        </p:txBody>
      </p:sp>
      <p:sp>
        <p:nvSpPr>
          <p:cNvPr id="3" name="Content Placeholder 2">
            <a:extLst>
              <a:ext uri="{FF2B5EF4-FFF2-40B4-BE49-F238E27FC236}">
                <a16:creationId xmlns:a16="http://schemas.microsoft.com/office/drawing/2014/main" id="{4EDB0388-4CEA-9D2F-31A5-C80A7A3C57CE}"/>
              </a:ext>
            </a:extLst>
          </p:cNvPr>
          <p:cNvSpPr>
            <a:spLocks noGrp="1"/>
          </p:cNvSpPr>
          <p:nvPr>
            <p:ph idx="1"/>
          </p:nvPr>
        </p:nvSpPr>
        <p:spPr/>
        <p:txBody>
          <a:bodyPr/>
          <a:lstStyle/>
          <a:p>
            <a:r>
              <a:rPr lang="en-US" dirty="0"/>
              <a:t>This quantity is called an </a:t>
            </a:r>
            <a:r>
              <a:rPr lang="en-US" i="1" dirty="0"/>
              <a:t>objective function</a:t>
            </a:r>
            <a:r>
              <a:rPr lang="en-US" dirty="0"/>
              <a:t>. In the case of machine learning, the objective function is also known as a </a:t>
            </a:r>
            <a:r>
              <a:rPr lang="en-US" i="1" dirty="0"/>
              <a:t>cost function</a:t>
            </a:r>
            <a:r>
              <a:rPr lang="en-US" dirty="0"/>
              <a:t> or </a:t>
            </a:r>
            <a:r>
              <a:rPr lang="en-US" i="1" dirty="0"/>
              <a:t>loss function</a:t>
            </a:r>
            <a:r>
              <a:rPr lang="en-US" dirty="0"/>
              <a:t>, because it measures the “cost” of wrong predictions or the “loss” associated with them.</a:t>
            </a:r>
          </a:p>
        </p:txBody>
      </p:sp>
    </p:spTree>
    <p:extLst>
      <p:ext uri="{BB962C8B-B14F-4D97-AF65-F5344CB8AC3E}">
        <p14:creationId xmlns:p14="http://schemas.microsoft.com/office/powerpoint/2010/main" val="5919170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E4020-8E99-EA91-C005-208584618744}"/>
              </a:ext>
            </a:extLst>
          </p:cNvPr>
          <p:cNvSpPr>
            <a:spLocks noGrp="1"/>
          </p:cNvSpPr>
          <p:nvPr>
            <p:ph type="title"/>
          </p:nvPr>
        </p:nvSpPr>
        <p:spPr/>
        <p:txBody>
          <a:bodyPr>
            <a:normAutofit/>
          </a:bodyPr>
          <a:lstStyle/>
          <a:p>
            <a:r>
              <a:rPr lang="en-US" b="1" dirty="0"/>
              <a:t>Optimization</a:t>
            </a:r>
            <a:endParaRPr lang="en-US" dirty="0"/>
          </a:p>
        </p:txBody>
      </p:sp>
      <p:sp>
        <p:nvSpPr>
          <p:cNvPr id="3" name="Content Placeholder 2">
            <a:extLst>
              <a:ext uri="{FF2B5EF4-FFF2-40B4-BE49-F238E27FC236}">
                <a16:creationId xmlns:a16="http://schemas.microsoft.com/office/drawing/2014/main" id="{92521E28-7239-C387-410A-2CA4580EECBB}"/>
              </a:ext>
            </a:extLst>
          </p:cNvPr>
          <p:cNvSpPr>
            <a:spLocks noGrp="1"/>
          </p:cNvSpPr>
          <p:nvPr>
            <p:ph idx="1"/>
          </p:nvPr>
        </p:nvSpPr>
        <p:spPr/>
        <p:txBody>
          <a:bodyPr>
            <a:normAutofit lnSpcReduction="10000"/>
          </a:bodyPr>
          <a:lstStyle/>
          <a:p>
            <a:r>
              <a:rPr lang="en-US" dirty="0"/>
              <a:t>The last step in the machine learning procedure is to search for the optimal set of parameters that minimizes the loss function. To carry out this search we use an </a:t>
            </a:r>
            <a:r>
              <a:rPr lang="en-US" i="1" dirty="0"/>
              <a:t>optimization algorithm</a:t>
            </a:r>
            <a:r>
              <a:rPr lang="en-US" dirty="0"/>
              <a:t>. </a:t>
            </a:r>
          </a:p>
          <a:p>
            <a:r>
              <a:rPr lang="en-US" dirty="0"/>
              <a:t>There may be many different optimization algorithms available to you when fitting your machine learning model.  See book for more details</a:t>
            </a:r>
          </a:p>
        </p:txBody>
      </p:sp>
    </p:spTree>
    <p:extLst>
      <p:ext uri="{BB962C8B-B14F-4D97-AF65-F5344CB8AC3E}">
        <p14:creationId xmlns:p14="http://schemas.microsoft.com/office/powerpoint/2010/main" val="9474404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A5A02-3A61-4369-FCDD-57D8124A8E40}"/>
              </a:ext>
            </a:extLst>
          </p:cNvPr>
          <p:cNvSpPr>
            <a:spLocks noGrp="1"/>
          </p:cNvSpPr>
          <p:nvPr>
            <p:ph type="title"/>
          </p:nvPr>
        </p:nvSpPr>
        <p:spPr/>
        <p:txBody>
          <a:bodyPr/>
          <a:lstStyle/>
          <a:p>
            <a:r>
              <a:rPr lang="en-US" b="1" dirty="0"/>
              <a:t>Optimization</a:t>
            </a:r>
            <a:endParaRPr lang="en-US" dirty="0"/>
          </a:p>
        </p:txBody>
      </p:sp>
      <p:sp>
        <p:nvSpPr>
          <p:cNvPr id="3" name="Content Placeholder 2">
            <a:extLst>
              <a:ext uri="{FF2B5EF4-FFF2-40B4-BE49-F238E27FC236}">
                <a16:creationId xmlns:a16="http://schemas.microsoft.com/office/drawing/2014/main" id="{17F3ED42-8981-82E5-E493-4FA2F2CD341E}"/>
              </a:ext>
            </a:extLst>
          </p:cNvPr>
          <p:cNvSpPr>
            <a:spLocks noGrp="1"/>
          </p:cNvSpPr>
          <p:nvPr>
            <p:ph idx="1"/>
          </p:nvPr>
        </p:nvSpPr>
        <p:spPr/>
        <p:txBody>
          <a:bodyPr>
            <a:normAutofit lnSpcReduction="10000"/>
          </a:bodyPr>
          <a:lstStyle/>
          <a:p>
            <a:r>
              <a:rPr lang="en-US" dirty="0"/>
              <a:t>As with many things in data science, no optimization algorithm is one-size-fits-all, and there are no clear rules for which algorithm definitely performs better for certain types of problems. </a:t>
            </a:r>
          </a:p>
          <a:p>
            <a:r>
              <a:rPr lang="en-US" dirty="0"/>
              <a:t>A certain amount of trial-and-error experimentation is often needed to find an algorithm that suits your requirements and meets your needs. </a:t>
            </a:r>
          </a:p>
          <a:p>
            <a:endParaRPr lang="en-US" dirty="0"/>
          </a:p>
        </p:txBody>
      </p:sp>
    </p:spTree>
    <p:extLst>
      <p:ext uri="{BB962C8B-B14F-4D97-AF65-F5344CB8AC3E}">
        <p14:creationId xmlns:p14="http://schemas.microsoft.com/office/powerpoint/2010/main" val="35203605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38DB-9644-486D-B096-D8AC07A5FFBA}"/>
              </a:ext>
            </a:extLst>
          </p:cNvPr>
          <p:cNvSpPr>
            <a:spLocks noGrp="1"/>
          </p:cNvSpPr>
          <p:nvPr>
            <p:ph type="title"/>
          </p:nvPr>
        </p:nvSpPr>
        <p:spPr/>
        <p:txBody>
          <a:bodyPr/>
          <a:lstStyle/>
          <a:p>
            <a:r>
              <a:rPr lang="en-US" b="1" dirty="0"/>
              <a:t>Optimization</a:t>
            </a:r>
            <a:endParaRPr lang="en-US" dirty="0"/>
          </a:p>
        </p:txBody>
      </p:sp>
      <p:sp>
        <p:nvSpPr>
          <p:cNvPr id="3" name="Content Placeholder 2">
            <a:extLst>
              <a:ext uri="{FF2B5EF4-FFF2-40B4-BE49-F238E27FC236}">
                <a16:creationId xmlns:a16="http://schemas.microsoft.com/office/drawing/2014/main" id="{EE5BB125-C6E3-87D5-3C48-C368FD3C7099}"/>
              </a:ext>
            </a:extLst>
          </p:cNvPr>
          <p:cNvSpPr>
            <a:spLocks noGrp="1"/>
          </p:cNvSpPr>
          <p:nvPr>
            <p:ph idx="1"/>
          </p:nvPr>
        </p:nvSpPr>
        <p:spPr/>
        <p:txBody>
          <a:bodyPr/>
          <a:lstStyle/>
          <a:p>
            <a:r>
              <a:rPr lang="en-US" dirty="0"/>
              <a:t>There are many considerations other than convergence or speed that you should take into account when selecting an optimizer.</a:t>
            </a:r>
          </a:p>
          <a:p>
            <a:r>
              <a:rPr lang="en-US" dirty="0"/>
              <a:t>Starting with the default or the most sensible option and iterating when you see clues for improvements is generally a good strategy.</a:t>
            </a:r>
          </a:p>
        </p:txBody>
      </p:sp>
    </p:spTree>
    <p:extLst>
      <p:ext uri="{BB962C8B-B14F-4D97-AF65-F5344CB8AC3E}">
        <p14:creationId xmlns:p14="http://schemas.microsoft.com/office/powerpoint/2010/main" val="31879944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9BD1E-CED2-899E-D45E-950A1DB959B9}"/>
              </a:ext>
            </a:extLst>
          </p:cNvPr>
          <p:cNvSpPr>
            <a:spLocks noGrp="1"/>
          </p:cNvSpPr>
          <p:nvPr>
            <p:ph type="title"/>
          </p:nvPr>
        </p:nvSpPr>
        <p:spPr/>
        <p:txBody>
          <a:bodyPr>
            <a:normAutofit fontScale="90000"/>
          </a:bodyPr>
          <a:lstStyle/>
          <a:p>
            <a:r>
              <a:rPr lang="en-US" dirty="0"/>
              <a:t>Supervised Classification Algorithms</a:t>
            </a:r>
          </a:p>
        </p:txBody>
      </p:sp>
      <p:sp>
        <p:nvSpPr>
          <p:cNvPr id="3" name="Content Placeholder 2">
            <a:extLst>
              <a:ext uri="{FF2B5EF4-FFF2-40B4-BE49-F238E27FC236}">
                <a16:creationId xmlns:a16="http://schemas.microsoft.com/office/drawing/2014/main" id="{BA7F70EB-2345-B90F-17CD-C0A2873D3054}"/>
              </a:ext>
            </a:extLst>
          </p:cNvPr>
          <p:cNvSpPr>
            <a:spLocks noGrp="1"/>
          </p:cNvSpPr>
          <p:nvPr>
            <p:ph idx="1"/>
          </p:nvPr>
        </p:nvSpPr>
        <p:spPr/>
        <p:txBody>
          <a:bodyPr/>
          <a:lstStyle/>
          <a:p>
            <a:r>
              <a:rPr lang="en-US" b="1" dirty="0"/>
              <a:t>Logistic Regression (</a:t>
            </a:r>
            <a:r>
              <a:rPr lang="en-US" b="1" dirty="0" err="1"/>
              <a:t>LogR</a:t>
            </a:r>
            <a:r>
              <a:rPr lang="en-US" b="1" dirty="0"/>
              <a:t>)</a:t>
            </a:r>
          </a:p>
          <a:p>
            <a:r>
              <a:rPr lang="en-US" b="1" dirty="0"/>
              <a:t>Decision Trees (DT)</a:t>
            </a:r>
          </a:p>
          <a:p>
            <a:r>
              <a:rPr lang="en-US" b="1" dirty="0"/>
              <a:t>Decision Forests (DF)</a:t>
            </a:r>
          </a:p>
          <a:p>
            <a:r>
              <a:rPr lang="en-US" b="1" dirty="0"/>
              <a:t>Support Vector Machines (SVM(</a:t>
            </a:r>
          </a:p>
          <a:p>
            <a:r>
              <a:rPr lang="en-US" b="1" dirty="0"/>
              <a:t>Naive Bayes(NB)</a:t>
            </a:r>
          </a:p>
          <a:p>
            <a:r>
              <a:rPr lang="en-US" b="1" dirty="0"/>
              <a:t>k-Nearest Neighbors(KNN)</a:t>
            </a:r>
          </a:p>
          <a:p>
            <a:r>
              <a:rPr lang="en-US" b="1" dirty="0"/>
              <a:t>Neural Networks(NN)</a:t>
            </a:r>
          </a:p>
          <a:p>
            <a:endParaRPr lang="en-US" dirty="0"/>
          </a:p>
        </p:txBody>
      </p:sp>
    </p:spTree>
    <p:extLst>
      <p:ext uri="{BB962C8B-B14F-4D97-AF65-F5344CB8AC3E}">
        <p14:creationId xmlns:p14="http://schemas.microsoft.com/office/powerpoint/2010/main" val="1880722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0EB7B-E05A-F3AC-AB0A-93AB5E063D0B}"/>
              </a:ext>
            </a:extLst>
          </p:cNvPr>
          <p:cNvSpPr>
            <a:spLocks noGrp="1"/>
          </p:cNvSpPr>
          <p:nvPr>
            <p:ph type="title"/>
          </p:nvPr>
        </p:nvSpPr>
        <p:spPr/>
        <p:txBody>
          <a:bodyPr/>
          <a:lstStyle/>
          <a:p>
            <a:r>
              <a:rPr lang="en-US" dirty="0"/>
              <a:t>Before </a:t>
            </a:r>
            <a:r>
              <a:rPr lang="en-US" dirty="0" err="1"/>
              <a:t>LogReg</a:t>
            </a:r>
            <a:r>
              <a:rPr lang="en-US" dirty="0"/>
              <a:t>: Linear Regression </a:t>
            </a:r>
          </a:p>
        </p:txBody>
      </p:sp>
      <p:sp>
        <p:nvSpPr>
          <p:cNvPr id="3" name="Content Placeholder 2">
            <a:extLst>
              <a:ext uri="{FF2B5EF4-FFF2-40B4-BE49-F238E27FC236}">
                <a16:creationId xmlns:a16="http://schemas.microsoft.com/office/drawing/2014/main" id="{60CF599F-3BBE-F455-ED15-B0F598F30038}"/>
              </a:ext>
            </a:extLst>
          </p:cNvPr>
          <p:cNvSpPr>
            <a:spLocks noGrp="1"/>
          </p:cNvSpPr>
          <p:nvPr>
            <p:ph idx="1"/>
          </p:nvPr>
        </p:nvSpPr>
        <p:spPr/>
        <p:txBody>
          <a:bodyPr>
            <a:normAutofit fontScale="92500"/>
          </a:bodyPr>
          <a:lstStyle/>
          <a:p>
            <a:r>
              <a:rPr lang="en-US" dirty="0"/>
              <a:t>Linear regression, taught in every introductory statistics course, is a powerful tool for predicting future outcomes based on past data. </a:t>
            </a:r>
          </a:p>
          <a:p>
            <a:r>
              <a:rPr lang="en-US" dirty="0"/>
              <a:t>The algorithm takes data consisting of input variables (expressed as vectors in a vector space) and a response variable (a real number) and produces a “best fit” linear model that maps each point in the vector space to its predicted response.</a:t>
            </a:r>
          </a:p>
        </p:txBody>
      </p:sp>
    </p:spTree>
    <p:extLst>
      <p:ext uri="{BB962C8B-B14F-4D97-AF65-F5344CB8AC3E}">
        <p14:creationId xmlns:p14="http://schemas.microsoft.com/office/powerpoint/2010/main" val="31464331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4EF56-DB02-741D-B433-36827274D8C2}"/>
              </a:ext>
            </a:extLst>
          </p:cNvPr>
          <p:cNvSpPr>
            <a:spLocks noGrp="1"/>
          </p:cNvSpPr>
          <p:nvPr>
            <p:ph type="title"/>
          </p:nvPr>
        </p:nvSpPr>
        <p:spPr/>
        <p:txBody>
          <a:bodyPr>
            <a:normAutofit/>
          </a:bodyPr>
          <a:lstStyle/>
          <a:p>
            <a:r>
              <a:rPr lang="en-US" b="1" dirty="0"/>
              <a:t>Logistic Regression</a:t>
            </a:r>
            <a:endParaRPr lang="en-US" dirty="0"/>
          </a:p>
        </p:txBody>
      </p:sp>
      <p:sp>
        <p:nvSpPr>
          <p:cNvPr id="3" name="Content Placeholder 2">
            <a:extLst>
              <a:ext uri="{FF2B5EF4-FFF2-40B4-BE49-F238E27FC236}">
                <a16:creationId xmlns:a16="http://schemas.microsoft.com/office/drawing/2014/main" id="{B55BF4DA-4504-9823-63E3-ADCBCF940117}"/>
              </a:ext>
            </a:extLst>
          </p:cNvPr>
          <p:cNvSpPr>
            <a:spLocks noGrp="1"/>
          </p:cNvSpPr>
          <p:nvPr>
            <p:ph idx="1"/>
          </p:nvPr>
        </p:nvSpPr>
        <p:spPr/>
        <p:txBody>
          <a:bodyPr/>
          <a:lstStyle/>
          <a:p>
            <a:pPr>
              <a:buFont typeface="Arial" panose="020B0604020202020204" pitchFamily="34" charset="0"/>
              <a:buChar char="•"/>
            </a:pPr>
            <a:r>
              <a:rPr lang="en-US" dirty="0"/>
              <a:t>Logistic regression takes numerical feature vectors as input and predicts log odds for each data point.</a:t>
            </a:r>
          </a:p>
          <a:p>
            <a:pPr>
              <a:buFont typeface="Arial" panose="020B0604020202020204" pitchFamily="34" charset="0"/>
              <a:buChar char="•"/>
            </a:pPr>
            <a:r>
              <a:rPr lang="en-US" dirty="0"/>
              <a:t>Log odds can be converted into probabilities using the sigmoid function.</a:t>
            </a:r>
          </a:p>
          <a:p>
            <a:pPr>
              <a:buFont typeface="Arial" panose="020B0604020202020204" pitchFamily="34" charset="0"/>
              <a:buChar char="•"/>
            </a:pPr>
            <a:r>
              <a:rPr lang="en-US" dirty="0"/>
              <a:t>In the log odds space, the decision boundary is linear, and feature values affect the model's output score.</a:t>
            </a:r>
          </a:p>
          <a:p>
            <a:endParaRPr lang="en-US" dirty="0"/>
          </a:p>
        </p:txBody>
      </p:sp>
    </p:spTree>
    <p:extLst>
      <p:ext uri="{BB962C8B-B14F-4D97-AF65-F5344CB8AC3E}">
        <p14:creationId xmlns:p14="http://schemas.microsoft.com/office/powerpoint/2010/main" val="3827933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04C31-F912-E254-40AD-E663BC8A9E84}"/>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62717F42-5F0C-7040-0CE1-8DBC44CAAC9B}"/>
              </a:ext>
            </a:extLst>
          </p:cNvPr>
          <p:cNvSpPr>
            <a:spLocks noGrp="1"/>
          </p:cNvSpPr>
          <p:nvPr>
            <p:ph idx="1"/>
          </p:nvPr>
        </p:nvSpPr>
        <p:spPr/>
        <p:txBody>
          <a:bodyPr/>
          <a:lstStyle/>
          <a:p>
            <a:r>
              <a:rPr lang="en-US" dirty="0"/>
              <a:t>At the end of this module, students are expected to:</a:t>
            </a:r>
          </a:p>
          <a:p>
            <a:pPr lvl="1"/>
            <a:r>
              <a:rPr lang="en-US" dirty="0"/>
              <a:t>Gain familiarity with supervised machine framework</a:t>
            </a:r>
          </a:p>
          <a:p>
            <a:pPr lvl="1"/>
            <a:r>
              <a:rPr lang="en-US" dirty="0"/>
              <a:t>Understand the different steps followed when developing a machine learning model</a:t>
            </a:r>
          </a:p>
          <a:p>
            <a:pPr lvl="1"/>
            <a:r>
              <a:rPr lang="en-US" dirty="0"/>
              <a:t>Conduct a simple fraud classification model in python</a:t>
            </a:r>
          </a:p>
        </p:txBody>
      </p:sp>
    </p:spTree>
    <p:extLst>
      <p:ext uri="{BB962C8B-B14F-4D97-AF65-F5344CB8AC3E}">
        <p14:creationId xmlns:p14="http://schemas.microsoft.com/office/powerpoint/2010/main" val="30658473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CF77-4194-4A32-7824-E6448F2DACA6}"/>
              </a:ext>
            </a:extLst>
          </p:cNvPr>
          <p:cNvSpPr>
            <a:spLocks noGrp="1"/>
          </p:cNvSpPr>
          <p:nvPr>
            <p:ph type="title"/>
          </p:nvPr>
        </p:nvSpPr>
        <p:spPr/>
        <p:txBody>
          <a:bodyPr/>
          <a:lstStyle/>
          <a:p>
            <a:r>
              <a:rPr lang="en-US" dirty="0"/>
              <a:t>Log odds</a:t>
            </a:r>
          </a:p>
        </p:txBody>
      </p:sp>
      <p:pic>
        <p:nvPicPr>
          <p:cNvPr id="5" name="Content Placeholder 4">
            <a:extLst>
              <a:ext uri="{FF2B5EF4-FFF2-40B4-BE49-F238E27FC236}">
                <a16:creationId xmlns:a16="http://schemas.microsoft.com/office/drawing/2014/main" id="{B15A3198-8BEE-AF45-2F01-9ABC9CD6DE8F}"/>
              </a:ext>
            </a:extLst>
          </p:cNvPr>
          <p:cNvPicPr>
            <a:picLocks noGrp="1" noChangeAspect="1"/>
          </p:cNvPicPr>
          <p:nvPr>
            <p:ph idx="1"/>
          </p:nvPr>
        </p:nvPicPr>
        <p:blipFill>
          <a:blip r:embed="rId2"/>
          <a:stretch>
            <a:fillRect/>
          </a:stretch>
        </p:blipFill>
        <p:spPr>
          <a:xfrm>
            <a:off x="1404495" y="1676400"/>
            <a:ext cx="6335009" cy="2762636"/>
          </a:xfrm>
        </p:spPr>
      </p:pic>
      <p:sp>
        <p:nvSpPr>
          <p:cNvPr id="7" name="TextBox 6">
            <a:extLst>
              <a:ext uri="{FF2B5EF4-FFF2-40B4-BE49-F238E27FC236}">
                <a16:creationId xmlns:a16="http://schemas.microsoft.com/office/drawing/2014/main" id="{6B7B88AD-5983-33AC-0C70-6D3BFE2A54F5}"/>
              </a:ext>
            </a:extLst>
          </p:cNvPr>
          <p:cNvSpPr txBox="1"/>
          <p:nvPr/>
        </p:nvSpPr>
        <p:spPr>
          <a:xfrm>
            <a:off x="609600" y="4581435"/>
            <a:ext cx="7325608" cy="1200329"/>
          </a:xfrm>
          <a:prstGeom prst="rect">
            <a:avLst/>
          </a:prstGeom>
          <a:noFill/>
        </p:spPr>
        <p:txBody>
          <a:bodyPr wrap="square">
            <a:spAutoFit/>
          </a:bodyPr>
          <a:lstStyle/>
          <a:p>
            <a:pPr marL="285750" indent="-285750">
              <a:buFont typeface="Arial" panose="020B0604020202020204" pitchFamily="34" charset="0"/>
              <a:buChar char="•"/>
            </a:pPr>
            <a:r>
              <a:rPr lang="en-US" dirty="0"/>
              <a:t>Log odds," short for logarithm of odds, is a mathematical transformation used in statistics and probability theory. </a:t>
            </a:r>
          </a:p>
          <a:p>
            <a:pPr marL="285750" indent="-285750">
              <a:buFont typeface="Arial" panose="020B0604020202020204" pitchFamily="34" charset="0"/>
              <a:buChar char="•"/>
            </a:pPr>
            <a:r>
              <a:rPr lang="en-US" dirty="0"/>
              <a:t>It represents the logarithm of the ratio of the probability of an event happening to the probability of it not happening.</a:t>
            </a:r>
          </a:p>
        </p:txBody>
      </p:sp>
    </p:spTree>
    <p:extLst>
      <p:ext uri="{BB962C8B-B14F-4D97-AF65-F5344CB8AC3E}">
        <p14:creationId xmlns:p14="http://schemas.microsoft.com/office/powerpoint/2010/main" val="9089770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FEE7-4E3C-E5A1-0468-788EE3B6C589}"/>
              </a:ext>
            </a:extLst>
          </p:cNvPr>
          <p:cNvSpPr>
            <a:spLocks noGrp="1"/>
          </p:cNvSpPr>
          <p:nvPr>
            <p:ph type="title"/>
          </p:nvPr>
        </p:nvSpPr>
        <p:spPr/>
        <p:txBody>
          <a:bodyPr/>
          <a:lstStyle/>
          <a:p>
            <a:r>
              <a:rPr lang="en-US" b="1" dirty="0"/>
              <a:t>Why Not Linear Regression?</a:t>
            </a:r>
            <a:endParaRPr lang="en-US" dirty="0"/>
          </a:p>
        </p:txBody>
      </p:sp>
      <p:sp>
        <p:nvSpPr>
          <p:cNvPr id="3" name="Content Placeholder 2">
            <a:extLst>
              <a:ext uri="{FF2B5EF4-FFF2-40B4-BE49-F238E27FC236}">
                <a16:creationId xmlns:a16="http://schemas.microsoft.com/office/drawing/2014/main" id="{4186D491-1418-9FB4-6471-76E006FF2A7B}"/>
              </a:ext>
            </a:extLst>
          </p:cNvPr>
          <p:cNvSpPr>
            <a:spLocks noGrp="1"/>
          </p:cNvSpPr>
          <p:nvPr>
            <p:ph idx="1"/>
          </p:nvPr>
        </p:nvSpPr>
        <p:spPr/>
        <p:txBody>
          <a:bodyPr>
            <a:normAutofit fontScale="92500"/>
          </a:bodyPr>
          <a:lstStyle/>
          <a:p>
            <a:pPr>
              <a:buFont typeface="Arial" panose="020B0604020202020204" pitchFamily="34" charset="0"/>
              <a:buChar char="•"/>
            </a:pPr>
            <a:r>
              <a:rPr lang="en-US" dirty="0"/>
              <a:t>Linear regression is great for predicting numbers based on previous data.</a:t>
            </a:r>
          </a:p>
          <a:p>
            <a:pPr>
              <a:buFont typeface="Arial" panose="020B0604020202020204" pitchFamily="34" charset="0"/>
              <a:buChar char="•"/>
            </a:pPr>
            <a:r>
              <a:rPr lang="en-US" dirty="0"/>
              <a:t>However, it can't be used for classification problems, where we want to predict categories.</a:t>
            </a:r>
          </a:p>
          <a:p>
            <a:pPr>
              <a:buFont typeface="Arial" panose="020B0604020202020204" pitchFamily="34" charset="0"/>
              <a:buChar char="•"/>
            </a:pPr>
            <a:r>
              <a:rPr lang="en-US" dirty="0"/>
              <a:t>Linear regression predicts real numbers, and we need to predict categories like "yes" or "no."</a:t>
            </a:r>
          </a:p>
          <a:p>
            <a:pPr>
              <a:buFont typeface="Arial" panose="020B0604020202020204" pitchFamily="34" charset="0"/>
              <a:buChar char="•"/>
            </a:pPr>
            <a:r>
              <a:rPr lang="en-US" dirty="0"/>
              <a:t>If we try to use linear regression for classification, it gives us a line that doesn't work well as a classifier.</a:t>
            </a:r>
          </a:p>
          <a:p>
            <a:endParaRPr lang="en-US" dirty="0"/>
          </a:p>
        </p:txBody>
      </p:sp>
    </p:spTree>
    <p:extLst>
      <p:ext uri="{BB962C8B-B14F-4D97-AF65-F5344CB8AC3E}">
        <p14:creationId xmlns:p14="http://schemas.microsoft.com/office/powerpoint/2010/main" val="9678408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2FAE2-DF5E-017A-16C6-4159D09C280B}"/>
              </a:ext>
            </a:extLst>
          </p:cNvPr>
          <p:cNvSpPr>
            <a:spLocks noGrp="1"/>
          </p:cNvSpPr>
          <p:nvPr>
            <p:ph type="title"/>
          </p:nvPr>
        </p:nvSpPr>
        <p:spPr/>
        <p:txBody>
          <a:bodyPr/>
          <a:lstStyle/>
          <a:p>
            <a:r>
              <a:rPr lang="en-US" dirty="0" err="1"/>
              <a:t>LogReg</a:t>
            </a:r>
            <a:r>
              <a:rPr lang="en-US" dirty="0"/>
              <a:t> Assumptions</a:t>
            </a:r>
          </a:p>
        </p:txBody>
      </p:sp>
      <p:sp>
        <p:nvSpPr>
          <p:cNvPr id="3" name="Content Placeholder 2">
            <a:extLst>
              <a:ext uri="{FF2B5EF4-FFF2-40B4-BE49-F238E27FC236}">
                <a16:creationId xmlns:a16="http://schemas.microsoft.com/office/drawing/2014/main" id="{48575813-0CDD-1171-5908-B628207BC92D}"/>
              </a:ext>
            </a:extLst>
          </p:cNvPr>
          <p:cNvSpPr>
            <a:spLocks noGrp="1"/>
          </p:cNvSpPr>
          <p:nvPr>
            <p:ph idx="1"/>
          </p:nvPr>
        </p:nvSpPr>
        <p:spPr/>
        <p:txBody>
          <a:bodyPr>
            <a:normAutofit/>
          </a:bodyPr>
          <a:lstStyle/>
          <a:p>
            <a:pPr>
              <a:buFont typeface="Arial" panose="020B0604020202020204" pitchFamily="34" charset="0"/>
              <a:buChar char="•"/>
            </a:pPr>
            <a:r>
              <a:rPr lang="en-US" dirty="0"/>
              <a:t>It assumes that the relationships between features and log odds are </a:t>
            </a:r>
            <a:r>
              <a:rPr lang="en-US" b="1" dirty="0"/>
              <a:t>linear</a:t>
            </a:r>
            <a:r>
              <a:rPr lang="en-US" dirty="0"/>
              <a:t>. If this isn't true, the model won't work well.</a:t>
            </a:r>
          </a:p>
          <a:p>
            <a:pPr>
              <a:buFont typeface="Arial" panose="020B0604020202020204" pitchFamily="34" charset="0"/>
              <a:buChar char="•"/>
            </a:pPr>
            <a:r>
              <a:rPr lang="en-US" dirty="0"/>
              <a:t>Features should not be strongly related to each other (</a:t>
            </a:r>
            <a:r>
              <a:rPr lang="en-US" b="1" dirty="0"/>
              <a:t>multicollinearity</a:t>
            </a:r>
            <a:r>
              <a:rPr lang="en-US" dirty="0"/>
              <a:t>).</a:t>
            </a:r>
          </a:p>
          <a:p>
            <a:pPr>
              <a:buFont typeface="Arial" panose="020B0604020202020204" pitchFamily="34" charset="0"/>
              <a:buChar char="•"/>
            </a:pPr>
            <a:r>
              <a:rPr lang="en-US" dirty="0"/>
              <a:t>Logistic regression often </a:t>
            </a:r>
            <a:r>
              <a:rPr lang="en-US" b="1" dirty="0"/>
              <a:t>needs a larger </a:t>
            </a:r>
            <a:r>
              <a:rPr lang="en-US" dirty="0"/>
              <a:t>amount of data compared to some other methods like linear regression.</a:t>
            </a:r>
          </a:p>
        </p:txBody>
      </p:sp>
    </p:spTree>
    <p:extLst>
      <p:ext uri="{BB962C8B-B14F-4D97-AF65-F5344CB8AC3E}">
        <p14:creationId xmlns:p14="http://schemas.microsoft.com/office/powerpoint/2010/main" val="33936532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9BD1E-CED2-899E-D45E-950A1DB959B9}"/>
              </a:ext>
            </a:extLst>
          </p:cNvPr>
          <p:cNvSpPr>
            <a:spLocks noGrp="1"/>
          </p:cNvSpPr>
          <p:nvPr>
            <p:ph type="title"/>
          </p:nvPr>
        </p:nvSpPr>
        <p:spPr/>
        <p:txBody>
          <a:bodyPr/>
          <a:lstStyle/>
          <a:p>
            <a:r>
              <a:rPr lang="en-US" b="1" dirty="0"/>
              <a:t>Linear Relationship Assumption</a:t>
            </a:r>
            <a:endParaRPr lang="en-US" dirty="0"/>
          </a:p>
        </p:txBody>
      </p:sp>
      <p:sp>
        <p:nvSpPr>
          <p:cNvPr id="3" name="Content Placeholder 2">
            <a:extLst>
              <a:ext uri="{FF2B5EF4-FFF2-40B4-BE49-F238E27FC236}">
                <a16:creationId xmlns:a16="http://schemas.microsoft.com/office/drawing/2014/main" id="{BA7F70EB-2345-B90F-17CD-C0A2873D3054}"/>
              </a:ext>
            </a:extLst>
          </p:cNvPr>
          <p:cNvSpPr>
            <a:spLocks noGrp="1"/>
          </p:cNvSpPr>
          <p:nvPr>
            <p:ph idx="1"/>
          </p:nvPr>
        </p:nvSpPr>
        <p:spPr/>
        <p:txBody>
          <a:bodyPr>
            <a:normAutofit fontScale="92500"/>
          </a:bodyPr>
          <a:lstStyle/>
          <a:p>
            <a:r>
              <a:rPr lang="en-US" dirty="0"/>
              <a:t>Logistic regression assumes that the relationship between each feature and the log odds of the outcome is linear. </a:t>
            </a:r>
          </a:p>
          <a:p>
            <a:r>
              <a:rPr lang="en-US" dirty="0"/>
              <a:t>In simpler terms, it assumes that if you were to plot the values of a feature against the log odds of the outcome, you would get a straight line. </a:t>
            </a:r>
          </a:p>
          <a:p>
            <a:r>
              <a:rPr lang="en-US" dirty="0"/>
              <a:t>This assumption is known as the "linearity assumption.“ </a:t>
            </a:r>
            <a:r>
              <a:rPr lang="en-US" dirty="0">
                <a:highlight>
                  <a:srgbClr val="FFFF00"/>
                </a:highlight>
              </a:rPr>
              <a:t>(See code on Module 4/ </a:t>
            </a:r>
            <a:r>
              <a:rPr lang="en-US" dirty="0" err="1">
                <a:highlight>
                  <a:srgbClr val="FFFF00"/>
                </a:highlight>
              </a:rPr>
              <a:t>Lineatiry</a:t>
            </a:r>
            <a:r>
              <a:rPr lang="en-US" dirty="0">
                <a:highlight>
                  <a:srgbClr val="FFFF00"/>
                </a:highlight>
              </a:rPr>
              <a:t> notebook.)</a:t>
            </a:r>
          </a:p>
        </p:txBody>
      </p:sp>
    </p:spTree>
    <p:extLst>
      <p:ext uri="{BB962C8B-B14F-4D97-AF65-F5344CB8AC3E}">
        <p14:creationId xmlns:p14="http://schemas.microsoft.com/office/powerpoint/2010/main" val="12353776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FEE7-4E3C-E5A1-0468-788EE3B6C589}"/>
              </a:ext>
            </a:extLst>
          </p:cNvPr>
          <p:cNvSpPr>
            <a:spLocks noGrp="1"/>
          </p:cNvSpPr>
          <p:nvPr>
            <p:ph type="title"/>
          </p:nvPr>
        </p:nvSpPr>
        <p:spPr/>
        <p:txBody>
          <a:bodyPr/>
          <a:lstStyle/>
          <a:p>
            <a:r>
              <a:rPr lang="en-US" dirty="0"/>
              <a:t> Assessing Linearity with R-squared</a:t>
            </a:r>
          </a:p>
        </p:txBody>
      </p:sp>
      <p:sp>
        <p:nvSpPr>
          <p:cNvPr id="3" name="Content Placeholder 2">
            <a:extLst>
              <a:ext uri="{FF2B5EF4-FFF2-40B4-BE49-F238E27FC236}">
                <a16:creationId xmlns:a16="http://schemas.microsoft.com/office/drawing/2014/main" id="{4186D491-1418-9FB4-6471-76E006FF2A7B}"/>
              </a:ext>
            </a:extLst>
          </p:cNvPr>
          <p:cNvSpPr>
            <a:spLocks noGrp="1"/>
          </p:cNvSpPr>
          <p:nvPr>
            <p:ph idx="1"/>
          </p:nvPr>
        </p:nvSpPr>
        <p:spPr/>
        <p:txBody>
          <a:bodyPr>
            <a:normAutofit fontScale="85000" lnSpcReduction="20000"/>
          </a:bodyPr>
          <a:lstStyle/>
          <a:p>
            <a:r>
              <a:rPr lang="en-US" dirty="0"/>
              <a:t>Data analysts and researchers often use R-squared as a tool to assess whether a linear regression model is appropriate for a given dataset. If the R-squared value is high, it suggests that the data has a linear relationship, and a linear regression model may be a good choice.</a:t>
            </a:r>
          </a:p>
          <a:p>
            <a:r>
              <a:rPr lang="en-US" dirty="0"/>
              <a:t>If the R-squared value is low, it may indicate that a linear model does not capture the underlying relationships in the data effectively, suggesting the presence of non-linearity. In such cases, alternative modeling techniques or transformations of the data may be considered.</a:t>
            </a:r>
          </a:p>
          <a:p>
            <a:endParaRPr lang="en-US" dirty="0"/>
          </a:p>
        </p:txBody>
      </p:sp>
    </p:spTree>
    <p:extLst>
      <p:ext uri="{BB962C8B-B14F-4D97-AF65-F5344CB8AC3E}">
        <p14:creationId xmlns:p14="http://schemas.microsoft.com/office/powerpoint/2010/main" val="13537180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2FAE2-DF5E-017A-16C6-4159D09C280B}"/>
              </a:ext>
            </a:extLst>
          </p:cNvPr>
          <p:cNvSpPr>
            <a:spLocks noGrp="1"/>
          </p:cNvSpPr>
          <p:nvPr>
            <p:ph type="title"/>
          </p:nvPr>
        </p:nvSpPr>
        <p:spPr>
          <a:xfrm>
            <a:off x="571500" y="1143486"/>
            <a:ext cx="3200400" cy="1437406"/>
          </a:xfrm>
        </p:spPr>
        <p:txBody>
          <a:bodyPr anchor="t">
            <a:normAutofit/>
          </a:bodyPr>
          <a:lstStyle/>
          <a:p>
            <a:r>
              <a:rPr lang="en-US" sz="2800"/>
              <a:t> Assessing Linearity with R-squared</a:t>
            </a:r>
          </a:p>
        </p:txBody>
      </p:sp>
      <p:cxnSp>
        <p:nvCxnSpPr>
          <p:cNvPr id="10" name="Straight Connector 9">
            <a:extLst>
              <a:ext uri="{FF2B5EF4-FFF2-40B4-BE49-F238E27FC236}">
                <a16:creationId xmlns:a16="http://schemas.microsoft.com/office/drawing/2014/main" id="{37C77032-C865-6057-7D7A-E2743CFA20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8855" y="871146"/>
            <a:ext cx="552704"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8575813-0CDD-1171-5908-B628207BC92D}"/>
              </a:ext>
            </a:extLst>
          </p:cNvPr>
          <p:cNvSpPr>
            <a:spLocks noGrp="1"/>
          </p:cNvSpPr>
          <p:nvPr>
            <p:ph idx="1"/>
          </p:nvPr>
        </p:nvSpPr>
        <p:spPr>
          <a:xfrm>
            <a:off x="3581400" y="838199"/>
            <a:ext cx="5181600" cy="2666999"/>
          </a:xfrm>
        </p:spPr>
        <p:txBody>
          <a:bodyPr>
            <a:noAutofit/>
          </a:bodyPr>
          <a:lstStyle/>
          <a:p>
            <a:pPr>
              <a:lnSpc>
                <a:spcPct val="90000"/>
              </a:lnSpc>
            </a:pPr>
            <a:r>
              <a:rPr lang="en-US" sz="2000"/>
              <a:t>In summary, R-squared is a measure of how well a regression model explains the variance in the dependent variable.</a:t>
            </a:r>
          </a:p>
          <a:p>
            <a:pPr>
              <a:lnSpc>
                <a:spcPct val="90000"/>
              </a:lnSpc>
            </a:pPr>
            <a:r>
              <a:rPr lang="en-US" sz="2000"/>
              <a:t> In the context of linearity, a higher R-squared suggests a stronger linear relationship between the variables, while a lower R-squared suggests that the data may not follow a linear pattern, indicating the need for different modeling approaches.</a:t>
            </a:r>
            <a:endParaRPr lang="en-US" sz="2000" dirty="0"/>
          </a:p>
        </p:txBody>
      </p:sp>
      <p:pic>
        <p:nvPicPr>
          <p:cNvPr id="5" name="Picture 4" descr="A diagram of a line&#10;&#10;Description automatically generated">
            <a:extLst>
              <a:ext uri="{FF2B5EF4-FFF2-40B4-BE49-F238E27FC236}">
                <a16:creationId xmlns:a16="http://schemas.microsoft.com/office/drawing/2014/main" id="{0C710CF8-72C2-00EC-3683-A78C0B9E2A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317" y="3901035"/>
            <a:ext cx="7943850" cy="1549049"/>
          </a:xfrm>
          <a:prstGeom prst="rect">
            <a:avLst/>
          </a:prstGeom>
        </p:spPr>
      </p:pic>
    </p:spTree>
    <p:extLst>
      <p:ext uri="{BB962C8B-B14F-4D97-AF65-F5344CB8AC3E}">
        <p14:creationId xmlns:p14="http://schemas.microsoft.com/office/powerpoint/2010/main" val="1386909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9BD1E-CED2-899E-D45E-950A1DB959B9}"/>
              </a:ext>
            </a:extLst>
          </p:cNvPr>
          <p:cNvSpPr>
            <a:spLocks noGrp="1"/>
          </p:cNvSpPr>
          <p:nvPr>
            <p:ph type="title"/>
          </p:nvPr>
        </p:nvSpPr>
        <p:spPr/>
        <p:txBody>
          <a:bodyPr/>
          <a:lstStyle/>
          <a:p>
            <a:r>
              <a:rPr lang="en-US" b="1" dirty="0"/>
              <a:t>Decision Trees</a:t>
            </a:r>
          </a:p>
        </p:txBody>
      </p:sp>
      <p:sp>
        <p:nvSpPr>
          <p:cNvPr id="3" name="Content Placeholder 2">
            <a:extLst>
              <a:ext uri="{FF2B5EF4-FFF2-40B4-BE49-F238E27FC236}">
                <a16:creationId xmlns:a16="http://schemas.microsoft.com/office/drawing/2014/main" id="{BA7F70EB-2345-B90F-17CD-C0A2873D3054}"/>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dirty="0"/>
              <a:t>Decision trees are versatile supervised learning models.</a:t>
            </a:r>
          </a:p>
          <a:p>
            <a:pPr>
              <a:buFont typeface="Arial" panose="020B0604020202020204" pitchFamily="34" charset="0"/>
              <a:buChar char="•"/>
            </a:pPr>
            <a:r>
              <a:rPr lang="en-US" dirty="0"/>
              <a:t>Key property: Easy to interpret.</a:t>
            </a:r>
          </a:p>
          <a:p>
            <a:pPr>
              <a:buFont typeface="Arial" panose="020B0604020202020204" pitchFamily="34" charset="0"/>
              <a:buChar char="•"/>
            </a:pPr>
            <a:r>
              <a:rPr lang="en-US" dirty="0"/>
              <a:t>They are structured like binary trees.</a:t>
            </a:r>
          </a:p>
          <a:p>
            <a:pPr>
              <a:buFont typeface="Arial" panose="020B0604020202020204" pitchFamily="34" charset="0"/>
              <a:buChar char="•"/>
            </a:pPr>
            <a:r>
              <a:rPr lang="en-US" dirty="0"/>
              <a:t>Decision trees are intuitive and widely used in various fields.</a:t>
            </a:r>
          </a:p>
          <a:p>
            <a:pPr>
              <a:buFont typeface="Arial" panose="020B0604020202020204" pitchFamily="34" charset="0"/>
              <a:buChar char="•"/>
            </a:pPr>
            <a:r>
              <a:rPr lang="en-US" dirty="0"/>
              <a:t>Can predict both categorical values (classification trees) and real values (regression trees).</a:t>
            </a:r>
          </a:p>
          <a:p>
            <a:pPr>
              <a:buFont typeface="Arial" panose="020B0604020202020204" pitchFamily="34" charset="0"/>
              <a:buChar char="•"/>
            </a:pPr>
            <a:r>
              <a:rPr lang="en-US" dirty="0"/>
              <a:t>Handle numerical and categorical data without normalization or dummy variable creation.</a:t>
            </a:r>
          </a:p>
          <a:p>
            <a:pPr>
              <a:buFont typeface="Arial" panose="020B0604020202020204" pitchFamily="34" charset="0"/>
              <a:buChar char="•"/>
            </a:pPr>
            <a:r>
              <a:rPr lang="en-US" dirty="0"/>
              <a:t>Popular choice in machine learning.</a:t>
            </a:r>
          </a:p>
          <a:p>
            <a:endParaRPr lang="en-US" dirty="0"/>
          </a:p>
        </p:txBody>
      </p:sp>
    </p:spTree>
    <p:extLst>
      <p:ext uri="{BB962C8B-B14F-4D97-AF65-F5344CB8AC3E}">
        <p14:creationId xmlns:p14="http://schemas.microsoft.com/office/powerpoint/2010/main" val="39429672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FEE7-4E3C-E5A1-0468-788EE3B6C589}"/>
              </a:ext>
            </a:extLst>
          </p:cNvPr>
          <p:cNvSpPr>
            <a:spLocks noGrp="1"/>
          </p:cNvSpPr>
          <p:nvPr>
            <p:ph type="title"/>
          </p:nvPr>
        </p:nvSpPr>
        <p:spPr/>
        <p:txBody>
          <a:bodyPr/>
          <a:lstStyle/>
          <a:p>
            <a:r>
              <a:rPr lang="en-US" b="1" dirty="0"/>
              <a:t>Construction of Decision Trees</a:t>
            </a:r>
          </a:p>
        </p:txBody>
      </p:sp>
      <p:sp>
        <p:nvSpPr>
          <p:cNvPr id="3" name="Content Placeholder 2">
            <a:extLst>
              <a:ext uri="{FF2B5EF4-FFF2-40B4-BE49-F238E27FC236}">
                <a16:creationId xmlns:a16="http://schemas.microsoft.com/office/drawing/2014/main" id="{4186D491-1418-9FB4-6471-76E006FF2A7B}"/>
              </a:ext>
            </a:extLst>
          </p:cNvPr>
          <p:cNvSpPr>
            <a:spLocks noGrp="1"/>
          </p:cNvSpPr>
          <p:nvPr>
            <p:ph idx="1"/>
          </p:nvPr>
        </p:nvSpPr>
        <p:spPr>
          <a:xfrm>
            <a:off x="533400" y="1417638"/>
            <a:ext cx="8229600" cy="4525963"/>
          </a:xfrm>
        </p:spPr>
        <p:txBody>
          <a:bodyPr>
            <a:normAutofit fontScale="92500" lnSpcReduction="20000"/>
          </a:bodyPr>
          <a:lstStyle/>
          <a:p>
            <a:pPr>
              <a:buFont typeface="Arial" panose="020B0604020202020204" pitchFamily="34" charset="0"/>
              <a:buChar char="•"/>
            </a:pPr>
            <a:r>
              <a:rPr lang="en-US" dirty="0"/>
              <a:t>Decision trees are constructed in a top-down manner.</a:t>
            </a:r>
          </a:p>
          <a:p>
            <a:pPr>
              <a:buFont typeface="Arial" panose="020B0604020202020204" pitchFamily="34" charset="0"/>
              <a:buChar char="•"/>
            </a:pPr>
            <a:r>
              <a:rPr lang="en-US" dirty="0"/>
              <a:t>Starting at the root node, the dataset is split based on binary conditions.</a:t>
            </a:r>
          </a:p>
          <a:p>
            <a:pPr>
              <a:buFont typeface="Arial" panose="020B0604020202020204" pitchFamily="34" charset="0"/>
              <a:buChar char="•"/>
            </a:pPr>
            <a:r>
              <a:rPr lang="en-US" dirty="0"/>
              <a:t>Conditions divide the data into left and right child subsets.</a:t>
            </a:r>
          </a:p>
          <a:p>
            <a:pPr>
              <a:buFont typeface="Arial" panose="020B0604020202020204" pitchFamily="34" charset="0"/>
              <a:buChar char="•"/>
            </a:pPr>
            <a:r>
              <a:rPr lang="en-US" dirty="0"/>
              <a:t>Splitting conditions are selected to best separate data points.</a:t>
            </a:r>
          </a:p>
          <a:p>
            <a:pPr>
              <a:buFont typeface="Arial" panose="020B0604020202020204" pitchFamily="34" charset="0"/>
              <a:buChar char="•"/>
            </a:pPr>
            <a:r>
              <a:rPr lang="en-US" dirty="0"/>
              <a:t>Quality of splits can be measured using metrics like </a:t>
            </a:r>
            <a:r>
              <a:rPr lang="en-US" b="1" dirty="0"/>
              <a:t>Gini impurity</a:t>
            </a:r>
            <a:r>
              <a:rPr lang="en-US" dirty="0"/>
              <a:t>, </a:t>
            </a:r>
            <a:r>
              <a:rPr lang="en-US" b="1" dirty="0"/>
              <a:t>variance reduction</a:t>
            </a:r>
            <a:r>
              <a:rPr lang="en-US" dirty="0"/>
              <a:t>, or </a:t>
            </a:r>
            <a:r>
              <a:rPr lang="en-US" b="1" dirty="0"/>
              <a:t>information gain</a:t>
            </a:r>
            <a:r>
              <a:rPr lang="en-US" dirty="0"/>
              <a:t>.</a:t>
            </a:r>
          </a:p>
          <a:p>
            <a:endParaRPr lang="en-US" dirty="0"/>
          </a:p>
        </p:txBody>
      </p:sp>
    </p:spTree>
    <p:extLst>
      <p:ext uri="{BB962C8B-B14F-4D97-AF65-F5344CB8AC3E}">
        <p14:creationId xmlns:p14="http://schemas.microsoft.com/office/powerpoint/2010/main" val="6117713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2FAE2-DF5E-017A-16C6-4159D09C280B}"/>
              </a:ext>
            </a:extLst>
          </p:cNvPr>
          <p:cNvSpPr>
            <a:spLocks noGrp="1"/>
          </p:cNvSpPr>
          <p:nvPr>
            <p:ph type="title"/>
          </p:nvPr>
        </p:nvSpPr>
        <p:spPr/>
        <p:txBody>
          <a:bodyPr>
            <a:normAutofit fontScale="90000"/>
          </a:bodyPr>
          <a:lstStyle/>
          <a:p>
            <a:r>
              <a:rPr lang="en-US" b="1" dirty="0"/>
              <a:t>Decision Trees: The Stopping Criteria</a:t>
            </a:r>
          </a:p>
        </p:txBody>
      </p:sp>
      <p:sp>
        <p:nvSpPr>
          <p:cNvPr id="3" name="Content Placeholder 2">
            <a:extLst>
              <a:ext uri="{FF2B5EF4-FFF2-40B4-BE49-F238E27FC236}">
                <a16:creationId xmlns:a16="http://schemas.microsoft.com/office/drawing/2014/main" id="{48575813-0CDD-1171-5908-B628207BC92D}"/>
              </a:ext>
            </a:extLst>
          </p:cNvPr>
          <p:cNvSpPr>
            <a:spLocks noGrp="1"/>
          </p:cNvSpPr>
          <p:nvPr>
            <p:ph idx="1"/>
          </p:nvPr>
        </p:nvSpPr>
        <p:spPr/>
        <p:txBody>
          <a:bodyPr>
            <a:normAutofit lnSpcReduction="10000"/>
          </a:bodyPr>
          <a:lstStyle/>
          <a:p>
            <a:pPr>
              <a:buFont typeface="Arial" panose="020B0604020202020204" pitchFamily="34" charset="0"/>
              <a:buChar char="•"/>
            </a:pPr>
            <a:r>
              <a:rPr lang="en-US" dirty="0"/>
              <a:t>Decision tree construction stops based on criteria like:</a:t>
            </a:r>
          </a:p>
          <a:p>
            <a:pPr marL="742950" lvl="1" indent="-285750">
              <a:buFont typeface="Arial" panose="020B0604020202020204" pitchFamily="34" charset="0"/>
              <a:buChar char="•"/>
            </a:pPr>
            <a:r>
              <a:rPr lang="en-US" dirty="0"/>
              <a:t>When all leaves are pure (contain samples of the same class).</a:t>
            </a:r>
          </a:p>
          <a:p>
            <a:pPr marL="742950" lvl="1" indent="-285750">
              <a:buFont typeface="Arial" panose="020B0604020202020204" pitchFamily="34" charset="0"/>
              <a:buChar char="•"/>
            </a:pPr>
            <a:r>
              <a:rPr lang="en-US" dirty="0"/>
              <a:t>When a predefined maximum depth is reached.</a:t>
            </a:r>
          </a:p>
          <a:p>
            <a:pPr marL="742950" lvl="1" indent="-285750">
              <a:buFont typeface="Arial" panose="020B0604020202020204" pitchFamily="34" charset="0"/>
              <a:buChar char="•"/>
            </a:pPr>
            <a:r>
              <a:rPr lang="en-US" dirty="0"/>
              <a:t>When a child node has too few samples.</a:t>
            </a:r>
          </a:p>
          <a:p>
            <a:pPr>
              <a:buFont typeface="Arial" panose="020B0604020202020204" pitchFamily="34" charset="0"/>
              <a:buChar char="•"/>
            </a:pPr>
            <a:r>
              <a:rPr lang="en-US" dirty="0"/>
              <a:t>Output: A tree structure with nodes representing binary decisions and leaves representing classifications.</a:t>
            </a:r>
          </a:p>
          <a:p>
            <a:endParaRPr lang="en-US" dirty="0"/>
          </a:p>
        </p:txBody>
      </p:sp>
    </p:spTree>
    <p:extLst>
      <p:ext uri="{BB962C8B-B14F-4D97-AF65-F5344CB8AC3E}">
        <p14:creationId xmlns:p14="http://schemas.microsoft.com/office/powerpoint/2010/main" val="26133498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9BD1E-CED2-899E-D45E-950A1DB959B9}"/>
              </a:ext>
            </a:extLst>
          </p:cNvPr>
          <p:cNvSpPr>
            <a:spLocks noGrp="1"/>
          </p:cNvSpPr>
          <p:nvPr>
            <p:ph type="title"/>
          </p:nvPr>
        </p:nvSpPr>
        <p:spPr/>
        <p:txBody>
          <a:bodyPr>
            <a:normAutofit fontScale="90000"/>
          </a:bodyPr>
          <a:lstStyle/>
          <a:p>
            <a:r>
              <a:rPr lang="en-US" b="1" dirty="0"/>
              <a:t>Decision Trees: The Stopping Criteria</a:t>
            </a:r>
            <a:endParaRPr lang="en-US" dirty="0"/>
          </a:p>
        </p:txBody>
      </p:sp>
      <p:sp>
        <p:nvSpPr>
          <p:cNvPr id="3" name="Content Placeholder 2">
            <a:extLst>
              <a:ext uri="{FF2B5EF4-FFF2-40B4-BE49-F238E27FC236}">
                <a16:creationId xmlns:a16="http://schemas.microsoft.com/office/drawing/2014/main" id="{BA7F70EB-2345-B90F-17CD-C0A2873D3054}"/>
              </a:ext>
            </a:extLst>
          </p:cNvPr>
          <p:cNvSpPr>
            <a:spLocks noGrp="1"/>
          </p:cNvSpPr>
          <p:nvPr>
            <p:ph idx="1"/>
          </p:nvPr>
        </p:nvSpPr>
        <p:spPr/>
        <p:txBody>
          <a:bodyPr/>
          <a:lstStyle/>
          <a:p>
            <a:pPr>
              <a:buFont typeface="Arial" panose="020B0604020202020204" pitchFamily="34" charset="0"/>
              <a:buChar char="•"/>
            </a:pPr>
            <a:r>
              <a:rPr lang="en-US" dirty="0"/>
              <a:t>Decision trees offer interpretability.</a:t>
            </a:r>
          </a:p>
          <a:p>
            <a:pPr>
              <a:buFont typeface="Arial" panose="020B0604020202020204" pitchFamily="34" charset="0"/>
              <a:buChar char="•"/>
            </a:pPr>
            <a:r>
              <a:rPr lang="en-US" dirty="0"/>
              <a:t>Predictions are expressed as a series of Boolean conditions.</a:t>
            </a:r>
          </a:p>
          <a:p>
            <a:pPr>
              <a:buFont typeface="Arial" panose="020B0604020202020204" pitchFamily="34" charset="0"/>
              <a:buChar char="•"/>
            </a:pPr>
            <a:r>
              <a:rPr lang="en-US" dirty="0"/>
              <a:t>Efficient for training and predictions (favorable for large datasets).</a:t>
            </a:r>
          </a:p>
          <a:p>
            <a:pPr>
              <a:buFont typeface="Arial" panose="020B0604020202020204" pitchFamily="34" charset="0"/>
              <a:buChar char="•"/>
            </a:pPr>
            <a:r>
              <a:rPr lang="en-US" dirty="0"/>
              <a:t>Every sample traverses at most the tree's height (efficient time complexity).</a:t>
            </a:r>
          </a:p>
          <a:p>
            <a:endParaRPr lang="en-US" dirty="0"/>
          </a:p>
        </p:txBody>
      </p:sp>
    </p:spTree>
    <p:extLst>
      <p:ext uri="{BB962C8B-B14F-4D97-AF65-F5344CB8AC3E}">
        <p14:creationId xmlns:p14="http://schemas.microsoft.com/office/powerpoint/2010/main" val="2903328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9D2D-5C70-C884-4D54-599397A6D2B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25DC746-68D1-501D-B2C3-91C3406EAE26}"/>
              </a:ext>
            </a:extLst>
          </p:cNvPr>
          <p:cNvSpPr>
            <a:spLocks noGrp="1"/>
          </p:cNvSpPr>
          <p:nvPr>
            <p:ph idx="1"/>
          </p:nvPr>
        </p:nvSpPr>
        <p:spPr/>
        <p:txBody>
          <a:bodyPr>
            <a:normAutofit fontScale="85000" lnSpcReduction="10000"/>
          </a:bodyPr>
          <a:lstStyle/>
          <a:p>
            <a:r>
              <a:rPr lang="en-US" dirty="0"/>
              <a:t>In this module, we discuss the most useful Machine Learning (ML) techniques for security applications. </a:t>
            </a:r>
          </a:p>
          <a:p>
            <a:r>
              <a:rPr lang="en-US" dirty="0"/>
              <a:t>After covering some of the basic principles of machine learning, we offer up a toolbox of machine learning algorithms that you can choose from when approaching any given security problem. </a:t>
            </a:r>
          </a:p>
          <a:p>
            <a:r>
              <a:rPr lang="en-US" dirty="0"/>
              <a:t>We have tried to include enough detail about each technique so that you can know when and how to use it, but we do not attempt to cover all the nuances and complexities of the algorithms.</a:t>
            </a:r>
          </a:p>
        </p:txBody>
      </p:sp>
    </p:spTree>
    <p:extLst>
      <p:ext uri="{BB962C8B-B14F-4D97-AF65-F5344CB8AC3E}">
        <p14:creationId xmlns:p14="http://schemas.microsoft.com/office/powerpoint/2010/main" val="26340910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FEE7-4E3C-E5A1-0468-788EE3B6C589}"/>
              </a:ext>
            </a:extLst>
          </p:cNvPr>
          <p:cNvSpPr>
            <a:spLocks noGrp="1"/>
          </p:cNvSpPr>
          <p:nvPr>
            <p:ph type="title"/>
          </p:nvPr>
        </p:nvSpPr>
        <p:spPr/>
        <p:txBody>
          <a:bodyPr/>
          <a:lstStyle/>
          <a:p>
            <a:r>
              <a:rPr lang="en-US" b="1" dirty="0"/>
              <a:t>Limitations of Decision Trees</a:t>
            </a:r>
          </a:p>
        </p:txBody>
      </p:sp>
      <p:sp>
        <p:nvSpPr>
          <p:cNvPr id="3" name="Content Placeholder 2">
            <a:extLst>
              <a:ext uri="{FF2B5EF4-FFF2-40B4-BE49-F238E27FC236}">
                <a16:creationId xmlns:a16="http://schemas.microsoft.com/office/drawing/2014/main" id="{4186D491-1418-9FB4-6471-76E006FF2A7B}"/>
              </a:ext>
            </a:extLst>
          </p:cNvPr>
          <p:cNvSpPr>
            <a:spLocks noGrp="1"/>
          </p:cNvSpPr>
          <p:nvPr>
            <p:ph idx="1"/>
          </p:nvPr>
        </p:nvSpPr>
        <p:spPr/>
        <p:txBody>
          <a:bodyPr>
            <a:normAutofit fontScale="85000" lnSpcReduction="10000"/>
          </a:bodyPr>
          <a:lstStyle/>
          <a:p>
            <a:pPr>
              <a:buFont typeface="Arial" panose="020B0604020202020204" pitchFamily="34" charset="0"/>
              <a:buChar char="•"/>
            </a:pPr>
            <a:r>
              <a:rPr lang="en-US" dirty="0"/>
              <a:t>Overfitting: Trees can become overly complex and fail to generalize (pruning helps).</a:t>
            </a:r>
          </a:p>
          <a:p>
            <a:pPr>
              <a:buFont typeface="Arial" panose="020B0604020202020204" pitchFamily="34" charset="0"/>
              <a:buChar char="•"/>
            </a:pPr>
            <a:r>
              <a:rPr lang="en-US" dirty="0"/>
              <a:t>Inefficiency in representing certain relationships, e.g., XOR.</a:t>
            </a:r>
          </a:p>
          <a:p>
            <a:pPr>
              <a:buFont typeface="Arial" panose="020B0604020202020204" pitchFamily="34" charset="0"/>
              <a:buChar char="•"/>
            </a:pPr>
            <a:r>
              <a:rPr lang="en-US" dirty="0"/>
              <a:t>Less accuracy and robustness compared to some other techniques.</a:t>
            </a:r>
          </a:p>
          <a:p>
            <a:pPr>
              <a:buFont typeface="Arial" panose="020B0604020202020204" pitchFamily="34" charset="0"/>
              <a:buChar char="•"/>
            </a:pPr>
            <a:r>
              <a:rPr lang="en-US" dirty="0"/>
              <a:t>Sensitive to small changes in the training data.</a:t>
            </a:r>
          </a:p>
          <a:p>
            <a:pPr>
              <a:buFont typeface="Arial" panose="020B0604020202020204" pitchFamily="34" charset="0"/>
              <a:buChar char="•"/>
            </a:pPr>
            <a:r>
              <a:rPr lang="en-US" dirty="0"/>
              <a:t>Bias towards categorical variables with more values.</a:t>
            </a:r>
          </a:p>
          <a:p>
            <a:pPr>
              <a:buFont typeface="Arial" panose="020B0604020202020204" pitchFamily="34" charset="0"/>
              <a:buChar char="•"/>
            </a:pPr>
            <a:r>
              <a:rPr lang="en-US" dirty="0"/>
              <a:t>Greedy training does not guarantee an optimal tree (NP-complete problem).</a:t>
            </a:r>
          </a:p>
          <a:p>
            <a:endParaRPr lang="en-US" dirty="0"/>
          </a:p>
        </p:txBody>
      </p:sp>
    </p:spTree>
    <p:extLst>
      <p:ext uri="{BB962C8B-B14F-4D97-AF65-F5344CB8AC3E}">
        <p14:creationId xmlns:p14="http://schemas.microsoft.com/office/powerpoint/2010/main" val="29897718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2FAE2-DF5E-017A-16C6-4159D09C280B}"/>
              </a:ext>
            </a:extLst>
          </p:cNvPr>
          <p:cNvSpPr>
            <a:spLocks noGrp="1"/>
          </p:cNvSpPr>
          <p:nvPr>
            <p:ph type="title"/>
          </p:nvPr>
        </p:nvSpPr>
        <p:spPr/>
        <p:txBody>
          <a:bodyPr>
            <a:normAutofit/>
          </a:bodyPr>
          <a:lstStyle/>
          <a:p>
            <a:r>
              <a:rPr lang="en-US" b="1" dirty="0"/>
              <a:t>Decision Forests</a:t>
            </a:r>
            <a:endParaRPr lang="en-US" dirty="0"/>
          </a:p>
        </p:txBody>
      </p:sp>
      <p:sp>
        <p:nvSpPr>
          <p:cNvPr id="3" name="Content Placeholder 2">
            <a:extLst>
              <a:ext uri="{FF2B5EF4-FFF2-40B4-BE49-F238E27FC236}">
                <a16:creationId xmlns:a16="http://schemas.microsoft.com/office/drawing/2014/main" id="{48575813-0CDD-1171-5908-B628207BC92D}"/>
              </a:ext>
            </a:extLst>
          </p:cNvPr>
          <p:cNvSpPr>
            <a:spLocks noGrp="1"/>
          </p:cNvSpPr>
          <p:nvPr>
            <p:ph idx="1"/>
          </p:nvPr>
        </p:nvSpPr>
        <p:spPr/>
        <p:txBody>
          <a:bodyPr/>
          <a:lstStyle/>
          <a:p>
            <a:pPr>
              <a:buFont typeface="Arial" panose="020B0604020202020204" pitchFamily="34" charset="0"/>
              <a:buChar char="•"/>
            </a:pPr>
            <a:r>
              <a:rPr lang="en-US" dirty="0"/>
              <a:t>Ensemble: Combination of multiple classifiers.</a:t>
            </a:r>
          </a:p>
          <a:p>
            <a:pPr>
              <a:buFont typeface="Arial" panose="020B0604020202020204" pitchFamily="34" charset="0"/>
              <a:buChar char="•"/>
            </a:pPr>
            <a:r>
              <a:rPr lang="en-US" dirty="0"/>
              <a:t>Creates a more complex and often better-performing classifier.</a:t>
            </a:r>
          </a:p>
          <a:p>
            <a:pPr>
              <a:buFont typeface="Arial" panose="020B0604020202020204" pitchFamily="34" charset="0"/>
              <a:buChar char="•"/>
            </a:pPr>
            <a:r>
              <a:rPr lang="en-US" dirty="0"/>
              <a:t>Decision trees are often combined into ensembles called decision forests.</a:t>
            </a:r>
          </a:p>
          <a:p>
            <a:pPr>
              <a:buFont typeface="Arial" panose="020B0604020202020204" pitchFamily="34" charset="0"/>
              <a:buChar char="•"/>
            </a:pPr>
            <a:r>
              <a:rPr lang="en-US" dirty="0"/>
              <a:t>Two common types: Random Forests and Gradient-Boosted Decision Trees (GBDTs).</a:t>
            </a:r>
          </a:p>
          <a:p>
            <a:endParaRPr lang="en-US" dirty="0"/>
          </a:p>
        </p:txBody>
      </p:sp>
    </p:spTree>
    <p:extLst>
      <p:ext uri="{BB962C8B-B14F-4D97-AF65-F5344CB8AC3E}">
        <p14:creationId xmlns:p14="http://schemas.microsoft.com/office/powerpoint/2010/main" val="9592916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9BD1E-CED2-899E-D45E-950A1DB959B9}"/>
              </a:ext>
            </a:extLst>
          </p:cNvPr>
          <p:cNvSpPr>
            <a:spLocks noGrp="1"/>
          </p:cNvSpPr>
          <p:nvPr>
            <p:ph type="title"/>
          </p:nvPr>
        </p:nvSpPr>
        <p:spPr/>
        <p:txBody>
          <a:bodyPr/>
          <a:lstStyle/>
          <a:p>
            <a:r>
              <a:rPr lang="en-US" b="1" dirty="0"/>
              <a:t>Random Forests</a:t>
            </a:r>
          </a:p>
        </p:txBody>
      </p:sp>
      <p:sp>
        <p:nvSpPr>
          <p:cNvPr id="3" name="Content Placeholder 2">
            <a:extLst>
              <a:ext uri="{FF2B5EF4-FFF2-40B4-BE49-F238E27FC236}">
                <a16:creationId xmlns:a16="http://schemas.microsoft.com/office/drawing/2014/main" id="{BA7F70EB-2345-B90F-17CD-C0A2873D3054}"/>
              </a:ext>
            </a:extLst>
          </p:cNvPr>
          <p:cNvSpPr>
            <a:spLocks noGrp="1"/>
          </p:cNvSpPr>
          <p:nvPr>
            <p:ph idx="1"/>
          </p:nvPr>
        </p:nvSpPr>
        <p:spPr/>
        <p:txBody>
          <a:bodyPr>
            <a:normAutofit/>
          </a:bodyPr>
          <a:lstStyle/>
          <a:p>
            <a:pPr>
              <a:buFont typeface="Arial" panose="020B0604020202020204" pitchFamily="34" charset="0"/>
              <a:buChar char="•"/>
            </a:pPr>
            <a:r>
              <a:rPr lang="en-US" dirty="0"/>
              <a:t>Random Forests: Ensembles of decision trees (typically tens to thousands).</a:t>
            </a:r>
          </a:p>
          <a:p>
            <a:pPr>
              <a:buFont typeface="Arial" panose="020B0604020202020204" pitchFamily="34" charset="0"/>
              <a:buChar char="•"/>
            </a:pPr>
            <a:r>
              <a:rPr lang="en-US" dirty="0"/>
              <a:t>Combats overfitting.</a:t>
            </a:r>
          </a:p>
          <a:p>
            <a:pPr>
              <a:buFont typeface="Arial" panose="020B0604020202020204" pitchFamily="34" charset="0"/>
              <a:buChar char="•"/>
            </a:pPr>
            <a:r>
              <a:rPr lang="en-US" dirty="0"/>
              <a:t>Predictions: Majority vote for classification or mean for regression.</a:t>
            </a:r>
          </a:p>
          <a:p>
            <a:endParaRPr lang="en-US" dirty="0"/>
          </a:p>
        </p:txBody>
      </p:sp>
    </p:spTree>
    <p:extLst>
      <p:ext uri="{BB962C8B-B14F-4D97-AF65-F5344CB8AC3E}">
        <p14:creationId xmlns:p14="http://schemas.microsoft.com/office/powerpoint/2010/main" val="480082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FEE7-4E3C-E5A1-0468-788EE3B6C589}"/>
              </a:ext>
            </a:extLst>
          </p:cNvPr>
          <p:cNvSpPr>
            <a:spLocks noGrp="1"/>
          </p:cNvSpPr>
          <p:nvPr>
            <p:ph type="title"/>
          </p:nvPr>
        </p:nvSpPr>
        <p:spPr/>
        <p:txBody>
          <a:bodyPr/>
          <a:lstStyle/>
          <a:p>
            <a:r>
              <a:rPr lang="en-US" b="1" dirty="0"/>
              <a:t>Random Forests</a:t>
            </a:r>
            <a:endParaRPr lang="en-US" dirty="0"/>
          </a:p>
        </p:txBody>
      </p:sp>
      <p:sp>
        <p:nvSpPr>
          <p:cNvPr id="3" name="Content Placeholder 2">
            <a:extLst>
              <a:ext uri="{FF2B5EF4-FFF2-40B4-BE49-F238E27FC236}">
                <a16:creationId xmlns:a16="http://schemas.microsoft.com/office/drawing/2014/main" id="{4186D491-1418-9FB4-6471-76E006FF2A7B}"/>
              </a:ext>
            </a:extLst>
          </p:cNvPr>
          <p:cNvSpPr>
            <a:spLocks noGrp="1"/>
          </p:cNvSpPr>
          <p:nvPr>
            <p:ph idx="1"/>
          </p:nvPr>
        </p:nvSpPr>
        <p:spPr/>
        <p:txBody>
          <a:bodyPr/>
          <a:lstStyle/>
          <a:p>
            <a:pPr>
              <a:buFont typeface="Arial" panose="020B0604020202020204" pitchFamily="34" charset="0"/>
              <a:buChar char="•"/>
            </a:pPr>
            <a:r>
              <a:rPr lang="en-US" dirty="0"/>
              <a:t>Training Algorithm:</a:t>
            </a:r>
          </a:p>
          <a:p>
            <a:pPr marL="742950" lvl="1" indent="-285750">
              <a:buFont typeface="Arial" panose="020B0604020202020204" pitchFamily="34" charset="0"/>
              <a:buChar char="•"/>
            </a:pPr>
            <a:r>
              <a:rPr lang="en-US" dirty="0"/>
              <a:t>Randomly sample N data points.</a:t>
            </a:r>
          </a:p>
          <a:p>
            <a:pPr marL="742950" lvl="1" indent="-285750">
              <a:buFont typeface="Arial" panose="020B0604020202020204" pitchFamily="34" charset="0"/>
              <a:buChar char="•"/>
            </a:pPr>
            <a:r>
              <a:rPr lang="en-US" dirty="0"/>
              <a:t>At each split, randomly select m features from p available features.</a:t>
            </a:r>
          </a:p>
          <a:p>
            <a:pPr marL="742950" lvl="1" indent="-285750">
              <a:buFont typeface="Arial" panose="020B0604020202020204" pitchFamily="34" charset="0"/>
              <a:buChar char="•"/>
            </a:pPr>
            <a:r>
              <a:rPr lang="en-US" dirty="0"/>
              <a:t>Repeat steps until tree is trained.</a:t>
            </a:r>
          </a:p>
          <a:p>
            <a:pPr marL="742950" lvl="1" indent="-285750">
              <a:buFont typeface="Arial" panose="020B0604020202020204" pitchFamily="34" charset="0"/>
              <a:buChar char="•"/>
            </a:pPr>
            <a:r>
              <a:rPr lang="en-US" dirty="0"/>
              <a:t>Repeat for all trees.</a:t>
            </a:r>
          </a:p>
          <a:p>
            <a:pPr>
              <a:buFont typeface="Arial" panose="020B0604020202020204" pitchFamily="34" charset="0"/>
              <a:buChar char="•"/>
            </a:pPr>
            <a:r>
              <a:rPr lang="en-US" dirty="0"/>
              <a:t>Parallelizable and efficient but complex and less interpretable.</a:t>
            </a:r>
          </a:p>
          <a:p>
            <a:endParaRPr lang="en-US" dirty="0"/>
          </a:p>
        </p:txBody>
      </p:sp>
    </p:spTree>
    <p:extLst>
      <p:ext uri="{BB962C8B-B14F-4D97-AF65-F5344CB8AC3E}">
        <p14:creationId xmlns:p14="http://schemas.microsoft.com/office/powerpoint/2010/main" val="14305290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2FAE2-DF5E-017A-16C6-4159D09C280B}"/>
              </a:ext>
            </a:extLst>
          </p:cNvPr>
          <p:cNvSpPr>
            <a:spLocks noGrp="1"/>
          </p:cNvSpPr>
          <p:nvPr>
            <p:ph type="title"/>
          </p:nvPr>
        </p:nvSpPr>
        <p:spPr/>
        <p:txBody>
          <a:bodyPr>
            <a:normAutofit fontScale="90000"/>
          </a:bodyPr>
          <a:lstStyle/>
          <a:p>
            <a:r>
              <a:rPr lang="en-US" dirty="0"/>
              <a:t>Gradient-Boosted Decision Trees (GBDTs)</a:t>
            </a:r>
          </a:p>
        </p:txBody>
      </p:sp>
      <p:sp>
        <p:nvSpPr>
          <p:cNvPr id="3" name="Content Placeholder 2">
            <a:extLst>
              <a:ext uri="{FF2B5EF4-FFF2-40B4-BE49-F238E27FC236}">
                <a16:creationId xmlns:a16="http://schemas.microsoft.com/office/drawing/2014/main" id="{48575813-0CDD-1171-5908-B628207BC92D}"/>
              </a:ext>
            </a:extLst>
          </p:cNvPr>
          <p:cNvSpPr>
            <a:spLocks noGrp="1"/>
          </p:cNvSpPr>
          <p:nvPr>
            <p:ph idx="1"/>
          </p:nvPr>
        </p:nvSpPr>
        <p:spPr>
          <a:xfrm>
            <a:off x="457200" y="1432878"/>
            <a:ext cx="8229600" cy="4525963"/>
          </a:xfrm>
        </p:spPr>
        <p:txBody>
          <a:bodyPr>
            <a:normAutofit fontScale="92500" lnSpcReduction="20000"/>
          </a:bodyPr>
          <a:lstStyle/>
          <a:p>
            <a:pPr>
              <a:buFont typeface="Arial" panose="020B0604020202020204" pitchFamily="34" charset="0"/>
              <a:buChar char="•"/>
            </a:pPr>
            <a:r>
              <a:rPr lang="en-US" dirty="0"/>
              <a:t>GBDTs: Smart combinations of decision tree predictions.</a:t>
            </a:r>
          </a:p>
          <a:p>
            <a:pPr>
              <a:buFont typeface="Arial" panose="020B0604020202020204" pitchFamily="34" charset="0"/>
              <a:buChar char="•"/>
            </a:pPr>
            <a:r>
              <a:rPr lang="en-US" dirty="0"/>
              <a:t>Use gradient descent optimization on the loss function.</a:t>
            </a:r>
          </a:p>
          <a:p>
            <a:pPr>
              <a:buFont typeface="Arial" panose="020B0604020202020204" pitchFamily="34" charset="0"/>
              <a:buChar char="•"/>
            </a:pPr>
            <a:r>
              <a:rPr lang="en-US" dirty="0"/>
              <a:t>Add trees one at a time until stopping criteria met.</a:t>
            </a:r>
          </a:p>
          <a:p>
            <a:pPr>
              <a:buFont typeface="Arial" panose="020B0604020202020204" pitchFamily="34" charset="0"/>
              <a:buChar char="•"/>
            </a:pPr>
            <a:r>
              <a:rPr lang="en-US" dirty="0"/>
              <a:t>Improvements:</a:t>
            </a:r>
          </a:p>
          <a:p>
            <a:pPr marL="742950" lvl="1" indent="-285750">
              <a:buFont typeface="Arial" panose="020B0604020202020204" pitchFamily="34" charset="0"/>
              <a:buChar char="•"/>
            </a:pPr>
            <a:r>
              <a:rPr lang="en-US" dirty="0"/>
              <a:t>Constraints on trees (depth, nodes, samples).</a:t>
            </a:r>
          </a:p>
          <a:p>
            <a:pPr marL="742950" lvl="1" indent="-285750">
              <a:buFont typeface="Arial" panose="020B0604020202020204" pitchFamily="34" charset="0"/>
              <a:buChar char="•"/>
            </a:pPr>
            <a:r>
              <a:rPr lang="en-US" dirty="0"/>
              <a:t>Weighted contribution of trees (shrinkage).</a:t>
            </a:r>
          </a:p>
          <a:p>
            <a:pPr marL="742950" lvl="1" indent="-285750">
              <a:buFont typeface="Arial" panose="020B0604020202020204" pitchFamily="34" charset="0"/>
              <a:buChar char="•"/>
            </a:pPr>
            <a:r>
              <a:rPr lang="en-US" dirty="0"/>
              <a:t>Subsampling data and features.</a:t>
            </a:r>
          </a:p>
          <a:p>
            <a:pPr marL="742950" lvl="1" indent="-285750">
              <a:buFont typeface="Arial" panose="020B0604020202020204" pitchFamily="34" charset="0"/>
              <a:buChar char="•"/>
            </a:pPr>
            <a:r>
              <a:rPr lang="en-US" dirty="0"/>
              <a:t>Regularization techniques (L1 and L2).</a:t>
            </a:r>
          </a:p>
          <a:p>
            <a:endParaRPr lang="en-US" dirty="0"/>
          </a:p>
        </p:txBody>
      </p:sp>
    </p:spTree>
    <p:extLst>
      <p:ext uri="{BB962C8B-B14F-4D97-AF65-F5344CB8AC3E}">
        <p14:creationId xmlns:p14="http://schemas.microsoft.com/office/powerpoint/2010/main" val="10397443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9BD1E-CED2-899E-D45E-950A1DB959B9}"/>
              </a:ext>
            </a:extLst>
          </p:cNvPr>
          <p:cNvSpPr>
            <a:spLocks noGrp="1"/>
          </p:cNvSpPr>
          <p:nvPr>
            <p:ph type="title"/>
          </p:nvPr>
        </p:nvSpPr>
        <p:spPr/>
        <p:txBody>
          <a:bodyPr/>
          <a:lstStyle/>
          <a:p>
            <a:r>
              <a:rPr lang="en-US" dirty="0"/>
              <a:t>Support Vector Machin (SVM)</a:t>
            </a:r>
          </a:p>
        </p:txBody>
      </p:sp>
      <p:sp>
        <p:nvSpPr>
          <p:cNvPr id="3" name="Content Placeholder 2">
            <a:extLst>
              <a:ext uri="{FF2B5EF4-FFF2-40B4-BE49-F238E27FC236}">
                <a16:creationId xmlns:a16="http://schemas.microsoft.com/office/drawing/2014/main" id="{BA7F70EB-2345-B90F-17CD-C0A2873D3054}"/>
              </a:ext>
            </a:extLst>
          </p:cNvPr>
          <p:cNvSpPr>
            <a:spLocks noGrp="1"/>
          </p:cNvSpPr>
          <p:nvPr>
            <p:ph idx="1"/>
          </p:nvPr>
        </p:nvSpPr>
        <p:spPr/>
        <p:txBody>
          <a:bodyPr>
            <a:normAutofit/>
          </a:bodyPr>
          <a:lstStyle/>
          <a:p>
            <a:pPr>
              <a:buFont typeface="Arial" panose="020B0604020202020204" pitchFamily="34" charset="0"/>
              <a:buChar char="•"/>
            </a:pPr>
            <a:r>
              <a:rPr lang="en-US" dirty="0"/>
              <a:t>SVM is a linear classifier like logistic regression but uses a different loss function.</a:t>
            </a:r>
          </a:p>
          <a:p>
            <a:pPr>
              <a:buFont typeface="Arial" panose="020B0604020202020204" pitchFamily="34" charset="0"/>
              <a:buChar char="•"/>
            </a:pPr>
            <a:r>
              <a:rPr lang="en-US" dirty="0"/>
              <a:t>It finds a hyperplane to separate two classes, aiming for the maximum-margin between classes.</a:t>
            </a:r>
          </a:p>
          <a:p>
            <a:pPr>
              <a:buFont typeface="Arial" panose="020B0604020202020204" pitchFamily="34" charset="0"/>
              <a:buChar char="•"/>
            </a:pPr>
            <a:r>
              <a:rPr lang="en-US" dirty="0"/>
              <a:t>The margin is the distance from the separating plane to the closest data points on each side.</a:t>
            </a:r>
          </a:p>
          <a:p>
            <a:endParaRPr lang="en-US" dirty="0"/>
          </a:p>
        </p:txBody>
      </p:sp>
    </p:spTree>
    <p:extLst>
      <p:ext uri="{BB962C8B-B14F-4D97-AF65-F5344CB8AC3E}">
        <p14:creationId xmlns:p14="http://schemas.microsoft.com/office/powerpoint/2010/main" val="32980213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FEE7-4E3C-E5A1-0468-788EE3B6C589}"/>
              </a:ext>
            </a:extLst>
          </p:cNvPr>
          <p:cNvSpPr>
            <a:spLocks noGrp="1"/>
          </p:cNvSpPr>
          <p:nvPr>
            <p:ph type="title"/>
          </p:nvPr>
        </p:nvSpPr>
        <p:spPr/>
        <p:txBody>
          <a:bodyPr/>
          <a:lstStyle/>
          <a:p>
            <a:r>
              <a:rPr lang="en-US" dirty="0"/>
              <a:t>SVM</a:t>
            </a:r>
          </a:p>
        </p:txBody>
      </p:sp>
      <p:sp>
        <p:nvSpPr>
          <p:cNvPr id="3" name="Content Placeholder 2">
            <a:extLst>
              <a:ext uri="{FF2B5EF4-FFF2-40B4-BE49-F238E27FC236}">
                <a16:creationId xmlns:a16="http://schemas.microsoft.com/office/drawing/2014/main" id="{4186D491-1418-9FB4-6471-76E006FF2A7B}"/>
              </a:ext>
            </a:extLst>
          </p:cNvPr>
          <p:cNvSpPr>
            <a:spLocks noGrp="1"/>
          </p:cNvSpPr>
          <p:nvPr>
            <p:ph idx="1"/>
          </p:nvPr>
        </p:nvSpPr>
        <p:spPr/>
        <p:txBody>
          <a:bodyPr/>
          <a:lstStyle/>
          <a:p>
            <a:pPr>
              <a:buFont typeface="Arial" panose="020B0604020202020204" pitchFamily="34" charset="0"/>
              <a:buChar char="•"/>
            </a:pPr>
            <a:r>
              <a:rPr lang="en-US" dirty="0"/>
              <a:t>Points within the margin are penalized based on their distance from it.</a:t>
            </a:r>
          </a:p>
          <a:p>
            <a:pPr>
              <a:buFont typeface="Arial" panose="020B0604020202020204" pitchFamily="34" charset="0"/>
              <a:buChar char="•"/>
            </a:pPr>
            <a:r>
              <a:rPr lang="en-US" dirty="0"/>
              <a:t>The mathematical representation of the loss function involves margin, distance, and a hyperparameter C.</a:t>
            </a:r>
          </a:p>
          <a:p>
            <a:pPr>
              <a:buFont typeface="Arial" panose="020B0604020202020204" pitchFamily="34" charset="0"/>
              <a:buChar char="•"/>
            </a:pPr>
            <a:r>
              <a:rPr lang="en-US" dirty="0"/>
              <a:t>SVM classifies new data points based on which side of the plane they fall on.</a:t>
            </a:r>
          </a:p>
          <a:p>
            <a:endParaRPr lang="en-US" dirty="0"/>
          </a:p>
        </p:txBody>
      </p:sp>
    </p:spTree>
    <p:extLst>
      <p:ext uri="{BB962C8B-B14F-4D97-AF65-F5344CB8AC3E}">
        <p14:creationId xmlns:p14="http://schemas.microsoft.com/office/powerpoint/2010/main" val="20718293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2FAE2-DF5E-017A-16C6-4159D09C280B}"/>
              </a:ext>
            </a:extLst>
          </p:cNvPr>
          <p:cNvSpPr>
            <a:spLocks noGrp="1"/>
          </p:cNvSpPr>
          <p:nvPr>
            <p:ph type="title"/>
          </p:nvPr>
        </p:nvSpPr>
        <p:spPr/>
        <p:txBody>
          <a:bodyPr/>
          <a:lstStyle/>
          <a:p>
            <a:r>
              <a:rPr lang="en-US" b="1" dirty="0"/>
              <a:t>Naive Bayes (NB)</a:t>
            </a:r>
          </a:p>
        </p:txBody>
      </p:sp>
      <p:sp>
        <p:nvSpPr>
          <p:cNvPr id="3" name="Content Placeholder 2">
            <a:extLst>
              <a:ext uri="{FF2B5EF4-FFF2-40B4-BE49-F238E27FC236}">
                <a16:creationId xmlns:a16="http://schemas.microsoft.com/office/drawing/2014/main" id="{48575813-0CDD-1171-5908-B628207BC92D}"/>
              </a:ext>
            </a:extLst>
          </p:cNvPr>
          <p:cNvSpPr>
            <a:spLocks noGrp="1"/>
          </p:cNvSpPr>
          <p:nvPr>
            <p:ph idx="1"/>
          </p:nvPr>
        </p:nvSpPr>
        <p:spPr>
          <a:xfrm>
            <a:off x="457200" y="1417638"/>
            <a:ext cx="8229600" cy="4525963"/>
          </a:xfrm>
        </p:spPr>
        <p:txBody>
          <a:bodyPr>
            <a:normAutofit fontScale="92500" lnSpcReduction="10000"/>
          </a:bodyPr>
          <a:lstStyle/>
          <a:p>
            <a:pPr>
              <a:buFont typeface="Arial" panose="020B0604020202020204" pitchFamily="34" charset="0"/>
              <a:buChar char="•"/>
            </a:pPr>
            <a:r>
              <a:rPr lang="en-US" dirty="0"/>
              <a:t>Naive Bayes is a classic statistical classifier that makes a strong assumption: it assumes features are chosen independently, even though this doesn't hold in reality.</a:t>
            </a:r>
          </a:p>
          <a:p>
            <a:pPr>
              <a:buFont typeface="Arial" panose="020B0604020202020204" pitchFamily="34" charset="0"/>
              <a:buChar char="•"/>
            </a:pPr>
            <a:r>
              <a:rPr lang="en-US" dirty="0"/>
              <a:t>Despite the "naive" assumption, Naive Bayes is effective for tasks like spam classification.</a:t>
            </a:r>
          </a:p>
          <a:p>
            <a:pPr>
              <a:buFont typeface="Arial" panose="020B0604020202020204" pitchFamily="34" charset="0"/>
              <a:buChar char="•"/>
            </a:pPr>
            <a:r>
              <a:rPr lang="en-US" dirty="0"/>
              <a:t>The core idea is to calculate the probability that a data point belongs to a specific class.</a:t>
            </a:r>
          </a:p>
          <a:p>
            <a:pPr>
              <a:buFont typeface="Arial" panose="020B0604020202020204" pitchFamily="34" charset="0"/>
              <a:buChar char="•"/>
            </a:pPr>
            <a:r>
              <a:rPr lang="en-US" dirty="0"/>
              <a:t>It uses Bayes' Theorem to express this as a conditional probability </a:t>
            </a:r>
          </a:p>
          <a:p>
            <a:endParaRPr lang="en-US" dirty="0"/>
          </a:p>
        </p:txBody>
      </p:sp>
    </p:spTree>
    <p:extLst>
      <p:ext uri="{BB962C8B-B14F-4D97-AF65-F5344CB8AC3E}">
        <p14:creationId xmlns:p14="http://schemas.microsoft.com/office/powerpoint/2010/main" val="9878526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9BD1E-CED2-899E-D45E-950A1DB959B9}"/>
              </a:ext>
            </a:extLst>
          </p:cNvPr>
          <p:cNvSpPr>
            <a:spLocks noGrp="1"/>
          </p:cNvSpPr>
          <p:nvPr>
            <p:ph type="title"/>
          </p:nvPr>
        </p:nvSpPr>
        <p:spPr/>
        <p:txBody>
          <a:bodyPr/>
          <a:lstStyle/>
          <a:p>
            <a:r>
              <a:rPr lang="en-US" dirty="0"/>
              <a:t>NB Similarity to Logistic Regression</a:t>
            </a:r>
          </a:p>
        </p:txBody>
      </p:sp>
      <p:sp>
        <p:nvSpPr>
          <p:cNvPr id="3" name="Content Placeholder 2">
            <a:extLst>
              <a:ext uri="{FF2B5EF4-FFF2-40B4-BE49-F238E27FC236}">
                <a16:creationId xmlns:a16="http://schemas.microsoft.com/office/drawing/2014/main" id="{BA7F70EB-2345-B90F-17CD-C0A2873D3054}"/>
              </a:ext>
            </a:extLst>
          </p:cNvPr>
          <p:cNvSpPr>
            <a:spLocks noGrp="1"/>
          </p:cNvSpPr>
          <p:nvPr>
            <p:ph idx="1"/>
          </p:nvPr>
        </p:nvSpPr>
        <p:spPr/>
        <p:txBody>
          <a:bodyPr/>
          <a:lstStyle/>
          <a:p>
            <a:pPr>
              <a:buFont typeface="Arial" panose="020B0604020202020204" pitchFamily="34" charset="0"/>
              <a:buChar char="•"/>
            </a:pPr>
            <a:r>
              <a:rPr lang="en-US" dirty="0"/>
              <a:t>Naive Bayes is similar to logistic regression.</a:t>
            </a:r>
          </a:p>
          <a:p>
            <a:pPr>
              <a:buFont typeface="Arial" panose="020B0604020202020204" pitchFamily="34" charset="0"/>
              <a:buChar char="•"/>
            </a:pPr>
            <a:r>
              <a:rPr lang="en-US" dirty="0"/>
              <a:t>It implicitly involves an optimization algorithm in the probability estimate.</a:t>
            </a:r>
          </a:p>
          <a:p>
            <a:pPr>
              <a:buFont typeface="Arial" panose="020B0604020202020204" pitchFamily="34" charset="0"/>
              <a:buChar char="•"/>
            </a:pPr>
            <a:r>
              <a:rPr lang="en-US" dirty="0"/>
              <a:t>When taking logarithms, it becomes a linear classifier.</a:t>
            </a:r>
          </a:p>
          <a:p>
            <a:endParaRPr lang="en-US" dirty="0"/>
          </a:p>
        </p:txBody>
      </p:sp>
    </p:spTree>
    <p:extLst>
      <p:ext uri="{BB962C8B-B14F-4D97-AF65-F5344CB8AC3E}">
        <p14:creationId xmlns:p14="http://schemas.microsoft.com/office/powerpoint/2010/main" val="12844341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FEE7-4E3C-E5A1-0468-788EE3B6C589}"/>
              </a:ext>
            </a:extLst>
          </p:cNvPr>
          <p:cNvSpPr>
            <a:spLocks noGrp="1"/>
          </p:cNvSpPr>
          <p:nvPr>
            <p:ph type="title"/>
          </p:nvPr>
        </p:nvSpPr>
        <p:spPr/>
        <p:txBody>
          <a:bodyPr/>
          <a:lstStyle/>
          <a:p>
            <a:r>
              <a:rPr lang="en-US" dirty="0"/>
              <a:t>NB Challenges</a:t>
            </a:r>
          </a:p>
        </p:txBody>
      </p:sp>
      <p:sp>
        <p:nvSpPr>
          <p:cNvPr id="3" name="Content Placeholder 2">
            <a:extLst>
              <a:ext uri="{FF2B5EF4-FFF2-40B4-BE49-F238E27FC236}">
                <a16:creationId xmlns:a16="http://schemas.microsoft.com/office/drawing/2014/main" id="{4186D491-1418-9FB4-6471-76E006FF2A7B}"/>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dirty="0"/>
              <a:t>Challenges arise in practice:</a:t>
            </a:r>
          </a:p>
          <a:p>
            <a:pPr marL="742950" lvl="1" indent="-285750">
              <a:buFont typeface="Arial" panose="020B0604020202020204" pitchFamily="34" charset="0"/>
              <a:buChar char="•"/>
            </a:pPr>
            <a:r>
              <a:rPr lang="en-US" dirty="0"/>
              <a:t>Handling cases where all examples of a feature are in one class (e.g., specific words only in spam messages) using smoothing.</a:t>
            </a:r>
          </a:p>
          <a:p>
            <a:pPr marL="742950" lvl="1" indent="-285750">
              <a:buFont typeface="Arial" panose="020B0604020202020204" pitchFamily="34" charset="0"/>
              <a:buChar char="•"/>
            </a:pPr>
            <a:r>
              <a:rPr lang="en-US" dirty="0"/>
              <a:t>Dealing with unseen features in validation or real-life scoring.</a:t>
            </a:r>
          </a:p>
          <a:p>
            <a:pPr>
              <a:buFont typeface="Arial" panose="020B0604020202020204" pitchFamily="34" charset="0"/>
              <a:buChar char="•"/>
            </a:pPr>
            <a:r>
              <a:rPr lang="en-US" dirty="0"/>
              <a:t>Mapping the score to a probability using a transformation but note that this probability might not be well-calibrated.</a:t>
            </a:r>
          </a:p>
          <a:p>
            <a:pPr>
              <a:buFont typeface="Arial" panose="020B0604020202020204" pitchFamily="34" charset="0"/>
              <a:buChar char="•"/>
            </a:pPr>
            <a:r>
              <a:rPr lang="en-US" dirty="0"/>
              <a:t>Techniques like Platt scaling or isotonic regression can improve probability estimates.</a:t>
            </a:r>
          </a:p>
          <a:p>
            <a:endParaRPr lang="en-US" dirty="0"/>
          </a:p>
        </p:txBody>
      </p:sp>
    </p:spTree>
    <p:extLst>
      <p:ext uri="{BB962C8B-B14F-4D97-AF65-F5344CB8AC3E}">
        <p14:creationId xmlns:p14="http://schemas.microsoft.com/office/powerpoint/2010/main" val="1516571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942267-6B99-BFF6-A604-24C68F906D4C}"/>
              </a:ext>
            </a:extLst>
          </p:cNvPr>
          <p:cNvSpPr>
            <a:spLocks noGrp="1"/>
          </p:cNvSpPr>
          <p:nvPr>
            <p:ph idx="1"/>
          </p:nvPr>
        </p:nvSpPr>
        <p:spPr>
          <a:xfrm>
            <a:off x="762000" y="4648200"/>
            <a:ext cx="7620000" cy="762000"/>
          </a:xfrm>
        </p:spPr>
        <p:txBody>
          <a:bodyPr>
            <a:normAutofit fontScale="62500" lnSpcReduction="20000"/>
          </a:bodyPr>
          <a:lstStyle/>
          <a:p>
            <a:r>
              <a:rPr lang="en-US" dirty="0">
                <a:hlinkClick r:id="rId2"/>
              </a:rPr>
              <a:t>Source: A hybrid forecasting model of cassava price based on artificial neural network with support vector machine technique</a:t>
            </a:r>
            <a:endParaRPr lang="en-US" dirty="0"/>
          </a:p>
          <a:p>
            <a:endParaRPr lang="en-US" dirty="0"/>
          </a:p>
        </p:txBody>
      </p:sp>
      <p:pic>
        <p:nvPicPr>
          <p:cNvPr id="5" name="Picture 4" descr="A diagram of a machine learning algorithm&#10;&#10;Description automatically generated">
            <a:extLst>
              <a:ext uri="{FF2B5EF4-FFF2-40B4-BE49-F238E27FC236}">
                <a16:creationId xmlns:a16="http://schemas.microsoft.com/office/drawing/2014/main" id="{8221A529-33C6-3E8E-B8CF-B83F723A7A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600200"/>
            <a:ext cx="6800850" cy="2676525"/>
          </a:xfrm>
          <a:prstGeom prst="rect">
            <a:avLst/>
          </a:prstGeom>
        </p:spPr>
      </p:pic>
    </p:spTree>
    <p:extLst>
      <p:ext uri="{BB962C8B-B14F-4D97-AF65-F5344CB8AC3E}">
        <p14:creationId xmlns:p14="http://schemas.microsoft.com/office/powerpoint/2010/main" val="29997886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2FAE2-DF5E-017A-16C6-4159D09C280B}"/>
              </a:ext>
            </a:extLst>
          </p:cNvPr>
          <p:cNvSpPr>
            <a:spLocks noGrp="1"/>
          </p:cNvSpPr>
          <p:nvPr>
            <p:ph type="title"/>
          </p:nvPr>
        </p:nvSpPr>
        <p:spPr/>
        <p:txBody>
          <a:bodyPr/>
          <a:lstStyle/>
          <a:p>
            <a:r>
              <a:rPr lang="en-US" dirty="0"/>
              <a:t>k-Nearest Neighbors (k-NN)</a:t>
            </a:r>
          </a:p>
        </p:txBody>
      </p:sp>
      <p:sp>
        <p:nvSpPr>
          <p:cNvPr id="3" name="Content Placeholder 2">
            <a:extLst>
              <a:ext uri="{FF2B5EF4-FFF2-40B4-BE49-F238E27FC236}">
                <a16:creationId xmlns:a16="http://schemas.microsoft.com/office/drawing/2014/main" id="{48575813-0CDD-1171-5908-B628207BC92D}"/>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dirty="0"/>
              <a:t>k-NN is a famous example of a "lazy" learning algorithm.</a:t>
            </a:r>
          </a:p>
          <a:p>
            <a:pPr>
              <a:buFont typeface="Arial" panose="020B0604020202020204" pitchFamily="34" charset="0"/>
              <a:buChar char="•"/>
            </a:pPr>
            <a:r>
              <a:rPr lang="en-US" dirty="0"/>
              <a:t>In lazy learning, most computations are done during classification, not training.</a:t>
            </a:r>
          </a:p>
          <a:p>
            <a:pPr>
              <a:buFont typeface="Arial" panose="020B0604020202020204" pitchFamily="34" charset="0"/>
              <a:buChar char="•"/>
            </a:pPr>
            <a:r>
              <a:rPr lang="en-US" dirty="0"/>
              <a:t>k-NN doesn't create general rules during training; instead, it remembers all training data to make decisions later.</a:t>
            </a:r>
          </a:p>
          <a:p>
            <a:pPr>
              <a:buFont typeface="Arial" panose="020B0604020202020204" pitchFamily="34" charset="0"/>
              <a:buChar char="•"/>
            </a:pPr>
            <a:r>
              <a:rPr lang="en-US" dirty="0"/>
              <a:t>It's simple:</a:t>
            </a:r>
          </a:p>
          <a:p>
            <a:pPr marL="742950" lvl="1" indent="-285750">
              <a:buFont typeface="Arial" panose="020B0604020202020204" pitchFamily="34" charset="0"/>
              <a:buChar char="•"/>
            </a:pPr>
            <a:r>
              <a:rPr lang="en-US" dirty="0"/>
              <a:t>Training: Store all feature vectors and labels.</a:t>
            </a:r>
          </a:p>
          <a:p>
            <a:pPr marL="742950" lvl="1" indent="-285750">
              <a:buFont typeface="Arial" panose="020B0604020202020204" pitchFamily="34" charset="0"/>
              <a:buChar char="•"/>
            </a:pPr>
            <a:r>
              <a:rPr lang="en-US" dirty="0"/>
              <a:t>Classification: Find the k nearest neighbors of a test sample and pick the most common label.</a:t>
            </a:r>
          </a:p>
          <a:p>
            <a:endParaRPr lang="en-US" dirty="0"/>
          </a:p>
        </p:txBody>
      </p:sp>
    </p:spTree>
    <p:extLst>
      <p:ext uri="{BB962C8B-B14F-4D97-AF65-F5344CB8AC3E}">
        <p14:creationId xmlns:p14="http://schemas.microsoft.com/office/powerpoint/2010/main" val="35375320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9BD1E-CED2-899E-D45E-950A1DB959B9}"/>
              </a:ext>
            </a:extLst>
          </p:cNvPr>
          <p:cNvSpPr>
            <a:spLocks noGrp="1"/>
          </p:cNvSpPr>
          <p:nvPr>
            <p:ph type="title"/>
          </p:nvPr>
        </p:nvSpPr>
        <p:spPr/>
        <p:txBody>
          <a:bodyPr/>
          <a:lstStyle/>
          <a:p>
            <a:r>
              <a:rPr lang="en-US" dirty="0"/>
              <a:t>K-NN Pros and Cons</a:t>
            </a:r>
          </a:p>
        </p:txBody>
      </p:sp>
      <p:sp>
        <p:nvSpPr>
          <p:cNvPr id="3" name="Content Placeholder 2">
            <a:extLst>
              <a:ext uri="{FF2B5EF4-FFF2-40B4-BE49-F238E27FC236}">
                <a16:creationId xmlns:a16="http://schemas.microsoft.com/office/drawing/2014/main" id="{BA7F70EB-2345-B90F-17CD-C0A2873D3054}"/>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dirty="0"/>
              <a:t>Pros:</a:t>
            </a:r>
          </a:p>
          <a:p>
            <a:pPr marL="742950" lvl="1" indent="-285750">
              <a:buFont typeface="Arial" panose="020B0604020202020204" pitchFamily="34" charset="0"/>
              <a:buChar char="•"/>
            </a:pPr>
            <a:r>
              <a:rPr lang="en-US" dirty="0"/>
              <a:t>Fast training phase (compared to other algorithms).</a:t>
            </a:r>
          </a:p>
          <a:p>
            <a:pPr marL="742950" lvl="1" indent="-285750">
              <a:buFont typeface="Arial" panose="020B0604020202020204" pitchFamily="34" charset="0"/>
              <a:buChar char="•"/>
            </a:pPr>
            <a:r>
              <a:rPr lang="en-US" dirty="0"/>
              <a:t>Good for teaching basic machine learning concepts.</a:t>
            </a:r>
          </a:p>
          <a:p>
            <a:pPr>
              <a:buFont typeface="Arial" panose="020B0604020202020204" pitchFamily="34" charset="0"/>
              <a:buChar char="•"/>
            </a:pPr>
            <a:r>
              <a:rPr lang="en-US" dirty="0"/>
              <a:t>Cons:</a:t>
            </a:r>
          </a:p>
          <a:p>
            <a:pPr marL="742950" lvl="1" indent="-285750">
              <a:buFont typeface="Arial" panose="020B0604020202020204" pitchFamily="34" charset="0"/>
              <a:buChar char="•"/>
            </a:pPr>
            <a:r>
              <a:rPr lang="en-US" dirty="0"/>
              <a:t>Large model sizes because they store all training data.</a:t>
            </a:r>
          </a:p>
          <a:p>
            <a:pPr marL="742950" lvl="1" indent="-285750">
              <a:buFont typeface="Arial" panose="020B0604020202020204" pitchFamily="34" charset="0"/>
              <a:buChar char="•"/>
            </a:pPr>
            <a:r>
              <a:rPr lang="en-US" dirty="0"/>
              <a:t>Slow classification (especially without optimization).</a:t>
            </a:r>
          </a:p>
          <a:p>
            <a:pPr marL="742950" lvl="1" indent="-285750">
              <a:buFont typeface="Arial" panose="020B0604020202020204" pitchFamily="34" charset="0"/>
              <a:buChar char="•"/>
            </a:pPr>
            <a:r>
              <a:rPr lang="en-US" dirty="0"/>
              <a:t>Sensitive to class imbalance.</a:t>
            </a:r>
          </a:p>
          <a:p>
            <a:pPr marL="742950" lvl="1" indent="-285750">
              <a:buFont typeface="Arial" panose="020B0604020202020204" pitchFamily="34" charset="0"/>
              <a:buChar char="•"/>
            </a:pPr>
            <a:r>
              <a:rPr lang="en-US" dirty="0"/>
              <a:t>Accuracy may suffer due to noisy, redundant, or unscaled features.</a:t>
            </a:r>
          </a:p>
          <a:p>
            <a:pPr marL="742950" lvl="1" indent="-285750">
              <a:buFont typeface="Arial" panose="020B0604020202020204" pitchFamily="34" charset="0"/>
              <a:buChar char="•"/>
            </a:pPr>
            <a:r>
              <a:rPr lang="en-US" dirty="0"/>
              <a:t>Choosing the right "k" parameter can be challenging.</a:t>
            </a:r>
          </a:p>
          <a:p>
            <a:pPr marL="742950" lvl="1" indent="-285750">
              <a:buFont typeface="Arial" panose="020B0604020202020204" pitchFamily="34" charset="0"/>
              <a:buChar char="•"/>
            </a:pPr>
            <a:r>
              <a:rPr lang="en-US" dirty="0"/>
              <a:t>Not suitable for high-dimensional data (curse of dimensionality).</a:t>
            </a:r>
          </a:p>
          <a:p>
            <a:endParaRPr lang="en-US" dirty="0"/>
          </a:p>
        </p:txBody>
      </p:sp>
    </p:spTree>
    <p:extLst>
      <p:ext uri="{BB962C8B-B14F-4D97-AF65-F5344CB8AC3E}">
        <p14:creationId xmlns:p14="http://schemas.microsoft.com/office/powerpoint/2010/main" val="26991755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FEE7-4E3C-E5A1-0468-788EE3B6C589}"/>
              </a:ext>
            </a:extLst>
          </p:cNvPr>
          <p:cNvSpPr>
            <a:spLocks noGrp="1"/>
          </p:cNvSpPr>
          <p:nvPr>
            <p:ph type="title"/>
          </p:nvPr>
        </p:nvSpPr>
        <p:spPr/>
        <p:txBody>
          <a:bodyPr/>
          <a:lstStyle/>
          <a:p>
            <a:r>
              <a:rPr lang="en-US" dirty="0"/>
              <a:t>Neural Networks (ANNs)</a:t>
            </a:r>
          </a:p>
        </p:txBody>
      </p:sp>
      <p:sp>
        <p:nvSpPr>
          <p:cNvPr id="3" name="Content Placeholder 2">
            <a:extLst>
              <a:ext uri="{FF2B5EF4-FFF2-40B4-BE49-F238E27FC236}">
                <a16:creationId xmlns:a16="http://schemas.microsoft.com/office/drawing/2014/main" id="{4186D491-1418-9FB4-6471-76E006FF2A7B}"/>
              </a:ext>
            </a:extLst>
          </p:cNvPr>
          <p:cNvSpPr>
            <a:spLocks noGrp="1"/>
          </p:cNvSpPr>
          <p:nvPr>
            <p:ph idx="1"/>
          </p:nvPr>
        </p:nvSpPr>
        <p:spPr/>
        <p:txBody>
          <a:bodyPr/>
          <a:lstStyle/>
          <a:p>
            <a:pPr>
              <a:buFont typeface="Arial" panose="020B0604020202020204" pitchFamily="34" charset="0"/>
              <a:buChar char="•"/>
            </a:pPr>
            <a:r>
              <a:rPr lang="en-US" dirty="0"/>
              <a:t>Neural networks (ANNs) have a long history, dating back to 1942 with McCulloch and Pitts.</a:t>
            </a:r>
          </a:p>
          <a:p>
            <a:pPr>
              <a:buFont typeface="Arial" panose="020B0604020202020204" pitchFamily="34" charset="0"/>
              <a:buChar char="•"/>
            </a:pPr>
            <a:r>
              <a:rPr lang="en-US" dirty="0"/>
              <a:t>They simulate how neurons in the brain work.</a:t>
            </a:r>
          </a:p>
          <a:p>
            <a:pPr>
              <a:buFont typeface="Arial" panose="020B0604020202020204" pitchFamily="34" charset="0"/>
              <a:buChar char="•"/>
            </a:pPr>
            <a:r>
              <a:rPr lang="en-US" dirty="0"/>
              <a:t>In the past, ANNs progressed slowly due to computing limitations.</a:t>
            </a:r>
          </a:p>
          <a:p>
            <a:pPr>
              <a:buFont typeface="Arial" panose="020B0604020202020204" pitchFamily="34" charset="0"/>
              <a:buChar char="•"/>
            </a:pPr>
            <a:r>
              <a:rPr lang="en-US" dirty="0"/>
              <a:t>Recent resurgence due to GPU acceleration and big data availability.</a:t>
            </a:r>
          </a:p>
          <a:p>
            <a:endParaRPr lang="en-US" dirty="0"/>
          </a:p>
        </p:txBody>
      </p:sp>
    </p:spTree>
    <p:extLst>
      <p:ext uri="{BB962C8B-B14F-4D97-AF65-F5344CB8AC3E}">
        <p14:creationId xmlns:p14="http://schemas.microsoft.com/office/powerpoint/2010/main" val="22242923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2FAE2-DF5E-017A-16C6-4159D09C280B}"/>
              </a:ext>
            </a:extLst>
          </p:cNvPr>
          <p:cNvSpPr>
            <a:spLocks noGrp="1"/>
          </p:cNvSpPr>
          <p:nvPr>
            <p:ph type="title"/>
          </p:nvPr>
        </p:nvSpPr>
        <p:spPr/>
        <p:txBody>
          <a:bodyPr>
            <a:normAutofit fontScale="90000"/>
          </a:bodyPr>
          <a:lstStyle/>
          <a:p>
            <a:r>
              <a:rPr lang="fr-FR" dirty="0" err="1"/>
              <a:t>Biological</a:t>
            </a:r>
            <a:r>
              <a:rPr lang="fr-FR" dirty="0"/>
              <a:t> </a:t>
            </a:r>
            <a:r>
              <a:rPr lang="fr-FR" dirty="0" err="1"/>
              <a:t>Neurons</a:t>
            </a:r>
            <a:r>
              <a:rPr lang="fr-FR" dirty="0"/>
              <a:t> vs. </a:t>
            </a:r>
            <a:r>
              <a:rPr lang="fr-FR" dirty="0" err="1"/>
              <a:t>Artificial</a:t>
            </a:r>
            <a:r>
              <a:rPr lang="fr-FR" dirty="0"/>
              <a:t> </a:t>
            </a:r>
            <a:r>
              <a:rPr lang="fr-FR" dirty="0" err="1"/>
              <a:t>Neurons</a:t>
            </a:r>
            <a:endParaRPr lang="en-US" dirty="0"/>
          </a:p>
        </p:txBody>
      </p:sp>
      <p:sp>
        <p:nvSpPr>
          <p:cNvPr id="3" name="Content Placeholder 2">
            <a:extLst>
              <a:ext uri="{FF2B5EF4-FFF2-40B4-BE49-F238E27FC236}">
                <a16:creationId xmlns:a16="http://schemas.microsoft.com/office/drawing/2014/main" id="{48575813-0CDD-1171-5908-B628207BC92D}"/>
              </a:ext>
            </a:extLst>
          </p:cNvPr>
          <p:cNvSpPr>
            <a:spLocks noGrp="1"/>
          </p:cNvSpPr>
          <p:nvPr>
            <p:ph idx="1"/>
          </p:nvPr>
        </p:nvSpPr>
        <p:spPr/>
        <p:txBody>
          <a:bodyPr/>
          <a:lstStyle/>
          <a:p>
            <a:pPr>
              <a:buFont typeface="Arial" panose="020B0604020202020204" pitchFamily="34" charset="0"/>
              <a:buChar char="•"/>
            </a:pPr>
            <a:r>
              <a:rPr lang="en-US" dirty="0"/>
              <a:t>Human brain: billions of neurons, complex connections.</a:t>
            </a:r>
          </a:p>
          <a:p>
            <a:pPr>
              <a:buFont typeface="Arial" panose="020B0604020202020204" pitchFamily="34" charset="0"/>
              <a:buChar char="•"/>
            </a:pPr>
            <a:r>
              <a:rPr lang="en-US" dirty="0"/>
              <a:t>Biological neurons: electrochemical signals, simple processing units.</a:t>
            </a:r>
          </a:p>
          <a:p>
            <a:pPr>
              <a:buFont typeface="Arial" panose="020B0604020202020204" pitchFamily="34" charset="0"/>
              <a:buChar char="•"/>
            </a:pPr>
            <a:r>
              <a:rPr lang="en-US" dirty="0"/>
              <a:t>ANNs: Modeled after biological neurons, use mathematical step functions (</a:t>
            </a:r>
            <a:r>
              <a:rPr lang="en-US" dirty="0" err="1"/>
              <a:t>perceptrons</a:t>
            </a:r>
            <a:r>
              <a:rPr lang="en-US" dirty="0"/>
              <a:t>).</a:t>
            </a:r>
          </a:p>
          <a:p>
            <a:pPr>
              <a:buFont typeface="Arial" panose="020B0604020202020204" pitchFamily="34" charset="0"/>
              <a:buChar char="•"/>
            </a:pPr>
            <a:r>
              <a:rPr lang="en-US" dirty="0"/>
              <a:t>Neural networks combine simple neurons to perform complex tasks.</a:t>
            </a:r>
          </a:p>
          <a:p>
            <a:endParaRPr lang="en-US" dirty="0"/>
          </a:p>
        </p:txBody>
      </p:sp>
    </p:spTree>
    <p:extLst>
      <p:ext uri="{BB962C8B-B14F-4D97-AF65-F5344CB8AC3E}">
        <p14:creationId xmlns:p14="http://schemas.microsoft.com/office/powerpoint/2010/main" val="26668530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E282E9B6-BF7A-33F8-EF8D-2C783E12E8D0}"/>
              </a:ext>
            </a:extLst>
          </p:cNvPr>
          <p:cNvGraphicFramePr>
            <a:graphicFrameLocks noGrp="1"/>
          </p:cNvGraphicFramePr>
          <p:nvPr>
            <p:ph idx="1"/>
            <p:extLst>
              <p:ext uri="{D42A27DB-BD31-4B8C-83A1-F6EECF244321}">
                <p14:modId xmlns:p14="http://schemas.microsoft.com/office/powerpoint/2010/main" val="3506330216"/>
              </p:ext>
            </p:extLst>
          </p:nvPr>
        </p:nvGraphicFramePr>
        <p:xfrm>
          <a:off x="482600" y="743402"/>
          <a:ext cx="8178801" cy="5371198"/>
        </p:xfrm>
        <a:graphic>
          <a:graphicData uri="http://schemas.openxmlformats.org/drawingml/2006/table">
            <a:tbl>
              <a:tblPr firstRow="1" firstCol="1">
                <a:tableStyleId>{3C2FFA5D-87B4-456A-9821-1D502468CF0F}</a:tableStyleId>
              </a:tblPr>
              <a:tblGrid>
                <a:gridCol w="1646404">
                  <a:extLst>
                    <a:ext uri="{9D8B030D-6E8A-4147-A177-3AD203B41FA5}">
                      <a16:colId xmlns:a16="http://schemas.microsoft.com/office/drawing/2014/main" val="3929183132"/>
                    </a:ext>
                  </a:extLst>
                </a:gridCol>
                <a:gridCol w="2392403">
                  <a:extLst>
                    <a:ext uri="{9D8B030D-6E8A-4147-A177-3AD203B41FA5}">
                      <a16:colId xmlns:a16="http://schemas.microsoft.com/office/drawing/2014/main" val="3669821329"/>
                    </a:ext>
                  </a:extLst>
                </a:gridCol>
                <a:gridCol w="1947102">
                  <a:extLst>
                    <a:ext uri="{9D8B030D-6E8A-4147-A177-3AD203B41FA5}">
                      <a16:colId xmlns:a16="http://schemas.microsoft.com/office/drawing/2014/main" val="225794701"/>
                    </a:ext>
                  </a:extLst>
                </a:gridCol>
                <a:gridCol w="2192892">
                  <a:extLst>
                    <a:ext uri="{9D8B030D-6E8A-4147-A177-3AD203B41FA5}">
                      <a16:colId xmlns:a16="http://schemas.microsoft.com/office/drawing/2014/main" val="3806118049"/>
                    </a:ext>
                  </a:extLst>
                </a:gridCol>
              </a:tblGrid>
              <a:tr h="274806">
                <a:tc>
                  <a:txBody>
                    <a:bodyPr/>
                    <a:lstStyle/>
                    <a:p>
                      <a:pPr algn="l" fontAlgn="ctr">
                        <a:spcBef>
                          <a:spcPts val="0"/>
                        </a:spcBef>
                        <a:spcAft>
                          <a:spcPts val="0"/>
                        </a:spcAft>
                      </a:pPr>
                      <a:r>
                        <a:rPr lang="en-US" sz="1200" b="0" u="none" strike="noStrike">
                          <a:effectLst/>
                        </a:rPr>
                        <a:t>Algorithm</a:t>
                      </a:r>
                      <a:endParaRPr lang="en-US" sz="1200" b="0" i="0" u="none" strike="noStrike">
                        <a:effectLst/>
                        <a:latin typeface="Arial" panose="020B0604020202020204" pitchFamily="34" charset="0"/>
                      </a:endParaRPr>
                    </a:p>
                  </a:txBody>
                  <a:tcPr marL="62456" marR="62456" marT="31228" marB="31228" anchor="ctr"/>
                </a:tc>
                <a:tc>
                  <a:txBody>
                    <a:bodyPr/>
                    <a:lstStyle/>
                    <a:p>
                      <a:pPr algn="l" fontAlgn="ctr">
                        <a:spcBef>
                          <a:spcPts val="0"/>
                        </a:spcBef>
                        <a:spcAft>
                          <a:spcPts val="0"/>
                        </a:spcAft>
                      </a:pPr>
                      <a:r>
                        <a:rPr lang="en-US" sz="1200" b="0" u="none" strike="noStrike">
                          <a:effectLst/>
                        </a:rPr>
                        <a:t>Assumptions</a:t>
                      </a:r>
                      <a:endParaRPr lang="en-US" sz="1200" b="0" i="0" u="none" strike="noStrike">
                        <a:effectLst/>
                        <a:latin typeface="Arial" panose="020B0604020202020204" pitchFamily="34" charset="0"/>
                      </a:endParaRPr>
                    </a:p>
                  </a:txBody>
                  <a:tcPr marL="62456" marR="62456" marT="31228" marB="31228" anchor="ctr"/>
                </a:tc>
                <a:tc>
                  <a:txBody>
                    <a:bodyPr/>
                    <a:lstStyle/>
                    <a:p>
                      <a:pPr algn="l" fontAlgn="ctr">
                        <a:spcBef>
                          <a:spcPts val="0"/>
                        </a:spcBef>
                        <a:spcAft>
                          <a:spcPts val="0"/>
                        </a:spcAft>
                      </a:pPr>
                      <a:r>
                        <a:rPr lang="en-US" sz="1200" b="0" u="none" strike="noStrike">
                          <a:effectLst/>
                        </a:rPr>
                        <a:t>When to Use</a:t>
                      </a:r>
                      <a:endParaRPr lang="en-US" sz="1200" b="0" i="0" u="none" strike="noStrike">
                        <a:effectLst/>
                        <a:latin typeface="Arial" panose="020B0604020202020204" pitchFamily="34" charset="0"/>
                      </a:endParaRPr>
                    </a:p>
                  </a:txBody>
                  <a:tcPr marL="62456" marR="62456" marT="31228" marB="31228" anchor="ctr"/>
                </a:tc>
                <a:tc>
                  <a:txBody>
                    <a:bodyPr/>
                    <a:lstStyle/>
                    <a:p>
                      <a:pPr algn="l" fontAlgn="ctr">
                        <a:spcBef>
                          <a:spcPts val="0"/>
                        </a:spcBef>
                        <a:spcAft>
                          <a:spcPts val="0"/>
                        </a:spcAft>
                      </a:pPr>
                      <a:r>
                        <a:rPr lang="en-US" sz="1200" b="0" u="none" strike="noStrike">
                          <a:effectLst/>
                        </a:rPr>
                        <a:t>Considerations on Features</a:t>
                      </a:r>
                      <a:endParaRPr lang="en-US" sz="1200" b="0" i="0" u="none" strike="noStrike">
                        <a:effectLst/>
                        <a:latin typeface="Arial" panose="020B0604020202020204" pitchFamily="34" charset="0"/>
                      </a:endParaRPr>
                    </a:p>
                  </a:txBody>
                  <a:tcPr marL="62456" marR="62456" marT="31228" marB="31228" anchor="ctr"/>
                </a:tc>
                <a:extLst>
                  <a:ext uri="{0D108BD9-81ED-4DB2-BD59-A6C34878D82A}">
                    <a16:rowId xmlns:a16="http://schemas.microsoft.com/office/drawing/2014/main" val="1899633063"/>
                  </a:ext>
                </a:extLst>
              </a:tr>
              <a:tr h="462173">
                <a:tc>
                  <a:txBody>
                    <a:bodyPr/>
                    <a:lstStyle/>
                    <a:p>
                      <a:pPr algn="l" fontAlgn="ctr">
                        <a:spcBef>
                          <a:spcPts val="0"/>
                        </a:spcBef>
                        <a:spcAft>
                          <a:spcPts val="0"/>
                        </a:spcAft>
                      </a:pPr>
                      <a:r>
                        <a:rPr lang="en-US" sz="1200" b="0" u="none" strike="noStrike">
                          <a:effectLst/>
                        </a:rPr>
                        <a:t>Logistic Regression</a:t>
                      </a:r>
                      <a:endParaRPr lang="en-US" sz="1200" b="0" i="0" u="none" strike="noStrike">
                        <a:effectLst/>
                        <a:latin typeface="Arial" panose="020B0604020202020204" pitchFamily="34" charset="0"/>
                      </a:endParaRPr>
                    </a:p>
                  </a:txBody>
                  <a:tcPr marL="62456" marR="62456" marT="31228" marB="31228" anchor="ctr"/>
                </a:tc>
                <a:tc>
                  <a:txBody>
                    <a:bodyPr/>
                    <a:lstStyle/>
                    <a:p>
                      <a:pPr algn="l" fontAlgn="ctr">
                        <a:spcBef>
                          <a:spcPts val="0"/>
                        </a:spcBef>
                        <a:spcAft>
                          <a:spcPts val="0"/>
                        </a:spcAft>
                      </a:pPr>
                      <a:r>
                        <a:rPr lang="en-US" sz="1200" b="0" u="none" strike="noStrike">
                          <a:effectLst/>
                        </a:rPr>
                        <a:t>Linear relationship between features and log odds.</a:t>
                      </a:r>
                      <a:endParaRPr lang="en-US" sz="1200" b="0" i="0" u="none" strike="noStrike">
                        <a:effectLst/>
                        <a:latin typeface="Arial" panose="020B0604020202020204" pitchFamily="34" charset="0"/>
                      </a:endParaRPr>
                    </a:p>
                  </a:txBody>
                  <a:tcPr marL="62456" marR="62456" marT="31228" marB="31228" anchor="ctr"/>
                </a:tc>
                <a:tc>
                  <a:txBody>
                    <a:bodyPr/>
                    <a:lstStyle/>
                    <a:p>
                      <a:pPr algn="l" fontAlgn="ctr">
                        <a:spcBef>
                          <a:spcPts val="0"/>
                        </a:spcBef>
                        <a:spcAft>
                          <a:spcPts val="0"/>
                        </a:spcAft>
                      </a:pPr>
                      <a:r>
                        <a:rPr lang="en-US" sz="1200" b="0" u="none" strike="noStrike">
                          <a:effectLst/>
                        </a:rPr>
                        <a:t>Binary classification, interpretable results.</a:t>
                      </a:r>
                      <a:endParaRPr lang="en-US" sz="1200" b="0" i="0" u="none" strike="noStrike">
                        <a:effectLst/>
                        <a:latin typeface="Arial" panose="020B0604020202020204" pitchFamily="34" charset="0"/>
                      </a:endParaRPr>
                    </a:p>
                  </a:txBody>
                  <a:tcPr marL="62456" marR="62456" marT="31228" marB="31228" anchor="ctr"/>
                </a:tc>
                <a:tc>
                  <a:txBody>
                    <a:bodyPr/>
                    <a:lstStyle/>
                    <a:p>
                      <a:pPr algn="l" fontAlgn="ctr">
                        <a:spcBef>
                          <a:spcPts val="0"/>
                        </a:spcBef>
                        <a:spcAft>
                          <a:spcPts val="0"/>
                        </a:spcAft>
                      </a:pPr>
                      <a:r>
                        <a:rPr lang="en-US" sz="1200" b="0" u="none" strike="noStrike">
                          <a:effectLst/>
                        </a:rPr>
                        <a:t>Ensure features are relevant and scaled properly.</a:t>
                      </a:r>
                      <a:endParaRPr lang="en-US" sz="1200" b="0" i="0" u="none" strike="noStrike">
                        <a:effectLst/>
                        <a:latin typeface="Arial" panose="020B0604020202020204" pitchFamily="34" charset="0"/>
                      </a:endParaRPr>
                    </a:p>
                  </a:txBody>
                  <a:tcPr marL="62456" marR="62456" marT="31228" marB="31228" anchor="ctr"/>
                </a:tc>
                <a:extLst>
                  <a:ext uri="{0D108BD9-81ED-4DB2-BD59-A6C34878D82A}">
                    <a16:rowId xmlns:a16="http://schemas.microsoft.com/office/drawing/2014/main" val="4176664868"/>
                  </a:ext>
                </a:extLst>
              </a:tr>
              <a:tr h="462173">
                <a:tc>
                  <a:txBody>
                    <a:bodyPr/>
                    <a:lstStyle/>
                    <a:p>
                      <a:pPr algn="l" fontAlgn="ctr">
                        <a:spcBef>
                          <a:spcPts val="0"/>
                        </a:spcBef>
                        <a:spcAft>
                          <a:spcPts val="0"/>
                        </a:spcAft>
                      </a:pPr>
                      <a:r>
                        <a:rPr lang="en-US" sz="1200" b="0" u="none" strike="noStrike">
                          <a:effectLst/>
                        </a:rPr>
                        <a:t>Linear Regression</a:t>
                      </a:r>
                      <a:endParaRPr lang="en-US" sz="1200" b="0" i="0" u="none" strike="noStrike">
                        <a:effectLst/>
                        <a:latin typeface="Arial" panose="020B0604020202020204" pitchFamily="34" charset="0"/>
                      </a:endParaRPr>
                    </a:p>
                  </a:txBody>
                  <a:tcPr marL="62456" marR="62456" marT="31228" marB="31228" anchor="ctr"/>
                </a:tc>
                <a:tc>
                  <a:txBody>
                    <a:bodyPr/>
                    <a:lstStyle/>
                    <a:p>
                      <a:pPr algn="l" fontAlgn="ctr">
                        <a:spcBef>
                          <a:spcPts val="0"/>
                        </a:spcBef>
                        <a:spcAft>
                          <a:spcPts val="0"/>
                        </a:spcAft>
                      </a:pPr>
                      <a:r>
                        <a:rPr lang="en-US" sz="1200" b="0" u="none" strike="noStrike">
                          <a:effectLst/>
                        </a:rPr>
                        <a:t>Linear relationship between features and target variable.</a:t>
                      </a:r>
                      <a:endParaRPr lang="en-US" sz="1200" b="0" i="0" u="none" strike="noStrike">
                        <a:effectLst/>
                        <a:latin typeface="Arial" panose="020B0604020202020204" pitchFamily="34" charset="0"/>
                      </a:endParaRPr>
                    </a:p>
                  </a:txBody>
                  <a:tcPr marL="62456" marR="62456" marT="31228" marB="31228" anchor="ctr"/>
                </a:tc>
                <a:tc>
                  <a:txBody>
                    <a:bodyPr/>
                    <a:lstStyle/>
                    <a:p>
                      <a:pPr algn="l" fontAlgn="ctr">
                        <a:spcBef>
                          <a:spcPts val="0"/>
                        </a:spcBef>
                        <a:spcAft>
                          <a:spcPts val="0"/>
                        </a:spcAft>
                      </a:pPr>
                      <a:r>
                        <a:rPr lang="en-US" sz="1200" b="0" u="none" strike="noStrike">
                          <a:effectLst/>
                        </a:rPr>
                        <a:t>Predicting continuous values.</a:t>
                      </a:r>
                      <a:endParaRPr lang="en-US" sz="1200" b="0" i="0" u="none" strike="noStrike">
                        <a:effectLst/>
                        <a:latin typeface="Arial" panose="020B0604020202020204" pitchFamily="34" charset="0"/>
                      </a:endParaRPr>
                    </a:p>
                  </a:txBody>
                  <a:tcPr marL="62456" marR="62456" marT="31228" marB="31228" anchor="ctr"/>
                </a:tc>
                <a:tc>
                  <a:txBody>
                    <a:bodyPr/>
                    <a:lstStyle/>
                    <a:p>
                      <a:pPr algn="l" fontAlgn="ctr">
                        <a:spcBef>
                          <a:spcPts val="0"/>
                        </a:spcBef>
                        <a:spcAft>
                          <a:spcPts val="0"/>
                        </a:spcAft>
                      </a:pPr>
                      <a:r>
                        <a:rPr lang="en-US" sz="1200" b="0" u="none" strike="noStrike">
                          <a:effectLst/>
                        </a:rPr>
                        <a:t>Ensure features are relevant and scaled properly.</a:t>
                      </a:r>
                      <a:endParaRPr lang="en-US" sz="1200" b="0" i="0" u="none" strike="noStrike">
                        <a:effectLst/>
                        <a:latin typeface="Arial" panose="020B0604020202020204" pitchFamily="34" charset="0"/>
                      </a:endParaRPr>
                    </a:p>
                  </a:txBody>
                  <a:tcPr marL="62456" marR="62456" marT="31228" marB="31228" anchor="ctr"/>
                </a:tc>
                <a:extLst>
                  <a:ext uri="{0D108BD9-81ED-4DB2-BD59-A6C34878D82A}">
                    <a16:rowId xmlns:a16="http://schemas.microsoft.com/office/drawing/2014/main" val="3051048033"/>
                  </a:ext>
                </a:extLst>
              </a:tr>
              <a:tr h="649540">
                <a:tc>
                  <a:txBody>
                    <a:bodyPr/>
                    <a:lstStyle/>
                    <a:p>
                      <a:pPr algn="l" fontAlgn="ctr">
                        <a:spcBef>
                          <a:spcPts val="0"/>
                        </a:spcBef>
                        <a:spcAft>
                          <a:spcPts val="0"/>
                        </a:spcAft>
                      </a:pPr>
                      <a:r>
                        <a:rPr lang="en-US" sz="1200" b="0" u="none" strike="noStrike">
                          <a:effectLst/>
                        </a:rPr>
                        <a:t>Decision Trees</a:t>
                      </a:r>
                      <a:endParaRPr lang="en-US" sz="1200" b="0" i="0" u="none" strike="noStrike">
                        <a:effectLst/>
                        <a:latin typeface="Arial" panose="020B0604020202020204" pitchFamily="34" charset="0"/>
                      </a:endParaRPr>
                    </a:p>
                  </a:txBody>
                  <a:tcPr marL="62456" marR="62456" marT="31228" marB="31228" anchor="ctr"/>
                </a:tc>
                <a:tc>
                  <a:txBody>
                    <a:bodyPr/>
                    <a:lstStyle/>
                    <a:p>
                      <a:pPr algn="l" fontAlgn="ctr">
                        <a:spcBef>
                          <a:spcPts val="0"/>
                        </a:spcBef>
                        <a:spcAft>
                          <a:spcPts val="0"/>
                        </a:spcAft>
                      </a:pPr>
                      <a:r>
                        <a:rPr lang="en-US" sz="1200" b="0" u="none" strike="noStrike">
                          <a:effectLst/>
                        </a:rPr>
                        <a:t>Recursive binary splits based on feature conditions.</a:t>
                      </a:r>
                      <a:endParaRPr lang="en-US" sz="1200" b="0" i="0" u="none" strike="noStrike">
                        <a:effectLst/>
                        <a:latin typeface="Arial" panose="020B0604020202020204" pitchFamily="34" charset="0"/>
                      </a:endParaRPr>
                    </a:p>
                  </a:txBody>
                  <a:tcPr marL="62456" marR="62456" marT="31228" marB="31228" anchor="ctr"/>
                </a:tc>
                <a:tc>
                  <a:txBody>
                    <a:bodyPr/>
                    <a:lstStyle/>
                    <a:p>
                      <a:pPr algn="l" fontAlgn="ctr">
                        <a:spcBef>
                          <a:spcPts val="0"/>
                        </a:spcBef>
                        <a:spcAft>
                          <a:spcPts val="0"/>
                        </a:spcAft>
                      </a:pPr>
                      <a:r>
                        <a:rPr lang="en-US" sz="1200" b="0" u="none" strike="noStrike">
                          <a:effectLst/>
                        </a:rPr>
                        <a:t>Classification or regression, interpretable results.</a:t>
                      </a:r>
                      <a:endParaRPr lang="en-US" sz="1200" b="0" i="0" u="none" strike="noStrike">
                        <a:effectLst/>
                        <a:latin typeface="Arial" panose="020B0604020202020204" pitchFamily="34" charset="0"/>
                      </a:endParaRPr>
                    </a:p>
                  </a:txBody>
                  <a:tcPr marL="62456" marR="62456" marT="31228" marB="31228" anchor="ctr"/>
                </a:tc>
                <a:tc>
                  <a:txBody>
                    <a:bodyPr/>
                    <a:lstStyle/>
                    <a:p>
                      <a:pPr algn="l" fontAlgn="ctr">
                        <a:spcBef>
                          <a:spcPts val="0"/>
                        </a:spcBef>
                        <a:spcAft>
                          <a:spcPts val="0"/>
                        </a:spcAft>
                      </a:pPr>
                      <a:r>
                        <a:rPr lang="en-US" sz="1200" b="0" u="none" strike="noStrike">
                          <a:effectLst/>
                        </a:rPr>
                        <a:t>Can handle both categorical and numerical features.</a:t>
                      </a:r>
                      <a:endParaRPr lang="en-US" sz="1200" b="0" i="0" u="none" strike="noStrike">
                        <a:effectLst/>
                        <a:latin typeface="Arial" panose="020B0604020202020204" pitchFamily="34" charset="0"/>
                      </a:endParaRPr>
                    </a:p>
                  </a:txBody>
                  <a:tcPr marL="62456" marR="62456" marT="31228" marB="31228" anchor="ctr"/>
                </a:tc>
                <a:extLst>
                  <a:ext uri="{0D108BD9-81ED-4DB2-BD59-A6C34878D82A}">
                    <a16:rowId xmlns:a16="http://schemas.microsoft.com/office/drawing/2014/main" val="2777844325"/>
                  </a:ext>
                </a:extLst>
              </a:tr>
              <a:tr h="649540">
                <a:tc>
                  <a:txBody>
                    <a:bodyPr/>
                    <a:lstStyle/>
                    <a:p>
                      <a:pPr algn="l" fontAlgn="ctr">
                        <a:spcBef>
                          <a:spcPts val="0"/>
                        </a:spcBef>
                        <a:spcAft>
                          <a:spcPts val="0"/>
                        </a:spcAft>
                      </a:pPr>
                      <a:r>
                        <a:rPr lang="en-US" sz="1200" b="0" u="none" strike="noStrike">
                          <a:effectLst/>
                        </a:rPr>
                        <a:t>Random Forests</a:t>
                      </a:r>
                      <a:endParaRPr lang="en-US" sz="1200" b="0" i="0" u="none" strike="noStrike">
                        <a:effectLst/>
                        <a:latin typeface="Arial" panose="020B0604020202020204" pitchFamily="34" charset="0"/>
                      </a:endParaRPr>
                    </a:p>
                  </a:txBody>
                  <a:tcPr marL="62456" marR="62456" marT="31228" marB="31228" anchor="ctr"/>
                </a:tc>
                <a:tc>
                  <a:txBody>
                    <a:bodyPr/>
                    <a:lstStyle/>
                    <a:p>
                      <a:pPr algn="l" fontAlgn="ctr">
                        <a:spcBef>
                          <a:spcPts val="0"/>
                        </a:spcBef>
                        <a:spcAft>
                          <a:spcPts val="0"/>
                        </a:spcAft>
                      </a:pPr>
                      <a:r>
                        <a:rPr lang="en-US" sz="1200" b="0" u="none" strike="noStrike">
                          <a:effectLst/>
                        </a:rPr>
                        <a:t>Ensemble of decision trees with feature randomness.</a:t>
                      </a:r>
                      <a:endParaRPr lang="en-US" sz="1200" b="0" i="0" u="none" strike="noStrike">
                        <a:effectLst/>
                        <a:latin typeface="Arial" panose="020B0604020202020204" pitchFamily="34" charset="0"/>
                      </a:endParaRPr>
                    </a:p>
                  </a:txBody>
                  <a:tcPr marL="62456" marR="62456" marT="31228" marB="31228" anchor="ctr"/>
                </a:tc>
                <a:tc>
                  <a:txBody>
                    <a:bodyPr/>
                    <a:lstStyle/>
                    <a:p>
                      <a:pPr algn="l" fontAlgn="ctr">
                        <a:spcBef>
                          <a:spcPts val="0"/>
                        </a:spcBef>
                        <a:spcAft>
                          <a:spcPts val="0"/>
                        </a:spcAft>
                      </a:pPr>
                      <a:r>
                        <a:rPr lang="en-US" sz="1200" b="0" u="none" strike="noStrike">
                          <a:effectLst/>
                        </a:rPr>
                        <a:t>Classification or regression, robust and accurate.</a:t>
                      </a:r>
                      <a:endParaRPr lang="en-US" sz="1200" b="0" i="0" u="none" strike="noStrike">
                        <a:effectLst/>
                        <a:latin typeface="Arial" panose="020B0604020202020204" pitchFamily="34" charset="0"/>
                      </a:endParaRPr>
                    </a:p>
                  </a:txBody>
                  <a:tcPr marL="62456" marR="62456" marT="31228" marB="31228" anchor="ctr"/>
                </a:tc>
                <a:tc>
                  <a:txBody>
                    <a:bodyPr/>
                    <a:lstStyle/>
                    <a:p>
                      <a:pPr algn="l" fontAlgn="ctr">
                        <a:spcBef>
                          <a:spcPts val="0"/>
                        </a:spcBef>
                        <a:spcAft>
                          <a:spcPts val="0"/>
                        </a:spcAft>
                      </a:pPr>
                      <a:r>
                        <a:rPr lang="en-US" sz="1200" b="0" u="none" strike="noStrike">
                          <a:effectLst/>
                        </a:rPr>
                        <a:t>Can handle both categorical and numerical features.</a:t>
                      </a:r>
                      <a:endParaRPr lang="en-US" sz="1200" b="0" i="0" u="none" strike="noStrike">
                        <a:effectLst/>
                        <a:latin typeface="Arial" panose="020B0604020202020204" pitchFamily="34" charset="0"/>
                      </a:endParaRPr>
                    </a:p>
                  </a:txBody>
                  <a:tcPr marL="62456" marR="62456" marT="31228" marB="31228" anchor="ctr"/>
                </a:tc>
                <a:extLst>
                  <a:ext uri="{0D108BD9-81ED-4DB2-BD59-A6C34878D82A}">
                    <a16:rowId xmlns:a16="http://schemas.microsoft.com/office/drawing/2014/main" val="679665045"/>
                  </a:ext>
                </a:extLst>
              </a:tr>
              <a:tr h="649540">
                <a:tc>
                  <a:txBody>
                    <a:bodyPr/>
                    <a:lstStyle/>
                    <a:p>
                      <a:pPr algn="l" fontAlgn="ctr">
                        <a:spcBef>
                          <a:spcPts val="0"/>
                        </a:spcBef>
                        <a:spcAft>
                          <a:spcPts val="0"/>
                        </a:spcAft>
                      </a:pPr>
                      <a:r>
                        <a:rPr lang="en-US" sz="1200" b="0" u="none" strike="noStrike">
                          <a:effectLst/>
                        </a:rPr>
                        <a:t>Gradient Boosted Trees</a:t>
                      </a:r>
                      <a:endParaRPr lang="en-US" sz="1200" b="0" i="0" u="none" strike="noStrike">
                        <a:effectLst/>
                        <a:latin typeface="Arial" panose="020B0604020202020204" pitchFamily="34" charset="0"/>
                      </a:endParaRPr>
                    </a:p>
                  </a:txBody>
                  <a:tcPr marL="62456" marR="62456" marT="31228" marB="31228" anchor="ctr"/>
                </a:tc>
                <a:tc>
                  <a:txBody>
                    <a:bodyPr/>
                    <a:lstStyle/>
                    <a:p>
                      <a:pPr algn="l" fontAlgn="ctr">
                        <a:spcBef>
                          <a:spcPts val="0"/>
                        </a:spcBef>
                        <a:spcAft>
                          <a:spcPts val="0"/>
                        </a:spcAft>
                      </a:pPr>
                      <a:r>
                        <a:rPr lang="en-US" sz="1200" b="0" u="none" strike="noStrike">
                          <a:effectLst/>
                        </a:rPr>
                        <a:t>Ensemble of decision trees optimized using gradient descent.</a:t>
                      </a:r>
                      <a:endParaRPr lang="en-US" sz="1200" b="0" i="0" u="none" strike="noStrike">
                        <a:effectLst/>
                        <a:latin typeface="Arial" panose="020B0604020202020204" pitchFamily="34" charset="0"/>
                      </a:endParaRPr>
                    </a:p>
                  </a:txBody>
                  <a:tcPr marL="62456" marR="62456" marT="31228" marB="31228" anchor="ctr"/>
                </a:tc>
                <a:tc>
                  <a:txBody>
                    <a:bodyPr/>
                    <a:lstStyle/>
                    <a:p>
                      <a:pPr algn="l" fontAlgn="ctr">
                        <a:spcBef>
                          <a:spcPts val="0"/>
                        </a:spcBef>
                        <a:spcAft>
                          <a:spcPts val="0"/>
                        </a:spcAft>
                      </a:pPr>
                      <a:r>
                        <a:rPr lang="en-US" sz="1200" b="0" u="none" strike="noStrike">
                          <a:effectLst/>
                        </a:rPr>
                        <a:t>High predictive accuracy, handles complex relationships.</a:t>
                      </a:r>
                      <a:endParaRPr lang="en-US" sz="1200" b="0" i="0" u="none" strike="noStrike">
                        <a:effectLst/>
                        <a:latin typeface="Arial" panose="020B0604020202020204" pitchFamily="34" charset="0"/>
                      </a:endParaRPr>
                    </a:p>
                  </a:txBody>
                  <a:tcPr marL="62456" marR="62456" marT="31228" marB="31228" anchor="ctr"/>
                </a:tc>
                <a:tc>
                  <a:txBody>
                    <a:bodyPr/>
                    <a:lstStyle/>
                    <a:p>
                      <a:pPr algn="l" fontAlgn="ctr">
                        <a:spcBef>
                          <a:spcPts val="0"/>
                        </a:spcBef>
                        <a:spcAft>
                          <a:spcPts val="0"/>
                        </a:spcAft>
                      </a:pPr>
                      <a:r>
                        <a:rPr lang="en-US" sz="1200" b="0" u="none" strike="noStrike">
                          <a:effectLst/>
                        </a:rPr>
                        <a:t>Sensitive to hyperparameters, may require tuning.</a:t>
                      </a:r>
                      <a:endParaRPr lang="en-US" sz="1200" b="0" i="0" u="none" strike="noStrike">
                        <a:effectLst/>
                        <a:latin typeface="Arial" panose="020B0604020202020204" pitchFamily="34" charset="0"/>
                      </a:endParaRPr>
                    </a:p>
                  </a:txBody>
                  <a:tcPr marL="62456" marR="62456" marT="31228" marB="31228" anchor="ctr"/>
                </a:tc>
                <a:extLst>
                  <a:ext uri="{0D108BD9-81ED-4DB2-BD59-A6C34878D82A}">
                    <a16:rowId xmlns:a16="http://schemas.microsoft.com/office/drawing/2014/main" val="3946367940"/>
                  </a:ext>
                </a:extLst>
              </a:tr>
              <a:tr h="649540">
                <a:tc>
                  <a:txBody>
                    <a:bodyPr/>
                    <a:lstStyle/>
                    <a:p>
                      <a:pPr algn="l" fontAlgn="ctr">
                        <a:spcBef>
                          <a:spcPts val="0"/>
                        </a:spcBef>
                        <a:spcAft>
                          <a:spcPts val="0"/>
                        </a:spcAft>
                      </a:pPr>
                      <a:r>
                        <a:rPr lang="en-US" sz="1200" b="0" u="none" strike="noStrike">
                          <a:effectLst/>
                        </a:rPr>
                        <a:t>Support Vector Machines</a:t>
                      </a:r>
                      <a:endParaRPr lang="en-US" sz="1200" b="0" i="0" u="none" strike="noStrike">
                        <a:effectLst/>
                        <a:latin typeface="Arial" panose="020B0604020202020204" pitchFamily="34" charset="0"/>
                      </a:endParaRPr>
                    </a:p>
                  </a:txBody>
                  <a:tcPr marL="62456" marR="62456" marT="31228" marB="31228" anchor="ctr"/>
                </a:tc>
                <a:tc>
                  <a:txBody>
                    <a:bodyPr/>
                    <a:lstStyle/>
                    <a:p>
                      <a:pPr algn="l" fontAlgn="ctr">
                        <a:spcBef>
                          <a:spcPts val="0"/>
                        </a:spcBef>
                        <a:spcAft>
                          <a:spcPts val="0"/>
                        </a:spcAft>
                      </a:pPr>
                      <a:r>
                        <a:rPr lang="en-US" sz="1200" b="0" u="none" strike="noStrike">
                          <a:effectLst/>
                        </a:rPr>
                        <a:t>Finds maximum-margin hyperplane for binary classification.</a:t>
                      </a:r>
                      <a:endParaRPr lang="en-US" sz="1200" b="0" i="0" u="none" strike="noStrike">
                        <a:effectLst/>
                        <a:latin typeface="Arial" panose="020B0604020202020204" pitchFamily="34" charset="0"/>
                      </a:endParaRPr>
                    </a:p>
                  </a:txBody>
                  <a:tcPr marL="62456" marR="62456" marT="31228" marB="31228" anchor="ctr"/>
                </a:tc>
                <a:tc>
                  <a:txBody>
                    <a:bodyPr/>
                    <a:lstStyle/>
                    <a:p>
                      <a:pPr algn="l" fontAlgn="ctr">
                        <a:spcBef>
                          <a:spcPts val="0"/>
                        </a:spcBef>
                        <a:spcAft>
                          <a:spcPts val="0"/>
                        </a:spcAft>
                      </a:pPr>
                      <a:r>
                        <a:rPr lang="en-US" sz="1200" b="0" u="none" strike="noStrike">
                          <a:effectLst/>
                        </a:rPr>
                        <a:t>Binary classification, robust to outliers.</a:t>
                      </a:r>
                      <a:endParaRPr lang="en-US" sz="1200" b="0" i="0" u="none" strike="noStrike">
                        <a:effectLst/>
                        <a:latin typeface="Arial" panose="020B0604020202020204" pitchFamily="34" charset="0"/>
                      </a:endParaRPr>
                    </a:p>
                  </a:txBody>
                  <a:tcPr marL="62456" marR="62456" marT="31228" marB="31228" anchor="ctr"/>
                </a:tc>
                <a:tc>
                  <a:txBody>
                    <a:bodyPr/>
                    <a:lstStyle/>
                    <a:p>
                      <a:pPr algn="l" fontAlgn="ctr">
                        <a:spcBef>
                          <a:spcPts val="0"/>
                        </a:spcBef>
                        <a:spcAft>
                          <a:spcPts val="0"/>
                        </a:spcAft>
                      </a:pPr>
                      <a:r>
                        <a:rPr lang="en-US" sz="1200" b="0" u="none" strike="noStrike">
                          <a:effectLst/>
                        </a:rPr>
                        <a:t>Need to select an appropriate kernel function.</a:t>
                      </a:r>
                      <a:endParaRPr lang="en-US" sz="1200" b="0" i="0" u="none" strike="noStrike">
                        <a:effectLst/>
                        <a:latin typeface="Arial" panose="020B0604020202020204" pitchFamily="34" charset="0"/>
                      </a:endParaRPr>
                    </a:p>
                  </a:txBody>
                  <a:tcPr marL="62456" marR="62456" marT="31228" marB="31228" anchor="ctr"/>
                </a:tc>
                <a:extLst>
                  <a:ext uri="{0D108BD9-81ED-4DB2-BD59-A6C34878D82A}">
                    <a16:rowId xmlns:a16="http://schemas.microsoft.com/office/drawing/2014/main" val="3323977472"/>
                  </a:ext>
                </a:extLst>
              </a:tr>
              <a:tr h="649540">
                <a:tc>
                  <a:txBody>
                    <a:bodyPr/>
                    <a:lstStyle/>
                    <a:p>
                      <a:pPr algn="l" fontAlgn="ctr">
                        <a:spcBef>
                          <a:spcPts val="0"/>
                        </a:spcBef>
                        <a:spcAft>
                          <a:spcPts val="0"/>
                        </a:spcAft>
                      </a:pPr>
                      <a:r>
                        <a:rPr lang="en-US" sz="1200" b="0" u="none" strike="noStrike">
                          <a:effectLst/>
                        </a:rPr>
                        <a:t>Naive Bayes</a:t>
                      </a:r>
                      <a:endParaRPr lang="en-US" sz="1200" b="0" i="0" u="none" strike="noStrike">
                        <a:effectLst/>
                        <a:latin typeface="Arial" panose="020B0604020202020204" pitchFamily="34" charset="0"/>
                      </a:endParaRPr>
                    </a:p>
                  </a:txBody>
                  <a:tcPr marL="62456" marR="62456" marT="31228" marB="31228" anchor="ctr"/>
                </a:tc>
                <a:tc>
                  <a:txBody>
                    <a:bodyPr/>
                    <a:lstStyle/>
                    <a:p>
                      <a:pPr algn="l" fontAlgn="ctr">
                        <a:spcBef>
                          <a:spcPts val="0"/>
                        </a:spcBef>
                        <a:spcAft>
                          <a:spcPts val="0"/>
                        </a:spcAft>
                      </a:pPr>
                      <a:r>
                        <a:rPr lang="en-US" sz="1200" b="0" u="none" strike="noStrike">
                          <a:effectLst/>
                        </a:rPr>
                        <a:t>Assumes features are conditionally independent given the class.</a:t>
                      </a:r>
                      <a:endParaRPr lang="en-US" sz="1200" b="0" i="0" u="none" strike="noStrike">
                        <a:effectLst/>
                        <a:latin typeface="Arial" panose="020B0604020202020204" pitchFamily="34" charset="0"/>
                      </a:endParaRPr>
                    </a:p>
                  </a:txBody>
                  <a:tcPr marL="62456" marR="62456" marT="31228" marB="31228" anchor="ctr"/>
                </a:tc>
                <a:tc>
                  <a:txBody>
                    <a:bodyPr/>
                    <a:lstStyle/>
                    <a:p>
                      <a:pPr algn="l" fontAlgn="ctr">
                        <a:spcBef>
                          <a:spcPts val="0"/>
                        </a:spcBef>
                        <a:spcAft>
                          <a:spcPts val="0"/>
                        </a:spcAft>
                      </a:pPr>
                      <a:r>
                        <a:rPr lang="en-US" sz="1200" b="0" u="none" strike="noStrike">
                          <a:effectLst/>
                        </a:rPr>
                        <a:t>Text classification, simplicity.</a:t>
                      </a:r>
                      <a:endParaRPr lang="en-US" sz="1200" b="0" i="0" u="none" strike="noStrike">
                        <a:effectLst/>
                        <a:latin typeface="Arial" panose="020B0604020202020204" pitchFamily="34" charset="0"/>
                      </a:endParaRPr>
                    </a:p>
                  </a:txBody>
                  <a:tcPr marL="62456" marR="62456" marT="31228" marB="31228" anchor="ctr"/>
                </a:tc>
                <a:tc>
                  <a:txBody>
                    <a:bodyPr/>
                    <a:lstStyle/>
                    <a:p>
                      <a:pPr algn="l" fontAlgn="ctr">
                        <a:spcBef>
                          <a:spcPts val="0"/>
                        </a:spcBef>
                        <a:spcAft>
                          <a:spcPts val="0"/>
                        </a:spcAft>
                      </a:pPr>
                      <a:r>
                        <a:rPr lang="en-US" sz="1200" b="0" u="none" strike="noStrike">
                          <a:effectLst/>
                        </a:rPr>
                        <a:t>May not perform well if independence assumption is violated.</a:t>
                      </a:r>
                      <a:endParaRPr lang="en-US" sz="1200" b="0" i="0" u="none" strike="noStrike">
                        <a:effectLst/>
                        <a:latin typeface="Arial" panose="020B0604020202020204" pitchFamily="34" charset="0"/>
                      </a:endParaRPr>
                    </a:p>
                  </a:txBody>
                  <a:tcPr marL="62456" marR="62456" marT="31228" marB="31228" anchor="ctr"/>
                </a:tc>
                <a:extLst>
                  <a:ext uri="{0D108BD9-81ED-4DB2-BD59-A6C34878D82A}">
                    <a16:rowId xmlns:a16="http://schemas.microsoft.com/office/drawing/2014/main" val="1147855128"/>
                  </a:ext>
                </a:extLst>
              </a:tr>
              <a:tr h="462173">
                <a:tc>
                  <a:txBody>
                    <a:bodyPr/>
                    <a:lstStyle/>
                    <a:p>
                      <a:pPr algn="l" fontAlgn="ctr">
                        <a:spcBef>
                          <a:spcPts val="0"/>
                        </a:spcBef>
                        <a:spcAft>
                          <a:spcPts val="0"/>
                        </a:spcAft>
                      </a:pPr>
                      <a:r>
                        <a:rPr lang="en-US" sz="1200" b="0" u="none" strike="noStrike">
                          <a:effectLst/>
                        </a:rPr>
                        <a:t>k-Nearest Neighbors</a:t>
                      </a:r>
                      <a:endParaRPr lang="en-US" sz="1200" b="0" i="0" u="none" strike="noStrike">
                        <a:effectLst/>
                        <a:latin typeface="Arial" panose="020B0604020202020204" pitchFamily="34" charset="0"/>
                      </a:endParaRPr>
                    </a:p>
                  </a:txBody>
                  <a:tcPr marL="62456" marR="62456" marT="31228" marB="31228" anchor="ctr"/>
                </a:tc>
                <a:tc>
                  <a:txBody>
                    <a:bodyPr/>
                    <a:lstStyle/>
                    <a:p>
                      <a:pPr algn="l" fontAlgn="ctr">
                        <a:spcBef>
                          <a:spcPts val="0"/>
                        </a:spcBef>
                        <a:spcAft>
                          <a:spcPts val="0"/>
                        </a:spcAft>
                      </a:pPr>
                      <a:r>
                        <a:rPr lang="en-US" sz="1200" b="0" u="none" strike="noStrike">
                          <a:effectLst/>
                        </a:rPr>
                        <a:t>Local lazy learning, classifies based on nearest neighbors.</a:t>
                      </a:r>
                      <a:endParaRPr lang="en-US" sz="1200" b="0" i="0" u="none" strike="noStrike">
                        <a:effectLst/>
                        <a:latin typeface="Arial" panose="020B0604020202020204" pitchFamily="34" charset="0"/>
                      </a:endParaRPr>
                    </a:p>
                  </a:txBody>
                  <a:tcPr marL="62456" marR="62456" marT="31228" marB="31228" anchor="ctr"/>
                </a:tc>
                <a:tc>
                  <a:txBody>
                    <a:bodyPr/>
                    <a:lstStyle/>
                    <a:p>
                      <a:pPr algn="l" fontAlgn="ctr">
                        <a:spcBef>
                          <a:spcPts val="0"/>
                        </a:spcBef>
                        <a:spcAft>
                          <a:spcPts val="0"/>
                        </a:spcAft>
                      </a:pPr>
                      <a:r>
                        <a:rPr lang="en-US" sz="1200" b="0" u="none" strike="noStrike">
                          <a:effectLst/>
                        </a:rPr>
                        <a:t>Instances with clear decision boundaries.</a:t>
                      </a:r>
                      <a:endParaRPr lang="en-US" sz="1200" b="0" i="0" u="none" strike="noStrike">
                        <a:effectLst/>
                        <a:latin typeface="Arial" panose="020B0604020202020204" pitchFamily="34" charset="0"/>
                      </a:endParaRPr>
                    </a:p>
                  </a:txBody>
                  <a:tcPr marL="62456" marR="62456" marT="31228" marB="31228" anchor="ctr"/>
                </a:tc>
                <a:tc>
                  <a:txBody>
                    <a:bodyPr/>
                    <a:lstStyle/>
                    <a:p>
                      <a:pPr algn="l" fontAlgn="ctr">
                        <a:spcBef>
                          <a:spcPts val="0"/>
                        </a:spcBef>
                        <a:spcAft>
                          <a:spcPts val="0"/>
                        </a:spcAft>
                      </a:pPr>
                      <a:r>
                        <a:rPr lang="en-US" sz="1200" b="0" u="none" strike="noStrike">
                          <a:effectLst/>
                        </a:rPr>
                        <a:t>Sensitive to distance metric and choice of 'k'.</a:t>
                      </a:r>
                      <a:endParaRPr lang="en-US" sz="1200" b="0" i="0" u="none" strike="noStrike">
                        <a:effectLst/>
                        <a:latin typeface="Arial" panose="020B0604020202020204" pitchFamily="34" charset="0"/>
                      </a:endParaRPr>
                    </a:p>
                  </a:txBody>
                  <a:tcPr marL="62456" marR="62456" marT="31228" marB="31228" anchor="ctr"/>
                </a:tc>
                <a:extLst>
                  <a:ext uri="{0D108BD9-81ED-4DB2-BD59-A6C34878D82A}">
                    <a16:rowId xmlns:a16="http://schemas.microsoft.com/office/drawing/2014/main" val="1530831834"/>
                  </a:ext>
                </a:extLst>
              </a:tr>
              <a:tr h="462173">
                <a:tc>
                  <a:txBody>
                    <a:bodyPr/>
                    <a:lstStyle/>
                    <a:p>
                      <a:pPr algn="l" fontAlgn="ctr">
                        <a:spcBef>
                          <a:spcPts val="0"/>
                        </a:spcBef>
                        <a:spcAft>
                          <a:spcPts val="0"/>
                        </a:spcAft>
                      </a:pPr>
                      <a:r>
                        <a:rPr lang="en-US" sz="1200" b="0" u="none" strike="noStrike">
                          <a:effectLst/>
                        </a:rPr>
                        <a:t>Neural Networks</a:t>
                      </a:r>
                      <a:endParaRPr lang="en-US" sz="1200" b="0" i="0" u="none" strike="noStrike">
                        <a:effectLst/>
                        <a:latin typeface="Arial" panose="020B0604020202020204" pitchFamily="34" charset="0"/>
                      </a:endParaRPr>
                    </a:p>
                  </a:txBody>
                  <a:tcPr marL="62456" marR="62456" marT="31228" marB="31228" anchor="ctr"/>
                </a:tc>
                <a:tc>
                  <a:txBody>
                    <a:bodyPr/>
                    <a:lstStyle/>
                    <a:p>
                      <a:pPr algn="l" fontAlgn="ctr">
                        <a:spcBef>
                          <a:spcPts val="0"/>
                        </a:spcBef>
                        <a:spcAft>
                          <a:spcPts val="0"/>
                        </a:spcAft>
                      </a:pPr>
                      <a:r>
                        <a:rPr lang="en-US" sz="1200" b="0" u="none" strike="noStrike">
                          <a:effectLst/>
                        </a:rPr>
                        <a:t>Modeled after the human brain, can capture complex patterns.</a:t>
                      </a:r>
                      <a:endParaRPr lang="en-US" sz="1200" b="0" i="0" u="none" strike="noStrike">
                        <a:effectLst/>
                        <a:latin typeface="Arial" panose="020B0604020202020204" pitchFamily="34" charset="0"/>
                      </a:endParaRPr>
                    </a:p>
                  </a:txBody>
                  <a:tcPr marL="62456" marR="62456" marT="31228" marB="31228" anchor="ctr"/>
                </a:tc>
                <a:tc>
                  <a:txBody>
                    <a:bodyPr/>
                    <a:lstStyle/>
                    <a:p>
                      <a:pPr algn="l" fontAlgn="ctr">
                        <a:spcBef>
                          <a:spcPts val="0"/>
                        </a:spcBef>
                        <a:spcAft>
                          <a:spcPts val="0"/>
                        </a:spcAft>
                      </a:pPr>
                      <a:r>
                        <a:rPr lang="en-US" sz="1200" b="0" u="none" strike="noStrike">
                          <a:effectLst/>
                        </a:rPr>
                        <a:t>Complex tasks with large datasets.</a:t>
                      </a:r>
                      <a:endParaRPr lang="en-US" sz="1200" b="0" i="0" u="none" strike="noStrike">
                        <a:effectLst/>
                        <a:latin typeface="Arial" panose="020B0604020202020204" pitchFamily="34" charset="0"/>
                      </a:endParaRPr>
                    </a:p>
                  </a:txBody>
                  <a:tcPr marL="62456" marR="62456" marT="31228" marB="31228" anchor="ctr"/>
                </a:tc>
                <a:tc>
                  <a:txBody>
                    <a:bodyPr/>
                    <a:lstStyle/>
                    <a:p>
                      <a:pPr algn="l" fontAlgn="ctr">
                        <a:spcBef>
                          <a:spcPts val="0"/>
                        </a:spcBef>
                        <a:spcAft>
                          <a:spcPts val="0"/>
                        </a:spcAft>
                      </a:pPr>
                      <a:r>
                        <a:rPr lang="en-US" sz="1200" b="0" u="none" strike="noStrike" dirty="0">
                          <a:effectLst/>
                        </a:rPr>
                        <a:t>Requires significant computational resources.</a:t>
                      </a:r>
                      <a:endParaRPr lang="en-US" sz="1200" b="0" i="0" u="none" strike="noStrike" dirty="0">
                        <a:effectLst/>
                        <a:latin typeface="Arial" panose="020B0604020202020204" pitchFamily="34" charset="0"/>
                      </a:endParaRPr>
                    </a:p>
                  </a:txBody>
                  <a:tcPr marL="62456" marR="62456" marT="31228" marB="31228" anchor="ctr"/>
                </a:tc>
                <a:extLst>
                  <a:ext uri="{0D108BD9-81ED-4DB2-BD59-A6C34878D82A}">
                    <a16:rowId xmlns:a16="http://schemas.microsoft.com/office/drawing/2014/main" val="2843835472"/>
                  </a:ext>
                </a:extLst>
              </a:tr>
            </a:tbl>
          </a:graphicData>
        </a:graphic>
      </p:graphicFrame>
    </p:spTree>
    <p:extLst>
      <p:ext uri="{BB962C8B-B14F-4D97-AF65-F5344CB8AC3E}">
        <p14:creationId xmlns:p14="http://schemas.microsoft.com/office/powerpoint/2010/main" val="13007427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FEE7-4E3C-E5A1-0468-788EE3B6C589}"/>
              </a:ext>
            </a:extLst>
          </p:cNvPr>
          <p:cNvSpPr>
            <a:spLocks noGrp="1"/>
          </p:cNvSpPr>
          <p:nvPr>
            <p:ph type="title"/>
          </p:nvPr>
        </p:nvSpPr>
        <p:spPr/>
        <p:txBody>
          <a:bodyPr>
            <a:normAutofit fontScale="90000"/>
          </a:bodyPr>
          <a:lstStyle/>
          <a:p>
            <a:r>
              <a:rPr lang="en-US" b="1" dirty="0"/>
              <a:t>Practical Considerations in Classification</a:t>
            </a:r>
            <a:endParaRPr lang="en-US" dirty="0"/>
          </a:p>
        </p:txBody>
      </p:sp>
      <p:sp>
        <p:nvSpPr>
          <p:cNvPr id="3" name="Content Placeholder 2">
            <a:extLst>
              <a:ext uri="{FF2B5EF4-FFF2-40B4-BE49-F238E27FC236}">
                <a16:creationId xmlns:a16="http://schemas.microsoft.com/office/drawing/2014/main" id="{4186D491-1418-9FB4-6471-76E006FF2A7B}"/>
              </a:ext>
            </a:extLst>
          </p:cNvPr>
          <p:cNvSpPr>
            <a:spLocks noGrp="1"/>
          </p:cNvSpPr>
          <p:nvPr>
            <p:ph idx="1"/>
          </p:nvPr>
        </p:nvSpPr>
        <p:spPr/>
        <p:txBody>
          <a:bodyPr>
            <a:normAutofit/>
          </a:bodyPr>
          <a:lstStyle/>
          <a:p>
            <a:r>
              <a:rPr lang="en-US" dirty="0"/>
              <a:t>In theory, using a machine learning algorithm sounds pretty simple. You take your training data, organize it into a big matrix, and then let the computer do its magic to create a model. This model can be used to make predictions about new data. But when you start working on it, you quickly realize it's not as easy as it sounds</a:t>
            </a:r>
          </a:p>
        </p:txBody>
      </p:sp>
    </p:spTree>
    <p:extLst>
      <p:ext uri="{BB962C8B-B14F-4D97-AF65-F5344CB8AC3E}">
        <p14:creationId xmlns:p14="http://schemas.microsoft.com/office/powerpoint/2010/main" val="391081854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2FAE2-DF5E-017A-16C6-4159D09C280B}"/>
              </a:ext>
            </a:extLst>
          </p:cNvPr>
          <p:cNvSpPr>
            <a:spLocks noGrp="1"/>
          </p:cNvSpPr>
          <p:nvPr>
            <p:ph type="title"/>
          </p:nvPr>
        </p:nvSpPr>
        <p:spPr/>
        <p:txBody>
          <a:bodyPr/>
          <a:lstStyle/>
          <a:p>
            <a:r>
              <a:rPr lang="en-US" dirty="0"/>
              <a:t>Why it is not as easy</a:t>
            </a:r>
          </a:p>
        </p:txBody>
      </p:sp>
      <p:sp>
        <p:nvSpPr>
          <p:cNvPr id="3" name="Content Placeholder 2">
            <a:extLst>
              <a:ext uri="{FF2B5EF4-FFF2-40B4-BE49-F238E27FC236}">
                <a16:creationId xmlns:a16="http://schemas.microsoft.com/office/drawing/2014/main" id="{48575813-0CDD-1171-5908-B628207BC92D}"/>
              </a:ext>
            </a:extLst>
          </p:cNvPr>
          <p:cNvSpPr>
            <a:spLocks noGrp="1"/>
          </p:cNvSpPr>
          <p:nvPr>
            <p:ph idx="1"/>
          </p:nvPr>
        </p:nvSpPr>
        <p:spPr/>
        <p:txBody>
          <a:bodyPr>
            <a:normAutofit/>
          </a:bodyPr>
          <a:lstStyle/>
          <a:p>
            <a:pPr>
              <a:buFont typeface="Arial" panose="020B0604020202020204" pitchFamily="34" charset="0"/>
              <a:buChar char="•"/>
            </a:pPr>
            <a:r>
              <a:rPr lang="en-US" dirty="0"/>
              <a:t>There are many decisions to make when building the model. Each decision can have a big impact on how good your model turns out.</a:t>
            </a:r>
          </a:p>
          <a:p>
            <a:pPr marL="514350" indent="-514350">
              <a:buFont typeface="+mj-lt"/>
              <a:buAutoNum type="arabicPeriod"/>
            </a:pPr>
            <a:r>
              <a:rPr lang="en-US" dirty="0"/>
              <a:t>Selecting a Model Family</a:t>
            </a:r>
          </a:p>
          <a:p>
            <a:pPr marL="514350" indent="-514350">
              <a:buFont typeface="+mj-lt"/>
              <a:buAutoNum type="arabicPeriod"/>
            </a:pPr>
            <a:r>
              <a:rPr lang="en-US" dirty="0"/>
              <a:t>Training Data Constructions</a:t>
            </a:r>
          </a:p>
          <a:p>
            <a:pPr marL="514350" indent="-514350">
              <a:buFont typeface="+mj-lt"/>
              <a:buAutoNum type="arabicPeriod"/>
            </a:pPr>
            <a:r>
              <a:rPr lang="en-US" dirty="0"/>
              <a:t>Feature Selection</a:t>
            </a:r>
          </a:p>
          <a:p>
            <a:pPr marL="514350" indent="-514350">
              <a:buFont typeface="+mj-lt"/>
              <a:buAutoNum type="arabicPeriod"/>
            </a:pPr>
            <a:r>
              <a:rPr lang="en-US" dirty="0"/>
              <a:t>Overfitting and Underfitting</a:t>
            </a:r>
          </a:p>
          <a:p>
            <a:pPr marL="514350" indent="-514350">
              <a:buFont typeface="+mj-lt"/>
              <a:buAutoNum type="arabicPeriod"/>
            </a:pPr>
            <a:r>
              <a:rPr lang="en-US" dirty="0"/>
              <a:t>Choosing Threshold and Comparing Models</a:t>
            </a:r>
          </a:p>
          <a:p>
            <a:endParaRPr lang="en-US" dirty="0"/>
          </a:p>
        </p:txBody>
      </p:sp>
    </p:spTree>
    <p:extLst>
      <p:ext uri="{BB962C8B-B14F-4D97-AF65-F5344CB8AC3E}">
        <p14:creationId xmlns:p14="http://schemas.microsoft.com/office/powerpoint/2010/main" val="39924901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9BD1E-CED2-899E-D45E-950A1DB959B9}"/>
              </a:ext>
            </a:extLst>
          </p:cNvPr>
          <p:cNvSpPr>
            <a:spLocks noGrp="1"/>
          </p:cNvSpPr>
          <p:nvPr>
            <p:ph type="title"/>
          </p:nvPr>
        </p:nvSpPr>
        <p:spPr/>
        <p:txBody>
          <a:bodyPr>
            <a:normAutofit/>
          </a:bodyPr>
          <a:lstStyle/>
          <a:p>
            <a:r>
              <a:rPr lang="en-US" b="1" dirty="0"/>
              <a:t>Selecting a Model Family</a:t>
            </a:r>
            <a:endParaRPr lang="en-US" dirty="0"/>
          </a:p>
        </p:txBody>
      </p:sp>
      <p:sp>
        <p:nvSpPr>
          <p:cNvPr id="3" name="Content Placeholder 2">
            <a:extLst>
              <a:ext uri="{FF2B5EF4-FFF2-40B4-BE49-F238E27FC236}">
                <a16:creationId xmlns:a16="http://schemas.microsoft.com/office/drawing/2014/main" id="{BA7F70EB-2345-B90F-17CD-C0A2873D3054}"/>
              </a:ext>
            </a:extLst>
          </p:cNvPr>
          <p:cNvSpPr>
            <a:spLocks noGrp="1"/>
          </p:cNvSpPr>
          <p:nvPr>
            <p:ph idx="1"/>
          </p:nvPr>
        </p:nvSpPr>
        <p:spPr/>
        <p:txBody>
          <a:bodyPr/>
          <a:lstStyle/>
          <a:p>
            <a:r>
              <a:rPr lang="en-US" b="1" dirty="0"/>
              <a:t>Computational Complexity</a:t>
            </a:r>
            <a:r>
              <a:rPr lang="en-US" dirty="0"/>
              <a:t>:</a:t>
            </a:r>
          </a:p>
          <a:p>
            <a:r>
              <a:rPr lang="en-US" b="1" dirty="0"/>
              <a:t>Mathematical Complexity</a:t>
            </a:r>
            <a:r>
              <a:rPr lang="en-US" dirty="0"/>
              <a:t>:</a:t>
            </a:r>
          </a:p>
          <a:p>
            <a:r>
              <a:rPr lang="en-US" b="1" dirty="0" err="1"/>
              <a:t>Explainability</a:t>
            </a:r>
            <a:r>
              <a:rPr lang="en-US" dirty="0"/>
              <a:t>:</a:t>
            </a:r>
          </a:p>
          <a:p>
            <a:endParaRPr lang="en-US" dirty="0"/>
          </a:p>
        </p:txBody>
      </p:sp>
    </p:spTree>
    <p:extLst>
      <p:ext uri="{BB962C8B-B14F-4D97-AF65-F5344CB8AC3E}">
        <p14:creationId xmlns:p14="http://schemas.microsoft.com/office/powerpoint/2010/main" val="33955588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FEE7-4E3C-E5A1-0468-788EE3B6C589}"/>
              </a:ext>
            </a:extLst>
          </p:cNvPr>
          <p:cNvSpPr>
            <a:spLocks noGrp="1"/>
          </p:cNvSpPr>
          <p:nvPr>
            <p:ph type="title"/>
          </p:nvPr>
        </p:nvSpPr>
        <p:spPr/>
        <p:txBody>
          <a:bodyPr>
            <a:normAutofit/>
          </a:bodyPr>
          <a:lstStyle/>
          <a:p>
            <a:r>
              <a:rPr lang="en-US" b="1" dirty="0"/>
              <a:t>Training Data Construction</a:t>
            </a:r>
            <a:endParaRPr lang="en-US" dirty="0"/>
          </a:p>
        </p:txBody>
      </p:sp>
      <p:sp>
        <p:nvSpPr>
          <p:cNvPr id="3" name="Content Placeholder 2">
            <a:extLst>
              <a:ext uri="{FF2B5EF4-FFF2-40B4-BE49-F238E27FC236}">
                <a16:creationId xmlns:a16="http://schemas.microsoft.com/office/drawing/2014/main" id="{4186D491-1418-9FB4-6471-76E006FF2A7B}"/>
              </a:ext>
            </a:extLst>
          </p:cNvPr>
          <p:cNvSpPr>
            <a:spLocks noGrp="1"/>
          </p:cNvSpPr>
          <p:nvPr>
            <p:ph idx="1"/>
          </p:nvPr>
        </p:nvSpPr>
        <p:spPr/>
        <p:txBody>
          <a:bodyPr>
            <a:normAutofit fontScale="77500" lnSpcReduction="20000"/>
          </a:bodyPr>
          <a:lstStyle/>
          <a:p>
            <a:r>
              <a:rPr lang="en-US" dirty="0"/>
              <a:t>In a supervised learning problem, you'll typically have a dataset with labeled examples, where you want to build a model that can make predictions based on past data. To evaluate your model's performance and ensure it can make accurate predictions on unseen data (representing the "future"), you need to split your dataset. </a:t>
            </a:r>
          </a:p>
          <a:p>
            <a:r>
              <a:rPr lang="en-US" sz="3100" dirty="0"/>
              <a:t>There are several common ways to achieve this:</a:t>
            </a:r>
          </a:p>
          <a:p>
            <a:pPr marL="514350" indent="-514350">
              <a:buFont typeface="+mj-lt"/>
              <a:buAutoNum type="arabicPeriod"/>
            </a:pPr>
            <a:r>
              <a:rPr lang="en-US" sz="3100" dirty="0"/>
              <a:t>Train Split (Holdout Method)</a:t>
            </a:r>
          </a:p>
          <a:p>
            <a:pPr marL="514350" indent="-514350">
              <a:buFont typeface="+mj-lt"/>
              <a:buAutoNum type="arabicPeriod"/>
            </a:pPr>
            <a:r>
              <a:rPr lang="en-US" sz="3100" dirty="0"/>
              <a:t>K-Fold Cross-Validation</a:t>
            </a:r>
          </a:p>
          <a:p>
            <a:pPr marL="514350" indent="-514350">
              <a:buFont typeface="+mj-lt"/>
              <a:buAutoNum type="arabicPeriod"/>
            </a:pPr>
            <a:r>
              <a:rPr lang="en-US" sz="3100" dirty="0"/>
              <a:t>Leave-One-Out Cross-Validation (LOOCV):</a:t>
            </a:r>
          </a:p>
          <a:p>
            <a:pPr marL="514350" indent="-514350">
              <a:buFont typeface="+mj-lt"/>
              <a:buAutoNum type="arabicPeriod"/>
            </a:pPr>
            <a:r>
              <a:rPr lang="en-US" sz="3100" dirty="0"/>
              <a:t>Stratified Sampling</a:t>
            </a:r>
          </a:p>
          <a:p>
            <a:pPr marL="514350" indent="-514350">
              <a:buFont typeface="+mj-lt"/>
              <a:buAutoNum type="arabicPeriod"/>
            </a:pPr>
            <a:r>
              <a:rPr lang="en-US" sz="3100" dirty="0"/>
              <a:t>Time-Based Split</a:t>
            </a:r>
          </a:p>
          <a:p>
            <a:pPr marL="514350" indent="-514350">
              <a:buFont typeface="+mj-lt"/>
              <a:buAutoNum type="arabicPeriod"/>
            </a:pPr>
            <a:r>
              <a:rPr lang="en-US" sz="3100" dirty="0"/>
              <a:t>Random Sampling with Validation Set:</a:t>
            </a:r>
          </a:p>
          <a:p>
            <a:endParaRPr lang="en-US" dirty="0"/>
          </a:p>
          <a:p>
            <a:endParaRPr lang="en-US" dirty="0"/>
          </a:p>
        </p:txBody>
      </p:sp>
    </p:spTree>
    <p:extLst>
      <p:ext uri="{BB962C8B-B14F-4D97-AF65-F5344CB8AC3E}">
        <p14:creationId xmlns:p14="http://schemas.microsoft.com/office/powerpoint/2010/main" val="25806767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a:extLst>
              <a:ext uri="{FF2B5EF4-FFF2-40B4-BE49-F238E27FC236}">
                <a16:creationId xmlns:a16="http://schemas.microsoft.com/office/drawing/2014/main" id="{9E6671AF-110C-4E4D-BEB4-1323A3136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D2FAE2-DF5E-017A-16C6-4159D09C280B}"/>
              </a:ext>
            </a:extLst>
          </p:cNvPr>
          <p:cNvSpPr>
            <a:spLocks noGrp="1"/>
          </p:cNvSpPr>
          <p:nvPr>
            <p:ph type="title"/>
          </p:nvPr>
        </p:nvSpPr>
        <p:spPr>
          <a:xfrm>
            <a:off x="571351" y="310895"/>
            <a:ext cx="3666893" cy="2121408"/>
          </a:xfrm>
        </p:spPr>
        <p:txBody>
          <a:bodyPr anchor="ctr">
            <a:normAutofit/>
          </a:bodyPr>
          <a:lstStyle/>
          <a:p>
            <a:r>
              <a:rPr lang="en-US" sz="3500"/>
              <a:t>Cross-Validation</a:t>
            </a:r>
          </a:p>
        </p:txBody>
      </p:sp>
      <p:sp>
        <p:nvSpPr>
          <p:cNvPr id="3" name="Content Placeholder 2">
            <a:extLst>
              <a:ext uri="{FF2B5EF4-FFF2-40B4-BE49-F238E27FC236}">
                <a16:creationId xmlns:a16="http://schemas.microsoft.com/office/drawing/2014/main" id="{48575813-0CDD-1171-5908-B628207BC92D}"/>
              </a:ext>
            </a:extLst>
          </p:cNvPr>
          <p:cNvSpPr>
            <a:spLocks noGrp="1"/>
          </p:cNvSpPr>
          <p:nvPr>
            <p:ph idx="1"/>
          </p:nvPr>
        </p:nvSpPr>
        <p:spPr>
          <a:xfrm>
            <a:off x="3810000" y="310896"/>
            <a:ext cx="4715008" cy="2432302"/>
          </a:xfrm>
        </p:spPr>
        <p:txBody>
          <a:bodyPr anchor="ctr">
            <a:normAutofit/>
          </a:bodyPr>
          <a:lstStyle/>
          <a:p>
            <a:pPr>
              <a:lnSpc>
                <a:spcPct val="90000"/>
              </a:lnSpc>
            </a:pPr>
            <a:r>
              <a:rPr lang="en-US" sz="1300" dirty="0"/>
              <a:t>Cross-validation is a technique that helps ensure robustness in model evaluation. Instead of a single train-test split, you divide your dataset into "k" subsets or folds of roughly equal size. </a:t>
            </a:r>
          </a:p>
          <a:p>
            <a:pPr>
              <a:lnSpc>
                <a:spcPct val="90000"/>
              </a:lnSpc>
            </a:pPr>
            <a:r>
              <a:rPr lang="en-US" sz="1300" dirty="0"/>
              <a:t>You then train and test your model k times, each time using a different fold as the test set and the remaining folds as the training set. </a:t>
            </a:r>
          </a:p>
          <a:p>
            <a:pPr>
              <a:lnSpc>
                <a:spcPct val="90000"/>
              </a:lnSpc>
            </a:pPr>
            <a:r>
              <a:rPr lang="en-US" sz="1300" dirty="0"/>
              <a:t>You compute the average performance across all k iterations. Common choices for k are 5 or 10.</a:t>
            </a:r>
          </a:p>
        </p:txBody>
      </p:sp>
      <p:pic>
        <p:nvPicPr>
          <p:cNvPr id="6" name="Picture 5" descr="A screenshot of a computer game&#10;&#10;Description automatically generated">
            <a:extLst>
              <a:ext uri="{FF2B5EF4-FFF2-40B4-BE49-F238E27FC236}">
                <a16:creationId xmlns:a16="http://schemas.microsoft.com/office/drawing/2014/main" id="{52EB0120-5667-FF28-02E0-3A46E90B5A3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95" b="8134"/>
          <a:stretch/>
        </p:blipFill>
        <p:spPr>
          <a:xfrm>
            <a:off x="1043182" y="2837727"/>
            <a:ext cx="7057636" cy="3175942"/>
          </a:xfrm>
          <a:prstGeom prst="rect">
            <a:avLst/>
          </a:prstGeom>
          <a:effectLst>
            <a:innerShdw blurRad="190500" dist="127000" dir="16200000">
              <a:prstClr val="black">
                <a:alpha val="19000"/>
              </a:prstClr>
            </a:innerShdw>
          </a:effectLst>
        </p:spPr>
      </p:pic>
      <p:sp>
        <p:nvSpPr>
          <p:cNvPr id="7" name="Content Placeholder 2">
            <a:extLst>
              <a:ext uri="{FF2B5EF4-FFF2-40B4-BE49-F238E27FC236}">
                <a16:creationId xmlns:a16="http://schemas.microsoft.com/office/drawing/2014/main" id="{49FD4381-E662-5886-08C7-8ED4951DE830}"/>
              </a:ext>
            </a:extLst>
          </p:cNvPr>
          <p:cNvSpPr txBox="1">
            <a:spLocks/>
          </p:cNvSpPr>
          <p:nvPr/>
        </p:nvSpPr>
        <p:spPr>
          <a:xfrm>
            <a:off x="1452496" y="6190489"/>
            <a:ext cx="7234304" cy="515112"/>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sz="1300" dirty="0"/>
              <a:t>Source: Wikipedia: </a:t>
            </a:r>
            <a:r>
              <a:rPr lang="en-US" sz="1300" dirty="0">
                <a:hlinkClick r:id="rId3"/>
              </a:rPr>
              <a:t>https://en.wikipedia.org/wiki/Cross-validation_%28statistics%29</a:t>
            </a:r>
            <a:endParaRPr lang="en-US" sz="1300" dirty="0"/>
          </a:p>
          <a:p>
            <a:pPr>
              <a:lnSpc>
                <a:spcPct val="90000"/>
              </a:lnSpc>
            </a:pPr>
            <a:endParaRPr lang="en-US" sz="1300" dirty="0"/>
          </a:p>
        </p:txBody>
      </p:sp>
    </p:spTree>
    <p:extLst>
      <p:ext uri="{BB962C8B-B14F-4D97-AF65-F5344CB8AC3E}">
        <p14:creationId xmlns:p14="http://schemas.microsoft.com/office/powerpoint/2010/main" val="2564873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062F6-4ED4-03E1-2C89-681FE6400126}"/>
              </a:ext>
            </a:extLst>
          </p:cNvPr>
          <p:cNvSpPr>
            <a:spLocks noGrp="1"/>
          </p:cNvSpPr>
          <p:nvPr>
            <p:ph type="title"/>
          </p:nvPr>
        </p:nvSpPr>
        <p:spPr/>
        <p:txBody>
          <a:bodyPr>
            <a:normAutofit fontScale="90000"/>
          </a:bodyPr>
          <a:lstStyle/>
          <a:p>
            <a:r>
              <a:rPr lang="en-US" dirty="0"/>
              <a:t>Machine Learning: Problems and Approaches</a:t>
            </a:r>
          </a:p>
        </p:txBody>
      </p:sp>
      <p:sp>
        <p:nvSpPr>
          <p:cNvPr id="3" name="Content Placeholder 2">
            <a:extLst>
              <a:ext uri="{FF2B5EF4-FFF2-40B4-BE49-F238E27FC236}">
                <a16:creationId xmlns:a16="http://schemas.microsoft.com/office/drawing/2014/main" id="{0E8A1755-4E73-1E1B-81A0-658A8C4E22A6}"/>
              </a:ext>
            </a:extLst>
          </p:cNvPr>
          <p:cNvSpPr>
            <a:spLocks noGrp="1"/>
          </p:cNvSpPr>
          <p:nvPr>
            <p:ph idx="1"/>
          </p:nvPr>
        </p:nvSpPr>
        <p:spPr/>
        <p:txBody>
          <a:bodyPr>
            <a:normAutofit fontScale="92500"/>
          </a:bodyPr>
          <a:lstStyle/>
          <a:p>
            <a:r>
              <a:rPr lang="en-US" dirty="0"/>
              <a:t>Suppose that you are in charge of computer security for your company. </a:t>
            </a:r>
          </a:p>
          <a:p>
            <a:r>
              <a:rPr lang="en-US" dirty="0"/>
              <a:t>You install firewalls, hold phishing training, ensure secure coding practices, and much more. </a:t>
            </a:r>
          </a:p>
          <a:p>
            <a:r>
              <a:rPr lang="en-US" dirty="0"/>
              <a:t>But at the end of the day, all your CEO cares about is that you don’t have a breach. So, you take it upon yourself to build systems that can detect and block malicious traffic to any attack surface</a:t>
            </a:r>
          </a:p>
        </p:txBody>
      </p:sp>
    </p:spTree>
    <p:extLst>
      <p:ext uri="{BB962C8B-B14F-4D97-AF65-F5344CB8AC3E}">
        <p14:creationId xmlns:p14="http://schemas.microsoft.com/office/powerpoint/2010/main" val="41308459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D3F7D-07DE-9285-7A97-E8287DA7A0CF}"/>
              </a:ext>
            </a:extLst>
          </p:cNvPr>
          <p:cNvSpPr>
            <a:spLocks noGrp="1"/>
          </p:cNvSpPr>
          <p:nvPr>
            <p:ph type="title"/>
          </p:nvPr>
        </p:nvSpPr>
        <p:spPr/>
        <p:txBody>
          <a:bodyPr/>
          <a:lstStyle/>
          <a:p>
            <a:r>
              <a:rPr lang="en-US" dirty="0"/>
              <a:t>Train/validate/test</a:t>
            </a:r>
          </a:p>
        </p:txBody>
      </p:sp>
      <p:sp>
        <p:nvSpPr>
          <p:cNvPr id="3" name="Content Placeholder 2">
            <a:extLst>
              <a:ext uri="{FF2B5EF4-FFF2-40B4-BE49-F238E27FC236}">
                <a16:creationId xmlns:a16="http://schemas.microsoft.com/office/drawing/2014/main" id="{44E64211-B3CC-1F27-3F7A-EA6AFECFB18D}"/>
              </a:ext>
            </a:extLst>
          </p:cNvPr>
          <p:cNvSpPr>
            <a:spLocks noGrp="1"/>
          </p:cNvSpPr>
          <p:nvPr>
            <p:ph idx="1"/>
          </p:nvPr>
        </p:nvSpPr>
        <p:spPr/>
        <p:txBody>
          <a:bodyPr/>
          <a:lstStyle/>
          <a:p>
            <a:r>
              <a:rPr lang="en-US" dirty="0"/>
              <a:t>The train/validate/test split is a common approach for evaluating machine learning models when you have a sufficient amount of labeled data. It allows you to assess the model's performance, fine-tune hyperparameters, and estimate its real-world performance.</a:t>
            </a:r>
          </a:p>
        </p:txBody>
      </p:sp>
      <p:pic>
        <p:nvPicPr>
          <p:cNvPr id="5" name="Picture 4" descr="A diagram of different colored rectangles&#10;&#10;Description automatically generated">
            <a:extLst>
              <a:ext uri="{FF2B5EF4-FFF2-40B4-BE49-F238E27FC236}">
                <a16:creationId xmlns:a16="http://schemas.microsoft.com/office/drawing/2014/main" id="{F2273DA2-7B85-67AE-5EEF-7712052B2E0A}"/>
              </a:ext>
            </a:extLst>
          </p:cNvPr>
          <p:cNvPicPr>
            <a:picLocks noChangeAspect="1"/>
          </p:cNvPicPr>
          <p:nvPr/>
        </p:nvPicPr>
        <p:blipFill rotWithShape="1">
          <a:blip r:embed="rId2">
            <a:extLst>
              <a:ext uri="{28A0092B-C50C-407E-A947-70E740481C1C}">
                <a14:useLocalDpi xmlns:a14="http://schemas.microsoft.com/office/drawing/2010/main" val="0"/>
              </a:ext>
            </a:extLst>
          </a:blip>
          <a:srcRect r="51152"/>
          <a:stretch/>
        </p:blipFill>
        <p:spPr>
          <a:xfrm>
            <a:off x="4953000" y="4725772"/>
            <a:ext cx="3657600" cy="1064056"/>
          </a:xfrm>
          <a:prstGeom prst="rect">
            <a:avLst/>
          </a:prstGeom>
        </p:spPr>
      </p:pic>
    </p:spTree>
    <p:extLst>
      <p:ext uri="{BB962C8B-B14F-4D97-AF65-F5344CB8AC3E}">
        <p14:creationId xmlns:p14="http://schemas.microsoft.com/office/powerpoint/2010/main" val="7339758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2B7C1-ADB0-B45E-F68F-CD6F806E29F4}"/>
              </a:ext>
            </a:extLst>
          </p:cNvPr>
          <p:cNvSpPr>
            <a:spLocks noGrp="1"/>
          </p:cNvSpPr>
          <p:nvPr>
            <p:ph type="title"/>
          </p:nvPr>
        </p:nvSpPr>
        <p:spPr>
          <a:xfrm>
            <a:off x="838200" y="497805"/>
            <a:ext cx="5181600" cy="577841"/>
          </a:xfrm>
        </p:spPr>
        <p:txBody>
          <a:bodyPr anchor="t">
            <a:normAutofit/>
          </a:bodyPr>
          <a:lstStyle/>
          <a:p>
            <a:r>
              <a:rPr lang="en-US" sz="2800" dirty="0"/>
              <a:t>Train/validate/test</a:t>
            </a:r>
          </a:p>
        </p:txBody>
      </p:sp>
      <p:grpSp>
        <p:nvGrpSpPr>
          <p:cNvPr id="15" name="Group 14">
            <a:extLst>
              <a:ext uri="{FF2B5EF4-FFF2-40B4-BE49-F238E27FC236}">
                <a16:creationId xmlns:a16="http://schemas.microsoft.com/office/drawing/2014/main" id="{9509215C-5103-98FF-FE7E-6EA47DB27B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68" y="6222078"/>
            <a:ext cx="9155398" cy="639001"/>
            <a:chOff x="-5025" y="6222078"/>
            <a:chExt cx="12207199" cy="639001"/>
          </a:xfrm>
        </p:grpSpPr>
        <p:sp>
          <p:nvSpPr>
            <p:cNvPr id="16" name="Rectangle 15">
              <a:extLst>
                <a:ext uri="{FF2B5EF4-FFF2-40B4-BE49-F238E27FC236}">
                  <a16:creationId xmlns:a16="http://schemas.microsoft.com/office/drawing/2014/main" id="{BDEB437B-DF53-A9CA-F29A-9C9673B347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5779075" y="437979"/>
              <a:ext cx="639000"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CD41229-D630-1B31-5AC0-5BF0D66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908412" y="3577490"/>
              <a:ext cx="639000" cy="5928176"/>
            </a:xfrm>
            <a:prstGeom prst="rect">
              <a:avLst/>
            </a:prstGeom>
            <a:gradFill>
              <a:gsLst>
                <a:gs pos="3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Content Placeholder 5" descr="A diagram of a training&#10;&#10;Description automatically generated">
            <a:extLst>
              <a:ext uri="{FF2B5EF4-FFF2-40B4-BE49-F238E27FC236}">
                <a16:creationId xmlns:a16="http://schemas.microsoft.com/office/drawing/2014/main" id="{B6548F42-9E40-7F53-0D2C-9596AC21E4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7000" y="0"/>
            <a:ext cx="2337551" cy="1706412"/>
          </a:xfrm>
        </p:spPr>
      </p:pic>
      <p:sp>
        <p:nvSpPr>
          <p:cNvPr id="8" name="TextBox 7">
            <a:extLst>
              <a:ext uri="{FF2B5EF4-FFF2-40B4-BE49-F238E27FC236}">
                <a16:creationId xmlns:a16="http://schemas.microsoft.com/office/drawing/2014/main" id="{AD05443E-379C-3996-B3A7-3100F00568A4}"/>
              </a:ext>
            </a:extLst>
          </p:cNvPr>
          <p:cNvSpPr txBox="1"/>
          <p:nvPr/>
        </p:nvSpPr>
        <p:spPr>
          <a:xfrm>
            <a:off x="5029200" y="6242395"/>
            <a:ext cx="3274175" cy="219740"/>
          </a:xfrm>
          <a:prstGeom prst="rect">
            <a:avLst/>
          </a:prstGeom>
          <a:noFill/>
        </p:spPr>
        <p:txBody>
          <a:bodyPr wrap="square">
            <a:spAutoFit/>
          </a:bodyPr>
          <a:lstStyle/>
          <a:p>
            <a:pPr defTabSz="420624">
              <a:spcAft>
                <a:spcPts val="600"/>
              </a:spcAft>
            </a:pPr>
            <a:r>
              <a:rPr lang="en-US" sz="828" kern="1200" dirty="0">
                <a:solidFill>
                  <a:schemeClr val="tx1"/>
                </a:solidFill>
                <a:latin typeface="+mn-lt"/>
                <a:ea typeface="+mn-ea"/>
                <a:cs typeface="+mn-cs"/>
              </a:rPr>
              <a:t> Source: </a:t>
            </a:r>
            <a:r>
              <a:rPr lang="en-US" sz="828" kern="1200" dirty="0">
                <a:solidFill>
                  <a:schemeClr val="tx1"/>
                </a:solidFill>
                <a:latin typeface="+mn-lt"/>
                <a:ea typeface="+mn-ea"/>
                <a:cs typeface="+mn-cs"/>
                <a:hlinkClick r:id="rId3"/>
              </a:rPr>
              <a:t>https://sdsclub.com/how-to-train-and-test-data-like-a-pro/</a:t>
            </a:r>
            <a:r>
              <a:rPr lang="en-US" sz="828" kern="1200" dirty="0">
                <a:solidFill>
                  <a:schemeClr val="tx1"/>
                </a:solidFill>
                <a:latin typeface="+mn-lt"/>
                <a:ea typeface="+mn-ea"/>
                <a:cs typeface="+mn-cs"/>
              </a:rPr>
              <a:t> </a:t>
            </a:r>
            <a:endParaRPr lang="en-US" dirty="0"/>
          </a:p>
        </p:txBody>
      </p:sp>
      <p:graphicFrame>
        <p:nvGraphicFramePr>
          <p:cNvPr id="19" name="TextBox 9">
            <a:extLst>
              <a:ext uri="{FF2B5EF4-FFF2-40B4-BE49-F238E27FC236}">
                <a16:creationId xmlns:a16="http://schemas.microsoft.com/office/drawing/2014/main" id="{5A1060E6-2390-6D84-43E0-E7F664FF3FAB}"/>
              </a:ext>
            </a:extLst>
          </p:cNvPr>
          <p:cNvGraphicFramePr/>
          <p:nvPr/>
        </p:nvGraphicFramePr>
        <p:xfrm>
          <a:off x="457200" y="1638523"/>
          <a:ext cx="7772400" cy="418576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6010953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7C37D-FE74-9EFA-DC89-36398B41C1A4}"/>
              </a:ext>
            </a:extLst>
          </p:cNvPr>
          <p:cNvSpPr>
            <a:spLocks noGrp="1"/>
          </p:cNvSpPr>
          <p:nvPr>
            <p:ph type="title"/>
          </p:nvPr>
        </p:nvSpPr>
        <p:spPr/>
        <p:txBody>
          <a:bodyPr/>
          <a:lstStyle/>
          <a:p>
            <a:r>
              <a:rPr lang="en-US" dirty="0"/>
              <a:t>Out-of-time validation</a:t>
            </a:r>
          </a:p>
        </p:txBody>
      </p:sp>
      <p:sp>
        <p:nvSpPr>
          <p:cNvPr id="3" name="Content Placeholder 2">
            <a:extLst>
              <a:ext uri="{FF2B5EF4-FFF2-40B4-BE49-F238E27FC236}">
                <a16:creationId xmlns:a16="http://schemas.microsoft.com/office/drawing/2014/main" id="{4D2F12BA-1327-D2FE-C223-3C4A7535B690}"/>
              </a:ext>
            </a:extLst>
          </p:cNvPr>
          <p:cNvSpPr>
            <a:spLocks noGrp="1"/>
          </p:cNvSpPr>
          <p:nvPr>
            <p:ph idx="1"/>
          </p:nvPr>
        </p:nvSpPr>
        <p:spPr/>
        <p:txBody>
          <a:bodyPr>
            <a:normAutofit fontScale="85000" lnSpcReduction="10000"/>
          </a:bodyPr>
          <a:lstStyle/>
          <a:p>
            <a:r>
              <a:rPr lang="en-US" dirty="0"/>
              <a:t>Out-of-time validation is a technique used to address the challenge of validating machine learning models when the data distribution changes over time. </a:t>
            </a:r>
          </a:p>
          <a:p>
            <a:r>
              <a:rPr lang="en-US" dirty="0"/>
              <a:t>In scenarios where the underlying characteristics of your data are evolving, randomly splitting data into training and validation sets from the same labeled dataset may not be representative of real-world situations. </a:t>
            </a:r>
          </a:p>
          <a:p>
            <a:r>
              <a:rPr lang="en-US" dirty="0"/>
              <a:t>Out-of-time validation seeks to create a more realistic assessment of model performance by introducing a temporal element</a:t>
            </a:r>
          </a:p>
        </p:txBody>
      </p:sp>
      <p:pic>
        <p:nvPicPr>
          <p:cNvPr id="6" name="Picture 5" descr="A diagram of different colored rectangles&#10;&#10;Description automatically generated">
            <a:extLst>
              <a:ext uri="{FF2B5EF4-FFF2-40B4-BE49-F238E27FC236}">
                <a16:creationId xmlns:a16="http://schemas.microsoft.com/office/drawing/2014/main" id="{6D7FAE72-F602-7125-57D3-8CCDACF8BB8C}"/>
              </a:ext>
            </a:extLst>
          </p:cNvPr>
          <p:cNvPicPr>
            <a:picLocks noChangeAspect="1"/>
          </p:cNvPicPr>
          <p:nvPr/>
        </p:nvPicPr>
        <p:blipFill rotWithShape="1">
          <a:blip r:embed="rId2">
            <a:extLst>
              <a:ext uri="{28A0092B-C50C-407E-A947-70E740481C1C}">
                <a14:useLocalDpi xmlns:a14="http://schemas.microsoft.com/office/drawing/2010/main" val="0"/>
              </a:ext>
            </a:extLst>
          </a:blip>
          <a:srcRect l="53265" t="-8064" r="-53265" b="8064"/>
          <a:stretch/>
        </p:blipFill>
        <p:spPr>
          <a:xfrm>
            <a:off x="4419600" y="5435797"/>
            <a:ext cx="7315200" cy="1380731"/>
          </a:xfrm>
          <a:prstGeom prst="rect">
            <a:avLst/>
          </a:prstGeom>
        </p:spPr>
      </p:pic>
    </p:spTree>
    <p:extLst>
      <p:ext uri="{BB962C8B-B14F-4D97-AF65-F5344CB8AC3E}">
        <p14:creationId xmlns:p14="http://schemas.microsoft.com/office/powerpoint/2010/main" val="221633841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AB02-F356-7F9D-7532-26ED5F2DA759}"/>
              </a:ext>
            </a:extLst>
          </p:cNvPr>
          <p:cNvSpPr>
            <a:spLocks noGrp="1"/>
          </p:cNvSpPr>
          <p:nvPr>
            <p:ph type="title"/>
          </p:nvPr>
        </p:nvSpPr>
        <p:spPr/>
        <p:txBody>
          <a:bodyPr/>
          <a:lstStyle/>
          <a:p>
            <a:r>
              <a:rPr lang="en-US" b="1" dirty="0"/>
              <a:t>Unbalanced data</a:t>
            </a:r>
          </a:p>
        </p:txBody>
      </p:sp>
      <p:sp>
        <p:nvSpPr>
          <p:cNvPr id="3" name="Content Placeholder 2">
            <a:extLst>
              <a:ext uri="{FF2B5EF4-FFF2-40B4-BE49-F238E27FC236}">
                <a16:creationId xmlns:a16="http://schemas.microsoft.com/office/drawing/2014/main" id="{0A6684B1-F697-3AF1-0A87-1E25FEEB1451}"/>
              </a:ext>
            </a:extLst>
          </p:cNvPr>
          <p:cNvSpPr>
            <a:spLocks noGrp="1"/>
          </p:cNvSpPr>
          <p:nvPr>
            <p:ph idx="1"/>
          </p:nvPr>
        </p:nvSpPr>
        <p:spPr/>
        <p:txBody>
          <a:bodyPr>
            <a:normAutofit/>
          </a:bodyPr>
          <a:lstStyle/>
          <a:p>
            <a:r>
              <a:rPr lang="en-US" dirty="0"/>
              <a:t>Dealing with unbalanced data, where one class significantly outnumbers the other(s), is a common challenge in classification tasks.</a:t>
            </a:r>
          </a:p>
          <a:p>
            <a:r>
              <a:rPr lang="en-US" dirty="0"/>
              <a:t>This scenario often arises when you're working on problems involving rare events, such as fraud detection, disease diagnosis, or equipment failure prediction, where the positive class (rare event) is the minority. </a:t>
            </a:r>
          </a:p>
        </p:txBody>
      </p:sp>
    </p:spTree>
    <p:extLst>
      <p:ext uri="{BB962C8B-B14F-4D97-AF65-F5344CB8AC3E}">
        <p14:creationId xmlns:p14="http://schemas.microsoft.com/office/powerpoint/2010/main" val="121175757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3DE11-0CB2-245C-8159-A3719E5D5C0D}"/>
              </a:ext>
            </a:extLst>
          </p:cNvPr>
          <p:cNvSpPr>
            <a:spLocks noGrp="1"/>
          </p:cNvSpPr>
          <p:nvPr>
            <p:ph type="title"/>
          </p:nvPr>
        </p:nvSpPr>
        <p:spPr/>
        <p:txBody>
          <a:bodyPr/>
          <a:lstStyle/>
          <a:p>
            <a:r>
              <a:rPr lang="en-US" dirty="0"/>
              <a:t>Handling Unbalance </a:t>
            </a:r>
          </a:p>
        </p:txBody>
      </p:sp>
      <p:sp>
        <p:nvSpPr>
          <p:cNvPr id="3" name="Content Placeholder 2">
            <a:extLst>
              <a:ext uri="{FF2B5EF4-FFF2-40B4-BE49-F238E27FC236}">
                <a16:creationId xmlns:a16="http://schemas.microsoft.com/office/drawing/2014/main" id="{98EBD99E-5E49-0639-1EDB-02E5384D433C}"/>
              </a:ext>
            </a:extLst>
          </p:cNvPr>
          <p:cNvSpPr>
            <a:spLocks noGrp="1"/>
          </p:cNvSpPr>
          <p:nvPr>
            <p:ph idx="1"/>
          </p:nvPr>
        </p:nvSpPr>
        <p:spPr/>
        <p:txBody>
          <a:bodyPr/>
          <a:lstStyle/>
          <a:p>
            <a:r>
              <a:rPr lang="en-US" dirty="0"/>
              <a:t>Addressing class imbalance is crucial to ensure that your machine learning model learns to recognize the minority class effectively.</a:t>
            </a:r>
          </a:p>
          <a:p>
            <a:r>
              <a:rPr lang="en-US" b="1" dirty="0"/>
              <a:t>Oversampling the Minority Class</a:t>
            </a:r>
          </a:p>
          <a:p>
            <a:r>
              <a:rPr lang="en-US" b="1" dirty="0" err="1"/>
              <a:t>Undersampling</a:t>
            </a:r>
            <a:r>
              <a:rPr lang="en-US" b="1" dirty="0"/>
              <a:t> the Majority Class</a:t>
            </a:r>
          </a:p>
          <a:p>
            <a:r>
              <a:rPr lang="en-US" b="1" dirty="0"/>
              <a:t>Weighted Loss Function</a:t>
            </a:r>
            <a:endParaRPr lang="en-US" dirty="0"/>
          </a:p>
        </p:txBody>
      </p:sp>
    </p:spTree>
    <p:extLst>
      <p:ext uri="{BB962C8B-B14F-4D97-AF65-F5344CB8AC3E}">
        <p14:creationId xmlns:p14="http://schemas.microsoft.com/office/powerpoint/2010/main" val="251527743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D7A8A-E7A0-581A-EC1E-F6DBE25A0CB1}"/>
              </a:ext>
            </a:extLst>
          </p:cNvPr>
          <p:cNvSpPr>
            <a:spLocks noGrp="1"/>
          </p:cNvSpPr>
          <p:nvPr>
            <p:ph type="title"/>
          </p:nvPr>
        </p:nvSpPr>
        <p:spPr/>
        <p:txBody>
          <a:bodyPr/>
          <a:lstStyle/>
          <a:p>
            <a:r>
              <a:rPr lang="en-US" dirty="0"/>
              <a:t>Missing features</a:t>
            </a:r>
          </a:p>
        </p:txBody>
      </p:sp>
      <p:sp>
        <p:nvSpPr>
          <p:cNvPr id="3" name="Content Placeholder 2">
            <a:extLst>
              <a:ext uri="{FF2B5EF4-FFF2-40B4-BE49-F238E27FC236}">
                <a16:creationId xmlns:a16="http://schemas.microsoft.com/office/drawing/2014/main" id="{E0782CE7-124F-4D1E-836B-803A0D5E7D2B}"/>
              </a:ext>
            </a:extLst>
          </p:cNvPr>
          <p:cNvSpPr>
            <a:spLocks noGrp="1"/>
          </p:cNvSpPr>
          <p:nvPr>
            <p:ph idx="1"/>
          </p:nvPr>
        </p:nvSpPr>
        <p:spPr/>
        <p:txBody>
          <a:bodyPr/>
          <a:lstStyle/>
          <a:p>
            <a:r>
              <a:rPr lang="en-US" dirty="0"/>
              <a:t>Handling missing features in your dataset is a common challenge in machine learning, as real-world data often contains gaps and inconsistencies. </a:t>
            </a:r>
          </a:p>
          <a:p>
            <a:r>
              <a:rPr lang="en-US" dirty="0"/>
              <a:t>How you deal with missing features can significantly impact the performance and accuracy of your model.</a:t>
            </a:r>
          </a:p>
        </p:txBody>
      </p:sp>
    </p:spTree>
    <p:extLst>
      <p:ext uri="{BB962C8B-B14F-4D97-AF65-F5344CB8AC3E}">
        <p14:creationId xmlns:p14="http://schemas.microsoft.com/office/powerpoint/2010/main" val="39119722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233E-1856-5C5F-332D-75B1EA18E2E2}"/>
              </a:ext>
            </a:extLst>
          </p:cNvPr>
          <p:cNvSpPr>
            <a:spLocks noGrp="1"/>
          </p:cNvSpPr>
          <p:nvPr>
            <p:ph type="title"/>
          </p:nvPr>
        </p:nvSpPr>
        <p:spPr/>
        <p:txBody>
          <a:bodyPr/>
          <a:lstStyle/>
          <a:p>
            <a:r>
              <a:rPr lang="en-US" dirty="0"/>
              <a:t>Handling missing features</a:t>
            </a:r>
          </a:p>
        </p:txBody>
      </p:sp>
      <p:sp>
        <p:nvSpPr>
          <p:cNvPr id="3" name="Content Placeholder 2">
            <a:extLst>
              <a:ext uri="{FF2B5EF4-FFF2-40B4-BE49-F238E27FC236}">
                <a16:creationId xmlns:a16="http://schemas.microsoft.com/office/drawing/2014/main" id="{906130FC-B41A-F1C0-9C88-E55FEDD7BC3A}"/>
              </a:ext>
            </a:extLst>
          </p:cNvPr>
          <p:cNvSpPr>
            <a:spLocks noGrp="1"/>
          </p:cNvSpPr>
          <p:nvPr>
            <p:ph idx="1"/>
          </p:nvPr>
        </p:nvSpPr>
        <p:spPr/>
        <p:txBody>
          <a:bodyPr/>
          <a:lstStyle/>
          <a:p>
            <a:r>
              <a:rPr lang="en-US" b="1" dirty="0"/>
              <a:t>1. Removing Samples with Missing Features:</a:t>
            </a:r>
          </a:p>
          <a:p>
            <a:r>
              <a:rPr lang="en-US" b="1" dirty="0"/>
              <a:t>Removing Features with High Missingness:</a:t>
            </a:r>
          </a:p>
          <a:p>
            <a:r>
              <a:rPr lang="en-US" b="1" dirty="0"/>
              <a:t>Imputation with Simple Statistics:</a:t>
            </a:r>
          </a:p>
          <a:p>
            <a:r>
              <a:rPr lang="en-US" b="1" dirty="0"/>
              <a:t>Imputation with Machine Learning Algorithms:</a:t>
            </a:r>
            <a:endParaRPr lang="en-US" dirty="0"/>
          </a:p>
        </p:txBody>
      </p:sp>
    </p:spTree>
    <p:extLst>
      <p:ext uri="{BB962C8B-B14F-4D97-AF65-F5344CB8AC3E}">
        <p14:creationId xmlns:p14="http://schemas.microsoft.com/office/powerpoint/2010/main" val="330956303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EC773-3F32-7CC3-FE1B-93329CCA899D}"/>
              </a:ext>
            </a:extLst>
          </p:cNvPr>
          <p:cNvSpPr>
            <a:spLocks noGrp="1"/>
          </p:cNvSpPr>
          <p:nvPr>
            <p:ph type="title"/>
          </p:nvPr>
        </p:nvSpPr>
        <p:spPr/>
        <p:txBody>
          <a:bodyPr/>
          <a:lstStyle/>
          <a:p>
            <a:r>
              <a:rPr lang="en-US" dirty="0"/>
              <a:t>Large events</a:t>
            </a:r>
          </a:p>
        </p:txBody>
      </p:sp>
      <p:sp>
        <p:nvSpPr>
          <p:cNvPr id="3" name="Content Placeholder 2">
            <a:extLst>
              <a:ext uri="{FF2B5EF4-FFF2-40B4-BE49-F238E27FC236}">
                <a16:creationId xmlns:a16="http://schemas.microsoft.com/office/drawing/2014/main" id="{CE463C1C-8DCE-03B9-33F3-B404040F7358}"/>
              </a:ext>
            </a:extLst>
          </p:cNvPr>
          <p:cNvSpPr>
            <a:spLocks noGrp="1"/>
          </p:cNvSpPr>
          <p:nvPr>
            <p:ph idx="1"/>
          </p:nvPr>
        </p:nvSpPr>
        <p:spPr/>
        <p:txBody>
          <a:bodyPr/>
          <a:lstStyle/>
          <a:p>
            <a:r>
              <a:rPr lang="en-US" dirty="0"/>
              <a:t>When dealing with imbalanced datasets in machine learning, where one class significantly outnumbers the other, </a:t>
            </a:r>
            <a:r>
              <a:rPr lang="en-US" dirty="0" err="1"/>
              <a:t>downsampling</a:t>
            </a:r>
            <a:r>
              <a:rPr lang="en-US" dirty="0"/>
              <a:t> is a technique used to balance the class distribution. </a:t>
            </a:r>
          </a:p>
          <a:p>
            <a:r>
              <a:rPr lang="en-US" dirty="0"/>
              <a:t>In some cases, you may want to </a:t>
            </a:r>
            <a:r>
              <a:rPr lang="en-US" dirty="0" err="1"/>
              <a:t>downsample</a:t>
            </a:r>
            <a:r>
              <a:rPr lang="en-US" dirty="0"/>
              <a:t> large events, which can be advantageous for certain types of analysis or model training.</a:t>
            </a:r>
          </a:p>
        </p:txBody>
      </p:sp>
    </p:spTree>
    <p:extLst>
      <p:ext uri="{BB962C8B-B14F-4D97-AF65-F5344CB8AC3E}">
        <p14:creationId xmlns:p14="http://schemas.microsoft.com/office/powerpoint/2010/main" val="42506494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5A16-D307-AACA-D5AB-DC2D0BC6BB4B}"/>
              </a:ext>
            </a:extLst>
          </p:cNvPr>
          <p:cNvSpPr>
            <a:spLocks noGrp="1"/>
          </p:cNvSpPr>
          <p:nvPr>
            <p:ph type="title"/>
          </p:nvPr>
        </p:nvSpPr>
        <p:spPr/>
        <p:txBody>
          <a:bodyPr>
            <a:normAutofit/>
          </a:bodyPr>
          <a:lstStyle/>
          <a:p>
            <a:r>
              <a:rPr lang="en-US" b="1" dirty="0"/>
              <a:t>Attacker evolution</a:t>
            </a:r>
            <a:endParaRPr lang="en-US" dirty="0"/>
          </a:p>
        </p:txBody>
      </p:sp>
      <p:sp>
        <p:nvSpPr>
          <p:cNvPr id="3" name="Content Placeholder 2">
            <a:extLst>
              <a:ext uri="{FF2B5EF4-FFF2-40B4-BE49-F238E27FC236}">
                <a16:creationId xmlns:a16="http://schemas.microsoft.com/office/drawing/2014/main" id="{80780A56-F52F-6C02-2D67-A453B7502A7E}"/>
              </a:ext>
            </a:extLst>
          </p:cNvPr>
          <p:cNvSpPr>
            <a:spLocks noGrp="1"/>
          </p:cNvSpPr>
          <p:nvPr>
            <p:ph idx="1"/>
          </p:nvPr>
        </p:nvSpPr>
        <p:spPr/>
        <p:txBody>
          <a:bodyPr/>
          <a:lstStyle/>
          <a:p>
            <a:r>
              <a:rPr lang="en-US" dirty="0"/>
              <a:t>In the context of machine learning security, especially in adversarial environments, it's crucial to adapt to the evolving tactics of attackers. </a:t>
            </a:r>
          </a:p>
          <a:p>
            <a:r>
              <a:rPr lang="en-US" dirty="0"/>
              <a:t>Attackers continually modify their methods to circumvent defenses, and as a defender, you must respond effectively.</a:t>
            </a:r>
          </a:p>
        </p:txBody>
      </p:sp>
    </p:spTree>
    <p:extLst>
      <p:ext uri="{BB962C8B-B14F-4D97-AF65-F5344CB8AC3E}">
        <p14:creationId xmlns:p14="http://schemas.microsoft.com/office/powerpoint/2010/main" val="371124159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5A16-D307-AACA-D5AB-DC2D0BC6BB4B}"/>
              </a:ext>
            </a:extLst>
          </p:cNvPr>
          <p:cNvSpPr>
            <a:spLocks noGrp="1"/>
          </p:cNvSpPr>
          <p:nvPr>
            <p:ph type="title"/>
          </p:nvPr>
        </p:nvSpPr>
        <p:spPr/>
        <p:txBody>
          <a:bodyPr>
            <a:normAutofit/>
          </a:bodyPr>
          <a:lstStyle/>
          <a:p>
            <a:r>
              <a:rPr lang="en-US" b="1" dirty="0"/>
              <a:t>Feature Selection</a:t>
            </a:r>
            <a:endParaRPr lang="en-US" dirty="0"/>
          </a:p>
        </p:txBody>
      </p:sp>
      <p:sp>
        <p:nvSpPr>
          <p:cNvPr id="3" name="Content Placeholder 2">
            <a:extLst>
              <a:ext uri="{FF2B5EF4-FFF2-40B4-BE49-F238E27FC236}">
                <a16:creationId xmlns:a16="http://schemas.microsoft.com/office/drawing/2014/main" id="{80780A56-F52F-6C02-2D67-A453B7502A7E}"/>
              </a:ext>
            </a:extLst>
          </p:cNvPr>
          <p:cNvSpPr>
            <a:spLocks noGrp="1"/>
          </p:cNvSpPr>
          <p:nvPr>
            <p:ph idx="1"/>
          </p:nvPr>
        </p:nvSpPr>
        <p:spPr/>
        <p:txBody>
          <a:bodyPr>
            <a:normAutofit lnSpcReduction="10000"/>
          </a:bodyPr>
          <a:lstStyle/>
          <a:p>
            <a:r>
              <a:rPr lang="en-US" dirty="0" err="1"/>
              <a:t>eature</a:t>
            </a:r>
            <a:r>
              <a:rPr lang="en-US" dirty="0"/>
              <a:t> selection is a crucial step in machine learning and data analysis. It involves choosing the most relevant and informative features (variables) from your dataset to build a predictive model or perform data analysis.</a:t>
            </a:r>
          </a:p>
          <a:p>
            <a:r>
              <a:rPr lang="en-US" dirty="0"/>
              <a:t>Proper feature selection can lead to more efficient models, reduced overfitting, and improved interpretability. </a:t>
            </a:r>
            <a:r>
              <a:rPr lang="en-US" b="1" dirty="0">
                <a:highlight>
                  <a:srgbClr val="FFFF00"/>
                </a:highlight>
              </a:rPr>
              <a:t>See Feature Selection code under Module 4 on GitHub</a:t>
            </a:r>
          </a:p>
        </p:txBody>
      </p:sp>
    </p:spTree>
    <p:extLst>
      <p:ext uri="{BB962C8B-B14F-4D97-AF65-F5344CB8AC3E}">
        <p14:creationId xmlns:p14="http://schemas.microsoft.com/office/powerpoint/2010/main" val="2376859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9D2D-5C70-C884-4D54-599397A6D2B7}"/>
              </a:ext>
            </a:extLst>
          </p:cNvPr>
          <p:cNvSpPr>
            <a:spLocks noGrp="1"/>
          </p:cNvSpPr>
          <p:nvPr>
            <p:ph type="title"/>
          </p:nvPr>
        </p:nvSpPr>
        <p:spPr/>
        <p:txBody>
          <a:bodyPr>
            <a:normAutofit/>
          </a:bodyPr>
          <a:lstStyle/>
          <a:p>
            <a:r>
              <a:rPr lang="en-US" dirty="0"/>
              <a:t>Classification Tasks in Security</a:t>
            </a:r>
          </a:p>
        </p:txBody>
      </p:sp>
      <p:sp>
        <p:nvSpPr>
          <p:cNvPr id="3" name="Content Placeholder 2">
            <a:extLst>
              <a:ext uri="{FF2B5EF4-FFF2-40B4-BE49-F238E27FC236}">
                <a16:creationId xmlns:a16="http://schemas.microsoft.com/office/drawing/2014/main" id="{725DC746-68D1-501D-B2C3-91C3406EAE26}"/>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dirty="0"/>
              <a:t>For every file sent through the network, does it contain malware?</a:t>
            </a:r>
          </a:p>
          <a:p>
            <a:pPr>
              <a:buFont typeface="Arial" panose="020B0604020202020204" pitchFamily="34" charset="0"/>
              <a:buChar char="•"/>
            </a:pPr>
            <a:r>
              <a:rPr lang="en-US" dirty="0"/>
              <a:t>For every login attempt, has someone’s password been compromised?</a:t>
            </a:r>
          </a:p>
          <a:p>
            <a:pPr>
              <a:buFont typeface="Arial" panose="020B0604020202020204" pitchFamily="34" charset="0"/>
              <a:buChar char="•"/>
            </a:pPr>
            <a:r>
              <a:rPr lang="en-US" dirty="0"/>
              <a:t>For every email received, is it a phishing attempt?</a:t>
            </a:r>
          </a:p>
          <a:p>
            <a:pPr>
              <a:buFont typeface="Arial" panose="020B0604020202020204" pitchFamily="34" charset="0"/>
              <a:buChar char="•"/>
            </a:pPr>
            <a:r>
              <a:rPr lang="en-US" dirty="0"/>
              <a:t>For every request to your servers, is it a denial-of-service (DoS) attack?</a:t>
            </a:r>
          </a:p>
          <a:p>
            <a:pPr>
              <a:buFont typeface="Arial" panose="020B0604020202020204" pitchFamily="34" charset="0"/>
              <a:buChar char="•"/>
            </a:pPr>
            <a:r>
              <a:rPr lang="en-US" dirty="0"/>
              <a:t>For every outbound request from your network, is it a bot calling its command-and-control server?</a:t>
            </a:r>
          </a:p>
          <a:p>
            <a:endParaRPr lang="en-US" dirty="0"/>
          </a:p>
        </p:txBody>
      </p:sp>
    </p:spTree>
    <p:extLst>
      <p:ext uri="{BB962C8B-B14F-4D97-AF65-F5344CB8AC3E}">
        <p14:creationId xmlns:p14="http://schemas.microsoft.com/office/powerpoint/2010/main" val="79621441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5A16-D307-AACA-D5AB-DC2D0BC6BB4B}"/>
              </a:ext>
            </a:extLst>
          </p:cNvPr>
          <p:cNvSpPr>
            <a:spLocks noGrp="1"/>
          </p:cNvSpPr>
          <p:nvPr>
            <p:ph type="title"/>
          </p:nvPr>
        </p:nvSpPr>
        <p:spPr/>
        <p:txBody>
          <a:bodyPr/>
          <a:lstStyle/>
          <a:p>
            <a:r>
              <a:rPr lang="en-US" dirty="0"/>
              <a:t>Overfitting and Underfitting</a:t>
            </a:r>
          </a:p>
        </p:txBody>
      </p:sp>
      <p:sp>
        <p:nvSpPr>
          <p:cNvPr id="3" name="Content Placeholder 2">
            <a:extLst>
              <a:ext uri="{FF2B5EF4-FFF2-40B4-BE49-F238E27FC236}">
                <a16:creationId xmlns:a16="http://schemas.microsoft.com/office/drawing/2014/main" id="{80780A56-F52F-6C02-2D67-A453B7502A7E}"/>
              </a:ext>
            </a:extLst>
          </p:cNvPr>
          <p:cNvSpPr>
            <a:spLocks noGrp="1"/>
          </p:cNvSpPr>
          <p:nvPr>
            <p:ph idx="1"/>
          </p:nvPr>
        </p:nvSpPr>
        <p:spPr/>
        <p:txBody>
          <a:bodyPr>
            <a:normAutofit lnSpcReduction="10000"/>
          </a:bodyPr>
          <a:lstStyle/>
          <a:p>
            <a:r>
              <a:rPr lang="en-US" dirty="0"/>
              <a:t>One problem that can occur with any machine learning algorithm is </a:t>
            </a:r>
            <a:r>
              <a:rPr lang="en-US" i="1" dirty="0"/>
              <a:t>overfitting</a:t>
            </a:r>
            <a:r>
              <a:rPr lang="en-US" dirty="0"/>
              <a:t>: the model you construct matches the training data so thoroughly that it does not generalize well to unseen data. </a:t>
            </a:r>
          </a:p>
          <a:p>
            <a:r>
              <a:rPr lang="en-US" dirty="0"/>
              <a:t>On the other hand, too simple of a model might also result in poor generalization to unseen data; this problem is called </a:t>
            </a:r>
            <a:r>
              <a:rPr lang="en-US" i="1" dirty="0"/>
              <a:t>underfitting</a:t>
            </a:r>
            <a:r>
              <a:rPr lang="en-US" dirty="0"/>
              <a:t>. </a:t>
            </a:r>
          </a:p>
        </p:txBody>
      </p:sp>
    </p:spTree>
    <p:extLst>
      <p:ext uri="{BB962C8B-B14F-4D97-AF65-F5344CB8AC3E}">
        <p14:creationId xmlns:p14="http://schemas.microsoft.com/office/powerpoint/2010/main" val="212398438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5A16-D307-AACA-D5AB-DC2D0BC6BB4B}"/>
              </a:ext>
            </a:extLst>
          </p:cNvPr>
          <p:cNvSpPr>
            <a:spLocks noGrp="1"/>
          </p:cNvSpPr>
          <p:nvPr>
            <p:ph type="title"/>
          </p:nvPr>
        </p:nvSpPr>
        <p:spPr/>
        <p:txBody>
          <a:bodyPr/>
          <a:lstStyle/>
          <a:p>
            <a:r>
              <a:rPr lang="en-US" dirty="0"/>
              <a:t>Overfitting</a:t>
            </a:r>
          </a:p>
        </p:txBody>
      </p:sp>
      <p:sp>
        <p:nvSpPr>
          <p:cNvPr id="3" name="Content Placeholder 2">
            <a:extLst>
              <a:ext uri="{FF2B5EF4-FFF2-40B4-BE49-F238E27FC236}">
                <a16:creationId xmlns:a16="http://schemas.microsoft.com/office/drawing/2014/main" id="{80780A56-F52F-6C02-2D67-A453B7502A7E}"/>
              </a:ext>
            </a:extLst>
          </p:cNvPr>
          <p:cNvSpPr>
            <a:spLocks noGrp="1"/>
          </p:cNvSpPr>
          <p:nvPr>
            <p:ph idx="1"/>
          </p:nvPr>
        </p:nvSpPr>
        <p:spPr/>
        <p:txBody>
          <a:bodyPr>
            <a:normAutofit/>
          </a:bodyPr>
          <a:lstStyle/>
          <a:p>
            <a:r>
              <a:rPr lang="en-US" b="1" dirty="0"/>
              <a:t>Overfitting</a:t>
            </a:r>
            <a:r>
              <a:rPr lang="en-US" dirty="0"/>
              <a:t> is a common issue in machine learning where the model becomes too complex and learns the training data too well.</a:t>
            </a:r>
          </a:p>
          <a:p>
            <a:r>
              <a:rPr lang="en-US" dirty="0"/>
              <a:t>It essentially memorizes the training data but fails to generalize to new, unseen data.</a:t>
            </a:r>
          </a:p>
        </p:txBody>
      </p:sp>
    </p:spTree>
    <p:extLst>
      <p:ext uri="{BB962C8B-B14F-4D97-AF65-F5344CB8AC3E}">
        <p14:creationId xmlns:p14="http://schemas.microsoft.com/office/powerpoint/2010/main" val="34241033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5A16-D307-AACA-D5AB-DC2D0BC6BB4B}"/>
              </a:ext>
            </a:extLst>
          </p:cNvPr>
          <p:cNvSpPr>
            <a:spLocks noGrp="1"/>
          </p:cNvSpPr>
          <p:nvPr>
            <p:ph type="title"/>
          </p:nvPr>
        </p:nvSpPr>
        <p:spPr/>
        <p:txBody>
          <a:bodyPr/>
          <a:lstStyle/>
          <a:p>
            <a:r>
              <a:rPr lang="en-US" b="1" dirty="0"/>
              <a:t>Underfitting</a:t>
            </a:r>
            <a:endParaRPr lang="en-US" dirty="0"/>
          </a:p>
        </p:txBody>
      </p:sp>
      <p:sp>
        <p:nvSpPr>
          <p:cNvPr id="3" name="Content Placeholder 2">
            <a:extLst>
              <a:ext uri="{FF2B5EF4-FFF2-40B4-BE49-F238E27FC236}">
                <a16:creationId xmlns:a16="http://schemas.microsoft.com/office/drawing/2014/main" id="{80780A56-F52F-6C02-2D67-A453B7502A7E}"/>
              </a:ext>
            </a:extLst>
          </p:cNvPr>
          <p:cNvSpPr>
            <a:spLocks noGrp="1"/>
          </p:cNvSpPr>
          <p:nvPr>
            <p:ph idx="1"/>
          </p:nvPr>
        </p:nvSpPr>
        <p:spPr/>
        <p:txBody>
          <a:bodyPr/>
          <a:lstStyle/>
          <a:p>
            <a:r>
              <a:rPr lang="en-US" b="1" dirty="0"/>
              <a:t>Underfitting</a:t>
            </a:r>
            <a:r>
              <a:rPr lang="en-US" dirty="0"/>
              <a:t> is the opposite problem, where the model is too simple to capture the underlying patterns in the data. It performs poorly on both the training and unseen data.</a:t>
            </a:r>
          </a:p>
        </p:txBody>
      </p:sp>
    </p:spTree>
    <p:extLst>
      <p:ext uri="{BB962C8B-B14F-4D97-AF65-F5344CB8AC3E}">
        <p14:creationId xmlns:p14="http://schemas.microsoft.com/office/powerpoint/2010/main" val="32550907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5A16-D307-AACA-D5AB-DC2D0BC6BB4B}"/>
              </a:ext>
            </a:extLst>
          </p:cNvPr>
          <p:cNvSpPr>
            <a:spLocks noGrp="1"/>
          </p:cNvSpPr>
          <p:nvPr>
            <p:ph type="title"/>
          </p:nvPr>
        </p:nvSpPr>
        <p:spPr/>
        <p:txBody>
          <a:bodyPr>
            <a:normAutofit fontScale="90000"/>
          </a:bodyPr>
          <a:lstStyle/>
          <a:p>
            <a:r>
              <a:rPr lang="en-US" b="1" dirty="0"/>
              <a:t>Regularization to handle overfitting and underfitting issues</a:t>
            </a:r>
            <a:endParaRPr lang="en-US" dirty="0"/>
          </a:p>
        </p:txBody>
      </p:sp>
      <p:sp>
        <p:nvSpPr>
          <p:cNvPr id="3" name="Content Placeholder 2">
            <a:extLst>
              <a:ext uri="{FF2B5EF4-FFF2-40B4-BE49-F238E27FC236}">
                <a16:creationId xmlns:a16="http://schemas.microsoft.com/office/drawing/2014/main" id="{80780A56-F52F-6C02-2D67-A453B7502A7E}"/>
              </a:ext>
            </a:extLst>
          </p:cNvPr>
          <p:cNvSpPr>
            <a:spLocks noGrp="1"/>
          </p:cNvSpPr>
          <p:nvPr>
            <p:ph idx="1"/>
          </p:nvPr>
        </p:nvSpPr>
        <p:spPr/>
        <p:txBody>
          <a:bodyPr>
            <a:normAutofit lnSpcReduction="10000"/>
          </a:bodyPr>
          <a:lstStyle/>
          <a:p>
            <a:r>
              <a:rPr lang="en-US" dirty="0"/>
              <a:t>To tackle these issues, we use a technique called </a:t>
            </a:r>
            <a:r>
              <a:rPr lang="en-US" b="1" dirty="0"/>
              <a:t>regularization</a:t>
            </a:r>
            <a:r>
              <a:rPr lang="en-US" dirty="0"/>
              <a:t>. </a:t>
            </a:r>
          </a:p>
          <a:p>
            <a:r>
              <a:rPr lang="en-US" dirty="0"/>
              <a:t>Regularization adds a term to the loss function that quantifies model complexity.</a:t>
            </a:r>
          </a:p>
          <a:p>
            <a:r>
              <a:rPr lang="en-US" dirty="0"/>
              <a:t>For example, in decision trees, 'Omega(phi)' could represent the number of leaves in the tree.</a:t>
            </a:r>
          </a:p>
          <a:p>
            <a:pPr lvl="1"/>
            <a:r>
              <a:rPr lang="en-US" dirty="0"/>
              <a:t> Trees with too many leaves would be penalized by the regularization term.</a:t>
            </a:r>
          </a:p>
        </p:txBody>
      </p:sp>
    </p:spTree>
    <p:extLst>
      <p:ext uri="{BB962C8B-B14F-4D97-AF65-F5344CB8AC3E}">
        <p14:creationId xmlns:p14="http://schemas.microsoft.com/office/powerpoint/2010/main" val="406060254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5A16-D307-AACA-D5AB-DC2D0BC6BB4B}"/>
              </a:ext>
            </a:extLst>
          </p:cNvPr>
          <p:cNvSpPr>
            <a:spLocks noGrp="1"/>
          </p:cNvSpPr>
          <p:nvPr>
            <p:ph type="title"/>
          </p:nvPr>
        </p:nvSpPr>
        <p:spPr/>
        <p:txBody>
          <a:bodyPr/>
          <a:lstStyle/>
          <a:p>
            <a:r>
              <a:rPr lang="en-US" dirty="0" err="1"/>
              <a:t>LogReg</a:t>
            </a:r>
            <a:r>
              <a:rPr lang="en-US" dirty="0"/>
              <a:t> </a:t>
            </a:r>
            <a:r>
              <a:rPr lang="en-US" dirty="0" err="1"/>
              <a:t>regulization</a:t>
            </a:r>
            <a:endParaRPr lang="en-US" dirty="0"/>
          </a:p>
        </p:txBody>
      </p:sp>
      <p:sp>
        <p:nvSpPr>
          <p:cNvPr id="3" name="Content Placeholder 2">
            <a:extLst>
              <a:ext uri="{FF2B5EF4-FFF2-40B4-BE49-F238E27FC236}">
                <a16:creationId xmlns:a16="http://schemas.microsoft.com/office/drawing/2014/main" id="{80780A56-F52F-6C02-2D67-A453B7502A7E}"/>
              </a:ext>
            </a:extLst>
          </p:cNvPr>
          <p:cNvSpPr>
            <a:spLocks noGrp="1"/>
          </p:cNvSpPr>
          <p:nvPr>
            <p:ph idx="1"/>
          </p:nvPr>
        </p:nvSpPr>
        <p:spPr/>
        <p:txBody>
          <a:bodyPr>
            <a:normAutofit fontScale="92500" lnSpcReduction="20000"/>
          </a:bodyPr>
          <a:lstStyle/>
          <a:p>
            <a:r>
              <a:rPr lang="en-US" dirty="0"/>
              <a:t>In logistic regression, regularization is often done using either L2 regularization or L1 regularization.</a:t>
            </a:r>
          </a:p>
          <a:p>
            <a:endParaRPr lang="en-US" dirty="0"/>
          </a:p>
          <a:p>
            <a:r>
              <a:rPr lang="en-US" dirty="0"/>
              <a:t>L2 regularization uses the Euclidean norm of the coefficient vector, while L1 regularization uses the Manhattan distance norm.</a:t>
            </a:r>
          </a:p>
          <a:p>
            <a:endParaRPr lang="en-US" dirty="0"/>
          </a:p>
          <a:p>
            <a:r>
              <a:rPr lang="en-US" dirty="0"/>
              <a:t>L1 regularization is useful because it can make some feature coefficients exactly zero, effectively selecting the most important features.</a:t>
            </a:r>
          </a:p>
        </p:txBody>
      </p:sp>
    </p:spTree>
    <p:extLst>
      <p:ext uri="{BB962C8B-B14F-4D97-AF65-F5344CB8AC3E}">
        <p14:creationId xmlns:p14="http://schemas.microsoft.com/office/powerpoint/2010/main" val="33426867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5AD7D-A6B8-FD6C-D345-CB250C3146CC}"/>
              </a:ext>
            </a:extLst>
          </p:cNvPr>
          <p:cNvSpPr>
            <a:spLocks noGrp="1"/>
          </p:cNvSpPr>
          <p:nvPr>
            <p:ph type="title"/>
          </p:nvPr>
        </p:nvSpPr>
        <p:spPr/>
        <p:txBody>
          <a:bodyPr/>
          <a:lstStyle/>
          <a:p>
            <a:r>
              <a:rPr lang="en-US" dirty="0" err="1"/>
              <a:t>LogReg</a:t>
            </a:r>
            <a:r>
              <a:rPr lang="en-US" dirty="0"/>
              <a:t> </a:t>
            </a:r>
            <a:r>
              <a:rPr lang="en-US" dirty="0" err="1"/>
              <a:t>regulization</a:t>
            </a:r>
            <a:endParaRPr lang="en-US" dirty="0"/>
          </a:p>
        </p:txBody>
      </p:sp>
      <p:sp>
        <p:nvSpPr>
          <p:cNvPr id="3" name="Content Placeholder 2">
            <a:extLst>
              <a:ext uri="{FF2B5EF4-FFF2-40B4-BE49-F238E27FC236}">
                <a16:creationId xmlns:a16="http://schemas.microsoft.com/office/drawing/2014/main" id="{26092C09-FB8C-2198-0D9D-8DA2251AC3B7}"/>
              </a:ext>
            </a:extLst>
          </p:cNvPr>
          <p:cNvSpPr>
            <a:spLocks noGrp="1"/>
          </p:cNvSpPr>
          <p:nvPr>
            <p:ph idx="1"/>
          </p:nvPr>
        </p:nvSpPr>
        <p:spPr/>
        <p:txBody>
          <a:bodyPr>
            <a:normAutofit fontScale="77500" lnSpcReduction="20000"/>
          </a:bodyPr>
          <a:lstStyle/>
          <a:p>
            <a:r>
              <a:rPr lang="en-US" dirty="0"/>
              <a:t>When using regularized logistic regression, feature normalization is crucial. This means transforming features to have a mean of 0 and a standard deviation of 1.</a:t>
            </a:r>
          </a:p>
          <a:p>
            <a:endParaRPr lang="en-US" dirty="0"/>
          </a:p>
          <a:p>
            <a:r>
              <a:rPr lang="en-US" dirty="0"/>
              <a:t>Without normalization, coefficients of different features aren't comparable due to differences in feature scales.</a:t>
            </a:r>
          </a:p>
          <a:p>
            <a:endParaRPr lang="en-US" dirty="0"/>
          </a:p>
          <a:p>
            <a:r>
              <a:rPr lang="en-US" dirty="0"/>
              <a:t>It's essential to choose the right regularization parameters based on experimentation with a validation set. However, be cautious not to overfit to the validation set, as the test set is the ultimate benchmark for model performance.</a:t>
            </a:r>
          </a:p>
        </p:txBody>
      </p:sp>
    </p:spTree>
    <p:extLst>
      <p:ext uri="{BB962C8B-B14F-4D97-AF65-F5344CB8AC3E}">
        <p14:creationId xmlns:p14="http://schemas.microsoft.com/office/powerpoint/2010/main" val="61947787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5A16-D307-AACA-D5AB-DC2D0BC6BB4B}"/>
              </a:ext>
            </a:extLst>
          </p:cNvPr>
          <p:cNvSpPr>
            <a:spLocks noGrp="1"/>
          </p:cNvSpPr>
          <p:nvPr>
            <p:ph type="title"/>
          </p:nvPr>
        </p:nvSpPr>
        <p:spPr/>
        <p:txBody>
          <a:bodyPr/>
          <a:lstStyle/>
          <a:p>
            <a:r>
              <a:rPr lang="en-US" dirty="0"/>
              <a:t>Clustering</a:t>
            </a:r>
          </a:p>
        </p:txBody>
      </p:sp>
      <p:sp>
        <p:nvSpPr>
          <p:cNvPr id="3" name="Content Placeholder 2">
            <a:extLst>
              <a:ext uri="{FF2B5EF4-FFF2-40B4-BE49-F238E27FC236}">
                <a16:creationId xmlns:a16="http://schemas.microsoft.com/office/drawing/2014/main" id="{80780A56-F52F-6C02-2D67-A453B7502A7E}"/>
              </a:ext>
            </a:extLst>
          </p:cNvPr>
          <p:cNvSpPr>
            <a:spLocks noGrp="1"/>
          </p:cNvSpPr>
          <p:nvPr>
            <p:ph idx="1"/>
          </p:nvPr>
        </p:nvSpPr>
        <p:spPr/>
        <p:txBody>
          <a:bodyPr>
            <a:normAutofit fontScale="92500" lnSpcReduction="10000"/>
          </a:bodyPr>
          <a:lstStyle/>
          <a:p>
            <a:r>
              <a:rPr lang="en-US" dirty="0"/>
              <a:t>Clustering is a technique used to group similar data points together based on their characteristics or behavior.</a:t>
            </a:r>
          </a:p>
          <a:p>
            <a:r>
              <a:rPr lang="en-US" dirty="0"/>
              <a:t>In cybersecurity, clustering helps identify patterns in network traffic or activities that might be indicative of malicious behavior.</a:t>
            </a:r>
          </a:p>
          <a:p>
            <a:r>
              <a:rPr lang="en-US" dirty="0"/>
              <a:t>For example, if someone is attempting to breach a network, they might try multiple times, and clustering can help detect such repeated attempts.</a:t>
            </a:r>
          </a:p>
        </p:txBody>
      </p:sp>
    </p:spTree>
    <p:extLst>
      <p:ext uri="{BB962C8B-B14F-4D97-AF65-F5344CB8AC3E}">
        <p14:creationId xmlns:p14="http://schemas.microsoft.com/office/powerpoint/2010/main" val="14463715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50B33-ED23-22A3-8A60-2C80DE63BACD}"/>
              </a:ext>
            </a:extLst>
          </p:cNvPr>
          <p:cNvSpPr>
            <a:spLocks noGrp="1"/>
          </p:cNvSpPr>
          <p:nvPr>
            <p:ph type="title"/>
          </p:nvPr>
        </p:nvSpPr>
        <p:spPr/>
        <p:txBody>
          <a:bodyPr/>
          <a:lstStyle/>
          <a:p>
            <a:r>
              <a:rPr lang="en-US" dirty="0"/>
              <a:t>Clustering techniques</a:t>
            </a:r>
          </a:p>
        </p:txBody>
      </p:sp>
      <p:sp>
        <p:nvSpPr>
          <p:cNvPr id="3" name="Content Placeholder 2">
            <a:extLst>
              <a:ext uri="{FF2B5EF4-FFF2-40B4-BE49-F238E27FC236}">
                <a16:creationId xmlns:a16="http://schemas.microsoft.com/office/drawing/2014/main" id="{59BA9D0E-5E9F-DD4A-44AF-5F56B201B042}"/>
              </a:ext>
            </a:extLst>
          </p:cNvPr>
          <p:cNvSpPr>
            <a:spLocks noGrp="1"/>
          </p:cNvSpPr>
          <p:nvPr>
            <p:ph idx="1"/>
          </p:nvPr>
        </p:nvSpPr>
        <p:spPr/>
        <p:txBody>
          <a:bodyPr>
            <a:normAutofit fontScale="70000" lnSpcReduction="20000"/>
          </a:bodyPr>
          <a:lstStyle/>
          <a:p>
            <a:r>
              <a:rPr lang="en-US" dirty="0"/>
              <a:t>K-Means Clustering: This method partitions data into 'k' clusters by finding centers that minimize the distance between data points and these centers.</a:t>
            </a:r>
          </a:p>
          <a:p>
            <a:r>
              <a:rPr lang="en-US" dirty="0"/>
              <a:t>Hierarchical Clustering: It creates a tree-like structure of clusters, which can be visualized as a dendrogram.</a:t>
            </a:r>
          </a:p>
          <a:p>
            <a:r>
              <a:rPr lang="en-US" dirty="0"/>
              <a:t>DBSCAN (Density-Based Spatial Clustering of Applications with Noise): This method identifies clusters based on density and can find irregularly shaped clusters.</a:t>
            </a:r>
          </a:p>
          <a:p>
            <a:r>
              <a:rPr lang="en-US" dirty="0"/>
              <a:t>Mean Shift Clustering: It identifies clusters by shifting toward regions of higher data point density.</a:t>
            </a:r>
          </a:p>
          <a:p>
            <a:r>
              <a:rPr lang="en-US" dirty="0"/>
              <a:t>Spectral Clustering: This technique uses the eigenvectors of a similarity matrix to perform clustering.</a:t>
            </a:r>
          </a:p>
          <a:p>
            <a:r>
              <a:rPr lang="en-US" dirty="0"/>
              <a:t>Agglomerative Clustering: It starts with individual data points as clusters and merges them based on proximity.</a:t>
            </a:r>
          </a:p>
        </p:txBody>
      </p:sp>
    </p:spTree>
    <p:extLst>
      <p:ext uri="{BB962C8B-B14F-4D97-AF65-F5344CB8AC3E}">
        <p14:creationId xmlns:p14="http://schemas.microsoft.com/office/powerpoint/2010/main" val="225329344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50B33-ED23-22A3-8A60-2C80DE63BACD}"/>
              </a:ext>
            </a:extLst>
          </p:cNvPr>
          <p:cNvSpPr>
            <a:spLocks noGrp="1"/>
          </p:cNvSpPr>
          <p:nvPr>
            <p:ph type="title"/>
          </p:nvPr>
        </p:nvSpPr>
        <p:spPr/>
        <p:txBody>
          <a:bodyPr/>
          <a:lstStyle/>
          <a:p>
            <a:r>
              <a:rPr lang="en-US" dirty="0"/>
              <a:t>Evaluating Clustering Results</a:t>
            </a:r>
          </a:p>
        </p:txBody>
      </p:sp>
      <p:sp>
        <p:nvSpPr>
          <p:cNvPr id="3" name="Content Placeholder 2">
            <a:extLst>
              <a:ext uri="{FF2B5EF4-FFF2-40B4-BE49-F238E27FC236}">
                <a16:creationId xmlns:a16="http://schemas.microsoft.com/office/drawing/2014/main" id="{59BA9D0E-5E9F-DD4A-44AF-5F56B201B042}"/>
              </a:ext>
            </a:extLst>
          </p:cNvPr>
          <p:cNvSpPr>
            <a:spLocks noGrp="1"/>
          </p:cNvSpPr>
          <p:nvPr>
            <p:ph idx="1"/>
          </p:nvPr>
        </p:nvSpPr>
        <p:spPr/>
        <p:txBody>
          <a:bodyPr/>
          <a:lstStyle/>
          <a:p>
            <a:r>
              <a:rPr lang="en-US" dirty="0"/>
              <a:t>When we cluster data, it's like grouping things that look alike, but sometimes we don't have a clear answer as to what should go in each group.</a:t>
            </a:r>
          </a:p>
          <a:p>
            <a:r>
              <a:rPr lang="en-US" dirty="0"/>
              <a:t>In supervised learning, we have labels to tell us if our model is right or wrong. But in clustering, it's trickier because we don't have those labels.</a:t>
            </a:r>
          </a:p>
        </p:txBody>
      </p:sp>
    </p:spTree>
    <p:extLst>
      <p:ext uri="{BB962C8B-B14F-4D97-AF65-F5344CB8AC3E}">
        <p14:creationId xmlns:p14="http://schemas.microsoft.com/office/powerpoint/2010/main" val="467684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50B33-ED23-22A3-8A60-2C80DE63BACD}"/>
              </a:ext>
            </a:extLst>
          </p:cNvPr>
          <p:cNvSpPr>
            <a:spLocks noGrp="1"/>
          </p:cNvSpPr>
          <p:nvPr>
            <p:ph type="title"/>
          </p:nvPr>
        </p:nvSpPr>
        <p:spPr/>
        <p:txBody>
          <a:bodyPr/>
          <a:lstStyle/>
          <a:p>
            <a:r>
              <a:rPr lang="en-US" dirty="0"/>
              <a:t>Evaluating Clustering Results</a:t>
            </a:r>
          </a:p>
        </p:txBody>
      </p:sp>
      <p:sp>
        <p:nvSpPr>
          <p:cNvPr id="3" name="Content Placeholder 2">
            <a:extLst>
              <a:ext uri="{FF2B5EF4-FFF2-40B4-BE49-F238E27FC236}">
                <a16:creationId xmlns:a16="http://schemas.microsoft.com/office/drawing/2014/main" id="{59BA9D0E-5E9F-DD4A-44AF-5F56B201B042}"/>
              </a:ext>
            </a:extLst>
          </p:cNvPr>
          <p:cNvSpPr>
            <a:spLocks noGrp="1"/>
          </p:cNvSpPr>
          <p:nvPr>
            <p:ph idx="1"/>
          </p:nvPr>
        </p:nvSpPr>
        <p:spPr/>
        <p:txBody>
          <a:bodyPr>
            <a:normAutofit lnSpcReduction="10000"/>
          </a:bodyPr>
          <a:lstStyle/>
          <a:p>
            <a:r>
              <a:rPr lang="en-US" dirty="0"/>
              <a:t>However, when we do have labels (ground truth), we can use metrics like </a:t>
            </a:r>
            <a:r>
              <a:rPr lang="en-US" b="1" dirty="0"/>
              <a:t>Homogeneity</a:t>
            </a:r>
            <a:r>
              <a:rPr lang="en-US" dirty="0"/>
              <a:t> (how well each cluster has only one kind of thing) and </a:t>
            </a:r>
            <a:r>
              <a:rPr lang="en-US" b="1" dirty="0"/>
              <a:t>Completeness</a:t>
            </a:r>
            <a:r>
              <a:rPr lang="en-US" dirty="0"/>
              <a:t> (how well all similar things are in one cluster) to evaluate clustering accuracy.</a:t>
            </a:r>
          </a:p>
          <a:p>
            <a:r>
              <a:rPr lang="en-US" dirty="0"/>
              <a:t>There's also a combined metric called the </a:t>
            </a:r>
            <a:r>
              <a:rPr lang="en-US" b="1" dirty="0"/>
              <a:t>V-measure</a:t>
            </a:r>
            <a:r>
              <a:rPr lang="en-US" dirty="0"/>
              <a:t> that considers both homogeneity and completeness.</a:t>
            </a:r>
          </a:p>
        </p:txBody>
      </p:sp>
    </p:spTree>
    <p:extLst>
      <p:ext uri="{BB962C8B-B14F-4D97-AF65-F5344CB8AC3E}">
        <p14:creationId xmlns:p14="http://schemas.microsoft.com/office/powerpoint/2010/main" val="4020428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3573</TotalTime>
  <Words>7069</Words>
  <Application>Microsoft Office PowerPoint</Application>
  <PresentationFormat>On-screen Show (4:3)</PresentationFormat>
  <Paragraphs>589</Paragraphs>
  <Slides>118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118</vt:i4>
      </vt:variant>
    </vt:vector>
  </HeadingPairs>
  <TitlesOfParts>
    <vt:vector size="122" baseType="lpstr">
      <vt:lpstr>Arial</vt:lpstr>
      <vt:lpstr>Calibri</vt:lpstr>
      <vt:lpstr>Calibri Light</vt:lpstr>
      <vt:lpstr>Office Theme</vt:lpstr>
      <vt:lpstr>PowerPoint Presentation</vt:lpstr>
      <vt:lpstr>Please refer to Module 4 on github to obtain the codes or refer to the book’s github repo </vt:lpstr>
      <vt:lpstr>Note</vt:lpstr>
      <vt:lpstr>Topics</vt:lpstr>
      <vt:lpstr>Learning Objectives</vt:lpstr>
      <vt:lpstr>Introduction</vt:lpstr>
      <vt:lpstr>PowerPoint Presentation</vt:lpstr>
      <vt:lpstr>Machine Learning: Problems and Approaches</vt:lpstr>
      <vt:lpstr>Classification Tasks in Security</vt:lpstr>
      <vt:lpstr>Classification Tasks in Security"</vt:lpstr>
      <vt:lpstr>The Power of Data</vt:lpstr>
      <vt:lpstr>The Power of Data</vt:lpstr>
      <vt:lpstr>Algorithm Development</vt:lpstr>
      <vt:lpstr>Algorithm Development</vt:lpstr>
      <vt:lpstr>Machine Learning Defined</vt:lpstr>
      <vt:lpstr>Machine Learning Defined</vt:lpstr>
      <vt:lpstr>Classification in Machine Learning</vt:lpstr>
      <vt:lpstr>Is it only Classification?</vt:lpstr>
      <vt:lpstr>Regression in ML</vt:lpstr>
      <vt:lpstr>Regression problems inputs</vt:lpstr>
      <vt:lpstr>Anomaly Detection</vt:lpstr>
      <vt:lpstr>Clustering and Supervised vs. Unsupervised Learning</vt:lpstr>
      <vt:lpstr>Clustering and Learning Types</vt:lpstr>
      <vt:lpstr>Supervised Vs. Unsupervised</vt:lpstr>
      <vt:lpstr>Example</vt:lpstr>
      <vt:lpstr>PowerPoint Presentation</vt:lpstr>
      <vt:lpstr>Machine Learning in Practice: A Worked Example </vt:lpstr>
      <vt:lpstr>The problem</vt:lpstr>
      <vt:lpstr>The data</vt:lpstr>
      <vt:lpstr>PowerPoint Presentation</vt:lpstr>
      <vt:lpstr>We have logs. Then what?</vt:lpstr>
      <vt:lpstr>We have logs. Then what?</vt:lpstr>
      <vt:lpstr>Features</vt:lpstr>
      <vt:lpstr>Labeled Datasets</vt:lpstr>
      <vt:lpstr>How to build the model</vt:lpstr>
      <vt:lpstr>Training Algorithms to Learn</vt:lpstr>
      <vt:lpstr>ML algorithm components </vt:lpstr>
      <vt:lpstr>Model Families</vt:lpstr>
      <vt:lpstr>Model Families</vt:lpstr>
      <vt:lpstr>Decision Boundaries</vt:lpstr>
      <vt:lpstr>Linear Decision Boundary</vt:lpstr>
      <vt:lpstr>Loss Functions</vt:lpstr>
      <vt:lpstr>Loss Function</vt:lpstr>
      <vt:lpstr>Optimization</vt:lpstr>
      <vt:lpstr>Optimization</vt:lpstr>
      <vt:lpstr>Optimization</vt:lpstr>
      <vt:lpstr>Supervised Classification Algorithms</vt:lpstr>
      <vt:lpstr>Before LogReg: Linear Regression </vt:lpstr>
      <vt:lpstr>Logistic Regression</vt:lpstr>
      <vt:lpstr>Log odds</vt:lpstr>
      <vt:lpstr>Why Not Linear Regression?</vt:lpstr>
      <vt:lpstr>LogReg Assumptions</vt:lpstr>
      <vt:lpstr>Linear Relationship Assumption</vt:lpstr>
      <vt:lpstr> Assessing Linearity with R-squared</vt:lpstr>
      <vt:lpstr> Assessing Linearity with R-squared</vt:lpstr>
      <vt:lpstr>Decision Trees</vt:lpstr>
      <vt:lpstr>Construction of Decision Trees</vt:lpstr>
      <vt:lpstr>Decision Trees: The Stopping Criteria</vt:lpstr>
      <vt:lpstr>Decision Trees: The Stopping Criteria</vt:lpstr>
      <vt:lpstr>Limitations of Decision Trees</vt:lpstr>
      <vt:lpstr>Decision Forests</vt:lpstr>
      <vt:lpstr>Random Forests</vt:lpstr>
      <vt:lpstr>Random Forests</vt:lpstr>
      <vt:lpstr>Gradient-Boosted Decision Trees (GBDTs)</vt:lpstr>
      <vt:lpstr>Support Vector Machin (SVM)</vt:lpstr>
      <vt:lpstr>SVM</vt:lpstr>
      <vt:lpstr>Naive Bayes (NB)</vt:lpstr>
      <vt:lpstr>NB Similarity to Logistic Regression</vt:lpstr>
      <vt:lpstr>NB Challenges</vt:lpstr>
      <vt:lpstr>k-Nearest Neighbors (k-NN)</vt:lpstr>
      <vt:lpstr>K-NN Pros and Cons</vt:lpstr>
      <vt:lpstr>Neural Networks (ANNs)</vt:lpstr>
      <vt:lpstr>Biological Neurons vs. Artificial Neurons</vt:lpstr>
      <vt:lpstr>PowerPoint Presentation</vt:lpstr>
      <vt:lpstr>Practical Considerations in Classification</vt:lpstr>
      <vt:lpstr>Why it is not as easy</vt:lpstr>
      <vt:lpstr>Selecting a Model Family</vt:lpstr>
      <vt:lpstr>Training Data Construction</vt:lpstr>
      <vt:lpstr>Cross-Validation</vt:lpstr>
      <vt:lpstr>Train/validate/test</vt:lpstr>
      <vt:lpstr>Train/validate/test</vt:lpstr>
      <vt:lpstr>Out-of-time validation</vt:lpstr>
      <vt:lpstr>Unbalanced data</vt:lpstr>
      <vt:lpstr>Handling Unbalance </vt:lpstr>
      <vt:lpstr>Missing features</vt:lpstr>
      <vt:lpstr>Handling missing features</vt:lpstr>
      <vt:lpstr>Large events</vt:lpstr>
      <vt:lpstr>Attacker evolution</vt:lpstr>
      <vt:lpstr>Feature Selection</vt:lpstr>
      <vt:lpstr>Overfitting and Underfitting</vt:lpstr>
      <vt:lpstr>Overfitting</vt:lpstr>
      <vt:lpstr>Underfitting</vt:lpstr>
      <vt:lpstr>Regularization to handle overfitting and underfitting issues</vt:lpstr>
      <vt:lpstr>LogReg regulization</vt:lpstr>
      <vt:lpstr>LogReg regulization</vt:lpstr>
      <vt:lpstr>Clustering</vt:lpstr>
      <vt:lpstr>Clustering techniques</vt:lpstr>
      <vt:lpstr>Evaluating Clustering Results</vt:lpstr>
      <vt:lpstr>Evaluating Clustering Results</vt:lpstr>
      <vt:lpstr>Evaluating Clustering Results</vt:lpstr>
      <vt:lpstr>PowerPoint Presentation</vt:lpstr>
      <vt:lpstr>How to tell whether this is a good ML model or not?</vt:lpstr>
      <vt:lpstr>Confusion Matrix</vt:lpstr>
      <vt:lpstr>Evaluate a model</vt:lpstr>
      <vt:lpstr>Confusion Matrix Elements</vt:lpstr>
      <vt:lpstr>True Positives (TP)</vt:lpstr>
      <vt:lpstr>True Negatives (TN)</vt:lpstr>
      <vt:lpstr>False Positives (FP)</vt:lpstr>
      <vt:lpstr>False Negatives (FN)</vt:lpstr>
      <vt:lpstr>Model Performance Evaluation Metrics</vt:lpstr>
      <vt:lpstr>Accuracy</vt:lpstr>
      <vt:lpstr>Precision (Positive Predictive Value)</vt:lpstr>
      <vt:lpstr>Recall (Sensitivity or True Positive Rate)</vt:lpstr>
      <vt:lpstr>F1-Score</vt:lpstr>
      <vt:lpstr>False Positive Rate (FPR)</vt:lpstr>
      <vt:lpstr>Matthews Correlation Coefficient (MCC)</vt:lpstr>
      <vt:lpstr>Understand Model Evaluations</vt:lpstr>
      <vt:lpstr>Understand Model Evaluations</vt:lpstr>
    </vt:vector>
  </TitlesOfParts>
  <Company>WVU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Erica Lindsay</dc:creator>
  <cp:lastModifiedBy>Mohammad Ahmad</cp:lastModifiedBy>
  <cp:revision>454</cp:revision>
  <dcterms:created xsi:type="dcterms:W3CDTF">2011-06-20T17:46:59Z</dcterms:created>
  <dcterms:modified xsi:type="dcterms:W3CDTF">2023-10-30T00:36:46Z</dcterms:modified>
</cp:coreProperties>
</file>