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30" r:id="rId3"/>
    <p:sldId id="479" r:id="rId4"/>
    <p:sldId id="518" r:id="rId5"/>
    <p:sldId id="592" r:id="rId6"/>
    <p:sldId id="593" r:id="rId7"/>
    <p:sldId id="519" r:id="rId8"/>
    <p:sldId id="520" r:id="rId9"/>
    <p:sldId id="521" r:id="rId10"/>
    <p:sldId id="588" r:id="rId11"/>
    <p:sldId id="589" r:id="rId12"/>
    <p:sldId id="591" r:id="rId13"/>
    <p:sldId id="590" r:id="rId14"/>
    <p:sldId id="594" r:id="rId15"/>
    <p:sldId id="598" r:id="rId16"/>
    <p:sldId id="599" r:id="rId17"/>
    <p:sldId id="600" r:id="rId18"/>
    <p:sldId id="601" r:id="rId19"/>
    <p:sldId id="595" r:id="rId20"/>
    <p:sldId id="596" r:id="rId21"/>
    <p:sldId id="597" r:id="rId22"/>
    <p:sldId id="602" r:id="rId23"/>
    <p:sldId id="603" r:id="rId24"/>
    <p:sldId id="604" r:id="rId25"/>
    <p:sldId id="605" r:id="rId26"/>
    <p:sldId id="606" r:id="rId27"/>
    <p:sldId id="607" r:id="rId28"/>
    <p:sldId id="608" r:id="rId29"/>
    <p:sldId id="609" r:id="rId30"/>
    <p:sldId id="621" r:id="rId31"/>
    <p:sldId id="622" r:id="rId32"/>
    <p:sldId id="610" r:id="rId33"/>
    <p:sldId id="623" r:id="rId34"/>
    <p:sldId id="611" r:id="rId35"/>
    <p:sldId id="624" r:id="rId36"/>
    <p:sldId id="612" r:id="rId37"/>
    <p:sldId id="625" r:id="rId38"/>
    <p:sldId id="613" r:id="rId39"/>
    <p:sldId id="614" r:id="rId40"/>
    <p:sldId id="615" r:id="rId41"/>
    <p:sldId id="616" r:id="rId42"/>
    <p:sldId id="617" r:id="rId43"/>
    <p:sldId id="618" r:id="rId44"/>
    <p:sldId id="619" r:id="rId45"/>
    <p:sldId id="620" r:id="rId46"/>
    <p:sldId id="522" r:id="rId47"/>
    <p:sldId id="523" r:id="rId48"/>
    <p:sldId id="524" r:id="rId49"/>
    <p:sldId id="525" r:id="rId50"/>
    <p:sldId id="526" r:id="rId51"/>
    <p:sldId id="527" r:id="rId52"/>
    <p:sldId id="528" r:id="rId53"/>
    <p:sldId id="529" r:id="rId54"/>
    <p:sldId id="530" r:id="rId55"/>
    <p:sldId id="531" r:id="rId56"/>
    <p:sldId id="532" r:id="rId57"/>
    <p:sldId id="533" r:id="rId58"/>
    <p:sldId id="534" r:id="rId59"/>
    <p:sldId id="535" r:id="rId60"/>
    <p:sldId id="536" r:id="rId61"/>
    <p:sldId id="537" r:id="rId62"/>
    <p:sldId id="538" r:id="rId63"/>
    <p:sldId id="539" r:id="rId64"/>
    <p:sldId id="540" r:id="rId65"/>
    <p:sldId id="541" r:id="rId66"/>
    <p:sldId id="542" r:id="rId67"/>
    <p:sldId id="543" r:id="rId68"/>
    <p:sldId id="544" r:id="rId69"/>
    <p:sldId id="545" r:id="rId70"/>
    <p:sldId id="546" r:id="rId71"/>
    <p:sldId id="547" r:id="rId72"/>
    <p:sldId id="548" r:id="rId73"/>
    <p:sldId id="550" r:id="rId74"/>
    <p:sldId id="55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726" autoAdjust="0"/>
  </p:normalViewPr>
  <p:slideViewPr>
    <p:cSldViewPr>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11/4/2023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machine-learning-and/9781491979891/ch03.html#when_to_use_anomaly_detection_versus_su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snort.or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bit.ly/2B9hC3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kdd.org/kdd-cup/view/kdd-cup-1999/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rPr>
              <a:t>Module 5: Anomaly Detection</a:t>
            </a:r>
          </a:p>
          <a:p>
            <a:r>
              <a:rPr lang="en-US" sz="2600" dirty="0">
                <a:latin typeface="Arial" pitchFamily="34" charset="0"/>
                <a:cs typeface="Arial" pitchFamily="34" charset="0"/>
                <a:hlinkClick r:id="rId2"/>
              </a:rPr>
              <a:t>Chapter 3</a:t>
            </a:r>
            <a:r>
              <a:rPr lang="en-US" sz="2600" dirty="0">
                <a:latin typeface="Arial" pitchFamily="34" charset="0"/>
                <a:cs typeface="Arial" pitchFamily="34" charset="0"/>
              </a:rPr>
              <a:t>: Anomaly Detection(Network Intrusion Detection)***</a:t>
            </a:r>
            <a:endParaRPr lang="en-US" sz="2600" dirty="0">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9798-3F17-565A-0F48-5CACB393CA18}"/>
              </a:ext>
            </a:extLst>
          </p:cNvPr>
          <p:cNvSpPr>
            <a:spLocks noGrp="1"/>
          </p:cNvSpPr>
          <p:nvPr>
            <p:ph type="title"/>
          </p:nvPr>
        </p:nvSpPr>
        <p:spPr/>
        <p:txBody>
          <a:bodyPr/>
          <a:lstStyle/>
          <a:p>
            <a:r>
              <a:rPr lang="en-US" dirty="0"/>
              <a:t>Anomaly Detection in security</a:t>
            </a:r>
          </a:p>
        </p:txBody>
      </p:sp>
      <p:sp>
        <p:nvSpPr>
          <p:cNvPr id="3" name="Content Placeholder 2">
            <a:extLst>
              <a:ext uri="{FF2B5EF4-FFF2-40B4-BE49-F238E27FC236}">
                <a16:creationId xmlns:a16="http://schemas.microsoft.com/office/drawing/2014/main" id="{75FB6DE6-C765-7ACF-DA62-6C3BB69D754D}"/>
              </a:ext>
            </a:extLst>
          </p:cNvPr>
          <p:cNvSpPr>
            <a:spLocks noGrp="1"/>
          </p:cNvSpPr>
          <p:nvPr>
            <p:ph idx="1"/>
          </p:nvPr>
        </p:nvSpPr>
        <p:spPr/>
        <p:txBody>
          <a:bodyPr/>
          <a:lstStyle/>
          <a:p>
            <a:r>
              <a:rPr lang="en-US" dirty="0"/>
              <a:t>This module is about detecting unexpected events, or </a:t>
            </a:r>
            <a:r>
              <a:rPr lang="en-US" i="1" dirty="0"/>
              <a:t>anomalies</a:t>
            </a:r>
            <a:r>
              <a:rPr lang="en-US" dirty="0"/>
              <a:t>, in systems. </a:t>
            </a:r>
          </a:p>
          <a:p>
            <a:r>
              <a:rPr lang="en-US" dirty="0"/>
              <a:t>In the context of network and host security, </a:t>
            </a:r>
            <a:r>
              <a:rPr lang="en-US" i="1" dirty="0"/>
              <a:t>anomaly detection</a:t>
            </a:r>
            <a:r>
              <a:rPr lang="en-US" dirty="0"/>
              <a:t> refers to</a:t>
            </a:r>
            <a:r>
              <a:rPr lang="en-US" dirty="0">
                <a:highlight>
                  <a:srgbClr val="FFFF00"/>
                </a:highlight>
              </a:rPr>
              <a:t> identifying unexpected intruders or breaches</a:t>
            </a:r>
          </a:p>
          <a:p>
            <a:r>
              <a:rPr lang="en-US" dirty="0"/>
              <a:t>Anomaly detection is essential for finding unusual events, like security breaches, system failures, or financial fraud.</a:t>
            </a:r>
            <a:endParaRPr lang="en-US" dirty="0">
              <a:highlight>
                <a:srgbClr val="FFFF00"/>
              </a:highlight>
            </a:endParaRPr>
          </a:p>
        </p:txBody>
      </p:sp>
    </p:spTree>
    <p:extLst>
      <p:ext uri="{BB962C8B-B14F-4D97-AF65-F5344CB8AC3E}">
        <p14:creationId xmlns:p14="http://schemas.microsoft.com/office/powerpoint/2010/main" val="17562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A5DE-E035-C3F8-7458-144AE1EDF2F7}"/>
              </a:ext>
            </a:extLst>
          </p:cNvPr>
          <p:cNvSpPr>
            <a:spLocks noGrp="1"/>
          </p:cNvSpPr>
          <p:nvPr>
            <p:ph type="title"/>
          </p:nvPr>
        </p:nvSpPr>
        <p:spPr/>
        <p:txBody>
          <a:bodyPr/>
          <a:lstStyle/>
          <a:p>
            <a:r>
              <a:rPr lang="en-US" dirty="0"/>
              <a:t>Anomaly Detection in security</a:t>
            </a:r>
          </a:p>
        </p:txBody>
      </p:sp>
      <p:sp>
        <p:nvSpPr>
          <p:cNvPr id="3" name="Content Placeholder 2">
            <a:extLst>
              <a:ext uri="{FF2B5EF4-FFF2-40B4-BE49-F238E27FC236}">
                <a16:creationId xmlns:a16="http://schemas.microsoft.com/office/drawing/2014/main" id="{B1BAB260-666C-71A3-6358-64C7B25AA580}"/>
              </a:ext>
            </a:extLst>
          </p:cNvPr>
          <p:cNvSpPr>
            <a:spLocks noGrp="1"/>
          </p:cNvSpPr>
          <p:nvPr>
            <p:ph idx="1"/>
          </p:nvPr>
        </p:nvSpPr>
        <p:spPr/>
        <p:txBody>
          <a:bodyPr/>
          <a:lstStyle/>
          <a:p>
            <a:r>
              <a:rPr lang="en-US" dirty="0"/>
              <a:t>After an attacker gains entry, however, the damage is usually done in a few days or less.</a:t>
            </a:r>
          </a:p>
          <a:p>
            <a:r>
              <a:rPr lang="en-US" dirty="0"/>
              <a:t>Whether the nature of the attack is data exfiltration, extortion through ransomware, adware, or advanced persistent threats (APTs), it is clear that time is not on the defender’s side.</a:t>
            </a:r>
          </a:p>
        </p:txBody>
      </p:sp>
    </p:spTree>
    <p:extLst>
      <p:ext uri="{BB962C8B-B14F-4D97-AF65-F5344CB8AC3E}">
        <p14:creationId xmlns:p14="http://schemas.microsoft.com/office/powerpoint/2010/main" val="332038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4F65-03AA-9506-B0AA-E42B10E05E17}"/>
              </a:ext>
            </a:extLst>
          </p:cNvPr>
          <p:cNvSpPr>
            <a:spLocks noGrp="1"/>
          </p:cNvSpPr>
          <p:nvPr>
            <p:ph type="title"/>
          </p:nvPr>
        </p:nvSpPr>
        <p:spPr/>
        <p:txBody>
          <a:bodyPr>
            <a:normAutofit fontScale="90000"/>
          </a:bodyPr>
          <a:lstStyle/>
          <a:p>
            <a:r>
              <a:rPr lang="en-US" dirty="0"/>
              <a:t>Anomaly Detection Beyond Security</a:t>
            </a:r>
          </a:p>
        </p:txBody>
      </p:sp>
      <p:sp>
        <p:nvSpPr>
          <p:cNvPr id="3" name="Content Placeholder 2">
            <a:extLst>
              <a:ext uri="{FF2B5EF4-FFF2-40B4-BE49-F238E27FC236}">
                <a16:creationId xmlns:a16="http://schemas.microsoft.com/office/drawing/2014/main" id="{579FFFC0-F5B4-569D-D8C3-063872742DB5}"/>
              </a:ext>
            </a:extLst>
          </p:cNvPr>
          <p:cNvSpPr>
            <a:spLocks noGrp="1"/>
          </p:cNvSpPr>
          <p:nvPr>
            <p:ph idx="1"/>
          </p:nvPr>
        </p:nvSpPr>
        <p:spPr/>
        <p:txBody>
          <a:bodyPr>
            <a:normAutofit/>
          </a:bodyPr>
          <a:lstStyle/>
          <a:p>
            <a:r>
              <a:rPr lang="en-US" dirty="0"/>
              <a:t>Anomaly detection is not limited to security and has broader applications:</a:t>
            </a:r>
          </a:p>
          <a:p>
            <a:pPr lvl="1"/>
            <a:r>
              <a:rPr lang="en-US" dirty="0"/>
              <a:t>Identify early signs of system failure for critical systems</a:t>
            </a:r>
          </a:p>
          <a:p>
            <a:pPr lvl="1"/>
            <a:r>
              <a:rPr lang="en-US" dirty="0"/>
              <a:t>Power company detecting anomalies in the electrical grid.</a:t>
            </a:r>
          </a:p>
          <a:p>
            <a:pPr lvl="1"/>
            <a:r>
              <a:rPr lang="en-US" dirty="0"/>
              <a:t>Prevent expensive damage and outages.</a:t>
            </a:r>
          </a:p>
        </p:txBody>
      </p:sp>
    </p:spTree>
    <p:extLst>
      <p:ext uri="{BB962C8B-B14F-4D97-AF65-F5344CB8AC3E}">
        <p14:creationId xmlns:p14="http://schemas.microsoft.com/office/powerpoint/2010/main" val="255792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A5DE-E035-C3F8-7458-144AE1EDF2F7}"/>
              </a:ext>
            </a:extLst>
          </p:cNvPr>
          <p:cNvSpPr>
            <a:spLocks noGrp="1"/>
          </p:cNvSpPr>
          <p:nvPr>
            <p:ph type="title"/>
          </p:nvPr>
        </p:nvSpPr>
        <p:spPr/>
        <p:txBody>
          <a:bodyPr>
            <a:normAutofit/>
          </a:bodyPr>
          <a:lstStyle/>
          <a:p>
            <a:r>
              <a:rPr lang="en-US" sz="3800" dirty="0"/>
              <a:t>Novelty Detection Vs. Outlier detection</a:t>
            </a:r>
          </a:p>
        </p:txBody>
      </p:sp>
      <p:sp>
        <p:nvSpPr>
          <p:cNvPr id="3" name="Content Placeholder 2">
            <a:extLst>
              <a:ext uri="{FF2B5EF4-FFF2-40B4-BE49-F238E27FC236}">
                <a16:creationId xmlns:a16="http://schemas.microsoft.com/office/drawing/2014/main" id="{B1BAB260-666C-71A3-6358-64C7B25AA580}"/>
              </a:ext>
            </a:extLst>
          </p:cNvPr>
          <p:cNvSpPr>
            <a:spLocks noGrp="1"/>
          </p:cNvSpPr>
          <p:nvPr>
            <p:ph idx="1"/>
          </p:nvPr>
        </p:nvSpPr>
        <p:spPr/>
        <p:txBody>
          <a:bodyPr>
            <a:normAutofit fontScale="92500" lnSpcReduction="10000"/>
          </a:bodyPr>
          <a:lstStyle/>
          <a:p>
            <a:r>
              <a:rPr lang="en-US" dirty="0"/>
              <a:t>Time series is a sequence of data points observed at successive time intervals. </a:t>
            </a:r>
          </a:p>
          <a:p>
            <a:r>
              <a:rPr lang="en-US" dirty="0"/>
              <a:t>It's essential in anomaly detection because anomalies are deviations from what's expected based on past observations.</a:t>
            </a:r>
          </a:p>
          <a:p>
            <a:r>
              <a:rPr lang="en-US" dirty="0"/>
              <a:t>Anomalies are often defined as deviations from past observations, making time series analysis integral to anomaly detection. </a:t>
            </a:r>
          </a:p>
          <a:p>
            <a:pPr lvl="1"/>
            <a:r>
              <a:rPr lang="en-US" dirty="0"/>
              <a:t>We'll explore how to identify anomalies in data streams.</a:t>
            </a:r>
          </a:p>
        </p:txBody>
      </p:sp>
    </p:spTree>
    <p:extLst>
      <p:ext uri="{BB962C8B-B14F-4D97-AF65-F5344CB8AC3E}">
        <p14:creationId xmlns:p14="http://schemas.microsoft.com/office/powerpoint/2010/main" val="116838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BC50-2928-3696-6B32-9A738C5B9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EB475B-F4A9-90D0-3E5C-2846988DCB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331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BC50-2928-3696-6B32-9A738C5B971B}"/>
              </a:ext>
            </a:extLst>
          </p:cNvPr>
          <p:cNvSpPr>
            <a:spLocks noGrp="1"/>
          </p:cNvSpPr>
          <p:nvPr>
            <p:ph type="title"/>
          </p:nvPr>
        </p:nvSpPr>
        <p:spPr/>
        <p:txBody>
          <a:bodyPr>
            <a:normAutofit fontScale="90000"/>
          </a:bodyPr>
          <a:lstStyle/>
          <a:p>
            <a:r>
              <a:rPr lang="en-US" dirty="0"/>
              <a:t>When to Use Anomaly Detection Versus Supervised Learning</a:t>
            </a:r>
          </a:p>
        </p:txBody>
      </p:sp>
      <p:sp>
        <p:nvSpPr>
          <p:cNvPr id="3" name="Content Placeholder 2">
            <a:extLst>
              <a:ext uri="{FF2B5EF4-FFF2-40B4-BE49-F238E27FC236}">
                <a16:creationId xmlns:a16="http://schemas.microsoft.com/office/drawing/2014/main" id="{C7EB475B-F4A9-90D0-3E5C-2846988DCBAB}"/>
              </a:ext>
            </a:extLst>
          </p:cNvPr>
          <p:cNvSpPr>
            <a:spLocks noGrp="1"/>
          </p:cNvSpPr>
          <p:nvPr>
            <p:ph idx="1"/>
          </p:nvPr>
        </p:nvSpPr>
        <p:spPr/>
        <p:txBody>
          <a:bodyPr/>
          <a:lstStyle/>
          <a:p>
            <a:r>
              <a:rPr lang="en-US" dirty="0"/>
              <a:t>Anomaly detection and supervised learning are sometimes confused, but they serve different purposes.</a:t>
            </a:r>
          </a:p>
        </p:txBody>
      </p:sp>
    </p:spTree>
    <p:extLst>
      <p:ext uri="{BB962C8B-B14F-4D97-AF65-F5344CB8AC3E}">
        <p14:creationId xmlns:p14="http://schemas.microsoft.com/office/powerpoint/2010/main" val="84745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8922-6D8B-9AA1-8D18-5E5EE5494086}"/>
              </a:ext>
            </a:extLst>
          </p:cNvPr>
          <p:cNvSpPr>
            <a:spLocks noGrp="1"/>
          </p:cNvSpPr>
          <p:nvPr>
            <p:ph type="title"/>
          </p:nvPr>
        </p:nvSpPr>
        <p:spPr/>
        <p:txBody>
          <a:bodyPr>
            <a:normAutofit fontScale="90000"/>
          </a:bodyPr>
          <a:lstStyle/>
          <a:p>
            <a:r>
              <a:rPr lang="en-US" dirty="0"/>
              <a:t>Supervised Learning for Fraud Detection</a:t>
            </a:r>
          </a:p>
        </p:txBody>
      </p:sp>
      <p:sp>
        <p:nvSpPr>
          <p:cNvPr id="3" name="Content Placeholder 2">
            <a:extLst>
              <a:ext uri="{FF2B5EF4-FFF2-40B4-BE49-F238E27FC236}">
                <a16:creationId xmlns:a16="http://schemas.microsoft.com/office/drawing/2014/main" id="{E91FF477-7158-5912-4D29-BDED2EC8AA52}"/>
              </a:ext>
            </a:extLst>
          </p:cNvPr>
          <p:cNvSpPr>
            <a:spLocks noGrp="1"/>
          </p:cNvSpPr>
          <p:nvPr>
            <p:ph idx="1"/>
          </p:nvPr>
        </p:nvSpPr>
        <p:spPr/>
        <p:txBody>
          <a:bodyPr/>
          <a:lstStyle/>
          <a:p>
            <a:r>
              <a:rPr lang="en-US" dirty="0"/>
              <a:t>In cases like identifying fraudulent credit card transactions, supervised learning can be effective. </a:t>
            </a:r>
          </a:p>
          <a:p>
            <a:r>
              <a:rPr lang="en-US" dirty="0"/>
              <a:t>It works well when you have a substantial dataset of both legitimate and fraudulent transactions for training, especially if you expect future fraud instances to resemble past ones.</a:t>
            </a:r>
          </a:p>
        </p:txBody>
      </p:sp>
    </p:spTree>
    <p:extLst>
      <p:ext uri="{BB962C8B-B14F-4D97-AF65-F5344CB8AC3E}">
        <p14:creationId xmlns:p14="http://schemas.microsoft.com/office/powerpoint/2010/main" val="421575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8389-CEC7-C57D-0225-236B8546D0A2}"/>
              </a:ext>
            </a:extLst>
          </p:cNvPr>
          <p:cNvSpPr>
            <a:spLocks noGrp="1"/>
          </p:cNvSpPr>
          <p:nvPr>
            <p:ph type="title"/>
          </p:nvPr>
        </p:nvSpPr>
        <p:spPr/>
        <p:txBody>
          <a:bodyPr>
            <a:normAutofit fontScale="90000"/>
          </a:bodyPr>
          <a:lstStyle/>
          <a:p>
            <a:r>
              <a:rPr lang="en-US" dirty="0"/>
              <a:t>Pattern Recognition in Credit Card Fraud</a:t>
            </a:r>
          </a:p>
        </p:txBody>
      </p:sp>
      <p:sp>
        <p:nvSpPr>
          <p:cNvPr id="3" name="Content Placeholder 2">
            <a:extLst>
              <a:ext uri="{FF2B5EF4-FFF2-40B4-BE49-F238E27FC236}">
                <a16:creationId xmlns:a16="http://schemas.microsoft.com/office/drawing/2014/main" id="{FE9EAC59-217D-0B09-E557-1D75503BEF57}"/>
              </a:ext>
            </a:extLst>
          </p:cNvPr>
          <p:cNvSpPr>
            <a:spLocks noGrp="1"/>
          </p:cNvSpPr>
          <p:nvPr>
            <p:ph idx="1"/>
          </p:nvPr>
        </p:nvSpPr>
        <p:spPr/>
        <p:txBody>
          <a:bodyPr>
            <a:normAutofit lnSpcReduction="10000"/>
          </a:bodyPr>
          <a:lstStyle/>
          <a:p>
            <a:r>
              <a:rPr lang="en-US" dirty="0"/>
              <a:t>Credit card companies often seek specific patterns that are more likely in fraudulent transactions, like large purchases after small ones, unusual locations, or purchases inconsistent with the customer's spending profile. </a:t>
            </a:r>
          </a:p>
          <a:p>
            <a:r>
              <a:rPr lang="en-US" dirty="0"/>
              <a:t>These patterns can be learned using supervised learning from positive and negative examples.</a:t>
            </a:r>
          </a:p>
        </p:txBody>
      </p:sp>
    </p:spTree>
    <p:extLst>
      <p:ext uri="{BB962C8B-B14F-4D97-AF65-F5344CB8AC3E}">
        <p14:creationId xmlns:p14="http://schemas.microsoft.com/office/powerpoint/2010/main" val="291177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DABD-E698-07E7-2FEF-68B6479BD274}"/>
              </a:ext>
            </a:extLst>
          </p:cNvPr>
          <p:cNvSpPr>
            <a:spLocks noGrp="1"/>
          </p:cNvSpPr>
          <p:nvPr>
            <p:ph type="title"/>
          </p:nvPr>
        </p:nvSpPr>
        <p:spPr/>
        <p:txBody>
          <a:bodyPr>
            <a:normAutofit fontScale="90000"/>
          </a:bodyPr>
          <a:lstStyle/>
          <a:p>
            <a:r>
              <a:rPr lang="en-US" dirty="0"/>
              <a:t>Challenges in Server Breach Detection</a:t>
            </a:r>
          </a:p>
        </p:txBody>
      </p:sp>
      <p:sp>
        <p:nvSpPr>
          <p:cNvPr id="3" name="Content Placeholder 2">
            <a:extLst>
              <a:ext uri="{FF2B5EF4-FFF2-40B4-BE49-F238E27FC236}">
                <a16:creationId xmlns:a16="http://schemas.microsoft.com/office/drawing/2014/main" id="{E38AA5D9-9171-8AA4-13CE-B81278D80D27}"/>
              </a:ext>
            </a:extLst>
          </p:cNvPr>
          <p:cNvSpPr>
            <a:spLocks noGrp="1"/>
          </p:cNvSpPr>
          <p:nvPr>
            <p:ph idx="1"/>
          </p:nvPr>
        </p:nvSpPr>
        <p:spPr/>
        <p:txBody>
          <a:bodyPr/>
          <a:lstStyle/>
          <a:p>
            <a:r>
              <a:rPr lang="en-US" dirty="0"/>
              <a:t>In scenarios like server breaches caused by zero-day attacks or new software vulnerabilities, it's challenging to predict intrusion methods in advance. </a:t>
            </a:r>
          </a:p>
          <a:p>
            <a:r>
              <a:rPr lang="en-US" dirty="0"/>
              <a:t>The rarity of such events also leads to class imbalance, making supervised learning less suitable.</a:t>
            </a:r>
          </a:p>
        </p:txBody>
      </p:sp>
    </p:spTree>
    <p:extLst>
      <p:ext uri="{BB962C8B-B14F-4D97-AF65-F5344CB8AC3E}">
        <p14:creationId xmlns:p14="http://schemas.microsoft.com/office/powerpoint/2010/main" val="32056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8922-6D8B-9AA1-8D18-5E5EE5494086}"/>
              </a:ext>
            </a:extLst>
          </p:cNvPr>
          <p:cNvSpPr>
            <a:spLocks noGrp="1"/>
          </p:cNvSpPr>
          <p:nvPr>
            <p:ph type="title"/>
          </p:nvPr>
        </p:nvSpPr>
        <p:spPr/>
        <p:txBody>
          <a:bodyPr>
            <a:normAutofit fontScale="90000"/>
          </a:bodyPr>
          <a:lstStyle/>
          <a:p>
            <a:r>
              <a:rPr lang="en-US" dirty="0"/>
              <a:t>Anomaly Detection's Role in Rare Events</a:t>
            </a:r>
          </a:p>
        </p:txBody>
      </p:sp>
      <p:sp>
        <p:nvSpPr>
          <p:cNvPr id="3" name="Content Placeholder 2">
            <a:extLst>
              <a:ext uri="{FF2B5EF4-FFF2-40B4-BE49-F238E27FC236}">
                <a16:creationId xmlns:a16="http://schemas.microsoft.com/office/drawing/2014/main" id="{E91FF477-7158-5912-4D29-BDED2EC8AA52}"/>
              </a:ext>
            </a:extLst>
          </p:cNvPr>
          <p:cNvSpPr>
            <a:spLocks noGrp="1"/>
          </p:cNvSpPr>
          <p:nvPr>
            <p:ph idx="1"/>
          </p:nvPr>
        </p:nvSpPr>
        <p:spPr/>
        <p:txBody>
          <a:bodyPr/>
          <a:lstStyle/>
          <a:p>
            <a:r>
              <a:rPr lang="en-US" dirty="0"/>
              <a:t>Anomaly detection excels in scenarios where building a representative pool of positive examples is difficult, such as server breaches caused by unforeseen methods. </a:t>
            </a:r>
          </a:p>
          <a:p>
            <a:r>
              <a:rPr lang="en-US" dirty="0"/>
              <a:t>It is well-suited to handling rare events and class imbalance.</a:t>
            </a:r>
          </a:p>
        </p:txBody>
      </p:sp>
    </p:spTree>
    <p:extLst>
      <p:ext uri="{BB962C8B-B14F-4D97-AF65-F5344CB8AC3E}">
        <p14:creationId xmlns:p14="http://schemas.microsoft.com/office/powerpoint/2010/main" val="255206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905000"/>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5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8389-CEC7-C57D-0225-236B8546D0A2}"/>
              </a:ext>
            </a:extLst>
          </p:cNvPr>
          <p:cNvSpPr>
            <a:spLocks noGrp="1"/>
          </p:cNvSpPr>
          <p:nvPr>
            <p:ph type="title"/>
          </p:nvPr>
        </p:nvSpPr>
        <p:spPr/>
        <p:txBody>
          <a:bodyPr/>
          <a:lstStyle/>
          <a:p>
            <a:r>
              <a:rPr lang="en-US" dirty="0"/>
              <a:t>Intrusion Detection with Heuristics</a:t>
            </a:r>
          </a:p>
        </p:txBody>
      </p:sp>
      <p:sp>
        <p:nvSpPr>
          <p:cNvPr id="3" name="Content Placeholder 2">
            <a:extLst>
              <a:ext uri="{FF2B5EF4-FFF2-40B4-BE49-F238E27FC236}">
                <a16:creationId xmlns:a16="http://schemas.microsoft.com/office/drawing/2014/main" id="{FE9EAC59-217D-0B09-E557-1D75503BEF57}"/>
              </a:ext>
            </a:extLst>
          </p:cNvPr>
          <p:cNvSpPr>
            <a:spLocks noGrp="1"/>
          </p:cNvSpPr>
          <p:nvPr>
            <p:ph idx="1"/>
          </p:nvPr>
        </p:nvSpPr>
        <p:spPr/>
        <p:txBody>
          <a:bodyPr/>
          <a:lstStyle/>
          <a:p>
            <a:pPr>
              <a:buFont typeface="Arial" panose="020B0604020202020204" pitchFamily="34" charset="0"/>
              <a:buChar char="•"/>
            </a:pPr>
            <a:r>
              <a:rPr lang="en-US" dirty="0"/>
              <a:t>Intrusion Detection Systems (IDSs) have been in use since 1986, relying on thresholds, heuristics, and simple statistical profiles to detect intrusions and anomalies.</a:t>
            </a:r>
          </a:p>
          <a:p>
            <a:pPr>
              <a:buFont typeface="Arial" panose="020B0604020202020204" pitchFamily="34" charset="0"/>
              <a:buChar char="•"/>
            </a:pPr>
            <a:r>
              <a:rPr lang="en-US" dirty="0"/>
              <a:t>Using a threshold of 10 queries per hour as the upper limit for a database. </a:t>
            </a:r>
          </a:p>
          <a:p>
            <a:pPr lvl="1">
              <a:buFont typeface="Arial" panose="020B0604020202020204" pitchFamily="34" charset="0"/>
              <a:buChar char="•"/>
            </a:pPr>
            <a:r>
              <a:rPr lang="en-US" dirty="0"/>
              <a:t>Anomaly detection is triggered when a user exceeds this threshold.</a:t>
            </a:r>
          </a:p>
          <a:p>
            <a:endParaRPr lang="en-US" dirty="0"/>
          </a:p>
        </p:txBody>
      </p:sp>
    </p:spTree>
    <p:extLst>
      <p:ext uri="{BB962C8B-B14F-4D97-AF65-F5344CB8AC3E}">
        <p14:creationId xmlns:p14="http://schemas.microsoft.com/office/powerpoint/2010/main" val="252427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DABD-E698-07E7-2FEF-68B6479BD274}"/>
              </a:ext>
            </a:extLst>
          </p:cNvPr>
          <p:cNvSpPr>
            <a:spLocks noGrp="1"/>
          </p:cNvSpPr>
          <p:nvPr>
            <p:ph type="title"/>
          </p:nvPr>
        </p:nvSpPr>
        <p:spPr/>
        <p:txBody>
          <a:bodyPr>
            <a:normAutofit fontScale="90000"/>
          </a:bodyPr>
          <a:lstStyle/>
          <a:p>
            <a:r>
              <a:rPr lang="en-US" dirty="0"/>
              <a:t>Challenges with Threshold-Based Logic</a:t>
            </a:r>
          </a:p>
        </p:txBody>
      </p:sp>
      <p:sp>
        <p:nvSpPr>
          <p:cNvPr id="3" name="Content Placeholder 2">
            <a:extLst>
              <a:ext uri="{FF2B5EF4-FFF2-40B4-BE49-F238E27FC236}">
                <a16:creationId xmlns:a16="http://schemas.microsoft.com/office/drawing/2014/main" id="{E38AA5D9-9171-8AA4-13CE-B81278D80D2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Questions arise regarding threshold-based logic:</a:t>
            </a:r>
          </a:p>
          <a:p>
            <a:pPr marL="742950" lvl="1" indent="-285750">
              <a:buFont typeface="Arial" panose="020B0604020202020204" pitchFamily="34" charset="0"/>
              <a:buChar char="•"/>
            </a:pPr>
            <a:r>
              <a:rPr lang="en-US" dirty="0"/>
              <a:t>How to set the threshold?</a:t>
            </a:r>
          </a:p>
          <a:p>
            <a:pPr marL="742950" lvl="1" indent="-285750">
              <a:buFont typeface="Arial" panose="020B0604020202020204" pitchFamily="34" charset="0"/>
              <a:buChar char="•"/>
            </a:pPr>
            <a:r>
              <a:rPr lang="en-US" dirty="0"/>
              <a:t>Should different users have different thresholds?</a:t>
            </a:r>
          </a:p>
          <a:p>
            <a:pPr marL="742950" lvl="1" indent="-285750">
              <a:buFont typeface="Arial" panose="020B0604020202020204" pitchFamily="34" charset="0"/>
              <a:buChar char="•"/>
            </a:pPr>
            <a:r>
              <a:rPr lang="en-US" dirty="0"/>
              <a:t>Are there legitimate reasons for users to exceed the threshold?</a:t>
            </a:r>
          </a:p>
          <a:p>
            <a:pPr marL="742950" lvl="1" indent="-285750">
              <a:buFont typeface="Arial" panose="020B0604020202020204" pitchFamily="34" charset="0"/>
              <a:buChar char="•"/>
            </a:pPr>
            <a:r>
              <a:rPr lang="en-US" dirty="0"/>
              <a:t>How often should thresholds be updated?</a:t>
            </a:r>
          </a:p>
          <a:p>
            <a:pPr marL="742950" lvl="1" indent="-285750">
              <a:buFont typeface="Arial" panose="020B0604020202020204" pitchFamily="34" charset="0"/>
              <a:buChar char="•"/>
            </a:pPr>
            <a:r>
              <a:rPr lang="en-US" dirty="0"/>
              <a:t>Can attackers exfiltrate data by compromising multiple user accounts?</a:t>
            </a:r>
          </a:p>
          <a:p>
            <a:pPr>
              <a:buFont typeface="Arial" panose="020B0604020202020204" pitchFamily="34" charset="0"/>
              <a:buChar char="•"/>
            </a:pPr>
            <a:r>
              <a:rPr lang="en-US" dirty="0"/>
              <a:t>Transition to using machine learning for solutions.</a:t>
            </a:r>
          </a:p>
          <a:p>
            <a:endParaRPr lang="en-US" dirty="0"/>
          </a:p>
        </p:txBody>
      </p:sp>
    </p:spTree>
    <p:extLst>
      <p:ext uri="{BB962C8B-B14F-4D97-AF65-F5344CB8AC3E}">
        <p14:creationId xmlns:p14="http://schemas.microsoft.com/office/powerpoint/2010/main" val="262295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320E-C406-FD5E-3AD0-24F0DB4EB5AD}"/>
              </a:ext>
            </a:extLst>
          </p:cNvPr>
          <p:cNvSpPr>
            <a:spLocks noGrp="1"/>
          </p:cNvSpPr>
          <p:nvPr>
            <p:ph type="title"/>
          </p:nvPr>
        </p:nvSpPr>
        <p:spPr/>
        <p:txBody>
          <a:bodyPr/>
          <a:lstStyle/>
          <a:p>
            <a:r>
              <a:rPr lang="en-US" dirty="0"/>
              <a:t>Dynamic Thresholds</a:t>
            </a:r>
          </a:p>
        </p:txBody>
      </p:sp>
      <p:sp>
        <p:nvSpPr>
          <p:cNvPr id="3" name="Content Placeholder 2">
            <a:extLst>
              <a:ext uri="{FF2B5EF4-FFF2-40B4-BE49-F238E27FC236}">
                <a16:creationId xmlns:a16="http://schemas.microsoft.com/office/drawing/2014/main" id="{D438ECCE-D14E-B5ED-C4C9-B338ACBDB97F}"/>
              </a:ext>
            </a:extLst>
          </p:cNvPr>
          <p:cNvSpPr>
            <a:spLocks noGrp="1"/>
          </p:cNvSpPr>
          <p:nvPr>
            <p:ph idx="1"/>
          </p:nvPr>
        </p:nvSpPr>
        <p:spPr/>
        <p:txBody>
          <a:bodyPr/>
          <a:lstStyle/>
          <a:p>
            <a:pPr>
              <a:buFont typeface="Arial" panose="020B0604020202020204" pitchFamily="34" charset="0"/>
              <a:buChar char="•"/>
            </a:pPr>
            <a:r>
              <a:rPr lang="en-US" dirty="0"/>
              <a:t>Replacing static thresholds with dynamically generated ones based on data.</a:t>
            </a:r>
          </a:p>
          <a:p>
            <a:pPr>
              <a:buFont typeface="Arial" panose="020B0604020202020204" pitchFamily="34" charset="0"/>
              <a:buChar char="•"/>
            </a:pPr>
            <a:r>
              <a:rPr lang="en-US" dirty="0"/>
              <a:t>Example: Compute a moving average of queries per user per day and set the hourly threshold as a multiple of the daily average (e.g., 5/24).</a:t>
            </a:r>
          </a:p>
          <a:p>
            <a:endParaRPr lang="en-US" dirty="0"/>
          </a:p>
        </p:txBody>
      </p:sp>
    </p:spTree>
    <p:extLst>
      <p:ext uri="{BB962C8B-B14F-4D97-AF65-F5344CB8AC3E}">
        <p14:creationId xmlns:p14="http://schemas.microsoft.com/office/powerpoint/2010/main" val="658049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DABB-4F76-FF40-743A-BCD4C0A0F7EF}"/>
              </a:ext>
            </a:extLst>
          </p:cNvPr>
          <p:cNvSpPr>
            <a:spLocks noGrp="1"/>
          </p:cNvSpPr>
          <p:nvPr>
            <p:ph type="title"/>
          </p:nvPr>
        </p:nvSpPr>
        <p:spPr/>
        <p:txBody>
          <a:bodyPr/>
          <a:lstStyle/>
          <a:p>
            <a:r>
              <a:rPr lang="en-US" dirty="0"/>
              <a:t>Role-Based Thresholds</a:t>
            </a:r>
          </a:p>
        </p:txBody>
      </p:sp>
      <p:sp>
        <p:nvSpPr>
          <p:cNvPr id="3" name="Content Placeholder 2">
            <a:extLst>
              <a:ext uri="{FF2B5EF4-FFF2-40B4-BE49-F238E27FC236}">
                <a16:creationId xmlns:a16="http://schemas.microsoft.com/office/drawing/2014/main" id="{D2833C11-D66B-C3E6-DB01-0B49793B0E90}"/>
              </a:ext>
            </a:extLst>
          </p:cNvPr>
          <p:cNvSpPr>
            <a:spLocks noGrp="1"/>
          </p:cNvSpPr>
          <p:nvPr>
            <p:ph idx="1"/>
          </p:nvPr>
        </p:nvSpPr>
        <p:spPr/>
        <p:txBody>
          <a:bodyPr/>
          <a:lstStyle/>
          <a:p>
            <a:pPr>
              <a:buFont typeface="Arial" panose="020B0604020202020204" pitchFamily="34" charset="0"/>
              <a:buChar char="•"/>
            </a:pPr>
            <a:r>
              <a:rPr lang="en-US" dirty="0"/>
              <a:t>Classifying users by roles and assigning different query thresholds for each role.</a:t>
            </a:r>
          </a:p>
          <a:p>
            <a:pPr>
              <a:buFont typeface="Arial" panose="020B0604020202020204" pitchFamily="34" charset="0"/>
              <a:buChar char="•"/>
            </a:pPr>
            <a:r>
              <a:rPr lang="en-US" dirty="0"/>
              <a:t>Data analysts may have higher thresholds than receptionists.</a:t>
            </a:r>
          </a:p>
          <a:p>
            <a:endParaRPr lang="en-US" dirty="0"/>
          </a:p>
        </p:txBody>
      </p:sp>
    </p:spTree>
    <p:extLst>
      <p:ext uri="{BB962C8B-B14F-4D97-AF65-F5344CB8AC3E}">
        <p14:creationId xmlns:p14="http://schemas.microsoft.com/office/powerpoint/2010/main" val="422259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8817-14DC-575C-095F-61812ED666EF}"/>
              </a:ext>
            </a:extLst>
          </p:cNvPr>
          <p:cNvSpPr>
            <a:spLocks noGrp="1"/>
          </p:cNvSpPr>
          <p:nvPr>
            <p:ph type="title"/>
          </p:nvPr>
        </p:nvSpPr>
        <p:spPr/>
        <p:txBody>
          <a:bodyPr/>
          <a:lstStyle/>
          <a:p>
            <a:r>
              <a:rPr lang="en-US" dirty="0"/>
              <a:t>Statistical Properties for Thresholds</a:t>
            </a:r>
          </a:p>
        </p:txBody>
      </p:sp>
      <p:sp>
        <p:nvSpPr>
          <p:cNvPr id="3" name="Content Placeholder 2">
            <a:extLst>
              <a:ext uri="{FF2B5EF4-FFF2-40B4-BE49-F238E27FC236}">
                <a16:creationId xmlns:a16="http://schemas.microsoft.com/office/drawing/2014/main" id="{37DDBA65-0076-FE45-3FAC-7A8D305E56A9}"/>
              </a:ext>
            </a:extLst>
          </p:cNvPr>
          <p:cNvSpPr>
            <a:spLocks noGrp="1"/>
          </p:cNvSpPr>
          <p:nvPr>
            <p:ph idx="1"/>
          </p:nvPr>
        </p:nvSpPr>
        <p:spPr/>
        <p:txBody>
          <a:bodyPr/>
          <a:lstStyle/>
          <a:p>
            <a:pPr>
              <a:buFont typeface="Arial" panose="020B0604020202020204" pitchFamily="34" charset="0"/>
              <a:buChar char="•"/>
            </a:pPr>
            <a:r>
              <a:rPr lang="en-US" dirty="0"/>
              <a:t>Using statistical properties (e.g., median, interquartile ranges) for setting thresholds.</a:t>
            </a:r>
          </a:p>
          <a:p>
            <a:pPr>
              <a:buFont typeface="Arial" panose="020B0604020202020204" pitchFamily="34" charset="0"/>
              <a:buChar char="•"/>
            </a:pPr>
            <a:r>
              <a:rPr lang="en-US" dirty="0"/>
              <a:t>Improved resistance to outliers and tampering attempts.</a:t>
            </a:r>
          </a:p>
          <a:p>
            <a:endParaRPr lang="en-US" dirty="0"/>
          </a:p>
        </p:txBody>
      </p:sp>
    </p:spTree>
    <p:extLst>
      <p:ext uri="{BB962C8B-B14F-4D97-AF65-F5344CB8AC3E}">
        <p14:creationId xmlns:p14="http://schemas.microsoft.com/office/powerpoint/2010/main" val="33218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normAutofit fontScale="90000"/>
          </a:bodyPr>
          <a:lstStyle/>
          <a:p>
            <a:r>
              <a:rPr lang="en-US" dirty="0"/>
              <a:t>Adaptive Thresholds and Machine Learning</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lstStyle/>
          <a:p>
            <a:pPr>
              <a:buFont typeface="Arial" panose="020B0604020202020204" pitchFamily="34" charset="0"/>
              <a:buChar char="•"/>
            </a:pPr>
            <a:r>
              <a:rPr lang="en-US" dirty="0"/>
              <a:t>Introduction to adaptive-threshold solutions.</a:t>
            </a:r>
          </a:p>
          <a:p>
            <a:pPr>
              <a:buFont typeface="Arial" panose="020B0604020202020204" pitchFamily="34" charset="0"/>
              <a:buChar char="•"/>
            </a:pPr>
            <a:r>
              <a:rPr lang="en-US" dirty="0"/>
              <a:t>Query thresholds resembling model parameters learned from regular events.</a:t>
            </a:r>
          </a:p>
          <a:p>
            <a:pPr>
              <a:buFont typeface="Arial" panose="020B0604020202020204" pitchFamily="34" charset="0"/>
              <a:buChar char="•"/>
            </a:pPr>
            <a:r>
              <a:rPr lang="en-US" dirty="0"/>
              <a:t>Continuous training for adapting to changing user requirements.</a:t>
            </a:r>
          </a:p>
          <a:p>
            <a:endParaRPr lang="en-US" dirty="0"/>
          </a:p>
        </p:txBody>
      </p:sp>
    </p:spTree>
    <p:extLst>
      <p:ext uri="{BB962C8B-B14F-4D97-AF65-F5344CB8AC3E}">
        <p14:creationId xmlns:p14="http://schemas.microsoft.com/office/powerpoint/2010/main" val="334298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normAutofit fontScale="90000"/>
          </a:bodyPr>
          <a:lstStyle/>
          <a:p>
            <a:r>
              <a:rPr lang="en-US" dirty="0"/>
              <a:t>Complex Systems and Threshold Challenges</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p:txBody>
          <a:bodyPr/>
          <a:lstStyle/>
          <a:p>
            <a:pPr>
              <a:buFont typeface="Arial" panose="020B0604020202020204" pitchFamily="34" charset="0"/>
              <a:buChar char="•"/>
            </a:pPr>
            <a:r>
              <a:rPr lang="en-US" dirty="0"/>
              <a:t>Challenges in more complex systems.</a:t>
            </a:r>
          </a:p>
          <a:p>
            <a:pPr>
              <a:buFont typeface="Arial" panose="020B0604020202020204" pitchFamily="34" charset="0"/>
              <a:buChar char="•"/>
            </a:pPr>
            <a:r>
              <a:rPr lang="en-US" dirty="0"/>
              <a:t>Increasing number of thresholds.</a:t>
            </a:r>
          </a:p>
          <a:p>
            <a:pPr>
              <a:buFont typeface="Arial" panose="020B0604020202020204" pitchFamily="34" charset="0"/>
              <a:buChar char="•"/>
            </a:pPr>
            <a:r>
              <a:rPr lang="en-US" dirty="0"/>
              <a:t>Scenarios where multiple thresholds interact.</a:t>
            </a:r>
          </a:p>
          <a:p>
            <a:pPr>
              <a:buFont typeface="Arial" panose="020B0604020202020204" pitchFamily="34" charset="0"/>
              <a:buChar char="•"/>
            </a:pPr>
            <a:r>
              <a:rPr lang="en-US" dirty="0"/>
              <a:t>The need for probabilistic approaches to estimate anomaly likelihood.</a:t>
            </a:r>
          </a:p>
          <a:p>
            <a:endParaRPr lang="en-US" dirty="0"/>
          </a:p>
        </p:txBody>
      </p:sp>
    </p:spTree>
    <p:extLst>
      <p:ext uri="{BB962C8B-B14F-4D97-AF65-F5344CB8AC3E}">
        <p14:creationId xmlns:p14="http://schemas.microsoft.com/office/powerpoint/2010/main" val="344859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lstStyle/>
          <a:p>
            <a:r>
              <a:rPr lang="en-US" dirty="0"/>
              <a:t>Probabilistic Anomaly Detection</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lstStyle/>
          <a:p>
            <a:pPr>
              <a:buFont typeface="Arial" panose="020B0604020202020204" pitchFamily="34" charset="0"/>
              <a:buChar char="•"/>
            </a:pPr>
            <a:r>
              <a:rPr lang="en-US" dirty="0"/>
              <a:t>Transition to probabilistic anomaly detection.</a:t>
            </a:r>
          </a:p>
          <a:p>
            <a:pPr>
              <a:buFont typeface="Arial" panose="020B0604020202020204" pitchFamily="34" charset="0"/>
              <a:buChar char="•"/>
            </a:pPr>
            <a:r>
              <a:rPr lang="en-US" dirty="0"/>
              <a:t>Assigning risk scores based on likelihood.</a:t>
            </a:r>
          </a:p>
          <a:p>
            <a:pPr>
              <a:buFont typeface="Arial" panose="020B0604020202020204" pitchFamily="34" charset="0"/>
              <a:buChar char="•"/>
            </a:pPr>
            <a:r>
              <a:rPr lang="en-US" dirty="0"/>
              <a:t>Estimating the probability of an event being anomalous.</a:t>
            </a:r>
          </a:p>
          <a:p>
            <a:endParaRPr lang="en-US" dirty="0"/>
          </a:p>
        </p:txBody>
      </p:sp>
    </p:spTree>
    <p:extLst>
      <p:ext uri="{BB962C8B-B14F-4D97-AF65-F5344CB8AC3E}">
        <p14:creationId xmlns:p14="http://schemas.microsoft.com/office/powerpoint/2010/main" val="3213768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lstStyle/>
          <a:p>
            <a:r>
              <a:rPr lang="en-US" dirty="0"/>
              <a:t>Data-Driven Methods</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a:xfrm>
            <a:off x="457200" y="1417638"/>
            <a:ext cx="8229600" cy="4525963"/>
          </a:xfrm>
        </p:spPr>
        <p:txBody>
          <a:bodyPr>
            <a:normAutofit fontScale="77500" lnSpcReduction="20000"/>
          </a:bodyPr>
          <a:lstStyle/>
          <a:p>
            <a:r>
              <a:rPr lang="en-US" dirty="0"/>
              <a:t>A solution based on data rather than thresholds or other crafted measures</a:t>
            </a:r>
          </a:p>
          <a:p>
            <a:pPr>
              <a:buFont typeface="Arial" panose="020B0604020202020204" pitchFamily="34" charset="0"/>
              <a:buChar char="•"/>
            </a:pPr>
            <a:r>
              <a:rPr lang="en-US" dirty="0"/>
              <a:t>Before exploring solutions, it's crucial to define objectives for an ideal anomaly detection system.</a:t>
            </a:r>
          </a:p>
          <a:p>
            <a:pPr>
              <a:buFont typeface="Arial" panose="020B0604020202020204" pitchFamily="34" charset="0"/>
              <a:buChar char="•"/>
            </a:pPr>
            <a:r>
              <a:rPr lang="en-US" dirty="0"/>
              <a:t>These objectives guide the development and implementation of effective anomaly detection solutions:</a:t>
            </a:r>
          </a:p>
          <a:p>
            <a:pPr marL="971550" lvl="1" indent="-514350">
              <a:buFont typeface="+mj-lt"/>
              <a:buAutoNum type="arabicPeriod"/>
            </a:pPr>
            <a:r>
              <a:rPr kumimoji="0" lang="en-US" altLang="en-US" b="0" i="0" u="none" strike="noStrike" cap="none" normalizeH="0" baseline="0" dirty="0">
                <a:ln>
                  <a:noFill/>
                </a:ln>
                <a:solidFill>
                  <a:schemeClr val="tx1"/>
                </a:solidFill>
                <a:effectLst/>
                <a:latin typeface="Arial" panose="020B0604020202020204" pitchFamily="34" charset="0"/>
              </a:rPr>
              <a:t>Low false positives and false negatives</a:t>
            </a:r>
          </a:p>
          <a:p>
            <a:pPr marL="971550" lvl="1" indent="-514350">
              <a:buFont typeface="+mj-lt"/>
              <a:buAutoNum type="arabicPeriod"/>
            </a:pPr>
            <a:r>
              <a:rPr lang="en-US" dirty="0"/>
              <a:t>Easy to configure, tune, and maintain</a:t>
            </a:r>
          </a:p>
          <a:p>
            <a:pPr marL="971550" lvl="1" indent="-514350">
              <a:buFont typeface="+mj-lt"/>
              <a:buAutoNum type="arabicPeriod"/>
            </a:pPr>
            <a:r>
              <a:rPr lang="en-US" dirty="0"/>
              <a:t>Adapts to changing trends in the data</a:t>
            </a:r>
          </a:p>
          <a:p>
            <a:pPr marL="971550" lvl="1" indent="-514350">
              <a:buFont typeface="+mj-lt"/>
              <a:buAutoNum type="arabicPeriod"/>
            </a:pPr>
            <a:r>
              <a:rPr lang="en-US" dirty="0"/>
              <a:t>Works well across datasets of different nature</a:t>
            </a:r>
          </a:p>
          <a:p>
            <a:pPr marL="971550" lvl="1" indent="-514350">
              <a:buFont typeface="+mj-lt"/>
              <a:buAutoNum type="arabicPeriod"/>
            </a:pPr>
            <a:r>
              <a:rPr lang="en-US" dirty="0"/>
              <a:t>Resource-efficient and suitable for real-time application</a:t>
            </a:r>
          </a:p>
          <a:p>
            <a:pPr marL="971550" lvl="1" indent="-514350">
              <a:buFont typeface="+mj-lt"/>
              <a:buAutoNum type="arabicPeriod"/>
            </a:pPr>
            <a:r>
              <a:rPr lang="en-US" dirty="0"/>
              <a:t>Explainable alerts </a:t>
            </a:r>
          </a:p>
          <a:p>
            <a:pPr marL="457200" lvl="1" indent="0">
              <a:buNone/>
            </a:pPr>
            <a:r>
              <a:rPr lang="en-US" dirty="0">
                <a:highlight>
                  <a:srgbClr val="FFFF00"/>
                </a:highlight>
              </a:rPr>
              <a:t>*(refer to the Anomaly Detection Objectives Jupyter Notebook )</a:t>
            </a:r>
            <a:endParaRPr kumimoji="0" lang="en-US" altLang="en-US" b="0" i="0" u="none" strike="noStrike" cap="none" normalizeH="0" baseline="0" dirty="0">
              <a:ln>
                <a:noFill/>
              </a:ln>
              <a:solidFill>
                <a:schemeClr val="tx1"/>
              </a:solidFill>
              <a:effectLst/>
              <a:highlight>
                <a:srgbClr val="FFFF00"/>
              </a:highlight>
              <a:latin typeface="Arial" panose="020B0604020202020204" pitchFamily="34" charset="0"/>
            </a:endParaRPr>
          </a:p>
          <a:p>
            <a:endParaRPr lang="en-US" dirty="0"/>
          </a:p>
          <a:p>
            <a:pPr lvl="1"/>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63B0E5A-02D7-2E02-4ADB-38D1F2958D38}"/>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144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normAutofit fontScale="90000"/>
          </a:bodyPr>
          <a:lstStyle/>
          <a:p>
            <a:r>
              <a:rPr lang="en-US" dirty="0"/>
              <a:t>Low false positives and false negatives</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normAutofit lnSpcReduction="10000"/>
          </a:bodyPr>
          <a:lstStyle/>
          <a:p>
            <a:r>
              <a:rPr lang="en-US" dirty="0">
                <a:highlight>
                  <a:srgbClr val="FFFF00"/>
                </a:highlight>
              </a:rPr>
              <a:t>False negatives miss actual anomalies:</a:t>
            </a:r>
          </a:p>
          <a:p>
            <a:pPr lvl="1"/>
            <a:r>
              <a:rPr lang="en-US" dirty="0">
                <a:highlight>
                  <a:srgbClr val="FFFF00"/>
                </a:highlight>
              </a:rPr>
              <a:t>The system does not find something that users intend to find</a:t>
            </a:r>
            <a:r>
              <a:rPr lang="en-US" dirty="0"/>
              <a:t> </a:t>
            </a:r>
          </a:p>
          <a:p>
            <a:pPr lvl="1"/>
            <a:r>
              <a:rPr lang="en-US" dirty="0"/>
              <a:t>Lock working 9 out of 10 times, good?</a:t>
            </a:r>
          </a:p>
          <a:p>
            <a:r>
              <a:rPr lang="en-US" dirty="0">
                <a:highlight>
                  <a:srgbClr val="FFFF00"/>
                </a:highlight>
              </a:rPr>
              <a:t>False positives flag normal events as anomalies.</a:t>
            </a:r>
          </a:p>
          <a:p>
            <a:pPr lvl="1"/>
            <a:r>
              <a:rPr lang="en-US" dirty="0">
                <a:highlight>
                  <a:srgbClr val="FFFF00"/>
                </a:highlight>
              </a:rPr>
              <a:t>Lock refuses to let a key holder in</a:t>
            </a:r>
          </a:p>
          <a:p>
            <a:r>
              <a:rPr lang="en-US" altLang="en-US" sz="2800" dirty="0"/>
              <a:t>Minimizing both false positives and false negatives is a key objective. </a:t>
            </a:r>
          </a:p>
        </p:txBody>
      </p:sp>
    </p:spTree>
    <p:extLst>
      <p:ext uri="{BB962C8B-B14F-4D97-AF65-F5344CB8AC3E}">
        <p14:creationId xmlns:p14="http://schemas.microsoft.com/office/powerpoint/2010/main" val="25933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AB2F-81DC-83CD-54FD-3E8F19464EF0}"/>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31BDF8E4-50AB-86F2-C74E-0DD9B7E2C440}"/>
              </a:ext>
            </a:extLst>
          </p:cNvPr>
          <p:cNvSpPr>
            <a:spLocks noGrp="1"/>
          </p:cNvSpPr>
          <p:nvPr>
            <p:ph idx="1"/>
          </p:nvPr>
        </p:nvSpPr>
        <p:spPr/>
        <p:txBody>
          <a:bodyPr>
            <a:normAutofit/>
          </a:bodyPr>
          <a:lstStyle/>
          <a:p>
            <a:pPr marL="514350" indent="-514350">
              <a:buFont typeface="+mj-lt"/>
              <a:buAutoNum type="arabicPeriod"/>
            </a:pPr>
            <a:r>
              <a:rPr lang="en-US" dirty="0"/>
              <a:t>Introduction to Anomaly Detection</a:t>
            </a:r>
          </a:p>
          <a:p>
            <a:pPr marL="514350" indent="-514350">
              <a:buFont typeface="+mj-lt"/>
              <a:buAutoNum type="arabicPeriod"/>
            </a:pPr>
            <a:r>
              <a:rPr lang="en-US" dirty="0"/>
              <a:t>Anomaly Detection Vs. Supervised ML</a:t>
            </a:r>
          </a:p>
          <a:p>
            <a:pPr marL="514350" indent="-514350">
              <a:buFont typeface="+mj-lt"/>
              <a:buAutoNum type="arabicPeriod"/>
            </a:pPr>
            <a:r>
              <a:rPr lang="en-US" dirty="0"/>
              <a:t>Intrusion Detection with Heuristics</a:t>
            </a:r>
          </a:p>
          <a:p>
            <a:pPr marL="514350" indent="-514350">
              <a:buFont typeface="+mj-lt"/>
              <a:buAutoNum type="arabicPeriod"/>
            </a:pPr>
            <a:r>
              <a:rPr lang="en-US" dirty="0"/>
              <a:t>Data-Driven Methods</a:t>
            </a:r>
          </a:p>
          <a:p>
            <a:pPr marL="514350" indent="-514350">
              <a:buFont typeface="+mj-lt"/>
              <a:buAutoNum type="arabicPeriod"/>
            </a:pPr>
            <a:r>
              <a:rPr lang="en-US" dirty="0"/>
              <a:t>Feature Engineering for Anomaly Detection</a:t>
            </a:r>
          </a:p>
          <a:p>
            <a:pPr marL="514350" indent="-514350">
              <a:buFont typeface="+mj-lt"/>
              <a:buAutoNum type="arabicPeriod"/>
            </a:pPr>
            <a:r>
              <a:rPr lang="en-US" dirty="0"/>
              <a:t>Anomaly Detection with Data and Algorithms</a:t>
            </a:r>
          </a:p>
          <a:p>
            <a:pPr marL="514350" indent="-514350">
              <a:buFont typeface="+mj-lt"/>
              <a:buAutoNum type="arabicPeriod"/>
            </a:pPr>
            <a:r>
              <a:rPr lang="en-US" dirty="0"/>
              <a:t>Challenges using ML in </a:t>
            </a:r>
            <a:r>
              <a:rPr lang="en-US"/>
              <a:t>Anomaly Detection</a:t>
            </a:r>
            <a:endParaRPr lang="en-US" dirty="0"/>
          </a:p>
        </p:txBody>
      </p:sp>
    </p:spTree>
    <p:extLst>
      <p:ext uri="{BB962C8B-B14F-4D97-AF65-F5344CB8AC3E}">
        <p14:creationId xmlns:p14="http://schemas.microsoft.com/office/powerpoint/2010/main" val="2284014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6B04-31C4-2595-17DD-5E48075AD896}"/>
              </a:ext>
            </a:extLst>
          </p:cNvPr>
          <p:cNvSpPr>
            <a:spLocks noGrp="1"/>
          </p:cNvSpPr>
          <p:nvPr>
            <p:ph type="title"/>
          </p:nvPr>
        </p:nvSpPr>
        <p:spPr/>
        <p:txBody>
          <a:bodyPr>
            <a:normAutofit fontScale="90000"/>
          </a:bodyPr>
          <a:lstStyle/>
          <a:p>
            <a:r>
              <a:rPr lang="en-US" dirty="0"/>
              <a:t>Low false positives and false negatives</a:t>
            </a:r>
          </a:p>
        </p:txBody>
      </p:sp>
      <p:sp>
        <p:nvSpPr>
          <p:cNvPr id="3" name="Content Placeholder 2">
            <a:extLst>
              <a:ext uri="{FF2B5EF4-FFF2-40B4-BE49-F238E27FC236}">
                <a16:creationId xmlns:a16="http://schemas.microsoft.com/office/drawing/2014/main" id="{417C1BE8-64B7-A70A-FC9A-8645D792ADEA}"/>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In a “Network Traffic Anomalies” dataset, low false positives mean not flagging normal network traffic as anomalies. </a:t>
            </a:r>
          </a:p>
          <a:p>
            <a:pPr>
              <a:buFont typeface="Arial" panose="020B0604020202020204" pitchFamily="34" charset="0"/>
              <a:buChar char="•"/>
            </a:pPr>
            <a:r>
              <a:rPr lang="en-US" dirty="0"/>
              <a:t>A false positive might occur if a legitimate user's routine traffic is flagged as suspicious.</a:t>
            </a:r>
          </a:p>
          <a:p>
            <a:pPr>
              <a:buFont typeface="Arial" panose="020B0604020202020204" pitchFamily="34" charset="0"/>
              <a:buChar char="•"/>
            </a:pPr>
            <a:r>
              <a:rPr lang="en-US" dirty="0"/>
              <a:t>A false negative, on the other hand, means failing to detect a real anomaly. </a:t>
            </a:r>
          </a:p>
          <a:p>
            <a:pPr>
              <a:buFont typeface="Arial" panose="020B0604020202020204" pitchFamily="34" charset="0"/>
              <a:buChar char="•"/>
            </a:pPr>
            <a:r>
              <a:rPr lang="en-US" dirty="0"/>
              <a:t>For instance, if a cyberattack goes unnoticed because it appears similar to normal traffic.</a:t>
            </a:r>
          </a:p>
          <a:p>
            <a:endParaRPr lang="en-US" dirty="0"/>
          </a:p>
        </p:txBody>
      </p:sp>
    </p:spTree>
    <p:extLst>
      <p:ext uri="{BB962C8B-B14F-4D97-AF65-F5344CB8AC3E}">
        <p14:creationId xmlns:p14="http://schemas.microsoft.com/office/powerpoint/2010/main" val="83156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CD746-B1EC-7257-9AE5-1895CEBAC7B5}"/>
              </a:ext>
            </a:extLst>
          </p:cNvPr>
          <p:cNvSpPr>
            <a:spLocks noGrp="1"/>
          </p:cNvSpPr>
          <p:nvPr>
            <p:ph type="title"/>
          </p:nvPr>
        </p:nvSpPr>
        <p:spPr>
          <a:xfrm>
            <a:off x="852297" y="502021"/>
            <a:ext cx="3719703" cy="1642969"/>
          </a:xfrm>
        </p:spPr>
        <p:txBody>
          <a:bodyPr vert="horz" lIns="91440" tIns="45720" rIns="91440" bIns="45720" rtlCol="0" anchor="b">
            <a:normAutofit/>
          </a:bodyPr>
          <a:lstStyle/>
          <a:p>
            <a:pPr algn="l">
              <a:lnSpc>
                <a:spcPct val="90000"/>
              </a:lnSpc>
            </a:pPr>
            <a:r>
              <a:rPr lang="en-US" sz="3500" kern="1200">
                <a:solidFill>
                  <a:schemeClr val="tx1"/>
                </a:solidFill>
                <a:latin typeface="+mj-lt"/>
                <a:ea typeface="+mj-ea"/>
                <a:cs typeface="+mj-cs"/>
              </a:rPr>
              <a:t>Low false positives and false negatives</a:t>
            </a:r>
          </a:p>
        </p:txBody>
      </p:sp>
      <p:sp>
        <p:nvSpPr>
          <p:cNvPr id="7" name="TextBox 6">
            <a:extLst>
              <a:ext uri="{FF2B5EF4-FFF2-40B4-BE49-F238E27FC236}">
                <a16:creationId xmlns:a16="http://schemas.microsoft.com/office/drawing/2014/main" id="{D9E886CB-4C72-60CA-62FE-3EF781AC8604}"/>
              </a:ext>
            </a:extLst>
          </p:cNvPr>
          <p:cNvSpPr txBox="1"/>
          <p:nvPr/>
        </p:nvSpPr>
        <p:spPr>
          <a:xfrm>
            <a:off x="852297" y="2418408"/>
            <a:ext cx="3719703" cy="352256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In this example, we generate histograms of network traffic volume. </a:t>
            </a:r>
          </a:p>
          <a:p>
            <a:pPr indent="-228600">
              <a:lnSpc>
                <a:spcPct val="90000"/>
              </a:lnSpc>
              <a:spcAft>
                <a:spcPts val="600"/>
              </a:spcAft>
              <a:buFont typeface="Arial" panose="020B0604020202020204" pitchFamily="34" charset="0"/>
              <a:buChar char="•"/>
            </a:pPr>
            <a:r>
              <a:rPr lang="en-US" sz="2000" dirty="0"/>
              <a:t>The objective here is to minimize the overlap between normal and anomalous traffic, reducing both false positives (normal data flagged as anomalies) and false negatives (anomalies missed).</a:t>
            </a:r>
          </a:p>
        </p:txBody>
      </p:sp>
      <p:pic>
        <p:nvPicPr>
          <p:cNvPr id="5" name="Content Placeholder 4" descr="A graph of a distribution of traffic&#10;&#10;Description automatically generated">
            <a:extLst>
              <a:ext uri="{FF2B5EF4-FFF2-40B4-BE49-F238E27FC236}">
                <a16:creationId xmlns:a16="http://schemas.microsoft.com/office/drawing/2014/main" id="{5D8D72D5-E2EE-CA6D-6DEC-8553802CC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4331" y="1656939"/>
            <a:ext cx="3900767" cy="3130365"/>
          </a:xfrm>
          <a:prstGeom prst="rect">
            <a:avLst/>
          </a:prstGeom>
        </p:spPr>
      </p:pic>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44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normAutofit fontScale="90000"/>
          </a:bodyPr>
          <a:lstStyle/>
          <a:p>
            <a:r>
              <a:rPr lang="en-US" dirty="0"/>
              <a:t>Easy to configure, tune, and maintain</a:t>
            </a:r>
            <a:br>
              <a:rPr lang="en-US" dirty="0"/>
            </a:br>
            <a:endParaRPr lang="en-US" dirty="0"/>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a:xfrm>
            <a:off x="457200" y="1453198"/>
            <a:ext cx="8229600" cy="4525963"/>
          </a:xfrm>
        </p:spPr>
        <p:txBody>
          <a:bodyPr>
            <a:normAutofit/>
          </a:bodyPr>
          <a:lstStyle/>
          <a:p>
            <a:pPr>
              <a:buFont typeface="Arial" panose="020B0604020202020204" pitchFamily="34" charset="0"/>
              <a:buChar char="•"/>
            </a:pPr>
            <a:r>
              <a:rPr lang="en-US" dirty="0"/>
              <a:t>Easy configuration means that network administrators can easily set parameters like traffic thresholds or pattern recognition rules.</a:t>
            </a:r>
          </a:p>
          <a:p>
            <a:pPr>
              <a:buFont typeface="Arial" panose="020B0604020202020204" pitchFamily="34" charset="0"/>
              <a:buChar char="•"/>
            </a:pPr>
            <a:r>
              <a:rPr lang="en-US" dirty="0"/>
              <a:t>This simplicity ensures that the system functions effectively.</a:t>
            </a:r>
          </a:p>
          <a:p>
            <a:pPr>
              <a:buFont typeface="Arial" panose="020B0604020202020204" pitchFamily="34" charset="0"/>
              <a:buChar char="•"/>
            </a:pPr>
            <a:r>
              <a:rPr lang="en-US" dirty="0"/>
              <a:t>Maintenance involves adjusting settings as network behavior changes over time, such as adding new services or users.</a:t>
            </a:r>
          </a:p>
        </p:txBody>
      </p:sp>
    </p:spTree>
    <p:extLst>
      <p:ext uri="{BB962C8B-B14F-4D97-AF65-F5344CB8AC3E}">
        <p14:creationId xmlns:p14="http://schemas.microsoft.com/office/powerpoint/2010/main" val="3755898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137DAD79-BD12-FA3C-1741-79F26235EEEE}"/>
              </a:ext>
            </a:extLst>
          </p:cNvPr>
          <p:cNvSpPr>
            <a:spLocks noGrp="1"/>
          </p:cNvSpPr>
          <p:nvPr>
            <p:ph type="title"/>
          </p:nvPr>
        </p:nvSpPr>
        <p:spPr>
          <a:xfrm>
            <a:off x="893974" y="905011"/>
            <a:ext cx="2722166" cy="1889135"/>
          </a:xfrm>
        </p:spPr>
        <p:txBody>
          <a:bodyPr vert="horz" lIns="91440" tIns="45720" rIns="91440" bIns="45720" rtlCol="0" anchor="b">
            <a:normAutofit/>
          </a:bodyPr>
          <a:lstStyle/>
          <a:p>
            <a:pPr algn="l">
              <a:lnSpc>
                <a:spcPct val="90000"/>
              </a:lnSpc>
            </a:pPr>
            <a:r>
              <a:rPr lang="en-US" sz="2900"/>
              <a:t>Easy to configure, tune, and maintain</a:t>
            </a:r>
            <a:br>
              <a:rPr lang="en-US" sz="2900"/>
            </a:br>
            <a:endParaRPr lang="en-US" sz="2900"/>
          </a:p>
        </p:txBody>
      </p:sp>
      <p:sp>
        <p:nvSpPr>
          <p:cNvPr id="7" name="TextBox 6">
            <a:extLst>
              <a:ext uri="{FF2B5EF4-FFF2-40B4-BE49-F238E27FC236}">
                <a16:creationId xmlns:a16="http://schemas.microsoft.com/office/drawing/2014/main" id="{F9C9014D-C33D-BA9F-AF2A-693ECC9F0183}"/>
              </a:ext>
            </a:extLst>
          </p:cNvPr>
          <p:cNvSpPr txBox="1"/>
          <p:nvPr/>
        </p:nvSpPr>
        <p:spPr>
          <a:xfrm>
            <a:off x="893974" y="2965592"/>
            <a:ext cx="2967592" cy="29873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This example allows users to interactively set a traffic threshold, making it easy for non-experts to configure the system. </a:t>
            </a:r>
          </a:p>
          <a:p>
            <a:pPr indent="-228600">
              <a:lnSpc>
                <a:spcPct val="90000"/>
              </a:lnSpc>
              <a:spcAft>
                <a:spcPts val="600"/>
              </a:spcAft>
              <a:buFont typeface="Arial" panose="020B0604020202020204" pitchFamily="34" charset="0"/>
              <a:buChar char="•"/>
            </a:pPr>
            <a:r>
              <a:rPr lang="en-US" sz="2000" dirty="0"/>
              <a:t>The threshold is visualized on a histogram to demonstrate its impact.</a:t>
            </a:r>
          </a:p>
        </p:txBody>
      </p:sp>
      <p:pic>
        <p:nvPicPr>
          <p:cNvPr id="5" name="Content Placeholder 4" descr="A graph of a number of blue bars&#10;&#10;Description automatically generated with medium confidence">
            <a:extLst>
              <a:ext uri="{FF2B5EF4-FFF2-40B4-BE49-F238E27FC236}">
                <a16:creationId xmlns:a16="http://schemas.microsoft.com/office/drawing/2014/main" id="{233FA919-7DA4-ABE0-9ACE-E7DA0372044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607" r="8041" b="-1"/>
          <a:stretch/>
        </p:blipFill>
        <p:spPr>
          <a:xfrm>
            <a:off x="4004806" y="905011"/>
            <a:ext cx="4580374" cy="5058020"/>
          </a:xfrm>
          <a:prstGeom prst="rect">
            <a:avLst/>
          </a:prstGeom>
        </p:spPr>
      </p:pic>
    </p:spTree>
    <p:extLst>
      <p:ext uri="{BB962C8B-B14F-4D97-AF65-F5344CB8AC3E}">
        <p14:creationId xmlns:p14="http://schemas.microsoft.com/office/powerpoint/2010/main" val="4250297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normAutofit fontScale="90000"/>
          </a:bodyPr>
          <a:lstStyle/>
          <a:p>
            <a:r>
              <a:rPr lang="en-US" dirty="0"/>
              <a:t>Adapts to changing trends in the data</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lstStyle/>
          <a:p>
            <a:pPr>
              <a:buFont typeface="Arial" panose="020B0604020202020204" pitchFamily="34" charset="0"/>
              <a:buChar char="•"/>
            </a:pPr>
            <a:r>
              <a:rPr lang="en-US" dirty="0"/>
              <a:t>Seasonality, or regular patterns in data, can affect anomaly detection.</a:t>
            </a:r>
          </a:p>
          <a:p>
            <a:pPr>
              <a:buFont typeface="Arial" panose="020B0604020202020204" pitchFamily="34" charset="0"/>
              <a:buChar char="•"/>
            </a:pPr>
            <a:r>
              <a:rPr lang="en-US" dirty="0"/>
              <a:t>An ideal system should be capable of identifying and adapting to changing data trends, reducing false positives.</a:t>
            </a:r>
          </a:p>
        </p:txBody>
      </p:sp>
    </p:spTree>
    <p:extLst>
      <p:ext uri="{BB962C8B-B14F-4D97-AF65-F5344CB8AC3E}">
        <p14:creationId xmlns:p14="http://schemas.microsoft.com/office/powerpoint/2010/main" val="81543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AD5630D-E5B6-4C61-5A39-10F0726A371B}"/>
              </a:ext>
            </a:extLst>
          </p:cNvPr>
          <p:cNvSpPr>
            <a:spLocks noGrp="1"/>
          </p:cNvSpPr>
          <p:nvPr>
            <p:ph type="title"/>
          </p:nvPr>
        </p:nvSpPr>
        <p:spPr>
          <a:xfrm>
            <a:off x="893974" y="900622"/>
            <a:ext cx="3747892" cy="1893524"/>
          </a:xfrm>
        </p:spPr>
        <p:txBody>
          <a:bodyPr vert="horz" lIns="91440" tIns="45720" rIns="91440" bIns="45720" rtlCol="0" anchor="b">
            <a:normAutofit/>
          </a:bodyPr>
          <a:lstStyle/>
          <a:p>
            <a:pPr algn="l">
              <a:lnSpc>
                <a:spcPct val="90000"/>
              </a:lnSpc>
            </a:pPr>
            <a:r>
              <a:rPr lang="en-US" sz="4200" kern="1200">
                <a:solidFill>
                  <a:schemeClr val="tx1"/>
                </a:solidFill>
                <a:latin typeface="+mj-lt"/>
                <a:ea typeface="+mj-ea"/>
                <a:cs typeface="+mj-cs"/>
              </a:rPr>
              <a:t>Adapts to changing trends in the data</a:t>
            </a:r>
          </a:p>
        </p:txBody>
      </p:sp>
      <p:sp>
        <p:nvSpPr>
          <p:cNvPr id="7" name="TextBox 6">
            <a:extLst>
              <a:ext uri="{FF2B5EF4-FFF2-40B4-BE49-F238E27FC236}">
                <a16:creationId xmlns:a16="http://schemas.microsoft.com/office/drawing/2014/main" id="{1AD95E0A-B13F-1D7B-6629-74301141FDD0}"/>
              </a:ext>
            </a:extLst>
          </p:cNvPr>
          <p:cNvSpPr txBox="1"/>
          <p:nvPr/>
        </p:nvSpPr>
        <p:spPr>
          <a:xfrm>
            <a:off x="893973" y="2965593"/>
            <a:ext cx="4037831" cy="2941544"/>
          </a:xfrm>
          <a:prstGeom prst="rect">
            <a:avLst/>
          </a:prstGeom>
        </p:spPr>
        <p:txBody>
          <a:bodyPr vert="horz" lIns="91440" tIns="45720" rIns="91440" bIns="45720" rtlCol="0">
            <a:normAutofit/>
          </a:bodyPr>
          <a:lstStyle/>
          <a:p>
            <a:pPr marL="342900" indent="-342900">
              <a:buFont typeface="Arial" panose="020B0604020202020204" pitchFamily="34" charset="0"/>
              <a:buChar char="•"/>
            </a:pPr>
            <a:r>
              <a:rPr lang="en-US" sz="2000" dirty="0"/>
              <a:t>In this example, we create a dataset with a daily traffic pattern. </a:t>
            </a:r>
          </a:p>
          <a:p>
            <a:pPr marL="342900" indent="-342900">
              <a:buFont typeface="Arial" panose="020B0604020202020204" pitchFamily="34" charset="0"/>
              <a:buChar char="•"/>
            </a:pPr>
            <a:r>
              <a:rPr lang="en-US" sz="2000" dirty="0"/>
              <a:t>An effective anomaly detection system should adapt to such trends, reducing false positives during expected traffic changes.</a:t>
            </a:r>
          </a:p>
        </p:txBody>
      </p:sp>
      <p:pic>
        <p:nvPicPr>
          <p:cNvPr id="5" name="Content Placeholder 4" descr="A graph with a blue line&#10;&#10;Description automatically generated">
            <a:extLst>
              <a:ext uri="{FF2B5EF4-FFF2-40B4-BE49-F238E27FC236}">
                <a16:creationId xmlns:a16="http://schemas.microsoft.com/office/drawing/2014/main" id="{BF449F1A-5B88-9EF5-2658-D7F56E782A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1805" y="1962032"/>
            <a:ext cx="3667932" cy="2925176"/>
          </a:xfrm>
          <a:prstGeom prst="rect">
            <a:avLst/>
          </a:prstGeom>
        </p:spPr>
      </p:pic>
    </p:spTree>
    <p:extLst>
      <p:ext uri="{BB962C8B-B14F-4D97-AF65-F5344CB8AC3E}">
        <p14:creationId xmlns:p14="http://schemas.microsoft.com/office/powerpoint/2010/main" val="1230914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normAutofit fontScale="90000"/>
          </a:bodyPr>
          <a:lstStyle/>
          <a:p>
            <a:r>
              <a:rPr lang="en-US" dirty="0"/>
              <a:t>Versatility Across Different Datasets</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p:txBody>
          <a:bodyPr/>
          <a:lstStyle/>
          <a:p>
            <a:pPr>
              <a:buFont typeface="Arial" panose="020B0604020202020204" pitchFamily="34" charset="0"/>
              <a:buChar char="•"/>
            </a:pPr>
            <a:r>
              <a:rPr lang="en-US" dirty="0"/>
              <a:t>Not all datasets follow a Gaussian distribution, and assumptions about data distribution can limit effectiveness.</a:t>
            </a:r>
          </a:p>
          <a:p>
            <a:pPr>
              <a:buFont typeface="Arial" panose="020B0604020202020204" pitchFamily="34" charset="0"/>
              <a:buChar char="•"/>
            </a:pPr>
            <a:r>
              <a:rPr lang="en-US" dirty="0"/>
              <a:t>The system should work well across diverse datasets with varying properties and distributions.</a:t>
            </a:r>
          </a:p>
          <a:p>
            <a:endParaRPr lang="en-US" dirty="0"/>
          </a:p>
        </p:txBody>
      </p:sp>
    </p:spTree>
    <p:extLst>
      <p:ext uri="{BB962C8B-B14F-4D97-AF65-F5344CB8AC3E}">
        <p14:creationId xmlns:p14="http://schemas.microsoft.com/office/powerpoint/2010/main" val="1573724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73456DFD-61F4-4052-B4B9-CB679437CF28}"/>
              </a:ext>
            </a:extLst>
          </p:cNvPr>
          <p:cNvSpPr>
            <a:spLocks noGrp="1"/>
          </p:cNvSpPr>
          <p:nvPr>
            <p:ph type="title"/>
          </p:nvPr>
        </p:nvSpPr>
        <p:spPr>
          <a:xfrm>
            <a:off x="893974" y="900622"/>
            <a:ext cx="3747892" cy="1893524"/>
          </a:xfrm>
        </p:spPr>
        <p:txBody>
          <a:bodyPr vert="horz" lIns="91440" tIns="45720" rIns="91440" bIns="45720" rtlCol="0" anchor="b">
            <a:normAutofit/>
          </a:bodyPr>
          <a:lstStyle/>
          <a:p>
            <a:pPr algn="l">
              <a:lnSpc>
                <a:spcPct val="90000"/>
              </a:lnSpc>
            </a:pPr>
            <a:r>
              <a:rPr lang="en-US" sz="3200" dirty="0"/>
              <a:t>The system should work effectively with diverse datasets.</a:t>
            </a:r>
            <a:endParaRPr lang="en-US" sz="32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D4D47E4B-B08B-44AA-254A-6F5CD5D19FD5}"/>
              </a:ext>
            </a:extLst>
          </p:cNvPr>
          <p:cNvSpPr txBox="1"/>
          <p:nvPr/>
        </p:nvSpPr>
        <p:spPr>
          <a:xfrm>
            <a:off x="893974" y="2965593"/>
            <a:ext cx="3747892" cy="29415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This example generates box plots to demonstrate that the system can effectively handle different types of data, like web, email, and database traffic.</a:t>
            </a:r>
          </a:p>
        </p:txBody>
      </p:sp>
      <p:pic>
        <p:nvPicPr>
          <p:cNvPr id="5" name="Content Placeholder 4" descr="A diagram of different service types&#10;&#10;Description automatically generated">
            <a:extLst>
              <a:ext uri="{FF2B5EF4-FFF2-40B4-BE49-F238E27FC236}">
                <a16:creationId xmlns:a16="http://schemas.microsoft.com/office/drawing/2014/main" id="{7D8E0AA0-B90F-BFC3-990B-258C6AEC4D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1805" y="2026221"/>
            <a:ext cx="3667932" cy="2796798"/>
          </a:xfrm>
          <a:prstGeom prst="rect">
            <a:avLst/>
          </a:prstGeom>
        </p:spPr>
      </p:pic>
    </p:spTree>
    <p:extLst>
      <p:ext uri="{BB962C8B-B14F-4D97-AF65-F5344CB8AC3E}">
        <p14:creationId xmlns:p14="http://schemas.microsoft.com/office/powerpoint/2010/main" val="368420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normAutofit fontScale="90000"/>
          </a:bodyPr>
          <a:lstStyle/>
          <a:p>
            <a:r>
              <a:rPr lang="en-US" dirty="0"/>
              <a:t>Resource Efficiency and Real-Time Application</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lstStyle/>
          <a:p>
            <a:pPr>
              <a:buFont typeface="Arial" panose="020B0604020202020204" pitchFamily="34" charset="0"/>
              <a:buChar char="•"/>
            </a:pPr>
            <a:r>
              <a:rPr lang="en-US" dirty="0"/>
              <a:t>Anomaly detection, especially in security, is often time-sensitive.</a:t>
            </a:r>
          </a:p>
          <a:p>
            <a:pPr>
              <a:buFont typeface="Arial" panose="020B0604020202020204" pitchFamily="34" charset="0"/>
              <a:buChar char="•"/>
            </a:pPr>
            <a:r>
              <a:rPr lang="en-US" dirty="0"/>
              <a:t>Efficient and real-time capable systems are essential to quickly identify potential threats or issues.</a:t>
            </a:r>
          </a:p>
          <a:p>
            <a:endParaRPr lang="en-US" dirty="0"/>
          </a:p>
        </p:txBody>
      </p:sp>
    </p:spTree>
    <p:extLst>
      <p:ext uri="{BB962C8B-B14F-4D97-AF65-F5344CB8AC3E}">
        <p14:creationId xmlns:p14="http://schemas.microsoft.com/office/powerpoint/2010/main" val="950206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lstStyle/>
          <a:p>
            <a:r>
              <a:rPr lang="en-US" dirty="0"/>
              <a:t>Explainable Alerts</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p:txBody>
          <a:bodyPr/>
          <a:lstStyle/>
          <a:p>
            <a:pPr>
              <a:buFont typeface="Arial" panose="020B0604020202020204" pitchFamily="34" charset="0"/>
              <a:buChar char="•"/>
            </a:pPr>
            <a:r>
              <a:rPr lang="en-US" dirty="0"/>
              <a:t>Auditing anomaly alerts is critical for system evaluation and investigation.</a:t>
            </a:r>
          </a:p>
          <a:p>
            <a:pPr>
              <a:buFont typeface="Arial" panose="020B0604020202020204" pitchFamily="34" charset="0"/>
              <a:buChar char="•"/>
            </a:pPr>
            <a:r>
              <a:rPr lang="en-US" dirty="0" err="1"/>
              <a:t>Explainability</a:t>
            </a:r>
            <a:r>
              <a:rPr lang="en-US" dirty="0"/>
              <a:t> is challenging, especially for machine learning-based systems.</a:t>
            </a:r>
          </a:p>
          <a:p>
            <a:pPr>
              <a:buFont typeface="Arial" panose="020B0604020202020204" pitchFamily="34" charset="0"/>
              <a:buChar char="•"/>
            </a:pPr>
            <a:r>
              <a:rPr lang="en-US" dirty="0"/>
              <a:t>Clear explanations make debugging and decision-making more straightforward.</a:t>
            </a:r>
          </a:p>
          <a:p>
            <a:endParaRPr lang="en-US" dirty="0"/>
          </a:p>
        </p:txBody>
      </p:sp>
    </p:spTree>
    <p:extLst>
      <p:ext uri="{BB962C8B-B14F-4D97-AF65-F5344CB8AC3E}">
        <p14:creationId xmlns:p14="http://schemas.microsoft.com/office/powerpoint/2010/main" val="146859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4C31-F912-E254-40AD-E663BC8A9E84}"/>
              </a:ext>
            </a:extLst>
          </p:cNvPr>
          <p:cNvSpPr>
            <a:spLocks noGrp="1"/>
          </p:cNvSpPr>
          <p:nvPr>
            <p:ph type="title"/>
          </p:nvPr>
        </p:nvSpPr>
        <p:spPr/>
        <p:txBody>
          <a:bodyPr/>
          <a:lstStyle/>
          <a:p>
            <a:r>
              <a:rPr lang="en-US" dirty="0"/>
              <a:t>What is Anomaly Detection?</a:t>
            </a:r>
          </a:p>
        </p:txBody>
      </p:sp>
      <p:sp>
        <p:nvSpPr>
          <p:cNvPr id="3" name="Content Placeholder 2">
            <a:extLst>
              <a:ext uri="{FF2B5EF4-FFF2-40B4-BE49-F238E27FC236}">
                <a16:creationId xmlns:a16="http://schemas.microsoft.com/office/drawing/2014/main" id="{62717F42-5F0C-7040-0CE1-8DBC44CAAC9B}"/>
              </a:ext>
            </a:extLst>
          </p:cNvPr>
          <p:cNvSpPr>
            <a:spLocks noGrp="1"/>
          </p:cNvSpPr>
          <p:nvPr>
            <p:ph idx="1"/>
          </p:nvPr>
        </p:nvSpPr>
        <p:spPr/>
        <p:txBody>
          <a:bodyPr>
            <a:normAutofit/>
          </a:bodyPr>
          <a:lstStyle/>
          <a:p>
            <a:r>
              <a:rPr lang="en-US" dirty="0"/>
              <a:t>Anomaly (also known as outlier) Identifying unusual patterns that do not conform to expected behavior, known as outliers.</a:t>
            </a:r>
          </a:p>
          <a:p>
            <a:r>
              <a:rPr lang="en-US" dirty="0"/>
              <a:t>Crucial for fraud detection, network security, fault detection, system health monitoring, and other areas requiring critical event recognition.</a:t>
            </a:r>
          </a:p>
        </p:txBody>
      </p:sp>
    </p:spTree>
    <p:extLst>
      <p:ext uri="{BB962C8B-B14F-4D97-AF65-F5344CB8AC3E}">
        <p14:creationId xmlns:p14="http://schemas.microsoft.com/office/powerpoint/2010/main" val="3065847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normAutofit/>
          </a:bodyPr>
          <a:lstStyle/>
          <a:p>
            <a:r>
              <a:rPr lang="en-US" dirty="0"/>
              <a:t>Feature Engineering</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lstStyle/>
          <a:p>
            <a:r>
              <a:rPr lang="en-US" dirty="0"/>
              <a:t>Feature engineering refers to the methods of extracting meaningful representations from the raw data.</a:t>
            </a:r>
          </a:p>
          <a:p>
            <a:r>
              <a:rPr lang="en-US" dirty="0"/>
              <a:t>Needled to say, this “better” your features are, the “better” your models are.</a:t>
            </a:r>
          </a:p>
          <a:p>
            <a:r>
              <a:rPr lang="en-US" dirty="0"/>
              <a:t>For example, from somebody DOB, you can extract Age.</a:t>
            </a:r>
          </a:p>
        </p:txBody>
      </p:sp>
    </p:spTree>
    <p:extLst>
      <p:ext uri="{BB962C8B-B14F-4D97-AF65-F5344CB8AC3E}">
        <p14:creationId xmlns:p14="http://schemas.microsoft.com/office/powerpoint/2010/main" val="4016202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normAutofit fontScale="90000"/>
          </a:bodyPr>
          <a:lstStyle/>
          <a:p>
            <a:r>
              <a:rPr lang="en-US" dirty="0"/>
              <a:t>Feature Engineering for Anomaly Detection</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p:txBody>
          <a:bodyPr/>
          <a:lstStyle/>
          <a:p>
            <a:r>
              <a:rPr lang="en-US" dirty="0"/>
              <a:t>Many online (streaming) anomaly detection algorithms require input in the form of a time series data stream. </a:t>
            </a:r>
          </a:p>
          <a:p>
            <a:pPr lvl="1"/>
            <a:r>
              <a:rPr lang="en-US" dirty="0"/>
              <a:t>If your data (or the tools used to extract data) has time series, then you may not even need feature engineering.</a:t>
            </a:r>
          </a:p>
          <a:p>
            <a:pPr lvl="1"/>
            <a:r>
              <a:rPr lang="en-US" dirty="0"/>
              <a:t>For example, to detect whether CPU’s utilization is abnormal, then you need to create your own features.</a:t>
            </a:r>
          </a:p>
        </p:txBody>
      </p:sp>
    </p:spTree>
    <p:extLst>
      <p:ext uri="{BB962C8B-B14F-4D97-AF65-F5344CB8AC3E}">
        <p14:creationId xmlns:p14="http://schemas.microsoft.com/office/powerpoint/2010/main" val="3993341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normAutofit fontScale="90000"/>
          </a:bodyPr>
          <a:lstStyle/>
          <a:p>
            <a:r>
              <a:rPr lang="en-US" dirty="0"/>
              <a:t>Feature Engineering for Anomaly Detection</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normAutofit lnSpcReduction="10000"/>
          </a:bodyPr>
          <a:lstStyle/>
          <a:p>
            <a:r>
              <a:rPr lang="en-US" dirty="0"/>
              <a:t>In this chapter, we focus our feature engineering discussions on three domains:</a:t>
            </a:r>
          </a:p>
          <a:p>
            <a:pPr marL="971550" lvl="1" indent="-514350">
              <a:buFont typeface="+mj-lt"/>
              <a:buAutoNum type="arabicPeriod"/>
            </a:pPr>
            <a:r>
              <a:rPr lang="en-US" i="1" dirty="0"/>
              <a:t>Host intrusion detection</a:t>
            </a:r>
          </a:p>
          <a:p>
            <a:pPr marL="971550" lvl="1" indent="-514350">
              <a:buFont typeface="+mj-lt"/>
              <a:buAutoNum type="arabicPeriod"/>
            </a:pPr>
            <a:r>
              <a:rPr lang="en-US" i="1" dirty="0"/>
              <a:t>Network intrusion detection</a:t>
            </a:r>
          </a:p>
          <a:p>
            <a:pPr marL="971550" lvl="1" indent="-514350">
              <a:buFont typeface="+mj-lt"/>
              <a:buAutoNum type="arabicPeriod"/>
            </a:pPr>
            <a:r>
              <a:rPr lang="en-US" i="1" dirty="0"/>
              <a:t>Web application intrusion detection</a:t>
            </a:r>
            <a:r>
              <a:rPr lang="en-US" dirty="0"/>
              <a:t>.</a:t>
            </a:r>
          </a:p>
          <a:p>
            <a:pPr marL="571500" indent="-514350"/>
            <a:r>
              <a:rPr lang="en-US" dirty="0"/>
              <a:t>We take a look at examples of tools that you can use to extract these features, and evaluate the pros and cons of the different methods of feature extraction.</a:t>
            </a:r>
          </a:p>
        </p:txBody>
      </p:sp>
    </p:spTree>
    <p:extLst>
      <p:ext uri="{BB962C8B-B14F-4D97-AF65-F5344CB8AC3E}">
        <p14:creationId xmlns:p14="http://schemas.microsoft.com/office/powerpoint/2010/main" val="2185033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p:txBody>
          <a:bodyPr>
            <a:normAutofit fontScale="92500" lnSpcReduction="20000"/>
          </a:bodyPr>
          <a:lstStyle/>
          <a:p>
            <a:r>
              <a:rPr lang="en-US" dirty="0"/>
              <a:t>Of course, anomaly detection is not restricted to hosts and networks only. </a:t>
            </a:r>
          </a:p>
          <a:p>
            <a:r>
              <a:rPr lang="en-US" dirty="0"/>
              <a:t>Other use cases such as fraud detection and detecting anomalies in public API calls also rely on good feature extraction to achieve a reliable data source on which to apply algorithms. </a:t>
            </a:r>
          </a:p>
          <a:p>
            <a:r>
              <a:rPr lang="en-US" dirty="0"/>
              <a:t>After we have discussed the principles of extracting useful features and time series data from the host and network domains, it will be your job to apply these principles to your specific application domain.</a:t>
            </a:r>
          </a:p>
        </p:txBody>
      </p:sp>
    </p:spTree>
    <p:extLst>
      <p:ext uri="{BB962C8B-B14F-4D97-AF65-F5344CB8AC3E}">
        <p14:creationId xmlns:p14="http://schemas.microsoft.com/office/powerpoint/2010/main" val="702466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F397-7DC8-22A0-C73D-552D17F9FC81}"/>
              </a:ext>
            </a:extLst>
          </p:cNvPr>
          <p:cNvSpPr>
            <a:spLocks noGrp="1"/>
          </p:cNvSpPr>
          <p:nvPr>
            <p:ph type="title"/>
          </p:nvPr>
        </p:nvSpPr>
        <p:spPr/>
        <p:txBody>
          <a:bodyPr/>
          <a:lstStyle/>
          <a:p>
            <a:r>
              <a:rPr lang="en-US" dirty="0"/>
              <a:t>Host Intrusion Detection</a:t>
            </a:r>
          </a:p>
        </p:txBody>
      </p:sp>
      <p:sp>
        <p:nvSpPr>
          <p:cNvPr id="3" name="Content Placeholder 2">
            <a:extLst>
              <a:ext uri="{FF2B5EF4-FFF2-40B4-BE49-F238E27FC236}">
                <a16:creationId xmlns:a16="http://schemas.microsoft.com/office/drawing/2014/main" id="{195FFB84-997A-AC88-4C1D-327025BF505E}"/>
              </a:ext>
            </a:extLst>
          </p:cNvPr>
          <p:cNvSpPr>
            <a:spLocks noGrp="1"/>
          </p:cNvSpPr>
          <p:nvPr>
            <p:ph idx="1"/>
          </p:nvPr>
        </p:nvSpPr>
        <p:spPr/>
        <p:txBody>
          <a:bodyPr>
            <a:normAutofit lnSpcReduction="10000"/>
          </a:bodyPr>
          <a:lstStyle/>
          <a:p>
            <a:r>
              <a:rPr lang="en-US" dirty="0"/>
              <a:t>Host Intrusion Detection refers to the process and mechanisms used to detect unauthorized access or anomalous behavior on a host system, such as a workstation, server, or other networked device. </a:t>
            </a:r>
          </a:p>
          <a:p>
            <a:r>
              <a:rPr lang="en-US" dirty="0"/>
              <a:t>This type of intrusion detection focuses on monitoring and analyzing the </a:t>
            </a:r>
            <a:r>
              <a:rPr lang="en-US" dirty="0">
                <a:highlight>
                  <a:srgbClr val="FFFF00"/>
                </a:highlight>
              </a:rPr>
              <a:t>internals of a computing system </a:t>
            </a:r>
            <a:r>
              <a:rPr lang="en-US" dirty="0"/>
              <a:t>as well as the network packets on its network interfaces.</a:t>
            </a:r>
          </a:p>
          <a:p>
            <a:endParaRPr lang="en-US" dirty="0"/>
          </a:p>
        </p:txBody>
      </p:sp>
    </p:spTree>
    <p:extLst>
      <p:ext uri="{BB962C8B-B14F-4D97-AF65-F5344CB8AC3E}">
        <p14:creationId xmlns:p14="http://schemas.microsoft.com/office/powerpoint/2010/main" val="4233210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A274-30F2-31F9-16D4-47791E499FD3}"/>
              </a:ext>
            </a:extLst>
          </p:cNvPr>
          <p:cNvSpPr>
            <a:spLocks noGrp="1"/>
          </p:cNvSpPr>
          <p:nvPr>
            <p:ph type="title"/>
          </p:nvPr>
        </p:nvSpPr>
        <p:spPr/>
        <p:txBody>
          <a:bodyPr/>
          <a:lstStyle/>
          <a:p>
            <a:r>
              <a:rPr lang="en-US" dirty="0"/>
              <a:t>Host Intrusion Detection</a:t>
            </a:r>
          </a:p>
        </p:txBody>
      </p:sp>
      <p:sp>
        <p:nvSpPr>
          <p:cNvPr id="3" name="Content Placeholder 2">
            <a:extLst>
              <a:ext uri="{FF2B5EF4-FFF2-40B4-BE49-F238E27FC236}">
                <a16:creationId xmlns:a16="http://schemas.microsoft.com/office/drawing/2014/main" id="{60B85D92-0C10-40B9-AD9E-30FF02C097F5}"/>
              </a:ext>
            </a:extLst>
          </p:cNvPr>
          <p:cNvSpPr>
            <a:spLocks noGrp="1"/>
          </p:cNvSpPr>
          <p:nvPr>
            <p:ph idx="1"/>
          </p:nvPr>
        </p:nvSpPr>
        <p:spPr/>
        <p:txBody>
          <a:bodyPr/>
          <a:lstStyle/>
          <a:p>
            <a:r>
              <a:rPr lang="en-US" dirty="0"/>
              <a:t>Think, if you want to detect any intrusions, what would you do? </a:t>
            </a:r>
          </a:p>
          <a:p>
            <a:r>
              <a:rPr lang="en-US" dirty="0"/>
              <a:t>You would “watch” your devices and the network during “normal” times, to establish a baseline.</a:t>
            </a:r>
          </a:p>
          <a:p>
            <a:pPr lvl="1"/>
            <a:r>
              <a:rPr lang="en-US" dirty="0"/>
              <a:t>Maybe you can then assume anything that does not fit with in the baseline is an intrusion attempt.</a:t>
            </a:r>
          </a:p>
          <a:p>
            <a:pPr lvl="1"/>
            <a:r>
              <a:rPr lang="en-US" dirty="0"/>
              <a:t>What do we need to watch for then?</a:t>
            </a:r>
          </a:p>
        </p:txBody>
      </p:sp>
    </p:spTree>
    <p:extLst>
      <p:ext uri="{BB962C8B-B14F-4D97-AF65-F5344CB8AC3E}">
        <p14:creationId xmlns:p14="http://schemas.microsoft.com/office/powerpoint/2010/main" val="1988597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Host Intrusion Detection</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lstStyle/>
          <a:p>
            <a:pPr>
              <a:buFont typeface="Arial" panose="020B0604020202020204" pitchFamily="34" charset="0"/>
              <a:buChar char="•"/>
            </a:pPr>
            <a:r>
              <a:rPr lang="en-US" dirty="0"/>
              <a:t>Developing an intrusion detection agent for hosts involves generating our own metrics and correlating signals from various sources.</a:t>
            </a:r>
          </a:p>
          <a:p>
            <a:pPr>
              <a:buFont typeface="Arial" panose="020B0604020202020204" pitchFamily="34" charset="0"/>
              <a:buChar char="•"/>
            </a:pPr>
            <a:r>
              <a:rPr lang="en-US" dirty="0"/>
              <a:t>The choice of metrics and tools depends on the threat model however, </a:t>
            </a:r>
            <a:r>
              <a:rPr lang="en-US" u="sng" dirty="0"/>
              <a:t>system-level</a:t>
            </a:r>
            <a:r>
              <a:rPr lang="en-US" dirty="0"/>
              <a:t> and </a:t>
            </a:r>
            <a:r>
              <a:rPr lang="en-US" u="sng" dirty="0"/>
              <a:t>network-level</a:t>
            </a:r>
            <a:r>
              <a:rPr lang="en-US" dirty="0"/>
              <a:t> statistics serving as a good starting point.</a:t>
            </a:r>
          </a:p>
          <a:p>
            <a:endParaRPr lang="en-US" dirty="0"/>
          </a:p>
        </p:txBody>
      </p:sp>
    </p:spTree>
    <p:extLst>
      <p:ext uri="{BB962C8B-B14F-4D97-AF65-F5344CB8AC3E}">
        <p14:creationId xmlns:p14="http://schemas.microsoft.com/office/powerpoint/2010/main" val="488541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r>
              <a:rPr lang="en-US" dirty="0" err="1"/>
              <a:t>osquery</a:t>
            </a:r>
            <a:endParaRPr lang="en-US" dirty="0"/>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a:bodyPr>
          <a:lstStyle/>
          <a:p>
            <a:r>
              <a:rPr lang="en-US" dirty="0" err="1"/>
              <a:t>qsquery</a:t>
            </a:r>
            <a:r>
              <a:rPr lang="en-US" dirty="0"/>
              <a:t> is an OS instrumentation framework for collecting low-level OS metrics.</a:t>
            </a:r>
          </a:p>
          <a:p>
            <a:r>
              <a:rPr lang="en-US" dirty="0" err="1"/>
              <a:t>qsquery</a:t>
            </a:r>
            <a:r>
              <a:rPr lang="en-US" dirty="0"/>
              <a:t> is a powerful tool in the realm of cybersecurity, especially for intrusion detection on hosts. </a:t>
            </a:r>
          </a:p>
          <a:p>
            <a:pPr lvl="1"/>
            <a:r>
              <a:rPr lang="en-US" dirty="0"/>
              <a:t>It acts as a bridge between your computer's operating system and your queries, allowing you to explore and monitor the internals of your system like never before.</a:t>
            </a:r>
          </a:p>
        </p:txBody>
      </p:sp>
    </p:spTree>
    <p:extLst>
      <p:ext uri="{BB962C8B-B14F-4D97-AF65-F5344CB8AC3E}">
        <p14:creationId xmlns:p14="http://schemas.microsoft.com/office/powerpoint/2010/main" val="211983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lstStyle/>
          <a:p>
            <a:r>
              <a:rPr lang="en-US" dirty="0" err="1"/>
              <a:t>osquery</a:t>
            </a:r>
            <a:endParaRPr lang="en-US" dirty="0"/>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a:xfrm>
            <a:off x="442519" y="1417638"/>
            <a:ext cx="8229600" cy="4525963"/>
          </a:xfrm>
        </p:spPr>
        <p:txBody>
          <a:bodyPr>
            <a:normAutofit fontScale="77500" lnSpcReduction="20000"/>
          </a:bodyPr>
          <a:lstStyle/>
          <a:p>
            <a:r>
              <a:rPr lang="en-US" dirty="0"/>
              <a:t> </a:t>
            </a:r>
            <a:r>
              <a:rPr lang="en-US" dirty="0" err="1"/>
              <a:t>Osquery</a:t>
            </a:r>
            <a:r>
              <a:rPr lang="en-US" dirty="0"/>
              <a:t> specializes in collecting low-level operating system metrics. </a:t>
            </a:r>
          </a:p>
          <a:p>
            <a:pPr lvl="1"/>
            <a:r>
              <a:rPr lang="en-US" dirty="0"/>
              <a:t>These are like the fine-grained details of what's happening inside your computer's OS.</a:t>
            </a:r>
          </a:p>
          <a:p>
            <a:r>
              <a:rPr lang="en-US" dirty="0"/>
              <a:t>Example Metrics </a:t>
            </a:r>
            <a:r>
              <a:rPr lang="en-US" dirty="0" err="1"/>
              <a:t>osquery</a:t>
            </a:r>
            <a:r>
              <a:rPr lang="en-US" dirty="0"/>
              <a:t> Can Provide:</a:t>
            </a:r>
          </a:p>
          <a:p>
            <a:pPr lvl="1"/>
            <a:r>
              <a:rPr lang="en-US" b="1" dirty="0"/>
              <a:t>Running Processes	</a:t>
            </a:r>
          </a:p>
          <a:p>
            <a:pPr lvl="1"/>
            <a:r>
              <a:rPr lang="en-US" b="1" dirty="0"/>
              <a:t>User Accounts</a:t>
            </a:r>
          </a:p>
          <a:p>
            <a:pPr lvl="1"/>
            <a:r>
              <a:rPr lang="en-US" b="1" dirty="0"/>
              <a:t>Kernel Modules Loaded</a:t>
            </a:r>
          </a:p>
          <a:p>
            <a:pPr lvl="1"/>
            <a:r>
              <a:rPr lang="en-US" b="1" dirty="0"/>
              <a:t>DNS Lookups</a:t>
            </a:r>
          </a:p>
          <a:p>
            <a:pPr lvl="1"/>
            <a:r>
              <a:rPr lang="en-US" b="1" dirty="0"/>
              <a:t>Network Connections:</a:t>
            </a:r>
          </a:p>
          <a:p>
            <a:pPr lvl="1"/>
            <a:r>
              <a:rPr lang="en-US" b="1" dirty="0"/>
              <a:t>….. and more</a:t>
            </a:r>
          </a:p>
          <a:p>
            <a:r>
              <a:rPr lang="en-US" b="1" dirty="0">
                <a:highlight>
                  <a:srgbClr val="FFFF00"/>
                </a:highlight>
              </a:rPr>
              <a:t>See example on how to use this on GitHub</a:t>
            </a:r>
          </a:p>
          <a:p>
            <a:pPr marL="0" indent="0">
              <a:buNone/>
            </a:pPr>
            <a:r>
              <a:rPr lang="en-US" b="1" dirty="0">
                <a:highlight>
                  <a:srgbClr val="FFFF00"/>
                </a:highlight>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osquery</a:t>
            </a:r>
            <a:r>
              <a:rPr lang="en-US" b="1" dirty="0">
                <a:highlight>
                  <a:srgbClr val="FFFF00"/>
                </a:highlight>
                <a:latin typeface="Courier New" panose="02070309020205020404" pitchFamily="49" charset="0"/>
                <a:cs typeface="Courier New" panose="02070309020205020404" pitchFamily="49" charset="0"/>
              </a:rPr>
              <a:t> Example</a:t>
            </a:r>
            <a:endParaRPr lang="en-US"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8172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Alternatives to </a:t>
            </a:r>
            <a:r>
              <a:rPr lang="en-US" dirty="0" err="1"/>
              <a:t>osquery</a:t>
            </a:r>
            <a:endParaRPr lang="en-US" dirty="0"/>
          </a:p>
        </p:txBody>
      </p:sp>
      <p:sp>
        <p:nvSpPr>
          <p:cNvPr id="7" name="Content Placeholder 6">
            <a:extLst>
              <a:ext uri="{FF2B5EF4-FFF2-40B4-BE49-F238E27FC236}">
                <a16:creationId xmlns:a16="http://schemas.microsoft.com/office/drawing/2014/main" id="{D44C1F23-650A-6606-FE55-A349D3D5B6AB}"/>
              </a:ext>
            </a:extLst>
          </p:cNvPr>
          <p:cNvSpPr>
            <a:spLocks noGrp="1"/>
          </p:cNvSpPr>
          <p:nvPr>
            <p:ph idx="1"/>
          </p:nvPr>
        </p:nvSpPr>
        <p:spPr/>
        <p:txBody>
          <a:bodyPr>
            <a:normAutofit fontScale="85000" lnSpcReduction="20000"/>
          </a:bodyPr>
          <a:lstStyle/>
          <a:p>
            <a:r>
              <a:rPr lang="en-US" dirty="0"/>
              <a:t>There are many open source and commercial alternatives to </a:t>
            </a:r>
            <a:r>
              <a:rPr lang="en-US" dirty="0" err="1"/>
              <a:t>osquery</a:t>
            </a:r>
            <a:r>
              <a:rPr lang="en-US" dirty="0"/>
              <a:t> that can help you to achieve the same end result: continuous and detailed introspection of your hosts. </a:t>
            </a:r>
          </a:p>
          <a:p>
            <a:r>
              <a:rPr lang="en-US" dirty="0"/>
              <a:t>Mining the wealth of information that many Unix-based systems provide natively (</a:t>
            </a:r>
            <a:r>
              <a:rPr lang="en-US" dirty="0">
                <a:latin typeface="Courier New" panose="02070309020205020404" pitchFamily="49" charset="0"/>
                <a:cs typeface="Courier New" panose="02070309020205020404" pitchFamily="49" charset="0"/>
              </a:rPr>
              <a:t>e.g., in </a:t>
            </a:r>
            <a:r>
              <a:rPr lang="en-US" i="1" dirty="0">
                <a:latin typeface="Courier New" panose="02070309020205020404" pitchFamily="49" charset="0"/>
                <a:cs typeface="Courier New" panose="02070309020205020404" pitchFamily="49" charset="0"/>
              </a:rPr>
              <a:t>/proc</a:t>
            </a:r>
            <a:r>
              <a:rPr lang="en-US" dirty="0">
                <a:latin typeface="Courier New" panose="02070309020205020404" pitchFamily="49" charset="0"/>
                <a:cs typeface="Courier New" panose="02070309020205020404" pitchFamily="49" charset="0"/>
              </a:rPr>
              <a:t>) </a:t>
            </a:r>
            <a:r>
              <a:rPr lang="en-US" dirty="0"/>
              <a:t>is a lightweight solution that might be sufficient for your use case. </a:t>
            </a:r>
          </a:p>
          <a:p>
            <a:r>
              <a:rPr lang="en-US" dirty="0"/>
              <a:t>The Linux Auditing </a:t>
            </a:r>
            <a:r>
              <a:rPr lang="en-US" dirty="0">
                <a:latin typeface="Courier New" panose="02070309020205020404" pitchFamily="49" charset="0"/>
                <a:cs typeface="Courier New" panose="02070309020205020404" pitchFamily="49" charset="0"/>
              </a:rPr>
              <a:t>System (</a:t>
            </a:r>
            <a:r>
              <a:rPr lang="en-US" i="1" dirty="0" err="1">
                <a:latin typeface="Courier New" panose="02070309020205020404" pitchFamily="49" charset="0"/>
                <a:cs typeface="Courier New" panose="02070309020205020404" pitchFamily="49" charset="0"/>
              </a:rPr>
              <a:t>auditd</a:t>
            </a:r>
            <a:r>
              <a:rPr lang="en-US" dirty="0">
                <a:latin typeface="Courier New" panose="02070309020205020404" pitchFamily="49" charset="0"/>
                <a:cs typeface="Courier New" panose="02070309020205020404" pitchFamily="49" charset="0"/>
              </a:rPr>
              <a:t>, etc.) </a:t>
            </a:r>
            <a:r>
              <a:rPr lang="en-US" dirty="0"/>
              <a:t>is much more mature than </a:t>
            </a:r>
            <a:r>
              <a:rPr lang="en-US" dirty="0" err="1"/>
              <a:t>osquery</a:t>
            </a:r>
            <a:r>
              <a:rPr lang="en-US" dirty="0"/>
              <a:t> and is a tool that forensics experts and operational gurus have sworn by for decades.</a:t>
            </a:r>
          </a:p>
        </p:txBody>
      </p:sp>
    </p:spTree>
    <p:extLst>
      <p:ext uri="{BB962C8B-B14F-4D97-AF65-F5344CB8AC3E}">
        <p14:creationId xmlns:p14="http://schemas.microsoft.com/office/powerpoint/2010/main" val="108671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12E5-5799-3CB7-392C-051E960E4BE1}"/>
              </a:ext>
            </a:extLst>
          </p:cNvPr>
          <p:cNvSpPr>
            <a:spLocks noGrp="1"/>
          </p:cNvSpPr>
          <p:nvPr>
            <p:ph type="title"/>
          </p:nvPr>
        </p:nvSpPr>
        <p:spPr/>
        <p:txBody>
          <a:bodyPr/>
          <a:lstStyle/>
          <a:p>
            <a:r>
              <a:rPr lang="en-US" dirty="0"/>
              <a:t>Anomalies and Outliers</a:t>
            </a:r>
          </a:p>
        </p:txBody>
      </p:sp>
      <p:sp>
        <p:nvSpPr>
          <p:cNvPr id="3" name="Content Placeholder 2">
            <a:extLst>
              <a:ext uri="{FF2B5EF4-FFF2-40B4-BE49-F238E27FC236}">
                <a16:creationId xmlns:a16="http://schemas.microsoft.com/office/drawing/2014/main" id="{B25C2231-FDD8-82FC-443D-5314A8C80378}"/>
              </a:ext>
            </a:extLst>
          </p:cNvPr>
          <p:cNvSpPr>
            <a:spLocks noGrp="1"/>
          </p:cNvSpPr>
          <p:nvPr>
            <p:ph idx="1"/>
          </p:nvPr>
        </p:nvSpPr>
        <p:spPr/>
        <p:txBody>
          <a:bodyPr>
            <a:normAutofit lnSpcReduction="10000"/>
          </a:bodyPr>
          <a:lstStyle/>
          <a:p>
            <a:r>
              <a:rPr lang="en-US" dirty="0"/>
              <a:t>In this chapter, we use "outlier" and "anomaly" interchangeably.</a:t>
            </a:r>
          </a:p>
          <a:p>
            <a:r>
              <a:rPr lang="en-US" dirty="0"/>
              <a:t>There's a distinction between the two however:</a:t>
            </a:r>
          </a:p>
          <a:p>
            <a:pPr lvl="1"/>
            <a:r>
              <a:rPr lang="en-US" dirty="0"/>
              <a:t>Outlier detection (learning from data with both regular and outlier data) </a:t>
            </a:r>
          </a:p>
          <a:p>
            <a:pPr lvl="1"/>
            <a:r>
              <a:rPr lang="en-US" dirty="0"/>
              <a:t>Novelty detection (learning from data without outliers). </a:t>
            </a:r>
          </a:p>
          <a:p>
            <a:r>
              <a:rPr lang="en-US" dirty="0">
                <a:highlight>
                  <a:srgbClr val="FFFF00"/>
                </a:highlight>
              </a:rPr>
              <a:t>Both are forms of anomaly detection</a:t>
            </a:r>
            <a:r>
              <a:rPr lang="en-US" dirty="0"/>
              <a:t>.</a:t>
            </a:r>
          </a:p>
        </p:txBody>
      </p:sp>
    </p:spTree>
    <p:extLst>
      <p:ext uri="{BB962C8B-B14F-4D97-AF65-F5344CB8AC3E}">
        <p14:creationId xmlns:p14="http://schemas.microsoft.com/office/powerpoint/2010/main" val="779597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r>
              <a:rPr lang="en-US" dirty="0"/>
              <a:t>Network Intrusion</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Network Intrusion Detection (NID) is a crucial cybersecurity technology.</a:t>
            </a:r>
          </a:p>
          <a:p>
            <a:pPr>
              <a:buFont typeface="Arial" panose="020B0604020202020204" pitchFamily="34" charset="0"/>
              <a:buChar char="•"/>
            </a:pPr>
            <a:r>
              <a:rPr lang="en-US" dirty="0"/>
              <a:t>It monitors network traffic for suspicious or malicious activity.</a:t>
            </a:r>
          </a:p>
          <a:p>
            <a:pPr>
              <a:buFont typeface="Arial" panose="020B0604020202020204" pitchFamily="34" charset="0"/>
              <a:buChar char="•"/>
            </a:pPr>
            <a:r>
              <a:rPr lang="en-US" dirty="0"/>
              <a:t>Most host intrusions involve communication with the outside world.</a:t>
            </a:r>
          </a:p>
          <a:p>
            <a:pPr>
              <a:buFont typeface="Arial" panose="020B0604020202020204" pitchFamily="34" charset="0"/>
              <a:buChar char="•"/>
            </a:pPr>
            <a:r>
              <a:rPr lang="en-US" dirty="0"/>
              <a:t>Detecting intrusions by focusing on network traffic.</a:t>
            </a:r>
          </a:p>
          <a:p>
            <a:pPr>
              <a:buFont typeface="Arial" panose="020B0604020202020204" pitchFamily="34" charset="0"/>
              <a:buChar char="•"/>
            </a:pPr>
            <a:r>
              <a:rPr lang="en-US" dirty="0"/>
              <a:t>Objective: Prevent data theft and maintain network security.</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28987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lstStyle/>
          <a:p>
            <a:r>
              <a:rPr lang="en-US" dirty="0"/>
              <a:t>Network Intrusion Techniques</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r>
              <a:rPr lang="en-US" dirty="0"/>
              <a:t>Botnets :remote command-and-control servers.</a:t>
            </a:r>
          </a:p>
          <a:p>
            <a:r>
              <a:rPr lang="en-US" dirty="0"/>
              <a:t>APTs : hackers gaining remote access though misconfiguration.</a:t>
            </a:r>
          </a:p>
          <a:p>
            <a:r>
              <a:rPr lang="en-US" dirty="0"/>
              <a:t>Adware requiring external server communication.</a:t>
            </a:r>
          </a:p>
          <a:p>
            <a:r>
              <a:rPr lang="en-US" dirty="0"/>
              <a:t>Spyware transmitting covertly monitored data</a:t>
            </a:r>
          </a:p>
        </p:txBody>
      </p:sp>
    </p:spTree>
    <p:extLst>
      <p:ext uri="{BB962C8B-B14F-4D97-AF65-F5344CB8AC3E}">
        <p14:creationId xmlns:p14="http://schemas.microsoft.com/office/powerpoint/2010/main" val="3296002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Network Intrusion Detection (NID)</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normAutofit lnSpcReduction="10000"/>
          </a:bodyPr>
          <a:lstStyle/>
          <a:p>
            <a:r>
              <a:rPr lang="en-US" dirty="0"/>
              <a:t>NID helps identify and respond to cyber threats in real-time.</a:t>
            </a:r>
          </a:p>
          <a:p>
            <a:pPr lvl="1"/>
            <a:r>
              <a:rPr lang="en-US" dirty="0"/>
              <a:t>NID tools operate on the basic concept of inspecting traffic that passes between hosts.</a:t>
            </a:r>
          </a:p>
          <a:p>
            <a:r>
              <a:rPr lang="en-US" dirty="0"/>
              <a:t>Focuses on collecting and analyzing network traffic of all sorts.</a:t>
            </a:r>
          </a:p>
          <a:p>
            <a:r>
              <a:rPr lang="en-US" dirty="0"/>
              <a:t>Examples:</a:t>
            </a:r>
          </a:p>
          <a:p>
            <a:pPr lvl="1"/>
            <a:r>
              <a:rPr lang="en-US" dirty="0" err="1"/>
              <a:t>Tcpdump</a:t>
            </a:r>
            <a:endParaRPr lang="en-US" dirty="0"/>
          </a:p>
          <a:p>
            <a:pPr lvl="1"/>
            <a:r>
              <a:rPr lang="en-US" dirty="0"/>
              <a:t>Bro</a:t>
            </a:r>
          </a:p>
          <a:p>
            <a:pPr lvl="1"/>
            <a:endParaRPr lang="en-US" dirty="0"/>
          </a:p>
        </p:txBody>
      </p:sp>
    </p:spTree>
    <p:extLst>
      <p:ext uri="{BB962C8B-B14F-4D97-AF65-F5344CB8AC3E}">
        <p14:creationId xmlns:p14="http://schemas.microsoft.com/office/powerpoint/2010/main" val="4120360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r>
              <a:rPr lang="en-US" dirty="0"/>
              <a:t>Network Intrusion Detection (NID)</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lstStyle/>
          <a:p>
            <a:pPr>
              <a:buFont typeface="Arial" panose="020B0604020202020204" pitchFamily="34" charset="0"/>
              <a:buChar char="•"/>
            </a:pPr>
            <a:r>
              <a:rPr lang="en-US" dirty="0"/>
              <a:t>NID can be categorized into two primary detection methods:</a:t>
            </a:r>
          </a:p>
          <a:p>
            <a:pPr marL="514350" indent="-514350">
              <a:buFont typeface="+mj-lt"/>
              <a:buAutoNum type="arabicPeriod"/>
            </a:pPr>
            <a:r>
              <a:rPr lang="en-US" dirty="0"/>
              <a:t>Matching traffic to known malicious signatures.</a:t>
            </a:r>
          </a:p>
          <a:p>
            <a:pPr marL="514350" indent="-514350">
              <a:buFont typeface="+mj-lt"/>
              <a:buAutoNum type="arabicPeriod"/>
            </a:pPr>
            <a:r>
              <a:rPr lang="en-US" dirty="0">
                <a:highlight>
                  <a:srgbClr val="FFFF00"/>
                </a:highlight>
              </a:rPr>
              <a:t>Anomaly detection by comparing traffic to baselines.</a:t>
            </a:r>
          </a:p>
          <a:p>
            <a:endParaRPr lang="en-US" dirty="0"/>
          </a:p>
        </p:txBody>
      </p:sp>
    </p:spTree>
    <p:extLst>
      <p:ext uri="{BB962C8B-B14F-4D97-AF65-F5344CB8AC3E}">
        <p14:creationId xmlns:p14="http://schemas.microsoft.com/office/powerpoint/2010/main" val="2180762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lstStyle/>
          <a:p>
            <a:r>
              <a:rPr lang="en-US" dirty="0"/>
              <a:t>Network Intrusion Detection: </a:t>
            </a:r>
            <a:r>
              <a:rPr lang="en-US" dirty="0">
                <a:hlinkClick r:id="rId2"/>
              </a:rPr>
              <a:t>Snort</a:t>
            </a:r>
            <a:endParaRPr lang="en-US" dirty="0"/>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r>
              <a:rPr lang="en-US" dirty="0"/>
              <a:t>Snort is an open-source IDS that sniffs packets and traffic for real-time anomaly.</a:t>
            </a:r>
          </a:p>
          <a:p>
            <a:r>
              <a:rPr lang="en-US" b="1" dirty="0"/>
              <a:t>Sniffs Packets and Network Traffic</a:t>
            </a:r>
          </a:p>
          <a:p>
            <a:r>
              <a:rPr lang="en-US" b="1" dirty="0"/>
              <a:t>Real-time Anomaly Detection</a:t>
            </a:r>
          </a:p>
          <a:p>
            <a:r>
              <a:rPr lang="en-US" b="1" dirty="0"/>
              <a:t>De Facto Choice for Intrusion-Detection Monitoring</a:t>
            </a:r>
          </a:p>
          <a:p>
            <a:r>
              <a:rPr lang="en-US" b="1" dirty="0"/>
              <a:t>….</a:t>
            </a:r>
            <a:endParaRPr lang="en-US" dirty="0"/>
          </a:p>
        </p:txBody>
      </p:sp>
    </p:spTree>
    <p:extLst>
      <p:ext uri="{BB962C8B-B14F-4D97-AF65-F5344CB8AC3E}">
        <p14:creationId xmlns:p14="http://schemas.microsoft.com/office/powerpoint/2010/main" val="319484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Feature Extraction for NIDs</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lstStyle/>
          <a:p>
            <a:r>
              <a:rPr lang="en-US" dirty="0"/>
              <a:t>In extracting features for network intrusion detection, there is a noteworthy difference between :</a:t>
            </a:r>
          </a:p>
          <a:p>
            <a:pPr lvl="1"/>
            <a:r>
              <a:rPr lang="en-US" b="1" dirty="0"/>
              <a:t>Extracting network traffic metadata</a:t>
            </a:r>
          </a:p>
          <a:p>
            <a:pPr lvl="2"/>
            <a:r>
              <a:rPr lang="en-US" dirty="0"/>
              <a:t>Using Stateful Packet Inspection (SPI)</a:t>
            </a:r>
          </a:p>
          <a:p>
            <a:pPr lvl="1"/>
            <a:r>
              <a:rPr lang="en-US" b="1" dirty="0"/>
              <a:t>Inspecting network traffic content</a:t>
            </a:r>
            <a:r>
              <a:rPr lang="en-US" dirty="0"/>
              <a:t>. </a:t>
            </a:r>
          </a:p>
          <a:p>
            <a:pPr lvl="2"/>
            <a:r>
              <a:rPr lang="en-US" dirty="0"/>
              <a:t>Using Deep Packet Inspection (DPI)</a:t>
            </a:r>
          </a:p>
          <a:p>
            <a:endParaRPr lang="en-US" dirty="0"/>
          </a:p>
        </p:txBody>
      </p:sp>
    </p:spTree>
    <p:extLst>
      <p:ext uri="{BB962C8B-B14F-4D97-AF65-F5344CB8AC3E}">
        <p14:creationId xmlns:p14="http://schemas.microsoft.com/office/powerpoint/2010/main" val="603567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normAutofit fontScale="90000"/>
          </a:bodyPr>
          <a:lstStyle/>
          <a:p>
            <a:r>
              <a:rPr lang="en-US" dirty="0"/>
              <a:t>Extracting network traffic metadata</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lnSpcReduction="10000"/>
          </a:bodyPr>
          <a:lstStyle/>
          <a:p>
            <a:r>
              <a:rPr lang="en-US" dirty="0"/>
              <a:t>Used in </a:t>
            </a:r>
            <a:r>
              <a:rPr lang="en-US" i="1" dirty="0"/>
              <a:t>stateful packet inspection</a:t>
            </a:r>
            <a:r>
              <a:rPr lang="en-US" dirty="0"/>
              <a:t> (SPI), working at the network and transport layers—</a:t>
            </a:r>
            <a:r>
              <a:rPr lang="en-US" dirty="0">
                <a:hlinkClick r:id="rId2"/>
              </a:rPr>
              <a:t>OSI layers 3 and 4</a:t>
            </a:r>
            <a:r>
              <a:rPr lang="en-US" dirty="0"/>
              <a:t>—and examining each network packet’s header and footer without touching the packet context. </a:t>
            </a:r>
          </a:p>
          <a:p>
            <a:r>
              <a:rPr lang="en-US" dirty="0"/>
              <a:t>SPI cannot detect signs of breaches or intrusions on the application level, because doing so would require a deeper level of inspection.</a:t>
            </a:r>
          </a:p>
        </p:txBody>
      </p:sp>
    </p:spTree>
    <p:extLst>
      <p:ext uri="{BB962C8B-B14F-4D97-AF65-F5344CB8AC3E}">
        <p14:creationId xmlns:p14="http://schemas.microsoft.com/office/powerpoint/2010/main" val="3292924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normAutofit/>
          </a:bodyPr>
          <a:lstStyle/>
          <a:p>
            <a:r>
              <a:rPr lang="en-US" dirty="0"/>
              <a:t>Inspecting network traffic content</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pPr>
              <a:buFont typeface="Arial" panose="020B0604020202020204" pitchFamily="34" charset="0"/>
              <a:buChar char="•"/>
            </a:pPr>
            <a:r>
              <a:rPr lang="en-US" dirty="0"/>
              <a:t>DPI examines data within network packets, not just headers.</a:t>
            </a:r>
          </a:p>
          <a:p>
            <a:pPr>
              <a:buFont typeface="Arial" panose="020B0604020202020204" pitchFamily="34" charset="0"/>
              <a:buChar char="•"/>
            </a:pPr>
            <a:r>
              <a:rPr lang="en-US" dirty="0"/>
              <a:t>Collects signals and stats from the application layer.</a:t>
            </a:r>
          </a:p>
          <a:p>
            <a:pPr>
              <a:buFont typeface="Arial" panose="020B0604020202020204" pitchFamily="34" charset="0"/>
              <a:buChar char="•"/>
            </a:pPr>
            <a:r>
              <a:rPr lang="en-US" dirty="0"/>
              <a:t>Detects spam, malware, intrusions, and anomalies.</a:t>
            </a:r>
          </a:p>
          <a:p>
            <a:pPr>
              <a:buFont typeface="Arial" panose="020B0604020202020204" pitchFamily="34" charset="0"/>
              <a:buChar char="•"/>
            </a:pPr>
            <a:r>
              <a:rPr lang="en-US" dirty="0"/>
              <a:t>Computationally intensive for real-time streaming DPI.</a:t>
            </a:r>
          </a:p>
          <a:p>
            <a:endParaRPr lang="en-US" dirty="0"/>
          </a:p>
        </p:txBody>
      </p:sp>
    </p:spTree>
    <p:extLst>
      <p:ext uri="{BB962C8B-B14F-4D97-AF65-F5344CB8AC3E}">
        <p14:creationId xmlns:p14="http://schemas.microsoft.com/office/powerpoint/2010/main" val="2580822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 Bro - Passive Network Monitoring</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normAutofit fontScale="92500"/>
          </a:bodyPr>
          <a:lstStyle/>
          <a:p>
            <a:pPr>
              <a:buFont typeface="Arial" panose="020B0604020202020204" pitchFamily="34" charset="0"/>
              <a:buChar char="•"/>
            </a:pPr>
            <a:r>
              <a:rPr lang="en-US" dirty="0"/>
              <a:t>Bro is an example of DPI</a:t>
            </a:r>
          </a:p>
          <a:p>
            <a:pPr>
              <a:buFont typeface="Arial" panose="020B0604020202020204" pitchFamily="34" charset="0"/>
              <a:buChar char="•"/>
            </a:pPr>
            <a:r>
              <a:rPr lang="en-US" dirty="0"/>
              <a:t>Early system for passive network monitoring.</a:t>
            </a:r>
          </a:p>
          <a:p>
            <a:pPr lvl="1">
              <a:buFont typeface="Arial" panose="020B0604020202020204" pitchFamily="34" charset="0"/>
              <a:buChar char="•"/>
            </a:pPr>
            <a:r>
              <a:rPr lang="en-US" dirty="0"/>
              <a:t>Provided with an event engine and policy engine.</a:t>
            </a:r>
          </a:p>
          <a:p>
            <a:pPr lvl="1">
              <a:buFont typeface="Arial" panose="020B0604020202020204" pitchFamily="34" charset="0"/>
              <a:buChar char="•"/>
            </a:pPr>
            <a:r>
              <a:rPr lang="en-US" dirty="0"/>
              <a:t>Extracts signals from live traffic and enforces policies.</a:t>
            </a:r>
          </a:p>
          <a:p>
            <a:pPr lvl="1">
              <a:buFont typeface="Arial" panose="020B0604020202020204" pitchFamily="34" charset="0"/>
              <a:buChar char="•"/>
            </a:pPr>
            <a:r>
              <a:rPr lang="en-US" dirty="0"/>
              <a:t>Bro can detect suspicious activity in web applications.</a:t>
            </a:r>
          </a:p>
          <a:p>
            <a:pPr lvl="1">
              <a:buFont typeface="Arial" panose="020B0604020202020204" pitchFamily="34" charset="0"/>
              <a:buChar char="•"/>
            </a:pPr>
            <a:r>
              <a:rPr lang="en-US" dirty="0"/>
              <a:t>Example: Detecting SQL injections and XSS attacks.</a:t>
            </a:r>
          </a:p>
          <a:p>
            <a:pPr lvl="1">
              <a:buFont typeface="Arial" panose="020B0604020202020204" pitchFamily="34" charset="0"/>
              <a:buChar char="•"/>
            </a:pPr>
            <a:r>
              <a:rPr lang="en-US" dirty="0"/>
              <a:t>Create profiles of POST body content.</a:t>
            </a:r>
          </a:p>
          <a:p>
            <a:pPr lvl="1">
              <a:buFont typeface="Arial" panose="020B0604020202020204" pitchFamily="34" charset="0"/>
              <a:buChar char="•"/>
            </a:pPr>
            <a:r>
              <a:rPr lang="en-US" dirty="0"/>
              <a:t>Generate suspicion scores based on anomalous characters.</a:t>
            </a:r>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196154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normAutofit fontScale="90000"/>
          </a:bodyPr>
          <a:lstStyle/>
          <a:p>
            <a:r>
              <a:rPr lang="en-US" dirty="0"/>
              <a:t>Features for network intrusion detection</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lstStyle/>
          <a:p>
            <a:r>
              <a:rPr lang="en-US" dirty="0"/>
              <a:t>The Knowledge Discovery and Data Mining Special Interest Group (SIGKDD) from the Association of Computing Machinery (ACM) holds the </a:t>
            </a:r>
            <a:r>
              <a:rPr lang="en-US" i="1" dirty="0"/>
              <a:t>KDD Cup</a:t>
            </a:r>
            <a:r>
              <a:rPr lang="en-US" dirty="0"/>
              <a:t> every year, posing a different challenge to participants.</a:t>
            </a:r>
          </a:p>
          <a:p>
            <a:r>
              <a:rPr lang="en-US" dirty="0"/>
              <a:t>Dataset is old but accessible here (</a:t>
            </a:r>
            <a:r>
              <a:rPr lang="en-US" dirty="0">
                <a:hlinkClick r:id="rId2"/>
              </a:rPr>
              <a:t>https://kdd.org/kdd-cup/view/kdd-cup-1999/Data</a:t>
            </a:r>
            <a:r>
              <a:rPr lang="en-US" dirty="0"/>
              <a:t>) </a:t>
            </a:r>
          </a:p>
        </p:txBody>
      </p:sp>
    </p:spTree>
    <p:extLst>
      <p:ext uri="{BB962C8B-B14F-4D97-AF65-F5344CB8AC3E}">
        <p14:creationId xmlns:p14="http://schemas.microsoft.com/office/powerpoint/2010/main" val="188288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4030-7634-47D2-36F7-5C7F5BA65749}"/>
              </a:ext>
            </a:extLst>
          </p:cNvPr>
          <p:cNvSpPr>
            <a:spLocks noGrp="1"/>
          </p:cNvSpPr>
          <p:nvPr>
            <p:ph type="title"/>
          </p:nvPr>
        </p:nvSpPr>
        <p:spPr/>
        <p:txBody>
          <a:bodyPr/>
          <a:lstStyle/>
          <a:p>
            <a:r>
              <a:rPr lang="en-US" dirty="0"/>
              <a:t>Anomalies and Outliers</a:t>
            </a:r>
          </a:p>
        </p:txBody>
      </p:sp>
      <p:sp>
        <p:nvSpPr>
          <p:cNvPr id="3" name="Content Placeholder 2">
            <a:extLst>
              <a:ext uri="{FF2B5EF4-FFF2-40B4-BE49-F238E27FC236}">
                <a16:creationId xmlns:a16="http://schemas.microsoft.com/office/drawing/2014/main" id="{CF600562-E947-AD0F-686E-DBCA8F7CCAF7}"/>
              </a:ext>
            </a:extLst>
          </p:cNvPr>
          <p:cNvSpPr>
            <a:spLocks noGrp="1"/>
          </p:cNvSpPr>
          <p:nvPr>
            <p:ph idx="1"/>
          </p:nvPr>
        </p:nvSpPr>
        <p:spPr/>
        <p:txBody>
          <a:bodyPr/>
          <a:lstStyle/>
          <a:p>
            <a:r>
              <a:rPr lang="en-US" dirty="0"/>
              <a:t>Regular data points are non-anomalous.</a:t>
            </a:r>
          </a:p>
          <a:p>
            <a:r>
              <a:rPr lang="en-US" dirty="0"/>
              <a:t>"Normal" in this context refers to a statistical normal (Gaussian) distribution, </a:t>
            </a:r>
          </a:p>
          <a:p>
            <a:r>
              <a:rPr lang="en-US" dirty="0"/>
              <a:t>" Standard" refers to a normal distribution with mean zero and unit variance.</a:t>
            </a:r>
          </a:p>
        </p:txBody>
      </p:sp>
    </p:spTree>
    <p:extLst>
      <p:ext uri="{BB962C8B-B14F-4D97-AF65-F5344CB8AC3E}">
        <p14:creationId xmlns:p14="http://schemas.microsoft.com/office/powerpoint/2010/main" val="24860397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normAutofit fontScale="90000"/>
          </a:bodyPr>
          <a:lstStyle/>
          <a:p>
            <a:r>
              <a:rPr lang="en-US" dirty="0"/>
              <a:t>Anomaly Detection with Data and Algorithms</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r>
              <a:rPr lang="en-US" dirty="0"/>
              <a:t>After feature engineering from a raw event stream, it's time to use algorithms for anomaly detection.</a:t>
            </a:r>
          </a:p>
          <a:p>
            <a:r>
              <a:rPr lang="en-US" dirty="0"/>
              <a:t>Anomaly detection is diverse, and there's no one-size-fits-all algorithm for all time series.</a:t>
            </a:r>
          </a:p>
          <a:p>
            <a:r>
              <a:rPr lang="en-US" dirty="0"/>
              <a:t>Finding the best algorithm is an exploration and experimentation </a:t>
            </a:r>
            <a:r>
              <a:rPr lang="en-US" dirty="0" err="1"/>
              <a:t>journe</a:t>
            </a:r>
            <a:endParaRPr lang="en-US" dirty="0"/>
          </a:p>
        </p:txBody>
      </p:sp>
    </p:spTree>
    <p:extLst>
      <p:ext uri="{BB962C8B-B14F-4D97-AF65-F5344CB8AC3E}">
        <p14:creationId xmlns:p14="http://schemas.microsoft.com/office/powerpoint/2010/main" val="1974545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Data Nature and Quality</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lstStyle/>
          <a:p>
            <a:pPr>
              <a:buFont typeface="Arial" panose="020B0604020202020204" pitchFamily="34" charset="0"/>
              <a:buChar char="•"/>
            </a:pPr>
            <a:r>
              <a:rPr lang="en-US" dirty="0"/>
              <a:t>Consider the nature and quality of the data source before selecting an algorithm.</a:t>
            </a:r>
          </a:p>
          <a:p>
            <a:pPr>
              <a:buFont typeface="Arial" panose="020B0604020202020204" pitchFamily="34" charset="0"/>
              <a:buChar char="•"/>
            </a:pPr>
            <a:r>
              <a:rPr lang="en-US" dirty="0"/>
              <a:t>Data pollution by anomalies impacts detection methodology.</a:t>
            </a:r>
          </a:p>
          <a:p>
            <a:pPr>
              <a:buFont typeface="Arial" panose="020B0604020202020204" pitchFamily="34" charset="0"/>
              <a:buChar char="•"/>
            </a:pPr>
            <a:r>
              <a:rPr lang="en-US" dirty="0"/>
              <a:t>Task categorization: Novelty detection (no anomalies) vs. Outlier detection (anomalies present).</a:t>
            </a:r>
          </a:p>
          <a:p>
            <a:endParaRPr lang="en-US" dirty="0"/>
          </a:p>
        </p:txBody>
      </p:sp>
    </p:spTree>
    <p:extLst>
      <p:ext uri="{BB962C8B-B14F-4D97-AF65-F5344CB8AC3E}">
        <p14:creationId xmlns:p14="http://schemas.microsoft.com/office/powerpoint/2010/main" val="11098181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lstStyle/>
          <a:p>
            <a:pPr>
              <a:buFont typeface="Arial" panose="020B0604020202020204" pitchFamily="34" charset="0"/>
              <a:buChar char="•"/>
            </a:pPr>
            <a:r>
              <a:rPr lang="en-US" dirty="0"/>
              <a:t>Selecting the appropriate approach is crucial.</a:t>
            </a:r>
          </a:p>
          <a:p>
            <a:pPr>
              <a:buFont typeface="Arial" panose="020B0604020202020204" pitchFamily="34" charset="0"/>
              <a:buChar char="•"/>
            </a:pPr>
            <a:r>
              <a:rPr lang="en-US" dirty="0"/>
              <a:t>Outlier detection requires algorithms insensitive to small deviations.</a:t>
            </a:r>
          </a:p>
          <a:p>
            <a:pPr>
              <a:buFont typeface="Arial" panose="020B0604020202020204" pitchFamily="34" charset="0"/>
              <a:buChar char="•"/>
            </a:pPr>
            <a:r>
              <a:rPr lang="en-US" dirty="0"/>
              <a:t>Cleaning datasets to remove anomalies can be challenging.</a:t>
            </a:r>
          </a:p>
          <a:p>
            <a:endParaRPr lang="en-US" dirty="0"/>
          </a:p>
        </p:txBody>
      </p:sp>
    </p:spTree>
    <p:extLst>
      <p:ext uri="{BB962C8B-B14F-4D97-AF65-F5344CB8AC3E}">
        <p14:creationId xmlns:p14="http://schemas.microsoft.com/office/powerpoint/2010/main" val="1576460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normAutofit fontScale="90000"/>
          </a:bodyPr>
          <a:lstStyle/>
          <a:p>
            <a:r>
              <a:rPr lang="en-US" dirty="0"/>
              <a:t>Categorization of Anomaly Detection Methods</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Synthesizing anomaly detection methods into categories.</a:t>
            </a:r>
          </a:p>
          <a:p>
            <a:pPr>
              <a:buFont typeface="Arial" panose="020B0604020202020204" pitchFamily="34" charset="0"/>
              <a:buChar char="•"/>
            </a:pPr>
            <a:r>
              <a:rPr lang="en-US" dirty="0"/>
              <a:t>Categories based on fundamental principles, each containing specific algorithms.</a:t>
            </a:r>
          </a:p>
          <a:p>
            <a:pPr marL="914400" lvl="1" indent="-514350">
              <a:buFont typeface="+mj-lt"/>
              <a:buAutoNum type="arabicPeriod"/>
            </a:pPr>
            <a:r>
              <a:rPr lang="en-US" dirty="0"/>
              <a:t>Forecasting (supervised machine learning)</a:t>
            </a:r>
          </a:p>
          <a:p>
            <a:pPr marL="914400" lvl="1" indent="-514350">
              <a:buFont typeface="+mj-lt"/>
              <a:buAutoNum type="arabicPeriod"/>
            </a:pPr>
            <a:r>
              <a:rPr lang="en-US" dirty="0"/>
              <a:t>Statistical metrics</a:t>
            </a:r>
          </a:p>
          <a:p>
            <a:pPr marL="914400" lvl="1" indent="-514350">
              <a:buFont typeface="+mj-lt"/>
              <a:buAutoNum type="arabicPeriod"/>
            </a:pPr>
            <a:r>
              <a:rPr lang="en-US" dirty="0"/>
              <a:t>Goodness-of-fit tests (not included in our methodology)</a:t>
            </a:r>
          </a:p>
          <a:p>
            <a:pPr marL="914400" lvl="1" indent="-514350">
              <a:buFont typeface="+mj-lt"/>
              <a:buAutoNum type="arabicPeriod"/>
            </a:pPr>
            <a:r>
              <a:rPr lang="en-US" dirty="0">
                <a:highlight>
                  <a:srgbClr val="FFFF00"/>
                </a:highlight>
              </a:rPr>
              <a:t>Unsupervised machine learning (we are mostly interested in this)</a:t>
            </a:r>
          </a:p>
          <a:p>
            <a:pPr marL="914400" lvl="1" indent="-514350">
              <a:buFont typeface="+mj-lt"/>
              <a:buAutoNum type="arabicPeriod"/>
            </a:pPr>
            <a:r>
              <a:rPr lang="en-US" dirty="0"/>
              <a:t>Density-based methods.</a:t>
            </a:r>
          </a:p>
          <a:p>
            <a:endParaRPr lang="en-US" dirty="0"/>
          </a:p>
        </p:txBody>
      </p:sp>
    </p:spTree>
    <p:extLst>
      <p:ext uri="{BB962C8B-B14F-4D97-AF65-F5344CB8AC3E}">
        <p14:creationId xmlns:p14="http://schemas.microsoft.com/office/powerpoint/2010/main" val="1268517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normAutofit fontScale="90000"/>
          </a:bodyPr>
          <a:lstStyle/>
          <a:p>
            <a:r>
              <a:rPr lang="en-US" dirty="0"/>
              <a:t>Categorization of Anomaly Detection Methods</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lstStyle/>
          <a:p>
            <a:pPr>
              <a:buFont typeface="Arial" panose="020B0604020202020204" pitchFamily="34" charset="0"/>
              <a:buChar char="•"/>
            </a:pPr>
            <a:r>
              <a:rPr lang="en-US" dirty="0"/>
              <a:t>Discussing strengths and weaknesses of each approach.</a:t>
            </a:r>
          </a:p>
          <a:p>
            <a:pPr>
              <a:buFont typeface="Arial" panose="020B0604020202020204" pitchFamily="34" charset="0"/>
              <a:buChar char="•"/>
            </a:pPr>
            <a:r>
              <a:rPr lang="en-US" dirty="0"/>
              <a:t>Considerations for selecting an approach based on dataset characteristics.</a:t>
            </a:r>
          </a:p>
          <a:p>
            <a:pPr>
              <a:buFont typeface="Arial" panose="020B0604020202020204" pitchFamily="34" charset="0"/>
              <a:buChar char="•"/>
            </a:pPr>
            <a:r>
              <a:rPr lang="en-US" dirty="0"/>
              <a:t>Example: Forecasting suitable for one-dimensional time series data.</a:t>
            </a:r>
          </a:p>
          <a:p>
            <a:endParaRPr lang="en-US" dirty="0"/>
          </a:p>
        </p:txBody>
      </p:sp>
    </p:spTree>
    <p:extLst>
      <p:ext uri="{BB962C8B-B14F-4D97-AF65-F5344CB8AC3E}">
        <p14:creationId xmlns:p14="http://schemas.microsoft.com/office/powerpoint/2010/main" val="26952297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normAutofit fontScale="90000"/>
          </a:bodyPr>
          <a:lstStyle/>
          <a:p>
            <a:r>
              <a:rPr lang="en-US" dirty="0"/>
              <a:t>Forecasting (Supervised Machine Learning)</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lstStyle/>
          <a:p>
            <a:r>
              <a:rPr lang="en-US" dirty="0"/>
              <a:t>forecasting, a type of supervised machine learning, for anomaly detection. </a:t>
            </a:r>
          </a:p>
          <a:p>
            <a:r>
              <a:rPr lang="en-US" dirty="0"/>
              <a:t>It draws an analogy with weather forecasting, where deviations from predicted weather patterns are considered anomalous.</a:t>
            </a:r>
          </a:p>
        </p:txBody>
      </p:sp>
    </p:spTree>
    <p:extLst>
      <p:ext uri="{BB962C8B-B14F-4D97-AF65-F5344CB8AC3E}">
        <p14:creationId xmlns:p14="http://schemas.microsoft.com/office/powerpoint/2010/main" val="76279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normAutofit fontScale="90000"/>
          </a:bodyPr>
          <a:lstStyle/>
          <a:p>
            <a:r>
              <a:rPr lang="en-US" dirty="0"/>
              <a:t>Forecasting (Supervised Machine Learning)</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normAutofit fontScale="92500" lnSpcReduction="10000"/>
          </a:bodyPr>
          <a:lstStyle/>
          <a:p>
            <a:r>
              <a:rPr lang="en-US" dirty="0"/>
              <a:t>Forecasting algorithms use past data to predict current data and identify anomalies based on deviations from these predictions.</a:t>
            </a:r>
          </a:p>
          <a:p>
            <a:r>
              <a:rPr lang="en-US" dirty="0"/>
              <a:t>The example of predicting rain in the absence of recent rain is used to illustrate the concept.</a:t>
            </a:r>
          </a:p>
          <a:p>
            <a:r>
              <a:rPr lang="en-US" dirty="0"/>
              <a:t>Forecasting algorithms are suitable for single-dimensional time series datasets. </a:t>
            </a:r>
          </a:p>
          <a:p>
            <a:pPr lvl="1"/>
            <a:r>
              <a:rPr lang="en-US" dirty="0"/>
              <a:t>Time series data is represented in line charts, making it suitable for human interpretation, but challenging for machines due to noise and complex patterns.</a:t>
            </a:r>
          </a:p>
        </p:txBody>
      </p:sp>
    </p:spTree>
    <p:extLst>
      <p:ext uri="{BB962C8B-B14F-4D97-AF65-F5344CB8AC3E}">
        <p14:creationId xmlns:p14="http://schemas.microsoft.com/office/powerpoint/2010/main" val="21512874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Challenges in time series data</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lstStyle/>
          <a:p>
            <a:r>
              <a:rPr lang="en-US" dirty="0"/>
              <a:t>Challenges in time series data, include noise caused by various factors. </a:t>
            </a:r>
          </a:p>
          <a:p>
            <a:r>
              <a:rPr lang="en-US" dirty="0"/>
              <a:t>Using simple linear-fit methods to detect anomalies in such data may not yield accurate results.</a:t>
            </a:r>
          </a:p>
        </p:txBody>
      </p:sp>
    </p:spTree>
    <p:extLst>
      <p:ext uri="{BB962C8B-B14F-4D97-AF65-F5344CB8AC3E}">
        <p14:creationId xmlns:p14="http://schemas.microsoft.com/office/powerpoint/2010/main" val="4288312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r>
              <a:rPr lang="en-US" dirty="0"/>
              <a:t>Statistical Metrics</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lnSpcReduction="10000"/>
          </a:bodyPr>
          <a:lstStyle/>
          <a:p>
            <a:r>
              <a:rPr lang="en-US" dirty="0"/>
              <a:t>Statistical tests help assess whether a new data point resembles previously observed data. </a:t>
            </a:r>
          </a:p>
          <a:p>
            <a:r>
              <a:rPr lang="en-US" dirty="0"/>
              <a:t>For example, we can use moving averages as an adaptive metric to identify anomalies by detecting significant deviations from the average.</a:t>
            </a:r>
          </a:p>
          <a:p>
            <a:pPr lvl="1"/>
            <a:r>
              <a:rPr lang="en-US" b="1" dirty="0"/>
              <a:t>Median Absolute Deviation (MAD)</a:t>
            </a:r>
          </a:p>
          <a:p>
            <a:pPr lvl="1"/>
            <a:r>
              <a:rPr lang="en-US" b="1" dirty="0"/>
              <a:t>Grubbs’ Outlier Test</a:t>
            </a:r>
            <a:endParaRPr lang="en-US" dirty="0"/>
          </a:p>
        </p:txBody>
      </p:sp>
    </p:spTree>
    <p:extLst>
      <p:ext uri="{BB962C8B-B14F-4D97-AF65-F5344CB8AC3E}">
        <p14:creationId xmlns:p14="http://schemas.microsoft.com/office/powerpoint/2010/main" val="1432967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normAutofit/>
          </a:bodyPr>
          <a:lstStyle/>
          <a:p>
            <a:r>
              <a:rPr lang="en-US" dirty="0"/>
              <a:t>Median Absolute Deviation (MAD)</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r>
              <a:rPr lang="en-US" dirty="0"/>
              <a:t>MAD, a robust alternative to standard deviation, identifies outliers in one-dimensional data. It calculates the median of absolute deviations from the series median, making it resistant to the influence of outliers.</a:t>
            </a:r>
          </a:p>
        </p:txBody>
      </p:sp>
    </p:spTree>
    <p:extLst>
      <p:ext uri="{BB962C8B-B14F-4D97-AF65-F5344CB8AC3E}">
        <p14:creationId xmlns:p14="http://schemas.microsoft.com/office/powerpoint/2010/main" val="22248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dirty="0"/>
              <a:t>Approaches for Anomaly Detection</a:t>
            </a:r>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Supervised:</a:t>
            </a:r>
            <a:r>
              <a:rPr lang="en-US" dirty="0"/>
              <a:t> Labelled data used to identify anomalies.</a:t>
            </a:r>
          </a:p>
          <a:p>
            <a:pPr>
              <a:buFont typeface="Arial" panose="020B0604020202020204" pitchFamily="34" charset="0"/>
              <a:buChar char="•"/>
            </a:pPr>
            <a:r>
              <a:rPr lang="en-US" b="1" dirty="0"/>
              <a:t>Unsupervised:</a:t>
            </a:r>
            <a:r>
              <a:rPr lang="en-US" dirty="0"/>
              <a:t> Algorithms find anomalies in unlabeled data by looking for data points that are significantly different from the majority of the data.</a:t>
            </a:r>
          </a:p>
          <a:p>
            <a:pPr>
              <a:buFont typeface="Arial" panose="020B0604020202020204" pitchFamily="34" charset="0"/>
              <a:buChar char="•"/>
            </a:pPr>
            <a:r>
              <a:rPr lang="en-US" b="1" dirty="0"/>
              <a:t>Semi-supervised:</a:t>
            </a:r>
            <a:r>
              <a:rPr lang="en-US" dirty="0"/>
              <a:t> Models are built with a small amount of labeled anomaly samples and a larger amount of normal data.</a:t>
            </a:r>
          </a:p>
          <a:p>
            <a:endParaRPr lang="en-US" dirty="0"/>
          </a:p>
        </p:txBody>
      </p:sp>
    </p:spTree>
    <p:extLst>
      <p:ext uri="{BB962C8B-B14F-4D97-AF65-F5344CB8AC3E}">
        <p14:creationId xmlns:p14="http://schemas.microsoft.com/office/powerpoint/2010/main" val="7075791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30-48B5-B8B3-97B4-0BDB2E71FF89}"/>
              </a:ext>
            </a:extLst>
          </p:cNvPr>
          <p:cNvSpPr>
            <a:spLocks noGrp="1"/>
          </p:cNvSpPr>
          <p:nvPr>
            <p:ph type="title"/>
          </p:nvPr>
        </p:nvSpPr>
        <p:spPr/>
        <p:txBody>
          <a:bodyPr/>
          <a:lstStyle/>
          <a:p>
            <a:r>
              <a:rPr lang="en-US" b="1" dirty="0"/>
              <a:t>Grubbs’ Outlier Test</a:t>
            </a:r>
            <a:endParaRPr lang="en-US" dirty="0"/>
          </a:p>
        </p:txBody>
      </p:sp>
      <p:sp>
        <p:nvSpPr>
          <p:cNvPr id="3" name="Content Placeholder 2">
            <a:extLst>
              <a:ext uri="{FF2B5EF4-FFF2-40B4-BE49-F238E27FC236}">
                <a16:creationId xmlns:a16="http://schemas.microsoft.com/office/drawing/2014/main" id="{9C4A6646-DF10-5BEE-89D6-7B0961A3C4D1}"/>
              </a:ext>
            </a:extLst>
          </p:cNvPr>
          <p:cNvSpPr>
            <a:spLocks noGrp="1"/>
          </p:cNvSpPr>
          <p:nvPr>
            <p:ph idx="1"/>
          </p:nvPr>
        </p:nvSpPr>
        <p:spPr/>
        <p:txBody>
          <a:bodyPr/>
          <a:lstStyle/>
          <a:p>
            <a:r>
              <a:rPr lang="en-US" dirty="0"/>
              <a:t>Grubbs' test detects a single outlier in normally distributed datasets. It iteratively identifies outliers based on the current minimum or maximum value. </a:t>
            </a:r>
          </a:p>
          <a:p>
            <a:r>
              <a:rPr lang="en-US" dirty="0"/>
              <a:t>This method is suitable for normal distributions but may be inefficient as it detects one anomaly per iteration.</a:t>
            </a:r>
          </a:p>
          <a:p>
            <a:endParaRPr lang="en-US" dirty="0"/>
          </a:p>
        </p:txBody>
      </p:sp>
    </p:spTree>
    <p:extLst>
      <p:ext uri="{BB962C8B-B14F-4D97-AF65-F5344CB8AC3E}">
        <p14:creationId xmlns:p14="http://schemas.microsoft.com/office/powerpoint/2010/main" val="557135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r>
              <a:rPr lang="en-US" dirty="0"/>
              <a:t>Statistical Metrics: summary</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fontScale="92500"/>
          </a:bodyPr>
          <a:lstStyle/>
          <a:p>
            <a:r>
              <a:rPr lang="en-US" dirty="0"/>
              <a:t>Statistical metric comparison, while simple, offers effective anomaly detection. </a:t>
            </a:r>
          </a:p>
          <a:p>
            <a:r>
              <a:rPr lang="en-US" dirty="0"/>
              <a:t>It aligns with key features of optimal detectors, including reproducible alerts, adaptability to changing data trends, performance efficiency, ease of tuning, and maintenance. </a:t>
            </a:r>
          </a:p>
          <a:p>
            <a:r>
              <a:rPr lang="en-US" dirty="0"/>
              <a:t>Though it has limited learning capabilities compared to machine learning algorithms, statistical metrics can excel in specific scenarios.</a:t>
            </a:r>
          </a:p>
        </p:txBody>
      </p:sp>
    </p:spTree>
    <p:extLst>
      <p:ext uri="{BB962C8B-B14F-4D97-AF65-F5344CB8AC3E}">
        <p14:creationId xmlns:p14="http://schemas.microsoft.com/office/powerpoint/2010/main" val="13461180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normAutofit fontScale="90000"/>
          </a:bodyPr>
          <a:lstStyle/>
          <a:p>
            <a:r>
              <a:rPr lang="en-US" dirty="0"/>
              <a:t>Unsupervised Machine Learning Algorithms</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a:xfrm>
            <a:off x="457200" y="1440708"/>
            <a:ext cx="8229600" cy="4525963"/>
          </a:xfrm>
        </p:spPr>
        <p:txBody>
          <a:bodyPr>
            <a:normAutofit fontScale="85000" lnSpcReduction="20000"/>
          </a:bodyPr>
          <a:lstStyle/>
          <a:p>
            <a:r>
              <a:rPr lang="en-US" dirty="0"/>
              <a:t>We are mainly interested in this when it comes to anomaly detection.</a:t>
            </a:r>
          </a:p>
          <a:p>
            <a:r>
              <a:rPr lang="en-US" dirty="0"/>
              <a:t>Supervised ML algorithm (classifiers) are used to solver problems with two or more classes.</a:t>
            </a:r>
          </a:p>
          <a:p>
            <a:r>
              <a:rPr lang="en-US" dirty="0"/>
              <a:t>We can still use these algorithms in an unsupervised fashion:</a:t>
            </a:r>
          </a:p>
          <a:p>
            <a:pPr marL="971550" lvl="1" indent="-514350">
              <a:buFont typeface="+mj-lt"/>
              <a:buAutoNum type="arabicPeriod"/>
            </a:pPr>
            <a:r>
              <a:rPr lang="en-US" dirty="0"/>
              <a:t>Once-class Support Vector Machine (SVM)</a:t>
            </a:r>
          </a:p>
          <a:p>
            <a:pPr marL="971550" lvl="1" indent="-514350">
              <a:buFont typeface="+mj-lt"/>
              <a:buAutoNum type="arabicPeriod"/>
            </a:pPr>
            <a:r>
              <a:rPr lang="en-US" dirty="0"/>
              <a:t>Isolation forests</a:t>
            </a:r>
          </a:p>
          <a:p>
            <a:pPr marL="971550" lvl="1" indent="-514350">
              <a:buFont typeface="+mj-lt"/>
              <a:buAutoNum type="arabicPeriod"/>
            </a:pPr>
            <a:r>
              <a:rPr lang="en-US" dirty="0"/>
              <a:t>Density-Based Methods</a:t>
            </a:r>
          </a:p>
          <a:p>
            <a:pPr marL="971550" lvl="1" indent="-514350">
              <a:buFont typeface="+mj-lt"/>
              <a:buAutoNum type="arabicPeriod"/>
            </a:pPr>
            <a:r>
              <a:rPr lang="en-US" dirty="0"/>
              <a:t>Local outlier factor</a:t>
            </a:r>
          </a:p>
          <a:p>
            <a:pPr marL="457200" lvl="1" indent="0">
              <a:buNone/>
            </a:pPr>
            <a:r>
              <a:rPr lang="en-US" dirty="0"/>
              <a:t> (refer to the code on GitHub for different Unsupervised ML implementations) </a:t>
            </a:r>
          </a:p>
          <a:p>
            <a:pPr lvl="1"/>
            <a:endParaRPr lang="en-US" b="1" dirty="0"/>
          </a:p>
          <a:p>
            <a:pPr lvl="1"/>
            <a:endParaRPr lang="en-US" b="1" dirty="0"/>
          </a:p>
          <a:p>
            <a:pPr lvl="1"/>
            <a:endParaRPr lang="en-US" dirty="0"/>
          </a:p>
        </p:txBody>
      </p:sp>
    </p:spTree>
    <p:extLst>
      <p:ext uri="{BB962C8B-B14F-4D97-AF65-F5344CB8AC3E}">
        <p14:creationId xmlns:p14="http://schemas.microsoft.com/office/powerpoint/2010/main" val="1838917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normAutofit fontScale="90000"/>
          </a:bodyPr>
          <a:lstStyle/>
          <a:p>
            <a:r>
              <a:rPr lang="en-US" dirty="0"/>
              <a:t>Challenges of Using Machine Learning in Anomaly Detection</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lnSpcReduction="10000"/>
          </a:bodyPr>
          <a:lstStyle/>
          <a:p>
            <a:r>
              <a:rPr lang="en-US" dirty="0"/>
              <a:t>Machine learning has excelled in recommendation systems, but it faces unique challenges in anomaly detection.</a:t>
            </a:r>
          </a:p>
          <a:p>
            <a:r>
              <a:rPr lang="en-US" dirty="0"/>
              <a:t>In recommendation systems, wrong suggestions have minor consequences. In anomaly detection, errors can lead to significant damage, like system breaches. Misclassifying even one anomaly can be disastrous.</a:t>
            </a:r>
          </a:p>
        </p:txBody>
      </p:sp>
    </p:spTree>
    <p:extLst>
      <p:ext uri="{BB962C8B-B14F-4D97-AF65-F5344CB8AC3E}">
        <p14:creationId xmlns:p14="http://schemas.microsoft.com/office/powerpoint/2010/main" val="3174735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lstStyle/>
          <a:p>
            <a:r>
              <a:rPr lang="en-US" b="1" dirty="0"/>
              <a:t>Human Involvement</a:t>
            </a:r>
            <a:endParaRPr lang="en-US" dirty="0"/>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r>
              <a:rPr lang="en-US" dirty="0"/>
              <a:t>Due to the high cost of errors, fully automated anomaly detection systems are rare. </a:t>
            </a:r>
          </a:p>
          <a:p>
            <a:pPr lvl="1"/>
            <a:r>
              <a:rPr lang="en-US" dirty="0"/>
              <a:t>Humans are usually involved to verify alerts before taking action.</a:t>
            </a:r>
          </a:p>
        </p:txBody>
      </p:sp>
    </p:spTree>
    <p:extLst>
      <p:ext uri="{BB962C8B-B14F-4D97-AF65-F5344CB8AC3E}">
        <p14:creationId xmlns:p14="http://schemas.microsoft.com/office/powerpoint/2010/main" val="250427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54F0-D2F4-4368-76E7-CEE5ED741B16}"/>
              </a:ext>
            </a:extLst>
          </p:cNvPr>
          <p:cNvSpPr>
            <a:spLocks noGrp="1"/>
          </p:cNvSpPr>
          <p:nvPr>
            <p:ph type="title"/>
          </p:nvPr>
        </p:nvSpPr>
        <p:spPr/>
        <p:txBody>
          <a:bodyPr/>
          <a:lstStyle/>
          <a:p>
            <a:r>
              <a:rPr lang="en-US" dirty="0"/>
              <a:t>Anomaly Detection Techniques</a:t>
            </a:r>
          </a:p>
        </p:txBody>
      </p:sp>
      <p:sp>
        <p:nvSpPr>
          <p:cNvPr id="3" name="Content Placeholder 2">
            <a:extLst>
              <a:ext uri="{FF2B5EF4-FFF2-40B4-BE49-F238E27FC236}">
                <a16:creationId xmlns:a16="http://schemas.microsoft.com/office/drawing/2014/main" id="{C99588B9-9CF5-48E5-8938-6DF914C076A0}"/>
              </a:ext>
            </a:extLst>
          </p:cNvPr>
          <p:cNvSpPr>
            <a:spLocks noGrp="1"/>
          </p:cNvSpPr>
          <p:nvPr>
            <p:ph idx="1"/>
          </p:nvPr>
        </p:nvSpPr>
        <p:spPr/>
        <p:txBody>
          <a:bodyPr>
            <a:normAutofit fontScale="92500" lnSpcReduction="20000"/>
          </a:bodyPr>
          <a:lstStyle/>
          <a:p>
            <a:r>
              <a:rPr lang="en-US" b="1" dirty="0"/>
              <a:t>Statistical Methods: </a:t>
            </a:r>
            <a:r>
              <a:rPr lang="en-US" dirty="0"/>
              <a:t>Assumption-based (e.g., Gaussian distribution), where data points in low probability regions are considered anomalies.</a:t>
            </a:r>
          </a:p>
          <a:p>
            <a:endParaRPr lang="en-US" b="1" dirty="0"/>
          </a:p>
          <a:p>
            <a:r>
              <a:rPr lang="en-US" b="1" dirty="0"/>
              <a:t>Machine Learning Methods:</a:t>
            </a:r>
          </a:p>
          <a:p>
            <a:pPr lvl="1"/>
            <a:r>
              <a:rPr lang="en-US" b="1" dirty="0"/>
              <a:t>Clustering: </a:t>
            </a:r>
            <a:r>
              <a:rPr lang="en-US" dirty="0"/>
              <a:t>Algorithms like K-Means detect outliers as points far from the centroid of clusters.</a:t>
            </a:r>
          </a:p>
          <a:p>
            <a:pPr lvl="1"/>
            <a:r>
              <a:rPr lang="en-US" b="1" dirty="0"/>
              <a:t>Classification: </a:t>
            </a:r>
            <a:r>
              <a:rPr lang="en-US" dirty="0"/>
              <a:t>Support Vector Machine (SVM) for high-dimensional spaces.</a:t>
            </a:r>
          </a:p>
          <a:p>
            <a:pPr lvl="1"/>
            <a:r>
              <a:rPr lang="en-US" b="1" dirty="0"/>
              <a:t>Neural Networks: </a:t>
            </a:r>
            <a:r>
              <a:rPr lang="en-US" dirty="0"/>
              <a:t>Autoencoders that can reconstruct normal data but fail to do so for anomalies.</a:t>
            </a:r>
          </a:p>
        </p:txBody>
      </p:sp>
    </p:spTree>
    <p:extLst>
      <p:ext uri="{BB962C8B-B14F-4D97-AF65-F5344CB8AC3E}">
        <p14:creationId xmlns:p14="http://schemas.microsoft.com/office/powerpoint/2010/main" val="69547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10E6-2B68-B2D8-858C-A5AB48880FC2}"/>
              </a:ext>
            </a:extLst>
          </p:cNvPr>
          <p:cNvSpPr>
            <a:spLocks noGrp="1"/>
          </p:cNvSpPr>
          <p:nvPr>
            <p:ph type="title"/>
          </p:nvPr>
        </p:nvSpPr>
        <p:spPr/>
        <p:txBody>
          <a:bodyPr/>
          <a:lstStyle/>
          <a:p>
            <a:r>
              <a:rPr lang="en-US" dirty="0"/>
              <a:t>Anomaly Detection: Challenges</a:t>
            </a:r>
          </a:p>
        </p:txBody>
      </p:sp>
      <p:sp>
        <p:nvSpPr>
          <p:cNvPr id="3" name="Content Placeholder 2">
            <a:extLst>
              <a:ext uri="{FF2B5EF4-FFF2-40B4-BE49-F238E27FC236}">
                <a16:creationId xmlns:a16="http://schemas.microsoft.com/office/drawing/2014/main" id="{4FD46DC2-E35F-8CF5-1C13-7B56F7F725F2}"/>
              </a:ext>
            </a:extLst>
          </p:cNvPr>
          <p:cNvSpPr>
            <a:spLocks noGrp="1"/>
          </p:cNvSpPr>
          <p:nvPr>
            <p:ph idx="1"/>
          </p:nvPr>
        </p:nvSpPr>
        <p:spPr/>
        <p:txBody>
          <a:bodyPr/>
          <a:lstStyle/>
          <a:p>
            <a:pPr>
              <a:buFont typeface="Arial" panose="020B0604020202020204" pitchFamily="34" charset="0"/>
              <a:buChar char="•"/>
            </a:pPr>
            <a:r>
              <a:rPr lang="en-US" dirty="0"/>
              <a:t>High false-positive rate.</a:t>
            </a:r>
          </a:p>
          <a:p>
            <a:pPr>
              <a:buFont typeface="Arial" panose="020B0604020202020204" pitchFamily="34" charset="0"/>
              <a:buChar char="•"/>
            </a:pPr>
            <a:r>
              <a:rPr lang="en-US" dirty="0"/>
              <a:t>Difficulty in obtaining labeled data for training.</a:t>
            </a:r>
          </a:p>
          <a:p>
            <a:pPr>
              <a:buFont typeface="Arial" panose="020B0604020202020204" pitchFamily="34" charset="0"/>
              <a:buChar char="•"/>
            </a:pPr>
            <a:r>
              <a:rPr lang="en-US" dirty="0"/>
              <a:t>Adaptive anomalies over time (concept drift).</a:t>
            </a:r>
          </a:p>
          <a:p>
            <a:endParaRPr lang="en-US" dirty="0"/>
          </a:p>
        </p:txBody>
      </p:sp>
    </p:spTree>
    <p:extLst>
      <p:ext uri="{BB962C8B-B14F-4D97-AF65-F5344CB8AC3E}">
        <p14:creationId xmlns:p14="http://schemas.microsoft.com/office/powerpoint/2010/main" val="310886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5754</TotalTime>
  <Words>3542</Words>
  <Application>Microsoft Office PowerPoint</Application>
  <PresentationFormat>On-screen Show (4:3)</PresentationFormat>
  <Paragraphs>323</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Courier New</vt:lpstr>
      <vt:lpstr>Office Theme</vt:lpstr>
      <vt:lpstr>PowerPoint Presentation</vt:lpstr>
      <vt:lpstr>Please refer to Module 5 on github to obtain the codes or refer to the book’s github repo </vt:lpstr>
      <vt:lpstr>Topics</vt:lpstr>
      <vt:lpstr>What is Anomaly Detection?</vt:lpstr>
      <vt:lpstr>Anomalies and Outliers</vt:lpstr>
      <vt:lpstr>Anomalies and Outliers</vt:lpstr>
      <vt:lpstr>Approaches for Anomaly Detection</vt:lpstr>
      <vt:lpstr>Anomaly Detection Techniques</vt:lpstr>
      <vt:lpstr>Anomaly Detection: Challenges</vt:lpstr>
      <vt:lpstr>Anomaly Detection in security</vt:lpstr>
      <vt:lpstr>Anomaly Detection in security</vt:lpstr>
      <vt:lpstr>Anomaly Detection Beyond Security</vt:lpstr>
      <vt:lpstr>Novelty Detection Vs. Outlier detection</vt:lpstr>
      <vt:lpstr>PowerPoint Presentation</vt:lpstr>
      <vt:lpstr>When to Use Anomaly Detection Versus Supervised Learning</vt:lpstr>
      <vt:lpstr>Supervised Learning for Fraud Detection</vt:lpstr>
      <vt:lpstr>Pattern Recognition in Credit Card Fraud</vt:lpstr>
      <vt:lpstr>Challenges in Server Breach Detection</vt:lpstr>
      <vt:lpstr>Anomaly Detection's Role in Rare Events</vt:lpstr>
      <vt:lpstr>Intrusion Detection with Heuristics</vt:lpstr>
      <vt:lpstr>Challenges with Threshold-Based Logic</vt:lpstr>
      <vt:lpstr>Dynamic Thresholds</vt:lpstr>
      <vt:lpstr>Role-Based Thresholds</vt:lpstr>
      <vt:lpstr>Statistical Properties for Thresholds</vt:lpstr>
      <vt:lpstr>Adaptive Thresholds and Machine Learning</vt:lpstr>
      <vt:lpstr>Complex Systems and Threshold Challenges</vt:lpstr>
      <vt:lpstr>Probabilistic Anomaly Detection</vt:lpstr>
      <vt:lpstr>Data-Driven Methods</vt:lpstr>
      <vt:lpstr>Low false positives and false negatives</vt:lpstr>
      <vt:lpstr>Low false positives and false negatives</vt:lpstr>
      <vt:lpstr>Low false positives and false negatives</vt:lpstr>
      <vt:lpstr>Easy to configure, tune, and maintain </vt:lpstr>
      <vt:lpstr>Easy to configure, tune, and maintain </vt:lpstr>
      <vt:lpstr>Adapts to changing trends in the data</vt:lpstr>
      <vt:lpstr>Adapts to changing trends in the data</vt:lpstr>
      <vt:lpstr>Versatility Across Different Datasets</vt:lpstr>
      <vt:lpstr>The system should work effectively with diverse datasets.</vt:lpstr>
      <vt:lpstr>Resource Efficiency and Real-Time Application</vt:lpstr>
      <vt:lpstr>Explainable Alerts</vt:lpstr>
      <vt:lpstr>Feature Engineering</vt:lpstr>
      <vt:lpstr>Feature Engineering for Anomaly Detection</vt:lpstr>
      <vt:lpstr>Feature Engineering for Anomaly Detection</vt:lpstr>
      <vt:lpstr>Note</vt:lpstr>
      <vt:lpstr>Host Intrusion Detection</vt:lpstr>
      <vt:lpstr>Host Intrusion Detection</vt:lpstr>
      <vt:lpstr>Host Intrusion Detection</vt:lpstr>
      <vt:lpstr>osquery</vt:lpstr>
      <vt:lpstr>osquery</vt:lpstr>
      <vt:lpstr>Alternatives to osquery</vt:lpstr>
      <vt:lpstr>Network Intrusion</vt:lpstr>
      <vt:lpstr>Network Intrusion Techniques</vt:lpstr>
      <vt:lpstr>Network Intrusion Detection (NID)</vt:lpstr>
      <vt:lpstr>Network Intrusion Detection (NID)</vt:lpstr>
      <vt:lpstr>Network Intrusion Detection: Snort</vt:lpstr>
      <vt:lpstr>Feature Extraction for NIDs</vt:lpstr>
      <vt:lpstr>Extracting network traffic metadata</vt:lpstr>
      <vt:lpstr>Inspecting network traffic content</vt:lpstr>
      <vt:lpstr> Bro - Passive Network Monitoring</vt:lpstr>
      <vt:lpstr>Features for network intrusion detection</vt:lpstr>
      <vt:lpstr>Anomaly Detection with Data and Algorithms</vt:lpstr>
      <vt:lpstr>Data Nature and Quality</vt:lpstr>
      <vt:lpstr>PowerPoint Presentation</vt:lpstr>
      <vt:lpstr>Categorization of Anomaly Detection Methods</vt:lpstr>
      <vt:lpstr>Categorization of Anomaly Detection Methods</vt:lpstr>
      <vt:lpstr>Forecasting (Supervised Machine Learning)</vt:lpstr>
      <vt:lpstr>Forecasting (Supervised Machine Learning)</vt:lpstr>
      <vt:lpstr>Challenges in time series data</vt:lpstr>
      <vt:lpstr>Statistical Metrics</vt:lpstr>
      <vt:lpstr>Median Absolute Deviation (MAD)</vt:lpstr>
      <vt:lpstr>Grubbs’ Outlier Test</vt:lpstr>
      <vt:lpstr>Statistical Metrics: summary</vt:lpstr>
      <vt:lpstr>Unsupervised Machine Learning Algorithms</vt:lpstr>
      <vt:lpstr>Challenges of Using Machine Learning in Anomaly Detection</vt:lpstr>
      <vt:lpstr>Human Involvement</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533</cp:revision>
  <dcterms:created xsi:type="dcterms:W3CDTF">2011-06-20T17:46:59Z</dcterms:created>
  <dcterms:modified xsi:type="dcterms:W3CDTF">2023-11-05T23:27:56Z</dcterms:modified>
</cp:coreProperties>
</file>