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330" r:id="rId3"/>
    <p:sldId id="479" r:id="rId4"/>
    <p:sldId id="543" r:id="rId5"/>
    <p:sldId id="480" r:id="rId6"/>
    <p:sldId id="481" r:id="rId7"/>
    <p:sldId id="482" r:id="rId8"/>
    <p:sldId id="483" r:id="rId9"/>
    <p:sldId id="484" r:id="rId10"/>
    <p:sldId id="485" r:id="rId11"/>
    <p:sldId id="486" r:id="rId12"/>
    <p:sldId id="487" r:id="rId13"/>
    <p:sldId id="488" r:id="rId14"/>
    <p:sldId id="489" r:id="rId15"/>
    <p:sldId id="490" r:id="rId16"/>
    <p:sldId id="491" r:id="rId17"/>
    <p:sldId id="492" r:id="rId18"/>
    <p:sldId id="493" r:id="rId19"/>
    <p:sldId id="544" r:id="rId20"/>
    <p:sldId id="494" r:id="rId21"/>
    <p:sldId id="495" r:id="rId22"/>
    <p:sldId id="545" r:id="rId23"/>
    <p:sldId id="496" r:id="rId24"/>
    <p:sldId id="497" r:id="rId25"/>
    <p:sldId id="498" r:id="rId26"/>
    <p:sldId id="499" r:id="rId27"/>
    <p:sldId id="500" r:id="rId28"/>
    <p:sldId id="501" r:id="rId29"/>
    <p:sldId id="502" r:id="rId30"/>
    <p:sldId id="503" r:id="rId31"/>
    <p:sldId id="504" r:id="rId32"/>
    <p:sldId id="505" r:id="rId33"/>
    <p:sldId id="506" r:id="rId34"/>
    <p:sldId id="507" r:id="rId35"/>
    <p:sldId id="508" r:id="rId36"/>
    <p:sldId id="509" r:id="rId37"/>
    <p:sldId id="510" r:id="rId38"/>
    <p:sldId id="511" r:id="rId39"/>
    <p:sldId id="512" r:id="rId40"/>
    <p:sldId id="513" r:id="rId41"/>
    <p:sldId id="514" r:id="rId42"/>
    <p:sldId id="515" r:id="rId43"/>
    <p:sldId id="516" r:id="rId44"/>
    <p:sldId id="517" r:id="rId45"/>
    <p:sldId id="518" r:id="rId46"/>
    <p:sldId id="546" r:id="rId47"/>
    <p:sldId id="520"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2726" autoAdjust="0"/>
  </p:normalViewPr>
  <p:slideViewPr>
    <p:cSldViewPr>
      <p:cViewPr varScale="1">
        <p:scale>
          <a:sx n="114" d="100"/>
          <a:sy n="114" d="100"/>
        </p:scale>
        <p:origin x="150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6F8FE-044E-43C8-9E07-77133F04A74F}" type="datetimeFigureOut">
              <a:rPr lang="en-US" smtClean="0"/>
              <a:t>11/26/2023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B2B4C-4017-4332-A48C-51D407095C55}" type="slidenum">
              <a:rPr lang="en-US" smtClean="0"/>
              <a:t>‹#›</a:t>
            </a:fld>
            <a:endParaRPr lang="en-US"/>
          </a:p>
        </p:txBody>
      </p:sp>
    </p:spTree>
    <p:extLst>
      <p:ext uri="{BB962C8B-B14F-4D97-AF65-F5344CB8AC3E}">
        <p14:creationId xmlns:p14="http://schemas.microsoft.com/office/powerpoint/2010/main" val="3340986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2B5881-A400-41FA-87B3-41F75255235B}" type="datetimeFigureOut">
              <a:rPr lang="en-US" smtClean="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04560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43925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73661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75091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B5881-A400-41FA-87B3-41F75255235B}" type="datetimeFigureOut">
              <a:rPr lang="en-US" smtClean="0"/>
              <a:pPr/>
              <a:t>11/26/2023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15097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2B5881-A400-41FA-87B3-41F75255235B}" type="datetimeFigureOut">
              <a:rPr lang="en-US" smtClean="0"/>
              <a:pPr/>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5071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2B5881-A400-41FA-87B3-41F75255235B}" type="datetimeFigureOut">
              <a:rPr lang="en-US" smtClean="0"/>
              <a:pPr/>
              <a:t>11/26/2023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404598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2B5881-A400-41FA-87B3-41F75255235B}" type="datetimeFigureOut">
              <a:rPr lang="en-US" smtClean="0"/>
              <a:pPr/>
              <a:t>11/26/2023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79736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B5881-A400-41FA-87B3-41F75255235B}" type="datetimeFigureOut">
              <a:rPr lang="en-US" smtClean="0"/>
              <a:pPr/>
              <a:t>11/26/2023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33042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35225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11/26/2023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83106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5881-A400-41FA-87B3-41F75255235B}" type="datetimeFigureOut">
              <a:rPr lang="en-US" smtClean="0"/>
              <a:pPr/>
              <a:t>11/26/2023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564767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learning.oreilly.com/library/view/machine-learning-and/9781491979891/ch05.html#intrusion_detec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1239" y="762000"/>
            <a:ext cx="8610600" cy="2895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700" dirty="0">
                <a:solidFill>
                  <a:schemeClr val="tx2"/>
                </a:solidFill>
                <a:latin typeface="Arial" pitchFamily="34" charset="0"/>
                <a:cs typeface="Arial" pitchFamily="34" charset="0"/>
              </a:rPr>
              <a:t>CYBR 520</a:t>
            </a:r>
          </a:p>
          <a:p>
            <a:endParaRPr lang="en-US" sz="7700" dirty="0">
              <a:solidFill>
                <a:schemeClr val="tx2"/>
              </a:solidFill>
              <a:latin typeface="Arial" pitchFamily="34" charset="0"/>
              <a:cs typeface="Arial" pitchFamily="34" charset="0"/>
            </a:endParaRPr>
          </a:p>
        </p:txBody>
      </p:sp>
      <p:sp>
        <p:nvSpPr>
          <p:cNvPr id="7" name="Title 1"/>
          <p:cNvSpPr txBox="1">
            <a:spLocks/>
          </p:cNvSpPr>
          <p:nvPr/>
        </p:nvSpPr>
        <p:spPr>
          <a:xfrm>
            <a:off x="301239" y="3200400"/>
            <a:ext cx="8610600" cy="121920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200" dirty="0">
                <a:solidFill>
                  <a:schemeClr val="tx2">
                    <a:lumMod val="60000"/>
                    <a:lumOff val="40000"/>
                  </a:schemeClr>
                </a:solidFill>
                <a:latin typeface="Arial" pitchFamily="34" charset="0"/>
                <a:cs typeface="Arial" pitchFamily="34" charset="0"/>
              </a:rPr>
              <a:t>Module 7: Network Traffic Analysis Classification</a:t>
            </a:r>
          </a:p>
          <a:p>
            <a:r>
              <a:rPr lang="en-US" sz="2600" dirty="0">
                <a:latin typeface="Arial" pitchFamily="34" charset="0"/>
                <a:cs typeface="Arial" pitchFamily="34" charset="0"/>
                <a:hlinkClick r:id="rId2"/>
              </a:rPr>
              <a:t>Chapter 5</a:t>
            </a:r>
            <a:r>
              <a:rPr lang="en-US" sz="2600" dirty="0">
                <a:latin typeface="Arial" pitchFamily="34" charset="0"/>
                <a:cs typeface="Arial" pitchFamily="34" charset="0"/>
              </a:rPr>
              <a:t>: Network Traffic Analysis***</a:t>
            </a:r>
            <a:endParaRPr lang="en-US" sz="2600" dirty="0">
              <a:effectLst/>
              <a:latin typeface="Arial" pitchFamily="34" charset="0"/>
              <a:ea typeface="Times New Roman" panose="02020603050405020304" pitchFamily="18" charset="0"/>
              <a:cs typeface="Arial" pitchFamily="34" charset="0"/>
            </a:endParaRPr>
          </a:p>
        </p:txBody>
      </p:sp>
    </p:spTree>
    <p:extLst>
      <p:ext uri="{BB962C8B-B14F-4D97-AF65-F5344CB8AC3E}">
        <p14:creationId xmlns:p14="http://schemas.microsoft.com/office/powerpoint/2010/main" val="119813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a:xfrm>
            <a:off x="483798" y="525982"/>
            <a:ext cx="3212237" cy="1200361"/>
          </a:xfrm>
        </p:spPr>
        <p:txBody>
          <a:bodyPr anchor="b">
            <a:normAutofit/>
          </a:bodyPr>
          <a:lstStyle/>
          <a:p>
            <a:r>
              <a:rPr lang="en-US" sz="3100" i="1"/>
              <a:t>The OSI Model</a:t>
            </a:r>
            <a:endParaRPr lang="en-US" sz="3100"/>
          </a:p>
        </p:txBody>
      </p:sp>
      <p:sp>
        <p:nvSpPr>
          <p:cNvPr id="17"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399" y="1944913"/>
            <a:ext cx="30175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a:xfrm>
            <a:off x="483799" y="2031101"/>
            <a:ext cx="3212238" cy="3511943"/>
          </a:xfrm>
        </p:spPr>
        <p:txBody>
          <a:bodyPr anchor="ctr">
            <a:normAutofit/>
          </a:bodyPr>
          <a:lstStyle/>
          <a:p>
            <a:r>
              <a:rPr lang="en-US" sz="2000" dirty="0"/>
              <a:t>Throughout this chapter, we'll refer to different components of a typical networking stack using the Open Systems Interconnection (OSI) model. </a:t>
            </a:r>
          </a:p>
          <a:p>
            <a:r>
              <a:rPr lang="en-US" sz="2000" dirty="0"/>
              <a:t>The OSI model consists of seven layers.</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1965" y="6072626"/>
            <a:ext cx="740664" cy="1155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6109" y="1694387"/>
            <a:ext cx="740664" cy="88751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2594" y="354959"/>
            <a:ext cx="4638730"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table of text and words&#10;&#10;Description automatically generated with medium confidence">
            <a:extLst>
              <a:ext uri="{FF2B5EF4-FFF2-40B4-BE49-F238E27FC236}">
                <a16:creationId xmlns:a16="http://schemas.microsoft.com/office/drawing/2014/main" id="{E49A4C58-AC05-BD6A-41E9-62D360C39E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0803" y="1972392"/>
            <a:ext cx="4221014" cy="2680346"/>
          </a:xfrm>
          <a:prstGeom prst="rect">
            <a:avLst/>
          </a:prstGeom>
        </p:spPr>
      </p:pic>
    </p:spTree>
    <p:extLst>
      <p:ext uri="{BB962C8B-B14F-4D97-AF65-F5344CB8AC3E}">
        <p14:creationId xmlns:p14="http://schemas.microsoft.com/office/powerpoint/2010/main" val="297285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b="1" dirty="0"/>
              <a:t>Layer 1: Physical Layer</a:t>
            </a:r>
            <a:endParaRPr lang="en-US" dirty="0"/>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pPr>
              <a:buFont typeface="Arial" panose="020B0604020202020204" pitchFamily="34" charset="0"/>
              <a:buChar char="•"/>
            </a:pPr>
            <a:r>
              <a:rPr lang="en-US" dirty="0"/>
              <a:t>Converts digital data to electrical or mechanical signals for network transmission.</a:t>
            </a:r>
          </a:p>
          <a:p>
            <a:pPr>
              <a:buFont typeface="Arial" panose="020B0604020202020204" pitchFamily="34" charset="0"/>
              <a:buChar char="•"/>
            </a:pPr>
            <a:r>
              <a:rPr lang="en-US" dirty="0"/>
              <a:t>Converts signals received over the network back into digital data.</a:t>
            </a:r>
          </a:p>
          <a:p>
            <a:endParaRPr lang="en-US" dirty="0"/>
          </a:p>
        </p:txBody>
      </p:sp>
    </p:spTree>
    <p:extLst>
      <p:ext uri="{BB962C8B-B14F-4D97-AF65-F5344CB8AC3E}">
        <p14:creationId xmlns:p14="http://schemas.microsoft.com/office/powerpoint/2010/main" val="1250984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b="1" dirty="0"/>
              <a:t>Layer 2: Data Link Layer</a:t>
            </a:r>
            <a:endParaRPr lang="en-US" dirty="0"/>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r>
              <a:rPr lang="en-US" dirty="0"/>
              <a:t>Facilitates data transfer between adjacent nodes in a physical network.</a:t>
            </a:r>
          </a:p>
          <a:p>
            <a:endParaRPr lang="en-US" dirty="0"/>
          </a:p>
        </p:txBody>
      </p:sp>
    </p:spTree>
    <p:extLst>
      <p:ext uri="{BB962C8B-B14F-4D97-AF65-F5344CB8AC3E}">
        <p14:creationId xmlns:p14="http://schemas.microsoft.com/office/powerpoint/2010/main" val="1122627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b="1" dirty="0"/>
              <a:t>Layer 3: Network Layer</a:t>
            </a:r>
            <a:endParaRPr lang="en-US" dirty="0"/>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r>
              <a:rPr lang="en-US" dirty="0"/>
              <a:t>Routes packets and manages flow control between two network points.</a:t>
            </a:r>
          </a:p>
          <a:p>
            <a:endParaRPr lang="en-US" dirty="0"/>
          </a:p>
        </p:txBody>
      </p:sp>
    </p:spTree>
    <p:extLst>
      <p:ext uri="{BB962C8B-B14F-4D97-AF65-F5344CB8AC3E}">
        <p14:creationId xmlns:p14="http://schemas.microsoft.com/office/powerpoint/2010/main" val="2243650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b="1" dirty="0"/>
              <a:t>Layer 4: Transport Layer</a:t>
            </a:r>
            <a:endParaRPr lang="en-US" dirty="0"/>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r>
              <a:rPr lang="en-US" dirty="0"/>
              <a:t>Provides end-to-end communication and determines data transmission quality and reliability.</a:t>
            </a:r>
          </a:p>
          <a:p>
            <a:endParaRPr lang="en-US" dirty="0"/>
          </a:p>
        </p:txBody>
      </p:sp>
    </p:spTree>
    <p:extLst>
      <p:ext uri="{BB962C8B-B14F-4D97-AF65-F5344CB8AC3E}">
        <p14:creationId xmlns:p14="http://schemas.microsoft.com/office/powerpoint/2010/main" val="823755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b="1" dirty="0"/>
              <a:t>Layer 5: Session Layer</a:t>
            </a:r>
            <a:endParaRPr lang="en-US" dirty="0"/>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r>
              <a:rPr lang="en-US" dirty="0"/>
              <a:t>Initiates, maintains, and terminates sessions between application processes.</a:t>
            </a:r>
          </a:p>
          <a:p>
            <a:endParaRPr lang="en-US" dirty="0"/>
          </a:p>
        </p:txBody>
      </p:sp>
    </p:spTree>
    <p:extLst>
      <p:ext uri="{BB962C8B-B14F-4D97-AF65-F5344CB8AC3E}">
        <p14:creationId xmlns:p14="http://schemas.microsoft.com/office/powerpoint/2010/main" val="495022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b="1" dirty="0"/>
              <a:t>Layer 6: Presentation Layer</a:t>
            </a:r>
            <a:endParaRPr lang="en-US" dirty="0"/>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r>
              <a:rPr lang="en-US" dirty="0"/>
              <a:t>Translates binary data into formats that applications can understand.</a:t>
            </a:r>
          </a:p>
          <a:p>
            <a:endParaRPr lang="en-US" dirty="0"/>
          </a:p>
        </p:txBody>
      </p:sp>
    </p:spTree>
    <p:extLst>
      <p:ext uri="{BB962C8B-B14F-4D97-AF65-F5344CB8AC3E}">
        <p14:creationId xmlns:p14="http://schemas.microsoft.com/office/powerpoint/2010/main" val="4187816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b="1" dirty="0"/>
              <a:t>Layer 7: Application Layer</a:t>
            </a:r>
            <a:endParaRPr lang="en-US" dirty="0"/>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r>
              <a:rPr lang="en-US" dirty="0"/>
              <a:t>Displays data received from the network to users.</a:t>
            </a:r>
          </a:p>
          <a:p>
            <a:endParaRPr lang="en-US" dirty="0"/>
          </a:p>
        </p:txBody>
      </p:sp>
    </p:spTree>
    <p:extLst>
      <p:ext uri="{BB962C8B-B14F-4D97-AF65-F5344CB8AC3E}">
        <p14:creationId xmlns:p14="http://schemas.microsoft.com/office/powerpoint/2010/main" val="269488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normAutofit/>
          </a:bodyPr>
          <a:lstStyle/>
          <a:p>
            <a:r>
              <a:rPr lang="en-US" b="1" dirty="0"/>
              <a:t>Network Security</a:t>
            </a:r>
            <a:endParaRPr lang="en-US" dirty="0"/>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normAutofit lnSpcReduction="10000"/>
          </a:bodyPr>
          <a:lstStyle/>
          <a:p>
            <a:r>
              <a:rPr lang="en-US" dirty="0"/>
              <a:t>Networks have a complicated defense model because of the broad range of attack surfaces and threat vectors. </a:t>
            </a:r>
          </a:p>
          <a:p>
            <a:r>
              <a:rPr lang="en-US" dirty="0"/>
              <a:t>As is the case when defending any complicated system, administrators need to engage with attackers on multiple fronts and must make no assumptions about the reliability of any one component of the solution.</a:t>
            </a:r>
          </a:p>
        </p:txBody>
      </p:sp>
    </p:spTree>
    <p:extLst>
      <p:ext uri="{BB962C8B-B14F-4D97-AF65-F5344CB8AC3E}">
        <p14:creationId xmlns:p14="http://schemas.microsoft.com/office/powerpoint/2010/main" val="4077743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6952-9BAC-E0E0-D3D3-79E605F5A83F}"/>
              </a:ext>
            </a:extLst>
          </p:cNvPr>
          <p:cNvSpPr>
            <a:spLocks noGrp="1"/>
          </p:cNvSpPr>
          <p:nvPr>
            <p:ph type="title"/>
          </p:nvPr>
        </p:nvSpPr>
        <p:spPr/>
        <p:txBody>
          <a:bodyPr/>
          <a:lstStyle/>
          <a:p>
            <a:r>
              <a:rPr lang="en-US" dirty="0"/>
              <a:t> Theory of Network Defense</a:t>
            </a:r>
          </a:p>
        </p:txBody>
      </p:sp>
      <p:sp>
        <p:nvSpPr>
          <p:cNvPr id="3" name="Content Placeholder 2">
            <a:extLst>
              <a:ext uri="{FF2B5EF4-FFF2-40B4-BE49-F238E27FC236}">
                <a16:creationId xmlns:a16="http://schemas.microsoft.com/office/drawing/2014/main" id="{4AD5FED3-5443-0B23-6DD0-04B0E64C925D}"/>
              </a:ext>
            </a:extLst>
          </p:cNvPr>
          <p:cNvSpPr>
            <a:spLocks noGrp="1"/>
          </p:cNvSpPr>
          <p:nvPr>
            <p:ph idx="1"/>
          </p:nvPr>
        </p:nvSpPr>
        <p:spPr/>
        <p:txBody>
          <a:bodyPr>
            <a:normAutofit lnSpcReduction="10000"/>
          </a:bodyPr>
          <a:lstStyle/>
          <a:p>
            <a:r>
              <a:rPr lang="en-US" b="0" i="0" dirty="0">
                <a:solidFill>
                  <a:srgbClr val="0F0F0F"/>
                </a:solidFill>
                <a:effectLst/>
                <a:latin typeface="Söhne"/>
              </a:rPr>
              <a:t>The Theory of Network Defense is a framework or set of principles used in cybersecurity to protect computer networks from unauthorized access, misuse, malfunction, modification, destruction, or improper disclosure. </a:t>
            </a:r>
          </a:p>
          <a:p>
            <a:r>
              <a:rPr lang="en-US" b="0" i="0" dirty="0">
                <a:solidFill>
                  <a:srgbClr val="0F0F0F"/>
                </a:solidFill>
                <a:effectLst/>
                <a:latin typeface="Söhne"/>
              </a:rPr>
              <a:t>This theory encompasses various strategies, techniques, and tools to secure a network and its resources.</a:t>
            </a:r>
            <a:endParaRPr lang="en-US" dirty="0"/>
          </a:p>
        </p:txBody>
      </p:sp>
    </p:spTree>
    <p:extLst>
      <p:ext uri="{BB962C8B-B14F-4D97-AF65-F5344CB8AC3E}">
        <p14:creationId xmlns:p14="http://schemas.microsoft.com/office/powerpoint/2010/main" val="382222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CE96-7386-8DF6-3833-1A7614176157}"/>
              </a:ext>
            </a:extLst>
          </p:cNvPr>
          <p:cNvSpPr>
            <a:spLocks noGrp="1"/>
          </p:cNvSpPr>
          <p:nvPr>
            <p:ph type="title"/>
          </p:nvPr>
        </p:nvSpPr>
        <p:spPr>
          <a:xfrm>
            <a:off x="914400" y="2362200"/>
            <a:ext cx="7772400" cy="1905000"/>
          </a:xfrm>
        </p:spPr>
        <p:txBody>
          <a:bodyPr>
            <a:noAutofit/>
          </a:bodyPr>
          <a:lstStyle/>
          <a:p>
            <a:pPr algn="ct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Please refer to Module 7 on </a:t>
            </a:r>
            <a:r>
              <a:rPr lang="en-US" sz="3200" dirty="0" err="1">
                <a:solidFill>
                  <a:schemeClr val="tx1">
                    <a:lumMod val="95000"/>
                    <a:lumOff val="5000"/>
                  </a:schemeClr>
                </a:solidFill>
                <a:latin typeface="Arial" pitchFamily="34" charset="0"/>
                <a:ea typeface="Times New Roman" panose="02020603050405020304" pitchFamily="18" charset="0"/>
                <a:cs typeface="Arial" pitchFamily="34" charset="0"/>
              </a:rPr>
              <a:t>github</a:t>
            </a: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 to obtain the codes or refer to the book’s </a:t>
            </a:r>
            <a:r>
              <a:rPr lang="en-US" sz="3200" dirty="0" err="1">
                <a:solidFill>
                  <a:schemeClr val="tx1">
                    <a:lumMod val="95000"/>
                    <a:lumOff val="5000"/>
                  </a:schemeClr>
                </a:solidFill>
                <a:latin typeface="Arial" pitchFamily="34" charset="0"/>
                <a:ea typeface="Times New Roman" panose="02020603050405020304" pitchFamily="18" charset="0"/>
                <a:cs typeface="Arial" pitchFamily="34" charset="0"/>
              </a:rPr>
              <a:t>github</a:t>
            </a: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 repo</a:t>
            </a:r>
            <a:br>
              <a:rPr lang="en-US" sz="3200" dirty="0">
                <a:solidFill>
                  <a:schemeClr val="tx1">
                    <a:lumMod val="95000"/>
                    <a:lumOff val="5000"/>
                  </a:schemeClr>
                </a:solidFill>
                <a:effectLst/>
                <a:latin typeface="Calibri Light" panose="020F0302020204030204" pitchFamily="34" charset="0"/>
                <a:ea typeface="Times New Roman" panose="02020603050405020304" pitchFamily="18" charset="0"/>
              </a:rPr>
            </a:br>
            <a:endParaRPr lang="en-US" sz="3200" dirty="0">
              <a:solidFill>
                <a:schemeClr val="tx1">
                  <a:lumMod val="95000"/>
                  <a:lumOff val="5000"/>
                </a:schemeClr>
              </a:solidFill>
            </a:endParaRPr>
          </a:p>
        </p:txBody>
      </p:sp>
    </p:spTree>
    <p:extLst>
      <p:ext uri="{BB962C8B-B14F-4D97-AF65-F5344CB8AC3E}">
        <p14:creationId xmlns:p14="http://schemas.microsoft.com/office/powerpoint/2010/main" val="1367931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dirty="0"/>
              <a:t>Access Control and Authentication</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r>
              <a:rPr lang="en-US" dirty="0"/>
              <a:t>A client’s interaction with a network begins with the access control layer.</a:t>
            </a:r>
          </a:p>
          <a:p>
            <a:r>
              <a:rPr lang="en-US" dirty="0"/>
              <a:t>Access control is a form of authorization by which you can control which users, roles, or hosts in the organization can access each segment of the network. </a:t>
            </a:r>
          </a:p>
          <a:p>
            <a:pPr lvl="1"/>
            <a:r>
              <a:rPr lang="en-US" dirty="0"/>
              <a:t>Firewalls</a:t>
            </a:r>
          </a:p>
          <a:p>
            <a:pPr lvl="1"/>
            <a:endParaRPr lang="en-US" dirty="0"/>
          </a:p>
        </p:txBody>
      </p:sp>
    </p:spTree>
    <p:extLst>
      <p:ext uri="{BB962C8B-B14F-4D97-AF65-F5344CB8AC3E}">
        <p14:creationId xmlns:p14="http://schemas.microsoft.com/office/powerpoint/2010/main" val="1719878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dirty="0"/>
              <a:t>Firewalls </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r>
              <a:rPr lang="en-US" dirty="0"/>
              <a:t>In Linux, built-in firewall, iptables, which enforces an IP-level ruleset that dictates the ingress and egress capabilities of a host, configurable on the command line.</a:t>
            </a:r>
          </a:p>
          <a:p>
            <a:r>
              <a:rPr lang="en-US" dirty="0"/>
              <a:t>In Windows, the Windows Firewall with Advanced Security WFAS</a:t>
            </a:r>
          </a:p>
          <a:p>
            <a:pPr lvl="1"/>
            <a:r>
              <a:rPr lang="en-US" dirty="0"/>
              <a:t>Configure how others can connect to your SSH </a:t>
            </a:r>
          </a:p>
        </p:txBody>
      </p:sp>
    </p:spTree>
    <p:extLst>
      <p:ext uri="{BB962C8B-B14F-4D97-AF65-F5344CB8AC3E}">
        <p14:creationId xmlns:p14="http://schemas.microsoft.com/office/powerpoint/2010/main" val="36733198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FB2AA75-58CD-55E5-0FC7-0E316AB1C3A6}"/>
              </a:ext>
            </a:extLst>
          </p:cNvPr>
          <p:cNvSpPr>
            <a:spLocks noGrp="1"/>
          </p:cNvSpPr>
          <p:nvPr>
            <p:ph type="title"/>
          </p:nvPr>
        </p:nvSpPr>
        <p:spPr>
          <a:xfrm>
            <a:off x="473202" y="630936"/>
            <a:ext cx="2699766" cy="1463040"/>
          </a:xfrm>
        </p:spPr>
        <p:txBody>
          <a:bodyPr vert="horz" lIns="91440" tIns="45720" rIns="91440" bIns="45720" rtlCol="0" anchor="ctr">
            <a:normAutofit/>
          </a:bodyPr>
          <a:lstStyle/>
          <a:p>
            <a:pPr algn="l">
              <a:lnSpc>
                <a:spcPct val="90000"/>
              </a:lnSpc>
            </a:pPr>
            <a:r>
              <a:rPr lang="en-US" sz="4200" kern="1200" dirty="0">
                <a:solidFill>
                  <a:srgbClr val="FFFFFF"/>
                </a:solidFill>
                <a:latin typeface="+mj-lt"/>
                <a:ea typeface="+mj-ea"/>
                <a:cs typeface="+mj-cs"/>
              </a:rPr>
              <a:t>Iptables </a:t>
            </a:r>
            <a:r>
              <a:rPr lang="en-US" sz="4200" kern="1200" dirty="0" err="1">
                <a:solidFill>
                  <a:srgbClr val="FFFFFF"/>
                </a:solidFill>
                <a:latin typeface="+mj-lt"/>
                <a:ea typeface="+mj-ea"/>
                <a:cs typeface="+mj-cs"/>
              </a:rPr>
              <a:t>exmple</a:t>
            </a:r>
            <a:endParaRPr lang="en-US" sz="4200" kern="1200" dirty="0">
              <a:solidFill>
                <a:srgbClr val="FFFFFF"/>
              </a:solidFill>
              <a:latin typeface="+mj-lt"/>
              <a:ea typeface="+mj-ea"/>
              <a:cs typeface="+mj-cs"/>
            </a:endParaRPr>
          </a:p>
        </p:txBody>
      </p:sp>
      <p:sp>
        <p:nvSpPr>
          <p:cNvPr id="16"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355598"/>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 name="connsiteX0" fmla="*/ 0 w 1554480"/>
              <a:gd name="connsiteY0" fmla="*/ 0 h 13716"/>
              <a:gd name="connsiteX1" fmla="*/ 502615 w 1554480"/>
              <a:gd name="connsiteY1" fmla="*/ 0 h 13716"/>
              <a:gd name="connsiteX2" fmla="*/ 974141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1816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69558" y="-27075"/>
                  <a:pt x="365297" y="14897"/>
                  <a:pt x="549250" y="0"/>
                </a:cubicBezTo>
                <a:cubicBezTo>
                  <a:pt x="762323" y="14872"/>
                  <a:pt x="864871" y="21041"/>
                  <a:pt x="1082954" y="0"/>
                </a:cubicBezTo>
                <a:cubicBezTo>
                  <a:pt x="1306037" y="9403"/>
                  <a:pt x="1371926" y="14821"/>
                  <a:pt x="1554480" y="0"/>
                </a:cubicBezTo>
                <a:cubicBezTo>
                  <a:pt x="1554010" y="4793"/>
                  <a:pt x="1554680" y="10394"/>
                  <a:pt x="1554480" y="13716"/>
                </a:cubicBezTo>
                <a:cubicBezTo>
                  <a:pt x="1328957" y="3179"/>
                  <a:pt x="1207025" y="27731"/>
                  <a:pt x="1067410" y="13716"/>
                </a:cubicBezTo>
                <a:cubicBezTo>
                  <a:pt x="897316" y="-7440"/>
                  <a:pt x="788951" y="-24962"/>
                  <a:pt x="549250" y="13716"/>
                </a:cubicBezTo>
                <a:cubicBezTo>
                  <a:pt x="300394" y="-2982"/>
                  <a:pt x="129576" y="35301"/>
                  <a:pt x="0" y="13716"/>
                </a:cubicBezTo>
                <a:cubicBezTo>
                  <a:pt x="354" y="8869"/>
                  <a:pt x="649" y="6738"/>
                  <a:pt x="0" y="0"/>
                </a:cubicBezTo>
                <a:close/>
              </a:path>
              <a:path w="1554480" h="13716" stroke="0" extrusionOk="0">
                <a:moveTo>
                  <a:pt x="0" y="0"/>
                </a:moveTo>
                <a:cubicBezTo>
                  <a:pt x="249513" y="10124"/>
                  <a:pt x="389298" y="10419"/>
                  <a:pt x="502615" y="0"/>
                </a:cubicBezTo>
                <a:cubicBezTo>
                  <a:pt x="616735" y="10147"/>
                  <a:pt x="791037" y="-19212"/>
                  <a:pt x="974141" y="0"/>
                </a:cubicBezTo>
                <a:cubicBezTo>
                  <a:pt x="1141919" y="34853"/>
                  <a:pt x="1248514" y="16971"/>
                  <a:pt x="1554480" y="0"/>
                </a:cubicBezTo>
                <a:cubicBezTo>
                  <a:pt x="1554288" y="3835"/>
                  <a:pt x="1554171" y="7531"/>
                  <a:pt x="1554480" y="13716"/>
                </a:cubicBezTo>
                <a:cubicBezTo>
                  <a:pt x="1337806" y="9080"/>
                  <a:pt x="1308467" y="19887"/>
                  <a:pt x="1067410" y="13716"/>
                </a:cubicBezTo>
                <a:cubicBezTo>
                  <a:pt x="824349" y="13143"/>
                  <a:pt x="783437" y="24151"/>
                  <a:pt x="518160" y="13716"/>
                </a:cubicBezTo>
                <a:cubicBezTo>
                  <a:pt x="271530" y="4598"/>
                  <a:pt x="132568" y="-7659"/>
                  <a:pt x="0" y="13716"/>
                </a:cubicBezTo>
                <a:cubicBezTo>
                  <a:pt x="768" y="9617"/>
                  <a:pt x="-274" y="4847"/>
                  <a:pt x="0" y="0"/>
                </a:cubicBezTo>
                <a:close/>
              </a:path>
              <a:path w="1554480" h="13716" fill="none" stroke="0" extrusionOk="0">
                <a:moveTo>
                  <a:pt x="0" y="0"/>
                </a:moveTo>
                <a:cubicBezTo>
                  <a:pt x="95687" y="-31247"/>
                  <a:pt x="331569" y="3404"/>
                  <a:pt x="549250" y="0"/>
                </a:cubicBezTo>
                <a:cubicBezTo>
                  <a:pt x="776590" y="6530"/>
                  <a:pt x="844530" y="-5109"/>
                  <a:pt x="1082954" y="0"/>
                </a:cubicBezTo>
                <a:cubicBezTo>
                  <a:pt x="1293569" y="15486"/>
                  <a:pt x="1361850" y="13824"/>
                  <a:pt x="1554480" y="0"/>
                </a:cubicBezTo>
                <a:cubicBezTo>
                  <a:pt x="1553504" y="4786"/>
                  <a:pt x="1554832" y="10912"/>
                  <a:pt x="1554480" y="13716"/>
                </a:cubicBezTo>
                <a:cubicBezTo>
                  <a:pt x="1366718" y="4861"/>
                  <a:pt x="1218290" y="26644"/>
                  <a:pt x="1067410" y="13716"/>
                </a:cubicBezTo>
                <a:cubicBezTo>
                  <a:pt x="900327" y="-8822"/>
                  <a:pt x="792178" y="6310"/>
                  <a:pt x="549250" y="13716"/>
                </a:cubicBezTo>
                <a:cubicBezTo>
                  <a:pt x="295300" y="2843"/>
                  <a:pt x="142619" y="40779"/>
                  <a:pt x="0" y="13716"/>
                </a:cubicBezTo>
                <a:cubicBezTo>
                  <a:pt x="813" y="8812"/>
                  <a:pt x="948" y="672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322BEB4-0890-5813-EA6A-BBCD8298777F}"/>
              </a:ext>
            </a:extLst>
          </p:cNvPr>
          <p:cNvSpPr txBox="1"/>
          <p:nvPr/>
        </p:nvSpPr>
        <p:spPr>
          <a:xfrm>
            <a:off x="3355846" y="630936"/>
            <a:ext cx="5305807"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i="0" dirty="0">
                <a:solidFill>
                  <a:srgbClr val="FFFFFF"/>
                </a:solidFill>
                <a:effectLst/>
              </a:rPr>
              <a:t>An attacker who gains control of a server in the 192.169.100.0/24 subnet can access the server because this passive authentication method relies on only a single property—the connection’s origin—to grant or deny access.</a:t>
            </a:r>
            <a:endParaRPr lang="en-US" sz="1900" dirty="0">
              <a:solidFill>
                <a:srgbClr val="FFFFFF"/>
              </a:solidFill>
            </a:endParaRPr>
          </a:p>
        </p:txBody>
      </p:sp>
      <p:pic>
        <p:nvPicPr>
          <p:cNvPr id="5" name="Content Placeholder 4">
            <a:extLst>
              <a:ext uri="{FF2B5EF4-FFF2-40B4-BE49-F238E27FC236}">
                <a16:creationId xmlns:a16="http://schemas.microsoft.com/office/drawing/2014/main" id="{B09B6069-585B-1044-C212-B9BE6B41B6A7}"/>
              </a:ext>
            </a:extLst>
          </p:cNvPr>
          <p:cNvPicPr>
            <a:picLocks noGrp="1" noChangeAspect="1"/>
          </p:cNvPicPr>
          <p:nvPr>
            <p:ph idx="1"/>
          </p:nvPr>
        </p:nvPicPr>
        <p:blipFill>
          <a:blip r:embed="rId2"/>
          <a:stretch>
            <a:fillRect/>
          </a:stretch>
        </p:blipFill>
        <p:spPr>
          <a:xfrm>
            <a:off x="473202" y="3521163"/>
            <a:ext cx="8188452" cy="2179762"/>
          </a:xfrm>
          <a:prstGeom prst="rect">
            <a:avLst/>
          </a:prstGeom>
        </p:spPr>
      </p:pic>
    </p:spTree>
    <p:extLst>
      <p:ext uri="{BB962C8B-B14F-4D97-AF65-F5344CB8AC3E}">
        <p14:creationId xmlns:p14="http://schemas.microsoft.com/office/powerpoint/2010/main" val="3480400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dirty="0"/>
              <a:t>Access Control and Authentication</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r>
              <a:rPr lang="en-US" dirty="0"/>
              <a:t>Access Control Methods that relay on singular data checkers are not very effective.</a:t>
            </a:r>
          </a:p>
          <a:p>
            <a:r>
              <a:rPr lang="en-US" i="1" dirty="0"/>
              <a:t>Active authentication methods </a:t>
            </a:r>
            <a:r>
              <a:rPr lang="en-US" dirty="0"/>
              <a:t>gather more information about connecting clients</a:t>
            </a:r>
          </a:p>
          <a:p>
            <a:pPr lvl="1"/>
            <a:r>
              <a:rPr lang="en-US" dirty="0"/>
              <a:t>Diversify authentication means</a:t>
            </a:r>
          </a:p>
          <a:p>
            <a:pPr lvl="1"/>
            <a:r>
              <a:rPr lang="en-US" dirty="0"/>
              <a:t>Minimize single point of failures</a:t>
            </a:r>
          </a:p>
        </p:txBody>
      </p:sp>
    </p:spTree>
    <p:extLst>
      <p:ext uri="{BB962C8B-B14F-4D97-AF65-F5344CB8AC3E}">
        <p14:creationId xmlns:p14="http://schemas.microsoft.com/office/powerpoint/2010/main" val="273054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dirty="0"/>
              <a:t>Active authentication methods </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normAutofit fontScale="92500" lnSpcReduction="20000"/>
          </a:bodyPr>
          <a:lstStyle/>
          <a:p>
            <a:r>
              <a:rPr lang="en-US" dirty="0"/>
              <a:t>For instance, in addition to using the connection origin as a signal, the system administrator might require an SSH key and/or authentication credentials to allow a connection request. </a:t>
            </a:r>
          </a:p>
          <a:p>
            <a:r>
              <a:rPr lang="en-US" dirty="0"/>
              <a:t>In some cases, multifactor authentication (MFA) can be a suitable method for raising the bar for attackers wanting to break in. </a:t>
            </a:r>
          </a:p>
          <a:p>
            <a:r>
              <a:rPr lang="en-US" dirty="0"/>
              <a:t>MFA breaks up the authentication into multiple parts, causing attackers to have to exploit multiple schemes or devices to get both parts of the key to gain the desired access.</a:t>
            </a:r>
          </a:p>
        </p:txBody>
      </p:sp>
    </p:spTree>
    <p:extLst>
      <p:ext uri="{BB962C8B-B14F-4D97-AF65-F5344CB8AC3E}">
        <p14:creationId xmlns:p14="http://schemas.microsoft.com/office/powerpoint/2010/main" val="1656413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normAutofit/>
          </a:bodyPr>
          <a:lstStyle/>
          <a:p>
            <a:r>
              <a:rPr lang="en-US" dirty="0"/>
              <a:t>Detecting In-Network Attackers</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r>
              <a:rPr lang="en-US" dirty="0"/>
              <a:t>In many cases –and in this chapter- the security measures are implemented at different levels (outside and inside).</a:t>
            </a:r>
          </a:p>
          <a:p>
            <a:r>
              <a:rPr lang="en-US" dirty="0"/>
              <a:t>In-networks attackers do exist	</a:t>
            </a:r>
          </a:p>
          <a:p>
            <a:pPr lvl="1"/>
            <a:r>
              <a:rPr lang="en-US" dirty="0"/>
              <a:t>Due to undetected traffic</a:t>
            </a:r>
          </a:p>
          <a:p>
            <a:pPr lvl="1"/>
            <a:r>
              <a:rPr lang="en-US" dirty="0"/>
              <a:t> Just protecting the perimeter is not sufficient, given that an attacker who spends enough time and resources on breaching the perimeter will often be successful.</a:t>
            </a:r>
          </a:p>
        </p:txBody>
      </p:sp>
    </p:spTree>
    <p:extLst>
      <p:ext uri="{BB962C8B-B14F-4D97-AF65-F5344CB8AC3E}">
        <p14:creationId xmlns:p14="http://schemas.microsoft.com/office/powerpoint/2010/main" val="3793102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dirty="0"/>
              <a:t>Security segmentation</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r>
              <a:rPr lang="en-US" dirty="0"/>
              <a:t>Proper segmentation of a network can help limit the damage caused by in-network attackers.</a:t>
            </a:r>
          </a:p>
          <a:p>
            <a:pPr lvl="1"/>
            <a:r>
              <a:rPr lang="en-US" dirty="0"/>
              <a:t>Separate public from sensitive info</a:t>
            </a:r>
          </a:p>
          <a:p>
            <a:r>
              <a:rPr lang="en-US" dirty="0" err="1"/>
              <a:t>Microsegmentation</a:t>
            </a:r>
            <a:r>
              <a:rPr lang="en-US" dirty="0"/>
              <a:t> is the practice of segmenting a network into various sections based on each element’s logical function</a:t>
            </a:r>
          </a:p>
        </p:txBody>
      </p:sp>
    </p:spTree>
    <p:extLst>
      <p:ext uri="{BB962C8B-B14F-4D97-AF65-F5344CB8AC3E}">
        <p14:creationId xmlns:p14="http://schemas.microsoft.com/office/powerpoint/2010/main" val="3171968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dirty="0"/>
              <a:t>Network segmentation </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r>
              <a:rPr lang="en-US" dirty="0"/>
              <a:t>Nevertheless, network segmentation allows administrators an opportunity to enforce strict control on the number of possible paths between node A and node B on a network, and also provides added visibility to enable the use of data science to detect attackers</a:t>
            </a:r>
          </a:p>
        </p:txBody>
      </p:sp>
    </p:spTree>
    <p:extLst>
      <p:ext uri="{BB962C8B-B14F-4D97-AF65-F5344CB8AC3E}">
        <p14:creationId xmlns:p14="http://schemas.microsoft.com/office/powerpoint/2010/main" val="277690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normAutofit/>
          </a:bodyPr>
          <a:lstStyle/>
          <a:p>
            <a:r>
              <a:rPr lang="en-US" dirty="0"/>
              <a:t>Data-Centric Security</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a:xfrm>
            <a:off x="457200" y="1417638"/>
            <a:ext cx="8229600" cy="4525963"/>
          </a:xfrm>
        </p:spPr>
        <p:txBody>
          <a:bodyPr>
            <a:normAutofit fontScale="92500" lnSpcReduction="10000"/>
          </a:bodyPr>
          <a:lstStyle/>
          <a:p>
            <a:r>
              <a:rPr lang="en-US" dirty="0"/>
              <a:t>When the perimeter is compromised, any data stored within the network is at risk of being stolen.</a:t>
            </a:r>
          </a:p>
          <a:p>
            <a:pPr lvl="1"/>
            <a:r>
              <a:rPr lang="en-US" dirty="0"/>
              <a:t>Employing data-centric view limits possible damage of data loss when a network is compromised.</a:t>
            </a:r>
          </a:p>
          <a:p>
            <a:r>
              <a:rPr lang="en-US" dirty="0"/>
              <a:t>Data-centric security emphasizes the security of the data itself, meaning that even if a database is breached, the data might not be of much value to an attacker.</a:t>
            </a:r>
          </a:p>
          <a:p>
            <a:pPr lvl="1"/>
            <a:r>
              <a:rPr lang="en-US" dirty="0"/>
              <a:t>Encryption?</a:t>
            </a:r>
          </a:p>
        </p:txBody>
      </p:sp>
    </p:spTree>
    <p:extLst>
      <p:ext uri="{BB962C8B-B14F-4D97-AF65-F5344CB8AC3E}">
        <p14:creationId xmlns:p14="http://schemas.microsoft.com/office/powerpoint/2010/main" val="1891326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dirty="0"/>
              <a:t>Encryption of data in databases</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r>
              <a:rPr lang="en-US" dirty="0"/>
              <a:t>You may do that however, when could this be unsuitable?</a:t>
            </a:r>
          </a:p>
          <a:p>
            <a:r>
              <a:rPr lang="en-US" dirty="0"/>
              <a:t>Actively used databases for data analysis makes this very pricy.</a:t>
            </a:r>
          </a:p>
          <a:p>
            <a:r>
              <a:rPr lang="en-US" dirty="0"/>
              <a:t>Can we perform data analysis on encrypted data?</a:t>
            </a:r>
          </a:p>
          <a:p>
            <a:endParaRPr lang="en-US" dirty="0"/>
          </a:p>
        </p:txBody>
      </p:sp>
    </p:spTree>
    <p:extLst>
      <p:ext uri="{BB962C8B-B14F-4D97-AF65-F5344CB8AC3E}">
        <p14:creationId xmlns:p14="http://schemas.microsoft.com/office/powerpoint/2010/main" val="841079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AB2F-81DC-83CD-54FD-3E8F19464EF0}"/>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31BDF8E4-50AB-86F2-C74E-0DD9B7E2C440}"/>
              </a:ext>
            </a:extLst>
          </p:cNvPr>
          <p:cNvSpPr>
            <a:spLocks noGrp="1"/>
          </p:cNvSpPr>
          <p:nvPr>
            <p:ph idx="1"/>
          </p:nvPr>
        </p:nvSpPr>
        <p:spPr/>
        <p:txBody>
          <a:bodyPr>
            <a:normAutofit/>
          </a:bodyPr>
          <a:lstStyle/>
          <a:p>
            <a:pPr marL="514350" indent="-514350">
              <a:buFont typeface="+mj-lt"/>
              <a:buAutoNum type="arabicPeriod"/>
            </a:pPr>
            <a:r>
              <a:rPr lang="en-US" dirty="0"/>
              <a:t>Theory of Network Defense</a:t>
            </a:r>
          </a:p>
          <a:p>
            <a:pPr marL="514350" indent="-514350">
              <a:buFont typeface="+mj-lt"/>
              <a:buAutoNum type="arabicPeriod"/>
            </a:pPr>
            <a:r>
              <a:rPr lang="en-US" dirty="0"/>
              <a:t>Machine Learning and Network Security</a:t>
            </a:r>
          </a:p>
          <a:p>
            <a:pPr marL="514350" indent="-514350">
              <a:buFont typeface="+mj-lt"/>
              <a:buAutoNum type="arabicPeriod"/>
            </a:pPr>
            <a:r>
              <a:rPr lang="en-US" dirty="0"/>
              <a:t>Building A Predictive Model to Classify Network Attacks (on </a:t>
            </a:r>
            <a:r>
              <a:rPr lang="en-US" dirty="0" err="1"/>
              <a:t>Github</a:t>
            </a:r>
            <a:r>
              <a:rPr lang="en-US" dirty="0"/>
              <a:t>)</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284014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dirty="0"/>
              <a:t>Homomorphic encryption</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normAutofit fontScale="92500" lnSpcReduction="10000"/>
          </a:bodyPr>
          <a:lstStyle/>
          <a:p>
            <a:r>
              <a:rPr lang="en-US" dirty="0"/>
              <a:t>A technique that allows data analysis using encrypted data.</a:t>
            </a:r>
          </a:p>
          <a:p>
            <a:r>
              <a:rPr lang="en-US" dirty="0"/>
              <a:t>The </a:t>
            </a:r>
            <a:r>
              <a:rPr lang="en-US" i="1" dirty="0" err="1"/>
              <a:t>Brakerski</a:t>
            </a:r>
            <a:r>
              <a:rPr lang="en-US" i="1" dirty="0"/>
              <a:t>-Gentry-</a:t>
            </a:r>
            <a:r>
              <a:rPr lang="en-US" i="1" dirty="0" err="1"/>
              <a:t>Vaikuntanathan</a:t>
            </a:r>
            <a:r>
              <a:rPr lang="en-US" dirty="0"/>
              <a:t> (BGV) scheme is widely famous in performing computation without decrypting encrypted data.</a:t>
            </a:r>
          </a:p>
          <a:p>
            <a:pPr lvl="1"/>
            <a:r>
              <a:rPr lang="en-US" dirty="0"/>
              <a:t>This allows different data processing services that work on the same piece of data to pass an encrypted version of the data to each other potentially without ever having to decrypt the data.</a:t>
            </a:r>
          </a:p>
          <a:p>
            <a:pPr lvl="1"/>
            <a:r>
              <a:rPr lang="en-US" dirty="0"/>
              <a:t>Not so great with large scale data</a:t>
            </a:r>
          </a:p>
          <a:p>
            <a:endParaRPr lang="en-US" dirty="0"/>
          </a:p>
        </p:txBody>
      </p:sp>
    </p:spTree>
    <p:extLst>
      <p:ext uri="{BB962C8B-B14F-4D97-AF65-F5344CB8AC3E}">
        <p14:creationId xmlns:p14="http://schemas.microsoft.com/office/powerpoint/2010/main" val="13736605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dirty="0"/>
              <a:t>Honeypots</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r>
              <a:rPr lang="en-US" dirty="0"/>
              <a:t>Honeypots are decoys intended for gathering information about attackers.</a:t>
            </a:r>
          </a:p>
          <a:p>
            <a:r>
              <a:rPr lang="en-US" dirty="0"/>
              <a:t>Honeypots strategically placed in environments that experience a sizable volume of attacks can be useful for collecting labeled training data for research and improving attack detection models.</a:t>
            </a:r>
          </a:p>
        </p:txBody>
      </p:sp>
    </p:spTree>
    <p:extLst>
      <p:ext uri="{BB962C8B-B14F-4D97-AF65-F5344CB8AC3E}">
        <p14:creationId xmlns:p14="http://schemas.microsoft.com/office/powerpoint/2010/main" val="29200075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a:xfrm>
            <a:off x="571500" y="1143486"/>
            <a:ext cx="3200400" cy="1437406"/>
          </a:xfrm>
        </p:spPr>
        <p:txBody>
          <a:bodyPr anchor="t">
            <a:normAutofit/>
          </a:bodyPr>
          <a:lstStyle/>
          <a:p>
            <a:r>
              <a:rPr lang="en-US" sz="2800"/>
              <a:t>Machine Learning and Network Security</a:t>
            </a:r>
          </a:p>
        </p:txBody>
      </p:sp>
      <p:cxnSp>
        <p:nvCxnSpPr>
          <p:cNvPr id="1031" name="Straight Connector 1030">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a:xfrm>
            <a:off x="4369209" y="838200"/>
            <a:ext cx="4125936" cy="1866358"/>
          </a:xfrm>
        </p:spPr>
        <p:txBody>
          <a:bodyPr>
            <a:normAutofit/>
          </a:bodyPr>
          <a:lstStyle/>
          <a:p>
            <a:r>
              <a:rPr lang="en-US" sz="1700"/>
              <a:t>Pattern mining is one of the primary strengths of machine learning, and there are many inherent patterns to be discovered in network traffic data.</a:t>
            </a:r>
          </a:p>
        </p:txBody>
      </p:sp>
      <p:pic>
        <p:nvPicPr>
          <p:cNvPr id="1026" name="Picture 2" descr="mlas 0502">
            <a:extLst>
              <a:ext uri="{FF2B5EF4-FFF2-40B4-BE49-F238E27FC236}">
                <a16:creationId xmlns:a16="http://schemas.microsoft.com/office/drawing/2014/main" id="{69E13784-B76A-404D-60B3-3D0994DF0DB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1317" y="4308157"/>
            <a:ext cx="7943850" cy="7348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4875B99-75ED-48D1-5FA5-52C6AF7694B4}"/>
              </a:ext>
            </a:extLst>
          </p:cNvPr>
          <p:cNvSpPr txBox="1"/>
          <p:nvPr/>
        </p:nvSpPr>
        <p:spPr>
          <a:xfrm>
            <a:off x="2171700" y="5257800"/>
            <a:ext cx="4572000" cy="1200329"/>
          </a:xfrm>
          <a:prstGeom prst="rect">
            <a:avLst/>
          </a:prstGeom>
          <a:noFill/>
        </p:spPr>
        <p:txBody>
          <a:bodyPr wrap="square">
            <a:spAutoFit/>
          </a:bodyPr>
          <a:lstStyle/>
          <a:p>
            <a:pPr algn="ctr" fontAlgn="base"/>
            <a:r>
              <a:rPr lang="en-US" b="0" i="0" dirty="0">
                <a:solidFill>
                  <a:srgbClr val="3D3B49"/>
                </a:solidFill>
                <a:effectLst/>
                <a:latin typeface="Noto serif" panose="02020600060500020200" pitchFamily="18" charset="0"/>
              </a:rPr>
              <a:t>Figure 5-2. TCP three-way handshake (source: Wireshark screen capture)</a:t>
            </a:r>
          </a:p>
          <a:p>
            <a:br>
              <a:rPr lang="en-US" dirty="0"/>
            </a:br>
            <a:endParaRPr lang="en-US" dirty="0"/>
          </a:p>
        </p:txBody>
      </p:sp>
    </p:spTree>
    <p:extLst>
      <p:ext uri="{BB962C8B-B14F-4D97-AF65-F5344CB8AC3E}">
        <p14:creationId xmlns:p14="http://schemas.microsoft.com/office/powerpoint/2010/main" val="31026829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normAutofit fontScale="90000"/>
          </a:bodyPr>
          <a:lstStyle/>
          <a:p>
            <a:r>
              <a:rPr lang="en-US" dirty="0"/>
              <a:t>From Captures to Features</a:t>
            </a:r>
            <a:br>
              <a:rPr lang="en-US" dirty="0"/>
            </a:br>
            <a:endParaRPr lang="en-US" dirty="0"/>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r>
              <a:rPr lang="en-US" dirty="0"/>
              <a:t>Capturing network traffic is similar to video surveillance.</a:t>
            </a:r>
          </a:p>
          <a:p>
            <a:r>
              <a:rPr lang="en-US" dirty="0"/>
              <a:t>Packet analysis/ network / protocol sniffers</a:t>
            </a:r>
          </a:p>
          <a:p>
            <a:r>
              <a:rPr lang="en-US" dirty="0"/>
              <a:t>This data is overwhelming</a:t>
            </a:r>
          </a:p>
          <a:p>
            <a:pPr lvl="1"/>
            <a:r>
              <a:rPr lang="en-US" dirty="0"/>
              <a:t>How can we extract features?</a:t>
            </a:r>
          </a:p>
          <a:p>
            <a:pPr lvl="1"/>
            <a:r>
              <a:rPr lang="en-US" dirty="0"/>
              <a:t>See examples on GitHub:</a:t>
            </a:r>
          </a:p>
          <a:p>
            <a:pPr lvl="2"/>
            <a:r>
              <a:rPr lang="en-US" dirty="0"/>
              <a:t>PacketsToFeatures.py </a:t>
            </a:r>
          </a:p>
          <a:p>
            <a:pPr lvl="1"/>
            <a:endParaRPr lang="en-US" dirty="0"/>
          </a:p>
        </p:txBody>
      </p:sp>
    </p:spTree>
    <p:extLst>
      <p:ext uri="{BB962C8B-B14F-4D97-AF65-F5344CB8AC3E}">
        <p14:creationId xmlns:p14="http://schemas.microsoft.com/office/powerpoint/2010/main" val="3589442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dirty="0"/>
              <a:t>Note about features</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r>
              <a:rPr lang="en-US" dirty="0"/>
              <a:t>While we do focus on manually created featured, many features can be extracted using </a:t>
            </a:r>
            <a:r>
              <a:rPr lang="en-US" u="sng" dirty="0"/>
              <a:t>unsupervised feature learning  </a:t>
            </a:r>
            <a:r>
              <a:rPr lang="en-US" dirty="0"/>
              <a:t>algorithms</a:t>
            </a:r>
          </a:p>
          <a:p>
            <a:r>
              <a:rPr lang="en-US" dirty="0"/>
              <a:t>These accept raw data and try to come up with their own features. </a:t>
            </a:r>
          </a:p>
          <a:p>
            <a:pPr lvl="1"/>
            <a:r>
              <a:rPr lang="en-US" dirty="0"/>
              <a:t>This is NOT Unsupervised Machine Learning</a:t>
            </a:r>
          </a:p>
        </p:txBody>
      </p:sp>
    </p:spTree>
    <p:extLst>
      <p:ext uri="{BB962C8B-B14F-4D97-AF65-F5344CB8AC3E}">
        <p14:creationId xmlns:p14="http://schemas.microsoft.com/office/powerpoint/2010/main" val="146102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normAutofit/>
          </a:bodyPr>
          <a:lstStyle/>
          <a:p>
            <a:r>
              <a:rPr lang="en-US" dirty="0"/>
              <a:t>Threats in the Network</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normAutofit lnSpcReduction="10000"/>
          </a:bodyPr>
          <a:lstStyle/>
          <a:p>
            <a:r>
              <a:rPr lang="en-US" dirty="0"/>
              <a:t>We will only focus on OSI layers 3,4, and 5.</a:t>
            </a:r>
          </a:p>
          <a:p>
            <a:r>
              <a:rPr lang="en-US" dirty="0"/>
              <a:t>Threats are:</a:t>
            </a:r>
          </a:p>
          <a:p>
            <a:pPr lvl="1"/>
            <a:r>
              <a:rPr lang="en-US" dirty="0"/>
              <a:t>Passive attacks</a:t>
            </a:r>
          </a:p>
          <a:p>
            <a:pPr lvl="1"/>
            <a:r>
              <a:rPr lang="en-US" dirty="0"/>
              <a:t>Active attacks</a:t>
            </a:r>
          </a:p>
          <a:p>
            <a:r>
              <a:rPr lang="en-US" dirty="0"/>
              <a:t>Attacks:</a:t>
            </a:r>
          </a:p>
          <a:p>
            <a:pPr lvl="1"/>
            <a:r>
              <a:rPr lang="en-US" dirty="0"/>
              <a:t>Breaches</a:t>
            </a:r>
          </a:p>
          <a:p>
            <a:pPr lvl="1"/>
            <a:r>
              <a:rPr lang="en-US" dirty="0"/>
              <a:t>Spoofing</a:t>
            </a:r>
          </a:p>
          <a:p>
            <a:pPr lvl="1"/>
            <a:r>
              <a:rPr lang="en-US" dirty="0"/>
              <a:t>Pivoting</a:t>
            </a:r>
          </a:p>
          <a:p>
            <a:pPr lvl="1"/>
            <a:r>
              <a:rPr lang="en-US" dirty="0"/>
              <a:t>Denial of Service (DoS)</a:t>
            </a:r>
          </a:p>
        </p:txBody>
      </p:sp>
    </p:spTree>
    <p:extLst>
      <p:ext uri="{BB962C8B-B14F-4D97-AF65-F5344CB8AC3E}">
        <p14:creationId xmlns:p14="http://schemas.microsoft.com/office/powerpoint/2010/main" val="3706633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dirty="0"/>
              <a:t>Passive Attacks</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r>
              <a:rPr lang="en-US" dirty="0"/>
              <a:t>Do not communication with any terminals in the network</a:t>
            </a:r>
          </a:p>
          <a:p>
            <a:r>
              <a:rPr lang="en-US" dirty="0"/>
              <a:t>Info gathering and reconnaissance</a:t>
            </a:r>
          </a:p>
          <a:p>
            <a:r>
              <a:rPr lang="en-US" dirty="0"/>
              <a:t>Ports scan are examples </a:t>
            </a:r>
          </a:p>
        </p:txBody>
      </p:sp>
    </p:spTree>
    <p:extLst>
      <p:ext uri="{BB962C8B-B14F-4D97-AF65-F5344CB8AC3E}">
        <p14:creationId xmlns:p14="http://schemas.microsoft.com/office/powerpoint/2010/main" val="3509983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normAutofit/>
          </a:bodyPr>
          <a:lstStyle/>
          <a:p>
            <a:r>
              <a:rPr lang="en-US" dirty="0"/>
              <a:t>Active attacks</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normAutofit fontScale="77500" lnSpcReduction="20000"/>
          </a:bodyPr>
          <a:lstStyle/>
          <a:p>
            <a:r>
              <a:rPr lang="en-US" b="0" i="0" dirty="0">
                <a:effectLst/>
                <a:latin typeface="Söhne"/>
              </a:rPr>
              <a:t>Active Attacks: Aggressive, deliberate actions to compromise network security.</a:t>
            </a:r>
          </a:p>
          <a:p>
            <a:pPr algn="l">
              <a:buFont typeface="Arial" panose="020B0604020202020204" pitchFamily="34" charset="0"/>
              <a:buChar char="•"/>
            </a:pPr>
            <a:r>
              <a:rPr lang="en-US" b="0" i="0" dirty="0">
                <a:effectLst/>
                <a:latin typeface="Söhne"/>
              </a:rPr>
              <a:t>Categories Explained:</a:t>
            </a:r>
          </a:p>
          <a:p>
            <a:pPr marL="742950" lvl="1" indent="-285750" algn="l">
              <a:buFont typeface="Arial" panose="020B0604020202020204" pitchFamily="34" charset="0"/>
              <a:buChar char="•"/>
            </a:pPr>
            <a:r>
              <a:rPr lang="en-US" b="1" i="0" dirty="0">
                <a:effectLst/>
                <a:latin typeface="Söhne"/>
              </a:rPr>
              <a:t>Breaches</a:t>
            </a:r>
            <a:r>
              <a:rPr lang="en-US" b="0" i="0" dirty="0">
                <a:effectLst/>
                <a:latin typeface="Söhne"/>
              </a:rPr>
              <a:t>: Unauthorized network access, exploiting perimeter vulnerabilities.</a:t>
            </a:r>
          </a:p>
          <a:p>
            <a:pPr marL="742950" lvl="1" indent="-285750" algn="l">
              <a:buFont typeface="Arial" panose="020B0604020202020204" pitchFamily="34" charset="0"/>
              <a:buChar char="•"/>
            </a:pPr>
            <a:r>
              <a:rPr lang="en-US" b="1" i="0" dirty="0">
                <a:effectLst/>
                <a:latin typeface="Söhne"/>
              </a:rPr>
              <a:t>Spoofing</a:t>
            </a:r>
            <a:r>
              <a:rPr lang="en-US" b="0" i="0" dirty="0">
                <a:effectLst/>
                <a:latin typeface="Söhne"/>
              </a:rPr>
              <a:t>: Identity falsification to misdirect or intercept communications.</a:t>
            </a:r>
          </a:p>
          <a:p>
            <a:pPr marL="742950" lvl="1" indent="-285750" algn="l">
              <a:buFont typeface="Arial" panose="020B0604020202020204" pitchFamily="34" charset="0"/>
              <a:buChar char="•"/>
            </a:pPr>
            <a:r>
              <a:rPr lang="en-US" b="1" i="0" dirty="0">
                <a:effectLst/>
                <a:latin typeface="Söhne"/>
              </a:rPr>
              <a:t>Pivoting</a:t>
            </a:r>
            <a:r>
              <a:rPr lang="en-US" b="0" i="0" dirty="0">
                <a:effectLst/>
                <a:latin typeface="Söhne"/>
              </a:rPr>
              <a:t>: Navigating through networks post-access breach.</a:t>
            </a:r>
          </a:p>
          <a:p>
            <a:pPr marL="742950" lvl="1" indent="-285750" algn="l">
              <a:buFont typeface="Arial" panose="020B0604020202020204" pitchFamily="34" charset="0"/>
              <a:buChar char="•"/>
            </a:pPr>
            <a:r>
              <a:rPr lang="en-US" b="1" i="0" dirty="0">
                <a:effectLst/>
                <a:latin typeface="Söhne"/>
              </a:rPr>
              <a:t>Denial of Service (DoS)</a:t>
            </a:r>
            <a:r>
              <a:rPr lang="en-US" b="0" i="0" dirty="0">
                <a:effectLst/>
                <a:latin typeface="Söhne"/>
              </a:rPr>
              <a:t>: Overloading systems to deny user access.</a:t>
            </a:r>
          </a:p>
          <a:p>
            <a:pPr marL="742950" lvl="1" indent="-285750" algn="l">
              <a:buFont typeface="Arial" panose="020B0604020202020204" pitchFamily="34" charset="0"/>
              <a:buChar char="•"/>
            </a:pPr>
            <a:r>
              <a:rPr lang="en-US" b="1" i="0" dirty="0">
                <a:effectLst/>
                <a:latin typeface="Söhne"/>
              </a:rPr>
              <a:t>Botnets</a:t>
            </a:r>
            <a:r>
              <a:rPr lang="en-US" b="0" i="0" dirty="0">
                <a:effectLst/>
                <a:latin typeface="Söhne"/>
              </a:rPr>
              <a:t>: Utilizing networks of hijacked computers for coordinated attacks.</a:t>
            </a:r>
          </a:p>
          <a:p>
            <a:pPr algn="l">
              <a:buFont typeface="Arial" panose="020B0604020202020204" pitchFamily="34" charset="0"/>
              <a:buChar char="•"/>
            </a:pPr>
            <a:r>
              <a:rPr lang="en-US" b="0" i="0" dirty="0">
                <a:effectLst/>
                <a:latin typeface="Söhne"/>
              </a:rPr>
              <a:t>Network Vulnerability: Emphasis on the need for robust security measures to counter these threats.</a:t>
            </a:r>
          </a:p>
          <a:p>
            <a:endParaRPr lang="en-US" dirty="0"/>
          </a:p>
        </p:txBody>
      </p:sp>
    </p:spTree>
    <p:extLst>
      <p:ext uri="{BB962C8B-B14F-4D97-AF65-F5344CB8AC3E}">
        <p14:creationId xmlns:p14="http://schemas.microsoft.com/office/powerpoint/2010/main" val="3528651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dirty="0"/>
              <a:t>Network Breaches</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effectLst/>
                <a:latin typeface="Söhne"/>
              </a:rPr>
              <a:t>Definition: Unauthorized access to private systems, exploiting network perimeter weaknesses.</a:t>
            </a:r>
          </a:p>
          <a:p>
            <a:pPr algn="l">
              <a:buFont typeface="Arial" panose="020B0604020202020204" pitchFamily="34" charset="0"/>
              <a:buChar char="•"/>
            </a:pPr>
            <a:r>
              <a:rPr lang="en-US" b="0" i="0" dirty="0">
                <a:effectLst/>
                <a:latin typeface="Söhne"/>
              </a:rPr>
              <a:t>Network Nodes as Perimeter: Role of routers, proxies, firewalls, switches, load balancers in defense.</a:t>
            </a:r>
          </a:p>
          <a:p>
            <a:pPr algn="l">
              <a:buFont typeface="Arial" panose="020B0604020202020204" pitchFamily="34" charset="0"/>
              <a:buChar char="•"/>
            </a:pPr>
            <a:r>
              <a:rPr lang="en-US" b="0" i="0" dirty="0">
                <a:effectLst/>
                <a:latin typeface="Söhne"/>
              </a:rPr>
              <a:t>Intrusion Detection Systems: Mechanisms for detecting attacks on network perimeters, utilizing anomaly detection techniques.</a:t>
            </a:r>
          </a:p>
          <a:p>
            <a:pPr algn="l">
              <a:buFont typeface="Arial" panose="020B0604020202020204" pitchFamily="34" charset="0"/>
              <a:buChar char="•"/>
            </a:pPr>
            <a:r>
              <a:rPr lang="en-US" b="0" i="0" dirty="0">
                <a:effectLst/>
                <a:latin typeface="Söhne"/>
              </a:rPr>
              <a:t>Server Infrastructures: Vulnerability analysis in the context of server setups and network configurations.</a:t>
            </a:r>
          </a:p>
          <a:p>
            <a:endParaRPr lang="en-US" dirty="0"/>
          </a:p>
        </p:txBody>
      </p:sp>
    </p:spTree>
    <p:extLst>
      <p:ext uri="{BB962C8B-B14F-4D97-AF65-F5344CB8AC3E}">
        <p14:creationId xmlns:p14="http://schemas.microsoft.com/office/powerpoint/2010/main" val="191893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dirty="0"/>
              <a:t>Techniques in Network Breaches</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a:xfrm>
            <a:off x="457200" y="1524000"/>
            <a:ext cx="8229600" cy="4525963"/>
          </a:xfrm>
        </p:spPr>
        <p:txBody>
          <a:bodyPr>
            <a:normAutofit fontScale="92500" lnSpcReduction="20000"/>
          </a:bodyPr>
          <a:lstStyle/>
          <a:p>
            <a:pPr algn="l">
              <a:buFont typeface="Arial" panose="020B0604020202020204" pitchFamily="34" charset="0"/>
              <a:buChar char="•"/>
            </a:pPr>
            <a:r>
              <a:rPr lang="en-US" b="1" i="0" dirty="0">
                <a:effectLst/>
                <a:latin typeface="Söhne"/>
              </a:rPr>
              <a:t>Information Gathering</a:t>
            </a:r>
            <a:r>
              <a:rPr lang="en-US" b="0" i="0" dirty="0">
                <a:effectLst/>
                <a:latin typeface="Söhne"/>
              </a:rPr>
              <a:t>: Passive reconnaissance to identify vulnerabilities. (</a:t>
            </a:r>
            <a:r>
              <a:rPr lang="en-US" b="0" i="0" dirty="0">
                <a:solidFill>
                  <a:srgbClr val="FF0000"/>
                </a:solidFill>
                <a:effectLst/>
                <a:latin typeface="Söhne"/>
              </a:rPr>
              <a:t>see InforGathering.py on GitHub Repo)</a:t>
            </a:r>
          </a:p>
          <a:p>
            <a:pPr algn="l">
              <a:buFont typeface="Arial" panose="020B0604020202020204" pitchFamily="34" charset="0"/>
              <a:buChar char="•"/>
            </a:pPr>
            <a:r>
              <a:rPr lang="en-US" b="1" i="0" dirty="0">
                <a:effectLst/>
                <a:latin typeface="Söhne"/>
              </a:rPr>
              <a:t>Application Vulnerability Exploitation</a:t>
            </a:r>
            <a:r>
              <a:rPr lang="en-US" b="0" i="0" dirty="0">
                <a:effectLst/>
                <a:latin typeface="Söhne"/>
              </a:rPr>
              <a:t>: Methods attackers use to gain shell or root access via public endpoints.</a:t>
            </a:r>
          </a:p>
          <a:p>
            <a:pPr algn="l">
              <a:buFont typeface="Arial" panose="020B0604020202020204" pitchFamily="34" charset="0"/>
              <a:buChar char="•"/>
            </a:pPr>
            <a:r>
              <a:rPr lang="en-US" b="1" i="0" dirty="0">
                <a:effectLst/>
                <a:latin typeface="Söhne"/>
              </a:rPr>
              <a:t>Traffic Inspection: </a:t>
            </a:r>
            <a:r>
              <a:rPr lang="en-US" b="0" i="0" dirty="0">
                <a:effectLst/>
                <a:latin typeface="Söhne"/>
              </a:rPr>
              <a:t>Detecting remote application attacks by monitoring server communications.</a:t>
            </a:r>
          </a:p>
          <a:p>
            <a:pPr algn="l">
              <a:buFont typeface="Arial" panose="020B0604020202020204" pitchFamily="34" charset="0"/>
              <a:buChar char="•"/>
            </a:pPr>
            <a:r>
              <a:rPr lang="en-US" b="1" i="0" dirty="0">
                <a:effectLst/>
                <a:latin typeface="Söhne"/>
              </a:rPr>
              <a:t>Polymorphic Attacks</a:t>
            </a:r>
            <a:r>
              <a:rPr lang="en-US" b="0" i="0" dirty="0">
                <a:effectLst/>
                <a:latin typeface="Söhne"/>
              </a:rPr>
              <a:t>: Challenges in detecting evolving threats and the role of machine learning in addressing these challenges.</a:t>
            </a:r>
          </a:p>
          <a:p>
            <a:endParaRPr lang="en-US" dirty="0"/>
          </a:p>
        </p:txBody>
      </p:sp>
    </p:spTree>
    <p:extLst>
      <p:ext uri="{BB962C8B-B14F-4D97-AF65-F5344CB8AC3E}">
        <p14:creationId xmlns:p14="http://schemas.microsoft.com/office/powerpoint/2010/main" val="80105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C609E-AF0E-1889-F001-DB232BBE74B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E873CE0-9D41-9461-6339-170990D48203}"/>
              </a:ext>
            </a:extLst>
          </p:cNvPr>
          <p:cNvSpPr>
            <a:spLocks noGrp="1"/>
          </p:cNvSpPr>
          <p:nvPr>
            <p:ph idx="1"/>
          </p:nvPr>
        </p:nvSpPr>
        <p:spPr/>
        <p:txBody>
          <a:bodyPr/>
          <a:lstStyle/>
          <a:p>
            <a:r>
              <a:rPr lang="en-US" dirty="0"/>
              <a:t>The most common point of entry for attackers is through computer networks. </a:t>
            </a:r>
          </a:p>
          <a:p>
            <a:r>
              <a:rPr lang="en-US" dirty="0"/>
              <a:t>Network security is a comprehensive practice that involves safeguarding computer networks and the devices connected to them from malicious activities, misuse, and denial of service attacks.</a:t>
            </a:r>
          </a:p>
        </p:txBody>
      </p:sp>
    </p:spTree>
    <p:extLst>
      <p:ext uri="{BB962C8B-B14F-4D97-AF65-F5344CB8AC3E}">
        <p14:creationId xmlns:p14="http://schemas.microsoft.com/office/powerpoint/2010/main" val="32904192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dirty="0"/>
              <a:t> Insider Threats and Data Breaches</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effectLst/>
                <a:latin typeface="Söhne"/>
              </a:rPr>
              <a:t>Insider Threats: Risks posed by legitimate users with system access, such as corrupt employees.</a:t>
            </a:r>
          </a:p>
          <a:p>
            <a:pPr algn="l">
              <a:buFont typeface="Arial" panose="020B0604020202020204" pitchFamily="34" charset="0"/>
              <a:buChar char="•"/>
            </a:pPr>
            <a:r>
              <a:rPr lang="en-US" b="0" i="0" dirty="0">
                <a:effectLst/>
                <a:latin typeface="Söhne"/>
              </a:rPr>
              <a:t>Access Control and Auditing: Implementing role-based access control policies and auditing internal security systems.</a:t>
            </a:r>
          </a:p>
          <a:p>
            <a:pPr algn="l">
              <a:buFont typeface="Arial" panose="020B0604020202020204" pitchFamily="34" charset="0"/>
              <a:buChar char="•"/>
            </a:pPr>
            <a:r>
              <a:rPr lang="en-US" b="0" i="0" dirty="0">
                <a:effectLst/>
                <a:latin typeface="Söhne"/>
              </a:rPr>
              <a:t>Data Encryption: Securing stored data to reduce attack surface.</a:t>
            </a:r>
          </a:p>
          <a:p>
            <a:pPr algn="l">
              <a:buFont typeface="Arial" panose="020B0604020202020204" pitchFamily="34" charset="0"/>
              <a:buChar char="•"/>
            </a:pPr>
            <a:r>
              <a:rPr lang="en-US" b="0" i="0" dirty="0">
                <a:effectLst/>
                <a:latin typeface="Söhne"/>
              </a:rPr>
              <a:t>Anomaly Detection: Using data science to detect inconsistencies in access patterns indicative of insider compromises.</a:t>
            </a:r>
          </a:p>
          <a:p>
            <a:endParaRPr lang="en-US" dirty="0"/>
          </a:p>
        </p:txBody>
      </p:sp>
    </p:spTree>
    <p:extLst>
      <p:ext uri="{BB962C8B-B14F-4D97-AF65-F5344CB8AC3E}">
        <p14:creationId xmlns:p14="http://schemas.microsoft.com/office/powerpoint/2010/main" val="31679331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dirty="0"/>
              <a:t>Spoofing Attacks</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b="0" i="0" dirty="0">
                <a:effectLst/>
                <a:latin typeface="Söhne"/>
              </a:rPr>
              <a:t>Spoofing Definition: Sending falsified data to mislead or intercept communications.</a:t>
            </a:r>
          </a:p>
          <a:p>
            <a:pPr algn="l">
              <a:buFont typeface="Arial" panose="020B0604020202020204" pitchFamily="34" charset="0"/>
              <a:buChar char="•"/>
            </a:pPr>
            <a:r>
              <a:rPr lang="en-US" b="0" i="0" dirty="0">
                <a:effectLst/>
                <a:latin typeface="Söhne"/>
              </a:rPr>
              <a:t>DNS and ARP Spoofing: Methods of cache poisoning to misdirect client communications.</a:t>
            </a:r>
          </a:p>
          <a:p>
            <a:pPr algn="l">
              <a:buFont typeface="Arial" panose="020B0604020202020204" pitchFamily="34" charset="0"/>
              <a:buChar char="•"/>
            </a:pPr>
            <a:r>
              <a:rPr lang="en-US" b="0" i="0" dirty="0">
                <a:effectLst/>
                <a:latin typeface="Söhne"/>
              </a:rPr>
              <a:t>Mitigation: Implementing DNSSEC for authenticating DNS resolutions and preventing most DNS spoofing attacks.</a:t>
            </a:r>
          </a:p>
          <a:p>
            <a:pPr algn="l">
              <a:buFont typeface="Arial" panose="020B0604020202020204" pitchFamily="34" charset="0"/>
              <a:buChar char="•"/>
            </a:pPr>
            <a:r>
              <a:rPr lang="en-US" b="0" i="0" dirty="0">
                <a:effectLst/>
                <a:latin typeface="Söhne"/>
              </a:rPr>
              <a:t>Impact on Confidential Communications: How spoofing enables passive wiretapping and information exfiltration.</a:t>
            </a:r>
          </a:p>
          <a:p>
            <a:endParaRPr lang="en-US" dirty="0"/>
          </a:p>
        </p:txBody>
      </p:sp>
    </p:spTree>
    <p:extLst>
      <p:ext uri="{BB962C8B-B14F-4D97-AF65-F5344CB8AC3E}">
        <p14:creationId xmlns:p14="http://schemas.microsoft.com/office/powerpoint/2010/main" val="3308583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dirty="0"/>
              <a:t> Pivoting in Cyber Attacks</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Pivoting: Technique of moving between servers within a network post initial access.</a:t>
            </a:r>
          </a:p>
          <a:p>
            <a:pPr algn="l">
              <a:buFont typeface="Arial" panose="020B0604020202020204" pitchFamily="34" charset="0"/>
              <a:buChar char="•"/>
            </a:pPr>
            <a:r>
              <a:rPr lang="en-US" b="0" i="0" dirty="0">
                <a:effectLst/>
                <a:latin typeface="Söhne"/>
              </a:rPr>
              <a:t>Vulnerability of Infrastructures: Risks in networks with poorly designed or configured service boundaries.</a:t>
            </a:r>
          </a:p>
          <a:p>
            <a:pPr algn="l">
              <a:buFont typeface="Arial" panose="020B0604020202020204" pitchFamily="34" charset="0"/>
              <a:buChar char="•"/>
            </a:pPr>
            <a:r>
              <a:rPr lang="en-US" b="0" i="0" dirty="0">
                <a:effectLst/>
                <a:latin typeface="Söhne"/>
              </a:rPr>
              <a:t>Attack Techniques: Switch spoofing, VLAN hopping, and their role in facilitating network movement.</a:t>
            </a:r>
          </a:p>
          <a:p>
            <a:pPr algn="l">
              <a:buFont typeface="Arial" panose="020B0604020202020204" pitchFamily="34" charset="0"/>
              <a:buChar char="•"/>
            </a:pPr>
            <a:r>
              <a:rPr lang="en-US" b="0" i="0" dirty="0">
                <a:effectLst/>
                <a:latin typeface="Söhne"/>
              </a:rPr>
              <a:t>Penetration Testing: Use of tools like Meterpreter for identifying and exploiting pivoting vulnerabilities.</a:t>
            </a:r>
          </a:p>
          <a:p>
            <a:endParaRPr lang="en-US" dirty="0"/>
          </a:p>
        </p:txBody>
      </p:sp>
    </p:spTree>
    <p:extLst>
      <p:ext uri="{BB962C8B-B14F-4D97-AF65-F5344CB8AC3E}">
        <p14:creationId xmlns:p14="http://schemas.microsoft.com/office/powerpoint/2010/main" val="2259841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dirty="0"/>
              <a:t>Denial-of-Service (DoS) Attacks</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effectLst/>
                <a:latin typeface="Söhne"/>
              </a:rPr>
              <a:t>DoS Attacks Defined: Targeting system availability to disrupt user access.</a:t>
            </a:r>
          </a:p>
          <a:p>
            <a:pPr algn="l">
              <a:buFont typeface="Arial" panose="020B0604020202020204" pitchFamily="34" charset="0"/>
              <a:buChar char="•"/>
            </a:pPr>
            <a:r>
              <a:rPr lang="en-US" b="0" i="0" dirty="0">
                <a:effectLst/>
                <a:latin typeface="Söhne"/>
              </a:rPr>
              <a:t>Techniques: SYN Flooding and its impact on TCP handshake process.</a:t>
            </a:r>
          </a:p>
          <a:p>
            <a:pPr algn="l">
              <a:buFont typeface="Arial" panose="020B0604020202020204" pitchFamily="34" charset="0"/>
              <a:buChar char="•"/>
            </a:pPr>
            <a:r>
              <a:rPr lang="en-US" b="0" i="0" dirty="0">
                <a:effectLst/>
                <a:latin typeface="Söhne"/>
              </a:rPr>
              <a:t>Botnet Role in DDoS: Use of botnets for amplifying the impact of DoS attacks.</a:t>
            </a:r>
          </a:p>
          <a:p>
            <a:pPr algn="l">
              <a:buFont typeface="Arial" panose="020B0604020202020204" pitchFamily="34" charset="0"/>
              <a:buChar char="•"/>
            </a:pPr>
            <a:r>
              <a:rPr lang="en-US" b="0" i="0" dirty="0">
                <a:effectLst/>
                <a:latin typeface="Söhne"/>
              </a:rPr>
              <a:t>Variants of DoS: Various methods to drain server resources and interrupt service availability.</a:t>
            </a:r>
          </a:p>
          <a:p>
            <a:endParaRPr lang="en-US" dirty="0"/>
          </a:p>
        </p:txBody>
      </p:sp>
    </p:spTree>
    <p:extLst>
      <p:ext uri="{BB962C8B-B14F-4D97-AF65-F5344CB8AC3E}">
        <p14:creationId xmlns:p14="http://schemas.microsoft.com/office/powerpoint/2010/main" val="2519406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dirty="0"/>
              <a:t> Botnets and Their Impact</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Botnet Definition: Networks of compromised computers used for malicious activities.</a:t>
            </a:r>
          </a:p>
          <a:p>
            <a:pPr algn="l">
              <a:buFont typeface="Arial" panose="020B0604020202020204" pitchFamily="34" charset="0"/>
              <a:buChar char="•"/>
            </a:pPr>
            <a:r>
              <a:rPr lang="en-US" b="0" i="0" dirty="0">
                <a:effectLst/>
                <a:latin typeface="Söhne"/>
              </a:rPr>
              <a:t>Bot Traffic: Analysis of bot-generated web traffic, distinguishing between benign and malicious bots.</a:t>
            </a:r>
          </a:p>
          <a:p>
            <a:pPr algn="l">
              <a:buFont typeface="Arial" panose="020B0604020202020204" pitchFamily="34" charset="0"/>
              <a:buChar char="•"/>
            </a:pPr>
            <a:r>
              <a:rPr lang="en-US" b="0" i="0" dirty="0">
                <a:effectLst/>
                <a:latin typeface="Söhne"/>
              </a:rPr>
              <a:t>Botnet Detection: Employing machine learning and statistical methods for detecting bot activities.</a:t>
            </a:r>
          </a:p>
          <a:p>
            <a:pPr algn="l">
              <a:buFont typeface="Arial" panose="020B0604020202020204" pitchFamily="34" charset="0"/>
              <a:buChar char="•"/>
            </a:pPr>
            <a:r>
              <a:rPr lang="en-US" b="0" i="0" dirty="0">
                <a:effectLst/>
                <a:latin typeface="Söhne"/>
              </a:rPr>
              <a:t>Botnet Topology and Control: Understanding the structure and command mechanisms of botnets for effective countermeasures.</a:t>
            </a:r>
          </a:p>
          <a:p>
            <a:endParaRPr lang="en-US" dirty="0"/>
          </a:p>
        </p:txBody>
      </p:sp>
    </p:spTree>
    <p:extLst>
      <p:ext uri="{BB962C8B-B14F-4D97-AF65-F5344CB8AC3E}">
        <p14:creationId xmlns:p14="http://schemas.microsoft.com/office/powerpoint/2010/main" val="1341745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normAutofit fontScale="90000"/>
          </a:bodyPr>
          <a:lstStyle/>
          <a:p>
            <a:r>
              <a:rPr lang="en-US" dirty="0"/>
              <a:t>Understanding and Countering Botnets</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Söhne"/>
              </a:rPr>
              <a:t>Importance of Botnet Knowledge: Understanding botnets for better network security.</a:t>
            </a:r>
          </a:p>
          <a:p>
            <a:pPr algn="l">
              <a:buFont typeface="Arial" panose="020B0604020202020204" pitchFamily="34" charset="0"/>
              <a:buChar char="•"/>
            </a:pPr>
            <a:r>
              <a:rPr lang="en-US" b="0" i="0" dirty="0">
                <a:effectLst/>
                <a:latin typeface="Söhne"/>
              </a:rPr>
              <a:t>Botnet Zombies: The role of compromised machines in botnet operations.</a:t>
            </a:r>
          </a:p>
          <a:p>
            <a:pPr algn="l">
              <a:buFont typeface="Arial" panose="020B0604020202020204" pitchFamily="34" charset="0"/>
              <a:buChar char="•"/>
            </a:pPr>
            <a:r>
              <a:rPr lang="en-US" b="0" i="0" dirty="0">
                <a:effectLst/>
                <a:latin typeface="Söhne"/>
              </a:rPr>
              <a:t>Machine Learning in Botnet Detection: Application of DNS query analysis and pattern mining for bot behavior identification.</a:t>
            </a:r>
          </a:p>
          <a:p>
            <a:pPr algn="l">
              <a:buFont typeface="Arial" panose="020B0604020202020204" pitchFamily="34" charset="0"/>
              <a:buChar char="•"/>
            </a:pPr>
            <a:r>
              <a:rPr lang="en-US" b="0" i="0" dirty="0">
                <a:effectLst/>
                <a:latin typeface="Söhne"/>
              </a:rPr>
              <a:t>Command and Control (C&amp;C) Mechanisms: Analysis of botnet control structures, including star/centralized, multileader, hierarchical, and P2P networks.</a:t>
            </a:r>
          </a:p>
          <a:p>
            <a:endParaRPr lang="en-US" dirty="0"/>
          </a:p>
        </p:txBody>
      </p:sp>
    </p:spTree>
    <p:extLst>
      <p:ext uri="{BB962C8B-B14F-4D97-AF65-F5344CB8AC3E}">
        <p14:creationId xmlns:p14="http://schemas.microsoft.com/office/powerpoint/2010/main" val="3844224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721E-BB10-D543-B79C-B68C8502DEC1}"/>
              </a:ext>
            </a:extLst>
          </p:cNvPr>
          <p:cNvSpPr>
            <a:spLocks noGrp="1"/>
          </p:cNvSpPr>
          <p:nvPr>
            <p:ph type="ctrTitle"/>
          </p:nvPr>
        </p:nvSpPr>
        <p:spPr/>
        <p:txBody>
          <a:bodyPr>
            <a:normAutofit fontScale="90000"/>
          </a:bodyPr>
          <a:lstStyle/>
          <a:p>
            <a:r>
              <a:rPr lang="en-US" dirty="0"/>
              <a:t>Building a Predictive Model to Classify Network Attacks</a:t>
            </a:r>
            <a:br>
              <a:rPr lang="en-US" dirty="0"/>
            </a:br>
            <a:endParaRPr lang="en-US" dirty="0"/>
          </a:p>
        </p:txBody>
      </p:sp>
    </p:spTree>
    <p:extLst>
      <p:ext uri="{BB962C8B-B14F-4D97-AF65-F5344CB8AC3E}">
        <p14:creationId xmlns:p14="http://schemas.microsoft.com/office/powerpoint/2010/main" val="15016619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normAutofit fontScale="90000"/>
          </a:bodyPr>
          <a:lstStyle/>
          <a:p>
            <a:r>
              <a:rPr lang="en-US" dirty="0"/>
              <a:t>Building a Predictive Model to Classify Network Attacks</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r>
              <a:rPr lang="en-US" dirty="0"/>
              <a:t>Next, we move on to building a network attack classifier from scratch using Machine Leaning.</a:t>
            </a:r>
          </a:p>
          <a:p>
            <a:r>
              <a:rPr lang="en-US" dirty="0"/>
              <a:t>Code and dataset are given on GitHub.</a:t>
            </a:r>
          </a:p>
        </p:txBody>
      </p:sp>
    </p:spTree>
    <p:extLst>
      <p:ext uri="{BB962C8B-B14F-4D97-AF65-F5344CB8AC3E}">
        <p14:creationId xmlns:p14="http://schemas.microsoft.com/office/powerpoint/2010/main" val="104663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noAutofit/>
          </a:bodyPr>
          <a:lstStyle/>
          <a:p>
            <a:r>
              <a:rPr lang="en-US" sz="3600" dirty="0"/>
              <a:t>Network Security</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r>
              <a:rPr lang="en-US" dirty="0"/>
              <a:t>Firewalls, well-known in network security, serve as essential defense systems. </a:t>
            </a:r>
          </a:p>
          <a:p>
            <a:r>
              <a:rPr lang="en-US" dirty="0"/>
              <a:t>They enforce access policies and filter unauthorized traffic between network devices. </a:t>
            </a:r>
          </a:p>
          <a:p>
            <a:pPr lvl="1"/>
            <a:r>
              <a:rPr lang="en-US" dirty="0"/>
              <a:t>However, network security extends beyond firewalls.</a:t>
            </a:r>
          </a:p>
        </p:txBody>
      </p:sp>
    </p:spTree>
    <p:extLst>
      <p:ext uri="{BB962C8B-B14F-4D97-AF65-F5344CB8AC3E}">
        <p14:creationId xmlns:p14="http://schemas.microsoft.com/office/powerpoint/2010/main" val="268919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r>
              <a:rPr lang="en-US" dirty="0"/>
              <a:t>In this chapter, we explore methods for categorizing network traffic. We'll establish a model of network defense as the foundation for our discussions. </a:t>
            </a:r>
          </a:p>
          <a:p>
            <a:r>
              <a:rPr lang="en-US" dirty="0"/>
              <a:t>Additionally, we'll delve into specific areas of network security that have seen advancements in artificial intelligence and machine learning.</a:t>
            </a:r>
          </a:p>
          <a:p>
            <a:endParaRPr lang="en-US" dirty="0"/>
          </a:p>
        </p:txBody>
      </p:sp>
    </p:spTree>
    <p:extLst>
      <p:ext uri="{BB962C8B-B14F-4D97-AF65-F5344CB8AC3E}">
        <p14:creationId xmlns:p14="http://schemas.microsoft.com/office/powerpoint/2010/main" val="307516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r>
              <a:rPr lang="en-US" dirty="0"/>
              <a:t>In the latter part of this chapter, we'll walk through an example of using machine learning to detect patterns and correlations in network data. </a:t>
            </a:r>
          </a:p>
          <a:p>
            <a:r>
              <a:rPr lang="en-US" dirty="0"/>
              <a:t>We'll leverage data science techniques to apply classification to complex datasets, aiding in identifying potential attackers within the network.</a:t>
            </a:r>
          </a:p>
        </p:txBody>
      </p:sp>
    </p:spTree>
    <p:extLst>
      <p:ext uri="{BB962C8B-B14F-4D97-AF65-F5344CB8AC3E}">
        <p14:creationId xmlns:p14="http://schemas.microsoft.com/office/powerpoint/2010/main" val="48500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dirty="0"/>
              <a:t>The focus of this chapter</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normAutofit fontScale="92500" lnSpcReduction="10000"/>
          </a:bodyPr>
          <a:lstStyle/>
          <a:p>
            <a:r>
              <a:rPr lang="en-US" dirty="0"/>
              <a:t>Our focus in this chapter is on packet-based information transmission. In this approach, data streams are divided into smaller units, each containing metadata about origin, destination, and content.</a:t>
            </a:r>
          </a:p>
          <a:p>
            <a:r>
              <a:rPr lang="en-US" dirty="0"/>
              <a:t> These packets are transmitted at the network layer and formatted using appropriate protocols at the transport layer. Information reconstruction from individual packets occurs at the session layer or higher.</a:t>
            </a:r>
          </a:p>
        </p:txBody>
      </p:sp>
    </p:spTree>
    <p:extLst>
      <p:ext uri="{BB962C8B-B14F-4D97-AF65-F5344CB8AC3E}">
        <p14:creationId xmlns:p14="http://schemas.microsoft.com/office/powerpoint/2010/main" val="2650492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1BBE-BD36-EB12-293F-3E16DCE97237}"/>
              </a:ext>
            </a:extLst>
          </p:cNvPr>
          <p:cNvSpPr>
            <a:spLocks noGrp="1"/>
          </p:cNvSpPr>
          <p:nvPr>
            <p:ph type="title"/>
          </p:nvPr>
        </p:nvSpPr>
        <p:spPr/>
        <p:txBody>
          <a:bodyPr/>
          <a:lstStyle/>
          <a:p>
            <a:r>
              <a:rPr lang="en-US" dirty="0"/>
              <a:t>The focus of this chapter</a:t>
            </a:r>
          </a:p>
        </p:txBody>
      </p:sp>
      <p:sp>
        <p:nvSpPr>
          <p:cNvPr id="3" name="Content Placeholder 2">
            <a:extLst>
              <a:ext uri="{FF2B5EF4-FFF2-40B4-BE49-F238E27FC236}">
                <a16:creationId xmlns:a16="http://schemas.microsoft.com/office/drawing/2014/main" id="{A4A6D432-8893-DEC9-4F41-5F67711FAACB}"/>
              </a:ext>
            </a:extLst>
          </p:cNvPr>
          <p:cNvSpPr>
            <a:spLocks noGrp="1"/>
          </p:cNvSpPr>
          <p:nvPr>
            <p:ph idx="1"/>
          </p:nvPr>
        </p:nvSpPr>
        <p:spPr/>
        <p:txBody>
          <a:bodyPr/>
          <a:lstStyle/>
          <a:p>
            <a:r>
              <a:rPr lang="en-US" dirty="0"/>
              <a:t>The security of the network, transport, and session layers (layers 3, 4, and 5 of the OSI model) is the central theme of this chapter.</a:t>
            </a:r>
          </a:p>
        </p:txBody>
      </p:sp>
    </p:spTree>
    <p:extLst>
      <p:ext uri="{BB962C8B-B14F-4D97-AF65-F5344CB8AC3E}">
        <p14:creationId xmlns:p14="http://schemas.microsoft.com/office/powerpoint/2010/main" val="1489363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6852</TotalTime>
  <Words>2067</Words>
  <Application>Microsoft Office PowerPoint</Application>
  <PresentationFormat>On-screen Show (4:3)</PresentationFormat>
  <Paragraphs>179</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Noto serif</vt:lpstr>
      <vt:lpstr>Söhne</vt:lpstr>
      <vt:lpstr>Office Theme</vt:lpstr>
      <vt:lpstr>PowerPoint Presentation</vt:lpstr>
      <vt:lpstr>Please refer to Module 7 on github to obtain the codes or refer to the book’s github repo </vt:lpstr>
      <vt:lpstr>Topics</vt:lpstr>
      <vt:lpstr>Introduction</vt:lpstr>
      <vt:lpstr>Network Security</vt:lpstr>
      <vt:lpstr>Note</vt:lpstr>
      <vt:lpstr>Note</vt:lpstr>
      <vt:lpstr>The focus of this chapter</vt:lpstr>
      <vt:lpstr>The focus of this chapter</vt:lpstr>
      <vt:lpstr>The OSI Model</vt:lpstr>
      <vt:lpstr>Layer 1: Physical Layer</vt:lpstr>
      <vt:lpstr>Layer 2: Data Link Layer</vt:lpstr>
      <vt:lpstr>Layer 3: Network Layer</vt:lpstr>
      <vt:lpstr>Layer 4: Transport Layer</vt:lpstr>
      <vt:lpstr>Layer 5: Session Layer</vt:lpstr>
      <vt:lpstr>Layer 6: Presentation Layer</vt:lpstr>
      <vt:lpstr>Layer 7: Application Layer</vt:lpstr>
      <vt:lpstr>Network Security</vt:lpstr>
      <vt:lpstr> Theory of Network Defense</vt:lpstr>
      <vt:lpstr>Access Control and Authentication</vt:lpstr>
      <vt:lpstr>Firewalls </vt:lpstr>
      <vt:lpstr>Iptables exmple</vt:lpstr>
      <vt:lpstr>Access Control and Authentication</vt:lpstr>
      <vt:lpstr>Active authentication methods </vt:lpstr>
      <vt:lpstr>Detecting In-Network Attackers</vt:lpstr>
      <vt:lpstr>Security segmentation</vt:lpstr>
      <vt:lpstr>Network segmentation </vt:lpstr>
      <vt:lpstr>Data-Centric Security</vt:lpstr>
      <vt:lpstr>Encryption of data in databases</vt:lpstr>
      <vt:lpstr>Homomorphic encryption</vt:lpstr>
      <vt:lpstr>Honeypots</vt:lpstr>
      <vt:lpstr>Machine Learning and Network Security</vt:lpstr>
      <vt:lpstr>From Captures to Features </vt:lpstr>
      <vt:lpstr>Note about features</vt:lpstr>
      <vt:lpstr>Threats in the Network</vt:lpstr>
      <vt:lpstr>Passive Attacks</vt:lpstr>
      <vt:lpstr>Active attacks</vt:lpstr>
      <vt:lpstr>Network Breaches</vt:lpstr>
      <vt:lpstr>Techniques in Network Breaches</vt:lpstr>
      <vt:lpstr> Insider Threats and Data Breaches</vt:lpstr>
      <vt:lpstr>Spoofing Attacks</vt:lpstr>
      <vt:lpstr> Pivoting in Cyber Attacks</vt:lpstr>
      <vt:lpstr>Denial-of-Service (DoS) Attacks</vt:lpstr>
      <vt:lpstr> Botnets and Their Impact</vt:lpstr>
      <vt:lpstr>Understanding and Countering Botnets</vt:lpstr>
      <vt:lpstr>Building a Predictive Model to Classify Network Attacks </vt:lpstr>
      <vt:lpstr>Building a Predictive Model to Classify Network Attacks</vt:lpstr>
    </vt:vector>
  </TitlesOfParts>
  <Company>WVU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Lindsay</dc:creator>
  <cp:lastModifiedBy>Mohammad Ahmad</cp:lastModifiedBy>
  <cp:revision>585</cp:revision>
  <dcterms:created xsi:type="dcterms:W3CDTF">2011-06-20T17:46:59Z</dcterms:created>
  <dcterms:modified xsi:type="dcterms:W3CDTF">2023-11-26T23:23:24Z</dcterms:modified>
</cp:coreProperties>
</file>