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30" r:id="rId3"/>
    <p:sldId id="479" r:id="rId4"/>
    <p:sldId id="570" r:id="rId5"/>
    <p:sldId id="579" r:id="rId6"/>
    <p:sldId id="571" r:id="rId7"/>
    <p:sldId id="578" r:id="rId8"/>
    <p:sldId id="572" r:id="rId9"/>
    <p:sldId id="573" r:id="rId10"/>
    <p:sldId id="574" r:id="rId11"/>
    <p:sldId id="575" r:id="rId12"/>
    <p:sldId id="576" r:id="rId13"/>
    <p:sldId id="577" r:id="rId14"/>
    <p:sldId id="543" r:id="rId15"/>
    <p:sldId id="544" r:id="rId16"/>
    <p:sldId id="566" r:id="rId17"/>
    <p:sldId id="567" r:id="rId18"/>
    <p:sldId id="545" r:id="rId19"/>
    <p:sldId id="546" r:id="rId20"/>
    <p:sldId id="547" r:id="rId21"/>
    <p:sldId id="548" r:id="rId22"/>
    <p:sldId id="549" r:id="rId23"/>
    <p:sldId id="569" r:id="rId24"/>
    <p:sldId id="553" r:id="rId25"/>
    <p:sldId id="554" r:id="rId26"/>
    <p:sldId id="555" r:id="rId27"/>
    <p:sldId id="556" r:id="rId28"/>
    <p:sldId id="557" r:id="rId29"/>
    <p:sldId id="558" r:id="rId30"/>
    <p:sldId id="559" r:id="rId31"/>
    <p:sldId id="5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2726" autoAdjust="0"/>
  </p:normalViewPr>
  <p:slideViewPr>
    <p:cSldViewPr>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utokeras.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quantib.com/blog/how-does-deep-learning-work-in-radiolog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it.de/en/deep-learni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rPr>
              <a:t>Module 8: Machine Learning Special Topic/ Deep Learning using </a:t>
            </a:r>
            <a:r>
              <a:rPr lang="en-US" sz="4200" dirty="0" err="1">
                <a:solidFill>
                  <a:schemeClr val="tx2">
                    <a:lumMod val="60000"/>
                    <a:lumOff val="40000"/>
                  </a:schemeClr>
                </a:solidFill>
                <a:latin typeface="Arial" pitchFamily="34" charset="0"/>
                <a:cs typeface="Arial" pitchFamily="34" charset="0"/>
              </a:rPr>
              <a:t>AutoKeras</a:t>
            </a:r>
            <a:endParaRPr lang="en-US" sz="42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68BD-2019-E46A-8A72-D5DDDC79B025}"/>
              </a:ext>
            </a:extLst>
          </p:cNvPr>
          <p:cNvSpPr>
            <a:spLocks noGrp="1"/>
          </p:cNvSpPr>
          <p:nvPr>
            <p:ph type="title"/>
          </p:nvPr>
        </p:nvSpPr>
        <p:spPr/>
        <p:txBody>
          <a:bodyPr>
            <a:normAutofit fontScale="90000"/>
          </a:bodyPr>
          <a:lstStyle/>
          <a:p>
            <a:r>
              <a:rPr lang="en-US" b="1" i="0" dirty="0">
                <a:effectLst/>
                <a:latin typeface="Söhne"/>
              </a:rPr>
              <a:t>Deep Learning vs. Classical Machine Learning</a:t>
            </a:r>
            <a:endParaRPr lang="en-US" dirty="0"/>
          </a:p>
        </p:txBody>
      </p:sp>
      <p:sp>
        <p:nvSpPr>
          <p:cNvPr id="3" name="Content Placeholder 2">
            <a:extLst>
              <a:ext uri="{FF2B5EF4-FFF2-40B4-BE49-F238E27FC236}">
                <a16:creationId xmlns:a16="http://schemas.microsoft.com/office/drawing/2014/main" id="{FCFD24AC-B8EE-06A8-B627-1F23B43DB85B}"/>
              </a:ext>
            </a:extLst>
          </p:cNvPr>
          <p:cNvSpPr>
            <a:spLocks noGrp="1"/>
          </p:cNvSpPr>
          <p:nvPr>
            <p:ph idx="1"/>
          </p:nvPr>
        </p:nvSpPr>
        <p:spPr/>
        <p:txBody>
          <a:bodyPr/>
          <a:lstStyle/>
          <a:p>
            <a:r>
              <a:rPr lang="en-US" b="0" i="0" dirty="0">
                <a:solidFill>
                  <a:srgbClr val="374151"/>
                </a:solidFill>
                <a:effectLst/>
                <a:latin typeface="Söhne"/>
              </a:rPr>
              <a:t>Deep Learning's Edge: Deep learning excels in tasks that involve unstructured data, such as images, text, and audio. </a:t>
            </a:r>
          </a:p>
          <a:p>
            <a:r>
              <a:rPr lang="en-US" b="0" i="0" dirty="0">
                <a:solidFill>
                  <a:srgbClr val="374151"/>
                </a:solidFill>
                <a:effectLst/>
                <a:latin typeface="Söhne"/>
              </a:rPr>
              <a:t>It has achieved remarkable success in image recognition, natural language processing, and speech recognition, among others.</a:t>
            </a:r>
          </a:p>
          <a:p>
            <a:endParaRPr lang="en-US" dirty="0"/>
          </a:p>
        </p:txBody>
      </p:sp>
    </p:spTree>
    <p:extLst>
      <p:ext uri="{BB962C8B-B14F-4D97-AF65-F5344CB8AC3E}">
        <p14:creationId xmlns:p14="http://schemas.microsoft.com/office/powerpoint/2010/main" val="3731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9615-F5F4-4585-1153-16E35919C279}"/>
              </a:ext>
            </a:extLst>
          </p:cNvPr>
          <p:cNvSpPr>
            <a:spLocks noGrp="1"/>
          </p:cNvSpPr>
          <p:nvPr>
            <p:ph type="title"/>
          </p:nvPr>
        </p:nvSpPr>
        <p:spPr/>
        <p:txBody>
          <a:bodyPr>
            <a:normAutofit fontScale="90000"/>
          </a:bodyPr>
          <a:lstStyle/>
          <a:p>
            <a:r>
              <a:rPr lang="en-US" b="1" i="0" dirty="0">
                <a:effectLst/>
                <a:latin typeface="Söhne"/>
              </a:rPr>
              <a:t>Deep Learning vs. Classical Machine Learning</a:t>
            </a:r>
            <a:endParaRPr lang="en-US" dirty="0"/>
          </a:p>
        </p:txBody>
      </p:sp>
      <p:sp>
        <p:nvSpPr>
          <p:cNvPr id="3" name="Content Placeholder 2">
            <a:extLst>
              <a:ext uri="{FF2B5EF4-FFF2-40B4-BE49-F238E27FC236}">
                <a16:creationId xmlns:a16="http://schemas.microsoft.com/office/drawing/2014/main" id="{25577AF3-248E-604D-CA98-C6B8276F69D9}"/>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Challenges: While deep learning offers many advantages, it also comes with challenges. Deep neural networks typically require a large amount of labeled data to train effectively.</a:t>
            </a:r>
          </a:p>
          <a:p>
            <a:pPr algn="l">
              <a:buFont typeface="Arial" panose="020B0604020202020204" pitchFamily="34" charset="0"/>
              <a:buChar char="•"/>
            </a:pPr>
            <a:r>
              <a:rPr lang="en-US" b="0" i="0" dirty="0">
                <a:solidFill>
                  <a:srgbClr val="374151"/>
                </a:solidFill>
                <a:effectLst/>
                <a:latin typeface="Söhne"/>
              </a:rPr>
              <a:t>Additionally, training deep models can be computationally intensive and may require specialized hardware like GPUs or TPUs.</a:t>
            </a:r>
          </a:p>
          <a:p>
            <a:endParaRPr lang="en-US" dirty="0"/>
          </a:p>
        </p:txBody>
      </p:sp>
    </p:spTree>
    <p:extLst>
      <p:ext uri="{BB962C8B-B14F-4D97-AF65-F5344CB8AC3E}">
        <p14:creationId xmlns:p14="http://schemas.microsoft.com/office/powerpoint/2010/main" val="73314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68BD-2019-E46A-8A72-D5DDDC79B025}"/>
              </a:ext>
            </a:extLst>
          </p:cNvPr>
          <p:cNvSpPr>
            <a:spLocks noGrp="1"/>
          </p:cNvSpPr>
          <p:nvPr>
            <p:ph type="title"/>
          </p:nvPr>
        </p:nvSpPr>
        <p:spPr/>
        <p:txBody>
          <a:bodyPr>
            <a:normAutofit fontScale="90000"/>
          </a:bodyPr>
          <a:lstStyle/>
          <a:p>
            <a:r>
              <a:rPr lang="en-US" b="1" i="0" dirty="0">
                <a:effectLst/>
                <a:latin typeface="Söhne"/>
              </a:rPr>
              <a:t>Deep Learning vs. Classical Machine Learning</a:t>
            </a:r>
            <a:endParaRPr lang="en-US" dirty="0"/>
          </a:p>
        </p:txBody>
      </p:sp>
      <p:sp>
        <p:nvSpPr>
          <p:cNvPr id="3" name="Content Placeholder 2">
            <a:extLst>
              <a:ext uri="{FF2B5EF4-FFF2-40B4-BE49-F238E27FC236}">
                <a16:creationId xmlns:a16="http://schemas.microsoft.com/office/drawing/2014/main" id="{FCFD24AC-B8EE-06A8-B627-1F23B43DB85B}"/>
              </a:ext>
            </a:extLst>
          </p:cNvPr>
          <p:cNvSpPr>
            <a:spLocks noGrp="1"/>
          </p:cNvSpPr>
          <p:nvPr>
            <p:ph idx="1"/>
          </p:nvPr>
        </p:nvSpPr>
        <p:spPr/>
        <p:txBody>
          <a:bodyPr>
            <a:normAutofit lnSpcReduction="10000"/>
          </a:bodyPr>
          <a:lstStyle/>
          <a:p>
            <a:r>
              <a:rPr lang="en-US" b="0" i="0" dirty="0">
                <a:solidFill>
                  <a:srgbClr val="374151"/>
                </a:solidFill>
                <a:effectLst/>
                <a:latin typeface="Söhne"/>
              </a:rPr>
              <a:t>When to Choose Deep Learning: Deciding when to choose deep learning over classical machine learning depends on the nature of the problem. </a:t>
            </a:r>
          </a:p>
          <a:p>
            <a:r>
              <a:rPr lang="en-US" b="0" i="0" dirty="0">
                <a:solidFill>
                  <a:srgbClr val="374151"/>
                </a:solidFill>
                <a:effectLst/>
                <a:latin typeface="Söhne"/>
              </a:rPr>
              <a:t>Deep learning is well-suited for tasks where data is abundant, and complex patterns need to be extracted. </a:t>
            </a:r>
          </a:p>
          <a:p>
            <a:pPr lvl="1"/>
            <a:r>
              <a:rPr lang="en-US" b="0" i="0" dirty="0">
                <a:solidFill>
                  <a:srgbClr val="374151"/>
                </a:solidFill>
                <a:effectLst/>
                <a:latin typeface="Söhne"/>
              </a:rPr>
              <a:t>However, for simpler problems with limited data, traditional ML methods might be more appropriate.</a:t>
            </a:r>
          </a:p>
          <a:p>
            <a:endParaRPr lang="en-US" dirty="0"/>
          </a:p>
        </p:txBody>
      </p:sp>
    </p:spTree>
    <p:extLst>
      <p:ext uri="{BB962C8B-B14F-4D97-AF65-F5344CB8AC3E}">
        <p14:creationId xmlns:p14="http://schemas.microsoft.com/office/powerpoint/2010/main" val="324939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9615-F5F4-4585-1153-16E35919C279}"/>
              </a:ext>
            </a:extLst>
          </p:cNvPr>
          <p:cNvSpPr>
            <a:spLocks noGrp="1"/>
          </p:cNvSpPr>
          <p:nvPr>
            <p:ph type="title"/>
          </p:nvPr>
        </p:nvSpPr>
        <p:spPr/>
        <p:txBody>
          <a:bodyPr/>
          <a:lstStyle/>
          <a:p>
            <a:r>
              <a:rPr lang="en-US" dirty="0" err="1"/>
              <a:t>AutoKeras</a:t>
            </a:r>
            <a:endParaRPr lang="en-US" dirty="0"/>
          </a:p>
        </p:txBody>
      </p:sp>
      <p:sp>
        <p:nvSpPr>
          <p:cNvPr id="3" name="Content Placeholder 2">
            <a:extLst>
              <a:ext uri="{FF2B5EF4-FFF2-40B4-BE49-F238E27FC236}">
                <a16:creationId xmlns:a16="http://schemas.microsoft.com/office/drawing/2014/main" id="{25577AF3-248E-604D-CA98-C6B8276F69D9}"/>
              </a:ext>
            </a:extLst>
          </p:cNvPr>
          <p:cNvSpPr>
            <a:spLocks noGrp="1"/>
          </p:cNvSpPr>
          <p:nvPr>
            <p:ph idx="1"/>
          </p:nvPr>
        </p:nvSpPr>
        <p:spPr/>
        <p:txBody>
          <a:bodyPr/>
          <a:lstStyle/>
          <a:p>
            <a:r>
              <a:rPr lang="en-US" dirty="0"/>
              <a:t>View documentation at: </a:t>
            </a:r>
            <a:r>
              <a:rPr lang="en-US" dirty="0">
                <a:hlinkClick r:id="rId2"/>
              </a:rPr>
              <a:t>https://autokeras.com</a:t>
            </a:r>
            <a:r>
              <a:rPr lang="en-US" dirty="0"/>
              <a:t> </a:t>
            </a:r>
          </a:p>
        </p:txBody>
      </p:sp>
    </p:spTree>
    <p:extLst>
      <p:ext uri="{BB962C8B-B14F-4D97-AF65-F5344CB8AC3E}">
        <p14:creationId xmlns:p14="http://schemas.microsoft.com/office/powerpoint/2010/main" val="407879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609E-AF0E-1889-F001-DB232BBE74B6}"/>
              </a:ext>
            </a:extLst>
          </p:cNvPr>
          <p:cNvSpPr>
            <a:spLocks noGrp="1"/>
          </p:cNvSpPr>
          <p:nvPr>
            <p:ph type="title"/>
          </p:nvPr>
        </p:nvSpPr>
        <p:spPr/>
        <p:txBody>
          <a:bodyPr/>
          <a:lstStyle/>
          <a:p>
            <a:r>
              <a:rPr lang="en-US" b="1" i="0" dirty="0">
                <a:effectLst/>
                <a:latin typeface="Söhne"/>
              </a:rPr>
              <a:t>What is </a:t>
            </a:r>
            <a:r>
              <a:rPr lang="en-US" b="1" i="0" dirty="0" err="1">
                <a:effectLst/>
                <a:latin typeface="Söhne"/>
              </a:rPr>
              <a:t>AutoKeras</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DE873CE0-9D41-9461-6339-170990D48203}"/>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Definition of </a:t>
            </a:r>
            <a:r>
              <a:rPr lang="en-US" b="0" i="0" dirty="0" err="1">
                <a:solidFill>
                  <a:srgbClr val="374151"/>
                </a:solidFill>
                <a:effectLst/>
                <a:latin typeface="Söhne"/>
              </a:rPr>
              <a:t>AutoKeras</a:t>
            </a:r>
            <a:r>
              <a:rPr lang="en-US" b="0" i="0" dirty="0">
                <a:solidFill>
                  <a:srgbClr val="374151"/>
                </a:solidFill>
                <a:effectLst/>
                <a:latin typeface="Söhne"/>
              </a:rPr>
              <a:t>: </a:t>
            </a:r>
            <a:r>
              <a:rPr lang="en-US" b="0" i="0" dirty="0" err="1">
                <a:solidFill>
                  <a:srgbClr val="374151"/>
                </a:solidFill>
                <a:effectLst/>
                <a:latin typeface="Söhne"/>
              </a:rPr>
              <a:t>AutoKeras</a:t>
            </a:r>
            <a:r>
              <a:rPr lang="en-US" b="0" i="0" dirty="0">
                <a:solidFill>
                  <a:srgbClr val="374151"/>
                </a:solidFill>
                <a:effectLst/>
                <a:latin typeface="Söhne"/>
              </a:rPr>
              <a:t> is an open-source </a:t>
            </a:r>
            <a:r>
              <a:rPr lang="en-US" b="0" i="0" dirty="0" err="1">
                <a:solidFill>
                  <a:srgbClr val="374151"/>
                </a:solidFill>
                <a:effectLst/>
                <a:latin typeface="Söhne"/>
              </a:rPr>
              <a:t>AutoML</a:t>
            </a:r>
            <a:r>
              <a:rPr lang="en-US" b="0" i="0" dirty="0">
                <a:solidFill>
                  <a:srgbClr val="374151"/>
                </a:solidFill>
                <a:effectLst/>
                <a:latin typeface="Söhne"/>
              </a:rPr>
              <a:t> library that simplifies the machine learning process by automating model selection, hyperparameter tuning, and architecture search.</a:t>
            </a:r>
          </a:p>
          <a:p>
            <a:pPr algn="l">
              <a:buFont typeface="Arial" panose="020B0604020202020204" pitchFamily="34" charset="0"/>
              <a:buChar char="•"/>
            </a:pPr>
            <a:r>
              <a:rPr lang="en-US" b="0" i="0" dirty="0">
                <a:solidFill>
                  <a:srgbClr val="374151"/>
                </a:solidFill>
                <a:effectLst/>
                <a:latin typeface="Söhne"/>
              </a:rPr>
              <a:t>Explanation of Automated Machine Learning (</a:t>
            </a:r>
            <a:r>
              <a:rPr lang="en-US" b="0" i="0" dirty="0" err="1">
                <a:solidFill>
                  <a:srgbClr val="374151"/>
                </a:solidFill>
                <a:effectLst/>
                <a:latin typeface="Söhne"/>
              </a:rPr>
              <a:t>AutoML</a:t>
            </a:r>
            <a:r>
              <a:rPr lang="en-US" b="0" i="0" dirty="0">
                <a:solidFill>
                  <a:srgbClr val="374151"/>
                </a:solidFill>
                <a:effectLst/>
                <a:latin typeface="Söhne"/>
              </a:rPr>
              <a:t>): </a:t>
            </a:r>
            <a:r>
              <a:rPr lang="en-US" b="0" i="0" dirty="0" err="1">
                <a:solidFill>
                  <a:srgbClr val="374151"/>
                </a:solidFill>
                <a:effectLst/>
                <a:latin typeface="Söhne"/>
              </a:rPr>
              <a:t>AutoML</a:t>
            </a:r>
            <a:r>
              <a:rPr lang="en-US" b="0" i="0" dirty="0">
                <a:solidFill>
                  <a:srgbClr val="374151"/>
                </a:solidFill>
                <a:effectLst/>
                <a:latin typeface="Söhne"/>
              </a:rPr>
              <a:t> refers to the automation of the end-to-end process of applying machine learning to real-world problems.</a:t>
            </a:r>
          </a:p>
        </p:txBody>
      </p:sp>
    </p:spTree>
    <p:extLst>
      <p:ext uri="{BB962C8B-B14F-4D97-AF65-F5344CB8AC3E}">
        <p14:creationId xmlns:p14="http://schemas.microsoft.com/office/powerpoint/2010/main" val="329041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36CF-36C8-07D2-FE96-B5328D6CADE9}"/>
              </a:ext>
            </a:extLst>
          </p:cNvPr>
          <p:cNvSpPr>
            <a:spLocks noGrp="1"/>
          </p:cNvSpPr>
          <p:nvPr>
            <p:ph type="title"/>
          </p:nvPr>
        </p:nvSpPr>
        <p:spPr/>
        <p:txBody>
          <a:bodyPr/>
          <a:lstStyle/>
          <a:p>
            <a:r>
              <a:rPr lang="en-US" b="1" i="0" dirty="0">
                <a:effectLst/>
                <a:latin typeface="Söhne"/>
              </a:rPr>
              <a:t>Why </a:t>
            </a:r>
            <a:r>
              <a:rPr lang="en-US" b="1" i="0" dirty="0" err="1">
                <a:effectLst/>
                <a:latin typeface="Söhne"/>
              </a:rPr>
              <a:t>AutoKeras</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401CB89A-E0A8-66D3-4F9D-E607DFE9F958}"/>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Söhne"/>
              </a:rPr>
              <a:t>Challenges in traditional machine learning: Manual model selection and hyperparameter tuning can be time-consuming and error-prone.</a:t>
            </a:r>
          </a:p>
          <a:p>
            <a:pPr algn="l">
              <a:buFont typeface="Arial" panose="020B0604020202020204" pitchFamily="34" charset="0"/>
              <a:buChar char="•"/>
            </a:pPr>
            <a:r>
              <a:rPr lang="en-US" b="0" i="0" dirty="0">
                <a:solidFill>
                  <a:srgbClr val="374151"/>
                </a:solidFill>
                <a:effectLst/>
                <a:latin typeface="Söhne"/>
              </a:rPr>
              <a:t>Advantages of </a:t>
            </a:r>
            <a:r>
              <a:rPr lang="en-US" b="0" i="0" dirty="0" err="1">
                <a:solidFill>
                  <a:srgbClr val="374151"/>
                </a:solidFill>
                <a:effectLst/>
                <a:latin typeface="Söhne"/>
              </a:rPr>
              <a:t>AutoKeras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Automation of model selection: </a:t>
            </a:r>
            <a:r>
              <a:rPr lang="en-US" b="0" i="0" dirty="0" err="1">
                <a:solidFill>
                  <a:srgbClr val="374151"/>
                </a:solidFill>
                <a:effectLst/>
                <a:latin typeface="Söhne"/>
              </a:rPr>
              <a:t>AutoKeras</a:t>
            </a:r>
            <a:r>
              <a:rPr lang="en-US" b="0" i="0" dirty="0">
                <a:solidFill>
                  <a:srgbClr val="374151"/>
                </a:solidFill>
                <a:effectLst/>
                <a:latin typeface="Söhne"/>
              </a:rPr>
              <a:t> automatically selects the best model architecture for the given task.</a:t>
            </a:r>
          </a:p>
          <a:p>
            <a:pPr marL="742950" lvl="1" indent="-285750" algn="l">
              <a:buFont typeface="Arial" panose="020B0604020202020204" pitchFamily="34" charset="0"/>
              <a:buChar char="•"/>
            </a:pPr>
            <a:r>
              <a:rPr lang="en-US" b="0" i="0" dirty="0">
                <a:solidFill>
                  <a:srgbClr val="374151"/>
                </a:solidFill>
                <a:effectLst/>
                <a:latin typeface="Söhne"/>
              </a:rPr>
              <a:t>Simplified hyperparameter tuning: </a:t>
            </a:r>
            <a:r>
              <a:rPr lang="en-US" b="0" i="0" dirty="0" err="1">
                <a:solidFill>
                  <a:srgbClr val="374151"/>
                </a:solidFill>
                <a:effectLst/>
                <a:latin typeface="Söhne"/>
              </a:rPr>
              <a:t>AutoKeras</a:t>
            </a:r>
            <a:r>
              <a:rPr lang="en-US" b="0" i="0" dirty="0">
                <a:solidFill>
                  <a:srgbClr val="374151"/>
                </a:solidFill>
                <a:effectLst/>
                <a:latin typeface="Söhne"/>
              </a:rPr>
              <a:t> automates the process of finding optimal hyperparameters.</a:t>
            </a:r>
          </a:p>
          <a:p>
            <a:pPr marL="742950" lvl="1" indent="-285750" algn="l">
              <a:buFont typeface="Arial" panose="020B0604020202020204" pitchFamily="34" charset="0"/>
              <a:buChar char="•"/>
            </a:pPr>
            <a:r>
              <a:rPr lang="en-US" b="0" i="0" dirty="0">
                <a:solidFill>
                  <a:srgbClr val="374151"/>
                </a:solidFill>
                <a:effectLst/>
                <a:latin typeface="Söhne"/>
              </a:rPr>
              <a:t>Faster prototyping: It accelerates the development of machine learning models.</a:t>
            </a:r>
          </a:p>
          <a:p>
            <a:pPr marL="742950" lvl="1" indent="-285750" algn="l">
              <a:buFont typeface="Arial" panose="020B0604020202020204" pitchFamily="34" charset="0"/>
              <a:buChar char="•"/>
            </a:pPr>
            <a:r>
              <a:rPr lang="en-US" b="0" i="0" dirty="0">
                <a:solidFill>
                  <a:srgbClr val="374151"/>
                </a:solidFill>
                <a:effectLst/>
                <a:latin typeface="Söhne"/>
              </a:rPr>
              <a:t>User-friendly interface: It provides an easy-to-use API for both beginners and experts.</a:t>
            </a:r>
          </a:p>
          <a:p>
            <a:endParaRPr lang="en-US" dirty="0"/>
          </a:p>
        </p:txBody>
      </p:sp>
    </p:spTree>
    <p:extLst>
      <p:ext uri="{BB962C8B-B14F-4D97-AF65-F5344CB8AC3E}">
        <p14:creationId xmlns:p14="http://schemas.microsoft.com/office/powerpoint/2010/main" val="44498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D1F9-58C2-1887-1936-01CBC01E0938}"/>
              </a:ext>
            </a:extLst>
          </p:cNvPr>
          <p:cNvSpPr>
            <a:spLocks noGrp="1"/>
          </p:cNvSpPr>
          <p:nvPr>
            <p:ph type="title"/>
          </p:nvPr>
        </p:nvSpPr>
        <p:spPr/>
        <p:txBody>
          <a:bodyPr/>
          <a:lstStyle/>
          <a:p>
            <a:r>
              <a:rPr lang="en-US" b="1" i="0" dirty="0">
                <a:effectLst/>
                <a:latin typeface="Söhne"/>
              </a:rPr>
              <a:t>Key Features of </a:t>
            </a:r>
            <a:r>
              <a:rPr lang="en-US" b="1" i="0" dirty="0" err="1">
                <a:effectLst/>
                <a:latin typeface="Söhne"/>
              </a:rPr>
              <a:t>AutoKeras</a:t>
            </a:r>
            <a:endParaRPr lang="en-US" dirty="0"/>
          </a:p>
        </p:txBody>
      </p:sp>
      <p:sp>
        <p:nvSpPr>
          <p:cNvPr id="3" name="Content Placeholder 2">
            <a:extLst>
              <a:ext uri="{FF2B5EF4-FFF2-40B4-BE49-F238E27FC236}">
                <a16:creationId xmlns:a16="http://schemas.microsoft.com/office/drawing/2014/main" id="{9C6D3D0B-5D92-4366-A55F-C5BD94197415}"/>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Automation: </a:t>
            </a:r>
            <a:r>
              <a:rPr lang="en-US" b="0" i="0" dirty="0" err="1">
                <a:solidFill>
                  <a:srgbClr val="374151"/>
                </a:solidFill>
                <a:effectLst/>
                <a:latin typeface="Söhne"/>
              </a:rPr>
              <a:t>AutoKeras</a:t>
            </a:r>
            <a:r>
              <a:rPr lang="en-US" b="0" i="0" dirty="0">
                <a:solidFill>
                  <a:srgbClr val="374151"/>
                </a:solidFill>
                <a:effectLst/>
                <a:latin typeface="Söhne"/>
              </a:rPr>
              <a:t> automates many aspects of ML model building.</a:t>
            </a:r>
          </a:p>
          <a:p>
            <a:pPr algn="l">
              <a:buFont typeface="Arial" panose="020B0604020202020204" pitchFamily="34" charset="0"/>
              <a:buChar char="•"/>
            </a:pPr>
            <a:r>
              <a:rPr lang="en-US" b="0" i="0" dirty="0">
                <a:solidFill>
                  <a:srgbClr val="374151"/>
                </a:solidFill>
                <a:effectLst/>
                <a:latin typeface="Söhne"/>
              </a:rPr>
              <a:t>Simplicity: It provides a user-friendly interface.</a:t>
            </a:r>
          </a:p>
          <a:p>
            <a:pPr algn="l">
              <a:buFont typeface="Arial" panose="020B0604020202020204" pitchFamily="34" charset="0"/>
              <a:buChar char="•"/>
            </a:pPr>
            <a:r>
              <a:rPr lang="en-US" b="0" i="0" dirty="0">
                <a:solidFill>
                  <a:srgbClr val="374151"/>
                </a:solidFill>
                <a:effectLst/>
                <a:latin typeface="Söhne"/>
              </a:rPr>
              <a:t>Flexibility: Customization options are available.</a:t>
            </a:r>
          </a:p>
          <a:p>
            <a:pPr algn="l">
              <a:buFont typeface="Arial" panose="020B0604020202020204" pitchFamily="34" charset="0"/>
              <a:buChar char="•"/>
            </a:pPr>
            <a:r>
              <a:rPr lang="en-US" b="0" i="0" dirty="0">
                <a:solidFill>
                  <a:srgbClr val="374151"/>
                </a:solidFill>
                <a:effectLst/>
                <a:latin typeface="Söhne"/>
              </a:rPr>
              <a:t>Scalability: It can handle various data types and problem sizes.</a:t>
            </a:r>
          </a:p>
          <a:p>
            <a:endParaRPr lang="en-US" dirty="0"/>
          </a:p>
        </p:txBody>
      </p:sp>
    </p:spTree>
    <p:extLst>
      <p:ext uri="{BB962C8B-B14F-4D97-AF65-F5344CB8AC3E}">
        <p14:creationId xmlns:p14="http://schemas.microsoft.com/office/powerpoint/2010/main" val="244876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FFF0-943F-C76A-EE2B-157C6D075827}"/>
              </a:ext>
            </a:extLst>
          </p:cNvPr>
          <p:cNvSpPr>
            <a:spLocks noGrp="1"/>
          </p:cNvSpPr>
          <p:nvPr>
            <p:ph type="title"/>
          </p:nvPr>
        </p:nvSpPr>
        <p:spPr/>
        <p:txBody>
          <a:bodyPr>
            <a:normAutofit fontScale="90000"/>
          </a:bodyPr>
          <a:lstStyle/>
          <a:p>
            <a:r>
              <a:rPr lang="en-US" b="1" i="0" dirty="0">
                <a:effectLst/>
                <a:latin typeface="Söhne"/>
              </a:rPr>
              <a:t>How </a:t>
            </a:r>
            <a:r>
              <a:rPr lang="en-US" b="1" i="0" dirty="0" err="1">
                <a:effectLst/>
                <a:latin typeface="Söhne"/>
              </a:rPr>
              <a:t>AutoKeras</a:t>
            </a:r>
            <a:r>
              <a:rPr lang="en-US" b="1" i="0" dirty="0">
                <a:effectLst/>
                <a:latin typeface="Söhne"/>
              </a:rPr>
              <a:t> Differs from Classical ML</a:t>
            </a:r>
            <a:endParaRPr lang="en-US" dirty="0"/>
          </a:p>
        </p:txBody>
      </p:sp>
      <p:sp>
        <p:nvSpPr>
          <p:cNvPr id="3" name="Content Placeholder 2">
            <a:extLst>
              <a:ext uri="{FF2B5EF4-FFF2-40B4-BE49-F238E27FC236}">
                <a16:creationId xmlns:a16="http://schemas.microsoft.com/office/drawing/2014/main" id="{27D605AA-36EA-4311-0879-61664618712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Manual vs. Automated: Comparing manual ML model building to </a:t>
            </a:r>
            <a:r>
              <a:rPr lang="en-US" b="0" i="0" dirty="0" err="1">
                <a:solidFill>
                  <a:srgbClr val="374151"/>
                </a:solidFill>
                <a:effectLst/>
                <a:latin typeface="Söhne"/>
              </a:rPr>
              <a:t>AutoKeras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Complexity Reduction: </a:t>
            </a:r>
            <a:r>
              <a:rPr lang="en-US" b="0" i="0" dirty="0" err="1">
                <a:solidFill>
                  <a:srgbClr val="374151"/>
                </a:solidFill>
                <a:effectLst/>
                <a:latin typeface="Söhne"/>
              </a:rPr>
              <a:t>AutoKeras</a:t>
            </a:r>
            <a:r>
              <a:rPr lang="en-US" b="0" i="0" dirty="0">
                <a:solidFill>
                  <a:srgbClr val="374151"/>
                </a:solidFill>
                <a:effectLst/>
                <a:latin typeface="Söhne"/>
              </a:rPr>
              <a:t> simplifies model selection and hyperparameter tuning.</a:t>
            </a:r>
          </a:p>
          <a:p>
            <a:pPr algn="l">
              <a:buFont typeface="Arial" panose="020B0604020202020204" pitchFamily="34" charset="0"/>
              <a:buChar char="•"/>
            </a:pPr>
            <a:r>
              <a:rPr lang="en-US" b="0" i="0" dirty="0">
                <a:solidFill>
                  <a:srgbClr val="374151"/>
                </a:solidFill>
                <a:effectLst/>
                <a:latin typeface="Söhne"/>
              </a:rPr>
              <a:t>Speed and Efficiency: Faster prototyping with </a:t>
            </a:r>
            <a:r>
              <a:rPr lang="en-US" b="0" i="0" dirty="0" err="1">
                <a:solidFill>
                  <a:srgbClr val="374151"/>
                </a:solidFill>
                <a:effectLst/>
                <a:latin typeface="Söhne"/>
              </a:rPr>
              <a:t>AutoKeras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Ease of Use: The user-friendly interface makes it accessible to all.</a:t>
            </a:r>
          </a:p>
          <a:p>
            <a:endParaRPr lang="en-US" dirty="0"/>
          </a:p>
        </p:txBody>
      </p:sp>
    </p:spTree>
    <p:extLst>
      <p:ext uri="{BB962C8B-B14F-4D97-AF65-F5344CB8AC3E}">
        <p14:creationId xmlns:p14="http://schemas.microsoft.com/office/powerpoint/2010/main" val="954621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4084-E4ED-7A64-3DC0-5273034288C3}"/>
              </a:ext>
            </a:extLst>
          </p:cNvPr>
          <p:cNvSpPr>
            <a:spLocks noGrp="1"/>
          </p:cNvSpPr>
          <p:nvPr>
            <p:ph type="title"/>
          </p:nvPr>
        </p:nvSpPr>
        <p:spPr/>
        <p:txBody>
          <a:bodyPr/>
          <a:lstStyle/>
          <a:p>
            <a:r>
              <a:rPr lang="en-US" b="1" i="0" dirty="0">
                <a:effectLst/>
                <a:latin typeface="Söhne"/>
              </a:rPr>
              <a:t>Installation</a:t>
            </a:r>
            <a:endParaRPr lang="en-US" dirty="0"/>
          </a:p>
        </p:txBody>
      </p:sp>
      <p:sp>
        <p:nvSpPr>
          <p:cNvPr id="3" name="Content Placeholder 2">
            <a:extLst>
              <a:ext uri="{FF2B5EF4-FFF2-40B4-BE49-F238E27FC236}">
                <a16:creationId xmlns:a16="http://schemas.microsoft.com/office/drawing/2014/main" id="{CDBCD7C8-8FF7-DB3E-39F6-F205B6578A52}"/>
              </a:ext>
            </a:extLst>
          </p:cNvPr>
          <p:cNvSpPr>
            <a:spLocks noGrp="1"/>
          </p:cNvSpPr>
          <p:nvPr>
            <p:ph idx="1"/>
          </p:nvPr>
        </p:nvSpPr>
        <p:spPr/>
        <p:txBody>
          <a:bodyPr/>
          <a:lstStyle/>
          <a:p>
            <a:r>
              <a:rPr lang="en-US" dirty="0"/>
              <a:t>How to install </a:t>
            </a:r>
            <a:r>
              <a:rPr lang="en-US" dirty="0" err="1"/>
              <a:t>AutoKeras</a:t>
            </a:r>
            <a:r>
              <a:rPr lang="en-US" dirty="0"/>
              <a:t>: Use pip to install </a:t>
            </a:r>
            <a:r>
              <a:rPr lang="en-US" dirty="0" err="1"/>
              <a:t>AutoKeras</a:t>
            </a:r>
            <a:r>
              <a:rPr lang="en-US" dirty="0"/>
              <a:t> with the command pip install </a:t>
            </a:r>
            <a:r>
              <a:rPr lang="en-US" dirty="0" err="1"/>
              <a:t>autokeras</a:t>
            </a:r>
            <a:r>
              <a:rPr lang="en-US" dirty="0"/>
              <a:t>.</a:t>
            </a:r>
          </a:p>
          <a:p>
            <a:r>
              <a:rPr lang="en-US" dirty="0"/>
              <a:t>Dependencies and prerequisites: </a:t>
            </a:r>
            <a:r>
              <a:rPr lang="en-US" dirty="0" err="1"/>
              <a:t>AutoKeras</a:t>
            </a:r>
            <a:r>
              <a:rPr lang="en-US" dirty="0"/>
              <a:t> requires Python, TensorFlow, and other common machine learning libraries.</a:t>
            </a:r>
          </a:p>
        </p:txBody>
      </p:sp>
    </p:spTree>
    <p:extLst>
      <p:ext uri="{BB962C8B-B14F-4D97-AF65-F5344CB8AC3E}">
        <p14:creationId xmlns:p14="http://schemas.microsoft.com/office/powerpoint/2010/main" val="234152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FE5D-681E-6CC8-3040-30E5B90B177D}"/>
              </a:ext>
            </a:extLst>
          </p:cNvPr>
          <p:cNvSpPr>
            <a:spLocks noGrp="1"/>
          </p:cNvSpPr>
          <p:nvPr>
            <p:ph type="title"/>
          </p:nvPr>
        </p:nvSpPr>
        <p:spPr/>
        <p:txBody>
          <a:bodyPr/>
          <a:lstStyle/>
          <a:p>
            <a:r>
              <a:rPr lang="en-US" b="1" i="0" dirty="0">
                <a:effectLst/>
                <a:latin typeface="Söhne"/>
              </a:rPr>
              <a:t>Basic Functionalities</a:t>
            </a:r>
            <a:endParaRPr lang="en-US" dirty="0"/>
          </a:p>
        </p:txBody>
      </p:sp>
      <p:sp>
        <p:nvSpPr>
          <p:cNvPr id="3" name="Content Placeholder 2">
            <a:extLst>
              <a:ext uri="{FF2B5EF4-FFF2-40B4-BE49-F238E27FC236}">
                <a16:creationId xmlns:a16="http://schemas.microsoft.com/office/drawing/2014/main" id="{E34B548F-3901-3DF1-A5A3-B0E0A8CCD5B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Overview of </a:t>
            </a:r>
            <a:r>
              <a:rPr lang="en-US" b="0" i="0" dirty="0" err="1">
                <a:solidFill>
                  <a:srgbClr val="374151"/>
                </a:solidFill>
                <a:effectLst/>
                <a:latin typeface="Söhne"/>
              </a:rPr>
              <a:t>AutoKeras's</a:t>
            </a:r>
            <a:r>
              <a:rPr lang="en-US" b="0" i="0" dirty="0">
                <a:solidFill>
                  <a:srgbClr val="374151"/>
                </a:solidFill>
                <a:effectLst/>
                <a:latin typeface="Söhne"/>
              </a:rPr>
              <a:t> basic functionalities: </a:t>
            </a:r>
            <a:r>
              <a:rPr lang="en-US" b="0" i="0" dirty="0" err="1">
                <a:solidFill>
                  <a:srgbClr val="374151"/>
                </a:solidFill>
                <a:effectLst/>
                <a:latin typeface="Söhne"/>
              </a:rPr>
              <a:t>AutoKeras</a:t>
            </a:r>
            <a:r>
              <a:rPr lang="en-US" b="0" i="0" dirty="0">
                <a:solidFill>
                  <a:srgbClr val="374151"/>
                </a:solidFill>
                <a:effectLst/>
                <a:latin typeface="Söhne"/>
              </a:rPr>
              <a:t> simplifies the machine learning pipeline by offering data preprocessing, model architecture search, and hyperparameter tuning within a unified framework.</a:t>
            </a:r>
          </a:p>
          <a:p>
            <a:endParaRPr lang="en-US" dirty="0"/>
          </a:p>
        </p:txBody>
      </p:sp>
    </p:spTree>
    <p:extLst>
      <p:ext uri="{BB962C8B-B14F-4D97-AF65-F5344CB8AC3E}">
        <p14:creationId xmlns:p14="http://schemas.microsoft.com/office/powerpoint/2010/main" val="3968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905000"/>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8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lstStyle/>
          <a:p>
            <a:r>
              <a:rPr lang="en-US" b="1" i="0" dirty="0">
                <a:effectLst/>
                <a:latin typeface="Söhne"/>
              </a:rPr>
              <a:t>Data Preprocessing</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Data preprocessing in </a:t>
            </a:r>
            <a:r>
              <a:rPr lang="en-US" b="0" i="0" dirty="0" err="1">
                <a:solidFill>
                  <a:srgbClr val="374151"/>
                </a:solidFill>
                <a:effectLst/>
                <a:latin typeface="Söhne"/>
              </a:rPr>
              <a:t>AutoKeras</a:t>
            </a:r>
            <a:r>
              <a:rPr lang="en-US" b="0" i="0" dirty="0">
                <a:solidFill>
                  <a:srgbClr val="374151"/>
                </a:solidFill>
                <a:effectLst/>
                <a:latin typeface="Söhne"/>
              </a:rPr>
              <a:t>: </a:t>
            </a:r>
            <a:r>
              <a:rPr lang="en-US" b="0" i="0" dirty="0" err="1">
                <a:solidFill>
                  <a:srgbClr val="374151"/>
                </a:solidFill>
                <a:effectLst/>
                <a:latin typeface="Söhne"/>
              </a:rPr>
              <a:t>AutoKeras</a:t>
            </a:r>
            <a:r>
              <a:rPr lang="en-US" b="0" i="0" dirty="0">
                <a:solidFill>
                  <a:srgbClr val="374151"/>
                </a:solidFill>
                <a:effectLst/>
                <a:latin typeface="Söhne"/>
              </a:rPr>
              <a:t> provides tools for handling missing data, data augmentation, and standardization.</a:t>
            </a:r>
          </a:p>
          <a:p>
            <a:endParaRPr lang="en-US" dirty="0"/>
          </a:p>
        </p:txBody>
      </p:sp>
    </p:spTree>
    <p:extLst>
      <p:ext uri="{BB962C8B-B14F-4D97-AF65-F5344CB8AC3E}">
        <p14:creationId xmlns:p14="http://schemas.microsoft.com/office/powerpoint/2010/main" val="1059908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lstStyle/>
          <a:p>
            <a:r>
              <a:rPr lang="en-US" b="1" i="0" dirty="0">
                <a:effectLst/>
                <a:latin typeface="Söhne"/>
              </a:rPr>
              <a:t>Model Architecture Search</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How </a:t>
            </a:r>
            <a:r>
              <a:rPr lang="en-US" b="0" i="0" dirty="0" err="1">
                <a:solidFill>
                  <a:srgbClr val="374151"/>
                </a:solidFill>
                <a:effectLst/>
                <a:latin typeface="Söhne"/>
              </a:rPr>
              <a:t>AutoKeras</a:t>
            </a:r>
            <a:r>
              <a:rPr lang="en-US" b="0" i="0" dirty="0">
                <a:solidFill>
                  <a:srgbClr val="374151"/>
                </a:solidFill>
                <a:effectLst/>
                <a:latin typeface="Söhne"/>
              </a:rPr>
              <a:t> automates model architecture search: It uses Neural Architecture Search (NAS) to discover the optimal neural network architecture for a given task.</a:t>
            </a:r>
          </a:p>
          <a:p>
            <a:endParaRPr lang="en-US" dirty="0"/>
          </a:p>
        </p:txBody>
      </p:sp>
    </p:spTree>
    <p:extLst>
      <p:ext uri="{BB962C8B-B14F-4D97-AF65-F5344CB8AC3E}">
        <p14:creationId xmlns:p14="http://schemas.microsoft.com/office/powerpoint/2010/main" val="15127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lstStyle/>
          <a:p>
            <a:r>
              <a:rPr lang="en-US" b="1" i="0" dirty="0">
                <a:effectLst/>
                <a:latin typeface="Söhne"/>
              </a:rPr>
              <a:t>Hyperparameter Tuning</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Introduction to hyperparameter tuning with </a:t>
            </a:r>
            <a:r>
              <a:rPr lang="en-US" b="0" i="0" dirty="0" err="1">
                <a:solidFill>
                  <a:srgbClr val="374151"/>
                </a:solidFill>
                <a:effectLst/>
                <a:latin typeface="Söhne"/>
              </a:rPr>
              <a:t>AutoKeras</a:t>
            </a:r>
            <a:r>
              <a:rPr lang="en-US" b="0" i="0" dirty="0">
                <a:solidFill>
                  <a:srgbClr val="374151"/>
                </a:solidFill>
                <a:effectLst/>
                <a:latin typeface="Söhne"/>
              </a:rPr>
              <a:t>: </a:t>
            </a:r>
            <a:r>
              <a:rPr lang="en-US" b="0" i="0" dirty="0" err="1">
                <a:solidFill>
                  <a:srgbClr val="374151"/>
                </a:solidFill>
                <a:effectLst/>
                <a:latin typeface="Söhne"/>
              </a:rPr>
              <a:t>AutoKeras</a:t>
            </a:r>
            <a:r>
              <a:rPr lang="en-US" b="0" i="0" dirty="0">
                <a:solidFill>
                  <a:srgbClr val="374151"/>
                </a:solidFill>
                <a:effectLst/>
                <a:latin typeface="Söhne"/>
              </a:rPr>
              <a:t> uses techniques like Bayesian Optimization, Random Search, and Grid Search to optimize hyperparameters.</a:t>
            </a:r>
          </a:p>
          <a:p>
            <a:endParaRPr lang="en-US" dirty="0"/>
          </a:p>
        </p:txBody>
      </p:sp>
    </p:spTree>
    <p:extLst>
      <p:ext uri="{BB962C8B-B14F-4D97-AF65-F5344CB8AC3E}">
        <p14:creationId xmlns:p14="http://schemas.microsoft.com/office/powerpoint/2010/main" val="140575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E1A3-7A50-2C22-86A3-BB2E2CD787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15A6BF-B313-39B9-D80A-904D984C3356}"/>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autokeras</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ak</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text_classifier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ak.TextClassifier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max_trials</a:t>
            </a:r>
            <a:r>
              <a:rPr lang="en-US" dirty="0">
                <a:latin typeface="Courier New" panose="02070309020205020404" pitchFamily="49" charset="0"/>
                <a:cs typeface="Courier New" panose="02070309020205020404" pitchFamily="49" charset="0"/>
              </a:rPr>
              <a:t>=10)</a:t>
            </a:r>
          </a:p>
          <a:p>
            <a:pPr marL="0" indent="0">
              <a:buNone/>
            </a:pPr>
            <a:r>
              <a:rPr lang="en-US" dirty="0" err="1">
                <a:latin typeface="Courier New" panose="02070309020205020404" pitchFamily="49" charset="0"/>
                <a:cs typeface="Courier New" panose="02070309020205020404" pitchFamily="49" charset="0"/>
              </a:rPr>
              <a:t>text_classifier.fit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epochs=10)</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809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lstStyle/>
          <a:p>
            <a:r>
              <a:rPr lang="en-US" b="1" i="0" dirty="0">
                <a:effectLst/>
                <a:latin typeface="Söhne"/>
              </a:rPr>
              <a:t>Installation</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lstStyle/>
          <a:p>
            <a:r>
              <a:rPr lang="en-US" dirty="0"/>
              <a:t>Install using this command from anaconda command </a:t>
            </a:r>
            <a:r>
              <a:rPr lang="en-US" dirty="0" err="1"/>
              <a:t>prombt</a:t>
            </a:r>
            <a:r>
              <a:rPr lang="en-US" dirty="0"/>
              <a:t>:</a:t>
            </a:r>
          </a:p>
          <a:p>
            <a:pPr marL="0" indent="0">
              <a:buNone/>
            </a:pPr>
            <a:r>
              <a:rPr lang="en-US" dirty="0"/>
              <a:t>	pip install </a:t>
            </a:r>
            <a:r>
              <a:rPr lang="en-US" dirty="0" err="1"/>
              <a:t>autokeras</a:t>
            </a:r>
            <a:endParaRPr lang="en-US" dirty="0"/>
          </a:p>
          <a:p>
            <a:r>
              <a:rPr lang="en-US" dirty="0"/>
              <a:t>Check the version of your </a:t>
            </a:r>
            <a:r>
              <a:rPr lang="en-US" dirty="0" err="1"/>
              <a:t>AutoKeras</a:t>
            </a:r>
            <a:r>
              <a:rPr lang="en-US" dirty="0"/>
              <a:t>:</a:t>
            </a:r>
          </a:p>
          <a:p>
            <a:pPr marL="0" indent="0">
              <a:buNone/>
            </a:pPr>
            <a:r>
              <a:rPr lang="en-US" dirty="0"/>
              <a:t>	python -c "import </a:t>
            </a:r>
            <a:r>
              <a:rPr lang="en-US" dirty="0" err="1"/>
              <a:t>autokeras</a:t>
            </a:r>
            <a:r>
              <a:rPr lang="en-US" dirty="0"/>
              <a:t> as </a:t>
            </a:r>
            <a:r>
              <a:rPr lang="en-US" dirty="0" err="1"/>
              <a:t>ak</a:t>
            </a:r>
            <a:r>
              <a:rPr lang="en-US" dirty="0"/>
              <a:t>; 	print(</a:t>
            </a:r>
            <a:r>
              <a:rPr lang="en-US" dirty="0" err="1"/>
              <a:t>ak</a:t>
            </a:r>
            <a:r>
              <a:rPr lang="en-US" dirty="0"/>
              <a:t>.__version__)"</a:t>
            </a:r>
          </a:p>
          <a:p>
            <a:endParaRPr lang="en-US" dirty="0"/>
          </a:p>
        </p:txBody>
      </p:sp>
    </p:spTree>
    <p:extLst>
      <p:ext uri="{BB962C8B-B14F-4D97-AF65-F5344CB8AC3E}">
        <p14:creationId xmlns:p14="http://schemas.microsoft.com/office/powerpoint/2010/main" val="402876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lstStyle/>
          <a:p>
            <a:r>
              <a:rPr lang="en-US" b="1" i="0" dirty="0">
                <a:effectLst/>
                <a:latin typeface="Söhne"/>
              </a:rPr>
              <a:t>Model Building with </a:t>
            </a:r>
            <a:r>
              <a:rPr lang="en-US" b="1" i="0" dirty="0" err="1">
                <a:effectLst/>
                <a:latin typeface="Söhne"/>
              </a:rPr>
              <a:t>AutoKeras</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 Model creation example</a:t>
            </a:r>
          </a:p>
          <a:p>
            <a:pPr marL="0" indent="0">
              <a:buNone/>
            </a:pPr>
            <a:r>
              <a:rPr lang="en-US" sz="2000" dirty="0" err="1">
                <a:latin typeface="Courier New" panose="02070309020205020404" pitchFamily="49" charset="0"/>
                <a:cs typeface="Courier New" panose="02070309020205020404" pitchFamily="49" charset="0"/>
              </a:rPr>
              <a:t>structured_model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ak.StructuredDataClassifier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max_trials</a:t>
            </a:r>
            <a:r>
              <a:rPr lang="en-US" sz="2000" dirty="0">
                <a:latin typeface="Courier New" panose="02070309020205020404" pitchFamily="49" charset="0"/>
                <a:cs typeface="Courier New" panose="02070309020205020404" pitchFamily="49" charset="0"/>
              </a:rPr>
              <a:t>=10)</a:t>
            </a:r>
          </a:p>
          <a:p>
            <a:pPr marL="0" indent="0">
              <a:buNone/>
            </a:pPr>
            <a:r>
              <a:rPr lang="en-US" sz="2000" dirty="0" err="1">
                <a:latin typeface="Courier New" panose="02070309020205020404" pitchFamily="49" charset="0"/>
                <a:cs typeface="Courier New" panose="02070309020205020404" pitchFamily="49" charset="0"/>
              </a:rPr>
              <a:t>structured_model.fit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X_train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y_train</a:t>
            </a:r>
            <a:r>
              <a:rPr lang="en-US" sz="2000" dirty="0">
                <a:latin typeface="Courier New" panose="02070309020205020404" pitchFamily="49" charset="0"/>
                <a:cs typeface="Courier New" panose="02070309020205020404" pitchFamily="49" charset="0"/>
              </a:rPr>
              <a:t>, epochs=10)</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text_model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ak.TextClassifier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max_trials</a:t>
            </a:r>
            <a:r>
              <a:rPr lang="en-US" sz="2000" dirty="0">
                <a:latin typeface="Courier New" panose="02070309020205020404" pitchFamily="49" charset="0"/>
                <a:cs typeface="Courier New" panose="02070309020205020404" pitchFamily="49" charset="0"/>
              </a:rPr>
              <a:t>=10)</a:t>
            </a:r>
          </a:p>
          <a:p>
            <a:pPr marL="0" indent="0">
              <a:buNone/>
            </a:pPr>
            <a:r>
              <a:rPr lang="en-US" sz="2000" dirty="0" err="1">
                <a:latin typeface="Courier New" panose="02070309020205020404" pitchFamily="49" charset="0"/>
                <a:cs typeface="Courier New" panose="02070309020205020404" pitchFamily="49" charset="0"/>
              </a:rPr>
              <a:t>text_model.fit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X_train_text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y_train</a:t>
            </a:r>
            <a:r>
              <a:rPr lang="en-US" sz="2000" dirty="0">
                <a:latin typeface="Courier New" panose="02070309020205020404" pitchFamily="49" charset="0"/>
                <a:cs typeface="Courier New" panose="02070309020205020404" pitchFamily="49" charset="0"/>
              </a:rPr>
              <a:t>, epochs=10)</a:t>
            </a: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8180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lstStyle/>
          <a:p>
            <a:r>
              <a:rPr lang="en-US" b="1" i="0" dirty="0">
                <a:effectLst/>
                <a:latin typeface="Söhne"/>
              </a:rPr>
              <a:t>Model Evaluation</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normAutofit/>
          </a:bodyPr>
          <a:lstStyle/>
          <a:p>
            <a:pPr marL="0" indent="0">
              <a:buNone/>
            </a:pPr>
            <a:r>
              <a:rPr lang="en-US" sz="2400" dirty="0">
                <a:latin typeface="Courier New" panose="02070309020205020404" pitchFamily="49" charset="0"/>
                <a:cs typeface="Courier New" panose="02070309020205020404" pitchFamily="49" charset="0"/>
              </a:rPr>
              <a:t># Model evaluation example</a:t>
            </a:r>
          </a:p>
          <a:p>
            <a:pPr marL="0" indent="0">
              <a:buNone/>
            </a:pPr>
            <a:r>
              <a:rPr lang="en-US" sz="2400" dirty="0" err="1">
                <a:latin typeface="Courier New" panose="02070309020205020404" pitchFamily="49" charset="0"/>
                <a:cs typeface="Courier New" panose="02070309020205020404" pitchFamily="49" charset="0"/>
              </a:rPr>
              <a:t>y_pred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structured_model.predict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X_test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accuracy = </a:t>
            </a:r>
            <a:r>
              <a:rPr lang="en-US" sz="2400" dirty="0" err="1">
                <a:latin typeface="Courier New" panose="02070309020205020404" pitchFamily="49" charset="0"/>
                <a:cs typeface="Courier New" panose="02070309020205020404" pitchFamily="49" charset="0"/>
              </a:rPr>
              <a:t>accuracy_score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y_test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y_pred</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1402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normAutofit fontScale="90000"/>
          </a:bodyPr>
          <a:lstStyle/>
          <a:p>
            <a:r>
              <a:rPr lang="en-US" b="1" i="0" dirty="0">
                <a:effectLst/>
                <a:latin typeface="Söhne"/>
              </a:rPr>
              <a:t>Role of </a:t>
            </a:r>
            <a:r>
              <a:rPr lang="en-US" b="1" i="0" dirty="0" err="1">
                <a:effectLst/>
                <a:latin typeface="Söhne"/>
              </a:rPr>
              <a:t>AutoKeras</a:t>
            </a:r>
            <a:r>
              <a:rPr lang="en-US" b="1" i="0" dirty="0">
                <a:effectLst/>
                <a:latin typeface="Söhne"/>
              </a:rPr>
              <a:t> in Deep Learning</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normAutofit/>
          </a:bodyPr>
          <a:lstStyle/>
          <a:p>
            <a:pPr algn="l">
              <a:buFont typeface="Arial" panose="020B0604020202020204" pitchFamily="34" charset="0"/>
              <a:buChar char="•"/>
            </a:pPr>
            <a:r>
              <a:rPr lang="en-US" b="0" i="0" dirty="0" err="1">
                <a:solidFill>
                  <a:srgbClr val="374151"/>
                </a:solidFill>
                <a:effectLst/>
                <a:latin typeface="Söhne"/>
              </a:rPr>
              <a:t>AutoKeras</a:t>
            </a:r>
            <a:r>
              <a:rPr lang="en-US" b="0" i="0" dirty="0">
                <a:solidFill>
                  <a:srgbClr val="374151"/>
                </a:solidFill>
                <a:effectLst/>
                <a:latin typeface="Söhne"/>
              </a:rPr>
              <a:t>: </a:t>
            </a:r>
            <a:r>
              <a:rPr lang="en-US" b="0" i="0" dirty="0" err="1">
                <a:solidFill>
                  <a:srgbClr val="374151"/>
                </a:solidFill>
                <a:effectLst/>
                <a:latin typeface="Söhne"/>
              </a:rPr>
              <a:t>AutoKeras</a:t>
            </a:r>
            <a:r>
              <a:rPr lang="en-US" b="0" i="0" dirty="0">
                <a:solidFill>
                  <a:srgbClr val="374151"/>
                </a:solidFill>
                <a:effectLst/>
                <a:latin typeface="Söhne"/>
              </a:rPr>
              <a:t> is an open-source </a:t>
            </a:r>
            <a:r>
              <a:rPr lang="en-US" b="0" i="0" dirty="0" err="1">
                <a:solidFill>
                  <a:srgbClr val="374151"/>
                </a:solidFill>
                <a:effectLst/>
                <a:latin typeface="Söhne"/>
              </a:rPr>
              <a:t>AutoML</a:t>
            </a:r>
            <a:r>
              <a:rPr lang="en-US" b="0" i="0" dirty="0">
                <a:solidFill>
                  <a:srgbClr val="374151"/>
                </a:solidFill>
                <a:effectLst/>
                <a:latin typeface="Söhne"/>
              </a:rPr>
              <a:t> (Automated Machine Learning) library that simplifies the process of building deep learning models.</a:t>
            </a:r>
          </a:p>
          <a:p>
            <a:pPr algn="l">
              <a:buFont typeface="Arial" panose="020B0604020202020204" pitchFamily="34" charset="0"/>
              <a:buChar char="•"/>
            </a:pPr>
            <a:r>
              <a:rPr lang="en-US" b="0" i="0" dirty="0">
                <a:solidFill>
                  <a:srgbClr val="374151"/>
                </a:solidFill>
                <a:effectLst/>
                <a:latin typeface="Söhne"/>
              </a:rPr>
              <a:t> It automates tasks like model selection, hyperparameter tuning, and architecture search.</a:t>
            </a:r>
          </a:p>
          <a:p>
            <a:endParaRPr lang="en-US" dirty="0"/>
          </a:p>
        </p:txBody>
      </p:sp>
    </p:spTree>
    <p:extLst>
      <p:ext uri="{BB962C8B-B14F-4D97-AF65-F5344CB8AC3E}">
        <p14:creationId xmlns:p14="http://schemas.microsoft.com/office/powerpoint/2010/main" val="592017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normAutofit fontScale="90000"/>
          </a:bodyPr>
          <a:lstStyle/>
          <a:p>
            <a:r>
              <a:rPr lang="en-US" b="1" i="0" dirty="0">
                <a:effectLst/>
                <a:latin typeface="Söhne"/>
              </a:rPr>
              <a:t>Role of </a:t>
            </a:r>
            <a:r>
              <a:rPr lang="en-US" b="1" i="0" dirty="0" err="1">
                <a:effectLst/>
                <a:latin typeface="Söhne"/>
              </a:rPr>
              <a:t>AutoKeras</a:t>
            </a:r>
            <a:r>
              <a:rPr lang="en-US" b="1" i="0" dirty="0">
                <a:effectLst/>
                <a:latin typeface="Söhne"/>
              </a:rPr>
              <a:t> in Deep Learning</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374151"/>
                </a:solidFill>
                <a:effectLst/>
                <a:latin typeface="Söhne"/>
              </a:rPr>
              <a:t>Automation: </a:t>
            </a:r>
            <a:r>
              <a:rPr lang="en-US" b="0" i="0" dirty="0" err="1">
                <a:solidFill>
                  <a:srgbClr val="374151"/>
                </a:solidFill>
                <a:effectLst/>
                <a:latin typeface="Söhne"/>
              </a:rPr>
              <a:t>AutoKeras</a:t>
            </a:r>
            <a:r>
              <a:rPr lang="en-US" b="0" i="0" dirty="0">
                <a:solidFill>
                  <a:srgbClr val="374151"/>
                </a:solidFill>
                <a:effectLst/>
                <a:latin typeface="Söhne"/>
              </a:rPr>
              <a:t> significantly reduces the manual effort required in designing and fine-tuning deep learning models. </a:t>
            </a:r>
          </a:p>
          <a:p>
            <a:pPr lvl="1">
              <a:buFont typeface="Arial" panose="020B0604020202020204" pitchFamily="34" charset="0"/>
              <a:buChar char="•"/>
            </a:pPr>
            <a:r>
              <a:rPr lang="en-US" b="0" i="0" dirty="0">
                <a:solidFill>
                  <a:srgbClr val="374151"/>
                </a:solidFill>
                <a:effectLst/>
                <a:latin typeface="Söhne"/>
              </a:rPr>
              <a:t>It allows users to focus on defining the problem and providing the data, while it handles the rest.</a:t>
            </a:r>
          </a:p>
          <a:p>
            <a:pPr algn="l">
              <a:buFont typeface="Arial" panose="020B0604020202020204" pitchFamily="34" charset="0"/>
              <a:buChar char="•"/>
            </a:pPr>
            <a:r>
              <a:rPr lang="en-US" b="0" i="0" dirty="0">
                <a:solidFill>
                  <a:srgbClr val="374151"/>
                </a:solidFill>
                <a:effectLst/>
                <a:latin typeface="Söhne"/>
              </a:rPr>
              <a:t>Accessibility: </a:t>
            </a:r>
            <a:r>
              <a:rPr lang="en-US" b="0" i="0" dirty="0" err="1">
                <a:solidFill>
                  <a:srgbClr val="374151"/>
                </a:solidFill>
                <a:effectLst/>
                <a:latin typeface="Söhne"/>
              </a:rPr>
              <a:t>AutoKeras</a:t>
            </a:r>
            <a:r>
              <a:rPr lang="en-US" b="0" i="0" dirty="0">
                <a:solidFill>
                  <a:srgbClr val="374151"/>
                </a:solidFill>
                <a:effectLst/>
                <a:latin typeface="Söhne"/>
              </a:rPr>
              <a:t> provides a user-friendly interface that makes deep learning accessible to a broader audience, including those without deep expertise in machine learning.</a:t>
            </a:r>
          </a:p>
          <a:p>
            <a:endParaRPr lang="en-US" dirty="0"/>
          </a:p>
        </p:txBody>
      </p:sp>
    </p:spTree>
    <p:extLst>
      <p:ext uri="{BB962C8B-B14F-4D97-AF65-F5344CB8AC3E}">
        <p14:creationId xmlns:p14="http://schemas.microsoft.com/office/powerpoint/2010/main" val="1434883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normAutofit fontScale="90000"/>
          </a:bodyPr>
          <a:lstStyle/>
          <a:p>
            <a:r>
              <a:rPr lang="en-US" b="1" i="0" dirty="0">
                <a:effectLst/>
                <a:latin typeface="Söhne"/>
              </a:rPr>
              <a:t>Role of </a:t>
            </a:r>
            <a:r>
              <a:rPr lang="en-US" b="1" i="0" dirty="0" err="1">
                <a:effectLst/>
                <a:latin typeface="Söhne"/>
              </a:rPr>
              <a:t>AutoKeras</a:t>
            </a:r>
            <a:r>
              <a:rPr lang="en-US" b="1" i="0" dirty="0">
                <a:effectLst/>
                <a:latin typeface="Söhne"/>
              </a:rPr>
              <a:t> in Deep Learning</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Customization: </a:t>
            </a:r>
            <a:r>
              <a:rPr lang="en-US" b="0" i="0" dirty="0" err="1">
                <a:solidFill>
                  <a:srgbClr val="374151"/>
                </a:solidFill>
                <a:effectLst/>
                <a:latin typeface="Söhne"/>
              </a:rPr>
              <a:t>AutoKeras</a:t>
            </a:r>
            <a:r>
              <a:rPr lang="en-US" b="0" i="0" dirty="0">
                <a:solidFill>
                  <a:srgbClr val="374151"/>
                </a:solidFill>
                <a:effectLst/>
                <a:latin typeface="Söhne"/>
              </a:rPr>
              <a:t> also caters to advanced users who want to customize their deep learning models.</a:t>
            </a:r>
          </a:p>
          <a:p>
            <a:pPr algn="l">
              <a:buFont typeface="Arial" panose="020B0604020202020204" pitchFamily="34" charset="0"/>
              <a:buChar char="•"/>
            </a:pPr>
            <a:r>
              <a:rPr lang="en-US" b="0" i="0" dirty="0">
                <a:solidFill>
                  <a:srgbClr val="374151"/>
                </a:solidFill>
                <a:effectLst/>
                <a:latin typeface="Söhne"/>
              </a:rPr>
              <a:t> It allows users to define their search spaces for model architectures and hyperparameters, providing flexibility for experts.</a:t>
            </a:r>
          </a:p>
          <a:p>
            <a:endParaRPr lang="en-US" dirty="0"/>
          </a:p>
        </p:txBody>
      </p:sp>
    </p:spTree>
    <p:extLst>
      <p:ext uri="{BB962C8B-B14F-4D97-AF65-F5344CB8AC3E}">
        <p14:creationId xmlns:p14="http://schemas.microsoft.com/office/powerpoint/2010/main" val="30331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AB2F-81DC-83CD-54FD-3E8F19464EF0}"/>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31BDF8E4-50AB-86F2-C74E-0DD9B7E2C440}"/>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Intro. To Deep Learning</a:t>
            </a:r>
          </a:p>
          <a:p>
            <a:pPr algn="l">
              <a:buFont typeface="Arial" panose="020B0604020202020204" pitchFamily="34" charset="0"/>
              <a:buChar char="•"/>
            </a:pPr>
            <a:r>
              <a:rPr lang="en-US" b="0" i="0" dirty="0">
                <a:solidFill>
                  <a:srgbClr val="374151"/>
                </a:solidFill>
                <a:effectLst/>
                <a:latin typeface="Söhne"/>
              </a:rPr>
              <a:t>Deep Learning Vs. Classical ML</a:t>
            </a:r>
          </a:p>
          <a:p>
            <a:pPr algn="l">
              <a:buFont typeface="Arial" panose="020B0604020202020204" pitchFamily="34" charset="0"/>
              <a:buChar char="•"/>
            </a:pPr>
            <a:r>
              <a:rPr lang="en-US" b="0" i="0" dirty="0">
                <a:solidFill>
                  <a:srgbClr val="374151"/>
                </a:solidFill>
                <a:effectLst/>
                <a:latin typeface="Söhne"/>
              </a:rPr>
              <a:t>Introduction to </a:t>
            </a:r>
            <a:r>
              <a:rPr lang="en-US" b="0" i="0" dirty="0" err="1">
                <a:solidFill>
                  <a:srgbClr val="374151"/>
                </a:solidFill>
                <a:effectLst/>
                <a:latin typeface="Söhne"/>
              </a:rPr>
              <a:t>AutoKeras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Why </a:t>
            </a:r>
            <a:r>
              <a:rPr lang="en-US" b="0" i="0" dirty="0" err="1">
                <a:solidFill>
                  <a:srgbClr val="374151"/>
                </a:solidFill>
                <a:effectLst/>
                <a:latin typeface="Söhne"/>
              </a:rPr>
              <a:t>AutoKeras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Installation</a:t>
            </a:r>
          </a:p>
          <a:p>
            <a:pPr algn="l">
              <a:buFont typeface="Arial" panose="020B0604020202020204" pitchFamily="34" charset="0"/>
              <a:buChar char="•"/>
            </a:pPr>
            <a:r>
              <a:rPr lang="en-US" b="0" i="0" dirty="0">
                <a:solidFill>
                  <a:srgbClr val="374151"/>
                </a:solidFill>
                <a:effectLst/>
                <a:latin typeface="Söhne"/>
              </a:rPr>
              <a:t>Basic Functionalities</a:t>
            </a:r>
          </a:p>
          <a:p>
            <a:pPr algn="l">
              <a:buFont typeface="Arial" panose="020B0604020202020204" pitchFamily="34" charset="0"/>
              <a:buChar char="•"/>
            </a:pPr>
            <a:r>
              <a:rPr lang="en-US" b="0" i="0" dirty="0">
                <a:solidFill>
                  <a:srgbClr val="374151"/>
                </a:solidFill>
                <a:effectLst/>
                <a:latin typeface="Söhne"/>
              </a:rPr>
              <a:t>Image Classification Example</a:t>
            </a:r>
          </a:p>
          <a:p>
            <a:pPr algn="l">
              <a:buFont typeface="Arial" panose="020B0604020202020204" pitchFamily="34" charset="0"/>
              <a:buChar char="•"/>
            </a:pPr>
            <a:r>
              <a:rPr lang="en-US" b="0" i="0" dirty="0">
                <a:solidFill>
                  <a:srgbClr val="374151"/>
                </a:solidFill>
                <a:effectLst/>
                <a:latin typeface="Söhne"/>
              </a:rPr>
              <a:t>Text Classification Example</a:t>
            </a:r>
          </a:p>
          <a:p>
            <a:pPr algn="l">
              <a:buFont typeface="Arial" panose="020B0604020202020204" pitchFamily="34" charset="0"/>
              <a:buChar char="•"/>
            </a:pPr>
            <a:r>
              <a:rPr lang="en-US" b="0" i="0" dirty="0">
                <a:solidFill>
                  <a:srgbClr val="374151"/>
                </a:solidFill>
                <a:effectLst/>
                <a:latin typeface="Söhne"/>
              </a:rPr>
              <a:t>Hyperparameter Tuning</a:t>
            </a:r>
          </a:p>
          <a:p>
            <a:pPr algn="l">
              <a:buFont typeface="Arial" panose="020B0604020202020204" pitchFamily="34" charset="0"/>
              <a:buChar char="•"/>
            </a:pPr>
            <a:r>
              <a:rPr lang="en-US" b="0" i="0" dirty="0">
                <a:solidFill>
                  <a:srgbClr val="374151"/>
                </a:solidFill>
                <a:effectLst/>
                <a:latin typeface="Söhne"/>
              </a:rPr>
              <a:t>Advantages and Limitations</a:t>
            </a:r>
          </a:p>
          <a:p>
            <a:pPr algn="l">
              <a:buFont typeface="Arial" panose="020B0604020202020204" pitchFamily="34" charset="0"/>
              <a:buChar char="•"/>
            </a:pPr>
            <a:r>
              <a:rPr lang="en-US" b="0" i="0" dirty="0">
                <a:solidFill>
                  <a:srgbClr val="374151"/>
                </a:solidFill>
                <a:effectLst/>
                <a:latin typeface="Söhne"/>
              </a:rPr>
              <a:t>Conclusion</a:t>
            </a:r>
          </a:p>
        </p:txBody>
      </p:sp>
    </p:spTree>
    <p:extLst>
      <p:ext uri="{BB962C8B-B14F-4D97-AF65-F5344CB8AC3E}">
        <p14:creationId xmlns:p14="http://schemas.microsoft.com/office/powerpoint/2010/main" val="1962825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p:txBody>
          <a:bodyPr>
            <a:normAutofit fontScale="90000"/>
          </a:bodyPr>
          <a:lstStyle/>
          <a:p>
            <a:r>
              <a:rPr lang="en-US" b="1" i="0" dirty="0">
                <a:effectLst/>
                <a:latin typeface="Söhne"/>
              </a:rPr>
              <a:t>Role of </a:t>
            </a:r>
            <a:r>
              <a:rPr lang="en-US" b="1" i="0" dirty="0" err="1">
                <a:effectLst/>
                <a:latin typeface="Söhne"/>
              </a:rPr>
              <a:t>AutoKeras</a:t>
            </a:r>
            <a:r>
              <a:rPr lang="en-US" b="1" i="0" dirty="0">
                <a:effectLst/>
                <a:latin typeface="Söhne"/>
              </a:rPr>
              <a:t> in Deep Learning</a:t>
            </a:r>
            <a:endParaRPr lang="en-US" dirty="0"/>
          </a:p>
        </p:txBody>
      </p:sp>
      <p:sp>
        <p:nvSpPr>
          <p:cNvPr id="3" name="Content Placeholder 2">
            <a:extLst>
              <a:ext uri="{FF2B5EF4-FFF2-40B4-BE49-F238E27FC236}">
                <a16:creationId xmlns:a16="http://schemas.microsoft.com/office/drawing/2014/main" id="{5BD6696A-2BDC-843C-E662-6BD0F31F77B4}"/>
              </a:ext>
            </a:extLst>
          </p:cNvPr>
          <p:cNvSpPr>
            <a:spLocks noGrp="1"/>
          </p:cNvSpPr>
          <p:nvPr>
            <p:ph idx="1"/>
          </p:nvPr>
        </p:nvSpPr>
        <p:spPr/>
        <p:txBody>
          <a:bodyPr/>
          <a:lstStyle/>
          <a:p>
            <a:r>
              <a:rPr lang="en-US" b="0" i="0" dirty="0">
                <a:solidFill>
                  <a:srgbClr val="374151"/>
                </a:solidFill>
                <a:effectLst/>
                <a:latin typeface="Söhne"/>
              </a:rPr>
              <a:t>Neural Architecture Search (NAS): </a:t>
            </a:r>
            <a:r>
              <a:rPr lang="en-US" b="0" i="0" dirty="0" err="1">
                <a:solidFill>
                  <a:srgbClr val="374151"/>
                </a:solidFill>
                <a:effectLst/>
                <a:latin typeface="Söhne"/>
              </a:rPr>
              <a:t>AutoKeras</a:t>
            </a:r>
            <a:r>
              <a:rPr lang="en-US" b="0" i="0" dirty="0">
                <a:solidFill>
                  <a:srgbClr val="374151"/>
                </a:solidFill>
                <a:effectLst/>
                <a:latin typeface="Söhne"/>
              </a:rPr>
              <a:t> employs Neural Architecture Search (NAS) techniques to automatically discover optimal neural network architectures for specific tasks.</a:t>
            </a:r>
          </a:p>
          <a:p>
            <a:r>
              <a:rPr lang="en-US" b="0" i="0" dirty="0">
                <a:solidFill>
                  <a:srgbClr val="374151"/>
                </a:solidFill>
                <a:effectLst/>
                <a:latin typeface="Söhne"/>
              </a:rPr>
              <a:t>This process eliminates the need for manual architecture design and selection.</a:t>
            </a:r>
          </a:p>
          <a:p>
            <a:endParaRPr lang="en-US" dirty="0"/>
          </a:p>
        </p:txBody>
      </p:sp>
    </p:spTree>
    <p:extLst>
      <p:ext uri="{BB962C8B-B14F-4D97-AF65-F5344CB8AC3E}">
        <p14:creationId xmlns:p14="http://schemas.microsoft.com/office/powerpoint/2010/main" val="3301504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499C-CF0F-6F87-CEFC-EF1314398D47}"/>
              </a:ext>
            </a:extLst>
          </p:cNvPr>
          <p:cNvSpPr>
            <a:spLocks noGrp="1"/>
          </p:cNvSpPr>
          <p:nvPr>
            <p:ph type="title"/>
          </p:nvPr>
        </p:nvSpPr>
        <p:spPr>
          <a:xfrm>
            <a:off x="304800" y="3886200"/>
            <a:ext cx="8229600" cy="1143000"/>
          </a:xfrm>
        </p:spPr>
        <p:txBody>
          <a:bodyPr>
            <a:normAutofit/>
          </a:bodyPr>
          <a:lstStyle/>
          <a:p>
            <a:pPr marL="342900" indent="-342900" algn="l">
              <a:buFont typeface="Arial" panose="020B0604020202020204" pitchFamily="34" charset="0"/>
              <a:buChar char="•"/>
            </a:pPr>
            <a:r>
              <a:rPr lang="en-US" sz="2000" dirty="0"/>
              <a:t>Structure of a model in </a:t>
            </a:r>
            <a:r>
              <a:rPr lang="en-US" sz="2000" dirty="0" err="1"/>
              <a:t>AutoKeras</a:t>
            </a:r>
            <a:r>
              <a:rPr lang="en-US" sz="2000" dirty="0"/>
              <a:t>.</a:t>
            </a:r>
            <a:br>
              <a:rPr lang="en-US" sz="2000" dirty="0"/>
            </a:br>
            <a:r>
              <a:rPr lang="en-US" sz="2000" dirty="0"/>
              <a:t>You basically can build those boxes by importing pre-designed and coded libraries</a:t>
            </a:r>
          </a:p>
        </p:txBody>
      </p:sp>
      <p:pic>
        <p:nvPicPr>
          <p:cNvPr id="5" name="Content Placeholder 4">
            <a:extLst>
              <a:ext uri="{FF2B5EF4-FFF2-40B4-BE49-F238E27FC236}">
                <a16:creationId xmlns:a16="http://schemas.microsoft.com/office/drawing/2014/main" id="{56095BB1-478F-11EE-8092-97909FEC0C1C}"/>
              </a:ext>
            </a:extLst>
          </p:cNvPr>
          <p:cNvPicPr>
            <a:picLocks noGrp="1" noChangeAspect="1"/>
          </p:cNvPicPr>
          <p:nvPr>
            <p:ph idx="1"/>
          </p:nvPr>
        </p:nvPicPr>
        <p:blipFill>
          <a:blip r:embed="rId2"/>
          <a:stretch>
            <a:fillRect/>
          </a:stretch>
        </p:blipFill>
        <p:spPr>
          <a:xfrm>
            <a:off x="457200" y="2057400"/>
            <a:ext cx="7335274" cy="1495634"/>
          </a:xfrm>
        </p:spPr>
      </p:pic>
    </p:spTree>
    <p:extLst>
      <p:ext uri="{BB962C8B-B14F-4D97-AF65-F5344CB8AC3E}">
        <p14:creationId xmlns:p14="http://schemas.microsoft.com/office/powerpoint/2010/main" val="142565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68BD-2019-E46A-8A72-D5DDDC79B025}"/>
              </a:ext>
            </a:extLst>
          </p:cNvPr>
          <p:cNvSpPr>
            <a:spLocks noGrp="1"/>
          </p:cNvSpPr>
          <p:nvPr>
            <p:ph type="title"/>
          </p:nvPr>
        </p:nvSpPr>
        <p:spPr/>
        <p:txBody>
          <a:bodyPr/>
          <a:lstStyle/>
          <a:p>
            <a:r>
              <a:rPr lang="en-US" b="1" i="0" dirty="0">
                <a:effectLst/>
                <a:latin typeface="Söhne"/>
              </a:rPr>
              <a:t>Introduction to Deep Learning</a:t>
            </a:r>
            <a:endParaRPr lang="en-US" dirty="0"/>
          </a:p>
        </p:txBody>
      </p:sp>
      <p:sp>
        <p:nvSpPr>
          <p:cNvPr id="3" name="Content Placeholder 2">
            <a:extLst>
              <a:ext uri="{FF2B5EF4-FFF2-40B4-BE49-F238E27FC236}">
                <a16:creationId xmlns:a16="http://schemas.microsoft.com/office/drawing/2014/main" id="{FCFD24AC-B8EE-06A8-B627-1F23B43DB85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Deep learning is a subfield of machine learning that focuses on neural networks with multiple layers. </a:t>
            </a:r>
          </a:p>
          <a:p>
            <a:pPr lvl="1">
              <a:buFont typeface="Arial" panose="020B0604020202020204" pitchFamily="34" charset="0"/>
              <a:buChar char="•"/>
            </a:pPr>
            <a:r>
              <a:rPr lang="en-US" b="0" i="0" dirty="0">
                <a:solidFill>
                  <a:srgbClr val="374151"/>
                </a:solidFill>
                <a:effectLst/>
                <a:latin typeface="Söhne"/>
              </a:rPr>
              <a:t>These neural networks are inspired by the structure and function of the human brain.</a:t>
            </a:r>
          </a:p>
          <a:p>
            <a:pPr algn="l">
              <a:buFont typeface="Arial" panose="020B0604020202020204" pitchFamily="34" charset="0"/>
              <a:buChar char="•"/>
            </a:pPr>
            <a:r>
              <a:rPr lang="en-US" b="0" i="0" dirty="0">
                <a:solidFill>
                  <a:srgbClr val="374151"/>
                </a:solidFill>
                <a:effectLst/>
                <a:latin typeface="Söhne"/>
              </a:rPr>
              <a:t>Neural Networks: Artificial neural networks are computational models composed of layers of interconnected nodes (neurons). </a:t>
            </a:r>
          </a:p>
          <a:p>
            <a:pPr lvl="1">
              <a:buFont typeface="Arial" panose="020B0604020202020204" pitchFamily="34" charset="0"/>
              <a:buChar char="•"/>
            </a:pPr>
            <a:r>
              <a:rPr lang="en-US" b="0" i="0" dirty="0">
                <a:solidFill>
                  <a:srgbClr val="374151"/>
                </a:solidFill>
                <a:effectLst/>
                <a:latin typeface="Söhne"/>
              </a:rPr>
              <a:t>Each layer processes information and passes it to the next layer.</a:t>
            </a:r>
          </a:p>
          <a:p>
            <a:endParaRPr lang="en-US" dirty="0"/>
          </a:p>
        </p:txBody>
      </p:sp>
    </p:spTree>
    <p:extLst>
      <p:ext uri="{BB962C8B-B14F-4D97-AF65-F5344CB8AC3E}">
        <p14:creationId xmlns:p14="http://schemas.microsoft.com/office/powerpoint/2010/main" val="377920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11E6-CA12-8E0B-116E-85AE90811CB8}"/>
              </a:ext>
            </a:extLst>
          </p:cNvPr>
          <p:cNvSpPr>
            <a:spLocks noGrp="1"/>
          </p:cNvSpPr>
          <p:nvPr>
            <p:ph type="title"/>
          </p:nvPr>
        </p:nvSpPr>
        <p:spPr/>
        <p:txBody>
          <a:bodyPr/>
          <a:lstStyle/>
          <a:p>
            <a:r>
              <a:rPr lang="en-US" dirty="0"/>
              <a:t>Where id Deep Learning in AI?</a:t>
            </a:r>
          </a:p>
        </p:txBody>
      </p:sp>
      <p:pic>
        <p:nvPicPr>
          <p:cNvPr id="7170" name="Picture 2">
            <a:extLst>
              <a:ext uri="{FF2B5EF4-FFF2-40B4-BE49-F238E27FC236}">
                <a16:creationId xmlns:a16="http://schemas.microsoft.com/office/drawing/2014/main" id="{83BB629C-A70E-E824-CF17-757D5CF599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417638"/>
            <a:ext cx="4419047" cy="441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52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9615-F5F4-4585-1153-16E35919C279}"/>
              </a:ext>
            </a:extLst>
          </p:cNvPr>
          <p:cNvSpPr>
            <a:spLocks noGrp="1"/>
          </p:cNvSpPr>
          <p:nvPr>
            <p:ph type="title"/>
          </p:nvPr>
        </p:nvSpPr>
        <p:spPr/>
        <p:txBody>
          <a:bodyPr/>
          <a:lstStyle/>
          <a:p>
            <a:r>
              <a:rPr lang="en-US" b="1" i="0" dirty="0">
                <a:effectLst/>
                <a:latin typeface="Söhne"/>
              </a:rPr>
              <a:t>Introduction to Deep Learning</a:t>
            </a:r>
            <a:endParaRPr lang="en-US" dirty="0"/>
          </a:p>
        </p:txBody>
      </p:sp>
      <p:sp>
        <p:nvSpPr>
          <p:cNvPr id="3" name="Content Placeholder 2">
            <a:extLst>
              <a:ext uri="{FF2B5EF4-FFF2-40B4-BE49-F238E27FC236}">
                <a16:creationId xmlns:a16="http://schemas.microsoft.com/office/drawing/2014/main" id="{25577AF3-248E-604D-CA98-C6B8276F69D9}"/>
              </a:ext>
            </a:extLst>
          </p:cNvPr>
          <p:cNvSpPr>
            <a:spLocks noGrp="1"/>
          </p:cNvSpPr>
          <p:nvPr>
            <p:ph idx="1"/>
          </p:nvPr>
        </p:nvSpPr>
        <p:spPr/>
        <p:txBody>
          <a:bodyPr/>
          <a:lstStyle/>
          <a:p>
            <a:r>
              <a:rPr lang="en-US" b="0" i="0" dirty="0">
                <a:solidFill>
                  <a:srgbClr val="374151"/>
                </a:solidFill>
                <a:effectLst/>
                <a:latin typeface="Söhne"/>
              </a:rPr>
              <a:t>Depth Matters: Deep learning networks are characterized by their depth, meaning they have many hidden layers between the input and output layers. </a:t>
            </a:r>
          </a:p>
          <a:p>
            <a:r>
              <a:rPr lang="en-US" b="0" i="0" dirty="0">
                <a:solidFill>
                  <a:srgbClr val="374151"/>
                </a:solidFill>
                <a:effectLst/>
                <a:latin typeface="Söhne"/>
              </a:rPr>
              <a:t>This depth allows them to learn complex patterns and representations from data.</a:t>
            </a:r>
          </a:p>
          <a:p>
            <a:endParaRPr lang="en-US" dirty="0"/>
          </a:p>
        </p:txBody>
      </p:sp>
    </p:spTree>
    <p:extLst>
      <p:ext uri="{BB962C8B-B14F-4D97-AF65-F5344CB8AC3E}">
        <p14:creationId xmlns:p14="http://schemas.microsoft.com/office/powerpoint/2010/main" val="312571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0EADA-575F-1E85-3CF4-E7E0A7D8D4CB}"/>
              </a:ext>
            </a:extLst>
          </p:cNvPr>
          <p:cNvSpPr>
            <a:spLocks noGrp="1"/>
          </p:cNvSpPr>
          <p:nvPr>
            <p:ph type="title"/>
          </p:nvPr>
        </p:nvSpPr>
        <p:spPr>
          <a:xfrm>
            <a:off x="473202" y="4440365"/>
            <a:ext cx="3184398" cy="1722691"/>
          </a:xfrm>
        </p:spPr>
        <p:txBody>
          <a:bodyPr vert="horz" lIns="91440" tIns="45720" rIns="91440" bIns="45720" rtlCol="0" anchor="ctr">
            <a:normAutofit/>
          </a:bodyPr>
          <a:lstStyle/>
          <a:p>
            <a:pPr algn="l">
              <a:lnSpc>
                <a:spcPct val="90000"/>
              </a:lnSpc>
            </a:pPr>
            <a:r>
              <a:rPr lang="en-US" sz="4000"/>
              <a:t>(Deep) Neural Networks</a:t>
            </a:r>
          </a:p>
        </p:txBody>
      </p:sp>
      <p:pic>
        <p:nvPicPr>
          <p:cNvPr id="5122" name="Picture 2" descr="schematic figure illustrating deep learning in radiology with a brain MRI going through a deep neural network">
            <a:extLst>
              <a:ext uri="{FF2B5EF4-FFF2-40B4-BE49-F238E27FC236}">
                <a16:creationId xmlns:a16="http://schemas.microsoft.com/office/drawing/2014/main" id="{D4ACC547-1E2A-9B1D-87BF-3582CC9BE9F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7472" y="1252584"/>
            <a:ext cx="4103370" cy="20619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chematic figure illustrating deep learning in radiology explaining what happens in a neural node">
            <a:extLst>
              <a:ext uri="{FF2B5EF4-FFF2-40B4-BE49-F238E27FC236}">
                <a16:creationId xmlns:a16="http://schemas.microsoft.com/office/drawing/2014/main" id="{A59E4D24-D5BC-42A9-42EE-71385504DD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90872" y="1303876"/>
            <a:ext cx="4103370" cy="1959359"/>
          </a:xfrm>
          <a:prstGeom prst="rect">
            <a:avLst/>
          </a:prstGeom>
          <a:noFill/>
          <a:extLst>
            <a:ext uri="{909E8E84-426E-40DD-AFC4-6F175D3DCCD1}">
              <a14:hiddenFill xmlns:a14="http://schemas.microsoft.com/office/drawing/2010/main">
                <a:solidFill>
                  <a:srgbClr val="FFFFFF"/>
                </a:solidFill>
              </a14:hiddenFill>
            </a:ext>
          </a:extLst>
        </p:spPr>
      </p:pic>
      <p:sp>
        <p:nvSpPr>
          <p:cNvPr id="51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58668" y="529485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EE1422-6DCA-23EE-706B-25F8AB62912D}"/>
              </a:ext>
            </a:extLst>
          </p:cNvPr>
          <p:cNvSpPr txBox="1"/>
          <p:nvPr/>
        </p:nvSpPr>
        <p:spPr>
          <a:xfrm>
            <a:off x="4000499" y="4440365"/>
            <a:ext cx="4661153" cy="172269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1">
                <a:effectLst/>
              </a:rPr>
              <a:t>Figure 1: A deep neural network consists of an input layer, multiple hidden layers and an output layer, all consisting of nodes.</a:t>
            </a:r>
          </a:p>
          <a:p>
            <a:pPr indent="-228600">
              <a:lnSpc>
                <a:spcPct val="90000"/>
              </a:lnSpc>
              <a:spcAft>
                <a:spcPts val="600"/>
              </a:spcAft>
              <a:buFont typeface="Arial" panose="020B0604020202020204" pitchFamily="34" charset="0"/>
              <a:buChar char="•"/>
            </a:pPr>
            <a:r>
              <a:rPr lang="en-US" i="1"/>
              <a:t>Source: </a:t>
            </a:r>
            <a:r>
              <a:rPr lang="en-US" i="1">
                <a:hlinkClick r:id="rId4"/>
              </a:rPr>
              <a:t>https://www.quantib.com/blog/how-does-deep-learning-work-in-radiology</a:t>
            </a:r>
            <a:r>
              <a:rPr lang="en-US" i="1"/>
              <a:t> </a:t>
            </a:r>
            <a:endParaRPr lang="en-US"/>
          </a:p>
        </p:txBody>
      </p:sp>
    </p:spTree>
    <p:extLst>
      <p:ext uri="{BB962C8B-B14F-4D97-AF65-F5344CB8AC3E}">
        <p14:creationId xmlns:p14="http://schemas.microsoft.com/office/powerpoint/2010/main" val="324505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E68BD-2019-E46A-8A72-D5DDDC79B025}"/>
              </a:ext>
            </a:extLst>
          </p:cNvPr>
          <p:cNvSpPr>
            <a:spLocks noGrp="1"/>
          </p:cNvSpPr>
          <p:nvPr>
            <p:ph type="title"/>
          </p:nvPr>
        </p:nvSpPr>
        <p:spPr>
          <a:xfrm>
            <a:off x="5054346" y="638089"/>
            <a:ext cx="3614166" cy="1476801"/>
          </a:xfrm>
        </p:spPr>
        <p:txBody>
          <a:bodyPr anchor="b">
            <a:normAutofit/>
          </a:bodyPr>
          <a:lstStyle/>
          <a:p>
            <a:pPr>
              <a:lnSpc>
                <a:spcPct val="90000"/>
              </a:lnSpc>
            </a:pPr>
            <a:r>
              <a:rPr lang="en-US" sz="3300" b="1" i="0">
                <a:effectLst/>
                <a:latin typeface="Söhne"/>
              </a:rPr>
              <a:t>Deep Learning vs. Classical Machine Learning</a:t>
            </a:r>
            <a:endParaRPr lang="en-US" sz="3300"/>
          </a:p>
        </p:txBody>
      </p:sp>
      <p:pic>
        <p:nvPicPr>
          <p:cNvPr id="6146" name="Picture 2" descr="A diagram of machine learning&#10;&#10;Description automatically generated">
            <a:extLst>
              <a:ext uri="{FF2B5EF4-FFF2-40B4-BE49-F238E27FC236}">
                <a16:creationId xmlns:a16="http://schemas.microsoft.com/office/drawing/2014/main" id="{9DF9975A-3551-11E1-896F-8FE7543FD1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3202" y="1893665"/>
            <a:ext cx="4094226" cy="3070669"/>
          </a:xfrm>
          <a:prstGeom prst="rect">
            <a:avLst/>
          </a:prstGeom>
          <a:noFill/>
          <a:extLst>
            <a:ext uri="{909E8E84-426E-40DD-AFC4-6F175D3DCCD1}">
              <a14:hiddenFill xmlns:a14="http://schemas.microsoft.com/office/drawing/2010/main">
                <a:solidFill>
                  <a:srgbClr val="FFFFFF"/>
                </a:solidFill>
              </a14:hiddenFill>
            </a:ext>
          </a:extLst>
        </p:spPr>
      </p:pic>
      <p:sp>
        <p:nvSpPr>
          <p:cNvPr id="615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346"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FD24AC-B8EE-06A8-B627-1F23B43DB85B}"/>
              </a:ext>
            </a:extLst>
          </p:cNvPr>
          <p:cNvSpPr>
            <a:spLocks noGrp="1"/>
          </p:cNvSpPr>
          <p:nvPr>
            <p:ph idx="1"/>
          </p:nvPr>
        </p:nvSpPr>
        <p:spPr>
          <a:xfrm>
            <a:off x="5054346" y="2664886"/>
            <a:ext cx="3614166" cy="3550789"/>
          </a:xfrm>
        </p:spPr>
        <p:txBody>
          <a:bodyPr anchor="t">
            <a:normAutofit/>
          </a:bodyPr>
          <a:lstStyle/>
          <a:p>
            <a:pPr>
              <a:buFont typeface="Arial" panose="020B0604020202020204" pitchFamily="34" charset="0"/>
              <a:buChar char="•"/>
            </a:pPr>
            <a:r>
              <a:rPr lang="en-US" sz="1900" b="0" i="0" dirty="0">
                <a:effectLst/>
                <a:latin typeface="Söhne"/>
              </a:rPr>
              <a:t>Traditional Machine Learning: In classical machine learning, algorithms such as Support Vector Machines (SVM), Decision Trees, and Naive Bayes are commonly used. </a:t>
            </a:r>
          </a:p>
          <a:p>
            <a:pPr>
              <a:buFont typeface="Arial" panose="020B0604020202020204" pitchFamily="34" charset="0"/>
              <a:buChar char="•"/>
            </a:pPr>
            <a:r>
              <a:rPr lang="en-US" sz="1900" b="0" i="0" dirty="0">
                <a:effectLst/>
                <a:latin typeface="Söhne"/>
              </a:rPr>
              <a:t>These algorithms require manual feature engineering, where domain expertise is needed to extract relevant features from raw data.</a:t>
            </a:r>
          </a:p>
          <a:p>
            <a:endParaRPr lang="en-US" sz="1900" dirty="0"/>
          </a:p>
        </p:txBody>
      </p:sp>
      <p:sp>
        <p:nvSpPr>
          <p:cNvPr id="5" name="TextBox 4">
            <a:extLst>
              <a:ext uri="{FF2B5EF4-FFF2-40B4-BE49-F238E27FC236}">
                <a16:creationId xmlns:a16="http://schemas.microsoft.com/office/drawing/2014/main" id="{652F6750-FF28-FBC9-BD5E-BB510F774E47}"/>
              </a:ext>
            </a:extLst>
          </p:cNvPr>
          <p:cNvSpPr txBox="1"/>
          <p:nvPr/>
        </p:nvSpPr>
        <p:spPr>
          <a:xfrm>
            <a:off x="492776" y="5115637"/>
            <a:ext cx="4572000" cy="369332"/>
          </a:xfrm>
          <a:prstGeom prst="rect">
            <a:avLst/>
          </a:prstGeom>
          <a:noFill/>
        </p:spPr>
        <p:txBody>
          <a:bodyPr wrap="square">
            <a:spAutoFit/>
          </a:bodyPr>
          <a:lstStyle/>
          <a:p>
            <a:r>
              <a:rPr lang="en-US" dirty="0"/>
              <a:t>Source: </a:t>
            </a:r>
            <a:r>
              <a:rPr lang="en-US" dirty="0">
                <a:hlinkClick r:id="rId3"/>
              </a:rPr>
              <a:t>https://www.ait.de/en/deep-learning/</a:t>
            </a:r>
            <a:r>
              <a:rPr lang="en-US" dirty="0"/>
              <a:t> </a:t>
            </a:r>
          </a:p>
        </p:txBody>
      </p:sp>
    </p:spTree>
    <p:extLst>
      <p:ext uri="{BB962C8B-B14F-4D97-AF65-F5344CB8AC3E}">
        <p14:creationId xmlns:p14="http://schemas.microsoft.com/office/powerpoint/2010/main" val="377053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9615-F5F4-4585-1153-16E35919C279}"/>
              </a:ext>
            </a:extLst>
          </p:cNvPr>
          <p:cNvSpPr>
            <a:spLocks noGrp="1"/>
          </p:cNvSpPr>
          <p:nvPr>
            <p:ph type="title"/>
          </p:nvPr>
        </p:nvSpPr>
        <p:spPr/>
        <p:txBody>
          <a:bodyPr>
            <a:normAutofit fontScale="90000"/>
          </a:bodyPr>
          <a:lstStyle/>
          <a:p>
            <a:r>
              <a:rPr lang="en-US" b="1" i="0" dirty="0">
                <a:effectLst/>
                <a:latin typeface="Söhne"/>
              </a:rPr>
              <a:t>Deep Learning vs. Classical Machine Learning</a:t>
            </a:r>
            <a:endParaRPr lang="en-US" dirty="0"/>
          </a:p>
        </p:txBody>
      </p:sp>
      <p:sp>
        <p:nvSpPr>
          <p:cNvPr id="3" name="Content Placeholder 2">
            <a:extLst>
              <a:ext uri="{FF2B5EF4-FFF2-40B4-BE49-F238E27FC236}">
                <a16:creationId xmlns:a16="http://schemas.microsoft.com/office/drawing/2014/main" id="{25577AF3-248E-604D-CA98-C6B8276F69D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Key Differences: Deep learning differs from classical machine learning in several ways. One crucial distinction is that deep learning models can automatically learn features from the raw data, reducing the need for manual feature engineering. </a:t>
            </a:r>
          </a:p>
          <a:p>
            <a:pPr algn="l">
              <a:buFont typeface="Arial" panose="020B0604020202020204" pitchFamily="34" charset="0"/>
              <a:buChar char="•"/>
            </a:pPr>
            <a:r>
              <a:rPr lang="en-US" b="0" i="0" dirty="0">
                <a:solidFill>
                  <a:srgbClr val="374151"/>
                </a:solidFill>
                <a:effectLst/>
                <a:latin typeface="Söhne"/>
              </a:rPr>
              <a:t>Additionally, deep learning models often have a higher capacity to capture complex patterns and relationships in data.</a:t>
            </a:r>
          </a:p>
          <a:p>
            <a:endParaRPr lang="en-US" dirty="0"/>
          </a:p>
        </p:txBody>
      </p:sp>
    </p:spTree>
    <p:extLst>
      <p:ext uri="{BB962C8B-B14F-4D97-AF65-F5344CB8AC3E}">
        <p14:creationId xmlns:p14="http://schemas.microsoft.com/office/powerpoint/2010/main" val="1913284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7121</TotalTime>
  <Words>1319</Words>
  <Application>Microsoft Office PowerPoint</Application>
  <PresentationFormat>On-screen Show (4:3)</PresentationFormat>
  <Paragraphs>111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Söhne</vt:lpstr>
      <vt:lpstr>Office Theme</vt:lpstr>
      <vt:lpstr>PowerPoint Presentation</vt:lpstr>
      <vt:lpstr>Please refer to Module 8 on github to obtain the codes or refer to the book’s github repo </vt:lpstr>
      <vt:lpstr>Topics</vt:lpstr>
      <vt:lpstr>Introduction to Deep Learning</vt:lpstr>
      <vt:lpstr>Where id Deep Learning in AI?</vt:lpstr>
      <vt:lpstr>Introduction to Deep Learning</vt:lpstr>
      <vt:lpstr>(Deep) Neural Networks</vt:lpstr>
      <vt:lpstr>Deep Learning vs. Classical Machine Learning</vt:lpstr>
      <vt:lpstr>Deep Learning vs. Classical Machine Learning</vt:lpstr>
      <vt:lpstr>Deep Learning vs. Classical Machine Learning</vt:lpstr>
      <vt:lpstr>Deep Learning vs. Classical Machine Learning</vt:lpstr>
      <vt:lpstr>Deep Learning vs. Classical Machine Learning</vt:lpstr>
      <vt:lpstr>AutoKeras</vt:lpstr>
      <vt:lpstr>What is AutoKeras?</vt:lpstr>
      <vt:lpstr>Why AutoKeras?</vt:lpstr>
      <vt:lpstr>Key Features of AutoKeras</vt:lpstr>
      <vt:lpstr>How AutoKeras Differs from Classical ML</vt:lpstr>
      <vt:lpstr>Installation</vt:lpstr>
      <vt:lpstr>Basic Functionalities</vt:lpstr>
      <vt:lpstr>Data Preprocessing</vt:lpstr>
      <vt:lpstr>Model Architecture Search</vt:lpstr>
      <vt:lpstr>Hyperparameter Tuning</vt:lpstr>
      <vt:lpstr>PowerPoint Presentation</vt:lpstr>
      <vt:lpstr>Installation</vt:lpstr>
      <vt:lpstr>Model Building with AutoKeras</vt:lpstr>
      <vt:lpstr>Model Evaluation</vt:lpstr>
      <vt:lpstr>Role of AutoKeras in Deep Learning</vt:lpstr>
      <vt:lpstr>Role of AutoKeras in Deep Learning</vt:lpstr>
      <vt:lpstr>Role of AutoKeras in Deep Learning</vt:lpstr>
      <vt:lpstr>Role of AutoKeras in Deep Learning</vt:lpstr>
      <vt:lpstr>Structure of a model in AutoKeras. You basically can build those boxes by importing pre-designed and coded libraries</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598</cp:revision>
  <dcterms:created xsi:type="dcterms:W3CDTF">2011-06-20T17:46:59Z</dcterms:created>
  <dcterms:modified xsi:type="dcterms:W3CDTF">2023-12-03T04:36:36Z</dcterms:modified>
</cp:coreProperties>
</file>