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8" r:id="rId10"/>
    <p:sldId id="263" r:id="rId11"/>
    <p:sldId id="264" r:id="rId12"/>
    <p:sldId id="269" r:id="rId13"/>
    <p:sldId id="265" r:id="rId14"/>
    <p:sldId id="266" r:id="rId15"/>
    <p:sldId id="270" r:id="rId16"/>
    <p:sldId id="283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8" r:id="rId33"/>
    <p:sldId id="287" r:id="rId34"/>
    <p:sldId id="289" r:id="rId35"/>
    <p:sldId id="290" r:id="rId36"/>
    <p:sldId id="291" r:id="rId37"/>
    <p:sldId id="292" r:id="rId38"/>
    <p:sldId id="301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2" r:id="rId48"/>
    <p:sldId id="303" r:id="rId49"/>
    <p:sldId id="311" r:id="rId50"/>
    <p:sldId id="304" r:id="rId51"/>
    <p:sldId id="305" r:id="rId52"/>
    <p:sldId id="312" r:id="rId53"/>
    <p:sldId id="313" r:id="rId54"/>
    <p:sldId id="306" r:id="rId55"/>
    <p:sldId id="314" r:id="rId56"/>
    <p:sldId id="315" r:id="rId57"/>
    <p:sldId id="316" r:id="rId58"/>
    <p:sldId id="307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8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5E628-8C1A-4EAB-A885-82EFBA810CEA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D4D28-71C6-4ED5-AA35-E695C3204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DB70-C0AD-420C-828A-BD4A73B20B37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5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B291-27CA-4B6F-8AD7-34BD1134B6B7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1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01501-F913-4DD5-977F-3D44370C3551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8377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774D-2688-4C0C-87B4-F1C22B059F10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96404-AC98-404B-97CC-BACD6C4F2A24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1507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D15F-BEDA-4FE7-8E73-DA589BA67437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67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EC38-A923-4162-B6B0-E9E3902E24FE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79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FA93-4BE4-47A9-8AD7-1FAE7C3C4EE0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0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B39D5-AF90-4E08-93AC-3F44FA107395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8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1A35-E614-449A-A042-98BC4A03AB15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4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8B80B-DF7C-45DD-ACB7-772649FF1FC1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8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48C4-4AD6-4AE8-963E-0531C7FE353B}" type="datetime1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3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227A-88F8-4BBB-83E1-BF041FE10490}" type="datetime1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7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5257-A430-4817-8E5B-AF2CE90924F6}" type="datetime1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9A33-CDF2-41D5-97F0-44CD7C471077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A21F-52ED-41B3-903C-B3BC91E84EBB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1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4EE37-DF20-49F4-AD53-3D5909B0CABA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FAEC08-FC4C-4146-B519-39AB7FE73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9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083B-DF57-074D-88AC-3968D9B8C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 fontScale="90000"/>
          </a:bodyPr>
          <a:lstStyle/>
          <a:p>
            <a:r>
              <a:rPr lang="en-US" sz="7200"/>
              <a:t>Module 1: Foundations and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016DE-65A0-9532-EC57-8411DA561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 fontScale="92500"/>
          </a:bodyPr>
          <a:lstStyle/>
          <a:p>
            <a:r>
              <a:rPr lang="en-US" sz="700" dirty="0"/>
              <a:t>CYBR 515: Software Security</a:t>
            </a:r>
          </a:p>
          <a:p>
            <a:r>
              <a:rPr lang="en-US" sz="700" dirty="0"/>
              <a:t>Summer 2024</a:t>
            </a:r>
          </a:p>
          <a:p>
            <a:r>
              <a:rPr lang="en-US" sz="700" dirty="0"/>
              <a:t>Mohammad Jamil Ahmad, </a:t>
            </a:r>
            <a:r>
              <a:rPr lang="en-US" sz="700" dirty="0" err="1"/>
              <a:t>Ph.D</a:t>
            </a:r>
            <a:r>
              <a:rPr lang="en-US" sz="7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91688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BD95-2C24-7F41-65E2-6890528C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385E-0B9E-871B-B43A-86FDE221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security involves implementing and maintaining protective measures within software applications to guard against threats that can compromise the</a:t>
            </a:r>
            <a:r>
              <a:rPr lang="en-US" i="1" dirty="0"/>
              <a:t> </a:t>
            </a:r>
            <a:r>
              <a:rPr lang="en-US" b="1" i="1" u="sng" dirty="0"/>
              <a:t>confidentiality,</a:t>
            </a:r>
            <a:r>
              <a:rPr lang="en-US" b="1" u="sng" dirty="0"/>
              <a:t> </a:t>
            </a:r>
            <a:r>
              <a:rPr lang="en-US" b="1" i="1" u="sng" dirty="0"/>
              <a:t>integrity</a:t>
            </a:r>
            <a:r>
              <a:rPr lang="en-US" b="1" u="sng" dirty="0"/>
              <a:t>, and </a:t>
            </a:r>
            <a:r>
              <a:rPr lang="en-US" b="1" i="1" u="sng" dirty="0"/>
              <a:t>availability</a:t>
            </a:r>
            <a:r>
              <a:rPr lang="en-US" b="1" u="sng" dirty="0"/>
              <a:t> </a:t>
            </a:r>
            <a:r>
              <a:rPr lang="en-US" dirty="0"/>
              <a:t>of data and services. </a:t>
            </a:r>
          </a:p>
          <a:p>
            <a:r>
              <a:rPr lang="en-US" dirty="0"/>
              <a:t>It aims to prevent unauthorized access, use, modification, destruction, or disclosure of software and its data.</a:t>
            </a:r>
          </a:p>
          <a:p>
            <a:r>
              <a:rPr lang="en-US" dirty="0"/>
              <a:t>Achieving and maintaining software security is a challenging task</a:t>
            </a:r>
          </a:p>
          <a:p>
            <a:pPr lvl="1"/>
            <a:r>
              <a:rPr lang="en-US" dirty="0"/>
              <a:t>Software development is a team-based task</a:t>
            </a:r>
          </a:p>
          <a:p>
            <a:pPr lvl="2"/>
            <a:r>
              <a:rPr lang="en-US" dirty="0"/>
              <a:t>Would you trust others? </a:t>
            </a:r>
          </a:p>
          <a:p>
            <a:pPr lvl="2"/>
            <a:r>
              <a:rPr lang="en-US" dirty="0"/>
              <a:t>How can we ensure security is achieved?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4BA15-C41E-092B-88F3-B9807515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BD95-2C24-7F41-65E2-6890528C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385E-0B9E-871B-B43A-86FDE221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Trust is fundamental but often overlooked.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Software security is deeply dependent on trust due to the complexity and interconnectedness of modern systems.</a:t>
            </a:r>
          </a:p>
          <a:p>
            <a:pPr lvl="1"/>
            <a:r>
              <a:rPr lang="en-US" dirty="0"/>
              <a:t>No single entity can build an entire technology stack from scratch—reliance on third-party components is inevitable.</a:t>
            </a:r>
          </a:p>
          <a:p>
            <a:pPr lvl="1"/>
            <a:r>
              <a:rPr lang="en-US" dirty="0"/>
              <a:t>Major systems are built on layers of technology: from hardware up through operating systems and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Choices in hardware and software often driven by features and price, but each choice also represents a trust decision.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Trust involves assessing the risk of malice (intentional harm) and incompetence (errors or negligence).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D653F-AD78-FE92-B7BD-5CCEB8FA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00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BD95-2C24-7F41-65E2-6890528C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Balancing Trust and 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385E-0B9E-871B-B43A-86FDE221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Over-trusting can lead to security breaches if the trusted party fails.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Under-trusting can result in redundant, unnecessary protective measures.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Trust operates on a more intuitive level, unlike technical analysis which is explicit and detailed.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Developing a "gut feel" for software security through experience and intuition can be as effective as detailed analyses.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63FBE-BF63-91A3-DEBD-C5FA592E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28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BD95-2C24-7F41-65E2-6890528C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Competence, Imperfection, and Trust in Software 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385E-0B9E-871B-B43A-86FDE221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Inherent Imperfections in Software</a:t>
            </a:r>
          </a:p>
          <a:p>
            <a:pPr lvl="1"/>
            <a:r>
              <a:rPr lang="en-US" dirty="0"/>
              <a:t>Most cybersecurity incidents exploit flaws or misconfigurations in software, often introduced despite the good faith efforts of developers and IT staff.</a:t>
            </a:r>
          </a:p>
          <a:p>
            <a:pPr lvl="1"/>
            <a:r>
              <a:rPr lang="en-US" dirty="0"/>
              <a:t>Software, inherently created by imperfect humans, is bound to contain </a:t>
            </a:r>
            <a:r>
              <a:rPr lang="en-US" b="1" u="sng" dirty="0"/>
              <a:t>bugs</a:t>
            </a:r>
            <a:r>
              <a:rPr lang="en-US" dirty="0"/>
              <a:t>, some of which may be exploitable by attackers.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Software licenses typically disclaim nearly all liability, reinforcing a 'buyer beware'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inevitability of software bugs means that vulnerabilities exist and can be discovered and exploited.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3FBAF-D460-6ECB-3AA0-CF417B68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08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BD95-2C24-7F41-65E2-6890528C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Trust Decisions in Software Adoption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385E-0B9E-871B-B43A-86FDE221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Trusting established companies with strong track records in providing reliable software and hardware is common and generally safe.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Decisions become more complex with less proven entities; the open-source model offers transparency but requires vigilant oversight to mitigate risks from malicious or buggy contributions.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F213F-A622-3039-215B-8889044A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86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238E-6B57-4D8E-23A1-3E63228D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Legal and Regulatory Safeguards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8B75-2F07-C494-C4BF-39387891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Despite the absence of guarantees in software security, legal, regulatory, and business frameworks exist to mitigate risks associated with trust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company guarantees perfect security, highlighting the permanent risk of imperfection in software products.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7AD9B-3F77-6D48-4D37-73999355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21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238E-6B57-4D8E-23A1-3E63228D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Human Capacity for Trust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8B75-2F07-C494-C4BF-39387891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Humans are naturally adept at assessing trust, though traditionally in face-to-face interactions rather than digital.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Making informed, intentional trust decisions is crucial, even though they can never be perfect. Past performance is not a reliable indicator of future results.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75C02-F2CC-8B72-6E88-84AD1068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63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238E-6B57-4D8E-23A1-3E63228D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the Spectrum of Trust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8B75-2F07-C494-C4BF-39387891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Trust is not a binary state but is granted in varying degrees based on the context and risk involved.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 range from high-stakes scenarios like major surgery, where patients entrust their lives and consciousness to medical professionals, to everyday situations with built-in safety measures (e.g., credit card limits, valet keys).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380C3-64A2-A11F-1E6D-7E6FBD00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76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238E-6B57-4D8E-23A1-3E63228D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Trust But Verify in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8B75-2F07-C494-C4BF-39387891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Bridging the gap between complete trust and total distrust, this policy is particularly effective in managing software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Involves granting access or privileges with a system of checks and balances to ensure accountability.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A12E4-B205-89A6-CE13-5BCD9D9C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22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238E-6B57-4D8E-23A1-3E63228D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Auditing as a Verification Tool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8B75-2F07-C494-C4BF-39387891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Combines automated and manual auditing to efficiently and effectively monitor activities and enforce security policies.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Automated tools handle large volumes of data for routine checks, while manual efforts focus on exceptions and critical decisions.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636B4-A4B0-1515-DAA0-C1A38874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65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6A8D-C171-5468-B977-47B1F869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06F3B-4C35-5183-C270-4DF10C1E5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Software Security</a:t>
            </a:r>
          </a:p>
          <a:p>
            <a:r>
              <a:rPr lang="en-US" dirty="0"/>
              <a:t>The Role of Trust in Software Security</a:t>
            </a:r>
          </a:p>
          <a:p>
            <a:r>
              <a:rPr lang="en-US" dirty="0"/>
              <a:t>Principles of Information Security: CIA Triad</a:t>
            </a:r>
          </a:p>
          <a:p>
            <a:r>
              <a:rPr lang="en-US" dirty="0"/>
              <a:t>The Gold Standard: Authentication, Authorization, Auditing</a:t>
            </a:r>
          </a:p>
          <a:p>
            <a:r>
              <a:rPr lang="en-US" dirty="0"/>
              <a:t>Software source code, bug, fault, error, and weakness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2A354-A00B-C95D-22C8-9D620A47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238E-6B57-4D8E-23A1-3E63228D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Navigating Trust Decisions in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8B75-2F07-C494-C4BF-39387891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software, the fundamental choice is whether to trust or not to trust specific components and permissions.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Systems may enforce permissions, but the decision to allow or disallow remains a binary, crucial decision.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Erring on the side of distrust can be safe if at least one alternative meets trust criteria.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Excessive distrust may lead to the necessity of creating custom solutions, potentially increasing complexity and effort.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9EE8B-8584-5D2D-D7A5-68E81E30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44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238E-6B57-4D8E-23A1-3E63228D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b="1"/>
              <a:t>Decision Tree Analogy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8B75-2F07-C494-C4BF-393878917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Trust decisions simplify the decision-making process, akin to cutting branches off an otherwise infinite decision tree.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Trusting a component can eliminate the need for deeper security analysis of that component.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Example: Lack of trust in available cloud storage services leads to operating your own service, which involves further trust decisions about hosting and database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Each layer of distrust adds complexity and necessitates additional secure implementations.</a:t>
            </a:r>
          </a:p>
          <a:p>
            <a:endParaRPr lang="en-US" sz="2000" dirty="0"/>
          </a:p>
        </p:txBody>
      </p:sp>
      <p:pic>
        <p:nvPicPr>
          <p:cNvPr id="5" name="Picture 4" descr="Illustration of the decision tree">
            <a:extLst>
              <a:ext uri="{FF2B5EF4-FFF2-40B4-BE49-F238E27FC236}">
                <a16:creationId xmlns:a16="http://schemas.microsoft.com/office/drawing/2014/main" id="{05BA7BF4-F370-C9F2-887F-73949E6DD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514" y="748718"/>
            <a:ext cx="4281126" cy="565165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B8CED-145D-6267-7F4D-D51504F9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98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238E-6B57-4D8E-23A1-3E63228D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Handling Inputs with Care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8B75-2F07-C494-C4BF-39387891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Treat all inputs, especially from public internet sources, with high levels of scrutiny and security, considering them as potentially untrustworthy.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Opportunistically add safety checks to inputs, even trusted ones, to reduce system fragility and prevent error propagation.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3D65D-27F2-49AB-7E3A-D795752F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79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238E-6B57-4D8E-23A1-3E63228D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Role of Implicit Trust in Software Projects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8B75-2F07-C494-C4BF-39387891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Implicit trust refers to the reliance on a stack of technology components without thorough vetting, assumed to be secure based on the vendor's reputation.</a:t>
            </a:r>
          </a:p>
          <a:p>
            <a:pPr lvl="1"/>
            <a:r>
              <a:rPr lang="en-US" dirty="0"/>
              <a:t>Includes hardware, operating systems, development tools, libraries, and other dependencies.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While implicit trust is a necessity in software development due to practical constraints, it is crucial to remain aware of what is being trusted.</a:t>
            </a:r>
          </a:p>
          <a:p>
            <a:pPr lvl="1"/>
            <a:r>
              <a:rPr lang="en-US" dirty="0"/>
              <a:t>Evaluate and reconsider these trust levels, especially before expanding the scope of the project or integrating more third-party components.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4DDEB-CB90-6A82-B258-ED74226C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65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238E-6B57-4D8E-23A1-3E63228D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Strategies for Promoting Trustworthiness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8B75-2F07-C494-C4BF-39387891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Being open about how your software works allows customers to assess its reliability and security for themselves.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Transparency is not just about open source code; it also involves clear communication about product functionalities and operational procedures.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3D5B3-28AA-D548-D11A-9533D145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96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238E-6B57-4D8E-23A1-3E63228D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are some suggestions of basic ways to enhance trust in your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8B75-2F07-C494-C4BF-39387891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Transparency engenders trust</a:t>
            </a:r>
          </a:p>
          <a:p>
            <a:r>
              <a:rPr lang="en-US" dirty="0"/>
              <a:t>Involving a third party builds trust through their independence</a:t>
            </a:r>
          </a:p>
          <a:p>
            <a:r>
              <a:rPr lang="en-US" dirty="0"/>
              <a:t>When problems do arise, be open to feedback</a:t>
            </a:r>
          </a:p>
          <a:p>
            <a:r>
              <a:rPr lang="en-US" dirty="0"/>
              <a:t>Specific features or design elements can make trust visible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03CD6-4235-7D98-046B-180A4240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07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238E-6B57-4D8E-23A1-3E63228D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Information Security: Classic 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8B75-2F07-C494-C4BF-39387891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data access requirements principles C-I-A, </a:t>
            </a:r>
            <a:r>
              <a:rPr lang="en-US" u="sng" dirty="0"/>
              <a:t>the goal of a secure system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Confidentiality</a:t>
            </a:r>
          </a:p>
          <a:p>
            <a:pPr lvl="1"/>
            <a:r>
              <a:rPr lang="en-US" dirty="0"/>
              <a:t>Integrity</a:t>
            </a:r>
          </a:p>
          <a:p>
            <a:pPr lvl="1"/>
            <a:r>
              <a:rPr lang="en-US" dirty="0"/>
              <a:t>Availability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data control and monitoring principles (Gold Standard), </a:t>
            </a:r>
            <a:r>
              <a:rPr lang="en-US" u="sng" dirty="0"/>
              <a:t>describes the means to secure a system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Authorization</a:t>
            </a:r>
          </a:p>
          <a:p>
            <a:pPr lvl="1"/>
            <a:r>
              <a:rPr lang="en-US" dirty="0"/>
              <a:t>Auditing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AF59D-5B2A-2077-9EF9-42E4A961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40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238E-6B57-4D8E-23A1-3E63228D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Information Security’s C-I-A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8B75-2F07-C494-C4BF-39387891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traditionally build software security on three basic principles of information security: </a:t>
            </a:r>
            <a:r>
              <a:rPr lang="en-US" i="1" dirty="0"/>
              <a:t>confidentiality</a:t>
            </a:r>
            <a:r>
              <a:rPr lang="en-US" dirty="0"/>
              <a:t>, </a:t>
            </a:r>
            <a:r>
              <a:rPr lang="en-US" i="1" dirty="0"/>
              <a:t>integrity</a:t>
            </a:r>
            <a:r>
              <a:rPr lang="en-US" dirty="0"/>
              <a:t>, and </a:t>
            </a:r>
            <a:r>
              <a:rPr lang="en-US" i="1" dirty="0"/>
              <a:t>availability</a:t>
            </a:r>
            <a:r>
              <a:rPr lang="en-US" dirty="0"/>
              <a:t>. </a:t>
            </a:r>
          </a:p>
          <a:p>
            <a:r>
              <a:rPr lang="en-US" dirty="0"/>
              <a:t>Formulated around the fundamentals of </a:t>
            </a:r>
            <a:r>
              <a:rPr lang="en-US" b="1" u="sng" dirty="0"/>
              <a:t>data protection</a:t>
            </a:r>
            <a:r>
              <a:rPr lang="en-US" dirty="0"/>
              <a:t>, the individual meanings of the three pillars are intuitive: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Confidentiality:</a:t>
            </a:r>
          </a:p>
          <a:p>
            <a:pPr lvl="1"/>
            <a:r>
              <a:rPr lang="en-US" dirty="0"/>
              <a:t>Allow only authorized data access—don’t leak information.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Integrity:</a:t>
            </a:r>
          </a:p>
          <a:p>
            <a:pPr lvl="1"/>
            <a:r>
              <a:rPr lang="en-US" dirty="0"/>
              <a:t>Maintain data accurately—don’t allow unauthorized modification or deletion.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Availability:</a:t>
            </a:r>
          </a:p>
          <a:p>
            <a:pPr lvl="1"/>
            <a:r>
              <a:rPr lang="en-US" dirty="0"/>
              <a:t>Preserve the availability of data—don’t allow significant delays or unauthorized shutdowns.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617A8-F067-3EF6-26B1-6C4DBF3F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80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238E-6B57-4D8E-23A1-3E63228D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Confidentiality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8B75-2F07-C494-C4BF-39387891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Understanding What Constitutes Private Information:</a:t>
            </a:r>
          </a:p>
          <a:p>
            <a:pPr lvl="1"/>
            <a:r>
              <a:rPr lang="en-US" dirty="0"/>
              <a:t>Clearly define what counts as sensitive or private information in design documents to avoid misunderstandings.</a:t>
            </a:r>
          </a:p>
          <a:p>
            <a:pPr lvl="1"/>
            <a:r>
              <a:rPr lang="en-US" dirty="0"/>
              <a:t>Treat all externally collected information as private by default, relaxing this only with a clear, justified policy.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may expect privacy by default; accidental entry of sensitive information in the wrong fields.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Legal and regulatory obligations, such as GDPR, may dictate stringent privacy standards based on user geography.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D207A-8F6F-7E02-F940-F6513D1E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70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238E-6B57-4D8E-23A1-3E63228D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Confidentiality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8B75-2F07-C494-C4BF-39387891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Determining Access: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clear rules for who can access private information and under what circumstances.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Disclosure decisions are trust-based and should be well-documented to explain the rationale behind access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FCF04-4684-5016-C0B0-E3C1AB44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4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BD95-2C24-7F41-65E2-6890528C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385E-0B9E-871B-B43A-86FDE221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Definition: Software is a set of instructions, data, or programs used to operate computers and execute specific tasks. It includes applications and the operating system that helps run a computer and manage its resources.</a:t>
            </a:r>
          </a:p>
          <a:p>
            <a:r>
              <a:rPr lang="en-US" dirty="0"/>
              <a:t>Types of Software:</a:t>
            </a:r>
          </a:p>
          <a:p>
            <a:pPr lvl="1"/>
            <a:r>
              <a:rPr lang="en-US" dirty="0"/>
              <a:t>System software: Manages the hardware components and provides resources that the application software uses (Operating Systems)</a:t>
            </a:r>
          </a:p>
          <a:p>
            <a:pPr lvl="1"/>
            <a:r>
              <a:rPr lang="en-US" dirty="0"/>
              <a:t>Application software: Performs specific tasks for users, ranging from productivity applications to more complex applications like databases and financial software (all other apps you use)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A9469-0304-5595-D876-CE6B1A80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63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238E-6B57-4D8E-23A1-3E63228D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Underestimated Risks of Data Leaks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8B75-2F07-C494-C4BF-39387891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for Misuse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Minor data pieces can be more revealing when combined, leading to unintended insights or reidentification.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Combination of seemingly innocuous data like ZIP code, age, and profession could lead to deanonymization.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BC750-FCD8-4485-3C2D-36E89CCA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02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238E-6B57-4D8E-23A1-3E63228D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8B75-2F07-C494-C4BF-39387891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Integrity refers to the authenticity and accuracy of data, safeguarded from unauthorized changes and deletions.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data remains true to its original form and authorized modifications.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Keeping an accurate record of the data’s origin and all authorized changes enhances integrity by providing a verifiable history.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7BA01-3D15-B425-9D72-876C1A02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60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238E-6B57-4D8E-23A1-3E63228D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8B75-2F07-C494-C4BF-39387891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Understanding What Constitutes Private Information:</a:t>
            </a:r>
          </a:p>
          <a:p>
            <a:pPr lvl="1"/>
            <a:r>
              <a:rPr lang="en-US" dirty="0"/>
              <a:t>Clearly define what counts as sensitive or private information in design documents to avoid misunderstandings.</a:t>
            </a:r>
          </a:p>
          <a:p>
            <a:pPr lvl="1"/>
            <a:r>
              <a:rPr lang="en-US" dirty="0"/>
              <a:t>Treat all externally collected information as private by default, relaxing this only with a clear, justified policy.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may expect privacy by default; accidental entry of sensitive information in the wrong fields.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Legal and regulatory obligations, such as GDPR, may dictate stringent privacy standards based on user geography.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BF8F6-3BF3-8C15-43D4-1DF4F1A6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62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238E-6B57-4D8E-23A1-3E63228D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Strategies to Safeguard Integrity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8B75-2F07-C494-C4BF-39387891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Backup and Version Control</a:t>
            </a:r>
          </a:p>
          <a:p>
            <a:r>
              <a:rPr lang="en-US" b="1" dirty="0"/>
              <a:t>Advanced Integrity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6C1FD-AEC9-17F3-D0E4-48D18241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6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238E-6B57-4D8E-23A1-3E63228D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Potential Risks to Data Integrity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8B75-2F07-C494-C4BF-39387891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Tampering Vectors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tampering can occur in storage, during transmission, or as a result of actions by authenticated users.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examples include client-side script modifications, data interception, and authorized changes made under false pretenses.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FDD92-C994-A1CE-77A2-41EEEEE9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44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238E-6B57-4D8E-23A1-3E63228D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Availability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8B75-2F07-C494-C4BF-39387891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Availability ensures that information and resources are accessible to authorized users when needed.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Attacks on availability can make services temporarily or permanently inaccessible, impacting both users and businesses.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Attacks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forms of attacks include overwhelming a server with high volumes of traffic, mimicking legitimate service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3D67A-8F2B-F585-99C0-F42E8CB1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51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238E-6B57-4D8E-23A1-3E63228D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Threats to Availability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8B75-2F07-C494-C4BF-39387891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Denial-of-Service (DoS) Attacks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Anonymous DoS attacks, often demanding ransoms, are a significant threat to internet services.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Typically involve sending excessive traffic to disrupt service availability.</a:t>
            </a:r>
          </a:p>
          <a:p>
            <a:pPr marL="0" indent="0">
              <a:buNone/>
            </a:pPr>
            <a:r>
              <a:rPr lang="en-US" b="1" dirty="0"/>
              <a:t>Other Threats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Malformed requests causing crashes or loops.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Overloads on storage, computation, or communication capacities.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Attacks affecting software, configuration, or data integrity, causing delays even with backups.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C24FB-EE79-5F83-765E-E8783104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31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A798-E206-877E-C63F-8A0D53B3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Gold Standard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DC66-DA50-D36F-1269-1B9893F65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Aurum</a:t>
            </a:r>
            <a:r>
              <a:rPr lang="en-US" dirty="0"/>
              <a:t> is Latin for gold, hence the chemical symbol “Au,” and it just so happens that the three important principles of security enforcement start with those same two letters:</a:t>
            </a:r>
          </a:p>
          <a:p>
            <a:r>
              <a:rPr lang="en-US" b="1" dirty="0"/>
              <a:t>Authentication:</a:t>
            </a:r>
          </a:p>
          <a:p>
            <a:pPr lvl="1"/>
            <a:r>
              <a:rPr lang="en-US" dirty="0"/>
              <a:t>High-assurance determination of the identity of a principal</a:t>
            </a:r>
          </a:p>
          <a:p>
            <a:r>
              <a:rPr lang="en-US" b="1" dirty="0"/>
              <a:t>Authorization:</a:t>
            </a:r>
          </a:p>
          <a:p>
            <a:pPr lvl="1"/>
            <a:r>
              <a:rPr lang="en-US" dirty="0"/>
              <a:t>Reliably only allowing an action by an authenticated principal</a:t>
            </a:r>
          </a:p>
          <a:p>
            <a:r>
              <a:rPr lang="en-US" b="1" dirty="0"/>
              <a:t>Auditing:</a:t>
            </a:r>
          </a:p>
          <a:p>
            <a:pPr lvl="1"/>
            <a:r>
              <a:rPr lang="en-US" dirty="0"/>
              <a:t>Maintaining a reliable record of actions by principals for inspection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Note: A </a:t>
            </a:r>
            <a:r>
              <a:rPr lang="en-US" i="1" dirty="0">
                <a:highlight>
                  <a:srgbClr val="FFFF00"/>
                </a:highlight>
              </a:rPr>
              <a:t>principal</a:t>
            </a:r>
            <a:r>
              <a:rPr lang="en-US" dirty="0">
                <a:highlight>
                  <a:srgbClr val="FFFF00"/>
                </a:highlight>
              </a:rPr>
              <a:t> is any reliably authenticated entity: a person, business or organization, government entity, application, service, device, or any other agent with the power to act.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CB794-5B42-8E8C-99E6-445E0166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79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A798-E206-877E-C63F-8A0D53B3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Gold Standard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DC66-DA50-D36F-1269-1B9893F65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Aurum</a:t>
            </a:r>
            <a:r>
              <a:rPr lang="en-US" dirty="0"/>
              <a:t> is Latin for gold, hence the chemical symbol “Au,” and it just so happens that the three important principles of security enforcement start with those same two letters:</a:t>
            </a:r>
          </a:p>
          <a:p>
            <a:r>
              <a:rPr lang="en-US" b="1" dirty="0"/>
              <a:t>Authentication:</a:t>
            </a:r>
          </a:p>
          <a:p>
            <a:pPr lvl="1"/>
            <a:r>
              <a:rPr lang="en-US" dirty="0"/>
              <a:t>High-assurance determination of the identity of a principal</a:t>
            </a:r>
          </a:p>
          <a:p>
            <a:r>
              <a:rPr lang="en-US" b="1" dirty="0"/>
              <a:t>Authorization:</a:t>
            </a:r>
          </a:p>
          <a:p>
            <a:pPr lvl="1"/>
            <a:r>
              <a:rPr lang="en-US" dirty="0"/>
              <a:t>Reliably only allowing an action by an authenticated principal</a:t>
            </a:r>
          </a:p>
          <a:p>
            <a:r>
              <a:rPr lang="en-US" b="1" dirty="0"/>
              <a:t>Auditing:</a:t>
            </a:r>
          </a:p>
          <a:p>
            <a:pPr lvl="1"/>
            <a:r>
              <a:rPr lang="en-US" dirty="0"/>
              <a:t>Maintaining a reliable record of actions by principals for inspection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Note: A </a:t>
            </a:r>
            <a:r>
              <a:rPr lang="en-US" i="1" dirty="0">
                <a:highlight>
                  <a:srgbClr val="FFFF00"/>
                </a:highlight>
              </a:rPr>
              <a:t>principal</a:t>
            </a:r>
            <a:r>
              <a:rPr lang="en-US" dirty="0">
                <a:highlight>
                  <a:srgbClr val="FFFF00"/>
                </a:highlight>
              </a:rPr>
              <a:t> is any reliably authenticated entity: a person, business or organization, government entity, application, service, device, or any other agent with the power to act.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E2C0-22CE-8350-6D17-94B57FC1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18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A798-E206-877E-C63F-8A0D53B3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Gold Standard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DC66-DA50-D36F-1269-1B9893F65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Gold Standard acts as the </a:t>
            </a:r>
            <a:r>
              <a:rPr lang="en-US" dirty="0">
                <a:highlight>
                  <a:srgbClr val="FFFF00"/>
                </a:highlight>
              </a:rPr>
              <a:t>enforcement mechanism</a:t>
            </a:r>
            <a:r>
              <a:rPr lang="en-US" dirty="0"/>
              <a:t> that protects C-I-A. We defined confidentiality and integrity as protection against </a:t>
            </a:r>
            <a:r>
              <a:rPr lang="en-US" i="1" dirty="0"/>
              <a:t>unauthorized</a:t>
            </a:r>
            <a:r>
              <a:rPr lang="en-US" dirty="0"/>
              <a:t> disclosure or tampering, and availability is also subject to control by an authorized administrator. </a:t>
            </a:r>
          </a:p>
          <a:p>
            <a:r>
              <a:rPr lang="en-US" dirty="0"/>
              <a:t>The only way to truly enforce authorization decisions is if the principals using the system are properly authenticated. Auditing completes the picture by providing a reliable log of who did what and when, subject to regular review for irregularities, and holding the acting parties responsible.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920F8-D694-C3CA-63A9-DB25CC6E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9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BD95-2C24-7F41-65E2-6890528C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Evolution of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385E-0B9E-871B-B43A-86FDE221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Early Development:</a:t>
            </a:r>
          </a:p>
          <a:p>
            <a:pPr lvl="1"/>
            <a:r>
              <a:rPr lang="en-US" dirty="0"/>
              <a:t>Initially, software was built for specific, often singular, tasks without much flexibility or user input.</a:t>
            </a:r>
          </a:p>
          <a:p>
            <a:pPr lvl="1"/>
            <a:r>
              <a:rPr lang="en-US" dirty="0"/>
              <a:t>Software was developed primarily for government, military, and large businesses.</a:t>
            </a:r>
          </a:p>
          <a:p>
            <a:r>
              <a:rPr lang="en-US" b="1" dirty="0"/>
              <a:t>Rise of Personal Computing:</a:t>
            </a:r>
          </a:p>
          <a:p>
            <a:pPr lvl="1"/>
            <a:r>
              <a:rPr lang="en-US" dirty="0"/>
              <a:t>The 1980s and 1990s saw a boom in personal computing, leading to the development of more user-friendly software for general public use, including graphical user interfaces (GUIs) and commercial operating systems.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BA390-2E2D-56C5-33D8-31291D29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65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A798-E206-877E-C63F-8A0D53B3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DC66-DA50-D36F-1269-1B9893F65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authentication process tests a principal’s claims of identity based on credentials that demonstrate they really are who they claim to be.</a:t>
            </a:r>
          </a:p>
          <a:p>
            <a:r>
              <a:rPr lang="en-US" dirty="0"/>
              <a:t>Evidence suitable for authentication falls into the following categories: </a:t>
            </a:r>
          </a:p>
          <a:p>
            <a:pPr lvl="1"/>
            <a:r>
              <a:rPr lang="en-US" i="1" dirty="0"/>
              <a:t>Something you know</a:t>
            </a:r>
            <a:r>
              <a:rPr lang="en-US" dirty="0"/>
              <a:t>, like a password</a:t>
            </a:r>
          </a:p>
          <a:p>
            <a:pPr lvl="1"/>
            <a:r>
              <a:rPr lang="en-US" i="1" dirty="0"/>
              <a:t>Something you have</a:t>
            </a:r>
            <a:r>
              <a:rPr lang="en-US" dirty="0"/>
              <a:t>, like a secure token, or in the analog world some kind of certificate, passport, or signed document that is unforgeable</a:t>
            </a:r>
          </a:p>
          <a:p>
            <a:pPr lvl="1"/>
            <a:r>
              <a:rPr lang="en-US" i="1" dirty="0"/>
              <a:t>Something you are</a:t>
            </a:r>
            <a:r>
              <a:rPr lang="en-US" dirty="0"/>
              <a:t>—that is, biometrics (fingerprint, iris pattern, and such) </a:t>
            </a:r>
          </a:p>
          <a:p>
            <a:pPr lvl="1"/>
            <a:r>
              <a:rPr lang="en-US" i="1" dirty="0"/>
              <a:t>Somewhere you are</a:t>
            </a:r>
            <a:r>
              <a:rPr lang="en-US" dirty="0"/>
              <a:t>—your verified location, such as a connection to a private network in a secure facility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591C1-F8F9-FE72-54E3-D06B5842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013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A798-E206-877E-C63F-8A0D53B3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Authorization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DC66-DA50-D36F-1269-1B9893F65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decision to allow or deny critical actions should be based on the identity of the principal as established by authentication. </a:t>
            </a:r>
          </a:p>
          <a:p>
            <a:pPr lvl="1"/>
            <a:r>
              <a:rPr lang="en-US" dirty="0"/>
              <a:t>Systems implement authorization in business logic, an access control list, or some other formal access policy.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8FCCF-AA5A-3E16-D992-D11021BB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08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A798-E206-877E-C63F-8A0D53B3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DC66-DA50-D36F-1269-1B9893F65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Auditing involves the comprehensive monitoring of critical system events such as authentication, authorization, system updates, and administrative accesses.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oversight and accountability, helping mitigate risks including internal threats.</a:t>
            </a:r>
          </a:p>
          <a:p>
            <a:r>
              <a:rPr lang="en-US" dirty="0"/>
              <a:t>Audit logs must be secure and protected from tampering, even by administrators, to maintain their integrity as reliable records.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E3EEA-204A-48DC-4270-BCE4DE72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272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A798-E206-877E-C63F-8A0D53B3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Managing Audit Logs Effectively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DC66-DA50-D36F-1269-1B9893F65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Securing Log Integrity:</a:t>
            </a:r>
          </a:p>
          <a:p>
            <a:pPr lvl="1"/>
            <a:r>
              <a:rPr lang="en-US" dirty="0"/>
              <a:t>Implement mechanisms to prevent unauthorized log alteration to ensure that logs accurately reflect all actions without potential for tampering.</a:t>
            </a:r>
          </a:p>
          <a:p>
            <a:pPr lvl="1"/>
            <a:r>
              <a:rPr lang="en-US" dirty="0"/>
              <a:t>Use independent systems with different administrative controls for sensitive logs to avoid conflicts of interest and cover-ups.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F4BF7-DE17-629A-F481-4D9F9BC9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25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A798-E206-877E-C63F-8A0D53B3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 Practices for Effective Auditing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DC66-DA50-D36F-1269-1B9893F65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Monitoring and Analysis</a:t>
            </a:r>
            <a:endParaRPr lang="en-US" dirty="0"/>
          </a:p>
          <a:p>
            <a:pPr lvl="1"/>
            <a:r>
              <a:rPr lang="en-US" dirty="0"/>
              <a:t>Regularly monitor logs for unusual activity, analyze anomalies, and follow up on suspicious actions to maintain system security.</a:t>
            </a:r>
          </a:p>
          <a:p>
            <a:pPr lvl="1"/>
            <a:r>
              <a:rPr lang="en-US" dirty="0"/>
              <a:t>Non-repudiation ensures actions logged are incontrovertibly linked to identified users, preventing denial of wrongful actions.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Balancing Log Detail (The Goldilocks Principle)</a:t>
            </a:r>
            <a:endParaRPr lang="en-US" dirty="0"/>
          </a:p>
          <a:p>
            <a:pPr lvl="1"/>
            <a:r>
              <a:rPr lang="en-US" dirty="0"/>
              <a:t>Avoid logging too much or too little information. Excessive details can overwhelm analysts, while insufficient data might miss critical signals.</a:t>
            </a:r>
          </a:p>
          <a:p>
            <a:pPr lvl="1"/>
            <a:r>
              <a:rPr lang="en-US" dirty="0"/>
              <a:t>Strive for optimal detail to ensure actionable insights without data overload.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11CA6-CA40-0566-7A31-5F0A9C4A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944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A798-E206-877E-C63F-8A0D53B3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Bridging Information Security and Privacy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DC66-DA50-D36F-1269-1B9893F65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While the C-I-A (Confidentiality, Integrity, Availability) principles and the Gold Standard anchor information security, privacy intersects subtly but significantly.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Both fields address the safeguarding of data but differ in scope and focus, highlighting unique and shared challenges.</a:t>
            </a:r>
          </a:p>
          <a:p>
            <a:r>
              <a:rPr lang="en-US" dirty="0"/>
              <a:t>Privacy extends the principle of confidentiality by considering additional human factors such as customer expectations, legal regulations, and cultural aspects of data 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B9E0E-AE2D-FDBD-E975-6EF02E0D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58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A798-E206-877E-C63F-8A0D53B3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Managing Privacy in Software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DC66-DA50-D36F-1269-1B9893F65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Establish and adhere to clear policies for data acquisition, use, sharing, and deletion, ensuring these practices are transparent and comply with legal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Translate these policies into enforceable software features to maintain data integrity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48E12-ED9A-13AE-48BD-38A9730B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243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7EF1-6760-4099-E8D9-10764939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 Challenges in Modern Contexts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2B63C-8BD9-A345-7D09-A74F0DEBF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digital interactions increase, handling personal data responsibly becomes more complex.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unnecessary data collection; collect only what is needed for a defined purpose and delete when no longer required or when risks outweigh benefits.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7183F-C0D5-320B-C187-F2819E20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040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6E49-671E-F5AA-A54D-128F709C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Enhancing Privacy Protection Through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E6DD-8E4B-3E56-F9EB-9EB4A570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Maximizing Transparency and Minimality</a:t>
            </a:r>
            <a:endParaRPr lang="en-US" dirty="0"/>
          </a:p>
          <a:p>
            <a:pPr lvl="1"/>
            <a:r>
              <a:rPr lang="en-US" dirty="0"/>
              <a:t>Implement maximal transparency in data use policies, ensuring they are simple enough for all users to understand.</a:t>
            </a:r>
          </a:p>
          <a:p>
            <a:pPr lvl="1"/>
            <a:r>
              <a:rPr lang="en-US" dirty="0"/>
              <a:t>Minimize the collection of personally identifiable information to reduce potential risks and liabilities.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Communication and Compliance</a:t>
            </a:r>
            <a:endParaRPr lang="en-US" dirty="0"/>
          </a:p>
          <a:p>
            <a:pPr lvl="1"/>
            <a:r>
              <a:rPr lang="en-US" dirty="0"/>
              <a:t>Clearly communicate privacy expectations to users and maintain a high standard of compliance within the organization.</a:t>
            </a:r>
          </a:p>
          <a:p>
            <a:pPr lvl="1"/>
            <a:r>
              <a:rPr lang="en-US" dirty="0"/>
              <a:t>Proactively manage privacy by designing systems that inherently protect user data, addressing both expected and potential misuse.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52AD0-E9C0-17F2-9820-84575D59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415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C7C1-8F3B-460A-7B7D-8283F6CC3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Definitions to know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32D29-6DB2-7A39-8648-B82B6D145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5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BD95-2C24-7F41-65E2-6890528C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Evolution of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385E-0B9E-871B-B43A-86FDE221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Internet and Software Development:</a:t>
            </a:r>
          </a:p>
          <a:p>
            <a:pPr lvl="1"/>
            <a:r>
              <a:rPr lang="en-US" dirty="0"/>
              <a:t>The advent of the Internet revolutionized software development, promoting rapid growth in web-based applications and services.</a:t>
            </a:r>
          </a:p>
          <a:p>
            <a:pPr lvl="1"/>
            <a:r>
              <a:rPr lang="en-US" dirty="0"/>
              <a:t>The shift towards open-source projects in the late 1990s and early 2000s allowed for more collaborative development environments.</a:t>
            </a:r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 Trends:</a:t>
            </a:r>
          </a:p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Recent trends include the development of mobile apps, cloud computing, and AI-driven software, emphasizing the need for continual adaptation and innovation.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00CC0-FBB4-9439-CE70-721C7AE2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60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7E91-E183-1534-A355-AC5269C5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Source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B860-FA4E-9E3B-245D-568B6D6D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is the set of human-readable instructions written in a programming language that a computer program is made of.</a:t>
            </a:r>
          </a:p>
          <a:p>
            <a:pPr lvl="1"/>
            <a:r>
              <a:rPr lang="en-US" dirty="0"/>
              <a:t> It dictates what the program does and how it operates. </a:t>
            </a:r>
          </a:p>
          <a:p>
            <a:r>
              <a:rPr lang="en-US" dirty="0"/>
              <a:t>The code must be precise and syntactically correct to function as intended. Once written, source code is usually compiled or interpreted into machine code, which can be executed by a computer's processor.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0BFD1-BF33-64F7-C8C6-A8C37E33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858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7E91-E183-1534-A355-AC5269C5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B860-FA4E-9E3B-245D-568B6D6D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bug is a broad term for any sort of error in a program's source code that causes unexpected or incorrect behavior in the program's execution. </a:t>
            </a:r>
          </a:p>
          <a:p>
            <a:pPr lvl="1"/>
            <a:r>
              <a:rPr lang="en-US" dirty="0"/>
              <a:t>Bugs can manifest as faults, errors, or weaknesses, depending on their nature and impact.</a:t>
            </a:r>
          </a:p>
          <a:p>
            <a:r>
              <a:rPr lang="en-US" dirty="0"/>
              <a:t>Example: Suppose a calculator app gives the result of 8 when you input 3 + 2. </a:t>
            </a:r>
          </a:p>
          <a:p>
            <a:pPr lvl="1"/>
            <a:r>
              <a:rPr lang="en-US" dirty="0"/>
              <a:t>This is a bug because the program is not performing its intended function due to an error in the code.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EC658-39FE-AB4E-F549-7D1CA11D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473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7E91-E183-1534-A355-AC5269C5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B860-FA4E-9E3B-245D-568B6D6D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software error refers to the incorrect or undesired state of the program's operation observed as a result of a fault. </a:t>
            </a:r>
          </a:p>
          <a:p>
            <a:pPr lvl="1"/>
            <a:r>
              <a:rPr lang="en-US" dirty="0"/>
              <a:t>It's the actual manifestation of a fault during the runtime.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Continuing from the above fault, if the program attempts to execute the division by zero, it results in a runtime error that may cause the program to crash or display an error message.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DA04C-06F0-3D5E-69D4-684BC52A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812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7E91-E183-1534-A355-AC5269C5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Weakness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B860-FA4E-9E3B-245D-568B6D6D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weakness is a type of fault in the source code that can make the software vulnerable to security threats. </a:t>
            </a:r>
          </a:p>
          <a:p>
            <a:pPr lvl="1"/>
            <a:r>
              <a:rPr lang="en-US" dirty="0"/>
              <a:t>It's broader than a fault, as it pertains specifically to vulnerabilities that could be exploited.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If a web application does not sanitize user input for a form field, this is a weakness. An attacker could exploit this weakness to inject malicious SQL queries (SQL injection), potentially gaining unauthorized access to or manipulating the database.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E294F-5179-1DB6-37D2-92B2A658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821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7E91-E183-1534-A355-AC5269C5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b="1" dirty="0"/>
              <a:t>Understanding Through An Online Shopping Cart Calculation 1/</a:t>
            </a:r>
            <a:br>
              <a:rPr lang="en-US" sz="3000" b="1" dirty="0"/>
            </a:b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B860-FA4E-9E3B-245D-568B6D6D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feature in an online shopping cart that calculates the total cost, including taxes, based on the user's location.</a:t>
            </a:r>
          </a:p>
          <a:p>
            <a:r>
              <a:rPr lang="en-US" b="1" dirty="0"/>
              <a:t>Bug: 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Definition</a:t>
            </a:r>
            <a:r>
              <a:rPr lang="en-US" dirty="0"/>
              <a:t>: A general term for any incorrect or undesired behavior in the software.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Example</a:t>
            </a:r>
            <a:r>
              <a:rPr lang="en-US" dirty="0"/>
              <a:t>: Users notice that the total price displayed in the shopping cart sometimes does not match the sum of individual item prices plus taxes.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Explanation</a:t>
            </a:r>
            <a:r>
              <a:rPr lang="en-US" dirty="0"/>
              <a:t>: This discrepancy is a bug because it's not what the program should be doing according to its requirements.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4ADA2-DD81-FD0C-8CA5-27CDA8BD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961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7E91-E183-1534-A355-AC5269C5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b="1" dirty="0"/>
              <a:t>Understanding Through An Online Shopping Cart Calculation 2/</a:t>
            </a:r>
            <a:br>
              <a:rPr lang="en-US" sz="3000" b="1" dirty="0"/>
            </a:b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B860-FA4E-9E3B-245D-568B6D6D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Fault: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specific mistake in the code that can lead to an error.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Example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source code incorrectly multiplies the item price by the quantity after adding the tax, rather than before. This sequence error in code logic is a fault.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This coding mistake causes the final price calculation to be incorrect under certain conditions, such as when multiple items are in the cart.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8763A-2F81-9682-3070-1520A6D9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748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7E91-E183-1534-A355-AC5269C5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b="1" dirty="0"/>
              <a:t>Understanding Through An Online Shopping Cart Calculation 3/</a:t>
            </a:r>
            <a:br>
              <a:rPr lang="en-US" sz="3000" b="1" dirty="0"/>
            </a:b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B860-FA4E-9E3B-245D-568B6D6D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actual incorrect behavior observed when the program is run.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When a customer buys multiple items, the cart incorrectly calculates the total by applying the tax calculation before adjusting for item quantity, leading to a higher total cost.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error is the observable incorrect total price, which results directly from the fault in the calculation logic.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32564-913D-0545-7013-26BA758B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584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7E91-E183-1534-A355-AC5269C5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b="1" dirty="0"/>
              <a:t>Understanding Through An Online Shopping Cart Calculation 1/</a:t>
            </a:r>
            <a:br>
              <a:rPr lang="en-US" sz="3000" b="1" dirty="0"/>
            </a:b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B860-FA4E-9E3B-245D-568B6D6D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Weakness: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71550" lvl="1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fault in the code that specifically makes the software vulnerable to security risks.</a:t>
            </a:r>
          </a:p>
          <a:p>
            <a:pPr marL="971550" lvl="1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same shopping cart application does not verify whether the quantity values passed to the server are integers. This oversight is a weakness because it could be exploited through an injection attack by passing in script code or SQL commands instead of numbers.</a:t>
            </a:r>
          </a:p>
          <a:p>
            <a:pPr marL="971550" lvl="1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If an attacker injects malicious code through the quantity field, it could lead to unauthorized actions such as data breaches or database manipulation, exploiting the weakness in data 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93852-7E40-871D-AEA6-2E2A1456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05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7E91-E183-1534-A355-AC5269C5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B860-FA4E-9E3B-245D-568B6D6D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example: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bug</a:t>
            </a:r>
            <a:r>
              <a:rPr lang="en-US" dirty="0"/>
              <a:t> is the noticeable mismatch in total price calculations under certain conditions.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fault</a:t>
            </a:r>
            <a:r>
              <a:rPr lang="en-US" dirty="0"/>
              <a:t> is the specific incorrect order of operations in the source code during the price calculation.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error</a:t>
            </a:r>
            <a:r>
              <a:rPr lang="en-US" dirty="0"/>
              <a:t> is the wrong total price displayed to the user.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weakness</a:t>
            </a:r>
            <a:r>
              <a:rPr lang="en-US" dirty="0"/>
              <a:t> is the vulnerability in the system due to inadequate input validation, potentially leading to security breaches.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9A12D-F59D-0F6E-BD35-108EDEA7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4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BD95-2C24-7F41-65E2-6890528C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Shift in Security Paradigm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385E-0B9E-871B-B43A-86FDE221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Early Days:</a:t>
            </a:r>
          </a:p>
          <a:p>
            <a:pPr lvl="1"/>
            <a:r>
              <a:rPr lang="en-US" dirty="0"/>
              <a:t>Initially, software was used in controlled environments with limited connectivity, making security a secondary concern relative to functionality.</a:t>
            </a:r>
          </a:p>
          <a:p>
            <a:pPr lvl="1"/>
            <a:r>
              <a:rPr lang="en-US" dirty="0"/>
              <a:t>Security threats were relatively low, and the software was often built without robust security measures.</a:t>
            </a:r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 in Landscape:</a:t>
            </a:r>
          </a:p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the Internet grew, software began connecting vast networks and handling sensitive data, leading to an increased risk of cyber threats.</a:t>
            </a:r>
          </a:p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High-profile security breaches affecting government agencies, corporations, and individuals have highlighted vulnerabilities in software.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62ABC-2E4D-B81A-C99D-9F5F0EFA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9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BD95-2C24-7F41-65E2-6890528C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Modern Security Focus: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385E-0B9E-871B-B43A-86FDE221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Today, security is a top priority in software development. The industry adopts security-first approaches, such as </a:t>
            </a:r>
            <a:r>
              <a:rPr lang="en-US" dirty="0" err="1"/>
              <a:t>DevSecOps</a:t>
            </a:r>
            <a:r>
              <a:rPr lang="en-US" dirty="0"/>
              <a:t>, to integrate security measures from the earliest stages of software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Compliance with global data protection regulations (e.g., GDPR, HIPAA) has become mandatory, reinforcing the need for secure software.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431DC-C746-2C24-8D8E-29E2B4B3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3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BD95-2C24-7F41-65E2-6890528C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Outlook: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385E-0B9E-871B-B43A-86FDE221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Ongoing challenges in cybersecurity, such as the rise in ransomware and phishing attacks, keep pushing the boundaries of software security innovation.</a:t>
            </a:r>
          </a:p>
          <a:p>
            <a:r>
              <a:rPr lang="en-US" dirty="0"/>
              <a:t>Emerging technologies like blockchain and quantum computing are reshaping how security is implemented in software systems.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8B0DF-F985-ABE6-B247-6F3ECDEC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8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9229-B28E-7059-059E-5F8DABAC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6AFA2-BDFC-E6AD-4841-E9F7E34F7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u="sng" dirty="0"/>
              <a:t>Information Security</a:t>
            </a:r>
            <a:r>
              <a:rPr lang="en-US" b="1" u="sng" dirty="0"/>
              <a:t> </a:t>
            </a:r>
            <a:r>
              <a:rPr lang="en-US" dirty="0"/>
              <a:t>refers specifically to the protection of data and how access is granted. </a:t>
            </a:r>
          </a:p>
          <a:p>
            <a:r>
              <a:rPr lang="en-US" b="1" u="sng" dirty="0"/>
              <a:t>Software security </a:t>
            </a:r>
            <a:r>
              <a:rPr lang="en-US" dirty="0"/>
              <a:t>is a broader term that focuses on the design, implementation, and operation of software systems that are trustworthy, including the reliable enforcement of information security.</a:t>
            </a:r>
          </a:p>
          <a:p>
            <a:r>
              <a:rPr lang="en-US" b="1" u="sng" dirty="0"/>
              <a:t>Software security </a:t>
            </a:r>
            <a:r>
              <a:rPr lang="en-US" dirty="0"/>
              <a:t>centers on the protection of digital assets against an array of threats, an effort largely driven by a basic set of </a:t>
            </a:r>
            <a:r>
              <a:rPr lang="en-US" dirty="0">
                <a:highlight>
                  <a:srgbClr val="FFFF00"/>
                </a:highlight>
              </a:rPr>
              <a:t>security principles </a:t>
            </a:r>
            <a:r>
              <a:rPr lang="en-US" dirty="0"/>
              <a:t>that the rest of this chapter will discuss.</a:t>
            </a:r>
          </a:p>
          <a:p>
            <a:r>
              <a:rPr lang="en-US" dirty="0"/>
              <a:t>These foundational principles, along with other design techniques covered in subsequent chapters, apply not only to software but also to designing and operating bicycle locks, bank vaults, or prisons.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C52F3-8999-1AD0-6698-AFE0C6D9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EC08-FC4C-4146-B519-39AB7FE738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191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</TotalTime>
  <Words>3943</Words>
  <Application>Microsoft Office PowerPoint</Application>
  <PresentationFormat>Widescreen</PresentationFormat>
  <Paragraphs>348</Paragraphs>
  <Slides>58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Trebuchet MS</vt:lpstr>
      <vt:lpstr>Wingdings 3</vt:lpstr>
      <vt:lpstr>Facet</vt:lpstr>
      <vt:lpstr>Module 1: Foundations and Concepts</vt:lpstr>
      <vt:lpstr>Table of contents</vt:lpstr>
      <vt:lpstr>What is a Software?</vt:lpstr>
      <vt:lpstr>Evolution of Software</vt:lpstr>
      <vt:lpstr>Evolution of Software</vt:lpstr>
      <vt:lpstr>Shift in Security Paradigm</vt:lpstr>
      <vt:lpstr>Modern Security Focus:</vt:lpstr>
      <vt:lpstr>Future Outlook:</vt:lpstr>
      <vt:lpstr>Software Security</vt:lpstr>
      <vt:lpstr>Software Security</vt:lpstr>
      <vt:lpstr>Trust</vt:lpstr>
      <vt:lpstr>Balancing Trust and Security</vt:lpstr>
      <vt:lpstr>Competence, Imperfection, and Trust in Software Security</vt:lpstr>
      <vt:lpstr>Trust Decisions in Software Adoption</vt:lpstr>
      <vt:lpstr>Legal and Regulatory Safeguards</vt:lpstr>
      <vt:lpstr>Human Capacity for Trust</vt:lpstr>
      <vt:lpstr>Understanding the Spectrum of Trust</vt:lpstr>
      <vt:lpstr>Implementing Trust But Verify in Software</vt:lpstr>
      <vt:lpstr>Auditing as a Verification Tool</vt:lpstr>
      <vt:lpstr>Navigating Trust Decisions in Software</vt:lpstr>
      <vt:lpstr>Decision Tree Analogy</vt:lpstr>
      <vt:lpstr>Handling Inputs with Care</vt:lpstr>
      <vt:lpstr>The Role of Implicit Trust in Software Projects</vt:lpstr>
      <vt:lpstr>Strategies for Promoting Trustworthiness</vt:lpstr>
      <vt:lpstr>Here are some suggestions of basic ways to enhance trust in your work:</vt:lpstr>
      <vt:lpstr>Information Security: Classic Principles</vt:lpstr>
      <vt:lpstr>Information Security’s C-I-A</vt:lpstr>
      <vt:lpstr>Confidentiality</vt:lpstr>
      <vt:lpstr>Confidentiality</vt:lpstr>
      <vt:lpstr>The Underestimated Risks of Data Leaks</vt:lpstr>
      <vt:lpstr>Integrity</vt:lpstr>
      <vt:lpstr>Integrity</vt:lpstr>
      <vt:lpstr>Strategies to Safeguard Integrity</vt:lpstr>
      <vt:lpstr>Potential Risks to Data Integrity</vt:lpstr>
      <vt:lpstr>Availability</vt:lpstr>
      <vt:lpstr>Common Threats to Availability</vt:lpstr>
      <vt:lpstr>The Gold Standard</vt:lpstr>
      <vt:lpstr>The Gold Standard</vt:lpstr>
      <vt:lpstr>The Gold Standard</vt:lpstr>
      <vt:lpstr>Authentication</vt:lpstr>
      <vt:lpstr>Authorization</vt:lpstr>
      <vt:lpstr>Auditing</vt:lpstr>
      <vt:lpstr>Managing Audit Logs Effectively</vt:lpstr>
      <vt:lpstr>Best Practices for Effective Auditing</vt:lpstr>
      <vt:lpstr>Bridging Information Security and Privacy</vt:lpstr>
      <vt:lpstr>Managing Privacy in Software Design</vt:lpstr>
      <vt:lpstr>Privacy Challenges in Modern Contexts </vt:lpstr>
      <vt:lpstr>Enhancing Privacy Protection Through Design</vt:lpstr>
      <vt:lpstr>Definitions to know</vt:lpstr>
      <vt:lpstr>Software Source Code</vt:lpstr>
      <vt:lpstr>Software Bugs</vt:lpstr>
      <vt:lpstr>Software Errors</vt:lpstr>
      <vt:lpstr>Software Weakness</vt:lpstr>
      <vt:lpstr>Understanding Through An Online Shopping Cart Calculation 1/ </vt:lpstr>
      <vt:lpstr>Understanding Through An Online Shopping Cart Calculation 2/ </vt:lpstr>
      <vt:lpstr>Understanding Through An Online Shopping Cart Calculation 3/ </vt:lpstr>
      <vt:lpstr>Understanding Through An Online Shopping Cart Calculation 1/ </vt:lpstr>
      <vt:lpstr>Summary: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 Ahmad</dc:creator>
  <cp:lastModifiedBy>MJ Ahmad</cp:lastModifiedBy>
  <cp:revision>22</cp:revision>
  <dcterms:created xsi:type="dcterms:W3CDTF">2024-05-13T14:39:44Z</dcterms:created>
  <dcterms:modified xsi:type="dcterms:W3CDTF">2024-05-13T17:23:11Z</dcterms:modified>
</cp:coreProperties>
</file>