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81" r:id="rId4"/>
    <p:sldId id="282" r:id="rId5"/>
    <p:sldId id="283" r:id="rId6"/>
    <p:sldId id="312" r:id="rId7"/>
    <p:sldId id="284" r:id="rId8"/>
    <p:sldId id="285" r:id="rId9"/>
    <p:sldId id="286" r:id="rId10"/>
    <p:sldId id="287" r:id="rId11"/>
    <p:sldId id="288" r:id="rId12"/>
    <p:sldId id="289" r:id="rId13"/>
    <p:sldId id="290" r:id="rId14"/>
    <p:sldId id="291" r:id="rId15"/>
    <p:sldId id="292" r:id="rId16"/>
    <p:sldId id="293" r:id="rId17"/>
    <p:sldId id="294" r:id="rId18"/>
    <p:sldId id="313"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 id="314" r:id="rId37"/>
    <p:sldId id="315" r:id="rId38"/>
    <p:sldId id="316" r:id="rId39"/>
    <p:sldId id="336" r:id="rId40"/>
    <p:sldId id="347" r:id="rId41"/>
    <p:sldId id="317" r:id="rId42"/>
    <p:sldId id="335" r:id="rId43"/>
    <p:sldId id="339" r:id="rId44"/>
    <p:sldId id="337" r:id="rId45"/>
    <p:sldId id="340" r:id="rId46"/>
    <p:sldId id="338" r:id="rId47"/>
    <p:sldId id="318" r:id="rId48"/>
    <p:sldId id="341" r:id="rId49"/>
    <p:sldId id="319" r:id="rId50"/>
    <p:sldId id="342" r:id="rId51"/>
    <p:sldId id="343" r:id="rId52"/>
    <p:sldId id="344" r:id="rId53"/>
    <p:sldId id="320" r:id="rId54"/>
    <p:sldId id="321" r:id="rId55"/>
    <p:sldId id="322" r:id="rId56"/>
    <p:sldId id="323" r:id="rId57"/>
    <p:sldId id="324" r:id="rId58"/>
    <p:sldId id="325" r:id="rId59"/>
    <p:sldId id="326" r:id="rId60"/>
    <p:sldId id="345" r:id="rId61"/>
    <p:sldId id="346" r:id="rId62"/>
    <p:sldId id="327" r:id="rId63"/>
    <p:sldId id="328" r:id="rId64"/>
    <p:sldId id="348" r:id="rId65"/>
    <p:sldId id="329" r:id="rId66"/>
    <p:sldId id="330" r:id="rId67"/>
    <p:sldId id="369" r:id="rId68"/>
    <p:sldId id="331" r:id="rId69"/>
    <p:sldId id="332" r:id="rId70"/>
    <p:sldId id="370" r:id="rId71"/>
    <p:sldId id="333" r:id="rId72"/>
    <p:sldId id="371" r:id="rId73"/>
    <p:sldId id="334" r:id="rId74"/>
    <p:sldId id="372" r:id="rId75"/>
    <p:sldId id="349" r:id="rId76"/>
    <p:sldId id="350" r:id="rId77"/>
    <p:sldId id="351" r:id="rId78"/>
    <p:sldId id="352" r:id="rId79"/>
    <p:sldId id="353" r:id="rId80"/>
    <p:sldId id="373" r:id="rId81"/>
    <p:sldId id="374" r:id="rId82"/>
    <p:sldId id="354" r:id="rId83"/>
    <p:sldId id="355" r:id="rId84"/>
    <p:sldId id="375" r:id="rId85"/>
    <p:sldId id="376" r:id="rId86"/>
    <p:sldId id="377" r:id="rId87"/>
    <p:sldId id="356" r:id="rId88"/>
    <p:sldId id="379" r:id="rId89"/>
    <p:sldId id="380" r:id="rId90"/>
    <p:sldId id="381" r:id="rId91"/>
    <p:sldId id="382" r:id="rId92"/>
    <p:sldId id="383" r:id="rId93"/>
    <p:sldId id="384" r:id="rId94"/>
    <p:sldId id="385" r:id="rId95"/>
    <p:sldId id="386" r:id="rId96"/>
    <p:sldId id="387" r:id="rId97"/>
    <p:sldId id="388" r:id="rId98"/>
    <p:sldId id="357" r:id="rId99"/>
    <p:sldId id="358" r:id="rId100"/>
    <p:sldId id="359" r:id="rId101"/>
    <p:sldId id="360" r:id="rId102"/>
    <p:sldId id="378" r:id="rId1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0000" autoAdjust="0"/>
    <p:restoredTop sz="94648" autoAdjust="0"/>
  </p:normalViewPr>
  <p:slideViewPr>
    <p:cSldViewPr>
      <p:cViewPr varScale="1">
        <p:scale>
          <a:sx n="41" d="100"/>
          <a:sy n="41" d="100"/>
        </p:scale>
        <p:origin x="110"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92B5881-A400-41FA-87B3-41F75255235B}" type="datetimeFigureOut">
              <a:rPr lang="en-US" smtClean="0"/>
              <a:pPr/>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a:p>
        </p:txBody>
      </p:sp>
    </p:spTree>
    <p:extLst>
      <p:ext uri="{BB962C8B-B14F-4D97-AF65-F5344CB8AC3E}">
        <p14:creationId xmlns:p14="http://schemas.microsoft.com/office/powerpoint/2010/main" val="304560828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2B5881-A400-41FA-87B3-41F75255235B}" type="datetimeFigureOut">
              <a:rPr lang="en-US" smtClean="0"/>
              <a:pPr/>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a:p>
        </p:txBody>
      </p:sp>
    </p:spTree>
    <p:extLst>
      <p:ext uri="{BB962C8B-B14F-4D97-AF65-F5344CB8AC3E}">
        <p14:creationId xmlns:p14="http://schemas.microsoft.com/office/powerpoint/2010/main" val="2439257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2B5881-A400-41FA-87B3-41F75255235B}" type="datetimeFigureOut">
              <a:rPr lang="en-US" smtClean="0"/>
              <a:pPr/>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a:p>
        </p:txBody>
      </p:sp>
    </p:spTree>
    <p:extLst>
      <p:ext uri="{BB962C8B-B14F-4D97-AF65-F5344CB8AC3E}">
        <p14:creationId xmlns:p14="http://schemas.microsoft.com/office/powerpoint/2010/main" val="3736613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2B5881-A400-41FA-87B3-41F75255235B}" type="datetimeFigureOut">
              <a:rPr lang="en-US" smtClean="0"/>
              <a:pPr/>
              <a:t>5/19/2024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a:p>
        </p:txBody>
      </p:sp>
    </p:spTree>
    <p:extLst>
      <p:ext uri="{BB962C8B-B14F-4D97-AF65-F5344CB8AC3E}">
        <p14:creationId xmlns:p14="http://schemas.microsoft.com/office/powerpoint/2010/main" val="175091799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B5881-A400-41FA-87B3-41F75255235B}" type="datetimeFigureOut">
              <a:rPr lang="en-US" smtClean="0"/>
              <a:pPr/>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a:p>
        </p:txBody>
      </p:sp>
    </p:spTree>
    <p:extLst>
      <p:ext uri="{BB962C8B-B14F-4D97-AF65-F5344CB8AC3E}">
        <p14:creationId xmlns:p14="http://schemas.microsoft.com/office/powerpoint/2010/main" val="11509773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2B5881-A400-41FA-87B3-41F75255235B}" type="datetimeFigureOut">
              <a:rPr lang="en-US" smtClean="0"/>
              <a:pPr/>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3CE5C4-44C3-4320-904C-7F4C2574977E}" type="slidenum">
              <a:rPr lang="en-US" smtClean="0"/>
              <a:pPr/>
              <a:t>‹#›</a:t>
            </a:fld>
            <a:endParaRPr lang="en-US"/>
          </a:p>
        </p:txBody>
      </p:sp>
    </p:spTree>
    <p:extLst>
      <p:ext uri="{BB962C8B-B14F-4D97-AF65-F5344CB8AC3E}">
        <p14:creationId xmlns:p14="http://schemas.microsoft.com/office/powerpoint/2010/main" val="2507153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2B5881-A400-41FA-87B3-41F75255235B}" type="datetimeFigureOut">
              <a:rPr lang="en-US" smtClean="0"/>
              <a:pPr/>
              <a:t>5/19/2024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3CE5C4-44C3-4320-904C-7F4C2574977E}" type="slidenum">
              <a:rPr lang="en-US" smtClean="0"/>
              <a:pPr/>
              <a:t>‹#›</a:t>
            </a:fld>
            <a:endParaRPr lang="en-US"/>
          </a:p>
        </p:txBody>
      </p:sp>
    </p:spTree>
    <p:extLst>
      <p:ext uri="{BB962C8B-B14F-4D97-AF65-F5344CB8AC3E}">
        <p14:creationId xmlns:p14="http://schemas.microsoft.com/office/powerpoint/2010/main" val="4045980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2B5881-A400-41FA-87B3-41F75255235B}" type="datetimeFigureOut">
              <a:rPr lang="en-US" smtClean="0"/>
              <a:pPr/>
              <a:t>5/19/2024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3CE5C4-44C3-4320-904C-7F4C2574977E}" type="slidenum">
              <a:rPr lang="en-US" smtClean="0"/>
              <a:pPr/>
              <a:t>‹#›</a:t>
            </a:fld>
            <a:endParaRPr lang="en-US"/>
          </a:p>
        </p:txBody>
      </p:sp>
    </p:spTree>
    <p:extLst>
      <p:ext uri="{BB962C8B-B14F-4D97-AF65-F5344CB8AC3E}">
        <p14:creationId xmlns:p14="http://schemas.microsoft.com/office/powerpoint/2010/main" val="2797363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2B5881-A400-41FA-87B3-41F75255235B}" type="datetimeFigureOut">
              <a:rPr lang="en-US" smtClean="0"/>
              <a:pPr/>
              <a:t>5/19/2024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3CE5C4-44C3-4320-904C-7F4C2574977E}" type="slidenum">
              <a:rPr lang="en-US" smtClean="0"/>
              <a:pPr/>
              <a:t>‹#›</a:t>
            </a:fld>
            <a:endParaRPr lang="en-US"/>
          </a:p>
        </p:txBody>
      </p:sp>
    </p:spTree>
    <p:extLst>
      <p:ext uri="{BB962C8B-B14F-4D97-AF65-F5344CB8AC3E}">
        <p14:creationId xmlns:p14="http://schemas.microsoft.com/office/powerpoint/2010/main" val="1330427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2B5881-A400-41FA-87B3-41F75255235B}" type="datetimeFigureOut">
              <a:rPr lang="en-US" smtClean="0"/>
              <a:pPr/>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3CE5C4-44C3-4320-904C-7F4C2574977E}" type="slidenum">
              <a:rPr lang="en-US" smtClean="0"/>
              <a:pPr/>
              <a:t>‹#›</a:t>
            </a:fld>
            <a:endParaRPr lang="en-US"/>
          </a:p>
        </p:txBody>
      </p:sp>
    </p:spTree>
    <p:extLst>
      <p:ext uri="{BB962C8B-B14F-4D97-AF65-F5344CB8AC3E}">
        <p14:creationId xmlns:p14="http://schemas.microsoft.com/office/powerpoint/2010/main" val="135225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2B5881-A400-41FA-87B3-41F75255235B}" type="datetimeFigureOut">
              <a:rPr lang="en-US" smtClean="0"/>
              <a:pPr/>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3CE5C4-44C3-4320-904C-7F4C2574977E}" type="slidenum">
              <a:rPr lang="en-US" smtClean="0"/>
              <a:pPr/>
              <a:t>‹#›</a:t>
            </a:fld>
            <a:endParaRPr lang="en-US"/>
          </a:p>
        </p:txBody>
      </p:sp>
    </p:spTree>
    <p:extLst>
      <p:ext uri="{BB962C8B-B14F-4D97-AF65-F5344CB8AC3E}">
        <p14:creationId xmlns:p14="http://schemas.microsoft.com/office/powerpoint/2010/main" val="3831064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How Content Can Help Recruit</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2B5881-A400-41FA-87B3-41F75255235B}" type="datetimeFigureOut">
              <a:rPr lang="en-US" smtClean="0"/>
              <a:pPr/>
              <a:t>5/19/2024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CE5C4-44C3-4320-904C-7F4C2574977E}" type="slidenum">
              <a:rPr lang="en-US" smtClean="0"/>
              <a:pPr/>
              <a:t>‹#›</a:t>
            </a:fld>
            <a:endParaRPr lang="en-US"/>
          </a:p>
        </p:txBody>
      </p:sp>
    </p:spTree>
    <p:extLst>
      <p:ext uri="{BB962C8B-B14F-4D97-AF65-F5344CB8AC3E}">
        <p14:creationId xmlns:p14="http://schemas.microsoft.com/office/powerpoint/2010/main" val="2564767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cloudflare.com/learning/security/threats/owasp-top-10/" TargetMode="External"/><Relationship Id="rId2" Type="http://schemas.openxmlformats.org/officeDocument/2006/relationships/hyperlink" Target="https://www.synopsys.com/glossary/what-is-owasp-top-10.html" TargetMode="External"/><Relationship Id="rId1" Type="http://schemas.openxmlformats.org/officeDocument/2006/relationships/slideLayout" Target="../slideLayouts/slideLayout2.xml"/><Relationship Id="rId4" Type="http://schemas.openxmlformats.org/officeDocument/2006/relationships/hyperlink" Target="https://www.cyberdb.co/real-world-examples-for-owasp-top-10-vulnerabilitie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www.youtube.com/watch?v=3u7aKXXCCKA"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www.youtube.com/watch?v=X47ZkdYnGZI" TargetMode="External"/><Relationship Id="rId2" Type="http://schemas.openxmlformats.org/officeDocument/2006/relationships/hyperlink" Target="https://www.youtube.com/watch?v=DF22sTpcE6w"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cdn.educba.com/academy/wp-content/uploads/2019/03/What-Is-SDLC-1.jpg"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existek-838c.kxcdn.com/wp-content/uploads/2017/08/Itterative-SFDC-Model.png"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hyperlink" Target="https://4.bp.blogspot.com/-YqfVxrkO-Jk/VBiLJG7kY3I/AAAAAAAABv8/3L_341MB0Z0/s1600/Agile-sdlc.jp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projektwelten.projectplant.de/wp-content/uploads/2016/07/ProjectPlant_ScrumMethode_Ueberblick.jpg" TargetMode="External"/><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https://kanbanblog.com/explained/image/kanban-board-2.png"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hyperlink" Target="https://external-content.duckduckgo.com/iu/?u=https%3A%2F%2Fwww.sitesbay.com%2Fsoftware-engineering%2Fimages%2Fiterative-model-in-sdlc.png&amp;f=1&amp;nofb=1&amp;ipt=66e1e14e4987c5ec8ff767ccb13b050adf569f58580bb6f62af4b03ac21e1709&amp;ipo=images"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external-content.duckduckgo.com/iu/?u=https%3A%2F%2Fthemindstudios.com%2Fblog%2Fcontent%2Fimages%2F2020%2F01%2FDevOps.jpg&amp;f=1&amp;nofb=1&amp;ipt=5ca681d573ac2d4b1a12dfb9c08271a1a77c17f39458e0cb45434c9df9b52e09&amp;ipo=images" TargetMode="External"/><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hyperlink" Target="https://external-content.duckduckgo.com/iu/?u=https%3A%2F%2Ftse2.mm.bing.net%2Fth%3Fid%3DOIP.9hfM8Zz0blYY6viv2AsXHgHaFF%26pid%3DApi&amp;f=1&amp;ipt=a106f6df97b7d0b89c06de8e195cab0ff029cee62175a6ead02faab9a49d3aa7&amp;ipo=images"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825239" y="762000"/>
            <a:ext cx="8610600" cy="289560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700" dirty="0">
                <a:solidFill>
                  <a:schemeClr val="tx2"/>
                </a:solidFill>
                <a:latin typeface="Arial" pitchFamily="34" charset="0"/>
                <a:cs typeface="Arial" pitchFamily="34" charset="0"/>
              </a:rPr>
              <a:t>Module 2: SDLC and Security Principles  </a:t>
            </a:r>
          </a:p>
        </p:txBody>
      </p:sp>
      <p:sp>
        <p:nvSpPr>
          <p:cNvPr id="7" name="Title 1"/>
          <p:cNvSpPr txBox="1">
            <a:spLocks/>
          </p:cNvSpPr>
          <p:nvPr/>
        </p:nvSpPr>
        <p:spPr>
          <a:xfrm>
            <a:off x="1825239" y="3200400"/>
            <a:ext cx="8610600" cy="121920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600" dirty="0">
                <a:solidFill>
                  <a:schemeClr val="tx2">
                    <a:lumMod val="60000"/>
                    <a:lumOff val="40000"/>
                  </a:schemeClr>
                </a:solidFill>
                <a:latin typeface="Arial" pitchFamily="34" charset="0"/>
                <a:cs typeface="Arial" pitchFamily="34" charset="0"/>
              </a:rPr>
              <a:t>CYBR 515: Software Security</a:t>
            </a:r>
          </a:p>
          <a:p>
            <a:r>
              <a:rPr lang="en-US" sz="2600" dirty="0">
                <a:solidFill>
                  <a:schemeClr val="tx2">
                    <a:lumMod val="60000"/>
                    <a:lumOff val="40000"/>
                  </a:schemeClr>
                </a:solidFill>
                <a:latin typeface="Arial" pitchFamily="34" charset="0"/>
                <a:cs typeface="Arial" pitchFamily="34" charset="0"/>
              </a:rPr>
              <a:t>Summer 2024</a:t>
            </a:r>
          </a:p>
          <a:p>
            <a:r>
              <a:rPr lang="en-US" sz="2600" dirty="0">
                <a:solidFill>
                  <a:schemeClr val="tx2">
                    <a:lumMod val="60000"/>
                    <a:lumOff val="40000"/>
                  </a:schemeClr>
                </a:solidFill>
                <a:latin typeface="Arial" pitchFamily="34" charset="0"/>
                <a:cs typeface="Arial" pitchFamily="34" charset="0"/>
              </a:rPr>
              <a:t>Mohammad </a:t>
            </a:r>
            <a:r>
              <a:rPr lang="en-US" sz="2600">
                <a:solidFill>
                  <a:schemeClr val="tx2">
                    <a:lumMod val="60000"/>
                    <a:lumOff val="40000"/>
                  </a:schemeClr>
                </a:solidFill>
                <a:latin typeface="Arial" pitchFamily="34" charset="0"/>
                <a:cs typeface="Arial" pitchFamily="34" charset="0"/>
              </a:rPr>
              <a:t>Jamil Ahmad</a:t>
            </a:r>
            <a:r>
              <a:rPr lang="en-US" sz="2600" dirty="0">
                <a:solidFill>
                  <a:schemeClr val="tx2">
                    <a:lumMod val="60000"/>
                    <a:lumOff val="40000"/>
                  </a:schemeClr>
                </a:solidFill>
                <a:latin typeface="Arial" pitchFamily="34" charset="0"/>
                <a:cs typeface="Arial" pitchFamily="34" charset="0"/>
              </a:rPr>
              <a:t>, Ph.D.</a:t>
            </a:r>
          </a:p>
        </p:txBody>
      </p:sp>
    </p:spTree>
    <p:extLst>
      <p:ext uri="{BB962C8B-B14F-4D97-AF65-F5344CB8AC3E}">
        <p14:creationId xmlns:p14="http://schemas.microsoft.com/office/powerpoint/2010/main" val="1198132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3DFB-5625-4D42-C744-9067155B7412}"/>
              </a:ext>
            </a:extLst>
          </p:cNvPr>
          <p:cNvSpPr>
            <a:spLocks noGrp="1"/>
          </p:cNvSpPr>
          <p:nvPr>
            <p:ph type="title"/>
          </p:nvPr>
        </p:nvSpPr>
        <p:spPr/>
        <p:txBody>
          <a:bodyPr>
            <a:normAutofit/>
          </a:bodyPr>
          <a:lstStyle/>
          <a:p>
            <a:r>
              <a:rPr lang="en-US" b="1" dirty="0"/>
              <a:t>3. Design</a:t>
            </a:r>
            <a:endParaRPr lang="en-US" dirty="0"/>
          </a:p>
        </p:txBody>
      </p:sp>
      <p:sp>
        <p:nvSpPr>
          <p:cNvPr id="3" name="Content Placeholder 2">
            <a:extLst>
              <a:ext uri="{FF2B5EF4-FFF2-40B4-BE49-F238E27FC236}">
                <a16:creationId xmlns:a16="http://schemas.microsoft.com/office/drawing/2014/main" id="{0E3271FB-9750-E989-3DC1-7C9322DF2C53}"/>
              </a:ext>
            </a:extLst>
          </p:cNvPr>
          <p:cNvSpPr>
            <a:spLocks noGrp="1"/>
          </p:cNvSpPr>
          <p:nvPr>
            <p:ph idx="1"/>
          </p:nvPr>
        </p:nvSpPr>
        <p:spPr/>
        <p:txBody>
          <a:bodyPr>
            <a:normAutofit fontScale="70000" lnSpcReduction="20000"/>
          </a:bodyPr>
          <a:lstStyle/>
          <a:p>
            <a:r>
              <a:rPr lang="en-US" b="1" dirty="0"/>
              <a:t>Objective</a:t>
            </a:r>
            <a:r>
              <a:rPr lang="en-US" dirty="0"/>
              <a:t>: Architect the system and create detailed design specifications.</a:t>
            </a:r>
          </a:p>
          <a:p>
            <a:r>
              <a:rPr lang="en-US" b="1" dirty="0"/>
              <a:t>Importance</a:t>
            </a:r>
            <a:r>
              <a:rPr lang="en-US" dirty="0"/>
              <a:t>: Provides a blueprint for developers to follow during implementation.</a:t>
            </a:r>
          </a:p>
          <a:p>
            <a:r>
              <a:rPr lang="en-US" b="1" dirty="0"/>
              <a:t>Activities</a:t>
            </a:r>
            <a:r>
              <a:rPr lang="en-US" dirty="0"/>
              <a:t>:</a:t>
            </a:r>
          </a:p>
          <a:p>
            <a:pPr lvl="1">
              <a:buFont typeface="Arial" panose="020B0604020202020204" pitchFamily="34" charset="0"/>
              <a:buChar char="•"/>
            </a:pPr>
            <a:r>
              <a:rPr lang="en-US" dirty="0"/>
              <a:t>System architecture design</a:t>
            </a:r>
          </a:p>
          <a:p>
            <a:pPr lvl="1">
              <a:buFont typeface="Arial" panose="020B0604020202020204" pitchFamily="34" charset="0"/>
              <a:buChar char="•"/>
            </a:pPr>
            <a:r>
              <a:rPr lang="en-US" dirty="0"/>
              <a:t>Database schema design</a:t>
            </a:r>
          </a:p>
          <a:p>
            <a:pPr lvl="1">
              <a:buFont typeface="Arial" panose="020B0604020202020204" pitchFamily="34" charset="0"/>
              <a:buChar char="•"/>
            </a:pPr>
            <a:r>
              <a:rPr lang="en-US" dirty="0"/>
              <a:t>User interface design</a:t>
            </a:r>
          </a:p>
          <a:p>
            <a:r>
              <a:rPr lang="en-US" b="1" dirty="0"/>
              <a:t>Inputs</a:t>
            </a:r>
            <a:r>
              <a:rPr lang="en-US" dirty="0"/>
              <a:t>:</a:t>
            </a:r>
          </a:p>
          <a:p>
            <a:pPr lvl="1">
              <a:buFont typeface="Arial" panose="020B0604020202020204" pitchFamily="34" charset="0"/>
              <a:buChar char="•"/>
            </a:pPr>
            <a:r>
              <a:rPr lang="en-US" dirty="0"/>
              <a:t>Requirements specification document</a:t>
            </a:r>
          </a:p>
          <a:p>
            <a:r>
              <a:rPr lang="en-US" b="1" dirty="0"/>
              <a:t>Outputs</a:t>
            </a:r>
            <a:r>
              <a:rPr lang="en-US" dirty="0"/>
              <a:t>:</a:t>
            </a:r>
          </a:p>
          <a:p>
            <a:pPr lvl="1">
              <a:buFont typeface="Arial" panose="020B0604020202020204" pitchFamily="34" charset="0"/>
              <a:buChar char="•"/>
            </a:pPr>
            <a:r>
              <a:rPr lang="en-US" dirty="0"/>
              <a:t>Design specification document</a:t>
            </a:r>
          </a:p>
          <a:p>
            <a:pPr lvl="1">
              <a:buFont typeface="Arial" panose="020B0604020202020204" pitchFamily="34" charset="0"/>
              <a:buChar char="•"/>
            </a:pPr>
            <a:r>
              <a:rPr lang="en-US" dirty="0"/>
              <a:t>UML diagrams (Class, Sequence, Activity diagrams)</a:t>
            </a:r>
          </a:p>
          <a:p>
            <a:pPr lvl="1">
              <a:buFont typeface="Arial" panose="020B0604020202020204" pitchFamily="34" charset="0"/>
              <a:buChar char="•"/>
            </a:pPr>
            <a:r>
              <a:rPr lang="en-US" dirty="0"/>
              <a:t>Prototypes</a:t>
            </a:r>
          </a:p>
          <a:p>
            <a:endParaRPr lang="en-US" dirty="0"/>
          </a:p>
        </p:txBody>
      </p:sp>
    </p:spTree>
    <p:extLst>
      <p:ext uri="{BB962C8B-B14F-4D97-AF65-F5344CB8AC3E}">
        <p14:creationId xmlns:p14="http://schemas.microsoft.com/office/powerpoint/2010/main" val="332803259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1329E-90EE-200A-7131-58283E3F3FF5}"/>
              </a:ext>
            </a:extLst>
          </p:cNvPr>
          <p:cNvSpPr>
            <a:spLocks noGrp="1"/>
          </p:cNvSpPr>
          <p:nvPr>
            <p:ph type="title"/>
          </p:nvPr>
        </p:nvSpPr>
        <p:spPr/>
        <p:txBody>
          <a:bodyPr>
            <a:normAutofit fontScale="90000"/>
          </a:bodyPr>
          <a:lstStyle/>
          <a:p>
            <a:r>
              <a:rPr lang="en-US" b="1" dirty="0"/>
              <a:t>Microsoft’s Security Development Lifecycle (SDL)</a:t>
            </a:r>
            <a:endParaRPr lang="en-US" dirty="0"/>
          </a:p>
        </p:txBody>
      </p:sp>
      <p:sp>
        <p:nvSpPr>
          <p:cNvPr id="3" name="Content Placeholder 2">
            <a:extLst>
              <a:ext uri="{FF2B5EF4-FFF2-40B4-BE49-F238E27FC236}">
                <a16:creationId xmlns:a16="http://schemas.microsoft.com/office/drawing/2014/main" id="{760AD4DD-AD8D-A124-48B3-D6CA03FC02FE}"/>
              </a:ext>
            </a:extLst>
          </p:cNvPr>
          <p:cNvSpPr>
            <a:spLocks noGrp="1"/>
          </p:cNvSpPr>
          <p:nvPr>
            <p:ph idx="1"/>
          </p:nvPr>
        </p:nvSpPr>
        <p:spPr/>
        <p:txBody>
          <a:bodyPr/>
          <a:lstStyle/>
          <a:p>
            <a:r>
              <a:rPr lang="en-US" dirty="0"/>
              <a:t>A major issues with the “old” traditional SDLC was the absence, or the lack of attention, of security aspect.</a:t>
            </a:r>
          </a:p>
          <a:p>
            <a:r>
              <a:rPr lang="en-US" dirty="0"/>
              <a:t>Security was not the major goal when designing software</a:t>
            </a:r>
          </a:p>
          <a:p>
            <a:pPr lvl="1"/>
            <a:r>
              <a:rPr lang="en-US" dirty="0"/>
              <a:t>Developers wants to get things done ASAP.</a:t>
            </a:r>
          </a:p>
        </p:txBody>
      </p:sp>
    </p:spTree>
    <p:extLst>
      <p:ext uri="{BB962C8B-B14F-4D97-AF65-F5344CB8AC3E}">
        <p14:creationId xmlns:p14="http://schemas.microsoft.com/office/powerpoint/2010/main" val="396657711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1329E-90EE-200A-7131-58283E3F3FF5}"/>
              </a:ext>
            </a:extLst>
          </p:cNvPr>
          <p:cNvSpPr>
            <a:spLocks noGrp="1"/>
          </p:cNvSpPr>
          <p:nvPr>
            <p:ph type="title"/>
          </p:nvPr>
        </p:nvSpPr>
        <p:spPr/>
        <p:txBody>
          <a:bodyPr/>
          <a:lstStyle/>
          <a:p>
            <a:r>
              <a:rPr lang="en-US" dirty="0"/>
              <a:t>Traditional SDLC vs Microsoft’s SDL </a:t>
            </a:r>
          </a:p>
        </p:txBody>
      </p:sp>
      <p:graphicFrame>
        <p:nvGraphicFramePr>
          <p:cNvPr id="4" name="Content Placeholder 3">
            <a:extLst>
              <a:ext uri="{FF2B5EF4-FFF2-40B4-BE49-F238E27FC236}">
                <a16:creationId xmlns:a16="http://schemas.microsoft.com/office/drawing/2014/main" id="{F8BF88F1-8126-C3C9-7E7B-7A933CE8CAFC}"/>
              </a:ext>
            </a:extLst>
          </p:cNvPr>
          <p:cNvGraphicFramePr>
            <a:graphicFrameLocks noGrp="1"/>
          </p:cNvGraphicFramePr>
          <p:nvPr>
            <p:ph idx="1"/>
            <p:extLst>
              <p:ext uri="{D42A27DB-BD31-4B8C-83A1-F6EECF244321}">
                <p14:modId xmlns:p14="http://schemas.microsoft.com/office/powerpoint/2010/main" val="496017352"/>
              </p:ext>
            </p:extLst>
          </p:nvPr>
        </p:nvGraphicFramePr>
        <p:xfrm>
          <a:off x="1067152" y="1166017"/>
          <a:ext cx="10057695" cy="4525965"/>
        </p:xfrm>
        <a:graphic>
          <a:graphicData uri="http://schemas.openxmlformats.org/drawingml/2006/table">
            <a:tbl>
              <a:tblPr>
                <a:tableStyleId>{616DA210-FB5B-4158-B5E0-FEB733F419BA}</a:tableStyleId>
              </a:tblPr>
              <a:tblGrid>
                <a:gridCol w="3352565">
                  <a:extLst>
                    <a:ext uri="{9D8B030D-6E8A-4147-A177-3AD203B41FA5}">
                      <a16:colId xmlns:a16="http://schemas.microsoft.com/office/drawing/2014/main" val="541865365"/>
                    </a:ext>
                  </a:extLst>
                </a:gridCol>
                <a:gridCol w="3352565">
                  <a:extLst>
                    <a:ext uri="{9D8B030D-6E8A-4147-A177-3AD203B41FA5}">
                      <a16:colId xmlns:a16="http://schemas.microsoft.com/office/drawing/2014/main" val="2900493160"/>
                    </a:ext>
                  </a:extLst>
                </a:gridCol>
                <a:gridCol w="3352565">
                  <a:extLst>
                    <a:ext uri="{9D8B030D-6E8A-4147-A177-3AD203B41FA5}">
                      <a16:colId xmlns:a16="http://schemas.microsoft.com/office/drawing/2014/main" val="2604759290"/>
                    </a:ext>
                  </a:extLst>
                </a:gridCol>
              </a:tblGrid>
              <a:tr h="335257">
                <a:tc>
                  <a:txBody>
                    <a:bodyPr/>
                    <a:lstStyle/>
                    <a:p>
                      <a:r>
                        <a:rPr lang="en-US" sz="1600"/>
                        <a:t>Aspect</a:t>
                      </a:r>
                    </a:p>
                  </a:txBody>
                  <a:tcPr marL="83814" marR="83814" marT="41907" marB="41907" anchor="ctr"/>
                </a:tc>
                <a:tc>
                  <a:txBody>
                    <a:bodyPr/>
                    <a:lstStyle/>
                    <a:p>
                      <a:r>
                        <a:rPr lang="en-US" sz="1600"/>
                        <a:t>Traditional SDLC</a:t>
                      </a:r>
                    </a:p>
                  </a:txBody>
                  <a:tcPr marL="83814" marR="83814" marT="41907" marB="41907" anchor="ctr"/>
                </a:tc>
                <a:tc>
                  <a:txBody>
                    <a:bodyPr/>
                    <a:lstStyle/>
                    <a:p>
                      <a:r>
                        <a:rPr lang="en-US" sz="1600" dirty="0"/>
                        <a:t>Microsoft SDL</a:t>
                      </a:r>
                    </a:p>
                  </a:txBody>
                  <a:tcPr marL="83814" marR="83814" marT="41907" marB="41907" anchor="ctr"/>
                </a:tc>
                <a:extLst>
                  <a:ext uri="{0D108BD9-81ED-4DB2-BD59-A6C34878D82A}">
                    <a16:rowId xmlns:a16="http://schemas.microsoft.com/office/drawing/2014/main" val="279593632"/>
                  </a:ext>
                </a:extLst>
              </a:tr>
              <a:tr h="335257">
                <a:tc>
                  <a:txBody>
                    <a:bodyPr/>
                    <a:lstStyle/>
                    <a:p>
                      <a:r>
                        <a:rPr lang="en-US" sz="1600" b="1"/>
                        <a:t>Focus</a:t>
                      </a:r>
                      <a:endParaRPr lang="en-US" sz="1600"/>
                    </a:p>
                  </a:txBody>
                  <a:tcPr marL="83814" marR="83814" marT="41907" marB="41907" anchor="ctr"/>
                </a:tc>
                <a:tc>
                  <a:txBody>
                    <a:bodyPr/>
                    <a:lstStyle/>
                    <a:p>
                      <a:r>
                        <a:rPr lang="en-US" sz="1600" dirty="0"/>
                        <a:t>Functionality and performance</a:t>
                      </a:r>
                    </a:p>
                  </a:txBody>
                  <a:tcPr marL="83814" marR="83814" marT="41907" marB="41907" anchor="ctr"/>
                </a:tc>
                <a:tc>
                  <a:txBody>
                    <a:bodyPr/>
                    <a:lstStyle/>
                    <a:p>
                      <a:r>
                        <a:rPr lang="en-US" sz="1600"/>
                        <a:t>Security throughout all phases</a:t>
                      </a:r>
                    </a:p>
                  </a:txBody>
                  <a:tcPr marL="83814" marR="83814" marT="41907" marB="41907" anchor="ctr"/>
                </a:tc>
                <a:extLst>
                  <a:ext uri="{0D108BD9-81ED-4DB2-BD59-A6C34878D82A}">
                    <a16:rowId xmlns:a16="http://schemas.microsoft.com/office/drawing/2014/main" val="4163684889"/>
                  </a:ext>
                </a:extLst>
              </a:tr>
              <a:tr h="586699">
                <a:tc>
                  <a:txBody>
                    <a:bodyPr/>
                    <a:lstStyle/>
                    <a:p>
                      <a:r>
                        <a:rPr lang="en-US" sz="1600" b="1"/>
                        <a:t>Security Integration</a:t>
                      </a:r>
                      <a:endParaRPr lang="en-US" sz="1600"/>
                    </a:p>
                  </a:txBody>
                  <a:tcPr marL="83814" marR="83814" marT="41907" marB="41907" anchor="ctr"/>
                </a:tc>
                <a:tc>
                  <a:txBody>
                    <a:bodyPr/>
                    <a:lstStyle/>
                    <a:p>
                      <a:r>
                        <a:rPr lang="en-US" sz="1600" dirty="0"/>
                        <a:t>Security often addressed in testing phase</a:t>
                      </a:r>
                    </a:p>
                  </a:txBody>
                  <a:tcPr marL="83814" marR="83814" marT="41907" marB="41907" anchor="ctr"/>
                </a:tc>
                <a:tc>
                  <a:txBody>
                    <a:bodyPr/>
                    <a:lstStyle/>
                    <a:p>
                      <a:r>
                        <a:rPr lang="en-US" sz="1600"/>
                        <a:t>Security integrated into every phase</a:t>
                      </a:r>
                    </a:p>
                  </a:txBody>
                  <a:tcPr marL="83814" marR="83814" marT="41907" marB="41907" anchor="ctr"/>
                </a:tc>
                <a:extLst>
                  <a:ext uri="{0D108BD9-81ED-4DB2-BD59-A6C34878D82A}">
                    <a16:rowId xmlns:a16="http://schemas.microsoft.com/office/drawing/2014/main" val="913617743"/>
                  </a:ext>
                </a:extLst>
              </a:tr>
              <a:tr h="586699">
                <a:tc>
                  <a:txBody>
                    <a:bodyPr/>
                    <a:lstStyle/>
                    <a:p>
                      <a:r>
                        <a:rPr lang="en-US" sz="1600" b="1"/>
                        <a:t>Risk Management</a:t>
                      </a:r>
                      <a:endParaRPr lang="en-US" sz="1600"/>
                    </a:p>
                  </a:txBody>
                  <a:tcPr marL="83814" marR="83814" marT="41907" marB="41907" anchor="ctr"/>
                </a:tc>
                <a:tc>
                  <a:txBody>
                    <a:bodyPr/>
                    <a:lstStyle/>
                    <a:p>
                      <a:r>
                        <a:rPr lang="en-US" sz="1600"/>
                        <a:t>Managed within phases, sometimes reactive</a:t>
                      </a:r>
                    </a:p>
                  </a:txBody>
                  <a:tcPr marL="83814" marR="83814" marT="41907" marB="41907" anchor="ctr"/>
                </a:tc>
                <a:tc>
                  <a:txBody>
                    <a:bodyPr/>
                    <a:lstStyle/>
                    <a:p>
                      <a:r>
                        <a:rPr lang="en-US" sz="1600"/>
                        <a:t>Proactive, continuous risk management</a:t>
                      </a:r>
                    </a:p>
                  </a:txBody>
                  <a:tcPr marL="83814" marR="83814" marT="41907" marB="41907" anchor="ctr"/>
                </a:tc>
                <a:extLst>
                  <a:ext uri="{0D108BD9-81ED-4DB2-BD59-A6C34878D82A}">
                    <a16:rowId xmlns:a16="http://schemas.microsoft.com/office/drawing/2014/main" val="3359730926"/>
                  </a:ext>
                </a:extLst>
              </a:tr>
              <a:tr h="586699">
                <a:tc>
                  <a:txBody>
                    <a:bodyPr/>
                    <a:lstStyle/>
                    <a:p>
                      <a:r>
                        <a:rPr lang="en-US" sz="1600" b="1"/>
                        <a:t>Training</a:t>
                      </a:r>
                      <a:endParaRPr lang="en-US" sz="1600"/>
                    </a:p>
                  </a:txBody>
                  <a:tcPr marL="83814" marR="83814" marT="41907" marB="41907" anchor="ctr"/>
                </a:tc>
                <a:tc>
                  <a:txBody>
                    <a:bodyPr/>
                    <a:lstStyle/>
                    <a:p>
                      <a:r>
                        <a:rPr lang="en-US" sz="1600"/>
                        <a:t>Not typically included</a:t>
                      </a:r>
                    </a:p>
                  </a:txBody>
                  <a:tcPr marL="83814" marR="83814" marT="41907" marB="41907" anchor="ctr"/>
                </a:tc>
                <a:tc>
                  <a:txBody>
                    <a:bodyPr/>
                    <a:lstStyle/>
                    <a:p>
                      <a:r>
                        <a:rPr lang="en-US" sz="1600"/>
                        <a:t>Mandatory security training for all personnel</a:t>
                      </a:r>
                    </a:p>
                  </a:txBody>
                  <a:tcPr marL="83814" marR="83814" marT="41907" marB="41907" anchor="ctr"/>
                </a:tc>
                <a:extLst>
                  <a:ext uri="{0D108BD9-81ED-4DB2-BD59-A6C34878D82A}">
                    <a16:rowId xmlns:a16="http://schemas.microsoft.com/office/drawing/2014/main" val="743148864"/>
                  </a:ext>
                </a:extLst>
              </a:tr>
              <a:tr h="586699">
                <a:tc>
                  <a:txBody>
                    <a:bodyPr/>
                    <a:lstStyle/>
                    <a:p>
                      <a:r>
                        <a:rPr lang="en-US" sz="1600" b="1"/>
                        <a:t>Verification</a:t>
                      </a:r>
                      <a:endParaRPr lang="en-US" sz="1600"/>
                    </a:p>
                  </a:txBody>
                  <a:tcPr marL="83814" marR="83814" marT="41907" marB="41907" anchor="ctr"/>
                </a:tc>
                <a:tc>
                  <a:txBody>
                    <a:bodyPr/>
                    <a:lstStyle/>
                    <a:p>
                      <a:r>
                        <a:rPr lang="en-US" sz="1600"/>
                        <a:t>Functional and performance testing</a:t>
                      </a:r>
                    </a:p>
                  </a:txBody>
                  <a:tcPr marL="83814" marR="83814" marT="41907" marB="41907" anchor="ctr"/>
                </a:tc>
                <a:tc>
                  <a:txBody>
                    <a:bodyPr/>
                    <a:lstStyle/>
                    <a:p>
                      <a:r>
                        <a:rPr lang="en-US" sz="1600"/>
                        <a:t>Comprehensive security testing (static, dynamic, fuzz)</a:t>
                      </a:r>
                    </a:p>
                  </a:txBody>
                  <a:tcPr marL="83814" marR="83814" marT="41907" marB="41907" anchor="ctr"/>
                </a:tc>
                <a:extLst>
                  <a:ext uri="{0D108BD9-81ED-4DB2-BD59-A6C34878D82A}">
                    <a16:rowId xmlns:a16="http://schemas.microsoft.com/office/drawing/2014/main" val="3910903531"/>
                  </a:ext>
                </a:extLst>
              </a:tr>
              <a:tr h="335257">
                <a:tc>
                  <a:txBody>
                    <a:bodyPr/>
                    <a:lstStyle/>
                    <a:p>
                      <a:r>
                        <a:rPr lang="en-US" sz="1600" b="1"/>
                        <a:t>Threat Modeling</a:t>
                      </a:r>
                      <a:endParaRPr lang="en-US" sz="1600"/>
                    </a:p>
                  </a:txBody>
                  <a:tcPr marL="83814" marR="83814" marT="41907" marB="41907" anchor="ctr"/>
                </a:tc>
                <a:tc>
                  <a:txBody>
                    <a:bodyPr/>
                    <a:lstStyle/>
                    <a:p>
                      <a:r>
                        <a:rPr lang="en-US" sz="1600"/>
                        <a:t>Rarely included</a:t>
                      </a:r>
                    </a:p>
                  </a:txBody>
                  <a:tcPr marL="83814" marR="83814" marT="41907" marB="41907" anchor="ctr"/>
                </a:tc>
                <a:tc>
                  <a:txBody>
                    <a:bodyPr/>
                    <a:lstStyle/>
                    <a:p>
                      <a:r>
                        <a:rPr lang="en-US" sz="1600"/>
                        <a:t>Integral part of the design phase</a:t>
                      </a:r>
                    </a:p>
                  </a:txBody>
                  <a:tcPr marL="83814" marR="83814" marT="41907" marB="41907" anchor="ctr"/>
                </a:tc>
                <a:extLst>
                  <a:ext uri="{0D108BD9-81ED-4DB2-BD59-A6C34878D82A}">
                    <a16:rowId xmlns:a16="http://schemas.microsoft.com/office/drawing/2014/main" val="318502361"/>
                  </a:ext>
                </a:extLst>
              </a:tr>
              <a:tr h="586699">
                <a:tc>
                  <a:txBody>
                    <a:bodyPr/>
                    <a:lstStyle/>
                    <a:p>
                      <a:r>
                        <a:rPr lang="en-US" sz="1600" b="1"/>
                        <a:t>Post-Release</a:t>
                      </a:r>
                      <a:endParaRPr lang="en-US" sz="1600"/>
                    </a:p>
                  </a:txBody>
                  <a:tcPr marL="83814" marR="83814" marT="41907" marB="41907" anchor="ctr"/>
                </a:tc>
                <a:tc>
                  <a:txBody>
                    <a:bodyPr/>
                    <a:lstStyle/>
                    <a:p>
                      <a:r>
                        <a:rPr lang="en-US" sz="1600"/>
                        <a:t>Maintenance and bug fixes</a:t>
                      </a:r>
                    </a:p>
                  </a:txBody>
                  <a:tcPr marL="83814" marR="83814" marT="41907" marB="41907" anchor="ctr"/>
                </a:tc>
                <a:tc>
                  <a:txBody>
                    <a:bodyPr/>
                    <a:lstStyle/>
                    <a:p>
                      <a:r>
                        <a:rPr lang="en-US" sz="1600"/>
                        <a:t>Incident response and continuous monitoring</a:t>
                      </a:r>
                    </a:p>
                  </a:txBody>
                  <a:tcPr marL="83814" marR="83814" marT="41907" marB="41907" anchor="ctr"/>
                </a:tc>
                <a:extLst>
                  <a:ext uri="{0D108BD9-81ED-4DB2-BD59-A6C34878D82A}">
                    <a16:rowId xmlns:a16="http://schemas.microsoft.com/office/drawing/2014/main" val="894682240"/>
                  </a:ext>
                </a:extLst>
              </a:tr>
              <a:tr h="586699">
                <a:tc>
                  <a:txBody>
                    <a:bodyPr/>
                    <a:lstStyle/>
                    <a:p>
                      <a:r>
                        <a:rPr lang="en-US" sz="1600" b="1"/>
                        <a:t>Tools and Practices</a:t>
                      </a:r>
                      <a:endParaRPr lang="en-US" sz="1600"/>
                    </a:p>
                  </a:txBody>
                  <a:tcPr marL="83814" marR="83814" marT="41907" marB="41907" anchor="ctr"/>
                </a:tc>
                <a:tc>
                  <a:txBody>
                    <a:bodyPr/>
                    <a:lstStyle/>
                    <a:p>
                      <a:r>
                        <a:rPr lang="en-US" sz="1600"/>
                        <a:t>General development tools</a:t>
                      </a:r>
                    </a:p>
                  </a:txBody>
                  <a:tcPr marL="83814" marR="83814" marT="41907" marB="41907" anchor="ctr"/>
                </a:tc>
                <a:tc>
                  <a:txBody>
                    <a:bodyPr/>
                    <a:lstStyle/>
                    <a:p>
                      <a:r>
                        <a:rPr lang="en-US" sz="1600" dirty="0"/>
                        <a:t>Use of approved security tools and best practices</a:t>
                      </a:r>
                    </a:p>
                  </a:txBody>
                  <a:tcPr marL="83814" marR="83814" marT="41907" marB="41907" anchor="ctr"/>
                </a:tc>
                <a:extLst>
                  <a:ext uri="{0D108BD9-81ED-4DB2-BD59-A6C34878D82A}">
                    <a16:rowId xmlns:a16="http://schemas.microsoft.com/office/drawing/2014/main" val="2554141647"/>
                  </a:ext>
                </a:extLst>
              </a:tr>
            </a:tbl>
          </a:graphicData>
        </a:graphic>
      </p:graphicFrame>
    </p:spTree>
    <p:extLst>
      <p:ext uri="{BB962C8B-B14F-4D97-AF65-F5344CB8AC3E}">
        <p14:creationId xmlns:p14="http://schemas.microsoft.com/office/powerpoint/2010/main" val="171122514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55DACF-581D-9714-46E7-E1F1AB459D13}"/>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SDLC vs. MS SDL: Deeper comparison </a:t>
            </a:r>
          </a:p>
        </p:txBody>
      </p:sp>
      <p:graphicFrame>
        <p:nvGraphicFramePr>
          <p:cNvPr id="4" name="Content Placeholder 3">
            <a:extLst>
              <a:ext uri="{FF2B5EF4-FFF2-40B4-BE49-F238E27FC236}">
                <a16:creationId xmlns:a16="http://schemas.microsoft.com/office/drawing/2014/main" id="{CA6CCF09-784C-DDB4-D369-0E72573BD4FC}"/>
              </a:ext>
            </a:extLst>
          </p:cNvPr>
          <p:cNvGraphicFramePr>
            <a:graphicFrameLocks/>
          </p:cNvGraphicFramePr>
          <p:nvPr>
            <p:extLst>
              <p:ext uri="{D42A27DB-BD31-4B8C-83A1-F6EECF244321}">
                <p14:modId xmlns:p14="http://schemas.microsoft.com/office/powerpoint/2010/main" val="3098231512"/>
              </p:ext>
            </p:extLst>
          </p:nvPr>
        </p:nvGraphicFramePr>
        <p:xfrm>
          <a:off x="152400" y="1219200"/>
          <a:ext cx="5777034" cy="5018227"/>
        </p:xfrm>
        <a:graphic>
          <a:graphicData uri="http://schemas.openxmlformats.org/drawingml/2006/table">
            <a:tbl>
              <a:tblPr>
                <a:tableStyleId>{616DA210-FB5B-4158-B5E0-FEB733F419BA}</a:tableStyleId>
              </a:tblPr>
              <a:tblGrid>
                <a:gridCol w="1925678">
                  <a:extLst>
                    <a:ext uri="{9D8B030D-6E8A-4147-A177-3AD203B41FA5}">
                      <a16:colId xmlns:a16="http://schemas.microsoft.com/office/drawing/2014/main" val="2044558455"/>
                    </a:ext>
                  </a:extLst>
                </a:gridCol>
                <a:gridCol w="1925678">
                  <a:extLst>
                    <a:ext uri="{9D8B030D-6E8A-4147-A177-3AD203B41FA5}">
                      <a16:colId xmlns:a16="http://schemas.microsoft.com/office/drawing/2014/main" val="4284252244"/>
                    </a:ext>
                  </a:extLst>
                </a:gridCol>
                <a:gridCol w="1925678">
                  <a:extLst>
                    <a:ext uri="{9D8B030D-6E8A-4147-A177-3AD203B41FA5}">
                      <a16:colId xmlns:a16="http://schemas.microsoft.com/office/drawing/2014/main" val="2149010686"/>
                    </a:ext>
                  </a:extLst>
                </a:gridCol>
              </a:tblGrid>
              <a:tr h="169288">
                <a:tc>
                  <a:txBody>
                    <a:bodyPr/>
                    <a:lstStyle/>
                    <a:p>
                      <a:r>
                        <a:rPr lang="en-US" sz="1200" b="1"/>
                        <a:t>Aspect</a:t>
                      </a:r>
                      <a:endParaRPr lang="en-US" sz="1200"/>
                    </a:p>
                  </a:txBody>
                  <a:tcPr marL="29389" marR="29389" marT="14695" marB="14695" anchor="ctr">
                    <a:solidFill>
                      <a:schemeClr val="bg1"/>
                    </a:solidFill>
                  </a:tcPr>
                </a:tc>
                <a:tc>
                  <a:txBody>
                    <a:bodyPr/>
                    <a:lstStyle/>
                    <a:p>
                      <a:r>
                        <a:rPr lang="en-US" sz="1200" b="1"/>
                        <a:t>Traditional SDLC</a:t>
                      </a:r>
                      <a:endParaRPr lang="en-US" sz="1200"/>
                    </a:p>
                  </a:txBody>
                  <a:tcPr marL="29389" marR="29389" marT="14695" marB="14695" anchor="ctr">
                    <a:solidFill>
                      <a:schemeClr val="bg1"/>
                    </a:solidFill>
                  </a:tcPr>
                </a:tc>
                <a:tc>
                  <a:txBody>
                    <a:bodyPr/>
                    <a:lstStyle/>
                    <a:p>
                      <a:r>
                        <a:rPr lang="en-US" sz="1200" b="1"/>
                        <a:t>Microsoft SDL</a:t>
                      </a:r>
                      <a:endParaRPr lang="en-US" sz="1200"/>
                    </a:p>
                  </a:txBody>
                  <a:tcPr marL="29389" marR="29389" marT="14695" marB="14695" anchor="ctr">
                    <a:solidFill>
                      <a:schemeClr val="bg1"/>
                    </a:solidFill>
                  </a:tcPr>
                </a:tc>
                <a:extLst>
                  <a:ext uri="{0D108BD9-81ED-4DB2-BD59-A6C34878D82A}">
                    <a16:rowId xmlns:a16="http://schemas.microsoft.com/office/drawing/2014/main" val="915017372"/>
                  </a:ext>
                </a:extLst>
              </a:tr>
              <a:tr h="539953">
                <a:tc>
                  <a:txBody>
                    <a:bodyPr/>
                    <a:lstStyle/>
                    <a:p>
                      <a:r>
                        <a:rPr lang="en-US" sz="1200" b="1"/>
                        <a:t>Primary Focus</a:t>
                      </a:r>
                      <a:endParaRPr lang="en-US" sz="1200"/>
                    </a:p>
                  </a:txBody>
                  <a:tcPr marL="29389" marR="29389" marT="14695" marB="14695" anchor="ctr">
                    <a:solidFill>
                      <a:schemeClr val="bg1"/>
                    </a:solidFill>
                  </a:tcPr>
                </a:tc>
                <a:tc>
                  <a:txBody>
                    <a:bodyPr/>
                    <a:lstStyle/>
                    <a:p>
                      <a:r>
                        <a:rPr lang="en-US" sz="1200"/>
                        <a:t>Functionality, performance, meeting user requirements</a:t>
                      </a:r>
                    </a:p>
                  </a:txBody>
                  <a:tcPr marL="29389" marR="29389" marT="14695" marB="14695" anchor="ctr">
                    <a:solidFill>
                      <a:schemeClr val="bg1"/>
                    </a:solidFill>
                  </a:tcPr>
                </a:tc>
                <a:tc>
                  <a:txBody>
                    <a:bodyPr/>
                    <a:lstStyle/>
                    <a:p>
                      <a:r>
                        <a:rPr lang="en-US" sz="1200"/>
                        <a:t>Security integrated throughout the development process</a:t>
                      </a:r>
                    </a:p>
                  </a:txBody>
                  <a:tcPr marL="29389" marR="29389" marT="14695" marB="14695" anchor="ctr">
                    <a:solidFill>
                      <a:schemeClr val="bg1"/>
                    </a:solidFill>
                  </a:tcPr>
                </a:tc>
                <a:extLst>
                  <a:ext uri="{0D108BD9-81ED-4DB2-BD59-A6C34878D82A}">
                    <a16:rowId xmlns:a16="http://schemas.microsoft.com/office/drawing/2014/main" val="3527632294"/>
                  </a:ext>
                </a:extLst>
              </a:tr>
              <a:tr h="799502">
                <a:tc>
                  <a:txBody>
                    <a:bodyPr/>
                    <a:lstStyle/>
                    <a:p>
                      <a:r>
                        <a:rPr lang="en-US" sz="1200" b="1"/>
                        <a:t>Phases</a:t>
                      </a:r>
                      <a:endParaRPr lang="en-US" sz="1200"/>
                    </a:p>
                  </a:txBody>
                  <a:tcPr marL="29389" marR="29389" marT="14695" marB="14695" anchor="ctr">
                    <a:solidFill>
                      <a:schemeClr val="bg1"/>
                    </a:solidFill>
                  </a:tcPr>
                </a:tc>
                <a:tc>
                  <a:txBody>
                    <a:bodyPr/>
                    <a:lstStyle/>
                    <a:p>
                      <a:r>
                        <a:rPr lang="en-US" sz="1200" dirty="0"/>
                        <a:t>Requirements, Design, Implementation, Testing, Deployment, Maintenance</a:t>
                      </a:r>
                    </a:p>
                  </a:txBody>
                  <a:tcPr marL="29389" marR="29389" marT="14695" marB="14695" anchor="ctr">
                    <a:solidFill>
                      <a:schemeClr val="bg1"/>
                    </a:solidFill>
                  </a:tcPr>
                </a:tc>
                <a:tc>
                  <a:txBody>
                    <a:bodyPr/>
                    <a:lstStyle/>
                    <a:p>
                      <a:r>
                        <a:rPr lang="en-US" sz="1200"/>
                        <a:t>Training, Requirements, Design, Implementation, Verification, Release, Response</a:t>
                      </a:r>
                    </a:p>
                  </a:txBody>
                  <a:tcPr marL="29389" marR="29389" marT="14695" marB="14695" anchor="ctr">
                    <a:solidFill>
                      <a:schemeClr val="bg1"/>
                    </a:solidFill>
                  </a:tcPr>
                </a:tc>
                <a:extLst>
                  <a:ext uri="{0D108BD9-81ED-4DB2-BD59-A6C34878D82A}">
                    <a16:rowId xmlns:a16="http://schemas.microsoft.com/office/drawing/2014/main" val="4058680580"/>
                  </a:ext>
                </a:extLst>
              </a:tr>
              <a:tr h="280404">
                <a:tc>
                  <a:txBody>
                    <a:bodyPr/>
                    <a:lstStyle/>
                    <a:p>
                      <a:r>
                        <a:rPr lang="en-US" sz="1200" b="1"/>
                        <a:t>Security Integration</a:t>
                      </a:r>
                      <a:endParaRPr lang="en-US" sz="1200"/>
                    </a:p>
                  </a:txBody>
                  <a:tcPr marL="29389" marR="29389" marT="14695" marB="14695" anchor="ctr">
                    <a:solidFill>
                      <a:schemeClr val="bg1"/>
                    </a:solidFill>
                  </a:tcPr>
                </a:tc>
                <a:tc>
                  <a:txBody>
                    <a:bodyPr/>
                    <a:lstStyle/>
                    <a:p>
                      <a:r>
                        <a:rPr lang="en-US" sz="1200" dirty="0"/>
                        <a:t>Primarily during testing phase</a:t>
                      </a:r>
                    </a:p>
                  </a:txBody>
                  <a:tcPr marL="29389" marR="29389" marT="14695" marB="14695" anchor="ctr">
                    <a:solidFill>
                      <a:schemeClr val="bg1"/>
                    </a:solidFill>
                  </a:tcPr>
                </a:tc>
                <a:tc>
                  <a:txBody>
                    <a:bodyPr/>
                    <a:lstStyle/>
                    <a:p>
                      <a:r>
                        <a:rPr lang="en-US" sz="1200"/>
                        <a:t>Integrated into every phase</a:t>
                      </a:r>
                    </a:p>
                  </a:txBody>
                  <a:tcPr marL="29389" marR="29389" marT="14695" marB="14695" anchor="ctr">
                    <a:solidFill>
                      <a:schemeClr val="bg1"/>
                    </a:solidFill>
                  </a:tcPr>
                </a:tc>
                <a:extLst>
                  <a:ext uri="{0D108BD9-81ED-4DB2-BD59-A6C34878D82A}">
                    <a16:rowId xmlns:a16="http://schemas.microsoft.com/office/drawing/2014/main" val="2848851511"/>
                  </a:ext>
                </a:extLst>
              </a:tr>
              <a:tr h="410179">
                <a:tc>
                  <a:txBody>
                    <a:bodyPr/>
                    <a:lstStyle/>
                    <a:p>
                      <a:r>
                        <a:rPr lang="en-US" sz="1200" b="1"/>
                        <a:t>Risk Management</a:t>
                      </a:r>
                      <a:endParaRPr lang="en-US" sz="1200"/>
                    </a:p>
                  </a:txBody>
                  <a:tcPr marL="29389" marR="29389" marT="14695" marB="14695" anchor="ctr">
                    <a:solidFill>
                      <a:schemeClr val="bg1"/>
                    </a:solidFill>
                  </a:tcPr>
                </a:tc>
                <a:tc>
                  <a:txBody>
                    <a:bodyPr/>
                    <a:lstStyle/>
                    <a:p>
                      <a:r>
                        <a:rPr lang="en-US" sz="1200" dirty="0"/>
                        <a:t>Managed within specific phases, often reactive</a:t>
                      </a:r>
                    </a:p>
                  </a:txBody>
                  <a:tcPr marL="29389" marR="29389" marT="14695" marB="14695" anchor="ctr">
                    <a:solidFill>
                      <a:schemeClr val="bg1"/>
                    </a:solidFill>
                  </a:tcPr>
                </a:tc>
                <a:tc>
                  <a:txBody>
                    <a:bodyPr/>
                    <a:lstStyle/>
                    <a:p>
                      <a:r>
                        <a:rPr lang="en-US" sz="1200"/>
                        <a:t>Proactive and continuous risk management</a:t>
                      </a:r>
                    </a:p>
                  </a:txBody>
                  <a:tcPr marL="29389" marR="29389" marT="14695" marB="14695" anchor="ctr">
                    <a:solidFill>
                      <a:schemeClr val="bg1"/>
                    </a:solidFill>
                  </a:tcPr>
                </a:tc>
                <a:extLst>
                  <a:ext uri="{0D108BD9-81ED-4DB2-BD59-A6C34878D82A}">
                    <a16:rowId xmlns:a16="http://schemas.microsoft.com/office/drawing/2014/main" val="548324508"/>
                  </a:ext>
                </a:extLst>
              </a:tr>
              <a:tr h="410179">
                <a:tc>
                  <a:txBody>
                    <a:bodyPr/>
                    <a:lstStyle/>
                    <a:p>
                      <a:r>
                        <a:rPr lang="en-US" sz="1200" b="1"/>
                        <a:t>Training</a:t>
                      </a:r>
                      <a:endParaRPr lang="en-US" sz="1200"/>
                    </a:p>
                  </a:txBody>
                  <a:tcPr marL="29389" marR="29389" marT="14695" marB="14695" anchor="ctr">
                    <a:solidFill>
                      <a:schemeClr val="bg1"/>
                    </a:solidFill>
                  </a:tcPr>
                </a:tc>
                <a:tc>
                  <a:txBody>
                    <a:bodyPr/>
                    <a:lstStyle/>
                    <a:p>
                      <a:r>
                        <a:rPr lang="en-US" sz="1200" dirty="0"/>
                        <a:t>Not typically included</a:t>
                      </a:r>
                    </a:p>
                  </a:txBody>
                  <a:tcPr marL="29389" marR="29389" marT="14695" marB="14695" anchor="ctr">
                    <a:solidFill>
                      <a:schemeClr val="bg1"/>
                    </a:solidFill>
                  </a:tcPr>
                </a:tc>
                <a:tc>
                  <a:txBody>
                    <a:bodyPr/>
                    <a:lstStyle/>
                    <a:p>
                      <a:r>
                        <a:rPr lang="en-US" sz="1200"/>
                        <a:t>Mandatory security training for all personnel</a:t>
                      </a:r>
                    </a:p>
                  </a:txBody>
                  <a:tcPr marL="29389" marR="29389" marT="14695" marB="14695" anchor="ctr">
                    <a:solidFill>
                      <a:schemeClr val="bg1"/>
                    </a:solidFill>
                  </a:tcPr>
                </a:tc>
                <a:extLst>
                  <a:ext uri="{0D108BD9-81ED-4DB2-BD59-A6C34878D82A}">
                    <a16:rowId xmlns:a16="http://schemas.microsoft.com/office/drawing/2014/main" val="589240135"/>
                  </a:ext>
                </a:extLst>
              </a:tr>
              <a:tr h="669727">
                <a:tc>
                  <a:txBody>
                    <a:bodyPr/>
                    <a:lstStyle/>
                    <a:p>
                      <a:r>
                        <a:rPr lang="en-US" sz="1200" b="1"/>
                        <a:t>Requirements Phase</a:t>
                      </a:r>
                      <a:endParaRPr lang="en-US" sz="1200"/>
                    </a:p>
                  </a:txBody>
                  <a:tcPr marL="29389" marR="29389" marT="14695" marB="14695" anchor="ctr">
                    <a:solidFill>
                      <a:schemeClr val="bg1"/>
                    </a:solidFill>
                  </a:tcPr>
                </a:tc>
                <a:tc>
                  <a:txBody>
                    <a:bodyPr/>
                    <a:lstStyle/>
                    <a:p>
                      <a:r>
                        <a:rPr lang="en-US" sz="1200"/>
                        <a:t>Focus on functional requirements</a:t>
                      </a:r>
                    </a:p>
                  </a:txBody>
                  <a:tcPr marL="29389" marR="29389" marT="14695" marB="14695" anchor="ctr">
                    <a:solidFill>
                      <a:schemeClr val="bg1"/>
                    </a:solidFill>
                  </a:tcPr>
                </a:tc>
                <a:tc>
                  <a:txBody>
                    <a:bodyPr/>
                    <a:lstStyle/>
                    <a:p>
                      <a:r>
                        <a:rPr lang="en-US" sz="1200"/>
                        <a:t>Security requirements defined alongside functional requirements</a:t>
                      </a:r>
                    </a:p>
                  </a:txBody>
                  <a:tcPr marL="29389" marR="29389" marT="14695" marB="14695" anchor="ctr">
                    <a:solidFill>
                      <a:schemeClr val="bg1"/>
                    </a:solidFill>
                  </a:tcPr>
                </a:tc>
                <a:extLst>
                  <a:ext uri="{0D108BD9-81ED-4DB2-BD59-A6C34878D82A}">
                    <a16:rowId xmlns:a16="http://schemas.microsoft.com/office/drawing/2014/main" val="1932956"/>
                  </a:ext>
                </a:extLst>
              </a:tr>
              <a:tr h="410179">
                <a:tc>
                  <a:txBody>
                    <a:bodyPr/>
                    <a:lstStyle/>
                    <a:p>
                      <a:r>
                        <a:rPr lang="en-US" sz="1200" b="1"/>
                        <a:t>Design Phase</a:t>
                      </a:r>
                      <a:endParaRPr lang="en-US" sz="1200"/>
                    </a:p>
                  </a:txBody>
                  <a:tcPr marL="29389" marR="29389" marT="14695" marB="14695" anchor="ctr">
                    <a:solidFill>
                      <a:schemeClr val="bg1"/>
                    </a:solidFill>
                  </a:tcPr>
                </a:tc>
                <a:tc>
                  <a:txBody>
                    <a:bodyPr/>
                    <a:lstStyle/>
                    <a:p>
                      <a:r>
                        <a:rPr lang="en-US" sz="1200"/>
                        <a:t>Emphasis on system and software architecture</a:t>
                      </a:r>
                    </a:p>
                  </a:txBody>
                  <a:tcPr marL="29389" marR="29389" marT="14695" marB="14695" anchor="ctr">
                    <a:solidFill>
                      <a:schemeClr val="bg1"/>
                    </a:solidFill>
                  </a:tcPr>
                </a:tc>
                <a:tc>
                  <a:txBody>
                    <a:bodyPr/>
                    <a:lstStyle/>
                    <a:p>
                      <a:r>
                        <a:rPr lang="en-US" sz="1200"/>
                        <a:t>Includes threat modeling and secure design principles</a:t>
                      </a:r>
                    </a:p>
                  </a:txBody>
                  <a:tcPr marL="29389" marR="29389" marT="14695" marB="14695" anchor="ctr">
                    <a:solidFill>
                      <a:schemeClr val="bg1"/>
                    </a:solidFill>
                  </a:tcPr>
                </a:tc>
                <a:extLst>
                  <a:ext uri="{0D108BD9-81ED-4DB2-BD59-A6C34878D82A}">
                    <a16:rowId xmlns:a16="http://schemas.microsoft.com/office/drawing/2014/main" val="118421557"/>
                  </a:ext>
                </a:extLst>
              </a:tr>
              <a:tr h="539953">
                <a:tc>
                  <a:txBody>
                    <a:bodyPr/>
                    <a:lstStyle/>
                    <a:p>
                      <a:r>
                        <a:rPr lang="en-US" sz="1200" b="1"/>
                        <a:t>Implementation Phase</a:t>
                      </a:r>
                      <a:endParaRPr lang="en-US" sz="1200"/>
                    </a:p>
                  </a:txBody>
                  <a:tcPr marL="29389" marR="29389" marT="14695" marB="14695" anchor="ctr">
                    <a:solidFill>
                      <a:schemeClr val="bg1"/>
                    </a:solidFill>
                  </a:tcPr>
                </a:tc>
                <a:tc>
                  <a:txBody>
                    <a:bodyPr/>
                    <a:lstStyle/>
                    <a:p>
                      <a:r>
                        <a:rPr lang="en-US" sz="1200"/>
                        <a:t>Coding and development of the software</a:t>
                      </a:r>
                    </a:p>
                  </a:txBody>
                  <a:tcPr marL="29389" marR="29389" marT="14695" marB="14695" anchor="ctr">
                    <a:solidFill>
                      <a:schemeClr val="bg1"/>
                    </a:solidFill>
                  </a:tcPr>
                </a:tc>
                <a:tc>
                  <a:txBody>
                    <a:bodyPr/>
                    <a:lstStyle/>
                    <a:p>
                      <a:r>
                        <a:rPr lang="en-US" sz="1200"/>
                        <a:t>Enforces secure coding practices and use of approved tools</a:t>
                      </a:r>
                    </a:p>
                  </a:txBody>
                  <a:tcPr marL="29389" marR="29389" marT="14695" marB="14695" anchor="ctr">
                    <a:solidFill>
                      <a:schemeClr val="bg1"/>
                    </a:solidFill>
                  </a:tcPr>
                </a:tc>
                <a:extLst>
                  <a:ext uri="{0D108BD9-81ED-4DB2-BD59-A6C34878D82A}">
                    <a16:rowId xmlns:a16="http://schemas.microsoft.com/office/drawing/2014/main" val="1189386157"/>
                  </a:ext>
                </a:extLst>
              </a:tr>
              <a:tr h="669727">
                <a:tc>
                  <a:txBody>
                    <a:bodyPr/>
                    <a:lstStyle/>
                    <a:p>
                      <a:r>
                        <a:rPr lang="en-US" sz="1200" b="1"/>
                        <a:t>Verification Phase</a:t>
                      </a:r>
                      <a:endParaRPr lang="en-US" sz="1200"/>
                    </a:p>
                  </a:txBody>
                  <a:tcPr marL="29389" marR="29389" marT="14695" marB="14695" anchor="ctr">
                    <a:solidFill>
                      <a:schemeClr val="bg1"/>
                    </a:solidFill>
                  </a:tcPr>
                </a:tc>
                <a:tc>
                  <a:txBody>
                    <a:bodyPr/>
                    <a:lstStyle/>
                    <a:p>
                      <a:r>
                        <a:rPr lang="en-US" sz="1200"/>
                        <a:t>Functional and performance testing</a:t>
                      </a:r>
                    </a:p>
                  </a:txBody>
                  <a:tcPr marL="29389" marR="29389" marT="14695" marB="14695" anchor="ctr">
                    <a:solidFill>
                      <a:schemeClr val="bg1"/>
                    </a:solidFill>
                  </a:tcPr>
                </a:tc>
                <a:tc>
                  <a:txBody>
                    <a:bodyPr/>
                    <a:lstStyle/>
                    <a:p>
                      <a:r>
                        <a:rPr lang="en-US" sz="1200" dirty="0"/>
                        <a:t>Comprehensive security testing (static analysis, dynamic analysis, fuzz testing)</a:t>
                      </a:r>
                    </a:p>
                  </a:txBody>
                  <a:tcPr marL="29389" marR="29389" marT="14695" marB="14695" anchor="ctr">
                    <a:solidFill>
                      <a:schemeClr val="bg1"/>
                    </a:solidFill>
                  </a:tcPr>
                </a:tc>
                <a:extLst>
                  <a:ext uri="{0D108BD9-81ED-4DB2-BD59-A6C34878D82A}">
                    <a16:rowId xmlns:a16="http://schemas.microsoft.com/office/drawing/2014/main" val="796183562"/>
                  </a:ext>
                </a:extLst>
              </a:tr>
            </a:tbl>
          </a:graphicData>
        </a:graphic>
      </p:graphicFrame>
      <p:graphicFrame>
        <p:nvGraphicFramePr>
          <p:cNvPr id="5" name="Table 4">
            <a:extLst>
              <a:ext uri="{FF2B5EF4-FFF2-40B4-BE49-F238E27FC236}">
                <a16:creationId xmlns:a16="http://schemas.microsoft.com/office/drawing/2014/main" id="{C33268F5-628E-4FEF-4125-DD497C98827E}"/>
              </a:ext>
            </a:extLst>
          </p:cNvPr>
          <p:cNvGraphicFramePr>
            <a:graphicFrameLocks noGrp="1"/>
          </p:cNvGraphicFramePr>
          <p:nvPr>
            <p:extLst>
              <p:ext uri="{D42A27DB-BD31-4B8C-83A1-F6EECF244321}">
                <p14:modId xmlns:p14="http://schemas.microsoft.com/office/powerpoint/2010/main" val="2672483921"/>
              </p:ext>
            </p:extLst>
          </p:nvPr>
        </p:nvGraphicFramePr>
        <p:xfrm>
          <a:off x="6057900" y="1173082"/>
          <a:ext cx="5777034" cy="5532518"/>
        </p:xfrm>
        <a:graphic>
          <a:graphicData uri="http://schemas.openxmlformats.org/drawingml/2006/table">
            <a:tbl>
              <a:tblPr>
                <a:tableStyleId>{616DA210-FB5B-4158-B5E0-FEB733F419BA}</a:tableStyleId>
              </a:tblPr>
              <a:tblGrid>
                <a:gridCol w="1925678">
                  <a:extLst>
                    <a:ext uri="{9D8B030D-6E8A-4147-A177-3AD203B41FA5}">
                      <a16:colId xmlns:a16="http://schemas.microsoft.com/office/drawing/2014/main" val="1403380187"/>
                    </a:ext>
                  </a:extLst>
                </a:gridCol>
                <a:gridCol w="1925678">
                  <a:extLst>
                    <a:ext uri="{9D8B030D-6E8A-4147-A177-3AD203B41FA5}">
                      <a16:colId xmlns:a16="http://schemas.microsoft.com/office/drawing/2014/main" val="766210115"/>
                    </a:ext>
                  </a:extLst>
                </a:gridCol>
                <a:gridCol w="1925678">
                  <a:extLst>
                    <a:ext uri="{9D8B030D-6E8A-4147-A177-3AD203B41FA5}">
                      <a16:colId xmlns:a16="http://schemas.microsoft.com/office/drawing/2014/main" val="2450591132"/>
                    </a:ext>
                  </a:extLst>
                </a:gridCol>
              </a:tblGrid>
              <a:tr h="146935">
                <a:tc>
                  <a:txBody>
                    <a:bodyPr/>
                    <a:lstStyle/>
                    <a:p>
                      <a:r>
                        <a:rPr lang="en-US" sz="1200" dirty="0"/>
                        <a:t>Aspect</a:t>
                      </a:r>
                    </a:p>
                  </a:txBody>
                  <a:tcPr marL="29389" marR="29389" marT="14695" marB="14695" anchor="ctr">
                    <a:solidFill>
                      <a:schemeClr val="bg1"/>
                    </a:solidFill>
                  </a:tcPr>
                </a:tc>
                <a:tc>
                  <a:txBody>
                    <a:bodyPr/>
                    <a:lstStyle/>
                    <a:p>
                      <a:r>
                        <a:rPr lang="en-US" sz="1200" dirty="0"/>
                        <a:t>Traditional SDLC</a:t>
                      </a:r>
                    </a:p>
                  </a:txBody>
                  <a:tcPr marL="29389" marR="29389" marT="14695" marB="14695" anchor="ctr">
                    <a:solidFill>
                      <a:schemeClr val="bg1"/>
                    </a:solidFill>
                  </a:tcPr>
                </a:tc>
                <a:tc>
                  <a:txBody>
                    <a:bodyPr/>
                    <a:lstStyle/>
                    <a:p>
                      <a:r>
                        <a:rPr lang="en-US" sz="1200" dirty="0"/>
                        <a:t>Microsoft’s SDL</a:t>
                      </a:r>
                    </a:p>
                  </a:txBody>
                  <a:tcPr marL="29389" marR="29389" marT="14695" marB="14695" anchor="ctr">
                    <a:solidFill>
                      <a:schemeClr val="bg1"/>
                    </a:solidFill>
                  </a:tcPr>
                </a:tc>
                <a:extLst>
                  <a:ext uri="{0D108BD9-81ED-4DB2-BD59-A6C34878D82A}">
                    <a16:rowId xmlns:a16="http://schemas.microsoft.com/office/drawing/2014/main" val="611749762"/>
                  </a:ext>
                </a:extLst>
              </a:tr>
              <a:tr h="400118">
                <a:tc>
                  <a:txBody>
                    <a:bodyPr/>
                    <a:lstStyle/>
                    <a:p>
                      <a:r>
                        <a:rPr lang="en-US" sz="1200" b="1" dirty="0"/>
                        <a:t>Release Phase</a:t>
                      </a:r>
                      <a:endParaRPr lang="en-US" sz="1200" dirty="0"/>
                    </a:p>
                  </a:txBody>
                  <a:tcPr marL="29389" marR="29389" marT="14695" marB="14695" anchor="ctr">
                    <a:solidFill>
                      <a:schemeClr val="bg1"/>
                    </a:solidFill>
                  </a:tcPr>
                </a:tc>
                <a:tc>
                  <a:txBody>
                    <a:bodyPr/>
                    <a:lstStyle/>
                    <a:p>
                      <a:r>
                        <a:rPr lang="en-US" sz="1200"/>
                        <a:t>Deployment and transition to maintenance</a:t>
                      </a:r>
                    </a:p>
                  </a:txBody>
                  <a:tcPr marL="29389" marR="29389" marT="14695" marB="14695" anchor="ctr">
                    <a:solidFill>
                      <a:schemeClr val="bg1"/>
                    </a:solidFill>
                  </a:tcPr>
                </a:tc>
                <a:tc>
                  <a:txBody>
                    <a:bodyPr/>
                    <a:lstStyle/>
                    <a:p>
                      <a:r>
                        <a:rPr lang="en-US" sz="1200"/>
                        <a:t>Final security review and incident response planning</a:t>
                      </a:r>
                    </a:p>
                  </a:txBody>
                  <a:tcPr marL="29389" marR="29389" marT="14695" marB="14695" anchor="ctr">
                    <a:solidFill>
                      <a:schemeClr val="bg1"/>
                    </a:solidFill>
                  </a:tcPr>
                </a:tc>
                <a:extLst>
                  <a:ext uri="{0D108BD9-81ED-4DB2-BD59-A6C34878D82A}">
                    <a16:rowId xmlns:a16="http://schemas.microsoft.com/office/drawing/2014/main" val="3326511710"/>
                  </a:ext>
                </a:extLst>
              </a:tr>
              <a:tr h="400118">
                <a:tc>
                  <a:txBody>
                    <a:bodyPr/>
                    <a:lstStyle/>
                    <a:p>
                      <a:r>
                        <a:rPr lang="en-US" sz="1200" b="1" dirty="0"/>
                        <a:t>Response Phase</a:t>
                      </a:r>
                      <a:endParaRPr lang="en-US" sz="1200" dirty="0"/>
                    </a:p>
                  </a:txBody>
                  <a:tcPr marL="29389" marR="29389" marT="14695" marB="14695" anchor="ctr">
                    <a:solidFill>
                      <a:schemeClr val="bg1"/>
                    </a:solidFill>
                  </a:tcPr>
                </a:tc>
                <a:tc>
                  <a:txBody>
                    <a:bodyPr/>
                    <a:lstStyle/>
                    <a:p>
                      <a:r>
                        <a:rPr lang="en-US" sz="1200" dirty="0"/>
                        <a:t>Maintenance and bug fixes</a:t>
                      </a:r>
                    </a:p>
                  </a:txBody>
                  <a:tcPr marL="29389" marR="29389" marT="14695" marB="14695" anchor="ctr">
                    <a:solidFill>
                      <a:schemeClr val="bg1"/>
                    </a:solidFill>
                  </a:tcPr>
                </a:tc>
                <a:tc>
                  <a:txBody>
                    <a:bodyPr/>
                    <a:lstStyle/>
                    <a:p>
                      <a:r>
                        <a:rPr lang="en-US" sz="1200"/>
                        <a:t>Continuous monitoring and response to security incidents</a:t>
                      </a:r>
                    </a:p>
                  </a:txBody>
                  <a:tcPr marL="29389" marR="29389" marT="14695" marB="14695" anchor="ctr">
                    <a:solidFill>
                      <a:schemeClr val="bg1"/>
                    </a:solidFill>
                  </a:tcPr>
                </a:tc>
                <a:extLst>
                  <a:ext uri="{0D108BD9-81ED-4DB2-BD59-A6C34878D82A}">
                    <a16:rowId xmlns:a16="http://schemas.microsoft.com/office/drawing/2014/main" val="589652007"/>
                  </a:ext>
                </a:extLst>
              </a:tr>
              <a:tr h="273527">
                <a:tc>
                  <a:txBody>
                    <a:bodyPr/>
                    <a:lstStyle/>
                    <a:p>
                      <a:r>
                        <a:rPr lang="en-US" sz="1200" b="1"/>
                        <a:t>Threat Modeling</a:t>
                      </a:r>
                      <a:endParaRPr lang="en-US" sz="1200"/>
                    </a:p>
                  </a:txBody>
                  <a:tcPr marL="29389" marR="29389" marT="14695" marB="14695" anchor="ctr">
                    <a:solidFill>
                      <a:schemeClr val="bg1"/>
                    </a:solidFill>
                  </a:tcPr>
                </a:tc>
                <a:tc>
                  <a:txBody>
                    <a:bodyPr/>
                    <a:lstStyle/>
                    <a:p>
                      <a:r>
                        <a:rPr lang="en-US" sz="1200"/>
                        <a:t>Rarely included</a:t>
                      </a:r>
                    </a:p>
                  </a:txBody>
                  <a:tcPr marL="29389" marR="29389" marT="14695" marB="14695" anchor="ctr">
                    <a:solidFill>
                      <a:schemeClr val="bg1"/>
                    </a:solidFill>
                  </a:tcPr>
                </a:tc>
                <a:tc>
                  <a:txBody>
                    <a:bodyPr/>
                    <a:lstStyle/>
                    <a:p>
                      <a:r>
                        <a:rPr lang="en-US" sz="1200"/>
                        <a:t>Integral part of the design phase</a:t>
                      </a:r>
                    </a:p>
                  </a:txBody>
                  <a:tcPr marL="29389" marR="29389" marT="14695" marB="14695" anchor="ctr">
                    <a:solidFill>
                      <a:schemeClr val="bg1"/>
                    </a:solidFill>
                  </a:tcPr>
                </a:tc>
                <a:extLst>
                  <a:ext uri="{0D108BD9-81ED-4DB2-BD59-A6C34878D82A}">
                    <a16:rowId xmlns:a16="http://schemas.microsoft.com/office/drawing/2014/main" val="2014564191"/>
                  </a:ext>
                </a:extLst>
              </a:tr>
              <a:tr h="273527">
                <a:tc>
                  <a:txBody>
                    <a:bodyPr/>
                    <a:lstStyle/>
                    <a:p>
                      <a:r>
                        <a:rPr lang="en-US" sz="1200" b="1"/>
                        <a:t>Security Testing</a:t>
                      </a:r>
                      <a:endParaRPr lang="en-US" sz="1200"/>
                    </a:p>
                  </a:txBody>
                  <a:tcPr marL="29389" marR="29389" marT="14695" marB="14695" anchor="ctr">
                    <a:solidFill>
                      <a:schemeClr val="bg1"/>
                    </a:solidFill>
                  </a:tcPr>
                </a:tc>
                <a:tc>
                  <a:txBody>
                    <a:bodyPr/>
                    <a:lstStyle/>
                    <a:p>
                      <a:r>
                        <a:rPr lang="en-US" sz="1200" dirty="0"/>
                        <a:t>Basic functional and performance testing</a:t>
                      </a:r>
                    </a:p>
                  </a:txBody>
                  <a:tcPr marL="29389" marR="29389" marT="14695" marB="14695" anchor="ctr">
                    <a:solidFill>
                      <a:schemeClr val="bg1"/>
                    </a:solidFill>
                  </a:tcPr>
                </a:tc>
                <a:tc>
                  <a:txBody>
                    <a:bodyPr/>
                    <a:lstStyle/>
                    <a:p>
                      <a:r>
                        <a:rPr lang="en-US" sz="1200"/>
                        <a:t>Extensive security testing (static, dynamic, fuzz)</a:t>
                      </a:r>
                    </a:p>
                  </a:txBody>
                  <a:tcPr marL="29389" marR="29389" marT="14695" marB="14695" anchor="ctr">
                    <a:solidFill>
                      <a:schemeClr val="bg1"/>
                    </a:solidFill>
                  </a:tcPr>
                </a:tc>
                <a:extLst>
                  <a:ext uri="{0D108BD9-81ED-4DB2-BD59-A6C34878D82A}">
                    <a16:rowId xmlns:a16="http://schemas.microsoft.com/office/drawing/2014/main" val="2618710421"/>
                  </a:ext>
                </a:extLst>
              </a:tr>
              <a:tr h="400118">
                <a:tc>
                  <a:txBody>
                    <a:bodyPr/>
                    <a:lstStyle/>
                    <a:p>
                      <a:r>
                        <a:rPr lang="en-US" sz="1200" b="1"/>
                        <a:t>Incident Response</a:t>
                      </a:r>
                      <a:endParaRPr lang="en-US" sz="1200"/>
                    </a:p>
                  </a:txBody>
                  <a:tcPr marL="29389" marR="29389" marT="14695" marB="14695" anchor="ctr">
                    <a:solidFill>
                      <a:schemeClr val="bg1"/>
                    </a:solidFill>
                  </a:tcPr>
                </a:tc>
                <a:tc>
                  <a:txBody>
                    <a:bodyPr/>
                    <a:lstStyle/>
                    <a:p>
                      <a:r>
                        <a:rPr lang="en-US" sz="1200"/>
                        <a:t>Limited, reactive maintenance</a:t>
                      </a:r>
                    </a:p>
                  </a:txBody>
                  <a:tcPr marL="29389" marR="29389" marT="14695" marB="14695" anchor="ctr">
                    <a:solidFill>
                      <a:schemeClr val="bg1"/>
                    </a:solidFill>
                  </a:tcPr>
                </a:tc>
                <a:tc>
                  <a:txBody>
                    <a:bodyPr/>
                    <a:lstStyle/>
                    <a:p>
                      <a:r>
                        <a:rPr lang="en-US" sz="1200" dirty="0"/>
                        <a:t>Proactive incident response and continuous monitoring</a:t>
                      </a:r>
                    </a:p>
                  </a:txBody>
                  <a:tcPr marL="29389" marR="29389" marT="14695" marB="14695" anchor="ctr">
                    <a:solidFill>
                      <a:schemeClr val="bg1"/>
                    </a:solidFill>
                  </a:tcPr>
                </a:tc>
                <a:extLst>
                  <a:ext uri="{0D108BD9-81ED-4DB2-BD59-A6C34878D82A}">
                    <a16:rowId xmlns:a16="http://schemas.microsoft.com/office/drawing/2014/main" val="2591889399"/>
                  </a:ext>
                </a:extLst>
              </a:tr>
              <a:tr h="273527">
                <a:tc>
                  <a:txBody>
                    <a:bodyPr/>
                    <a:lstStyle/>
                    <a:p>
                      <a:r>
                        <a:rPr lang="en-US" sz="1200" b="1"/>
                        <a:t>Use of Tools</a:t>
                      </a:r>
                      <a:endParaRPr lang="en-US" sz="1200"/>
                    </a:p>
                  </a:txBody>
                  <a:tcPr marL="29389" marR="29389" marT="14695" marB="14695" anchor="ctr">
                    <a:solidFill>
                      <a:schemeClr val="bg1"/>
                    </a:solidFill>
                  </a:tcPr>
                </a:tc>
                <a:tc>
                  <a:txBody>
                    <a:bodyPr/>
                    <a:lstStyle/>
                    <a:p>
                      <a:r>
                        <a:rPr lang="en-US" sz="1200"/>
                        <a:t>General development tools</a:t>
                      </a:r>
                    </a:p>
                  </a:txBody>
                  <a:tcPr marL="29389" marR="29389" marT="14695" marB="14695" anchor="ctr">
                    <a:solidFill>
                      <a:schemeClr val="bg1"/>
                    </a:solidFill>
                  </a:tcPr>
                </a:tc>
                <a:tc>
                  <a:txBody>
                    <a:bodyPr/>
                    <a:lstStyle/>
                    <a:p>
                      <a:r>
                        <a:rPr lang="en-US" sz="1200" dirty="0"/>
                        <a:t>Use of approved security tools and best practices</a:t>
                      </a:r>
                    </a:p>
                  </a:txBody>
                  <a:tcPr marL="29389" marR="29389" marT="14695" marB="14695" anchor="ctr">
                    <a:solidFill>
                      <a:schemeClr val="bg1"/>
                    </a:solidFill>
                  </a:tcPr>
                </a:tc>
                <a:extLst>
                  <a:ext uri="{0D108BD9-81ED-4DB2-BD59-A6C34878D82A}">
                    <a16:rowId xmlns:a16="http://schemas.microsoft.com/office/drawing/2014/main" val="2780281538"/>
                  </a:ext>
                </a:extLst>
              </a:tr>
              <a:tr h="526710">
                <a:tc>
                  <a:txBody>
                    <a:bodyPr/>
                    <a:lstStyle/>
                    <a:p>
                      <a:r>
                        <a:rPr lang="en-US" sz="1200" b="1"/>
                        <a:t>Continuous Improvement</a:t>
                      </a:r>
                      <a:endParaRPr lang="en-US" sz="1200"/>
                    </a:p>
                  </a:txBody>
                  <a:tcPr marL="29389" marR="29389" marT="14695" marB="14695" anchor="ctr">
                    <a:solidFill>
                      <a:schemeClr val="bg1"/>
                    </a:solidFill>
                  </a:tcPr>
                </a:tc>
                <a:tc>
                  <a:txBody>
                    <a:bodyPr/>
                    <a:lstStyle/>
                    <a:p>
                      <a:r>
                        <a:rPr lang="en-US" sz="1200"/>
                        <a:t>Focus on functional updates</a:t>
                      </a:r>
                    </a:p>
                  </a:txBody>
                  <a:tcPr marL="29389" marR="29389" marT="14695" marB="14695" anchor="ctr">
                    <a:solidFill>
                      <a:schemeClr val="bg1"/>
                    </a:solidFill>
                  </a:tcPr>
                </a:tc>
                <a:tc>
                  <a:txBody>
                    <a:bodyPr/>
                    <a:lstStyle/>
                    <a:p>
                      <a:r>
                        <a:rPr lang="en-US" sz="1200" dirty="0"/>
                        <a:t>Emphasizes learning from incidents and improving security practices</a:t>
                      </a:r>
                    </a:p>
                  </a:txBody>
                  <a:tcPr marL="29389" marR="29389" marT="14695" marB="14695" anchor="ctr">
                    <a:solidFill>
                      <a:schemeClr val="bg1"/>
                    </a:solidFill>
                  </a:tcPr>
                </a:tc>
                <a:extLst>
                  <a:ext uri="{0D108BD9-81ED-4DB2-BD59-A6C34878D82A}">
                    <a16:rowId xmlns:a16="http://schemas.microsoft.com/office/drawing/2014/main" val="4100126299"/>
                  </a:ext>
                </a:extLst>
              </a:tr>
              <a:tr h="400118">
                <a:tc>
                  <a:txBody>
                    <a:bodyPr/>
                    <a:lstStyle/>
                    <a:p>
                      <a:r>
                        <a:rPr lang="en-US" sz="1200" b="1"/>
                        <a:t>Flexibility</a:t>
                      </a:r>
                      <a:endParaRPr lang="en-US" sz="1200"/>
                    </a:p>
                  </a:txBody>
                  <a:tcPr marL="29389" marR="29389" marT="14695" marB="14695" anchor="ctr">
                    <a:solidFill>
                      <a:schemeClr val="bg1"/>
                    </a:solidFill>
                  </a:tcPr>
                </a:tc>
                <a:tc>
                  <a:txBody>
                    <a:bodyPr/>
                    <a:lstStyle/>
                    <a:p>
                      <a:r>
                        <a:rPr lang="en-US" sz="1200"/>
                        <a:t>Sequential, changes difficult after phase completion</a:t>
                      </a:r>
                    </a:p>
                  </a:txBody>
                  <a:tcPr marL="29389" marR="29389" marT="14695" marB="14695" anchor="ctr">
                    <a:solidFill>
                      <a:schemeClr val="bg1"/>
                    </a:solidFill>
                  </a:tcPr>
                </a:tc>
                <a:tc>
                  <a:txBody>
                    <a:bodyPr/>
                    <a:lstStyle/>
                    <a:p>
                      <a:r>
                        <a:rPr lang="en-US" sz="1200" dirty="0"/>
                        <a:t>Iterative, allows for changes and continuous improvement</a:t>
                      </a:r>
                    </a:p>
                  </a:txBody>
                  <a:tcPr marL="29389" marR="29389" marT="14695" marB="14695" anchor="ctr">
                    <a:solidFill>
                      <a:schemeClr val="bg1"/>
                    </a:solidFill>
                  </a:tcPr>
                </a:tc>
                <a:extLst>
                  <a:ext uri="{0D108BD9-81ED-4DB2-BD59-A6C34878D82A}">
                    <a16:rowId xmlns:a16="http://schemas.microsoft.com/office/drawing/2014/main" val="3148541108"/>
                  </a:ext>
                </a:extLst>
              </a:tr>
              <a:tr h="400118">
                <a:tc>
                  <a:txBody>
                    <a:bodyPr/>
                    <a:lstStyle/>
                    <a:p>
                      <a:r>
                        <a:rPr lang="en-US" sz="1200" b="1"/>
                        <a:t>Documentation</a:t>
                      </a:r>
                      <a:endParaRPr lang="en-US" sz="1200"/>
                    </a:p>
                  </a:txBody>
                  <a:tcPr marL="29389" marR="29389" marT="14695" marB="14695" anchor="ctr">
                    <a:solidFill>
                      <a:schemeClr val="bg1"/>
                    </a:solidFill>
                  </a:tcPr>
                </a:tc>
                <a:tc>
                  <a:txBody>
                    <a:bodyPr/>
                    <a:lstStyle/>
                    <a:p>
                      <a:r>
                        <a:rPr lang="en-US" sz="1200"/>
                        <a:t>Comprehensive documentation at each phase</a:t>
                      </a:r>
                    </a:p>
                  </a:txBody>
                  <a:tcPr marL="29389" marR="29389" marT="14695" marB="14695" anchor="ctr">
                    <a:solidFill>
                      <a:schemeClr val="bg1"/>
                    </a:solidFill>
                  </a:tcPr>
                </a:tc>
                <a:tc>
                  <a:txBody>
                    <a:bodyPr/>
                    <a:lstStyle/>
                    <a:p>
                      <a:r>
                        <a:rPr lang="en-US" sz="1200" dirty="0"/>
                        <a:t>Comprehensive documentation with security focus</a:t>
                      </a:r>
                    </a:p>
                  </a:txBody>
                  <a:tcPr marL="29389" marR="29389" marT="14695" marB="14695" anchor="ctr">
                    <a:solidFill>
                      <a:schemeClr val="bg1"/>
                    </a:solidFill>
                  </a:tcPr>
                </a:tc>
                <a:extLst>
                  <a:ext uri="{0D108BD9-81ED-4DB2-BD59-A6C34878D82A}">
                    <a16:rowId xmlns:a16="http://schemas.microsoft.com/office/drawing/2014/main" val="2134591057"/>
                  </a:ext>
                </a:extLst>
              </a:tr>
              <a:tr h="400118">
                <a:tc>
                  <a:txBody>
                    <a:bodyPr/>
                    <a:lstStyle/>
                    <a:p>
                      <a:r>
                        <a:rPr lang="en-US" sz="1200" b="1"/>
                        <a:t>Customer Involvement</a:t>
                      </a:r>
                      <a:endParaRPr lang="en-US" sz="1200"/>
                    </a:p>
                  </a:txBody>
                  <a:tcPr marL="29389" marR="29389" marT="14695" marB="14695" anchor="ctr">
                    <a:solidFill>
                      <a:schemeClr val="bg1"/>
                    </a:solidFill>
                  </a:tcPr>
                </a:tc>
                <a:tc>
                  <a:txBody>
                    <a:bodyPr/>
                    <a:lstStyle/>
                    <a:p>
                      <a:r>
                        <a:rPr lang="en-US" sz="1200"/>
                        <a:t>Mainly during requirements and final delivery</a:t>
                      </a:r>
                    </a:p>
                  </a:txBody>
                  <a:tcPr marL="29389" marR="29389" marT="14695" marB="14695" anchor="ctr">
                    <a:solidFill>
                      <a:schemeClr val="bg1"/>
                    </a:solidFill>
                  </a:tcPr>
                </a:tc>
                <a:tc>
                  <a:txBody>
                    <a:bodyPr/>
                    <a:lstStyle/>
                    <a:p>
                      <a:r>
                        <a:rPr lang="en-US" sz="1200" dirty="0"/>
                        <a:t>Continuous collaboration and feedback</a:t>
                      </a:r>
                    </a:p>
                  </a:txBody>
                  <a:tcPr marL="29389" marR="29389" marT="14695" marB="14695" anchor="ctr">
                    <a:solidFill>
                      <a:schemeClr val="bg1"/>
                    </a:solidFill>
                  </a:tcPr>
                </a:tc>
                <a:extLst>
                  <a:ext uri="{0D108BD9-81ED-4DB2-BD59-A6C34878D82A}">
                    <a16:rowId xmlns:a16="http://schemas.microsoft.com/office/drawing/2014/main" val="3676407249"/>
                  </a:ext>
                </a:extLst>
              </a:tr>
              <a:tr h="526710">
                <a:tc>
                  <a:txBody>
                    <a:bodyPr/>
                    <a:lstStyle/>
                    <a:p>
                      <a:r>
                        <a:rPr lang="en-US" sz="1200" b="1"/>
                        <a:t>Development Speed</a:t>
                      </a:r>
                      <a:endParaRPr lang="en-US" sz="1200"/>
                    </a:p>
                  </a:txBody>
                  <a:tcPr marL="29389" marR="29389" marT="14695" marB="14695" anchor="ctr">
                    <a:solidFill>
                      <a:schemeClr val="bg1"/>
                    </a:solidFill>
                  </a:tcPr>
                </a:tc>
                <a:tc>
                  <a:txBody>
                    <a:bodyPr/>
                    <a:lstStyle/>
                    <a:p>
                      <a:r>
                        <a:rPr lang="en-US" sz="1200"/>
                        <a:t>Slower, due to sequential phases</a:t>
                      </a:r>
                    </a:p>
                  </a:txBody>
                  <a:tcPr marL="29389" marR="29389" marT="14695" marB="14695" anchor="ctr">
                    <a:solidFill>
                      <a:schemeClr val="bg1"/>
                    </a:solidFill>
                  </a:tcPr>
                </a:tc>
                <a:tc>
                  <a:txBody>
                    <a:bodyPr/>
                    <a:lstStyle/>
                    <a:p>
                      <a:r>
                        <a:rPr lang="en-US" sz="1200" dirty="0"/>
                        <a:t>Can be faster, especially in identifying and mitigating security issues early</a:t>
                      </a:r>
                    </a:p>
                  </a:txBody>
                  <a:tcPr marL="29389" marR="29389" marT="14695" marB="14695" anchor="ctr">
                    <a:solidFill>
                      <a:schemeClr val="bg1"/>
                    </a:solidFill>
                  </a:tcPr>
                </a:tc>
                <a:extLst>
                  <a:ext uri="{0D108BD9-81ED-4DB2-BD59-A6C34878D82A}">
                    <a16:rowId xmlns:a16="http://schemas.microsoft.com/office/drawing/2014/main" val="646187121"/>
                  </a:ext>
                </a:extLst>
              </a:tr>
              <a:tr h="400118">
                <a:tc>
                  <a:txBody>
                    <a:bodyPr/>
                    <a:lstStyle/>
                    <a:p>
                      <a:r>
                        <a:rPr lang="en-US" sz="1200" b="1" dirty="0"/>
                        <a:t>Best Suited For</a:t>
                      </a:r>
                      <a:endParaRPr lang="en-US" sz="1200" dirty="0"/>
                    </a:p>
                  </a:txBody>
                  <a:tcPr marL="29389" marR="29389" marT="14695" marB="14695" anchor="ctr">
                    <a:solidFill>
                      <a:schemeClr val="bg1"/>
                    </a:solidFill>
                  </a:tcPr>
                </a:tc>
                <a:tc>
                  <a:txBody>
                    <a:bodyPr/>
                    <a:lstStyle/>
                    <a:p>
                      <a:r>
                        <a:rPr lang="en-US" sz="1200" dirty="0"/>
                        <a:t>Projects with stable, well-defined requirements</a:t>
                      </a:r>
                    </a:p>
                  </a:txBody>
                  <a:tcPr marL="29389" marR="29389" marT="14695" marB="14695" anchor="ctr">
                    <a:solidFill>
                      <a:schemeClr val="bg1"/>
                    </a:solidFill>
                  </a:tcPr>
                </a:tc>
                <a:tc>
                  <a:txBody>
                    <a:bodyPr/>
                    <a:lstStyle/>
                    <a:p>
                      <a:r>
                        <a:rPr lang="en-US" sz="1200" dirty="0"/>
                        <a:t>Projects with high security needs, complex environments</a:t>
                      </a:r>
                    </a:p>
                  </a:txBody>
                  <a:tcPr marL="29389" marR="29389" marT="14695" marB="14695" anchor="ctr">
                    <a:solidFill>
                      <a:schemeClr val="bg1"/>
                    </a:solidFill>
                  </a:tcPr>
                </a:tc>
                <a:extLst>
                  <a:ext uri="{0D108BD9-81ED-4DB2-BD59-A6C34878D82A}">
                    <a16:rowId xmlns:a16="http://schemas.microsoft.com/office/drawing/2014/main" val="1365279778"/>
                  </a:ext>
                </a:extLst>
              </a:tr>
            </a:tbl>
          </a:graphicData>
        </a:graphic>
      </p:graphicFrame>
    </p:spTree>
    <p:extLst>
      <p:ext uri="{BB962C8B-B14F-4D97-AF65-F5344CB8AC3E}">
        <p14:creationId xmlns:p14="http://schemas.microsoft.com/office/powerpoint/2010/main" val="1405763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3DFB-5625-4D42-C744-9067155B7412}"/>
              </a:ext>
            </a:extLst>
          </p:cNvPr>
          <p:cNvSpPr>
            <a:spLocks noGrp="1"/>
          </p:cNvSpPr>
          <p:nvPr>
            <p:ph type="title"/>
          </p:nvPr>
        </p:nvSpPr>
        <p:spPr/>
        <p:txBody>
          <a:bodyPr>
            <a:normAutofit/>
          </a:bodyPr>
          <a:lstStyle/>
          <a:p>
            <a:r>
              <a:rPr lang="en-US" b="1" dirty="0"/>
              <a:t>4. Implementation (Coding)</a:t>
            </a:r>
            <a:endParaRPr lang="en-US" dirty="0"/>
          </a:p>
        </p:txBody>
      </p:sp>
      <p:sp>
        <p:nvSpPr>
          <p:cNvPr id="3" name="Content Placeholder 2">
            <a:extLst>
              <a:ext uri="{FF2B5EF4-FFF2-40B4-BE49-F238E27FC236}">
                <a16:creationId xmlns:a16="http://schemas.microsoft.com/office/drawing/2014/main" id="{0E3271FB-9750-E989-3DC1-7C9322DF2C53}"/>
              </a:ext>
            </a:extLst>
          </p:cNvPr>
          <p:cNvSpPr>
            <a:spLocks noGrp="1"/>
          </p:cNvSpPr>
          <p:nvPr>
            <p:ph idx="1"/>
          </p:nvPr>
        </p:nvSpPr>
        <p:spPr/>
        <p:txBody>
          <a:bodyPr>
            <a:normAutofit fontScale="70000" lnSpcReduction="20000"/>
          </a:bodyPr>
          <a:lstStyle/>
          <a:p>
            <a:r>
              <a:rPr lang="en-US" b="1" dirty="0"/>
              <a:t>Objective</a:t>
            </a:r>
            <a:r>
              <a:rPr lang="en-US" dirty="0"/>
              <a:t>: Develop the software according to the design specifications.</a:t>
            </a:r>
          </a:p>
          <a:p>
            <a:r>
              <a:rPr lang="en-US" b="1" dirty="0"/>
              <a:t>Importance</a:t>
            </a:r>
            <a:r>
              <a:rPr lang="en-US" dirty="0"/>
              <a:t>: Translates design into a working software product.</a:t>
            </a:r>
          </a:p>
          <a:p>
            <a:r>
              <a:rPr lang="en-US" b="1" dirty="0"/>
              <a:t>Activities</a:t>
            </a:r>
            <a:r>
              <a:rPr lang="en-US" dirty="0"/>
              <a:t>:</a:t>
            </a:r>
          </a:p>
          <a:p>
            <a:pPr lvl="1">
              <a:buFont typeface="Arial" panose="020B0604020202020204" pitchFamily="34" charset="0"/>
              <a:buChar char="•"/>
            </a:pPr>
            <a:r>
              <a:rPr lang="en-US" dirty="0"/>
              <a:t>Writing code</a:t>
            </a:r>
          </a:p>
          <a:p>
            <a:pPr lvl="1">
              <a:buFont typeface="Arial" panose="020B0604020202020204" pitchFamily="34" charset="0"/>
              <a:buChar char="•"/>
            </a:pPr>
            <a:r>
              <a:rPr lang="en-US" dirty="0"/>
              <a:t>Code reviews</a:t>
            </a:r>
          </a:p>
          <a:p>
            <a:pPr lvl="1">
              <a:buFont typeface="Arial" panose="020B0604020202020204" pitchFamily="34" charset="0"/>
              <a:buChar char="•"/>
            </a:pPr>
            <a:r>
              <a:rPr lang="en-US" dirty="0"/>
              <a:t>Unit testing</a:t>
            </a:r>
          </a:p>
          <a:p>
            <a:r>
              <a:rPr lang="en-US" b="1" dirty="0"/>
              <a:t>Inputs</a:t>
            </a:r>
            <a:r>
              <a:rPr lang="en-US" dirty="0"/>
              <a:t>:</a:t>
            </a:r>
          </a:p>
          <a:p>
            <a:pPr lvl="1">
              <a:buFont typeface="Arial" panose="020B0604020202020204" pitchFamily="34" charset="0"/>
              <a:buChar char="•"/>
            </a:pPr>
            <a:r>
              <a:rPr lang="en-US" dirty="0"/>
              <a:t>Design specifications</a:t>
            </a:r>
          </a:p>
          <a:p>
            <a:pPr lvl="1">
              <a:buFont typeface="Arial" panose="020B0604020202020204" pitchFamily="34" charset="0"/>
              <a:buChar char="•"/>
            </a:pPr>
            <a:r>
              <a:rPr lang="en-US" dirty="0"/>
              <a:t>UML diagrams</a:t>
            </a:r>
          </a:p>
          <a:p>
            <a:r>
              <a:rPr lang="en-US" b="1" dirty="0"/>
              <a:t>Outputs</a:t>
            </a:r>
            <a:r>
              <a:rPr lang="en-US" dirty="0"/>
              <a:t>:</a:t>
            </a:r>
          </a:p>
          <a:p>
            <a:pPr lvl="1">
              <a:buFont typeface="Arial" panose="020B0604020202020204" pitchFamily="34" charset="0"/>
              <a:buChar char="•"/>
            </a:pPr>
            <a:r>
              <a:rPr lang="en-US" dirty="0"/>
              <a:t>Source code</a:t>
            </a:r>
          </a:p>
          <a:p>
            <a:pPr lvl="1">
              <a:buFont typeface="Arial" panose="020B0604020202020204" pitchFamily="34" charset="0"/>
              <a:buChar char="•"/>
            </a:pPr>
            <a:r>
              <a:rPr lang="en-US" dirty="0"/>
              <a:t>Build scripts</a:t>
            </a:r>
          </a:p>
          <a:p>
            <a:pPr lvl="1">
              <a:buFont typeface="Arial" panose="020B0604020202020204" pitchFamily="34" charset="0"/>
              <a:buChar char="•"/>
            </a:pPr>
            <a:r>
              <a:rPr lang="en-US" dirty="0"/>
              <a:t>Unit test results</a:t>
            </a:r>
          </a:p>
          <a:p>
            <a:endParaRPr lang="en-US" dirty="0"/>
          </a:p>
        </p:txBody>
      </p:sp>
    </p:spTree>
    <p:extLst>
      <p:ext uri="{BB962C8B-B14F-4D97-AF65-F5344CB8AC3E}">
        <p14:creationId xmlns:p14="http://schemas.microsoft.com/office/powerpoint/2010/main" val="2492921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3DFB-5625-4D42-C744-9067155B7412}"/>
              </a:ext>
            </a:extLst>
          </p:cNvPr>
          <p:cNvSpPr>
            <a:spLocks noGrp="1"/>
          </p:cNvSpPr>
          <p:nvPr>
            <p:ph type="title"/>
          </p:nvPr>
        </p:nvSpPr>
        <p:spPr/>
        <p:txBody>
          <a:bodyPr>
            <a:normAutofit/>
          </a:bodyPr>
          <a:lstStyle/>
          <a:p>
            <a:r>
              <a:rPr lang="en-US" b="1" dirty="0"/>
              <a:t>5. Testing</a:t>
            </a:r>
            <a:endParaRPr lang="en-US" dirty="0"/>
          </a:p>
        </p:txBody>
      </p:sp>
      <p:sp>
        <p:nvSpPr>
          <p:cNvPr id="3" name="Content Placeholder 2">
            <a:extLst>
              <a:ext uri="{FF2B5EF4-FFF2-40B4-BE49-F238E27FC236}">
                <a16:creationId xmlns:a16="http://schemas.microsoft.com/office/drawing/2014/main" id="{0E3271FB-9750-E989-3DC1-7C9322DF2C53}"/>
              </a:ext>
            </a:extLst>
          </p:cNvPr>
          <p:cNvSpPr>
            <a:spLocks noGrp="1"/>
          </p:cNvSpPr>
          <p:nvPr>
            <p:ph idx="1"/>
          </p:nvPr>
        </p:nvSpPr>
        <p:spPr/>
        <p:txBody>
          <a:bodyPr>
            <a:normAutofit fontScale="70000" lnSpcReduction="20000"/>
          </a:bodyPr>
          <a:lstStyle/>
          <a:p>
            <a:r>
              <a:rPr lang="en-US" b="1"/>
              <a:t>Objective</a:t>
            </a:r>
            <a:r>
              <a:rPr lang="en-US"/>
              <a:t>: Verify and validate the software to ensure it meets requirements.</a:t>
            </a:r>
          </a:p>
          <a:p>
            <a:r>
              <a:rPr lang="en-US" b="1"/>
              <a:t>Importance</a:t>
            </a:r>
            <a:r>
              <a:rPr lang="en-US"/>
              <a:t>: Detects and fixes bugs before deployment, ensuring software quality.</a:t>
            </a:r>
          </a:p>
          <a:p>
            <a:r>
              <a:rPr lang="en-US" b="1"/>
              <a:t>Activities</a:t>
            </a:r>
            <a:r>
              <a:rPr lang="en-US"/>
              <a:t>:</a:t>
            </a:r>
          </a:p>
          <a:p>
            <a:pPr lvl="1">
              <a:buFont typeface="Arial" panose="020B0604020202020204" pitchFamily="34" charset="0"/>
              <a:buChar char="•"/>
            </a:pPr>
            <a:r>
              <a:rPr lang="en-US"/>
              <a:t>System testing</a:t>
            </a:r>
          </a:p>
          <a:p>
            <a:pPr lvl="1">
              <a:buFont typeface="Arial" panose="020B0604020202020204" pitchFamily="34" charset="0"/>
              <a:buChar char="•"/>
            </a:pPr>
            <a:r>
              <a:rPr lang="en-US"/>
              <a:t>Integration testing</a:t>
            </a:r>
          </a:p>
          <a:p>
            <a:pPr lvl="1">
              <a:buFont typeface="Arial" panose="020B0604020202020204" pitchFamily="34" charset="0"/>
              <a:buChar char="•"/>
            </a:pPr>
            <a:r>
              <a:rPr lang="en-US"/>
              <a:t>Performance testing</a:t>
            </a:r>
          </a:p>
          <a:p>
            <a:pPr lvl="1">
              <a:buFont typeface="Arial" panose="020B0604020202020204" pitchFamily="34" charset="0"/>
              <a:buChar char="•"/>
            </a:pPr>
            <a:r>
              <a:rPr lang="en-US"/>
              <a:t>User acceptance testing (UAT)</a:t>
            </a:r>
          </a:p>
          <a:p>
            <a:r>
              <a:rPr lang="en-US" b="1"/>
              <a:t>Inputs</a:t>
            </a:r>
            <a:r>
              <a:rPr lang="en-US"/>
              <a:t>:</a:t>
            </a:r>
          </a:p>
          <a:p>
            <a:pPr lvl="1">
              <a:buFont typeface="Arial" panose="020B0604020202020204" pitchFamily="34" charset="0"/>
              <a:buChar char="•"/>
            </a:pPr>
            <a:r>
              <a:rPr lang="en-US"/>
              <a:t>Source code</a:t>
            </a:r>
          </a:p>
          <a:p>
            <a:pPr lvl="1">
              <a:buFont typeface="Arial" panose="020B0604020202020204" pitchFamily="34" charset="0"/>
              <a:buChar char="•"/>
            </a:pPr>
            <a:r>
              <a:rPr lang="en-US"/>
              <a:t>Test plans</a:t>
            </a:r>
          </a:p>
          <a:p>
            <a:r>
              <a:rPr lang="en-US" b="1"/>
              <a:t>Outputs</a:t>
            </a:r>
            <a:r>
              <a:rPr lang="en-US"/>
              <a:t>:</a:t>
            </a:r>
          </a:p>
          <a:p>
            <a:pPr lvl="1">
              <a:buFont typeface="Arial" panose="020B0604020202020204" pitchFamily="34" charset="0"/>
              <a:buChar char="•"/>
            </a:pPr>
            <a:r>
              <a:rPr lang="en-US"/>
              <a:t>Test reports</a:t>
            </a:r>
          </a:p>
          <a:p>
            <a:pPr lvl="1">
              <a:buFont typeface="Arial" panose="020B0604020202020204" pitchFamily="34" charset="0"/>
              <a:buChar char="•"/>
            </a:pPr>
            <a:r>
              <a:rPr lang="en-US"/>
              <a:t>Bug reports</a:t>
            </a:r>
          </a:p>
          <a:p>
            <a:pPr lvl="1">
              <a:buFont typeface="Arial" panose="020B0604020202020204" pitchFamily="34" charset="0"/>
              <a:buChar char="•"/>
            </a:pPr>
            <a:r>
              <a:rPr lang="en-US"/>
              <a:t>Test case documents</a:t>
            </a:r>
          </a:p>
          <a:p>
            <a:endParaRPr lang="en-US" dirty="0"/>
          </a:p>
        </p:txBody>
      </p:sp>
    </p:spTree>
    <p:extLst>
      <p:ext uri="{BB962C8B-B14F-4D97-AF65-F5344CB8AC3E}">
        <p14:creationId xmlns:p14="http://schemas.microsoft.com/office/powerpoint/2010/main" val="2392138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3DFB-5625-4D42-C744-9067155B7412}"/>
              </a:ext>
            </a:extLst>
          </p:cNvPr>
          <p:cNvSpPr>
            <a:spLocks noGrp="1"/>
          </p:cNvSpPr>
          <p:nvPr>
            <p:ph type="title"/>
          </p:nvPr>
        </p:nvSpPr>
        <p:spPr/>
        <p:txBody>
          <a:bodyPr>
            <a:normAutofit/>
          </a:bodyPr>
          <a:lstStyle/>
          <a:p>
            <a:r>
              <a:rPr lang="en-US" b="1" dirty="0"/>
              <a:t>6. Deployment</a:t>
            </a:r>
            <a:endParaRPr lang="en-US" dirty="0"/>
          </a:p>
        </p:txBody>
      </p:sp>
      <p:sp>
        <p:nvSpPr>
          <p:cNvPr id="3" name="Content Placeholder 2">
            <a:extLst>
              <a:ext uri="{FF2B5EF4-FFF2-40B4-BE49-F238E27FC236}">
                <a16:creationId xmlns:a16="http://schemas.microsoft.com/office/drawing/2014/main" id="{0E3271FB-9750-E989-3DC1-7C9322DF2C53}"/>
              </a:ext>
            </a:extLst>
          </p:cNvPr>
          <p:cNvSpPr>
            <a:spLocks noGrp="1"/>
          </p:cNvSpPr>
          <p:nvPr>
            <p:ph idx="1"/>
          </p:nvPr>
        </p:nvSpPr>
        <p:spPr/>
        <p:txBody>
          <a:bodyPr>
            <a:normAutofit fontScale="70000" lnSpcReduction="20000"/>
          </a:bodyPr>
          <a:lstStyle/>
          <a:p>
            <a:r>
              <a:rPr lang="en-US" b="1" dirty="0"/>
              <a:t>Objective</a:t>
            </a:r>
            <a:r>
              <a:rPr lang="en-US" dirty="0"/>
              <a:t>: Deploy the software to the production environment.</a:t>
            </a:r>
          </a:p>
          <a:p>
            <a:r>
              <a:rPr lang="en-US" b="1" dirty="0"/>
              <a:t>Importance</a:t>
            </a:r>
            <a:r>
              <a:rPr lang="en-US" dirty="0"/>
              <a:t>: Makes the software available for use by end-users.</a:t>
            </a:r>
          </a:p>
          <a:p>
            <a:r>
              <a:rPr lang="en-US" b="1" dirty="0"/>
              <a:t>Activities</a:t>
            </a:r>
            <a:r>
              <a:rPr lang="en-US" dirty="0"/>
              <a:t>:</a:t>
            </a:r>
          </a:p>
          <a:p>
            <a:pPr lvl="1">
              <a:buFont typeface="Arial" panose="020B0604020202020204" pitchFamily="34" charset="0"/>
              <a:buChar char="•"/>
            </a:pPr>
            <a:r>
              <a:rPr lang="en-US" dirty="0"/>
              <a:t>Release planning</a:t>
            </a:r>
          </a:p>
          <a:p>
            <a:pPr lvl="1">
              <a:buFont typeface="Arial" panose="020B0604020202020204" pitchFamily="34" charset="0"/>
              <a:buChar char="•"/>
            </a:pPr>
            <a:r>
              <a:rPr lang="en-US" dirty="0"/>
              <a:t>Deployment scripts</a:t>
            </a:r>
          </a:p>
          <a:p>
            <a:pPr lvl="1">
              <a:buFont typeface="Arial" panose="020B0604020202020204" pitchFamily="34" charset="0"/>
              <a:buChar char="•"/>
            </a:pPr>
            <a:r>
              <a:rPr lang="en-US" dirty="0"/>
              <a:t>User training</a:t>
            </a:r>
          </a:p>
          <a:p>
            <a:r>
              <a:rPr lang="en-US" b="1" dirty="0"/>
              <a:t>Inputs</a:t>
            </a:r>
            <a:r>
              <a:rPr lang="en-US" dirty="0"/>
              <a:t>:</a:t>
            </a:r>
          </a:p>
          <a:p>
            <a:pPr lvl="1">
              <a:buFont typeface="Arial" panose="020B0604020202020204" pitchFamily="34" charset="0"/>
              <a:buChar char="•"/>
            </a:pPr>
            <a:r>
              <a:rPr lang="en-US" dirty="0"/>
              <a:t>Tested software</a:t>
            </a:r>
          </a:p>
          <a:p>
            <a:pPr lvl="1">
              <a:buFont typeface="Arial" panose="020B0604020202020204" pitchFamily="34" charset="0"/>
              <a:buChar char="•"/>
            </a:pPr>
            <a:r>
              <a:rPr lang="en-US" dirty="0"/>
              <a:t>Deployment plan</a:t>
            </a:r>
          </a:p>
          <a:p>
            <a:r>
              <a:rPr lang="en-US" b="1" dirty="0"/>
              <a:t>Outputs</a:t>
            </a:r>
            <a:r>
              <a:rPr lang="en-US" dirty="0"/>
              <a:t>:</a:t>
            </a:r>
          </a:p>
          <a:p>
            <a:pPr lvl="1">
              <a:buFont typeface="Arial" panose="020B0604020202020204" pitchFamily="34" charset="0"/>
              <a:buChar char="•"/>
            </a:pPr>
            <a:r>
              <a:rPr lang="en-US" dirty="0"/>
              <a:t>Deployed software</a:t>
            </a:r>
          </a:p>
          <a:p>
            <a:pPr lvl="1">
              <a:buFont typeface="Arial" panose="020B0604020202020204" pitchFamily="34" charset="0"/>
              <a:buChar char="•"/>
            </a:pPr>
            <a:r>
              <a:rPr lang="en-US" dirty="0"/>
              <a:t>Installation guides</a:t>
            </a:r>
          </a:p>
          <a:p>
            <a:pPr lvl="1">
              <a:buFont typeface="Arial" panose="020B0604020202020204" pitchFamily="34" charset="0"/>
              <a:buChar char="•"/>
            </a:pPr>
            <a:r>
              <a:rPr lang="en-US" dirty="0"/>
              <a:t>Training materials</a:t>
            </a:r>
          </a:p>
          <a:p>
            <a:endParaRPr lang="en-US" dirty="0"/>
          </a:p>
        </p:txBody>
      </p:sp>
    </p:spTree>
    <p:extLst>
      <p:ext uri="{BB962C8B-B14F-4D97-AF65-F5344CB8AC3E}">
        <p14:creationId xmlns:p14="http://schemas.microsoft.com/office/powerpoint/2010/main" val="4157514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3DFB-5625-4D42-C744-9067155B7412}"/>
              </a:ext>
            </a:extLst>
          </p:cNvPr>
          <p:cNvSpPr>
            <a:spLocks noGrp="1"/>
          </p:cNvSpPr>
          <p:nvPr>
            <p:ph type="title"/>
          </p:nvPr>
        </p:nvSpPr>
        <p:spPr/>
        <p:txBody>
          <a:bodyPr>
            <a:normAutofit/>
          </a:bodyPr>
          <a:lstStyle/>
          <a:p>
            <a:r>
              <a:rPr lang="en-US" b="1" dirty="0"/>
              <a:t>7. Maintenance</a:t>
            </a:r>
            <a:endParaRPr lang="en-US" dirty="0"/>
          </a:p>
        </p:txBody>
      </p:sp>
      <p:sp>
        <p:nvSpPr>
          <p:cNvPr id="3" name="Content Placeholder 2">
            <a:extLst>
              <a:ext uri="{FF2B5EF4-FFF2-40B4-BE49-F238E27FC236}">
                <a16:creationId xmlns:a16="http://schemas.microsoft.com/office/drawing/2014/main" id="{0E3271FB-9750-E989-3DC1-7C9322DF2C53}"/>
              </a:ext>
            </a:extLst>
          </p:cNvPr>
          <p:cNvSpPr>
            <a:spLocks noGrp="1"/>
          </p:cNvSpPr>
          <p:nvPr>
            <p:ph idx="1"/>
          </p:nvPr>
        </p:nvSpPr>
        <p:spPr/>
        <p:txBody>
          <a:bodyPr>
            <a:normAutofit fontScale="70000" lnSpcReduction="20000"/>
          </a:bodyPr>
          <a:lstStyle/>
          <a:p>
            <a:r>
              <a:rPr lang="en-US" b="1" dirty="0"/>
              <a:t>Objective</a:t>
            </a:r>
            <a:r>
              <a:rPr lang="en-US" dirty="0"/>
              <a:t>: Provide ongoing support and updates to the software.</a:t>
            </a:r>
          </a:p>
          <a:p>
            <a:r>
              <a:rPr lang="en-US" b="1" dirty="0"/>
              <a:t>Importance</a:t>
            </a:r>
            <a:r>
              <a:rPr lang="en-US" dirty="0"/>
              <a:t>: Ensures the software remains functional and relevant.</a:t>
            </a:r>
          </a:p>
          <a:p>
            <a:r>
              <a:rPr lang="en-US" b="1" dirty="0"/>
              <a:t>Activities</a:t>
            </a:r>
            <a:r>
              <a:rPr lang="en-US" dirty="0"/>
              <a:t>:</a:t>
            </a:r>
          </a:p>
          <a:p>
            <a:pPr lvl="1">
              <a:buFont typeface="Arial" panose="020B0604020202020204" pitchFamily="34" charset="0"/>
              <a:buChar char="•"/>
            </a:pPr>
            <a:r>
              <a:rPr lang="en-US" dirty="0"/>
              <a:t>Bug fixes</a:t>
            </a:r>
          </a:p>
          <a:p>
            <a:pPr lvl="1">
              <a:buFont typeface="Arial" panose="020B0604020202020204" pitchFamily="34" charset="0"/>
              <a:buChar char="•"/>
            </a:pPr>
            <a:r>
              <a:rPr lang="en-US" dirty="0"/>
              <a:t>Updates and patches</a:t>
            </a:r>
          </a:p>
          <a:p>
            <a:pPr lvl="1">
              <a:buFont typeface="Arial" panose="020B0604020202020204" pitchFamily="34" charset="0"/>
              <a:buChar char="•"/>
            </a:pPr>
            <a:r>
              <a:rPr lang="en-US" dirty="0"/>
              <a:t>Performance tuning</a:t>
            </a:r>
          </a:p>
          <a:p>
            <a:r>
              <a:rPr lang="en-US" b="1" dirty="0"/>
              <a:t>Inputs</a:t>
            </a:r>
            <a:r>
              <a:rPr lang="en-US" dirty="0"/>
              <a:t>:</a:t>
            </a:r>
          </a:p>
          <a:p>
            <a:pPr lvl="1">
              <a:buFont typeface="Arial" panose="020B0604020202020204" pitchFamily="34" charset="0"/>
              <a:buChar char="•"/>
            </a:pPr>
            <a:r>
              <a:rPr lang="en-US" dirty="0"/>
              <a:t>Deployed software</a:t>
            </a:r>
          </a:p>
          <a:p>
            <a:pPr lvl="1">
              <a:buFont typeface="Arial" panose="020B0604020202020204" pitchFamily="34" charset="0"/>
              <a:buChar char="•"/>
            </a:pPr>
            <a:r>
              <a:rPr lang="en-US" dirty="0"/>
              <a:t>User feedback</a:t>
            </a:r>
          </a:p>
          <a:p>
            <a:pPr lvl="1">
              <a:buFont typeface="Arial" panose="020B0604020202020204" pitchFamily="34" charset="0"/>
              <a:buChar char="•"/>
            </a:pPr>
            <a:r>
              <a:rPr lang="en-US" dirty="0"/>
              <a:t>Bug reports</a:t>
            </a:r>
          </a:p>
          <a:p>
            <a:r>
              <a:rPr lang="en-US" b="1" dirty="0"/>
              <a:t>Outputs</a:t>
            </a:r>
            <a:r>
              <a:rPr lang="en-US" dirty="0"/>
              <a:t>:</a:t>
            </a:r>
          </a:p>
          <a:p>
            <a:pPr lvl="1">
              <a:buFont typeface="Arial" panose="020B0604020202020204" pitchFamily="34" charset="0"/>
              <a:buChar char="•"/>
            </a:pPr>
            <a:r>
              <a:rPr lang="en-US" dirty="0"/>
              <a:t>Updated software</a:t>
            </a:r>
          </a:p>
          <a:p>
            <a:pPr lvl="1">
              <a:buFont typeface="Arial" panose="020B0604020202020204" pitchFamily="34" charset="0"/>
              <a:buChar char="•"/>
            </a:pPr>
            <a:r>
              <a:rPr lang="en-US" dirty="0"/>
              <a:t>Maintenance logs</a:t>
            </a:r>
          </a:p>
          <a:p>
            <a:pPr lvl="1">
              <a:buFont typeface="Arial" panose="020B0604020202020204" pitchFamily="34" charset="0"/>
              <a:buChar char="•"/>
            </a:pPr>
            <a:r>
              <a:rPr lang="en-US" dirty="0"/>
              <a:t>Performance reports</a:t>
            </a:r>
          </a:p>
          <a:p>
            <a:endParaRPr lang="en-US" dirty="0"/>
          </a:p>
        </p:txBody>
      </p:sp>
    </p:spTree>
    <p:extLst>
      <p:ext uri="{BB962C8B-B14F-4D97-AF65-F5344CB8AC3E}">
        <p14:creationId xmlns:p14="http://schemas.microsoft.com/office/powerpoint/2010/main" val="4042690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3DFB-5625-4D42-C744-9067155B7412}"/>
              </a:ext>
            </a:extLst>
          </p:cNvPr>
          <p:cNvSpPr>
            <a:spLocks noGrp="1"/>
          </p:cNvSpPr>
          <p:nvPr>
            <p:ph type="title"/>
          </p:nvPr>
        </p:nvSpPr>
        <p:spPr/>
        <p:txBody>
          <a:bodyPr>
            <a:normAutofit fontScale="90000"/>
          </a:bodyPr>
          <a:lstStyle/>
          <a:p>
            <a:r>
              <a:rPr lang="en-US" b="1" dirty="0"/>
              <a:t>Summary of Examples Highlighting What Could Go Wrong in Software Development</a:t>
            </a:r>
            <a:endParaRPr lang="en-US" dirty="0"/>
          </a:p>
        </p:txBody>
      </p:sp>
      <p:sp>
        <p:nvSpPr>
          <p:cNvPr id="3" name="Content Placeholder 2">
            <a:extLst>
              <a:ext uri="{FF2B5EF4-FFF2-40B4-BE49-F238E27FC236}">
                <a16:creationId xmlns:a16="http://schemas.microsoft.com/office/drawing/2014/main" id="{0E3271FB-9750-E989-3DC1-7C9322DF2C53}"/>
              </a:ext>
            </a:extLst>
          </p:cNvPr>
          <p:cNvSpPr>
            <a:spLocks noGrp="1"/>
          </p:cNvSpPr>
          <p:nvPr>
            <p:ph idx="1"/>
          </p:nvPr>
        </p:nvSpPr>
        <p:spPr/>
        <p:txBody>
          <a:bodyPr>
            <a:normAutofit fontScale="92500" lnSpcReduction="20000"/>
          </a:bodyPr>
          <a:lstStyle/>
          <a:p>
            <a:r>
              <a:rPr lang="en-US" b="1" dirty="0"/>
              <a:t>Malicious Software Security Attacks</a:t>
            </a:r>
          </a:p>
          <a:p>
            <a:r>
              <a:rPr lang="en-US" b="1" dirty="0"/>
              <a:t>Target Data Attack</a:t>
            </a:r>
            <a:r>
              <a:rPr lang="en-US" dirty="0"/>
              <a:t>:</a:t>
            </a:r>
          </a:p>
          <a:p>
            <a:pPr lvl="1"/>
            <a:r>
              <a:rPr lang="en-US" b="1" dirty="0"/>
              <a:t>Incident</a:t>
            </a:r>
            <a:r>
              <a:rPr lang="en-US" dirty="0"/>
              <a:t>: Approximately 40 million customers were affected by a data breach.</a:t>
            </a:r>
          </a:p>
          <a:p>
            <a:pPr lvl="1"/>
            <a:r>
              <a:rPr lang="en-US" b="1" dirty="0"/>
              <a:t>Impact</a:t>
            </a:r>
            <a:r>
              <a:rPr lang="en-US" dirty="0"/>
              <a:t>: Massive exposure of personal and financial information.</a:t>
            </a:r>
          </a:p>
          <a:p>
            <a:r>
              <a:rPr lang="en-US" b="1" dirty="0"/>
              <a:t>Facebook-Cambridge Analytica Scandal (2018)</a:t>
            </a:r>
            <a:r>
              <a:rPr lang="en-US" dirty="0"/>
              <a:t>:</a:t>
            </a:r>
          </a:p>
          <a:p>
            <a:pPr lvl="1"/>
            <a:r>
              <a:rPr lang="en-US" b="1" dirty="0"/>
              <a:t>Incident</a:t>
            </a:r>
            <a:r>
              <a:rPr lang="en-US" dirty="0"/>
              <a:t>: Unauthorized access to user data through a third-party app's API.</a:t>
            </a:r>
          </a:p>
          <a:p>
            <a:pPr lvl="1"/>
            <a:r>
              <a:rPr lang="en-US" b="1" dirty="0"/>
              <a:t>Impact</a:t>
            </a:r>
            <a:r>
              <a:rPr lang="en-US" dirty="0"/>
              <a:t>: Data of millions of users was exploited for political advertising.</a:t>
            </a:r>
          </a:p>
          <a:p>
            <a:r>
              <a:rPr lang="en-US" b="1" dirty="0"/>
              <a:t>Myspace XSS Scripting Attack</a:t>
            </a:r>
            <a:r>
              <a:rPr lang="en-US" dirty="0"/>
              <a:t>:</a:t>
            </a:r>
          </a:p>
          <a:p>
            <a:pPr lvl="1"/>
            <a:r>
              <a:rPr lang="en-US" b="1" dirty="0"/>
              <a:t>Incident</a:t>
            </a:r>
            <a:r>
              <a:rPr lang="en-US" dirty="0"/>
              <a:t>: Over one million profiles were infected within 20 hours.</a:t>
            </a:r>
          </a:p>
          <a:p>
            <a:pPr lvl="1"/>
            <a:r>
              <a:rPr lang="en-US" b="1" dirty="0"/>
              <a:t>Impact</a:t>
            </a:r>
            <a:r>
              <a:rPr lang="en-US" dirty="0"/>
              <a:t>: Rapid spread of malicious scripts affecting a large user base.</a:t>
            </a:r>
          </a:p>
          <a:p>
            <a:endParaRPr lang="en-US" dirty="0"/>
          </a:p>
        </p:txBody>
      </p:sp>
    </p:spTree>
    <p:extLst>
      <p:ext uri="{BB962C8B-B14F-4D97-AF65-F5344CB8AC3E}">
        <p14:creationId xmlns:p14="http://schemas.microsoft.com/office/powerpoint/2010/main" val="1821725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3DFB-5625-4D42-C744-9067155B7412}"/>
              </a:ext>
            </a:extLst>
          </p:cNvPr>
          <p:cNvSpPr>
            <a:spLocks noGrp="1"/>
          </p:cNvSpPr>
          <p:nvPr>
            <p:ph type="title"/>
          </p:nvPr>
        </p:nvSpPr>
        <p:spPr/>
        <p:txBody>
          <a:bodyPr>
            <a:normAutofit fontScale="90000"/>
          </a:bodyPr>
          <a:lstStyle/>
          <a:p>
            <a:r>
              <a:rPr lang="en-US" b="1" dirty="0"/>
              <a:t>Unintended User Mistakes Due to Poor Software Design</a:t>
            </a:r>
            <a:endParaRPr lang="en-US" dirty="0"/>
          </a:p>
        </p:txBody>
      </p:sp>
      <p:sp>
        <p:nvSpPr>
          <p:cNvPr id="3" name="Content Placeholder 2">
            <a:extLst>
              <a:ext uri="{FF2B5EF4-FFF2-40B4-BE49-F238E27FC236}">
                <a16:creationId xmlns:a16="http://schemas.microsoft.com/office/drawing/2014/main" id="{0E3271FB-9750-E989-3DC1-7C9322DF2C53}"/>
              </a:ext>
            </a:extLst>
          </p:cNvPr>
          <p:cNvSpPr>
            <a:spLocks noGrp="1"/>
          </p:cNvSpPr>
          <p:nvPr>
            <p:ph idx="1"/>
          </p:nvPr>
        </p:nvSpPr>
        <p:spPr/>
        <p:txBody>
          <a:bodyPr>
            <a:normAutofit fontScale="77500" lnSpcReduction="20000"/>
          </a:bodyPr>
          <a:lstStyle/>
          <a:p>
            <a:r>
              <a:rPr lang="en-US" b="1" dirty="0"/>
              <a:t>NASA's Mars Climate Orbiter</a:t>
            </a:r>
            <a:r>
              <a:rPr lang="en-US" dirty="0"/>
              <a:t>:</a:t>
            </a:r>
          </a:p>
          <a:p>
            <a:pPr lvl="1"/>
            <a:r>
              <a:rPr lang="en-US" b="1" dirty="0"/>
              <a:t>Incident</a:t>
            </a:r>
            <a:r>
              <a:rPr lang="en-US" dirty="0"/>
              <a:t>: Mismatch in metric and imperial units between navigation software and ground control data.</a:t>
            </a:r>
          </a:p>
          <a:p>
            <a:pPr lvl="1"/>
            <a:r>
              <a:rPr lang="en-US" b="1" dirty="0"/>
              <a:t>Impact</a:t>
            </a:r>
            <a:r>
              <a:rPr lang="en-US" dirty="0"/>
              <a:t>: Incorrect calculations led to the orbiter's failure by approaching Mars at too low an altitude.</a:t>
            </a:r>
          </a:p>
          <a:p>
            <a:r>
              <a:rPr lang="en-US" b="1" dirty="0"/>
              <a:t>Ariane 5 Flight 501</a:t>
            </a:r>
            <a:r>
              <a:rPr lang="en-US" dirty="0"/>
              <a:t>:</a:t>
            </a:r>
          </a:p>
          <a:p>
            <a:pPr lvl="1"/>
            <a:r>
              <a:rPr lang="en-US" b="1" dirty="0"/>
              <a:t>Incident</a:t>
            </a:r>
            <a:r>
              <a:rPr lang="en-US" dirty="0"/>
              <a:t>: Incompatible software reused from Ariane 4 caused a data conversion error.</a:t>
            </a:r>
          </a:p>
          <a:p>
            <a:pPr lvl="1"/>
            <a:r>
              <a:rPr lang="en-US" b="1" dirty="0"/>
              <a:t>Impact</a:t>
            </a:r>
            <a:r>
              <a:rPr lang="en-US" dirty="0"/>
              <a:t>: Catastrophic failure within 40 seconds of liftoff, resulting in the rocket's destruction.</a:t>
            </a:r>
          </a:p>
          <a:p>
            <a:r>
              <a:rPr lang="en-US" b="1" dirty="0"/>
              <a:t>Therac-25 Radiation Therapy Machine</a:t>
            </a:r>
            <a:r>
              <a:rPr lang="en-US" dirty="0"/>
              <a:t>:</a:t>
            </a:r>
          </a:p>
          <a:p>
            <a:pPr lvl="1"/>
            <a:r>
              <a:rPr lang="en-US" b="1" dirty="0"/>
              <a:t>Incident</a:t>
            </a:r>
            <a:r>
              <a:rPr lang="en-US" dirty="0"/>
              <a:t>: Design flaws and software errors led to race conditions and insufficient testing.</a:t>
            </a:r>
          </a:p>
          <a:p>
            <a:pPr lvl="1"/>
            <a:r>
              <a:rPr lang="en-US" b="1" dirty="0"/>
              <a:t>Impact</a:t>
            </a:r>
            <a:r>
              <a:rPr lang="en-US" dirty="0"/>
              <a:t>: Patients received massive overdoses of radiation, causing severe harm and fatalities.</a:t>
            </a:r>
          </a:p>
          <a:p>
            <a:endParaRPr lang="en-US" dirty="0"/>
          </a:p>
        </p:txBody>
      </p:sp>
    </p:spTree>
    <p:extLst>
      <p:ext uri="{BB962C8B-B14F-4D97-AF65-F5344CB8AC3E}">
        <p14:creationId xmlns:p14="http://schemas.microsoft.com/office/powerpoint/2010/main" val="710883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3DFB-5625-4D42-C744-9067155B7412}"/>
              </a:ext>
            </a:extLst>
          </p:cNvPr>
          <p:cNvSpPr>
            <a:spLocks noGrp="1"/>
          </p:cNvSpPr>
          <p:nvPr>
            <p:ph type="title"/>
          </p:nvPr>
        </p:nvSpPr>
        <p:spPr/>
        <p:txBody>
          <a:bodyPr>
            <a:normAutofit/>
          </a:bodyPr>
          <a:lstStyle/>
          <a:p>
            <a:r>
              <a:rPr lang="en-US" b="1" dirty="0"/>
              <a:t>Unintended Programmer Mistakes</a:t>
            </a:r>
            <a:endParaRPr lang="en-US" dirty="0"/>
          </a:p>
        </p:txBody>
      </p:sp>
      <p:sp>
        <p:nvSpPr>
          <p:cNvPr id="3" name="Content Placeholder 2">
            <a:extLst>
              <a:ext uri="{FF2B5EF4-FFF2-40B4-BE49-F238E27FC236}">
                <a16:creationId xmlns:a16="http://schemas.microsoft.com/office/drawing/2014/main" id="{0E3271FB-9750-E989-3DC1-7C9322DF2C53}"/>
              </a:ext>
            </a:extLst>
          </p:cNvPr>
          <p:cNvSpPr>
            <a:spLocks noGrp="1"/>
          </p:cNvSpPr>
          <p:nvPr>
            <p:ph idx="1"/>
          </p:nvPr>
        </p:nvSpPr>
        <p:spPr/>
        <p:txBody>
          <a:bodyPr/>
          <a:lstStyle/>
          <a:p>
            <a:r>
              <a:rPr lang="en-US" b="1" dirty="0"/>
              <a:t>Heartbleed Bug</a:t>
            </a:r>
            <a:r>
              <a:rPr lang="en-US" dirty="0"/>
              <a:t>:</a:t>
            </a:r>
          </a:p>
          <a:p>
            <a:pPr lvl="1"/>
            <a:r>
              <a:rPr lang="en-US" b="1" dirty="0"/>
              <a:t>Incident</a:t>
            </a:r>
            <a:r>
              <a:rPr lang="en-US" dirty="0"/>
              <a:t>: A programming error in the OpenSSL cryptographic software.</a:t>
            </a:r>
          </a:p>
          <a:p>
            <a:pPr lvl="1"/>
            <a:r>
              <a:rPr lang="en-US" b="1" dirty="0"/>
              <a:t>Impact</a:t>
            </a:r>
            <a:r>
              <a:rPr lang="en-US" dirty="0"/>
              <a:t>: Allowed attackers to read sensitive data from the memory of thousands of web servers, compromising user privacy.</a:t>
            </a:r>
          </a:p>
          <a:p>
            <a:endParaRPr lang="en-US" dirty="0"/>
          </a:p>
        </p:txBody>
      </p:sp>
    </p:spTree>
    <p:extLst>
      <p:ext uri="{BB962C8B-B14F-4D97-AF65-F5344CB8AC3E}">
        <p14:creationId xmlns:p14="http://schemas.microsoft.com/office/powerpoint/2010/main" val="4281168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EBF0F-C54F-B6D1-15DC-0877C503DA8E}"/>
              </a:ext>
            </a:extLst>
          </p:cNvPr>
          <p:cNvSpPr>
            <a:spLocks noGrp="1"/>
          </p:cNvSpPr>
          <p:nvPr>
            <p:ph type="title"/>
          </p:nvPr>
        </p:nvSpPr>
        <p:spPr>
          <a:xfrm>
            <a:off x="914400" y="2514600"/>
            <a:ext cx="10363200" cy="1362075"/>
          </a:xfrm>
        </p:spPr>
        <p:txBody>
          <a:bodyPr>
            <a:normAutofit fontScale="90000"/>
          </a:bodyPr>
          <a:lstStyle/>
          <a:p>
            <a:pPr algn="ctr"/>
            <a:r>
              <a:rPr lang="en-US" dirty="0"/>
              <a:t>How can security be integrated into the </a:t>
            </a:r>
            <a:r>
              <a:rPr lang="en-US" dirty="0" err="1"/>
              <a:t>sdlc</a:t>
            </a:r>
            <a:r>
              <a:rPr lang="en-US" dirty="0"/>
              <a:t>? We need to understand the basic security principles first.</a:t>
            </a:r>
          </a:p>
        </p:txBody>
      </p:sp>
    </p:spTree>
    <p:extLst>
      <p:ext uri="{BB962C8B-B14F-4D97-AF65-F5344CB8AC3E}">
        <p14:creationId xmlns:p14="http://schemas.microsoft.com/office/powerpoint/2010/main" val="627115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3DFB-5625-4D42-C744-9067155B7412}"/>
              </a:ext>
            </a:extLst>
          </p:cNvPr>
          <p:cNvSpPr>
            <a:spLocks noGrp="1"/>
          </p:cNvSpPr>
          <p:nvPr>
            <p:ph type="title"/>
          </p:nvPr>
        </p:nvSpPr>
        <p:spPr/>
        <p:txBody>
          <a:bodyPr/>
          <a:lstStyle/>
          <a:p>
            <a:r>
              <a:rPr lang="en-US" dirty="0"/>
              <a:t>Software Security Principles</a:t>
            </a:r>
          </a:p>
        </p:txBody>
      </p:sp>
      <p:sp>
        <p:nvSpPr>
          <p:cNvPr id="3" name="Content Placeholder 2">
            <a:extLst>
              <a:ext uri="{FF2B5EF4-FFF2-40B4-BE49-F238E27FC236}">
                <a16:creationId xmlns:a16="http://schemas.microsoft.com/office/drawing/2014/main" id="{0E3271FB-9750-E989-3DC1-7C9322DF2C53}"/>
              </a:ext>
            </a:extLst>
          </p:cNvPr>
          <p:cNvSpPr>
            <a:spLocks noGrp="1"/>
          </p:cNvSpPr>
          <p:nvPr>
            <p:ph idx="1"/>
          </p:nvPr>
        </p:nvSpPr>
        <p:spPr/>
        <p:txBody>
          <a:bodyPr/>
          <a:lstStyle/>
          <a:p>
            <a:r>
              <a:rPr lang="en-US" dirty="0"/>
              <a:t>These are the fundamental practices, guidelines, and frameworks that can helps us designing, developing, and maintaining secured software systems</a:t>
            </a:r>
          </a:p>
          <a:p>
            <a:endParaRPr lang="en-US" dirty="0"/>
          </a:p>
        </p:txBody>
      </p:sp>
      <p:sp>
        <p:nvSpPr>
          <p:cNvPr id="4" name="TextBox 3">
            <a:extLst>
              <a:ext uri="{FF2B5EF4-FFF2-40B4-BE49-F238E27FC236}">
                <a16:creationId xmlns:a16="http://schemas.microsoft.com/office/drawing/2014/main" id="{9CD5175D-DA7C-D1C0-2D67-48581D33A575}"/>
              </a:ext>
            </a:extLst>
          </p:cNvPr>
          <p:cNvSpPr txBox="1"/>
          <p:nvPr/>
        </p:nvSpPr>
        <p:spPr>
          <a:xfrm>
            <a:off x="762000" y="3429000"/>
            <a:ext cx="3810000" cy="2862322"/>
          </a:xfrm>
          <a:prstGeom prst="rect">
            <a:avLst/>
          </a:prstGeom>
          <a:noFill/>
        </p:spPr>
        <p:txBody>
          <a:bodyPr wrap="square" rtlCol="0">
            <a:spAutoFit/>
          </a:bodyPr>
          <a:lstStyle/>
          <a:p>
            <a:pPr marL="0" indent="0">
              <a:buNone/>
            </a:pPr>
            <a:r>
              <a:rPr lang="en-US" b="1" dirty="0"/>
              <a:t>1. Least Privilege</a:t>
            </a:r>
          </a:p>
          <a:p>
            <a:pPr marL="0" indent="0">
              <a:buNone/>
            </a:pPr>
            <a:r>
              <a:rPr lang="en-US" b="1" dirty="0"/>
              <a:t>2. Defense in Depth</a:t>
            </a:r>
          </a:p>
          <a:p>
            <a:pPr marL="0" indent="0">
              <a:buNone/>
            </a:pPr>
            <a:r>
              <a:rPr lang="en-US" b="1" dirty="0"/>
              <a:t>3. Fail-safe Defaults</a:t>
            </a:r>
          </a:p>
          <a:p>
            <a:r>
              <a:rPr lang="en-US" b="1" dirty="0"/>
              <a:t>4. Input Validation</a:t>
            </a:r>
          </a:p>
          <a:p>
            <a:r>
              <a:rPr lang="en-US" b="1" dirty="0"/>
              <a:t>5. Output Encoding</a:t>
            </a:r>
          </a:p>
          <a:p>
            <a:r>
              <a:rPr lang="en-US" b="1" dirty="0"/>
              <a:t>6. Secure Data Storage</a:t>
            </a:r>
          </a:p>
          <a:p>
            <a:r>
              <a:rPr lang="en-US" b="1" dirty="0"/>
              <a:t>7. Authentication and Authorization</a:t>
            </a:r>
          </a:p>
          <a:p>
            <a:r>
              <a:rPr lang="en-US" b="1" dirty="0"/>
              <a:t>8. Session Management</a:t>
            </a:r>
          </a:p>
          <a:p>
            <a:endParaRPr lang="en-US" b="1" dirty="0"/>
          </a:p>
          <a:p>
            <a:endParaRPr lang="en-US" dirty="0"/>
          </a:p>
        </p:txBody>
      </p:sp>
      <p:sp>
        <p:nvSpPr>
          <p:cNvPr id="5" name="TextBox 4">
            <a:extLst>
              <a:ext uri="{FF2B5EF4-FFF2-40B4-BE49-F238E27FC236}">
                <a16:creationId xmlns:a16="http://schemas.microsoft.com/office/drawing/2014/main" id="{898C3242-DC92-8A9A-A8F1-EA3E728B856A}"/>
              </a:ext>
            </a:extLst>
          </p:cNvPr>
          <p:cNvSpPr txBox="1"/>
          <p:nvPr/>
        </p:nvSpPr>
        <p:spPr>
          <a:xfrm>
            <a:off x="5715000" y="3272640"/>
            <a:ext cx="5181600" cy="3970318"/>
          </a:xfrm>
          <a:prstGeom prst="rect">
            <a:avLst/>
          </a:prstGeom>
          <a:noFill/>
        </p:spPr>
        <p:txBody>
          <a:bodyPr wrap="square" rtlCol="0">
            <a:spAutoFit/>
          </a:bodyPr>
          <a:lstStyle/>
          <a:p>
            <a:r>
              <a:rPr lang="en-US" b="1" dirty="0"/>
              <a:t>9. Secure Communication</a:t>
            </a:r>
          </a:p>
          <a:p>
            <a:r>
              <a:rPr lang="en-US" b="1" dirty="0"/>
              <a:t>10. Error Handling</a:t>
            </a:r>
          </a:p>
          <a:p>
            <a:r>
              <a:rPr lang="en-US" b="1" dirty="0"/>
              <a:t>11. Secure Dependencies</a:t>
            </a:r>
          </a:p>
          <a:p>
            <a:r>
              <a:rPr lang="en-US" b="1" dirty="0"/>
              <a:t>12. Security Testing</a:t>
            </a:r>
          </a:p>
          <a:p>
            <a:r>
              <a:rPr lang="en-US" b="1" dirty="0"/>
              <a:t>13. Security Training and Awareness</a:t>
            </a:r>
          </a:p>
          <a:p>
            <a:r>
              <a:rPr lang="en-US" b="1" dirty="0"/>
              <a:t>14. Incident Response</a:t>
            </a:r>
          </a:p>
          <a:p>
            <a:r>
              <a:rPr lang="en-US" b="1" dirty="0"/>
              <a:t>15. Security by Design</a:t>
            </a:r>
          </a:p>
          <a:p>
            <a:r>
              <a:rPr lang="en-US" b="1" dirty="0"/>
              <a:t>16. Secure Development Life Cycle (SDLC)</a:t>
            </a:r>
          </a:p>
          <a:p>
            <a:r>
              <a:rPr lang="en-US" b="1" dirty="0"/>
              <a:t>17. Threat Modeling</a:t>
            </a:r>
          </a:p>
          <a:p>
            <a:endParaRPr lang="en-US" b="1" dirty="0"/>
          </a:p>
          <a:p>
            <a:endParaRPr lang="en-US" b="1" dirty="0"/>
          </a:p>
          <a:p>
            <a:endParaRPr lang="en-US" b="1" dirty="0"/>
          </a:p>
          <a:p>
            <a:endParaRPr lang="en-US" b="1" dirty="0"/>
          </a:p>
          <a:p>
            <a:endParaRPr lang="en-US" dirty="0"/>
          </a:p>
        </p:txBody>
      </p:sp>
    </p:spTree>
    <p:extLst>
      <p:ext uri="{BB962C8B-B14F-4D97-AF65-F5344CB8AC3E}">
        <p14:creationId xmlns:p14="http://schemas.microsoft.com/office/powerpoint/2010/main" val="532440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3DFB-5625-4D42-C744-9067155B7412}"/>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0E3271FB-9750-E989-3DC1-7C9322DF2C53}"/>
              </a:ext>
            </a:extLst>
          </p:cNvPr>
          <p:cNvSpPr>
            <a:spLocks noGrp="1"/>
          </p:cNvSpPr>
          <p:nvPr>
            <p:ph idx="1"/>
          </p:nvPr>
        </p:nvSpPr>
        <p:spPr>
          <a:xfrm>
            <a:off x="575930" y="1295400"/>
            <a:ext cx="10972800" cy="4525963"/>
          </a:xfrm>
        </p:spPr>
        <p:txBody>
          <a:bodyPr>
            <a:normAutofit lnSpcReduction="10000"/>
          </a:bodyPr>
          <a:lstStyle/>
          <a:p>
            <a:r>
              <a:rPr lang="en-US" dirty="0"/>
              <a:t>Software Development: Overview</a:t>
            </a:r>
          </a:p>
          <a:p>
            <a:r>
              <a:rPr lang="en-US" dirty="0"/>
              <a:t>System Development Lifecycle (SDLC)</a:t>
            </a:r>
          </a:p>
          <a:p>
            <a:r>
              <a:rPr lang="en-US" dirty="0"/>
              <a:t>Software Security Principles</a:t>
            </a:r>
          </a:p>
          <a:p>
            <a:r>
              <a:rPr lang="en-US" dirty="0"/>
              <a:t>Software Security Frameworks:</a:t>
            </a:r>
          </a:p>
          <a:p>
            <a:pPr lvl="1"/>
            <a:r>
              <a:rPr lang="en-US" dirty="0"/>
              <a:t>OWASP</a:t>
            </a:r>
          </a:p>
          <a:p>
            <a:pPr lvl="1"/>
            <a:r>
              <a:rPr lang="en-US" dirty="0"/>
              <a:t>MITRE</a:t>
            </a:r>
          </a:p>
          <a:p>
            <a:pPr lvl="1"/>
            <a:r>
              <a:rPr lang="en-US" dirty="0"/>
              <a:t>NIST</a:t>
            </a:r>
          </a:p>
          <a:p>
            <a:pPr lvl="1"/>
            <a:r>
              <a:rPr lang="en-US" dirty="0"/>
              <a:t>Secured SDLC</a:t>
            </a:r>
          </a:p>
          <a:p>
            <a:pPr lvl="1"/>
            <a:r>
              <a:rPr lang="en-US" dirty="0"/>
              <a:t>SDLC models</a:t>
            </a:r>
          </a:p>
          <a:p>
            <a:endParaRPr lang="en-US" dirty="0"/>
          </a:p>
          <a:p>
            <a:endParaRPr lang="en-US" dirty="0"/>
          </a:p>
        </p:txBody>
      </p:sp>
    </p:spTree>
    <p:extLst>
      <p:ext uri="{BB962C8B-B14F-4D97-AF65-F5344CB8AC3E}">
        <p14:creationId xmlns:p14="http://schemas.microsoft.com/office/powerpoint/2010/main" val="3345254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3DFB-5625-4D42-C744-9067155B7412}"/>
              </a:ext>
            </a:extLst>
          </p:cNvPr>
          <p:cNvSpPr>
            <a:spLocks noGrp="1"/>
          </p:cNvSpPr>
          <p:nvPr>
            <p:ph type="title"/>
          </p:nvPr>
        </p:nvSpPr>
        <p:spPr/>
        <p:txBody>
          <a:bodyPr>
            <a:normAutofit/>
          </a:bodyPr>
          <a:lstStyle/>
          <a:p>
            <a:r>
              <a:rPr lang="en-US" b="1" dirty="0"/>
              <a:t>1. Least Privilege</a:t>
            </a:r>
            <a:endParaRPr lang="en-US" dirty="0"/>
          </a:p>
        </p:txBody>
      </p:sp>
      <p:sp>
        <p:nvSpPr>
          <p:cNvPr id="3" name="Content Placeholder 2">
            <a:extLst>
              <a:ext uri="{FF2B5EF4-FFF2-40B4-BE49-F238E27FC236}">
                <a16:creationId xmlns:a16="http://schemas.microsoft.com/office/drawing/2014/main" id="{0E3271FB-9750-E989-3DC1-7C9322DF2C53}"/>
              </a:ext>
            </a:extLst>
          </p:cNvPr>
          <p:cNvSpPr>
            <a:spLocks noGrp="1"/>
          </p:cNvSpPr>
          <p:nvPr>
            <p:ph idx="1"/>
          </p:nvPr>
        </p:nvSpPr>
        <p:spPr/>
        <p:txBody>
          <a:bodyPr/>
          <a:lstStyle/>
          <a:p>
            <a:r>
              <a:rPr lang="en-US" dirty="0"/>
              <a:t>Grant individuals or processes only the minimum access and permissions they need to perform their tasks. </a:t>
            </a:r>
          </a:p>
          <a:p>
            <a:pPr lvl="1"/>
            <a:r>
              <a:rPr lang="en-US" dirty="0"/>
              <a:t>This minimizes the risk of unauthorized access or misuse of privileges.</a:t>
            </a:r>
          </a:p>
          <a:p>
            <a:r>
              <a:rPr lang="en-US" b="1" dirty="0"/>
              <a:t>Example</a:t>
            </a:r>
            <a:r>
              <a:rPr lang="en-US" dirty="0"/>
              <a:t>: A database administrator should only have access to the databases they need to manage. If they don't require access to financial databases, their permissions should not include these.</a:t>
            </a:r>
          </a:p>
          <a:p>
            <a:endParaRPr lang="en-US" dirty="0"/>
          </a:p>
        </p:txBody>
      </p:sp>
    </p:spTree>
    <p:extLst>
      <p:ext uri="{BB962C8B-B14F-4D97-AF65-F5344CB8AC3E}">
        <p14:creationId xmlns:p14="http://schemas.microsoft.com/office/powerpoint/2010/main" val="470529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3DFB-5625-4D42-C744-9067155B7412}"/>
              </a:ext>
            </a:extLst>
          </p:cNvPr>
          <p:cNvSpPr>
            <a:spLocks noGrp="1"/>
          </p:cNvSpPr>
          <p:nvPr>
            <p:ph type="title"/>
          </p:nvPr>
        </p:nvSpPr>
        <p:spPr/>
        <p:txBody>
          <a:bodyPr>
            <a:normAutofit/>
          </a:bodyPr>
          <a:lstStyle/>
          <a:p>
            <a:r>
              <a:rPr lang="en-US" b="1" dirty="0"/>
              <a:t>2. Defense in Depth</a:t>
            </a:r>
            <a:endParaRPr lang="en-US" dirty="0"/>
          </a:p>
        </p:txBody>
      </p:sp>
      <p:sp>
        <p:nvSpPr>
          <p:cNvPr id="3" name="Content Placeholder 2">
            <a:extLst>
              <a:ext uri="{FF2B5EF4-FFF2-40B4-BE49-F238E27FC236}">
                <a16:creationId xmlns:a16="http://schemas.microsoft.com/office/drawing/2014/main" id="{0E3271FB-9750-E989-3DC1-7C9322DF2C53}"/>
              </a:ext>
            </a:extLst>
          </p:cNvPr>
          <p:cNvSpPr>
            <a:spLocks noGrp="1"/>
          </p:cNvSpPr>
          <p:nvPr>
            <p:ph idx="1"/>
          </p:nvPr>
        </p:nvSpPr>
        <p:spPr/>
        <p:txBody>
          <a:bodyPr/>
          <a:lstStyle/>
          <a:p>
            <a:r>
              <a:rPr lang="en-US" dirty="0"/>
              <a:t>Implement multiple layers of security controls and safeguards rather than relying on a single security measure.</a:t>
            </a:r>
          </a:p>
          <a:p>
            <a:pPr lvl="1"/>
            <a:r>
              <a:rPr lang="en-US" dirty="0"/>
              <a:t> This approach helps mitigate risks and reduces the impact of security breaches.</a:t>
            </a:r>
          </a:p>
          <a:p>
            <a:r>
              <a:rPr lang="en-US" b="1" dirty="0"/>
              <a:t>Example</a:t>
            </a:r>
            <a:r>
              <a:rPr lang="en-US" dirty="0"/>
              <a:t>: A web application might use HTTPS to secure data in transit, employ firewalls to block unauthorized access, and implement intrusion detection systems to monitor for suspicious activity.</a:t>
            </a:r>
          </a:p>
          <a:p>
            <a:endParaRPr lang="en-US" dirty="0"/>
          </a:p>
        </p:txBody>
      </p:sp>
    </p:spTree>
    <p:extLst>
      <p:ext uri="{BB962C8B-B14F-4D97-AF65-F5344CB8AC3E}">
        <p14:creationId xmlns:p14="http://schemas.microsoft.com/office/powerpoint/2010/main" val="1899201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3DFB-5625-4D42-C744-9067155B7412}"/>
              </a:ext>
            </a:extLst>
          </p:cNvPr>
          <p:cNvSpPr>
            <a:spLocks noGrp="1"/>
          </p:cNvSpPr>
          <p:nvPr>
            <p:ph type="title"/>
          </p:nvPr>
        </p:nvSpPr>
        <p:spPr/>
        <p:txBody>
          <a:bodyPr>
            <a:normAutofit/>
          </a:bodyPr>
          <a:lstStyle/>
          <a:p>
            <a:r>
              <a:rPr lang="en-US" b="1" dirty="0"/>
              <a:t>3. Fail-safe Defaults</a:t>
            </a:r>
            <a:endParaRPr lang="en-US" dirty="0"/>
          </a:p>
        </p:txBody>
      </p:sp>
      <p:sp>
        <p:nvSpPr>
          <p:cNvPr id="3" name="Content Placeholder 2">
            <a:extLst>
              <a:ext uri="{FF2B5EF4-FFF2-40B4-BE49-F238E27FC236}">
                <a16:creationId xmlns:a16="http://schemas.microsoft.com/office/drawing/2014/main" id="{0E3271FB-9750-E989-3DC1-7C9322DF2C53}"/>
              </a:ext>
            </a:extLst>
          </p:cNvPr>
          <p:cNvSpPr>
            <a:spLocks noGrp="1"/>
          </p:cNvSpPr>
          <p:nvPr>
            <p:ph idx="1"/>
          </p:nvPr>
        </p:nvSpPr>
        <p:spPr/>
        <p:txBody>
          <a:bodyPr/>
          <a:lstStyle/>
          <a:p>
            <a:r>
              <a:rPr lang="en-US" dirty="0"/>
              <a:t>Systems and applications should be configured to operate securely by default.</a:t>
            </a:r>
          </a:p>
          <a:p>
            <a:pPr lvl="1"/>
            <a:r>
              <a:rPr lang="en-US" dirty="0"/>
              <a:t> If a configuration or access control is not explicitly defined, it should be denied or disabled.</a:t>
            </a:r>
          </a:p>
          <a:p>
            <a:r>
              <a:rPr lang="en-US" b="1" dirty="0"/>
              <a:t>Example</a:t>
            </a:r>
            <a:r>
              <a:rPr lang="en-US" dirty="0"/>
              <a:t>: A file-sharing system should default to private settings for new files, ensuring only the owner can access them unless additional permissions are granted.</a:t>
            </a:r>
          </a:p>
          <a:p>
            <a:endParaRPr lang="en-US" dirty="0"/>
          </a:p>
        </p:txBody>
      </p:sp>
    </p:spTree>
    <p:extLst>
      <p:ext uri="{BB962C8B-B14F-4D97-AF65-F5344CB8AC3E}">
        <p14:creationId xmlns:p14="http://schemas.microsoft.com/office/powerpoint/2010/main" val="405351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3DFB-5625-4D42-C744-9067155B7412}"/>
              </a:ext>
            </a:extLst>
          </p:cNvPr>
          <p:cNvSpPr>
            <a:spLocks noGrp="1"/>
          </p:cNvSpPr>
          <p:nvPr>
            <p:ph type="title"/>
          </p:nvPr>
        </p:nvSpPr>
        <p:spPr/>
        <p:txBody>
          <a:bodyPr>
            <a:normAutofit/>
          </a:bodyPr>
          <a:lstStyle/>
          <a:p>
            <a:r>
              <a:rPr lang="en-US" b="1" dirty="0"/>
              <a:t>4. Input Validation</a:t>
            </a:r>
            <a:endParaRPr lang="en-US" dirty="0"/>
          </a:p>
        </p:txBody>
      </p:sp>
      <p:sp>
        <p:nvSpPr>
          <p:cNvPr id="3" name="Content Placeholder 2">
            <a:extLst>
              <a:ext uri="{FF2B5EF4-FFF2-40B4-BE49-F238E27FC236}">
                <a16:creationId xmlns:a16="http://schemas.microsoft.com/office/drawing/2014/main" id="{0E3271FB-9750-E989-3DC1-7C9322DF2C53}"/>
              </a:ext>
            </a:extLst>
          </p:cNvPr>
          <p:cNvSpPr>
            <a:spLocks noGrp="1"/>
          </p:cNvSpPr>
          <p:nvPr>
            <p:ph idx="1"/>
          </p:nvPr>
        </p:nvSpPr>
        <p:spPr/>
        <p:txBody>
          <a:bodyPr/>
          <a:lstStyle/>
          <a:p>
            <a:r>
              <a:rPr lang="en-US" dirty="0"/>
              <a:t>Validate and sanitize all user inputs to prevent injection attacks, such as SQL injection and cross-site scripting (XSS).</a:t>
            </a:r>
          </a:p>
          <a:p>
            <a:pPr lvl="1"/>
            <a:r>
              <a:rPr lang="en-US" dirty="0"/>
              <a:t>This ensures that data is safe before being processed.</a:t>
            </a:r>
          </a:p>
          <a:p>
            <a:r>
              <a:rPr lang="en-US" b="1" dirty="0"/>
              <a:t>Example</a:t>
            </a:r>
            <a:r>
              <a:rPr lang="en-US" dirty="0"/>
              <a:t>: A login form should validate the entered username and password to ensure they meet expected formats and lengths, and sanitize inputs to remove any potentially malicious code.</a:t>
            </a:r>
          </a:p>
          <a:p>
            <a:endParaRPr lang="en-US" dirty="0"/>
          </a:p>
        </p:txBody>
      </p:sp>
    </p:spTree>
    <p:extLst>
      <p:ext uri="{BB962C8B-B14F-4D97-AF65-F5344CB8AC3E}">
        <p14:creationId xmlns:p14="http://schemas.microsoft.com/office/powerpoint/2010/main" val="88123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3DFB-5625-4D42-C744-9067155B7412}"/>
              </a:ext>
            </a:extLst>
          </p:cNvPr>
          <p:cNvSpPr>
            <a:spLocks noGrp="1"/>
          </p:cNvSpPr>
          <p:nvPr>
            <p:ph type="title"/>
          </p:nvPr>
        </p:nvSpPr>
        <p:spPr/>
        <p:txBody>
          <a:bodyPr>
            <a:normAutofit/>
          </a:bodyPr>
          <a:lstStyle/>
          <a:p>
            <a:r>
              <a:rPr lang="en-US" b="1" dirty="0"/>
              <a:t>5. Output Encoding</a:t>
            </a:r>
            <a:endParaRPr lang="en-US" dirty="0"/>
          </a:p>
        </p:txBody>
      </p:sp>
      <p:sp>
        <p:nvSpPr>
          <p:cNvPr id="3" name="Content Placeholder 2">
            <a:extLst>
              <a:ext uri="{FF2B5EF4-FFF2-40B4-BE49-F238E27FC236}">
                <a16:creationId xmlns:a16="http://schemas.microsoft.com/office/drawing/2014/main" id="{0E3271FB-9750-E989-3DC1-7C9322DF2C53}"/>
              </a:ext>
            </a:extLst>
          </p:cNvPr>
          <p:cNvSpPr>
            <a:spLocks noGrp="1"/>
          </p:cNvSpPr>
          <p:nvPr>
            <p:ph idx="1"/>
          </p:nvPr>
        </p:nvSpPr>
        <p:spPr/>
        <p:txBody>
          <a:bodyPr/>
          <a:lstStyle/>
          <a:p>
            <a:r>
              <a:rPr lang="en-US" dirty="0"/>
              <a:t>Encode data before displaying it to users to prevent attacks like XSS by treating potentially malicious input as data, not executable code.</a:t>
            </a:r>
          </a:p>
          <a:p>
            <a:r>
              <a:rPr lang="en-US" b="1" dirty="0"/>
              <a:t>Example</a:t>
            </a:r>
            <a:r>
              <a:rPr lang="en-US" dirty="0"/>
              <a:t>: An application displaying user comments should encode special characters (e.g., &lt;, &gt;, &amp;, ") to prevent them from being interpreted as HTML or JavaScript.</a:t>
            </a:r>
          </a:p>
          <a:p>
            <a:endParaRPr lang="en-US" dirty="0"/>
          </a:p>
        </p:txBody>
      </p:sp>
    </p:spTree>
    <p:extLst>
      <p:ext uri="{BB962C8B-B14F-4D97-AF65-F5344CB8AC3E}">
        <p14:creationId xmlns:p14="http://schemas.microsoft.com/office/powerpoint/2010/main" val="2618377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3DFB-5625-4D42-C744-9067155B7412}"/>
              </a:ext>
            </a:extLst>
          </p:cNvPr>
          <p:cNvSpPr>
            <a:spLocks noGrp="1"/>
          </p:cNvSpPr>
          <p:nvPr>
            <p:ph type="title"/>
          </p:nvPr>
        </p:nvSpPr>
        <p:spPr/>
        <p:txBody>
          <a:bodyPr>
            <a:normAutofit/>
          </a:bodyPr>
          <a:lstStyle/>
          <a:p>
            <a:r>
              <a:rPr lang="en-US" b="1" dirty="0"/>
              <a:t>6. Secure Data Storage</a:t>
            </a:r>
            <a:endParaRPr lang="en-US" dirty="0"/>
          </a:p>
        </p:txBody>
      </p:sp>
      <p:sp>
        <p:nvSpPr>
          <p:cNvPr id="3" name="Content Placeholder 2">
            <a:extLst>
              <a:ext uri="{FF2B5EF4-FFF2-40B4-BE49-F238E27FC236}">
                <a16:creationId xmlns:a16="http://schemas.microsoft.com/office/drawing/2014/main" id="{0E3271FB-9750-E989-3DC1-7C9322DF2C53}"/>
              </a:ext>
            </a:extLst>
          </p:cNvPr>
          <p:cNvSpPr>
            <a:spLocks noGrp="1"/>
          </p:cNvSpPr>
          <p:nvPr>
            <p:ph idx="1"/>
          </p:nvPr>
        </p:nvSpPr>
        <p:spPr/>
        <p:txBody>
          <a:bodyPr/>
          <a:lstStyle/>
          <a:p>
            <a:r>
              <a:rPr lang="en-US" dirty="0"/>
              <a:t>Use strong encryption and access controls to protect sensitive data at rest. Encrypting data in databases, files, and other storage locations ensures it's secure even if accessed improperly.</a:t>
            </a:r>
          </a:p>
          <a:p>
            <a:r>
              <a:rPr lang="en-US" b="1" dirty="0"/>
              <a:t>Example</a:t>
            </a:r>
            <a:r>
              <a:rPr lang="en-US" dirty="0"/>
              <a:t>: Customer information stored in a database should be encrypted using AES-256 encryption, and access to this data should be restricted based on roles.</a:t>
            </a:r>
          </a:p>
          <a:p>
            <a:endParaRPr lang="en-US" dirty="0"/>
          </a:p>
        </p:txBody>
      </p:sp>
    </p:spTree>
    <p:extLst>
      <p:ext uri="{BB962C8B-B14F-4D97-AF65-F5344CB8AC3E}">
        <p14:creationId xmlns:p14="http://schemas.microsoft.com/office/powerpoint/2010/main" val="405012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3DFB-5625-4D42-C744-9067155B7412}"/>
              </a:ext>
            </a:extLst>
          </p:cNvPr>
          <p:cNvSpPr>
            <a:spLocks noGrp="1"/>
          </p:cNvSpPr>
          <p:nvPr>
            <p:ph type="title"/>
          </p:nvPr>
        </p:nvSpPr>
        <p:spPr/>
        <p:txBody>
          <a:bodyPr>
            <a:normAutofit/>
          </a:bodyPr>
          <a:lstStyle/>
          <a:p>
            <a:r>
              <a:rPr lang="en-US" b="1" dirty="0"/>
              <a:t>7. Authentication and Authorization</a:t>
            </a:r>
            <a:endParaRPr lang="en-US" dirty="0"/>
          </a:p>
        </p:txBody>
      </p:sp>
      <p:sp>
        <p:nvSpPr>
          <p:cNvPr id="3" name="Content Placeholder 2">
            <a:extLst>
              <a:ext uri="{FF2B5EF4-FFF2-40B4-BE49-F238E27FC236}">
                <a16:creationId xmlns:a16="http://schemas.microsoft.com/office/drawing/2014/main" id="{0E3271FB-9750-E989-3DC1-7C9322DF2C53}"/>
              </a:ext>
            </a:extLst>
          </p:cNvPr>
          <p:cNvSpPr>
            <a:spLocks noGrp="1"/>
          </p:cNvSpPr>
          <p:nvPr>
            <p:ph idx="1"/>
          </p:nvPr>
        </p:nvSpPr>
        <p:spPr/>
        <p:txBody>
          <a:bodyPr/>
          <a:lstStyle/>
          <a:p>
            <a:r>
              <a:rPr lang="en-US" dirty="0"/>
              <a:t>Implement robust authentication mechanisms to verify user identities and authorization controls to ensure users can only access permitted resources and functionality.</a:t>
            </a:r>
          </a:p>
          <a:p>
            <a:r>
              <a:rPr lang="en-US" b="1" dirty="0"/>
              <a:t>Example</a:t>
            </a:r>
            <a:r>
              <a:rPr lang="en-US" dirty="0"/>
              <a:t>: A banking app uses multi-factor authentication (MFA) for login and role-based access controls to ensure users can only view their own accounts and not others'.</a:t>
            </a:r>
          </a:p>
          <a:p>
            <a:endParaRPr lang="en-US" dirty="0"/>
          </a:p>
        </p:txBody>
      </p:sp>
    </p:spTree>
    <p:extLst>
      <p:ext uri="{BB962C8B-B14F-4D97-AF65-F5344CB8AC3E}">
        <p14:creationId xmlns:p14="http://schemas.microsoft.com/office/powerpoint/2010/main" val="1173318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3DFB-5625-4D42-C744-9067155B7412}"/>
              </a:ext>
            </a:extLst>
          </p:cNvPr>
          <p:cNvSpPr>
            <a:spLocks noGrp="1"/>
          </p:cNvSpPr>
          <p:nvPr>
            <p:ph type="title"/>
          </p:nvPr>
        </p:nvSpPr>
        <p:spPr/>
        <p:txBody>
          <a:bodyPr>
            <a:normAutofit/>
          </a:bodyPr>
          <a:lstStyle/>
          <a:p>
            <a:r>
              <a:rPr lang="en-US" b="1" dirty="0"/>
              <a:t>8. Session Management</a:t>
            </a:r>
            <a:endParaRPr lang="en-US" dirty="0"/>
          </a:p>
        </p:txBody>
      </p:sp>
      <p:sp>
        <p:nvSpPr>
          <p:cNvPr id="3" name="Content Placeholder 2">
            <a:extLst>
              <a:ext uri="{FF2B5EF4-FFF2-40B4-BE49-F238E27FC236}">
                <a16:creationId xmlns:a16="http://schemas.microsoft.com/office/drawing/2014/main" id="{0E3271FB-9750-E989-3DC1-7C9322DF2C53}"/>
              </a:ext>
            </a:extLst>
          </p:cNvPr>
          <p:cNvSpPr>
            <a:spLocks noGrp="1"/>
          </p:cNvSpPr>
          <p:nvPr>
            <p:ph idx="1"/>
          </p:nvPr>
        </p:nvSpPr>
        <p:spPr/>
        <p:txBody>
          <a:bodyPr/>
          <a:lstStyle/>
          <a:p>
            <a:r>
              <a:rPr lang="en-US" dirty="0"/>
              <a:t>Properly manage and secure user sessions to prevent session fixation, session hijacking, and other session-related attacks.</a:t>
            </a:r>
          </a:p>
          <a:p>
            <a:r>
              <a:rPr lang="en-US" b="1" dirty="0"/>
              <a:t>Example</a:t>
            </a:r>
            <a:r>
              <a:rPr lang="en-US" dirty="0"/>
              <a:t>: A web application should generate a new session ID after a successful login and use secure cookies with the </a:t>
            </a:r>
            <a:r>
              <a:rPr lang="en-US" dirty="0" err="1"/>
              <a:t>HttpOnly</a:t>
            </a:r>
            <a:r>
              <a:rPr lang="en-US" dirty="0"/>
              <a:t> and Secure flags.</a:t>
            </a:r>
          </a:p>
          <a:p>
            <a:endParaRPr lang="en-US" dirty="0"/>
          </a:p>
        </p:txBody>
      </p:sp>
    </p:spTree>
    <p:extLst>
      <p:ext uri="{BB962C8B-B14F-4D97-AF65-F5344CB8AC3E}">
        <p14:creationId xmlns:p14="http://schemas.microsoft.com/office/powerpoint/2010/main" val="2843256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3DFB-5625-4D42-C744-9067155B7412}"/>
              </a:ext>
            </a:extLst>
          </p:cNvPr>
          <p:cNvSpPr>
            <a:spLocks noGrp="1"/>
          </p:cNvSpPr>
          <p:nvPr>
            <p:ph type="title"/>
          </p:nvPr>
        </p:nvSpPr>
        <p:spPr/>
        <p:txBody>
          <a:bodyPr>
            <a:normAutofit/>
          </a:bodyPr>
          <a:lstStyle/>
          <a:p>
            <a:r>
              <a:rPr lang="en-US" b="1" dirty="0"/>
              <a:t>9. Secure Communication</a:t>
            </a:r>
            <a:endParaRPr lang="en-US" dirty="0"/>
          </a:p>
        </p:txBody>
      </p:sp>
      <p:sp>
        <p:nvSpPr>
          <p:cNvPr id="3" name="Content Placeholder 2">
            <a:extLst>
              <a:ext uri="{FF2B5EF4-FFF2-40B4-BE49-F238E27FC236}">
                <a16:creationId xmlns:a16="http://schemas.microsoft.com/office/drawing/2014/main" id="{0E3271FB-9750-E989-3DC1-7C9322DF2C53}"/>
              </a:ext>
            </a:extLst>
          </p:cNvPr>
          <p:cNvSpPr>
            <a:spLocks noGrp="1"/>
          </p:cNvSpPr>
          <p:nvPr>
            <p:ph idx="1"/>
          </p:nvPr>
        </p:nvSpPr>
        <p:spPr/>
        <p:txBody>
          <a:bodyPr/>
          <a:lstStyle/>
          <a:p>
            <a:r>
              <a:rPr lang="en-US" dirty="0"/>
              <a:t>Use secure protocols like HTTPS to protect data transmitted between clients and servers.</a:t>
            </a:r>
          </a:p>
          <a:p>
            <a:r>
              <a:rPr lang="en-US" b="1" dirty="0"/>
              <a:t>Example</a:t>
            </a:r>
            <a:r>
              <a:rPr lang="en-US" dirty="0"/>
              <a:t>: An online shopping site uses HTTPS to encrypt all data exchanged between the user's browser and the server, protecting credit card information during transactions.</a:t>
            </a:r>
          </a:p>
          <a:p>
            <a:endParaRPr lang="en-US" dirty="0"/>
          </a:p>
        </p:txBody>
      </p:sp>
    </p:spTree>
    <p:extLst>
      <p:ext uri="{BB962C8B-B14F-4D97-AF65-F5344CB8AC3E}">
        <p14:creationId xmlns:p14="http://schemas.microsoft.com/office/powerpoint/2010/main" val="266376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3DFB-5625-4D42-C744-9067155B7412}"/>
              </a:ext>
            </a:extLst>
          </p:cNvPr>
          <p:cNvSpPr>
            <a:spLocks noGrp="1"/>
          </p:cNvSpPr>
          <p:nvPr>
            <p:ph type="title"/>
          </p:nvPr>
        </p:nvSpPr>
        <p:spPr/>
        <p:txBody>
          <a:bodyPr>
            <a:normAutofit/>
          </a:bodyPr>
          <a:lstStyle/>
          <a:p>
            <a:r>
              <a:rPr lang="en-US" b="1" dirty="0"/>
              <a:t>10. Error Handling</a:t>
            </a:r>
            <a:endParaRPr lang="en-US" dirty="0"/>
          </a:p>
        </p:txBody>
      </p:sp>
      <p:sp>
        <p:nvSpPr>
          <p:cNvPr id="3" name="Content Placeholder 2">
            <a:extLst>
              <a:ext uri="{FF2B5EF4-FFF2-40B4-BE49-F238E27FC236}">
                <a16:creationId xmlns:a16="http://schemas.microsoft.com/office/drawing/2014/main" id="{0E3271FB-9750-E989-3DC1-7C9322DF2C53}"/>
              </a:ext>
            </a:extLst>
          </p:cNvPr>
          <p:cNvSpPr>
            <a:spLocks noGrp="1"/>
          </p:cNvSpPr>
          <p:nvPr>
            <p:ph idx="1"/>
          </p:nvPr>
        </p:nvSpPr>
        <p:spPr/>
        <p:txBody>
          <a:bodyPr/>
          <a:lstStyle/>
          <a:p>
            <a:r>
              <a:rPr lang="en-US" dirty="0"/>
              <a:t>Implement appropriate error handling and reporting mechanisms to provide minimal information to users while logging detailed error messages for administrators.</a:t>
            </a:r>
          </a:p>
          <a:p>
            <a:r>
              <a:rPr lang="en-US" b="1" dirty="0"/>
              <a:t>Example</a:t>
            </a:r>
            <a:r>
              <a:rPr lang="en-US" dirty="0"/>
              <a:t>: A web application should display a generic error message ("An error occurred, please try again later") to users while logging detailed technical information about the error for developers.</a:t>
            </a:r>
          </a:p>
          <a:p>
            <a:endParaRPr lang="en-US" dirty="0"/>
          </a:p>
        </p:txBody>
      </p:sp>
    </p:spTree>
    <p:extLst>
      <p:ext uri="{BB962C8B-B14F-4D97-AF65-F5344CB8AC3E}">
        <p14:creationId xmlns:p14="http://schemas.microsoft.com/office/powerpoint/2010/main" val="1127174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3DFB-5625-4D42-C744-9067155B7412}"/>
              </a:ext>
            </a:extLst>
          </p:cNvPr>
          <p:cNvSpPr>
            <a:spLocks noGrp="1"/>
          </p:cNvSpPr>
          <p:nvPr>
            <p:ph type="title"/>
          </p:nvPr>
        </p:nvSpPr>
        <p:spPr/>
        <p:txBody>
          <a:bodyPr/>
          <a:lstStyle/>
          <a:p>
            <a:r>
              <a:rPr lang="en-US" dirty="0"/>
              <a:t>How are software designed?</a:t>
            </a:r>
          </a:p>
        </p:txBody>
      </p:sp>
      <p:sp>
        <p:nvSpPr>
          <p:cNvPr id="3" name="Content Placeholder 2">
            <a:extLst>
              <a:ext uri="{FF2B5EF4-FFF2-40B4-BE49-F238E27FC236}">
                <a16:creationId xmlns:a16="http://schemas.microsoft.com/office/drawing/2014/main" id="{0E3271FB-9750-E989-3DC1-7C9322DF2C53}"/>
              </a:ext>
            </a:extLst>
          </p:cNvPr>
          <p:cNvSpPr>
            <a:spLocks noGrp="1"/>
          </p:cNvSpPr>
          <p:nvPr>
            <p:ph idx="1"/>
          </p:nvPr>
        </p:nvSpPr>
        <p:spPr/>
        <p:txBody>
          <a:bodyPr/>
          <a:lstStyle/>
          <a:p>
            <a:r>
              <a:rPr lang="en-US" dirty="0"/>
              <a:t>The need of “getting something done”  is probably the main reason we have software applications.</a:t>
            </a:r>
          </a:p>
          <a:p>
            <a:r>
              <a:rPr lang="en-US" dirty="0"/>
              <a:t>In the world of business, these are known as business requirements.</a:t>
            </a:r>
          </a:p>
          <a:p>
            <a:pPr lvl="1"/>
            <a:r>
              <a:rPr lang="en-US" dirty="0"/>
              <a:t>Track customers, sales, stock, data.</a:t>
            </a:r>
          </a:p>
          <a:p>
            <a:pPr lvl="1"/>
            <a:r>
              <a:rPr lang="en-US" dirty="0"/>
              <a:t>The origin of a software, is the business/ human requirement.</a:t>
            </a:r>
          </a:p>
          <a:p>
            <a:r>
              <a:rPr lang="en-US" dirty="0"/>
              <a:t>How can we communicate this need to a team of software developers?</a:t>
            </a:r>
          </a:p>
          <a:p>
            <a:pPr lvl="1"/>
            <a:endParaRPr lang="en-US" dirty="0"/>
          </a:p>
          <a:p>
            <a:endParaRPr lang="en-US" dirty="0"/>
          </a:p>
        </p:txBody>
      </p:sp>
    </p:spTree>
    <p:extLst>
      <p:ext uri="{BB962C8B-B14F-4D97-AF65-F5344CB8AC3E}">
        <p14:creationId xmlns:p14="http://schemas.microsoft.com/office/powerpoint/2010/main" val="10489334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3DFB-5625-4D42-C744-9067155B7412}"/>
              </a:ext>
            </a:extLst>
          </p:cNvPr>
          <p:cNvSpPr>
            <a:spLocks noGrp="1"/>
          </p:cNvSpPr>
          <p:nvPr>
            <p:ph type="title"/>
          </p:nvPr>
        </p:nvSpPr>
        <p:spPr/>
        <p:txBody>
          <a:bodyPr>
            <a:normAutofit/>
          </a:bodyPr>
          <a:lstStyle/>
          <a:p>
            <a:r>
              <a:rPr lang="en-US" b="1" dirty="0"/>
              <a:t>11. Secure Dependencies</a:t>
            </a:r>
            <a:endParaRPr lang="en-US" dirty="0"/>
          </a:p>
        </p:txBody>
      </p:sp>
      <p:sp>
        <p:nvSpPr>
          <p:cNvPr id="3" name="Content Placeholder 2">
            <a:extLst>
              <a:ext uri="{FF2B5EF4-FFF2-40B4-BE49-F238E27FC236}">
                <a16:creationId xmlns:a16="http://schemas.microsoft.com/office/drawing/2014/main" id="{0E3271FB-9750-E989-3DC1-7C9322DF2C53}"/>
              </a:ext>
            </a:extLst>
          </p:cNvPr>
          <p:cNvSpPr>
            <a:spLocks noGrp="1"/>
          </p:cNvSpPr>
          <p:nvPr>
            <p:ph idx="1"/>
          </p:nvPr>
        </p:nvSpPr>
        <p:spPr/>
        <p:txBody>
          <a:bodyPr/>
          <a:lstStyle/>
          <a:p>
            <a:r>
              <a:rPr lang="en-US" dirty="0"/>
              <a:t>Regularly update and patch all software components and libraries to address known vulnerabilities. </a:t>
            </a:r>
          </a:p>
          <a:p>
            <a:pPr lvl="1"/>
            <a:r>
              <a:rPr lang="en-US" dirty="0"/>
              <a:t>Ensure third-party dependencies are secure and up to date.</a:t>
            </a:r>
          </a:p>
          <a:p>
            <a:r>
              <a:rPr lang="en-US" b="1" dirty="0"/>
              <a:t>Example</a:t>
            </a:r>
            <a:r>
              <a:rPr lang="en-US" dirty="0"/>
              <a:t>: A developer should regularly check for updates to libraries like OpenSSL and apply patches to fix known security vulnerabilities such as Heartbleed.</a:t>
            </a:r>
          </a:p>
          <a:p>
            <a:endParaRPr lang="en-US" dirty="0"/>
          </a:p>
        </p:txBody>
      </p:sp>
    </p:spTree>
    <p:extLst>
      <p:ext uri="{BB962C8B-B14F-4D97-AF65-F5344CB8AC3E}">
        <p14:creationId xmlns:p14="http://schemas.microsoft.com/office/powerpoint/2010/main" val="7934676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3DFB-5625-4D42-C744-9067155B7412}"/>
              </a:ext>
            </a:extLst>
          </p:cNvPr>
          <p:cNvSpPr>
            <a:spLocks noGrp="1"/>
          </p:cNvSpPr>
          <p:nvPr>
            <p:ph type="title"/>
          </p:nvPr>
        </p:nvSpPr>
        <p:spPr/>
        <p:txBody>
          <a:bodyPr>
            <a:normAutofit/>
          </a:bodyPr>
          <a:lstStyle/>
          <a:p>
            <a:r>
              <a:rPr lang="en-US" b="1" dirty="0"/>
              <a:t>12. Security Testing</a:t>
            </a:r>
            <a:endParaRPr lang="en-US" dirty="0"/>
          </a:p>
        </p:txBody>
      </p:sp>
      <p:sp>
        <p:nvSpPr>
          <p:cNvPr id="3" name="Content Placeholder 2">
            <a:extLst>
              <a:ext uri="{FF2B5EF4-FFF2-40B4-BE49-F238E27FC236}">
                <a16:creationId xmlns:a16="http://schemas.microsoft.com/office/drawing/2014/main" id="{0E3271FB-9750-E989-3DC1-7C9322DF2C53}"/>
              </a:ext>
            </a:extLst>
          </p:cNvPr>
          <p:cNvSpPr>
            <a:spLocks noGrp="1"/>
          </p:cNvSpPr>
          <p:nvPr>
            <p:ph idx="1"/>
          </p:nvPr>
        </p:nvSpPr>
        <p:spPr/>
        <p:txBody>
          <a:bodyPr/>
          <a:lstStyle/>
          <a:p>
            <a:r>
              <a:rPr lang="en-US" dirty="0"/>
              <a:t>Conduct thorough security testing, including code reviews, penetration testing, and vulnerability scanning, to identify and remediate security issues in the software.</a:t>
            </a:r>
          </a:p>
          <a:p>
            <a:r>
              <a:rPr lang="en-US" b="1" dirty="0"/>
              <a:t>Example</a:t>
            </a:r>
            <a:r>
              <a:rPr lang="en-US" dirty="0"/>
              <a:t>: A company conducts regular penetration tests on its web application to identify and fix security vulnerabilities before attackers can exploit them.</a:t>
            </a:r>
          </a:p>
          <a:p>
            <a:endParaRPr lang="en-US" dirty="0"/>
          </a:p>
        </p:txBody>
      </p:sp>
    </p:spTree>
    <p:extLst>
      <p:ext uri="{BB962C8B-B14F-4D97-AF65-F5344CB8AC3E}">
        <p14:creationId xmlns:p14="http://schemas.microsoft.com/office/powerpoint/2010/main" val="3483591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3DFB-5625-4D42-C744-9067155B7412}"/>
              </a:ext>
            </a:extLst>
          </p:cNvPr>
          <p:cNvSpPr>
            <a:spLocks noGrp="1"/>
          </p:cNvSpPr>
          <p:nvPr>
            <p:ph type="title"/>
          </p:nvPr>
        </p:nvSpPr>
        <p:spPr/>
        <p:txBody>
          <a:bodyPr>
            <a:normAutofit/>
          </a:bodyPr>
          <a:lstStyle/>
          <a:p>
            <a:r>
              <a:rPr lang="en-US" b="1" dirty="0"/>
              <a:t>13. Security Training and Awareness</a:t>
            </a:r>
            <a:endParaRPr lang="en-US" dirty="0"/>
          </a:p>
        </p:txBody>
      </p:sp>
      <p:sp>
        <p:nvSpPr>
          <p:cNvPr id="3" name="Content Placeholder 2">
            <a:extLst>
              <a:ext uri="{FF2B5EF4-FFF2-40B4-BE49-F238E27FC236}">
                <a16:creationId xmlns:a16="http://schemas.microsoft.com/office/drawing/2014/main" id="{0E3271FB-9750-E989-3DC1-7C9322DF2C53}"/>
              </a:ext>
            </a:extLst>
          </p:cNvPr>
          <p:cNvSpPr>
            <a:spLocks noGrp="1"/>
          </p:cNvSpPr>
          <p:nvPr>
            <p:ph idx="1"/>
          </p:nvPr>
        </p:nvSpPr>
        <p:spPr/>
        <p:txBody>
          <a:bodyPr/>
          <a:lstStyle/>
          <a:p>
            <a:r>
              <a:rPr lang="en-US" dirty="0"/>
              <a:t>Promote security awareness among developers, users, and administrators and provide training to ensure they understand and follow security best practices.</a:t>
            </a:r>
          </a:p>
          <a:p>
            <a:r>
              <a:rPr lang="en-US" b="1" dirty="0"/>
              <a:t>Example</a:t>
            </a:r>
            <a:r>
              <a:rPr lang="en-US" dirty="0"/>
              <a:t>: Regular security training sessions for developers on the latest secure coding practices and awareness programs for employees on recognizing phishing attacks.</a:t>
            </a:r>
          </a:p>
          <a:p>
            <a:endParaRPr lang="en-US" dirty="0"/>
          </a:p>
        </p:txBody>
      </p:sp>
    </p:spTree>
    <p:extLst>
      <p:ext uri="{BB962C8B-B14F-4D97-AF65-F5344CB8AC3E}">
        <p14:creationId xmlns:p14="http://schemas.microsoft.com/office/powerpoint/2010/main" val="24138378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3DFB-5625-4D42-C744-9067155B7412}"/>
              </a:ext>
            </a:extLst>
          </p:cNvPr>
          <p:cNvSpPr>
            <a:spLocks noGrp="1"/>
          </p:cNvSpPr>
          <p:nvPr>
            <p:ph type="title"/>
          </p:nvPr>
        </p:nvSpPr>
        <p:spPr/>
        <p:txBody>
          <a:bodyPr>
            <a:normAutofit/>
          </a:bodyPr>
          <a:lstStyle/>
          <a:p>
            <a:r>
              <a:rPr lang="en-US" b="1" dirty="0"/>
              <a:t>14. Incident Response</a:t>
            </a:r>
            <a:endParaRPr lang="en-US" dirty="0"/>
          </a:p>
        </p:txBody>
      </p:sp>
      <p:sp>
        <p:nvSpPr>
          <p:cNvPr id="3" name="Content Placeholder 2">
            <a:extLst>
              <a:ext uri="{FF2B5EF4-FFF2-40B4-BE49-F238E27FC236}">
                <a16:creationId xmlns:a16="http://schemas.microsoft.com/office/drawing/2014/main" id="{0E3271FB-9750-E989-3DC1-7C9322DF2C53}"/>
              </a:ext>
            </a:extLst>
          </p:cNvPr>
          <p:cNvSpPr>
            <a:spLocks noGrp="1"/>
          </p:cNvSpPr>
          <p:nvPr>
            <p:ph idx="1"/>
          </p:nvPr>
        </p:nvSpPr>
        <p:spPr/>
        <p:txBody>
          <a:bodyPr/>
          <a:lstStyle/>
          <a:p>
            <a:r>
              <a:rPr lang="en-US" dirty="0"/>
              <a:t>Develop a plan to effectively respond to security breaches and minimize their impact.</a:t>
            </a:r>
          </a:p>
          <a:p>
            <a:r>
              <a:rPr lang="en-US" b="1" dirty="0"/>
              <a:t>Example</a:t>
            </a:r>
            <a:r>
              <a:rPr lang="en-US" dirty="0"/>
              <a:t>: A company has an incident response team that follows a detailed plan to contain, investigate, and remediate security incidents such as data breaches.</a:t>
            </a:r>
          </a:p>
          <a:p>
            <a:endParaRPr lang="en-US" dirty="0"/>
          </a:p>
        </p:txBody>
      </p:sp>
    </p:spTree>
    <p:extLst>
      <p:ext uri="{BB962C8B-B14F-4D97-AF65-F5344CB8AC3E}">
        <p14:creationId xmlns:p14="http://schemas.microsoft.com/office/powerpoint/2010/main" val="13898551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3DFB-5625-4D42-C744-9067155B7412}"/>
              </a:ext>
            </a:extLst>
          </p:cNvPr>
          <p:cNvSpPr>
            <a:spLocks noGrp="1"/>
          </p:cNvSpPr>
          <p:nvPr>
            <p:ph type="title"/>
          </p:nvPr>
        </p:nvSpPr>
        <p:spPr/>
        <p:txBody>
          <a:bodyPr>
            <a:normAutofit/>
          </a:bodyPr>
          <a:lstStyle/>
          <a:p>
            <a:r>
              <a:rPr lang="en-US" b="1" dirty="0"/>
              <a:t>15. Security by Design</a:t>
            </a:r>
            <a:endParaRPr lang="en-US" dirty="0"/>
          </a:p>
        </p:txBody>
      </p:sp>
      <p:sp>
        <p:nvSpPr>
          <p:cNvPr id="3" name="Content Placeholder 2">
            <a:extLst>
              <a:ext uri="{FF2B5EF4-FFF2-40B4-BE49-F238E27FC236}">
                <a16:creationId xmlns:a16="http://schemas.microsoft.com/office/drawing/2014/main" id="{0E3271FB-9750-E989-3DC1-7C9322DF2C53}"/>
              </a:ext>
            </a:extLst>
          </p:cNvPr>
          <p:cNvSpPr>
            <a:spLocks noGrp="1"/>
          </p:cNvSpPr>
          <p:nvPr>
            <p:ph idx="1"/>
          </p:nvPr>
        </p:nvSpPr>
        <p:spPr/>
        <p:txBody>
          <a:bodyPr/>
          <a:lstStyle/>
          <a:p>
            <a:r>
              <a:rPr lang="en-US" dirty="0"/>
              <a:t>Consider security from the initial stages of software design and architecture rather than attempting to bolt security onto a finished product.</a:t>
            </a:r>
          </a:p>
          <a:p>
            <a:r>
              <a:rPr lang="en-US" b="1" dirty="0"/>
              <a:t>Example</a:t>
            </a:r>
            <a:r>
              <a:rPr lang="en-US" dirty="0"/>
              <a:t>: During the design phase of a new application, developers include threat modeling and security requirements to ensure the system is secure from the start.</a:t>
            </a:r>
          </a:p>
          <a:p>
            <a:endParaRPr lang="en-US" dirty="0"/>
          </a:p>
        </p:txBody>
      </p:sp>
    </p:spTree>
    <p:extLst>
      <p:ext uri="{BB962C8B-B14F-4D97-AF65-F5344CB8AC3E}">
        <p14:creationId xmlns:p14="http://schemas.microsoft.com/office/powerpoint/2010/main" val="18021766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3DFB-5625-4D42-C744-9067155B7412}"/>
              </a:ext>
            </a:extLst>
          </p:cNvPr>
          <p:cNvSpPr>
            <a:spLocks noGrp="1"/>
          </p:cNvSpPr>
          <p:nvPr>
            <p:ph type="title"/>
          </p:nvPr>
        </p:nvSpPr>
        <p:spPr/>
        <p:txBody>
          <a:bodyPr>
            <a:normAutofit/>
          </a:bodyPr>
          <a:lstStyle/>
          <a:p>
            <a:r>
              <a:rPr lang="en-US" b="1" dirty="0"/>
              <a:t>16. Secure Development Life Cycle (SDLC)</a:t>
            </a:r>
            <a:endParaRPr lang="en-US" dirty="0"/>
          </a:p>
        </p:txBody>
      </p:sp>
      <p:sp>
        <p:nvSpPr>
          <p:cNvPr id="3" name="Content Placeholder 2">
            <a:extLst>
              <a:ext uri="{FF2B5EF4-FFF2-40B4-BE49-F238E27FC236}">
                <a16:creationId xmlns:a16="http://schemas.microsoft.com/office/drawing/2014/main" id="{0E3271FB-9750-E989-3DC1-7C9322DF2C53}"/>
              </a:ext>
            </a:extLst>
          </p:cNvPr>
          <p:cNvSpPr>
            <a:spLocks noGrp="1"/>
          </p:cNvSpPr>
          <p:nvPr>
            <p:ph idx="1"/>
          </p:nvPr>
        </p:nvSpPr>
        <p:spPr/>
        <p:txBody>
          <a:bodyPr/>
          <a:lstStyle/>
          <a:p>
            <a:r>
              <a:rPr lang="en-US" dirty="0"/>
              <a:t>Implement a secure software development life cycle incorporating security activities at each development phase, from requirements to deployment.</a:t>
            </a:r>
          </a:p>
          <a:p>
            <a:r>
              <a:rPr lang="en-US" b="1" dirty="0"/>
              <a:t>Example</a:t>
            </a:r>
            <a:r>
              <a:rPr lang="en-US" dirty="0"/>
              <a:t>: In the SDLC for a mobile banking app, each phase includes security reviews, from planning and requirements gathering to coding, testing, and deployment.</a:t>
            </a:r>
          </a:p>
          <a:p>
            <a:endParaRPr lang="en-US" dirty="0"/>
          </a:p>
        </p:txBody>
      </p:sp>
    </p:spTree>
    <p:extLst>
      <p:ext uri="{BB962C8B-B14F-4D97-AF65-F5344CB8AC3E}">
        <p14:creationId xmlns:p14="http://schemas.microsoft.com/office/powerpoint/2010/main" val="882971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39A26-ADB8-6078-98D4-7C53FA989FB0}"/>
              </a:ext>
            </a:extLst>
          </p:cNvPr>
          <p:cNvSpPr>
            <a:spLocks noGrp="1"/>
          </p:cNvSpPr>
          <p:nvPr>
            <p:ph type="title"/>
          </p:nvPr>
        </p:nvSpPr>
        <p:spPr/>
        <p:txBody>
          <a:bodyPr>
            <a:normAutofit/>
          </a:bodyPr>
          <a:lstStyle/>
          <a:p>
            <a:r>
              <a:rPr lang="en-US" b="1" dirty="0"/>
              <a:t>17. Threat Modeling</a:t>
            </a:r>
            <a:endParaRPr lang="en-US" dirty="0"/>
          </a:p>
        </p:txBody>
      </p:sp>
      <p:sp>
        <p:nvSpPr>
          <p:cNvPr id="3" name="Content Placeholder 2">
            <a:extLst>
              <a:ext uri="{FF2B5EF4-FFF2-40B4-BE49-F238E27FC236}">
                <a16:creationId xmlns:a16="http://schemas.microsoft.com/office/drawing/2014/main" id="{0E2E5567-BFEE-7C43-DE11-EFC85BDCF0B4}"/>
              </a:ext>
            </a:extLst>
          </p:cNvPr>
          <p:cNvSpPr>
            <a:spLocks noGrp="1"/>
          </p:cNvSpPr>
          <p:nvPr>
            <p:ph idx="1"/>
          </p:nvPr>
        </p:nvSpPr>
        <p:spPr/>
        <p:txBody>
          <a:bodyPr/>
          <a:lstStyle/>
          <a:p>
            <a:r>
              <a:rPr lang="en-US" dirty="0"/>
              <a:t>Identify and assess potential threats and vulnerabilities specific to your application, allowing proactive security measures.</a:t>
            </a:r>
          </a:p>
          <a:p>
            <a:r>
              <a:rPr lang="en-US" b="1" dirty="0"/>
              <a:t>Example</a:t>
            </a:r>
            <a:r>
              <a:rPr lang="en-US" dirty="0"/>
              <a:t>: During the design phase of a new e-commerce platform, developers create threat models to identify and mitigate risks like SQL injection, XSS, and data breaches.</a:t>
            </a:r>
          </a:p>
          <a:p>
            <a:endParaRPr lang="en-US" dirty="0"/>
          </a:p>
        </p:txBody>
      </p:sp>
    </p:spTree>
    <p:extLst>
      <p:ext uri="{BB962C8B-B14F-4D97-AF65-F5344CB8AC3E}">
        <p14:creationId xmlns:p14="http://schemas.microsoft.com/office/powerpoint/2010/main" val="608335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3E0C6-4D8F-D2F9-4276-2B176A3A7690}"/>
              </a:ext>
            </a:extLst>
          </p:cNvPr>
          <p:cNvSpPr>
            <a:spLocks noGrp="1"/>
          </p:cNvSpPr>
          <p:nvPr>
            <p:ph type="title"/>
          </p:nvPr>
        </p:nvSpPr>
        <p:spPr/>
        <p:txBody>
          <a:bodyPr>
            <a:normAutofit fontScale="90000"/>
          </a:bodyPr>
          <a:lstStyle/>
          <a:p>
            <a:r>
              <a:rPr lang="en-US" dirty="0"/>
              <a:t>FRAMEWORKS TO BE AWARE OF AND FAMILIAR WITH</a:t>
            </a:r>
          </a:p>
        </p:txBody>
      </p:sp>
      <p:sp>
        <p:nvSpPr>
          <p:cNvPr id="3" name="Content Placeholder 2">
            <a:extLst>
              <a:ext uri="{FF2B5EF4-FFF2-40B4-BE49-F238E27FC236}">
                <a16:creationId xmlns:a16="http://schemas.microsoft.com/office/drawing/2014/main" id="{FDC2A89B-2D88-DC68-768F-DF33227A71AA}"/>
              </a:ext>
            </a:extLst>
          </p:cNvPr>
          <p:cNvSpPr>
            <a:spLocks noGrp="1"/>
          </p:cNvSpPr>
          <p:nvPr>
            <p:ph idx="1"/>
          </p:nvPr>
        </p:nvSpPr>
        <p:spPr/>
        <p:txBody>
          <a:bodyPr/>
          <a:lstStyle/>
          <a:p>
            <a:pPr marL="514350" indent="-514350">
              <a:buFont typeface="+mj-lt"/>
              <a:buAutoNum type="arabicPeriod"/>
            </a:pPr>
            <a:r>
              <a:rPr lang="en-US" b="1" dirty="0"/>
              <a:t>Open Web Application Security Project (OWASP)</a:t>
            </a:r>
          </a:p>
          <a:p>
            <a:pPr marL="514350" indent="-514350">
              <a:buFont typeface="+mj-lt"/>
              <a:buAutoNum type="arabicPeriod"/>
            </a:pPr>
            <a:r>
              <a:rPr lang="en-US" b="1" dirty="0"/>
              <a:t>The National Institute of Standards and Technology (NITS) Secure Software Development Framework</a:t>
            </a:r>
          </a:p>
          <a:p>
            <a:pPr marL="514350" indent="-514350">
              <a:buFont typeface="+mj-lt"/>
              <a:buAutoNum type="arabicPeriod"/>
            </a:pPr>
            <a:r>
              <a:rPr lang="en-US" b="1" dirty="0"/>
              <a:t>MITRE frameworks</a:t>
            </a:r>
          </a:p>
          <a:p>
            <a:pPr marL="514350" indent="-514350">
              <a:buFont typeface="+mj-lt"/>
              <a:buAutoNum type="arabicPeriod"/>
            </a:pPr>
            <a:r>
              <a:rPr lang="en-US" b="1" dirty="0"/>
              <a:t>Common SDLC models</a:t>
            </a:r>
          </a:p>
          <a:p>
            <a:pPr marL="514350" indent="-514350">
              <a:buFont typeface="+mj-lt"/>
              <a:buAutoNum type="arabicPeriod"/>
            </a:pPr>
            <a:r>
              <a:rPr lang="en-US" b="1" dirty="0"/>
              <a:t>Microsoft’s Security Development Lifecycle</a:t>
            </a:r>
          </a:p>
          <a:p>
            <a:pPr marL="514350" indent="-514350">
              <a:buFont typeface="+mj-lt"/>
              <a:buAutoNum type="arabicPeriod"/>
            </a:pPr>
            <a:r>
              <a:rPr lang="en-US" b="1" dirty="0"/>
              <a:t>Confidentiality, integrity, and availability (C-I-A)</a:t>
            </a:r>
          </a:p>
          <a:p>
            <a:endParaRPr lang="en-US" b="1" dirty="0"/>
          </a:p>
          <a:p>
            <a:endParaRPr lang="en-US" b="1" dirty="0"/>
          </a:p>
          <a:p>
            <a:endParaRPr lang="en-US" b="1" dirty="0"/>
          </a:p>
          <a:p>
            <a:endParaRPr lang="en-US" b="1" dirty="0"/>
          </a:p>
          <a:p>
            <a:endParaRPr lang="en-US" dirty="0"/>
          </a:p>
        </p:txBody>
      </p:sp>
    </p:spTree>
    <p:extLst>
      <p:ext uri="{BB962C8B-B14F-4D97-AF65-F5344CB8AC3E}">
        <p14:creationId xmlns:p14="http://schemas.microsoft.com/office/powerpoint/2010/main" val="35245908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F2177-FF54-98B2-195A-565B0CB06FC6}"/>
              </a:ext>
            </a:extLst>
          </p:cNvPr>
          <p:cNvSpPr>
            <a:spLocks noGrp="1"/>
          </p:cNvSpPr>
          <p:nvPr>
            <p:ph type="title"/>
          </p:nvPr>
        </p:nvSpPr>
        <p:spPr/>
        <p:txBody>
          <a:bodyPr>
            <a:normAutofit fontScale="90000"/>
          </a:bodyPr>
          <a:lstStyle/>
          <a:p>
            <a:r>
              <a:rPr lang="en-US" b="1" dirty="0"/>
              <a:t>1. Open Web Application Security Project (OWASP)</a:t>
            </a:r>
            <a:endParaRPr lang="en-US" dirty="0"/>
          </a:p>
        </p:txBody>
      </p:sp>
      <p:sp>
        <p:nvSpPr>
          <p:cNvPr id="3" name="Content Placeholder 2">
            <a:extLst>
              <a:ext uri="{FF2B5EF4-FFF2-40B4-BE49-F238E27FC236}">
                <a16:creationId xmlns:a16="http://schemas.microsoft.com/office/drawing/2014/main" id="{465E0C28-BADC-E359-5438-624C821D4F7B}"/>
              </a:ext>
            </a:extLst>
          </p:cNvPr>
          <p:cNvSpPr>
            <a:spLocks noGrp="1"/>
          </p:cNvSpPr>
          <p:nvPr>
            <p:ph idx="1"/>
          </p:nvPr>
        </p:nvSpPr>
        <p:spPr/>
        <p:txBody>
          <a:bodyPr>
            <a:normAutofit fontScale="85000" lnSpcReduction="20000"/>
          </a:bodyPr>
          <a:lstStyle/>
          <a:p>
            <a:r>
              <a:rPr lang="en-US" dirty="0"/>
              <a:t>The Open Web Application Security Project (OWASP) is a nonprofit, community-driven,  foundation dedicated to improving the security of software. </a:t>
            </a:r>
          </a:p>
          <a:p>
            <a:pPr lvl="1"/>
            <a:r>
              <a:rPr lang="en-US" dirty="0"/>
              <a:t>OWASP provides free and open resources, such as tools, documentation, forums, and projects, to help organizations build secure software.</a:t>
            </a:r>
          </a:p>
          <a:p>
            <a:r>
              <a:rPr lang="en-US" b="1" dirty="0"/>
              <a:t>Key Resources</a:t>
            </a:r>
            <a:r>
              <a:rPr lang="en-US" dirty="0"/>
              <a:t>:</a:t>
            </a:r>
          </a:p>
          <a:p>
            <a:pPr marL="971550" lvl="1" indent="-514350">
              <a:buFont typeface="+mj-lt"/>
              <a:buAutoNum type="arabicPeriod"/>
            </a:pPr>
            <a:r>
              <a:rPr lang="en-US" b="1" dirty="0"/>
              <a:t>OWASP Top Ten</a:t>
            </a:r>
            <a:r>
              <a:rPr lang="en-US" dirty="0"/>
              <a:t>: A list of the top ten most critical web application security risks.</a:t>
            </a:r>
          </a:p>
          <a:p>
            <a:pPr marL="971550" lvl="1" indent="-514350">
              <a:buFont typeface="+mj-lt"/>
              <a:buAutoNum type="arabicPeriod"/>
            </a:pPr>
            <a:r>
              <a:rPr lang="en-US" b="1" dirty="0"/>
              <a:t>OWASP ZAP (Zed Attack Proxy)</a:t>
            </a:r>
            <a:r>
              <a:rPr lang="en-US" dirty="0"/>
              <a:t>: A tool for finding vulnerabilities in web applications.</a:t>
            </a:r>
          </a:p>
          <a:p>
            <a:pPr marL="971550" lvl="1" indent="-514350">
              <a:buFont typeface="+mj-lt"/>
              <a:buAutoNum type="arabicPeriod"/>
            </a:pPr>
            <a:r>
              <a:rPr lang="en-US" b="1" dirty="0"/>
              <a:t>OWASP ASVS (Application Security Verification Standard)</a:t>
            </a:r>
            <a:r>
              <a:rPr lang="en-US" dirty="0"/>
              <a:t>: A framework for testing the security of web applications.</a:t>
            </a:r>
          </a:p>
          <a:p>
            <a:endParaRPr lang="en-US" dirty="0"/>
          </a:p>
        </p:txBody>
      </p:sp>
    </p:spTree>
    <p:extLst>
      <p:ext uri="{BB962C8B-B14F-4D97-AF65-F5344CB8AC3E}">
        <p14:creationId xmlns:p14="http://schemas.microsoft.com/office/powerpoint/2010/main" val="24413550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DBED0-E5E0-4ED8-C3BC-1D638B10FB3C}"/>
              </a:ext>
            </a:extLst>
          </p:cNvPr>
          <p:cNvSpPr>
            <a:spLocks noGrp="1"/>
          </p:cNvSpPr>
          <p:nvPr>
            <p:ph type="title"/>
          </p:nvPr>
        </p:nvSpPr>
        <p:spPr/>
        <p:txBody>
          <a:bodyPr/>
          <a:lstStyle/>
          <a:p>
            <a:r>
              <a:rPr lang="en-US" dirty="0"/>
              <a:t>OWASP top 10</a:t>
            </a:r>
          </a:p>
        </p:txBody>
      </p:sp>
      <p:sp>
        <p:nvSpPr>
          <p:cNvPr id="3" name="Content Placeholder 2">
            <a:extLst>
              <a:ext uri="{FF2B5EF4-FFF2-40B4-BE49-F238E27FC236}">
                <a16:creationId xmlns:a16="http://schemas.microsoft.com/office/drawing/2014/main" id="{2F7BED2C-E4DC-42F4-8304-FCC63E591E81}"/>
              </a:ext>
            </a:extLst>
          </p:cNvPr>
          <p:cNvSpPr>
            <a:spLocks noGrp="1"/>
          </p:cNvSpPr>
          <p:nvPr>
            <p:ph idx="1"/>
          </p:nvPr>
        </p:nvSpPr>
        <p:spPr/>
        <p:txBody>
          <a:bodyPr>
            <a:normAutofit/>
          </a:bodyPr>
          <a:lstStyle/>
          <a:p>
            <a:pPr>
              <a:buFont typeface="Arial" panose="020B0604020202020204" pitchFamily="34" charset="0"/>
              <a:buChar char="•"/>
            </a:pPr>
            <a:r>
              <a:rPr lang="en-US" b="1" dirty="0"/>
              <a:t>Description</a:t>
            </a:r>
            <a:r>
              <a:rPr lang="en-US" dirty="0"/>
              <a:t>: The OWASP Top 10 is a list of the top 10 most critical web application security risks.</a:t>
            </a:r>
          </a:p>
          <a:p>
            <a:pPr>
              <a:buFont typeface="Arial" panose="020B0604020202020204" pitchFamily="34" charset="0"/>
              <a:buChar char="•"/>
            </a:pPr>
            <a:r>
              <a:rPr lang="en-US" b="1" dirty="0"/>
              <a:t>Purpose</a:t>
            </a:r>
            <a:r>
              <a:rPr lang="en-US" dirty="0"/>
              <a:t>: Serves as a guideline for developers and organizations to prioritize their security efforts.</a:t>
            </a:r>
          </a:p>
          <a:p>
            <a:pPr>
              <a:buFont typeface="Arial" panose="020B0604020202020204" pitchFamily="34" charset="0"/>
              <a:buChar char="•"/>
            </a:pPr>
            <a:r>
              <a:rPr lang="en-US" b="1" dirty="0"/>
              <a:t>Importance</a:t>
            </a:r>
            <a:r>
              <a:rPr lang="en-US" dirty="0"/>
              <a:t>: Helps in identifying and mitigating the most prevalent and critical security vulnerabilities.</a:t>
            </a:r>
          </a:p>
        </p:txBody>
      </p:sp>
    </p:spTree>
    <p:extLst>
      <p:ext uri="{BB962C8B-B14F-4D97-AF65-F5344CB8AC3E}">
        <p14:creationId xmlns:p14="http://schemas.microsoft.com/office/powerpoint/2010/main" val="3488953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3DFB-5625-4D42-C744-9067155B7412}"/>
              </a:ext>
            </a:extLst>
          </p:cNvPr>
          <p:cNvSpPr>
            <a:spLocks noGrp="1"/>
          </p:cNvSpPr>
          <p:nvPr>
            <p:ph type="title"/>
          </p:nvPr>
        </p:nvSpPr>
        <p:spPr/>
        <p:txBody>
          <a:bodyPr>
            <a:normAutofit/>
          </a:bodyPr>
          <a:lstStyle/>
          <a:p>
            <a:r>
              <a:rPr lang="en-US" sz="3400" dirty="0"/>
              <a:t>The problem with communicating business requirements</a:t>
            </a:r>
          </a:p>
        </p:txBody>
      </p:sp>
      <p:sp>
        <p:nvSpPr>
          <p:cNvPr id="3" name="Content Placeholder 2">
            <a:extLst>
              <a:ext uri="{FF2B5EF4-FFF2-40B4-BE49-F238E27FC236}">
                <a16:creationId xmlns:a16="http://schemas.microsoft.com/office/drawing/2014/main" id="{0E3271FB-9750-E989-3DC1-7C9322DF2C53}"/>
              </a:ext>
            </a:extLst>
          </p:cNvPr>
          <p:cNvSpPr>
            <a:spLocks noGrp="1"/>
          </p:cNvSpPr>
          <p:nvPr>
            <p:ph idx="1"/>
          </p:nvPr>
        </p:nvSpPr>
        <p:spPr/>
        <p:txBody>
          <a:bodyPr/>
          <a:lstStyle/>
          <a:p>
            <a:r>
              <a:rPr lang="en-US" dirty="0"/>
              <a:t>If you give 10 people an image of something (cat, dog, a planet), will they have the same description?</a:t>
            </a:r>
          </a:p>
          <a:p>
            <a:r>
              <a:rPr lang="en-US" dirty="0"/>
              <a:t>There has to be a systematic way, set of rule, and unified framework to describe that</a:t>
            </a:r>
          </a:p>
          <a:p>
            <a:pPr lvl="1"/>
            <a:r>
              <a:rPr lang="en-US" dirty="0"/>
              <a:t>For example: use “feline” to describe a cat</a:t>
            </a:r>
          </a:p>
          <a:p>
            <a:pPr lvl="1"/>
            <a:r>
              <a:rPr lang="en-US" dirty="0"/>
              <a:t>Use action verbs to describe hat the cat is doing</a:t>
            </a:r>
          </a:p>
          <a:p>
            <a:pPr lvl="1"/>
            <a:r>
              <a:rPr lang="en-US" dirty="0"/>
              <a:t>Use unified language to explain how a business needs their needs satisfied</a:t>
            </a:r>
          </a:p>
          <a:p>
            <a:pPr lvl="1"/>
            <a:endParaRPr lang="en-US" dirty="0"/>
          </a:p>
        </p:txBody>
      </p:sp>
    </p:spTree>
    <p:extLst>
      <p:ext uri="{BB962C8B-B14F-4D97-AF65-F5344CB8AC3E}">
        <p14:creationId xmlns:p14="http://schemas.microsoft.com/office/powerpoint/2010/main" val="17329363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A5983-46E3-BA37-4712-906150391280}"/>
              </a:ext>
            </a:extLst>
          </p:cNvPr>
          <p:cNvSpPr>
            <a:spLocks noGrp="1"/>
          </p:cNvSpPr>
          <p:nvPr>
            <p:ph type="title"/>
          </p:nvPr>
        </p:nvSpPr>
        <p:spPr/>
        <p:txBody>
          <a:bodyPr/>
          <a:lstStyle/>
          <a:p>
            <a:r>
              <a:rPr lang="en-US" dirty="0"/>
              <a:t>OWASP top 10 resources</a:t>
            </a:r>
          </a:p>
        </p:txBody>
      </p:sp>
      <p:sp>
        <p:nvSpPr>
          <p:cNvPr id="3" name="Content Placeholder 2">
            <a:extLst>
              <a:ext uri="{FF2B5EF4-FFF2-40B4-BE49-F238E27FC236}">
                <a16:creationId xmlns:a16="http://schemas.microsoft.com/office/drawing/2014/main" id="{200ECE35-6AE2-7F3D-3ECC-AAFB063423E6}"/>
              </a:ext>
            </a:extLst>
          </p:cNvPr>
          <p:cNvSpPr>
            <a:spLocks noGrp="1"/>
          </p:cNvSpPr>
          <p:nvPr>
            <p:ph idx="1"/>
          </p:nvPr>
        </p:nvSpPr>
        <p:spPr/>
        <p:txBody>
          <a:bodyPr/>
          <a:lstStyle/>
          <a:p>
            <a:r>
              <a:rPr lang="en-US" dirty="0"/>
              <a:t>A must watch and read resources about OWASP top 10 </a:t>
            </a:r>
          </a:p>
          <a:p>
            <a:pPr lvl="1"/>
            <a:r>
              <a:rPr lang="en-US" dirty="0">
                <a:hlinkClick r:id="rId2"/>
              </a:rPr>
              <a:t>https://www.synopsys.com/glossary/what-is-owasp-top-10.html</a:t>
            </a:r>
            <a:r>
              <a:rPr lang="en-US" dirty="0"/>
              <a:t>) </a:t>
            </a:r>
          </a:p>
          <a:p>
            <a:pPr lvl="1"/>
            <a:r>
              <a:rPr lang="en-US" dirty="0">
                <a:hlinkClick r:id="rId3"/>
              </a:rPr>
              <a:t>https://www.cloudflare.com/learning/security/threats/owasp-top-10/</a:t>
            </a:r>
            <a:r>
              <a:rPr lang="en-US" dirty="0"/>
              <a:t> </a:t>
            </a:r>
          </a:p>
          <a:p>
            <a:pPr lvl="1"/>
            <a:r>
              <a:rPr lang="en-US" dirty="0">
                <a:hlinkClick r:id="rId4"/>
              </a:rPr>
              <a:t>https://www.cyberdb.co/real-world-examples-for-owasp-top-10-vulnerabilities/</a:t>
            </a:r>
            <a:endParaRPr lang="en-US" dirty="0"/>
          </a:p>
          <a:p>
            <a:endParaRPr lang="en-US" dirty="0"/>
          </a:p>
        </p:txBody>
      </p:sp>
    </p:spTree>
    <p:extLst>
      <p:ext uri="{BB962C8B-B14F-4D97-AF65-F5344CB8AC3E}">
        <p14:creationId xmlns:p14="http://schemas.microsoft.com/office/powerpoint/2010/main" val="11314762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DBED0-E5E0-4ED8-C3BC-1D638B10FB3C}"/>
              </a:ext>
            </a:extLst>
          </p:cNvPr>
          <p:cNvSpPr>
            <a:spLocks noGrp="1"/>
          </p:cNvSpPr>
          <p:nvPr>
            <p:ph type="title"/>
          </p:nvPr>
        </p:nvSpPr>
        <p:spPr/>
        <p:txBody>
          <a:bodyPr/>
          <a:lstStyle/>
          <a:p>
            <a:r>
              <a:rPr lang="en-US" dirty="0"/>
              <a:t>OWASP top 10 list</a:t>
            </a:r>
          </a:p>
        </p:txBody>
      </p:sp>
      <p:sp>
        <p:nvSpPr>
          <p:cNvPr id="3" name="Content Placeholder 2">
            <a:extLst>
              <a:ext uri="{FF2B5EF4-FFF2-40B4-BE49-F238E27FC236}">
                <a16:creationId xmlns:a16="http://schemas.microsoft.com/office/drawing/2014/main" id="{2F7BED2C-E4DC-42F4-8304-FCC63E591E81}"/>
              </a:ext>
            </a:extLst>
          </p:cNvPr>
          <p:cNvSpPr>
            <a:spLocks noGrp="1"/>
          </p:cNvSpPr>
          <p:nvPr>
            <p:ph idx="1"/>
          </p:nvPr>
        </p:nvSpPr>
        <p:spPr>
          <a:xfrm>
            <a:off x="609600" y="1600201"/>
            <a:ext cx="6781800" cy="4525963"/>
          </a:xfrm>
        </p:spPr>
        <p:txBody>
          <a:bodyPr>
            <a:normAutofit/>
          </a:bodyPr>
          <a:lstStyle/>
          <a:p>
            <a:pPr>
              <a:buFont typeface="+mj-lt"/>
              <a:buAutoNum type="arabicPeriod"/>
            </a:pPr>
            <a:r>
              <a:rPr lang="en-US" dirty="0"/>
              <a:t>Injection</a:t>
            </a:r>
          </a:p>
          <a:p>
            <a:pPr>
              <a:buFont typeface="+mj-lt"/>
              <a:buAutoNum type="arabicPeriod"/>
            </a:pPr>
            <a:r>
              <a:rPr lang="en-US" dirty="0"/>
              <a:t>Broken Authentication</a:t>
            </a:r>
          </a:p>
          <a:p>
            <a:pPr>
              <a:buFont typeface="+mj-lt"/>
              <a:buAutoNum type="arabicPeriod"/>
            </a:pPr>
            <a:r>
              <a:rPr lang="en-US" dirty="0"/>
              <a:t>Sensitive Data Exposure</a:t>
            </a:r>
          </a:p>
          <a:p>
            <a:pPr>
              <a:buFont typeface="+mj-lt"/>
              <a:buAutoNum type="arabicPeriod"/>
            </a:pPr>
            <a:r>
              <a:rPr lang="en-US" dirty="0"/>
              <a:t>XML External Entities (XXE)</a:t>
            </a:r>
          </a:p>
          <a:p>
            <a:pPr>
              <a:buFont typeface="+mj-lt"/>
              <a:buAutoNum type="arabicPeriod"/>
            </a:pPr>
            <a:r>
              <a:rPr lang="en-US" dirty="0"/>
              <a:t>Broken Access Control</a:t>
            </a:r>
          </a:p>
          <a:p>
            <a:pPr>
              <a:buFont typeface="Arial" panose="020B0604020202020204" pitchFamily="34" charset="0"/>
              <a:buChar char="•"/>
            </a:pPr>
            <a:endParaRPr lang="en-US" dirty="0"/>
          </a:p>
        </p:txBody>
      </p:sp>
      <p:sp>
        <p:nvSpPr>
          <p:cNvPr id="4" name="Content Placeholder 2">
            <a:extLst>
              <a:ext uri="{FF2B5EF4-FFF2-40B4-BE49-F238E27FC236}">
                <a16:creationId xmlns:a16="http://schemas.microsoft.com/office/drawing/2014/main" id="{22245716-D600-9B69-F11D-47A4DDE1164C}"/>
              </a:ext>
            </a:extLst>
          </p:cNvPr>
          <p:cNvSpPr txBox="1">
            <a:spLocks/>
          </p:cNvSpPr>
          <p:nvPr/>
        </p:nvSpPr>
        <p:spPr>
          <a:xfrm>
            <a:off x="5638800" y="1600200"/>
            <a:ext cx="6781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startAt="6"/>
            </a:pPr>
            <a:r>
              <a:rPr lang="en-US" dirty="0"/>
              <a:t>Security Misconfiguration</a:t>
            </a:r>
          </a:p>
          <a:p>
            <a:pPr marL="514350" indent="-514350">
              <a:buFont typeface="+mj-lt"/>
              <a:buAutoNum type="arabicPeriod" startAt="6"/>
            </a:pPr>
            <a:r>
              <a:rPr lang="en-US" dirty="0"/>
              <a:t>Cross-Site Scripting (XSS)</a:t>
            </a:r>
          </a:p>
          <a:p>
            <a:pPr marL="514350" indent="-514350">
              <a:buFont typeface="+mj-lt"/>
              <a:buAutoNum type="arabicPeriod" startAt="6"/>
            </a:pPr>
            <a:r>
              <a:rPr lang="en-US" dirty="0"/>
              <a:t>Insecure Deserialization</a:t>
            </a:r>
          </a:p>
          <a:p>
            <a:pPr marL="514350" indent="-514350">
              <a:buFont typeface="+mj-lt"/>
              <a:buAutoNum type="arabicPeriod" startAt="6"/>
            </a:pPr>
            <a:r>
              <a:rPr lang="en-US" dirty="0"/>
              <a:t>Using Components with Known Vulnerabilities</a:t>
            </a:r>
          </a:p>
          <a:p>
            <a:pPr marL="514350" indent="-514350">
              <a:buFont typeface="+mj-lt"/>
              <a:buAutoNum type="arabicPeriod" startAt="6"/>
            </a:pPr>
            <a:r>
              <a:rPr lang="en-US" dirty="0"/>
              <a:t>Insufficient Logging &amp; Monitoring</a:t>
            </a:r>
          </a:p>
          <a:p>
            <a:pPr marL="514350" indent="-514350">
              <a:buFont typeface="+mj-lt"/>
              <a:buAutoNum type="arabicPeriod" startAt="6"/>
            </a:pPr>
            <a:endParaRPr lang="en-US" dirty="0"/>
          </a:p>
        </p:txBody>
      </p:sp>
    </p:spTree>
    <p:extLst>
      <p:ext uri="{BB962C8B-B14F-4D97-AF65-F5344CB8AC3E}">
        <p14:creationId xmlns:p14="http://schemas.microsoft.com/office/powerpoint/2010/main" val="36251476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DBED0-E5E0-4ED8-C3BC-1D638B10FB3C}"/>
              </a:ext>
            </a:extLst>
          </p:cNvPr>
          <p:cNvSpPr>
            <a:spLocks noGrp="1"/>
          </p:cNvSpPr>
          <p:nvPr>
            <p:ph type="title"/>
          </p:nvPr>
        </p:nvSpPr>
        <p:spPr/>
        <p:txBody>
          <a:bodyPr/>
          <a:lstStyle/>
          <a:p>
            <a:r>
              <a:rPr lang="en-US" dirty="0"/>
              <a:t>OWASP top 10 - Injection</a:t>
            </a:r>
          </a:p>
        </p:txBody>
      </p:sp>
      <p:sp>
        <p:nvSpPr>
          <p:cNvPr id="3" name="Content Placeholder 2">
            <a:extLst>
              <a:ext uri="{FF2B5EF4-FFF2-40B4-BE49-F238E27FC236}">
                <a16:creationId xmlns:a16="http://schemas.microsoft.com/office/drawing/2014/main" id="{2F7BED2C-E4DC-42F4-8304-FCC63E591E81}"/>
              </a:ext>
            </a:extLst>
          </p:cNvPr>
          <p:cNvSpPr>
            <a:spLocks noGrp="1"/>
          </p:cNvSpPr>
          <p:nvPr>
            <p:ph idx="1"/>
          </p:nvPr>
        </p:nvSpPr>
        <p:spPr/>
        <p:txBody>
          <a:bodyPr>
            <a:normAutofit/>
          </a:bodyPr>
          <a:lstStyle/>
          <a:p>
            <a:pPr>
              <a:buFont typeface="Arial" panose="020B0604020202020204" pitchFamily="34" charset="0"/>
              <a:buChar char="•"/>
            </a:pPr>
            <a:r>
              <a:rPr lang="en-US" b="1" dirty="0"/>
              <a:t>Description</a:t>
            </a:r>
            <a:r>
              <a:rPr lang="en-US" dirty="0"/>
              <a:t>: Injection flaws, such as SQL, NoSQL, OS, and LDAP injection, occur when untrusted data is sent to an interpreter as part of a command or query.</a:t>
            </a:r>
          </a:p>
          <a:p>
            <a:pPr>
              <a:buFont typeface="Arial" panose="020B0604020202020204" pitchFamily="34" charset="0"/>
              <a:buChar char="•"/>
            </a:pPr>
            <a:r>
              <a:rPr lang="en-US" b="1" dirty="0"/>
              <a:t>Impact</a:t>
            </a:r>
            <a:r>
              <a:rPr lang="en-US" dirty="0"/>
              <a:t>: Attackers can execute arbitrary commands or access data without proper authorization.</a:t>
            </a:r>
          </a:p>
          <a:p>
            <a:r>
              <a:rPr lang="en-US" b="1" dirty="0"/>
              <a:t>How to Secure</a:t>
            </a:r>
            <a:r>
              <a:rPr lang="en-US" dirty="0"/>
              <a:t>:</a:t>
            </a:r>
          </a:p>
          <a:p>
            <a:pPr lvl="1">
              <a:buFont typeface="Arial" panose="020B0604020202020204" pitchFamily="34" charset="0"/>
              <a:buChar char="•"/>
            </a:pPr>
            <a:r>
              <a:rPr lang="en-US" dirty="0"/>
              <a:t>Use parameterized queries.</a:t>
            </a:r>
          </a:p>
          <a:p>
            <a:pPr lvl="1">
              <a:buFont typeface="Arial" panose="020B0604020202020204" pitchFamily="34" charset="0"/>
              <a:buChar char="•"/>
            </a:pPr>
            <a:r>
              <a:rPr lang="en-US" dirty="0"/>
              <a:t>Validate and sanitize inputs.</a:t>
            </a:r>
          </a:p>
        </p:txBody>
      </p:sp>
    </p:spTree>
    <p:extLst>
      <p:ext uri="{BB962C8B-B14F-4D97-AF65-F5344CB8AC3E}">
        <p14:creationId xmlns:p14="http://schemas.microsoft.com/office/powerpoint/2010/main" val="28423719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B043D-FF12-3FDE-CCEE-DD9B33ABF750}"/>
              </a:ext>
            </a:extLst>
          </p:cNvPr>
          <p:cNvSpPr>
            <a:spLocks noGrp="1"/>
          </p:cNvSpPr>
          <p:nvPr>
            <p:ph type="title"/>
          </p:nvPr>
        </p:nvSpPr>
        <p:spPr/>
        <p:txBody>
          <a:bodyPr/>
          <a:lstStyle/>
          <a:p>
            <a:r>
              <a:rPr lang="en-US" dirty="0"/>
              <a:t>OWASP top 10 – Injection example</a:t>
            </a:r>
          </a:p>
        </p:txBody>
      </p:sp>
      <p:pic>
        <p:nvPicPr>
          <p:cNvPr id="5" name="Content Placeholder 4">
            <a:extLst>
              <a:ext uri="{FF2B5EF4-FFF2-40B4-BE49-F238E27FC236}">
                <a16:creationId xmlns:a16="http://schemas.microsoft.com/office/drawing/2014/main" id="{41A7F736-6E35-AD1F-4895-9A7F93B81746}"/>
              </a:ext>
            </a:extLst>
          </p:cNvPr>
          <p:cNvPicPr>
            <a:picLocks noGrp="1" noChangeAspect="1"/>
          </p:cNvPicPr>
          <p:nvPr>
            <p:ph idx="1"/>
          </p:nvPr>
        </p:nvPicPr>
        <p:blipFill>
          <a:blip r:embed="rId2"/>
          <a:stretch>
            <a:fillRect/>
          </a:stretch>
        </p:blipFill>
        <p:spPr>
          <a:xfrm>
            <a:off x="3200400" y="1676400"/>
            <a:ext cx="6005116" cy="3749110"/>
          </a:xfrm>
        </p:spPr>
      </p:pic>
    </p:spTree>
    <p:extLst>
      <p:ext uri="{BB962C8B-B14F-4D97-AF65-F5344CB8AC3E}">
        <p14:creationId xmlns:p14="http://schemas.microsoft.com/office/powerpoint/2010/main" val="40455978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DBED0-E5E0-4ED8-C3BC-1D638B10FB3C}"/>
              </a:ext>
            </a:extLst>
          </p:cNvPr>
          <p:cNvSpPr>
            <a:spLocks noGrp="1"/>
          </p:cNvSpPr>
          <p:nvPr>
            <p:ph type="title"/>
          </p:nvPr>
        </p:nvSpPr>
        <p:spPr/>
        <p:txBody>
          <a:bodyPr>
            <a:normAutofit/>
          </a:bodyPr>
          <a:lstStyle/>
          <a:p>
            <a:r>
              <a:rPr lang="en-US" dirty="0"/>
              <a:t>OWASP top 10 - </a:t>
            </a:r>
            <a:r>
              <a:rPr lang="en-US" b="1" dirty="0"/>
              <a:t>Broken Authentication</a:t>
            </a:r>
            <a:endParaRPr lang="en-US" dirty="0"/>
          </a:p>
        </p:txBody>
      </p:sp>
      <p:sp>
        <p:nvSpPr>
          <p:cNvPr id="3" name="Content Placeholder 2">
            <a:extLst>
              <a:ext uri="{FF2B5EF4-FFF2-40B4-BE49-F238E27FC236}">
                <a16:creationId xmlns:a16="http://schemas.microsoft.com/office/drawing/2014/main" id="{2F7BED2C-E4DC-42F4-8304-FCC63E591E81}"/>
              </a:ext>
            </a:extLst>
          </p:cNvPr>
          <p:cNvSpPr>
            <a:spLocks noGrp="1"/>
          </p:cNvSpPr>
          <p:nvPr>
            <p:ph idx="1"/>
          </p:nvPr>
        </p:nvSpPr>
        <p:spPr/>
        <p:txBody>
          <a:bodyPr>
            <a:normAutofit/>
          </a:bodyPr>
          <a:lstStyle/>
          <a:p>
            <a:pPr>
              <a:buFont typeface="Arial" panose="020B0604020202020204" pitchFamily="34" charset="0"/>
              <a:buChar char="•"/>
            </a:pPr>
            <a:r>
              <a:rPr lang="en-US" b="1" dirty="0"/>
              <a:t>Description</a:t>
            </a:r>
            <a:r>
              <a:rPr lang="en-US" dirty="0"/>
              <a:t>: Broken authentication vulnerabilities allow attackers to compromise passwords, keys, or session tokens, or to exploit other implementation flaws to assume other users' identities.</a:t>
            </a:r>
          </a:p>
          <a:p>
            <a:pPr>
              <a:buFont typeface="Arial" panose="020B0604020202020204" pitchFamily="34" charset="0"/>
              <a:buChar char="•"/>
            </a:pPr>
            <a:r>
              <a:rPr lang="en-US" b="1" dirty="0"/>
              <a:t>Impact</a:t>
            </a:r>
            <a:r>
              <a:rPr lang="en-US" dirty="0"/>
              <a:t>: Unauthorized access to user accounts and data.</a:t>
            </a:r>
          </a:p>
          <a:p>
            <a:r>
              <a:rPr lang="en-US" b="1" dirty="0"/>
              <a:t>How to Secure</a:t>
            </a:r>
            <a:r>
              <a:rPr lang="en-US" dirty="0"/>
              <a:t>:</a:t>
            </a:r>
          </a:p>
          <a:p>
            <a:pPr lvl="1">
              <a:buFont typeface="Arial" panose="020B0604020202020204" pitchFamily="34" charset="0"/>
              <a:buChar char="•"/>
            </a:pPr>
            <a:r>
              <a:rPr lang="en-US" dirty="0"/>
              <a:t>Implement multi-factor authentication (MFA).</a:t>
            </a:r>
          </a:p>
          <a:p>
            <a:pPr lvl="1">
              <a:buFont typeface="Arial" panose="020B0604020202020204" pitchFamily="34" charset="0"/>
              <a:buChar char="•"/>
            </a:pPr>
            <a:r>
              <a:rPr lang="en-US" dirty="0"/>
              <a:t>Use secure password storage techniques.</a:t>
            </a:r>
          </a:p>
        </p:txBody>
      </p:sp>
    </p:spTree>
    <p:extLst>
      <p:ext uri="{BB962C8B-B14F-4D97-AF65-F5344CB8AC3E}">
        <p14:creationId xmlns:p14="http://schemas.microsoft.com/office/powerpoint/2010/main" val="6571229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DBED0-E5E0-4ED8-C3BC-1D638B10FB3C}"/>
              </a:ext>
            </a:extLst>
          </p:cNvPr>
          <p:cNvSpPr>
            <a:spLocks noGrp="1"/>
          </p:cNvSpPr>
          <p:nvPr>
            <p:ph type="title"/>
          </p:nvPr>
        </p:nvSpPr>
        <p:spPr/>
        <p:txBody>
          <a:bodyPr>
            <a:normAutofit fontScale="90000"/>
          </a:bodyPr>
          <a:lstStyle/>
          <a:p>
            <a:r>
              <a:rPr lang="en-US" dirty="0"/>
              <a:t>OWASP top 10 - </a:t>
            </a:r>
            <a:r>
              <a:rPr lang="en-US" b="1" dirty="0"/>
              <a:t>Broken Authentication example</a:t>
            </a:r>
            <a:endParaRPr lang="en-US" dirty="0"/>
          </a:p>
        </p:txBody>
      </p:sp>
      <p:pic>
        <p:nvPicPr>
          <p:cNvPr id="5" name="Content Placeholder 4">
            <a:extLst>
              <a:ext uri="{FF2B5EF4-FFF2-40B4-BE49-F238E27FC236}">
                <a16:creationId xmlns:a16="http://schemas.microsoft.com/office/drawing/2014/main" id="{148F7456-2FFE-15A1-0361-B9692F4EC437}"/>
              </a:ext>
            </a:extLst>
          </p:cNvPr>
          <p:cNvPicPr>
            <a:picLocks noGrp="1" noChangeAspect="1"/>
          </p:cNvPicPr>
          <p:nvPr>
            <p:ph idx="1"/>
          </p:nvPr>
        </p:nvPicPr>
        <p:blipFill>
          <a:blip r:embed="rId2"/>
          <a:stretch>
            <a:fillRect/>
          </a:stretch>
        </p:blipFill>
        <p:spPr>
          <a:xfrm>
            <a:off x="2974022" y="1439761"/>
            <a:ext cx="6243956" cy="3949726"/>
          </a:xfrm>
        </p:spPr>
      </p:pic>
    </p:spTree>
    <p:extLst>
      <p:ext uri="{BB962C8B-B14F-4D97-AF65-F5344CB8AC3E}">
        <p14:creationId xmlns:p14="http://schemas.microsoft.com/office/powerpoint/2010/main" val="39048803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DBED0-E5E0-4ED8-C3BC-1D638B10FB3C}"/>
              </a:ext>
            </a:extLst>
          </p:cNvPr>
          <p:cNvSpPr>
            <a:spLocks noGrp="1"/>
          </p:cNvSpPr>
          <p:nvPr>
            <p:ph type="title"/>
          </p:nvPr>
        </p:nvSpPr>
        <p:spPr/>
        <p:txBody>
          <a:bodyPr>
            <a:normAutofit/>
          </a:bodyPr>
          <a:lstStyle/>
          <a:p>
            <a:r>
              <a:rPr lang="en-US" dirty="0"/>
              <a:t>OWASP top 10 - </a:t>
            </a:r>
            <a:r>
              <a:rPr lang="en-US" b="1" dirty="0"/>
              <a:t>Sensitive Data Exposure</a:t>
            </a:r>
            <a:endParaRPr lang="en-US" dirty="0"/>
          </a:p>
        </p:txBody>
      </p:sp>
      <p:sp>
        <p:nvSpPr>
          <p:cNvPr id="3" name="Content Placeholder 2">
            <a:extLst>
              <a:ext uri="{FF2B5EF4-FFF2-40B4-BE49-F238E27FC236}">
                <a16:creationId xmlns:a16="http://schemas.microsoft.com/office/drawing/2014/main" id="{2F7BED2C-E4DC-42F4-8304-FCC63E591E81}"/>
              </a:ext>
            </a:extLst>
          </p:cNvPr>
          <p:cNvSpPr>
            <a:spLocks noGrp="1"/>
          </p:cNvSpPr>
          <p:nvPr>
            <p:ph idx="1"/>
          </p:nvPr>
        </p:nvSpPr>
        <p:spPr/>
        <p:txBody>
          <a:bodyPr>
            <a:normAutofit/>
          </a:bodyPr>
          <a:lstStyle/>
          <a:p>
            <a:pPr>
              <a:buFont typeface="Arial" panose="020B0604020202020204" pitchFamily="34" charset="0"/>
              <a:buChar char="•"/>
            </a:pPr>
            <a:r>
              <a:rPr lang="en-US" b="1" dirty="0"/>
              <a:t>Description</a:t>
            </a:r>
            <a:r>
              <a:rPr lang="en-US" dirty="0"/>
              <a:t>: Sensitive data exposure vulnerabilities occur when sensitive data is not properly protected.</a:t>
            </a:r>
          </a:p>
          <a:p>
            <a:pPr>
              <a:buFont typeface="Arial" panose="020B0604020202020204" pitchFamily="34" charset="0"/>
              <a:buChar char="•"/>
            </a:pPr>
            <a:r>
              <a:rPr lang="en-US" b="1" dirty="0"/>
              <a:t>Impact</a:t>
            </a:r>
            <a:r>
              <a:rPr lang="en-US" dirty="0"/>
              <a:t>: Unauthorized access to sensitive information, such as credit card data, personal information, etc.</a:t>
            </a:r>
          </a:p>
          <a:p>
            <a:r>
              <a:rPr lang="en-US" b="1" dirty="0"/>
              <a:t>How to Secure</a:t>
            </a:r>
            <a:r>
              <a:rPr lang="en-US" dirty="0"/>
              <a:t>:</a:t>
            </a:r>
          </a:p>
          <a:p>
            <a:pPr lvl="1">
              <a:buFont typeface="Arial" panose="020B0604020202020204" pitchFamily="34" charset="0"/>
              <a:buChar char="•"/>
            </a:pPr>
            <a:r>
              <a:rPr lang="en-US" dirty="0"/>
              <a:t>Use encryption for data at rest and in transit.</a:t>
            </a:r>
          </a:p>
          <a:p>
            <a:pPr lvl="1">
              <a:buFont typeface="Arial" panose="020B0604020202020204" pitchFamily="34" charset="0"/>
              <a:buChar char="•"/>
            </a:pPr>
            <a:r>
              <a:rPr lang="en-US" dirty="0"/>
              <a:t>Implement strong access controls.</a:t>
            </a:r>
          </a:p>
        </p:txBody>
      </p:sp>
    </p:spTree>
    <p:extLst>
      <p:ext uri="{BB962C8B-B14F-4D97-AF65-F5344CB8AC3E}">
        <p14:creationId xmlns:p14="http://schemas.microsoft.com/office/powerpoint/2010/main" val="38333927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0828-3650-7EA5-053E-1E981A2E74F2}"/>
              </a:ext>
            </a:extLst>
          </p:cNvPr>
          <p:cNvSpPr>
            <a:spLocks noGrp="1"/>
          </p:cNvSpPr>
          <p:nvPr>
            <p:ph type="title"/>
          </p:nvPr>
        </p:nvSpPr>
        <p:spPr/>
        <p:txBody>
          <a:bodyPr>
            <a:normAutofit fontScale="90000"/>
          </a:bodyPr>
          <a:lstStyle/>
          <a:p>
            <a:r>
              <a:rPr lang="en-US" dirty="0"/>
              <a:t>OWASP top 10 - </a:t>
            </a:r>
            <a:r>
              <a:rPr lang="en-US" b="1" dirty="0"/>
              <a:t>Sensitive Data Exposure example</a:t>
            </a:r>
            <a:endParaRPr lang="en-US" dirty="0"/>
          </a:p>
        </p:txBody>
      </p:sp>
      <p:pic>
        <p:nvPicPr>
          <p:cNvPr id="5" name="Content Placeholder 4">
            <a:extLst>
              <a:ext uri="{FF2B5EF4-FFF2-40B4-BE49-F238E27FC236}">
                <a16:creationId xmlns:a16="http://schemas.microsoft.com/office/drawing/2014/main" id="{FB1A4308-A944-D36C-5917-9B80F80FE2D0}"/>
              </a:ext>
            </a:extLst>
          </p:cNvPr>
          <p:cNvPicPr>
            <a:picLocks noGrp="1" noChangeAspect="1"/>
          </p:cNvPicPr>
          <p:nvPr>
            <p:ph idx="1"/>
          </p:nvPr>
        </p:nvPicPr>
        <p:blipFill>
          <a:blip r:embed="rId2"/>
          <a:stretch>
            <a:fillRect/>
          </a:stretch>
        </p:blipFill>
        <p:spPr>
          <a:xfrm>
            <a:off x="2743200" y="1452274"/>
            <a:ext cx="6110588" cy="3807262"/>
          </a:xfrm>
        </p:spPr>
      </p:pic>
    </p:spTree>
    <p:extLst>
      <p:ext uri="{BB962C8B-B14F-4D97-AF65-F5344CB8AC3E}">
        <p14:creationId xmlns:p14="http://schemas.microsoft.com/office/powerpoint/2010/main" val="36506069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DBED0-E5E0-4ED8-C3BC-1D638B10FB3C}"/>
              </a:ext>
            </a:extLst>
          </p:cNvPr>
          <p:cNvSpPr>
            <a:spLocks noGrp="1"/>
          </p:cNvSpPr>
          <p:nvPr>
            <p:ph type="title"/>
          </p:nvPr>
        </p:nvSpPr>
        <p:spPr/>
        <p:txBody>
          <a:bodyPr>
            <a:normAutofit/>
          </a:bodyPr>
          <a:lstStyle/>
          <a:p>
            <a:r>
              <a:rPr lang="en-US" dirty="0"/>
              <a:t>OWASP top 10 - </a:t>
            </a:r>
            <a:r>
              <a:rPr lang="en-US" b="1" dirty="0"/>
              <a:t>XML External Entities (XXE)</a:t>
            </a:r>
            <a:endParaRPr lang="en-US" dirty="0"/>
          </a:p>
        </p:txBody>
      </p:sp>
      <p:sp>
        <p:nvSpPr>
          <p:cNvPr id="3" name="Content Placeholder 2">
            <a:extLst>
              <a:ext uri="{FF2B5EF4-FFF2-40B4-BE49-F238E27FC236}">
                <a16:creationId xmlns:a16="http://schemas.microsoft.com/office/drawing/2014/main" id="{2F7BED2C-E4DC-42F4-8304-FCC63E591E81}"/>
              </a:ext>
            </a:extLst>
          </p:cNvPr>
          <p:cNvSpPr>
            <a:spLocks noGrp="1"/>
          </p:cNvSpPr>
          <p:nvPr>
            <p:ph idx="1"/>
          </p:nvPr>
        </p:nvSpPr>
        <p:spPr/>
        <p:txBody>
          <a:bodyPr>
            <a:normAutofit/>
          </a:bodyPr>
          <a:lstStyle/>
          <a:p>
            <a:pPr>
              <a:buFont typeface="Arial" panose="020B0604020202020204" pitchFamily="34" charset="0"/>
              <a:buChar char="•"/>
            </a:pPr>
            <a:r>
              <a:rPr lang="en-US" b="1" dirty="0"/>
              <a:t>Description</a:t>
            </a:r>
            <a:r>
              <a:rPr lang="en-US" dirty="0"/>
              <a:t>: XXE vulnerabilities occur when XML input containing a reference to an external entity is processed by a weakly configured XML parser.</a:t>
            </a:r>
          </a:p>
          <a:p>
            <a:pPr>
              <a:buFont typeface="Arial" panose="020B0604020202020204" pitchFamily="34" charset="0"/>
              <a:buChar char="•"/>
            </a:pPr>
            <a:r>
              <a:rPr lang="en-US" b="1" dirty="0"/>
              <a:t>Impact</a:t>
            </a:r>
            <a:r>
              <a:rPr lang="en-US" dirty="0"/>
              <a:t>: Attackers can access internal files and services.</a:t>
            </a:r>
          </a:p>
          <a:p>
            <a:r>
              <a:rPr lang="en-US" b="1" dirty="0"/>
              <a:t>How to Secure</a:t>
            </a:r>
            <a:r>
              <a:rPr lang="en-US" dirty="0"/>
              <a:t>:</a:t>
            </a:r>
          </a:p>
          <a:p>
            <a:pPr lvl="1">
              <a:buFont typeface="Arial" panose="020B0604020202020204" pitchFamily="34" charset="0"/>
              <a:buChar char="•"/>
            </a:pPr>
            <a:r>
              <a:rPr lang="en-US" dirty="0"/>
              <a:t>Disable DTDs (Document Type Definitions) in XML parsers.</a:t>
            </a:r>
          </a:p>
          <a:p>
            <a:pPr lvl="1">
              <a:buFont typeface="Arial" panose="020B0604020202020204" pitchFamily="34" charset="0"/>
              <a:buChar char="•"/>
            </a:pPr>
            <a:r>
              <a:rPr lang="en-US" dirty="0"/>
              <a:t>Use less powerful data formats like JSON.</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2253583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0828-3650-7EA5-053E-1E981A2E74F2}"/>
              </a:ext>
            </a:extLst>
          </p:cNvPr>
          <p:cNvSpPr>
            <a:spLocks noGrp="1"/>
          </p:cNvSpPr>
          <p:nvPr>
            <p:ph type="title"/>
          </p:nvPr>
        </p:nvSpPr>
        <p:spPr/>
        <p:txBody>
          <a:bodyPr>
            <a:normAutofit/>
          </a:bodyPr>
          <a:lstStyle/>
          <a:p>
            <a:r>
              <a:rPr lang="en-US" sz="3800" dirty="0"/>
              <a:t>OWASP top 10 - </a:t>
            </a:r>
            <a:r>
              <a:rPr lang="en-US" sz="3800" b="1" dirty="0"/>
              <a:t>XML External Entities (XXE) example</a:t>
            </a:r>
            <a:endParaRPr lang="en-US" sz="3800" dirty="0"/>
          </a:p>
        </p:txBody>
      </p:sp>
      <p:pic>
        <p:nvPicPr>
          <p:cNvPr id="6" name="Content Placeholder 5">
            <a:extLst>
              <a:ext uri="{FF2B5EF4-FFF2-40B4-BE49-F238E27FC236}">
                <a16:creationId xmlns:a16="http://schemas.microsoft.com/office/drawing/2014/main" id="{456C78F6-3680-5B14-980D-A055D1D9A850}"/>
              </a:ext>
            </a:extLst>
          </p:cNvPr>
          <p:cNvPicPr>
            <a:picLocks noGrp="1" noChangeAspect="1"/>
          </p:cNvPicPr>
          <p:nvPr>
            <p:ph idx="1"/>
          </p:nvPr>
        </p:nvPicPr>
        <p:blipFill>
          <a:blip r:embed="rId2"/>
          <a:stretch>
            <a:fillRect/>
          </a:stretch>
        </p:blipFill>
        <p:spPr>
          <a:xfrm>
            <a:off x="3885891" y="2391363"/>
            <a:ext cx="4420217" cy="2943636"/>
          </a:xfrm>
        </p:spPr>
      </p:pic>
    </p:spTree>
    <p:extLst>
      <p:ext uri="{BB962C8B-B14F-4D97-AF65-F5344CB8AC3E}">
        <p14:creationId xmlns:p14="http://schemas.microsoft.com/office/powerpoint/2010/main" val="3077001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3DFB-5625-4D42-C744-9067155B7412}"/>
              </a:ext>
            </a:extLst>
          </p:cNvPr>
          <p:cNvSpPr>
            <a:spLocks noGrp="1"/>
          </p:cNvSpPr>
          <p:nvPr>
            <p:ph type="title"/>
          </p:nvPr>
        </p:nvSpPr>
        <p:spPr/>
        <p:txBody>
          <a:bodyPr/>
          <a:lstStyle/>
          <a:p>
            <a:r>
              <a:rPr lang="en-US"/>
              <a:t>The Software Development Life Cycle (SDLC)</a:t>
            </a:r>
            <a:endParaRPr lang="en-US" dirty="0"/>
          </a:p>
        </p:txBody>
      </p:sp>
      <p:sp>
        <p:nvSpPr>
          <p:cNvPr id="3" name="Content Placeholder 2">
            <a:extLst>
              <a:ext uri="{FF2B5EF4-FFF2-40B4-BE49-F238E27FC236}">
                <a16:creationId xmlns:a16="http://schemas.microsoft.com/office/drawing/2014/main" id="{0E3271FB-9750-E989-3DC1-7C9322DF2C53}"/>
              </a:ext>
            </a:extLst>
          </p:cNvPr>
          <p:cNvSpPr>
            <a:spLocks noGrp="1"/>
          </p:cNvSpPr>
          <p:nvPr>
            <p:ph idx="1"/>
          </p:nvPr>
        </p:nvSpPr>
        <p:spPr>
          <a:xfrm>
            <a:off x="609600" y="1600201"/>
            <a:ext cx="10363200" cy="4525963"/>
          </a:xfrm>
        </p:spPr>
        <p:txBody>
          <a:bodyPr>
            <a:normAutofit/>
          </a:bodyPr>
          <a:lstStyle/>
          <a:p>
            <a:r>
              <a:rPr lang="en-US" dirty="0"/>
              <a:t>The Software Development Life Cycle (SDLC) is a structured process used for developing software. It ensures the quality and correctness of the software built. SDLC defines a detailed plan that describes how to develop, maintain, replace, and alter or enhance specific software. </a:t>
            </a:r>
          </a:p>
          <a:p>
            <a:r>
              <a:rPr lang="en-US" dirty="0"/>
              <a:t>The life cycle defines a methodology for improving the quality of software and the overall development process.</a:t>
            </a:r>
          </a:p>
        </p:txBody>
      </p:sp>
    </p:spTree>
    <p:extLst>
      <p:ext uri="{BB962C8B-B14F-4D97-AF65-F5344CB8AC3E}">
        <p14:creationId xmlns:p14="http://schemas.microsoft.com/office/powerpoint/2010/main" val="28238557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DBED0-E5E0-4ED8-C3BC-1D638B10FB3C}"/>
              </a:ext>
            </a:extLst>
          </p:cNvPr>
          <p:cNvSpPr>
            <a:spLocks noGrp="1"/>
          </p:cNvSpPr>
          <p:nvPr>
            <p:ph type="title"/>
          </p:nvPr>
        </p:nvSpPr>
        <p:spPr/>
        <p:txBody>
          <a:bodyPr>
            <a:normAutofit/>
          </a:bodyPr>
          <a:lstStyle/>
          <a:p>
            <a:r>
              <a:rPr lang="en-US" dirty="0"/>
              <a:t>OWASP top 10 - </a:t>
            </a:r>
            <a:r>
              <a:rPr lang="en-US" b="1" dirty="0"/>
              <a:t>Broken Access Control</a:t>
            </a:r>
            <a:endParaRPr lang="en-US" dirty="0"/>
          </a:p>
        </p:txBody>
      </p:sp>
      <p:sp>
        <p:nvSpPr>
          <p:cNvPr id="3" name="Content Placeholder 2">
            <a:extLst>
              <a:ext uri="{FF2B5EF4-FFF2-40B4-BE49-F238E27FC236}">
                <a16:creationId xmlns:a16="http://schemas.microsoft.com/office/drawing/2014/main" id="{2F7BED2C-E4DC-42F4-8304-FCC63E591E81}"/>
              </a:ext>
            </a:extLst>
          </p:cNvPr>
          <p:cNvSpPr>
            <a:spLocks noGrp="1"/>
          </p:cNvSpPr>
          <p:nvPr>
            <p:ph idx="1"/>
          </p:nvPr>
        </p:nvSpPr>
        <p:spPr/>
        <p:txBody>
          <a:bodyPr>
            <a:normAutofit/>
          </a:bodyPr>
          <a:lstStyle/>
          <a:p>
            <a:pPr>
              <a:buFont typeface="Arial" panose="020B0604020202020204" pitchFamily="34" charset="0"/>
              <a:buChar char="•"/>
            </a:pPr>
            <a:r>
              <a:rPr lang="en-US" b="1" dirty="0"/>
              <a:t>Description</a:t>
            </a:r>
            <a:r>
              <a:rPr lang="en-US" dirty="0"/>
              <a:t>: Broken access control vulnerabilities occur when restrictions on authenticated users are not properly enforced.</a:t>
            </a:r>
          </a:p>
          <a:p>
            <a:pPr>
              <a:buFont typeface="Arial" panose="020B0604020202020204" pitchFamily="34" charset="0"/>
              <a:buChar char="•"/>
            </a:pPr>
            <a:r>
              <a:rPr lang="en-US" b="1" dirty="0"/>
              <a:t>Impact</a:t>
            </a:r>
            <a:r>
              <a:rPr lang="en-US" dirty="0"/>
              <a:t>: Attackers can access unauthorized functionality or data.</a:t>
            </a:r>
          </a:p>
          <a:p>
            <a:r>
              <a:rPr lang="en-US" b="1" dirty="0"/>
              <a:t>How to Secure</a:t>
            </a:r>
            <a:r>
              <a:rPr lang="en-US" dirty="0"/>
              <a:t>:</a:t>
            </a:r>
          </a:p>
          <a:p>
            <a:pPr lvl="1">
              <a:buFont typeface="Arial" panose="020B0604020202020204" pitchFamily="34" charset="0"/>
              <a:buChar char="•"/>
            </a:pPr>
            <a:r>
              <a:rPr lang="en-US" dirty="0"/>
              <a:t>Implement proper access controls and regularly review them.</a:t>
            </a:r>
          </a:p>
          <a:p>
            <a:pPr lvl="1">
              <a:buFont typeface="Arial" panose="020B0604020202020204" pitchFamily="34" charset="0"/>
              <a:buChar char="•"/>
            </a:pPr>
            <a:r>
              <a:rPr lang="en-US" dirty="0"/>
              <a:t>Use role-based access control (RBAC).</a:t>
            </a:r>
          </a:p>
        </p:txBody>
      </p:sp>
    </p:spTree>
    <p:extLst>
      <p:ext uri="{BB962C8B-B14F-4D97-AF65-F5344CB8AC3E}">
        <p14:creationId xmlns:p14="http://schemas.microsoft.com/office/powerpoint/2010/main" val="5160780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DBED0-E5E0-4ED8-C3BC-1D638B10FB3C}"/>
              </a:ext>
            </a:extLst>
          </p:cNvPr>
          <p:cNvSpPr>
            <a:spLocks noGrp="1"/>
          </p:cNvSpPr>
          <p:nvPr>
            <p:ph type="title"/>
          </p:nvPr>
        </p:nvSpPr>
        <p:spPr/>
        <p:txBody>
          <a:bodyPr>
            <a:normAutofit fontScale="90000"/>
          </a:bodyPr>
          <a:lstStyle/>
          <a:p>
            <a:r>
              <a:rPr lang="en-US" dirty="0"/>
              <a:t>OWASP top 10 - </a:t>
            </a:r>
            <a:r>
              <a:rPr lang="en-US" b="1" dirty="0"/>
              <a:t>Broken Access Control example</a:t>
            </a:r>
            <a:endParaRPr lang="en-US" dirty="0"/>
          </a:p>
        </p:txBody>
      </p:sp>
      <p:sp>
        <p:nvSpPr>
          <p:cNvPr id="3" name="Content Placeholder 2">
            <a:extLst>
              <a:ext uri="{FF2B5EF4-FFF2-40B4-BE49-F238E27FC236}">
                <a16:creationId xmlns:a16="http://schemas.microsoft.com/office/drawing/2014/main" id="{2F7BED2C-E4DC-42F4-8304-FCC63E591E81}"/>
              </a:ext>
            </a:extLst>
          </p:cNvPr>
          <p:cNvSpPr>
            <a:spLocks noGrp="1"/>
          </p:cNvSpPr>
          <p:nvPr>
            <p:ph idx="1"/>
          </p:nvPr>
        </p:nvSpPr>
        <p:spPr/>
        <p:txBody>
          <a:bodyPr>
            <a:normAutofit/>
          </a:bodyPr>
          <a:lstStyle/>
          <a:p>
            <a:pPr>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00CE814B-FDB7-E898-A4D5-DEC3A64EA1C1}"/>
              </a:ext>
            </a:extLst>
          </p:cNvPr>
          <p:cNvPicPr>
            <a:picLocks noChangeAspect="1"/>
          </p:cNvPicPr>
          <p:nvPr/>
        </p:nvPicPr>
        <p:blipFill>
          <a:blip r:embed="rId2"/>
          <a:stretch>
            <a:fillRect/>
          </a:stretch>
        </p:blipFill>
        <p:spPr>
          <a:xfrm>
            <a:off x="3647733" y="1904787"/>
            <a:ext cx="4896533" cy="3048425"/>
          </a:xfrm>
          <a:prstGeom prst="rect">
            <a:avLst/>
          </a:prstGeom>
        </p:spPr>
      </p:pic>
    </p:spTree>
    <p:extLst>
      <p:ext uri="{BB962C8B-B14F-4D97-AF65-F5344CB8AC3E}">
        <p14:creationId xmlns:p14="http://schemas.microsoft.com/office/powerpoint/2010/main" val="17019848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DBED0-E5E0-4ED8-C3BC-1D638B10FB3C}"/>
              </a:ext>
            </a:extLst>
          </p:cNvPr>
          <p:cNvSpPr>
            <a:spLocks noGrp="1"/>
          </p:cNvSpPr>
          <p:nvPr>
            <p:ph type="title"/>
          </p:nvPr>
        </p:nvSpPr>
        <p:spPr/>
        <p:txBody>
          <a:bodyPr>
            <a:normAutofit/>
          </a:bodyPr>
          <a:lstStyle/>
          <a:p>
            <a:r>
              <a:rPr lang="en-US" dirty="0"/>
              <a:t>OWASP top 10 - </a:t>
            </a:r>
            <a:r>
              <a:rPr lang="en-US" b="1" dirty="0"/>
              <a:t>Security Misconfiguration</a:t>
            </a:r>
            <a:endParaRPr lang="en-US" dirty="0"/>
          </a:p>
        </p:txBody>
      </p:sp>
      <p:sp>
        <p:nvSpPr>
          <p:cNvPr id="3" name="Content Placeholder 2">
            <a:extLst>
              <a:ext uri="{FF2B5EF4-FFF2-40B4-BE49-F238E27FC236}">
                <a16:creationId xmlns:a16="http://schemas.microsoft.com/office/drawing/2014/main" id="{2F7BED2C-E4DC-42F4-8304-FCC63E591E81}"/>
              </a:ext>
            </a:extLst>
          </p:cNvPr>
          <p:cNvSpPr>
            <a:spLocks noGrp="1"/>
          </p:cNvSpPr>
          <p:nvPr>
            <p:ph idx="1"/>
          </p:nvPr>
        </p:nvSpPr>
        <p:spPr/>
        <p:txBody>
          <a:bodyPr>
            <a:normAutofit/>
          </a:bodyPr>
          <a:lstStyle/>
          <a:p>
            <a:pPr>
              <a:buFont typeface="Arial" panose="020B0604020202020204" pitchFamily="34" charset="0"/>
              <a:buChar char="•"/>
            </a:pPr>
            <a:r>
              <a:rPr lang="en-US" b="1" dirty="0"/>
              <a:t>Description</a:t>
            </a:r>
            <a:r>
              <a:rPr lang="en-US" dirty="0"/>
              <a:t>: Security misconfiguration vulnerabilities occur when security settings are defined, implemented, and maintained improperly.</a:t>
            </a:r>
          </a:p>
          <a:p>
            <a:pPr>
              <a:buFont typeface="Arial" panose="020B0604020202020204" pitchFamily="34" charset="0"/>
              <a:buChar char="•"/>
            </a:pPr>
            <a:r>
              <a:rPr lang="en-US" b="1" dirty="0"/>
              <a:t>Impact</a:t>
            </a:r>
            <a:r>
              <a:rPr lang="en-US" dirty="0"/>
              <a:t>: Attackers can exploit misconfigured settings to gain unauthorized access.</a:t>
            </a:r>
          </a:p>
          <a:p>
            <a:r>
              <a:rPr lang="en-US" b="1" dirty="0"/>
              <a:t>How to Secure</a:t>
            </a:r>
            <a:r>
              <a:rPr lang="en-US" dirty="0"/>
              <a:t>:</a:t>
            </a:r>
          </a:p>
          <a:p>
            <a:pPr lvl="1">
              <a:buFont typeface="Arial" panose="020B0604020202020204" pitchFamily="34" charset="0"/>
              <a:buChar char="•"/>
            </a:pPr>
            <a:r>
              <a:rPr lang="en-US" dirty="0"/>
              <a:t>Implement a repeatable hardening process.</a:t>
            </a:r>
          </a:p>
          <a:p>
            <a:pPr lvl="1">
              <a:buFont typeface="Arial" panose="020B0604020202020204" pitchFamily="34" charset="0"/>
              <a:buChar char="•"/>
            </a:pPr>
            <a:r>
              <a:rPr lang="en-US" dirty="0"/>
              <a:t>Regularly audit and update configurations.</a:t>
            </a:r>
          </a:p>
        </p:txBody>
      </p:sp>
    </p:spTree>
    <p:extLst>
      <p:ext uri="{BB962C8B-B14F-4D97-AF65-F5344CB8AC3E}">
        <p14:creationId xmlns:p14="http://schemas.microsoft.com/office/powerpoint/2010/main" val="41434576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0828-3650-7EA5-053E-1E981A2E74F2}"/>
              </a:ext>
            </a:extLst>
          </p:cNvPr>
          <p:cNvSpPr>
            <a:spLocks noGrp="1"/>
          </p:cNvSpPr>
          <p:nvPr>
            <p:ph type="title"/>
          </p:nvPr>
        </p:nvSpPr>
        <p:spPr/>
        <p:txBody>
          <a:bodyPr>
            <a:normAutofit fontScale="90000"/>
          </a:bodyPr>
          <a:lstStyle/>
          <a:p>
            <a:r>
              <a:rPr lang="en-US" dirty="0"/>
              <a:t>OWASP top 10 - </a:t>
            </a:r>
            <a:r>
              <a:rPr lang="en-US" b="1" dirty="0"/>
              <a:t>Security Misconfiguration example</a:t>
            </a:r>
            <a:endParaRPr lang="en-US" dirty="0"/>
          </a:p>
        </p:txBody>
      </p:sp>
      <p:pic>
        <p:nvPicPr>
          <p:cNvPr id="5" name="Content Placeholder 4">
            <a:extLst>
              <a:ext uri="{FF2B5EF4-FFF2-40B4-BE49-F238E27FC236}">
                <a16:creationId xmlns:a16="http://schemas.microsoft.com/office/drawing/2014/main" id="{50448335-DBEC-2D1B-D233-46CA74A45FAB}"/>
              </a:ext>
            </a:extLst>
          </p:cNvPr>
          <p:cNvPicPr>
            <a:picLocks noGrp="1" noChangeAspect="1"/>
          </p:cNvPicPr>
          <p:nvPr>
            <p:ph idx="1"/>
          </p:nvPr>
        </p:nvPicPr>
        <p:blipFill>
          <a:blip r:embed="rId2"/>
          <a:stretch>
            <a:fillRect/>
          </a:stretch>
        </p:blipFill>
        <p:spPr>
          <a:xfrm>
            <a:off x="3952576" y="2462811"/>
            <a:ext cx="4286848" cy="2800741"/>
          </a:xfrm>
        </p:spPr>
      </p:pic>
    </p:spTree>
    <p:extLst>
      <p:ext uri="{BB962C8B-B14F-4D97-AF65-F5344CB8AC3E}">
        <p14:creationId xmlns:p14="http://schemas.microsoft.com/office/powerpoint/2010/main" val="7932324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0828-3650-7EA5-053E-1E981A2E74F2}"/>
              </a:ext>
            </a:extLst>
          </p:cNvPr>
          <p:cNvSpPr>
            <a:spLocks noGrp="1"/>
          </p:cNvSpPr>
          <p:nvPr>
            <p:ph type="title"/>
          </p:nvPr>
        </p:nvSpPr>
        <p:spPr/>
        <p:txBody>
          <a:bodyPr>
            <a:normAutofit/>
          </a:bodyPr>
          <a:lstStyle/>
          <a:p>
            <a:r>
              <a:rPr lang="en-US" dirty="0"/>
              <a:t>OWASP top 10 - </a:t>
            </a:r>
            <a:r>
              <a:rPr lang="en-US" b="1" dirty="0"/>
              <a:t>Cross-Site Scripting (XSS)</a:t>
            </a:r>
            <a:endParaRPr lang="en-US" dirty="0"/>
          </a:p>
        </p:txBody>
      </p:sp>
      <p:sp>
        <p:nvSpPr>
          <p:cNvPr id="3" name="Content Placeholder 2">
            <a:extLst>
              <a:ext uri="{FF2B5EF4-FFF2-40B4-BE49-F238E27FC236}">
                <a16:creationId xmlns:a16="http://schemas.microsoft.com/office/drawing/2014/main" id="{EC31C5D4-D0D4-E22E-421F-E306B25DE1E1}"/>
              </a:ext>
            </a:extLst>
          </p:cNvPr>
          <p:cNvSpPr>
            <a:spLocks noGrp="1"/>
          </p:cNvSpPr>
          <p:nvPr>
            <p:ph idx="1"/>
          </p:nvPr>
        </p:nvSpPr>
        <p:spPr/>
        <p:txBody>
          <a:bodyPr/>
          <a:lstStyle/>
          <a:p>
            <a:pPr>
              <a:buFont typeface="Arial" panose="020B0604020202020204" pitchFamily="34" charset="0"/>
              <a:buChar char="•"/>
            </a:pPr>
            <a:r>
              <a:rPr lang="en-US" b="1" dirty="0"/>
              <a:t>Description</a:t>
            </a:r>
            <a:r>
              <a:rPr lang="en-US" dirty="0"/>
              <a:t>: XSS vulnerabilities occur when untrusted data is included in web pages without proper validation or escaping.</a:t>
            </a:r>
          </a:p>
          <a:p>
            <a:pPr>
              <a:buFont typeface="Arial" panose="020B0604020202020204" pitchFamily="34" charset="0"/>
              <a:buChar char="•"/>
            </a:pPr>
            <a:r>
              <a:rPr lang="en-US" b="1" dirty="0"/>
              <a:t>Impact</a:t>
            </a:r>
            <a:r>
              <a:rPr lang="en-US" dirty="0"/>
              <a:t>: Attackers can execute scripts in the user's browser, hijack user sessions, or redirect users to malicious sites.</a:t>
            </a:r>
          </a:p>
          <a:p>
            <a:r>
              <a:rPr lang="en-US" b="1" dirty="0"/>
              <a:t>How to Secure</a:t>
            </a:r>
            <a:r>
              <a:rPr lang="en-US" dirty="0"/>
              <a:t>:</a:t>
            </a:r>
          </a:p>
          <a:p>
            <a:pPr lvl="1">
              <a:buFont typeface="Arial" panose="020B0604020202020204" pitchFamily="34" charset="0"/>
              <a:buChar char="•"/>
            </a:pPr>
            <a:r>
              <a:rPr lang="en-US" dirty="0"/>
              <a:t>Validate and sanitize input data.</a:t>
            </a:r>
          </a:p>
          <a:p>
            <a:pPr lvl="1">
              <a:buFont typeface="Arial" panose="020B0604020202020204" pitchFamily="34" charset="0"/>
              <a:buChar char="•"/>
            </a:pPr>
            <a:r>
              <a:rPr lang="en-US" dirty="0"/>
              <a:t>Encode output data.</a:t>
            </a:r>
          </a:p>
          <a:p>
            <a:endParaRPr lang="en-US" dirty="0"/>
          </a:p>
        </p:txBody>
      </p:sp>
    </p:spTree>
    <p:extLst>
      <p:ext uri="{BB962C8B-B14F-4D97-AF65-F5344CB8AC3E}">
        <p14:creationId xmlns:p14="http://schemas.microsoft.com/office/powerpoint/2010/main" val="4322560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0828-3650-7EA5-053E-1E981A2E74F2}"/>
              </a:ext>
            </a:extLst>
          </p:cNvPr>
          <p:cNvSpPr>
            <a:spLocks noGrp="1"/>
          </p:cNvSpPr>
          <p:nvPr>
            <p:ph type="title"/>
          </p:nvPr>
        </p:nvSpPr>
        <p:spPr/>
        <p:txBody>
          <a:bodyPr>
            <a:normAutofit fontScale="90000"/>
          </a:bodyPr>
          <a:lstStyle/>
          <a:p>
            <a:r>
              <a:rPr lang="en-US" dirty="0"/>
              <a:t>OWASP top 10 - </a:t>
            </a:r>
            <a:r>
              <a:rPr lang="en-US" b="1" dirty="0"/>
              <a:t>Cross-Site Scripting (XSS) example</a:t>
            </a:r>
            <a:endParaRPr lang="en-US" dirty="0"/>
          </a:p>
        </p:txBody>
      </p:sp>
      <p:pic>
        <p:nvPicPr>
          <p:cNvPr id="5" name="Content Placeholder 4">
            <a:extLst>
              <a:ext uri="{FF2B5EF4-FFF2-40B4-BE49-F238E27FC236}">
                <a16:creationId xmlns:a16="http://schemas.microsoft.com/office/drawing/2014/main" id="{E18D123F-B961-3831-BA4C-7EADF3ED56D4}"/>
              </a:ext>
            </a:extLst>
          </p:cNvPr>
          <p:cNvPicPr>
            <a:picLocks noGrp="1" noChangeAspect="1"/>
          </p:cNvPicPr>
          <p:nvPr>
            <p:ph idx="1"/>
          </p:nvPr>
        </p:nvPicPr>
        <p:blipFill>
          <a:blip r:embed="rId2"/>
          <a:stretch>
            <a:fillRect/>
          </a:stretch>
        </p:blipFill>
        <p:spPr>
          <a:xfrm>
            <a:off x="2218784" y="2653337"/>
            <a:ext cx="7754432" cy="2419688"/>
          </a:xfrm>
        </p:spPr>
      </p:pic>
    </p:spTree>
    <p:extLst>
      <p:ext uri="{BB962C8B-B14F-4D97-AF65-F5344CB8AC3E}">
        <p14:creationId xmlns:p14="http://schemas.microsoft.com/office/powerpoint/2010/main" val="20868294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0828-3650-7EA5-053E-1E981A2E74F2}"/>
              </a:ext>
            </a:extLst>
          </p:cNvPr>
          <p:cNvSpPr>
            <a:spLocks noGrp="1"/>
          </p:cNvSpPr>
          <p:nvPr>
            <p:ph type="title"/>
          </p:nvPr>
        </p:nvSpPr>
        <p:spPr/>
        <p:txBody>
          <a:bodyPr>
            <a:normAutofit/>
          </a:bodyPr>
          <a:lstStyle/>
          <a:p>
            <a:r>
              <a:rPr lang="en-US" dirty="0"/>
              <a:t>OWASP top 10 - </a:t>
            </a:r>
            <a:r>
              <a:rPr lang="en-US" b="1" dirty="0"/>
              <a:t>Insecure Deserialization</a:t>
            </a:r>
            <a:endParaRPr lang="en-US" dirty="0"/>
          </a:p>
        </p:txBody>
      </p:sp>
      <p:sp>
        <p:nvSpPr>
          <p:cNvPr id="3" name="Content Placeholder 2">
            <a:extLst>
              <a:ext uri="{FF2B5EF4-FFF2-40B4-BE49-F238E27FC236}">
                <a16:creationId xmlns:a16="http://schemas.microsoft.com/office/drawing/2014/main" id="{EC31C5D4-D0D4-E22E-421F-E306B25DE1E1}"/>
              </a:ext>
            </a:extLst>
          </p:cNvPr>
          <p:cNvSpPr>
            <a:spLocks noGrp="1"/>
          </p:cNvSpPr>
          <p:nvPr>
            <p:ph idx="1"/>
          </p:nvPr>
        </p:nvSpPr>
        <p:spPr/>
        <p:txBody>
          <a:bodyPr>
            <a:normAutofit lnSpcReduction="10000"/>
          </a:bodyPr>
          <a:lstStyle/>
          <a:p>
            <a:pPr>
              <a:buFont typeface="Arial" panose="020B0604020202020204" pitchFamily="34" charset="0"/>
              <a:buChar char="•"/>
            </a:pPr>
            <a:r>
              <a:rPr lang="en-US" b="1" dirty="0"/>
              <a:t>Description</a:t>
            </a:r>
            <a:r>
              <a:rPr lang="en-US" dirty="0"/>
              <a:t>: Insecure deserialization vulnerabilities occur when untrusted data is used to abuse the logic of an application, inflict a denial of service (DoS) attack, or execute arbitrary code.</a:t>
            </a:r>
          </a:p>
          <a:p>
            <a:pPr>
              <a:buFont typeface="Arial" panose="020B0604020202020204" pitchFamily="34" charset="0"/>
              <a:buChar char="•"/>
            </a:pPr>
            <a:r>
              <a:rPr lang="en-US" b="1" dirty="0"/>
              <a:t>Impact</a:t>
            </a:r>
            <a:r>
              <a:rPr lang="en-US" dirty="0"/>
              <a:t>: Attackers can execute arbitrary code or perform unauthorized actions.</a:t>
            </a:r>
          </a:p>
          <a:p>
            <a:r>
              <a:rPr lang="en-US" b="1" dirty="0"/>
              <a:t>How to Secure</a:t>
            </a:r>
            <a:r>
              <a:rPr lang="en-US" dirty="0"/>
              <a:t>:</a:t>
            </a:r>
          </a:p>
          <a:p>
            <a:pPr lvl="1">
              <a:buFont typeface="Arial" panose="020B0604020202020204" pitchFamily="34" charset="0"/>
              <a:buChar char="•"/>
            </a:pPr>
            <a:r>
              <a:rPr lang="en-US" dirty="0"/>
              <a:t>Avoid using serialized objects from untrusted sources.</a:t>
            </a:r>
          </a:p>
          <a:p>
            <a:pPr lvl="1">
              <a:buFont typeface="Arial" panose="020B0604020202020204" pitchFamily="34" charset="0"/>
              <a:buChar char="•"/>
            </a:pPr>
            <a:r>
              <a:rPr lang="en-US" dirty="0"/>
              <a:t>Use serialization formats that support integrity checks.</a:t>
            </a:r>
          </a:p>
          <a:p>
            <a:endParaRPr lang="en-US" dirty="0"/>
          </a:p>
        </p:txBody>
      </p:sp>
    </p:spTree>
    <p:extLst>
      <p:ext uri="{BB962C8B-B14F-4D97-AF65-F5344CB8AC3E}">
        <p14:creationId xmlns:p14="http://schemas.microsoft.com/office/powerpoint/2010/main" val="26807114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0828-3650-7EA5-053E-1E981A2E74F2}"/>
              </a:ext>
            </a:extLst>
          </p:cNvPr>
          <p:cNvSpPr>
            <a:spLocks noGrp="1"/>
          </p:cNvSpPr>
          <p:nvPr>
            <p:ph type="title"/>
          </p:nvPr>
        </p:nvSpPr>
        <p:spPr/>
        <p:txBody>
          <a:bodyPr>
            <a:normAutofit fontScale="90000"/>
          </a:bodyPr>
          <a:lstStyle/>
          <a:p>
            <a:r>
              <a:rPr lang="en-US" dirty="0"/>
              <a:t>OWASP top 10 - </a:t>
            </a:r>
            <a:r>
              <a:rPr lang="en-US" b="1" dirty="0"/>
              <a:t>Insecure Deserialization example</a:t>
            </a:r>
            <a:endParaRPr lang="en-US" dirty="0"/>
          </a:p>
        </p:txBody>
      </p:sp>
      <p:pic>
        <p:nvPicPr>
          <p:cNvPr id="5" name="Content Placeholder 4">
            <a:extLst>
              <a:ext uri="{FF2B5EF4-FFF2-40B4-BE49-F238E27FC236}">
                <a16:creationId xmlns:a16="http://schemas.microsoft.com/office/drawing/2014/main" id="{6D7B0419-A329-17B6-FCE2-FA306F5164CE}"/>
              </a:ext>
            </a:extLst>
          </p:cNvPr>
          <p:cNvPicPr>
            <a:picLocks noGrp="1" noChangeAspect="1"/>
          </p:cNvPicPr>
          <p:nvPr>
            <p:ph idx="1"/>
          </p:nvPr>
        </p:nvPicPr>
        <p:blipFill>
          <a:blip r:embed="rId2"/>
          <a:stretch>
            <a:fillRect/>
          </a:stretch>
        </p:blipFill>
        <p:spPr>
          <a:xfrm>
            <a:off x="3481022" y="2377074"/>
            <a:ext cx="5229955" cy="2972215"/>
          </a:xfrm>
        </p:spPr>
      </p:pic>
    </p:spTree>
    <p:extLst>
      <p:ext uri="{BB962C8B-B14F-4D97-AF65-F5344CB8AC3E}">
        <p14:creationId xmlns:p14="http://schemas.microsoft.com/office/powerpoint/2010/main" val="36302479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0828-3650-7EA5-053E-1E981A2E74F2}"/>
              </a:ext>
            </a:extLst>
          </p:cNvPr>
          <p:cNvSpPr>
            <a:spLocks noGrp="1"/>
          </p:cNvSpPr>
          <p:nvPr>
            <p:ph type="title"/>
          </p:nvPr>
        </p:nvSpPr>
        <p:spPr/>
        <p:txBody>
          <a:bodyPr>
            <a:noAutofit/>
          </a:bodyPr>
          <a:lstStyle/>
          <a:p>
            <a:r>
              <a:rPr lang="en-US" sz="3200" dirty="0"/>
              <a:t>OWASP top 10 - </a:t>
            </a:r>
            <a:r>
              <a:rPr lang="en-US" sz="3200" b="1" dirty="0"/>
              <a:t>Using Components with Known Vulnerabilities</a:t>
            </a:r>
            <a:br>
              <a:rPr lang="en-US" sz="3200" b="1" dirty="0"/>
            </a:br>
            <a:endParaRPr lang="en-US" sz="3200" dirty="0"/>
          </a:p>
        </p:txBody>
      </p:sp>
      <p:sp>
        <p:nvSpPr>
          <p:cNvPr id="3" name="Content Placeholder 2">
            <a:extLst>
              <a:ext uri="{FF2B5EF4-FFF2-40B4-BE49-F238E27FC236}">
                <a16:creationId xmlns:a16="http://schemas.microsoft.com/office/drawing/2014/main" id="{EC31C5D4-D0D4-E22E-421F-E306B25DE1E1}"/>
              </a:ext>
            </a:extLst>
          </p:cNvPr>
          <p:cNvSpPr>
            <a:spLocks noGrp="1"/>
          </p:cNvSpPr>
          <p:nvPr>
            <p:ph idx="1"/>
          </p:nvPr>
        </p:nvSpPr>
        <p:spPr/>
        <p:txBody>
          <a:bodyPr/>
          <a:lstStyle/>
          <a:p>
            <a:pPr>
              <a:buFont typeface="Arial" panose="020B0604020202020204" pitchFamily="34" charset="0"/>
              <a:buChar char="•"/>
            </a:pPr>
            <a:r>
              <a:rPr lang="en-US" b="1" dirty="0"/>
              <a:t>Description</a:t>
            </a:r>
            <a:r>
              <a:rPr lang="en-US" dirty="0"/>
              <a:t>: Using components with known vulnerabilities can expose applications to attacks.</a:t>
            </a:r>
          </a:p>
          <a:p>
            <a:pPr>
              <a:buFont typeface="Arial" panose="020B0604020202020204" pitchFamily="34" charset="0"/>
              <a:buChar char="•"/>
            </a:pPr>
            <a:r>
              <a:rPr lang="en-US" b="1" dirty="0"/>
              <a:t>Impact</a:t>
            </a:r>
            <a:r>
              <a:rPr lang="en-US" dirty="0"/>
              <a:t>: Attackers can exploit vulnerabilities in third-party components to compromise the application.</a:t>
            </a:r>
          </a:p>
          <a:p>
            <a:r>
              <a:rPr lang="en-US" b="1" dirty="0"/>
              <a:t>How to Secure</a:t>
            </a:r>
            <a:r>
              <a:rPr lang="en-US" dirty="0"/>
              <a:t>:</a:t>
            </a:r>
          </a:p>
          <a:p>
            <a:pPr lvl="1">
              <a:buFont typeface="Arial" panose="020B0604020202020204" pitchFamily="34" charset="0"/>
              <a:buChar char="•"/>
            </a:pPr>
            <a:r>
              <a:rPr lang="en-US" dirty="0"/>
              <a:t>Regularly update and patch components.</a:t>
            </a:r>
          </a:p>
          <a:p>
            <a:pPr lvl="1">
              <a:buFont typeface="Arial" panose="020B0604020202020204" pitchFamily="34" charset="0"/>
              <a:buChar char="•"/>
            </a:pPr>
            <a:r>
              <a:rPr lang="en-US" dirty="0"/>
              <a:t>Use tools to identify vulnerable components.</a:t>
            </a:r>
          </a:p>
          <a:p>
            <a:endParaRPr lang="en-US" dirty="0"/>
          </a:p>
        </p:txBody>
      </p:sp>
    </p:spTree>
    <p:extLst>
      <p:ext uri="{BB962C8B-B14F-4D97-AF65-F5344CB8AC3E}">
        <p14:creationId xmlns:p14="http://schemas.microsoft.com/office/powerpoint/2010/main" val="20525972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0828-3650-7EA5-053E-1E981A2E74F2}"/>
              </a:ext>
            </a:extLst>
          </p:cNvPr>
          <p:cNvSpPr>
            <a:spLocks noGrp="1"/>
          </p:cNvSpPr>
          <p:nvPr>
            <p:ph type="title"/>
          </p:nvPr>
        </p:nvSpPr>
        <p:spPr/>
        <p:txBody>
          <a:bodyPr>
            <a:normAutofit fontScale="90000"/>
          </a:bodyPr>
          <a:lstStyle/>
          <a:p>
            <a:r>
              <a:rPr lang="en-US" sz="4400" dirty="0"/>
              <a:t>OWASP top 10 - </a:t>
            </a:r>
            <a:r>
              <a:rPr lang="en-US" sz="4400" b="1" dirty="0"/>
              <a:t>Using Components with Known Vulnerabilities example</a:t>
            </a:r>
            <a:br>
              <a:rPr lang="en-US" sz="4400" b="1" dirty="0"/>
            </a:br>
            <a:endParaRPr lang="en-US" dirty="0"/>
          </a:p>
        </p:txBody>
      </p:sp>
      <p:pic>
        <p:nvPicPr>
          <p:cNvPr id="5" name="Content Placeholder 4">
            <a:extLst>
              <a:ext uri="{FF2B5EF4-FFF2-40B4-BE49-F238E27FC236}">
                <a16:creationId xmlns:a16="http://schemas.microsoft.com/office/drawing/2014/main" id="{7BC50891-EC6D-FB0E-D835-C865A6236F6E}"/>
              </a:ext>
            </a:extLst>
          </p:cNvPr>
          <p:cNvPicPr>
            <a:picLocks noGrp="1" noChangeAspect="1"/>
          </p:cNvPicPr>
          <p:nvPr>
            <p:ph idx="1"/>
          </p:nvPr>
        </p:nvPicPr>
        <p:blipFill>
          <a:blip r:embed="rId2"/>
          <a:stretch>
            <a:fillRect/>
          </a:stretch>
        </p:blipFill>
        <p:spPr>
          <a:xfrm>
            <a:off x="1313782" y="2934364"/>
            <a:ext cx="9564435" cy="1857634"/>
          </a:xfrm>
        </p:spPr>
      </p:pic>
    </p:spTree>
    <p:extLst>
      <p:ext uri="{BB962C8B-B14F-4D97-AF65-F5344CB8AC3E}">
        <p14:creationId xmlns:p14="http://schemas.microsoft.com/office/powerpoint/2010/main" val="4056594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1A47-B52B-D497-A883-2A37025526C2}"/>
              </a:ext>
            </a:extLst>
          </p:cNvPr>
          <p:cNvSpPr>
            <a:spLocks noGrp="1"/>
          </p:cNvSpPr>
          <p:nvPr>
            <p:ph type="title"/>
          </p:nvPr>
        </p:nvSpPr>
        <p:spPr/>
        <p:txBody>
          <a:bodyPr/>
          <a:lstStyle/>
          <a:p>
            <a:r>
              <a:rPr lang="en-US" dirty="0"/>
              <a:t>Why is SDLC important?</a:t>
            </a:r>
          </a:p>
        </p:txBody>
      </p:sp>
      <p:sp>
        <p:nvSpPr>
          <p:cNvPr id="3" name="Content Placeholder 2">
            <a:extLst>
              <a:ext uri="{FF2B5EF4-FFF2-40B4-BE49-F238E27FC236}">
                <a16:creationId xmlns:a16="http://schemas.microsoft.com/office/drawing/2014/main" id="{86CA19AA-C832-3C64-A504-515492A75F5F}"/>
              </a:ext>
            </a:extLst>
          </p:cNvPr>
          <p:cNvSpPr>
            <a:spLocks noGrp="1"/>
          </p:cNvSpPr>
          <p:nvPr>
            <p:ph idx="1"/>
          </p:nvPr>
        </p:nvSpPr>
        <p:spPr/>
        <p:txBody>
          <a:bodyPr>
            <a:normAutofit fontScale="85000" lnSpcReduction="20000"/>
          </a:bodyPr>
          <a:lstStyle/>
          <a:p>
            <a:pPr marL="514350" indent="-514350">
              <a:buFont typeface="+mj-lt"/>
              <a:buAutoNum type="arabicPeriod"/>
            </a:pPr>
            <a:r>
              <a:rPr lang="en-US" b="1" dirty="0"/>
              <a:t>Structured Process</a:t>
            </a:r>
            <a:r>
              <a:rPr lang="en-US" dirty="0"/>
              <a:t>: SDLC provides a systematic approach to software development, ensuring that all aspects of the project are addressed methodically.</a:t>
            </a:r>
          </a:p>
          <a:p>
            <a:pPr marL="514350" indent="-514350">
              <a:buFont typeface="+mj-lt"/>
              <a:buAutoNum type="arabicPeriod"/>
            </a:pPr>
            <a:r>
              <a:rPr lang="en-US" b="1" dirty="0"/>
              <a:t>Improved Quality</a:t>
            </a:r>
            <a:r>
              <a:rPr lang="en-US" dirty="0"/>
              <a:t>: By following predefined phases, the quality of the software is enhanced, reducing the likelihood of errors and defects.</a:t>
            </a:r>
          </a:p>
          <a:p>
            <a:pPr marL="514350" indent="-514350">
              <a:buFont typeface="+mj-lt"/>
              <a:buAutoNum type="arabicPeriod"/>
            </a:pPr>
            <a:r>
              <a:rPr lang="en-US" b="1" dirty="0"/>
              <a:t>Time Management</a:t>
            </a:r>
            <a:r>
              <a:rPr lang="en-US" dirty="0"/>
              <a:t>: Proper planning and phase-wise execution help in meeting deadlines and managing time efficiently.</a:t>
            </a:r>
          </a:p>
          <a:p>
            <a:pPr marL="514350" indent="-514350">
              <a:buFont typeface="+mj-lt"/>
              <a:buAutoNum type="arabicPeriod"/>
            </a:pPr>
            <a:r>
              <a:rPr lang="en-US" b="1" dirty="0"/>
              <a:t>Cost Efficiency</a:t>
            </a:r>
            <a:r>
              <a:rPr lang="en-US" dirty="0"/>
              <a:t>: Identifying and fixing issues early in the development process can significantly reduce costs.</a:t>
            </a:r>
          </a:p>
          <a:p>
            <a:pPr marL="514350" indent="-514350">
              <a:buFont typeface="+mj-lt"/>
              <a:buAutoNum type="arabicPeriod"/>
            </a:pPr>
            <a:r>
              <a:rPr lang="en-US" b="1" dirty="0"/>
              <a:t>Customer Satisfaction</a:t>
            </a:r>
            <a:r>
              <a:rPr lang="en-US" dirty="0"/>
              <a:t>: A well-structured development process ensures that the final product meets the customer's requirements and expectations.</a:t>
            </a:r>
          </a:p>
          <a:p>
            <a:endParaRPr lang="en-US" dirty="0"/>
          </a:p>
        </p:txBody>
      </p:sp>
    </p:spTree>
    <p:extLst>
      <p:ext uri="{BB962C8B-B14F-4D97-AF65-F5344CB8AC3E}">
        <p14:creationId xmlns:p14="http://schemas.microsoft.com/office/powerpoint/2010/main" val="8313899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0828-3650-7EA5-053E-1E981A2E74F2}"/>
              </a:ext>
            </a:extLst>
          </p:cNvPr>
          <p:cNvSpPr>
            <a:spLocks noGrp="1"/>
          </p:cNvSpPr>
          <p:nvPr>
            <p:ph type="title"/>
          </p:nvPr>
        </p:nvSpPr>
        <p:spPr/>
        <p:txBody>
          <a:bodyPr>
            <a:normAutofit fontScale="90000"/>
          </a:bodyPr>
          <a:lstStyle/>
          <a:p>
            <a:r>
              <a:rPr lang="en-US" sz="4400" dirty="0"/>
              <a:t>OWASP top 10 - </a:t>
            </a:r>
            <a:r>
              <a:rPr lang="en-US" b="1" dirty="0"/>
              <a:t>Insufficient Logging &amp; Monitoring</a:t>
            </a:r>
            <a:endParaRPr lang="en-US" dirty="0"/>
          </a:p>
        </p:txBody>
      </p:sp>
      <p:sp>
        <p:nvSpPr>
          <p:cNvPr id="4" name="Content Placeholder 3">
            <a:extLst>
              <a:ext uri="{FF2B5EF4-FFF2-40B4-BE49-F238E27FC236}">
                <a16:creationId xmlns:a16="http://schemas.microsoft.com/office/drawing/2014/main" id="{57F9D259-DAD0-56C6-026B-E15C54473919}"/>
              </a:ext>
            </a:extLst>
          </p:cNvPr>
          <p:cNvSpPr>
            <a:spLocks noGrp="1"/>
          </p:cNvSpPr>
          <p:nvPr>
            <p:ph idx="1"/>
          </p:nvPr>
        </p:nvSpPr>
        <p:spPr/>
        <p:txBody>
          <a:bodyPr/>
          <a:lstStyle/>
          <a:p>
            <a:pPr>
              <a:buFont typeface="Arial" panose="020B0604020202020204" pitchFamily="34" charset="0"/>
              <a:buChar char="•"/>
            </a:pPr>
            <a:r>
              <a:rPr lang="en-US" b="1" dirty="0"/>
              <a:t>Description</a:t>
            </a:r>
            <a:r>
              <a:rPr lang="en-US" dirty="0"/>
              <a:t>: Insufficient logging and monitoring can delay the detection of security breaches.</a:t>
            </a:r>
          </a:p>
          <a:p>
            <a:pPr>
              <a:buFont typeface="Arial" panose="020B0604020202020204" pitchFamily="34" charset="0"/>
              <a:buChar char="•"/>
            </a:pPr>
            <a:r>
              <a:rPr lang="en-US" b="1" dirty="0"/>
              <a:t>Impact</a:t>
            </a:r>
            <a:r>
              <a:rPr lang="en-US" dirty="0"/>
              <a:t>: Attackers can exploit the lack of monitoring to continue their attacks undetected.</a:t>
            </a:r>
          </a:p>
          <a:p>
            <a:r>
              <a:rPr lang="en-US" b="1" dirty="0"/>
              <a:t>How to Secure</a:t>
            </a:r>
            <a:r>
              <a:rPr lang="en-US" dirty="0"/>
              <a:t>:</a:t>
            </a:r>
          </a:p>
          <a:p>
            <a:pPr lvl="1">
              <a:buFont typeface="Arial" panose="020B0604020202020204" pitchFamily="34" charset="0"/>
              <a:buChar char="•"/>
            </a:pPr>
            <a:r>
              <a:rPr lang="en-US" dirty="0"/>
              <a:t>Implement comprehensive logging and monitoring.</a:t>
            </a:r>
          </a:p>
          <a:p>
            <a:pPr lvl="1">
              <a:buFont typeface="Arial" panose="020B0604020202020204" pitchFamily="34" charset="0"/>
              <a:buChar char="•"/>
            </a:pPr>
            <a:r>
              <a:rPr lang="en-US" dirty="0"/>
              <a:t>Regularly review and analyze logs.</a:t>
            </a:r>
          </a:p>
          <a:p>
            <a:endParaRPr lang="en-US" dirty="0"/>
          </a:p>
        </p:txBody>
      </p:sp>
    </p:spTree>
    <p:extLst>
      <p:ext uri="{BB962C8B-B14F-4D97-AF65-F5344CB8AC3E}">
        <p14:creationId xmlns:p14="http://schemas.microsoft.com/office/powerpoint/2010/main" val="21683928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0828-3650-7EA5-053E-1E981A2E74F2}"/>
              </a:ext>
            </a:extLst>
          </p:cNvPr>
          <p:cNvSpPr>
            <a:spLocks noGrp="1"/>
          </p:cNvSpPr>
          <p:nvPr>
            <p:ph type="title"/>
          </p:nvPr>
        </p:nvSpPr>
        <p:spPr/>
        <p:txBody>
          <a:bodyPr>
            <a:normAutofit fontScale="90000"/>
          </a:bodyPr>
          <a:lstStyle/>
          <a:p>
            <a:r>
              <a:rPr lang="en-US" sz="4400" dirty="0"/>
              <a:t>OWASP top 10 - </a:t>
            </a:r>
            <a:r>
              <a:rPr lang="en-US" b="1" dirty="0"/>
              <a:t>Insufficient Logging &amp; Monitoring example</a:t>
            </a:r>
            <a:endParaRPr lang="en-US" dirty="0"/>
          </a:p>
        </p:txBody>
      </p:sp>
      <p:pic>
        <p:nvPicPr>
          <p:cNvPr id="7" name="Picture 6">
            <a:extLst>
              <a:ext uri="{FF2B5EF4-FFF2-40B4-BE49-F238E27FC236}">
                <a16:creationId xmlns:a16="http://schemas.microsoft.com/office/drawing/2014/main" id="{1B049639-BD9D-836E-4CFD-D2BCCE91A4FD}"/>
              </a:ext>
            </a:extLst>
          </p:cNvPr>
          <p:cNvPicPr>
            <a:picLocks noChangeAspect="1"/>
          </p:cNvPicPr>
          <p:nvPr/>
        </p:nvPicPr>
        <p:blipFill>
          <a:blip r:embed="rId2"/>
          <a:stretch>
            <a:fillRect/>
          </a:stretch>
        </p:blipFill>
        <p:spPr>
          <a:xfrm>
            <a:off x="2452179" y="2381104"/>
            <a:ext cx="7287642" cy="2095792"/>
          </a:xfrm>
          <a:prstGeom prst="rect">
            <a:avLst/>
          </a:prstGeom>
        </p:spPr>
      </p:pic>
    </p:spTree>
    <p:extLst>
      <p:ext uri="{BB962C8B-B14F-4D97-AF65-F5344CB8AC3E}">
        <p14:creationId xmlns:p14="http://schemas.microsoft.com/office/powerpoint/2010/main" val="26318154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0828-3650-7EA5-053E-1E981A2E74F2}"/>
              </a:ext>
            </a:extLst>
          </p:cNvPr>
          <p:cNvSpPr>
            <a:spLocks noGrp="1"/>
          </p:cNvSpPr>
          <p:nvPr>
            <p:ph type="title"/>
          </p:nvPr>
        </p:nvSpPr>
        <p:spPr/>
        <p:txBody>
          <a:bodyPr/>
          <a:lstStyle/>
          <a:p>
            <a:r>
              <a:rPr lang="en-US" dirty="0"/>
              <a:t>OWASP Projects</a:t>
            </a:r>
          </a:p>
        </p:txBody>
      </p:sp>
      <p:sp>
        <p:nvSpPr>
          <p:cNvPr id="3" name="Content Placeholder 2">
            <a:extLst>
              <a:ext uri="{FF2B5EF4-FFF2-40B4-BE49-F238E27FC236}">
                <a16:creationId xmlns:a16="http://schemas.microsoft.com/office/drawing/2014/main" id="{EC31C5D4-D0D4-E22E-421F-E306B25DE1E1}"/>
              </a:ext>
            </a:extLst>
          </p:cNvPr>
          <p:cNvSpPr>
            <a:spLocks noGrp="1"/>
          </p:cNvSpPr>
          <p:nvPr>
            <p:ph idx="1"/>
          </p:nvPr>
        </p:nvSpPr>
        <p:spPr>
          <a:xfrm>
            <a:off x="609600" y="1417638"/>
            <a:ext cx="10972800" cy="4525963"/>
          </a:xfrm>
        </p:spPr>
        <p:txBody>
          <a:bodyPr>
            <a:normAutofit fontScale="92500" lnSpcReduction="20000"/>
          </a:bodyPr>
          <a:lstStyle/>
          <a:p>
            <a:r>
              <a:rPr lang="en-US" dirty="0"/>
              <a:t>OWASP sponsors and supports various open-source projects related to web application security.</a:t>
            </a:r>
          </a:p>
          <a:p>
            <a:r>
              <a:rPr lang="en-US" b="1" dirty="0"/>
              <a:t>Scope</a:t>
            </a:r>
            <a:r>
              <a:rPr lang="en-US" dirty="0"/>
              <a:t>: These projects cover a wide range of security topics, including secure coding, vulnerability scanning, and penetration testing.</a:t>
            </a:r>
          </a:p>
          <a:p>
            <a:pPr eaLnBrk="0" fontAlgn="base" hangingPunct="0">
              <a:spcBef>
                <a:spcPct val="0"/>
              </a:spcBef>
              <a:spcAft>
                <a:spcPct val="0"/>
              </a:spcAft>
            </a:pPr>
            <a:r>
              <a:rPr lang="en-US" b="1" dirty="0"/>
              <a:t>Objective</a:t>
            </a:r>
            <a:r>
              <a:rPr lang="en-US" dirty="0"/>
              <a:t>: To provide free, high-quality tools and resources that help developers and security professionals improve the security of their web applications.</a:t>
            </a:r>
            <a:r>
              <a:rPr kumimoji="0" lang="en-US" altLang="en-US" sz="3200" b="1" i="0" u="none" strike="noStrike" cap="none" normalizeH="0" baseline="0" dirty="0">
                <a:ln>
                  <a:noFill/>
                </a:ln>
                <a:solidFill>
                  <a:schemeClr val="tx1"/>
                </a:solidFill>
                <a:effectLst/>
                <a:latin typeface="Arial" panose="020B0604020202020204" pitchFamily="34" charset="0"/>
              </a:rPr>
              <a:t> </a:t>
            </a:r>
          </a:p>
          <a:p>
            <a:pPr eaLnBrk="0" fontAlgn="base" hangingPunct="0">
              <a:spcBef>
                <a:spcPct val="0"/>
              </a:spcBef>
              <a:spcAft>
                <a:spcPct val="0"/>
              </a:spcAft>
            </a:pPr>
            <a:r>
              <a:rPr kumimoji="0" lang="en-US" altLang="en-US" sz="3200" b="1" i="0" u="none" strike="noStrike" cap="none" normalizeH="0" baseline="0" dirty="0">
                <a:ln>
                  <a:noFill/>
                </a:ln>
                <a:solidFill>
                  <a:schemeClr val="tx1"/>
                </a:solidFill>
                <a:effectLst/>
                <a:latin typeface="Arial" panose="020B0604020202020204" pitchFamily="34" charset="0"/>
              </a:rPr>
              <a:t>Categories</a:t>
            </a:r>
            <a:r>
              <a:rPr kumimoji="0" lang="en-US" altLang="en-US" sz="3200" b="0" i="0" u="none" strike="noStrike" cap="none" normalizeH="0" baseline="0" dirty="0">
                <a:ln>
                  <a:noFill/>
                </a:ln>
                <a:solidFill>
                  <a:schemeClr val="tx1"/>
                </a:solidFill>
                <a:effectLst/>
                <a:latin typeface="Arial" panose="020B0604020202020204" pitchFamily="34" charset="0"/>
              </a:rPr>
              <a:t>:</a:t>
            </a:r>
          </a:p>
          <a:p>
            <a:pPr lvl="1"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Tools and utilities</a:t>
            </a:r>
          </a:p>
          <a:p>
            <a:pPr lvl="1"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Documentation and guides</a:t>
            </a:r>
          </a:p>
          <a:p>
            <a:pPr lvl="1"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Educational and training resources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9023406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0828-3650-7EA5-053E-1E981A2E74F2}"/>
              </a:ext>
            </a:extLst>
          </p:cNvPr>
          <p:cNvSpPr>
            <a:spLocks noGrp="1"/>
          </p:cNvSpPr>
          <p:nvPr>
            <p:ph type="title"/>
          </p:nvPr>
        </p:nvSpPr>
        <p:spPr/>
        <p:txBody>
          <a:bodyPr>
            <a:normAutofit/>
          </a:bodyPr>
          <a:lstStyle/>
          <a:p>
            <a:r>
              <a:rPr lang="en-US" dirty="0"/>
              <a:t>OWASP Projects- </a:t>
            </a:r>
            <a:r>
              <a:rPr lang="en-US" b="1" dirty="0"/>
              <a:t>Zed Attack Proxy (ZAP)</a:t>
            </a:r>
            <a:endParaRPr lang="en-US" dirty="0"/>
          </a:p>
        </p:txBody>
      </p:sp>
      <p:sp>
        <p:nvSpPr>
          <p:cNvPr id="3" name="Content Placeholder 2">
            <a:extLst>
              <a:ext uri="{FF2B5EF4-FFF2-40B4-BE49-F238E27FC236}">
                <a16:creationId xmlns:a16="http://schemas.microsoft.com/office/drawing/2014/main" id="{EC31C5D4-D0D4-E22E-421F-E306B25DE1E1}"/>
              </a:ext>
            </a:extLst>
          </p:cNvPr>
          <p:cNvSpPr>
            <a:spLocks noGrp="1"/>
          </p:cNvSpPr>
          <p:nvPr>
            <p:ph idx="1"/>
          </p:nvPr>
        </p:nvSpPr>
        <p:spPr>
          <a:xfrm>
            <a:off x="623455" y="1166018"/>
            <a:ext cx="10972800" cy="4525963"/>
          </a:xfrm>
        </p:spPr>
        <p:txBody>
          <a:bodyPr>
            <a:normAutofit fontScale="92500" lnSpcReduction="20000"/>
          </a:bodyPr>
          <a:lstStyle/>
          <a:p>
            <a:pPr>
              <a:buFont typeface="Arial" panose="020B0604020202020204" pitchFamily="34" charset="0"/>
              <a:buChar char="•"/>
            </a:pPr>
            <a:r>
              <a:rPr lang="en-US" dirty="0"/>
              <a:t>ZAP is an open-source tool used for finding vulnerabilities in web applications.</a:t>
            </a:r>
          </a:p>
          <a:p>
            <a:pPr>
              <a:buFont typeface="Arial" panose="020B0604020202020204" pitchFamily="34" charset="0"/>
              <a:buChar char="•"/>
            </a:pPr>
            <a:r>
              <a:rPr lang="en-US" b="1" dirty="0"/>
              <a:t>Purpose</a:t>
            </a:r>
            <a:r>
              <a:rPr lang="en-US" dirty="0"/>
              <a:t>: Ideal for both beginners and professionals to perform security testing on web applications.</a:t>
            </a:r>
          </a:p>
          <a:p>
            <a:pPr>
              <a:buFont typeface="Arial" panose="020B0604020202020204" pitchFamily="34" charset="0"/>
              <a:buChar char="•"/>
            </a:pPr>
            <a:r>
              <a:rPr lang="en-US" b="1" dirty="0"/>
              <a:t>Key Features</a:t>
            </a:r>
            <a:r>
              <a:rPr lang="en-US" dirty="0"/>
              <a:t>:</a:t>
            </a:r>
          </a:p>
          <a:p>
            <a:pPr marL="742950" lvl="1" indent="-285750">
              <a:buFont typeface="Arial" panose="020B0604020202020204" pitchFamily="34" charset="0"/>
              <a:buChar char="•"/>
            </a:pPr>
            <a:r>
              <a:rPr lang="en-US" dirty="0"/>
              <a:t>Automated scanners</a:t>
            </a:r>
          </a:p>
          <a:p>
            <a:pPr marL="742950" lvl="1" indent="-285750">
              <a:buFont typeface="Arial" panose="020B0604020202020204" pitchFamily="34" charset="0"/>
              <a:buChar char="•"/>
            </a:pPr>
            <a:r>
              <a:rPr lang="en-US" dirty="0"/>
              <a:t>Passive and active scanning</a:t>
            </a:r>
          </a:p>
          <a:p>
            <a:pPr marL="742950" lvl="1" indent="-285750">
              <a:buFont typeface="Arial" panose="020B0604020202020204" pitchFamily="34" charset="0"/>
              <a:buChar char="•"/>
            </a:pPr>
            <a:r>
              <a:rPr lang="en-US" dirty="0"/>
              <a:t>Manual testing tools</a:t>
            </a:r>
          </a:p>
          <a:p>
            <a:pPr marL="742950" lvl="1" indent="-285750">
              <a:buFont typeface="Arial" panose="020B0604020202020204" pitchFamily="34" charset="0"/>
              <a:buChar char="•"/>
            </a:pPr>
            <a:r>
              <a:rPr lang="en-US" dirty="0"/>
              <a:t>Integration with other tools</a:t>
            </a:r>
          </a:p>
          <a:p>
            <a:pPr indent="-285750"/>
            <a:r>
              <a:rPr lang="en-US" dirty="0"/>
              <a:t>Tutorial: </a:t>
            </a:r>
            <a:r>
              <a:rPr lang="en-US" dirty="0">
                <a:hlinkClick r:id="rId2"/>
              </a:rPr>
              <a:t>https://www.youtube.com/watch?v=3u7aKXXCCKA</a:t>
            </a:r>
            <a:r>
              <a:rPr lang="en-US" dirty="0"/>
              <a:t> </a:t>
            </a:r>
          </a:p>
        </p:txBody>
      </p:sp>
    </p:spTree>
    <p:extLst>
      <p:ext uri="{BB962C8B-B14F-4D97-AF65-F5344CB8AC3E}">
        <p14:creationId xmlns:p14="http://schemas.microsoft.com/office/powerpoint/2010/main" val="39565986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0828-3650-7EA5-053E-1E981A2E74F2}"/>
              </a:ext>
            </a:extLst>
          </p:cNvPr>
          <p:cNvSpPr>
            <a:spLocks noGrp="1"/>
          </p:cNvSpPr>
          <p:nvPr>
            <p:ph type="title"/>
          </p:nvPr>
        </p:nvSpPr>
        <p:spPr/>
        <p:txBody>
          <a:bodyPr>
            <a:normAutofit/>
          </a:bodyPr>
          <a:lstStyle/>
          <a:p>
            <a:r>
              <a:rPr lang="en-US" dirty="0"/>
              <a:t>OWASP Projects- </a:t>
            </a:r>
            <a:r>
              <a:rPr lang="en-US" b="1" dirty="0"/>
              <a:t>OWASP Dependency-Check</a:t>
            </a:r>
            <a:endParaRPr lang="en-US" dirty="0"/>
          </a:p>
        </p:txBody>
      </p:sp>
      <p:sp>
        <p:nvSpPr>
          <p:cNvPr id="3" name="Content Placeholder 2">
            <a:extLst>
              <a:ext uri="{FF2B5EF4-FFF2-40B4-BE49-F238E27FC236}">
                <a16:creationId xmlns:a16="http://schemas.microsoft.com/office/drawing/2014/main" id="{EC31C5D4-D0D4-E22E-421F-E306B25DE1E1}"/>
              </a:ext>
            </a:extLst>
          </p:cNvPr>
          <p:cNvSpPr>
            <a:spLocks noGrp="1"/>
          </p:cNvSpPr>
          <p:nvPr>
            <p:ph idx="1"/>
          </p:nvPr>
        </p:nvSpPr>
        <p:spPr>
          <a:xfrm>
            <a:off x="609600" y="990600"/>
            <a:ext cx="10972800" cy="4175125"/>
          </a:xfrm>
        </p:spPr>
        <p:txBody>
          <a:bodyPr>
            <a:noAutofit/>
          </a:bodyPr>
          <a:lstStyle/>
          <a:p>
            <a:pPr eaLnBrk="0" fontAlgn="base" hangingPunct="0">
              <a:spcBef>
                <a:spcPct val="0"/>
              </a:spcBef>
              <a:spcAft>
                <a:spcPct val="0"/>
              </a:spcAft>
            </a:pPr>
            <a:endParaRPr kumimoji="0" lang="en-US" altLang="en-US" sz="30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r>
              <a:rPr kumimoji="0" lang="en-US" altLang="en-US" sz="3000" b="0" i="0" u="none" strike="noStrike" cap="none" normalizeH="0" baseline="0" dirty="0">
                <a:ln>
                  <a:noFill/>
                </a:ln>
                <a:solidFill>
                  <a:schemeClr val="tx1"/>
                </a:solidFill>
                <a:effectLst/>
                <a:latin typeface="Arial" panose="020B0604020202020204" pitchFamily="34" charset="0"/>
              </a:rPr>
              <a:t>A Software Composition Analysis (SCA) tool that identifies vulnerable components in project dependencies.</a:t>
            </a:r>
          </a:p>
          <a:p>
            <a:pPr eaLnBrk="0" fontAlgn="base" hangingPunct="0">
              <a:spcBef>
                <a:spcPct val="0"/>
              </a:spcBef>
              <a:spcAft>
                <a:spcPct val="0"/>
              </a:spcAft>
            </a:pPr>
            <a:r>
              <a:rPr kumimoji="0" lang="en-US" altLang="en-US" sz="3000" b="1" i="0" u="none" strike="noStrike" cap="none" normalizeH="0" baseline="0" dirty="0">
                <a:ln>
                  <a:noFill/>
                </a:ln>
                <a:solidFill>
                  <a:schemeClr val="tx1"/>
                </a:solidFill>
                <a:effectLst/>
                <a:latin typeface="Arial" panose="020B0604020202020204" pitchFamily="34" charset="0"/>
              </a:rPr>
              <a:t>Purpose</a:t>
            </a:r>
            <a:r>
              <a:rPr kumimoji="0" lang="en-US" altLang="en-US" sz="3000" b="0" i="0" u="none" strike="noStrike" cap="none" normalizeH="0" baseline="0" dirty="0">
                <a:ln>
                  <a:noFill/>
                </a:ln>
                <a:solidFill>
                  <a:schemeClr val="tx1"/>
                </a:solidFill>
                <a:effectLst/>
                <a:latin typeface="Arial" panose="020B0604020202020204" pitchFamily="34" charset="0"/>
              </a:rPr>
              <a:t>: Helps in identifying and mitigating risks associated with third-party libraries.</a:t>
            </a:r>
          </a:p>
          <a:p>
            <a:pPr eaLnBrk="0" fontAlgn="base" hangingPunct="0">
              <a:spcBef>
                <a:spcPct val="0"/>
              </a:spcBef>
              <a:spcAft>
                <a:spcPct val="0"/>
              </a:spcAft>
            </a:pPr>
            <a:r>
              <a:rPr kumimoji="0" lang="en-US" altLang="en-US" sz="3000" b="1" i="0" u="none" strike="noStrike" cap="none" normalizeH="0" baseline="0" dirty="0">
                <a:ln>
                  <a:noFill/>
                </a:ln>
                <a:solidFill>
                  <a:schemeClr val="tx1"/>
                </a:solidFill>
                <a:effectLst/>
                <a:latin typeface="Arial" panose="020B0604020202020204" pitchFamily="34" charset="0"/>
              </a:rPr>
              <a:t>Key Features</a:t>
            </a:r>
            <a:r>
              <a:rPr kumimoji="0" lang="en-US" altLang="en-US" sz="3000" b="0" i="0" u="none" strike="noStrike" cap="none" normalizeH="0" baseline="0" dirty="0">
                <a:ln>
                  <a:noFill/>
                </a:ln>
                <a:solidFill>
                  <a:schemeClr val="tx1"/>
                </a:solidFill>
                <a:effectLst/>
                <a:latin typeface="Arial" panose="020B0604020202020204" pitchFamily="34" charset="0"/>
              </a:rPr>
              <a:t>:</a:t>
            </a:r>
          </a:p>
          <a:p>
            <a:pPr lvl="1" eaLnBrk="0" fontAlgn="base" hangingPunct="0">
              <a:spcBef>
                <a:spcPct val="0"/>
              </a:spcBef>
              <a:spcAft>
                <a:spcPct val="0"/>
              </a:spcAft>
            </a:pPr>
            <a:r>
              <a:rPr kumimoji="0" lang="en-US" altLang="en-US" sz="2600" b="0" i="0" u="none" strike="noStrike" cap="none" normalizeH="0" baseline="0" dirty="0">
                <a:ln>
                  <a:noFill/>
                </a:ln>
                <a:solidFill>
                  <a:schemeClr val="tx1"/>
                </a:solidFill>
                <a:effectLst/>
                <a:latin typeface="Arial" panose="020B0604020202020204" pitchFamily="34" charset="0"/>
              </a:rPr>
              <a:t>Supports multiple languages and dependency management systems</a:t>
            </a:r>
          </a:p>
          <a:p>
            <a:pPr lvl="1" eaLnBrk="0" fontAlgn="base" hangingPunct="0">
              <a:spcBef>
                <a:spcPct val="0"/>
              </a:spcBef>
              <a:spcAft>
                <a:spcPct val="0"/>
              </a:spcAft>
            </a:pPr>
            <a:r>
              <a:rPr kumimoji="0" lang="en-US" altLang="en-US" sz="2600" b="0" i="0" u="none" strike="noStrike" cap="none" normalizeH="0" baseline="0" dirty="0">
                <a:ln>
                  <a:noFill/>
                </a:ln>
                <a:solidFill>
                  <a:schemeClr val="tx1"/>
                </a:solidFill>
                <a:effectLst/>
                <a:latin typeface="Arial" panose="020B0604020202020204" pitchFamily="34" charset="0"/>
              </a:rPr>
              <a:t>Generates detailed reports</a:t>
            </a:r>
          </a:p>
          <a:p>
            <a:pPr lvl="1" eaLnBrk="0" fontAlgn="base" hangingPunct="0">
              <a:spcBef>
                <a:spcPct val="0"/>
              </a:spcBef>
              <a:spcAft>
                <a:spcPct val="0"/>
              </a:spcAft>
            </a:pPr>
            <a:r>
              <a:rPr kumimoji="0" lang="en-US" altLang="en-US" sz="2600" b="0" i="0" u="none" strike="noStrike" cap="none" normalizeH="0" baseline="0" dirty="0">
                <a:ln>
                  <a:noFill/>
                </a:ln>
                <a:solidFill>
                  <a:schemeClr val="tx1"/>
                </a:solidFill>
                <a:effectLst/>
                <a:latin typeface="Arial" panose="020B0604020202020204" pitchFamily="34" charset="0"/>
              </a:rPr>
              <a:t>Integrates with CI/CD pipelines</a:t>
            </a:r>
          </a:p>
          <a:p>
            <a:pPr lvl="1" eaLnBrk="0" fontAlgn="base" hangingPunct="0">
              <a:spcBef>
                <a:spcPct val="0"/>
              </a:spcBef>
              <a:spcAft>
                <a:spcPct val="0"/>
              </a:spcAft>
            </a:pPr>
            <a:r>
              <a:rPr lang="en-US" altLang="en-US" sz="2600" dirty="0">
                <a:latin typeface="Arial" panose="020B0604020202020204" pitchFamily="34" charset="0"/>
              </a:rPr>
              <a:t>Tutorials: </a:t>
            </a:r>
            <a:r>
              <a:rPr lang="en-US" altLang="en-US" sz="2600" dirty="0">
                <a:latin typeface="Arial" panose="020B0604020202020204" pitchFamily="34" charset="0"/>
                <a:hlinkClick r:id="rId2"/>
              </a:rPr>
              <a:t>https://www.youtube.com/watch?v=DF22sTpcE6w</a:t>
            </a:r>
            <a:r>
              <a:rPr lang="en-US" altLang="en-US" sz="2600" dirty="0">
                <a:latin typeface="Arial" panose="020B0604020202020204" pitchFamily="34" charset="0"/>
              </a:rPr>
              <a:t> </a:t>
            </a:r>
            <a:br>
              <a:rPr lang="en-US" altLang="en-US" sz="2600" dirty="0">
                <a:latin typeface="Arial" panose="020B0604020202020204" pitchFamily="34" charset="0"/>
              </a:rPr>
            </a:br>
            <a:r>
              <a:rPr lang="en-US" altLang="en-US" sz="2600" dirty="0">
                <a:latin typeface="Arial" panose="020B0604020202020204" pitchFamily="34" charset="0"/>
                <a:hlinkClick r:id="rId3"/>
              </a:rPr>
              <a:t>https://www.youtube.com/watch?v=X47ZkdYnGZI</a:t>
            </a:r>
            <a:r>
              <a:rPr lang="en-US" altLang="en-US" sz="2600" dirty="0">
                <a:latin typeface="Arial" panose="020B0604020202020204" pitchFamily="34" charset="0"/>
              </a:rPr>
              <a:t> </a:t>
            </a:r>
            <a:endParaRPr kumimoji="0" lang="en-US" altLang="en-US" sz="26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kumimoji="0" lang="en-US" altLang="en-US" sz="3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03281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0828-3650-7EA5-053E-1E981A2E74F2}"/>
              </a:ext>
            </a:extLst>
          </p:cNvPr>
          <p:cNvSpPr>
            <a:spLocks noGrp="1"/>
          </p:cNvSpPr>
          <p:nvPr>
            <p:ph type="title"/>
          </p:nvPr>
        </p:nvSpPr>
        <p:spPr/>
        <p:txBody>
          <a:bodyPr/>
          <a:lstStyle/>
          <a:p>
            <a:r>
              <a:rPr lang="en-US" dirty="0"/>
              <a:t>OWASP – Web Application Security Testing</a:t>
            </a:r>
          </a:p>
        </p:txBody>
      </p:sp>
      <p:sp>
        <p:nvSpPr>
          <p:cNvPr id="3" name="Content Placeholder 2">
            <a:extLst>
              <a:ext uri="{FF2B5EF4-FFF2-40B4-BE49-F238E27FC236}">
                <a16:creationId xmlns:a16="http://schemas.microsoft.com/office/drawing/2014/main" id="{EC31C5D4-D0D4-E22E-421F-E306B25DE1E1}"/>
              </a:ext>
            </a:extLst>
          </p:cNvPr>
          <p:cNvSpPr>
            <a:spLocks noGrp="1"/>
          </p:cNvSpPr>
          <p:nvPr>
            <p:ph idx="1"/>
          </p:nvPr>
        </p:nvSpPr>
        <p:spPr/>
        <p:txBody>
          <a:bodyPr>
            <a:normAutofit fontScale="92500" lnSpcReduction="20000"/>
          </a:bodyPr>
          <a:lstStyle/>
          <a:p>
            <a:r>
              <a:rPr lang="en-US" dirty="0"/>
              <a:t>WASP offers guidelines, tools, and resources for testing the security of web applications, helping organizations identify and address vulnerabilities.</a:t>
            </a:r>
          </a:p>
          <a:p>
            <a:pPr>
              <a:buFont typeface="Arial" panose="020B0604020202020204" pitchFamily="34" charset="0"/>
              <a:buChar char="•"/>
            </a:pPr>
            <a:r>
              <a:rPr lang="en-US" b="1" dirty="0"/>
              <a:t>OWASP Web Security Testing Guide (WSTG): </a:t>
            </a:r>
            <a:r>
              <a:rPr lang="en-US" dirty="0"/>
              <a:t>Although not a tool in the software sense, WSTG is a comprehensive guide for testing the security of web applications and services. It provides a standardized approach to web application security testing.</a:t>
            </a:r>
          </a:p>
          <a:p>
            <a:pPr>
              <a:buFont typeface="Arial" panose="020B0604020202020204" pitchFamily="34" charset="0"/>
              <a:buChar char="•"/>
            </a:pPr>
            <a:r>
              <a:rPr lang="en-US" b="1" dirty="0"/>
              <a:t>Features</a:t>
            </a:r>
            <a:r>
              <a:rPr lang="en-US" dirty="0"/>
              <a:t>: Includes detailed instructions and best practices for testing various security aspects of web applications, including authentication, authorization, session management, and data validation.</a:t>
            </a:r>
          </a:p>
          <a:p>
            <a:endParaRPr lang="en-US" dirty="0"/>
          </a:p>
        </p:txBody>
      </p:sp>
    </p:spTree>
    <p:extLst>
      <p:ext uri="{BB962C8B-B14F-4D97-AF65-F5344CB8AC3E}">
        <p14:creationId xmlns:p14="http://schemas.microsoft.com/office/powerpoint/2010/main" val="6737441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0828-3650-7EA5-053E-1E981A2E74F2}"/>
              </a:ext>
            </a:extLst>
          </p:cNvPr>
          <p:cNvSpPr>
            <a:spLocks noGrp="1"/>
          </p:cNvSpPr>
          <p:nvPr>
            <p:ph type="title"/>
          </p:nvPr>
        </p:nvSpPr>
        <p:spPr/>
        <p:txBody>
          <a:bodyPr>
            <a:normAutofit fontScale="90000"/>
          </a:bodyPr>
          <a:lstStyle/>
          <a:p>
            <a:r>
              <a:rPr lang="en-US" b="1" dirty="0"/>
              <a:t>NIST’s Secure Software Development Framework</a:t>
            </a:r>
            <a:endParaRPr lang="en-US" dirty="0"/>
          </a:p>
        </p:txBody>
      </p:sp>
      <p:sp>
        <p:nvSpPr>
          <p:cNvPr id="3" name="Content Placeholder 2">
            <a:extLst>
              <a:ext uri="{FF2B5EF4-FFF2-40B4-BE49-F238E27FC236}">
                <a16:creationId xmlns:a16="http://schemas.microsoft.com/office/drawing/2014/main" id="{EC31C5D4-D0D4-E22E-421F-E306B25DE1E1}"/>
              </a:ext>
            </a:extLst>
          </p:cNvPr>
          <p:cNvSpPr>
            <a:spLocks noGrp="1"/>
          </p:cNvSpPr>
          <p:nvPr>
            <p:ph idx="1"/>
          </p:nvPr>
        </p:nvSpPr>
        <p:spPr/>
        <p:txBody>
          <a:bodyPr/>
          <a:lstStyle/>
          <a:p>
            <a:r>
              <a:rPr lang="en-US" dirty="0"/>
              <a:t>The </a:t>
            </a:r>
            <a:r>
              <a:rPr lang="en-US" b="1" dirty="0"/>
              <a:t>National Institute of Standards and Technology</a:t>
            </a:r>
            <a:r>
              <a:rPr lang="en-US" dirty="0"/>
              <a:t> (</a:t>
            </a:r>
            <a:r>
              <a:rPr lang="en-US" b="1" dirty="0"/>
              <a:t>NIST</a:t>
            </a:r>
            <a:r>
              <a:rPr lang="en-US" dirty="0"/>
              <a:t>) released various guidelines and frameworks for secure software development. </a:t>
            </a:r>
          </a:p>
          <a:p>
            <a:r>
              <a:rPr lang="en-US" dirty="0"/>
              <a:t>One of the critical resources NIST provides is the NIST </a:t>
            </a:r>
            <a:r>
              <a:rPr lang="en-US" b="1" dirty="0"/>
              <a:t>Secure Software Development Framework</a:t>
            </a:r>
            <a:r>
              <a:rPr lang="en-US" dirty="0"/>
              <a:t> (</a:t>
            </a:r>
            <a:r>
              <a:rPr lang="en-US" b="1" dirty="0"/>
              <a:t>SSDF</a:t>
            </a:r>
            <a:r>
              <a:rPr lang="en-US" dirty="0"/>
              <a:t>), designed to help organizations enhance the security of their software development processes. </a:t>
            </a:r>
          </a:p>
        </p:txBody>
      </p:sp>
    </p:spTree>
    <p:extLst>
      <p:ext uri="{BB962C8B-B14F-4D97-AF65-F5344CB8AC3E}">
        <p14:creationId xmlns:p14="http://schemas.microsoft.com/office/powerpoint/2010/main" val="35806386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CF2F0-42AD-BD73-4596-B0525F7F5C94}"/>
              </a:ext>
            </a:extLst>
          </p:cNvPr>
          <p:cNvSpPr>
            <a:spLocks noGrp="1"/>
          </p:cNvSpPr>
          <p:nvPr>
            <p:ph type="title"/>
          </p:nvPr>
        </p:nvSpPr>
        <p:spPr/>
        <p:txBody>
          <a:bodyPr>
            <a:normAutofit/>
          </a:bodyPr>
          <a:lstStyle/>
          <a:p>
            <a:r>
              <a:rPr lang="en-US" dirty="0"/>
              <a:t>Secure Software Development Guidelines</a:t>
            </a:r>
          </a:p>
        </p:txBody>
      </p:sp>
      <p:sp>
        <p:nvSpPr>
          <p:cNvPr id="3" name="Content Placeholder 2">
            <a:extLst>
              <a:ext uri="{FF2B5EF4-FFF2-40B4-BE49-F238E27FC236}">
                <a16:creationId xmlns:a16="http://schemas.microsoft.com/office/drawing/2014/main" id="{E93620EE-DA16-362F-574E-791634BBB63D}"/>
              </a:ext>
            </a:extLst>
          </p:cNvPr>
          <p:cNvSpPr>
            <a:spLocks noGrp="1"/>
          </p:cNvSpPr>
          <p:nvPr>
            <p:ph idx="1"/>
          </p:nvPr>
        </p:nvSpPr>
        <p:spPr/>
        <p:txBody>
          <a:bodyPr/>
          <a:lstStyle/>
          <a:p>
            <a:r>
              <a:rPr lang="en-US" dirty="0"/>
              <a:t>Example: Using the NIST Special Publication 800-53 as a guide for security controls.</a:t>
            </a:r>
          </a:p>
          <a:p>
            <a:r>
              <a:rPr lang="en-US" dirty="0"/>
              <a:t>Tool: JIRA - Can be customized to track and manage security requirements and tasks throughout the development lifecycle.</a:t>
            </a:r>
          </a:p>
        </p:txBody>
      </p:sp>
    </p:spTree>
    <p:extLst>
      <p:ext uri="{BB962C8B-B14F-4D97-AF65-F5344CB8AC3E}">
        <p14:creationId xmlns:p14="http://schemas.microsoft.com/office/powerpoint/2010/main" val="23157071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0828-3650-7EA5-053E-1E981A2E74F2}"/>
              </a:ext>
            </a:extLst>
          </p:cNvPr>
          <p:cNvSpPr>
            <a:spLocks noGrp="1"/>
          </p:cNvSpPr>
          <p:nvPr>
            <p:ph type="title"/>
          </p:nvPr>
        </p:nvSpPr>
        <p:spPr/>
        <p:txBody>
          <a:bodyPr/>
          <a:lstStyle/>
          <a:p>
            <a:r>
              <a:rPr lang="en-US" dirty="0"/>
              <a:t>NIST </a:t>
            </a:r>
            <a:r>
              <a:rPr lang="en-US" b="1" dirty="0"/>
              <a:t>Secure Software Development Principles</a:t>
            </a:r>
            <a:endParaRPr lang="en-US" dirty="0"/>
          </a:p>
        </p:txBody>
      </p:sp>
      <p:sp>
        <p:nvSpPr>
          <p:cNvPr id="3" name="Content Placeholder 2">
            <a:extLst>
              <a:ext uri="{FF2B5EF4-FFF2-40B4-BE49-F238E27FC236}">
                <a16:creationId xmlns:a16="http://schemas.microsoft.com/office/drawing/2014/main" id="{EC31C5D4-D0D4-E22E-421F-E306B25DE1E1}"/>
              </a:ext>
            </a:extLst>
          </p:cNvPr>
          <p:cNvSpPr>
            <a:spLocks noGrp="1"/>
          </p:cNvSpPr>
          <p:nvPr>
            <p:ph idx="1"/>
          </p:nvPr>
        </p:nvSpPr>
        <p:spPr/>
        <p:txBody>
          <a:bodyPr/>
          <a:lstStyle/>
          <a:p>
            <a:pPr>
              <a:buFont typeface="Arial" panose="020B0604020202020204" pitchFamily="34" charset="0"/>
              <a:buChar char="•"/>
            </a:pPr>
            <a:r>
              <a:rPr lang="en-US" b="1" dirty="0"/>
              <a:t>Description</a:t>
            </a:r>
            <a:r>
              <a:rPr lang="en-US" dirty="0"/>
              <a:t>: The framework promotes fundamental security principles and best practices that should be integrated into every phase of the software development life cycle (SDLC).</a:t>
            </a:r>
          </a:p>
          <a:p>
            <a:pPr lvl="1">
              <a:buFont typeface="Arial" panose="020B0604020202020204" pitchFamily="34" charset="0"/>
              <a:buChar char="•"/>
            </a:pPr>
            <a:r>
              <a:rPr lang="en-US" dirty="0"/>
              <a:t>These principles include secure coding, security testing, threat modeling, and secure software architecture.</a:t>
            </a:r>
          </a:p>
          <a:p>
            <a:pPr>
              <a:buFont typeface="Arial" panose="020B0604020202020204" pitchFamily="34" charset="0"/>
              <a:buChar char="•"/>
            </a:pPr>
            <a:r>
              <a:rPr lang="en-US" b="1" dirty="0"/>
              <a:t>Purpose</a:t>
            </a:r>
            <a:r>
              <a:rPr lang="en-US" dirty="0"/>
              <a:t>: To embed security considerations into the DNA of the development process, making security a primary concern rather than an afterthought.</a:t>
            </a:r>
          </a:p>
          <a:p>
            <a:endParaRPr lang="en-US" dirty="0"/>
          </a:p>
        </p:txBody>
      </p:sp>
    </p:spTree>
    <p:extLst>
      <p:ext uri="{BB962C8B-B14F-4D97-AF65-F5344CB8AC3E}">
        <p14:creationId xmlns:p14="http://schemas.microsoft.com/office/powerpoint/2010/main" val="2384673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0828-3650-7EA5-053E-1E981A2E74F2}"/>
              </a:ext>
            </a:extLst>
          </p:cNvPr>
          <p:cNvSpPr>
            <a:spLocks noGrp="1"/>
          </p:cNvSpPr>
          <p:nvPr>
            <p:ph type="title"/>
          </p:nvPr>
        </p:nvSpPr>
        <p:spPr/>
        <p:txBody>
          <a:bodyPr>
            <a:normAutofit/>
          </a:bodyPr>
          <a:lstStyle/>
          <a:p>
            <a:r>
              <a:rPr lang="en-US" dirty="0"/>
              <a:t>NIST’s </a:t>
            </a:r>
            <a:r>
              <a:rPr lang="en-US" b="1" dirty="0"/>
              <a:t>Security Standards and References</a:t>
            </a:r>
            <a:endParaRPr lang="en-US" dirty="0"/>
          </a:p>
        </p:txBody>
      </p:sp>
      <p:sp>
        <p:nvSpPr>
          <p:cNvPr id="3" name="Content Placeholder 2">
            <a:extLst>
              <a:ext uri="{FF2B5EF4-FFF2-40B4-BE49-F238E27FC236}">
                <a16:creationId xmlns:a16="http://schemas.microsoft.com/office/drawing/2014/main" id="{EC31C5D4-D0D4-E22E-421F-E306B25DE1E1}"/>
              </a:ext>
            </a:extLst>
          </p:cNvPr>
          <p:cNvSpPr>
            <a:spLocks noGrp="1"/>
          </p:cNvSpPr>
          <p:nvPr>
            <p:ph idx="1"/>
          </p:nvPr>
        </p:nvSpPr>
        <p:spPr/>
        <p:txBody>
          <a:bodyPr/>
          <a:lstStyle/>
          <a:p>
            <a:pPr>
              <a:buFont typeface="Arial" panose="020B0604020202020204" pitchFamily="34" charset="0"/>
              <a:buChar char="•"/>
            </a:pPr>
            <a:r>
              <a:rPr lang="en-US" b="1" dirty="0"/>
              <a:t>Description</a:t>
            </a:r>
            <a:r>
              <a:rPr lang="en-US" dirty="0"/>
              <a:t>: NIST’s SSDF references various security standards, guidelines, and resources that can help organizations implement secure software development practices effectively.</a:t>
            </a:r>
          </a:p>
          <a:p>
            <a:pPr lvl="1">
              <a:buFont typeface="Arial" panose="020B0604020202020204" pitchFamily="34" charset="0"/>
              <a:buChar char="•"/>
            </a:pPr>
            <a:r>
              <a:rPr lang="en-US" dirty="0"/>
              <a:t>This includes NIST Special Publications, industry standards, and other authoritative sources.</a:t>
            </a:r>
          </a:p>
          <a:p>
            <a:pPr>
              <a:buFont typeface="Arial" panose="020B0604020202020204" pitchFamily="34" charset="0"/>
              <a:buChar char="•"/>
            </a:pPr>
            <a:r>
              <a:rPr lang="en-US" b="1" dirty="0"/>
              <a:t>Purpose</a:t>
            </a:r>
            <a:r>
              <a:rPr lang="en-US" dirty="0"/>
              <a:t>: To provide a robust foundation of trusted and proven security practices that organizations can rely on to enhance their software security posture.</a:t>
            </a:r>
          </a:p>
          <a:p>
            <a:endParaRPr lang="en-US" dirty="0"/>
          </a:p>
        </p:txBody>
      </p:sp>
    </p:spTree>
    <p:extLst>
      <p:ext uri="{BB962C8B-B14F-4D97-AF65-F5344CB8AC3E}">
        <p14:creationId xmlns:p14="http://schemas.microsoft.com/office/powerpoint/2010/main" val="1770493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3DFB-5625-4D42-C744-9067155B7412}"/>
              </a:ext>
            </a:extLst>
          </p:cNvPr>
          <p:cNvSpPr>
            <a:spLocks noGrp="1"/>
          </p:cNvSpPr>
          <p:nvPr>
            <p:ph type="title"/>
          </p:nvPr>
        </p:nvSpPr>
        <p:spPr/>
        <p:txBody>
          <a:bodyPr/>
          <a:lstStyle/>
          <a:p>
            <a:r>
              <a:rPr lang="en-US" dirty="0"/>
              <a:t>Stages of SDLC</a:t>
            </a:r>
          </a:p>
        </p:txBody>
      </p:sp>
      <p:sp>
        <p:nvSpPr>
          <p:cNvPr id="3" name="Content Placeholder 2">
            <a:extLst>
              <a:ext uri="{FF2B5EF4-FFF2-40B4-BE49-F238E27FC236}">
                <a16:creationId xmlns:a16="http://schemas.microsoft.com/office/drawing/2014/main" id="{0E3271FB-9750-E989-3DC1-7C9322DF2C53}"/>
              </a:ext>
            </a:extLst>
          </p:cNvPr>
          <p:cNvSpPr>
            <a:spLocks noGrp="1"/>
          </p:cNvSpPr>
          <p:nvPr>
            <p:ph idx="1"/>
          </p:nvPr>
        </p:nvSpPr>
        <p:spPr/>
        <p:txBody>
          <a:bodyPr>
            <a:normAutofit/>
          </a:bodyPr>
          <a:lstStyle/>
          <a:p>
            <a:pPr>
              <a:buFont typeface="+mj-lt"/>
              <a:buAutoNum type="arabicPeriod"/>
            </a:pPr>
            <a:r>
              <a:rPr lang="en-US" b="1" dirty="0"/>
              <a:t>Planning</a:t>
            </a:r>
            <a:endParaRPr lang="en-US" dirty="0"/>
          </a:p>
          <a:p>
            <a:pPr>
              <a:buFont typeface="+mj-lt"/>
              <a:buAutoNum type="arabicPeriod"/>
            </a:pPr>
            <a:r>
              <a:rPr lang="en-US" b="1" dirty="0"/>
              <a:t>Requirements Analysis</a:t>
            </a:r>
            <a:endParaRPr lang="en-US" dirty="0"/>
          </a:p>
          <a:p>
            <a:pPr>
              <a:buFont typeface="+mj-lt"/>
              <a:buAutoNum type="arabicPeriod"/>
            </a:pPr>
            <a:r>
              <a:rPr lang="en-US" b="1" dirty="0"/>
              <a:t>Design</a:t>
            </a:r>
            <a:endParaRPr lang="en-US" dirty="0"/>
          </a:p>
          <a:p>
            <a:pPr>
              <a:buFont typeface="+mj-lt"/>
              <a:buAutoNum type="arabicPeriod"/>
            </a:pPr>
            <a:r>
              <a:rPr lang="en-US" b="1" dirty="0"/>
              <a:t>Implementation (Coding)</a:t>
            </a:r>
            <a:endParaRPr lang="en-US" dirty="0"/>
          </a:p>
          <a:p>
            <a:pPr>
              <a:buFont typeface="+mj-lt"/>
              <a:buAutoNum type="arabicPeriod"/>
            </a:pPr>
            <a:r>
              <a:rPr lang="en-US" b="1" dirty="0"/>
              <a:t>Testing</a:t>
            </a:r>
            <a:endParaRPr lang="en-US" dirty="0"/>
          </a:p>
          <a:p>
            <a:pPr>
              <a:buFont typeface="+mj-lt"/>
              <a:buAutoNum type="arabicPeriod"/>
            </a:pPr>
            <a:r>
              <a:rPr lang="en-US" b="1" dirty="0"/>
              <a:t>Deployment</a:t>
            </a:r>
            <a:endParaRPr lang="en-US" dirty="0"/>
          </a:p>
          <a:p>
            <a:pPr>
              <a:buFont typeface="+mj-lt"/>
              <a:buAutoNum type="arabicPeriod"/>
            </a:pPr>
            <a:r>
              <a:rPr lang="en-US" b="1" dirty="0"/>
              <a:t>Maintenance (some resource combine this with Deployment)</a:t>
            </a:r>
            <a:endParaRPr lang="en-US" dirty="0"/>
          </a:p>
          <a:p>
            <a:endParaRPr lang="en-US" dirty="0"/>
          </a:p>
        </p:txBody>
      </p:sp>
      <p:pic>
        <p:nvPicPr>
          <p:cNvPr id="4" name="Picture 3" descr="A diagram of a software development process">
            <a:hlinkClick r:id="rId2"/>
            <a:extLst>
              <a:ext uri="{FF2B5EF4-FFF2-40B4-BE49-F238E27FC236}">
                <a16:creationId xmlns:a16="http://schemas.microsoft.com/office/drawing/2014/main" id="{8C8995EC-4A44-6D49-B6A9-FFF0C45E83B5}"/>
              </a:ext>
            </a:extLst>
          </p:cNvPr>
          <p:cNvPicPr>
            <a:picLocks noChangeAspect="1"/>
          </p:cNvPicPr>
          <p:nvPr/>
        </p:nvPicPr>
        <p:blipFill rotWithShape="1">
          <a:blip r:embed="rId3">
            <a:extLst>
              <a:ext uri="{28A0092B-C50C-407E-A947-70E740481C1C}">
                <a14:useLocalDpi xmlns:a14="http://schemas.microsoft.com/office/drawing/2010/main" val="0"/>
              </a:ext>
            </a:extLst>
          </a:blip>
          <a:srcRect l="47333"/>
          <a:stretch/>
        </p:blipFill>
        <p:spPr>
          <a:xfrm>
            <a:off x="7315200" y="381000"/>
            <a:ext cx="4514850" cy="4762500"/>
          </a:xfrm>
          <a:prstGeom prst="rect">
            <a:avLst/>
          </a:prstGeom>
        </p:spPr>
      </p:pic>
    </p:spTree>
    <p:extLst>
      <p:ext uri="{BB962C8B-B14F-4D97-AF65-F5344CB8AC3E}">
        <p14:creationId xmlns:p14="http://schemas.microsoft.com/office/powerpoint/2010/main" val="31006304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E14FA-6679-ED46-ED07-74FD2A424552}"/>
              </a:ext>
            </a:extLst>
          </p:cNvPr>
          <p:cNvSpPr>
            <a:spLocks noGrp="1"/>
          </p:cNvSpPr>
          <p:nvPr>
            <p:ph type="title"/>
          </p:nvPr>
        </p:nvSpPr>
        <p:spPr/>
        <p:txBody>
          <a:bodyPr/>
          <a:lstStyle/>
          <a:p>
            <a:r>
              <a:rPr lang="en-US" dirty="0"/>
              <a:t>NIST’s </a:t>
            </a:r>
            <a:r>
              <a:rPr lang="en-US" b="1" dirty="0"/>
              <a:t>Security Standards and References</a:t>
            </a:r>
            <a:endParaRPr lang="en-US" dirty="0"/>
          </a:p>
        </p:txBody>
      </p:sp>
      <p:sp>
        <p:nvSpPr>
          <p:cNvPr id="3" name="Content Placeholder 2">
            <a:extLst>
              <a:ext uri="{FF2B5EF4-FFF2-40B4-BE49-F238E27FC236}">
                <a16:creationId xmlns:a16="http://schemas.microsoft.com/office/drawing/2014/main" id="{4D8ADBD2-2F86-9C3D-6990-AB3C796134DF}"/>
              </a:ext>
            </a:extLst>
          </p:cNvPr>
          <p:cNvSpPr>
            <a:spLocks noGrp="1"/>
          </p:cNvSpPr>
          <p:nvPr>
            <p:ph idx="1"/>
          </p:nvPr>
        </p:nvSpPr>
        <p:spPr/>
        <p:txBody>
          <a:bodyPr/>
          <a:lstStyle/>
          <a:p>
            <a:pPr>
              <a:buFont typeface="Arial" panose="020B0604020202020204" pitchFamily="34" charset="0"/>
              <a:buChar char="•"/>
            </a:pPr>
            <a:r>
              <a:rPr lang="en-US" b="1" dirty="0"/>
              <a:t>Example</a:t>
            </a:r>
            <a:r>
              <a:rPr lang="en-US" dirty="0"/>
              <a:t>: Adopting the CIS Controls framework for implementing a robust cybersecurity posture.</a:t>
            </a:r>
          </a:p>
          <a:p>
            <a:pPr>
              <a:buFont typeface="Arial" panose="020B0604020202020204" pitchFamily="34" charset="0"/>
              <a:buChar char="•"/>
            </a:pPr>
            <a:r>
              <a:rPr lang="en-US" b="1" dirty="0"/>
              <a:t>Tool</a:t>
            </a:r>
            <a:r>
              <a:rPr lang="en-US" dirty="0"/>
              <a:t>: </a:t>
            </a:r>
            <a:r>
              <a:rPr lang="en-US" b="1" dirty="0"/>
              <a:t>NIST Cybersecurity Framework (CSF) Tool</a:t>
            </a:r>
            <a:r>
              <a:rPr lang="en-US" dirty="0"/>
              <a:t> - A tool that helps organizations align their security practices with NIST standards.</a:t>
            </a:r>
          </a:p>
          <a:p>
            <a:endParaRPr lang="en-US" dirty="0"/>
          </a:p>
        </p:txBody>
      </p:sp>
    </p:spTree>
    <p:extLst>
      <p:ext uri="{BB962C8B-B14F-4D97-AF65-F5344CB8AC3E}">
        <p14:creationId xmlns:p14="http://schemas.microsoft.com/office/powerpoint/2010/main" val="34847054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0828-3650-7EA5-053E-1E981A2E74F2}"/>
              </a:ext>
            </a:extLst>
          </p:cNvPr>
          <p:cNvSpPr>
            <a:spLocks noGrp="1"/>
          </p:cNvSpPr>
          <p:nvPr>
            <p:ph type="title"/>
          </p:nvPr>
        </p:nvSpPr>
        <p:spPr/>
        <p:txBody>
          <a:bodyPr>
            <a:normAutofit/>
          </a:bodyPr>
          <a:lstStyle/>
          <a:p>
            <a:r>
              <a:rPr lang="en-US" dirty="0"/>
              <a:t>NIST’s </a:t>
            </a:r>
            <a:r>
              <a:rPr lang="en-US" b="1" dirty="0"/>
              <a:t>Security Risk Management</a:t>
            </a:r>
            <a:r>
              <a:rPr lang="en-US" dirty="0"/>
              <a:t>:</a:t>
            </a:r>
          </a:p>
        </p:txBody>
      </p:sp>
      <p:sp>
        <p:nvSpPr>
          <p:cNvPr id="3" name="Content Placeholder 2">
            <a:extLst>
              <a:ext uri="{FF2B5EF4-FFF2-40B4-BE49-F238E27FC236}">
                <a16:creationId xmlns:a16="http://schemas.microsoft.com/office/drawing/2014/main" id="{EC31C5D4-D0D4-E22E-421F-E306B25DE1E1}"/>
              </a:ext>
            </a:extLst>
          </p:cNvPr>
          <p:cNvSpPr>
            <a:spLocks noGrp="1"/>
          </p:cNvSpPr>
          <p:nvPr>
            <p:ph idx="1"/>
          </p:nvPr>
        </p:nvSpPr>
        <p:spPr/>
        <p:txBody>
          <a:bodyPr/>
          <a:lstStyle/>
          <a:p>
            <a:pPr>
              <a:buFont typeface="Arial" panose="020B0604020202020204" pitchFamily="34" charset="0"/>
              <a:buChar char="•"/>
            </a:pPr>
            <a:r>
              <a:rPr lang="en-US" b="1" dirty="0"/>
              <a:t>Description</a:t>
            </a:r>
            <a:r>
              <a:rPr lang="en-US" dirty="0"/>
              <a:t>: The framework emphasizes the importance of risk management throughout the software development process.</a:t>
            </a:r>
          </a:p>
          <a:p>
            <a:pPr lvl="1">
              <a:buFont typeface="Arial" panose="020B0604020202020204" pitchFamily="34" charset="0"/>
              <a:buChar char="•"/>
            </a:pPr>
            <a:r>
              <a:rPr lang="en-US" dirty="0"/>
              <a:t> It encourages organizations to identify, assess, and mitigate security risks associated with their software projects.</a:t>
            </a:r>
          </a:p>
          <a:p>
            <a:pPr>
              <a:buFont typeface="Arial" panose="020B0604020202020204" pitchFamily="34" charset="0"/>
              <a:buChar char="•"/>
            </a:pPr>
            <a:r>
              <a:rPr lang="en-US" b="1" dirty="0"/>
              <a:t>Purpose</a:t>
            </a:r>
            <a:r>
              <a:rPr lang="en-US" dirty="0"/>
              <a:t>: To proactively manage and reduce security risks, ensuring that potential vulnerabilities are addressed before they can be exploited.</a:t>
            </a:r>
          </a:p>
          <a:p>
            <a:endParaRPr lang="en-US" dirty="0"/>
          </a:p>
        </p:txBody>
      </p:sp>
    </p:spTree>
    <p:extLst>
      <p:ext uri="{BB962C8B-B14F-4D97-AF65-F5344CB8AC3E}">
        <p14:creationId xmlns:p14="http://schemas.microsoft.com/office/powerpoint/2010/main" val="38007236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5BB46-595F-3FB5-D1BB-3C76C1AF518A}"/>
              </a:ext>
            </a:extLst>
          </p:cNvPr>
          <p:cNvSpPr>
            <a:spLocks noGrp="1"/>
          </p:cNvSpPr>
          <p:nvPr>
            <p:ph type="title"/>
          </p:nvPr>
        </p:nvSpPr>
        <p:spPr/>
        <p:txBody>
          <a:bodyPr/>
          <a:lstStyle/>
          <a:p>
            <a:r>
              <a:rPr lang="en-US" dirty="0"/>
              <a:t>NIST’s </a:t>
            </a:r>
            <a:r>
              <a:rPr lang="en-US" b="1" dirty="0"/>
              <a:t>Security Risk Management</a:t>
            </a:r>
            <a:endParaRPr lang="en-US" dirty="0"/>
          </a:p>
        </p:txBody>
      </p:sp>
      <p:sp>
        <p:nvSpPr>
          <p:cNvPr id="3" name="Content Placeholder 2">
            <a:extLst>
              <a:ext uri="{FF2B5EF4-FFF2-40B4-BE49-F238E27FC236}">
                <a16:creationId xmlns:a16="http://schemas.microsoft.com/office/drawing/2014/main" id="{EE4AA124-9EF2-65D8-0F44-17305CA31E47}"/>
              </a:ext>
            </a:extLst>
          </p:cNvPr>
          <p:cNvSpPr>
            <a:spLocks noGrp="1"/>
          </p:cNvSpPr>
          <p:nvPr>
            <p:ph idx="1"/>
          </p:nvPr>
        </p:nvSpPr>
        <p:spPr/>
        <p:txBody>
          <a:bodyPr/>
          <a:lstStyle/>
          <a:p>
            <a:pPr>
              <a:buFont typeface="Arial" panose="020B0604020202020204" pitchFamily="34" charset="0"/>
              <a:buChar char="•"/>
            </a:pPr>
            <a:r>
              <a:rPr lang="en-US" b="1" dirty="0"/>
              <a:t>Example</a:t>
            </a:r>
            <a:r>
              <a:rPr lang="en-US" dirty="0"/>
              <a:t>: Conducting regular threat modeling sessions using the STRIDE methodology to identify and mitigate risks.</a:t>
            </a:r>
          </a:p>
          <a:p>
            <a:pPr>
              <a:buFont typeface="Arial" panose="020B0604020202020204" pitchFamily="34" charset="0"/>
              <a:buChar char="•"/>
            </a:pPr>
            <a:r>
              <a:rPr lang="en-US" b="1" dirty="0"/>
              <a:t>Tool</a:t>
            </a:r>
            <a:r>
              <a:rPr lang="en-US" dirty="0"/>
              <a:t>: </a:t>
            </a:r>
            <a:r>
              <a:rPr lang="en-US" b="1" dirty="0"/>
              <a:t>Microsoft Threat Modeling Tool</a:t>
            </a:r>
            <a:r>
              <a:rPr lang="en-US" dirty="0"/>
              <a:t> - Helps create and analyze threat models for applications.</a:t>
            </a:r>
          </a:p>
          <a:p>
            <a:endParaRPr lang="en-US" dirty="0"/>
          </a:p>
        </p:txBody>
      </p:sp>
    </p:spTree>
    <p:extLst>
      <p:ext uri="{BB962C8B-B14F-4D97-AF65-F5344CB8AC3E}">
        <p14:creationId xmlns:p14="http://schemas.microsoft.com/office/powerpoint/2010/main" val="41354408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0828-3650-7EA5-053E-1E981A2E74F2}"/>
              </a:ext>
            </a:extLst>
          </p:cNvPr>
          <p:cNvSpPr>
            <a:spLocks noGrp="1"/>
          </p:cNvSpPr>
          <p:nvPr>
            <p:ph type="title"/>
          </p:nvPr>
        </p:nvSpPr>
        <p:spPr/>
        <p:txBody>
          <a:bodyPr/>
          <a:lstStyle/>
          <a:p>
            <a:r>
              <a:rPr lang="en-US" dirty="0"/>
              <a:t>NIST’s </a:t>
            </a:r>
            <a:r>
              <a:rPr lang="en-US" b="1" dirty="0"/>
              <a:t>Integration with Existing Processes</a:t>
            </a:r>
            <a:endParaRPr lang="en-US" dirty="0"/>
          </a:p>
        </p:txBody>
      </p:sp>
      <p:sp>
        <p:nvSpPr>
          <p:cNvPr id="3" name="Content Placeholder 2">
            <a:extLst>
              <a:ext uri="{FF2B5EF4-FFF2-40B4-BE49-F238E27FC236}">
                <a16:creationId xmlns:a16="http://schemas.microsoft.com/office/drawing/2014/main" id="{EC31C5D4-D0D4-E22E-421F-E306B25DE1E1}"/>
              </a:ext>
            </a:extLst>
          </p:cNvPr>
          <p:cNvSpPr>
            <a:spLocks noGrp="1"/>
          </p:cNvSpPr>
          <p:nvPr>
            <p:ph idx="1"/>
          </p:nvPr>
        </p:nvSpPr>
        <p:spPr>
          <a:xfrm>
            <a:off x="609600" y="1422954"/>
            <a:ext cx="10972800" cy="4525963"/>
          </a:xfrm>
        </p:spPr>
        <p:txBody>
          <a:bodyPr>
            <a:normAutofit/>
          </a:bodyPr>
          <a:lstStyle/>
          <a:p>
            <a:pPr>
              <a:buFont typeface="Arial" panose="020B0604020202020204" pitchFamily="34" charset="0"/>
              <a:buChar char="•"/>
            </a:pPr>
            <a:r>
              <a:rPr lang="en-US" b="1" dirty="0"/>
              <a:t>Description</a:t>
            </a:r>
            <a:r>
              <a:rPr lang="en-US" dirty="0"/>
              <a:t>: NIST’s SSDF is designed to be flexible and adaptable. </a:t>
            </a:r>
          </a:p>
          <a:p>
            <a:pPr lvl="1">
              <a:buFont typeface="Arial" panose="020B0604020202020204" pitchFamily="34" charset="0"/>
              <a:buChar char="•"/>
            </a:pPr>
            <a:r>
              <a:rPr lang="en-US" dirty="0"/>
              <a:t>Organizations can integrate its guidance and recommendations into their existing software development processes, including Agile and DevOps methodologies.</a:t>
            </a:r>
          </a:p>
          <a:p>
            <a:pPr>
              <a:buFont typeface="Arial" panose="020B0604020202020204" pitchFamily="34" charset="0"/>
              <a:buChar char="•"/>
            </a:pPr>
            <a:r>
              <a:rPr lang="en-US" b="1" dirty="0"/>
              <a:t>Purpose</a:t>
            </a:r>
            <a:r>
              <a:rPr lang="en-US" dirty="0"/>
              <a:t>: To facilitate the adoption of secure software development practices without disrupting established workflows, making it easier for organizations to improve their security posture.</a:t>
            </a:r>
          </a:p>
          <a:p>
            <a:endParaRPr lang="en-US" dirty="0"/>
          </a:p>
        </p:txBody>
      </p:sp>
    </p:spTree>
    <p:extLst>
      <p:ext uri="{BB962C8B-B14F-4D97-AF65-F5344CB8AC3E}">
        <p14:creationId xmlns:p14="http://schemas.microsoft.com/office/powerpoint/2010/main" val="1818758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6A18E-A0AE-6328-5872-7B5B63D9BDD3}"/>
              </a:ext>
            </a:extLst>
          </p:cNvPr>
          <p:cNvSpPr>
            <a:spLocks noGrp="1"/>
          </p:cNvSpPr>
          <p:nvPr>
            <p:ph type="title"/>
          </p:nvPr>
        </p:nvSpPr>
        <p:spPr/>
        <p:txBody>
          <a:bodyPr/>
          <a:lstStyle/>
          <a:p>
            <a:r>
              <a:rPr lang="en-US" dirty="0"/>
              <a:t>NIST’s </a:t>
            </a:r>
            <a:r>
              <a:rPr lang="en-US" b="1" dirty="0"/>
              <a:t>Integration with Existing Processes</a:t>
            </a:r>
            <a:endParaRPr lang="en-US" dirty="0"/>
          </a:p>
        </p:txBody>
      </p:sp>
      <p:sp>
        <p:nvSpPr>
          <p:cNvPr id="3" name="Content Placeholder 2">
            <a:extLst>
              <a:ext uri="{FF2B5EF4-FFF2-40B4-BE49-F238E27FC236}">
                <a16:creationId xmlns:a16="http://schemas.microsoft.com/office/drawing/2014/main" id="{7364428B-CFC2-CB16-4B7F-5FE1D4CC608E}"/>
              </a:ext>
            </a:extLst>
          </p:cNvPr>
          <p:cNvSpPr>
            <a:spLocks noGrp="1"/>
          </p:cNvSpPr>
          <p:nvPr>
            <p:ph idx="1"/>
          </p:nvPr>
        </p:nvSpPr>
        <p:spPr/>
        <p:txBody>
          <a:bodyPr/>
          <a:lstStyle/>
          <a:p>
            <a:pPr>
              <a:buFont typeface="Arial" panose="020B0604020202020204" pitchFamily="34" charset="0"/>
              <a:buChar char="•"/>
            </a:pPr>
            <a:r>
              <a:rPr lang="en-US" b="1" dirty="0"/>
              <a:t>Example</a:t>
            </a:r>
            <a:r>
              <a:rPr lang="en-US" dirty="0"/>
              <a:t>: Integrating security checkpoints into an Agile development workflow using Scrum.</a:t>
            </a:r>
          </a:p>
          <a:p>
            <a:pPr>
              <a:buFont typeface="Arial" panose="020B0604020202020204" pitchFamily="34" charset="0"/>
              <a:buChar char="•"/>
            </a:pPr>
            <a:r>
              <a:rPr lang="en-US" b="1" dirty="0"/>
              <a:t>Tool</a:t>
            </a:r>
            <a:r>
              <a:rPr lang="en-US" dirty="0"/>
              <a:t>: </a:t>
            </a:r>
            <a:r>
              <a:rPr lang="en-US" b="1" dirty="0"/>
              <a:t>GitLab CI/CD</a:t>
            </a:r>
            <a:r>
              <a:rPr lang="en-US" dirty="0"/>
              <a:t> - Can be configured to include security tests as part of the continuous integration and delivery pipeline.</a:t>
            </a:r>
          </a:p>
          <a:p>
            <a:endParaRPr lang="en-US" dirty="0"/>
          </a:p>
        </p:txBody>
      </p:sp>
    </p:spTree>
    <p:extLst>
      <p:ext uri="{BB962C8B-B14F-4D97-AF65-F5344CB8AC3E}">
        <p14:creationId xmlns:p14="http://schemas.microsoft.com/office/powerpoint/2010/main" val="5180811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29F0-FF4B-54F3-DAC7-A0F0871FEF25}"/>
              </a:ext>
            </a:extLst>
          </p:cNvPr>
          <p:cNvSpPr>
            <a:spLocks noGrp="1"/>
          </p:cNvSpPr>
          <p:nvPr>
            <p:ph type="title"/>
          </p:nvPr>
        </p:nvSpPr>
        <p:spPr/>
        <p:txBody>
          <a:bodyPr/>
          <a:lstStyle/>
          <a:p>
            <a:r>
              <a:rPr lang="en-US" dirty="0"/>
              <a:t>NIST’s </a:t>
            </a:r>
            <a:r>
              <a:rPr lang="en-US" b="1" dirty="0"/>
              <a:t>Security Training and Awareness</a:t>
            </a:r>
            <a:endParaRPr lang="en-US" dirty="0"/>
          </a:p>
        </p:txBody>
      </p:sp>
      <p:sp>
        <p:nvSpPr>
          <p:cNvPr id="3" name="Content Placeholder 2">
            <a:extLst>
              <a:ext uri="{FF2B5EF4-FFF2-40B4-BE49-F238E27FC236}">
                <a16:creationId xmlns:a16="http://schemas.microsoft.com/office/drawing/2014/main" id="{9BFCEA28-D264-3F94-13E6-14FA787C240A}"/>
              </a:ext>
            </a:extLst>
          </p:cNvPr>
          <p:cNvSpPr>
            <a:spLocks noGrp="1"/>
          </p:cNvSpPr>
          <p:nvPr>
            <p:ph idx="1"/>
          </p:nvPr>
        </p:nvSpPr>
        <p:spPr/>
        <p:txBody>
          <a:bodyPr/>
          <a:lstStyle/>
          <a:p>
            <a:pPr>
              <a:buFont typeface="Arial" panose="020B0604020202020204" pitchFamily="34" charset="0"/>
              <a:buChar char="•"/>
            </a:pPr>
            <a:r>
              <a:rPr lang="en-US" dirty="0"/>
              <a:t>The framework underscores the significance of training and raising awareness among developers, testers, and other stakeholders regarding secure coding practices and the implications of security vulnerabilities.</a:t>
            </a:r>
          </a:p>
          <a:p>
            <a:pPr>
              <a:buFont typeface="Arial" panose="020B0604020202020204" pitchFamily="34" charset="0"/>
              <a:buChar char="•"/>
            </a:pPr>
            <a:r>
              <a:rPr lang="en-US" b="1" dirty="0"/>
              <a:t>Purpose</a:t>
            </a:r>
            <a:r>
              <a:rPr lang="en-US" dirty="0"/>
              <a:t>: To ensure that all individuals involved in the software development process understand the importance of security and are equipped with the knowledge and skills to implement secure practices.</a:t>
            </a:r>
          </a:p>
          <a:p>
            <a:endParaRPr lang="en-US" dirty="0"/>
          </a:p>
        </p:txBody>
      </p:sp>
    </p:spTree>
    <p:extLst>
      <p:ext uri="{BB962C8B-B14F-4D97-AF65-F5344CB8AC3E}">
        <p14:creationId xmlns:p14="http://schemas.microsoft.com/office/powerpoint/2010/main" val="8520546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6174C-9A3A-DF8E-F9A7-2DD645069105}"/>
              </a:ext>
            </a:extLst>
          </p:cNvPr>
          <p:cNvSpPr>
            <a:spLocks noGrp="1"/>
          </p:cNvSpPr>
          <p:nvPr>
            <p:ph type="title"/>
          </p:nvPr>
        </p:nvSpPr>
        <p:spPr/>
        <p:txBody>
          <a:bodyPr/>
          <a:lstStyle/>
          <a:p>
            <a:r>
              <a:rPr lang="en-US" dirty="0"/>
              <a:t>NIST’s </a:t>
            </a:r>
            <a:r>
              <a:rPr lang="en-US" b="1" dirty="0"/>
              <a:t>Security Metrics and Measurement</a:t>
            </a:r>
            <a:endParaRPr lang="en-US" dirty="0"/>
          </a:p>
        </p:txBody>
      </p:sp>
      <p:sp>
        <p:nvSpPr>
          <p:cNvPr id="3" name="Content Placeholder 2">
            <a:extLst>
              <a:ext uri="{FF2B5EF4-FFF2-40B4-BE49-F238E27FC236}">
                <a16:creationId xmlns:a16="http://schemas.microsoft.com/office/drawing/2014/main" id="{C99F8E69-CDCC-F30D-FC95-AE6BFD6CBAE0}"/>
              </a:ext>
            </a:extLst>
          </p:cNvPr>
          <p:cNvSpPr>
            <a:spLocks noGrp="1"/>
          </p:cNvSpPr>
          <p:nvPr>
            <p:ph idx="1"/>
          </p:nvPr>
        </p:nvSpPr>
        <p:spPr/>
        <p:txBody>
          <a:bodyPr/>
          <a:lstStyle/>
          <a:p>
            <a:pPr>
              <a:buFont typeface="Arial" panose="020B0604020202020204" pitchFamily="34" charset="0"/>
              <a:buChar char="•"/>
            </a:pPr>
            <a:r>
              <a:rPr lang="en-US" dirty="0"/>
              <a:t>NIST’s SSDF encourages organizations to define and track security metrics to assess the effectiveness of their secure software development initiatives. Metrics can help identify areas for improvement and evaluate the impact of security measures.</a:t>
            </a:r>
          </a:p>
          <a:p>
            <a:pPr>
              <a:buFont typeface="Arial" panose="020B0604020202020204" pitchFamily="34" charset="0"/>
              <a:buChar char="•"/>
            </a:pPr>
            <a:r>
              <a:rPr lang="en-US" b="1" dirty="0"/>
              <a:t>Purpose</a:t>
            </a:r>
            <a:r>
              <a:rPr lang="en-US" dirty="0"/>
              <a:t>: To provide a quantitative basis for evaluating and improving the security of software development processes, leading to more effective and measurable security practices.</a:t>
            </a:r>
          </a:p>
          <a:p>
            <a:endParaRPr lang="en-US" dirty="0"/>
          </a:p>
        </p:txBody>
      </p:sp>
    </p:spTree>
    <p:extLst>
      <p:ext uri="{BB962C8B-B14F-4D97-AF65-F5344CB8AC3E}">
        <p14:creationId xmlns:p14="http://schemas.microsoft.com/office/powerpoint/2010/main" val="26146478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AD584-9C1E-0A49-47BE-5D4F99ED8C4F}"/>
              </a:ext>
            </a:extLst>
          </p:cNvPr>
          <p:cNvSpPr>
            <a:spLocks noGrp="1"/>
          </p:cNvSpPr>
          <p:nvPr>
            <p:ph type="title"/>
          </p:nvPr>
        </p:nvSpPr>
        <p:spPr/>
        <p:txBody>
          <a:bodyPr>
            <a:normAutofit/>
          </a:bodyPr>
          <a:lstStyle/>
          <a:p>
            <a:r>
              <a:rPr lang="en-US" b="1" dirty="0"/>
              <a:t>Secure SDLC</a:t>
            </a:r>
            <a:endParaRPr lang="en-US" dirty="0"/>
          </a:p>
        </p:txBody>
      </p:sp>
      <p:sp>
        <p:nvSpPr>
          <p:cNvPr id="3" name="Content Placeholder 2">
            <a:extLst>
              <a:ext uri="{FF2B5EF4-FFF2-40B4-BE49-F238E27FC236}">
                <a16:creationId xmlns:a16="http://schemas.microsoft.com/office/drawing/2014/main" id="{40C27528-F03E-D1A9-3BD3-FFDBC2C43DF7}"/>
              </a:ext>
            </a:extLst>
          </p:cNvPr>
          <p:cNvSpPr>
            <a:spLocks noGrp="1"/>
          </p:cNvSpPr>
          <p:nvPr>
            <p:ph idx="1"/>
          </p:nvPr>
        </p:nvSpPr>
        <p:spPr/>
        <p:txBody>
          <a:bodyPr/>
          <a:lstStyle/>
          <a:p>
            <a:pPr>
              <a:buFont typeface="Arial" panose="020B0604020202020204" pitchFamily="34" charset="0"/>
              <a:buChar char="•"/>
            </a:pPr>
            <a:r>
              <a:rPr lang="en-US" dirty="0"/>
              <a:t>NIST’s SSDF promotes incorporating security activities into the entire SDLC, from initial planning and requirements to post-deployment maintenance and monitoring.</a:t>
            </a:r>
          </a:p>
          <a:p>
            <a:pPr>
              <a:buFont typeface="Arial" panose="020B0604020202020204" pitchFamily="34" charset="0"/>
              <a:buChar char="•"/>
            </a:pPr>
            <a:r>
              <a:rPr lang="en-US" b="1" dirty="0"/>
              <a:t>Purpose</a:t>
            </a:r>
            <a:r>
              <a:rPr lang="en-US" dirty="0"/>
              <a:t>: To ensure that security is a continuous consideration throughout the entire lifecycle of software development, resulting in more secure and resilient software applications.</a:t>
            </a:r>
          </a:p>
          <a:p>
            <a:endParaRPr lang="en-US" dirty="0"/>
          </a:p>
        </p:txBody>
      </p:sp>
    </p:spTree>
    <p:extLst>
      <p:ext uri="{BB962C8B-B14F-4D97-AF65-F5344CB8AC3E}">
        <p14:creationId xmlns:p14="http://schemas.microsoft.com/office/powerpoint/2010/main" val="40015583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E2A77-32BC-18AE-C31C-59C5CADCEA40}"/>
              </a:ext>
            </a:extLst>
          </p:cNvPr>
          <p:cNvSpPr>
            <a:spLocks noGrp="1"/>
          </p:cNvSpPr>
          <p:nvPr>
            <p:ph type="title"/>
          </p:nvPr>
        </p:nvSpPr>
        <p:spPr/>
        <p:txBody>
          <a:bodyPr>
            <a:normAutofit/>
          </a:bodyPr>
          <a:lstStyle/>
          <a:p>
            <a:r>
              <a:rPr lang="en-US" b="1" dirty="0"/>
              <a:t>Continuous Improvement</a:t>
            </a:r>
            <a:endParaRPr lang="en-US" dirty="0"/>
          </a:p>
        </p:txBody>
      </p:sp>
      <p:sp>
        <p:nvSpPr>
          <p:cNvPr id="3" name="Content Placeholder 2">
            <a:extLst>
              <a:ext uri="{FF2B5EF4-FFF2-40B4-BE49-F238E27FC236}">
                <a16:creationId xmlns:a16="http://schemas.microsoft.com/office/drawing/2014/main" id="{6BADD143-FC45-05D1-FF81-9C3EBFC37844}"/>
              </a:ext>
            </a:extLst>
          </p:cNvPr>
          <p:cNvSpPr>
            <a:spLocks noGrp="1"/>
          </p:cNvSpPr>
          <p:nvPr>
            <p:ph idx="1"/>
          </p:nvPr>
        </p:nvSpPr>
        <p:spPr/>
        <p:txBody>
          <a:bodyPr>
            <a:normAutofit/>
          </a:bodyPr>
          <a:lstStyle/>
          <a:p>
            <a:r>
              <a:rPr lang="en-US" dirty="0"/>
              <a:t>The framework emphasizes continuous improvement by learning from security incidents, security assessments, and feedback from the development process. It encourages organizations to adapt and refine their practices over time.</a:t>
            </a:r>
          </a:p>
          <a:p>
            <a:pPr>
              <a:buFont typeface="Arial" panose="020B0604020202020204" pitchFamily="34" charset="0"/>
              <a:buChar char="•"/>
            </a:pPr>
            <a:r>
              <a:rPr lang="en-US" b="1" dirty="0"/>
              <a:t>Purpose</a:t>
            </a:r>
            <a:r>
              <a:rPr lang="en-US" dirty="0"/>
              <a:t>: To foster a culture of ongoing improvement in software security practices, enabling organizations to stay ahead of emerging threats and vulnerabilities.</a:t>
            </a:r>
          </a:p>
          <a:p>
            <a:endParaRPr lang="en-US" dirty="0"/>
          </a:p>
        </p:txBody>
      </p:sp>
    </p:spTree>
    <p:extLst>
      <p:ext uri="{BB962C8B-B14F-4D97-AF65-F5344CB8AC3E}">
        <p14:creationId xmlns:p14="http://schemas.microsoft.com/office/powerpoint/2010/main" val="5160183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1329E-90EE-200A-7131-58283E3F3FF5}"/>
              </a:ext>
            </a:extLst>
          </p:cNvPr>
          <p:cNvSpPr>
            <a:spLocks noGrp="1"/>
          </p:cNvSpPr>
          <p:nvPr>
            <p:ph type="title"/>
          </p:nvPr>
        </p:nvSpPr>
        <p:spPr/>
        <p:txBody>
          <a:bodyPr/>
          <a:lstStyle/>
          <a:p>
            <a:r>
              <a:rPr lang="en-US" b="1" dirty="0"/>
              <a:t>MITRE Frameworks</a:t>
            </a:r>
            <a:endParaRPr lang="en-US" dirty="0"/>
          </a:p>
        </p:txBody>
      </p:sp>
      <p:sp>
        <p:nvSpPr>
          <p:cNvPr id="3" name="Content Placeholder 2">
            <a:extLst>
              <a:ext uri="{FF2B5EF4-FFF2-40B4-BE49-F238E27FC236}">
                <a16:creationId xmlns:a16="http://schemas.microsoft.com/office/drawing/2014/main" id="{760AD4DD-AD8D-A124-48B3-D6CA03FC02FE}"/>
              </a:ext>
            </a:extLst>
          </p:cNvPr>
          <p:cNvSpPr>
            <a:spLocks noGrp="1"/>
          </p:cNvSpPr>
          <p:nvPr>
            <p:ph idx="1"/>
          </p:nvPr>
        </p:nvSpPr>
        <p:spPr/>
        <p:txBody>
          <a:bodyPr/>
          <a:lstStyle/>
          <a:p>
            <a:r>
              <a:rPr lang="en-US" dirty="0"/>
              <a:t>MITRE Corporation is a not-for-profit organization that operates </a:t>
            </a:r>
            <a:r>
              <a:rPr lang="en-US" b="1" dirty="0"/>
              <a:t>Federally Funded Research and Development Centers</a:t>
            </a:r>
            <a:r>
              <a:rPr lang="en-US" dirty="0"/>
              <a:t> (</a:t>
            </a:r>
            <a:r>
              <a:rPr lang="en-US" b="1" dirty="0"/>
              <a:t>FFRDCs</a:t>
            </a:r>
            <a:r>
              <a:rPr lang="en-US" dirty="0"/>
              <a:t>) in the United States.</a:t>
            </a:r>
          </a:p>
          <a:p>
            <a:r>
              <a:rPr lang="en-US" dirty="0"/>
              <a:t>One of MITRE’s key contributions to software security is the development and maintenance of the </a:t>
            </a:r>
            <a:r>
              <a:rPr lang="en-US" b="1" dirty="0"/>
              <a:t>Common Weakness Enumeration</a:t>
            </a:r>
            <a:r>
              <a:rPr lang="en-US" dirty="0"/>
              <a:t> (</a:t>
            </a:r>
            <a:r>
              <a:rPr lang="en-US" b="1" dirty="0"/>
              <a:t>CWE</a:t>
            </a:r>
            <a:r>
              <a:rPr lang="en-US" dirty="0"/>
              <a:t>) and </a:t>
            </a:r>
            <a:r>
              <a:rPr lang="en-US" b="1" dirty="0"/>
              <a:t>Common Vulnerabilities and Exposures</a:t>
            </a:r>
            <a:r>
              <a:rPr lang="en-US" dirty="0"/>
              <a:t> (</a:t>
            </a:r>
            <a:r>
              <a:rPr lang="en-US" b="1" dirty="0"/>
              <a:t>CVE</a:t>
            </a:r>
            <a:r>
              <a:rPr lang="en-US" dirty="0"/>
              <a:t>) standards</a:t>
            </a:r>
          </a:p>
        </p:txBody>
      </p:sp>
    </p:spTree>
    <p:extLst>
      <p:ext uri="{BB962C8B-B14F-4D97-AF65-F5344CB8AC3E}">
        <p14:creationId xmlns:p14="http://schemas.microsoft.com/office/powerpoint/2010/main" val="2733817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3DFB-5625-4D42-C744-9067155B7412}"/>
              </a:ext>
            </a:extLst>
          </p:cNvPr>
          <p:cNvSpPr>
            <a:spLocks noGrp="1"/>
          </p:cNvSpPr>
          <p:nvPr>
            <p:ph type="title"/>
          </p:nvPr>
        </p:nvSpPr>
        <p:spPr/>
        <p:txBody>
          <a:bodyPr>
            <a:normAutofit/>
          </a:bodyPr>
          <a:lstStyle/>
          <a:p>
            <a:r>
              <a:rPr lang="en-US" b="1" dirty="0"/>
              <a:t>1. Planning</a:t>
            </a:r>
            <a:endParaRPr lang="en-US" dirty="0"/>
          </a:p>
        </p:txBody>
      </p:sp>
      <p:sp>
        <p:nvSpPr>
          <p:cNvPr id="3" name="Content Placeholder 2">
            <a:extLst>
              <a:ext uri="{FF2B5EF4-FFF2-40B4-BE49-F238E27FC236}">
                <a16:creationId xmlns:a16="http://schemas.microsoft.com/office/drawing/2014/main" id="{0E3271FB-9750-E989-3DC1-7C9322DF2C53}"/>
              </a:ext>
            </a:extLst>
          </p:cNvPr>
          <p:cNvSpPr>
            <a:spLocks noGrp="1"/>
          </p:cNvSpPr>
          <p:nvPr>
            <p:ph idx="1"/>
          </p:nvPr>
        </p:nvSpPr>
        <p:spPr/>
        <p:txBody>
          <a:bodyPr>
            <a:normAutofit fontScale="62500" lnSpcReduction="20000"/>
          </a:bodyPr>
          <a:lstStyle/>
          <a:p>
            <a:r>
              <a:rPr lang="en-US" b="1" dirty="0"/>
              <a:t>Objective</a:t>
            </a:r>
            <a:r>
              <a:rPr lang="en-US" dirty="0"/>
              <a:t>: Define the project goals, scope, resources, schedule, and budget.</a:t>
            </a:r>
          </a:p>
          <a:p>
            <a:r>
              <a:rPr lang="en-US" b="1" dirty="0"/>
              <a:t>Importance</a:t>
            </a:r>
            <a:r>
              <a:rPr lang="en-US" dirty="0"/>
              <a:t>: Lays the foundation for the entire project, ensuring alignment with business objectives.</a:t>
            </a:r>
          </a:p>
          <a:p>
            <a:r>
              <a:rPr lang="en-US" b="1" dirty="0"/>
              <a:t>Activities</a:t>
            </a:r>
            <a:r>
              <a:rPr lang="en-US" dirty="0"/>
              <a:t>:</a:t>
            </a:r>
          </a:p>
          <a:p>
            <a:pPr lvl="1">
              <a:buFont typeface="Arial" panose="020B0604020202020204" pitchFamily="34" charset="0"/>
              <a:buChar char="•"/>
            </a:pPr>
            <a:r>
              <a:rPr lang="en-US" dirty="0"/>
              <a:t>Feasibility study</a:t>
            </a:r>
          </a:p>
          <a:p>
            <a:pPr lvl="1">
              <a:buFont typeface="Arial" panose="020B0604020202020204" pitchFamily="34" charset="0"/>
              <a:buChar char="•"/>
            </a:pPr>
            <a:r>
              <a:rPr lang="en-US" dirty="0"/>
              <a:t>Project charter creation</a:t>
            </a:r>
          </a:p>
          <a:p>
            <a:pPr lvl="1">
              <a:buFont typeface="Arial" panose="020B0604020202020204" pitchFamily="34" charset="0"/>
              <a:buChar char="•"/>
            </a:pPr>
            <a:r>
              <a:rPr lang="en-US" dirty="0"/>
              <a:t>Resource allocation</a:t>
            </a:r>
          </a:p>
          <a:p>
            <a:pPr lvl="1">
              <a:buFont typeface="Arial" panose="020B0604020202020204" pitchFamily="34" charset="0"/>
              <a:buChar char="•"/>
            </a:pPr>
            <a:r>
              <a:rPr lang="en-US" dirty="0"/>
              <a:t>Schedule planning</a:t>
            </a:r>
          </a:p>
          <a:p>
            <a:r>
              <a:rPr lang="en-US" b="1" dirty="0"/>
              <a:t>Inputs</a:t>
            </a:r>
            <a:r>
              <a:rPr lang="en-US" dirty="0"/>
              <a:t>:</a:t>
            </a:r>
          </a:p>
          <a:p>
            <a:pPr lvl="1">
              <a:buFont typeface="Arial" panose="020B0604020202020204" pitchFamily="34" charset="0"/>
              <a:buChar char="•"/>
            </a:pPr>
            <a:r>
              <a:rPr lang="en-US" dirty="0"/>
              <a:t>Business idea or problem statement</a:t>
            </a:r>
          </a:p>
          <a:p>
            <a:pPr lvl="1">
              <a:buFont typeface="Arial" panose="020B0604020202020204" pitchFamily="34" charset="0"/>
              <a:buChar char="•"/>
            </a:pPr>
            <a:r>
              <a:rPr lang="en-US" dirty="0"/>
              <a:t>Preliminary requirements</a:t>
            </a:r>
          </a:p>
          <a:p>
            <a:r>
              <a:rPr lang="en-US" b="1" dirty="0"/>
              <a:t>Outputs</a:t>
            </a:r>
            <a:r>
              <a:rPr lang="en-US" dirty="0"/>
              <a:t>:</a:t>
            </a:r>
          </a:p>
          <a:p>
            <a:pPr lvl="1">
              <a:buFont typeface="Arial" panose="020B0604020202020204" pitchFamily="34" charset="0"/>
              <a:buChar char="•"/>
            </a:pPr>
            <a:r>
              <a:rPr lang="en-US" dirty="0"/>
              <a:t>Project plan</a:t>
            </a:r>
          </a:p>
          <a:p>
            <a:pPr lvl="1">
              <a:buFont typeface="Arial" panose="020B0604020202020204" pitchFamily="34" charset="0"/>
              <a:buChar char="•"/>
            </a:pPr>
            <a:r>
              <a:rPr lang="en-US" dirty="0"/>
              <a:t>Feasibility report</a:t>
            </a:r>
          </a:p>
          <a:p>
            <a:pPr lvl="1">
              <a:buFont typeface="Arial" panose="020B0604020202020204" pitchFamily="34" charset="0"/>
              <a:buChar char="•"/>
            </a:pPr>
            <a:r>
              <a:rPr lang="en-US" dirty="0"/>
              <a:t>Budget and timeline</a:t>
            </a:r>
          </a:p>
        </p:txBody>
      </p:sp>
    </p:spTree>
    <p:extLst>
      <p:ext uri="{BB962C8B-B14F-4D97-AF65-F5344CB8AC3E}">
        <p14:creationId xmlns:p14="http://schemas.microsoft.com/office/powerpoint/2010/main" val="92540278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D0E66-7BDB-1BE3-8A97-AB349B9238C2}"/>
              </a:ext>
            </a:extLst>
          </p:cNvPr>
          <p:cNvSpPr>
            <a:spLocks noGrp="1"/>
          </p:cNvSpPr>
          <p:nvPr>
            <p:ph type="title"/>
          </p:nvPr>
        </p:nvSpPr>
        <p:spPr/>
        <p:txBody>
          <a:bodyPr/>
          <a:lstStyle/>
          <a:p>
            <a:r>
              <a:rPr lang="en-US" b="1" dirty="0"/>
              <a:t>Common Vulnerabilities and Exposures</a:t>
            </a:r>
            <a:r>
              <a:rPr lang="en-US" dirty="0"/>
              <a:t> (</a:t>
            </a:r>
            <a:r>
              <a:rPr lang="en-US" b="1" dirty="0"/>
              <a:t>CVE</a:t>
            </a:r>
            <a:r>
              <a:rPr lang="en-US" dirty="0"/>
              <a:t>)</a:t>
            </a:r>
          </a:p>
        </p:txBody>
      </p:sp>
      <p:sp>
        <p:nvSpPr>
          <p:cNvPr id="3" name="Content Placeholder 2">
            <a:extLst>
              <a:ext uri="{FF2B5EF4-FFF2-40B4-BE49-F238E27FC236}">
                <a16:creationId xmlns:a16="http://schemas.microsoft.com/office/drawing/2014/main" id="{7DDCAA1D-9DA9-1E98-6D0D-F96B16F37D89}"/>
              </a:ext>
            </a:extLst>
          </p:cNvPr>
          <p:cNvSpPr>
            <a:spLocks noGrp="1"/>
          </p:cNvSpPr>
          <p:nvPr>
            <p:ph idx="1"/>
          </p:nvPr>
        </p:nvSpPr>
        <p:spPr/>
        <p:txBody>
          <a:bodyPr>
            <a:normAutofit fontScale="77500" lnSpcReduction="20000"/>
          </a:bodyPr>
          <a:lstStyle/>
          <a:p>
            <a:r>
              <a:rPr lang="en-US" b="1" dirty="0"/>
              <a:t>CVE</a:t>
            </a:r>
            <a:r>
              <a:rPr lang="en-US" dirty="0"/>
              <a:t>: Focuses on documenting specific instances of vulnerabilities in software products. </a:t>
            </a:r>
          </a:p>
          <a:p>
            <a:pPr lvl="1"/>
            <a:r>
              <a:rPr lang="en-US" dirty="0"/>
              <a:t>Each CVE entry describes a particular vulnerability and provides an identifier, description, and references to more detailed information.</a:t>
            </a:r>
          </a:p>
          <a:p>
            <a:r>
              <a:rPr lang="en-US" dirty="0"/>
              <a:t>Deals with individual vulnerabilities that have been identified in specific software products. It is a database of known vulnerabilities with unique identifiers (e.g., CVE-2023-12345).</a:t>
            </a:r>
          </a:p>
          <a:p>
            <a:r>
              <a:rPr lang="en-US" dirty="0"/>
              <a:t>Contains entries that include the CVE ID, a brief description of the vulnerability, and references to additional details such as advisories, patches, and reports.</a:t>
            </a:r>
          </a:p>
          <a:p>
            <a:r>
              <a:rPr lang="en-US" dirty="0"/>
              <a:t>Used by security professionals to identify and track specific vulnerabilities in software products. It helps in vulnerability management, patch management, and incident response.</a:t>
            </a:r>
          </a:p>
        </p:txBody>
      </p:sp>
    </p:spTree>
    <p:extLst>
      <p:ext uri="{BB962C8B-B14F-4D97-AF65-F5344CB8AC3E}">
        <p14:creationId xmlns:p14="http://schemas.microsoft.com/office/powerpoint/2010/main" val="5162538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D9BFE-CD41-C01D-9ABA-0B272E5A57A3}"/>
              </a:ext>
            </a:extLst>
          </p:cNvPr>
          <p:cNvSpPr>
            <a:spLocks noGrp="1"/>
          </p:cNvSpPr>
          <p:nvPr>
            <p:ph type="title"/>
          </p:nvPr>
        </p:nvSpPr>
        <p:spPr/>
        <p:txBody>
          <a:bodyPr/>
          <a:lstStyle/>
          <a:p>
            <a:r>
              <a:rPr lang="en-US" dirty="0"/>
              <a:t>CVE example</a:t>
            </a:r>
          </a:p>
        </p:txBody>
      </p:sp>
      <p:sp>
        <p:nvSpPr>
          <p:cNvPr id="3" name="Content Placeholder 2">
            <a:extLst>
              <a:ext uri="{FF2B5EF4-FFF2-40B4-BE49-F238E27FC236}">
                <a16:creationId xmlns:a16="http://schemas.microsoft.com/office/drawing/2014/main" id="{E1127D44-D00D-BAB7-1B92-C0A101719195}"/>
              </a:ext>
            </a:extLst>
          </p:cNvPr>
          <p:cNvSpPr>
            <a:spLocks noGrp="1"/>
          </p:cNvSpPr>
          <p:nvPr>
            <p:ph idx="1"/>
          </p:nvPr>
        </p:nvSpPr>
        <p:spPr/>
        <p:txBody>
          <a:bodyPr/>
          <a:lstStyle/>
          <a:p>
            <a:r>
              <a:rPr lang="en-US" b="1" dirty="0"/>
              <a:t>CVE-2023-12345</a:t>
            </a:r>
            <a:r>
              <a:rPr lang="en-US" dirty="0"/>
              <a:t>: This might describe a specific buffer overflow vulnerability found in version 2.3.4 of a software product. It would include a brief description, an identifier, and links to detailed reports and patches.</a:t>
            </a:r>
          </a:p>
        </p:txBody>
      </p:sp>
    </p:spTree>
    <p:extLst>
      <p:ext uri="{BB962C8B-B14F-4D97-AF65-F5344CB8AC3E}">
        <p14:creationId xmlns:p14="http://schemas.microsoft.com/office/powerpoint/2010/main" val="18831585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1329E-90EE-200A-7131-58283E3F3FF5}"/>
              </a:ext>
            </a:extLst>
          </p:cNvPr>
          <p:cNvSpPr>
            <a:spLocks noGrp="1"/>
          </p:cNvSpPr>
          <p:nvPr>
            <p:ph type="title"/>
          </p:nvPr>
        </p:nvSpPr>
        <p:spPr/>
        <p:txBody>
          <a:bodyPr/>
          <a:lstStyle/>
          <a:p>
            <a:r>
              <a:rPr lang="en-US" b="1" dirty="0"/>
              <a:t>Common Weakness Enumeration</a:t>
            </a:r>
            <a:r>
              <a:rPr lang="en-US" dirty="0"/>
              <a:t> (</a:t>
            </a:r>
            <a:r>
              <a:rPr lang="en-US" b="1" dirty="0"/>
              <a:t>CWE</a:t>
            </a:r>
            <a:r>
              <a:rPr lang="en-US" dirty="0"/>
              <a:t>)</a:t>
            </a:r>
          </a:p>
        </p:txBody>
      </p:sp>
      <p:sp>
        <p:nvSpPr>
          <p:cNvPr id="3" name="Content Placeholder 2">
            <a:extLst>
              <a:ext uri="{FF2B5EF4-FFF2-40B4-BE49-F238E27FC236}">
                <a16:creationId xmlns:a16="http://schemas.microsoft.com/office/drawing/2014/main" id="{760AD4DD-AD8D-A124-48B3-D6CA03FC02FE}"/>
              </a:ext>
            </a:extLst>
          </p:cNvPr>
          <p:cNvSpPr>
            <a:spLocks noGrp="1"/>
          </p:cNvSpPr>
          <p:nvPr>
            <p:ph idx="1"/>
          </p:nvPr>
        </p:nvSpPr>
        <p:spPr/>
        <p:txBody>
          <a:bodyPr>
            <a:normAutofit fontScale="77500" lnSpcReduction="20000"/>
          </a:bodyPr>
          <a:lstStyle/>
          <a:p>
            <a:r>
              <a:rPr lang="en-US" dirty="0"/>
              <a:t>Focuses on the classification and categorization of types of software weaknesses that can lead to vulnerabilities. </a:t>
            </a:r>
          </a:p>
          <a:p>
            <a:pPr lvl="1"/>
            <a:r>
              <a:rPr lang="en-US" dirty="0"/>
              <a:t>CWE provides a hierarchical list of software weaknesses, detailing the nature of the weakness and its potential impact.</a:t>
            </a:r>
          </a:p>
          <a:p>
            <a:r>
              <a:rPr lang="en-US" dirty="0"/>
              <a:t>Deals with the broader classes of software weaknesses and coding errors that could potentially lead to vulnerabilities. It provides a taxonomy of these weaknesses to help developers understand and prevent them (e.g., CWE-79 for Cross-Site Scripting).</a:t>
            </a:r>
          </a:p>
          <a:p>
            <a:r>
              <a:rPr lang="en-US" dirty="0"/>
              <a:t>Contains entries that describe the nature of weaknesses, examples of how they can be introduced, potential consequences, and mitigation strategies.</a:t>
            </a:r>
          </a:p>
          <a:p>
            <a:r>
              <a:rPr lang="en-US" dirty="0"/>
              <a:t>Used by developers, security researchers, and educators to understand common types of software weaknesses. It is used in secure coding practices, software assurance programs, and training.</a:t>
            </a:r>
          </a:p>
        </p:txBody>
      </p:sp>
    </p:spTree>
    <p:extLst>
      <p:ext uri="{BB962C8B-B14F-4D97-AF65-F5344CB8AC3E}">
        <p14:creationId xmlns:p14="http://schemas.microsoft.com/office/powerpoint/2010/main" val="265408053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1329E-90EE-200A-7131-58283E3F3FF5}"/>
              </a:ext>
            </a:extLst>
          </p:cNvPr>
          <p:cNvSpPr>
            <a:spLocks noGrp="1"/>
          </p:cNvSpPr>
          <p:nvPr>
            <p:ph type="title"/>
          </p:nvPr>
        </p:nvSpPr>
        <p:spPr/>
        <p:txBody>
          <a:bodyPr/>
          <a:lstStyle/>
          <a:p>
            <a:r>
              <a:rPr lang="en-US" dirty="0"/>
              <a:t>CWE </a:t>
            </a:r>
            <a:r>
              <a:rPr lang="en-US" dirty="0" err="1"/>
              <a:t>exmaple</a:t>
            </a:r>
            <a:endParaRPr lang="en-US" dirty="0"/>
          </a:p>
        </p:txBody>
      </p:sp>
      <p:sp>
        <p:nvSpPr>
          <p:cNvPr id="3" name="Content Placeholder 2">
            <a:extLst>
              <a:ext uri="{FF2B5EF4-FFF2-40B4-BE49-F238E27FC236}">
                <a16:creationId xmlns:a16="http://schemas.microsoft.com/office/drawing/2014/main" id="{760AD4DD-AD8D-A124-48B3-D6CA03FC02FE}"/>
              </a:ext>
            </a:extLst>
          </p:cNvPr>
          <p:cNvSpPr>
            <a:spLocks noGrp="1"/>
          </p:cNvSpPr>
          <p:nvPr>
            <p:ph idx="1"/>
          </p:nvPr>
        </p:nvSpPr>
        <p:spPr/>
        <p:txBody>
          <a:bodyPr/>
          <a:lstStyle/>
          <a:p>
            <a:r>
              <a:rPr lang="en-US" b="1" dirty="0"/>
              <a:t>CWE-120</a:t>
            </a:r>
            <a:r>
              <a:rPr lang="en-US" dirty="0"/>
              <a:t>: This describes the general class of "Buffer Copy without Checking Size of Input ('Classic Buffer Overflow')." </a:t>
            </a:r>
          </a:p>
          <a:p>
            <a:r>
              <a:rPr lang="en-US" dirty="0"/>
              <a:t>It explains what a buffer overflow is, how it can be introduced into software, and ways to prevent it.</a:t>
            </a:r>
          </a:p>
        </p:txBody>
      </p:sp>
    </p:spTree>
    <p:extLst>
      <p:ext uri="{BB962C8B-B14F-4D97-AF65-F5344CB8AC3E}">
        <p14:creationId xmlns:p14="http://schemas.microsoft.com/office/powerpoint/2010/main" val="32100411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4DA2D-5D45-CB8D-E096-C3473C8BC1C1}"/>
              </a:ext>
            </a:extLst>
          </p:cNvPr>
          <p:cNvSpPr>
            <a:spLocks noGrp="1"/>
          </p:cNvSpPr>
          <p:nvPr>
            <p:ph type="title"/>
          </p:nvPr>
        </p:nvSpPr>
        <p:spPr/>
        <p:txBody>
          <a:bodyPr>
            <a:normAutofit/>
          </a:bodyPr>
          <a:lstStyle/>
          <a:p>
            <a:r>
              <a:rPr lang="en-US" b="1" dirty="0"/>
              <a:t>MITRE ATT&amp;CK Framework</a:t>
            </a:r>
            <a:endParaRPr lang="en-US" dirty="0"/>
          </a:p>
        </p:txBody>
      </p:sp>
      <p:sp>
        <p:nvSpPr>
          <p:cNvPr id="3" name="Content Placeholder 2">
            <a:extLst>
              <a:ext uri="{FF2B5EF4-FFF2-40B4-BE49-F238E27FC236}">
                <a16:creationId xmlns:a16="http://schemas.microsoft.com/office/drawing/2014/main" id="{B2D9F3BA-3A60-E677-3620-4462CE2FEDAF}"/>
              </a:ext>
            </a:extLst>
          </p:cNvPr>
          <p:cNvSpPr>
            <a:spLocks noGrp="1"/>
          </p:cNvSpPr>
          <p:nvPr>
            <p:ph idx="1"/>
          </p:nvPr>
        </p:nvSpPr>
        <p:spPr>
          <a:xfrm>
            <a:off x="607828" y="1422954"/>
            <a:ext cx="10972800" cy="4525963"/>
          </a:xfrm>
        </p:spPr>
        <p:txBody>
          <a:bodyPr>
            <a:normAutofit fontScale="92500" lnSpcReduction="20000"/>
          </a:bodyPr>
          <a:lstStyle/>
          <a:p>
            <a:r>
              <a:rPr lang="en-US" dirty="0"/>
              <a:t>The MITRE Adversarial Tactics, Techniques, and Common Knowledge (ATT&amp;CK) framework is a knowledge base that describes the actions and behaviors of cyber adversaries. It provides a comprehensive view of adversaries’ various tactics and techniques to achieve their objectives.</a:t>
            </a:r>
          </a:p>
          <a:p>
            <a:pPr marL="742950" lvl="1" indent="-285750">
              <a:buFont typeface="Arial" panose="020B0604020202020204" pitchFamily="34" charset="0"/>
              <a:buChar char="•"/>
            </a:pPr>
            <a:r>
              <a:rPr lang="en-US" dirty="0"/>
              <a:t>The ATT&amp;CK framework catalogs the tactics and techniques used by adversaries to infiltrate networks, maintain persistence, escalate privileges, and achieve their objectives.</a:t>
            </a:r>
          </a:p>
          <a:p>
            <a:pPr marL="742950" lvl="1" indent="-285750">
              <a:buFont typeface="Arial" panose="020B0604020202020204" pitchFamily="34" charset="0"/>
              <a:buChar char="•"/>
            </a:pPr>
            <a:r>
              <a:rPr lang="en-US" dirty="0"/>
              <a:t>It includes detailed descriptions of each tactic and technique, as well as the specific methods adversaries use to carry them out.</a:t>
            </a:r>
          </a:p>
          <a:p>
            <a:pPr marL="742950" lvl="1" indent="-285750">
              <a:buFont typeface="Arial" panose="020B0604020202020204" pitchFamily="34" charset="0"/>
              <a:buChar char="•"/>
            </a:pPr>
            <a:r>
              <a:rPr lang="en-US" dirty="0"/>
              <a:t>The framework is continually updated with information gathered from real-world observations and cybersecurity research.</a:t>
            </a:r>
          </a:p>
          <a:p>
            <a:endParaRPr lang="en-US" dirty="0"/>
          </a:p>
        </p:txBody>
      </p:sp>
    </p:spTree>
    <p:extLst>
      <p:ext uri="{BB962C8B-B14F-4D97-AF65-F5344CB8AC3E}">
        <p14:creationId xmlns:p14="http://schemas.microsoft.com/office/powerpoint/2010/main" val="36834170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35420-CEE5-A2DB-FA2A-200D4E96B0C4}"/>
              </a:ext>
            </a:extLst>
          </p:cNvPr>
          <p:cNvSpPr>
            <a:spLocks noGrp="1"/>
          </p:cNvSpPr>
          <p:nvPr>
            <p:ph type="title"/>
          </p:nvPr>
        </p:nvSpPr>
        <p:spPr/>
        <p:txBody>
          <a:bodyPr/>
          <a:lstStyle/>
          <a:p>
            <a:r>
              <a:rPr lang="en-US" b="1" dirty="0"/>
              <a:t>MITRE ATT&amp;CK Framework use case examples</a:t>
            </a:r>
            <a:endParaRPr lang="en-US" dirty="0"/>
          </a:p>
        </p:txBody>
      </p:sp>
      <p:sp>
        <p:nvSpPr>
          <p:cNvPr id="3" name="Content Placeholder 2">
            <a:extLst>
              <a:ext uri="{FF2B5EF4-FFF2-40B4-BE49-F238E27FC236}">
                <a16:creationId xmlns:a16="http://schemas.microsoft.com/office/drawing/2014/main" id="{5BBCD5F2-F9E7-5C18-C276-2D483605E1EF}"/>
              </a:ext>
            </a:extLst>
          </p:cNvPr>
          <p:cNvSpPr>
            <a:spLocks noGrp="1"/>
          </p:cNvSpPr>
          <p:nvPr>
            <p:ph idx="1"/>
          </p:nvPr>
        </p:nvSpPr>
        <p:spPr/>
        <p:txBody>
          <a:bodyPr>
            <a:noAutofit/>
          </a:bodyPr>
          <a:lstStyle/>
          <a:p>
            <a:pPr>
              <a:buFont typeface="Arial" panose="020B0604020202020204" pitchFamily="34" charset="0"/>
              <a:buChar char="•"/>
            </a:pPr>
            <a:r>
              <a:rPr lang="en-US" sz="2200" b="1" dirty="0"/>
              <a:t>Threat Hunting</a:t>
            </a:r>
            <a:r>
              <a:rPr lang="en-US" sz="2200" dirty="0"/>
              <a:t>: Security teams use the ATT&amp;CK framework to proactively search for indicators of compromise (IOCs) and adversary behaviors within their networks.</a:t>
            </a:r>
          </a:p>
          <a:p>
            <a:pPr>
              <a:buFont typeface="Arial" panose="020B0604020202020204" pitchFamily="34" charset="0"/>
              <a:buChar char="•"/>
            </a:pPr>
            <a:r>
              <a:rPr lang="en-US" sz="2200" b="1" dirty="0"/>
              <a:t>Incident Response</a:t>
            </a:r>
            <a:r>
              <a:rPr lang="en-US" sz="2200" dirty="0"/>
              <a:t>: Incident responders leverage the framework to understand the tactics and techniques used in an ongoing attack and to develop effective mitigation strategies.</a:t>
            </a:r>
          </a:p>
          <a:p>
            <a:pPr>
              <a:buFont typeface="Arial" panose="020B0604020202020204" pitchFamily="34" charset="0"/>
              <a:buChar char="•"/>
            </a:pPr>
            <a:r>
              <a:rPr lang="en-US" sz="2200" b="1" dirty="0"/>
              <a:t>Security Posture Assessment</a:t>
            </a:r>
            <a:r>
              <a:rPr lang="en-US" sz="2200" dirty="0"/>
              <a:t>: Organizations assess their defenses against the tactics and techniques described in the ATT&amp;CK framework to identify gaps and weaknesses.</a:t>
            </a:r>
          </a:p>
          <a:p>
            <a:pPr>
              <a:buFont typeface="Arial" panose="020B0604020202020204" pitchFamily="34" charset="0"/>
              <a:buChar char="•"/>
            </a:pPr>
            <a:r>
              <a:rPr lang="en-US" sz="2200" b="1" dirty="0"/>
              <a:t>Red Teaming and Penetration Testing</a:t>
            </a:r>
            <a:r>
              <a:rPr lang="en-US" sz="2200" dirty="0"/>
              <a:t>: Red teams use the ATT&amp;CK framework to simulate adversary behaviors and test the effectiveness of security controls.</a:t>
            </a:r>
          </a:p>
          <a:p>
            <a:pPr>
              <a:buFont typeface="Arial" panose="020B0604020202020204" pitchFamily="34" charset="0"/>
              <a:buChar char="•"/>
            </a:pPr>
            <a:r>
              <a:rPr lang="en-US" sz="2200" b="1" dirty="0"/>
              <a:t>Security Operations Center (SOC) Automation</a:t>
            </a:r>
            <a:r>
              <a:rPr lang="en-US" sz="2200" dirty="0"/>
              <a:t>: The framework is integrated into SOC tools and platforms to automate the detection and response to known adversary techniques.</a:t>
            </a:r>
          </a:p>
          <a:p>
            <a:endParaRPr lang="en-US" sz="2200" dirty="0"/>
          </a:p>
        </p:txBody>
      </p:sp>
    </p:spTree>
    <p:extLst>
      <p:ext uri="{BB962C8B-B14F-4D97-AF65-F5344CB8AC3E}">
        <p14:creationId xmlns:p14="http://schemas.microsoft.com/office/powerpoint/2010/main" val="24259268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5E94A-2A5D-3BD9-83DA-135F51E57477}"/>
              </a:ext>
            </a:extLst>
          </p:cNvPr>
          <p:cNvSpPr>
            <a:spLocks noGrp="1"/>
          </p:cNvSpPr>
          <p:nvPr>
            <p:ph type="title"/>
          </p:nvPr>
        </p:nvSpPr>
        <p:spPr/>
        <p:txBody>
          <a:bodyPr/>
          <a:lstStyle/>
          <a:p>
            <a:r>
              <a:rPr lang="en-US" b="1" dirty="0"/>
              <a:t>MITRE ATT&amp;CK Framework: key components</a:t>
            </a:r>
            <a:endParaRPr lang="en-US" dirty="0"/>
          </a:p>
        </p:txBody>
      </p:sp>
      <p:sp>
        <p:nvSpPr>
          <p:cNvPr id="3" name="Content Placeholder 2">
            <a:extLst>
              <a:ext uri="{FF2B5EF4-FFF2-40B4-BE49-F238E27FC236}">
                <a16:creationId xmlns:a16="http://schemas.microsoft.com/office/drawing/2014/main" id="{7B9F8018-FAD8-1E78-B83E-E126F460F20F}"/>
              </a:ext>
            </a:extLst>
          </p:cNvPr>
          <p:cNvSpPr>
            <a:spLocks noGrp="1"/>
          </p:cNvSpPr>
          <p:nvPr>
            <p:ph idx="1"/>
          </p:nvPr>
        </p:nvSpPr>
        <p:spPr>
          <a:xfrm>
            <a:off x="609600" y="1433587"/>
            <a:ext cx="10972800" cy="4525963"/>
          </a:xfrm>
        </p:spPr>
        <p:txBody>
          <a:bodyPr>
            <a:noAutofit/>
          </a:bodyPr>
          <a:lstStyle/>
          <a:p>
            <a:r>
              <a:rPr lang="en-US" sz="2400" b="1" dirty="0"/>
              <a:t>Tactics</a:t>
            </a:r>
            <a:r>
              <a:rPr lang="en-US" sz="2400" dirty="0"/>
              <a:t>: The "why" of an adversary's behavior, representing the goal they are trying to achieve. Examples include Initial Access, Execution, Persistence, Privilege Escalation, Defense Evasion, Credential Access, Discovery, Lateral Movement, Collection, Command and Control, Exfiltration, and Impact.</a:t>
            </a:r>
          </a:p>
          <a:p>
            <a:r>
              <a:rPr lang="en-US" sz="2400" b="1" dirty="0"/>
              <a:t>Techniques</a:t>
            </a:r>
            <a:r>
              <a:rPr lang="en-US" sz="2400" dirty="0"/>
              <a:t>: The "how" of an adversary's behavior, detailing the specific methods used to achieve a tactic. Each technique includes information on the procedure, detection, mitigation, and examples of real-world usage.</a:t>
            </a:r>
          </a:p>
          <a:p>
            <a:r>
              <a:rPr lang="en-US" sz="2400" b="1" dirty="0"/>
              <a:t>Sub-Techniques</a:t>
            </a:r>
            <a:r>
              <a:rPr lang="en-US" sz="2400" dirty="0"/>
              <a:t>: Further granularity within techniques, providing more specific details about how an adversary performs a particular technique.</a:t>
            </a:r>
          </a:p>
          <a:p>
            <a:r>
              <a:rPr lang="en-US" sz="2400" b="1" dirty="0"/>
              <a:t>Procedures</a:t>
            </a:r>
            <a:r>
              <a:rPr lang="en-US" sz="2400" dirty="0"/>
              <a:t>: Real-world instances of how adversaries have implemented tactics and techniques, including examples from cyber threat intelligence reports.</a:t>
            </a:r>
          </a:p>
          <a:p>
            <a:endParaRPr lang="en-US" sz="2400" dirty="0"/>
          </a:p>
        </p:txBody>
      </p:sp>
    </p:spTree>
    <p:extLst>
      <p:ext uri="{BB962C8B-B14F-4D97-AF65-F5344CB8AC3E}">
        <p14:creationId xmlns:p14="http://schemas.microsoft.com/office/powerpoint/2010/main" val="24599650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1329E-90EE-200A-7131-58283E3F3FF5}"/>
              </a:ext>
            </a:extLst>
          </p:cNvPr>
          <p:cNvSpPr>
            <a:spLocks noGrp="1"/>
          </p:cNvSpPr>
          <p:nvPr>
            <p:ph type="title"/>
          </p:nvPr>
        </p:nvSpPr>
        <p:spPr/>
        <p:txBody>
          <a:bodyPr/>
          <a:lstStyle/>
          <a:p>
            <a:r>
              <a:rPr lang="en-US" dirty="0"/>
              <a:t>Most  common SDLC models</a:t>
            </a:r>
          </a:p>
        </p:txBody>
      </p:sp>
      <p:sp>
        <p:nvSpPr>
          <p:cNvPr id="3" name="Content Placeholder 2">
            <a:extLst>
              <a:ext uri="{FF2B5EF4-FFF2-40B4-BE49-F238E27FC236}">
                <a16:creationId xmlns:a16="http://schemas.microsoft.com/office/drawing/2014/main" id="{760AD4DD-AD8D-A124-48B3-D6CA03FC02FE}"/>
              </a:ext>
            </a:extLst>
          </p:cNvPr>
          <p:cNvSpPr>
            <a:spLocks noGrp="1"/>
          </p:cNvSpPr>
          <p:nvPr>
            <p:ph idx="1"/>
          </p:nvPr>
        </p:nvSpPr>
        <p:spPr>
          <a:xfrm>
            <a:off x="609600" y="1295400"/>
            <a:ext cx="10972800" cy="4525963"/>
          </a:xfrm>
        </p:spPr>
        <p:txBody>
          <a:bodyPr>
            <a:normAutofit fontScale="77500" lnSpcReduction="20000"/>
          </a:bodyPr>
          <a:lstStyle/>
          <a:p>
            <a:r>
              <a:rPr lang="en-US" dirty="0"/>
              <a:t>Although SDLC is a standardized method to develop Software, the implementation however differs depending on the needs of the organization.</a:t>
            </a:r>
          </a:p>
          <a:p>
            <a:r>
              <a:rPr lang="en-US" b="1" dirty="0"/>
              <a:t>Waterfall Model</a:t>
            </a:r>
          </a:p>
          <a:p>
            <a:r>
              <a:rPr lang="en-US" b="1" dirty="0"/>
              <a:t>Agile Model</a:t>
            </a:r>
          </a:p>
          <a:p>
            <a:r>
              <a:rPr lang="en-US" b="1" dirty="0"/>
              <a:t>Scrum</a:t>
            </a:r>
          </a:p>
          <a:p>
            <a:r>
              <a:rPr lang="en-US" b="1" dirty="0"/>
              <a:t>Kanban</a:t>
            </a:r>
          </a:p>
          <a:p>
            <a:r>
              <a:rPr lang="en-US" b="1" dirty="0"/>
              <a:t>Iterative Model</a:t>
            </a:r>
          </a:p>
          <a:p>
            <a:r>
              <a:rPr lang="en-US" b="1" dirty="0"/>
              <a:t>Spiral Model</a:t>
            </a:r>
          </a:p>
          <a:p>
            <a:r>
              <a:rPr lang="en-US" b="1" dirty="0"/>
              <a:t>DevOps</a:t>
            </a:r>
          </a:p>
          <a:p>
            <a:r>
              <a:rPr lang="en-US" b="1" dirty="0"/>
              <a:t>V-Model (Validation and Verification Model)</a:t>
            </a:r>
          </a:p>
          <a:p>
            <a:r>
              <a:rPr lang="en-US" b="1" dirty="0"/>
              <a:t>Rapid Application Development (RAD)</a:t>
            </a:r>
          </a:p>
          <a:p>
            <a:r>
              <a:rPr lang="en-US" b="1" dirty="0"/>
              <a:t>Big Bang Model</a:t>
            </a:r>
          </a:p>
          <a:p>
            <a:endParaRPr lang="en-US" dirty="0"/>
          </a:p>
        </p:txBody>
      </p:sp>
    </p:spTree>
    <p:extLst>
      <p:ext uri="{BB962C8B-B14F-4D97-AF65-F5344CB8AC3E}">
        <p14:creationId xmlns:p14="http://schemas.microsoft.com/office/powerpoint/2010/main" val="302851240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33586-2518-1667-1821-1FAD8FCBB68F}"/>
              </a:ext>
            </a:extLst>
          </p:cNvPr>
          <p:cNvSpPr>
            <a:spLocks noGrp="1"/>
          </p:cNvSpPr>
          <p:nvPr>
            <p:ph type="title"/>
          </p:nvPr>
        </p:nvSpPr>
        <p:spPr/>
        <p:txBody>
          <a:bodyPr/>
          <a:lstStyle/>
          <a:p>
            <a:r>
              <a:rPr lang="en-US" dirty="0"/>
              <a:t>Waterfall SDLC</a:t>
            </a:r>
          </a:p>
        </p:txBody>
      </p:sp>
      <p:pic>
        <p:nvPicPr>
          <p:cNvPr id="5" name="Content Placeholder 4" descr="A diagram of a software development process&#10;&#10;Description automatically generated">
            <a:extLst>
              <a:ext uri="{FF2B5EF4-FFF2-40B4-BE49-F238E27FC236}">
                <a16:creationId xmlns:a16="http://schemas.microsoft.com/office/drawing/2014/main" id="{E05B4DAE-8A6C-BA90-2645-373EE15367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066800"/>
            <a:ext cx="8046156" cy="4525963"/>
          </a:xfrm>
        </p:spPr>
      </p:pic>
      <p:sp>
        <p:nvSpPr>
          <p:cNvPr id="7" name="TextBox 6">
            <a:extLst>
              <a:ext uri="{FF2B5EF4-FFF2-40B4-BE49-F238E27FC236}">
                <a16:creationId xmlns:a16="http://schemas.microsoft.com/office/drawing/2014/main" id="{B3E36503-FDC1-1862-5AFE-A71079BCAF12}"/>
              </a:ext>
            </a:extLst>
          </p:cNvPr>
          <p:cNvSpPr txBox="1"/>
          <p:nvPr/>
        </p:nvSpPr>
        <p:spPr>
          <a:xfrm>
            <a:off x="6400800" y="3429000"/>
            <a:ext cx="6093618" cy="646331"/>
          </a:xfrm>
          <a:prstGeom prst="rect">
            <a:avLst/>
          </a:prstGeom>
          <a:noFill/>
        </p:spPr>
        <p:txBody>
          <a:bodyPr wrap="square">
            <a:spAutoFit/>
          </a:bodyPr>
          <a:lstStyle/>
          <a:p>
            <a:r>
              <a:rPr lang="en-US" dirty="0">
                <a:hlinkClick r:id="rId3"/>
              </a:rPr>
              <a:t>https://existek-838c.kxcdn.com/wp-content/uploads/2017/08/Itterative-SFDC-Model.png</a:t>
            </a:r>
            <a:r>
              <a:rPr lang="en-US" dirty="0"/>
              <a:t> </a:t>
            </a:r>
          </a:p>
        </p:txBody>
      </p:sp>
    </p:spTree>
    <p:extLst>
      <p:ext uri="{BB962C8B-B14F-4D97-AF65-F5344CB8AC3E}">
        <p14:creationId xmlns:p14="http://schemas.microsoft.com/office/powerpoint/2010/main" val="2396144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CAF828-A7B2-D216-5448-F93E3177DA2B}"/>
              </a:ext>
            </a:extLst>
          </p:cNvPr>
          <p:cNvSpPr>
            <a:spLocks noGrp="1"/>
          </p:cNvSpPr>
          <p:nvPr>
            <p:ph type="title"/>
          </p:nvPr>
        </p:nvSpPr>
        <p:spPr>
          <a:xfrm>
            <a:off x="630936" y="639520"/>
            <a:ext cx="3429000" cy="1719072"/>
          </a:xfrm>
        </p:spPr>
        <p:txBody>
          <a:bodyPr vert="horz" lIns="91440" tIns="45720" rIns="91440" bIns="45720" rtlCol="0" anchor="b">
            <a:normAutofit/>
          </a:bodyPr>
          <a:lstStyle/>
          <a:p>
            <a:pPr algn="l">
              <a:lnSpc>
                <a:spcPct val="90000"/>
              </a:lnSpc>
            </a:pPr>
            <a:r>
              <a:rPr lang="en-US" sz="5400" kern="1200">
                <a:solidFill>
                  <a:schemeClr val="tx1"/>
                </a:solidFill>
                <a:latin typeface="+mj-lt"/>
                <a:ea typeface="+mj-ea"/>
                <a:cs typeface="+mj-cs"/>
              </a:rPr>
              <a:t>Agile SDLC</a:t>
            </a:r>
          </a:p>
        </p:txBody>
      </p:sp>
      <p:sp>
        <p:nvSpPr>
          <p:cNvPr id="1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0CA150A-005C-2516-3295-DA84947563BD}"/>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dirty="0">
                <a:hlinkClick r:id="rId2"/>
              </a:rPr>
              <a:t>https://4.bp.blogspot.com/-YqfVxrkO-Jk/VBiLJG7kY3I/AAAAAAAABv8/3L_341MB0Z0/s1600/Agile-sdlc.jpg</a:t>
            </a:r>
            <a:r>
              <a:rPr lang="en-US" sz="2200" dirty="0"/>
              <a:t> </a:t>
            </a:r>
          </a:p>
        </p:txBody>
      </p:sp>
      <p:pic>
        <p:nvPicPr>
          <p:cNvPr id="11" name="Content Placeholder 10" descr="A diagram of a software development process&#10;&#10;Description automatically generated">
            <a:extLst>
              <a:ext uri="{FF2B5EF4-FFF2-40B4-BE49-F238E27FC236}">
                <a16:creationId xmlns:a16="http://schemas.microsoft.com/office/drawing/2014/main" id="{E132F5C3-F6F1-DCFD-70A9-4351D99CE0D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54296" y="831475"/>
            <a:ext cx="6903720" cy="5195049"/>
          </a:xfrm>
          <a:prstGeom prst="rect">
            <a:avLst/>
          </a:prstGeom>
        </p:spPr>
      </p:pic>
    </p:spTree>
    <p:extLst>
      <p:ext uri="{BB962C8B-B14F-4D97-AF65-F5344CB8AC3E}">
        <p14:creationId xmlns:p14="http://schemas.microsoft.com/office/powerpoint/2010/main" val="4066467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3DFB-5625-4D42-C744-9067155B7412}"/>
              </a:ext>
            </a:extLst>
          </p:cNvPr>
          <p:cNvSpPr>
            <a:spLocks noGrp="1"/>
          </p:cNvSpPr>
          <p:nvPr>
            <p:ph type="title"/>
          </p:nvPr>
        </p:nvSpPr>
        <p:spPr/>
        <p:txBody>
          <a:bodyPr>
            <a:normAutofit/>
          </a:bodyPr>
          <a:lstStyle/>
          <a:p>
            <a:r>
              <a:rPr lang="en-US" b="1" dirty="0"/>
              <a:t>2. Requirements Analysis</a:t>
            </a:r>
            <a:endParaRPr lang="en-US" dirty="0"/>
          </a:p>
        </p:txBody>
      </p:sp>
      <p:sp>
        <p:nvSpPr>
          <p:cNvPr id="3" name="Content Placeholder 2">
            <a:extLst>
              <a:ext uri="{FF2B5EF4-FFF2-40B4-BE49-F238E27FC236}">
                <a16:creationId xmlns:a16="http://schemas.microsoft.com/office/drawing/2014/main" id="{0E3271FB-9750-E989-3DC1-7C9322DF2C53}"/>
              </a:ext>
            </a:extLst>
          </p:cNvPr>
          <p:cNvSpPr>
            <a:spLocks noGrp="1"/>
          </p:cNvSpPr>
          <p:nvPr>
            <p:ph idx="1"/>
          </p:nvPr>
        </p:nvSpPr>
        <p:spPr/>
        <p:txBody>
          <a:bodyPr>
            <a:normAutofit fontScale="70000" lnSpcReduction="20000"/>
          </a:bodyPr>
          <a:lstStyle/>
          <a:p>
            <a:r>
              <a:rPr lang="en-US" b="1" dirty="0"/>
              <a:t>Objective</a:t>
            </a:r>
            <a:r>
              <a:rPr lang="en-US" dirty="0"/>
              <a:t>: Gather detailed requirements from stakeholders.</a:t>
            </a:r>
          </a:p>
          <a:p>
            <a:r>
              <a:rPr lang="en-US" b="1" dirty="0"/>
              <a:t>Importance</a:t>
            </a:r>
            <a:r>
              <a:rPr lang="en-US" dirty="0"/>
              <a:t>: Ensures all stakeholder needs are understood and documented.</a:t>
            </a:r>
          </a:p>
          <a:p>
            <a:r>
              <a:rPr lang="en-US" b="1" dirty="0"/>
              <a:t>Activities</a:t>
            </a:r>
            <a:r>
              <a:rPr lang="en-US" dirty="0"/>
              <a:t>:</a:t>
            </a:r>
          </a:p>
          <a:p>
            <a:pPr lvl="1">
              <a:buFont typeface="Arial" panose="020B0604020202020204" pitchFamily="34" charset="0"/>
              <a:buChar char="•"/>
            </a:pPr>
            <a:r>
              <a:rPr lang="en-US" dirty="0"/>
              <a:t>Stakeholder interviews</a:t>
            </a:r>
          </a:p>
          <a:p>
            <a:pPr lvl="1">
              <a:buFont typeface="Arial" panose="020B0604020202020204" pitchFamily="34" charset="0"/>
              <a:buChar char="•"/>
            </a:pPr>
            <a:r>
              <a:rPr lang="en-US" dirty="0"/>
              <a:t>Requirements workshops</a:t>
            </a:r>
          </a:p>
          <a:p>
            <a:pPr lvl="1">
              <a:buFont typeface="Arial" panose="020B0604020202020204" pitchFamily="34" charset="0"/>
              <a:buChar char="•"/>
            </a:pPr>
            <a:r>
              <a:rPr lang="en-US" dirty="0"/>
              <a:t>Use case analysis</a:t>
            </a:r>
          </a:p>
          <a:p>
            <a:r>
              <a:rPr lang="en-US" b="1" dirty="0"/>
              <a:t>Inputs</a:t>
            </a:r>
            <a:r>
              <a:rPr lang="en-US" dirty="0"/>
              <a:t>:</a:t>
            </a:r>
          </a:p>
          <a:p>
            <a:pPr lvl="1">
              <a:buFont typeface="Arial" panose="020B0604020202020204" pitchFamily="34" charset="0"/>
              <a:buChar char="•"/>
            </a:pPr>
            <a:r>
              <a:rPr lang="en-US" dirty="0"/>
              <a:t>Project plan</a:t>
            </a:r>
          </a:p>
          <a:p>
            <a:pPr lvl="1">
              <a:buFont typeface="Arial" panose="020B0604020202020204" pitchFamily="34" charset="0"/>
              <a:buChar char="•"/>
            </a:pPr>
            <a:r>
              <a:rPr lang="en-US" dirty="0"/>
              <a:t>Preliminary requirements</a:t>
            </a:r>
          </a:p>
          <a:p>
            <a:r>
              <a:rPr lang="en-US" b="1" dirty="0"/>
              <a:t>Outputs</a:t>
            </a:r>
            <a:r>
              <a:rPr lang="en-US" dirty="0"/>
              <a:t>:</a:t>
            </a:r>
          </a:p>
          <a:p>
            <a:pPr lvl="1">
              <a:buFont typeface="Arial" panose="020B0604020202020204" pitchFamily="34" charset="0"/>
              <a:buChar char="•"/>
            </a:pPr>
            <a:r>
              <a:rPr lang="en-US" dirty="0"/>
              <a:t>Requirements specification document (SRS)</a:t>
            </a:r>
          </a:p>
          <a:p>
            <a:pPr lvl="1">
              <a:buFont typeface="Arial" panose="020B0604020202020204" pitchFamily="34" charset="0"/>
              <a:buChar char="•"/>
            </a:pPr>
            <a:r>
              <a:rPr lang="en-US" dirty="0"/>
              <a:t>Use cases</a:t>
            </a:r>
          </a:p>
          <a:p>
            <a:pPr lvl="1">
              <a:buFont typeface="Arial" panose="020B0604020202020204" pitchFamily="34" charset="0"/>
              <a:buChar char="•"/>
            </a:pPr>
            <a:r>
              <a:rPr lang="en-US" dirty="0"/>
              <a:t>User stories</a:t>
            </a:r>
          </a:p>
          <a:p>
            <a:endParaRPr lang="en-US" dirty="0"/>
          </a:p>
        </p:txBody>
      </p:sp>
    </p:spTree>
    <p:extLst>
      <p:ext uri="{BB962C8B-B14F-4D97-AF65-F5344CB8AC3E}">
        <p14:creationId xmlns:p14="http://schemas.microsoft.com/office/powerpoint/2010/main" val="358327510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5EB15-3396-1A18-2A0A-A044DBA3A64F}"/>
              </a:ext>
            </a:extLst>
          </p:cNvPr>
          <p:cNvSpPr>
            <a:spLocks noGrp="1"/>
          </p:cNvSpPr>
          <p:nvPr>
            <p:ph type="title"/>
          </p:nvPr>
        </p:nvSpPr>
        <p:spPr/>
        <p:txBody>
          <a:bodyPr/>
          <a:lstStyle/>
          <a:p>
            <a:r>
              <a:rPr lang="en-US" dirty="0"/>
              <a:t>SCRUM SDLC</a:t>
            </a:r>
          </a:p>
        </p:txBody>
      </p:sp>
      <p:pic>
        <p:nvPicPr>
          <p:cNvPr id="5" name="Content Placeholder 4" descr="A diagram of a scrum process&#10;&#10;Description automatically generated">
            <a:extLst>
              <a:ext uri="{FF2B5EF4-FFF2-40B4-BE49-F238E27FC236}">
                <a16:creationId xmlns:a16="http://schemas.microsoft.com/office/drawing/2014/main" id="{4B336139-7C64-01C0-5B0D-904C1BAC88D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0" y="1627683"/>
            <a:ext cx="5095140" cy="4525963"/>
          </a:xfrm>
        </p:spPr>
      </p:pic>
      <p:sp>
        <p:nvSpPr>
          <p:cNvPr id="7" name="TextBox 6">
            <a:extLst>
              <a:ext uri="{FF2B5EF4-FFF2-40B4-BE49-F238E27FC236}">
                <a16:creationId xmlns:a16="http://schemas.microsoft.com/office/drawing/2014/main" id="{FCB6C674-6E0A-CA51-30F7-BA3FB5EAFE50}"/>
              </a:ext>
            </a:extLst>
          </p:cNvPr>
          <p:cNvSpPr txBox="1"/>
          <p:nvPr/>
        </p:nvSpPr>
        <p:spPr>
          <a:xfrm>
            <a:off x="152400" y="3200400"/>
            <a:ext cx="6098458" cy="923330"/>
          </a:xfrm>
          <a:prstGeom prst="rect">
            <a:avLst/>
          </a:prstGeom>
          <a:noFill/>
        </p:spPr>
        <p:txBody>
          <a:bodyPr wrap="square">
            <a:spAutoFit/>
          </a:bodyPr>
          <a:lstStyle/>
          <a:p>
            <a:r>
              <a:rPr lang="en-US" dirty="0">
                <a:hlinkClick r:id="rId3"/>
              </a:rPr>
              <a:t>http://projektwelten.projectplant.de/wp-content/uploads/2016/07/ProjectPlant_ScrumMethode_Ueberblick.jpg</a:t>
            </a:r>
            <a:r>
              <a:rPr lang="en-US" dirty="0"/>
              <a:t> </a:t>
            </a:r>
          </a:p>
        </p:txBody>
      </p:sp>
    </p:spTree>
    <p:extLst>
      <p:ext uri="{BB962C8B-B14F-4D97-AF65-F5344CB8AC3E}">
        <p14:creationId xmlns:p14="http://schemas.microsoft.com/office/powerpoint/2010/main" val="352603834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03CF0C-B7F1-9A7B-7629-4EFD0294AD9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nSpc>
                <a:spcPct val="90000"/>
              </a:lnSpc>
            </a:pPr>
            <a:r>
              <a:rPr lang="en-US" sz="3200" kern="1200">
                <a:solidFill>
                  <a:schemeClr val="bg1"/>
                </a:solidFill>
                <a:latin typeface="+mj-lt"/>
                <a:ea typeface="+mj-ea"/>
                <a:cs typeface="+mj-cs"/>
              </a:rPr>
              <a:t>KANBAN SDLC</a:t>
            </a:r>
          </a:p>
        </p:txBody>
      </p:sp>
      <p:pic>
        <p:nvPicPr>
          <p:cNvPr id="5" name="Content Placeholder 4" descr="A diagram of a project&#10;&#10;Description automatically generated with medium confidence">
            <a:extLst>
              <a:ext uri="{FF2B5EF4-FFF2-40B4-BE49-F238E27FC236}">
                <a16:creationId xmlns:a16="http://schemas.microsoft.com/office/drawing/2014/main" id="{88B94824-4A47-C5F5-1477-1663E4BF57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0878" y="1693565"/>
            <a:ext cx="8922231" cy="4394199"/>
          </a:xfrm>
          <a:prstGeom prst="rect">
            <a:avLst/>
          </a:prstGeom>
        </p:spPr>
      </p:pic>
      <p:sp>
        <p:nvSpPr>
          <p:cNvPr id="7" name="TextBox 6">
            <a:extLst>
              <a:ext uri="{FF2B5EF4-FFF2-40B4-BE49-F238E27FC236}">
                <a16:creationId xmlns:a16="http://schemas.microsoft.com/office/drawing/2014/main" id="{0E21C8FD-D362-76E2-93A4-737B11705538}"/>
              </a:ext>
            </a:extLst>
          </p:cNvPr>
          <p:cNvSpPr txBox="1"/>
          <p:nvPr/>
        </p:nvSpPr>
        <p:spPr>
          <a:xfrm>
            <a:off x="3112764" y="5891367"/>
            <a:ext cx="6098458" cy="646331"/>
          </a:xfrm>
          <a:prstGeom prst="rect">
            <a:avLst/>
          </a:prstGeom>
          <a:noFill/>
        </p:spPr>
        <p:txBody>
          <a:bodyPr wrap="square">
            <a:spAutoFit/>
          </a:bodyPr>
          <a:lstStyle/>
          <a:p>
            <a:r>
              <a:rPr lang="en-US" dirty="0"/>
              <a:t> </a:t>
            </a:r>
            <a:r>
              <a:rPr lang="en-US" dirty="0">
                <a:hlinkClick r:id="rId3"/>
              </a:rPr>
              <a:t>https://kanbanblog.com/explained/image/kanban-board-2.png</a:t>
            </a:r>
            <a:r>
              <a:rPr lang="en-US" dirty="0"/>
              <a:t> </a:t>
            </a:r>
          </a:p>
        </p:txBody>
      </p:sp>
    </p:spTree>
    <p:extLst>
      <p:ext uri="{BB962C8B-B14F-4D97-AF65-F5344CB8AC3E}">
        <p14:creationId xmlns:p14="http://schemas.microsoft.com/office/powerpoint/2010/main" val="98118462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51D333-D49A-C123-398B-DA892DE6B79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nSpc>
                <a:spcPct val="90000"/>
              </a:lnSpc>
            </a:pPr>
            <a:r>
              <a:rPr lang="en-US" sz="3200" kern="1200">
                <a:solidFill>
                  <a:schemeClr val="bg1"/>
                </a:solidFill>
                <a:latin typeface="+mj-lt"/>
                <a:ea typeface="+mj-ea"/>
                <a:cs typeface="+mj-cs"/>
              </a:rPr>
              <a:t>ITTERATIVE SDLC</a:t>
            </a:r>
          </a:p>
        </p:txBody>
      </p:sp>
      <p:pic>
        <p:nvPicPr>
          <p:cNvPr id="5" name="Content Placeholder 4" descr="A diagram of a process&#10;&#10;Description automatically generated">
            <a:extLst>
              <a:ext uri="{FF2B5EF4-FFF2-40B4-BE49-F238E27FC236}">
                <a16:creationId xmlns:a16="http://schemas.microsoft.com/office/drawing/2014/main" id="{8D64E418-EF2A-10C3-AFE5-ABBEA0CC8E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6737" y="1675227"/>
            <a:ext cx="5878526" cy="4394199"/>
          </a:xfrm>
          <a:prstGeom prst="rect">
            <a:avLst/>
          </a:prstGeom>
        </p:spPr>
      </p:pic>
      <p:sp>
        <p:nvSpPr>
          <p:cNvPr id="7" name="TextBox 6">
            <a:extLst>
              <a:ext uri="{FF2B5EF4-FFF2-40B4-BE49-F238E27FC236}">
                <a16:creationId xmlns:a16="http://schemas.microsoft.com/office/drawing/2014/main" id="{EF322FFB-6129-0AFE-3D06-1E74A74BBFE4}"/>
              </a:ext>
            </a:extLst>
          </p:cNvPr>
          <p:cNvSpPr txBox="1"/>
          <p:nvPr/>
        </p:nvSpPr>
        <p:spPr>
          <a:xfrm>
            <a:off x="228600" y="5906961"/>
            <a:ext cx="12192000" cy="923330"/>
          </a:xfrm>
          <a:prstGeom prst="rect">
            <a:avLst/>
          </a:prstGeom>
          <a:noFill/>
        </p:spPr>
        <p:txBody>
          <a:bodyPr wrap="square">
            <a:spAutoFit/>
          </a:bodyPr>
          <a:lstStyle/>
          <a:p>
            <a:r>
              <a:rPr lang="en-US" dirty="0"/>
              <a:t> </a:t>
            </a:r>
            <a:r>
              <a:rPr lang="en-US" dirty="0">
                <a:hlinkClick r:id="rId3"/>
              </a:rPr>
              <a:t>https://external-content.duckduckgo.com/iu/?u=https%3A%2F%2Fwww.sitesbay.com%2Fsoftware-engineering%2Fimages%2Fiterative-model-in-sdlc.png&amp;f=1&amp;nofb=1&amp;ipt=66e1e14e4987c5ec8ff767ccb13b050adf569f58580bb6f62af4b03ac21e1709&amp;ipo=images</a:t>
            </a:r>
            <a:r>
              <a:rPr lang="en-US" dirty="0"/>
              <a:t> </a:t>
            </a:r>
          </a:p>
        </p:txBody>
      </p:sp>
    </p:spTree>
    <p:extLst>
      <p:ext uri="{BB962C8B-B14F-4D97-AF65-F5344CB8AC3E}">
        <p14:creationId xmlns:p14="http://schemas.microsoft.com/office/powerpoint/2010/main" val="236488092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97B9F2-7A73-5710-D093-93FFC2124BB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nSpc>
                <a:spcPct val="90000"/>
              </a:lnSpc>
            </a:pPr>
            <a:r>
              <a:rPr lang="en-US" sz="3200" kern="1200">
                <a:solidFill>
                  <a:schemeClr val="bg1"/>
                </a:solidFill>
                <a:latin typeface="+mj-lt"/>
                <a:ea typeface="+mj-ea"/>
                <a:cs typeface="+mj-cs"/>
              </a:rPr>
              <a:t>SPIRAL SDLC</a:t>
            </a:r>
          </a:p>
        </p:txBody>
      </p:sp>
      <p:pic>
        <p:nvPicPr>
          <p:cNvPr id="5" name="Content Placeholder 4" descr="A diagram of a spiral with text&#10;&#10;Description automatically generated">
            <a:extLst>
              <a:ext uri="{FF2B5EF4-FFF2-40B4-BE49-F238E27FC236}">
                <a16:creationId xmlns:a16="http://schemas.microsoft.com/office/drawing/2014/main" id="{59DEE704-02A8-0868-F124-874A1DDD67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0045" y="1231900"/>
            <a:ext cx="7811909" cy="4394199"/>
          </a:xfrm>
          <a:prstGeom prst="rect">
            <a:avLst/>
          </a:prstGeom>
        </p:spPr>
      </p:pic>
      <p:sp>
        <p:nvSpPr>
          <p:cNvPr id="7" name="TextBox 6">
            <a:extLst>
              <a:ext uri="{FF2B5EF4-FFF2-40B4-BE49-F238E27FC236}">
                <a16:creationId xmlns:a16="http://schemas.microsoft.com/office/drawing/2014/main" id="{A4316964-537F-FF40-D1B8-9C5BF60B723C}"/>
              </a:ext>
            </a:extLst>
          </p:cNvPr>
          <p:cNvSpPr txBox="1"/>
          <p:nvPr/>
        </p:nvSpPr>
        <p:spPr>
          <a:xfrm>
            <a:off x="838200" y="5692307"/>
            <a:ext cx="9841235" cy="1200329"/>
          </a:xfrm>
          <a:prstGeom prst="rect">
            <a:avLst/>
          </a:prstGeom>
          <a:noFill/>
        </p:spPr>
        <p:txBody>
          <a:bodyPr wrap="square">
            <a:spAutoFit/>
          </a:bodyPr>
          <a:lstStyle/>
          <a:p>
            <a:r>
              <a:rPr lang="en-US" dirty="0"/>
              <a:t>https://external-content.duckduckgo.com/iu/?u=https%3A%2F%2Fcdn.slidemodel.com%2Fwp-content%2Fuploads%2F20539-01-spiral-diagram-concept-for-powerpoint-16x9-9.jpg&amp;f=1&amp;nofb=1&amp;ipt=02c7185255f9c825972775f0f22fcfa6877f8271ce44838e61dfb033d9c73864&amp;ipo=images  </a:t>
            </a:r>
          </a:p>
        </p:txBody>
      </p:sp>
    </p:spTree>
    <p:extLst>
      <p:ext uri="{BB962C8B-B14F-4D97-AF65-F5344CB8AC3E}">
        <p14:creationId xmlns:p14="http://schemas.microsoft.com/office/powerpoint/2010/main" val="256645937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87B19A-4083-6CD1-D484-444EFBAD1AA0}"/>
              </a:ext>
            </a:extLst>
          </p:cNvPr>
          <p:cNvSpPr>
            <a:spLocks noGrp="1"/>
          </p:cNvSpPr>
          <p:nvPr>
            <p:ph type="title"/>
          </p:nvPr>
        </p:nvSpPr>
        <p:spPr>
          <a:xfrm>
            <a:off x="699713" y="248038"/>
            <a:ext cx="7063721" cy="1159200"/>
          </a:xfrm>
        </p:spPr>
        <p:txBody>
          <a:bodyPr vert="horz" lIns="91440" tIns="45720" rIns="91440" bIns="45720" rtlCol="0" anchor="ctr">
            <a:normAutofit/>
          </a:bodyPr>
          <a:lstStyle/>
          <a:p>
            <a:pPr algn="l">
              <a:lnSpc>
                <a:spcPct val="90000"/>
              </a:lnSpc>
            </a:pPr>
            <a:r>
              <a:rPr lang="en-US" sz="4000" kern="1200">
                <a:solidFill>
                  <a:srgbClr val="FFFFFF"/>
                </a:solidFill>
                <a:latin typeface="+mj-lt"/>
                <a:ea typeface="+mj-ea"/>
                <a:cs typeface="+mj-cs"/>
              </a:rPr>
              <a:t>DevOPS SDLC</a:t>
            </a:r>
          </a:p>
        </p:txBody>
      </p:sp>
      <p:sp>
        <p:nvSpPr>
          <p:cNvPr id="3" name="Content Placeholder 2">
            <a:extLst>
              <a:ext uri="{FF2B5EF4-FFF2-40B4-BE49-F238E27FC236}">
                <a16:creationId xmlns:a16="http://schemas.microsoft.com/office/drawing/2014/main" id="{77A6D2B4-61D2-36FE-9B88-6A48FBEE7EA4}"/>
              </a:ext>
            </a:extLst>
          </p:cNvPr>
          <p:cNvSpPr>
            <a:spLocks noGrp="1"/>
          </p:cNvSpPr>
          <p:nvPr>
            <p:ph idx="1"/>
          </p:nvPr>
        </p:nvSpPr>
        <p:spPr>
          <a:xfrm>
            <a:off x="8572499" y="390832"/>
            <a:ext cx="3233585" cy="873612"/>
          </a:xfrm>
        </p:spPr>
        <p:txBody>
          <a:bodyPr vert="horz" lIns="91440" tIns="45720" rIns="91440" bIns="45720" rtlCol="0" anchor="ctr">
            <a:normAutofit/>
          </a:bodyPr>
          <a:lstStyle/>
          <a:p>
            <a:pPr marL="0" indent="0">
              <a:lnSpc>
                <a:spcPct val="90000"/>
              </a:lnSpc>
              <a:spcBef>
                <a:spcPts val="1000"/>
              </a:spcBef>
              <a:buNone/>
            </a:pPr>
            <a:r>
              <a:rPr lang="en-US" sz="2000" kern="1200">
                <a:solidFill>
                  <a:srgbClr val="FFFFFF"/>
                </a:solidFill>
                <a:latin typeface="+mn-lt"/>
                <a:ea typeface="+mn-ea"/>
                <a:cs typeface="+mn-cs"/>
              </a:rPr>
              <a:t> </a:t>
            </a:r>
          </a:p>
        </p:txBody>
      </p:sp>
      <p:pic>
        <p:nvPicPr>
          <p:cNvPr id="5" name="Picture 4" descr="A diagram of a software development process&#10;&#10;Description automatically generated">
            <a:extLst>
              <a:ext uri="{FF2B5EF4-FFF2-40B4-BE49-F238E27FC236}">
                <a16:creationId xmlns:a16="http://schemas.microsoft.com/office/drawing/2014/main" id="{B3C98991-C311-35AF-D934-7228779B5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6927" y="1966293"/>
            <a:ext cx="7578144" cy="4452160"/>
          </a:xfrm>
          <a:prstGeom prst="rect">
            <a:avLst/>
          </a:prstGeom>
        </p:spPr>
      </p:pic>
      <p:sp>
        <p:nvSpPr>
          <p:cNvPr id="7" name="TextBox 6">
            <a:extLst>
              <a:ext uri="{FF2B5EF4-FFF2-40B4-BE49-F238E27FC236}">
                <a16:creationId xmlns:a16="http://schemas.microsoft.com/office/drawing/2014/main" id="{1298F3EC-EB11-5531-1A0D-D27849A41A0F}"/>
              </a:ext>
            </a:extLst>
          </p:cNvPr>
          <p:cNvSpPr txBox="1"/>
          <p:nvPr/>
        </p:nvSpPr>
        <p:spPr>
          <a:xfrm>
            <a:off x="1371600" y="5679789"/>
            <a:ext cx="9525000" cy="1200329"/>
          </a:xfrm>
          <a:prstGeom prst="rect">
            <a:avLst/>
          </a:prstGeom>
          <a:noFill/>
        </p:spPr>
        <p:txBody>
          <a:bodyPr wrap="square">
            <a:spAutoFit/>
          </a:bodyPr>
          <a:lstStyle/>
          <a:p>
            <a:r>
              <a:rPr lang="en-US" dirty="0">
                <a:hlinkClick r:id="rId3"/>
              </a:rPr>
              <a:t>https://external-content.duckduckgo.com/iu/?u=https%3A%2F%2Fthemindstudios.com%2Fblog%2Fcontent%2Fimages%2F2020%2F01%2FDevOps.jpg&amp;f=1&amp;nofb=1&amp;ipt=5ca681d573ac2d4b1a12dfb9c08271a1a77c17f39458e0cb45434c9df9b52e09&amp;ipo=images</a:t>
            </a:r>
            <a:r>
              <a:rPr lang="en-US" dirty="0"/>
              <a:t> </a:t>
            </a:r>
          </a:p>
        </p:txBody>
      </p:sp>
    </p:spTree>
    <p:extLst>
      <p:ext uri="{BB962C8B-B14F-4D97-AF65-F5344CB8AC3E}">
        <p14:creationId xmlns:p14="http://schemas.microsoft.com/office/powerpoint/2010/main" val="121605089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9813-AD9F-378F-AE19-3996370D7798}"/>
              </a:ext>
            </a:extLst>
          </p:cNvPr>
          <p:cNvSpPr>
            <a:spLocks noGrp="1"/>
          </p:cNvSpPr>
          <p:nvPr>
            <p:ph type="title"/>
          </p:nvPr>
        </p:nvSpPr>
        <p:spPr>
          <a:xfrm>
            <a:off x="876693" y="741391"/>
            <a:ext cx="3455821" cy="1616203"/>
          </a:xfrm>
        </p:spPr>
        <p:txBody>
          <a:bodyPr vert="horz" lIns="91440" tIns="45720" rIns="91440" bIns="45720" rtlCol="0" anchor="b">
            <a:normAutofit/>
          </a:bodyPr>
          <a:lstStyle/>
          <a:p>
            <a:pPr algn="l">
              <a:lnSpc>
                <a:spcPct val="90000"/>
              </a:lnSpc>
            </a:pPr>
            <a:r>
              <a:rPr lang="en-US" sz="3200" b="1" kern="1200">
                <a:solidFill>
                  <a:schemeClr val="tx1"/>
                </a:solidFill>
                <a:latin typeface="+mj-lt"/>
                <a:ea typeface="+mj-ea"/>
                <a:cs typeface="+mj-cs"/>
              </a:rPr>
              <a:t>V-Model (Validation and Verification Model)</a:t>
            </a:r>
            <a:endParaRPr lang="en-US" sz="3200" kern="1200">
              <a:solidFill>
                <a:schemeClr val="tx1"/>
              </a:solidFill>
              <a:latin typeface="+mj-lt"/>
              <a:ea typeface="+mj-ea"/>
              <a:cs typeface="+mj-cs"/>
            </a:endParaRPr>
          </a:p>
        </p:txBody>
      </p:sp>
      <p:sp>
        <p:nvSpPr>
          <p:cNvPr id="7" name="TextBox 6">
            <a:extLst>
              <a:ext uri="{FF2B5EF4-FFF2-40B4-BE49-F238E27FC236}">
                <a16:creationId xmlns:a16="http://schemas.microsoft.com/office/drawing/2014/main" id="{B6216D3C-0341-3364-85E7-AC0C32F10DFF}"/>
              </a:ext>
            </a:extLst>
          </p:cNvPr>
          <p:cNvSpPr txBox="1"/>
          <p:nvPr/>
        </p:nvSpPr>
        <p:spPr>
          <a:xfrm>
            <a:off x="876693" y="2533476"/>
            <a:ext cx="3455821" cy="344783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a:hlinkClick r:id="rId2"/>
              </a:rPr>
              <a:t>https://external-content.duckduckgo.com/iu/?u=https%3A%2F%2Ftse2.mm.bing.net%2Fth%3Fid%3DOIP.9hfM8Zz0blYY6viv2AsXHgHaFF%26pid%3DApi&amp;f=1&amp;ipt=a106f6df97b7d0b89c06de8e195cab0ff029cee62175a6ead02faab9a49d3aa7&amp;ipo=images</a:t>
            </a:r>
            <a:r>
              <a:rPr lang="en-US" sz="2000"/>
              <a:t> </a:t>
            </a:r>
          </a:p>
        </p:txBody>
      </p:sp>
      <p:pic>
        <p:nvPicPr>
          <p:cNvPr id="5" name="Content Placeholder 4" descr="A diagram of a software testing process&#10;&#10;Description automatically generated">
            <a:extLst>
              <a:ext uri="{FF2B5EF4-FFF2-40B4-BE49-F238E27FC236}">
                <a16:creationId xmlns:a16="http://schemas.microsoft.com/office/drawing/2014/main" id="{0E2031C8-BF72-4ADD-6297-5D84C77CF0A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87672" y="1245304"/>
            <a:ext cx="6389346" cy="4376702"/>
          </a:xfrm>
          <a:prstGeom prst="rect">
            <a:avLst/>
          </a:prstGeom>
        </p:spPr>
      </p:pic>
      <p:grpSp>
        <p:nvGrpSpPr>
          <p:cNvPr id="12" name="Group 11">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3" name="Rectangle 12">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344524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90B936-D38D-176E-9203-89984A3660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nSpc>
                <a:spcPct val="90000"/>
              </a:lnSpc>
            </a:pPr>
            <a:r>
              <a:rPr lang="en-US" sz="3200" kern="1200" dirty="0">
                <a:solidFill>
                  <a:schemeClr val="bg1"/>
                </a:solidFill>
                <a:latin typeface="+mj-lt"/>
                <a:ea typeface="+mj-ea"/>
                <a:cs typeface="+mj-cs"/>
              </a:rPr>
              <a:t>RAD SDLC</a:t>
            </a:r>
          </a:p>
        </p:txBody>
      </p:sp>
      <p:pic>
        <p:nvPicPr>
          <p:cNvPr id="5" name="Content Placeholder 4" descr="A diagram of a process of development">
            <a:extLst>
              <a:ext uri="{FF2B5EF4-FFF2-40B4-BE49-F238E27FC236}">
                <a16:creationId xmlns:a16="http://schemas.microsoft.com/office/drawing/2014/main" id="{DB92CB10-BDD2-FC48-F4CD-81A9AF9256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2593" y="1675227"/>
            <a:ext cx="9986813" cy="4394199"/>
          </a:xfrm>
          <a:prstGeom prst="rect">
            <a:avLst/>
          </a:prstGeom>
        </p:spPr>
      </p:pic>
    </p:spTree>
    <p:extLst>
      <p:ext uri="{BB962C8B-B14F-4D97-AF65-F5344CB8AC3E}">
        <p14:creationId xmlns:p14="http://schemas.microsoft.com/office/powerpoint/2010/main" val="144746773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31F803-B3D4-80BC-0917-53675D936E6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nSpc>
                <a:spcPct val="90000"/>
              </a:lnSpc>
            </a:pPr>
            <a:r>
              <a:rPr lang="en-US" sz="3200" kern="1200">
                <a:solidFill>
                  <a:schemeClr val="bg1"/>
                </a:solidFill>
                <a:latin typeface="+mj-lt"/>
                <a:ea typeface="+mj-ea"/>
                <a:cs typeface="+mj-cs"/>
              </a:rPr>
              <a:t>BIG BANG SDLC</a:t>
            </a:r>
          </a:p>
        </p:txBody>
      </p:sp>
      <p:pic>
        <p:nvPicPr>
          <p:cNvPr id="5" name="Content Placeholder 4" descr="A diagram with colorful circles and text&#10;&#10;Description automatically generated">
            <a:extLst>
              <a:ext uri="{FF2B5EF4-FFF2-40B4-BE49-F238E27FC236}">
                <a16:creationId xmlns:a16="http://schemas.microsoft.com/office/drawing/2014/main" id="{EBC66921-50D1-C449-6748-13FBB485D7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2608" y="1675227"/>
            <a:ext cx="7846783" cy="4394199"/>
          </a:xfrm>
          <a:prstGeom prst="rect">
            <a:avLst/>
          </a:prstGeom>
        </p:spPr>
      </p:pic>
    </p:spTree>
    <p:extLst>
      <p:ext uri="{BB962C8B-B14F-4D97-AF65-F5344CB8AC3E}">
        <p14:creationId xmlns:p14="http://schemas.microsoft.com/office/powerpoint/2010/main" val="97173703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1329E-90EE-200A-7131-58283E3F3FF5}"/>
              </a:ext>
            </a:extLst>
          </p:cNvPr>
          <p:cNvSpPr>
            <a:spLocks noGrp="1"/>
          </p:cNvSpPr>
          <p:nvPr>
            <p:ph type="title"/>
          </p:nvPr>
        </p:nvSpPr>
        <p:spPr/>
        <p:txBody>
          <a:bodyPr/>
          <a:lstStyle/>
          <a:p>
            <a:r>
              <a:rPr lang="en-US" dirty="0"/>
              <a:t>SDLC models – Comparison</a:t>
            </a:r>
          </a:p>
        </p:txBody>
      </p:sp>
      <p:graphicFrame>
        <p:nvGraphicFramePr>
          <p:cNvPr id="4" name="Content Placeholder 3">
            <a:extLst>
              <a:ext uri="{FF2B5EF4-FFF2-40B4-BE49-F238E27FC236}">
                <a16:creationId xmlns:a16="http://schemas.microsoft.com/office/drawing/2014/main" id="{412B9BC9-1048-2D9E-808F-8C6C5E7C7114}"/>
              </a:ext>
            </a:extLst>
          </p:cNvPr>
          <p:cNvGraphicFramePr>
            <a:graphicFrameLocks noGrp="1"/>
          </p:cNvGraphicFramePr>
          <p:nvPr>
            <p:ph idx="1"/>
            <p:extLst>
              <p:ext uri="{D42A27DB-BD31-4B8C-83A1-F6EECF244321}">
                <p14:modId xmlns:p14="http://schemas.microsoft.com/office/powerpoint/2010/main" val="1535969256"/>
              </p:ext>
            </p:extLst>
          </p:nvPr>
        </p:nvGraphicFramePr>
        <p:xfrm>
          <a:off x="1981488" y="1166017"/>
          <a:ext cx="8229024" cy="4525965"/>
        </p:xfrm>
        <a:graphic>
          <a:graphicData uri="http://schemas.openxmlformats.org/drawingml/2006/table">
            <a:tbl>
              <a:tblPr>
                <a:tableStyleId>{616DA210-FB5B-4158-B5E0-FEB733F419BA}</a:tableStyleId>
              </a:tblPr>
              <a:tblGrid>
                <a:gridCol w="1371504">
                  <a:extLst>
                    <a:ext uri="{9D8B030D-6E8A-4147-A177-3AD203B41FA5}">
                      <a16:colId xmlns:a16="http://schemas.microsoft.com/office/drawing/2014/main" val="3587452001"/>
                    </a:ext>
                  </a:extLst>
                </a:gridCol>
                <a:gridCol w="1371504">
                  <a:extLst>
                    <a:ext uri="{9D8B030D-6E8A-4147-A177-3AD203B41FA5}">
                      <a16:colId xmlns:a16="http://schemas.microsoft.com/office/drawing/2014/main" val="648692521"/>
                    </a:ext>
                  </a:extLst>
                </a:gridCol>
                <a:gridCol w="1371504">
                  <a:extLst>
                    <a:ext uri="{9D8B030D-6E8A-4147-A177-3AD203B41FA5}">
                      <a16:colId xmlns:a16="http://schemas.microsoft.com/office/drawing/2014/main" val="2461486129"/>
                    </a:ext>
                  </a:extLst>
                </a:gridCol>
                <a:gridCol w="1371504">
                  <a:extLst>
                    <a:ext uri="{9D8B030D-6E8A-4147-A177-3AD203B41FA5}">
                      <a16:colId xmlns:a16="http://schemas.microsoft.com/office/drawing/2014/main" val="2103020429"/>
                    </a:ext>
                  </a:extLst>
                </a:gridCol>
                <a:gridCol w="1371504">
                  <a:extLst>
                    <a:ext uri="{9D8B030D-6E8A-4147-A177-3AD203B41FA5}">
                      <a16:colId xmlns:a16="http://schemas.microsoft.com/office/drawing/2014/main" val="3347982047"/>
                    </a:ext>
                  </a:extLst>
                </a:gridCol>
                <a:gridCol w="1371504">
                  <a:extLst>
                    <a:ext uri="{9D8B030D-6E8A-4147-A177-3AD203B41FA5}">
                      <a16:colId xmlns:a16="http://schemas.microsoft.com/office/drawing/2014/main" val="1396678068"/>
                    </a:ext>
                  </a:extLst>
                </a:gridCol>
              </a:tblGrid>
              <a:tr h="274301">
                <a:tc>
                  <a:txBody>
                    <a:bodyPr/>
                    <a:lstStyle/>
                    <a:p>
                      <a:r>
                        <a:rPr lang="en-US" sz="1300" b="1"/>
                        <a:t>Aspect</a:t>
                      </a:r>
                      <a:endParaRPr lang="en-US" sz="1300"/>
                    </a:p>
                  </a:txBody>
                  <a:tcPr marL="68575" marR="68575" marT="34288" marB="34288" anchor="ctr"/>
                </a:tc>
                <a:tc>
                  <a:txBody>
                    <a:bodyPr/>
                    <a:lstStyle/>
                    <a:p>
                      <a:r>
                        <a:rPr lang="en-US" sz="1300" b="1"/>
                        <a:t>Waterfall Model</a:t>
                      </a:r>
                      <a:endParaRPr lang="en-US" sz="1300"/>
                    </a:p>
                  </a:txBody>
                  <a:tcPr marL="68575" marR="68575" marT="34288" marB="34288" anchor="ctr"/>
                </a:tc>
                <a:tc>
                  <a:txBody>
                    <a:bodyPr/>
                    <a:lstStyle/>
                    <a:p>
                      <a:r>
                        <a:rPr lang="en-US" sz="1300" b="1"/>
                        <a:t>Agile Model</a:t>
                      </a:r>
                      <a:endParaRPr lang="en-US" sz="1300"/>
                    </a:p>
                  </a:txBody>
                  <a:tcPr marL="68575" marR="68575" marT="34288" marB="34288" anchor="ctr"/>
                </a:tc>
                <a:tc>
                  <a:txBody>
                    <a:bodyPr/>
                    <a:lstStyle/>
                    <a:p>
                      <a:r>
                        <a:rPr lang="en-US" sz="1300" b="1"/>
                        <a:t>Scrum</a:t>
                      </a:r>
                      <a:endParaRPr lang="en-US" sz="1300"/>
                    </a:p>
                  </a:txBody>
                  <a:tcPr marL="68575" marR="68575" marT="34288" marB="34288" anchor="ctr"/>
                </a:tc>
                <a:tc>
                  <a:txBody>
                    <a:bodyPr/>
                    <a:lstStyle/>
                    <a:p>
                      <a:r>
                        <a:rPr lang="en-US" sz="1300" b="1"/>
                        <a:t>Kanban</a:t>
                      </a:r>
                      <a:endParaRPr lang="en-US" sz="1300"/>
                    </a:p>
                  </a:txBody>
                  <a:tcPr marL="68575" marR="68575" marT="34288" marB="34288" anchor="ctr"/>
                </a:tc>
                <a:tc>
                  <a:txBody>
                    <a:bodyPr/>
                    <a:lstStyle/>
                    <a:p>
                      <a:r>
                        <a:rPr lang="en-US" sz="1300" b="1"/>
                        <a:t>Iterative Model</a:t>
                      </a:r>
                      <a:endParaRPr lang="en-US" sz="1300"/>
                    </a:p>
                  </a:txBody>
                  <a:tcPr marL="68575" marR="68575" marT="34288" marB="34288" anchor="ctr"/>
                </a:tc>
                <a:extLst>
                  <a:ext uri="{0D108BD9-81ED-4DB2-BD59-A6C34878D82A}">
                    <a16:rowId xmlns:a16="http://schemas.microsoft.com/office/drawing/2014/main" val="58858142"/>
                  </a:ext>
                </a:extLst>
              </a:tr>
              <a:tr h="891478">
                <a:tc>
                  <a:txBody>
                    <a:bodyPr/>
                    <a:lstStyle/>
                    <a:p>
                      <a:r>
                        <a:rPr lang="en-US" sz="1300" b="1"/>
                        <a:t>Flexibility</a:t>
                      </a:r>
                      <a:endParaRPr lang="en-US" sz="1300"/>
                    </a:p>
                  </a:txBody>
                  <a:tcPr marL="68575" marR="68575" marT="34288" marB="34288" anchor="ctr"/>
                </a:tc>
                <a:tc>
                  <a:txBody>
                    <a:bodyPr/>
                    <a:lstStyle/>
                    <a:p>
                      <a:r>
                        <a:rPr lang="en-US" sz="1300"/>
                        <a:t>Low - sequential process, difficult to change</a:t>
                      </a:r>
                    </a:p>
                  </a:txBody>
                  <a:tcPr marL="68575" marR="68575" marT="34288" marB="34288" anchor="ctr"/>
                </a:tc>
                <a:tc>
                  <a:txBody>
                    <a:bodyPr/>
                    <a:lstStyle/>
                    <a:p>
                      <a:r>
                        <a:rPr lang="en-US" sz="1300"/>
                        <a:t>High - iterative and adaptive</a:t>
                      </a:r>
                    </a:p>
                  </a:txBody>
                  <a:tcPr marL="68575" marR="68575" marT="34288" marB="34288" anchor="ctr"/>
                </a:tc>
                <a:tc>
                  <a:txBody>
                    <a:bodyPr/>
                    <a:lstStyle/>
                    <a:p>
                      <a:r>
                        <a:rPr lang="en-US" sz="1300"/>
                        <a:t>High - iterative with regular adjustments</a:t>
                      </a:r>
                    </a:p>
                  </a:txBody>
                  <a:tcPr marL="68575" marR="68575" marT="34288" marB="34288" anchor="ctr"/>
                </a:tc>
                <a:tc>
                  <a:txBody>
                    <a:bodyPr/>
                    <a:lstStyle/>
                    <a:p>
                      <a:r>
                        <a:rPr lang="en-US" sz="1300"/>
                        <a:t>High - continuous flow, dynamic adjustments</a:t>
                      </a:r>
                    </a:p>
                  </a:txBody>
                  <a:tcPr marL="68575" marR="68575" marT="34288" marB="34288" anchor="ctr"/>
                </a:tc>
                <a:tc>
                  <a:txBody>
                    <a:bodyPr/>
                    <a:lstStyle/>
                    <a:p>
                      <a:r>
                        <a:rPr lang="en-US" sz="1300"/>
                        <a:t>Medium - iterative cycles allow adjustments</a:t>
                      </a:r>
                    </a:p>
                  </a:txBody>
                  <a:tcPr marL="68575" marR="68575" marT="34288" marB="34288" anchor="ctr"/>
                </a:tc>
                <a:extLst>
                  <a:ext uri="{0D108BD9-81ED-4DB2-BD59-A6C34878D82A}">
                    <a16:rowId xmlns:a16="http://schemas.microsoft.com/office/drawing/2014/main" val="1571522841"/>
                  </a:ext>
                </a:extLst>
              </a:tr>
              <a:tr h="891478">
                <a:tc>
                  <a:txBody>
                    <a:bodyPr/>
                    <a:lstStyle/>
                    <a:p>
                      <a:r>
                        <a:rPr lang="en-US" sz="1300" b="1"/>
                        <a:t>Customer Involvement</a:t>
                      </a:r>
                      <a:endParaRPr lang="en-US" sz="1300"/>
                    </a:p>
                  </a:txBody>
                  <a:tcPr marL="68575" marR="68575" marT="34288" marB="34288" anchor="ctr"/>
                </a:tc>
                <a:tc>
                  <a:txBody>
                    <a:bodyPr/>
                    <a:lstStyle/>
                    <a:p>
                      <a:r>
                        <a:rPr lang="en-US" sz="1300"/>
                        <a:t>Low - limited to initial and final phases</a:t>
                      </a:r>
                    </a:p>
                  </a:txBody>
                  <a:tcPr marL="68575" marR="68575" marT="34288" marB="34288" anchor="ctr"/>
                </a:tc>
                <a:tc>
                  <a:txBody>
                    <a:bodyPr/>
                    <a:lstStyle/>
                    <a:p>
                      <a:r>
                        <a:rPr lang="en-US" sz="1300"/>
                        <a:t>High - continuous collaboration and feedback</a:t>
                      </a:r>
                    </a:p>
                  </a:txBody>
                  <a:tcPr marL="68575" marR="68575" marT="34288" marB="34288" anchor="ctr"/>
                </a:tc>
                <a:tc>
                  <a:txBody>
                    <a:bodyPr/>
                    <a:lstStyle/>
                    <a:p>
                      <a:r>
                        <a:rPr lang="en-US" sz="1300"/>
                        <a:t>High - regular involvement in sprints</a:t>
                      </a:r>
                    </a:p>
                  </a:txBody>
                  <a:tcPr marL="68575" marR="68575" marT="34288" marB="34288" anchor="ctr"/>
                </a:tc>
                <a:tc>
                  <a:txBody>
                    <a:bodyPr/>
                    <a:lstStyle/>
                    <a:p>
                      <a:r>
                        <a:rPr lang="en-US" sz="1300"/>
                        <a:t>High - ongoing feedback through board updates</a:t>
                      </a:r>
                    </a:p>
                  </a:txBody>
                  <a:tcPr marL="68575" marR="68575" marT="34288" marB="34288" anchor="ctr"/>
                </a:tc>
                <a:tc>
                  <a:txBody>
                    <a:bodyPr/>
                    <a:lstStyle/>
                    <a:p>
                      <a:r>
                        <a:rPr lang="en-US" sz="1300"/>
                        <a:t>Medium - feedback at the end of each iteration</a:t>
                      </a:r>
                    </a:p>
                  </a:txBody>
                  <a:tcPr marL="68575" marR="68575" marT="34288" marB="34288" anchor="ctr"/>
                </a:tc>
                <a:extLst>
                  <a:ext uri="{0D108BD9-81ED-4DB2-BD59-A6C34878D82A}">
                    <a16:rowId xmlns:a16="http://schemas.microsoft.com/office/drawing/2014/main" val="2040647616"/>
                  </a:ext>
                </a:extLst>
              </a:tr>
              <a:tr h="685752">
                <a:tc>
                  <a:txBody>
                    <a:bodyPr/>
                    <a:lstStyle/>
                    <a:p>
                      <a:r>
                        <a:rPr lang="en-US" sz="1300" b="1"/>
                        <a:t>Risk Management</a:t>
                      </a:r>
                      <a:endParaRPr lang="en-US" sz="1300"/>
                    </a:p>
                  </a:txBody>
                  <a:tcPr marL="68575" marR="68575" marT="34288" marB="34288" anchor="ctr"/>
                </a:tc>
                <a:tc>
                  <a:txBody>
                    <a:bodyPr/>
                    <a:lstStyle/>
                    <a:p>
                      <a:r>
                        <a:rPr lang="en-US" sz="1300"/>
                        <a:t>Low - risks addressed late in process</a:t>
                      </a:r>
                    </a:p>
                  </a:txBody>
                  <a:tcPr marL="68575" marR="68575" marT="34288" marB="34288" anchor="ctr"/>
                </a:tc>
                <a:tc>
                  <a:txBody>
                    <a:bodyPr/>
                    <a:lstStyle/>
                    <a:p>
                      <a:r>
                        <a:rPr lang="en-US" sz="1300"/>
                        <a:t>High - continuous risk assessment and mitigation</a:t>
                      </a:r>
                    </a:p>
                  </a:txBody>
                  <a:tcPr marL="68575" marR="68575" marT="34288" marB="34288" anchor="ctr"/>
                </a:tc>
                <a:tc>
                  <a:txBody>
                    <a:bodyPr/>
                    <a:lstStyle/>
                    <a:p>
                      <a:r>
                        <a:rPr lang="en-US" sz="1300"/>
                        <a:t>High - risks managed within sprints</a:t>
                      </a:r>
                    </a:p>
                  </a:txBody>
                  <a:tcPr marL="68575" marR="68575" marT="34288" marB="34288" anchor="ctr"/>
                </a:tc>
                <a:tc>
                  <a:txBody>
                    <a:bodyPr/>
                    <a:lstStyle/>
                    <a:p>
                      <a:r>
                        <a:rPr lang="en-US" sz="1300"/>
                        <a:t>Medium - risks managed as work progresses</a:t>
                      </a:r>
                    </a:p>
                  </a:txBody>
                  <a:tcPr marL="68575" marR="68575" marT="34288" marB="34288" anchor="ctr"/>
                </a:tc>
                <a:tc>
                  <a:txBody>
                    <a:bodyPr/>
                    <a:lstStyle/>
                    <a:p>
                      <a:r>
                        <a:rPr lang="en-US" sz="1300"/>
                        <a:t>Medium - risks addressed per iteration</a:t>
                      </a:r>
                    </a:p>
                  </a:txBody>
                  <a:tcPr marL="68575" marR="68575" marT="34288" marB="34288" anchor="ctr"/>
                </a:tc>
                <a:extLst>
                  <a:ext uri="{0D108BD9-81ED-4DB2-BD59-A6C34878D82A}">
                    <a16:rowId xmlns:a16="http://schemas.microsoft.com/office/drawing/2014/main" val="4234312822"/>
                  </a:ext>
                </a:extLst>
              </a:tr>
              <a:tr h="891478">
                <a:tc>
                  <a:txBody>
                    <a:bodyPr/>
                    <a:lstStyle/>
                    <a:p>
                      <a:r>
                        <a:rPr lang="en-US" sz="1300" b="1"/>
                        <a:t>Delivery Speed</a:t>
                      </a:r>
                      <a:endParaRPr lang="en-US" sz="1300"/>
                    </a:p>
                  </a:txBody>
                  <a:tcPr marL="68575" marR="68575" marT="34288" marB="34288" anchor="ctr"/>
                </a:tc>
                <a:tc>
                  <a:txBody>
                    <a:bodyPr/>
                    <a:lstStyle/>
                    <a:p>
                      <a:r>
                        <a:rPr lang="en-US" sz="1300"/>
                        <a:t>Slow - follows a strict sequence</a:t>
                      </a:r>
                    </a:p>
                  </a:txBody>
                  <a:tcPr marL="68575" marR="68575" marT="34288" marB="34288" anchor="ctr"/>
                </a:tc>
                <a:tc>
                  <a:txBody>
                    <a:bodyPr/>
                    <a:lstStyle/>
                    <a:p>
                      <a:r>
                        <a:rPr lang="en-US" sz="1300"/>
                        <a:t>Fast - delivers usable increments regularly</a:t>
                      </a:r>
                    </a:p>
                  </a:txBody>
                  <a:tcPr marL="68575" marR="68575" marT="34288" marB="34288" anchor="ctr"/>
                </a:tc>
                <a:tc>
                  <a:txBody>
                    <a:bodyPr/>
                    <a:lstStyle/>
                    <a:p>
                      <a:r>
                        <a:rPr lang="en-US" sz="1300"/>
                        <a:t>Fast - delivers usable increments per sprint</a:t>
                      </a:r>
                    </a:p>
                  </a:txBody>
                  <a:tcPr marL="68575" marR="68575" marT="34288" marB="34288" anchor="ctr"/>
                </a:tc>
                <a:tc>
                  <a:txBody>
                    <a:bodyPr/>
                    <a:lstStyle/>
                    <a:p>
                      <a:r>
                        <a:rPr lang="en-US" sz="1300"/>
                        <a:t>Continuous - work is delivered as completed</a:t>
                      </a:r>
                    </a:p>
                  </a:txBody>
                  <a:tcPr marL="68575" marR="68575" marT="34288" marB="34288" anchor="ctr"/>
                </a:tc>
                <a:tc>
                  <a:txBody>
                    <a:bodyPr/>
                    <a:lstStyle/>
                    <a:p>
                      <a:r>
                        <a:rPr lang="en-US" sz="1300"/>
                        <a:t>Medium - delivers usable parts per iteration</a:t>
                      </a:r>
                    </a:p>
                  </a:txBody>
                  <a:tcPr marL="68575" marR="68575" marT="34288" marB="34288" anchor="ctr"/>
                </a:tc>
                <a:extLst>
                  <a:ext uri="{0D108BD9-81ED-4DB2-BD59-A6C34878D82A}">
                    <a16:rowId xmlns:a16="http://schemas.microsoft.com/office/drawing/2014/main" val="1801761316"/>
                  </a:ext>
                </a:extLst>
              </a:tr>
              <a:tr h="891478">
                <a:tc>
                  <a:txBody>
                    <a:bodyPr/>
                    <a:lstStyle/>
                    <a:p>
                      <a:r>
                        <a:rPr lang="en-US" sz="1300" b="1"/>
                        <a:t>Best Suited For</a:t>
                      </a:r>
                      <a:endParaRPr lang="en-US" sz="1300"/>
                    </a:p>
                  </a:txBody>
                  <a:tcPr marL="68575" marR="68575" marT="34288" marB="34288" anchor="ctr"/>
                </a:tc>
                <a:tc>
                  <a:txBody>
                    <a:bodyPr/>
                    <a:lstStyle/>
                    <a:p>
                      <a:r>
                        <a:rPr lang="en-US" sz="1300"/>
                        <a:t>Stable, well-defined requirements</a:t>
                      </a:r>
                    </a:p>
                  </a:txBody>
                  <a:tcPr marL="68575" marR="68575" marT="34288" marB="34288" anchor="ctr"/>
                </a:tc>
                <a:tc>
                  <a:txBody>
                    <a:bodyPr/>
                    <a:lstStyle/>
                    <a:p>
                      <a:r>
                        <a:rPr lang="en-US" sz="1300"/>
                        <a:t>Evolving or unclear requirements</a:t>
                      </a:r>
                    </a:p>
                  </a:txBody>
                  <a:tcPr marL="68575" marR="68575" marT="34288" marB="34288" anchor="ctr"/>
                </a:tc>
                <a:tc>
                  <a:txBody>
                    <a:bodyPr/>
                    <a:lstStyle/>
                    <a:p>
                      <a:r>
                        <a:rPr lang="en-US" sz="1300"/>
                        <a:t>Projects needing regular delivery of features</a:t>
                      </a:r>
                    </a:p>
                  </a:txBody>
                  <a:tcPr marL="68575" marR="68575" marT="34288" marB="34288" anchor="ctr"/>
                </a:tc>
                <a:tc>
                  <a:txBody>
                    <a:bodyPr/>
                    <a:lstStyle/>
                    <a:p>
                      <a:r>
                        <a:rPr lang="en-US" sz="1300"/>
                        <a:t>Continuous delivery and dynamic management</a:t>
                      </a:r>
                    </a:p>
                  </a:txBody>
                  <a:tcPr marL="68575" marR="68575" marT="34288" marB="34288" anchor="ctr"/>
                </a:tc>
                <a:tc>
                  <a:txBody>
                    <a:bodyPr/>
                    <a:lstStyle/>
                    <a:p>
                      <a:r>
                        <a:rPr lang="en-US" sz="1300" dirty="0"/>
                        <a:t>Projects needing ongoing refinement and feedback</a:t>
                      </a:r>
                    </a:p>
                  </a:txBody>
                  <a:tcPr marL="68575" marR="68575" marT="34288" marB="34288" anchor="ctr"/>
                </a:tc>
                <a:extLst>
                  <a:ext uri="{0D108BD9-81ED-4DB2-BD59-A6C34878D82A}">
                    <a16:rowId xmlns:a16="http://schemas.microsoft.com/office/drawing/2014/main" val="1080252502"/>
                  </a:ext>
                </a:extLst>
              </a:tr>
            </a:tbl>
          </a:graphicData>
        </a:graphic>
      </p:graphicFrame>
    </p:spTree>
    <p:extLst>
      <p:ext uri="{BB962C8B-B14F-4D97-AF65-F5344CB8AC3E}">
        <p14:creationId xmlns:p14="http://schemas.microsoft.com/office/powerpoint/2010/main" val="352505614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1329E-90EE-200A-7131-58283E3F3FF5}"/>
              </a:ext>
            </a:extLst>
          </p:cNvPr>
          <p:cNvSpPr>
            <a:spLocks noGrp="1"/>
          </p:cNvSpPr>
          <p:nvPr>
            <p:ph type="title"/>
          </p:nvPr>
        </p:nvSpPr>
        <p:spPr/>
        <p:txBody>
          <a:bodyPr/>
          <a:lstStyle/>
          <a:p>
            <a:r>
              <a:rPr lang="en-US" dirty="0"/>
              <a:t>SDLC models – Comparison</a:t>
            </a:r>
          </a:p>
        </p:txBody>
      </p:sp>
      <p:graphicFrame>
        <p:nvGraphicFramePr>
          <p:cNvPr id="4" name="Content Placeholder 3">
            <a:extLst>
              <a:ext uri="{FF2B5EF4-FFF2-40B4-BE49-F238E27FC236}">
                <a16:creationId xmlns:a16="http://schemas.microsoft.com/office/drawing/2014/main" id="{B770040E-04BB-43BB-DB61-2CBD5FB6F299}"/>
              </a:ext>
            </a:extLst>
          </p:cNvPr>
          <p:cNvGraphicFramePr>
            <a:graphicFrameLocks noGrp="1"/>
          </p:cNvGraphicFramePr>
          <p:nvPr>
            <p:ph idx="1"/>
            <p:extLst>
              <p:ext uri="{D42A27DB-BD31-4B8C-83A1-F6EECF244321}">
                <p14:modId xmlns:p14="http://schemas.microsoft.com/office/powerpoint/2010/main" val="2258689276"/>
              </p:ext>
            </p:extLst>
          </p:nvPr>
        </p:nvGraphicFramePr>
        <p:xfrm>
          <a:off x="1570038" y="1579486"/>
          <a:ext cx="9051924" cy="4567392"/>
        </p:xfrm>
        <a:graphic>
          <a:graphicData uri="http://schemas.openxmlformats.org/drawingml/2006/table">
            <a:tbl>
              <a:tblPr>
                <a:tableStyleId>{616DA210-FB5B-4158-B5E0-FEB733F419BA}</a:tableStyleId>
              </a:tblPr>
              <a:tblGrid>
                <a:gridCol w="1508654">
                  <a:extLst>
                    <a:ext uri="{9D8B030D-6E8A-4147-A177-3AD203B41FA5}">
                      <a16:colId xmlns:a16="http://schemas.microsoft.com/office/drawing/2014/main" val="3513483869"/>
                    </a:ext>
                  </a:extLst>
                </a:gridCol>
                <a:gridCol w="1508654">
                  <a:extLst>
                    <a:ext uri="{9D8B030D-6E8A-4147-A177-3AD203B41FA5}">
                      <a16:colId xmlns:a16="http://schemas.microsoft.com/office/drawing/2014/main" val="2270960395"/>
                    </a:ext>
                  </a:extLst>
                </a:gridCol>
                <a:gridCol w="1508654">
                  <a:extLst>
                    <a:ext uri="{9D8B030D-6E8A-4147-A177-3AD203B41FA5}">
                      <a16:colId xmlns:a16="http://schemas.microsoft.com/office/drawing/2014/main" val="2788371965"/>
                    </a:ext>
                  </a:extLst>
                </a:gridCol>
                <a:gridCol w="1508654">
                  <a:extLst>
                    <a:ext uri="{9D8B030D-6E8A-4147-A177-3AD203B41FA5}">
                      <a16:colId xmlns:a16="http://schemas.microsoft.com/office/drawing/2014/main" val="3502991785"/>
                    </a:ext>
                  </a:extLst>
                </a:gridCol>
                <a:gridCol w="1508654">
                  <a:extLst>
                    <a:ext uri="{9D8B030D-6E8A-4147-A177-3AD203B41FA5}">
                      <a16:colId xmlns:a16="http://schemas.microsoft.com/office/drawing/2014/main" val="2615086756"/>
                    </a:ext>
                  </a:extLst>
                </a:gridCol>
                <a:gridCol w="1508654">
                  <a:extLst>
                    <a:ext uri="{9D8B030D-6E8A-4147-A177-3AD203B41FA5}">
                      <a16:colId xmlns:a16="http://schemas.microsoft.com/office/drawing/2014/main" val="1713273834"/>
                    </a:ext>
                  </a:extLst>
                </a:gridCol>
              </a:tblGrid>
              <a:tr h="301731">
                <a:tc>
                  <a:txBody>
                    <a:bodyPr/>
                    <a:lstStyle/>
                    <a:p>
                      <a:r>
                        <a:rPr lang="en-US" sz="1500" b="1"/>
                        <a:t>Aspect</a:t>
                      </a:r>
                      <a:endParaRPr lang="en-US" sz="1500"/>
                    </a:p>
                  </a:txBody>
                  <a:tcPr marL="75433" marR="75433" marT="37716" marB="37716" anchor="ctr"/>
                </a:tc>
                <a:tc>
                  <a:txBody>
                    <a:bodyPr/>
                    <a:lstStyle/>
                    <a:p>
                      <a:r>
                        <a:rPr lang="en-US" sz="1500" b="1"/>
                        <a:t>Spiral Model</a:t>
                      </a:r>
                      <a:endParaRPr lang="en-US" sz="1500"/>
                    </a:p>
                  </a:txBody>
                  <a:tcPr marL="75433" marR="75433" marT="37716" marB="37716" anchor="ctr"/>
                </a:tc>
                <a:tc>
                  <a:txBody>
                    <a:bodyPr/>
                    <a:lstStyle/>
                    <a:p>
                      <a:r>
                        <a:rPr lang="en-US" sz="1500" b="1"/>
                        <a:t>DevOps</a:t>
                      </a:r>
                      <a:endParaRPr lang="en-US" sz="1500"/>
                    </a:p>
                  </a:txBody>
                  <a:tcPr marL="75433" marR="75433" marT="37716" marB="37716" anchor="ctr"/>
                </a:tc>
                <a:tc>
                  <a:txBody>
                    <a:bodyPr/>
                    <a:lstStyle/>
                    <a:p>
                      <a:r>
                        <a:rPr lang="en-US" sz="1500" b="1"/>
                        <a:t>V-Model</a:t>
                      </a:r>
                      <a:endParaRPr lang="en-US" sz="1500"/>
                    </a:p>
                  </a:txBody>
                  <a:tcPr marL="75433" marR="75433" marT="37716" marB="37716" anchor="ctr"/>
                </a:tc>
                <a:tc>
                  <a:txBody>
                    <a:bodyPr/>
                    <a:lstStyle/>
                    <a:p>
                      <a:r>
                        <a:rPr lang="en-US" sz="1500" b="1"/>
                        <a:t>RAD</a:t>
                      </a:r>
                      <a:endParaRPr lang="en-US" sz="1500"/>
                    </a:p>
                  </a:txBody>
                  <a:tcPr marL="75433" marR="75433" marT="37716" marB="37716" anchor="ctr"/>
                </a:tc>
                <a:tc>
                  <a:txBody>
                    <a:bodyPr/>
                    <a:lstStyle/>
                    <a:p>
                      <a:r>
                        <a:rPr lang="en-US" sz="1500" b="1"/>
                        <a:t>Big Bang Model</a:t>
                      </a:r>
                      <a:endParaRPr lang="en-US" sz="1500"/>
                    </a:p>
                  </a:txBody>
                  <a:tcPr marL="75433" marR="75433" marT="37716" marB="37716" anchor="ctr"/>
                </a:tc>
                <a:extLst>
                  <a:ext uri="{0D108BD9-81ED-4DB2-BD59-A6C34878D82A}">
                    <a16:rowId xmlns:a16="http://schemas.microsoft.com/office/drawing/2014/main" val="4101512112"/>
                  </a:ext>
                </a:extLst>
              </a:tr>
              <a:tr h="754327">
                <a:tc>
                  <a:txBody>
                    <a:bodyPr/>
                    <a:lstStyle/>
                    <a:p>
                      <a:r>
                        <a:rPr lang="en-US" sz="1500" b="1"/>
                        <a:t>Flexibility</a:t>
                      </a:r>
                      <a:endParaRPr lang="en-US" sz="1500"/>
                    </a:p>
                  </a:txBody>
                  <a:tcPr marL="75433" marR="75433" marT="37716" marB="37716" anchor="ctr"/>
                </a:tc>
                <a:tc>
                  <a:txBody>
                    <a:bodyPr/>
                    <a:lstStyle/>
                    <a:p>
                      <a:r>
                        <a:rPr lang="en-US" sz="1500"/>
                        <a:t>High - iterative with risk-based approach</a:t>
                      </a:r>
                    </a:p>
                  </a:txBody>
                  <a:tcPr marL="75433" marR="75433" marT="37716" marB="37716" anchor="ctr"/>
                </a:tc>
                <a:tc>
                  <a:txBody>
                    <a:bodyPr/>
                    <a:lstStyle/>
                    <a:p>
                      <a:r>
                        <a:rPr lang="en-US" sz="1500"/>
                        <a:t>High - integrates continuous delivery practices</a:t>
                      </a:r>
                    </a:p>
                  </a:txBody>
                  <a:tcPr marL="75433" marR="75433" marT="37716" marB="37716" anchor="ctr"/>
                </a:tc>
                <a:tc>
                  <a:txBody>
                    <a:bodyPr/>
                    <a:lstStyle/>
                    <a:p>
                      <a:r>
                        <a:rPr lang="en-US" sz="1500"/>
                        <a:t>Low - follows strict verification phases</a:t>
                      </a:r>
                    </a:p>
                  </a:txBody>
                  <a:tcPr marL="75433" marR="75433" marT="37716" marB="37716" anchor="ctr"/>
                </a:tc>
                <a:tc>
                  <a:txBody>
                    <a:bodyPr/>
                    <a:lstStyle/>
                    <a:p>
                      <a:r>
                        <a:rPr lang="en-US" sz="1500"/>
                        <a:t>High - focuses on rapid prototyping</a:t>
                      </a:r>
                    </a:p>
                  </a:txBody>
                  <a:tcPr marL="75433" marR="75433" marT="37716" marB="37716" anchor="ctr"/>
                </a:tc>
                <a:tc>
                  <a:txBody>
                    <a:bodyPr/>
                    <a:lstStyle/>
                    <a:p>
                      <a:r>
                        <a:rPr lang="en-US" sz="1500"/>
                        <a:t>Very High - minimal planning</a:t>
                      </a:r>
                    </a:p>
                  </a:txBody>
                  <a:tcPr marL="75433" marR="75433" marT="37716" marB="37716" anchor="ctr"/>
                </a:tc>
                <a:extLst>
                  <a:ext uri="{0D108BD9-81ED-4DB2-BD59-A6C34878D82A}">
                    <a16:rowId xmlns:a16="http://schemas.microsoft.com/office/drawing/2014/main" val="900179559"/>
                  </a:ext>
                </a:extLst>
              </a:tr>
              <a:tr h="754327">
                <a:tc>
                  <a:txBody>
                    <a:bodyPr/>
                    <a:lstStyle/>
                    <a:p>
                      <a:r>
                        <a:rPr lang="en-US" sz="1500" b="1"/>
                        <a:t>Customer Involvement</a:t>
                      </a:r>
                      <a:endParaRPr lang="en-US" sz="1500"/>
                    </a:p>
                  </a:txBody>
                  <a:tcPr marL="75433" marR="75433" marT="37716" marB="37716" anchor="ctr"/>
                </a:tc>
                <a:tc>
                  <a:txBody>
                    <a:bodyPr/>
                    <a:lstStyle/>
                    <a:p>
                      <a:r>
                        <a:rPr lang="en-US" sz="1500"/>
                        <a:t>High - involved in each cycle and risk assessment</a:t>
                      </a:r>
                    </a:p>
                  </a:txBody>
                  <a:tcPr marL="75433" marR="75433" marT="37716" marB="37716" anchor="ctr"/>
                </a:tc>
                <a:tc>
                  <a:txBody>
                    <a:bodyPr/>
                    <a:lstStyle/>
                    <a:p>
                      <a:r>
                        <a:rPr lang="en-US" sz="1500"/>
                        <a:t>High - continuous collaboration and feedback</a:t>
                      </a:r>
                    </a:p>
                  </a:txBody>
                  <a:tcPr marL="75433" marR="75433" marT="37716" marB="37716" anchor="ctr"/>
                </a:tc>
                <a:tc>
                  <a:txBody>
                    <a:bodyPr/>
                    <a:lstStyle/>
                    <a:p>
                      <a:r>
                        <a:rPr lang="en-US" sz="1500"/>
                        <a:t>Low - limited to initial and final phases</a:t>
                      </a:r>
                    </a:p>
                  </a:txBody>
                  <a:tcPr marL="75433" marR="75433" marT="37716" marB="37716" anchor="ctr"/>
                </a:tc>
                <a:tc>
                  <a:txBody>
                    <a:bodyPr/>
                    <a:lstStyle/>
                    <a:p>
                      <a:r>
                        <a:rPr lang="en-US" sz="1500"/>
                        <a:t>High - ongoing feedback in rapid cycles</a:t>
                      </a:r>
                    </a:p>
                  </a:txBody>
                  <a:tcPr marL="75433" marR="75433" marT="37716" marB="37716" anchor="ctr"/>
                </a:tc>
                <a:tc>
                  <a:txBody>
                    <a:bodyPr/>
                    <a:lstStyle/>
                    <a:p>
                      <a:r>
                        <a:rPr lang="en-US" sz="1500"/>
                        <a:t>Low - limited involvement</a:t>
                      </a:r>
                    </a:p>
                  </a:txBody>
                  <a:tcPr marL="75433" marR="75433" marT="37716" marB="37716" anchor="ctr"/>
                </a:tc>
                <a:extLst>
                  <a:ext uri="{0D108BD9-81ED-4DB2-BD59-A6C34878D82A}">
                    <a16:rowId xmlns:a16="http://schemas.microsoft.com/office/drawing/2014/main" val="3936996898"/>
                  </a:ext>
                </a:extLst>
              </a:tr>
              <a:tr h="980625">
                <a:tc>
                  <a:txBody>
                    <a:bodyPr/>
                    <a:lstStyle/>
                    <a:p>
                      <a:r>
                        <a:rPr lang="en-US" sz="1500" b="1"/>
                        <a:t>Risk Management</a:t>
                      </a:r>
                      <a:endParaRPr lang="en-US" sz="1500"/>
                    </a:p>
                  </a:txBody>
                  <a:tcPr marL="75433" marR="75433" marT="37716" marB="37716" anchor="ctr"/>
                </a:tc>
                <a:tc>
                  <a:txBody>
                    <a:bodyPr/>
                    <a:lstStyle/>
                    <a:p>
                      <a:r>
                        <a:rPr lang="en-US" sz="1500"/>
                        <a:t>Very High - central to the model</a:t>
                      </a:r>
                    </a:p>
                  </a:txBody>
                  <a:tcPr marL="75433" marR="75433" marT="37716" marB="37716" anchor="ctr"/>
                </a:tc>
                <a:tc>
                  <a:txBody>
                    <a:bodyPr/>
                    <a:lstStyle/>
                    <a:p>
                      <a:r>
                        <a:rPr lang="en-US" sz="1500"/>
                        <a:t>High - continuous monitoring and mitigation</a:t>
                      </a:r>
                    </a:p>
                  </a:txBody>
                  <a:tcPr marL="75433" marR="75433" marT="37716" marB="37716" anchor="ctr"/>
                </a:tc>
                <a:tc>
                  <a:txBody>
                    <a:bodyPr/>
                    <a:lstStyle/>
                    <a:p>
                      <a:r>
                        <a:rPr lang="en-US" sz="1500"/>
                        <a:t>Medium - testing linked to each phase</a:t>
                      </a:r>
                    </a:p>
                  </a:txBody>
                  <a:tcPr marL="75433" marR="75433" marT="37716" marB="37716" anchor="ctr"/>
                </a:tc>
                <a:tc>
                  <a:txBody>
                    <a:bodyPr/>
                    <a:lstStyle/>
                    <a:p>
                      <a:r>
                        <a:rPr lang="en-US" sz="1500"/>
                        <a:t>Medium - iterative feedback reduces risks</a:t>
                      </a:r>
                    </a:p>
                  </a:txBody>
                  <a:tcPr marL="75433" marR="75433" marT="37716" marB="37716" anchor="ctr"/>
                </a:tc>
                <a:tc>
                  <a:txBody>
                    <a:bodyPr/>
                    <a:lstStyle/>
                    <a:p>
                      <a:r>
                        <a:rPr lang="en-US" sz="1500"/>
                        <a:t>Very Low - risks often unaddressed</a:t>
                      </a:r>
                    </a:p>
                  </a:txBody>
                  <a:tcPr marL="75433" marR="75433" marT="37716" marB="37716" anchor="ctr"/>
                </a:tc>
                <a:extLst>
                  <a:ext uri="{0D108BD9-81ED-4DB2-BD59-A6C34878D82A}">
                    <a16:rowId xmlns:a16="http://schemas.microsoft.com/office/drawing/2014/main" val="3776992730"/>
                  </a:ext>
                </a:extLst>
              </a:tr>
              <a:tr h="980625">
                <a:tc>
                  <a:txBody>
                    <a:bodyPr/>
                    <a:lstStyle/>
                    <a:p>
                      <a:r>
                        <a:rPr lang="en-US" sz="1500" b="1"/>
                        <a:t>Delivery Speed</a:t>
                      </a:r>
                      <a:endParaRPr lang="en-US" sz="1500"/>
                    </a:p>
                  </a:txBody>
                  <a:tcPr marL="75433" marR="75433" marT="37716" marB="37716" anchor="ctr"/>
                </a:tc>
                <a:tc>
                  <a:txBody>
                    <a:bodyPr/>
                    <a:lstStyle/>
                    <a:p>
                      <a:r>
                        <a:rPr lang="en-US" sz="1500"/>
                        <a:t>Medium - iterative but thorough</a:t>
                      </a:r>
                    </a:p>
                  </a:txBody>
                  <a:tcPr marL="75433" marR="75433" marT="37716" marB="37716" anchor="ctr"/>
                </a:tc>
                <a:tc>
                  <a:txBody>
                    <a:bodyPr/>
                    <a:lstStyle/>
                    <a:p>
                      <a:r>
                        <a:rPr lang="en-US" sz="1500"/>
                        <a:t>Very Fast - continuous integration and delivery</a:t>
                      </a:r>
                    </a:p>
                  </a:txBody>
                  <a:tcPr marL="75433" marR="75433" marT="37716" marB="37716" anchor="ctr"/>
                </a:tc>
                <a:tc>
                  <a:txBody>
                    <a:bodyPr/>
                    <a:lstStyle/>
                    <a:p>
                      <a:r>
                        <a:rPr lang="en-US" sz="1500"/>
                        <a:t>Slow - follows a strict sequence</a:t>
                      </a:r>
                    </a:p>
                  </a:txBody>
                  <a:tcPr marL="75433" marR="75433" marT="37716" marB="37716" anchor="ctr"/>
                </a:tc>
                <a:tc>
                  <a:txBody>
                    <a:bodyPr/>
                    <a:lstStyle/>
                    <a:p>
                      <a:r>
                        <a:rPr lang="en-US" sz="1500"/>
                        <a:t>Very Fast - rapid cycles and feedback</a:t>
                      </a:r>
                    </a:p>
                  </a:txBody>
                  <a:tcPr marL="75433" marR="75433" marT="37716" marB="37716" anchor="ctr"/>
                </a:tc>
                <a:tc>
                  <a:txBody>
                    <a:bodyPr/>
                    <a:lstStyle/>
                    <a:p>
                      <a:r>
                        <a:rPr lang="en-US" sz="1500"/>
                        <a:t>Unpredictable - no structured process</a:t>
                      </a:r>
                    </a:p>
                  </a:txBody>
                  <a:tcPr marL="75433" marR="75433" marT="37716" marB="37716" anchor="ctr"/>
                </a:tc>
                <a:extLst>
                  <a:ext uri="{0D108BD9-81ED-4DB2-BD59-A6C34878D82A}">
                    <a16:rowId xmlns:a16="http://schemas.microsoft.com/office/drawing/2014/main" val="2177572575"/>
                  </a:ext>
                </a:extLst>
              </a:tr>
              <a:tr h="754327">
                <a:tc>
                  <a:txBody>
                    <a:bodyPr/>
                    <a:lstStyle/>
                    <a:p>
                      <a:r>
                        <a:rPr lang="en-US" sz="1500" b="1"/>
                        <a:t>Best Suited For</a:t>
                      </a:r>
                      <a:endParaRPr lang="en-US" sz="1500"/>
                    </a:p>
                  </a:txBody>
                  <a:tcPr marL="75433" marR="75433" marT="37716" marB="37716" anchor="ctr"/>
                </a:tc>
                <a:tc>
                  <a:txBody>
                    <a:bodyPr/>
                    <a:lstStyle/>
                    <a:p>
                      <a:r>
                        <a:rPr lang="en-US" sz="1500"/>
                        <a:t>Large, complex projects with high risks</a:t>
                      </a:r>
                    </a:p>
                  </a:txBody>
                  <a:tcPr marL="75433" marR="75433" marT="37716" marB="37716" anchor="ctr"/>
                </a:tc>
                <a:tc>
                  <a:txBody>
                    <a:bodyPr/>
                    <a:lstStyle/>
                    <a:p>
                      <a:r>
                        <a:rPr lang="en-US" sz="1500"/>
                        <a:t>Projects needing rapid, reliable deployments</a:t>
                      </a:r>
                    </a:p>
                  </a:txBody>
                  <a:tcPr marL="75433" marR="75433" marT="37716" marB="37716" anchor="ctr"/>
                </a:tc>
                <a:tc>
                  <a:txBody>
                    <a:bodyPr/>
                    <a:lstStyle/>
                    <a:p>
                      <a:r>
                        <a:rPr lang="en-US" sz="1500"/>
                        <a:t>Stable, well-understood requirements</a:t>
                      </a:r>
                    </a:p>
                  </a:txBody>
                  <a:tcPr marL="75433" marR="75433" marT="37716" marB="37716" anchor="ctr"/>
                </a:tc>
                <a:tc>
                  <a:txBody>
                    <a:bodyPr/>
                    <a:lstStyle/>
                    <a:p>
                      <a:r>
                        <a:rPr lang="en-US" sz="1500"/>
                        <a:t>Fast time-to-market projects</a:t>
                      </a:r>
                    </a:p>
                  </a:txBody>
                  <a:tcPr marL="75433" marR="75433" marT="37716" marB="37716" anchor="ctr"/>
                </a:tc>
                <a:tc>
                  <a:txBody>
                    <a:bodyPr/>
                    <a:lstStyle/>
                    <a:p>
                      <a:r>
                        <a:rPr lang="en-US" sz="1500" dirty="0"/>
                        <a:t>Small, experimental projects</a:t>
                      </a:r>
                    </a:p>
                  </a:txBody>
                  <a:tcPr marL="75433" marR="75433" marT="37716" marB="37716" anchor="ctr"/>
                </a:tc>
                <a:extLst>
                  <a:ext uri="{0D108BD9-81ED-4DB2-BD59-A6C34878D82A}">
                    <a16:rowId xmlns:a16="http://schemas.microsoft.com/office/drawing/2014/main" val="2838658887"/>
                  </a:ext>
                </a:extLst>
              </a:tr>
            </a:tbl>
          </a:graphicData>
        </a:graphic>
      </p:graphicFrame>
    </p:spTree>
    <p:extLst>
      <p:ext uri="{BB962C8B-B14F-4D97-AF65-F5344CB8AC3E}">
        <p14:creationId xmlns:p14="http://schemas.microsoft.com/office/powerpoint/2010/main" val="2636854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E66D2EA-9ED4-4768-866F-AD24A7F25A2D}">
  <we:reference id="wa104381411" version="2.4.5.0" store="en-US" storeType="OMEX"/>
  <we:alternateReferences>
    <we:reference id="wa104381411" version="2.4.5.0" store="wa10438141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1281</TotalTime>
  <Words>6158</Words>
  <Application>Microsoft Office PowerPoint</Application>
  <PresentationFormat>Widescreen</PresentationFormat>
  <Paragraphs>672</Paragraphs>
  <Slides>102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102</vt:i4>
      </vt:variant>
    </vt:vector>
  </HeadingPairs>
  <TitlesOfParts>
    <vt:vector size="105" baseType="lpstr">
      <vt:lpstr>Arial</vt:lpstr>
      <vt:lpstr>Calibri</vt:lpstr>
      <vt:lpstr>Office Theme</vt:lpstr>
      <vt:lpstr>PowerPoint Presentation</vt:lpstr>
      <vt:lpstr>Table of Contents</vt:lpstr>
      <vt:lpstr>How are software designed?</vt:lpstr>
      <vt:lpstr>The problem with communicating business requirements</vt:lpstr>
      <vt:lpstr>The Software Development Life Cycle (SDLC)</vt:lpstr>
      <vt:lpstr>Why is SDLC important?</vt:lpstr>
      <vt:lpstr>Stages of SDLC</vt:lpstr>
      <vt:lpstr>1. Planning</vt:lpstr>
      <vt:lpstr>2. Requirements Analysis</vt:lpstr>
      <vt:lpstr>3. Design</vt:lpstr>
      <vt:lpstr>4. Implementation (Coding)</vt:lpstr>
      <vt:lpstr>5. Testing</vt:lpstr>
      <vt:lpstr>6. Deployment</vt:lpstr>
      <vt:lpstr>7. Maintenance</vt:lpstr>
      <vt:lpstr>Summary of Examples Highlighting What Could Go Wrong in Software Development</vt:lpstr>
      <vt:lpstr>Unintended User Mistakes Due to Poor Software Design</vt:lpstr>
      <vt:lpstr>Unintended Programmer Mistakes</vt:lpstr>
      <vt:lpstr>How can security be integrated into the sdlc? We need to understand the basic security principles first.</vt:lpstr>
      <vt:lpstr>Software Security Principles</vt:lpstr>
      <vt:lpstr>1. Least Privilege</vt:lpstr>
      <vt:lpstr>2. Defense in Depth</vt:lpstr>
      <vt:lpstr>3. Fail-safe Defaults</vt:lpstr>
      <vt:lpstr>4. Input Validation</vt:lpstr>
      <vt:lpstr>5. Output Encoding</vt:lpstr>
      <vt:lpstr>6. Secure Data Storage</vt:lpstr>
      <vt:lpstr>7. Authentication and Authorization</vt:lpstr>
      <vt:lpstr>8. Session Management</vt:lpstr>
      <vt:lpstr>9. Secure Communication</vt:lpstr>
      <vt:lpstr>10. Error Handling</vt:lpstr>
      <vt:lpstr>11. Secure Dependencies</vt:lpstr>
      <vt:lpstr>12. Security Testing</vt:lpstr>
      <vt:lpstr>13. Security Training and Awareness</vt:lpstr>
      <vt:lpstr>14. Incident Response</vt:lpstr>
      <vt:lpstr>15. Security by Design</vt:lpstr>
      <vt:lpstr>16. Secure Development Life Cycle (SDLC)</vt:lpstr>
      <vt:lpstr>17. Threat Modeling</vt:lpstr>
      <vt:lpstr>FRAMEWORKS TO BE AWARE OF AND FAMILIAR WITH</vt:lpstr>
      <vt:lpstr>1. Open Web Application Security Project (OWASP)</vt:lpstr>
      <vt:lpstr>OWASP top 10</vt:lpstr>
      <vt:lpstr>OWASP top 10 resources</vt:lpstr>
      <vt:lpstr>OWASP top 10 list</vt:lpstr>
      <vt:lpstr>OWASP top 10 - Injection</vt:lpstr>
      <vt:lpstr>OWASP top 10 – Injection example</vt:lpstr>
      <vt:lpstr>OWASP top 10 - Broken Authentication</vt:lpstr>
      <vt:lpstr>OWASP top 10 - Broken Authentication example</vt:lpstr>
      <vt:lpstr>OWASP top 10 - Sensitive Data Exposure</vt:lpstr>
      <vt:lpstr>OWASP top 10 - Sensitive Data Exposure example</vt:lpstr>
      <vt:lpstr>OWASP top 10 - XML External Entities (XXE)</vt:lpstr>
      <vt:lpstr>OWASP top 10 - XML External Entities (XXE) example</vt:lpstr>
      <vt:lpstr>OWASP top 10 - Broken Access Control</vt:lpstr>
      <vt:lpstr>OWASP top 10 - Broken Access Control example</vt:lpstr>
      <vt:lpstr>OWASP top 10 - Security Misconfiguration</vt:lpstr>
      <vt:lpstr>OWASP top 10 - Security Misconfiguration example</vt:lpstr>
      <vt:lpstr>OWASP top 10 - Cross-Site Scripting (XSS)</vt:lpstr>
      <vt:lpstr>OWASP top 10 - Cross-Site Scripting (XSS) example</vt:lpstr>
      <vt:lpstr>OWASP top 10 - Insecure Deserialization</vt:lpstr>
      <vt:lpstr>OWASP top 10 - Insecure Deserialization example</vt:lpstr>
      <vt:lpstr>OWASP top 10 - Using Components with Known Vulnerabilities </vt:lpstr>
      <vt:lpstr>OWASP top 10 - Using Components with Known Vulnerabilities example </vt:lpstr>
      <vt:lpstr>OWASP top 10 - Insufficient Logging &amp; Monitoring</vt:lpstr>
      <vt:lpstr>OWASP top 10 - Insufficient Logging &amp; Monitoring example</vt:lpstr>
      <vt:lpstr>OWASP Projects</vt:lpstr>
      <vt:lpstr>OWASP Projects- Zed Attack Proxy (ZAP)</vt:lpstr>
      <vt:lpstr>OWASP Projects- OWASP Dependency-Check</vt:lpstr>
      <vt:lpstr>OWASP – Web Application Security Testing</vt:lpstr>
      <vt:lpstr>NIST’s Secure Software Development Framework</vt:lpstr>
      <vt:lpstr>Secure Software Development Guidelines</vt:lpstr>
      <vt:lpstr>NIST Secure Software Development Principles</vt:lpstr>
      <vt:lpstr>NIST’s Security Standards and References</vt:lpstr>
      <vt:lpstr>NIST’s Security Standards and References</vt:lpstr>
      <vt:lpstr>NIST’s Security Risk Management:</vt:lpstr>
      <vt:lpstr>NIST’s Security Risk Management</vt:lpstr>
      <vt:lpstr>NIST’s Integration with Existing Processes</vt:lpstr>
      <vt:lpstr>NIST’s Integration with Existing Processes</vt:lpstr>
      <vt:lpstr>NIST’s Security Training and Awareness</vt:lpstr>
      <vt:lpstr>NIST’s Security Metrics and Measurement</vt:lpstr>
      <vt:lpstr>Secure SDLC</vt:lpstr>
      <vt:lpstr>Continuous Improvement</vt:lpstr>
      <vt:lpstr>MITRE Frameworks</vt:lpstr>
      <vt:lpstr>Common Vulnerabilities and Exposures (CVE)</vt:lpstr>
      <vt:lpstr>CVE example</vt:lpstr>
      <vt:lpstr>Common Weakness Enumeration (CWE)</vt:lpstr>
      <vt:lpstr>CWE exmaple</vt:lpstr>
      <vt:lpstr>MITRE ATT&amp;CK Framework</vt:lpstr>
      <vt:lpstr>MITRE ATT&amp;CK Framework use case examples</vt:lpstr>
      <vt:lpstr>MITRE ATT&amp;CK Framework: key components</vt:lpstr>
      <vt:lpstr>Most  common SDLC models</vt:lpstr>
      <vt:lpstr>Waterfall SDLC</vt:lpstr>
      <vt:lpstr>Agile SDLC</vt:lpstr>
      <vt:lpstr>SCRUM SDLC</vt:lpstr>
      <vt:lpstr>KANBAN SDLC</vt:lpstr>
      <vt:lpstr>ITTERATIVE SDLC</vt:lpstr>
      <vt:lpstr>SPIRAL SDLC</vt:lpstr>
      <vt:lpstr>DevOPS SDLC</vt:lpstr>
      <vt:lpstr>V-Model (Validation and Verification Model)</vt:lpstr>
      <vt:lpstr>RAD SDLC</vt:lpstr>
      <vt:lpstr>BIG BANG SDLC</vt:lpstr>
      <vt:lpstr>SDLC models – Comparison</vt:lpstr>
      <vt:lpstr>SDLC models – Comparison</vt:lpstr>
      <vt:lpstr>Microsoft’s Security Development Lifecycle (SDL)</vt:lpstr>
      <vt:lpstr>Traditional SDLC vs Microsoft’s SDL </vt:lpstr>
      <vt:lpstr>SDLC vs. MS SDL: Deeper comparison </vt:lpstr>
    </vt:vector>
  </TitlesOfParts>
  <Company>WVU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Erica Lindsay</dc:creator>
  <cp:lastModifiedBy>MJ Ahmad</cp:lastModifiedBy>
  <cp:revision>127</cp:revision>
  <dcterms:created xsi:type="dcterms:W3CDTF">2011-06-20T17:46:59Z</dcterms:created>
  <dcterms:modified xsi:type="dcterms:W3CDTF">2024-05-19T15:37:38Z</dcterms:modified>
</cp:coreProperties>
</file>