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4" r:id="rId6"/>
    <p:sldId id="285" r:id="rId7"/>
    <p:sldId id="286" r:id="rId8"/>
    <p:sldId id="287" r:id="rId9"/>
    <p:sldId id="371" r:id="rId10"/>
    <p:sldId id="288" r:id="rId11"/>
    <p:sldId id="289" r:id="rId12"/>
    <p:sldId id="290" r:id="rId13"/>
    <p:sldId id="291" r:id="rId14"/>
    <p:sldId id="372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48" autoAdjust="0"/>
  </p:normalViewPr>
  <p:slideViewPr>
    <p:cSldViewPr>
      <p:cViewPr varScale="1">
        <p:scale>
          <a:sx n="76" d="100"/>
          <a:sy n="76" d="100"/>
        </p:scale>
        <p:origin x="619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F3D75-286F-40C8-9160-18DD4C7CCFA3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7414B7F-9489-4B3A-B08D-88D875223BE3}">
      <dgm:prSet/>
      <dgm:spPr/>
      <dgm:t>
        <a:bodyPr/>
        <a:lstStyle/>
        <a:p>
          <a:r>
            <a:rPr lang="en-US"/>
            <a:t>Detecting</a:t>
          </a:r>
        </a:p>
      </dgm:t>
    </dgm:pt>
    <dgm:pt modelId="{4603751A-74FA-4F2C-B8BB-141BCAC5A26C}" type="parTrans" cxnId="{8F992454-3727-459F-9FFE-5B616A28772D}">
      <dgm:prSet/>
      <dgm:spPr/>
      <dgm:t>
        <a:bodyPr/>
        <a:lstStyle/>
        <a:p>
          <a:endParaRPr lang="en-US"/>
        </a:p>
      </dgm:t>
    </dgm:pt>
    <dgm:pt modelId="{F633C16D-4251-4694-B486-BF4A6DD595C8}" type="sibTrans" cxnId="{8F992454-3727-459F-9FFE-5B616A28772D}">
      <dgm:prSet/>
      <dgm:spPr/>
      <dgm:t>
        <a:bodyPr/>
        <a:lstStyle/>
        <a:p>
          <a:endParaRPr lang="en-US"/>
        </a:p>
      </dgm:t>
    </dgm:pt>
    <dgm:pt modelId="{42B5B041-3852-409C-91F9-AC7EA3761E28}">
      <dgm:prSet/>
      <dgm:spPr/>
      <dgm:t>
        <a:bodyPr/>
        <a:lstStyle/>
        <a:p>
          <a:r>
            <a:rPr lang="en-US"/>
            <a:t>Detecting Errors: Linting tools, code reviews.</a:t>
          </a:r>
        </a:p>
      </dgm:t>
    </dgm:pt>
    <dgm:pt modelId="{64258AA5-1002-4CE1-B46E-777967CCFAE3}" type="parTrans" cxnId="{E1EE1A2C-0156-4C9F-BF05-AEA596EFCEC0}">
      <dgm:prSet/>
      <dgm:spPr/>
      <dgm:t>
        <a:bodyPr/>
        <a:lstStyle/>
        <a:p>
          <a:endParaRPr lang="en-US"/>
        </a:p>
      </dgm:t>
    </dgm:pt>
    <dgm:pt modelId="{3248F0CF-6A1A-46F6-9619-B8CC207D12F3}" type="sibTrans" cxnId="{E1EE1A2C-0156-4C9F-BF05-AEA596EFCEC0}">
      <dgm:prSet/>
      <dgm:spPr/>
      <dgm:t>
        <a:bodyPr/>
        <a:lstStyle/>
        <a:p>
          <a:endParaRPr lang="en-US"/>
        </a:p>
      </dgm:t>
    </dgm:pt>
    <dgm:pt modelId="{78D19320-1943-4D43-94B1-4F0125FB2DBF}">
      <dgm:prSet/>
      <dgm:spPr/>
      <dgm:t>
        <a:bodyPr/>
        <a:lstStyle/>
        <a:p>
          <a:r>
            <a:rPr lang="en-US"/>
            <a:t>Using ESLint for JavaScript.</a:t>
          </a:r>
        </a:p>
      </dgm:t>
    </dgm:pt>
    <dgm:pt modelId="{8C473B16-5217-4738-9C29-9DFF55F4FF32}" type="parTrans" cxnId="{755A1944-D92A-4179-BC26-784E26A43091}">
      <dgm:prSet/>
      <dgm:spPr/>
      <dgm:t>
        <a:bodyPr/>
        <a:lstStyle/>
        <a:p>
          <a:endParaRPr lang="en-US"/>
        </a:p>
      </dgm:t>
    </dgm:pt>
    <dgm:pt modelId="{07E578E5-385F-4848-BABA-732ECD5431C4}" type="sibTrans" cxnId="{755A1944-D92A-4179-BC26-784E26A43091}">
      <dgm:prSet/>
      <dgm:spPr/>
      <dgm:t>
        <a:bodyPr/>
        <a:lstStyle/>
        <a:p>
          <a:endParaRPr lang="en-US"/>
        </a:p>
      </dgm:t>
    </dgm:pt>
    <dgm:pt modelId="{AB42D31C-B89D-4062-92E4-5985B8406FF8}">
      <dgm:prSet/>
      <dgm:spPr/>
      <dgm:t>
        <a:bodyPr/>
        <a:lstStyle/>
        <a:p>
          <a:r>
            <a:rPr lang="en-US"/>
            <a:t>Detecting</a:t>
          </a:r>
        </a:p>
      </dgm:t>
    </dgm:pt>
    <dgm:pt modelId="{6CC8F458-E6DE-46B2-ADD6-9F0480815909}" type="parTrans" cxnId="{0F36468C-F307-4F16-82A2-6A995F6468DF}">
      <dgm:prSet/>
      <dgm:spPr/>
      <dgm:t>
        <a:bodyPr/>
        <a:lstStyle/>
        <a:p>
          <a:endParaRPr lang="en-US"/>
        </a:p>
      </dgm:t>
    </dgm:pt>
    <dgm:pt modelId="{BA06A360-A46B-442B-8FC3-B1396FDECC20}" type="sibTrans" cxnId="{0F36468C-F307-4F16-82A2-6A995F6468DF}">
      <dgm:prSet/>
      <dgm:spPr/>
      <dgm:t>
        <a:bodyPr/>
        <a:lstStyle/>
        <a:p>
          <a:endParaRPr lang="en-US"/>
        </a:p>
      </dgm:t>
    </dgm:pt>
    <dgm:pt modelId="{F0143DC6-3063-4882-95A1-5C450EB07D66}">
      <dgm:prSet/>
      <dgm:spPr/>
      <dgm:t>
        <a:bodyPr/>
        <a:lstStyle/>
        <a:p>
          <a:r>
            <a:rPr lang="en-US"/>
            <a:t>Detecting Faults: Static analysis tools, formal methods.</a:t>
          </a:r>
        </a:p>
      </dgm:t>
    </dgm:pt>
    <dgm:pt modelId="{E8F5D3B8-BA4C-42C6-BF60-F25BBC578900}" type="parTrans" cxnId="{24AB0BF2-347A-4781-90B4-C731FA4D5902}">
      <dgm:prSet/>
      <dgm:spPr/>
      <dgm:t>
        <a:bodyPr/>
        <a:lstStyle/>
        <a:p>
          <a:endParaRPr lang="en-US"/>
        </a:p>
      </dgm:t>
    </dgm:pt>
    <dgm:pt modelId="{452C10CD-7697-4FC7-934B-50F71501960B}" type="sibTrans" cxnId="{24AB0BF2-347A-4781-90B4-C731FA4D5902}">
      <dgm:prSet/>
      <dgm:spPr/>
      <dgm:t>
        <a:bodyPr/>
        <a:lstStyle/>
        <a:p>
          <a:endParaRPr lang="en-US"/>
        </a:p>
      </dgm:t>
    </dgm:pt>
    <dgm:pt modelId="{7CF1F2EB-0B29-491D-99BE-0F320408E0DB}">
      <dgm:prSet/>
      <dgm:spPr/>
      <dgm:t>
        <a:bodyPr/>
        <a:lstStyle/>
        <a:p>
          <a:r>
            <a:rPr lang="en-US"/>
            <a:t>Using static analysis tools like FindBugs.</a:t>
          </a:r>
        </a:p>
      </dgm:t>
    </dgm:pt>
    <dgm:pt modelId="{B241EB68-9770-4004-BB2E-D6954850CBED}" type="parTrans" cxnId="{EAFB2A79-F296-4D09-8507-C5657CD00AA2}">
      <dgm:prSet/>
      <dgm:spPr/>
      <dgm:t>
        <a:bodyPr/>
        <a:lstStyle/>
        <a:p>
          <a:endParaRPr lang="en-US"/>
        </a:p>
      </dgm:t>
    </dgm:pt>
    <dgm:pt modelId="{AC8E6B66-BE90-412C-8E6E-ACB64D87F70C}" type="sibTrans" cxnId="{EAFB2A79-F296-4D09-8507-C5657CD00AA2}">
      <dgm:prSet/>
      <dgm:spPr/>
      <dgm:t>
        <a:bodyPr/>
        <a:lstStyle/>
        <a:p>
          <a:endParaRPr lang="en-US"/>
        </a:p>
      </dgm:t>
    </dgm:pt>
    <dgm:pt modelId="{B050D572-FFD8-425A-8750-F8295DC9671D}">
      <dgm:prSet/>
      <dgm:spPr/>
      <dgm:t>
        <a:bodyPr/>
        <a:lstStyle/>
        <a:p>
          <a:r>
            <a:rPr lang="en-US"/>
            <a:t>Detecting</a:t>
          </a:r>
        </a:p>
      </dgm:t>
    </dgm:pt>
    <dgm:pt modelId="{446D26A1-6901-4A56-99B9-08394DA66B69}" type="parTrans" cxnId="{D18C3EE8-5B7A-403D-8836-0174F36AB55C}">
      <dgm:prSet/>
      <dgm:spPr/>
      <dgm:t>
        <a:bodyPr/>
        <a:lstStyle/>
        <a:p>
          <a:endParaRPr lang="en-US"/>
        </a:p>
      </dgm:t>
    </dgm:pt>
    <dgm:pt modelId="{C30A3956-1DB6-448E-BCDB-1BED116E53C8}" type="sibTrans" cxnId="{D18C3EE8-5B7A-403D-8836-0174F36AB55C}">
      <dgm:prSet/>
      <dgm:spPr/>
      <dgm:t>
        <a:bodyPr/>
        <a:lstStyle/>
        <a:p>
          <a:endParaRPr lang="en-US"/>
        </a:p>
      </dgm:t>
    </dgm:pt>
    <dgm:pt modelId="{50EF00B7-76DE-41DF-A6CD-B944D7303513}">
      <dgm:prSet/>
      <dgm:spPr/>
      <dgm:t>
        <a:bodyPr/>
        <a:lstStyle/>
        <a:p>
          <a:r>
            <a:rPr lang="en-US"/>
            <a:t>Detecting Failures: Automated testing frameworks, continuous integration.</a:t>
          </a:r>
        </a:p>
      </dgm:t>
    </dgm:pt>
    <dgm:pt modelId="{CE7538A4-EB3D-4DAB-8131-775D1EE3D901}" type="parTrans" cxnId="{EF68CFF0-ADAF-4344-95AA-29719EDFD013}">
      <dgm:prSet/>
      <dgm:spPr/>
      <dgm:t>
        <a:bodyPr/>
        <a:lstStyle/>
        <a:p>
          <a:endParaRPr lang="en-US"/>
        </a:p>
      </dgm:t>
    </dgm:pt>
    <dgm:pt modelId="{10B07468-1024-4292-84E3-7055B9304D53}" type="sibTrans" cxnId="{EF68CFF0-ADAF-4344-95AA-29719EDFD013}">
      <dgm:prSet/>
      <dgm:spPr/>
      <dgm:t>
        <a:bodyPr/>
        <a:lstStyle/>
        <a:p>
          <a:endParaRPr lang="en-US"/>
        </a:p>
      </dgm:t>
    </dgm:pt>
    <dgm:pt modelId="{230F4E5B-E9FA-470F-BECF-71FCC14820DD}">
      <dgm:prSet/>
      <dgm:spPr/>
      <dgm:t>
        <a:bodyPr/>
        <a:lstStyle/>
        <a:p>
          <a:r>
            <a:rPr lang="en-US"/>
            <a:t>Using JUnit for automated testing in Java.</a:t>
          </a:r>
        </a:p>
      </dgm:t>
    </dgm:pt>
    <dgm:pt modelId="{4E1B762F-75A5-4F7D-A03B-A2A090C22524}" type="parTrans" cxnId="{0D19AD40-CA98-40A6-9984-31D49D73A1A2}">
      <dgm:prSet/>
      <dgm:spPr/>
      <dgm:t>
        <a:bodyPr/>
        <a:lstStyle/>
        <a:p>
          <a:endParaRPr lang="en-US"/>
        </a:p>
      </dgm:t>
    </dgm:pt>
    <dgm:pt modelId="{FB57D061-12D6-4794-9948-74E86C0224C5}" type="sibTrans" cxnId="{0D19AD40-CA98-40A6-9984-31D49D73A1A2}">
      <dgm:prSet/>
      <dgm:spPr/>
      <dgm:t>
        <a:bodyPr/>
        <a:lstStyle/>
        <a:p>
          <a:endParaRPr lang="en-US"/>
        </a:p>
      </dgm:t>
    </dgm:pt>
    <dgm:pt modelId="{88D58EDC-2633-4B04-BD0F-EFE82B954EB2}">
      <dgm:prSet/>
      <dgm:spPr/>
      <dgm:t>
        <a:bodyPr/>
        <a:lstStyle/>
        <a:p>
          <a:r>
            <a:rPr lang="en-US"/>
            <a:t>Detecting</a:t>
          </a:r>
        </a:p>
      </dgm:t>
    </dgm:pt>
    <dgm:pt modelId="{83987CA2-1BF2-4D1C-B1F2-DDDFEF9963D6}" type="parTrans" cxnId="{8F490063-078D-48F1-BEE1-79F1E5BB14B4}">
      <dgm:prSet/>
      <dgm:spPr/>
      <dgm:t>
        <a:bodyPr/>
        <a:lstStyle/>
        <a:p>
          <a:endParaRPr lang="en-US"/>
        </a:p>
      </dgm:t>
    </dgm:pt>
    <dgm:pt modelId="{E73F2F31-ED37-4297-BCDF-7C66C7CCA2F1}" type="sibTrans" cxnId="{8F490063-078D-48F1-BEE1-79F1E5BB14B4}">
      <dgm:prSet/>
      <dgm:spPr/>
      <dgm:t>
        <a:bodyPr/>
        <a:lstStyle/>
        <a:p>
          <a:endParaRPr lang="en-US"/>
        </a:p>
      </dgm:t>
    </dgm:pt>
    <dgm:pt modelId="{13D0F594-5D25-46F6-B94D-E471BECC573F}">
      <dgm:prSet/>
      <dgm:spPr/>
      <dgm:t>
        <a:bodyPr/>
        <a:lstStyle/>
        <a:p>
          <a:r>
            <a:rPr lang="en-US"/>
            <a:t>Detecting Vulnerabilities: Security scanners, penetration testing.</a:t>
          </a:r>
        </a:p>
      </dgm:t>
    </dgm:pt>
    <dgm:pt modelId="{479E77E5-C662-4D25-A7AC-91EC4BE4CA19}" type="parTrans" cxnId="{92530CAD-4AC1-48D8-913E-5A52255EC93F}">
      <dgm:prSet/>
      <dgm:spPr/>
      <dgm:t>
        <a:bodyPr/>
        <a:lstStyle/>
        <a:p>
          <a:endParaRPr lang="en-US"/>
        </a:p>
      </dgm:t>
    </dgm:pt>
    <dgm:pt modelId="{E6C19B07-D957-49E3-A3CD-221D218B7769}" type="sibTrans" cxnId="{92530CAD-4AC1-48D8-913E-5A52255EC93F}">
      <dgm:prSet/>
      <dgm:spPr/>
      <dgm:t>
        <a:bodyPr/>
        <a:lstStyle/>
        <a:p>
          <a:endParaRPr lang="en-US"/>
        </a:p>
      </dgm:t>
    </dgm:pt>
    <dgm:pt modelId="{1023B187-469A-4379-ABC5-8A4BCF5341C9}">
      <dgm:prSet/>
      <dgm:spPr/>
      <dgm:t>
        <a:bodyPr/>
        <a:lstStyle/>
        <a:p>
          <a:r>
            <a:rPr lang="en-US"/>
            <a:t>Using OWASP ZAP for web application security scanning.</a:t>
          </a:r>
        </a:p>
      </dgm:t>
    </dgm:pt>
    <dgm:pt modelId="{86129740-5954-41DE-BC0D-924CB5AF04EF}" type="parTrans" cxnId="{1559E5C3-476D-4CBB-9504-9086F9435CE0}">
      <dgm:prSet/>
      <dgm:spPr/>
      <dgm:t>
        <a:bodyPr/>
        <a:lstStyle/>
        <a:p>
          <a:endParaRPr lang="en-US"/>
        </a:p>
      </dgm:t>
    </dgm:pt>
    <dgm:pt modelId="{AC452AE6-6713-4BAA-B1F3-4B43940FC0C2}" type="sibTrans" cxnId="{1559E5C3-476D-4CBB-9504-9086F9435CE0}">
      <dgm:prSet/>
      <dgm:spPr/>
      <dgm:t>
        <a:bodyPr/>
        <a:lstStyle/>
        <a:p>
          <a:endParaRPr lang="en-US"/>
        </a:p>
      </dgm:t>
    </dgm:pt>
    <dgm:pt modelId="{C232A726-C24A-40BF-AA40-911DB8488F22}" type="pres">
      <dgm:prSet presAssocID="{01DF3D75-286F-40C8-9160-18DD4C7CCFA3}" presName="Name0" presStyleCnt="0">
        <dgm:presLayoutVars>
          <dgm:dir/>
          <dgm:animLvl val="lvl"/>
          <dgm:resizeHandles val="exact"/>
        </dgm:presLayoutVars>
      </dgm:prSet>
      <dgm:spPr/>
    </dgm:pt>
    <dgm:pt modelId="{98E980D5-81C2-46E0-9DF3-F452C25D8BFA}" type="pres">
      <dgm:prSet presAssocID="{B7414B7F-9489-4B3A-B08D-88D875223BE3}" presName="linNode" presStyleCnt="0"/>
      <dgm:spPr/>
    </dgm:pt>
    <dgm:pt modelId="{01F8F09B-C4F4-48C2-AA1A-8CC2F030AE46}" type="pres">
      <dgm:prSet presAssocID="{B7414B7F-9489-4B3A-B08D-88D875223BE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E35D04B1-B7F4-4F89-83D8-938CF6127361}" type="pres">
      <dgm:prSet presAssocID="{B7414B7F-9489-4B3A-B08D-88D875223BE3}" presName="descendantText" presStyleLbl="alignAccFollowNode1" presStyleIdx="0" presStyleCnt="4">
        <dgm:presLayoutVars>
          <dgm:bulletEnabled/>
        </dgm:presLayoutVars>
      </dgm:prSet>
      <dgm:spPr/>
    </dgm:pt>
    <dgm:pt modelId="{EAA403C5-CA22-4A5E-8882-F89A75181D67}" type="pres">
      <dgm:prSet presAssocID="{F633C16D-4251-4694-B486-BF4A6DD595C8}" presName="sp" presStyleCnt="0"/>
      <dgm:spPr/>
    </dgm:pt>
    <dgm:pt modelId="{EF5E5FC6-4BEF-4434-90EA-E07586B6B055}" type="pres">
      <dgm:prSet presAssocID="{AB42D31C-B89D-4062-92E4-5985B8406FF8}" presName="linNode" presStyleCnt="0"/>
      <dgm:spPr/>
    </dgm:pt>
    <dgm:pt modelId="{38E0E9B0-A220-4582-9E00-1B3BF6650896}" type="pres">
      <dgm:prSet presAssocID="{AB42D31C-B89D-4062-92E4-5985B8406FF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4A33F232-2710-4A0B-B8C4-804BCCC032C8}" type="pres">
      <dgm:prSet presAssocID="{AB42D31C-B89D-4062-92E4-5985B8406FF8}" presName="descendantText" presStyleLbl="alignAccFollowNode1" presStyleIdx="1" presStyleCnt="4">
        <dgm:presLayoutVars>
          <dgm:bulletEnabled/>
        </dgm:presLayoutVars>
      </dgm:prSet>
      <dgm:spPr/>
    </dgm:pt>
    <dgm:pt modelId="{B965D9A1-5C15-4B24-96FC-775CC393FA7F}" type="pres">
      <dgm:prSet presAssocID="{BA06A360-A46B-442B-8FC3-B1396FDECC20}" presName="sp" presStyleCnt="0"/>
      <dgm:spPr/>
    </dgm:pt>
    <dgm:pt modelId="{8F74F98B-4D5A-4990-B2BF-36D8DDD98C92}" type="pres">
      <dgm:prSet presAssocID="{B050D572-FFD8-425A-8750-F8295DC9671D}" presName="linNode" presStyleCnt="0"/>
      <dgm:spPr/>
    </dgm:pt>
    <dgm:pt modelId="{828C21B8-843A-4632-9D0D-BCBCE03CD50D}" type="pres">
      <dgm:prSet presAssocID="{B050D572-FFD8-425A-8750-F8295DC9671D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41E0A397-1A48-4224-96EB-ACA8DBA84527}" type="pres">
      <dgm:prSet presAssocID="{B050D572-FFD8-425A-8750-F8295DC9671D}" presName="descendantText" presStyleLbl="alignAccFollowNode1" presStyleIdx="2" presStyleCnt="4">
        <dgm:presLayoutVars>
          <dgm:bulletEnabled/>
        </dgm:presLayoutVars>
      </dgm:prSet>
      <dgm:spPr/>
    </dgm:pt>
    <dgm:pt modelId="{5DF11E81-F8E9-45E7-B52D-EAD17AD8319A}" type="pres">
      <dgm:prSet presAssocID="{C30A3956-1DB6-448E-BCDB-1BED116E53C8}" presName="sp" presStyleCnt="0"/>
      <dgm:spPr/>
    </dgm:pt>
    <dgm:pt modelId="{7A266A89-27FD-4117-9D8E-E7AECBAB82C3}" type="pres">
      <dgm:prSet presAssocID="{88D58EDC-2633-4B04-BD0F-EFE82B954EB2}" presName="linNode" presStyleCnt="0"/>
      <dgm:spPr/>
    </dgm:pt>
    <dgm:pt modelId="{089D7823-C908-4566-8659-0B7C44ABA162}" type="pres">
      <dgm:prSet presAssocID="{88D58EDC-2633-4B04-BD0F-EFE82B954EB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C4B1697E-25D2-493C-A970-A30F80F9A9E9}" type="pres">
      <dgm:prSet presAssocID="{88D58EDC-2633-4B04-BD0F-EFE82B954EB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92445C03-9DFF-450E-8AD2-9C0B12251AB4}" type="presOf" srcId="{B050D572-FFD8-425A-8750-F8295DC9671D}" destId="{828C21B8-843A-4632-9D0D-BCBCE03CD50D}" srcOrd="0" destOrd="0" presId="urn:microsoft.com/office/officeart/2016/7/layout/VerticalSolidActionList"/>
    <dgm:cxn modelId="{E1EE1A2C-0156-4C9F-BF05-AEA596EFCEC0}" srcId="{B7414B7F-9489-4B3A-B08D-88D875223BE3}" destId="{42B5B041-3852-409C-91F9-AC7EA3761E28}" srcOrd="0" destOrd="0" parTransId="{64258AA5-1002-4CE1-B46E-777967CCFAE3}" sibTransId="{3248F0CF-6A1A-46F6-9619-B8CC207D12F3}"/>
    <dgm:cxn modelId="{4855F835-CA73-4E92-836D-87362F267B95}" type="presOf" srcId="{78D19320-1943-4D43-94B1-4F0125FB2DBF}" destId="{E35D04B1-B7F4-4F89-83D8-938CF6127361}" srcOrd="0" destOrd="1" presId="urn:microsoft.com/office/officeart/2016/7/layout/VerticalSolidActionList"/>
    <dgm:cxn modelId="{0D19AD40-CA98-40A6-9984-31D49D73A1A2}" srcId="{50EF00B7-76DE-41DF-A6CD-B944D7303513}" destId="{230F4E5B-E9FA-470F-BECF-71FCC14820DD}" srcOrd="0" destOrd="0" parTransId="{4E1B762F-75A5-4F7D-A03B-A2A090C22524}" sibTransId="{FB57D061-12D6-4794-9948-74E86C0224C5}"/>
    <dgm:cxn modelId="{391EF75B-0BDC-480D-99C3-3A5540D776D4}" type="presOf" srcId="{01DF3D75-286F-40C8-9160-18DD4C7CCFA3}" destId="{C232A726-C24A-40BF-AA40-911DB8488F22}" srcOrd="0" destOrd="0" presId="urn:microsoft.com/office/officeart/2016/7/layout/VerticalSolidActionList"/>
    <dgm:cxn modelId="{8F490063-078D-48F1-BEE1-79F1E5BB14B4}" srcId="{01DF3D75-286F-40C8-9160-18DD4C7CCFA3}" destId="{88D58EDC-2633-4B04-BD0F-EFE82B954EB2}" srcOrd="3" destOrd="0" parTransId="{83987CA2-1BF2-4D1C-B1F2-DDDFEF9963D6}" sibTransId="{E73F2F31-ED37-4297-BCDF-7C66C7CCA2F1}"/>
    <dgm:cxn modelId="{755A1944-D92A-4179-BC26-784E26A43091}" srcId="{42B5B041-3852-409C-91F9-AC7EA3761E28}" destId="{78D19320-1943-4D43-94B1-4F0125FB2DBF}" srcOrd="0" destOrd="0" parTransId="{8C473B16-5217-4738-9C29-9DFF55F4FF32}" sibTransId="{07E578E5-385F-4848-BABA-732ECD5431C4}"/>
    <dgm:cxn modelId="{67C33B51-922E-46B4-A8D0-0BCD51E5665C}" type="presOf" srcId="{F0143DC6-3063-4882-95A1-5C450EB07D66}" destId="{4A33F232-2710-4A0B-B8C4-804BCCC032C8}" srcOrd="0" destOrd="0" presId="urn:microsoft.com/office/officeart/2016/7/layout/VerticalSolidActionList"/>
    <dgm:cxn modelId="{8F992454-3727-459F-9FFE-5B616A28772D}" srcId="{01DF3D75-286F-40C8-9160-18DD4C7CCFA3}" destId="{B7414B7F-9489-4B3A-B08D-88D875223BE3}" srcOrd="0" destOrd="0" parTransId="{4603751A-74FA-4F2C-B8BB-141BCAC5A26C}" sibTransId="{F633C16D-4251-4694-B486-BF4A6DD595C8}"/>
    <dgm:cxn modelId="{EAFB2A79-F296-4D09-8507-C5657CD00AA2}" srcId="{F0143DC6-3063-4882-95A1-5C450EB07D66}" destId="{7CF1F2EB-0B29-491D-99BE-0F320408E0DB}" srcOrd="0" destOrd="0" parTransId="{B241EB68-9770-4004-BB2E-D6954850CBED}" sibTransId="{AC8E6B66-BE90-412C-8E6E-ACB64D87F70C}"/>
    <dgm:cxn modelId="{DCE94F8A-66B3-44B4-8EC2-7621C2AE23C3}" type="presOf" srcId="{42B5B041-3852-409C-91F9-AC7EA3761E28}" destId="{E35D04B1-B7F4-4F89-83D8-938CF6127361}" srcOrd="0" destOrd="0" presId="urn:microsoft.com/office/officeart/2016/7/layout/VerticalSolidActionList"/>
    <dgm:cxn modelId="{C690348C-85EB-4ACA-AD71-02F7579580F6}" type="presOf" srcId="{AB42D31C-B89D-4062-92E4-5985B8406FF8}" destId="{38E0E9B0-A220-4582-9E00-1B3BF6650896}" srcOrd="0" destOrd="0" presId="urn:microsoft.com/office/officeart/2016/7/layout/VerticalSolidActionList"/>
    <dgm:cxn modelId="{0F36468C-F307-4F16-82A2-6A995F6468DF}" srcId="{01DF3D75-286F-40C8-9160-18DD4C7CCFA3}" destId="{AB42D31C-B89D-4062-92E4-5985B8406FF8}" srcOrd="1" destOrd="0" parTransId="{6CC8F458-E6DE-46B2-ADD6-9F0480815909}" sibTransId="{BA06A360-A46B-442B-8FC3-B1396FDECC20}"/>
    <dgm:cxn modelId="{983D7D93-0082-4A4A-BBE6-86158E788363}" type="presOf" srcId="{50EF00B7-76DE-41DF-A6CD-B944D7303513}" destId="{41E0A397-1A48-4224-96EB-ACA8DBA84527}" srcOrd="0" destOrd="0" presId="urn:microsoft.com/office/officeart/2016/7/layout/VerticalSolidActionList"/>
    <dgm:cxn modelId="{862B7D9F-982B-459F-9ECE-97B3E005EF51}" type="presOf" srcId="{B7414B7F-9489-4B3A-B08D-88D875223BE3}" destId="{01F8F09B-C4F4-48C2-AA1A-8CC2F030AE46}" srcOrd="0" destOrd="0" presId="urn:microsoft.com/office/officeart/2016/7/layout/VerticalSolidActionList"/>
    <dgm:cxn modelId="{92530CAD-4AC1-48D8-913E-5A52255EC93F}" srcId="{88D58EDC-2633-4B04-BD0F-EFE82B954EB2}" destId="{13D0F594-5D25-46F6-B94D-E471BECC573F}" srcOrd="0" destOrd="0" parTransId="{479E77E5-C662-4D25-A7AC-91EC4BE4CA19}" sibTransId="{E6C19B07-D957-49E3-A3CD-221D218B7769}"/>
    <dgm:cxn modelId="{CECC6FB4-CA7D-467A-90C5-E70A2FB61925}" type="presOf" srcId="{1023B187-469A-4379-ABC5-8A4BCF5341C9}" destId="{C4B1697E-25D2-493C-A970-A30F80F9A9E9}" srcOrd="0" destOrd="1" presId="urn:microsoft.com/office/officeart/2016/7/layout/VerticalSolidActionList"/>
    <dgm:cxn modelId="{E43673B7-90D1-4460-AE7C-F9EDD853B80D}" type="presOf" srcId="{7CF1F2EB-0B29-491D-99BE-0F320408E0DB}" destId="{4A33F232-2710-4A0B-B8C4-804BCCC032C8}" srcOrd="0" destOrd="1" presId="urn:microsoft.com/office/officeart/2016/7/layout/VerticalSolidActionList"/>
    <dgm:cxn modelId="{1559E5C3-476D-4CBB-9504-9086F9435CE0}" srcId="{13D0F594-5D25-46F6-B94D-E471BECC573F}" destId="{1023B187-469A-4379-ABC5-8A4BCF5341C9}" srcOrd="0" destOrd="0" parTransId="{86129740-5954-41DE-BC0D-924CB5AF04EF}" sibTransId="{AC452AE6-6713-4BAA-B1F3-4B43940FC0C2}"/>
    <dgm:cxn modelId="{3534A6D0-6AB6-448A-B21C-23C4803145D9}" type="presOf" srcId="{88D58EDC-2633-4B04-BD0F-EFE82B954EB2}" destId="{089D7823-C908-4566-8659-0B7C44ABA162}" srcOrd="0" destOrd="0" presId="urn:microsoft.com/office/officeart/2016/7/layout/VerticalSolidActionList"/>
    <dgm:cxn modelId="{A88A44DE-E5C2-4A1F-82FD-3693EFCBC522}" type="presOf" srcId="{230F4E5B-E9FA-470F-BECF-71FCC14820DD}" destId="{41E0A397-1A48-4224-96EB-ACA8DBA84527}" srcOrd="0" destOrd="1" presId="urn:microsoft.com/office/officeart/2016/7/layout/VerticalSolidActionList"/>
    <dgm:cxn modelId="{5DC059E6-F630-4FF8-BA3D-8069966D51C1}" type="presOf" srcId="{13D0F594-5D25-46F6-B94D-E471BECC573F}" destId="{C4B1697E-25D2-493C-A970-A30F80F9A9E9}" srcOrd="0" destOrd="0" presId="urn:microsoft.com/office/officeart/2016/7/layout/VerticalSolidActionList"/>
    <dgm:cxn modelId="{D18C3EE8-5B7A-403D-8836-0174F36AB55C}" srcId="{01DF3D75-286F-40C8-9160-18DD4C7CCFA3}" destId="{B050D572-FFD8-425A-8750-F8295DC9671D}" srcOrd="2" destOrd="0" parTransId="{446D26A1-6901-4A56-99B9-08394DA66B69}" sibTransId="{C30A3956-1DB6-448E-BCDB-1BED116E53C8}"/>
    <dgm:cxn modelId="{EF68CFF0-ADAF-4344-95AA-29719EDFD013}" srcId="{B050D572-FFD8-425A-8750-F8295DC9671D}" destId="{50EF00B7-76DE-41DF-A6CD-B944D7303513}" srcOrd="0" destOrd="0" parTransId="{CE7538A4-EB3D-4DAB-8131-775D1EE3D901}" sibTransId="{10B07468-1024-4292-84E3-7055B9304D53}"/>
    <dgm:cxn modelId="{24AB0BF2-347A-4781-90B4-C731FA4D5902}" srcId="{AB42D31C-B89D-4062-92E4-5985B8406FF8}" destId="{F0143DC6-3063-4882-95A1-5C450EB07D66}" srcOrd="0" destOrd="0" parTransId="{E8F5D3B8-BA4C-42C6-BF60-F25BBC578900}" sibTransId="{452C10CD-7697-4FC7-934B-50F71501960B}"/>
    <dgm:cxn modelId="{13CD66B0-B330-45D3-9C25-7383A6764D33}" type="presParOf" srcId="{C232A726-C24A-40BF-AA40-911DB8488F22}" destId="{98E980D5-81C2-46E0-9DF3-F452C25D8BFA}" srcOrd="0" destOrd="0" presId="urn:microsoft.com/office/officeart/2016/7/layout/VerticalSolidActionList"/>
    <dgm:cxn modelId="{0B667CA0-3DDF-41E8-B673-7992809DF40A}" type="presParOf" srcId="{98E980D5-81C2-46E0-9DF3-F452C25D8BFA}" destId="{01F8F09B-C4F4-48C2-AA1A-8CC2F030AE46}" srcOrd="0" destOrd="0" presId="urn:microsoft.com/office/officeart/2016/7/layout/VerticalSolidActionList"/>
    <dgm:cxn modelId="{916A1C7E-7827-49D3-9C4B-C94F92CC3E9A}" type="presParOf" srcId="{98E980D5-81C2-46E0-9DF3-F452C25D8BFA}" destId="{E35D04B1-B7F4-4F89-83D8-938CF6127361}" srcOrd="1" destOrd="0" presId="urn:microsoft.com/office/officeart/2016/7/layout/VerticalSolidActionList"/>
    <dgm:cxn modelId="{1E0447CC-C7A1-4F0A-B264-47241D3DA9B0}" type="presParOf" srcId="{C232A726-C24A-40BF-AA40-911DB8488F22}" destId="{EAA403C5-CA22-4A5E-8882-F89A75181D67}" srcOrd="1" destOrd="0" presId="urn:microsoft.com/office/officeart/2016/7/layout/VerticalSolidActionList"/>
    <dgm:cxn modelId="{A40410CD-1AF6-455F-A6B7-402265C54890}" type="presParOf" srcId="{C232A726-C24A-40BF-AA40-911DB8488F22}" destId="{EF5E5FC6-4BEF-4434-90EA-E07586B6B055}" srcOrd="2" destOrd="0" presId="urn:microsoft.com/office/officeart/2016/7/layout/VerticalSolidActionList"/>
    <dgm:cxn modelId="{E375DC43-4CF4-4D38-9BD9-8CBD6E2DDC5A}" type="presParOf" srcId="{EF5E5FC6-4BEF-4434-90EA-E07586B6B055}" destId="{38E0E9B0-A220-4582-9E00-1B3BF6650896}" srcOrd="0" destOrd="0" presId="urn:microsoft.com/office/officeart/2016/7/layout/VerticalSolidActionList"/>
    <dgm:cxn modelId="{EEB6BA04-A649-4F53-84B8-20C667BCB94E}" type="presParOf" srcId="{EF5E5FC6-4BEF-4434-90EA-E07586B6B055}" destId="{4A33F232-2710-4A0B-B8C4-804BCCC032C8}" srcOrd="1" destOrd="0" presId="urn:microsoft.com/office/officeart/2016/7/layout/VerticalSolidActionList"/>
    <dgm:cxn modelId="{E2914D9C-77F6-41FC-BC0E-BCD2721806F7}" type="presParOf" srcId="{C232A726-C24A-40BF-AA40-911DB8488F22}" destId="{B965D9A1-5C15-4B24-96FC-775CC393FA7F}" srcOrd="3" destOrd="0" presId="urn:microsoft.com/office/officeart/2016/7/layout/VerticalSolidActionList"/>
    <dgm:cxn modelId="{FDB3A765-E4C3-4312-84D8-924973273917}" type="presParOf" srcId="{C232A726-C24A-40BF-AA40-911DB8488F22}" destId="{8F74F98B-4D5A-4990-B2BF-36D8DDD98C92}" srcOrd="4" destOrd="0" presId="urn:microsoft.com/office/officeart/2016/7/layout/VerticalSolidActionList"/>
    <dgm:cxn modelId="{55C53B97-135D-4FA0-9A20-4F6145CCFBEB}" type="presParOf" srcId="{8F74F98B-4D5A-4990-B2BF-36D8DDD98C92}" destId="{828C21B8-843A-4632-9D0D-BCBCE03CD50D}" srcOrd="0" destOrd="0" presId="urn:microsoft.com/office/officeart/2016/7/layout/VerticalSolidActionList"/>
    <dgm:cxn modelId="{F0C4F6C4-E2A4-4FD8-9895-1498B80642EF}" type="presParOf" srcId="{8F74F98B-4D5A-4990-B2BF-36D8DDD98C92}" destId="{41E0A397-1A48-4224-96EB-ACA8DBA84527}" srcOrd="1" destOrd="0" presId="urn:microsoft.com/office/officeart/2016/7/layout/VerticalSolidActionList"/>
    <dgm:cxn modelId="{91E8A920-9BB4-4EE4-9A36-A133690E2A8A}" type="presParOf" srcId="{C232A726-C24A-40BF-AA40-911DB8488F22}" destId="{5DF11E81-F8E9-45E7-B52D-EAD17AD8319A}" srcOrd="5" destOrd="0" presId="urn:microsoft.com/office/officeart/2016/7/layout/VerticalSolidActionList"/>
    <dgm:cxn modelId="{6F72CB5A-FAE4-4730-937C-98DE1F204D04}" type="presParOf" srcId="{C232A726-C24A-40BF-AA40-911DB8488F22}" destId="{7A266A89-27FD-4117-9D8E-E7AECBAB82C3}" srcOrd="6" destOrd="0" presId="urn:microsoft.com/office/officeart/2016/7/layout/VerticalSolidActionList"/>
    <dgm:cxn modelId="{D9CCC4A4-8F6E-4861-B886-CEEE95D42A93}" type="presParOf" srcId="{7A266A89-27FD-4117-9D8E-E7AECBAB82C3}" destId="{089D7823-C908-4566-8659-0B7C44ABA162}" srcOrd="0" destOrd="0" presId="urn:microsoft.com/office/officeart/2016/7/layout/VerticalSolidActionList"/>
    <dgm:cxn modelId="{40E604F4-7030-4906-AB2D-2AE87CCA9471}" type="presParOf" srcId="{7A266A89-27FD-4117-9D8E-E7AECBAB82C3}" destId="{C4B1697E-25D2-493C-A970-A30F80F9A9E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D04B1-B7F4-4F89-83D8-938CF6127361}">
      <dsp:nvSpPr>
        <dsp:cNvPr id="0" name=""/>
        <dsp:cNvSpPr/>
      </dsp:nvSpPr>
      <dsp:spPr>
        <a:xfrm>
          <a:off x="1333366" y="2516"/>
          <a:ext cx="5333466" cy="130356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331105" rIns="103484" bIns="33110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Detecting Errors: Linting tools, code reviews.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Using ESLint for JavaScript.</a:t>
          </a:r>
        </a:p>
      </dsp:txBody>
      <dsp:txXfrm>
        <a:off x="1333366" y="2516"/>
        <a:ext cx="5333466" cy="1303561"/>
      </dsp:txXfrm>
    </dsp:sp>
    <dsp:sp modelId="{01F8F09B-C4F4-48C2-AA1A-8CC2F030AE46}">
      <dsp:nvSpPr>
        <dsp:cNvPr id="0" name=""/>
        <dsp:cNvSpPr/>
      </dsp:nvSpPr>
      <dsp:spPr>
        <a:xfrm>
          <a:off x="0" y="2516"/>
          <a:ext cx="1333366" cy="130356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Detecting</a:t>
          </a:r>
        </a:p>
      </dsp:txBody>
      <dsp:txXfrm>
        <a:off x="0" y="2516"/>
        <a:ext cx="1333366" cy="1303561"/>
      </dsp:txXfrm>
    </dsp:sp>
    <dsp:sp modelId="{4A33F232-2710-4A0B-B8C4-804BCCC032C8}">
      <dsp:nvSpPr>
        <dsp:cNvPr id="0" name=""/>
        <dsp:cNvSpPr/>
      </dsp:nvSpPr>
      <dsp:spPr>
        <a:xfrm>
          <a:off x="1333366" y="1384291"/>
          <a:ext cx="5333466" cy="1303561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331105" rIns="103484" bIns="33110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Detecting Faults: Static analysis tools, formal methods.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Using static analysis tools like FindBugs.</a:t>
          </a:r>
        </a:p>
      </dsp:txBody>
      <dsp:txXfrm>
        <a:off x="1333366" y="1384291"/>
        <a:ext cx="5333466" cy="1303561"/>
      </dsp:txXfrm>
    </dsp:sp>
    <dsp:sp modelId="{38E0E9B0-A220-4582-9E00-1B3BF6650896}">
      <dsp:nvSpPr>
        <dsp:cNvPr id="0" name=""/>
        <dsp:cNvSpPr/>
      </dsp:nvSpPr>
      <dsp:spPr>
        <a:xfrm>
          <a:off x="0" y="1384291"/>
          <a:ext cx="1333366" cy="1303561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Detecting</a:t>
          </a:r>
        </a:p>
      </dsp:txBody>
      <dsp:txXfrm>
        <a:off x="0" y="1384291"/>
        <a:ext cx="1333366" cy="1303561"/>
      </dsp:txXfrm>
    </dsp:sp>
    <dsp:sp modelId="{41E0A397-1A48-4224-96EB-ACA8DBA84527}">
      <dsp:nvSpPr>
        <dsp:cNvPr id="0" name=""/>
        <dsp:cNvSpPr/>
      </dsp:nvSpPr>
      <dsp:spPr>
        <a:xfrm>
          <a:off x="1333366" y="2766066"/>
          <a:ext cx="5333466" cy="1303561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331105" rIns="103484" bIns="33110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Detecting Failures: Automated testing frameworks, continuous integration.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Using JUnit for automated testing in Java.</a:t>
          </a:r>
        </a:p>
      </dsp:txBody>
      <dsp:txXfrm>
        <a:off x="1333366" y="2766066"/>
        <a:ext cx="5333466" cy="1303561"/>
      </dsp:txXfrm>
    </dsp:sp>
    <dsp:sp modelId="{828C21B8-843A-4632-9D0D-BCBCE03CD50D}">
      <dsp:nvSpPr>
        <dsp:cNvPr id="0" name=""/>
        <dsp:cNvSpPr/>
      </dsp:nvSpPr>
      <dsp:spPr>
        <a:xfrm>
          <a:off x="0" y="2766066"/>
          <a:ext cx="1333366" cy="1303561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Detecting</a:t>
          </a:r>
        </a:p>
      </dsp:txBody>
      <dsp:txXfrm>
        <a:off x="0" y="2766066"/>
        <a:ext cx="1333366" cy="1303561"/>
      </dsp:txXfrm>
    </dsp:sp>
    <dsp:sp modelId="{C4B1697E-25D2-493C-A970-A30F80F9A9E9}">
      <dsp:nvSpPr>
        <dsp:cNvPr id="0" name=""/>
        <dsp:cNvSpPr/>
      </dsp:nvSpPr>
      <dsp:spPr>
        <a:xfrm>
          <a:off x="1333366" y="4147841"/>
          <a:ext cx="5333466" cy="1303561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484" tIns="331105" rIns="103484" bIns="331105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Detecting Vulnerabilities: Security scanners, penetration testing.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Using OWASP ZAP for web application security scanning.</a:t>
          </a:r>
        </a:p>
      </dsp:txBody>
      <dsp:txXfrm>
        <a:off x="1333366" y="4147841"/>
        <a:ext cx="5333466" cy="1303561"/>
      </dsp:txXfrm>
    </dsp:sp>
    <dsp:sp modelId="{089D7823-C908-4566-8659-0B7C44ABA162}">
      <dsp:nvSpPr>
        <dsp:cNvPr id="0" name=""/>
        <dsp:cNvSpPr/>
      </dsp:nvSpPr>
      <dsp:spPr>
        <a:xfrm>
          <a:off x="0" y="4147841"/>
          <a:ext cx="1333366" cy="1303561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557" tIns="128763" rIns="70557" bIns="12876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Detecting</a:t>
          </a:r>
        </a:p>
      </dsp:txBody>
      <dsp:txXfrm>
        <a:off x="0" y="4147841"/>
        <a:ext cx="1333366" cy="1303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How Content Can Help Recruit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25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Module 3: Software Bugs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825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CYBR 515: Software Security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Summer 2024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Mohammad </a:t>
            </a:r>
            <a:r>
              <a:rPr lang="en-US" sz="260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Jamil Ahmad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, Ph.D.</a:t>
            </a: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EA33-AEFE-DD30-A95E-2357898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Other Human and External 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AB4-8F94-DC7B-2B6D-7C368B7F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Human Error</a:t>
            </a:r>
            <a:r>
              <a:rPr lang="en-US" dirty="0"/>
              <a:t>: Inappropriate use, incorrect data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Management Laxity</a:t>
            </a:r>
            <a:r>
              <a:rPr lang="en-US" dirty="0"/>
              <a:t>: Ignoring warnings due to cost concerns.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 Systems</a:t>
            </a:r>
            <a:r>
              <a:rPr lang="en-US" dirty="0"/>
              <a:t>: Dependency on reliable hardware and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 Security</a:t>
            </a:r>
            <a:r>
              <a:rPr lang="en-US" dirty="0"/>
              <a:t>: Vulnerabilities exploited by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Environmental Factors</a:t>
            </a:r>
            <a:r>
              <a:rPr lang="en-US" dirty="0"/>
              <a:t>: Natural disasters affecting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7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8E5A-056A-D2E2-1594-45AD8C3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Examples of Critical Software Failures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9C47-42F0-061F-4D83-22496399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Ariane-5 Rocket</a:t>
            </a:r>
            <a:r>
              <a:rPr lang="en-US" dirty="0"/>
              <a:t>: Software error leading to rocket destruction.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Therac-25</a:t>
            </a:r>
            <a:r>
              <a:rPr lang="en-US" dirty="0"/>
              <a:t>: Radiation overdose causing deaths.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 Navy Ship Yorktown</a:t>
            </a:r>
            <a:r>
              <a:rPr lang="en-US" dirty="0"/>
              <a:t>: Improper input leading to system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Mars Climate Orbiter</a:t>
            </a:r>
            <a:r>
              <a:rPr lang="en-US" dirty="0"/>
              <a:t>: Unit conversion error causing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 Telephone Networks</a:t>
            </a:r>
            <a:r>
              <a:rPr lang="en-US" dirty="0"/>
              <a:t>: Software issues causing network failures.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0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65A5-9EB6-C2B6-9F06-8FA5D0B4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Evolution of Software Issues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8172-A76A-2050-EE23-4B7C9675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Software Errors: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Mistakes in code or logic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 errors, logical errors.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Software Faults: </a:t>
            </a:r>
            <a:r>
              <a:rPr lang="en-US" dirty="0"/>
              <a:t>Incorrect steps or data causing incorrect results.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Miscalculation in algorithms.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Software Failures: </a:t>
            </a:r>
            <a:r>
              <a:rPr lang="en-US" dirty="0"/>
              <a:t>Inability to perform required functions.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System crashes, incorrect outputs.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Software Bugs: </a:t>
            </a:r>
            <a:r>
              <a:rPr lang="en-US" dirty="0"/>
              <a:t>Flaws in the software causing unintended behavior.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Infinite loops, memory leaks.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Software Vulnerabilities: </a:t>
            </a:r>
            <a:r>
              <a:rPr lang="en-US" dirty="0"/>
              <a:t>Weaknesses that can be exploited.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SQL injection, buffer overflow.</a:t>
            </a:r>
            <a:endParaRPr lang="en-US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78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9EA33-AEFE-DD30-A95E-2357898A0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r>
              <a:rPr kumimoji="0" lang="en-US" altLang="en-US" sz="34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Comparison Table: Errors vs. Faults vs. Failures vs. Bugs vs. Vulnerabilities</a:t>
            </a:r>
          </a:p>
          <a:p>
            <a:pPr marL="0" marR="0" lvl="0" indent="0" algn="l" fontAlgn="base">
              <a:lnSpc>
                <a:spcPct val="90000"/>
              </a:lnSpc>
              <a:spcAft>
                <a:spcPct val="0"/>
              </a:spcAft>
              <a:buClrTx/>
              <a:buSzTx/>
              <a:tabLst/>
            </a:pPr>
            <a:endParaRPr kumimoji="0" lang="en-US" altLang="en-US" sz="34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91B6102-80A9-FE12-3BC0-6CE511797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368856"/>
              </p:ext>
            </p:extLst>
          </p:nvPr>
        </p:nvGraphicFramePr>
        <p:xfrm>
          <a:off x="699713" y="1822348"/>
          <a:ext cx="10209372" cy="4643669"/>
        </p:xfrm>
        <a:graphic>
          <a:graphicData uri="http://schemas.openxmlformats.org/drawingml/2006/table">
            <a:tbl>
              <a:tblPr firstRow="1" firstCol="1">
                <a:tableStyleId>{8799B23B-EC83-4686-B30A-512413B5E67A}</a:tableStyleId>
              </a:tblPr>
              <a:tblGrid>
                <a:gridCol w="1938261">
                  <a:extLst>
                    <a:ext uri="{9D8B030D-6E8A-4147-A177-3AD203B41FA5}">
                      <a16:colId xmlns:a16="http://schemas.microsoft.com/office/drawing/2014/main" val="3633241148"/>
                    </a:ext>
                  </a:extLst>
                </a:gridCol>
                <a:gridCol w="2093162">
                  <a:extLst>
                    <a:ext uri="{9D8B030D-6E8A-4147-A177-3AD203B41FA5}">
                      <a16:colId xmlns:a16="http://schemas.microsoft.com/office/drawing/2014/main" val="3373769452"/>
                    </a:ext>
                  </a:extLst>
                </a:gridCol>
                <a:gridCol w="2007601">
                  <a:extLst>
                    <a:ext uri="{9D8B030D-6E8A-4147-A177-3AD203B41FA5}">
                      <a16:colId xmlns:a16="http://schemas.microsoft.com/office/drawing/2014/main" val="542796646"/>
                    </a:ext>
                  </a:extLst>
                </a:gridCol>
                <a:gridCol w="2043748">
                  <a:extLst>
                    <a:ext uri="{9D8B030D-6E8A-4147-A177-3AD203B41FA5}">
                      <a16:colId xmlns:a16="http://schemas.microsoft.com/office/drawing/2014/main" val="1013620823"/>
                    </a:ext>
                  </a:extLst>
                </a:gridCol>
                <a:gridCol w="2126600">
                  <a:extLst>
                    <a:ext uri="{9D8B030D-6E8A-4147-A177-3AD203B41FA5}">
                      <a16:colId xmlns:a16="http://schemas.microsoft.com/office/drawing/2014/main" val="3140830043"/>
                    </a:ext>
                  </a:extLst>
                </a:gridCol>
              </a:tblGrid>
              <a:tr h="304598">
                <a:tc>
                  <a:txBody>
                    <a:bodyPr/>
                    <a:lstStyle/>
                    <a:p>
                      <a:r>
                        <a:rPr lang="en-US" sz="1400" b="1"/>
                        <a:t>Term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Definition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Cause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Impact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Example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extLst>
                  <a:ext uri="{0D108BD9-81ED-4DB2-BD59-A6C34878D82A}">
                    <a16:rowId xmlns:a16="http://schemas.microsoft.com/office/drawing/2014/main" val="4175316705"/>
                  </a:ext>
                </a:extLst>
              </a:tr>
              <a:tr h="954463">
                <a:tc>
                  <a:txBody>
                    <a:bodyPr/>
                    <a:lstStyle/>
                    <a:p>
                      <a:r>
                        <a:rPr lang="en-US" sz="1400" b="1"/>
                        <a:t>Error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human mistake made during software development.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Human actions (e.g., coding, design errors)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Leads to faults if not corrected.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Incorrectly implemented algorithm due to misunderstood requirements.</a:t>
                      </a:r>
                    </a:p>
                  </a:txBody>
                  <a:tcPr marL="53195" marR="53195" marT="26597" marB="26597" anchor="ctr"/>
                </a:tc>
                <a:extLst>
                  <a:ext uri="{0D108BD9-81ED-4DB2-BD59-A6C34878D82A}">
                    <a16:rowId xmlns:a16="http://schemas.microsoft.com/office/drawing/2014/main" val="1009256001"/>
                  </a:ext>
                </a:extLst>
              </a:tr>
              <a:tr h="737841">
                <a:tc>
                  <a:txBody>
                    <a:bodyPr/>
                    <a:lstStyle/>
                    <a:p>
                      <a:r>
                        <a:rPr lang="en-US" sz="1400" b="1"/>
                        <a:t>Fault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flaw in the software resulting from an error.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Error in code or logic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 cause software to behave incorrectly.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Misplaced decimal point causing incorrect calculations.</a:t>
                      </a:r>
                    </a:p>
                  </a:txBody>
                  <a:tcPr marL="53195" marR="53195" marT="26597" marB="26597" anchor="ctr"/>
                </a:tc>
                <a:extLst>
                  <a:ext uri="{0D108BD9-81ED-4DB2-BD59-A6C34878D82A}">
                    <a16:rowId xmlns:a16="http://schemas.microsoft.com/office/drawing/2014/main" val="2341559693"/>
                  </a:ext>
                </a:extLst>
              </a:tr>
              <a:tr h="737841">
                <a:tc>
                  <a:txBody>
                    <a:bodyPr/>
                    <a:lstStyle/>
                    <a:p>
                      <a:r>
                        <a:rPr lang="en-US" sz="1400" b="1"/>
                        <a:t>Failure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inability of software to perform its required functions.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Activation of a fault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Results in system malfunction.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System crash due to division by zero.</a:t>
                      </a:r>
                    </a:p>
                  </a:txBody>
                  <a:tcPr marL="53195" marR="53195" marT="26597" marB="26597" anchor="ctr"/>
                </a:tc>
                <a:extLst>
                  <a:ext uri="{0D108BD9-81ED-4DB2-BD59-A6C34878D82A}">
                    <a16:rowId xmlns:a16="http://schemas.microsoft.com/office/drawing/2014/main" val="2726393034"/>
                  </a:ext>
                </a:extLst>
              </a:tr>
              <a:tr h="954463">
                <a:tc>
                  <a:txBody>
                    <a:bodyPr/>
                    <a:lstStyle/>
                    <a:p>
                      <a:r>
                        <a:rPr lang="en-US" sz="1400" b="1"/>
                        <a:t>Bug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 issue in the software causing incorrect or unexpected results.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Fault in the code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Affects software functionality.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Infinite loop in a program due to incorrect loop condition.</a:t>
                      </a:r>
                    </a:p>
                  </a:txBody>
                  <a:tcPr marL="53195" marR="53195" marT="26597" marB="26597" anchor="ctr"/>
                </a:tc>
                <a:extLst>
                  <a:ext uri="{0D108BD9-81ED-4DB2-BD59-A6C34878D82A}">
                    <a16:rowId xmlns:a16="http://schemas.microsoft.com/office/drawing/2014/main" val="2817961651"/>
                  </a:ext>
                </a:extLst>
              </a:tr>
              <a:tr h="954463">
                <a:tc>
                  <a:txBody>
                    <a:bodyPr/>
                    <a:lstStyle/>
                    <a:p>
                      <a:r>
                        <a:rPr lang="en-US" sz="1400" b="1"/>
                        <a:t>Vulnerability</a:t>
                      </a:r>
                      <a:endParaRPr lang="en-US" sz="1400"/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weakness in the software that can be exploited to cause harm.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Security flaw or bug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 be exploited by attackers.</a:t>
                      </a:r>
                    </a:p>
                  </a:txBody>
                  <a:tcPr marL="53195" marR="53195" marT="26597" marB="26597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SQL injection vulnerability due to improper input validation.</a:t>
                      </a:r>
                    </a:p>
                  </a:txBody>
                  <a:tcPr marL="53195" marR="53195" marT="26597" marB="26597" anchor="ctr"/>
                </a:tc>
                <a:extLst>
                  <a:ext uri="{0D108BD9-81ED-4DB2-BD59-A6C34878D82A}">
                    <a16:rowId xmlns:a16="http://schemas.microsoft.com/office/drawing/2014/main" val="314300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877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345-BD12-3A29-DFE1-6AD28D56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all of those are related to </a:t>
            </a:r>
            <a:r>
              <a:rPr lang="en-US" dirty="0" err="1"/>
              <a:t>eachother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90C5-0F08-DDF9-10D1-35CA3BF83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Error to Fault: </a:t>
            </a:r>
            <a:r>
              <a:rPr lang="en-US" dirty="0"/>
              <a:t>An error leads to a fault if it results in incorrect code.</a:t>
            </a:r>
          </a:p>
          <a:p>
            <a:r>
              <a:rPr lang="en-US" b="1" dirty="0"/>
              <a:t>Fault to Failure</a:t>
            </a:r>
            <a:r>
              <a:rPr lang="en-US" dirty="0"/>
              <a:t>: A fault leads to a failure when it affects the system's functionality.</a:t>
            </a:r>
          </a:p>
          <a:p>
            <a:r>
              <a:rPr lang="en-US" b="1" dirty="0"/>
              <a:t>Failure to Bug</a:t>
            </a:r>
            <a:r>
              <a:rPr lang="en-US" dirty="0"/>
              <a:t>: A failure is recognized as a bug when it is reported and documented.</a:t>
            </a:r>
          </a:p>
          <a:p>
            <a:r>
              <a:rPr lang="en-US" b="1" dirty="0"/>
              <a:t>Bug to Vulnerability:</a:t>
            </a:r>
            <a:r>
              <a:rPr lang="en-US" dirty="0"/>
              <a:t> A bug becomes a vulnerability if it can be exploited.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109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78E5A-056A-D2E2-1594-45AD8C30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How to detect each?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9C2C21D-C3A9-4915-76A4-0F6D81FA4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7715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5658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D65A5-9EB6-C2B6-9F06-8FA5D0B4D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99F69-C9DB-DE10-12F9-F16B686F6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1917" y="540086"/>
            <a:ext cx="7599749" cy="562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60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3DFB-5625-4D42-C744-9067155B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271FB-9750-E989-3DC1-7C9322DF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0" y="1295400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Why do software fail?</a:t>
            </a:r>
          </a:p>
          <a:p>
            <a:r>
              <a:rPr lang="en-US" dirty="0"/>
              <a:t>Attributes of good software</a:t>
            </a:r>
          </a:p>
          <a:p>
            <a:r>
              <a:rPr lang="en-US" dirty="0"/>
              <a:t>Software failures</a:t>
            </a:r>
          </a:p>
          <a:p>
            <a:r>
              <a:rPr lang="en-US" dirty="0"/>
              <a:t>Evolution of software issues</a:t>
            </a:r>
          </a:p>
          <a:p>
            <a:r>
              <a:rPr lang="en-US" dirty="0"/>
              <a:t>Version Control Systems</a:t>
            </a:r>
          </a:p>
          <a:p>
            <a:r>
              <a:rPr lang="en-US" dirty="0"/>
              <a:t>Static code analysis 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5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65A5-9EB6-C2B6-9F06-8FA5D0B4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Dysfunction: Why Do Software Fail?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8172-A76A-2050-EE23-4B7C9675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Context</a:t>
            </a:r>
            <a:r>
              <a:rPr lang="en-US" dirty="0"/>
              <a:t>: Software is pervasive but often unnoticed until problems arise.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</a:t>
            </a:r>
            <a:r>
              <a:rPr lang="en-US" dirty="0"/>
              <a:t>: It is labor-intensive, complex, and </a:t>
            </a:r>
            <a:r>
              <a:rPr lang="en-US" i="1" dirty="0">
                <a:highlight>
                  <a:srgbClr val="FFFF00"/>
                </a:highlight>
              </a:rPr>
              <a:t>error-prone.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Focus</a:t>
            </a:r>
            <a:r>
              <a:rPr lang="en-US" dirty="0"/>
              <a:t>: The studies on eCampus explore reasons for software failures.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Also, provide guidelines on how to discover those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46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EA33-AEFE-DD30-A95E-2357898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Attributes of Good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AB4-8F94-DC7B-2B6D-7C368B7F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Functionality</a:t>
            </a:r>
            <a:r>
              <a:rPr lang="en-US" dirty="0"/>
              <a:t>: Delivers required functionality and performance.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Maintainability</a:t>
            </a:r>
            <a:r>
              <a:rPr lang="en-US" dirty="0"/>
              <a:t>: Easy to maintain and evolve.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Dependability</a:t>
            </a:r>
            <a:r>
              <a:rPr lang="en-US" dirty="0"/>
              <a:t>: Reliable, secure, and safe.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Efficiency</a:t>
            </a:r>
            <a:r>
              <a:rPr lang="en-US" dirty="0"/>
              <a:t>: Optimizes system resource usage.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Acceptability</a:t>
            </a:r>
            <a:r>
              <a:rPr lang="en-US" dirty="0"/>
              <a:t>: Understandable, usable, and compatible.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Survivability</a:t>
            </a:r>
            <a:r>
              <a:rPr lang="en-US" dirty="0"/>
              <a:t>: Adapts to various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2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65A5-9EB6-C2B6-9F06-8FA5D0B4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all software equally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8172-A76A-2050-EE23-4B7C9675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Safety-critical</a:t>
            </a:r>
            <a:r>
              <a:rPr lang="en-US" dirty="0"/>
              <a:t>: Protects human lives (e.g., medical devices, aircraft controls).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Mission-critical</a:t>
            </a:r>
            <a:r>
              <a:rPr lang="en-US" dirty="0"/>
              <a:t>: Essential tasks (e.g., financial transactions, telecommunications).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Business-critical</a:t>
            </a:r>
            <a:r>
              <a:rPr lang="en-US" dirty="0"/>
              <a:t>: Protects confidential information (e.g., banking, military applications).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60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EA33-AEFE-DD30-A95E-2357898A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Software Failure?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AB4-8F94-DC7B-2B6D-7C368B7F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Inability of a system or component to perform its required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Concepts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Fault/Defect</a:t>
            </a:r>
            <a:r>
              <a:rPr lang="en-US" dirty="0"/>
              <a:t>: Incorrect step causing incorrect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Failure</a:t>
            </a:r>
            <a:r>
              <a:rPr lang="en-US" dirty="0"/>
              <a:t>: System’s inability to deliver expected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Error</a:t>
            </a:r>
            <a:r>
              <a:rPr lang="en-US" dirty="0"/>
              <a:t>: Difference between computed and correct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78E5A-056A-D2E2-1594-45AD8C3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Classification of Failures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9C47-42F0-061F-4D83-22496399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Unplanned Events</a:t>
            </a:r>
            <a:r>
              <a:rPr lang="en-US" dirty="0"/>
              <a:t>: Crashes, hangs, incorrect or no output.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Planned Events</a:t>
            </a:r>
            <a:r>
              <a:rPr lang="en-US" dirty="0"/>
              <a:t>: Scheduled system shutdowns for maintenance.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Configuration Failures</a:t>
            </a:r>
            <a:r>
              <a:rPr lang="en-US" dirty="0"/>
              <a:t>: Errors due to configuration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0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D65A5-9EB6-C2B6-9F06-8FA5D0B4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Causes of Software Failure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8172-A76A-2050-EE23-4B7C9675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Lack of Design</a:t>
            </a:r>
            <a:r>
              <a:rPr lang="en-US" dirty="0"/>
              <a:t>: Poor or no design before coding.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Inadequate Testing</a:t>
            </a:r>
            <a:r>
              <a:rPr lang="en-US" dirty="0"/>
              <a:t>: Insufficient testing before release.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Attitudinal Changes</a:t>
            </a:r>
            <a:r>
              <a:rPr lang="en-US" dirty="0"/>
              <a:t>: Shift from meticulous planning to “code and fix” approach.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Incompatibilities from Software Changes</a:t>
            </a:r>
            <a:r>
              <a:rPr lang="en-US" dirty="0"/>
              <a:t>: Introduction of new errors.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Hostile Agent Attacks</a:t>
            </a:r>
            <a:r>
              <a:rPr lang="en-US" dirty="0"/>
              <a:t>: Intentional changes to cause failure.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Unanticipated Applications</a:t>
            </a:r>
            <a:r>
              <a:rPr lang="en-US" dirty="0"/>
              <a:t>: Use cases not foreseen by developers.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2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2489-8851-2AE4-3927-6C813C0A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Causes of Software Failure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F41E-8FDB-4E92-7FE3-194C1D960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b="1" dirty="0"/>
              <a:t>Complexity</a:t>
            </a:r>
            <a:r>
              <a:rPr lang="en-US" dirty="0"/>
              <a:t>: Increased complexity leads to more potential for errors.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b="1" dirty="0"/>
              <a:t>Human Error</a:t>
            </a:r>
            <a:r>
              <a:rPr lang="en-US" dirty="0"/>
              <a:t>: Mistakes made by developers and users.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b="1" dirty="0"/>
              <a:t>External Factors</a:t>
            </a:r>
            <a:r>
              <a:rPr lang="en-US" dirty="0"/>
              <a:t>: Environmental conditions, cyber attacks.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E66D2EA-9ED4-4768-866F-AD24A7F25A2D}">
  <we:reference id="wa104381411" version="2.4.5.0" store="en-US" storeType="OMEX"/>
  <we:alternateReferences>
    <we:reference id="wa104381411" version="2.4.5.0" store="wa10438141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6095</TotalTime>
  <Words>902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Table of Contents</vt:lpstr>
      <vt:lpstr>Software Dysfunction: Why Do Software Fail?</vt:lpstr>
      <vt:lpstr>Attributes of Good Software</vt:lpstr>
      <vt:lpstr>Are all software equally important?</vt:lpstr>
      <vt:lpstr>What Is Software Failure?</vt:lpstr>
      <vt:lpstr>Classification of Failures</vt:lpstr>
      <vt:lpstr>Causes of Software Failure</vt:lpstr>
      <vt:lpstr>Causes of Software Failure</vt:lpstr>
      <vt:lpstr>Other Human and External Factors</vt:lpstr>
      <vt:lpstr>Examples of Critical Software Failures</vt:lpstr>
      <vt:lpstr>Evolution of Software Issues</vt:lpstr>
      <vt:lpstr>Comparison Table: Errors vs. Faults vs. Failures vs. Bugs vs. Vulnerabilities </vt:lpstr>
      <vt:lpstr>How all of those are related to eachother?</vt:lpstr>
      <vt:lpstr>How to detect each?</vt:lpstr>
      <vt:lpstr>Python example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MJ Ahmad</cp:lastModifiedBy>
  <cp:revision>140</cp:revision>
  <dcterms:created xsi:type="dcterms:W3CDTF">2011-06-20T17:46:59Z</dcterms:created>
  <dcterms:modified xsi:type="dcterms:W3CDTF">2024-05-27T01:19:07Z</dcterms:modified>
</cp:coreProperties>
</file>