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83" r:id="rId6"/>
    <p:sldId id="284" r:id="rId7"/>
    <p:sldId id="285" r:id="rId8"/>
    <p:sldId id="287" r:id="rId9"/>
    <p:sldId id="289" r:id="rId10"/>
    <p:sldId id="291" r:id="rId11"/>
    <p:sldId id="293" r:id="rId12"/>
    <p:sldId id="294" r:id="rId13"/>
    <p:sldId id="295" r:id="rId14"/>
    <p:sldId id="296" r:id="rId15"/>
    <p:sldId id="297" r:id="rId16"/>
    <p:sldId id="298" r:id="rId17"/>
    <p:sldId id="304" r:id="rId18"/>
    <p:sldId id="300" r:id="rId19"/>
    <p:sldId id="301" r:id="rId20"/>
    <p:sldId id="302" r:id="rId21"/>
    <p:sldId id="303" r:id="rId22"/>
    <p:sldId id="305" r:id="rId23"/>
    <p:sldId id="306" r:id="rId24"/>
    <p:sldId id="307" r:id="rId25"/>
    <p:sldId id="308" r:id="rId26"/>
    <p:sldId id="309" r:id="rId27"/>
    <p:sldId id="310" r:id="rId28"/>
    <p:sldId id="311" r:id="rId29"/>
    <p:sldId id="312"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41" r:id="rId45"/>
    <p:sldId id="342" r:id="rId46"/>
    <p:sldId id="343" r:id="rId47"/>
    <p:sldId id="344" r:id="rId48"/>
    <p:sldId id="328" r:id="rId49"/>
    <p:sldId id="345" r:id="rId50"/>
    <p:sldId id="346" r:id="rId51"/>
    <p:sldId id="347" r:id="rId52"/>
    <p:sldId id="330" r:id="rId53"/>
    <p:sldId id="350" r:id="rId54"/>
    <p:sldId id="358" r:id="rId55"/>
    <p:sldId id="359" r:id="rId56"/>
    <p:sldId id="351" r:id="rId57"/>
    <p:sldId id="360" r:id="rId58"/>
    <p:sldId id="361" r:id="rId59"/>
    <p:sldId id="352" r:id="rId60"/>
    <p:sldId id="353" r:id="rId61"/>
    <p:sldId id="354" r:id="rId62"/>
    <p:sldId id="362" r:id="rId63"/>
    <p:sldId id="363" r:id="rId64"/>
    <p:sldId id="364" r:id="rId65"/>
    <p:sldId id="36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48" autoAdjust="0"/>
  </p:normalViewPr>
  <p:slideViewPr>
    <p:cSldViewPr>
      <p:cViewPr varScale="1">
        <p:scale>
          <a:sx n="76" d="100"/>
          <a:sy n="76" d="100"/>
        </p:scale>
        <p:origin x="619"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0456082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6/8/2024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7509179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1509773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How Content Can Help Recruit</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6/8/2024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ecurityheaders.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825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a:solidFill>
                  <a:schemeClr val="tx2"/>
                </a:solidFill>
                <a:latin typeface="Arial" pitchFamily="34" charset="0"/>
                <a:cs typeface="Arial" pitchFamily="34" charset="0"/>
              </a:rPr>
              <a:t>Module 5: </a:t>
            </a:r>
            <a:r>
              <a:rPr lang="en-US" sz="7700" dirty="0">
                <a:solidFill>
                  <a:schemeClr val="tx2"/>
                </a:solidFill>
                <a:latin typeface="Arial" pitchFamily="34" charset="0"/>
                <a:cs typeface="Arial" pitchFamily="34" charset="0"/>
              </a:rPr>
              <a:t>Software Vulnerabilities</a:t>
            </a:r>
          </a:p>
        </p:txBody>
      </p:sp>
      <p:sp>
        <p:nvSpPr>
          <p:cNvPr id="7" name="Title 1"/>
          <p:cNvSpPr txBox="1">
            <a:spLocks/>
          </p:cNvSpPr>
          <p:nvPr/>
        </p:nvSpPr>
        <p:spPr>
          <a:xfrm>
            <a:off x="1825239" y="3200400"/>
            <a:ext cx="8610600" cy="12192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chemeClr val="tx2">
                    <a:lumMod val="60000"/>
                    <a:lumOff val="40000"/>
                  </a:schemeClr>
                </a:solidFill>
                <a:latin typeface="Arial" pitchFamily="34" charset="0"/>
                <a:cs typeface="Arial" pitchFamily="34" charset="0"/>
              </a:rPr>
              <a:t>CYBR 515: Software Security</a:t>
            </a:r>
          </a:p>
          <a:p>
            <a:r>
              <a:rPr lang="en-US" sz="2600" dirty="0">
                <a:solidFill>
                  <a:schemeClr val="tx2">
                    <a:lumMod val="60000"/>
                    <a:lumOff val="40000"/>
                  </a:schemeClr>
                </a:solidFill>
                <a:latin typeface="Arial" pitchFamily="34" charset="0"/>
                <a:cs typeface="Arial" pitchFamily="34" charset="0"/>
              </a:rPr>
              <a:t>Summer 2024</a:t>
            </a:r>
          </a:p>
          <a:p>
            <a:r>
              <a:rPr lang="en-US" sz="2600" dirty="0">
                <a:solidFill>
                  <a:schemeClr val="tx2">
                    <a:lumMod val="60000"/>
                    <a:lumOff val="40000"/>
                  </a:schemeClr>
                </a:solidFill>
                <a:latin typeface="Arial" pitchFamily="34" charset="0"/>
                <a:cs typeface="Arial" pitchFamily="34" charset="0"/>
              </a:rPr>
              <a:t>Mohammad </a:t>
            </a:r>
            <a:r>
              <a:rPr lang="en-US" sz="2600">
                <a:solidFill>
                  <a:schemeClr val="tx2">
                    <a:lumMod val="60000"/>
                    <a:lumOff val="40000"/>
                  </a:schemeClr>
                </a:solidFill>
                <a:latin typeface="Arial" pitchFamily="34" charset="0"/>
                <a:cs typeface="Arial" pitchFamily="34" charset="0"/>
              </a:rPr>
              <a:t>Jamil Ahmad</a:t>
            </a:r>
            <a:r>
              <a:rPr lang="en-US" sz="2600" dirty="0">
                <a:solidFill>
                  <a:schemeClr val="tx2">
                    <a:lumMod val="60000"/>
                    <a:lumOff val="40000"/>
                  </a:schemeClr>
                </a:solidFill>
                <a:latin typeface="Arial" pitchFamily="34" charset="0"/>
                <a:cs typeface="Arial" pitchFamily="34" charset="0"/>
              </a:rPr>
              <a:t>, Ph.D.</a:t>
            </a: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1.E. </a:t>
            </a:r>
            <a:r>
              <a:rPr lang="en-US" b="1" dirty="0"/>
              <a:t>XPath Injection</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Definition: Malicious XPath queries injected to manipulate XML data retrieval.</a:t>
            </a:r>
          </a:p>
          <a:p>
            <a:r>
              <a:rPr lang="en-US" dirty="0"/>
              <a:t>Impact: Unauthorized access, data disclosure.</a:t>
            </a:r>
          </a:p>
          <a:p>
            <a:r>
              <a:rPr lang="en-US" dirty="0"/>
              <a:t>Example: Injecting ') or '1'='1 into an XPath query to bypass authentication.</a:t>
            </a:r>
          </a:p>
          <a:p>
            <a:r>
              <a:rPr lang="en-US" b="1" dirty="0"/>
              <a:t>Detection Tools:</a:t>
            </a:r>
            <a:endParaRPr lang="en-US" dirty="0"/>
          </a:p>
          <a:p>
            <a:pPr lvl="1">
              <a:buFont typeface="Arial" panose="020B0604020202020204" pitchFamily="34" charset="0"/>
              <a:buChar char="•"/>
            </a:pPr>
            <a:r>
              <a:rPr lang="en-US" dirty="0"/>
              <a:t>Burp Suite</a:t>
            </a:r>
          </a:p>
          <a:p>
            <a:pPr lvl="1">
              <a:buFont typeface="Arial" panose="020B0604020202020204" pitchFamily="34" charset="0"/>
              <a:buChar char="•"/>
            </a:pPr>
            <a:r>
              <a:rPr lang="en-US" dirty="0"/>
              <a:t>OWASP ZAP</a:t>
            </a:r>
          </a:p>
          <a:p>
            <a:endParaRPr lang="en-US" dirty="0"/>
          </a:p>
        </p:txBody>
      </p:sp>
    </p:spTree>
    <p:extLst>
      <p:ext uri="{BB962C8B-B14F-4D97-AF65-F5344CB8AC3E}">
        <p14:creationId xmlns:p14="http://schemas.microsoft.com/office/powerpoint/2010/main" val="678913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lstStyle/>
          <a:p>
            <a:r>
              <a:rPr lang="en-US" dirty="0"/>
              <a:t>Mitigating the risks of injection attacks</a:t>
            </a:r>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pPr marL="514350" indent="-514350">
              <a:buFont typeface="+mj-lt"/>
              <a:buAutoNum type="arabicPeriod"/>
            </a:pPr>
            <a:r>
              <a:rPr lang="en-US" b="1" dirty="0"/>
              <a:t>Parameterized statements</a:t>
            </a:r>
          </a:p>
          <a:p>
            <a:pPr marL="514350" indent="-514350">
              <a:buFont typeface="+mj-lt"/>
              <a:buAutoNum type="arabicPeriod"/>
            </a:pPr>
            <a:r>
              <a:rPr lang="en-US" b="1" dirty="0"/>
              <a:t>Input validation and sanitization</a:t>
            </a:r>
          </a:p>
          <a:p>
            <a:pPr marL="514350" indent="-514350">
              <a:buFont typeface="+mj-lt"/>
              <a:buAutoNum type="arabicPeriod"/>
            </a:pPr>
            <a:r>
              <a:rPr lang="en-US" b="1" dirty="0"/>
              <a:t>Least privilege principle</a:t>
            </a:r>
            <a:r>
              <a:rPr lang="en-US" dirty="0"/>
              <a:t>:</a:t>
            </a:r>
            <a:endParaRPr lang="en-US" b="1" dirty="0"/>
          </a:p>
          <a:p>
            <a:pPr marL="514350" indent="-514350">
              <a:buFont typeface="+mj-lt"/>
              <a:buAutoNum type="arabicPeriod"/>
            </a:pPr>
            <a:r>
              <a:rPr lang="en-US" b="1" dirty="0"/>
              <a:t>Web Application Firewalls (WAFs)</a:t>
            </a:r>
          </a:p>
          <a:p>
            <a:pPr marL="514350" indent="-514350">
              <a:buFont typeface="+mj-lt"/>
              <a:buAutoNum type="arabicPeriod"/>
            </a:pPr>
            <a:r>
              <a:rPr lang="en-US" b="1" dirty="0"/>
              <a:t>Regular security audits</a:t>
            </a:r>
          </a:p>
          <a:p>
            <a:pPr marL="514350" indent="-514350">
              <a:buFont typeface="+mj-lt"/>
              <a:buAutoNum type="arabicPeriod"/>
            </a:pPr>
            <a:r>
              <a:rPr lang="en-US" b="1" dirty="0"/>
              <a:t>Security headers</a:t>
            </a:r>
            <a:endParaRPr lang="en-US" dirty="0"/>
          </a:p>
        </p:txBody>
      </p:sp>
    </p:spTree>
    <p:extLst>
      <p:ext uri="{BB962C8B-B14F-4D97-AF65-F5344CB8AC3E}">
        <p14:creationId xmlns:p14="http://schemas.microsoft.com/office/powerpoint/2010/main" val="60047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b="1" dirty="0"/>
              <a:t>1. Parameterized statements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Parameterized statements (or prepared statements) are a way of structuring SQL queries so that input data is treated as a parameter rather than part of the SQL command itself. This helps prevent SQL injection attacks by separating the code from the data.</a:t>
            </a:r>
          </a:p>
        </p:txBody>
      </p:sp>
    </p:spTree>
    <p:extLst>
      <p:ext uri="{BB962C8B-B14F-4D97-AF65-F5344CB8AC3E}">
        <p14:creationId xmlns:p14="http://schemas.microsoft.com/office/powerpoint/2010/main" val="278863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b="1" dirty="0"/>
              <a:t>2. Input Validation and Sanitization</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Input validation ensures that user input is in the expected format and meets specific criteria before processing. Sanitization cleans user input to remove or encode any potentially harmful characters.</a:t>
            </a:r>
          </a:p>
          <a:p>
            <a:r>
              <a:rPr lang="en-US" dirty="0"/>
              <a:t>How to Implement:</a:t>
            </a:r>
          </a:p>
          <a:p>
            <a:r>
              <a:rPr lang="en-US" dirty="0"/>
              <a:t>In Python, use libraries such as </a:t>
            </a:r>
            <a:r>
              <a:rPr lang="en-US" i="1" u="sng" dirty="0"/>
              <a:t>validators</a:t>
            </a:r>
            <a:r>
              <a:rPr lang="en-US" dirty="0"/>
              <a:t> or custom validation functions.</a:t>
            </a:r>
          </a:p>
        </p:txBody>
      </p:sp>
      <p:pic>
        <p:nvPicPr>
          <p:cNvPr id="6" name="Picture 5">
            <a:extLst>
              <a:ext uri="{FF2B5EF4-FFF2-40B4-BE49-F238E27FC236}">
                <a16:creationId xmlns:a16="http://schemas.microsoft.com/office/drawing/2014/main" id="{2F0B4479-BC2D-E28C-F10B-40DFD5E9CD25}"/>
              </a:ext>
            </a:extLst>
          </p:cNvPr>
          <p:cNvPicPr>
            <a:picLocks noChangeAspect="1"/>
          </p:cNvPicPr>
          <p:nvPr/>
        </p:nvPicPr>
        <p:blipFill>
          <a:blip r:embed="rId2"/>
          <a:stretch>
            <a:fillRect/>
          </a:stretch>
        </p:blipFill>
        <p:spPr>
          <a:xfrm>
            <a:off x="6553200" y="4876800"/>
            <a:ext cx="4038600" cy="1833018"/>
          </a:xfrm>
          <a:prstGeom prst="rect">
            <a:avLst/>
          </a:prstGeom>
        </p:spPr>
      </p:pic>
    </p:spTree>
    <p:extLst>
      <p:ext uri="{BB962C8B-B14F-4D97-AF65-F5344CB8AC3E}">
        <p14:creationId xmlns:p14="http://schemas.microsoft.com/office/powerpoint/2010/main" val="176919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3. </a:t>
            </a:r>
            <a:r>
              <a:rPr lang="en-US" b="1" dirty="0"/>
              <a:t>Least Privilege Principle</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The least privilege principle restricts access rights for users and applications to only what is necessary to perform their functions, reducing the risk of unauthorized access or modifications.</a:t>
            </a:r>
          </a:p>
          <a:p>
            <a:r>
              <a:rPr lang="en-US" b="1" dirty="0"/>
              <a:t>How to Implement:</a:t>
            </a:r>
            <a:endParaRPr lang="en-US" dirty="0"/>
          </a:p>
          <a:p>
            <a:pPr lvl="1"/>
            <a:r>
              <a:rPr lang="en-US" dirty="0"/>
              <a:t>Configure database user roles with minimal permissions.</a:t>
            </a:r>
          </a:p>
          <a:p>
            <a:endParaRPr lang="en-US" dirty="0"/>
          </a:p>
        </p:txBody>
      </p:sp>
      <p:pic>
        <p:nvPicPr>
          <p:cNvPr id="5" name="Picture 4">
            <a:extLst>
              <a:ext uri="{FF2B5EF4-FFF2-40B4-BE49-F238E27FC236}">
                <a16:creationId xmlns:a16="http://schemas.microsoft.com/office/drawing/2014/main" id="{F87D197E-8CC6-1F9E-1606-A664A376D286}"/>
              </a:ext>
            </a:extLst>
          </p:cNvPr>
          <p:cNvPicPr>
            <a:picLocks noChangeAspect="1"/>
          </p:cNvPicPr>
          <p:nvPr/>
        </p:nvPicPr>
        <p:blipFill>
          <a:blip r:embed="rId2"/>
          <a:stretch>
            <a:fillRect/>
          </a:stretch>
        </p:blipFill>
        <p:spPr>
          <a:xfrm>
            <a:off x="4867657" y="4953000"/>
            <a:ext cx="6677957" cy="990738"/>
          </a:xfrm>
          <a:prstGeom prst="rect">
            <a:avLst/>
          </a:prstGeom>
        </p:spPr>
      </p:pic>
    </p:spTree>
    <p:extLst>
      <p:ext uri="{BB962C8B-B14F-4D97-AF65-F5344CB8AC3E}">
        <p14:creationId xmlns:p14="http://schemas.microsoft.com/office/powerpoint/2010/main" val="476778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4. </a:t>
            </a:r>
            <a:r>
              <a:rPr lang="en-US" b="1" dirty="0"/>
              <a:t>Web Application Firewalls (WAFs)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normAutofit fontScale="85000" lnSpcReduction="10000"/>
          </a:bodyPr>
          <a:lstStyle/>
          <a:p>
            <a:r>
              <a:rPr lang="en-US" dirty="0"/>
              <a:t>A Web Application Firewall (WAF) is a security system that monitors, filters, and blocks HTTP traffic to and from a web application, protecting it from various attacks, including SQL injection and XSS.</a:t>
            </a:r>
          </a:p>
          <a:p>
            <a:r>
              <a:rPr lang="en-US" b="1" dirty="0"/>
              <a:t>How to Implement:</a:t>
            </a:r>
            <a:endParaRPr lang="en-US" dirty="0"/>
          </a:p>
          <a:p>
            <a:pPr lvl="1"/>
            <a:r>
              <a:rPr lang="en-US" dirty="0"/>
              <a:t>Use a WAF service like AWS WAF or Cloudflare WAF.</a:t>
            </a:r>
          </a:p>
          <a:p>
            <a:r>
              <a:rPr lang="en-US" b="1" dirty="0"/>
              <a:t>Example: </a:t>
            </a:r>
            <a:r>
              <a:rPr lang="en-US" dirty="0"/>
              <a:t>Setting up AWS WAF:</a:t>
            </a:r>
          </a:p>
          <a:p>
            <a:pPr lvl="1">
              <a:buFont typeface="+mj-lt"/>
              <a:buAutoNum type="arabicPeriod"/>
            </a:pPr>
            <a:r>
              <a:rPr lang="en-US" dirty="0"/>
              <a:t>Create a Web ACL in AWS WAF.</a:t>
            </a:r>
          </a:p>
          <a:p>
            <a:pPr lvl="1">
              <a:buFont typeface="+mj-lt"/>
              <a:buAutoNum type="arabicPeriod"/>
            </a:pPr>
            <a:r>
              <a:rPr lang="en-US" dirty="0"/>
              <a:t>Add rules to the Web ACL to block or allow traffic based on conditions like IP addresses, query strings, and request size.</a:t>
            </a:r>
          </a:p>
          <a:p>
            <a:pPr lvl="1">
              <a:buFont typeface="+mj-lt"/>
              <a:buAutoNum type="arabicPeriod"/>
            </a:pPr>
            <a:r>
              <a:rPr lang="en-US" dirty="0"/>
              <a:t>Associate the Web ACL with an AWS resource such as an Amazon CloudFront distribution or an Application Load Balancer.</a:t>
            </a:r>
          </a:p>
          <a:p>
            <a:endParaRPr lang="en-US" dirty="0"/>
          </a:p>
        </p:txBody>
      </p:sp>
    </p:spTree>
    <p:extLst>
      <p:ext uri="{BB962C8B-B14F-4D97-AF65-F5344CB8AC3E}">
        <p14:creationId xmlns:p14="http://schemas.microsoft.com/office/powerpoint/2010/main" val="247316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5. </a:t>
            </a:r>
            <a:r>
              <a:rPr lang="en-US" b="1" dirty="0"/>
              <a:t>Regular Security Audits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Regular security audits involve systematically reviewing and assessing the security of an application or system to identify and address vulnerabilities.</a:t>
            </a:r>
          </a:p>
          <a:p>
            <a:r>
              <a:rPr lang="en-US" b="1" dirty="0"/>
              <a:t>How to Implement:</a:t>
            </a:r>
            <a:endParaRPr lang="en-US" dirty="0"/>
          </a:p>
          <a:p>
            <a:pPr lvl="1"/>
            <a:r>
              <a:rPr lang="en-US" dirty="0"/>
              <a:t>Use automated tools like OWASP ZAP or manual penetration testing.</a:t>
            </a:r>
          </a:p>
          <a:p>
            <a:endParaRPr lang="en-US" dirty="0"/>
          </a:p>
        </p:txBody>
      </p:sp>
    </p:spTree>
    <p:extLst>
      <p:ext uri="{BB962C8B-B14F-4D97-AF65-F5344CB8AC3E}">
        <p14:creationId xmlns:p14="http://schemas.microsoft.com/office/powerpoint/2010/main" val="224880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CDAD-B497-C667-618F-80B7C0AA6B8F}"/>
              </a:ext>
            </a:extLst>
          </p:cNvPr>
          <p:cNvSpPr>
            <a:spLocks noGrp="1"/>
          </p:cNvSpPr>
          <p:nvPr>
            <p:ph type="title"/>
          </p:nvPr>
        </p:nvSpPr>
        <p:spPr/>
        <p:txBody>
          <a:bodyPr/>
          <a:lstStyle/>
          <a:p>
            <a:r>
              <a:rPr lang="en-US" sz="4400" dirty="0"/>
              <a:t>6. </a:t>
            </a:r>
            <a:r>
              <a:rPr lang="en-US" sz="4400" b="1" dirty="0"/>
              <a:t>Security Headers</a:t>
            </a:r>
            <a:endParaRPr lang="en-US" dirty="0"/>
          </a:p>
        </p:txBody>
      </p:sp>
      <p:sp>
        <p:nvSpPr>
          <p:cNvPr id="3" name="Content Placeholder 2">
            <a:extLst>
              <a:ext uri="{FF2B5EF4-FFF2-40B4-BE49-F238E27FC236}">
                <a16:creationId xmlns:a16="http://schemas.microsoft.com/office/drawing/2014/main" id="{E039E8F3-13CC-DE9A-2ABD-49DD1675F4E2}"/>
              </a:ext>
            </a:extLst>
          </p:cNvPr>
          <p:cNvSpPr>
            <a:spLocks noGrp="1"/>
          </p:cNvSpPr>
          <p:nvPr>
            <p:ph idx="1"/>
          </p:nvPr>
        </p:nvSpPr>
        <p:spPr>
          <a:xfrm>
            <a:off x="0" y="1600201"/>
            <a:ext cx="6248400" cy="4525963"/>
          </a:xfrm>
        </p:spPr>
        <p:txBody>
          <a:bodyPr>
            <a:normAutofit fontScale="85000" lnSpcReduction="10000"/>
          </a:bodyPr>
          <a:lstStyle/>
          <a:p>
            <a:r>
              <a:rPr lang="en-US" dirty="0"/>
              <a:t>Security headers are a key part of securing web applications. They instruct web browsers on how to handle content, mitigate various types of attacks, and enforce security policies. </a:t>
            </a:r>
          </a:p>
          <a:p>
            <a:r>
              <a:rPr lang="en-US" dirty="0"/>
              <a:t>Security headers are HTTP response headers that help enhance the security of web applications by instructing browsers on how to behave when handling your site’s content.</a:t>
            </a:r>
          </a:p>
          <a:p>
            <a:endParaRPr lang="en-US" dirty="0"/>
          </a:p>
          <a:p>
            <a:endParaRPr lang="en-US" dirty="0"/>
          </a:p>
        </p:txBody>
      </p:sp>
      <p:sp>
        <p:nvSpPr>
          <p:cNvPr id="4" name="Content Placeholder 2">
            <a:extLst>
              <a:ext uri="{FF2B5EF4-FFF2-40B4-BE49-F238E27FC236}">
                <a16:creationId xmlns:a16="http://schemas.microsoft.com/office/drawing/2014/main" id="{9BE7B43B-9C29-E45F-6533-D8C2D9EE0842}"/>
              </a:ext>
            </a:extLst>
          </p:cNvPr>
          <p:cNvSpPr txBox="1">
            <a:spLocks/>
          </p:cNvSpPr>
          <p:nvPr/>
        </p:nvSpPr>
        <p:spPr>
          <a:xfrm>
            <a:off x="6096000" y="1524000"/>
            <a:ext cx="62484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lphaUcPeriod"/>
            </a:pPr>
            <a:r>
              <a:rPr lang="en-US" b="1" dirty="0"/>
              <a:t>Content Security Policy (CSP)</a:t>
            </a:r>
            <a:r>
              <a:rPr lang="en-US" dirty="0"/>
              <a:t>: </a:t>
            </a:r>
          </a:p>
          <a:p>
            <a:pPr marL="514350" indent="-514350">
              <a:buFont typeface="+mj-lt"/>
              <a:buAutoNum type="alphaUcPeriod"/>
            </a:pPr>
            <a:r>
              <a:rPr lang="en-US" b="1" dirty="0"/>
              <a:t>X-Content-Type-Options</a:t>
            </a:r>
            <a:r>
              <a:rPr lang="en-US" dirty="0"/>
              <a:t>:</a:t>
            </a:r>
          </a:p>
          <a:p>
            <a:pPr marL="514350" indent="-514350">
              <a:buFont typeface="+mj-lt"/>
              <a:buAutoNum type="alphaUcPeriod"/>
            </a:pPr>
            <a:r>
              <a:rPr lang="en-US" b="1" dirty="0"/>
              <a:t>X-Frame-Options</a:t>
            </a:r>
          </a:p>
          <a:p>
            <a:pPr marL="514350" indent="-514350">
              <a:buFont typeface="+mj-lt"/>
              <a:buAutoNum type="alphaUcPeriod"/>
            </a:pPr>
            <a:r>
              <a:rPr lang="en-US" b="1" dirty="0"/>
              <a:t>X-XSS-Protection</a:t>
            </a:r>
          </a:p>
          <a:p>
            <a:pPr marL="514350" indent="-514350">
              <a:buFont typeface="+mj-lt"/>
              <a:buAutoNum type="alphaUcPeriod"/>
            </a:pPr>
            <a:r>
              <a:rPr lang="en-US" b="1" dirty="0"/>
              <a:t>HTTP Strict Transport Security (HSTS)</a:t>
            </a:r>
          </a:p>
          <a:p>
            <a:pPr marL="514350" indent="-514350">
              <a:buFont typeface="+mj-lt"/>
              <a:buAutoNum type="alphaUcPeriod"/>
            </a:pPr>
            <a:r>
              <a:rPr lang="en-US" b="1" dirty="0"/>
              <a:t>Referrer-Policy</a:t>
            </a:r>
            <a:r>
              <a:rPr lang="en-US" dirty="0"/>
              <a:t>: </a:t>
            </a:r>
            <a:endParaRPr lang="en-US" b="1" dirty="0"/>
          </a:p>
          <a:p>
            <a:pPr marL="514350" indent="-514350">
              <a:buFont typeface="+mj-lt"/>
              <a:buAutoNum type="alphaUcPeriod"/>
            </a:pPr>
            <a:r>
              <a:rPr lang="en-US" b="1" dirty="0"/>
              <a:t>Cross-Origin Resource Sharing (CORS).</a:t>
            </a:r>
          </a:p>
          <a:p>
            <a:pPr marL="514350" indent="-514350">
              <a:buFont typeface="+mj-lt"/>
              <a:buAutoNum type="alphaUcPeriod"/>
            </a:pPr>
            <a:r>
              <a:rPr lang="en-US" b="1" dirty="0"/>
              <a:t>Feature Policy</a:t>
            </a:r>
          </a:p>
          <a:p>
            <a:pPr marL="514350" indent="-514350">
              <a:buFont typeface="+mj-lt"/>
              <a:buAutoNum type="alphaUcPeriod"/>
            </a:pPr>
            <a:r>
              <a:rPr lang="en-US" b="1" dirty="0"/>
              <a:t>HTTP Public Key Pinning (HPKP)</a:t>
            </a:r>
            <a:endParaRPr lang="en-US" dirty="0"/>
          </a:p>
          <a:p>
            <a:pPr marL="514350" indent="-514350">
              <a:buFont typeface="+mj-lt"/>
              <a:buAutoNum type="alphaUcPeriod"/>
            </a:pPr>
            <a:r>
              <a:rPr lang="en-US" b="1" dirty="0"/>
              <a:t>Incident response plan</a:t>
            </a:r>
            <a:endParaRPr lang="en-US" dirty="0"/>
          </a:p>
        </p:txBody>
      </p:sp>
    </p:spTree>
    <p:extLst>
      <p:ext uri="{BB962C8B-B14F-4D97-AF65-F5344CB8AC3E}">
        <p14:creationId xmlns:p14="http://schemas.microsoft.com/office/powerpoint/2010/main" val="155827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a:xfrm>
            <a:off x="793662" y="386930"/>
            <a:ext cx="10066122" cy="1298448"/>
          </a:xfrm>
        </p:spPr>
        <p:txBody>
          <a:bodyPr anchor="b">
            <a:normAutofit/>
          </a:bodyPr>
          <a:lstStyle/>
          <a:p>
            <a:r>
              <a:rPr lang="en-US" sz="4800"/>
              <a:t>6.A. </a:t>
            </a:r>
            <a:r>
              <a:rPr lang="en-US" sz="4800" b="1"/>
              <a:t>Content Security Policy (CSP)</a:t>
            </a:r>
            <a:endParaRPr lang="en-US"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a:xfrm>
            <a:off x="793661" y="2599509"/>
            <a:ext cx="4530898" cy="3639450"/>
          </a:xfrm>
        </p:spPr>
        <p:txBody>
          <a:bodyPr anchor="ctr">
            <a:normAutofit/>
          </a:bodyPr>
          <a:lstStyle/>
          <a:p>
            <a:r>
              <a:rPr lang="en-US" sz="2000"/>
              <a:t>Content Security Policy (CSP) allows you to define a whitelist of trusted content sources such as scripts, stylesheets, images, and fonts. This helps prevent XSS attacks by restricting the sources from which content can be loaded.</a:t>
            </a:r>
          </a:p>
        </p:txBody>
      </p:sp>
      <p:pic>
        <p:nvPicPr>
          <p:cNvPr id="5" name="Picture 4">
            <a:extLst>
              <a:ext uri="{FF2B5EF4-FFF2-40B4-BE49-F238E27FC236}">
                <a16:creationId xmlns:a16="http://schemas.microsoft.com/office/drawing/2014/main" id="{5A23625C-A2AB-5F33-5F61-7A0F7BB9CE53}"/>
              </a:ext>
            </a:extLst>
          </p:cNvPr>
          <p:cNvPicPr>
            <a:picLocks noChangeAspect="1"/>
          </p:cNvPicPr>
          <p:nvPr/>
        </p:nvPicPr>
        <p:blipFill rotWithShape="1">
          <a:blip r:embed="rId2"/>
          <a:srcRect r="34270"/>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72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6.B. </a:t>
            </a:r>
            <a:r>
              <a:rPr lang="en-US" b="1" dirty="0"/>
              <a:t>X-Content-Type-Options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The X-Content-Type-Options header set to </a:t>
            </a:r>
            <a:r>
              <a:rPr lang="en-US" dirty="0" err="1"/>
              <a:t>nosniff</a:t>
            </a:r>
            <a:r>
              <a:rPr lang="en-US" dirty="0"/>
              <a:t> instructs browsers not to override the detected MIME type of a resource, helping prevent MIME-sniffing attacks.</a:t>
            </a:r>
          </a:p>
        </p:txBody>
      </p:sp>
      <p:pic>
        <p:nvPicPr>
          <p:cNvPr id="6" name="Picture 5">
            <a:extLst>
              <a:ext uri="{FF2B5EF4-FFF2-40B4-BE49-F238E27FC236}">
                <a16:creationId xmlns:a16="http://schemas.microsoft.com/office/drawing/2014/main" id="{1CF57DB2-46EC-4851-08E4-A811DE1A35F9}"/>
              </a:ext>
            </a:extLst>
          </p:cNvPr>
          <p:cNvPicPr>
            <a:picLocks noChangeAspect="1"/>
          </p:cNvPicPr>
          <p:nvPr/>
        </p:nvPicPr>
        <p:blipFill>
          <a:blip r:embed="rId2"/>
          <a:stretch>
            <a:fillRect/>
          </a:stretch>
        </p:blipFill>
        <p:spPr>
          <a:xfrm>
            <a:off x="3733800" y="4805298"/>
            <a:ext cx="5106113" cy="905001"/>
          </a:xfrm>
          <a:prstGeom prst="rect">
            <a:avLst/>
          </a:prstGeom>
        </p:spPr>
      </p:pic>
    </p:spTree>
    <p:extLst>
      <p:ext uri="{BB962C8B-B14F-4D97-AF65-F5344CB8AC3E}">
        <p14:creationId xmlns:p14="http://schemas.microsoft.com/office/powerpoint/2010/main" val="171594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a:xfrm>
            <a:off x="575930" y="1295400"/>
            <a:ext cx="10972800" cy="4525963"/>
          </a:xfrm>
        </p:spPr>
        <p:txBody>
          <a:bodyPr>
            <a:normAutofit/>
          </a:bodyPr>
          <a:lstStyle/>
          <a:p>
            <a:pPr>
              <a:buFont typeface="Arial" panose="020B0604020202020204" pitchFamily="34" charset="0"/>
              <a:buChar char="•"/>
            </a:pPr>
            <a:r>
              <a:rPr lang="en-US" dirty="0"/>
              <a:t>Injection attacks</a:t>
            </a:r>
          </a:p>
          <a:p>
            <a:pPr>
              <a:buFont typeface="Arial" panose="020B0604020202020204" pitchFamily="34" charset="0"/>
              <a:buChar char="•"/>
            </a:pPr>
            <a:r>
              <a:rPr lang="en-US" dirty="0"/>
              <a:t>Broken authentication and session management</a:t>
            </a:r>
          </a:p>
          <a:p>
            <a:pPr>
              <a:buFont typeface="Arial" panose="020B0604020202020204" pitchFamily="34" charset="0"/>
              <a:buChar char="•"/>
            </a:pPr>
            <a:r>
              <a:rPr lang="en-US" dirty="0"/>
              <a:t>Request forgery</a:t>
            </a:r>
          </a:p>
          <a:p>
            <a:pPr>
              <a:buFont typeface="Arial" panose="020B0604020202020204" pitchFamily="34" charset="0"/>
              <a:buChar char="•"/>
            </a:pPr>
            <a:r>
              <a:rPr lang="en-US" dirty="0"/>
              <a:t>Language-specific defenses</a:t>
            </a:r>
          </a:p>
          <a:p>
            <a:pPr>
              <a:buFont typeface="Arial" panose="020B0604020202020204" pitchFamily="34" charset="0"/>
              <a:buChar char="•"/>
            </a:pPr>
            <a:r>
              <a:rPr lang="en-US" dirty="0"/>
              <a:t>Example of enterprise web defenses</a:t>
            </a:r>
          </a:p>
          <a:p>
            <a:pPr>
              <a:buFont typeface="Arial" panose="020B0604020202020204" pitchFamily="34" charset="0"/>
              <a:buChar char="•"/>
            </a:pPr>
            <a:r>
              <a:rPr lang="en-US" dirty="0"/>
              <a:t>Tools for vulnerability detection in source code repositories </a:t>
            </a:r>
          </a:p>
        </p:txBody>
      </p:sp>
    </p:spTree>
    <p:extLst>
      <p:ext uri="{BB962C8B-B14F-4D97-AF65-F5344CB8AC3E}">
        <p14:creationId xmlns:p14="http://schemas.microsoft.com/office/powerpoint/2010/main" val="3345254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6.C. </a:t>
            </a:r>
            <a:r>
              <a:rPr lang="en-US" b="1" dirty="0"/>
              <a:t>X-Frame-Options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The X-Frame-Options header can be set to DENY or SAMEORIGIN to prevent clickjacking attacks by specifying whether a browser should be allowed to render a page in a frame or </a:t>
            </a:r>
            <a:r>
              <a:rPr lang="en-US" dirty="0" err="1"/>
              <a:t>iframe</a:t>
            </a:r>
            <a:r>
              <a:rPr lang="en-US" dirty="0"/>
              <a:t>.</a:t>
            </a:r>
          </a:p>
        </p:txBody>
      </p:sp>
      <p:pic>
        <p:nvPicPr>
          <p:cNvPr id="6" name="Picture 5">
            <a:extLst>
              <a:ext uri="{FF2B5EF4-FFF2-40B4-BE49-F238E27FC236}">
                <a16:creationId xmlns:a16="http://schemas.microsoft.com/office/drawing/2014/main" id="{7E314D2D-CCF5-C19F-934D-3B49FD7559FD}"/>
              </a:ext>
            </a:extLst>
          </p:cNvPr>
          <p:cNvPicPr>
            <a:picLocks noChangeAspect="1"/>
          </p:cNvPicPr>
          <p:nvPr/>
        </p:nvPicPr>
        <p:blipFill>
          <a:blip r:embed="rId2"/>
          <a:stretch>
            <a:fillRect/>
          </a:stretch>
        </p:blipFill>
        <p:spPr>
          <a:xfrm>
            <a:off x="4114800" y="4114800"/>
            <a:ext cx="4296375" cy="895475"/>
          </a:xfrm>
          <a:prstGeom prst="rect">
            <a:avLst/>
          </a:prstGeom>
        </p:spPr>
      </p:pic>
    </p:spTree>
    <p:extLst>
      <p:ext uri="{BB962C8B-B14F-4D97-AF65-F5344CB8AC3E}">
        <p14:creationId xmlns:p14="http://schemas.microsoft.com/office/powerpoint/2010/main" val="970619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6.D. </a:t>
            </a:r>
            <a:r>
              <a:rPr lang="en-US" b="1" dirty="0"/>
              <a:t>X-XSS-Protection</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The X-XSS-Protection header enables the browser's built-in XSS protection mechanisms, which can help detect and mitigate XSS attacks.</a:t>
            </a:r>
          </a:p>
        </p:txBody>
      </p:sp>
      <p:pic>
        <p:nvPicPr>
          <p:cNvPr id="5" name="Picture 4">
            <a:extLst>
              <a:ext uri="{FF2B5EF4-FFF2-40B4-BE49-F238E27FC236}">
                <a16:creationId xmlns:a16="http://schemas.microsoft.com/office/drawing/2014/main" id="{1A903D48-2D8B-0700-F9A6-23B4F4525FC8}"/>
              </a:ext>
            </a:extLst>
          </p:cNvPr>
          <p:cNvPicPr>
            <a:picLocks noChangeAspect="1"/>
          </p:cNvPicPr>
          <p:nvPr/>
        </p:nvPicPr>
        <p:blipFill>
          <a:blip r:embed="rId2"/>
          <a:stretch>
            <a:fillRect/>
          </a:stretch>
        </p:blipFill>
        <p:spPr>
          <a:xfrm>
            <a:off x="3581049" y="3005078"/>
            <a:ext cx="5029902" cy="847843"/>
          </a:xfrm>
          <a:prstGeom prst="rect">
            <a:avLst/>
          </a:prstGeom>
        </p:spPr>
      </p:pic>
    </p:spTree>
    <p:extLst>
      <p:ext uri="{BB962C8B-B14F-4D97-AF65-F5344CB8AC3E}">
        <p14:creationId xmlns:p14="http://schemas.microsoft.com/office/powerpoint/2010/main" val="377034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9623-D744-BB61-2F29-38A909596849}"/>
              </a:ext>
            </a:extLst>
          </p:cNvPr>
          <p:cNvSpPr>
            <a:spLocks noGrp="1"/>
          </p:cNvSpPr>
          <p:nvPr>
            <p:ph type="title"/>
          </p:nvPr>
        </p:nvSpPr>
        <p:spPr/>
        <p:txBody>
          <a:bodyPr>
            <a:normAutofit/>
          </a:bodyPr>
          <a:lstStyle/>
          <a:p>
            <a:r>
              <a:rPr lang="en-US" dirty="0"/>
              <a:t>6.E. </a:t>
            </a:r>
            <a:r>
              <a:rPr lang="en-US" b="1" dirty="0"/>
              <a:t>HTTP Strict Transport Security (HSTS)</a:t>
            </a:r>
            <a:endParaRPr lang="en-US" dirty="0"/>
          </a:p>
        </p:txBody>
      </p:sp>
      <p:sp>
        <p:nvSpPr>
          <p:cNvPr id="3" name="Content Placeholder 2">
            <a:extLst>
              <a:ext uri="{FF2B5EF4-FFF2-40B4-BE49-F238E27FC236}">
                <a16:creationId xmlns:a16="http://schemas.microsoft.com/office/drawing/2014/main" id="{33D4EC82-C0FC-5DB4-4F31-CC53343C70F6}"/>
              </a:ext>
            </a:extLst>
          </p:cNvPr>
          <p:cNvSpPr>
            <a:spLocks noGrp="1"/>
          </p:cNvSpPr>
          <p:nvPr>
            <p:ph idx="1"/>
          </p:nvPr>
        </p:nvSpPr>
        <p:spPr/>
        <p:txBody>
          <a:bodyPr/>
          <a:lstStyle/>
          <a:p>
            <a:r>
              <a:rPr lang="en-US" dirty="0"/>
              <a:t>HTTP Strict Transport Security (HSTS) instructs browsers to only access a website over HTTPS, preventing man-in-the-middle attacks and protocol downgrade attacks.</a:t>
            </a:r>
          </a:p>
        </p:txBody>
      </p:sp>
      <p:pic>
        <p:nvPicPr>
          <p:cNvPr id="5" name="Picture 4">
            <a:extLst>
              <a:ext uri="{FF2B5EF4-FFF2-40B4-BE49-F238E27FC236}">
                <a16:creationId xmlns:a16="http://schemas.microsoft.com/office/drawing/2014/main" id="{B2D91E9A-268F-67A3-E017-B0FB2932FAE1}"/>
              </a:ext>
            </a:extLst>
          </p:cNvPr>
          <p:cNvPicPr>
            <a:picLocks noChangeAspect="1"/>
          </p:cNvPicPr>
          <p:nvPr/>
        </p:nvPicPr>
        <p:blipFill>
          <a:blip r:embed="rId2"/>
          <a:stretch>
            <a:fillRect/>
          </a:stretch>
        </p:blipFill>
        <p:spPr>
          <a:xfrm>
            <a:off x="1676400" y="4038600"/>
            <a:ext cx="7706801" cy="924054"/>
          </a:xfrm>
          <a:prstGeom prst="rect">
            <a:avLst/>
          </a:prstGeom>
        </p:spPr>
      </p:pic>
    </p:spTree>
    <p:extLst>
      <p:ext uri="{BB962C8B-B14F-4D97-AF65-F5344CB8AC3E}">
        <p14:creationId xmlns:p14="http://schemas.microsoft.com/office/powerpoint/2010/main" val="398495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2072-440A-25DA-98BC-7E88E1B4C605}"/>
              </a:ext>
            </a:extLst>
          </p:cNvPr>
          <p:cNvSpPr>
            <a:spLocks noGrp="1"/>
          </p:cNvSpPr>
          <p:nvPr>
            <p:ph type="title"/>
          </p:nvPr>
        </p:nvSpPr>
        <p:spPr/>
        <p:txBody>
          <a:bodyPr>
            <a:normAutofit/>
          </a:bodyPr>
          <a:lstStyle/>
          <a:p>
            <a:r>
              <a:rPr lang="en-US" dirty="0"/>
              <a:t>6.F. </a:t>
            </a:r>
            <a:r>
              <a:rPr lang="en-US" b="1" dirty="0"/>
              <a:t>Referrer-Policy</a:t>
            </a:r>
            <a:endParaRPr lang="en-US" dirty="0"/>
          </a:p>
        </p:txBody>
      </p:sp>
      <p:sp>
        <p:nvSpPr>
          <p:cNvPr id="3" name="Content Placeholder 2">
            <a:extLst>
              <a:ext uri="{FF2B5EF4-FFF2-40B4-BE49-F238E27FC236}">
                <a16:creationId xmlns:a16="http://schemas.microsoft.com/office/drawing/2014/main" id="{82DFBF21-1730-4C25-D48C-8FA9F798EC7E}"/>
              </a:ext>
            </a:extLst>
          </p:cNvPr>
          <p:cNvSpPr>
            <a:spLocks noGrp="1"/>
          </p:cNvSpPr>
          <p:nvPr>
            <p:ph idx="1"/>
          </p:nvPr>
        </p:nvSpPr>
        <p:spPr/>
        <p:txBody>
          <a:bodyPr/>
          <a:lstStyle/>
          <a:p>
            <a:r>
              <a:rPr lang="en-US" dirty="0"/>
              <a:t>The Referrer-Policy header controls how much referrer information is included in requests, helping to prevent information leakage.</a:t>
            </a:r>
          </a:p>
          <a:p>
            <a:endParaRPr lang="en-US" dirty="0"/>
          </a:p>
        </p:txBody>
      </p:sp>
      <p:pic>
        <p:nvPicPr>
          <p:cNvPr id="5" name="Picture 4">
            <a:extLst>
              <a:ext uri="{FF2B5EF4-FFF2-40B4-BE49-F238E27FC236}">
                <a16:creationId xmlns:a16="http://schemas.microsoft.com/office/drawing/2014/main" id="{2B3BC6DC-E2E3-6E48-59C8-B2E147834FC1}"/>
              </a:ext>
            </a:extLst>
          </p:cNvPr>
          <p:cNvPicPr>
            <a:picLocks noChangeAspect="1"/>
          </p:cNvPicPr>
          <p:nvPr/>
        </p:nvPicPr>
        <p:blipFill>
          <a:blip r:embed="rId2"/>
          <a:stretch>
            <a:fillRect/>
          </a:stretch>
        </p:blipFill>
        <p:spPr>
          <a:xfrm>
            <a:off x="3581400" y="4038600"/>
            <a:ext cx="6477904" cy="819264"/>
          </a:xfrm>
          <a:prstGeom prst="rect">
            <a:avLst/>
          </a:prstGeom>
        </p:spPr>
      </p:pic>
    </p:spTree>
    <p:extLst>
      <p:ext uri="{BB962C8B-B14F-4D97-AF65-F5344CB8AC3E}">
        <p14:creationId xmlns:p14="http://schemas.microsoft.com/office/powerpoint/2010/main" val="2413439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460C-17D0-BBF5-DB57-2D22014439E9}"/>
              </a:ext>
            </a:extLst>
          </p:cNvPr>
          <p:cNvSpPr>
            <a:spLocks noGrp="1"/>
          </p:cNvSpPr>
          <p:nvPr>
            <p:ph type="title"/>
          </p:nvPr>
        </p:nvSpPr>
        <p:spPr/>
        <p:txBody>
          <a:bodyPr>
            <a:normAutofit/>
          </a:bodyPr>
          <a:lstStyle/>
          <a:p>
            <a:r>
              <a:rPr lang="en-US" dirty="0"/>
              <a:t>6.G. </a:t>
            </a:r>
            <a:r>
              <a:rPr lang="en-US" b="1" dirty="0"/>
              <a:t>Cross-Origin Resource Sharing (CORS)</a:t>
            </a:r>
            <a:endParaRPr lang="en-US" dirty="0"/>
          </a:p>
        </p:txBody>
      </p:sp>
      <p:sp>
        <p:nvSpPr>
          <p:cNvPr id="3" name="Content Placeholder 2">
            <a:extLst>
              <a:ext uri="{FF2B5EF4-FFF2-40B4-BE49-F238E27FC236}">
                <a16:creationId xmlns:a16="http://schemas.microsoft.com/office/drawing/2014/main" id="{50CB996D-6993-68CE-2AF7-03E43248F32C}"/>
              </a:ext>
            </a:extLst>
          </p:cNvPr>
          <p:cNvSpPr>
            <a:spLocks noGrp="1"/>
          </p:cNvSpPr>
          <p:nvPr>
            <p:ph idx="1"/>
          </p:nvPr>
        </p:nvSpPr>
        <p:spPr/>
        <p:txBody>
          <a:bodyPr/>
          <a:lstStyle/>
          <a:p>
            <a:r>
              <a:rPr lang="en-US" dirty="0"/>
              <a:t>Cross-Origin Resource Sharing (CORS) headers control which domains can access resources on your server, mitigating unauthorized cross-origin req </a:t>
            </a:r>
            <a:r>
              <a:rPr lang="en-US" dirty="0" err="1"/>
              <a:t>uests</a:t>
            </a:r>
            <a:r>
              <a:rPr lang="en-US" dirty="0"/>
              <a:t> such as CSRF.</a:t>
            </a:r>
          </a:p>
        </p:txBody>
      </p:sp>
      <p:pic>
        <p:nvPicPr>
          <p:cNvPr id="5" name="Picture 4">
            <a:extLst>
              <a:ext uri="{FF2B5EF4-FFF2-40B4-BE49-F238E27FC236}">
                <a16:creationId xmlns:a16="http://schemas.microsoft.com/office/drawing/2014/main" id="{0E64CBD1-5779-8FF1-68FF-49D96EEC5ACA}"/>
              </a:ext>
            </a:extLst>
          </p:cNvPr>
          <p:cNvPicPr>
            <a:picLocks noChangeAspect="1"/>
          </p:cNvPicPr>
          <p:nvPr/>
        </p:nvPicPr>
        <p:blipFill>
          <a:blip r:embed="rId2"/>
          <a:stretch>
            <a:fillRect/>
          </a:stretch>
        </p:blipFill>
        <p:spPr>
          <a:xfrm>
            <a:off x="4191000" y="4001793"/>
            <a:ext cx="4086795" cy="2124371"/>
          </a:xfrm>
          <a:prstGeom prst="rect">
            <a:avLst/>
          </a:prstGeom>
        </p:spPr>
      </p:pic>
    </p:spTree>
    <p:extLst>
      <p:ext uri="{BB962C8B-B14F-4D97-AF65-F5344CB8AC3E}">
        <p14:creationId xmlns:p14="http://schemas.microsoft.com/office/powerpoint/2010/main" val="122474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E6E0-16E8-E6F9-AD18-47A2199BDC94}"/>
              </a:ext>
            </a:extLst>
          </p:cNvPr>
          <p:cNvSpPr>
            <a:spLocks noGrp="1"/>
          </p:cNvSpPr>
          <p:nvPr>
            <p:ph type="title"/>
          </p:nvPr>
        </p:nvSpPr>
        <p:spPr/>
        <p:txBody>
          <a:bodyPr>
            <a:normAutofit/>
          </a:bodyPr>
          <a:lstStyle/>
          <a:p>
            <a:r>
              <a:rPr lang="en-US" dirty="0"/>
              <a:t>6.H. </a:t>
            </a:r>
            <a:r>
              <a:rPr lang="en-US" b="1" dirty="0"/>
              <a:t>Feature Policy</a:t>
            </a:r>
            <a:endParaRPr lang="en-US" dirty="0"/>
          </a:p>
        </p:txBody>
      </p:sp>
      <p:sp>
        <p:nvSpPr>
          <p:cNvPr id="3" name="Content Placeholder 2">
            <a:extLst>
              <a:ext uri="{FF2B5EF4-FFF2-40B4-BE49-F238E27FC236}">
                <a16:creationId xmlns:a16="http://schemas.microsoft.com/office/drawing/2014/main" id="{5B6CB722-DA42-B63A-0C30-06D7E84C2255}"/>
              </a:ext>
            </a:extLst>
          </p:cNvPr>
          <p:cNvSpPr>
            <a:spLocks noGrp="1"/>
          </p:cNvSpPr>
          <p:nvPr>
            <p:ph idx="1"/>
          </p:nvPr>
        </p:nvSpPr>
        <p:spPr/>
        <p:txBody>
          <a:bodyPr/>
          <a:lstStyle/>
          <a:p>
            <a:r>
              <a:rPr lang="en-US" dirty="0"/>
              <a:t>Feature Policy allows you to selectively enable, disable, or restrict browser features and APIs, mitigating various attacks and vulnerabilities.</a:t>
            </a:r>
          </a:p>
          <a:p>
            <a:endParaRPr lang="en-US" dirty="0"/>
          </a:p>
        </p:txBody>
      </p:sp>
      <p:pic>
        <p:nvPicPr>
          <p:cNvPr id="5" name="Picture 4">
            <a:extLst>
              <a:ext uri="{FF2B5EF4-FFF2-40B4-BE49-F238E27FC236}">
                <a16:creationId xmlns:a16="http://schemas.microsoft.com/office/drawing/2014/main" id="{FAAFA920-DF68-F851-A0A7-EC8E6EBFB65E}"/>
              </a:ext>
            </a:extLst>
          </p:cNvPr>
          <p:cNvPicPr>
            <a:picLocks noChangeAspect="1"/>
          </p:cNvPicPr>
          <p:nvPr/>
        </p:nvPicPr>
        <p:blipFill>
          <a:blip r:embed="rId2"/>
          <a:stretch>
            <a:fillRect/>
          </a:stretch>
        </p:blipFill>
        <p:spPr>
          <a:xfrm>
            <a:off x="3657600" y="3962400"/>
            <a:ext cx="6677957" cy="771633"/>
          </a:xfrm>
          <a:prstGeom prst="rect">
            <a:avLst/>
          </a:prstGeom>
        </p:spPr>
      </p:pic>
    </p:spTree>
    <p:extLst>
      <p:ext uri="{BB962C8B-B14F-4D97-AF65-F5344CB8AC3E}">
        <p14:creationId xmlns:p14="http://schemas.microsoft.com/office/powerpoint/2010/main" val="2683401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0030-6394-3B6A-F602-2D8102F513E7}"/>
              </a:ext>
            </a:extLst>
          </p:cNvPr>
          <p:cNvSpPr>
            <a:spLocks noGrp="1"/>
          </p:cNvSpPr>
          <p:nvPr>
            <p:ph type="title"/>
          </p:nvPr>
        </p:nvSpPr>
        <p:spPr/>
        <p:txBody>
          <a:bodyPr>
            <a:normAutofit fontScale="90000"/>
          </a:bodyPr>
          <a:lstStyle/>
          <a:p>
            <a:r>
              <a:rPr lang="en-US" b="1" dirty="0"/>
              <a:t>Example Flask Application with All Security Headers</a:t>
            </a:r>
          </a:p>
        </p:txBody>
      </p:sp>
      <p:pic>
        <p:nvPicPr>
          <p:cNvPr id="5" name="Content Placeholder 4">
            <a:extLst>
              <a:ext uri="{FF2B5EF4-FFF2-40B4-BE49-F238E27FC236}">
                <a16:creationId xmlns:a16="http://schemas.microsoft.com/office/drawing/2014/main" id="{BBFEF45B-BE64-5EE2-FEA3-5C443BC84D51}"/>
              </a:ext>
            </a:extLst>
          </p:cNvPr>
          <p:cNvPicPr>
            <a:picLocks noGrp="1" noChangeAspect="1"/>
          </p:cNvPicPr>
          <p:nvPr>
            <p:ph idx="1"/>
          </p:nvPr>
        </p:nvPicPr>
        <p:blipFill>
          <a:blip r:embed="rId2"/>
          <a:stretch>
            <a:fillRect/>
          </a:stretch>
        </p:blipFill>
        <p:spPr>
          <a:xfrm>
            <a:off x="2123520" y="1614968"/>
            <a:ext cx="7944959" cy="4496427"/>
          </a:xfrm>
        </p:spPr>
      </p:pic>
    </p:spTree>
    <p:extLst>
      <p:ext uri="{BB962C8B-B14F-4D97-AF65-F5344CB8AC3E}">
        <p14:creationId xmlns:p14="http://schemas.microsoft.com/office/powerpoint/2010/main" val="3004205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C76D-8DE7-876F-5E99-4025FAF0390D}"/>
              </a:ext>
            </a:extLst>
          </p:cNvPr>
          <p:cNvSpPr>
            <a:spLocks noGrp="1"/>
          </p:cNvSpPr>
          <p:nvPr>
            <p:ph type="title"/>
          </p:nvPr>
        </p:nvSpPr>
        <p:spPr/>
        <p:txBody>
          <a:bodyPr>
            <a:normAutofit/>
          </a:bodyPr>
          <a:lstStyle/>
          <a:p>
            <a:r>
              <a:rPr lang="en-US" b="1" dirty="0"/>
              <a:t>How to Detect and Verify Security Headers</a:t>
            </a:r>
            <a:endParaRPr lang="en-US" dirty="0"/>
          </a:p>
        </p:txBody>
      </p:sp>
      <p:sp>
        <p:nvSpPr>
          <p:cNvPr id="3" name="Content Placeholder 2">
            <a:extLst>
              <a:ext uri="{FF2B5EF4-FFF2-40B4-BE49-F238E27FC236}">
                <a16:creationId xmlns:a16="http://schemas.microsoft.com/office/drawing/2014/main" id="{7ED00BDA-3579-2956-5DE0-9265FEBF1E97}"/>
              </a:ext>
            </a:extLst>
          </p:cNvPr>
          <p:cNvSpPr>
            <a:spLocks noGrp="1"/>
          </p:cNvSpPr>
          <p:nvPr>
            <p:ph idx="1"/>
          </p:nvPr>
        </p:nvSpPr>
        <p:spPr/>
        <p:txBody>
          <a:bodyPr>
            <a:normAutofit fontScale="92500" lnSpcReduction="10000"/>
          </a:bodyPr>
          <a:lstStyle/>
          <a:p>
            <a:r>
              <a:rPr lang="en-US" b="1" dirty="0"/>
              <a:t>Using Tools:</a:t>
            </a:r>
            <a:endParaRPr lang="en-US" dirty="0"/>
          </a:p>
          <a:p>
            <a:pPr lvl="1">
              <a:buFont typeface="Arial" panose="020B0604020202020204" pitchFamily="34" charset="0"/>
              <a:buChar char="•"/>
            </a:pPr>
            <a:r>
              <a:rPr lang="en-US" b="1" dirty="0"/>
              <a:t>Security Headers.com</a:t>
            </a:r>
            <a:r>
              <a:rPr lang="en-US" dirty="0"/>
              <a:t>: A free online tool to test the HTTP response headers of your website.</a:t>
            </a:r>
          </a:p>
          <a:p>
            <a:pPr lvl="1">
              <a:buFont typeface="Arial" panose="020B0604020202020204" pitchFamily="34" charset="0"/>
              <a:buChar char="•"/>
            </a:pPr>
            <a:r>
              <a:rPr lang="en-US" b="1" dirty="0"/>
              <a:t>OWASP ZAP</a:t>
            </a:r>
            <a:r>
              <a:rPr lang="en-US" dirty="0"/>
              <a:t>: An open-source web application security scanner to verify if security headers are correctly implemented.</a:t>
            </a:r>
          </a:p>
          <a:p>
            <a:r>
              <a:rPr lang="en-US" b="1" dirty="0"/>
              <a:t>Testing with SecurityHeaders.com:</a:t>
            </a:r>
            <a:endParaRPr lang="en-US" dirty="0"/>
          </a:p>
          <a:p>
            <a:pPr lvl="1">
              <a:buFont typeface="+mj-lt"/>
              <a:buAutoNum type="arabicPeriod"/>
            </a:pPr>
            <a:r>
              <a:rPr lang="en-US" dirty="0"/>
              <a:t>Deploy your Flask application.</a:t>
            </a:r>
          </a:p>
          <a:p>
            <a:pPr lvl="1">
              <a:buFont typeface="+mj-lt"/>
              <a:buAutoNum type="arabicPeriod"/>
            </a:pPr>
            <a:r>
              <a:rPr lang="en-US" dirty="0"/>
              <a:t>Visit </a:t>
            </a:r>
            <a:r>
              <a:rPr lang="en-US" dirty="0">
                <a:hlinkClick r:id="rId2"/>
              </a:rPr>
              <a:t>SecurityHeaders.com</a:t>
            </a:r>
            <a:r>
              <a:rPr lang="en-US" dirty="0"/>
              <a:t>.</a:t>
            </a:r>
          </a:p>
          <a:p>
            <a:pPr lvl="1">
              <a:buFont typeface="+mj-lt"/>
              <a:buAutoNum type="arabicPeriod"/>
            </a:pPr>
            <a:r>
              <a:rPr lang="en-US" dirty="0"/>
              <a:t>Enter your web application's URL and click "Scan".</a:t>
            </a:r>
          </a:p>
          <a:p>
            <a:pPr lvl="1">
              <a:buFont typeface="+mj-lt"/>
              <a:buAutoNum type="arabicPeriod"/>
            </a:pPr>
            <a:r>
              <a:rPr lang="en-US" dirty="0"/>
              <a:t>Review the results to ensure all headers are correctly implemented.</a:t>
            </a:r>
          </a:p>
          <a:p>
            <a:endParaRPr lang="en-US" dirty="0"/>
          </a:p>
        </p:txBody>
      </p:sp>
    </p:spTree>
    <p:extLst>
      <p:ext uri="{BB962C8B-B14F-4D97-AF65-F5344CB8AC3E}">
        <p14:creationId xmlns:p14="http://schemas.microsoft.com/office/powerpoint/2010/main" val="14654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7884-10C0-4B70-987A-5FFD71AB872B}"/>
              </a:ext>
            </a:extLst>
          </p:cNvPr>
          <p:cNvSpPr>
            <a:spLocks noGrp="1"/>
          </p:cNvSpPr>
          <p:nvPr>
            <p:ph type="title"/>
          </p:nvPr>
        </p:nvSpPr>
        <p:spPr/>
        <p:txBody>
          <a:bodyPr>
            <a:normAutofit fontScale="90000"/>
          </a:bodyPr>
          <a:lstStyle/>
          <a:p>
            <a:r>
              <a:rPr lang="en-US" dirty="0"/>
              <a:t>2. </a:t>
            </a:r>
            <a:r>
              <a:rPr lang="en-US" b="1" dirty="0"/>
              <a:t>Broken authentication and session management</a:t>
            </a:r>
            <a:endParaRPr lang="en-US" dirty="0"/>
          </a:p>
        </p:txBody>
      </p:sp>
      <p:sp>
        <p:nvSpPr>
          <p:cNvPr id="3" name="Content Placeholder 2">
            <a:extLst>
              <a:ext uri="{FF2B5EF4-FFF2-40B4-BE49-F238E27FC236}">
                <a16:creationId xmlns:a16="http://schemas.microsoft.com/office/drawing/2014/main" id="{8EE24339-B6C3-E1A9-C1A9-343AC4AF68DE}"/>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Security vulnerabilities that lead to unauthorized access and identity theft.</a:t>
            </a:r>
          </a:p>
          <a:p>
            <a:pPr>
              <a:buFont typeface="Arial" panose="020B0604020202020204" pitchFamily="34" charset="0"/>
              <a:buChar char="•"/>
            </a:pPr>
            <a:r>
              <a:rPr lang="en-US" b="1" dirty="0"/>
              <a:t>Impact:</a:t>
            </a:r>
            <a:r>
              <a:rPr lang="en-US" dirty="0"/>
              <a:t> Can result in major security breaches, such as the Equifax data breach of 2017, exposing sensitive information of 147 million consumers.</a:t>
            </a:r>
          </a:p>
          <a:p>
            <a:r>
              <a:rPr lang="en-US" b="1" dirty="0"/>
              <a:t>Example Incident:</a:t>
            </a:r>
            <a:endParaRPr lang="en-US" dirty="0"/>
          </a:p>
          <a:p>
            <a:pPr lvl="1">
              <a:buFont typeface="Arial" panose="020B0604020202020204" pitchFamily="34" charset="0"/>
              <a:buChar char="•"/>
            </a:pPr>
            <a:r>
              <a:rPr lang="en-US" b="1" dirty="0"/>
              <a:t>Equifax Data Breach (2017):</a:t>
            </a:r>
            <a:r>
              <a:rPr lang="en-US" dirty="0"/>
              <a:t> A well-known example of broken authentication leading to a massive data breach.</a:t>
            </a:r>
          </a:p>
          <a:p>
            <a:endParaRPr lang="en-US" dirty="0"/>
          </a:p>
        </p:txBody>
      </p:sp>
    </p:spTree>
    <p:extLst>
      <p:ext uri="{BB962C8B-B14F-4D97-AF65-F5344CB8AC3E}">
        <p14:creationId xmlns:p14="http://schemas.microsoft.com/office/powerpoint/2010/main" val="3489993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641A-BAB8-19AB-9238-D44C5DDED3E9}"/>
              </a:ext>
            </a:extLst>
          </p:cNvPr>
          <p:cNvSpPr>
            <a:spLocks noGrp="1"/>
          </p:cNvSpPr>
          <p:nvPr>
            <p:ph type="title"/>
          </p:nvPr>
        </p:nvSpPr>
        <p:spPr/>
        <p:txBody>
          <a:bodyPr/>
          <a:lstStyle/>
          <a:p>
            <a:r>
              <a:rPr lang="en-US" dirty="0"/>
              <a:t>What is Broken Authentication?</a:t>
            </a:r>
          </a:p>
        </p:txBody>
      </p:sp>
      <p:sp>
        <p:nvSpPr>
          <p:cNvPr id="3" name="Content Placeholder 2">
            <a:extLst>
              <a:ext uri="{FF2B5EF4-FFF2-40B4-BE49-F238E27FC236}">
                <a16:creationId xmlns:a16="http://schemas.microsoft.com/office/drawing/2014/main" id="{EFF7FE03-5001-E0AC-EEDE-3143DC5F590F}"/>
              </a:ext>
            </a:extLst>
          </p:cNvPr>
          <p:cNvSpPr>
            <a:spLocks noGrp="1"/>
          </p:cNvSpPr>
          <p:nvPr>
            <p:ph idx="1"/>
          </p:nvPr>
        </p:nvSpPr>
        <p:spPr>
          <a:xfrm>
            <a:off x="617974" y="1384143"/>
            <a:ext cx="10972800" cy="4525963"/>
          </a:xfrm>
        </p:spPr>
        <p:txBody>
          <a:bodyPr>
            <a:normAutofit fontScale="92500" lnSpcReduction="20000"/>
          </a:bodyPr>
          <a:lstStyle/>
          <a:p>
            <a:pPr>
              <a:buFont typeface="Arial" panose="020B0604020202020204" pitchFamily="34" charset="0"/>
              <a:buChar char="•"/>
            </a:pPr>
            <a:r>
              <a:rPr lang="en-US" b="1" dirty="0"/>
              <a:t>Definition:</a:t>
            </a:r>
            <a:r>
              <a:rPr lang="en-US" dirty="0"/>
              <a:t> Occurs when attackers exploit flaws in the authentication process to gain unauthorized access to user accounts.</a:t>
            </a:r>
          </a:p>
          <a:p>
            <a:r>
              <a:rPr lang="en-US" b="1" dirty="0"/>
              <a:t>Common Issues:</a:t>
            </a:r>
            <a:endParaRPr lang="en-US" dirty="0"/>
          </a:p>
          <a:p>
            <a:pPr lvl="1">
              <a:buFont typeface="+mj-lt"/>
              <a:buAutoNum type="arabicPeriod"/>
            </a:pPr>
            <a:r>
              <a:rPr lang="en-US" b="1" dirty="0"/>
              <a:t>Weak password policies:</a:t>
            </a:r>
            <a:endParaRPr lang="en-US" dirty="0"/>
          </a:p>
          <a:p>
            <a:pPr lvl="2" indent="-285750">
              <a:buFont typeface="+mj-lt"/>
              <a:buAutoNum type="arabicPeriod"/>
            </a:pPr>
            <a:r>
              <a:rPr lang="en-US" dirty="0"/>
              <a:t>Lack of complexity requirements.</a:t>
            </a:r>
          </a:p>
          <a:p>
            <a:pPr lvl="2" indent="-285750">
              <a:buFont typeface="+mj-lt"/>
              <a:buAutoNum type="arabicPeriod"/>
            </a:pPr>
            <a:r>
              <a:rPr lang="en-US" dirty="0"/>
              <a:t>No enforcement of strong password policies.</a:t>
            </a:r>
          </a:p>
          <a:p>
            <a:pPr lvl="1">
              <a:buFont typeface="+mj-lt"/>
              <a:buAutoNum type="arabicPeriod"/>
            </a:pPr>
            <a:r>
              <a:rPr lang="en-US" b="1" dirty="0"/>
              <a:t>Credential stuffing:</a:t>
            </a:r>
            <a:endParaRPr lang="en-US" dirty="0"/>
          </a:p>
          <a:p>
            <a:pPr lvl="2" indent="-285750">
              <a:buFont typeface="+mj-lt"/>
              <a:buAutoNum type="arabicPeriod"/>
            </a:pPr>
            <a:r>
              <a:rPr lang="en-US" dirty="0"/>
              <a:t>Attackers use leaked username-password pairs from one service to access another service.</a:t>
            </a:r>
          </a:p>
          <a:p>
            <a:pPr lvl="1">
              <a:buFont typeface="+mj-lt"/>
              <a:buAutoNum type="arabicPeriod"/>
            </a:pPr>
            <a:r>
              <a:rPr lang="en-US" b="1" dirty="0"/>
              <a:t>Insecure session management:</a:t>
            </a:r>
            <a:endParaRPr lang="en-US" dirty="0"/>
          </a:p>
          <a:p>
            <a:pPr lvl="2" indent="-285750">
              <a:buFont typeface="+mj-lt"/>
              <a:buAutoNum type="arabicPeriod"/>
            </a:pPr>
            <a:r>
              <a:rPr lang="en-US" dirty="0"/>
              <a:t>Poorly managed user sessions, leading to session fixation or hijacking.</a:t>
            </a:r>
          </a:p>
          <a:p>
            <a:endParaRPr lang="en-US" dirty="0"/>
          </a:p>
        </p:txBody>
      </p:sp>
    </p:spTree>
    <p:extLst>
      <p:ext uri="{BB962C8B-B14F-4D97-AF65-F5344CB8AC3E}">
        <p14:creationId xmlns:p14="http://schemas.microsoft.com/office/powerpoint/2010/main" val="377550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b="1" dirty="0"/>
              <a:t>Web Application Vulnerabilities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a:xfrm>
            <a:off x="589503" y="1219200"/>
            <a:ext cx="10972800" cy="4525963"/>
          </a:xfrm>
        </p:spPr>
        <p:txBody>
          <a:bodyPr>
            <a:normAutofit fontScale="92500" lnSpcReduction="10000"/>
          </a:bodyPr>
          <a:lstStyle/>
          <a:p>
            <a:pPr>
              <a:buFont typeface="Arial" panose="020B0604020202020204" pitchFamily="34" charset="0"/>
              <a:buChar char="•"/>
            </a:pPr>
            <a:r>
              <a:rPr lang="en-US" b="1" dirty="0"/>
              <a:t>Definition:</a:t>
            </a:r>
            <a:r>
              <a:rPr lang="en-US" dirty="0"/>
              <a:t> Web application vulnerabilities are weaknesses in the security of web applications that can be exploited by attackers.</a:t>
            </a:r>
          </a:p>
          <a:p>
            <a:pPr>
              <a:buFont typeface="Arial" panose="020B0604020202020204" pitchFamily="34" charset="0"/>
              <a:buChar char="•"/>
            </a:pPr>
            <a:r>
              <a:rPr lang="en-US" b="1" dirty="0"/>
              <a:t>Consequences:</a:t>
            </a:r>
            <a:r>
              <a:rPr lang="en-US" dirty="0"/>
              <a:t> Data breaches, unauthorized access, code execution.</a:t>
            </a:r>
          </a:p>
          <a:p>
            <a:pPr>
              <a:buFont typeface="Arial" panose="020B0604020202020204" pitchFamily="34" charset="0"/>
              <a:buChar char="•"/>
            </a:pPr>
            <a:r>
              <a:rPr lang="en-US" b="1" dirty="0"/>
              <a:t>Focus Topics:</a:t>
            </a:r>
            <a:endParaRPr lang="en-US" dirty="0"/>
          </a:p>
          <a:p>
            <a:pPr marL="971550" lvl="1" indent="-514350">
              <a:buFont typeface="+mj-lt"/>
              <a:buAutoNum type="arabicPeriod"/>
            </a:pPr>
            <a:r>
              <a:rPr lang="en-US" dirty="0"/>
              <a:t>Injection attacks</a:t>
            </a:r>
          </a:p>
          <a:p>
            <a:pPr marL="971550" lvl="1" indent="-514350">
              <a:buFont typeface="+mj-lt"/>
              <a:buAutoNum type="arabicPeriod"/>
            </a:pPr>
            <a:r>
              <a:rPr lang="en-US" dirty="0"/>
              <a:t>Broken authentication and session management</a:t>
            </a:r>
          </a:p>
          <a:p>
            <a:pPr marL="971550" lvl="1" indent="-514350">
              <a:buFont typeface="+mj-lt"/>
              <a:buAutoNum type="arabicPeriod"/>
            </a:pPr>
            <a:r>
              <a:rPr lang="en-US" dirty="0"/>
              <a:t>Request forgery</a:t>
            </a:r>
          </a:p>
          <a:p>
            <a:pPr marL="971550" lvl="1" indent="-514350">
              <a:buFont typeface="+mj-lt"/>
              <a:buAutoNum type="arabicPeriod"/>
            </a:pPr>
            <a:r>
              <a:rPr lang="en-US" dirty="0"/>
              <a:t>Language-specific defenses</a:t>
            </a:r>
          </a:p>
          <a:p>
            <a:pPr marL="971550" lvl="1" indent="-514350">
              <a:buFont typeface="+mj-lt"/>
              <a:buAutoNum type="arabicPeriod"/>
            </a:pPr>
            <a:r>
              <a:rPr lang="en-US" dirty="0"/>
              <a:t>Enterprise web defenses</a:t>
            </a:r>
          </a:p>
          <a:p>
            <a:endParaRPr lang="en-US" dirty="0"/>
          </a:p>
        </p:txBody>
      </p:sp>
    </p:spTree>
    <p:extLst>
      <p:ext uri="{BB962C8B-B14F-4D97-AF65-F5344CB8AC3E}">
        <p14:creationId xmlns:p14="http://schemas.microsoft.com/office/powerpoint/2010/main" val="1539851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b="1" dirty="0"/>
              <a:t>How to Fix Broken Authentication</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lstStyle/>
          <a:p>
            <a:r>
              <a:rPr lang="en-US" b="1" dirty="0"/>
              <a:t>Mitigation Measures:</a:t>
            </a:r>
            <a:endParaRPr lang="en-US" dirty="0"/>
          </a:p>
          <a:p>
            <a:pPr lvl="1">
              <a:buFont typeface="Arial" panose="020B0604020202020204" pitchFamily="34" charset="0"/>
              <a:buChar char="•"/>
            </a:pPr>
            <a:r>
              <a:rPr lang="en-US" dirty="0"/>
              <a:t>Enforce strong password policies.</a:t>
            </a:r>
          </a:p>
          <a:p>
            <a:pPr lvl="1">
              <a:buFont typeface="Arial" panose="020B0604020202020204" pitchFamily="34" charset="0"/>
              <a:buChar char="•"/>
            </a:pPr>
            <a:r>
              <a:rPr lang="en-US" dirty="0"/>
              <a:t>Use Multi-Factor Authentication (MFA).</a:t>
            </a:r>
          </a:p>
          <a:p>
            <a:pPr lvl="1">
              <a:buFont typeface="Arial" panose="020B0604020202020204" pitchFamily="34" charset="0"/>
              <a:buChar char="•"/>
            </a:pPr>
            <a:r>
              <a:rPr lang="en-US" dirty="0"/>
              <a:t>Protect against credential stuffing by monitoring and blocking suspicious login attempts.</a:t>
            </a:r>
          </a:p>
          <a:p>
            <a:endParaRPr lang="en-US" dirty="0"/>
          </a:p>
        </p:txBody>
      </p:sp>
    </p:spTree>
    <p:extLst>
      <p:ext uri="{BB962C8B-B14F-4D97-AF65-F5344CB8AC3E}">
        <p14:creationId xmlns:p14="http://schemas.microsoft.com/office/powerpoint/2010/main" val="847071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b="1" dirty="0"/>
              <a:t>Session Management</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Secure creation, maintenance, and termination of user sessions after authentication.</a:t>
            </a:r>
          </a:p>
          <a:p>
            <a:r>
              <a:rPr lang="en-US" b="1" dirty="0"/>
              <a:t>Common Issues:</a:t>
            </a:r>
            <a:endParaRPr lang="en-US" dirty="0"/>
          </a:p>
          <a:p>
            <a:pPr lvl="1">
              <a:buFont typeface="+mj-lt"/>
              <a:buAutoNum type="arabicPeriod"/>
            </a:pPr>
            <a:r>
              <a:rPr lang="en-US" b="1" dirty="0"/>
              <a:t>Session fixation:</a:t>
            </a:r>
            <a:r>
              <a:rPr lang="en-US" dirty="0"/>
              <a:t> Attackers set or hijack a user’s session ID.</a:t>
            </a:r>
          </a:p>
          <a:p>
            <a:pPr lvl="1">
              <a:buFont typeface="+mj-lt"/>
              <a:buAutoNum type="arabicPeriod"/>
            </a:pPr>
            <a:r>
              <a:rPr lang="en-US" b="1" dirty="0"/>
              <a:t>Session timeout:</a:t>
            </a:r>
            <a:r>
              <a:rPr lang="en-US" dirty="0"/>
              <a:t> Lack of proper session timeout policies.</a:t>
            </a:r>
          </a:p>
          <a:p>
            <a:pPr lvl="1">
              <a:buFont typeface="+mj-lt"/>
              <a:buAutoNum type="arabicPeriod"/>
            </a:pPr>
            <a:r>
              <a:rPr lang="en-US" b="1" dirty="0"/>
              <a:t>Session invalidation:</a:t>
            </a:r>
            <a:r>
              <a:rPr lang="en-US" dirty="0"/>
              <a:t> Inability to properly invalidate or destroy sessions.</a:t>
            </a:r>
          </a:p>
          <a:p>
            <a:endParaRPr lang="en-US" dirty="0"/>
          </a:p>
        </p:txBody>
      </p:sp>
    </p:spTree>
    <p:extLst>
      <p:ext uri="{BB962C8B-B14F-4D97-AF65-F5344CB8AC3E}">
        <p14:creationId xmlns:p14="http://schemas.microsoft.com/office/powerpoint/2010/main" val="917139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lstStyle/>
          <a:p>
            <a:r>
              <a:rPr lang="en-US" b="1" dirty="0"/>
              <a:t>How to Fix Session Management</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lstStyle/>
          <a:p>
            <a:r>
              <a:rPr lang="en-US" b="1" dirty="0"/>
              <a:t>Mitigation Measures:</a:t>
            </a:r>
            <a:endParaRPr lang="en-US" dirty="0"/>
          </a:p>
          <a:p>
            <a:pPr lvl="1">
              <a:buFont typeface="Arial" panose="020B0604020202020204" pitchFamily="34" charset="0"/>
              <a:buChar char="•"/>
            </a:pPr>
            <a:r>
              <a:rPr lang="en-US" dirty="0"/>
              <a:t>Use secure session management practices, including encryption and secure cookie attributes.</a:t>
            </a:r>
          </a:p>
          <a:p>
            <a:pPr lvl="1">
              <a:buFont typeface="Arial" panose="020B0604020202020204" pitchFamily="34" charset="0"/>
              <a:buChar char="•"/>
            </a:pPr>
            <a:r>
              <a:rPr lang="en-US" dirty="0"/>
              <a:t>Implement session timeout to log out inactive users.</a:t>
            </a:r>
          </a:p>
          <a:p>
            <a:pPr lvl="1">
              <a:buFont typeface="Arial" panose="020B0604020202020204" pitchFamily="34" charset="0"/>
              <a:buChar char="•"/>
            </a:pPr>
            <a:r>
              <a:rPr lang="en-US" dirty="0"/>
              <a:t>Generate random and unique session identifiers.</a:t>
            </a:r>
          </a:p>
          <a:p>
            <a:pPr lvl="1">
              <a:buFont typeface="Arial" panose="020B0604020202020204" pitchFamily="34" charset="0"/>
              <a:buChar char="•"/>
            </a:pPr>
            <a:r>
              <a:rPr lang="en-US" dirty="0"/>
              <a:t>Invalidate or regenerate session IDs upon login or privilege changes.</a:t>
            </a:r>
          </a:p>
          <a:p>
            <a:endParaRPr lang="en-US" dirty="0"/>
          </a:p>
        </p:txBody>
      </p:sp>
    </p:spTree>
    <p:extLst>
      <p:ext uri="{BB962C8B-B14F-4D97-AF65-F5344CB8AC3E}">
        <p14:creationId xmlns:p14="http://schemas.microsoft.com/office/powerpoint/2010/main" val="2476926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b="1" dirty="0"/>
              <a:t>Token-Based Authentication</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lstStyle/>
          <a:p>
            <a:r>
              <a:rPr lang="en-US" b="1" dirty="0"/>
              <a:t>Definition:</a:t>
            </a:r>
            <a:r>
              <a:rPr lang="en-US" dirty="0"/>
              <a:t> Uses tokens such as JSON Web Tokens (JWTs) for enhanced security.</a:t>
            </a:r>
          </a:p>
        </p:txBody>
      </p:sp>
    </p:spTree>
    <p:extLst>
      <p:ext uri="{BB962C8B-B14F-4D97-AF65-F5344CB8AC3E}">
        <p14:creationId xmlns:p14="http://schemas.microsoft.com/office/powerpoint/2010/main" val="3285857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lstStyle/>
          <a:p>
            <a:r>
              <a:rPr lang="en-US" dirty="0"/>
              <a:t>Regular Security Audits and Compliance</a:t>
            </a:r>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lstStyle/>
          <a:p>
            <a:pPr>
              <a:buFont typeface="Arial" panose="020B0604020202020204" pitchFamily="34" charset="0"/>
              <a:buChar char="•"/>
            </a:pPr>
            <a:r>
              <a:rPr lang="en-US" b="1" dirty="0"/>
              <a:t>Importance:</a:t>
            </a:r>
            <a:r>
              <a:rPr lang="en-US" dirty="0"/>
              <a:t> Regular audits and penetration testing to identify and address vulnerabilities.</a:t>
            </a:r>
          </a:p>
          <a:p>
            <a:pPr>
              <a:buFont typeface="Arial" panose="020B0604020202020204" pitchFamily="34" charset="0"/>
              <a:buChar char="•"/>
            </a:pPr>
            <a:r>
              <a:rPr lang="en-US" b="1" dirty="0"/>
              <a:t>Compliance:</a:t>
            </a:r>
            <a:r>
              <a:rPr lang="en-US" dirty="0"/>
              <a:t> Ensure adherence to security standards such as PCI DSS.</a:t>
            </a:r>
          </a:p>
          <a:p>
            <a:endParaRPr lang="en-US" dirty="0"/>
          </a:p>
        </p:txBody>
      </p:sp>
    </p:spTree>
    <p:extLst>
      <p:ext uri="{BB962C8B-B14F-4D97-AF65-F5344CB8AC3E}">
        <p14:creationId xmlns:p14="http://schemas.microsoft.com/office/powerpoint/2010/main" val="1934972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b="1" dirty="0"/>
              <a:t>Education and Training</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lstStyle/>
          <a:p>
            <a:pPr>
              <a:buFont typeface="Arial" panose="020B0604020202020204" pitchFamily="34" charset="0"/>
              <a:buChar char="•"/>
            </a:pPr>
            <a:r>
              <a:rPr lang="en-US" b="1" dirty="0"/>
              <a:t>Importance:</a:t>
            </a:r>
            <a:r>
              <a:rPr lang="en-US" dirty="0"/>
              <a:t> Raise awareness among developers about secure authentication and session management practices.</a:t>
            </a:r>
          </a:p>
          <a:p>
            <a:pPr>
              <a:buFont typeface="Arial" panose="020B0604020202020204" pitchFamily="34" charset="0"/>
              <a:buChar char="•"/>
            </a:pPr>
            <a:r>
              <a:rPr lang="en-US" b="1" dirty="0"/>
              <a:t>Regular Training:</a:t>
            </a:r>
            <a:r>
              <a:rPr lang="en-US" dirty="0"/>
              <a:t> Keep developers updated on the latest security threats and best practices.</a:t>
            </a:r>
          </a:p>
          <a:p>
            <a:endParaRPr lang="en-US" dirty="0"/>
          </a:p>
        </p:txBody>
      </p:sp>
    </p:spTree>
    <p:extLst>
      <p:ext uri="{BB962C8B-B14F-4D97-AF65-F5344CB8AC3E}">
        <p14:creationId xmlns:p14="http://schemas.microsoft.com/office/powerpoint/2010/main" val="1656731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b="1" dirty="0"/>
              <a:t>3. Request Forgery</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lnSpcReduction="10000"/>
          </a:bodyPr>
          <a:lstStyle/>
          <a:p>
            <a:r>
              <a:rPr lang="en-US" b="1" dirty="0"/>
              <a:t>Introduction to Cross-Site Request Forgery (CSRF)</a:t>
            </a:r>
          </a:p>
          <a:p>
            <a:pPr>
              <a:buFont typeface="Arial" panose="020B0604020202020204" pitchFamily="34" charset="0"/>
              <a:buChar char="•"/>
            </a:pPr>
            <a:r>
              <a:rPr lang="en-US" b="1" dirty="0"/>
              <a:t>Definition:</a:t>
            </a:r>
            <a:r>
              <a:rPr lang="en-US" dirty="0"/>
              <a:t> A web security vulnerability where an attacker tricks a user's browser into performing an unwanted action on a trusted site where the user is authenticated.</a:t>
            </a:r>
          </a:p>
          <a:p>
            <a:pPr>
              <a:buFont typeface="Arial" panose="020B0604020202020204" pitchFamily="34" charset="0"/>
              <a:buChar char="•"/>
            </a:pPr>
            <a:r>
              <a:rPr lang="en-US" b="1" dirty="0"/>
              <a:t>Impact:</a:t>
            </a:r>
            <a:r>
              <a:rPr lang="en-US" dirty="0"/>
              <a:t> Can lead to unauthorized actions such as changing account settings or making purchases.</a:t>
            </a:r>
          </a:p>
          <a:p>
            <a:r>
              <a:rPr lang="en-US" b="1" dirty="0"/>
              <a:t>Example Incident:</a:t>
            </a:r>
            <a:endParaRPr lang="en-US" dirty="0"/>
          </a:p>
          <a:p>
            <a:pPr lvl="1">
              <a:buFont typeface="Arial" panose="020B0604020202020204" pitchFamily="34" charset="0"/>
              <a:buChar char="•"/>
            </a:pPr>
            <a:r>
              <a:rPr lang="en-US" b="1" dirty="0"/>
              <a:t>Samy Worm (2008):</a:t>
            </a:r>
            <a:r>
              <a:rPr lang="en-US" dirty="0"/>
              <a:t> A CSRF attack on the WordPress blogging application created by Samy </a:t>
            </a:r>
            <a:r>
              <a:rPr lang="en-US" dirty="0" err="1"/>
              <a:t>Kamkar</a:t>
            </a:r>
            <a:r>
              <a:rPr lang="en-US" dirty="0"/>
              <a:t>.</a:t>
            </a:r>
          </a:p>
          <a:p>
            <a:endParaRPr lang="en-US" dirty="0"/>
          </a:p>
        </p:txBody>
      </p:sp>
    </p:spTree>
    <p:extLst>
      <p:ext uri="{BB962C8B-B14F-4D97-AF65-F5344CB8AC3E}">
        <p14:creationId xmlns:p14="http://schemas.microsoft.com/office/powerpoint/2010/main" val="243365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b="1" dirty="0"/>
              <a:t>CSRF Attack Scenario</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lstStyle/>
          <a:p>
            <a:pPr>
              <a:buFont typeface="+mj-lt"/>
              <a:buAutoNum type="arabicPeriod"/>
            </a:pPr>
            <a:r>
              <a:rPr lang="en-US" b="1" dirty="0"/>
              <a:t>Setup:</a:t>
            </a:r>
            <a:r>
              <a:rPr lang="en-US" dirty="0"/>
              <a:t> An attacker tricks a user into loading a page with a malicious request.</a:t>
            </a:r>
          </a:p>
          <a:p>
            <a:pPr>
              <a:buFont typeface="+mj-lt"/>
              <a:buAutoNum type="arabicPeriod"/>
            </a:pPr>
            <a:r>
              <a:rPr lang="en-US" b="1" dirty="0"/>
              <a:t>Execution:</a:t>
            </a:r>
            <a:r>
              <a:rPr lang="en-US" dirty="0"/>
              <a:t> The request is sent to a target site where the user is authenticated.</a:t>
            </a:r>
          </a:p>
          <a:p>
            <a:pPr>
              <a:buFont typeface="+mj-lt"/>
              <a:buAutoNum type="arabicPeriod"/>
            </a:pPr>
            <a:r>
              <a:rPr lang="en-US" b="1" dirty="0"/>
              <a:t>Session Exploitation:</a:t>
            </a:r>
            <a:r>
              <a:rPr lang="en-US" dirty="0"/>
              <a:t> The browser includes the user’s session cookie, making the request appear legitimate.</a:t>
            </a:r>
          </a:p>
          <a:p>
            <a:pPr>
              <a:buFont typeface="+mj-lt"/>
              <a:buAutoNum type="arabicPeriod"/>
            </a:pPr>
            <a:r>
              <a:rPr lang="en-US" b="1" dirty="0"/>
              <a:t>Unintended Action:</a:t>
            </a:r>
            <a:r>
              <a:rPr lang="en-US" dirty="0"/>
              <a:t> The target site processes the malicious request, leading to unintended actions.</a:t>
            </a:r>
          </a:p>
          <a:p>
            <a:endParaRPr lang="en-US" dirty="0"/>
          </a:p>
        </p:txBody>
      </p:sp>
    </p:spTree>
    <p:extLst>
      <p:ext uri="{BB962C8B-B14F-4D97-AF65-F5344CB8AC3E}">
        <p14:creationId xmlns:p14="http://schemas.microsoft.com/office/powerpoint/2010/main" val="4229606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b="1" dirty="0"/>
              <a:t>Example of Vulnerable Code (CSRF)</a:t>
            </a:r>
            <a:endParaRPr lang="en-US" dirty="0"/>
          </a:p>
        </p:txBody>
      </p:sp>
      <p:pic>
        <p:nvPicPr>
          <p:cNvPr id="5" name="Content Placeholder 4">
            <a:extLst>
              <a:ext uri="{FF2B5EF4-FFF2-40B4-BE49-F238E27FC236}">
                <a16:creationId xmlns:a16="http://schemas.microsoft.com/office/drawing/2014/main" id="{42CC98B2-33AF-A7F6-7BD9-28092FDE3E01}"/>
              </a:ext>
            </a:extLst>
          </p:cNvPr>
          <p:cNvPicPr>
            <a:picLocks noGrp="1" noChangeAspect="1"/>
          </p:cNvPicPr>
          <p:nvPr>
            <p:ph idx="1"/>
          </p:nvPr>
        </p:nvPicPr>
        <p:blipFill>
          <a:blip r:embed="rId2"/>
          <a:stretch>
            <a:fillRect/>
          </a:stretch>
        </p:blipFill>
        <p:spPr>
          <a:xfrm>
            <a:off x="6781800" y="2095314"/>
            <a:ext cx="5010849" cy="2667372"/>
          </a:xfrm>
        </p:spPr>
      </p:pic>
      <p:sp>
        <p:nvSpPr>
          <p:cNvPr id="7" name="TextBox 6">
            <a:extLst>
              <a:ext uri="{FF2B5EF4-FFF2-40B4-BE49-F238E27FC236}">
                <a16:creationId xmlns:a16="http://schemas.microsoft.com/office/drawing/2014/main" id="{DCEB84D5-6CD8-F2DA-62FC-140DB1DD76F5}"/>
              </a:ext>
            </a:extLst>
          </p:cNvPr>
          <p:cNvSpPr txBox="1"/>
          <p:nvPr/>
        </p:nvSpPr>
        <p:spPr>
          <a:xfrm>
            <a:off x="609600" y="2286000"/>
            <a:ext cx="6096000" cy="1477328"/>
          </a:xfrm>
          <a:prstGeom prst="rect">
            <a:avLst/>
          </a:prstGeom>
          <a:noFill/>
        </p:spPr>
        <p:txBody>
          <a:bodyPr wrap="square">
            <a:spAutoFit/>
          </a:bodyPr>
          <a:lstStyle/>
          <a:p>
            <a:pPr marL="285750" indent="-285750">
              <a:buFont typeface="Arial" panose="020B0604020202020204" pitchFamily="34" charset="0"/>
              <a:buChar char="•"/>
            </a:pPr>
            <a:r>
              <a:rPr lang="en-US" b="1" dirty="0"/>
              <a:t>Vulnerability:</a:t>
            </a:r>
            <a:r>
              <a:rPr lang="en-US" dirty="0"/>
              <a:t> This example lacks protection against CSRF, allowing unauthorized requests.</a:t>
            </a:r>
          </a:p>
          <a:p>
            <a:pPr marL="285750" indent="-285750">
              <a:buFont typeface="Arial" panose="020B0604020202020204" pitchFamily="34" charset="0"/>
              <a:buChar char="•"/>
            </a:pPr>
            <a:r>
              <a:rPr lang="en-US" b="1" dirty="0"/>
              <a:t>Detection Tools:</a:t>
            </a:r>
          </a:p>
          <a:p>
            <a:r>
              <a:rPr lang="en-US" b="1" dirty="0"/>
              <a:t>	OWASP ZAP:</a:t>
            </a:r>
            <a:r>
              <a:rPr lang="en-US" dirty="0"/>
              <a:t> Can be used to scan for CSRF vulnerabilities.</a:t>
            </a:r>
          </a:p>
        </p:txBody>
      </p:sp>
    </p:spTree>
    <p:extLst>
      <p:ext uri="{BB962C8B-B14F-4D97-AF65-F5344CB8AC3E}">
        <p14:creationId xmlns:p14="http://schemas.microsoft.com/office/powerpoint/2010/main" val="2345624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a:xfrm>
            <a:off x="793662" y="386930"/>
            <a:ext cx="10066122" cy="1298448"/>
          </a:xfrm>
        </p:spPr>
        <p:txBody>
          <a:bodyPr anchor="b">
            <a:normAutofit/>
          </a:bodyPr>
          <a:lstStyle/>
          <a:p>
            <a:r>
              <a:rPr lang="en-US" sz="4800" b="1"/>
              <a:t>How to Fix CSRF</a:t>
            </a:r>
            <a:endParaRPr lang="en-US" sz="4800"/>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a:xfrm>
            <a:off x="793661" y="2599509"/>
            <a:ext cx="4530898" cy="3639450"/>
          </a:xfrm>
        </p:spPr>
        <p:txBody>
          <a:bodyPr anchor="ctr">
            <a:normAutofit/>
          </a:bodyPr>
          <a:lstStyle/>
          <a:p>
            <a:r>
              <a:rPr lang="en-US" sz="2000"/>
              <a:t>Fixing CSRF with Anti-CSRF Tokens: </a:t>
            </a:r>
            <a:r>
              <a:rPr lang="en-US" sz="2000" b="1"/>
              <a:t>Mitigation Measures:</a:t>
            </a:r>
            <a:endParaRPr lang="en-US" sz="2000"/>
          </a:p>
          <a:p>
            <a:pPr lvl="1">
              <a:buFont typeface="Arial" panose="020B0604020202020204" pitchFamily="34" charset="0"/>
              <a:buChar char="•"/>
            </a:pPr>
            <a:r>
              <a:rPr lang="en-US" sz="2000"/>
              <a:t>Use anti-CSRF tokens in forms and requests.</a:t>
            </a:r>
          </a:p>
          <a:p>
            <a:pPr lvl="1">
              <a:buFont typeface="Arial" panose="020B0604020202020204" pitchFamily="34" charset="0"/>
              <a:buChar char="•"/>
            </a:pPr>
            <a:r>
              <a:rPr lang="en-US" sz="2000"/>
              <a:t>Set SameSite attribute on cookies.</a:t>
            </a:r>
          </a:p>
          <a:p>
            <a:pPr lvl="1">
              <a:buFont typeface="Arial" panose="020B0604020202020204" pitchFamily="34" charset="0"/>
              <a:buChar char="•"/>
            </a:pPr>
            <a:r>
              <a:rPr lang="en-US" sz="2000"/>
              <a:t>Check the Referer header on incoming requests.</a:t>
            </a:r>
          </a:p>
          <a:p>
            <a:pPr lvl="1">
              <a:buFont typeface="Arial" panose="020B0604020202020204" pitchFamily="34" charset="0"/>
              <a:buChar char="•"/>
            </a:pPr>
            <a:r>
              <a:rPr lang="en-US" sz="2000"/>
              <a:t>Include custom headers in requests.</a:t>
            </a:r>
          </a:p>
          <a:p>
            <a:endParaRPr lang="en-US" sz="2000"/>
          </a:p>
        </p:txBody>
      </p:sp>
      <p:pic>
        <p:nvPicPr>
          <p:cNvPr id="7" name="Picture 6">
            <a:extLst>
              <a:ext uri="{FF2B5EF4-FFF2-40B4-BE49-F238E27FC236}">
                <a16:creationId xmlns:a16="http://schemas.microsoft.com/office/drawing/2014/main" id="{FD316BCC-C0DF-8E35-613D-F2A5DA43DB90}"/>
              </a:ext>
            </a:extLst>
          </p:cNvPr>
          <p:cNvPicPr>
            <a:picLocks noChangeAspect="1"/>
          </p:cNvPicPr>
          <p:nvPr/>
        </p:nvPicPr>
        <p:blipFill rotWithShape="1">
          <a:blip r:embed="rId2"/>
          <a:srcRect t="84" r="-6" b="14367"/>
          <a:stretch/>
        </p:blipFill>
        <p:spPr>
          <a:xfrm>
            <a:off x="5911532" y="2484255"/>
            <a:ext cx="5150277" cy="3714244"/>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25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b="1" dirty="0"/>
              <a:t>1. Injection Attacks Overview</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a:xfrm>
            <a:off x="609600" y="1295400"/>
            <a:ext cx="10972800" cy="4525963"/>
          </a:xfrm>
        </p:spPr>
        <p:txBody>
          <a:bodyPr>
            <a:normAutofit fontScale="92500" lnSpcReduction="10000"/>
          </a:bodyPr>
          <a:lstStyle/>
          <a:p>
            <a:pPr>
              <a:buFont typeface="Arial" panose="020B0604020202020204" pitchFamily="34" charset="0"/>
              <a:buChar char="•"/>
            </a:pPr>
            <a:r>
              <a:rPr lang="en-US" b="1" dirty="0"/>
              <a:t>Definition:</a:t>
            </a:r>
            <a:r>
              <a:rPr lang="en-US" dirty="0"/>
              <a:t> Malicious attempts to inject unauthorized code or commands.</a:t>
            </a:r>
          </a:p>
          <a:p>
            <a:pPr>
              <a:buFont typeface="Arial" panose="020B0604020202020204" pitchFamily="34" charset="0"/>
              <a:buChar char="•"/>
            </a:pPr>
            <a:r>
              <a:rPr lang="en-US" b="1" dirty="0"/>
              <a:t>Common Types:</a:t>
            </a:r>
            <a:endParaRPr lang="en-US" dirty="0"/>
          </a:p>
          <a:p>
            <a:pPr marL="971550" lvl="1" indent="-514350">
              <a:buFont typeface="+mj-lt"/>
              <a:buAutoNum type="alphaUcPeriod"/>
            </a:pPr>
            <a:r>
              <a:rPr lang="en-US" dirty="0"/>
              <a:t>SQL Injection (SQLi)</a:t>
            </a:r>
          </a:p>
          <a:p>
            <a:pPr marL="971550" lvl="1" indent="-514350">
              <a:buFont typeface="+mj-lt"/>
              <a:buAutoNum type="alphaUcPeriod"/>
            </a:pPr>
            <a:r>
              <a:rPr lang="en-US" dirty="0"/>
              <a:t>Cross-Site Scripting (XSS)</a:t>
            </a:r>
          </a:p>
          <a:p>
            <a:pPr marL="971550" lvl="1" indent="-514350">
              <a:buFont typeface="+mj-lt"/>
              <a:buAutoNum type="alphaUcPeriod"/>
            </a:pPr>
            <a:r>
              <a:rPr lang="en-US" dirty="0"/>
              <a:t>Command Injection</a:t>
            </a:r>
          </a:p>
          <a:p>
            <a:pPr marL="971550" lvl="1" indent="-514350">
              <a:buFont typeface="+mj-lt"/>
              <a:buAutoNum type="alphaUcPeriod"/>
            </a:pPr>
            <a:r>
              <a:rPr lang="en-US" dirty="0"/>
              <a:t>Lightweight Directory Access Protocol (LDAP) Injection</a:t>
            </a:r>
          </a:p>
          <a:p>
            <a:pPr marL="971550" lvl="1" indent="-514350">
              <a:buFont typeface="+mj-lt"/>
              <a:buAutoNum type="alphaUcPeriod"/>
            </a:pPr>
            <a:r>
              <a:rPr lang="en-US" dirty="0"/>
              <a:t>XPath Injection</a:t>
            </a:r>
          </a:p>
          <a:p>
            <a:pPr>
              <a:buFont typeface="Arial" panose="020B0604020202020204" pitchFamily="34" charset="0"/>
              <a:buChar char="•"/>
            </a:pPr>
            <a:r>
              <a:rPr lang="en-US" b="1" dirty="0"/>
              <a:t>Real-world Example:</a:t>
            </a:r>
            <a:r>
              <a:rPr lang="en-US" dirty="0"/>
              <a:t> </a:t>
            </a:r>
            <a:r>
              <a:rPr lang="en-US" dirty="0" err="1"/>
              <a:t>ResumeLooters</a:t>
            </a:r>
            <a:r>
              <a:rPr lang="en-US" dirty="0"/>
              <a:t> stole data from 2 million job seekers using SQLi and XSS.</a:t>
            </a:r>
          </a:p>
          <a:p>
            <a:endParaRPr lang="en-US" dirty="0"/>
          </a:p>
        </p:txBody>
      </p:sp>
    </p:spTree>
    <p:extLst>
      <p:ext uri="{BB962C8B-B14F-4D97-AF65-F5344CB8AC3E}">
        <p14:creationId xmlns:p14="http://schemas.microsoft.com/office/powerpoint/2010/main" val="3837104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b="1" dirty="0"/>
              <a:t>Preventive Measures Against CSRF</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fontScale="77500" lnSpcReduction="20000"/>
          </a:bodyPr>
          <a:lstStyle/>
          <a:p>
            <a:pPr marL="514350" indent="-514350">
              <a:buFont typeface="+mj-lt"/>
              <a:buAutoNum type="arabicPeriod"/>
            </a:pPr>
            <a:r>
              <a:rPr lang="en-US" b="1" dirty="0"/>
              <a:t>Anti-CSRF Tokens:</a:t>
            </a:r>
            <a:endParaRPr lang="en-US" dirty="0"/>
          </a:p>
          <a:p>
            <a:pPr lvl="1"/>
            <a:r>
              <a:rPr lang="en-US" dirty="0"/>
              <a:t>Unique tokens included in forms and requests to validate legitimacy.</a:t>
            </a:r>
          </a:p>
          <a:p>
            <a:pPr marL="514350" indent="-514350">
              <a:buFont typeface="+mj-lt"/>
              <a:buAutoNum type="arabicPeriod"/>
            </a:pPr>
            <a:r>
              <a:rPr lang="en-US" b="1" dirty="0" err="1"/>
              <a:t>SameSite</a:t>
            </a:r>
            <a:r>
              <a:rPr lang="en-US" b="1" dirty="0"/>
              <a:t> Cookie Attribute:</a:t>
            </a:r>
            <a:endParaRPr lang="en-US" dirty="0"/>
          </a:p>
          <a:p>
            <a:pPr lvl="1"/>
            <a:r>
              <a:rPr lang="en-US" dirty="0"/>
              <a:t>Controls when cookies are sent with cross-site requests.</a:t>
            </a:r>
          </a:p>
          <a:p>
            <a:pPr marL="514350" indent="-514350">
              <a:buFont typeface="+mj-lt"/>
              <a:buAutoNum type="arabicPeriod"/>
            </a:pPr>
            <a:r>
              <a:rPr lang="en-US" b="1" dirty="0" err="1"/>
              <a:t>Referer</a:t>
            </a:r>
            <a:r>
              <a:rPr lang="en-US" b="1" dirty="0"/>
              <a:t> Header Checking:</a:t>
            </a:r>
            <a:endParaRPr lang="en-US" dirty="0"/>
          </a:p>
          <a:p>
            <a:pPr lvl="1"/>
            <a:r>
              <a:rPr lang="en-US" dirty="0"/>
              <a:t>Ensures requests originate from the same domain.</a:t>
            </a:r>
          </a:p>
          <a:p>
            <a:pPr marL="514350" indent="-514350">
              <a:buFont typeface="+mj-lt"/>
              <a:buAutoNum type="arabicPeriod"/>
            </a:pPr>
            <a:r>
              <a:rPr lang="en-US" b="1" dirty="0"/>
              <a:t>Custom Headers:</a:t>
            </a:r>
            <a:endParaRPr lang="en-US" dirty="0"/>
          </a:p>
          <a:p>
            <a:pPr lvl="1"/>
            <a:r>
              <a:rPr lang="en-US" dirty="0"/>
              <a:t>Used in requests to validate their legitimacy.</a:t>
            </a:r>
          </a:p>
          <a:p>
            <a:pPr marL="514350" indent="-514350">
              <a:buFont typeface="+mj-lt"/>
              <a:buAutoNum type="arabicPeriod"/>
            </a:pPr>
            <a:r>
              <a:rPr lang="en-US" b="1" dirty="0"/>
              <a:t>Double-Submit Cookies:</a:t>
            </a:r>
            <a:endParaRPr lang="en-US" dirty="0"/>
          </a:p>
          <a:p>
            <a:pPr lvl="1"/>
            <a:r>
              <a:rPr lang="en-US" dirty="0"/>
              <a:t>Token stored in both cookie and request parameter for verification.</a:t>
            </a:r>
          </a:p>
          <a:p>
            <a:pPr marL="514350" indent="-514350">
              <a:buFont typeface="+mj-lt"/>
              <a:buAutoNum type="arabicPeriod"/>
            </a:pPr>
            <a:r>
              <a:rPr lang="en-US" b="1" dirty="0"/>
              <a:t>Content-Type Validation:</a:t>
            </a:r>
            <a:endParaRPr lang="en-US" dirty="0"/>
          </a:p>
          <a:p>
            <a:pPr lvl="1"/>
            <a:r>
              <a:rPr lang="en-US" dirty="0"/>
              <a:t>Ensures correct Content-Type header in requests.</a:t>
            </a:r>
          </a:p>
          <a:p>
            <a:pPr marL="514350" indent="-514350">
              <a:buFont typeface="+mj-lt"/>
              <a:buAutoNum type="arabicPeriod"/>
            </a:pPr>
            <a:endParaRPr lang="en-US" dirty="0"/>
          </a:p>
        </p:txBody>
      </p:sp>
    </p:spTree>
    <p:extLst>
      <p:ext uri="{BB962C8B-B14F-4D97-AF65-F5344CB8AC3E}">
        <p14:creationId xmlns:p14="http://schemas.microsoft.com/office/powerpoint/2010/main" val="2463652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b="1" dirty="0"/>
              <a:t>Implementing Best Practices</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Secure Coding Practices:</a:t>
            </a:r>
            <a:r>
              <a:rPr lang="en-US" dirty="0"/>
              <a:t> Avoid introducing vulnerabilities that CSRF attacks could exploit.</a:t>
            </a:r>
          </a:p>
          <a:p>
            <a:pPr>
              <a:buFont typeface="Arial" panose="020B0604020202020204" pitchFamily="34" charset="0"/>
              <a:buChar char="•"/>
            </a:pPr>
            <a:r>
              <a:rPr lang="en-US" b="1" dirty="0"/>
              <a:t>Session Management:</a:t>
            </a:r>
            <a:r>
              <a:rPr lang="en-US" dirty="0"/>
              <a:t> Implement secure session management practices, including session timeout and secure session token generation.</a:t>
            </a:r>
          </a:p>
          <a:p>
            <a:pPr>
              <a:buFont typeface="Arial" panose="020B0604020202020204" pitchFamily="34" charset="0"/>
              <a:buChar char="•"/>
            </a:pPr>
            <a:r>
              <a:rPr lang="en-US" b="1" dirty="0"/>
              <a:t>Security Audits:</a:t>
            </a:r>
            <a:r>
              <a:rPr lang="en-US" dirty="0"/>
              <a:t> Regularly conduct security audits and penetration testing.</a:t>
            </a:r>
          </a:p>
          <a:p>
            <a:pPr>
              <a:buFont typeface="Arial" panose="020B0604020202020204" pitchFamily="34" charset="0"/>
              <a:buChar char="•"/>
            </a:pPr>
            <a:r>
              <a:rPr lang="en-US" b="1" dirty="0"/>
              <a:t>Education and Training:</a:t>
            </a:r>
            <a:r>
              <a:rPr lang="en-US" dirty="0"/>
              <a:t> Provide training for developers on secure coding practices and CSRF prevention.</a:t>
            </a:r>
          </a:p>
          <a:p>
            <a:endParaRPr lang="en-US" dirty="0"/>
          </a:p>
        </p:txBody>
      </p:sp>
    </p:spTree>
    <p:extLst>
      <p:ext uri="{BB962C8B-B14F-4D97-AF65-F5344CB8AC3E}">
        <p14:creationId xmlns:p14="http://schemas.microsoft.com/office/powerpoint/2010/main" val="1387496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dirty="0"/>
              <a:t>4. </a:t>
            </a:r>
            <a:r>
              <a:rPr lang="en-US" b="1" dirty="0"/>
              <a:t>Language-Specific Defenses</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a:xfrm>
            <a:off x="609600" y="1295400"/>
            <a:ext cx="10972800" cy="4525963"/>
          </a:xfrm>
        </p:spPr>
        <p:txBody>
          <a:bodyPr>
            <a:normAutofit fontScale="92500" lnSpcReduction="10000"/>
          </a:bodyPr>
          <a:lstStyle/>
          <a:p>
            <a:pPr>
              <a:buFont typeface="Arial" panose="020B0604020202020204" pitchFamily="34" charset="0"/>
              <a:buChar char="•"/>
            </a:pPr>
            <a:r>
              <a:rPr lang="en-US" b="1" dirty="0"/>
              <a:t>Definition:</a:t>
            </a:r>
            <a:r>
              <a:rPr lang="en-US" dirty="0"/>
              <a:t> Security measures tailored to the programming language used in web applications.</a:t>
            </a:r>
          </a:p>
          <a:p>
            <a:pPr>
              <a:buFont typeface="Arial" panose="020B0604020202020204" pitchFamily="34" charset="0"/>
              <a:buChar char="•"/>
            </a:pPr>
            <a:r>
              <a:rPr lang="en-US" b="1" dirty="0"/>
              <a:t>Importance:</a:t>
            </a:r>
            <a:r>
              <a:rPr lang="en-US" dirty="0"/>
              <a:t> Protects against common web attacks like SQL injection, XSS, and CSRF by leveraging language-specific tools and practices.</a:t>
            </a:r>
          </a:p>
          <a:p>
            <a:pPr marL="971550" lvl="1" indent="-514350">
              <a:buFont typeface="+mj-lt"/>
              <a:buAutoNum type="arabicPeriod"/>
            </a:pPr>
            <a:r>
              <a:rPr lang="en-US" b="1" dirty="0"/>
              <a:t>PHP Defenses</a:t>
            </a:r>
          </a:p>
          <a:p>
            <a:pPr marL="971550" lvl="1" indent="-514350">
              <a:buFont typeface="+mj-lt"/>
              <a:buAutoNum type="arabicPeriod"/>
            </a:pPr>
            <a:r>
              <a:rPr lang="en-US" b="1" dirty="0"/>
              <a:t>Java Defenses</a:t>
            </a:r>
          </a:p>
          <a:p>
            <a:pPr marL="971550" lvl="1" indent="-514350">
              <a:buFont typeface="+mj-lt"/>
              <a:buAutoNum type="arabicPeriod"/>
            </a:pPr>
            <a:r>
              <a:rPr lang="en-US" b="1" dirty="0"/>
              <a:t>Python Defenses</a:t>
            </a:r>
          </a:p>
          <a:p>
            <a:pPr marL="971550" lvl="1" indent="-514350">
              <a:buFont typeface="+mj-lt"/>
              <a:buAutoNum type="arabicPeriod"/>
            </a:pPr>
            <a:r>
              <a:rPr lang="en-US" b="1" dirty="0"/>
              <a:t>Node.js (JavaScript) </a:t>
            </a:r>
          </a:p>
          <a:p>
            <a:pPr marL="971550" lvl="1" indent="-514350">
              <a:buFont typeface="+mj-lt"/>
              <a:buAutoNum type="arabicPeriod"/>
            </a:pPr>
            <a:r>
              <a:rPr lang="en-US" b="1" dirty="0"/>
              <a:t>Ruby (Ruby on Rails)</a:t>
            </a:r>
          </a:p>
        </p:txBody>
      </p:sp>
    </p:spTree>
    <p:extLst>
      <p:ext uri="{BB962C8B-B14F-4D97-AF65-F5344CB8AC3E}">
        <p14:creationId xmlns:p14="http://schemas.microsoft.com/office/powerpoint/2010/main" val="1689756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lstStyle/>
          <a:p>
            <a:r>
              <a:rPr lang="en-US" dirty="0"/>
              <a:t>PHP Defenses: </a:t>
            </a:r>
            <a:r>
              <a:rPr lang="en-US" sz="4400" dirty="0"/>
              <a:t>Filter Input Data</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a:bodyPr>
          <a:lstStyle/>
          <a:p>
            <a:pPr eaLnBrk="0" fontAlgn="base" hangingPunct="0">
              <a:spcBef>
                <a:spcPct val="0"/>
              </a:spcBef>
              <a:spcAft>
                <a:spcPct val="0"/>
              </a:spcAft>
            </a:pPr>
            <a:r>
              <a:rPr lang="en-US" sz="2400" dirty="0"/>
              <a:t>Filter Input Data: </a:t>
            </a:r>
            <a:r>
              <a:rPr kumimoji="0" lang="en-US" altLang="en-US" sz="2400" b="0" i="0" u="none" strike="noStrike" cap="none" normalizeH="0" baseline="0" dirty="0">
                <a:ln>
                  <a:noFill/>
                </a:ln>
                <a:solidFill>
                  <a:schemeClr val="tx1"/>
                </a:solidFill>
                <a:effectLst/>
                <a:latin typeface="Arial" panose="020B0604020202020204" pitchFamily="34" charset="0"/>
              </a:rPr>
              <a:t>Clean up what users type into the website to remove harmful stuff.</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indent="-3429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Before: Accepting any input without checking.</a:t>
            </a:r>
          </a:p>
          <a:p>
            <a:pPr lvl="1" indent="-3429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After: Using </a:t>
            </a:r>
            <a:r>
              <a:rPr kumimoji="0" lang="en-US" altLang="en-US" sz="2000" b="0" i="0" u="none" strike="noStrike" cap="none" normalizeH="0" baseline="0" dirty="0" err="1">
                <a:ln>
                  <a:noFill/>
                </a:ln>
                <a:solidFill>
                  <a:schemeClr val="tx1"/>
                </a:solidFill>
                <a:effectLst/>
                <a:latin typeface="Arial Unicode MS"/>
              </a:rPr>
              <a:t>filter_input</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to clean the input.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sz="2400" dirty="0"/>
          </a:p>
          <a:p>
            <a:r>
              <a:rPr lang="en-US" sz="2400" dirty="0"/>
              <a:t>Use functions like </a:t>
            </a:r>
            <a:r>
              <a:rPr lang="en-US" sz="2400" dirty="0" err="1">
                <a:latin typeface="Courier New" panose="02070309020205020404" pitchFamily="49" charset="0"/>
                <a:cs typeface="Courier New" panose="02070309020205020404" pitchFamily="49" charset="0"/>
              </a:rPr>
              <a:t>filter_input</a:t>
            </a:r>
            <a:r>
              <a:rPr lang="en-US" sz="2400" dirty="0">
                <a:latin typeface="Courier New" panose="02070309020205020404" pitchFamily="49" charset="0"/>
                <a:cs typeface="Courier New" panose="02070309020205020404" pitchFamily="49" charset="0"/>
              </a:rPr>
              <a:t>() or </a:t>
            </a:r>
            <a:r>
              <a:rPr lang="en-US" sz="2400" dirty="0" err="1">
                <a:latin typeface="Courier New" panose="02070309020205020404" pitchFamily="49" charset="0"/>
                <a:cs typeface="Courier New" panose="02070309020205020404" pitchFamily="49" charset="0"/>
              </a:rPr>
              <a:t>mysqli_real_escape_string</a:t>
            </a:r>
            <a:r>
              <a:rPr lang="en-US" sz="2400" dirty="0">
                <a:latin typeface="Courier New" panose="02070309020205020404" pitchFamily="49" charset="0"/>
                <a:cs typeface="Courier New" panose="02070309020205020404" pitchFamily="49" charset="0"/>
              </a:rPr>
              <a:t>() </a:t>
            </a:r>
            <a:r>
              <a:rPr lang="en-US" sz="2400" dirty="0"/>
              <a:t>to sanitize user input.</a:t>
            </a:r>
          </a:p>
        </p:txBody>
      </p:sp>
      <p:pic>
        <p:nvPicPr>
          <p:cNvPr id="6" name="Picture 5">
            <a:extLst>
              <a:ext uri="{FF2B5EF4-FFF2-40B4-BE49-F238E27FC236}">
                <a16:creationId xmlns:a16="http://schemas.microsoft.com/office/drawing/2014/main" id="{C2BCC09C-BFA3-2362-59E2-E8C7AE9F58F3}"/>
              </a:ext>
            </a:extLst>
          </p:cNvPr>
          <p:cNvPicPr>
            <a:picLocks noChangeAspect="1"/>
          </p:cNvPicPr>
          <p:nvPr/>
        </p:nvPicPr>
        <p:blipFill>
          <a:blip r:embed="rId2"/>
          <a:stretch>
            <a:fillRect/>
          </a:stretch>
        </p:blipFill>
        <p:spPr>
          <a:xfrm>
            <a:off x="2895600" y="4267200"/>
            <a:ext cx="6220693" cy="533474"/>
          </a:xfrm>
          <a:prstGeom prst="rect">
            <a:avLst/>
          </a:prstGeom>
        </p:spPr>
      </p:pic>
      <p:pic>
        <p:nvPicPr>
          <p:cNvPr id="10" name="Picture 9">
            <a:extLst>
              <a:ext uri="{FF2B5EF4-FFF2-40B4-BE49-F238E27FC236}">
                <a16:creationId xmlns:a16="http://schemas.microsoft.com/office/drawing/2014/main" id="{7C7C7A8B-2801-2E14-CED8-A0CD3611009D}"/>
              </a:ext>
            </a:extLst>
          </p:cNvPr>
          <p:cNvPicPr>
            <a:picLocks noChangeAspect="1"/>
          </p:cNvPicPr>
          <p:nvPr/>
        </p:nvPicPr>
        <p:blipFill>
          <a:blip r:embed="rId3"/>
          <a:stretch>
            <a:fillRect/>
          </a:stretch>
        </p:blipFill>
        <p:spPr>
          <a:xfrm>
            <a:off x="1371600" y="3529760"/>
            <a:ext cx="6296904" cy="333422"/>
          </a:xfrm>
          <a:prstGeom prst="rect">
            <a:avLst/>
          </a:prstGeom>
        </p:spPr>
      </p:pic>
    </p:spTree>
    <p:extLst>
      <p:ext uri="{BB962C8B-B14F-4D97-AF65-F5344CB8AC3E}">
        <p14:creationId xmlns:p14="http://schemas.microsoft.com/office/powerpoint/2010/main" val="3907155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lstStyle/>
          <a:p>
            <a:r>
              <a:rPr lang="en-US" dirty="0"/>
              <a:t>PHP Defenses: </a:t>
            </a:r>
            <a:r>
              <a:rPr lang="en-US" b="1" dirty="0"/>
              <a:t>Prepared Statements</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a:bodyPr>
          <a:lstStyle/>
          <a:p>
            <a:pPr eaLnBrk="0" fontAlgn="base" hangingPunct="0">
              <a:spcBef>
                <a:spcPct val="0"/>
              </a:spcBef>
              <a:spcAft>
                <a:spcPct val="0"/>
              </a:spcAft>
            </a:pPr>
            <a:r>
              <a:rPr lang="en-US" sz="2400" dirty="0"/>
              <a:t>Use a safe way to handle database queries to prevent attacks.</a:t>
            </a:r>
          </a:p>
          <a:p>
            <a:pPr marL="457200" indent="-457200" eaLnBrk="0" fontAlgn="base" hangingPunct="0">
              <a:spcBef>
                <a:spcPct val="0"/>
              </a:spcBef>
              <a:spcAft>
                <a:spcPct val="0"/>
              </a:spcAft>
              <a:buFont typeface="+mj-lt"/>
              <a:buAutoNum type="arabicPeriod"/>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F4B2D2D-B8A8-6C53-4A19-FF93FF91D288}"/>
              </a:ext>
            </a:extLst>
          </p:cNvPr>
          <p:cNvPicPr>
            <a:picLocks noChangeAspect="1"/>
          </p:cNvPicPr>
          <p:nvPr/>
        </p:nvPicPr>
        <p:blipFill>
          <a:blip r:embed="rId2"/>
          <a:stretch>
            <a:fillRect/>
          </a:stretch>
        </p:blipFill>
        <p:spPr>
          <a:xfrm>
            <a:off x="2819400" y="3553576"/>
            <a:ext cx="5611008" cy="619211"/>
          </a:xfrm>
          <a:prstGeom prst="rect">
            <a:avLst/>
          </a:prstGeom>
        </p:spPr>
      </p:pic>
    </p:spTree>
    <p:extLst>
      <p:ext uri="{BB962C8B-B14F-4D97-AF65-F5344CB8AC3E}">
        <p14:creationId xmlns:p14="http://schemas.microsoft.com/office/powerpoint/2010/main" val="1024775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fontScale="90000"/>
          </a:bodyPr>
          <a:lstStyle/>
          <a:p>
            <a:r>
              <a:rPr lang="en-US" dirty="0"/>
              <a:t>PHP Defenses: </a:t>
            </a:r>
            <a:r>
              <a:rPr lang="en-US" b="1" dirty="0"/>
              <a:t>Cross-Site Scripting (XSS) Prevention</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a:bodyPr>
          <a:lstStyle/>
          <a:p>
            <a:pPr eaLnBrk="0" fontAlgn="base" hangingPunct="0">
              <a:spcBef>
                <a:spcPct val="0"/>
              </a:spcBef>
              <a:spcAft>
                <a:spcPct val="0"/>
              </a:spcAft>
            </a:pPr>
            <a:r>
              <a:rPr lang="en-US" sz="2400" dirty="0"/>
              <a:t>Prevent harmful scripts from running on your website.</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C7FC8E3-8830-C862-A76C-946DAD5FED57}"/>
              </a:ext>
            </a:extLst>
          </p:cNvPr>
          <p:cNvSpPr txBox="1"/>
          <p:nvPr/>
        </p:nvSpPr>
        <p:spPr>
          <a:xfrm>
            <a:off x="1447800" y="3244334"/>
            <a:ext cx="8078037" cy="369332"/>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echo </a:t>
            </a:r>
            <a:r>
              <a:rPr lang="en-US" dirty="0" err="1">
                <a:latin typeface="Courier New" panose="02070309020205020404" pitchFamily="49" charset="0"/>
                <a:cs typeface="Courier New" panose="02070309020205020404" pitchFamily="49" charset="0"/>
              </a:rPr>
              <a:t>htmlspecialchars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user_input</a:t>
            </a:r>
            <a:r>
              <a:rPr lang="en-US" dirty="0">
                <a:latin typeface="Courier New" panose="02070309020205020404" pitchFamily="49" charset="0"/>
                <a:cs typeface="Courier New" panose="02070309020205020404" pitchFamily="49" charset="0"/>
              </a:rPr>
              <a:t>, ENT_QUOTES, 'UTF-8');</a:t>
            </a:r>
          </a:p>
        </p:txBody>
      </p:sp>
    </p:spTree>
    <p:extLst>
      <p:ext uri="{BB962C8B-B14F-4D97-AF65-F5344CB8AC3E}">
        <p14:creationId xmlns:p14="http://schemas.microsoft.com/office/powerpoint/2010/main" val="2112962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dirty="0"/>
              <a:t>PHP Defenses: </a:t>
            </a:r>
            <a:r>
              <a:rPr lang="en-US" b="1" dirty="0"/>
              <a:t>Session Security</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a:bodyPr>
          <a:lstStyle/>
          <a:p>
            <a:pPr eaLnBrk="0" fontAlgn="base" hangingPunct="0">
              <a:spcBef>
                <a:spcPct val="0"/>
              </a:spcBef>
              <a:spcAft>
                <a:spcPct val="0"/>
              </a:spcAft>
            </a:pPr>
            <a:r>
              <a:rPr lang="en-US" sz="2400" dirty="0"/>
              <a:t>Keep user sessions secure by using strong session handling practices.</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C7FC8E3-8830-C862-A76C-946DAD5FED57}"/>
              </a:ext>
            </a:extLst>
          </p:cNvPr>
          <p:cNvSpPr txBox="1"/>
          <p:nvPr/>
        </p:nvSpPr>
        <p:spPr>
          <a:xfrm>
            <a:off x="1447800" y="3244334"/>
            <a:ext cx="8078037" cy="646331"/>
          </a:xfrm>
          <a:prstGeom prst="rect">
            <a:avLst/>
          </a:prstGeom>
          <a:noFill/>
        </p:spPr>
        <p:txBody>
          <a:bodyPr wrap="square">
            <a:spAutoFit/>
          </a:bodyPr>
          <a:lstStyle/>
          <a:p>
            <a:r>
              <a:rPr lang="en-US" dirty="0" err="1">
                <a:latin typeface="Courier New" panose="02070309020205020404" pitchFamily="49" charset="0"/>
                <a:cs typeface="Courier New" panose="02070309020205020404" pitchFamily="49" charset="0"/>
              </a:rPr>
              <a:t>session_start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session_regenerate_id</a:t>
            </a:r>
            <a:r>
              <a:rPr lang="en-US" dirty="0">
                <a:latin typeface="Courier New" panose="02070309020205020404" pitchFamily="49" charset="0"/>
                <a:cs typeface="Courier New" panose="02070309020205020404" pitchFamily="49" charset="0"/>
              </a:rPr>
              <a:t>(true); </a:t>
            </a:r>
            <a:r>
              <a:rPr lang="en-US" dirty="0" err="1">
                <a:latin typeface="Courier New" panose="02070309020205020404" pitchFamily="49" charset="0"/>
                <a:cs typeface="Courier New" panose="02070309020205020404" pitchFamily="49" charset="0"/>
              </a:rPr>
              <a:t>htmlspecialchars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user_input</a:t>
            </a:r>
            <a:r>
              <a:rPr lang="en-US" dirty="0">
                <a:latin typeface="Courier New" panose="02070309020205020404" pitchFamily="49" charset="0"/>
                <a:cs typeface="Courier New" panose="02070309020205020404" pitchFamily="49" charset="0"/>
              </a:rPr>
              <a:t>, ENT_QUOTES, 'UTF-8');</a:t>
            </a:r>
          </a:p>
        </p:txBody>
      </p:sp>
    </p:spTree>
    <p:extLst>
      <p:ext uri="{BB962C8B-B14F-4D97-AF65-F5344CB8AC3E}">
        <p14:creationId xmlns:p14="http://schemas.microsoft.com/office/powerpoint/2010/main" val="3547525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dirty="0"/>
              <a:t>PHP Defenses: </a:t>
            </a:r>
            <a:r>
              <a:rPr lang="en-US" b="1" dirty="0"/>
              <a:t>Content Security Policy (CSP)</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a:bodyPr>
          <a:lstStyle/>
          <a:p>
            <a:pPr eaLnBrk="0" fontAlgn="base" hangingPunct="0">
              <a:spcBef>
                <a:spcPct val="0"/>
              </a:spcBef>
              <a:spcAft>
                <a:spcPct val="0"/>
              </a:spcAft>
            </a:pPr>
            <a:r>
              <a:rPr lang="en-US" sz="2400" dirty="0"/>
              <a:t>Control which resources (like scripts and images) can be loaded to prevent attacks.</a:t>
            </a:r>
          </a:p>
          <a:p>
            <a:pPr eaLnBrk="0" fontAlgn="base" hangingPunct="0">
              <a:spcBef>
                <a:spcPct val="0"/>
              </a:spcBef>
              <a:spcAft>
                <a:spcPct val="0"/>
              </a:spcAf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C7FC8E3-8830-C862-A76C-946DAD5FED57}"/>
              </a:ext>
            </a:extLst>
          </p:cNvPr>
          <p:cNvSpPr txBox="1"/>
          <p:nvPr/>
        </p:nvSpPr>
        <p:spPr>
          <a:xfrm>
            <a:off x="1447800" y="3244334"/>
            <a:ext cx="8078037" cy="369332"/>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header("Content-Security-Policy: default-</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'self'");</a:t>
            </a:r>
          </a:p>
        </p:txBody>
      </p:sp>
    </p:spTree>
    <p:extLst>
      <p:ext uri="{BB962C8B-B14F-4D97-AF65-F5344CB8AC3E}">
        <p14:creationId xmlns:p14="http://schemas.microsoft.com/office/powerpoint/2010/main" val="3083955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dirty="0"/>
              <a:t>Java Defenses: </a:t>
            </a:r>
            <a:r>
              <a:rPr lang="en-US" b="1" dirty="0"/>
              <a:t>Input Validation</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a:bodyPr>
          <a:lstStyle/>
          <a:p>
            <a:r>
              <a:rPr lang="en-US" dirty="0"/>
              <a:t>Check and clean user input to prevent harmful data.</a:t>
            </a:r>
          </a:p>
          <a:p>
            <a:endParaRPr lang="en-US" dirty="0"/>
          </a:p>
          <a:p>
            <a:r>
              <a:rPr lang="en-US" dirty="0"/>
              <a:t>Example:</a:t>
            </a:r>
          </a:p>
          <a:p>
            <a:endParaRPr lang="en-US" dirty="0"/>
          </a:p>
          <a:p>
            <a:pPr marL="0" indent="0">
              <a:buNone/>
            </a:pPr>
            <a:r>
              <a:rPr lang="en-US" sz="2400" dirty="0">
                <a:latin typeface="Courier New" panose="02070309020205020404" pitchFamily="49" charset="0"/>
                <a:cs typeface="Courier New" panose="02070309020205020404" pitchFamily="49" charset="0"/>
              </a:rPr>
              <a:t>String username = </a:t>
            </a:r>
            <a:r>
              <a:rPr lang="en-US" sz="2400" dirty="0" err="1">
                <a:latin typeface="Courier New" panose="02070309020205020404" pitchFamily="49" charset="0"/>
                <a:cs typeface="Courier New" panose="02070309020205020404" pitchFamily="49" charset="0"/>
              </a:rPr>
              <a:t>request.getParameter</a:t>
            </a:r>
            <a:r>
              <a:rPr lang="en-US" sz="2400" dirty="0">
                <a:latin typeface="Courier New" panose="02070309020205020404" pitchFamily="49" charset="0"/>
                <a:cs typeface="Courier New" panose="02070309020205020404" pitchFamily="49" charset="0"/>
              </a:rPr>
              <a:t>("username");</a:t>
            </a:r>
          </a:p>
          <a:p>
            <a:pPr marL="0" indent="0">
              <a:buNone/>
            </a:pPr>
            <a:r>
              <a:rPr lang="en-US" sz="2400" dirty="0">
                <a:latin typeface="Courier New" panose="02070309020205020404" pitchFamily="49" charset="0"/>
                <a:cs typeface="Courier New" panose="02070309020205020404" pitchFamily="49" charset="0"/>
              </a:rPr>
              <a:t>if (username != null &amp;&amp; !</a:t>
            </a:r>
            <a:r>
              <a:rPr lang="en-US" sz="2400" dirty="0" err="1">
                <a:latin typeface="Courier New" panose="02070309020205020404" pitchFamily="49" charset="0"/>
                <a:cs typeface="Courier New" panose="02070309020205020404" pitchFamily="49" charset="0"/>
              </a:rPr>
              <a:t>username.matches</a:t>
            </a:r>
            <a:r>
              <a:rPr lang="en-US" sz="2400" dirty="0">
                <a:latin typeface="Courier New" panose="02070309020205020404" pitchFamily="49" charset="0"/>
                <a:cs typeface="Courier New" panose="02070309020205020404" pitchFamily="49" charset="0"/>
              </a:rPr>
              <a:t>("[A-Za-z0-9_]+")) {</a:t>
            </a:r>
          </a:p>
          <a:p>
            <a:pPr marL="0" indent="0">
              <a:buNone/>
            </a:pPr>
            <a:r>
              <a:rPr lang="en-US" sz="2400" dirty="0">
                <a:latin typeface="Courier New" panose="02070309020205020404" pitchFamily="49" charset="0"/>
                <a:cs typeface="Courier New" panose="02070309020205020404" pitchFamily="49" charset="0"/>
              </a:rPr>
              <a:t>    throw new </a:t>
            </a:r>
            <a:r>
              <a:rPr lang="en-US" sz="2400" dirty="0" err="1">
                <a:latin typeface="Courier New" panose="02070309020205020404" pitchFamily="49" charset="0"/>
                <a:cs typeface="Courier New" panose="02070309020205020404" pitchFamily="49" charset="0"/>
              </a:rPr>
              <a:t>IllegalArgumentException</a:t>
            </a:r>
            <a:r>
              <a:rPr lang="en-US" sz="2400" dirty="0">
                <a:latin typeface="Courier New" panose="02070309020205020404" pitchFamily="49" charset="0"/>
                <a:cs typeface="Courier New" panose="02070309020205020404" pitchFamily="49" charset="0"/>
              </a:rPr>
              <a:t>("Invalid username");</a:t>
            </a:r>
          </a:p>
          <a:p>
            <a:pPr marL="0" indent="0">
              <a:buNone/>
            </a:pPr>
            <a:r>
              <a:rPr lang="en-US" sz="24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844332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dirty="0"/>
              <a:t>Java Defenses: </a:t>
            </a:r>
            <a:r>
              <a:rPr lang="en-US" b="1" dirty="0"/>
              <a:t>Hibernate ORM</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a:bodyPr>
          <a:lstStyle/>
          <a:p>
            <a:r>
              <a:rPr lang="en-US" dirty="0"/>
              <a:t>Use a safe method for database interactions.</a:t>
            </a:r>
          </a:p>
          <a:p>
            <a:r>
              <a:rPr lang="en-US" dirty="0"/>
              <a:t>Example:</a:t>
            </a:r>
          </a:p>
          <a:p>
            <a:pPr marL="0" indent="0">
              <a:buNone/>
            </a:pPr>
            <a:r>
              <a:rPr lang="en-US" sz="2000" dirty="0">
                <a:latin typeface="Courier New" panose="02070309020205020404" pitchFamily="49" charset="0"/>
                <a:cs typeface="Courier New" panose="02070309020205020404" pitchFamily="49" charset="0"/>
              </a:rPr>
              <a:t>Query </a:t>
            </a:r>
            <a:r>
              <a:rPr lang="en-US" sz="2000" dirty="0" err="1">
                <a:latin typeface="Courier New" panose="02070309020205020404" pitchFamily="49" charset="0"/>
                <a:cs typeface="Courier New" panose="02070309020205020404" pitchFamily="49" charset="0"/>
              </a:rPr>
              <a:t>query</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session.createQuery</a:t>
            </a:r>
            <a:r>
              <a:rPr lang="en-US" sz="2000" dirty="0">
                <a:latin typeface="Courier New" panose="02070309020205020404" pitchFamily="49" charset="0"/>
                <a:cs typeface="Courier New" panose="02070309020205020404" pitchFamily="49" charset="0"/>
              </a:rPr>
              <a:t>("from User where username = :username"); </a:t>
            </a:r>
          </a:p>
          <a:p>
            <a:pPr marL="0" indent="0">
              <a:buNone/>
            </a:pPr>
            <a:r>
              <a:rPr lang="en-US" sz="2000" dirty="0" err="1">
                <a:latin typeface="Courier New" panose="02070309020205020404" pitchFamily="49" charset="0"/>
                <a:cs typeface="Courier New" panose="02070309020205020404" pitchFamily="49" charset="0"/>
              </a:rPr>
              <a:t>query.setParameter</a:t>
            </a:r>
            <a:r>
              <a:rPr lang="en-US" sz="2000" dirty="0">
                <a:latin typeface="Courier New" panose="02070309020205020404" pitchFamily="49" charset="0"/>
                <a:cs typeface="Courier New" panose="02070309020205020404" pitchFamily="49" charset="0"/>
              </a:rPr>
              <a:t>("username", username); </a:t>
            </a:r>
          </a:p>
        </p:txBody>
      </p:sp>
    </p:spTree>
    <p:extLst>
      <p:ext uri="{BB962C8B-B14F-4D97-AF65-F5344CB8AC3E}">
        <p14:creationId xmlns:p14="http://schemas.microsoft.com/office/powerpoint/2010/main" val="403710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1.A. </a:t>
            </a:r>
            <a:r>
              <a:rPr lang="en-US" b="1" dirty="0"/>
              <a:t>SQL Injection (SQLi)</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a:xfrm>
            <a:off x="586154" y="1417638"/>
            <a:ext cx="10972800" cy="4525963"/>
          </a:xfrm>
        </p:spPr>
        <p:txBody>
          <a:bodyPr>
            <a:normAutofit fontScale="92500" lnSpcReduction="10000"/>
          </a:bodyPr>
          <a:lstStyle/>
          <a:p>
            <a:r>
              <a:rPr lang="en-US" dirty="0"/>
              <a:t>Definition: Attackers inject malicious SQL statements into input fields.</a:t>
            </a:r>
          </a:p>
          <a:p>
            <a:r>
              <a:rPr lang="en-US" dirty="0"/>
              <a:t>Impact: Unauthorized access, data disclosure, data manipulation.</a:t>
            </a:r>
          </a:p>
          <a:p>
            <a:r>
              <a:rPr lang="en-US" dirty="0"/>
              <a:t>Example: Injecting ' OR '1'='1' -- into a login field to bypass authentication. </a:t>
            </a:r>
          </a:p>
          <a:p>
            <a:r>
              <a:rPr lang="en-US" b="1" dirty="0"/>
              <a:t>Detection Tools:</a:t>
            </a:r>
            <a:endParaRPr lang="en-US" dirty="0"/>
          </a:p>
          <a:p>
            <a:pPr lvl="1">
              <a:buFont typeface="Arial" panose="020B0604020202020204" pitchFamily="34" charset="0"/>
              <a:buChar char="•"/>
            </a:pPr>
            <a:r>
              <a:rPr lang="en-US" dirty="0" err="1"/>
              <a:t>SQLMap</a:t>
            </a:r>
            <a:endParaRPr lang="en-US" dirty="0"/>
          </a:p>
          <a:p>
            <a:pPr lvl="1">
              <a:buFont typeface="Arial" panose="020B0604020202020204" pitchFamily="34" charset="0"/>
              <a:buChar char="•"/>
            </a:pPr>
            <a:r>
              <a:rPr lang="en-US" dirty="0"/>
              <a:t>Burp Suite</a:t>
            </a:r>
          </a:p>
          <a:p>
            <a:pPr lvl="1">
              <a:buFont typeface="Arial" panose="020B0604020202020204" pitchFamily="34" charset="0"/>
              <a:buChar char="•"/>
            </a:pPr>
            <a:r>
              <a:rPr lang="en-US" dirty="0"/>
              <a:t>Bandit</a:t>
            </a:r>
          </a:p>
          <a:p>
            <a:endParaRPr lang="en-US" dirty="0"/>
          </a:p>
          <a:p>
            <a:endParaRPr lang="en-US" dirty="0"/>
          </a:p>
        </p:txBody>
      </p:sp>
    </p:spTree>
    <p:extLst>
      <p:ext uri="{BB962C8B-B14F-4D97-AF65-F5344CB8AC3E}">
        <p14:creationId xmlns:p14="http://schemas.microsoft.com/office/powerpoint/2010/main" val="482220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dirty="0"/>
              <a:t>Java Defenses: </a:t>
            </a:r>
            <a:r>
              <a:rPr lang="en-US" b="1" dirty="0"/>
              <a:t>Anti-CSRF Tokens</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a:bodyPr>
          <a:lstStyle/>
          <a:p>
            <a:r>
              <a:rPr lang="en-US" dirty="0"/>
              <a:t>Use unique codes to ensure requests are legitimate.</a:t>
            </a:r>
          </a:p>
          <a:p>
            <a:r>
              <a:rPr lang="en-US" dirty="0"/>
              <a:t>Example: </a:t>
            </a:r>
          </a:p>
          <a:p>
            <a:pPr marL="0" indent="0">
              <a:buNone/>
            </a:pPr>
            <a:r>
              <a:rPr lang="en-US" sz="2000" dirty="0">
                <a:latin typeface="Courier New" panose="02070309020205020404" pitchFamily="49" charset="0"/>
                <a:cs typeface="Courier New" panose="02070309020205020404" pitchFamily="49" charset="0"/>
              </a:rPr>
              <a:t>@Controller</a:t>
            </a:r>
          </a:p>
          <a:p>
            <a:pPr marL="0" indent="0">
              <a:buNone/>
            </a:pPr>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FormController</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	@GetMapping("/form")    </a:t>
            </a:r>
          </a:p>
          <a:p>
            <a:pPr marL="0" indent="0">
              <a:buNone/>
            </a:pPr>
            <a:r>
              <a:rPr lang="en-US" sz="2000" dirty="0">
                <a:latin typeface="Courier New" panose="02070309020205020404" pitchFamily="49" charset="0"/>
                <a:cs typeface="Courier New" panose="02070309020205020404" pitchFamily="49" charset="0"/>
              </a:rPr>
              <a:t>	public String </a:t>
            </a:r>
            <a:r>
              <a:rPr lang="en-US" sz="2000" dirty="0" err="1">
                <a:latin typeface="Courier New" panose="02070309020205020404" pitchFamily="49" charset="0"/>
                <a:cs typeface="Courier New" panose="02070309020205020404" pitchFamily="49" charset="0"/>
              </a:rPr>
              <a:t>showForm</a:t>
            </a:r>
            <a:r>
              <a:rPr lang="en-US" sz="2000" dirty="0">
                <a:latin typeface="Courier New" panose="02070309020205020404" pitchFamily="49" charset="0"/>
                <a:cs typeface="Courier New" panose="02070309020205020404" pitchFamily="49" charset="0"/>
              </a:rPr>
              <a:t>(Model model) {        				        </a:t>
            </a:r>
            <a:r>
              <a:rPr lang="en-US" sz="2000" dirty="0" err="1">
                <a:latin typeface="Courier New" panose="02070309020205020404" pitchFamily="49" charset="0"/>
                <a:cs typeface="Courier New" panose="02070309020205020404" pitchFamily="49" charset="0"/>
              </a:rPr>
              <a:t>model.addAttribute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csrfToken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generateCsrfToken</a:t>
            </a:r>
            <a:r>
              <a:rPr lang="en-US" sz="2000" dirty="0">
                <a:latin typeface="Courier New" panose="02070309020205020404" pitchFamily="49" charset="0"/>
                <a:cs typeface="Courier New" panose="02070309020205020404" pitchFamily="49" charset="0"/>
              </a:rPr>
              <a:t>());        		   return "form"; </a:t>
            </a:r>
          </a:p>
          <a:p>
            <a:pPr marL="0" indent="0">
              <a:buNone/>
            </a:pP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55640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dirty="0"/>
              <a:t>Java Defenses: </a:t>
            </a:r>
            <a:r>
              <a:rPr lang="en-US" b="1" dirty="0"/>
              <a:t>Security Headers</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a:bodyPr>
          <a:lstStyle/>
          <a:p>
            <a:r>
              <a:rPr lang="en-US" dirty="0"/>
              <a:t>Use headers to enhance security.</a:t>
            </a:r>
          </a:p>
          <a:p>
            <a:r>
              <a:rPr lang="en-US" dirty="0"/>
              <a:t>Example:</a:t>
            </a:r>
          </a:p>
          <a:p>
            <a:pPr marL="0" indent="0">
              <a:buNone/>
            </a:pPr>
            <a:r>
              <a:rPr lang="en-US" sz="2000" dirty="0">
                <a:latin typeface="Courier New" panose="02070309020205020404" pitchFamily="49" charset="0"/>
                <a:cs typeface="Courier New" panose="02070309020205020404" pitchFamily="49" charset="0"/>
              </a:rPr>
              <a:t>@RestController </a:t>
            </a:r>
          </a:p>
          <a:p>
            <a:pPr marL="0" indent="0">
              <a:buNone/>
            </a:pPr>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SecurityController</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@GetMapping("/secure")</a:t>
            </a:r>
          </a:p>
          <a:p>
            <a:pPr marL="0" indent="0">
              <a:buNone/>
            </a:pPr>
            <a:r>
              <a:rPr lang="en-US" sz="2000" dirty="0">
                <a:latin typeface="Courier New" panose="02070309020205020404" pitchFamily="49" charset="0"/>
                <a:cs typeface="Courier New" panose="02070309020205020404" pitchFamily="49" charset="0"/>
              </a:rPr>
              <a:t>public </a:t>
            </a:r>
            <a:r>
              <a:rPr lang="en-US" sz="2000" dirty="0" err="1">
                <a:latin typeface="Courier New" panose="02070309020205020404" pitchFamily="49" charset="0"/>
                <a:cs typeface="Courier New" panose="02070309020205020404" pitchFamily="49" charset="0"/>
              </a:rPr>
              <a:t>ResponseEntity</a:t>
            </a:r>
            <a:r>
              <a:rPr lang="en-US" sz="2000" dirty="0">
                <a:latin typeface="Courier New" panose="02070309020205020404" pitchFamily="49" charset="0"/>
                <a:cs typeface="Courier New" panose="02070309020205020404" pitchFamily="49" charset="0"/>
              </a:rPr>
              <a:t>&lt;String&gt; secure() {</a:t>
            </a:r>
          </a:p>
          <a:p>
            <a:pPr marL="0" indent="0">
              <a:buNone/>
            </a:pPr>
            <a:r>
              <a:rPr lang="en-US" sz="2000" dirty="0" err="1">
                <a:latin typeface="Courier New" panose="02070309020205020404" pitchFamily="49" charset="0"/>
                <a:cs typeface="Courier New" panose="02070309020205020404" pitchFamily="49" charset="0"/>
              </a:rPr>
              <a:t>HttpHeaders</a:t>
            </a:r>
            <a:r>
              <a:rPr lang="en-US" sz="2000" dirty="0">
                <a:latin typeface="Courier New" panose="02070309020205020404" pitchFamily="49" charset="0"/>
                <a:cs typeface="Courier New" panose="02070309020205020404" pitchFamily="49" charset="0"/>
              </a:rPr>
              <a:t> headers = new </a:t>
            </a:r>
            <a:r>
              <a:rPr lang="en-US" sz="2000" dirty="0" err="1">
                <a:latin typeface="Courier New" panose="02070309020205020404" pitchFamily="49" charset="0"/>
                <a:cs typeface="Courier New" panose="02070309020205020404" pitchFamily="49" charset="0"/>
              </a:rPr>
              <a:t>HttpHeaders</a:t>
            </a:r>
            <a:r>
              <a:rPr lang="en-US" sz="2000" dirty="0">
                <a:latin typeface="Courier New" panose="02070309020205020404" pitchFamily="49" charset="0"/>
                <a:cs typeface="Courier New" panose="02070309020205020404" pitchFamily="49" charset="0"/>
              </a:rPr>
              <a:t>(); </a:t>
            </a:r>
          </a:p>
          <a:p>
            <a:pPr marL="0" indent="0">
              <a:buNone/>
            </a:pPr>
            <a:r>
              <a:rPr lang="en-US" sz="2000" dirty="0" err="1">
                <a:latin typeface="Courier New" panose="02070309020205020404" pitchFamily="49" charset="0"/>
                <a:cs typeface="Courier New" panose="02070309020205020404" pitchFamily="49" charset="0"/>
              </a:rPr>
              <a:t>headers.add</a:t>
            </a:r>
            <a:r>
              <a:rPr lang="en-US" sz="2000" dirty="0">
                <a:latin typeface="Courier New" panose="02070309020205020404" pitchFamily="49" charset="0"/>
                <a:cs typeface="Courier New" panose="02070309020205020404" pitchFamily="49" charset="0"/>
              </a:rPr>
              <a:t>("Strict-Transport-Security", "max-age=31536000; </a:t>
            </a:r>
            <a:r>
              <a:rPr lang="en-US" sz="2000" dirty="0" err="1">
                <a:latin typeface="Courier New" panose="02070309020205020404" pitchFamily="49" charset="0"/>
                <a:cs typeface="Courier New" panose="02070309020205020404" pitchFamily="49" charset="0"/>
              </a:rPr>
              <a:t>includeSubDomains</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return new </a:t>
            </a:r>
            <a:r>
              <a:rPr lang="en-US" sz="2000" dirty="0" err="1">
                <a:latin typeface="Courier New" panose="02070309020205020404" pitchFamily="49" charset="0"/>
                <a:cs typeface="Courier New" panose="02070309020205020404" pitchFamily="49" charset="0"/>
              </a:rPr>
              <a:t>ResponseEntity</a:t>
            </a:r>
            <a:r>
              <a:rPr lang="en-US" sz="2000" dirty="0">
                <a:latin typeface="Courier New" panose="02070309020205020404" pitchFamily="49" charset="0"/>
                <a:cs typeface="Courier New" panose="02070309020205020404" pitchFamily="49" charset="0"/>
              </a:rPr>
              <a:t>&lt;&gt;("Secure Content", headers, </a:t>
            </a:r>
            <a:r>
              <a:rPr lang="en-US" sz="2000" dirty="0" err="1">
                <a:latin typeface="Courier New" panose="02070309020205020404" pitchFamily="49" charset="0"/>
                <a:cs typeface="Courier New" panose="02070309020205020404" pitchFamily="49" charset="0"/>
              </a:rPr>
              <a:t>HttpStatus.OK</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3184190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a:xfrm>
            <a:off x="609600" y="2857500"/>
            <a:ext cx="10972800" cy="1143000"/>
          </a:xfrm>
        </p:spPr>
        <p:txBody>
          <a:bodyPr/>
          <a:lstStyle/>
          <a:p>
            <a:r>
              <a:rPr lang="en-US" dirty="0"/>
              <a:t>Rest of examples are shown in the book</a:t>
            </a:r>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487531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F65A-74DA-CB3A-92D8-FC1F52FC2891}"/>
              </a:ext>
            </a:extLst>
          </p:cNvPr>
          <p:cNvSpPr>
            <a:spLocks noGrp="1"/>
          </p:cNvSpPr>
          <p:nvPr>
            <p:ph type="title"/>
          </p:nvPr>
        </p:nvSpPr>
        <p:spPr/>
        <p:txBody>
          <a:bodyPr/>
          <a:lstStyle/>
          <a:p>
            <a:r>
              <a:rPr lang="en-US" dirty="0"/>
              <a:t>PMD for static analysis </a:t>
            </a:r>
          </a:p>
        </p:txBody>
      </p:sp>
      <p:sp>
        <p:nvSpPr>
          <p:cNvPr id="3" name="Content Placeholder 2">
            <a:extLst>
              <a:ext uri="{FF2B5EF4-FFF2-40B4-BE49-F238E27FC236}">
                <a16:creationId xmlns:a16="http://schemas.microsoft.com/office/drawing/2014/main" id="{F5C0F534-CFD5-1D56-80F1-0444F21AB433}"/>
              </a:ext>
            </a:extLst>
          </p:cNvPr>
          <p:cNvSpPr>
            <a:spLocks noGrp="1"/>
          </p:cNvSpPr>
          <p:nvPr>
            <p:ph idx="1"/>
          </p:nvPr>
        </p:nvSpPr>
        <p:spPr/>
        <p:txBody>
          <a:bodyPr/>
          <a:lstStyle/>
          <a:p>
            <a:r>
              <a:rPr lang="en-US" b="1" dirty="0"/>
              <a:t>PMD:</a:t>
            </a:r>
            <a:r>
              <a:rPr lang="en-US" dirty="0"/>
              <a:t> An open-source static analysis tool that scans Java and other languages for potential bugs, code smells, and security vulnerabilities. It provides customizable rulesets and integrates with various IDEs and build tools.</a:t>
            </a:r>
          </a:p>
          <a:p>
            <a:r>
              <a:rPr lang="en-US" dirty="0"/>
              <a:t>Manual is posted on eCampus.</a:t>
            </a:r>
          </a:p>
        </p:txBody>
      </p:sp>
    </p:spTree>
    <p:extLst>
      <p:ext uri="{BB962C8B-B14F-4D97-AF65-F5344CB8AC3E}">
        <p14:creationId xmlns:p14="http://schemas.microsoft.com/office/powerpoint/2010/main" val="370109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0975-F7CE-9B16-CA82-97B9E16F95A4}"/>
              </a:ext>
            </a:extLst>
          </p:cNvPr>
          <p:cNvSpPr>
            <a:spLocks noGrp="1"/>
          </p:cNvSpPr>
          <p:nvPr>
            <p:ph type="title"/>
          </p:nvPr>
        </p:nvSpPr>
        <p:spPr/>
        <p:txBody>
          <a:bodyPr/>
          <a:lstStyle/>
          <a:p>
            <a:r>
              <a:rPr lang="en-US" dirty="0"/>
              <a:t>PMD key features</a:t>
            </a:r>
          </a:p>
        </p:txBody>
      </p:sp>
      <p:sp>
        <p:nvSpPr>
          <p:cNvPr id="3" name="Content Placeholder 2">
            <a:extLst>
              <a:ext uri="{FF2B5EF4-FFF2-40B4-BE49-F238E27FC236}">
                <a16:creationId xmlns:a16="http://schemas.microsoft.com/office/drawing/2014/main" id="{45776F18-70BA-B356-0190-1C7F5C56BC3B}"/>
              </a:ext>
            </a:extLst>
          </p:cNvPr>
          <p:cNvSpPr>
            <a:spLocks noGrp="1"/>
          </p:cNvSpPr>
          <p:nvPr>
            <p:ph idx="1"/>
          </p:nvPr>
        </p:nvSpPr>
        <p:spPr/>
        <p:txBody>
          <a:bodyPr>
            <a:normAutofit fontScale="92500" lnSpcReduction="20000"/>
          </a:bodyPr>
          <a:lstStyle/>
          <a:p>
            <a:pPr>
              <a:buFont typeface="+mj-lt"/>
              <a:buAutoNum type="arabicPeriod"/>
            </a:pPr>
            <a:r>
              <a:rPr lang="en-US" b="1" dirty="0"/>
              <a:t>Detects Common Code Issues:</a:t>
            </a:r>
            <a:endParaRPr lang="en-US" dirty="0"/>
          </a:p>
          <a:p>
            <a:pPr marL="742950" lvl="1" indent="-285750">
              <a:buFont typeface="+mj-lt"/>
              <a:buAutoNum type="arabicPeriod"/>
            </a:pPr>
            <a:r>
              <a:rPr lang="en-US" dirty="0"/>
              <a:t>Finds bugs, dead code, suboptimal code practices, duplicate code, and possible performance issues.</a:t>
            </a:r>
          </a:p>
          <a:p>
            <a:pPr marL="742950" lvl="1" indent="-285750">
              <a:buFont typeface="+mj-lt"/>
              <a:buAutoNum type="arabicPeriod"/>
            </a:pPr>
            <a:r>
              <a:rPr lang="en-US" dirty="0"/>
              <a:t>Identifies potential security vulnerabilities.</a:t>
            </a:r>
          </a:p>
          <a:p>
            <a:pPr>
              <a:buFont typeface="+mj-lt"/>
              <a:buAutoNum type="arabicPeriod"/>
            </a:pPr>
            <a:r>
              <a:rPr lang="en-US" b="1" dirty="0"/>
              <a:t>Multi-Language Support:</a:t>
            </a:r>
            <a:endParaRPr lang="en-US" dirty="0"/>
          </a:p>
          <a:p>
            <a:pPr marL="742950" lvl="1" indent="-285750">
              <a:buFont typeface="+mj-lt"/>
              <a:buAutoNum type="arabicPeriod"/>
            </a:pPr>
            <a:r>
              <a:rPr lang="en-US" dirty="0"/>
              <a:t>Primarily supports Java but also supports JavaScript, XML, XSL, PLSQL, Apache Velocity, and others.</a:t>
            </a:r>
          </a:p>
          <a:p>
            <a:pPr>
              <a:buFont typeface="+mj-lt"/>
              <a:buAutoNum type="arabicPeriod"/>
            </a:pPr>
            <a:r>
              <a:rPr lang="en-US" b="1" dirty="0"/>
              <a:t>Customizable Rulesets:</a:t>
            </a:r>
            <a:endParaRPr lang="en-US" dirty="0"/>
          </a:p>
          <a:p>
            <a:pPr marL="742950" lvl="1" indent="-285750">
              <a:buFont typeface="+mj-lt"/>
              <a:buAutoNum type="arabicPeriod"/>
            </a:pPr>
            <a:r>
              <a:rPr lang="en-US" dirty="0"/>
              <a:t>Users can create custom rulesets tailored to their specific needs.</a:t>
            </a:r>
          </a:p>
          <a:p>
            <a:pPr marL="742950" lvl="1" indent="-285750">
              <a:buFont typeface="+mj-lt"/>
              <a:buAutoNum type="arabicPeriod"/>
            </a:pPr>
            <a:r>
              <a:rPr lang="en-US" dirty="0"/>
              <a:t>PMD includes a large number of predefined rules for various coding standards and best practices.</a:t>
            </a:r>
          </a:p>
          <a:p>
            <a:endParaRPr lang="en-US" dirty="0"/>
          </a:p>
        </p:txBody>
      </p:sp>
    </p:spTree>
    <p:extLst>
      <p:ext uri="{BB962C8B-B14F-4D97-AF65-F5344CB8AC3E}">
        <p14:creationId xmlns:p14="http://schemas.microsoft.com/office/powerpoint/2010/main" val="4014784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93-19A6-C7FA-9A63-F71677E2FEEB}"/>
              </a:ext>
            </a:extLst>
          </p:cNvPr>
          <p:cNvSpPr>
            <a:spLocks noGrp="1"/>
          </p:cNvSpPr>
          <p:nvPr>
            <p:ph type="title"/>
          </p:nvPr>
        </p:nvSpPr>
        <p:spPr/>
        <p:txBody>
          <a:bodyPr/>
          <a:lstStyle/>
          <a:p>
            <a:r>
              <a:rPr lang="en-US" dirty="0"/>
              <a:t>PMD key features</a:t>
            </a:r>
          </a:p>
        </p:txBody>
      </p:sp>
      <p:sp>
        <p:nvSpPr>
          <p:cNvPr id="3" name="Content Placeholder 2">
            <a:extLst>
              <a:ext uri="{FF2B5EF4-FFF2-40B4-BE49-F238E27FC236}">
                <a16:creationId xmlns:a16="http://schemas.microsoft.com/office/drawing/2014/main" id="{D05CC5DB-85A4-271B-95F4-2F325B58BD19}"/>
              </a:ext>
            </a:extLst>
          </p:cNvPr>
          <p:cNvSpPr>
            <a:spLocks noGrp="1"/>
          </p:cNvSpPr>
          <p:nvPr>
            <p:ph idx="1"/>
          </p:nvPr>
        </p:nvSpPr>
        <p:spPr/>
        <p:txBody>
          <a:bodyPr/>
          <a:lstStyle/>
          <a:p>
            <a:pPr marL="514350" indent="-514350">
              <a:buFont typeface="+mj-lt"/>
              <a:buAutoNum type="arabicPeriod" startAt="4"/>
            </a:pPr>
            <a:r>
              <a:rPr lang="en-US" b="1" dirty="0"/>
              <a:t>Integrations:</a:t>
            </a:r>
            <a:endParaRPr lang="en-US" dirty="0"/>
          </a:p>
          <a:p>
            <a:pPr marL="971550" lvl="1" indent="-514350">
              <a:buFont typeface="+mj-lt"/>
              <a:buAutoNum type="arabicPeriod" startAt="4"/>
            </a:pPr>
            <a:r>
              <a:rPr lang="en-US" dirty="0"/>
              <a:t>Integrates with various IDEs (e.g., Eclipse, IntelliJ IDEA, NetBeans).</a:t>
            </a:r>
          </a:p>
          <a:p>
            <a:pPr marL="971550" lvl="1" indent="-514350">
              <a:buFont typeface="+mj-lt"/>
              <a:buAutoNum type="arabicPeriod" startAt="4"/>
            </a:pPr>
            <a:r>
              <a:rPr lang="en-US" dirty="0"/>
              <a:t>Supports build tools like Maven, Gradle, and Ant.</a:t>
            </a:r>
          </a:p>
          <a:p>
            <a:pPr marL="971550" lvl="1" indent="-514350">
              <a:buFont typeface="+mj-lt"/>
              <a:buAutoNum type="arabicPeriod" startAt="4"/>
            </a:pPr>
            <a:r>
              <a:rPr lang="en-US" dirty="0"/>
              <a:t>Can be used in CI/CD pipelines to ensure code quality during the development process.</a:t>
            </a:r>
          </a:p>
          <a:p>
            <a:pPr>
              <a:buFont typeface="+mj-lt"/>
              <a:buAutoNum type="arabicPeriod" startAt="4"/>
            </a:pPr>
            <a:r>
              <a:rPr lang="en-US" b="1" dirty="0"/>
              <a:t>Detailed Reports:</a:t>
            </a:r>
            <a:endParaRPr lang="en-US" dirty="0"/>
          </a:p>
          <a:p>
            <a:pPr marL="742950" lvl="1" indent="-285750">
              <a:buFont typeface="+mj-lt"/>
              <a:buAutoNum type="arabicPeriod"/>
            </a:pPr>
            <a:r>
              <a:rPr lang="en-US" dirty="0"/>
              <a:t>Generates detailed reports in various formats (HTML, XML, CSV, text) highlighting identified issues and providing suggestions for remediation.</a:t>
            </a:r>
          </a:p>
          <a:p>
            <a:endParaRPr lang="en-US" dirty="0"/>
          </a:p>
        </p:txBody>
      </p:sp>
    </p:spTree>
    <p:extLst>
      <p:ext uri="{BB962C8B-B14F-4D97-AF65-F5344CB8AC3E}">
        <p14:creationId xmlns:p14="http://schemas.microsoft.com/office/powerpoint/2010/main" val="2337421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B1C8-B922-F79A-1694-7F64275A22C5}"/>
              </a:ext>
            </a:extLst>
          </p:cNvPr>
          <p:cNvSpPr>
            <a:spLocks noGrp="1"/>
          </p:cNvSpPr>
          <p:nvPr>
            <p:ph type="title"/>
          </p:nvPr>
        </p:nvSpPr>
        <p:spPr/>
        <p:txBody>
          <a:bodyPr>
            <a:normAutofit/>
          </a:bodyPr>
          <a:lstStyle/>
          <a:p>
            <a:r>
              <a:rPr lang="en-US" b="1" dirty="0"/>
              <a:t>OWASP Dependency-Check</a:t>
            </a:r>
            <a:endParaRPr lang="en-US" dirty="0"/>
          </a:p>
        </p:txBody>
      </p:sp>
      <p:sp>
        <p:nvSpPr>
          <p:cNvPr id="3" name="Content Placeholder 2">
            <a:extLst>
              <a:ext uri="{FF2B5EF4-FFF2-40B4-BE49-F238E27FC236}">
                <a16:creationId xmlns:a16="http://schemas.microsoft.com/office/drawing/2014/main" id="{937969C8-5212-C04C-C0FA-21F91DC20C42}"/>
              </a:ext>
            </a:extLst>
          </p:cNvPr>
          <p:cNvSpPr>
            <a:spLocks noGrp="1"/>
          </p:cNvSpPr>
          <p:nvPr>
            <p:ph idx="1"/>
          </p:nvPr>
        </p:nvSpPr>
        <p:spPr/>
        <p:txBody>
          <a:bodyPr/>
          <a:lstStyle/>
          <a:p>
            <a:r>
              <a:rPr lang="en-US" dirty="0"/>
              <a:t>An open-source tool that helps identify project dependencies with known vulnerabilities. </a:t>
            </a:r>
          </a:p>
          <a:p>
            <a:r>
              <a:rPr lang="en-US" dirty="0"/>
              <a:t>It is part of the OWASP (Open Web Application Security Project) suite of security tools. Dependency-Check is particularly useful for ensuring that the libraries and frameworks your project relies on do not introduce security risks.</a:t>
            </a:r>
          </a:p>
        </p:txBody>
      </p:sp>
    </p:spTree>
    <p:extLst>
      <p:ext uri="{BB962C8B-B14F-4D97-AF65-F5344CB8AC3E}">
        <p14:creationId xmlns:p14="http://schemas.microsoft.com/office/powerpoint/2010/main" val="1806479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CC8B-47FA-DC57-BB91-424BAAA75E04}"/>
              </a:ext>
            </a:extLst>
          </p:cNvPr>
          <p:cNvSpPr>
            <a:spLocks noGrp="1"/>
          </p:cNvSpPr>
          <p:nvPr>
            <p:ph type="title"/>
          </p:nvPr>
        </p:nvSpPr>
        <p:spPr/>
        <p:txBody>
          <a:bodyPr/>
          <a:lstStyle/>
          <a:p>
            <a:r>
              <a:rPr lang="en-US" b="1" dirty="0"/>
              <a:t>OWASP Dependency-Check key features</a:t>
            </a:r>
            <a:endParaRPr lang="en-US" dirty="0"/>
          </a:p>
        </p:txBody>
      </p:sp>
      <p:sp>
        <p:nvSpPr>
          <p:cNvPr id="3" name="Content Placeholder 2">
            <a:extLst>
              <a:ext uri="{FF2B5EF4-FFF2-40B4-BE49-F238E27FC236}">
                <a16:creationId xmlns:a16="http://schemas.microsoft.com/office/drawing/2014/main" id="{11A0BDA3-ACA4-12D8-5CF9-C91BE184E155}"/>
              </a:ext>
            </a:extLst>
          </p:cNvPr>
          <p:cNvSpPr>
            <a:spLocks noGrp="1"/>
          </p:cNvSpPr>
          <p:nvPr>
            <p:ph idx="1"/>
          </p:nvPr>
        </p:nvSpPr>
        <p:spPr/>
        <p:txBody>
          <a:bodyPr>
            <a:normAutofit lnSpcReduction="10000"/>
          </a:bodyPr>
          <a:lstStyle/>
          <a:p>
            <a:pPr>
              <a:buFont typeface="+mj-lt"/>
              <a:buAutoNum type="arabicPeriod"/>
            </a:pPr>
            <a:r>
              <a:rPr lang="en-US" b="1" dirty="0"/>
              <a:t>Vulnerability Identification:</a:t>
            </a:r>
            <a:endParaRPr lang="en-US" dirty="0"/>
          </a:p>
          <a:p>
            <a:pPr marL="742950" lvl="1" indent="-285750">
              <a:buFont typeface="+mj-lt"/>
              <a:buAutoNum type="arabicPeriod"/>
            </a:pPr>
            <a:r>
              <a:rPr lang="en-US" dirty="0"/>
              <a:t>Detects vulnerabilities in third-party libraries and frameworks used in your project.</a:t>
            </a:r>
          </a:p>
          <a:p>
            <a:pPr marL="742950" lvl="1" indent="-285750">
              <a:buFont typeface="+mj-lt"/>
              <a:buAutoNum type="arabicPeriod"/>
            </a:pPr>
            <a:r>
              <a:rPr lang="en-US" dirty="0"/>
              <a:t>Utilizes databases like the NVD, NPM Audit, Retire.js, and OSS Index to identify known vulnerabilities.</a:t>
            </a:r>
          </a:p>
          <a:p>
            <a:pPr>
              <a:buFont typeface="+mj-lt"/>
              <a:buAutoNum type="arabicPeriod"/>
            </a:pPr>
            <a:r>
              <a:rPr lang="en-US" b="1" dirty="0"/>
              <a:t>Multi-Language Support:</a:t>
            </a:r>
            <a:endParaRPr lang="en-US" dirty="0"/>
          </a:p>
          <a:p>
            <a:pPr marL="742950" lvl="1" indent="-285750">
              <a:buFont typeface="+mj-lt"/>
              <a:buAutoNum type="arabicPeriod"/>
            </a:pPr>
            <a:r>
              <a:rPr lang="en-US" dirty="0"/>
              <a:t>Supports a wide range of programming languages and package managers, including Java (Maven, Gradle), .NET (NuGet), JavaScript (</a:t>
            </a:r>
            <a:r>
              <a:rPr lang="en-US" dirty="0" err="1"/>
              <a:t>npm</a:t>
            </a:r>
            <a:r>
              <a:rPr lang="en-US" dirty="0"/>
              <a:t>, Yarn), Python (Pip), Ruby (Bundler), PHP (Composer), and more.</a:t>
            </a:r>
          </a:p>
          <a:p>
            <a:endParaRPr lang="en-US" dirty="0"/>
          </a:p>
        </p:txBody>
      </p:sp>
    </p:spTree>
    <p:extLst>
      <p:ext uri="{BB962C8B-B14F-4D97-AF65-F5344CB8AC3E}">
        <p14:creationId xmlns:p14="http://schemas.microsoft.com/office/powerpoint/2010/main" val="321783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CC8B-47FA-DC57-BB91-424BAAA75E04}"/>
              </a:ext>
            </a:extLst>
          </p:cNvPr>
          <p:cNvSpPr>
            <a:spLocks noGrp="1"/>
          </p:cNvSpPr>
          <p:nvPr>
            <p:ph type="title"/>
          </p:nvPr>
        </p:nvSpPr>
        <p:spPr/>
        <p:txBody>
          <a:bodyPr/>
          <a:lstStyle/>
          <a:p>
            <a:r>
              <a:rPr lang="en-US" b="1" dirty="0"/>
              <a:t>OWASP Dependency-Check key features</a:t>
            </a:r>
            <a:endParaRPr lang="en-US" dirty="0"/>
          </a:p>
        </p:txBody>
      </p:sp>
      <p:sp>
        <p:nvSpPr>
          <p:cNvPr id="3" name="Content Placeholder 2">
            <a:extLst>
              <a:ext uri="{FF2B5EF4-FFF2-40B4-BE49-F238E27FC236}">
                <a16:creationId xmlns:a16="http://schemas.microsoft.com/office/drawing/2014/main" id="{11A0BDA3-ACA4-12D8-5CF9-C91BE184E155}"/>
              </a:ext>
            </a:extLst>
          </p:cNvPr>
          <p:cNvSpPr>
            <a:spLocks noGrp="1"/>
          </p:cNvSpPr>
          <p:nvPr>
            <p:ph idx="1"/>
          </p:nvPr>
        </p:nvSpPr>
        <p:spPr/>
        <p:txBody>
          <a:bodyPr>
            <a:normAutofit lnSpcReduction="10000"/>
          </a:bodyPr>
          <a:lstStyle/>
          <a:p>
            <a:pPr marL="514350" indent="-514350">
              <a:buFont typeface="+mj-lt"/>
              <a:buAutoNum type="arabicPeriod" startAt="3"/>
            </a:pPr>
            <a:r>
              <a:rPr lang="en-US" b="1" dirty="0"/>
              <a:t>Integration:</a:t>
            </a:r>
            <a:endParaRPr lang="en-US" dirty="0"/>
          </a:p>
          <a:p>
            <a:pPr marL="971550" lvl="1" indent="-514350">
              <a:buFont typeface="+mj-lt"/>
              <a:buAutoNum type="arabicPeriod" startAt="3"/>
            </a:pPr>
            <a:r>
              <a:rPr lang="en-US" dirty="0"/>
              <a:t>Easily integrates with CI/CD pipelines and build tools like Jenkins, Maven, Gradle, and others.</a:t>
            </a:r>
          </a:p>
          <a:p>
            <a:pPr marL="971550" lvl="1" indent="-514350">
              <a:buFont typeface="+mj-lt"/>
              <a:buAutoNum type="arabicPeriod" startAt="3"/>
            </a:pPr>
            <a:r>
              <a:rPr lang="en-US" dirty="0"/>
              <a:t>Provides plugins and CLI tools for different development environments.</a:t>
            </a:r>
          </a:p>
          <a:p>
            <a:pPr marL="514350" indent="-514350">
              <a:buFont typeface="+mj-lt"/>
              <a:buAutoNum type="arabicPeriod" startAt="3"/>
            </a:pPr>
            <a:r>
              <a:rPr lang="en-US" b="1" dirty="0"/>
              <a:t>Detailed Reports:</a:t>
            </a:r>
            <a:endParaRPr lang="en-US" dirty="0"/>
          </a:p>
          <a:p>
            <a:pPr marL="971550" lvl="1" indent="-514350">
              <a:buFont typeface="+mj-lt"/>
              <a:buAutoNum type="arabicPeriod" startAt="3"/>
            </a:pPr>
            <a:r>
              <a:rPr lang="en-US" dirty="0"/>
              <a:t>Generates detailed reports highlighting the vulnerabilities, their severity, and recommendations for remediation.</a:t>
            </a:r>
          </a:p>
          <a:p>
            <a:pPr marL="971550" lvl="1" indent="-514350">
              <a:buFont typeface="+mj-lt"/>
              <a:buAutoNum type="arabicPeriod" startAt="3"/>
            </a:pPr>
            <a:r>
              <a:rPr lang="en-US" dirty="0"/>
              <a:t>Supports various report formats, including HTML, XML, JSON, and CSV.</a:t>
            </a:r>
          </a:p>
          <a:p>
            <a:endParaRPr lang="en-US" dirty="0"/>
          </a:p>
        </p:txBody>
      </p:sp>
    </p:spTree>
    <p:extLst>
      <p:ext uri="{BB962C8B-B14F-4D97-AF65-F5344CB8AC3E}">
        <p14:creationId xmlns:p14="http://schemas.microsoft.com/office/powerpoint/2010/main" val="30991122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BFAC-159B-6A6D-0603-7959A5CF98A9}"/>
              </a:ext>
            </a:extLst>
          </p:cNvPr>
          <p:cNvSpPr>
            <a:spLocks noGrp="1"/>
          </p:cNvSpPr>
          <p:nvPr>
            <p:ph type="title"/>
          </p:nvPr>
        </p:nvSpPr>
        <p:spPr/>
        <p:txBody>
          <a:bodyPr/>
          <a:lstStyle/>
          <a:p>
            <a:r>
              <a:rPr lang="en-US" b="1" dirty="0"/>
              <a:t>Bandit</a:t>
            </a:r>
            <a:endParaRPr lang="en-US" dirty="0"/>
          </a:p>
        </p:txBody>
      </p:sp>
      <p:sp>
        <p:nvSpPr>
          <p:cNvPr id="3" name="Content Placeholder 2">
            <a:extLst>
              <a:ext uri="{FF2B5EF4-FFF2-40B4-BE49-F238E27FC236}">
                <a16:creationId xmlns:a16="http://schemas.microsoft.com/office/drawing/2014/main" id="{34BF33FB-A47A-B653-91F8-D792A2D34F3C}"/>
              </a:ext>
            </a:extLst>
          </p:cNvPr>
          <p:cNvSpPr>
            <a:spLocks noGrp="1"/>
          </p:cNvSpPr>
          <p:nvPr>
            <p:ph idx="1"/>
          </p:nvPr>
        </p:nvSpPr>
        <p:spPr/>
        <p:txBody>
          <a:bodyPr/>
          <a:lstStyle/>
          <a:p>
            <a:r>
              <a:rPr lang="en-US" b="1" dirty="0"/>
              <a:t>Bandit</a:t>
            </a:r>
            <a:r>
              <a:rPr lang="en-US" dirty="0"/>
              <a:t> is an open-source security linter for Python code. Developed by the OpenStack Security Project, Bandit analyzes Python programs to find common security issues. It inspects the abstract syntax tree (AST) of each Python file to identify potential vulnerabilities and coding mistakes.</a:t>
            </a:r>
          </a:p>
          <a:p>
            <a:r>
              <a:rPr lang="en-US" b="1" dirty="0"/>
              <a:t>Key Features of Bandit:</a:t>
            </a:r>
          </a:p>
          <a:p>
            <a:endParaRPr lang="en-US" dirty="0"/>
          </a:p>
        </p:txBody>
      </p:sp>
    </p:spTree>
    <p:extLst>
      <p:ext uri="{BB962C8B-B14F-4D97-AF65-F5344CB8AC3E}">
        <p14:creationId xmlns:p14="http://schemas.microsoft.com/office/powerpoint/2010/main" val="205957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lstStyle/>
          <a:p>
            <a:r>
              <a:rPr lang="en-US"/>
              <a:t>SQLi example</a:t>
            </a:r>
            <a:endParaRPr lang="en-US" dirty="0"/>
          </a:p>
        </p:txBody>
      </p:sp>
      <p:pic>
        <p:nvPicPr>
          <p:cNvPr id="5" name="Content Placeholder 4">
            <a:extLst>
              <a:ext uri="{FF2B5EF4-FFF2-40B4-BE49-F238E27FC236}">
                <a16:creationId xmlns:a16="http://schemas.microsoft.com/office/drawing/2014/main" id="{73A3E097-39E4-A9B9-A326-C2F97F117327}"/>
              </a:ext>
            </a:extLst>
          </p:cNvPr>
          <p:cNvPicPr>
            <a:picLocks noGrp="1" noChangeAspect="1"/>
          </p:cNvPicPr>
          <p:nvPr>
            <p:ph idx="1"/>
          </p:nvPr>
        </p:nvPicPr>
        <p:blipFill>
          <a:blip r:embed="rId2"/>
          <a:stretch>
            <a:fillRect/>
          </a:stretch>
        </p:blipFill>
        <p:spPr>
          <a:xfrm>
            <a:off x="2242599" y="1436469"/>
            <a:ext cx="7706801" cy="2657846"/>
          </a:xfrm>
        </p:spPr>
      </p:pic>
      <p:pic>
        <p:nvPicPr>
          <p:cNvPr id="7" name="Picture 6">
            <a:extLst>
              <a:ext uri="{FF2B5EF4-FFF2-40B4-BE49-F238E27FC236}">
                <a16:creationId xmlns:a16="http://schemas.microsoft.com/office/drawing/2014/main" id="{70416271-7351-BCB2-CB33-776F16BE6E10}"/>
              </a:ext>
            </a:extLst>
          </p:cNvPr>
          <p:cNvPicPr>
            <a:picLocks noChangeAspect="1"/>
          </p:cNvPicPr>
          <p:nvPr/>
        </p:nvPicPr>
        <p:blipFill>
          <a:blip r:embed="rId3"/>
          <a:stretch>
            <a:fillRect/>
          </a:stretch>
        </p:blipFill>
        <p:spPr>
          <a:xfrm>
            <a:off x="2895600" y="4648200"/>
            <a:ext cx="5801535" cy="1171739"/>
          </a:xfrm>
          <a:prstGeom prst="rect">
            <a:avLst/>
          </a:prstGeom>
        </p:spPr>
      </p:pic>
      <p:sp>
        <p:nvSpPr>
          <p:cNvPr id="8" name="TextBox 7">
            <a:extLst>
              <a:ext uri="{FF2B5EF4-FFF2-40B4-BE49-F238E27FC236}">
                <a16:creationId xmlns:a16="http://schemas.microsoft.com/office/drawing/2014/main" id="{04AD6274-57C1-843B-267C-E2CE540C8A16}"/>
              </a:ext>
            </a:extLst>
          </p:cNvPr>
          <p:cNvSpPr txBox="1"/>
          <p:nvPr/>
        </p:nvSpPr>
        <p:spPr>
          <a:xfrm>
            <a:off x="106732" y="1417638"/>
            <a:ext cx="1706429" cy="369332"/>
          </a:xfrm>
          <a:prstGeom prst="rect">
            <a:avLst/>
          </a:prstGeom>
          <a:noFill/>
        </p:spPr>
        <p:txBody>
          <a:bodyPr wrap="none" rtlCol="0">
            <a:spAutoFit/>
          </a:bodyPr>
          <a:lstStyle/>
          <a:p>
            <a:r>
              <a:rPr lang="en-US" dirty="0"/>
              <a:t>Vulnerable code</a:t>
            </a:r>
          </a:p>
        </p:txBody>
      </p:sp>
      <p:sp>
        <p:nvSpPr>
          <p:cNvPr id="9" name="TextBox 8">
            <a:extLst>
              <a:ext uri="{FF2B5EF4-FFF2-40B4-BE49-F238E27FC236}">
                <a16:creationId xmlns:a16="http://schemas.microsoft.com/office/drawing/2014/main" id="{FB3ECEA6-5CCE-317A-BED3-A810E7FF8A4D}"/>
              </a:ext>
            </a:extLst>
          </p:cNvPr>
          <p:cNvSpPr txBox="1"/>
          <p:nvPr/>
        </p:nvSpPr>
        <p:spPr>
          <a:xfrm>
            <a:off x="76587" y="4278943"/>
            <a:ext cx="3077253" cy="369332"/>
          </a:xfrm>
          <a:prstGeom prst="rect">
            <a:avLst/>
          </a:prstGeom>
          <a:noFill/>
        </p:spPr>
        <p:txBody>
          <a:bodyPr wrap="none" rtlCol="0">
            <a:spAutoFit/>
          </a:bodyPr>
          <a:lstStyle/>
          <a:p>
            <a:r>
              <a:rPr lang="en-US" dirty="0"/>
              <a:t>Fix: Use parameterized queries</a:t>
            </a:r>
          </a:p>
        </p:txBody>
      </p:sp>
    </p:spTree>
    <p:extLst>
      <p:ext uri="{BB962C8B-B14F-4D97-AF65-F5344CB8AC3E}">
        <p14:creationId xmlns:p14="http://schemas.microsoft.com/office/powerpoint/2010/main" val="430248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4E3E-C576-187C-3AAA-8354F78F54E6}"/>
              </a:ext>
            </a:extLst>
          </p:cNvPr>
          <p:cNvSpPr>
            <a:spLocks noGrp="1"/>
          </p:cNvSpPr>
          <p:nvPr>
            <p:ph type="title"/>
          </p:nvPr>
        </p:nvSpPr>
        <p:spPr/>
        <p:txBody>
          <a:bodyPr/>
          <a:lstStyle/>
          <a:p>
            <a:r>
              <a:rPr lang="en-US" dirty="0" err="1"/>
              <a:t>Banidt</a:t>
            </a:r>
            <a:r>
              <a:rPr lang="en-US" dirty="0"/>
              <a:t> Features</a:t>
            </a:r>
          </a:p>
        </p:txBody>
      </p:sp>
      <p:sp>
        <p:nvSpPr>
          <p:cNvPr id="3" name="Content Placeholder 2">
            <a:extLst>
              <a:ext uri="{FF2B5EF4-FFF2-40B4-BE49-F238E27FC236}">
                <a16:creationId xmlns:a16="http://schemas.microsoft.com/office/drawing/2014/main" id="{EB1EFFBC-5C3F-602B-AD86-729ED7FC3974}"/>
              </a:ext>
            </a:extLst>
          </p:cNvPr>
          <p:cNvSpPr>
            <a:spLocks noGrp="1"/>
          </p:cNvSpPr>
          <p:nvPr>
            <p:ph idx="1"/>
          </p:nvPr>
        </p:nvSpPr>
        <p:spPr/>
        <p:txBody>
          <a:bodyPr>
            <a:normAutofit lnSpcReduction="10000"/>
          </a:bodyPr>
          <a:lstStyle/>
          <a:p>
            <a:r>
              <a:rPr lang="en-US" dirty="0"/>
              <a:t>Security Checks: Bandit includes a wide range of security checks to identify common issues such as:</a:t>
            </a:r>
          </a:p>
          <a:p>
            <a:endParaRPr lang="en-US" dirty="0"/>
          </a:p>
          <a:p>
            <a:r>
              <a:rPr lang="en-US" dirty="0"/>
              <a:t>    Hardcoded passwords</a:t>
            </a:r>
          </a:p>
          <a:p>
            <a:r>
              <a:rPr lang="en-US" dirty="0"/>
              <a:t>    Use of weak cryptographic methods</a:t>
            </a:r>
          </a:p>
          <a:p>
            <a:r>
              <a:rPr lang="en-US" dirty="0"/>
              <a:t>    Potential command injection vulnerabilities</a:t>
            </a:r>
          </a:p>
          <a:p>
            <a:r>
              <a:rPr lang="en-US" dirty="0"/>
              <a:t>    Insecure use of functions like eval</a:t>
            </a:r>
          </a:p>
          <a:p>
            <a:r>
              <a:rPr lang="en-US" dirty="0"/>
              <a:t>    Insecure handling of user input</a:t>
            </a:r>
          </a:p>
          <a:p>
            <a:endParaRPr lang="en-US" dirty="0"/>
          </a:p>
        </p:txBody>
      </p:sp>
    </p:spTree>
    <p:extLst>
      <p:ext uri="{BB962C8B-B14F-4D97-AF65-F5344CB8AC3E}">
        <p14:creationId xmlns:p14="http://schemas.microsoft.com/office/powerpoint/2010/main" val="42082177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AA76-8E9E-131A-29BC-5E093722802B}"/>
              </a:ext>
            </a:extLst>
          </p:cNvPr>
          <p:cNvSpPr>
            <a:spLocks noGrp="1"/>
          </p:cNvSpPr>
          <p:nvPr>
            <p:ph type="title"/>
          </p:nvPr>
        </p:nvSpPr>
        <p:spPr/>
        <p:txBody>
          <a:bodyPr/>
          <a:lstStyle/>
          <a:p>
            <a:r>
              <a:rPr lang="en-US" dirty="0" err="1"/>
              <a:t>Banidt</a:t>
            </a:r>
            <a:r>
              <a:rPr lang="en-US" dirty="0"/>
              <a:t> Features</a:t>
            </a:r>
          </a:p>
        </p:txBody>
      </p:sp>
      <p:sp>
        <p:nvSpPr>
          <p:cNvPr id="3" name="Content Placeholder 2">
            <a:extLst>
              <a:ext uri="{FF2B5EF4-FFF2-40B4-BE49-F238E27FC236}">
                <a16:creationId xmlns:a16="http://schemas.microsoft.com/office/drawing/2014/main" id="{6B739DCF-6BCE-95EA-64A3-1EC204FF1CB1}"/>
              </a:ext>
            </a:extLst>
          </p:cNvPr>
          <p:cNvSpPr>
            <a:spLocks noGrp="1"/>
          </p:cNvSpPr>
          <p:nvPr>
            <p:ph idx="1"/>
          </p:nvPr>
        </p:nvSpPr>
        <p:spPr/>
        <p:txBody>
          <a:bodyPr>
            <a:normAutofit fontScale="92500" lnSpcReduction="20000"/>
          </a:bodyPr>
          <a:lstStyle/>
          <a:p>
            <a:r>
              <a:rPr lang="en-US" dirty="0"/>
              <a:t>Customizability: Users can configure Bandit to include or exclude specific tests, define severity levels, and customize output formats.</a:t>
            </a:r>
          </a:p>
          <a:p>
            <a:endParaRPr lang="en-US" dirty="0"/>
          </a:p>
          <a:p>
            <a:r>
              <a:rPr lang="en-US" dirty="0"/>
              <a:t>Integration: Bandit can be easily integrated into CI/CD pipelines to automatically scan code during development and deployment processes.</a:t>
            </a:r>
          </a:p>
          <a:p>
            <a:endParaRPr lang="en-US" dirty="0"/>
          </a:p>
          <a:p>
            <a:r>
              <a:rPr lang="en-US" dirty="0"/>
              <a:t>Detailed Reports: Generates detailed reports highlighting the severity and location of identified issues, along with suggestions for remediation</a:t>
            </a:r>
          </a:p>
          <a:p>
            <a:endParaRPr lang="en-US" dirty="0"/>
          </a:p>
        </p:txBody>
      </p:sp>
    </p:spTree>
    <p:extLst>
      <p:ext uri="{BB962C8B-B14F-4D97-AF65-F5344CB8AC3E}">
        <p14:creationId xmlns:p14="http://schemas.microsoft.com/office/powerpoint/2010/main" val="9807121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B988-4250-99FA-8F10-17C7007A7C9B}"/>
              </a:ext>
            </a:extLst>
          </p:cNvPr>
          <p:cNvSpPr>
            <a:spLocks noGrp="1"/>
          </p:cNvSpPr>
          <p:nvPr>
            <p:ph type="title"/>
          </p:nvPr>
        </p:nvSpPr>
        <p:spPr/>
        <p:txBody>
          <a:bodyPr/>
          <a:lstStyle/>
          <a:p>
            <a:r>
              <a:rPr lang="en-US" dirty="0" err="1"/>
              <a:t>Snyk</a:t>
            </a:r>
            <a:endParaRPr lang="en-US" dirty="0"/>
          </a:p>
        </p:txBody>
      </p:sp>
      <p:sp>
        <p:nvSpPr>
          <p:cNvPr id="3" name="Content Placeholder 2">
            <a:extLst>
              <a:ext uri="{FF2B5EF4-FFF2-40B4-BE49-F238E27FC236}">
                <a16:creationId xmlns:a16="http://schemas.microsoft.com/office/drawing/2014/main" id="{EBE078C4-BCB2-AFD8-D034-1DA09168528B}"/>
              </a:ext>
            </a:extLst>
          </p:cNvPr>
          <p:cNvSpPr>
            <a:spLocks noGrp="1"/>
          </p:cNvSpPr>
          <p:nvPr>
            <p:ph idx="1"/>
          </p:nvPr>
        </p:nvSpPr>
        <p:spPr/>
        <p:txBody>
          <a:bodyPr/>
          <a:lstStyle/>
          <a:p>
            <a:r>
              <a:rPr lang="en-US" b="1" dirty="0" err="1"/>
              <a:t>Snyk</a:t>
            </a:r>
            <a:r>
              <a:rPr lang="en-US" dirty="0"/>
              <a:t> is a developer-first security platform that helps organizations find and fix vulnerabilities in their code, dependencies, container images, and infrastructure as code (</a:t>
            </a:r>
            <a:r>
              <a:rPr lang="en-US" dirty="0" err="1"/>
              <a:t>IaC</a:t>
            </a:r>
            <a:r>
              <a:rPr lang="en-US" dirty="0"/>
              <a:t>). </a:t>
            </a:r>
          </a:p>
          <a:p>
            <a:r>
              <a:rPr lang="en-US" dirty="0" err="1"/>
              <a:t>Snyk</a:t>
            </a:r>
            <a:r>
              <a:rPr lang="en-US" dirty="0"/>
              <a:t> integrates seamlessly into the development workflow, enabling developers to secure their applications from the start and continuously throughout the software development lifecycle</a:t>
            </a:r>
          </a:p>
        </p:txBody>
      </p:sp>
    </p:spTree>
    <p:extLst>
      <p:ext uri="{BB962C8B-B14F-4D97-AF65-F5344CB8AC3E}">
        <p14:creationId xmlns:p14="http://schemas.microsoft.com/office/powerpoint/2010/main" val="2445209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E310-8A48-38CD-B362-5A52F6D0700F}"/>
              </a:ext>
            </a:extLst>
          </p:cNvPr>
          <p:cNvSpPr>
            <a:spLocks noGrp="1"/>
          </p:cNvSpPr>
          <p:nvPr>
            <p:ph type="title"/>
          </p:nvPr>
        </p:nvSpPr>
        <p:spPr/>
        <p:txBody>
          <a:bodyPr/>
          <a:lstStyle/>
          <a:p>
            <a:r>
              <a:rPr lang="en-US" dirty="0" err="1"/>
              <a:t>Snyk</a:t>
            </a:r>
            <a:r>
              <a:rPr lang="en-US" dirty="0"/>
              <a:t> features</a:t>
            </a:r>
          </a:p>
        </p:txBody>
      </p:sp>
      <p:sp>
        <p:nvSpPr>
          <p:cNvPr id="3" name="Content Placeholder 2">
            <a:extLst>
              <a:ext uri="{FF2B5EF4-FFF2-40B4-BE49-F238E27FC236}">
                <a16:creationId xmlns:a16="http://schemas.microsoft.com/office/drawing/2014/main" id="{BF781493-AB85-D727-42C3-108A9B6E7A8E}"/>
              </a:ext>
            </a:extLst>
          </p:cNvPr>
          <p:cNvSpPr>
            <a:spLocks noGrp="1"/>
          </p:cNvSpPr>
          <p:nvPr>
            <p:ph idx="1"/>
          </p:nvPr>
        </p:nvSpPr>
        <p:spPr/>
        <p:txBody>
          <a:bodyPr>
            <a:normAutofit fontScale="77500" lnSpcReduction="20000"/>
          </a:bodyPr>
          <a:lstStyle/>
          <a:p>
            <a:pPr>
              <a:buFont typeface="+mj-lt"/>
              <a:buAutoNum type="arabicPeriod"/>
            </a:pPr>
            <a:r>
              <a:rPr lang="en-US" b="1" dirty="0"/>
              <a:t>Vulnerability Scanning:</a:t>
            </a:r>
            <a:endParaRPr lang="en-US" dirty="0"/>
          </a:p>
          <a:p>
            <a:pPr marL="742950" lvl="1" indent="-285750">
              <a:buFont typeface="+mj-lt"/>
              <a:buAutoNum type="arabicPeriod"/>
            </a:pPr>
            <a:r>
              <a:rPr lang="en-US" dirty="0"/>
              <a:t>Scans for vulnerabilities in open-source dependencies, container images, and </a:t>
            </a:r>
            <a:r>
              <a:rPr lang="en-US" dirty="0" err="1"/>
              <a:t>IaC</a:t>
            </a:r>
            <a:r>
              <a:rPr lang="en-US" dirty="0"/>
              <a:t> configurations.</a:t>
            </a:r>
          </a:p>
          <a:p>
            <a:pPr marL="742950" lvl="1" indent="-285750">
              <a:buFont typeface="+mj-lt"/>
              <a:buAutoNum type="arabicPeriod"/>
            </a:pPr>
            <a:r>
              <a:rPr lang="en-US" dirty="0"/>
              <a:t>Provides detailed information about identified vulnerabilities, including severity, exploitability, and potential impact.</a:t>
            </a:r>
          </a:p>
          <a:p>
            <a:pPr>
              <a:buFont typeface="+mj-lt"/>
              <a:buAutoNum type="arabicPeriod"/>
            </a:pPr>
            <a:r>
              <a:rPr lang="en-US" b="1" dirty="0"/>
              <a:t>Automated Fixes:</a:t>
            </a:r>
            <a:endParaRPr lang="en-US" dirty="0"/>
          </a:p>
          <a:p>
            <a:pPr marL="742950" lvl="1" indent="-285750">
              <a:buFont typeface="+mj-lt"/>
              <a:buAutoNum type="arabicPeriod"/>
            </a:pPr>
            <a:r>
              <a:rPr lang="en-US" dirty="0"/>
              <a:t>Suggests and automates the application of patches and upgrades to fix identified vulnerabilities.</a:t>
            </a:r>
          </a:p>
          <a:p>
            <a:pPr marL="742950" lvl="1" indent="-285750">
              <a:buFont typeface="+mj-lt"/>
              <a:buAutoNum type="arabicPeriod"/>
            </a:pPr>
            <a:r>
              <a:rPr lang="en-US" dirty="0"/>
              <a:t>Provides pull requests with fixes directly to your version control system (VCS).</a:t>
            </a:r>
          </a:p>
          <a:p>
            <a:pPr>
              <a:buFont typeface="+mj-lt"/>
              <a:buAutoNum type="arabicPeriod"/>
            </a:pPr>
            <a:r>
              <a:rPr lang="en-US" b="1" dirty="0"/>
              <a:t>Developer-Friendly Integration:</a:t>
            </a:r>
            <a:endParaRPr lang="en-US" dirty="0"/>
          </a:p>
          <a:p>
            <a:pPr marL="742950" lvl="1" indent="-285750">
              <a:buFont typeface="+mj-lt"/>
              <a:buAutoNum type="arabicPeriod"/>
            </a:pPr>
            <a:r>
              <a:rPr lang="en-US" dirty="0"/>
              <a:t>Integrates with popular development tools, IDEs, CI/CD pipelines, and VCS platforms such as GitHub, GitLab, Bitbucket, and Azure Repos.</a:t>
            </a:r>
          </a:p>
          <a:p>
            <a:pPr marL="742950" lvl="1" indent="-285750">
              <a:buFont typeface="+mj-lt"/>
              <a:buAutoNum type="arabicPeriod"/>
            </a:pPr>
            <a:r>
              <a:rPr lang="en-US" dirty="0"/>
              <a:t>Supports multiple programming languages and package managers, including JavaScript (</a:t>
            </a:r>
            <a:r>
              <a:rPr lang="en-US" dirty="0" err="1"/>
              <a:t>npm</a:t>
            </a:r>
            <a:r>
              <a:rPr lang="en-US" dirty="0"/>
              <a:t>, Yarn), Python (pip), Java (Maven, Gradle), Ruby (Bundler), and more.</a:t>
            </a:r>
          </a:p>
          <a:p>
            <a:endParaRPr lang="en-US" dirty="0"/>
          </a:p>
        </p:txBody>
      </p:sp>
    </p:spTree>
    <p:extLst>
      <p:ext uri="{BB962C8B-B14F-4D97-AF65-F5344CB8AC3E}">
        <p14:creationId xmlns:p14="http://schemas.microsoft.com/office/powerpoint/2010/main" val="3315103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6242-85F4-AE13-AF11-96A7C9718E78}"/>
              </a:ext>
            </a:extLst>
          </p:cNvPr>
          <p:cNvSpPr>
            <a:spLocks noGrp="1"/>
          </p:cNvSpPr>
          <p:nvPr>
            <p:ph type="title"/>
          </p:nvPr>
        </p:nvSpPr>
        <p:spPr/>
        <p:txBody>
          <a:bodyPr/>
          <a:lstStyle/>
          <a:p>
            <a:r>
              <a:rPr lang="en-US" dirty="0" err="1"/>
              <a:t>Snyk</a:t>
            </a:r>
            <a:r>
              <a:rPr lang="en-US" dirty="0"/>
              <a:t> </a:t>
            </a:r>
            <a:r>
              <a:rPr lang="en-US" dirty="0" err="1"/>
              <a:t>Featuyers</a:t>
            </a:r>
            <a:endParaRPr lang="en-US" dirty="0"/>
          </a:p>
        </p:txBody>
      </p:sp>
      <p:sp>
        <p:nvSpPr>
          <p:cNvPr id="3" name="Content Placeholder 2">
            <a:extLst>
              <a:ext uri="{FF2B5EF4-FFF2-40B4-BE49-F238E27FC236}">
                <a16:creationId xmlns:a16="http://schemas.microsoft.com/office/drawing/2014/main" id="{E196B377-9A30-1F6D-D97D-EDD7A2BEA2D9}"/>
              </a:ext>
            </a:extLst>
          </p:cNvPr>
          <p:cNvSpPr>
            <a:spLocks noGrp="1"/>
          </p:cNvSpPr>
          <p:nvPr>
            <p:ph idx="1"/>
          </p:nvPr>
        </p:nvSpPr>
        <p:spPr/>
        <p:txBody>
          <a:bodyPr>
            <a:normAutofit fontScale="85000" lnSpcReduction="20000"/>
          </a:bodyPr>
          <a:lstStyle/>
          <a:p>
            <a:pPr marL="514350" indent="-514350">
              <a:buFont typeface="+mj-lt"/>
              <a:buAutoNum type="arabicPeriod" startAt="4"/>
            </a:pPr>
            <a:r>
              <a:rPr lang="en-US" b="1" dirty="0"/>
              <a:t>License Compliance:</a:t>
            </a:r>
            <a:endParaRPr lang="en-US" dirty="0"/>
          </a:p>
          <a:p>
            <a:pPr marL="971550" lvl="1" indent="-514350">
              <a:buFont typeface="+mj-lt"/>
              <a:buAutoNum type="arabicPeriod" startAt="4"/>
            </a:pPr>
            <a:r>
              <a:rPr lang="en-US" dirty="0"/>
              <a:t>Checks for license compliance issues in open-source dependencies.</a:t>
            </a:r>
          </a:p>
          <a:p>
            <a:pPr marL="971550" lvl="1" indent="-514350">
              <a:buFont typeface="+mj-lt"/>
              <a:buAutoNum type="arabicPeriod" startAt="4"/>
            </a:pPr>
            <a:r>
              <a:rPr lang="en-US" dirty="0"/>
              <a:t>Helps ensure that all dependencies meet organizational licensing policies.</a:t>
            </a:r>
          </a:p>
          <a:p>
            <a:pPr marL="514350" indent="-514350">
              <a:buFont typeface="+mj-lt"/>
              <a:buAutoNum type="arabicPeriod" startAt="4"/>
            </a:pPr>
            <a:r>
              <a:rPr lang="en-US" b="1" dirty="0"/>
              <a:t>Infrastructure as Code (</a:t>
            </a:r>
            <a:r>
              <a:rPr lang="en-US" b="1" dirty="0" err="1"/>
              <a:t>IaC</a:t>
            </a:r>
            <a:r>
              <a:rPr lang="en-US" b="1" dirty="0"/>
              <a:t>) Security:</a:t>
            </a:r>
            <a:endParaRPr lang="en-US" dirty="0"/>
          </a:p>
          <a:p>
            <a:pPr marL="971550" lvl="1" indent="-514350">
              <a:buFont typeface="+mj-lt"/>
              <a:buAutoNum type="arabicPeriod" startAt="4"/>
            </a:pPr>
            <a:r>
              <a:rPr lang="en-US" dirty="0"/>
              <a:t>Scans </a:t>
            </a:r>
            <a:r>
              <a:rPr lang="en-US" dirty="0" err="1"/>
              <a:t>IaC</a:t>
            </a:r>
            <a:r>
              <a:rPr lang="en-US" dirty="0"/>
              <a:t> configurations (like Terraform and CloudFormation) for security issues.</a:t>
            </a:r>
          </a:p>
          <a:p>
            <a:pPr marL="971550" lvl="1" indent="-514350">
              <a:buFont typeface="+mj-lt"/>
              <a:buAutoNum type="arabicPeriod" startAt="4"/>
            </a:pPr>
            <a:r>
              <a:rPr lang="en-US" dirty="0"/>
              <a:t>Provides best practices for securing infrastructure configurations.</a:t>
            </a:r>
          </a:p>
          <a:p>
            <a:pPr marL="514350" indent="-514350">
              <a:buFont typeface="+mj-lt"/>
              <a:buAutoNum type="arabicPeriod" startAt="4"/>
            </a:pPr>
            <a:r>
              <a:rPr lang="en-US" b="1" dirty="0"/>
              <a:t>Container Security:</a:t>
            </a:r>
            <a:endParaRPr lang="en-US" dirty="0"/>
          </a:p>
          <a:p>
            <a:pPr marL="971550" lvl="1" indent="-514350">
              <a:buFont typeface="+mj-lt"/>
              <a:buAutoNum type="arabicPeriod" startAt="4"/>
            </a:pPr>
            <a:r>
              <a:rPr lang="en-US" dirty="0"/>
              <a:t>Scans container images for vulnerabilities and provides actionable insights to secure containerized applications.</a:t>
            </a:r>
          </a:p>
          <a:p>
            <a:pPr marL="971550" lvl="1" indent="-514350">
              <a:buFont typeface="+mj-lt"/>
              <a:buAutoNum type="arabicPeriod" startAt="4"/>
            </a:pPr>
            <a:r>
              <a:rPr lang="en-US" dirty="0"/>
              <a:t>Integrates with container registries and CI/CD pipelines to ensure secure image deployment.</a:t>
            </a:r>
          </a:p>
          <a:p>
            <a:endParaRPr lang="en-US" dirty="0"/>
          </a:p>
        </p:txBody>
      </p:sp>
    </p:spTree>
    <p:extLst>
      <p:ext uri="{BB962C8B-B14F-4D97-AF65-F5344CB8AC3E}">
        <p14:creationId xmlns:p14="http://schemas.microsoft.com/office/powerpoint/2010/main" val="36466787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2E5D-6845-B08E-FB5A-354B8CD1833A}"/>
              </a:ext>
            </a:extLst>
          </p:cNvPr>
          <p:cNvSpPr>
            <a:spLocks noGrp="1"/>
          </p:cNvSpPr>
          <p:nvPr>
            <p:ph type="title"/>
          </p:nvPr>
        </p:nvSpPr>
        <p:spPr/>
        <p:txBody>
          <a:bodyPr/>
          <a:lstStyle/>
          <a:p>
            <a:r>
              <a:rPr lang="en-US" dirty="0"/>
              <a:t>Comparison of tools</a:t>
            </a:r>
          </a:p>
        </p:txBody>
      </p:sp>
      <p:graphicFrame>
        <p:nvGraphicFramePr>
          <p:cNvPr id="4" name="Content Placeholder 3">
            <a:extLst>
              <a:ext uri="{FF2B5EF4-FFF2-40B4-BE49-F238E27FC236}">
                <a16:creationId xmlns:a16="http://schemas.microsoft.com/office/drawing/2014/main" id="{2F2C3875-0376-5E6B-5D0D-5CB51C51EC83}"/>
              </a:ext>
            </a:extLst>
          </p:cNvPr>
          <p:cNvGraphicFramePr>
            <a:graphicFrameLocks noGrp="1"/>
          </p:cNvGraphicFramePr>
          <p:nvPr>
            <p:ph idx="1"/>
            <p:extLst>
              <p:ext uri="{D42A27DB-BD31-4B8C-83A1-F6EECF244321}">
                <p14:modId xmlns:p14="http://schemas.microsoft.com/office/powerpoint/2010/main" val="1866640203"/>
              </p:ext>
            </p:extLst>
          </p:nvPr>
        </p:nvGraphicFramePr>
        <p:xfrm>
          <a:off x="1295400" y="1143000"/>
          <a:ext cx="9106905" cy="5638801"/>
        </p:xfrm>
        <a:graphic>
          <a:graphicData uri="http://schemas.openxmlformats.org/drawingml/2006/table">
            <a:tbl>
              <a:tblPr firstRow="1" firstCol="1">
                <a:tableStyleId>{073A0DAA-6AF3-43AB-8588-CEC1D06C72B9}</a:tableStyleId>
              </a:tblPr>
              <a:tblGrid>
                <a:gridCol w="1821381">
                  <a:extLst>
                    <a:ext uri="{9D8B030D-6E8A-4147-A177-3AD203B41FA5}">
                      <a16:colId xmlns:a16="http://schemas.microsoft.com/office/drawing/2014/main" val="2228868884"/>
                    </a:ext>
                  </a:extLst>
                </a:gridCol>
                <a:gridCol w="1821381">
                  <a:extLst>
                    <a:ext uri="{9D8B030D-6E8A-4147-A177-3AD203B41FA5}">
                      <a16:colId xmlns:a16="http://schemas.microsoft.com/office/drawing/2014/main" val="3087682583"/>
                    </a:ext>
                  </a:extLst>
                </a:gridCol>
                <a:gridCol w="1821381">
                  <a:extLst>
                    <a:ext uri="{9D8B030D-6E8A-4147-A177-3AD203B41FA5}">
                      <a16:colId xmlns:a16="http://schemas.microsoft.com/office/drawing/2014/main" val="2908025117"/>
                    </a:ext>
                  </a:extLst>
                </a:gridCol>
                <a:gridCol w="1821381">
                  <a:extLst>
                    <a:ext uri="{9D8B030D-6E8A-4147-A177-3AD203B41FA5}">
                      <a16:colId xmlns:a16="http://schemas.microsoft.com/office/drawing/2014/main" val="2307215954"/>
                    </a:ext>
                  </a:extLst>
                </a:gridCol>
                <a:gridCol w="1821381">
                  <a:extLst>
                    <a:ext uri="{9D8B030D-6E8A-4147-A177-3AD203B41FA5}">
                      <a16:colId xmlns:a16="http://schemas.microsoft.com/office/drawing/2014/main" val="2968989976"/>
                    </a:ext>
                  </a:extLst>
                </a:gridCol>
              </a:tblGrid>
              <a:tr h="415491">
                <a:tc>
                  <a:txBody>
                    <a:bodyPr/>
                    <a:lstStyle/>
                    <a:p>
                      <a:r>
                        <a:rPr lang="en-US" sz="900"/>
                        <a:t>Criteria</a:t>
                      </a:r>
                    </a:p>
                  </a:txBody>
                  <a:tcPr marL="47642" marR="47642" marT="23821" marB="23821" anchor="ctr"/>
                </a:tc>
                <a:tc>
                  <a:txBody>
                    <a:bodyPr/>
                    <a:lstStyle/>
                    <a:p>
                      <a:r>
                        <a:rPr lang="en-US" sz="900"/>
                        <a:t>PMD</a:t>
                      </a:r>
                    </a:p>
                  </a:txBody>
                  <a:tcPr marL="47642" marR="47642" marT="23821" marB="23821" anchor="ctr"/>
                </a:tc>
                <a:tc>
                  <a:txBody>
                    <a:bodyPr/>
                    <a:lstStyle/>
                    <a:p>
                      <a:r>
                        <a:rPr lang="en-US" sz="900"/>
                        <a:t>OWASP Dependency-Check</a:t>
                      </a:r>
                    </a:p>
                  </a:txBody>
                  <a:tcPr marL="47642" marR="47642" marT="23821" marB="23821" anchor="ctr"/>
                </a:tc>
                <a:tc>
                  <a:txBody>
                    <a:bodyPr/>
                    <a:lstStyle/>
                    <a:p>
                      <a:r>
                        <a:rPr lang="en-US" sz="900"/>
                        <a:t>Bandit</a:t>
                      </a:r>
                    </a:p>
                  </a:txBody>
                  <a:tcPr marL="47642" marR="47642" marT="23821" marB="23821" anchor="ctr"/>
                </a:tc>
                <a:tc>
                  <a:txBody>
                    <a:bodyPr/>
                    <a:lstStyle/>
                    <a:p>
                      <a:r>
                        <a:rPr lang="en-US" sz="900"/>
                        <a:t>Snyk</a:t>
                      </a:r>
                    </a:p>
                  </a:txBody>
                  <a:tcPr marL="47642" marR="47642" marT="23821" marB="23821" anchor="ctr"/>
                </a:tc>
                <a:extLst>
                  <a:ext uri="{0D108BD9-81ED-4DB2-BD59-A6C34878D82A}">
                    <a16:rowId xmlns:a16="http://schemas.microsoft.com/office/drawing/2014/main" val="4089811486"/>
                  </a:ext>
                </a:extLst>
              </a:tr>
              <a:tr h="593558">
                <a:tc>
                  <a:txBody>
                    <a:bodyPr/>
                    <a:lstStyle/>
                    <a:p>
                      <a:r>
                        <a:rPr lang="en-US" sz="900" b="1"/>
                        <a:t>Primary Function</a:t>
                      </a:r>
                      <a:endParaRPr lang="en-US" sz="900"/>
                    </a:p>
                  </a:txBody>
                  <a:tcPr marL="47642" marR="47642" marT="23821" marB="23821" anchor="ctr"/>
                </a:tc>
                <a:tc>
                  <a:txBody>
                    <a:bodyPr/>
                    <a:lstStyle/>
                    <a:p>
                      <a:r>
                        <a:rPr lang="en-US" sz="900"/>
                        <a:t>Static code analysis</a:t>
                      </a:r>
                    </a:p>
                  </a:txBody>
                  <a:tcPr marL="47642" marR="47642" marT="23821" marB="23821" anchor="ctr"/>
                </a:tc>
                <a:tc>
                  <a:txBody>
                    <a:bodyPr/>
                    <a:lstStyle/>
                    <a:p>
                      <a:r>
                        <a:rPr lang="en-US" sz="900"/>
                        <a:t>Vulnerability scanning in dependencies</a:t>
                      </a:r>
                    </a:p>
                  </a:txBody>
                  <a:tcPr marL="47642" marR="47642" marT="23821" marB="23821" anchor="ctr"/>
                </a:tc>
                <a:tc>
                  <a:txBody>
                    <a:bodyPr/>
                    <a:lstStyle/>
                    <a:p>
                      <a:r>
                        <a:rPr lang="en-US" sz="900"/>
                        <a:t>Security linter for Python code</a:t>
                      </a:r>
                    </a:p>
                  </a:txBody>
                  <a:tcPr marL="47642" marR="47642" marT="23821" marB="23821" anchor="ctr"/>
                </a:tc>
                <a:tc>
                  <a:txBody>
                    <a:bodyPr/>
                    <a:lstStyle/>
                    <a:p>
                      <a:r>
                        <a:rPr lang="en-US" sz="900"/>
                        <a:t>Comprehensive security platform</a:t>
                      </a:r>
                    </a:p>
                  </a:txBody>
                  <a:tcPr marL="47642" marR="47642" marT="23821" marB="23821" anchor="ctr"/>
                </a:tc>
                <a:extLst>
                  <a:ext uri="{0D108BD9-81ED-4DB2-BD59-A6C34878D82A}">
                    <a16:rowId xmlns:a16="http://schemas.microsoft.com/office/drawing/2014/main" val="3054879270"/>
                  </a:ext>
                </a:extLst>
              </a:tr>
              <a:tr h="593558">
                <a:tc>
                  <a:txBody>
                    <a:bodyPr/>
                    <a:lstStyle/>
                    <a:p>
                      <a:r>
                        <a:rPr lang="en-US" sz="900" b="1"/>
                        <a:t>Supported Languages</a:t>
                      </a:r>
                      <a:endParaRPr lang="en-US" sz="900"/>
                    </a:p>
                  </a:txBody>
                  <a:tcPr marL="47642" marR="47642" marT="23821" marB="23821" anchor="ctr"/>
                </a:tc>
                <a:tc>
                  <a:txBody>
                    <a:bodyPr/>
                    <a:lstStyle/>
                    <a:p>
                      <a:r>
                        <a:rPr lang="en-US" sz="900"/>
                        <a:t>Java, JavaScript, XML, XSL, PLSQL, Apache Velocity, and more</a:t>
                      </a:r>
                    </a:p>
                  </a:txBody>
                  <a:tcPr marL="47642" marR="47642" marT="23821" marB="23821" anchor="ctr"/>
                </a:tc>
                <a:tc>
                  <a:txBody>
                    <a:bodyPr/>
                    <a:lstStyle/>
                    <a:p>
                      <a:r>
                        <a:rPr lang="en-US" sz="900"/>
                        <a:t>Java, .NET, JavaScript, Python, Ruby, PHP, and more</a:t>
                      </a:r>
                    </a:p>
                  </a:txBody>
                  <a:tcPr marL="47642" marR="47642" marT="23821" marB="23821" anchor="ctr"/>
                </a:tc>
                <a:tc>
                  <a:txBody>
                    <a:bodyPr/>
                    <a:lstStyle/>
                    <a:p>
                      <a:r>
                        <a:rPr lang="en-US" sz="900"/>
                        <a:t>Python</a:t>
                      </a:r>
                    </a:p>
                  </a:txBody>
                  <a:tcPr marL="47642" marR="47642" marT="23821" marB="23821" anchor="ctr"/>
                </a:tc>
                <a:tc>
                  <a:txBody>
                    <a:bodyPr/>
                    <a:lstStyle/>
                    <a:p>
                      <a:r>
                        <a:rPr lang="en-US" sz="900"/>
                        <a:t>Java, JavaScript, Python, Ruby, .NET, PHP, Go, and more</a:t>
                      </a:r>
                    </a:p>
                  </a:txBody>
                  <a:tcPr marL="47642" marR="47642" marT="23821" marB="23821" anchor="ctr"/>
                </a:tc>
                <a:extLst>
                  <a:ext uri="{0D108BD9-81ED-4DB2-BD59-A6C34878D82A}">
                    <a16:rowId xmlns:a16="http://schemas.microsoft.com/office/drawing/2014/main" val="4092520753"/>
                  </a:ext>
                </a:extLst>
              </a:tr>
              <a:tr h="415491">
                <a:tc>
                  <a:txBody>
                    <a:bodyPr/>
                    <a:lstStyle/>
                    <a:p>
                      <a:r>
                        <a:rPr lang="en-US" sz="900" b="1"/>
                        <a:t>Platform Availability</a:t>
                      </a:r>
                      <a:endParaRPr lang="en-US" sz="900"/>
                    </a:p>
                  </a:txBody>
                  <a:tcPr marL="47642" marR="47642" marT="23821" marB="23821" anchor="ctr"/>
                </a:tc>
                <a:tc>
                  <a:txBody>
                    <a:bodyPr/>
                    <a:lstStyle/>
                    <a:p>
                      <a:r>
                        <a:rPr lang="en-US" sz="900"/>
                        <a:t>Windows, macOS, Linux</a:t>
                      </a:r>
                    </a:p>
                  </a:txBody>
                  <a:tcPr marL="47642" marR="47642" marT="23821" marB="23821" anchor="ctr"/>
                </a:tc>
                <a:tc>
                  <a:txBody>
                    <a:bodyPr/>
                    <a:lstStyle/>
                    <a:p>
                      <a:r>
                        <a:rPr lang="en-US" sz="900"/>
                        <a:t>Windows, macOS, Linux</a:t>
                      </a:r>
                    </a:p>
                  </a:txBody>
                  <a:tcPr marL="47642" marR="47642" marT="23821" marB="23821" anchor="ctr"/>
                </a:tc>
                <a:tc>
                  <a:txBody>
                    <a:bodyPr/>
                    <a:lstStyle/>
                    <a:p>
                      <a:r>
                        <a:rPr lang="en-US" sz="900"/>
                        <a:t>Windows, macOS, Linux</a:t>
                      </a:r>
                    </a:p>
                  </a:txBody>
                  <a:tcPr marL="47642" marR="47642" marT="23821" marB="23821" anchor="ctr"/>
                </a:tc>
                <a:tc>
                  <a:txBody>
                    <a:bodyPr/>
                    <a:lstStyle/>
                    <a:p>
                      <a:r>
                        <a:rPr lang="en-US" sz="900"/>
                        <a:t>Windows, macOS, Linux</a:t>
                      </a:r>
                    </a:p>
                  </a:txBody>
                  <a:tcPr marL="47642" marR="47642" marT="23821" marB="23821" anchor="ctr"/>
                </a:tc>
                <a:extLst>
                  <a:ext uri="{0D108BD9-81ED-4DB2-BD59-A6C34878D82A}">
                    <a16:rowId xmlns:a16="http://schemas.microsoft.com/office/drawing/2014/main" val="3084035771"/>
                  </a:ext>
                </a:extLst>
              </a:tr>
              <a:tr h="771625">
                <a:tc>
                  <a:txBody>
                    <a:bodyPr/>
                    <a:lstStyle/>
                    <a:p>
                      <a:r>
                        <a:rPr lang="en-US" sz="900" b="1"/>
                        <a:t>Integration</a:t>
                      </a:r>
                      <a:endParaRPr lang="en-US" sz="900"/>
                    </a:p>
                  </a:txBody>
                  <a:tcPr marL="47642" marR="47642" marT="23821" marB="23821" anchor="ctr"/>
                </a:tc>
                <a:tc>
                  <a:txBody>
                    <a:bodyPr/>
                    <a:lstStyle/>
                    <a:p>
                      <a:r>
                        <a:rPr lang="en-US" sz="900"/>
                        <a:t>IDEs (Eclipse, IntelliJ), build tools (Maven, Gradle, Ant)</a:t>
                      </a:r>
                    </a:p>
                  </a:txBody>
                  <a:tcPr marL="47642" marR="47642" marT="23821" marB="23821" anchor="ctr"/>
                </a:tc>
                <a:tc>
                  <a:txBody>
                    <a:bodyPr/>
                    <a:lstStyle/>
                    <a:p>
                      <a:r>
                        <a:rPr lang="en-US" sz="900"/>
                        <a:t>Build tools (Maven, Gradle), CI/CD tools (Jenkins)</a:t>
                      </a:r>
                    </a:p>
                  </a:txBody>
                  <a:tcPr marL="47642" marR="47642" marT="23821" marB="23821" anchor="ctr"/>
                </a:tc>
                <a:tc>
                  <a:txBody>
                    <a:bodyPr/>
                    <a:lstStyle/>
                    <a:p>
                      <a:r>
                        <a:rPr lang="en-US" sz="900" dirty="0"/>
                        <a:t>CI/CD pipelines</a:t>
                      </a:r>
                    </a:p>
                  </a:txBody>
                  <a:tcPr marL="47642" marR="47642" marT="23821" marB="23821" anchor="ctr"/>
                </a:tc>
                <a:tc>
                  <a:txBody>
                    <a:bodyPr/>
                    <a:lstStyle/>
                    <a:p>
                      <a:r>
                        <a:rPr lang="en-US" sz="900"/>
                        <a:t>IDEs, VCS (GitHub, GitLab, Bitbucket), CI/CD tools (Jenkins, GitHub Actions)</a:t>
                      </a:r>
                    </a:p>
                  </a:txBody>
                  <a:tcPr marL="47642" marR="47642" marT="23821" marB="23821" anchor="ctr"/>
                </a:tc>
                <a:extLst>
                  <a:ext uri="{0D108BD9-81ED-4DB2-BD59-A6C34878D82A}">
                    <a16:rowId xmlns:a16="http://schemas.microsoft.com/office/drawing/2014/main" val="3411039790"/>
                  </a:ext>
                </a:extLst>
              </a:tr>
              <a:tr h="771625">
                <a:tc>
                  <a:txBody>
                    <a:bodyPr/>
                    <a:lstStyle/>
                    <a:p>
                      <a:r>
                        <a:rPr lang="en-US" sz="900" b="1"/>
                        <a:t>Detection Capabilities</a:t>
                      </a:r>
                      <a:endParaRPr lang="en-US" sz="900"/>
                    </a:p>
                  </a:txBody>
                  <a:tcPr marL="47642" marR="47642" marT="23821" marB="23821" anchor="ctr"/>
                </a:tc>
                <a:tc>
                  <a:txBody>
                    <a:bodyPr/>
                    <a:lstStyle/>
                    <a:p>
                      <a:r>
                        <a:rPr lang="en-US" sz="900"/>
                        <a:t>Bugs, dead code, code smells, security vulnerabilities</a:t>
                      </a:r>
                    </a:p>
                  </a:txBody>
                  <a:tcPr marL="47642" marR="47642" marT="23821" marB="23821" anchor="ctr"/>
                </a:tc>
                <a:tc>
                  <a:txBody>
                    <a:bodyPr/>
                    <a:lstStyle/>
                    <a:p>
                      <a:r>
                        <a:rPr lang="en-US" sz="900"/>
                        <a:t>Known vulnerabilities in dependencies</a:t>
                      </a:r>
                    </a:p>
                  </a:txBody>
                  <a:tcPr marL="47642" marR="47642" marT="23821" marB="23821" anchor="ctr"/>
                </a:tc>
                <a:tc>
                  <a:txBody>
                    <a:bodyPr/>
                    <a:lstStyle/>
                    <a:p>
                      <a:r>
                        <a:rPr lang="en-US" sz="900"/>
                        <a:t>Security issues like hardcoded passwords, weak cryptography, etc.</a:t>
                      </a:r>
                    </a:p>
                  </a:txBody>
                  <a:tcPr marL="47642" marR="47642" marT="23821" marB="23821" anchor="ctr"/>
                </a:tc>
                <a:tc>
                  <a:txBody>
                    <a:bodyPr/>
                    <a:lstStyle/>
                    <a:p>
                      <a:r>
                        <a:rPr lang="en-US" sz="900"/>
                        <a:t>Vulnerabilities in code, dependencies, containers, and IaC</a:t>
                      </a:r>
                    </a:p>
                  </a:txBody>
                  <a:tcPr marL="47642" marR="47642" marT="23821" marB="23821" anchor="ctr"/>
                </a:tc>
                <a:extLst>
                  <a:ext uri="{0D108BD9-81ED-4DB2-BD59-A6C34878D82A}">
                    <a16:rowId xmlns:a16="http://schemas.microsoft.com/office/drawing/2014/main" val="689986175"/>
                  </a:ext>
                </a:extLst>
              </a:tr>
              <a:tr h="237423">
                <a:tc>
                  <a:txBody>
                    <a:bodyPr/>
                    <a:lstStyle/>
                    <a:p>
                      <a:r>
                        <a:rPr lang="en-US" sz="900" b="1"/>
                        <a:t>Automated Fixes</a:t>
                      </a:r>
                      <a:endParaRPr lang="en-US" sz="900"/>
                    </a:p>
                  </a:txBody>
                  <a:tcPr marL="47642" marR="47642" marT="23821" marB="23821" anchor="ctr"/>
                </a:tc>
                <a:tc>
                  <a:txBody>
                    <a:bodyPr/>
                    <a:lstStyle/>
                    <a:p>
                      <a:r>
                        <a:rPr lang="en-US" sz="900"/>
                        <a:t>No</a:t>
                      </a:r>
                    </a:p>
                  </a:txBody>
                  <a:tcPr marL="47642" marR="47642" marT="23821" marB="23821" anchor="ctr"/>
                </a:tc>
                <a:tc>
                  <a:txBody>
                    <a:bodyPr/>
                    <a:lstStyle/>
                    <a:p>
                      <a:r>
                        <a:rPr lang="en-US" sz="900"/>
                        <a:t>No</a:t>
                      </a:r>
                    </a:p>
                  </a:txBody>
                  <a:tcPr marL="47642" marR="47642" marT="23821" marB="23821" anchor="ctr"/>
                </a:tc>
                <a:tc>
                  <a:txBody>
                    <a:bodyPr/>
                    <a:lstStyle/>
                    <a:p>
                      <a:r>
                        <a:rPr lang="en-US" sz="900"/>
                        <a:t>No</a:t>
                      </a:r>
                    </a:p>
                  </a:txBody>
                  <a:tcPr marL="47642" marR="47642" marT="23821" marB="23821" anchor="ctr"/>
                </a:tc>
                <a:tc>
                  <a:txBody>
                    <a:bodyPr/>
                    <a:lstStyle/>
                    <a:p>
                      <a:r>
                        <a:rPr lang="en-US" sz="900"/>
                        <a:t>Yes</a:t>
                      </a:r>
                    </a:p>
                  </a:txBody>
                  <a:tcPr marL="47642" marR="47642" marT="23821" marB="23821" anchor="ctr"/>
                </a:tc>
                <a:extLst>
                  <a:ext uri="{0D108BD9-81ED-4DB2-BD59-A6C34878D82A}">
                    <a16:rowId xmlns:a16="http://schemas.microsoft.com/office/drawing/2014/main" val="1080123310"/>
                  </a:ext>
                </a:extLst>
              </a:tr>
              <a:tr h="415491">
                <a:tc>
                  <a:txBody>
                    <a:bodyPr/>
                    <a:lstStyle/>
                    <a:p>
                      <a:r>
                        <a:rPr lang="en-US" sz="900" b="1"/>
                        <a:t>Custom Rulesets</a:t>
                      </a:r>
                      <a:endParaRPr lang="en-US" sz="900"/>
                    </a:p>
                  </a:txBody>
                  <a:tcPr marL="47642" marR="47642" marT="23821" marB="23821" anchor="ctr"/>
                </a:tc>
                <a:tc>
                  <a:txBody>
                    <a:bodyPr/>
                    <a:lstStyle/>
                    <a:p>
                      <a:r>
                        <a:rPr lang="en-US" sz="900"/>
                        <a:t>Yes</a:t>
                      </a:r>
                    </a:p>
                  </a:txBody>
                  <a:tcPr marL="47642" marR="47642" marT="23821" marB="23821" anchor="ctr"/>
                </a:tc>
                <a:tc>
                  <a:txBody>
                    <a:bodyPr/>
                    <a:lstStyle/>
                    <a:p>
                      <a:r>
                        <a:rPr lang="en-US" sz="900"/>
                        <a:t>No</a:t>
                      </a:r>
                    </a:p>
                  </a:txBody>
                  <a:tcPr marL="47642" marR="47642" marT="23821" marB="23821" anchor="ctr"/>
                </a:tc>
                <a:tc>
                  <a:txBody>
                    <a:bodyPr/>
                    <a:lstStyle/>
                    <a:p>
                      <a:r>
                        <a:rPr lang="en-US" sz="900"/>
                        <a:t>Yes</a:t>
                      </a:r>
                    </a:p>
                  </a:txBody>
                  <a:tcPr marL="47642" marR="47642" marT="23821" marB="23821" anchor="ctr"/>
                </a:tc>
                <a:tc>
                  <a:txBody>
                    <a:bodyPr/>
                    <a:lstStyle/>
                    <a:p>
                      <a:r>
                        <a:rPr lang="en-US" sz="900"/>
                        <a:t>No (but offers remediation advice)</a:t>
                      </a:r>
                    </a:p>
                  </a:txBody>
                  <a:tcPr marL="47642" marR="47642" marT="23821" marB="23821" anchor="ctr"/>
                </a:tc>
                <a:extLst>
                  <a:ext uri="{0D108BD9-81ED-4DB2-BD59-A6C34878D82A}">
                    <a16:rowId xmlns:a16="http://schemas.microsoft.com/office/drawing/2014/main" val="2997359130"/>
                  </a:ext>
                </a:extLst>
              </a:tr>
              <a:tr h="593558">
                <a:tc>
                  <a:txBody>
                    <a:bodyPr/>
                    <a:lstStyle/>
                    <a:p>
                      <a:r>
                        <a:rPr lang="en-US" sz="900" b="1"/>
                        <a:t>Detailed Reports</a:t>
                      </a:r>
                      <a:endParaRPr lang="en-US" sz="900"/>
                    </a:p>
                  </a:txBody>
                  <a:tcPr marL="47642" marR="47642" marT="23821" marB="23821" anchor="ctr"/>
                </a:tc>
                <a:tc>
                  <a:txBody>
                    <a:bodyPr/>
                    <a:lstStyle/>
                    <a:p>
                      <a:r>
                        <a:rPr lang="en-US" sz="900"/>
                        <a:t>Yes (HTML, XML, CSV, text)</a:t>
                      </a:r>
                    </a:p>
                  </a:txBody>
                  <a:tcPr marL="47642" marR="47642" marT="23821" marB="23821" anchor="ctr"/>
                </a:tc>
                <a:tc>
                  <a:txBody>
                    <a:bodyPr/>
                    <a:lstStyle/>
                    <a:p>
                      <a:r>
                        <a:rPr lang="en-US" sz="900"/>
                        <a:t>Yes (HTML, XML, JSON, CSV)</a:t>
                      </a:r>
                    </a:p>
                  </a:txBody>
                  <a:tcPr marL="47642" marR="47642" marT="23821" marB="23821" anchor="ctr"/>
                </a:tc>
                <a:tc>
                  <a:txBody>
                    <a:bodyPr/>
                    <a:lstStyle/>
                    <a:p>
                      <a:r>
                        <a:rPr lang="en-US" sz="900"/>
                        <a:t>Yes (text, JSON)</a:t>
                      </a:r>
                    </a:p>
                  </a:txBody>
                  <a:tcPr marL="47642" marR="47642" marT="23821" marB="23821" anchor="ctr"/>
                </a:tc>
                <a:tc>
                  <a:txBody>
                    <a:bodyPr/>
                    <a:lstStyle/>
                    <a:p>
                      <a:r>
                        <a:rPr lang="en-US" sz="900"/>
                        <a:t>Yes (HTML, JSON, interactive dashboard)</a:t>
                      </a:r>
                    </a:p>
                  </a:txBody>
                  <a:tcPr marL="47642" marR="47642" marT="23821" marB="23821" anchor="ctr"/>
                </a:tc>
                <a:extLst>
                  <a:ext uri="{0D108BD9-81ED-4DB2-BD59-A6C34878D82A}">
                    <a16:rowId xmlns:a16="http://schemas.microsoft.com/office/drawing/2014/main" val="1754540729"/>
                  </a:ext>
                </a:extLst>
              </a:tr>
              <a:tr h="237423">
                <a:tc>
                  <a:txBody>
                    <a:bodyPr/>
                    <a:lstStyle/>
                    <a:p>
                      <a:r>
                        <a:rPr lang="en-US" sz="900" b="1"/>
                        <a:t>License Compliance</a:t>
                      </a:r>
                      <a:endParaRPr lang="en-US" sz="900"/>
                    </a:p>
                  </a:txBody>
                  <a:tcPr marL="47642" marR="47642" marT="23821" marB="23821" anchor="ctr"/>
                </a:tc>
                <a:tc>
                  <a:txBody>
                    <a:bodyPr/>
                    <a:lstStyle/>
                    <a:p>
                      <a:r>
                        <a:rPr lang="en-US" sz="900"/>
                        <a:t>No</a:t>
                      </a:r>
                    </a:p>
                  </a:txBody>
                  <a:tcPr marL="47642" marR="47642" marT="23821" marB="23821" anchor="ctr"/>
                </a:tc>
                <a:tc>
                  <a:txBody>
                    <a:bodyPr/>
                    <a:lstStyle/>
                    <a:p>
                      <a:r>
                        <a:rPr lang="en-US" sz="900"/>
                        <a:t>No</a:t>
                      </a:r>
                    </a:p>
                  </a:txBody>
                  <a:tcPr marL="47642" marR="47642" marT="23821" marB="23821" anchor="ctr"/>
                </a:tc>
                <a:tc>
                  <a:txBody>
                    <a:bodyPr/>
                    <a:lstStyle/>
                    <a:p>
                      <a:r>
                        <a:rPr lang="en-US" sz="900"/>
                        <a:t>No</a:t>
                      </a:r>
                    </a:p>
                  </a:txBody>
                  <a:tcPr marL="47642" marR="47642" marT="23821" marB="23821" anchor="ctr"/>
                </a:tc>
                <a:tc>
                  <a:txBody>
                    <a:bodyPr/>
                    <a:lstStyle/>
                    <a:p>
                      <a:r>
                        <a:rPr lang="en-US" sz="900"/>
                        <a:t>Yes</a:t>
                      </a:r>
                    </a:p>
                  </a:txBody>
                  <a:tcPr marL="47642" marR="47642" marT="23821" marB="23821" anchor="ctr"/>
                </a:tc>
                <a:extLst>
                  <a:ext uri="{0D108BD9-81ED-4DB2-BD59-A6C34878D82A}">
                    <a16:rowId xmlns:a16="http://schemas.microsoft.com/office/drawing/2014/main" val="92710724"/>
                  </a:ext>
                </a:extLst>
              </a:tr>
              <a:tr h="593558">
                <a:tc>
                  <a:txBody>
                    <a:bodyPr/>
                    <a:lstStyle/>
                    <a:p>
                      <a:r>
                        <a:rPr lang="en-US" sz="900" b="1"/>
                        <a:t>Community Support</a:t>
                      </a:r>
                      <a:endParaRPr lang="en-US" sz="900"/>
                    </a:p>
                  </a:txBody>
                  <a:tcPr marL="47642" marR="47642" marT="23821" marB="23821" anchor="ctr"/>
                </a:tc>
                <a:tc>
                  <a:txBody>
                    <a:bodyPr/>
                    <a:lstStyle/>
                    <a:p>
                      <a:r>
                        <a:rPr lang="en-US" sz="900"/>
                        <a:t>Strong community and active development</a:t>
                      </a:r>
                    </a:p>
                  </a:txBody>
                  <a:tcPr marL="47642" marR="47642" marT="23821" marB="23821" anchor="ctr"/>
                </a:tc>
                <a:tc>
                  <a:txBody>
                    <a:bodyPr/>
                    <a:lstStyle/>
                    <a:p>
                      <a:r>
                        <a:rPr lang="en-US" sz="900"/>
                        <a:t>Strong community and active development</a:t>
                      </a:r>
                    </a:p>
                  </a:txBody>
                  <a:tcPr marL="47642" marR="47642" marT="23821" marB="23821" anchor="ctr"/>
                </a:tc>
                <a:tc>
                  <a:txBody>
                    <a:bodyPr/>
                    <a:lstStyle/>
                    <a:p>
                      <a:r>
                        <a:rPr lang="en-US" sz="900"/>
                        <a:t>Strong community and active development</a:t>
                      </a:r>
                    </a:p>
                  </a:txBody>
                  <a:tcPr marL="47642" marR="47642" marT="23821" marB="23821" anchor="ctr"/>
                </a:tc>
                <a:tc>
                  <a:txBody>
                    <a:bodyPr/>
                    <a:lstStyle/>
                    <a:p>
                      <a:r>
                        <a:rPr lang="en-US" sz="900" dirty="0"/>
                        <a:t>Strong community and active development</a:t>
                      </a:r>
                    </a:p>
                  </a:txBody>
                  <a:tcPr marL="47642" marR="47642" marT="23821" marB="23821" anchor="ctr"/>
                </a:tc>
                <a:extLst>
                  <a:ext uri="{0D108BD9-81ED-4DB2-BD59-A6C34878D82A}">
                    <a16:rowId xmlns:a16="http://schemas.microsoft.com/office/drawing/2014/main" val="1524523890"/>
                  </a:ext>
                </a:extLst>
              </a:tr>
            </a:tbl>
          </a:graphicData>
        </a:graphic>
      </p:graphicFrame>
    </p:spTree>
    <p:extLst>
      <p:ext uri="{BB962C8B-B14F-4D97-AF65-F5344CB8AC3E}">
        <p14:creationId xmlns:p14="http://schemas.microsoft.com/office/powerpoint/2010/main" val="182973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1.B. </a:t>
            </a:r>
            <a:r>
              <a:rPr lang="en-US" b="1" dirty="0"/>
              <a:t>Cross-Site Scripting (XSS)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Definition: Malicious scripts (JavaScript) injected into web pages.</a:t>
            </a:r>
          </a:p>
          <a:p>
            <a:r>
              <a:rPr lang="en-US" dirty="0"/>
              <a:t> Impact: Data theft, session hijacking, website defacement.</a:t>
            </a:r>
          </a:p>
          <a:p>
            <a:r>
              <a:rPr lang="en-US" dirty="0"/>
              <a:t>Example: Injecting &lt;script&gt;alert('XSS');&lt;/script&gt; into a comment field.</a:t>
            </a:r>
          </a:p>
          <a:p>
            <a:r>
              <a:rPr lang="en-US" b="1" dirty="0"/>
              <a:t>Detection Tools:</a:t>
            </a:r>
            <a:endParaRPr lang="en-US" dirty="0"/>
          </a:p>
          <a:p>
            <a:pPr lvl="1">
              <a:buFont typeface="Arial" panose="020B0604020202020204" pitchFamily="34" charset="0"/>
              <a:buChar char="•"/>
            </a:pPr>
            <a:r>
              <a:rPr lang="en-US" dirty="0"/>
              <a:t>OWASP ZAP</a:t>
            </a:r>
          </a:p>
          <a:p>
            <a:pPr lvl="1">
              <a:buFont typeface="Arial" panose="020B0604020202020204" pitchFamily="34" charset="0"/>
              <a:buChar char="•"/>
            </a:pPr>
            <a:r>
              <a:rPr lang="en-US" dirty="0"/>
              <a:t>XSS Me</a:t>
            </a:r>
          </a:p>
          <a:p>
            <a:endParaRPr lang="en-US" dirty="0"/>
          </a:p>
        </p:txBody>
      </p:sp>
    </p:spTree>
    <p:extLst>
      <p:ext uri="{BB962C8B-B14F-4D97-AF65-F5344CB8AC3E}">
        <p14:creationId xmlns:p14="http://schemas.microsoft.com/office/powerpoint/2010/main" val="345664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1.C. </a:t>
            </a:r>
            <a:r>
              <a:rPr lang="en-US" b="1" dirty="0"/>
              <a:t>Command Injection</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 Definition: Malicious commands injected into input fields executed by the system.</a:t>
            </a:r>
          </a:p>
          <a:p>
            <a:r>
              <a:rPr lang="en-US" dirty="0"/>
              <a:t>Impact: Unauthorized access, remote code execution.</a:t>
            </a:r>
          </a:p>
          <a:p>
            <a:r>
              <a:rPr lang="en-US" dirty="0"/>
              <a:t>Example: Injecting ; ls into a file input field.</a:t>
            </a:r>
          </a:p>
          <a:p>
            <a:r>
              <a:rPr lang="en-US" b="1" dirty="0"/>
              <a:t>Detection Tools:</a:t>
            </a:r>
            <a:endParaRPr lang="en-US" dirty="0"/>
          </a:p>
          <a:p>
            <a:pPr lvl="1">
              <a:buFont typeface="Arial" panose="020B0604020202020204" pitchFamily="34" charset="0"/>
              <a:buChar char="•"/>
            </a:pPr>
            <a:r>
              <a:rPr lang="en-US" dirty="0"/>
              <a:t>Burp Suite</a:t>
            </a:r>
          </a:p>
          <a:p>
            <a:pPr lvl="1">
              <a:buFont typeface="Arial" panose="020B0604020202020204" pitchFamily="34" charset="0"/>
              <a:buChar char="•"/>
            </a:pPr>
            <a:r>
              <a:rPr lang="en-US" dirty="0"/>
              <a:t>Veracode</a:t>
            </a:r>
          </a:p>
          <a:p>
            <a:endParaRPr lang="en-US" dirty="0"/>
          </a:p>
        </p:txBody>
      </p:sp>
    </p:spTree>
    <p:extLst>
      <p:ext uri="{BB962C8B-B14F-4D97-AF65-F5344CB8AC3E}">
        <p14:creationId xmlns:p14="http://schemas.microsoft.com/office/powerpoint/2010/main" val="195504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1.D. </a:t>
            </a:r>
            <a:r>
              <a:rPr lang="en-US" b="1" dirty="0"/>
              <a:t>LDAP Injection</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Definition: Malicious LDAP statements injected to manipulate authentication processes.</a:t>
            </a:r>
          </a:p>
          <a:p>
            <a:r>
              <a:rPr lang="en-US" dirty="0"/>
              <a:t>Impact: Unauthorized access, data disclosure.</a:t>
            </a:r>
          </a:p>
          <a:p>
            <a:r>
              <a:rPr lang="en-US" dirty="0"/>
              <a:t>Example: Injecting </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uid</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uid</a:t>
            </a:r>
            <a:r>
              <a:rPr lang="en-US" dirty="0">
                <a:highlight>
                  <a:srgbClr val="FFFF00"/>
                </a:highlight>
                <a:latin typeface="Courier New" panose="02070309020205020404" pitchFamily="49" charset="0"/>
                <a:cs typeface="Courier New" panose="02070309020205020404" pitchFamily="49" charset="0"/>
              </a:rPr>
              <a:t>=*</a:t>
            </a:r>
            <a:r>
              <a:rPr lang="en-US" dirty="0"/>
              <a:t> into an LDAP search filter to bypass authentication.</a:t>
            </a:r>
          </a:p>
          <a:p>
            <a:r>
              <a:rPr lang="en-US" b="1" dirty="0"/>
              <a:t>Detection Tools:</a:t>
            </a:r>
            <a:endParaRPr lang="en-US" dirty="0"/>
          </a:p>
          <a:p>
            <a:pPr lvl="1">
              <a:buFont typeface="Arial" panose="020B0604020202020204" pitchFamily="34" charset="0"/>
              <a:buChar char="•"/>
            </a:pPr>
            <a:r>
              <a:rPr lang="en-US" dirty="0"/>
              <a:t>OWASP ZAP</a:t>
            </a:r>
          </a:p>
          <a:p>
            <a:pPr lvl="1">
              <a:buFont typeface="Arial" panose="020B0604020202020204" pitchFamily="34" charset="0"/>
              <a:buChar char="•"/>
            </a:pPr>
            <a:r>
              <a:rPr lang="en-US" dirty="0" err="1"/>
              <a:t>LDAPSoft</a:t>
            </a:r>
            <a:endParaRPr lang="en-US" dirty="0"/>
          </a:p>
          <a:p>
            <a:endParaRPr lang="en-US" dirty="0"/>
          </a:p>
        </p:txBody>
      </p:sp>
    </p:spTree>
    <p:extLst>
      <p:ext uri="{BB962C8B-B14F-4D97-AF65-F5344CB8AC3E}">
        <p14:creationId xmlns:p14="http://schemas.microsoft.com/office/powerpoint/2010/main" val="2181764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E66D2EA-9ED4-4768-866F-AD24A7F25A2D}">
  <we:reference id="wa104381411" version="2.4.5.0" store="en-US" storeType="OMEX"/>
  <we:alternateReferences>
    <we:reference id="wa104381411" version="2.4.5.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6495</TotalTime>
  <Words>3532</Words>
  <Application>Microsoft Office PowerPoint</Application>
  <PresentationFormat>Widescreen</PresentationFormat>
  <Paragraphs>413</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Arial Unicode MS</vt:lpstr>
      <vt:lpstr>Calibri</vt:lpstr>
      <vt:lpstr>Courier New</vt:lpstr>
      <vt:lpstr>Office Theme</vt:lpstr>
      <vt:lpstr>PowerPoint Presentation</vt:lpstr>
      <vt:lpstr>Table of Contents</vt:lpstr>
      <vt:lpstr>Web Application Vulnerabilities</vt:lpstr>
      <vt:lpstr>1. Injection Attacks Overview</vt:lpstr>
      <vt:lpstr>1.A. SQL Injection (SQLi)</vt:lpstr>
      <vt:lpstr>SQLi example</vt:lpstr>
      <vt:lpstr>1.B. Cross-Site Scripting (XSS)</vt:lpstr>
      <vt:lpstr>1.C. Command Injection</vt:lpstr>
      <vt:lpstr>1.D. LDAP Injection</vt:lpstr>
      <vt:lpstr>1.E. XPath Injection</vt:lpstr>
      <vt:lpstr>Mitigating the risks of injection attacks</vt:lpstr>
      <vt:lpstr>1. Parameterized statements</vt:lpstr>
      <vt:lpstr>2. Input Validation and Sanitization</vt:lpstr>
      <vt:lpstr>3. Least Privilege Principle</vt:lpstr>
      <vt:lpstr>4. Web Application Firewalls (WAFs)</vt:lpstr>
      <vt:lpstr>5. Regular Security Audits</vt:lpstr>
      <vt:lpstr>6. Security Headers</vt:lpstr>
      <vt:lpstr>6.A. Content Security Policy (CSP)</vt:lpstr>
      <vt:lpstr>6.B. X-Content-Type-Options</vt:lpstr>
      <vt:lpstr>6.C. X-Frame-Options</vt:lpstr>
      <vt:lpstr>6.D. X-XSS-Protection</vt:lpstr>
      <vt:lpstr>6.E. HTTP Strict Transport Security (HSTS)</vt:lpstr>
      <vt:lpstr>6.F. Referrer-Policy</vt:lpstr>
      <vt:lpstr>6.G. Cross-Origin Resource Sharing (CORS)</vt:lpstr>
      <vt:lpstr>6.H. Feature Policy</vt:lpstr>
      <vt:lpstr>Example Flask Application with All Security Headers</vt:lpstr>
      <vt:lpstr>How to Detect and Verify Security Headers</vt:lpstr>
      <vt:lpstr>2. Broken authentication and session management</vt:lpstr>
      <vt:lpstr>What is Broken Authentication?</vt:lpstr>
      <vt:lpstr>How to Fix Broken Authentication</vt:lpstr>
      <vt:lpstr>Session Management</vt:lpstr>
      <vt:lpstr>How to Fix Session Management</vt:lpstr>
      <vt:lpstr>Token-Based Authentication</vt:lpstr>
      <vt:lpstr>Regular Security Audits and Compliance</vt:lpstr>
      <vt:lpstr>Education and Training</vt:lpstr>
      <vt:lpstr>3. Request Forgery</vt:lpstr>
      <vt:lpstr>CSRF Attack Scenario</vt:lpstr>
      <vt:lpstr>Example of Vulnerable Code (CSRF)</vt:lpstr>
      <vt:lpstr>How to Fix CSRF</vt:lpstr>
      <vt:lpstr>Preventive Measures Against CSRF</vt:lpstr>
      <vt:lpstr>Implementing Best Practices</vt:lpstr>
      <vt:lpstr>4. Language-Specific Defenses</vt:lpstr>
      <vt:lpstr>PHP Defenses: Filter Input Data</vt:lpstr>
      <vt:lpstr>PHP Defenses: Prepared Statements</vt:lpstr>
      <vt:lpstr>PHP Defenses: Cross-Site Scripting (XSS) Prevention</vt:lpstr>
      <vt:lpstr>PHP Defenses: Session Security</vt:lpstr>
      <vt:lpstr>PHP Defenses: Content Security Policy (CSP)</vt:lpstr>
      <vt:lpstr>Java Defenses: Input Validation</vt:lpstr>
      <vt:lpstr>Java Defenses: Hibernate ORM</vt:lpstr>
      <vt:lpstr>Java Defenses: Anti-CSRF Tokens</vt:lpstr>
      <vt:lpstr>Java Defenses: Security Headers</vt:lpstr>
      <vt:lpstr>Rest of examples are shown in the book</vt:lpstr>
      <vt:lpstr>PMD for static analysis </vt:lpstr>
      <vt:lpstr>PMD key features</vt:lpstr>
      <vt:lpstr>PMD key features</vt:lpstr>
      <vt:lpstr>OWASP Dependency-Check</vt:lpstr>
      <vt:lpstr>OWASP Dependency-Check key features</vt:lpstr>
      <vt:lpstr>OWASP Dependency-Check key features</vt:lpstr>
      <vt:lpstr>Bandit</vt:lpstr>
      <vt:lpstr>Banidt Features</vt:lpstr>
      <vt:lpstr>Banidt Features</vt:lpstr>
      <vt:lpstr>Snyk</vt:lpstr>
      <vt:lpstr>Snyk features</vt:lpstr>
      <vt:lpstr>Snyk Featuyers</vt:lpstr>
      <vt:lpstr>Comparison of tools</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MJ Ahmad</cp:lastModifiedBy>
  <cp:revision>188</cp:revision>
  <dcterms:created xsi:type="dcterms:W3CDTF">2011-06-20T17:46:59Z</dcterms:created>
  <dcterms:modified xsi:type="dcterms:W3CDTF">2024-06-08T17:20:03Z</dcterms:modified>
</cp:coreProperties>
</file>