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7" r:id="rId4"/>
    <p:sldId id="280" r:id="rId5"/>
    <p:sldId id="282" r:id="rId6"/>
    <p:sldId id="283" r:id="rId7"/>
    <p:sldId id="285" r:id="rId8"/>
    <p:sldId id="284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000" autoAdjust="0"/>
    <p:restoredTop sz="94648" autoAdjust="0"/>
  </p:normalViewPr>
  <p:slideViewPr>
    <p:cSldViewPr>
      <p:cViewPr varScale="1">
        <p:scale>
          <a:sx n="102" d="100"/>
          <a:sy n="102" d="100"/>
        </p:scale>
        <p:origin x="14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1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7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5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8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6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2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5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6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tableau.com/current/guides/get-started-tutorial/en-us/get-started-tutorial-home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academic/students?utm_campaign_id=2017059&amp;utm_campaign=Prospecting-PROD-ALL-ALL-ALL-ALL&amp;utm_medium=Paid+Search&amp;utm_source=Google+Search&amp;utm_language=EN&amp;utm_country=USCA&amp;kw=tableau%20for%20students&amp;adgroup=CTX-Brand-Student-E&amp;adused=236692101018&amp;matchtype=e&amp;placement=&amp;gclid=Cj0KCQjwvLLZBRDrARIsADU6ojAhyBQdd12dHCWNuPxrC4Qff6xNd80Nv87iJ1bU04pZsz4QbmfAdu0aAsAtEALw_wcB&amp;gclsrc=aw.ds&amp;dclid=CPq-7pzZ59sCFRCqyAodgpQFy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evodata.com/learn/data-science-workflow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1239" y="762000"/>
            <a:ext cx="8610600" cy="289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7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Tableau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1239" y="3200400"/>
            <a:ext cx="8610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9813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649E-D4BE-423F-ADD8-60D01D71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56F3-983D-4C14-922B-78F6679B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from Dr. Fraser</a:t>
            </a:r>
          </a:p>
          <a:p>
            <a:r>
              <a:rPr lang="en-US" dirty="0"/>
              <a:t>10:00-11:20AM: Tableau intro</a:t>
            </a:r>
          </a:p>
          <a:p>
            <a:r>
              <a:rPr lang="en-US" dirty="0"/>
              <a:t>11:30-12:30PM: </a:t>
            </a:r>
          </a:p>
          <a:p>
            <a:pPr lvl="1"/>
            <a:r>
              <a:rPr lang="en-US" dirty="0"/>
              <a:t>Work on homework</a:t>
            </a:r>
          </a:p>
        </p:txBody>
      </p:sp>
    </p:spTree>
    <p:extLst>
      <p:ext uri="{BB962C8B-B14F-4D97-AF65-F5344CB8AC3E}">
        <p14:creationId xmlns:p14="http://schemas.microsoft.com/office/powerpoint/2010/main" val="18922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7CC8-4325-4D41-AF4B-B26DC5E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Update from Dr. Fraser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2368-6DE9-4C96-A54D-4373CBE7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Assignment will be due on Monday 1/30/2023.</a:t>
            </a:r>
          </a:p>
          <a:p>
            <a:pPr lvl="1"/>
            <a:r>
              <a:rPr lang="en-US" dirty="0"/>
              <a:t>Ask Dr. Fraser questions if needed</a:t>
            </a:r>
          </a:p>
          <a:p>
            <a:r>
              <a:rPr lang="en-US" dirty="0"/>
              <a:t>Submit  homework work on eCampus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hlinkClick r:id="rId2"/>
              </a:rPr>
              <a:t>steps 1-7 of Getting started</a:t>
            </a:r>
            <a:r>
              <a:rPr lang="en-US" dirty="0"/>
              <a:t> with Tableau) </a:t>
            </a:r>
          </a:p>
          <a:p>
            <a:pPr lvl="1"/>
            <a:r>
              <a:rPr lang="en-US" dirty="0"/>
              <a:t>Save as Tableau Packaged Workbook (.</a:t>
            </a:r>
            <a:r>
              <a:rPr lang="en-US" dirty="0" err="1"/>
              <a:t>twbx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Due on 1/30/2023: Ask Dr. Fraser for questions</a:t>
            </a:r>
          </a:p>
          <a:p>
            <a:pPr lvl="1"/>
            <a:r>
              <a:rPr lang="en-US" dirty="0"/>
              <a:t>Submission on eCampus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2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F207-623E-4245-A212-205C33A2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Science Workflow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B39D3-D241-4CEE-B034-B935564E9827}"/>
              </a:ext>
            </a:extLst>
          </p:cNvPr>
          <p:cNvSpPr txBox="1"/>
          <p:nvPr/>
        </p:nvSpPr>
        <p:spPr>
          <a:xfrm>
            <a:off x="1752600" y="5181600"/>
            <a:ext cx="352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1: Data Science Workflow [1]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D0F546C-02B1-4FD8-BCB2-C68E4660F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310" y="1382287"/>
            <a:ext cx="7373379" cy="3696216"/>
          </a:xfrm>
        </p:spPr>
      </p:pic>
    </p:spTree>
    <p:extLst>
      <p:ext uri="{BB962C8B-B14F-4D97-AF65-F5344CB8AC3E}">
        <p14:creationId xmlns:p14="http://schemas.microsoft.com/office/powerpoint/2010/main" val="153156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7CC8-4325-4D41-AF4B-B26DC5E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Tableau?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2368-6DE9-4C96-A54D-4373CBE7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industrial Business Intelligence and data visualization tool</a:t>
            </a:r>
          </a:p>
          <a:p>
            <a:pPr lvl="1"/>
            <a:r>
              <a:rPr lang="en-US" dirty="0"/>
              <a:t>Allows user to make sense of data</a:t>
            </a:r>
          </a:p>
          <a:p>
            <a:pPr lvl="2"/>
            <a:r>
              <a:rPr lang="en-US" dirty="0"/>
              <a:t>Charts</a:t>
            </a:r>
          </a:p>
          <a:p>
            <a:pPr lvl="2"/>
            <a:r>
              <a:rPr lang="en-US" dirty="0"/>
              <a:t>Graphs</a:t>
            </a:r>
          </a:p>
          <a:p>
            <a:pPr lvl="2"/>
            <a:r>
              <a:rPr lang="en-US" dirty="0"/>
              <a:t>Diagrams</a:t>
            </a:r>
          </a:p>
          <a:p>
            <a:r>
              <a:rPr lang="en-US" dirty="0"/>
              <a:t>How is it different from Excel? </a:t>
            </a:r>
          </a:p>
          <a:p>
            <a:pPr lvl="1"/>
            <a:r>
              <a:rPr lang="en-US" dirty="0"/>
              <a:t>Welp, we will see.</a:t>
            </a:r>
          </a:p>
        </p:txBody>
      </p:sp>
    </p:spTree>
    <p:extLst>
      <p:ext uri="{BB962C8B-B14F-4D97-AF65-F5344CB8AC3E}">
        <p14:creationId xmlns:p14="http://schemas.microsoft.com/office/powerpoint/2010/main" val="210101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7CC8-4325-4D41-AF4B-B26DC5E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Where can we Tableau?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2368-6DE9-4C96-A54D-4373CBE7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Exploration phase:</a:t>
            </a:r>
          </a:p>
          <a:p>
            <a:pPr lvl="1"/>
            <a:r>
              <a:rPr lang="en-US" dirty="0"/>
              <a:t>Data Distribution</a:t>
            </a:r>
          </a:p>
          <a:p>
            <a:pPr lvl="1"/>
            <a:r>
              <a:rPr lang="en-US" dirty="0"/>
              <a:t>Outliers</a:t>
            </a:r>
          </a:p>
          <a:p>
            <a:pPr lvl="1"/>
            <a:r>
              <a:rPr lang="en-US" dirty="0"/>
              <a:t>Understand data, relationships among variables</a:t>
            </a:r>
          </a:p>
          <a:p>
            <a:r>
              <a:rPr lang="en-US" dirty="0"/>
              <a:t>Reporting Phase:</a:t>
            </a:r>
          </a:p>
          <a:p>
            <a:pPr lvl="1"/>
            <a:r>
              <a:rPr lang="en-US" dirty="0"/>
              <a:t>Share results</a:t>
            </a:r>
          </a:p>
          <a:p>
            <a:pPr lvl="1"/>
            <a:r>
              <a:rPr lang="en-US" dirty="0"/>
              <a:t>Good reporting tools</a:t>
            </a:r>
          </a:p>
          <a:p>
            <a:pPr lvl="1"/>
            <a:r>
              <a:rPr lang="en-US" dirty="0"/>
              <a:t>Still issues with exporting Figures to EPS.</a:t>
            </a:r>
          </a:p>
        </p:txBody>
      </p:sp>
    </p:spTree>
    <p:extLst>
      <p:ext uri="{BB962C8B-B14F-4D97-AF65-F5344CB8AC3E}">
        <p14:creationId xmlns:p14="http://schemas.microsoft.com/office/powerpoint/2010/main" val="115502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7CC8-4325-4D41-AF4B-B26DC5E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use Tableau?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2368-6DE9-4C96-A54D-4373CBE7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</a:t>
            </a:r>
          </a:p>
          <a:p>
            <a:r>
              <a:rPr lang="en-US" dirty="0"/>
              <a:t>Allows rapid data exploration</a:t>
            </a:r>
          </a:p>
          <a:p>
            <a:r>
              <a:rPr lang="en-US" dirty="0"/>
              <a:t>Has sharing features</a:t>
            </a:r>
          </a:p>
          <a:p>
            <a:r>
              <a:rPr lang="en-US" dirty="0"/>
              <a:t>Connectivity: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Csv/ text files</a:t>
            </a:r>
          </a:p>
          <a:p>
            <a:pPr lvl="1"/>
            <a:r>
              <a:rPr lang="en-US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112307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7CC8-4325-4D41-AF4B-B26DC5E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do you get Tableau?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2368-6DE9-4C96-A54D-4373CBE7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There are different editions of Tableau:</a:t>
            </a:r>
          </a:p>
          <a:p>
            <a:pPr lvl="1"/>
            <a:r>
              <a:rPr lang="en-US" sz="2800" dirty="0">
                <a:highlight>
                  <a:srgbClr val="FFFF00"/>
                </a:highlight>
              </a:rPr>
              <a:t>Tableau Desktop prices $35~70 / year</a:t>
            </a:r>
          </a:p>
          <a:p>
            <a:pPr lvl="1"/>
            <a:r>
              <a:rPr lang="en-US" sz="2800" dirty="0"/>
              <a:t>Tableau Server $35 / year</a:t>
            </a:r>
          </a:p>
          <a:p>
            <a:pPr lvl="1"/>
            <a:r>
              <a:rPr lang="en-US" sz="2800" dirty="0"/>
              <a:t>Tableau Online $42 /year</a:t>
            </a:r>
          </a:p>
          <a:p>
            <a:r>
              <a:rPr lang="en-US" sz="2800" dirty="0"/>
              <a:t>Tableau Desktop can be acquired from </a:t>
            </a:r>
            <a:r>
              <a:rPr lang="en-US" sz="2800" dirty="0">
                <a:hlinkClick r:id="rId2"/>
              </a:rPr>
              <a:t>here</a:t>
            </a:r>
            <a:r>
              <a:rPr lang="en-US" sz="2800" dirty="0"/>
              <a:t> -&gt; 1-year free Student License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6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9D4D-E12C-4585-9549-A37CB5ED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94D2-9EF7-42DF-BB50-BD4C61E8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https://hevodata.com/learn/data-science-workflows/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4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232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Structure of this workshop</vt:lpstr>
      <vt:lpstr>Update from Dr. Fraser</vt:lpstr>
      <vt:lpstr>Data Science Workflow</vt:lpstr>
      <vt:lpstr>What is Tableau?</vt:lpstr>
      <vt:lpstr>Where can we Tableau?</vt:lpstr>
      <vt:lpstr>Why use Tableau?</vt:lpstr>
      <vt:lpstr>How do you get Tableau?</vt:lpstr>
      <vt:lpstr>References</vt:lpstr>
    </vt:vector>
  </TitlesOfParts>
  <Company>WVU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Lindsay</dc:creator>
  <cp:lastModifiedBy>MJ Ahmad</cp:lastModifiedBy>
  <cp:revision>74</cp:revision>
  <dcterms:created xsi:type="dcterms:W3CDTF">2011-06-20T17:46:59Z</dcterms:created>
  <dcterms:modified xsi:type="dcterms:W3CDTF">2023-01-25T12:25:53Z</dcterms:modified>
</cp:coreProperties>
</file>