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32" r:id="rId26"/>
    <p:sldId id="260" r:id="rId27"/>
    <p:sldId id="258" r:id="rId28"/>
    <p:sldId id="261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80" r:id="rId42"/>
    <p:sldId id="281" r:id="rId43"/>
    <p:sldId id="282" r:id="rId44"/>
    <p:sldId id="284" r:id="rId45"/>
    <p:sldId id="285" r:id="rId46"/>
    <p:sldId id="286" r:id="rId47"/>
    <p:sldId id="287" r:id="rId48"/>
    <p:sldId id="288" r:id="rId49"/>
    <p:sldId id="292" r:id="rId50"/>
    <p:sldId id="293" r:id="rId51"/>
    <p:sldId id="294" r:id="rId52"/>
    <p:sldId id="298" r:id="rId53"/>
    <p:sldId id="300" r:id="rId54"/>
    <p:sldId id="301" r:id="rId55"/>
    <p:sldId id="302" r:id="rId56"/>
    <p:sldId id="303" r:id="rId5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82B4-FC69-48C9-9C81-380773AFF295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2771-A930-4714-9902-C1829A88AD0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40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smtClean="0"/>
              <a:t>Nadzbiór</a:t>
            </a:r>
          </a:p>
          <a:p>
            <a:pPr marL="171450" indent="-171450">
              <a:buFontTx/>
              <a:buChar char="-"/>
            </a:pPr>
            <a:r>
              <a:rPr lang="pl-PL" dirty="0" smtClean="0"/>
              <a:t>sprawdzanie</a:t>
            </a:r>
            <a:r>
              <a:rPr lang="pl-PL" baseline="0" dirty="0" smtClean="0"/>
              <a:t> typów TYLKO na etapie transpilacji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4F2B-7AF4-4429-AF95-A56438F6005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3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Manager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 is a JavaScript runtime built 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Chrome's V8 JavaScript engine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Node.js uses an event-driven, non-blocking I/O model that makes it lightweight and efficient. Node.js' package ecosystem,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the largest ecosystem of open source libraries in the world.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Interface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Angular CLI makes it easy to create an application that already works, right out of the box. It already follows our best practices!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your code really shine. Run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unittests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your end-to-end tests with the breeze of a command. Execute the official Angular linter and run clang format.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4F2B-7AF4-4429-AF95-A56438F6005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68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Angular CLI:</a:t>
            </a:r>
            <a:r>
              <a:rPr lang="en-US" b="1" baseline="0" dirty="0" smtClean="0"/>
              <a:t> </a:t>
            </a:r>
            <a:r>
              <a:rPr lang="en-US" baseline="0" dirty="0" smtClean="0"/>
              <a:t>index.html, </a:t>
            </a:r>
            <a:r>
              <a:rPr lang="en-US" baseline="0" dirty="0" err="1" smtClean="0"/>
              <a:t>index.ts</a:t>
            </a:r>
            <a:r>
              <a:rPr lang="en-US" baseline="0" dirty="0" smtClean="0"/>
              <a:t>, global styles, app name, references to other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files, additional scripts, environment configurations, CSS / SASS</a:t>
            </a:r>
          </a:p>
          <a:p>
            <a:r>
              <a:rPr lang="en-US" b="1" baseline="0" dirty="0" smtClean="0"/>
              <a:t>.</a:t>
            </a:r>
            <a:r>
              <a:rPr lang="en-US" b="1" baseline="0" dirty="0" err="1" smtClean="0"/>
              <a:t>editorconfig</a:t>
            </a:r>
            <a:r>
              <a:rPr lang="en-US" b="1" baseline="0" dirty="0" smtClean="0"/>
              <a:t>:</a:t>
            </a:r>
            <a:r>
              <a:rPr lang="en-US" baseline="0" dirty="0" smtClean="0"/>
              <a:t> indent style, indent size, max line length (VS Code handles it)</a:t>
            </a:r>
          </a:p>
          <a:p>
            <a:r>
              <a:rPr lang="en-US" b="1" baseline="0" dirty="0" smtClean="0"/>
              <a:t>karma.conf.js (test runner): </a:t>
            </a:r>
            <a:r>
              <a:rPr lang="en-US" baseline="0" dirty="0" smtClean="0"/>
              <a:t>testing framework (jasmine), code coverage, which browser runs</a:t>
            </a:r>
          </a:p>
          <a:p>
            <a:r>
              <a:rPr lang="en-US" b="1" baseline="0" dirty="0" smtClean="0"/>
              <a:t>protractor.conf.js: </a:t>
            </a:r>
            <a:r>
              <a:rPr lang="en-US" baseline="0" dirty="0" smtClean="0"/>
              <a:t>which files, which browser</a:t>
            </a:r>
            <a:endParaRPr lang="en-US" b="1" baseline="0" dirty="0" smtClean="0"/>
          </a:p>
          <a:p>
            <a:r>
              <a:rPr lang="en-US" b="1" baseline="0" dirty="0" err="1" smtClean="0"/>
              <a:t>tsconfig.json</a:t>
            </a:r>
            <a:r>
              <a:rPr lang="en-US" b="1" baseline="0" dirty="0" smtClean="0"/>
              <a:t> (global):</a:t>
            </a:r>
            <a:r>
              <a:rPr lang="en-US" baseline="0" dirty="0" smtClean="0"/>
              <a:t> target ES version (ES5), what in output (*.</a:t>
            </a:r>
            <a:r>
              <a:rPr lang="en-US" baseline="0" dirty="0" err="1" smtClean="0"/>
              <a:t>d.ts</a:t>
            </a:r>
            <a:r>
              <a:rPr lang="en-US" baseline="0" dirty="0" smtClean="0"/>
              <a:t>, *.map), which typescript features should be active</a:t>
            </a:r>
          </a:p>
          <a:p>
            <a:r>
              <a:rPr lang="en-US" b="1" baseline="0" dirty="0" err="1" smtClean="0"/>
              <a:t>tslint.json</a:t>
            </a:r>
            <a:r>
              <a:rPr lang="en-US" b="1" baseline="0" dirty="0" smtClean="0"/>
              <a:t>:</a:t>
            </a:r>
            <a:r>
              <a:rPr lang="en-US" baseline="0" dirty="0" smtClean="0"/>
              <a:t> checks for maintainability, readability, functionality errors (VS Code handles it)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4F2B-7AF4-4429-AF95-A56438F6005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626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attr.aria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-label]="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class.special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]=“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isSpecial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[disabled]=“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isDisabled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4F2B-7AF4-4429-AF95-A56438F6005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510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96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58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7"/>
          <a:stretch/>
        </p:blipFill>
        <p:spPr bwMode="auto">
          <a:xfrm>
            <a:off x="1" y="1679876"/>
            <a:ext cx="1847175" cy="38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12637" y="6101396"/>
            <a:ext cx="12204637" cy="756605"/>
          </a:xfrm>
          <a:prstGeom prst="rect">
            <a:avLst/>
          </a:prstGeom>
          <a:solidFill>
            <a:srgbClr val="005D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454" y="1700784"/>
            <a:ext cx="8984183" cy="124358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79454" y="5029200"/>
            <a:ext cx="9009583" cy="39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Presenter’s Name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179453" y="5504688"/>
            <a:ext cx="8797579" cy="3937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911225" indent="0">
              <a:buFontTx/>
              <a:buNone/>
              <a:defRPr sz="16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6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6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Month 00, 0000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79453" y="2999232"/>
            <a:ext cx="8988419" cy="42976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460375" indent="0">
              <a:buFontTx/>
              <a:buNone/>
              <a:defRPr/>
            </a:lvl2pPr>
            <a:lvl3pPr marL="911225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34382" y="6497868"/>
            <a:ext cx="752746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" name="Picture 2" descr="M:\Private\MKT_GRAPHICS\Creative.Logo\KLDiscovery\PNG\KLDiscovery_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4" y="736376"/>
            <a:ext cx="3816064" cy="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:\Private\MKT_GRAPHICS\Creative.Logo\KLDiscovery\PNG\KLDiscovery_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565" y="6345935"/>
            <a:ext cx="2052083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4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2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3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1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9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939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3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5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2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1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9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906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7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80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4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0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3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4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3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7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2582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1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4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6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9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448" y="1444753"/>
            <a:ext cx="109728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</a:t>
            </a:r>
          </a:p>
          <a:p>
            <a:pPr lvl="3"/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448" y="1444753"/>
            <a:ext cx="109728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</a:t>
            </a:r>
          </a:p>
          <a:p>
            <a:pPr lvl="3"/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448" y="1444753"/>
            <a:ext cx="10972800" cy="4525963"/>
          </a:xfrm>
          <a:prstGeom prst="rect">
            <a:avLst/>
          </a:prstGeom>
        </p:spPr>
        <p:txBody>
          <a:bodyPr/>
          <a:lstStyle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accent1"/>
              </a:buClr>
              <a:defRPr sz="12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</a:t>
            </a:r>
          </a:p>
          <a:p>
            <a:pPr lvl="3"/>
            <a:r>
              <a:rPr lang="en-US" dirty="0" smtClean="0"/>
              <a:t>Bullet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21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37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6448" y="347473"/>
            <a:ext cx="11143488" cy="484631"/>
          </a:xfrm>
          <a:prstGeom prst="rect">
            <a:avLst/>
          </a:prstGeo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6448" y="144475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384" y="144475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Level One Bullet</a:t>
            </a:r>
          </a:p>
          <a:p>
            <a:pPr lvl="1"/>
            <a:r>
              <a:rPr lang="en-US" dirty="0" smtClean="0"/>
              <a:t>Level Two Bullet</a:t>
            </a:r>
          </a:p>
          <a:p>
            <a:pPr lvl="2"/>
            <a:r>
              <a:rPr lang="en-US" dirty="0" smtClean="0"/>
              <a:t>Level Three Bullet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31284" y="889000"/>
            <a:ext cx="11143488" cy="3556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60375" indent="0">
              <a:buFontTx/>
              <a:buNone/>
              <a:defRPr sz="1800" b="1">
                <a:solidFill>
                  <a:schemeClr val="accent3"/>
                </a:solidFill>
              </a:defRPr>
            </a:lvl2pPr>
            <a:lvl3pPr marL="911225" indent="0">
              <a:buFontTx/>
              <a:buNone/>
              <a:defRPr sz="1800" b="1">
                <a:solidFill>
                  <a:schemeClr val="accent3"/>
                </a:solidFill>
              </a:defRPr>
            </a:lvl3pPr>
            <a:lvl4pPr marL="1371600" indent="0">
              <a:buFontTx/>
              <a:buNone/>
              <a:defRPr sz="1800" b="1">
                <a:solidFill>
                  <a:schemeClr val="accent3"/>
                </a:solidFill>
              </a:defRPr>
            </a:lvl4pPr>
            <a:lvl5pPr marL="1828800" indent="0">
              <a:buFontTx/>
              <a:buNone/>
              <a:defRPr sz="18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2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83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6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01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479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6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B271-6B17-4D2E-82DD-97FE82E151AD}" type="datetimeFigureOut">
              <a:rPr lang="pl-PL" smtClean="0"/>
              <a:t>22.10.2018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6B62-E507-4B15-9B49-CC76694CB1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40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3" r:id="rId33"/>
    <p:sldLayoutId id="2147483684" r:id="rId34"/>
    <p:sldLayoutId id="2147483685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5" r:id="rId41"/>
    <p:sldLayoutId id="2147483696" r:id="rId42"/>
    <p:sldLayoutId id="2147483697" r:id="rId43"/>
    <p:sldLayoutId id="2147483701" r:id="rId44"/>
    <p:sldLayoutId id="2147483703" r:id="rId45"/>
    <p:sldLayoutId id="2147483704" r:id="rId46"/>
    <p:sldLayoutId id="2147483705" r:id="rId47"/>
    <p:sldLayoutId id="2147483707" r:id="rId48"/>
    <p:sldLayoutId id="2147483708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smtClean="0"/>
              <a:t>Fundamentals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Klient - Serwer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Filip Łada, Seweryn Łaśko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23</a:t>
            </a:r>
            <a:r>
              <a:rPr lang="pl-PL" dirty="0" smtClean="0"/>
              <a:t>.10.2018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429" y="713471"/>
            <a:ext cx="2521825" cy="593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00" y="6290109"/>
            <a:ext cx="1406501" cy="330942"/>
          </a:xfrm>
          <a:prstGeom prst="rect">
            <a:avLst/>
          </a:prstGeom>
        </p:spPr>
      </p:pic>
      <p:pic>
        <p:nvPicPr>
          <p:cNvPr id="10" name="Picture 2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t="10608" r="9977" b="6507"/>
          <a:stretch/>
        </p:blipFill>
        <p:spPr bwMode="auto">
          <a:xfrm>
            <a:off x="7983230" y="2141499"/>
            <a:ext cx="2055851" cy="214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79453" y="2999232"/>
            <a:ext cx="8988419" cy="429768"/>
          </a:xfrm>
        </p:spPr>
        <p:txBody>
          <a:bodyPr/>
          <a:lstStyle/>
          <a:p>
            <a:r>
              <a:rPr lang="pl-PL" dirty="0" smtClean="0"/>
              <a:t>Na przykładzie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 API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54" y="737685"/>
            <a:ext cx="62293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8900" y="5762564"/>
            <a:ext cx="4307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/>
              <a:t>https://shareurcodes.com/blog/creating%20a%20simple%20rest%20api%20in%20php</a:t>
            </a:r>
          </a:p>
        </p:txBody>
      </p:sp>
    </p:spTree>
    <p:extLst>
      <p:ext uri="{BB962C8B-B14F-4D97-AF65-F5344CB8AC3E}">
        <p14:creationId xmlns:p14="http://schemas.microsoft.com/office/powerpoint/2010/main" val="33501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 smtClean="0"/>
              <a:t>REST a SOAP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2164" y="1742294"/>
            <a:ext cx="7877175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altLang="pl-PL" sz="2400" dirty="0"/>
              <a:t>W ciągu ostatnich kilku lat REST stał się wiodącym standardem architektury sieciowej i zastąpił swojego poprzednika – SOAP (Simple Object Access Protocol). Skąd ta rosnąca popularność?  </a:t>
            </a:r>
            <a:r>
              <a:rPr lang="pl-PL" altLang="pl-PL" sz="2400" dirty="0">
                <a:sym typeface="Wingdings" panose="05000000000000000000" pitchFamily="2" charset="2"/>
              </a:rPr>
              <a:t></a:t>
            </a:r>
            <a:endParaRPr lang="pl-PL" altLang="pl-PL" sz="2400" dirty="0"/>
          </a:p>
          <a:p>
            <a:pPr algn="ctr"/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REST </a:t>
            </a:r>
            <a:r>
              <a:rPr lang="pl-PL" dirty="0" smtClean="0"/>
              <a:t>a </a:t>
            </a:r>
            <a:r>
              <a:rPr lang="pl-PL" dirty="0"/>
              <a:t>SOAP</a:t>
            </a:r>
          </a:p>
        </p:txBody>
      </p:sp>
      <p:graphicFrame>
        <p:nvGraphicFramePr>
          <p:cNvPr id="7" name="Symbol zastępczy zawartości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926337" y="1612233"/>
          <a:ext cx="7983674" cy="242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6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320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6091">
                <a:tc>
                  <a:txBody>
                    <a:bodyPr/>
                    <a:lstStyle/>
                    <a:p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REST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SOAP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Format</a:t>
                      </a:r>
                      <a:r>
                        <a:rPr lang="pl-PL" sz="1400" baseline="0" dirty="0" smtClean="0"/>
                        <a:t> wiadomości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XML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XML wewnątrz</a:t>
                      </a:r>
                      <a:r>
                        <a:rPr lang="pl-PL" sz="1400" baseline="0" dirty="0" smtClean="0"/>
                        <a:t> koperty SOAP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Definicja interfejsu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brak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WSDL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6091"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Transport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HTTP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 smtClean="0"/>
                        <a:t>HTTP, FTP, MIME, JMS, SMTP, itp.</a:t>
                      </a:r>
                      <a:endParaRPr lang="pl-PL" sz="1400" dirty="0"/>
                    </a:p>
                  </a:txBody>
                  <a:tcPr marL="68580" marR="68580" marT="34275" marB="34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1. Proste rzeczy muszą pozostać proste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7877" y="1070812"/>
            <a:ext cx="8353425" cy="4065955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Nie ma najmniejszego powodu, by komplikować rzeczy, które powinny pozostać proste i łatwo rozpoznawalne, jak np. URL-e albo nazwy metod. REST zaprojektowano tak, by był możliwie najprostszy – pamiętaj o tym podczas tworzenia własnych systemów. </a:t>
            </a:r>
          </a:p>
          <a:p>
            <a:r>
              <a:rPr lang="pl-PL" altLang="pl-PL" sz="2400" dirty="0"/>
              <a:t>Nadrzędnym celem jest udostępnienie innym takiego interfejsu, z którego będą potrafili korzystać bez konieczności spędzania długich godzin z dokumentacją.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2. Trzymaj się standardu, nie rozszerzaj go niepotrzebnie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9722" y="1263316"/>
            <a:ext cx="7832557" cy="3873450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Standard restowych API został stworzony na bazie doświadczeń pochodzących z prac nad standardem W3C HTTP 1.1. </a:t>
            </a:r>
          </a:p>
          <a:p>
            <a:r>
              <a:rPr lang="pl-PL" altLang="pl-PL" sz="2400" dirty="0"/>
              <a:t>Nie musisz tworzyć np. własnego mechanizmu uwierzytelniania; wystarczy, że skorzystasz z HTTP Basic Auth, by uniemożliwić dostęp nieupoważnionym osobom. </a:t>
            </a:r>
          </a:p>
          <a:p>
            <a:r>
              <a:rPr lang="pl-PL" altLang="pl-PL" sz="2400" dirty="0"/>
              <a:t>Korzystaj z tego, co już jest zrealizowane i dostępne.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3. Standaryzuj żądania i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447" y="1323474"/>
            <a:ext cx="8049125" cy="3813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altLang="pl-PL" sz="2400" dirty="0"/>
              <a:t>Należy </a:t>
            </a:r>
            <a:r>
              <a:rPr lang="pl-PL" altLang="pl-PL" sz="2400" dirty="0"/>
              <a:t>myśleć o restowych API w </a:t>
            </a:r>
            <a:r>
              <a:rPr lang="pl-PL" altLang="pl-PL" sz="2400" dirty="0"/>
              <a:t>następujący </a:t>
            </a:r>
            <a:r>
              <a:rPr lang="pl-PL" altLang="pl-PL" sz="2400" dirty="0"/>
              <a:t>sposób:</a:t>
            </a:r>
          </a:p>
          <a:p>
            <a:r>
              <a:rPr lang="pl-PL" altLang="pl-PL" sz="2400" dirty="0"/>
              <a:t>oferujesz swoim klientom dostęp do określonych </a:t>
            </a:r>
            <a:r>
              <a:rPr lang="pl-PL" altLang="pl-PL" sz="2400" dirty="0"/>
              <a:t>metod</a:t>
            </a:r>
            <a:endParaRPr lang="pl-PL" altLang="pl-PL" sz="2400" dirty="0"/>
          </a:p>
          <a:p>
            <a:r>
              <a:rPr lang="pl-PL" altLang="pl-PL" sz="2400" dirty="0"/>
              <a:t>zapytania powinny jednoznacznie opisywać określony zasób, który może być później zmieniany.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4. Podążaj za trendami, ale pozostań elastyczny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1437" y="1395664"/>
            <a:ext cx="8428121" cy="4413467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Śledzenie i podążanie za trendami jest bardzo istotne, nawet jeśli chodzi o tak proste rzeczy, jak media types (typy MIME) używane podczas obsługi zapytań i odpowiedzi. </a:t>
            </a:r>
          </a:p>
          <a:p>
            <a:r>
              <a:rPr lang="pl-PL" altLang="pl-PL" sz="2400" dirty="0"/>
              <a:t>Powszechnym i najczęściej używanym w restowych API standardem są struktury JSON. Warto jednak być elastycznym i jeśli klienci sobie tego życzą, udostępnić im również możliwość komunikacji z użyciem innych struktur danych, np. XML.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Porównanie REST do operacji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5342" y="1028700"/>
            <a:ext cx="7964905" cy="4108066"/>
          </a:xfrm>
        </p:spPr>
        <p:txBody>
          <a:bodyPr>
            <a:normAutofit/>
          </a:bodyPr>
          <a:lstStyle/>
          <a:p>
            <a:r>
              <a:rPr lang="pl-PL" sz="2000" dirty="0"/>
              <a:t>metoda POST jest używana do tworzenia nowych rzeczy, to praktycznie odpowiednik Create z terminologii CRUD; </a:t>
            </a:r>
          </a:p>
          <a:p>
            <a:r>
              <a:rPr lang="pl-PL" sz="2000" dirty="0"/>
              <a:t>GET stanowi proste zapytanie z parametrami (odpowiednik Read); </a:t>
            </a:r>
          </a:p>
          <a:p>
            <a:r>
              <a:rPr lang="pl-PL" sz="2000" dirty="0"/>
              <a:t>metoda PUT aktualizuje lub zamienia dane, można ją traktować jako update/replace into z SQL lub Update z CRUD; </a:t>
            </a:r>
          </a:p>
          <a:p>
            <a:r>
              <a:rPr lang="pl-PL" sz="2000" dirty="0"/>
              <a:t>nazwa metody DELETE mówi sama za siebie i jest oczywiście odpowiednikiem Delete z CRUD.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Przykład REST</a:t>
            </a:r>
            <a:endParaRPr lang="pl-P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24" y="1447103"/>
            <a:ext cx="6192440" cy="333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0647" y="1016668"/>
            <a:ext cx="8590548" cy="4120098"/>
          </a:xfrm>
        </p:spPr>
        <p:txBody>
          <a:bodyPr/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Usługi WWW stosujące REST używają prostych URL dostępu do 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danych</a:t>
            </a:r>
          </a:p>
          <a:p>
            <a:pPr>
              <a:buNone/>
            </a:pPr>
            <a:endParaRPr lang="pl-PL" altLang="pl-PL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Żądanie 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>
              <a:buNone/>
            </a:pPr>
            <a:endParaRPr lang="pl-PL" alt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alt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 HTTP/1.1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Host: www.biblioteka.com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Content-Type: text/html; charset=utf-8</a:t>
            </a: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User-Agent: Mozilla/5.0 (Windows NT 5.1; rv:2.0) Gecko/20100101 </a:t>
            </a: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Firefox/4.0</a:t>
            </a:r>
            <a:endParaRPr lang="pl-PL" altLang="pl-P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alt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Connection: keep-alive</a:t>
            </a:r>
          </a:p>
          <a:p>
            <a:pPr>
              <a:buNone/>
            </a:pPr>
            <a:endParaRPr lang="pl-PL" alt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336" y="1180058"/>
            <a:ext cx="4038600" cy="4525963"/>
          </a:xfrm>
        </p:spPr>
        <p:txBody>
          <a:bodyPr/>
          <a:lstStyle/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Definicje</a:t>
            </a:r>
          </a:p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REST vs SOAP</a:t>
            </a: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pl-PL" alt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praktyki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Przykłady</a:t>
            </a:r>
          </a:p>
          <a:p>
            <a:r>
              <a:rPr lang="pl-PL" alt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8458" y="986589"/>
            <a:ext cx="8861258" cy="49149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altLang="pl-PL" sz="2900" dirty="0">
                <a:latin typeface="Arial" panose="020B0604020202020204" pitchFamily="34" charset="0"/>
                <a:cs typeface="Arial" panose="020B0604020202020204" pitchFamily="34" charset="0"/>
              </a:rPr>
              <a:t>Odpowiedź </a:t>
            </a:r>
            <a:r>
              <a:rPr lang="pl-PL" altLang="pl-PL" sz="2900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  <a:p>
            <a:pPr>
              <a:buNone/>
            </a:pP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version=”1.0” encoding=”utf-8” ?&gt;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autorzy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xmlns:xlink=”http://www.w3.org/1999/xlink”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xmlns=”http://www.biblioteka.com/services/autorzy-ksiazek”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xlink:href=”http://www.biblioteka.com/services/autorzy/” 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imiona=”Adam” nazwisko=”Mickiewicz” 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 http://www.biblioteka.com/services/autorzy/mickiewiczadam”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id=”mickiewicz_adam” /&gt;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imiona=”Stieg” nazwisko=”Larsson”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xlink:href=” http://www.biblioteka.com/services/autorzy/larssonstieg”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id=”larsson_stieg” /&gt;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&lt;! - -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Pozostali autorzy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- - &gt;</a:t>
            </a:r>
          </a:p>
          <a:p>
            <a:pPr>
              <a:buNone/>
            </a:pP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autorzy</a:t>
            </a:r>
            <a:r>
              <a:rPr lang="pl-PL" altLang="pl-PL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(3)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2442" y="968542"/>
            <a:ext cx="8921416" cy="50773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Dane </a:t>
            </a: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 przetworzeniu przez klienta: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&gt;Autorzy&lt;/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=”http://www.biblioteka.com/services/autorzy/mickiewiczadam”&gt;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Adam Mickiewicz&lt;/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=”http://www.biblioteka.com/services/autorzy/larssonstieg”&gt;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Stieg Larsson&lt;/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&lt;! - -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	Pozostali autorzy</a:t>
            </a:r>
          </a:p>
          <a:p>
            <a:pPr>
              <a:buNone/>
            </a:pP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- - 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buNone/>
            </a:pPr>
            <a:r>
              <a:rPr lang="pl-PL" alt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alt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l-PL" alt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REST (4)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4554" y="962526"/>
            <a:ext cx="8879305" cy="4969042"/>
          </a:xfrm>
        </p:spPr>
        <p:txBody>
          <a:bodyPr/>
          <a:lstStyle/>
          <a:p>
            <a:pPr>
              <a:buNone/>
            </a:pPr>
            <a:r>
              <a:rPr lang="pl-PL" alt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Przykładowe żądania HTTP:</a:t>
            </a:r>
            <a:r>
              <a:rPr lang="pl-PL" altLang="pl-PL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endParaRPr lang="pl-PL" alt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/services/autorzy/mickiewiczadam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/services/koszyk/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 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/services/koszyk/3</a:t>
            </a:r>
          </a:p>
          <a:p>
            <a:pPr>
              <a:buNone/>
            </a:pP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altLang="pl-P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pl-PL" alt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/services/koszyk/5</a:t>
            </a:r>
          </a:p>
          <a:p>
            <a:pPr>
              <a:buNone/>
            </a:pPr>
            <a:endParaRPr lang="pl-PL" alt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Dobre </a:t>
            </a: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praktyki 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projektach REST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6584" y="890338"/>
            <a:ext cx="8740942" cy="4987089"/>
          </a:xfrm>
        </p:spPr>
        <p:txBody>
          <a:bodyPr>
            <a:normAutofit/>
          </a:bodyPr>
          <a:lstStyle/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Zapytanie nie powinno zwracać nadmiernej ilości danych. Jeśli to konieczne, należy zapewnić mechanizm stronicowania. Na przykład, dla żądania GET /services/autorzy/ powinno zostać zwróconych pierwszych 10 autorów, wraz z linkami następny i poprzedni.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Pomimo faktu, że REST może zwracać dowolne dane, należy upewnić się, że są te dane dobrze udokumentowane i nie należy zmienić ich przed wyświetleniem na stronie. Jeśli rezultat jest w formacie XML, można wykorzystać walidacje danych poprzez schemat lub DTD.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Żądanie GET nie powinno powodować zmiany stanu obiektów. Wszystko, co zmienia stan serwera powinno być wykonane żądaniem POST (lub innym żądaniem HTTP, takim jak DELETE lub PUT).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Zamiast pozwolić klientom budować adresy URL w swoich aplikacja, należy przekazywać pełne adresy URL w odpowiedzi 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Przykłady API wykorzystujące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4789" y="926432"/>
            <a:ext cx="8638674" cy="4944979"/>
          </a:xfrm>
        </p:spPr>
        <p:txBody>
          <a:bodyPr>
            <a:normAutofit/>
          </a:bodyPr>
          <a:lstStyle/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Twitter API</a:t>
            </a:r>
          </a:p>
          <a:p>
            <a:pPr lvl="1"/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http://apiwiki.twitter.com/w/page/22554679/Twitter-API-Documentation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Yahoo Search API</a:t>
            </a:r>
          </a:p>
          <a:p>
            <a:pPr lvl="1"/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http://developer.yahoo.com/search/rest.html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Flickr</a:t>
            </a:r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lvl="1"/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http://www.flickr.com/services/api/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Google Maps API Web Services</a:t>
            </a:r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http://code.google.com/intl/pl/apis/maps/documentation/webservices/index.html</a:t>
            </a:r>
          </a:p>
          <a:p>
            <a:endParaRPr lang="pl-PL" alt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600" dirty="0">
                <a:latin typeface="Arial" panose="020B0604020202020204" pitchFamily="34" charset="0"/>
                <a:cs typeface="Arial" panose="020B0604020202020204" pitchFamily="34" charset="0"/>
              </a:rPr>
              <a:t>Kontomierz API</a:t>
            </a:r>
          </a:p>
          <a:p>
            <a:pPr lvl="1"/>
            <a:r>
              <a:rPr lang="en-US" altLang="pl-PL" dirty="0">
                <a:latin typeface="Arial" panose="020B0604020202020204" pitchFamily="34" charset="0"/>
                <a:cs typeface="Arial" panose="020B0604020202020204" pitchFamily="34" charset="0"/>
              </a:rPr>
              <a:t>http://kontomierz.pl/api#uwierzytelnienie</a:t>
            </a:r>
            <a:endParaRPr lang="pl-PL" alt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336" y="1010654"/>
            <a:ext cx="8482985" cy="4806615"/>
          </a:xfrm>
        </p:spPr>
        <p:txBody>
          <a:bodyPr>
            <a:normAutofit/>
          </a:bodyPr>
          <a:lstStyle/>
          <a:p>
            <a:r>
              <a:rPr lang="pl-PL" altLang="pl-PL" sz="2000" dirty="0"/>
              <a:t>Mamy nadzieję, że ten krótki dokument przybliżył Ci nieco tematykę technologii REST oraz restowych API. </a:t>
            </a:r>
          </a:p>
          <a:p>
            <a:r>
              <a:rPr lang="pl-PL" altLang="pl-PL" sz="2000" dirty="0"/>
              <a:t>Najprostszym podsumowaniem jest to, że REST został zaprojektowany jako prosty standard sieciowy, który wykorzystuje podstawowe zapytania HTTP i pomaga deweloperom na efektywną wymianę informacji między różnymi usługami czy zasobami.</a:t>
            </a:r>
          </a:p>
          <a:p>
            <a:r>
              <a:rPr lang="pl-PL" altLang="pl-PL" sz="2000" dirty="0"/>
              <a:t>Dzięki prekursorom restowych API, takim jak Twitter, Facebook czy Netflix, dochodzimy wreszcie do momentu, kiedy integracja z nowymi usługami nie stanowi już problemu, a my sami możemy pracować wydajniej.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Angular &amp; Typescript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6" name="Picture 2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t="10608" r="9977" b="6507"/>
          <a:stretch/>
        </p:blipFill>
        <p:spPr bwMode="auto">
          <a:xfrm>
            <a:off x="2552961" y="1439223"/>
            <a:ext cx="3320716" cy="346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typeofweb.com/wp-content/uploads/2017/09/typescript-logo-B29A3F462D-seeklogo.com_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888" y="17430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this presentation is NOT about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7" name="Picture 2" descr="http://blog.wyremski.pl/wp-content/uploads/2017/05/angular_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12" y="1158526"/>
            <a:ext cx="7175668" cy="40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ultiply 7"/>
          <p:cNvSpPr/>
          <p:nvPr/>
        </p:nvSpPr>
        <p:spPr>
          <a:xfrm>
            <a:off x="3053170" y="1042017"/>
            <a:ext cx="6240379" cy="4036314"/>
          </a:xfrm>
          <a:prstGeom prst="mathMultiply">
            <a:avLst/>
          </a:prstGeom>
          <a:solidFill>
            <a:srgbClr val="FF0000">
              <a:alpha val="7215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ECMAScript 6 (ES6 a.k.a. ES2015)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5" name="Picture 2" descr="https://assets.hongkiat.com/uploads/thumbs/640x410/ecmascript-6-twit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37" y="1665111"/>
            <a:ext cx="4742851" cy="30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-images-1.medium.com/max/609/1*8lKzkDJVWuVbqumysxMRY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06" y="1715911"/>
            <a:ext cx="2891635" cy="28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6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Typescript </a:t>
            </a:r>
            <a:r>
              <a:rPr lang="en-US" dirty="0"/>
              <a:t>b</a:t>
            </a:r>
            <a:r>
              <a:rPr lang="pl-PL" dirty="0"/>
              <a:t>asics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5" name="Picture 4" descr="https://typeofweb.com/wp-content/uploads/2017/09/typescript-logo-B29A3F462D-seeklogo.com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99" y="1550357"/>
            <a:ext cx="3387491" cy="338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client server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42" y="219688"/>
            <a:ext cx="7027289" cy="52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66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Typescript interfaces syntax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16654" y="1354667"/>
            <a:ext cx="8367298" cy="40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Typescript interfaces type safety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6336" y="995479"/>
            <a:ext cx="37757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city?: string;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02112" y="1001670"/>
            <a:ext cx="4795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employee: Employee = {</a:t>
            </a:r>
          </a:p>
          <a:p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'Jan'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city: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'Gliwice'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6336" y="3645599"/>
            <a:ext cx="83576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fireEmployee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Employee) 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`hello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emp.firstName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fireEmployee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'Jan'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'Kowalski'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Typescript (ES6) classes syntax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6337" y="1394061"/>
            <a:ext cx="8357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abstract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name: string;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(name: string) { 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move(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distanceInMeters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number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: 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moved</a:t>
            </a:r>
            <a:r>
              <a:rPr lang="pl-PL" sz="2000" dirty="0">
                <a:solidFill>
                  <a:srgbClr val="A31515"/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distanceInMeters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m.`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Typescript (ES6) </a:t>
            </a:r>
            <a:r>
              <a:rPr lang="en-US" dirty="0"/>
              <a:t>c</a:t>
            </a:r>
            <a:r>
              <a:rPr lang="pl-PL" dirty="0"/>
              <a:t>lasses syntax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6336" y="1071167"/>
            <a:ext cx="821108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Snake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r>
              <a:rPr 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move(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distanceInMeters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number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implicitly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overrides 'move' method from parent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Horse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Animal {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8125" y="3769588"/>
            <a:ext cx="6041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python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Snake(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Wunsz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python.move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prints nothing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horse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Horse(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'Jack'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horse.move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34234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Typescript </a:t>
            </a:r>
            <a:r>
              <a:rPr lang="en-US" dirty="0"/>
              <a:t>(ES6) </a:t>
            </a:r>
            <a:r>
              <a:rPr lang="pl-PL" dirty="0"/>
              <a:t>constructor assignment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54392" y="1467670"/>
            <a:ext cx="83098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Animal 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constructor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name: string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 { 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doSth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</a:rPr>
              <a:t>console.log(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.name)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Typescript (ES7) decorators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3102" y="1656259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Angular time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5" name="Picture 2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1" t="10608" r="9977" b="6507"/>
          <a:stretch/>
        </p:blipFill>
        <p:spPr bwMode="auto">
          <a:xfrm>
            <a:off x="4444786" y="1405356"/>
            <a:ext cx="3320716" cy="346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 to start?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803" y="1168397"/>
            <a:ext cx="10058400" cy="4461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Node.js + </a:t>
            </a:r>
            <a:r>
              <a:rPr lang="pl-PL" sz="3200" strike="sngStrike" dirty="0"/>
              <a:t>NPM</a:t>
            </a:r>
            <a:r>
              <a:rPr lang="en-US" sz="3200" dirty="0"/>
              <a:t> YARN</a:t>
            </a:r>
            <a:endParaRPr lang="pl-PL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Angular 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200" dirty="0"/>
              <a:t>Any IDE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IDE Extensions?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vscode</a:t>
            </a:r>
            <a:r>
              <a:rPr lang="en-US" sz="3200" dirty="0"/>
              <a:t>-icons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TSLint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Angular Language Service</a:t>
            </a:r>
            <a:endParaRPr lang="pl-PL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l-PL" sz="3200" dirty="0"/>
              <a:t>TS Hero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845" y="1642535"/>
            <a:ext cx="5147281" cy="277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Creating Angular project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6337" y="1165293"/>
            <a:ext cx="423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onsolas" panose="020B0609020204030204" pitchFamily="49" charset="0"/>
              </a:rPr>
              <a:t>ng new myApplicationName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337" y="2048933"/>
            <a:ext cx="4049075" cy="3493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70" y="1710268"/>
            <a:ext cx="4468928" cy="41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Decomposing project hierarchy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336" y="907873"/>
            <a:ext cx="2100838" cy="44613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11586" y="1060273"/>
            <a:ext cx="640965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/e2e/</a:t>
            </a:r>
            <a:r>
              <a:rPr lang="en-US" dirty="0"/>
              <a:t>		</a:t>
            </a:r>
            <a:r>
              <a:rPr lang="pl-PL" dirty="0"/>
              <a:t>	</a:t>
            </a:r>
            <a:r>
              <a:rPr lang="en-US" dirty="0"/>
              <a:t>e2e </a:t>
            </a:r>
            <a:r>
              <a:rPr lang="en-US" dirty="0"/>
              <a:t>tests sources directory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/</a:t>
            </a:r>
            <a:r>
              <a:rPr lang="en-US" u="sng" dirty="0" err="1"/>
              <a:t>node_modules</a:t>
            </a:r>
            <a:r>
              <a:rPr lang="en-US" u="sng" dirty="0"/>
              <a:t>/</a:t>
            </a:r>
            <a:r>
              <a:rPr lang="en-US" dirty="0"/>
              <a:t>	downloaded dependencies (packages)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/</a:t>
            </a:r>
            <a:r>
              <a:rPr lang="en-US" u="sng" dirty="0" err="1"/>
              <a:t>src</a:t>
            </a:r>
            <a:r>
              <a:rPr lang="en-US" u="sng" dirty="0"/>
              <a:t>/</a:t>
            </a:r>
            <a:r>
              <a:rPr lang="en-US" dirty="0"/>
              <a:t>			application sources directory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.angular-</a:t>
            </a:r>
            <a:r>
              <a:rPr lang="en-US" u="sng" dirty="0" err="1"/>
              <a:t>cli.json</a:t>
            </a:r>
            <a:r>
              <a:rPr lang="en-US" dirty="0"/>
              <a:t>	CLI tool configuration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.</a:t>
            </a:r>
            <a:r>
              <a:rPr lang="en-US" u="sng" dirty="0" err="1"/>
              <a:t>editorconfig</a:t>
            </a:r>
            <a:r>
              <a:rPr lang="en-US" dirty="0"/>
              <a:t>	code formatting conventions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karma.conf.js</a:t>
            </a:r>
            <a:r>
              <a:rPr lang="en-US" dirty="0"/>
              <a:t>	unit tests configuration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 err="1"/>
              <a:t>package.json</a:t>
            </a:r>
            <a:r>
              <a:rPr lang="en-US" dirty="0"/>
              <a:t>	project dependencies configuration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protractor.conf.js</a:t>
            </a:r>
            <a:r>
              <a:rPr lang="en-US" dirty="0"/>
              <a:t>	e2e tests configuration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 err="1"/>
              <a:t>tsconfig.json</a:t>
            </a:r>
            <a:r>
              <a:rPr lang="en-US" dirty="0"/>
              <a:t>	typescript compiler options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u="sng" dirty="0" err="1"/>
              <a:t>tslint.json</a:t>
            </a:r>
            <a:r>
              <a:rPr lang="en-US" dirty="0"/>
              <a:t>		static analysis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010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8652" y="1160768"/>
            <a:ext cx="7632574" cy="2710644"/>
          </a:xfrm>
        </p:spPr>
        <p:txBody>
          <a:bodyPr>
            <a:normAutofit/>
          </a:bodyPr>
          <a:lstStyle/>
          <a:p>
            <a:r>
              <a:rPr lang="pl-PL" sz="2400" dirty="0"/>
              <a:t>Skrót od Application Programming Interface </a:t>
            </a:r>
          </a:p>
          <a:p>
            <a:r>
              <a:rPr lang="pl-PL" sz="2400" dirty="0"/>
              <a:t>Opisuje jak poszczególne elementy lub warstwy oprogramowania powinny się komunikować. </a:t>
            </a:r>
          </a:p>
          <a:p>
            <a:r>
              <a:rPr lang="pl-PL" sz="2400" dirty="0"/>
              <a:t>W praktyce to najczęściej biblioteka oferująca metody, które umożliwiają realizację określonych zadań.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6" y="6365910"/>
            <a:ext cx="957418" cy="2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Looking into sources directory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336" y="1170866"/>
            <a:ext cx="1982196" cy="4416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43022" y="1537721"/>
            <a:ext cx="63782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/app/</a:t>
            </a:r>
            <a:r>
              <a:rPr lang="en-US" dirty="0"/>
              <a:t>		</a:t>
            </a:r>
            <a:r>
              <a:rPr lang="pl-PL" dirty="0"/>
              <a:t>	</a:t>
            </a:r>
            <a:r>
              <a:rPr lang="en-US" dirty="0"/>
              <a:t>directory </a:t>
            </a:r>
            <a:r>
              <a:rPr lang="en-US" dirty="0"/>
              <a:t>for meat of living Angular app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u="sng" dirty="0"/>
              <a:t>app.component.*</a:t>
            </a:r>
            <a:r>
              <a:rPr lang="en-US" dirty="0"/>
              <a:t>	master component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u="sng" dirty="0" err="1"/>
              <a:t>app.module.ts</a:t>
            </a:r>
            <a:r>
              <a:rPr lang="en-US" dirty="0"/>
              <a:t>	master module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/assets/</a:t>
            </a:r>
            <a:r>
              <a:rPr lang="en-US" dirty="0"/>
              <a:t>		directory for static content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/environments/</a:t>
            </a:r>
            <a:r>
              <a:rPr lang="en-US" dirty="0"/>
              <a:t>	application configuration files per </a:t>
            </a:r>
            <a:r>
              <a:rPr lang="en-US" dirty="0" err="1"/>
              <a:t>env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index.html</a:t>
            </a:r>
            <a:r>
              <a:rPr lang="en-US" dirty="0"/>
              <a:t>		master html file (contains </a:t>
            </a:r>
            <a:r>
              <a:rPr lang="en-US" dirty="0" err="1"/>
              <a:t>app.comp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main.ts</a:t>
            </a:r>
            <a:r>
              <a:rPr lang="en-US" dirty="0"/>
              <a:t>		application entry 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polyfills.ts</a:t>
            </a:r>
            <a:r>
              <a:rPr lang="en-US" dirty="0"/>
              <a:t>		fixes problems with browsers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/>
              <a:t>styles.css</a:t>
            </a:r>
            <a:r>
              <a:rPr lang="en-US" dirty="0"/>
              <a:t>		global </a:t>
            </a:r>
            <a:r>
              <a:rPr lang="en-US" dirty="0" err="1"/>
              <a:t>stylesheet</a:t>
            </a:r>
            <a:r>
              <a:rPr lang="en-US" dirty="0"/>
              <a:t>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u="sng" dirty="0" err="1"/>
              <a:t>tsconfig</a:t>
            </a:r>
            <a:r>
              <a:rPr lang="en-US" u="sng" dirty="0"/>
              <a:t>.*.</a:t>
            </a:r>
            <a:r>
              <a:rPr lang="en-US" u="sng" dirty="0" err="1"/>
              <a:t>json</a:t>
            </a:r>
            <a:r>
              <a:rPr lang="en-US" dirty="0"/>
              <a:t>	override typescript compiler options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476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Modules syntax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6337" y="1286934"/>
            <a:ext cx="7956409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app.component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declarations: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imports: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providers: [],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bootstrap: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Components syntax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2133" y="1237524"/>
            <a:ext cx="7727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 to be registered in module (</a:t>
            </a:r>
            <a:r>
              <a:rPr lang="en-US" b="1" dirty="0"/>
              <a:t>ng generate </a:t>
            </a:r>
            <a:r>
              <a:rPr lang="en-US" dirty="0"/>
              <a:t>handles it)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8569" y="1988125"/>
            <a:ext cx="7267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Component 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'./app.component.css'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title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small components are so great?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pic>
        <p:nvPicPr>
          <p:cNvPr id="5" name="Picture 4" descr="https://yakovfain.files.wordpress.com/2016/01/ch2_auction_home_page_compon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26" y="1003190"/>
            <a:ext cx="6816437" cy="490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5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Component bindings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6337" y="974227"/>
            <a:ext cx="1047819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selector: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'app-root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'./app.component.html'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'interpolated string'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 name: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'Joe'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twoWayBinding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'initial value'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 alert(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'clicked'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4822" y="3683861"/>
            <a:ext cx="88031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interpolatedString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customColor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custom color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{{ complexObject.name 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twoWayBinding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Present two way binding: {{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twoWayBinding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Handler test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49" y="1865792"/>
            <a:ext cx="3135609" cy="2464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5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Demo – component bindings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36800" y="1397675"/>
            <a:ext cx="56275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Interpolation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Style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Two-way (model)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Event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Attribute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0000"/>
                </a:solidFill>
              </a:rPr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0899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Child components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0727" y="1607508"/>
            <a:ext cx="10259984" cy="1042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and register component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 child selector markup to parent’s template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847991" y="1019486"/>
            <a:ext cx="9483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Components that exist within other components ~Paulo Coelho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7991" y="29198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   &lt;p&gt;parent works!&lt;/p&gt;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   &lt;app-my-child&gt;&lt;/app-my-child&gt;`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319" y="2776804"/>
            <a:ext cx="321945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4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Binding between parent &amp; child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9034" y="1118036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'app-my-child'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&lt;p&gt;CHILD:&lt;/p&gt;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value from parent: {{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fromOutside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}}`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MyChildComponent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@Input()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fromOutside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5415" y="1118036"/>
            <a:ext cx="412934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&lt;p&gt;PARENT:&lt;/p&gt;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&lt;app-my-child 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[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fromOutside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]="value"&gt;</a:t>
            </a: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&lt;/app-my-child&gt;`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value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`parent value`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-2486" t="-3802" r="-1368" b="-5440"/>
          <a:stretch/>
        </p:blipFill>
        <p:spPr>
          <a:xfrm>
            <a:off x="5259316" y="4011136"/>
            <a:ext cx="3314699" cy="1506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2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Event binding between parent &amp; child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3530" y="94913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selector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p&gt;PARENT:&lt;/p&gt;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app-my-child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(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buttonClicked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)="handler($event)"&gt;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app-my-child&gt;`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handler(value: string)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alert(value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3530" y="4911523"/>
            <a:ext cx="4300220" cy="819786"/>
            <a:chOff x="0" y="0"/>
            <a:chExt cx="4300728" cy="819912"/>
          </a:xfrm>
        </p:grpSpPr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8801" y="41618"/>
              <a:ext cx="4220591" cy="752056"/>
            </a:xfrm>
            <a:prstGeom prst="rect">
              <a:avLst/>
            </a:prstGeom>
          </p:spPr>
        </p:pic>
        <p:sp>
          <p:nvSpPr>
            <p:cNvPr id="8" name="Shape 1389"/>
            <p:cNvSpPr/>
            <p:nvPr/>
          </p:nvSpPr>
          <p:spPr>
            <a:xfrm>
              <a:off x="0" y="0"/>
              <a:ext cx="4300728" cy="819912"/>
            </a:xfrm>
            <a:custGeom>
              <a:avLst/>
              <a:gdLst/>
              <a:ahLst/>
              <a:cxnLst/>
              <a:rect l="0" t="0" r="0" b="0"/>
              <a:pathLst>
                <a:path w="4300728" h="819912">
                  <a:moveTo>
                    <a:pt x="0" y="819912"/>
                  </a:moveTo>
                  <a:lnTo>
                    <a:pt x="4300728" y="819912"/>
                  </a:lnTo>
                  <a:lnTo>
                    <a:pt x="4300728" y="0"/>
                  </a:lnTo>
                  <a:lnTo>
                    <a:pt x="0" y="0"/>
                  </a:lnTo>
                  <a:close/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105144" y="94913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'app-my-child'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CHILD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 &lt;input [(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ngModel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)]="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currText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&lt;button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(click)="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()"&gt;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  Inform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parent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 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button&gt;`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MyChildComponent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buttonClicked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.buttonClicked.emit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0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Services syntax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Content Placeholder 10"/>
          <p:cNvSpPr>
            <a:spLocks noGrp="1"/>
          </p:cNvSpPr>
          <p:nvPr>
            <p:ph idx="1"/>
          </p:nvPr>
        </p:nvSpPr>
        <p:spPr>
          <a:xfrm>
            <a:off x="1774972" y="1156285"/>
            <a:ext cx="8458407" cy="45802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Has t</a:t>
            </a:r>
            <a:r>
              <a:rPr lang="en-US" sz="28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  <a:r>
              <a:rPr lang="en-US" sz="28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be registered in module (</a:t>
            </a:r>
            <a:r>
              <a:rPr lang="en-US" sz="2800" b="1" dirty="0">
                <a:solidFill>
                  <a:srgbClr val="40404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ng generate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 </a:t>
            </a:r>
            <a:r>
              <a:rPr lang="en-US" sz="28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handles it)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74971" y="1614312"/>
            <a:ext cx="1067562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getEmployees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(): Employee[]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'Jan'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'Kowalski'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'Ola'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'Nowak‘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7877" y="984304"/>
            <a:ext cx="8139113" cy="4123101"/>
          </a:xfrm>
        </p:spPr>
        <p:txBody>
          <a:bodyPr>
            <a:noAutofit/>
          </a:bodyPr>
          <a:lstStyle/>
          <a:p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WebServices - Mechanizm współpracy pomiędzy aplikacjami zainstalowanymi na maszynach rozproszonych w sieci komputerowej</a:t>
            </a:r>
          </a:p>
          <a:p>
            <a:endParaRPr lang="pl-PL" altLang="pl-P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Współpraca pomiędzy różnymi systemami operacyjnymi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Współpraca pomiędzy różnymi architekturami sprzętowymi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Możliwość szczegółowego zdefiniowania schematu przesyłania danych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Komunikują się za pomocą otwartych protokołów</a:t>
            </a:r>
          </a:p>
          <a:p>
            <a:pPr lvl="1" fontAlgn="t"/>
            <a:r>
              <a:rPr lang="pl-PL" altLang="pl-PL" sz="2100" dirty="0">
                <a:latin typeface="Arial" panose="020B0604020202020204" pitchFamily="34" charset="0"/>
                <a:cs typeface="Arial" panose="020B0604020202020204" pitchFamily="34" charset="0"/>
              </a:rPr>
              <a:t>XML jest podstawą dla usług sieciowych</a:t>
            </a:r>
          </a:p>
          <a:p>
            <a:endParaRPr lang="pl-PL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06" y="6365910"/>
            <a:ext cx="957418" cy="2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Service consumption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0869" y="1030972"/>
            <a:ext cx="875086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employee.service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Component({ selector: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template: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``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constructor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employeeService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EmployeeService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.employeeService.getEmployees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empls.map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x.firstName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).join(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', 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alert(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fNames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7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Dependency Injection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6336" y="1050767"/>
            <a:ext cx="5656812" cy="32665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Unified dependency resolving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Unit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Logical separation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Reusability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Good habits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92888" y="1619955"/>
            <a:ext cx="5192740" cy="3221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2744" y="4735879"/>
            <a:ext cx="19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sparkbit.pl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has not been covered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0" y="14229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04040"/>
                </a:solidFill>
                <a:ea typeface="Calibri" panose="020F0502020204030204" pitchFamily="34" charset="0"/>
              </a:rPr>
              <a:t>Creating directives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04040"/>
                </a:solidFill>
                <a:ea typeface="Calibri" panose="020F0502020204030204" pitchFamily="34" charset="0"/>
              </a:rPr>
              <a:t>Creating pipes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04040"/>
                </a:solidFill>
                <a:ea typeface="Calibri" panose="020F0502020204030204" pitchFamily="34" charset="0"/>
              </a:rPr>
              <a:t>Http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err="1">
                <a:solidFill>
                  <a:srgbClr val="404040"/>
                </a:solidFill>
                <a:ea typeface="Calibri" panose="020F0502020204030204" pitchFamily="34" charset="0"/>
              </a:rPr>
              <a:t>RxJS</a:t>
            </a:r>
            <a:endParaRPr lang="en-US" sz="3600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04040"/>
                </a:solidFill>
                <a:ea typeface="Calibri" panose="020F0502020204030204" pitchFamily="34" charset="0"/>
              </a:rPr>
              <a:t>Forms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404040"/>
                </a:solidFill>
                <a:ea typeface="Calibri" panose="020F0502020204030204" pitchFamily="34" charset="0"/>
              </a:rPr>
              <a:t>Unit &amp; E2E </a:t>
            </a:r>
            <a:r>
              <a:rPr lang="en-US" sz="3600" dirty="0">
                <a:solidFill>
                  <a:srgbClr val="404040"/>
                </a:solidFill>
                <a:ea typeface="Calibri" panose="020F0502020204030204" pitchFamily="34" charset="0"/>
              </a:rPr>
              <a:t>tests</a:t>
            </a:r>
            <a:endParaRPr lang="pl-PL" sz="3600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sz="3600" u="sng" dirty="0">
                <a:solidFill>
                  <a:srgbClr val="404040"/>
                </a:solidFill>
              </a:rPr>
              <a:t>NGRX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25377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HTTP Client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0344" y="1344391"/>
            <a:ext cx="8229600" cy="4119706"/>
          </a:xfrm>
        </p:spPr>
        <p:txBody>
          <a:bodyPr>
            <a:normAutofit/>
          </a:bodyPr>
          <a:lstStyle/>
          <a:p>
            <a:r>
              <a:rPr lang="pl-PL" sz="2400" dirty="0"/>
              <a:t>Allows to make GET, POST, PUT, DELTE API calls</a:t>
            </a:r>
          </a:p>
          <a:p>
            <a:r>
              <a:rPr lang="pl-PL" sz="2400" dirty="0"/>
              <a:t>What we need to use?</a:t>
            </a:r>
          </a:p>
          <a:p>
            <a:pPr lvl="1"/>
            <a:r>
              <a:rPr lang="pl-PL" sz="2000" dirty="0"/>
              <a:t>Import HttpClientModule in app.module </a:t>
            </a:r>
          </a:p>
          <a:p>
            <a:pPr lvl="1"/>
            <a:r>
              <a:rPr lang="pl-PL" sz="2000" dirty="0"/>
              <a:t>Inject HttpClient in our http service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HTTP Client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62507" y="141975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@NgModule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latin typeface="Consolas" panose="020B0609020204030204" pitchFamily="49" charset="0"/>
              </a:rPr>
              <a:t>declarations</a:t>
            </a:r>
            <a:r>
              <a:rPr lang="pl-PL" dirty="0">
                <a:latin typeface="Consolas" panose="020B0609020204030204" pitchFamily="49" charset="0"/>
              </a:rPr>
              <a:t>: [</a:t>
            </a:r>
          </a:p>
          <a:p>
            <a:r>
              <a:rPr lang="pl-PL" dirty="0">
                <a:latin typeface="Consolas" panose="020B0609020204030204" pitchFamily="49" charset="0"/>
              </a:rPr>
              <a:t>		AppComponent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	],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	imports</a:t>
            </a:r>
            <a:r>
              <a:rPr lang="pl-PL" dirty="0">
                <a:latin typeface="Consolas" panose="020B0609020204030204" pitchFamily="49" charset="0"/>
              </a:rPr>
              <a:t>: [</a:t>
            </a:r>
          </a:p>
          <a:p>
            <a:r>
              <a:rPr lang="pl-PL" dirty="0">
                <a:latin typeface="Consolas" panose="020B0609020204030204" pitchFamily="49" charset="0"/>
              </a:rPr>
              <a:t>		BrowserModule</a:t>
            </a:r>
            <a:r>
              <a:rPr lang="pl-PL" dirty="0"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pl-PL" b="1" u="sng" dirty="0">
                <a:latin typeface="Consolas" panose="020B0609020204030204" pitchFamily="49" charset="0"/>
              </a:rPr>
              <a:t>HttpClientModule</a:t>
            </a:r>
            <a:r>
              <a:rPr lang="pl-PL" dirty="0"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latin typeface="Consolas" panose="020B0609020204030204" pitchFamily="49" charset="0"/>
              </a:rPr>
              <a:t>	],</a:t>
            </a:r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	providers</a:t>
            </a:r>
            <a:r>
              <a:rPr lang="pl-PL" dirty="0">
                <a:latin typeface="Consolas" panose="020B0609020204030204" pitchFamily="49" charset="0"/>
              </a:rPr>
              <a:t>: [HttpService],</a:t>
            </a:r>
          </a:p>
          <a:p>
            <a:r>
              <a:rPr lang="pl-PL" dirty="0">
                <a:latin typeface="Consolas" panose="020B0609020204030204" pitchFamily="49" charset="0"/>
              </a:rPr>
              <a:t>	bootstrap</a:t>
            </a:r>
            <a:r>
              <a:rPr lang="pl-PL" dirty="0">
                <a:latin typeface="Consolas" panose="020B0609020204030204" pitchFamily="49" charset="0"/>
              </a:rPr>
              <a:t>: [AppComponent]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07513" y="3111190"/>
            <a:ext cx="735980" cy="11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3494" y="2922961"/>
            <a:ext cx="22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After BrowserModule!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32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HTTP Service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24361" y="1161037"/>
            <a:ext cx="87760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@Injectable()</a:t>
            </a:r>
          </a:p>
          <a:p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export class </a:t>
            </a:r>
            <a:r>
              <a:rPr lang="pl-PL" dirty="0">
                <a:latin typeface="Consolas" panose="020B0609020204030204" pitchFamily="49" charset="0"/>
              </a:rPr>
              <a:t>HttpService {</a:t>
            </a:r>
          </a:p>
          <a:p>
            <a:pPr lvl="1"/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private</a:t>
            </a:r>
            <a:r>
              <a:rPr lang="pl-PL" dirty="0">
                <a:latin typeface="Consolas" panose="020B0609020204030204" pitchFamily="49" charset="0"/>
              </a:rPr>
              <a:t> api: string = 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'https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://www.yourapiadress.com</a:t>
            </a:r>
            <a:r>
              <a:rPr lang="pl-PL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pl-PL" dirty="0">
                <a:latin typeface="Consolas" panose="020B0609020204030204" pitchFamily="49" charset="0"/>
              </a:rPr>
              <a:t>(private httpClient: HttpClient) { 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pPr lvl="1"/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latin typeface="Consolas" panose="020B0609020204030204" pitchFamily="49" charset="0"/>
              </a:rPr>
              <a:t> getPosts(): Observable&lt;Post[]&gt; {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this.httpClient.get&lt;Post[]&gt;(this.api + '/posts');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postPosts(post: Post): Observable&lt;Post&gt; {</a:t>
            </a:r>
          </a:p>
          <a:p>
            <a:pPr lvl="2"/>
            <a:r>
              <a:rPr lang="pl-PL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latin typeface="Consolas" panose="020B0609020204030204" pitchFamily="49" charset="0"/>
              </a:rPr>
              <a:t> this.httpClient.post&lt;Post&gt;(this.api + '/posts', post);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775339" y="2629122"/>
            <a:ext cx="1807918" cy="425700"/>
            <a:chOff x="4928839" y="2685490"/>
            <a:chExt cx="1807918" cy="42570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928839" y="2877015"/>
              <a:ext cx="278781" cy="23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207620" y="2685490"/>
              <a:ext cx="1529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00B050"/>
                  </a:solidFill>
                </a:rPr>
                <a:t>Returned type</a:t>
              </a:r>
              <a:endParaRPr lang="pl-PL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6214" y="3742115"/>
            <a:ext cx="2102337" cy="369332"/>
            <a:chOff x="5519854" y="3662505"/>
            <a:chExt cx="2102337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069394" y="3662505"/>
              <a:ext cx="1552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00B050"/>
                  </a:solidFill>
                </a:rPr>
                <a:t>Response type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519854" y="3662505"/>
              <a:ext cx="356839" cy="2515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793409" y="2583333"/>
            <a:ext cx="1691169" cy="708802"/>
            <a:chOff x="7135842" y="2624770"/>
            <a:chExt cx="1691169" cy="708802"/>
          </a:xfrm>
        </p:grpSpPr>
        <p:sp>
          <p:nvSpPr>
            <p:cNvPr id="14" name="TextBox 13"/>
            <p:cNvSpPr txBox="1"/>
            <p:nvPr/>
          </p:nvSpPr>
          <p:spPr>
            <a:xfrm>
              <a:off x="7135842" y="2624770"/>
              <a:ext cx="1691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rgbClr val="00B050"/>
                  </a:solidFill>
                </a:rPr>
                <a:t>Endpoint adress</a:t>
              </a:r>
              <a:endParaRPr lang="pl-PL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7694341" y="2994102"/>
              <a:ext cx="289932" cy="33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286858" y="5254806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Endpoint adress and body</a:t>
            </a:r>
            <a:endParaRPr lang="pl-PL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158977" y="4855108"/>
            <a:ext cx="11151" cy="31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842810" y="4734251"/>
            <a:ext cx="22302" cy="459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8278" y="157082"/>
            <a:ext cx="88197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export class </a:t>
            </a:r>
            <a:r>
              <a:rPr lang="pl-PL" sz="1600" dirty="0">
                <a:latin typeface="Consolas" panose="020B0609020204030204" pitchFamily="49" charset="0"/>
              </a:rPr>
              <a:t>AppComponent </a:t>
            </a: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implements</a:t>
            </a:r>
            <a:r>
              <a:rPr lang="pl-PL" sz="1600" dirty="0">
                <a:latin typeface="Consolas" panose="020B0609020204030204" pitchFamily="49" charset="0"/>
              </a:rPr>
              <a:t> OnInit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constructor</a:t>
            </a:r>
            <a:r>
              <a:rPr lang="pl-PL" sz="1600" dirty="0">
                <a:latin typeface="Consolas" panose="020B0609020204030204" pitchFamily="49" charset="0"/>
              </a:rPr>
              <a:t>(private </a:t>
            </a:r>
            <a:r>
              <a:rPr lang="pl-PL" sz="1600" dirty="0">
                <a:latin typeface="Consolas" panose="020B0609020204030204" pitchFamily="49" charset="0"/>
              </a:rPr>
              <a:t>httpService: HttpService) { 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latin typeface="Consolas" panose="020B0609020204030204" pitchFamily="49" charset="0"/>
              </a:rPr>
              <a:t>ngOnInit() {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	</a:t>
            </a: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>
                <a:latin typeface="Consolas" panose="020B0609020204030204" pitchFamily="49" charset="0"/>
              </a:rPr>
              <a:t>.getPostsData</a:t>
            </a:r>
            <a:r>
              <a:rPr lang="pl-PL" sz="16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pl-PL" sz="1600" dirty="0">
                <a:latin typeface="Consolas" panose="020B0609020204030204" pitchFamily="49" charset="0"/>
              </a:rPr>
              <a:t> </a:t>
            </a:r>
            <a:r>
              <a:rPr lang="pl-PL" sz="1600" dirty="0">
                <a:latin typeface="Consolas" panose="020B0609020204030204" pitchFamily="49" charset="0"/>
              </a:rPr>
              <a:t>addPost(post: Post): void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>
                <a:latin typeface="Consolas" panose="020B0609020204030204" pitchFamily="49" charset="0"/>
              </a:rPr>
              <a:t>.httpService.postPosts(post</a:t>
            </a:r>
            <a:r>
              <a:rPr lang="pl-PL" sz="1600" dirty="0">
                <a:latin typeface="Consolas" panose="020B0609020204030204" pitchFamily="49" charset="0"/>
              </a:rPr>
              <a:t>).</a:t>
            </a:r>
            <a:r>
              <a:rPr lang="pl-PL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pl-PL" sz="1600" dirty="0"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(response: Post) =&gt; {</a:t>
            </a:r>
          </a:p>
          <a:p>
            <a:pPr lvl="4"/>
            <a:r>
              <a:rPr lang="pl-PL" sz="1600">
                <a:latin typeface="Consolas" panose="020B0609020204030204" pitchFamily="49" charset="0"/>
              </a:rPr>
              <a:t>console.log(response</a:t>
            </a:r>
            <a:r>
              <a:rPr lang="pl-PL" sz="160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pl-PL" sz="1600" dirty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/>
            </a:r>
            <a:br>
              <a:rPr lang="pl-PL" sz="1600" dirty="0">
                <a:latin typeface="Consolas" panose="020B0609020204030204" pitchFamily="49" charset="0"/>
              </a:rPr>
            </a:br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private</a:t>
            </a:r>
            <a:r>
              <a:rPr lang="pl-PL" sz="1600" dirty="0">
                <a:latin typeface="Consolas" panose="020B0609020204030204" pitchFamily="49" charset="0"/>
              </a:rPr>
              <a:t> getPostsData</a:t>
            </a:r>
            <a:r>
              <a:rPr lang="pl-PL" sz="1600" dirty="0">
                <a:latin typeface="Consolas" panose="020B0609020204030204" pitchFamily="49" charset="0"/>
              </a:rPr>
              <a:t>(): void </a:t>
            </a:r>
            <a:r>
              <a:rPr lang="pl-PL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l-PL" sz="1600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pl-PL" sz="1600" dirty="0">
                <a:latin typeface="Consolas" panose="020B0609020204030204" pitchFamily="49" charset="0"/>
              </a:rPr>
              <a:t>.httpService.getPosts</a:t>
            </a:r>
            <a:r>
              <a:rPr lang="pl-PL" sz="1600" dirty="0">
                <a:latin typeface="Consolas" panose="020B0609020204030204" pitchFamily="49" charset="0"/>
              </a:rPr>
              <a:t>().</a:t>
            </a:r>
            <a:r>
              <a:rPr lang="pl-PL" sz="16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subscribe</a:t>
            </a:r>
            <a:r>
              <a:rPr lang="pl-PL" sz="1600" dirty="0"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pl-PL" sz="1600" dirty="0">
                <a:latin typeface="Consolas" panose="020B0609020204030204" pitchFamily="49" charset="0"/>
              </a:rPr>
              <a:t>(</a:t>
            </a:r>
            <a:r>
              <a:rPr lang="pl-PL" sz="1600" dirty="0">
                <a:latin typeface="Consolas" panose="020B0609020204030204" pitchFamily="49" charset="0"/>
              </a:rPr>
              <a:t>posts: Post[]) =&gt; {</a:t>
            </a:r>
          </a:p>
          <a:p>
            <a:pPr lvl="4"/>
            <a:r>
              <a:rPr lang="pl-PL" sz="1600">
                <a:latin typeface="Consolas" panose="020B0609020204030204" pitchFamily="49" charset="0"/>
              </a:rPr>
              <a:t>console.log(posts</a:t>
            </a:r>
            <a:r>
              <a:rPr lang="pl-PL" sz="1600" dirty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2"/>
            <a:r>
              <a:rPr lang="pl-PL" sz="1600" dirty="0"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	</a:t>
            </a:r>
            <a:r>
              <a:rPr lang="pl-PL" sz="1600" dirty="0">
                <a:latin typeface="Consolas" panose="020B0609020204030204" pitchFamily="49" charset="0"/>
              </a:rPr>
              <a:t>);</a:t>
            </a:r>
            <a:endParaRPr lang="pl-PL" sz="1600" dirty="0">
              <a:latin typeface="Consolas" panose="020B0609020204030204" pitchFamily="49" charset="0"/>
            </a:endParaRPr>
          </a:p>
          <a:p>
            <a:pPr lvl="1"/>
            <a:r>
              <a:rPr lang="pl-PL" sz="1600" dirty="0">
                <a:latin typeface="Consolas" panose="020B0609020204030204" pitchFamily="49" charset="0"/>
              </a:rPr>
              <a:t>}</a:t>
            </a:r>
          </a:p>
          <a:p>
            <a:r>
              <a:rPr lang="pl-PL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6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5963" y="1742294"/>
            <a:ext cx="8039100" cy="3394472"/>
          </a:xfrm>
        </p:spPr>
        <p:txBody>
          <a:bodyPr>
            <a:noAutofit/>
          </a:bodyPr>
          <a:lstStyle/>
          <a:p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Usługi sieciowe Web opierają swoje działanie na 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XML/JSON </a:t>
            </a:r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i HTTP</a:t>
            </a:r>
          </a:p>
          <a:p>
            <a:pPr lvl="1"/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XML jest metajęzykiem przy użyciu którego możliwe jest prezentacja złożonych wiadomości</a:t>
            </a:r>
          </a:p>
          <a:p>
            <a:pPr lvl="1"/>
            <a:r>
              <a:rPr lang="pl-PL" altLang="pl-PL" sz="2400" dirty="0">
                <a:latin typeface="Arial" panose="020B0604020202020204" pitchFamily="34" charset="0"/>
                <a:cs typeface="Arial" panose="020B0604020202020204" pitchFamily="34" charset="0"/>
              </a:rPr>
              <a:t>Protokół HTTP jest najczęściej używanym protokołem internetowym</a:t>
            </a:r>
          </a:p>
          <a:p>
            <a:endParaRPr lang="pl-PL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Przykład SOAP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9314" y="1044462"/>
            <a:ext cx="8025313" cy="4117085"/>
          </a:xfrm>
        </p:spPr>
        <p:txBody>
          <a:bodyPr>
            <a:normAutofit fontScale="92500" lnSpcReduction="20000"/>
          </a:bodyPr>
          <a:lstStyle/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sz="2000" dirty="0">
                <a:latin typeface="+mj-lt"/>
                <a:cs typeface="Courier New" panose="02070309020205020404" pitchFamily="49" charset="0"/>
              </a:rPr>
              <a:t>Żądanie HTTP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/webservices/silnia HTTP/1.1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Host: www.domena.com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application/soap+xml; charset=utf-8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</a:t>
            </a:r>
            <a:r>
              <a:rPr lang="pl-P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SOAPAction: "Some-URI"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&lt;soap12:Envelope xmlns:xsi="http://www.w3.org/2001/XMLSchema-instance" xmlns:xsd="http://www.w3.org/2001/XMLSchema" xmlns:soap12="http://www.w3.org/2003/05/soap-envelope"&gt;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&lt;soap12:Body&gt;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&lt;Silnia xmlns=”Some-URI"&gt;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&lt;Liczba&gt;</a:t>
            </a:r>
            <a:r>
              <a:rPr lang="pl-PL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&lt;/Liczba&gt;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&lt;/Silnia&gt;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&lt;/soap12:Body&gt;</a:t>
            </a:r>
          </a:p>
          <a:p>
            <a:pPr marL="204788" indent="-204788">
              <a:spcBef>
                <a:spcPts val="450"/>
              </a:spcBef>
              <a:buClr>
                <a:schemeClr val="accent1"/>
              </a:buClr>
              <a:buSzPct val="76000"/>
              <a:buNone/>
              <a:defRPr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&lt;/soap12:Envelope&gt;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altLang="pl-PL" dirty="0"/>
              <a:t>REST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644" y="1176810"/>
            <a:ext cx="8001000" cy="3394472"/>
          </a:xfrm>
        </p:spPr>
        <p:txBody>
          <a:bodyPr>
            <a:noAutofit/>
          </a:bodyPr>
          <a:lstStyle/>
          <a:p>
            <a:r>
              <a:rPr lang="pl-PL" altLang="pl-PL" sz="2400" dirty="0"/>
              <a:t>Najprościej rzecz ujmując, REST jest zbiorem reguł, których powinien przestrzegać programista. </a:t>
            </a:r>
          </a:p>
          <a:p>
            <a:r>
              <a:rPr lang="pl-PL" altLang="pl-PL" sz="2400" dirty="0"/>
              <a:t>Z kolei w ujęciu bardziej technicznym, jest to wzorzec architektury oprogramowania, który opisuje jak operować zapytaniami do API i wprowadza zestaw dobrych praktyk.</a:t>
            </a:r>
          </a:p>
          <a:p>
            <a:r>
              <a:rPr lang="pl-PL" altLang="pl-PL" sz="2400" dirty="0"/>
              <a:t>REST ułatwia obsługę żądań i odpowiedzi w nowy i łatwiejszy sposób, bez konieczności odwoływania się do złożonych dokumentacji.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Definicja REST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6243" y="1002352"/>
            <a:ext cx="8317802" cy="4581504"/>
          </a:xfrm>
        </p:spPr>
        <p:txBody>
          <a:bodyPr>
            <a:noAutofit/>
          </a:bodyPr>
          <a:lstStyle/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(</a:t>
            </a:r>
            <a:r>
              <a:rPr lang="pl-PL" altLang="pl-PL" sz="1500" i="1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 ) - </a:t>
            </a:r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opisuje sposób wykorzystania istniejącego protokołu HTTP do transmisji danych, wykorzystywany w usługach WWW umożliwia wymianę danych pomiędzy aplikacjami i serwerami.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Termin </a:t>
            </a:r>
            <a:r>
              <a:rPr lang="pl-PL" altLang="pl-PL" sz="1500" i="1" dirty="0">
                <a:latin typeface="Arial" panose="020B0604020202020204" pitchFamily="34" charset="0"/>
                <a:cs typeface="Arial" panose="020B0604020202020204" pitchFamily="34" charset="0"/>
              </a:rPr>
              <a:t>Representational State Transfer</a:t>
            </a:r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 został wprowadzony w 2000 r. i określone przez Roy Fielding w jego pracy doktorskiej.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wykorzystuje zapytania GET, POST, PUT, DELETE, które w pełni odwzorowują akcje modelu CRUD (ang. Create, Read, Update and Delete)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GET – pobranie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POST – utworzenie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PUT – aktualizacja obiektu</a:t>
            </a:r>
          </a:p>
          <a:p>
            <a:pPr lvl="2"/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DELETE – skasowanie obiektu</a:t>
            </a: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REST nie jest standardem W3C</a:t>
            </a:r>
          </a:p>
          <a:p>
            <a:r>
              <a:rPr lang="pl-PL" altLang="pl-PL" sz="1500" dirty="0"/>
              <a:t>Brak biblioteki API dla metod wysyłania i pobierania informacji</a:t>
            </a:r>
            <a:endParaRPr lang="pl-PL" altLang="pl-PL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altLang="pl-PL" sz="1500" dirty="0">
                <a:latin typeface="Arial" panose="020B0604020202020204" pitchFamily="34" charset="0"/>
                <a:cs typeface="Arial" panose="020B0604020202020204" pitchFamily="34" charset="0"/>
              </a:rPr>
              <a:t>Dane wymieniane są w formacie XML lub </a:t>
            </a:r>
            <a:r>
              <a:rPr lang="pl-PL" altLang="pl-PL" sz="1500" dirty="0"/>
              <a:t>JSON.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87" y="6308156"/>
            <a:ext cx="1234445" cy="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2200</Words>
  <Application>Microsoft Office PowerPoint</Application>
  <PresentationFormat>Widescreen</PresentationFormat>
  <Paragraphs>497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Angular Fundamentals Klient - Serwer</vt:lpstr>
      <vt:lpstr>Agenda</vt:lpstr>
      <vt:lpstr>PowerPoint Presentation</vt:lpstr>
      <vt:lpstr>API</vt:lpstr>
      <vt:lpstr>Web Services</vt:lpstr>
      <vt:lpstr>Web Services</vt:lpstr>
      <vt:lpstr>Przykład SOAP</vt:lpstr>
      <vt:lpstr>REST</vt:lpstr>
      <vt:lpstr>Definicja REST </vt:lpstr>
      <vt:lpstr>PowerPoint Presentation</vt:lpstr>
      <vt:lpstr>REST a SOAP</vt:lpstr>
      <vt:lpstr>REST a SOAP</vt:lpstr>
      <vt:lpstr>1. Proste rzeczy muszą pozostać proste</vt:lpstr>
      <vt:lpstr>2. Trzymaj się standardu, nie rozszerzaj go niepotrzebnie</vt:lpstr>
      <vt:lpstr>3. Standaryzuj żądania i odpowiedzi</vt:lpstr>
      <vt:lpstr>4. Podążaj za trendami, ale pozostań elastyczny</vt:lpstr>
      <vt:lpstr>Porównanie REST do operacji CRUD</vt:lpstr>
      <vt:lpstr>Przykład REST</vt:lpstr>
      <vt:lpstr>Przykład REST</vt:lpstr>
      <vt:lpstr>Przykład REST (2)</vt:lpstr>
      <vt:lpstr>Przykład REST (3)</vt:lpstr>
      <vt:lpstr>Przykład REST (4)</vt:lpstr>
      <vt:lpstr>Dobre praktyki w projektach REST</vt:lpstr>
      <vt:lpstr>Przykłady API wykorzystujące REST</vt:lpstr>
      <vt:lpstr>Podsumowanie</vt:lpstr>
      <vt:lpstr>Angular &amp; Typescript</vt:lpstr>
      <vt:lpstr>What this presentation is NOT about</vt:lpstr>
      <vt:lpstr>ECMAScript 6 (ES6 a.k.a. ES2015) basics</vt:lpstr>
      <vt:lpstr>Typescript basics </vt:lpstr>
      <vt:lpstr>Typescript interfaces syntax</vt:lpstr>
      <vt:lpstr>Typescript interfaces type safety</vt:lpstr>
      <vt:lpstr>Typescript (ES6) classes syntax</vt:lpstr>
      <vt:lpstr>Typescript (ES6) classes syntax</vt:lpstr>
      <vt:lpstr>Typescript (ES6) constructor assignment</vt:lpstr>
      <vt:lpstr>Typescript (ES7) decorators</vt:lpstr>
      <vt:lpstr>Angular time</vt:lpstr>
      <vt:lpstr>What do we need to start?</vt:lpstr>
      <vt:lpstr>Creating Angular project template</vt:lpstr>
      <vt:lpstr>Decomposing project hierarchy</vt:lpstr>
      <vt:lpstr>Looking into sources directory</vt:lpstr>
      <vt:lpstr>Modules syntax</vt:lpstr>
      <vt:lpstr>Components syntax</vt:lpstr>
      <vt:lpstr>Why small components are so great?</vt:lpstr>
      <vt:lpstr>Component bindings</vt:lpstr>
      <vt:lpstr>Demo – component bindings</vt:lpstr>
      <vt:lpstr>Child components</vt:lpstr>
      <vt:lpstr>Binding between parent &amp; child</vt:lpstr>
      <vt:lpstr>Event binding between parent &amp; child</vt:lpstr>
      <vt:lpstr>Services syntax</vt:lpstr>
      <vt:lpstr>Service consumption</vt:lpstr>
      <vt:lpstr>Dependency Injection</vt:lpstr>
      <vt:lpstr>What has not been covered</vt:lpstr>
      <vt:lpstr>HTTP Client</vt:lpstr>
      <vt:lpstr>HTTP Client</vt:lpstr>
      <vt:lpstr>HTTP Service</vt:lpstr>
      <vt:lpstr>PowerPoint Presentation</vt:lpstr>
    </vt:vector>
  </TitlesOfParts>
  <Company>Kroll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Lasko, Seweryn</dc:creator>
  <cp:lastModifiedBy>Lasko, Seweryn</cp:lastModifiedBy>
  <cp:revision>2</cp:revision>
  <dcterms:created xsi:type="dcterms:W3CDTF">2018-10-22T09:29:02Z</dcterms:created>
  <dcterms:modified xsi:type="dcterms:W3CDTF">2018-10-22T09:38:09Z</dcterms:modified>
</cp:coreProperties>
</file>