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8" r:id="rId9"/>
    <p:sldId id="271" r:id="rId10"/>
    <p:sldId id="272" r:id="rId11"/>
    <p:sldId id="273" r:id="rId12"/>
    <p:sldId id="26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6" autoAdjust="0"/>
  </p:normalViewPr>
  <p:slideViewPr>
    <p:cSldViewPr snapToGrid="0">
      <p:cViewPr varScale="1">
        <p:scale>
          <a:sx n="81" d="100"/>
          <a:sy n="81" d="100"/>
        </p:scale>
        <p:origin x="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884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62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644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060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778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2355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4692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8177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293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480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430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346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68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54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9772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37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89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F76B42-039D-42B9-81FA-2787795DBF5E}" type="datetimeFigureOut">
              <a:rPr lang="hr-HR" smtClean="0"/>
              <a:t>8.5.2019.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868ADD-CB68-408D-847B-AE6599A9BE4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107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B80F-592F-46D2-96B5-7FE7FE5D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4658" y="755904"/>
            <a:ext cx="7711025" cy="3084576"/>
          </a:xfrm>
        </p:spPr>
        <p:txBody>
          <a:bodyPr anchor="ctr">
            <a:normAutofit/>
          </a:bodyPr>
          <a:lstStyle/>
          <a:p>
            <a:pPr lvl="0" indent="228600" algn="l">
              <a:lnSpc>
                <a:spcPct val="90000"/>
              </a:lnSpc>
              <a:spcBef>
                <a:spcPts val="0"/>
              </a:spcBef>
            </a:pPr>
            <a:br>
              <a:rPr lang="hr-HR" sz="4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hr-HR" sz="4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hr-HR" sz="4200" dirty="0">
                <a:latin typeface="Times New Roman"/>
                <a:ea typeface="Times New Roman"/>
                <a:cs typeface="Times New Roman"/>
                <a:sym typeface="Times New Roman"/>
              </a:rPr>
              <a:t>Projektiranje računalnih mreža</a:t>
            </a:r>
            <a:br>
              <a:rPr lang="hr-HR" sz="4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hr-HR" sz="4200" dirty="0">
                <a:latin typeface="Times New Roman"/>
                <a:ea typeface="Times New Roman"/>
                <a:cs typeface="Times New Roman"/>
                <a:sym typeface="Times New Roman"/>
              </a:rPr>
              <a:t>Izrada računalne mreže poslovnog objekta</a:t>
            </a:r>
            <a:endParaRPr lang="hr-HR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739B8-9DF4-4BB2-89A2-786D1DBD0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1739" y="3762375"/>
            <a:ext cx="4558667" cy="2896961"/>
          </a:xfrm>
        </p:spPr>
        <p:txBody>
          <a:bodyPr>
            <a:noAutofit/>
          </a:bodyPr>
          <a:lstStyle/>
          <a:p>
            <a:pPr lvl="1" algn="l">
              <a:lnSpc>
                <a:spcPct val="90000"/>
              </a:lnSpc>
            </a:pPr>
            <a:endParaRPr lang="hr-HR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l">
              <a:lnSpc>
                <a:spcPct val="90000"/>
              </a:lnSpc>
            </a:pPr>
            <a:r>
              <a:rPr lang="hr-HR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Izradili: 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l">
              <a:lnSpc>
                <a:spcPct val="90000"/>
              </a:lnSpc>
            </a:pPr>
            <a:r>
              <a:rPr lang="hr-HR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Matej Jakšić</a:t>
            </a:r>
          </a:p>
          <a:p>
            <a:pPr lvl="1" algn="l">
              <a:lnSpc>
                <a:spcPct val="90000"/>
              </a:lnSpc>
            </a:pPr>
            <a:r>
              <a:rPr lang="hr-HR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Krešimir Turkalj</a:t>
            </a:r>
          </a:p>
          <a:p>
            <a:pPr lvl="1" algn="l">
              <a:lnSpc>
                <a:spcPct val="90000"/>
              </a:lnSpc>
            </a:pPr>
            <a:r>
              <a:rPr lang="hr-HR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Andrej Živković</a:t>
            </a:r>
          </a:p>
          <a:p>
            <a:pPr lvl="1" algn="l">
              <a:lnSpc>
                <a:spcPct val="90000"/>
              </a:lnSpc>
            </a:pPr>
            <a:r>
              <a:rPr lang="hr-HR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Bernarda Tomić</a:t>
            </a:r>
          </a:p>
          <a:p>
            <a:pPr lvl="1" algn="l">
              <a:lnSpc>
                <a:spcPct val="90000"/>
              </a:lnSpc>
            </a:pPr>
            <a:endParaRPr lang="hr-HR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ct val="90000"/>
              </a:lnSpc>
            </a:pPr>
            <a:r>
              <a:rPr lang="hr-HR" sz="1600" dirty="0">
                <a:latin typeface="Times New Roman"/>
                <a:ea typeface="Times New Roman"/>
                <a:cs typeface="Times New Roman"/>
                <a:sym typeface="Times New Roman"/>
              </a:rPr>
              <a:t>Nositelj kolegija: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Izv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. prof</a:t>
            </a:r>
            <a:r>
              <a:rPr lang="hr-HR" sz="1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hr-HR" sz="1600" dirty="0"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hr-HR" sz="1600" dirty="0">
                <a:latin typeface="Times New Roman"/>
                <a:ea typeface="Times New Roman"/>
                <a:cs typeface="Times New Roman"/>
                <a:sym typeface="Times New Roman"/>
              </a:rPr>
              <a:t>sc. Damir Blažević</a:t>
            </a:r>
          </a:p>
          <a:p>
            <a:pPr algn="l">
              <a:lnSpc>
                <a:spcPct val="90000"/>
              </a:lnSpc>
            </a:pPr>
            <a:endParaRPr lang="hr-H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95DE3-38D0-4D49-9376-917FEE33FFE6}"/>
              </a:ext>
            </a:extLst>
          </p:cNvPr>
          <p:cNvSpPr txBox="1"/>
          <p:nvPr/>
        </p:nvSpPr>
        <p:spPr>
          <a:xfrm>
            <a:off x="285750" y="6231395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latin typeface="Times New Roman"/>
                <a:ea typeface="Times New Roman"/>
                <a:cs typeface="Times New Roman"/>
                <a:sym typeface="Times New Roman"/>
              </a:rPr>
              <a:t>Osijek, 8. svibnja 2019.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140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868247-F1C3-4486-B7B1-F66522FFC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5" t="11111" r="32361" b="11250"/>
          <a:stretch/>
        </p:blipFill>
        <p:spPr>
          <a:xfrm>
            <a:off x="6971064" y="1581149"/>
            <a:ext cx="2114396" cy="444341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82AB4-C3E8-4884-867B-90D3C3E7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38" y="1581149"/>
            <a:ext cx="4669862" cy="87924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Asus RP-AC66 Wireless Repeater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Cijena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3758,86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2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B2AB-0302-498B-9384-C889B302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err="1"/>
              <a:t>Grafički</a:t>
            </a:r>
            <a:r>
              <a:rPr lang="en-US" sz="5400" dirty="0"/>
              <a:t> </a:t>
            </a:r>
            <a:r>
              <a:rPr lang="en-US" sz="5400" dirty="0" err="1"/>
              <a:t>dio</a:t>
            </a:r>
            <a:endParaRPr lang="hr-HR" sz="5400" dirty="0"/>
          </a:p>
        </p:txBody>
      </p:sp>
    </p:spTree>
    <p:extLst>
      <p:ext uri="{BB962C8B-B14F-4D97-AF65-F5344CB8AC3E}">
        <p14:creationId xmlns:p14="http://schemas.microsoft.com/office/powerpoint/2010/main" val="312500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1CB37CEC-9811-4E70-8AFE-1AEFA25AC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" t="1818"/>
          <a:stretch/>
        </p:blipFill>
        <p:spPr>
          <a:xfrm>
            <a:off x="2533650" y="352425"/>
            <a:ext cx="9096374" cy="62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A486BE-CDFC-4E1A-A4B8-279D816D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78" y="230251"/>
            <a:ext cx="7360443" cy="63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5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99A3-8AA7-404F-BD30-B3256A6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714375"/>
            <a:ext cx="10018713" cy="1752599"/>
          </a:xfrm>
        </p:spPr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F173-3D2F-4C98-8B1D-D5B2179F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hr-HR" dirty="0"/>
              <a:t>pravilnik</a:t>
            </a:r>
            <a:r>
              <a:rPr lang="en-US" dirty="0"/>
              <a:t>u</a:t>
            </a:r>
            <a:r>
              <a:rPr lang="hr-HR" dirty="0"/>
              <a:t> o tehničkim uvjetima za elektroničku komunikacijsku mrežu stambenih i poslovnih zgrada (NN 155/2009)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izraditi</a:t>
            </a:r>
            <a:r>
              <a:rPr lang="en-US" dirty="0"/>
              <a:t> </a:t>
            </a:r>
            <a:r>
              <a:rPr lang="en-US" dirty="0" err="1"/>
              <a:t>komunikacijsku</a:t>
            </a:r>
            <a:r>
              <a:rPr lang="en-US" dirty="0"/>
              <a:t> </a:t>
            </a:r>
            <a:r>
              <a:rPr lang="en-US" dirty="0" err="1"/>
              <a:t>infrastrukturu</a:t>
            </a:r>
            <a:r>
              <a:rPr lang="en-US" dirty="0"/>
              <a:t> za </a:t>
            </a:r>
            <a:r>
              <a:rPr lang="en-US" dirty="0" err="1"/>
              <a:t>dani</a:t>
            </a:r>
            <a:r>
              <a:rPr lang="en-US" dirty="0"/>
              <a:t> </a:t>
            </a:r>
            <a:r>
              <a:rPr lang="en-US" dirty="0" err="1"/>
              <a:t>poslovni</a:t>
            </a:r>
            <a:r>
              <a:rPr lang="en-US" dirty="0"/>
              <a:t> </a:t>
            </a:r>
            <a:r>
              <a:rPr lang="en-US" dirty="0" err="1"/>
              <a:t>objekt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9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B7CA-1F67-435B-9FB7-ED147D72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093" y="2238373"/>
            <a:ext cx="3980657" cy="3124201"/>
          </a:xfrm>
        </p:spPr>
        <p:txBody>
          <a:bodyPr/>
          <a:lstStyle/>
          <a:p>
            <a:r>
              <a:rPr lang="en-US" dirty="0"/>
              <a:t>48 </a:t>
            </a:r>
            <a:r>
              <a:rPr lang="en-US" dirty="0" err="1"/>
              <a:t>prostorija</a:t>
            </a:r>
            <a:endParaRPr lang="en-US" dirty="0"/>
          </a:p>
          <a:p>
            <a:r>
              <a:rPr lang="en-US" dirty="0"/>
              <a:t>40+ </a:t>
            </a:r>
            <a:r>
              <a:rPr lang="en-US" dirty="0" err="1"/>
              <a:t>računala</a:t>
            </a:r>
            <a:r>
              <a:rPr lang="en-US" dirty="0"/>
              <a:t> u IP </a:t>
            </a:r>
            <a:r>
              <a:rPr lang="en-US" dirty="0" err="1"/>
              <a:t>okruženju</a:t>
            </a:r>
            <a:r>
              <a:rPr lang="en-US" dirty="0"/>
              <a:t> </a:t>
            </a:r>
          </a:p>
          <a:p>
            <a:r>
              <a:rPr lang="en-US" dirty="0"/>
              <a:t>40+ </a:t>
            </a:r>
            <a:r>
              <a:rPr lang="en-US" dirty="0" err="1"/>
              <a:t>telefona</a:t>
            </a:r>
            <a:r>
              <a:rPr lang="en-US" dirty="0"/>
              <a:t> (VoIP)</a:t>
            </a:r>
          </a:p>
          <a:p>
            <a:endParaRPr lang="hr-HR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D8C3F9F-9C26-483A-B66B-B9F92C563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342477"/>
            <a:ext cx="7035799" cy="63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6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5078-D950-4937-B9D2-A4DCCDE2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61" y="0"/>
            <a:ext cx="10018713" cy="1752599"/>
          </a:xfrm>
        </p:spPr>
        <p:txBody>
          <a:bodyPr/>
          <a:lstStyle/>
          <a:p>
            <a:r>
              <a:rPr lang="hr-HR" dirty="0"/>
              <a:t>SPAJANJE OPREME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0C96-1905-444B-B297-7010340B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342" y="2495841"/>
            <a:ext cx="5557688" cy="18663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Povezivanje kabela u mreži</a:t>
            </a:r>
            <a:r>
              <a:rPr lang="en-US" dirty="0"/>
              <a:t> </a:t>
            </a:r>
            <a:r>
              <a:rPr lang="en-US" dirty="0" err="1"/>
              <a:t>prema</a:t>
            </a:r>
            <a:endParaRPr lang="en-US" dirty="0"/>
          </a:p>
          <a:p>
            <a:pPr marL="0" indent="0">
              <a:buNone/>
            </a:pPr>
            <a:r>
              <a:rPr lang="hr-HR" dirty="0"/>
              <a:t>EIA/TIA T</a:t>
            </a:r>
            <a:r>
              <a:rPr lang="en-US" dirty="0"/>
              <a:t>-</a:t>
            </a:r>
            <a:r>
              <a:rPr lang="hr-HR" dirty="0"/>
              <a:t>568B standard</a:t>
            </a:r>
            <a:r>
              <a:rPr lang="en-US" dirty="0"/>
              <a:t>u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70CB449-7C0A-4080-81D3-E72E5510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30" y="1562099"/>
            <a:ext cx="4848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9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1A9E-3AE2-47CC-8783-F304A6FB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33350"/>
            <a:ext cx="10018713" cy="1752599"/>
          </a:xfrm>
        </p:spPr>
        <p:txBody>
          <a:bodyPr/>
          <a:lstStyle/>
          <a:p>
            <a:r>
              <a:rPr lang="en-US" dirty="0" err="1"/>
              <a:t>Označavanje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8D7F-63DF-4D52-A5EF-C5CFE5B1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451" y="1521007"/>
            <a:ext cx="10931549" cy="51206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popis priključnica s pripadajućim oznakama i prostorijom u kojoj se nalaze</a:t>
            </a:r>
          </a:p>
          <a:p>
            <a:r>
              <a:rPr lang="hr-HR" dirty="0"/>
              <a:t>48 prostorija s priključnicama</a:t>
            </a:r>
          </a:p>
          <a:p>
            <a:endParaRPr lang="hr-HR" dirty="0"/>
          </a:p>
          <a:p>
            <a:pPr marL="0" indent="0">
              <a:buNone/>
            </a:pPr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+T1+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r-H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hr-H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hr-HR" dirty="0"/>
              <a:t>oznaka </a:t>
            </a:r>
            <a:r>
              <a:rPr lang="en-US" dirty="0" err="1"/>
              <a:t>prostorije</a:t>
            </a:r>
            <a:endParaRPr lang="hr-HR" dirty="0"/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hr-HR" dirty="0"/>
              <a:t> oznaka na utičnici </a:t>
            </a:r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hr-HR" dirty="0"/>
              <a:t> broj priključnice</a:t>
            </a:r>
          </a:p>
          <a:p>
            <a:endParaRPr lang="hr-HR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7BA6DF-60CC-4D6D-9A46-22784911E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" t="1391" r="4826" b="5128"/>
          <a:stretch/>
        </p:blipFill>
        <p:spPr>
          <a:xfrm>
            <a:off x="5876925" y="2415947"/>
            <a:ext cx="5772150" cy="36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C94-24A4-4EF2-B6E6-B19B52A1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ADRESIRANJE, LOGIČKA SHEMA I KONFIGURACIJA UREĐAJA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4B80-25C5-4ABE-B8EA-1E277FE07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921" y="2426911"/>
            <a:ext cx="6189107" cy="339482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Statičke</a:t>
            </a:r>
            <a:r>
              <a:rPr lang="en-US" dirty="0"/>
              <a:t> </a:t>
            </a:r>
            <a:r>
              <a:rPr lang="en-US" dirty="0" err="1"/>
              <a:t>adrese</a:t>
            </a:r>
            <a:r>
              <a:rPr lang="en-US" dirty="0"/>
              <a:t> za </a:t>
            </a:r>
            <a:r>
              <a:rPr lang="en-US" dirty="0" err="1"/>
              <a:t>osoblje</a:t>
            </a:r>
            <a:endParaRPr lang="en-US" dirty="0"/>
          </a:p>
          <a:p>
            <a:r>
              <a:rPr lang="en-US" dirty="0"/>
              <a:t>M</a:t>
            </a:r>
            <a:r>
              <a:rPr lang="hr-HR" dirty="0"/>
              <a:t>reža 192.168.0.0 za dinamičke adrese </a:t>
            </a:r>
            <a:r>
              <a:rPr lang="en-US" dirty="0"/>
              <a:t> p</a:t>
            </a:r>
            <a:r>
              <a:rPr lang="hr-HR" dirty="0"/>
              <a:t>reko priključaka na kojima nisu statičke adrese ili preko WLAN-a</a:t>
            </a:r>
            <a:endParaRPr lang="en-US" dirty="0"/>
          </a:p>
          <a:p>
            <a:r>
              <a:rPr lang="hr-HR" dirty="0"/>
              <a:t>uređajima koji se bežično spajaju na mrežu ustanove predviđaju se dinamičke adrese koje se dodjeljuju prema rasponu:</a:t>
            </a:r>
          </a:p>
          <a:p>
            <a:pPr marL="0" indent="0">
              <a:buNone/>
            </a:pPr>
            <a:r>
              <a:rPr lang="hr-HR" dirty="0"/>
              <a:t>   192.168.0.2 do 192.168.0.254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03F43-E1D4-4092-8873-87496128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76" y="4419602"/>
            <a:ext cx="4229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6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B48238-E37A-480A-9CD6-8B4897D8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98"/>
          <a:stretch/>
        </p:blipFill>
        <p:spPr>
          <a:xfrm>
            <a:off x="1847799" y="555181"/>
            <a:ext cx="8496401" cy="57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5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AFDB68-5129-4F2E-8636-6CE294FB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888" y="419105"/>
            <a:ext cx="2816224" cy="771523"/>
          </a:xfrm>
        </p:spPr>
        <p:txBody>
          <a:bodyPr/>
          <a:lstStyle/>
          <a:p>
            <a:r>
              <a:rPr lang="en-US" dirty="0" err="1"/>
              <a:t>Troškovnik</a:t>
            </a:r>
            <a:endParaRPr lang="hr-H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837D1-0749-42D6-AC26-D804F401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366837"/>
            <a:ext cx="5848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8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oor&#10;&#10;Description automatically generated">
            <a:extLst>
              <a:ext uri="{FF2B5EF4-FFF2-40B4-BE49-F238E27FC236}">
                <a16:creationId xmlns:a16="http://schemas.microsoft.com/office/drawing/2014/main" id="{5D0542A5-1281-48E0-BD81-2089BE83B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7" t="14412" r="25669" b="-1590"/>
          <a:stretch/>
        </p:blipFill>
        <p:spPr>
          <a:xfrm>
            <a:off x="3637662" y="2009299"/>
            <a:ext cx="1933575" cy="4981575"/>
          </a:xfrm>
          <a:prstGeom prst="rect">
            <a:avLst/>
          </a:prstGeom>
        </p:spPr>
      </p:pic>
      <p:pic>
        <p:nvPicPr>
          <p:cNvPr id="12" name="Picture 11" descr="A picture containing computer, table, electronics, indoor&#10;&#10;Description automatically generated">
            <a:extLst>
              <a:ext uri="{FF2B5EF4-FFF2-40B4-BE49-F238E27FC236}">
                <a16:creationId xmlns:a16="http://schemas.microsoft.com/office/drawing/2014/main" id="{C475A115-57FE-4439-8629-771AEAEF8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764" y="2009299"/>
            <a:ext cx="4572009" cy="4047752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890B051-F76D-41E3-8657-9C1F3EF61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6024" y="709323"/>
            <a:ext cx="4459288" cy="143875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Master Closet - NaviaTec 600x800 20U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</a:rPr>
              <a:t>Cijena</a:t>
            </a:r>
            <a:r>
              <a:rPr lang="en-US" sz="2000" dirty="0">
                <a:latin typeface="Times New Roman" panose="02020603050405020304" pitchFamily="18" charset="0"/>
              </a:rPr>
              <a:t> : 2302,00 </a:t>
            </a:r>
            <a:r>
              <a:rPr lang="en-US" sz="2000" dirty="0" err="1">
                <a:latin typeface="Times New Roman" panose="02020603050405020304" pitchFamily="18" charset="0"/>
              </a:rPr>
              <a:t>kn</a:t>
            </a:r>
            <a:endParaRPr lang="hr-HR" sz="2000" dirty="0"/>
          </a:p>
          <a:p>
            <a:endParaRPr lang="hr-HR" sz="20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6C3690C-3CF3-43FD-9B86-2D57A213F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3483" y="709323"/>
            <a:ext cx="2886572" cy="1185676"/>
          </a:xfrm>
        </p:spPr>
        <p:txBody>
          <a:bodyPr>
            <a:normAutofit fontScale="92500" lnSpcReduction="20000"/>
          </a:bodyPr>
          <a:lstStyle/>
          <a:p>
            <a:r>
              <a:rPr lang="hr-HR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Asus RT-AC87U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Cijena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: 1439,97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kn</a:t>
            </a:r>
            <a:endParaRPr lang="hr-HR" sz="2000" dirty="0"/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087672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198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  Projektiranje računalnih mreža Izrada računalne mreže poslovnog objekta</vt:lpstr>
      <vt:lpstr>ZADATAK</vt:lpstr>
      <vt:lpstr>PowerPoint Presentation</vt:lpstr>
      <vt:lpstr>SPAJANJE OPREME</vt:lpstr>
      <vt:lpstr>Označavanje</vt:lpstr>
      <vt:lpstr>ADRESIRANJE, LOGIČKA SHEMA I KONFIGURACIJA UREĐAJA</vt:lpstr>
      <vt:lpstr>PowerPoint Presentation</vt:lpstr>
      <vt:lpstr>Troškovnik</vt:lpstr>
      <vt:lpstr>PowerPoint Presentation</vt:lpstr>
      <vt:lpstr>PowerPoint Presentation</vt:lpstr>
      <vt:lpstr>Grafički dio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Projektiranje računalnih mreža Izrada računalne mreže poslovnog objekta</dc:title>
  <dc:creator>Korisnik</dc:creator>
  <cp:lastModifiedBy>Matej Jakšić</cp:lastModifiedBy>
  <cp:revision>32</cp:revision>
  <dcterms:created xsi:type="dcterms:W3CDTF">2019-05-07T15:45:37Z</dcterms:created>
  <dcterms:modified xsi:type="dcterms:W3CDTF">2019-05-08T11:38:33Z</dcterms:modified>
</cp:coreProperties>
</file>