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98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300" r:id="rId45"/>
    <p:sldId id="301" r:id="rId46"/>
    <p:sldId id="302" r:id="rId47"/>
    <p:sldId id="303" r:id="rId48"/>
    <p:sldId id="304" r:id="rId49"/>
  </p:sldIdLst>
  <p:sldSz cx="13004800" cy="11734800"/>
  <p:notesSz cx="13004800" cy="11734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81497" autoAdjust="0"/>
  </p:normalViewPr>
  <p:slideViewPr>
    <p:cSldViewPr>
      <p:cViewPr varScale="1">
        <p:scale>
          <a:sx n="60" d="100"/>
          <a:sy n="60" d="100"/>
        </p:scale>
        <p:origin x="2936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88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889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22349E-8203-40EA-B731-A90B6E35FC38}" type="datetimeFigureOut">
              <a:rPr lang="en-US" smtClean="0"/>
              <a:t>5/3/21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466850"/>
            <a:ext cx="4391025" cy="39608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646738"/>
            <a:ext cx="10404475" cy="46212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1145838"/>
            <a:ext cx="5635625" cy="5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1145838"/>
            <a:ext cx="5635625" cy="58896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E4CE6-EE5E-48FF-8FCE-411C3A3F4E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4180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3595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can then read</a:t>
            </a:r>
            <a:r>
              <a:rPr lang="en-US" sz="1200" spc="-4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again...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26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-...resulting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the next value read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>
                <a:latin typeface="Lucida Sans Unicode"/>
                <a:cs typeface="Lucida Sans Unicode"/>
              </a:rPr>
              <a:t>the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10" dirty="0">
                <a:latin typeface="Lucida Sans Unicode"/>
                <a:cs typeface="Lucida Sans Unicode"/>
              </a:rPr>
              <a:t>file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-The </a:t>
            </a:r>
            <a:r>
              <a:rPr lang="en-US" sz="1200" spc="-10" dirty="0">
                <a:latin typeface="Lucida Sans Unicode"/>
                <a:cs typeface="Lucida Sans Unicode"/>
              </a:rPr>
              <a:t>file </a:t>
            </a:r>
            <a:r>
              <a:rPr lang="en-US" sz="1200" spc="-5" dirty="0">
                <a:latin typeface="Lucida Sans Unicode"/>
                <a:cs typeface="Lucida Sans Unicode"/>
              </a:rPr>
              <a:t>pointer (red arrow)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updated as</a:t>
            </a:r>
            <a:r>
              <a:rPr lang="en-US" sz="1200" spc="7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before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39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-We can read</a:t>
            </a:r>
            <a:r>
              <a:rPr lang="en-US" sz="1200" spc="-9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again...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69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-...and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get the next thing with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10" dirty="0">
                <a:latin typeface="Lucida Sans Unicode"/>
                <a:cs typeface="Lucida Sans Unicode"/>
              </a:rPr>
              <a:t>file </a:t>
            </a:r>
            <a:r>
              <a:rPr lang="en-US" sz="1200" spc="-5" dirty="0">
                <a:latin typeface="Lucida Sans Unicode"/>
                <a:cs typeface="Lucida Sans Unicode"/>
              </a:rPr>
              <a:t>pointer update, as</a:t>
            </a:r>
            <a:r>
              <a:rPr lang="en-US" sz="1200" spc="8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before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019229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-The last thing </a:t>
            </a:r>
            <a:r>
              <a:rPr lang="en-US" sz="1200" dirty="0">
                <a:latin typeface="Lucida Sans Unicode"/>
                <a:cs typeface="Lucida Sans Unicode"/>
              </a:rPr>
              <a:t>we do is close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spc="-5" dirty="0" err="1">
                <a:latin typeface="Lucida Sans Unicode"/>
                <a:cs typeface="Lucida Sans Unicode"/>
              </a:rPr>
              <a:t>filehandle</a:t>
            </a:r>
            <a:r>
              <a:rPr lang="en-US" sz="1200" spc="-5" dirty="0">
                <a:latin typeface="Lucida Sans Unicode"/>
                <a:cs typeface="Lucida Sans Unicode"/>
              </a:rPr>
              <a:t> when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are </a:t>
            </a:r>
            <a:r>
              <a:rPr lang="en-US" sz="1200" dirty="0">
                <a:latin typeface="Lucida Sans Unicode"/>
                <a:cs typeface="Lucida Sans Unicode"/>
              </a:rPr>
              <a:t>done </a:t>
            </a:r>
            <a:r>
              <a:rPr lang="en-US" sz="1200" spc="-5" dirty="0">
                <a:latin typeface="Lucida Sans Unicode"/>
                <a:cs typeface="Lucida Sans Unicode"/>
              </a:rPr>
              <a:t>with</a:t>
            </a:r>
            <a:r>
              <a:rPr lang="en-US" sz="1200" spc="-2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989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-Closing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spc="-5" dirty="0" err="1">
                <a:latin typeface="Lucida Sans Unicode"/>
                <a:cs typeface="Lucida Sans Unicode"/>
              </a:rPr>
              <a:t>filehandle</a:t>
            </a:r>
            <a:r>
              <a:rPr lang="en-US" sz="1200" spc="-5" dirty="0">
                <a:latin typeface="Lucida Sans Unicode"/>
                <a:cs typeface="Lucida Sans Unicode"/>
              </a:rPr>
              <a:t> doesn’t </a:t>
            </a:r>
            <a:r>
              <a:rPr lang="en-US" sz="1200" dirty="0">
                <a:latin typeface="Lucida Sans Unicode"/>
                <a:cs typeface="Lucida Sans Unicode"/>
              </a:rPr>
              <a:t>visibly _do_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anything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-Internally, the </a:t>
            </a:r>
            <a:r>
              <a:rPr lang="en-US" sz="1200" spc="-10" dirty="0">
                <a:latin typeface="Lucida Sans Unicode"/>
                <a:cs typeface="Lucida Sans Unicode"/>
              </a:rPr>
              <a:t>file </a:t>
            </a:r>
            <a:r>
              <a:rPr lang="en-US" sz="1200" dirty="0">
                <a:latin typeface="Lucida Sans Unicode"/>
                <a:cs typeface="Lucida Sans Unicode"/>
              </a:rPr>
              <a:t>is no </a:t>
            </a:r>
            <a:r>
              <a:rPr lang="en-US" sz="1200" spc="-5" dirty="0">
                <a:latin typeface="Lucida Sans Unicode"/>
                <a:cs typeface="Lucida Sans Unicode"/>
              </a:rPr>
              <a:t>longer opened, and </a:t>
            </a:r>
            <a:r>
              <a:rPr lang="en-US" sz="1200" dirty="0">
                <a:latin typeface="Lucida Sans Unicode"/>
                <a:cs typeface="Lucida Sans Unicode"/>
              </a:rPr>
              <a:t>we no </a:t>
            </a:r>
            <a:r>
              <a:rPr lang="en-US" sz="1200" spc="-5" dirty="0">
                <a:latin typeface="Lucida Sans Unicode"/>
                <a:cs typeface="Lucida Sans Unicode"/>
              </a:rPr>
              <a:t>longer keep track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where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were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spc="-10" dirty="0">
                <a:latin typeface="Lucida Sans Unicode"/>
                <a:cs typeface="Lucida Sans Unicode"/>
              </a:rPr>
              <a:t>file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221615">
              <a:lnSpc>
                <a:spcPts val="260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-The underlying operating system puts </a:t>
            </a:r>
            <a:r>
              <a:rPr lang="en-US" sz="1200" dirty="0">
                <a:latin typeface="Lucida Sans Unicode"/>
                <a:cs typeface="Lucida Sans Unicode"/>
              </a:rPr>
              <a:t>a limit on how </a:t>
            </a:r>
            <a:r>
              <a:rPr lang="en-US" sz="1200" spc="-5" dirty="0">
                <a:latin typeface="Lucida Sans Unicode"/>
                <a:cs typeface="Lucida Sans Unicode"/>
              </a:rPr>
              <a:t>many </a:t>
            </a:r>
            <a:r>
              <a:rPr lang="en-US" sz="1200" spc="-10" dirty="0">
                <a:latin typeface="Lucida Sans Unicode"/>
                <a:cs typeface="Lucida Sans Unicode"/>
              </a:rPr>
              <a:t>files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can have open at once, </a:t>
            </a:r>
            <a:r>
              <a:rPr lang="en-US" sz="1200" dirty="0">
                <a:latin typeface="Lucida Sans Unicode"/>
                <a:cs typeface="Lucida Sans Unicode"/>
              </a:rPr>
              <a:t>so </a:t>
            </a:r>
            <a:r>
              <a:rPr lang="en-US" sz="1200" spc="-5" dirty="0">
                <a:latin typeface="Lucida Sans Unicode"/>
                <a:cs typeface="Lucida Sans Unicode"/>
              </a:rPr>
              <a:t>it’s important to </a:t>
            </a:r>
            <a:r>
              <a:rPr lang="en-US" sz="1200" dirty="0">
                <a:latin typeface="Lucida Sans Unicode"/>
                <a:cs typeface="Lucida Sans Unicode"/>
              </a:rPr>
              <a:t>close a </a:t>
            </a:r>
            <a:r>
              <a:rPr lang="en-US" sz="1200" spc="-10" dirty="0">
                <a:latin typeface="Lucida Sans Unicode"/>
                <a:cs typeface="Lucida Sans Unicode"/>
              </a:rPr>
              <a:t>file </a:t>
            </a:r>
            <a:r>
              <a:rPr lang="en-US" sz="1200" spc="-5" dirty="0">
                <a:latin typeface="Lucida Sans Unicode"/>
                <a:cs typeface="Lucida Sans Unicode"/>
              </a:rPr>
              <a:t>when we’re </a:t>
            </a:r>
            <a:r>
              <a:rPr lang="en-US" sz="1200" dirty="0">
                <a:latin typeface="Lucida Sans Unicode"/>
                <a:cs typeface="Lucida Sans Unicode"/>
              </a:rPr>
              <a:t>done </a:t>
            </a:r>
            <a:r>
              <a:rPr lang="en-US" sz="1200" spc="-5" dirty="0">
                <a:latin typeface="Lucida Sans Unicode"/>
                <a:cs typeface="Lucida Sans Unicode"/>
              </a:rPr>
              <a:t>with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it.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147056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-Same step as with reading </a:t>
            </a:r>
            <a:r>
              <a:rPr lang="en-US" sz="1200" spc="-10" dirty="0">
                <a:latin typeface="Lucida Sans Unicode"/>
                <a:cs typeface="Lucida Sans Unicode"/>
              </a:rPr>
              <a:t>files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192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-Same step as with reading </a:t>
            </a:r>
            <a:r>
              <a:rPr lang="en-US" sz="1200" spc="-10" dirty="0">
                <a:latin typeface="Lucida Sans Unicode"/>
                <a:cs typeface="Lucida Sans Unicode"/>
              </a:rPr>
              <a:t>files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289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-Same step as with reading </a:t>
            </a:r>
            <a:r>
              <a:rPr lang="en-US" sz="1200" spc="-10" dirty="0">
                <a:latin typeface="Lucida Sans Unicode"/>
                <a:cs typeface="Lucida Sans Unicode"/>
              </a:rPr>
              <a:t>files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080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-Same step as with reading </a:t>
            </a:r>
            <a:r>
              <a:rPr lang="en-US" sz="1200" spc="-10" dirty="0">
                <a:latin typeface="Lucida Sans Unicode"/>
                <a:cs typeface="Lucida Sans Unicode"/>
              </a:rPr>
              <a:t>files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4776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-When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10" dirty="0">
                <a:latin typeface="Lucida Sans Unicode"/>
                <a:cs typeface="Lucida Sans Unicode"/>
              </a:rPr>
              <a:t>“access”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web page, </a:t>
            </a:r>
            <a:r>
              <a:rPr lang="en-US" sz="1200" dirty="0">
                <a:latin typeface="Lucida Sans Unicode"/>
                <a:cs typeface="Lucida Sans Unicode"/>
              </a:rPr>
              <a:t>you’re </a:t>
            </a:r>
            <a:r>
              <a:rPr lang="en-US" sz="1200" spc="-5" dirty="0">
                <a:latin typeface="Lucida Sans Unicode"/>
                <a:cs typeface="Lucida Sans Unicode"/>
              </a:rPr>
              <a:t>really downloading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HTML </a:t>
            </a:r>
            <a:r>
              <a:rPr lang="en-US" sz="1200" spc="-10" dirty="0">
                <a:latin typeface="Lucida Sans Unicode"/>
                <a:cs typeface="Lucida Sans Unicode"/>
              </a:rPr>
              <a:t>file, </a:t>
            </a:r>
            <a:r>
              <a:rPr lang="en-US" sz="1200" spc="-5" dirty="0">
                <a:latin typeface="Lucida Sans Unicode"/>
                <a:cs typeface="Lucida Sans Unicode"/>
              </a:rPr>
              <a:t>and subsequently reading the</a:t>
            </a:r>
            <a:r>
              <a:rPr lang="en-US" sz="1200" spc="-10" dirty="0">
                <a:latin typeface="Lucida Sans Unicode"/>
                <a:cs typeface="Lucida Sans Unicode"/>
              </a:rPr>
              <a:t> file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2944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-Same step as with reading </a:t>
            </a:r>
            <a:r>
              <a:rPr lang="en-US" sz="1200" spc="-10" dirty="0">
                <a:latin typeface="Lucida Sans Unicode"/>
                <a:cs typeface="Lucida Sans Unicode"/>
              </a:rPr>
              <a:t>files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02644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-Same step as with reading </a:t>
            </a:r>
            <a:r>
              <a:rPr lang="en-US" sz="1200" spc="-10" dirty="0">
                <a:latin typeface="Lucida Sans Unicode"/>
                <a:cs typeface="Lucida Sans Unicode"/>
              </a:rPr>
              <a:t>files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9739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10" dirty="0">
                <a:latin typeface="Lucida Sans Unicode"/>
                <a:cs typeface="Lucida Sans Unicode"/>
              </a:rPr>
              <a:t>-</a:t>
            </a:r>
            <a:r>
              <a:rPr lang="en-US" sz="1200" spc="-10" dirty="0" err="1">
                <a:latin typeface="Lucida Sans Unicode"/>
                <a:cs typeface="Lucida Sans Unicode"/>
              </a:rPr>
              <a:t>Bu</a:t>
            </a:r>
            <a:r>
              <a:rPr lang="en-US" sz="1200" spc="-10" dirty="0" err="1">
                <a:latin typeface="Lucida Sans"/>
                <a:cs typeface="Lucida Sans"/>
              </a:rPr>
              <a:t>ff</a:t>
            </a:r>
            <a:r>
              <a:rPr lang="en-US" sz="1200" spc="-10" dirty="0" err="1">
                <a:latin typeface="Lucida Sans Unicode"/>
                <a:cs typeface="Lucida Sans Unicode"/>
              </a:rPr>
              <a:t>eredWriter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transparently collects these writes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memory, and </a:t>
            </a:r>
            <a:r>
              <a:rPr lang="en-US" sz="1200" dirty="0">
                <a:latin typeface="Lucida Sans Unicode"/>
                <a:cs typeface="Lucida Sans Unicode"/>
              </a:rPr>
              <a:t>will </a:t>
            </a:r>
            <a:r>
              <a:rPr lang="en-US" sz="1200" spc="-5" dirty="0">
                <a:latin typeface="Lucida Sans Unicode"/>
                <a:cs typeface="Lucida Sans Unicode"/>
              </a:rPr>
              <a:t>write to the </a:t>
            </a:r>
            <a:r>
              <a:rPr lang="en-US" sz="1200" spc="-10" dirty="0">
                <a:latin typeface="Lucida Sans Unicode"/>
                <a:cs typeface="Lucida Sans Unicode"/>
              </a:rPr>
              <a:t>file </a:t>
            </a:r>
            <a:r>
              <a:rPr lang="en-US" sz="1200" spc="-5" dirty="0">
                <a:latin typeface="Lucida Sans Unicode"/>
                <a:cs typeface="Lucida Sans Unicode"/>
              </a:rPr>
              <a:t>when the space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memory </a:t>
            </a:r>
            <a:r>
              <a:rPr lang="en-US" sz="1200" dirty="0">
                <a:latin typeface="Lucida Sans Unicode"/>
                <a:cs typeface="Lucida Sans Unicode"/>
              </a:rPr>
              <a:t>is full.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7700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170180">
              <a:lnSpc>
                <a:spcPts val="2600"/>
              </a:lnSpc>
              <a:spcBef>
                <a:spcPts val="219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-In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above, the </a:t>
            </a:r>
            <a:r>
              <a:rPr lang="en-US" sz="1200" dirty="0">
                <a:latin typeface="Lucida Sans Unicode"/>
                <a:cs typeface="Lucida Sans Unicode"/>
              </a:rPr>
              <a:t>only </a:t>
            </a:r>
            <a:r>
              <a:rPr lang="en-US" sz="1200" spc="-5" dirty="0">
                <a:latin typeface="Lucida Sans Unicode"/>
                <a:cs typeface="Lucida Sans Unicode"/>
              </a:rPr>
              <a:t>thing guaranteed to always </a:t>
            </a:r>
            <a:r>
              <a:rPr lang="en-US" sz="1200" dirty="0">
                <a:latin typeface="Lucida Sans Unicode"/>
                <a:cs typeface="Lucida Sans Unicode"/>
              </a:rPr>
              <a:t>run is </a:t>
            </a:r>
            <a:r>
              <a:rPr lang="en-US" sz="1200" spc="-5" dirty="0" err="1">
                <a:latin typeface="Lucida Sans Unicode"/>
                <a:cs typeface="Lucida Sans Unicode"/>
              </a:rPr>
              <a:t>maybeThrowException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(which  </a:t>
            </a:r>
            <a:r>
              <a:rPr lang="en-US" sz="1200" spc="-5" dirty="0">
                <a:latin typeface="Lucida Sans Unicode"/>
                <a:cs typeface="Lucida Sans Unicode"/>
              </a:rPr>
              <a:t>might end early </a:t>
            </a:r>
            <a:r>
              <a:rPr lang="en-US" sz="1200" dirty="0">
                <a:latin typeface="Lucida Sans Unicode"/>
                <a:cs typeface="Lucida Sans Unicode"/>
              </a:rPr>
              <a:t>if it </a:t>
            </a:r>
            <a:r>
              <a:rPr lang="en-US" sz="1200" spc="-5" dirty="0">
                <a:latin typeface="Lucida Sans Unicode"/>
                <a:cs typeface="Lucida Sans Unicode"/>
              </a:rPr>
              <a:t>throws an exception), and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5" dirty="0" err="1">
                <a:latin typeface="Lucida Sans Unicode"/>
                <a:cs typeface="Lucida Sans Unicode"/>
              </a:rPr>
              <a:t>alwaysDoThis</a:t>
            </a:r>
            <a:r>
              <a:rPr lang="en-US" sz="1200" spc="-5" dirty="0">
                <a:latin typeface="Lucida Sans Unicode"/>
                <a:cs typeface="Lucida Sans Unicode"/>
              </a:rPr>
              <a:t>.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50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</a:t>
            </a:r>
            <a:r>
              <a:rPr lang="en-US" sz="1200" spc="-5" dirty="0" err="1">
                <a:latin typeface="Lucida Sans Unicode"/>
                <a:cs typeface="Lucida Sans Unicode"/>
              </a:rPr>
              <a:t>maybeDoThis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will </a:t>
            </a:r>
            <a:r>
              <a:rPr lang="en-US" sz="1200" spc="-5" dirty="0">
                <a:latin typeface="Lucida Sans Unicode"/>
                <a:cs typeface="Lucida Sans Unicode"/>
              </a:rPr>
              <a:t>get skipped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 err="1">
                <a:latin typeface="Lucida Sans Unicode"/>
                <a:cs typeface="Lucida Sans Unicode"/>
              </a:rPr>
              <a:t>maybeThrowException</a:t>
            </a:r>
            <a:r>
              <a:rPr lang="en-US" sz="1200" spc="-5" dirty="0">
                <a:latin typeface="Lucida Sans Unicode"/>
                <a:cs typeface="Lucida Sans Unicode"/>
              </a:rPr>
              <a:t> throws an</a:t>
            </a:r>
            <a:r>
              <a:rPr lang="en-US" sz="1200" spc="4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exception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0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</a:t>
            </a:r>
            <a:r>
              <a:rPr lang="en-US" sz="1200" spc="-5" dirty="0" err="1">
                <a:latin typeface="Lucida Sans Unicode"/>
                <a:cs typeface="Lucida Sans Unicode"/>
              </a:rPr>
              <a:t>maybeDoThat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will </a:t>
            </a:r>
            <a:r>
              <a:rPr lang="en-US" sz="1200" spc="-5" dirty="0">
                <a:latin typeface="Lucida Sans Unicode"/>
                <a:cs typeface="Lucida Sans Unicode"/>
              </a:rPr>
              <a:t>get skipped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dirty="0">
                <a:latin typeface="Lucida Sans Unicode"/>
                <a:cs typeface="Lucida Sans Unicode"/>
              </a:rPr>
              <a:t>body of </a:t>
            </a:r>
            <a:r>
              <a:rPr lang="en-US" sz="1200" spc="-5" dirty="0">
                <a:latin typeface="Lucida Sans Unicode"/>
                <a:cs typeface="Lucida Sans Unicode"/>
              </a:rPr>
              <a:t>the try does </a:t>
            </a:r>
            <a:r>
              <a:rPr lang="en-US" sz="1200" dirty="0">
                <a:latin typeface="Lucida Sans Unicode"/>
                <a:cs typeface="Lucida Sans Unicode"/>
              </a:rPr>
              <a:t>not </a:t>
            </a:r>
            <a:r>
              <a:rPr lang="en-US" sz="1200" spc="-5" dirty="0">
                <a:latin typeface="Lucida Sans Unicode"/>
                <a:cs typeface="Lucida Sans Unicode"/>
              </a:rPr>
              <a:t>throw </a:t>
            </a:r>
            <a:r>
              <a:rPr lang="en-US" sz="1200" dirty="0">
                <a:latin typeface="Lucida Sans Unicode"/>
                <a:cs typeface="Lucida Sans Unicode"/>
              </a:rPr>
              <a:t>a</a:t>
            </a:r>
            <a:r>
              <a:rPr lang="en-US" sz="1200" spc="45" dirty="0">
                <a:latin typeface="Lucida Sans Unicode"/>
                <a:cs typeface="Lucida Sans Unicode"/>
              </a:rPr>
              <a:t> </a:t>
            </a:r>
            <a:r>
              <a:rPr lang="en-US" sz="1200" spc="-5" dirty="0" err="1">
                <a:latin typeface="Lucida Sans Unicode"/>
                <a:cs typeface="Lucida Sans Unicode"/>
              </a:rPr>
              <a:t>SomeException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</a:t>
            </a:r>
            <a:r>
              <a:rPr lang="en-US" sz="1200" spc="-5" dirty="0" err="1">
                <a:latin typeface="Lucida Sans Unicode"/>
                <a:cs typeface="Lucida Sans Unicode"/>
              </a:rPr>
              <a:t>maybeDoTheOtherThing</a:t>
            </a:r>
            <a:r>
              <a:rPr lang="en-US" sz="1200" spc="-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will </a:t>
            </a:r>
            <a:r>
              <a:rPr lang="en-US" sz="1200" spc="-5" dirty="0">
                <a:latin typeface="Lucida Sans Unicode"/>
                <a:cs typeface="Lucida Sans Unicode"/>
              </a:rPr>
              <a:t>get skipped </a:t>
            </a:r>
            <a:r>
              <a:rPr lang="en-US" sz="1200" dirty="0">
                <a:latin typeface="Lucida Sans Unicode"/>
                <a:cs typeface="Lucida Sans Unicode"/>
              </a:rPr>
              <a:t>if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dirty="0">
                <a:latin typeface="Lucida Sans Unicode"/>
                <a:cs typeface="Lucida Sans Unicode"/>
              </a:rPr>
              <a:t>body of </a:t>
            </a:r>
            <a:r>
              <a:rPr lang="en-US" sz="1200" spc="-5" dirty="0">
                <a:latin typeface="Lucida Sans Unicode"/>
                <a:cs typeface="Lucida Sans Unicode"/>
              </a:rPr>
              <a:t>the try throws an exception that </a:t>
            </a:r>
            <a:r>
              <a:rPr lang="en-US" sz="1200" dirty="0">
                <a:latin typeface="Lucida Sans Unicode"/>
                <a:cs typeface="Lucida Sans Unicode"/>
              </a:rPr>
              <a:t>isn’t  a </a:t>
            </a:r>
            <a:r>
              <a:rPr lang="en-US" sz="1200" spc="-5" dirty="0" err="1">
                <a:latin typeface="Lucida Sans Unicode"/>
                <a:cs typeface="Lucida Sans Unicode"/>
              </a:rPr>
              <a:t>SomeException</a:t>
            </a:r>
            <a:r>
              <a:rPr lang="en-US" sz="1200" spc="-5" dirty="0">
                <a:latin typeface="Lucida Sans Unicode"/>
                <a:cs typeface="Lucida Sans Unicode"/>
              </a:rPr>
              <a:t>, </a:t>
            </a:r>
            <a:r>
              <a:rPr lang="en-US" sz="1200" dirty="0">
                <a:latin typeface="Lucida Sans Unicode"/>
                <a:cs typeface="Lucida Sans Unicode"/>
              </a:rPr>
              <a:t>or if </a:t>
            </a:r>
            <a:r>
              <a:rPr lang="en-US" sz="1200" spc="-5" dirty="0" err="1">
                <a:latin typeface="Lucida Sans Unicode"/>
                <a:cs typeface="Lucida Sans Unicode"/>
              </a:rPr>
              <a:t>maybeDoThat</a:t>
            </a:r>
            <a:r>
              <a:rPr lang="en-US" sz="1200" spc="-5" dirty="0">
                <a:latin typeface="Lucida Sans Unicode"/>
                <a:cs typeface="Lucida Sans Unicode"/>
              </a:rPr>
              <a:t> throws an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exception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301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-When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-5" dirty="0">
                <a:latin typeface="Lucida Sans Unicode"/>
                <a:cs typeface="Lucida Sans Unicode"/>
              </a:rPr>
              <a:t>write code, the Java compiler </a:t>
            </a:r>
            <a:r>
              <a:rPr lang="en-US" sz="1200" dirty="0">
                <a:latin typeface="Lucida Sans Unicode"/>
                <a:cs typeface="Lucida Sans Unicode"/>
              </a:rPr>
              <a:t>will </a:t>
            </a:r>
            <a:r>
              <a:rPr lang="en-US" sz="1200" spc="-5" dirty="0">
                <a:latin typeface="Lucida Sans Unicode"/>
                <a:cs typeface="Lucida Sans Unicode"/>
              </a:rPr>
              <a:t>read </a:t>
            </a:r>
            <a:r>
              <a:rPr lang="en-US" sz="1200" dirty="0">
                <a:latin typeface="Lucida Sans Unicode"/>
                <a:cs typeface="Lucida Sans Unicode"/>
              </a:rPr>
              <a:t>it from </a:t>
            </a:r>
            <a:r>
              <a:rPr lang="en-US" sz="1200" spc="-5" dirty="0">
                <a:latin typeface="Lucida Sans Unicode"/>
                <a:cs typeface="Lucida Sans Unicode"/>
              </a:rPr>
              <a:t>the</a:t>
            </a:r>
            <a:r>
              <a:rPr lang="en-US" sz="1200" spc="55" dirty="0">
                <a:latin typeface="Lucida Sans Unicode"/>
                <a:cs typeface="Lucida Sans Unicode"/>
              </a:rPr>
              <a:t> </a:t>
            </a:r>
            <a:r>
              <a:rPr lang="en-US" sz="1200" spc="-10" dirty="0">
                <a:latin typeface="Lucida Sans Unicode"/>
                <a:cs typeface="Lucida Sans Unicode"/>
              </a:rPr>
              <a:t>file.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1107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-On disk </a:t>
            </a:r>
            <a:r>
              <a:rPr lang="en-US" sz="1200" spc="-5" dirty="0">
                <a:latin typeface="Lucida Sans Unicode"/>
                <a:cs typeface="Lucida Sans Unicode"/>
              </a:rPr>
              <a:t>somewhere, </a:t>
            </a:r>
            <a:r>
              <a:rPr lang="en-US" sz="1200" dirty="0">
                <a:latin typeface="Lucida Sans Unicode"/>
                <a:cs typeface="Lucida Sans Unicode"/>
              </a:rPr>
              <a:t>I </a:t>
            </a:r>
            <a:r>
              <a:rPr lang="en-US" sz="1200" spc="-5" dirty="0">
                <a:latin typeface="Lucida Sans Unicode"/>
                <a:cs typeface="Lucida Sans Unicode"/>
              </a:rPr>
              <a:t>have the </a:t>
            </a:r>
            <a:r>
              <a:rPr lang="en-US" sz="1200" spc="-10" dirty="0">
                <a:latin typeface="Lucida Sans Unicode"/>
                <a:cs typeface="Lucida Sans Unicode"/>
              </a:rPr>
              <a:t>file</a:t>
            </a:r>
            <a:r>
              <a:rPr lang="en-US" sz="1200" spc="-5" dirty="0">
                <a:latin typeface="Lucida Sans Unicode"/>
                <a:cs typeface="Lucida Sans Unicode"/>
              </a:rPr>
              <a:t> myFile.txt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9982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-On disk </a:t>
            </a:r>
            <a:r>
              <a:rPr lang="en-US" sz="1200" spc="-5" dirty="0">
                <a:latin typeface="Lucida Sans Unicode"/>
                <a:cs typeface="Lucida Sans Unicode"/>
              </a:rPr>
              <a:t>somewhere, </a:t>
            </a:r>
            <a:r>
              <a:rPr lang="en-US" sz="1200" dirty="0">
                <a:latin typeface="Lucida Sans Unicode"/>
                <a:cs typeface="Lucida Sans Unicode"/>
              </a:rPr>
              <a:t>I </a:t>
            </a:r>
            <a:r>
              <a:rPr lang="en-US" sz="1200" spc="-5" dirty="0">
                <a:latin typeface="Lucida Sans Unicode"/>
                <a:cs typeface="Lucida Sans Unicode"/>
              </a:rPr>
              <a:t>have the </a:t>
            </a:r>
            <a:r>
              <a:rPr lang="en-US" sz="1200" spc="-10" dirty="0">
                <a:latin typeface="Lucida Sans Unicode"/>
                <a:cs typeface="Lucida Sans Unicode"/>
              </a:rPr>
              <a:t>file</a:t>
            </a:r>
            <a:r>
              <a:rPr lang="en-US" sz="1200" spc="-5" dirty="0">
                <a:latin typeface="Lucida Sans Unicode"/>
                <a:cs typeface="Lucida Sans Unicode"/>
              </a:rPr>
              <a:t> myFile.txt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414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-Opening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10" dirty="0">
                <a:latin typeface="Lucida Sans Unicode"/>
                <a:cs typeface="Lucida Sans Unicode"/>
              </a:rPr>
              <a:t>file </a:t>
            </a:r>
            <a:r>
              <a:rPr lang="en-US" sz="1200" spc="-5" dirty="0">
                <a:latin typeface="Lucida Sans Unicode"/>
                <a:cs typeface="Lucida Sans Unicode"/>
              </a:rPr>
              <a:t>creates </a:t>
            </a:r>
            <a:r>
              <a:rPr lang="en-US" sz="1200" dirty="0">
                <a:latin typeface="Lucida Sans Unicode"/>
                <a:cs typeface="Lucida Sans Unicode"/>
              </a:rPr>
              <a:t>a “</a:t>
            </a:r>
            <a:r>
              <a:rPr lang="en-US" sz="1200" dirty="0" err="1">
                <a:latin typeface="Lucida Sans Unicode"/>
                <a:cs typeface="Lucida Sans Unicode"/>
              </a:rPr>
              <a:t>filehandle</a:t>
            </a:r>
            <a:r>
              <a:rPr lang="en-US" sz="1200" dirty="0">
                <a:latin typeface="Lucida Sans Unicode"/>
                <a:cs typeface="Lucida Sans Unicode"/>
              </a:rPr>
              <a:t>”, </a:t>
            </a:r>
            <a:r>
              <a:rPr lang="en-US" sz="1200" spc="-5" dirty="0">
                <a:latin typeface="Lucida Sans Unicode"/>
                <a:cs typeface="Lucida Sans Unicode"/>
              </a:rPr>
              <a:t>that </a:t>
            </a:r>
            <a:r>
              <a:rPr lang="en-US" sz="1200" dirty="0">
                <a:latin typeface="Lucida Sans Unicode"/>
                <a:cs typeface="Lucida Sans Unicode"/>
              </a:rPr>
              <a:t>is, a </a:t>
            </a:r>
            <a:r>
              <a:rPr lang="en-US" sz="1200" spc="-5" dirty="0">
                <a:latin typeface="Lucida Sans Unicode"/>
                <a:cs typeface="Lucida Sans Unicode"/>
              </a:rPr>
              <a:t>handle </a:t>
            </a:r>
            <a:r>
              <a:rPr lang="en-US" sz="1200" dirty="0">
                <a:latin typeface="Lucida Sans Unicode"/>
                <a:cs typeface="Lucida Sans Unicode"/>
              </a:rPr>
              <a:t>on </a:t>
            </a:r>
            <a:r>
              <a:rPr lang="en-US" sz="1200" spc="-5" dirty="0">
                <a:latin typeface="Lucida Sans Unicode"/>
                <a:cs typeface="Lucida Sans Unicode"/>
              </a:rPr>
              <a:t>the open</a:t>
            </a:r>
            <a:r>
              <a:rPr lang="en-US" sz="1200" spc="20" dirty="0">
                <a:latin typeface="Lucida Sans Unicode"/>
                <a:cs typeface="Lucida Sans Unicode"/>
              </a:rPr>
              <a:t> </a:t>
            </a:r>
            <a:r>
              <a:rPr lang="en-US" sz="1200" spc="-10" dirty="0">
                <a:latin typeface="Lucida Sans Unicode"/>
                <a:cs typeface="Lucida Sans Unicode"/>
              </a:rPr>
              <a:t>file.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 marR="5080">
              <a:lnSpc>
                <a:spcPts val="260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call </a:t>
            </a:r>
            <a:r>
              <a:rPr lang="en-US" sz="1200" dirty="0">
                <a:latin typeface="Lucida Sans Unicode"/>
                <a:cs typeface="Lucida Sans Unicode"/>
              </a:rPr>
              <a:t>it a </a:t>
            </a:r>
            <a:r>
              <a:rPr lang="en-US" sz="1200" spc="10" dirty="0">
                <a:latin typeface="Lucida Sans Unicode"/>
                <a:cs typeface="Lucida Sans Unicode"/>
              </a:rPr>
              <a:t>“handle” </a:t>
            </a:r>
            <a:r>
              <a:rPr lang="en-US" sz="1200" dirty="0">
                <a:latin typeface="Lucida Sans Unicode"/>
                <a:cs typeface="Lucida Sans Unicode"/>
              </a:rPr>
              <a:t>in much </a:t>
            </a:r>
            <a:r>
              <a:rPr lang="en-US" sz="1200" spc="-5" dirty="0">
                <a:latin typeface="Lucida Sans Unicode"/>
                <a:cs typeface="Lucida Sans Unicode"/>
              </a:rPr>
              <a:t>the same way as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pan has </a:t>
            </a:r>
            <a:r>
              <a:rPr lang="en-US" sz="1200" dirty="0">
                <a:latin typeface="Lucida Sans Unicode"/>
                <a:cs typeface="Lucida Sans Unicode"/>
              </a:rPr>
              <a:t>a </a:t>
            </a:r>
            <a:r>
              <a:rPr lang="en-US" sz="1200" spc="-5" dirty="0">
                <a:latin typeface="Lucida Sans Unicode"/>
                <a:cs typeface="Lucida Sans Unicode"/>
              </a:rPr>
              <a:t>handle </a:t>
            </a:r>
            <a:r>
              <a:rPr lang="en-US" sz="1200" dirty="0">
                <a:latin typeface="Lucida Sans Unicode"/>
                <a:cs typeface="Lucida Sans Unicode"/>
              </a:rPr>
              <a:t>- </a:t>
            </a:r>
            <a:r>
              <a:rPr lang="en-US" sz="1200" spc="-5" dirty="0">
                <a:latin typeface="Lucida Sans Unicode"/>
                <a:cs typeface="Lucida Sans Unicode"/>
              </a:rPr>
              <a:t>this </a:t>
            </a:r>
            <a:r>
              <a:rPr lang="en-US" sz="1200" dirty="0">
                <a:latin typeface="Lucida Sans Unicode"/>
                <a:cs typeface="Lucida Sans Unicode"/>
              </a:rPr>
              <a:t>is how </a:t>
            </a:r>
            <a:r>
              <a:rPr lang="en-US" sz="1200" spc="-5" dirty="0">
                <a:latin typeface="Lucida Sans Unicode"/>
                <a:cs typeface="Lucida Sans Unicode"/>
              </a:rPr>
              <a:t>to </a:t>
            </a:r>
            <a:r>
              <a:rPr lang="en-US" sz="1200" dirty="0">
                <a:latin typeface="Lucida Sans Unicode"/>
                <a:cs typeface="Lucida Sans Unicode"/>
              </a:rPr>
              <a:t>hold </a:t>
            </a:r>
            <a:r>
              <a:rPr lang="en-US" sz="1200" spc="-5" dirty="0">
                <a:latin typeface="Lucida Sans Unicode"/>
                <a:cs typeface="Lucida Sans Unicode"/>
              </a:rPr>
              <a:t>the pan </a:t>
            </a:r>
            <a:r>
              <a:rPr lang="en-US" sz="1200" spc="-10" dirty="0">
                <a:latin typeface="Lucida Sans Unicode"/>
                <a:cs typeface="Lucida Sans Unicode"/>
              </a:rPr>
              <a:t>(file) </a:t>
            </a:r>
            <a:r>
              <a:rPr lang="en-US" sz="1200" spc="-5" dirty="0">
                <a:latin typeface="Lucida Sans Unicode"/>
                <a:cs typeface="Lucida Sans Unicode"/>
              </a:rPr>
              <a:t>and manipulate the pan</a:t>
            </a:r>
            <a:r>
              <a:rPr lang="en-US" sz="1200" spc="25" dirty="0">
                <a:latin typeface="Lucida Sans Unicode"/>
                <a:cs typeface="Lucida Sans Unicode"/>
              </a:rPr>
              <a:t> </a:t>
            </a:r>
            <a:r>
              <a:rPr lang="en-US" sz="1200" spc="-10" dirty="0">
                <a:latin typeface="Lucida Sans Unicode"/>
                <a:cs typeface="Lucida Sans Unicode"/>
              </a:rPr>
              <a:t>(file)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6047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-The </a:t>
            </a:r>
            <a:r>
              <a:rPr lang="en-US" sz="1200" spc="-5" dirty="0" err="1">
                <a:latin typeface="Lucida Sans Unicode"/>
                <a:cs typeface="Lucida Sans Unicode"/>
              </a:rPr>
              <a:t>filehandle</a:t>
            </a:r>
            <a:r>
              <a:rPr lang="en-US" sz="1200" spc="-5" dirty="0">
                <a:latin typeface="Lucida Sans Unicode"/>
                <a:cs typeface="Lucida Sans Unicode"/>
              </a:rPr>
              <a:t> keeps track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where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are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spc="-10" dirty="0">
                <a:latin typeface="Lucida Sans Unicode"/>
                <a:cs typeface="Lucida Sans Unicode"/>
              </a:rPr>
              <a:t>file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-Initially,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are right at the start </a:t>
            </a:r>
            <a:r>
              <a:rPr lang="en-US" sz="1200" dirty="0">
                <a:latin typeface="Lucida Sans Unicode"/>
                <a:cs typeface="Lucida Sans Unicode"/>
              </a:rPr>
              <a:t>of </a:t>
            </a:r>
            <a:r>
              <a:rPr lang="en-US" sz="1200" spc="-5" dirty="0">
                <a:latin typeface="Lucida Sans Unicode"/>
                <a:cs typeface="Lucida Sans Unicode"/>
              </a:rPr>
              <a:t>the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10" dirty="0">
                <a:latin typeface="Lucida Sans Unicode"/>
                <a:cs typeface="Lucida Sans Unicode"/>
              </a:rPr>
              <a:t>file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322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can then read </a:t>
            </a:r>
            <a:r>
              <a:rPr lang="en-US" sz="1200" dirty="0">
                <a:latin typeface="Lucida Sans Unicode"/>
                <a:cs typeface="Lucida Sans Unicode"/>
              </a:rPr>
              <a:t>from </a:t>
            </a:r>
            <a:r>
              <a:rPr lang="en-US" sz="1200" spc="-5" dirty="0">
                <a:latin typeface="Lucida Sans Unicode"/>
                <a:cs typeface="Lucida Sans Unicode"/>
              </a:rPr>
              <a:t>the</a:t>
            </a:r>
            <a:r>
              <a:rPr lang="en-US" sz="1200" spc="-55" dirty="0">
                <a:latin typeface="Lucida Sans Unicode"/>
                <a:cs typeface="Lucida Sans Unicode"/>
              </a:rPr>
              <a:t> </a:t>
            </a:r>
            <a:r>
              <a:rPr lang="en-US" sz="1200" spc="-5" dirty="0" err="1">
                <a:latin typeface="Lucida Sans Unicode"/>
                <a:cs typeface="Lucida Sans Unicode"/>
              </a:rPr>
              <a:t>filehandle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7756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-When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read </a:t>
            </a:r>
            <a:r>
              <a:rPr lang="en-US" sz="1200" dirty="0">
                <a:latin typeface="Lucida Sans Unicode"/>
                <a:cs typeface="Lucida Sans Unicode"/>
              </a:rPr>
              <a:t>from a </a:t>
            </a:r>
            <a:r>
              <a:rPr lang="en-US" sz="1200" spc="-5" dirty="0" err="1">
                <a:latin typeface="Lucida Sans Unicode"/>
                <a:cs typeface="Lucida Sans Unicode"/>
              </a:rPr>
              <a:t>filehandle</a:t>
            </a:r>
            <a:r>
              <a:rPr lang="en-US" sz="1200" spc="-5" dirty="0">
                <a:latin typeface="Lucida Sans Unicode"/>
                <a:cs typeface="Lucida Sans Unicode"/>
              </a:rPr>
              <a:t>,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get whatever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where the </a:t>
            </a:r>
            <a:r>
              <a:rPr lang="en-US" sz="1200" spc="-10" dirty="0">
                <a:latin typeface="Lucida Sans Unicode"/>
                <a:cs typeface="Lucida Sans Unicode"/>
              </a:rPr>
              <a:t>file </a:t>
            </a:r>
            <a:r>
              <a:rPr lang="en-US" sz="1200" spc="-5" dirty="0">
                <a:latin typeface="Lucida Sans Unicode"/>
                <a:cs typeface="Lucida Sans Unicode"/>
              </a:rPr>
              <a:t>pointer (the red arrow)</a:t>
            </a:r>
            <a:r>
              <a:rPr lang="en-US" sz="1200" spc="9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is</a:t>
            </a: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-The </a:t>
            </a:r>
            <a:r>
              <a:rPr lang="en-US" sz="1200" spc="-10" dirty="0">
                <a:latin typeface="Lucida Sans Unicode"/>
                <a:cs typeface="Lucida Sans Unicode"/>
              </a:rPr>
              <a:t>file </a:t>
            </a:r>
            <a:r>
              <a:rPr lang="en-US" sz="1200" spc="-5" dirty="0">
                <a:latin typeface="Lucida Sans Unicode"/>
                <a:cs typeface="Lucida Sans Unicode"/>
              </a:rPr>
              <a:t>pointer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updated to </a:t>
            </a:r>
            <a:r>
              <a:rPr lang="en-US" sz="1200" dirty="0">
                <a:latin typeface="Lucida Sans Unicode"/>
                <a:cs typeface="Lucida Sans Unicode"/>
              </a:rPr>
              <a:t>point </a:t>
            </a:r>
            <a:r>
              <a:rPr lang="en-US" sz="1200" spc="-5" dirty="0">
                <a:latin typeface="Lucida Sans Unicode"/>
                <a:cs typeface="Lucida Sans Unicode"/>
              </a:rPr>
              <a:t>to the next position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the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10" dirty="0">
                <a:latin typeface="Lucida Sans Unicode"/>
                <a:cs typeface="Lucida Sans Unicode"/>
              </a:rPr>
              <a:t>file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E4CE6-EE5E-48FF-8FCE-411C3A3F4E2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7198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2523058" y="203200"/>
            <a:ext cx="7958683" cy="252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571488"/>
            <a:ext cx="9103360" cy="29337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699004"/>
            <a:ext cx="5657088" cy="7744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699004"/>
            <a:ext cx="5657088" cy="774496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523058" y="203200"/>
            <a:ext cx="7958455" cy="25247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49485" y="1903729"/>
            <a:ext cx="11895455" cy="5918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10913364"/>
            <a:ext cx="4161536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10913364"/>
            <a:ext cx="2991104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5/3/21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10913364"/>
            <a:ext cx="2991104" cy="5867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2735012"/>
            <a:ext cx="10716260" cy="7018588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lang="en-US" dirty="0"/>
              <a:t>23</a:t>
            </a:r>
            <a:endParaRPr dirty="0"/>
          </a:p>
          <a:p>
            <a:pPr marL="12700" algn="ctr">
              <a:lnSpc>
                <a:spcPct val="100000"/>
              </a:lnSpc>
              <a:spcBef>
                <a:spcPts val="1420"/>
              </a:spcBef>
            </a:pPr>
            <a:br>
              <a:rPr lang="en-US" sz="3600" spc="-70" dirty="0"/>
            </a:br>
            <a:br>
              <a:rPr lang="en-US" sz="3600" spc="-70" dirty="0"/>
            </a:br>
            <a:r>
              <a:rPr lang="en-US" sz="4400" spc="-70" dirty="0"/>
              <a:t>Maryam Jalali</a:t>
            </a: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br>
              <a:rPr lang="en-US" sz="3600" spc="-70" dirty="0"/>
            </a:br>
            <a:r>
              <a:rPr lang="en-US" sz="3600" spc="-70" dirty="0"/>
              <a:t>Some slides adapted from Dr. </a:t>
            </a:r>
            <a:r>
              <a:rPr sz="3600" spc="-70" dirty="0"/>
              <a:t>Kyle</a:t>
            </a:r>
            <a:r>
              <a:rPr sz="3600" spc="-10" dirty="0"/>
              <a:t> </a:t>
            </a:r>
            <a:r>
              <a:rPr sz="3600" spc="-40" dirty="0"/>
              <a:t>Dewey</a:t>
            </a:r>
            <a:endParaRPr sz="36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3276600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>
                <a:moveTo>
                  <a:pt x="2464897" y="0"/>
                </a:moveTo>
                <a:lnTo>
                  <a:pt x="2445847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6836" y="3192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6227" y="2489200"/>
            <a:ext cx="2141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Open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800" y="3073400"/>
            <a:ext cx="20574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Filehandle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3276600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>
                <a:moveTo>
                  <a:pt x="2464897" y="0"/>
                </a:moveTo>
                <a:lnTo>
                  <a:pt x="2445847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6836" y="3192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6227" y="2489200"/>
            <a:ext cx="2141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Open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800" y="3073400"/>
            <a:ext cx="20574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Filehandle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48839" y="805180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864580" y="0"/>
                </a:moveTo>
                <a:lnTo>
                  <a:pt x="84553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52459" y="79679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3276600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>
                <a:moveTo>
                  <a:pt x="2464897" y="0"/>
                </a:moveTo>
                <a:lnTo>
                  <a:pt x="2445847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6836" y="3192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6227" y="2489200"/>
            <a:ext cx="2141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Open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800" y="3073400"/>
            <a:ext cx="20574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48839" y="805180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864580" y="0"/>
                </a:moveTo>
                <a:lnTo>
                  <a:pt x="84553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52459" y="79679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53680" y="5105490"/>
            <a:ext cx="167640" cy="167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05600" y="2628900"/>
          <a:ext cx="2425700" cy="252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0">
                <a:tc gridSpan="2"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2400"/>
                        </a:spcBef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Filehandle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304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4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Read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33020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9254715" y="4229100"/>
            <a:ext cx="33553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7610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Filehandle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3276600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>
                <a:moveTo>
                  <a:pt x="2464897" y="0"/>
                </a:moveTo>
                <a:lnTo>
                  <a:pt x="2445847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6836" y="3192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6227" y="2489200"/>
            <a:ext cx="2141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Open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800" y="3073400"/>
            <a:ext cx="20574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48839" y="863600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864580" y="0"/>
                </a:moveTo>
                <a:lnTo>
                  <a:pt x="84553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52459" y="85521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53680" y="5105490"/>
            <a:ext cx="167640" cy="167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05600" y="2628900"/>
          <a:ext cx="2425700" cy="252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0">
                <a:tc gridSpan="2"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2400"/>
                        </a:spcBef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Filehandle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304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4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Read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33020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7439434" y="4229100"/>
            <a:ext cx="5170805" cy="170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7530">
              <a:lnSpc>
                <a:spcPct val="100000"/>
              </a:lnSpc>
              <a:spcBef>
                <a:spcPts val="100"/>
              </a:spcBef>
              <a:tabLst>
                <a:tab pos="3012440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Filehandle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110"/>
              </a:spcBef>
            </a:pPr>
            <a:r>
              <a:rPr sz="4200" dirty="0">
                <a:latin typeface="Courier New"/>
                <a:cs typeface="Courier New"/>
              </a:rPr>
              <a:t>one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3276600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>
                <a:moveTo>
                  <a:pt x="2464897" y="0"/>
                </a:moveTo>
                <a:lnTo>
                  <a:pt x="2445847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6836" y="3192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6227" y="2489200"/>
            <a:ext cx="2141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Open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800" y="3073400"/>
            <a:ext cx="20574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48839" y="863600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864580" y="0"/>
                </a:moveTo>
                <a:lnTo>
                  <a:pt x="84553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52459" y="85521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53680" y="5105490"/>
            <a:ext cx="167640" cy="167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05600" y="2628900"/>
          <a:ext cx="2425700" cy="252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0">
                <a:tc gridSpan="2"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2400"/>
                        </a:spcBef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Filehandle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304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4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Read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33020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9254715" y="4229100"/>
            <a:ext cx="33553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7610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Filehandle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3276600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>
                <a:moveTo>
                  <a:pt x="2464897" y="0"/>
                </a:moveTo>
                <a:lnTo>
                  <a:pt x="2445847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6836" y="3192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6227" y="2489200"/>
            <a:ext cx="2141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Open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800" y="3073400"/>
            <a:ext cx="20574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48839" y="920750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864580" y="0"/>
                </a:moveTo>
                <a:lnTo>
                  <a:pt x="84553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52459" y="91236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53680" y="5105490"/>
            <a:ext cx="167640" cy="167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05600" y="2628900"/>
          <a:ext cx="2425700" cy="252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0">
                <a:tc gridSpan="2"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2400"/>
                        </a:spcBef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Filehandle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304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4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Read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33020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7439434" y="4229100"/>
            <a:ext cx="5170805" cy="170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27530">
              <a:lnSpc>
                <a:spcPct val="100000"/>
              </a:lnSpc>
              <a:spcBef>
                <a:spcPts val="100"/>
              </a:spcBef>
              <a:tabLst>
                <a:tab pos="3012440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Filehandle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110"/>
              </a:spcBef>
            </a:pPr>
            <a:r>
              <a:rPr sz="4200" dirty="0">
                <a:latin typeface="Courier New"/>
                <a:cs typeface="Courier New"/>
              </a:rPr>
              <a:t>two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3276600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>
                <a:moveTo>
                  <a:pt x="2464897" y="0"/>
                </a:moveTo>
                <a:lnTo>
                  <a:pt x="2445847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6836" y="3192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6227" y="2489200"/>
            <a:ext cx="2141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Open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800" y="3073400"/>
            <a:ext cx="20574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48839" y="920750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864580" y="0"/>
                </a:moveTo>
                <a:lnTo>
                  <a:pt x="84553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52459" y="91236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53680" y="5105490"/>
            <a:ext cx="167640" cy="167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05600" y="2628900"/>
          <a:ext cx="2425700" cy="252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0">
                <a:tc gridSpan="2"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2400"/>
                        </a:spcBef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Filehandle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304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4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4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Read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33020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9254715" y="4229100"/>
            <a:ext cx="335534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97610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Filehandle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3276600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>
                <a:moveTo>
                  <a:pt x="2464897" y="0"/>
                </a:moveTo>
                <a:lnTo>
                  <a:pt x="2445847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6836" y="3192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6227" y="2489200"/>
            <a:ext cx="2141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Open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800" y="3073400"/>
            <a:ext cx="20574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448839" y="965200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864580" y="0"/>
                </a:moveTo>
                <a:lnTo>
                  <a:pt x="84553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8252459" y="95681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53680" y="5105490"/>
            <a:ext cx="167640" cy="167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705600" y="2628900"/>
          <a:ext cx="2425700" cy="25248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0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70000">
                <a:tc gridSpan="2">
                  <a:txBody>
                    <a:bodyPr/>
                    <a:lstStyle/>
                    <a:p>
                      <a:pPr marL="191135">
                        <a:lnSpc>
                          <a:spcPct val="100000"/>
                        </a:lnSpc>
                        <a:spcBef>
                          <a:spcPts val="2400"/>
                        </a:spcBef>
                      </a:pPr>
                      <a:r>
                        <a:rPr sz="4000" spc="-5" dirty="0">
                          <a:solidFill>
                            <a:srgbClr val="FFFFFF"/>
                          </a:solidFill>
                          <a:latin typeface="Gill Sans MT"/>
                          <a:cs typeface="Gill Sans MT"/>
                        </a:rPr>
                        <a:t>Filehandle</a:t>
                      </a:r>
                      <a:endParaRPr sz="4000">
                        <a:latin typeface="Gill Sans MT"/>
                        <a:cs typeface="Gill Sans MT"/>
                      </a:endParaRPr>
                    </a:p>
                  </a:txBody>
                  <a:tcPr marL="0" marR="0" marT="304800" marB="0">
                    <a:lnL w="28575">
                      <a:solidFill>
                        <a:srgbClr val="000000"/>
                      </a:solidFill>
                      <a:prstDash val="solid"/>
                    </a:lnL>
                    <a:lnR w="28575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  <a:lnB w="285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5485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38100">
                      <a:solidFill>
                        <a:srgbClr val="000000"/>
                      </a:solidFill>
                      <a:prstDash val="solid"/>
                    </a:lnR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04139">
                        <a:lnSpc>
                          <a:spcPct val="100000"/>
                        </a:lnSpc>
                        <a:spcBef>
                          <a:spcPts val="2600"/>
                        </a:spcBef>
                      </a:pPr>
                      <a:r>
                        <a:rPr sz="4200" spc="-5" dirty="0">
                          <a:latin typeface="Gill Sans MT"/>
                          <a:cs typeface="Gill Sans MT"/>
                        </a:rPr>
                        <a:t>Read</a:t>
                      </a:r>
                      <a:endParaRPr sz="4200">
                        <a:latin typeface="Gill Sans MT"/>
                        <a:cs typeface="Gill Sans MT"/>
                      </a:endParaRPr>
                    </a:p>
                  </a:txBody>
                  <a:tcPr marL="0" marR="0" marT="330200" marB="0">
                    <a:lnL w="38100">
                      <a:solidFill>
                        <a:srgbClr val="000000"/>
                      </a:solidFill>
                      <a:prstDash val="solid"/>
                    </a:lnL>
                    <a:lnT w="285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7" name="object 17"/>
          <p:cNvSpPr txBox="1"/>
          <p:nvPr/>
        </p:nvSpPr>
        <p:spPr>
          <a:xfrm>
            <a:off x="7119342" y="4229100"/>
            <a:ext cx="5490845" cy="17005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147570">
              <a:lnSpc>
                <a:spcPct val="100000"/>
              </a:lnSpc>
              <a:spcBef>
                <a:spcPts val="100"/>
              </a:spcBef>
              <a:tabLst>
                <a:tab pos="3332479" algn="l"/>
              </a:tabLst>
            </a:pP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-5" dirty="0">
                <a:latin typeface="Gill Sans MT"/>
                <a:cs typeface="Gill Sans MT"/>
              </a:rPr>
              <a:t>Filehandle</a:t>
            </a:r>
            <a:endParaRPr sz="420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110"/>
              </a:spcBef>
            </a:pPr>
            <a:r>
              <a:rPr sz="4200" dirty="0">
                <a:latin typeface="Courier New"/>
                <a:cs typeface="Courier New"/>
              </a:rPr>
              <a:t>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3276600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>
                <a:moveTo>
                  <a:pt x="2464897" y="0"/>
                </a:moveTo>
                <a:lnTo>
                  <a:pt x="2445847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6836" y="3192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6227" y="2489200"/>
            <a:ext cx="2141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Open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800" y="3073400"/>
            <a:ext cx="20574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Filehandle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448839" y="9652000"/>
            <a:ext cx="864869" cy="0"/>
          </a:xfrm>
          <a:custGeom>
            <a:avLst/>
            <a:gdLst/>
            <a:ahLst/>
            <a:cxnLst/>
            <a:rect l="l" t="t" r="r" b="b"/>
            <a:pathLst>
              <a:path w="864870">
                <a:moveTo>
                  <a:pt x="864580" y="0"/>
                </a:moveTo>
                <a:lnTo>
                  <a:pt x="845530" y="0"/>
                </a:lnTo>
                <a:lnTo>
                  <a:pt x="0" y="0"/>
                </a:lnTo>
              </a:path>
            </a:pathLst>
          </a:custGeom>
          <a:ln w="38100">
            <a:solidFill>
              <a:srgbClr val="E32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8252459" y="9568180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40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E324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7937500" y="3911600"/>
            <a:ext cx="0" cy="1255395"/>
          </a:xfrm>
          <a:custGeom>
            <a:avLst/>
            <a:gdLst/>
            <a:ahLst/>
            <a:cxnLst/>
            <a:rect l="l" t="t" r="r" b="b"/>
            <a:pathLst>
              <a:path h="1255395">
                <a:moveTo>
                  <a:pt x="0" y="1254850"/>
                </a:moveTo>
                <a:lnTo>
                  <a:pt x="0" y="123580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853680" y="5105490"/>
            <a:ext cx="167640" cy="167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535727" y="4229100"/>
            <a:ext cx="35687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Close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Filehandle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3276600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>
                <a:moveTo>
                  <a:pt x="2464897" y="0"/>
                </a:moveTo>
                <a:lnTo>
                  <a:pt x="2445847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6836" y="3192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6227" y="2489200"/>
            <a:ext cx="2141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Open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6908800" y="3073400"/>
            <a:ext cx="20574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6718300" y="2641600"/>
            <a:ext cx="24257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911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Filehandle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937500" y="3911600"/>
            <a:ext cx="0" cy="1255395"/>
          </a:xfrm>
          <a:custGeom>
            <a:avLst/>
            <a:gdLst/>
            <a:ahLst/>
            <a:cxnLst/>
            <a:rect l="l" t="t" r="r" b="b"/>
            <a:pathLst>
              <a:path h="1255395">
                <a:moveTo>
                  <a:pt x="0" y="1254850"/>
                </a:moveTo>
                <a:lnTo>
                  <a:pt x="0" y="1235800"/>
                </a:lnTo>
                <a:lnTo>
                  <a:pt x="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853680" y="5105490"/>
            <a:ext cx="167640" cy="1676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535727" y="4229100"/>
            <a:ext cx="356870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Close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Filehandle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413352" y="5101951"/>
            <a:ext cx="1116330" cy="1116330"/>
          </a:xfrm>
          <a:custGeom>
            <a:avLst/>
            <a:gdLst/>
            <a:ahLst/>
            <a:cxnLst/>
            <a:rect l="l" t="t" r="r" b="b"/>
            <a:pathLst>
              <a:path w="1116329" h="1116329">
                <a:moveTo>
                  <a:pt x="0" y="0"/>
                </a:moveTo>
                <a:lnTo>
                  <a:pt x="1115988" y="1115988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7430273" y="5100660"/>
            <a:ext cx="1071245" cy="1071245"/>
          </a:xfrm>
          <a:custGeom>
            <a:avLst/>
            <a:gdLst/>
            <a:ahLst/>
            <a:cxnLst/>
            <a:rect l="l" t="t" r="r" b="b"/>
            <a:pathLst>
              <a:path w="1071245" h="1071245">
                <a:moveTo>
                  <a:pt x="0" y="1070766"/>
                </a:moveTo>
                <a:lnTo>
                  <a:pt x="1070766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343400"/>
            <a:ext cx="4514215" cy="2545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  <a:tab pos="3630929" algn="l"/>
              </a:tabLst>
            </a:pPr>
            <a:r>
              <a:rPr sz="4200" spc="-5" dirty="0">
                <a:latin typeface="Gill Sans MT"/>
                <a:cs typeface="Gill Sans MT"/>
              </a:rPr>
              <a:t>Reading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from	</a:t>
            </a:r>
            <a:r>
              <a:rPr sz="4200" spc="25" dirty="0">
                <a:latin typeface="Gill Sans MT"/>
                <a:cs typeface="Gill Sans MT"/>
              </a:rPr>
              <a:t>files</a:t>
            </a:r>
            <a:endParaRPr sz="4200" dirty="0">
              <a:latin typeface="Gill Sans MT"/>
              <a:cs typeface="Gill Sans MT"/>
            </a:endParaRPr>
          </a:p>
          <a:p>
            <a:pPr marL="609600" indent="-571500">
              <a:lnSpc>
                <a:spcPts val="4495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Gill Sans MT"/>
                <a:cs typeface="Gill Sans MT"/>
              </a:rPr>
              <a:t>Writing to</a:t>
            </a:r>
            <a:r>
              <a:rPr sz="4200" spc="-45" dirty="0">
                <a:latin typeface="Gill Sans MT"/>
                <a:cs typeface="Gill Sans MT"/>
              </a:rPr>
              <a:t> </a:t>
            </a:r>
            <a:r>
              <a:rPr sz="4200" spc="25" dirty="0">
                <a:latin typeface="Gill Sans MT"/>
                <a:cs typeface="Gill Sans MT"/>
              </a:rPr>
              <a:t>files</a:t>
            </a:r>
            <a:endParaRPr sz="4200" dirty="0">
              <a:latin typeface="Gill Sans MT"/>
              <a:cs typeface="Gill Sans MT"/>
            </a:endParaRPr>
          </a:p>
          <a:p>
            <a:pPr marL="609600" indent="-571500">
              <a:lnSpc>
                <a:spcPts val="8034"/>
              </a:lnSpc>
              <a:buSzPct val="170238"/>
              <a:buChar char="•"/>
              <a:tabLst>
                <a:tab pos="609600" algn="l"/>
              </a:tabLst>
            </a:pPr>
            <a:endParaRPr sz="4200" dirty="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203200"/>
            <a:ext cx="795845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45160" marR="5080" indent="-633095">
              <a:lnSpc>
                <a:spcPts val="9600"/>
              </a:lnSpc>
              <a:spcBef>
                <a:spcPts val="819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  </a:t>
            </a:r>
            <a:r>
              <a:rPr spc="-5" dirty="0"/>
              <a:t>with</a:t>
            </a:r>
            <a:r>
              <a:rPr spc="-35" dirty="0"/>
              <a:t> </a:t>
            </a:r>
            <a:r>
              <a:rPr dirty="0">
                <a:latin typeface="Courier New"/>
                <a:cs typeface="Courier New"/>
              </a:rPr>
              <a:t>Scanner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0EA6FB-E5AD-48C1-8F77-8D052AD811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66" y="4210050"/>
            <a:ext cx="12329067" cy="3314700"/>
          </a:xfrm>
          <a:prstGeom prst="rect">
            <a:avLst/>
          </a:prstGeom>
        </p:spPr>
      </p:pic>
      <p:sp>
        <p:nvSpPr>
          <p:cNvPr id="4" name="object 2">
            <a:extLst>
              <a:ext uri="{FF2B5EF4-FFF2-40B4-BE49-F238E27FC236}">
                <a16:creationId xmlns:a16="http://schemas.microsoft.com/office/drawing/2014/main" id="{3C87CCEF-6C16-460C-B67F-DB2ACFDC7E2E}"/>
              </a:ext>
            </a:extLst>
          </p:cNvPr>
          <p:cNvSpPr txBox="1"/>
          <p:nvPr/>
        </p:nvSpPr>
        <p:spPr>
          <a:xfrm>
            <a:off x="2523058" y="203200"/>
            <a:ext cx="795845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45160" marR="5080" indent="-633095">
              <a:lnSpc>
                <a:spcPts val="9600"/>
              </a:lnSpc>
              <a:spcBef>
                <a:spcPts val="819"/>
              </a:spcBef>
              <a:tabLst>
                <a:tab pos="6055360" algn="l"/>
              </a:tabLst>
            </a:pPr>
            <a:r>
              <a:rPr sz="8400" dirty="0">
                <a:latin typeface="Gill Sans MT"/>
                <a:cs typeface="Gill Sans MT"/>
              </a:rPr>
              <a:t>Re</a:t>
            </a:r>
            <a:r>
              <a:rPr sz="8400" spc="-5" dirty="0">
                <a:latin typeface="Gill Sans MT"/>
                <a:cs typeface="Gill Sans MT"/>
              </a:rPr>
              <a:t>a</a:t>
            </a:r>
            <a:r>
              <a:rPr sz="8400" dirty="0">
                <a:latin typeface="Gill Sans MT"/>
                <a:cs typeface="Gill Sans MT"/>
              </a:rPr>
              <a:t>d</a:t>
            </a:r>
            <a:r>
              <a:rPr sz="8400" spc="-5" dirty="0">
                <a:latin typeface="Gill Sans MT"/>
                <a:cs typeface="Gill Sans MT"/>
              </a:rPr>
              <a:t>i</a:t>
            </a:r>
            <a:r>
              <a:rPr sz="8400" dirty="0">
                <a:latin typeface="Gill Sans MT"/>
                <a:cs typeface="Gill Sans MT"/>
              </a:rPr>
              <a:t>ng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Fil</a:t>
            </a:r>
            <a:r>
              <a:rPr sz="8400" dirty="0">
                <a:latin typeface="Gill Sans MT"/>
                <a:cs typeface="Gill Sans MT"/>
              </a:rPr>
              <a:t>es  </a:t>
            </a:r>
            <a:r>
              <a:rPr sz="8400" spc="-5" dirty="0">
                <a:latin typeface="Gill Sans MT"/>
                <a:cs typeface="Gill Sans MT"/>
              </a:rPr>
              <a:t>with</a:t>
            </a:r>
            <a:r>
              <a:rPr sz="8400" spc="-35" dirty="0">
                <a:latin typeface="Gill Sans MT"/>
                <a:cs typeface="Gill Sans MT"/>
              </a:rPr>
              <a:t> </a:t>
            </a:r>
            <a:r>
              <a:rPr sz="8400" dirty="0">
                <a:latin typeface="Courier New"/>
                <a:cs typeface="Courier New"/>
              </a:rPr>
              <a:t>Scanner</a:t>
            </a:r>
          </a:p>
        </p:txBody>
      </p:sp>
    </p:spTree>
    <p:extLst>
      <p:ext uri="{BB962C8B-B14F-4D97-AF65-F5344CB8AC3E}">
        <p14:creationId xmlns:p14="http://schemas.microsoft.com/office/powerpoint/2010/main" val="34186383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3058" y="203200"/>
            <a:ext cx="795845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45160" marR="5080" indent="-633095">
              <a:lnSpc>
                <a:spcPts val="9600"/>
              </a:lnSpc>
              <a:spcBef>
                <a:spcPts val="819"/>
              </a:spcBef>
              <a:tabLst>
                <a:tab pos="6055360" algn="l"/>
              </a:tabLst>
            </a:pPr>
            <a:r>
              <a:rPr sz="8400" dirty="0">
                <a:latin typeface="Gill Sans MT"/>
                <a:cs typeface="Gill Sans MT"/>
              </a:rPr>
              <a:t>Re</a:t>
            </a:r>
            <a:r>
              <a:rPr sz="8400" spc="-5" dirty="0">
                <a:latin typeface="Gill Sans MT"/>
                <a:cs typeface="Gill Sans MT"/>
              </a:rPr>
              <a:t>a</a:t>
            </a:r>
            <a:r>
              <a:rPr sz="8400" dirty="0">
                <a:latin typeface="Gill Sans MT"/>
                <a:cs typeface="Gill Sans MT"/>
              </a:rPr>
              <a:t>d</a:t>
            </a:r>
            <a:r>
              <a:rPr sz="8400" spc="-5" dirty="0">
                <a:latin typeface="Gill Sans MT"/>
                <a:cs typeface="Gill Sans MT"/>
              </a:rPr>
              <a:t>i</a:t>
            </a:r>
            <a:r>
              <a:rPr sz="8400" dirty="0">
                <a:latin typeface="Gill Sans MT"/>
                <a:cs typeface="Gill Sans MT"/>
              </a:rPr>
              <a:t>ng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Fil</a:t>
            </a:r>
            <a:r>
              <a:rPr sz="8400" dirty="0">
                <a:latin typeface="Gill Sans MT"/>
                <a:cs typeface="Gill Sans MT"/>
              </a:rPr>
              <a:t>es  </a:t>
            </a:r>
            <a:r>
              <a:rPr sz="8400" spc="-5" dirty="0">
                <a:latin typeface="Gill Sans MT"/>
                <a:cs typeface="Gill Sans MT"/>
              </a:rPr>
              <a:t>with</a:t>
            </a:r>
            <a:r>
              <a:rPr sz="8400" spc="-35" dirty="0">
                <a:latin typeface="Gill Sans MT"/>
                <a:cs typeface="Gill Sans MT"/>
              </a:rPr>
              <a:t> </a:t>
            </a:r>
            <a:r>
              <a:rPr sz="8400" dirty="0">
                <a:latin typeface="Courier New"/>
                <a:cs typeface="Courier New"/>
              </a:rPr>
              <a:t>Scanner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7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491129" y="2825750"/>
            <a:ext cx="601281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1: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203200"/>
            <a:ext cx="795845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45160" marR="5080" indent="-633095">
              <a:lnSpc>
                <a:spcPts val="9600"/>
              </a:lnSpc>
              <a:spcBef>
                <a:spcPts val="819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  </a:t>
            </a:r>
            <a:r>
              <a:rPr spc="-5" dirty="0"/>
              <a:t>with</a:t>
            </a:r>
            <a:r>
              <a:rPr spc="-35" dirty="0"/>
              <a:t> </a:t>
            </a:r>
            <a:r>
              <a:rPr dirty="0">
                <a:latin typeface="Courier New"/>
                <a:cs typeface="Courier New"/>
              </a:rPr>
              <a:t>Scanner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7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2915" y="2825750"/>
            <a:ext cx="11868150" cy="1719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1: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3260"/>
              </a:spcBef>
            </a:pPr>
            <a:r>
              <a:rPr sz="4200" spc="-5" dirty="0">
                <a:latin typeface="Courier New"/>
                <a:cs typeface="Courier New"/>
              </a:rPr>
              <a:t>File myFile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File(“myFile.txt”);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203200"/>
            <a:ext cx="795845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45160" marR="5080" indent="-633095">
              <a:lnSpc>
                <a:spcPts val="9600"/>
              </a:lnSpc>
              <a:spcBef>
                <a:spcPts val="819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  </a:t>
            </a:r>
            <a:r>
              <a:rPr spc="-5" dirty="0"/>
              <a:t>with</a:t>
            </a:r>
            <a:r>
              <a:rPr spc="-35" dirty="0"/>
              <a:t> </a:t>
            </a:r>
            <a:r>
              <a:rPr dirty="0">
                <a:latin typeface="Courier New"/>
                <a:cs typeface="Courier New"/>
              </a:rPr>
              <a:t>Scanner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7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03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2915" y="2825750"/>
            <a:ext cx="11868150" cy="30444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1: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3260"/>
              </a:spcBef>
            </a:pPr>
            <a:r>
              <a:rPr sz="4200" spc="-5" dirty="0">
                <a:latin typeface="Courier New"/>
                <a:cs typeface="Courier New"/>
              </a:rPr>
              <a:t>File myFile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File(“myFile.txt”);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50" dirty="0">
              <a:latin typeface="Times New Roman"/>
              <a:cs typeface="Times New Roman"/>
            </a:endParaRPr>
          </a:p>
          <a:p>
            <a:pPr marL="10160" algn="ctr">
              <a:lnSpc>
                <a:spcPct val="100000"/>
              </a:lnSpc>
              <a:tabLst>
                <a:tab pos="9046210" algn="l"/>
              </a:tabLst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2: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Courier New"/>
                <a:cs typeface="Courier New"/>
              </a:rPr>
              <a:t>Scanner</a:t>
            </a:r>
            <a:r>
              <a:rPr sz="4200" spc="-1735" dirty="0">
                <a:latin typeface="Courier New"/>
                <a:cs typeface="Courier New"/>
              </a:rPr>
              <a:t> </a:t>
            </a:r>
            <a:r>
              <a:rPr lang="en-US" sz="4200" spc="-173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</a:t>
            </a:r>
            <a:r>
              <a:rPr lang="en-US" sz="4200" spc="-5" dirty="0">
                <a:latin typeface="Gill Sans MT"/>
                <a:cs typeface="Gill Sans MT"/>
              </a:rPr>
              <a:t>he 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203200"/>
            <a:ext cx="795845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45160" marR="5080" indent="-633095">
              <a:lnSpc>
                <a:spcPts val="9600"/>
              </a:lnSpc>
              <a:spcBef>
                <a:spcPts val="819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  </a:t>
            </a:r>
            <a:r>
              <a:rPr spc="-5" dirty="0"/>
              <a:t>with</a:t>
            </a:r>
            <a:r>
              <a:rPr spc="-35" dirty="0"/>
              <a:t> </a:t>
            </a:r>
            <a:r>
              <a:rPr dirty="0">
                <a:latin typeface="Courier New"/>
                <a:cs typeface="Courier New"/>
              </a:rPr>
              <a:t>Scanner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7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03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552915" y="2825750"/>
            <a:ext cx="11868150" cy="428065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1: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260"/>
              </a:spcBef>
            </a:pPr>
            <a:r>
              <a:rPr sz="4200" spc="-5" dirty="0">
                <a:latin typeface="Courier New"/>
                <a:cs typeface="Courier New"/>
              </a:rPr>
              <a:t>File myFile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File(“myFile.txt”);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50" dirty="0">
              <a:latin typeface="Times New Roman"/>
              <a:cs typeface="Times New Roman"/>
            </a:endParaRPr>
          </a:p>
          <a:p>
            <a:pPr marL="10160" algn="ctr">
              <a:lnSpc>
                <a:spcPct val="100000"/>
              </a:lnSpc>
              <a:tabLst>
                <a:tab pos="9046210" algn="l"/>
              </a:tabLst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2: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Courier New"/>
                <a:cs typeface="Courier New"/>
              </a:rPr>
              <a:t>Scanner</a:t>
            </a:r>
            <a:r>
              <a:rPr sz="4200" spc="-173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object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	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18415">
              <a:lnSpc>
                <a:spcPct val="100000"/>
              </a:lnSpc>
              <a:spcBef>
                <a:spcPts val="4560"/>
              </a:spcBef>
            </a:pPr>
            <a:r>
              <a:rPr sz="4200" spc="-5" dirty="0">
                <a:latin typeface="Courier New"/>
                <a:cs typeface="Courier New"/>
              </a:rPr>
              <a:t>Scanner input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Scanner(myFile);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203200"/>
            <a:ext cx="795845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45160" marR="5080" indent="-633095">
              <a:lnSpc>
                <a:spcPts val="9600"/>
              </a:lnSpc>
              <a:spcBef>
                <a:spcPts val="819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  </a:t>
            </a:r>
            <a:r>
              <a:rPr spc="-5" dirty="0"/>
              <a:t>with</a:t>
            </a:r>
            <a:r>
              <a:rPr spc="-35" dirty="0"/>
              <a:t> </a:t>
            </a:r>
            <a:r>
              <a:rPr dirty="0">
                <a:latin typeface="Courier New"/>
                <a:cs typeface="Courier New"/>
              </a:rPr>
              <a:t>Scanner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7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03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277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2915" y="2825750"/>
            <a:ext cx="11868150" cy="535018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1: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260"/>
              </a:spcBef>
            </a:pPr>
            <a:r>
              <a:rPr sz="4200" spc="-5" dirty="0">
                <a:latin typeface="Courier New"/>
                <a:cs typeface="Courier New"/>
              </a:rPr>
              <a:t>File myFile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File(“myFile.txt”);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50" dirty="0">
              <a:latin typeface="Times New Roman"/>
              <a:cs typeface="Times New Roman"/>
            </a:endParaRPr>
          </a:p>
          <a:p>
            <a:pPr marL="10160" algn="ctr">
              <a:lnSpc>
                <a:spcPct val="100000"/>
              </a:lnSpc>
              <a:tabLst>
                <a:tab pos="9046210" algn="l"/>
              </a:tabLst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2: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Courier New"/>
                <a:cs typeface="Courier New"/>
              </a:rPr>
              <a:t>Scanner</a:t>
            </a:r>
            <a:r>
              <a:rPr sz="4200" spc="-173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object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18415">
              <a:lnSpc>
                <a:spcPct val="100000"/>
              </a:lnSpc>
              <a:spcBef>
                <a:spcPts val="4560"/>
              </a:spcBef>
            </a:pPr>
            <a:r>
              <a:rPr sz="4200" spc="-5" dirty="0">
                <a:latin typeface="Courier New"/>
                <a:cs typeface="Courier New"/>
              </a:rPr>
              <a:t>Scanner input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Scanner(myFile);</a:t>
            </a:r>
          </a:p>
          <a:p>
            <a:pPr marL="16510" algn="ctr">
              <a:lnSpc>
                <a:spcPct val="100000"/>
              </a:lnSpc>
              <a:spcBef>
                <a:spcPts val="3260"/>
              </a:spcBef>
              <a:tabLst>
                <a:tab pos="2812415" algn="l"/>
              </a:tabLst>
            </a:pPr>
            <a:r>
              <a:rPr sz="4200" spc="-5" dirty="0">
                <a:latin typeface="Gill Sans MT"/>
                <a:cs typeface="Gill Sans MT"/>
              </a:rPr>
              <a:t>Step</a:t>
            </a:r>
            <a:r>
              <a:rPr sz="4200" dirty="0">
                <a:latin typeface="Gill Sans MT"/>
                <a:cs typeface="Gill Sans MT"/>
              </a:rPr>
              <a:t> 3: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Read	</a:t>
            </a:r>
            <a:r>
              <a:rPr sz="4200" spc="-30" dirty="0">
                <a:latin typeface="Gill Sans MT"/>
                <a:cs typeface="Gill Sans MT"/>
              </a:rPr>
              <a:t>from </a:t>
            </a:r>
            <a:r>
              <a:rPr sz="4200" dirty="0">
                <a:latin typeface="Courier New"/>
                <a:cs typeface="Courier New"/>
              </a:rPr>
              <a:t>Scanner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203200"/>
            <a:ext cx="795845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45160" marR="5080" indent="-633095">
              <a:lnSpc>
                <a:spcPts val="9600"/>
              </a:lnSpc>
              <a:spcBef>
                <a:spcPts val="819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  </a:t>
            </a:r>
            <a:r>
              <a:rPr spc="-5" dirty="0"/>
              <a:t>with</a:t>
            </a:r>
            <a:r>
              <a:rPr spc="-35" dirty="0"/>
              <a:t> </a:t>
            </a:r>
            <a:r>
              <a:rPr dirty="0">
                <a:latin typeface="Courier New"/>
                <a:cs typeface="Courier New"/>
              </a:rPr>
              <a:t>Scanner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7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003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2771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552915" y="2825750"/>
            <a:ext cx="11868150" cy="711925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20"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1: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12700">
              <a:lnSpc>
                <a:spcPct val="100000"/>
              </a:lnSpc>
              <a:spcBef>
                <a:spcPts val="3260"/>
              </a:spcBef>
            </a:pPr>
            <a:r>
              <a:rPr sz="4200" spc="-5" dirty="0">
                <a:latin typeface="Courier New"/>
                <a:cs typeface="Courier New"/>
              </a:rPr>
              <a:t>File myFile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File(“myFile.txt”);</a:t>
            </a: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4350" dirty="0">
              <a:latin typeface="Times New Roman"/>
              <a:cs typeface="Times New Roman"/>
            </a:endParaRPr>
          </a:p>
          <a:p>
            <a:pPr marL="10160" algn="ctr">
              <a:lnSpc>
                <a:spcPct val="100000"/>
              </a:lnSpc>
              <a:tabLst>
                <a:tab pos="9046210" algn="l"/>
              </a:tabLst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2: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Courier New"/>
                <a:cs typeface="Courier New"/>
              </a:rPr>
              <a:t>Scanner</a:t>
            </a:r>
            <a:r>
              <a:rPr sz="4200" spc="-173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object </a:t>
            </a:r>
            <a:r>
              <a:rPr sz="4200" spc="-5" dirty="0">
                <a:latin typeface="Gill Sans MT"/>
                <a:cs typeface="Gill Sans MT"/>
              </a:rPr>
              <a:t>with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	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18415">
              <a:lnSpc>
                <a:spcPct val="100000"/>
              </a:lnSpc>
              <a:spcBef>
                <a:spcPts val="4560"/>
              </a:spcBef>
            </a:pPr>
            <a:r>
              <a:rPr sz="4200" spc="-5" dirty="0">
                <a:latin typeface="Courier New"/>
                <a:cs typeface="Courier New"/>
              </a:rPr>
              <a:t>Scanner input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Scanner(myFile);</a:t>
            </a:r>
          </a:p>
          <a:p>
            <a:pPr marL="16510" algn="ctr">
              <a:lnSpc>
                <a:spcPts val="4570"/>
              </a:lnSpc>
              <a:spcBef>
                <a:spcPts val="3260"/>
              </a:spcBef>
              <a:tabLst>
                <a:tab pos="2812415" algn="l"/>
              </a:tabLst>
            </a:pPr>
            <a:r>
              <a:rPr sz="4200" spc="-5" dirty="0">
                <a:latin typeface="Gill Sans MT"/>
                <a:cs typeface="Gill Sans MT"/>
              </a:rPr>
              <a:t>Step</a:t>
            </a:r>
            <a:r>
              <a:rPr sz="4200" dirty="0">
                <a:latin typeface="Gill Sans MT"/>
                <a:cs typeface="Gill Sans MT"/>
              </a:rPr>
              <a:t> 3: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Read	</a:t>
            </a:r>
            <a:r>
              <a:rPr sz="4200" spc="-30" dirty="0">
                <a:latin typeface="Gill Sans MT"/>
                <a:cs typeface="Gill Sans MT"/>
              </a:rPr>
              <a:t>from </a:t>
            </a:r>
            <a:r>
              <a:rPr sz="4200" dirty="0">
                <a:latin typeface="Courier New"/>
                <a:cs typeface="Courier New"/>
              </a:rPr>
              <a:t>Scanner</a:t>
            </a:r>
            <a:endParaRPr sz="4200" dirty="0">
              <a:latin typeface="Gill Sans MT"/>
              <a:cs typeface="Gill Sans MT"/>
            </a:endParaRPr>
          </a:p>
          <a:p>
            <a:pPr marL="615315">
              <a:lnSpc>
                <a:spcPts val="4450"/>
              </a:lnSpc>
            </a:pPr>
            <a:r>
              <a:rPr sz="4200" spc="-5" dirty="0">
                <a:latin typeface="Courier New"/>
                <a:cs typeface="Courier New"/>
              </a:rPr>
              <a:t>if (input.hasNextLine())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25539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String line </a:t>
            </a:r>
            <a:r>
              <a:rPr sz="4200" dirty="0">
                <a:latin typeface="Courier New"/>
                <a:cs typeface="Courier New"/>
              </a:rPr>
              <a:t>=</a:t>
            </a:r>
            <a:r>
              <a:rPr sz="4200" spc="-6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input.nextLine();</a:t>
            </a:r>
          </a:p>
          <a:p>
            <a:pPr marL="125539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523058" y="203200"/>
            <a:ext cx="7958455" cy="25247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45160" marR="5080" indent="-633095">
              <a:lnSpc>
                <a:spcPts val="9600"/>
              </a:lnSpc>
              <a:spcBef>
                <a:spcPts val="819"/>
              </a:spcBef>
              <a:tabLst>
                <a:tab pos="6055360" algn="l"/>
              </a:tabLst>
            </a:pPr>
            <a:r>
              <a:rPr sz="8400" dirty="0">
                <a:latin typeface="Gill Sans MT"/>
                <a:cs typeface="Gill Sans MT"/>
              </a:rPr>
              <a:t>Re</a:t>
            </a:r>
            <a:r>
              <a:rPr sz="8400" spc="-5" dirty="0">
                <a:latin typeface="Gill Sans MT"/>
                <a:cs typeface="Gill Sans MT"/>
              </a:rPr>
              <a:t>a</a:t>
            </a:r>
            <a:r>
              <a:rPr sz="8400" dirty="0">
                <a:latin typeface="Gill Sans MT"/>
                <a:cs typeface="Gill Sans MT"/>
              </a:rPr>
              <a:t>d</a:t>
            </a:r>
            <a:r>
              <a:rPr sz="8400" spc="-5" dirty="0">
                <a:latin typeface="Gill Sans MT"/>
                <a:cs typeface="Gill Sans MT"/>
              </a:rPr>
              <a:t>i</a:t>
            </a:r>
            <a:r>
              <a:rPr sz="8400" dirty="0">
                <a:latin typeface="Gill Sans MT"/>
                <a:cs typeface="Gill Sans MT"/>
              </a:rPr>
              <a:t>ng</a:t>
            </a:r>
            <a:r>
              <a:rPr sz="8400" spc="-5" dirty="0">
                <a:latin typeface="Gill Sans MT"/>
                <a:cs typeface="Gill Sans MT"/>
              </a:rPr>
              <a:t> </a:t>
            </a:r>
            <a:r>
              <a:rPr sz="8400" dirty="0">
                <a:latin typeface="Gill Sans MT"/>
                <a:cs typeface="Gill Sans MT"/>
              </a:rPr>
              <a:t>f</a:t>
            </a:r>
            <a:r>
              <a:rPr sz="8400" spc="-210" dirty="0">
                <a:latin typeface="Gill Sans MT"/>
                <a:cs typeface="Gill Sans MT"/>
              </a:rPr>
              <a:t>r</a:t>
            </a:r>
            <a:r>
              <a:rPr sz="8400" dirty="0">
                <a:latin typeface="Gill Sans MT"/>
                <a:cs typeface="Gill Sans MT"/>
              </a:rPr>
              <a:t>om	</a:t>
            </a:r>
            <a:r>
              <a:rPr sz="8400" spc="-5" dirty="0">
                <a:latin typeface="Gill Sans MT"/>
                <a:cs typeface="Gill Sans MT"/>
              </a:rPr>
              <a:t>Fil</a:t>
            </a:r>
            <a:r>
              <a:rPr sz="8400" dirty="0">
                <a:latin typeface="Gill Sans MT"/>
                <a:cs typeface="Gill Sans MT"/>
              </a:rPr>
              <a:t>es  </a:t>
            </a:r>
            <a:r>
              <a:rPr sz="8400" spc="-5" dirty="0">
                <a:latin typeface="Gill Sans MT"/>
                <a:cs typeface="Gill Sans MT"/>
              </a:rPr>
              <a:t>with</a:t>
            </a:r>
            <a:r>
              <a:rPr sz="8400" spc="-35" dirty="0">
                <a:latin typeface="Gill Sans MT"/>
                <a:cs typeface="Gill Sans MT"/>
              </a:rPr>
              <a:t> </a:t>
            </a:r>
            <a:r>
              <a:rPr sz="8400" dirty="0">
                <a:latin typeface="Courier New"/>
                <a:cs typeface="Courier New"/>
              </a:rPr>
              <a:t>Scanner</a:t>
            </a:r>
            <a:endParaRPr sz="8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267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33402" y="2825750"/>
            <a:ext cx="672782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4: Close </a:t>
            </a:r>
            <a:r>
              <a:rPr sz="4200" dirty="0">
                <a:latin typeface="Courier New"/>
                <a:cs typeface="Courier New"/>
              </a:rPr>
              <a:t>Scanner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645160" marR="5080" indent="-633095">
              <a:lnSpc>
                <a:spcPts val="9600"/>
              </a:lnSpc>
              <a:spcBef>
                <a:spcPts val="819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  </a:t>
            </a:r>
            <a:r>
              <a:rPr spc="-5" dirty="0"/>
              <a:t>with</a:t>
            </a:r>
            <a:r>
              <a:rPr spc="-35" dirty="0"/>
              <a:t> </a:t>
            </a:r>
            <a:r>
              <a:rPr dirty="0">
                <a:latin typeface="Courier New"/>
                <a:cs typeface="Courier New"/>
              </a:rPr>
              <a:t>Scanner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679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33402" y="2500629"/>
            <a:ext cx="6727825" cy="1955800"/>
          </a:xfrm>
          <a:prstGeom prst="rect">
            <a:avLst/>
          </a:prstGeom>
        </p:spPr>
        <p:txBody>
          <a:bodyPr vert="horz" wrap="square" lIns="0" tIns="3378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6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4: Close </a:t>
            </a:r>
            <a:r>
              <a:rPr sz="4200" dirty="0">
                <a:latin typeface="Courier New"/>
                <a:cs typeface="Courier New"/>
              </a:rPr>
              <a:t>Scanner</a:t>
            </a:r>
            <a:endParaRPr sz="4200" dirty="0">
              <a:latin typeface="Gill Sans MT"/>
              <a:cs typeface="Gill Sans MT"/>
            </a:endParaRPr>
          </a:p>
          <a:p>
            <a:pPr marR="109855" algn="ctr">
              <a:lnSpc>
                <a:spcPct val="100000"/>
              </a:lnSpc>
              <a:spcBef>
                <a:spcPts val="2560"/>
              </a:spcBef>
            </a:pPr>
            <a:r>
              <a:rPr sz="4200" dirty="0">
                <a:latin typeface="Courier New"/>
                <a:cs typeface="Courier New"/>
              </a:rPr>
              <a:t>input.close();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406116" y="4165600"/>
            <a:ext cx="819213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28904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1692" y="3556000"/>
            <a:ext cx="11549380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ReadFirstLine.java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28042" y="3556000"/>
            <a:ext cx="11549380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ReadWholeFile.java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31" y="469900"/>
            <a:ext cx="1266952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dirty="0">
                <a:latin typeface="Courier New"/>
                <a:cs typeface="Courier New"/>
              </a:rPr>
              <a:t>FileNotFoundException</a:t>
            </a:r>
            <a:endParaRPr sz="7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023" y="1860550"/>
            <a:ext cx="1213040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667635" algn="l"/>
                <a:tab pos="5387975" algn="l"/>
              </a:tabLst>
            </a:pPr>
            <a:r>
              <a:rPr sz="4200" spc="-40" dirty="0">
                <a:latin typeface="Courier New"/>
                <a:cs typeface="Courier New"/>
              </a:rPr>
              <a:t>Scanner</a:t>
            </a:r>
            <a:r>
              <a:rPr lang="en-US" sz="4200" spc="-4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spc="-30" dirty="0">
                <a:latin typeface="Gill Sans MT"/>
                <a:cs typeface="Gill Sans MT"/>
              </a:rPr>
              <a:t>throw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dirty="0">
                <a:latin typeface="Courier New"/>
                <a:cs typeface="Courier New"/>
              </a:rPr>
              <a:t>FileNotFoundException</a:t>
            </a:r>
            <a:r>
              <a:rPr sz="4200" spc="-146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if the </a:t>
            </a:r>
            <a:r>
              <a:rPr sz="4200" spc="30" dirty="0">
                <a:latin typeface="Gill Sans MT"/>
                <a:cs typeface="Gill Sans MT"/>
              </a:rPr>
              <a:t>file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not </a:t>
            </a:r>
            <a:r>
              <a:rPr sz="4200" dirty="0">
                <a:latin typeface="Gill Sans MT"/>
                <a:cs typeface="Gill Sans MT"/>
              </a:rPr>
              <a:t>exist.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531" y="469900"/>
            <a:ext cx="12669520" cy="1229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7900" dirty="0">
                <a:latin typeface="Courier New"/>
                <a:cs typeface="Courier New"/>
              </a:rPr>
              <a:t>FileNotFoundException</a:t>
            </a:r>
            <a:endParaRPr sz="79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432023" y="1860550"/>
            <a:ext cx="1213040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  <a:tabLst>
                <a:tab pos="2667635" algn="l"/>
                <a:tab pos="5387975" algn="l"/>
              </a:tabLst>
            </a:pPr>
            <a:r>
              <a:rPr sz="4200" spc="-40" dirty="0">
                <a:latin typeface="Courier New"/>
                <a:cs typeface="Courier New"/>
              </a:rPr>
              <a:t>Scanner</a:t>
            </a:r>
            <a:r>
              <a:rPr lang="en-US" sz="4200" spc="-40" dirty="0">
                <a:latin typeface="Gill Sans MT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spc="-30" dirty="0">
                <a:latin typeface="Gill Sans MT"/>
                <a:cs typeface="Gill Sans MT"/>
              </a:rPr>
              <a:t>throw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</a:t>
            </a: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dirty="0">
                <a:latin typeface="Courier New"/>
                <a:cs typeface="Courier New"/>
              </a:rPr>
              <a:t>FileNotFoundException</a:t>
            </a:r>
            <a:r>
              <a:rPr sz="4200" spc="-146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if the </a:t>
            </a:r>
            <a:r>
              <a:rPr sz="4200" spc="30" dirty="0">
                <a:latin typeface="Gill Sans MT"/>
                <a:cs typeface="Gill Sans MT"/>
              </a:rPr>
              <a:t>file </a:t>
            </a:r>
            <a:r>
              <a:rPr sz="4200" dirty="0">
                <a:latin typeface="Gill Sans MT"/>
                <a:cs typeface="Gill Sans MT"/>
              </a:rPr>
              <a:t>does </a:t>
            </a:r>
            <a:r>
              <a:rPr sz="4200" spc="-5" dirty="0">
                <a:latin typeface="Gill Sans MT"/>
                <a:cs typeface="Gill Sans MT"/>
              </a:rPr>
              <a:t>not </a:t>
            </a:r>
            <a:r>
              <a:rPr sz="4200" dirty="0">
                <a:latin typeface="Gill Sans MT"/>
                <a:cs typeface="Gill Sans MT"/>
              </a:rPr>
              <a:t>exist.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34290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483321" y="5200650"/>
            <a:ext cx="8028305" cy="1249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820"/>
              </a:lnSpc>
              <a:spcBef>
                <a:spcPts val="100"/>
              </a:spcBef>
            </a:pPr>
            <a:r>
              <a:rPr sz="4200" b="1" spc="150" dirty="0">
                <a:latin typeface="Gill Sans MT"/>
                <a:cs typeface="Gill Sans MT"/>
              </a:rPr>
              <a:t>Example</a:t>
            </a:r>
            <a:r>
              <a:rPr sz="4200" spc="150" dirty="0">
                <a:latin typeface="Gill Sans MT"/>
                <a:cs typeface="Gill Sans MT"/>
              </a:rPr>
              <a:t>: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820"/>
              </a:lnSpc>
            </a:pPr>
            <a:r>
              <a:rPr sz="4200" dirty="0">
                <a:latin typeface="Courier New"/>
                <a:cs typeface="Courier New"/>
              </a:rPr>
              <a:t>ReadWholeFileWithTry.java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599" y="4165600"/>
            <a:ext cx="679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Writing to</a:t>
            </a:r>
            <a:r>
              <a:rPr spc="-60" dirty="0"/>
              <a:t> </a:t>
            </a:r>
            <a:r>
              <a:rPr spc="-5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599" y="762000"/>
            <a:ext cx="679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Writing to</a:t>
            </a:r>
            <a:r>
              <a:rPr spc="-60" dirty="0"/>
              <a:t> </a:t>
            </a:r>
            <a:r>
              <a:rPr spc="-5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520160-383F-47DD-A155-770F0D0BD2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120" y="4371975"/>
            <a:ext cx="12662560" cy="2990850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599" y="762000"/>
            <a:ext cx="679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Writing to</a:t>
            </a:r>
            <a:r>
              <a:rPr spc="-60" dirty="0"/>
              <a:t> </a:t>
            </a:r>
            <a:r>
              <a:rPr spc="-5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298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6418" y="2056129"/>
            <a:ext cx="11868150" cy="172720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3335" algn="ctr">
              <a:lnSpc>
                <a:spcPct val="100000"/>
              </a:lnSpc>
              <a:spcBef>
                <a:spcPts val="176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1: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660"/>
              </a:spcBef>
            </a:pPr>
            <a:r>
              <a:rPr sz="4200" spc="-5" dirty="0">
                <a:latin typeface="Courier New"/>
                <a:cs typeface="Courier New"/>
              </a:rPr>
              <a:t>File myFile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File(“myFile.txt”);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599" y="762000"/>
            <a:ext cx="679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Writing to</a:t>
            </a:r>
            <a:r>
              <a:rPr spc="-60" dirty="0"/>
              <a:t> </a:t>
            </a:r>
            <a:r>
              <a:rPr spc="-5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298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51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90500" y="2056129"/>
            <a:ext cx="12508230" cy="343535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04775" algn="ctr">
              <a:lnSpc>
                <a:spcPct val="100000"/>
              </a:lnSpc>
              <a:spcBef>
                <a:spcPts val="176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1: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91440" algn="ctr">
              <a:lnSpc>
                <a:spcPct val="100000"/>
              </a:lnSpc>
              <a:spcBef>
                <a:spcPts val="1660"/>
              </a:spcBef>
            </a:pPr>
            <a:r>
              <a:rPr sz="4200" spc="-5" dirty="0">
                <a:latin typeface="Courier New"/>
                <a:cs typeface="Courier New"/>
              </a:rPr>
              <a:t>File myFile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File(“myFile.txt”);</a:t>
            </a:r>
          </a:p>
          <a:p>
            <a:pPr marL="114935" algn="ctr">
              <a:lnSpc>
                <a:spcPct val="100000"/>
              </a:lnSpc>
              <a:spcBef>
                <a:spcPts val="211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2: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 err="1">
                <a:latin typeface="Courier New"/>
                <a:cs typeface="Courier New"/>
              </a:rPr>
              <a:t>FileWriter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Courier New"/>
                <a:cs typeface="Courier New"/>
              </a:rPr>
              <a:t>FileWriter fw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FileWriter(myFile);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599" y="762000"/>
            <a:ext cx="679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Writing to</a:t>
            </a:r>
            <a:r>
              <a:rPr spc="-60" dirty="0"/>
              <a:t> </a:t>
            </a:r>
            <a:r>
              <a:rPr spc="-5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298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051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943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90500" y="2056129"/>
            <a:ext cx="12508230" cy="5962530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04775" algn="ctr">
              <a:lnSpc>
                <a:spcPct val="100000"/>
              </a:lnSpc>
              <a:spcBef>
                <a:spcPts val="176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1: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>
                <a:latin typeface="Courier New"/>
                <a:cs typeface="Courier New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91440" algn="ctr">
              <a:lnSpc>
                <a:spcPct val="100000"/>
              </a:lnSpc>
              <a:spcBef>
                <a:spcPts val="1660"/>
              </a:spcBef>
            </a:pPr>
            <a:r>
              <a:rPr sz="4200" spc="-5" dirty="0">
                <a:latin typeface="Courier New"/>
                <a:cs typeface="Courier New"/>
              </a:rPr>
              <a:t>File myFile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8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File(“myFile.txt”);</a:t>
            </a:r>
          </a:p>
          <a:p>
            <a:pPr marL="114935" algn="ctr">
              <a:lnSpc>
                <a:spcPct val="100000"/>
              </a:lnSpc>
              <a:spcBef>
                <a:spcPts val="211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2: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 err="1">
                <a:latin typeface="Courier New"/>
                <a:cs typeface="Courier New"/>
              </a:rPr>
              <a:t>FileWriter</a:t>
            </a:r>
            <a:endParaRPr sz="4200" dirty="0">
              <a:latin typeface="Gill Sans MT"/>
              <a:cs typeface="Gill Sans MT"/>
            </a:endParaRPr>
          </a:p>
          <a:p>
            <a:pPr algn="ctr">
              <a:lnSpc>
                <a:spcPct val="100000"/>
              </a:lnSpc>
              <a:spcBef>
                <a:spcPts val="1260"/>
              </a:spcBef>
            </a:pPr>
            <a:r>
              <a:rPr sz="4200" spc="-5" dirty="0">
                <a:latin typeface="Courier New"/>
                <a:cs typeface="Courier New"/>
              </a:rPr>
              <a:t>FileWriter fw </a:t>
            </a:r>
            <a:r>
              <a:rPr sz="4200" dirty="0">
                <a:latin typeface="Courier New"/>
                <a:cs typeface="Courier New"/>
              </a:rPr>
              <a:t>= </a:t>
            </a: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9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FileWriter(myFile);</a:t>
            </a:r>
          </a:p>
          <a:p>
            <a:pPr marL="105410" algn="ctr">
              <a:lnSpc>
                <a:spcPct val="100000"/>
              </a:lnSpc>
              <a:spcBef>
                <a:spcPts val="3560"/>
              </a:spcBef>
            </a:pPr>
            <a:r>
              <a:rPr sz="4200" spc="-5" dirty="0">
                <a:latin typeface="Gill Sans MT"/>
                <a:cs typeface="Gill Sans MT"/>
              </a:rPr>
              <a:t>Step </a:t>
            </a:r>
            <a:r>
              <a:rPr sz="4200" dirty="0">
                <a:latin typeface="Gill Sans MT"/>
                <a:cs typeface="Gill Sans MT"/>
              </a:rPr>
              <a:t>3: </a:t>
            </a:r>
            <a:r>
              <a:rPr sz="4200" spc="-20" dirty="0">
                <a:latin typeface="Gill Sans MT"/>
                <a:cs typeface="Gill Sans MT"/>
              </a:rPr>
              <a:t>Create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dirty="0" err="1">
                <a:latin typeface="Courier New"/>
                <a:cs typeface="Courier New"/>
              </a:rPr>
              <a:t>BufferedWriter</a:t>
            </a:r>
            <a:endParaRPr sz="4200" dirty="0">
              <a:latin typeface="Gill Sans MT"/>
              <a:cs typeface="Gill Sans MT"/>
            </a:endParaRPr>
          </a:p>
          <a:p>
            <a:pPr marL="12700">
              <a:lnSpc>
                <a:spcPts val="4920"/>
              </a:lnSpc>
              <a:spcBef>
                <a:spcPts val="960"/>
              </a:spcBef>
            </a:pPr>
            <a:r>
              <a:rPr sz="4200" spc="-5" dirty="0">
                <a:latin typeface="Courier New"/>
                <a:cs typeface="Courier New"/>
              </a:rPr>
              <a:t>BufferedWriter bw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=</a:t>
            </a:r>
          </a:p>
          <a:p>
            <a:pPr marL="65278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new</a:t>
            </a:r>
            <a:r>
              <a:rPr sz="4200" spc="-1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BufferedWriter(fw);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599" y="762000"/>
            <a:ext cx="679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Writing to</a:t>
            </a:r>
            <a:r>
              <a:rPr spc="-60" dirty="0"/>
              <a:t> </a:t>
            </a:r>
            <a:r>
              <a:rPr spc="-5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298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xfrm>
            <a:off x="549485" y="1903729"/>
            <a:ext cx="12201315" cy="3906198"/>
          </a:xfrm>
          <a:prstGeom prst="rect">
            <a:avLst/>
          </a:prstGeom>
        </p:spPr>
        <p:txBody>
          <a:bodyPr vert="horz" wrap="square" lIns="0" tIns="375920" rIns="0" bIns="0" rtlCol="0">
            <a:spAutoFit/>
          </a:bodyPr>
          <a:lstStyle/>
          <a:p>
            <a:pPr marL="3067050" indent="-3054985" algn="ctr">
              <a:lnSpc>
                <a:spcPct val="100000"/>
              </a:lnSpc>
              <a:spcBef>
                <a:spcPts val="2960"/>
              </a:spcBef>
              <a:tabLst>
                <a:tab pos="10305415" algn="l"/>
              </a:tabLst>
            </a:pPr>
            <a:r>
              <a:rPr spc="-5" dirty="0"/>
              <a:t>Ste</a:t>
            </a:r>
            <a:r>
              <a:rPr dirty="0"/>
              <a:t>p</a:t>
            </a:r>
            <a:r>
              <a:rPr spc="-5" dirty="0"/>
              <a:t> </a:t>
            </a:r>
            <a:r>
              <a:rPr dirty="0"/>
              <a:t>4</a:t>
            </a:r>
            <a:r>
              <a:rPr spc="220" dirty="0"/>
              <a:t>:</a:t>
            </a:r>
            <a:r>
              <a:rPr dirty="0"/>
              <a:t>Wri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 err="1">
                <a:latin typeface="Courier New"/>
                <a:cs typeface="Courier New"/>
              </a:rPr>
              <a:t>BufferedWriter</a:t>
            </a:r>
            <a:r>
              <a:rPr spc="-1355" dirty="0">
                <a:latin typeface="Courier New"/>
                <a:cs typeface="Courier New"/>
              </a:rPr>
              <a:t> </a:t>
            </a:r>
            <a:r>
              <a:rPr dirty="0"/>
              <a:t>as</a:t>
            </a:r>
            <a:r>
              <a:rPr lang="en-US" dirty="0"/>
              <a:t> </a:t>
            </a:r>
            <a:r>
              <a:rPr dirty="0"/>
              <a:t>nee</a:t>
            </a:r>
            <a:r>
              <a:rPr spc="-5" dirty="0"/>
              <a:t>d</a:t>
            </a:r>
            <a:r>
              <a:rPr dirty="0"/>
              <a:t>ed</a:t>
            </a:r>
          </a:p>
          <a:p>
            <a:pPr marL="3067050" marR="3058160">
              <a:lnSpc>
                <a:spcPts val="4800"/>
              </a:lnSpc>
              <a:spcBef>
                <a:spcPts val="3220"/>
              </a:spcBef>
            </a:pPr>
            <a:r>
              <a:rPr dirty="0">
                <a:latin typeface="Courier New"/>
                <a:cs typeface="Courier New"/>
              </a:rPr>
              <a:t>bw.write(“Hello”);  bw.newLine();  bw.write(“World”);  bw.newLine();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007" y="762000"/>
            <a:ext cx="11139805" cy="189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ts val="9890"/>
              </a:lnSpc>
              <a:spcBef>
                <a:spcPts val="100"/>
              </a:spcBef>
            </a:pPr>
            <a:r>
              <a:rPr spc="-5" dirty="0"/>
              <a:t>Motivation</a:t>
            </a:r>
          </a:p>
          <a:p>
            <a:pPr algn="ctr">
              <a:lnSpc>
                <a:spcPts val="4850"/>
              </a:lnSpc>
              <a:tabLst>
                <a:tab pos="1879600" algn="l"/>
                <a:tab pos="3844290" algn="l"/>
                <a:tab pos="7717790" algn="l"/>
                <a:tab pos="8499475" algn="l"/>
              </a:tabLst>
            </a:pPr>
            <a:r>
              <a:rPr sz="4200" spc="-5" dirty="0"/>
              <a:t>Files</a:t>
            </a:r>
            <a:r>
              <a:rPr sz="4200" dirty="0"/>
              <a:t> act	</a:t>
            </a:r>
            <a:r>
              <a:rPr sz="4200" spc="-35" dirty="0"/>
              <a:t>like</a:t>
            </a:r>
            <a:r>
              <a:rPr sz="4200" spc="-5" dirty="0"/>
              <a:t> </a:t>
            </a:r>
            <a:r>
              <a:rPr sz="4200" spc="10" dirty="0"/>
              <a:t>very	</a:t>
            </a:r>
            <a:r>
              <a:rPr sz="4200" spc="-5" dirty="0"/>
              <a:t>large</a:t>
            </a:r>
            <a:r>
              <a:rPr sz="4200" spc="15" dirty="0"/>
              <a:t> </a:t>
            </a:r>
            <a:r>
              <a:rPr sz="4200" spc="-5" dirty="0"/>
              <a:t>inputs;</a:t>
            </a:r>
            <a:r>
              <a:rPr sz="4200" spc="-415" dirty="0"/>
              <a:t> </a:t>
            </a:r>
            <a:r>
              <a:rPr sz="4200" spc="-5" dirty="0"/>
              <a:t>basis	</a:t>
            </a:r>
            <a:r>
              <a:rPr sz="4200" spc="-15" dirty="0"/>
              <a:t>for	</a:t>
            </a:r>
            <a:r>
              <a:rPr sz="4200" spc="-5" dirty="0"/>
              <a:t>most</a:t>
            </a:r>
            <a:r>
              <a:rPr sz="4200" spc="-55" dirty="0"/>
              <a:t> </a:t>
            </a:r>
            <a:r>
              <a:rPr sz="4200" spc="-5" dirty="0"/>
              <a:t>things.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03599" y="762000"/>
            <a:ext cx="67976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Writing to</a:t>
            </a:r>
            <a:r>
              <a:rPr spc="-60" dirty="0"/>
              <a:t> </a:t>
            </a:r>
            <a:r>
              <a:rPr spc="-5" dirty="0"/>
              <a:t>Files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2987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184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549485" y="1903729"/>
            <a:ext cx="12125115" cy="5918200"/>
          </a:xfrm>
          <a:prstGeom prst="rect">
            <a:avLst/>
          </a:prstGeom>
        </p:spPr>
        <p:txBody>
          <a:bodyPr vert="horz" wrap="square" lIns="0" tIns="3759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960"/>
              </a:spcBef>
              <a:tabLst>
                <a:tab pos="10292715" algn="l"/>
              </a:tabLst>
            </a:pPr>
            <a:r>
              <a:rPr spc="-5" dirty="0"/>
              <a:t>Ste</a:t>
            </a:r>
            <a:r>
              <a:rPr dirty="0"/>
              <a:t>p</a:t>
            </a:r>
            <a:r>
              <a:rPr spc="-5" dirty="0"/>
              <a:t> </a:t>
            </a:r>
            <a:r>
              <a:rPr dirty="0"/>
              <a:t>4</a:t>
            </a:r>
            <a:r>
              <a:rPr spc="220" dirty="0"/>
              <a:t>:</a:t>
            </a:r>
            <a:r>
              <a:rPr dirty="0"/>
              <a:t>Wri</a:t>
            </a:r>
            <a:r>
              <a:rPr spc="-5" dirty="0"/>
              <a:t>t</a:t>
            </a:r>
            <a:r>
              <a:rPr dirty="0"/>
              <a:t>e</a:t>
            </a:r>
            <a:r>
              <a:rPr spc="-5" dirty="0"/>
              <a:t> </a:t>
            </a:r>
            <a:r>
              <a:rPr dirty="0"/>
              <a:t>to</a:t>
            </a:r>
            <a:r>
              <a:rPr spc="-5" dirty="0"/>
              <a:t> </a:t>
            </a:r>
            <a:r>
              <a:rPr dirty="0" err="1">
                <a:latin typeface="Courier New"/>
                <a:cs typeface="Courier New"/>
              </a:rPr>
              <a:t>BufferedWriter</a:t>
            </a:r>
            <a:r>
              <a:rPr spc="-1355" dirty="0">
                <a:latin typeface="Courier New"/>
                <a:cs typeface="Courier New"/>
              </a:rPr>
              <a:t> </a:t>
            </a:r>
            <a:r>
              <a:rPr dirty="0"/>
              <a:t>as</a:t>
            </a:r>
            <a:r>
              <a:rPr lang="en-US" dirty="0"/>
              <a:t> </a:t>
            </a:r>
            <a:r>
              <a:rPr dirty="0"/>
              <a:t>nee</a:t>
            </a:r>
            <a:r>
              <a:rPr spc="-5" dirty="0"/>
              <a:t>d</a:t>
            </a:r>
            <a:r>
              <a:rPr dirty="0"/>
              <a:t>ed</a:t>
            </a:r>
          </a:p>
          <a:p>
            <a:pPr marL="3067050" marR="3058160">
              <a:lnSpc>
                <a:spcPts val="4800"/>
              </a:lnSpc>
              <a:spcBef>
                <a:spcPts val="3220"/>
              </a:spcBef>
            </a:pPr>
            <a:r>
              <a:rPr dirty="0">
                <a:latin typeface="Courier New"/>
                <a:cs typeface="Courier New"/>
              </a:rPr>
              <a:t>bw.write(“Hello”);  bw.newLine();  bw.write(“World”);  bw.newLine();</a:t>
            </a:r>
          </a:p>
          <a:p>
            <a:pPr marL="5715" algn="ctr">
              <a:lnSpc>
                <a:spcPct val="100000"/>
              </a:lnSpc>
              <a:spcBef>
                <a:spcPts val="3190"/>
              </a:spcBef>
            </a:pPr>
            <a:r>
              <a:rPr spc="-5" dirty="0"/>
              <a:t>Step </a:t>
            </a:r>
            <a:r>
              <a:rPr dirty="0"/>
              <a:t>5: Close </a:t>
            </a:r>
            <a:r>
              <a:rPr spc="-5" dirty="0"/>
              <a:t>the </a:t>
            </a:r>
            <a:r>
              <a:rPr dirty="0" err="1">
                <a:latin typeface="Courier New"/>
                <a:cs typeface="Courier New"/>
              </a:rPr>
              <a:t>BufferedWriter</a:t>
            </a:r>
            <a:endParaRPr dirty="0"/>
          </a:p>
          <a:p>
            <a:pPr algn="ctr">
              <a:lnSpc>
                <a:spcPct val="100000"/>
              </a:lnSpc>
              <a:spcBef>
                <a:spcPts val="2810"/>
              </a:spcBef>
            </a:pPr>
            <a:r>
              <a:rPr dirty="0">
                <a:latin typeface="Courier New"/>
                <a:cs typeface="Courier New"/>
              </a:rPr>
              <a:t>bw.close();</a:t>
            </a: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41784" y="3556000"/>
            <a:ext cx="10908665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WriteStrings.java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68747" y="185420"/>
            <a:ext cx="10267315" cy="3997960"/>
          </a:xfrm>
          <a:prstGeom prst="rect">
            <a:avLst/>
          </a:prstGeom>
        </p:spPr>
        <p:txBody>
          <a:bodyPr vert="horz" wrap="square" lIns="0" tIns="5003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40"/>
              </a:spcBef>
            </a:pPr>
            <a:r>
              <a:rPr dirty="0">
                <a:latin typeface="Courier New"/>
                <a:cs typeface="Courier New"/>
              </a:rPr>
              <a:t>BufferedWriter</a:t>
            </a:r>
          </a:p>
          <a:p>
            <a:pPr marL="12700" marR="5080" indent="-635" algn="ctr">
              <a:lnSpc>
                <a:spcPct val="103200"/>
              </a:lnSpc>
              <a:spcBef>
                <a:spcPts val="1755"/>
              </a:spcBef>
              <a:tabLst>
                <a:tab pos="8918575" algn="l"/>
                <a:tab pos="9932035" algn="l"/>
              </a:tabLst>
            </a:pPr>
            <a:r>
              <a:rPr sz="4200" spc="5" dirty="0"/>
              <a:t>Observation: </a:t>
            </a:r>
            <a:r>
              <a:rPr sz="4200" dirty="0">
                <a:latin typeface="Courier New"/>
                <a:cs typeface="Courier New"/>
              </a:rPr>
              <a:t>PrintWriter </a:t>
            </a:r>
            <a:r>
              <a:rPr sz="4200" dirty="0"/>
              <a:t>seems to do  </a:t>
            </a:r>
            <a:r>
              <a:rPr sz="4200" spc="-65" dirty="0"/>
              <a:t>e</a:t>
            </a:r>
            <a:r>
              <a:rPr sz="4200" spc="-85" dirty="0"/>
              <a:t>v</a:t>
            </a:r>
            <a:r>
              <a:rPr sz="4200" dirty="0"/>
              <a:t>e</a:t>
            </a:r>
            <a:r>
              <a:rPr sz="4200" spc="125" dirty="0"/>
              <a:t>r</a:t>
            </a:r>
            <a:r>
              <a:rPr sz="4200" dirty="0"/>
              <a:t>ything</a:t>
            </a:r>
            <a:r>
              <a:rPr sz="4200" spc="-5" dirty="0"/>
              <a:t> </a:t>
            </a:r>
            <a:r>
              <a:rPr sz="4200" dirty="0">
                <a:latin typeface="Courier New"/>
                <a:cs typeface="Courier New"/>
              </a:rPr>
              <a:t>BufferedWriter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/>
              <a:t>doe</a:t>
            </a:r>
            <a:r>
              <a:rPr sz="4200" spc="-5" dirty="0"/>
              <a:t>s</a:t>
            </a:r>
            <a:r>
              <a:rPr sz="4200" dirty="0"/>
              <a:t>,</a:t>
            </a:r>
            <a:r>
              <a:rPr sz="4200" spc="-425" dirty="0"/>
              <a:t> </a:t>
            </a:r>
            <a:r>
              <a:rPr sz="4200" dirty="0"/>
              <a:t>so	</a:t>
            </a:r>
            <a:r>
              <a:rPr sz="4200" spc="-5" dirty="0"/>
              <a:t>w</a:t>
            </a:r>
            <a:r>
              <a:rPr sz="4200" spc="-150" dirty="0"/>
              <a:t>h</a:t>
            </a:r>
            <a:r>
              <a:rPr sz="4200" dirty="0"/>
              <a:t>y	</a:t>
            </a:r>
            <a:r>
              <a:rPr sz="4200" spc="-5" dirty="0"/>
              <a:t>i</a:t>
            </a:r>
            <a:r>
              <a:rPr sz="4200" dirty="0"/>
              <a:t>s  </a:t>
            </a:r>
            <a:r>
              <a:rPr sz="4200" dirty="0">
                <a:latin typeface="Courier New"/>
                <a:cs typeface="Courier New"/>
              </a:rPr>
              <a:t>BufferedWriter</a:t>
            </a:r>
            <a:r>
              <a:rPr sz="4200" spc="-1365" dirty="0">
                <a:latin typeface="Courier New"/>
                <a:cs typeface="Courier New"/>
              </a:rPr>
              <a:t> </a:t>
            </a:r>
            <a:r>
              <a:rPr sz="4200" spc="-5" dirty="0"/>
              <a:t>needed?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08410" y="673100"/>
            <a:ext cx="89884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BufferedWriter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41637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305247" y="2197100"/>
            <a:ext cx="10394315" cy="7284302"/>
          </a:xfrm>
          <a:prstGeom prst="rect">
            <a:avLst/>
          </a:prstGeom>
        </p:spPr>
        <p:txBody>
          <a:bodyPr vert="horz" wrap="square" lIns="0" tIns="17780" rIns="0" bIns="0" rtlCol="0">
            <a:spAutoFit/>
          </a:bodyPr>
          <a:lstStyle/>
          <a:p>
            <a:pPr marL="76200" marR="68580" indent="-635" algn="ctr">
              <a:lnSpc>
                <a:spcPts val="5200"/>
              </a:lnSpc>
              <a:spcBef>
                <a:spcPts val="140"/>
              </a:spcBef>
              <a:tabLst>
                <a:tab pos="8982075" algn="l"/>
                <a:tab pos="9995535" algn="l"/>
              </a:tabLst>
            </a:pPr>
            <a:r>
              <a:rPr sz="4200" spc="5" dirty="0">
                <a:latin typeface="Gill Sans MT"/>
                <a:cs typeface="Gill Sans MT"/>
              </a:rPr>
              <a:t>Observation: </a:t>
            </a:r>
            <a:r>
              <a:rPr sz="4200" dirty="0">
                <a:latin typeface="Courier New"/>
                <a:cs typeface="Courier New"/>
              </a:rPr>
              <a:t>PrintWriter </a:t>
            </a:r>
            <a:r>
              <a:rPr sz="4200" dirty="0">
                <a:latin typeface="Gill Sans MT"/>
                <a:cs typeface="Gill Sans MT"/>
              </a:rPr>
              <a:t>seems to do  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12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ything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BufferedWriter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doe</a:t>
            </a:r>
            <a:r>
              <a:rPr sz="4200" spc="-5" dirty="0">
                <a:latin typeface="Gill Sans MT"/>
                <a:cs typeface="Gill Sans MT"/>
              </a:rPr>
              <a:t>s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so	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spc="-150" dirty="0">
                <a:latin typeface="Gill Sans MT"/>
                <a:cs typeface="Gill Sans MT"/>
              </a:rPr>
              <a:t>h</a:t>
            </a:r>
            <a:r>
              <a:rPr sz="4200" dirty="0">
                <a:latin typeface="Gill Sans MT"/>
                <a:cs typeface="Gill Sans MT"/>
              </a:rPr>
              <a:t>y	</a:t>
            </a:r>
            <a:r>
              <a:rPr sz="4200" spc="-5" dirty="0">
                <a:latin typeface="Gill Sans MT"/>
                <a:cs typeface="Gill Sans MT"/>
              </a:rPr>
              <a:t>i</a:t>
            </a:r>
            <a:r>
              <a:rPr sz="4200" dirty="0">
                <a:latin typeface="Gill Sans MT"/>
                <a:cs typeface="Gill Sans MT"/>
              </a:rPr>
              <a:t>s  </a:t>
            </a:r>
            <a:r>
              <a:rPr sz="4200" dirty="0">
                <a:latin typeface="Courier New"/>
                <a:cs typeface="Courier New"/>
              </a:rPr>
              <a:t>BufferedWriter</a:t>
            </a:r>
            <a:r>
              <a:rPr sz="4200" spc="-136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needed?</a:t>
            </a:r>
            <a:endParaRPr sz="4200" dirty="0">
              <a:latin typeface="Gill Sans MT"/>
              <a:cs typeface="Gill Sans MT"/>
            </a:endParaRPr>
          </a:p>
          <a:p>
            <a:pPr marL="904240" indent="-572135">
              <a:lnSpc>
                <a:spcPct val="100000"/>
              </a:lnSpc>
              <a:spcBef>
                <a:spcPts val="3860"/>
              </a:spcBef>
              <a:buSzPct val="170238"/>
              <a:buChar char="•"/>
              <a:tabLst>
                <a:tab pos="904875" algn="l"/>
                <a:tab pos="2605405" algn="l"/>
              </a:tabLst>
            </a:pPr>
            <a:r>
              <a:rPr sz="4200" dirty="0">
                <a:latin typeface="Gill Sans MT"/>
                <a:cs typeface="Gill Sans MT"/>
              </a:rPr>
              <a:t>Acts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as	a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i="1" spc="-15" dirty="0">
                <a:latin typeface="Gill Sans MT"/>
                <a:cs typeface="Gill Sans MT"/>
              </a:rPr>
              <a:t>buffer</a:t>
            </a:r>
            <a:endParaRPr sz="4200" dirty="0">
              <a:latin typeface="Gill Sans MT"/>
              <a:cs typeface="Gill Sans MT"/>
            </a:endParaRPr>
          </a:p>
          <a:p>
            <a:pPr marL="1793239" marR="748665" lvl="1" indent="-571500">
              <a:lnSpc>
                <a:spcPct val="103200"/>
              </a:lnSpc>
              <a:spcBef>
                <a:spcPts val="2095"/>
              </a:spcBef>
              <a:buSzPct val="170238"/>
              <a:buChar char="•"/>
              <a:tabLst>
                <a:tab pos="1793875" algn="l"/>
              </a:tabLst>
            </a:pPr>
            <a:r>
              <a:rPr sz="4200" spc="-55" dirty="0">
                <a:latin typeface="Gill Sans MT"/>
                <a:cs typeface="Gill Sans MT"/>
              </a:rPr>
              <a:t>Layer </a:t>
            </a:r>
            <a:r>
              <a:rPr sz="4200" spc="-15" dirty="0">
                <a:latin typeface="Gill Sans MT"/>
                <a:cs typeface="Gill Sans MT"/>
              </a:rPr>
              <a:t>between </a:t>
            </a:r>
            <a:r>
              <a:rPr sz="4200" dirty="0">
                <a:latin typeface="Gill Sans MT"/>
                <a:cs typeface="Gill Sans MT"/>
              </a:rPr>
              <a:t>us </a:t>
            </a:r>
            <a:r>
              <a:rPr sz="4200" spc="-30" dirty="0">
                <a:latin typeface="Gill Sans MT"/>
                <a:cs typeface="Gill Sans MT"/>
              </a:rPr>
              <a:t>saying </a:t>
            </a:r>
            <a:r>
              <a:rPr sz="4200" dirty="0">
                <a:latin typeface="Courier New"/>
                <a:cs typeface="Courier New"/>
              </a:rPr>
              <a:t>write</a:t>
            </a:r>
            <a:r>
              <a:rPr sz="4200" spc="-1330" dirty="0">
                <a:latin typeface="Courier New"/>
                <a:cs typeface="Courier New"/>
              </a:rPr>
              <a:t> </a:t>
            </a:r>
            <a:r>
              <a:rPr sz="4200" dirty="0">
                <a:latin typeface="Gill Sans MT"/>
                <a:cs typeface="Gill Sans MT"/>
              </a:rPr>
              <a:t>and  </a:t>
            </a:r>
            <a:r>
              <a:rPr sz="4200" spc="-5" dirty="0">
                <a:latin typeface="Gill Sans MT"/>
                <a:cs typeface="Gill Sans MT"/>
              </a:rPr>
              <a:t>the actual writing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spc="30" dirty="0">
                <a:latin typeface="Gill Sans MT"/>
                <a:cs typeface="Gill Sans MT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904240" indent="-572135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904875" algn="l"/>
              </a:tabLst>
            </a:pPr>
            <a:r>
              <a:rPr sz="4200" spc="-5" dirty="0">
                <a:latin typeface="Gill Sans MT"/>
                <a:cs typeface="Gill Sans MT"/>
              </a:rPr>
              <a:t>Repeated </a:t>
            </a:r>
            <a:r>
              <a:rPr sz="4200" spc="15" dirty="0">
                <a:latin typeface="Gill Sans MT"/>
                <a:cs typeface="Gill Sans MT"/>
              </a:rPr>
              <a:t>short </a:t>
            </a:r>
            <a:r>
              <a:rPr sz="4200" spc="-5" dirty="0">
                <a:latin typeface="Gill Sans MT"/>
                <a:cs typeface="Gill Sans MT"/>
              </a:rPr>
              <a:t>writes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25" dirty="0">
                <a:latin typeface="Gill Sans MT"/>
                <a:cs typeface="Gill Sans MT"/>
              </a:rPr>
              <a:t>files </a:t>
            </a:r>
            <a:r>
              <a:rPr sz="4200" spc="-5" dirty="0">
                <a:latin typeface="Gill Sans MT"/>
                <a:cs typeface="Gill Sans MT"/>
              </a:rPr>
              <a:t>is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b="1" spc="190" dirty="0">
                <a:latin typeface="Gill Sans MT"/>
                <a:cs typeface="Gill Sans MT"/>
              </a:rPr>
              <a:t>slow</a:t>
            </a:r>
            <a:endParaRPr sz="4200" dirty="0">
              <a:latin typeface="Gill Sans MT"/>
              <a:cs typeface="Gill Sans MT"/>
            </a:endParaRPr>
          </a:p>
          <a:p>
            <a:pPr marL="904240" marR="468630" indent="-571500">
              <a:lnSpc>
                <a:spcPts val="4900"/>
              </a:lnSpc>
              <a:spcBef>
                <a:spcPts val="2540"/>
              </a:spcBef>
              <a:buSzPct val="170238"/>
              <a:buChar char="•"/>
              <a:tabLst>
                <a:tab pos="904875" algn="l"/>
                <a:tab pos="7519034" algn="l"/>
              </a:tabLst>
            </a:pPr>
            <a:r>
              <a:rPr sz="4200" spc="-5" dirty="0">
                <a:latin typeface="Gill Sans MT"/>
                <a:cs typeface="Gill Sans MT"/>
              </a:rPr>
              <a:t>Buffering idea:</a:t>
            </a:r>
            <a:r>
              <a:rPr sz="4200" spc="-39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collect</a:t>
            </a:r>
            <a:r>
              <a:rPr sz="4200" spc="-4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“writes”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together</a:t>
            </a:r>
            <a:r>
              <a:rPr sz="4200" spc="-6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  </a:t>
            </a:r>
            <a:r>
              <a:rPr sz="4200" spc="-35" dirty="0">
                <a:latin typeface="Gill Sans MT"/>
                <a:cs typeface="Gill Sans MT"/>
              </a:rPr>
              <a:t>memory, </a:t>
            </a:r>
            <a:r>
              <a:rPr sz="4200" spc="-5" dirty="0">
                <a:latin typeface="Gill Sans MT"/>
                <a:cs typeface="Gill Sans MT"/>
              </a:rPr>
              <a:t>then write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30" dirty="0">
                <a:latin typeface="Gill Sans MT"/>
                <a:cs typeface="Gill Sans MT"/>
              </a:rPr>
              <a:t>file </a:t>
            </a:r>
            <a:r>
              <a:rPr sz="4200" spc="-5" dirty="0">
                <a:latin typeface="Gill Sans MT"/>
                <a:cs typeface="Gill Sans MT"/>
              </a:rPr>
              <a:t>all </a:t>
            </a:r>
            <a:r>
              <a:rPr sz="4200" dirty="0">
                <a:latin typeface="Gill Sans MT"/>
                <a:cs typeface="Gill Sans MT"/>
              </a:rPr>
              <a:t>at</a:t>
            </a:r>
            <a:r>
              <a:rPr sz="4200" spc="-45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once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9055" y="4076700"/>
            <a:ext cx="4507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finally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2031" y="331146"/>
            <a:ext cx="46704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922704" y="1936750"/>
            <a:ext cx="9149080" cy="128778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48615" marR="5080" indent="-336550">
              <a:lnSpc>
                <a:spcPts val="4900"/>
              </a:lnSpc>
              <a:spcBef>
                <a:spcPts val="380"/>
              </a:spcBef>
              <a:tabLst>
                <a:tab pos="2967355" algn="l"/>
                <a:tab pos="7059295" algn="l"/>
                <a:tab pos="7249159" algn="l"/>
              </a:tabLst>
            </a:pPr>
            <a:r>
              <a:rPr sz="4200" spc="-5" dirty="0">
                <a:latin typeface="Gill Sans MT"/>
                <a:cs typeface="Gill Sans MT"/>
              </a:rPr>
              <a:t>Sometimes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want</a:t>
            </a:r>
            <a:r>
              <a:rPr sz="4200" spc="8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	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10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action,  </a:t>
            </a:r>
            <a:r>
              <a:rPr sz="4200" spc="-5" dirty="0">
                <a:latin typeface="Gill Sans MT"/>
                <a:cs typeface="Gill Sans MT"/>
              </a:rPr>
              <a:t>whether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or	</a:t>
            </a:r>
            <a:r>
              <a:rPr sz="4200" spc="-5" dirty="0">
                <a:latin typeface="Gill Sans MT"/>
                <a:cs typeface="Gill Sans MT"/>
              </a:rPr>
              <a:t>not </a:t>
            </a:r>
            <a:r>
              <a:rPr sz="4200" dirty="0">
                <a:latin typeface="Gill Sans MT"/>
                <a:cs typeface="Gill Sans MT"/>
              </a:rPr>
              <a:t>an exception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25" dirty="0">
                <a:latin typeface="Gill Sans MT"/>
                <a:cs typeface="Gill Sans MT"/>
              </a:rPr>
              <a:t>thrown.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67187" y="393566"/>
            <a:ext cx="467042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Motivation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3274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082800" y="1699126"/>
            <a:ext cx="9304096" cy="7545014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348615" marR="5080" indent="-336550">
              <a:lnSpc>
                <a:spcPts val="4900"/>
              </a:lnSpc>
              <a:spcBef>
                <a:spcPts val="380"/>
              </a:spcBef>
              <a:tabLst>
                <a:tab pos="2967355" algn="l"/>
                <a:tab pos="7059295" algn="l"/>
                <a:tab pos="7249159" algn="l"/>
              </a:tabLst>
            </a:pPr>
            <a:r>
              <a:rPr sz="4200" spc="-5" dirty="0">
                <a:latin typeface="Gill Sans MT"/>
                <a:cs typeface="Gill Sans MT"/>
              </a:rPr>
              <a:t>Sometimes </a:t>
            </a:r>
            <a:r>
              <a:rPr sz="4200" spc="-45" dirty="0">
                <a:latin typeface="Gill Sans MT"/>
                <a:cs typeface="Gill Sans MT"/>
              </a:rPr>
              <a:t>we </a:t>
            </a:r>
            <a:r>
              <a:rPr sz="4200" spc="-5" dirty="0">
                <a:latin typeface="Gill Sans MT"/>
                <a:cs typeface="Gill Sans MT"/>
              </a:rPr>
              <a:t>want</a:t>
            </a:r>
            <a:r>
              <a:rPr sz="4200" spc="8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10" dirty="0">
                <a:latin typeface="Gill Sans MT"/>
                <a:cs typeface="Gill Sans MT"/>
              </a:rPr>
              <a:t>perform	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10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action,  </a:t>
            </a:r>
            <a:r>
              <a:rPr sz="4200" spc="-5" dirty="0">
                <a:latin typeface="Gill Sans MT"/>
                <a:cs typeface="Gill Sans MT"/>
              </a:rPr>
              <a:t>whether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or	</a:t>
            </a:r>
            <a:r>
              <a:rPr sz="4200" spc="-5" dirty="0">
                <a:latin typeface="Gill Sans MT"/>
                <a:cs typeface="Gill Sans MT"/>
              </a:rPr>
              <a:t>not </a:t>
            </a:r>
            <a:r>
              <a:rPr sz="4200" dirty="0">
                <a:latin typeface="Gill Sans MT"/>
                <a:cs typeface="Gill Sans MT"/>
              </a:rPr>
              <a:t>an exception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spc="-25" dirty="0">
                <a:latin typeface="Gill Sans MT"/>
                <a:cs typeface="Gill Sans MT"/>
              </a:rPr>
              <a:t>thrown.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4350" dirty="0">
              <a:latin typeface="Times New Roman"/>
              <a:cs typeface="Times New Roman"/>
            </a:endParaRPr>
          </a:p>
          <a:p>
            <a:pPr marL="104775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try</a:t>
            </a:r>
            <a:r>
              <a:rPr sz="4200" spc="-1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744855" marR="1353185">
              <a:lnSpc>
                <a:spcPts val="4800"/>
              </a:lnSpc>
              <a:spcBef>
                <a:spcPts val="240"/>
              </a:spcBef>
            </a:pPr>
            <a:r>
              <a:rPr sz="4200" dirty="0">
                <a:latin typeface="Courier New"/>
                <a:cs typeface="Courier New"/>
              </a:rPr>
              <a:t>maybeThrowException();  maybeDoThis();</a:t>
            </a:r>
          </a:p>
          <a:p>
            <a:pPr marL="744855" marR="394335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catch (SomeException e) </a:t>
            </a:r>
            <a:r>
              <a:rPr sz="4200" dirty="0">
                <a:latin typeface="Courier New"/>
                <a:cs typeface="Courier New"/>
              </a:rPr>
              <a:t>{  maybeDoThat();</a:t>
            </a:r>
          </a:p>
          <a:p>
            <a:pPr marL="744855" marR="3594100" indent="-64071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 </a:t>
            </a:r>
            <a:r>
              <a:rPr sz="4200" spc="-5" dirty="0">
                <a:latin typeface="Courier New"/>
                <a:cs typeface="Courier New"/>
              </a:rPr>
              <a:t>finally </a:t>
            </a:r>
            <a:r>
              <a:rPr sz="4200" dirty="0">
                <a:latin typeface="Courier New"/>
                <a:cs typeface="Courier New"/>
              </a:rPr>
              <a:t>{  alwaysDoThis();</a:t>
            </a:r>
          </a:p>
          <a:p>
            <a:pPr marL="104775">
              <a:lnSpc>
                <a:spcPts val="456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0477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maybeDoTheOtherThing();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950" y="3556000"/>
            <a:ext cx="12189460" cy="2435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9490"/>
              </a:lnSpc>
              <a:spcBef>
                <a:spcPts val="100"/>
              </a:spcBef>
            </a:pPr>
            <a:r>
              <a:rPr spc="-5" dirty="0"/>
              <a:t>Example:</a:t>
            </a:r>
          </a:p>
          <a:p>
            <a:pPr algn="ctr">
              <a:lnSpc>
                <a:spcPts val="9490"/>
              </a:lnSpc>
            </a:pPr>
            <a:r>
              <a:rPr dirty="0">
                <a:latin typeface="Courier New"/>
                <a:cs typeface="Courier New"/>
              </a:rPr>
              <a:t>FinallyExample.java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47653" y="762000"/>
            <a:ext cx="61093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Common</a:t>
            </a:r>
            <a:r>
              <a:rPr spc="-85" dirty="0"/>
              <a:t> </a:t>
            </a:r>
            <a:r>
              <a:rPr spc="-5" dirty="0"/>
              <a:t>Use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3600" y="3657600"/>
            <a:ext cx="11430000" cy="391667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596900" marR="400685" indent="-571500">
              <a:lnSpc>
                <a:spcPct val="100200"/>
              </a:lnSpc>
              <a:spcBef>
                <a:spcPts val="90"/>
              </a:spcBef>
              <a:buSzPct val="170238"/>
              <a:buFont typeface="Gill Sans MT"/>
              <a:buChar char="•"/>
              <a:tabLst>
                <a:tab pos="596900" algn="l"/>
                <a:tab pos="1561465" algn="l"/>
                <a:tab pos="3455670" algn="l"/>
                <a:tab pos="8578850" algn="l"/>
                <a:tab pos="9232900" algn="l"/>
              </a:tabLst>
            </a:pPr>
            <a:r>
              <a:rPr sz="4200" dirty="0">
                <a:latin typeface="Courier New"/>
                <a:cs typeface="Courier New"/>
              </a:rPr>
              <a:t>finally</a:t>
            </a:r>
            <a:r>
              <a:rPr sz="4200" spc="-1355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is	</a:t>
            </a:r>
            <a:r>
              <a:rPr sz="4200" dirty="0">
                <a:latin typeface="Gill Sans MT"/>
                <a:cs typeface="Gill Sans MT"/>
              </a:rPr>
              <a:t>often </a:t>
            </a:r>
            <a:r>
              <a:rPr sz="4200" spc="-5" dirty="0">
                <a:latin typeface="Gill Sans MT"/>
                <a:cs typeface="Gill Sans MT"/>
              </a:rPr>
              <a:t>used </a:t>
            </a:r>
            <a:r>
              <a:rPr sz="4200" dirty="0">
                <a:latin typeface="Gill Sans MT"/>
                <a:cs typeface="Gill Sans MT"/>
              </a:rPr>
              <a:t>to </a:t>
            </a:r>
            <a:r>
              <a:rPr sz="4200" spc="-35" dirty="0">
                <a:latin typeface="Gill Sans MT"/>
                <a:cs typeface="Gill Sans MT"/>
              </a:rPr>
              <a:t>make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25" dirty="0">
                <a:latin typeface="Gill Sans MT"/>
                <a:cs typeface="Gill Sans MT"/>
              </a:rPr>
              <a:t>sure</a:t>
            </a:r>
            <a:r>
              <a:rPr sz="4200" dirty="0">
                <a:latin typeface="Gill Sans MT"/>
                <a:cs typeface="Gill Sans MT"/>
              </a:rPr>
              <a:t> a	</a:t>
            </a:r>
            <a:r>
              <a:rPr sz="4200" spc="30" dirty="0">
                <a:latin typeface="Gill Sans MT"/>
                <a:cs typeface="Gill Sans MT"/>
              </a:rPr>
              <a:t>fil</a:t>
            </a:r>
            <a:r>
              <a:rPr lang="en-US" sz="4200" spc="30" dirty="0">
                <a:latin typeface="Gill Sans MT"/>
                <a:cs typeface="Gill Sans MT"/>
              </a:rPr>
              <a:t>e 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as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close</a:t>
            </a:r>
            <a:r>
              <a:rPr sz="4200" spc="-5" dirty="0">
                <a:latin typeface="Gill Sans MT"/>
                <a:cs typeface="Gill Sans MT"/>
              </a:rPr>
              <a:t>d</a:t>
            </a:r>
            <a:r>
              <a:rPr sz="4200" dirty="0">
                <a:latin typeface="Gill Sans MT"/>
                <a:cs typeface="Gill Sans MT"/>
              </a:rPr>
              <a:t>,</a:t>
            </a:r>
            <a:r>
              <a:rPr sz="4200" spc="-425" dirty="0">
                <a:latin typeface="Gill Sans MT"/>
                <a:cs typeface="Gill Sans MT"/>
              </a:rPr>
              <a:t> </a:t>
            </a:r>
            <a:r>
              <a:rPr sz="4200" spc="-65" dirty="0">
                <a:latin typeface="Gill Sans MT"/>
                <a:cs typeface="Gill Sans MT"/>
              </a:rPr>
              <a:t>e</a:t>
            </a:r>
            <a:r>
              <a:rPr sz="4200" spc="-85" dirty="0">
                <a:latin typeface="Gill Sans MT"/>
                <a:cs typeface="Gill Sans MT"/>
              </a:rPr>
              <a:t>v</a:t>
            </a:r>
            <a:r>
              <a:rPr sz="4200" dirty="0">
                <a:latin typeface="Gill Sans MT"/>
                <a:cs typeface="Gill Sans MT"/>
              </a:rPr>
              <a:t>en</a:t>
            </a:r>
            <a:r>
              <a:rPr sz="4200" spc="-5" dirty="0">
                <a:latin typeface="Gill Sans MT"/>
                <a:cs typeface="Gill Sans MT"/>
              </a:rPr>
              <a:t> i</a:t>
            </a:r>
            <a:r>
              <a:rPr sz="4200" dirty="0">
                <a:latin typeface="Gill Sans MT"/>
                <a:cs typeface="Gill Sans MT"/>
              </a:rPr>
              <a:t>f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an</a:t>
            </a:r>
            <a:r>
              <a:rPr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exception</a:t>
            </a:r>
            <a:r>
              <a:rPr sz="4200" spc="-5" dirty="0">
                <a:latin typeface="Gill Sans MT"/>
                <a:cs typeface="Gill Sans MT"/>
              </a:rPr>
              <a:t> w</a:t>
            </a:r>
            <a:r>
              <a:rPr sz="4200" dirty="0">
                <a:latin typeface="Gill Sans MT"/>
                <a:cs typeface="Gill Sans MT"/>
              </a:rPr>
              <a:t>as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th</a:t>
            </a:r>
            <a:r>
              <a:rPr sz="4200" spc="-105" dirty="0">
                <a:latin typeface="Gill Sans MT"/>
                <a:cs typeface="Gill Sans MT"/>
              </a:rPr>
              <a:t>r</a:t>
            </a:r>
            <a:r>
              <a:rPr sz="4200" spc="-45" dirty="0">
                <a:latin typeface="Gill Sans MT"/>
                <a:cs typeface="Gill Sans MT"/>
              </a:rPr>
              <a:t>o</a:t>
            </a:r>
            <a:r>
              <a:rPr sz="4200" spc="-5" dirty="0">
                <a:latin typeface="Gill Sans MT"/>
                <a:cs typeface="Gill Sans MT"/>
              </a:rPr>
              <a:t>w</a:t>
            </a:r>
            <a:r>
              <a:rPr sz="4200" dirty="0">
                <a:latin typeface="Gill Sans MT"/>
                <a:cs typeface="Gill Sans MT"/>
              </a:rPr>
              <a:t>n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while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manipulating the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30" dirty="0">
                <a:latin typeface="Gill Sans MT"/>
                <a:cs typeface="Gill Sans MT"/>
              </a:rPr>
              <a:t>file</a:t>
            </a:r>
            <a:endParaRPr sz="4200" dirty="0">
              <a:latin typeface="Gill Sans MT"/>
              <a:cs typeface="Gill Sans MT"/>
            </a:endParaRPr>
          </a:p>
          <a:p>
            <a:pPr marL="1485900" lvl="1" indent="-571500">
              <a:lnSpc>
                <a:spcPct val="100000"/>
              </a:lnSpc>
              <a:spcBef>
                <a:spcPts val="2260"/>
              </a:spcBef>
              <a:buSzPct val="170238"/>
              <a:buFont typeface="Gill Sans MT"/>
              <a:buChar char="•"/>
              <a:tabLst>
                <a:tab pos="1485900" algn="l"/>
                <a:tab pos="9751695" algn="l"/>
              </a:tabLst>
            </a:pPr>
            <a:r>
              <a:rPr sz="4200" dirty="0">
                <a:latin typeface="Courier New"/>
                <a:cs typeface="Courier New"/>
              </a:rPr>
              <a:t>WriteStrings.java</a:t>
            </a:r>
            <a:r>
              <a:rPr sz="4200" spc="-134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b="1" spc="220" dirty="0">
                <a:latin typeface="Gill Sans MT"/>
                <a:cs typeface="Gill Sans MT"/>
              </a:rPr>
              <a:t>not</a:t>
            </a:r>
            <a:r>
              <a:rPr sz="4200" b="1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do	this</a:t>
            </a:r>
          </a:p>
          <a:p>
            <a:pPr marL="1485900" lvl="1" indent="-571500">
              <a:lnSpc>
                <a:spcPct val="100000"/>
              </a:lnSpc>
              <a:spcBef>
                <a:spcPts val="2560"/>
              </a:spcBef>
              <a:buSzPct val="170238"/>
              <a:buChar char="•"/>
              <a:tabLst>
                <a:tab pos="1485900" algn="l"/>
              </a:tabLst>
            </a:pPr>
            <a:r>
              <a:rPr sz="4200" spc="-5" dirty="0">
                <a:latin typeface="Gill Sans MT"/>
                <a:cs typeface="Gill Sans MT"/>
              </a:rPr>
              <a:t>See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WriteStringsFinally.java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007" y="762000"/>
            <a:ext cx="11139805" cy="189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ts val="9890"/>
              </a:lnSpc>
              <a:spcBef>
                <a:spcPts val="100"/>
              </a:spcBef>
            </a:pPr>
            <a:r>
              <a:rPr spc="-5" dirty="0"/>
              <a:t>Motivation</a:t>
            </a:r>
          </a:p>
          <a:p>
            <a:pPr algn="ctr">
              <a:lnSpc>
                <a:spcPts val="4850"/>
              </a:lnSpc>
              <a:tabLst>
                <a:tab pos="1879600" algn="l"/>
                <a:tab pos="3844290" algn="l"/>
                <a:tab pos="7717790" algn="l"/>
                <a:tab pos="8499475" algn="l"/>
              </a:tabLst>
            </a:pPr>
            <a:r>
              <a:rPr sz="4200" spc="-5" dirty="0"/>
              <a:t>Files</a:t>
            </a:r>
            <a:r>
              <a:rPr sz="4200" dirty="0"/>
              <a:t> act	</a:t>
            </a:r>
            <a:r>
              <a:rPr sz="4200" spc="-35" dirty="0"/>
              <a:t>like</a:t>
            </a:r>
            <a:r>
              <a:rPr sz="4200" spc="-5" dirty="0"/>
              <a:t> </a:t>
            </a:r>
            <a:r>
              <a:rPr sz="4200" spc="10" dirty="0"/>
              <a:t>very	</a:t>
            </a:r>
            <a:r>
              <a:rPr sz="4200" spc="-5" dirty="0"/>
              <a:t>large</a:t>
            </a:r>
            <a:r>
              <a:rPr sz="4200" spc="15" dirty="0"/>
              <a:t> </a:t>
            </a:r>
            <a:r>
              <a:rPr sz="4200" spc="-5" dirty="0"/>
              <a:t>inputs;</a:t>
            </a:r>
            <a:r>
              <a:rPr sz="4200" spc="-415" dirty="0"/>
              <a:t> </a:t>
            </a:r>
            <a:r>
              <a:rPr sz="4200" spc="-5" dirty="0"/>
              <a:t>basis	</a:t>
            </a:r>
            <a:r>
              <a:rPr sz="4200" spc="-15" dirty="0"/>
              <a:t>for	</a:t>
            </a:r>
            <a:r>
              <a:rPr sz="4200" spc="-5" dirty="0"/>
              <a:t>most</a:t>
            </a:r>
            <a:r>
              <a:rPr sz="4200" spc="-55" dirty="0"/>
              <a:t> </a:t>
            </a:r>
            <a:r>
              <a:rPr sz="4200" spc="-5" dirty="0"/>
              <a:t>things.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2768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8500" y="3124200"/>
            <a:ext cx="5740400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27007" y="762000"/>
            <a:ext cx="11139805" cy="189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430" algn="ctr">
              <a:lnSpc>
                <a:spcPts val="9890"/>
              </a:lnSpc>
              <a:spcBef>
                <a:spcPts val="100"/>
              </a:spcBef>
            </a:pPr>
            <a:r>
              <a:rPr spc="-5" dirty="0"/>
              <a:t>Motivation</a:t>
            </a:r>
          </a:p>
          <a:p>
            <a:pPr algn="ctr">
              <a:lnSpc>
                <a:spcPts val="4850"/>
              </a:lnSpc>
              <a:tabLst>
                <a:tab pos="1879600" algn="l"/>
                <a:tab pos="3844290" algn="l"/>
                <a:tab pos="7717790" algn="l"/>
                <a:tab pos="8499475" algn="l"/>
              </a:tabLst>
            </a:pPr>
            <a:r>
              <a:rPr sz="4200" spc="-5" dirty="0"/>
              <a:t>Files</a:t>
            </a:r>
            <a:r>
              <a:rPr sz="4200" dirty="0"/>
              <a:t> act	</a:t>
            </a:r>
            <a:r>
              <a:rPr sz="4200" spc="-35" dirty="0"/>
              <a:t>like</a:t>
            </a:r>
            <a:r>
              <a:rPr sz="4200" spc="-5" dirty="0"/>
              <a:t> </a:t>
            </a:r>
            <a:r>
              <a:rPr sz="4200" spc="10" dirty="0"/>
              <a:t>very	</a:t>
            </a:r>
            <a:r>
              <a:rPr sz="4200" spc="-5" dirty="0"/>
              <a:t>large</a:t>
            </a:r>
            <a:r>
              <a:rPr sz="4200" spc="15" dirty="0"/>
              <a:t> </a:t>
            </a:r>
            <a:r>
              <a:rPr sz="4200" spc="-5" dirty="0"/>
              <a:t>inputs;</a:t>
            </a:r>
            <a:r>
              <a:rPr sz="4200" spc="-415" dirty="0"/>
              <a:t> </a:t>
            </a:r>
            <a:r>
              <a:rPr sz="4200" spc="-5" dirty="0"/>
              <a:t>basis	</a:t>
            </a:r>
            <a:r>
              <a:rPr sz="4200" spc="-15" dirty="0"/>
              <a:t>for	</a:t>
            </a:r>
            <a:r>
              <a:rPr sz="4200" spc="-5" dirty="0"/>
              <a:t>most</a:t>
            </a:r>
            <a:r>
              <a:rPr sz="4200" spc="-55" dirty="0"/>
              <a:t> </a:t>
            </a:r>
            <a:r>
              <a:rPr sz="4200" spc="-5" dirty="0"/>
              <a:t>things.</a:t>
            </a:r>
            <a:endParaRPr sz="4200"/>
          </a:p>
        </p:txBody>
      </p:sp>
      <p:sp>
        <p:nvSpPr>
          <p:cNvPr id="3" name="object 3"/>
          <p:cNvSpPr/>
          <p:nvPr/>
        </p:nvSpPr>
        <p:spPr>
          <a:xfrm>
            <a:off x="0" y="2768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38500" y="3124200"/>
            <a:ext cx="5740400" cy="35052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3025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953692" y="7473950"/>
            <a:ext cx="706691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public class MyClass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23058" y="762000"/>
            <a:ext cx="795845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055360" algn="l"/>
              </a:tabLst>
            </a:pPr>
            <a:r>
              <a:rPr dirty="0"/>
              <a:t>Re</a:t>
            </a:r>
            <a:r>
              <a:rPr spc="-5" dirty="0"/>
              <a:t>a</a:t>
            </a:r>
            <a:r>
              <a:rPr dirty="0"/>
              <a:t>d</a:t>
            </a:r>
            <a:r>
              <a:rPr spc="-5" dirty="0"/>
              <a:t>i</a:t>
            </a:r>
            <a:r>
              <a:rPr dirty="0"/>
              <a:t>ng</a:t>
            </a:r>
            <a:r>
              <a:rPr spc="-5" dirty="0"/>
              <a:t> </a:t>
            </a:r>
            <a:r>
              <a:rPr dirty="0"/>
              <a:t>f</a:t>
            </a:r>
            <a:r>
              <a:rPr spc="-210" dirty="0"/>
              <a:t>r</a:t>
            </a:r>
            <a:r>
              <a:rPr dirty="0"/>
              <a:t>om	</a:t>
            </a:r>
            <a:r>
              <a:rPr spc="-5" dirty="0"/>
              <a:t>Fil</a:t>
            </a:r>
            <a:r>
              <a:rPr dirty="0"/>
              <a:t>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3011" y="2863850"/>
            <a:ext cx="322643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223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152900" y="3276600"/>
            <a:ext cx="2465070" cy="0"/>
          </a:xfrm>
          <a:custGeom>
            <a:avLst/>
            <a:gdLst/>
            <a:ahLst/>
            <a:cxnLst/>
            <a:rect l="l" t="t" r="r" b="b"/>
            <a:pathLst>
              <a:path w="2465070">
                <a:moveTo>
                  <a:pt x="2464897" y="0"/>
                </a:moveTo>
                <a:lnTo>
                  <a:pt x="2445847" y="0"/>
                </a:lnTo>
                <a:lnTo>
                  <a:pt x="0" y="1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556836" y="3192779"/>
            <a:ext cx="167640" cy="167640"/>
          </a:xfrm>
          <a:custGeom>
            <a:avLst/>
            <a:gdLst/>
            <a:ahLst/>
            <a:cxnLst/>
            <a:rect l="l" t="t" r="r" b="b"/>
            <a:pathLst>
              <a:path w="167640" h="167639">
                <a:moveTo>
                  <a:pt x="0" y="0"/>
                </a:moveTo>
                <a:lnTo>
                  <a:pt x="41910" y="83820"/>
                </a:lnTo>
                <a:lnTo>
                  <a:pt x="0" y="167640"/>
                </a:lnTo>
                <a:lnTo>
                  <a:pt x="167640" y="8382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4296227" y="2489200"/>
            <a:ext cx="214122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Gill Sans MT"/>
                <a:cs typeface="Gill Sans MT"/>
              </a:rPr>
              <a:t>Open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File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7569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8567184" y="7613650"/>
            <a:ext cx="16262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12700" marR="5080">
              <a:lnSpc>
                <a:spcPts val="4800"/>
              </a:lnSpc>
              <a:spcBef>
                <a:spcPts val="459"/>
              </a:spcBef>
            </a:pPr>
            <a:r>
              <a:rPr sz="4200" dirty="0">
                <a:latin typeface="Courier New"/>
                <a:cs typeface="Courier New"/>
              </a:rPr>
              <a:t>one  two  three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88689" y="7905750"/>
            <a:ext cx="3226435" cy="1325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myFile.txt</a:t>
            </a:r>
            <a:endParaRPr sz="4200">
              <a:latin typeface="Courier New"/>
              <a:cs typeface="Courier New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Contents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541</TotalTime>
  <Words>1471</Words>
  <Application>Microsoft Macintosh PowerPoint</Application>
  <PresentationFormat>Custom</PresentationFormat>
  <Paragraphs>274</Paragraphs>
  <Slides>48</Slides>
  <Notes>23</Notes>
  <HiddenSlides>2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Calibri</vt:lpstr>
      <vt:lpstr>Courier New</vt:lpstr>
      <vt:lpstr>Gill Sans MT</vt:lpstr>
      <vt:lpstr>Lucida Sans</vt:lpstr>
      <vt:lpstr>Lucida Sans Unicode</vt:lpstr>
      <vt:lpstr>Times New Roman</vt:lpstr>
      <vt:lpstr>Office Theme</vt:lpstr>
      <vt:lpstr>COMP 110/L Lecture 23   Maryam Jalali      Some slides adapted from Dr. Kyle Dewey</vt:lpstr>
      <vt:lpstr>Outline</vt:lpstr>
      <vt:lpstr>Reading From Files</vt:lpstr>
      <vt:lpstr>Motivation Files act like very large inputs; basis for most things.</vt:lpstr>
      <vt:lpstr>Motivation Files act like very large inputs; basis for most things.</vt:lpstr>
      <vt:lpstr>Motivation Files act like very large inputs; basis for most things.</vt:lpstr>
      <vt:lpstr>Reading from Files</vt:lpstr>
      <vt:lpstr>Reading from Files</vt:lpstr>
      <vt:lpstr>Reading from Files</vt:lpstr>
      <vt:lpstr>Reading from Files</vt:lpstr>
      <vt:lpstr>Reading from Files</vt:lpstr>
      <vt:lpstr>Reading from Files</vt:lpstr>
      <vt:lpstr>Reading from Files</vt:lpstr>
      <vt:lpstr>Reading from Files</vt:lpstr>
      <vt:lpstr>Reading from Files</vt:lpstr>
      <vt:lpstr>Reading from Files</vt:lpstr>
      <vt:lpstr>Reading from Files</vt:lpstr>
      <vt:lpstr>Reading from Files</vt:lpstr>
      <vt:lpstr>Reading from Files</vt:lpstr>
      <vt:lpstr>Reading from Files  with Scanner</vt:lpstr>
      <vt:lpstr>PowerPoint Presentation</vt:lpstr>
      <vt:lpstr>PowerPoint Presentation</vt:lpstr>
      <vt:lpstr>Reading from Files  with Scanner</vt:lpstr>
      <vt:lpstr>Reading from Files  with Scanner</vt:lpstr>
      <vt:lpstr>Reading from Files  with Scanner</vt:lpstr>
      <vt:lpstr>Reading from Files  with Scanner</vt:lpstr>
      <vt:lpstr>Reading from Files  with Scanner</vt:lpstr>
      <vt:lpstr>PowerPoint Presentation</vt:lpstr>
      <vt:lpstr>Reading from Files  with Scanner</vt:lpstr>
      <vt:lpstr>Example: ReadFirstLine.java</vt:lpstr>
      <vt:lpstr>Example: ReadWholeFile.java</vt:lpstr>
      <vt:lpstr>FileNotFoundException</vt:lpstr>
      <vt:lpstr>FileNotFoundException</vt:lpstr>
      <vt:lpstr>Writing to Files</vt:lpstr>
      <vt:lpstr>Writing to Files</vt:lpstr>
      <vt:lpstr>Writing to Files</vt:lpstr>
      <vt:lpstr>Writing to Files</vt:lpstr>
      <vt:lpstr>Writing to Files</vt:lpstr>
      <vt:lpstr>Writing to Files</vt:lpstr>
      <vt:lpstr>Writing to Files</vt:lpstr>
      <vt:lpstr>Example: WriteStrings.java</vt:lpstr>
      <vt:lpstr>BufferedWriter Observation: PrintWriter seems to do  everything BufferedWriter does, so why is  BufferedWriter needed?</vt:lpstr>
      <vt:lpstr>BufferedWriter</vt:lpstr>
      <vt:lpstr>finally</vt:lpstr>
      <vt:lpstr>Motivation</vt:lpstr>
      <vt:lpstr>Motivation</vt:lpstr>
      <vt:lpstr>Example: FinallyExample.java</vt:lpstr>
      <vt:lpstr>Common Use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17   Mahdi Ebrahimi    Some slides are adapted from Kyle Dewey</dc:title>
  <dc:creator>Mahdi Ebi</dc:creator>
  <cp:lastModifiedBy>Jalalitabar, Maryamsadat</cp:lastModifiedBy>
  <cp:revision>44</cp:revision>
  <dcterms:created xsi:type="dcterms:W3CDTF">2019-11-07T01:24:36Z</dcterms:created>
  <dcterms:modified xsi:type="dcterms:W3CDTF">2021-05-04T05:32:05Z</dcterms:modified>
</cp:coreProperties>
</file>