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</p:sldIdLst>
  <p:sldSz cx="13004800" cy="11404600"/>
  <p:notesSz cx="13004800" cy="114046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hdi Ebi" initials="ME" lastIdx="1" clrIdx="0">
    <p:extLst>
      <p:ext uri="{19B8F6BF-5375-455C-9EA6-DF929625EA0E}">
        <p15:presenceInfo xmlns:p15="http://schemas.microsoft.com/office/powerpoint/2012/main" userId="7ccd91bdecbd39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423"/>
    <p:restoredTop sz="86925" autoAdjust="0"/>
  </p:normalViewPr>
  <p:slideViewPr>
    <p:cSldViewPr>
      <p:cViewPr varScale="1">
        <p:scale>
          <a:sx n="94" d="100"/>
          <a:sy n="94" d="100"/>
        </p:scale>
        <p:origin x="2448" y="20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635625" cy="5715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7366000" y="0"/>
            <a:ext cx="5635625" cy="5715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A67D61E-69D5-41D8-AD1A-4900ADD5FB19}" type="datetimeFigureOut">
              <a:rPr lang="en-US" smtClean="0"/>
              <a:t>11/17/20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306888" y="1425575"/>
            <a:ext cx="4391025" cy="3849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300163" y="5487988"/>
            <a:ext cx="10404475" cy="44910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10833100"/>
            <a:ext cx="5635625" cy="5715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7366000" y="10833100"/>
            <a:ext cx="5635625" cy="5715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07E895-BDAB-4ADB-B3EB-1FBD55AD15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0685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-We </a:t>
            </a:r>
            <a:r>
              <a:rPr lang="en-US" sz="1200" spc="-5" dirty="0">
                <a:latin typeface="Lucida Sans Unicode"/>
                <a:cs typeface="Lucida Sans Unicode"/>
              </a:rPr>
              <a:t>talked about object-oriented programming being about objects interacting with each other </a:t>
            </a:r>
            <a:r>
              <a:rPr lang="en-US" sz="1200" dirty="0">
                <a:latin typeface="Lucida Sans Unicode"/>
                <a:cs typeface="Lucida Sans Unicode"/>
              </a:rPr>
              <a:t>in </a:t>
            </a:r>
            <a:r>
              <a:rPr lang="en-US" sz="1200" spc="-5" dirty="0">
                <a:latin typeface="Lucida Sans Unicode"/>
                <a:cs typeface="Lucida Sans Unicode"/>
              </a:rPr>
              <a:t>well-defined ways (i.e., through method</a:t>
            </a:r>
            <a:r>
              <a:rPr lang="en-US" sz="1200" spc="2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calls)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E895-BDAB-4ADB-B3EB-1FBD55AD15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46008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-If you </a:t>
            </a:r>
            <a:r>
              <a:rPr lang="en-US" sz="1200" spc="-10" dirty="0">
                <a:latin typeface="Lucida Sans Unicode"/>
                <a:cs typeface="Lucida Sans Unicode"/>
              </a:rPr>
              <a:t>defined </a:t>
            </a:r>
            <a:r>
              <a:rPr lang="en-US" sz="1200" dirty="0">
                <a:latin typeface="Lucida Sans Unicode"/>
                <a:cs typeface="Lucida Sans Unicode"/>
              </a:rPr>
              <a:t>it </a:t>
            </a:r>
            <a:r>
              <a:rPr lang="en-US" sz="1200" spc="-5" dirty="0">
                <a:latin typeface="Lucida Sans Unicode"/>
                <a:cs typeface="Lucida Sans Unicode"/>
              </a:rPr>
              <a:t>incorrectly, </a:t>
            </a:r>
            <a:r>
              <a:rPr lang="en-US" sz="1200" dirty="0">
                <a:latin typeface="Lucida Sans Unicode"/>
                <a:cs typeface="Lucida Sans Unicode"/>
              </a:rPr>
              <a:t>it would </a:t>
            </a:r>
            <a:r>
              <a:rPr lang="en-US" sz="1200" spc="-5" dirty="0">
                <a:latin typeface="Lucida Sans Unicode"/>
                <a:cs typeface="Lucida Sans Unicode"/>
              </a:rPr>
              <a:t>give </a:t>
            </a:r>
            <a:r>
              <a:rPr lang="en-US" sz="1200" dirty="0">
                <a:latin typeface="Lucida Sans Unicode"/>
                <a:cs typeface="Lucida Sans Unicode"/>
              </a:rPr>
              <a:t>you </a:t>
            </a:r>
            <a:r>
              <a:rPr lang="en-US" sz="1200" spc="-5" dirty="0">
                <a:latin typeface="Lucida Sans Unicode"/>
                <a:cs typeface="Lucida Sans Unicode"/>
              </a:rPr>
              <a:t>something </a:t>
            </a:r>
            <a:r>
              <a:rPr lang="en-US" sz="1200" dirty="0">
                <a:latin typeface="Lucida Sans Unicode"/>
                <a:cs typeface="Lucida Sans Unicode"/>
              </a:rPr>
              <a:t>like</a:t>
            </a:r>
            <a:r>
              <a:rPr lang="en-US" sz="1200" spc="3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this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E895-BDAB-4ADB-B3EB-1FBD55AD1599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8940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-If you </a:t>
            </a:r>
            <a:r>
              <a:rPr lang="en-US" sz="1200" spc="-10" dirty="0">
                <a:latin typeface="Lucida Sans Unicode"/>
                <a:cs typeface="Lucida Sans Unicode"/>
              </a:rPr>
              <a:t>defined </a:t>
            </a:r>
            <a:r>
              <a:rPr lang="en-US" sz="1200" dirty="0">
                <a:latin typeface="Lucida Sans Unicode"/>
                <a:cs typeface="Lucida Sans Unicode"/>
              </a:rPr>
              <a:t>it </a:t>
            </a:r>
            <a:r>
              <a:rPr lang="en-US" sz="1200" spc="-5" dirty="0">
                <a:latin typeface="Lucida Sans Unicode"/>
                <a:cs typeface="Lucida Sans Unicode"/>
              </a:rPr>
              <a:t>incorrectly, </a:t>
            </a:r>
            <a:r>
              <a:rPr lang="en-US" sz="1200" dirty="0">
                <a:latin typeface="Lucida Sans Unicode"/>
                <a:cs typeface="Lucida Sans Unicode"/>
              </a:rPr>
              <a:t>it would </a:t>
            </a:r>
            <a:r>
              <a:rPr lang="en-US" sz="1200" spc="-5" dirty="0">
                <a:latin typeface="Lucida Sans Unicode"/>
                <a:cs typeface="Lucida Sans Unicode"/>
              </a:rPr>
              <a:t>give </a:t>
            </a:r>
            <a:r>
              <a:rPr lang="en-US" sz="1200" dirty="0">
                <a:latin typeface="Lucida Sans Unicode"/>
                <a:cs typeface="Lucida Sans Unicode"/>
              </a:rPr>
              <a:t>you </a:t>
            </a:r>
            <a:r>
              <a:rPr lang="en-US" sz="1200" spc="-5" dirty="0">
                <a:latin typeface="Lucida Sans Unicode"/>
                <a:cs typeface="Lucida Sans Unicode"/>
              </a:rPr>
              <a:t>something </a:t>
            </a:r>
            <a:r>
              <a:rPr lang="en-US" sz="1200" dirty="0">
                <a:latin typeface="Lucida Sans Unicode"/>
                <a:cs typeface="Lucida Sans Unicode"/>
              </a:rPr>
              <a:t>like</a:t>
            </a:r>
            <a:r>
              <a:rPr lang="en-US" sz="1200" spc="3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this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E895-BDAB-4ADB-B3EB-1FBD55AD1599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5200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-So </a:t>
            </a:r>
            <a:r>
              <a:rPr lang="en-US" sz="1200" spc="-5" dirty="0">
                <a:latin typeface="Lucida Sans Unicode"/>
                <a:cs typeface="Lucida Sans Unicode"/>
              </a:rPr>
              <a:t>somewhere </a:t>
            </a:r>
            <a:r>
              <a:rPr lang="en-US" sz="1200" dirty="0">
                <a:latin typeface="Lucida Sans Unicode"/>
                <a:cs typeface="Lucida Sans Unicode"/>
              </a:rPr>
              <a:t>in </a:t>
            </a:r>
            <a:r>
              <a:rPr lang="en-US" sz="1200" spc="-5" dirty="0">
                <a:latin typeface="Lucida Sans Unicode"/>
                <a:cs typeface="Lucida Sans Unicode"/>
              </a:rPr>
              <a:t>Java, there </a:t>
            </a:r>
            <a:r>
              <a:rPr lang="en-US" sz="1200" dirty="0">
                <a:latin typeface="Lucida Sans Unicode"/>
                <a:cs typeface="Lucida Sans Unicode"/>
              </a:rPr>
              <a:t>is a </a:t>
            </a:r>
            <a:r>
              <a:rPr lang="en-US" sz="1200" spc="-5" dirty="0">
                <a:latin typeface="Lucida Sans Unicode"/>
                <a:cs typeface="Lucida Sans Unicode"/>
              </a:rPr>
              <a:t>class definition </a:t>
            </a:r>
            <a:r>
              <a:rPr lang="en-US" sz="1200" dirty="0">
                <a:latin typeface="Lucida Sans Unicode"/>
                <a:cs typeface="Lucida Sans Unicode"/>
              </a:rPr>
              <a:t>like </a:t>
            </a:r>
            <a:r>
              <a:rPr lang="en-US" sz="1200" spc="-5" dirty="0">
                <a:latin typeface="Lucida Sans Unicode"/>
                <a:cs typeface="Lucida Sans Unicode"/>
              </a:rPr>
              <a:t>this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E895-BDAB-4ADB-B3EB-1FBD55AD1599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3163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-You </a:t>
            </a:r>
            <a:r>
              <a:rPr lang="en-US" sz="1200" spc="-10" dirty="0">
                <a:latin typeface="Lucida Sans Unicode"/>
                <a:cs typeface="Lucida Sans Unicode"/>
              </a:rPr>
              <a:t>defined </a:t>
            </a:r>
            <a:r>
              <a:rPr lang="en-US" sz="1200" dirty="0">
                <a:latin typeface="Lucida Sans Unicode"/>
                <a:cs typeface="Lucida Sans Unicode"/>
              </a:rPr>
              <a:t>your </a:t>
            </a:r>
            <a:r>
              <a:rPr lang="en-US" sz="1200" spc="-5" dirty="0">
                <a:latin typeface="Lucida Sans Unicode"/>
                <a:cs typeface="Lucida Sans Unicode"/>
              </a:rPr>
              <a:t>Rectangle class </a:t>
            </a:r>
            <a:r>
              <a:rPr lang="en-US" sz="1200" dirty="0">
                <a:latin typeface="Lucida Sans Unicode"/>
                <a:cs typeface="Lucida Sans Unicode"/>
              </a:rPr>
              <a:t>like</a:t>
            </a:r>
            <a:r>
              <a:rPr lang="en-US" sz="1200" spc="1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this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E895-BDAB-4ADB-B3EB-1FBD55AD1599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350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 marR="5080">
              <a:lnSpc>
                <a:spcPts val="2600"/>
              </a:lnSpc>
              <a:spcBef>
                <a:spcPts val="219"/>
              </a:spcBef>
            </a:pPr>
            <a:r>
              <a:rPr lang="en-US" sz="1200" spc="-5" dirty="0">
                <a:latin typeface="Lucida Sans Unicode"/>
                <a:cs typeface="Lucida Sans Unicode"/>
              </a:rPr>
              <a:t>-That </a:t>
            </a:r>
            <a:r>
              <a:rPr lang="en-US" sz="1200" dirty="0">
                <a:latin typeface="Lucida Sans Unicode"/>
                <a:cs typeface="Lucida Sans Unicode"/>
              </a:rPr>
              <a:t>code </a:t>
            </a:r>
            <a:r>
              <a:rPr lang="en-US" sz="1200" spc="-5" dirty="0">
                <a:latin typeface="Lucida Sans Unicode"/>
                <a:cs typeface="Lucida Sans Unicode"/>
              </a:rPr>
              <a:t>without the explicit extends Object </a:t>
            </a:r>
            <a:r>
              <a:rPr lang="en-US" sz="1200" dirty="0">
                <a:latin typeface="Lucida Sans Unicode"/>
                <a:cs typeface="Lucida Sans Unicode"/>
              </a:rPr>
              <a:t>is </a:t>
            </a:r>
            <a:r>
              <a:rPr lang="en-US" sz="1200" spc="-5" dirty="0">
                <a:latin typeface="Lucida Sans Unicode"/>
                <a:cs typeface="Lucida Sans Unicode"/>
              </a:rPr>
              <a:t>equivalent to </a:t>
            </a:r>
            <a:r>
              <a:rPr lang="en-US" sz="1200" dirty="0">
                <a:latin typeface="Lucida Sans Unicode"/>
                <a:cs typeface="Lucida Sans Unicode"/>
              </a:rPr>
              <a:t>code </a:t>
            </a:r>
            <a:r>
              <a:rPr lang="en-US" sz="1200" spc="-5" dirty="0">
                <a:latin typeface="Lucida Sans Unicode"/>
                <a:cs typeface="Lucida Sans Unicode"/>
              </a:rPr>
              <a:t>that does explicitly  extend Object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>
              <a:lnSpc>
                <a:spcPts val="2520"/>
              </a:lnSpc>
            </a:pPr>
            <a:r>
              <a:rPr lang="en-US" sz="1200" spc="-5" dirty="0">
                <a:latin typeface="Lucida Sans Unicode"/>
                <a:cs typeface="Lucida Sans Unicode"/>
              </a:rPr>
              <a:t>-This </a:t>
            </a:r>
            <a:r>
              <a:rPr lang="en-US" sz="1200" dirty="0">
                <a:latin typeface="Lucida Sans Unicode"/>
                <a:cs typeface="Lucida Sans Unicode"/>
              </a:rPr>
              <a:t>is how we </a:t>
            </a:r>
            <a:r>
              <a:rPr lang="en-US" sz="1200" spc="-5" dirty="0">
                <a:latin typeface="Lucida Sans Unicode"/>
                <a:cs typeface="Lucida Sans Unicode"/>
              </a:rPr>
              <a:t>end </a:t>
            </a:r>
            <a:r>
              <a:rPr lang="en-US" sz="1200" dirty="0">
                <a:latin typeface="Lucida Sans Unicode"/>
                <a:cs typeface="Lucida Sans Unicode"/>
              </a:rPr>
              <a:t>up </a:t>
            </a:r>
            <a:r>
              <a:rPr lang="en-US" sz="1200" spc="-5" dirty="0">
                <a:latin typeface="Lucida Sans Unicode"/>
                <a:cs typeface="Lucida Sans Unicode"/>
              </a:rPr>
              <a:t>with Object’s </a:t>
            </a:r>
            <a:r>
              <a:rPr lang="en-US" sz="1200" spc="-5" dirty="0" err="1">
                <a:latin typeface="Lucida Sans Unicode"/>
                <a:cs typeface="Lucida Sans Unicode"/>
              </a:rPr>
              <a:t>toString</a:t>
            </a:r>
            <a:r>
              <a:rPr lang="en-US" sz="1200" spc="-5" dirty="0">
                <a:latin typeface="Lucida Sans Unicode"/>
                <a:cs typeface="Lucida Sans Unicode"/>
              </a:rPr>
              <a:t>()</a:t>
            </a:r>
            <a:r>
              <a:rPr lang="en-US" sz="1200" spc="1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method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E895-BDAB-4ADB-B3EB-1FBD55AD1599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232822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-So </a:t>
            </a:r>
            <a:r>
              <a:rPr lang="en-US" sz="1200" spc="-5" dirty="0">
                <a:latin typeface="Lucida Sans Unicode"/>
                <a:cs typeface="Lucida Sans Unicode"/>
              </a:rPr>
              <a:t>when </a:t>
            </a:r>
            <a:r>
              <a:rPr lang="en-US" sz="1200" dirty="0">
                <a:latin typeface="Lucida Sans Unicode"/>
                <a:cs typeface="Lucida Sans Unicode"/>
              </a:rPr>
              <a:t>you </a:t>
            </a:r>
            <a:r>
              <a:rPr lang="en-US" sz="1200" spc="-5" dirty="0">
                <a:latin typeface="Lucida Sans Unicode"/>
                <a:cs typeface="Lucida Sans Unicode"/>
              </a:rPr>
              <a:t>were defining </a:t>
            </a:r>
            <a:r>
              <a:rPr lang="en-US" sz="1200" dirty="0">
                <a:latin typeface="Lucida Sans Unicode"/>
                <a:cs typeface="Lucida Sans Unicode"/>
              </a:rPr>
              <a:t>your </a:t>
            </a:r>
            <a:r>
              <a:rPr lang="en-US" sz="1200" spc="-5" dirty="0" err="1">
                <a:latin typeface="Lucida Sans Unicode"/>
                <a:cs typeface="Lucida Sans Unicode"/>
              </a:rPr>
              <a:t>toString</a:t>
            </a:r>
            <a:r>
              <a:rPr lang="en-US" sz="1200" spc="-5" dirty="0">
                <a:latin typeface="Lucida Sans Unicode"/>
                <a:cs typeface="Lucida Sans Unicode"/>
              </a:rPr>
              <a:t>()...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E895-BDAB-4ADB-B3EB-1FBD55AD1599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2707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8100" marR="441325">
              <a:lnSpc>
                <a:spcPts val="2600"/>
              </a:lnSpc>
              <a:spcBef>
                <a:spcPts val="330"/>
              </a:spcBef>
            </a:pPr>
            <a:r>
              <a:rPr lang="en-US" sz="1200" dirty="0">
                <a:latin typeface="Lucida Sans Unicode"/>
                <a:cs typeface="Lucida Sans Unicode"/>
              </a:rPr>
              <a:t>-...you </a:t>
            </a:r>
            <a:r>
              <a:rPr lang="en-US" sz="1200" spc="-5" dirty="0">
                <a:latin typeface="Lucida Sans Unicode"/>
                <a:cs typeface="Lucida Sans Unicode"/>
              </a:rPr>
              <a:t>were actually overriding the </a:t>
            </a:r>
            <a:r>
              <a:rPr lang="en-US" sz="1200" spc="-5" dirty="0" err="1">
                <a:latin typeface="Lucida Sans Unicode"/>
                <a:cs typeface="Lucida Sans Unicode"/>
              </a:rPr>
              <a:t>toString</a:t>
            </a:r>
            <a:r>
              <a:rPr lang="en-US" sz="1200" spc="-5" dirty="0">
                <a:latin typeface="Lucida Sans Unicode"/>
                <a:cs typeface="Lucida Sans Unicode"/>
              </a:rPr>
              <a:t>() </a:t>
            </a:r>
            <a:r>
              <a:rPr lang="en-US" sz="1200" dirty="0">
                <a:latin typeface="Lucida Sans Unicode"/>
                <a:cs typeface="Lucida Sans Unicode"/>
              </a:rPr>
              <a:t>in </a:t>
            </a:r>
            <a:r>
              <a:rPr lang="en-US" sz="1200" spc="-5" dirty="0">
                <a:latin typeface="Lucida Sans Unicode"/>
                <a:cs typeface="Lucida Sans Unicode"/>
              </a:rPr>
              <a:t>Object, </a:t>
            </a:r>
            <a:r>
              <a:rPr lang="en-US" sz="1200" dirty="0">
                <a:latin typeface="Lucida Sans Unicode"/>
                <a:cs typeface="Lucida Sans Unicode"/>
              </a:rPr>
              <a:t>since </a:t>
            </a:r>
            <a:r>
              <a:rPr lang="en-US" sz="1200" spc="-5" dirty="0">
                <a:latin typeface="Lucida Sans Unicode"/>
                <a:cs typeface="Lucida Sans Unicode"/>
              </a:rPr>
              <a:t>Rectangle implicitly extends  </a:t>
            </a:r>
            <a:r>
              <a:rPr lang="en-US" sz="1200" dirty="0">
                <a:latin typeface="Lucida Sans Unicode"/>
                <a:cs typeface="Lucida Sans Unicode"/>
              </a:rPr>
              <a:t>from</a:t>
            </a:r>
            <a:r>
              <a:rPr lang="en-US" sz="1200" spc="-5" dirty="0">
                <a:latin typeface="Lucida Sans Unicode"/>
                <a:cs typeface="Lucida Sans Unicode"/>
              </a:rPr>
              <a:t> Object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38100" marR="17780">
              <a:lnSpc>
                <a:spcPts val="2600"/>
              </a:lnSpc>
            </a:pPr>
            <a:r>
              <a:rPr lang="en-US" sz="1200" dirty="0">
                <a:latin typeface="Lucida Sans Unicode"/>
                <a:cs typeface="Lucida Sans Unicode"/>
              </a:rPr>
              <a:t>-If you didn’t </a:t>
            </a:r>
            <a:r>
              <a:rPr lang="en-US" sz="1200" spc="-10" dirty="0">
                <a:latin typeface="Lucida Sans Unicode"/>
                <a:cs typeface="Lucida Sans Unicode"/>
              </a:rPr>
              <a:t>define </a:t>
            </a:r>
            <a:r>
              <a:rPr lang="en-US" sz="1200" spc="-5" dirty="0">
                <a:latin typeface="Lucida Sans Unicode"/>
                <a:cs typeface="Lucida Sans Unicode"/>
              </a:rPr>
              <a:t>the </a:t>
            </a:r>
            <a:r>
              <a:rPr lang="en-US" sz="1200" spc="-5" dirty="0" err="1">
                <a:latin typeface="Lucida Sans Unicode"/>
                <a:cs typeface="Lucida Sans Unicode"/>
              </a:rPr>
              <a:t>toString</a:t>
            </a:r>
            <a:r>
              <a:rPr lang="en-US" sz="1200" spc="-5" dirty="0">
                <a:latin typeface="Lucida Sans Unicode"/>
                <a:cs typeface="Lucida Sans Unicode"/>
              </a:rPr>
              <a:t>() method right (e.g., having the </a:t>
            </a:r>
            <a:r>
              <a:rPr lang="en-US" sz="1200" dirty="0">
                <a:latin typeface="Lucida Sans Unicode"/>
                <a:cs typeface="Lucida Sans Unicode"/>
              </a:rPr>
              <a:t>wrong </a:t>
            </a:r>
            <a:r>
              <a:rPr lang="en-US" sz="1200" spc="-5" dirty="0">
                <a:latin typeface="Lucida Sans Unicode"/>
                <a:cs typeface="Lucida Sans Unicode"/>
              </a:rPr>
              <a:t>signature), then </a:t>
            </a:r>
            <a:r>
              <a:rPr lang="en-US" sz="1200" dirty="0">
                <a:latin typeface="Lucida Sans Unicode"/>
                <a:cs typeface="Lucida Sans Unicode"/>
              </a:rPr>
              <a:t>you  don’t </a:t>
            </a:r>
            <a:r>
              <a:rPr lang="en-US" sz="1200" spc="-5" dirty="0">
                <a:latin typeface="Lucida Sans Unicode"/>
                <a:cs typeface="Lucida Sans Unicode"/>
              </a:rPr>
              <a:t>override Object’s </a:t>
            </a:r>
            <a:r>
              <a:rPr lang="en-US" sz="1200" spc="-5" dirty="0" err="1">
                <a:latin typeface="Lucida Sans Unicode"/>
                <a:cs typeface="Lucida Sans Unicode"/>
              </a:rPr>
              <a:t>toString</a:t>
            </a:r>
            <a:r>
              <a:rPr lang="en-US" sz="1200" spc="-5" dirty="0">
                <a:latin typeface="Lucida Sans Unicode"/>
                <a:cs typeface="Lucida Sans Unicode"/>
              </a:rPr>
              <a:t>(), and </a:t>
            </a:r>
            <a:r>
              <a:rPr lang="en-US" sz="1200" dirty="0">
                <a:latin typeface="Lucida Sans Unicode"/>
                <a:cs typeface="Lucida Sans Unicode"/>
              </a:rPr>
              <a:t>so you </a:t>
            </a:r>
            <a:r>
              <a:rPr lang="en-US" sz="1200" spc="-5" dirty="0">
                <a:latin typeface="Lucida Sans Unicode"/>
                <a:cs typeface="Lucida Sans Unicode"/>
              </a:rPr>
              <a:t>end </a:t>
            </a:r>
            <a:r>
              <a:rPr lang="en-US" sz="1200" dirty="0">
                <a:latin typeface="Lucida Sans Unicode"/>
                <a:cs typeface="Lucida Sans Unicode"/>
              </a:rPr>
              <a:t>up </a:t>
            </a:r>
            <a:r>
              <a:rPr lang="en-US" sz="1200" spc="-5" dirty="0">
                <a:latin typeface="Lucida Sans Unicode"/>
                <a:cs typeface="Lucida Sans Unicode"/>
              </a:rPr>
              <a:t>with Object’s (mostly useless) </a:t>
            </a:r>
            <a:r>
              <a:rPr lang="en-US" sz="1200" spc="-5" dirty="0" err="1">
                <a:latin typeface="Lucida Sans Unicode"/>
                <a:cs typeface="Lucida Sans Unicode"/>
              </a:rPr>
              <a:t>toString</a:t>
            </a:r>
            <a:r>
              <a:rPr lang="en-US" sz="1200" spc="-5" dirty="0">
                <a:latin typeface="Lucida Sans Unicode"/>
                <a:cs typeface="Lucida Sans Unicode"/>
              </a:rPr>
              <a:t>()  getting used instead </a:t>
            </a:r>
            <a:r>
              <a:rPr lang="en-US" sz="1200" dirty="0">
                <a:latin typeface="Lucida Sans Unicode"/>
                <a:cs typeface="Lucida Sans Unicode"/>
              </a:rPr>
              <a:t>of your</a:t>
            </a:r>
            <a:r>
              <a:rPr lang="en-US" sz="1200" spc="5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own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E895-BDAB-4ADB-B3EB-1FBD55AD1599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71095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-So if you </a:t>
            </a:r>
            <a:r>
              <a:rPr lang="en-US" sz="1200" spc="-5" dirty="0">
                <a:latin typeface="Lucida Sans Unicode"/>
                <a:cs typeface="Lucida Sans Unicode"/>
              </a:rPr>
              <a:t>write this</a:t>
            </a:r>
            <a:r>
              <a:rPr lang="en-US" sz="1200" spc="-3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code...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E895-BDAB-4ADB-B3EB-1FBD55AD1599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55365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lang="en-US" sz="1200" dirty="0">
                <a:latin typeface="Lucida Sans Unicode"/>
                <a:cs typeface="Lucida Sans Unicode"/>
              </a:rPr>
              <a:t>-...you </a:t>
            </a:r>
            <a:r>
              <a:rPr lang="en-US" sz="1200" spc="-5" dirty="0">
                <a:latin typeface="Lucida Sans Unicode"/>
                <a:cs typeface="Lucida Sans Unicode"/>
              </a:rPr>
              <a:t>actually get this</a:t>
            </a:r>
            <a:r>
              <a:rPr lang="en-US" sz="1200" dirty="0">
                <a:latin typeface="Lucida Sans Unicode"/>
                <a:cs typeface="Lucida Sans Unicode"/>
              </a:rPr>
              <a:t> code</a:t>
            </a:r>
          </a:p>
          <a:p>
            <a:pPr marL="12700">
              <a:lnSpc>
                <a:spcPts val="2620"/>
              </a:lnSpc>
            </a:pPr>
            <a:r>
              <a:rPr lang="en-US" sz="1200" spc="-5" dirty="0">
                <a:latin typeface="Lucida Sans Unicode"/>
                <a:cs typeface="Lucida Sans Unicode"/>
              </a:rPr>
              <a:t>-The </a:t>
            </a:r>
            <a:r>
              <a:rPr lang="en-US" sz="1200" dirty="0">
                <a:latin typeface="Lucida Sans Unicode"/>
                <a:cs typeface="Lucida Sans Unicode"/>
              </a:rPr>
              <a:t>code </a:t>
            </a:r>
            <a:r>
              <a:rPr lang="en-US" sz="1200" spc="-5" dirty="0">
                <a:latin typeface="Lucida Sans Unicode"/>
                <a:cs typeface="Lucida Sans Unicode"/>
              </a:rPr>
              <a:t>itself </a:t>
            </a:r>
            <a:r>
              <a:rPr lang="en-US" sz="1200" dirty="0">
                <a:latin typeface="Lucida Sans Unicode"/>
                <a:cs typeface="Lucida Sans Unicode"/>
              </a:rPr>
              <a:t>isn’t </a:t>
            </a:r>
            <a:r>
              <a:rPr lang="en-US" sz="1200" spc="-5" dirty="0">
                <a:latin typeface="Lucida Sans Unicode"/>
                <a:cs typeface="Lucida Sans Unicode"/>
              </a:rPr>
              <a:t>written </a:t>
            </a:r>
            <a:r>
              <a:rPr lang="en-US" sz="1200" dirty="0">
                <a:latin typeface="Lucida Sans Unicode"/>
                <a:cs typeface="Lucida Sans Unicode"/>
              </a:rPr>
              <a:t>in </a:t>
            </a:r>
            <a:r>
              <a:rPr lang="en-US" sz="1200" spc="-5" dirty="0">
                <a:latin typeface="Lucida Sans Unicode"/>
                <a:cs typeface="Lucida Sans Unicode"/>
              </a:rPr>
              <a:t>the </a:t>
            </a:r>
            <a:r>
              <a:rPr lang="en-US" sz="1200" spc="-10" dirty="0">
                <a:latin typeface="Lucida Sans Unicode"/>
                <a:cs typeface="Lucida Sans Unicode"/>
              </a:rPr>
              <a:t>file, </a:t>
            </a:r>
            <a:r>
              <a:rPr lang="en-US" sz="1200" dirty="0">
                <a:latin typeface="Lucida Sans Unicode"/>
                <a:cs typeface="Lucida Sans Unicode"/>
              </a:rPr>
              <a:t>but it will </a:t>
            </a:r>
            <a:r>
              <a:rPr lang="en-US" sz="1200" spc="-5" dirty="0">
                <a:latin typeface="Lucida Sans Unicode"/>
                <a:cs typeface="Lucida Sans Unicode"/>
              </a:rPr>
              <a:t>behave as </a:t>
            </a:r>
            <a:r>
              <a:rPr lang="en-US" sz="1200" dirty="0">
                <a:latin typeface="Lucida Sans Unicode"/>
                <a:cs typeface="Lucida Sans Unicode"/>
              </a:rPr>
              <a:t>if it </a:t>
            </a:r>
            <a:r>
              <a:rPr lang="en-US" sz="1200" spc="-5" dirty="0">
                <a:latin typeface="Lucida Sans Unicode"/>
                <a:cs typeface="Lucida Sans Unicode"/>
              </a:rPr>
              <a:t>were written </a:t>
            </a:r>
            <a:r>
              <a:rPr lang="en-US" sz="1200" dirty="0">
                <a:latin typeface="Lucida Sans Unicode"/>
                <a:cs typeface="Lucida Sans Unicode"/>
              </a:rPr>
              <a:t>in </a:t>
            </a:r>
            <a:r>
              <a:rPr lang="en-US" sz="1200" spc="-5" dirty="0">
                <a:latin typeface="Lucida Sans Unicode"/>
                <a:cs typeface="Lucida Sans Unicode"/>
              </a:rPr>
              <a:t>the</a:t>
            </a:r>
            <a:r>
              <a:rPr lang="en-US" sz="1200" spc="50" dirty="0">
                <a:latin typeface="Lucida Sans Unicode"/>
                <a:cs typeface="Lucida Sans Unicode"/>
              </a:rPr>
              <a:t> </a:t>
            </a:r>
            <a:r>
              <a:rPr lang="en-US" sz="1200" spc="-10" dirty="0">
                <a:latin typeface="Lucida Sans Unicode"/>
                <a:cs typeface="Lucida Sans Unicode"/>
              </a:rPr>
              <a:t>file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E895-BDAB-4ADB-B3EB-1FBD55AD1599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53470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-So if you </a:t>
            </a:r>
            <a:r>
              <a:rPr lang="en-US" sz="1200" spc="-5" dirty="0">
                <a:latin typeface="Lucida Sans Unicode"/>
                <a:cs typeface="Lucida Sans Unicode"/>
              </a:rPr>
              <a:t>were to write this</a:t>
            </a:r>
            <a:r>
              <a:rPr lang="en-US" sz="1200" spc="-1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code...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E895-BDAB-4ADB-B3EB-1FBD55AD1599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2965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-Let’s say </a:t>
            </a:r>
            <a:r>
              <a:rPr lang="en-US" sz="1200" dirty="0">
                <a:latin typeface="Lucida Sans Unicode"/>
                <a:cs typeface="Lucida Sans Unicode"/>
              </a:rPr>
              <a:t>we </a:t>
            </a:r>
            <a:r>
              <a:rPr lang="en-US" sz="1200" spc="-5" dirty="0">
                <a:latin typeface="Lucida Sans Unicode"/>
                <a:cs typeface="Lucida Sans Unicode"/>
              </a:rPr>
              <a:t>have mammal</a:t>
            </a:r>
            <a:r>
              <a:rPr lang="en-US" sz="1200" spc="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objects...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E895-BDAB-4ADB-B3EB-1FBD55AD15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9577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-...it’s actually equivalent to this</a:t>
            </a:r>
            <a:r>
              <a:rPr lang="en-US" sz="1200" spc="15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code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E895-BDAB-4ADB-B3EB-1FBD55AD1599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6030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-If </a:t>
            </a:r>
            <a:r>
              <a:rPr lang="en-US" sz="1200" spc="-5" dirty="0">
                <a:latin typeface="Lucida Sans Unicode"/>
                <a:cs typeface="Lucida Sans Unicode"/>
              </a:rPr>
              <a:t>this doesn’t </a:t>
            </a:r>
            <a:r>
              <a:rPr lang="en-US" sz="1200" dirty="0">
                <a:latin typeface="Lucida Sans Unicode"/>
                <a:cs typeface="Lucida Sans Unicode"/>
              </a:rPr>
              <a:t>hold, </a:t>
            </a:r>
            <a:r>
              <a:rPr lang="en-US" sz="1200" spc="-5" dirty="0">
                <a:latin typeface="Lucida Sans Unicode"/>
                <a:cs typeface="Lucida Sans Unicode"/>
              </a:rPr>
              <a:t>then the </a:t>
            </a:r>
            <a:r>
              <a:rPr lang="en-US" sz="1200" dirty="0">
                <a:latin typeface="Lucida Sans Unicode"/>
                <a:cs typeface="Lucida Sans Unicode"/>
              </a:rPr>
              <a:t>code won’t</a:t>
            </a:r>
            <a:r>
              <a:rPr lang="en-US" sz="1200" spc="-50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compile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E895-BDAB-4ADB-B3EB-1FBD55AD1599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52970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-If </a:t>
            </a:r>
            <a:r>
              <a:rPr lang="en-US" sz="1200" spc="-5" dirty="0">
                <a:latin typeface="Lucida Sans Unicode"/>
                <a:cs typeface="Lucida Sans Unicode"/>
              </a:rPr>
              <a:t>this doesn’t </a:t>
            </a:r>
            <a:r>
              <a:rPr lang="en-US" sz="1200" dirty="0">
                <a:latin typeface="Lucida Sans Unicode"/>
                <a:cs typeface="Lucida Sans Unicode"/>
              </a:rPr>
              <a:t>hold, </a:t>
            </a:r>
            <a:r>
              <a:rPr lang="en-US" sz="1200" spc="-5" dirty="0">
                <a:latin typeface="Lucida Sans Unicode"/>
                <a:cs typeface="Lucida Sans Unicode"/>
              </a:rPr>
              <a:t>then the </a:t>
            </a:r>
            <a:r>
              <a:rPr lang="en-US" sz="1200" dirty="0">
                <a:latin typeface="Lucida Sans Unicode"/>
                <a:cs typeface="Lucida Sans Unicode"/>
              </a:rPr>
              <a:t>code won’t</a:t>
            </a:r>
            <a:r>
              <a:rPr lang="en-US" sz="1200" spc="-50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compile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E895-BDAB-4ADB-B3EB-1FBD55AD1599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045042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-If </a:t>
            </a:r>
            <a:r>
              <a:rPr lang="en-US" sz="1200" spc="-5" dirty="0">
                <a:latin typeface="Lucida Sans Unicode"/>
                <a:cs typeface="Lucida Sans Unicode"/>
              </a:rPr>
              <a:t>this doesn’t </a:t>
            </a:r>
            <a:r>
              <a:rPr lang="en-US" sz="1200" dirty="0">
                <a:latin typeface="Lucida Sans Unicode"/>
                <a:cs typeface="Lucida Sans Unicode"/>
              </a:rPr>
              <a:t>hold, </a:t>
            </a:r>
            <a:r>
              <a:rPr lang="en-US" sz="1200" spc="-5" dirty="0">
                <a:latin typeface="Lucida Sans Unicode"/>
                <a:cs typeface="Lucida Sans Unicode"/>
              </a:rPr>
              <a:t>then the </a:t>
            </a:r>
            <a:r>
              <a:rPr lang="en-US" sz="1200" dirty="0">
                <a:latin typeface="Lucida Sans Unicode"/>
                <a:cs typeface="Lucida Sans Unicode"/>
              </a:rPr>
              <a:t>code won’t</a:t>
            </a:r>
            <a:r>
              <a:rPr lang="en-US" sz="1200" spc="-50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compile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E895-BDAB-4ADB-B3EB-1FBD55AD1599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742280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-If </a:t>
            </a:r>
            <a:r>
              <a:rPr lang="en-US" sz="1200" spc="-5" dirty="0">
                <a:latin typeface="Lucida Sans Unicode"/>
                <a:cs typeface="Lucida Sans Unicode"/>
              </a:rPr>
              <a:t>this doesn’t </a:t>
            </a:r>
            <a:r>
              <a:rPr lang="en-US" sz="1200" dirty="0">
                <a:latin typeface="Lucida Sans Unicode"/>
                <a:cs typeface="Lucida Sans Unicode"/>
              </a:rPr>
              <a:t>hold, </a:t>
            </a:r>
            <a:r>
              <a:rPr lang="en-US" sz="1200" spc="-5" dirty="0">
                <a:latin typeface="Lucida Sans Unicode"/>
                <a:cs typeface="Lucida Sans Unicode"/>
              </a:rPr>
              <a:t>then the </a:t>
            </a:r>
            <a:r>
              <a:rPr lang="en-US" sz="1200" dirty="0">
                <a:latin typeface="Lucida Sans Unicode"/>
                <a:cs typeface="Lucida Sans Unicode"/>
              </a:rPr>
              <a:t>code won’t</a:t>
            </a:r>
            <a:r>
              <a:rPr lang="en-US" sz="1200" spc="-50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compile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E895-BDAB-4ADB-B3EB-1FBD55AD1599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16767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-Along with cat</a:t>
            </a:r>
            <a:r>
              <a:rPr lang="en-US" sz="1200" spc="-2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objects...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E895-BDAB-4ADB-B3EB-1FBD55AD15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068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lang="en-US" sz="1200" spc="-5" dirty="0">
                <a:latin typeface="Lucida Sans Unicode"/>
                <a:cs typeface="Lucida Sans Unicode"/>
              </a:rPr>
              <a:t>-...and </a:t>
            </a:r>
            <a:r>
              <a:rPr lang="en-US" sz="1200" dirty="0">
                <a:latin typeface="Lucida Sans Unicode"/>
                <a:cs typeface="Lucida Sans Unicode"/>
              </a:rPr>
              <a:t>dog</a:t>
            </a:r>
            <a:r>
              <a:rPr lang="en-US" sz="1200" spc="-5" dirty="0">
                <a:latin typeface="Lucida Sans Unicode"/>
                <a:cs typeface="Lucida Sans Unicode"/>
              </a:rPr>
              <a:t> objects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>
              <a:lnSpc>
                <a:spcPts val="2620"/>
              </a:lnSpc>
            </a:pPr>
            <a:r>
              <a:rPr lang="en-US" sz="1200" spc="-5" dirty="0">
                <a:latin typeface="Lucida Sans Unicode"/>
                <a:cs typeface="Lucida Sans Unicode"/>
              </a:rPr>
              <a:t>-Clearly there </a:t>
            </a:r>
            <a:r>
              <a:rPr lang="en-US" sz="1200" dirty="0">
                <a:latin typeface="Lucida Sans Unicode"/>
                <a:cs typeface="Lucida Sans Unicode"/>
              </a:rPr>
              <a:t>is some </a:t>
            </a:r>
            <a:r>
              <a:rPr lang="en-US" sz="1200" spc="-5" dirty="0">
                <a:latin typeface="Lucida Sans Unicode"/>
                <a:cs typeface="Lucida Sans Unicode"/>
              </a:rPr>
              <a:t>connection between these, as cats and dogs are both mammals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E895-BDAB-4ADB-B3EB-1FBD55AD15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1087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-Both cats and dogs breathe, </a:t>
            </a:r>
            <a:r>
              <a:rPr lang="en-US" sz="1200" dirty="0">
                <a:latin typeface="Lucida Sans Unicode"/>
                <a:cs typeface="Lucida Sans Unicode"/>
              </a:rPr>
              <a:t>but </a:t>
            </a:r>
            <a:r>
              <a:rPr lang="en-US" sz="1200" spc="-5" dirty="0">
                <a:latin typeface="Lucida Sans Unicode"/>
                <a:cs typeface="Lucida Sans Unicode"/>
              </a:rPr>
              <a:t>these aren’t actions </a:t>
            </a:r>
            <a:r>
              <a:rPr lang="en-US" sz="1200" dirty="0">
                <a:latin typeface="Lucida Sans Unicode"/>
                <a:cs typeface="Lucida Sans Unicode"/>
              </a:rPr>
              <a:t>which </a:t>
            </a:r>
            <a:r>
              <a:rPr lang="en-US" sz="1200" spc="-5" dirty="0">
                <a:latin typeface="Lucida Sans Unicode"/>
                <a:cs typeface="Lucida Sans Unicode"/>
              </a:rPr>
              <a:t>are </a:t>
            </a:r>
            <a:r>
              <a:rPr lang="en-US" sz="1200" dirty="0">
                <a:latin typeface="Lucida Sans Unicode"/>
                <a:cs typeface="Lucida Sans Unicode"/>
              </a:rPr>
              <a:t>unique </a:t>
            </a:r>
            <a:r>
              <a:rPr lang="en-US" sz="1200" spc="-5" dirty="0">
                <a:latin typeface="Lucida Sans Unicode"/>
                <a:cs typeface="Lucida Sans Unicode"/>
              </a:rPr>
              <a:t>to cats and</a:t>
            </a:r>
            <a:r>
              <a:rPr lang="en-US" sz="1200" spc="8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dogs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“breathe”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E895-BDAB-4ADB-B3EB-1FBD55AD15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07752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-Inheritance allows </a:t>
            </a:r>
            <a:r>
              <a:rPr lang="en-US" sz="1200" dirty="0">
                <a:latin typeface="Lucida Sans Unicode"/>
                <a:cs typeface="Lucida Sans Unicode"/>
              </a:rPr>
              <a:t>us </a:t>
            </a:r>
            <a:r>
              <a:rPr lang="en-US" sz="1200" spc="-5" dirty="0">
                <a:latin typeface="Lucida Sans Unicode"/>
                <a:cs typeface="Lucida Sans Unicode"/>
              </a:rPr>
              <a:t>to </a:t>
            </a:r>
            <a:r>
              <a:rPr lang="en-US" sz="1200" spc="-10" dirty="0">
                <a:latin typeface="Lucida Sans Unicode"/>
                <a:cs typeface="Lucida Sans Unicode"/>
              </a:rPr>
              <a:t>e</a:t>
            </a:r>
            <a:r>
              <a:rPr lang="en-US" sz="1200" spc="-10" dirty="0">
                <a:latin typeface="Lucida Sans"/>
                <a:cs typeface="Lucida Sans"/>
              </a:rPr>
              <a:t>ff</a:t>
            </a:r>
            <a:r>
              <a:rPr lang="en-US" sz="1200" spc="-10" dirty="0">
                <a:latin typeface="Lucida Sans Unicode"/>
                <a:cs typeface="Lucida Sans Unicode"/>
              </a:rPr>
              <a:t>ectively </a:t>
            </a:r>
            <a:r>
              <a:rPr lang="en-US" sz="1200" spc="-5" dirty="0">
                <a:latin typeface="Lucida Sans Unicode"/>
                <a:cs typeface="Lucida Sans Unicode"/>
              </a:rPr>
              <a:t>say that cats and dogs are both</a:t>
            </a:r>
            <a:r>
              <a:rPr lang="en-US" sz="1200" spc="14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mammals...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E895-BDAB-4ADB-B3EB-1FBD55AD15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767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2700">
              <a:lnSpc>
                <a:spcPts val="2620"/>
              </a:lnSpc>
              <a:spcBef>
                <a:spcPts val="100"/>
              </a:spcBef>
            </a:pPr>
            <a:r>
              <a:rPr lang="en-US" sz="1200" spc="-5" dirty="0">
                <a:latin typeface="Lucida Sans Unicode"/>
                <a:cs typeface="Lucida Sans Unicode"/>
              </a:rPr>
              <a:t>-...and that mammals</a:t>
            </a:r>
            <a:r>
              <a:rPr lang="en-US" sz="120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breathe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>
              <a:lnSpc>
                <a:spcPts val="2600"/>
              </a:lnSpc>
            </a:pPr>
            <a:r>
              <a:rPr lang="en-US" sz="1200" spc="-5" dirty="0">
                <a:latin typeface="Lucida Sans Unicode"/>
                <a:cs typeface="Lucida Sans Unicode"/>
              </a:rPr>
              <a:t>-Transitively, this means that cats and dogs both breathe,</a:t>
            </a:r>
            <a:r>
              <a:rPr lang="en-US" sz="1200" spc="35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too</a:t>
            </a:r>
            <a:endParaRPr lang="en-US" sz="1200" dirty="0">
              <a:latin typeface="Lucida Sans Unicode"/>
              <a:cs typeface="Lucida Sans Unicode"/>
            </a:endParaRPr>
          </a:p>
          <a:p>
            <a:pPr marL="12700">
              <a:lnSpc>
                <a:spcPts val="2620"/>
              </a:lnSpc>
            </a:pPr>
            <a:r>
              <a:rPr lang="en-US" sz="1200" spc="-5" dirty="0">
                <a:latin typeface="Lucida Sans Unicode"/>
                <a:cs typeface="Lucida Sans Unicode"/>
              </a:rPr>
              <a:t>-The </a:t>
            </a:r>
            <a:r>
              <a:rPr lang="en-US" sz="1200" dirty="0">
                <a:latin typeface="Lucida Sans Unicode"/>
                <a:cs typeface="Lucida Sans Unicode"/>
              </a:rPr>
              <a:t>big </a:t>
            </a:r>
            <a:r>
              <a:rPr lang="en-US" sz="1200" spc="-5" dirty="0">
                <a:latin typeface="Lucida Sans Unicode"/>
                <a:cs typeface="Lucida Sans Unicode"/>
              </a:rPr>
              <a:t>advantage here code-wise </a:t>
            </a:r>
            <a:r>
              <a:rPr lang="en-US" sz="1200" dirty="0">
                <a:latin typeface="Lucida Sans Unicode"/>
                <a:cs typeface="Lucida Sans Unicode"/>
              </a:rPr>
              <a:t>is </a:t>
            </a:r>
            <a:r>
              <a:rPr lang="en-US" sz="1200" spc="-5" dirty="0">
                <a:latin typeface="Lucida Sans Unicode"/>
                <a:cs typeface="Lucida Sans Unicode"/>
              </a:rPr>
              <a:t>that </a:t>
            </a:r>
            <a:r>
              <a:rPr lang="en-US" sz="1200" dirty="0">
                <a:latin typeface="Lucida Sans Unicode"/>
                <a:cs typeface="Lucida Sans Unicode"/>
              </a:rPr>
              <a:t>we only </a:t>
            </a:r>
            <a:r>
              <a:rPr lang="en-US" sz="1200" spc="-5" dirty="0">
                <a:latin typeface="Lucida Sans Unicode"/>
                <a:cs typeface="Lucida Sans Unicode"/>
              </a:rPr>
              <a:t>need to </a:t>
            </a:r>
            <a:r>
              <a:rPr lang="en-US" sz="1200" spc="-10" dirty="0">
                <a:latin typeface="Lucida Sans Unicode"/>
                <a:cs typeface="Lucida Sans Unicode"/>
              </a:rPr>
              <a:t>define </a:t>
            </a:r>
            <a:r>
              <a:rPr lang="en-US" sz="1200" spc="-5" dirty="0">
                <a:latin typeface="Lucida Sans Unicode"/>
                <a:cs typeface="Lucida Sans Unicode"/>
              </a:rPr>
              <a:t>breathe</a:t>
            </a:r>
            <a:r>
              <a:rPr lang="en-US" sz="1200" spc="50" dirty="0">
                <a:latin typeface="Lucida Sans Unicode"/>
                <a:cs typeface="Lucida Sans Unicode"/>
              </a:rPr>
              <a:t> </a:t>
            </a:r>
            <a:r>
              <a:rPr lang="en-US" sz="1200" dirty="0">
                <a:latin typeface="Lucida Sans Unicode"/>
                <a:cs typeface="Lucida Sans Unicode"/>
              </a:rPr>
              <a:t>once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E895-BDAB-4ADB-B3EB-1FBD55AD15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4300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spc="-5" dirty="0">
                <a:latin typeface="Lucida Sans Unicode"/>
                <a:cs typeface="Lucida Sans Unicode"/>
              </a:rPr>
              <a:t>-Back </a:t>
            </a:r>
            <a:r>
              <a:rPr lang="en-US" sz="1200" dirty="0">
                <a:latin typeface="Lucida Sans Unicode"/>
                <a:cs typeface="Lucida Sans Unicode"/>
              </a:rPr>
              <a:t>in </a:t>
            </a:r>
            <a:r>
              <a:rPr lang="en-US" sz="1200" spc="-5" dirty="0">
                <a:latin typeface="Lucida Sans Unicode"/>
                <a:cs typeface="Lucida Sans Unicode"/>
              </a:rPr>
              <a:t>lab 7, </a:t>
            </a:r>
            <a:r>
              <a:rPr lang="en-US" sz="1200" dirty="0">
                <a:latin typeface="Lucida Sans Unicode"/>
                <a:cs typeface="Lucida Sans Unicode"/>
              </a:rPr>
              <a:t>you </a:t>
            </a:r>
            <a:r>
              <a:rPr lang="en-US" sz="1200" spc="-5" dirty="0">
                <a:latin typeface="Lucida Sans Unicode"/>
                <a:cs typeface="Lucida Sans Unicode"/>
              </a:rPr>
              <a:t>had to </a:t>
            </a:r>
            <a:r>
              <a:rPr lang="en-US" sz="1200" spc="-10" dirty="0">
                <a:latin typeface="Lucida Sans Unicode"/>
                <a:cs typeface="Lucida Sans Unicode"/>
              </a:rPr>
              <a:t>define </a:t>
            </a:r>
            <a:r>
              <a:rPr lang="en-US" sz="1200" dirty="0">
                <a:latin typeface="Lucida Sans Unicode"/>
                <a:cs typeface="Lucida Sans Unicode"/>
              </a:rPr>
              <a:t>your own </a:t>
            </a:r>
            <a:r>
              <a:rPr lang="en-US" sz="1200" spc="-5" dirty="0" err="1">
                <a:latin typeface="Lucida Sans Unicode"/>
                <a:cs typeface="Lucida Sans Unicode"/>
              </a:rPr>
              <a:t>toString</a:t>
            </a:r>
            <a:r>
              <a:rPr lang="en-US" sz="1200" spc="-5" dirty="0">
                <a:latin typeface="Lucida Sans Unicode"/>
                <a:cs typeface="Lucida Sans Unicode"/>
              </a:rPr>
              <a:t>()</a:t>
            </a:r>
            <a:r>
              <a:rPr lang="en-US" sz="1200" spc="5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method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E895-BDAB-4ADB-B3EB-1FBD55AD1599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362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latin typeface="Lucida Sans Unicode"/>
                <a:cs typeface="Lucida Sans Unicode"/>
              </a:rPr>
              <a:t>-If you </a:t>
            </a:r>
            <a:r>
              <a:rPr lang="en-US" sz="1200" spc="-10" dirty="0">
                <a:latin typeface="Lucida Sans Unicode"/>
                <a:cs typeface="Lucida Sans Unicode"/>
              </a:rPr>
              <a:t>defined </a:t>
            </a:r>
            <a:r>
              <a:rPr lang="en-US" sz="1200" dirty="0">
                <a:latin typeface="Lucida Sans Unicode"/>
                <a:cs typeface="Lucida Sans Unicode"/>
              </a:rPr>
              <a:t>it </a:t>
            </a:r>
            <a:r>
              <a:rPr lang="en-US" sz="1200" spc="-5" dirty="0">
                <a:latin typeface="Lucida Sans Unicode"/>
                <a:cs typeface="Lucida Sans Unicode"/>
              </a:rPr>
              <a:t>correctly, </a:t>
            </a:r>
            <a:r>
              <a:rPr lang="en-US" sz="1200" dirty="0">
                <a:latin typeface="Lucida Sans Unicode"/>
                <a:cs typeface="Lucida Sans Unicode"/>
              </a:rPr>
              <a:t>it would </a:t>
            </a:r>
            <a:r>
              <a:rPr lang="en-US" sz="1200" spc="-5" dirty="0">
                <a:latin typeface="Lucida Sans Unicode"/>
                <a:cs typeface="Lucida Sans Unicode"/>
              </a:rPr>
              <a:t>output something </a:t>
            </a:r>
            <a:r>
              <a:rPr lang="en-US" sz="1200" dirty="0">
                <a:latin typeface="Lucida Sans Unicode"/>
                <a:cs typeface="Lucida Sans Unicode"/>
              </a:rPr>
              <a:t>like</a:t>
            </a:r>
            <a:r>
              <a:rPr lang="en-US" sz="1200" spc="30" dirty="0">
                <a:latin typeface="Lucida Sans Unicode"/>
                <a:cs typeface="Lucida Sans Unicode"/>
              </a:rPr>
              <a:t> </a:t>
            </a:r>
            <a:r>
              <a:rPr lang="en-US" sz="1200" spc="-5" dirty="0">
                <a:latin typeface="Lucida Sans Unicode"/>
                <a:cs typeface="Lucida Sans Unicode"/>
              </a:rPr>
              <a:t>this</a:t>
            </a:r>
            <a:endParaRPr lang="en-US" sz="1200" dirty="0">
              <a:latin typeface="Lucida Sans Unicode"/>
              <a:cs typeface="Lucida Sans Unicode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D07E895-BDAB-4ADB-B3EB-1FBD55AD1599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90390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58564" y="762000"/>
            <a:ext cx="10687050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950720" y="6386576"/>
            <a:ext cx="9103360" cy="2851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4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50240" y="2623058"/>
            <a:ext cx="5657088" cy="75270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697472" y="2623058"/>
            <a:ext cx="5657088" cy="75270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158564" y="762000"/>
            <a:ext cx="10687050" cy="1305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4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35694" y="1943100"/>
            <a:ext cx="11723370" cy="77203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200" b="0" i="0">
                <a:solidFill>
                  <a:schemeClr val="tx1"/>
                </a:solidFill>
                <a:latin typeface="Gill Sans MT"/>
                <a:cs typeface="Gill Sans MT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21632" y="10606278"/>
            <a:ext cx="4161536" cy="570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50240" y="10606278"/>
            <a:ext cx="2991104" cy="570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11/17/20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9363456" y="10606278"/>
            <a:ext cx="2991104" cy="570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44270" y="2806700"/>
            <a:ext cx="10716260" cy="6772367"/>
          </a:xfrm>
          <a:prstGeom prst="rect">
            <a:avLst/>
          </a:prstGeom>
        </p:spPr>
        <p:txBody>
          <a:bodyPr vert="horz" wrap="square" lIns="0" tIns="4330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10"/>
              </a:spcBef>
              <a:tabLst>
                <a:tab pos="3306445" algn="l"/>
              </a:tabLst>
            </a:pPr>
            <a:r>
              <a:rPr spc="-5" dirty="0"/>
              <a:t>COMP	110/L </a:t>
            </a:r>
            <a:r>
              <a:rPr spc="-25" dirty="0"/>
              <a:t>Lecture</a:t>
            </a:r>
            <a:r>
              <a:rPr spc="-85" dirty="0"/>
              <a:t> </a:t>
            </a:r>
            <a:r>
              <a:rPr lang="en-US" dirty="0"/>
              <a:t>19</a:t>
            </a:r>
            <a:endParaRPr dirty="0"/>
          </a:p>
          <a:p>
            <a:pPr marL="12700" algn="ctr">
              <a:lnSpc>
                <a:spcPct val="100000"/>
              </a:lnSpc>
              <a:spcBef>
                <a:spcPts val="1420"/>
              </a:spcBef>
            </a:pPr>
            <a:br>
              <a:rPr lang="en-US" sz="4000" spc="-70" dirty="0"/>
            </a:br>
            <a:r>
              <a:rPr lang="en-US" sz="4000" spc="-70" dirty="0"/>
              <a:t>Maryam Jalali</a:t>
            </a:r>
            <a:br>
              <a:rPr lang="en-US" sz="4000" spc="-70" dirty="0"/>
            </a:br>
            <a:br>
              <a:rPr lang="en-US" sz="4000" spc="-70" dirty="0"/>
            </a:br>
            <a:br>
              <a:rPr lang="en-US" sz="4000" spc="-70" dirty="0"/>
            </a:br>
            <a:br>
              <a:rPr lang="en-US" sz="4000" spc="-70" dirty="0"/>
            </a:br>
            <a:br>
              <a:rPr lang="en-US" sz="4000" spc="-70" dirty="0"/>
            </a:br>
            <a:br>
              <a:rPr lang="en-US" sz="4000" spc="-70" dirty="0"/>
            </a:br>
            <a:r>
              <a:rPr lang="en-US" sz="3600" spc="-70" dirty="0"/>
              <a:t>Slides adapted from Dr. </a:t>
            </a:r>
            <a:r>
              <a:rPr sz="3600" spc="-70" dirty="0"/>
              <a:t>Kyle</a:t>
            </a:r>
            <a:r>
              <a:rPr sz="3600" spc="-10" dirty="0"/>
              <a:t> </a:t>
            </a:r>
            <a:r>
              <a:rPr sz="3600" spc="-40" dirty="0"/>
              <a:t>Dewey</a:t>
            </a:r>
            <a:endParaRPr sz="4000" dirty="0"/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11800" y="2641600"/>
            <a:ext cx="19812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626100" y="3073400"/>
            <a:ext cx="17526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11800" y="2641600"/>
            <a:ext cx="19812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0480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2400"/>
              </a:spcBef>
            </a:pPr>
            <a:r>
              <a:rPr sz="4000" spc="-5" dirty="0">
                <a:solidFill>
                  <a:srgbClr val="FFFFFF"/>
                </a:solidFill>
                <a:latin typeface="Gill Sans MT"/>
                <a:cs typeface="Gill Sans MT"/>
              </a:rPr>
              <a:t>Mammal</a:t>
            </a:r>
            <a:endParaRPr sz="40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76400" y="5956300"/>
            <a:ext cx="2374900" cy="2362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21700" y="6057900"/>
            <a:ext cx="3073400" cy="2159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078201" y="762000"/>
            <a:ext cx="484886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Inheritance</a:t>
            </a:r>
          </a:p>
        </p:txBody>
      </p:sp>
      <p:sp>
        <p:nvSpPr>
          <p:cNvPr id="8" name="object 8"/>
          <p:cNvSpPr/>
          <p:nvPr/>
        </p:nvSpPr>
        <p:spPr>
          <a:xfrm>
            <a:off x="4076700" y="3991955"/>
            <a:ext cx="1685289" cy="1685289"/>
          </a:xfrm>
          <a:custGeom>
            <a:avLst/>
            <a:gdLst/>
            <a:ahLst/>
            <a:cxnLst/>
            <a:rect l="l" t="t" r="r" b="b"/>
            <a:pathLst>
              <a:path w="1685289" h="1685289">
                <a:moveTo>
                  <a:pt x="1684944" y="0"/>
                </a:moveTo>
                <a:lnTo>
                  <a:pt x="1671473" y="13470"/>
                </a:lnTo>
                <a:lnTo>
                  <a:pt x="0" y="168494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59269" y="3916522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177808" y="0"/>
                </a:moveTo>
                <a:lnTo>
                  <a:pt x="0" y="59268"/>
                </a:lnTo>
                <a:lnTo>
                  <a:pt x="88903" y="88903"/>
                </a:lnTo>
                <a:lnTo>
                  <a:pt x="118539" y="177807"/>
                </a:lnTo>
                <a:lnTo>
                  <a:pt x="1778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49257" y="4012457"/>
            <a:ext cx="1463040" cy="1766570"/>
          </a:xfrm>
          <a:custGeom>
            <a:avLst/>
            <a:gdLst/>
            <a:ahLst/>
            <a:cxnLst/>
            <a:rect l="l" t="t" r="r" b="b"/>
            <a:pathLst>
              <a:path w="1463040" h="1766570">
                <a:moveTo>
                  <a:pt x="0" y="0"/>
                </a:moveTo>
                <a:lnTo>
                  <a:pt x="12152" y="14671"/>
                </a:lnTo>
                <a:lnTo>
                  <a:pt x="1462942" y="176604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81205" y="3930303"/>
            <a:ext cx="172085" cy="182880"/>
          </a:xfrm>
          <a:custGeom>
            <a:avLst/>
            <a:gdLst/>
            <a:ahLst/>
            <a:cxnLst/>
            <a:rect l="l" t="t" r="r" b="b"/>
            <a:pathLst>
              <a:path w="172084" h="182879">
                <a:moveTo>
                  <a:pt x="0" y="0"/>
                </a:moveTo>
                <a:lnTo>
                  <a:pt x="42391" y="182570"/>
                </a:lnTo>
                <a:lnTo>
                  <a:pt x="80205" y="96824"/>
                </a:lnTo>
                <a:lnTo>
                  <a:pt x="171491" y="7562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7492506" y="2801307"/>
            <a:ext cx="918844" cy="784225"/>
          </a:xfrm>
          <a:custGeom>
            <a:avLst/>
            <a:gdLst/>
            <a:ahLst/>
            <a:cxnLst/>
            <a:rect l="l" t="t" r="r" b="b"/>
            <a:pathLst>
              <a:path w="918845" h="784225">
                <a:moveTo>
                  <a:pt x="0" y="0"/>
                </a:moveTo>
                <a:lnTo>
                  <a:pt x="75347" y="10433"/>
                </a:lnTo>
                <a:lnTo>
                  <a:pt x="146916" y="21112"/>
                </a:lnTo>
                <a:lnTo>
                  <a:pt x="214778" y="32028"/>
                </a:lnTo>
                <a:lnTo>
                  <a:pt x="279005" y="43171"/>
                </a:lnTo>
                <a:lnTo>
                  <a:pt x="339669" y="54532"/>
                </a:lnTo>
                <a:lnTo>
                  <a:pt x="396841" y="66101"/>
                </a:lnTo>
                <a:lnTo>
                  <a:pt x="450595" y="77868"/>
                </a:lnTo>
                <a:lnTo>
                  <a:pt x="501001" y="89823"/>
                </a:lnTo>
                <a:lnTo>
                  <a:pt x="548133" y="101958"/>
                </a:lnTo>
                <a:lnTo>
                  <a:pt x="592061" y="114263"/>
                </a:lnTo>
                <a:lnTo>
                  <a:pt x="632858" y="126727"/>
                </a:lnTo>
                <a:lnTo>
                  <a:pt x="670596" y="139342"/>
                </a:lnTo>
                <a:lnTo>
                  <a:pt x="737182" y="164986"/>
                </a:lnTo>
                <a:lnTo>
                  <a:pt x="792395" y="191116"/>
                </a:lnTo>
                <a:lnTo>
                  <a:pt x="836810" y="217657"/>
                </a:lnTo>
                <a:lnTo>
                  <a:pt x="871005" y="244531"/>
                </a:lnTo>
                <a:lnTo>
                  <a:pt x="904391" y="285301"/>
                </a:lnTo>
                <a:lnTo>
                  <a:pt x="918018" y="326391"/>
                </a:lnTo>
                <a:lnTo>
                  <a:pt x="918506" y="340115"/>
                </a:lnTo>
                <a:lnTo>
                  <a:pt x="917086" y="353835"/>
                </a:lnTo>
                <a:lnTo>
                  <a:pt x="902100" y="394884"/>
                </a:lnTo>
                <a:lnTo>
                  <a:pt x="872538" y="435564"/>
                </a:lnTo>
                <a:lnTo>
                  <a:pt x="830343" y="475615"/>
                </a:lnTo>
                <a:lnTo>
                  <a:pt x="796155" y="501840"/>
                </a:lnTo>
                <a:lnTo>
                  <a:pt x="757791" y="527594"/>
                </a:lnTo>
                <a:lnTo>
                  <a:pt x="715828" y="552800"/>
                </a:lnTo>
                <a:lnTo>
                  <a:pt x="670842" y="577383"/>
                </a:lnTo>
                <a:lnTo>
                  <a:pt x="623408" y="601266"/>
                </a:lnTo>
                <a:lnTo>
                  <a:pt x="574103" y="624371"/>
                </a:lnTo>
                <a:lnTo>
                  <a:pt x="523501" y="646623"/>
                </a:lnTo>
                <a:lnTo>
                  <a:pt x="472180" y="667944"/>
                </a:lnTo>
                <a:lnTo>
                  <a:pt x="420714" y="688259"/>
                </a:lnTo>
                <a:lnTo>
                  <a:pt x="369680" y="707490"/>
                </a:lnTo>
                <a:lnTo>
                  <a:pt x="319654" y="725561"/>
                </a:lnTo>
                <a:lnTo>
                  <a:pt x="271210" y="742395"/>
                </a:lnTo>
                <a:lnTo>
                  <a:pt x="224926" y="757916"/>
                </a:lnTo>
                <a:lnTo>
                  <a:pt x="181377" y="772048"/>
                </a:lnTo>
                <a:lnTo>
                  <a:pt x="160808" y="778568"/>
                </a:lnTo>
                <a:lnTo>
                  <a:pt x="142516" y="783964"/>
                </a:lnTo>
              </a:path>
            </a:pathLst>
          </a:custGeom>
          <a:ln w="38099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7492506" y="3499487"/>
            <a:ext cx="184785" cy="161290"/>
          </a:xfrm>
          <a:custGeom>
            <a:avLst/>
            <a:gdLst/>
            <a:ahLst/>
            <a:cxnLst/>
            <a:rect l="l" t="t" r="r" b="b"/>
            <a:pathLst>
              <a:path w="184784" h="161289">
                <a:moveTo>
                  <a:pt x="137069" y="0"/>
                </a:moveTo>
                <a:lnTo>
                  <a:pt x="0" y="127831"/>
                </a:lnTo>
                <a:lnTo>
                  <a:pt x="184505" y="160788"/>
                </a:lnTo>
                <a:lnTo>
                  <a:pt x="1370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8580369" y="2857500"/>
            <a:ext cx="1675764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Gill Sans MT"/>
                <a:cs typeface="Gill Sans MT"/>
              </a:rPr>
              <a:t>b</a:t>
            </a:r>
            <a:r>
              <a:rPr sz="4200" spc="-8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the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49055" y="4076700"/>
            <a:ext cx="450723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extends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3746" y="541019"/>
            <a:ext cx="10387330" cy="2143760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1140"/>
              </a:spcBef>
            </a:pPr>
            <a:r>
              <a:rPr dirty="0">
                <a:latin typeface="Courier New"/>
                <a:cs typeface="Courier New"/>
              </a:rPr>
              <a:t>extends</a:t>
            </a:r>
          </a:p>
          <a:p>
            <a:pPr algn="ctr">
              <a:lnSpc>
                <a:spcPct val="100000"/>
              </a:lnSpc>
              <a:spcBef>
                <a:spcPts val="520"/>
              </a:spcBef>
              <a:tabLst>
                <a:tab pos="7541259" algn="l"/>
              </a:tabLst>
            </a:pPr>
            <a:r>
              <a:rPr sz="4200" spc="-5" dirty="0"/>
              <a:t>States that </a:t>
            </a:r>
            <a:r>
              <a:rPr sz="4200" dirty="0"/>
              <a:t>a </a:t>
            </a:r>
            <a:r>
              <a:rPr sz="4200" i="1" spc="5" dirty="0">
                <a:latin typeface="Gill Sans MT"/>
                <a:cs typeface="Gill Sans MT"/>
              </a:rPr>
              <a:t>subclass</a:t>
            </a:r>
            <a:r>
              <a:rPr sz="4200" i="1" spc="75" dirty="0">
                <a:latin typeface="Gill Sans MT"/>
                <a:cs typeface="Gill Sans MT"/>
              </a:rPr>
              <a:t> </a:t>
            </a:r>
            <a:r>
              <a:rPr sz="4200" spc="-5" dirty="0"/>
              <a:t>inherits</a:t>
            </a:r>
            <a:r>
              <a:rPr sz="4200" spc="15" dirty="0"/>
              <a:t> </a:t>
            </a:r>
            <a:r>
              <a:rPr sz="4200" spc="-30" dirty="0"/>
              <a:t>from	</a:t>
            </a:r>
            <a:r>
              <a:rPr sz="4200" dirty="0"/>
              <a:t>a </a:t>
            </a:r>
            <a:r>
              <a:rPr sz="4200" i="1" spc="-10" dirty="0">
                <a:latin typeface="Gill Sans MT"/>
                <a:cs typeface="Gill Sans MT"/>
              </a:rPr>
              <a:t>parent</a:t>
            </a:r>
            <a:r>
              <a:rPr sz="4200" i="1" spc="-95" dirty="0">
                <a:latin typeface="Gill Sans MT"/>
                <a:cs typeface="Gill Sans MT"/>
              </a:rPr>
              <a:t> </a:t>
            </a:r>
            <a:r>
              <a:rPr sz="4200" dirty="0"/>
              <a:t>class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3746" y="541019"/>
            <a:ext cx="10387330" cy="2143760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1140"/>
              </a:spcBef>
            </a:pPr>
            <a:r>
              <a:rPr dirty="0">
                <a:latin typeface="Courier New"/>
                <a:cs typeface="Courier New"/>
              </a:rPr>
              <a:t>extends</a:t>
            </a:r>
          </a:p>
          <a:p>
            <a:pPr algn="ctr">
              <a:lnSpc>
                <a:spcPct val="100000"/>
              </a:lnSpc>
              <a:spcBef>
                <a:spcPts val="520"/>
              </a:spcBef>
              <a:tabLst>
                <a:tab pos="7541259" algn="l"/>
              </a:tabLst>
            </a:pPr>
            <a:r>
              <a:rPr sz="4200" spc="-5" dirty="0"/>
              <a:t>States that </a:t>
            </a:r>
            <a:r>
              <a:rPr sz="4200" dirty="0"/>
              <a:t>a </a:t>
            </a:r>
            <a:r>
              <a:rPr sz="4200" i="1" spc="5" dirty="0">
                <a:latin typeface="Gill Sans MT"/>
                <a:cs typeface="Gill Sans MT"/>
              </a:rPr>
              <a:t>subclass</a:t>
            </a:r>
            <a:r>
              <a:rPr sz="4200" i="1" spc="75" dirty="0">
                <a:latin typeface="Gill Sans MT"/>
                <a:cs typeface="Gill Sans MT"/>
              </a:rPr>
              <a:t> </a:t>
            </a:r>
            <a:r>
              <a:rPr sz="4200" spc="-5" dirty="0"/>
              <a:t>inherits</a:t>
            </a:r>
            <a:r>
              <a:rPr sz="4200" spc="15" dirty="0"/>
              <a:t> </a:t>
            </a:r>
            <a:r>
              <a:rPr sz="4200" spc="-30" dirty="0"/>
              <a:t>from	</a:t>
            </a:r>
            <a:r>
              <a:rPr sz="4200" dirty="0"/>
              <a:t>a </a:t>
            </a:r>
            <a:r>
              <a:rPr sz="4200" i="1" spc="-10" dirty="0">
                <a:latin typeface="Gill Sans MT"/>
                <a:cs typeface="Gill Sans MT"/>
              </a:rPr>
              <a:t>parent</a:t>
            </a:r>
            <a:r>
              <a:rPr sz="4200" i="1" spc="-95" dirty="0">
                <a:latin typeface="Gill Sans MT"/>
                <a:cs typeface="Gill Sans MT"/>
              </a:rPr>
              <a:t> </a:t>
            </a:r>
            <a:r>
              <a:rPr sz="4200" dirty="0"/>
              <a:t>class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085981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3117297" y="3359150"/>
            <a:ext cx="6746875" cy="188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920"/>
              </a:lnSpc>
              <a:spcBef>
                <a:spcPts val="100"/>
              </a:spcBef>
            </a:pPr>
            <a:r>
              <a:rPr sz="4200" spc="-5" dirty="0">
                <a:latin typeface="Courier New"/>
                <a:cs typeface="Courier New"/>
              </a:rPr>
              <a:t>public class Mammal</a:t>
            </a:r>
            <a:r>
              <a:rPr sz="4200" spc="-9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  <a:endParaRPr sz="4200">
              <a:latin typeface="Courier New"/>
              <a:cs typeface="Courier New"/>
            </a:endParaRPr>
          </a:p>
          <a:p>
            <a:pPr marL="652780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...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3746" y="541019"/>
            <a:ext cx="10387330" cy="2143760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1140"/>
              </a:spcBef>
            </a:pPr>
            <a:r>
              <a:rPr dirty="0">
                <a:latin typeface="Courier New"/>
                <a:cs typeface="Courier New"/>
              </a:rPr>
              <a:t>extends</a:t>
            </a:r>
          </a:p>
          <a:p>
            <a:pPr algn="ctr">
              <a:lnSpc>
                <a:spcPct val="100000"/>
              </a:lnSpc>
              <a:spcBef>
                <a:spcPts val="520"/>
              </a:spcBef>
              <a:tabLst>
                <a:tab pos="7541259" algn="l"/>
              </a:tabLst>
            </a:pPr>
            <a:r>
              <a:rPr sz="4200" spc="-5" dirty="0"/>
              <a:t>States that </a:t>
            </a:r>
            <a:r>
              <a:rPr sz="4200" dirty="0"/>
              <a:t>a </a:t>
            </a:r>
            <a:r>
              <a:rPr sz="4200" i="1" spc="5" dirty="0">
                <a:latin typeface="Gill Sans MT"/>
                <a:cs typeface="Gill Sans MT"/>
              </a:rPr>
              <a:t>subclass</a:t>
            </a:r>
            <a:r>
              <a:rPr sz="4200" i="1" spc="75" dirty="0">
                <a:latin typeface="Gill Sans MT"/>
                <a:cs typeface="Gill Sans MT"/>
              </a:rPr>
              <a:t> </a:t>
            </a:r>
            <a:r>
              <a:rPr sz="4200" spc="-5" dirty="0"/>
              <a:t>inherits</a:t>
            </a:r>
            <a:r>
              <a:rPr sz="4200" spc="15" dirty="0"/>
              <a:t> </a:t>
            </a:r>
            <a:r>
              <a:rPr sz="4200" spc="-30" dirty="0"/>
              <a:t>from	</a:t>
            </a:r>
            <a:r>
              <a:rPr sz="4200" dirty="0"/>
              <a:t>a </a:t>
            </a:r>
            <a:r>
              <a:rPr sz="4200" i="1" spc="-10" dirty="0">
                <a:latin typeface="Gill Sans MT"/>
                <a:cs typeface="Gill Sans MT"/>
              </a:rPr>
              <a:t>parent</a:t>
            </a:r>
            <a:r>
              <a:rPr sz="4200" i="1" spc="-95" dirty="0">
                <a:latin typeface="Gill Sans MT"/>
                <a:cs typeface="Gill Sans MT"/>
              </a:rPr>
              <a:t> </a:t>
            </a:r>
            <a:r>
              <a:rPr sz="4200" dirty="0"/>
              <a:t>class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085981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422983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41400" y="3359150"/>
            <a:ext cx="10588625" cy="39865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88514">
              <a:lnSpc>
                <a:spcPts val="4920"/>
              </a:lnSpc>
              <a:spcBef>
                <a:spcPts val="100"/>
              </a:spcBef>
            </a:pPr>
            <a:r>
              <a:rPr sz="4200" spc="-5" dirty="0">
                <a:latin typeface="Courier New"/>
                <a:cs typeface="Courier New"/>
              </a:rPr>
              <a:t>public class Mammal</a:t>
            </a:r>
            <a:r>
              <a:rPr sz="4200" spc="-3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  <a:endParaRPr sz="4200">
              <a:latin typeface="Courier New"/>
              <a:cs typeface="Courier New"/>
            </a:endParaRPr>
          </a:p>
          <a:p>
            <a:pPr marL="2728595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...</a:t>
            </a:r>
            <a:endParaRPr sz="4200">
              <a:latin typeface="Courier New"/>
              <a:cs typeface="Courier New"/>
            </a:endParaRPr>
          </a:p>
          <a:p>
            <a:pPr marL="2088514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ts val="4920"/>
              </a:lnSpc>
              <a:spcBef>
                <a:spcPts val="1910"/>
              </a:spcBef>
            </a:pPr>
            <a:r>
              <a:rPr sz="4200" spc="-5" dirty="0">
                <a:latin typeface="Courier New"/>
                <a:cs typeface="Courier New"/>
              </a:rPr>
              <a:t>public class Cat </a:t>
            </a:r>
            <a:r>
              <a:rPr sz="4200" spc="-5" dirty="0">
                <a:solidFill>
                  <a:srgbClr val="FF4013"/>
                </a:solidFill>
                <a:latin typeface="Courier New"/>
                <a:cs typeface="Courier New"/>
              </a:rPr>
              <a:t>extends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Mammal</a:t>
            </a:r>
            <a:r>
              <a:rPr sz="4200" spc="-70" dirty="0">
                <a:solidFill>
                  <a:srgbClr val="FF4013"/>
                </a:solidFill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  <a:endParaRPr sz="4200">
              <a:latin typeface="Courier New"/>
              <a:cs typeface="Courier New"/>
            </a:endParaRPr>
          </a:p>
          <a:p>
            <a:pPr marL="652780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...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03746" y="541019"/>
            <a:ext cx="10387330" cy="2143760"/>
          </a:xfrm>
          <a:prstGeom prst="rect">
            <a:avLst/>
          </a:prstGeom>
        </p:spPr>
        <p:txBody>
          <a:bodyPr vert="horz" wrap="square" lIns="0" tIns="144780" rIns="0" bIns="0" rtlCol="0">
            <a:spAutoFit/>
          </a:bodyPr>
          <a:lstStyle/>
          <a:p>
            <a:pPr marL="10160" algn="ctr">
              <a:lnSpc>
                <a:spcPct val="100000"/>
              </a:lnSpc>
              <a:spcBef>
                <a:spcPts val="1140"/>
              </a:spcBef>
            </a:pPr>
            <a:r>
              <a:rPr dirty="0">
                <a:latin typeface="Courier New"/>
                <a:cs typeface="Courier New"/>
              </a:rPr>
              <a:t>extends</a:t>
            </a:r>
          </a:p>
          <a:p>
            <a:pPr algn="ctr">
              <a:lnSpc>
                <a:spcPct val="100000"/>
              </a:lnSpc>
              <a:spcBef>
                <a:spcPts val="520"/>
              </a:spcBef>
              <a:tabLst>
                <a:tab pos="7541259" algn="l"/>
              </a:tabLst>
            </a:pPr>
            <a:r>
              <a:rPr sz="4200" spc="-5" dirty="0"/>
              <a:t>States that </a:t>
            </a:r>
            <a:r>
              <a:rPr sz="4200" dirty="0"/>
              <a:t>a </a:t>
            </a:r>
            <a:r>
              <a:rPr sz="4200" i="1" spc="5" dirty="0">
                <a:latin typeface="Gill Sans MT"/>
                <a:cs typeface="Gill Sans MT"/>
              </a:rPr>
              <a:t>subclass</a:t>
            </a:r>
            <a:r>
              <a:rPr sz="4200" i="1" spc="75" dirty="0">
                <a:latin typeface="Gill Sans MT"/>
                <a:cs typeface="Gill Sans MT"/>
              </a:rPr>
              <a:t> </a:t>
            </a:r>
            <a:r>
              <a:rPr sz="4200" spc="-5" dirty="0"/>
              <a:t>inherits</a:t>
            </a:r>
            <a:r>
              <a:rPr sz="4200" spc="15" dirty="0"/>
              <a:t> </a:t>
            </a:r>
            <a:r>
              <a:rPr sz="4200" spc="-30" dirty="0"/>
              <a:t>from	</a:t>
            </a:r>
            <a:r>
              <a:rPr sz="4200" dirty="0"/>
              <a:t>a </a:t>
            </a:r>
            <a:r>
              <a:rPr sz="4200" i="1" spc="-10" dirty="0">
                <a:latin typeface="Gill Sans MT"/>
                <a:cs typeface="Gill Sans MT"/>
              </a:rPr>
              <a:t>parent</a:t>
            </a:r>
            <a:r>
              <a:rPr sz="4200" i="1" spc="-95" dirty="0">
                <a:latin typeface="Gill Sans MT"/>
                <a:cs typeface="Gill Sans MT"/>
              </a:rPr>
              <a:t> </a:t>
            </a:r>
            <a:r>
              <a:rPr sz="4200" dirty="0"/>
              <a:t>class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085981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422983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7518483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041400" y="3359150"/>
            <a:ext cx="10588625" cy="6336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88514">
              <a:lnSpc>
                <a:spcPts val="4920"/>
              </a:lnSpc>
              <a:spcBef>
                <a:spcPts val="100"/>
              </a:spcBef>
            </a:pPr>
            <a:r>
              <a:rPr sz="4200" spc="-5" dirty="0">
                <a:latin typeface="Courier New"/>
                <a:cs typeface="Courier New"/>
              </a:rPr>
              <a:t>public class Mammal</a:t>
            </a:r>
            <a:r>
              <a:rPr sz="4200" spc="-3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  <a:endParaRPr sz="4200">
              <a:latin typeface="Courier New"/>
              <a:cs typeface="Courier New"/>
            </a:endParaRPr>
          </a:p>
          <a:p>
            <a:pPr marL="2728595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...</a:t>
            </a:r>
            <a:endParaRPr sz="4200">
              <a:latin typeface="Courier New"/>
              <a:cs typeface="Courier New"/>
            </a:endParaRPr>
          </a:p>
          <a:p>
            <a:pPr marL="2088514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ts val="4920"/>
              </a:lnSpc>
              <a:spcBef>
                <a:spcPts val="1910"/>
              </a:spcBef>
            </a:pPr>
            <a:r>
              <a:rPr sz="4200" spc="-5" dirty="0">
                <a:latin typeface="Courier New"/>
                <a:cs typeface="Courier New"/>
              </a:rPr>
              <a:t>public class Cat </a:t>
            </a:r>
            <a:r>
              <a:rPr sz="4200" spc="-5" dirty="0">
                <a:solidFill>
                  <a:srgbClr val="FF4013"/>
                </a:solidFill>
                <a:latin typeface="Courier New"/>
                <a:cs typeface="Courier New"/>
              </a:rPr>
              <a:t>extends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Mammal</a:t>
            </a:r>
            <a:r>
              <a:rPr sz="4200" spc="-70" dirty="0">
                <a:solidFill>
                  <a:srgbClr val="FF4013"/>
                </a:solidFill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  <a:endParaRPr sz="4200">
              <a:latin typeface="Courier New"/>
              <a:cs typeface="Courier New"/>
            </a:endParaRPr>
          </a:p>
          <a:p>
            <a:pPr marL="652780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...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ts val="4920"/>
              </a:lnSpc>
              <a:spcBef>
                <a:spcPts val="3860"/>
              </a:spcBef>
            </a:pPr>
            <a:r>
              <a:rPr sz="4200" spc="-5" dirty="0">
                <a:latin typeface="Courier New"/>
                <a:cs typeface="Courier New"/>
              </a:rPr>
              <a:t>public class Dog </a:t>
            </a:r>
            <a:r>
              <a:rPr sz="4200" spc="-5" dirty="0">
                <a:solidFill>
                  <a:srgbClr val="FF4013"/>
                </a:solidFill>
                <a:latin typeface="Courier New"/>
                <a:cs typeface="Courier New"/>
              </a:rPr>
              <a:t>extends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Mammal</a:t>
            </a:r>
            <a:r>
              <a:rPr sz="4200" spc="-70" dirty="0">
                <a:solidFill>
                  <a:srgbClr val="FF4013"/>
                </a:solidFill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  <a:endParaRPr sz="4200">
              <a:latin typeface="Courier New"/>
              <a:cs typeface="Courier New"/>
            </a:endParaRPr>
          </a:p>
          <a:p>
            <a:pPr marL="652780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...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89239" y="4076700"/>
            <a:ext cx="322643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super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6670" y="673100"/>
            <a:ext cx="11101070" cy="2526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" algn="ctr">
              <a:lnSpc>
                <a:spcPts val="9915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super</a:t>
            </a:r>
          </a:p>
          <a:p>
            <a:pPr marL="12700" marR="5080" indent="-1270" algn="ctr">
              <a:lnSpc>
                <a:spcPts val="4900"/>
              </a:lnSpc>
              <a:spcBef>
                <a:spcPts val="115"/>
              </a:spcBef>
              <a:tabLst>
                <a:tab pos="3297554" algn="l"/>
                <a:tab pos="4079240" algn="l"/>
                <a:tab pos="6993890" algn="l"/>
                <a:tab pos="7607300" algn="l"/>
                <a:tab pos="8077200" algn="l"/>
              </a:tabLst>
            </a:pPr>
            <a:r>
              <a:rPr sz="4200" spc="-5" dirty="0"/>
              <a:t>Used </a:t>
            </a:r>
            <a:r>
              <a:rPr sz="4200" dirty="0"/>
              <a:t>to </a:t>
            </a:r>
            <a:r>
              <a:rPr sz="4200" spc="-50" dirty="0"/>
              <a:t>invoke</a:t>
            </a:r>
            <a:r>
              <a:rPr sz="4200" spc="30" dirty="0"/>
              <a:t> </a:t>
            </a:r>
            <a:r>
              <a:rPr sz="4200" spc="-5" dirty="0"/>
              <a:t>the</a:t>
            </a:r>
            <a:r>
              <a:rPr sz="4200" spc="10" dirty="0"/>
              <a:t> </a:t>
            </a:r>
            <a:r>
              <a:rPr sz="4200" spc="-5" dirty="0"/>
              <a:t>constructor	</a:t>
            </a:r>
            <a:r>
              <a:rPr sz="4200" dirty="0"/>
              <a:t>of </a:t>
            </a:r>
            <a:r>
              <a:rPr sz="4200" spc="-5" dirty="0"/>
              <a:t>the </a:t>
            </a:r>
            <a:r>
              <a:rPr sz="4200" spc="-15" dirty="0"/>
              <a:t>parent </a:t>
            </a:r>
            <a:r>
              <a:rPr sz="4200" dirty="0"/>
              <a:t>class.  </a:t>
            </a:r>
            <a:r>
              <a:rPr sz="4200" spc="-5" dirty="0"/>
              <a:t>Another</a:t>
            </a:r>
            <a:r>
              <a:rPr sz="4200" spc="5" dirty="0"/>
              <a:t> </a:t>
            </a:r>
            <a:r>
              <a:rPr sz="4200" spc="-5" dirty="0"/>
              <a:t>name	</a:t>
            </a:r>
            <a:r>
              <a:rPr sz="4200" spc="-15" dirty="0"/>
              <a:t>for	</a:t>
            </a:r>
            <a:r>
              <a:rPr sz="4200" spc="-5" dirty="0"/>
              <a:t>the</a:t>
            </a:r>
            <a:r>
              <a:rPr sz="4200" dirty="0"/>
              <a:t> </a:t>
            </a:r>
            <a:r>
              <a:rPr sz="4200" spc="-15" dirty="0"/>
              <a:t>parent</a:t>
            </a:r>
            <a:r>
              <a:rPr sz="4200" spc="-5" dirty="0"/>
              <a:t> </a:t>
            </a:r>
            <a:r>
              <a:rPr sz="4200" dirty="0"/>
              <a:t>class	</a:t>
            </a:r>
            <a:r>
              <a:rPr sz="4200" spc="-5" dirty="0"/>
              <a:t>is	the</a:t>
            </a:r>
            <a:r>
              <a:rPr sz="4200" spc="-80" dirty="0"/>
              <a:t> </a:t>
            </a:r>
            <a:r>
              <a:rPr sz="4200" i="1" spc="5" dirty="0">
                <a:latin typeface="Gill Sans MT"/>
                <a:cs typeface="Gill Sans MT"/>
              </a:rPr>
              <a:t>superclass</a:t>
            </a:r>
            <a:r>
              <a:rPr sz="4200" spc="5" dirty="0"/>
              <a:t>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6670" y="673100"/>
            <a:ext cx="11101070" cy="2526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" algn="ctr">
              <a:lnSpc>
                <a:spcPts val="9915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super</a:t>
            </a:r>
          </a:p>
          <a:p>
            <a:pPr marL="12700" marR="5080" indent="-1270" algn="ctr">
              <a:lnSpc>
                <a:spcPts val="4900"/>
              </a:lnSpc>
              <a:spcBef>
                <a:spcPts val="115"/>
              </a:spcBef>
              <a:tabLst>
                <a:tab pos="3297554" algn="l"/>
                <a:tab pos="4079240" algn="l"/>
                <a:tab pos="6993890" algn="l"/>
                <a:tab pos="7607300" algn="l"/>
                <a:tab pos="8077200" algn="l"/>
              </a:tabLst>
            </a:pPr>
            <a:r>
              <a:rPr sz="4200" spc="-5" dirty="0"/>
              <a:t>Used </a:t>
            </a:r>
            <a:r>
              <a:rPr sz="4200" dirty="0"/>
              <a:t>to </a:t>
            </a:r>
            <a:r>
              <a:rPr sz="4200" spc="-50" dirty="0"/>
              <a:t>invoke</a:t>
            </a:r>
            <a:r>
              <a:rPr sz="4200" spc="30" dirty="0"/>
              <a:t> </a:t>
            </a:r>
            <a:r>
              <a:rPr sz="4200" spc="-5" dirty="0"/>
              <a:t>the</a:t>
            </a:r>
            <a:r>
              <a:rPr sz="4200" spc="10" dirty="0"/>
              <a:t> </a:t>
            </a:r>
            <a:r>
              <a:rPr sz="4200" spc="-5" dirty="0"/>
              <a:t>constructor	</a:t>
            </a:r>
            <a:r>
              <a:rPr sz="4200" dirty="0"/>
              <a:t>of </a:t>
            </a:r>
            <a:r>
              <a:rPr sz="4200" spc="-5" dirty="0"/>
              <a:t>the </a:t>
            </a:r>
            <a:r>
              <a:rPr sz="4200" spc="-15" dirty="0"/>
              <a:t>parent </a:t>
            </a:r>
            <a:r>
              <a:rPr sz="4200" dirty="0"/>
              <a:t>class.  </a:t>
            </a:r>
            <a:r>
              <a:rPr sz="4200" spc="-5" dirty="0"/>
              <a:t>Another</a:t>
            </a:r>
            <a:r>
              <a:rPr sz="4200" spc="5" dirty="0"/>
              <a:t> </a:t>
            </a:r>
            <a:r>
              <a:rPr sz="4200" spc="-5" dirty="0"/>
              <a:t>name	</a:t>
            </a:r>
            <a:r>
              <a:rPr sz="4200" spc="-15" dirty="0"/>
              <a:t>for	</a:t>
            </a:r>
            <a:r>
              <a:rPr sz="4200" spc="-5" dirty="0"/>
              <a:t>the</a:t>
            </a:r>
            <a:r>
              <a:rPr sz="4200" dirty="0"/>
              <a:t> </a:t>
            </a:r>
            <a:r>
              <a:rPr sz="4200" spc="-15" dirty="0"/>
              <a:t>parent</a:t>
            </a:r>
            <a:r>
              <a:rPr sz="4200" spc="-5" dirty="0"/>
              <a:t> </a:t>
            </a:r>
            <a:r>
              <a:rPr sz="4200" dirty="0"/>
              <a:t>class	</a:t>
            </a:r>
            <a:r>
              <a:rPr sz="4200" spc="-5" dirty="0"/>
              <a:t>is	the</a:t>
            </a:r>
            <a:r>
              <a:rPr sz="4200" spc="-80" dirty="0"/>
              <a:t> </a:t>
            </a:r>
            <a:r>
              <a:rPr sz="4200" i="1" spc="5" dirty="0">
                <a:latin typeface="Gill Sans MT"/>
                <a:cs typeface="Gill Sans MT"/>
              </a:rPr>
              <a:t>superclass</a:t>
            </a:r>
            <a:r>
              <a:rPr sz="4200" spc="5" dirty="0"/>
              <a:t>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5052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45498" y="3854450"/>
            <a:ext cx="10907395" cy="188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920"/>
              </a:lnSpc>
              <a:spcBef>
                <a:spcPts val="100"/>
              </a:spcBef>
            </a:pPr>
            <a:r>
              <a:rPr sz="4200" spc="-5" dirty="0">
                <a:latin typeface="Courier New"/>
                <a:cs typeface="Courier New"/>
              </a:rPr>
              <a:t>public class BaseClass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  <a:endParaRPr sz="4200">
              <a:latin typeface="Courier New"/>
              <a:cs typeface="Courier New"/>
            </a:endParaRPr>
          </a:p>
          <a:p>
            <a:pPr marL="652780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public BaseClass(String s)</a:t>
            </a:r>
            <a:r>
              <a:rPr sz="4200" spc="-9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{...}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46670" y="673100"/>
            <a:ext cx="11101070" cy="2526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0160" algn="ctr">
              <a:lnSpc>
                <a:spcPts val="9915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super</a:t>
            </a:r>
          </a:p>
          <a:p>
            <a:pPr marL="12700" marR="5080" indent="-1270" algn="ctr">
              <a:lnSpc>
                <a:spcPts val="4900"/>
              </a:lnSpc>
              <a:spcBef>
                <a:spcPts val="115"/>
              </a:spcBef>
              <a:tabLst>
                <a:tab pos="3297554" algn="l"/>
                <a:tab pos="4079240" algn="l"/>
                <a:tab pos="6993890" algn="l"/>
                <a:tab pos="7607300" algn="l"/>
                <a:tab pos="8077200" algn="l"/>
              </a:tabLst>
            </a:pPr>
            <a:r>
              <a:rPr sz="4200" spc="-5" dirty="0"/>
              <a:t>Used </a:t>
            </a:r>
            <a:r>
              <a:rPr sz="4200" dirty="0"/>
              <a:t>to </a:t>
            </a:r>
            <a:r>
              <a:rPr sz="4200" spc="-50" dirty="0"/>
              <a:t>invoke</a:t>
            </a:r>
            <a:r>
              <a:rPr sz="4200" spc="30" dirty="0"/>
              <a:t> </a:t>
            </a:r>
            <a:r>
              <a:rPr sz="4200" spc="-5" dirty="0"/>
              <a:t>the</a:t>
            </a:r>
            <a:r>
              <a:rPr sz="4200" spc="10" dirty="0"/>
              <a:t> </a:t>
            </a:r>
            <a:r>
              <a:rPr sz="4200" spc="-5" dirty="0"/>
              <a:t>constructor	</a:t>
            </a:r>
            <a:r>
              <a:rPr sz="4200" dirty="0"/>
              <a:t>of </a:t>
            </a:r>
            <a:r>
              <a:rPr sz="4200" spc="-5" dirty="0"/>
              <a:t>the </a:t>
            </a:r>
            <a:r>
              <a:rPr sz="4200" spc="-15" dirty="0"/>
              <a:t>parent </a:t>
            </a:r>
            <a:r>
              <a:rPr sz="4200" dirty="0"/>
              <a:t>class.  </a:t>
            </a:r>
            <a:r>
              <a:rPr sz="4200" spc="-5" dirty="0"/>
              <a:t>Another</a:t>
            </a:r>
            <a:r>
              <a:rPr sz="4200" spc="5" dirty="0"/>
              <a:t> </a:t>
            </a:r>
            <a:r>
              <a:rPr sz="4200" spc="-5" dirty="0"/>
              <a:t>name	</a:t>
            </a:r>
            <a:r>
              <a:rPr sz="4200" spc="-15" dirty="0"/>
              <a:t>for	</a:t>
            </a:r>
            <a:r>
              <a:rPr sz="4200" spc="-5" dirty="0"/>
              <a:t>the</a:t>
            </a:r>
            <a:r>
              <a:rPr sz="4200" dirty="0"/>
              <a:t> </a:t>
            </a:r>
            <a:r>
              <a:rPr sz="4200" spc="-15" dirty="0"/>
              <a:t>parent</a:t>
            </a:r>
            <a:r>
              <a:rPr sz="4200" spc="-5" dirty="0"/>
              <a:t> </a:t>
            </a:r>
            <a:r>
              <a:rPr sz="4200" dirty="0"/>
              <a:t>class	</a:t>
            </a:r>
            <a:r>
              <a:rPr sz="4200" spc="-5" dirty="0"/>
              <a:t>is	the</a:t>
            </a:r>
            <a:r>
              <a:rPr sz="4200" spc="-80" dirty="0"/>
              <a:t> </a:t>
            </a:r>
            <a:r>
              <a:rPr sz="4200" i="1" spc="5" dirty="0">
                <a:latin typeface="Gill Sans MT"/>
                <a:cs typeface="Gill Sans MT"/>
              </a:rPr>
              <a:t>superclass</a:t>
            </a:r>
            <a:r>
              <a:rPr sz="4200" spc="5" dirty="0"/>
              <a:t>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35052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083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39700" y="3854450"/>
            <a:ext cx="12187555" cy="5535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8415">
              <a:lnSpc>
                <a:spcPts val="4920"/>
              </a:lnSpc>
              <a:spcBef>
                <a:spcPts val="100"/>
              </a:spcBef>
            </a:pPr>
            <a:r>
              <a:rPr sz="4200" spc="-5" dirty="0">
                <a:latin typeface="Courier New"/>
                <a:cs typeface="Courier New"/>
              </a:rPr>
              <a:t>public class BaseClass</a:t>
            </a:r>
            <a:r>
              <a:rPr sz="4200" spc="-2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  <a:endParaRPr sz="4200">
              <a:latin typeface="Courier New"/>
              <a:cs typeface="Courier New"/>
            </a:endParaRPr>
          </a:p>
          <a:p>
            <a:pPr marL="658495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public BaseClass(String s)</a:t>
            </a:r>
            <a:r>
              <a:rPr sz="4200" spc="-4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{...}</a:t>
            </a:r>
            <a:endParaRPr sz="4200">
              <a:latin typeface="Courier New"/>
              <a:cs typeface="Courier New"/>
            </a:endParaRPr>
          </a:p>
          <a:p>
            <a:pPr marL="18415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4200">
              <a:latin typeface="Times New Roman"/>
              <a:cs typeface="Times New Roman"/>
            </a:endParaRPr>
          </a:p>
          <a:p>
            <a:pPr marL="652780" marR="5080" indent="-640715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public class Child extends BaseClass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public Child(String s)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  <a:endParaRPr sz="4200">
              <a:latin typeface="Courier New"/>
              <a:cs typeface="Courier New"/>
            </a:endParaRPr>
          </a:p>
          <a:p>
            <a:pPr marL="1292860">
              <a:lnSpc>
                <a:spcPts val="4560"/>
              </a:lnSpc>
            </a:pPr>
            <a:r>
              <a:rPr sz="4200" spc="-5" dirty="0">
                <a:solidFill>
                  <a:srgbClr val="FF4013"/>
                </a:solidFill>
                <a:latin typeface="Courier New"/>
                <a:cs typeface="Courier New"/>
              </a:rPr>
              <a:t>super(s)</a:t>
            </a:r>
            <a:r>
              <a:rPr sz="4200" spc="-5" dirty="0">
                <a:latin typeface="Courier New"/>
                <a:cs typeface="Courier New"/>
              </a:rPr>
              <a:t>;</a:t>
            </a:r>
            <a:endParaRPr sz="4200">
              <a:latin typeface="Courier New"/>
              <a:cs typeface="Courier New"/>
            </a:endParaRPr>
          </a:p>
          <a:p>
            <a:pPr marL="652780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850171" y="762000"/>
            <a:ext cx="330517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Outline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0200" y="3429000"/>
            <a:ext cx="8846185" cy="442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09600" indent="-571500">
              <a:lnSpc>
                <a:spcPts val="4495"/>
              </a:lnSpc>
              <a:spcBef>
                <a:spcPts val="100"/>
              </a:spcBef>
              <a:buSzPct val="170238"/>
              <a:buChar char="•"/>
              <a:tabLst>
                <a:tab pos="609600" algn="l"/>
              </a:tabLst>
            </a:pPr>
            <a:r>
              <a:rPr sz="4200" spc="-5" dirty="0">
                <a:latin typeface="Gill Sans MT"/>
                <a:cs typeface="Gill Sans MT"/>
              </a:rPr>
              <a:t>Inheritance</a:t>
            </a:r>
            <a:endParaRPr sz="4200">
              <a:latin typeface="Gill Sans MT"/>
              <a:cs typeface="Gill Sans MT"/>
            </a:endParaRPr>
          </a:p>
          <a:p>
            <a:pPr marL="1498600" lvl="1" indent="-571500">
              <a:lnSpc>
                <a:spcPts val="7345"/>
              </a:lnSpc>
              <a:buSzPct val="170238"/>
              <a:buChar char="•"/>
              <a:tabLst>
                <a:tab pos="1498600" algn="l"/>
              </a:tabLst>
            </a:pPr>
            <a:r>
              <a:rPr sz="4200" dirty="0">
                <a:latin typeface="Courier New"/>
                <a:cs typeface="Courier New"/>
              </a:rPr>
              <a:t>extends</a:t>
            </a:r>
            <a:endParaRPr sz="4200">
              <a:latin typeface="Courier New"/>
              <a:cs typeface="Courier New"/>
            </a:endParaRPr>
          </a:p>
          <a:p>
            <a:pPr marL="1498600" lvl="1" indent="-571500">
              <a:lnSpc>
                <a:spcPts val="7890"/>
              </a:lnSpc>
              <a:buSzPct val="170238"/>
              <a:buChar char="•"/>
              <a:tabLst>
                <a:tab pos="1498600" algn="l"/>
              </a:tabLst>
            </a:pPr>
            <a:r>
              <a:rPr sz="4200" dirty="0">
                <a:latin typeface="Courier New"/>
                <a:cs typeface="Courier New"/>
              </a:rPr>
              <a:t>super</a:t>
            </a:r>
            <a:endParaRPr sz="4200">
              <a:latin typeface="Courier New"/>
              <a:cs typeface="Courier New"/>
            </a:endParaRPr>
          </a:p>
          <a:p>
            <a:pPr marL="609600" indent="-571500">
              <a:lnSpc>
                <a:spcPct val="100000"/>
              </a:lnSpc>
              <a:spcBef>
                <a:spcPts val="1970"/>
              </a:spcBef>
              <a:buSzPct val="170238"/>
              <a:buChar char="•"/>
              <a:tabLst>
                <a:tab pos="609600" algn="l"/>
                <a:tab pos="2439670" algn="l"/>
              </a:tabLst>
            </a:pPr>
            <a:r>
              <a:rPr sz="4200" spc="-5" dirty="0">
                <a:latin typeface="Gill Sans MT"/>
                <a:cs typeface="Gill Sans MT"/>
              </a:rPr>
              <a:t>Method	</a:t>
            </a:r>
            <a:r>
              <a:rPr sz="4200" spc="-20" dirty="0">
                <a:latin typeface="Gill Sans MT"/>
                <a:cs typeface="Gill Sans MT"/>
              </a:rPr>
              <a:t>overriding</a:t>
            </a:r>
            <a:endParaRPr sz="4200">
              <a:latin typeface="Gill Sans MT"/>
              <a:cs typeface="Gill Sans MT"/>
            </a:endParaRPr>
          </a:p>
          <a:p>
            <a:pPr marL="609600" indent="-571500">
              <a:lnSpc>
                <a:spcPct val="100000"/>
              </a:lnSpc>
              <a:spcBef>
                <a:spcPts val="2260"/>
              </a:spcBef>
              <a:buSzPct val="170238"/>
              <a:buChar char="•"/>
              <a:tabLst>
                <a:tab pos="609600" algn="l"/>
              </a:tabLst>
            </a:pPr>
            <a:r>
              <a:rPr sz="4200" spc="-5" dirty="0">
                <a:latin typeface="Gill Sans MT"/>
                <a:cs typeface="Gill Sans MT"/>
              </a:rPr>
              <a:t>Automatically-generated</a:t>
            </a:r>
            <a:r>
              <a:rPr sz="4200" spc="-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constructors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8276" y="762000"/>
            <a:ext cx="364871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0200" y="3848100"/>
            <a:ext cx="5449570" cy="34848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600" indent="-571500">
              <a:lnSpc>
                <a:spcPts val="504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Mammal.java</a:t>
            </a:r>
            <a:endParaRPr sz="4200">
              <a:latin typeface="Courier New"/>
              <a:cs typeface="Courier New"/>
            </a:endParaRPr>
          </a:p>
          <a:p>
            <a:pPr marL="609600" indent="-571500">
              <a:lnSpc>
                <a:spcPts val="720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Cat.java</a:t>
            </a:r>
            <a:endParaRPr sz="4200">
              <a:latin typeface="Courier New"/>
              <a:cs typeface="Courier New"/>
            </a:endParaRPr>
          </a:p>
          <a:p>
            <a:pPr marL="609600" indent="-571500">
              <a:lnSpc>
                <a:spcPts val="720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Dog.java</a:t>
            </a:r>
            <a:endParaRPr sz="4200">
              <a:latin typeface="Courier New"/>
              <a:cs typeface="Courier New"/>
            </a:endParaRPr>
          </a:p>
          <a:p>
            <a:pPr marL="609600" indent="-571500">
              <a:lnSpc>
                <a:spcPts val="789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MammalMain.java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24075" y="4165600"/>
            <a:ext cx="8357234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673475" algn="l"/>
              </a:tabLst>
            </a:pPr>
            <a:r>
              <a:rPr spc="-5" dirty="0"/>
              <a:t>Method	</a:t>
            </a:r>
            <a:r>
              <a:rPr spc="-30" dirty="0"/>
              <a:t>Overriding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0614" y="723900"/>
            <a:ext cx="95643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toString()</a:t>
            </a:r>
            <a:r>
              <a:rPr spc="-2805" dirty="0">
                <a:latin typeface="Courier New"/>
                <a:cs typeface="Courier New"/>
              </a:rPr>
              <a:t> </a:t>
            </a:r>
            <a:r>
              <a:rPr spc="-20" dirty="0"/>
              <a:t>Revisit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0614" y="723900"/>
            <a:ext cx="95643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toString()</a:t>
            </a:r>
            <a:r>
              <a:rPr spc="-2805" dirty="0">
                <a:latin typeface="Courier New"/>
                <a:cs typeface="Courier New"/>
              </a:rPr>
              <a:t> </a:t>
            </a:r>
            <a:r>
              <a:rPr spc="-20" dirty="0"/>
              <a:t>Revisit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2098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2139397" y="2571750"/>
            <a:ext cx="8347075" cy="188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920"/>
              </a:lnSpc>
              <a:spcBef>
                <a:spcPts val="100"/>
              </a:spcBef>
            </a:pPr>
            <a:r>
              <a:rPr sz="4200" spc="-5" dirty="0">
                <a:latin typeface="Courier New"/>
                <a:cs typeface="Courier New"/>
              </a:rPr>
              <a:t>public String toString()</a:t>
            </a:r>
            <a:r>
              <a:rPr sz="4200" spc="-9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  <a:endParaRPr sz="4200">
              <a:latin typeface="Courier New"/>
              <a:cs typeface="Courier New"/>
            </a:endParaRPr>
          </a:p>
          <a:p>
            <a:pPr marL="652780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...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0614" y="723900"/>
            <a:ext cx="95643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toString()</a:t>
            </a:r>
            <a:r>
              <a:rPr spc="-2805" dirty="0">
                <a:latin typeface="Courier New"/>
                <a:cs typeface="Courier New"/>
              </a:rPr>
              <a:t> </a:t>
            </a:r>
            <a:r>
              <a:rPr spc="-20" dirty="0"/>
              <a:t>Revisit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2098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686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139397" y="2571750"/>
            <a:ext cx="8347075" cy="29959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920"/>
              </a:lnSpc>
              <a:spcBef>
                <a:spcPts val="100"/>
              </a:spcBef>
            </a:pPr>
            <a:r>
              <a:rPr sz="4200" spc="-5" dirty="0">
                <a:latin typeface="Courier New"/>
                <a:cs typeface="Courier New"/>
              </a:rPr>
              <a:t>public String toString()</a:t>
            </a:r>
            <a:r>
              <a:rPr sz="4200" spc="-9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  <a:endParaRPr sz="4200">
              <a:latin typeface="Courier New"/>
              <a:cs typeface="Courier New"/>
            </a:endParaRPr>
          </a:p>
          <a:p>
            <a:pPr marL="652780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...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  <a:p>
            <a:pPr marL="302895" algn="ctr">
              <a:lnSpc>
                <a:spcPct val="100000"/>
              </a:lnSpc>
              <a:spcBef>
                <a:spcPts val="3710"/>
              </a:spcBef>
            </a:pPr>
            <a:r>
              <a:rPr sz="4200" spc="-5" dirty="0">
                <a:latin typeface="Courier New"/>
                <a:cs typeface="Courier New"/>
              </a:rPr>
              <a:t>Rectangle(3,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4)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0614" y="723900"/>
            <a:ext cx="95643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toString()</a:t>
            </a:r>
            <a:r>
              <a:rPr spc="-2805" dirty="0">
                <a:latin typeface="Courier New"/>
                <a:cs typeface="Courier New"/>
              </a:rPr>
              <a:t> </a:t>
            </a:r>
            <a:r>
              <a:rPr spc="-20" dirty="0"/>
              <a:t>Revisit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2098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686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9182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139397" y="2571750"/>
            <a:ext cx="8706403" cy="42278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4920"/>
              </a:lnSpc>
              <a:spcBef>
                <a:spcPts val="100"/>
              </a:spcBef>
            </a:pPr>
            <a:r>
              <a:rPr sz="4200" spc="-5" dirty="0">
                <a:latin typeface="Courier New"/>
                <a:cs typeface="Courier New"/>
              </a:rPr>
              <a:t>public String toString()</a:t>
            </a:r>
            <a:r>
              <a:rPr sz="4200" spc="-9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</a:p>
          <a:p>
            <a:pPr marL="652780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...</a:t>
            </a:r>
          </a:p>
          <a:p>
            <a:pPr marL="1270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  <a:p>
            <a:pPr marL="1454150" marR="1123315" indent="469900">
              <a:lnSpc>
                <a:spcPts val="9700"/>
              </a:lnSpc>
              <a:spcBef>
                <a:spcPts val="150"/>
              </a:spcBef>
            </a:pPr>
            <a:r>
              <a:rPr sz="4200" spc="-5" dirty="0">
                <a:latin typeface="Courier New"/>
                <a:cs typeface="Courier New"/>
              </a:rPr>
              <a:t>Rectangle(3, </a:t>
            </a:r>
            <a:r>
              <a:rPr sz="4200" dirty="0">
                <a:latin typeface="Courier New"/>
                <a:cs typeface="Courier New"/>
              </a:rPr>
              <a:t>4)  Rectangle@302b09c9</a:t>
            </a: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0215" y="538058"/>
            <a:ext cx="956437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>
                <a:latin typeface="Courier New"/>
                <a:cs typeface="Courier New"/>
              </a:rPr>
              <a:t>toString()</a:t>
            </a:r>
            <a:r>
              <a:rPr spc="-2805" dirty="0">
                <a:latin typeface="Courier New"/>
                <a:cs typeface="Courier New"/>
              </a:rPr>
              <a:t> </a:t>
            </a:r>
            <a:r>
              <a:rPr spc="-20" dirty="0"/>
              <a:t>Revisit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22098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46863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59182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538020" y="2571750"/>
            <a:ext cx="10450779" cy="5885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14045">
              <a:lnSpc>
                <a:spcPts val="4920"/>
              </a:lnSpc>
              <a:spcBef>
                <a:spcPts val="100"/>
              </a:spcBef>
            </a:pPr>
            <a:r>
              <a:rPr sz="4200" spc="-5" dirty="0">
                <a:latin typeface="Courier New"/>
                <a:cs typeface="Courier New"/>
              </a:rPr>
              <a:t>public String toString()</a:t>
            </a:r>
            <a:r>
              <a:rPr sz="4200" spc="-4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</a:p>
          <a:p>
            <a:pPr marL="1254125">
              <a:lnSpc>
                <a:spcPts val="4800"/>
              </a:lnSpc>
            </a:pPr>
            <a:r>
              <a:rPr sz="4200" dirty="0">
                <a:latin typeface="Courier New"/>
                <a:cs typeface="Courier New"/>
              </a:rPr>
              <a:t>...</a:t>
            </a:r>
          </a:p>
          <a:p>
            <a:pPr marL="614045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</a:p>
          <a:p>
            <a:pPr marL="2055495" marR="2359025" indent="469900">
              <a:lnSpc>
                <a:spcPts val="9700"/>
              </a:lnSpc>
              <a:spcBef>
                <a:spcPts val="150"/>
              </a:spcBef>
            </a:pPr>
            <a:r>
              <a:rPr sz="4200" spc="-5" dirty="0">
                <a:latin typeface="Courier New"/>
                <a:cs typeface="Courier New"/>
              </a:rPr>
              <a:t>Rectangle(3, </a:t>
            </a:r>
            <a:r>
              <a:rPr sz="4200" dirty="0">
                <a:latin typeface="Courier New"/>
                <a:cs typeface="Courier New"/>
              </a:rPr>
              <a:t>4)  Rectangle@302b09c9</a:t>
            </a:r>
          </a:p>
          <a:p>
            <a:pPr marL="1858645" marR="5080" indent="-1846580">
              <a:lnSpc>
                <a:spcPct val="103200"/>
              </a:lnSpc>
              <a:spcBef>
                <a:spcPts val="1545"/>
              </a:spcBef>
              <a:tabLst>
                <a:tab pos="959485" algn="l"/>
                <a:tab pos="2234565" algn="l"/>
                <a:tab pos="5267960" algn="l"/>
              </a:tabLst>
            </a:pPr>
            <a:r>
              <a:rPr sz="4200" spc="-110" dirty="0">
                <a:latin typeface="Gill Sans MT"/>
                <a:cs typeface="Gill Sans MT"/>
              </a:rPr>
              <a:t>Key	</a:t>
            </a:r>
            <a:r>
              <a:rPr sz="4200" spc="-5" dirty="0">
                <a:latin typeface="Gill Sans MT"/>
                <a:cs typeface="Gill Sans MT"/>
              </a:rPr>
              <a:t>point: </a:t>
            </a:r>
            <a:r>
              <a:rPr sz="4200" spc="-40" dirty="0">
                <a:latin typeface="Gill Sans MT"/>
                <a:cs typeface="Gill Sans MT"/>
              </a:rPr>
              <a:t>even </a:t>
            </a:r>
            <a:r>
              <a:rPr sz="4200" spc="-5" dirty="0">
                <a:latin typeface="Gill Sans MT"/>
                <a:cs typeface="Gill Sans MT"/>
              </a:rPr>
              <a:t>without</a:t>
            </a:r>
            <a:r>
              <a:rPr sz="4200" spc="-405" dirty="0">
                <a:latin typeface="Gill Sans MT"/>
                <a:cs typeface="Gill Sans MT"/>
              </a:rPr>
              <a:t> </a:t>
            </a:r>
            <a:r>
              <a:rPr sz="4200" spc="5" dirty="0">
                <a:latin typeface="Courier New"/>
                <a:cs typeface="Courier New"/>
              </a:rPr>
              <a:t>toString()</a:t>
            </a:r>
            <a:r>
              <a:rPr sz="4200" spc="5" dirty="0">
                <a:latin typeface="Gill Sans MT"/>
                <a:cs typeface="Gill Sans MT"/>
              </a:rPr>
              <a:t>defined,  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dirty="0">
                <a:latin typeface="Courier New"/>
                <a:cs typeface="Courier New"/>
              </a:rPr>
              <a:t>String</a:t>
            </a:r>
            <a:r>
              <a:rPr sz="4200" spc="-1350" dirty="0">
                <a:latin typeface="Courier New"/>
                <a:cs typeface="Courier New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was	still</a:t>
            </a:r>
            <a:r>
              <a:rPr sz="4200" spc="-10" dirty="0">
                <a:latin typeface="Gill Sans MT"/>
                <a:cs typeface="Gill Sans MT"/>
              </a:rPr>
              <a:t> </a:t>
            </a:r>
            <a:r>
              <a:rPr sz="4200" spc="-15" dirty="0">
                <a:latin typeface="Gill Sans MT"/>
                <a:cs typeface="Gill Sans MT"/>
              </a:rPr>
              <a:t>produced.</a:t>
            </a:r>
            <a:endParaRPr sz="4200" dirty="0">
              <a:latin typeface="Gill Sans MT"/>
              <a:cs typeface="Gill Sans M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814" y="0"/>
            <a:ext cx="1175512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7200" spc="-5" dirty="0"/>
              <a:t>Base </a:t>
            </a:r>
            <a:r>
              <a:rPr sz="7200" dirty="0">
                <a:latin typeface="Courier New"/>
                <a:cs typeface="Courier New"/>
              </a:rPr>
              <a:t>toString()</a:t>
            </a:r>
            <a:r>
              <a:rPr sz="7200" spc="-2770" dirty="0">
                <a:latin typeface="Courier New"/>
                <a:cs typeface="Courier New"/>
              </a:rPr>
              <a:t> </a:t>
            </a:r>
            <a:r>
              <a:rPr sz="7200" spc="-5" dirty="0"/>
              <a:t>Origin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38300" y="1143000"/>
            <a:ext cx="9522460" cy="2913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5969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596900" algn="l"/>
              </a:tabLst>
            </a:pPr>
            <a:r>
              <a:rPr sz="4200" dirty="0">
                <a:latin typeface="Gill Sans MT"/>
                <a:cs typeface="Gill Sans MT"/>
              </a:rPr>
              <a:t>All classes </a:t>
            </a:r>
            <a:r>
              <a:rPr sz="4200" spc="-5" dirty="0">
                <a:latin typeface="Gill Sans MT"/>
                <a:cs typeface="Gill Sans MT"/>
              </a:rPr>
              <a:t>inherit </a:t>
            </a:r>
            <a:r>
              <a:rPr sz="4200" spc="-30" dirty="0">
                <a:latin typeface="Gill Sans MT"/>
                <a:cs typeface="Gill Sans MT"/>
              </a:rPr>
              <a:t>from</a:t>
            </a:r>
            <a:r>
              <a:rPr sz="4200" spc="-2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Courier New"/>
                <a:cs typeface="Courier New"/>
              </a:rPr>
              <a:t>Object</a:t>
            </a:r>
            <a:r>
              <a:rPr sz="4200" spc="-5" dirty="0">
                <a:latin typeface="Gill Sans MT"/>
                <a:cs typeface="Gill Sans MT"/>
              </a:rPr>
              <a:t>,</a:t>
            </a:r>
            <a:endParaRPr sz="4200">
              <a:latin typeface="Gill Sans MT"/>
              <a:cs typeface="Gill Sans MT"/>
            </a:endParaRPr>
          </a:p>
          <a:p>
            <a:pPr marL="596900">
              <a:lnSpc>
                <a:spcPct val="100000"/>
              </a:lnSpc>
              <a:spcBef>
                <a:spcPts val="160"/>
              </a:spcBef>
              <a:tabLst>
                <a:tab pos="6773545" algn="l"/>
                <a:tab pos="7566659" algn="l"/>
              </a:tabLst>
            </a:pPr>
            <a:r>
              <a:rPr sz="4200" b="1" spc="204" dirty="0">
                <a:latin typeface="Gill Sans MT"/>
                <a:cs typeface="Gill Sans MT"/>
              </a:rPr>
              <a:t>even </a:t>
            </a:r>
            <a:r>
              <a:rPr sz="4200" b="1" spc="215" dirty="0">
                <a:latin typeface="Gill Sans MT"/>
                <a:cs typeface="Gill Sans MT"/>
              </a:rPr>
              <a:t>if </a:t>
            </a:r>
            <a:r>
              <a:rPr sz="4200" spc="-30" dirty="0">
                <a:latin typeface="Gill Sans MT"/>
                <a:cs typeface="Gill Sans MT"/>
              </a:rPr>
              <a:t>you</a:t>
            </a:r>
            <a:r>
              <a:rPr sz="4200" spc="-330" dirty="0">
                <a:latin typeface="Gill Sans MT"/>
                <a:cs typeface="Gill Sans MT"/>
              </a:rPr>
              <a:t> </a:t>
            </a:r>
            <a:r>
              <a:rPr sz="4200" spc="-35" dirty="0">
                <a:latin typeface="Gill Sans MT"/>
                <a:cs typeface="Gill Sans MT"/>
              </a:rPr>
              <a:t>don’t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explicitly	</a:t>
            </a:r>
            <a:r>
              <a:rPr sz="4200" spc="-60" dirty="0">
                <a:latin typeface="Gill Sans MT"/>
                <a:cs typeface="Gill Sans MT"/>
              </a:rPr>
              <a:t>say	</a:t>
            </a:r>
            <a:r>
              <a:rPr sz="4200" dirty="0">
                <a:latin typeface="Gill Sans MT"/>
                <a:cs typeface="Gill Sans MT"/>
              </a:rPr>
              <a:t>so</a:t>
            </a:r>
            <a:endParaRPr sz="4200">
              <a:latin typeface="Gill Sans MT"/>
              <a:cs typeface="Gill Sans MT"/>
            </a:endParaRPr>
          </a:p>
          <a:p>
            <a:pPr marL="596900" indent="-571500">
              <a:lnSpc>
                <a:spcPct val="100000"/>
              </a:lnSpc>
              <a:spcBef>
                <a:spcPts val="2260"/>
              </a:spcBef>
              <a:buSzPct val="170238"/>
              <a:buFont typeface="Gill Sans MT"/>
              <a:buChar char="•"/>
              <a:tabLst>
                <a:tab pos="596900" algn="l"/>
              </a:tabLst>
            </a:pPr>
            <a:r>
              <a:rPr sz="4200" dirty="0">
                <a:latin typeface="Courier New"/>
                <a:cs typeface="Courier New"/>
              </a:rPr>
              <a:t>Object</a:t>
            </a:r>
            <a:r>
              <a:rPr sz="4200" spc="-1395" dirty="0">
                <a:latin typeface="Courier New"/>
                <a:cs typeface="Courier New"/>
              </a:rPr>
              <a:t> </a:t>
            </a:r>
            <a:r>
              <a:rPr sz="4200" spc="15" dirty="0">
                <a:latin typeface="Gill Sans MT"/>
                <a:cs typeface="Gill Sans MT"/>
              </a:rPr>
              <a:t>defines </a:t>
            </a:r>
            <a:r>
              <a:rPr sz="4200" spc="-5" dirty="0">
                <a:latin typeface="Gill Sans MT"/>
                <a:cs typeface="Gill Sans MT"/>
              </a:rPr>
              <a:t>its </a:t>
            </a:r>
            <a:r>
              <a:rPr sz="4200" spc="-20" dirty="0">
                <a:latin typeface="Gill Sans MT"/>
                <a:cs typeface="Gill Sans MT"/>
              </a:rPr>
              <a:t>own </a:t>
            </a:r>
            <a:r>
              <a:rPr sz="4200" dirty="0">
                <a:latin typeface="Courier New"/>
                <a:cs typeface="Courier New"/>
              </a:rPr>
              <a:t>toString()</a:t>
            </a:r>
            <a:endParaRPr sz="4200">
              <a:latin typeface="Courier New"/>
              <a:cs typeface="Courier New"/>
            </a:endParaRPr>
          </a:p>
          <a:p>
            <a:pPr marL="596900">
              <a:lnSpc>
                <a:spcPct val="100000"/>
              </a:lnSpc>
              <a:spcBef>
                <a:spcPts val="160"/>
              </a:spcBef>
            </a:pPr>
            <a:r>
              <a:rPr sz="4200" spc="-5" dirty="0">
                <a:latin typeface="Gill Sans MT"/>
                <a:cs typeface="Gill Sans MT"/>
              </a:rPr>
              <a:t>that </a:t>
            </a:r>
            <a:r>
              <a:rPr sz="4200" spc="-15" dirty="0">
                <a:latin typeface="Gill Sans MT"/>
                <a:cs typeface="Gill Sans MT"/>
              </a:rPr>
              <a:t>produces</a:t>
            </a:r>
            <a:r>
              <a:rPr sz="4200" spc="-65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Rectangle@302b09c9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814" y="0"/>
            <a:ext cx="1175512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7200" spc="-5" dirty="0"/>
              <a:t>Base </a:t>
            </a:r>
            <a:r>
              <a:rPr sz="7200" dirty="0">
                <a:latin typeface="Courier New"/>
                <a:cs typeface="Courier New"/>
              </a:rPr>
              <a:t>toString()</a:t>
            </a:r>
            <a:r>
              <a:rPr sz="7200" spc="-2770" dirty="0">
                <a:latin typeface="Courier New"/>
                <a:cs typeface="Courier New"/>
              </a:rPr>
              <a:t> </a:t>
            </a:r>
            <a:r>
              <a:rPr sz="7200" spc="-5" dirty="0"/>
              <a:t>Origin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42672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262825" y="1143000"/>
            <a:ext cx="10932795" cy="52057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972185" indent="-572135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972819" algn="l"/>
              </a:tabLst>
            </a:pPr>
            <a:r>
              <a:rPr sz="4200" dirty="0">
                <a:latin typeface="Gill Sans MT"/>
                <a:cs typeface="Gill Sans MT"/>
              </a:rPr>
              <a:t>All classes </a:t>
            </a:r>
            <a:r>
              <a:rPr sz="4200" spc="-5" dirty="0">
                <a:latin typeface="Gill Sans MT"/>
                <a:cs typeface="Gill Sans MT"/>
              </a:rPr>
              <a:t>inherit </a:t>
            </a:r>
            <a:r>
              <a:rPr sz="4200" spc="-30" dirty="0">
                <a:latin typeface="Gill Sans MT"/>
                <a:cs typeface="Gill Sans MT"/>
              </a:rPr>
              <a:t>from</a:t>
            </a:r>
            <a:r>
              <a:rPr sz="4200" spc="-2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Courier New"/>
                <a:cs typeface="Courier New"/>
              </a:rPr>
              <a:t>Object</a:t>
            </a:r>
            <a:r>
              <a:rPr sz="4200" spc="-5" dirty="0">
                <a:latin typeface="Gill Sans MT"/>
                <a:cs typeface="Gill Sans MT"/>
              </a:rPr>
              <a:t>,</a:t>
            </a:r>
            <a:endParaRPr sz="4200">
              <a:latin typeface="Gill Sans MT"/>
              <a:cs typeface="Gill Sans MT"/>
            </a:endParaRPr>
          </a:p>
          <a:p>
            <a:pPr marL="972185">
              <a:lnSpc>
                <a:spcPct val="100000"/>
              </a:lnSpc>
              <a:spcBef>
                <a:spcPts val="160"/>
              </a:spcBef>
              <a:tabLst>
                <a:tab pos="7148830" algn="l"/>
                <a:tab pos="7942580" algn="l"/>
              </a:tabLst>
            </a:pPr>
            <a:r>
              <a:rPr sz="4200" b="1" spc="204" dirty="0">
                <a:latin typeface="Gill Sans MT"/>
                <a:cs typeface="Gill Sans MT"/>
              </a:rPr>
              <a:t>even </a:t>
            </a:r>
            <a:r>
              <a:rPr sz="4200" b="1" spc="215" dirty="0">
                <a:latin typeface="Gill Sans MT"/>
                <a:cs typeface="Gill Sans MT"/>
              </a:rPr>
              <a:t>if </a:t>
            </a:r>
            <a:r>
              <a:rPr sz="4200" spc="-30" dirty="0">
                <a:latin typeface="Gill Sans MT"/>
                <a:cs typeface="Gill Sans MT"/>
              </a:rPr>
              <a:t>you</a:t>
            </a:r>
            <a:r>
              <a:rPr sz="4200" spc="-330" dirty="0">
                <a:latin typeface="Gill Sans MT"/>
                <a:cs typeface="Gill Sans MT"/>
              </a:rPr>
              <a:t> </a:t>
            </a:r>
            <a:r>
              <a:rPr sz="4200" spc="-35" dirty="0">
                <a:latin typeface="Gill Sans MT"/>
                <a:cs typeface="Gill Sans MT"/>
              </a:rPr>
              <a:t>don’t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explicitly	</a:t>
            </a:r>
            <a:r>
              <a:rPr sz="4200" spc="-60" dirty="0">
                <a:latin typeface="Gill Sans MT"/>
                <a:cs typeface="Gill Sans MT"/>
              </a:rPr>
              <a:t>say	</a:t>
            </a:r>
            <a:r>
              <a:rPr sz="4200" dirty="0">
                <a:latin typeface="Gill Sans MT"/>
                <a:cs typeface="Gill Sans MT"/>
              </a:rPr>
              <a:t>so</a:t>
            </a:r>
            <a:endParaRPr sz="4200">
              <a:latin typeface="Gill Sans MT"/>
              <a:cs typeface="Gill Sans MT"/>
            </a:endParaRPr>
          </a:p>
          <a:p>
            <a:pPr marL="972185" indent="-572135">
              <a:lnSpc>
                <a:spcPct val="100000"/>
              </a:lnSpc>
              <a:spcBef>
                <a:spcPts val="2260"/>
              </a:spcBef>
              <a:buSzPct val="170238"/>
              <a:buFont typeface="Gill Sans MT"/>
              <a:buChar char="•"/>
              <a:tabLst>
                <a:tab pos="972819" algn="l"/>
              </a:tabLst>
            </a:pPr>
            <a:r>
              <a:rPr sz="4200" dirty="0">
                <a:latin typeface="Courier New"/>
                <a:cs typeface="Courier New"/>
              </a:rPr>
              <a:t>Object</a:t>
            </a:r>
            <a:r>
              <a:rPr sz="4200" spc="-1375" dirty="0">
                <a:latin typeface="Courier New"/>
                <a:cs typeface="Courier New"/>
              </a:rPr>
              <a:t> </a:t>
            </a:r>
            <a:r>
              <a:rPr sz="4200" spc="15" dirty="0">
                <a:latin typeface="Gill Sans MT"/>
                <a:cs typeface="Gill Sans MT"/>
              </a:rPr>
              <a:t>defines </a:t>
            </a:r>
            <a:r>
              <a:rPr sz="4200" spc="-5" dirty="0">
                <a:latin typeface="Gill Sans MT"/>
                <a:cs typeface="Gill Sans MT"/>
              </a:rPr>
              <a:t>its </a:t>
            </a:r>
            <a:r>
              <a:rPr sz="4200" spc="-20" dirty="0">
                <a:latin typeface="Gill Sans MT"/>
                <a:cs typeface="Gill Sans MT"/>
              </a:rPr>
              <a:t>own </a:t>
            </a:r>
            <a:r>
              <a:rPr sz="4200" dirty="0">
                <a:latin typeface="Courier New"/>
                <a:cs typeface="Courier New"/>
              </a:rPr>
              <a:t>toString()</a:t>
            </a:r>
            <a:endParaRPr sz="4200">
              <a:latin typeface="Courier New"/>
              <a:cs typeface="Courier New"/>
            </a:endParaRPr>
          </a:p>
          <a:p>
            <a:pPr marL="972185">
              <a:lnSpc>
                <a:spcPct val="100000"/>
              </a:lnSpc>
              <a:spcBef>
                <a:spcPts val="160"/>
              </a:spcBef>
            </a:pPr>
            <a:r>
              <a:rPr sz="4200" spc="-5" dirty="0">
                <a:latin typeface="Gill Sans MT"/>
                <a:cs typeface="Gill Sans MT"/>
              </a:rPr>
              <a:t>that </a:t>
            </a:r>
            <a:r>
              <a:rPr sz="4200" spc="-15" dirty="0">
                <a:latin typeface="Gill Sans MT"/>
                <a:cs typeface="Gill Sans MT"/>
              </a:rPr>
              <a:t>produces</a:t>
            </a:r>
            <a:r>
              <a:rPr sz="4200" spc="-2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Rectangle@302b09c9</a:t>
            </a:r>
            <a:endParaRPr sz="4200">
              <a:latin typeface="Courier New"/>
              <a:cs typeface="Courier New"/>
            </a:endParaRPr>
          </a:p>
          <a:p>
            <a:pPr marL="25400">
              <a:lnSpc>
                <a:spcPts val="4920"/>
              </a:lnSpc>
              <a:spcBef>
                <a:spcPts val="3410"/>
              </a:spcBef>
            </a:pPr>
            <a:r>
              <a:rPr sz="4200" spc="-5" dirty="0">
                <a:latin typeface="Courier New"/>
                <a:cs typeface="Courier New"/>
              </a:rPr>
              <a:t>public class Object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  <a:endParaRPr sz="4200">
              <a:latin typeface="Courier New"/>
              <a:cs typeface="Courier New"/>
            </a:endParaRPr>
          </a:p>
          <a:p>
            <a:pPr marL="665480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public String toString() </a:t>
            </a:r>
            <a:r>
              <a:rPr sz="4200" dirty="0">
                <a:latin typeface="Courier New"/>
                <a:cs typeface="Courier New"/>
              </a:rPr>
              <a:t>{ </a:t>
            </a:r>
            <a:r>
              <a:rPr sz="4200" spc="-5" dirty="0">
                <a:latin typeface="Courier New"/>
                <a:cs typeface="Courier New"/>
              </a:rPr>
              <a:t>...</a:t>
            </a:r>
            <a:r>
              <a:rPr sz="4200" spc="-9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  <a:p>
            <a:pPr marL="2540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814" y="0"/>
            <a:ext cx="1175512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7200" spc="-5" dirty="0"/>
              <a:t>Base </a:t>
            </a:r>
            <a:r>
              <a:rPr sz="7200" dirty="0">
                <a:latin typeface="Courier New"/>
                <a:cs typeface="Courier New"/>
              </a:rPr>
              <a:t>toString()</a:t>
            </a:r>
            <a:r>
              <a:rPr sz="7200" spc="-2770" dirty="0">
                <a:latin typeface="Courier New"/>
                <a:cs typeface="Courier New"/>
              </a:rPr>
              <a:t> </a:t>
            </a:r>
            <a:r>
              <a:rPr sz="7200" spc="-5" dirty="0"/>
              <a:t>Origin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42672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477001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1016000" y="1143000"/>
            <a:ext cx="11192510" cy="6113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192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1219200" algn="l"/>
              </a:tabLst>
            </a:pPr>
            <a:r>
              <a:rPr sz="4200" dirty="0">
                <a:latin typeface="Gill Sans MT"/>
                <a:cs typeface="Gill Sans MT"/>
              </a:rPr>
              <a:t>All classes </a:t>
            </a:r>
            <a:r>
              <a:rPr sz="4200" spc="-5" dirty="0">
                <a:latin typeface="Gill Sans MT"/>
                <a:cs typeface="Gill Sans MT"/>
              </a:rPr>
              <a:t>inherit </a:t>
            </a:r>
            <a:r>
              <a:rPr sz="4200" spc="-30" dirty="0">
                <a:latin typeface="Gill Sans MT"/>
                <a:cs typeface="Gill Sans MT"/>
              </a:rPr>
              <a:t>from</a:t>
            </a:r>
            <a:r>
              <a:rPr sz="4200" spc="-2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Courier New"/>
                <a:cs typeface="Courier New"/>
              </a:rPr>
              <a:t>Object</a:t>
            </a:r>
            <a:r>
              <a:rPr sz="4200" spc="-5" dirty="0">
                <a:latin typeface="Gill Sans MT"/>
                <a:cs typeface="Gill Sans MT"/>
              </a:rPr>
              <a:t>,</a:t>
            </a:r>
            <a:endParaRPr sz="4200">
              <a:latin typeface="Gill Sans MT"/>
              <a:cs typeface="Gill Sans MT"/>
            </a:endParaRPr>
          </a:p>
          <a:p>
            <a:pPr marL="1219200">
              <a:lnSpc>
                <a:spcPct val="100000"/>
              </a:lnSpc>
              <a:spcBef>
                <a:spcPts val="160"/>
              </a:spcBef>
              <a:tabLst>
                <a:tab pos="7395845" algn="l"/>
                <a:tab pos="8188959" algn="l"/>
              </a:tabLst>
            </a:pPr>
            <a:r>
              <a:rPr sz="4200" b="1" spc="204" dirty="0">
                <a:latin typeface="Gill Sans MT"/>
                <a:cs typeface="Gill Sans MT"/>
              </a:rPr>
              <a:t>even </a:t>
            </a:r>
            <a:r>
              <a:rPr sz="4200" b="1" spc="215" dirty="0">
                <a:latin typeface="Gill Sans MT"/>
                <a:cs typeface="Gill Sans MT"/>
              </a:rPr>
              <a:t>if </a:t>
            </a:r>
            <a:r>
              <a:rPr sz="4200" spc="-30" dirty="0">
                <a:latin typeface="Gill Sans MT"/>
                <a:cs typeface="Gill Sans MT"/>
              </a:rPr>
              <a:t>you</a:t>
            </a:r>
            <a:r>
              <a:rPr sz="4200" spc="-330" dirty="0">
                <a:latin typeface="Gill Sans MT"/>
                <a:cs typeface="Gill Sans MT"/>
              </a:rPr>
              <a:t> </a:t>
            </a:r>
            <a:r>
              <a:rPr sz="4200" spc="-35" dirty="0">
                <a:latin typeface="Gill Sans MT"/>
                <a:cs typeface="Gill Sans MT"/>
              </a:rPr>
              <a:t>don’t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explicitly	</a:t>
            </a:r>
            <a:r>
              <a:rPr sz="4200" spc="-60" dirty="0">
                <a:latin typeface="Gill Sans MT"/>
                <a:cs typeface="Gill Sans MT"/>
              </a:rPr>
              <a:t>say	</a:t>
            </a:r>
            <a:r>
              <a:rPr sz="4200" dirty="0">
                <a:latin typeface="Gill Sans MT"/>
                <a:cs typeface="Gill Sans MT"/>
              </a:rPr>
              <a:t>so</a:t>
            </a:r>
            <a:endParaRPr sz="4200">
              <a:latin typeface="Gill Sans MT"/>
              <a:cs typeface="Gill Sans MT"/>
            </a:endParaRPr>
          </a:p>
          <a:p>
            <a:pPr marL="1219200" indent="-571500">
              <a:lnSpc>
                <a:spcPct val="100000"/>
              </a:lnSpc>
              <a:spcBef>
                <a:spcPts val="2260"/>
              </a:spcBef>
              <a:buSzPct val="170238"/>
              <a:buFont typeface="Gill Sans MT"/>
              <a:buChar char="•"/>
              <a:tabLst>
                <a:tab pos="1219200" algn="l"/>
              </a:tabLst>
            </a:pPr>
            <a:r>
              <a:rPr sz="4200" dirty="0">
                <a:latin typeface="Courier New"/>
                <a:cs typeface="Courier New"/>
              </a:rPr>
              <a:t>Object</a:t>
            </a:r>
            <a:r>
              <a:rPr sz="4200" spc="-1375" dirty="0">
                <a:latin typeface="Courier New"/>
                <a:cs typeface="Courier New"/>
              </a:rPr>
              <a:t> </a:t>
            </a:r>
            <a:r>
              <a:rPr sz="4200" spc="15" dirty="0">
                <a:latin typeface="Gill Sans MT"/>
                <a:cs typeface="Gill Sans MT"/>
              </a:rPr>
              <a:t>defines </a:t>
            </a:r>
            <a:r>
              <a:rPr sz="4200" spc="-5" dirty="0">
                <a:latin typeface="Gill Sans MT"/>
                <a:cs typeface="Gill Sans MT"/>
              </a:rPr>
              <a:t>its </a:t>
            </a:r>
            <a:r>
              <a:rPr sz="4200" spc="-20" dirty="0">
                <a:latin typeface="Gill Sans MT"/>
                <a:cs typeface="Gill Sans MT"/>
              </a:rPr>
              <a:t>own </a:t>
            </a:r>
            <a:r>
              <a:rPr sz="4200" dirty="0">
                <a:latin typeface="Courier New"/>
                <a:cs typeface="Courier New"/>
              </a:rPr>
              <a:t>toString()</a:t>
            </a:r>
            <a:endParaRPr sz="4200">
              <a:latin typeface="Courier New"/>
              <a:cs typeface="Courier New"/>
            </a:endParaRPr>
          </a:p>
          <a:p>
            <a:pPr marL="1219200">
              <a:lnSpc>
                <a:spcPct val="100000"/>
              </a:lnSpc>
              <a:spcBef>
                <a:spcPts val="160"/>
              </a:spcBef>
            </a:pPr>
            <a:r>
              <a:rPr sz="4200" spc="-5" dirty="0">
                <a:latin typeface="Gill Sans MT"/>
                <a:cs typeface="Gill Sans MT"/>
              </a:rPr>
              <a:t>that </a:t>
            </a:r>
            <a:r>
              <a:rPr sz="4200" spc="-15" dirty="0">
                <a:latin typeface="Gill Sans MT"/>
                <a:cs typeface="Gill Sans MT"/>
              </a:rPr>
              <a:t>produces</a:t>
            </a:r>
            <a:r>
              <a:rPr sz="4200" spc="-20" dirty="0">
                <a:latin typeface="Gill Sans MT"/>
                <a:cs typeface="Gill Sans MT"/>
              </a:rPr>
              <a:t> </a:t>
            </a:r>
            <a:r>
              <a:rPr sz="4200" dirty="0">
                <a:latin typeface="Courier New"/>
                <a:cs typeface="Courier New"/>
              </a:rPr>
              <a:t>Rectangle@302b09c9</a:t>
            </a:r>
            <a:endParaRPr sz="4200">
              <a:latin typeface="Courier New"/>
              <a:cs typeface="Courier New"/>
            </a:endParaRPr>
          </a:p>
          <a:p>
            <a:pPr marL="271780">
              <a:lnSpc>
                <a:spcPts val="4920"/>
              </a:lnSpc>
              <a:spcBef>
                <a:spcPts val="3410"/>
              </a:spcBef>
            </a:pPr>
            <a:r>
              <a:rPr sz="4200" spc="-5" dirty="0">
                <a:latin typeface="Courier New"/>
                <a:cs typeface="Courier New"/>
              </a:rPr>
              <a:t>public class Object</a:t>
            </a:r>
            <a:r>
              <a:rPr sz="4200" spc="-2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  <a:endParaRPr sz="4200">
              <a:latin typeface="Courier New"/>
              <a:cs typeface="Courier New"/>
            </a:endParaRPr>
          </a:p>
          <a:p>
            <a:pPr marL="911860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public String toString() </a:t>
            </a:r>
            <a:r>
              <a:rPr sz="4200" dirty="0">
                <a:latin typeface="Courier New"/>
                <a:cs typeface="Courier New"/>
              </a:rPr>
              <a:t>{ </a:t>
            </a:r>
            <a:r>
              <a:rPr sz="4200" spc="-5" dirty="0">
                <a:latin typeface="Courier New"/>
                <a:cs typeface="Courier New"/>
              </a:rPr>
              <a:t>...</a:t>
            </a:r>
            <a:r>
              <a:rPr sz="4200" spc="-9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  <a:p>
            <a:pPr marL="27178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  <a:p>
            <a:pPr marL="25400">
              <a:lnSpc>
                <a:spcPct val="100000"/>
              </a:lnSpc>
              <a:spcBef>
                <a:spcPts val="2110"/>
              </a:spcBef>
            </a:pPr>
            <a:r>
              <a:rPr sz="4200" spc="-5" dirty="0">
                <a:latin typeface="Courier New"/>
                <a:cs typeface="Courier New"/>
              </a:rPr>
              <a:t>public class Rectangle </a:t>
            </a:r>
            <a:r>
              <a:rPr sz="4200" dirty="0">
                <a:latin typeface="Courier New"/>
                <a:cs typeface="Courier New"/>
              </a:rPr>
              <a:t>{ </a:t>
            </a:r>
            <a:r>
              <a:rPr sz="4200" spc="-5" dirty="0">
                <a:latin typeface="Courier New"/>
                <a:cs typeface="Courier New"/>
              </a:rPr>
              <a:t>...</a:t>
            </a:r>
            <a:r>
              <a:rPr sz="4200" spc="-5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078201" y="4165600"/>
            <a:ext cx="484886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Inheritance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18814" y="0"/>
            <a:ext cx="11755120" cy="11208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</a:pPr>
            <a:r>
              <a:rPr sz="7200" spc="-5" dirty="0"/>
              <a:t>Base </a:t>
            </a:r>
            <a:r>
              <a:rPr sz="7200" dirty="0">
                <a:latin typeface="Courier New"/>
                <a:cs typeface="Courier New"/>
              </a:rPr>
              <a:t>toString()</a:t>
            </a:r>
            <a:r>
              <a:rPr sz="7200" spc="-2770" dirty="0">
                <a:latin typeface="Courier New"/>
                <a:cs typeface="Courier New"/>
              </a:rPr>
              <a:t> </a:t>
            </a:r>
            <a:r>
              <a:rPr sz="7200" spc="-5" dirty="0"/>
              <a:t>Origin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42672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6477001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0" y="75565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1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25400" y="1143000"/>
            <a:ext cx="12534900" cy="8272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09800" indent="-571500">
              <a:lnSpc>
                <a:spcPct val="100000"/>
              </a:lnSpc>
              <a:spcBef>
                <a:spcPts val="100"/>
              </a:spcBef>
              <a:buSzPct val="170238"/>
              <a:buChar char="•"/>
              <a:tabLst>
                <a:tab pos="2209800" algn="l"/>
              </a:tabLst>
            </a:pPr>
            <a:r>
              <a:rPr sz="4200" dirty="0">
                <a:latin typeface="Gill Sans MT"/>
                <a:cs typeface="Gill Sans MT"/>
              </a:rPr>
              <a:t>All classes </a:t>
            </a:r>
            <a:r>
              <a:rPr sz="4200" spc="-5" dirty="0">
                <a:latin typeface="Gill Sans MT"/>
                <a:cs typeface="Gill Sans MT"/>
              </a:rPr>
              <a:t>inherit </a:t>
            </a:r>
            <a:r>
              <a:rPr sz="4200" spc="-30" dirty="0">
                <a:latin typeface="Gill Sans MT"/>
                <a:cs typeface="Gill Sans MT"/>
              </a:rPr>
              <a:t>from</a:t>
            </a:r>
            <a:r>
              <a:rPr sz="4200" spc="-2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Courier New"/>
                <a:cs typeface="Courier New"/>
              </a:rPr>
              <a:t>Object</a:t>
            </a:r>
            <a:r>
              <a:rPr sz="4200" spc="-5" dirty="0">
                <a:latin typeface="Gill Sans MT"/>
                <a:cs typeface="Gill Sans MT"/>
              </a:rPr>
              <a:t>,</a:t>
            </a:r>
            <a:endParaRPr sz="4200">
              <a:latin typeface="Gill Sans MT"/>
              <a:cs typeface="Gill Sans MT"/>
            </a:endParaRPr>
          </a:p>
          <a:p>
            <a:pPr marL="2209800">
              <a:lnSpc>
                <a:spcPct val="100000"/>
              </a:lnSpc>
              <a:spcBef>
                <a:spcPts val="160"/>
              </a:spcBef>
              <a:tabLst>
                <a:tab pos="8386445" algn="l"/>
                <a:tab pos="9179560" algn="l"/>
              </a:tabLst>
            </a:pPr>
            <a:r>
              <a:rPr sz="4200" b="1" spc="204" dirty="0">
                <a:latin typeface="Gill Sans MT"/>
                <a:cs typeface="Gill Sans MT"/>
              </a:rPr>
              <a:t>even </a:t>
            </a:r>
            <a:r>
              <a:rPr sz="4200" b="1" spc="215" dirty="0">
                <a:latin typeface="Gill Sans MT"/>
                <a:cs typeface="Gill Sans MT"/>
              </a:rPr>
              <a:t>if </a:t>
            </a:r>
            <a:r>
              <a:rPr sz="4200" spc="-30" dirty="0">
                <a:latin typeface="Gill Sans MT"/>
                <a:cs typeface="Gill Sans MT"/>
              </a:rPr>
              <a:t>you</a:t>
            </a:r>
            <a:r>
              <a:rPr sz="4200" spc="-330" dirty="0">
                <a:latin typeface="Gill Sans MT"/>
                <a:cs typeface="Gill Sans MT"/>
              </a:rPr>
              <a:t> </a:t>
            </a:r>
            <a:r>
              <a:rPr sz="4200" spc="-35" dirty="0">
                <a:latin typeface="Gill Sans MT"/>
                <a:cs typeface="Gill Sans MT"/>
              </a:rPr>
              <a:t>don’t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explicitly	</a:t>
            </a:r>
            <a:r>
              <a:rPr sz="4200" spc="-60" dirty="0">
                <a:latin typeface="Gill Sans MT"/>
                <a:cs typeface="Gill Sans MT"/>
              </a:rPr>
              <a:t>say	</a:t>
            </a:r>
            <a:r>
              <a:rPr sz="4200" dirty="0">
                <a:latin typeface="Gill Sans MT"/>
                <a:cs typeface="Gill Sans MT"/>
              </a:rPr>
              <a:t>so</a:t>
            </a:r>
            <a:endParaRPr sz="4200">
              <a:latin typeface="Gill Sans MT"/>
              <a:cs typeface="Gill Sans MT"/>
            </a:endParaRPr>
          </a:p>
          <a:p>
            <a:pPr marL="2209800" indent="-571500">
              <a:lnSpc>
                <a:spcPct val="100000"/>
              </a:lnSpc>
              <a:spcBef>
                <a:spcPts val="2260"/>
              </a:spcBef>
              <a:buSzPct val="170238"/>
              <a:buFont typeface="Gill Sans MT"/>
              <a:buChar char="•"/>
              <a:tabLst>
                <a:tab pos="2209800" algn="l"/>
              </a:tabLst>
            </a:pPr>
            <a:r>
              <a:rPr sz="4200" dirty="0">
                <a:latin typeface="Courier New"/>
                <a:cs typeface="Courier New"/>
              </a:rPr>
              <a:t>Object</a:t>
            </a:r>
            <a:r>
              <a:rPr sz="4200" spc="-1370" dirty="0">
                <a:latin typeface="Courier New"/>
                <a:cs typeface="Courier New"/>
              </a:rPr>
              <a:t> </a:t>
            </a:r>
            <a:r>
              <a:rPr sz="4200" spc="15" dirty="0">
                <a:latin typeface="Gill Sans MT"/>
                <a:cs typeface="Gill Sans MT"/>
              </a:rPr>
              <a:t>defines </a:t>
            </a:r>
            <a:r>
              <a:rPr sz="4200" spc="-5" dirty="0">
                <a:latin typeface="Gill Sans MT"/>
                <a:cs typeface="Gill Sans MT"/>
              </a:rPr>
              <a:t>its </a:t>
            </a:r>
            <a:r>
              <a:rPr sz="4200" spc="-20" dirty="0">
                <a:latin typeface="Gill Sans MT"/>
                <a:cs typeface="Gill Sans MT"/>
              </a:rPr>
              <a:t>own </a:t>
            </a:r>
            <a:r>
              <a:rPr sz="4200" dirty="0">
                <a:latin typeface="Courier New"/>
                <a:cs typeface="Courier New"/>
              </a:rPr>
              <a:t>toString()</a:t>
            </a:r>
            <a:endParaRPr sz="4200">
              <a:latin typeface="Courier New"/>
              <a:cs typeface="Courier New"/>
            </a:endParaRPr>
          </a:p>
          <a:p>
            <a:pPr marL="2209800">
              <a:lnSpc>
                <a:spcPct val="100000"/>
              </a:lnSpc>
              <a:spcBef>
                <a:spcPts val="160"/>
              </a:spcBef>
            </a:pPr>
            <a:r>
              <a:rPr sz="4200" spc="-5" dirty="0">
                <a:latin typeface="Gill Sans MT"/>
                <a:cs typeface="Gill Sans MT"/>
              </a:rPr>
              <a:t>that </a:t>
            </a:r>
            <a:r>
              <a:rPr sz="4200" spc="-15" dirty="0">
                <a:latin typeface="Gill Sans MT"/>
                <a:cs typeface="Gill Sans MT"/>
              </a:rPr>
              <a:t>produces </a:t>
            </a:r>
            <a:r>
              <a:rPr sz="4200" dirty="0">
                <a:latin typeface="Courier New"/>
                <a:cs typeface="Courier New"/>
              </a:rPr>
              <a:t>Rectangle@302b09c9</a:t>
            </a:r>
            <a:endParaRPr sz="4200">
              <a:latin typeface="Courier New"/>
              <a:cs typeface="Courier New"/>
            </a:endParaRPr>
          </a:p>
          <a:p>
            <a:pPr marL="1262380">
              <a:lnSpc>
                <a:spcPts val="4920"/>
              </a:lnSpc>
              <a:spcBef>
                <a:spcPts val="3410"/>
              </a:spcBef>
            </a:pPr>
            <a:r>
              <a:rPr sz="4200" spc="-5" dirty="0">
                <a:latin typeface="Courier New"/>
                <a:cs typeface="Courier New"/>
              </a:rPr>
              <a:t>public class Object</a:t>
            </a:r>
            <a:r>
              <a:rPr sz="4200" spc="-2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  <a:endParaRPr sz="4200">
              <a:latin typeface="Courier New"/>
              <a:cs typeface="Courier New"/>
            </a:endParaRPr>
          </a:p>
          <a:p>
            <a:pPr marL="1902460">
              <a:lnSpc>
                <a:spcPts val="4800"/>
              </a:lnSpc>
            </a:pPr>
            <a:r>
              <a:rPr sz="4200" spc="-5" dirty="0">
                <a:latin typeface="Courier New"/>
                <a:cs typeface="Courier New"/>
              </a:rPr>
              <a:t>public String toString() </a:t>
            </a:r>
            <a:r>
              <a:rPr sz="4200" dirty="0">
                <a:latin typeface="Courier New"/>
                <a:cs typeface="Courier New"/>
              </a:rPr>
              <a:t>{ </a:t>
            </a:r>
            <a:r>
              <a:rPr sz="4200" spc="-5" dirty="0">
                <a:latin typeface="Courier New"/>
                <a:cs typeface="Courier New"/>
              </a:rPr>
              <a:t>...</a:t>
            </a:r>
            <a:r>
              <a:rPr sz="4200" spc="-75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  <a:p>
            <a:pPr marL="126238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  <a:p>
            <a:pPr marL="25400" marR="17780" indent="990600">
              <a:lnSpc>
                <a:spcPts val="7400"/>
              </a:lnSpc>
              <a:spcBef>
                <a:spcPts val="390"/>
              </a:spcBef>
            </a:pPr>
            <a:r>
              <a:rPr sz="4200" spc="-5" dirty="0">
                <a:latin typeface="Courier New"/>
                <a:cs typeface="Courier New"/>
              </a:rPr>
              <a:t>public class Rectangle </a:t>
            </a:r>
            <a:r>
              <a:rPr sz="4200" dirty="0">
                <a:latin typeface="Courier New"/>
                <a:cs typeface="Courier New"/>
              </a:rPr>
              <a:t>{ </a:t>
            </a:r>
            <a:r>
              <a:rPr sz="4200" spc="-5" dirty="0">
                <a:latin typeface="Courier New"/>
                <a:cs typeface="Courier New"/>
              </a:rPr>
              <a:t>... </a:t>
            </a:r>
            <a:r>
              <a:rPr sz="4200" dirty="0">
                <a:latin typeface="Courier New"/>
                <a:cs typeface="Courier New"/>
              </a:rPr>
              <a:t>}  </a:t>
            </a:r>
            <a:r>
              <a:rPr sz="4200" spc="-5" dirty="0">
                <a:latin typeface="Courier New"/>
                <a:cs typeface="Courier New"/>
              </a:rPr>
              <a:t>public class Rectangle </a:t>
            </a:r>
            <a:r>
              <a:rPr sz="4200" spc="-5" dirty="0">
                <a:solidFill>
                  <a:srgbClr val="FF4013"/>
                </a:solidFill>
                <a:latin typeface="Courier New"/>
                <a:cs typeface="Courier New"/>
              </a:rPr>
              <a:t>extends Object</a:t>
            </a:r>
            <a:r>
              <a:rPr sz="4200" spc="-65" dirty="0">
                <a:solidFill>
                  <a:srgbClr val="FF4013"/>
                </a:solidFill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  <a:endParaRPr sz="4200">
              <a:latin typeface="Courier New"/>
              <a:cs typeface="Courier New"/>
            </a:endParaRPr>
          </a:p>
          <a:p>
            <a:pPr marL="665480">
              <a:lnSpc>
                <a:spcPts val="4040"/>
              </a:lnSpc>
            </a:pPr>
            <a:r>
              <a:rPr sz="4200" dirty="0">
                <a:latin typeface="Courier New"/>
                <a:cs typeface="Courier New"/>
              </a:rPr>
              <a:t>...</a:t>
            </a:r>
            <a:endParaRPr sz="4200">
              <a:latin typeface="Courier New"/>
              <a:cs typeface="Courier New"/>
            </a:endParaRPr>
          </a:p>
          <a:p>
            <a:pPr marL="2540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8841" y="762000"/>
            <a:ext cx="876744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Overriding</a:t>
            </a:r>
            <a:r>
              <a:rPr spc="-40" dirty="0"/>
              <a:t> </a:t>
            </a:r>
            <a:r>
              <a:rPr spc="-5" dirty="0"/>
              <a:t>Methods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0200" y="2946400"/>
            <a:ext cx="10236200" cy="3459479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609600" marR="30480" indent="-571500" algn="just">
              <a:lnSpc>
                <a:spcPts val="4900"/>
              </a:lnSpc>
              <a:spcBef>
                <a:spcPts val="380"/>
              </a:spcBef>
              <a:buSzPct val="170238"/>
              <a:buChar char="•"/>
              <a:tabLst>
                <a:tab pos="609600" algn="l"/>
              </a:tabLst>
            </a:pPr>
            <a:r>
              <a:rPr sz="4200" spc="-200" dirty="0">
                <a:latin typeface="Gill Sans MT"/>
                <a:cs typeface="Gill Sans MT"/>
              </a:rPr>
              <a:t>You </a:t>
            </a:r>
            <a:r>
              <a:rPr sz="4200" spc="-5" dirty="0">
                <a:latin typeface="Gill Sans MT"/>
                <a:cs typeface="Gill Sans MT"/>
              </a:rPr>
              <a:t>can </a:t>
            </a:r>
            <a:r>
              <a:rPr sz="4200" i="1" spc="-5" dirty="0">
                <a:latin typeface="Gill Sans MT"/>
                <a:cs typeface="Gill Sans MT"/>
              </a:rPr>
              <a:t>override </a:t>
            </a:r>
            <a:r>
              <a:rPr sz="4200" dirty="0">
                <a:latin typeface="Gill Sans MT"/>
                <a:cs typeface="Gill Sans MT"/>
              </a:rPr>
              <a:t>a </a:t>
            </a:r>
            <a:r>
              <a:rPr sz="4200" spc="-5" dirty="0">
                <a:latin typeface="Gill Sans MT"/>
                <a:cs typeface="Gill Sans MT"/>
              </a:rPr>
              <a:t>method </a:t>
            </a:r>
            <a:r>
              <a:rPr sz="4200" spc="10" dirty="0">
                <a:latin typeface="Gill Sans MT"/>
                <a:cs typeface="Gill Sans MT"/>
              </a:rPr>
              <a:t>definition </a:t>
            </a:r>
            <a:r>
              <a:rPr sz="4200" spc="-5" dirty="0">
                <a:latin typeface="Gill Sans MT"/>
                <a:cs typeface="Gill Sans MT"/>
              </a:rPr>
              <a:t>in </a:t>
            </a:r>
            <a:r>
              <a:rPr sz="4200" dirty="0">
                <a:latin typeface="Gill Sans MT"/>
                <a:cs typeface="Gill Sans MT"/>
              </a:rPr>
              <a:t>a  </a:t>
            </a:r>
            <a:r>
              <a:rPr sz="4200" spc="-5" dirty="0">
                <a:latin typeface="Gill Sans MT"/>
                <a:cs typeface="Gill Sans MT"/>
              </a:rPr>
              <a:t>base </a:t>
            </a:r>
            <a:r>
              <a:rPr sz="4200" dirty="0">
                <a:latin typeface="Gill Sans MT"/>
                <a:cs typeface="Gill Sans MT"/>
              </a:rPr>
              <a:t>class </a:t>
            </a:r>
            <a:r>
              <a:rPr sz="4200" spc="-25" dirty="0">
                <a:latin typeface="Gill Sans MT"/>
                <a:cs typeface="Gill Sans MT"/>
              </a:rPr>
              <a:t>by </a:t>
            </a:r>
            <a:r>
              <a:rPr sz="4200" spc="15" dirty="0">
                <a:latin typeface="Gill Sans MT"/>
                <a:cs typeface="Gill Sans MT"/>
              </a:rPr>
              <a:t>defining </a:t>
            </a:r>
            <a:r>
              <a:rPr sz="4200" dirty="0">
                <a:latin typeface="Gill Sans MT"/>
                <a:cs typeface="Gill Sans MT"/>
              </a:rPr>
              <a:t>a </a:t>
            </a:r>
            <a:r>
              <a:rPr sz="4200" spc="-5" dirty="0">
                <a:latin typeface="Gill Sans MT"/>
                <a:cs typeface="Gill Sans MT"/>
              </a:rPr>
              <a:t>method with the  </a:t>
            </a:r>
            <a:r>
              <a:rPr sz="4200" dirty="0">
                <a:latin typeface="Gill Sans MT"/>
                <a:cs typeface="Gill Sans MT"/>
              </a:rPr>
              <a:t>same </a:t>
            </a:r>
            <a:r>
              <a:rPr sz="4200" spc="-15" dirty="0">
                <a:latin typeface="Gill Sans MT"/>
                <a:cs typeface="Gill Sans MT"/>
              </a:rPr>
              <a:t>signature </a:t>
            </a:r>
            <a:r>
              <a:rPr sz="4200" spc="-5" dirty="0">
                <a:latin typeface="Gill Sans MT"/>
                <a:cs typeface="Gill Sans MT"/>
              </a:rPr>
              <a:t>in </a:t>
            </a:r>
            <a:r>
              <a:rPr sz="4200" dirty="0">
                <a:latin typeface="Gill Sans MT"/>
                <a:cs typeface="Gill Sans MT"/>
              </a:rPr>
              <a:t>a subclass</a:t>
            </a:r>
          </a:p>
          <a:p>
            <a:pPr marL="609600" indent="-571500">
              <a:lnSpc>
                <a:spcPts val="4970"/>
              </a:lnSpc>
              <a:spcBef>
                <a:spcPts val="2120"/>
              </a:spcBef>
              <a:buSzPct val="170238"/>
              <a:buChar char="•"/>
              <a:tabLst>
                <a:tab pos="609600" algn="l"/>
                <a:tab pos="3427095" algn="l"/>
                <a:tab pos="6682740" algn="l"/>
              </a:tabLst>
            </a:pPr>
            <a:r>
              <a:rPr sz="4200" dirty="0">
                <a:latin typeface="Gill Sans MT"/>
                <a:cs typeface="Gill Sans MT"/>
              </a:rPr>
              <a:t>The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method	in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the </a:t>
            </a:r>
            <a:r>
              <a:rPr sz="4200" dirty="0">
                <a:latin typeface="Gill Sans MT"/>
                <a:cs typeface="Gill Sans MT"/>
              </a:rPr>
              <a:t>subclass	</a:t>
            </a:r>
            <a:r>
              <a:rPr sz="4200" spc="-5" dirty="0">
                <a:latin typeface="Gill Sans MT"/>
                <a:cs typeface="Gill Sans MT"/>
              </a:rPr>
              <a:t>will</a:t>
            </a:r>
            <a:r>
              <a:rPr sz="4200" spc="-55" dirty="0">
                <a:latin typeface="Gill Sans MT"/>
                <a:cs typeface="Gill Sans MT"/>
              </a:rPr>
              <a:t> </a:t>
            </a:r>
            <a:r>
              <a:rPr sz="4200" spc="-20" dirty="0">
                <a:latin typeface="Gill Sans MT"/>
                <a:cs typeface="Gill Sans MT"/>
              </a:rPr>
              <a:t>execute</a:t>
            </a:r>
            <a:endParaRPr sz="4200" dirty="0">
              <a:latin typeface="Gill Sans MT"/>
              <a:cs typeface="Gill Sans MT"/>
            </a:endParaRPr>
          </a:p>
          <a:p>
            <a:pPr marL="609600">
              <a:lnSpc>
                <a:spcPts val="4970"/>
              </a:lnSpc>
              <a:tabLst>
                <a:tab pos="5386070" algn="l"/>
              </a:tabLst>
            </a:pPr>
            <a:r>
              <a:rPr sz="4200" i="1" spc="-5" dirty="0">
                <a:latin typeface="Gill Sans MT"/>
                <a:cs typeface="Gill Sans MT"/>
              </a:rPr>
              <a:t>instead of</a:t>
            </a:r>
            <a:r>
              <a:rPr sz="4200" i="1" spc="2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method	in the </a:t>
            </a:r>
            <a:r>
              <a:rPr sz="4200" spc="-15" dirty="0">
                <a:latin typeface="Gill Sans MT"/>
                <a:cs typeface="Gill Sans MT"/>
              </a:rPr>
              <a:t>parent</a:t>
            </a:r>
            <a:r>
              <a:rPr sz="4200" spc="-8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class</a:t>
            </a: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8841" y="762000"/>
            <a:ext cx="876744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Overriding</a:t>
            </a:r>
            <a:r>
              <a:rPr spc="-40" dirty="0"/>
              <a:t> </a:t>
            </a:r>
            <a:r>
              <a:rPr spc="-5" dirty="0"/>
              <a:t>Methods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66929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530136"/>
            <a:ext cx="13004800" cy="10277564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-965200" y="2802091"/>
            <a:ext cx="13639800" cy="7781617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108200" marR="43180" indent="-571500" algn="just">
              <a:lnSpc>
                <a:spcPts val="4900"/>
              </a:lnSpc>
              <a:spcBef>
                <a:spcPts val="380"/>
              </a:spcBef>
              <a:buSzPct val="170238"/>
              <a:buFont typeface="Arial" panose="020B0604020202020204" pitchFamily="34" charset="0"/>
              <a:buChar char="•"/>
              <a:tabLst>
                <a:tab pos="2108200" algn="l"/>
              </a:tabLst>
            </a:pPr>
            <a:r>
              <a:rPr sz="4200" spc="-200" dirty="0">
                <a:latin typeface="Gill Sans MT"/>
                <a:cs typeface="Gill Sans MT"/>
              </a:rPr>
              <a:t>You </a:t>
            </a:r>
            <a:r>
              <a:rPr sz="4200" spc="-5" dirty="0">
                <a:latin typeface="Gill Sans MT"/>
                <a:cs typeface="Gill Sans MT"/>
              </a:rPr>
              <a:t>can </a:t>
            </a:r>
            <a:r>
              <a:rPr sz="4200" i="1" spc="-5" dirty="0">
                <a:latin typeface="Gill Sans MT"/>
                <a:cs typeface="Gill Sans MT"/>
              </a:rPr>
              <a:t>override </a:t>
            </a:r>
            <a:r>
              <a:rPr sz="4200" dirty="0">
                <a:latin typeface="Gill Sans MT"/>
                <a:cs typeface="Gill Sans MT"/>
              </a:rPr>
              <a:t>a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method </a:t>
            </a:r>
            <a:r>
              <a:rPr sz="4200" spc="10" dirty="0">
                <a:latin typeface="Gill Sans MT"/>
                <a:cs typeface="Gill Sans MT"/>
              </a:rPr>
              <a:t>definition </a:t>
            </a:r>
            <a:r>
              <a:rPr sz="4200" spc="-5" dirty="0">
                <a:latin typeface="Gill Sans MT"/>
                <a:cs typeface="Gill Sans MT"/>
              </a:rPr>
              <a:t>in </a:t>
            </a:r>
            <a:r>
              <a:rPr sz="4200" dirty="0">
                <a:latin typeface="Gill Sans MT"/>
                <a:cs typeface="Gill Sans MT"/>
              </a:rPr>
              <a:t>a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base </a:t>
            </a:r>
            <a:r>
              <a:rPr sz="4200" dirty="0">
                <a:latin typeface="Gill Sans MT"/>
                <a:cs typeface="Gill Sans MT"/>
              </a:rPr>
              <a:t>class </a:t>
            </a:r>
            <a:r>
              <a:rPr sz="4200" spc="-25" dirty="0">
                <a:latin typeface="Gill Sans MT"/>
                <a:cs typeface="Gill Sans MT"/>
              </a:rPr>
              <a:t>by </a:t>
            </a:r>
            <a:r>
              <a:rPr sz="4200" spc="15" dirty="0">
                <a:latin typeface="Gill Sans MT"/>
                <a:cs typeface="Gill Sans MT"/>
              </a:rPr>
              <a:t>defining </a:t>
            </a:r>
            <a:r>
              <a:rPr sz="4200" dirty="0">
                <a:latin typeface="Gill Sans MT"/>
                <a:cs typeface="Gill Sans MT"/>
              </a:rPr>
              <a:t>a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method with the</a:t>
            </a:r>
            <a:r>
              <a:rPr lang="en-US"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same </a:t>
            </a:r>
            <a:r>
              <a:rPr sz="4200" spc="-15" dirty="0">
                <a:latin typeface="Gill Sans MT"/>
                <a:cs typeface="Gill Sans MT"/>
              </a:rPr>
              <a:t>signature </a:t>
            </a:r>
            <a:r>
              <a:rPr sz="4200" spc="-5" dirty="0">
                <a:latin typeface="Gill Sans MT"/>
                <a:cs typeface="Gill Sans MT"/>
              </a:rPr>
              <a:t>in </a:t>
            </a:r>
            <a:r>
              <a:rPr sz="4200" dirty="0">
                <a:latin typeface="Gill Sans MT"/>
                <a:cs typeface="Gill Sans MT"/>
              </a:rPr>
              <a:t>a subclass</a:t>
            </a:r>
          </a:p>
          <a:p>
            <a:pPr marL="2108200" indent="-685800">
              <a:lnSpc>
                <a:spcPts val="4970"/>
              </a:lnSpc>
              <a:spcBef>
                <a:spcPts val="2120"/>
              </a:spcBef>
              <a:buSzPct val="170238"/>
              <a:buChar char="•"/>
              <a:tabLst>
                <a:tab pos="2108200" algn="l"/>
                <a:tab pos="4812030" algn="l"/>
                <a:tab pos="8067675" algn="l"/>
              </a:tabLst>
            </a:pPr>
            <a:r>
              <a:rPr sz="4200" dirty="0">
                <a:latin typeface="Gill Sans MT"/>
                <a:cs typeface="Gill Sans MT"/>
              </a:rPr>
              <a:t>The</a:t>
            </a:r>
            <a:r>
              <a:rPr sz="4200" spc="1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method	</a:t>
            </a:r>
            <a:r>
              <a:rPr lang="en-US" sz="4200" spc="-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in the</a:t>
            </a:r>
            <a:r>
              <a:rPr sz="4200" dirty="0">
                <a:latin typeface="Gill Sans MT"/>
                <a:cs typeface="Gill Sans MT"/>
              </a:rPr>
              <a:t> subclass	</a:t>
            </a:r>
            <a:r>
              <a:rPr sz="4200" spc="-5" dirty="0">
                <a:latin typeface="Gill Sans MT"/>
                <a:cs typeface="Gill Sans MT"/>
              </a:rPr>
              <a:t>will</a:t>
            </a:r>
            <a:r>
              <a:rPr sz="4200" spc="-40" dirty="0">
                <a:latin typeface="Gill Sans MT"/>
                <a:cs typeface="Gill Sans MT"/>
              </a:rPr>
              <a:t> </a:t>
            </a:r>
            <a:r>
              <a:rPr sz="4200" spc="-20" dirty="0">
                <a:latin typeface="Gill Sans MT"/>
                <a:cs typeface="Gill Sans MT"/>
              </a:rPr>
              <a:t>execute</a:t>
            </a:r>
            <a:r>
              <a:rPr lang="en-US" sz="4200" spc="-20" dirty="0">
                <a:latin typeface="Gill Sans MT"/>
                <a:cs typeface="Gill Sans MT"/>
              </a:rPr>
              <a:t> </a:t>
            </a:r>
            <a:r>
              <a:rPr sz="4200" i="1" spc="-5" dirty="0">
                <a:latin typeface="Gill Sans MT"/>
                <a:cs typeface="Gill Sans MT"/>
              </a:rPr>
              <a:t>instead of</a:t>
            </a:r>
            <a:r>
              <a:rPr sz="4200" i="1" spc="2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method</a:t>
            </a:r>
            <a:r>
              <a:rPr lang="en-US" sz="4200" spc="-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in the </a:t>
            </a:r>
            <a:r>
              <a:rPr sz="4200" spc="-15" dirty="0">
                <a:latin typeface="Gill Sans MT"/>
                <a:cs typeface="Gill Sans MT"/>
              </a:rPr>
              <a:t>parent</a:t>
            </a:r>
            <a:r>
              <a:rPr sz="4200" spc="-8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class</a:t>
            </a:r>
          </a:p>
          <a:p>
            <a:pPr marL="709295" marR="1834514" indent="-640715"/>
            <a:r>
              <a:rPr lang="en-US" sz="4000" spc="-5" dirty="0">
                <a:latin typeface="Courier New"/>
                <a:cs typeface="Courier New"/>
              </a:rPr>
              <a:t>			</a:t>
            </a:r>
          </a:p>
          <a:p>
            <a:pPr marL="709295" marR="1834514" indent="-640715"/>
            <a:r>
              <a:rPr lang="en-US" sz="4000" spc="-5" dirty="0">
                <a:latin typeface="Courier New"/>
                <a:cs typeface="Courier New"/>
              </a:rPr>
              <a:t>			</a:t>
            </a:r>
            <a:r>
              <a:rPr sz="4000" spc="-5" dirty="0">
                <a:latin typeface="Courier New"/>
                <a:cs typeface="Courier New"/>
              </a:rPr>
              <a:t>public class Rectangle </a:t>
            </a:r>
            <a:r>
              <a:rPr sz="4000" dirty="0">
                <a:latin typeface="Courier New"/>
                <a:cs typeface="Courier New"/>
              </a:rPr>
              <a:t>{  </a:t>
            </a:r>
            <a:endParaRPr lang="en-US" sz="4000" dirty="0">
              <a:latin typeface="Courier New"/>
              <a:cs typeface="Courier New"/>
            </a:endParaRPr>
          </a:p>
          <a:p>
            <a:pPr marL="709295" marR="1834514" indent="-640715"/>
            <a:r>
              <a:rPr lang="en-US" sz="4000" spc="-5" dirty="0">
                <a:latin typeface="Courier New"/>
                <a:cs typeface="Courier New"/>
              </a:rPr>
              <a:t>				</a:t>
            </a:r>
            <a:r>
              <a:rPr sz="4000" spc="-5" dirty="0">
                <a:latin typeface="Courier New"/>
                <a:cs typeface="Courier New"/>
              </a:rPr>
              <a:t>public String</a:t>
            </a:r>
            <a:r>
              <a:rPr lang="en-US" sz="4000" spc="-5" dirty="0">
                <a:latin typeface="Courier New"/>
                <a:cs typeface="Courier New"/>
              </a:rPr>
              <a:t> </a:t>
            </a:r>
            <a:r>
              <a:rPr sz="4000" spc="-5" dirty="0" err="1">
                <a:latin typeface="Courier New"/>
                <a:cs typeface="Courier New"/>
              </a:rPr>
              <a:t>toString</a:t>
            </a:r>
            <a:r>
              <a:rPr sz="4000" spc="-5" dirty="0">
                <a:latin typeface="Courier New"/>
                <a:cs typeface="Courier New"/>
              </a:rPr>
              <a:t>()</a:t>
            </a:r>
            <a:r>
              <a:rPr sz="4000" spc="-90" dirty="0">
                <a:latin typeface="Courier New"/>
                <a:cs typeface="Courier New"/>
              </a:rPr>
              <a:t> </a:t>
            </a:r>
            <a:r>
              <a:rPr lang="en-US" sz="4000" spc="-90" dirty="0">
                <a:latin typeface="Courier New"/>
                <a:cs typeface="Courier New"/>
              </a:rPr>
              <a:t>			</a:t>
            </a:r>
            <a:r>
              <a:rPr sz="4000" dirty="0">
                <a:latin typeface="Courier New"/>
                <a:cs typeface="Courier New"/>
              </a:rPr>
              <a:t>{</a:t>
            </a:r>
          </a:p>
          <a:p>
            <a:pPr marL="1349375">
              <a:lnSpc>
                <a:spcPts val="4560"/>
              </a:lnSpc>
            </a:pPr>
            <a:r>
              <a:rPr lang="en-US" sz="4000" dirty="0">
                <a:latin typeface="Courier New"/>
                <a:cs typeface="Courier New"/>
              </a:rPr>
              <a:t>			</a:t>
            </a:r>
            <a:r>
              <a:rPr sz="4000" dirty="0">
                <a:latin typeface="Courier New"/>
                <a:cs typeface="Courier New"/>
              </a:rPr>
              <a:t>...</a:t>
            </a:r>
          </a:p>
          <a:p>
            <a:pPr marL="709295">
              <a:lnSpc>
                <a:spcPts val="4800"/>
              </a:lnSpc>
            </a:pPr>
            <a:r>
              <a:rPr lang="en-US" sz="4000" dirty="0">
                <a:latin typeface="Courier New"/>
                <a:cs typeface="Courier New"/>
              </a:rPr>
              <a:t>			</a:t>
            </a:r>
            <a:r>
              <a:rPr sz="4000" dirty="0">
                <a:latin typeface="Courier New"/>
                <a:cs typeface="Courier New"/>
              </a:rPr>
              <a:t>}</a:t>
            </a:r>
          </a:p>
          <a:p>
            <a:pPr marL="69215">
              <a:lnSpc>
                <a:spcPts val="4920"/>
              </a:lnSpc>
            </a:pPr>
            <a:r>
              <a:rPr lang="en-US" sz="4000" dirty="0">
                <a:latin typeface="Courier New"/>
                <a:cs typeface="Courier New"/>
              </a:rPr>
              <a:t>		</a:t>
            </a:r>
            <a:r>
              <a:rPr sz="4000" dirty="0">
                <a:latin typeface="Courier New"/>
                <a:cs typeface="Courier New"/>
              </a:rPr>
              <a:t>}</a:t>
            </a:r>
            <a:endParaRPr sz="4200" dirty="0">
              <a:latin typeface="Courier New"/>
              <a:cs typeface="Courier New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18841" y="762000"/>
            <a:ext cx="8767445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30" dirty="0"/>
              <a:t>Overriding</a:t>
            </a:r>
            <a:r>
              <a:rPr spc="-40" dirty="0"/>
              <a:t> </a:t>
            </a:r>
            <a:r>
              <a:rPr spc="-5" dirty="0"/>
              <a:t>Methods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65786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-1041400" y="3038552"/>
            <a:ext cx="14871700" cy="3485570"/>
          </a:xfrm>
          <a:prstGeom prst="rect">
            <a:avLst/>
          </a:prstGeom>
        </p:spPr>
        <p:txBody>
          <a:bodyPr vert="horz" wrap="square" lIns="0" tIns="48260" rIns="0" bIns="0" rtlCol="0">
            <a:spAutoFit/>
          </a:bodyPr>
          <a:lstStyle/>
          <a:p>
            <a:pPr marL="2120900" marR="1837689" indent="-571500" algn="just">
              <a:lnSpc>
                <a:spcPts val="4900"/>
              </a:lnSpc>
              <a:spcBef>
                <a:spcPts val="380"/>
              </a:spcBef>
              <a:buSzPct val="170238"/>
              <a:buFont typeface="Arial" panose="020B0604020202020204" pitchFamily="34" charset="0"/>
              <a:buChar char="•"/>
              <a:tabLst>
                <a:tab pos="2120900" algn="l"/>
              </a:tabLst>
            </a:pPr>
            <a:r>
              <a:rPr sz="4200" spc="-200" dirty="0">
                <a:latin typeface="Gill Sans MT"/>
                <a:cs typeface="Gill Sans MT"/>
              </a:rPr>
              <a:t>You </a:t>
            </a:r>
            <a:r>
              <a:rPr sz="4200" spc="-5" dirty="0">
                <a:latin typeface="Gill Sans MT"/>
                <a:cs typeface="Gill Sans MT"/>
              </a:rPr>
              <a:t>can </a:t>
            </a:r>
            <a:r>
              <a:rPr sz="4200" i="1" spc="-5" dirty="0">
                <a:latin typeface="Gill Sans MT"/>
                <a:cs typeface="Gill Sans MT"/>
              </a:rPr>
              <a:t>override </a:t>
            </a:r>
            <a:r>
              <a:rPr sz="4200" dirty="0">
                <a:latin typeface="Gill Sans MT"/>
                <a:cs typeface="Gill Sans MT"/>
              </a:rPr>
              <a:t>a </a:t>
            </a:r>
            <a:r>
              <a:rPr sz="4200" spc="-5" dirty="0">
                <a:latin typeface="Gill Sans MT"/>
                <a:cs typeface="Gill Sans MT"/>
              </a:rPr>
              <a:t>method </a:t>
            </a:r>
            <a:r>
              <a:rPr sz="4200" spc="10" dirty="0">
                <a:latin typeface="Gill Sans MT"/>
                <a:cs typeface="Gill Sans MT"/>
              </a:rPr>
              <a:t>definition </a:t>
            </a:r>
            <a:r>
              <a:rPr sz="4200" spc="-5" dirty="0">
                <a:latin typeface="Gill Sans MT"/>
                <a:cs typeface="Gill Sans MT"/>
              </a:rPr>
              <a:t>in </a:t>
            </a:r>
            <a:r>
              <a:rPr sz="4200" dirty="0">
                <a:latin typeface="Gill Sans MT"/>
                <a:cs typeface="Gill Sans MT"/>
              </a:rPr>
              <a:t>a </a:t>
            </a:r>
            <a:r>
              <a:rPr sz="4200" spc="-5" dirty="0">
                <a:latin typeface="Gill Sans MT"/>
                <a:cs typeface="Gill Sans MT"/>
              </a:rPr>
              <a:t>base </a:t>
            </a:r>
            <a:r>
              <a:rPr sz="4200" dirty="0">
                <a:latin typeface="Gill Sans MT"/>
                <a:cs typeface="Gill Sans MT"/>
              </a:rPr>
              <a:t>class </a:t>
            </a:r>
            <a:r>
              <a:rPr sz="4200" spc="-25" dirty="0">
                <a:latin typeface="Gill Sans MT"/>
                <a:cs typeface="Gill Sans MT"/>
              </a:rPr>
              <a:t>by </a:t>
            </a:r>
            <a:r>
              <a:rPr sz="4200" spc="15" dirty="0">
                <a:latin typeface="Gill Sans MT"/>
                <a:cs typeface="Gill Sans MT"/>
              </a:rPr>
              <a:t>defining </a:t>
            </a:r>
            <a:r>
              <a:rPr sz="4200" dirty="0">
                <a:latin typeface="Gill Sans MT"/>
                <a:cs typeface="Gill Sans MT"/>
              </a:rPr>
              <a:t>a </a:t>
            </a:r>
            <a:r>
              <a:rPr sz="4200" spc="-5" dirty="0">
                <a:latin typeface="Gill Sans MT"/>
                <a:cs typeface="Gill Sans MT"/>
              </a:rPr>
              <a:t>method with the</a:t>
            </a:r>
            <a:r>
              <a:rPr lang="en-US" sz="4200" spc="-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same </a:t>
            </a:r>
            <a:r>
              <a:rPr sz="4200" spc="-15" dirty="0">
                <a:latin typeface="Gill Sans MT"/>
                <a:cs typeface="Gill Sans MT"/>
              </a:rPr>
              <a:t>signature </a:t>
            </a:r>
            <a:r>
              <a:rPr sz="4200" spc="-5" dirty="0">
                <a:latin typeface="Gill Sans MT"/>
                <a:cs typeface="Gill Sans MT"/>
              </a:rPr>
              <a:t>in </a:t>
            </a:r>
            <a:r>
              <a:rPr sz="4200" dirty="0">
                <a:latin typeface="Gill Sans MT"/>
                <a:cs typeface="Gill Sans MT"/>
              </a:rPr>
              <a:t>a subclass</a:t>
            </a:r>
          </a:p>
          <a:p>
            <a:pPr marL="1943100" marR="351155" lvl="3" indent="-571500">
              <a:lnSpc>
                <a:spcPts val="4970"/>
              </a:lnSpc>
              <a:spcBef>
                <a:spcPts val="2120"/>
              </a:spcBef>
              <a:buSzPct val="170238"/>
              <a:buFont typeface="Arial" panose="020B0604020202020204" pitchFamily="34" charset="0"/>
              <a:buChar char="•"/>
              <a:tabLst>
                <a:tab pos="2120900" algn="l"/>
                <a:tab pos="3388995" algn="l"/>
                <a:tab pos="6644640" algn="l"/>
              </a:tabLst>
            </a:pPr>
            <a:r>
              <a:rPr sz="4200" dirty="0">
                <a:latin typeface="Gill Sans MT"/>
                <a:cs typeface="Gill Sans MT"/>
              </a:rPr>
              <a:t>The </a:t>
            </a:r>
            <a:r>
              <a:rPr sz="4200" spc="-5" dirty="0">
                <a:latin typeface="Gill Sans MT"/>
                <a:cs typeface="Gill Sans MT"/>
              </a:rPr>
              <a:t>method</a:t>
            </a:r>
            <a:r>
              <a:rPr lang="en-US" sz="4200" spc="-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in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dirty="0">
                <a:latin typeface="Gill Sans MT"/>
                <a:cs typeface="Gill Sans MT"/>
              </a:rPr>
              <a:t> subclass</a:t>
            </a:r>
            <a:r>
              <a:rPr lang="en-US"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will </a:t>
            </a:r>
            <a:r>
              <a:rPr sz="4200" spc="-20" dirty="0">
                <a:latin typeface="Gill Sans MT"/>
                <a:cs typeface="Gill Sans MT"/>
              </a:rPr>
              <a:t>execute</a:t>
            </a:r>
            <a:r>
              <a:rPr lang="en-US" sz="4200" spc="-20" dirty="0">
                <a:latin typeface="Gill Sans MT"/>
                <a:cs typeface="Gill Sans MT"/>
              </a:rPr>
              <a:t> </a:t>
            </a:r>
            <a:r>
              <a:rPr sz="4200" i="1" spc="-5" dirty="0">
                <a:latin typeface="Gill Sans MT"/>
                <a:cs typeface="Gill Sans MT"/>
              </a:rPr>
              <a:t>instead of</a:t>
            </a:r>
            <a:r>
              <a:rPr sz="4200" i="1" spc="2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method</a:t>
            </a:r>
            <a:r>
              <a:rPr lang="en-US" sz="4200" spc="-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in the </a:t>
            </a:r>
            <a:r>
              <a:rPr sz="4200" spc="-15" dirty="0">
                <a:latin typeface="Gill Sans MT"/>
                <a:cs typeface="Gill Sans MT"/>
              </a:rPr>
              <a:t>parent</a:t>
            </a:r>
            <a:r>
              <a:rPr sz="4200" spc="-2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class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E065AD-090F-4020-BB9C-9C4B5E0E2D51}"/>
              </a:ext>
            </a:extLst>
          </p:cNvPr>
          <p:cNvSpPr/>
          <p:nvPr/>
        </p:nvSpPr>
        <p:spPr>
          <a:xfrm>
            <a:off x="603250" y="6651852"/>
            <a:ext cx="11582400" cy="31386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721995" marR="107314" indent="-640715">
              <a:lnSpc>
                <a:spcPts val="4800"/>
              </a:lnSpc>
            </a:pPr>
            <a:r>
              <a:rPr lang="en-US" sz="3600" spc="-5" dirty="0">
                <a:latin typeface="Courier New"/>
                <a:cs typeface="Courier New"/>
              </a:rPr>
              <a:t>public class Rectangle </a:t>
            </a:r>
            <a:r>
              <a:rPr lang="en-US" sz="3600" spc="-5" dirty="0">
                <a:solidFill>
                  <a:srgbClr val="FF4013"/>
                </a:solidFill>
                <a:latin typeface="Courier New"/>
                <a:cs typeface="Courier New"/>
              </a:rPr>
              <a:t>extends </a:t>
            </a:r>
            <a:r>
              <a:rPr lang="en-US" sz="3600" dirty="0">
                <a:solidFill>
                  <a:srgbClr val="FF4013"/>
                </a:solidFill>
                <a:latin typeface="Courier New"/>
                <a:cs typeface="Courier New"/>
              </a:rPr>
              <a:t>Object </a:t>
            </a:r>
            <a:r>
              <a:rPr lang="en-US" sz="3600" dirty="0">
                <a:latin typeface="Courier New"/>
                <a:cs typeface="Courier New"/>
              </a:rPr>
              <a:t>{  </a:t>
            </a:r>
          </a:p>
          <a:p>
            <a:pPr marL="721995" marR="107314" indent="-640715">
              <a:lnSpc>
                <a:spcPts val="4800"/>
              </a:lnSpc>
            </a:pPr>
            <a:r>
              <a:rPr lang="en-US" sz="3600" spc="-5" dirty="0">
                <a:latin typeface="Courier New"/>
                <a:cs typeface="Courier New"/>
              </a:rPr>
              <a:t>	public String </a:t>
            </a:r>
            <a:r>
              <a:rPr lang="en-US" sz="3600" spc="-5" dirty="0" err="1">
                <a:latin typeface="Courier New"/>
                <a:cs typeface="Courier New"/>
              </a:rPr>
              <a:t>toString</a:t>
            </a:r>
            <a:r>
              <a:rPr lang="en-US" sz="3600" spc="-5" dirty="0">
                <a:latin typeface="Courier New"/>
                <a:cs typeface="Courier New"/>
              </a:rPr>
              <a:t>()</a:t>
            </a:r>
            <a:r>
              <a:rPr lang="en-US" sz="3600" spc="-25" dirty="0">
                <a:latin typeface="Courier New"/>
                <a:cs typeface="Courier New"/>
              </a:rPr>
              <a:t> </a:t>
            </a:r>
            <a:r>
              <a:rPr lang="en-US" sz="3600" dirty="0">
                <a:latin typeface="Courier New"/>
                <a:cs typeface="Courier New"/>
              </a:rPr>
              <a:t>{</a:t>
            </a:r>
          </a:p>
          <a:p>
            <a:pPr marL="1362075">
              <a:lnSpc>
                <a:spcPts val="4560"/>
              </a:lnSpc>
            </a:pPr>
            <a:r>
              <a:rPr lang="en-US" sz="3600" dirty="0">
                <a:latin typeface="Courier New"/>
                <a:cs typeface="Courier New"/>
              </a:rPr>
              <a:t>...</a:t>
            </a:r>
          </a:p>
          <a:p>
            <a:pPr marL="721995">
              <a:lnSpc>
                <a:spcPts val="4800"/>
              </a:lnSpc>
            </a:pPr>
            <a:r>
              <a:rPr lang="en-US" sz="3600" dirty="0">
                <a:latin typeface="Courier New"/>
                <a:cs typeface="Courier New"/>
              </a:rPr>
              <a:t>}</a:t>
            </a:r>
          </a:p>
          <a:p>
            <a:pPr marL="81915">
              <a:lnSpc>
                <a:spcPts val="4920"/>
              </a:lnSpc>
            </a:pPr>
            <a:r>
              <a:rPr lang="en-US" sz="3600" dirty="0">
                <a:latin typeface="Courier New"/>
                <a:cs typeface="Courier New"/>
              </a:rPr>
              <a:t>}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678276" y="762000"/>
            <a:ext cx="364871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Example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600200" y="4305300"/>
            <a:ext cx="6089650" cy="25704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09600" indent="-571500">
              <a:lnSpc>
                <a:spcPts val="504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OverrideBase.java</a:t>
            </a:r>
            <a:endParaRPr sz="4200">
              <a:latin typeface="Courier New"/>
              <a:cs typeface="Courier New"/>
            </a:endParaRPr>
          </a:p>
          <a:p>
            <a:pPr marL="609600" indent="-571500">
              <a:lnSpc>
                <a:spcPts val="720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OverrideSub.java</a:t>
            </a:r>
            <a:endParaRPr sz="4200">
              <a:latin typeface="Courier New"/>
              <a:cs typeface="Courier New"/>
            </a:endParaRPr>
          </a:p>
          <a:p>
            <a:pPr marL="609600" indent="-571500">
              <a:lnSpc>
                <a:spcPts val="7890"/>
              </a:lnSpc>
              <a:buSzPct val="170238"/>
              <a:buChar char="•"/>
              <a:tabLst>
                <a:tab pos="609600" algn="l"/>
              </a:tabLst>
            </a:pPr>
            <a:r>
              <a:rPr sz="4200" dirty="0">
                <a:latin typeface="Courier New"/>
                <a:cs typeface="Courier New"/>
              </a:rPr>
              <a:t>OverrideMain.java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65872" y="2946400"/>
            <a:ext cx="6273165" cy="3743960"/>
          </a:xfrm>
          <a:prstGeom prst="rect">
            <a:avLst/>
          </a:prstGeom>
        </p:spPr>
        <p:txBody>
          <a:bodyPr vert="horz" wrap="square" lIns="0" tIns="104139" rIns="0" bIns="0" rtlCol="0">
            <a:spAutoFit/>
          </a:bodyPr>
          <a:lstStyle/>
          <a:p>
            <a:pPr marL="12700" marR="5080" algn="ctr">
              <a:lnSpc>
                <a:spcPts val="9600"/>
              </a:lnSpc>
              <a:spcBef>
                <a:spcPts val="819"/>
              </a:spcBef>
            </a:pPr>
            <a:r>
              <a:rPr dirty="0"/>
              <a:t>Aut</a:t>
            </a:r>
            <a:r>
              <a:rPr spc="-5" dirty="0"/>
              <a:t>o</a:t>
            </a:r>
            <a:r>
              <a:rPr dirty="0"/>
              <a:t>m</a:t>
            </a:r>
            <a:r>
              <a:rPr spc="-5" dirty="0"/>
              <a:t>at</a:t>
            </a:r>
            <a:r>
              <a:rPr dirty="0"/>
              <a:t>ic</a:t>
            </a:r>
            <a:r>
              <a:rPr spc="-5" dirty="0"/>
              <a:t>al</a:t>
            </a:r>
            <a:r>
              <a:rPr spc="-85" dirty="0"/>
              <a:t>l</a:t>
            </a:r>
            <a:r>
              <a:rPr dirty="0"/>
              <a:t>y-  </a:t>
            </a:r>
            <a:r>
              <a:rPr spc="-5" dirty="0"/>
              <a:t>Generated  Constructors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153287" y="345440"/>
            <a:ext cx="1068705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31715" algn="l"/>
              </a:tabLst>
            </a:pPr>
            <a:r>
              <a:rPr spc="-5" dirty="0"/>
              <a:t>Automatic	Constructors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23062" y="1873250"/>
            <a:ext cx="11747500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4931410" algn="l"/>
              </a:tabLst>
            </a:pPr>
            <a:r>
              <a:rPr sz="4200" dirty="0">
                <a:latin typeface="Gill Sans MT"/>
                <a:cs typeface="Gill Sans MT"/>
              </a:rPr>
              <a:t>If </a:t>
            </a:r>
            <a:r>
              <a:rPr sz="4200" spc="-30" dirty="0">
                <a:latin typeface="Gill Sans MT"/>
                <a:cs typeface="Gill Sans MT"/>
              </a:rPr>
              <a:t>you </a:t>
            </a:r>
            <a:r>
              <a:rPr sz="4200" spc="-35" dirty="0">
                <a:latin typeface="Gill Sans MT"/>
                <a:cs typeface="Gill Sans MT"/>
              </a:rPr>
              <a:t>don’t</a:t>
            </a:r>
            <a:r>
              <a:rPr sz="4200" spc="25" dirty="0">
                <a:latin typeface="Gill Sans MT"/>
                <a:cs typeface="Gill Sans MT"/>
              </a:rPr>
              <a:t> </a:t>
            </a:r>
            <a:r>
              <a:rPr sz="4200" spc="20" dirty="0">
                <a:latin typeface="Gill Sans MT"/>
                <a:cs typeface="Gill Sans MT"/>
              </a:rPr>
              <a:t>define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any	</a:t>
            </a:r>
            <a:r>
              <a:rPr sz="4200" spc="-5" dirty="0">
                <a:latin typeface="Gill Sans MT"/>
                <a:cs typeface="Gill Sans MT"/>
              </a:rPr>
              <a:t>constructors,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ts val="4970"/>
              </a:lnSpc>
              <a:tabLst>
                <a:tab pos="5044440" algn="l"/>
                <a:tab pos="7392670" algn="l"/>
              </a:tabLst>
            </a:pPr>
            <a:r>
              <a:rPr sz="4200" spc="-40" dirty="0">
                <a:latin typeface="Gill Sans MT"/>
                <a:cs typeface="Gill Sans MT"/>
              </a:rPr>
              <a:t>Java </a:t>
            </a:r>
            <a:r>
              <a:rPr sz="4200" spc="-5" dirty="0">
                <a:latin typeface="Gill Sans MT"/>
                <a:cs typeface="Gill Sans MT"/>
              </a:rPr>
              <a:t>will </a:t>
            </a:r>
            <a:r>
              <a:rPr sz="4200" spc="20" dirty="0">
                <a:latin typeface="Gill Sans MT"/>
                <a:cs typeface="Gill Sans MT"/>
              </a:rPr>
              <a:t>define</a:t>
            </a:r>
            <a:r>
              <a:rPr sz="4200" spc="4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one </a:t>
            </a:r>
            <a:r>
              <a:rPr sz="4200" spc="-15" dirty="0">
                <a:latin typeface="Gill Sans MT"/>
                <a:cs typeface="Gill Sans MT"/>
              </a:rPr>
              <a:t>for	</a:t>
            </a:r>
            <a:r>
              <a:rPr sz="4200" spc="-30" dirty="0">
                <a:latin typeface="Gill Sans MT"/>
                <a:cs typeface="Gill Sans MT"/>
              </a:rPr>
              <a:t>you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which	</a:t>
            </a:r>
            <a:r>
              <a:rPr sz="4200" spc="-30" dirty="0">
                <a:latin typeface="Gill Sans MT"/>
                <a:cs typeface="Gill Sans MT"/>
              </a:rPr>
              <a:t>takes </a:t>
            </a:r>
            <a:r>
              <a:rPr sz="4200" dirty="0">
                <a:latin typeface="Gill Sans MT"/>
                <a:cs typeface="Gill Sans MT"/>
              </a:rPr>
              <a:t>no</a:t>
            </a:r>
            <a:r>
              <a:rPr sz="4200" spc="-2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arguments.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3287" y="389890"/>
            <a:ext cx="1068705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31715" algn="l"/>
              </a:tabLst>
            </a:pPr>
            <a:r>
              <a:rPr spc="-5" dirty="0"/>
              <a:t>Automatic	Constructors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33909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623062" y="1873250"/>
            <a:ext cx="11747500" cy="3256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4931410" algn="l"/>
              </a:tabLst>
            </a:pPr>
            <a:r>
              <a:rPr sz="4200" dirty="0">
                <a:latin typeface="Gill Sans MT"/>
                <a:cs typeface="Gill Sans MT"/>
              </a:rPr>
              <a:t>If </a:t>
            </a:r>
            <a:r>
              <a:rPr sz="4200" spc="-30" dirty="0">
                <a:latin typeface="Gill Sans MT"/>
                <a:cs typeface="Gill Sans MT"/>
              </a:rPr>
              <a:t>you </a:t>
            </a:r>
            <a:r>
              <a:rPr sz="4200" spc="-35" dirty="0">
                <a:latin typeface="Gill Sans MT"/>
                <a:cs typeface="Gill Sans MT"/>
              </a:rPr>
              <a:t>don’t</a:t>
            </a:r>
            <a:r>
              <a:rPr sz="4200" spc="25" dirty="0">
                <a:latin typeface="Gill Sans MT"/>
                <a:cs typeface="Gill Sans MT"/>
              </a:rPr>
              <a:t> </a:t>
            </a:r>
            <a:r>
              <a:rPr sz="4200" spc="20" dirty="0">
                <a:latin typeface="Gill Sans MT"/>
                <a:cs typeface="Gill Sans MT"/>
              </a:rPr>
              <a:t>define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30" dirty="0">
                <a:latin typeface="Gill Sans MT"/>
                <a:cs typeface="Gill Sans MT"/>
              </a:rPr>
              <a:t>any	</a:t>
            </a:r>
            <a:r>
              <a:rPr sz="4200" spc="-5" dirty="0">
                <a:latin typeface="Gill Sans MT"/>
                <a:cs typeface="Gill Sans MT"/>
              </a:rPr>
              <a:t>constructors,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ts val="4970"/>
              </a:lnSpc>
              <a:tabLst>
                <a:tab pos="5044440" algn="l"/>
                <a:tab pos="7392670" algn="l"/>
              </a:tabLst>
            </a:pPr>
            <a:r>
              <a:rPr sz="4200" spc="-40" dirty="0">
                <a:latin typeface="Gill Sans MT"/>
                <a:cs typeface="Gill Sans MT"/>
              </a:rPr>
              <a:t>Java </a:t>
            </a:r>
            <a:r>
              <a:rPr sz="4200" spc="-5" dirty="0">
                <a:latin typeface="Gill Sans MT"/>
                <a:cs typeface="Gill Sans MT"/>
              </a:rPr>
              <a:t>will </a:t>
            </a:r>
            <a:r>
              <a:rPr sz="4200" spc="20" dirty="0">
                <a:latin typeface="Gill Sans MT"/>
                <a:cs typeface="Gill Sans MT"/>
              </a:rPr>
              <a:t>define</a:t>
            </a:r>
            <a:r>
              <a:rPr sz="4200" spc="40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one </a:t>
            </a:r>
            <a:r>
              <a:rPr sz="4200" spc="-15" dirty="0">
                <a:latin typeface="Gill Sans MT"/>
                <a:cs typeface="Gill Sans MT"/>
              </a:rPr>
              <a:t>for	</a:t>
            </a:r>
            <a:r>
              <a:rPr sz="4200" spc="-30" dirty="0">
                <a:latin typeface="Gill Sans MT"/>
                <a:cs typeface="Gill Sans MT"/>
              </a:rPr>
              <a:t>you</a:t>
            </a:r>
            <a:r>
              <a:rPr sz="4200" spc="1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which	</a:t>
            </a:r>
            <a:r>
              <a:rPr sz="4200" spc="-30" dirty="0">
                <a:latin typeface="Gill Sans MT"/>
                <a:cs typeface="Gill Sans MT"/>
              </a:rPr>
              <a:t>takes </a:t>
            </a:r>
            <a:r>
              <a:rPr sz="4200" dirty="0">
                <a:latin typeface="Gill Sans MT"/>
                <a:cs typeface="Gill Sans MT"/>
              </a:rPr>
              <a:t>no</a:t>
            </a:r>
            <a:r>
              <a:rPr sz="4200" spc="-2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arguments.</a:t>
            </a:r>
            <a:endParaRPr sz="420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900">
              <a:latin typeface="Times New Roman"/>
              <a:cs typeface="Times New Roman"/>
            </a:endParaRPr>
          </a:p>
          <a:p>
            <a:pPr marL="2343150">
              <a:lnSpc>
                <a:spcPts val="4920"/>
              </a:lnSpc>
            </a:pPr>
            <a:r>
              <a:rPr sz="4200" spc="-5" dirty="0">
                <a:latin typeface="Courier New"/>
                <a:cs typeface="Courier New"/>
              </a:rPr>
              <a:t>public class MyClass</a:t>
            </a:r>
            <a:r>
              <a:rPr sz="4200" spc="-30" dirty="0">
                <a:latin typeface="Courier New"/>
                <a:cs typeface="Courier New"/>
              </a:rPr>
              <a:t> </a:t>
            </a:r>
            <a:r>
              <a:rPr sz="4200" dirty="0">
                <a:latin typeface="Courier New"/>
                <a:cs typeface="Courier New"/>
              </a:rPr>
              <a:t>{</a:t>
            </a:r>
            <a:endParaRPr sz="4200">
              <a:latin typeface="Courier New"/>
              <a:cs typeface="Courier New"/>
            </a:endParaRPr>
          </a:p>
          <a:p>
            <a:pPr marL="2343150">
              <a:lnSpc>
                <a:spcPts val="492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-6350" y="0"/>
          <a:ext cx="13004799" cy="975359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495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2023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4747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0900">
                <a:tc gridSpan="4">
                  <a:txBody>
                    <a:bodyPr/>
                    <a:lstStyle/>
                    <a:p>
                      <a:pPr algn="ctr">
                        <a:lnSpc>
                          <a:spcPts val="9415"/>
                        </a:lnSpc>
                        <a:spcBef>
                          <a:spcPts val="6100"/>
                        </a:spcBef>
                        <a:tabLst>
                          <a:tab pos="4819015" algn="l"/>
                        </a:tabLst>
                      </a:pPr>
                      <a:r>
                        <a:rPr sz="8400" spc="-5" dirty="0">
                          <a:latin typeface="Gill Sans MT"/>
                          <a:cs typeface="Gill Sans MT"/>
                        </a:rPr>
                        <a:t>Automatic	Constructors</a:t>
                      </a:r>
                      <a:endParaRPr sz="8400" dirty="0">
                        <a:latin typeface="Gill Sans MT"/>
                        <a:cs typeface="Gill Sans MT"/>
                      </a:endParaRPr>
                    </a:p>
                    <a:p>
                      <a:pPr marR="2540" algn="ctr">
                        <a:lnSpc>
                          <a:spcPts val="4305"/>
                        </a:lnSpc>
                        <a:tabLst>
                          <a:tab pos="4931410" algn="l"/>
                        </a:tabLst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If </a:t>
                      </a:r>
                      <a:r>
                        <a:rPr sz="4200" spc="-30" dirty="0">
                          <a:latin typeface="Gill Sans MT"/>
                          <a:cs typeface="Gill Sans MT"/>
                        </a:rPr>
                        <a:t>you </a:t>
                      </a:r>
                      <a:r>
                        <a:rPr sz="4200" spc="-35" dirty="0">
                          <a:latin typeface="Gill Sans MT"/>
                          <a:cs typeface="Gill Sans MT"/>
                        </a:rPr>
                        <a:t>don’t</a:t>
                      </a:r>
                      <a:r>
                        <a:rPr sz="4200" spc="2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4200" spc="20" dirty="0">
                          <a:latin typeface="Gill Sans MT"/>
                          <a:cs typeface="Gill Sans MT"/>
                        </a:rPr>
                        <a:t>define</a:t>
                      </a:r>
                      <a:r>
                        <a:rPr sz="420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4200" spc="-30" dirty="0">
                          <a:latin typeface="Gill Sans MT"/>
                          <a:cs typeface="Gill Sans MT"/>
                        </a:rPr>
                        <a:t>any	</a:t>
                      </a:r>
                      <a:r>
                        <a:rPr sz="4200" spc="-5" dirty="0">
                          <a:latin typeface="Gill Sans MT"/>
                          <a:cs typeface="Gill Sans MT"/>
                        </a:rPr>
                        <a:t>constructors,</a:t>
                      </a:r>
                      <a:endParaRPr sz="4200" dirty="0">
                        <a:latin typeface="Gill Sans MT"/>
                        <a:cs typeface="Gill Sans MT"/>
                      </a:endParaRPr>
                    </a:p>
                    <a:p>
                      <a:pPr marR="3175" algn="ctr">
                        <a:lnSpc>
                          <a:spcPts val="4970"/>
                        </a:lnSpc>
                        <a:tabLst>
                          <a:tab pos="5044440" algn="l"/>
                          <a:tab pos="7392670" algn="l"/>
                        </a:tabLst>
                      </a:pPr>
                      <a:r>
                        <a:rPr sz="4200" spc="-40" dirty="0">
                          <a:latin typeface="Gill Sans MT"/>
                          <a:cs typeface="Gill Sans MT"/>
                        </a:rPr>
                        <a:t>Java </a:t>
                      </a:r>
                      <a:r>
                        <a:rPr sz="4200" spc="-5" dirty="0">
                          <a:latin typeface="Gill Sans MT"/>
                          <a:cs typeface="Gill Sans MT"/>
                        </a:rPr>
                        <a:t>will </a:t>
                      </a:r>
                      <a:r>
                        <a:rPr sz="4200" spc="20" dirty="0">
                          <a:latin typeface="Gill Sans MT"/>
                          <a:cs typeface="Gill Sans MT"/>
                        </a:rPr>
                        <a:t>define</a:t>
                      </a:r>
                      <a:r>
                        <a:rPr sz="4200" spc="4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4200" dirty="0">
                          <a:latin typeface="Gill Sans MT"/>
                          <a:cs typeface="Gill Sans MT"/>
                        </a:rPr>
                        <a:t>one </a:t>
                      </a:r>
                      <a:r>
                        <a:rPr sz="4200" spc="-15" dirty="0">
                          <a:latin typeface="Gill Sans MT"/>
                          <a:cs typeface="Gill Sans MT"/>
                        </a:rPr>
                        <a:t>for	</a:t>
                      </a:r>
                      <a:r>
                        <a:rPr sz="4200" spc="-30" dirty="0">
                          <a:latin typeface="Gill Sans MT"/>
                          <a:cs typeface="Gill Sans MT"/>
                        </a:rPr>
                        <a:t>you</a:t>
                      </a:r>
                      <a:r>
                        <a:rPr sz="4200" spc="1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4200" spc="-5" dirty="0">
                          <a:latin typeface="Gill Sans MT"/>
                          <a:cs typeface="Gill Sans MT"/>
                        </a:rPr>
                        <a:t>which	</a:t>
                      </a:r>
                      <a:r>
                        <a:rPr sz="4200" spc="-30" dirty="0">
                          <a:latin typeface="Gill Sans MT"/>
                          <a:cs typeface="Gill Sans MT"/>
                        </a:rPr>
                        <a:t>takes </a:t>
                      </a:r>
                      <a:r>
                        <a:rPr sz="4200" dirty="0">
                          <a:latin typeface="Gill Sans MT"/>
                          <a:cs typeface="Gill Sans MT"/>
                        </a:rPr>
                        <a:t>no</a:t>
                      </a:r>
                      <a:r>
                        <a:rPr sz="4200" spc="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4200" spc="-5" dirty="0">
                          <a:latin typeface="Gill Sans MT"/>
                          <a:cs typeface="Gill Sans MT"/>
                        </a:rPr>
                        <a:t>arguments.</a:t>
                      </a:r>
                      <a:endParaRPr sz="4200" dirty="0">
                        <a:latin typeface="Gill Sans MT"/>
                        <a:cs typeface="Gill Sans MT"/>
                      </a:endParaRPr>
                    </a:p>
                  </a:txBody>
                  <a:tcPr marL="0" marR="0" marT="774700" marB="0">
                    <a:lnL w="12700">
                      <a:solidFill>
                        <a:srgbClr val="4C4C4C"/>
                      </a:solidFill>
                      <a:prstDash val="solid"/>
                    </a:lnL>
                    <a:lnR w="12700">
                      <a:solidFill>
                        <a:srgbClr val="4C4C4C"/>
                      </a:solidFill>
                      <a:prstDash val="solid"/>
                    </a:lnR>
                    <a:lnT w="12700">
                      <a:solidFill>
                        <a:srgbClr val="4C4C4C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06600">
                <a:tc>
                  <a:txBody>
                    <a:bodyPr/>
                    <a:lstStyle/>
                    <a:p>
                      <a:pPr marL="2966085">
                        <a:lnSpc>
                          <a:spcPts val="4920"/>
                        </a:lnSpc>
                        <a:spcBef>
                          <a:spcPts val="3750"/>
                        </a:spcBef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public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2966085">
                        <a:lnSpc>
                          <a:spcPts val="492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}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476250" marB="0">
                    <a:lnL w="12700">
                      <a:solidFill>
                        <a:srgbClr val="4C4C4C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750"/>
                        </a:spcBef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class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476250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ct val="100000"/>
                        </a:lnSpc>
                        <a:spcBef>
                          <a:spcPts val="3750"/>
                        </a:spcBef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MyClass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476250" marB="0"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156845">
                        <a:lnSpc>
                          <a:spcPct val="100000"/>
                        </a:lnSpc>
                        <a:spcBef>
                          <a:spcPts val="3750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{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476250" marB="0">
                    <a:lnR w="12700">
                      <a:solidFill>
                        <a:srgbClr val="4C4C4C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  <a:lnB w="3810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74055">
                <a:tc>
                  <a:txBody>
                    <a:bodyPr/>
                    <a:lstStyle/>
                    <a:p>
                      <a:pPr marL="297180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public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L w="12700">
                      <a:solidFill>
                        <a:srgbClr val="4C4C4C"/>
                      </a:solidFill>
                      <a:prstDash val="solid"/>
                    </a:lnL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5080" algn="ctr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class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MyClass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marL="162560">
                        <a:lnSpc>
                          <a:spcPct val="100000"/>
                        </a:lnSpc>
                        <a:spcBef>
                          <a:spcPts val="1400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{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77800" marB="0">
                    <a:lnR w="12700">
                      <a:solidFill>
                        <a:srgbClr val="4C4C4C"/>
                      </a:solidFill>
                      <a:prstDash val="solid"/>
                    </a:lnR>
                    <a:lnT w="38100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82044">
                <a:tc gridSpan="4">
                  <a:txBody>
                    <a:bodyPr/>
                    <a:lstStyle/>
                    <a:p>
                      <a:pPr marL="3611879">
                        <a:lnSpc>
                          <a:spcPts val="4240"/>
                        </a:lnSpc>
                      </a:pPr>
                      <a:r>
                        <a:rPr sz="4200" spc="-5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public MyClass()</a:t>
                      </a:r>
                      <a:r>
                        <a:rPr sz="4200" spc="-2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{}</a:t>
                      </a:r>
                      <a:endParaRPr sz="4200" dirty="0">
                        <a:latin typeface="Courier New"/>
                        <a:cs typeface="Courier New"/>
                      </a:endParaRPr>
                    </a:p>
                    <a:p>
                      <a:pPr marL="2971800">
                        <a:lnSpc>
                          <a:spcPts val="492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}</a:t>
                      </a:r>
                    </a:p>
                  </a:txBody>
                  <a:tcPr marL="0" marR="0" marT="0" marB="0">
                    <a:lnL w="12700">
                      <a:solidFill>
                        <a:srgbClr val="4C4C4C"/>
                      </a:solidFill>
                      <a:prstDash val="solid"/>
                    </a:lnL>
                    <a:lnR w="12700">
                      <a:solidFill>
                        <a:srgbClr val="4C4C4C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92707" y="3873500"/>
            <a:ext cx="12219940" cy="1864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81280" algn="ctr">
              <a:lnSpc>
                <a:spcPts val="7240"/>
              </a:lnSpc>
              <a:spcBef>
                <a:spcPts val="100"/>
              </a:spcBef>
            </a:pPr>
            <a:r>
              <a:rPr sz="6400" spc="-5" dirty="0"/>
              <a:t>Example:</a:t>
            </a:r>
            <a:endParaRPr sz="6400"/>
          </a:p>
          <a:p>
            <a:pPr algn="ctr">
              <a:lnSpc>
                <a:spcPts val="7240"/>
              </a:lnSpc>
            </a:pPr>
            <a:r>
              <a:rPr sz="6400" dirty="0">
                <a:latin typeface="Courier New"/>
                <a:cs typeface="Courier New"/>
              </a:rPr>
              <a:t>AutomaticConstructor.java</a:t>
            </a:r>
            <a:endParaRPr sz="6400">
              <a:latin typeface="Courier New"/>
              <a:cs typeface="Courier New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189277" y="762000"/>
            <a:ext cx="262636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Rec</a:t>
            </a:r>
            <a:r>
              <a:rPr spc="-85" dirty="0"/>
              <a:t>a</a:t>
            </a:r>
            <a:r>
              <a:rPr dirty="0"/>
              <a:t>p</a:t>
            </a:r>
          </a:p>
        </p:txBody>
      </p:sp>
      <p:sp>
        <p:nvSpPr>
          <p:cNvPr id="3" name="object 3"/>
          <p:cNvSpPr/>
          <p:nvPr/>
        </p:nvSpPr>
        <p:spPr>
          <a:xfrm>
            <a:off x="6489700" y="4953000"/>
            <a:ext cx="355600" cy="5334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168900" y="5511800"/>
            <a:ext cx="2667000" cy="30480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105400" y="4229100"/>
            <a:ext cx="2781300" cy="17399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6299200" y="5245100"/>
            <a:ext cx="406400" cy="5842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3283" y="336762"/>
            <a:ext cx="1068705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31715" algn="l"/>
              </a:tabLst>
            </a:pPr>
            <a:r>
              <a:rPr spc="-5" dirty="0"/>
              <a:t>Automatic	Constructors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1611" y="1936750"/>
            <a:ext cx="12050395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ts val="4970"/>
              </a:lnSpc>
              <a:spcBef>
                <a:spcPts val="100"/>
              </a:spcBef>
              <a:tabLst>
                <a:tab pos="1059815" algn="l"/>
                <a:tab pos="2052320" algn="l"/>
              </a:tabLst>
            </a:pPr>
            <a:r>
              <a:rPr sz="4200" dirty="0">
                <a:latin typeface="Gill Sans MT"/>
                <a:cs typeface="Gill Sans MT"/>
              </a:rPr>
              <a:t>This	</a:t>
            </a:r>
            <a:r>
              <a:rPr sz="4200" spc="-5" dirty="0">
                <a:latin typeface="Gill Sans MT"/>
                <a:cs typeface="Gill Sans MT"/>
              </a:rPr>
              <a:t>also	</a:t>
            </a:r>
            <a:r>
              <a:rPr sz="4200" spc="-10" dirty="0">
                <a:latin typeface="Gill Sans MT"/>
                <a:cs typeface="Gill Sans MT"/>
              </a:rPr>
              <a:t>applies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-5" dirty="0">
                <a:latin typeface="Gill Sans MT"/>
                <a:cs typeface="Gill Sans MT"/>
              </a:rPr>
              <a:t> subclasses,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ts val="4970"/>
              </a:lnSpc>
              <a:tabLst>
                <a:tab pos="581025" algn="l"/>
                <a:tab pos="2215515" algn="l"/>
                <a:tab pos="5303520" algn="l"/>
                <a:tab pos="6151245" algn="l"/>
                <a:tab pos="6527165" algn="l"/>
              </a:tabLst>
            </a:pPr>
            <a:r>
              <a:rPr sz="4200" dirty="0">
                <a:latin typeface="Gill Sans MT"/>
                <a:cs typeface="Gill Sans MT"/>
              </a:rPr>
              <a:t>as	</a:t>
            </a:r>
            <a:r>
              <a:rPr sz="4200" spc="-5" dirty="0">
                <a:latin typeface="Gill Sans MT"/>
                <a:cs typeface="Gill Sans MT"/>
              </a:rPr>
              <a:t>long</a:t>
            </a:r>
            <a:r>
              <a:rPr sz="4200" dirty="0">
                <a:latin typeface="Gill Sans MT"/>
                <a:cs typeface="Gill Sans MT"/>
              </a:rPr>
              <a:t> as	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base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class	</a:t>
            </a:r>
            <a:r>
              <a:rPr sz="4200" spc="-5" dirty="0">
                <a:latin typeface="Gill Sans MT"/>
                <a:cs typeface="Gill Sans MT"/>
              </a:rPr>
              <a:t>has	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no-argument</a:t>
            </a:r>
            <a:r>
              <a:rPr sz="4200" spc="-2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constructor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3283" y="285962"/>
            <a:ext cx="1068705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00"/>
              </a:spcBef>
              <a:tabLst>
                <a:tab pos="4831715" algn="l"/>
              </a:tabLst>
            </a:pPr>
            <a:r>
              <a:rPr spc="-5" dirty="0"/>
              <a:t>Automatic	Constructors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471611" y="1936750"/>
            <a:ext cx="12050395" cy="1287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635" algn="ctr">
              <a:lnSpc>
                <a:spcPts val="4970"/>
              </a:lnSpc>
              <a:spcBef>
                <a:spcPts val="100"/>
              </a:spcBef>
              <a:tabLst>
                <a:tab pos="1059815" algn="l"/>
                <a:tab pos="2052320" algn="l"/>
              </a:tabLst>
            </a:pPr>
            <a:r>
              <a:rPr sz="4200" dirty="0">
                <a:latin typeface="Gill Sans MT"/>
                <a:cs typeface="Gill Sans MT"/>
              </a:rPr>
              <a:t>This	</a:t>
            </a:r>
            <a:r>
              <a:rPr sz="4200" spc="-5" dirty="0">
                <a:latin typeface="Gill Sans MT"/>
                <a:cs typeface="Gill Sans MT"/>
              </a:rPr>
              <a:t>also	</a:t>
            </a:r>
            <a:r>
              <a:rPr sz="4200" spc="-10" dirty="0">
                <a:latin typeface="Gill Sans MT"/>
                <a:cs typeface="Gill Sans MT"/>
              </a:rPr>
              <a:t>applies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-5" dirty="0">
                <a:latin typeface="Gill Sans MT"/>
                <a:cs typeface="Gill Sans MT"/>
              </a:rPr>
              <a:t> subclasses,</a:t>
            </a:r>
            <a:endParaRPr sz="4200">
              <a:latin typeface="Gill Sans MT"/>
              <a:cs typeface="Gill Sans MT"/>
            </a:endParaRPr>
          </a:p>
          <a:p>
            <a:pPr algn="ctr">
              <a:lnSpc>
                <a:spcPts val="4970"/>
              </a:lnSpc>
              <a:tabLst>
                <a:tab pos="581025" algn="l"/>
                <a:tab pos="2215515" algn="l"/>
                <a:tab pos="5303520" algn="l"/>
                <a:tab pos="6151245" algn="l"/>
                <a:tab pos="6527165" algn="l"/>
              </a:tabLst>
            </a:pPr>
            <a:r>
              <a:rPr sz="4200" dirty="0">
                <a:latin typeface="Gill Sans MT"/>
                <a:cs typeface="Gill Sans MT"/>
              </a:rPr>
              <a:t>as	</a:t>
            </a:r>
            <a:r>
              <a:rPr sz="4200" spc="-5" dirty="0">
                <a:latin typeface="Gill Sans MT"/>
                <a:cs typeface="Gill Sans MT"/>
              </a:rPr>
              <a:t>long</a:t>
            </a:r>
            <a:r>
              <a:rPr sz="4200" dirty="0">
                <a:latin typeface="Gill Sans MT"/>
                <a:cs typeface="Gill Sans MT"/>
              </a:rPr>
              <a:t> as	</a:t>
            </a:r>
            <a:r>
              <a:rPr sz="4200" spc="-5" dirty="0">
                <a:latin typeface="Gill Sans MT"/>
                <a:cs typeface="Gill Sans MT"/>
              </a:rPr>
              <a:t>the</a:t>
            </a:r>
            <a:r>
              <a:rPr sz="4200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base</a:t>
            </a:r>
            <a:r>
              <a:rPr sz="4200" spc="5" dirty="0">
                <a:latin typeface="Gill Sans MT"/>
                <a:cs typeface="Gill Sans MT"/>
              </a:rPr>
              <a:t> </a:t>
            </a:r>
            <a:r>
              <a:rPr sz="4200" dirty="0">
                <a:latin typeface="Gill Sans MT"/>
                <a:cs typeface="Gill Sans MT"/>
              </a:rPr>
              <a:t>class	</a:t>
            </a:r>
            <a:r>
              <a:rPr sz="4200" spc="-5" dirty="0">
                <a:latin typeface="Gill Sans MT"/>
                <a:cs typeface="Gill Sans MT"/>
              </a:rPr>
              <a:t>has	</a:t>
            </a:r>
            <a:r>
              <a:rPr sz="4200" dirty="0">
                <a:latin typeface="Gill Sans MT"/>
                <a:cs typeface="Gill Sans MT"/>
              </a:rPr>
              <a:t>a	</a:t>
            </a:r>
            <a:r>
              <a:rPr sz="4200" spc="-5" dirty="0">
                <a:latin typeface="Gill Sans MT"/>
                <a:cs typeface="Gill Sans MT"/>
              </a:rPr>
              <a:t>no-argument</a:t>
            </a:r>
            <a:r>
              <a:rPr sz="4200" spc="-25" dirty="0">
                <a:latin typeface="Gill Sans MT"/>
                <a:cs typeface="Gill Sans MT"/>
              </a:rPr>
              <a:t> </a:t>
            </a:r>
            <a:r>
              <a:rPr sz="4200" spc="-5" dirty="0">
                <a:latin typeface="Gill Sans MT"/>
                <a:cs typeface="Gill Sans MT"/>
              </a:rPr>
              <a:t>constructor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441481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17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3924412"/>
              </p:ext>
            </p:extLst>
          </p:nvPr>
        </p:nvGraphicFramePr>
        <p:xfrm>
          <a:off x="697414" y="3626284"/>
          <a:ext cx="11824592" cy="121384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15570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99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1232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995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866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490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public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class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35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MyBase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20040">
                        <a:lnSpc>
                          <a:spcPts val="4335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{}</a:t>
                      </a:r>
                    </a:p>
                  </a:txBody>
                  <a:tcPr marL="0" marR="0" marT="0" marB="0"/>
                </a:tc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3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6921">
                <a:tc>
                  <a:txBody>
                    <a:bodyPr/>
                    <a:lstStyle/>
                    <a:p>
                      <a:pPr marL="3175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public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class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MySub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extends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MyBase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60020">
                        <a:lnSpc>
                          <a:spcPts val="436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{}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2"/>
          <p:cNvGraphicFramePr>
            <a:graphicFrameLocks noGrp="1"/>
          </p:cNvGraphicFramePr>
          <p:nvPr/>
        </p:nvGraphicFramePr>
        <p:xfrm>
          <a:off x="-6350" y="0"/>
          <a:ext cx="13004163" cy="975359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2900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402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38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441480">
                <a:tc gridSpan="3">
                  <a:txBody>
                    <a:bodyPr/>
                    <a:lstStyle/>
                    <a:p>
                      <a:pPr algn="ctr">
                        <a:lnSpc>
                          <a:spcPts val="9665"/>
                        </a:lnSpc>
                        <a:spcBef>
                          <a:spcPts val="6100"/>
                        </a:spcBef>
                        <a:tabLst>
                          <a:tab pos="4819015" algn="l"/>
                        </a:tabLst>
                      </a:pPr>
                      <a:r>
                        <a:rPr sz="8400" spc="-5" dirty="0">
                          <a:latin typeface="Gill Sans MT"/>
                          <a:cs typeface="Gill Sans MT"/>
                        </a:rPr>
                        <a:t>Automatic	Constructors</a:t>
                      </a:r>
                      <a:endParaRPr sz="8400" dirty="0">
                        <a:latin typeface="Gill Sans MT"/>
                        <a:cs typeface="Gill Sans MT"/>
                      </a:endParaRPr>
                    </a:p>
                    <a:p>
                      <a:pPr marR="2540" algn="ctr">
                        <a:lnSpc>
                          <a:spcPts val="4555"/>
                        </a:lnSpc>
                        <a:tabLst>
                          <a:tab pos="1059180" algn="l"/>
                          <a:tab pos="2051050" algn="l"/>
                        </a:tabLst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This	</a:t>
                      </a:r>
                      <a:r>
                        <a:rPr sz="4200" spc="-5" dirty="0">
                          <a:latin typeface="Gill Sans MT"/>
                          <a:cs typeface="Gill Sans MT"/>
                        </a:rPr>
                        <a:t>also	</a:t>
                      </a:r>
                      <a:r>
                        <a:rPr sz="4200" spc="-10" dirty="0">
                          <a:latin typeface="Gill Sans MT"/>
                          <a:cs typeface="Gill Sans MT"/>
                        </a:rPr>
                        <a:t>applies </a:t>
                      </a:r>
                      <a:r>
                        <a:rPr sz="4200" dirty="0">
                          <a:latin typeface="Gill Sans MT"/>
                          <a:cs typeface="Gill Sans MT"/>
                        </a:rPr>
                        <a:t>to</a:t>
                      </a:r>
                      <a:r>
                        <a:rPr sz="4200" spc="-5" dirty="0">
                          <a:latin typeface="Gill Sans MT"/>
                          <a:cs typeface="Gill Sans MT"/>
                        </a:rPr>
                        <a:t> subclasses,</a:t>
                      </a:r>
                      <a:endParaRPr sz="4200" dirty="0">
                        <a:latin typeface="Gill Sans MT"/>
                        <a:cs typeface="Gill Sans MT"/>
                      </a:endParaRPr>
                    </a:p>
                    <a:p>
                      <a:pPr marR="3175" algn="ctr">
                        <a:lnSpc>
                          <a:spcPts val="4970"/>
                        </a:lnSpc>
                        <a:tabLst>
                          <a:tab pos="581025" algn="l"/>
                          <a:tab pos="2215515" algn="l"/>
                          <a:tab pos="5303520" algn="l"/>
                          <a:tab pos="6151245" algn="l"/>
                          <a:tab pos="6527165" algn="l"/>
                        </a:tabLst>
                      </a:pPr>
                      <a:r>
                        <a:rPr sz="4200" dirty="0">
                          <a:latin typeface="Gill Sans MT"/>
                          <a:cs typeface="Gill Sans MT"/>
                        </a:rPr>
                        <a:t>as	</a:t>
                      </a:r>
                      <a:r>
                        <a:rPr sz="4200" spc="-5" dirty="0">
                          <a:latin typeface="Gill Sans MT"/>
                          <a:cs typeface="Gill Sans MT"/>
                        </a:rPr>
                        <a:t>long</a:t>
                      </a:r>
                      <a:r>
                        <a:rPr sz="4200" dirty="0">
                          <a:latin typeface="Gill Sans MT"/>
                          <a:cs typeface="Gill Sans MT"/>
                        </a:rPr>
                        <a:t> as	</a:t>
                      </a:r>
                      <a:r>
                        <a:rPr sz="4200" spc="-5" dirty="0">
                          <a:latin typeface="Gill Sans MT"/>
                          <a:cs typeface="Gill Sans MT"/>
                        </a:rPr>
                        <a:t>the</a:t>
                      </a:r>
                      <a:r>
                        <a:rPr sz="420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4200" spc="-5" dirty="0">
                          <a:latin typeface="Gill Sans MT"/>
                          <a:cs typeface="Gill Sans MT"/>
                        </a:rPr>
                        <a:t>base</a:t>
                      </a:r>
                      <a:r>
                        <a:rPr sz="4200" spc="5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4200" dirty="0">
                          <a:latin typeface="Gill Sans MT"/>
                          <a:cs typeface="Gill Sans MT"/>
                        </a:rPr>
                        <a:t>class	</a:t>
                      </a:r>
                      <a:r>
                        <a:rPr sz="4200" spc="-5" dirty="0">
                          <a:latin typeface="Gill Sans MT"/>
                          <a:cs typeface="Gill Sans MT"/>
                        </a:rPr>
                        <a:t>has	</a:t>
                      </a:r>
                      <a:r>
                        <a:rPr sz="4200" dirty="0">
                          <a:latin typeface="Gill Sans MT"/>
                          <a:cs typeface="Gill Sans MT"/>
                        </a:rPr>
                        <a:t>a	</a:t>
                      </a:r>
                      <a:r>
                        <a:rPr sz="4200" spc="-5" dirty="0">
                          <a:latin typeface="Gill Sans MT"/>
                          <a:cs typeface="Gill Sans MT"/>
                        </a:rPr>
                        <a:t>no-argument</a:t>
                      </a:r>
                      <a:r>
                        <a:rPr sz="4200" spc="-10" dirty="0">
                          <a:latin typeface="Gill Sans MT"/>
                          <a:cs typeface="Gill Sans MT"/>
                        </a:rPr>
                        <a:t> </a:t>
                      </a:r>
                      <a:r>
                        <a:rPr sz="4200" spc="-5" dirty="0">
                          <a:latin typeface="Gill Sans MT"/>
                          <a:cs typeface="Gill Sans MT"/>
                        </a:rPr>
                        <a:t>constructor</a:t>
                      </a:r>
                      <a:endParaRPr sz="4200" dirty="0">
                        <a:latin typeface="Gill Sans MT"/>
                        <a:cs typeface="Gill Sans MT"/>
                      </a:endParaRPr>
                    </a:p>
                  </a:txBody>
                  <a:tcPr marL="0" marR="0" marT="774700" marB="0">
                    <a:lnL w="12700">
                      <a:solidFill>
                        <a:srgbClr val="4C4C4C"/>
                      </a:solidFill>
                      <a:prstDash val="solid"/>
                    </a:lnL>
                    <a:lnR w="12700">
                      <a:solidFill>
                        <a:srgbClr val="4C4C4C"/>
                      </a:solidFill>
                      <a:prstDash val="solid"/>
                    </a:lnR>
                    <a:lnT w="12700">
                      <a:solidFill>
                        <a:srgbClr val="4C4C4C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00559">
                <a:tc>
                  <a:txBody>
                    <a:bodyPr/>
                    <a:lstStyle/>
                    <a:p>
                      <a:pPr marL="728980" marR="231775">
                        <a:lnSpc>
                          <a:spcPts val="4800"/>
                        </a:lnSpc>
                        <a:spcBef>
                          <a:spcPts val="1110"/>
                        </a:spcBef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public class MyBase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{}  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public class MySub</a:t>
                      </a:r>
                      <a:r>
                        <a:rPr sz="4200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extends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40970" marB="0">
                    <a:lnL w="12700">
                      <a:solidFill>
                        <a:srgbClr val="4C4C4C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 marL="80010">
                        <a:lnSpc>
                          <a:spcPct val="100000"/>
                        </a:lnSpc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MyBase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3810" marB="0"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endParaRPr sz="4800">
                        <a:latin typeface="Times New Roman"/>
                        <a:cs typeface="Times New Roman"/>
                      </a:endParaRPr>
                    </a:p>
                    <a:p>
                      <a:pPr marR="665480" algn="ctr">
                        <a:lnSpc>
                          <a:spcPct val="10000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{}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3810" marB="0">
                    <a:lnR w="12700">
                      <a:solidFill>
                        <a:srgbClr val="4C4C4C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  <a:lnB w="3175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96314">
                <a:tc>
                  <a:txBody>
                    <a:bodyPr/>
                    <a:lstStyle/>
                    <a:p>
                      <a:pPr marL="1529080" marR="1672589" indent="-640715">
                        <a:lnSpc>
                          <a:spcPts val="4800"/>
                        </a:lnSpc>
                        <a:spcBef>
                          <a:spcPts val="955"/>
                        </a:spcBef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public class MyBase</a:t>
                      </a:r>
                      <a:r>
                        <a:rPr sz="4200" spc="-9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latin typeface="Courier New"/>
                          <a:cs typeface="Courier New"/>
                        </a:rPr>
                        <a:t>{  </a:t>
                      </a:r>
                      <a:r>
                        <a:rPr sz="4200" spc="-5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public MyBase()</a:t>
                      </a:r>
                      <a:r>
                        <a:rPr sz="4200" spc="-65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{}</a:t>
                      </a:r>
                      <a:endParaRPr sz="4200">
                        <a:latin typeface="Courier New"/>
                        <a:cs typeface="Courier New"/>
                      </a:endParaRPr>
                    </a:p>
                    <a:p>
                      <a:pPr marL="889000">
                        <a:lnSpc>
                          <a:spcPts val="468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}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121285" marB="0">
                    <a:lnL w="12700">
                      <a:solidFill>
                        <a:srgbClr val="4C4C4C"/>
                      </a:solidFill>
                      <a:prstDash val="solid"/>
                    </a:lnL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endParaRPr sz="42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R w="12700">
                      <a:solidFill>
                        <a:srgbClr val="4C4C4C"/>
                      </a:solidFill>
                      <a:prstDash val="solid"/>
                    </a:lnR>
                    <a:lnT w="3175">
                      <a:solidFill>
                        <a:srgbClr val="000000"/>
                      </a:solidFill>
                      <a:prstDash val="soli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14400">
                <a:tc>
                  <a:txBody>
                    <a:bodyPr/>
                    <a:lstStyle/>
                    <a:p>
                      <a:pPr marL="889000">
                        <a:lnSpc>
                          <a:spcPct val="100000"/>
                        </a:lnSpc>
                        <a:spcBef>
                          <a:spcPts val="1714"/>
                        </a:spcBef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public class MySub</a:t>
                      </a:r>
                      <a:r>
                        <a:rPr sz="4200" spc="-85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spc="-5" dirty="0">
                          <a:latin typeface="Courier New"/>
                          <a:cs typeface="Courier New"/>
                        </a:rPr>
                        <a:t>extends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217804" marB="0">
                    <a:lnL w="12700">
                      <a:solidFill>
                        <a:srgbClr val="4C4C4C"/>
                      </a:solidFill>
                      <a:prstDash val="solid"/>
                    </a:lnL>
                  </a:tcPr>
                </a:tc>
                <a:tc>
                  <a:txBody>
                    <a:bodyPr/>
                    <a:lstStyle/>
                    <a:p>
                      <a:pPr marL="239395">
                        <a:lnSpc>
                          <a:spcPct val="100000"/>
                        </a:lnSpc>
                        <a:spcBef>
                          <a:spcPts val="1714"/>
                        </a:spcBef>
                      </a:pPr>
                      <a:r>
                        <a:rPr sz="4200" spc="-5" dirty="0">
                          <a:latin typeface="Courier New"/>
                          <a:cs typeface="Courier New"/>
                        </a:rPr>
                        <a:t>MyBase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217804" marB="0"/>
                </a:tc>
                <a:tc>
                  <a:txBody>
                    <a:bodyPr/>
                    <a:lstStyle/>
                    <a:p>
                      <a:pPr marR="666115" algn="ctr">
                        <a:lnSpc>
                          <a:spcPct val="100000"/>
                        </a:lnSpc>
                        <a:spcBef>
                          <a:spcPts val="1714"/>
                        </a:spcBef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{</a:t>
                      </a:r>
                      <a:endParaRPr sz="4200">
                        <a:latin typeface="Courier New"/>
                        <a:cs typeface="Courier New"/>
                      </a:endParaRPr>
                    </a:p>
                  </a:txBody>
                  <a:tcPr marL="0" marR="0" marT="217804" marB="0">
                    <a:lnR w="12700">
                      <a:solidFill>
                        <a:srgbClr val="4C4C4C"/>
                      </a:solidFill>
                      <a:prstDash val="soli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500844">
                <a:tc gridSpan="3">
                  <a:txBody>
                    <a:bodyPr/>
                    <a:lstStyle/>
                    <a:p>
                      <a:pPr marL="1529080">
                        <a:lnSpc>
                          <a:spcPts val="4240"/>
                        </a:lnSpc>
                      </a:pPr>
                      <a:r>
                        <a:rPr sz="4200" spc="-5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public MySub() </a:t>
                      </a: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{ </a:t>
                      </a:r>
                      <a:r>
                        <a:rPr sz="4200" spc="-5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super();</a:t>
                      </a:r>
                      <a:r>
                        <a:rPr sz="4200" spc="-4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4200" dirty="0">
                          <a:solidFill>
                            <a:srgbClr val="FF4013"/>
                          </a:solidFill>
                          <a:latin typeface="Courier New"/>
                          <a:cs typeface="Courier New"/>
                        </a:rPr>
                        <a:t>}</a:t>
                      </a:r>
                      <a:endParaRPr sz="4200" dirty="0">
                        <a:latin typeface="Courier New"/>
                        <a:cs typeface="Courier New"/>
                      </a:endParaRPr>
                    </a:p>
                    <a:p>
                      <a:pPr marL="889000">
                        <a:lnSpc>
                          <a:spcPts val="4920"/>
                        </a:lnSpc>
                      </a:pPr>
                      <a:r>
                        <a:rPr sz="4200" dirty="0">
                          <a:latin typeface="Courier New"/>
                          <a:cs typeface="Courier New"/>
                        </a:rPr>
                        <a:t>}</a:t>
                      </a:r>
                    </a:p>
                  </a:txBody>
                  <a:tcPr marL="0" marR="0" marT="0" marB="0">
                    <a:lnL w="12700">
                      <a:solidFill>
                        <a:srgbClr val="4C4C4C"/>
                      </a:solidFill>
                      <a:prstDash val="solid"/>
                    </a:lnL>
                    <a:lnR w="12700">
                      <a:solidFill>
                        <a:srgbClr val="4C4C4C"/>
                      </a:solidFill>
                      <a:prstDash val="solid"/>
                    </a:lnR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3854" y="383540"/>
            <a:ext cx="1068705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31715" algn="l"/>
              </a:tabLst>
            </a:pPr>
            <a:r>
              <a:rPr spc="-5" dirty="0"/>
              <a:t>Automatic	Constructors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635694" y="1943100"/>
            <a:ext cx="11723370" cy="1910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1059180" algn="l"/>
                <a:tab pos="2051050" algn="l"/>
              </a:tabLst>
            </a:pPr>
            <a:r>
              <a:rPr sz="4200" dirty="0">
                <a:latin typeface="Gill Sans MT"/>
                <a:cs typeface="Gill Sans MT"/>
              </a:rPr>
              <a:t>This	</a:t>
            </a:r>
            <a:r>
              <a:rPr sz="4200" spc="-5" dirty="0">
                <a:latin typeface="Gill Sans MT"/>
                <a:cs typeface="Gill Sans MT"/>
              </a:rPr>
              <a:t>also	</a:t>
            </a:r>
            <a:r>
              <a:rPr sz="4200" spc="-10" dirty="0">
                <a:latin typeface="Gill Sans MT"/>
                <a:cs typeface="Gill Sans MT"/>
              </a:rPr>
              <a:t>applies </a:t>
            </a:r>
            <a:r>
              <a:rPr sz="4200" dirty="0">
                <a:latin typeface="Gill Sans MT"/>
                <a:cs typeface="Gill Sans MT"/>
              </a:rPr>
              <a:t>to</a:t>
            </a:r>
            <a:r>
              <a:rPr sz="4200" spc="-5" dirty="0">
                <a:latin typeface="Gill Sans MT"/>
                <a:cs typeface="Gill Sans MT"/>
              </a:rPr>
              <a:t> subclasses,</a:t>
            </a:r>
            <a:endParaRPr sz="4200">
              <a:latin typeface="Gill Sans MT"/>
              <a:cs typeface="Gill Sans MT"/>
            </a:endParaRPr>
          </a:p>
          <a:p>
            <a:pPr marL="12065" marR="5080" algn="ctr">
              <a:lnSpc>
                <a:spcPts val="4900"/>
              </a:lnSpc>
              <a:spcBef>
                <a:spcPts val="209"/>
              </a:spcBef>
            </a:pPr>
            <a:r>
              <a:rPr sz="4200" b="1" spc="200" dirty="0">
                <a:latin typeface="Gill Sans MT"/>
                <a:cs typeface="Gill Sans MT"/>
              </a:rPr>
              <a:t>as </a:t>
            </a:r>
            <a:r>
              <a:rPr sz="4200" b="1" spc="145" dirty="0">
                <a:latin typeface="Gill Sans MT"/>
                <a:cs typeface="Gill Sans MT"/>
              </a:rPr>
              <a:t>long </a:t>
            </a:r>
            <a:r>
              <a:rPr sz="4200" b="1" spc="200" dirty="0">
                <a:latin typeface="Gill Sans MT"/>
                <a:cs typeface="Gill Sans MT"/>
              </a:rPr>
              <a:t>as </a:t>
            </a:r>
            <a:r>
              <a:rPr sz="4200" b="1" spc="220" dirty="0">
                <a:latin typeface="Gill Sans MT"/>
                <a:cs typeface="Gill Sans MT"/>
              </a:rPr>
              <a:t>the </a:t>
            </a:r>
            <a:r>
              <a:rPr sz="4200" b="1" spc="204" dirty="0">
                <a:latin typeface="Gill Sans MT"/>
                <a:cs typeface="Gill Sans MT"/>
              </a:rPr>
              <a:t>base </a:t>
            </a:r>
            <a:r>
              <a:rPr sz="4200" b="1" spc="165" dirty="0">
                <a:latin typeface="Gill Sans MT"/>
                <a:cs typeface="Gill Sans MT"/>
              </a:rPr>
              <a:t>class </a:t>
            </a:r>
            <a:r>
              <a:rPr sz="4200" b="1" spc="204" dirty="0">
                <a:latin typeface="Gill Sans MT"/>
                <a:cs typeface="Gill Sans MT"/>
              </a:rPr>
              <a:t>has </a:t>
            </a:r>
            <a:r>
              <a:rPr sz="4200" b="1" spc="165" dirty="0">
                <a:latin typeface="Gill Sans MT"/>
                <a:cs typeface="Gill Sans MT"/>
              </a:rPr>
              <a:t>a</a:t>
            </a:r>
            <a:r>
              <a:rPr sz="4200" b="1" spc="-705" dirty="0">
                <a:latin typeface="Gill Sans MT"/>
                <a:cs typeface="Gill Sans MT"/>
              </a:rPr>
              <a:t> </a:t>
            </a:r>
            <a:r>
              <a:rPr sz="4200" b="1" spc="220" dirty="0">
                <a:latin typeface="Gill Sans MT"/>
                <a:cs typeface="Gill Sans MT"/>
              </a:rPr>
              <a:t>no-argument  </a:t>
            </a:r>
            <a:r>
              <a:rPr sz="4200" b="1" spc="175" dirty="0">
                <a:latin typeface="Gill Sans MT"/>
                <a:cs typeface="Gill Sans MT"/>
              </a:rPr>
              <a:t>constructor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3854" y="473710"/>
            <a:ext cx="1068705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31715" algn="l"/>
              </a:tabLst>
            </a:pPr>
            <a:r>
              <a:rPr spc="-5" dirty="0"/>
              <a:t>Automatic	Constructors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40386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1059180" algn="l"/>
                <a:tab pos="2051050" algn="l"/>
              </a:tabLst>
            </a:pPr>
            <a:r>
              <a:rPr dirty="0"/>
              <a:t>This	</a:t>
            </a:r>
            <a:r>
              <a:rPr spc="-5" dirty="0"/>
              <a:t>also	</a:t>
            </a:r>
            <a:r>
              <a:rPr spc="-10" dirty="0"/>
              <a:t>applies </a:t>
            </a:r>
            <a:r>
              <a:rPr dirty="0"/>
              <a:t>to</a:t>
            </a:r>
            <a:r>
              <a:rPr spc="-5" dirty="0"/>
              <a:t> subclasses,</a:t>
            </a:r>
          </a:p>
          <a:p>
            <a:pPr marL="12065" marR="5080" algn="ctr">
              <a:lnSpc>
                <a:spcPts val="4900"/>
              </a:lnSpc>
              <a:spcBef>
                <a:spcPts val="209"/>
              </a:spcBef>
            </a:pPr>
            <a:r>
              <a:rPr b="1" spc="200" dirty="0">
                <a:latin typeface="Gill Sans MT"/>
                <a:cs typeface="Gill Sans MT"/>
              </a:rPr>
              <a:t>as </a:t>
            </a:r>
            <a:r>
              <a:rPr b="1" spc="145" dirty="0">
                <a:latin typeface="Gill Sans MT"/>
                <a:cs typeface="Gill Sans MT"/>
              </a:rPr>
              <a:t>long </a:t>
            </a:r>
            <a:r>
              <a:rPr b="1" spc="200" dirty="0">
                <a:latin typeface="Gill Sans MT"/>
                <a:cs typeface="Gill Sans MT"/>
              </a:rPr>
              <a:t>as </a:t>
            </a:r>
            <a:r>
              <a:rPr b="1" spc="220" dirty="0">
                <a:latin typeface="Gill Sans MT"/>
                <a:cs typeface="Gill Sans MT"/>
              </a:rPr>
              <a:t>the </a:t>
            </a:r>
            <a:r>
              <a:rPr b="1" spc="204" dirty="0">
                <a:latin typeface="Gill Sans MT"/>
                <a:cs typeface="Gill Sans MT"/>
              </a:rPr>
              <a:t>base </a:t>
            </a:r>
            <a:r>
              <a:rPr b="1" spc="165" dirty="0">
                <a:latin typeface="Gill Sans MT"/>
                <a:cs typeface="Gill Sans MT"/>
              </a:rPr>
              <a:t>class </a:t>
            </a:r>
            <a:r>
              <a:rPr b="1" spc="204" dirty="0">
                <a:latin typeface="Gill Sans MT"/>
                <a:cs typeface="Gill Sans MT"/>
              </a:rPr>
              <a:t>has </a:t>
            </a:r>
            <a:r>
              <a:rPr b="1" spc="165" dirty="0">
                <a:latin typeface="Gill Sans MT"/>
                <a:cs typeface="Gill Sans MT"/>
              </a:rPr>
              <a:t>a</a:t>
            </a:r>
            <a:r>
              <a:rPr b="1" spc="-705" dirty="0">
                <a:latin typeface="Gill Sans MT"/>
                <a:cs typeface="Gill Sans MT"/>
              </a:rPr>
              <a:t> </a:t>
            </a:r>
            <a:r>
              <a:rPr b="1" spc="220" dirty="0">
                <a:latin typeface="Gill Sans MT"/>
                <a:cs typeface="Gill Sans MT"/>
              </a:rPr>
              <a:t>no-argument  </a:t>
            </a:r>
            <a:r>
              <a:rPr b="1" spc="175" dirty="0">
                <a:latin typeface="Gill Sans MT"/>
                <a:cs typeface="Gill Sans MT"/>
              </a:rPr>
              <a:t>constructor</a:t>
            </a:r>
          </a:p>
          <a:p>
            <a:pPr marL="93345">
              <a:lnSpc>
                <a:spcPts val="4920"/>
              </a:lnSpc>
              <a:spcBef>
                <a:spcPts val="3070"/>
              </a:spcBef>
            </a:pPr>
            <a:r>
              <a:rPr spc="-5" dirty="0">
                <a:latin typeface="Courier New"/>
                <a:cs typeface="Courier New"/>
              </a:rPr>
              <a:t>public class MyBase</a:t>
            </a:r>
            <a:r>
              <a:rPr spc="-2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{</a:t>
            </a:r>
          </a:p>
          <a:p>
            <a:pPr marL="733425">
              <a:lnSpc>
                <a:spcPts val="4800"/>
              </a:lnSpc>
            </a:pPr>
            <a:r>
              <a:rPr spc="-5" dirty="0">
                <a:latin typeface="Courier New"/>
                <a:cs typeface="Courier New"/>
              </a:rPr>
              <a:t>// explicit non-no-arg</a:t>
            </a:r>
            <a:r>
              <a:rPr spc="-8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constructor</a:t>
            </a:r>
          </a:p>
          <a:p>
            <a:pPr marL="733425">
              <a:lnSpc>
                <a:spcPts val="4800"/>
              </a:lnSpc>
            </a:pPr>
            <a:r>
              <a:rPr spc="-5" dirty="0">
                <a:latin typeface="Courier New"/>
                <a:cs typeface="Courier New"/>
              </a:rPr>
              <a:t>// defined </a:t>
            </a:r>
            <a:r>
              <a:rPr dirty="0">
                <a:latin typeface="Courier New"/>
                <a:cs typeface="Courier New"/>
              </a:rPr>
              <a:t>- </a:t>
            </a:r>
            <a:r>
              <a:rPr spc="-5" dirty="0">
                <a:latin typeface="Courier New"/>
                <a:cs typeface="Courier New"/>
              </a:rPr>
              <a:t>no</a:t>
            </a:r>
            <a:r>
              <a:rPr spc="-5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automatically</a:t>
            </a:r>
          </a:p>
          <a:p>
            <a:pPr marL="733425" marR="2980055">
              <a:lnSpc>
                <a:spcPts val="4800"/>
              </a:lnSpc>
              <a:spcBef>
                <a:spcPts val="240"/>
              </a:spcBef>
            </a:pPr>
            <a:r>
              <a:rPr spc="-5" dirty="0">
                <a:latin typeface="Courier New"/>
                <a:cs typeface="Courier New"/>
              </a:rPr>
              <a:t>// generated</a:t>
            </a:r>
            <a:r>
              <a:rPr spc="-9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constructors  </a:t>
            </a:r>
            <a:r>
              <a:rPr spc="-5" dirty="0">
                <a:latin typeface="Courier New"/>
                <a:cs typeface="Courier New"/>
              </a:rPr>
              <a:t>public MyBase(int x)</a:t>
            </a:r>
            <a:r>
              <a:rPr spc="-6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{}</a:t>
            </a:r>
          </a:p>
          <a:p>
            <a:pPr marL="93345">
              <a:lnSpc>
                <a:spcPts val="4560"/>
              </a:lnSpc>
            </a:pPr>
            <a:r>
              <a:rPr dirty="0">
                <a:latin typeface="Courier New"/>
                <a:cs typeface="Courier New"/>
              </a:rPr>
              <a:t>}</a:t>
            </a:r>
          </a:p>
          <a:p>
            <a:pPr marL="93345">
              <a:lnSpc>
                <a:spcPts val="4920"/>
              </a:lnSpc>
            </a:pPr>
            <a:r>
              <a:rPr spc="-5" dirty="0">
                <a:latin typeface="Courier New"/>
                <a:cs typeface="Courier New"/>
              </a:rPr>
              <a:t>public class MySub extends MyBase</a:t>
            </a:r>
            <a:r>
              <a:rPr spc="-7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{}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153854" y="422910"/>
            <a:ext cx="1068705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31715" algn="l"/>
              </a:tabLst>
            </a:pPr>
            <a:r>
              <a:rPr spc="-5" dirty="0"/>
              <a:t>Automatic	Constructors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40386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1059180" algn="l"/>
                <a:tab pos="2051050" algn="l"/>
              </a:tabLst>
            </a:pPr>
            <a:r>
              <a:rPr dirty="0"/>
              <a:t>This	</a:t>
            </a:r>
            <a:r>
              <a:rPr spc="-5" dirty="0"/>
              <a:t>also	</a:t>
            </a:r>
            <a:r>
              <a:rPr spc="-10" dirty="0"/>
              <a:t>applies </a:t>
            </a:r>
            <a:r>
              <a:rPr dirty="0"/>
              <a:t>to</a:t>
            </a:r>
            <a:r>
              <a:rPr spc="-5" dirty="0"/>
              <a:t> subclasses,</a:t>
            </a:r>
          </a:p>
          <a:p>
            <a:pPr marL="12065" marR="5080" algn="ctr">
              <a:lnSpc>
                <a:spcPts val="4900"/>
              </a:lnSpc>
              <a:spcBef>
                <a:spcPts val="209"/>
              </a:spcBef>
            </a:pPr>
            <a:r>
              <a:rPr b="1" spc="200" dirty="0">
                <a:latin typeface="Gill Sans MT"/>
                <a:cs typeface="Gill Sans MT"/>
              </a:rPr>
              <a:t>as </a:t>
            </a:r>
            <a:r>
              <a:rPr b="1" spc="145" dirty="0">
                <a:latin typeface="Gill Sans MT"/>
                <a:cs typeface="Gill Sans MT"/>
              </a:rPr>
              <a:t>long </a:t>
            </a:r>
            <a:r>
              <a:rPr b="1" spc="200" dirty="0">
                <a:latin typeface="Gill Sans MT"/>
                <a:cs typeface="Gill Sans MT"/>
              </a:rPr>
              <a:t>as </a:t>
            </a:r>
            <a:r>
              <a:rPr b="1" spc="220" dirty="0">
                <a:latin typeface="Gill Sans MT"/>
                <a:cs typeface="Gill Sans MT"/>
              </a:rPr>
              <a:t>the </a:t>
            </a:r>
            <a:r>
              <a:rPr b="1" spc="204" dirty="0">
                <a:latin typeface="Gill Sans MT"/>
                <a:cs typeface="Gill Sans MT"/>
              </a:rPr>
              <a:t>base </a:t>
            </a:r>
            <a:r>
              <a:rPr b="1" spc="165" dirty="0">
                <a:latin typeface="Gill Sans MT"/>
                <a:cs typeface="Gill Sans MT"/>
              </a:rPr>
              <a:t>class </a:t>
            </a:r>
            <a:r>
              <a:rPr b="1" spc="204" dirty="0">
                <a:latin typeface="Gill Sans MT"/>
                <a:cs typeface="Gill Sans MT"/>
              </a:rPr>
              <a:t>has </a:t>
            </a:r>
            <a:r>
              <a:rPr b="1" spc="165" dirty="0">
                <a:latin typeface="Gill Sans MT"/>
                <a:cs typeface="Gill Sans MT"/>
              </a:rPr>
              <a:t>a</a:t>
            </a:r>
            <a:r>
              <a:rPr b="1" spc="-705" dirty="0">
                <a:latin typeface="Gill Sans MT"/>
                <a:cs typeface="Gill Sans MT"/>
              </a:rPr>
              <a:t> </a:t>
            </a:r>
            <a:r>
              <a:rPr b="1" spc="220" dirty="0">
                <a:latin typeface="Gill Sans MT"/>
                <a:cs typeface="Gill Sans MT"/>
              </a:rPr>
              <a:t>no-argument  </a:t>
            </a:r>
            <a:r>
              <a:rPr b="1" spc="175" dirty="0">
                <a:latin typeface="Gill Sans MT"/>
                <a:cs typeface="Gill Sans MT"/>
              </a:rPr>
              <a:t>constructor</a:t>
            </a:r>
          </a:p>
          <a:p>
            <a:pPr marL="93345">
              <a:lnSpc>
                <a:spcPts val="4920"/>
              </a:lnSpc>
              <a:spcBef>
                <a:spcPts val="2170"/>
              </a:spcBef>
            </a:pPr>
            <a:r>
              <a:rPr spc="-5" dirty="0">
                <a:latin typeface="Courier New"/>
                <a:cs typeface="Courier New"/>
              </a:rPr>
              <a:t>public class MyBase</a:t>
            </a:r>
            <a:r>
              <a:rPr spc="-2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{</a:t>
            </a:r>
          </a:p>
          <a:p>
            <a:pPr marL="733425">
              <a:lnSpc>
                <a:spcPts val="4800"/>
              </a:lnSpc>
            </a:pPr>
            <a:r>
              <a:rPr spc="-5" dirty="0">
                <a:latin typeface="Courier New"/>
                <a:cs typeface="Courier New"/>
              </a:rPr>
              <a:t>// explicit non-no-arg</a:t>
            </a:r>
            <a:r>
              <a:rPr spc="-8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constructor</a:t>
            </a:r>
          </a:p>
          <a:p>
            <a:pPr marL="733425">
              <a:lnSpc>
                <a:spcPts val="4800"/>
              </a:lnSpc>
            </a:pPr>
            <a:r>
              <a:rPr spc="-5" dirty="0">
                <a:latin typeface="Courier New"/>
                <a:cs typeface="Courier New"/>
              </a:rPr>
              <a:t>// defined </a:t>
            </a:r>
            <a:r>
              <a:rPr dirty="0">
                <a:latin typeface="Courier New"/>
                <a:cs typeface="Courier New"/>
              </a:rPr>
              <a:t>- </a:t>
            </a:r>
            <a:r>
              <a:rPr spc="-5" dirty="0">
                <a:latin typeface="Courier New"/>
                <a:cs typeface="Courier New"/>
              </a:rPr>
              <a:t>no</a:t>
            </a:r>
            <a:r>
              <a:rPr spc="-5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automatically</a:t>
            </a:r>
          </a:p>
          <a:p>
            <a:pPr marL="733425" marR="2980055">
              <a:lnSpc>
                <a:spcPts val="4800"/>
              </a:lnSpc>
              <a:spcBef>
                <a:spcPts val="240"/>
              </a:spcBef>
            </a:pPr>
            <a:r>
              <a:rPr spc="-5" dirty="0">
                <a:latin typeface="Courier New"/>
                <a:cs typeface="Courier New"/>
              </a:rPr>
              <a:t>// generated</a:t>
            </a:r>
            <a:r>
              <a:rPr spc="-9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constructors  </a:t>
            </a:r>
            <a:r>
              <a:rPr spc="-5" dirty="0">
                <a:latin typeface="Courier New"/>
                <a:cs typeface="Courier New"/>
              </a:rPr>
              <a:t>public MyBase(int x)</a:t>
            </a:r>
            <a:r>
              <a:rPr spc="-6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{}</a:t>
            </a:r>
          </a:p>
          <a:p>
            <a:pPr marL="93345">
              <a:lnSpc>
                <a:spcPts val="4560"/>
              </a:lnSpc>
            </a:pPr>
            <a:r>
              <a:rPr dirty="0">
                <a:latin typeface="Courier New"/>
                <a:cs typeface="Courier New"/>
              </a:rPr>
              <a:t>}</a:t>
            </a:r>
          </a:p>
          <a:p>
            <a:pPr marL="733425" marR="419734" indent="-640715">
              <a:lnSpc>
                <a:spcPts val="4800"/>
              </a:lnSpc>
              <a:spcBef>
                <a:spcPts val="240"/>
              </a:spcBef>
            </a:pPr>
            <a:r>
              <a:rPr spc="-5" dirty="0">
                <a:latin typeface="Courier New"/>
                <a:cs typeface="Courier New"/>
              </a:rPr>
              <a:t>public class MySub extends MyBase </a:t>
            </a:r>
            <a:r>
              <a:rPr dirty="0">
                <a:latin typeface="Courier New"/>
                <a:cs typeface="Courier New"/>
              </a:rPr>
              <a:t>{  </a:t>
            </a:r>
            <a:r>
              <a:rPr spc="-5" dirty="0">
                <a:latin typeface="Courier New"/>
                <a:cs typeface="Courier New"/>
              </a:rPr>
              <a:t>public MySub() </a:t>
            </a:r>
            <a:r>
              <a:rPr dirty="0">
                <a:latin typeface="Courier New"/>
                <a:cs typeface="Courier New"/>
              </a:rPr>
              <a:t>{ </a:t>
            </a:r>
            <a:r>
              <a:rPr spc="-5" dirty="0">
                <a:latin typeface="Courier New"/>
                <a:cs typeface="Courier New"/>
              </a:rPr>
              <a:t>super();</a:t>
            </a:r>
            <a:r>
              <a:rPr spc="-4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}</a:t>
            </a:r>
          </a:p>
          <a:p>
            <a:pPr marL="93345">
              <a:lnSpc>
                <a:spcPts val="4680"/>
              </a:lnSpc>
            </a:pPr>
            <a:r>
              <a:rPr dirty="0">
                <a:latin typeface="Courier New"/>
                <a:cs typeface="Courier New"/>
              </a:rPr>
              <a:t>}</a:t>
            </a:r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14300" y="9728200"/>
            <a:ext cx="6788784" cy="360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endParaRPr sz="2200" dirty="0">
              <a:latin typeface="Lucida Sans Unicode"/>
              <a:cs typeface="Lucida Sans Unicode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6849" y="332740"/>
            <a:ext cx="1068705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831715" algn="l"/>
              </a:tabLst>
            </a:pPr>
            <a:r>
              <a:rPr spc="-5" dirty="0"/>
              <a:t>Automatic	Constructors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4038600"/>
            <a:ext cx="13004800" cy="0"/>
          </a:xfrm>
          <a:custGeom>
            <a:avLst/>
            <a:gdLst/>
            <a:ahLst/>
            <a:cxnLst/>
            <a:rect l="l" t="t" r="r" b="b"/>
            <a:pathLst>
              <a:path w="13004800">
                <a:moveTo>
                  <a:pt x="0" y="0"/>
                </a:moveTo>
                <a:lnTo>
                  <a:pt x="13004800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ts val="4970"/>
              </a:lnSpc>
              <a:spcBef>
                <a:spcPts val="100"/>
              </a:spcBef>
              <a:tabLst>
                <a:tab pos="1059180" algn="l"/>
                <a:tab pos="2051050" algn="l"/>
              </a:tabLst>
            </a:pPr>
            <a:r>
              <a:rPr dirty="0"/>
              <a:t>This	</a:t>
            </a:r>
            <a:r>
              <a:rPr spc="-5" dirty="0"/>
              <a:t>also	</a:t>
            </a:r>
            <a:r>
              <a:rPr spc="-10" dirty="0"/>
              <a:t>applies </a:t>
            </a:r>
            <a:r>
              <a:rPr dirty="0"/>
              <a:t>to</a:t>
            </a:r>
            <a:r>
              <a:rPr spc="-5" dirty="0"/>
              <a:t> subclasses,</a:t>
            </a:r>
          </a:p>
          <a:p>
            <a:pPr marL="12065" marR="5080" algn="ctr">
              <a:lnSpc>
                <a:spcPts val="4900"/>
              </a:lnSpc>
              <a:spcBef>
                <a:spcPts val="209"/>
              </a:spcBef>
            </a:pPr>
            <a:r>
              <a:rPr b="1" spc="200" dirty="0">
                <a:latin typeface="Gill Sans MT"/>
                <a:cs typeface="Gill Sans MT"/>
              </a:rPr>
              <a:t>as </a:t>
            </a:r>
            <a:r>
              <a:rPr b="1" spc="145" dirty="0">
                <a:latin typeface="Gill Sans MT"/>
                <a:cs typeface="Gill Sans MT"/>
              </a:rPr>
              <a:t>long </a:t>
            </a:r>
            <a:r>
              <a:rPr b="1" spc="200" dirty="0">
                <a:latin typeface="Gill Sans MT"/>
                <a:cs typeface="Gill Sans MT"/>
              </a:rPr>
              <a:t>as </a:t>
            </a:r>
            <a:r>
              <a:rPr b="1" spc="220" dirty="0">
                <a:latin typeface="Gill Sans MT"/>
                <a:cs typeface="Gill Sans MT"/>
              </a:rPr>
              <a:t>the </a:t>
            </a:r>
            <a:r>
              <a:rPr b="1" spc="204" dirty="0">
                <a:latin typeface="Gill Sans MT"/>
                <a:cs typeface="Gill Sans MT"/>
              </a:rPr>
              <a:t>base </a:t>
            </a:r>
            <a:r>
              <a:rPr b="1" spc="165" dirty="0">
                <a:latin typeface="Gill Sans MT"/>
                <a:cs typeface="Gill Sans MT"/>
              </a:rPr>
              <a:t>class </a:t>
            </a:r>
            <a:r>
              <a:rPr b="1" spc="204" dirty="0">
                <a:latin typeface="Gill Sans MT"/>
                <a:cs typeface="Gill Sans MT"/>
              </a:rPr>
              <a:t>has </a:t>
            </a:r>
            <a:r>
              <a:rPr b="1" spc="165" dirty="0">
                <a:latin typeface="Gill Sans MT"/>
                <a:cs typeface="Gill Sans MT"/>
              </a:rPr>
              <a:t>a</a:t>
            </a:r>
            <a:r>
              <a:rPr b="1" spc="-705" dirty="0">
                <a:latin typeface="Gill Sans MT"/>
                <a:cs typeface="Gill Sans MT"/>
              </a:rPr>
              <a:t> </a:t>
            </a:r>
            <a:r>
              <a:rPr b="1" spc="220" dirty="0">
                <a:latin typeface="Gill Sans MT"/>
                <a:cs typeface="Gill Sans MT"/>
              </a:rPr>
              <a:t>no-argument  </a:t>
            </a:r>
            <a:r>
              <a:rPr b="1" spc="175" dirty="0">
                <a:latin typeface="Gill Sans MT"/>
                <a:cs typeface="Gill Sans MT"/>
              </a:rPr>
              <a:t>constructor</a:t>
            </a:r>
          </a:p>
          <a:p>
            <a:pPr marL="93345">
              <a:lnSpc>
                <a:spcPts val="4920"/>
              </a:lnSpc>
              <a:spcBef>
                <a:spcPts val="2170"/>
              </a:spcBef>
            </a:pPr>
            <a:r>
              <a:rPr spc="-5" dirty="0">
                <a:latin typeface="Courier New"/>
                <a:cs typeface="Courier New"/>
              </a:rPr>
              <a:t>public class MyBase</a:t>
            </a:r>
            <a:r>
              <a:rPr spc="-2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{</a:t>
            </a:r>
          </a:p>
          <a:p>
            <a:pPr marL="733425">
              <a:lnSpc>
                <a:spcPts val="4800"/>
              </a:lnSpc>
            </a:pPr>
            <a:r>
              <a:rPr spc="-5" dirty="0">
                <a:latin typeface="Courier New"/>
                <a:cs typeface="Courier New"/>
              </a:rPr>
              <a:t>// explicit non-no-arg</a:t>
            </a:r>
            <a:r>
              <a:rPr spc="-8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constructor</a:t>
            </a:r>
          </a:p>
          <a:p>
            <a:pPr marL="733425">
              <a:lnSpc>
                <a:spcPts val="4800"/>
              </a:lnSpc>
            </a:pPr>
            <a:r>
              <a:rPr spc="-5" dirty="0">
                <a:latin typeface="Courier New"/>
                <a:cs typeface="Courier New"/>
              </a:rPr>
              <a:t>// defined </a:t>
            </a:r>
            <a:r>
              <a:rPr dirty="0">
                <a:latin typeface="Courier New"/>
                <a:cs typeface="Courier New"/>
              </a:rPr>
              <a:t>- </a:t>
            </a:r>
            <a:r>
              <a:rPr spc="-5" dirty="0">
                <a:latin typeface="Courier New"/>
                <a:cs typeface="Courier New"/>
              </a:rPr>
              <a:t>no</a:t>
            </a:r>
            <a:r>
              <a:rPr spc="-5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automatically</a:t>
            </a:r>
          </a:p>
          <a:p>
            <a:pPr marL="733425" marR="2980055">
              <a:lnSpc>
                <a:spcPts val="4800"/>
              </a:lnSpc>
              <a:spcBef>
                <a:spcPts val="240"/>
              </a:spcBef>
            </a:pPr>
            <a:r>
              <a:rPr spc="-5" dirty="0">
                <a:latin typeface="Courier New"/>
                <a:cs typeface="Courier New"/>
              </a:rPr>
              <a:t>// generated</a:t>
            </a:r>
            <a:r>
              <a:rPr spc="-95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constructors  </a:t>
            </a:r>
            <a:r>
              <a:rPr spc="-5" dirty="0">
                <a:latin typeface="Courier New"/>
                <a:cs typeface="Courier New"/>
              </a:rPr>
              <a:t>public MyBase(int x)</a:t>
            </a:r>
            <a:r>
              <a:rPr spc="-60" dirty="0">
                <a:latin typeface="Courier New"/>
                <a:cs typeface="Courier New"/>
              </a:rPr>
              <a:t> </a:t>
            </a:r>
            <a:r>
              <a:rPr dirty="0">
                <a:latin typeface="Courier New"/>
                <a:cs typeface="Courier New"/>
              </a:rPr>
              <a:t>{}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716464" y="7169150"/>
            <a:ext cx="346075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16464" y="7778750"/>
            <a:ext cx="11227435" cy="1884680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652780" marR="5080" indent="-640715">
              <a:lnSpc>
                <a:spcPts val="4800"/>
              </a:lnSpc>
              <a:spcBef>
                <a:spcPts val="459"/>
              </a:spcBef>
              <a:tabLst>
                <a:tab pos="8975090" algn="l"/>
              </a:tabLst>
            </a:pPr>
            <a:r>
              <a:rPr sz="4200" spc="-5" dirty="0">
                <a:latin typeface="Courier New"/>
                <a:cs typeface="Courier New"/>
              </a:rPr>
              <a:t>public class MySub extends MyBase </a:t>
            </a:r>
            <a:r>
              <a:rPr sz="4200" dirty="0">
                <a:latin typeface="Courier New"/>
                <a:cs typeface="Courier New"/>
              </a:rPr>
              <a:t>{  </a:t>
            </a:r>
            <a:r>
              <a:rPr sz="4200" spc="-5" dirty="0">
                <a:latin typeface="Courier New"/>
                <a:cs typeface="Courier New"/>
              </a:rPr>
              <a:t>public MySub()</a:t>
            </a:r>
            <a:r>
              <a:rPr sz="4200" dirty="0">
                <a:latin typeface="Courier New"/>
                <a:cs typeface="Courier New"/>
              </a:rPr>
              <a:t> {</a:t>
            </a:r>
            <a:r>
              <a:rPr sz="4200" spc="5" dirty="0">
                <a:latin typeface="Courier New"/>
                <a:cs typeface="Courier New"/>
              </a:rPr>
              <a:t> </a:t>
            </a:r>
            <a:r>
              <a:rPr sz="4200" dirty="0">
                <a:solidFill>
                  <a:srgbClr val="FF4013"/>
                </a:solidFill>
                <a:latin typeface="Courier New"/>
                <a:cs typeface="Courier New"/>
              </a:rPr>
              <a:t>super();	</a:t>
            </a: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  <a:p>
            <a:pPr marL="12700">
              <a:lnSpc>
                <a:spcPts val="4680"/>
              </a:lnSpc>
            </a:pPr>
            <a:r>
              <a:rPr sz="4200" dirty="0">
                <a:latin typeface="Courier New"/>
                <a:cs typeface="Courier New"/>
              </a:rPr>
              <a:t>}</a:t>
            </a:r>
            <a:endParaRPr sz="4200">
              <a:latin typeface="Courier New"/>
              <a:cs typeface="Courier New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859262" y="7213600"/>
            <a:ext cx="8374380" cy="6654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Does not </a:t>
            </a:r>
            <a:r>
              <a:rPr sz="4200" dirty="0">
                <a:solidFill>
                  <a:srgbClr val="FF4013"/>
                </a:solidFill>
                <a:latin typeface="Gill Sans MT"/>
                <a:cs typeface="Gill Sans MT"/>
              </a:rPr>
              <a:t>exist - 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code will not</a:t>
            </a:r>
            <a:r>
              <a:rPr sz="4200" spc="-35" dirty="0">
                <a:solidFill>
                  <a:srgbClr val="FF4013"/>
                </a:solidFill>
                <a:latin typeface="Gill Sans MT"/>
                <a:cs typeface="Gill Sans MT"/>
              </a:rPr>
              <a:t> </a:t>
            </a:r>
            <a:r>
              <a:rPr sz="4200" spc="-5" dirty="0">
                <a:solidFill>
                  <a:srgbClr val="FF4013"/>
                </a:solidFill>
                <a:latin typeface="Gill Sans MT"/>
                <a:cs typeface="Gill Sans MT"/>
              </a:rPr>
              <a:t>compile</a:t>
            </a:r>
            <a:endParaRPr sz="4200">
              <a:latin typeface="Gill Sans MT"/>
              <a:cs typeface="Gill Sans MT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11800" y="2641600"/>
            <a:ext cx="19812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626100" y="3073400"/>
            <a:ext cx="17526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11800" y="2641600"/>
            <a:ext cx="19812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0480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2400"/>
              </a:spcBef>
            </a:pPr>
            <a:r>
              <a:rPr sz="4000" spc="-5" dirty="0">
                <a:solidFill>
                  <a:srgbClr val="FFFFFF"/>
                </a:solidFill>
              </a:rPr>
              <a:t>Mammal</a:t>
            </a:r>
            <a:endParaRPr sz="4000"/>
          </a:p>
        </p:txBody>
      </p:sp>
      <p:sp>
        <p:nvSpPr>
          <p:cNvPr id="5" name="object 5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11800" y="2641600"/>
            <a:ext cx="19812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626100" y="3073400"/>
            <a:ext cx="17526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11800" y="2641600"/>
            <a:ext cx="19812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0480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2400"/>
              </a:spcBef>
            </a:pPr>
            <a:r>
              <a:rPr sz="4000" spc="-5" dirty="0">
                <a:solidFill>
                  <a:srgbClr val="FFFFFF"/>
                </a:solidFill>
              </a:rPr>
              <a:t>Mammal</a:t>
            </a:r>
            <a:endParaRPr sz="4000"/>
          </a:p>
        </p:txBody>
      </p:sp>
      <p:sp>
        <p:nvSpPr>
          <p:cNvPr id="5" name="object 5"/>
          <p:cNvSpPr/>
          <p:nvPr/>
        </p:nvSpPr>
        <p:spPr>
          <a:xfrm>
            <a:off x="1676400" y="5956300"/>
            <a:ext cx="2374900" cy="2362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11800" y="2641600"/>
            <a:ext cx="19812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626100" y="3073400"/>
            <a:ext cx="17526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11800" y="2641600"/>
            <a:ext cx="19812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0480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2400"/>
              </a:spcBef>
            </a:pPr>
            <a:r>
              <a:rPr sz="4000" spc="-5" dirty="0">
                <a:solidFill>
                  <a:srgbClr val="FFFFFF"/>
                </a:solidFill>
              </a:rPr>
              <a:t>Mammal</a:t>
            </a:r>
            <a:endParaRPr sz="4000"/>
          </a:p>
        </p:txBody>
      </p:sp>
      <p:sp>
        <p:nvSpPr>
          <p:cNvPr id="5" name="object 5"/>
          <p:cNvSpPr/>
          <p:nvPr/>
        </p:nvSpPr>
        <p:spPr>
          <a:xfrm>
            <a:off x="1676400" y="5956300"/>
            <a:ext cx="2374900" cy="2362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21700" y="6057900"/>
            <a:ext cx="3073400" cy="2159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11800" y="2641600"/>
            <a:ext cx="19812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626100" y="3073400"/>
            <a:ext cx="17526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5511800" y="2641600"/>
            <a:ext cx="19812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0480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2400"/>
              </a:spcBef>
            </a:pPr>
            <a:r>
              <a:rPr sz="4000" spc="-5" dirty="0">
                <a:solidFill>
                  <a:srgbClr val="FFFFFF"/>
                </a:solidFill>
              </a:rPr>
              <a:t>Mammal</a:t>
            </a:r>
            <a:endParaRPr sz="4000"/>
          </a:p>
        </p:txBody>
      </p:sp>
      <p:sp>
        <p:nvSpPr>
          <p:cNvPr id="5" name="object 5"/>
          <p:cNvSpPr/>
          <p:nvPr/>
        </p:nvSpPr>
        <p:spPr>
          <a:xfrm>
            <a:off x="1676400" y="5956300"/>
            <a:ext cx="2374900" cy="2362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21700" y="6057900"/>
            <a:ext cx="3073400" cy="2159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4177805" y="6560507"/>
            <a:ext cx="918844" cy="784225"/>
          </a:xfrm>
          <a:custGeom>
            <a:avLst/>
            <a:gdLst/>
            <a:ahLst/>
            <a:cxnLst/>
            <a:rect l="l" t="t" r="r" b="b"/>
            <a:pathLst>
              <a:path w="918845" h="784225">
                <a:moveTo>
                  <a:pt x="0" y="0"/>
                </a:moveTo>
                <a:lnTo>
                  <a:pt x="75347" y="10433"/>
                </a:lnTo>
                <a:lnTo>
                  <a:pt x="146916" y="21112"/>
                </a:lnTo>
                <a:lnTo>
                  <a:pt x="214778" y="32028"/>
                </a:lnTo>
                <a:lnTo>
                  <a:pt x="279005" y="43171"/>
                </a:lnTo>
                <a:lnTo>
                  <a:pt x="339669" y="54532"/>
                </a:lnTo>
                <a:lnTo>
                  <a:pt x="396841" y="66100"/>
                </a:lnTo>
                <a:lnTo>
                  <a:pt x="450595" y="77867"/>
                </a:lnTo>
                <a:lnTo>
                  <a:pt x="501002" y="89823"/>
                </a:lnTo>
                <a:lnTo>
                  <a:pt x="548133" y="101958"/>
                </a:lnTo>
                <a:lnTo>
                  <a:pt x="592061" y="114262"/>
                </a:lnTo>
                <a:lnTo>
                  <a:pt x="632858" y="126727"/>
                </a:lnTo>
                <a:lnTo>
                  <a:pt x="670596" y="139342"/>
                </a:lnTo>
                <a:lnTo>
                  <a:pt x="737182" y="164985"/>
                </a:lnTo>
                <a:lnTo>
                  <a:pt x="792395" y="191116"/>
                </a:lnTo>
                <a:lnTo>
                  <a:pt x="836810" y="217657"/>
                </a:lnTo>
                <a:lnTo>
                  <a:pt x="871005" y="244531"/>
                </a:lnTo>
                <a:lnTo>
                  <a:pt x="904391" y="285301"/>
                </a:lnTo>
                <a:lnTo>
                  <a:pt x="918018" y="326391"/>
                </a:lnTo>
                <a:lnTo>
                  <a:pt x="918505" y="340114"/>
                </a:lnTo>
                <a:lnTo>
                  <a:pt x="917085" y="353835"/>
                </a:lnTo>
                <a:lnTo>
                  <a:pt x="902100" y="394884"/>
                </a:lnTo>
                <a:lnTo>
                  <a:pt x="872538" y="435564"/>
                </a:lnTo>
                <a:lnTo>
                  <a:pt x="830342" y="475615"/>
                </a:lnTo>
                <a:lnTo>
                  <a:pt x="796154" y="501840"/>
                </a:lnTo>
                <a:lnTo>
                  <a:pt x="757790" y="527594"/>
                </a:lnTo>
                <a:lnTo>
                  <a:pt x="715827" y="552801"/>
                </a:lnTo>
                <a:lnTo>
                  <a:pt x="670841" y="577383"/>
                </a:lnTo>
                <a:lnTo>
                  <a:pt x="623407" y="601266"/>
                </a:lnTo>
                <a:lnTo>
                  <a:pt x="574101" y="624371"/>
                </a:lnTo>
                <a:lnTo>
                  <a:pt x="523500" y="646623"/>
                </a:lnTo>
                <a:lnTo>
                  <a:pt x="472178" y="667945"/>
                </a:lnTo>
                <a:lnTo>
                  <a:pt x="420713" y="688259"/>
                </a:lnTo>
                <a:lnTo>
                  <a:pt x="369679" y="707490"/>
                </a:lnTo>
                <a:lnTo>
                  <a:pt x="319652" y="725561"/>
                </a:lnTo>
                <a:lnTo>
                  <a:pt x="271209" y="742396"/>
                </a:lnTo>
                <a:lnTo>
                  <a:pt x="224925" y="757917"/>
                </a:lnTo>
                <a:lnTo>
                  <a:pt x="181376" y="772048"/>
                </a:lnTo>
                <a:lnTo>
                  <a:pt x="160807" y="778568"/>
                </a:lnTo>
                <a:lnTo>
                  <a:pt x="142515" y="78396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177804" y="7258687"/>
            <a:ext cx="184785" cy="161290"/>
          </a:xfrm>
          <a:custGeom>
            <a:avLst/>
            <a:gdLst/>
            <a:ahLst/>
            <a:cxnLst/>
            <a:rect l="l" t="t" r="r" b="b"/>
            <a:pathLst>
              <a:path w="184785" h="161290">
                <a:moveTo>
                  <a:pt x="137069" y="0"/>
                </a:moveTo>
                <a:lnTo>
                  <a:pt x="0" y="127831"/>
                </a:lnTo>
                <a:lnTo>
                  <a:pt x="184506" y="160789"/>
                </a:lnTo>
                <a:lnTo>
                  <a:pt x="137069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894728" y="7789983"/>
            <a:ext cx="958215" cy="873125"/>
          </a:xfrm>
          <a:custGeom>
            <a:avLst/>
            <a:gdLst/>
            <a:ahLst/>
            <a:cxnLst/>
            <a:rect l="l" t="t" r="r" b="b"/>
            <a:pathLst>
              <a:path w="958215" h="873125">
                <a:moveTo>
                  <a:pt x="957613" y="533586"/>
                </a:moveTo>
                <a:lnTo>
                  <a:pt x="891588" y="571359"/>
                </a:lnTo>
                <a:lnTo>
                  <a:pt x="828403" y="606628"/>
                </a:lnTo>
                <a:lnTo>
                  <a:pt x="768009" y="639444"/>
                </a:lnTo>
                <a:lnTo>
                  <a:pt x="710353" y="669861"/>
                </a:lnTo>
                <a:lnTo>
                  <a:pt x="655386" y="697928"/>
                </a:lnTo>
                <a:lnTo>
                  <a:pt x="603056" y="723698"/>
                </a:lnTo>
                <a:lnTo>
                  <a:pt x="553311" y="747222"/>
                </a:lnTo>
                <a:lnTo>
                  <a:pt x="506101" y="768552"/>
                </a:lnTo>
                <a:lnTo>
                  <a:pt x="461374" y="787738"/>
                </a:lnTo>
                <a:lnTo>
                  <a:pt x="419079" y="804834"/>
                </a:lnTo>
                <a:lnTo>
                  <a:pt x="379166" y="819890"/>
                </a:lnTo>
                <a:lnTo>
                  <a:pt x="341582" y="832958"/>
                </a:lnTo>
                <a:lnTo>
                  <a:pt x="273201" y="853336"/>
                </a:lnTo>
                <a:lnTo>
                  <a:pt x="213526" y="866380"/>
                </a:lnTo>
                <a:lnTo>
                  <a:pt x="162148" y="872503"/>
                </a:lnTo>
                <a:lnTo>
                  <a:pt x="139443" y="873098"/>
                </a:lnTo>
                <a:lnTo>
                  <a:pt x="118659" y="872117"/>
                </a:lnTo>
                <a:lnTo>
                  <a:pt x="67320" y="860236"/>
                </a:lnTo>
                <a:lnTo>
                  <a:pt x="31428" y="836031"/>
                </a:lnTo>
                <a:lnTo>
                  <a:pt x="9604" y="800892"/>
                </a:lnTo>
                <a:lnTo>
                  <a:pt x="465" y="756213"/>
                </a:lnTo>
                <a:lnTo>
                  <a:pt x="0" y="739441"/>
                </a:lnTo>
                <a:lnTo>
                  <a:pt x="739" y="721814"/>
                </a:lnTo>
                <a:lnTo>
                  <a:pt x="9676" y="664327"/>
                </a:lnTo>
                <a:lnTo>
                  <a:pt x="20721" y="622679"/>
                </a:lnTo>
                <a:lnTo>
                  <a:pt x="35359" y="578852"/>
                </a:lnTo>
                <a:lnTo>
                  <a:pt x="53181" y="533260"/>
                </a:lnTo>
                <a:lnTo>
                  <a:pt x="73778" y="486314"/>
                </a:lnTo>
                <a:lnTo>
                  <a:pt x="96740" y="438428"/>
                </a:lnTo>
                <a:lnTo>
                  <a:pt x="121659" y="390013"/>
                </a:lnTo>
                <a:lnTo>
                  <a:pt x="148125" y="341483"/>
                </a:lnTo>
                <a:lnTo>
                  <a:pt x="175730" y="293249"/>
                </a:lnTo>
                <a:lnTo>
                  <a:pt x="204064" y="245724"/>
                </a:lnTo>
                <a:lnTo>
                  <a:pt x="232718" y="199321"/>
                </a:lnTo>
                <a:lnTo>
                  <a:pt x="261283" y="154452"/>
                </a:lnTo>
                <a:lnTo>
                  <a:pt x="289350" y="111529"/>
                </a:lnTo>
                <a:lnTo>
                  <a:pt x="316510" y="70965"/>
                </a:lnTo>
                <a:lnTo>
                  <a:pt x="342354" y="33172"/>
                </a:lnTo>
                <a:lnTo>
                  <a:pt x="354654" y="15444"/>
                </a:lnTo>
                <a:lnTo>
                  <a:pt x="365837" y="0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181499" y="7669627"/>
            <a:ext cx="166370" cy="185420"/>
          </a:xfrm>
          <a:custGeom>
            <a:avLst/>
            <a:gdLst/>
            <a:ahLst/>
            <a:cxnLst/>
            <a:rect l="l" t="t" r="r" b="b"/>
            <a:pathLst>
              <a:path w="166370" h="185420">
                <a:moveTo>
                  <a:pt x="166207" y="0"/>
                </a:moveTo>
                <a:lnTo>
                  <a:pt x="0" y="86629"/>
                </a:lnTo>
                <a:lnTo>
                  <a:pt x="135785" y="184942"/>
                </a:lnTo>
                <a:lnTo>
                  <a:pt x="16620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 txBox="1"/>
          <p:nvPr/>
        </p:nvSpPr>
        <p:spPr>
          <a:xfrm>
            <a:off x="5265668" y="6616700"/>
            <a:ext cx="2766695" cy="26085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200" spc="-15" dirty="0">
                <a:latin typeface="Gill Sans MT"/>
                <a:cs typeface="Gill Sans MT"/>
              </a:rPr>
              <a:t>breathe</a:t>
            </a:r>
            <a:endParaRPr sz="4200" dirty="0">
              <a:latin typeface="Gill Sans MT"/>
              <a:cs typeface="Gill Sans MT"/>
            </a:endParaRPr>
          </a:p>
          <a:p>
            <a:pPr>
              <a:lnSpc>
                <a:spcPct val="100000"/>
              </a:lnSpc>
            </a:pPr>
            <a:endParaRPr sz="48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4100" dirty="0">
              <a:latin typeface="Times New Roman"/>
              <a:cs typeface="Times New Roman"/>
            </a:endParaRPr>
          </a:p>
          <a:p>
            <a:pPr marL="1102995">
              <a:lnSpc>
                <a:spcPct val="100000"/>
              </a:lnSpc>
            </a:pPr>
            <a:r>
              <a:rPr sz="4200" dirty="0">
                <a:latin typeface="Gill Sans MT"/>
                <a:cs typeface="Gill Sans MT"/>
              </a:rPr>
              <a:t>b</a:t>
            </a:r>
            <a:r>
              <a:rPr sz="4200" spc="-85" dirty="0">
                <a:latin typeface="Gill Sans MT"/>
                <a:cs typeface="Gill Sans MT"/>
              </a:rPr>
              <a:t>r</a:t>
            </a:r>
            <a:r>
              <a:rPr sz="4200" dirty="0">
                <a:latin typeface="Gill Sans MT"/>
                <a:cs typeface="Gill Sans MT"/>
              </a:rPr>
              <a:t>e</a:t>
            </a:r>
            <a:r>
              <a:rPr sz="4200" spc="-5" dirty="0">
                <a:latin typeface="Gill Sans MT"/>
                <a:cs typeface="Gill Sans MT"/>
              </a:rPr>
              <a:t>a</a:t>
            </a:r>
            <a:r>
              <a:rPr sz="4200" dirty="0">
                <a:latin typeface="Gill Sans MT"/>
                <a:cs typeface="Gill Sans MT"/>
              </a:rPr>
              <a:t>the</a:t>
            </a:r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511800" y="2641600"/>
            <a:ext cx="1981200" cy="1270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626100" y="3073400"/>
            <a:ext cx="1752600" cy="44450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511800" y="2641600"/>
            <a:ext cx="1981200" cy="1270000"/>
          </a:xfrm>
          <a:prstGeom prst="rect">
            <a:avLst/>
          </a:prstGeom>
          <a:ln w="25400">
            <a:solidFill>
              <a:srgbClr val="000000"/>
            </a:solidFill>
          </a:ln>
        </p:spPr>
        <p:txBody>
          <a:bodyPr vert="horz" wrap="square" lIns="0" tIns="304800" rIns="0" bIns="0" rtlCol="0">
            <a:spAutoFit/>
          </a:bodyPr>
          <a:lstStyle/>
          <a:p>
            <a:pPr marL="127635">
              <a:lnSpc>
                <a:spcPct val="100000"/>
              </a:lnSpc>
              <a:spcBef>
                <a:spcPts val="2400"/>
              </a:spcBef>
            </a:pPr>
            <a:r>
              <a:rPr sz="4000" spc="-5" dirty="0">
                <a:solidFill>
                  <a:srgbClr val="FFFFFF"/>
                </a:solidFill>
                <a:latin typeface="Gill Sans MT"/>
                <a:cs typeface="Gill Sans MT"/>
              </a:rPr>
              <a:t>Mammal</a:t>
            </a:r>
            <a:endParaRPr sz="4000">
              <a:latin typeface="Gill Sans MT"/>
              <a:cs typeface="Gill Sans MT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676400" y="5956300"/>
            <a:ext cx="2374900" cy="23622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8521700" y="6057900"/>
            <a:ext cx="3073400" cy="215900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4078201" y="762000"/>
            <a:ext cx="4848860" cy="1305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Inheritance</a:t>
            </a:r>
          </a:p>
        </p:txBody>
      </p:sp>
      <p:sp>
        <p:nvSpPr>
          <p:cNvPr id="8" name="object 8"/>
          <p:cNvSpPr/>
          <p:nvPr/>
        </p:nvSpPr>
        <p:spPr>
          <a:xfrm>
            <a:off x="4076700" y="3991955"/>
            <a:ext cx="1685289" cy="1685289"/>
          </a:xfrm>
          <a:custGeom>
            <a:avLst/>
            <a:gdLst/>
            <a:ahLst/>
            <a:cxnLst/>
            <a:rect l="l" t="t" r="r" b="b"/>
            <a:pathLst>
              <a:path w="1685289" h="1685289">
                <a:moveTo>
                  <a:pt x="1684944" y="0"/>
                </a:moveTo>
                <a:lnTo>
                  <a:pt x="1671473" y="13470"/>
                </a:lnTo>
                <a:lnTo>
                  <a:pt x="0" y="1684944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659269" y="3916522"/>
            <a:ext cx="178435" cy="178435"/>
          </a:xfrm>
          <a:custGeom>
            <a:avLst/>
            <a:gdLst/>
            <a:ahLst/>
            <a:cxnLst/>
            <a:rect l="l" t="t" r="r" b="b"/>
            <a:pathLst>
              <a:path w="178435" h="178435">
                <a:moveTo>
                  <a:pt x="177808" y="0"/>
                </a:moveTo>
                <a:lnTo>
                  <a:pt x="0" y="59268"/>
                </a:lnTo>
                <a:lnTo>
                  <a:pt x="88903" y="88903"/>
                </a:lnTo>
                <a:lnTo>
                  <a:pt x="118539" y="177807"/>
                </a:lnTo>
                <a:lnTo>
                  <a:pt x="177808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7249257" y="4012457"/>
            <a:ext cx="1463040" cy="1766570"/>
          </a:xfrm>
          <a:custGeom>
            <a:avLst/>
            <a:gdLst/>
            <a:ahLst/>
            <a:cxnLst/>
            <a:rect l="l" t="t" r="r" b="b"/>
            <a:pathLst>
              <a:path w="1463040" h="1766570">
                <a:moveTo>
                  <a:pt x="0" y="0"/>
                </a:moveTo>
                <a:lnTo>
                  <a:pt x="12152" y="14671"/>
                </a:lnTo>
                <a:lnTo>
                  <a:pt x="1462942" y="1766042"/>
                </a:lnTo>
              </a:path>
            </a:pathLst>
          </a:custGeom>
          <a:ln w="381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7181205" y="3930303"/>
            <a:ext cx="172085" cy="182880"/>
          </a:xfrm>
          <a:custGeom>
            <a:avLst/>
            <a:gdLst/>
            <a:ahLst/>
            <a:cxnLst/>
            <a:rect l="l" t="t" r="r" b="b"/>
            <a:pathLst>
              <a:path w="172084" h="182879">
                <a:moveTo>
                  <a:pt x="0" y="0"/>
                </a:moveTo>
                <a:lnTo>
                  <a:pt x="42391" y="182570"/>
                </a:lnTo>
                <a:lnTo>
                  <a:pt x="80205" y="96824"/>
                </a:lnTo>
                <a:lnTo>
                  <a:pt x="171491" y="75628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0" y="0"/>
            <a:ext cx="13004800" cy="9753600"/>
          </a:xfrm>
          <a:custGeom>
            <a:avLst/>
            <a:gdLst/>
            <a:ahLst/>
            <a:cxnLst/>
            <a:rect l="l" t="t" r="r" b="b"/>
            <a:pathLst>
              <a:path w="13004800" h="9753600">
                <a:moveTo>
                  <a:pt x="0" y="9753600"/>
                </a:moveTo>
                <a:lnTo>
                  <a:pt x="13004800" y="9753600"/>
                </a:lnTo>
                <a:lnTo>
                  <a:pt x="13004800" y="0"/>
                </a:lnTo>
                <a:lnTo>
                  <a:pt x="0" y="0"/>
                </a:lnTo>
                <a:lnTo>
                  <a:pt x="0" y="9753600"/>
                </a:lnTo>
                <a:close/>
              </a:path>
            </a:pathLst>
          </a:custGeom>
          <a:ln w="12700">
            <a:solidFill>
              <a:srgbClr val="4C4C4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206</TotalTime>
  <Words>1555</Words>
  <Application>Microsoft Macintosh PowerPoint</Application>
  <PresentationFormat>Custom</PresentationFormat>
  <Paragraphs>298</Paragraphs>
  <Slides>46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4" baseType="lpstr">
      <vt:lpstr>Arial</vt:lpstr>
      <vt:lpstr>Calibri</vt:lpstr>
      <vt:lpstr>Courier New</vt:lpstr>
      <vt:lpstr>Gill Sans MT</vt:lpstr>
      <vt:lpstr>Lucida Sans</vt:lpstr>
      <vt:lpstr>Lucida Sans Unicode</vt:lpstr>
      <vt:lpstr>Times New Roman</vt:lpstr>
      <vt:lpstr>Office Theme</vt:lpstr>
      <vt:lpstr>COMP 110/L Lecture 19  Maryam Jalali      Slides adapted from Dr. Kyle Dewey</vt:lpstr>
      <vt:lpstr>Outline</vt:lpstr>
      <vt:lpstr>Inheritance</vt:lpstr>
      <vt:lpstr>Recap</vt:lpstr>
      <vt:lpstr>Mammal</vt:lpstr>
      <vt:lpstr>Mammal</vt:lpstr>
      <vt:lpstr>Mammal</vt:lpstr>
      <vt:lpstr>Mammal</vt:lpstr>
      <vt:lpstr>Inheritance</vt:lpstr>
      <vt:lpstr>Inheritance</vt:lpstr>
      <vt:lpstr>extends</vt:lpstr>
      <vt:lpstr>extends States that a subclass inherits from a parent class</vt:lpstr>
      <vt:lpstr>extends States that a subclass inherits from a parent class</vt:lpstr>
      <vt:lpstr>extends States that a subclass inherits from a parent class</vt:lpstr>
      <vt:lpstr>extends States that a subclass inherits from a parent class</vt:lpstr>
      <vt:lpstr>super</vt:lpstr>
      <vt:lpstr>super Used to invoke the constructor of the parent class.  Another name for the parent class is the superclass.</vt:lpstr>
      <vt:lpstr>super Used to invoke the constructor of the parent class.  Another name for the parent class is the superclass.</vt:lpstr>
      <vt:lpstr>super Used to invoke the constructor of the parent class.  Another name for the parent class is the superclass.</vt:lpstr>
      <vt:lpstr>Example</vt:lpstr>
      <vt:lpstr>Method Overriding</vt:lpstr>
      <vt:lpstr>toString() Revisit</vt:lpstr>
      <vt:lpstr>toString() Revisit</vt:lpstr>
      <vt:lpstr>toString() Revisit</vt:lpstr>
      <vt:lpstr>toString() Revisit</vt:lpstr>
      <vt:lpstr>toString() Revisit</vt:lpstr>
      <vt:lpstr>Base toString() Origin</vt:lpstr>
      <vt:lpstr>Base toString() Origin</vt:lpstr>
      <vt:lpstr>Base toString() Origin</vt:lpstr>
      <vt:lpstr>Base toString() Origin</vt:lpstr>
      <vt:lpstr>Overriding Methods</vt:lpstr>
      <vt:lpstr>Overriding Methods</vt:lpstr>
      <vt:lpstr>Overriding Methods</vt:lpstr>
      <vt:lpstr>Example</vt:lpstr>
      <vt:lpstr>Automatically-  Generated  Constructors</vt:lpstr>
      <vt:lpstr>Automatic Constructors</vt:lpstr>
      <vt:lpstr>Automatic Constructors</vt:lpstr>
      <vt:lpstr>PowerPoint Presentation</vt:lpstr>
      <vt:lpstr>Example: AutomaticConstructor.java</vt:lpstr>
      <vt:lpstr>Automatic Constructors</vt:lpstr>
      <vt:lpstr>Automatic Constructors</vt:lpstr>
      <vt:lpstr>PowerPoint Presentation</vt:lpstr>
      <vt:lpstr>Automatic Constructors</vt:lpstr>
      <vt:lpstr>Automatic Constructors</vt:lpstr>
      <vt:lpstr>Automatic Constructors</vt:lpstr>
      <vt:lpstr>Automatic Constructors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 110/L Lecture 20  Mahdi Ebrahimi   Slides are adapted from Dr. Kyle Dewey</dc:title>
  <cp:lastModifiedBy>Jalali , Maryam</cp:lastModifiedBy>
  <cp:revision>16</cp:revision>
  <dcterms:created xsi:type="dcterms:W3CDTF">2019-11-18T23:16:04Z</dcterms:created>
  <dcterms:modified xsi:type="dcterms:W3CDTF">2020-11-17T07:18:42Z</dcterms:modified>
</cp:coreProperties>
</file>