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3" r:id="rId3"/>
  </p:sldMasterIdLst>
  <p:notesMasterIdLst>
    <p:notesMasterId r:id="rId40"/>
  </p:notesMasterIdLst>
  <p:sldIdLst>
    <p:sldId id="256" r:id="rId4"/>
    <p:sldId id="257" r:id="rId5"/>
    <p:sldId id="670" r:id="rId6"/>
    <p:sldId id="672" r:id="rId7"/>
    <p:sldId id="662" r:id="rId8"/>
    <p:sldId id="675" r:id="rId9"/>
    <p:sldId id="664" r:id="rId10"/>
    <p:sldId id="667" r:id="rId11"/>
    <p:sldId id="668" r:id="rId12"/>
    <p:sldId id="669" r:id="rId13"/>
    <p:sldId id="295" r:id="rId14"/>
    <p:sldId id="296" r:id="rId15"/>
    <p:sldId id="308" r:id="rId16"/>
    <p:sldId id="298" r:id="rId17"/>
    <p:sldId id="410" r:id="rId18"/>
    <p:sldId id="411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674" r:id="rId27"/>
    <p:sldId id="673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80997-1860-4047-9096-BF7F5EC328CB}" v="14" dt="2020-10-27T05:43:45.7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88844" autoAdjust="0"/>
  </p:normalViewPr>
  <p:slideViewPr>
    <p:cSldViewPr>
      <p:cViewPr varScale="1">
        <p:scale>
          <a:sx n="72" d="100"/>
          <a:sy n="72" d="100"/>
        </p:scale>
        <p:origin x="259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i , Maryam" userId="483c3cc0-c789-4ffb-af5d-c0f6b1e41f75" providerId="ADAL" clId="{AFB80997-1860-4047-9096-BF7F5EC328CB}"/>
    <pc:docChg chg="addSld delSld modSld">
      <pc:chgData name="Jalali , Maryam" userId="483c3cc0-c789-4ffb-af5d-c0f6b1e41f75" providerId="ADAL" clId="{AFB80997-1860-4047-9096-BF7F5EC328CB}" dt="2020-10-27T05:42:41.933" v="54" actId="2696"/>
      <pc:docMkLst>
        <pc:docMk/>
      </pc:docMkLst>
      <pc:sldChg chg="modSp mod">
        <pc:chgData name="Jalali , Maryam" userId="483c3cc0-c789-4ffb-af5d-c0f6b1e41f75" providerId="ADAL" clId="{AFB80997-1860-4047-9096-BF7F5EC328CB}" dt="2020-10-27T03:54:32.032" v="3" actId="20577"/>
        <pc:sldMkLst>
          <pc:docMk/>
          <pc:sldMk cId="0" sldId="257"/>
        </pc:sldMkLst>
        <pc:spChg chg="mod">
          <ac:chgData name="Jalali , Maryam" userId="483c3cc0-c789-4ffb-af5d-c0f6b1e41f75" providerId="ADAL" clId="{AFB80997-1860-4047-9096-BF7F5EC328CB}" dt="2020-10-27T03:54:32.032" v="3" actId="20577"/>
          <ac:spMkLst>
            <pc:docMk/>
            <pc:sldMk cId="0" sldId="257"/>
            <ac:spMk id="3" creationId="{00000000-0000-0000-0000-000000000000}"/>
          </ac:spMkLst>
        </pc:spChg>
      </pc:sldChg>
      <pc:sldChg chg="modNotesTx">
        <pc:chgData name="Jalali , Maryam" userId="483c3cc0-c789-4ffb-af5d-c0f6b1e41f75" providerId="ADAL" clId="{AFB80997-1860-4047-9096-BF7F5EC328CB}" dt="2020-10-27T03:25:33.360" v="2" actId="20577"/>
        <pc:sldMkLst>
          <pc:docMk/>
          <pc:sldMk cId="0" sldId="272"/>
        </pc:sldMkLst>
      </pc:sldChg>
      <pc:sldChg chg="del">
        <pc:chgData name="Jalali , Maryam" userId="483c3cc0-c789-4ffb-af5d-c0f6b1e41f75" providerId="ADAL" clId="{AFB80997-1860-4047-9096-BF7F5EC328CB}" dt="2020-10-27T05:42:33.461" v="33" actId="2696"/>
        <pc:sldMkLst>
          <pc:docMk/>
          <pc:sldMk cId="0" sldId="278"/>
        </pc:sldMkLst>
      </pc:sldChg>
      <pc:sldChg chg="del">
        <pc:chgData name="Jalali , Maryam" userId="483c3cc0-c789-4ffb-af5d-c0f6b1e41f75" providerId="ADAL" clId="{AFB80997-1860-4047-9096-BF7F5EC328CB}" dt="2020-10-27T05:42:34.270" v="34" actId="2696"/>
        <pc:sldMkLst>
          <pc:docMk/>
          <pc:sldMk cId="0" sldId="279"/>
        </pc:sldMkLst>
      </pc:sldChg>
      <pc:sldChg chg="del">
        <pc:chgData name="Jalali , Maryam" userId="483c3cc0-c789-4ffb-af5d-c0f6b1e41f75" providerId="ADAL" clId="{AFB80997-1860-4047-9096-BF7F5EC328CB}" dt="2020-10-27T05:42:34.927" v="35" actId="2696"/>
        <pc:sldMkLst>
          <pc:docMk/>
          <pc:sldMk cId="0" sldId="280"/>
        </pc:sldMkLst>
      </pc:sldChg>
      <pc:sldChg chg="del">
        <pc:chgData name="Jalali , Maryam" userId="483c3cc0-c789-4ffb-af5d-c0f6b1e41f75" providerId="ADAL" clId="{AFB80997-1860-4047-9096-BF7F5EC328CB}" dt="2020-10-27T05:42:36.092" v="38" actId="2696"/>
        <pc:sldMkLst>
          <pc:docMk/>
          <pc:sldMk cId="0" sldId="281"/>
        </pc:sldMkLst>
      </pc:sldChg>
      <pc:sldChg chg="del">
        <pc:chgData name="Jalali , Maryam" userId="483c3cc0-c789-4ffb-af5d-c0f6b1e41f75" providerId="ADAL" clId="{AFB80997-1860-4047-9096-BF7F5EC328CB}" dt="2020-10-27T05:42:36.440" v="39" actId="2696"/>
        <pc:sldMkLst>
          <pc:docMk/>
          <pc:sldMk cId="0" sldId="282"/>
        </pc:sldMkLst>
      </pc:sldChg>
      <pc:sldChg chg="del">
        <pc:chgData name="Jalali , Maryam" userId="483c3cc0-c789-4ffb-af5d-c0f6b1e41f75" providerId="ADAL" clId="{AFB80997-1860-4047-9096-BF7F5EC328CB}" dt="2020-10-27T05:42:36.798" v="40" actId="2696"/>
        <pc:sldMkLst>
          <pc:docMk/>
          <pc:sldMk cId="0" sldId="283"/>
        </pc:sldMkLst>
      </pc:sldChg>
      <pc:sldChg chg="del">
        <pc:chgData name="Jalali , Maryam" userId="483c3cc0-c789-4ffb-af5d-c0f6b1e41f75" providerId="ADAL" clId="{AFB80997-1860-4047-9096-BF7F5EC328CB}" dt="2020-10-27T05:42:37.061" v="41" actId="2696"/>
        <pc:sldMkLst>
          <pc:docMk/>
          <pc:sldMk cId="0" sldId="284"/>
        </pc:sldMkLst>
      </pc:sldChg>
      <pc:sldChg chg="del">
        <pc:chgData name="Jalali , Maryam" userId="483c3cc0-c789-4ffb-af5d-c0f6b1e41f75" providerId="ADAL" clId="{AFB80997-1860-4047-9096-BF7F5EC328CB}" dt="2020-10-27T05:42:37.436" v="42" actId="2696"/>
        <pc:sldMkLst>
          <pc:docMk/>
          <pc:sldMk cId="0" sldId="285"/>
        </pc:sldMkLst>
      </pc:sldChg>
      <pc:sldChg chg="del">
        <pc:chgData name="Jalali , Maryam" userId="483c3cc0-c789-4ffb-af5d-c0f6b1e41f75" providerId="ADAL" clId="{AFB80997-1860-4047-9096-BF7F5EC328CB}" dt="2020-10-27T05:42:37.686" v="43" actId="2696"/>
        <pc:sldMkLst>
          <pc:docMk/>
          <pc:sldMk cId="0" sldId="286"/>
        </pc:sldMkLst>
      </pc:sldChg>
      <pc:sldChg chg="del">
        <pc:chgData name="Jalali , Maryam" userId="483c3cc0-c789-4ffb-af5d-c0f6b1e41f75" providerId="ADAL" clId="{AFB80997-1860-4047-9096-BF7F5EC328CB}" dt="2020-10-27T05:42:37.907" v="44" actId="2696"/>
        <pc:sldMkLst>
          <pc:docMk/>
          <pc:sldMk cId="0" sldId="287"/>
        </pc:sldMkLst>
      </pc:sldChg>
      <pc:sldChg chg="del">
        <pc:chgData name="Jalali , Maryam" userId="483c3cc0-c789-4ffb-af5d-c0f6b1e41f75" providerId="ADAL" clId="{AFB80997-1860-4047-9096-BF7F5EC328CB}" dt="2020-10-27T05:42:38.155" v="45" actId="2696"/>
        <pc:sldMkLst>
          <pc:docMk/>
          <pc:sldMk cId="0" sldId="288"/>
        </pc:sldMkLst>
      </pc:sldChg>
      <pc:sldChg chg="del">
        <pc:chgData name="Jalali , Maryam" userId="483c3cc0-c789-4ffb-af5d-c0f6b1e41f75" providerId="ADAL" clId="{AFB80997-1860-4047-9096-BF7F5EC328CB}" dt="2020-10-27T05:42:38.454" v="46" actId="2696"/>
        <pc:sldMkLst>
          <pc:docMk/>
          <pc:sldMk cId="0" sldId="289"/>
        </pc:sldMkLst>
      </pc:sldChg>
      <pc:sldChg chg="del">
        <pc:chgData name="Jalali , Maryam" userId="483c3cc0-c789-4ffb-af5d-c0f6b1e41f75" providerId="ADAL" clId="{AFB80997-1860-4047-9096-BF7F5EC328CB}" dt="2020-10-27T05:42:38.692" v="47" actId="2696"/>
        <pc:sldMkLst>
          <pc:docMk/>
          <pc:sldMk cId="0" sldId="290"/>
        </pc:sldMkLst>
      </pc:sldChg>
      <pc:sldChg chg="del">
        <pc:chgData name="Jalali , Maryam" userId="483c3cc0-c789-4ffb-af5d-c0f6b1e41f75" providerId="ADAL" clId="{AFB80997-1860-4047-9096-BF7F5EC328CB}" dt="2020-10-27T05:42:38.960" v="48" actId="2696"/>
        <pc:sldMkLst>
          <pc:docMk/>
          <pc:sldMk cId="0" sldId="291"/>
        </pc:sldMkLst>
      </pc:sldChg>
      <pc:sldChg chg="del">
        <pc:chgData name="Jalali , Maryam" userId="483c3cc0-c789-4ffb-af5d-c0f6b1e41f75" providerId="ADAL" clId="{AFB80997-1860-4047-9096-BF7F5EC328CB}" dt="2020-10-27T05:42:41.391" v="53" actId="2696"/>
        <pc:sldMkLst>
          <pc:docMk/>
          <pc:sldMk cId="0" sldId="292"/>
        </pc:sldMkLst>
      </pc:sldChg>
      <pc:sldChg chg="del">
        <pc:chgData name="Jalali , Maryam" userId="483c3cc0-c789-4ffb-af5d-c0f6b1e41f75" providerId="ADAL" clId="{AFB80997-1860-4047-9096-BF7F5EC328CB}" dt="2020-10-27T05:42:41.933" v="54" actId="2696"/>
        <pc:sldMkLst>
          <pc:docMk/>
          <pc:sldMk cId="2664178726" sldId="300"/>
        </pc:sldMkLst>
      </pc:sldChg>
      <pc:sldChg chg="del">
        <pc:chgData name="Jalali , Maryam" userId="483c3cc0-c789-4ffb-af5d-c0f6b1e41f75" providerId="ADAL" clId="{AFB80997-1860-4047-9096-BF7F5EC328CB}" dt="2020-10-27T05:42:39.474" v="49" actId="2696"/>
        <pc:sldMkLst>
          <pc:docMk/>
          <pc:sldMk cId="835592869" sldId="311"/>
        </pc:sldMkLst>
      </pc:sldChg>
      <pc:sldChg chg="del">
        <pc:chgData name="Jalali , Maryam" userId="483c3cc0-c789-4ffb-af5d-c0f6b1e41f75" providerId="ADAL" clId="{AFB80997-1860-4047-9096-BF7F5EC328CB}" dt="2020-10-27T05:42:39.789" v="50" actId="2696"/>
        <pc:sldMkLst>
          <pc:docMk/>
          <pc:sldMk cId="0" sldId="498"/>
        </pc:sldMkLst>
      </pc:sldChg>
      <pc:sldChg chg="del">
        <pc:chgData name="Jalali , Maryam" userId="483c3cc0-c789-4ffb-af5d-c0f6b1e41f75" providerId="ADAL" clId="{AFB80997-1860-4047-9096-BF7F5EC328CB}" dt="2020-10-27T05:42:40.361" v="52" actId="2696"/>
        <pc:sldMkLst>
          <pc:docMk/>
          <pc:sldMk cId="0" sldId="517"/>
        </pc:sldMkLst>
      </pc:sldChg>
      <pc:sldChg chg="del">
        <pc:chgData name="Jalali , Maryam" userId="483c3cc0-c789-4ffb-af5d-c0f6b1e41f75" providerId="ADAL" clId="{AFB80997-1860-4047-9096-BF7F5EC328CB}" dt="2020-10-27T05:42:35.537" v="36" actId="2696"/>
        <pc:sldMkLst>
          <pc:docMk/>
          <pc:sldMk cId="0" sldId="525"/>
        </pc:sldMkLst>
      </pc:sldChg>
      <pc:sldChg chg="del">
        <pc:chgData name="Jalali , Maryam" userId="483c3cc0-c789-4ffb-af5d-c0f6b1e41f75" providerId="ADAL" clId="{AFB80997-1860-4047-9096-BF7F5EC328CB}" dt="2020-10-27T05:42:40.087" v="51" actId="2696"/>
        <pc:sldMkLst>
          <pc:docMk/>
          <pc:sldMk cId="0" sldId="548"/>
        </pc:sldMkLst>
      </pc:sldChg>
      <pc:sldChg chg="del">
        <pc:chgData name="Jalali , Maryam" userId="483c3cc0-c789-4ffb-af5d-c0f6b1e41f75" providerId="ADAL" clId="{AFB80997-1860-4047-9096-BF7F5EC328CB}" dt="2020-10-27T05:42:35.857" v="37" actId="2696"/>
        <pc:sldMkLst>
          <pc:docMk/>
          <pc:sldMk cId="0" sldId="658"/>
        </pc:sldMkLst>
      </pc:sldChg>
      <pc:sldChg chg="modSp mod">
        <pc:chgData name="Jalali , Maryam" userId="483c3cc0-c789-4ffb-af5d-c0f6b1e41f75" providerId="ADAL" clId="{AFB80997-1860-4047-9096-BF7F5EC328CB}" dt="2020-10-27T04:37:45.136" v="32" actId="20577"/>
        <pc:sldMkLst>
          <pc:docMk/>
          <pc:sldMk cId="0" sldId="667"/>
        </pc:sldMkLst>
        <pc:spChg chg="mod">
          <ac:chgData name="Jalali , Maryam" userId="483c3cc0-c789-4ffb-af5d-c0f6b1e41f75" providerId="ADAL" clId="{AFB80997-1860-4047-9096-BF7F5EC328CB}" dt="2020-10-27T04:37:45.136" v="32" actId="20577"/>
          <ac:spMkLst>
            <pc:docMk/>
            <pc:sldMk cId="0" sldId="667"/>
            <ac:spMk id="17411" creationId="{C64DF6D6-B3B5-453D-8EBB-EEF1B7FD1B5C}"/>
          </ac:spMkLst>
        </pc:spChg>
      </pc:sldChg>
      <pc:sldChg chg="modSp mod">
        <pc:chgData name="Jalali , Maryam" userId="483c3cc0-c789-4ffb-af5d-c0f6b1e41f75" providerId="ADAL" clId="{AFB80997-1860-4047-9096-BF7F5EC328CB}" dt="2020-10-27T03:55:46.739" v="20" actId="14100"/>
        <pc:sldMkLst>
          <pc:docMk/>
          <pc:sldMk cId="3496562153" sldId="670"/>
        </pc:sldMkLst>
        <pc:spChg chg="mod">
          <ac:chgData name="Jalali , Maryam" userId="483c3cc0-c789-4ffb-af5d-c0f6b1e41f75" providerId="ADAL" clId="{AFB80997-1860-4047-9096-BF7F5EC328CB}" dt="2020-10-27T03:55:46.739" v="20" actId="14100"/>
          <ac:spMkLst>
            <pc:docMk/>
            <pc:sldMk cId="3496562153" sldId="670"/>
            <ac:spMk id="3" creationId="{00000000-0000-0000-0000-000000000000}"/>
          </ac:spMkLst>
        </pc:spChg>
      </pc:sldChg>
      <pc:sldChg chg="addSp delSp modSp add mod">
        <pc:chgData name="Jalali , Maryam" userId="483c3cc0-c789-4ffb-af5d-c0f6b1e41f75" providerId="ADAL" clId="{AFB80997-1860-4047-9096-BF7F5EC328CB}" dt="2020-10-27T04:13:48.059" v="27" actId="1076"/>
        <pc:sldMkLst>
          <pc:docMk/>
          <pc:sldMk cId="2376766229" sldId="675"/>
        </pc:sldMkLst>
        <pc:spChg chg="add del mod">
          <ac:chgData name="Jalali , Maryam" userId="483c3cc0-c789-4ffb-af5d-c0f6b1e41f75" providerId="ADAL" clId="{AFB80997-1860-4047-9096-BF7F5EC328CB}" dt="2020-10-27T04:13:25.791" v="23"/>
          <ac:spMkLst>
            <pc:docMk/>
            <pc:sldMk cId="2376766229" sldId="675"/>
            <ac:spMk id="2" creationId="{584E6C65-2817-C747-9DD7-72A7E849C7F3}"/>
          </ac:spMkLst>
        </pc:spChg>
        <pc:picChg chg="add mod">
          <ac:chgData name="Jalali , Maryam" userId="483c3cc0-c789-4ffb-af5d-c0f6b1e41f75" providerId="ADAL" clId="{AFB80997-1860-4047-9096-BF7F5EC328CB}" dt="2020-10-27T04:13:48.059" v="27" actId="1076"/>
          <ac:picMkLst>
            <pc:docMk/>
            <pc:sldMk cId="2376766229" sldId="675"/>
            <ac:picMk id="4" creationId="{E777A7FB-787C-6C43-8CA2-58D92A043AE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7C32-E082-479A-947B-FC73C7381847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E2E0-BA94-4C85-ADA2-DF3C252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1F87E0A-1EC2-4607-89E7-D1314247C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9B721EC-AFC3-4CBA-A1F4-F7F3EC036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508087B-1119-425B-A7CA-D1A335342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6AE7AC8-B7E0-4676-80E4-53C74A8A7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F66CA92-3E7F-4579-AFC1-6FE822E953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C283A1D-A6BF-4200-ACE3-985BFE51A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9A28BEC-EECC-4810-BDB8-EEE3E0B07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05E8F6B-3A6B-450B-9875-9EB410DE3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http://</a:t>
            </a:r>
            <a:r>
              <a:rPr lang="en-US" altLang="en-US" dirty="0" err="1">
                <a:latin typeface="Arial" panose="020B0604020202020204" pitchFamily="34" charset="0"/>
              </a:rPr>
              <a:t>www.asciitable.com</a:t>
            </a:r>
            <a:r>
              <a:rPr lang="en-US" altLang="en-US">
                <a:latin typeface="Arial" panose="020B0604020202020204" pitchFamily="34" charset="0"/>
              </a:rPr>
              <a:t>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1DD5738-B9A8-4AEC-89D7-5529D5A7F78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0D72AB-0C02-4AAE-AB14-BE01F80D79E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307774B-DA9A-4EA2-A886-099C42C69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C714AC0-CEDC-4F85-99D8-521ECFF2A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E7FD058-5132-4342-A9E2-3276E8D16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7FB5B98-5BB0-42A3-82BD-B9964F65F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649A5F0-E8E2-42C0-A61D-4A8D36848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4138" y="685800"/>
            <a:ext cx="4149725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4456986-1C48-4C66-BFDF-6CEF3DB8A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25A052F-42E3-476B-89C3-3C2057654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4138" y="685800"/>
            <a:ext cx="4149725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131A749-4F4D-46D0-807A-4B2E8E778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Gill Sans MT"/>
                <a:cs typeface="Gill Sans MT"/>
              </a:rPr>
              <a:t>Regular </a:t>
            </a:r>
            <a:r>
              <a:rPr lang="en-US" sz="1200" spc="-10" dirty="0">
                <a:latin typeface="Gill Sans MT"/>
                <a:cs typeface="Gill Sans MT"/>
              </a:rPr>
              <a:t>expressions: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sequence of characters in which special characters and directives can be used to define a complex pattern that can be searched and matched in another string or data.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8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8595" y="673100"/>
            <a:ext cx="770826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57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F7EC-08D9-4323-9373-867A1A5D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88923"/>
            <a:ext cx="11704320" cy="11017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F74A-FF8D-4D32-8C24-DB0961C9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2148840"/>
            <a:ext cx="12679680" cy="8117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8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5FC39981-D1FC-42BA-BEFD-2F5F5F7E95EA}"/>
              </a:ext>
            </a:extLst>
          </p:cNvPr>
          <p:cNvGrpSpPr>
            <a:grpSpLocks/>
          </p:cNvGrpSpPr>
          <p:nvPr/>
        </p:nvGrpSpPr>
        <p:grpSpPr bwMode="auto">
          <a:xfrm>
            <a:off x="1" y="179071"/>
            <a:ext cx="13002543" cy="10562644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990C9C9-C0CA-4EF9-AB39-A6EF3947DA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z="3413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A7FFC366-0D12-47BC-83C1-BB15F1C06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FC54DE90-9BB4-40C6-9794-30729F3D72D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z="3413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CA878D14-804E-4174-8A8C-5D8D4FFD21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8BDF111E-B259-440E-9F4A-C5CBB795929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44E684E0-F331-40FE-8A2C-83FB87717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560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685AFBF8-54E2-4E27-AFF8-1B51F942C4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560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6407BD20-368C-4F00-935B-38F49180BA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560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E73B6E97-1D42-4F1D-9128-16DAF669783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7F71F541-2786-497F-806E-BB69F5675DD3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z="3413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52B0AB9F-50E6-4789-9EE4-CF8CF99E4E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FABFC5BF-BC14-4B98-BFB2-C062243F74C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9E11AFBC-D1F8-469B-8300-8EB611AF83F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68978136-86EB-42F4-B8D8-C6310AE64E2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833138B7-40D9-491C-942F-0B917B958CF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B1D89754-A1EB-413C-AF27-79CA4325724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30746E56-A5E9-46F1-915D-FBDD0D7AE95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613205A7-3A3C-4078-9FE1-DEA40F182FF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DF44D61F-D837-411F-ADFF-066E042A674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14FAF280-7D24-4E43-83AA-0E61C228785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FEA2D1B7-1272-40AC-B4EB-4E81CC48CCA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D8127ABC-3077-4C33-B2A2-81A0F077BD7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6A295363-1632-43F0-8010-A49FFD1D7FA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C8FFDB85-DB0B-48B3-9D60-801D02479BE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95DC87EB-D91A-455D-A92E-067441798D6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D0B0D49D-D480-409A-90F7-7DC1F086A20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2FEA1587-22D2-4647-B5F8-F87DA8ACB62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EBA52283-1625-4E0B-A8A8-D5949A19C2B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FBE619E8-60C2-4017-A982-363A6D63FA1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975360" y="5372100"/>
            <a:ext cx="11054080" cy="1790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50720" y="7282180"/>
            <a:ext cx="9103360" cy="274574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ED4A417A-472D-4F33-BBF2-BC1022554E8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A45574E-C5E3-44C3-A3B8-525935AC97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443307" y="10027920"/>
            <a:ext cx="4118187" cy="716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991"/>
            </a:lvl1pPr>
          </a:lstStyle>
          <a:p>
            <a:pPr>
              <a:defRPr/>
            </a:pPr>
            <a:r>
              <a:rPr lang="en-US"/>
              <a:t>Liang, Introduction to Java Programming, Tenth Edition, (c) 2015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A5C483FE-DE49-483B-9FCD-F95AB8D213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20107" y="10027920"/>
            <a:ext cx="2709333" cy="71628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6B53C-9567-4215-AD11-E8AAFC4D1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87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D2102CF1-9070-46C9-9FA1-64610C7C95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4A5C2C2A-48A3-409A-BFD9-953A1F00B2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43BE5-88D2-4A94-83D9-16B1259E4C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455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678590"/>
            <a:ext cx="11216640" cy="4469288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7190159"/>
            <a:ext cx="11216640" cy="2350293"/>
          </a:xfrm>
        </p:spPr>
        <p:txBody>
          <a:bodyPr/>
          <a:lstStyle>
            <a:lvl1pPr marL="0" indent="0">
              <a:buNone/>
              <a:defRPr sz="3413"/>
            </a:lvl1pPr>
            <a:lvl2pPr marL="650230" indent="0">
              <a:buNone/>
              <a:defRPr sz="2844"/>
            </a:lvl2pPr>
            <a:lvl3pPr marL="1300460" indent="0">
              <a:buNone/>
              <a:defRPr sz="2560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C8659753-99E0-4BDD-9EB1-F7A445BB6D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881BD7A8-DFEF-4FC6-9D87-E3EB229BC2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33FCF-50A6-493C-B38E-0ABA819E9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657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2596515"/>
            <a:ext cx="5418667" cy="6446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596515"/>
            <a:ext cx="5418667" cy="6446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3DCFED5A-ACD2-440F-A686-5520BC9EC5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ECF01702-777D-4E84-8EE3-795DE16B1F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BC29F-42B6-4526-884E-D1E45313C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105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572030"/>
            <a:ext cx="11216640" cy="2076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339" y="2633822"/>
            <a:ext cx="5502204" cy="129079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339" y="3924618"/>
            <a:ext cx="5502204" cy="5772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633822"/>
            <a:ext cx="5529298" cy="1290795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924618"/>
            <a:ext cx="5529298" cy="5772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5E800042-0C58-4C5B-A3F3-3801DE04F5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7274F540-F847-4E8E-8C14-7DD0A31DBA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447C3-B88D-4364-AC4E-9DF92554C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085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6E850D67-6B94-410A-9FD8-82D89AD82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DBC796F7-23DD-43FC-ABAC-FF2A24E623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8BC3B-3C81-4076-A8D9-63A26D335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449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85966C83-5D14-4936-8BF2-D5BE4F2059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42CA11DF-763B-46CC-B931-6B96D70E26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F9A54-0AFD-4905-9BEB-53A5218F4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054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9" y="716280"/>
            <a:ext cx="4194951" cy="250698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98" y="1546967"/>
            <a:ext cx="6583680" cy="7635346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9" y="3223260"/>
            <a:ext cx="4194951" cy="5971488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24CDB60A-5A7C-4F0D-831B-4752B30741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4A1D88D4-6609-4145-9204-70FDF6A9E0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923FB-1896-441E-A028-42BB277DCA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20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9" y="716280"/>
            <a:ext cx="4194951" cy="250698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98" y="1546967"/>
            <a:ext cx="6583680" cy="7635346"/>
          </a:xfrm>
        </p:spPr>
        <p:txBody>
          <a:bodyPr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339" y="3223260"/>
            <a:ext cx="4194951" cy="5971488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28F0DAB1-6F7A-424E-B4FB-76758E369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2B1C851-A35C-43B5-8CDF-1C201EC7D5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08718-2576-46E6-B567-0D616AE30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744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02927A6-3EA0-4D6A-BC16-7E3E6221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9252602-211B-4A4C-A67D-AE6052204F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D94F5-C1F8-4469-98D0-C1302EF17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4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5920" y="447675"/>
            <a:ext cx="2763520" cy="8595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447675"/>
            <a:ext cx="8073813" cy="8595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0F50420-7E4A-43E6-9A26-05A2E7DFAB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8D07B649-A0FE-4638-906E-A547209989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051B2-8909-4A02-B5BD-7AF40DA81E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81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>
            <a:extLst>
              <a:ext uri="{FF2B5EF4-FFF2-40B4-BE49-F238E27FC236}">
                <a16:creationId xmlns:a16="http://schemas.microsoft.com/office/drawing/2014/main" id="{B2DEA879-2F7A-4453-946A-161C4B96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>
            <a:extLst>
              <a:ext uri="{FF2B5EF4-FFF2-40B4-BE49-F238E27FC236}">
                <a16:creationId xmlns:a16="http://schemas.microsoft.com/office/drawing/2014/main" id="{71ACBA72-AA15-45B0-BF55-7706A916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3">
            <a:extLst>
              <a:ext uri="{FF2B5EF4-FFF2-40B4-BE49-F238E27FC236}">
                <a16:creationId xmlns:a16="http://schemas.microsoft.com/office/drawing/2014/main" id="{296D8B6F-5B28-4582-B957-E16E35DD93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>
            <a:extLst>
              <a:ext uri="{FF2B5EF4-FFF2-40B4-BE49-F238E27FC236}">
                <a16:creationId xmlns:a16="http://schemas.microsoft.com/office/drawing/2014/main" id="{75B6CF2B-B66E-4EF3-9BB2-9768CBF0A6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8614" y="10386061"/>
            <a:ext cx="3630609" cy="3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711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en-US" sz="1422"/>
              <a:t>Copyright 2008 by Pearson Education</a:t>
            </a:r>
          </a:p>
        </p:txBody>
      </p:sp>
      <p:grpSp>
        <p:nvGrpSpPr>
          <p:cNvPr id="8" name="Group 23">
            <a:extLst>
              <a:ext uri="{FF2B5EF4-FFF2-40B4-BE49-F238E27FC236}">
                <a16:creationId xmlns:a16="http://schemas.microsoft.com/office/drawing/2014/main" id="{EF16D5B4-0991-4B4E-93C8-94F8310D2D3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3546" y="0"/>
            <a:ext cx="13040924" cy="835660"/>
            <a:chOff x="-6" y="-180"/>
            <a:chExt cx="5776" cy="516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54E784E-AC88-4967-A299-D93030258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" y="-180"/>
              <a:ext cx="5772" cy="5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ts val="711"/>
                </a:spcBef>
                <a:buClr>
                  <a:srgbClr val="800080"/>
                </a:buClr>
                <a:buSzPct val="55000"/>
                <a:buFont typeface="Wingdings" charset="2"/>
                <a:buChar char="n"/>
                <a:defRPr/>
              </a:pPr>
              <a:endParaRPr lang="en-US" sz="2560">
                <a:latin typeface="+mn-lt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D9669B5-0FB2-4CD1-88E2-32EC06B35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-180"/>
              <a:ext cx="3072" cy="26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ts val="711"/>
                </a:spcBef>
                <a:buClr>
                  <a:srgbClr val="800080"/>
                </a:buClr>
                <a:buSzPct val="55000"/>
                <a:buFont typeface="Wingdings" charset="2"/>
                <a:buChar char="n"/>
                <a:defRPr/>
              </a:pPr>
              <a:endParaRPr lang="en-US" sz="2560">
                <a:latin typeface="+mn-lt"/>
                <a:cs typeface="+mn-cs"/>
              </a:endParaRPr>
            </a:p>
          </p:txBody>
        </p:sp>
        <p:grpSp>
          <p:nvGrpSpPr>
            <p:cNvPr id="11" name="Group 1">
              <a:extLst>
                <a:ext uri="{FF2B5EF4-FFF2-40B4-BE49-F238E27FC236}">
                  <a16:creationId xmlns:a16="http://schemas.microsoft.com/office/drawing/2014/main" id="{00ACC9A2-FAA1-476A-A491-A64D679D9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42"/>
              <a:ext cx="5770" cy="246"/>
              <a:chOff x="-13880" y="438044"/>
              <a:chExt cx="9173112" cy="427357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DB428D6-A170-459E-814B-06E4F767E29C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35692">
                <a:off x="-13880" y="438118"/>
                <a:ext cx="9173112" cy="42728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ts val="711"/>
                  </a:spcBef>
                  <a:buClr>
                    <a:srgbClr val="800080"/>
                  </a:buClr>
                  <a:buSzPct val="55000"/>
                  <a:buFont typeface="Wingdings" charset="2"/>
                  <a:buChar char="n"/>
                  <a:defRPr/>
                </a:pPr>
                <a:endParaRPr lang="en-US" sz="2560">
                  <a:cs typeface="Times New Roman" pitchFamily="16" charset="0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139DD2E-A804-4BC4-9155-0414E666409E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35692">
                <a:off x="-10858" y="438044"/>
                <a:ext cx="9169042" cy="38239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ts val="711"/>
                  </a:spcBef>
                  <a:buClr>
                    <a:srgbClr val="800080"/>
                  </a:buClr>
                  <a:buSzPct val="55000"/>
                  <a:buFont typeface="Wingdings" charset="2"/>
                  <a:buChar char="n"/>
                  <a:defRPr/>
                </a:pPr>
                <a:endParaRPr lang="en-US" sz="2560">
                  <a:cs typeface="Times New Roman" pitchFamily="16" charset="0"/>
                </a:endParaRPr>
              </a:p>
            </p:txBody>
          </p:sp>
        </p:grpSp>
      </p:grpSp>
      <p:sp>
        <p:nvSpPr>
          <p:cNvPr id="81924" name="Title Placeholder 8">
            <a:extLst>
              <a:ext uri="{FF2B5EF4-FFF2-40B4-BE49-F238E27FC236}">
                <a16:creationId xmlns:a16="http://schemas.microsoft.com/office/drawing/2014/main" id="{EED1FAA6-1C41-4A5D-8D00-4EA35801B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1910081"/>
            <a:ext cx="11054080" cy="2303039"/>
          </a:xfrm>
        </p:spPr>
        <p:txBody>
          <a:bodyPr/>
          <a:lstStyle>
            <a:lvl1pPr>
              <a:defRPr sz="6827" smtClean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25" name="Text Placeholder 29">
            <a:extLst>
              <a:ext uri="{FF2B5EF4-FFF2-40B4-BE49-F238E27FC236}">
                <a16:creationId xmlns:a16="http://schemas.microsoft.com/office/drawing/2014/main" id="{1C1C5F34-19C9-4674-963E-B5CD4BC38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360" y="5133340"/>
            <a:ext cx="11054080" cy="274574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" name="Slide Number Placeholder 17">
            <a:extLst>
              <a:ext uri="{FF2B5EF4-FFF2-40B4-BE49-F238E27FC236}">
                <a16:creationId xmlns:a16="http://schemas.microsoft.com/office/drawing/2014/main" id="{00AE389B-5085-4515-B77B-88D769B2E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536854" y="9784186"/>
            <a:ext cx="3034453" cy="746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ts val="711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 sz="1707">
                <a:solidFill>
                  <a:srgbClr val="424242"/>
                </a:solidFill>
              </a:defRPr>
            </a:lvl1pPr>
          </a:lstStyle>
          <a:p>
            <a:pPr>
              <a:defRPr/>
            </a:pPr>
            <a:fld id="{70AE41C8-05A9-4050-B340-FED624AB00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4641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03071"/>
            <a:ext cx="11704320" cy="11030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3008133"/>
            <a:ext cx="5743787" cy="6947916"/>
          </a:xfrm>
        </p:spPr>
        <p:txBody>
          <a:bodyPr/>
          <a:lstStyle>
            <a:lvl1pPr>
              <a:defRPr sz="3698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3008133"/>
            <a:ext cx="5743787" cy="6947916"/>
          </a:xfrm>
        </p:spPr>
        <p:txBody>
          <a:bodyPr/>
          <a:lstStyle>
            <a:lvl1pPr>
              <a:defRPr sz="3698"/>
            </a:lvl1pPr>
            <a:lvl2pPr>
              <a:defRPr sz="3413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767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1103071"/>
            <a:ext cx="11704320" cy="11030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906555"/>
            <a:ext cx="5746045" cy="1032985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341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6" b="1"/>
            </a:lvl4pPr>
            <a:lvl5pPr>
              <a:buNone/>
              <a:defRPr sz="2276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6259" y="2913620"/>
            <a:ext cx="5748302" cy="1025921"/>
          </a:xfrm>
        </p:spPr>
        <p:txBody>
          <a:bodyPr lIns="45720" tIns="0" rIns="45720" bIns="0" anchor="ctr"/>
          <a:lstStyle>
            <a:lvl1pPr marL="0" indent="0">
              <a:buNone/>
              <a:defRPr sz="341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6" b="1"/>
            </a:lvl4pPr>
            <a:lvl5pPr>
              <a:buNone/>
              <a:defRPr sz="2276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3939540"/>
            <a:ext cx="5746045" cy="6024961"/>
          </a:xfrm>
        </p:spPr>
        <p:txBody>
          <a:bodyPr tIns="0"/>
          <a:lstStyle>
            <a:lvl1pPr>
              <a:defRPr sz="3129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939540"/>
            <a:ext cx="5748302" cy="6024961"/>
          </a:xfrm>
        </p:spPr>
        <p:txBody>
          <a:bodyPr tIns="0"/>
          <a:lstStyle>
            <a:lvl1pPr>
              <a:defRPr sz="3129"/>
            </a:lvl1pPr>
            <a:lvl2pPr>
              <a:defRPr sz="2844"/>
            </a:lvl2pPr>
            <a:lvl3pPr>
              <a:defRPr sz="2560"/>
            </a:lvl3pPr>
            <a:lvl4pPr>
              <a:defRPr sz="2276"/>
            </a:lvl4pPr>
            <a:lvl5pPr>
              <a:defRPr sz="227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974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805818"/>
            <a:ext cx="3901440" cy="1820545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3698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360" y="2626360"/>
            <a:ext cx="3901440" cy="7162800"/>
          </a:xfrm>
        </p:spPr>
        <p:txBody>
          <a:bodyPr lIns="18288" rIns="18288"/>
          <a:lstStyle>
            <a:lvl1pPr marL="0" indent="0" algn="l">
              <a:buNone/>
              <a:defRPr sz="1991"/>
            </a:lvl1pPr>
            <a:lvl2pPr indent="0" algn="l">
              <a:buNone/>
              <a:defRPr sz="1707"/>
            </a:lvl2pPr>
            <a:lvl3pPr indent="0" algn="l">
              <a:buNone/>
              <a:defRPr sz="1422"/>
            </a:lvl3pPr>
            <a:lvl4pPr indent="0" algn="l">
              <a:buNone/>
              <a:defRPr sz="1280"/>
            </a:lvl4pPr>
            <a:lvl5pPr indent="0" algn="l">
              <a:buNone/>
              <a:defRPr sz="128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4516" y="2626360"/>
            <a:ext cx="7270044" cy="7162800"/>
          </a:xfrm>
        </p:spPr>
        <p:txBody>
          <a:bodyPr tIns="0"/>
          <a:lstStyle>
            <a:lvl1pPr>
              <a:defRPr sz="3982"/>
            </a:lvl1pPr>
            <a:lvl2pPr>
              <a:defRPr sz="3698"/>
            </a:lvl2pPr>
            <a:lvl3pPr>
              <a:defRPr sz="3413"/>
            </a:lvl3pPr>
            <a:lvl4pPr>
              <a:defRPr sz="2844"/>
            </a:lvl4pPr>
            <a:lvl5pPr>
              <a:defRPr sz="25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296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8150" y="723900"/>
            <a:ext cx="85084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1548" y="1949450"/>
            <a:ext cx="10587990" cy="702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>
            <a:extLst>
              <a:ext uri="{FF2B5EF4-FFF2-40B4-BE49-F238E27FC236}">
                <a16:creationId xmlns:a16="http://schemas.microsoft.com/office/drawing/2014/main" id="{99E1E120-96E7-4823-9FD6-27EB3D9264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50240" y="688923"/>
            <a:ext cx="11704320" cy="110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9">
            <a:extLst>
              <a:ext uri="{FF2B5EF4-FFF2-40B4-BE49-F238E27FC236}">
                <a16:creationId xmlns:a16="http://schemas.microsoft.com/office/drawing/2014/main" id="{A0CBA695-6E99-4465-B1F4-22C97EB06D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25120" y="2148840"/>
            <a:ext cx="12679680" cy="811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DDDDDD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8" name="Group 24">
            <a:extLst>
              <a:ext uri="{FF2B5EF4-FFF2-40B4-BE49-F238E27FC236}">
                <a16:creationId xmlns:a16="http://schemas.microsoft.com/office/drawing/2014/main" id="{914891CC-1AFC-49EA-B899-2687429A7EF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3546" y="0"/>
            <a:ext cx="13040924" cy="835660"/>
            <a:chOff x="-6" y="-180"/>
            <a:chExt cx="5776" cy="51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B888223-B809-4FBF-90B3-D2E131D5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" y="-180"/>
              <a:ext cx="5772" cy="5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ts val="711"/>
                </a:spcBef>
                <a:buClr>
                  <a:srgbClr val="800080"/>
                </a:buClr>
                <a:buSzPct val="55000"/>
                <a:buFont typeface="Wingdings" charset="2"/>
                <a:buChar char="n"/>
                <a:defRPr/>
              </a:pPr>
              <a:endParaRPr lang="en-US" sz="2560">
                <a:latin typeface="+mn-lt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5BC5688-F861-4F02-A13F-2E62F6464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-180"/>
              <a:ext cx="3072" cy="26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ts val="711"/>
                </a:spcBef>
                <a:buClr>
                  <a:srgbClr val="800080"/>
                </a:buClr>
                <a:buSzPct val="55000"/>
                <a:buFont typeface="Wingdings" charset="2"/>
                <a:buChar char="n"/>
                <a:defRPr/>
              </a:pPr>
              <a:endParaRPr lang="en-US" sz="2560">
                <a:latin typeface="+mn-lt"/>
                <a:cs typeface="+mn-cs"/>
              </a:endParaRPr>
            </a:p>
          </p:txBody>
        </p:sp>
        <p:grpSp>
          <p:nvGrpSpPr>
            <p:cNvPr id="1036" name="Group 1">
              <a:extLst>
                <a:ext uri="{FF2B5EF4-FFF2-40B4-BE49-F238E27FC236}">
                  <a16:creationId xmlns:a16="http://schemas.microsoft.com/office/drawing/2014/main" id="{695E898D-23C8-4701-B6FF-C680ED8F0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42"/>
              <a:ext cx="5770" cy="246"/>
              <a:chOff x="-13880" y="438044"/>
              <a:chExt cx="9173112" cy="427357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C39D60D-4174-400C-938B-A443C7C1157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35692">
                <a:off x="-13880" y="438118"/>
                <a:ext cx="9173112" cy="42728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ts val="711"/>
                  </a:spcBef>
                  <a:buClr>
                    <a:srgbClr val="800080"/>
                  </a:buClr>
                  <a:buSzPct val="55000"/>
                  <a:buFont typeface="Wingdings" charset="2"/>
                  <a:buChar char="n"/>
                  <a:defRPr/>
                </a:pPr>
                <a:endParaRPr lang="en-US" sz="2560">
                  <a:cs typeface="Times New Roman" pitchFamily="16" charset="0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4A0862A2-C777-4725-8201-2C977BF534E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435692">
                <a:off x="-10858" y="438044"/>
                <a:ext cx="9169042" cy="38239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spcBef>
                    <a:spcPts val="711"/>
                  </a:spcBef>
                  <a:buClr>
                    <a:srgbClr val="800080"/>
                  </a:buClr>
                  <a:buSzPct val="55000"/>
                  <a:buFont typeface="Wingdings" charset="2"/>
                  <a:buChar char="n"/>
                  <a:defRPr/>
                </a:pPr>
                <a:endParaRPr lang="en-US" sz="2560">
                  <a:cs typeface="Times New Roman" pitchFamily="16" charset="0"/>
                </a:endParaRPr>
              </a:p>
            </p:txBody>
          </p:sp>
        </p:grpSp>
      </p:grpSp>
      <p:pic>
        <p:nvPicPr>
          <p:cNvPr id="1029" name="Picture 23">
            <a:extLst>
              <a:ext uri="{FF2B5EF4-FFF2-40B4-BE49-F238E27FC236}">
                <a16:creationId xmlns:a16="http://schemas.microsoft.com/office/drawing/2014/main" id="{2D223118-E46D-4016-81A9-A45BAA4A2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3">
            <a:extLst>
              <a:ext uri="{FF2B5EF4-FFF2-40B4-BE49-F238E27FC236}">
                <a16:creationId xmlns:a16="http://schemas.microsoft.com/office/drawing/2014/main" id="{C423A93E-4155-495B-AB88-55DC0056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3">
            <a:extLst>
              <a:ext uri="{FF2B5EF4-FFF2-40B4-BE49-F238E27FC236}">
                <a16:creationId xmlns:a16="http://schemas.microsoft.com/office/drawing/2014/main" id="{62F1B697-71C0-4E1C-982C-23A6A9A51A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8" b="36090"/>
          <a:stretch>
            <a:fillRect/>
          </a:stretch>
        </p:blipFill>
        <p:spPr bwMode="auto">
          <a:xfrm>
            <a:off x="0" y="9475788"/>
            <a:ext cx="1842347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1">
            <a:extLst>
              <a:ext uri="{FF2B5EF4-FFF2-40B4-BE49-F238E27FC236}">
                <a16:creationId xmlns:a16="http://schemas.microsoft.com/office/drawing/2014/main" id="{E19BD628-9931-4EDC-A1C1-CF02FB0019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8614" y="10386061"/>
            <a:ext cx="3630609" cy="3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711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lang="en-US" altLang="en-US" sz="1422"/>
              <a:t>Copyright 2008 by Pearson Education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F29B-378D-4287-B633-237E66FB6843}"/>
              </a:ext>
            </a:extLst>
          </p:cNvPr>
          <p:cNvSpPr txBox="1">
            <a:spLocks noGrp="1"/>
          </p:cNvSpPr>
          <p:nvPr userDrawn="1"/>
        </p:nvSpPr>
        <p:spPr>
          <a:xfrm>
            <a:off x="11595947" y="9908541"/>
            <a:ext cx="1083733" cy="572029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ts val="711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/>
            </a:pPr>
            <a:fld id="{0F9320CF-7A39-4DB5-B2D4-411F2227CC53}" type="slidenum">
              <a:rPr lang="en-US" altLang="en-US" sz="1707" smtClean="0">
                <a:solidFill>
                  <a:srgbClr val="424242"/>
                </a:solidFill>
              </a:rPr>
              <a:pPr algn="r" eaLnBrk="1" hangingPunct="1">
                <a:spcBef>
                  <a:spcPts val="711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707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58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5pPr>
      <a:lvl6pPr marL="650230" algn="l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6pPr>
      <a:lvl7pPr marL="1300460" algn="l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7pPr>
      <a:lvl8pPr marL="1950690" algn="l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8pPr>
      <a:lvl9pPr marL="2600919" algn="l" rtl="0" eaLnBrk="1" fontAlgn="base" hangingPunct="1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Verdana" pitchFamily="34" charset="0"/>
        </a:defRPr>
      </a:lvl9pPr>
    </p:titleStyle>
    <p:bodyStyle>
      <a:lvl1pPr marL="388332" indent="-388332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95000"/>
        <a:buFont typeface="Wingdings 2" panose="05020102010507070707" pitchFamily="18" charset="2"/>
        <a:buChar char="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09871" indent="-34995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indent="-34995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88791" indent="-298022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65000"/>
        <a:buFont typeface="Wingdings 2" panose="05020102010507070707" pitchFamily="18" charset="2"/>
        <a:buChar char=""/>
        <a:defRPr sz="2418" kern="1200">
          <a:solidFill>
            <a:schemeClr val="tx1"/>
          </a:solidFill>
          <a:latin typeface="+mn-lt"/>
          <a:ea typeface="+mn-ea"/>
          <a:cs typeface="+mn-cs"/>
        </a:defRPr>
      </a:lvl4pPr>
      <a:lvl5pPr marL="2079382" indent="-298022" algn="l" rtl="0" eaLnBrk="0" fontAlgn="base" hangingPunct="0">
        <a:spcBef>
          <a:spcPct val="20000"/>
        </a:spcBef>
        <a:spcAft>
          <a:spcPct val="0"/>
        </a:spcAft>
        <a:buClr>
          <a:srgbClr val="39639D"/>
        </a:buClr>
        <a:buSzPct val="65000"/>
        <a:buFont typeface="Wingdings 2" panose="05020102010507070707" pitchFamily="18" charset="2"/>
        <a:buChar char=""/>
        <a:defRPr sz="2418" kern="1200">
          <a:solidFill>
            <a:schemeClr val="tx1"/>
          </a:solidFill>
          <a:latin typeface="+mn-lt"/>
          <a:ea typeface="+mn-ea"/>
          <a:cs typeface="+mn-cs"/>
        </a:defRPr>
      </a:lvl5pPr>
      <a:lvl6pPr marL="2470873" indent="-299106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26009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276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260092" algn="l" rtl="0" eaLnBrk="1" latinLnBrk="0" hangingPunct="1">
        <a:spcBef>
          <a:spcPct val="20000"/>
        </a:spcBef>
        <a:buClr>
          <a:schemeClr val="tx2"/>
        </a:buClr>
        <a:buChar char="•"/>
        <a:defRPr kumimoji="0"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260092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99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3A867A87-5D71-42A6-89FA-870D9E904869}"/>
              </a:ext>
            </a:extLst>
          </p:cNvPr>
          <p:cNvGrpSpPr>
            <a:grpSpLocks/>
          </p:cNvGrpSpPr>
          <p:nvPr/>
        </p:nvGrpSpPr>
        <p:grpSpPr bwMode="auto">
          <a:xfrm>
            <a:off x="0" y="6841968"/>
            <a:ext cx="12986738" cy="3882336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08669196-D6FD-44AF-9F40-EA5C098F35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z="3413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AD6C59D3-D940-4D6A-B3BE-87E20D97C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9259E0E1-EC53-4F65-83FA-D5B8EAAD393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560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D400486F-A701-4546-AAAA-BE862BD4933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AEE579AE-D695-46BD-AD99-8DB1611509E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09355426-C8A8-49BC-B1C0-D5D34265A3C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60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7CADB3B7-70D2-4689-979E-46A7286125A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560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5E8E1F92-AEFD-45D3-BE2A-F0E9D6E7D7D2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z="3413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DA1F32EF-20C2-42F3-9338-D42CAAA88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E8481A71-575F-4C20-9655-CCC4FCFFA90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D1625773-EBF6-42E0-85C0-A0355046D53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8D6BABC6-111C-4780-AD9A-1B505F35CF4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4694E286-C45F-43A4-857A-235720B9A0C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A29FAB43-BC88-41E5-9893-1064C2C6F47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BF5A9BE2-D2D2-43CA-A7EF-61769DB0349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A807F840-A86D-44A1-9591-640E565F069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B332AA7B-842B-4B8E-8CBE-E5EBAA6244B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57EA855E-1306-447A-BBEF-BE41A65A055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C9B62AB7-A742-40D3-94E2-9751E21C860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E2A5717C-CC4F-4BC5-9247-4882D201C2E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1D1CF34A-6DB3-4E7F-83F8-9C04C52564D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98671374-3D6F-4C92-943A-46CB1FF7FC8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DAC23E08-B4E8-4BBA-98F6-7406170BE0F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7102DD80-DEF9-4907-9098-1185C9320F6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FDC8F2E3-98D7-4B4B-B19A-02D92279A38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05A4EDA6-CBCA-4BF1-A0E2-357B86415E0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AB70DDA4-8BBC-4016-8A2D-8137CCAAEF9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560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39A599C7-CBDF-45CA-8CFB-81DCBCFDA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360" y="447675"/>
            <a:ext cx="1105408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4788EB37-7259-4900-9175-4ECE463A8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2596515"/>
            <a:ext cx="11054080" cy="644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431B0557-9128-4C18-9303-10683F5AA3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5360" y="10027920"/>
            <a:ext cx="2709333" cy="71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99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4838E8DF-D1F2-48C7-9E3D-AF2CF5EC6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20107" y="10025434"/>
            <a:ext cx="2709333" cy="71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991"/>
            </a:lvl1pPr>
          </a:lstStyle>
          <a:p>
            <a:pPr>
              <a:defRPr/>
            </a:pPr>
            <a:fld id="{C219EA3E-B58A-4324-9974-A732CD5AD2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1ACCDBD4-4D8C-428B-A004-AAA1649CFE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84213" y="10087610"/>
            <a:ext cx="7938347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22">
                <a:latin typeface="Arial" pitchFamily="34" charset="0"/>
              </a:rPr>
              <a:t>Liang, Introduction to Java Programming, Tenth Edition, (c) 2015 Pearson Education,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5312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58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5pPr>
      <a:lvl6pPr marL="650230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6pPr>
      <a:lvl7pPr marL="1300460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7pPr>
      <a:lvl8pPr marL="1950690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8pPr>
      <a:lvl9pPr marL="2600919" algn="ctr" rtl="0" eaLnBrk="0" fontAlgn="base" hangingPunct="0">
        <a:spcBef>
          <a:spcPct val="0"/>
        </a:spcBef>
        <a:spcAft>
          <a:spcPct val="0"/>
        </a:spcAft>
        <a:defRPr sz="6258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4551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982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3413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44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858123"/>
            <a:ext cx="10716260" cy="6895477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1</a:t>
            </a:r>
            <a:r>
              <a:rPr lang="en-US" dirty="0"/>
              <a:t>7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br>
              <a:rPr lang="en-US" sz="3600" spc="-70" dirty="0"/>
            </a:br>
            <a:r>
              <a:rPr lang="en-US" sz="4800" spc="-70" dirty="0"/>
              <a:t>Maryam </a:t>
            </a:r>
            <a:r>
              <a:rPr lang="en-US" sz="4800" spc="-70" dirty="0" err="1"/>
              <a:t>Jalali</a:t>
            </a:r>
            <a:br>
              <a:rPr lang="en-US" sz="4400" spc="-70" dirty="0"/>
            </a:br>
            <a:br>
              <a:rPr lang="en-US" sz="4400" spc="-70" dirty="0"/>
            </a:br>
            <a:br>
              <a:rPr lang="en-US" sz="4400" spc="-70" dirty="0"/>
            </a:br>
            <a:br>
              <a:rPr lang="en-US" sz="4400" spc="-70" dirty="0"/>
            </a:br>
            <a:br>
              <a:rPr lang="en-US" sz="3600" spc="-70" dirty="0"/>
            </a:br>
            <a:r>
              <a:rPr lang="en-US" sz="3600" spc="-70" dirty="0"/>
              <a:t>Some 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6F2D9EC-A3D3-4C3C-B2DC-6951A6E5F08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test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3321676-40F8-4DBE-B3AE-099F606AED4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	String name = console.next();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	if (</a:t>
            </a:r>
            <a:r>
              <a:rPr lang="en-US" altLang="en-US" sz="2560" b="1">
                <a:latin typeface="Courier New" panose="02070309020205020404" pitchFamily="49" charset="0"/>
              </a:rPr>
              <a:t>name.startsWith("Dr.")</a:t>
            </a:r>
            <a:r>
              <a:rPr lang="en-US" altLang="en-US" sz="2560">
                <a:latin typeface="Courier New" panose="02070309020205020404" pitchFamily="49" charset="0"/>
              </a:rPr>
              <a:t>) {</a:t>
            </a:r>
            <a:br>
              <a:rPr lang="en-US" altLang="en-US" sz="2560">
                <a:latin typeface="Courier New" panose="02070309020205020404" pitchFamily="49" charset="0"/>
              </a:rPr>
            </a:br>
            <a:r>
              <a:rPr lang="en-US" altLang="en-US" sz="2560">
                <a:latin typeface="Courier New" panose="02070309020205020404" pitchFamily="49" charset="0"/>
              </a:rPr>
              <a:t>    System.out.println("Are you single?");</a:t>
            </a:r>
            <a:br>
              <a:rPr lang="en-US" altLang="en-US" sz="2560">
                <a:latin typeface="Courier New" panose="02070309020205020404" pitchFamily="49" charset="0"/>
              </a:rPr>
            </a:br>
            <a:r>
              <a:rPr lang="en-US" altLang="en-US" sz="2560">
                <a:latin typeface="Courier New" panose="02070309020205020404" pitchFamily="49" charset="0"/>
              </a:rPr>
              <a:t>} else if (</a:t>
            </a:r>
            <a:r>
              <a:rPr lang="en-US" altLang="en-US" sz="2560" b="1">
                <a:latin typeface="Courier New" panose="02070309020205020404" pitchFamily="49" charset="0"/>
              </a:rPr>
              <a:t>name.equalsIgnoreCase("LUMBERG")</a:t>
            </a:r>
            <a:r>
              <a:rPr lang="en-US" altLang="en-US" sz="2560">
                <a:latin typeface="Courier New" panose="02070309020205020404" pitchFamily="49" charset="0"/>
              </a:rPr>
              <a:t>) {</a:t>
            </a:r>
            <a:br>
              <a:rPr lang="en-US" altLang="en-US" sz="2560">
                <a:latin typeface="Courier New" panose="02070309020205020404" pitchFamily="49" charset="0"/>
              </a:rPr>
            </a:br>
            <a:r>
              <a:rPr lang="en-US" altLang="en-US" sz="2560">
                <a:latin typeface="Courier New" panose="02070309020205020404" pitchFamily="49" charset="0"/>
              </a:rPr>
              <a:t>    System.out.println("I need your TPS reports.");</a:t>
            </a:r>
            <a:br>
              <a:rPr lang="en-US" altLang="en-US" sz="2560">
                <a:latin typeface="Courier New" panose="02070309020205020404" pitchFamily="49" charset="0"/>
              </a:rPr>
            </a:br>
            <a:r>
              <a:rPr lang="en-US" altLang="en-US" sz="256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28106" name="Group 42">
            <a:extLst>
              <a:ext uri="{FF2B5EF4-FFF2-40B4-BE49-F238E27FC236}">
                <a16:creationId xmlns:a16="http://schemas.microsoft.com/office/drawing/2014/main" id="{ACEC4A4F-48D3-4FEE-AD57-8871EB201536}"/>
              </a:ext>
            </a:extLst>
          </p:cNvPr>
          <p:cNvGraphicFramePr>
            <a:graphicFrameLocks noGrp="1"/>
          </p:cNvGraphicFramePr>
          <p:nvPr/>
        </p:nvGraphicFramePr>
        <p:xfrm>
          <a:off x="54187" y="2446021"/>
          <a:ext cx="12896427" cy="3839144"/>
        </p:xfrm>
        <a:graphic>
          <a:graphicData uri="http://schemas.openxmlformats.org/drawingml/2006/table">
            <a:tbl>
              <a:tblPr/>
              <a:tblGrid>
                <a:gridCol w="4321387">
                  <a:extLst>
                    <a:ext uri="{9D8B030D-6E8A-4147-A177-3AD203B41FA5}">
                      <a16:colId xmlns:a16="http://schemas.microsoft.com/office/drawing/2014/main" val="1891866419"/>
                    </a:ext>
                  </a:extLst>
                </a:gridCol>
                <a:gridCol w="8575040">
                  <a:extLst>
                    <a:ext uri="{9D8B030D-6E8A-4147-A177-3AD203B41FA5}">
                      <a16:colId xmlns:a16="http://schemas.microsoft.com/office/drawing/2014/main" val="2628952775"/>
                    </a:ext>
                  </a:extLst>
                </a:gridCol>
              </a:tblGrid>
              <a:tr h="584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317347"/>
                  </a:ext>
                </a:extLst>
              </a:tr>
              <a:tr h="584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459777"/>
                  </a:ext>
                </a:extLst>
              </a:tr>
              <a:tr h="910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equalsIgnoreCase(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two strings contain the same characters, ignoring upper vs. lower case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244130"/>
                  </a:ext>
                </a:extLst>
              </a:tr>
              <a:tr h="582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startsWith(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start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581963"/>
                  </a:ext>
                </a:extLst>
              </a:tr>
              <a:tr h="582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endsWith(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one contains other's characters at end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246226"/>
                  </a:ext>
                </a:extLst>
              </a:tr>
              <a:tr h="582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15" marB="650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whether the given string is found within this one</a:t>
                      </a:r>
                    </a:p>
                  </a:txBody>
                  <a:tcPr marL="130048" marR="130048" marT="65015" marB="650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2134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B3E8CBF-D684-4909-B40A-C2930BAD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</a:p>
        </p:txBody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3C97CF23-DCAC-40D6-B172-6B55EEB6C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: A primitive type representing single characters.</a:t>
            </a:r>
          </a:p>
          <a:p>
            <a:pPr lvl="1" eaLnBrk="1" hangingPunct="1"/>
            <a:r>
              <a:rPr lang="en-US" altLang="en-US"/>
              <a:t>Each character inside a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is stored as a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value.</a:t>
            </a:r>
          </a:p>
          <a:p>
            <a:pPr lvl="1" eaLnBrk="1" hangingPunct="1"/>
            <a:r>
              <a:rPr lang="en-US" altLang="en-US"/>
              <a:t>Literal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values are surrounded with apostrophe</a:t>
            </a:r>
            <a:br>
              <a:rPr lang="en-US" altLang="en-US"/>
            </a:br>
            <a:r>
              <a:rPr lang="en-US" altLang="en-US"/>
              <a:t>(single-quote) marks, such as </a:t>
            </a:r>
            <a:r>
              <a:rPr lang="en-US" altLang="en-US">
                <a:latin typeface="Courier New" panose="02070309020205020404" pitchFamily="49" charset="0"/>
              </a:rPr>
              <a:t>'a'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'4'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'\n'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'\''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It is legal to have variables, parameters, returns of type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endParaRPr lang="en-US" altLang="en-US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char letter = 'S';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System.out.println(letter);         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S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256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values can be concatenated with strings.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138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char initial = 'P';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System.out.println(initial + " Diddy");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P Diddy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2DC5F3-D6DA-4211-8D0F-9F296F3FF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481" y="6591300"/>
            <a:ext cx="2932853" cy="39962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300460" fontAlgn="base">
              <a:spcBef>
                <a:spcPts val="711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 sz="2844">
              <a:solidFill>
                <a:prstClr val="white"/>
              </a:solidFill>
              <a:latin typeface="Verdana"/>
              <a:cs typeface="Times New Roman" panose="02020603050405020304" pitchFamily="18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0FA6425-1F02-43A1-82ED-711A1E1C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116" y="3443958"/>
            <a:ext cx="2691271" cy="39962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300460" fontAlgn="base">
              <a:spcBef>
                <a:spcPts val="711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 sz="2844">
              <a:solidFill>
                <a:prstClr val="white"/>
              </a:solidFill>
              <a:latin typeface="Verdana"/>
              <a:cs typeface="Times New Roman" panose="02020603050405020304" pitchFamily="18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0266B2B5-6FD4-4BE2-9754-B9A57B7E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charAt</a:t>
            </a:r>
            <a:r>
              <a:rPr lang="en-US" altLang="en-US"/>
              <a:t> method</a:t>
            </a:r>
          </a:p>
        </p:txBody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id="{D45C6514-6B6F-465A-AF24-98ED9BD17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44"/>
              <a:t>The </a:t>
            </a:r>
            <a:r>
              <a:rPr lang="en-US" altLang="en-US" sz="2844">
                <a:latin typeface="Courier New" panose="02070309020205020404" pitchFamily="49" charset="0"/>
              </a:rPr>
              <a:t>char</a:t>
            </a:r>
            <a:r>
              <a:rPr lang="en-US" altLang="en-US" sz="2844"/>
              <a:t>s in a </a:t>
            </a:r>
            <a:r>
              <a:rPr lang="en-US" altLang="en-US" sz="2844">
                <a:latin typeface="Courier New" panose="02070309020205020404" pitchFamily="49" charset="0"/>
              </a:rPr>
              <a:t>String</a:t>
            </a:r>
            <a:r>
              <a:rPr lang="en-US" altLang="en-US" sz="2844"/>
              <a:t> can be accessed using the </a:t>
            </a:r>
            <a:r>
              <a:rPr lang="en-US" altLang="en-US" sz="2844">
                <a:latin typeface="Courier New" panose="02070309020205020404" pitchFamily="49" charset="0"/>
              </a:rPr>
              <a:t>charAt</a:t>
            </a:r>
            <a:r>
              <a:rPr lang="en-US" altLang="en-US" sz="2844"/>
              <a:t> method.</a:t>
            </a:r>
            <a:endParaRPr lang="en-US" altLang="en-US" sz="2844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en-US" sz="1138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String food = "cookie";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char firstLetter = </a:t>
            </a:r>
            <a:r>
              <a:rPr lang="en-US" altLang="en-US" sz="2560" b="1">
                <a:latin typeface="Courier New" panose="02070309020205020404" pitchFamily="49" charset="0"/>
              </a:rPr>
              <a:t>food.charAt(0)</a:t>
            </a:r>
            <a:r>
              <a:rPr lang="en-US" altLang="en-US" sz="2560">
                <a:latin typeface="Courier New" panose="02070309020205020404" pitchFamily="49" charset="0"/>
              </a:rPr>
              <a:t>;   </a:t>
            </a:r>
            <a:r>
              <a:rPr lang="en-US" altLang="en-US" sz="2560" b="1">
                <a:solidFill>
                  <a:srgbClr val="008080"/>
                </a:solidFill>
                <a:latin typeface="Courier New" panose="02070309020205020404" pitchFamily="49" charset="0"/>
              </a:rPr>
              <a:t>// 'c'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en-US" sz="1138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System.out.println(firstLetter + " is for " + food);</a:t>
            </a: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System.out.println("That's good enough for me!");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56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44"/>
              <a:t>You can use a </a:t>
            </a:r>
            <a:r>
              <a:rPr lang="en-US" altLang="en-US" sz="2844">
                <a:latin typeface="Courier New" panose="02070309020205020404" pitchFamily="49" charset="0"/>
              </a:rPr>
              <a:t>for</a:t>
            </a:r>
            <a:r>
              <a:rPr lang="en-US" altLang="en-US" sz="2844"/>
              <a:t> loop to print or examine each character.</a:t>
            </a:r>
            <a:endParaRPr lang="en-US" altLang="en-US" sz="2844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 typeface="Wingdings 2" panose="05020102010507070707" pitchFamily="18" charset="2"/>
              <a:buNone/>
            </a:pPr>
            <a:endParaRPr lang="en-US" altLang="en-US" sz="996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	String major = "CSE";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	for (int i = 0; i &lt; major.length(); i++)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	    char c = </a:t>
            </a:r>
            <a:r>
              <a:rPr lang="en-US" altLang="en-US" sz="2560" b="1">
                <a:latin typeface="Courier New" panose="02070309020205020404" pitchFamily="49" charset="0"/>
              </a:rPr>
              <a:t>major.charAt(i)</a:t>
            </a:r>
            <a:r>
              <a:rPr lang="en-US" altLang="en-US" sz="256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	    System.out.println(c);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138"/>
              <a:t>		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/>
              <a:t>	Output: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	C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	S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>
                <a:latin typeface="Courier New" panose="02070309020205020404" pitchFamily="49" charset="0"/>
              </a:rPr>
              <a:t>	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3BEC917-7C04-4A32-B7B4-3DBFAACABFC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/>
              <a:t> vs.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B984FEA-D50B-4816-9CB4-09D1741570B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32827" indent="-406394" eaLnBrk="1" hangingPunct="1"/>
            <a:r>
              <a:rPr lang="en-US" altLang="en-US" dirty="0">
                <a:latin typeface="Courier New" panose="02070309020205020404" pitchFamily="49" charset="0"/>
              </a:rPr>
              <a:t>"h"</a:t>
            </a:r>
            <a:r>
              <a:rPr lang="en-US" altLang="en-US" dirty="0"/>
              <a:t> is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'h'</a:t>
            </a:r>
            <a:r>
              <a:rPr lang="en-US" altLang="en-US" dirty="0"/>
              <a:t> is a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	(the two behave differently)</a:t>
            </a:r>
          </a:p>
          <a:p>
            <a:pPr marL="1056623" lvl="1" indent="-406394" eaLnBrk="1" hangingPunct="1">
              <a:buNone/>
            </a:pPr>
            <a:endParaRPr lang="en-US" altLang="en-US" sz="1707" dirty="0"/>
          </a:p>
          <a:p>
            <a:pPr marL="532827" indent="-406394" eaLnBrk="1" hangingPunct="1"/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is an object; it contains methods</a:t>
            </a:r>
          </a:p>
          <a:p>
            <a:pPr marL="1056623" lvl="1" indent="-406394" eaLnBrk="1" hangingPunct="1">
              <a:spcBef>
                <a:spcPct val="0"/>
              </a:spcBef>
              <a:buNone/>
            </a:pPr>
            <a:endParaRPr lang="en-US" altLang="en-US" sz="113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56623" lvl="1" indent="-406394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"h";</a:t>
            </a:r>
          </a:p>
          <a:p>
            <a:pPr marL="1056623" lvl="1" indent="-406394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</a:p>
          <a:p>
            <a:pPr marL="1056623" lvl="1" indent="-406394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1</a:t>
            </a:r>
          </a:p>
          <a:p>
            <a:pPr marL="1056623" lvl="1" indent="-406394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first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'H'</a:t>
            </a:r>
          </a:p>
          <a:p>
            <a:pPr marL="1056623" lvl="1" indent="-406394" eaLnBrk="1" hangingPunct="1">
              <a:spcBef>
                <a:spcPct val="0"/>
              </a:spcBef>
              <a:buNone/>
            </a:pPr>
            <a:endParaRPr lang="en-US" altLang="en-US" sz="1707" b="1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2827" indent="-406394" eaLnBrk="1" hangingPunct="1"/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is primitive; you can't call methods on it</a:t>
            </a:r>
          </a:p>
          <a:p>
            <a:pPr marL="1056623" lvl="1" indent="-406394" eaLnBrk="1" hangingPunct="1">
              <a:buNone/>
            </a:pPr>
            <a:endParaRPr lang="en-US" altLang="en-US" sz="113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56623" lvl="1" indent="-406394" eaLnBrk="1" hangingPunct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c = 'h';</a:t>
            </a:r>
          </a:p>
          <a:p>
            <a:pPr marL="1056623" lvl="1" indent="-406394" eaLnBrk="1" hangingPunct="1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c.toUpperCase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r>
              <a:rPr lang="en-US" altLang="en-US" sz="2276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ERROR: "cannot be dereferenced"</a:t>
            </a:r>
            <a:endParaRPr lang="en-US" altLang="en-US" sz="2560" dirty="0">
              <a:solidFill>
                <a:srgbClr val="800000"/>
              </a:solidFill>
            </a:endParaRPr>
          </a:p>
          <a:p>
            <a:pPr marL="1056623" lvl="1" indent="-406394" eaLnBrk="1" hangingPunct="1">
              <a:spcBef>
                <a:spcPct val="0"/>
              </a:spcBef>
              <a:buNone/>
            </a:pPr>
            <a:endParaRPr lang="en-US" altLang="en-US" sz="1707" b="1" dirty="0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D0E5B1E-D2E1-44B7-BA5E-85E27F64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values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7956F21-CD9B-448F-BF52-614B58512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compare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values with relational operators: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'a' &lt; 'b'</a:t>
            </a:r>
            <a:r>
              <a:rPr lang="en-US" altLang="en-US"/>
              <a:t>    and    </a:t>
            </a:r>
            <a:r>
              <a:rPr lang="en-US" altLang="en-US">
                <a:latin typeface="Courier New" panose="02070309020205020404" pitchFamily="49" charset="0"/>
              </a:rPr>
              <a:t>'X' == 'X'</a:t>
            </a:r>
            <a:r>
              <a:rPr lang="en-US" altLang="en-US"/>
              <a:t>    and    </a:t>
            </a:r>
            <a:r>
              <a:rPr lang="en-US" altLang="en-US">
                <a:latin typeface="Courier New" panose="02070309020205020404" pitchFamily="49" charset="0"/>
              </a:rPr>
              <a:t>'Q' != 'q'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An example that prints the alphabet: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for (char c = 'a'; c &lt;= 'z'; c++)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System.out.print(c);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You can test the value of a string's character: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String word = console.next();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if (</a:t>
            </a:r>
            <a:r>
              <a:rPr lang="en-US" altLang="en-US" b="1">
                <a:latin typeface="Courier New" panose="02070309020205020404" pitchFamily="49" charset="0"/>
              </a:rPr>
              <a:t>word.charAt(word.length() - 1) == 's'</a:t>
            </a:r>
            <a:r>
              <a:rPr lang="en-US" altLang="en-US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    System.out.println(word + " is plural.");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67C8A57A-89A9-457A-9535-2045D1CA8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455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spcBef>
                <a:spcPct val="20000"/>
              </a:spcBef>
              <a:buClr>
                <a:schemeClr val="tx1"/>
              </a:buClr>
              <a:buChar char="–"/>
              <a:defRPr sz="3982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41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spcBef>
                <a:spcPct val="20000"/>
              </a:spcBef>
              <a:buClr>
                <a:schemeClr val="tx1"/>
              </a:buClr>
              <a:buChar char="–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spcBef>
                <a:spcPct val="20000"/>
              </a:spcBef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2EC15D0-FF2D-456E-BE80-6D3183C8D693}" type="slidenum">
              <a:rPr lang="en-US" altLang="en-US" sz="1991">
                <a:solidFill>
                  <a:srgbClr val="000000"/>
                </a:solidFill>
              </a:rPr>
              <a:pPr defTabSz="130046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en-US" sz="1991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7D4B19D-38F6-48B5-9661-657CD5A46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2445" y="917505"/>
            <a:ext cx="10268373" cy="593795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Formatting Output</a:t>
            </a:r>
            <a:r>
              <a:rPr lang="en-US" altLang="en-US"/>
              <a:t> 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7EAC1E23-F3F2-4097-864F-64A28BF3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80" y="2662767"/>
            <a:ext cx="1072896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lang="en-US" altLang="en-US" sz="3413">
              <a:solidFill>
                <a:srgbClr val="000000"/>
              </a:solidFill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EB4014B8-0AF5-4767-91D1-4BEF84AF8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1904154"/>
            <a:ext cx="12462933" cy="481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982" dirty="0">
                <a:solidFill>
                  <a:srgbClr val="000000"/>
                </a:solidFill>
                <a:cs typeface="Courier New" panose="02070309020205020404" pitchFamily="49" charset="0"/>
              </a:rPr>
              <a:t>Use the </a:t>
            </a:r>
            <a:r>
              <a:rPr lang="en-US" altLang="en-US" dirty="0" err="1">
                <a:latin typeface="Courier New"/>
                <a:ea typeface="+mj-ea"/>
                <a:cs typeface="Courier New"/>
              </a:rPr>
              <a:t>printf</a:t>
            </a:r>
            <a:r>
              <a:rPr lang="en-US" altLang="en-US" sz="3982" dirty="0">
                <a:solidFill>
                  <a:srgbClr val="000000"/>
                </a:solidFill>
                <a:cs typeface="Courier New" panose="02070309020205020404" pitchFamily="49" charset="0"/>
              </a:rPr>
              <a:t> statement.</a:t>
            </a:r>
          </a:p>
          <a:p>
            <a:pPr marL="650230" lvl="1" algn="ctr" defTabSz="1300460" eaLnBrk="0" fontAlgn="base" hangingPunct="0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en-US" sz="3200" dirty="0" err="1">
                <a:latin typeface="Courier New"/>
                <a:ea typeface="+mj-ea"/>
                <a:cs typeface="Courier New"/>
              </a:rPr>
              <a:t>System.out.printf</a:t>
            </a:r>
            <a:r>
              <a:rPr lang="en-US" altLang="en-US" sz="3200" dirty="0">
                <a:latin typeface="Courier New"/>
                <a:ea typeface="+mj-ea"/>
                <a:cs typeface="Courier New"/>
              </a:rPr>
              <a:t>(format, items);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3982" dirty="0">
                <a:solidFill>
                  <a:srgbClr val="000000"/>
                </a:solidFill>
                <a:cs typeface="Courier New" panose="02070309020205020404" pitchFamily="49" charset="0"/>
              </a:rPr>
              <a:t>Where format is a string that may consist of substrings and format specifiers. A format specifier specifies how an item should be displayed. An item may be a numeric value, character, </a:t>
            </a:r>
            <a:r>
              <a:rPr lang="en-US" altLang="en-US" sz="3982" dirty="0" err="1">
                <a:solidFill>
                  <a:srgbClr val="000000"/>
                </a:solidFill>
                <a:cs typeface="Courier New" panose="02070309020205020404" pitchFamily="49" charset="0"/>
              </a:rPr>
              <a:t>boolean</a:t>
            </a:r>
            <a:r>
              <a:rPr lang="en-US" altLang="en-US" sz="3982" dirty="0">
                <a:solidFill>
                  <a:srgbClr val="000000"/>
                </a:solidFill>
                <a:cs typeface="Courier New" panose="02070309020205020404" pitchFamily="49" charset="0"/>
              </a:rPr>
              <a:t> value, or a string. Each specifier begins with a percent sign.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44D5B358-3F5E-483C-86EF-DD90BDEAF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455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spcBef>
                <a:spcPct val="20000"/>
              </a:spcBef>
              <a:buClr>
                <a:schemeClr val="tx1"/>
              </a:buClr>
              <a:buChar char="–"/>
              <a:defRPr sz="3982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413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spcBef>
                <a:spcPct val="20000"/>
              </a:spcBef>
              <a:buClr>
                <a:schemeClr val="tx1"/>
              </a:buClr>
              <a:buChar char="–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spcBef>
                <a:spcPct val="20000"/>
              </a:spcBef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44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0ECA836-E7C1-4BD5-9E23-5CE75EB48D3F}" type="slidenum">
              <a:rPr lang="en-US" altLang="en-US" sz="1991">
                <a:solidFill>
                  <a:srgbClr val="000000"/>
                </a:solidFill>
              </a:rPr>
              <a:pPr defTabSz="130046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en-US" sz="1991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23717AB-FB83-4A6A-A751-A42F90919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2445" y="917505"/>
            <a:ext cx="10268373" cy="593795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Frequently-Used Specifiers</a:t>
            </a:r>
            <a:r>
              <a:rPr lang="en-US" altLang="en-US"/>
              <a:t> 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2186BBC5-CFC2-4130-8DFB-81B714F3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480" y="2662767"/>
            <a:ext cx="1072896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lang="en-US" altLang="en-US" sz="3413">
              <a:solidFill>
                <a:srgbClr val="000000"/>
              </a:solidFill>
            </a:endParaRPr>
          </a:p>
        </p:txBody>
      </p:sp>
      <p:sp>
        <p:nvSpPr>
          <p:cNvPr id="125957" name="Text Box 5">
            <a:extLst>
              <a:ext uri="{FF2B5EF4-FFF2-40B4-BE49-F238E27FC236}">
                <a16:creationId xmlns:a16="http://schemas.microsoft.com/office/drawing/2014/main" id="{C48F101B-C8F2-4BA8-9B47-71A2CF3F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" y="2012527"/>
            <a:ext cx="12462933" cy="446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 err="1">
                <a:solidFill>
                  <a:srgbClr val="000000"/>
                </a:solidFill>
                <a:cs typeface="Courier New" pitchFamily="49" charset="0"/>
              </a:rPr>
              <a:t>Specifier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Output					Example 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%b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	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2844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value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				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 or false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%c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        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character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				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	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decimal integer 			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200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844" b="1" dirty="0">
              <a:solidFill>
                <a:srgbClr val="000000"/>
              </a:solidFill>
              <a:cs typeface="Courier New" pitchFamily="49" charset="0"/>
            </a:endParaRP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       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floating-point number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		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45.460000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%e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         </a:t>
            </a:r>
            <a:r>
              <a:rPr lang="en-US" sz="2276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number in standard scientific notation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4.556000e+01</a:t>
            </a:r>
          </a:p>
          <a:p>
            <a:pPr defTabSz="130046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%s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	  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 string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 					</a:t>
            </a:r>
            <a:r>
              <a:rPr lang="en-US" sz="2844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"Java is cool"</a:t>
            </a:r>
            <a:r>
              <a:rPr lang="en-US" sz="2844" b="1" dirty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1091D92-E400-44C2-B6EF-CB6ACBB68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267" y="4728635"/>
            <a:ext cx="13004800" cy="44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276">
              <a:solidFill>
                <a:srgbClr val="000000"/>
              </a:solidFill>
            </a:endParaRP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4B82A842-5D4F-4F56-821B-F0B440BD2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267" y="4532208"/>
            <a:ext cx="13004800" cy="44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30046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276">
              <a:solidFill>
                <a:srgbClr val="000000"/>
              </a:solidFill>
            </a:endParaRPr>
          </a:p>
        </p:txBody>
      </p:sp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F9774D57-6A8B-44BF-9185-AE82C3D70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987" y="6564207"/>
          <a:ext cx="11379200" cy="316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4242816" imgH="1181100" progId="Word.Picture.8">
                  <p:embed/>
                </p:oleObj>
              </mc:Choice>
              <mc:Fallback>
                <p:oleObj r:id="rId4" imgW="4242816" imgH="1181100" progId="Word.Picture.8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F9774D57-6A8B-44BF-9185-AE82C3D70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987" y="6564207"/>
                        <a:ext cx="11379200" cy="316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262" y="502919"/>
            <a:ext cx="11296015" cy="22009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dirty="0">
                <a:latin typeface="Courier New"/>
                <a:cs typeface="Courier New"/>
              </a:rPr>
              <a:t>String.length</a:t>
            </a: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6731634" algn="l"/>
              </a:tabLst>
            </a:pPr>
            <a:r>
              <a:rPr sz="4200" dirty="0"/>
              <a:t>Returns </a:t>
            </a:r>
            <a:r>
              <a:rPr sz="4200" spc="-5" dirty="0"/>
              <a:t>the </a:t>
            </a:r>
            <a:r>
              <a:rPr sz="4200" spc="-10" dirty="0"/>
              <a:t>number</a:t>
            </a:r>
            <a:r>
              <a:rPr sz="4200" dirty="0"/>
              <a:t> of</a:t>
            </a:r>
            <a:r>
              <a:rPr sz="4200" spc="5" dirty="0"/>
              <a:t> </a:t>
            </a:r>
            <a:r>
              <a:rPr sz="4200" dirty="0">
                <a:latin typeface="Courier New"/>
                <a:cs typeface="Courier New"/>
              </a:rPr>
              <a:t>char</a:t>
            </a:r>
            <a:r>
              <a:rPr sz="4200" dirty="0"/>
              <a:t>s	</a:t>
            </a:r>
            <a:r>
              <a:rPr sz="4200" spc="-5" dirty="0"/>
              <a:t>in the </a:t>
            </a:r>
            <a:r>
              <a:rPr sz="4200" spc="-20" dirty="0"/>
              <a:t>given</a:t>
            </a:r>
            <a:r>
              <a:rPr sz="4200" spc="-80" dirty="0"/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262" y="502919"/>
            <a:ext cx="11296015" cy="22009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sz="8400" dirty="0">
                <a:latin typeface="Courier New"/>
                <a:cs typeface="Courier New"/>
              </a:rPr>
              <a:t>String.length</a:t>
            </a:r>
            <a:endParaRPr sz="8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6731634" algn="l"/>
              </a:tabLst>
            </a:pPr>
            <a:r>
              <a:rPr sz="4200" dirty="0">
                <a:latin typeface="Gill Sans MT"/>
                <a:cs typeface="Gill Sans MT"/>
              </a:rPr>
              <a:t>Returns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</a:t>
            </a:r>
            <a:r>
              <a:rPr sz="4200" dirty="0">
                <a:latin typeface="Gill Sans MT"/>
                <a:cs typeface="Gill Sans MT"/>
              </a:rPr>
              <a:t> of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char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5" dirty="0">
                <a:latin typeface="Gill Sans MT"/>
                <a:cs typeface="Gill Sans MT"/>
              </a:rPr>
              <a:t>in the 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58966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3828" y="3498850"/>
            <a:ext cx="4507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“abc”.length()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262" y="502919"/>
            <a:ext cx="11296015" cy="22009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sz="8400" dirty="0">
                <a:latin typeface="Courier New"/>
                <a:cs typeface="Courier New"/>
              </a:rPr>
              <a:t>String.length</a:t>
            </a:r>
            <a:endParaRPr sz="8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6731634" algn="l"/>
              </a:tabLst>
            </a:pPr>
            <a:r>
              <a:rPr sz="4200" dirty="0">
                <a:latin typeface="Gill Sans MT"/>
                <a:cs typeface="Gill Sans MT"/>
              </a:rPr>
              <a:t>Returns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</a:t>
            </a:r>
            <a:r>
              <a:rPr sz="4200" dirty="0">
                <a:latin typeface="Gill Sans MT"/>
                <a:cs typeface="Gill Sans MT"/>
              </a:rPr>
              <a:t> of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char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5" dirty="0">
                <a:latin typeface="Gill Sans MT"/>
                <a:cs typeface="Gill Sans MT"/>
              </a:rPr>
              <a:t>in the 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58966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3828" y="3300729"/>
            <a:ext cx="450723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2960" marR="5080" indent="-2080895">
              <a:lnSpc>
                <a:spcPct val="131000"/>
              </a:lnSpc>
              <a:spcBef>
                <a:spcPts val="95"/>
              </a:spcBef>
            </a:pPr>
            <a:r>
              <a:rPr sz="4200" dirty="0">
                <a:latin typeface="Courier New"/>
                <a:cs typeface="Courier New"/>
              </a:rPr>
              <a:t>“abc”.length()  3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2986763"/>
            <a:ext cx="5730875" cy="279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endParaRPr lang="en-US" sz="4200" dirty="0">
              <a:latin typeface="Courier New"/>
              <a:cs typeface="Courier New"/>
            </a:endParaRP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4200" dirty="0">
                <a:latin typeface="Courier New"/>
                <a:cs typeface="Courier New"/>
              </a:rPr>
              <a:t>Strings</a:t>
            </a: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 err="1">
                <a:latin typeface="Courier New"/>
                <a:cs typeface="Courier New"/>
              </a:rPr>
              <a:t>String.length</a:t>
            </a:r>
            <a:endParaRPr sz="4200" dirty="0">
              <a:latin typeface="Courier New"/>
              <a:cs typeface="Courier New"/>
            </a:endParaRPr>
          </a:p>
          <a:p>
            <a:pPr marL="609600" indent="-571500">
              <a:lnSpc>
                <a:spcPts val="74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 err="1">
                <a:latin typeface="Courier New"/>
                <a:cs typeface="Courier New"/>
              </a:rPr>
              <a:t>String.split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262" y="502919"/>
            <a:ext cx="11296015" cy="22009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dirty="0">
                <a:latin typeface="Courier New"/>
                <a:cs typeface="Courier New"/>
              </a:rPr>
              <a:t>String.length</a:t>
            </a: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6731634" algn="l"/>
              </a:tabLst>
            </a:pPr>
            <a:r>
              <a:rPr sz="4200" dirty="0"/>
              <a:t>Returns </a:t>
            </a:r>
            <a:r>
              <a:rPr sz="4200" spc="-5" dirty="0"/>
              <a:t>the </a:t>
            </a:r>
            <a:r>
              <a:rPr sz="4200" spc="-10" dirty="0"/>
              <a:t>number</a:t>
            </a:r>
            <a:r>
              <a:rPr sz="4200" dirty="0"/>
              <a:t> of</a:t>
            </a:r>
            <a:r>
              <a:rPr sz="4200" spc="5" dirty="0"/>
              <a:t> </a:t>
            </a:r>
            <a:r>
              <a:rPr sz="4200" dirty="0">
                <a:latin typeface="Courier New"/>
                <a:cs typeface="Courier New"/>
              </a:rPr>
              <a:t>char</a:t>
            </a:r>
            <a:r>
              <a:rPr sz="4200" dirty="0"/>
              <a:t>s	</a:t>
            </a:r>
            <a:r>
              <a:rPr sz="4200" spc="-5" dirty="0"/>
              <a:t>in the </a:t>
            </a:r>
            <a:r>
              <a:rPr sz="4200" spc="-20" dirty="0"/>
              <a:t>given</a:t>
            </a:r>
            <a:r>
              <a:rPr sz="4200" spc="-80" dirty="0"/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958966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4359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43828" y="3300729"/>
            <a:ext cx="4507230" cy="305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31000"/>
              </a:lnSpc>
              <a:spcBef>
                <a:spcPts val="95"/>
              </a:spcBef>
            </a:pPr>
            <a:r>
              <a:rPr sz="4200" dirty="0">
                <a:latin typeface="Courier New"/>
                <a:cs typeface="Courier New"/>
              </a:rPr>
              <a:t>“abc”.length()  3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850">
              <a:latin typeface="Times New Roman"/>
              <a:cs typeface="Times New Roman"/>
            </a:endParaRPr>
          </a:p>
          <a:p>
            <a:pPr marL="8255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“”.length()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262" y="502919"/>
            <a:ext cx="11296015" cy="22009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440"/>
              </a:spcBef>
            </a:pPr>
            <a:r>
              <a:rPr dirty="0">
                <a:latin typeface="Courier New"/>
                <a:cs typeface="Courier New"/>
              </a:rPr>
              <a:t>String.length</a:t>
            </a:r>
          </a:p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6731634" algn="l"/>
              </a:tabLst>
            </a:pPr>
            <a:r>
              <a:rPr sz="4200" dirty="0"/>
              <a:t>Returns </a:t>
            </a:r>
            <a:r>
              <a:rPr sz="4200" spc="-5" dirty="0"/>
              <a:t>the </a:t>
            </a:r>
            <a:r>
              <a:rPr sz="4200" spc="-10" dirty="0"/>
              <a:t>number</a:t>
            </a:r>
            <a:r>
              <a:rPr sz="4200" dirty="0"/>
              <a:t> of</a:t>
            </a:r>
            <a:r>
              <a:rPr sz="4200" spc="5" dirty="0"/>
              <a:t> </a:t>
            </a:r>
            <a:r>
              <a:rPr sz="4200" dirty="0">
                <a:latin typeface="Courier New"/>
                <a:cs typeface="Courier New"/>
              </a:rPr>
              <a:t>char</a:t>
            </a:r>
            <a:r>
              <a:rPr sz="4200" dirty="0"/>
              <a:t>s	</a:t>
            </a:r>
            <a:r>
              <a:rPr sz="4200" spc="-5" dirty="0"/>
              <a:t>in the </a:t>
            </a:r>
            <a:r>
              <a:rPr sz="4200" spc="-20" dirty="0"/>
              <a:t>given</a:t>
            </a:r>
            <a:r>
              <a:rPr sz="4200" spc="-80" dirty="0"/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958966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4359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43828" y="3300729"/>
            <a:ext cx="4507230" cy="389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31000"/>
              </a:lnSpc>
              <a:spcBef>
                <a:spcPts val="95"/>
              </a:spcBef>
            </a:pPr>
            <a:r>
              <a:rPr sz="4200" dirty="0">
                <a:latin typeface="Courier New"/>
                <a:cs typeface="Courier New"/>
              </a:rPr>
              <a:t>“abc”.length()  3</a:t>
            </a:r>
            <a:endParaRPr sz="4200">
              <a:latin typeface="Courier New"/>
              <a:cs typeface="Courier New"/>
            </a:endParaRPr>
          </a:p>
          <a:p>
            <a:pPr marL="496570" marR="480695" algn="ctr">
              <a:lnSpc>
                <a:spcPct val="131000"/>
              </a:lnSpc>
              <a:spcBef>
                <a:spcPts val="4050"/>
              </a:spcBef>
            </a:pPr>
            <a:r>
              <a:rPr sz="4200" dirty="0">
                <a:latin typeface="Courier New"/>
                <a:cs typeface="Courier New"/>
              </a:rPr>
              <a:t>“”.length()  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StringLength.java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95" y="4076700"/>
            <a:ext cx="7708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String.split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759200" y="586870"/>
            <a:ext cx="48444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Gill Sans MT" panose="020B0502020104020203" pitchFamily="34" charset="0"/>
              </a:rPr>
              <a:t>Tokenizing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85" y="1860550"/>
            <a:ext cx="12578715" cy="6527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615440" algn="l"/>
                <a:tab pos="2397125" algn="l"/>
              </a:tabLst>
            </a:pPr>
            <a:r>
              <a:rPr lang="en-US" sz="4200" spc="-10" dirty="0">
                <a:latin typeface="Gill Sans MT"/>
                <a:cs typeface="Gill Sans MT"/>
              </a:rPr>
              <a:t>It is common to store different pieces of data as a string such that each individual piece of data is demarcated by some delimiter.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1615440" algn="l"/>
                <a:tab pos="2397125" algn="l"/>
              </a:tabLst>
            </a:pPr>
            <a:endParaRPr lang="en-US" sz="4200" spc="-10" dirty="0">
              <a:latin typeface="Gill Sans MT"/>
              <a:cs typeface="Gill Sans MT"/>
            </a:endParaRPr>
          </a:p>
          <a:p>
            <a:pPr marL="5715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615440" algn="l"/>
                <a:tab pos="2397125" algn="l"/>
              </a:tabLst>
            </a:pPr>
            <a:r>
              <a:rPr lang="en-US" sz="4200" dirty="0">
                <a:latin typeface="Gill Sans MT"/>
                <a:cs typeface="Gill Sans MT"/>
              </a:rPr>
              <a:t>Often we need to process such strings to extract each individual piece of data.</a:t>
            </a:r>
          </a:p>
          <a:p>
            <a:pPr marL="5715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615440" algn="l"/>
                <a:tab pos="2397125" algn="l"/>
              </a:tabLst>
            </a:pPr>
            <a:r>
              <a:rPr lang="en-US" sz="4200" dirty="0">
                <a:latin typeface="Gill Sans MT"/>
                <a:cs typeface="Gill Sans MT"/>
              </a:rPr>
              <a:t>Processing such strings is usually referred to as </a:t>
            </a:r>
            <a:r>
              <a:rPr lang="en-US" sz="4200" i="1" dirty="0">
                <a:latin typeface="Gill Sans MT"/>
                <a:cs typeface="Gill Sans MT"/>
              </a:rPr>
              <a:t>parsing</a:t>
            </a:r>
            <a:r>
              <a:rPr lang="en-US" sz="4200" dirty="0">
                <a:latin typeface="Gill Sans MT"/>
                <a:cs typeface="Gill Sans MT"/>
              </a:rPr>
              <a:t>.</a:t>
            </a:r>
          </a:p>
          <a:p>
            <a:pPr marL="5715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615440" algn="l"/>
                <a:tab pos="2397125" algn="l"/>
              </a:tabLst>
            </a:pPr>
            <a:r>
              <a:rPr lang="en-US" sz="4200" dirty="0">
                <a:latin typeface="Gill Sans MT"/>
                <a:cs typeface="Gill Sans MT"/>
              </a:rPr>
              <a:t>In particular, a string is “split” into a collection of individual strings called tokens (thus the process is also sometimes referred to as tokenizing).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3818778"/>
            <a:ext cx="5738580" cy="6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4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String.split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85" y="1860550"/>
            <a:ext cx="1257871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615440" algn="l"/>
                <a:tab pos="2397125" algn="l"/>
              </a:tabLst>
            </a:pP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spc="-140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spc="-5" dirty="0">
                <a:latin typeface="Gill Sans MT"/>
                <a:cs typeface="Gill Sans MT"/>
              </a:rPr>
              <a:t>separated into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spc="10" dirty="0">
                <a:latin typeface="Gill Sans MT"/>
                <a:cs typeface="Gill Sans MT"/>
              </a:rPr>
              <a:t>parts.</a:t>
            </a:r>
            <a:endParaRPr sz="4200">
              <a:latin typeface="Gill Sans MT"/>
              <a:cs typeface="Gill Sans MT"/>
            </a:endParaRPr>
          </a:p>
          <a:p>
            <a:pPr marL="635" algn="ctr">
              <a:lnSpc>
                <a:spcPct val="100000"/>
              </a:lnSpc>
              <a:spcBef>
                <a:spcPts val="160"/>
              </a:spcBef>
              <a:tabLst>
                <a:tab pos="3729354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s (</a:t>
            </a:r>
            <a:r>
              <a:rPr sz="4200" spc="-5" dirty="0">
                <a:latin typeface="Courier New"/>
                <a:cs typeface="Courier New"/>
              </a:rPr>
              <a:t>String[]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4758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95" y="673100"/>
            <a:ext cx="7708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String.split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02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85" y="1860550"/>
            <a:ext cx="12578715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615440" algn="l"/>
                <a:tab pos="2397125" algn="l"/>
              </a:tabLst>
            </a:pP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spc="-140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spc="-5" dirty="0">
                <a:latin typeface="Gill Sans MT"/>
                <a:cs typeface="Gill Sans MT"/>
              </a:rPr>
              <a:t>separated into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spc="10" dirty="0">
                <a:latin typeface="Gill Sans MT"/>
                <a:cs typeface="Gill Sans MT"/>
              </a:rPr>
              <a:t>parts.</a:t>
            </a:r>
            <a:endParaRPr sz="4200">
              <a:latin typeface="Gill Sans MT"/>
              <a:cs typeface="Gill Sans MT"/>
            </a:endParaRPr>
          </a:p>
          <a:p>
            <a:pPr marL="635" algn="ctr">
              <a:lnSpc>
                <a:spcPct val="100000"/>
              </a:lnSpc>
              <a:spcBef>
                <a:spcPts val="160"/>
              </a:spcBef>
              <a:tabLst>
                <a:tab pos="3729354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s (</a:t>
            </a:r>
            <a:r>
              <a:rPr sz="4200" spc="-5" dirty="0">
                <a:latin typeface="Courier New"/>
                <a:cs typeface="Courier New"/>
              </a:rPr>
              <a:t>String[]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“foo,bar”.split(“,”)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595" y="673100"/>
            <a:ext cx="7708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String.split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02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385" y="1860550"/>
            <a:ext cx="12578715" cy="3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615440" algn="l"/>
                <a:tab pos="2397125" algn="l"/>
              </a:tabLst>
            </a:pP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spc="-140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 be </a:t>
            </a:r>
            <a:r>
              <a:rPr sz="4200" spc="-5" dirty="0">
                <a:latin typeface="Gill Sans MT"/>
                <a:cs typeface="Gill Sans MT"/>
              </a:rPr>
              <a:t>separated into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spc="10" dirty="0">
                <a:latin typeface="Gill Sans MT"/>
                <a:cs typeface="Gill Sans MT"/>
              </a:rPr>
              <a:t>parts.</a:t>
            </a:r>
            <a:endParaRPr sz="4200">
              <a:latin typeface="Gill Sans MT"/>
              <a:cs typeface="Gill Sans MT"/>
            </a:endParaRPr>
          </a:p>
          <a:p>
            <a:pPr marL="635" algn="ctr">
              <a:lnSpc>
                <a:spcPct val="100000"/>
              </a:lnSpc>
              <a:spcBef>
                <a:spcPts val="160"/>
              </a:spcBef>
              <a:tabLst>
                <a:tab pos="3729354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s (</a:t>
            </a:r>
            <a:r>
              <a:rPr sz="4200" spc="-5" dirty="0">
                <a:latin typeface="Courier New"/>
                <a:cs typeface="Courier New"/>
              </a:rPr>
              <a:t>String[]</a:t>
            </a:r>
            <a:r>
              <a:rPr sz="4200" spc="-5" dirty="0">
                <a:latin typeface="Gill Sans MT"/>
                <a:cs typeface="Gill Sans MT"/>
              </a:rPr>
              <a:t>).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“foo,bar”.split(“,”)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810"/>
              </a:spcBef>
            </a:pPr>
            <a:r>
              <a:rPr sz="4200" spc="-5" dirty="0">
                <a:latin typeface="Courier New"/>
                <a:cs typeface="Courier New"/>
              </a:rPr>
              <a:t>new String[]{“foo”,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“bar”}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13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SplitOnComma.java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083" y="2247900"/>
            <a:ext cx="1166622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Strings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49400" y="2986763"/>
            <a:ext cx="11353800" cy="572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endParaRPr lang="en-US" sz="3600" dirty="0">
              <a:latin typeface="Courier New"/>
              <a:cs typeface="Courier New"/>
            </a:endParaRP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3600" dirty="0">
                <a:latin typeface="Gill Sans MT" panose="020B0502020104020203" pitchFamily="34" charset="0"/>
                <a:cs typeface="Courier New"/>
              </a:rPr>
              <a:t>A string is an ordered sequence of characters.</a:t>
            </a: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3600" dirty="0">
                <a:latin typeface="Gill Sans MT" panose="020B0502020104020203" pitchFamily="34" charset="0"/>
                <a:cs typeface="Courier New"/>
              </a:rPr>
              <a:t>Internally, Java  strings are stored as arrays of characters.  </a:t>
            </a:r>
            <a:r>
              <a:rPr lang="en-US" sz="3600" spc="-40" dirty="0">
                <a:latin typeface="Gill Sans MT" panose="020B0502020104020203" pitchFamily="34" charset="0"/>
                <a:cs typeface="Gill Sans MT"/>
              </a:rPr>
              <a:t>However, because of the String class, we never directly interact with this representation.</a:t>
            </a: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3600" spc="-40" dirty="0">
                <a:latin typeface="Gill Sans MT" panose="020B0502020104020203" pitchFamily="34" charset="0"/>
                <a:cs typeface="Gill Sans MT"/>
              </a:rPr>
              <a:t>Java provides many methods as part of the String class that can be used to process and manipulate strings.</a:t>
            </a:r>
          </a:p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3600" spc="-40" dirty="0">
                <a:latin typeface="Gill Sans MT" panose="020B0502020104020203" pitchFamily="34" charset="0"/>
                <a:cs typeface="Gill Sans MT"/>
              </a:rPr>
              <a:t>These methods do not change the strings since strings in Java are </a:t>
            </a:r>
            <a:r>
              <a:rPr lang="en-US" sz="3600" spc="-40" dirty="0">
                <a:solidFill>
                  <a:srgbClr val="FF0000"/>
                </a:solidFill>
                <a:latin typeface="Gill Sans MT" panose="020B0502020104020203" pitchFamily="34" charset="0"/>
                <a:cs typeface="Gill Sans MT"/>
              </a:rPr>
              <a:t>immutable</a:t>
            </a:r>
            <a:r>
              <a:rPr lang="en-US" sz="3600" spc="-40" dirty="0">
                <a:latin typeface="Gill Sans MT" panose="020B0502020104020203" pitchFamily="34" charset="0"/>
                <a:cs typeface="Gill Sans MT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562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083" y="2247900"/>
            <a:ext cx="11666220" cy="228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4200" dirty="0">
                <a:latin typeface="Courier New"/>
                <a:cs typeface="Courier New"/>
              </a:rPr>
              <a:t>“foo,bar”.split(“,”)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083" y="2247900"/>
            <a:ext cx="11666220" cy="328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>
              <a:latin typeface="Gill Sans MT"/>
              <a:cs typeface="Gill Sans MT"/>
            </a:endParaRPr>
          </a:p>
          <a:p>
            <a:pPr marL="1405255" marR="1386840" indent="1226185">
              <a:lnSpc>
                <a:spcPts val="7850"/>
              </a:lnSpc>
              <a:spcBef>
                <a:spcPts val="430"/>
              </a:spcBef>
              <a:tabLst>
                <a:tab pos="5557520" algn="l"/>
                <a:tab pos="8692515" algn="l"/>
              </a:tabLst>
            </a:pPr>
            <a:r>
              <a:rPr sz="4200" dirty="0">
                <a:latin typeface="Courier New"/>
                <a:cs typeface="Courier New"/>
              </a:rPr>
              <a:t>“foo,bar”.split(“,”)  “,”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mma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30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083" y="2247900"/>
            <a:ext cx="11666220" cy="451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 dirty="0">
              <a:latin typeface="Gill Sans MT"/>
              <a:cs typeface="Gill Sans MT"/>
            </a:endParaRPr>
          </a:p>
          <a:p>
            <a:pPr marL="1405255" marR="1386840" indent="1226185">
              <a:lnSpc>
                <a:spcPts val="7850"/>
              </a:lnSpc>
              <a:spcBef>
                <a:spcPts val="430"/>
              </a:spcBef>
              <a:tabLst>
                <a:tab pos="5557520" algn="l"/>
                <a:tab pos="8692515" algn="l"/>
              </a:tabLst>
            </a:pPr>
            <a:r>
              <a:rPr sz="4200" dirty="0">
                <a:latin typeface="Courier New"/>
                <a:cs typeface="Courier New"/>
              </a:rPr>
              <a:t>“foo,bar”.split(“,”)  “,”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mma</a:t>
            </a:r>
          </a:p>
          <a:p>
            <a:pPr marR="18415" algn="ctr">
              <a:lnSpc>
                <a:spcPct val="100000"/>
              </a:lnSpc>
              <a:spcBef>
                <a:spcPts val="3929"/>
              </a:spcBef>
            </a:pPr>
            <a:r>
              <a:rPr sz="4200" dirty="0">
                <a:latin typeface="Courier New"/>
                <a:cs typeface="Courier New"/>
              </a:rPr>
              <a:t>“foo.bar”.split(“.”)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30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083" y="2247900"/>
            <a:ext cx="11666220" cy="555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 dirty="0">
              <a:latin typeface="Gill Sans MT"/>
              <a:cs typeface="Gill Sans MT"/>
            </a:endParaRPr>
          </a:p>
          <a:p>
            <a:pPr marL="1405255" marR="1386840" indent="1226185">
              <a:lnSpc>
                <a:spcPts val="7850"/>
              </a:lnSpc>
              <a:spcBef>
                <a:spcPts val="430"/>
              </a:spcBef>
              <a:tabLst>
                <a:tab pos="5557520" algn="l"/>
                <a:tab pos="8692515" algn="l"/>
              </a:tabLst>
            </a:pPr>
            <a:r>
              <a:rPr sz="4200" dirty="0">
                <a:latin typeface="Courier New"/>
                <a:cs typeface="Courier New"/>
              </a:rPr>
              <a:t>“foo,bar”.split(“,”)  “,”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mma</a:t>
            </a:r>
          </a:p>
          <a:p>
            <a:pPr marL="2042795" marR="2024380" indent="575310">
              <a:lnSpc>
                <a:spcPct val="162700"/>
              </a:lnSpc>
              <a:spcBef>
                <a:spcPts val="770"/>
              </a:spcBef>
            </a:pPr>
            <a:r>
              <a:rPr sz="4200" dirty="0">
                <a:latin typeface="Courier New"/>
                <a:cs typeface="Courier New"/>
              </a:rPr>
              <a:t>“foo.bar”.split(“.”)  “.”</a:t>
            </a:r>
            <a:r>
              <a:rPr sz="4200" dirty="0">
                <a:latin typeface="Gill Sans MT"/>
                <a:cs typeface="Gill Sans MT"/>
              </a:rPr>
              <a:t>: </a:t>
            </a:r>
            <a:r>
              <a:rPr sz="4200" spc="-5" dirty="0">
                <a:latin typeface="Gill Sans MT"/>
                <a:cs typeface="Gill Sans MT"/>
              </a:rPr>
              <a:t>matches </a:t>
            </a:r>
            <a:r>
              <a:rPr sz="4200" b="1" spc="250" dirty="0">
                <a:latin typeface="Gill Sans MT"/>
                <a:cs typeface="Gill Sans MT"/>
              </a:rPr>
              <a:t>any</a:t>
            </a:r>
            <a:r>
              <a:rPr lang="en-US" sz="4200" b="1" spc="2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single</a:t>
            </a:r>
            <a:r>
              <a:rPr lang="en-US" sz="4200" spc="-7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character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30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5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4083" y="2247900"/>
            <a:ext cx="11666220" cy="663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917440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177546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 patterns.</a:t>
            </a:r>
            <a:endParaRPr sz="4200">
              <a:latin typeface="Gill Sans MT"/>
              <a:cs typeface="Gill Sans MT"/>
            </a:endParaRPr>
          </a:p>
          <a:p>
            <a:pPr marL="1405255" marR="1386840" indent="1226185">
              <a:lnSpc>
                <a:spcPts val="7850"/>
              </a:lnSpc>
              <a:spcBef>
                <a:spcPts val="430"/>
              </a:spcBef>
              <a:tabLst>
                <a:tab pos="5557520" algn="l"/>
                <a:tab pos="8692515" algn="l"/>
              </a:tabLst>
            </a:pPr>
            <a:r>
              <a:rPr sz="4200" dirty="0">
                <a:latin typeface="Courier New"/>
                <a:cs typeface="Courier New"/>
              </a:rPr>
              <a:t>“foo,bar”.split(“,”)  “,”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mma</a:t>
            </a:r>
            <a:endParaRPr sz="4200">
              <a:latin typeface="Gill Sans MT"/>
              <a:cs typeface="Gill Sans MT"/>
            </a:endParaRPr>
          </a:p>
          <a:p>
            <a:pPr marL="2042795" marR="2024380" indent="-36830" algn="ctr">
              <a:lnSpc>
                <a:spcPct val="165700"/>
              </a:lnSpc>
              <a:spcBef>
                <a:spcPts val="615"/>
              </a:spcBef>
            </a:pPr>
            <a:r>
              <a:rPr sz="4200" dirty="0">
                <a:latin typeface="Courier New"/>
                <a:cs typeface="Courier New"/>
              </a:rPr>
              <a:t>“foo.bar”.split(“.”)  “.”</a:t>
            </a:r>
            <a:r>
              <a:rPr sz="4200" dirty="0">
                <a:latin typeface="Gill Sans MT"/>
                <a:cs typeface="Gill Sans MT"/>
              </a:rPr>
              <a:t>: </a:t>
            </a:r>
            <a:r>
              <a:rPr sz="4200" spc="-5" dirty="0">
                <a:latin typeface="Gill Sans MT"/>
                <a:cs typeface="Gill Sans MT"/>
              </a:rPr>
              <a:t>matches </a:t>
            </a:r>
            <a:r>
              <a:rPr sz="4200" b="1" spc="250" dirty="0">
                <a:latin typeface="Gill Sans MT"/>
                <a:cs typeface="Gill Sans MT"/>
              </a:rPr>
              <a:t>any </a:t>
            </a:r>
            <a:r>
              <a:rPr sz="4200" spc="-5" dirty="0">
                <a:latin typeface="Gill Sans MT"/>
                <a:cs typeface="Gill Sans MT"/>
              </a:rPr>
              <a:t>single</a:t>
            </a:r>
            <a:r>
              <a:rPr sz="4200" spc="-7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character  </a:t>
            </a:r>
            <a:r>
              <a:rPr sz="4200" dirty="0">
                <a:latin typeface="Courier New"/>
                <a:cs typeface="Courier New"/>
              </a:rPr>
              <a:t>“foo.bar”.split(“\\.”)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split</a:t>
            </a:r>
            <a:r>
              <a:rPr spc="-3820" dirty="0">
                <a:latin typeface="Courier New"/>
                <a:cs typeface="Courier New"/>
              </a:rPr>
              <a:t> </a:t>
            </a:r>
            <a:r>
              <a:rPr spc="-265" dirty="0"/>
              <a:t>Takes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0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30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5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0088" y="2247900"/>
            <a:ext cx="12632055" cy="735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  <a:tabLst>
                <a:tab pos="4919345" algn="l"/>
              </a:tabLst>
            </a:pPr>
            <a:r>
              <a:rPr sz="4200" dirty="0">
                <a:latin typeface="Courier New"/>
                <a:cs typeface="Courier New"/>
              </a:rPr>
              <a:t>split</a:t>
            </a:r>
            <a:r>
              <a:rPr sz="4200" spc="-13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regular	</a:t>
            </a:r>
            <a:r>
              <a:rPr sz="4200" i="1" spc="-5" dirty="0">
                <a:latin typeface="Gill Sans MT"/>
                <a:cs typeface="Gill Sans MT"/>
              </a:rPr>
              <a:t>expression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  <a:p>
            <a:pPr marL="1905" algn="ctr">
              <a:lnSpc>
                <a:spcPct val="100000"/>
              </a:lnSpc>
              <a:spcBef>
                <a:spcPts val="160"/>
              </a:spcBef>
              <a:tabLst>
                <a:tab pos="1778000" algn="l"/>
              </a:tabLst>
            </a:pPr>
            <a:r>
              <a:rPr sz="4200" spc="-5" dirty="0">
                <a:latin typeface="Gill Sans MT"/>
                <a:cs typeface="Gill Sans MT"/>
              </a:rPr>
              <a:t>Regular	</a:t>
            </a:r>
            <a:r>
              <a:rPr sz="4200" spc="-10" dirty="0">
                <a:latin typeface="Gill Sans MT"/>
                <a:cs typeface="Gill Sans MT"/>
              </a:rPr>
              <a:t>expressions </a:t>
            </a:r>
            <a:r>
              <a:rPr sz="4200" spc="-5" dirty="0">
                <a:latin typeface="Gill Sans MT"/>
                <a:cs typeface="Gill Sans MT"/>
              </a:rPr>
              <a:t>describe </a:t>
            </a:r>
            <a:r>
              <a:rPr sz="4200" spc="-15" dirty="0">
                <a:latin typeface="Gill Sans MT"/>
                <a:cs typeface="Gill Sans MT"/>
              </a:rPr>
              <a:t>different </a:t>
            </a: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patterns.</a:t>
            </a:r>
            <a:endParaRPr sz="4200" dirty="0">
              <a:latin typeface="Gill Sans MT"/>
              <a:cs typeface="Gill Sans MT"/>
            </a:endParaRPr>
          </a:p>
          <a:p>
            <a:pPr marL="1889125" marR="1868805" indent="1226185">
              <a:lnSpc>
                <a:spcPts val="7850"/>
              </a:lnSpc>
              <a:spcBef>
                <a:spcPts val="430"/>
              </a:spcBef>
              <a:tabLst>
                <a:tab pos="6041390" algn="l"/>
                <a:tab pos="9176385" algn="l"/>
              </a:tabLst>
            </a:pPr>
            <a:r>
              <a:rPr sz="4200" dirty="0">
                <a:latin typeface="Courier New"/>
                <a:cs typeface="Courier New"/>
              </a:rPr>
              <a:t>“foo,bar”.split(“,”)  “,”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mma</a:t>
            </a:r>
          </a:p>
          <a:p>
            <a:pPr marL="2526665" marR="2506345" indent="-36830" algn="ctr">
              <a:lnSpc>
                <a:spcPct val="165700"/>
              </a:lnSpc>
              <a:spcBef>
                <a:spcPts val="615"/>
              </a:spcBef>
            </a:pPr>
            <a:r>
              <a:rPr sz="4200" dirty="0">
                <a:latin typeface="Courier New"/>
                <a:cs typeface="Courier New"/>
              </a:rPr>
              <a:t>“foo.bar”.split(“.”)  “.”</a:t>
            </a:r>
            <a:r>
              <a:rPr sz="4200" dirty="0">
                <a:latin typeface="Gill Sans MT"/>
                <a:cs typeface="Gill Sans MT"/>
              </a:rPr>
              <a:t>: </a:t>
            </a:r>
            <a:r>
              <a:rPr sz="4200" spc="-5" dirty="0">
                <a:latin typeface="Gill Sans MT"/>
                <a:cs typeface="Gill Sans MT"/>
              </a:rPr>
              <a:t>matches </a:t>
            </a:r>
            <a:r>
              <a:rPr sz="4200" b="1" spc="250" dirty="0">
                <a:latin typeface="Gill Sans MT"/>
                <a:cs typeface="Gill Sans MT"/>
              </a:rPr>
              <a:t>any </a:t>
            </a:r>
            <a:r>
              <a:rPr sz="4200" spc="-5" dirty="0">
                <a:latin typeface="Gill Sans MT"/>
                <a:cs typeface="Gill Sans MT"/>
              </a:rPr>
              <a:t>single</a:t>
            </a:r>
            <a:r>
              <a:rPr sz="4200" spc="-7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character  </a:t>
            </a:r>
            <a:r>
              <a:rPr sz="4200" dirty="0">
                <a:latin typeface="Courier New"/>
                <a:cs typeface="Courier New"/>
              </a:rPr>
              <a:t>“foo.bar”.split(“\\.”)</a:t>
            </a:r>
          </a:p>
          <a:p>
            <a:pPr algn="ctr">
              <a:lnSpc>
                <a:spcPct val="100000"/>
              </a:lnSpc>
              <a:spcBef>
                <a:spcPts val="660"/>
              </a:spcBef>
              <a:tabLst>
                <a:tab pos="4112895" algn="l"/>
                <a:tab pos="5678170" algn="l"/>
                <a:tab pos="10640695" algn="l"/>
                <a:tab pos="11016615" algn="l"/>
              </a:tabLst>
            </a:pPr>
            <a:r>
              <a:rPr sz="4200" dirty="0">
                <a:latin typeface="Courier New"/>
                <a:cs typeface="Courier New"/>
              </a:rPr>
              <a:t>“\\.”</a:t>
            </a:r>
            <a:r>
              <a:rPr sz="4200" dirty="0">
                <a:latin typeface="Gill Sans MT"/>
                <a:cs typeface="Gill Sans MT"/>
              </a:rPr>
              <a:t>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tches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period	</a:t>
            </a: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ck</a:t>
            </a:r>
            <a:r>
              <a:rPr sz="4200" spc="-5" dirty="0">
                <a:latin typeface="Gill Sans MT"/>
                <a:cs typeface="Gill Sans MT"/>
              </a:rPr>
              <a:t>sl</a:t>
            </a:r>
            <a:r>
              <a:rPr sz="4200" dirty="0">
                <a:latin typeface="Gill Sans MT"/>
                <a:cs typeface="Gill Sans MT"/>
              </a:rPr>
              <a:t>ash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ll</a:t>
            </a:r>
            <a:r>
              <a:rPr sz="4200" spc="-45" dirty="0">
                <a:latin typeface="Gill Sans MT"/>
                <a:cs typeface="Gill Sans MT"/>
              </a:rPr>
              <a:t>o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b</a:t>
            </a:r>
            <a:r>
              <a:rPr sz="4200" dirty="0">
                <a:latin typeface="Gill Sans MT"/>
                <a:cs typeface="Gill Sans MT"/>
              </a:rPr>
              <a:t>y	a	period)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58" y="3556000"/>
            <a:ext cx="1282954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SplitOnAnything.java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2871429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Basics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49400" y="2986763"/>
            <a:ext cx="10896600" cy="5770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lang="en-US" sz="3600" dirty="0">
                <a:latin typeface="Gill Sans MT" panose="020B0502020104020203" pitchFamily="34" charset="0"/>
                <a:cs typeface="Courier New"/>
              </a:rPr>
              <a:t>Declare and assign using regular assignment operator</a:t>
            </a:r>
          </a:p>
          <a:p>
            <a:pPr marL="38100">
              <a:lnSpc>
                <a:spcPts val="5040"/>
              </a:lnSpc>
              <a:buSzPct val="170238"/>
              <a:tabLst>
                <a:tab pos="6096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“Denise";</a:t>
            </a:r>
          </a:p>
          <a:p>
            <a:pPr marL="38100">
              <a:lnSpc>
                <a:spcPts val="5040"/>
              </a:lnSpc>
              <a:buSzPct val="170238"/>
              <a:tabLst>
                <a:tab pos="6096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"Ritchie";</a:t>
            </a:r>
          </a:p>
          <a:p>
            <a:pPr marL="38100">
              <a:lnSpc>
                <a:spcPts val="5040"/>
              </a:lnSpc>
              <a:buSzPct val="170238"/>
              <a:tabLst>
                <a:tab pos="6096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//we can also reassign values</a:t>
            </a:r>
          </a:p>
          <a:p>
            <a:pPr marL="38100">
              <a:lnSpc>
                <a:spcPts val="5040"/>
              </a:lnSpc>
              <a:buSzPct val="170238"/>
              <a:tabLst>
                <a:tab pos="60960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"Tom";</a:t>
            </a:r>
          </a:p>
          <a:p>
            <a:pPr marL="381000" indent="-342900">
              <a:lnSpc>
                <a:spcPts val="5040"/>
              </a:lnSpc>
              <a:buSzPct val="170238"/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3600" dirty="0">
                <a:latin typeface="Gill Sans MT" panose="020B0502020104020203" pitchFamily="34" charset="0"/>
                <a:cs typeface="Courier New" panose="02070309020205020404" pitchFamily="49" charset="0"/>
              </a:rPr>
              <a:t>Note that the reassignment in the last line in the example does not change the original string.</a:t>
            </a:r>
          </a:p>
          <a:p>
            <a:pPr marL="381000" indent="-342900">
              <a:lnSpc>
                <a:spcPts val="5040"/>
              </a:lnSpc>
              <a:buSzPct val="170238"/>
              <a:buFont typeface="Arial" panose="020B0604020202020204" pitchFamily="34" charset="0"/>
              <a:buChar char="•"/>
              <a:tabLst>
                <a:tab pos="609600" algn="l"/>
              </a:tabLst>
            </a:pPr>
            <a:r>
              <a:rPr lang="en-US" sz="3600" dirty="0">
                <a:latin typeface="Gill Sans MT" panose="020B0502020104020203" pitchFamily="34" charset="0"/>
                <a:cs typeface="Courier New" panose="02070309020205020404" pitchFamily="49" charset="0"/>
              </a:rPr>
              <a:t>It just makes the variable </a:t>
            </a:r>
            <a:r>
              <a:rPr lang="en-US" sz="3600" dirty="0" err="1">
                <a:latin typeface="Gill Sans MT" panose="020B0502020104020203" pitchFamily="34" charset="0"/>
                <a:cs typeface="Courier New" panose="02070309020205020404" pitchFamily="49" charset="0"/>
              </a:rPr>
              <a:t>firstName</a:t>
            </a:r>
            <a:r>
              <a:rPr lang="en-US" sz="3600" dirty="0">
                <a:latin typeface="Gill Sans MT" panose="020B0502020104020203" pitchFamily="34" charset="0"/>
                <a:cs typeface="Courier New" panose="02070309020205020404" pitchFamily="49" charset="0"/>
              </a:rPr>
              <a:t> point to a new string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38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C0F157E-69C9-426C-8058-2666FDBC588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methods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7DA469C-0F9F-4E70-9420-C550E5E9C58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8373" y="2400300"/>
            <a:ext cx="12679680" cy="8117840"/>
          </a:xfrm>
        </p:spPr>
        <p:txBody>
          <a:bodyPr/>
          <a:lstStyle/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sz="1138" dirty="0"/>
          </a:p>
          <a:p>
            <a:pPr eaLnBrk="1" hangingPunct="1"/>
            <a:r>
              <a:rPr lang="en-US" altLang="en-US" dirty="0"/>
              <a:t>These methods are called using the dot notation: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String </a:t>
            </a:r>
            <a:r>
              <a:rPr lang="en-US" altLang="en-US" dirty="0" err="1">
                <a:latin typeface="Courier New" panose="02070309020205020404" pitchFamily="49" charset="0"/>
              </a:rPr>
              <a:t>gangsta</a:t>
            </a:r>
            <a:r>
              <a:rPr lang="en-US" altLang="en-US" dirty="0">
                <a:latin typeface="Courier New" panose="02070309020205020404" pitchFamily="49" charset="0"/>
              </a:rPr>
              <a:t> = "Dr. Dre";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gangsta.length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r>
              <a:rPr lang="en-US" altLang="en-US" dirty="0">
                <a:latin typeface="Courier New" panose="02070309020205020404" pitchFamily="49" charset="0"/>
              </a:rPr>
              <a:t>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7</a:t>
            </a:r>
          </a:p>
        </p:txBody>
      </p:sp>
      <p:graphicFrame>
        <p:nvGraphicFramePr>
          <p:cNvPr id="718875" name="Group 27">
            <a:extLst>
              <a:ext uri="{FF2B5EF4-FFF2-40B4-BE49-F238E27FC236}">
                <a16:creationId xmlns:a16="http://schemas.microsoft.com/office/drawing/2014/main" id="{4B359991-3FD6-425A-93FC-3A80FB2B3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2862"/>
              </p:ext>
            </p:extLst>
          </p:nvPr>
        </p:nvGraphicFramePr>
        <p:xfrm>
          <a:off x="216747" y="2171700"/>
          <a:ext cx="12571307" cy="4505064"/>
        </p:xfrm>
        <a:graphic>
          <a:graphicData uri="http://schemas.openxmlformats.org/drawingml/2006/table">
            <a:tbl>
              <a:tblPr/>
              <a:tblGrid>
                <a:gridCol w="5256107">
                  <a:extLst>
                    <a:ext uri="{9D8B030D-6E8A-4147-A177-3AD203B41FA5}">
                      <a16:colId xmlns:a16="http://schemas.microsoft.com/office/drawing/2014/main" val="170206683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262877455"/>
                    </a:ext>
                  </a:extLst>
                </a:gridCol>
              </a:tblGrid>
              <a:tr h="520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022051"/>
                  </a:ext>
                </a:extLst>
              </a:tr>
              <a:tr h="9122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indexOf(</a:t>
                      </a: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 where the start of the given string appears in this string (-1 if it is not there)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425832"/>
                  </a:ext>
                </a:extLst>
              </a:tr>
              <a:tr h="520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length()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number of characters in this string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809799"/>
                  </a:ext>
                </a:extLst>
              </a:tr>
              <a:tr h="14567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substring(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substring(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the characters in this string from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(inclusive) to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en-US" sz="2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exclusive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omitted, grabs till end of string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124141"/>
                  </a:ext>
                </a:extLst>
              </a:tr>
              <a:tr h="520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toLowerCase()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 new string with all lowercase letters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07899"/>
                  </a:ext>
                </a:extLst>
              </a:tr>
              <a:tr h="5202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toUpperCase()</a:t>
                      </a:r>
                    </a:p>
                  </a:txBody>
                  <a:tcPr marL="130048" marR="130048" marT="65034" marB="65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EB641B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9639D"/>
                        </a:buClr>
                        <a:buSzPct val="65000"/>
                        <a:buFont typeface="Wingdings 2" panose="05020102010507070707" pitchFamily="18" charset="2"/>
                        <a:defRPr sz="15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 new string with all uppercase letters</a:t>
                      </a:r>
                    </a:p>
                  </a:txBody>
                  <a:tcPr marL="130048" marR="130048" marT="65034" marB="65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0953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777A7FB-787C-6C43-8CA2-58D92A043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3695700"/>
            <a:ext cx="10782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6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7C89F6C-EAF0-4D1A-B44F-4E25906083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Modifying strings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D5EE819-01DB-4EDC-BB79-56A2D99E643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Methods like </a:t>
            </a:r>
            <a:r>
              <a:rPr lang="en-US" altLang="en-US" dirty="0">
                <a:latin typeface="Courier New" panose="02070309020205020404" pitchFamily="49" charset="0"/>
              </a:rPr>
              <a:t>substring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toLowerCase</a:t>
            </a:r>
            <a:r>
              <a:rPr lang="en-US" altLang="en-US" dirty="0"/>
              <a:t>, etc. create/return</a:t>
            </a:r>
            <a:br>
              <a:rPr lang="en-US" altLang="en-US" dirty="0"/>
            </a:br>
            <a:r>
              <a:rPr lang="en-US" altLang="en-US" dirty="0"/>
              <a:t>a new string, rather than modifying the current string.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s = "</a:t>
            </a:r>
            <a:r>
              <a:rPr lang="en-US" altLang="en-US" dirty="0" err="1">
                <a:latin typeface="Courier New" panose="02070309020205020404" pitchFamily="49" charset="0"/>
              </a:rPr>
              <a:t>lil</a:t>
            </a:r>
            <a:r>
              <a:rPr lang="en-US" altLang="en-US" dirty="0">
                <a:latin typeface="Courier New" panose="02070309020205020404" pitchFamily="49" charset="0"/>
              </a:rPr>
              <a:t> bow wow";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A5002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A50021"/>
                </a:solidFill>
                <a:latin typeface="Courier New" panose="02070309020205020404" pitchFamily="49" charset="0"/>
              </a:rPr>
              <a:t>s.toUpperCase</a:t>
            </a:r>
            <a:r>
              <a:rPr lang="en-US" altLang="en-US" dirty="0">
                <a:solidFill>
                  <a:srgbClr val="A50021"/>
                </a:solidFill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(s);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lil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bow wow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To modify a variable, you must reassign it: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1138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String s = "</a:t>
            </a:r>
            <a:r>
              <a:rPr lang="en-US" altLang="en-US" dirty="0" err="1">
                <a:latin typeface="Courier New" panose="02070309020205020404" pitchFamily="49" charset="0"/>
              </a:rPr>
              <a:t>lil</a:t>
            </a:r>
            <a:r>
              <a:rPr lang="en-US" altLang="en-US" dirty="0">
                <a:latin typeface="Courier New" panose="02070309020205020404" pitchFamily="49" charset="0"/>
              </a:rPr>
              <a:t> bow wow";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b="1" dirty="0">
                <a:solidFill>
                  <a:srgbClr val="003399"/>
                </a:solidFill>
                <a:latin typeface="Courier New" panose="02070309020205020404" pitchFamily="49" charset="0"/>
              </a:rPr>
              <a:t>	s = </a:t>
            </a:r>
            <a:r>
              <a:rPr lang="en-US" altLang="en-US" dirty="0" err="1">
                <a:solidFill>
                  <a:srgbClr val="003399"/>
                </a:solidFill>
                <a:latin typeface="Courier New" panose="02070309020205020404" pitchFamily="49" charset="0"/>
              </a:rPr>
              <a:t>s.toUpperCase</a:t>
            </a:r>
            <a:r>
              <a:rPr lang="en-US" altLang="en-US" dirty="0">
                <a:solidFill>
                  <a:srgbClr val="003399"/>
                </a:solidFill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(s);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LIL BOW WOW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EC967A4-EDE9-439B-8497-A040771E536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strings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64DF6D6-B3B5-453D-8EBB-EEF1B7FD1B5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operators such as 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 fail on objects.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1138" dirty="0"/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/>
              <a:t>	</a:t>
            </a:r>
            <a:r>
              <a:rPr lang="en-US" altLang="en-US" sz="2560" dirty="0">
                <a:latin typeface="Courier New" panose="02070309020205020404" pitchFamily="49" charset="0"/>
              </a:rPr>
              <a:t>Scanner console = new Scanner(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System.in</a:t>
            </a:r>
            <a:r>
              <a:rPr lang="en-US" altLang="en-US" sz="2560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560" dirty="0">
                <a:latin typeface="Courier New" panose="02070309020205020404" pitchFamily="49" charset="0"/>
              </a:rPr>
              <a:t>("What is your name? 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/>
              <a:t>	</a:t>
            </a:r>
            <a:r>
              <a:rPr lang="en-US" altLang="en-US" sz="2560" dirty="0">
                <a:latin typeface="Courier New" panose="02070309020205020404" pitchFamily="49" charset="0"/>
              </a:rPr>
              <a:t>String name = </a:t>
            </a:r>
            <a:r>
              <a:rPr lang="en-US" altLang="en-US" sz="256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256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if (</a:t>
            </a:r>
            <a:r>
              <a:rPr lang="en-US" altLang="en-US" sz="2560" b="1" dirty="0">
                <a:solidFill>
                  <a:srgbClr val="A50021"/>
                </a:solidFill>
                <a:latin typeface="Courier New" panose="02070309020205020404" pitchFamily="49" charset="0"/>
              </a:rPr>
              <a:t>name == "Barney"</a:t>
            </a:r>
            <a:r>
              <a:rPr lang="en-US" altLang="en-US" sz="2560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    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("I love you, you love me,");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    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("We're a happy family!");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This code will compile, but it will not print the song.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 compares objects by </a:t>
            </a:r>
            <a:r>
              <a:rPr lang="en-US" altLang="en-US" i="1" dirty="0"/>
              <a:t>references</a:t>
            </a:r>
            <a:r>
              <a:rPr lang="en-US" altLang="en-US" dirty="0"/>
              <a:t> (variables’ memory addresses), so it often gives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 even when two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s have the same letters.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DB8F00-FA28-466D-8502-AF877CC3A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96" y="4351585"/>
            <a:ext cx="4077547" cy="39962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1E768C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1300460" fontAlgn="base">
              <a:spcBef>
                <a:spcPts val="711"/>
              </a:spcBef>
              <a:spcAft>
                <a:spcPct val="0"/>
              </a:spcAft>
              <a:buClr>
                <a:srgbClr val="800080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 sz="2844">
              <a:solidFill>
                <a:prstClr val="white"/>
              </a:solidFill>
              <a:latin typeface="Verdana"/>
              <a:cs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C0AB9E0-5683-454C-89D6-506FBA795D6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equals</a:t>
            </a:r>
            <a:r>
              <a:rPr lang="en-US" altLang="en-US"/>
              <a:t> method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D7E4A9C-A363-451A-996D-9076B6BB520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Objects are compared using a method named </a:t>
            </a:r>
            <a:r>
              <a:rPr lang="en-US" altLang="en-US" dirty="0">
                <a:latin typeface="Courier New" panose="02070309020205020404" pitchFamily="49" charset="0"/>
              </a:rPr>
              <a:t>equals</a:t>
            </a:r>
            <a:r>
              <a:rPr lang="en-US" altLang="en-US" dirty="0"/>
              <a:t>.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1138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/>
              <a:t>	</a:t>
            </a:r>
            <a:r>
              <a:rPr lang="en-US" altLang="en-US" sz="2560" dirty="0">
                <a:latin typeface="Courier New" panose="02070309020205020404" pitchFamily="49" charset="0"/>
              </a:rPr>
              <a:t>Scanner console = new Scanner(System.in);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2560" dirty="0">
                <a:latin typeface="Courier New" panose="02070309020205020404" pitchFamily="49" charset="0"/>
              </a:rPr>
              <a:t>("What is your name? 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/>
              <a:t>	</a:t>
            </a:r>
            <a:r>
              <a:rPr lang="en-US" altLang="en-US" sz="2560" dirty="0">
                <a:latin typeface="Courier New" panose="02070309020205020404" pitchFamily="49" charset="0"/>
              </a:rPr>
              <a:t>String name = </a:t>
            </a:r>
            <a:r>
              <a:rPr lang="en-US" altLang="en-US" sz="2560" dirty="0" err="1">
                <a:latin typeface="Courier New" panose="02070309020205020404" pitchFamily="49" charset="0"/>
              </a:rPr>
              <a:t>console.next</a:t>
            </a:r>
            <a:r>
              <a:rPr lang="en-US" altLang="en-US" sz="2560" dirty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if (</a:t>
            </a:r>
            <a:r>
              <a:rPr lang="en-US" altLang="en-US" sz="256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name.equals</a:t>
            </a:r>
            <a:r>
              <a:rPr lang="en-US" altLang="en-US" sz="2560" b="1" dirty="0">
                <a:solidFill>
                  <a:srgbClr val="003399"/>
                </a:solidFill>
                <a:latin typeface="Courier New" panose="02070309020205020404" pitchFamily="49" charset="0"/>
              </a:rPr>
              <a:t>("Barney")</a:t>
            </a:r>
            <a:r>
              <a:rPr lang="en-US" altLang="en-US" sz="2560" dirty="0">
                <a:latin typeface="Courier New" panose="02070309020205020404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    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("I love you, you love me,");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    </a:t>
            </a:r>
            <a:r>
              <a:rPr lang="en-US" altLang="en-US" sz="256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560" dirty="0">
                <a:latin typeface="Courier New" panose="02070309020205020404" pitchFamily="49" charset="0"/>
              </a:rPr>
              <a:t>("We're a happy family!");</a:t>
            </a: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560" dirty="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560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560" dirty="0"/>
          </a:p>
          <a:p>
            <a:pPr lvl="1" eaLnBrk="1" hangingPunct="1"/>
            <a:r>
              <a:rPr lang="en-US" altLang="en-US" sz="2560" dirty="0"/>
              <a:t>Technically this is a method that returns a value of type </a:t>
            </a:r>
            <a:r>
              <a:rPr lang="en-US" altLang="en-US" sz="2560" dirty="0" err="1">
                <a:latin typeface="Courier New" panose="02070309020205020404" pitchFamily="49" charset="0"/>
              </a:rPr>
              <a:t>boolean</a:t>
            </a:r>
            <a:r>
              <a:rPr lang="en-US" altLang="en-US" sz="2560" dirty="0"/>
              <a:t>,</a:t>
            </a:r>
            <a:br>
              <a:rPr lang="en-US" altLang="en-US" sz="2560" dirty="0"/>
            </a:br>
            <a:r>
              <a:rPr lang="en-US" altLang="en-US" sz="2560" dirty="0"/>
              <a:t>the type used in logical tests.</a:t>
            </a:r>
          </a:p>
        </p:txBody>
      </p:sp>
    </p:spTree>
  </p:cSld>
  <p:clrMapOvr>
    <a:masterClrMapping/>
  </p:clrMapOvr>
  <p:transition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JP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4224</TotalTime>
  <Words>1954</Words>
  <Application>Microsoft Macintosh PowerPoint</Application>
  <PresentationFormat>Custom</PresentationFormat>
  <Paragraphs>273</Paragraphs>
  <Slides>36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Calibri</vt:lpstr>
      <vt:lpstr>Courier New</vt:lpstr>
      <vt:lpstr>Gill Sans MT</vt:lpstr>
      <vt:lpstr>Monotype Sorts</vt:lpstr>
      <vt:lpstr>Times New Roman</vt:lpstr>
      <vt:lpstr>Verdana</vt:lpstr>
      <vt:lpstr>Wingdings</vt:lpstr>
      <vt:lpstr>Wingdings 2</vt:lpstr>
      <vt:lpstr>Office Theme</vt:lpstr>
      <vt:lpstr>BJP</vt:lpstr>
      <vt:lpstr>International</vt:lpstr>
      <vt:lpstr>Word.Picture.8</vt:lpstr>
      <vt:lpstr>COMP 110/L Lecture 17   Maryam Jalali     Some slides adapted from Dr. Kyle Dewey</vt:lpstr>
      <vt:lpstr>Outline</vt:lpstr>
      <vt:lpstr>Strings</vt:lpstr>
      <vt:lpstr>Basics </vt:lpstr>
      <vt:lpstr>String methods</vt:lpstr>
      <vt:lpstr>PowerPoint Presentation</vt:lpstr>
      <vt:lpstr>Modifying strings</vt:lpstr>
      <vt:lpstr>Comparing strings</vt:lpstr>
      <vt:lpstr>The equals method</vt:lpstr>
      <vt:lpstr>String test methods</vt:lpstr>
      <vt:lpstr>Type char</vt:lpstr>
      <vt:lpstr>The charAt method</vt:lpstr>
      <vt:lpstr>char vs. String</vt:lpstr>
      <vt:lpstr>Comparing char values</vt:lpstr>
      <vt:lpstr>Formatting Output </vt:lpstr>
      <vt:lpstr>Frequently-Used Specifiers </vt:lpstr>
      <vt:lpstr>String.length Returns the number of chars in the given String</vt:lpstr>
      <vt:lpstr>PowerPoint Presentation</vt:lpstr>
      <vt:lpstr>PowerPoint Presentation</vt:lpstr>
      <vt:lpstr>String.length Returns the number of chars in the given String</vt:lpstr>
      <vt:lpstr>String.length Returns the number of chars in the given String</vt:lpstr>
      <vt:lpstr>Example: StringLength.java</vt:lpstr>
      <vt:lpstr>String.split</vt:lpstr>
      <vt:lpstr>Tokenizing</vt:lpstr>
      <vt:lpstr>String.split</vt:lpstr>
      <vt:lpstr>String.split</vt:lpstr>
      <vt:lpstr>String.split</vt:lpstr>
      <vt:lpstr>Example: SplitOnComma.java</vt:lpstr>
      <vt:lpstr>What split Takes</vt:lpstr>
      <vt:lpstr>What split Takes</vt:lpstr>
      <vt:lpstr>What split Takes</vt:lpstr>
      <vt:lpstr>What split Takes</vt:lpstr>
      <vt:lpstr>What split Takes</vt:lpstr>
      <vt:lpstr>What split Takes</vt:lpstr>
      <vt:lpstr>What split Takes</vt:lpstr>
      <vt:lpstr>Example: SplitOnAnything.java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15   Mahdi Ebrahimi   Slides are adapted from Dr. Kyle Dewey</dc:title>
  <dc:creator>Maryam</dc:creator>
  <cp:lastModifiedBy>Jalali , Maryam</cp:lastModifiedBy>
  <cp:revision>57</cp:revision>
  <cp:lastPrinted>2020-04-09T03:29:26Z</cp:lastPrinted>
  <dcterms:created xsi:type="dcterms:W3CDTF">2019-10-31T00:33:12Z</dcterms:created>
  <dcterms:modified xsi:type="dcterms:W3CDTF">2020-10-27T05:43:47Z</dcterms:modified>
</cp:coreProperties>
</file>