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64" r:id="rId11"/>
    <p:sldId id="278" r:id="rId12"/>
    <p:sldId id="279" r:id="rId13"/>
    <p:sldId id="280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81" r:id="rId27"/>
  </p:sldIdLst>
  <p:sldSz cx="13004800" cy="10744200"/>
  <p:notesSz cx="13004800" cy="1074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3"/>
    <p:restoredTop sz="79241" autoAdjust="0"/>
  </p:normalViewPr>
  <p:slideViewPr>
    <p:cSldViewPr>
      <p:cViewPr varScale="1">
        <p:scale>
          <a:sx n="84" d="100"/>
          <a:sy n="84" d="100"/>
        </p:scale>
        <p:origin x="2848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4642B-2283-4F66-A505-85D2BB66AFA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1343025"/>
            <a:ext cx="4387850" cy="3625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170488"/>
            <a:ext cx="10404475" cy="42306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6EEB-3676-4B0C-82BA-0A7D33B9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40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-What happens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snippet </a:t>
            </a:r>
            <a:r>
              <a:rPr lang="en-US" sz="1200" dirty="0">
                <a:latin typeface="Lucida Sans Unicode"/>
                <a:cs typeface="Lucida Sans Unicode"/>
              </a:rPr>
              <a:t>is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run?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86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-The passed String indicates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message </a:t>
            </a:r>
            <a:r>
              <a:rPr lang="en-US" sz="1200" dirty="0">
                <a:latin typeface="Lucida Sans Unicode"/>
                <a:cs typeface="Lucida Sans Unicode"/>
              </a:rPr>
              <a:t>which </a:t>
            </a:r>
            <a:r>
              <a:rPr lang="en-US" sz="1200" spc="-5" dirty="0">
                <a:latin typeface="Lucida Sans Unicode"/>
                <a:cs typeface="Lucida Sans Unicode"/>
              </a:rPr>
              <a:t>can encode </a:t>
            </a:r>
            <a:r>
              <a:rPr lang="en-US" sz="1200" dirty="0">
                <a:latin typeface="Lucida Sans Unicode"/>
                <a:cs typeface="Lucida Sans Unicode"/>
              </a:rPr>
              <a:t>more </a:t>
            </a:r>
            <a:r>
              <a:rPr lang="en-US" sz="1200" spc="-5" dirty="0">
                <a:latin typeface="Lucida Sans Unicode"/>
                <a:cs typeface="Lucida Sans Unicode"/>
              </a:rPr>
              <a:t>details (e.g., </a:t>
            </a:r>
            <a:r>
              <a:rPr lang="en-US" sz="1200" spc="15" dirty="0">
                <a:latin typeface="Lucida Sans Unicode"/>
                <a:cs typeface="Lucida Sans Unicode"/>
              </a:rPr>
              <a:t>“57 </a:t>
            </a:r>
            <a:r>
              <a:rPr lang="en-US" sz="1200" dirty="0">
                <a:latin typeface="Lucida Sans Unicode"/>
                <a:cs typeface="Lucida Sans Unicode"/>
              </a:rPr>
              <a:t>is not  negative”)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3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-The passed String indicates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message </a:t>
            </a:r>
            <a:r>
              <a:rPr lang="en-US" sz="1200" dirty="0">
                <a:latin typeface="Lucida Sans Unicode"/>
                <a:cs typeface="Lucida Sans Unicode"/>
              </a:rPr>
              <a:t>which </a:t>
            </a:r>
            <a:r>
              <a:rPr lang="en-US" sz="1200" spc="-5" dirty="0">
                <a:latin typeface="Lucida Sans Unicode"/>
                <a:cs typeface="Lucida Sans Unicode"/>
              </a:rPr>
              <a:t>can encode </a:t>
            </a:r>
            <a:r>
              <a:rPr lang="en-US" sz="1200" dirty="0">
                <a:latin typeface="Lucida Sans Unicode"/>
                <a:cs typeface="Lucida Sans Unicode"/>
              </a:rPr>
              <a:t>more </a:t>
            </a:r>
            <a:r>
              <a:rPr lang="en-US" sz="1200" spc="-5" dirty="0">
                <a:latin typeface="Lucida Sans Unicode"/>
                <a:cs typeface="Lucida Sans Unicode"/>
              </a:rPr>
              <a:t>details (e.g., </a:t>
            </a:r>
            <a:r>
              <a:rPr lang="en-US" sz="1200" spc="15" dirty="0">
                <a:latin typeface="Lucida Sans Unicode"/>
                <a:cs typeface="Lucida Sans Unicode"/>
              </a:rPr>
              <a:t>“57 </a:t>
            </a:r>
            <a:r>
              <a:rPr lang="en-US" sz="1200" dirty="0">
                <a:latin typeface="Lucida Sans Unicode"/>
                <a:cs typeface="Lucida Sans Unicode"/>
              </a:rPr>
              <a:t>is not  negative”)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72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-Declaring that </a:t>
            </a:r>
            <a:r>
              <a:rPr lang="en-US" sz="1200" spc="-5" dirty="0" err="1">
                <a:latin typeface="Lucida Sans Unicode"/>
                <a:cs typeface="Lucida Sans Unicode"/>
              </a:rPr>
              <a:t>myMethod</a:t>
            </a:r>
            <a:r>
              <a:rPr lang="en-US" sz="1200" spc="-5" dirty="0">
                <a:latin typeface="Lucida Sans Unicode"/>
                <a:cs typeface="Lucida Sans Unicode"/>
              </a:rPr>
              <a:t> throws</a:t>
            </a:r>
            <a:r>
              <a:rPr lang="en-US" sz="1200" spc="25" dirty="0">
                <a:latin typeface="Lucida Sans Unicode"/>
                <a:cs typeface="Lucida Sans Unicode"/>
              </a:rPr>
              <a:t> </a:t>
            </a:r>
            <a:r>
              <a:rPr lang="en-US" sz="1200" spc="-5" dirty="0" err="1">
                <a:latin typeface="Lucida Sans Unicode"/>
                <a:cs typeface="Lucida Sans Unicode"/>
              </a:rPr>
              <a:t>MyException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1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-Declaring that </a:t>
            </a:r>
            <a:r>
              <a:rPr lang="en-US" sz="1200" spc="-5" dirty="0" err="1">
                <a:latin typeface="Lucida Sans Unicode"/>
                <a:cs typeface="Lucida Sans Unicode"/>
              </a:rPr>
              <a:t>myMethod</a:t>
            </a:r>
            <a:r>
              <a:rPr lang="en-US" sz="1200" spc="-5" dirty="0">
                <a:latin typeface="Lucida Sans Unicode"/>
                <a:cs typeface="Lucida Sans Unicode"/>
              </a:rPr>
              <a:t> throws </a:t>
            </a:r>
            <a:r>
              <a:rPr lang="en-US" sz="1200" spc="-5" dirty="0" err="1">
                <a:latin typeface="Lucida Sans Unicode"/>
                <a:cs typeface="Lucida Sans Unicode"/>
              </a:rPr>
              <a:t>MyException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or</a:t>
            </a:r>
            <a:r>
              <a:rPr lang="en-US" sz="1200" spc="80" dirty="0">
                <a:latin typeface="Lucida Sans Unicode"/>
                <a:cs typeface="Lucida Sans Unicode"/>
              </a:rPr>
              <a:t> </a:t>
            </a:r>
            <a:r>
              <a:rPr lang="en-US" sz="1200" spc="-5" dirty="0" err="1">
                <a:latin typeface="Lucida Sans Unicode"/>
                <a:cs typeface="Lucida Sans Unicode"/>
              </a:rPr>
              <a:t>OtherException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8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-Key </a:t>
            </a:r>
            <a:r>
              <a:rPr lang="en-US" sz="1200" dirty="0">
                <a:latin typeface="Lucida Sans Unicode"/>
                <a:cs typeface="Lucida Sans Unicode"/>
              </a:rPr>
              <a:t>point in </a:t>
            </a:r>
            <a:r>
              <a:rPr lang="en-US" sz="1200" spc="-5" dirty="0">
                <a:latin typeface="Lucida Sans Unicode"/>
                <a:cs typeface="Lucida Sans Unicode"/>
              </a:rPr>
              <a:t>the example: thrown exceptions can traverse</a:t>
            </a:r>
            <a:r>
              <a:rPr lang="en-US" sz="1200" spc="15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method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boundaries.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Main can also throw </a:t>
            </a:r>
            <a:r>
              <a:rPr lang="en-US" sz="1200" spc="-5" dirty="0" err="1">
                <a:latin typeface="Lucida Sans Unicode"/>
                <a:cs typeface="Lucida Sans Unicode"/>
              </a:rPr>
              <a:t>MyException</a:t>
            </a:r>
            <a:r>
              <a:rPr lang="en-US" sz="1200" spc="-5" dirty="0">
                <a:latin typeface="Lucida Sans Unicode"/>
                <a:cs typeface="Lucida Sans Unicode"/>
              </a:rPr>
              <a:t> even though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doesn’t explicitly </a:t>
            </a:r>
            <a:r>
              <a:rPr lang="en-US" sz="1200" dirty="0">
                <a:latin typeface="Lucida Sans Unicode"/>
                <a:cs typeface="Lucida Sans Unicode"/>
              </a:rPr>
              <a:t>use </a:t>
            </a:r>
            <a:r>
              <a:rPr lang="en-US" sz="1200" spc="-5" dirty="0">
                <a:latin typeface="Lucida Sans Unicode"/>
                <a:cs typeface="Lucida Sans Unicode"/>
              </a:rPr>
              <a:t>throw, </a:t>
            </a:r>
            <a:r>
              <a:rPr lang="en-US" sz="1200" dirty="0">
                <a:latin typeface="Lucida Sans Unicode"/>
                <a:cs typeface="Lucida Sans Unicode"/>
              </a:rPr>
              <a:t>since it </a:t>
            </a:r>
            <a:r>
              <a:rPr lang="en-US" sz="1200" spc="-5" dirty="0">
                <a:latin typeface="Lucida Sans Unicode"/>
                <a:cs typeface="Lucida Sans Unicode"/>
              </a:rPr>
              <a:t>calls something that says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throws </a:t>
            </a:r>
            <a:r>
              <a:rPr lang="en-US" sz="1200" spc="-5" dirty="0" err="1">
                <a:latin typeface="Lucida Sans Unicode"/>
                <a:cs typeface="Lucida Sans Unicode"/>
              </a:rPr>
              <a:t>MyException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4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there are 6 statements in your program and there occurs an exception at statement 4. </a:t>
            </a:r>
          </a:p>
          <a:p>
            <a:r>
              <a:rPr lang="en-US" dirty="0"/>
              <a:t>The rest of the code will not be executed i.e. statement 5-6 will not be executed. </a:t>
            </a:r>
          </a:p>
          <a:p>
            <a:r>
              <a:rPr lang="en-US" dirty="0"/>
              <a:t>If we use exception handling, the rest of the program will be executed.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6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-What happens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snippet </a:t>
            </a:r>
            <a:r>
              <a:rPr lang="en-US" sz="1200" dirty="0">
                <a:latin typeface="Lucida Sans Unicode"/>
                <a:cs typeface="Lucida Sans Unicode"/>
              </a:rPr>
              <a:t>is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run?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2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-What happens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snippet </a:t>
            </a:r>
            <a:r>
              <a:rPr lang="en-US" sz="1200" dirty="0">
                <a:latin typeface="Lucida Sans Unicode"/>
                <a:cs typeface="Lucida Sans Unicode"/>
              </a:rPr>
              <a:t>is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run?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45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-What happens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snippet </a:t>
            </a:r>
            <a:r>
              <a:rPr lang="en-US" sz="1200" dirty="0">
                <a:latin typeface="Lucida Sans Unicode"/>
                <a:cs typeface="Lucida Sans Unicode"/>
              </a:rPr>
              <a:t>is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run?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00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-For example,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can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exceptions </a:t>
            </a:r>
            <a:r>
              <a:rPr lang="en-US" sz="1200" dirty="0">
                <a:latin typeface="Lucida Sans Unicode"/>
                <a:cs typeface="Lucida Sans Unicode"/>
              </a:rPr>
              <a:t>for </a:t>
            </a:r>
            <a:r>
              <a:rPr lang="en-US" sz="1200" spc="-5" dirty="0">
                <a:latin typeface="Lucida Sans Unicode"/>
                <a:cs typeface="Lucida Sans Unicode"/>
              </a:rPr>
              <a:t>an array index being </a:t>
            </a:r>
            <a:r>
              <a:rPr lang="en-US" sz="1200" dirty="0">
                <a:latin typeface="Lucida Sans Unicode"/>
                <a:cs typeface="Lucida Sans Unicode"/>
              </a:rPr>
              <a:t>out of bounds (one kind of </a:t>
            </a:r>
            <a:r>
              <a:rPr lang="en-US" sz="1200" spc="-5" dirty="0">
                <a:latin typeface="Lucida Sans Unicode"/>
                <a:cs typeface="Lucida Sans Unicode"/>
              </a:rPr>
              <a:t>error condition),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and exceptions indicating that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number was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an unexpected format </a:t>
            </a:r>
            <a:r>
              <a:rPr lang="en-US" sz="1200" dirty="0">
                <a:latin typeface="Lucida Sans Unicode"/>
                <a:cs typeface="Lucida Sans Unicode"/>
              </a:rPr>
              <a:t>/ we couldn’t </a:t>
            </a:r>
            <a:r>
              <a:rPr lang="en-US" sz="1200" spc="-5" dirty="0">
                <a:latin typeface="Lucida Sans Unicode"/>
                <a:cs typeface="Lucida Sans Unicode"/>
              </a:rPr>
              <a:t>parse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(another </a:t>
            </a:r>
            <a:r>
              <a:rPr lang="en-US" sz="1200" dirty="0">
                <a:latin typeface="Lucida Sans Unicode"/>
                <a:cs typeface="Lucida Sans Unicode"/>
              </a:rPr>
              <a:t>kind of </a:t>
            </a:r>
            <a:r>
              <a:rPr lang="en-US" sz="1200" spc="-5" dirty="0">
                <a:latin typeface="Lucida Sans Unicode"/>
                <a:cs typeface="Lucida Sans Unicode"/>
              </a:rPr>
              <a:t>error condition)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77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-For example,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can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exceptions </a:t>
            </a:r>
            <a:r>
              <a:rPr lang="en-US" sz="1200" dirty="0">
                <a:latin typeface="Lucida Sans Unicode"/>
                <a:cs typeface="Lucida Sans Unicode"/>
              </a:rPr>
              <a:t>for </a:t>
            </a:r>
            <a:r>
              <a:rPr lang="en-US" sz="1200" spc="-5" dirty="0">
                <a:latin typeface="Lucida Sans Unicode"/>
                <a:cs typeface="Lucida Sans Unicode"/>
              </a:rPr>
              <a:t>an array index being </a:t>
            </a:r>
            <a:r>
              <a:rPr lang="en-US" sz="1200" dirty="0">
                <a:latin typeface="Lucida Sans Unicode"/>
                <a:cs typeface="Lucida Sans Unicode"/>
              </a:rPr>
              <a:t>out of bounds (one kind of </a:t>
            </a:r>
            <a:r>
              <a:rPr lang="en-US" sz="1200" spc="-5" dirty="0">
                <a:latin typeface="Lucida Sans Unicode"/>
                <a:cs typeface="Lucida Sans Unicode"/>
              </a:rPr>
              <a:t>error condition),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and exceptions indicating that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number was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an unexpected format </a:t>
            </a:r>
            <a:r>
              <a:rPr lang="en-US" sz="1200" dirty="0">
                <a:latin typeface="Lucida Sans Unicode"/>
                <a:cs typeface="Lucida Sans Unicode"/>
              </a:rPr>
              <a:t>/ we couldn’t </a:t>
            </a:r>
            <a:r>
              <a:rPr lang="en-US" sz="1200" spc="-5" dirty="0">
                <a:latin typeface="Lucida Sans Unicode"/>
                <a:cs typeface="Lucida Sans Unicode"/>
              </a:rPr>
              <a:t>parse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(another </a:t>
            </a:r>
            <a:r>
              <a:rPr lang="en-US" sz="1200" dirty="0">
                <a:latin typeface="Lucida Sans Unicode"/>
                <a:cs typeface="Lucida Sans Unicode"/>
              </a:rPr>
              <a:t>kind of </a:t>
            </a:r>
            <a:r>
              <a:rPr lang="en-US" sz="1200" spc="-5" dirty="0">
                <a:latin typeface="Lucida Sans Unicode"/>
                <a:cs typeface="Lucida Sans Unicode"/>
              </a:rPr>
              <a:t>error condition)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32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there are 6 statements in your program and there occurs an exception at statement 4. </a:t>
            </a:r>
          </a:p>
          <a:p>
            <a:r>
              <a:rPr lang="en-US" dirty="0"/>
              <a:t>The rest of the code will not be executed i.e. statement 5-6 will not be executed. </a:t>
            </a:r>
          </a:p>
          <a:p>
            <a:r>
              <a:rPr lang="en-US" dirty="0"/>
              <a:t>If we use exception handling, the rest of the program will be executed.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82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Exceptions: check at compile-time (green color)</a:t>
            </a:r>
          </a:p>
          <a:p>
            <a:r>
              <a:rPr lang="en-US" dirty="0"/>
              <a:t>Uncheck Exceptions: check at run-time (red color)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16800" y="762000"/>
            <a:ext cx="2571198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016752"/>
            <a:ext cx="9103360" cy="268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16800" y="762000"/>
            <a:ext cx="2571198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4892" y="1917700"/>
            <a:ext cx="11228705" cy="5840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992106"/>
            <a:ext cx="4161536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2827345"/>
            <a:ext cx="10716260" cy="6926255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2</a:t>
            </a:r>
            <a:r>
              <a:rPr lang="en-US" dirty="0"/>
              <a:t>2</a:t>
            </a:r>
            <a:endParaRPr dirty="0"/>
          </a:p>
          <a:p>
            <a:pPr marL="12700" algn="ctr">
              <a:lnSpc>
                <a:spcPct val="100000"/>
              </a:lnSpc>
              <a:spcBef>
                <a:spcPts val="1420"/>
              </a:spcBef>
            </a:pPr>
            <a:br>
              <a:rPr lang="en-US" sz="4000" spc="-70" dirty="0"/>
            </a:br>
            <a:r>
              <a:rPr lang="en-US" sz="5400" spc="-70" dirty="0"/>
              <a:t>Maryam Jalali</a:t>
            </a: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r>
              <a:rPr lang="en-US" sz="3200" spc="-70" dirty="0"/>
              <a:t>Slides adapted from Dr. </a:t>
            </a:r>
            <a:r>
              <a:rPr sz="3200" spc="-70" dirty="0"/>
              <a:t>Kyle</a:t>
            </a:r>
            <a:r>
              <a:rPr sz="3200" spc="-10" dirty="0"/>
              <a:t> </a:t>
            </a:r>
            <a:r>
              <a:rPr sz="3200" spc="-40" dirty="0"/>
              <a:t>Dewey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666" y="762000"/>
            <a:ext cx="47263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735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158" y="2501900"/>
            <a:ext cx="12873926" cy="63423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134235" marR="225171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2134870" algn="l"/>
                <a:tab pos="4834255" algn="l"/>
                <a:tab pos="9050020" algn="l"/>
              </a:tabLst>
            </a:pPr>
            <a:r>
              <a:rPr sz="4200" dirty="0">
                <a:latin typeface="Gill Sans MT"/>
                <a:cs typeface="Gill Sans MT"/>
              </a:rPr>
              <a:t>Inten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ed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gn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l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ents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hich	h</a:t>
            </a:r>
            <a:r>
              <a:rPr sz="4200" spc="-4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ppen  </a:t>
            </a:r>
            <a:r>
              <a:rPr sz="4200" spc="-15" dirty="0">
                <a:latin typeface="Gill Sans MT"/>
                <a:cs typeface="Gill Sans MT"/>
              </a:rPr>
              <a:t>infrequently	</a:t>
            </a:r>
            <a:r>
              <a:rPr sz="4200" dirty="0">
                <a:latin typeface="Gill Sans MT"/>
                <a:cs typeface="Gill Sans MT"/>
              </a:rPr>
              <a:t>but </a:t>
            </a:r>
            <a:r>
              <a:rPr sz="4200" spc="-5" dirty="0">
                <a:latin typeface="Gill Sans MT"/>
                <a:cs typeface="Gill Sans MT"/>
              </a:rPr>
              <a:t>cannot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ignored</a:t>
            </a:r>
            <a:endParaRPr sz="4200" dirty="0">
              <a:latin typeface="Gill Sans MT"/>
              <a:cs typeface="Gill Sans MT"/>
            </a:endParaRPr>
          </a:p>
          <a:p>
            <a:pPr marL="3023235" lvl="1" indent="-572135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3023870" algn="l"/>
              </a:tabLst>
            </a:pPr>
            <a:r>
              <a:rPr sz="4200" spc="-5" dirty="0">
                <a:latin typeface="Gill Sans MT"/>
                <a:cs typeface="Gill Sans MT"/>
              </a:rPr>
              <a:t>“Exceptional”</a:t>
            </a:r>
            <a:endParaRPr sz="4200" dirty="0">
              <a:latin typeface="Gill Sans MT"/>
              <a:cs typeface="Gill Sans MT"/>
            </a:endParaRPr>
          </a:p>
          <a:p>
            <a:pPr marL="3023235" lvl="1" indent="-572135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3023870" algn="l"/>
              </a:tabLst>
            </a:pPr>
            <a:r>
              <a:rPr sz="4200" spc="-25" dirty="0">
                <a:latin typeface="Gill Sans MT"/>
                <a:cs typeface="Gill Sans MT"/>
              </a:rPr>
              <a:t>Errors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common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examples</a:t>
            </a:r>
            <a:endParaRPr sz="4200" dirty="0">
              <a:latin typeface="Gill Sans MT"/>
              <a:cs typeface="Gill Sans MT"/>
            </a:endParaRPr>
          </a:p>
          <a:p>
            <a:pPr marL="2134235" marR="131191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2134870" algn="l"/>
                <a:tab pos="7837805" algn="l"/>
              </a:tabLst>
            </a:pP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spc="20" dirty="0">
                <a:latin typeface="Gill Sans MT"/>
                <a:cs typeface="Gill Sans MT"/>
              </a:rPr>
              <a:t>define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different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kinds	</a:t>
            </a:r>
            <a:r>
              <a:rPr sz="4200" dirty="0">
                <a:latin typeface="Gill Sans MT"/>
                <a:cs typeface="Gill Sans MT"/>
              </a:rPr>
              <a:t>of exceptions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  different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conditions</a:t>
            </a:r>
            <a:endParaRPr sz="4200" dirty="0">
              <a:latin typeface="Gill Sans MT"/>
              <a:cs typeface="Gill Sans MT"/>
            </a:endParaRPr>
          </a:p>
          <a:p>
            <a:pPr marL="1465580" marR="17780" indent="-1440815" algn="ctr">
              <a:lnSpc>
                <a:spcPct val="113100"/>
              </a:lnSpc>
              <a:spcBef>
                <a:spcPts val="1460"/>
              </a:spcBef>
            </a:pPr>
            <a:r>
              <a:rPr sz="3600" dirty="0">
                <a:latin typeface="Courier New"/>
                <a:cs typeface="Courier New"/>
              </a:rPr>
              <a:t>java.lang.ArrayIndexOutOfBoundsException  java.lang.NumberFormatException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0" y="495300"/>
            <a:ext cx="102108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  <a:r>
              <a:rPr lang="en-US" dirty="0"/>
              <a:t> Handling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73200" y="2019300"/>
            <a:ext cx="10744200" cy="4562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Gill Sans MT"/>
                <a:cs typeface="Gill Sans MT"/>
              </a:rPr>
              <a:t>Is a mechanism to handle run-time errors such as </a:t>
            </a:r>
            <a:r>
              <a:rPr lang="en-US" sz="4200" dirty="0" err="1">
                <a:latin typeface="Courier New"/>
                <a:cs typeface="Courier New"/>
              </a:rPr>
              <a:t>ClassNotFoundException</a:t>
            </a:r>
            <a:r>
              <a:rPr lang="en-US" sz="4200" dirty="0">
                <a:latin typeface="Gill Sans MT"/>
                <a:cs typeface="Gill Sans MT"/>
              </a:rPr>
              <a:t>, </a:t>
            </a:r>
            <a:r>
              <a:rPr lang="en-US" sz="4200" dirty="0" err="1">
                <a:latin typeface="Courier New"/>
                <a:cs typeface="Courier New"/>
              </a:rPr>
              <a:t>IOException</a:t>
            </a:r>
            <a:r>
              <a:rPr lang="en-US" sz="4200" dirty="0">
                <a:latin typeface="Gill Sans MT"/>
                <a:cs typeface="Gill Sans MT"/>
              </a:rPr>
              <a:t>, </a:t>
            </a:r>
            <a:r>
              <a:rPr lang="en-US" sz="4200" dirty="0" err="1">
                <a:latin typeface="Courier New"/>
                <a:cs typeface="Courier New"/>
              </a:rPr>
              <a:t>SQLException</a:t>
            </a:r>
            <a:r>
              <a:rPr lang="en-US" sz="4200" dirty="0">
                <a:latin typeface="Courier New"/>
                <a:cs typeface="Courier New"/>
              </a:rPr>
              <a:t>, </a:t>
            </a:r>
            <a:r>
              <a:rPr lang="en-US" sz="4200" dirty="0" err="1">
                <a:latin typeface="Courier New"/>
                <a:cs typeface="Courier New"/>
              </a:rPr>
              <a:t>RemoteException</a:t>
            </a:r>
            <a:r>
              <a:rPr lang="en-US" sz="4200" dirty="0">
                <a:latin typeface="Gill Sans MT"/>
                <a:cs typeface="Gill Sans MT"/>
              </a:rPr>
              <a:t>, etc. </a:t>
            </a: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endParaRPr lang="en-US"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Gill Sans MT"/>
                <a:cs typeface="Gill Sans MT"/>
              </a:rPr>
              <a:t>The main advantage is to maintain the normal flow of the program.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663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0" y="495300"/>
            <a:ext cx="102108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  <a:r>
              <a:rPr lang="en-US" dirty="0"/>
              <a:t> Handling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9800" y="2019300"/>
            <a:ext cx="11277600" cy="5919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1;</a:t>
            </a: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2;</a:t>
            </a:r>
          </a:p>
          <a:p>
            <a:pPr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3;</a:t>
            </a:r>
          </a:p>
          <a:p>
            <a:pPr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4;// Exception occurs</a:t>
            </a:r>
          </a:p>
          <a:p>
            <a:pPr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5;// like divided by zero</a:t>
            </a:r>
          </a:p>
          <a:p>
            <a:pPr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6;</a:t>
            </a: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endParaRPr lang="en-US"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Gill Sans MT"/>
                <a:cs typeface="Gill Sans MT"/>
              </a:rPr>
              <a:t>The main advantage is to maintain the normal flow of the program.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819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1192-8655-47E1-AAC7-4EE6E6AD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190500"/>
            <a:ext cx="10972800" cy="923330"/>
          </a:xfrm>
        </p:spPr>
        <p:txBody>
          <a:bodyPr/>
          <a:lstStyle/>
          <a:p>
            <a:pPr algn="ctr"/>
            <a:r>
              <a:rPr lang="en-US" sz="6000" dirty="0"/>
              <a:t>Hierarchy of Java Exception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6E395C-35A4-4E21-A483-940D519F2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55" y="1304947"/>
            <a:ext cx="10298814" cy="943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3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938" y="495300"/>
            <a:ext cx="86226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Defining</a:t>
            </a:r>
            <a:r>
              <a:rPr spc="-85" dirty="0"/>
              <a:t> </a:t>
            </a:r>
            <a:r>
              <a:rPr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953" y="1962150"/>
            <a:ext cx="8756650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sz="4200" dirty="0">
                <a:latin typeface="Gill Sans MT"/>
                <a:cs typeface="Gill Sans MT"/>
              </a:rPr>
              <a:t>Inherit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Courier New"/>
                <a:cs typeface="Courier New"/>
              </a:rPr>
              <a:t>Exception</a:t>
            </a:r>
            <a:r>
              <a:rPr sz="4200" spc="-139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class.</a:t>
            </a: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969644" algn="l"/>
                <a:tab pos="1345565" algn="l"/>
                <a:tab pos="4065270" algn="l"/>
              </a:tabLst>
            </a:pPr>
            <a:r>
              <a:rPr sz="4200" spc="-5" dirty="0">
                <a:latin typeface="Gill Sans MT"/>
                <a:cs typeface="Gill Sans MT"/>
              </a:rPr>
              <a:t>Has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constructor	that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1067" y="434340"/>
            <a:ext cx="86226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Defining</a:t>
            </a:r>
            <a:r>
              <a:rPr spc="-85" dirty="0"/>
              <a:t> </a:t>
            </a:r>
            <a:r>
              <a:rPr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79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38" y="1962150"/>
            <a:ext cx="12187555" cy="565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140" algn="ctr">
              <a:lnSpc>
                <a:spcPct val="100000"/>
              </a:lnSpc>
              <a:spcBef>
                <a:spcPts val="100"/>
              </a:spcBef>
              <a:tabLst>
                <a:tab pos="2992120" algn="l"/>
              </a:tabLst>
            </a:pPr>
            <a:r>
              <a:rPr sz="4200" dirty="0">
                <a:latin typeface="Gill Sans MT"/>
                <a:cs typeface="Gill Sans MT"/>
              </a:rPr>
              <a:t>Inherit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Courier New"/>
                <a:cs typeface="Courier New"/>
              </a:rPr>
              <a:t>Exception</a:t>
            </a:r>
            <a:r>
              <a:rPr sz="4200" spc="-136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class.</a:t>
            </a:r>
            <a:endParaRPr sz="4200">
              <a:latin typeface="Gill Sans MT"/>
              <a:cs typeface="Gill Sans MT"/>
            </a:endParaRPr>
          </a:p>
          <a:p>
            <a:pPr marL="230504" algn="ctr">
              <a:lnSpc>
                <a:spcPct val="100000"/>
              </a:lnSpc>
              <a:spcBef>
                <a:spcPts val="160"/>
              </a:spcBef>
              <a:tabLst>
                <a:tab pos="1200150" algn="l"/>
                <a:tab pos="1576070" algn="l"/>
                <a:tab pos="4296410" algn="l"/>
              </a:tabLst>
            </a:pPr>
            <a:r>
              <a:rPr sz="4200" spc="-5" dirty="0">
                <a:latin typeface="Gill Sans MT"/>
                <a:cs typeface="Gill Sans MT"/>
              </a:rPr>
              <a:t>Has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constructor	that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700">
              <a:latin typeface="Times New Roman"/>
              <a:cs typeface="Times New Roman"/>
            </a:endParaRPr>
          </a:p>
          <a:p>
            <a:pPr marL="652780" marR="4485005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MyException  </a:t>
            </a:r>
            <a:r>
              <a:rPr sz="4200" spc="-5" dirty="0">
                <a:latin typeface="Courier New"/>
                <a:cs typeface="Courier New"/>
              </a:rPr>
              <a:t>extends Exception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1292860" marR="5080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MyException(String message) </a:t>
            </a:r>
            <a:r>
              <a:rPr sz="4200" dirty="0">
                <a:latin typeface="Courier New"/>
                <a:cs typeface="Courier New"/>
              </a:rPr>
              <a:t>{  super(message);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226" y="3556000"/>
            <a:ext cx="1026858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MyException.java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541" y="604519"/>
            <a:ext cx="10833100" cy="280416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340"/>
              </a:spcBef>
            </a:pPr>
            <a:r>
              <a:rPr sz="8000" spc="-40" dirty="0"/>
              <a:t>Throwing</a:t>
            </a:r>
            <a:r>
              <a:rPr sz="8000" spc="-30" dirty="0"/>
              <a:t> </a:t>
            </a:r>
            <a:r>
              <a:rPr sz="8000" dirty="0"/>
              <a:t>Exceptions</a:t>
            </a:r>
          </a:p>
          <a:p>
            <a:pPr marL="12700" marR="5080" algn="ctr">
              <a:lnSpc>
                <a:spcPts val="4900"/>
              </a:lnSpc>
              <a:spcBef>
                <a:spcPts val="900"/>
              </a:spcBef>
              <a:tabLst>
                <a:tab pos="2047875" algn="l"/>
                <a:tab pos="5859145" algn="l"/>
                <a:tab pos="9420225" algn="l"/>
              </a:tabLst>
            </a:pPr>
            <a:r>
              <a:rPr sz="4200" dirty="0"/>
              <a:t>Meth</a:t>
            </a:r>
            <a:r>
              <a:rPr sz="4200" spc="-5" dirty="0"/>
              <a:t>o</a:t>
            </a:r>
            <a:r>
              <a:rPr sz="4200" dirty="0"/>
              <a:t>ds	</a:t>
            </a:r>
            <a:r>
              <a:rPr sz="4200" spc="-45" dirty="0"/>
              <a:t>m</a:t>
            </a:r>
            <a:r>
              <a:rPr sz="4200" dirty="0"/>
              <a:t>u</a:t>
            </a:r>
            <a:r>
              <a:rPr sz="4200" spc="-5" dirty="0"/>
              <a:t>s</a:t>
            </a:r>
            <a:r>
              <a:rPr sz="4200" dirty="0"/>
              <a:t>t</a:t>
            </a:r>
            <a:r>
              <a:rPr sz="4200" spc="-5" dirty="0"/>
              <a:t> </a:t>
            </a:r>
            <a:r>
              <a:rPr sz="4200" dirty="0"/>
              <a:t>st</a:t>
            </a:r>
            <a:r>
              <a:rPr sz="4200" spc="-5" dirty="0"/>
              <a:t>at</a:t>
            </a:r>
            <a:r>
              <a:rPr sz="4200" dirty="0"/>
              <a:t>e</a:t>
            </a:r>
            <a:r>
              <a:rPr sz="4200" spc="-5" dirty="0"/>
              <a:t> w</a:t>
            </a:r>
            <a:r>
              <a:rPr sz="4200" dirty="0"/>
              <a:t>hich	exceptions</a:t>
            </a:r>
            <a:r>
              <a:rPr sz="4200" spc="-5" dirty="0"/>
              <a:t> </a:t>
            </a:r>
            <a:r>
              <a:rPr sz="4200" dirty="0"/>
              <a:t>th</a:t>
            </a:r>
            <a:r>
              <a:rPr sz="4200" spc="-65" dirty="0"/>
              <a:t>e</a:t>
            </a:r>
            <a:r>
              <a:rPr sz="4200" dirty="0"/>
              <a:t>y	th</a:t>
            </a:r>
            <a:r>
              <a:rPr sz="4200" spc="-105" dirty="0"/>
              <a:t>r</a:t>
            </a:r>
            <a:r>
              <a:rPr sz="4200" spc="-45" dirty="0"/>
              <a:t>o</a:t>
            </a:r>
            <a:r>
              <a:rPr sz="4200" spc="-254" dirty="0"/>
              <a:t>w</a:t>
            </a:r>
            <a:r>
              <a:rPr sz="4200" dirty="0"/>
              <a:t>,  </a:t>
            </a:r>
            <a:r>
              <a:rPr sz="4200" spc="-5" dirty="0"/>
              <a:t>using the </a:t>
            </a:r>
            <a:r>
              <a:rPr sz="4200" b="1" dirty="0">
                <a:latin typeface="Courier New"/>
                <a:cs typeface="Courier New"/>
              </a:rPr>
              <a:t>throws</a:t>
            </a:r>
            <a:r>
              <a:rPr sz="4200" spc="-1360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541" y="604519"/>
            <a:ext cx="10833100" cy="280416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340"/>
              </a:spcBef>
            </a:pPr>
            <a:r>
              <a:rPr sz="8000" spc="-40" dirty="0"/>
              <a:t>Throwing</a:t>
            </a:r>
            <a:r>
              <a:rPr sz="8000" spc="-30" dirty="0"/>
              <a:t> </a:t>
            </a:r>
            <a:r>
              <a:rPr sz="8000" dirty="0"/>
              <a:t>Exceptions</a:t>
            </a:r>
          </a:p>
          <a:p>
            <a:pPr marL="12700" marR="5080" algn="ctr">
              <a:lnSpc>
                <a:spcPts val="4900"/>
              </a:lnSpc>
              <a:spcBef>
                <a:spcPts val="900"/>
              </a:spcBef>
              <a:tabLst>
                <a:tab pos="2047875" algn="l"/>
                <a:tab pos="5859145" algn="l"/>
                <a:tab pos="9420225" algn="l"/>
              </a:tabLst>
            </a:pPr>
            <a:r>
              <a:rPr sz="4200" dirty="0"/>
              <a:t>Meth</a:t>
            </a:r>
            <a:r>
              <a:rPr sz="4200" spc="-5" dirty="0"/>
              <a:t>o</a:t>
            </a:r>
            <a:r>
              <a:rPr sz="4200" dirty="0"/>
              <a:t>ds	</a:t>
            </a:r>
            <a:r>
              <a:rPr sz="4200" spc="-45" dirty="0"/>
              <a:t>m</a:t>
            </a:r>
            <a:r>
              <a:rPr sz="4200" dirty="0"/>
              <a:t>u</a:t>
            </a:r>
            <a:r>
              <a:rPr sz="4200" spc="-5" dirty="0"/>
              <a:t>s</a:t>
            </a:r>
            <a:r>
              <a:rPr sz="4200" dirty="0"/>
              <a:t>t</a:t>
            </a:r>
            <a:r>
              <a:rPr sz="4200" spc="-5" dirty="0"/>
              <a:t> </a:t>
            </a:r>
            <a:r>
              <a:rPr sz="4200" dirty="0"/>
              <a:t>st</a:t>
            </a:r>
            <a:r>
              <a:rPr sz="4200" spc="-5" dirty="0"/>
              <a:t>at</a:t>
            </a:r>
            <a:r>
              <a:rPr sz="4200" dirty="0"/>
              <a:t>e</a:t>
            </a:r>
            <a:r>
              <a:rPr sz="4200" spc="-5" dirty="0"/>
              <a:t> w</a:t>
            </a:r>
            <a:r>
              <a:rPr sz="4200" dirty="0"/>
              <a:t>hich	exceptions</a:t>
            </a:r>
            <a:r>
              <a:rPr sz="4200" spc="-5" dirty="0"/>
              <a:t> </a:t>
            </a:r>
            <a:r>
              <a:rPr sz="4200" dirty="0"/>
              <a:t>th</a:t>
            </a:r>
            <a:r>
              <a:rPr sz="4200" spc="-65" dirty="0"/>
              <a:t>e</a:t>
            </a:r>
            <a:r>
              <a:rPr sz="4200" dirty="0"/>
              <a:t>y	th</a:t>
            </a:r>
            <a:r>
              <a:rPr sz="4200" spc="-105" dirty="0"/>
              <a:t>r</a:t>
            </a:r>
            <a:r>
              <a:rPr sz="4200" spc="-45" dirty="0"/>
              <a:t>o</a:t>
            </a:r>
            <a:r>
              <a:rPr sz="4200" spc="-254" dirty="0"/>
              <a:t>w</a:t>
            </a:r>
            <a:r>
              <a:rPr sz="4200" dirty="0"/>
              <a:t>,  </a:t>
            </a:r>
            <a:r>
              <a:rPr sz="4200" spc="-5" dirty="0"/>
              <a:t>using the </a:t>
            </a:r>
            <a:r>
              <a:rPr sz="4200" b="1" dirty="0">
                <a:latin typeface="Courier New"/>
                <a:cs typeface="Courier New"/>
              </a:rPr>
              <a:t>throws</a:t>
            </a:r>
            <a:r>
              <a:rPr sz="4200" spc="-1360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6195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38" y="4298950"/>
            <a:ext cx="9307830" cy="24942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static void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myMethod()  </a:t>
            </a:r>
            <a:r>
              <a:rPr sz="4200" spc="-5" dirty="0">
                <a:latin typeface="Courier New"/>
                <a:cs typeface="Courier New"/>
              </a:rPr>
              <a:t>throws MyException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541" y="604519"/>
            <a:ext cx="10833100" cy="280416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340"/>
              </a:spcBef>
            </a:pPr>
            <a:r>
              <a:rPr sz="8000" spc="-40" dirty="0"/>
              <a:t>Throwing</a:t>
            </a:r>
            <a:r>
              <a:rPr sz="8000" spc="-30" dirty="0"/>
              <a:t> </a:t>
            </a:r>
            <a:r>
              <a:rPr sz="8000" dirty="0"/>
              <a:t>Exceptions</a:t>
            </a:r>
          </a:p>
          <a:p>
            <a:pPr marL="12700" marR="5080" algn="ctr">
              <a:lnSpc>
                <a:spcPts val="4900"/>
              </a:lnSpc>
              <a:spcBef>
                <a:spcPts val="900"/>
              </a:spcBef>
              <a:tabLst>
                <a:tab pos="2047875" algn="l"/>
                <a:tab pos="5859145" algn="l"/>
                <a:tab pos="9420225" algn="l"/>
              </a:tabLst>
            </a:pPr>
            <a:r>
              <a:rPr sz="4200" dirty="0"/>
              <a:t>Meth</a:t>
            </a:r>
            <a:r>
              <a:rPr sz="4200" spc="-5" dirty="0"/>
              <a:t>o</a:t>
            </a:r>
            <a:r>
              <a:rPr sz="4200" dirty="0"/>
              <a:t>ds	</a:t>
            </a:r>
            <a:r>
              <a:rPr sz="4200" spc="-45" dirty="0"/>
              <a:t>m</a:t>
            </a:r>
            <a:r>
              <a:rPr sz="4200" dirty="0"/>
              <a:t>u</a:t>
            </a:r>
            <a:r>
              <a:rPr sz="4200" spc="-5" dirty="0"/>
              <a:t>s</a:t>
            </a:r>
            <a:r>
              <a:rPr sz="4200" dirty="0"/>
              <a:t>t</a:t>
            </a:r>
            <a:r>
              <a:rPr sz="4200" spc="-5" dirty="0"/>
              <a:t> </a:t>
            </a:r>
            <a:r>
              <a:rPr sz="4200" dirty="0"/>
              <a:t>st</a:t>
            </a:r>
            <a:r>
              <a:rPr sz="4200" spc="-5" dirty="0"/>
              <a:t>at</a:t>
            </a:r>
            <a:r>
              <a:rPr sz="4200" dirty="0"/>
              <a:t>e</a:t>
            </a:r>
            <a:r>
              <a:rPr sz="4200" spc="-5" dirty="0"/>
              <a:t> w</a:t>
            </a:r>
            <a:r>
              <a:rPr sz="4200" dirty="0"/>
              <a:t>hich	exceptions</a:t>
            </a:r>
            <a:r>
              <a:rPr sz="4200" spc="-5" dirty="0"/>
              <a:t> </a:t>
            </a:r>
            <a:r>
              <a:rPr sz="4200" dirty="0"/>
              <a:t>th</a:t>
            </a:r>
            <a:r>
              <a:rPr sz="4200" spc="-65" dirty="0"/>
              <a:t>e</a:t>
            </a:r>
            <a:r>
              <a:rPr sz="4200" dirty="0"/>
              <a:t>y	th</a:t>
            </a:r>
            <a:r>
              <a:rPr sz="4200" spc="-105" dirty="0"/>
              <a:t>r</a:t>
            </a:r>
            <a:r>
              <a:rPr sz="4200" spc="-45" dirty="0"/>
              <a:t>o</a:t>
            </a:r>
            <a:r>
              <a:rPr sz="4200" spc="-254" dirty="0"/>
              <a:t>w</a:t>
            </a:r>
            <a:r>
              <a:rPr sz="4200" dirty="0"/>
              <a:t>,  </a:t>
            </a:r>
            <a:r>
              <a:rPr sz="4200" spc="-5" dirty="0"/>
              <a:t>using the </a:t>
            </a:r>
            <a:r>
              <a:rPr sz="4200" b="1" dirty="0">
                <a:latin typeface="Courier New"/>
                <a:cs typeface="Courier New"/>
              </a:rPr>
              <a:t>throws</a:t>
            </a:r>
            <a:r>
              <a:rPr sz="4200" spc="-1360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6195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38" y="4298950"/>
            <a:ext cx="12191365" cy="52819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2888615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static void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myMethod()  </a:t>
            </a:r>
            <a:r>
              <a:rPr sz="4200" spc="-5" dirty="0">
                <a:latin typeface="Courier New"/>
                <a:cs typeface="Courier New"/>
              </a:rPr>
              <a:t>throws MyException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6510">
              <a:lnSpc>
                <a:spcPts val="4920"/>
              </a:lnSpc>
              <a:spcBef>
                <a:spcPts val="2510"/>
              </a:spcBef>
            </a:pPr>
            <a:r>
              <a:rPr sz="4200" spc="-5" dirty="0">
                <a:latin typeface="Courier New"/>
                <a:cs typeface="Courier New"/>
              </a:rPr>
              <a:t>public static void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myMethod()</a:t>
            </a:r>
            <a:endParaRPr sz="4200">
              <a:latin typeface="Courier New"/>
              <a:cs typeface="Courier New"/>
            </a:endParaRPr>
          </a:p>
          <a:p>
            <a:pPr marL="65659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throws MyException, OtherException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659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651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010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4211320"/>
            <a:ext cx="29476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lang="en-US" sz="4200" dirty="0">
                <a:latin typeface="Gill Sans MT"/>
                <a:cs typeface="Gill Sans MT"/>
              </a:rPr>
              <a:t>Exceptions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853" y="363220"/>
            <a:ext cx="12674600" cy="2543810"/>
          </a:xfrm>
          <a:prstGeom prst="rect">
            <a:avLst/>
          </a:prstGeom>
        </p:spPr>
        <p:txBody>
          <a:bodyPr vert="horz" wrap="square" lIns="0" tIns="4114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3240"/>
              </a:spcBef>
            </a:pPr>
            <a:r>
              <a:rPr sz="8000" spc="-40" dirty="0"/>
              <a:t>Throwing</a:t>
            </a:r>
            <a:r>
              <a:rPr sz="8000" spc="-20" dirty="0"/>
              <a:t> </a:t>
            </a:r>
            <a:r>
              <a:rPr sz="8000" dirty="0"/>
              <a:t>Exceptions</a:t>
            </a:r>
          </a:p>
          <a:p>
            <a:pPr algn="ctr">
              <a:lnSpc>
                <a:spcPct val="100000"/>
              </a:lnSpc>
              <a:spcBef>
                <a:spcPts val="1570"/>
              </a:spcBef>
            </a:pPr>
            <a:r>
              <a:rPr sz="4200" dirty="0"/>
              <a:t>Exceptions </a:t>
            </a:r>
            <a:r>
              <a:rPr sz="4200" spc="-5" dirty="0"/>
              <a:t>can </a:t>
            </a:r>
            <a:r>
              <a:rPr sz="4200" dirty="0"/>
              <a:t>be </a:t>
            </a:r>
            <a:r>
              <a:rPr sz="4200" spc="-30" dirty="0"/>
              <a:t>thrown </a:t>
            </a:r>
            <a:r>
              <a:rPr sz="4200" spc="-5" dirty="0"/>
              <a:t>with the </a:t>
            </a:r>
            <a:r>
              <a:rPr sz="4200" b="1" dirty="0">
                <a:latin typeface="Courier New"/>
                <a:cs typeface="Courier New"/>
              </a:rPr>
              <a:t>throw</a:t>
            </a:r>
            <a:r>
              <a:rPr sz="4200" spc="-1345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853" y="363220"/>
            <a:ext cx="12674600" cy="2543810"/>
          </a:xfrm>
          <a:prstGeom prst="rect">
            <a:avLst/>
          </a:prstGeom>
        </p:spPr>
        <p:txBody>
          <a:bodyPr vert="horz" wrap="square" lIns="0" tIns="4114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3240"/>
              </a:spcBef>
            </a:pPr>
            <a:r>
              <a:rPr sz="8000" spc="-40" dirty="0"/>
              <a:t>Throwing</a:t>
            </a:r>
            <a:r>
              <a:rPr sz="8000" spc="-20" dirty="0"/>
              <a:t> </a:t>
            </a:r>
            <a:r>
              <a:rPr sz="8000" dirty="0"/>
              <a:t>Exceptions</a:t>
            </a:r>
          </a:p>
          <a:p>
            <a:pPr algn="ctr">
              <a:lnSpc>
                <a:spcPct val="100000"/>
              </a:lnSpc>
              <a:spcBef>
                <a:spcPts val="1570"/>
              </a:spcBef>
            </a:pPr>
            <a:r>
              <a:rPr sz="4200" dirty="0"/>
              <a:t>Exceptions </a:t>
            </a:r>
            <a:r>
              <a:rPr sz="4200" spc="-5" dirty="0"/>
              <a:t>can </a:t>
            </a:r>
            <a:r>
              <a:rPr sz="4200" dirty="0"/>
              <a:t>be </a:t>
            </a:r>
            <a:r>
              <a:rPr sz="4200" spc="-30" dirty="0"/>
              <a:t>thrown </a:t>
            </a:r>
            <a:r>
              <a:rPr sz="4200" spc="-5" dirty="0"/>
              <a:t>with the </a:t>
            </a:r>
            <a:r>
              <a:rPr sz="4200" b="1" dirty="0">
                <a:latin typeface="Courier New"/>
                <a:cs typeface="Courier New"/>
              </a:rPr>
              <a:t>throw</a:t>
            </a:r>
            <a:r>
              <a:rPr sz="4200" spc="-1345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385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38" y="3689350"/>
            <a:ext cx="11868785" cy="371347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2566035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static void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myMethod()  </a:t>
            </a:r>
            <a:r>
              <a:rPr sz="4200" spc="-5" dirty="0">
                <a:latin typeface="Courier New"/>
                <a:cs typeface="Courier New"/>
              </a:rPr>
              <a:t>throws MyException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560"/>
              </a:lnSpc>
            </a:pPr>
            <a:r>
              <a:rPr sz="4200" spc="-5" dirty="0">
                <a:latin typeface="Courier New"/>
                <a:cs typeface="Courier New"/>
              </a:rPr>
              <a:t>if (...)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129286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throw 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MyException(“message”);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76" y="7620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762500"/>
            <a:ext cx="7369809" cy="165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MyException.java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ThrowMyException.java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1727" y="647700"/>
            <a:ext cx="88112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Catching</a:t>
            </a:r>
            <a:r>
              <a:rPr sz="7200" spc="-90" dirty="0"/>
              <a:t> </a:t>
            </a:r>
            <a:r>
              <a:rPr sz="7200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7225" y="1917700"/>
            <a:ext cx="9740265" cy="1325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548765" marR="5080" indent="-1536700">
              <a:lnSpc>
                <a:spcPts val="5200"/>
              </a:lnSpc>
              <a:spcBef>
                <a:spcPts val="140"/>
              </a:spcBef>
              <a:tabLst>
                <a:tab pos="5963285" algn="l"/>
              </a:tabLst>
            </a:pPr>
            <a:r>
              <a:rPr sz="4200" dirty="0">
                <a:latin typeface="Gill Sans MT"/>
                <a:cs typeface="Gill Sans MT"/>
              </a:rPr>
              <a:t>Exceptions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caught with </a:t>
            </a:r>
            <a:r>
              <a:rPr sz="4200" spc="-5" dirty="0">
                <a:latin typeface="Courier New"/>
                <a:cs typeface="Courier New"/>
              </a:rPr>
              <a:t>try</a:t>
            </a:r>
            <a:r>
              <a:rPr sz="4200" spc="-5" dirty="0">
                <a:latin typeface="Gill Sans MT"/>
                <a:cs typeface="Gill Sans MT"/>
              </a:rPr>
              <a:t>...</a:t>
            </a:r>
            <a:r>
              <a:rPr sz="4200" spc="-5" dirty="0">
                <a:latin typeface="Courier New"/>
                <a:cs typeface="Courier New"/>
              </a:rPr>
              <a:t>catch</a:t>
            </a:r>
            <a:r>
              <a:rPr sz="4200" spc="-5" dirty="0">
                <a:latin typeface="Gill Sans MT"/>
                <a:cs typeface="Gill Sans MT"/>
              </a:rPr>
              <a:t>,  stopping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them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10" dirty="0">
                <a:latin typeface="Gill Sans MT"/>
                <a:cs typeface="Gill Sans MT"/>
              </a:rPr>
              <a:t>moving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up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6770" y="522125"/>
            <a:ext cx="88112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Catching</a:t>
            </a:r>
            <a:r>
              <a:rPr sz="7200" spc="-90" dirty="0"/>
              <a:t> </a:t>
            </a:r>
            <a:r>
              <a:rPr sz="7200"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17675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24892" y="1917700"/>
            <a:ext cx="11340108" cy="59137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451100" marR="591185" indent="-1536700">
              <a:lnSpc>
                <a:spcPts val="5200"/>
              </a:lnSpc>
              <a:spcBef>
                <a:spcPts val="140"/>
              </a:spcBef>
              <a:tabLst>
                <a:tab pos="6865620" algn="l"/>
              </a:tabLst>
            </a:pPr>
            <a:r>
              <a:rPr dirty="0"/>
              <a:t>Exceptions </a:t>
            </a:r>
            <a:r>
              <a:rPr spc="-5" dirty="0"/>
              <a:t>can </a:t>
            </a:r>
            <a:r>
              <a:rPr dirty="0"/>
              <a:t>be </a:t>
            </a:r>
            <a:r>
              <a:rPr spc="-5" dirty="0"/>
              <a:t>caught with </a:t>
            </a:r>
            <a:r>
              <a:rPr spc="-5" dirty="0">
                <a:latin typeface="Courier New"/>
                <a:cs typeface="Courier New"/>
              </a:rPr>
              <a:t>try</a:t>
            </a:r>
            <a:r>
              <a:rPr spc="-5" dirty="0"/>
              <a:t>...</a:t>
            </a:r>
            <a:r>
              <a:rPr spc="-5" dirty="0">
                <a:latin typeface="Courier New"/>
                <a:cs typeface="Courier New"/>
              </a:rPr>
              <a:t>catch</a:t>
            </a:r>
            <a:r>
              <a:rPr spc="-5" dirty="0"/>
              <a:t>,  stopping</a:t>
            </a:r>
            <a:r>
              <a:rPr spc="10" dirty="0"/>
              <a:t> </a:t>
            </a:r>
            <a:r>
              <a:rPr spc="-5" dirty="0"/>
              <a:t>them</a:t>
            </a:r>
            <a:r>
              <a:rPr spc="15" dirty="0"/>
              <a:t> </a:t>
            </a:r>
            <a:r>
              <a:rPr spc="-30" dirty="0"/>
              <a:t>from	</a:t>
            </a:r>
            <a:r>
              <a:rPr spc="-10" dirty="0"/>
              <a:t>moving</a:t>
            </a:r>
            <a:r>
              <a:rPr spc="-15" dirty="0"/>
              <a:t> </a:t>
            </a:r>
            <a:r>
              <a:rPr dirty="0"/>
              <a:t>up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450" dirty="0">
              <a:latin typeface="Times New Roman"/>
              <a:cs typeface="Times New Roman"/>
            </a:endParaRPr>
          </a:p>
          <a:p>
            <a:pPr marL="12700">
              <a:lnSpc>
                <a:spcPts val="4920"/>
              </a:lnSpc>
            </a:pPr>
            <a:r>
              <a:rPr spc="-5" dirty="0">
                <a:latin typeface="Courier New"/>
                <a:cs typeface="Courier New"/>
              </a:rPr>
              <a:t>try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myMethod();</a:t>
            </a:r>
          </a:p>
          <a:p>
            <a:pPr marL="652780" marR="5080" indent="-640715">
              <a:lnSpc>
                <a:spcPts val="4800"/>
              </a:lnSpc>
              <a:spcBef>
                <a:spcPts val="240"/>
              </a:spcBef>
            </a:pPr>
            <a:r>
              <a:rPr dirty="0">
                <a:latin typeface="Courier New"/>
                <a:cs typeface="Courier New"/>
              </a:rPr>
              <a:t>} </a:t>
            </a:r>
            <a:r>
              <a:rPr spc="-5" dirty="0">
                <a:latin typeface="Courier New"/>
                <a:cs typeface="Courier New"/>
              </a:rPr>
              <a:t>catch (MyException e) </a:t>
            </a:r>
            <a:r>
              <a:rPr dirty="0">
                <a:latin typeface="Courier New"/>
                <a:cs typeface="Courier New"/>
              </a:rPr>
              <a:t>{  System.out.println(e.toString());</a:t>
            </a:r>
          </a:p>
          <a:p>
            <a:pPr marL="12700">
              <a:lnSpc>
                <a:spcPts val="456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920"/>
              </a:lnSpc>
            </a:pPr>
            <a:r>
              <a:rPr spc="-5" dirty="0">
                <a:latin typeface="Courier New"/>
                <a:cs typeface="Courier New"/>
              </a:rPr>
              <a:t>System.out.println(“GETS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HERE”);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50" y="3556000"/>
            <a:ext cx="12189460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CatchException.java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0" y="258216"/>
            <a:ext cx="10210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dirty="0"/>
              <a:t>5 Keywords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482600" y="1360252"/>
            <a:ext cx="12039600" cy="89793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try: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specify a block where we should place exception code. The </a:t>
            </a:r>
            <a:r>
              <a:rPr lang="en-US" sz="3600" dirty="0">
                <a:latin typeface="Courier New"/>
                <a:cs typeface="Courier New"/>
              </a:rPr>
              <a:t>try</a:t>
            </a:r>
            <a:r>
              <a:rPr lang="en-US" sz="3600" dirty="0">
                <a:latin typeface="Gill Sans MT"/>
              </a:rPr>
              <a:t> block must be followed by either </a:t>
            </a:r>
            <a:r>
              <a:rPr lang="en-US" sz="3600" dirty="0">
                <a:latin typeface="Courier New"/>
                <a:cs typeface="Courier New"/>
              </a:rPr>
              <a:t>catch</a:t>
            </a:r>
            <a:r>
              <a:rPr lang="en-US" sz="3600" dirty="0">
                <a:latin typeface="Gill Sans MT"/>
              </a:rPr>
              <a:t> or </a:t>
            </a:r>
            <a:r>
              <a:rPr lang="en-US" sz="3600" dirty="0">
                <a:latin typeface="Courier New"/>
                <a:cs typeface="Courier New"/>
              </a:rPr>
              <a:t>finally</a:t>
            </a:r>
            <a:r>
              <a:rPr lang="en-US" sz="3600" dirty="0">
                <a:latin typeface="Gill Sans MT"/>
              </a:rPr>
              <a:t>. It means we can not use </a:t>
            </a:r>
            <a:r>
              <a:rPr lang="en-US" sz="3600" dirty="0">
                <a:latin typeface="Courier New"/>
                <a:cs typeface="Courier New"/>
              </a:rPr>
              <a:t>try</a:t>
            </a:r>
            <a:r>
              <a:rPr lang="en-US" sz="3600" dirty="0">
                <a:latin typeface="Gill Sans MT"/>
              </a:rPr>
              <a:t> block alone.</a:t>
            </a: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endParaRPr lang="en-US" sz="3600" b="1" u="sng" dirty="0">
              <a:latin typeface="Courier New"/>
              <a:cs typeface="Courier New"/>
            </a:endParaRP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catch: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handle the </a:t>
            </a:r>
            <a:r>
              <a:rPr lang="en-US" sz="3600" dirty="0">
                <a:latin typeface="Courier New"/>
                <a:cs typeface="Courier New"/>
              </a:rPr>
              <a:t>exception</a:t>
            </a:r>
            <a:r>
              <a:rPr lang="en-US" sz="3600" dirty="0">
                <a:latin typeface="Gill Sans MT"/>
              </a:rPr>
              <a:t>. It must be preceded by </a:t>
            </a:r>
            <a:r>
              <a:rPr lang="en-US" sz="3600" dirty="0">
                <a:latin typeface="Courier New"/>
                <a:cs typeface="Courier New"/>
              </a:rPr>
              <a:t>try</a:t>
            </a:r>
            <a:r>
              <a:rPr lang="en-US" sz="3600" dirty="0">
                <a:latin typeface="Gill Sans MT"/>
              </a:rPr>
              <a:t> block which means we can not use </a:t>
            </a:r>
            <a:r>
              <a:rPr lang="en-US" sz="3600" dirty="0">
                <a:latin typeface="Courier New"/>
                <a:cs typeface="Courier New"/>
              </a:rPr>
              <a:t>try</a:t>
            </a:r>
            <a:r>
              <a:rPr lang="en-US" sz="3600" dirty="0">
                <a:latin typeface="Gill Sans MT"/>
              </a:rPr>
              <a:t> block alone. It can be followed by </a:t>
            </a:r>
            <a:r>
              <a:rPr lang="en-US" sz="3600" dirty="0">
                <a:latin typeface="Courier New"/>
                <a:cs typeface="Courier New"/>
              </a:rPr>
              <a:t>finally </a:t>
            </a:r>
            <a:r>
              <a:rPr lang="en-US" sz="3600" dirty="0">
                <a:latin typeface="Gill Sans MT"/>
              </a:rPr>
              <a:t>block later</a:t>
            </a:r>
            <a:r>
              <a:rPr lang="en-US" sz="3600" dirty="0">
                <a:latin typeface="Courier New"/>
                <a:cs typeface="Courier New"/>
              </a:rPr>
              <a:t>.</a:t>
            </a: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endParaRPr lang="en-US" sz="3600" b="1" u="sng" dirty="0">
              <a:latin typeface="Courier New"/>
              <a:cs typeface="Courier New"/>
            </a:endParaRP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finally: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execute the important code of the program. It is executed whether an exception is handled or not.</a:t>
            </a: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endParaRPr lang="en-US" sz="3600" b="1" u="sng" dirty="0">
              <a:latin typeface="Courier New"/>
              <a:cs typeface="Courier New"/>
            </a:endParaRP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throw: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throw an exception.</a:t>
            </a: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endParaRPr lang="en-US" sz="3600" dirty="0">
              <a:latin typeface="Gill Sans MT"/>
            </a:endParaRP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throws: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declare exceptions. It does not throw an exception.  It is always used with method signature and specifies that there may occur an exception in the method. 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10705612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086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666" y="4165600"/>
            <a:ext cx="47263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5" dirty="0"/>
              <a:t>al</a:t>
            </a:r>
            <a:r>
              <a:rPr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6838" y="2571750"/>
            <a:ext cx="8027034" cy="12750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int[] array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int[3];  </a:t>
            </a: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array[27];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5" dirty="0"/>
              <a:t>al</a:t>
            </a:r>
            <a:r>
              <a:rPr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858" y="2571750"/>
            <a:ext cx="12916942" cy="336758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041525" marR="277812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int[] array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int[3];  </a:t>
            </a: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array[27];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450" dirty="0">
              <a:latin typeface="Times New Roman"/>
              <a:cs typeface="Times New Roman"/>
            </a:endParaRPr>
          </a:p>
          <a:p>
            <a:pPr marL="12700" marR="5080" indent="22402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Exception in thread "main"  </a:t>
            </a:r>
            <a:r>
              <a:rPr sz="4200" dirty="0">
                <a:latin typeface="Courier New"/>
                <a:cs typeface="Courier New"/>
              </a:rPr>
              <a:t>java.lang.ArrayIndexOutOfBoundsException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5" dirty="0"/>
              <a:t>al</a:t>
            </a:r>
            <a:r>
              <a:rPr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35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858" y="2571750"/>
            <a:ext cx="12916942" cy="453200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041525" marR="277812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int[] array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int[3];  </a:t>
            </a: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array[27];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450" dirty="0">
              <a:latin typeface="Times New Roman"/>
              <a:cs typeface="Times New Roman"/>
            </a:endParaRPr>
          </a:p>
          <a:p>
            <a:pPr marL="12700" marR="5080" indent="-1270" algn="ctr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Exception in thread "main"  </a:t>
            </a:r>
            <a:r>
              <a:rPr sz="4200" dirty="0">
                <a:latin typeface="Courier New"/>
                <a:cs typeface="Courier New"/>
              </a:rPr>
              <a:t>java.lang.ArrayIndexOutOfBoundsException</a:t>
            </a:r>
          </a:p>
          <a:p>
            <a:pPr marR="56515" algn="ctr">
              <a:lnSpc>
                <a:spcPct val="100000"/>
              </a:lnSpc>
              <a:spcBef>
                <a:spcPts val="4090"/>
              </a:spcBef>
            </a:pP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 err="1">
                <a:latin typeface="Courier New"/>
                <a:cs typeface="Courier New"/>
              </a:rPr>
              <a:t>Integer.parseInt</a:t>
            </a:r>
            <a:r>
              <a:rPr sz="4200" dirty="0">
                <a:latin typeface="Courier New"/>
                <a:cs typeface="Courier New"/>
              </a:rPr>
              <a:t>(“</a:t>
            </a:r>
            <a:r>
              <a:rPr lang="en-US" sz="4200" dirty="0">
                <a:latin typeface="Courier New"/>
                <a:cs typeface="Courier New"/>
              </a:rPr>
              <a:t>hello</a:t>
            </a:r>
            <a:r>
              <a:rPr sz="4200" dirty="0">
                <a:latin typeface="Courier New"/>
                <a:cs typeface="Courier New"/>
              </a:rPr>
              <a:t>”);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5" dirty="0"/>
              <a:t>al</a:t>
            </a:r>
            <a:r>
              <a:rPr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35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025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858" y="2571750"/>
            <a:ext cx="12916942" cy="6270946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041525" marR="277812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int[] array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int[3];  </a:t>
            </a: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array[27];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450" dirty="0">
              <a:latin typeface="Times New Roman"/>
              <a:cs typeface="Times New Roman"/>
            </a:endParaRPr>
          </a:p>
          <a:p>
            <a:pPr marL="12700" marR="5080" indent="-1270" algn="ctr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Exception in thread "main"  </a:t>
            </a:r>
            <a:r>
              <a:rPr sz="4200" dirty="0">
                <a:latin typeface="Courier New"/>
                <a:cs typeface="Courier New"/>
              </a:rPr>
              <a:t>java.lang.ArrayIndexOutOfBoundsException</a:t>
            </a:r>
          </a:p>
          <a:p>
            <a:pPr marR="56515" algn="ctr">
              <a:lnSpc>
                <a:spcPct val="100000"/>
              </a:lnSpc>
              <a:spcBef>
                <a:spcPts val="4090"/>
              </a:spcBef>
            </a:pP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Integer.parseInt(“hello”);</a:t>
            </a:r>
          </a:p>
          <a:p>
            <a:pPr marL="1452880" marR="1445260" indent="-1270" algn="ctr">
              <a:lnSpc>
                <a:spcPts val="4800"/>
              </a:lnSpc>
              <a:spcBef>
                <a:spcPts val="3920"/>
              </a:spcBef>
            </a:pPr>
            <a:r>
              <a:rPr sz="4200" spc="-5" dirty="0">
                <a:latin typeface="Courier New"/>
                <a:cs typeface="Courier New"/>
              </a:rPr>
              <a:t>Exception in thread "main"  </a:t>
            </a:r>
            <a:r>
              <a:rPr sz="4200" dirty="0">
                <a:latin typeface="Courier New"/>
                <a:cs typeface="Courier New"/>
              </a:rPr>
              <a:t>java.lang.NumberFormatException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666" y="762000"/>
            <a:ext cx="472630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-660400" y="2466593"/>
            <a:ext cx="15240000" cy="581101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562735" marR="2251710">
              <a:lnSpc>
                <a:spcPts val="4900"/>
              </a:lnSpc>
              <a:spcBef>
                <a:spcPts val="380"/>
              </a:spcBef>
              <a:buSzPct val="170238"/>
              <a:tabLst>
                <a:tab pos="2134870" algn="l"/>
                <a:tab pos="4834255" algn="l"/>
                <a:tab pos="9050020" algn="l"/>
              </a:tabLst>
            </a:pPr>
            <a:r>
              <a:rPr lang="en-US" sz="3600" dirty="0">
                <a:latin typeface="Gill Sans MT" panose="020B0502020104020203" pitchFamily="34" charset="0"/>
              </a:rPr>
              <a:t>An exception is an unwanted or unexpected </a:t>
            </a:r>
            <a:r>
              <a:rPr lang="en-US" sz="3600" b="1" dirty="0">
                <a:latin typeface="Gill Sans MT" panose="020B0502020104020203" pitchFamily="34" charset="0"/>
              </a:rPr>
              <a:t>event</a:t>
            </a:r>
            <a:r>
              <a:rPr lang="en-US" sz="3600" dirty="0">
                <a:latin typeface="Gill Sans MT" panose="020B0502020104020203" pitchFamily="34" charset="0"/>
              </a:rPr>
              <a:t>, which occurs during the execution of a program </a:t>
            </a:r>
            <a:r>
              <a:rPr lang="en-US" sz="3600" dirty="0" err="1">
                <a:latin typeface="Gill Sans MT" panose="020B0502020104020203" pitchFamily="34" charset="0"/>
              </a:rPr>
              <a:t>i.e</a:t>
            </a:r>
            <a:r>
              <a:rPr lang="en-US" sz="3600" dirty="0">
                <a:latin typeface="Gill Sans MT" panose="020B0502020104020203" pitchFamily="34" charset="0"/>
              </a:rPr>
              <a:t> at </a:t>
            </a:r>
            <a:r>
              <a:rPr lang="en-US" sz="3600" b="1" dirty="0">
                <a:latin typeface="Gill Sans MT" panose="020B0502020104020203" pitchFamily="34" charset="0"/>
              </a:rPr>
              <a:t>run time</a:t>
            </a:r>
            <a:r>
              <a:rPr lang="en-US" sz="3600" dirty="0">
                <a:latin typeface="Gill Sans MT" panose="020B0502020104020203" pitchFamily="34" charset="0"/>
              </a:rPr>
              <a:t>, that disrupts the normal flow of the program.</a:t>
            </a:r>
          </a:p>
          <a:p>
            <a:pPr marL="1562735" marR="2251710">
              <a:lnSpc>
                <a:spcPts val="4900"/>
              </a:lnSpc>
              <a:spcBef>
                <a:spcPts val="380"/>
              </a:spcBef>
              <a:buSzPct val="170238"/>
              <a:tabLst>
                <a:tab pos="2134870" algn="l"/>
                <a:tab pos="4834255" algn="l"/>
                <a:tab pos="9050020" algn="l"/>
              </a:tabLst>
            </a:pPr>
            <a:endParaRPr lang="en-US" sz="3600" dirty="0">
              <a:latin typeface="Gill Sans MT" panose="020B0502020104020203" pitchFamily="34" charset="0"/>
            </a:endParaRPr>
          </a:p>
          <a:p>
            <a:pPr marL="1562735" marR="2251710">
              <a:lnSpc>
                <a:spcPts val="4900"/>
              </a:lnSpc>
              <a:spcBef>
                <a:spcPts val="380"/>
              </a:spcBef>
              <a:buSzPct val="170238"/>
              <a:tabLst>
                <a:tab pos="2134870" algn="l"/>
                <a:tab pos="4834255" algn="l"/>
                <a:tab pos="9050020" algn="l"/>
              </a:tabLst>
            </a:pPr>
            <a:r>
              <a:rPr lang="en-US" sz="3600" b="1" dirty="0">
                <a:latin typeface="Gill Sans MT" panose="020B0502020104020203" pitchFamily="34" charset="0"/>
              </a:rPr>
              <a:t>Error: </a:t>
            </a:r>
            <a:r>
              <a:rPr lang="en-US" sz="3600" dirty="0">
                <a:latin typeface="Gill Sans MT" panose="020B0502020104020203" pitchFamily="34" charset="0"/>
              </a:rPr>
              <a:t>An Error indicates </a:t>
            </a:r>
            <a:r>
              <a:rPr lang="en-US" sz="3600" b="1" dirty="0">
                <a:latin typeface="Gill Sans MT" panose="020B0502020104020203" pitchFamily="34" charset="0"/>
              </a:rPr>
              <a:t>serious</a:t>
            </a:r>
            <a:r>
              <a:rPr lang="en-US" sz="3600" dirty="0">
                <a:latin typeface="Gill Sans MT" panose="020B0502020104020203" pitchFamily="34" charset="0"/>
              </a:rPr>
              <a:t> problem that a reasonable application should not try to catch.</a:t>
            </a:r>
            <a:br>
              <a:rPr lang="en-US" sz="3600" dirty="0">
                <a:latin typeface="Gill Sans MT" panose="020B0502020104020203" pitchFamily="34" charset="0"/>
              </a:rPr>
            </a:br>
            <a:r>
              <a:rPr lang="en-US" sz="3600" b="1" dirty="0">
                <a:latin typeface="Gill Sans MT" panose="020B0502020104020203" pitchFamily="34" charset="0"/>
              </a:rPr>
              <a:t>Exception: </a:t>
            </a:r>
            <a:r>
              <a:rPr lang="en-US" sz="3600" dirty="0">
                <a:latin typeface="Gill Sans MT" panose="020B0502020104020203" pitchFamily="34" charset="0"/>
              </a:rPr>
              <a:t>Exception indicates </a:t>
            </a:r>
            <a:r>
              <a:rPr lang="en-US" sz="3600" b="1" dirty="0">
                <a:latin typeface="Gill Sans MT" panose="020B0502020104020203" pitchFamily="34" charset="0"/>
              </a:rPr>
              <a:t>abnormal</a:t>
            </a:r>
            <a:r>
              <a:rPr lang="en-US" sz="3600" dirty="0">
                <a:latin typeface="Gill Sans MT" panose="020B0502020104020203" pitchFamily="34" charset="0"/>
              </a:rPr>
              <a:t> conditions that a reasonable application might try to catch.</a:t>
            </a:r>
          </a:p>
          <a:p>
            <a:pPr marL="1562735" marR="2251710">
              <a:lnSpc>
                <a:spcPts val="4900"/>
              </a:lnSpc>
              <a:spcBef>
                <a:spcPts val="380"/>
              </a:spcBef>
              <a:buSzPct val="170238"/>
              <a:tabLst>
                <a:tab pos="2134870" algn="l"/>
                <a:tab pos="4834255" algn="l"/>
                <a:tab pos="9050020" algn="l"/>
              </a:tabLst>
            </a:pPr>
            <a:endParaRPr sz="3600" dirty="0">
              <a:latin typeface="Gill Sans MT" panose="020B0502020104020203" pitchFamily="34" charset="0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101727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86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666" y="762000"/>
            <a:ext cx="47263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800" y="2501900"/>
            <a:ext cx="10591800" cy="47397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969644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3321685" algn="l"/>
                <a:tab pos="7537450" algn="l"/>
              </a:tabLst>
            </a:pPr>
            <a:r>
              <a:rPr sz="4200" dirty="0">
                <a:latin typeface="Gill Sans MT"/>
                <a:cs typeface="Gill Sans MT"/>
              </a:rPr>
              <a:t>Inten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ed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gn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l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ents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hich	h</a:t>
            </a:r>
            <a:r>
              <a:rPr sz="4200" spc="-4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ppen  </a:t>
            </a:r>
            <a:r>
              <a:rPr sz="4200" spc="-15" dirty="0">
                <a:latin typeface="Gill Sans MT"/>
                <a:cs typeface="Gill Sans MT"/>
              </a:rPr>
              <a:t>infrequently	</a:t>
            </a:r>
            <a:r>
              <a:rPr sz="4200" dirty="0">
                <a:latin typeface="Gill Sans MT"/>
                <a:cs typeface="Gill Sans MT"/>
              </a:rPr>
              <a:t>but </a:t>
            </a:r>
            <a:r>
              <a:rPr sz="4200" spc="-5" dirty="0">
                <a:latin typeface="Gill Sans MT"/>
                <a:cs typeface="Gill Sans MT"/>
              </a:rPr>
              <a:t>cannot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ignored</a:t>
            </a:r>
            <a:endParaRPr sz="4200" dirty="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511300" algn="l"/>
              </a:tabLst>
            </a:pPr>
            <a:r>
              <a:rPr sz="4200" spc="-5" dirty="0">
                <a:latin typeface="Gill Sans MT"/>
                <a:cs typeface="Gill Sans MT"/>
              </a:rPr>
              <a:t>“Exceptional”</a:t>
            </a:r>
            <a:endParaRPr sz="4200" dirty="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11300" algn="l"/>
              </a:tabLst>
            </a:pPr>
            <a:r>
              <a:rPr sz="4200" spc="-25" dirty="0">
                <a:latin typeface="Gill Sans MT"/>
                <a:cs typeface="Gill Sans MT"/>
              </a:rPr>
              <a:t>Errors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common</a:t>
            </a:r>
            <a:r>
              <a:rPr sz="4200" spc="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examples</a:t>
            </a:r>
            <a:endParaRPr sz="4200" dirty="0">
              <a:latin typeface="Gill Sans MT"/>
              <a:cs typeface="Gill Sans MT"/>
            </a:endParaRPr>
          </a:p>
          <a:p>
            <a:pPr marL="622300" marR="3048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22300" algn="l"/>
                <a:tab pos="6325235" algn="l"/>
              </a:tabLst>
            </a:pP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spc="20" dirty="0">
                <a:latin typeface="Gill Sans MT"/>
                <a:cs typeface="Gill Sans MT"/>
              </a:rPr>
              <a:t>define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different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kinds	</a:t>
            </a:r>
            <a:r>
              <a:rPr sz="4200" dirty="0">
                <a:latin typeface="Gill Sans MT"/>
                <a:cs typeface="Gill Sans MT"/>
              </a:rPr>
              <a:t>of exceptions</a:t>
            </a:r>
            <a:r>
              <a:rPr sz="4200" spc="-10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  different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conditions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1150</Words>
  <Application>Microsoft Macintosh PowerPoint</Application>
  <PresentationFormat>Custom</PresentationFormat>
  <Paragraphs>151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Courier New</vt:lpstr>
      <vt:lpstr>Gill Sans MT</vt:lpstr>
      <vt:lpstr>Lucida Sans Unicode</vt:lpstr>
      <vt:lpstr>Times New Roman</vt:lpstr>
      <vt:lpstr>Office Theme</vt:lpstr>
      <vt:lpstr>COMP 110/L Lecture 22  Maryam Jalali      Slides adapted from Dr. Kyle Dewey</vt:lpstr>
      <vt:lpstr>Outline</vt:lpstr>
      <vt:lpstr>Exceptions</vt:lpstr>
      <vt:lpstr>Recall</vt:lpstr>
      <vt:lpstr>Recall</vt:lpstr>
      <vt:lpstr>Recall</vt:lpstr>
      <vt:lpstr>Recall</vt:lpstr>
      <vt:lpstr>Exceptions</vt:lpstr>
      <vt:lpstr>Exceptions</vt:lpstr>
      <vt:lpstr>Exceptions</vt:lpstr>
      <vt:lpstr>Exceptions Handling</vt:lpstr>
      <vt:lpstr>Exceptions Handling</vt:lpstr>
      <vt:lpstr>Hierarchy of Java Exception</vt:lpstr>
      <vt:lpstr>Defining Exceptions</vt:lpstr>
      <vt:lpstr>Defining Exceptions</vt:lpstr>
      <vt:lpstr>Example: MyException.java</vt:lpstr>
      <vt:lpstr>Throwing Exceptions Methods must state which exceptions they throw,  using the throws reserved word</vt:lpstr>
      <vt:lpstr>Throwing Exceptions Methods must state which exceptions they throw,  using the throws reserved word</vt:lpstr>
      <vt:lpstr>Throwing Exceptions Methods must state which exceptions they throw,  using the throws reserved word</vt:lpstr>
      <vt:lpstr>Throwing Exceptions Exceptions can be thrown with the throw reserved word</vt:lpstr>
      <vt:lpstr>Throwing Exceptions Exceptions can be thrown with the throw reserved word</vt:lpstr>
      <vt:lpstr>Example</vt:lpstr>
      <vt:lpstr>Catching Exceptions</vt:lpstr>
      <vt:lpstr>Catching Exceptions</vt:lpstr>
      <vt:lpstr>Example: CatchException.java</vt:lpstr>
      <vt:lpstr>5 Keywords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23    Mahdi Ebrahimi   Slides are adapted from Dr. Kyle Dewey</dc:title>
  <cp:lastModifiedBy>Jalali , Maryam</cp:lastModifiedBy>
  <cp:revision>32</cp:revision>
  <dcterms:created xsi:type="dcterms:W3CDTF">2019-12-03T04:32:24Z</dcterms:created>
  <dcterms:modified xsi:type="dcterms:W3CDTF">2020-12-01T18:03:29Z</dcterms:modified>
</cp:coreProperties>
</file>