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78" r:id="rId4"/>
    <p:sldId id="279" r:id="rId5"/>
    <p:sldId id="280" r:id="rId6"/>
    <p:sldId id="525" r:id="rId7"/>
    <p:sldId id="658" r:id="rId8"/>
    <p:sldId id="281" r:id="rId9"/>
    <p:sldId id="282" r:id="rId10"/>
    <p:sldId id="283" r:id="rId11"/>
    <p:sldId id="284" r:id="rId12"/>
    <p:sldId id="285" r:id="rId13"/>
    <p:sldId id="286" r:id="rId14"/>
    <p:sldId id="287" r:id="rId15"/>
    <p:sldId id="288" r:id="rId16"/>
    <p:sldId id="289" r:id="rId17"/>
    <p:sldId id="290" r:id="rId18"/>
    <p:sldId id="291" r:id="rId19"/>
    <p:sldId id="311" r:id="rId20"/>
    <p:sldId id="498" r:id="rId21"/>
    <p:sldId id="548" r:id="rId22"/>
    <p:sldId id="517" r:id="rId23"/>
    <p:sldId id="292" r:id="rId24"/>
    <p:sldId id="300" r:id="rId25"/>
    <p:sldId id="294" r:id="rId26"/>
    <p:sldId id="295" r:id="rId27"/>
    <p:sldId id="296" r:id="rId28"/>
    <p:sldId id="297" r:id="rId29"/>
    <p:sldId id="299" r:id="rId30"/>
    <p:sldId id="302" r:id="rId31"/>
    <p:sldId id="301" r:id="rId32"/>
    <p:sldId id="298" r:id="rId33"/>
  </p:sldIdLst>
  <p:sldSz cx="13004800" cy="10744200"/>
  <p:notesSz cx="9601200" cy="7315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88844" autoAdjust="0"/>
  </p:normalViewPr>
  <p:slideViewPr>
    <p:cSldViewPr>
      <p:cViewPr varScale="1">
        <p:scale>
          <a:sx n="72" d="100"/>
          <a:sy n="72" d="100"/>
        </p:scale>
        <p:origin x="2488" y="21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lalitabar, Maryamsadat" userId="483c3cc0-c789-4ffb-af5d-c0f6b1e41f75" providerId="ADAL" clId="{A1CA2E80-E326-0A42-86AD-6EEEA5F03AAB}"/>
    <pc:docChg chg="modSld">
      <pc:chgData name="Jalalitabar, Maryamsadat" userId="483c3cc0-c789-4ffb-af5d-c0f6b1e41f75" providerId="ADAL" clId="{A1CA2E80-E326-0A42-86AD-6EEEA5F03AAB}" dt="2021-04-20T17:58:10.573" v="22" actId="20577"/>
      <pc:docMkLst>
        <pc:docMk/>
      </pc:docMkLst>
      <pc:sldChg chg="modSp mod">
        <pc:chgData name="Jalalitabar, Maryamsadat" userId="483c3cc0-c789-4ffb-af5d-c0f6b1e41f75" providerId="ADAL" clId="{A1CA2E80-E326-0A42-86AD-6EEEA5F03AAB}" dt="2021-04-20T17:58:10.573" v="22" actId="20577"/>
        <pc:sldMkLst>
          <pc:docMk/>
          <pc:sldMk cId="0" sldId="256"/>
        </pc:sldMkLst>
        <pc:spChg chg="mod">
          <ac:chgData name="Jalalitabar, Maryamsadat" userId="483c3cc0-c789-4ffb-af5d-c0f6b1e41f75" providerId="ADAL" clId="{A1CA2E80-E326-0A42-86AD-6EEEA5F03AAB}" dt="2021-04-20T17:58:10.573" v="22" actId="20577"/>
          <ac:spMkLst>
            <pc:docMk/>
            <pc:sldMk cId="0" sldId="256"/>
            <ac:spMk id="2" creationId="{00000000-0000-0000-0000-000000000000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160676" cy="366409"/>
          </a:xfrm>
          <a:prstGeom prst="rect">
            <a:avLst/>
          </a:prstGeom>
        </p:spPr>
        <p:txBody>
          <a:bodyPr vert="horz" lIns="65124" tIns="32562" rIns="65124" bIns="32562" rtlCol="0"/>
          <a:lstStyle>
            <a:lvl1pPr algn="l">
              <a:defRPr sz="9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438180" y="0"/>
            <a:ext cx="4160676" cy="366409"/>
          </a:xfrm>
          <a:prstGeom prst="rect">
            <a:avLst/>
          </a:prstGeom>
        </p:spPr>
        <p:txBody>
          <a:bodyPr vert="horz" lIns="65124" tIns="32562" rIns="65124" bIns="32562" rtlCol="0"/>
          <a:lstStyle>
            <a:lvl1pPr algn="r">
              <a:defRPr sz="900"/>
            </a:lvl1pPr>
          </a:lstStyle>
          <a:p>
            <a:fld id="{50BD7C32-E082-479A-947B-FC73C7381847}" type="datetimeFigureOut">
              <a:rPr lang="en-US" smtClean="0"/>
              <a:t>4/20/21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306763" y="914400"/>
            <a:ext cx="2987675" cy="24685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65124" tIns="32562" rIns="65124" bIns="3256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59886" y="3520332"/>
            <a:ext cx="7681429" cy="2880468"/>
          </a:xfrm>
          <a:prstGeom prst="rect">
            <a:avLst/>
          </a:prstGeom>
        </p:spPr>
        <p:txBody>
          <a:bodyPr vert="horz" lIns="65124" tIns="32562" rIns="65124" bIns="32562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948792"/>
            <a:ext cx="4160676" cy="366408"/>
          </a:xfrm>
          <a:prstGeom prst="rect">
            <a:avLst/>
          </a:prstGeom>
        </p:spPr>
        <p:txBody>
          <a:bodyPr vert="horz" lIns="65124" tIns="32562" rIns="65124" bIns="32562" rtlCol="0" anchor="b"/>
          <a:lstStyle>
            <a:lvl1pPr algn="l"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438180" y="6948792"/>
            <a:ext cx="4160676" cy="366408"/>
          </a:xfrm>
          <a:prstGeom prst="rect">
            <a:avLst/>
          </a:prstGeom>
        </p:spPr>
        <p:txBody>
          <a:bodyPr vert="horz" lIns="65124" tIns="32562" rIns="65124" bIns="32562" rtlCol="0" anchor="b"/>
          <a:lstStyle>
            <a:lvl1pPr algn="r">
              <a:defRPr sz="900"/>
            </a:lvl1pPr>
          </a:lstStyle>
          <a:p>
            <a:fld id="{0BEFE2E0-BA94-4C85-ADA2-DF3C252AF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3343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651236">
              <a:defRPr/>
            </a:pPr>
            <a:r>
              <a:rPr lang="en-US" sz="900" dirty="0">
                <a:latin typeface="Lucida Sans Unicode"/>
                <a:cs typeface="Lucida Sans Unicode"/>
              </a:rPr>
              <a:t>-”Multidimensional” </a:t>
            </a:r>
            <a:r>
              <a:rPr lang="en-US" sz="900" spc="-4" dirty="0">
                <a:latin typeface="Lucida Sans Unicode"/>
                <a:cs typeface="Lucida Sans Unicode"/>
              </a:rPr>
              <a:t>because </a:t>
            </a:r>
            <a:r>
              <a:rPr lang="en-US" sz="900" dirty="0">
                <a:latin typeface="Lucida Sans Unicode"/>
                <a:cs typeface="Lucida Sans Unicode"/>
              </a:rPr>
              <a:t>we </a:t>
            </a:r>
            <a:r>
              <a:rPr lang="en-US" sz="900" spc="-4" dirty="0">
                <a:latin typeface="Lucida Sans Unicode"/>
                <a:cs typeface="Lucida Sans Unicode"/>
              </a:rPr>
              <a:t>need multiple dimensions to access any single</a:t>
            </a:r>
            <a:r>
              <a:rPr lang="en-US" sz="900" spc="132" dirty="0">
                <a:latin typeface="Lucida Sans Unicode"/>
                <a:cs typeface="Lucida Sans Unicode"/>
              </a:rPr>
              <a:t> </a:t>
            </a:r>
            <a:r>
              <a:rPr lang="en-US" sz="900" spc="-4" dirty="0">
                <a:latin typeface="Lucida Sans Unicode"/>
                <a:cs typeface="Lucida Sans Unicode"/>
              </a:rPr>
              <a:t>element</a:t>
            </a:r>
            <a:endParaRPr lang="en-US" sz="900" dirty="0">
              <a:latin typeface="Lucida Sans Unicode"/>
              <a:cs typeface="Lucida Sans Unicode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EFE2E0-BA94-4C85-ADA2-DF3C252AFB5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0070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9045">
              <a:lnSpc>
                <a:spcPts val="1866"/>
              </a:lnSpc>
              <a:spcBef>
                <a:spcPts val="71"/>
              </a:spcBef>
            </a:pPr>
            <a:r>
              <a:rPr lang="en-US" sz="900" dirty="0">
                <a:latin typeface="Lucida Sans Unicode"/>
                <a:cs typeface="Lucida Sans Unicode"/>
              </a:rPr>
              <a:t>-”Multidimensional” </a:t>
            </a:r>
            <a:r>
              <a:rPr lang="en-US" sz="900" spc="-4" dirty="0">
                <a:latin typeface="Lucida Sans Unicode"/>
                <a:cs typeface="Lucida Sans Unicode"/>
              </a:rPr>
              <a:t>because </a:t>
            </a:r>
            <a:r>
              <a:rPr lang="en-US" sz="900" dirty="0">
                <a:latin typeface="Lucida Sans Unicode"/>
                <a:cs typeface="Lucida Sans Unicode"/>
              </a:rPr>
              <a:t>we </a:t>
            </a:r>
            <a:r>
              <a:rPr lang="en-US" sz="900" spc="-4" dirty="0">
                <a:latin typeface="Lucida Sans Unicode"/>
                <a:cs typeface="Lucida Sans Unicode"/>
              </a:rPr>
              <a:t>need multiple dimensions to access any single</a:t>
            </a:r>
            <a:r>
              <a:rPr lang="en-US" sz="900" spc="132" dirty="0">
                <a:latin typeface="Lucida Sans Unicode"/>
                <a:cs typeface="Lucida Sans Unicode"/>
              </a:rPr>
              <a:t> </a:t>
            </a:r>
            <a:r>
              <a:rPr lang="en-US" sz="900" spc="-4" dirty="0">
                <a:latin typeface="Lucida Sans Unicode"/>
                <a:cs typeface="Lucida Sans Unicode"/>
              </a:rPr>
              <a:t>element</a:t>
            </a:r>
            <a:endParaRPr lang="en-US" sz="900" dirty="0">
              <a:latin typeface="Lucida Sans Unicode"/>
              <a:cs typeface="Lucida Sans Unicode"/>
            </a:endParaRPr>
          </a:p>
          <a:p>
            <a:pPr marL="9045" marR="16281">
              <a:lnSpc>
                <a:spcPts val="1852"/>
              </a:lnSpc>
              <a:spcBef>
                <a:spcPts val="71"/>
              </a:spcBef>
            </a:pPr>
            <a:r>
              <a:rPr lang="en-US" sz="900" spc="-4" dirty="0">
                <a:latin typeface="Lucida Sans Unicode"/>
                <a:cs typeface="Lucida Sans Unicode"/>
              </a:rPr>
              <a:t>-This </a:t>
            </a:r>
            <a:r>
              <a:rPr lang="en-US" sz="900" dirty="0">
                <a:latin typeface="Lucida Sans Unicode"/>
                <a:cs typeface="Lucida Sans Unicode"/>
              </a:rPr>
              <a:t>is </a:t>
            </a:r>
            <a:r>
              <a:rPr lang="en-US" sz="900" spc="-4" dirty="0">
                <a:latin typeface="Lucida Sans Unicode"/>
                <a:cs typeface="Lucida Sans Unicode"/>
              </a:rPr>
              <a:t>specifically </a:t>
            </a:r>
            <a:r>
              <a:rPr lang="en-US" sz="900" dirty="0">
                <a:latin typeface="Lucida Sans Unicode"/>
                <a:cs typeface="Lucida Sans Unicode"/>
              </a:rPr>
              <a:t>a </a:t>
            </a:r>
            <a:r>
              <a:rPr lang="en-US" sz="900" spc="-4" dirty="0">
                <a:latin typeface="Lucida Sans Unicode"/>
                <a:cs typeface="Lucida Sans Unicode"/>
              </a:rPr>
              <a:t>two-dimensional array, </a:t>
            </a:r>
            <a:r>
              <a:rPr lang="en-US" sz="900" dirty="0">
                <a:latin typeface="Lucida Sans Unicode"/>
                <a:cs typeface="Lucida Sans Unicode"/>
              </a:rPr>
              <a:t>since we </a:t>
            </a:r>
            <a:r>
              <a:rPr lang="en-US" sz="900" spc="-4" dirty="0">
                <a:latin typeface="Lucida Sans Unicode"/>
                <a:cs typeface="Lucida Sans Unicode"/>
              </a:rPr>
              <a:t>need two dimensions to access </a:t>
            </a:r>
            <a:r>
              <a:rPr lang="en-US" sz="900" dirty="0">
                <a:latin typeface="Lucida Sans Unicode"/>
                <a:cs typeface="Lucida Sans Unicode"/>
              </a:rPr>
              <a:t>a  </a:t>
            </a:r>
            <a:r>
              <a:rPr lang="en-US" sz="900" spc="-4" dirty="0">
                <a:latin typeface="Lucida Sans Unicode"/>
                <a:cs typeface="Lucida Sans Unicode"/>
              </a:rPr>
              <a:t>single </a:t>
            </a:r>
            <a:r>
              <a:rPr lang="en-US" sz="900" dirty="0">
                <a:latin typeface="Lucida Sans Unicode"/>
                <a:cs typeface="Lucida Sans Unicode"/>
              </a:rPr>
              <a:t>int </a:t>
            </a:r>
            <a:r>
              <a:rPr lang="en-US" sz="900" spc="-4" dirty="0">
                <a:latin typeface="Lucida Sans Unicode"/>
                <a:cs typeface="Lucida Sans Unicode"/>
              </a:rPr>
              <a:t>(specifically </a:t>
            </a:r>
            <a:r>
              <a:rPr lang="en-US" sz="900" dirty="0">
                <a:latin typeface="Lucida Sans Unicode"/>
                <a:cs typeface="Lucida Sans Unicode"/>
              </a:rPr>
              <a:t>a row </a:t>
            </a:r>
            <a:r>
              <a:rPr lang="en-US" sz="900" spc="-4" dirty="0">
                <a:latin typeface="Lucida Sans Unicode"/>
                <a:cs typeface="Lucida Sans Unicode"/>
              </a:rPr>
              <a:t>and </a:t>
            </a:r>
            <a:r>
              <a:rPr lang="en-US" sz="900" dirty="0">
                <a:latin typeface="Lucida Sans Unicode"/>
                <a:cs typeface="Lucida Sans Unicode"/>
              </a:rPr>
              <a:t>a</a:t>
            </a:r>
            <a:r>
              <a:rPr lang="en-US" sz="900" spc="-7" dirty="0">
                <a:latin typeface="Lucida Sans Unicode"/>
                <a:cs typeface="Lucida Sans Unicode"/>
              </a:rPr>
              <a:t> </a:t>
            </a:r>
            <a:r>
              <a:rPr lang="en-US" sz="900" dirty="0">
                <a:latin typeface="Lucida Sans Unicode"/>
                <a:cs typeface="Lucida Sans Unicode"/>
              </a:rPr>
              <a:t>column)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EFE2E0-BA94-4C85-ADA2-DF3C252AFB5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4744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9045">
              <a:lnSpc>
                <a:spcPts val="1866"/>
              </a:lnSpc>
              <a:spcBef>
                <a:spcPts val="71"/>
              </a:spcBef>
            </a:pPr>
            <a:r>
              <a:rPr lang="en-US" sz="900" dirty="0">
                <a:latin typeface="Lucida Sans Unicode"/>
                <a:cs typeface="Lucida Sans Unicode"/>
              </a:rPr>
              <a:t>-”Multidimensional” </a:t>
            </a:r>
            <a:r>
              <a:rPr lang="en-US" sz="900" spc="-4" dirty="0">
                <a:latin typeface="Lucida Sans Unicode"/>
                <a:cs typeface="Lucida Sans Unicode"/>
              </a:rPr>
              <a:t>because </a:t>
            </a:r>
            <a:r>
              <a:rPr lang="en-US" sz="900" dirty="0">
                <a:latin typeface="Lucida Sans Unicode"/>
                <a:cs typeface="Lucida Sans Unicode"/>
              </a:rPr>
              <a:t>we </a:t>
            </a:r>
            <a:r>
              <a:rPr lang="en-US" sz="900" spc="-4" dirty="0">
                <a:latin typeface="Lucida Sans Unicode"/>
                <a:cs typeface="Lucida Sans Unicode"/>
              </a:rPr>
              <a:t>need multiple dimensions to access any single</a:t>
            </a:r>
            <a:r>
              <a:rPr lang="en-US" sz="900" spc="132" dirty="0">
                <a:latin typeface="Lucida Sans Unicode"/>
                <a:cs typeface="Lucida Sans Unicode"/>
              </a:rPr>
              <a:t> </a:t>
            </a:r>
            <a:r>
              <a:rPr lang="en-US" sz="900" spc="-4" dirty="0">
                <a:latin typeface="Lucida Sans Unicode"/>
                <a:cs typeface="Lucida Sans Unicode"/>
              </a:rPr>
              <a:t>element</a:t>
            </a:r>
            <a:endParaRPr lang="en-US" sz="900" dirty="0">
              <a:latin typeface="Lucida Sans Unicode"/>
              <a:cs typeface="Lucida Sans Unicode"/>
            </a:endParaRPr>
          </a:p>
          <a:p>
            <a:pPr marL="9045" marR="16281">
              <a:lnSpc>
                <a:spcPts val="1852"/>
              </a:lnSpc>
              <a:spcBef>
                <a:spcPts val="71"/>
              </a:spcBef>
            </a:pPr>
            <a:r>
              <a:rPr lang="en-US" sz="900" spc="-4" dirty="0">
                <a:latin typeface="Lucida Sans Unicode"/>
                <a:cs typeface="Lucida Sans Unicode"/>
              </a:rPr>
              <a:t>-This </a:t>
            </a:r>
            <a:r>
              <a:rPr lang="en-US" sz="900" dirty="0">
                <a:latin typeface="Lucida Sans Unicode"/>
                <a:cs typeface="Lucida Sans Unicode"/>
              </a:rPr>
              <a:t>is </a:t>
            </a:r>
            <a:r>
              <a:rPr lang="en-US" sz="900" spc="-4" dirty="0">
                <a:latin typeface="Lucida Sans Unicode"/>
                <a:cs typeface="Lucida Sans Unicode"/>
              </a:rPr>
              <a:t>specifically </a:t>
            </a:r>
            <a:r>
              <a:rPr lang="en-US" sz="900" dirty="0">
                <a:latin typeface="Lucida Sans Unicode"/>
                <a:cs typeface="Lucida Sans Unicode"/>
              </a:rPr>
              <a:t>a </a:t>
            </a:r>
            <a:r>
              <a:rPr lang="en-US" sz="900" spc="-4" dirty="0">
                <a:latin typeface="Lucida Sans Unicode"/>
                <a:cs typeface="Lucida Sans Unicode"/>
              </a:rPr>
              <a:t>two-dimensional array, </a:t>
            </a:r>
            <a:r>
              <a:rPr lang="en-US" sz="900" dirty="0">
                <a:latin typeface="Lucida Sans Unicode"/>
                <a:cs typeface="Lucida Sans Unicode"/>
              </a:rPr>
              <a:t>since we </a:t>
            </a:r>
            <a:r>
              <a:rPr lang="en-US" sz="900" spc="-4" dirty="0">
                <a:latin typeface="Lucida Sans Unicode"/>
                <a:cs typeface="Lucida Sans Unicode"/>
              </a:rPr>
              <a:t>need two dimensions to access </a:t>
            </a:r>
            <a:r>
              <a:rPr lang="en-US" sz="900" dirty="0">
                <a:latin typeface="Lucida Sans Unicode"/>
                <a:cs typeface="Lucida Sans Unicode"/>
              </a:rPr>
              <a:t>a  </a:t>
            </a:r>
            <a:r>
              <a:rPr lang="en-US" sz="900" spc="-4" dirty="0">
                <a:latin typeface="Lucida Sans Unicode"/>
                <a:cs typeface="Lucida Sans Unicode"/>
              </a:rPr>
              <a:t>single </a:t>
            </a:r>
            <a:r>
              <a:rPr lang="en-US" sz="900" dirty="0">
                <a:latin typeface="Lucida Sans Unicode"/>
                <a:cs typeface="Lucida Sans Unicode"/>
              </a:rPr>
              <a:t>int </a:t>
            </a:r>
            <a:r>
              <a:rPr lang="en-US" sz="900" spc="-4" dirty="0">
                <a:latin typeface="Lucida Sans Unicode"/>
                <a:cs typeface="Lucida Sans Unicode"/>
              </a:rPr>
              <a:t>(specifically </a:t>
            </a:r>
            <a:r>
              <a:rPr lang="en-US" sz="900" dirty="0">
                <a:latin typeface="Lucida Sans Unicode"/>
                <a:cs typeface="Lucida Sans Unicode"/>
              </a:rPr>
              <a:t>a row </a:t>
            </a:r>
            <a:r>
              <a:rPr lang="en-US" sz="900" spc="-4" dirty="0">
                <a:latin typeface="Lucida Sans Unicode"/>
                <a:cs typeface="Lucida Sans Unicode"/>
              </a:rPr>
              <a:t>and </a:t>
            </a:r>
            <a:r>
              <a:rPr lang="en-US" sz="900" dirty="0">
                <a:latin typeface="Lucida Sans Unicode"/>
                <a:cs typeface="Lucida Sans Unicode"/>
              </a:rPr>
              <a:t>a</a:t>
            </a:r>
            <a:r>
              <a:rPr lang="en-US" sz="900" spc="-7" dirty="0">
                <a:latin typeface="Lucida Sans Unicode"/>
                <a:cs typeface="Lucida Sans Unicode"/>
              </a:rPr>
              <a:t> </a:t>
            </a:r>
            <a:r>
              <a:rPr lang="en-US" sz="900" dirty="0">
                <a:latin typeface="Lucida Sans Unicode"/>
                <a:cs typeface="Lucida Sans Unicode"/>
              </a:rPr>
              <a:t>column)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EFE2E0-BA94-4C85-ADA2-DF3C252AFB5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2381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651236">
              <a:defRPr/>
            </a:pPr>
            <a:r>
              <a:rPr lang="en-US" sz="900" spc="-4" dirty="0">
                <a:latin typeface="Lucida Sans Unicode"/>
                <a:cs typeface="Lucida Sans Unicode"/>
              </a:rPr>
              <a:t>-Last </a:t>
            </a:r>
            <a:r>
              <a:rPr lang="en-US" sz="900" dirty="0">
                <a:latin typeface="Lucida Sans Unicode"/>
                <a:cs typeface="Lucida Sans Unicode"/>
              </a:rPr>
              <a:t>box is </a:t>
            </a:r>
            <a:r>
              <a:rPr lang="en-US" sz="900" spc="-4" dirty="0">
                <a:latin typeface="Lucida Sans Unicode"/>
                <a:cs typeface="Lucida Sans Unicode"/>
              </a:rPr>
              <a:t>shorthand </a:t>
            </a:r>
            <a:r>
              <a:rPr lang="en-US" sz="900" dirty="0">
                <a:latin typeface="Lucida Sans Unicode"/>
                <a:cs typeface="Lucida Sans Unicode"/>
              </a:rPr>
              <a:t>for </a:t>
            </a:r>
            <a:r>
              <a:rPr lang="en-US" sz="900" spc="-4" dirty="0">
                <a:latin typeface="Lucida Sans Unicode"/>
                <a:cs typeface="Lucida Sans Unicode"/>
              </a:rPr>
              <a:t>the second </a:t>
            </a:r>
            <a:r>
              <a:rPr lang="en-US" sz="900" dirty="0">
                <a:latin typeface="Lucida Sans Unicode"/>
                <a:cs typeface="Lucida Sans Unicode"/>
              </a:rPr>
              <a:t>box: we </a:t>
            </a:r>
            <a:r>
              <a:rPr lang="en-US" sz="900" spc="-4" dirty="0">
                <a:latin typeface="Lucida Sans Unicode"/>
                <a:cs typeface="Lucida Sans Unicode"/>
              </a:rPr>
              <a:t>can access </a:t>
            </a:r>
            <a:r>
              <a:rPr lang="en-US" sz="900" dirty="0">
                <a:latin typeface="Lucida Sans Unicode"/>
                <a:cs typeface="Lucida Sans Unicode"/>
              </a:rPr>
              <a:t>a row </a:t>
            </a:r>
            <a:r>
              <a:rPr lang="en-US" sz="900" spc="-4" dirty="0">
                <a:latin typeface="Lucida Sans Unicode"/>
                <a:cs typeface="Lucida Sans Unicode"/>
              </a:rPr>
              <a:t>and </a:t>
            </a:r>
            <a:r>
              <a:rPr lang="en-US" sz="900" dirty="0">
                <a:latin typeface="Lucida Sans Unicode"/>
                <a:cs typeface="Lucida Sans Unicode"/>
              </a:rPr>
              <a:t>a column </a:t>
            </a:r>
            <a:r>
              <a:rPr lang="en-US" sz="900" spc="-4" dirty="0">
                <a:latin typeface="Lucida Sans Unicode"/>
                <a:cs typeface="Lucida Sans Unicode"/>
              </a:rPr>
              <a:t>element </a:t>
            </a:r>
            <a:r>
              <a:rPr lang="en-US" sz="900" dirty="0">
                <a:latin typeface="Lucida Sans Unicode"/>
                <a:cs typeface="Lucida Sans Unicode"/>
              </a:rPr>
              <a:t>in a single</a:t>
            </a:r>
            <a:r>
              <a:rPr lang="en-US" sz="900" spc="-4" dirty="0">
                <a:latin typeface="Lucida Sans Unicode"/>
                <a:cs typeface="Lucida Sans Unicode"/>
              </a:rPr>
              <a:t> expression</a:t>
            </a:r>
            <a:endParaRPr lang="en-US" sz="900" dirty="0">
              <a:latin typeface="Lucida Sans Unicode"/>
              <a:cs typeface="Lucida Sans Unicode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EFE2E0-BA94-4C85-ADA2-DF3C252AFB5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4053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651236">
              <a:defRPr/>
            </a:pPr>
            <a:r>
              <a:rPr lang="en-US" sz="900" spc="-4" dirty="0">
                <a:latin typeface="Lucida Sans Unicode"/>
                <a:cs typeface="Lucida Sans Unicode"/>
              </a:rPr>
              <a:t>-Need this </a:t>
            </a:r>
            <a:r>
              <a:rPr lang="en-US" sz="900" dirty="0">
                <a:latin typeface="Lucida Sans Unicode"/>
                <a:cs typeface="Lucida Sans Unicode"/>
              </a:rPr>
              <a:t>import </a:t>
            </a:r>
            <a:r>
              <a:rPr lang="en-US" sz="900" spc="-4" dirty="0">
                <a:latin typeface="Lucida Sans Unicode"/>
                <a:cs typeface="Lucida Sans Unicode"/>
              </a:rPr>
              <a:t>at the beginning </a:t>
            </a:r>
            <a:r>
              <a:rPr lang="en-US" sz="900" dirty="0">
                <a:latin typeface="Lucida Sans Unicode"/>
                <a:cs typeface="Lucida Sans Unicode"/>
              </a:rPr>
              <a:t>of </a:t>
            </a:r>
            <a:r>
              <a:rPr lang="en-US" sz="900" spc="-4" dirty="0">
                <a:latin typeface="Lucida Sans Unicode"/>
                <a:cs typeface="Lucida Sans Unicode"/>
              </a:rPr>
              <a:t>the</a:t>
            </a:r>
            <a:r>
              <a:rPr lang="en-US" sz="900" dirty="0">
                <a:latin typeface="Lucida Sans Unicode"/>
                <a:cs typeface="Lucida Sans Unicode"/>
              </a:rPr>
              <a:t> </a:t>
            </a:r>
            <a:r>
              <a:rPr lang="en-US" sz="900" spc="-4" dirty="0">
                <a:latin typeface="Lucida Sans Unicode"/>
                <a:cs typeface="Lucida Sans Unicode"/>
              </a:rPr>
              <a:t>program</a:t>
            </a:r>
            <a:endParaRPr lang="en-US" sz="900" dirty="0">
              <a:latin typeface="Lucida Sans Unicode"/>
              <a:cs typeface="Lucida Sans Unicode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EFE2E0-BA94-4C85-ADA2-DF3C252AFB5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4559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651236">
              <a:defRPr/>
            </a:pPr>
            <a:r>
              <a:rPr lang="en-US" sz="900" dirty="0">
                <a:latin typeface="Lucida Sans Unicode"/>
                <a:cs typeface="Lucida Sans Unicode"/>
              </a:rPr>
              <a:t>-We </a:t>
            </a:r>
            <a:r>
              <a:rPr lang="en-US" sz="900" spc="-4" dirty="0">
                <a:latin typeface="Lucida Sans Unicode"/>
                <a:cs typeface="Lucida Sans Unicode"/>
              </a:rPr>
              <a:t>can then </a:t>
            </a:r>
            <a:r>
              <a:rPr lang="en-US" sz="900" dirty="0">
                <a:latin typeface="Lucida Sans Unicode"/>
                <a:cs typeface="Lucida Sans Unicode"/>
              </a:rPr>
              <a:t>use </a:t>
            </a:r>
            <a:r>
              <a:rPr lang="en-US" sz="900" spc="-4" dirty="0">
                <a:latin typeface="Lucida Sans Unicode"/>
                <a:cs typeface="Lucida Sans Unicode"/>
              </a:rPr>
              <a:t>fail() </a:t>
            </a:r>
            <a:r>
              <a:rPr lang="en-US" sz="900" dirty="0">
                <a:latin typeface="Lucida Sans Unicode"/>
                <a:cs typeface="Lucida Sans Unicode"/>
              </a:rPr>
              <a:t>in</a:t>
            </a:r>
            <a:r>
              <a:rPr lang="en-US" sz="900" spc="-32" dirty="0">
                <a:latin typeface="Lucida Sans Unicode"/>
                <a:cs typeface="Lucida Sans Unicode"/>
              </a:rPr>
              <a:t> </a:t>
            </a:r>
            <a:r>
              <a:rPr lang="en-US" sz="900" spc="-4" dirty="0">
                <a:latin typeface="Lucida Sans Unicode"/>
                <a:cs typeface="Lucida Sans Unicode"/>
              </a:rPr>
              <a:t>tests</a:t>
            </a:r>
            <a:endParaRPr lang="en-US" sz="900" dirty="0">
              <a:latin typeface="Lucida Sans Unicode"/>
              <a:cs typeface="Lucida Sans Unicode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EFE2E0-BA94-4C85-ADA2-DF3C252AFB5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9060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648595" y="673100"/>
            <a:ext cx="7708265" cy="1305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4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950720" y="6016752"/>
            <a:ext cx="9103360" cy="26860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4/20/21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4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42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4/20/21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4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50240" y="2471166"/>
            <a:ext cx="5657088" cy="709117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697472" y="2471166"/>
            <a:ext cx="5657088" cy="709117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4/20/21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4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4/20/21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4/20/21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248150" y="723900"/>
            <a:ext cx="8508498" cy="1305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4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91548" y="1949450"/>
            <a:ext cx="10587990" cy="7028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421632" y="9992106"/>
            <a:ext cx="4161536" cy="5372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50240" y="9992106"/>
            <a:ext cx="2991104" cy="5372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4/20/21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363456" y="9992106"/>
            <a:ext cx="2991104" cy="5372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winword%20TestSelectionSort.java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winword%20TestSelectionSort.java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winword%20TestSelectionSort.java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97000" y="2476500"/>
            <a:ext cx="10716260" cy="6833922"/>
          </a:xfrm>
          <a:prstGeom prst="rect">
            <a:avLst/>
          </a:prstGeom>
        </p:spPr>
        <p:txBody>
          <a:bodyPr vert="horz" wrap="square" lIns="0" tIns="4330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410"/>
              </a:spcBef>
              <a:tabLst>
                <a:tab pos="3306445" algn="l"/>
              </a:tabLst>
            </a:pPr>
            <a:r>
              <a:rPr spc="-5" dirty="0"/>
              <a:t>COMP	110/L </a:t>
            </a:r>
            <a:r>
              <a:rPr spc="-25" dirty="0"/>
              <a:t>Lecture</a:t>
            </a:r>
            <a:r>
              <a:rPr spc="-85" dirty="0"/>
              <a:t> </a:t>
            </a:r>
            <a:r>
              <a:rPr dirty="0"/>
              <a:t>1</a:t>
            </a:r>
            <a:r>
              <a:rPr lang="en-US" dirty="0"/>
              <a:t>7</a:t>
            </a:r>
            <a:endParaRPr dirty="0"/>
          </a:p>
          <a:p>
            <a:pPr marL="12700" algn="ctr">
              <a:lnSpc>
                <a:spcPct val="100000"/>
              </a:lnSpc>
              <a:spcBef>
                <a:spcPts val="1420"/>
              </a:spcBef>
            </a:pPr>
            <a:br>
              <a:rPr lang="en-US" sz="3600" spc="-70" dirty="0"/>
            </a:br>
            <a:br>
              <a:rPr lang="en-US" sz="3600" spc="-70" dirty="0"/>
            </a:br>
            <a:r>
              <a:rPr lang="en-US" sz="4400" spc="-70" dirty="0"/>
              <a:t>Maryam Jalali</a:t>
            </a:r>
            <a:br>
              <a:rPr lang="en-US" sz="4400" spc="-70" dirty="0"/>
            </a:br>
            <a:br>
              <a:rPr lang="en-US" sz="4400" spc="-70" dirty="0"/>
            </a:br>
            <a:br>
              <a:rPr lang="en-US" sz="4400" spc="-70" dirty="0"/>
            </a:br>
            <a:br>
              <a:rPr lang="en-US" sz="4400" spc="-70" dirty="0"/>
            </a:br>
            <a:br>
              <a:rPr lang="en-US" sz="3600" spc="-70" dirty="0"/>
            </a:br>
            <a:r>
              <a:rPr lang="en-US" sz="3600" spc="-70" dirty="0"/>
              <a:t>Some slides adapted from Dr. </a:t>
            </a:r>
            <a:r>
              <a:rPr sz="3600" spc="-70" dirty="0"/>
              <a:t>Kyle</a:t>
            </a:r>
            <a:r>
              <a:rPr sz="3600" spc="-10" dirty="0"/>
              <a:t> </a:t>
            </a:r>
            <a:r>
              <a:rPr sz="3600" spc="-40" dirty="0"/>
              <a:t>Dewey</a:t>
            </a:r>
            <a:endParaRPr sz="3600" dirty="0"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32024" y="762000"/>
            <a:ext cx="1034097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Multidimensional</a:t>
            </a:r>
            <a:r>
              <a:rPr spc="-865" dirty="0"/>
              <a:t> </a:t>
            </a:r>
            <a:r>
              <a:rPr spc="-75" dirty="0"/>
              <a:t>Arrays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34036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78359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495" algn="ctr">
              <a:lnSpc>
                <a:spcPts val="4970"/>
              </a:lnSpc>
              <a:spcBef>
                <a:spcPts val="100"/>
              </a:spcBef>
              <a:tabLst>
                <a:tab pos="1967230" algn="l"/>
                <a:tab pos="3454400" algn="l"/>
              </a:tabLst>
            </a:pPr>
            <a:r>
              <a:rPr spc="-40" dirty="0"/>
              <a:t>Java</a:t>
            </a:r>
            <a:r>
              <a:rPr spc="5" dirty="0"/>
              <a:t> </a:t>
            </a:r>
            <a:r>
              <a:rPr spc="-5" dirty="0"/>
              <a:t>also	</a:t>
            </a:r>
            <a:r>
              <a:rPr spc="-10" dirty="0"/>
              <a:t>allows	</a:t>
            </a:r>
            <a:r>
              <a:rPr dirty="0"/>
              <a:t>us to </a:t>
            </a:r>
            <a:r>
              <a:rPr spc="-35" dirty="0"/>
              <a:t>make </a:t>
            </a:r>
            <a:r>
              <a:rPr spc="-40" dirty="0"/>
              <a:t>arrays </a:t>
            </a:r>
            <a:r>
              <a:rPr dirty="0"/>
              <a:t>of</a:t>
            </a:r>
            <a:r>
              <a:rPr spc="30" dirty="0"/>
              <a:t> </a:t>
            </a:r>
            <a:r>
              <a:rPr i="1" spc="-15" dirty="0">
                <a:latin typeface="Gill Sans MT"/>
                <a:cs typeface="Gill Sans MT"/>
              </a:rPr>
              <a:t>arrays</a:t>
            </a:r>
            <a:r>
              <a:rPr spc="-15" dirty="0"/>
              <a:t>.</a:t>
            </a:r>
          </a:p>
          <a:p>
            <a:pPr marL="22860" algn="ctr">
              <a:lnSpc>
                <a:spcPts val="4970"/>
              </a:lnSpc>
            </a:pPr>
            <a:r>
              <a:rPr spc="-5" dirty="0"/>
              <a:t>These </a:t>
            </a:r>
            <a:r>
              <a:rPr spc="-30" dirty="0"/>
              <a:t>are </a:t>
            </a:r>
            <a:r>
              <a:rPr dirty="0"/>
              <a:t>often </a:t>
            </a:r>
            <a:r>
              <a:rPr spc="-5" dirty="0"/>
              <a:t>called </a:t>
            </a:r>
            <a:r>
              <a:rPr i="1" spc="-5" dirty="0">
                <a:latin typeface="Gill Sans MT"/>
                <a:cs typeface="Gill Sans MT"/>
              </a:rPr>
              <a:t>multidimensional</a:t>
            </a:r>
            <a:r>
              <a:rPr i="1" dirty="0">
                <a:latin typeface="Gill Sans MT"/>
                <a:cs typeface="Gill Sans MT"/>
              </a:rPr>
              <a:t> </a:t>
            </a:r>
            <a:r>
              <a:rPr spc="-35" dirty="0"/>
              <a:t>arrays.</a:t>
            </a: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5350">
              <a:latin typeface="Times New Roman"/>
              <a:cs typeface="Times New Roman"/>
            </a:endParaRPr>
          </a:p>
          <a:p>
            <a:pPr marL="12700">
              <a:lnSpc>
                <a:spcPts val="4920"/>
              </a:lnSpc>
            </a:pPr>
            <a:r>
              <a:rPr spc="-5" dirty="0">
                <a:latin typeface="Courier New"/>
                <a:cs typeface="Courier New"/>
              </a:rPr>
              <a:t>new int[][]{ new int[]{1, 2,</a:t>
            </a:r>
            <a:r>
              <a:rPr spc="-80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3},</a:t>
            </a:r>
          </a:p>
          <a:p>
            <a:pPr marL="4173854">
              <a:lnSpc>
                <a:spcPts val="4800"/>
              </a:lnSpc>
            </a:pPr>
            <a:r>
              <a:rPr spc="-5" dirty="0">
                <a:latin typeface="Courier New"/>
                <a:cs typeface="Courier New"/>
              </a:rPr>
              <a:t>new int[]{4,</a:t>
            </a:r>
            <a:r>
              <a:rPr spc="-35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5},</a:t>
            </a:r>
          </a:p>
          <a:p>
            <a:pPr marL="4173854" marR="2244725">
              <a:lnSpc>
                <a:spcPts val="4800"/>
              </a:lnSpc>
              <a:spcBef>
                <a:spcPts val="240"/>
              </a:spcBef>
            </a:pPr>
            <a:r>
              <a:rPr spc="-5" dirty="0">
                <a:latin typeface="Courier New"/>
                <a:cs typeface="Courier New"/>
              </a:rPr>
              <a:t>new</a:t>
            </a:r>
            <a:r>
              <a:rPr spc="-100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int[]{6},  </a:t>
            </a:r>
            <a:r>
              <a:rPr spc="-5" dirty="0">
                <a:latin typeface="Courier New"/>
                <a:cs typeface="Courier New"/>
              </a:rPr>
              <a:t>new</a:t>
            </a:r>
            <a:r>
              <a:rPr spc="-40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int[0],</a:t>
            </a:r>
          </a:p>
          <a:p>
            <a:pPr marL="4173854">
              <a:lnSpc>
                <a:spcPts val="4680"/>
              </a:lnSpc>
            </a:pPr>
            <a:r>
              <a:rPr spc="-5" dirty="0">
                <a:latin typeface="Courier New"/>
                <a:cs typeface="Courier New"/>
              </a:rPr>
              <a:t>new int[]{7, 8, 9}</a:t>
            </a:r>
            <a:r>
              <a:rPr spc="-85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}</a:t>
            </a:r>
          </a:p>
          <a:p>
            <a:pPr>
              <a:lnSpc>
                <a:spcPct val="100000"/>
              </a:lnSpc>
            </a:pPr>
            <a:endParaRPr sz="4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750">
              <a:latin typeface="Times New Roman"/>
              <a:cs typeface="Times New Roman"/>
            </a:endParaRPr>
          </a:p>
          <a:p>
            <a:pPr marL="23495" algn="ctr">
              <a:lnSpc>
                <a:spcPct val="100000"/>
              </a:lnSpc>
            </a:pPr>
            <a:r>
              <a:rPr spc="-15" dirty="0"/>
              <a:t>Corresponding </a:t>
            </a:r>
            <a:r>
              <a:rPr dirty="0"/>
              <a:t>type:</a:t>
            </a:r>
            <a:r>
              <a:rPr spc="-420" dirty="0"/>
              <a:t> </a:t>
            </a:r>
            <a:r>
              <a:rPr dirty="0">
                <a:latin typeface="Courier New"/>
                <a:cs typeface="Courier New"/>
              </a:rPr>
              <a:t>int[][]</a:t>
            </a:r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5000" y="0"/>
            <a:ext cx="11506200" cy="1913343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12700" marR="5080" algn="ctr">
              <a:lnSpc>
                <a:spcPts val="9600"/>
              </a:lnSpc>
              <a:spcBef>
                <a:spcPts val="819"/>
              </a:spcBef>
            </a:pPr>
            <a:r>
              <a:rPr sz="6600" spc="-5" dirty="0"/>
              <a:t>Multidimensional</a:t>
            </a:r>
            <a:r>
              <a:rPr sz="6600" spc="-890" dirty="0"/>
              <a:t> </a:t>
            </a:r>
            <a:r>
              <a:rPr sz="6600" spc="-85" dirty="0"/>
              <a:t>Array</a:t>
            </a:r>
            <a:r>
              <a:rPr lang="en-US" sz="6600" spc="-85" dirty="0"/>
              <a:t> </a:t>
            </a:r>
            <a:r>
              <a:rPr sz="6600" spc="-5" dirty="0"/>
              <a:t>Utility</a:t>
            </a:r>
          </a:p>
          <a:p>
            <a:pPr marR="27940" algn="ctr">
              <a:lnSpc>
                <a:spcPts val="4520"/>
              </a:lnSpc>
              <a:tabLst>
                <a:tab pos="2548255" algn="l"/>
                <a:tab pos="4478020" algn="l"/>
              </a:tabLst>
            </a:pPr>
            <a:r>
              <a:rPr sz="4200" spc="-10" dirty="0"/>
              <a:t>Commonly	</a:t>
            </a:r>
            <a:r>
              <a:rPr sz="4200" spc="-5" dirty="0"/>
              <a:t>used</a:t>
            </a:r>
            <a:r>
              <a:rPr sz="4200" dirty="0"/>
              <a:t> </a:t>
            </a:r>
            <a:r>
              <a:rPr sz="4200" spc="-15" dirty="0"/>
              <a:t>for	representing</a:t>
            </a:r>
            <a:r>
              <a:rPr sz="4200" spc="-20" dirty="0"/>
              <a:t> </a:t>
            </a:r>
            <a:r>
              <a:rPr sz="4200" spc="-5" dirty="0"/>
              <a:t>tables</a:t>
            </a:r>
            <a:endParaRPr sz="4200" dirty="0"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3600" y="0"/>
            <a:ext cx="11277600" cy="1913343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12700" marR="5080" algn="ctr">
              <a:lnSpc>
                <a:spcPts val="9600"/>
              </a:lnSpc>
              <a:spcBef>
                <a:spcPts val="819"/>
              </a:spcBef>
            </a:pPr>
            <a:r>
              <a:rPr sz="6600" spc="-5" dirty="0"/>
              <a:t>Multidimensional</a:t>
            </a:r>
            <a:r>
              <a:rPr spc="-890" dirty="0"/>
              <a:t> </a:t>
            </a:r>
            <a:r>
              <a:rPr sz="6600" spc="-5" dirty="0"/>
              <a:t>Array</a:t>
            </a:r>
            <a:r>
              <a:rPr lang="en-US" sz="6600" spc="-5" dirty="0"/>
              <a:t> </a:t>
            </a:r>
            <a:r>
              <a:rPr sz="6600" spc="-5" dirty="0"/>
              <a:t>Utility</a:t>
            </a:r>
          </a:p>
          <a:p>
            <a:pPr marR="27940" algn="ctr">
              <a:lnSpc>
                <a:spcPts val="4520"/>
              </a:lnSpc>
              <a:tabLst>
                <a:tab pos="2548255" algn="l"/>
                <a:tab pos="4478020" algn="l"/>
              </a:tabLst>
            </a:pPr>
            <a:r>
              <a:rPr sz="4200" spc="-10" dirty="0"/>
              <a:t>Commonly	</a:t>
            </a:r>
            <a:r>
              <a:rPr sz="4200" spc="-5" dirty="0"/>
              <a:t>used</a:t>
            </a:r>
            <a:r>
              <a:rPr sz="4200" dirty="0"/>
              <a:t> </a:t>
            </a:r>
            <a:r>
              <a:rPr sz="4200" spc="-15" dirty="0"/>
              <a:t>for	representing</a:t>
            </a:r>
            <a:r>
              <a:rPr sz="4200" spc="-20" dirty="0"/>
              <a:t> </a:t>
            </a:r>
            <a:r>
              <a:rPr sz="4200" spc="-5" dirty="0"/>
              <a:t>tables</a:t>
            </a:r>
            <a:endParaRPr sz="4200" dirty="0"/>
          </a:p>
        </p:txBody>
      </p:sp>
      <p:sp>
        <p:nvSpPr>
          <p:cNvPr id="3" name="object 3"/>
          <p:cNvSpPr/>
          <p:nvPr/>
        </p:nvSpPr>
        <p:spPr>
          <a:xfrm>
            <a:off x="0" y="29210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489200" y="3048000"/>
          <a:ext cx="8471534" cy="24129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238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238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238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04333">
                <a:tc>
                  <a:txBody>
                    <a:bodyPr/>
                    <a:lstStyle/>
                    <a:p>
                      <a:pPr marR="1175385" algn="r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sz="3600" dirty="0">
                          <a:latin typeface="Gill Sans MT"/>
                          <a:cs typeface="Gill Sans MT"/>
                        </a:rPr>
                        <a:t>13</a:t>
                      </a:r>
                      <a:endParaRPr sz="3600">
                        <a:latin typeface="Gill Sans MT"/>
                        <a:cs typeface="Gill Sans MT"/>
                      </a:endParaRPr>
                    </a:p>
                  </a:txBody>
                  <a:tcPr marL="0" marR="0" marT="1016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sz="3600" dirty="0">
                          <a:latin typeface="Gill Sans MT"/>
                          <a:cs typeface="Gill Sans MT"/>
                        </a:rPr>
                        <a:t>12</a:t>
                      </a:r>
                      <a:endParaRPr sz="3600">
                        <a:latin typeface="Gill Sans MT"/>
                        <a:cs typeface="Gill Sans MT"/>
                      </a:endParaRPr>
                    </a:p>
                  </a:txBody>
                  <a:tcPr marL="0" marR="0" marT="1016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sz="3600" dirty="0">
                          <a:latin typeface="Gill Sans MT"/>
                          <a:cs typeface="Gill Sans MT"/>
                        </a:rPr>
                        <a:t>19</a:t>
                      </a:r>
                      <a:endParaRPr sz="3600">
                        <a:latin typeface="Gill Sans MT"/>
                        <a:cs typeface="Gill Sans MT"/>
                      </a:endParaRPr>
                    </a:p>
                  </a:txBody>
                  <a:tcPr marL="0" marR="0" marT="1016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4334">
                <a:tc>
                  <a:txBody>
                    <a:bodyPr/>
                    <a:lstStyle/>
                    <a:p>
                      <a:pPr marR="1175385" algn="r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sz="3600" dirty="0">
                          <a:latin typeface="Gill Sans MT"/>
                          <a:cs typeface="Gill Sans MT"/>
                        </a:rPr>
                        <a:t>64</a:t>
                      </a:r>
                      <a:endParaRPr sz="3600">
                        <a:latin typeface="Gill Sans MT"/>
                        <a:cs typeface="Gill Sans MT"/>
                      </a:endParaRPr>
                    </a:p>
                  </a:txBody>
                  <a:tcPr marL="0" marR="0" marT="1016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sz="3600" dirty="0">
                          <a:latin typeface="Gill Sans MT"/>
                          <a:cs typeface="Gill Sans MT"/>
                        </a:rPr>
                        <a:t>89</a:t>
                      </a:r>
                      <a:endParaRPr sz="3600">
                        <a:latin typeface="Gill Sans MT"/>
                        <a:cs typeface="Gill Sans MT"/>
                      </a:endParaRPr>
                    </a:p>
                  </a:txBody>
                  <a:tcPr marL="0" marR="0" marT="1016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sz="3600" dirty="0">
                          <a:latin typeface="Gill Sans MT"/>
                          <a:cs typeface="Gill Sans MT"/>
                        </a:rPr>
                        <a:t>247</a:t>
                      </a:r>
                      <a:endParaRPr sz="3600">
                        <a:latin typeface="Gill Sans MT"/>
                        <a:cs typeface="Gill Sans MT"/>
                      </a:endParaRPr>
                    </a:p>
                  </a:txBody>
                  <a:tcPr marL="0" marR="0" marT="1016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4332">
                <a:tc>
                  <a:txBody>
                    <a:bodyPr/>
                    <a:lstStyle/>
                    <a:p>
                      <a:pPr marR="1175385" algn="r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sz="3600" dirty="0">
                          <a:latin typeface="Gill Sans MT"/>
                          <a:cs typeface="Gill Sans MT"/>
                        </a:rPr>
                        <a:t>78</a:t>
                      </a:r>
                      <a:endParaRPr sz="3600">
                        <a:latin typeface="Gill Sans MT"/>
                        <a:cs typeface="Gill Sans MT"/>
                      </a:endParaRPr>
                    </a:p>
                  </a:txBody>
                  <a:tcPr marL="0" marR="0" marT="1016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sz="3600" dirty="0">
                          <a:latin typeface="Gill Sans MT"/>
                          <a:cs typeface="Gill Sans MT"/>
                        </a:rPr>
                        <a:t>57</a:t>
                      </a:r>
                      <a:endParaRPr sz="3600">
                        <a:latin typeface="Gill Sans MT"/>
                        <a:cs typeface="Gill Sans MT"/>
                      </a:endParaRPr>
                    </a:p>
                  </a:txBody>
                  <a:tcPr marL="0" marR="0" marT="1016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sz="3600" dirty="0">
                          <a:latin typeface="Gill Sans MT"/>
                          <a:cs typeface="Gill Sans MT"/>
                        </a:rPr>
                        <a:t>21</a:t>
                      </a:r>
                      <a:endParaRPr sz="3600">
                        <a:latin typeface="Gill Sans MT"/>
                        <a:cs typeface="Gill Sans MT"/>
                      </a:endParaRPr>
                    </a:p>
                  </a:txBody>
                  <a:tcPr marL="0" marR="0" marT="1016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3600" y="0"/>
            <a:ext cx="11201400" cy="1913343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12700" marR="5080" algn="ctr">
              <a:lnSpc>
                <a:spcPts val="9600"/>
              </a:lnSpc>
              <a:spcBef>
                <a:spcPts val="819"/>
              </a:spcBef>
            </a:pPr>
            <a:r>
              <a:rPr sz="6600" spc="-5" dirty="0"/>
              <a:t>Multidimensional</a:t>
            </a:r>
            <a:r>
              <a:rPr sz="6600" spc="-890" dirty="0"/>
              <a:t> </a:t>
            </a:r>
            <a:r>
              <a:rPr sz="6600" spc="-85" dirty="0"/>
              <a:t>Array</a:t>
            </a:r>
            <a:r>
              <a:rPr lang="en-US" sz="6600" spc="-85" dirty="0"/>
              <a:t> </a:t>
            </a:r>
            <a:r>
              <a:rPr sz="6600" spc="-5" dirty="0"/>
              <a:t>Utility</a:t>
            </a:r>
          </a:p>
          <a:p>
            <a:pPr marR="27940" algn="ctr">
              <a:lnSpc>
                <a:spcPts val="4520"/>
              </a:lnSpc>
              <a:tabLst>
                <a:tab pos="2548255" algn="l"/>
                <a:tab pos="4478020" algn="l"/>
              </a:tabLst>
            </a:pPr>
            <a:r>
              <a:rPr sz="4200" spc="-10" dirty="0"/>
              <a:t>Commonly	</a:t>
            </a:r>
            <a:r>
              <a:rPr sz="4200" spc="-5" dirty="0"/>
              <a:t>used</a:t>
            </a:r>
            <a:r>
              <a:rPr sz="4200" dirty="0"/>
              <a:t> </a:t>
            </a:r>
            <a:r>
              <a:rPr sz="4200" spc="-15" dirty="0"/>
              <a:t>for	representing</a:t>
            </a:r>
            <a:r>
              <a:rPr sz="4200" spc="-20" dirty="0"/>
              <a:t> </a:t>
            </a:r>
            <a:r>
              <a:rPr sz="4200" spc="-5" dirty="0"/>
              <a:t>tables</a:t>
            </a:r>
            <a:endParaRPr sz="4200" dirty="0"/>
          </a:p>
        </p:txBody>
      </p:sp>
      <p:sp>
        <p:nvSpPr>
          <p:cNvPr id="3" name="object 3"/>
          <p:cNvSpPr/>
          <p:nvPr/>
        </p:nvSpPr>
        <p:spPr>
          <a:xfrm>
            <a:off x="0" y="29210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489200" y="3048000"/>
          <a:ext cx="8471534" cy="24129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238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238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238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04333">
                <a:tc>
                  <a:txBody>
                    <a:bodyPr/>
                    <a:lstStyle/>
                    <a:p>
                      <a:pPr marR="1175385" algn="r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sz="3600" dirty="0">
                          <a:latin typeface="Gill Sans MT"/>
                          <a:cs typeface="Gill Sans MT"/>
                        </a:rPr>
                        <a:t>13</a:t>
                      </a:r>
                      <a:endParaRPr sz="3600">
                        <a:latin typeface="Gill Sans MT"/>
                        <a:cs typeface="Gill Sans MT"/>
                      </a:endParaRPr>
                    </a:p>
                  </a:txBody>
                  <a:tcPr marL="0" marR="0" marT="1016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sz="3600" dirty="0">
                          <a:latin typeface="Gill Sans MT"/>
                          <a:cs typeface="Gill Sans MT"/>
                        </a:rPr>
                        <a:t>12</a:t>
                      </a:r>
                      <a:endParaRPr sz="3600">
                        <a:latin typeface="Gill Sans MT"/>
                        <a:cs typeface="Gill Sans MT"/>
                      </a:endParaRPr>
                    </a:p>
                  </a:txBody>
                  <a:tcPr marL="0" marR="0" marT="1016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sz="3600" dirty="0">
                          <a:latin typeface="Gill Sans MT"/>
                          <a:cs typeface="Gill Sans MT"/>
                        </a:rPr>
                        <a:t>19</a:t>
                      </a:r>
                      <a:endParaRPr sz="3600">
                        <a:latin typeface="Gill Sans MT"/>
                        <a:cs typeface="Gill Sans MT"/>
                      </a:endParaRPr>
                    </a:p>
                  </a:txBody>
                  <a:tcPr marL="0" marR="0" marT="1016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4334">
                <a:tc>
                  <a:txBody>
                    <a:bodyPr/>
                    <a:lstStyle/>
                    <a:p>
                      <a:pPr marR="1175385" algn="r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sz="3600" dirty="0">
                          <a:latin typeface="Gill Sans MT"/>
                          <a:cs typeface="Gill Sans MT"/>
                        </a:rPr>
                        <a:t>64</a:t>
                      </a:r>
                      <a:endParaRPr sz="3600">
                        <a:latin typeface="Gill Sans MT"/>
                        <a:cs typeface="Gill Sans MT"/>
                      </a:endParaRPr>
                    </a:p>
                  </a:txBody>
                  <a:tcPr marL="0" marR="0" marT="1016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sz="3600" dirty="0">
                          <a:latin typeface="Gill Sans MT"/>
                          <a:cs typeface="Gill Sans MT"/>
                        </a:rPr>
                        <a:t>89</a:t>
                      </a:r>
                      <a:endParaRPr sz="3600">
                        <a:latin typeface="Gill Sans MT"/>
                        <a:cs typeface="Gill Sans MT"/>
                      </a:endParaRPr>
                    </a:p>
                  </a:txBody>
                  <a:tcPr marL="0" marR="0" marT="1016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sz="3600" dirty="0">
                          <a:latin typeface="Gill Sans MT"/>
                          <a:cs typeface="Gill Sans MT"/>
                        </a:rPr>
                        <a:t>247</a:t>
                      </a:r>
                      <a:endParaRPr sz="3600">
                        <a:latin typeface="Gill Sans MT"/>
                        <a:cs typeface="Gill Sans MT"/>
                      </a:endParaRPr>
                    </a:p>
                  </a:txBody>
                  <a:tcPr marL="0" marR="0" marT="1016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4332">
                <a:tc>
                  <a:txBody>
                    <a:bodyPr/>
                    <a:lstStyle/>
                    <a:p>
                      <a:pPr marR="1175385" algn="r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sz="3600" dirty="0">
                          <a:latin typeface="Gill Sans MT"/>
                          <a:cs typeface="Gill Sans MT"/>
                        </a:rPr>
                        <a:t>78</a:t>
                      </a:r>
                      <a:endParaRPr sz="3600">
                        <a:latin typeface="Gill Sans MT"/>
                        <a:cs typeface="Gill Sans MT"/>
                      </a:endParaRPr>
                    </a:p>
                  </a:txBody>
                  <a:tcPr marL="0" marR="0" marT="1016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sz="3600" dirty="0">
                          <a:latin typeface="Gill Sans MT"/>
                          <a:cs typeface="Gill Sans MT"/>
                        </a:rPr>
                        <a:t>57</a:t>
                      </a:r>
                      <a:endParaRPr sz="3600">
                        <a:latin typeface="Gill Sans MT"/>
                        <a:cs typeface="Gill Sans MT"/>
                      </a:endParaRPr>
                    </a:p>
                  </a:txBody>
                  <a:tcPr marL="0" marR="0" marT="1016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sz="3600" dirty="0">
                          <a:latin typeface="Gill Sans MT"/>
                          <a:cs typeface="Gill Sans MT"/>
                        </a:rPr>
                        <a:t>21</a:t>
                      </a:r>
                      <a:endParaRPr sz="3600">
                        <a:latin typeface="Gill Sans MT"/>
                        <a:cs typeface="Gill Sans MT"/>
                      </a:endParaRPr>
                    </a:p>
                  </a:txBody>
                  <a:tcPr marL="0" marR="0" marT="1016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0" y="5613400"/>
            <a:ext cx="12717780" cy="0"/>
          </a:xfrm>
          <a:custGeom>
            <a:avLst/>
            <a:gdLst/>
            <a:ahLst/>
            <a:cxnLst/>
            <a:rect l="l" t="t" r="r" b="b"/>
            <a:pathLst>
              <a:path w="12717780">
                <a:moveTo>
                  <a:pt x="0" y="0"/>
                </a:moveTo>
                <a:lnTo>
                  <a:pt x="12717411" y="0"/>
                </a:lnTo>
              </a:path>
            </a:pathLst>
          </a:custGeom>
          <a:ln w="38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6798" y="5988484"/>
          <a:ext cx="11585572" cy="18234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518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003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801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9260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06921">
                <a:tc>
                  <a:txBody>
                    <a:bodyPr/>
                    <a:lstStyle/>
                    <a:p>
                      <a:pPr marL="31750">
                        <a:lnSpc>
                          <a:spcPts val="4335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new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0020">
                        <a:lnSpc>
                          <a:spcPts val="4335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int[][]{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5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new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5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int[]{13,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5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12,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9385">
                        <a:lnSpc>
                          <a:spcPts val="4335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19},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4360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new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60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int[]{64,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60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89,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0020">
                        <a:lnSpc>
                          <a:spcPts val="4360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247},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692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4360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new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60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int[]{78,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60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57,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0020">
                        <a:lnSpc>
                          <a:spcPts val="4360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21}</a:t>
                      </a:r>
                      <a:r>
                        <a:rPr sz="4200" spc="-9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4200" dirty="0">
                          <a:latin typeface="Courier New"/>
                          <a:cs typeface="Courier New"/>
                        </a:rPr>
                        <a:t>}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object 7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3179" y="0"/>
            <a:ext cx="10708005" cy="19735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160" algn="ctr">
              <a:lnSpc>
                <a:spcPct val="100000"/>
              </a:lnSpc>
              <a:spcBef>
                <a:spcPts val="100"/>
              </a:spcBef>
            </a:pPr>
            <a:r>
              <a:rPr sz="8000" spc="-5" dirty="0"/>
              <a:t>Accessing</a:t>
            </a:r>
            <a:r>
              <a:rPr sz="8000" spc="-15" dirty="0"/>
              <a:t> </a:t>
            </a:r>
            <a:r>
              <a:rPr sz="8000" spc="-25" dirty="0"/>
              <a:t>Rows</a:t>
            </a:r>
          </a:p>
          <a:p>
            <a:pPr algn="ctr">
              <a:lnSpc>
                <a:spcPct val="100000"/>
              </a:lnSpc>
              <a:spcBef>
                <a:spcPts val="220"/>
              </a:spcBef>
              <a:tabLst>
                <a:tab pos="2851785" algn="l"/>
                <a:tab pos="3227705" algn="l"/>
                <a:tab pos="8176259" algn="l"/>
                <a:tab pos="8646160" algn="l"/>
              </a:tabLst>
            </a:pPr>
            <a:r>
              <a:rPr sz="4200" spc="-5" dirty="0"/>
              <a:t>One </a:t>
            </a:r>
            <a:r>
              <a:rPr sz="4200" spc="-50" dirty="0"/>
              <a:t>row</a:t>
            </a:r>
            <a:r>
              <a:rPr sz="4200" dirty="0"/>
              <a:t> of	a	</a:t>
            </a:r>
            <a:r>
              <a:rPr sz="4200" spc="-10" dirty="0"/>
              <a:t>two-dimensional</a:t>
            </a:r>
            <a:r>
              <a:rPr sz="4200" spc="15" dirty="0"/>
              <a:t> </a:t>
            </a:r>
            <a:r>
              <a:rPr sz="4200" spc="-45" dirty="0"/>
              <a:t>array	</a:t>
            </a:r>
            <a:r>
              <a:rPr sz="4200" spc="-5" dirty="0"/>
              <a:t>is	</a:t>
            </a:r>
            <a:r>
              <a:rPr sz="4200" dirty="0"/>
              <a:t>an</a:t>
            </a:r>
            <a:r>
              <a:rPr sz="4200" spc="-60" dirty="0"/>
              <a:t> </a:t>
            </a:r>
            <a:r>
              <a:rPr sz="4200" spc="-75" dirty="0"/>
              <a:t>array...</a:t>
            </a:r>
            <a:endParaRPr sz="4200" dirty="0"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1092" y="0"/>
            <a:ext cx="6922134" cy="1243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spc="-5" dirty="0"/>
              <a:t>Accessing</a:t>
            </a:r>
            <a:r>
              <a:rPr sz="8000" spc="-60" dirty="0"/>
              <a:t> </a:t>
            </a:r>
            <a:r>
              <a:rPr sz="8000" spc="-25" dirty="0"/>
              <a:t>Rows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3179" y="836930"/>
            <a:ext cx="10708005" cy="2451100"/>
          </a:xfrm>
          <a:prstGeom prst="rect">
            <a:avLst/>
          </a:prstGeom>
        </p:spPr>
        <p:txBody>
          <a:bodyPr vert="horz" wrap="square" lIns="0" tIns="2806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10"/>
              </a:spcBef>
              <a:tabLst>
                <a:tab pos="2864485" algn="l"/>
                <a:tab pos="3240405" algn="l"/>
                <a:tab pos="8188959" algn="l"/>
                <a:tab pos="8658860" algn="l"/>
              </a:tabLst>
            </a:pPr>
            <a:r>
              <a:rPr sz="4200" spc="-5" dirty="0">
                <a:latin typeface="Gill Sans MT"/>
                <a:cs typeface="Gill Sans MT"/>
              </a:rPr>
              <a:t>One </a:t>
            </a:r>
            <a:r>
              <a:rPr sz="4200" spc="-50" dirty="0">
                <a:latin typeface="Gill Sans MT"/>
                <a:cs typeface="Gill Sans MT"/>
              </a:rPr>
              <a:t>row</a:t>
            </a:r>
            <a:r>
              <a:rPr sz="4200" dirty="0">
                <a:latin typeface="Gill Sans MT"/>
                <a:cs typeface="Gill Sans MT"/>
              </a:rPr>
              <a:t> of	a	</a:t>
            </a:r>
            <a:r>
              <a:rPr sz="4200" spc="-10" dirty="0">
                <a:latin typeface="Gill Sans MT"/>
                <a:cs typeface="Gill Sans MT"/>
              </a:rPr>
              <a:t>two-dimensional</a:t>
            </a:r>
            <a:r>
              <a:rPr sz="4200" spc="15" dirty="0">
                <a:latin typeface="Gill Sans MT"/>
                <a:cs typeface="Gill Sans MT"/>
              </a:rPr>
              <a:t> </a:t>
            </a:r>
            <a:r>
              <a:rPr sz="4200" spc="-45" dirty="0">
                <a:latin typeface="Gill Sans MT"/>
                <a:cs typeface="Gill Sans MT"/>
              </a:rPr>
              <a:t>array	</a:t>
            </a:r>
            <a:r>
              <a:rPr sz="4200" spc="-5" dirty="0">
                <a:latin typeface="Gill Sans MT"/>
                <a:cs typeface="Gill Sans MT"/>
              </a:rPr>
              <a:t>is	</a:t>
            </a:r>
            <a:r>
              <a:rPr sz="4200" dirty="0">
                <a:latin typeface="Gill Sans MT"/>
                <a:cs typeface="Gill Sans MT"/>
              </a:rPr>
              <a:t>an</a:t>
            </a:r>
            <a:r>
              <a:rPr sz="4200" spc="-60" dirty="0">
                <a:latin typeface="Gill Sans MT"/>
                <a:cs typeface="Gill Sans MT"/>
              </a:rPr>
              <a:t> </a:t>
            </a:r>
            <a:r>
              <a:rPr sz="4200" spc="-75" dirty="0">
                <a:latin typeface="Gill Sans MT"/>
                <a:cs typeface="Gill Sans MT"/>
              </a:rPr>
              <a:t>array...</a:t>
            </a:r>
            <a:endParaRPr sz="4200">
              <a:latin typeface="Gill Sans MT"/>
              <a:cs typeface="Gill Sans MT"/>
            </a:endParaRPr>
          </a:p>
          <a:p>
            <a:pPr marL="1993900" marR="1983739">
              <a:lnSpc>
                <a:spcPts val="4800"/>
              </a:lnSpc>
              <a:spcBef>
                <a:spcPts val="2470"/>
              </a:spcBef>
            </a:pPr>
            <a:r>
              <a:rPr sz="4200" spc="-5" dirty="0">
                <a:latin typeface="Courier New"/>
                <a:cs typeface="Courier New"/>
              </a:rPr>
              <a:t>int[][] array </a:t>
            </a:r>
            <a:r>
              <a:rPr sz="4200" dirty="0">
                <a:latin typeface="Courier New"/>
                <a:cs typeface="Courier New"/>
              </a:rPr>
              <a:t>= ...;  </a:t>
            </a:r>
            <a:r>
              <a:rPr sz="4200" spc="-5" dirty="0">
                <a:latin typeface="Courier New"/>
                <a:cs typeface="Courier New"/>
              </a:rPr>
              <a:t>int[] row </a:t>
            </a:r>
            <a:r>
              <a:rPr sz="4200" dirty="0">
                <a:latin typeface="Courier New"/>
                <a:cs typeface="Courier New"/>
              </a:rPr>
              <a:t>=</a:t>
            </a:r>
            <a:r>
              <a:rPr sz="4200" spc="-9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array[0];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1092" y="0"/>
            <a:ext cx="6922134" cy="1243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spc="-5" dirty="0"/>
              <a:t>Accessing</a:t>
            </a:r>
            <a:r>
              <a:rPr sz="8000" spc="-60" dirty="0"/>
              <a:t> </a:t>
            </a:r>
            <a:r>
              <a:rPr sz="8000" spc="-25" dirty="0"/>
              <a:t>Rows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36449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43179" y="836930"/>
            <a:ext cx="10708005" cy="4654550"/>
          </a:xfrm>
          <a:prstGeom prst="rect">
            <a:avLst/>
          </a:prstGeom>
        </p:spPr>
        <p:txBody>
          <a:bodyPr vert="horz" wrap="square" lIns="0" tIns="2806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210"/>
              </a:spcBef>
              <a:tabLst>
                <a:tab pos="2851785" algn="l"/>
                <a:tab pos="3227705" algn="l"/>
                <a:tab pos="8176259" algn="l"/>
                <a:tab pos="8646160" algn="l"/>
              </a:tabLst>
            </a:pPr>
            <a:r>
              <a:rPr sz="4200" spc="-5" dirty="0">
                <a:latin typeface="Gill Sans MT"/>
                <a:cs typeface="Gill Sans MT"/>
              </a:rPr>
              <a:t>One </a:t>
            </a:r>
            <a:r>
              <a:rPr sz="4200" spc="-50" dirty="0">
                <a:latin typeface="Gill Sans MT"/>
                <a:cs typeface="Gill Sans MT"/>
              </a:rPr>
              <a:t>row</a:t>
            </a:r>
            <a:r>
              <a:rPr sz="4200" dirty="0">
                <a:latin typeface="Gill Sans MT"/>
                <a:cs typeface="Gill Sans MT"/>
              </a:rPr>
              <a:t> of	a	</a:t>
            </a:r>
            <a:r>
              <a:rPr sz="4200" spc="-10" dirty="0">
                <a:latin typeface="Gill Sans MT"/>
                <a:cs typeface="Gill Sans MT"/>
              </a:rPr>
              <a:t>two-dimensional</a:t>
            </a:r>
            <a:r>
              <a:rPr sz="4200" spc="15" dirty="0">
                <a:latin typeface="Gill Sans MT"/>
                <a:cs typeface="Gill Sans MT"/>
              </a:rPr>
              <a:t> </a:t>
            </a:r>
            <a:r>
              <a:rPr sz="4200" spc="-45" dirty="0">
                <a:latin typeface="Gill Sans MT"/>
                <a:cs typeface="Gill Sans MT"/>
              </a:rPr>
              <a:t>array	</a:t>
            </a:r>
            <a:r>
              <a:rPr sz="4200" spc="-5" dirty="0">
                <a:latin typeface="Gill Sans MT"/>
                <a:cs typeface="Gill Sans MT"/>
              </a:rPr>
              <a:t>is	</a:t>
            </a:r>
            <a:r>
              <a:rPr sz="4200" dirty="0">
                <a:latin typeface="Gill Sans MT"/>
                <a:cs typeface="Gill Sans MT"/>
              </a:rPr>
              <a:t>an</a:t>
            </a:r>
            <a:r>
              <a:rPr sz="4200" spc="-60" dirty="0">
                <a:latin typeface="Gill Sans MT"/>
                <a:cs typeface="Gill Sans MT"/>
              </a:rPr>
              <a:t> </a:t>
            </a:r>
            <a:r>
              <a:rPr sz="4200" spc="-75" dirty="0">
                <a:latin typeface="Gill Sans MT"/>
                <a:cs typeface="Gill Sans MT"/>
              </a:rPr>
              <a:t>array...</a:t>
            </a:r>
            <a:endParaRPr sz="4200" dirty="0">
              <a:latin typeface="Gill Sans MT"/>
              <a:cs typeface="Gill Sans MT"/>
            </a:endParaRPr>
          </a:p>
          <a:p>
            <a:pPr marL="1993900" marR="1983739">
              <a:lnSpc>
                <a:spcPts val="4800"/>
              </a:lnSpc>
              <a:spcBef>
                <a:spcPts val="2470"/>
              </a:spcBef>
            </a:pPr>
            <a:r>
              <a:rPr sz="4200" spc="-5" dirty="0">
                <a:latin typeface="Courier New"/>
                <a:cs typeface="Courier New"/>
              </a:rPr>
              <a:t>int[][] array </a:t>
            </a:r>
            <a:r>
              <a:rPr sz="4200" dirty="0">
                <a:latin typeface="Courier New"/>
                <a:cs typeface="Courier New"/>
              </a:rPr>
              <a:t>= ...;  </a:t>
            </a:r>
            <a:r>
              <a:rPr sz="4200" spc="-5" dirty="0">
                <a:latin typeface="Courier New"/>
                <a:cs typeface="Courier New"/>
              </a:rPr>
              <a:t>int[] row </a:t>
            </a:r>
            <a:r>
              <a:rPr sz="4200" dirty="0">
                <a:latin typeface="Courier New"/>
                <a:cs typeface="Courier New"/>
              </a:rPr>
              <a:t>=</a:t>
            </a:r>
            <a:r>
              <a:rPr sz="4200" spc="-9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array[0];</a:t>
            </a:r>
          </a:p>
          <a:p>
            <a:pPr marL="10160" algn="ctr">
              <a:lnSpc>
                <a:spcPct val="100000"/>
              </a:lnSpc>
              <a:spcBef>
                <a:spcPts val="1890"/>
              </a:spcBef>
            </a:pPr>
            <a:r>
              <a:rPr sz="8000" spc="-5" dirty="0">
                <a:latin typeface="Gill Sans MT"/>
                <a:cs typeface="Gill Sans MT"/>
              </a:rPr>
              <a:t>Accessing</a:t>
            </a:r>
            <a:r>
              <a:rPr sz="8000" spc="-15" dirty="0">
                <a:latin typeface="Gill Sans MT"/>
                <a:cs typeface="Gill Sans MT"/>
              </a:rPr>
              <a:t> </a:t>
            </a:r>
            <a:r>
              <a:rPr sz="8000" spc="-5" dirty="0">
                <a:latin typeface="Gill Sans MT"/>
                <a:cs typeface="Gill Sans MT"/>
              </a:rPr>
              <a:t>Columns</a:t>
            </a:r>
            <a:endParaRPr sz="8000" dirty="0">
              <a:latin typeface="Gill Sans MT"/>
              <a:cs typeface="Gill Sans MT"/>
            </a:endParaRPr>
          </a:p>
          <a:p>
            <a:pPr marL="12065" algn="ctr">
              <a:lnSpc>
                <a:spcPct val="100000"/>
              </a:lnSpc>
              <a:spcBef>
                <a:spcPts val="219"/>
              </a:spcBef>
            </a:pPr>
            <a:r>
              <a:rPr sz="4200" spc="-5" dirty="0">
                <a:latin typeface="Gill Sans MT"/>
                <a:cs typeface="Gill Sans MT"/>
              </a:rPr>
              <a:t>...and columns </a:t>
            </a:r>
            <a:r>
              <a:rPr sz="4200" spc="-30" dirty="0">
                <a:latin typeface="Gill Sans MT"/>
                <a:cs typeface="Gill Sans MT"/>
              </a:rPr>
              <a:t>are </a:t>
            </a:r>
            <a:r>
              <a:rPr sz="4200" spc="-5" dirty="0">
                <a:latin typeface="Gill Sans MT"/>
                <a:cs typeface="Gill Sans MT"/>
              </a:rPr>
              <a:t>individual </a:t>
            </a:r>
            <a:r>
              <a:rPr sz="4200" dirty="0">
                <a:latin typeface="Gill Sans MT"/>
                <a:cs typeface="Gill Sans MT"/>
              </a:rPr>
              <a:t>elements of</a:t>
            </a:r>
            <a:r>
              <a:rPr sz="4200" spc="10" dirty="0">
                <a:latin typeface="Gill Sans MT"/>
                <a:cs typeface="Gill Sans MT"/>
              </a:rPr>
              <a:t> </a:t>
            </a:r>
            <a:r>
              <a:rPr sz="4200" spc="-35" dirty="0">
                <a:latin typeface="Gill Sans MT"/>
                <a:cs typeface="Gill Sans MT"/>
              </a:rPr>
              <a:t>rows.</a:t>
            </a:r>
            <a:endParaRPr sz="4200" dirty="0">
              <a:latin typeface="Gill Sans MT"/>
              <a:cs typeface="Gill Sans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1092" y="0"/>
            <a:ext cx="6922134" cy="1243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spc="-5" dirty="0"/>
              <a:t>Accessing</a:t>
            </a:r>
            <a:r>
              <a:rPr sz="8000" spc="-60" dirty="0"/>
              <a:t> </a:t>
            </a:r>
            <a:r>
              <a:rPr sz="8000" spc="-25" dirty="0"/>
              <a:t>Rows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36449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43179" y="836930"/>
            <a:ext cx="10708005" cy="6572250"/>
          </a:xfrm>
          <a:prstGeom prst="rect">
            <a:avLst/>
          </a:prstGeom>
        </p:spPr>
        <p:txBody>
          <a:bodyPr vert="horz" wrap="square" lIns="0" tIns="2806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210"/>
              </a:spcBef>
              <a:tabLst>
                <a:tab pos="2851785" algn="l"/>
                <a:tab pos="3227705" algn="l"/>
                <a:tab pos="8176259" algn="l"/>
                <a:tab pos="8646160" algn="l"/>
              </a:tabLst>
            </a:pPr>
            <a:r>
              <a:rPr sz="4200" spc="-5" dirty="0">
                <a:latin typeface="Gill Sans MT"/>
                <a:cs typeface="Gill Sans MT"/>
              </a:rPr>
              <a:t>One </a:t>
            </a:r>
            <a:r>
              <a:rPr sz="4200" spc="-50" dirty="0">
                <a:latin typeface="Gill Sans MT"/>
                <a:cs typeface="Gill Sans MT"/>
              </a:rPr>
              <a:t>row</a:t>
            </a:r>
            <a:r>
              <a:rPr sz="4200" dirty="0">
                <a:latin typeface="Gill Sans MT"/>
                <a:cs typeface="Gill Sans MT"/>
              </a:rPr>
              <a:t> of	a	</a:t>
            </a:r>
            <a:r>
              <a:rPr sz="4200" spc="-10" dirty="0">
                <a:latin typeface="Gill Sans MT"/>
                <a:cs typeface="Gill Sans MT"/>
              </a:rPr>
              <a:t>two-dimensional</a:t>
            </a:r>
            <a:r>
              <a:rPr sz="4200" spc="15" dirty="0">
                <a:latin typeface="Gill Sans MT"/>
                <a:cs typeface="Gill Sans MT"/>
              </a:rPr>
              <a:t> </a:t>
            </a:r>
            <a:r>
              <a:rPr sz="4200" spc="-45" dirty="0">
                <a:latin typeface="Gill Sans MT"/>
                <a:cs typeface="Gill Sans MT"/>
              </a:rPr>
              <a:t>array	</a:t>
            </a:r>
            <a:r>
              <a:rPr sz="4200" spc="-5" dirty="0">
                <a:latin typeface="Gill Sans MT"/>
                <a:cs typeface="Gill Sans MT"/>
              </a:rPr>
              <a:t>is	</a:t>
            </a:r>
            <a:r>
              <a:rPr sz="4200" dirty="0">
                <a:latin typeface="Gill Sans MT"/>
                <a:cs typeface="Gill Sans MT"/>
              </a:rPr>
              <a:t>an</a:t>
            </a:r>
            <a:r>
              <a:rPr sz="4200" spc="-60" dirty="0">
                <a:latin typeface="Gill Sans MT"/>
                <a:cs typeface="Gill Sans MT"/>
              </a:rPr>
              <a:t> </a:t>
            </a:r>
            <a:r>
              <a:rPr sz="4200" spc="-75" dirty="0">
                <a:latin typeface="Gill Sans MT"/>
                <a:cs typeface="Gill Sans MT"/>
              </a:rPr>
              <a:t>array...</a:t>
            </a:r>
            <a:endParaRPr sz="4200" dirty="0">
              <a:latin typeface="Gill Sans MT"/>
              <a:cs typeface="Gill Sans MT"/>
            </a:endParaRPr>
          </a:p>
          <a:p>
            <a:pPr marL="1993900" marR="1983739">
              <a:lnSpc>
                <a:spcPts val="4800"/>
              </a:lnSpc>
              <a:spcBef>
                <a:spcPts val="2470"/>
              </a:spcBef>
            </a:pPr>
            <a:r>
              <a:rPr sz="4200" spc="-5" dirty="0">
                <a:latin typeface="Courier New"/>
                <a:cs typeface="Courier New"/>
              </a:rPr>
              <a:t>int[][] array </a:t>
            </a:r>
            <a:r>
              <a:rPr sz="4200" dirty="0">
                <a:latin typeface="Courier New"/>
                <a:cs typeface="Courier New"/>
              </a:rPr>
              <a:t>= ...;  </a:t>
            </a:r>
            <a:r>
              <a:rPr sz="4200" spc="-5" dirty="0">
                <a:latin typeface="Courier New"/>
                <a:cs typeface="Courier New"/>
              </a:rPr>
              <a:t>int[] row </a:t>
            </a:r>
            <a:r>
              <a:rPr sz="4200" dirty="0">
                <a:latin typeface="Courier New"/>
                <a:cs typeface="Courier New"/>
              </a:rPr>
              <a:t>=</a:t>
            </a:r>
            <a:r>
              <a:rPr sz="4200" spc="-9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array[0];</a:t>
            </a:r>
          </a:p>
          <a:p>
            <a:pPr marL="10160" algn="ctr">
              <a:lnSpc>
                <a:spcPct val="100000"/>
              </a:lnSpc>
              <a:spcBef>
                <a:spcPts val="1890"/>
              </a:spcBef>
            </a:pPr>
            <a:r>
              <a:rPr sz="8000" spc="-5" dirty="0">
                <a:latin typeface="Gill Sans MT"/>
                <a:cs typeface="Gill Sans MT"/>
              </a:rPr>
              <a:t>Accessing</a:t>
            </a:r>
            <a:r>
              <a:rPr sz="8000" spc="-15" dirty="0">
                <a:latin typeface="Gill Sans MT"/>
                <a:cs typeface="Gill Sans MT"/>
              </a:rPr>
              <a:t> </a:t>
            </a:r>
            <a:r>
              <a:rPr sz="8000" spc="-5" dirty="0">
                <a:latin typeface="Gill Sans MT"/>
                <a:cs typeface="Gill Sans MT"/>
              </a:rPr>
              <a:t>Columns</a:t>
            </a:r>
            <a:endParaRPr sz="8000" dirty="0">
              <a:latin typeface="Gill Sans MT"/>
              <a:cs typeface="Gill Sans MT"/>
            </a:endParaRPr>
          </a:p>
          <a:p>
            <a:pPr marL="12065" algn="ctr">
              <a:lnSpc>
                <a:spcPct val="100000"/>
              </a:lnSpc>
              <a:spcBef>
                <a:spcPts val="219"/>
              </a:spcBef>
            </a:pPr>
            <a:r>
              <a:rPr sz="4200" spc="-5" dirty="0">
                <a:latin typeface="Gill Sans MT"/>
                <a:cs typeface="Gill Sans MT"/>
              </a:rPr>
              <a:t>...and columns </a:t>
            </a:r>
            <a:r>
              <a:rPr sz="4200" spc="-30" dirty="0">
                <a:latin typeface="Gill Sans MT"/>
                <a:cs typeface="Gill Sans MT"/>
              </a:rPr>
              <a:t>are </a:t>
            </a:r>
            <a:r>
              <a:rPr sz="4200" spc="-5" dirty="0">
                <a:latin typeface="Gill Sans MT"/>
                <a:cs typeface="Gill Sans MT"/>
              </a:rPr>
              <a:t>individual </a:t>
            </a:r>
            <a:r>
              <a:rPr sz="4200" dirty="0">
                <a:latin typeface="Gill Sans MT"/>
                <a:cs typeface="Gill Sans MT"/>
              </a:rPr>
              <a:t>elements of</a:t>
            </a:r>
            <a:r>
              <a:rPr sz="4200" spc="10" dirty="0">
                <a:latin typeface="Gill Sans MT"/>
                <a:cs typeface="Gill Sans MT"/>
              </a:rPr>
              <a:t> </a:t>
            </a:r>
            <a:r>
              <a:rPr sz="4200" spc="-35" dirty="0">
                <a:latin typeface="Gill Sans MT"/>
                <a:cs typeface="Gill Sans MT"/>
              </a:rPr>
              <a:t>rows.</a:t>
            </a:r>
            <a:endParaRPr sz="4200" dirty="0">
              <a:latin typeface="Gill Sans MT"/>
              <a:cs typeface="Gill Sans MT"/>
            </a:endParaRPr>
          </a:p>
          <a:p>
            <a:pPr marL="1028065" marR="2949575">
              <a:lnSpc>
                <a:spcPts val="4800"/>
              </a:lnSpc>
              <a:spcBef>
                <a:spcPts val="819"/>
              </a:spcBef>
            </a:pPr>
            <a:r>
              <a:rPr sz="4200" spc="-5" dirty="0">
                <a:latin typeface="Courier New"/>
                <a:cs typeface="Courier New"/>
              </a:rPr>
              <a:t>int[][] array </a:t>
            </a:r>
            <a:r>
              <a:rPr sz="4200" dirty="0">
                <a:latin typeface="Courier New"/>
                <a:cs typeface="Courier New"/>
              </a:rPr>
              <a:t>= ...;  </a:t>
            </a:r>
            <a:r>
              <a:rPr sz="4200" spc="-5" dirty="0">
                <a:latin typeface="Courier New"/>
                <a:cs typeface="Courier New"/>
              </a:rPr>
              <a:t>int[] row </a:t>
            </a:r>
            <a:r>
              <a:rPr sz="4200" dirty="0">
                <a:latin typeface="Courier New"/>
                <a:cs typeface="Courier New"/>
              </a:rPr>
              <a:t>=</a:t>
            </a:r>
            <a:r>
              <a:rPr sz="4200" spc="-9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array[0];</a:t>
            </a:r>
          </a:p>
          <a:p>
            <a:pPr marL="1028065">
              <a:lnSpc>
                <a:spcPts val="4680"/>
              </a:lnSpc>
            </a:pPr>
            <a:r>
              <a:rPr sz="4200" spc="-5" dirty="0">
                <a:latin typeface="Courier New"/>
                <a:cs typeface="Courier New"/>
              </a:rPr>
              <a:t>int columnElement </a:t>
            </a:r>
            <a:r>
              <a:rPr sz="4200" dirty="0">
                <a:latin typeface="Courier New"/>
                <a:cs typeface="Courier New"/>
              </a:rPr>
              <a:t>=</a:t>
            </a:r>
            <a:r>
              <a:rPr sz="4200" spc="-5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row[5];</a:t>
            </a: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1092" y="0"/>
            <a:ext cx="6922134" cy="1243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spc="-5" dirty="0"/>
              <a:t>Accessing</a:t>
            </a:r>
            <a:r>
              <a:rPr sz="8000" spc="-60" dirty="0"/>
              <a:t> </a:t>
            </a:r>
            <a:r>
              <a:rPr sz="8000" spc="-25" dirty="0"/>
              <a:t>Rows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36449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76454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43179" y="836930"/>
            <a:ext cx="10708005" cy="8401050"/>
          </a:xfrm>
          <a:prstGeom prst="rect">
            <a:avLst/>
          </a:prstGeom>
        </p:spPr>
        <p:txBody>
          <a:bodyPr vert="horz" wrap="square" lIns="0" tIns="2806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210"/>
              </a:spcBef>
              <a:tabLst>
                <a:tab pos="2851785" algn="l"/>
                <a:tab pos="3227705" algn="l"/>
                <a:tab pos="8176259" algn="l"/>
                <a:tab pos="8646160" algn="l"/>
              </a:tabLst>
            </a:pPr>
            <a:r>
              <a:rPr sz="4200" spc="-5" dirty="0">
                <a:latin typeface="Gill Sans MT"/>
                <a:cs typeface="Gill Sans MT"/>
              </a:rPr>
              <a:t>One </a:t>
            </a:r>
            <a:r>
              <a:rPr sz="4200" spc="-50" dirty="0">
                <a:latin typeface="Gill Sans MT"/>
                <a:cs typeface="Gill Sans MT"/>
              </a:rPr>
              <a:t>row</a:t>
            </a:r>
            <a:r>
              <a:rPr sz="4200" dirty="0">
                <a:latin typeface="Gill Sans MT"/>
                <a:cs typeface="Gill Sans MT"/>
              </a:rPr>
              <a:t> of	a	</a:t>
            </a:r>
            <a:r>
              <a:rPr sz="4200" spc="-10" dirty="0">
                <a:latin typeface="Gill Sans MT"/>
                <a:cs typeface="Gill Sans MT"/>
              </a:rPr>
              <a:t>two-dimensional</a:t>
            </a:r>
            <a:r>
              <a:rPr sz="4200" spc="15" dirty="0">
                <a:latin typeface="Gill Sans MT"/>
                <a:cs typeface="Gill Sans MT"/>
              </a:rPr>
              <a:t> </a:t>
            </a:r>
            <a:r>
              <a:rPr sz="4200" spc="-45" dirty="0">
                <a:latin typeface="Gill Sans MT"/>
                <a:cs typeface="Gill Sans MT"/>
              </a:rPr>
              <a:t>array	</a:t>
            </a:r>
            <a:r>
              <a:rPr sz="4200" spc="-5" dirty="0">
                <a:latin typeface="Gill Sans MT"/>
                <a:cs typeface="Gill Sans MT"/>
              </a:rPr>
              <a:t>is	</a:t>
            </a:r>
            <a:r>
              <a:rPr sz="4200" dirty="0">
                <a:latin typeface="Gill Sans MT"/>
                <a:cs typeface="Gill Sans MT"/>
              </a:rPr>
              <a:t>an</a:t>
            </a:r>
            <a:r>
              <a:rPr sz="4200" spc="-60" dirty="0">
                <a:latin typeface="Gill Sans MT"/>
                <a:cs typeface="Gill Sans MT"/>
              </a:rPr>
              <a:t> </a:t>
            </a:r>
            <a:r>
              <a:rPr sz="4200" spc="-75" dirty="0">
                <a:latin typeface="Gill Sans MT"/>
                <a:cs typeface="Gill Sans MT"/>
              </a:rPr>
              <a:t>array...</a:t>
            </a:r>
            <a:endParaRPr sz="4200" dirty="0">
              <a:latin typeface="Gill Sans MT"/>
              <a:cs typeface="Gill Sans MT"/>
            </a:endParaRPr>
          </a:p>
          <a:p>
            <a:pPr marL="1993900" marR="1983739">
              <a:lnSpc>
                <a:spcPts val="4800"/>
              </a:lnSpc>
              <a:spcBef>
                <a:spcPts val="2470"/>
              </a:spcBef>
            </a:pPr>
            <a:r>
              <a:rPr sz="4200" spc="-5" dirty="0">
                <a:latin typeface="Courier New"/>
                <a:cs typeface="Courier New"/>
              </a:rPr>
              <a:t>int[][] array </a:t>
            </a:r>
            <a:r>
              <a:rPr sz="4200" dirty="0">
                <a:latin typeface="Courier New"/>
                <a:cs typeface="Courier New"/>
              </a:rPr>
              <a:t>= ...;  </a:t>
            </a:r>
            <a:r>
              <a:rPr sz="4200" spc="-5" dirty="0">
                <a:latin typeface="Courier New"/>
                <a:cs typeface="Courier New"/>
              </a:rPr>
              <a:t>int[] row </a:t>
            </a:r>
            <a:r>
              <a:rPr sz="4200" dirty="0">
                <a:latin typeface="Courier New"/>
                <a:cs typeface="Courier New"/>
              </a:rPr>
              <a:t>=</a:t>
            </a:r>
            <a:r>
              <a:rPr sz="4200" spc="-9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array[0];</a:t>
            </a:r>
          </a:p>
          <a:p>
            <a:pPr marL="10160" algn="ctr">
              <a:lnSpc>
                <a:spcPct val="100000"/>
              </a:lnSpc>
              <a:spcBef>
                <a:spcPts val="1890"/>
              </a:spcBef>
            </a:pPr>
            <a:r>
              <a:rPr sz="8000" spc="-5" dirty="0">
                <a:latin typeface="Gill Sans MT"/>
                <a:cs typeface="Gill Sans MT"/>
              </a:rPr>
              <a:t>Accessing</a:t>
            </a:r>
            <a:r>
              <a:rPr sz="8000" spc="-15" dirty="0">
                <a:latin typeface="Gill Sans MT"/>
                <a:cs typeface="Gill Sans MT"/>
              </a:rPr>
              <a:t> </a:t>
            </a:r>
            <a:r>
              <a:rPr sz="8000" spc="-5" dirty="0">
                <a:latin typeface="Gill Sans MT"/>
                <a:cs typeface="Gill Sans MT"/>
              </a:rPr>
              <a:t>Columns</a:t>
            </a:r>
            <a:endParaRPr sz="8000" dirty="0">
              <a:latin typeface="Gill Sans MT"/>
              <a:cs typeface="Gill Sans MT"/>
            </a:endParaRPr>
          </a:p>
          <a:p>
            <a:pPr marL="12065" algn="ctr">
              <a:lnSpc>
                <a:spcPct val="100000"/>
              </a:lnSpc>
              <a:spcBef>
                <a:spcPts val="219"/>
              </a:spcBef>
            </a:pPr>
            <a:r>
              <a:rPr sz="4200" spc="-5" dirty="0">
                <a:latin typeface="Gill Sans MT"/>
                <a:cs typeface="Gill Sans MT"/>
              </a:rPr>
              <a:t>...and columns </a:t>
            </a:r>
            <a:r>
              <a:rPr sz="4200" spc="-30" dirty="0">
                <a:latin typeface="Gill Sans MT"/>
                <a:cs typeface="Gill Sans MT"/>
              </a:rPr>
              <a:t>are </a:t>
            </a:r>
            <a:r>
              <a:rPr sz="4200" spc="-5" dirty="0">
                <a:latin typeface="Gill Sans MT"/>
                <a:cs typeface="Gill Sans MT"/>
              </a:rPr>
              <a:t>individual </a:t>
            </a:r>
            <a:r>
              <a:rPr sz="4200" dirty="0">
                <a:latin typeface="Gill Sans MT"/>
                <a:cs typeface="Gill Sans MT"/>
              </a:rPr>
              <a:t>elements of</a:t>
            </a:r>
            <a:r>
              <a:rPr sz="4200" spc="10" dirty="0">
                <a:latin typeface="Gill Sans MT"/>
                <a:cs typeface="Gill Sans MT"/>
              </a:rPr>
              <a:t> </a:t>
            </a:r>
            <a:r>
              <a:rPr sz="4200" spc="-35" dirty="0">
                <a:latin typeface="Gill Sans MT"/>
                <a:cs typeface="Gill Sans MT"/>
              </a:rPr>
              <a:t>rows.</a:t>
            </a:r>
            <a:endParaRPr sz="4200" dirty="0">
              <a:latin typeface="Gill Sans MT"/>
              <a:cs typeface="Gill Sans MT"/>
            </a:endParaRPr>
          </a:p>
          <a:p>
            <a:pPr marL="1028065" marR="2949575">
              <a:lnSpc>
                <a:spcPts val="4800"/>
              </a:lnSpc>
              <a:spcBef>
                <a:spcPts val="819"/>
              </a:spcBef>
            </a:pPr>
            <a:r>
              <a:rPr sz="4200" spc="-5" dirty="0">
                <a:latin typeface="Courier New"/>
                <a:cs typeface="Courier New"/>
              </a:rPr>
              <a:t>int[][] array </a:t>
            </a:r>
            <a:r>
              <a:rPr sz="4200" dirty="0">
                <a:latin typeface="Courier New"/>
                <a:cs typeface="Courier New"/>
              </a:rPr>
              <a:t>= ...;  </a:t>
            </a:r>
            <a:r>
              <a:rPr sz="4200" spc="-5" dirty="0">
                <a:latin typeface="Courier New"/>
                <a:cs typeface="Courier New"/>
              </a:rPr>
              <a:t>int[] row </a:t>
            </a:r>
            <a:r>
              <a:rPr sz="4200" dirty="0">
                <a:latin typeface="Courier New"/>
                <a:cs typeface="Courier New"/>
              </a:rPr>
              <a:t>=</a:t>
            </a:r>
            <a:r>
              <a:rPr sz="4200" spc="-9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array[0];</a:t>
            </a:r>
          </a:p>
          <a:p>
            <a:pPr marL="1028065">
              <a:lnSpc>
                <a:spcPts val="4680"/>
              </a:lnSpc>
            </a:pPr>
            <a:r>
              <a:rPr sz="4200" spc="-5" dirty="0">
                <a:latin typeface="Courier New"/>
                <a:cs typeface="Courier New"/>
              </a:rPr>
              <a:t>int columnElement </a:t>
            </a:r>
            <a:r>
              <a:rPr sz="4200" dirty="0">
                <a:latin typeface="Courier New"/>
                <a:cs typeface="Courier New"/>
              </a:rPr>
              <a:t>=</a:t>
            </a:r>
            <a:r>
              <a:rPr sz="4200" spc="-5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row[5];</a:t>
            </a: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950" dirty="0">
              <a:latin typeface="Times New Roman"/>
              <a:cs typeface="Times New Roman"/>
            </a:endParaRPr>
          </a:p>
          <a:p>
            <a:pPr marL="227965">
              <a:lnSpc>
                <a:spcPts val="4920"/>
              </a:lnSpc>
            </a:pPr>
            <a:r>
              <a:rPr sz="4200" spc="-5" dirty="0">
                <a:latin typeface="Courier New"/>
                <a:cs typeface="Courier New"/>
              </a:rPr>
              <a:t>int[][] array </a:t>
            </a:r>
            <a:r>
              <a:rPr sz="4200" dirty="0">
                <a:latin typeface="Courier New"/>
                <a:cs typeface="Courier New"/>
              </a:rPr>
              <a:t>=</a:t>
            </a:r>
            <a:r>
              <a:rPr sz="4200" spc="-2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...;</a:t>
            </a:r>
          </a:p>
          <a:p>
            <a:pPr marL="227965">
              <a:lnSpc>
                <a:spcPts val="4920"/>
              </a:lnSpc>
            </a:pPr>
            <a:r>
              <a:rPr sz="4200" spc="-5" dirty="0">
                <a:latin typeface="Courier New"/>
                <a:cs typeface="Courier New"/>
              </a:rPr>
              <a:t>int columnElement </a:t>
            </a:r>
            <a:r>
              <a:rPr sz="4200" dirty="0">
                <a:latin typeface="Courier New"/>
                <a:cs typeface="Courier New"/>
              </a:rPr>
              <a:t>=</a:t>
            </a:r>
            <a:r>
              <a:rPr sz="4200" spc="-8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array[0][5];</a:t>
            </a:r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9AF306B-F425-4C39-85A9-547D373D9B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617" y="2171700"/>
            <a:ext cx="12506165" cy="4765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592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50171" y="762000"/>
            <a:ext cx="330517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Outline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00200" y="4292600"/>
            <a:ext cx="5730875" cy="1978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9600" indent="-571500">
              <a:lnSpc>
                <a:spcPts val="8090"/>
              </a:lnSpc>
              <a:buSzPct val="170238"/>
              <a:buFont typeface="Courier New"/>
              <a:buChar char="•"/>
              <a:tabLst>
                <a:tab pos="609600" algn="l"/>
              </a:tabLst>
            </a:pPr>
            <a:r>
              <a:rPr sz="4200" spc="-5" dirty="0">
                <a:latin typeface="Gill Sans MT"/>
                <a:cs typeface="Gill Sans MT"/>
              </a:rPr>
              <a:t>Multidimensional</a:t>
            </a:r>
            <a:r>
              <a:rPr sz="4200" spc="-20" dirty="0">
                <a:latin typeface="Gill Sans MT"/>
                <a:cs typeface="Gill Sans MT"/>
              </a:rPr>
              <a:t> </a:t>
            </a:r>
            <a:r>
              <a:rPr sz="4200" spc="-40" dirty="0">
                <a:latin typeface="Gill Sans MT"/>
                <a:cs typeface="Gill Sans MT"/>
              </a:rPr>
              <a:t>arrays</a:t>
            </a:r>
            <a:endParaRPr lang="en-US" sz="4200" spc="-40" dirty="0">
              <a:latin typeface="Gill Sans MT"/>
              <a:cs typeface="Gill Sans MT"/>
            </a:endParaRPr>
          </a:p>
          <a:p>
            <a:pPr marL="609600" indent="-571500">
              <a:lnSpc>
                <a:spcPts val="8090"/>
              </a:lnSpc>
              <a:buSzPct val="170238"/>
              <a:buFont typeface="Courier New"/>
              <a:buChar char="•"/>
              <a:tabLst>
                <a:tab pos="609600" algn="l"/>
              </a:tabLst>
            </a:pPr>
            <a:r>
              <a:rPr lang="en-US" sz="4200" dirty="0">
                <a:latin typeface="Gill Sans MT"/>
                <a:cs typeface="Gill Sans MT"/>
              </a:rPr>
              <a:t>JUnit</a:t>
            </a:r>
            <a:r>
              <a:rPr lang="en-US" sz="4200" spc="-10" dirty="0">
                <a:latin typeface="Gill Sans MT"/>
                <a:cs typeface="Gill Sans MT"/>
              </a:rPr>
              <a:t> </a:t>
            </a:r>
            <a:r>
              <a:rPr lang="en-US" sz="4200" dirty="0">
                <a:latin typeface="Courier New"/>
                <a:cs typeface="Courier New"/>
              </a:rPr>
              <a:t>fail()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4">
            <a:extLst>
              <a:ext uri="{FF2B5EF4-FFF2-40B4-BE49-F238E27FC236}">
                <a16:creationId xmlns:a16="http://schemas.microsoft.com/office/drawing/2014/main" id="{E25260D4-9C3D-4AC9-AB06-CF548B0A97D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6553200" y="6399213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E82559AF-2B69-4114-BAAA-3474A150944E}" type="slidenum">
              <a:rPr lang="en-US" altLang="en-US" smtClean="0"/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20</a:t>
            </a:fld>
            <a:endParaRPr lang="en-US" altLang="en-US" sz="1991"/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2B6F5F58-E380-4140-8430-3D2B721D62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66987" y="1037167"/>
            <a:ext cx="11054080" cy="923330"/>
          </a:xfrm>
        </p:spPr>
        <p:txBody>
          <a:bodyPr/>
          <a:lstStyle/>
          <a:p>
            <a:r>
              <a:rPr lang="en-US" altLang="en-US" sz="6000" dirty="0"/>
              <a:t>Lengths of Two-dimensional Arrays</a:t>
            </a:r>
            <a:endParaRPr lang="en-US" altLang="en-US" sz="6000" dirty="0">
              <a:solidFill>
                <a:schemeClr val="tx1"/>
              </a:solidFill>
              <a:latin typeface="Book Antiqua" panose="02040602050305030304" pitchFamily="18" charset="0"/>
              <a:hlinkClick r:id="rId2" action="ppaction://program"/>
            </a:endParaRPr>
          </a:p>
        </p:txBody>
      </p:sp>
      <p:sp>
        <p:nvSpPr>
          <p:cNvPr id="12292" name="Rectangle 12">
            <a:extLst>
              <a:ext uri="{FF2B5EF4-FFF2-40B4-BE49-F238E27FC236}">
                <a16:creationId xmlns:a16="http://schemas.microsoft.com/office/drawing/2014/main" id="{30FE4C18-8C7A-44AD-99A9-2238D6E8A5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8587" y="4464474"/>
            <a:ext cx="13004800" cy="617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3413"/>
          </a:p>
        </p:txBody>
      </p:sp>
      <p:sp>
        <p:nvSpPr>
          <p:cNvPr id="12293" name="Rectangle 17">
            <a:extLst>
              <a:ext uri="{FF2B5EF4-FFF2-40B4-BE49-F238E27FC236}">
                <a16:creationId xmlns:a16="http://schemas.microsoft.com/office/drawing/2014/main" id="{C5B85290-AFAE-40C4-89CE-33EAF5C1B7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5360" y="2852420"/>
            <a:ext cx="9320107" cy="646331"/>
          </a:xfrm>
        </p:spPr>
        <p:txBody>
          <a:bodyPr/>
          <a:lstStyle/>
          <a:p>
            <a:pPr>
              <a:buFont typeface="Monotype Sorts"/>
              <a:buNone/>
            </a:pPr>
            <a:r>
              <a:rPr lang="en-US" altLang="en-US">
                <a:cs typeface="Times New Roman" panose="02020603050405020304" pitchFamily="18" charset="0"/>
              </a:rPr>
              <a:t>int[][] x = new int[3][4];</a:t>
            </a:r>
          </a:p>
        </p:txBody>
      </p:sp>
      <p:pic>
        <p:nvPicPr>
          <p:cNvPr id="12294" name="Picture 7">
            <a:extLst>
              <a:ext uri="{FF2B5EF4-FFF2-40B4-BE49-F238E27FC236}">
                <a16:creationId xmlns:a16="http://schemas.microsoft.com/office/drawing/2014/main" id="{4A6D95E6-E591-48C1-BB64-4369BDF5A6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076" y="4010661"/>
            <a:ext cx="12670649" cy="3695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>
            <a:extLst>
              <a:ext uri="{FF2B5EF4-FFF2-40B4-BE49-F238E27FC236}">
                <a16:creationId xmlns:a16="http://schemas.microsoft.com/office/drawing/2014/main" id="{48E99558-DB41-44ED-A960-5F7E353F47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66987" y="1037167"/>
            <a:ext cx="11054080" cy="830997"/>
          </a:xfrm>
        </p:spPr>
        <p:txBody>
          <a:bodyPr/>
          <a:lstStyle/>
          <a:p>
            <a:pPr algn="ctr"/>
            <a:r>
              <a:rPr lang="en-US" altLang="en-US" sz="5400" dirty="0"/>
              <a:t>Lengths of Two-dimensional Arrays</a:t>
            </a:r>
            <a:endParaRPr lang="en-US" altLang="en-US" sz="5400" dirty="0">
              <a:solidFill>
                <a:schemeClr val="tx1"/>
              </a:solidFill>
              <a:latin typeface="Book Antiqua" panose="02040602050305030304" pitchFamily="18" charset="0"/>
              <a:hlinkClick r:id="rId2" action="ppaction://program"/>
            </a:endParaRPr>
          </a:p>
        </p:txBody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98FE7BE9-2D0A-4501-8B4E-B13C1942D2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5360" y="2852420"/>
            <a:ext cx="4768427" cy="3676776"/>
          </a:xfrm>
        </p:spPr>
        <p:txBody>
          <a:bodyPr/>
          <a:lstStyle/>
          <a:p>
            <a:pPr>
              <a:buFont typeface="Monotype Sorts"/>
              <a:buNone/>
            </a:pPr>
            <a:r>
              <a:rPr lang="en-US" altLang="en-US" sz="3982">
                <a:solidFill>
                  <a:schemeClr val="tx2"/>
                </a:solidFill>
                <a:cs typeface="Times New Roman" panose="02020603050405020304" pitchFamily="18" charset="0"/>
              </a:rPr>
              <a:t>int[][] array = {</a:t>
            </a:r>
          </a:p>
          <a:p>
            <a:pPr>
              <a:buFont typeface="Monotype Sorts"/>
              <a:buNone/>
            </a:pPr>
            <a:r>
              <a:rPr lang="en-US" altLang="en-US" sz="3982">
                <a:solidFill>
                  <a:schemeClr val="tx2"/>
                </a:solidFill>
                <a:cs typeface="Times New Roman" panose="02020603050405020304" pitchFamily="18" charset="0"/>
              </a:rPr>
              <a:t>  {1, 2, 3},</a:t>
            </a:r>
          </a:p>
          <a:p>
            <a:pPr>
              <a:buFont typeface="Monotype Sorts"/>
              <a:buNone/>
            </a:pPr>
            <a:r>
              <a:rPr lang="en-US" altLang="en-US" sz="3982">
                <a:solidFill>
                  <a:schemeClr val="tx2"/>
                </a:solidFill>
                <a:cs typeface="Times New Roman" panose="02020603050405020304" pitchFamily="18" charset="0"/>
              </a:rPr>
              <a:t>  {4, 5, 6},</a:t>
            </a:r>
          </a:p>
          <a:p>
            <a:pPr>
              <a:buFont typeface="Monotype Sorts"/>
              <a:buNone/>
            </a:pPr>
            <a:r>
              <a:rPr lang="en-US" altLang="en-US" sz="3982">
                <a:solidFill>
                  <a:schemeClr val="tx2"/>
                </a:solidFill>
                <a:cs typeface="Times New Roman" panose="02020603050405020304" pitchFamily="18" charset="0"/>
              </a:rPr>
              <a:t>  {7, 8, 9},</a:t>
            </a:r>
          </a:p>
          <a:p>
            <a:pPr>
              <a:buFont typeface="Monotype Sorts"/>
              <a:buNone/>
            </a:pPr>
            <a:r>
              <a:rPr lang="en-US" altLang="en-US" sz="3982">
                <a:solidFill>
                  <a:schemeClr val="tx2"/>
                </a:solidFill>
                <a:cs typeface="Times New Roman" panose="02020603050405020304" pitchFamily="18" charset="0"/>
              </a:rPr>
              <a:t>  {10, 11, 12}</a:t>
            </a:r>
          </a:p>
          <a:p>
            <a:pPr>
              <a:buFont typeface="Monotype Sorts"/>
              <a:buNone/>
            </a:pPr>
            <a:r>
              <a:rPr lang="en-US" altLang="en-US" sz="3982">
                <a:solidFill>
                  <a:schemeClr val="tx2"/>
                </a:solidFill>
                <a:cs typeface="Times New Roman" panose="02020603050405020304" pitchFamily="18" charset="0"/>
              </a:rPr>
              <a:t>};</a:t>
            </a:r>
          </a:p>
        </p:txBody>
      </p:sp>
      <p:sp>
        <p:nvSpPr>
          <p:cNvPr id="13317" name="Rectangle 4">
            <a:extLst>
              <a:ext uri="{FF2B5EF4-FFF2-40B4-BE49-F238E27FC236}">
                <a16:creationId xmlns:a16="http://schemas.microsoft.com/office/drawing/2014/main" id="{801CB33E-9DD6-4A86-91F1-A689DAEC21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3400" y="2672354"/>
            <a:ext cx="4768427" cy="40369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0951" tIns="65476" rIns="130951" bIns="65476"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Monotype Sorts"/>
              <a:buNone/>
            </a:pPr>
            <a:r>
              <a:rPr lang="en-US" altLang="en-US" sz="3982" dirty="0" err="1">
                <a:cs typeface="Times New Roman" panose="02020603050405020304" pitchFamily="18" charset="0"/>
              </a:rPr>
              <a:t>array.length</a:t>
            </a:r>
            <a:endParaRPr lang="en-US" altLang="en-US" sz="3982" dirty="0">
              <a:cs typeface="Times New Roman" panose="02020603050405020304" pitchFamily="18" charset="0"/>
            </a:endParaRPr>
          </a:p>
          <a:p>
            <a:pPr>
              <a:buFont typeface="Monotype Sorts"/>
              <a:buNone/>
            </a:pPr>
            <a:r>
              <a:rPr lang="en-US" altLang="en-US" sz="3982" dirty="0">
                <a:cs typeface="Times New Roman" panose="02020603050405020304" pitchFamily="18" charset="0"/>
              </a:rPr>
              <a:t>array[0].length</a:t>
            </a:r>
          </a:p>
          <a:p>
            <a:pPr>
              <a:buFont typeface="Monotype Sorts"/>
              <a:buNone/>
            </a:pPr>
            <a:r>
              <a:rPr lang="en-US" altLang="en-US" sz="3982" dirty="0">
                <a:cs typeface="Times New Roman" panose="02020603050405020304" pitchFamily="18" charset="0"/>
              </a:rPr>
              <a:t>array[1].length</a:t>
            </a:r>
          </a:p>
          <a:p>
            <a:pPr>
              <a:buFont typeface="Monotype Sorts"/>
              <a:buNone/>
            </a:pPr>
            <a:r>
              <a:rPr lang="en-US" altLang="en-US" sz="3982" dirty="0">
                <a:cs typeface="Times New Roman" panose="02020603050405020304" pitchFamily="18" charset="0"/>
              </a:rPr>
              <a:t>array[2].length</a:t>
            </a:r>
          </a:p>
          <a:p>
            <a:pPr>
              <a:buFont typeface="Monotype Sorts"/>
              <a:buNone/>
            </a:pPr>
            <a:r>
              <a:rPr lang="en-US" altLang="en-US" sz="3982" dirty="0">
                <a:cs typeface="Times New Roman" panose="02020603050405020304" pitchFamily="18" charset="0"/>
              </a:rPr>
              <a:t>array[3].length</a:t>
            </a:r>
          </a:p>
          <a:p>
            <a:pPr>
              <a:buFont typeface="Monotype Sorts"/>
              <a:buNone/>
            </a:pPr>
            <a:endParaRPr lang="en-US" altLang="en-US" sz="3982" dirty="0">
              <a:cs typeface="Times New Roman" panose="02020603050405020304" pitchFamily="18" charset="0"/>
            </a:endParaRPr>
          </a:p>
        </p:txBody>
      </p:sp>
      <p:sp>
        <p:nvSpPr>
          <p:cNvPr id="13318" name="Rectangle 5">
            <a:extLst>
              <a:ext uri="{FF2B5EF4-FFF2-40B4-BE49-F238E27FC236}">
                <a16:creationId xmlns:a16="http://schemas.microsoft.com/office/drawing/2014/main" id="{85134FBB-322B-43B0-BF78-0D81172872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2107" y="7864687"/>
            <a:ext cx="11812693" cy="894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0951" tIns="65476" rIns="130951" bIns="65476"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Monotype Sorts"/>
              <a:buNone/>
            </a:pPr>
            <a:r>
              <a:rPr lang="en-US" altLang="en-US" sz="3982">
                <a:cs typeface="Times New Roman" panose="02020603050405020304" pitchFamily="18" charset="0"/>
              </a:rPr>
              <a:t>array[4].length      ArrayIndexOutOfBoundsException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4">
            <a:extLst>
              <a:ext uri="{FF2B5EF4-FFF2-40B4-BE49-F238E27FC236}">
                <a16:creationId xmlns:a16="http://schemas.microsoft.com/office/drawing/2014/main" id="{0E62CDB1-082D-4909-96E7-051ACC299F3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6553200" y="6399213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E82559AF-2B69-4114-BAAA-3474A150944E}" type="slidenum">
              <a:rPr lang="en-US" altLang="en-US" smtClean="0"/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22</a:t>
            </a:fld>
            <a:endParaRPr lang="en-US" altLang="en-US" sz="1991"/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8FD20BBA-1A37-46FD-9DC3-E726B3D52A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35000" y="746081"/>
            <a:ext cx="11054080" cy="1015663"/>
          </a:xfrm>
        </p:spPr>
        <p:txBody>
          <a:bodyPr/>
          <a:lstStyle/>
          <a:p>
            <a:pPr algn="ctr"/>
            <a:r>
              <a:rPr lang="en-US" altLang="en-US" sz="6600" dirty="0"/>
              <a:t>Ragged Arrays</a:t>
            </a:r>
            <a:endParaRPr lang="en-US" altLang="en-US" sz="6600" dirty="0">
              <a:solidFill>
                <a:schemeClr val="tx1"/>
              </a:solidFill>
              <a:latin typeface="Book Antiqua" panose="02040602050305030304" pitchFamily="18" charset="0"/>
              <a:hlinkClick r:id="rId2" action="ppaction://program"/>
            </a:endParaRPr>
          </a:p>
        </p:txBody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333B5AA1-1A1B-46D5-A980-0A008A88B0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5120" y="2337647"/>
            <a:ext cx="12354560" cy="7672357"/>
          </a:xfrm>
        </p:spPr>
        <p:txBody>
          <a:bodyPr/>
          <a:lstStyle/>
          <a:p>
            <a:pPr>
              <a:buFont typeface="Monotype Sorts"/>
              <a:buNone/>
            </a:pPr>
            <a:r>
              <a:rPr lang="en-US" altLang="en-US" sz="3600" dirty="0">
                <a:cs typeface="Times New Roman" panose="02020603050405020304" pitchFamily="18" charset="0"/>
              </a:rPr>
              <a:t>Each row in a two-dimensional array is itself an array. So, the rows can have different lengths. Such an array is known as </a:t>
            </a:r>
            <a:r>
              <a:rPr lang="en-US" altLang="en-US" sz="3600" i="1" dirty="0">
                <a:cs typeface="Times New Roman" panose="02020603050405020304" pitchFamily="18" charset="0"/>
              </a:rPr>
              <a:t>a ragged array</a:t>
            </a:r>
            <a:r>
              <a:rPr lang="en-US" altLang="en-US" sz="3600" dirty="0">
                <a:cs typeface="Times New Roman" panose="02020603050405020304" pitchFamily="18" charset="0"/>
              </a:rPr>
              <a:t>. </a:t>
            </a:r>
          </a:p>
          <a:p>
            <a:pPr>
              <a:buFont typeface="Monotype Sorts"/>
              <a:buNone/>
            </a:pPr>
            <a:endParaRPr lang="en-US" altLang="en-US" sz="3600" dirty="0">
              <a:cs typeface="Times New Roman" panose="02020603050405020304" pitchFamily="18" charset="0"/>
            </a:endParaRPr>
          </a:p>
          <a:p>
            <a:pPr>
              <a:buFont typeface="Monotype Sorts"/>
              <a:buNone/>
            </a:pPr>
            <a:r>
              <a:rPr lang="en-US" altLang="en-US" sz="3600" dirty="0">
                <a:cs typeface="Times New Roman" panose="02020603050405020304" pitchFamily="18" charset="0"/>
              </a:rPr>
              <a:t>For example, </a:t>
            </a:r>
          </a:p>
          <a:p>
            <a:pPr>
              <a:buFont typeface="Monotype Sorts"/>
              <a:buNone/>
            </a:pPr>
            <a:endParaRPr lang="en-US" altLang="en-US" sz="3982" dirty="0">
              <a:cs typeface="Times New Roman" panose="02020603050405020304" pitchFamily="18" charset="0"/>
            </a:endParaRPr>
          </a:p>
          <a:p>
            <a:pPr>
              <a:buFont typeface="Monotype Sorts"/>
              <a:buNone/>
            </a:pPr>
            <a:r>
              <a:rPr lang="en-US" altLang="en-US" sz="3982" dirty="0">
                <a:cs typeface="Times New Roman" panose="02020603050405020304" pitchFamily="18" charset="0"/>
              </a:rPr>
              <a:t>int[][] matrix = {    </a:t>
            </a:r>
          </a:p>
          <a:p>
            <a:pPr>
              <a:buFont typeface="Monotype Sorts"/>
              <a:buNone/>
            </a:pPr>
            <a:r>
              <a:rPr lang="en-US" altLang="en-US" sz="3982" dirty="0">
                <a:cs typeface="Times New Roman" panose="02020603050405020304" pitchFamily="18" charset="0"/>
              </a:rPr>
              <a:t>  {1, 2, 3, 4, 5},</a:t>
            </a:r>
          </a:p>
          <a:p>
            <a:pPr>
              <a:buFont typeface="Monotype Sorts"/>
              <a:buNone/>
            </a:pPr>
            <a:r>
              <a:rPr lang="en-US" altLang="en-US" sz="3982" dirty="0">
                <a:cs typeface="Times New Roman" panose="02020603050405020304" pitchFamily="18" charset="0"/>
              </a:rPr>
              <a:t>  {2, 3, 4, 5},</a:t>
            </a:r>
          </a:p>
          <a:p>
            <a:pPr>
              <a:buFont typeface="Monotype Sorts"/>
              <a:buNone/>
            </a:pPr>
            <a:r>
              <a:rPr lang="en-US" altLang="en-US" sz="3982" dirty="0">
                <a:cs typeface="Times New Roman" panose="02020603050405020304" pitchFamily="18" charset="0"/>
              </a:rPr>
              <a:t>  {3, 4, 5},</a:t>
            </a:r>
          </a:p>
          <a:p>
            <a:pPr>
              <a:buFont typeface="Monotype Sorts"/>
              <a:buNone/>
            </a:pPr>
            <a:r>
              <a:rPr lang="en-US" altLang="en-US" sz="3982" dirty="0">
                <a:cs typeface="Times New Roman" panose="02020603050405020304" pitchFamily="18" charset="0"/>
              </a:rPr>
              <a:t>  {4, 5},</a:t>
            </a:r>
          </a:p>
          <a:p>
            <a:pPr>
              <a:buFont typeface="Monotype Sorts"/>
              <a:buNone/>
            </a:pPr>
            <a:r>
              <a:rPr lang="en-US" altLang="en-US" sz="3982" dirty="0">
                <a:cs typeface="Times New Roman" panose="02020603050405020304" pitchFamily="18" charset="0"/>
              </a:rPr>
              <a:t>  {5}</a:t>
            </a:r>
          </a:p>
          <a:p>
            <a:pPr>
              <a:buFont typeface="Monotype Sorts"/>
              <a:buNone/>
            </a:pPr>
            <a:r>
              <a:rPr lang="en-US" altLang="en-US" sz="3982" dirty="0">
                <a:cs typeface="Times New Roman" panose="02020603050405020304" pitchFamily="18" charset="0"/>
              </a:rPr>
              <a:t>};</a:t>
            </a:r>
            <a:r>
              <a:rPr lang="en-US" altLang="en-US" sz="3982" dirty="0"/>
              <a:t> </a:t>
            </a:r>
          </a:p>
        </p:txBody>
      </p:sp>
      <p:sp>
        <p:nvSpPr>
          <p:cNvPr id="14341" name="Rectangle 4">
            <a:extLst>
              <a:ext uri="{FF2B5EF4-FFF2-40B4-BE49-F238E27FC236}">
                <a16:creationId xmlns:a16="http://schemas.microsoft.com/office/drawing/2014/main" id="{5131E84C-E118-49E6-9717-D3B5D6CB40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1800" y="5372100"/>
            <a:ext cx="6610773" cy="476842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413"/>
              <a:t>matrix.length is 5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413"/>
              <a:t>matrix[0].length is 5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413"/>
              <a:t>matrix[1].length is 4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413"/>
              <a:t>matrix[2].length is 3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413"/>
              <a:t>matrix[3].length is 2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413"/>
              <a:t>matrix[4].length is 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3413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1567" y="4076700"/>
            <a:ext cx="12463780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5760"/>
              </a:lnSpc>
              <a:spcBef>
                <a:spcPts val="100"/>
              </a:spcBef>
            </a:pPr>
            <a:r>
              <a:rPr sz="5100" spc="-5" dirty="0"/>
              <a:t>Example:</a:t>
            </a:r>
            <a:endParaRPr sz="5100"/>
          </a:p>
          <a:p>
            <a:pPr algn="ctr">
              <a:lnSpc>
                <a:spcPts val="5760"/>
              </a:lnSpc>
            </a:pPr>
            <a:r>
              <a:rPr sz="5100" dirty="0">
                <a:latin typeface="Courier New"/>
                <a:cs typeface="Courier New"/>
              </a:rPr>
              <a:t>AccessTwoDimensionalElement.java</a:t>
            </a:r>
            <a:endParaRPr sz="5100">
              <a:latin typeface="Courier New"/>
              <a:cs typeface="Courier New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00225" y="381000"/>
            <a:ext cx="6604634" cy="2567368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1285240" marR="5080" indent="-1273175">
              <a:lnSpc>
                <a:spcPts val="9600"/>
              </a:lnSpc>
              <a:spcBef>
                <a:spcPts val="819"/>
              </a:spcBef>
            </a:pPr>
            <a:r>
              <a:rPr spc="-45" dirty="0"/>
              <a:t>More </a:t>
            </a:r>
            <a:r>
              <a:rPr dirty="0">
                <a:latin typeface="Gill Sans MT"/>
                <a:cs typeface="Gill Sans MT"/>
              </a:rPr>
              <a:t>2D</a:t>
            </a:r>
            <a:r>
              <a:rPr spc="-894" dirty="0"/>
              <a:t> </a:t>
            </a:r>
            <a:r>
              <a:rPr spc="-85" dirty="0"/>
              <a:t>Array  </a:t>
            </a:r>
            <a:r>
              <a:rPr spc="-5" dirty="0"/>
              <a:t>Examples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00200" y="4940301"/>
            <a:ext cx="5449570" cy="15626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9600" indent="-571500">
              <a:lnSpc>
                <a:spcPts val="5040"/>
              </a:lnSpc>
              <a:buSzPct val="170238"/>
              <a:buChar char="•"/>
              <a:tabLst>
                <a:tab pos="609600" algn="l"/>
              </a:tabLst>
            </a:pPr>
            <a:r>
              <a:rPr sz="4200" dirty="0">
                <a:latin typeface="Courier New"/>
                <a:cs typeface="Courier New"/>
              </a:rPr>
              <a:t>PrintRow2D.java</a:t>
            </a:r>
            <a:endParaRPr sz="4200">
              <a:latin typeface="Courier New"/>
              <a:cs typeface="Courier New"/>
            </a:endParaRPr>
          </a:p>
          <a:p>
            <a:pPr marL="609600" indent="-571500">
              <a:lnSpc>
                <a:spcPts val="7890"/>
              </a:lnSpc>
              <a:buSzPct val="170238"/>
              <a:buChar char="•"/>
              <a:tabLst>
                <a:tab pos="609600" algn="l"/>
              </a:tabLst>
            </a:pPr>
            <a:r>
              <a:rPr sz="4200" dirty="0">
                <a:latin typeface="Courier New"/>
                <a:cs typeface="Courier New"/>
              </a:rPr>
              <a:t>PrintCol2D.java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17780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641787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40200" y="4091670"/>
            <a:ext cx="630745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Gill Sans MT"/>
                <a:cs typeface="Gill Sans MT"/>
              </a:rPr>
              <a:t>JUnit</a:t>
            </a:r>
            <a:r>
              <a:rPr spc="-105" dirty="0"/>
              <a:t> </a:t>
            </a:r>
            <a:r>
              <a:rPr dirty="0"/>
              <a:t>fail()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17780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17659" y="850900"/>
            <a:ext cx="6558915" cy="1948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795" algn="ctr">
              <a:spcBef>
                <a:spcPts val="100"/>
              </a:spcBef>
            </a:pPr>
            <a:r>
              <a:rPr dirty="0"/>
              <a:t>fail()</a:t>
            </a:r>
          </a:p>
          <a:p>
            <a:pPr algn="ctr">
              <a:spcBef>
                <a:spcPts val="20"/>
              </a:spcBef>
            </a:pPr>
            <a:r>
              <a:rPr sz="4200" spc="-70" dirty="0"/>
              <a:t>Triggers </a:t>
            </a:r>
            <a:r>
              <a:rPr sz="4200" spc="-5" dirty="0"/>
              <a:t>immediate test</a:t>
            </a:r>
            <a:r>
              <a:rPr sz="4200" spc="40" dirty="0"/>
              <a:t> </a:t>
            </a:r>
            <a:r>
              <a:rPr sz="4200" spc="-15" dirty="0"/>
              <a:t>failure</a:t>
            </a:r>
            <a:endParaRPr sz="4200"/>
          </a:p>
        </p:txBody>
      </p:sp>
      <p:sp>
        <p:nvSpPr>
          <p:cNvPr id="3" name="object 3"/>
          <p:cNvSpPr/>
          <p:nvPr/>
        </p:nvSpPr>
        <p:spPr>
          <a:xfrm>
            <a:off x="0" y="17780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spcBef>
                <a:spcPts val="100"/>
              </a:spcBef>
            </a:pPr>
            <a:r>
              <a:rPr dirty="0"/>
              <a:t>fail()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2895431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22815" y="1814829"/>
            <a:ext cx="11548745" cy="1943100"/>
          </a:xfrm>
          <a:prstGeom prst="rect">
            <a:avLst/>
          </a:prstGeom>
        </p:spPr>
        <p:txBody>
          <a:bodyPr vert="horz" wrap="square" lIns="0" tIns="331470" rIns="0" bIns="0" rtlCol="0">
            <a:spAutoFit/>
          </a:bodyPr>
          <a:lstStyle/>
          <a:p>
            <a:pPr algn="ctr">
              <a:spcBef>
                <a:spcPts val="2610"/>
              </a:spcBef>
            </a:pPr>
            <a:r>
              <a:rPr sz="4200" spc="-70" dirty="0">
                <a:latin typeface="Gill Sans MT"/>
                <a:cs typeface="Gill Sans MT"/>
              </a:rPr>
              <a:t>Triggers </a:t>
            </a:r>
            <a:r>
              <a:rPr sz="4200" spc="-5" dirty="0">
                <a:latin typeface="Gill Sans MT"/>
                <a:cs typeface="Gill Sans MT"/>
              </a:rPr>
              <a:t>immediate test</a:t>
            </a:r>
            <a:r>
              <a:rPr sz="4200" spc="55" dirty="0">
                <a:latin typeface="Gill Sans MT"/>
                <a:cs typeface="Gill Sans MT"/>
              </a:rPr>
              <a:t> </a:t>
            </a:r>
            <a:r>
              <a:rPr sz="4200" spc="-15" dirty="0">
                <a:latin typeface="Gill Sans MT"/>
                <a:cs typeface="Gill Sans MT"/>
              </a:rPr>
              <a:t>failure</a:t>
            </a:r>
            <a:endParaRPr sz="4200" dirty="0">
              <a:latin typeface="Gill Sans MT"/>
              <a:cs typeface="Gill Sans MT"/>
            </a:endParaRPr>
          </a:p>
          <a:p>
            <a:pPr algn="ctr">
              <a:spcBef>
                <a:spcPts val="2510"/>
              </a:spcBef>
            </a:pPr>
            <a:r>
              <a:rPr lang="en-US" sz="4200" spc="-5" dirty="0">
                <a:latin typeface="Courier New"/>
                <a:cs typeface="Courier New"/>
              </a:rPr>
              <a:t>I</a:t>
            </a:r>
            <a:r>
              <a:rPr sz="4200" spc="-5" dirty="0">
                <a:latin typeface="Courier New"/>
                <a:cs typeface="Courier New"/>
              </a:rPr>
              <a:t>mport</a:t>
            </a:r>
            <a:r>
              <a:rPr lang="en-US" sz="4200" spc="-5" dirty="0">
                <a:latin typeface="Courier New"/>
                <a:cs typeface="Courier New"/>
              </a:rPr>
              <a:t> </a:t>
            </a:r>
            <a:r>
              <a:rPr sz="4200" spc="-5" dirty="0">
                <a:latin typeface="Courier New"/>
                <a:cs typeface="Courier New"/>
              </a:rPr>
              <a:t>static</a:t>
            </a:r>
            <a:r>
              <a:rPr sz="4200" spc="-9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org.junit.Assert.fail;</a:t>
            </a:r>
          </a:p>
        </p:txBody>
      </p:sp>
      <p:sp>
        <p:nvSpPr>
          <p:cNvPr id="5" name="object 5"/>
          <p:cNvSpPr/>
          <p:nvPr/>
        </p:nvSpPr>
        <p:spPr>
          <a:xfrm>
            <a:off x="0" y="17780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spcBef>
                <a:spcPts val="100"/>
              </a:spcBef>
            </a:pPr>
            <a:r>
              <a:rPr dirty="0"/>
              <a:t>fail()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2895431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558800" y="1864696"/>
            <a:ext cx="11734800" cy="6792244"/>
          </a:xfrm>
          <a:prstGeom prst="rect">
            <a:avLst/>
          </a:prstGeom>
        </p:spPr>
        <p:txBody>
          <a:bodyPr vert="horz" wrap="square" lIns="0" tIns="331470" rIns="0" bIns="0" rtlCol="0">
            <a:spAutoFit/>
          </a:bodyPr>
          <a:lstStyle/>
          <a:p>
            <a:pPr algn="ctr">
              <a:spcBef>
                <a:spcPts val="2610"/>
              </a:spcBef>
            </a:pPr>
            <a:r>
              <a:rPr spc="-70" dirty="0"/>
              <a:t>Triggers </a:t>
            </a:r>
            <a:r>
              <a:rPr spc="-5" dirty="0"/>
              <a:t>immediate test</a:t>
            </a:r>
            <a:r>
              <a:rPr spc="55" dirty="0"/>
              <a:t> </a:t>
            </a:r>
            <a:r>
              <a:rPr spc="-15" dirty="0"/>
              <a:t>failure</a:t>
            </a:r>
            <a:endParaRPr lang="en-US" spc="-15" dirty="0"/>
          </a:p>
          <a:p>
            <a:pPr algn="ctr">
              <a:spcBef>
                <a:spcPts val="2610"/>
              </a:spcBef>
            </a:pPr>
            <a:r>
              <a:rPr spc="-5" dirty="0">
                <a:latin typeface="Courier New"/>
                <a:cs typeface="Courier New"/>
              </a:rPr>
              <a:t>import static</a:t>
            </a:r>
            <a:r>
              <a:rPr spc="-95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org.junit.Assert.fail;</a:t>
            </a:r>
          </a:p>
          <a:p>
            <a:pPr>
              <a:lnSpc>
                <a:spcPct val="100000"/>
              </a:lnSpc>
            </a:pPr>
            <a:endParaRPr sz="4700" dirty="0">
              <a:latin typeface="Times New Roman"/>
              <a:cs typeface="Times New Roman"/>
            </a:endParaRPr>
          </a:p>
          <a:p>
            <a:pPr marL="1088390">
              <a:lnSpc>
                <a:spcPts val="4920"/>
              </a:lnSpc>
              <a:spcBef>
                <a:spcPts val="3005"/>
              </a:spcBef>
            </a:pPr>
            <a:r>
              <a:rPr dirty="0">
                <a:latin typeface="Courier New"/>
                <a:cs typeface="Courier New"/>
              </a:rPr>
              <a:t>@Test</a:t>
            </a:r>
          </a:p>
          <a:p>
            <a:pPr marL="1729105" marR="1169670" indent="-640715">
              <a:lnSpc>
                <a:spcPts val="4800"/>
              </a:lnSpc>
              <a:spcBef>
                <a:spcPts val="240"/>
              </a:spcBef>
            </a:pPr>
            <a:r>
              <a:rPr spc="-5" dirty="0">
                <a:latin typeface="Courier New"/>
                <a:cs typeface="Courier New"/>
              </a:rPr>
              <a:t>public void testSomething() </a:t>
            </a:r>
            <a:r>
              <a:rPr dirty="0">
                <a:latin typeface="Courier New"/>
                <a:cs typeface="Courier New"/>
              </a:rPr>
              <a:t>{  </a:t>
            </a:r>
            <a:r>
              <a:rPr spc="-5" dirty="0">
                <a:latin typeface="Courier New"/>
                <a:cs typeface="Courier New"/>
              </a:rPr>
              <a:t>if(someFailureCondition)</a:t>
            </a:r>
            <a:r>
              <a:rPr spc="-95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{</a:t>
            </a:r>
          </a:p>
          <a:p>
            <a:pPr marL="2369185">
              <a:lnSpc>
                <a:spcPts val="4560"/>
              </a:lnSpc>
            </a:pPr>
            <a:r>
              <a:rPr dirty="0">
                <a:latin typeface="Courier New"/>
                <a:cs typeface="Courier New"/>
              </a:rPr>
              <a:t>fail();</a:t>
            </a:r>
          </a:p>
          <a:p>
            <a:pPr marL="1729105">
              <a:lnSpc>
                <a:spcPts val="4800"/>
              </a:lnSpc>
            </a:pPr>
            <a:r>
              <a:rPr dirty="0">
                <a:latin typeface="Courier New"/>
                <a:cs typeface="Courier New"/>
              </a:rPr>
              <a:t>}</a:t>
            </a:r>
          </a:p>
          <a:p>
            <a:pPr marL="1088390">
              <a:lnSpc>
                <a:spcPts val="4920"/>
              </a:lnSpc>
            </a:pPr>
            <a:r>
              <a:rPr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5" name="object 5"/>
          <p:cNvSpPr/>
          <p:nvPr/>
        </p:nvSpPr>
        <p:spPr>
          <a:xfrm>
            <a:off x="0" y="17780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1400" y="901700"/>
            <a:ext cx="7589875" cy="13054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spcBef>
                <a:spcPts val="100"/>
              </a:spcBef>
            </a:pPr>
            <a:r>
              <a:rPr dirty="0"/>
              <a:t>fail()</a:t>
            </a:r>
            <a:r>
              <a:rPr spc="-2800" dirty="0"/>
              <a:t> </a:t>
            </a:r>
            <a:r>
              <a:rPr lang="en-US" spc="-2800" dirty="0"/>
              <a:t>          </a:t>
            </a:r>
            <a:r>
              <a:rPr lang="en-US" spc="-5" dirty="0"/>
              <a:t> U</a:t>
            </a:r>
            <a:r>
              <a:rPr spc="-5" dirty="0"/>
              <a:t>tility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62101" y="3543300"/>
            <a:ext cx="10055225" cy="442468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647700" marR="122555" indent="-571500">
              <a:lnSpc>
                <a:spcPts val="4900"/>
              </a:lnSpc>
              <a:spcBef>
                <a:spcPts val="380"/>
              </a:spcBef>
              <a:buSzPct val="170238"/>
              <a:buChar char="•"/>
              <a:tabLst>
                <a:tab pos="647700" algn="l"/>
                <a:tab pos="1228725" algn="l"/>
                <a:tab pos="2000885" algn="l"/>
                <a:tab pos="4928235" algn="l"/>
                <a:tab pos="8219440" algn="l"/>
              </a:tabLst>
            </a:pPr>
            <a:r>
              <a:rPr sz="4200" dirty="0">
                <a:latin typeface="Gill Sans MT"/>
                <a:cs typeface="Gill Sans MT"/>
              </a:rPr>
              <a:t>S</a:t>
            </a:r>
            <a:r>
              <a:rPr sz="4200" spc="-5" dirty="0">
                <a:latin typeface="Gill Sans MT"/>
                <a:cs typeface="Gill Sans MT"/>
              </a:rPr>
              <a:t>o</a:t>
            </a:r>
            <a:r>
              <a:rPr sz="4200" dirty="0">
                <a:latin typeface="Gill Sans MT"/>
                <a:cs typeface="Gill Sans MT"/>
              </a:rPr>
              <a:t>me	te</a:t>
            </a:r>
            <a:r>
              <a:rPr sz="4200" spc="-5" dirty="0">
                <a:latin typeface="Gill Sans MT"/>
                <a:cs typeface="Gill Sans MT"/>
              </a:rPr>
              <a:t>s</a:t>
            </a:r>
            <a:r>
              <a:rPr sz="4200" dirty="0">
                <a:latin typeface="Gill Sans MT"/>
                <a:cs typeface="Gill Sans MT"/>
              </a:rPr>
              <a:t>t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f</a:t>
            </a:r>
            <a:r>
              <a:rPr sz="4200" spc="-5" dirty="0">
                <a:latin typeface="Gill Sans MT"/>
                <a:cs typeface="Gill Sans MT"/>
              </a:rPr>
              <a:t>ail</a:t>
            </a:r>
            <a:r>
              <a:rPr sz="4200" dirty="0">
                <a:latin typeface="Gill Sans MT"/>
                <a:cs typeface="Gill Sans MT"/>
              </a:rPr>
              <a:t>u</a:t>
            </a:r>
            <a:r>
              <a:rPr sz="4200" spc="-85" dirty="0">
                <a:latin typeface="Gill Sans MT"/>
                <a:cs typeface="Gill Sans MT"/>
              </a:rPr>
              <a:t>r</a:t>
            </a:r>
            <a:r>
              <a:rPr sz="4200" dirty="0">
                <a:latin typeface="Gill Sans MT"/>
                <a:cs typeface="Gill Sans MT"/>
              </a:rPr>
              <a:t>es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c</a:t>
            </a:r>
            <a:r>
              <a:rPr sz="4200" spc="-5" dirty="0">
                <a:latin typeface="Gill Sans MT"/>
                <a:cs typeface="Gill Sans MT"/>
              </a:rPr>
              <a:t>a</a:t>
            </a:r>
            <a:r>
              <a:rPr sz="4200" dirty="0">
                <a:latin typeface="Gill Sans MT"/>
                <a:cs typeface="Gill Sans MT"/>
              </a:rPr>
              <a:t>nn</a:t>
            </a:r>
            <a:r>
              <a:rPr sz="4200" spc="-5" dirty="0">
                <a:latin typeface="Gill Sans MT"/>
                <a:cs typeface="Gill Sans MT"/>
              </a:rPr>
              <a:t>o</a:t>
            </a:r>
            <a:r>
              <a:rPr sz="4200" dirty="0">
                <a:latin typeface="Gill Sans MT"/>
                <a:cs typeface="Gill Sans MT"/>
              </a:rPr>
              <a:t>t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be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e</a:t>
            </a:r>
            <a:r>
              <a:rPr sz="4200" spc="-5" dirty="0">
                <a:latin typeface="Gill Sans MT"/>
                <a:cs typeface="Gill Sans MT"/>
              </a:rPr>
              <a:t>a</a:t>
            </a:r>
            <a:r>
              <a:rPr sz="4200" dirty="0">
                <a:latin typeface="Gill Sans MT"/>
                <a:cs typeface="Gill Sans MT"/>
              </a:rPr>
              <a:t>s</a:t>
            </a:r>
            <a:r>
              <a:rPr sz="4200" spc="-5" dirty="0">
                <a:latin typeface="Gill Sans MT"/>
                <a:cs typeface="Gill Sans MT"/>
              </a:rPr>
              <a:t>i</a:t>
            </a:r>
            <a:r>
              <a:rPr sz="4200" spc="-45" dirty="0">
                <a:latin typeface="Gill Sans MT"/>
                <a:cs typeface="Gill Sans MT"/>
              </a:rPr>
              <a:t>l</a:t>
            </a:r>
            <a:r>
              <a:rPr sz="4200" dirty="0">
                <a:latin typeface="Gill Sans MT"/>
                <a:cs typeface="Gill Sans MT"/>
              </a:rPr>
              <a:t>y	phr</a:t>
            </a:r>
            <a:r>
              <a:rPr sz="4200" spc="-5" dirty="0">
                <a:latin typeface="Gill Sans MT"/>
                <a:cs typeface="Gill Sans MT"/>
              </a:rPr>
              <a:t>a</a:t>
            </a:r>
            <a:r>
              <a:rPr sz="4200" dirty="0">
                <a:latin typeface="Gill Sans MT"/>
                <a:cs typeface="Gill Sans MT"/>
              </a:rPr>
              <a:t>sed  as	one</a:t>
            </a:r>
            <a:r>
              <a:rPr sz="4200" spc="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value</a:t>
            </a:r>
            <a:r>
              <a:rPr sz="4200" spc="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equals	another</a:t>
            </a:r>
            <a:r>
              <a:rPr sz="4200" spc="-1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value</a:t>
            </a:r>
            <a:endParaRPr sz="4200" dirty="0">
              <a:latin typeface="Gill Sans MT"/>
              <a:cs typeface="Gill Sans MT"/>
            </a:endParaRPr>
          </a:p>
          <a:p>
            <a:pPr marL="647700" indent="-571500">
              <a:spcBef>
                <a:spcPts val="2120"/>
              </a:spcBef>
              <a:buSzPct val="170238"/>
              <a:buChar char="•"/>
              <a:tabLst>
                <a:tab pos="647700" algn="l"/>
                <a:tab pos="3502660" algn="l"/>
              </a:tabLst>
            </a:pPr>
            <a:r>
              <a:rPr sz="4200" spc="-10" dirty="0">
                <a:latin typeface="Gill Sans MT"/>
                <a:cs typeface="Gill Sans MT"/>
              </a:rPr>
              <a:t>Occasionally	</a:t>
            </a:r>
            <a:r>
              <a:rPr sz="4200" spc="-25" dirty="0">
                <a:latin typeface="Gill Sans MT"/>
                <a:cs typeface="Gill Sans MT"/>
              </a:rPr>
              <a:t>more</a:t>
            </a:r>
            <a:r>
              <a:rPr sz="4200" spc="-10" dirty="0">
                <a:latin typeface="Gill Sans MT"/>
                <a:cs typeface="Gill Sans MT"/>
              </a:rPr>
              <a:t> </a:t>
            </a:r>
            <a:r>
              <a:rPr sz="4200" spc="-20" dirty="0">
                <a:latin typeface="Gill Sans MT"/>
                <a:cs typeface="Gill Sans MT"/>
              </a:rPr>
              <a:t>convenient</a:t>
            </a:r>
            <a:endParaRPr sz="4200" dirty="0">
              <a:latin typeface="Gill Sans MT"/>
              <a:cs typeface="Gill Sans MT"/>
            </a:endParaRPr>
          </a:p>
          <a:p>
            <a:pPr marL="647700" marR="17780" indent="-571500">
              <a:lnSpc>
                <a:spcPct val="100200"/>
              </a:lnSpc>
              <a:spcBef>
                <a:spcPts val="2250"/>
              </a:spcBef>
              <a:buSzPct val="170238"/>
              <a:buChar char="•"/>
              <a:tabLst>
                <a:tab pos="647700" algn="l"/>
              </a:tabLst>
            </a:pPr>
            <a:r>
              <a:rPr sz="4200" spc="-190" dirty="0">
                <a:latin typeface="Gill Sans MT"/>
                <a:cs typeface="Gill Sans MT"/>
              </a:rPr>
              <a:t>We </a:t>
            </a:r>
            <a:r>
              <a:rPr sz="4200" spc="-5" dirty="0">
                <a:latin typeface="Gill Sans MT"/>
                <a:cs typeface="Gill Sans MT"/>
              </a:rPr>
              <a:t>can </a:t>
            </a:r>
            <a:r>
              <a:rPr sz="4200" spc="20" dirty="0">
                <a:latin typeface="Gill Sans MT"/>
                <a:cs typeface="Gill Sans MT"/>
              </a:rPr>
              <a:t>define </a:t>
            </a:r>
            <a:r>
              <a:rPr sz="4200" dirty="0">
                <a:latin typeface="Gill Sans MT"/>
                <a:cs typeface="Gill Sans MT"/>
              </a:rPr>
              <a:t>our </a:t>
            </a:r>
            <a:r>
              <a:rPr sz="4200" spc="-20" dirty="0">
                <a:latin typeface="Gill Sans MT"/>
                <a:cs typeface="Gill Sans MT"/>
              </a:rPr>
              <a:t>own  </a:t>
            </a:r>
            <a:r>
              <a:rPr sz="4200" dirty="0" err="1">
                <a:latin typeface="Courier New"/>
                <a:cs typeface="Courier New"/>
              </a:rPr>
              <a:t>assertEquals</a:t>
            </a:r>
            <a:r>
              <a:rPr sz="4200" dirty="0">
                <a:latin typeface="Courier New"/>
                <a:cs typeface="Courier New"/>
              </a:rPr>
              <a:t>()</a:t>
            </a:r>
            <a:r>
              <a:rPr sz="4200" dirty="0">
                <a:latin typeface="Gill Sans MT"/>
                <a:cs typeface="Gill Sans MT"/>
              </a:rPr>
              <a:t>and  </a:t>
            </a:r>
            <a:r>
              <a:rPr sz="4200" dirty="0">
                <a:latin typeface="Courier New"/>
                <a:cs typeface="Courier New"/>
              </a:rPr>
              <a:t>assertArrayEquals()</a:t>
            </a:r>
            <a:r>
              <a:rPr sz="4200" spc="-1435" dirty="0">
                <a:latin typeface="Courier New"/>
                <a:cs typeface="Courier New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using </a:t>
            </a:r>
            <a:r>
              <a:rPr sz="4200" dirty="0">
                <a:latin typeface="Courier New"/>
                <a:cs typeface="Courier New"/>
              </a:rPr>
              <a:t>fail()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17780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32024" y="4165600"/>
            <a:ext cx="1034097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Multidimensional</a:t>
            </a:r>
            <a:r>
              <a:rPr spc="-865" dirty="0"/>
              <a:t> </a:t>
            </a:r>
            <a:r>
              <a:rPr spc="-75" dirty="0"/>
              <a:t>Arrays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85C1B0-87CC-4818-BB51-C58E0C459F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900" y="342900"/>
            <a:ext cx="12827000" cy="9602629"/>
          </a:xfrm>
        </p:spPr>
        <p:txBody>
          <a:bodyPr/>
          <a:lstStyle/>
          <a:p>
            <a:r>
              <a:rPr lang="en-US" sz="3200" dirty="0"/>
              <a:t>There are three states that your test case can end up in</a:t>
            </a:r>
          </a:p>
          <a:p>
            <a:r>
              <a:rPr lang="en-US" sz="3200" b="1" dirty="0"/>
              <a:t>Passed:</a:t>
            </a:r>
            <a:r>
              <a:rPr lang="en-US" sz="3200" dirty="0"/>
              <a:t> The function under test executed successfully and returned data as expected </a:t>
            </a:r>
          </a:p>
          <a:p>
            <a:r>
              <a:rPr lang="en-US" sz="3200" b="1" dirty="0"/>
              <a:t>Not Passed:</a:t>
            </a:r>
            <a:r>
              <a:rPr lang="en-US" sz="3200" dirty="0"/>
              <a:t> The function under test executed successfully but the returned data was not as expected</a:t>
            </a:r>
          </a:p>
          <a:p>
            <a:r>
              <a:rPr lang="en-US" sz="3200" b="1" dirty="0"/>
              <a:t>Failed:</a:t>
            </a:r>
            <a:r>
              <a:rPr lang="en-US" sz="3200" dirty="0"/>
              <a:t> The function did not execute successfully and this was not</a:t>
            </a:r>
          </a:p>
          <a:p>
            <a:r>
              <a:rPr lang="en-US" sz="3200" dirty="0"/>
              <a:t>intended (Unlike negative test cases that expect a exception to occur).</a:t>
            </a:r>
          </a:p>
          <a:p>
            <a:endParaRPr lang="en-US" sz="3200" dirty="0"/>
          </a:p>
          <a:p>
            <a:r>
              <a:rPr lang="en-US" sz="3200" dirty="0"/>
              <a:t>If you are using eclipse there three states are indicated by a </a:t>
            </a:r>
            <a:r>
              <a:rPr lang="en-US" sz="3200" b="1" dirty="0"/>
              <a:t>Green</a:t>
            </a:r>
            <a:r>
              <a:rPr lang="en-US" sz="3200" dirty="0"/>
              <a:t>, </a:t>
            </a:r>
            <a:r>
              <a:rPr lang="en-US" sz="3200" b="1" dirty="0"/>
              <a:t>Blue</a:t>
            </a:r>
            <a:r>
              <a:rPr lang="en-US" sz="3200" dirty="0"/>
              <a:t> and </a:t>
            </a:r>
            <a:r>
              <a:rPr lang="en-US" sz="3200" b="1" dirty="0"/>
              <a:t>red</a:t>
            </a:r>
            <a:r>
              <a:rPr lang="en-US" sz="3200" dirty="0"/>
              <a:t> marker respectively.</a:t>
            </a:r>
          </a:p>
          <a:p>
            <a:endParaRPr lang="en-US" sz="3200" dirty="0"/>
          </a:p>
          <a:p>
            <a:r>
              <a:rPr lang="en-US" sz="3200" dirty="0"/>
              <a:t>We can use the fail operation for the third scenario.</a:t>
            </a:r>
          </a:p>
          <a:p>
            <a:r>
              <a:rPr lang="en-US" sz="3200" dirty="0"/>
              <a:t>e.g.:</a:t>
            </a:r>
            <a:r>
              <a:rPr lang="en-US" sz="2400" i="1" dirty="0"/>
              <a:t> </a:t>
            </a:r>
          </a:p>
          <a:p>
            <a:pPr algn="ctr"/>
            <a:r>
              <a:rPr lang="en-US" sz="2800" i="1" dirty="0"/>
              <a:t>public Integer add(integer a, Integer b) { return new Integer(</a:t>
            </a:r>
            <a:r>
              <a:rPr lang="en-US" sz="2800" i="1" dirty="0" err="1"/>
              <a:t>a.intValue</a:t>
            </a:r>
            <a:r>
              <a:rPr lang="en-US" sz="2800" i="1" dirty="0"/>
              <a:t>() + </a:t>
            </a:r>
            <a:r>
              <a:rPr lang="en-US" sz="2800" i="1" dirty="0" err="1"/>
              <a:t>b.intValue</a:t>
            </a:r>
            <a:r>
              <a:rPr lang="en-US" sz="2800" i="1" dirty="0"/>
              <a:t>())}</a:t>
            </a:r>
          </a:p>
          <a:p>
            <a:pPr algn="ctr"/>
            <a:endParaRPr lang="en-US" sz="3600" i="1" dirty="0"/>
          </a:p>
          <a:p>
            <a:r>
              <a:rPr lang="en-US" sz="2800" b="1" dirty="0"/>
              <a:t>Passed</a:t>
            </a:r>
            <a:r>
              <a:rPr lang="en-US" sz="2800" dirty="0"/>
              <a:t> Case: a = new </a:t>
            </a:r>
            <a:r>
              <a:rPr lang="en-US" sz="2800" dirty="0" err="1"/>
              <a:t>Interger</a:t>
            </a:r>
            <a:r>
              <a:rPr lang="en-US" sz="2800" dirty="0"/>
              <a:t>(1), b= new Integer(2) and the function returned 3</a:t>
            </a:r>
          </a:p>
          <a:p>
            <a:r>
              <a:rPr lang="en-US" sz="2800" b="1" dirty="0"/>
              <a:t>Not Passed</a:t>
            </a:r>
            <a:r>
              <a:rPr lang="en-US" sz="2800" dirty="0"/>
              <a:t> Case: a = new </a:t>
            </a:r>
            <a:r>
              <a:rPr lang="en-US" sz="2800" dirty="0" err="1"/>
              <a:t>Interger</a:t>
            </a:r>
            <a:r>
              <a:rPr lang="en-US" sz="2800" dirty="0"/>
              <a:t>(1), b= new Integer(2) and the function returned any value other than 3</a:t>
            </a:r>
          </a:p>
          <a:p>
            <a:r>
              <a:rPr lang="en-US" sz="2800" b="1" dirty="0"/>
              <a:t>Failed</a:t>
            </a:r>
            <a:r>
              <a:rPr lang="en-US" sz="2800" dirty="0"/>
              <a:t> Case: a = null , b = null and the function throws a </a:t>
            </a:r>
            <a:r>
              <a:rPr lang="en-US" sz="2800" dirty="0" err="1"/>
              <a:t>NullPointerException</a:t>
            </a:r>
            <a:endParaRPr lang="en-US" sz="28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2998084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7AEE12-07E4-4E08-9684-2CA760E43E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91548" y="1949450"/>
            <a:ext cx="10587990" cy="3231654"/>
          </a:xfrm>
        </p:spPr>
        <p:txBody>
          <a:bodyPr/>
          <a:lstStyle/>
          <a:p>
            <a:r>
              <a:rPr lang="en-US" dirty="0"/>
              <a:t>Some cases where it is useful:</a:t>
            </a:r>
          </a:p>
          <a:p>
            <a:r>
              <a:rPr lang="en-US" dirty="0"/>
              <a:t>1- mark a test that is incomplete, so it fails and warns you until you can finish it</a:t>
            </a:r>
          </a:p>
          <a:p>
            <a:r>
              <a:rPr lang="en-US" dirty="0"/>
              <a:t>2- making sure an exception is thrown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1413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78276" y="939800"/>
            <a:ext cx="364871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00200" y="4940301"/>
            <a:ext cx="7049770" cy="15626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9600" indent="-571500">
              <a:lnSpc>
                <a:spcPts val="5040"/>
              </a:lnSpc>
              <a:buSzPct val="170238"/>
              <a:buChar char="•"/>
              <a:tabLst>
                <a:tab pos="609600" algn="l"/>
              </a:tabLst>
            </a:pPr>
            <a:r>
              <a:rPr sz="4200" dirty="0">
                <a:latin typeface="Courier New"/>
                <a:cs typeface="Courier New"/>
              </a:rPr>
              <a:t>FailExample.java</a:t>
            </a:r>
            <a:endParaRPr sz="4200">
              <a:latin typeface="Courier New"/>
              <a:cs typeface="Courier New"/>
            </a:endParaRPr>
          </a:p>
          <a:p>
            <a:pPr marL="609600" indent="-571500">
              <a:lnSpc>
                <a:spcPts val="7890"/>
              </a:lnSpc>
              <a:buSzPct val="170238"/>
              <a:buChar char="•"/>
              <a:tabLst>
                <a:tab pos="609600" algn="l"/>
              </a:tabLst>
            </a:pPr>
            <a:r>
              <a:rPr sz="4200" dirty="0">
                <a:latin typeface="Courier New"/>
                <a:cs typeface="Courier New"/>
              </a:rPr>
              <a:t>FailExampleTest.java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17780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55714" y="762000"/>
            <a:ext cx="629285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Recap </a:t>
            </a:r>
            <a:r>
              <a:rPr dirty="0"/>
              <a:t>-</a:t>
            </a:r>
            <a:r>
              <a:rPr spc="-890" dirty="0"/>
              <a:t> </a:t>
            </a:r>
            <a:r>
              <a:rPr spc="-75" dirty="0"/>
              <a:t>Arrays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41699" y="1936750"/>
            <a:ext cx="7310755" cy="128778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454659" marR="5080" indent="-442595">
              <a:lnSpc>
                <a:spcPts val="4900"/>
              </a:lnSpc>
              <a:spcBef>
                <a:spcPts val="380"/>
              </a:spcBef>
              <a:tabLst>
                <a:tab pos="5794375" algn="l"/>
              </a:tabLst>
            </a:pPr>
            <a:r>
              <a:rPr sz="4200" spc="-40" dirty="0">
                <a:latin typeface="Gill Sans MT"/>
                <a:cs typeface="Gill Sans MT"/>
              </a:rPr>
              <a:t>Arrays </a:t>
            </a:r>
            <a:r>
              <a:rPr sz="4200" spc="-30" dirty="0">
                <a:latin typeface="Gill Sans MT"/>
                <a:cs typeface="Gill Sans MT"/>
              </a:rPr>
              <a:t>are </a:t>
            </a:r>
            <a:r>
              <a:rPr sz="4200" spc="-5" dirty="0">
                <a:latin typeface="Gill Sans MT"/>
                <a:cs typeface="Gill Sans MT"/>
              </a:rPr>
              <a:t>fixed-length </a:t>
            </a:r>
            <a:r>
              <a:rPr sz="4200" dirty="0">
                <a:latin typeface="Gill Sans MT"/>
                <a:cs typeface="Gill Sans MT"/>
              </a:rPr>
              <a:t>sequences  of elements of</a:t>
            </a:r>
            <a:r>
              <a:rPr sz="4200" spc="-1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the </a:t>
            </a:r>
            <a:r>
              <a:rPr sz="4200" dirty="0">
                <a:latin typeface="Gill Sans MT"/>
                <a:cs typeface="Gill Sans MT"/>
              </a:rPr>
              <a:t>same	</a:t>
            </a:r>
            <a:r>
              <a:rPr sz="4200" spc="15" dirty="0">
                <a:latin typeface="Gill Sans MT"/>
                <a:cs typeface="Gill Sans MT"/>
              </a:rPr>
              <a:t>type.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55714" y="762000"/>
            <a:ext cx="629285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Recap </a:t>
            </a:r>
            <a:r>
              <a:rPr dirty="0"/>
              <a:t>-</a:t>
            </a:r>
            <a:r>
              <a:rPr spc="-890" dirty="0"/>
              <a:t> </a:t>
            </a:r>
            <a:r>
              <a:rPr spc="-75" dirty="0"/>
              <a:t>Arrays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35814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549401" y="1936750"/>
            <a:ext cx="9829800" cy="6603474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530860" marR="522605" algn="ctr">
              <a:lnSpc>
                <a:spcPts val="4900"/>
              </a:lnSpc>
              <a:spcBef>
                <a:spcPts val="380"/>
              </a:spcBef>
              <a:tabLst>
                <a:tab pos="5870575" algn="l"/>
              </a:tabLst>
            </a:pPr>
            <a:r>
              <a:rPr sz="4200" spc="-40" dirty="0">
                <a:latin typeface="Gill Sans MT"/>
                <a:cs typeface="Gill Sans MT"/>
              </a:rPr>
              <a:t>Arrays </a:t>
            </a:r>
            <a:r>
              <a:rPr sz="4200" spc="-30" dirty="0">
                <a:latin typeface="Gill Sans MT"/>
                <a:cs typeface="Gill Sans MT"/>
              </a:rPr>
              <a:t>are </a:t>
            </a:r>
            <a:r>
              <a:rPr sz="4200" spc="-5" dirty="0">
                <a:latin typeface="Gill Sans MT"/>
                <a:cs typeface="Gill Sans MT"/>
              </a:rPr>
              <a:t>fixed-length </a:t>
            </a:r>
            <a:r>
              <a:rPr sz="4200" dirty="0">
                <a:latin typeface="Gill Sans MT"/>
                <a:cs typeface="Gill Sans MT"/>
              </a:rPr>
              <a:t>sequences</a:t>
            </a:r>
            <a:r>
              <a:rPr lang="en-US" sz="4200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of elements of</a:t>
            </a:r>
            <a:r>
              <a:rPr sz="4200" spc="-1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the </a:t>
            </a:r>
            <a:r>
              <a:rPr sz="4200" dirty="0">
                <a:latin typeface="Gill Sans MT"/>
                <a:cs typeface="Gill Sans MT"/>
              </a:rPr>
              <a:t>same</a:t>
            </a:r>
            <a:r>
              <a:rPr lang="en-US" sz="4200" dirty="0">
                <a:latin typeface="Gill Sans MT"/>
                <a:cs typeface="Gill Sans MT"/>
              </a:rPr>
              <a:t> </a:t>
            </a:r>
            <a:r>
              <a:rPr sz="4200" spc="15" dirty="0">
                <a:latin typeface="Gill Sans MT"/>
                <a:cs typeface="Gill Sans MT"/>
              </a:rPr>
              <a:t>type.</a:t>
            </a:r>
            <a:endParaRPr sz="4200" dirty="0">
              <a:latin typeface="Gill Sans MT"/>
              <a:cs typeface="Gill Sans MT"/>
            </a:endParaRPr>
          </a:p>
          <a:p>
            <a:pPr marL="172720" marR="165100" algn="ctr">
              <a:lnSpc>
                <a:spcPct val="190500"/>
              </a:lnSpc>
              <a:spcBef>
                <a:spcPts val="2455"/>
              </a:spcBef>
            </a:pPr>
            <a:r>
              <a:rPr sz="4200" spc="-5" dirty="0">
                <a:latin typeface="Courier New"/>
                <a:cs typeface="Courier New"/>
              </a:rPr>
              <a:t>new char[]{‘a’, ‘b’,</a:t>
            </a:r>
            <a:r>
              <a:rPr sz="4200" spc="-9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‘c’}  </a:t>
            </a:r>
            <a:r>
              <a:rPr sz="4200" spc="-5" dirty="0">
                <a:latin typeface="Courier New"/>
                <a:cs typeface="Courier New"/>
              </a:rPr>
              <a:t>new int[]{1, 2,</a:t>
            </a:r>
            <a:r>
              <a:rPr sz="4200" spc="-4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3}</a:t>
            </a: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95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4200" spc="-5" dirty="0">
                <a:latin typeface="Courier New"/>
                <a:cs typeface="Courier New"/>
              </a:rPr>
              <a:t>new String[]{“foo”,</a:t>
            </a:r>
            <a:r>
              <a:rPr sz="4200" spc="-9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“bar”}</a:t>
            </a: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95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4200" spc="-5" dirty="0">
                <a:latin typeface="Courier New"/>
                <a:cs typeface="Courier New"/>
              </a:rPr>
              <a:t>new double[]{1.2,</a:t>
            </a:r>
            <a:r>
              <a:rPr sz="4200" spc="-5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3.4}</a:t>
            </a: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4">
            <a:extLst>
              <a:ext uri="{FF2B5EF4-FFF2-40B4-BE49-F238E27FC236}">
                <a16:creationId xmlns:a16="http://schemas.microsoft.com/office/drawing/2014/main" id="{C0DB7DC7-C2A1-4D02-B79B-BA9A4CED6D6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6553200" y="6399213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E82559AF-2B69-4114-BAAA-3474A150944E}" type="slidenum">
              <a:rPr lang="en-US" altLang="en-US" smtClean="0"/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6</a:t>
            </a:fld>
            <a:endParaRPr lang="en-US" altLang="en-US" sz="1991"/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DD1D0B20-78ED-4655-9D65-F3C1E51BDD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75360" y="495300"/>
            <a:ext cx="11054080" cy="1292662"/>
          </a:xfrm>
        </p:spPr>
        <p:txBody>
          <a:bodyPr/>
          <a:lstStyle/>
          <a:p>
            <a:r>
              <a:rPr lang="en-US" altLang="en-US"/>
              <a:t>Motivations</a:t>
            </a:r>
            <a:endParaRPr lang="en-US" altLang="en-US" b="1"/>
          </a:p>
        </p:txBody>
      </p:sp>
      <p:sp>
        <p:nvSpPr>
          <p:cNvPr id="5124" name="Rectangle 6">
            <a:extLst>
              <a:ext uri="{FF2B5EF4-FFF2-40B4-BE49-F238E27FC236}">
                <a16:creationId xmlns:a16="http://schemas.microsoft.com/office/drawing/2014/main" id="{FAA95375-8B35-476B-AB0A-FF42C7536D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464824"/>
            <a:ext cx="184731" cy="617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3413"/>
          </a:p>
        </p:txBody>
      </p:sp>
      <p:graphicFrame>
        <p:nvGraphicFramePr>
          <p:cNvPr id="5125" name="Object 5">
            <a:extLst>
              <a:ext uri="{FF2B5EF4-FFF2-40B4-BE49-F238E27FC236}">
                <a16:creationId xmlns:a16="http://schemas.microsoft.com/office/drawing/2014/main" id="{16E04AD0-3C34-4F0A-ACCB-BA2BE39EDD8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1831" y="4389968"/>
          <a:ext cx="11361138" cy="51974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r:id="rId3" imgW="4917948" imgH="2246376" progId="Word.Picture.8">
                  <p:embed/>
                </p:oleObj>
              </mc:Choice>
              <mc:Fallback>
                <p:oleObj r:id="rId3" imgW="4917948" imgH="2246376" progId="Word.Picture.8">
                  <p:embed/>
                  <p:pic>
                    <p:nvPicPr>
                      <p:cNvPr id="5125" name="Object 5">
                        <a:extLst>
                          <a:ext uri="{FF2B5EF4-FFF2-40B4-BE49-F238E27FC236}">
                            <a16:creationId xmlns:a16="http://schemas.microsoft.com/office/drawing/2014/main" id="{16E04AD0-3C34-4F0A-ACCB-BA2BE39EDD8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1831" y="4389968"/>
                        <a:ext cx="11361138" cy="51974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6" name="Rectangle 7">
            <a:extLst>
              <a:ext uri="{FF2B5EF4-FFF2-40B4-BE49-F238E27FC236}">
                <a16:creationId xmlns:a16="http://schemas.microsoft.com/office/drawing/2014/main" id="{AC1BF099-4E5F-4782-91A8-744E973C8B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33493" y="2012527"/>
            <a:ext cx="12131041" cy="2100896"/>
          </a:xfrm>
        </p:spPr>
        <p:txBody>
          <a:bodyPr/>
          <a:lstStyle/>
          <a:p>
            <a:pPr algn="just">
              <a:lnSpc>
                <a:spcPct val="80000"/>
              </a:lnSpc>
            </a:pPr>
            <a:r>
              <a:rPr lang="en-US" altLang="en-US" sz="3413" dirty="0"/>
              <a:t>Thus far, you have used one-dimensional arrays to model linear collections of elements. You can use a two-dimensional array to represent a matrix or a table. For example, the following table that describes the distances between the cities can be represented using a two-dimensional array.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4">
            <a:extLst>
              <a:ext uri="{FF2B5EF4-FFF2-40B4-BE49-F238E27FC236}">
                <a16:creationId xmlns:a16="http://schemas.microsoft.com/office/drawing/2014/main" id="{5243E5A6-1202-441C-A563-DFA91EF9D7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6553200" y="6399213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E82559AF-2B69-4114-BAAA-3474A150944E}" type="slidenum">
              <a:rPr lang="en-US" altLang="en-US" smtClean="0"/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7</a:t>
            </a:fld>
            <a:endParaRPr lang="en-US" altLang="en-US" sz="1991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8FE3B553-56C2-4C0C-A5E3-080082351A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75360" y="495300"/>
            <a:ext cx="11054080" cy="1292662"/>
          </a:xfrm>
        </p:spPr>
        <p:txBody>
          <a:bodyPr/>
          <a:lstStyle/>
          <a:p>
            <a:r>
              <a:rPr lang="en-US" altLang="en-US"/>
              <a:t>Motivations</a:t>
            </a:r>
            <a:endParaRPr lang="en-US" altLang="en-US" b="1"/>
          </a:p>
        </p:txBody>
      </p:sp>
      <p:sp>
        <p:nvSpPr>
          <p:cNvPr id="6148" name="Rectangle 6">
            <a:extLst>
              <a:ext uri="{FF2B5EF4-FFF2-40B4-BE49-F238E27FC236}">
                <a16:creationId xmlns:a16="http://schemas.microsoft.com/office/drawing/2014/main" id="{CE95EB0D-2099-4177-B5EA-B65F0FB394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464824"/>
            <a:ext cx="184731" cy="617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3413"/>
          </a:p>
        </p:txBody>
      </p:sp>
      <p:pic>
        <p:nvPicPr>
          <p:cNvPr id="6149" name="Picture 2">
            <a:extLst>
              <a:ext uri="{FF2B5EF4-FFF2-40B4-BE49-F238E27FC236}">
                <a16:creationId xmlns:a16="http://schemas.microsoft.com/office/drawing/2014/main" id="{11C0A5A5-B943-4062-9D27-9F36FF9627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9094" y="3353647"/>
            <a:ext cx="8886613" cy="4036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32024" y="762000"/>
            <a:ext cx="1034097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Multidimensional</a:t>
            </a:r>
            <a:r>
              <a:rPr spc="-865" dirty="0"/>
              <a:t> </a:t>
            </a:r>
            <a:r>
              <a:rPr spc="-75" dirty="0"/>
              <a:t>Arrays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66800" y="1949450"/>
            <a:ext cx="9860915" cy="1287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4970"/>
              </a:lnSpc>
              <a:spcBef>
                <a:spcPts val="100"/>
              </a:spcBef>
              <a:tabLst>
                <a:tab pos="1943735" algn="l"/>
                <a:tab pos="3431540" algn="l"/>
              </a:tabLst>
            </a:pPr>
            <a:r>
              <a:rPr sz="4200" spc="-40" dirty="0">
                <a:latin typeface="Gill Sans MT"/>
                <a:cs typeface="Gill Sans MT"/>
              </a:rPr>
              <a:t>Java</a:t>
            </a:r>
            <a:r>
              <a:rPr sz="4200" spc="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also	</a:t>
            </a:r>
            <a:r>
              <a:rPr sz="4200" spc="-10" dirty="0">
                <a:latin typeface="Gill Sans MT"/>
                <a:cs typeface="Gill Sans MT"/>
              </a:rPr>
              <a:t>allows	</a:t>
            </a:r>
            <a:r>
              <a:rPr sz="4200" dirty="0">
                <a:latin typeface="Gill Sans MT"/>
                <a:cs typeface="Gill Sans MT"/>
              </a:rPr>
              <a:t>us to </a:t>
            </a:r>
            <a:r>
              <a:rPr sz="4200" spc="-35" dirty="0">
                <a:latin typeface="Gill Sans MT"/>
                <a:cs typeface="Gill Sans MT"/>
              </a:rPr>
              <a:t>make </a:t>
            </a:r>
            <a:r>
              <a:rPr sz="4200" spc="-40" dirty="0">
                <a:latin typeface="Gill Sans MT"/>
                <a:cs typeface="Gill Sans MT"/>
              </a:rPr>
              <a:t>arrays </a:t>
            </a:r>
            <a:r>
              <a:rPr sz="4200" dirty="0">
                <a:latin typeface="Gill Sans MT"/>
                <a:cs typeface="Gill Sans MT"/>
              </a:rPr>
              <a:t>of</a:t>
            </a:r>
            <a:r>
              <a:rPr sz="4200" spc="15" dirty="0">
                <a:latin typeface="Gill Sans MT"/>
                <a:cs typeface="Gill Sans MT"/>
              </a:rPr>
              <a:t> </a:t>
            </a:r>
            <a:r>
              <a:rPr sz="4200" i="1" spc="-15" dirty="0">
                <a:latin typeface="Gill Sans MT"/>
                <a:cs typeface="Gill Sans MT"/>
              </a:rPr>
              <a:t>arrays</a:t>
            </a:r>
            <a:r>
              <a:rPr sz="4200" spc="-15" dirty="0">
                <a:latin typeface="Gill Sans MT"/>
                <a:cs typeface="Gill Sans MT"/>
              </a:rPr>
              <a:t>.</a:t>
            </a:r>
            <a:endParaRPr sz="4200">
              <a:latin typeface="Gill Sans MT"/>
              <a:cs typeface="Gill Sans MT"/>
            </a:endParaRPr>
          </a:p>
          <a:p>
            <a:pPr algn="ctr">
              <a:lnSpc>
                <a:spcPts val="4970"/>
              </a:lnSpc>
            </a:pPr>
            <a:r>
              <a:rPr sz="4200" spc="-5" dirty="0">
                <a:latin typeface="Gill Sans MT"/>
                <a:cs typeface="Gill Sans MT"/>
              </a:rPr>
              <a:t>These </a:t>
            </a:r>
            <a:r>
              <a:rPr sz="4200" spc="-30" dirty="0">
                <a:latin typeface="Gill Sans MT"/>
                <a:cs typeface="Gill Sans MT"/>
              </a:rPr>
              <a:t>are </a:t>
            </a:r>
            <a:r>
              <a:rPr sz="4200" dirty="0">
                <a:latin typeface="Gill Sans MT"/>
                <a:cs typeface="Gill Sans MT"/>
              </a:rPr>
              <a:t>often </a:t>
            </a:r>
            <a:r>
              <a:rPr sz="4200" spc="-5" dirty="0">
                <a:latin typeface="Gill Sans MT"/>
                <a:cs typeface="Gill Sans MT"/>
              </a:rPr>
              <a:t>called </a:t>
            </a:r>
            <a:r>
              <a:rPr sz="4200" i="1" spc="-5" dirty="0">
                <a:latin typeface="Gill Sans MT"/>
                <a:cs typeface="Gill Sans MT"/>
              </a:rPr>
              <a:t>multidimensional</a:t>
            </a:r>
            <a:r>
              <a:rPr sz="4200" i="1" dirty="0">
                <a:latin typeface="Gill Sans MT"/>
                <a:cs typeface="Gill Sans MT"/>
              </a:rPr>
              <a:t> </a:t>
            </a:r>
            <a:r>
              <a:rPr sz="4200" spc="-35" dirty="0">
                <a:latin typeface="Gill Sans MT"/>
                <a:cs typeface="Gill Sans MT"/>
              </a:rPr>
              <a:t>arrays.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32024" y="762000"/>
            <a:ext cx="1034097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Multidimensional</a:t>
            </a:r>
            <a:r>
              <a:rPr spc="-865" dirty="0"/>
              <a:t> </a:t>
            </a:r>
            <a:r>
              <a:rPr spc="-75" dirty="0"/>
              <a:t>Arrays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34036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495" algn="ctr">
              <a:lnSpc>
                <a:spcPts val="4970"/>
              </a:lnSpc>
              <a:spcBef>
                <a:spcPts val="100"/>
              </a:spcBef>
              <a:tabLst>
                <a:tab pos="1967230" algn="l"/>
                <a:tab pos="3454400" algn="l"/>
              </a:tabLst>
            </a:pPr>
            <a:r>
              <a:rPr spc="-40" dirty="0"/>
              <a:t>Java</a:t>
            </a:r>
            <a:r>
              <a:rPr spc="5" dirty="0"/>
              <a:t> </a:t>
            </a:r>
            <a:r>
              <a:rPr spc="-5" dirty="0"/>
              <a:t>also	</a:t>
            </a:r>
            <a:r>
              <a:rPr spc="-10" dirty="0"/>
              <a:t>allows	</a:t>
            </a:r>
            <a:r>
              <a:rPr dirty="0"/>
              <a:t>us to </a:t>
            </a:r>
            <a:r>
              <a:rPr spc="-35" dirty="0"/>
              <a:t>make </a:t>
            </a:r>
            <a:r>
              <a:rPr spc="-40" dirty="0"/>
              <a:t>arrays </a:t>
            </a:r>
            <a:r>
              <a:rPr dirty="0"/>
              <a:t>of</a:t>
            </a:r>
            <a:r>
              <a:rPr spc="30" dirty="0"/>
              <a:t> </a:t>
            </a:r>
            <a:r>
              <a:rPr i="1" spc="-15" dirty="0">
                <a:latin typeface="Gill Sans MT"/>
                <a:cs typeface="Gill Sans MT"/>
              </a:rPr>
              <a:t>arrays</a:t>
            </a:r>
            <a:r>
              <a:rPr spc="-15" dirty="0"/>
              <a:t>.</a:t>
            </a:r>
          </a:p>
          <a:p>
            <a:pPr marL="22860" algn="ctr">
              <a:lnSpc>
                <a:spcPts val="4970"/>
              </a:lnSpc>
            </a:pPr>
            <a:r>
              <a:rPr spc="-5" dirty="0"/>
              <a:t>These </a:t>
            </a:r>
            <a:r>
              <a:rPr spc="-30" dirty="0"/>
              <a:t>are </a:t>
            </a:r>
            <a:r>
              <a:rPr dirty="0"/>
              <a:t>often </a:t>
            </a:r>
            <a:r>
              <a:rPr spc="-5" dirty="0"/>
              <a:t>called </a:t>
            </a:r>
            <a:r>
              <a:rPr i="1" spc="-5" dirty="0">
                <a:latin typeface="Gill Sans MT"/>
                <a:cs typeface="Gill Sans MT"/>
              </a:rPr>
              <a:t>multidimensional</a:t>
            </a:r>
            <a:r>
              <a:rPr i="1" dirty="0">
                <a:latin typeface="Gill Sans MT"/>
                <a:cs typeface="Gill Sans MT"/>
              </a:rPr>
              <a:t> </a:t>
            </a:r>
            <a:r>
              <a:rPr spc="-35" dirty="0"/>
              <a:t>arrays.</a:t>
            </a: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5350">
              <a:latin typeface="Times New Roman"/>
              <a:cs typeface="Times New Roman"/>
            </a:endParaRPr>
          </a:p>
          <a:p>
            <a:pPr marL="12700">
              <a:lnSpc>
                <a:spcPts val="4920"/>
              </a:lnSpc>
            </a:pPr>
            <a:r>
              <a:rPr spc="-5" dirty="0">
                <a:latin typeface="Courier New"/>
                <a:cs typeface="Courier New"/>
              </a:rPr>
              <a:t>new int[][]{ new int[]{1, 2,</a:t>
            </a:r>
            <a:r>
              <a:rPr spc="-80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3},</a:t>
            </a:r>
          </a:p>
          <a:p>
            <a:pPr marL="4173854">
              <a:lnSpc>
                <a:spcPts val="4800"/>
              </a:lnSpc>
            </a:pPr>
            <a:r>
              <a:rPr spc="-5" dirty="0">
                <a:latin typeface="Courier New"/>
                <a:cs typeface="Courier New"/>
              </a:rPr>
              <a:t>new int[]{4,</a:t>
            </a:r>
            <a:r>
              <a:rPr spc="-35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5},</a:t>
            </a:r>
          </a:p>
          <a:p>
            <a:pPr marL="4173854" marR="2244725">
              <a:lnSpc>
                <a:spcPts val="4800"/>
              </a:lnSpc>
              <a:spcBef>
                <a:spcPts val="240"/>
              </a:spcBef>
            </a:pPr>
            <a:r>
              <a:rPr spc="-5" dirty="0">
                <a:latin typeface="Courier New"/>
                <a:cs typeface="Courier New"/>
              </a:rPr>
              <a:t>new</a:t>
            </a:r>
            <a:r>
              <a:rPr spc="-100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int[]{6},  </a:t>
            </a:r>
            <a:r>
              <a:rPr spc="-5" dirty="0">
                <a:latin typeface="Courier New"/>
                <a:cs typeface="Courier New"/>
              </a:rPr>
              <a:t>new</a:t>
            </a:r>
            <a:r>
              <a:rPr spc="-40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int[0],</a:t>
            </a:r>
          </a:p>
          <a:p>
            <a:pPr marL="4173854">
              <a:lnSpc>
                <a:spcPts val="4680"/>
              </a:lnSpc>
            </a:pPr>
            <a:r>
              <a:rPr spc="-5" dirty="0">
                <a:latin typeface="Courier New"/>
                <a:cs typeface="Courier New"/>
              </a:rPr>
              <a:t>new int[]{7, 8, 9}</a:t>
            </a:r>
            <a:r>
              <a:rPr spc="-85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1282</TotalTime>
  <Words>1285</Words>
  <Application>Microsoft Macintosh PowerPoint</Application>
  <PresentationFormat>Custom</PresentationFormat>
  <Paragraphs>201</Paragraphs>
  <Slides>32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1" baseType="lpstr">
      <vt:lpstr>Book Antiqua</vt:lpstr>
      <vt:lpstr>Calibri</vt:lpstr>
      <vt:lpstr>Courier New</vt:lpstr>
      <vt:lpstr>Gill Sans MT</vt:lpstr>
      <vt:lpstr>Lucida Sans Unicode</vt:lpstr>
      <vt:lpstr>Monotype Sorts</vt:lpstr>
      <vt:lpstr>Times New Roman</vt:lpstr>
      <vt:lpstr>Office Theme</vt:lpstr>
      <vt:lpstr>Word.Picture.8</vt:lpstr>
      <vt:lpstr>COMP 110/L Lecture 17   Maryam Jalali     Some slides adapted from Dr. Kyle Dewey</vt:lpstr>
      <vt:lpstr>Outline</vt:lpstr>
      <vt:lpstr>Multidimensional Arrays</vt:lpstr>
      <vt:lpstr>Recap - Arrays</vt:lpstr>
      <vt:lpstr>Recap - Arrays</vt:lpstr>
      <vt:lpstr>Motivations</vt:lpstr>
      <vt:lpstr>Motivations</vt:lpstr>
      <vt:lpstr>Multidimensional Arrays</vt:lpstr>
      <vt:lpstr>Multidimensional Arrays</vt:lpstr>
      <vt:lpstr>Multidimensional Arrays</vt:lpstr>
      <vt:lpstr>Multidimensional Array Utility Commonly used for representing tables</vt:lpstr>
      <vt:lpstr>Multidimensional Array Utility Commonly used for representing tables</vt:lpstr>
      <vt:lpstr>Multidimensional Array Utility Commonly used for representing tables</vt:lpstr>
      <vt:lpstr>Accessing Rows One row of a two-dimensional array is an array...</vt:lpstr>
      <vt:lpstr>Accessing Rows</vt:lpstr>
      <vt:lpstr>Accessing Rows</vt:lpstr>
      <vt:lpstr>Accessing Rows</vt:lpstr>
      <vt:lpstr>Accessing Rows</vt:lpstr>
      <vt:lpstr>PowerPoint Presentation</vt:lpstr>
      <vt:lpstr>Lengths of Two-dimensional Arrays</vt:lpstr>
      <vt:lpstr>Lengths of Two-dimensional Arrays</vt:lpstr>
      <vt:lpstr>Ragged Arrays</vt:lpstr>
      <vt:lpstr>Example: AccessTwoDimensionalElement.java</vt:lpstr>
      <vt:lpstr>More 2D Array  Examples</vt:lpstr>
      <vt:lpstr>JUnit fail()</vt:lpstr>
      <vt:lpstr>fail() Triggers immediate test failure</vt:lpstr>
      <vt:lpstr>fail()</vt:lpstr>
      <vt:lpstr>fail()</vt:lpstr>
      <vt:lpstr>fail()            Utility</vt:lpstr>
      <vt:lpstr>PowerPoint Presentation</vt:lpstr>
      <vt:lpstr>PowerPoint Presentation</vt:lpstr>
      <vt:lpstr>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 110/L Lecture 15   Mahdi Ebrahimi   Slides are adapted from Dr. Kyle Dewey</dc:title>
  <cp:lastModifiedBy>Jalalitabar, Maryamsadat</cp:lastModifiedBy>
  <cp:revision>38</cp:revision>
  <cp:lastPrinted>2019-11-05T20:40:55Z</cp:lastPrinted>
  <dcterms:created xsi:type="dcterms:W3CDTF">2019-10-31T00:33:12Z</dcterms:created>
  <dcterms:modified xsi:type="dcterms:W3CDTF">2021-04-20T17:58:12Z</dcterms:modified>
</cp:coreProperties>
</file>