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6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95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13004800" cy="103886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34"/>
    <p:restoredTop sz="91885" autoAdjust="0"/>
  </p:normalViewPr>
  <p:slideViewPr>
    <p:cSldViewPr>
      <p:cViewPr>
        <p:scale>
          <a:sx n="100" d="100"/>
          <a:sy n="100" d="100"/>
        </p:scale>
        <p:origin x="2056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lali , Maryam" userId="483c3cc0-c789-4ffb-af5d-c0f6b1e41f75" providerId="ADAL" clId="{F16CDBE3-2848-6248-98A1-6700926F7A37}"/>
    <pc:docChg chg="undo custSel modSld">
      <pc:chgData name="Jalali , Maryam" userId="483c3cc0-c789-4ffb-af5d-c0f6b1e41f75" providerId="ADAL" clId="{F16CDBE3-2848-6248-98A1-6700926F7A37}" dt="2020-09-29T20:22:53.507" v="18" actId="20577"/>
      <pc:docMkLst>
        <pc:docMk/>
      </pc:docMkLst>
      <pc:sldChg chg="modSp mod">
        <pc:chgData name="Jalali , Maryam" userId="483c3cc0-c789-4ffb-af5d-c0f6b1e41f75" providerId="ADAL" clId="{F16CDBE3-2848-6248-98A1-6700926F7A37}" dt="2020-09-29T17:18:14.864" v="1" actId="20577"/>
        <pc:sldMkLst>
          <pc:docMk/>
          <pc:sldMk cId="0" sldId="277"/>
        </pc:sldMkLst>
        <pc:spChg chg="mod">
          <ac:chgData name="Jalali , Maryam" userId="483c3cc0-c789-4ffb-af5d-c0f6b1e41f75" providerId="ADAL" clId="{F16CDBE3-2848-6248-98A1-6700926F7A37}" dt="2020-09-29T17:18:14.864" v="1" actId="20577"/>
          <ac:spMkLst>
            <pc:docMk/>
            <pc:sldMk cId="0" sldId="277"/>
            <ac:spMk id="6" creationId="{00000000-0000-0000-0000-000000000000}"/>
          </ac:spMkLst>
        </pc:spChg>
      </pc:sldChg>
      <pc:sldChg chg="modSp mod">
        <pc:chgData name="Jalali , Maryam" userId="483c3cc0-c789-4ffb-af5d-c0f6b1e41f75" providerId="ADAL" clId="{F16CDBE3-2848-6248-98A1-6700926F7A37}" dt="2020-09-29T20:22:53.507" v="18" actId="20577"/>
        <pc:sldMkLst>
          <pc:docMk/>
          <pc:sldMk cId="0" sldId="280"/>
        </pc:sldMkLst>
        <pc:spChg chg="mod">
          <ac:chgData name="Jalali , Maryam" userId="483c3cc0-c789-4ffb-af5d-c0f6b1e41f75" providerId="ADAL" clId="{F16CDBE3-2848-6248-98A1-6700926F7A37}" dt="2020-09-29T20:22:53.507" v="18" actId="20577"/>
          <ac:spMkLst>
            <pc:docMk/>
            <pc:sldMk cId="0" sldId="280"/>
            <ac:spMk id="4" creationId="{00000000-0000-0000-0000-000000000000}"/>
          </ac:spMkLst>
        </pc:spChg>
      </pc:sldChg>
      <pc:sldChg chg="modSp mod">
        <pc:chgData name="Jalali , Maryam" userId="483c3cc0-c789-4ffb-af5d-c0f6b1e41f75" providerId="ADAL" clId="{F16CDBE3-2848-6248-98A1-6700926F7A37}" dt="2020-09-29T17:32:01.071" v="14" actId="14100"/>
        <pc:sldMkLst>
          <pc:docMk/>
          <pc:sldMk cId="0" sldId="285"/>
        </pc:sldMkLst>
        <pc:graphicFrameChg chg="modGraphic">
          <ac:chgData name="Jalali , Maryam" userId="483c3cc0-c789-4ffb-af5d-c0f6b1e41f75" providerId="ADAL" clId="{F16CDBE3-2848-6248-98A1-6700926F7A37}" dt="2020-09-29T17:32:01.071" v="14" actId="14100"/>
          <ac:graphicFrameMkLst>
            <pc:docMk/>
            <pc:sldMk cId="0" sldId="285"/>
            <ac:graphicFrameMk id="6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676" cy="366654"/>
          </a:xfrm>
          <a:prstGeom prst="rect">
            <a:avLst/>
          </a:prstGeom>
        </p:spPr>
        <p:txBody>
          <a:bodyPr vert="horz" lIns="66120" tIns="33060" rIns="66120" bIns="33060" rtlCol="0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180" y="0"/>
            <a:ext cx="4160676" cy="366654"/>
          </a:xfrm>
          <a:prstGeom prst="rect">
            <a:avLst/>
          </a:prstGeom>
        </p:spPr>
        <p:txBody>
          <a:bodyPr vert="horz" lIns="66120" tIns="33060" rIns="66120" bIns="33060" rtlCol="0"/>
          <a:lstStyle>
            <a:lvl1pPr algn="r">
              <a:defRPr sz="900"/>
            </a:lvl1pPr>
          </a:lstStyle>
          <a:p>
            <a:fld id="{BBB8A62A-11EE-4570-A274-E5F7A045A76B}" type="datetimeFigureOut">
              <a:rPr lang="en-US" smtClean="0"/>
              <a:t>9/28/20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55963" y="914400"/>
            <a:ext cx="3089275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6120" tIns="33060" rIns="66120" bIns="3306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59886" y="3520105"/>
            <a:ext cx="7681429" cy="2880695"/>
          </a:xfrm>
          <a:prstGeom prst="rect">
            <a:avLst/>
          </a:prstGeom>
        </p:spPr>
        <p:txBody>
          <a:bodyPr vert="horz" lIns="66120" tIns="33060" rIns="66120" bIns="3306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948546"/>
            <a:ext cx="4160676" cy="366654"/>
          </a:xfrm>
          <a:prstGeom prst="rect">
            <a:avLst/>
          </a:prstGeom>
        </p:spPr>
        <p:txBody>
          <a:bodyPr vert="horz" lIns="66120" tIns="33060" rIns="66120" bIns="33060" rtlCol="0" anchor="b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180" y="6948546"/>
            <a:ext cx="4160676" cy="366654"/>
          </a:xfrm>
          <a:prstGeom prst="rect">
            <a:avLst/>
          </a:prstGeom>
        </p:spPr>
        <p:txBody>
          <a:bodyPr vert="horz" lIns="66120" tIns="33060" rIns="66120" bIns="33060" rtlCol="0" anchor="b"/>
          <a:lstStyle>
            <a:lvl1pPr algn="r">
              <a:defRPr sz="900"/>
            </a:lvl1pPr>
          </a:lstStyle>
          <a:p>
            <a:fld id="{EFDD5279-EB7C-429C-BC6F-7AD672581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4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5279-EB7C-429C-BC6F-7AD672581C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8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pass arguments to the methods for placing an upper bound on the range of the numbers to be generated. For example,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nextInt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(6) will generate numbers in the range 0 to 5 both inclusive.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5279-EB7C-429C-BC6F-7AD672581C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648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661203">
              <a:defRPr/>
            </a:pPr>
            <a:r>
              <a:rPr lang="en-US" dirty="0"/>
              <a:t>They're pseudorandom numbers, meaning that for general intents and purposes, they're random enough. </a:t>
            </a:r>
          </a:p>
          <a:p>
            <a:pPr defTabSz="661203">
              <a:defRPr/>
            </a:pPr>
            <a:r>
              <a:rPr lang="en-US" dirty="0"/>
              <a:t>However they are deterministic and entirely dependent on the seed.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5279-EB7C-429C-BC6F-7AD672581C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8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DD5279-EB7C-429C-BC6F-7AD672581C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35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DD5279-EB7C-429C-BC6F-7AD672581C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9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62615" y="762000"/>
            <a:ext cx="6879569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817616"/>
            <a:ext cx="9103360" cy="2597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389378"/>
            <a:ext cx="5657088" cy="68564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389378"/>
            <a:ext cx="5657088" cy="68564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62615" y="762000"/>
            <a:ext cx="6879569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1640" y="2374900"/>
            <a:ext cx="11170285" cy="3948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661398"/>
            <a:ext cx="4161536" cy="519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661398"/>
            <a:ext cx="2991104" cy="519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661398"/>
            <a:ext cx="2991104" cy="519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890" y="3147906"/>
            <a:ext cx="10716260" cy="5356595"/>
          </a:xfrm>
          <a:prstGeom prst="rect">
            <a:avLst/>
          </a:prstGeom>
        </p:spPr>
        <p:txBody>
          <a:bodyPr vert="horz" wrap="square" lIns="0" tIns="433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10"/>
              </a:spcBef>
              <a:tabLst>
                <a:tab pos="3306445" algn="l"/>
              </a:tabLst>
            </a:pPr>
            <a:r>
              <a:rPr spc="-5" dirty="0"/>
              <a:t>COMP	110/L </a:t>
            </a:r>
            <a:r>
              <a:rPr spc="-25" dirty="0"/>
              <a:t>Lecture</a:t>
            </a:r>
            <a:r>
              <a:rPr spc="-85" dirty="0"/>
              <a:t> </a:t>
            </a:r>
            <a:r>
              <a:rPr lang="en-US" dirty="0"/>
              <a:t>10</a:t>
            </a:r>
            <a:endParaRPr dirty="0"/>
          </a:p>
          <a:p>
            <a:pPr marL="12700" algn="ctr">
              <a:lnSpc>
                <a:spcPct val="100000"/>
              </a:lnSpc>
              <a:spcBef>
                <a:spcPts val="1420"/>
              </a:spcBef>
            </a:pPr>
            <a:br>
              <a:rPr lang="en-US" sz="3600" spc="-70" dirty="0"/>
            </a:br>
            <a:br>
              <a:rPr lang="en-US" sz="3600" spc="-70" dirty="0"/>
            </a:br>
            <a:r>
              <a:rPr lang="en-US" sz="4400" spc="-70" dirty="0"/>
              <a:t>Maryam </a:t>
            </a:r>
            <a:r>
              <a:rPr lang="en-US" sz="4400" spc="-70" dirty="0" err="1"/>
              <a:t>Jalali</a:t>
            </a:r>
            <a:br>
              <a:rPr lang="en-US" sz="4400" spc="-70" dirty="0"/>
            </a:br>
            <a:br>
              <a:rPr lang="en-US" sz="3600" spc="-70" dirty="0"/>
            </a:br>
            <a:br>
              <a:rPr lang="en-US" sz="3600" spc="-70" dirty="0"/>
            </a:br>
            <a:r>
              <a:rPr lang="en-US" sz="3600" spc="-70" dirty="0"/>
              <a:t>Slides adapted from Dr. </a:t>
            </a:r>
            <a:r>
              <a:rPr sz="3600" spc="-70" dirty="0"/>
              <a:t>Kyle</a:t>
            </a:r>
            <a:r>
              <a:rPr sz="3600" spc="-10" dirty="0"/>
              <a:t> </a:t>
            </a:r>
            <a:r>
              <a:rPr sz="3600" spc="-40" dirty="0"/>
              <a:t>Dewey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3697" y="723900"/>
            <a:ext cx="93980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How </a:t>
            </a:r>
            <a:r>
              <a:rPr dirty="0">
                <a:latin typeface="Courier New"/>
                <a:cs typeface="Courier New"/>
              </a:rPr>
              <a:t>Random</a:t>
            </a:r>
            <a:r>
              <a:rPr spc="-3810" dirty="0">
                <a:latin typeface="Courier New"/>
                <a:cs typeface="Courier New"/>
              </a:rPr>
              <a:t> </a:t>
            </a:r>
            <a:r>
              <a:rPr spc="-155" dirty="0"/>
              <a:t>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4800" y="3073400"/>
            <a:ext cx="9526270" cy="5999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35000" algn="l"/>
                <a:tab pos="3415029" algn="l"/>
              </a:tabLst>
            </a:pPr>
            <a:r>
              <a:rPr sz="4200" dirty="0">
                <a:latin typeface="Gill Sans MT"/>
                <a:cs typeface="Gill Sans MT"/>
              </a:rPr>
              <a:t>Not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actually	</a:t>
            </a:r>
            <a:r>
              <a:rPr sz="4200" spc="-5" dirty="0">
                <a:latin typeface="Gill Sans MT"/>
                <a:cs typeface="Gill Sans MT"/>
              </a:rPr>
              <a:t>random, </a:t>
            </a:r>
            <a:r>
              <a:rPr sz="4200" dirty="0">
                <a:latin typeface="Gill Sans MT"/>
                <a:cs typeface="Gill Sans MT"/>
              </a:rPr>
              <a:t>but</a:t>
            </a:r>
            <a:r>
              <a:rPr sz="4200" spc="-440" dirty="0">
                <a:latin typeface="Gill Sans MT"/>
                <a:cs typeface="Gill Sans MT"/>
              </a:rPr>
              <a:t> </a:t>
            </a:r>
            <a:r>
              <a:rPr sz="4200" i="1" spc="-10" dirty="0">
                <a:latin typeface="Gill Sans MT"/>
                <a:cs typeface="Gill Sans MT"/>
              </a:rPr>
              <a:t>psuedorandom</a:t>
            </a:r>
            <a:endParaRPr sz="4200" dirty="0">
              <a:latin typeface="Gill Sans MT"/>
              <a:cs typeface="Gill Sans MT"/>
            </a:endParaRPr>
          </a:p>
          <a:p>
            <a:pPr marL="6350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35000" algn="l"/>
              </a:tabLst>
            </a:pPr>
            <a:r>
              <a:rPr sz="4200" spc="-5" dirty="0">
                <a:latin typeface="Gill Sans MT"/>
                <a:cs typeface="Gill Sans MT"/>
              </a:rPr>
              <a:t>General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idea:</a:t>
            </a:r>
            <a:endParaRPr sz="4200" dirty="0">
              <a:latin typeface="Gill Sans MT"/>
              <a:cs typeface="Gill Sans MT"/>
            </a:endParaRPr>
          </a:p>
          <a:p>
            <a:pPr marL="15240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524000" algn="l"/>
                <a:tab pos="5244465" algn="l"/>
              </a:tabLst>
            </a:pPr>
            <a:r>
              <a:rPr sz="4200" spc="15" dirty="0">
                <a:latin typeface="Gill Sans MT"/>
                <a:cs typeface="Gill Sans MT"/>
              </a:rPr>
              <a:t>Start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i="1" dirty="0">
                <a:latin typeface="Gill Sans MT"/>
                <a:cs typeface="Gill Sans MT"/>
              </a:rPr>
              <a:t>seed	</a:t>
            </a:r>
            <a:r>
              <a:rPr sz="4200" spc="-5" dirty="0">
                <a:latin typeface="Gill Sans MT"/>
                <a:cs typeface="Gill Sans MT"/>
              </a:rPr>
              <a:t>value</a:t>
            </a:r>
            <a:endParaRPr sz="4200" dirty="0">
              <a:latin typeface="Gill Sans MT"/>
              <a:cs typeface="Gill Sans MT"/>
            </a:endParaRPr>
          </a:p>
          <a:p>
            <a:pPr marL="15240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524000" algn="l"/>
                <a:tab pos="2741930" algn="l"/>
              </a:tabLst>
            </a:pPr>
            <a:r>
              <a:rPr sz="4200" dirty="0">
                <a:latin typeface="Gill Sans MT"/>
                <a:cs typeface="Gill Sans MT"/>
              </a:rPr>
              <a:t>Do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computation </a:t>
            </a:r>
            <a:r>
              <a:rPr sz="4200" dirty="0">
                <a:latin typeface="Gill Sans MT"/>
                <a:cs typeface="Gill Sans MT"/>
              </a:rPr>
              <a:t>on</a:t>
            </a:r>
            <a:r>
              <a:rPr sz="4200" spc="-5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it</a:t>
            </a:r>
            <a:endParaRPr sz="4200" dirty="0">
              <a:latin typeface="Gill Sans MT"/>
              <a:cs typeface="Gill Sans MT"/>
            </a:endParaRPr>
          </a:p>
          <a:p>
            <a:pPr marL="1524000" marR="30480" lvl="1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1524000" algn="l"/>
                <a:tab pos="4914900" algn="l"/>
                <a:tab pos="7453630" algn="l"/>
              </a:tabLst>
            </a:pPr>
            <a:r>
              <a:rPr sz="4200" spc="-5" dirty="0">
                <a:latin typeface="Gill Sans MT"/>
                <a:cs typeface="Gill Sans MT"/>
              </a:rPr>
              <a:t>Computation </a:t>
            </a:r>
            <a:r>
              <a:rPr sz="4200" spc="-15" dirty="0">
                <a:latin typeface="Gill Sans MT"/>
                <a:cs typeface="Gill Sans MT"/>
              </a:rPr>
              <a:t>produces </a:t>
            </a:r>
            <a:r>
              <a:rPr sz="4200" dirty="0">
                <a:latin typeface="Gill Sans MT"/>
                <a:cs typeface="Gill Sans MT"/>
              </a:rPr>
              <a:t>a  </a:t>
            </a:r>
            <a:r>
              <a:rPr sz="4200" spc="-5" dirty="0">
                <a:latin typeface="Gill Sans MT"/>
                <a:cs typeface="Gill Sans MT"/>
              </a:rPr>
              <a:t>psuedorandom	value</a:t>
            </a:r>
            <a:r>
              <a:rPr sz="4200" dirty="0">
                <a:latin typeface="Gill Sans MT"/>
                <a:cs typeface="Gill Sans MT"/>
              </a:rPr>
              <a:t> and a	</a:t>
            </a:r>
            <a:r>
              <a:rPr sz="4200" spc="-25" dirty="0">
                <a:latin typeface="Gill Sans MT"/>
                <a:cs typeface="Gill Sans MT"/>
              </a:rPr>
              <a:t>new</a:t>
            </a:r>
            <a:r>
              <a:rPr sz="4200" spc="-9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seed</a:t>
            </a:r>
          </a:p>
          <a:p>
            <a:pPr marL="1524000" lvl="1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1524000" algn="l"/>
                <a:tab pos="3958590" algn="l"/>
              </a:tabLst>
            </a:pPr>
            <a:r>
              <a:rPr sz="4200" spc="-5" dirty="0">
                <a:latin typeface="Gill Sans MT"/>
                <a:cs typeface="Gill Sans MT"/>
              </a:rPr>
              <a:t>Repeat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spc="15" dirty="0">
                <a:latin typeface="Gill Sans MT"/>
                <a:cs typeface="Gill Sans MT"/>
              </a:rPr>
              <a:t>infinity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8070" y="668019"/>
            <a:ext cx="9118600" cy="208661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840"/>
              </a:spcBef>
            </a:pPr>
            <a:r>
              <a:rPr spc="-5" dirty="0"/>
              <a:t>Passing Seed</a:t>
            </a:r>
            <a:r>
              <a:rPr spc="-1300" dirty="0"/>
              <a:t> </a:t>
            </a:r>
            <a:r>
              <a:rPr spc="-85" dirty="0"/>
              <a:t>Values</a:t>
            </a:r>
          </a:p>
          <a:p>
            <a:pPr algn="ctr">
              <a:lnSpc>
                <a:spcPct val="100000"/>
              </a:lnSpc>
              <a:spcBef>
                <a:spcPts val="370"/>
              </a:spcBef>
              <a:tabLst>
                <a:tab pos="1379855" algn="l"/>
                <a:tab pos="4971415" algn="l"/>
              </a:tabLst>
            </a:pPr>
            <a:r>
              <a:rPr sz="4200" spc="-5" dirty="0"/>
              <a:t>Seeds	can</a:t>
            </a:r>
            <a:r>
              <a:rPr sz="4200" dirty="0"/>
              <a:t> be</a:t>
            </a:r>
            <a:r>
              <a:rPr sz="4200" spc="-5" dirty="0"/>
              <a:t> explicitly	passed </a:t>
            </a:r>
            <a:r>
              <a:rPr sz="4200" dirty="0"/>
              <a:t>to</a:t>
            </a:r>
            <a:r>
              <a:rPr sz="4200" spc="-70" dirty="0"/>
              <a:t> </a:t>
            </a:r>
            <a:r>
              <a:rPr sz="4200" dirty="0">
                <a:latin typeface="Courier New"/>
                <a:cs typeface="Courier New"/>
              </a:rPr>
              <a:t>Random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8070" y="668019"/>
            <a:ext cx="9118600" cy="208661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840"/>
              </a:spcBef>
            </a:pPr>
            <a:r>
              <a:rPr spc="-5" dirty="0"/>
              <a:t>Passing Seed</a:t>
            </a:r>
            <a:r>
              <a:rPr spc="-1300" dirty="0"/>
              <a:t> </a:t>
            </a:r>
            <a:r>
              <a:rPr spc="-85" dirty="0"/>
              <a:t>Values</a:t>
            </a:r>
          </a:p>
          <a:p>
            <a:pPr algn="ctr">
              <a:lnSpc>
                <a:spcPct val="100000"/>
              </a:lnSpc>
              <a:spcBef>
                <a:spcPts val="370"/>
              </a:spcBef>
              <a:tabLst>
                <a:tab pos="1379855" algn="l"/>
                <a:tab pos="4971415" algn="l"/>
              </a:tabLst>
            </a:pPr>
            <a:r>
              <a:rPr sz="4200" spc="-5" dirty="0"/>
              <a:t>Seeds	can</a:t>
            </a:r>
            <a:r>
              <a:rPr sz="4200" dirty="0"/>
              <a:t> be</a:t>
            </a:r>
            <a:r>
              <a:rPr sz="4200" spc="-5" dirty="0"/>
              <a:t> explicitly	passed </a:t>
            </a:r>
            <a:r>
              <a:rPr sz="4200" dirty="0"/>
              <a:t>to</a:t>
            </a:r>
            <a:r>
              <a:rPr sz="4200" spc="-70" dirty="0"/>
              <a:t> </a:t>
            </a:r>
            <a:r>
              <a:rPr sz="4200" dirty="0">
                <a:latin typeface="Courier New"/>
                <a:cs typeface="Courier New"/>
              </a:rPr>
              <a:t>Random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200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41717" y="3359150"/>
            <a:ext cx="8667750" cy="188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2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Random </a:t>
            </a: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10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Random(123);</a:t>
            </a:r>
          </a:p>
          <a:p>
            <a:pPr marL="1270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// seed is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123</a:t>
            </a:r>
          </a:p>
          <a:p>
            <a:pPr marL="12700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int isRandom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r.nextInt();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8070" y="668019"/>
            <a:ext cx="9118600" cy="208661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9525" algn="ctr">
              <a:lnSpc>
                <a:spcPct val="100000"/>
              </a:lnSpc>
              <a:spcBef>
                <a:spcPts val="840"/>
              </a:spcBef>
            </a:pPr>
            <a:r>
              <a:rPr spc="-5" dirty="0"/>
              <a:t>Passing Seed</a:t>
            </a:r>
            <a:r>
              <a:rPr spc="-1300" dirty="0"/>
              <a:t> </a:t>
            </a:r>
            <a:r>
              <a:rPr spc="-85" dirty="0"/>
              <a:t>Values</a:t>
            </a:r>
          </a:p>
          <a:p>
            <a:pPr algn="ctr">
              <a:lnSpc>
                <a:spcPct val="100000"/>
              </a:lnSpc>
              <a:spcBef>
                <a:spcPts val="370"/>
              </a:spcBef>
              <a:tabLst>
                <a:tab pos="1379855" algn="l"/>
                <a:tab pos="4971415" algn="l"/>
              </a:tabLst>
            </a:pPr>
            <a:r>
              <a:rPr sz="4200" spc="-5" dirty="0"/>
              <a:t>Seeds	can</a:t>
            </a:r>
            <a:r>
              <a:rPr sz="4200" dirty="0"/>
              <a:t> be</a:t>
            </a:r>
            <a:r>
              <a:rPr sz="4200" spc="-5" dirty="0"/>
              <a:t> explicitly	passed </a:t>
            </a:r>
            <a:r>
              <a:rPr sz="4200" dirty="0"/>
              <a:t>to</a:t>
            </a:r>
            <a:r>
              <a:rPr sz="4200" spc="-70" dirty="0"/>
              <a:t> </a:t>
            </a:r>
            <a:r>
              <a:rPr sz="4200" dirty="0">
                <a:latin typeface="Courier New"/>
                <a:cs typeface="Courier New"/>
              </a:rPr>
              <a:t>Random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200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41717" y="3359150"/>
            <a:ext cx="8667750" cy="2837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2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Random </a:t>
            </a: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10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Random(123);</a:t>
            </a:r>
          </a:p>
          <a:p>
            <a:pPr marL="1270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// seed is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123</a:t>
            </a:r>
          </a:p>
          <a:p>
            <a:pPr marL="12700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int isRandom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r.nextInt();</a:t>
            </a:r>
          </a:p>
          <a:p>
            <a:pPr marL="689610">
              <a:lnSpc>
                <a:spcPct val="100000"/>
              </a:lnSpc>
              <a:spcBef>
                <a:spcPts val="2460"/>
              </a:spcBef>
            </a:pP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15" dirty="0">
                <a:latin typeface="Gill Sans MT"/>
                <a:cs typeface="Gill Sans MT"/>
              </a:rPr>
              <a:t>produces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-1188957731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478" y="3797300"/>
            <a:ext cx="12707620" cy="199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8220"/>
              </a:lnSpc>
              <a:spcBef>
                <a:spcPts val="100"/>
              </a:spcBef>
            </a:pPr>
            <a:r>
              <a:rPr sz="7200" spc="-5" dirty="0"/>
              <a:t>Example:</a:t>
            </a:r>
            <a:endParaRPr sz="7200"/>
          </a:p>
          <a:p>
            <a:pPr algn="ctr">
              <a:lnSpc>
                <a:spcPts val="7259"/>
              </a:lnSpc>
            </a:pPr>
            <a:r>
              <a:rPr sz="6400" dirty="0">
                <a:latin typeface="Courier New"/>
                <a:cs typeface="Courier New"/>
              </a:rPr>
              <a:t>RandomExampleWithSeed.java</a:t>
            </a:r>
            <a:endParaRPr sz="64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7807" y="680719"/>
            <a:ext cx="10838180" cy="20675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740"/>
              </a:spcBef>
            </a:pPr>
            <a:r>
              <a:rPr spc="-5" dirty="0"/>
              <a:t>Utility </a:t>
            </a:r>
            <a:r>
              <a:rPr dirty="0"/>
              <a:t>of </a:t>
            </a:r>
            <a:r>
              <a:rPr spc="-5" dirty="0"/>
              <a:t>Setting</a:t>
            </a:r>
            <a:r>
              <a:rPr spc="-55" dirty="0"/>
              <a:t> </a:t>
            </a:r>
            <a:r>
              <a:rPr spc="-5" dirty="0"/>
              <a:t>Seeds</a:t>
            </a: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pos="4373880" algn="l"/>
              </a:tabLst>
            </a:pPr>
            <a:r>
              <a:rPr sz="4200" spc="-10" dirty="0"/>
              <a:t>Predictable</a:t>
            </a:r>
            <a:r>
              <a:rPr sz="4200" spc="5" dirty="0"/>
              <a:t> </a:t>
            </a:r>
            <a:r>
              <a:rPr sz="4200" spc="-5" dirty="0"/>
              <a:t>random	values mean </a:t>
            </a:r>
            <a:r>
              <a:rPr sz="4200" spc="-10" dirty="0"/>
              <a:t>predictable</a:t>
            </a:r>
            <a:r>
              <a:rPr sz="4200" spc="-35" dirty="0"/>
              <a:t> </a:t>
            </a:r>
            <a:r>
              <a:rPr sz="4200" spc="-5" dirty="0"/>
              <a:t>tests.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7807" y="680719"/>
            <a:ext cx="10838180" cy="20675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740"/>
              </a:spcBef>
            </a:pPr>
            <a:r>
              <a:rPr spc="-5" dirty="0"/>
              <a:t>Utility </a:t>
            </a:r>
            <a:r>
              <a:rPr dirty="0"/>
              <a:t>of </a:t>
            </a:r>
            <a:r>
              <a:rPr spc="-5" dirty="0"/>
              <a:t>Setting</a:t>
            </a:r>
            <a:r>
              <a:rPr spc="-55" dirty="0"/>
              <a:t> </a:t>
            </a:r>
            <a:r>
              <a:rPr spc="-5" dirty="0"/>
              <a:t>Seeds</a:t>
            </a: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pos="4373880" algn="l"/>
              </a:tabLst>
            </a:pPr>
            <a:r>
              <a:rPr sz="4200" spc="-10" dirty="0"/>
              <a:t>Predictable</a:t>
            </a:r>
            <a:r>
              <a:rPr sz="4200" spc="5" dirty="0"/>
              <a:t> </a:t>
            </a:r>
            <a:r>
              <a:rPr sz="4200" spc="-5" dirty="0"/>
              <a:t>random	values mean </a:t>
            </a:r>
            <a:r>
              <a:rPr sz="4200" spc="-10" dirty="0"/>
              <a:t>predictable</a:t>
            </a:r>
            <a:r>
              <a:rPr sz="4200" spc="-35" dirty="0"/>
              <a:t> </a:t>
            </a:r>
            <a:r>
              <a:rPr sz="4200" spc="-5" dirty="0"/>
              <a:t>tests.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0" y="3009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23850" y="3270684"/>
          <a:ext cx="11904978" cy="1823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2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0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1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@Test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void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testRandomCalculation()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67183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long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seed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42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123l;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42900" y="4997450"/>
            <a:ext cx="11549380" cy="188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0080" algn="ctr">
              <a:lnSpc>
                <a:spcPts val="492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assertEquals(Something.calc(seed),</a:t>
            </a:r>
          </a:p>
          <a:p>
            <a:pPr marR="632460" algn="ct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42);</a:t>
            </a:r>
          </a:p>
          <a:p>
            <a:pPr marR="11195050" algn="ct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2987" y="762000"/>
            <a:ext cx="99193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Without Explicit</a:t>
            </a:r>
            <a:r>
              <a:rPr sz="8400" spc="-45" dirty="0">
                <a:latin typeface="Gill Sans MT"/>
                <a:cs typeface="Gill Sans MT"/>
              </a:rPr>
              <a:t> </a:t>
            </a:r>
            <a:r>
              <a:rPr sz="8400" spc="-5" dirty="0">
                <a:latin typeface="Gill Sans MT"/>
                <a:cs typeface="Gill Sans MT"/>
              </a:rPr>
              <a:t>Seeds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672" y="2362200"/>
            <a:ext cx="12825095" cy="13258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66875" marR="5080" indent="-1654810">
              <a:lnSpc>
                <a:spcPts val="5200"/>
              </a:lnSpc>
              <a:spcBef>
                <a:spcPts val="140"/>
              </a:spcBef>
              <a:tabLst>
                <a:tab pos="2742565" algn="l"/>
                <a:tab pos="7467600" algn="l"/>
                <a:tab pos="9739630" algn="l"/>
              </a:tabLst>
            </a:pPr>
            <a:r>
              <a:rPr sz="4200" dirty="0">
                <a:latin typeface="Gill Sans MT"/>
                <a:cs typeface="Gill Sans MT"/>
              </a:rPr>
              <a:t>If no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seed</a:t>
            </a:r>
            <a:r>
              <a:rPr sz="4200" spc="-5" dirty="0">
                <a:latin typeface="Gill Sans MT"/>
                <a:cs typeface="Gill Sans MT"/>
              </a:rPr>
              <a:t> is	passed, </a:t>
            </a:r>
            <a:r>
              <a:rPr sz="4200" dirty="0">
                <a:latin typeface="Courier New"/>
                <a:cs typeface="Courier New"/>
              </a:rPr>
              <a:t>Random</a:t>
            </a:r>
            <a:r>
              <a:rPr sz="4200" spc="-173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will generate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seed </a:t>
            </a:r>
            <a:r>
              <a:rPr sz="4200" spc="-5" dirty="0">
                <a:latin typeface="Gill Sans MT"/>
                <a:cs typeface="Gill Sans MT"/>
              </a:rPr>
              <a:t>based</a:t>
            </a:r>
            <a:r>
              <a:rPr sz="4200" spc="-9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off  of </a:t>
            </a:r>
            <a:r>
              <a:rPr sz="4200" spc="-5" dirty="0">
                <a:latin typeface="Gill Sans MT"/>
                <a:cs typeface="Gill Sans MT"/>
              </a:rPr>
              <a:t>another source,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such as	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20" dirty="0">
                <a:latin typeface="Gill Sans MT"/>
                <a:cs typeface="Gill Sans MT"/>
              </a:rPr>
              <a:t>current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15" dirty="0">
                <a:latin typeface="Gill Sans MT"/>
                <a:cs typeface="Gill Sans MT"/>
              </a:rPr>
              <a:t>time.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2987" y="762000"/>
            <a:ext cx="99193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Without Explicit</a:t>
            </a:r>
            <a:r>
              <a:rPr spc="-45" dirty="0"/>
              <a:t> </a:t>
            </a:r>
            <a:r>
              <a:rPr spc="-5" dirty="0"/>
              <a:t>Seeds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822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672" y="2362200"/>
            <a:ext cx="12825095" cy="31991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666875" marR="5080" indent="-1654810">
              <a:lnSpc>
                <a:spcPts val="5200"/>
              </a:lnSpc>
              <a:spcBef>
                <a:spcPts val="140"/>
              </a:spcBef>
              <a:tabLst>
                <a:tab pos="2742565" algn="l"/>
                <a:tab pos="7467600" algn="l"/>
                <a:tab pos="9739630" algn="l"/>
              </a:tabLst>
            </a:pPr>
            <a:r>
              <a:rPr sz="4200" dirty="0">
                <a:latin typeface="Gill Sans MT"/>
                <a:cs typeface="Gill Sans MT"/>
              </a:rPr>
              <a:t>If no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seed</a:t>
            </a:r>
            <a:r>
              <a:rPr sz="4200" spc="-5" dirty="0">
                <a:latin typeface="Gill Sans MT"/>
                <a:cs typeface="Gill Sans MT"/>
              </a:rPr>
              <a:t> is	passed, </a:t>
            </a:r>
            <a:r>
              <a:rPr sz="4200" dirty="0">
                <a:latin typeface="Courier New"/>
                <a:cs typeface="Courier New"/>
              </a:rPr>
              <a:t>Random</a:t>
            </a:r>
            <a:r>
              <a:rPr sz="4200" spc="-173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will generate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seed </a:t>
            </a:r>
            <a:r>
              <a:rPr sz="4200" spc="-5" dirty="0">
                <a:latin typeface="Gill Sans MT"/>
                <a:cs typeface="Gill Sans MT"/>
              </a:rPr>
              <a:t>based</a:t>
            </a:r>
            <a:r>
              <a:rPr sz="4200" spc="-9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off  of </a:t>
            </a:r>
            <a:r>
              <a:rPr sz="4200" spc="-5" dirty="0">
                <a:latin typeface="Gill Sans MT"/>
                <a:cs typeface="Gill Sans MT"/>
              </a:rPr>
              <a:t>another source,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such as	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20" dirty="0">
                <a:latin typeface="Gill Sans MT"/>
                <a:cs typeface="Gill Sans MT"/>
              </a:rPr>
              <a:t>current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15" dirty="0">
                <a:latin typeface="Gill Sans MT"/>
                <a:cs typeface="Gill Sans MT"/>
              </a:rPr>
              <a:t>time.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400">
              <a:latin typeface="Times New Roman"/>
              <a:cs typeface="Times New Roman"/>
            </a:endParaRPr>
          </a:p>
          <a:p>
            <a:pPr marL="2070735" marR="210439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Random </a:t>
            </a: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new </a:t>
            </a:r>
            <a:r>
              <a:rPr sz="4200" dirty="0">
                <a:latin typeface="Courier New"/>
                <a:cs typeface="Courier New"/>
              </a:rPr>
              <a:t>Random();  </a:t>
            </a:r>
            <a:r>
              <a:rPr sz="4200" spc="-5" dirty="0">
                <a:latin typeface="Courier New"/>
                <a:cs typeface="Courier New"/>
              </a:rPr>
              <a:t>int isRandom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r.nextInt();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0D19-588C-4D70-8B67-B999B6AEA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615" y="762000"/>
            <a:ext cx="6879569" cy="1846659"/>
          </a:xfrm>
        </p:spPr>
        <p:txBody>
          <a:bodyPr/>
          <a:lstStyle/>
          <a:p>
            <a:pPr algn="ctr"/>
            <a:r>
              <a:rPr lang="en-US" sz="6000" dirty="0"/>
              <a:t>Random number between min and max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88ECD-7176-4590-950F-DE8326906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8400" y="4224804"/>
            <a:ext cx="11170285" cy="1292662"/>
          </a:xfrm>
        </p:spPr>
        <p:txBody>
          <a:bodyPr/>
          <a:lstStyle/>
          <a:p>
            <a:r>
              <a:rPr lang="sv-SE" dirty="0"/>
              <a:t>1- Using Math.random():</a:t>
            </a:r>
          </a:p>
          <a:p>
            <a:r>
              <a:rPr lang="sv-SE" dirty="0"/>
              <a:t>(int)(Math.random() * ((max - min) + 1)) + min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759843-B8C6-480A-A272-27AB46ACFF75}"/>
              </a:ext>
            </a:extLst>
          </p:cNvPr>
          <p:cNvSpPr/>
          <p:nvPr/>
        </p:nvSpPr>
        <p:spPr>
          <a:xfrm>
            <a:off x="1092199" y="6642100"/>
            <a:ext cx="10820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2- Using </a:t>
            </a:r>
            <a:r>
              <a:rPr lang="en-US" sz="4000" dirty="0" err="1"/>
              <a:t>util.Random</a:t>
            </a:r>
            <a:r>
              <a:rPr lang="en-US" sz="4000" dirty="0"/>
              <a:t>()</a:t>
            </a:r>
          </a:p>
          <a:p>
            <a:r>
              <a:rPr lang="en-US" sz="4000" dirty="0"/>
              <a:t>Random r = new Random();</a:t>
            </a:r>
          </a:p>
          <a:p>
            <a:r>
              <a:rPr lang="en-US" sz="4000" dirty="0"/>
              <a:t>int rand = </a:t>
            </a:r>
            <a:r>
              <a:rPr lang="en-US" sz="4000" dirty="0" err="1"/>
              <a:t>r.nextInt</a:t>
            </a:r>
            <a:r>
              <a:rPr lang="en-US" sz="4000" dirty="0"/>
              <a:t>((max - min) + 1) + min;</a:t>
            </a:r>
          </a:p>
        </p:txBody>
      </p:sp>
    </p:spTree>
    <p:extLst>
      <p:ext uri="{BB962C8B-B14F-4D97-AF65-F5344CB8AC3E}">
        <p14:creationId xmlns:p14="http://schemas.microsoft.com/office/powerpoint/2010/main" val="305318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171" y="762000"/>
            <a:ext cx="33051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3200" y="3289300"/>
            <a:ext cx="8009255" cy="1872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5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5" dirty="0">
                <a:latin typeface="Gill Sans MT"/>
                <a:cs typeface="Gill Sans MT"/>
              </a:rPr>
              <a:t>“Random”</a:t>
            </a:r>
            <a:r>
              <a:rPr sz="4200" spc="-10" dirty="0">
                <a:latin typeface="Gill Sans MT"/>
                <a:cs typeface="Gill Sans MT"/>
              </a:rPr>
              <a:t> numbers</a:t>
            </a:r>
            <a:endParaRPr sz="4200" dirty="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1860"/>
              </a:spcBef>
              <a:buSzPct val="170238"/>
              <a:buFont typeface="Gill Sans MT"/>
              <a:buChar char="•"/>
              <a:tabLst>
                <a:tab pos="609600" algn="l"/>
              </a:tabLst>
            </a:pPr>
            <a:r>
              <a:rPr sz="4200" spc="-5" dirty="0">
                <a:latin typeface="Courier New"/>
                <a:cs typeface="Courier New"/>
              </a:rPr>
              <a:t>if </a:t>
            </a:r>
            <a:r>
              <a:rPr sz="4200" dirty="0">
                <a:latin typeface="Courier New"/>
                <a:cs typeface="Courier New"/>
              </a:rPr>
              <a:t>/ </a:t>
            </a:r>
            <a:r>
              <a:rPr sz="4200" spc="-5" dirty="0">
                <a:latin typeface="Courier New"/>
                <a:cs typeface="Courier New"/>
              </a:rPr>
              <a:t>else if /...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/else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8640" y="4470400"/>
            <a:ext cx="73869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if </a:t>
            </a:r>
            <a:r>
              <a:rPr sz="4200" dirty="0">
                <a:latin typeface="Courier New"/>
                <a:cs typeface="Courier New"/>
              </a:rPr>
              <a:t>/ </a:t>
            </a:r>
            <a:r>
              <a:rPr sz="4200" spc="-5" dirty="0">
                <a:latin typeface="Courier New"/>
                <a:cs typeface="Courier New"/>
              </a:rPr>
              <a:t>else if /...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/else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8340" y="642619"/>
            <a:ext cx="7297420" cy="20675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740"/>
              </a:spcBef>
            </a:pPr>
            <a:r>
              <a:rPr dirty="0">
                <a:latin typeface="Courier New"/>
                <a:cs typeface="Courier New"/>
              </a:rPr>
              <a:t>if</a:t>
            </a:r>
            <a:r>
              <a:rPr spc="-2745" dirty="0">
                <a:latin typeface="Courier New"/>
                <a:cs typeface="Courier New"/>
              </a:rPr>
              <a:t> </a:t>
            </a:r>
            <a:r>
              <a:rPr dirty="0"/>
              <a:t>/ </a:t>
            </a:r>
            <a:r>
              <a:rPr dirty="0">
                <a:latin typeface="Courier New"/>
                <a:cs typeface="Courier New"/>
              </a:rPr>
              <a:t>else</a:t>
            </a: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pos="2546350" algn="l"/>
                <a:tab pos="3539490" algn="l"/>
              </a:tabLst>
            </a:pPr>
            <a:r>
              <a:rPr sz="4200" dirty="0"/>
              <a:t>So</a:t>
            </a:r>
            <a:r>
              <a:rPr sz="4200" spc="-5" dirty="0"/>
              <a:t> </a:t>
            </a:r>
            <a:r>
              <a:rPr sz="4200" spc="40" dirty="0"/>
              <a:t>far:</a:t>
            </a:r>
            <a:r>
              <a:rPr sz="4200" spc="-425" dirty="0"/>
              <a:t> </a:t>
            </a:r>
            <a:r>
              <a:rPr sz="4200" spc="-10" dirty="0"/>
              <a:t>only	</a:t>
            </a:r>
            <a:r>
              <a:rPr sz="4200" spc="-30" dirty="0"/>
              <a:t>two	</a:t>
            </a:r>
            <a:r>
              <a:rPr sz="4200" spc="-5" dirty="0"/>
              <a:t>branches</a:t>
            </a:r>
            <a:r>
              <a:rPr sz="4200" spc="-65" dirty="0"/>
              <a:t> </a:t>
            </a:r>
            <a:r>
              <a:rPr sz="4200" spc="-20" dirty="0"/>
              <a:t>allowed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2997" y="723900"/>
            <a:ext cx="47593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if</a:t>
            </a:r>
            <a:r>
              <a:rPr spc="-2810" dirty="0">
                <a:latin typeface="Courier New"/>
                <a:cs typeface="Courier New"/>
              </a:rPr>
              <a:t> </a:t>
            </a:r>
            <a:r>
              <a:rPr dirty="0"/>
              <a:t>/ </a:t>
            </a:r>
            <a:r>
              <a:rPr dirty="0">
                <a:latin typeface="Courier New"/>
                <a:cs typeface="Courier New"/>
              </a:rPr>
              <a:t>else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70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48340" y="2044700"/>
            <a:ext cx="7297420" cy="430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59050" algn="l"/>
                <a:tab pos="3552190" algn="l"/>
              </a:tabLst>
            </a:pPr>
            <a:r>
              <a:rPr sz="4200" dirty="0">
                <a:latin typeface="Gill Sans MT"/>
                <a:cs typeface="Gill Sans MT"/>
              </a:rPr>
              <a:t>So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40" dirty="0">
                <a:latin typeface="Gill Sans MT"/>
                <a:cs typeface="Gill Sans MT"/>
              </a:rPr>
              <a:t>far: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only	</a:t>
            </a:r>
            <a:r>
              <a:rPr sz="4200" spc="-30" dirty="0">
                <a:latin typeface="Gill Sans MT"/>
                <a:cs typeface="Gill Sans MT"/>
              </a:rPr>
              <a:t>two	</a:t>
            </a:r>
            <a:r>
              <a:rPr sz="4200" spc="-5" dirty="0">
                <a:latin typeface="Gill Sans MT"/>
                <a:cs typeface="Gill Sans MT"/>
              </a:rPr>
              <a:t>branches</a:t>
            </a:r>
            <a:r>
              <a:rPr sz="4200" spc="-65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allowed</a:t>
            </a:r>
            <a:endParaRPr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100" dirty="0">
              <a:latin typeface="Times New Roman"/>
              <a:cs typeface="Times New Roman"/>
            </a:endParaRPr>
          </a:p>
          <a:p>
            <a:pPr marL="2362200" marR="1726564" indent="-64071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if (x </a:t>
            </a:r>
            <a:r>
              <a:rPr sz="4200" dirty="0">
                <a:latin typeface="Courier New"/>
                <a:cs typeface="Courier New"/>
              </a:rPr>
              <a:t>&gt; </a:t>
            </a:r>
            <a:r>
              <a:rPr sz="4200" spc="-5" dirty="0">
                <a:latin typeface="Courier New"/>
                <a:cs typeface="Courier New"/>
              </a:rPr>
              <a:t>5)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5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7;</a:t>
            </a:r>
          </a:p>
          <a:p>
            <a:pPr marL="2362200" marR="2046605" indent="-640715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} </a:t>
            </a:r>
            <a:r>
              <a:rPr sz="4200" spc="-5" dirty="0">
                <a:latin typeface="Courier New"/>
                <a:cs typeface="Courier New"/>
              </a:rPr>
              <a:t>else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8;</a:t>
            </a:r>
          </a:p>
          <a:p>
            <a:pPr marL="1722120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9402" y="203200"/>
            <a:ext cx="9786620" cy="3243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065" marR="5080" algn="ctr">
              <a:lnSpc>
                <a:spcPts val="10200"/>
              </a:lnSpc>
              <a:spcBef>
                <a:spcPts val="340"/>
              </a:spcBef>
              <a:tabLst>
                <a:tab pos="4457065" algn="l"/>
              </a:tabLst>
            </a:pPr>
            <a:r>
              <a:rPr dirty="0">
                <a:latin typeface="Courier New"/>
                <a:cs typeface="Courier New"/>
              </a:rPr>
              <a:t>if</a:t>
            </a:r>
            <a:r>
              <a:rPr spc="-2735" dirty="0">
                <a:latin typeface="Courier New"/>
                <a:cs typeface="Courier New"/>
              </a:rPr>
              <a:t> </a:t>
            </a:r>
            <a:r>
              <a:rPr dirty="0"/>
              <a:t>/</a:t>
            </a:r>
            <a:r>
              <a:rPr spc="-20" dirty="0"/>
              <a:t> </a:t>
            </a:r>
            <a:r>
              <a:rPr dirty="0">
                <a:latin typeface="Courier New"/>
                <a:cs typeface="Courier New"/>
              </a:rPr>
              <a:t>else</a:t>
            </a:r>
            <a:r>
              <a:rPr spc="-3770" dirty="0">
                <a:latin typeface="Courier New"/>
                <a:cs typeface="Courier New"/>
              </a:rPr>
              <a:t> </a:t>
            </a:r>
            <a:r>
              <a:rPr spc="-5" dirty="0"/>
              <a:t>With</a:t>
            </a:r>
            <a:r>
              <a:rPr spc="-25" dirty="0"/>
              <a:t> </a:t>
            </a:r>
            <a:r>
              <a:rPr spc="-45" dirty="0"/>
              <a:t>More  </a:t>
            </a:r>
            <a:r>
              <a:rPr spc="-5" dirty="0"/>
              <a:t>Than</a:t>
            </a:r>
            <a:r>
              <a:rPr spc="-1050" dirty="0"/>
              <a:t> </a:t>
            </a:r>
            <a:r>
              <a:rPr spc="-480" dirty="0"/>
              <a:t>Two	</a:t>
            </a:r>
            <a:r>
              <a:rPr spc="-5" dirty="0"/>
              <a:t>Branches</a:t>
            </a:r>
          </a:p>
          <a:p>
            <a:pPr marR="3175" algn="ctr">
              <a:lnSpc>
                <a:spcPts val="4700"/>
              </a:lnSpc>
            </a:pPr>
            <a:r>
              <a:rPr sz="4200" spc="-25" dirty="0"/>
              <a:t>More </a:t>
            </a:r>
            <a:r>
              <a:rPr sz="4200" spc="-5" dirty="0"/>
              <a:t>branches </a:t>
            </a:r>
            <a:r>
              <a:rPr sz="4200" spc="-30" dirty="0"/>
              <a:t>are</a:t>
            </a:r>
            <a:r>
              <a:rPr sz="4200" spc="10" dirty="0"/>
              <a:t> </a:t>
            </a:r>
            <a:r>
              <a:rPr sz="4200" spc="-5" dirty="0"/>
              <a:t>possible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9402" y="203200"/>
            <a:ext cx="9786620" cy="2600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703580" marR="5080" indent="-691515">
              <a:lnSpc>
                <a:spcPts val="10200"/>
              </a:lnSpc>
              <a:spcBef>
                <a:spcPts val="340"/>
              </a:spcBef>
              <a:tabLst>
                <a:tab pos="5147945" algn="l"/>
              </a:tabLst>
            </a:pPr>
            <a:r>
              <a:rPr dirty="0">
                <a:latin typeface="Courier New"/>
                <a:cs typeface="Courier New"/>
              </a:rPr>
              <a:t>if</a:t>
            </a:r>
            <a:r>
              <a:rPr spc="-2735" dirty="0">
                <a:latin typeface="Courier New"/>
                <a:cs typeface="Courier New"/>
              </a:rPr>
              <a:t> </a:t>
            </a:r>
            <a:r>
              <a:rPr dirty="0"/>
              <a:t>/</a:t>
            </a:r>
            <a:r>
              <a:rPr spc="-20" dirty="0"/>
              <a:t> </a:t>
            </a:r>
            <a:r>
              <a:rPr dirty="0">
                <a:latin typeface="Courier New"/>
                <a:cs typeface="Courier New"/>
              </a:rPr>
              <a:t>else</a:t>
            </a:r>
            <a:r>
              <a:rPr spc="-3770" dirty="0">
                <a:latin typeface="Courier New"/>
                <a:cs typeface="Courier New"/>
              </a:rPr>
              <a:t> </a:t>
            </a:r>
            <a:r>
              <a:rPr spc="-5" dirty="0"/>
              <a:t>With</a:t>
            </a:r>
            <a:r>
              <a:rPr spc="-25" dirty="0"/>
              <a:t> </a:t>
            </a:r>
            <a:r>
              <a:rPr spc="-45" dirty="0"/>
              <a:t>More  </a:t>
            </a:r>
            <a:r>
              <a:rPr spc="-5" dirty="0"/>
              <a:t>Than</a:t>
            </a:r>
            <a:r>
              <a:rPr spc="-1050" dirty="0"/>
              <a:t> </a:t>
            </a:r>
            <a:r>
              <a:rPr spc="-480" dirty="0"/>
              <a:t>Two	</a:t>
            </a:r>
            <a:r>
              <a:rPr spc="-5" dirty="0"/>
              <a:t>Branches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606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35961" y="6267450"/>
            <a:ext cx="22663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&gt; </a:t>
            </a:r>
            <a:r>
              <a:rPr sz="4200" spc="-5" dirty="0">
                <a:latin typeface="Courier New"/>
                <a:cs typeface="Courier New"/>
              </a:rPr>
              <a:t>50)</a:t>
            </a:r>
            <a:r>
              <a:rPr sz="4200" spc="-10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75217" y="6267450"/>
            <a:ext cx="3866515" cy="31038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52780" marR="5080" indent="-640715">
              <a:lnSpc>
                <a:spcPts val="4800"/>
              </a:lnSpc>
              <a:spcBef>
                <a:spcPts val="459"/>
              </a:spcBef>
            </a:pPr>
            <a:r>
              <a:rPr sz="4200" dirty="0">
                <a:latin typeface="Courier New"/>
                <a:cs typeface="Courier New"/>
              </a:rPr>
              <a:t>} </a:t>
            </a:r>
            <a:r>
              <a:rPr sz="4200" spc="-5" dirty="0">
                <a:latin typeface="Courier New"/>
                <a:cs typeface="Courier New"/>
              </a:rPr>
              <a:t>else if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(x  return</a:t>
            </a:r>
            <a:r>
              <a:rPr sz="4200" spc="-5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9;</a:t>
            </a:r>
          </a:p>
          <a:p>
            <a:pPr marL="652780" marR="5080" indent="-640715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} </a:t>
            </a:r>
            <a:r>
              <a:rPr sz="4200" spc="-5" dirty="0">
                <a:latin typeface="Courier New"/>
                <a:cs typeface="Courier New"/>
              </a:rPr>
              <a:t>else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10;</a:t>
            </a:r>
          </a:p>
          <a:p>
            <a:pPr marL="12700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75217" y="2781300"/>
            <a:ext cx="6426835" cy="3542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>
              <a:lnSpc>
                <a:spcPct val="100000"/>
              </a:lnSpc>
              <a:spcBef>
                <a:spcPts val="100"/>
              </a:spcBef>
            </a:pPr>
            <a:r>
              <a:rPr sz="4200" spc="-25" dirty="0">
                <a:latin typeface="Gill Sans MT"/>
                <a:cs typeface="Gill Sans MT"/>
              </a:rPr>
              <a:t>More </a:t>
            </a:r>
            <a:r>
              <a:rPr sz="4200" spc="-5" dirty="0">
                <a:latin typeface="Gill Sans MT"/>
                <a:cs typeface="Gill Sans MT"/>
              </a:rPr>
              <a:t>branches </a:t>
            </a:r>
            <a:r>
              <a:rPr sz="4200" spc="-30" dirty="0">
                <a:latin typeface="Gill Sans MT"/>
                <a:cs typeface="Gill Sans MT"/>
              </a:rPr>
              <a:t>are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possible</a:t>
            </a:r>
            <a:endParaRPr sz="4200" dirty="0">
              <a:latin typeface="Gill Sans MT"/>
              <a:cs typeface="Gill Sans MT"/>
            </a:endParaRPr>
          </a:p>
          <a:p>
            <a:pPr marL="652780" marR="2245360" indent="-640715">
              <a:lnSpc>
                <a:spcPts val="4800"/>
              </a:lnSpc>
              <a:spcBef>
                <a:spcPts val="3570"/>
              </a:spcBef>
            </a:pPr>
            <a:r>
              <a:rPr sz="4200" spc="-5" dirty="0">
                <a:latin typeface="Courier New"/>
                <a:cs typeface="Courier New"/>
              </a:rPr>
              <a:t>if (x == 0)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4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7;</a:t>
            </a:r>
          </a:p>
          <a:p>
            <a:pPr marL="652780" marR="5080" indent="-640715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} </a:t>
            </a:r>
            <a:r>
              <a:rPr sz="4200" spc="-5" dirty="0">
                <a:latin typeface="Courier New"/>
                <a:cs typeface="Courier New"/>
              </a:rPr>
              <a:t>else if (x </a:t>
            </a:r>
            <a:r>
              <a:rPr sz="4200" dirty="0">
                <a:latin typeface="Courier New"/>
                <a:cs typeface="Courier New"/>
              </a:rPr>
              <a:t>&lt; </a:t>
            </a:r>
            <a:r>
              <a:rPr sz="4200" spc="-5" dirty="0">
                <a:latin typeface="Courier New"/>
                <a:cs typeface="Courier New"/>
              </a:rPr>
              <a:t>10)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8;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8134" y="3556000"/>
            <a:ext cx="1090866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IfElseIfElse.java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Note </a:t>
            </a:r>
            <a:r>
              <a:rPr dirty="0"/>
              <a:t>on</a:t>
            </a:r>
            <a:r>
              <a:rPr spc="-1115" dirty="0"/>
              <a:t> </a:t>
            </a:r>
            <a:r>
              <a:rPr spc="-18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1640" y="2374900"/>
            <a:ext cx="111702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6050" algn="l"/>
                <a:tab pos="8552815" algn="l"/>
                <a:tab pos="9684385" algn="l"/>
              </a:tabLst>
            </a:pPr>
            <a:r>
              <a:rPr sz="4200" spc="-5" dirty="0">
                <a:latin typeface="Gill Sans MT"/>
                <a:cs typeface="Gill Sans MT"/>
              </a:rPr>
              <a:t>G</a:t>
            </a:r>
            <a:r>
              <a:rPr sz="4200" dirty="0">
                <a:latin typeface="Gill Sans MT"/>
                <a:cs typeface="Gill Sans MT"/>
              </a:rPr>
              <a:t>ood	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dea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h</a:t>
            </a:r>
            <a:r>
              <a:rPr sz="4200" spc="-150" dirty="0">
                <a:latin typeface="Gill Sans MT"/>
                <a:cs typeface="Gill Sans MT"/>
              </a:rPr>
              <a:t>a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at</a:t>
            </a:r>
            <a:r>
              <a:rPr sz="4200" spc="-5" dirty="0">
                <a:latin typeface="Gill Sans MT"/>
                <a:cs typeface="Gill Sans MT"/>
              </a:rPr>
              <a:t> l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st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te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f</a:t>
            </a:r>
            <a:r>
              <a:rPr sz="4200" dirty="0">
                <a:latin typeface="Gill Sans MT"/>
                <a:cs typeface="Gill Sans MT"/>
              </a:rPr>
              <a:t>or	e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ch	br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nch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Note </a:t>
            </a:r>
            <a:r>
              <a:rPr dirty="0"/>
              <a:t>on</a:t>
            </a:r>
            <a:r>
              <a:rPr spc="-1115" dirty="0"/>
              <a:t> </a:t>
            </a:r>
            <a:r>
              <a:rPr spc="-185" dirty="0"/>
              <a:t>Testing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276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911640" y="2374900"/>
            <a:ext cx="11170285" cy="40293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6050" algn="l"/>
                <a:tab pos="8552815" algn="l"/>
                <a:tab pos="9684385" algn="l"/>
              </a:tabLst>
            </a:pPr>
            <a:r>
              <a:rPr spc="-5" dirty="0"/>
              <a:t>G</a:t>
            </a:r>
            <a:r>
              <a:rPr dirty="0"/>
              <a:t>ood	</a:t>
            </a:r>
            <a:r>
              <a:rPr spc="-5" dirty="0"/>
              <a:t>i</a:t>
            </a:r>
            <a:r>
              <a:rPr dirty="0"/>
              <a:t>dea</a:t>
            </a:r>
            <a:r>
              <a:rPr spc="-5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/>
              <a:t>h</a:t>
            </a:r>
            <a:r>
              <a:rPr spc="-150" dirty="0"/>
              <a:t>a</a:t>
            </a:r>
            <a:r>
              <a:rPr spc="-85" dirty="0"/>
              <a:t>v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at</a:t>
            </a:r>
            <a:r>
              <a:rPr spc="-5" dirty="0"/>
              <a:t> l</a:t>
            </a:r>
            <a:r>
              <a:rPr dirty="0"/>
              <a:t>e</a:t>
            </a:r>
            <a:r>
              <a:rPr spc="-5" dirty="0"/>
              <a:t>a</a:t>
            </a:r>
            <a:r>
              <a:rPr dirty="0"/>
              <a:t>st</a:t>
            </a:r>
            <a:r>
              <a:rPr spc="-5" dirty="0"/>
              <a:t> </a:t>
            </a:r>
            <a:r>
              <a:rPr dirty="0"/>
              <a:t>one</a:t>
            </a:r>
            <a:r>
              <a:rPr spc="-5" dirty="0"/>
              <a:t> </a:t>
            </a:r>
            <a:r>
              <a:rPr dirty="0"/>
              <a:t>te</a:t>
            </a:r>
            <a:r>
              <a:rPr spc="-5" dirty="0"/>
              <a:t>s</a:t>
            </a:r>
            <a:r>
              <a:rPr dirty="0"/>
              <a:t>t</a:t>
            </a:r>
            <a:r>
              <a:rPr spc="-5" dirty="0"/>
              <a:t> </a:t>
            </a:r>
            <a:r>
              <a:rPr spc="-45" dirty="0"/>
              <a:t>f</a:t>
            </a:r>
            <a:r>
              <a:rPr dirty="0"/>
              <a:t>or	e</a:t>
            </a:r>
            <a:r>
              <a:rPr spc="-5" dirty="0"/>
              <a:t>a</a:t>
            </a:r>
            <a:r>
              <a:rPr dirty="0"/>
              <a:t>ch	br</a:t>
            </a:r>
            <a:r>
              <a:rPr spc="-5" dirty="0"/>
              <a:t>a</a:t>
            </a:r>
            <a:r>
              <a:rPr dirty="0"/>
              <a:t>nch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850" dirty="0">
              <a:latin typeface="Times New Roman"/>
              <a:cs typeface="Times New Roman"/>
            </a:endParaRPr>
          </a:p>
          <a:p>
            <a:pPr marL="3016250" marR="4625340" indent="-640715">
              <a:lnSpc>
                <a:spcPts val="4800"/>
              </a:lnSpc>
            </a:pPr>
            <a:r>
              <a:rPr spc="-5" dirty="0">
                <a:latin typeface="Courier New"/>
                <a:cs typeface="Courier New"/>
              </a:rPr>
              <a:t>if (x == 0)</a:t>
            </a:r>
            <a:r>
              <a:rPr spc="-8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{  </a:t>
            </a:r>
            <a:r>
              <a:rPr spc="-5" dirty="0">
                <a:latin typeface="Courier New"/>
                <a:cs typeface="Courier New"/>
              </a:rPr>
              <a:t>return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7;</a:t>
            </a:r>
          </a:p>
          <a:p>
            <a:pPr marL="3016250" marR="2385060" indent="-640715">
              <a:lnSpc>
                <a:spcPts val="4800"/>
              </a:lnSpc>
            </a:pPr>
            <a:r>
              <a:rPr dirty="0">
                <a:latin typeface="Courier New"/>
                <a:cs typeface="Courier New"/>
              </a:rPr>
              <a:t>} </a:t>
            </a:r>
            <a:r>
              <a:rPr spc="-5" dirty="0">
                <a:latin typeface="Courier New"/>
                <a:cs typeface="Courier New"/>
              </a:rPr>
              <a:t>else if (x </a:t>
            </a:r>
            <a:r>
              <a:rPr dirty="0">
                <a:latin typeface="Courier New"/>
                <a:cs typeface="Courier New"/>
              </a:rPr>
              <a:t>&lt; </a:t>
            </a:r>
            <a:r>
              <a:rPr spc="-5" dirty="0">
                <a:latin typeface="Courier New"/>
                <a:cs typeface="Courier New"/>
              </a:rPr>
              <a:t>10)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{  </a:t>
            </a:r>
            <a:r>
              <a:rPr spc="-5" dirty="0">
                <a:latin typeface="Courier New"/>
                <a:cs typeface="Courier New"/>
              </a:rPr>
              <a:t>return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8;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435961" y="6267450"/>
            <a:ext cx="22663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&gt; </a:t>
            </a:r>
            <a:r>
              <a:rPr sz="4200" spc="-5" dirty="0">
                <a:latin typeface="Courier New"/>
                <a:cs typeface="Courier New"/>
              </a:rPr>
              <a:t>50)</a:t>
            </a:r>
            <a:r>
              <a:rPr sz="4200" spc="-10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5217" y="6267450"/>
            <a:ext cx="3866515" cy="31038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52780" marR="5080" indent="-640715">
              <a:lnSpc>
                <a:spcPts val="4800"/>
              </a:lnSpc>
              <a:spcBef>
                <a:spcPts val="459"/>
              </a:spcBef>
            </a:pPr>
            <a:r>
              <a:rPr sz="4200" dirty="0">
                <a:latin typeface="Courier New"/>
                <a:cs typeface="Courier New"/>
              </a:rPr>
              <a:t>} </a:t>
            </a:r>
            <a:r>
              <a:rPr sz="4200" spc="-5" dirty="0">
                <a:latin typeface="Courier New"/>
                <a:cs typeface="Courier New"/>
              </a:rPr>
              <a:t>else if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(x  return</a:t>
            </a:r>
            <a:r>
              <a:rPr sz="4200" spc="-5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9;</a:t>
            </a:r>
            <a:endParaRPr sz="4200">
              <a:latin typeface="Courier New"/>
              <a:cs typeface="Courier New"/>
            </a:endParaRPr>
          </a:p>
          <a:p>
            <a:pPr marL="652780" marR="5080" indent="-640715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} </a:t>
            </a:r>
            <a:r>
              <a:rPr sz="4200" spc="-5" dirty="0">
                <a:latin typeface="Courier New"/>
                <a:cs typeface="Courier New"/>
              </a:rPr>
              <a:t>else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10;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Note </a:t>
            </a:r>
            <a:r>
              <a:rPr dirty="0"/>
              <a:t>on</a:t>
            </a:r>
            <a:r>
              <a:rPr spc="-1115" dirty="0"/>
              <a:t> </a:t>
            </a:r>
            <a:r>
              <a:rPr spc="-18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1640" y="2374900"/>
            <a:ext cx="111702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6050" algn="l"/>
                <a:tab pos="8552815" algn="l"/>
                <a:tab pos="9684385" algn="l"/>
              </a:tabLst>
            </a:pPr>
            <a:r>
              <a:rPr sz="4200" spc="-5" dirty="0">
                <a:latin typeface="Gill Sans MT"/>
                <a:cs typeface="Gill Sans MT"/>
              </a:rPr>
              <a:t>G</a:t>
            </a:r>
            <a:r>
              <a:rPr sz="4200" dirty="0">
                <a:latin typeface="Gill Sans MT"/>
                <a:cs typeface="Gill Sans MT"/>
              </a:rPr>
              <a:t>ood	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dea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h</a:t>
            </a:r>
            <a:r>
              <a:rPr sz="4200" spc="-150" dirty="0">
                <a:latin typeface="Gill Sans MT"/>
                <a:cs typeface="Gill Sans MT"/>
              </a:rPr>
              <a:t>a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at</a:t>
            </a:r>
            <a:r>
              <a:rPr sz="4200" spc="-5" dirty="0">
                <a:latin typeface="Gill Sans MT"/>
                <a:cs typeface="Gill Sans MT"/>
              </a:rPr>
              <a:t> l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st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te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f</a:t>
            </a:r>
            <a:r>
              <a:rPr sz="4200" dirty="0">
                <a:latin typeface="Gill Sans MT"/>
                <a:cs typeface="Gill Sans MT"/>
              </a:rPr>
              <a:t>or	e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ch	br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nch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76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698" y="3816350"/>
            <a:ext cx="2245360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83540" marR="5080" indent="-371475">
              <a:lnSpc>
                <a:spcPts val="4900"/>
              </a:lnSpc>
              <a:spcBef>
                <a:spcPts val="380"/>
              </a:spcBef>
              <a:tabLst>
                <a:tab pos="1416050" algn="l"/>
              </a:tabLst>
            </a:pPr>
            <a:r>
              <a:rPr sz="4200" spc="-5" dirty="0">
                <a:latin typeface="Gill Sans MT"/>
                <a:cs typeface="Gill Sans MT"/>
              </a:rPr>
              <a:t>G</a:t>
            </a:r>
            <a:r>
              <a:rPr sz="4200" dirty="0">
                <a:latin typeface="Gill Sans MT"/>
                <a:cs typeface="Gill Sans MT"/>
              </a:rPr>
              <a:t>ood	te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  </a:t>
            </a:r>
            <a:r>
              <a:rPr sz="4200" spc="-5" dirty="0">
                <a:latin typeface="Gill Sans MT"/>
                <a:cs typeface="Gill Sans MT"/>
              </a:rPr>
              <a:t>inputs?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5217" y="3829050"/>
            <a:ext cx="4186554" cy="12750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52780" marR="5080" indent="-64071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if (x == 0)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4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7;</a:t>
            </a:r>
            <a:endParaRPr sz="4200"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256167" y="5150284"/>
          <a:ext cx="6464297" cy="4261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165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else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if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return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(x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8;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&lt;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10)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else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if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(x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&gt;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50)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return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9;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4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else</a:t>
                      </a:r>
                      <a:r>
                        <a:rPr sz="42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return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10;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Note </a:t>
            </a:r>
            <a:r>
              <a:rPr dirty="0"/>
              <a:t>on</a:t>
            </a:r>
            <a:r>
              <a:rPr spc="-1115" dirty="0"/>
              <a:t> </a:t>
            </a:r>
            <a:r>
              <a:rPr spc="-18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1640" y="2374900"/>
            <a:ext cx="111702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6050" algn="l"/>
                <a:tab pos="8552815" algn="l"/>
                <a:tab pos="9684385" algn="l"/>
              </a:tabLst>
            </a:pPr>
            <a:r>
              <a:rPr sz="4200" spc="-5" dirty="0">
                <a:latin typeface="Gill Sans MT"/>
                <a:cs typeface="Gill Sans MT"/>
              </a:rPr>
              <a:t>G</a:t>
            </a:r>
            <a:r>
              <a:rPr sz="4200" dirty="0">
                <a:latin typeface="Gill Sans MT"/>
                <a:cs typeface="Gill Sans MT"/>
              </a:rPr>
              <a:t>ood	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dea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h</a:t>
            </a:r>
            <a:r>
              <a:rPr sz="4200" spc="-150" dirty="0">
                <a:latin typeface="Gill Sans MT"/>
                <a:cs typeface="Gill Sans MT"/>
              </a:rPr>
              <a:t>a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at</a:t>
            </a:r>
            <a:r>
              <a:rPr sz="4200" spc="-5" dirty="0">
                <a:latin typeface="Gill Sans MT"/>
                <a:cs typeface="Gill Sans MT"/>
              </a:rPr>
              <a:t> l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st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te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f</a:t>
            </a:r>
            <a:r>
              <a:rPr sz="4200" dirty="0">
                <a:latin typeface="Gill Sans MT"/>
                <a:cs typeface="Gill Sans MT"/>
              </a:rPr>
              <a:t>or	e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ch	br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nch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76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698" y="3816350"/>
            <a:ext cx="2245360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83540" marR="5080" indent="-371475">
              <a:lnSpc>
                <a:spcPts val="4900"/>
              </a:lnSpc>
              <a:spcBef>
                <a:spcPts val="380"/>
              </a:spcBef>
              <a:tabLst>
                <a:tab pos="1416050" algn="l"/>
              </a:tabLst>
            </a:pPr>
            <a:r>
              <a:rPr sz="4200" spc="-5" dirty="0">
                <a:latin typeface="Gill Sans MT"/>
                <a:cs typeface="Gill Sans MT"/>
              </a:rPr>
              <a:t>G</a:t>
            </a:r>
            <a:r>
              <a:rPr sz="4200" dirty="0">
                <a:latin typeface="Gill Sans MT"/>
                <a:cs typeface="Gill Sans MT"/>
              </a:rPr>
              <a:t>ood	te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  </a:t>
            </a:r>
            <a:r>
              <a:rPr sz="4200" spc="-5" dirty="0">
                <a:latin typeface="Gill Sans MT"/>
                <a:cs typeface="Gill Sans MT"/>
              </a:rPr>
              <a:t>inputs?</a:t>
            </a:r>
            <a:endParaRPr sz="4200">
              <a:latin typeface="Gill Sans MT"/>
              <a:cs typeface="Gill Sans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256167" y="5150284"/>
          <a:ext cx="6464297" cy="4261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165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else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if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return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(x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8;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&lt;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10)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else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if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(x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&gt;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50)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return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9;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4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else</a:t>
                      </a:r>
                      <a:r>
                        <a:rPr sz="42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return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10;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275217" y="3829050"/>
            <a:ext cx="5083810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20"/>
              </a:lnSpc>
              <a:spcBef>
                <a:spcPts val="100"/>
              </a:spcBef>
              <a:tabLst>
                <a:tab pos="4737735" algn="l"/>
              </a:tabLst>
            </a:pPr>
            <a:r>
              <a:rPr sz="4200" spc="-5" dirty="0">
                <a:latin typeface="Courier New"/>
                <a:cs typeface="Courier New"/>
              </a:rPr>
              <a:t>i</a:t>
            </a:r>
            <a:r>
              <a:rPr sz="4200" dirty="0">
                <a:latin typeface="Courier New"/>
                <a:cs typeface="Courier New"/>
              </a:rPr>
              <a:t>f</a:t>
            </a:r>
            <a:r>
              <a:rPr sz="4200" spc="-5" dirty="0">
                <a:latin typeface="Courier New"/>
                <a:cs typeface="Courier New"/>
              </a:rPr>
              <a:t> (</a:t>
            </a:r>
            <a:r>
              <a:rPr sz="4200" dirty="0">
                <a:latin typeface="Courier New"/>
                <a:cs typeface="Courier New"/>
              </a:rPr>
              <a:t>x</a:t>
            </a:r>
            <a:r>
              <a:rPr sz="4200" spc="-5" dirty="0">
                <a:latin typeface="Courier New"/>
                <a:cs typeface="Courier New"/>
              </a:rPr>
              <a:t> =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5" dirty="0">
                <a:latin typeface="Courier New"/>
                <a:cs typeface="Courier New"/>
              </a:rPr>
              <a:t> 0</a:t>
            </a:r>
            <a:r>
              <a:rPr sz="4200" dirty="0">
                <a:latin typeface="Courier New"/>
                <a:cs typeface="Courier New"/>
              </a:rPr>
              <a:t>)</a:t>
            </a:r>
            <a:r>
              <a:rPr sz="4200" spc="-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	</a:t>
            </a:r>
            <a:r>
              <a:rPr sz="6300" baseline="-1322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6300" baseline="-1322">
              <a:latin typeface="Courier New"/>
              <a:cs typeface="Courier New"/>
            </a:endParaRPr>
          </a:p>
          <a:p>
            <a:pPr marR="889635" algn="ctr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4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7;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463" y="4165600"/>
            <a:ext cx="79756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6360" algn="l"/>
              </a:tabLst>
            </a:pPr>
            <a:r>
              <a:rPr dirty="0"/>
              <a:t>R</a:t>
            </a:r>
            <a:r>
              <a:rPr spc="-5" dirty="0"/>
              <a:t>a</a:t>
            </a:r>
            <a:r>
              <a:rPr dirty="0"/>
              <a:t>n</a:t>
            </a:r>
            <a:r>
              <a:rPr spc="-5" dirty="0"/>
              <a:t>d</a:t>
            </a:r>
            <a:r>
              <a:rPr dirty="0"/>
              <a:t>om	Numbers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Note </a:t>
            </a:r>
            <a:r>
              <a:rPr dirty="0"/>
              <a:t>on</a:t>
            </a:r>
            <a:r>
              <a:rPr spc="-1115" dirty="0"/>
              <a:t> </a:t>
            </a:r>
            <a:r>
              <a:rPr spc="-18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1640" y="2374900"/>
            <a:ext cx="111702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6050" algn="l"/>
                <a:tab pos="8552815" algn="l"/>
                <a:tab pos="9684385" algn="l"/>
              </a:tabLst>
            </a:pPr>
            <a:r>
              <a:rPr sz="4200" spc="-5" dirty="0">
                <a:latin typeface="Gill Sans MT"/>
                <a:cs typeface="Gill Sans MT"/>
              </a:rPr>
              <a:t>G</a:t>
            </a:r>
            <a:r>
              <a:rPr sz="4200" dirty="0">
                <a:latin typeface="Gill Sans MT"/>
                <a:cs typeface="Gill Sans MT"/>
              </a:rPr>
              <a:t>ood	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dea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h</a:t>
            </a:r>
            <a:r>
              <a:rPr sz="4200" spc="-150" dirty="0">
                <a:latin typeface="Gill Sans MT"/>
                <a:cs typeface="Gill Sans MT"/>
              </a:rPr>
              <a:t>a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at</a:t>
            </a:r>
            <a:r>
              <a:rPr sz="4200" spc="-5" dirty="0">
                <a:latin typeface="Gill Sans MT"/>
                <a:cs typeface="Gill Sans MT"/>
              </a:rPr>
              <a:t> l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st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te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f</a:t>
            </a:r>
            <a:r>
              <a:rPr sz="4200" dirty="0">
                <a:latin typeface="Gill Sans MT"/>
                <a:cs typeface="Gill Sans MT"/>
              </a:rPr>
              <a:t>or	e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ch	br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nch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76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698" y="3816350"/>
            <a:ext cx="2245360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83540" marR="5080" indent="-371475">
              <a:lnSpc>
                <a:spcPts val="4900"/>
              </a:lnSpc>
              <a:spcBef>
                <a:spcPts val="380"/>
              </a:spcBef>
              <a:tabLst>
                <a:tab pos="1416050" algn="l"/>
              </a:tabLst>
            </a:pPr>
            <a:r>
              <a:rPr sz="4200" spc="-5" dirty="0">
                <a:latin typeface="Gill Sans MT"/>
                <a:cs typeface="Gill Sans MT"/>
              </a:rPr>
              <a:t>G</a:t>
            </a:r>
            <a:r>
              <a:rPr sz="4200" dirty="0">
                <a:latin typeface="Gill Sans MT"/>
                <a:cs typeface="Gill Sans MT"/>
              </a:rPr>
              <a:t>ood	te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  </a:t>
            </a:r>
            <a:r>
              <a:rPr sz="4200" spc="-5" dirty="0">
                <a:latin typeface="Gill Sans MT"/>
                <a:cs typeface="Gill Sans MT"/>
              </a:rPr>
              <a:t>inputs?</a:t>
            </a:r>
            <a:endParaRPr sz="4200">
              <a:latin typeface="Gill Sans MT"/>
              <a:cs typeface="Gill Sans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256167" y="5137584"/>
          <a:ext cx="7019287" cy="4274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29221">
                <a:tc>
                  <a:txBody>
                    <a:bodyPr/>
                    <a:lstStyle/>
                    <a:p>
                      <a:pPr marL="31750">
                        <a:lnSpc>
                          <a:spcPts val="44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else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if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return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ts val="43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(x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8;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44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&lt;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10)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6300" baseline="-1322" dirty="0"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6300" spc="-1147" baseline="-1322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else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if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(x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&gt;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50)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return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9;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4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4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else</a:t>
                      </a:r>
                      <a:r>
                        <a:rPr sz="42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return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10;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275217" y="3829050"/>
            <a:ext cx="5083810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20"/>
              </a:lnSpc>
              <a:spcBef>
                <a:spcPts val="100"/>
              </a:spcBef>
              <a:tabLst>
                <a:tab pos="4737735" algn="l"/>
              </a:tabLst>
            </a:pPr>
            <a:r>
              <a:rPr sz="4200" spc="-5" dirty="0">
                <a:latin typeface="Courier New"/>
                <a:cs typeface="Courier New"/>
              </a:rPr>
              <a:t>i</a:t>
            </a:r>
            <a:r>
              <a:rPr sz="4200" dirty="0">
                <a:latin typeface="Courier New"/>
                <a:cs typeface="Courier New"/>
              </a:rPr>
              <a:t>f</a:t>
            </a:r>
            <a:r>
              <a:rPr sz="4200" spc="-5" dirty="0">
                <a:latin typeface="Courier New"/>
                <a:cs typeface="Courier New"/>
              </a:rPr>
              <a:t> (</a:t>
            </a:r>
            <a:r>
              <a:rPr sz="4200" dirty="0">
                <a:latin typeface="Courier New"/>
                <a:cs typeface="Courier New"/>
              </a:rPr>
              <a:t>x</a:t>
            </a:r>
            <a:r>
              <a:rPr sz="4200" spc="-5" dirty="0">
                <a:latin typeface="Courier New"/>
                <a:cs typeface="Courier New"/>
              </a:rPr>
              <a:t> =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5" dirty="0">
                <a:latin typeface="Courier New"/>
                <a:cs typeface="Courier New"/>
              </a:rPr>
              <a:t> 0</a:t>
            </a:r>
            <a:r>
              <a:rPr sz="4200" dirty="0">
                <a:latin typeface="Courier New"/>
                <a:cs typeface="Courier New"/>
              </a:rPr>
              <a:t>)</a:t>
            </a:r>
            <a:r>
              <a:rPr sz="4200" spc="-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	</a:t>
            </a:r>
            <a:r>
              <a:rPr sz="6300" baseline="-1322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6300" baseline="-1322">
              <a:latin typeface="Courier New"/>
              <a:cs typeface="Courier New"/>
            </a:endParaRPr>
          </a:p>
          <a:p>
            <a:pPr marR="889635" algn="ctr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4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7;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Note </a:t>
            </a:r>
            <a:r>
              <a:rPr dirty="0"/>
              <a:t>on</a:t>
            </a:r>
            <a:r>
              <a:rPr spc="-1115" dirty="0"/>
              <a:t> </a:t>
            </a:r>
            <a:r>
              <a:rPr spc="-18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1640" y="2374900"/>
            <a:ext cx="111702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6050" algn="l"/>
                <a:tab pos="8552815" algn="l"/>
                <a:tab pos="9684385" algn="l"/>
              </a:tabLst>
            </a:pPr>
            <a:r>
              <a:rPr sz="4200" spc="-5" dirty="0">
                <a:latin typeface="Gill Sans MT"/>
                <a:cs typeface="Gill Sans MT"/>
              </a:rPr>
              <a:t>G</a:t>
            </a:r>
            <a:r>
              <a:rPr sz="4200" dirty="0">
                <a:latin typeface="Gill Sans MT"/>
                <a:cs typeface="Gill Sans MT"/>
              </a:rPr>
              <a:t>ood	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dea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h</a:t>
            </a:r>
            <a:r>
              <a:rPr sz="4200" spc="-150" dirty="0">
                <a:latin typeface="Gill Sans MT"/>
                <a:cs typeface="Gill Sans MT"/>
              </a:rPr>
              <a:t>a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at</a:t>
            </a:r>
            <a:r>
              <a:rPr sz="4200" spc="-5" dirty="0">
                <a:latin typeface="Gill Sans MT"/>
                <a:cs typeface="Gill Sans MT"/>
              </a:rPr>
              <a:t> l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st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te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f</a:t>
            </a:r>
            <a:r>
              <a:rPr sz="4200" dirty="0">
                <a:latin typeface="Gill Sans MT"/>
                <a:cs typeface="Gill Sans MT"/>
              </a:rPr>
              <a:t>or	e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ch	br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nch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76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698" y="3816350"/>
            <a:ext cx="2245360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83540" marR="5080" indent="-371475">
              <a:lnSpc>
                <a:spcPts val="4900"/>
              </a:lnSpc>
              <a:spcBef>
                <a:spcPts val="380"/>
              </a:spcBef>
              <a:tabLst>
                <a:tab pos="1416050" algn="l"/>
              </a:tabLst>
            </a:pPr>
            <a:r>
              <a:rPr sz="4200" spc="-5" dirty="0">
                <a:latin typeface="Gill Sans MT"/>
                <a:cs typeface="Gill Sans MT"/>
              </a:rPr>
              <a:t>G</a:t>
            </a:r>
            <a:r>
              <a:rPr sz="4200" dirty="0">
                <a:latin typeface="Gill Sans MT"/>
                <a:cs typeface="Gill Sans MT"/>
              </a:rPr>
              <a:t>ood	te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  </a:t>
            </a:r>
            <a:r>
              <a:rPr sz="4200" spc="-5" dirty="0">
                <a:latin typeface="Gill Sans MT"/>
                <a:cs typeface="Gill Sans MT"/>
              </a:rPr>
              <a:t>inputs?</a:t>
            </a:r>
            <a:endParaRPr sz="4200">
              <a:latin typeface="Gill Sans MT"/>
              <a:cs typeface="Gill Sans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256167" y="5137584"/>
          <a:ext cx="7180576" cy="4274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8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29221">
                <a:tc>
                  <a:txBody>
                    <a:bodyPr/>
                    <a:lstStyle/>
                    <a:p>
                      <a:pPr marL="31750">
                        <a:lnSpc>
                          <a:spcPts val="44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else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if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return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ts val="43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(x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8;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44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&lt;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10)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6300" baseline="-1322" dirty="0"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6300" spc="-1095" baseline="-1322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4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else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if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return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ts val="424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(x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9;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&gt;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50)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41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4200" spc="-2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51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else</a:t>
                      </a:r>
                      <a:r>
                        <a:rPr sz="42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3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return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10;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275217" y="3829050"/>
            <a:ext cx="5083810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20"/>
              </a:lnSpc>
              <a:spcBef>
                <a:spcPts val="100"/>
              </a:spcBef>
              <a:tabLst>
                <a:tab pos="4737735" algn="l"/>
              </a:tabLst>
            </a:pPr>
            <a:r>
              <a:rPr sz="4200" spc="-5" dirty="0">
                <a:latin typeface="Courier New"/>
                <a:cs typeface="Courier New"/>
              </a:rPr>
              <a:t>i</a:t>
            </a:r>
            <a:r>
              <a:rPr sz="4200" dirty="0">
                <a:latin typeface="Courier New"/>
                <a:cs typeface="Courier New"/>
              </a:rPr>
              <a:t>f</a:t>
            </a:r>
            <a:r>
              <a:rPr sz="4200" spc="-5" dirty="0">
                <a:latin typeface="Courier New"/>
                <a:cs typeface="Courier New"/>
              </a:rPr>
              <a:t> (</a:t>
            </a:r>
            <a:r>
              <a:rPr sz="4200" dirty="0">
                <a:latin typeface="Courier New"/>
                <a:cs typeface="Courier New"/>
              </a:rPr>
              <a:t>x</a:t>
            </a:r>
            <a:r>
              <a:rPr sz="4200" spc="-5" dirty="0">
                <a:latin typeface="Courier New"/>
                <a:cs typeface="Courier New"/>
              </a:rPr>
              <a:t> =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5" dirty="0">
                <a:latin typeface="Courier New"/>
                <a:cs typeface="Courier New"/>
              </a:rPr>
              <a:t> 0</a:t>
            </a:r>
            <a:r>
              <a:rPr sz="4200" dirty="0">
                <a:latin typeface="Courier New"/>
                <a:cs typeface="Courier New"/>
              </a:rPr>
              <a:t>)</a:t>
            </a:r>
            <a:r>
              <a:rPr sz="4200" spc="-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	</a:t>
            </a:r>
            <a:r>
              <a:rPr sz="6300" baseline="-1322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6300" baseline="-1322">
              <a:latin typeface="Courier New"/>
              <a:cs typeface="Courier New"/>
            </a:endParaRPr>
          </a:p>
          <a:p>
            <a:pPr marR="889635" algn="ctr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4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7;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Note </a:t>
            </a:r>
            <a:r>
              <a:rPr dirty="0"/>
              <a:t>on</a:t>
            </a:r>
            <a:r>
              <a:rPr spc="-1115" dirty="0"/>
              <a:t> </a:t>
            </a:r>
            <a:r>
              <a:rPr spc="-18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1640" y="2374900"/>
            <a:ext cx="111702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6050" algn="l"/>
                <a:tab pos="8552815" algn="l"/>
                <a:tab pos="9684385" algn="l"/>
              </a:tabLst>
            </a:pPr>
            <a:r>
              <a:rPr sz="4200" spc="-5" dirty="0">
                <a:latin typeface="Gill Sans MT"/>
                <a:cs typeface="Gill Sans MT"/>
              </a:rPr>
              <a:t>G</a:t>
            </a:r>
            <a:r>
              <a:rPr sz="4200" dirty="0">
                <a:latin typeface="Gill Sans MT"/>
                <a:cs typeface="Gill Sans MT"/>
              </a:rPr>
              <a:t>ood	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dea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h</a:t>
            </a:r>
            <a:r>
              <a:rPr sz="4200" spc="-150" dirty="0">
                <a:latin typeface="Gill Sans MT"/>
                <a:cs typeface="Gill Sans MT"/>
              </a:rPr>
              <a:t>a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at</a:t>
            </a:r>
            <a:r>
              <a:rPr sz="4200" spc="-5" dirty="0">
                <a:latin typeface="Gill Sans MT"/>
                <a:cs typeface="Gill Sans MT"/>
              </a:rPr>
              <a:t> l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st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te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f</a:t>
            </a:r>
            <a:r>
              <a:rPr sz="4200" dirty="0">
                <a:latin typeface="Gill Sans MT"/>
                <a:cs typeface="Gill Sans MT"/>
              </a:rPr>
              <a:t>or	e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ch	br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nch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276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698" y="3816350"/>
            <a:ext cx="2245360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83540" marR="5080" indent="-371475">
              <a:lnSpc>
                <a:spcPts val="4900"/>
              </a:lnSpc>
              <a:spcBef>
                <a:spcPts val="380"/>
              </a:spcBef>
              <a:tabLst>
                <a:tab pos="1416050" algn="l"/>
              </a:tabLst>
            </a:pPr>
            <a:r>
              <a:rPr sz="4200" spc="-5" dirty="0">
                <a:latin typeface="Gill Sans MT"/>
                <a:cs typeface="Gill Sans MT"/>
              </a:rPr>
              <a:t>G</a:t>
            </a:r>
            <a:r>
              <a:rPr sz="4200" dirty="0">
                <a:latin typeface="Gill Sans MT"/>
                <a:cs typeface="Gill Sans MT"/>
              </a:rPr>
              <a:t>ood	te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  </a:t>
            </a:r>
            <a:r>
              <a:rPr sz="4200" spc="-5" dirty="0">
                <a:latin typeface="Gill Sans MT"/>
                <a:cs typeface="Gill Sans MT"/>
              </a:rPr>
              <a:t>inputs?</a:t>
            </a:r>
            <a:endParaRPr sz="4200">
              <a:latin typeface="Gill Sans MT"/>
              <a:cs typeface="Gill Sans MT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892373"/>
              </p:ext>
            </p:extLst>
          </p:nvPr>
        </p:nvGraphicFramePr>
        <p:xfrm>
          <a:off x="3256167" y="5137584"/>
          <a:ext cx="7180579" cy="4274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80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29221">
                <a:tc>
                  <a:txBody>
                    <a:bodyPr/>
                    <a:lstStyle/>
                    <a:p>
                      <a:pPr marL="31750">
                        <a:lnSpc>
                          <a:spcPts val="44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else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if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return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ts val="43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(x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8;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ts val="4435"/>
                        </a:lnSpc>
                      </a:pPr>
                      <a:r>
                        <a:rPr lang="en-US" sz="4200" dirty="0">
                          <a:latin typeface="Courier New"/>
                          <a:cs typeface="Courier New"/>
                        </a:rPr>
                        <a:t>&gt;=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10)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6300" baseline="-1322" dirty="0"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6300" spc="-1095" baseline="-1322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4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else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if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return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ts val="424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(x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9;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875" algn="ct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&gt;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50)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41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4200" spc="-20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51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4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else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return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9539" algn="r">
                        <a:lnSpc>
                          <a:spcPts val="4265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50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R="174625" algn="r">
                        <a:lnSpc>
                          <a:spcPts val="489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10;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275217" y="3829050"/>
            <a:ext cx="5083810" cy="127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20"/>
              </a:lnSpc>
              <a:spcBef>
                <a:spcPts val="100"/>
              </a:spcBef>
              <a:tabLst>
                <a:tab pos="4737735" algn="l"/>
              </a:tabLst>
            </a:pPr>
            <a:r>
              <a:rPr sz="4200" spc="-5" dirty="0">
                <a:latin typeface="Courier New"/>
                <a:cs typeface="Courier New"/>
              </a:rPr>
              <a:t>i</a:t>
            </a:r>
            <a:r>
              <a:rPr sz="4200" dirty="0">
                <a:latin typeface="Courier New"/>
                <a:cs typeface="Courier New"/>
              </a:rPr>
              <a:t>f</a:t>
            </a:r>
            <a:r>
              <a:rPr sz="4200" spc="-5" dirty="0">
                <a:latin typeface="Courier New"/>
                <a:cs typeface="Courier New"/>
              </a:rPr>
              <a:t> (</a:t>
            </a:r>
            <a:r>
              <a:rPr sz="4200" dirty="0">
                <a:latin typeface="Courier New"/>
                <a:cs typeface="Courier New"/>
              </a:rPr>
              <a:t>x</a:t>
            </a:r>
            <a:r>
              <a:rPr sz="4200" spc="-5" dirty="0">
                <a:latin typeface="Courier New"/>
                <a:cs typeface="Courier New"/>
              </a:rPr>
              <a:t> =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5" dirty="0">
                <a:latin typeface="Courier New"/>
                <a:cs typeface="Courier New"/>
              </a:rPr>
              <a:t> 0</a:t>
            </a:r>
            <a:r>
              <a:rPr sz="4200" dirty="0">
                <a:latin typeface="Courier New"/>
                <a:cs typeface="Courier New"/>
              </a:rPr>
              <a:t>)</a:t>
            </a:r>
            <a:r>
              <a:rPr sz="4200" spc="-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	</a:t>
            </a:r>
            <a:r>
              <a:rPr sz="6300" baseline="-1322" dirty="0">
                <a:solidFill>
                  <a:srgbClr val="FF4013"/>
                </a:solidFill>
                <a:latin typeface="Courier New"/>
                <a:cs typeface="Courier New"/>
              </a:rPr>
              <a:t>0</a:t>
            </a:r>
            <a:endParaRPr sz="6300" baseline="-1322">
              <a:latin typeface="Courier New"/>
              <a:cs typeface="Courier New"/>
            </a:endParaRPr>
          </a:p>
          <a:p>
            <a:pPr marR="889635" algn="ctr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4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7;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1692" y="3746500"/>
            <a:ext cx="11549380" cy="210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8170"/>
              </a:lnSpc>
              <a:spcBef>
                <a:spcPts val="100"/>
              </a:spcBef>
            </a:pPr>
            <a:r>
              <a:rPr sz="7200" spc="-5" dirty="0"/>
              <a:t>Example:</a:t>
            </a:r>
            <a:endParaRPr sz="7200"/>
          </a:p>
          <a:p>
            <a:pPr algn="ctr">
              <a:lnSpc>
                <a:spcPts val="8170"/>
              </a:lnSpc>
            </a:pPr>
            <a:r>
              <a:rPr sz="7200" dirty="0">
                <a:latin typeface="Courier New"/>
                <a:cs typeface="Courier New"/>
              </a:rPr>
              <a:t>IfElseIfElseTest.java</a:t>
            </a:r>
            <a:endParaRPr sz="7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463" y="762000"/>
            <a:ext cx="79756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6360" algn="l"/>
              </a:tabLst>
            </a:pPr>
            <a:r>
              <a:rPr dirty="0"/>
              <a:t>R</a:t>
            </a:r>
            <a:r>
              <a:rPr spc="-5" dirty="0"/>
              <a:t>a</a:t>
            </a:r>
            <a:r>
              <a:rPr dirty="0"/>
              <a:t>n</a:t>
            </a:r>
            <a:r>
              <a:rPr spc="-5" dirty="0"/>
              <a:t>d</a:t>
            </a:r>
            <a:r>
              <a:rPr dirty="0"/>
              <a:t>om	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05800" y="2108200"/>
            <a:ext cx="8782050" cy="1236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770"/>
              </a:lnSpc>
              <a:spcBef>
                <a:spcPts val="100"/>
              </a:spcBef>
              <a:tabLst>
                <a:tab pos="1941830" algn="l"/>
              </a:tabLst>
            </a:pPr>
            <a:r>
              <a:rPr sz="4200" spc="-5" dirty="0">
                <a:latin typeface="Gill Sans MT"/>
                <a:cs typeface="Gill Sans MT"/>
              </a:rPr>
              <a:t>Random	</a:t>
            </a:r>
            <a:r>
              <a:rPr sz="4200" spc="-10" dirty="0">
                <a:latin typeface="Gill Sans MT"/>
                <a:cs typeface="Gill Sans MT"/>
              </a:rPr>
              <a:t>numbers </a:t>
            </a: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dirty="0">
                <a:latin typeface="Gill Sans MT"/>
                <a:cs typeface="Gill Sans MT"/>
              </a:rPr>
              <a:t>be </a:t>
            </a:r>
            <a:r>
              <a:rPr sz="4200" spc="-5" dirty="0">
                <a:latin typeface="Gill Sans MT"/>
                <a:cs typeface="Gill Sans MT"/>
              </a:rPr>
              <a:t>generated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endParaRPr sz="4200" dirty="0">
              <a:latin typeface="Gill Sans MT"/>
              <a:cs typeface="Gill Sans MT"/>
            </a:endParaRPr>
          </a:p>
          <a:p>
            <a:pPr marL="635" algn="ctr">
              <a:lnSpc>
                <a:spcPts val="4770"/>
              </a:lnSpc>
            </a:pPr>
            <a:r>
              <a:rPr sz="4200" dirty="0">
                <a:latin typeface="Courier New"/>
                <a:cs typeface="Courier New"/>
              </a:rPr>
              <a:t>java.util.Random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463" y="762000"/>
            <a:ext cx="79756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6360" algn="l"/>
              </a:tabLst>
            </a:pPr>
            <a:r>
              <a:rPr dirty="0"/>
              <a:t>R</a:t>
            </a:r>
            <a:r>
              <a:rPr spc="-5" dirty="0"/>
              <a:t>a</a:t>
            </a:r>
            <a:r>
              <a:rPr dirty="0"/>
              <a:t>n</a:t>
            </a:r>
            <a:r>
              <a:rPr spc="-5" dirty="0"/>
              <a:t>d</a:t>
            </a:r>
            <a:r>
              <a:rPr dirty="0"/>
              <a:t>om	Numbers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05800" y="2108200"/>
            <a:ext cx="8782050" cy="4030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770"/>
              </a:lnSpc>
              <a:spcBef>
                <a:spcPts val="100"/>
              </a:spcBef>
              <a:tabLst>
                <a:tab pos="1941830" algn="l"/>
              </a:tabLst>
            </a:pPr>
            <a:r>
              <a:rPr sz="4200" spc="-5" dirty="0">
                <a:latin typeface="Gill Sans MT"/>
                <a:cs typeface="Gill Sans MT"/>
              </a:rPr>
              <a:t>Random	</a:t>
            </a:r>
            <a:r>
              <a:rPr sz="4200" spc="-10" dirty="0">
                <a:latin typeface="Gill Sans MT"/>
                <a:cs typeface="Gill Sans MT"/>
              </a:rPr>
              <a:t>numbers </a:t>
            </a: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dirty="0">
                <a:latin typeface="Gill Sans MT"/>
                <a:cs typeface="Gill Sans MT"/>
              </a:rPr>
              <a:t>be </a:t>
            </a:r>
            <a:r>
              <a:rPr sz="4200" spc="-5" dirty="0">
                <a:latin typeface="Gill Sans MT"/>
                <a:cs typeface="Gill Sans MT"/>
              </a:rPr>
              <a:t>generated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endParaRPr sz="4200" dirty="0">
              <a:latin typeface="Gill Sans MT"/>
              <a:cs typeface="Gill Sans MT"/>
            </a:endParaRPr>
          </a:p>
          <a:p>
            <a:pPr marL="635" algn="ctr">
              <a:lnSpc>
                <a:spcPts val="4770"/>
              </a:lnSpc>
            </a:pPr>
            <a:r>
              <a:rPr sz="4200" dirty="0">
                <a:latin typeface="Courier New"/>
                <a:cs typeface="Courier New"/>
              </a:rPr>
              <a:t>java.util.Random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000" dirty="0">
              <a:latin typeface="Times New Roman"/>
              <a:cs typeface="Times New Roman"/>
            </a:endParaRPr>
          </a:p>
          <a:p>
            <a:pPr marL="60960" marR="7112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Random </a:t>
            </a: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new </a:t>
            </a:r>
            <a:r>
              <a:rPr sz="4200" dirty="0">
                <a:latin typeface="Courier New"/>
                <a:cs typeface="Courier New"/>
              </a:rPr>
              <a:t>Random();  </a:t>
            </a:r>
            <a:r>
              <a:rPr sz="4200" spc="-5" dirty="0">
                <a:latin typeface="Courier New"/>
                <a:cs typeface="Courier New"/>
              </a:rPr>
              <a:t>int isRandom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r.nextInt();</a:t>
            </a:r>
          </a:p>
          <a:p>
            <a:pPr algn="ctr">
              <a:lnSpc>
                <a:spcPct val="100000"/>
              </a:lnSpc>
              <a:spcBef>
                <a:spcPts val="1590"/>
              </a:spcBef>
              <a:tabLst>
                <a:tab pos="3268345" algn="l"/>
                <a:tab pos="5099050" algn="l"/>
              </a:tabLst>
            </a:pPr>
            <a:r>
              <a:rPr sz="4200" spc="-5" dirty="0">
                <a:latin typeface="Gill Sans MT"/>
                <a:cs typeface="Gill Sans MT"/>
              </a:rPr>
              <a:t>(generates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any	</a:t>
            </a:r>
            <a:r>
              <a:rPr sz="4200" spc="-5" dirty="0">
                <a:latin typeface="Gill Sans MT"/>
                <a:cs typeface="Gill Sans MT"/>
              </a:rPr>
              <a:t>random	integer)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463" y="762000"/>
            <a:ext cx="79756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6360" algn="l"/>
              </a:tabLst>
            </a:pPr>
            <a:r>
              <a:rPr dirty="0"/>
              <a:t>R</a:t>
            </a:r>
            <a:r>
              <a:rPr spc="-5" dirty="0"/>
              <a:t>a</a:t>
            </a:r>
            <a:r>
              <a:rPr dirty="0"/>
              <a:t>n</a:t>
            </a:r>
            <a:r>
              <a:rPr spc="-5" dirty="0"/>
              <a:t>d</a:t>
            </a:r>
            <a:r>
              <a:rPr dirty="0"/>
              <a:t>om	Numbers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99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05800" y="2108200"/>
            <a:ext cx="9361170" cy="5935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0865" algn="ctr">
              <a:lnSpc>
                <a:spcPts val="4770"/>
              </a:lnSpc>
              <a:spcBef>
                <a:spcPts val="100"/>
              </a:spcBef>
              <a:tabLst>
                <a:tab pos="1941830" algn="l"/>
              </a:tabLst>
            </a:pPr>
            <a:r>
              <a:rPr sz="4200" spc="-5" dirty="0">
                <a:latin typeface="Gill Sans MT"/>
                <a:cs typeface="Gill Sans MT"/>
              </a:rPr>
              <a:t>Random	</a:t>
            </a:r>
            <a:r>
              <a:rPr sz="4200" spc="-10" dirty="0">
                <a:latin typeface="Gill Sans MT"/>
                <a:cs typeface="Gill Sans MT"/>
              </a:rPr>
              <a:t>numbers </a:t>
            </a: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dirty="0">
                <a:latin typeface="Gill Sans MT"/>
                <a:cs typeface="Gill Sans MT"/>
              </a:rPr>
              <a:t>be </a:t>
            </a:r>
            <a:r>
              <a:rPr sz="4200" spc="-5" dirty="0">
                <a:latin typeface="Gill Sans MT"/>
                <a:cs typeface="Gill Sans MT"/>
              </a:rPr>
              <a:t>generated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endParaRPr sz="4200" dirty="0">
              <a:latin typeface="Gill Sans MT"/>
              <a:cs typeface="Gill Sans MT"/>
            </a:endParaRPr>
          </a:p>
          <a:p>
            <a:pPr marR="570230" algn="ctr">
              <a:lnSpc>
                <a:spcPts val="4770"/>
              </a:lnSpc>
            </a:pPr>
            <a:r>
              <a:rPr sz="4200" dirty="0">
                <a:latin typeface="Courier New"/>
                <a:cs typeface="Courier New"/>
              </a:rPr>
              <a:t>java.util.Random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000" dirty="0">
              <a:latin typeface="Times New Roman"/>
              <a:cs typeface="Times New Roman"/>
            </a:endParaRPr>
          </a:p>
          <a:p>
            <a:pPr marL="60960" marR="64960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Random </a:t>
            </a: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new </a:t>
            </a:r>
            <a:r>
              <a:rPr sz="4200" dirty="0">
                <a:latin typeface="Courier New"/>
                <a:cs typeface="Courier New"/>
              </a:rPr>
              <a:t>Random();  </a:t>
            </a:r>
            <a:r>
              <a:rPr sz="4200" spc="-5" dirty="0">
                <a:latin typeface="Courier New"/>
                <a:cs typeface="Courier New"/>
              </a:rPr>
              <a:t>int isRandom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r.nextInt();</a:t>
            </a:r>
          </a:p>
          <a:p>
            <a:pPr marR="570865" algn="ctr">
              <a:lnSpc>
                <a:spcPct val="100000"/>
              </a:lnSpc>
              <a:spcBef>
                <a:spcPts val="1590"/>
              </a:spcBef>
              <a:tabLst>
                <a:tab pos="3268345" algn="l"/>
                <a:tab pos="5099050" algn="l"/>
              </a:tabLst>
            </a:pPr>
            <a:r>
              <a:rPr sz="4200" spc="-5" dirty="0">
                <a:latin typeface="Gill Sans MT"/>
                <a:cs typeface="Gill Sans MT"/>
              </a:rPr>
              <a:t>(generates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any	</a:t>
            </a:r>
            <a:r>
              <a:rPr sz="4200" spc="-5" dirty="0">
                <a:latin typeface="Gill Sans MT"/>
                <a:cs typeface="Gill Sans MT"/>
              </a:rPr>
              <a:t>random	integer)</a:t>
            </a:r>
            <a:endParaRPr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 dirty="0">
              <a:latin typeface="Times New Roman"/>
              <a:cs typeface="Times New Roman"/>
            </a:endParaRPr>
          </a:p>
          <a:p>
            <a:pPr marL="65405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Random </a:t>
            </a: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5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Random();</a:t>
            </a:r>
          </a:p>
          <a:p>
            <a:pPr marL="65405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int isRandom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r.nextInt(10);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463" y="762000"/>
            <a:ext cx="797560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6360" algn="l"/>
              </a:tabLst>
            </a:pPr>
            <a:r>
              <a:rPr dirty="0"/>
              <a:t>R</a:t>
            </a:r>
            <a:r>
              <a:rPr spc="-5" dirty="0"/>
              <a:t>a</a:t>
            </a:r>
            <a:r>
              <a:rPr dirty="0"/>
              <a:t>n</a:t>
            </a:r>
            <a:r>
              <a:rPr spc="-5" dirty="0"/>
              <a:t>d</a:t>
            </a:r>
            <a:r>
              <a:rPr dirty="0"/>
              <a:t>om	Numbers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99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11746" y="2108200"/>
            <a:ext cx="10569575" cy="7339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4770"/>
              </a:lnSpc>
              <a:spcBef>
                <a:spcPts val="100"/>
              </a:spcBef>
              <a:tabLst>
                <a:tab pos="1942464" algn="l"/>
              </a:tabLst>
            </a:pPr>
            <a:r>
              <a:rPr sz="4200" spc="-5" dirty="0">
                <a:latin typeface="Gill Sans MT"/>
                <a:cs typeface="Gill Sans MT"/>
              </a:rPr>
              <a:t>Random	</a:t>
            </a:r>
            <a:r>
              <a:rPr sz="4200" spc="-10" dirty="0">
                <a:latin typeface="Gill Sans MT"/>
                <a:cs typeface="Gill Sans MT"/>
              </a:rPr>
              <a:t>numbers </a:t>
            </a: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dirty="0">
                <a:latin typeface="Gill Sans MT"/>
                <a:cs typeface="Gill Sans MT"/>
              </a:rPr>
              <a:t>be </a:t>
            </a:r>
            <a:r>
              <a:rPr sz="4200" spc="-5" dirty="0">
                <a:latin typeface="Gill Sans MT"/>
                <a:cs typeface="Gill Sans MT"/>
              </a:rPr>
              <a:t>generated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endParaRPr sz="4200" dirty="0">
              <a:latin typeface="Gill Sans MT"/>
              <a:cs typeface="Gill Sans MT"/>
            </a:endParaRPr>
          </a:p>
          <a:p>
            <a:pPr marL="1270" algn="ctr">
              <a:lnSpc>
                <a:spcPts val="4770"/>
              </a:lnSpc>
            </a:pPr>
            <a:r>
              <a:rPr sz="4200" dirty="0">
                <a:latin typeface="Courier New"/>
                <a:cs typeface="Courier New"/>
              </a:rPr>
              <a:t>java.util.Random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5000" dirty="0">
              <a:latin typeface="Times New Roman"/>
              <a:cs typeface="Times New Roman"/>
            </a:endParaRPr>
          </a:p>
          <a:p>
            <a:pPr marL="955040" marR="96393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Random </a:t>
            </a: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new </a:t>
            </a:r>
            <a:r>
              <a:rPr sz="4200" dirty="0">
                <a:latin typeface="Courier New"/>
                <a:cs typeface="Courier New"/>
              </a:rPr>
              <a:t>Random();  </a:t>
            </a:r>
            <a:r>
              <a:rPr sz="4200" spc="-5" dirty="0">
                <a:latin typeface="Courier New"/>
                <a:cs typeface="Courier New"/>
              </a:rPr>
              <a:t>int isRandom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r.nextInt();</a:t>
            </a:r>
          </a:p>
          <a:p>
            <a:pPr marL="635" algn="ctr">
              <a:lnSpc>
                <a:spcPct val="100000"/>
              </a:lnSpc>
              <a:spcBef>
                <a:spcPts val="1590"/>
              </a:spcBef>
              <a:tabLst>
                <a:tab pos="3268979" algn="l"/>
                <a:tab pos="5100320" algn="l"/>
              </a:tabLst>
            </a:pPr>
            <a:r>
              <a:rPr sz="4200" spc="-5" dirty="0">
                <a:latin typeface="Gill Sans MT"/>
                <a:cs typeface="Gill Sans MT"/>
              </a:rPr>
              <a:t>(generates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any	</a:t>
            </a:r>
            <a:r>
              <a:rPr sz="4200" spc="-5" dirty="0">
                <a:latin typeface="Gill Sans MT"/>
                <a:cs typeface="Gill Sans MT"/>
              </a:rPr>
              <a:t>random	integer)</a:t>
            </a:r>
            <a:endParaRPr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50" dirty="0">
              <a:latin typeface="Times New Roman"/>
              <a:cs typeface="Times New Roman"/>
            </a:endParaRPr>
          </a:p>
          <a:p>
            <a:pPr marL="959485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Random </a:t>
            </a:r>
            <a:r>
              <a:rPr sz="4200" dirty="0">
                <a:latin typeface="Courier New"/>
                <a:cs typeface="Courier New"/>
              </a:rPr>
              <a:t>r 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5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Random();</a:t>
            </a:r>
          </a:p>
          <a:p>
            <a:pPr marL="959485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int isRandom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7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r.nextInt(10);</a:t>
            </a:r>
          </a:p>
          <a:p>
            <a:pPr marL="12700" marR="5080" algn="ctr">
              <a:lnSpc>
                <a:spcPts val="4900"/>
              </a:lnSpc>
              <a:spcBef>
                <a:spcPts val="1390"/>
              </a:spcBef>
              <a:tabLst>
                <a:tab pos="8722995" algn="l"/>
              </a:tabLst>
            </a:pPr>
            <a:r>
              <a:rPr sz="4200" spc="-5" dirty="0">
                <a:latin typeface="Gill Sans MT"/>
                <a:cs typeface="Gill Sans MT"/>
              </a:rPr>
              <a:t>(</a:t>
            </a:r>
            <a:r>
              <a:rPr sz="4200" dirty="0">
                <a:latin typeface="Gill Sans MT"/>
                <a:cs typeface="Gill Sans MT"/>
              </a:rPr>
              <a:t>gener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tes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5" dirty="0">
                <a:latin typeface="Gill Sans MT"/>
                <a:cs typeface="Gill Sans MT"/>
              </a:rPr>
              <a:t> th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f</a:t>
            </a:r>
            <a:r>
              <a:rPr sz="4200" dirty="0">
                <a:latin typeface="Gill Sans MT"/>
                <a:cs typeface="Gill Sans MT"/>
              </a:rPr>
              <a:t>o</a:t>
            </a:r>
            <a:r>
              <a:rPr sz="4200" spc="-5" dirty="0">
                <a:latin typeface="Gill Sans MT"/>
                <a:cs typeface="Gill Sans MT"/>
              </a:rPr>
              <a:t>ll</a:t>
            </a:r>
            <a:r>
              <a:rPr sz="4200" spc="-45" dirty="0">
                <a:latin typeface="Gill Sans MT"/>
                <a:cs typeface="Gill Sans MT"/>
              </a:rPr>
              <a:t>o</a:t>
            </a:r>
            <a:r>
              <a:rPr sz="4200" spc="-5" dirty="0">
                <a:latin typeface="Gill Sans MT"/>
                <a:cs typeface="Gill Sans MT"/>
              </a:rPr>
              <a:t>wi</a:t>
            </a:r>
            <a:r>
              <a:rPr sz="4200" dirty="0">
                <a:latin typeface="Gill Sans MT"/>
                <a:cs typeface="Gill Sans MT"/>
              </a:rPr>
              <a:t>ng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r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d</a:t>
            </a:r>
            <a:r>
              <a:rPr sz="4200" dirty="0">
                <a:latin typeface="Gill Sans MT"/>
                <a:cs typeface="Gill Sans MT"/>
              </a:rPr>
              <a:t>om	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nte</a:t>
            </a:r>
            <a:r>
              <a:rPr sz="4200" spc="-5" dirty="0">
                <a:latin typeface="Gill Sans MT"/>
                <a:cs typeface="Gill Sans MT"/>
              </a:rPr>
              <a:t>g</a:t>
            </a:r>
            <a:r>
              <a:rPr sz="4200" dirty="0">
                <a:latin typeface="Gill Sans MT"/>
                <a:cs typeface="Gill Sans MT"/>
              </a:rPr>
              <a:t>er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:  0,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1,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2,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3,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4,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5,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6,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7,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8,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9)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1692" y="3657600"/>
            <a:ext cx="11549380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RandomExample.java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BDEE-E74D-452E-89E3-64FDBFF4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846" y="762000"/>
            <a:ext cx="9859753" cy="2585323"/>
          </a:xfrm>
        </p:spPr>
        <p:txBody>
          <a:bodyPr/>
          <a:lstStyle/>
          <a:p>
            <a:r>
              <a:rPr lang="en-US" spc="-30" dirty="0"/>
              <a:t>How </a:t>
            </a:r>
            <a:r>
              <a:rPr lang="en-US" dirty="0">
                <a:latin typeface="Courier New"/>
                <a:cs typeface="Courier New"/>
              </a:rPr>
              <a:t>Random</a:t>
            </a:r>
            <a:r>
              <a:rPr lang="en-US" spc="-3810" dirty="0">
                <a:latin typeface="Courier New"/>
                <a:cs typeface="Courier New"/>
              </a:rPr>
              <a:t> </a:t>
            </a:r>
            <a:r>
              <a:rPr lang="en-US" spc="-155" dirty="0"/>
              <a:t>Works in software?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31E9BD-4FCD-46C3-8F8D-09984868569D}"/>
              </a:ext>
            </a:extLst>
          </p:cNvPr>
          <p:cNvSpPr/>
          <p:nvPr/>
        </p:nvSpPr>
        <p:spPr>
          <a:xfrm>
            <a:off x="1671846" y="4871134"/>
            <a:ext cx="966110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https://www.youtube.com/watch?v=aSlkVy3mbR0</a:t>
            </a:r>
          </a:p>
        </p:txBody>
      </p:sp>
    </p:spTree>
    <p:extLst>
      <p:ext uri="{BB962C8B-B14F-4D97-AF65-F5344CB8AC3E}">
        <p14:creationId xmlns:p14="http://schemas.microsoft.com/office/powerpoint/2010/main" val="30143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1617</TotalTime>
  <Words>1146</Words>
  <Application>Microsoft Macintosh PowerPoint</Application>
  <PresentationFormat>Custom</PresentationFormat>
  <Paragraphs>260</Paragraphs>
  <Slides>33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Courier New</vt:lpstr>
      <vt:lpstr>Gill Sans MT</vt:lpstr>
      <vt:lpstr>Times New Roman</vt:lpstr>
      <vt:lpstr>Office Theme</vt:lpstr>
      <vt:lpstr>COMP 110/L Lecture 10   Maryam Jalali   Slides adapted from Dr. Kyle Dewey</vt:lpstr>
      <vt:lpstr>Outline</vt:lpstr>
      <vt:lpstr>Random Numbers</vt:lpstr>
      <vt:lpstr>Random Numbers</vt:lpstr>
      <vt:lpstr>Random Numbers</vt:lpstr>
      <vt:lpstr>Random Numbers</vt:lpstr>
      <vt:lpstr>Random Numbers</vt:lpstr>
      <vt:lpstr>Example: RandomExample.java</vt:lpstr>
      <vt:lpstr>How Random Works in software?</vt:lpstr>
      <vt:lpstr>How Random Works</vt:lpstr>
      <vt:lpstr>Passing Seed Values Seeds can be explicitly passed to Random</vt:lpstr>
      <vt:lpstr>Passing Seed Values Seeds can be explicitly passed to Random</vt:lpstr>
      <vt:lpstr>Passing Seed Values Seeds can be explicitly passed to Random</vt:lpstr>
      <vt:lpstr>Example: RandomExampleWithSeed.java</vt:lpstr>
      <vt:lpstr>Utility of Setting Seeds Predictable random values mean predictable tests.</vt:lpstr>
      <vt:lpstr>Utility of Setting Seeds Predictable random values mean predictable tests.</vt:lpstr>
      <vt:lpstr>PowerPoint Presentation</vt:lpstr>
      <vt:lpstr>Without Explicit Seeds</vt:lpstr>
      <vt:lpstr>Random number between min and max</vt:lpstr>
      <vt:lpstr>if / else if /... /else</vt:lpstr>
      <vt:lpstr>if / else So far: only two branches allowed</vt:lpstr>
      <vt:lpstr>if / else</vt:lpstr>
      <vt:lpstr>if / else With More  Than Two Branches More branches are possible</vt:lpstr>
      <vt:lpstr>if / else With More  Than Two Branches</vt:lpstr>
      <vt:lpstr>Example: IfElseIfElse.java</vt:lpstr>
      <vt:lpstr>Note on Testing</vt:lpstr>
      <vt:lpstr>Note on Testing</vt:lpstr>
      <vt:lpstr>Note on Testing</vt:lpstr>
      <vt:lpstr>Note on Testing</vt:lpstr>
      <vt:lpstr>Note on Testing</vt:lpstr>
      <vt:lpstr>Note on Testing</vt:lpstr>
      <vt:lpstr>Note on Testing</vt:lpstr>
      <vt:lpstr>Example: IfElseIfElseTest.java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110/L Lecture 8   Mahdi Ebrahimi Slides are adapted from Dr. Kyle Dewey</dc:title>
  <dc:creator>Maryam</dc:creator>
  <cp:lastModifiedBy>Jalali , Maryam</cp:lastModifiedBy>
  <cp:revision>39</cp:revision>
  <cp:lastPrinted>2019-09-24T19:15:16Z</cp:lastPrinted>
  <dcterms:created xsi:type="dcterms:W3CDTF">2019-09-23T21:05:22Z</dcterms:created>
  <dcterms:modified xsi:type="dcterms:W3CDTF">2020-09-29T20:37:42Z</dcterms:modified>
</cp:coreProperties>
</file>