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8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99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300" r:id="rId37"/>
    <p:sldId id="289" r:id="rId38"/>
    <p:sldId id="301" r:id="rId39"/>
    <p:sldId id="290" r:id="rId40"/>
    <p:sldId id="303" r:id="rId41"/>
    <p:sldId id="304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13004800" cy="103886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412" autoAdjust="0"/>
  </p:normalViewPr>
  <p:slideViewPr>
    <p:cSldViewPr>
      <p:cViewPr varScale="1">
        <p:scale>
          <a:sx n="42" d="100"/>
          <a:sy n="42" d="100"/>
        </p:scale>
        <p:origin x="2280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676" cy="366654"/>
          </a:xfrm>
          <a:prstGeom prst="rect">
            <a:avLst/>
          </a:prstGeom>
        </p:spPr>
        <p:txBody>
          <a:bodyPr vert="horz" lIns="66120" tIns="33060" rIns="66120" bIns="33060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180" y="0"/>
            <a:ext cx="4160676" cy="366654"/>
          </a:xfrm>
          <a:prstGeom prst="rect">
            <a:avLst/>
          </a:prstGeom>
        </p:spPr>
        <p:txBody>
          <a:bodyPr vert="horz" lIns="66120" tIns="33060" rIns="66120" bIns="33060" rtlCol="0"/>
          <a:lstStyle>
            <a:lvl1pPr algn="r">
              <a:defRPr sz="900"/>
            </a:lvl1pPr>
          </a:lstStyle>
          <a:p>
            <a:fld id="{339CE6F9-5DC6-4DF4-A030-3F60E8795772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55963" y="914400"/>
            <a:ext cx="3089275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6120" tIns="33060" rIns="66120" bIns="3306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59886" y="3520105"/>
            <a:ext cx="7681429" cy="2880695"/>
          </a:xfrm>
          <a:prstGeom prst="rect">
            <a:avLst/>
          </a:prstGeom>
        </p:spPr>
        <p:txBody>
          <a:bodyPr vert="horz" lIns="66120" tIns="33060" rIns="66120" bIns="3306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948546"/>
            <a:ext cx="4160676" cy="366654"/>
          </a:xfrm>
          <a:prstGeom prst="rect">
            <a:avLst/>
          </a:prstGeom>
        </p:spPr>
        <p:txBody>
          <a:bodyPr vert="horz" lIns="66120" tIns="33060" rIns="66120" bIns="33060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180" y="6948546"/>
            <a:ext cx="4160676" cy="366654"/>
          </a:xfrm>
          <a:prstGeom prst="rect">
            <a:avLst/>
          </a:prstGeom>
        </p:spPr>
        <p:txBody>
          <a:bodyPr vert="horz" lIns="66120" tIns="33060" rIns="66120" bIns="33060" rtlCol="0" anchor="b"/>
          <a:lstStyle>
            <a:lvl1pPr algn="r">
              <a:defRPr sz="900"/>
            </a:lvl1pPr>
          </a:lstStyle>
          <a:p>
            <a:fld id="{1A0EA5DF-7D89-4533-B840-96EC8633D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2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661203">
              <a:defRPr/>
            </a:pPr>
            <a:r>
              <a:rPr lang="en-US" sz="900" spc="-4" dirty="0">
                <a:latin typeface="Lucida Sans Unicode"/>
                <a:cs typeface="Lucida Sans Unicode"/>
              </a:rPr>
              <a:t>-Generally </a:t>
            </a:r>
            <a:r>
              <a:rPr lang="en-US" sz="900" dirty="0">
                <a:latin typeface="Lucida Sans Unicode"/>
                <a:cs typeface="Lucida Sans Unicode"/>
              </a:rPr>
              <a:t>we </a:t>
            </a:r>
            <a:r>
              <a:rPr lang="en-US" sz="900" spc="-4" dirty="0">
                <a:latin typeface="Lucida Sans Unicode"/>
                <a:cs typeface="Lucida Sans Unicode"/>
              </a:rPr>
              <a:t>want to </a:t>
            </a:r>
            <a:r>
              <a:rPr lang="en-US" sz="900" spc="-7" dirty="0">
                <a:latin typeface="Lucida Sans Unicode"/>
                <a:cs typeface="Lucida Sans Unicode"/>
              </a:rPr>
              <a:t>define </a:t>
            </a:r>
            <a:r>
              <a:rPr lang="en-US" sz="900" dirty="0">
                <a:latin typeface="Lucida Sans Unicode"/>
                <a:cs typeface="Lucida Sans Unicode"/>
              </a:rPr>
              <a:t>one </a:t>
            </a:r>
            <a:r>
              <a:rPr lang="en-US" sz="900" spc="-4" dirty="0" err="1">
                <a:latin typeface="Lucida Sans Unicode"/>
                <a:cs typeface="Lucida Sans Unicode"/>
              </a:rPr>
              <a:t>assertEquals</a:t>
            </a:r>
            <a:r>
              <a:rPr lang="en-US" sz="900" spc="-4" dirty="0">
                <a:latin typeface="Lucida Sans Unicode"/>
                <a:cs typeface="Lucida Sans Unicode"/>
              </a:rPr>
              <a:t> per @Test, </a:t>
            </a:r>
            <a:r>
              <a:rPr lang="en-US" sz="900" dirty="0">
                <a:latin typeface="Lucida Sans Unicode"/>
                <a:cs typeface="Lucida Sans Unicode"/>
              </a:rPr>
              <a:t>but </a:t>
            </a:r>
            <a:r>
              <a:rPr lang="en-US" sz="900" spc="-4" dirty="0">
                <a:latin typeface="Lucida Sans Unicode"/>
                <a:cs typeface="Lucida Sans Unicode"/>
              </a:rPr>
              <a:t>sometimes this </a:t>
            </a:r>
            <a:r>
              <a:rPr lang="en-US" sz="900" dirty="0">
                <a:latin typeface="Lucida Sans Unicode"/>
                <a:cs typeface="Lucida Sans Unicode"/>
              </a:rPr>
              <a:t>is</a:t>
            </a:r>
            <a:r>
              <a:rPr lang="en-US" sz="900" spc="105" dirty="0">
                <a:latin typeface="Lucida Sans Unicode"/>
                <a:cs typeface="Lucida Sans Unicode"/>
              </a:rPr>
              <a:t> </a:t>
            </a:r>
            <a:r>
              <a:rPr lang="en-US" sz="900" spc="-4" dirty="0">
                <a:latin typeface="Lucida Sans Unicode"/>
                <a:cs typeface="Lucida Sans Unicode"/>
              </a:rPr>
              <a:t>inconvenient</a:t>
            </a:r>
            <a:endParaRPr lang="en-US" sz="9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EA5DF-7D89-4533-B840-96EC8633D7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09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EA5DF-7D89-4533-B840-96EC8633D79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61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35474" y="762000"/>
            <a:ext cx="5133975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817616"/>
            <a:ext cx="9103360" cy="259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389378"/>
            <a:ext cx="5657088" cy="68564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389378"/>
            <a:ext cx="5657088" cy="68564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97151" y="762000"/>
            <a:ext cx="5610497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1500" y="2832100"/>
            <a:ext cx="8166734" cy="3243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661398"/>
            <a:ext cx="4161536" cy="51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661398"/>
            <a:ext cx="2991104" cy="51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661398"/>
            <a:ext cx="2991104" cy="51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40" y="3147906"/>
            <a:ext cx="10716260" cy="5664371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110/L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lang="en-US" spc="-85" dirty="0"/>
              <a:t>11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4400" spc="-70" dirty="0" smtClean="0"/>
              <a:t>Maryam </a:t>
            </a:r>
            <a:r>
              <a:rPr lang="en-US" sz="4400" spc="-70" dirty="0" err="1" smtClean="0"/>
              <a:t>Jalali</a:t>
            </a:r>
            <a:r>
              <a:rPr lang="en-US" sz="4400" spc="-70" dirty="0"/>
              <a:t/>
            </a:r>
            <a:br>
              <a:rPr lang="en-US" sz="4400" spc="-70" dirty="0"/>
            </a:br>
            <a:r>
              <a:rPr lang="en-US" sz="4400" spc="-70" dirty="0"/>
              <a:t/>
            </a:r>
            <a:br>
              <a:rPr lang="en-US" sz="4400" spc="-70" dirty="0"/>
            </a:br>
            <a:endParaRPr sz="3600" spc="-70" dirty="0"/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lang="en-US" sz="3200" spc="-70" dirty="0" smtClean="0"/>
              <a:t>Some slides </a:t>
            </a:r>
            <a:r>
              <a:rPr lang="en-US" sz="3200" spc="-70" dirty="0"/>
              <a:t>adapted from Dr. </a:t>
            </a:r>
            <a:r>
              <a:rPr sz="3200" spc="-70" dirty="0"/>
              <a:t>Kyle</a:t>
            </a:r>
            <a:r>
              <a:rPr sz="3200" spc="-10" dirty="0"/>
              <a:t> </a:t>
            </a:r>
            <a:r>
              <a:rPr sz="3200" spc="-40" dirty="0"/>
              <a:t>Dewey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949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6350" y="0"/>
          <a:ext cx="13004799" cy="975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7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7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78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0"/>
                        </a:spcBef>
                      </a:pPr>
                      <a:r>
                        <a:rPr sz="8400" spc="-5" dirty="0">
                          <a:latin typeface="Gill Sans MT"/>
                          <a:cs typeface="Gill Sans MT"/>
                        </a:rPr>
                        <a:t>Boolean</a:t>
                      </a:r>
                      <a:r>
                        <a:rPr sz="8400" spc="-1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8400" spc="-5" dirty="0">
                          <a:latin typeface="Gill Sans MT"/>
                          <a:cs typeface="Gill Sans MT"/>
                        </a:rPr>
                        <a:t>Operations</a:t>
                      </a:r>
                      <a:endParaRPr sz="8400">
                        <a:latin typeface="Gill Sans MT"/>
                        <a:cs typeface="Gill Sans MT"/>
                      </a:endParaRPr>
                    </a:p>
                    <a:p>
                      <a:pPr marL="3075305" marR="3078480" algn="ctr">
                        <a:lnSpc>
                          <a:spcPts val="4900"/>
                        </a:lnSpc>
                        <a:spcBef>
                          <a:spcPts val="2100"/>
                        </a:spcBef>
                        <a:tabLst>
                          <a:tab pos="6244590" algn="l"/>
                          <a:tab pos="7954645" algn="l"/>
                        </a:tabLst>
                      </a:pPr>
                      <a:r>
                        <a:rPr sz="4200" spc="-170" dirty="0">
                          <a:latin typeface="Gill Sans MT"/>
                          <a:cs typeface="Gill Sans MT"/>
                        </a:rPr>
                        <a:t>You’re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-15" dirty="0">
                          <a:latin typeface="Gill Sans MT"/>
                          <a:cs typeface="Gill Sans MT"/>
                        </a:rPr>
                        <a:t>already	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familiar	with  operations </a:t>
                      </a:r>
                      <a:r>
                        <a:rPr sz="4200" spc="-10" dirty="0">
                          <a:latin typeface="Gill Sans MT"/>
                          <a:cs typeface="Gill Sans MT"/>
                        </a:rPr>
                        <a:t>returning</a:t>
                      </a:r>
                      <a:r>
                        <a:rPr sz="4200" spc="-5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boolean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  <a:p>
                      <a:pPr marR="15240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3 &lt;</a:t>
                      </a:r>
                      <a:r>
                        <a:rPr sz="42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6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774700" marB="0">
                    <a:lnL w="12700">
                      <a:solidFill>
                        <a:srgbClr val="4C4C4C"/>
                      </a:solidFill>
                      <a:prstDash val="solid"/>
                    </a:lnL>
                    <a:lnR w="12700">
                      <a:solidFill>
                        <a:srgbClr val="4C4C4C"/>
                      </a:solidFill>
                      <a:prstDash val="solid"/>
                    </a:lnR>
                    <a:lnT w="12700">
                      <a:solidFill>
                        <a:srgbClr val="4C4C4C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2700">
                <a:tc>
                  <a:txBody>
                    <a:bodyPr/>
                    <a:lstStyle/>
                    <a:p>
                      <a:pPr marR="152400" algn="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2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66700" marB="0">
                    <a:lnL w="12700">
                      <a:solidFill>
                        <a:srgbClr val="4C4C4C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==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6670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7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66700" marB="0">
                    <a:lnR w="12700">
                      <a:solidFill>
                        <a:srgbClr val="4C4C4C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3100">
                <a:tc>
                  <a:txBody>
                    <a:bodyPr/>
                    <a:lstStyle/>
                    <a:p>
                      <a:pPr marR="152400" algn="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8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66700" marB="0">
                    <a:lnL w="12700">
                      <a:solidFill>
                        <a:srgbClr val="4C4C4C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4C4C4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&gt;=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6670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4C4C4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8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66700" marB="0">
                    <a:lnR w="12700">
                      <a:solidFill>
                        <a:srgbClr val="4C4C4C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4C4C4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2476" y="762000"/>
            <a:ext cx="810005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Bigger</a:t>
            </a:r>
            <a:r>
              <a:rPr spc="-40" dirty="0"/>
              <a:t> </a:t>
            </a:r>
            <a:r>
              <a:rPr spc="-20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5593" y="2127250"/>
            <a:ext cx="10843260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Can chain </a:t>
            </a:r>
            <a:r>
              <a:rPr sz="4200" dirty="0">
                <a:latin typeface="Courier New"/>
                <a:cs typeface="Courier New"/>
              </a:rPr>
              <a:t>boolean</a:t>
            </a:r>
            <a:r>
              <a:rPr sz="4200" spc="-179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expressions </a:t>
            </a:r>
            <a:r>
              <a:rPr sz="4200" spc="-5" dirty="0">
                <a:latin typeface="Gill Sans MT"/>
                <a:cs typeface="Gill Sans MT"/>
              </a:rPr>
              <a:t>with AND (</a:t>
            </a:r>
            <a:r>
              <a:rPr sz="4200" spc="-5" dirty="0">
                <a:latin typeface="Courier New"/>
                <a:cs typeface="Courier New"/>
              </a:rPr>
              <a:t>&amp;&amp;</a:t>
            </a:r>
            <a:r>
              <a:rPr sz="4200" spc="-5" dirty="0">
                <a:latin typeface="Gill Sans MT"/>
                <a:cs typeface="Gill Sans MT"/>
              </a:rPr>
              <a:t>).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Semantics: </a:t>
            </a:r>
            <a:r>
              <a:rPr sz="4200" spc="-10" dirty="0">
                <a:latin typeface="Gill Sans MT"/>
                <a:cs typeface="Gill Sans MT"/>
              </a:rPr>
              <a:t>only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spc="-175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if both sides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dirty="0">
                <a:latin typeface="Gill Sans MT"/>
                <a:cs typeface="Gill Sans MT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2476" y="762000"/>
            <a:ext cx="810005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Bigger</a:t>
            </a:r>
            <a:r>
              <a:rPr spc="-40" dirty="0"/>
              <a:t> </a:t>
            </a:r>
            <a:r>
              <a:rPr spc="-20" dirty="0"/>
              <a:t>Expressions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949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5593" y="2127250"/>
            <a:ext cx="10843260" cy="269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Can chain </a:t>
            </a:r>
            <a:r>
              <a:rPr sz="4200" dirty="0">
                <a:latin typeface="Courier New"/>
                <a:cs typeface="Courier New"/>
              </a:rPr>
              <a:t>boolean</a:t>
            </a:r>
            <a:r>
              <a:rPr sz="4200" spc="-179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expressions </a:t>
            </a:r>
            <a:r>
              <a:rPr sz="4200" spc="-5" dirty="0">
                <a:latin typeface="Gill Sans MT"/>
                <a:cs typeface="Gill Sans MT"/>
              </a:rPr>
              <a:t>with AND (</a:t>
            </a:r>
            <a:r>
              <a:rPr sz="4200" spc="-5" dirty="0">
                <a:latin typeface="Courier New"/>
                <a:cs typeface="Courier New"/>
              </a:rPr>
              <a:t>&amp;&amp;</a:t>
            </a:r>
            <a:r>
              <a:rPr sz="4200" spc="-5" dirty="0">
                <a:latin typeface="Gill Sans MT"/>
                <a:cs typeface="Gill Sans MT"/>
              </a:rPr>
              <a:t>).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Semantics: </a:t>
            </a:r>
            <a:r>
              <a:rPr sz="4200" spc="-10" dirty="0">
                <a:latin typeface="Gill Sans MT"/>
                <a:cs typeface="Gill Sans MT"/>
              </a:rPr>
              <a:t>only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spc="-175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if both sides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3 &gt; 1 </a:t>
            </a:r>
            <a:r>
              <a:rPr sz="4200" spc="-5" dirty="0">
                <a:latin typeface="Courier New"/>
                <a:cs typeface="Courier New"/>
              </a:rPr>
              <a:t>&amp;&amp; </a:t>
            </a:r>
            <a:r>
              <a:rPr sz="4200" dirty="0">
                <a:latin typeface="Courier New"/>
                <a:cs typeface="Courier New"/>
              </a:rPr>
              <a:t>1 &lt;</a:t>
            </a:r>
            <a:r>
              <a:rPr sz="4200" spc="-6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5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2476" y="762000"/>
            <a:ext cx="810005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Bigger</a:t>
            </a:r>
            <a:r>
              <a:rPr spc="-40" dirty="0"/>
              <a:t> </a:t>
            </a:r>
            <a:r>
              <a:rPr spc="-20" dirty="0"/>
              <a:t>Expressions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949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5593" y="2127250"/>
            <a:ext cx="10843260" cy="3561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Can chain </a:t>
            </a:r>
            <a:r>
              <a:rPr sz="4200" dirty="0">
                <a:latin typeface="Courier New"/>
                <a:cs typeface="Courier New"/>
              </a:rPr>
              <a:t>boolean</a:t>
            </a:r>
            <a:r>
              <a:rPr sz="4200" spc="-179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expressions </a:t>
            </a:r>
            <a:r>
              <a:rPr sz="4200" spc="-5" dirty="0">
                <a:latin typeface="Gill Sans MT"/>
                <a:cs typeface="Gill Sans MT"/>
              </a:rPr>
              <a:t>with AND (</a:t>
            </a:r>
            <a:r>
              <a:rPr sz="4200" spc="-5" dirty="0">
                <a:latin typeface="Courier New"/>
                <a:cs typeface="Courier New"/>
              </a:rPr>
              <a:t>&amp;&amp;</a:t>
            </a:r>
            <a:r>
              <a:rPr sz="4200" spc="-5" dirty="0">
                <a:latin typeface="Gill Sans MT"/>
                <a:cs typeface="Gill Sans MT"/>
              </a:rPr>
              <a:t>).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Semantics: </a:t>
            </a:r>
            <a:r>
              <a:rPr sz="4200" spc="-10" dirty="0">
                <a:latin typeface="Gill Sans MT"/>
                <a:cs typeface="Gill Sans MT"/>
              </a:rPr>
              <a:t>only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spc="-175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if both sides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3 &gt; 1 </a:t>
            </a:r>
            <a:r>
              <a:rPr sz="4200" spc="-5" dirty="0">
                <a:latin typeface="Courier New"/>
                <a:cs typeface="Courier New"/>
              </a:rPr>
              <a:t>&amp;&amp; </a:t>
            </a:r>
            <a:r>
              <a:rPr sz="4200" dirty="0">
                <a:latin typeface="Courier New"/>
                <a:cs typeface="Courier New"/>
              </a:rPr>
              <a:t>1 &lt;</a:t>
            </a:r>
            <a:r>
              <a:rPr sz="4200" spc="-6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5</a:t>
            </a:r>
            <a:endParaRPr sz="4200">
              <a:latin typeface="Courier New"/>
              <a:cs typeface="Courier New"/>
            </a:endParaRPr>
          </a:p>
          <a:p>
            <a:pPr marR="4445" algn="ctr">
              <a:lnSpc>
                <a:spcPct val="100000"/>
              </a:lnSpc>
              <a:spcBef>
                <a:spcPts val="1760"/>
              </a:spcBef>
            </a:pPr>
            <a:r>
              <a:rPr sz="4200" dirty="0">
                <a:latin typeface="Courier New"/>
                <a:cs typeface="Courier New"/>
              </a:rPr>
              <a:t>true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2476" y="762000"/>
            <a:ext cx="810005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Bigger</a:t>
            </a:r>
            <a:r>
              <a:rPr spc="-40" dirty="0"/>
              <a:t> </a:t>
            </a:r>
            <a:r>
              <a:rPr spc="-20" dirty="0"/>
              <a:t>Expressions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949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184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75593" y="2127250"/>
            <a:ext cx="10843260" cy="493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Can chain </a:t>
            </a:r>
            <a:r>
              <a:rPr sz="4200" dirty="0">
                <a:latin typeface="Courier New"/>
                <a:cs typeface="Courier New"/>
              </a:rPr>
              <a:t>boolean</a:t>
            </a:r>
            <a:r>
              <a:rPr sz="4200" spc="-179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expressions </a:t>
            </a:r>
            <a:r>
              <a:rPr sz="4200" spc="-5" dirty="0">
                <a:latin typeface="Gill Sans MT"/>
                <a:cs typeface="Gill Sans MT"/>
              </a:rPr>
              <a:t>with AND (</a:t>
            </a:r>
            <a:r>
              <a:rPr sz="4200" spc="-5" dirty="0">
                <a:latin typeface="Courier New"/>
                <a:cs typeface="Courier New"/>
              </a:rPr>
              <a:t>&amp;&amp;</a:t>
            </a:r>
            <a:r>
              <a:rPr sz="4200" spc="-5" dirty="0">
                <a:latin typeface="Gill Sans MT"/>
                <a:cs typeface="Gill Sans MT"/>
              </a:rPr>
              <a:t>).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Semantics: </a:t>
            </a:r>
            <a:r>
              <a:rPr sz="4200" spc="-10" dirty="0">
                <a:latin typeface="Gill Sans MT"/>
                <a:cs typeface="Gill Sans MT"/>
              </a:rPr>
              <a:t>only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spc="-175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if both sides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3 &gt; 1 </a:t>
            </a:r>
            <a:r>
              <a:rPr sz="4200" spc="-5" dirty="0">
                <a:latin typeface="Courier New"/>
                <a:cs typeface="Courier New"/>
              </a:rPr>
              <a:t>&amp;&amp; </a:t>
            </a:r>
            <a:r>
              <a:rPr sz="4200" dirty="0">
                <a:latin typeface="Courier New"/>
                <a:cs typeface="Courier New"/>
              </a:rPr>
              <a:t>1 &lt;</a:t>
            </a:r>
            <a:r>
              <a:rPr sz="4200" spc="-6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5</a:t>
            </a:r>
            <a:endParaRPr sz="4200">
              <a:latin typeface="Courier New"/>
              <a:cs typeface="Courier New"/>
            </a:endParaRPr>
          </a:p>
          <a:p>
            <a:pPr marR="4445" algn="ctr">
              <a:lnSpc>
                <a:spcPct val="100000"/>
              </a:lnSpc>
              <a:spcBef>
                <a:spcPts val="1760"/>
              </a:spcBef>
            </a:pPr>
            <a:r>
              <a:rPr sz="4200" dirty="0">
                <a:latin typeface="Courier New"/>
                <a:cs typeface="Courier New"/>
              </a:rPr>
              <a:t>true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5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 &gt; 3 </a:t>
            </a:r>
            <a:r>
              <a:rPr sz="4200" spc="-5" dirty="0">
                <a:latin typeface="Courier New"/>
                <a:cs typeface="Courier New"/>
              </a:rPr>
              <a:t>&amp;&amp; </a:t>
            </a:r>
            <a:r>
              <a:rPr sz="4200" dirty="0">
                <a:latin typeface="Courier New"/>
                <a:cs typeface="Courier New"/>
              </a:rPr>
              <a:t>1 &lt;</a:t>
            </a:r>
            <a:r>
              <a:rPr sz="4200" spc="-6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5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2476" y="762000"/>
            <a:ext cx="810005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Bigger</a:t>
            </a:r>
            <a:r>
              <a:rPr spc="-40" dirty="0"/>
              <a:t> </a:t>
            </a:r>
            <a:r>
              <a:rPr spc="-20" dirty="0"/>
              <a:t>Expressions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949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184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75593" y="2127250"/>
            <a:ext cx="10843260" cy="580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Can chain </a:t>
            </a:r>
            <a:r>
              <a:rPr sz="4200" dirty="0">
                <a:latin typeface="Courier New"/>
                <a:cs typeface="Courier New"/>
              </a:rPr>
              <a:t>boolean</a:t>
            </a:r>
            <a:r>
              <a:rPr sz="4200" spc="-179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expressions </a:t>
            </a:r>
            <a:r>
              <a:rPr sz="4200" spc="-5" dirty="0">
                <a:latin typeface="Gill Sans MT"/>
                <a:cs typeface="Gill Sans MT"/>
              </a:rPr>
              <a:t>with AND (</a:t>
            </a:r>
            <a:r>
              <a:rPr sz="4200" spc="-5" dirty="0">
                <a:latin typeface="Courier New"/>
                <a:cs typeface="Courier New"/>
              </a:rPr>
              <a:t>&amp;&amp;</a:t>
            </a:r>
            <a:r>
              <a:rPr sz="4200" spc="-5" dirty="0">
                <a:latin typeface="Gill Sans MT"/>
                <a:cs typeface="Gill Sans MT"/>
              </a:rPr>
              <a:t>).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Semantics: </a:t>
            </a:r>
            <a:r>
              <a:rPr sz="4200" spc="-10" dirty="0">
                <a:latin typeface="Gill Sans MT"/>
                <a:cs typeface="Gill Sans MT"/>
              </a:rPr>
              <a:t>only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spc="-175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if both sides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3 &gt; 1 </a:t>
            </a:r>
            <a:r>
              <a:rPr sz="4200" spc="-5" dirty="0">
                <a:latin typeface="Courier New"/>
                <a:cs typeface="Courier New"/>
              </a:rPr>
              <a:t>&amp;&amp; </a:t>
            </a:r>
            <a:r>
              <a:rPr sz="4200" dirty="0">
                <a:latin typeface="Courier New"/>
                <a:cs typeface="Courier New"/>
              </a:rPr>
              <a:t>1 &lt;</a:t>
            </a:r>
            <a:r>
              <a:rPr sz="4200" spc="-6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5</a:t>
            </a:r>
            <a:endParaRPr sz="4200">
              <a:latin typeface="Courier New"/>
              <a:cs typeface="Courier New"/>
            </a:endParaRPr>
          </a:p>
          <a:p>
            <a:pPr marR="4445" algn="ctr">
              <a:lnSpc>
                <a:spcPct val="100000"/>
              </a:lnSpc>
              <a:spcBef>
                <a:spcPts val="1760"/>
              </a:spcBef>
            </a:pPr>
            <a:r>
              <a:rPr sz="4200" dirty="0">
                <a:latin typeface="Courier New"/>
                <a:cs typeface="Courier New"/>
              </a:rPr>
              <a:t>true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5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 &gt; 3 </a:t>
            </a:r>
            <a:r>
              <a:rPr sz="4200" spc="-5" dirty="0">
                <a:latin typeface="Courier New"/>
                <a:cs typeface="Courier New"/>
              </a:rPr>
              <a:t>&amp;&amp; </a:t>
            </a:r>
            <a:r>
              <a:rPr sz="4200" dirty="0">
                <a:latin typeface="Courier New"/>
                <a:cs typeface="Courier New"/>
              </a:rPr>
              <a:t>1 &lt;</a:t>
            </a:r>
            <a:r>
              <a:rPr sz="4200" spc="-6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5</a:t>
            </a:r>
            <a:endParaRPr sz="4200">
              <a:latin typeface="Courier New"/>
              <a:cs typeface="Courier New"/>
            </a:endParaRPr>
          </a:p>
          <a:p>
            <a:pPr marR="6985" algn="ctr">
              <a:lnSpc>
                <a:spcPct val="100000"/>
              </a:lnSpc>
              <a:spcBef>
                <a:spcPts val="1760"/>
              </a:spcBef>
            </a:pPr>
            <a:r>
              <a:rPr sz="4200" dirty="0">
                <a:latin typeface="Courier New"/>
                <a:cs typeface="Courier New"/>
              </a:rPr>
              <a:t>false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2476" y="762000"/>
            <a:ext cx="810005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Bigger</a:t>
            </a:r>
            <a:r>
              <a:rPr spc="-40" dirty="0"/>
              <a:t> </a:t>
            </a:r>
            <a:r>
              <a:rPr spc="-20" dirty="0"/>
              <a:t>Expressions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949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184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915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5593" y="2127250"/>
            <a:ext cx="10843260" cy="694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Can chain </a:t>
            </a:r>
            <a:r>
              <a:rPr sz="4200" dirty="0">
                <a:latin typeface="Courier New"/>
                <a:cs typeface="Courier New"/>
              </a:rPr>
              <a:t>boolean</a:t>
            </a:r>
            <a:r>
              <a:rPr sz="4200" spc="-179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expressions </a:t>
            </a:r>
            <a:r>
              <a:rPr sz="4200" spc="-5" dirty="0">
                <a:latin typeface="Gill Sans MT"/>
                <a:cs typeface="Gill Sans MT"/>
              </a:rPr>
              <a:t>with AND (</a:t>
            </a:r>
            <a:r>
              <a:rPr sz="4200" spc="-5" dirty="0">
                <a:latin typeface="Courier New"/>
                <a:cs typeface="Courier New"/>
              </a:rPr>
              <a:t>&amp;&amp;</a:t>
            </a:r>
            <a:r>
              <a:rPr sz="4200" spc="-5" dirty="0">
                <a:latin typeface="Gill Sans MT"/>
                <a:cs typeface="Gill Sans MT"/>
              </a:rPr>
              <a:t>).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Semantics: </a:t>
            </a:r>
            <a:r>
              <a:rPr sz="4200" spc="-10" dirty="0">
                <a:latin typeface="Gill Sans MT"/>
                <a:cs typeface="Gill Sans MT"/>
              </a:rPr>
              <a:t>only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spc="-175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if both sides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3 &gt; 1 </a:t>
            </a:r>
            <a:r>
              <a:rPr sz="4200" spc="-5" dirty="0">
                <a:latin typeface="Courier New"/>
                <a:cs typeface="Courier New"/>
              </a:rPr>
              <a:t>&amp;&amp; </a:t>
            </a:r>
            <a:r>
              <a:rPr sz="4200" dirty="0">
                <a:latin typeface="Courier New"/>
                <a:cs typeface="Courier New"/>
              </a:rPr>
              <a:t>1 &lt;</a:t>
            </a:r>
            <a:r>
              <a:rPr sz="4200" spc="-6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5</a:t>
            </a:r>
            <a:endParaRPr sz="4200">
              <a:latin typeface="Courier New"/>
              <a:cs typeface="Courier New"/>
            </a:endParaRPr>
          </a:p>
          <a:p>
            <a:pPr marR="4445" algn="ctr">
              <a:lnSpc>
                <a:spcPct val="100000"/>
              </a:lnSpc>
              <a:spcBef>
                <a:spcPts val="1760"/>
              </a:spcBef>
            </a:pPr>
            <a:r>
              <a:rPr sz="4200" dirty="0">
                <a:latin typeface="Courier New"/>
                <a:cs typeface="Courier New"/>
              </a:rPr>
              <a:t>true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5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 &gt; 3 </a:t>
            </a:r>
            <a:r>
              <a:rPr sz="4200" spc="-5" dirty="0">
                <a:latin typeface="Courier New"/>
                <a:cs typeface="Courier New"/>
              </a:rPr>
              <a:t>&amp;&amp; </a:t>
            </a:r>
            <a:r>
              <a:rPr sz="4200" dirty="0">
                <a:latin typeface="Courier New"/>
                <a:cs typeface="Courier New"/>
              </a:rPr>
              <a:t>1 &lt;</a:t>
            </a:r>
            <a:r>
              <a:rPr sz="4200" spc="-6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5</a:t>
            </a:r>
            <a:endParaRPr sz="4200">
              <a:latin typeface="Courier New"/>
              <a:cs typeface="Courier New"/>
            </a:endParaRPr>
          </a:p>
          <a:p>
            <a:pPr marR="6985" algn="ctr">
              <a:lnSpc>
                <a:spcPct val="100000"/>
              </a:lnSpc>
              <a:spcBef>
                <a:spcPts val="1760"/>
              </a:spcBef>
            </a:pPr>
            <a:r>
              <a:rPr sz="4200" dirty="0">
                <a:latin typeface="Courier New"/>
                <a:cs typeface="Courier New"/>
              </a:rPr>
              <a:t>false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3960"/>
              </a:spcBef>
            </a:pPr>
            <a:r>
              <a:rPr sz="4200" dirty="0">
                <a:latin typeface="Courier New"/>
                <a:cs typeface="Courier New"/>
              </a:rPr>
              <a:t>3 &gt; 1 </a:t>
            </a:r>
            <a:r>
              <a:rPr sz="4200" spc="-5" dirty="0">
                <a:latin typeface="Courier New"/>
                <a:cs typeface="Courier New"/>
              </a:rPr>
              <a:t>&amp;&amp;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5 &lt;</a:t>
            </a:r>
            <a:r>
              <a:rPr sz="4200" spc="-6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2476" y="762000"/>
            <a:ext cx="810005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Bigger</a:t>
            </a:r>
            <a:r>
              <a:rPr spc="-40" dirty="0"/>
              <a:t> </a:t>
            </a:r>
            <a:r>
              <a:rPr spc="-20" dirty="0"/>
              <a:t>Expressions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949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184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915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5593" y="2127250"/>
            <a:ext cx="10843260" cy="759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Can chain </a:t>
            </a:r>
            <a:r>
              <a:rPr sz="4200" dirty="0">
                <a:latin typeface="Courier New"/>
                <a:cs typeface="Courier New"/>
              </a:rPr>
              <a:t>boolean</a:t>
            </a:r>
            <a:r>
              <a:rPr sz="4200" spc="-179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expressions </a:t>
            </a:r>
            <a:r>
              <a:rPr sz="4200" spc="-5" dirty="0">
                <a:latin typeface="Gill Sans MT"/>
                <a:cs typeface="Gill Sans MT"/>
              </a:rPr>
              <a:t>with AND (</a:t>
            </a:r>
            <a:r>
              <a:rPr sz="4200" spc="-5" dirty="0">
                <a:latin typeface="Courier New"/>
                <a:cs typeface="Courier New"/>
              </a:rPr>
              <a:t>&amp;&amp;</a:t>
            </a:r>
            <a:r>
              <a:rPr sz="4200" spc="-5" dirty="0">
                <a:latin typeface="Gill Sans MT"/>
                <a:cs typeface="Gill Sans MT"/>
              </a:rPr>
              <a:t>).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Semantics: </a:t>
            </a:r>
            <a:r>
              <a:rPr sz="4200" spc="-10" dirty="0">
                <a:latin typeface="Gill Sans MT"/>
                <a:cs typeface="Gill Sans MT"/>
              </a:rPr>
              <a:t>only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spc="-175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if both sides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3 &gt; 1 </a:t>
            </a:r>
            <a:r>
              <a:rPr sz="4200" spc="-5" dirty="0">
                <a:latin typeface="Courier New"/>
                <a:cs typeface="Courier New"/>
              </a:rPr>
              <a:t>&amp;&amp; </a:t>
            </a:r>
            <a:r>
              <a:rPr sz="4200" dirty="0">
                <a:latin typeface="Courier New"/>
                <a:cs typeface="Courier New"/>
              </a:rPr>
              <a:t>1 &lt;</a:t>
            </a:r>
            <a:r>
              <a:rPr sz="4200" spc="-6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5</a:t>
            </a:r>
          </a:p>
          <a:p>
            <a:pPr marR="4445" algn="ctr">
              <a:lnSpc>
                <a:spcPct val="100000"/>
              </a:lnSpc>
              <a:spcBef>
                <a:spcPts val="1760"/>
              </a:spcBef>
            </a:pPr>
            <a:r>
              <a:rPr sz="4200" dirty="0">
                <a:latin typeface="Courier New"/>
                <a:cs typeface="Courier New"/>
              </a:rPr>
              <a:t>true</a:t>
            </a:r>
          </a:p>
          <a:p>
            <a:pPr>
              <a:lnSpc>
                <a:spcPct val="100000"/>
              </a:lnSpc>
            </a:pPr>
            <a:endParaRPr sz="50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 &gt; 3 </a:t>
            </a:r>
            <a:r>
              <a:rPr sz="4200" spc="-5" dirty="0">
                <a:latin typeface="Courier New"/>
                <a:cs typeface="Courier New"/>
              </a:rPr>
              <a:t>&amp;&amp; </a:t>
            </a:r>
            <a:r>
              <a:rPr sz="4200" dirty="0">
                <a:latin typeface="Courier New"/>
                <a:cs typeface="Courier New"/>
              </a:rPr>
              <a:t>1 &lt;</a:t>
            </a:r>
            <a:r>
              <a:rPr sz="4200" spc="-6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5</a:t>
            </a:r>
          </a:p>
          <a:p>
            <a:pPr marR="6985" algn="ctr">
              <a:lnSpc>
                <a:spcPct val="100000"/>
              </a:lnSpc>
              <a:spcBef>
                <a:spcPts val="1760"/>
              </a:spcBef>
            </a:pPr>
            <a:r>
              <a:rPr sz="4200" dirty="0">
                <a:latin typeface="Courier New"/>
                <a:cs typeface="Courier New"/>
              </a:rPr>
              <a:t>false</a:t>
            </a:r>
          </a:p>
          <a:p>
            <a:pPr algn="ctr">
              <a:lnSpc>
                <a:spcPct val="100000"/>
              </a:lnSpc>
              <a:spcBef>
                <a:spcPts val="3960"/>
              </a:spcBef>
            </a:pPr>
            <a:r>
              <a:rPr sz="4200" dirty="0">
                <a:latin typeface="Courier New"/>
                <a:cs typeface="Courier New"/>
              </a:rPr>
              <a:t>3 &gt; 1 </a:t>
            </a:r>
            <a:r>
              <a:rPr sz="4200" spc="-5" dirty="0">
                <a:latin typeface="Courier New"/>
                <a:cs typeface="Courier New"/>
              </a:rPr>
              <a:t>&amp;&amp;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5 &lt;</a:t>
            </a:r>
            <a:r>
              <a:rPr sz="4200" spc="-6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endParaRPr sz="4200" dirty="0">
              <a:latin typeface="Courier New"/>
              <a:cs typeface="Courier New"/>
            </a:endParaRPr>
          </a:p>
          <a:p>
            <a:pPr marR="6985" algn="ctr">
              <a:lnSpc>
                <a:spcPct val="100000"/>
              </a:lnSpc>
              <a:spcBef>
                <a:spcPts val="60"/>
              </a:spcBef>
            </a:pPr>
            <a:r>
              <a:rPr sz="4200" dirty="0">
                <a:latin typeface="Courier New"/>
                <a:cs typeface="Courier New"/>
              </a:rPr>
              <a:t>false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8CE2-08D3-4294-B9C6-F3258EDD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22C0A6-4770-485D-BECB-F85779190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70871"/>
              </p:ext>
            </p:extLst>
          </p:nvPr>
        </p:nvGraphicFramePr>
        <p:xfrm>
          <a:off x="1778000" y="5270500"/>
          <a:ext cx="9372600" cy="397133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1382556102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3721864136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067564184"/>
                    </a:ext>
                  </a:extLst>
                </a:gridCol>
              </a:tblGrid>
              <a:tr h="1232482">
                <a:tc>
                  <a:txBody>
                    <a:bodyPr/>
                    <a:lstStyle/>
                    <a:p>
                      <a:pPr algn="ctr"/>
                      <a:r>
                        <a:rPr lang="fr-FR" sz="2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condition 1</a:t>
                      </a:r>
                      <a:br>
                        <a:rPr lang="fr-FR" sz="2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fr-FR" sz="2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(e.g.,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condition 2</a:t>
                      </a:r>
                      <a:br>
                        <a:rPr lang="fr-FR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fr-FR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(e.g.,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AND Y</a:t>
                      </a:r>
                      <a:br>
                        <a:rPr lang="es-E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E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X &amp;&amp; Y 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490904"/>
                  </a:ext>
                </a:extLst>
              </a:tr>
              <a:tr h="68471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592255"/>
                  </a:ext>
                </a:extLst>
              </a:tr>
              <a:tr h="68471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556275"/>
                  </a:ext>
                </a:extLst>
              </a:tr>
              <a:tr h="68471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966234"/>
                  </a:ext>
                </a:extLst>
              </a:tr>
              <a:tr h="68471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308276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C0705D6-DB23-41F0-8F02-9FA1EC27B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3600" y="2527300"/>
            <a:ext cx="115062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Truth tables show the result of combining any two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expressions using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operator and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operator (or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operator).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 should memorize/learn these values.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82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8963" y="3556000"/>
            <a:ext cx="5147310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And.java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2900" y="2933700"/>
            <a:ext cx="6863080" cy="537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0" indent="-571500">
              <a:lnSpc>
                <a:spcPct val="100000"/>
              </a:lnSpc>
              <a:spcBef>
                <a:spcPts val="100"/>
              </a:spcBef>
              <a:buSzPct val="170238"/>
              <a:buFont typeface="Gill Sans MT"/>
              <a:buChar char="•"/>
              <a:tabLst>
                <a:tab pos="596900" algn="l"/>
              </a:tabLst>
            </a:pPr>
            <a:r>
              <a:rPr sz="4200" dirty="0">
                <a:latin typeface="Courier New"/>
                <a:cs typeface="Courier New"/>
              </a:rPr>
              <a:t>@Test</a:t>
            </a:r>
            <a:r>
              <a:rPr sz="4200" spc="-185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vs. </a:t>
            </a:r>
            <a:r>
              <a:rPr sz="4200" dirty="0">
                <a:latin typeface="Courier New"/>
                <a:cs typeface="Courier New"/>
              </a:rPr>
              <a:t>assertEquals</a:t>
            </a:r>
            <a:endParaRPr sz="4200">
              <a:latin typeface="Courier New"/>
              <a:cs typeface="Courier New"/>
            </a:endParaRPr>
          </a:p>
          <a:p>
            <a:pPr marL="596900" indent="-571500">
              <a:lnSpc>
                <a:spcPts val="4495"/>
              </a:lnSpc>
              <a:spcBef>
                <a:spcPts val="2560"/>
              </a:spcBef>
              <a:buSzPct val="170238"/>
              <a:buChar char="•"/>
              <a:tabLst>
                <a:tab pos="596900" algn="l"/>
              </a:tabLst>
            </a:pPr>
            <a:r>
              <a:rPr sz="4200" spc="-5" dirty="0">
                <a:latin typeface="Gill Sans MT"/>
                <a:cs typeface="Gill Sans MT"/>
              </a:rPr>
              <a:t>Boolean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operations</a:t>
            </a:r>
            <a:endParaRPr sz="4200">
              <a:latin typeface="Gill Sans MT"/>
              <a:cs typeface="Gill Sans MT"/>
            </a:endParaRPr>
          </a:p>
          <a:p>
            <a:pPr marL="1485900" lvl="1" indent="-571500">
              <a:lnSpc>
                <a:spcPts val="7345"/>
              </a:lnSpc>
              <a:buSzPct val="170238"/>
              <a:buChar char="•"/>
              <a:tabLst>
                <a:tab pos="1485900" algn="l"/>
              </a:tabLst>
            </a:pPr>
            <a:r>
              <a:rPr sz="4200" dirty="0">
                <a:latin typeface="Courier New"/>
                <a:cs typeface="Courier New"/>
              </a:rPr>
              <a:t>&amp;&amp;</a:t>
            </a:r>
            <a:endParaRPr sz="4200">
              <a:latin typeface="Courier New"/>
              <a:cs typeface="Courier New"/>
            </a:endParaRPr>
          </a:p>
          <a:p>
            <a:pPr marL="1485900" lvl="1" indent="-571500">
              <a:lnSpc>
                <a:spcPts val="7200"/>
              </a:lnSpc>
              <a:buSzPct val="170238"/>
              <a:buChar char="•"/>
              <a:tabLst>
                <a:tab pos="1485900" algn="l"/>
              </a:tabLst>
            </a:pPr>
            <a:r>
              <a:rPr sz="4200" dirty="0">
                <a:latin typeface="Courier New"/>
                <a:cs typeface="Courier New"/>
              </a:rPr>
              <a:t>||</a:t>
            </a:r>
            <a:endParaRPr sz="4200">
              <a:latin typeface="Courier New"/>
              <a:cs typeface="Courier New"/>
            </a:endParaRPr>
          </a:p>
          <a:p>
            <a:pPr marL="914400">
              <a:lnSpc>
                <a:spcPts val="7890"/>
              </a:lnSpc>
            </a:pPr>
            <a:r>
              <a:rPr sz="10725" spc="150" baseline="-6216" dirty="0">
                <a:latin typeface="Courier New"/>
                <a:cs typeface="Courier New"/>
              </a:rPr>
              <a:t>•</a:t>
            </a:r>
            <a:r>
              <a:rPr sz="4200" spc="100" dirty="0">
                <a:latin typeface="Courier New"/>
                <a:cs typeface="Courier New"/>
              </a:rPr>
              <a:t>!</a:t>
            </a:r>
            <a:endParaRPr sz="4200">
              <a:latin typeface="Courier New"/>
              <a:cs typeface="Courier New"/>
            </a:endParaRPr>
          </a:p>
          <a:p>
            <a:pPr marL="596900" indent="-571500">
              <a:lnSpc>
                <a:spcPct val="100000"/>
              </a:lnSpc>
              <a:spcBef>
                <a:spcPts val="1970"/>
              </a:spcBef>
              <a:buSzPct val="170238"/>
              <a:buChar char="•"/>
              <a:tabLst>
                <a:tab pos="596900" algn="l"/>
                <a:tab pos="2733675" algn="l"/>
              </a:tabLst>
            </a:pPr>
            <a:r>
              <a:rPr sz="4200" spc="-5" dirty="0">
                <a:latin typeface="Gill Sans MT"/>
                <a:cs typeface="Gill Sans MT"/>
              </a:rPr>
              <a:t>Complex	</a:t>
            </a:r>
            <a:r>
              <a:rPr sz="4200" dirty="0">
                <a:latin typeface="Courier New"/>
                <a:cs typeface="Courier New"/>
              </a:rPr>
              <a:t>if</a:t>
            </a:r>
            <a:r>
              <a:rPr sz="4200" spc="-136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conditions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Boolean</a:t>
            </a:r>
            <a:r>
              <a:rPr spc="-80" dirty="0"/>
              <a:t> </a:t>
            </a:r>
            <a:r>
              <a:rPr spc="-5" dirty="0"/>
              <a:t>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55" y="1949450"/>
            <a:ext cx="12893040" cy="13258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208530" marR="5080" indent="-2196465">
              <a:lnSpc>
                <a:spcPts val="5200"/>
              </a:lnSpc>
              <a:spcBef>
                <a:spcPts val="140"/>
              </a:spcBef>
              <a:tabLst>
                <a:tab pos="6956425" algn="l"/>
              </a:tabLst>
            </a:pPr>
            <a:r>
              <a:rPr sz="4200" dirty="0">
                <a:latin typeface="Courier New"/>
                <a:cs typeface="Courier New"/>
              </a:rPr>
              <a:t>boolean</a:t>
            </a:r>
            <a:r>
              <a:rPr sz="4200" spc="-133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expressions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also	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combined with OR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(</a:t>
            </a:r>
            <a:r>
              <a:rPr sz="4200" dirty="0">
                <a:latin typeface="Courier New"/>
                <a:cs typeface="Courier New"/>
              </a:rPr>
              <a:t>||</a:t>
            </a:r>
            <a:r>
              <a:rPr sz="4200" dirty="0">
                <a:latin typeface="Gill Sans MT"/>
                <a:cs typeface="Gill Sans MT"/>
              </a:rPr>
              <a:t>)  </a:t>
            </a:r>
            <a:r>
              <a:rPr sz="4200" spc="-5" dirty="0">
                <a:latin typeface="Gill Sans MT"/>
                <a:cs typeface="Gill Sans MT"/>
              </a:rPr>
              <a:t>Semantics: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spc="-177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if either side is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5474" y="762000"/>
            <a:ext cx="51339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Boolean</a:t>
            </a:r>
            <a:r>
              <a:rPr spc="-80" dirty="0"/>
              <a:t> </a:t>
            </a:r>
            <a:r>
              <a:rPr spc="-5" dirty="0"/>
              <a:t>Or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632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855" y="1949450"/>
            <a:ext cx="12893040" cy="25641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065" marR="5080" algn="ctr">
              <a:lnSpc>
                <a:spcPts val="5200"/>
              </a:lnSpc>
              <a:spcBef>
                <a:spcPts val="140"/>
              </a:spcBef>
              <a:tabLst>
                <a:tab pos="6956425" algn="l"/>
              </a:tabLst>
            </a:pPr>
            <a:r>
              <a:rPr sz="4200" dirty="0">
                <a:latin typeface="Courier New"/>
                <a:cs typeface="Courier New"/>
              </a:rPr>
              <a:t>boolean</a:t>
            </a:r>
            <a:r>
              <a:rPr sz="4200" spc="-133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expressions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also	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combined with OR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(</a:t>
            </a:r>
            <a:r>
              <a:rPr sz="4200" dirty="0">
                <a:latin typeface="Courier New"/>
                <a:cs typeface="Courier New"/>
              </a:rPr>
              <a:t>||</a:t>
            </a:r>
            <a:r>
              <a:rPr sz="4200" dirty="0">
                <a:latin typeface="Gill Sans MT"/>
                <a:cs typeface="Gill Sans MT"/>
              </a:rPr>
              <a:t>)  </a:t>
            </a:r>
            <a:r>
              <a:rPr sz="4200" spc="-5" dirty="0">
                <a:latin typeface="Gill Sans MT"/>
                <a:cs typeface="Gill Sans MT"/>
              </a:rPr>
              <a:t>Semantics: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spc="-177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if either side is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4510"/>
              </a:spcBef>
            </a:pPr>
            <a:r>
              <a:rPr sz="4200" dirty="0">
                <a:latin typeface="Courier New"/>
                <a:cs typeface="Courier New"/>
              </a:rPr>
              <a:t>3 &gt; 1 </a:t>
            </a:r>
            <a:r>
              <a:rPr sz="4200" spc="-5" dirty="0">
                <a:latin typeface="Courier New"/>
                <a:cs typeface="Courier New"/>
              </a:rPr>
              <a:t>|| </a:t>
            </a:r>
            <a:r>
              <a:rPr sz="4200" dirty="0">
                <a:latin typeface="Courier New"/>
                <a:cs typeface="Courier New"/>
              </a:rPr>
              <a:t>5 &lt;</a:t>
            </a:r>
            <a:r>
              <a:rPr sz="4200" spc="-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5474" y="762000"/>
            <a:ext cx="51339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Boolean</a:t>
            </a:r>
            <a:r>
              <a:rPr spc="-80" dirty="0"/>
              <a:t> </a:t>
            </a:r>
            <a:r>
              <a:rPr spc="-5" dirty="0"/>
              <a:t>Or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632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855" y="1949450"/>
            <a:ext cx="12893040" cy="31800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065" marR="5080" algn="ctr">
              <a:lnSpc>
                <a:spcPts val="5200"/>
              </a:lnSpc>
              <a:spcBef>
                <a:spcPts val="140"/>
              </a:spcBef>
              <a:tabLst>
                <a:tab pos="6956425" algn="l"/>
              </a:tabLst>
            </a:pPr>
            <a:r>
              <a:rPr sz="4200" dirty="0">
                <a:latin typeface="Courier New"/>
                <a:cs typeface="Courier New"/>
              </a:rPr>
              <a:t>boolean</a:t>
            </a:r>
            <a:r>
              <a:rPr sz="4200" spc="-133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expressions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also	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combined with OR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(</a:t>
            </a:r>
            <a:r>
              <a:rPr sz="4200" dirty="0">
                <a:latin typeface="Courier New"/>
                <a:cs typeface="Courier New"/>
              </a:rPr>
              <a:t>||</a:t>
            </a:r>
            <a:r>
              <a:rPr sz="4200" dirty="0">
                <a:latin typeface="Gill Sans MT"/>
                <a:cs typeface="Gill Sans MT"/>
              </a:rPr>
              <a:t>)  </a:t>
            </a:r>
            <a:r>
              <a:rPr sz="4200" spc="-5" dirty="0">
                <a:latin typeface="Gill Sans MT"/>
                <a:cs typeface="Gill Sans MT"/>
              </a:rPr>
              <a:t>Semantics: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spc="-177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if either side is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45"/>
              </a:lnSpc>
              <a:spcBef>
                <a:spcPts val="4510"/>
              </a:spcBef>
            </a:pPr>
            <a:r>
              <a:rPr sz="4200" dirty="0">
                <a:latin typeface="Courier New"/>
                <a:cs typeface="Courier New"/>
              </a:rPr>
              <a:t>3 &gt; 1 </a:t>
            </a:r>
            <a:r>
              <a:rPr sz="4200" spc="-5" dirty="0">
                <a:latin typeface="Courier New"/>
                <a:cs typeface="Courier New"/>
              </a:rPr>
              <a:t>|| </a:t>
            </a:r>
            <a:r>
              <a:rPr sz="4200" dirty="0">
                <a:latin typeface="Courier New"/>
                <a:cs typeface="Courier New"/>
              </a:rPr>
              <a:t>5 &lt;</a:t>
            </a:r>
            <a:r>
              <a:rPr sz="4200" spc="-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 marL="635" algn="ctr">
              <a:lnSpc>
                <a:spcPts val="4945"/>
              </a:lnSpc>
            </a:pPr>
            <a:r>
              <a:rPr sz="4200" dirty="0">
                <a:latin typeface="Courier New"/>
                <a:cs typeface="Courier New"/>
              </a:rPr>
              <a:t>true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5474" y="762000"/>
            <a:ext cx="51339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Boolean</a:t>
            </a:r>
            <a:r>
              <a:rPr spc="-80" dirty="0"/>
              <a:t> </a:t>
            </a:r>
            <a:r>
              <a:rPr spc="-5" dirty="0"/>
              <a:t>Or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632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34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55" y="1949450"/>
            <a:ext cx="12893040" cy="4265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065" marR="5080" algn="ctr">
              <a:lnSpc>
                <a:spcPts val="5200"/>
              </a:lnSpc>
              <a:spcBef>
                <a:spcPts val="140"/>
              </a:spcBef>
              <a:tabLst>
                <a:tab pos="6956425" algn="l"/>
              </a:tabLst>
            </a:pPr>
            <a:r>
              <a:rPr sz="4200" dirty="0">
                <a:latin typeface="Courier New"/>
                <a:cs typeface="Courier New"/>
              </a:rPr>
              <a:t>boolean</a:t>
            </a:r>
            <a:r>
              <a:rPr sz="4200" spc="-133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expressions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also	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combined with OR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(</a:t>
            </a:r>
            <a:r>
              <a:rPr sz="4200" dirty="0">
                <a:latin typeface="Courier New"/>
                <a:cs typeface="Courier New"/>
              </a:rPr>
              <a:t>||</a:t>
            </a:r>
            <a:r>
              <a:rPr sz="4200" dirty="0">
                <a:latin typeface="Gill Sans MT"/>
                <a:cs typeface="Gill Sans MT"/>
              </a:rPr>
              <a:t>)  </a:t>
            </a:r>
            <a:r>
              <a:rPr sz="4200" spc="-5" dirty="0">
                <a:latin typeface="Gill Sans MT"/>
                <a:cs typeface="Gill Sans MT"/>
              </a:rPr>
              <a:t>Semantics: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spc="-177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if either side is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45"/>
              </a:lnSpc>
              <a:spcBef>
                <a:spcPts val="4510"/>
              </a:spcBef>
            </a:pPr>
            <a:r>
              <a:rPr sz="4200" dirty="0">
                <a:latin typeface="Courier New"/>
                <a:cs typeface="Courier New"/>
              </a:rPr>
              <a:t>3 &gt; 1 </a:t>
            </a:r>
            <a:r>
              <a:rPr sz="4200" spc="-5" dirty="0">
                <a:latin typeface="Courier New"/>
                <a:cs typeface="Courier New"/>
              </a:rPr>
              <a:t>|| </a:t>
            </a:r>
            <a:r>
              <a:rPr sz="4200" dirty="0">
                <a:latin typeface="Courier New"/>
                <a:cs typeface="Courier New"/>
              </a:rPr>
              <a:t>5 &lt;</a:t>
            </a:r>
            <a:r>
              <a:rPr sz="4200" spc="-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 marL="635" algn="ctr">
              <a:lnSpc>
                <a:spcPts val="4945"/>
              </a:lnSpc>
            </a:pPr>
            <a:r>
              <a:rPr sz="4200" dirty="0">
                <a:latin typeface="Courier New"/>
                <a:cs typeface="Courier New"/>
              </a:rPr>
              <a:t>true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3510"/>
              </a:spcBef>
            </a:pPr>
            <a:r>
              <a:rPr sz="4200" dirty="0">
                <a:latin typeface="Courier New"/>
                <a:cs typeface="Courier New"/>
              </a:rPr>
              <a:t>2 &lt; 1 </a:t>
            </a:r>
            <a:r>
              <a:rPr sz="4200" spc="-5" dirty="0">
                <a:latin typeface="Courier New"/>
                <a:cs typeface="Courier New"/>
              </a:rPr>
              <a:t>|| </a:t>
            </a:r>
            <a:r>
              <a:rPr sz="4200" dirty="0">
                <a:latin typeface="Courier New"/>
                <a:cs typeface="Courier New"/>
              </a:rPr>
              <a:t>8 &lt;</a:t>
            </a:r>
            <a:r>
              <a:rPr sz="4200" spc="-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9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5474" y="762000"/>
            <a:ext cx="51339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Boolean</a:t>
            </a:r>
            <a:r>
              <a:rPr spc="-80" dirty="0"/>
              <a:t> </a:t>
            </a:r>
            <a:r>
              <a:rPr spc="-5" dirty="0"/>
              <a:t>Or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632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34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55" y="1949450"/>
            <a:ext cx="12893040" cy="50152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065" marR="5080" algn="ctr">
              <a:lnSpc>
                <a:spcPts val="5200"/>
              </a:lnSpc>
              <a:spcBef>
                <a:spcPts val="140"/>
              </a:spcBef>
              <a:tabLst>
                <a:tab pos="6956425" algn="l"/>
              </a:tabLst>
            </a:pPr>
            <a:r>
              <a:rPr sz="4200" dirty="0">
                <a:latin typeface="Courier New"/>
                <a:cs typeface="Courier New"/>
              </a:rPr>
              <a:t>boolean</a:t>
            </a:r>
            <a:r>
              <a:rPr sz="4200" spc="-133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expressions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also	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combined with OR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(</a:t>
            </a:r>
            <a:r>
              <a:rPr sz="4200" dirty="0">
                <a:latin typeface="Courier New"/>
                <a:cs typeface="Courier New"/>
              </a:rPr>
              <a:t>||</a:t>
            </a:r>
            <a:r>
              <a:rPr sz="4200" dirty="0">
                <a:latin typeface="Gill Sans MT"/>
                <a:cs typeface="Gill Sans MT"/>
              </a:rPr>
              <a:t>)  </a:t>
            </a:r>
            <a:r>
              <a:rPr sz="4200" spc="-5" dirty="0">
                <a:latin typeface="Gill Sans MT"/>
                <a:cs typeface="Gill Sans MT"/>
              </a:rPr>
              <a:t>Semantics: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spc="-177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if either side is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45"/>
              </a:lnSpc>
              <a:spcBef>
                <a:spcPts val="4510"/>
              </a:spcBef>
            </a:pPr>
            <a:r>
              <a:rPr sz="4200" dirty="0">
                <a:latin typeface="Courier New"/>
                <a:cs typeface="Courier New"/>
              </a:rPr>
              <a:t>3 &gt; 1 </a:t>
            </a:r>
            <a:r>
              <a:rPr sz="4200" spc="-5" dirty="0">
                <a:latin typeface="Courier New"/>
                <a:cs typeface="Courier New"/>
              </a:rPr>
              <a:t>|| </a:t>
            </a:r>
            <a:r>
              <a:rPr sz="4200" dirty="0">
                <a:latin typeface="Courier New"/>
                <a:cs typeface="Courier New"/>
              </a:rPr>
              <a:t>5 &lt;</a:t>
            </a:r>
            <a:r>
              <a:rPr sz="4200" spc="-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 marL="635" algn="ctr">
              <a:lnSpc>
                <a:spcPts val="4945"/>
              </a:lnSpc>
            </a:pPr>
            <a:r>
              <a:rPr sz="4200" dirty="0">
                <a:latin typeface="Courier New"/>
                <a:cs typeface="Courier New"/>
              </a:rPr>
              <a:t>true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3510"/>
              </a:spcBef>
            </a:pPr>
            <a:r>
              <a:rPr sz="4200" dirty="0">
                <a:latin typeface="Courier New"/>
                <a:cs typeface="Courier New"/>
              </a:rPr>
              <a:t>2 &lt; 1 </a:t>
            </a:r>
            <a:r>
              <a:rPr sz="4200" spc="-5" dirty="0">
                <a:latin typeface="Courier New"/>
                <a:cs typeface="Courier New"/>
              </a:rPr>
              <a:t>|| </a:t>
            </a:r>
            <a:r>
              <a:rPr sz="4200" dirty="0">
                <a:latin typeface="Courier New"/>
                <a:cs typeface="Courier New"/>
              </a:rPr>
              <a:t>8 &lt;</a:t>
            </a:r>
            <a:r>
              <a:rPr sz="4200" spc="-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9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4200" dirty="0">
                <a:latin typeface="Courier New"/>
                <a:cs typeface="Courier New"/>
              </a:rPr>
              <a:t>true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5474" y="762000"/>
            <a:ext cx="51339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Boolean</a:t>
            </a:r>
            <a:r>
              <a:rPr spc="-80" dirty="0"/>
              <a:t> </a:t>
            </a:r>
            <a:r>
              <a:rPr spc="-5" dirty="0"/>
              <a:t>Or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632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34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442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855" y="1949450"/>
            <a:ext cx="12893040" cy="63741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065" marR="5080" algn="ctr">
              <a:lnSpc>
                <a:spcPts val="5200"/>
              </a:lnSpc>
              <a:spcBef>
                <a:spcPts val="140"/>
              </a:spcBef>
              <a:tabLst>
                <a:tab pos="6956425" algn="l"/>
              </a:tabLst>
            </a:pPr>
            <a:r>
              <a:rPr sz="4200" dirty="0">
                <a:latin typeface="Courier New"/>
                <a:cs typeface="Courier New"/>
              </a:rPr>
              <a:t>boolean</a:t>
            </a:r>
            <a:r>
              <a:rPr sz="4200" spc="-133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expressions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also	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combined with OR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(</a:t>
            </a:r>
            <a:r>
              <a:rPr sz="4200" dirty="0">
                <a:latin typeface="Courier New"/>
                <a:cs typeface="Courier New"/>
              </a:rPr>
              <a:t>||</a:t>
            </a:r>
            <a:r>
              <a:rPr sz="4200" dirty="0">
                <a:latin typeface="Gill Sans MT"/>
                <a:cs typeface="Gill Sans MT"/>
              </a:rPr>
              <a:t>)  </a:t>
            </a:r>
            <a:r>
              <a:rPr sz="4200" spc="-5" dirty="0">
                <a:latin typeface="Gill Sans MT"/>
                <a:cs typeface="Gill Sans MT"/>
              </a:rPr>
              <a:t>Semantics: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spc="-177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if either side is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45"/>
              </a:lnSpc>
              <a:spcBef>
                <a:spcPts val="4510"/>
              </a:spcBef>
            </a:pPr>
            <a:r>
              <a:rPr sz="4200" dirty="0">
                <a:latin typeface="Courier New"/>
                <a:cs typeface="Courier New"/>
              </a:rPr>
              <a:t>3 &gt; 1 </a:t>
            </a:r>
            <a:r>
              <a:rPr sz="4200" spc="-5" dirty="0">
                <a:latin typeface="Courier New"/>
                <a:cs typeface="Courier New"/>
              </a:rPr>
              <a:t>|| </a:t>
            </a:r>
            <a:r>
              <a:rPr sz="4200" dirty="0">
                <a:latin typeface="Courier New"/>
                <a:cs typeface="Courier New"/>
              </a:rPr>
              <a:t>5 &lt;</a:t>
            </a:r>
            <a:r>
              <a:rPr sz="4200" spc="-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 marL="635" algn="ctr">
              <a:lnSpc>
                <a:spcPts val="4945"/>
              </a:lnSpc>
            </a:pPr>
            <a:r>
              <a:rPr sz="4200" dirty="0">
                <a:latin typeface="Courier New"/>
                <a:cs typeface="Courier New"/>
              </a:rPr>
              <a:t>true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3510"/>
              </a:spcBef>
            </a:pPr>
            <a:r>
              <a:rPr sz="4200" dirty="0">
                <a:latin typeface="Courier New"/>
                <a:cs typeface="Courier New"/>
              </a:rPr>
              <a:t>2 &lt; 1 </a:t>
            </a:r>
            <a:r>
              <a:rPr sz="4200" spc="-5" dirty="0">
                <a:latin typeface="Courier New"/>
                <a:cs typeface="Courier New"/>
              </a:rPr>
              <a:t>|| </a:t>
            </a:r>
            <a:r>
              <a:rPr sz="4200" dirty="0">
                <a:latin typeface="Courier New"/>
                <a:cs typeface="Courier New"/>
              </a:rPr>
              <a:t>8 &lt;</a:t>
            </a:r>
            <a:r>
              <a:rPr sz="4200" spc="-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9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4200" dirty="0">
                <a:latin typeface="Courier New"/>
                <a:cs typeface="Courier New"/>
              </a:rPr>
              <a:t>true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2 &lt; 1 </a:t>
            </a:r>
            <a:r>
              <a:rPr sz="4200" spc="-5" dirty="0">
                <a:latin typeface="Courier New"/>
                <a:cs typeface="Courier New"/>
              </a:rPr>
              <a:t>||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9 &lt;</a:t>
            </a:r>
            <a:r>
              <a:rPr sz="4200" spc="-5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8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5474" y="762000"/>
            <a:ext cx="51339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Boolean</a:t>
            </a:r>
            <a:r>
              <a:rPr spc="-80" dirty="0"/>
              <a:t> </a:t>
            </a:r>
            <a:r>
              <a:rPr spc="-5" dirty="0"/>
              <a:t>Or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632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34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442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855" y="1949450"/>
            <a:ext cx="12893040" cy="7059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065" marR="5080" algn="ctr">
              <a:lnSpc>
                <a:spcPts val="5200"/>
              </a:lnSpc>
              <a:spcBef>
                <a:spcPts val="140"/>
              </a:spcBef>
              <a:tabLst>
                <a:tab pos="6956425" algn="l"/>
              </a:tabLst>
            </a:pPr>
            <a:r>
              <a:rPr sz="4200" dirty="0">
                <a:latin typeface="Courier New"/>
                <a:cs typeface="Courier New"/>
              </a:rPr>
              <a:t>boolean</a:t>
            </a:r>
            <a:r>
              <a:rPr sz="4200" spc="-133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expressions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also	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combined with OR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(</a:t>
            </a:r>
            <a:r>
              <a:rPr sz="4200" dirty="0">
                <a:latin typeface="Courier New"/>
                <a:cs typeface="Courier New"/>
              </a:rPr>
              <a:t>||</a:t>
            </a:r>
            <a:r>
              <a:rPr sz="4200" dirty="0">
                <a:latin typeface="Gill Sans MT"/>
                <a:cs typeface="Gill Sans MT"/>
              </a:rPr>
              <a:t>)  </a:t>
            </a:r>
            <a:r>
              <a:rPr sz="4200" spc="-5" dirty="0">
                <a:latin typeface="Gill Sans MT"/>
                <a:cs typeface="Gill Sans MT"/>
              </a:rPr>
              <a:t>Semantics: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spc="-177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if either side is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45"/>
              </a:lnSpc>
              <a:spcBef>
                <a:spcPts val="4510"/>
              </a:spcBef>
            </a:pPr>
            <a:r>
              <a:rPr sz="4200" dirty="0">
                <a:latin typeface="Courier New"/>
                <a:cs typeface="Courier New"/>
              </a:rPr>
              <a:t>3 &gt; 1 </a:t>
            </a:r>
            <a:r>
              <a:rPr sz="4200" spc="-5" dirty="0">
                <a:latin typeface="Courier New"/>
                <a:cs typeface="Courier New"/>
              </a:rPr>
              <a:t>|| </a:t>
            </a:r>
            <a:r>
              <a:rPr sz="4200" dirty="0">
                <a:latin typeface="Courier New"/>
                <a:cs typeface="Courier New"/>
              </a:rPr>
              <a:t>5 &lt;</a:t>
            </a:r>
            <a:r>
              <a:rPr sz="4200" spc="-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 marL="635" algn="ctr">
              <a:lnSpc>
                <a:spcPts val="4945"/>
              </a:lnSpc>
            </a:pPr>
            <a:r>
              <a:rPr sz="4200" dirty="0">
                <a:latin typeface="Courier New"/>
                <a:cs typeface="Courier New"/>
              </a:rPr>
              <a:t>true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3510"/>
              </a:spcBef>
            </a:pPr>
            <a:r>
              <a:rPr sz="4200" dirty="0">
                <a:latin typeface="Courier New"/>
                <a:cs typeface="Courier New"/>
              </a:rPr>
              <a:t>2 &lt; 1 </a:t>
            </a:r>
            <a:r>
              <a:rPr sz="4200" spc="-5" dirty="0">
                <a:latin typeface="Courier New"/>
                <a:cs typeface="Courier New"/>
              </a:rPr>
              <a:t>|| </a:t>
            </a:r>
            <a:r>
              <a:rPr sz="4200" dirty="0">
                <a:latin typeface="Courier New"/>
                <a:cs typeface="Courier New"/>
              </a:rPr>
              <a:t>8 &lt;</a:t>
            </a:r>
            <a:r>
              <a:rPr sz="4200" spc="-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9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4200" dirty="0">
                <a:latin typeface="Courier New"/>
                <a:cs typeface="Courier New"/>
              </a:rPr>
              <a:t>true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2 &lt; 1 </a:t>
            </a:r>
            <a:r>
              <a:rPr sz="4200" spc="-5" dirty="0">
                <a:latin typeface="Courier New"/>
                <a:cs typeface="Courier New"/>
              </a:rPr>
              <a:t>||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9 &lt;</a:t>
            </a:r>
            <a:r>
              <a:rPr sz="4200" spc="-5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8</a:t>
            </a:r>
            <a:endParaRPr sz="4200">
              <a:latin typeface="Courier New"/>
              <a:cs typeface="Courier New"/>
            </a:endParaRPr>
          </a:p>
          <a:p>
            <a:pPr marR="6985" algn="ctr">
              <a:lnSpc>
                <a:spcPct val="100000"/>
              </a:lnSpc>
              <a:spcBef>
                <a:spcPts val="360"/>
              </a:spcBef>
            </a:pPr>
            <a:r>
              <a:rPr sz="4200" dirty="0">
                <a:latin typeface="Courier New"/>
                <a:cs typeface="Courier New"/>
              </a:rPr>
              <a:t>false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8CE2-08D3-4294-B9C6-F3258EDD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22C0A6-4770-485D-BECB-F85779190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10769"/>
              </p:ext>
            </p:extLst>
          </p:nvPr>
        </p:nvGraphicFramePr>
        <p:xfrm>
          <a:off x="1092200" y="5214713"/>
          <a:ext cx="10715813" cy="375373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665923">
                  <a:extLst>
                    <a:ext uri="{9D8B030D-6E8A-4147-A177-3AD203B41FA5}">
                      <a16:colId xmlns:a16="http://schemas.microsoft.com/office/drawing/2014/main" val="1382556102"/>
                    </a:ext>
                  </a:extLst>
                </a:gridCol>
                <a:gridCol w="3665923">
                  <a:extLst>
                    <a:ext uri="{9D8B030D-6E8A-4147-A177-3AD203B41FA5}">
                      <a16:colId xmlns:a16="http://schemas.microsoft.com/office/drawing/2014/main" val="3721864136"/>
                    </a:ext>
                  </a:extLst>
                </a:gridCol>
                <a:gridCol w="3383967">
                  <a:extLst>
                    <a:ext uri="{9D8B030D-6E8A-4147-A177-3AD203B41FA5}">
                      <a16:colId xmlns:a16="http://schemas.microsoft.com/office/drawing/2014/main" val="577743901"/>
                    </a:ext>
                  </a:extLst>
                </a:gridCol>
              </a:tblGrid>
              <a:tr h="1164950">
                <a:tc>
                  <a:txBody>
                    <a:bodyPr/>
                    <a:lstStyle/>
                    <a:p>
                      <a:pPr algn="ctr"/>
                      <a:r>
                        <a:rPr lang="fr-FR" sz="2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condition 1</a:t>
                      </a:r>
                      <a:br>
                        <a:rPr lang="fr-FR" sz="2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fr-FR" sz="2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(e.g.,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condition 2</a:t>
                      </a:r>
                      <a:br>
                        <a:rPr lang="fr-FR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fr-FR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(e.g.,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OR Y</a:t>
                      </a:r>
                      <a:br>
                        <a:rPr lang="es-E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E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X || Y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490904"/>
                  </a:ext>
                </a:extLst>
              </a:tr>
              <a:tr h="64719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592255"/>
                  </a:ext>
                </a:extLst>
              </a:tr>
              <a:tr h="64719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556275"/>
                  </a:ext>
                </a:extLst>
              </a:tr>
              <a:tr h="64719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966234"/>
                  </a:ext>
                </a:extLst>
              </a:tr>
              <a:tr h="64719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308276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C0705D6-DB23-41F0-8F02-9FA1EC27B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2495659"/>
            <a:ext cx="114300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Truth tables show the result of combining any two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expressions using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operator and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operator (or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operator).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 should memorize/learn these values.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148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9055" y="3556000"/>
            <a:ext cx="4507230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Or.java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Boolean</a:t>
            </a:r>
            <a:r>
              <a:rPr spc="-85" dirty="0"/>
              <a:t> </a:t>
            </a:r>
            <a:r>
              <a:rPr dirty="0"/>
              <a:t>Not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118" y="2127250"/>
            <a:ext cx="12518390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Can negate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>
                <a:latin typeface="Courier New"/>
                <a:cs typeface="Courier New"/>
              </a:rPr>
              <a:t>boolean</a:t>
            </a:r>
            <a:r>
              <a:rPr sz="4200" spc="-137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expression </a:t>
            </a:r>
            <a:r>
              <a:rPr sz="4200" spc="-5" dirty="0">
                <a:latin typeface="Gill Sans MT"/>
                <a:cs typeface="Gill Sans MT"/>
              </a:rPr>
              <a:t>with not (</a:t>
            </a:r>
            <a:r>
              <a:rPr sz="4200" spc="-5" dirty="0">
                <a:latin typeface="Courier New"/>
                <a:cs typeface="Courier New"/>
              </a:rPr>
              <a:t>!</a:t>
            </a:r>
            <a:r>
              <a:rPr sz="4200" spc="-5" dirty="0">
                <a:latin typeface="Gill Sans MT"/>
                <a:cs typeface="Gill Sans MT"/>
              </a:rPr>
              <a:t>).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7894320" algn="l"/>
              </a:tabLst>
            </a:pPr>
            <a:r>
              <a:rPr sz="4200" spc="-5" dirty="0">
                <a:latin typeface="Gill Sans MT"/>
                <a:cs typeface="Gill Sans MT"/>
              </a:rPr>
              <a:t>Semantics: </a:t>
            </a:r>
            <a:r>
              <a:rPr sz="4200" spc="-5" dirty="0">
                <a:latin typeface="Courier New"/>
                <a:cs typeface="Courier New"/>
              </a:rPr>
              <a:t>!true ==</a:t>
            </a:r>
            <a:r>
              <a:rPr sz="4200" spc="-3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false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spc="-5" dirty="0">
                <a:latin typeface="Courier New"/>
                <a:cs typeface="Courier New"/>
              </a:rPr>
              <a:t>!false ==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8595" y="3530600"/>
            <a:ext cx="7708265" cy="251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algn="ctr">
              <a:lnSpc>
                <a:spcPts val="979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@Test</a:t>
            </a:r>
            <a:r>
              <a:rPr spc="-2725" dirty="0">
                <a:latin typeface="Courier New"/>
                <a:cs typeface="Courier New"/>
              </a:rPr>
              <a:t> </a:t>
            </a:r>
            <a:r>
              <a:rPr spc="-5" dirty="0"/>
              <a:t>vs.</a:t>
            </a:r>
          </a:p>
          <a:p>
            <a:pPr algn="ctr">
              <a:lnSpc>
                <a:spcPts val="9790"/>
              </a:lnSpc>
            </a:pPr>
            <a:r>
              <a:rPr dirty="0">
                <a:latin typeface="Courier New"/>
                <a:cs typeface="Courier New"/>
              </a:rPr>
              <a:t>assertEquals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Boolean</a:t>
            </a:r>
            <a:r>
              <a:rPr spc="-85" dirty="0"/>
              <a:t> </a:t>
            </a:r>
            <a:r>
              <a:rPr dirty="0"/>
              <a:t>Not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657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8118" y="2127250"/>
            <a:ext cx="12518390" cy="2360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Can negate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>
                <a:latin typeface="Courier New"/>
                <a:cs typeface="Courier New"/>
              </a:rPr>
              <a:t>boolean</a:t>
            </a:r>
            <a:r>
              <a:rPr sz="4200" spc="-137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expression </a:t>
            </a:r>
            <a:r>
              <a:rPr sz="4200" spc="-5" dirty="0">
                <a:latin typeface="Gill Sans MT"/>
                <a:cs typeface="Gill Sans MT"/>
              </a:rPr>
              <a:t>with not (</a:t>
            </a:r>
            <a:r>
              <a:rPr sz="4200" spc="-5" dirty="0">
                <a:latin typeface="Courier New"/>
                <a:cs typeface="Courier New"/>
              </a:rPr>
              <a:t>!</a:t>
            </a:r>
            <a:r>
              <a:rPr sz="4200" spc="-5" dirty="0">
                <a:latin typeface="Gill Sans MT"/>
                <a:cs typeface="Gill Sans MT"/>
              </a:rPr>
              <a:t>).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7894320" algn="l"/>
              </a:tabLst>
            </a:pPr>
            <a:r>
              <a:rPr sz="4200" spc="-5" dirty="0">
                <a:latin typeface="Gill Sans MT"/>
                <a:cs typeface="Gill Sans MT"/>
              </a:rPr>
              <a:t>Semantics: </a:t>
            </a:r>
            <a:r>
              <a:rPr sz="4200" spc="-5" dirty="0">
                <a:latin typeface="Courier New"/>
                <a:cs typeface="Courier New"/>
              </a:rPr>
              <a:t>!true ==</a:t>
            </a:r>
            <a:r>
              <a:rPr sz="4200" spc="-3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false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spc="-5" dirty="0">
                <a:latin typeface="Courier New"/>
                <a:cs typeface="Courier New"/>
              </a:rPr>
              <a:t>!false ==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 marR="12065" algn="ctr">
              <a:lnSpc>
                <a:spcPct val="100000"/>
              </a:lnSpc>
              <a:spcBef>
                <a:spcPts val="3110"/>
              </a:spcBef>
            </a:pPr>
            <a:r>
              <a:rPr sz="4200" spc="-5" dirty="0">
                <a:latin typeface="Courier New"/>
                <a:cs typeface="Courier New"/>
              </a:rPr>
              <a:t>!(1 </a:t>
            </a:r>
            <a:r>
              <a:rPr sz="4200" dirty="0">
                <a:latin typeface="Courier New"/>
                <a:cs typeface="Courier New"/>
              </a:rPr>
              <a:t>&lt;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Boolean</a:t>
            </a:r>
            <a:r>
              <a:rPr spc="-85" dirty="0"/>
              <a:t> </a:t>
            </a:r>
            <a:r>
              <a:rPr dirty="0"/>
              <a:t>Not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657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8118" y="2127250"/>
            <a:ext cx="12518390" cy="300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Can negate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>
                <a:latin typeface="Courier New"/>
                <a:cs typeface="Courier New"/>
              </a:rPr>
              <a:t>boolean</a:t>
            </a:r>
            <a:r>
              <a:rPr sz="4200" spc="-137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expression </a:t>
            </a:r>
            <a:r>
              <a:rPr sz="4200" spc="-5" dirty="0">
                <a:latin typeface="Gill Sans MT"/>
                <a:cs typeface="Gill Sans MT"/>
              </a:rPr>
              <a:t>with not (</a:t>
            </a:r>
            <a:r>
              <a:rPr sz="4200" spc="-5" dirty="0">
                <a:latin typeface="Courier New"/>
                <a:cs typeface="Courier New"/>
              </a:rPr>
              <a:t>!</a:t>
            </a:r>
            <a:r>
              <a:rPr sz="4200" spc="-5" dirty="0">
                <a:latin typeface="Gill Sans MT"/>
                <a:cs typeface="Gill Sans MT"/>
              </a:rPr>
              <a:t>).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7894320" algn="l"/>
              </a:tabLst>
            </a:pPr>
            <a:r>
              <a:rPr sz="4200" spc="-5" dirty="0">
                <a:latin typeface="Gill Sans MT"/>
                <a:cs typeface="Gill Sans MT"/>
              </a:rPr>
              <a:t>Semantics: </a:t>
            </a:r>
            <a:r>
              <a:rPr sz="4200" spc="-5" dirty="0">
                <a:latin typeface="Courier New"/>
                <a:cs typeface="Courier New"/>
              </a:rPr>
              <a:t>!true ==</a:t>
            </a:r>
            <a:r>
              <a:rPr sz="4200" spc="-3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false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spc="-5" dirty="0">
                <a:latin typeface="Courier New"/>
                <a:cs typeface="Courier New"/>
              </a:rPr>
              <a:t>!false ==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 marR="12065" algn="ctr">
              <a:lnSpc>
                <a:spcPct val="100000"/>
              </a:lnSpc>
              <a:spcBef>
                <a:spcPts val="3110"/>
              </a:spcBef>
            </a:pPr>
            <a:r>
              <a:rPr sz="4200" spc="-5" dirty="0">
                <a:latin typeface="Courier New"/>
                <a:cs typeface="Courier New"/>
              </a:rPr>
              <a:t>!(1 </a:t>
            </a:r>
            <a:r>
              <a:rPr sz="4200" dirty="0">
                <a:latin typeface="Courier New"/>
                <a:cs typeface="Courier New"/>
              </a:rPr>
              <a:t>&lt;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2)</a:t>
            </a:r>
            <a:endParaRPr sz="4200">
              <a:latin typeface="Courier New"/>
              <a:cs typeface="Courier New"/>
            </a:endParaRPr>
          </a:p>
          <a:p>
            <a:pPr marR="6985" algn="ctr">
              <a:lnSpc>
                <a:spcPct val="100000"/>
              </a:lnSpc>
              <a:spcBef>
                <a:spcPts val="60"/>
              </a:spcBef>
            </a:pPr>
            <a:r>
              <a:rPr sz="4200" dirty="0">
                <a:latin typeface="Courier New"/>
                <a:cs typeface="Courier New"/>
              </a:rPr>
              <a:t>false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Boolean</a:t>
            </a:r>
            <a:r>
              <a:rPr spc="-85" dirty="0"/>
              <a:t> </a:t>
            </a:r>
            <a:r>
              <a:rPr dirty="0"/>
              <a:t>Not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657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435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8118" y="2127250"/>
            <a:ext cx="12518390" cy="4138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Can negate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>
                <a:latin typeface="Courier New"/>
                <a:cs typeface="Courier New"/>
              </a:rPr>
              <a:t>boolean</a:t>
            </a:r>
            <a:r>
              <a:rPr sz="4200" spc="-137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expression </a:t>
            </a:r>
            <a:r>
              <a:rPr sz="4200" spc="-5" dirty="0">
                <a:latin typeface="Gill Sans MT"/>
                <a:cs typeface="Gill Sans MT"/>
              </a:rPr>
              <a:t>with not (</a:t>
            </a:r>
            <a:r>
              <a:rPr sz="4200" spc="-5" dirty="0">
                <a:latin typeface="Courier New"/>
                <a:cs typeface="Courier New"/>
              </a:rPr>
              <a:t>!</a:t>
            </a:r>
            <a:r>
              <a:rPr sz="4200" spc="-5" dirty="0">
                <a:latin typeface="Gill Sans MT"/>
                <a:cs typeface="Gill Sans MT"/>
              </a:rPr>
              <a:t>).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7894320" algn="l"/>
              </a:tabLst>
            </a:pPr>
            <a:r>
              <a:rPr sz="4200" spc="-5" dirty="0">
                <a:latin typeface="Gill Sans MT"/>
                <a:cs typeface="Gill Sans MT"/>
              </a:rPr>
              <a:t>Semantics: </a:t>
            </a:r>
            <a:r>
              <a:rPr sz="4200" spc="-5" dirty="0">
                <a:latin typeface="Courier New"/>
                <a:cs typeface="Courier New"/>
              </a:rPr>
              <a:t>!true ==</a:t>
            </a:r>
            <a:r>
              <a:rPr sz="4200" spc="-3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false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spc="-5" dirty="0">
                <a:latin typeface="Courier New"/>
                <a:cs typeface="Courier New"/>
              </a:rPr>
              <a:t>!false ==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 marR="12065" algn="ctr">
              <a:lnSpc>
                <a:spcPct val="100000"/>
              </a:lnSpc>
              <a:spcBef>
                <a:spcPts val="3110"/>
              </a:spcBef>
            </a:pPr>
            <a:r>
              <a:rPr sz="4200" spc="-5" dirty="0">
                <a:latin typeface="Courier New"/>
                <a:cs typeface="Courier New"/>
              </a:rPr>
              <a:t>!(1 </a:t>
            </a:r>
            <a:r>
              <a:rPr sz="4200" dirty="0">
                <a:latin typeface="Courier New"/>
                <a:cs typeface="Courier New"/>
              </a:rPr>
              <a:t>&lt;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2)</a:t>
            </a:r>
            <a:endParaRPr sz="4200">
              <a:latin typeface="Courier New"/>
              <a:cs typeface="Courier New"/>
            </a:endParaRPr>
          </a:p>
          <a:p>
            <a:pPr marR="6985" algn="ctr">
              <a:lnSpc>
                <a:spcPct val="100000"/>
              </a:lnSpc>
              <a:spcBef>
                <a:spcPts val="60"/>
              </a:spcBef>
            </a:pPr>
            <a:r>
              <a:rPr sz="4200" dirty="0">
                <a:latin typeface="Courier New"/>
                <a:cs typeface="Courier New"/>
              </a:rPr>
              <a:t>false</a:t>
            </a:r>
            <a:endParaRPr sz="4200">
              <a:latin typeface="Courier New"/>
              <a:cs typeface="Courier New"/>
            </a:endParaRPr>
          </a:p>
          <a:p>
            <a:pPr marR="12065" algn="ctr">
              <a:lnSpc>
                <a:spcPct val="100000"/>
              </a:lnSpc>
              <a:spcBef>
                <a:spcPts val="3860"/>
              </a:spcBef>
            </a:pPr>
            <a:r>
              <a:rPr sz="4200" spc="-5" dirty="0">
                <a:latin typeface="Courier New"/>
                <a:cs typeface="Courier New"/>
              </a:rPr>
              <a:t>!(1 </a:t>
            </a:r>
            <a:r>
              <a:rPr sz="4200" dirty="0">
                <a:latin typeface="Courier New"/>
                <a:cs typeface="Courier New"/>
              </a:rPr>
              <a:t>&gt;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7)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Boolean</a:t>
            </a:r>
            <a:r>
              <a:rPr spc="-85" dirty="0"/>
              <a:t> </a:t>
            </a:r>
            <a:r>
              <a:rPr dirty="0"/>
              <a:t>Not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657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435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8118" y="2127250"/>
            <a:ext cx="12518390" cy="491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Can negate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>
                <a:latin typeface="Courier New"/>
                <a:cs typeface="Courier New"/>
              </a:rPr>
              <a:t>boolean</a:t>
            </a:r>
            <a:r>
              <a:rPr sz="4200" spc="-137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expression </a:t>
            </a:r>
            <a:r>
              <a:rPr sz="4200" spc="-5" dirty="0">
                <a:latin typeface="Gill Sans MT"/>
                <a:cs typeface="Gill Sans MT"/>
              </a:rPr>
              <a:t>with not (</a:t>
            </a:r>
            <a:r>
              <a:rPr sz="4200" spc="-5" dirty="0">
                <a:latin typeface="Courier New"/>
                <a:cs typeface="Courier New"/>
              </a:rPr>
              <a:t>!</a:t>
            </a:r>
            <a:r>
              <a:rPr sz="4200" spc="-5" dirty="0">
                <a:latin typeface="Gill Sans MT"/>
                <a:cs typeface="Gill Sans MT"/>
              </a:rPr>
              <a:t>).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7894320" algn="l"/>
              </a:tabLst>
            </a:pPr>
            <a:r>
              <a:rPr sz="4200" spc="-5" dirty="0">
                <a:latin typeface="Gill Sans MT"/>
                <a:cs typeface="Gill Sans MT"/>
              </a:rPr>
              <a:t>Semantics: </a:t>
            </a:r>
            <a:r>
              <a:rPr sz="4200" spc="-5" dirty="0">
                <a:latin typeface="Courier New"/>
                <a:cs typeface="Courier New"/>
              </a:rPr>
              <a:t>!true ==</a:t>
            </a:r>
            <a:r>
              <a:rPr sz="4200" spc="-3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false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spc="-5" dirty="0">
                <a:latin typeface="Courier New"/>
                <a:cs typeface="Courier New"/>
              </a:rPr>
              <a:t>!false ==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 marR="12065" algn="ctr">
              <a:lnSpc>
                <a:spcPct val="100000"/>
              </a:lnSpc>
              <a:spcBef>
                <a:spcPts val="3110"/>
              </a:spcBef>
            </a:pPr>
            <a:r>
              <a:rPr sz="4200" spc="-5" dirty="0">
                <a:latin typeface="Courier New"/>
                <a:cs typeface="Courier New"/>
              </a:rPr>
              <a:t>!(1 </a:t>
            </a:r>
            <a:r>
              <a:rPr sz="4200" dirty="0">
                <a:latin typeface="Courier New"/>
                <a:cs typeface="Courier New"/>
              </a:rPr>
              <a:t>&lt;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2)</a:t>
            </a:r>
            <a:endParaRPr sz="4200">
              <a:latin typeface="Courier New"/>
              <a:cs typeface="Courier New"/>
            </a:endParaRPr>
          </a:p>
          <a:p>
            <a:pPr marR="6985" algn="ctr">
              <a:lnSpc>
                <a:spcPct val="100000"/>
              </a:lnSpc>
              <a:spcBef>
                <a:spcPts val="60"/>
              </a:spcBef>
            </a:pPr>
            <a:r>
              <a:rPr sz="4200" dirty="0">
                <a:latin typeface="Courier New"/>
                <a:cs typeface="Courier New"/>
              </a:rPr>
              <a:t>false</a:t>
            </a:r>
            <a:endParaRPr sz="4200">
              <a:latin typeface="Courier New"/>
              <a:cs typeface="Courier New"/>
            </a:endParaRPr>
          </a:p>
          <a:p>
            <a:pPr marR="12065" algn="ctr">
              <a:lnSpc>
                <a:spcPct val="100000"/>
              </a:lnSpc>
              <a:spcBef>
                <a:spcPts val="3860"/>
              </a:spcBef>
            </a:pPr>
            <a:r>
              <a:rPr sz="4200" spc="-5" dirty="0">
                <a:latin typeface="Courier New"/>
                <a:cs typeface="Courier New"/>
              </a:rPr>
              <a:t>!(1 </a:t>
            </a:r>
            <a:r>
              <a:rPr sz="4200" dirty="0">
                <a:latin typeface="Courier New"/>
                <a:cs typeface="Courier New"/>
              </a:rPr>
              <a:t>&gt;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7)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4200" dirty="0">
                <a:latin typeface="Courier New"/>
                <a:cs typeface="Courier New"/>
              </a:rPr>
              <a:t>true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Boolean</a:t>
            </a:r>
            <a:r>
              <a:rPr spc="-85" dirty="0"/>
              <a:t> </a:t>
            </a:r>
            <a:r>
              <a:rPr dirty="0"/>
              <a:t>Not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657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435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40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8118" y="2127250"/>
            <a:ext cx="12518390" cy="594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Can negate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>
                <a:latin typeface="Courier New"/>
                <a:cs typeface="Courier New"/>
              </a:rPr>
              <a:t>boolean</a:t>
            </a:r>
            <a:r>
              <a:rPr sz="4200" spc="-137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expression </a:t>
            </a:r>
            <a:r>
              <a:rPr sz="4200" spc="-5" dirty="0">
                <a:latin typeface="Gill Sans MT"/>
                <a:cs typeface="Gill Sans MT"/>
              </a:rPr>
              <a:t>with not (</a:t>
            </a:r>
            <a:r>
              <a:rPr sz="4200" spc="-5" dirty="0">
                <a:latin typeface="Courier New"/>
                <a:cs typeface="Courier New"/>
              </a:rPr>
              <a:t>!</a:t>
            </a:r>
            <a:r>
              <a:rPr sz="4200" spc="-5" dirty="0">
                <a:latin typeface="Gill Sans MT"/>
                <a:cs typeface="Gill Sans MT"/>
              </a:rPr>
              <a:t>).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7894320" algn="l"/>
              </a:tabLst>
            </a:pPr>
            <a:r>
              <a:rPr sz="4200" spc="-5" dirty="0">
                <a:latin typeface="Gill Sans MT"/>
                <a:cs typeface="Gill Sans MT"/>
              </a:rPr>
              <a:t>Semantics: </a:t>
            </a:r>
            <a:r>
              <a:rPr sz="4200" spc="-5" dirty="0">
                <a:latin typeface="Courier New"/>
                <a:cs typeface="Courier New"/>
              </a:rPr>
              <a:t>!true ==</a:t>
            </a:r>
            <a:r>
              <a:rPr sz="4200" spc="-3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false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spc="-5" dirty="0">
                <a:latin typeface="Courier New"/>
                <a:cs typeface="Courier New"/>
              </a:rPr>
              <a:t>!false ==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 marR="12065" algn="ctr">
              <a:lnSpc>
                <a:spcPct val="100000"/>
              </a:lnSpc>
              <a:spcBef>
                <a:spcPts val="3110"/>
              </a:spcBef>
            </a:pPr>
            <a:r>
              <a:rPr sz="4200" spc="-5" dirty="0">
                <a:latin typeface="Courier New"/>
                <a:cs typeface="Courier New"/>
              </a:rPr>
              <a:t>!(1 </a:t>
            </a:r>
            <a:r>
              <a:rPr sz="4200" dirty="0">
                <a:latin typeface="Courier New"/>
                <a:cs typeface="Courier New"/>
              </a:rPr>
              <a:t>&lt;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2)</a:t>
            </a:r>
            <a:endParaRPr sz="4200">
              <a:latin typeface="Courier New"/>
              <a:cs typeface="Courier New"/>
            </a:endParaRPr>
          </a:p>
          <a:p>
            <a:pPr marR="6985" algn="ctr">
              <a:lnSpc>
                <a:spcPct val="100000"/>
              </a:lnSpc>
              <a:spcBef>
                <a:spcPts val="60"/>
              </a:spcBef>
            </a:pPr>
            <a:r>
              <a:rPr sz="4200" dirty="0">
                <a:latin typeface="Courier New"/>
                <a:cs typeface="Courier New"/>
              </a:rPr>
              <a:t>false</a:t>
            </a:r>
            <a:endParaRPr sz="4200">
              <a:latin typeface="Courier New"/>
              <a:cs typeface="Courier New"/>
            </a:endParaRPr>
          </a:p>
          <a:p>
            <a:pPr marR="12065" algn="ctr">
              <a:lnSpc>
                <a:spcPct val="100000"/>
              </a:lnSpc>
              <a:spcBef>
                <a:spcPts val="3860"/>
              </a:spcBef>
            </a:pPr>
            <a:r>
              <a:rPr sz="4200" spc="-5" dirty="0">
                <a:latin typeface="Courier New"/>
                <a:cs typeface="Courier New"/>
              </a:rPr>
              <a:t>!(1 </a:t>
            </a:r>
            <a:r>
              <a:rPr sz="4200" dirty="0">
                <a:latin typeface="Courier New"/>
                <a:cs typeface="Courier New"/>
              </a:rPr>
              <a:t>&gt;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7)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4200" dirty="0">
                <a:latin typeface="Courier New"/>
                <a:cs typeface="Courier New"/>
              </a:rPr>
              <a:t>true</a:t>
            </a:r>
            <a:endParaRPr sz="4200">
              <a:latin typeface="Courier New"/>
              <a:cs typeface="Courier New"/>
            </a:endParaRPr>
          </a:p>
          <a:p>
            <a:pPr marR="1270" algn="ctr">
              <a:lnSpc>
                <a:spcPct val="100000"/>
              </a:lnSpc>
              <a:spcBef>
                <a:spcPts val="3060"/>
              </a:spcBef>
            </a:pPr>
            <a:r>
              <a:rPr sz="4200" spc="-5" dirty="0">
                <a:latin typeface="Courier New"/>
                <a:cs typeface="Courier New"/>
              </a:rPr>
              <a:t>!(1 </a:t>
            </a:r>
            <a:r>
              <a:rPr sz="4200" dirty="0">
                <a:latin typeface="Courier New"/>
                <a:cs typeface="Courier New"/>
              </a:rPr>
              <a:t>&lt; 2 </a:t>
            </a:r>
            <a:r>
              <a:rPr sz="4200" spc="-5" dirty="0">
                <a:latin typeface="Courier New"/>
                <a:cs typeface="Courier New"/>
              </a:rPr>
              <a:t>&amp;&amp; </a:t>
            </a:r>
            <a:r>
              <a:rPr sz="4200" dirty="0">
                <a:latin typeface="Courier New"/>
                <a:cs typeface="Courier New"/>
              </a:rPr>
              <a:t>1 &gt;</a:t>
            </a:r>
            <a:r>
              <a:rPr sz="4200" spc="-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3)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Boolean</a:t>
            </a:r>
            <a:r>
              <a:rPr spc="-85" dirty="0"/>
              <a:t> </a:t>
            </a:r>
            <a:r>
              <a:rPr dirty="0"/>
              <a:t>Not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657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435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40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8118" y="2127250"/>
            <a:ext cx="12518390" cy="6590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Can negate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>
                <a:latin typeface="Courier New"/>
                <a:cs typeface="Courier New"/>
              </a:rPr>
              <a:t>boolean</a:t>
            </a:r>
            <a:r>
              <a:rPr sz="4200" spc="-137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expression </a:t>
            </a:r>
            <a:r>
              <a:rPr sz="4200" spc="-5" dirty="0">
                <a:latin typeface="Gill Sans MT"/>
                <a:cs typeface="Gill Sans MT"/>
              </a:rPr>
              <a:t>with not (</a:t>
            </a:r>
            <a:r>
              <a:rPr sz="4200" spc="-5" dirty="0">
                <a:latin typeface="Courier New"/>
                <a:cs typeface="Courier New"/>
              </a:rPr>
              <a:t>!</a:t>
            </a:r>
            <a:r>
              <a:rPr sz="4200" spc="-5" dirty="0">
                <a:latin typeface="Gill Sans MT"/>
                <a:cs typeface="Gill Sans MT"/>
              </a:rPr>
              <a:t>).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7894320" algn="l"/>
              </a:tabLst>
            </a:pPr>
            <a:r>
              <a:rPr sz="4200" spc="-5" dirty="0">
                <a:latin typeface="Gill Sans MT"/>
                <a:cs typeface="Gill Sans MT"/>
              </a:rPr>
              <a:t>Semantics: </a:t>
            </a:r>
            <a:r>
              <a:rPr sz="4200" spc="-5" dirty="0">
                <a:latin typeface="Courier New"/>
                <a:cs typeface="Courier New"/>
              </a:rPr>
              <a:t>!true ==</a:t>
            </a:r>
            <a:r>
              <a:rPr sz="4200" spc="-3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false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spc="-5" dirty="0">
                <a:latin typeface="Courier New"/>
                <a:cs typeface="Courier New"/>
              </a:rPr>
              <a:t>!false ==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 marR="12065" algn="ctr">
              <a:lnSpc>
                <a:spcPct val="100000"/>
              </a:lnSpc>
              <a:spcBef>
                <a:spcPts val="3110"/>
              </a:spcBef>
            </a:pPr>
            <a:r>
              <a:rPr sz="4200" spc="-5" dirty="0">
                <a:latin typeface="Courier New"/>
                <a:cs typeface="Courier New"/>
              </a:rPr>
              <a:t>!(1 </a:t>
            </a:r>
            <a:r>
              <a:rPr sz="4200" dirty="0">
                <a:latin typeface="Courier New"/>
                <a:cs typeface="Courier New"/>
              </a:rPr>
              <a:t>&lt;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2)</a:t>
            </a:r>
            <a:endParaRPr sz="4200">
              <a:latin typeface="Courier New"/>
              <a:cs typeface="Courier New"/>
            </a:endParaRPr>
          </a:p>
          <a:p>
            <a:pPr marR="6985" algn="ctr">
              <a:lnSpc>
                <a:spcPct val="100000"/>
              </a:lnSpc>
              <a:spcBef>
                <a:spcPts val="60"/>
              </a:spcBef>
            </a:pPr>
            <a:r>
              <a:rPr sz="4200" dirty="0">
                <a:latin typeface="Courier New"/>
                <a:cs typeface="Courier New"/>
              </a:rPr>
              <a:t>false</a:t>
            </a:r>
            <a:endParaRPr sz="4200">
              <a:latin typeface="Courier New"/>
              <a:cs typeface="Courier New"/>
            </a:endParaRPr>
          </a:p>
          <a:p>
            <a:pPr marR="12065" algn="ctr">
              <a:lnSpc>
                <a:spcPct val="100000"/>
              </a:lnSpc>
              <a:spcBef>
                <a:spcPts val="3860"/>
              </a:spcBef>
            </a:pPr>
            <a:r>
              <a:rPr sz="4200" spc="-5" dirty="0">
                <a:latin typeface="Courier New"/>
                <a:cs typeface="Courier New"/>
              </a:rPr>
              <a:t>!(1 </a:t>
            </a:r>
            <a:r>
              <a:rPr sz="4200" dirty="0">
                <a:latin typeface="Courier New"/>
                <a:cs typeface="Courier New"/>
              </a:rPr>
              <a:t>&gt;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7)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4200" dirty="0">
                <a:latin typeface="Courier New"/>
                <a:cs typeface="Courier New"/>
              </a:rPr>
              <a:t>true</a:t>
            </a:r>
            <a:endParaRPr sz="4200">
              <a:latin typeface="Courier New"/>
              <a:cs typeface="Courier New"/>
            </a:endParaRPr>
          </a:p>
          <a:p>
            <a:pPr marR="1270" algn="ctr">
              <a:lnSpc>
                <a:spcPct val="100000"/>
              </a:lnSpc>
              <a:spcBef>
                <a:spcPts val="3060"/>
              </a:spcBef>
            </a:pPr>
            <a:r>
              <a:rPr sz="4200" spc="-5" dirty="0">
                <a:latin typeface="Courier New"/>
                <a:cs typeface="Courier New"/>
              </a:rPr>
              <a:t>!(1 </a:t>
            </a:r>
            <a:r>
              <a:rPr sz="4200" dirty="0">
                <a:latin typeface="Courier New"/>
                <a:cs typeface="Courier New"/>
              </a:rPr>
              <a:t>&lt; 2 </a:t>
            </a:r>
            <a:r>
              <a:rPr sz="4200" spc="-5" dirty="0">
                <a:latin typeface="Courier New"/>
                <a:cs typeface="Courier New"/>
              </a:rPr>
              <a:t>&amp;&amp; </a:t>
            </a:r>
            <a:r>
              <a:rPr sz="4200" dirty="0">
                <a:latin typeface="Courier New"/>
                <a:cs typeface="Courier New"/>
              </a:rPr>
              <a:t>1 &gt;</a:t>
            </a:r>
            <a:r>
              <a:rPr sz="4200" spc="-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3)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4200" dirty="0">
                <a:latin typeface="Courier New"/>
                <a:cs typeface="Courier New"/>
              </a:rPr>
              <a:t>true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8CE2-08D3-4294-B9C6-F3258EDD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22C0A6-4770-485D-BECB-F85779190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88690"/>
              </p:ext>
            </p:extLst>
          </p:nvPr>
        </p:nvGraphicFramePr>
        <p:xfrm>
          <a:off x="3835400" y="5575300"/>
          <a:ext cx="5715000" cy="317633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537745">
                  <a:extLst>
                    <a:ext uri="{9D8B030D-6E8A-4147-A177-3AD203B41FA5}">
                      <a16:colId xmlns:a16="http://schemas.microsoft.com/office/drawing/2014/main" val="1382556102"/>
                    </a:ext>
                  </a:extLst>
                </a:gridCol>
                <a:gridCol w="2177255">
                  <a:extLst>
                    <a:ext uri="{9D8B030D-6E8A-4147-A177-3AD203B41FA5}">
                      <a16:colId xmlns:a16="http://schemas.microsoft.com/office/drawing/2014/main" val="186346871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fr-FR" sz="2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condition 1</a:t>
                      </a:r>
                      <a:br>
                        <a:rPr lang="fr-FR" sz="2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fr-FR" sz="2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(e.g.,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X</a:t>
                      </a:r>
                      <a:b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!X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490904"/>
                  </a:ext>
                </a:extLst>
              </a:tr>
              <a:tr h="90236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556275"/>
                  </a:ext>
                </a:extLst>
              </a:tr>
              <a:tr h="90236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96623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C0705D6-DB23-41F0-8F02-9FA1EC27B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2832824"/>
            <a:ext cx="115824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Truth tables show the result of combining any two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expressions using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operator and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operator (or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operator).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 should memorize/learn these values.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38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8963" y="3556000"/>
            <a:ext cx="5147310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Not.java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8CE2-08D3-4294-B9C6-F3258EDD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22C0A6-4770-485D-BECB-F85779190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74890"/>
              </p:ext>
            </p:extLst>
          </p:nvPr>
        </p:nvGraphicFramePr>
        <p:xfrm>
          <a:off x="1077024" y="5880100"/>
          <a:ext cx="10955338" cy="265176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373630">
                  <a:extLst>
                    <a:ext uri="{9D8B030D-6E8A-4147-A177-3AD203B41FA5}">
                      <a16:colId xmlns:a16="http://schemas.microsoft.com/office/drawing/2014/main" val="1382556102"/>
                    </a:ext>
                  </a:extLst>
                </a:gridCol>
                <a:gridCol w="2373630">
                  <a:extLst>
                    <a:ext uri="{9D8B030D-6E8A-4147-A177-3AD203B41FA5}">
                      <a16:colId xmlns:a16="http://schemas.microsoft.com/office/drawing/2014/main" val="3721864136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1863468711"/>
                    </a:ext>
                  </a:extLst>
                </a:gridCol>
                <a:gridCol w="2373630">
                  <a:extLst>
                    <a:ext uri="{9D8B030D-6E8A-4147-A177-3AD203B41FA5}">
                      <a16:colId xmlns:a16="http://schemas.microsoft.com/office/drawing/2014/main" val="1067564184"/>
                    </a:ext>
                  </a:extLst>
                </a:gridCol>
                <a:gridCol w="2191068">
                  <a:extLst>
                    <a:ext uri="{9D8B030D-6E8A-4147-A177-3AD203B41FA5}">
                      <a16:colId xmlns:a16="http://schemas.microsoft.com/office/drawing/2014/main" val="577743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2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condition 1</a:t>
                      </a:r>
                      <a:br>
                        <a:rPr lang="fr-FR" sz="2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fr-FR" sz="2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(e.g.,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condition 2</a:t>
                      </a:r>
                      <a:br>
                        <a:rPr lang="fr-FR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fr-FR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(e.g.,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X</a:t>
                      </a:r>
                      <a:b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!X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AND Y</a:t>
                      </a:r>
                      <a:br>
                        <a:rPr lang="es-E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E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X &amp;&amp; Y 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OR Y</a:t>
                      </a:r>
                      <a:br>
                        <a:rPr lang="es-E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ES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X || Y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490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592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556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966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308276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C0705D6-DB23-41F0-8F02-9FA1EC27B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9587" y="2832824"/>
            <a:ext cx="1163021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Truth tables show the result of combining any two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expressions using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operator and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operator (or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operator).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 should memorize/learn these values.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3219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63" y="3746500"/>
            <a:ext cx="12646660" cy="210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8170"/>
              </a:lnSpc>
              <a:spcBef>
                <a:spcPts val="100"/>
              </a:spcBef>
            </a:pPr>
            <a:r>
              <a:rPr sz="7200" dirty="0"/>
              <a:t>Putting </a:t>
            </a:r>
            <a:r>
              <a:rPr sz="7200" spc="-5" dirty="0"/>
              <a:t>it</a:t>
            </a:r>
            <a:r>
              <a:rPr sz="7200" spc="-919" dirty="0"/>
              <a:t> </a:t>
            </a:r>
            <a:r>
              <a:rPr sz="7200" spc="-90" dirty="0"/>
              <a:t>Together:</a:t>
            </a:r>
            <a:endParaRPr sz="7200"/>
          </a:p>
          <a:p>
            <a:pPr algn="ctr">
              <a:lnSpc>
                <a:spcPts val="8170"/>
              </a:lnSpc>
            </a:pPr>
            <a:r>
              <a:rPr sz="7200" dirty="0">
                <a:latin typeface="Courier New"/>
                <a:cs typeface="Courier New"/>
              </a:rPr>
              <a:t>ComplexConditional.java</a:t>
            </a:r>
            <a:endParaRPr sz="7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8595" y="203200"/>
            <a:ext cx="7708265" cy="251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algn="ctr">
              <a:lnSpc>
                <a:spcPts val="979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@Test</a:t>
            </a:r>
            <a:r>
              <a:rPr spc="-2725" dirty="0">
                <a:latin typeface="Courier New"/>
                <a:cs typeface="Courier New"/>
              </a:rPr>
              <a:t> </a:t>
            </a:r>
            <a:r>
              <a:rPr spc="-5" dirty="0"/>
              <a:t>vs.</a:t>
            </a:r>
          </a:p>
          <a:p>
            <a:pPr algn="ctr">
              <a:lnSpc>
                <a:spcPts val="9790"/>
              </a:lnSpc>
            </a:pPr>
            <a:r>
              <a:rPr dirty="0">
                <a:latin typeface="Courier New"/>
                <a:cs typeface="Courier New"/>
              </a:rPr>
              <a:t>assertEquals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3416300"/>
            <a:ext cx="11762740" cy="552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0" indent="-571500">
              <a:lnSpc>
                <a:spcPct val="100000"/>
              </a:lnSpc>
              <a:spcBef>
                <a:spcPts val="100"/>
              </a:spcBef>
              <a:buSzPct val="170238"/>
              <a:buFont typeface="Gill Sans MT"/>
              <a:buChar char="•"/>
              <a:tabLst>
                <a:tab pos="596900" algn="l"/>
                <a:tab pos="4390390" algn="l"/>
              </a:tabLst>
            </a:pPr>
            <a:r>
              <a:rPr sz="4200" dirty="0">
                <a:latin typeface="Courier New"/>
                <a:cs typeface="Courier New"/>
              </a:rPr>
              <a:t>@Test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defines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test</a:t>
            </a:r>
            <a:endParaRPr sz="4200">
              <a:latin typeface="Gill Sans MT"/>
              <a:cs typeface="Gill Sans MT"/>
            </a:endParaRPr>
          </a:p>
          <a:p>
            <a:pPr marL="596900" indent="-571500">
              <a:lnSpc>
                <a:spcPct val="100000"/>
              </a:lnSpc>
              <a:spcBef>
                <a:spcPts val="2560"/>
              </a:spcBef>
              <a:buSzPct val="170238"/>
              <a:buFont typeface="Gill Sans MT"/>
              <a:buChar char="•"/>
              <a:tabLst>
                <a:tab pos="596900" algn="l"/>
                <a:tab pos="6560184" algn="l"/>
              </a:tabLst>
            </a:pPr>
            <a:r>
              <a:rPr sz="4200" dirty="0">
                <a:latin typeface="Courier New"/>
                <a:cs typeface="Courier New"/>
              </a:rPr>
              <a:t>assertEquals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checks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condition</a:t>
            </a:r>
            <a:endParaRPr sz="4200">
              <a:latin typeface="Gill Sans MT"/>
              <a:cs typeface="Gill Sans MT"/>
            </a:endParaRPr>
          </a:p>
          <a:p>
            <a:pPr marL="5969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596900" algn="l"/>
              </a:tabLst>
            </a:pP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spc="-60" dirty="0">
                <a:latin typeface="Gill Sans MT"/>
                <a:cs typeface="Gill Sans MT"/>
              </a:rPr>
              <a:t>have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>
                <a:latin typeface="Courier New"/>
                <a:cs typeface="Courier New"/>
              </a:rPr>
              <a:t>@Test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containing </a:t>
            </a:r>
            <a:r>
              <a:rPr sz="4200" dirty="0">
                <a:latin typeface="Gill Sans MT"/>
                <a:cs typeface="Gill Sans MT"/>
              </a:rPr>
              <a:t>no </a:t>
            </a:r>
            <a:r>
              <a:rPr sz="4200" dirty="0">
                <a:latin typeface="Courier New"/>
                <a:cs typeface="Courier New"/>
              </a:rPr>
              <a:t>assertEquals</a:t>
            </a:r>
            <a:endParaRPr sz="4200">
              <a:latin typeface="Courier New"/>
              <a:cs typeface="Courier New"/>
            </a:endParaRPr>
          </a:p>
          <a:p>
            <a:pPr marL="1485900" lvl="1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1485900" algn="l"/>
              </a:tabLst>
            </a:pPr>
            <a:r>
              <a:rPr sz="4200" spc="-160" dirty="0">
                <a:latin typeface="Gill Sans MT"/>
                <a:cs typeface="Gill Sans MT"/>
              </a:rPr>
              <a:t>Test </a:t>
            </a:r>
            <a:r>
              <a:rPr sz="4200" spc="-40" dirty="0">
                <a:latin typeface="Gill Sans MT"/>
                <a:cs typeface="Gill Sans MT"/>
              </a:rPr>
              <a:t>always</a:t>
            </a:r>
            <a:r>
              <a:rPr sz="4200" spc="14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passes</a:t>
            </a:r>
            <a:endParaRPr sz="4200">
              <a:latin typeface="Gill Sans MT"/>
              <a:cs typeface="Gill Sans MT"/>
            </a:endParaRPr>
          </a:p>
          <a:p>
            <a:pPr marL="5969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596900" algn="l"/>
              </a:tabLst>
            </a:pP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spc="-60" dirty="0">
                <a:latin typeface="Gill Sans MT"/>
                <a:cs typeface="Gill Sans MT"/>
              </a:rPr>
              <a:t>have </a:t>
            </a:r>
            <a:r>
              <a:rPr sz="4200" spc="-10" dirty="0">
                <a:latin typeface="Gill Sans MT"/>
                <a:cs typeface="Gill Sans MT"/>
              </a:rPr>
              <a:t>multiple </a:t>
            </a:r>
            <a:r>
              <a:rPr sz="4200" dirty="0">
                <a:latin typeface="Courier New"/>
                <a:cs typeface="Courier New"/>
              </a:rPr>
              <a:t>assertEquals</a:t>
            </a:r>
            <a:r>
              <a:rPr sz="4200" spc="-132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per </a:t>
            </a:r>
            <a:r>
              <a:rPr sz="4200" dirty="0">
                <a:latin typeface="Courier New"/>
                <a:cs typeface="Courier New"/>
              </a:rPr>
              <a:t>@Test</a:t>
            </a:r>
            <a:endParaRPr sz="4200">
              <a:latin typeface="Courier New"/>
              <a:cs typeface="Courier New"/>
            </a:endParaRPr>
          </a:p>
          <a:p>
            <a:pPr marL="1485900" lvl="1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1485900" algn="l"/>
              </a:tabLst>
            </a:pPr>
            <a:r>
              <a:rPr sz="4200" spc="-160" dirty="0">
                <a:latin typeface="Gill Sans MT"/>
                <a:cs typeface="Gill Sans MT"/>
              </a:rPr>
              <a:t>Test </a:t>
            </a:r>
            <a:r>
              <a:rPr sz="4200" spc="-5" dirty="0">
                <a:latin typeface="Gill Sans MT"/>
                <a:cs typeface="Gill Sans MT"/>
              </a:rPr>
              <a:t>passes if all </a:t>
            </a:r>
            <a:r>
              <a:rPr sz="4200" dirty="0">
                <a:latin typeface="Courier New"/>
                <a:cs typeface="Courier New"/>
              </a:rPr>
              <a:t>assertEquals</a:t>
            </a:r>
            <a:r>
              <a:rPr sz="4200" spc="-1190" dirty="0">
                <a:latin typeface="Courier New"/>
                <a:cs typeface="Courier New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dirty="0">
                <a:latin typeface="Gill Sans MT"/>
                <a:cs typeface="Gill Sans MT"/>
              </a:rPr>
              <a:t>ok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A09768-0D27-488F-BB62-B50AF139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" y="693737"/>
            <a:ext cx="12930023" cy="900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45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951" y="622300"/>
            <a:ext cx="11796849" cy="830997"/>
          </a:xfrm>
        </p:spPr>
        <p:txBody>
          <a:bodyPr/>
          <a:lstStyle/>
          <a:p>
            <a:r>
              <a:rPr lang="en-US" sz="5400" dirty="0"/>
              <a:t>Operator Order of Precedence in </a:t>
            </a:r>
            <a:r>
              <a:rPr lang="en-US" sz="5400" dirty="0" smtClean="0"/>
              <a:t>Java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2298700"/>
            <a:ext cx="12496800" cy="65815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38935" y="9433236"/>
            <a:ext cx="10334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333333"/>
                </a:solidFill>
                <a:latin typeface="Georgia" panose="02040502050405020303" pitchFamily="18" charset="0"/>
              </a:rPr>
              <a:t>Associativity tells the direction of execution of operators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80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0857" y="203200"/>
            <a:ext cx="9002395" cy="395477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 algn="ctr">
              <a:lnSpc>
                <a:spcPts val="9600"/>
              </a:lnSpc>
              <a:spcBef>
                <a:spcPts val="819"/>
              </a:spcBef>
            </a:pPr>
            <a:r>
              <a:rPr spc="-185" dirty="0"/>
              <a:t>Testing </a:t>
            </a:r>
            <a:r>
              <a:rPr spc="-5" dirty="0"/>
              <a:t>with Boolean  Operations</a:t>
            </a:r>
          </a:p>
          <a:p>
            <a:pPr marL="997585" marR="1000125" algn="ctr">
              <a:lnSpc>
                <a:spcPct val="103200"/>
              </a:lnSpc>
              <a:spcBef>
                <a:spcPts val="615"/>
              </a:spcBef>
              <a:tabLst>
                <a:tab pos="4467860" algn="l"/>
                <a:tab pos="6833234" algn="l"/>
              </a:tabLst>
            </a:pPr>
            <a:r>
              <a:rPr sz="4200" dirty="0"/>
              <a:t>U</a:t>
            </a:r>
            <a:r>
              <a:rPr sz="4200" spc="-5" dirty="0"/>
              <a:t>s</a:t>
            </a:r>
            <a:r>
              <a:rPr sz="4200" dirty="0"/>
              <a:t>es</a:t>
            </a:r>
            <a:r>
              <a:rPr sz="4200" spc="-5" dirty="0"/>
              <a:t> </a:t>
            </a:r>
            <a:r>
              <a:rPr sz="4200" dirty="0"/>
              <a:t>of </a:t>
            </a:r>
            <a:r>
              <a:rPr sz="4200" dirty="0">
                <a:latin typeface="Courier New"/>
                <a:cs typeface="Courier New"/>
              </a:rPr>
              <a:t>&amp;&amp;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/>
              <a:t>and	</a:t>
            </a:r>
            <a:r>
              <a:rPr sz="4200" dirty="0">
                <a:latin typeface="Courier New"/>
                <a:cs typeface="Courier New"/>
              </a:rPr>
              <a:t>||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/>
              <a:t>u</a:t>
            </a:r>
            <a:r>
              <a:rPr sz="4200" spc="-5" dirty="0"/>
              <a:t>s</a:t>
            </a:r>
            <a:r>
              <a:rPr sz="4200" dirty="0"/>
              <a:t>u</a:t>
            </a:r>
            <a:r>
              <a:rPr sz="4200" spc="-5" dirty="0"/>
              <a:t>al</a:t>
            </a:r>
            <a:r>
              <a:rPr sz="4200" spc="-45" dirty="0"/>
              <a:t>l</a:t>
            </a:r>
            <a:r>
              <a:rPr sz="4200" dirty="0"/>
              <a:t>y	me</a:t>
            </a:r>
            <a:r>
              <a:rPr sz="4200" spc="-5" dirty="0"/>
              <a:t>a</a:t>
            </a:r>
            <a:r>
              <a:rPr sz="4200" dirty="0"/>
              <a:t>n  </a:t>
            </a:r>
            <a:r>
              <a:rPr sz="4200" spc="-25" dirty="0"/>
              <a:t>more </a:t>
            </a:r>
            <a:r>
              <a:rPr sz="4200" spc="-5" dirty="0"/>
              <a:t>tests </a:t>
            </a:r>
            <a:r>
              <a:rPr sz="4200" spc="-30" dirty="0"/>
              <a:t>are</a:t>
            </a:r>
            <a:r>
              <a:rPr sz="4200" spc="-10" dirty="0"/>
              <a:t> </a:t>
            </a:r>
            <a:r>
              <a:rPr sz="4200" spc="-15" dirty="0"/>
              <a:t>appropriate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0857" y="203200"/>
            <a:ext cx="9002395" cy="395477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 algn="ctr">
              <a:lnSpc>
                <a:spcPts val="9600"/>
              </a:lnSpc>
              <a:spcBef>
                <a:spcPts val="819"/>
              </a:spcBef>
            </a:pPr>
            <a:r>
              <a:rPr spc="-185" dirty="0"/>
              <a:t>Testing </a:t>
            </a:r>
            <a:r>
              <a:rPr spc="-5" dirty="0"/>
              <a:t>with Boolean  Operations</a:t>
            </a:r>
          </a:p>
          <a:p>
            <a:pPr marL="997585" marR="1000125" algn="ctr">
              <a:lnSpc>
                <a:spcPct val="103200"/>
              </a:lnSpc>
              <a:spcBef>
                <a:spcPts val="615"/>
              </a:spcBef>
              <a:tabLst>
                <a:tab pos="4467860" algn="l"/>
                <a:tab pos="6833234" algn="l"/>
              </a:tabLst>
            </a:pPr>
            <a:r>
              <a:rPr sz="4200" dirty="0"/>
              <a:t>U</a:t>
            </a:r>
            <a:r>
              <a:rPr sz="4200" spc="-5" dirty="0"/>
              <a:t>s</a:t>
            </a:r>
            <a:r>
              <a:rPr sz="4200" dirty="0"/>
              <a:t>es</a:t>
            </a:r>
            <a:r>
              <a:rPr sz="4200" spc="-5" dirty="0"/>
              <a:t> </a:t>
            </a:r>
            <a:r>
              <a:rPr sz="4200" dirty="0"/>
              <a:t>of </a:t>
            </a:r>
            <a:r>
              <a:rPr sz="4200" dirty="0">
                <a:latin typeface="Courier New"/>
                <a:cs typeface="Courier New"/>
              </a:rPr>
              <a:t>&amp;&amp;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/>
              <a:t>and	</a:t>
            </a:r>
            <a:r>
              <a:rPr sz="4200" dirty="0">
                <a:latin typeface="Courier New"/>
                <a:cs typeface="Courier New"/>
              </a:rPr>
              <a:t>||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/>
              <a:t>u</a:t>
            </a:r>
            <a:r>
              <a:rPr sz="4200" spc="-5" dirty="0"/>
              <a:t>s</a:t>
            </a:r>
            <a:r>
              <a:rPr sz="4200" dirty="0"/>
              <a:t>u</a:t>
            </a:r>
            <a:r>
              <a:rPr sz="4200" spc="-5" dirty="0"/>
              <a:t>al</a:t>
            </a:r>
            <a:r>
              <a:rPr sz="4200" spc="-45" dirty="0"/>
              <a:t>l</a:t>
            </a:r>
            <a:r>
              <a:rPr sz="4200" dirty="0"/>
              <a:t>y	me</a:t>
            </a:r>
            <a:r>
              <a:rPr sz="4200" spc="-5" dirty="0"/>
              <a:t>a</a:t>
            </a:r>
            <a:r>
              <a:rPr sz="4200" dirty="0"/>
              <a:t>n  </a:t>
            </a:r>
            <a:r>
              <a:rPr sz="4200" spc="-25" dirty="0"/>
              <a:t>more </a:t>
            </a:r>
            <a:r>
              <a:rPr sz="4200" spc="-5" dirty="0"/>
              <a:t>tests </a:t>
            </a:r>
            <a:r>
              <a:rPr sz="4200" spc="-30" dirty="0"/>
              <a:t>are</a:t>
            </a:r>
            <a:r>
              <a:rPr sz="4200" spc="-10" dirty="0"/>
              <a:t> </a:t>
            </a:r>
            <a:r>
              <a:rPr sz="4200" spc="-15" dirty="0"/>
              <a:t>appropriate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24169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1500" y="4800600"/>
            <a:ext cx="7386955" cy="12750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5080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if (x == </a:t>
            </a:r>
            <a:r>
              <a:rPr sz="4200" dirty="0">
                <a:latin typeface="Courier New"/>
                <a:cs typeface="Courier New"/>
              </a:rPr>
              <a:t>1 </a:t>
            </a:r>
            <a:r>
              <a:rPr sz="4200" spc="-5" dirty="0">
                <a:latin typeface="Courier New"/>
                <a:cs typeface="Courier New"/>
              </a:rPr>
              <a:t>|| </a:t>
            </a:r>
            <a:r>
              <a:rPr sz="4200" dirty="0">
                <a:latin typeface="Courier New"/>
                <a:cs typeface="Courier New"/>
              </a:rPr>
              <a:t>x </a:t>
            </a:r>
            <a:r>
              <a:rPr sz="4200" spc="-5" dirty="0">
                <a:latin typeface="Courier New"/>
                <a:cs typeface="Courier New"/>
              </a:rPr>
              <a:t>== 5)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7;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02244" y="6019800"/>
            <a:ext cx="54667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&gt; 7 </a:t>
            </a:r>
            <a:r>
              <a:rPr sz="4200" spc="-5" dirty="0">
                <a:latin typeface="Courier New"/>
                <a:cs typeface="Courier New"/>
              </a:rPr>
              <a:t>&amp;&amp; </a:t>
            </a:r>
            <a:r>
              <a:rPr sz="4200" dirty="0">
                <a:latin typeface="Courier New"/>
                <a:cs typeface="Courier New"/>
              </a:rPr>
              <a:t>x </a:t>
            </a:r>
            <a:r>
              <a:rPr sz="4200" spc="-5" dirty="0">
                <a:latin typeface="Courier New"/>
                <a:cs typeface="Courier New"/>
              </a:rPr>
              <a:t>&lt;= 20)</a:t>
            </a:r>
            <a:r>
              <a:rPr sz="4200" spc="-10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1500" y="6019800"/>
            <a:ext cx="3866515" cy="31038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5080" indent="-640715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} </a:t>
            </a:r>
            <a:r>
              <a:rPr sz="4200" spc="-5" dirty="0">
                <a:latin typeface="Courier New"/>
                <a:cs typeface="Courier New"/>
              </a:rPr>
              <a:t>else if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(x  return</a:t>
            </a:r>
            <a:r>
              <a:rPr sz="4200" spc="-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8;</a:t>
            </a:r>
            <a:endParaRPr sz="4200">
              <a:latin typeface="Courier New"/>
              <a:cs typeface="Courier New"/>
            </a:endParaRPr>
          </a:p>
          <a:p>
            <a:pPr marL="652780" marR="5080" indent="-64071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 </a:t>
            </a:r>
            <a:r>
              <a:rPr sz="4200" spc="-5" dirty="0">
                <a:latin typeface="Courier New"/>
                <a:cs typeface="Courier New"/>
              </a:rPr>
              <a:t>else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55;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0857" y="203200"/>
            <a:ext cx="9002395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040255" marR="5080" indent="-2028189">
              <a:lnSpc>
                <a:spcPts val="9600"/>
              </a:lnSpc>
              <a:spcBef>
                <a:spcPts val="819"/>
              </a:spcBef>
            </a:pPr>
            <a:r>
              <a:rPr spc="-185" dirty="0"/>
              <a:t>Testing </a:t>
            </a:r>
            <a:r>
              <a:rPr spc="-5" dirty="0"/>
              <a:t>with Boolean  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69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02244" y="6019800"/>
            <a:ext cx="54667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&gt; 7 </a:t>
            </a:r>
            <a:r>
              <a:rPr sz="4200" spc="-5" dirty="0">
                <a:latin typeface="Courier New"/>
                <a:cs typeface="Courier New"/>
              </a:rPr>
              <a:t>&amp;&amp; </a:t>
            </a:r>
            <a:r>
              <a:rPr sz="4200" dirty="0">
                <a:latin typeface="Courier New"/>
                <a:cs typeface="Courier New"/>
              </a:rPr>
              <a:t>x </a:t>
            </a:r>
            <a:r>
              <a:rPr sz="4200" spc="-5" dirty="0">
                <a:latin typeface="Courier New"/>
                <a:cs typeface="Courier New"/>
              </a:rPr>
              <a:t>&lt;= 20)</a:t>
            </a:r>
            <a:r>
              <a:rPr sz="4200" spc="-10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1500" y="6019800"/>
            <a:ext cx="3866515" cy="31038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5080" indent="-640715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} </a:t>
            </a:r>
            <a:r>
              <a:rPr sz="4200" spc="-5" dirty="0">
                <a:latin typeface="Courier New"/>
                <a:cs typeface="Courier New"/>
              </a:rPr>
              <a:t>else if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(x  return</a:t>
            </a:r>
            <a:r>
              <a:rPr sz="4200" spc="-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8;</a:t>
            </a:r>
            <a:endParaRPr sz="4200">
              <a:latin typeface="Courier New"/>
              <a:cs typeface="Courier New"/>
            </a:endParaRPr>
          </a:p>
          <a:p>
            <a:pPr marL="652780" marR="5080" indent="-64071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 </a:t>
            </a:r>
            <a:r>
              <a:rPr sz="4200" spc="-5" dirty="0">
                <a:latin typeface="Courier New"/>
                <a:cs typeface="Courier New"/>
              </a:rPr>
              <a:t>else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55;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748155" marR="5080" indent="-591185">
              <a:lnSpc>
                <a:spcPts val="5200"/>
              </a:lnSpc>
              <a:spcBef>
                <a:spcPts val="140"/>
              </a:spcBef>
              <a:tabLst>
                <a:tab pos="4627245" algn="l"/>
                <a:tab pos="6992620" algn="l"/>
              </a:tabLst>
            </a:pPr>
            <a:r>
              <a:rPr dirty="0"/>
              <a:t>U</a:t>
            </a:r>
            <a:r>
              <a:rPr spc="-5" dirty="0"/>
              <a:t>s</a:t>
            </a:r>
            <a:r>
              <a:rPr dirty="0"/>
              <a:t>es</a:t>
            </a:r>
            <a:r>
              <a:rPr spc="-5" dirty="0"/>
              <a:t> </a:t>
            </a:r>
            <a:r>
              <a:rPr dirty="0"/>
              <a:t>of </a:t>
            </a:r>
            <a:r>
              <a:rPr dirty="0">
                <a:latin typeface="Courier New"/>
                <a:cs typeface="Courier New"/>
              </a:rPr>
              <a:t>&amp;&amp;</a:t>
            </a:r>
            <a:r>
              <a:rPr spc="-1355" dirty="0">
                <a:latin typeface="Courier New"/>
                <a:cs typeface="Courier New"/>
              </a:rPr>
              <a:t> </a:t>
            </a:r>
            <a:r>
              <a:rPr dirty="0"/>
              <a:t>and	</a:t>
            </a:r>
            <a:r>
              <a:rPr dirty="0">
                <a:latin typeface="Courier New"/>
                <a:cs typeface="Courier New"/>
              </a:rPr>
              <a:t>||</a:t>
            </a:r>
            <a:r>
              <a:rPr spc="-1355" dirty="0">
                <a:latin typeface="Courier New"/>
                <a:cs typeface="Courier New"/>
              </a:rPr>
              <a:t> </a:t>
            </a:r>
            <a:r>
              <a:rPr dirty="0"/>
              <a:t>u</a:t>
            </a:r>
            <a:r>
              <a:rPr spc="-5" dirty="0"/>
              <a:t>s</a:t>
            </a:r>
            <a:r>
              <a:rPr dirty="0"/>
              <a:t>u</a:t>
            </a:r>
            <a:r>
              <a:rPr spc="-5" dirty="0"/>
              <a:t>al</a:t>
            </a:r>
            <a:r>
              <a:rPr spc="-45" dirty="0"/>
              <a:t>l</a:t>
            </a:r>
            <a:r>
              <a:rPr dirty="0"/>
              <a:t>y	me</a:t>
            </a:r>
            <a:r>
              <a:rPr spc="-5" dirty="0"/>
              <a:t>a</a:t>
            </a:r>
            <a:r>
              <a:rPr dirty="0"/>
              <a:t>n  </a:t>
            </a:r>
            <a:r>
              <a:rPr spc="-25" dirty="0"/>
              <a:t>more </a:t>
            </a:r>
            <a:r>
              <a:rPr spc="-5" dirty="0"/>
              <a:t>tests </a:t>
            </a:r>
            <a:r>
              <a:rPr spc="-30" dirty="0"/>
              <a:t>are</a:t>
            </a:r>
            <a:r>
              <a:rPr spc="-10" dirty="0"/>
              <a:t> </a:t>
            </a:r>
            <a:r>
              <a:rPr spc="-15" dirty="0"/>
              <a:t>appropriate</a:t>
            </a:r>
          </a:p>
          <a:p>
            <a:pPr marL="895985">
              <a:lnSpc>
                <a:spcPts val="4845"/>
              </a:lnSpc>
              <a:spcBef>
                <a:spcPts val="409"/>
              </a:spcBef>
            </a:pPr>
            <a:r>
              <a:rPr spc="-130" dirty="0">
                <a:solidFill>
                  <a:srgbClr val="FF4013"/>
                </a:solidFill>
              </a:rPr>
              <a:t>Test: </a:t>
            </a:r>
            <a:r>
              <a:rPr dirty="0">
                <a:solidFill>
                  <a:srgbClr val="FF4013"/>
                </a:solidFill>
                <a:latin typeface="Courier New"/>
                <a:cs typeface="Courier New"/>
              </a:rPr>
              <a:t>x =</a:t>
            </a:r>
            <a:r>
              <a:rPr spc="-315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</a:p>
          <a:p>
            <a:pPr marL="652780" marR="784225" indent="-640715">
              <a:lnSpc>
                <a:spcPts val="4800"/>
              </a:lnSpc>
              <a:spcBef>
                <a:spcPts val="165"/>
              </a:spcBef>
            </a:pPr>
            <a:r>
              <a:rPr spc="-5" dirty="0">
                <a:latin typeface="Courier New"/>
                <a:cs typeface="Courier New"/>
              </a:rPr>
              <a:t>if (x == </a:t>
            </a:r>
            <a:r>
              <a:rPr dirty="0">
                <a:latin typeface="Courier New"/>
                <a:cs typeface="Courier New"/>
              </a:rPr>
              <a:t>1 </a:t>
            </a:r>
            <a:r>
              <a:rPr spc="-5" dirty="0">
                <a:latin typeface="Courier New"/>
                <a:cs typeface="Courier New"/>
              </a:rPr>
              <a:t>|| </a:t>
            </a:r>
            <a:r>
              <a:rPr dirty="0">
                <a:latin typeface="Courier New"/>
                <a:cs typeface="Courier New"/>
              </a:rPr>
              <a:t>x </a:t>
            </a:r>
            <a:r>
              <a:rPr spc="-5" dirty="0">
                <a:latin typeface="Courier New"/>
                <a:cs typeface="Courier New"/>
              </a:rPr>
              <a:t>== 5)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  </a:t>
            </a:r>
            <a:r>
              <a:rPr spc="-5" dirty="0">
                <a:latin typeface="Courier New"/>
                <a:cs typeface="Courier New"/>
              </a:rPr>
              <a:t>return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7;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0857" y="203200"/>
            <a:ext cx="9002395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040255" marR="5080" indent="-2028189">
              <a:lnSpc>
                <a:spcPts val="9600"/>
              </a:lnSpc>
              <a:spcBef>
                <a:spcPts val="819"/>
              </a:spcBef>
            </a:pPr>
            <a:r>
              <a:rPr spc="-185" dirty="0"/>
              <a:t>Testing </a:t>
            </a:r>
            <a:r>
              <a:rPr spc="-5" dirty="0"/>
              <a:t>with Boolean  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69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02244" y="6019800"/>
            <a:ext cx="54667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&gt; 7 </a:t>
            </a:r>
            <a:r>
              <a:rPr sz="4200" spc="-5" dirty="0">
                <a:latin typeface="Courier New"/>
                <a:cs typeface="Courier New"/>
              </a:rPr>
              <a:t>&amp;&amp; </a:t>
            </a:r>
            <a:r>
              <a:rPr sz="4200" dirty="0">
                <a:latin typeface="Courier New"/>
                <a:cs typeface="Courier New"/>
              </a:rPr>
              <a:t>x </a:t>
            </a:r>
            <a:r>
              <a:rPr sz="4200" spc="-5" dirty="0">
                <a:latin typeface="Courier New"/>
                <a:cs typeface="Courier New"/>
              </a:rPr>
              <a:t>&lt;= 20)</a:t>
            </a:r>
            <a:r>
              <a:rPr sz="4200" spc="-10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1500" y="6019800"/>
            <a:ext cx="3866515" cy="31038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5080" indent="-640715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} </a:t>
            </a:r>
            <a:r>
              <a:rPr sz="4200" spc="-5" dirty="0">
                <a:latin typeface="Courier New"/>
                <a:cs typeface="Courier New"/>
              </a:rPr>
              <a:t>else if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(x  return</a:t>
            </a:r>
            <a:r>
              <a:rPr sz="4200" spc="-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8;</a:t>
            </a:r>
            <a:endParaRPr sz="4200">
              <a:latin typeface="Courier New"/>
              <a:cs typeface="Courier New"/>
            </a:endParaRPr>
          </a:p>
          <a:p>
            <a:pPr marL="652780" marR="5080" indent="-64071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 </a:t>
            </a:r>
            <a:r>
              <a:rPr sz="4200" spc="-5" dirty="0">
                <a:latin typeface="Courier New"/>
                <a:cs typeface="Courier New"/>
              </a:rPr>
              <a:t>else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55;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748155" marR="5080" indent="-591185">
              <a:lnSpc>
                <a:spcPts val="5200"/>
              </a:lnSpc>
              <a:spcBef>
                <a:spcPts val="140"/>
              </a:spcBef>
              <a:tabLst>
                <a:tab pos="4627245" algn="l"/>
                <a:tab pos="6992620" algn="l"/>
              </a:tabLst>
            </a:pPr>
            <a:r>
              <a:rPr dirty="0"/>
              <a:t>U</a:t>
            </a:r>
            <a:r>
              <a:rPr spc="-5" dirty="0"/>
              <a:t>s</a:t>
            </a:r>
            <a:r>
              <a:rPr dirty="0"/>
              <a:t>es</a:t>
            </a:r>
            <a:r>
              <a:rPr spc="-5" dirty="0"/>
              <a:t> </a:t>
            </a:r>
            <a:r>
              <a:rPr dirty="0"/>
              <a:t>of </a:t>
            </a:r>
            <a:r>
              <a:rPr dirty="0">
                <a:latin typeface="Courier New"/>
                <a:cs typeface="Courier New"/>
              </a:rPr>
              <a:t>&amp;&amp;</a:t>
            </a:r>
            <a:r>
              <a:rPr spc="-1355" dirty="0">
                <a:latin typeface="Courier New"/>
                <a:cs typeface="Courier New"/>
              </a:rPr>
              <a:t> </a:t>
            </a:r>
            <a:r>
              <a:rPr dirty="0"/>
              <a:t>and	</a:t>
            </a:r>
            <a:r>
              <a:rPr dirty="0">
                <a:latin typeface="Courier New"/>
                <a:cs typeface="Courier New"/>
              </a:rPr>
              <a:t>||</a:t>
            </a:r>
            <a:r>
              <a:rPr spc="-1355" dirty="0">
                <a:latin typeface="Courier New"/>
                <a:cs typeface="Courier New"/>
              </a:rPr>
              <a:t> </a:t>
            </a:r>
            <a:r>
              <a:rPr dirty="0"/>
              <a:t>u</a:t>
            </a:r>
            <a:r>
              <a:rPr spc="-5" dirty="0"/>
              <a:t>s</a:t>
            </a:r>
            <a:r>
              <a:rPr dirty="0"/>
              <a:t>u</a:t>
            </a:r>
            <a:r>
              <a:rPr spc="-5" dirty="0"/>
              <a:t>al</a:t>
            </a:r>
            <a:r>
              <a:rPr spc="-45" dirty="0"/>
              <a:t>l</a:t>
            </a:r>
            <a:r>
              <a:rPr dirty="0"/>
              <a:t>y	me</a:t>
            </a:r>
            <a:r>
              <a:rPr spc="-5" dirty="0"/>
              <a:t>a</a:t>
            </a:r>
            <a:r>
              <a:rPr dirty="0"/>
              <a:t>n  </a:t>
            </a:r>
            <a:r>
              <a:rPr spc="-25" dirty="0"/>
              <a:t>more </a:t>
            </a:r>
            <a:r>
              <a:rPr spc="-5" dirty="0"/>
              <a:t>tests </a:t>
            </a:r>
            <a:r>
              <a:rPr spc="-30" dirty="0"/>
              <a:t>are</a:t>
            </a:r>
            <a:r>
              <a:rPr spc="-10" dirty="0"/>
              <a:t> </a:t>
            </a:r>
            <a:r>
              <a:rPr spc="-15" dirty="0"/>
              <a:t>appropriate</a:t>
            </a:r>
          </a:p>
          <a:p>
            <a:pPr marL="12700" marR="735330" indent="883285">
              <a:lnSpc>
                <a:spcPts val="4600"/>
              </a:lnSpc>
              <a:spcBef>
                <a:spcPts val="980"/>
              </a:spcBef>
              <a:tabLst>
                <a:tab pos="4730115" algn="l"/>
              </a:tabLst>
            </a:pPr>
            <a:r>
              <a:rPr sz="4200" spc="-130" dirty="0">
                <a:solidFill>
                  <a:srgbClr val="FF4013"/>
                </a:solidFill>
              </a:rPr>
              <a:t>Test: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x</a:t>
            </a:r>
            <a:r>
              <a:rPr sz="4200" spc="-29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= 1	</a:t>
            </a:r>
            <a:r>
              <a:rPr sz="4200" spc="-130" dirty="0">
                <a:solidFill>
                  <a:srgbClr val="FF4013"/>
                </a:solidFill>
              </a:rPr>
              <a:t>Test: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x =</a:t>
            </a:r>
            <a:r>
              <a:rPr sz="4200" spc="-385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5  </a:t>
            </a:r>
            <a:r>
              <a:rPr sz="4200" spc="-5" dirty="0">
                <a:latin typeface="Courier New"/>
                <a:cs typeface="Courier New"/>
              </a:rPr>
              <a:t>if (x == </a:t>
            </a:r>
            <a:r>
              <a:rPr sz="4200" dirty="0">
                <a:latin typeface="Courier New"/>
                <a:cs typeface="Courier New"/>
              </a:rPr>
              <a:t>1 </a:t>
            </a:r>
            <a:r>
              <a:rPr sz="4200" spc="-5" dirty="0">
                <a:latin typeface="Courier New"/>
                <a:cs typeface="Courier New"/>
              </a:rPr>
              <a:t>|| </a:t>
            </a:r>
            <a:r>
              <a:rPr sz="4200" dirty="0">
                <a:latin typeface="Courier New"/>
                <a:cs typeface="Courier New"/>
              </a:rPr>
              <a:t>x </a:t>
            </a:r>
            <a:r>
              <a:rPr sz="4200" spc="-5" dirty="0">
                <a:latin typeface="Courier New"/>
                <a:cs typeface="Courier New"/>
              </a:rPr>
              <a:t>== 5)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720"/>
              </a:lnSpc>
            </a:pPr>
            <a:r>
              <a:rPr spc="-5" dirty="0">
                <a:latin typeface="Courier New"/>
                <a:cs typeface="Courier New"/>
              </a:rPr>
              <a:t>return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7;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90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84688"/>
              </p:ext>
            </p:extLst>
          </p:nvPr>
        </p:nvGraphicFramePr>
        <p:xfrm>
          <a:off x="-101601" y="0"/>
          <a:ext cx="13208001" cy="922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3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56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0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33255">
                <a:tc gridSpan="6">
                  <a:txBody>
                    <a:bodyPr/>
                    <a:lstStyle/>
                    <a:p>
                      <a:pPr marL="2012950" marR="2006600" algn="ctr">
                        <a:lnSpc>
                          <a:spcPts val="9600"/>
                        </a:lnSpc>
                        <a:spcBef>
                          <a:spcPts val="2420"/>
                        </a:spcBef>
                      </a:pPr>
                      <a:r>
                        <a:rPr sz="8400" spc="-185" dirty="0">
                          <a:latin typeface="Gill Sans MT"/>
                          <a:cs typeface="Gill Sans MT"/>
                        </a:rPr>
                        <a:t>Testing </a:t>
                      </a:r>
                      <a:r>
                        <a:rPr sz="8400" spc="-5" dirty="0">
                          <a:latin typeface="Gill Sans MT"/>
                          <a:cs typeface="Gill Sans MT"/>
                        </a:rPr>
                        <a:t>with Boolean  Operations</a:t>
                      </a:r>
                      <a:endParaRPr sz="8400">
                        <a:latin typeface="Gill Sans MT"/>
                        <a:cs typeface="Gill Sans MT"/>
                      </a:endParaRPr>
                    </a:p>
                    <a:p>
                      <a:pPr marL="2998470" marR="3001645" algn="ctr">
                        <a:lnSpc>
                          <a:spcPct val="103200"/>
                        </a:lnSpc>
                        <a:spcBef>
                          <a:spcPts val="615"/>
                        </a:spcBef>
                        <a:tabLst>
                          <a:tab pos="6468745" algn="l"/>
                          <a:tab pos="8834120" algn="l"/>
                        </a:tabLst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U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es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of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&amp;&amp;</a:t>
                      </a:r>
                      <a:r>
                        <a:rPr sz="4200" spc="-13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and	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||</a:t>
                      </a:r>
                      <a:r>
                        <a:rPr sz="4200" spc="-13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u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u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al</a:t>
                      </a:r>
                      <a:r>
                        <a:rPr sz="4200" spc="-45" dirty="0">
                          <a:latin typeface="Gill Sans MT"/>
                          <a:cs typeface="Gill Sans MT"/>
                        </a:rPr>
                        <a:t>l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y	me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n  </a:t>
                      </a:r>
                      <a:r>
                        <a:rPr sz="4200" spc="-25" dirty="0">
                          <a:latin typeface="Gill Sans MT"/>
                          <a:cs typeface="Gill Sans MT"/>
                        </a:rPr>
                        <a:t>more 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tests </a:t>
                      </a:r>
                      <a:r>
                        <a:rPr sz="4200" spc="-30" dirty="0">
                          <a:latin typeface="Gill Sans MT"/>
                          <a:cs typeface="Gill Sans MT"/>
                        </a:rPr>
                        <a:t>are</a:t>
                      </a:r>
                      <a:r>
                        <a:rPr sz="42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-15" dirty="0">
                          <a:latin typeface="Gill Sans MT"/>
                          <a:cs typeface="Gill Sans MT"/>
                        </a:rPr>
                        <a:t>appropriate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307340" marB="0">
                    <a:lnT w="12700">
                      <a:solidFill>
                        <a:srgbClr val="4C4C4C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20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900" dirty="0">
                        <a:latin typeface="Times New Roman"/>
                        <a:cs typeface="Times New Roman"/>
                      </a:endParaRPr>
                    </a:p>
                    <a:p>
                      <a:pPr marL="1854200">
                        <a:lnSpc>
                          <a:spcPct val="10000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if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1905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20040" marR="19685" indent="-76835">
                        <a:lnSpc>
                          <a:spcPts val="4650"/>
                        </a:lnSpc>
                        <a:spcBef>
                          <a:spcPts val="330"/>
                        </a:spcBef>
                      </a:pPr>
                      <a:r>
                        <a:rPr sz="4200" spc="-130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Test: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x 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(x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==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4191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4695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292100">
                        <a:lnSpc>
                          <a:spcPts val="484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4695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292100">
                        <a:lnSpc>
                          <a:spcPts val="484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||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0020" marR="127635" indent="236854">
                        <a:lnSpc>
                          <a:spcPts val="4600"/>
                        </a:lnSpc>
                        <a:spcBef>
                          <a:spcPts val="420"/>
                        </a:spcBef>
                      </a:pPr>
                      <a:r>
                        <a:rPr sz="4200" spc="-130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Test: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4200" spc="-38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= 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x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5)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5334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472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  <a:p>
                      <a:pPr marL="135255">
                        <a:lnSpc>
                          <a:spcPts val="48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448">
                <a:tc gridSpan="6">
                  <a:txBody>
                    <a:bodyPr/>
                    <a:lstStyle/>
                    <a:p>
                      <a:pPr marR="1237615" algn="ctr">
                        <a:lnSpc>
                          <a:spcPts val="4240"/>
                        </a:lnSpc>
                        <a:tabLst>
                          <a:tab pos="4077335" algn="l"/>
                        </a:tabLst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7;	</a:t>
                      </a:r>
                      <a:r>
                        <a:rPr sz="6300" spc="-195" baseline="-21164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Test: </a:t>
                      </a:r>
                      <a:r>
                        <a:rPr sz="6300" baseline="-21164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x =</a:t>
                      </a:r>
                      <a:r>
                        <a:rPr sz="6300" spc="-480" baseline="-21164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6300" baseline="-21164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6300" baseline="-21164" dirty="0">
                        <a:latin typeface="Courier New"/>
                        <a:cs typeface="Courier New"/>
                      </a:endParaRPr>
                    </a:p>
                    <a:p>
                      <a:pPr marL="304800" algn="ctr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else if (x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&gt; 7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&amp;&amp;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x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&lt;= 20)</a:t>
                      </a:r>
                      <a:r>
                        <a:rPr sz="42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7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return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29210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8;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388">
                <a:tc>
                  <a:txBody>
                    <a:bodyPr/>
                    <a:lstStyle/>
                    <a:p>
                      <a:pPr marL="185420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else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3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return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29210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55;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714">
                <a:tc>
                  <a:txBody>
                    <a:bodyPr/>
                    <a:lstStyle/>
                    <a:p>
                      <a:pPr marL="185420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6350" y="0"/>
          <a:ext cx="13004164" cy="9753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5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4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41690">
                <a:tc gridSpan="6">
                  <a:txBody>
                    <a:bodyPr/>
                    <a:lstStyle/>
                    <a:p>
                      <a:pPr marL="2012950" marR="2006600" algn="ctr">
                        <a:lnSpc>
                          <a:spcPts val="9600"/>
                        </a:lnSpc>
                        <a:spcBef>
                          <a:spcPts val="2420"/>
                        </a:spcBef>
                      </a:pPr>
                      <a:r>
                        <a:rPr sz="8400" spc="-185" dirty="0">
                          <a:latin typeface="Gill Sans MT"/>
                          <a:cs typeface="Gill Sans MT"/>
                        </a:rPr>
                        <a:t>Testing </a:t>
                      </a:r>
                      <a:r>
                        <a:rPr sz="8400" spc="-5" dirty="0">
                          <a:latin typeface="Gill Sans MT"/>
                          <a:cs typeface="Gill Sans MT"/>
                        </a:rPr>
                        <a:t>with Boolean  Operations</a:t>
                      </a:r>
                      <a:endParaRPr sz="8400">
                        <a:latin typeface="Gill Sans MT"/>
                        <a:cs typeface="Gill Sans MT"/>
                      </a:endParaRPr>
                    </a:p>
                    <a:p>
                      <a:pPr marL="2998470" marR="3001645" algn="ctr">
                        <a:lnSpc>
                          <a:spcPct val="103200"/>
                        </a:lnSpc>
                        <a:spcBef>
                          <a:spcPts val="615"/>
                        </a:spcBef>
                        <a:tabLst>
                          <a:tab pos="6468745" algn="l"/>
                          <a:tab pos="8834120" algn="l"/>
                        </a:tabLst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U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es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of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&amp;&amp;</a:t>
                      </a:r>
                      <a:r>
                        <a:rPr sz="4200" spc="-13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and	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||</a:t>
                      </a:r>
                      <a:r>
                        <a:rPr sz="4200" spc="-13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u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s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u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al</a:t>
                      </a:r>
                      <a:r>
                        <a:rPr sz="4200" spc="-45" dirty="0">
                          <a:latin typeface="Gill Sans MT"/>
                          <a:cs typeface="Gill Sans MT"/>
                        </a:rPr>
                        <a:t>l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y	me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a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n  </a:t>
                      </a:r>
                      <a:r>
                        <a:rPr sz="4200" spc="-25" dirty="0">
                          <a:latin typeface="Gill Sans MT"/>
                          <a:cs typeface="Gill Sans MT"/>
                        </a:rPr>
                        <a:t>more 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tests </a:t>
                      </a:r>
                      <a:r>
                        <a:rPr sz="4200" spc="-30" dirty="0">
                          <a:latin typeface="Gill Sans MT"/>
                          <a:cs typeface="Gill Sans MT"/>
                        </a:rPr>
                        <a:t>are</a:t>
                      </a:r>
                      <a:r>
                        <a:rPr sz="42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-15" dirty="0">
                          <a:latin typeface="Gill Sans MT"/>
                          <a:cs typeface="Gill Sans MT"/>
                        </a:rPr>
                        <a:t>appropriate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307340" marB="0">
                    <a:lnL w="12700">
                      <a:solidFill>
                        <a:srgbClr val="4C4C4C"/>
                      </a:solidFill>
                      <a:prstDash val="solid"/>
                    </a:lnL>
                    <a:lnR w="12700">
                      <a:solidFill>
                        <a:srgbClr val="4C4C4C"/>
                      </a:solidFill>
                      <a:prstDash val="solid"/>
                    </a:lnR>
                    <a:lnT w="12700">
                      <a:solidFill>
                        <a:srgbClr val="4C4C4C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7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  <a:p>
                      <a:pPr marR="113664" algn="r">
                        <a:lnSpc>
                          <a:spcPct val="10000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905" marB="0">
                    <a:lnL w="12700">
                      <a:solidFill>
                        <a:srgbClr val="4C4C4C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8120" marR="19685" indent="-76835">
                        <a:lnSpc>
                          <a:spcPts val="4650"/>
                        </a:lnSpc>
                        <a:spcBef>
                          <a:spcPts val="330"/>
                        </a:spcBef>
                      </a:pPr>
                      <a:r>
                        <a:rPr sz="4200" spc="-130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Test: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x 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(x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==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4191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4695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292100">
                        <a:lnSpc>
                          <a:spcPts val="484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4695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292100">
                        <a:lnSpc>
                          <a:spcPts val="484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||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0020" marR="127635" indent="236854">
                        <a:lnSpc>
                          <a:spcPts val="4600"/>
                        </a:lnSpc>
                        <a:spcBef>
                          <a:spcPts val="420"/>
                        </a:spcBef>
                      </a:pPr>
                      <a:r>
                        <a:rPr sz="4200" spc="-130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Test: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4200" spc="-38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= 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x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5)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334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472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35255">
                        <a:lnSpc>
                          <a:spcPts val="48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4C4C4C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4044">
                <a:tc gridSpan="6">
                  <a:txBody>
                    <a:bodyPr/>
                    <a:lstStyle/>
                    <a:p>
                      <a:pPr marL="2494280">
                        <a:lnSpc>
                          <a:spcPts val="4240"/>
                        </a:lnSpc>
                        <a:tabLst>
                          <a:tab pos="6571615" algn="l"/>
                        </a:tabLst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7;	</a:t>
                      </a:r>
                      <a:r>
                        <a:rPr sz="6300" spc="-195" baseline="-21164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Test: </a:t>
                      </a:r>
                      <a:r>
                        <a:rPr sz="6300" baseline="-21164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x =</a:t>
                      </a:r>
                      <a:r>
                        <a:rPr sz="6300" spc="-472" baseline="-21164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6300" baseline="-21164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6300" baseline="-21164">
                        <a:latin typeface="Courier New"/>
                        <a:cs typeface="Courier New"/>
                      </a:endParaRPr>
                    </a:p>
                    <a:p>
                      <a:pPr marL="2494280" marR="1541145" indent="-640715">
                        <a:lnSpc>
                          <a:spcPts val="4800"/>
                        </a:lnSpc>
                        <a:spcBef>
                          <a:spcPts val="24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else if (x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&gt; 7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&amp;&amp;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x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&lt;= 20)</a:t>
                      </a:r>
                      <a:r>
                        <a:rPr sz="42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{ 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42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8;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854200">
                        <a:lnSpc>
                          <a:spcPts val="45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else</a:t>
                      </a:r>
                      <a:r>
                        <a:rPr sz="42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2494280">
                        <a:lnSpc>
                          <a:spcPts val="480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55;</a:t>
                      </a:r>
                      <a:r>
                        <a:rPr sz="4200" spc="-20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6300" spc="-195" baseline="-5291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Test: </a:t>
                      </a:r>
                      <a:r>
                        <a:rPr sz="6300" baseline="-5291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x = 21</a:t>
                      </a:r>
                      <a:endParaRPr sz="6300" baseline="-5291">
                        <a:latin typeface="Courier New"/>
                        <a:cs typeface="Courier New"/>
                      </a:endParaRPr>
                    </a:p>
                    <a:p>
                      <a:pPr marL="185420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4C4C4C"/>
                      </a:solidFill>
                      <a:prstDash val="solid"/>
                    </a:lnL>
                    <a:lnR w="12700">
                      <a:solidFill>
                        <a:srgbClr val="4C4C4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145" y="3937000"/>
            <a:ext cx="12372340" cy="175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800"/>
              </a:lnSpc>
              <a:spcBef>
                <a:spcPts val="100"/>
              </a:spcBef>
            </a:pPr>
            <a:r>
              <a:rPr sz="6000" dirty="0"/>
              <a:t>Putting </a:t>
            </a:r>
            <a:r>
              <a:rPr sz="6000" spc="-5" dirty="0"/>
              <a:t>it</a:t>
            </a:r>
            <a:r>
              <a:rPr sz="6000" spc="-770" dirty="0"/>
              <a:t> </a:t>
            </a:r>
            <a:r>
              <a:rPr sz="6000" spc="-75" dirty="0"/>
              <a:t>Together:</a:t>
            </a:r>
            <a:endParaRPr sz="6000"/>
          </a:p>
          <a:p>
            <a:pPr algn="ctr">
              <a:lnSpc>
                <a:spcPts val="6800"/>
              </a:lnSpc>
            </a:pPr>
            <a:r>
              <a:rPr sz="6000" dirty="0">
                <a:latin typeface="Courier New"/>
                <a:cs typeface="Courier New"/>
              </a:rPr>
              <a:t>ComplexConditionalTest.java</a:t>
            </a:r>
            <a:endParaRPr sz="6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508" y="2959100"/>
            <a:ext cx="12829540" cy="364236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065" marR="5080" indent="-635" algn="ctr">
              <a:lnSpc>
                <a:spcPct val="91300"/>
              </a:lnSpc>
              <a:spcBef>
                <a:spcPts val="975"/>
              </a:spcBef>
            </a:pPr>
            <a:r>
              <a:rPr spc="-5" dirty="0"/>
              <a:t>Example:    </a:t>
            </a:r>
            <a:r>
              <a:rPr dirty="0">
                <a:latin typeface="Courier New"/>
                <a:cs typeface="Courier New"/>
              </a:rPr>
              <a:t>MultiAssert.java  MultiAssertTest.java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831" y="4165600"/>
            <a:ext cx="87547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Boolean</a:t>
            </a:r>
            <a:r>
              <a:rPr spc="-50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4831" y="762000"/>
            <a:ext cx="87547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Boolean</a:t>
            </a:r>
            <a:r>
              <a:rPr sz="8400" spc="-5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Operations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3081" y="2273300"/>
            <a:ext cx="6868795" cy="130907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509270">
              <a:lnSpc>
                <a:spcPts val="4900"/>
              </a:lnSpc>
              <a:spcBef>
                <a:spcPts val="380"/>
              </a:spcBef>
              <a:tabLst>
                <a:tab pos="3690620" algn="l"/>
                <a:tab pos="5400675" algn="l"/>
              </a:tabLst>
            </a:pPr>
            <a:r>
              <a:rPr sz="4200" spc="-170" dirty="0">
                <a:latin typeface="Gill Sans MT"/>
                <a:cs typeface="Gill Sans MT"/>
              </a:rPr>
              <a:t>You’re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already</a:t>
            </a:r>
            <a:r>
              <a:rPr lang="en-US"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familiar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  operations </a:t>
            </a:r>
            <a:r>
              <a:rPr sz="4200" spc="-10" dirty="0">
                <a:latin typeface="Gill Sans MT"/>
                <a:cs typeface="Gill Sans MT"/>
              </a:rPr>
              <a:t>returning</a:t>
            </a:r>
            <a:r>
              <a:rPr sz="4200" spc="-5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boolean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831" y="762000"/>
            <a:ext cx="87547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Boolean</a:t>
            </a:r>
            <a:r>
              <a:rPr spc="-50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949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63081" y="2273300"/>
            <a:ext cx="6868795" cy="26289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ctr">
              <a:lnSpc>
                <a:spcPts val="4900"/>
              </a:lnSpc>
              <a:spcBef>
                <a:spcPts val="380"/>
              </a:spcBef>
              <a:tabLst>
                <a:tab pos="3181350" algn="l"/>
                <a:tab pos="4891405" algn="l"/>
              </a:tabLst>
            </a:pPr>
            <a:r>
              <a:rPr sz="4200" spc="-170" dirty="0">
                <a:latin typeface="Gill Sans MT"/>
                <a:cs typeface="Gill Sans MT"/>
              </a:rPr>
              <a:t>You’re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already</a:t>
            </a:r>
            <a:r>
              <a:rPr lang="en-US"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familiar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  operations </a:t>
            </a:r>
            <a:r>
              <a:rPr sz="4200" spc="-10" dirty="0">
                <a:latin typeface="Gill Sans MT"/>
                <a:cs typeface="Gill Sans MT"/>
              </a:rPr>
              <a:t>returning</a:t>
            </a:r>
            <a:r>
              <a:rPr sz="4200" spc="-5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boolean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400" dirty="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3 &lt;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6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831" y="762000"/>
            <a:ext cx="87547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Boolean</a:t>
            </a:r>
            <a:r>
              <a:rPr spc="-50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949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257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63081" y="2273300"/>
            <a:ext cx="6868795" cy="3983142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ctr">
              <a:lnSpc>
                <a:spcPts val="4900"/>
              </a:lnSpc>
              <a:spcBef>
                <a:spcPts val="380"/>
              </a:spcBef>
              <a:tabLst>
                <a:tab pos="3181350" algn="l"/>
                <a:tab pos="4891405" algn="l"/>
              </a:tabLst>
            </a:pPr>
            <a:r>
              <a:rPr sz="4200" spc="-170" dirty="0">
                <a:latin typeface="Gill Sans MT"/>
                <a:cs typeface="Gill Sans MT"/>
              </a:rPr>
              <a:t>You’re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already</a:t>
            </a:r>
            <a:r>
              <a:rPr lang="en-US"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familiar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  operations </a:t>
            </a:r>
            <a:r>
              <a:rPr sz="4200" spc="-10" dirty="0">
                <a:latin typeface="Gill Sans MT"/>
                <a:cs typeface="Gill Sans MT"/>
              </a:rPr>
              <a:t>returning</a:t>
            </a:r>
            <a:r>
              <a:rPr sz="4200" spc="-5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boolean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400" dirty="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3 &lt;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6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6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2 </a:t>
            </a:r>
            <a:r>
              <a:rPr sz="4200" spc="-5" dirty="0">
                <a:latin typeface="Courier New"/>
                <a:cs typeface="Courier New"/>
              </a:rPr>
              <a:t>==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7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</TotalTime>
  <Words>917</Words>
  <Application>Microsoft Office PowerPoint</Application>
  <PresentationFormat>Custom</PresentationFormat>
  <Paragraphs>325</Paragraphs>
  <Slides>48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Calibri</vt:lpstr>
      <vt:lpstr>Courier New</vt:lpstr>
      <vt:lpstr>Georgia</vt:lpstr>
      <vt:lpstr>Gill Sans MT</vt:lpstr>
      <vt:lpstr>Lucida Sans Unicode</vt:lpstr>
      <vt:lpstr>Times New Roman</vt:lpstr>
      <vt:lpstr>Office Theme</vt:lpstr>
      <vt:lpstr>COMP 110/L Lecture 11  Maryam Jalali   Some slides adapted from Dr. Kyle Dewey</vt:lpstr>
      <vt:lpstr>Outline</vt:lpstr>
      <vt:lpstr>@Test vs. assertEquals</vt:lpstr>
      <vt:lpstr>@Test vs. assertEquals</vt:lpstr>
      <vt:lpstr>Example:    MultiAssert.java  MultiAssertTest.java</vt:lpstr>
      <vt:lpstr>Boolean Operations</vt:lpstr>
      <vt:lpstr>PowerPoint Presentation</vt:lpstr>
      <vt:lpstr>Boolean Operations</vt:lpstr>
      <vt:lpstr>Boolean Operations</vt:lpstr>
      <vt:lpstr>PowerPoint Presentation</vt:lpstr>
      <vt:lpstr>Bigger Expressions</vt:lpstr>
      <vt:lpstr>Bigger Expressions</vt:lpstr>
      <vt:lpstr>Bigger Expressions</vt:lpstr>
      <vt:lpstr>Bigger Expressions</vt:lpstr>
      <vt:lpstr>Bigger Expressions</vt:lpstr>
      <vt:lpstr>Bigger Expressions</vt:lpstr>
      <vt:lpstr>Bigger Expressions</vt:lpstr>
      <vt:lpstr>Truth Table</vt:lpstr>
      <vt:lpstr>Example: And.java</vt:lpstr>
      <vt:lpstr>Boolean Or</vt:lpstr>
      <vt:lpstr>Boolean Or</vt:lpstr>
      <vt:lpstr>Boolean Or</vt:lpstr>
      <vt:lpstr>Boolean Or</vt:lpstr>
      <vt:lpstr>Boolean Or</vt:lpstr>
      <vt:lpstr>Boolean Or</vt:lpstr>
      <vt:lpstr>Boolean Or</vt:lpstr>
      <vt:lpstr>Truth Table</vt:lpstr>
      <vt:lpstr>Example: Or.java</vt:lpstr>
      <vt:lpstr>Boolean Not</vt:lpstr>
      <vt:lpstr>Boolean Not</vt:lpstr>
      <vt:lpstr>Boolean Not</vt:lpstr>
      <vt:lpstr>Boolean Not</vt:lpstr>
      <vt:lpstr>Boolean Not</vt:lpstr>
      <vt:lpstr>Boolean Not</vt:lpstr>
      <vt:lpstr>Boolean Not</vt:lpstr>
      <vt:lpstr>Truth Table</vt:lpstr>
      <vt:lpstr>Example: Not.java</vt:lpstr>
      <vt:lpstr>Truth Table</vt:lpstr>
      <vt:lpstr>Putting it Together: ComplexConditional.java</vt:lpstr>
      <vt:lpstr>PowerPoint Presentation</vt:lpstr>
      <vt:lpstr>Operator Order of Precedence in Java</vt:lpstr>
      <vt:lpstr>Testing with Boolean  Operations Uses of &amp;&amp; and || usually mean  more tests are appropriate</vt:lpstr>
      <vt:lpstr>Testing with Boolean  Operations Uses of &amp;&amp; and || usually mean  more tests are appropriate</vt:lpstr>
      <vt:lpstr>Testing with Boolean  Operations</vt:lpstr>
      <vt:lpstr>Testing with Boolean  Operations</vt:lpstr>
      <vt:lpstr>PowerPoint Presentation</vt:lpstr>
      <vt:lpstr>PowerPoint Presentation</vt:lpstr>
      <vt:lpstr>Putting it Together: ComplexConditionalTest.java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110/L Lecture 8  Mahdi Ebrahimi Slides are adapted from Dr. Kyle Dewey</dc:title>
  <dc:creator>Maryam</dc:creator>
  <cp:lastModifiedBy>Maryam</cp:lastModifiedBy>
  <cp:revision>33</cp:revision>
  <cp:lastPrinted>2019-09-26T19:51:33Z</cp:lastPrinted>
  <dcterms:created xsi:type="dcterms:W3CDTF">2019-09-25T22:17:49Z</dcterms:created>
  <dcterms:modified xsi:type="dcterms:W3CDTF">2020-08-02T22:16:51Z</dcterms:modified>
</cp:coreProperties>
</file>