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01" r:id="rId11"/>
    <p:sldId id="302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64" r:id="rId23"/>
  </p:sldIdLst>
  <p:sldSz cx="13004800" cy="10388600"/>
  <p:notesSz cx="13004800" cy="10388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80" d="100"/>
          <a:sy n="80" d="100"/>
        </p:scale>
        <p:origin x="21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tabar, Maryamsadat" userId="483c3cc0-c789-4ffb-af5d-c0f6b1e41f75" providerId="ADAL" clId="{35EA4998-F12C-6040-B5B2-36BCBC132A77}"/>
    <pc:docChg chg="modSld">
      <pc:chgData name="Jalalitabar, Maryamsadat" userId="483c3cc0-c789-4ffb-af5d-c0f6b1e41f75" providerId="ADAL" clId="{35EA4998-F12C-6040-B5B2-36BCBC132A77}" dt="2021-04-20T17:51:10.029" v="22" actId="20577"/>
      <pc:docMkLst>
        <pc:docMk/>
      </pc:docMkLst>
      <pc:sldChg chg="modSp mod">
        <pc:chgData name="Jalalitabar, Maryamsadat" userId="483c3cc0-c789-4ffb-af5d-c0f6b1e41f75" providerId="ADAL" clId="{35EA4998-F12C-6040-B5B2-36BCBC132A77}" dt="2021-04-20T17:51:10.029" v="22" actId="20577"/>
        <pc:sldMkLst>
          <pc:docMk/>
          <pc:sldMk cId="0" sldId="256"/>
        </pc:sldMkLst>
        <pc:spChg chg="mod">
          <ac:chgData name="Jalalitabar, Maryamsadat" userId="483c3cc0-c789-4ffb-af5d-c0f6b1e41f75" providerId="ADAL" clId="{35EA4998-F12C-6040-B5B2-36BCBC132A77}" dt="2021-04-20T17:51:10.029" v="2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20B61-8DB1-4522-8978-9B87B1532ABE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98575"/>
            <a:ext cx="4391025" cy="3506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999038"/>
            <a:ext cx="10404475" cy="4090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867900"/>
            <a:ext cx="5635625" cy="520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422AE-3AFB-4360-958B-5125CE233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6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-Need this </a:t>
            </a:r>
            <a:r>
              <a:rPr lang="en-US" sz="1200" dirty="0">
                <a:latin typeface="Lucida Sans Unicode"/>
                <a:cs typeface="Lucida Sans Unicode"/>
              </a:rPr>
              <a:t>import </a:t>
            </a:r>
            <a:r>
              <a:rPr lang="en-US" sz="1200" spc="-5" dirty="0">
                <a:latin typeface="Lucida Sans Unicode"/>
                <a:cs typeface="Lucida Sans Unicode"/>
              </a:rPr>
              <a:t>at the beginning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program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422AE-3AFB-4360-958B-5125CE2338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3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fail()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-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tests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422AE-3AFB-4360-958B-5125CE2338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220466"/>
            <a:ext cx="11054080" cy="2181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436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038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327287" cy="1038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327287" cy="1038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19" name="bk object 19"/>
          <p:cNvSpPr/>
          <p:nvPr/>
        </p:nvSpPr>
        <p:spPr>
          <a:xfrm>
            <a:off x="12022938" y="8657167"/>
            <a:ext cx="344988" cy="654097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227" y="209695"/>
            <a:ext cx="11480347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48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09695"/>
            <a:ext cx="8662642" cy="1050609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05" y="1710271"/>
            <a:ext cx="11317788" cy="569067"/>
          </a:xfrm>
        </p:spPr>
        <p:txBody>
          <a:bodyPr lIns="0" tIns="0" rIns="0" bIns="0"/>
          <a:lstStyle>
            <a:lvl1pPr>
              <a:defRPr sz="3698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17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09695"/>
            <a:ext cx="8662642" cy="1050609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390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09695"/>
            <a:ext cx="8662642" cy="1050609"/>
          </a:xfrm>
        </p:spPr>
        <p:txBody>
          <a:bodyPr lIns="0" tIns="0" rIns="0" bIns="0"/>
          <a:lstStyle>
            <a:lvl1pPr>
              <a:defRPr sz="6827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76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9147" y="673100"/>
            <a:ext cx="386651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814" y="1637029"/>
            <a:ext cx="11548745" cy="669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1038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226" y="209695"/>
            <a:ext cx="866264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Franklin Gothic Book"/>
                <a:cs typeface="Franklin Gothic Boo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3505" y="1710271"/>
            <a:ext cx="11317788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Perpetua"/>
                <a:cs typeface="Perpet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31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890" y="3147906"/>
            <a:ext cx="10716260" cy="640303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>
                <a:latin typeface="Gill Sans MT"/>
                <a:cs typeface="Gill Sans MT"/>
              </a:rPr>
              <a:t>COMP	110/L </a:t>
            </a:r>
            <a:r>
              <a:rPr spc="-25" dirty="0">
                <a:latin typeface="Gill Sans MT"/>
                <a:cs typeface="Gill Sans MT"/>
              </a:rPr>
              <a:t>Lecture</a:t>
            </a:r>
            <a:r>
              <a:rPr spc="-85" dirty="0">
                <a:latin typeface="Gill Sans MT"/>
                <a:cs typeface="Gill Sans MT"/>
              </a:rPr>
              <a:t> </a:t>
            </a:r>
            <a:r>
              <a:rPr dirty="0">
                <a:latin typeface="Gill Sans MT"/>
                <a:cs typeface="Gill Sans MT"/>
              </a:rPr>
              <a:t>1</a:t>
            </a:r>
            <a:r>
              <a:rPr lang="en-US" dirty="0">
                <a:latin typeface="Gill Sans MT"/>
                <a:cs typeface="Gill Sans MT"/>
              </a:rPr>
              <a:t>8</a:t>
            </a:r>
            <a:endParaRPr dirty="0">
              <a:latin typeface="Gill Sans MT"/>
              <a:cs typeface="Gill Sans MT"/>
            </a:endParaRPr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en-US" sz="4000" spc="-70" dirty="0">
                <a:latin typeface="Gill Sans MT"/>
                <a:cs typeface="Gill Sans MT"/>
              </a:rPr>
              <a:t>Maryam Jalali</a:t>
            </a: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br>
              <a:rPr lang="en-US" sz="3600" spc="-70" dirty="0">
                <a:latin typeface="Gill Sans MT"/>
                <a:cs typeface="Gill Sans MT"/>
              </a:rPr>
            </a:br>
            <a:r>
              <a:rPr lang="en-US" sz="3600" spc="-70" dirty="0">
                <a:latin typeface="Gill Sans MT"/>
                <a:cs typeface="Gill Sans MT"/>
              </a:rPr>
              <a:t>Some slides adapted from Dr. </a:t>
            </a:r>
            <a:r>
              <a:rPr sz="3600" spc="-70" dirty="0">
                <a:latin typeface="Gill Sans MT"/>
                <a:cs typeface="Gill Sans MT"/>
              </a:rPr>
              <a:t>Kyle</a:t>
            </a:r>
            <a:r>
              <a:rPr sz="3600" spc="-10" dirty="0">
                <a:latin typeface="Gill Sans MT"/>
                <a:cs typeface="Gill Sans MT"/>
              </a:rPr>
              <a:t> </a:t>
            </a:r>
            <a:r>
              <a:rPr sz="3600" spc="-40" dirty="0">
                <a:latin typeface="Gill Sans MT"/>
                <a:cs typeface="Gill Sans MT"/>
              </a:rPr>
              <a:t>Dewey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C1B0-87CC-4818-BB51-C58E0C45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167" y="331552"/>
            <a:ext cx="12402466" cy="9284811"/>
          </a:xfrm>
        </p:spPr>
        <p:txBody>
          <a:bodyPr/>
          <a:lstStyle/>
          <a:p>
            <a:r>
              <a:rPr lang="en-US" sz="3094" dirty="0"/>
              <a:t>There are three states that your test case can end up in</a:t>
            </a:r>
          </a:p>
          <a:p>
            <a:r>
              <a:rPr lang="en-US" sz="3094" b="1" dirty="0"/>
              <a:t>Passed:</a:t>
            </a:r>
            <a:r>
              <a:rPr lang="en-US" sz="3094" dirty="0"/>
              <a:t> The function under test executed successfully and returned data as expected </a:t>
            </a:r>
          </a:p>
          <a:p>
            <a:r>
              <a:rPr lang="en-US" sz="3094" b="1" dirty="0"/>
              <a:t>Not Passed:</a:t>
            </a:r>
            <a:r>
              <a:rPr lang="en-US" sz="3094" dirty="0"/>
              <a:t> The function under test executed successfully but the returned data was not as expected</a:t>
            </a:r>
          </a:p>
          <a:p>
            <a:r>
              <a:rPr lang="en-US" sz="3094" b="1" dirty="0"/>
              <a:t>Failed:</a:t>
            </a:r>
            <a:r>
              <a:rPr lang="en-US" sz="3094" dirty="0"/>
              <a:t> The function did not execute successfully and this was not</a:t>
            </a:r>
          </a:p>
          <a:p>
            <a:r>
              <a:rPr lang="en-US" sz="3094" dirty="0"/>
              <a:t>intended (Unlike negative test cases that expect a exception to occur).</a:t>
            </a:r>
          </a:p>
          <a:p>
            <a:endParaRPr lang="en-US" sz="3094" dirty="0"/>
          </a:p>
          <a:p>
            <a:r>
              <a:rPr lang="en-US" sz="3094" dirty="0"/>
              <a:t>If you are using eclipse there three states are indicated by a </a:t>
            </a:r>
            <a:r>
              <a:rPr lang="en-US" sz="3094" b="1" dirty="0"/>
              <a:t>Green</a:t>
            </a:r>
            <a:r>
              <a:rPr lang="en-US" sz="3094" dirty="0"/>
              <a:t>, </a:t>
            </a:r>
            <a:r>
              <a:rPr lang="en-US" sz="3094" b="1" dirty="0"/>
              <a:t>Blue</a:t>
            </a:r>
            <a:r>
              <a:rPr lang="en-US" sz="3094" dirty="0"/>
              <a:t> and </a:t>
            </a:r>
            <a:r>
              <a:rPr lang="en-US" sz="3094" b="1" dirty="0"/>
              <a:t>red</a:t>
            </a:r>
            <a:r>
              <a:rPr lang="en-US" sz="3094" dirty="0"/>
              <a:t> marker respectively.</a:t>
            </a:r>
          </a:p>
          <a:p>
            <a:endParaRPr lang="en-US" sz="3094" dirty="0"/>
          </a:p>
          <a:p>
            <a:r>
              <a:rPr lang="en-US" sz="3094" dirty="0"/>
              <a:t>We can use the fail operation for the third scenario.</a:t>
            </a:r>
          </a:p>
          <a:p>
            <a:r>
              <a:rPr lang="en-US" sz="3094" dirty="0"/>
              <a:t>e.g.:</a:t>
            </a:r>
            <a:r>
              <a:rPr lang="en-US" sz="2321" i="1" dirty="0"/>
              <a:t> </a:t>
            </a:r>
          </a:p>
          <a:p>
            <a:pPr algn="ctr"/>
            <a:r>
              <a:rPr lang="en-US" sz="2707" i="1" dirty="0"/>
              <a:t>public Integer add(integer a, Integer b) { return new Integer(</a:t>
            </a:r>
            <a:r>
              <a:rPr lang="en-US" sz="2707" i="1" dirty="0" err="1"/>
              <a:t>a.intValue</a:t>
            </a:r>
            <a:r>
              <a:rPr lang="en-US" sz="2707" i="1" dirty="0"/>
              <a:t>() + </a:t>
            </a:r>
            <a:r>
              <a:rPr lang="en-US" sz="2707" i="1" dirty="0" err="1"/>
              <a:t>b.intValue</a:t>
            </a:r>
            <a:r>
              <a:rPr lang="en-US" sz="2707" i="1" dirty="0"/>
              <a:t>())}</a:t>
            </a:r>
          </a:p>
          <a:p>
            <a:pPr algn="ctr"/>
            <a:endParaRPr lang="en-US" sz="3481" i="1" dirty="0"/>
          </a:p>
          <a:p>
            <a:r>
              <a:rPr lang="en-US" sz="2707" b="1" dirty="0"/>
              <a:t>Passed</a:t>
            </a:r>
            <a:r>
              <a:rPr lang="en-US" sz="2707" dirty="0"/>
              <a:t> Case: a = new </a:t>
            </a:r>
            <a:r>
              <a:rPr lang="en-US" sz="2707" dirty="0" err="1"/>
              <a:t>Interger</a:t>
            </a:r>
            <a:r>
              <a:rPr lang="en-US" sz="2707" dirty="0"/>
              <a:t>(1), b= new Integer(2) and the function returned 3</a:t>
            </a:r>
          </a:p>
          <a:p>
            <a:r>
              <a:rPr lang="en-US" sz="2707" b="1" dirty="0"/>
              <a:t>Not Passed</a:t>
            </a:r>
            <a:r>
              <a:rPr lang="en-US" sz="2707" dirty="0"/>
              <a:t> Case: a = new </a:t>
            </a:r>
            <a:r>
              <a:rPr lang="en-US" sz="2707" dirty="0" err="1"/>
              <a:t>Interger</a:t>
            </a:r>
            <a:r>
              <a:rPr lang="en-US" sz="2707" dirty="0"/>
              <a:t>(1), b= new Integer(2) and the function returned any value other than 3</a:t>
            </a:r>
          </a:p>
          <a:p>
            <a:r>
              <a:rPr lang="en-US" sz="2707" b="1" dirty="0"/>
              <a:t>Failed</a:t>
            </a:r>
            <a:r>
              <a:rPr lang="en-US" sz="2707" dirty="0"/>
              <a:t> Case: a = null , b = null and the function throws a </a:t>
            </a:r>
            <a:r>
              <a:rPr lang="en-US" sz="2707" dirty="0" err="1"/>
              <a:t>NullPointerException</a:t>
            </a:r>
            <a:endParaRPr lang="en-US" sz="2707" dirty="0"/>
          </a:p>
          <a:p>
            <a:endParaRPr lang="en-US" sz="3094" dirty="0"/>
          </a:p>
        </p:txBody>
      </p:sp>
    </p:spTree>
    <p:extLst>
      <p:ext uri="{BB962C8B-B14F-4D97-AF65-F5344CB8AC3E}">
        <p14:creationId xmlns:p14="http://schemas.microsoft.com/office/powerpoint/2010/main" val="229980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226" y="514378"/>
            <a:ext cx="866264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1923232"/>
            <a:ext cx="11150713" cy="717405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05734" marR="7225" indent="-488575" algn="just" defTabSz="1300460">
              <a:spcBef>
                <a:spcPts val="149"/>
              </a:spcBef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Thus </a:t>
            </a:r>
            <a:r>
              <a:rPr sz="3698" spc="-92" dirty="0">
                <a:solidFill>
                  <a:prstClr val="black"/>
                </a:solidFill>
                <a:latin typeface="Perpetua"/>
                <a:cs typeface="Perpetua"/>
              </a:rPr>
              <a:t>far,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you </a:t>
            </a:r>
            <a:r>
              <a:rPr sz="3698" spc="-50" dirty="0">
                <a:solidFill>
                  <a:prstClr val="black"/>
                </a:solidFill>
                <a:latin typeface="Perpetua"/>
                <a:cs typeface="Perpetua"/>
              </a:rPr>
              <a:t>have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used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one-dimensional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arrays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model linear  collections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of </a:t>
            </a:r>
            <a:r>
              <a:rPr sz="3698" spc="-43" dirty="0">
                <a:solidFill>
                  <a:prstClr val="black"/>
                </a:solidFill>
                <a:latin typeface="Perpetua"/>
                <a:cs typeface="Perpetua"/>
              </a:rPr>
              <a:t>elements.You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can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use 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represent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matrix or a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table.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  <a:p>
            <a:pPr marL="1546102" marR="1206538" algn="ctr" defTabSz="1300460">
              <a:lnSpc>
                <a:spcPct val="145400"/>
              </a:lnSpc>
              <a:spcBef>
                <a:spcPts val="491"/>
              </a:spcBef>
            </a:pPr>
            <a:r>
              <a:rPr sz="3413" b="1" spc="-7" dirty="0">
                <a:solidFill>
                  <a:srgbClr val="00AFEF"/>
                </a:solidFill>
                <a:latin typeface="Calibri"/>
                <a:cs typeface="Calibri"/>
              </a:rPr>
              <a:t>Declaring </a:t>
            </a:r>
            <a:r>
              <a:rPr sz="3413" b="1" spc="-28" dirty="0">
                <a:solidFill>
                  <a:srgbClr val="00AFEF"/>
                </a:solidFill>
                <a:latin typeface="Calibri"/>
                <a:cs typeface="Calibri"/>
              </a:rPr>
              <a:t>Variables </a:t>
            </a:r>
            <a:r>
              <a:rPr sz="3413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3413" b="1" spc="-14" dirty="0">
                <a:solidFill>
                  <a:srgbClr val="00AFEF"/>
                </a:solidFill>
                <a:latin typeface="Calibri"/>
                <a:cs typeface="Calibri"/>
              </a:rPr>
              <a:t>Two-Dimensional </a:t>
            </a:r>
            <a:r>
              <a:rPr sz="3413" b="1" spc="-28" dirty="0">
                <a:solidFill>
                  <a:srgbClr val="00AFEF"/>
                </a:solidFill>
                <a:latin typeface="Calibri"/>
                <a:cs typeface="Calibri"/>
              </a:rPr>
              <a:t>Arrays  </a:t>
            </a:r>
            <a:r>
              <a:rPr sz="3413" b="1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3413" b="1" spc="-14" dirty="0">
                <a:solidFill>
                  <a:srgbClr val="00AFEF"/>
                </a:solidFill>
                <a:latin typeface="Calibri"/>
                <a:cs typeface="Calibri"/>
              </a:rPr>
              <a:t>Creating Two-Dimensional</a:t>
            </a:r>
            <a:r>
              <a:rPr sz="3413" b="1" spc="-3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413" b="1" spc="-28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413">
              <a:solidFill>
                <a:prstClr val="black"/>
              </a:solidFill>
              <a:latin typeface="Calibri"/>
              <a:cs typeface="Calibri"/>
            </a:endParaRPr>
          </a:p>
          <a:p>
            <a:pPr marL="18062" defTabSz="1300460">
              <a:spcBef>
                <a:spcPts val="2105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Here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the syntax for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declaring 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</a:t>
            </a:r>
            <a:r>
              <a:rPr sz="3698" spc="28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  <a:p>
            <a:pPr marL="329630" algn="ctr" defTabSz="1300460">
              <a:spcBef>
                <a:spcPts val="2162"/>
              </a:spcBef>
            </a:pPr>
            <a:r>
              <a:rPr sz="3413" spc="-21" dirty="0">
                <a:solidFill>
                  <a:srgbClr val="00AFEF"/>
                </a:solidFill>
                <a:latin typeface="Calibri"/>
                <a:cs typeface="Calibri"/>
              </a:rPr>
              <a:t>dataType[][]</a:t>
            </a:r>
            <a:r>
              <a:rPr sz="3413" spc="7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413" spc="-36" dirty="0">
                <a:solidFill>
                  <a:srgbClr val="00AFEF"/>
                </a:solidFill>
                <a:latin typeface="Calibri"/>
                <a:cs typeface="Calibri"/>
              </a:rPr>
              <a:t>arrayRefVar;</a:t>
            </a:r>
            <a:endParaRPr sz="3413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1642733" indent="-488575" defTabSz="1300460">
              <a:spcBef>
                <a:spcPts val="2112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As an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example,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here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how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you 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would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declare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two- 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dimensional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variable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matrix of int</a:t>
            </a:r>
            <a:r>
              <a:rPr sz="3698" spc="64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  <a:p>
            <a:pPr marL="326921" algn="ctr" defTabSz="1300460">
              <a:spcBef>
                <a:spcPts val="2162"/>
              </a:spcBef>
            </a:pPr>
            <a:r>
              <a:rPr sz="3413" spc="-14" dirty="0">
                <a:solidFill>
                  <a:srgbClr val="00AFEF"/>
                </a:solidFill>
                <a:latin typeface="Calibri"/>
                <a:cs typeface="Calibri"/>
              </a:rPr>
              <a:t>int[][] </a:t>
            </a:r>
            <a:r>
              <a:rPr sz="3413" spc="-7" dirty="0">
                <a:solidFill>
                  <a:srgbClr val="00AFEF"/>
                </a:solidFill>
                <a:latin typeface="Calibri"/>
                <a:cs typeface="Calibri"/>
              </a:rPr>
              <a:t>matrix;</a:t>
            </a:r>
            <a:endParaRPr sz="3413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226" y="514378"/>
            <a:ext cx="866264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854663" y="1708911"/>
            <a:ext cx="11168275" cy="451018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41199" marR="48767" indent="-488575">
              <a:spcBef>
                <a:spcPts val="149"/>
              </a:spcBef>
              <a:tabLst>
                <a:tab pos="641199" algn="l"/>
              </a:tabLst>
            </a:pPr>
            <a:r>
              <a:rPr dirty="0">
                <a:latin typeface="Arial"/>
                <a:cs typeface="Arial"/>
              </a:rPr>
              <a:t>»	</a:t>
            </a:r>
            <a:r>
              <a:rPr spc="-135" dirty="0"/>
              <a:t>You </a:t>
            </a:r>
            <a:r>
              <a:rPr dirty="0"/>
              <a:t>can </a:t>
            </a:r>
            <a:r>
              <a:rPr spc="-14" dirty="0"/>
              <a:t>create </a:t>
            </a:r>
            <a:r>
              <a:rPr dirty="0"/>
              <a:t>a </a:t>
            </a:r>
            <a:r>
              <a:rPr spc="-14" dirty="0"/>
              <a:t>two-dimensional </a:t>
            </a:r>
            <a:r>
              <a:rPr spc="-21" dirty="0"/>
              <a:t>array </a:t>
            </a:r>
            <a:r>
              <a:rPr dirty="0"/>
              <a:t>of 5 </a:t>
            </a:r>
            <a:r>
              <a:rPr spc="-43" dirty="0"/>
              <a:t>by </a:t>
            </a:r>
            <a:r>
              <a:rPr dirty="0"/>
              <a:t>5 int </a:t>
            </a:r>
            <a:r>
              <a:rPr spc="-14" dirty="0"/>
              <a:t>values </a:t>
            </a:r>
            <a:r>
              <a:rPr spc="-7" dirty="0"/>
              <a:t>and  assign </a:t>
            </a:r>
            <a:r>
              <a:rPr dirty="0"/>
              <a:t>it to matrix using </a:t>
            </a:r>
            <a:r>
              <a:rPr spc="-7" dirty="0"/>
              <a:t>this</a:t>
            </a:r>
            <a:r>
              <a:rPr spc="-14" dirty="0"/>
              <a:t> </a:t>
            </a:r>
            <a:r>
              <a:rPr dirty="0"/>
              <a:t>syntax:</a:t>
            </a:r>
          </a:p>
          <a:p>
            <a:pPr marL="432583" algn="ctr">
              <a:spcBef>
                <a:spcPts val="2162"/>
              </a:spcBef>
            </a:pPr>
            <a:r>
              <a:rPr sz="3413" spc="-7" dirty="0">
                <a:solidFill>
                  <a:srgbClr val="00AFEF"/>
                </a:solidFill>
                <a:latin typeface="Calibri"/>
                <a:cs typeface="Calibri"/>
              </a:rPr>
              <a:t>matrix </a:t>
            </a:r>
            <a:r>
              <a:rPr sz="3413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3413" spc="-7" dirty="0">
                <a:solidFill>
                  <a:srgbClr val="00AFEF"/>
                </a:solidFill>
                <a:latin typeface="Calibri"/>
                <a:cs typeface="Calibri"/>
              </a:rPr>
              <a:t>new</a:t>
            </a:r>
            <a:r>
              <a:rPr sz="3413" spc="-57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413" spc="-14" dirty="0">
                <a:solidFill>
                  <a:srgbClr val="00AFEF"/>
                </a:solidFill>
                <a:latin typeface="Calibri"/>
                <a:cs typeface="Calibri"/>
              </a:rPr>
              <a:t>int[5][5];</a:t>
            </a:r>
            <a:endParaRPr sz="3413" dirty="0">
              <a:latin typeface="Calibri"/>
              <a:cs typeface="Calibri"/>
            </a:endParaRPr>
          </a:p>
          <a:p>
            <a:pPr marL="641199" marR="7225" indent="-488575">
              <a:spcBef>
                <a:spcPts val="2105"/>
              </a:spcBef>
              <a:tabLst>
                <a:tab pos="641199" algn="l"/>
              </a:tabLst>
            </a:pPr>
            <a:r>
              <a:rPr dirty="0">
                <a:latin typeface="Arial"/>
                <a:cs typeface="Arial"/>
              </a:rPr>
              <a:t>»	</a:t>
            </a:r>
            <a:r>
              <a:rPr spc="-171" dirty="0"/>
              <a:t>Two </a:t>
            </a:r>
            <a:r>
              <a:rPr dirty="0"/>
              <a:t>subscripts </a:t>
            </a:r>
            <a:r>
              <a:rPr spc="-14" dirty="0"/>
              <a:t>are </a:t>
            </a:r>
            <a:r>
              <a:rPr dirty="0"/>
              <a:t>used in a </a:t>
            </a:r>
            <a:r>
              <a:rPr spc="-14" dirty="0"/>
              <a:t>two-dimensional </a:t>
            </a:r>
            <a:r>
              <a:rPr spc="-78" dirty="0"/>
              <a:t>array, </a:t>
            </a:r>
            <a:r>
              <a:rPr spc="-7" dirty="0"/>
              <a:t>one for </a:t>
            </a:r>
            <a:r>
              <a:rPr dirty="0"/>
              <a:t>the  </a:t>
            </a:r>
            <a:r>
              <a:rPr spc="-149" dirty="0"/>
              <a:t>row, </a:t>
            </a:r>
            <a:r>
              <a:rPr spc="-7" dirty="0"/>
              <a:t>and </a:t>
            </a:r>
            <a:r>
              <a:rPr dirty="0"/>
              <a:t>the </a:t>
            </a:r>
            <a:r>
              <a:rPr spc="-7" dirty="0"/>
              <a:t>other </a:t>
            </a:r>
            <a:r>
              <a:rPr dirty="0"/>
              <a:t>for </a:t>
            </a:r>
            <a:r>
              <a:rPr spc="-7" dirty="0"/>
              <a:t>the column. </a:t>
            </a:r>
            <a:r>
              <a:rPr dirty="0"/>
              <a:t>As in a </a:t>
            </a:r>
            <a:r>
              <a:rPr spc="-7" dirty="0"/>
              <a:t>one-dimensional  </a:t>
            </a:r>
            <a:r>
              <a:rPr spc="-78" dirty="0"/>
              <a:t>array, </a:t>
            </a:r>
            <a:r>
              <a:rPr dirty="0"/>
              <a:t>the </a:t>
            </a:r>
            <a:r>
              <a:rPr spc="-7" dirty="0"/>
              <a:t>index for </a:t>
            </a:r>
            <a:r>
              <a:rPr spc="14" dirty="0"/>
              <a:t>each </a:t>
            </a:r>
            <a:r>
              <a:rPr dirty="0"/>
              <a:t>subscript is </a:t>
            </a:r>
            <a:r>
              <a:rPr spc="-14" dirty="0"/>
              <a:t>of </a:t>
            </a:r>
            <a:r>
              <a:rPr spc="-7" dirty="0"/>
              <a:t>the </a:t>
            </a:r>
            <a:r>
              <a:rPr dirty="0"/>
              <a:t>int </a:t>
            </a:r>
            <a:r>
              <a:rPr spc="-7" dirty="0"/>
              <a:t>type and </a:t>
            </a:r>
            <a:r>
              <a:rPr spc="21" dirty="0"/>
              <a:t>starts  </a:t>
            </a:r>
            <a:r>
              <a:rPr spc="-14" dirty="0"/>
              <a:t>from </a:t>
            </a:r>
            <a:r>
              <a:rPr spc="-7" dirty="0"/>
              <a:t>0.</a:t>
            </a:r>
          </a:p>
        </p:txBody>
      </p:sp>
      <p:sp>
        <p:nvSpPr>
          <p:cNvPr id="11" name="object 11"/>
          <p:cNvSpPr/>
          <p:nvPr/>
        </p:nvSpPr>
        <p:spPr>
          <a:xfrm>
            <a:off x="2462241" y="6386956"/>
            <a:ext cx="8080316" cy="3706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226" y="514378"/>
            <a:ext cx="866264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016301" y="1803346"/>
            <a:ext cx="11017749" cy="4510188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41199" marR="48767" indent="-488575">
              <a:spcBef>
                <a:spcPts val="149"/>
              </a:spcBef>
              <a:tabLst>
                <a:tab pos="641199" algn="l"/>
              </a:tabLst>
            </a:pPr>
            <a:r>
              <a:rPr dirty="0">
                <a:latin typeface="Arial"/>
                <a:cs typeface="Arial"/>
              </a:rPr>
              <a:t>»	</a:t>
            </a:r>
            <a:r>
              <a:rPr spc="-135" dirty="0"/>
              <a:t>You </a:t>
            </a:r>
            <a:r>
              <a:rPr dirty="0"/>
              <a:t>can </a:t>
            </a:r>
            <a:r>
              <a:rPr spc="-14" dirty="0"/>
              <a:t>create </a:t>
            </a:r>
            <a:r>
              <a:rPr dirty="0"/>
              <a:t>a </a:t>
            </a:r>
            <a:r>
              <a:rPr spc="-14" dirty="0"/>
              <a:t>two-dimensional </a:t>
            </a:r>
            <a:r>
              <a:rPr spc="-21" dirty="0"/>
              <a:t>array </a:t>
            </a:r>
            <a:r>
              <a:rPr dirty="0"/>
              <a:t>of 5 </a:t>
            </a:r>
            <a:r>
              <a:rPr spc="-43" dirty="0"/>
              <a:t>by </a:t>
            </a:r>
            <a:r>
              <a:rPr dirty="0"/>
              <a:t>5 int </a:t>
            </a:r>
            <a:r>
              <a:rPr spc="-14" dirty="0"/>
              <a:t>values </a:t>
            </a:r>
            <a:r>
              <a:rPr spc="-7" dirty="0"/>
              <a:t>and  assign </a:t>
            </a:r>
            <a:r>
              <a:rPr dirty="0"/>
              <a:t>it to matrix using </a:t>
            </a:r>
            <a:r>
              <a:rPr spc="-7" dirty="0"/>
              <a:t>this</a:t>
            </a:r>
            <a:r>
              <a:rPr spc="-14" dirty="0"/>
              <a:t> </a:t>
            </a:r>
            <a:r>
              <a:rPr dirty="0"/>
              <a:t>syntax:</a:t>
            </a:r>
          </a:p>
          <a:p>
            <a:pPr marL="432583" algn="ctr">
              <a:spcBef>
                <a:spcPts val="2162"/>
              </a:spcBef>
            </a:pPr>
            <a:r>
              <a:rPr sz="3413" spc="-7" dirty="0">
                <a:solidFill>
                  <a:srgbClr val="00AFEF"/>
                </a:solidFill>
                <a:latin typeface="Calibri"/>
                <a:cs typeface="Calibri"/>
              </a:rPr>
              <a:t>matrix </a:t>
            </a:r>
            <a:r>
              <a:rPr sz="3413" dirty="0">
                <a:solidFill>
                  <a:srgbClr val="00AFEF"/>
                </a:solidFill>
                <a:latin typeface="Calibri"/>
                <a:cs typeface="Calibri"/>
              </a:rPr>
              <a:t>= </a:t>
            </a:r>
            <a:r>
              <a:rPr sz="3413" spc="-7" dirty="0">
                <a:solidFill>
                  <a:srgbClr val="00AFEF"/>
                </a:solidFill>
                <a:latin typeface="Calibri"/>
                <a:cs typeface="Calibri"/>
              </a:rPr>
              <a:t>new</a:t>
            </a:r>
            <a:r>
              <a:rPr sz="3413" spc="-57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413" spc="-14" dirty="0">
                <a:solidFill>
                  <a:srgbClr val="00AFEF"/>
                </a:solidFill>
                <a:latin typeface="Calibri"/>
                <a:cs typeface="Calibri"/>
              </a:rPr>
              <a:t>int[5][5];</a:t>
            </a:r>
            <a:endParaRPr sz="3413" dirty="0">
              <a:latin typeface="Calibri"/>
              <a:cs typeface="Calibri"/>
            </a:endParaRPr>
          </a:p>
          <a:p>
            <a:pPr marL="641199" marR="7225" indent="-488575">
              <a:spcBef>
                <a:spcPts val="2105"/>
              </a:spcBef>
              <a:tabLst>
                <a:tab pos="641199" algn="l"/>
              </a:tabLst>
            </a:pPr>
            <a:r>
              <a:rPr dirty="0">
                <a:latin typeface="Arial"/>
                <a:cs typeface="Arial"/>
              </a:rPr>
              <a:t>»	</a:t>
            </a:r>
            <a:r>
              <a:rPr spc="-171" dirty="0"/>
              <a:t>Two </a:t>
            </a:r>
            <a:r>
              <a:rPr dirty="0"/>
              <a:t>subscripts </a:t>
            </a:r>
            <a:r>
              <a:rPr spc="-14" dirty="0"/>
              <a:t>are </a:t>
            </a:r>
            <a:r>
              <a:rPr dirty="0"/>
              <a:t>used in a </a:t>
            </a:r>
            <a:r>
              <a:rPr spc="-14" dirty="0"/>
              <a:t>two-dimensional </a:t>
            </a:r>
            <a:r>
              <a:rPr spc="-78" dirty="0"/>
              <a:t>array, </a:t>
            </a:r>
            <a:r>
              <a:rPr spc="-7" dirty="0"/>
              <a:t>one for </a:t>
            </a:r>
            <a:r>
              <a:rPr dirty="0"/>
              <a:t>the  </a:t>
            </a:r>
            <a:r>
              <a:rPr spc="-149" dirty="0"/>
              <a:t>row, </a:t>
            </a:r>
            <a:r>
              <a:rPr spc="-7" dirty="0"/>
              <a:t>and </a:t>
            </a:r>
            <a:r>
              <a:rPr dirty="0"/>
              <a:t>the </a:t>
            </a:r>
            <a:r>
              <a:rPr spc="-7" dirty="0"/>
              <a:t>other </a:t>
            </a:r>
            <a:r>
              <a:rPr dirty="0"/>
              <a:t>for </a:t>
            </a:r>
            <a:r>
              <a:rPr spc="-7" dirty="0"/>
              <a:t>the column. </a:t>
            </a:r>
            <a:r>
              <a:rPr dirty="0"/>
              <a:t>As in a </a:t>
            </a:r>
            <a:r>
              <a:rPr spc="-7" dirty="0"/>
              <a:t>one-dimensional  </a:t>
            </a:r>
            <a:r>
              <a:rPr spc="-78" dirty="0"/>
              <a:t>array, </a:t>
            </a:r>
            <a:r>
              <a:rPr dirty="0"/>
              <a:t>the </a:t>
            </a:r>
            <a:r>
              <a:rPr spc="-7" dirty="0"/>
              <a:t>index for </a:t>
            </a:r>
            <a:r>
              <a:rPr spc="14" dirty="0"/>
              <a:t>each </a:t>
            </a:r>
            <a:r>
              <a:rPr dirty="0"/>
              <a:t>subscript is </a:t>
            </a:r>
            <a:r>
              <a:rPr spc="-14" dirty="0"/>
              <a:t>of </a:t>
            </a:r>
            <a:r>
              <a:rPr spc="-7" dirty="0"/>
              <a:t>the </a:t>
            </a:r>
            <a:r>
              <a:rPr dirty="0"/>
              <a:t>int </a:t>
            </a:r>
            <a:r>
              <a:rPr spc="-7" dirty="0"/>
              <a:t>type and </a:t>
            </a:r>
            <a:r>
              <a:rPr spc="21" dirty="0"/>
              <a:t>starts  </a:t>
            </a:r>
            <a:r>
              <a:rPr spc="-14" dirty="0"/>
              <a:t>from </a:t>
            </a:r>
            <a:r>
              <a:rPr spc="-7" dirty="0"/>
              <a:t>0.</a:t>
            </a:r>
          </a:p>
        </p:txBody>
      </p:sp>
      <p:sp>
        <p:nvSpPr>
          <p:cNvPr id="11" name="object 11"/>
          <p:cNvSpPr/>
          <p:nvPr/>
        </p:nvSpPr>
        <p:spPr>
          <a:xfrm>
            <a:off x="2244410" y="6565405"/>
            <a:ext cx="8080316" cy="37063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2226" y="514378"/>
            <a:ext cx="866264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2139979"/>
            <a:ext cx="11348493" cy="229541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05734" marR="7225" indent="-488575" defTabSz="1300460">
              <a:spcBef>
                <a:spcPts val="149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-135" dirty="0">
                <a:solidFill>
                  <a:prstClr val="black"/>
                </a:solidFill>
                <a:latin typeface="Perpetua"/>
                <a:cs typeface="Perpetua"/>
              </a:rPr>
              <a:t>You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can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also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use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initializer to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declare, create,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and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initialize 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85" dirty="0">
                <a:solidFill>
                  <a:prstClr val="black"/>
                </a:solidFill>
                <a:latin typeface="Perpetua"/>
                <a:cs typeface="Perpetua"/>
              </a:rPr>
              <a:t>array. 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For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example,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following 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code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 </a:t>
            </a:r>
            <a:r>
              <a:rPr sz="3698" dirty="0">
                <a:solidFill>
                  <a:srgbClr val="00AFEF"/>
                </a:solidFill>
                <a:latin typeface="Perpetua"/>
                <a:cs typeface="Perpetua"/>
              </a:rPr>
              <a:t>(a)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creates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with the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specified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initial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values,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This  is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equivalent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the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code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dirty="0">
                <a:solidFill>
                  <a:srgbClr val="00AFEF"/>
                </a:solidFill>
                <a:latin typeface="Perpetua"/>
                <a:cs typeface="Perpetua"/>
              </a:rPr>
              <a:t>(b).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028" y="5220310"/>
            <a:ext cx="12391407" cy="224983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1418924"/>
            <a:ext cx="11260892" cy="6443453"/>
          </a:xfrm>
          <a:prstGeom prst="rect">
            <a:avLst/>
          </a:prstGeom>
        </p:spPr>
        <p:txBody>
          <a:bodyPr vert="horz" wrap="square" lIns="0" tIns="306155" rIns="0" bIns="0" rtlCol="0">
            <a:spAutoFit/>
          </a:bodyPr>
          <a:lstStyle/>
          <a:p>
            <a:pPr marL="18062" defTabSz="1300460">
              <a:spcBef>
                <a:spcPts val="2411"/>
              </a:spcBef>
            </a:pPr>
            <a:r>
              <a:rPr sz="3698" b="1" spc="-7" dirty="0">
                <a:solidFill>
                  <a:srgbClr val="00AFEF"/>
                </a:solidFill>
                <a:latin typeface="Perpetua"/>
                <a:cs typeface="Perpetua"/>
              </a:rPr>
              <a:t>Obtaining </a:t>
            </a:r>
            <a:r>
              <a:rPr sz="3698" b="1" dirty="0">
                <a:solidFill>
                  <a:srgbClr val="00AFEF"/>
                </a:solidFill>
                <a:latin typeface="Perpetua"/>
                <a:cs typeface="Perpetua"/>
              </a:rPr>
              <a:t>the Lengths of </a:t>
            </a:r>
            <a:r>
              <a:rPr sz="3698" b="1" spc="-43" dirty="0">
                <a:solidFill>
                  <a:srgbClr val="00AFEF"/>
                </a:solidFill>
                <a:latin typeface="Perpetua"/>
                <a:cs typeface="Perpetua"/>
              </a:rPr>
              <a:t>Two-Dimensional</a:t>
            </a:r>
            <a:r>
              <a:rPr sz="3698" b="1" spc="-59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698" b="1" spc="-7" dirty="0">
                <a:solidFill>
                  <a:srgbClr val="00AFEF"/>
                </a:solidFill>
                <a:latin typeface="Perpetua"/>
                <a:cs typeface="Perpetua"/>
              </a:rPr>
              <a:t>Arrays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  <a:p>
            <a:pPr marL="505734" marR="7225" indent="-488575" defTabSz="1300460">
              <a:spcBef>
                <a:spcPts val="2091"/>
              </a:spcBef>
              <a:tabLst>
                <a:tab pos="505734" algn="l"/>
              </a:tabLst>
            </a:pPr>
            <a:r>
              <a:rPr sz="3413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two-dimensional array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actually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an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in </a:t>
            </a:r>
            <a:r>
              <a:rPr sz="3413" spc="7" dirty="0">
                <a:solidFill>
                  <a:prstClr val="black"/>
                </a:solidFill>
                <a:latin typeface="Perpetua"/>
                <a:cs typeface="Perpetua"/>
              </a:rPr>
              <a:t>which </a:t>
            </a:r>
            <a:r>
              <a:rPr sz="3413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element is  a one-dimensional </a:t>
            </a:r>
            <a:r>
              <a:rPr sz="3413" spc="-28" dirty="0">
                <a:solidFill>
                  <a:prstClr val="black"/>
                </a:solidFill>
                <a:latin typeface="Perpetua"/>
                <a:cs typeface="Perpetua"/>
              </a:rPr>
              <a:t>array.The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length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of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an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the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number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of  elements in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413" spc="-71" dirty="0">
                <a:solidFill>
                  <a:prstClr val="black"/>
                </a:solidFill>
                <a:latin typeface="Perpetua"/>
                <a:cs typeface="Perpetua"/>
              </a:rPr>
              <a:t>array, </a:t>
            </a:r>
            <a:r>
              <a:rPr sz="3413" spc="7" dirty="0">
                <a:solidFill>
                  <a:prstClr val="black"/>
                </a:solidFill>
                <a:latin typeface="Perpetua"/>
                <a:cs typeface="Perpetua"/>
              </a:rPr>
              <a:t>which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can be obtained using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x.length.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x[0],  x[1],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..., and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x[x.length-1]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are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arrays.Their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lengths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can be obtained  using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x[0].length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x[1].length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..., and</a:t>
            </a:r>
            <a:r>
              <a:rPr sz="3413" spc="-491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x[x.length-1].length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.</a:t>
            </a:r>
            <a:endParaRPr sz="3413">
              <a:solidFill>
                <a:prstClr val="black"/>
              </a:solidFill>
              <a:latin typeface="Perpetua"/>
              <a:cs typeface="Perpetua"/>
            </a:endParaRPr>
          </a:p>
          <a:p>
            <a:pPr defTabSz="1300460"/>
            <a:endParaRPr sz="384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300460">
              <a:spcBef>
                <a:spcPts val="21"/>
              </a:spcBef>
            </a:pPr>
            <a:endParaRPr sz="327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5734" marR="18062" indent="-488575" defTabSz="1300460">
              <a:tabLst>
                <a:tab pos="505734" algn="l"/>
              </a:tabLst>
            </a:pPr>
            <a:r>
              <a:rPr sz="3413" spc="-7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413" spc="-36" dirty="0">
                <a:solidFill>
                  <a:prstClr val="black"/>
                </a:solidFill>
                <a:latin typeface="Perpetua"/>
                <a:cs typeface="Perpetua"/>
              </a:rPr>
              <a:t>For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 example,</a:t>
            </a:r>
            <a:r>
              <a:rPr sz="3413" spc="-162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suppose</a:t>
            </a:r>
            <a:r>
              <a:rPr sz="3413" spc="-28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=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spc="-21" dirty="0">
                <a:solidFill>
                  <a:srgbClr val="00AFEF"/>
                </a:solidFill>
                <a:latin typeface="Perpetua"/>
                <a:cs typeface="Perpetua"/>
              </a:rPr>
              <a:t>new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int[3][4],</a:t>
            </a:r>
            <a:r>
              <a:rPr sz="3413" spc="-162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x[0],</a:t>
            </a:r>
            <a:r>
              <a:rPr sz="3413" spc="-149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x[1],</a:t>
            </a:r>
            <a:r>
              <a:rPr sz="3413" spc="-135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and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x[2]</a:t>
            </a:r>
            <a:r>
              <a:rPr sz="3413" spc="-14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are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one- 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dimensional 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arrays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and </a:t>
            </a:r>
            <a:r>
              <a:rPr sz="3413" spc="7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contains four elements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x.length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is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3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,  and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x[0].length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x[1].length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, and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x[2].length </a:t>
            </a:r>
            <a:r>
              <a:rPr sz="3413" spc="-14" dirty="0">
                <a:solidFill>
                  <a:srgbClr val="00AFEF"/>
                </a:solidFill>
                <a:latin typeface="Perpetua"/>
                <a:cs typeface="Perpetua"/>
              </a:rPr>
              <a:t>are</a:t>
            </a:r>
            <a:r>
              <a:rPr sz="3413" spc="-290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4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.</a:t>
            </a:r>
            <a:endParaRPr sz="3413">
              <a:solidFill>
                <a:prstClr val="black"/>
              </a:solidFill>
              <a:latin typeface="Perpetua"/>
              <a:cs typeface="Perpet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1426274"/>
            <a:ext cx="10771406" cy="2291176"/>
          </a:xfrm>
          <a:prstGeom prst="rect">
            <a:avLst/>
          </a:prstGeom>
        </p:spPr>
        <p:txBody>
          <a:bodyPr vert="horz" wrap="square" lIns="0" tIns="298930" rIns="0" bIns="0" rtlCol="0">
            <a:spAutoFit/>
          </a:bodyPr>
          <a:lstStyle/>
          <a:p>
            <a:pPr marL="18062" defTabSz="1300460">
              <a:spcBef>
                <a:spcPts val="2354"/>
              </a:spcBef>
            </a:pPr>
            <a:r>
              <a:rPr sz="3698" b="1" spc="-7" dirty="0">
                <a:solidFill>
                  <a:srgbClr val="00AFEF"/>
                </a:solidFill>
                <a:latin typeface="Perpetua"/>
                <a:cs typeface="Perpetua"/>
              </a:rPr>
              <a:t>Obtaining </a:t>
            </a:r>
            <a:r>
              <a:rPr sz="3698" b="1" dirty="0">
                <a:solidFill>
                  <a:srgbClr val="00AFEF"/>
                </a:solidFill>
                <a:latin typeface="Perpetua"/>
                <a:cs typeface="Perpetua"/>
              </a:rPr>
              <a:t>the Lengths of </a:t>
            </a:r>
            <a:r>
              <a:rPr sz="3698" b="1" spc="-43" dirty="0">
                <a:solidFill>
                  <a:srgbClr val="00AFEF"/>
                </a:solidFill>
                <a:latin typeface="Perpetua"/>
                <a:cs typeface="Perpetua"/>
              </a:rPr>
              <a:t>Two-Dimensional</a:t>
            </a:r>
            <a:r>
              <a:rPr sz="3698" b="1" spc="-582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698" b="1" spc="-7" dirty="0">
                <a:solidFill>
                  <a:srgbClr val="00AFEF"/>
                </a:solidFill>
                <a:latin typeface="Perpetua"/>
                <a:cs typeface="Perpetua"/>
              </a:rPr>
              <a:t>Arrays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  <a:p>
            <a:pPr marL="505734" marR="7225" indent="-488575" defTabSz="1300460">
              <a:spcBef>
                <a:spcPts val="2219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a one-dimensional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 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which  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 is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another one-dimensional</a:t>
            </a:r>
            <a:r>
              <a:rPr sz="3698" spc="-57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8" dirty="0">
                <a:solidFill>
                  <a:prstClr val="black"/>
                </a:solidFill>
                <a:latin typeface="Perpetua"/>
                <a:cs typeface="Perpetua"/>
              </a:rPr>
              <a:t>array.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8215" y="4218940"/>
            <a:ext cx="11361860" cy="3643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2" y="1447938"/>
            <a:ext cx="11407195" cy="2836474"/>
          </a:xfrm>
          <a:prstGeom prst="rect">
            <a:avLst/>
          </a:prstGeom>
        </p:spPr>
        <p:txBody>
          <a:bodyPr vert="horz" wrap="square" lIns="0" tIns="288092" rIns="0" bIns="0" rtlCol="0">
            <a:spAutoFit/>
          </a:bodyPr>
          <a:lstStyle/>
          <a:p>
            <a:pPr marL="18062" defTabSz="1300460">
              <a:spcBef>
                <a:spcPts val="2268"/>
              </a:spcBef>
            </a:pPr>
            <a:r>
              <a:rPr sz="3698" b="1" spc="-7" dirty="0">
                <a:solidFill>
                  <a:srgbClr val="00AFEF"/>
                </a:solidFill>
                <a:latin typeface="Calibri"/>
                <a:cs typeface="Calibri"/>
              </a:rPr>
              <a:t>Ragged</a:t>
            </a:r>
            <a:r>
              <a:rPr sz="3698" b="1" spc="-1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698" b="1" spc="-28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698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3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spc="-50" dirty="0">
                <a:solidFill>
                  <a:prstClr val="black"/>
                </a:solidFill>
                <a:latin typeface="Perpetua"/>
                <a:cs typeface="Perpetua"/>
              </a:rPr>
              <a:t>row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 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itself an </a:t>
            </a:r>
            <a:r>
              <a:rPr sz="3698" spc="-85" dirty="0">
                <a:solidFill>
                  <a:prstClr val="black"/>
                </a:solidFill>
                <a:latin typeface="Perpetua"/>
                <a:cs typeface="Perpetua"/>
              </a:rPr>
              <a:t>array.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Thus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 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rows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can </a:t>
            </a:r>
            <a:r>
              <a:rPr sz="3698" spc="-50" dirty="0">
                <a:solidFill>
                  <a:prstClr val="black"/>
                </a:solidFill>
                <a:latin typeface="Perpetua"/>
                <a:cs typeface="Perpetua"/>
              </a:rPr>
              <a:t>have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different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lengths.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of this kind is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known</a:t>
            </a:r>
            <a:r>
              <a:rPr sz="3698" spc="-334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as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i="1" spc="-43" dirty="0">
                <a:solidFill>
                  <a:prstClr val="black"/>
                </a:solidFill>
                <a:latin typeface="Perpetua"/>
                <a:cs typeface="Perpetua"/>
              </a:rPr>
              <a:t>ragged </a:t>
            </a:r>
            <a:r>
              <a:rPr sz="3698" i="1" spc="-21" dirty="0">
                <a:solidFill>
                  <a:prstClr val="black"/>
                </a:solidFill>
                <a:latin typeface="Perpetua"/>
                <a:cs typeface="Perpetua"/>
              </a:rPr>
              <a:t>array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.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Here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 example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of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creating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ragged</a:t>
            </a:r>
            <a:r>
              <a:rPr sz="3698" spc="-185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973" y="7436544"/>
            <a:ext cx="11392747" cy="1593863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505734" marR="7225" indent="-488575" defTabSz="1300460">
              <a:spcBef>
                <a:spcPts val="142"/>
              </a:spcBef>
              <a:tabLst>
                <a:tab pos="505734" algn="l"/>
              </a:tabLst>
            </a:pPr>
            <a:r>
              <a:rPr sz="3413" spc="-7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As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can be seen,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triangleArray[0].length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5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triangleArray[1].length</a:t>
            </a:r>
            <a:r>
              <a:rPr sz="3413" spc="-206" dirty="0">
                <a:solidFill>
                  <a:srgbClr val="00AFEF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4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triangleArray[2].length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3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 </a:t>
            </a:r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triangleArray[3].length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2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,</a:t>
            </a:r>
            <a:r>
              <a:rPr sz="3413" spc="-455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spc="-7" dirty="0">
                <a:solidFill>
                  <a:prstClr val="black"/>
                </a:solidFill>
                <a:latin typeface="Perpetua"/>
                <a:cs typeface="Perpetua"/>
              </a:rPr>
              <a:t>and</a:t>
            </a:r>
            <a:endParaRPr sz="3413">
              <a:solidFill>
                <a:prstClr val="black"/>
              </a:solidFill>
              <a:latin typeface="Perpetua"/>
              <a:cs typeface="Perpetua"/>
            </a:endParaRPr>
          </a:p>
          <a:p>
            <a:pPr marL="505734" defTabSz="1300460"/>
            <a:r>
              <a:rPr sz="3413" spc="-7" dirty="0">
                <a:solidFill>
                  <a:srgbClr val="00AFEF"/>
                </a:solidFill>
                <a:latin typeface="Perpetua"/>
                <a:cs typeface="Perpetua"/>
              </a:rPr>
              <a:t>triangleArray[4].length 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is</a:t>
            </a:r>
            <a:r>
              <a:rPr sz="3413" spc="-14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413" dirty="0">
                <a:solidFill>
                  <a:srgbClr val="00AFEF"/>
                </a:solidFill>
                <a:latin typeface="Perpetua"/>
                <a:cs typeface="Perpetua"/>
              </a:rPr>
              <a:t>1</a:t>
            </a:r>
            <a:r>
              <a:rPr sz="3413" dirty="0">
                <a:solidFill>
                  <a:prstClr val="black"/>
                </a:solidFill>
                <a:latin typeface="Perpetua"/>
                <a:cs typeface="Perpetua"/>
              </a:rPr>
              <a:t>.</a:t>
            </a:r>
            <a:endParaRPr sz="3413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7707" y="4485537"/>
            <a:ext cx="7261013" cy="28848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2" y="1417230"/>
            <a:ext cx="10402034" cy="2348585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(Initializing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arrays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with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random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values)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following</a:t>
            </a:r>
            <a:r>
              <a:rPr sz="3698" spc="-455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initializes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with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random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values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between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0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and</a:t>
            </a:r>
            <a:r>
              <a:rPr sz="3698" spc="21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99: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92494" y="4002194"/>
            <a:ext cx="9911825" cy="49851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1417230"/>
            <a:ext cx="11064917" cy="2348585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(Printing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arrays) </a:t>
            </a:r>
            <a:r>
              <a:rPr sz="3698" spc="-242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print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a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two-dimensional </a:t>
            </a:r>
            <a:r>
              <a:rPr sz="3698" spc="-85" dirty="0">
                <a:solidFill>
                  <a:prstClr val="black"/>
                </a:solidFill>
                <a:latin typeface="Perpetua"/>
                <a:cs typeface="Perpetua"/>
              </a:rPr>
              <a:t>array,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you </a:t>
            </a:r>
            <a:r>
              <a:rPr sz="3698" spc="-50" dirty="0">
                <a:solidFill>
                  <a:prstClr val="black"/>
                </a:solidFill>
                <a:latin typeface="Perpetua"/>
                <a:cs typeface="Perpetua"/>
              </a:rPr>
              <a:t>have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 </a:t>
            </a:r>
            <a:r>
              <a:rPr sz="3698" spc="7" dirty="0">
                <a:solidFill>
                  <a:prstClr val="black"/>
                </a:solidFill>
                <a:latin typeface="Perpetua"/>
                <a:cs typeface="Perpetua"/>
              </a:rPr>
              <a:t>print 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 in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using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like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following: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0720" y="3893820"/>
            <a:ext cx="9846801" cy="54186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87900"/>
            <a:ext cx="891667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JUnit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fail()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  <a:tab pos="6872605" algn="l"/>
              </a:tabLst>
            </a:pPr>
            <a:r>
              <a:rPr sz="4200" spc="-25" dirty="0">
                <a:latin typeface="Gill Sans MT"/>
                <a:cs typeface="Gill Sans MT"/>
              </a:rPr>
              <a:t>More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17500"/>
            <a:ext cx="327287" cy="975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2938" y="8445500"/>
            <a:ext cx="344988" cy="614116"/>
          </a:xfrm>
          <a:custGeom>
            <a:avLst/>
            <a:gdLst/>
            <a:ahLst/>
            <a:cxnLst/>
            <a:rect l="l" t="t" r="r" b="b"/>
            <a:pathLst>
              <a:path w="242570" h="431800">
                <a:moveTo>
                  <a:pt x="98171" y="0"/>
                </a:moveTo>
                <a:lnTo>
                  <a:pt x="0" y="0"/>
                </a:lnTo>
                <a:lnTo>
                  <a:pt x="140970" y="215646"/>
                </a:lnTo>
                <a:lnTo>
                  <a:pt x="0" y="431292"/>
                </a:lnTo>
                <a:lnTo>
                  <a:pt x="98171" y="431292"/>
                </a:lnTo>
                <a:lnTo>
                  <a:pt x="242316" y="215646"/>
                </a:lnTo>
                <a:lnTo>
                  <a:pt x="98171" y="0"/>
                </a:lnTo>
                <a:close/>
              </a:path>
            </a:pathLst>
          </a:custGeom>
          <a:solidFill>
            <a:srgbClr val="717981"/>
          </a:solid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554" y="317501"/>
            <a:ext cx="2587955" cy="1911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32397" y="317501"/>
            <a:ext cx="1424026" cy="1911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1312" y="317501"/>
            <a:ext cx="8232038" cy="1911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055" y="615734"/>
            <a:ext cx="12320202" cy="106884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18062">
              <a:spcBef>
                <a:spcPts val="142"/>
              </a:spcBef>
            </a:pPr>
            <a:r>
              <a:rPr spc="-43" dirty="0"/>
              <a:t>Two-Dimensional</a:t>
            </a:r>
            <a:r>
              <a:rPr spc="-92" dirty="0"/>
              <a:t> </a:t>
            </a:r>
            <a:r>
              <a:rPr spc="-21" dirty="0"/>
              <a:t>Arrays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973" y="1308856"/>
            <a:ext cx="11183225" cy="2917650"/>
          </a:xfrm>
          <a:prstGeom prst="rect">
            <a:avLst/>
          </a:prstGeom>
        </p:spPr>
        <p:txBody>
          <a:bodyPr vert="horz" wrap="square" lIns="0" tIns="312476" rIns="0" bIns="0" rtlCol="0">
            <a:spAutoFit/>
          </a:bodyPr>
          <a:lstStyle/>
          <a:p>
            <a:pPr marL="18062" defTabSz="1300460">
              <a:spcBef>
                <a:spcPts val="2460"/>
              </a:spcBef>
            </a:pPr>
            <a:r>
              <a:rPr sz="3982" b="1" spc="-14" dirty="0">
                <a:solidFill>
                  <a:srgbClr val="00AFEF"/>
                </a:solidFill>
                <a:latin typeface="Calibri"/>
                <a:cs typeface="Calibri"/>
              </a:rPr>
              <a:t>Processing </a:t>
            </a:r>
            <a:r>
              <a:rPr sz="3982" b="1" spc="-21" dirty="0">
                <a:solidFill>
                  <a:srgbClr val="00AFEF"/>
                </a:solidFill>
                <a:latin typeface="Calibri"/>
                <a:cs typeface="Calibri"/>
              </a:rPr>
              <a:t>Two-Dimensional</a:t>
            </a:r>
            <a:r>
              <a:rPr sz="3982" b="1" spc="7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982" b="1" spc="-36" dirty="0">
                <a:solidFill>
                  <a:srgbClr val="00AFEF"/>
                </a:solidFill>
                <a:latin typeface="Calibri"/>
                <a:cs typeface="Calibri"/>
              </a:rPr>
              <a:t>Arrays</a:t>
            </a:r>
            <a:endParaRPr sz="3982">
              <a:solidFill>
                <a:prstClr val="black"/>
              </a:solidFill>
              <a:latin typeface="Calibri"/>
              <a:cs typeface="Calibri"/>
            </a:endParaRPr>
          </a:p>
          <a:p>
            <a:pPr marL="505734" marR="7225" indent="-488575" defTabSz="1300460">
              <a:spcBef>
                <a:spcPts val="2183"/>
              </a:spcBef>
              <a:tabLst>
                <a:tab pos="505734" algn="l"/>
              </a:tabLst>
            </a:pPr>
            <a:r>
              <a:rPr sz="3698" dirty="0">
                <a:solidFill>
                  <a:prstClr val="black"/>
                </a:solidFill>
                <a:latin typeface="Arial"/>
                <a:cs typeface="Arial"/>
              </a:rPr>
              <a:t>»	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(Summing all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elements) Use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variable named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store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the  sum. </a:t>
            </a:r>
            <a:r>
              <a:rPr sz="3698" spc="-14" dirty="0">
                <a:solidFill>
                  <a:prstClr val="black"/>
                </a:solidFill>
                <a:latin typeface="Perpetua"/>
                <a:cs typeface="Perpetua"/>
              </a:rPr>
              <a:t>Initially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is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0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. Add </a:t>
            </a:r>
            <a:r>
              <a:rPr sz="3698" spc="14" dirty="0">
                <a:solidFill>
                  <a:prstClr val="black"/>
                </a:solidFill>
                <a:latin typeface="Perpetua"/>
                <a:cs typeface="Perpetua"/>
              </a:rPr>
              <a:t>each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element in the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array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to </a:t>
            </a:r>
            <a:r>
              <a:rPr sz="3698" spc="-7" dirty="0">
                <a:solidFill>
                  <a:srgbClr val="00AFEF"/>
                </a:solidFill>
                <a:latin typeface="Perpetua"/>
                <a:cs typeface="Perpetua"/>
              </a:rPr>
              <a:t>total 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using a </a:t>
            </a:r>
            <a:r>
              <a:rPr sz="3698" spc="-7" dirty="0">
                <a:solidFill>
                  <a:prstClr val="black"/>
                </a:solidFill>
                <a:latin typeface="Perpetua"/>
                <a:cs typeface="Perpetua"/>
              </a:rPr>
              <a:t>loop </a:t>
            </a:r>
            <a:r>
              <a:rPr sz="3698" spc="-21" dirty="0">
                <a:solidFill>
                  <a:prstClr val="black"/>
                </a:solidFill>
                <a:latin typeface="Perpetua"/>
                <a:cs typeface="Perpetua"/>
              </a:rPr>
              <a:t>like</a:t>
            </a:r>
            <a:r>
              <a:rPr sz="3698" spc="-36" dirty="0">
                <a:solidFill>
                  <a:prstClr val="black"/>
                </a:solidFill>
                <a:latin typeface="Perpetua"/>
                <a:cs typeface="Perpetua"/>
              </a:rPr>
              <a:t> </a:t>
            </a:r>
            <a:r>
              <a:rPr sz="3698" dirty="0">
                <a:solidFill>
                  <a:prstClr val="black"/>
                </a:solidFill>
                <a:latin typeface="Perpetua"/>
                <a:cs typeface="Perpetua"/>
              </a:rPr>
              <a:t>this:</a:t>
            </a:r>
            <a:endParaRPr sz="3698">
              <a:solidFill>
                <a:prstClr val="black"/>
              </a:solidFill>
              <a:latin typeface="Perpetua"/>
              <a:cs typeface="Perpet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3416" y="4218940"/>
            <a:ext cx="8366421" cy="53926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300460"/>
            <a:endParaRPr sz="256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225" y="203200"/>
            <a:ext cx="6604634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85240" marR="5080" indent="-1273175">
              <a:lnSpc>
                <a:spcPts val="9600"/>
              </a:lnSpc>
              <a:spcBef>
                <a:spcPts val="819"/>
              </a:spcBef>
            </a:pPr>
            <a:r>
              <a:rPr spc="-45" dirty="0">
                <a:latin typeface="Gill Sans MT"/>
                <a:cs typeface="Gill Sans MT"/>
              </a:rPr>
              <a:t>More </a:t>
            </a:r>
            <a:r>
              <a:rPr dirty="0">
                <a:latin typeface="Gill Sans MT"/>
                <a:cs typeface="Gill Sans MT"/>
              </a:rPr>
              <a:t>2D</a:t>
            </a:r>
            <a:r>
              <a:rPr spc="-894" dirty="0">
                <a:latin typeface="Gill Sans MT"/>
                <a:cs typeface="Gill Sans MT"/>
              </a:rPr>
              <a:t> </a:t>
            </a:r>
            <a:r>
              <a:rPr spc="-85" dirty="0">
                <a:latin typeface="Gill Sans MT"/>
                <a:cs typeface="Gill Sans MT"/>
              </a:rPr>
              <a:t>Array  </a:t>
            </a:r>
            <a:r>
              <a:rPr spc="-5" dirty="0">
                <a:latin typeface="Gill Sans MT"/>
                <a:cs typeface="Gill Sans MT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5449570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PrintRow2D.java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PrintCol2D.java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682" y="4127500"/>
            <a:ext cx="6307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Gill Sans MT"/>
                <a:cs typeface="Gill Sans MT"/>
              </a:rPr>
              <a:t>JUnit</a:t>
            </a:r>
            <a:r>
              <a:rPr spc="-105" dirty="0">
                <a:latin typeface="Gill Sans MT"/>
                <a:cs typeface="Gill Sans MT"/>
              </a:rPr>
              <a:t> </a:t>
            </a: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7658" y="673100"/>
            <a:ext cx="655891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fail()</a:t>
            </a: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200" spc="-70" dirty="0">
                <a:latin typeface="Gill Sans MT"/>
                <a:cs typeface="Gill Sans MT"/>
              </a:rPr>
              <a:t>Triggers </a:t>
            </a:r>
            <a:r>
              <a:rPr sz="4200" spc="-5" dirty="0">
                <a:latin typeface="Gill Sans MT"/>
                <a:cs typeface="Gill Sans MT"/>
              </a:rPr>
              <a:t>immediate test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failure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176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814" y="1637029"/>
            <a:ext cx="11548745" cy="19431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10"/>
              </a:spcBef>
            </a:pPr>
            <a:r>
              <a:rPr sz="4200" spc="-70" dirty="0">
                <a:latin typeface="Gill Sans MT"/>
                <a:cs typeface="Gill Sans MT"/>
              </a:rPr>
              <a:t>Triggers </a:t>
            </a:r>
            <a:r>
              <a:rPr sz="4200" spc="-5" dirty="0">
                <a:latin typeface="Gill Sans MT"/>
                <a:cs typeface="Gill Sans MT"/>
              </a:rPr>
              <a:t>immediate test</a:t>
            </a:r>
            <a:r>
              <a:rPr sz="4200" spc="5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failure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import static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org.junit.Assert.fail;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176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10"/>
              </a:spcBef>
            </a:pPr>
            <a:r>
              <a:rPr spc="-70" dirty="0"/>
              <a:t>Triggers </a:t>
            </a:r>
            <a:r>
              <a:rPr spc="-5" dirty="0"/>
              <a:t>immediate test</a:t>
            </a:r>
            <a:r>
              <a:rPr spc="55" dirty="0"/>
              <a:t> </a:t>
            </a:r>
            <a:r>
              <a:rPr spc="-15" dirty="0"/>
              <a:t>failure</a:t>
            </a: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pc="-5" dirty="0">
                <a:latin typeface="Courier New"/>
                <a:cs typeface="Courier New"/>
              </a:rPr>
              <a:t>import static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org.junit.Assert.fail;</a:t>
            </a: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 marL="1088390">
              <a:lnSpc>
                <a:spcPts val="4920"/>
              </a:lnSpc>
              <a:spcBef>
                <a:spcPts val="3005"/>
              </a:spcBef>
            </a:pPr>
            <a:r>
              <a:rPr dirty="0">
                <a:latin typeface="Courier New"/>
                <a:cs typeface="Courier New"/>
              </a:rPr>
              <a:t>@Test</a:t>
            </a:r>
          </a:p>
          <a:p>
            <a:pPr marL="1729105" marR="1169670" indent="-64071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public void testSomething()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if (someFailureCondition)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236918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fail();</a:t>
            </a:r>
          </a:p>
          <a:p>
            <a:pPr marL="1729105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088390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Gill Sans MT"/>
                <a:cs typeface="Gill Sans MT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049770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FailExample.java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FailExampleTest.java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239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fail()</a:t>
            </a:r>
            <a:r>
              <a:rPr spc="-2800" dirty="0"/>
              <a:t> </a:t>
            </a:r>
            <a:r>
              <a:rPr spc="-5" dirty="0">
                <a:latin typeface="Gill Sans MT"/>
                <a:cs typeface="Gill Sans MT"/>
              </a:rPr>
              <a:t>Utility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3365500"/>
            <a:ext cx="10055225" cy="442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255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1228725" algn="l"/>
                <a:tab pos="2000885" algn="l"/>
                <a:tab pos="4928235" algn="l"/>
                <a:tab pos="8219440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me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ail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nn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4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phr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sed  as	one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equals	another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endParaRPr sz="4200">
              <a:latin typeface="Gill Sans MT"/>
              <a:cs typeface="Gill Sans MT"/>
            </a:endParaRPr>
          </a:p>
          <a:p>
            <a:pPr marL="6477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47700" algn="l"/>
                <a:tab pos="3502660" algn="l"/>
              </a:tabLst>
            </a:pPr>
            <a:r>
              <a:rPr sz="4200" spc="-10" dirty="0">
                <a:latin typeface="Gill Sans MT"/>
                <a:cs typeface="Gill Sans MT"/>
              </a:rPr>
              <a:t>Occasionally	</a:t>
            </a:r>
            <a:r>
              <a:rPr sz="4200" spc="-25" dirty="0">
                <a:latin typeface="Gill Sans MT"/>
                <a:cs typeface="Gill Sans MT"/>
              </a:rPr>
              <a:t>more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convenient</a:t>
            </a:r>
            <a:endParaRPr sz="4200">
              <a:latin typeface="Gill Sans MT"/>
              <a:cs typeface="Gill Sans MT"/>
            </a:endParaRPr>
          </a:p>
          <a:p>
            <a:pPr marL="647700" marR="17780" indent="-571500">
              <a:lnSpc>
                <a:spcPct val="100200"/>
              </a:lnSpc>
              <a:spcBef>
                <a:spcPts val="225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 </a:t>
            </a:r>
            <a:r>
              <a:rPr sz="4200" dirty="0">
                <a:latin typeface="Gill Sans MT"/>
                <a:cs typeface="Gill Sans MT"/>
              </a:rPr>
              <a:t>our </a:t>
            </a:r>
            <a:r>
              <a:rPr sz="4200" spc="-20" dirty="0">
                <a:latin typeface="Gill Sans MT"/>
                <a:cs typeface="Gill Sans MT"/>
              </a:rPr>
              <a:t>own  </a:t>
            </a:r>
            <a:r>
              <a:rPr sz="4200" dirty="0">
                <a:latin typeface="Courier New"/>
                <a:cs typeface="Courier New"/>
              </a:rPr>
              <a:t>assertEquals()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dirty="0">
                <a:latin typeface="Courier New"/>
                <a:cs typeface="Courier New"/>
              </a:rPr>
              <a:t>assertArrayEquals()</a:t>
            </a:r>
            <a:r>
              <a:rPr sz="4200" spc="-14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using </a:t>
            </a:r>
            <a:r>
              <a:rPr sz="4200" dirty="0">
                <a:latin typeface="Courier New"/>
                <a:cs typeface="Courier New"/>
              </a:rPr>
              <a:t>fail()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EE12-07E4-4E08-9684-2CA760E4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321" y="1884929"/>
            <a:ext cx="10237560" cy="3231654"/>
          </a:xfrm>
        </p:spPr>
        <p:txBody>
          <a:bodyPr/>
          <a:lstStyle/>
          <a:p>
            <a:r>
              <a:rPr lang="en-US" dirty="0"/>
              <a:t>Some cases where it is useful:</a:t>
            </a:r>
          </a:p>
          <a:p>
            <a:r>
              <a:rPr lang="en-US" dirty="0"/>
              <a:t>1- mark a test that is incomplete, so it fails and warns you until you can finish it</a:t>
            </a:r>
          </a:p>
          <a:p>
            <a:r>
              <a:rPr lang="en-US" dirty="0"/>
              <a:t>2- making sure an exception is thrown: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1067</Words>
  <Application>Microsoft Macintosh PowerPoint</Application>
  <PresentationFormat>Custom</PresentationFormat>
  <Paragraphs>92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Franklin Gothic Book</vt:lpstr>
      <vt:lpstr>Gill Sans MT</vt:lpstr>
      <vt:lpstr>Lucida Sans Unicode</vt:lpstr>
      <vt:lpstr>Perpetua</vt:lpstr>
      <vt:lpstr>Times New Roman</vt:lpstr>
      <vt:lpstr>Office Theme</vt:lpstr>
      <vt:lpstr>1_Office Theme</vt:lpstr>
      <vt:lpstr>COMP 110/L Lecture 18 Maryam Jalali       Some slides adapted from Dr. Kyle Dewey</vt:lpstr>
      <vt:lpstr>Outline</vt:lpstr>
      <vt:lpstr>JUnit fail()</vt:lpstr>
      <vt:lpstr>fail() Triggers immediate test failure</vt:lpstr>
      <vt:lpstr>fail()</vt:lpstr>
      <vt:lpstr>fail()</vt:lpstr>
      <vt:lpstr>Example</vt:lpstr>
      <vt:lpstr>fail() Utility</vt:lpstr>
      <vt:lpstr>PowerPoint Presentation</vt:lpstr>
      <vt:lpstr>PowerPoint Presentation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Two-Dimensional Arrays</vt:lpstr>
      <vt:lpstr>More 2D Array 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18 Kyle Dewey</dc:title>
  <cp:lastModifiedBy>Jalalitabar, Maryamsadat</cp:lastModifiedBy>
  <cp:revision>8</cp:revision>
  <dcterms:created xsi:type="dcterms:W3CDTF">2019-10-31T00:33:33Z</dcterms:created>
  <dcterms:modified xsi:type="dcterms:W3CDTF">2021-04-20T17:51:11Z</dcterms:modified>
</cp:coreProperties>
</file>