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3004800" cy="11074400"/>
  <p:notesSz cx="13004800" cy="1107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0"/>
    <p:restoredTop sz="80400" autoAdjust="0"/>
  </p:normalViewPr>
  <p:slideViewPr>
    <p:cSldViewPr>
      <p:cViewPr varScale="1">
        <p:scale>
          <a:sx n="82" d="100"/>
          <a:sy n="82" d="100"/>
        </p:scale>
        <p:origin x="3000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376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9B3F85-17F2-4A48-B3F3-6747E2A75F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FFBDE-293C-4CF1-A0B5-927092C38B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A5A8FA-56BC-439E-ADA0-CFD858FC4835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F2A42-7CCB-4C7B-AA07-16892537D9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69FEA-ECF4-4740-AA9F-6E68DBDEA2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36600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78B253-8629-4B3A-83DE-84B984F98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60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814CB5-5FB5-4DEA-8EE6-BD64E43353A6}" type="datetimeFigureOut">
              <a:rPr lang="en-US" smtClean="0"/>
              <a:t>11/19/20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84300"/>
            <a:ext cx="4387850" cy="3736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329238"/>
            <a:ext cx="10404475" cy="43608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518775"/>
            <a:ext cx="5635625" cy="5556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A4748-1A8F-4B7D-9BA2-05B3AFA2C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574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911860">
              <a:lnSpc>
                <a:spcPts val="2600"/>
              </a:lnSpc>
              <a:spcBef>
                <a:spcPts val="22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example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last time stated that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had Mammal objects, Cat objects, and Dog objects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-Cat and Dog objects were both Mammal objects because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inheritance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-Having </a:t>
            </a:r>
            <a:r>
              <a:rPr lang="en-US" sz="1200" dirty="0">
                <a:latin typeface="Lucida Sans Unicode"/>
                <a:cs typeface="Lucida Sans Unicode"/>
              </a:rPr>
              <a:t>just a </a:t>
            </a:r>
            <a:r>
              <a:rPr lang="en-US" sz="1200" spc="-5" dirty="0">
                <a:latin typeface="Lucida Sans Unicode"/>
                <a:cs typeface="Lucida Sans Unicode"/>
              </a:rPr>
              <a:t>Mammal object </a:t>
            </a:r>
            <a:r>
              <a:rPr lang="en-US" sz="1200" dirty="0">
                <a:latin typeface="Lucida Sans Unicode"/>
                <a:cs typeface="Lucida Sans Unicode"/>
              </a:rPr>
              <a:t>(which isn’t a </a:t>
            </a:r>
            <a:r>
              <a:rPr lang="en-US" sz="1200" spc="-5" dirty="0">
                <a:latin typeface="Lucida Sans Unicode"/>
                <a:cs typeface="Lucida Sans Unicode"/>
              </a:rPr>
              <a:t>Cat, Dog, </a:t>
            </a:r>
            <a:r>
              <a:rPr lang="en-US" sz="1200" dirty="0">
                <a:latin typeface="Lucida Sans Unicode"/>
                <a:cs typeface="Lucida Sans Unicode"/>
              </a:rPr>
              <a:t>or some </a:t>
            </a:r>
            <a:r>
              <a:rPr lang="en-US" sz="1200" spc="-5" dirty="0">
                <a:latin typeface="Lucida Sans Unicode"/>
                <a:cs typeface="Lucida Sans Unicode"/>
              </a:rPr>
              <a:t>other actual animal)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strange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180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-Output does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change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at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all.	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m1 knows </a:t>
            </a:r>
            <a:r>
              <a:rPr lang="en-US" sz="1200" spc="-5" dirty="0">
                <a:latin typeface="Lucida Sans Unicode"/>
                <a:cs typeface="Lucida Sans Unicode"/>
              </a:rPr>
              <a:t>it’s really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Cat and </a:t>
            </a:r>
            <a:r>
              <a:rPr lang="en-US" sz="1200" dirty="0">
                <a:latin typeface="Lucida Sans Unicode"/>
                <a:cs typeface="Lucida Sans Unicode"/>
              </a:rPr>
              <a:t>m2 knows </a:t>
            </a:r>
            <a:r>
              <a:rPr lang="en-US" sz="1200" spc="-5" dirty="0">
                <a:latin typeface="Lucida Sans Unicode"/>
                <a:cs typeface="Lucida Sans Unicode"/>
              </a:rPr>
              <a:t>it’s really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40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2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 don’t </a:t>
            </a:r>
            <a:r>
              <a:rPr lang="en-US" sz="1200" spc="-5" dirty="0">
                <a:latin typeface="Lucida Sans Unicode"/>
                <a:cs typeface="Lucida Sans Unicode"/>
              </a:rPr>
              <a:t>need to </a:t>
            </a:r>
            <a:r>
              <a:rPr lang="en-US" sz="1200" dirty="0">
                <a:latin typeface="Lucida Sans Unicode"/>
                <a:cs typeface="Lucida Sans Unicode"/>
              </a:rPr>
              <a:t>know if m is a </a:t>
            </a:r>
            <a:r>
              <a:rPr lang="en-US" sz="1200" spc="-5" dirty="0">
                <a:latin typeface="Lucida Sans Unicode"/>
                <a:cs typeface="Lucida Sans Unicode"/>
              </a:rPr>
              <a:t>Dog </a:t>
            </a:r>
            <a:r>
              <a:rPr lang="en-US" sz="1200" dirty="0">
                <a:latin typeface="Lucida Sans Unicode"/>
                <a:cs typeface="Lucida Sans Unicode"/>
              </a:rPr>
              <a:t>or a </a:t>
            </a:r>
            <a:r>
              <a:rPr lang="en-US" sz="1200" spc="-5" dirty="0">
                <a:latin typeface="Lucida Sans Unicode"/>
                <a:cs typeface="Lucida Sans Unicode"/>
              </a:rPr>
              <a:t>Cat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order to write the above code, </a:t>
            </a:r>
            <a:r>
              <a:rPr lang="en-US" sz="1200" dirty="0">
                <a:latin typeface="Lucida Sans Unicode"/>
                <a:cs typeface="Lucida Sans Unicode"/>
              </a:rPr>
              <a:t>only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m is a </a:t>
            </a:r>
            <a:r>
              <a:rPr lang="en-US" sz="1200" spc="-5" dirty="0">
                <a:latin typeface="Lucida Sans Unicode"/>
                <a:cs typeface="Lucida Sans Unicode"/>
              </a:rPr>
              <a:t>Mammal </a:t>
            </a:r>
            <a:r>
              <a:rPr lang="en-US" sz="1200" dirty="0">
                <a:latin typeface="Lucida Sans Unicode"/>
                <a:cs typeface="Lucida Sans Unicode"/>
              </a:rPr>
              <a:t>so I </a:t>
            </a:r>
            <a:r>
              <a:rPr lang="en-US" sz="1200" spc="-5" dirty="0">
                <a:latin typeface="Lucida Sans Unicode"/>
                <a:cs typeface="Lucida Sans Unicode"/>
              </a:rPr>
              <a:t>can call the breathe()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-Key point: breathe() can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erent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things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-Before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62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-And </a:t>
            </a:r>
            <a:r>
              <a:rPr lang="en-US" sz="1200" dirty="0">
                <a:latin typeface="Lucida Sans Unicode"/>
                <a:cs typeface="Lucida Sans Unicode"/>
              </a:rPr>
              <a:t>we could </a:t>
            </a:r>
            <a:r>
              <a:rPr lang="en-US" sz="1200" spc="-5" dirty="0">
                <a:latin typeface="Lucida Sans Unicode"/>
                <a:cs typeface="Lucida Sans Unicode"/>
              </a:rPr>
              <a:t>create instances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this class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directly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9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declare Mammal as an abstract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43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declare Mammal as an abstract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8765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-From last time: mammals breathe, </a:t>
            </a:r>
            <a:r>
              <a:rPr lang="en-US" sz="1200" dirty="0">
                <a:latin typeface="Lucida Sans Unicode"/>
                <a:cs typeface="Lucida Sans Unicode"/>
              </a:rPr>
              <a:t>so </a:t>
            </a:r>
            <a:r>
              <a:rPr lang="en-US" sz="1200" spc="-5" dirty="0">
                <a:latin typeface="Lucida Sans Unicode"/>
                <a:cs typeface="Lucida Sans Unicode"/>
              </a:rPr>
              <a:t>transitively cats and dogs breathe,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too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-Phrased another way, all mammals breathe, </a:t>
            </a:r>
            <a:r>
              <a:rPr lang="en-US" sz="1200" dirty="0">
                <a:latin typeface="Lucida Sans Unicode"/>
                <a:cs typeface="Lucida Sans Unicode"/>
              </a:rPr>
              <a:t>so if I </a:t>
            </a:r>
            <a:r>
              <a:rPr lang="en-US" sz="1200" spc="-5" dirty="0">
                <a:latin typeface="Lucida Sans Unicode"/>
                <a:cs typeface="Lucida Sans Unicode"/>
              </a:rPr>
              <a:t>have any mammal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can ask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to</a:t>
            </a:r>
            <a:r>
              <a:rPr lang="en-US" sz="1200" spc="1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13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-Snippet </a:t>
            </a:r>
            <a:r>
              <a:rPr lang="en-US" sz="1200" dirty="0">
                <a:latin typeface="Lucida Sans Unicode"/>
                <a:cs typeface="Lucida Sans Unicode"/>
              </a:rPr>
              <a:t>of code from </a:t>
            </a:r>
            <a:r>
              <a:rPr lang="en-US" sz="1200" spc="-5" dirty="0">
                <a:latin typeface="Lucida Sans Unicode"/>
                <a:cs typeface="Lucida Sans Unicode"/>
              </a:rPr>
              <a:t>the last time: have variables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explicitly track that they </a:t>
            </a:r>
            <a:r>
              <a:rPr lang="en-US" sz="1200" dirty="0">
                <a:latin typeface="Lucida Sans Unicode"/>
                <a:cs typeface="Lucida Sans Unicode"/>
              </a:rPr>
              <a:t>point </a:t>
            </a:r>
            <a:r>
              <a:rPr lang="en-US" sz="1200" spc="-5" dirty="0">
                <a:latin typeface="Lucida Sans Unicode"/>
                <a:cs typeface="Lucida Sans Unicode"/>
              </a:rPr>
              <a:t>to  Cat and Dog objects, and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ask them both to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0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above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produced the output that each Mammal took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82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-Alternative version: </a:t>
            </a:r>
            <a:r>
              <a:rPr lang="en-US" sz="1200" dirty="0">
                <a:latin typeface="Lucida Sans Unicode"/>
                <a:cs typeface="Lucida Sans Unicode"/>
              </a:rPr>
              <a:t>we only </a:t>
            </a:r>
            <a:r>
              <a:rPr lang="en-US" sz="1200" spc="-5" dirty="0">
                <a:latin typeface="Lucida Sans Unicode"/>
                <a:cs typeface="Lucida Sans Unicode"/>
              </a:rPr>
              <a:t>track that the Cat and the Dog are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2A4748-1A8F-4B7D-9BA2-05B3AFA2C1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778000" y="203200"/>
            <a:ext cx="927608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201664"/>
            <a:ext cx="910336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0979" y="283400"/>
            <a:ext cx="9372600" cy="1231106"/>
          </a:xfrm>
        </p:spPr>
        <p:txBody>
          <a:bodyPr lIns="0" tIns="0" rIns="0" bIns="0"/>
          <a:lstStyle>
            <a:lvl1pPr algn="ctr"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657" y="2236470"/>
            <a:ext cx="10977245" cy="7720330"/>
          </a:xfrm>
        </p:spPr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400" y="762000"/>
            <a:ext cx="9753599" cy="1231106"/>
          </a:xfrm>
        </p:spPr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547112"/>
            <a:ext cx="5657088" cy="730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547112"/>
            <a:ext cx="5657088" cy="73091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87600" y="762000"/>
            <a:ext cx="7924800" cy="1231106"/>
          </a:xfrm>
        </p:spPr>
        <p:txBody>
          <a:bodyPr lIns="0" tIns="0" rIns="0" bIns="0"/>
          <a:lstStyle>
            <a:lvl1pPr algn="ctr">
              <a:defRPr sz="80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20479" y="540258"/>
            <a:ext cx="975359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655" y="2212340"/>
            <a:ext cx="10977245" cy="7720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299192"/>
            <a:ext cx="4161536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299192"/>
            <a:ext cx="2991104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11/19/20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299192"/>
            <a:ext cx="2991104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>
        <a:defRPr sz="8000"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184400"/>
            <a:ext cx="10716260" cy="7572586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0</a:t>
            </a:r>
            <a:endParaRPr dirty="0"/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400" spc="-7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/>
              <a:t>Slides adapted </a:t>
            </a:r>
            <a:r>
              <a:rPr lang="en-US" sz="3600" spc="-70" dirty="0"/>
              <a:t>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5270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" y="1188720"/>
            <a:ext cx="12825095" cy="724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  <a:p>
            <a:pPr marL="2251710">
              <a:lnSpc>
                <a:spcPts val="4920"/>
              </a:lnSpc>
              <a:spcBef>
                <a:spcPts val="291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531870" marR="22434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returnNum()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17;</a:t>
            </a:r>
          </a:p>
          <a:p>
            <a:pPr marL="28917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2517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761489" marR="177355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int returnNum()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01570">
              <a:lnSpc>
                <a:spcPts val="4680"/>
              </a:lnSpc>
              <a:tabLst>
                <a:tab pos="10403840" algn="l"/>
              </a:tabLst>
            </a:pP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super.returnNum()	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33986" y="83769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93800" y="89865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923502" y="8248650"/>
            <a:ext cx="2519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563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Returns	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17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704977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Base.java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Sub.java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SuperMethodMain.java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7339" y="3517900"/>
            <a:ext cx="8630920" cy="2600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512570" marR="5080" indent="-1500505">
              <a:lnSpc>
                <a:spcPts val="10200"/>
              </a:lnSpc>
              <a:spcBef>
                <a:spcPts val="340"/>
              </a:spcBef>
            </a:pPr>
            <a:r>
              <a:rPr dirty="0">
                <a:latin typeface="Courier New"/>
                <a:cs typeface="Courier New"/>
              </a:rPr>
              <a:t>abstract</a:t>
            </a:r>
            <a:r>
              <a:rPr spc="-2780" dirty="0">
                <a:latin typeface="Courier New"/>
                <a:cs typeface="Courier New"/>
              </a:rPr>
              <a:t> </a:t>
            </a:r>
            <a:r>
              <a:rPr spc="-5" dirty="0"/>
              <a:t>Classes  </a:t>
            </a:r>
            <a:r>
              <a:rPr dirty="0"/>
              <a:t>and</a:t>
            </a:r>
            <a:r>
              <a:rPr spc="-2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55341" y="762000"/>
            <a:ext cx="80943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1350" algn="l"/>
              </a:tabLst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-</a:t>
            </a:r>
            <a:r>
              <a:rPr spc="-844" dirty="0"/>
              <a:t> </a:t>
            </a:r>
            <a:r>
              <a:rPr dirty="0"/>
              <a:t>A	P</a:t>
            </a:r>
            <a:r>
              <a:rPr spc="-210" dirty="0"/>
              <a:t>r</a:t>
            </a:r>
            <a:r>
              <a:rPr dirty="0"/>
              <a:t>oblem</a:t>
            </a:r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81819" y="323066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>
                <a:latin typeface="Gill Sans MT"/>
                <a:cs typeface="Gill Sans MT"/>
              </a:rPr>
              <a:t>Classes</a:t>
            </a:r>
            <a:endParaRPr sz="7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8657" y="1885950"/>
            <a:ext cx="1097724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z="4200" spc="-10" dirty="0">
                <a:latin typeface="Gill Sans MT"/>
                <a:cs typeface="Gill Sans MT"/>
              </a:rPr>
              <a:t>Allows	</a:t>
            </a:r>
            <a:r>
              <a:rPr sz="4200" dirty="0">
                <a:latin typeface="Gill Sans MT"/>
                <a:cs typeface="Gill Sans MT"/>
              </a:rPr>
              <a:t>a	class	to be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extended,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sz="4200" dirty="0">
                <a:latin typeface="Gill Sans MT"/>
                <a:cs typeface="Gill Sans MT"/>
              </a:rPr>
              <a:t>but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disallows	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creation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instances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that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364490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8656" y="1864741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92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364490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08656" y="1851294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85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7170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269277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168400" y="1803400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85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7170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  <a:p>
            <a:pPr marL="824865" marR="221615" indent="-640715">
              <a:lnSpc>
                <a:spcPts val="4800"/>
              </a:lnSpc>
              <a:spcBef>
                <a:spcPts val="2470"/>
              </a:spcBef>
              <a:tabLst>
                <a:tab pos="5306060" algn="l"/>
              </a:tabLst>
            </a:pPr>
            <a:r>
              <a:rPr spc="-5" dirty="0">
                <a:latin typeface="Courier New"/>
                <a:cs typeface="Courier New"/>
              </a:rPr>
              <a:t>public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4013"/>
                </a:solidFill>
                <a:latin typeface="Courier New"/>
                <a:cs typeface="Courier New"/>
              </a:rPr>
              <a:t>abstract	</a:t>
            </a:r>
            <a:r>
              <a:rPr spc="-5" dirty="0">
                <a:latin typeface="Courier New"/>
                <a:cs typeface="Courier New"/>
              </a:rPr>
              <a:t>class Mammal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68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819" y="290195"/>
            <a:ext cx="86309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Classes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40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30078" y="8132167"/>
            <a:ext cx="7769225" cy="694055"/>
          </a:xfrm>
          <a:custGeom>
            <a:avLst/>
            <a:gdLst/>
            <a:ahLst/>
            <a:cxnLst/>
            <a:rect l="l" t="t" r="r" b="b"/>
            <a:pathLst>
              <a:path w="7769225" h="694054">
                <a:moveTo>
                  <a:pt x="0" y="0"/>
                </a:moveTo>
                <a:lnTo>
                  <a:pt x="7768926" y="693543"/>
                </a:lnTo>
              </a:path>
            </a:pathLst>
          </a:custGeom>
          <a:ln w="635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27300" y="8194532"/>
            <a:ext cx="7776209" cy="683260"/>
          </a:xfrm>
          <a:custGeom>
            <a:avLst/>
            <a:gdLst/>
            <a:ahLst/>
            <a:cxnLst/>
            <a:rect l="l" t="t" r="r" b="b"/>
            <a:pathLst>
              <a:path w="7776209" h="683259">
                <a:moveTo>
                  <a:pt x="0" y="682767"/>
                </a:moveTo>
                <a:lnTo>
                  <a:pt x="7775624" y="0"/>
                </a:lnTo>
              </a:path>
            </a:pathLst>
          </a:custGeom>
          <a:ln w="635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008656" y="1995327"/>
            <a:ext cx="10977245" cy="7720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616075" algn="l"/>
                <a:tab pos="1991360" algn="l"/>
                <a:tab pos="3128645" algn="l"/>
              </a:tabLst>
            </a:pPr>
            <a:r>
              <a:rPr spc="-10" dirty="0"/>
              <a:t>Allows	</a:t>
            </a:r>
            <a:r>
              <a:rPr dirty="0"/>
              <a:t>a	class	to be</a:t>
            </a:r>
            <a:r>
              <a:rPr spc="-20" dirty="0"/>
              <a:t> </a:t>
            </a:r>
            <a:r>
              <a:rPr spc="-5" dirty="0"/>
              <a:t>extended,</a:t>
            </a:r>
          </a:p>
          <a:p>
            <a:pPr algn="ctr">
              <a:lnSpc>
                <a:spcPts val="4970"/>
              </a:lnSpc>
              <a:tabLst>
                <a:tab pos="2940685" algn="l"/>
              </a:tabLst>
            </a:pPr>
            <a:r>
              <a:rPr dirty="0"/>
              <a:t>but</a:t>
            </a:r>
            <a:r>
              <a:rPr spc="5" dirty="0"/>
              <a:t> </a:t>
            </a:r>
            <a:r>
              <a:rPr spc="-10" dirty="0"/>
              <a:t>disallows	</a:t>
            </a:r>
            <a:r>
              <a:rPr spc="-5" dirty="0"/>
              <a:t>the </a:t>
            </a:r>
            <a:r>
              <a:rPr spc="-15" dirty="0"/>
              <a:t>creation </a:t>
            </a:r>
            <a:r>
              <a:rPr dirty="0"/>
              <a:t>of </a:t>
            </a:r>
            <a:r>
              <a:rPr spc="-5" dirty="0"/>
              <a:t>instances </a:t>
            </a:r>
            <a:r>
              <a:rPr dirty="0"/>
              <a:t>of </a:t>
            </a:r>
            <a:r>
              <a:rPr spc="-5" dirty="0"/>
              <a:t>that</a:t>
            </a:r>
            <a:r>
              <a:rPr spc="-25" dirty="0"/>
              <a:t> </a:t>
            </a:r>
            <a:r>
              <a:rPr dirty="0"/>
              <a:t>class</a:t>
            </a:r>
          </a:p>
          <a:p>
            <a:pPr marL="184785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Mammal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82486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85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7170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  <a:p>
            <a:pPr marL="824865" marR="221615" indent="-640715">
              <a:lnSpc>
                <a:spcPts val="4800"/>
              </a:lnSpc>
              <a:spcBef>
                <a:spcPts val="2470"/>
              </a:spcBef>
              <a:tabLst>
                <a:tab pos="5306060" algn="l"/>
              </a:tabLst>
            </a:pPr>
            <a:r>
              <a:rPr spc="-5" dirty="0">
                <a:latin typeface="Courier New"/>
                <a:cs typeface="Courier New"/>
              </a:rPr>
              <a:t>public</a:t>
            </a:r>
            <a:r>
              <a:rPr dirty="0"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FF4013"/>
                </a:solidFill>
                <a:latin typeface="Courier New"/>
                <a:cs typeface="Courier New"/>
              </a:rPr>
              <a:t>abstract	</a:t>
            </a:r>
            <a:r>
              <a:rPr spc="-5" dirty="0">
                <a:latin typeface="Courier New"/>
                <a:cs typeface="Courier New"/>
              </a:rPr>
              <a:t>class Mammal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public Mammal(String s)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9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184785">
              <a:lnSpc>
                <a:spcPts val="461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1486535">
              <a:lnSpc>
                <a:spcPts val="4970"/>
              </a:lnSpc>
            </a:pPr>
            <a:r>
              <a:rPr spc="-5" dirty="0">
                <a:latin typeface="Courier New"/>
                <a:cs typeface="Courier New"/>
              </a:rPr>
              <a:t>new Mammal(“some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string”)</a:t>
            </a: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pc="-5" dirty="0">
                <a:solidFill>
                  <a:srgbClr val="FF4013"/>
                </a:solidFill>
              </a:rPr>
              <a:t>Does not</a:t>
            </a:r>
            <a:r>
              <a:rPr spc="-10" dirty="0">
                <a:solidFill>
                  <a:srgbClr val="FF4013"/>
                </a:solidFill>
              </a:rPr>
              <a:t> </a:t>
            </a:r>
            <a:r>
              <a:rPr spc="-5" dirty="0">
                <a:solidFill>
                  <a:srgbClr val="FF4013"/>
                </a:solidFill>
              </a:rPr>
              <a:t>compile</a:t>
            </a: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4305300"/>
            <a:ext cx="608965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AbstractBase.java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AbstractSub.java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7900670" cy="267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methods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 and </a:t>
            </a:r>
            <a:r>
              <a:rPr sz="4200" spc="-5" dirty="0">
                <a:latin typeface="Gill Sans MT"/>
                <a:cs typeface="Gill Sans MT"/>
              </a:rPr>
              <a:t>Methods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15" dirty="0">
                <a:latin typeface="Gill Sans MT"/>
                <a:cs typeface="Gill Sans MT"/>
              </a:rPr>
              <a:t>Polymorphism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5" y="178470"/>
            <a:ext cx="9218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1562100"/>
            <a:ext cx="9931400" cy="329437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96900" marR="17780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596900" algn="l"/>
                <a:tab pos="2332990" algn="l"/>
                <a:tab pos="2632075" algn="l"/>
                <a:tab pos="9383395" algn="l"/>
              </a:tabLst>
            </a:pP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ds	of </a:t>
            </a: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so	be  </a:t>
            </a:r>
            <a:r>
              <a:rPr sz="4200" spc="15" dirty="0">
                <a:latin typeface="Gill Sans MT"/>
                <a:cs typeface="Gill Sans MT"/>
              </a:rPr>
              <a:t>defined	</a:t>
            </a:r>
            <a:r>
              <a:rPr sz="4200" dirty="0">
                <a:latin typeface="Courier New"/>
                <a:cs typeface="Courier New"/>
              </a:rPr>
              <a:t>abstract</a:t>
            </a:r>
            <a:endParaRPr sz="4200">
              <a:latin typeface="Courier New"/>
              <a:cs typeface="Courier New"/>
            </a:endParaRPr>
          </a:p>
          <a:p>
            <a:pPr marL="14859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485900" algn="l"/>
                <a:tab pos="21704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25" dirty="0">
                <a:latin typeface="Gill Sans MT"/>
                <a:cs typeface="Gill Sans MT"/>
              </a:rPr>
              <a:t>overridden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later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96900" algn="l"/>
                <a:tab pos="5335905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bodies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5" y="128270"/>
            <a:ext cx="9218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766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1562100"/>
            <a:ext cx="10613390" cy="525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41400" marR="25463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1041400" algn="l"/>
                <a:tab pos="2777490" algn="l"/>
                <a:tab pos="3076575" algn="l"/>
                <a:tab pos="9827895" algn="l"/>
              </a:tabLst>
            </a:pP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ds	of </a:t>
            </a: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so	be  </a:t>
            </a:r>
            <a:r>
              <a:rPr sz="4200" spc="15" dirty="0">
                <a:latin typeface="Gill Sans MT"/>
                <a:cs typeface="Gill Sans MT"/>
              </a:rPr>
              <a:t>defined	</a:t>
            </a:r>
            <a:r>
              <a:rPr sz="4200" dirty="0">
                <a:latin typeface="Courier New"/>
                <a:cs typeface="Courier New"/>
              </a:rPr>
              <a:t>abstract</a:t>
            </a:r>
            <a:endParaRPr sz="4200">
              <a:latin typeface="Courier New"/>
              <a:cs typeface="Courier New"/>
            </a:endParaRPr>
          </a:p>
          <a:p>
            <a:pPr marL="1930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930400" algn="l"/>
                <a:tab pos="26149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25" dirty="0">
                <a:latin typeface="Gill Sans MT"/>
                <a:cs typeface="Gill Sans MT"/>
              </a:rPr>
              <a:t>overridden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later</a:t>
            </a:r>
            <a:endParaRPr sz="4200">
              <a:latin typeface="Gill Sans MT"/>
              <a:cs typeface="Gill Sans MT"/>
            </a:endParaRPr>
          </a:p>
          <a:p>
            <a:pPr marL="10414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041400" algn="l"/>
                <a:tab pos="5780405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bodies</a:t>
            </a:r>
            <a:endParaRPr sz="4200">
              <a:latin typeface="Gill Sans MT"/>
              <a:cs typeface="Gill Sans MT"/>
            </a:endParaRPr>
          </a:p>
          <a:p>
            <a:pPr marL="665480" marR="17780" indent="-640715">
              <a:lnSpc>
                <a:spcPts val="4800"/>
              </a:lnSpc>
              <a:spcBef>
                <a:spcPts val="1770"/>
              </a:spcBef>
            </a:pPr>
            <a:r>
              <a:rPr sz="4200" spc="-5" dirty="0">
                <a:latin typeface="Courier New"/>
                <a:cs typeface="Courier New"/>
              </a:rPr>
              <a:t>public abstract class Abstract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abstract int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getValue();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2935" y="188027"/>
            <a:ext cx="921893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abstract</a:t>
            </a:r>
            <a:r>
              <a:rPr sz="7200" spc="-2780" dirty="0">
                <a:latin typeface="Courier New"/>
                <a:cs typeface="Courier New"/>
              </a:rPr>
              <a:t> </a:t>
            </a:r>
            <a:r>
              <a:rPr sz="7200"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87664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68400" y="1562100"/>
            <a:ext cx="10613390" cy="52565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041400" marR="25463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1041400" algn="l"/>
                <a:tab pos="2777490" algn="l"/>
                <a:tab pos="3076575" algn="l"/>
                <a:tab pos="9827895" algn="l"/>
              </a:tabLst>
            </a:pP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ds	of </a:t>
            </a: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classes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so	be  </a:t>
            </a:r>
            <a:r>
              <a:rPr sz="4200" spc="15" dirty="0">
                <a:latin typeface="Gill Sans MT"/>
                <a:cs typeface="Gill Sans MT"/>
              </a:rPr>
              <a:t>defined	</a:t>
            </a:r>
            <a:r>
              <a:rPr sz="4200" dirty="0">
                <a:latin typeface="Courier New"/>
                <a:cs typeface="Courier New"/>
              </a:rPr>
              <a:t>abstract</a:t>
            </a:r>
            <a:endParaRPr sz="4200">
              <a:latin typeface="Courier New"/>
              <a:cs typeface="Courier New"/>
            </a:endParaRPr>
          </a:p>
          <a:p>
            <a:pPr marL="1930400" lvl="1" indent="-571500">
              <a:lnSpc>
                <a:spcPct val="100000"/>
              </a:lnSpc>
              <a:spcBef>
                <a:spcPts val="2360"/>
              </a:spcBef>
              <a:buSzPct val="170238"/>
              <a:buChar char="•"/>
              <a:tabLst>
                <a:tab pos="1930400" algn="l"/>
                <a:tab pos="2614930" algn="l"/>
              </a:tabLst>
            </a:pPr>
            <a:r>
              <a:rPr sz="4200" spc="-315" dirty="0">
                <a:latin typeface="Gill Sans MT"/>
                <a:cs typeface="Gill Sans MT"/>
              </a:rPr>
              <a:t>To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25" dirty="0">
                <a:latin typeface="Gill Sans MT"/>
                <a:cs typeface="Gill Sans MT"/>
              </a:rPr>
              <a:t>overridden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later</a:t>
            </a:r>
            <a:endParaRPr sz="4200">
              <a:latin typeface="Gill Sans MT"/>
              <a:cs typeface="Gill Sans MT"/>
            </a:endParaRPr>
          </a:p>
          <a:p>
            <a:pPr marL="10414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041400" algn="l"/>
                <a:tab pos="5780405" algn="l"/>
              </a:tabLst>
            </a:pPr>
            <a:r>
              <a:rPr sz="4200" dirty="0">
                <a:latin typeface="Courier New"/>
                <a:cs typeface="Courier New"/>
              </a:rPr>
              <a:t>abstract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bodies</a:t>
            </a:r>
            <a:endParaRPr sz="4200">
              <a:latin typeface="Gill Sans MT"/>
              <a:cs typeface="Gill Sans MT"/>
            </a:endParaRPr>
          </a:p>
          <a:p>
            <a:pPr marL="665480" marR="17780" indent="-640715">
              <a:lnSpc>
                <a:spcPts val="4800"/>
              </a:lnSpc>
              <a:spcBef>
                <a:spcPts val="1770"/>
              </a:spcBef>
            </a:pPr>
            <a:r>
              <a:rPr sz="4200" spc="-5" dirty="0">
                <a:latin typeface="Courier New"/>
                <a:cs typeface="Courier New"/>
              </a:rPr>
              <a:t>public abstract class Abstract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abstract int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getValue();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7023204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52219"/>
              </p:ext>
            </p:extLst>
          </p:nvPr>
        </p:nvGraphicFramePr>
        <p:xfrm>
          <a:off x="425450" y="7214034"/>
          <a:ext cx="12325350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4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2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3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9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R="152400" algn="r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51765" algn="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Sub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getValue()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Abstract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return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R="152400" algn="r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5;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09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006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8330565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ArithmeticOperation.java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Add.java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Subtract.java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4165600"/>
            <a:ext cx="61899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9730" y="762000"/>
            <a:ext cx="28657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</a:t>
            </a:r>
            <a:r>
              <a:rPr spc="-130" dirty="0"/>
              <a:t>e</a:t>
            </a:r>
            <a:r>
              <a:rPr dirty="0"/>
              <a:t>vis</a:t>
            </a:r>
            <a:r>
              <a:rPr spc="-5" dirty="0"/>
              <a:t>i</a:t>
            </a:r>
            <a:r>
              <a:rPr dirty="0"/>
              <a:t>t</a:t>
            </a:r>
          </a:p>
        </p:txBody>
      </p:sp>
      <p:sp>
        <p:nvSpPr>
          <p:cNvPr id="3" name="object 3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8641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8641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11300" y="2895600"/>
            <a:ext cx="9947275" cy="12750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13429" y="29591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7879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/>
          <p:nvPr/>
        </p:nvSpPr>
        <p:spPr>
          <a:xfrm>
            <a:off x="1513429" y="29591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08150" y="4521634"/>
          <a:ext cx="934846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511300" y="2895600"/>
            <a:ext cx="9947275" cy="40182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400">
              <a:latin typeface="Times New Roman"/>
              <a:cs typeface="Times New Roman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m1.breathe();</a:t>
            </a:r>
            <a:endParaRPr sz="4200">
              <a:latin typeface="Courier New"/>
              <a:cs typeface="Courier New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m2.breathe();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4356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0250" y="248084"/>
          <a:ext cx="8705214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1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cat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dog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9300" y="1365250"/>
            <a:ext cx="4787900" cy="12977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cat.breathe();  dog.breathe();</a:t>
            </a:r>
          </a:p>
        </p:txBody>
      </p:sp>
      <p:sp>
        <p:nvSpPr>
          <p:cNvPr id="4" name="object 4"/>
          <p:cNvSpPr/>
          <p:nvPr/>
        </p:nvSpPr>
        <p:spPr>
          <a:xfrm>
            <a:off x="1513429" y="29591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5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08150" y="4521634"/>
          <a:ext cx="934846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4356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511300" y="2895600"/>
            <a:ext cx="9947275" cy="54279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5400">
              <a:latin typeface="Times New Roman"/>
              <a:cs typeface="Times New Roman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m1.breathe();</a:t>
            </a:r>
            <a:endParaRPr sz="4200">
              <a:latin typeface="Courier New"/>
              <a:cs typeface="Courier New"/>
            </a:endParaRPr>
          </a:p>
          <a:p>
            <a:pPr marL="228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m2.breathe();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1620"/>
              </a:spcBef>
            </a:pPr>
            <a:r>
              <a:rPr sz="4200" spc="-5" dirty="0">
                <a:latin typeface="Courier New"/>
                <a:cs typeface="Courier New"/>
              </a:rPr>
              <a:t>Tom the mammal takes </a:t>
            </a:r>
            <a:r>
              <a:rPr sz="4200" dirty="0">
                <a:latin typeface="Courier New"/>
                <a:cs typeface="Courier New"/>
              </a:rPr>
              <a:t>a breath  </a:t>
            </a:r>
            <a:r>
              <a:rPr sz="4200" spc="-5" dirty="0">
                <a:latin typeface="Courier New"/>
                <a:cs typeface="Courier New"/>
              </a:rPr>
              <a:t>Rover the mammal takes </a:t>
            </a:r>
            <a:r>
              <a:rPr sz="4200" dirty="0">
                <a:latin typeface="Courier New"/>
                <a:cs typeface="Courier New"/>
              </a:rPr>
              <a:t>a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11300" y="7112000"/>
            <a:ext cx="9977120" cy="0"/>
          </a:xfrm>
          <a:custGeom>
            <a:avLst/>
            <a:gdLst/>
            <a:ahLst/>
            <a:cxnLst/>
            <a:rect l="l" t="t" r="r" b="b"/>
            <a:pathLst>
              <a:path w="9977120">
                <a:moveTo>
                  <a:pt x="0" y="0"/>
                </a:moveTo>
                <a:lnTo>
                  <a:pt x="9976606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4127500"/>
            <a:ext cx="83616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  <a:r>
              <a:rPr spc="-2775" dirty="0">
                <a:latin typeface="Courier New"/>
                <a:cs typeface="Courier New"/>
              </a:rPr>
              <a:t> </a:t>
            </a:r>
            <a:r>
              <a:rPr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762000"/>
            <a:ext cx="61899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806700"/>
            <a:ext cx="9865995" cy="38446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5" dirty="0">
                <a:latin typeface="Gill Sans MT"/>
                <a:cs typeface="Gill Sans MT"/>
              </a:rPr>
              <a:t>“many-forms”</a:t>
            </a:r>
            <a:endParaRPr sz="4200" dirty="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1125855" algn="l"/>
                <a:tab pos="4526280" algn="l"/>
                <a:tab pos="7334884" algn="l"/>
                <a:tab pos="7710805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Mammal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be 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Cat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or	a	</a:t>
            </a:r>
            <a:r>
              <a:rPr sz="4200" dirty="0">
                <a:latin typeface="Courier New"/>
                <a:cs typeface="Courier New"/>
              </a:rPr>
              <a:t>Dog</a:t>
            </a:r>
          </a:p>
          <a:p>
            <a:pPr marL="622300" marR="1778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22300" algn="l"/>
                <a:tab pos="2950845" algn="l"/>
                <a:tab pos="5185410" algn="l"/>
                <a:tab pos="6006465" algn="l"/>
              </a:tabLst>
            </a:pPr>
            <a:r>
              <a:rPr sz="4200" spc="15" dirty="0">
                <a:latin typeface="Gill Sans MT"/>
                <a:cs typeface="Gill Sans MT"/>
              </a:rPr>
              <a:t>Specific </a:t>
            </a:r>
            <a:r>
              <a:rPr sz="4200" spc="-5" dirty="0">
                <a:latin typeface="Gill Sans MT"/>
                <a:cs typeface="Gill Sans MT"/>
              </a:rPr>
              <a:t>use in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Java: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variable with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15" dirty="0">
                <a:latin typeface="Gill Sans MT"/>
                <a:cs typeface="Gill Sans MT"/>
              </a:rPr>
              <a:t>superclass	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	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instance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  </a:t>
            </a:r>
            <a:r>
              <a:rPr sz="4200" dirty="0">
                <a:latin typeface="Gill Sans MT"/>
                <a:cs typeface="Gill Sans MT"/>
              </a:rPr>
              <a:t>subclass,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too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762000"/>
            <a:ext cx="61899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2806700"/>
            <a:ext cx="9865995" cy="3802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</a:tabLst>
            </a:pPr>
            <a:r>
              <a:rPr sz="4200" spc="-15" dirty="0">
                <a:latin typeface="Gill Sans MT"/>
                <a:cs typeface="Gill Sans MT"/>
              </a:rPr>
              <a:t>“many-forms”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22300" algn="l"/>
                <a:tab pos="1125855" algn="l"/>
                <a:tab pos="4526280" algn="l"/>
                <a:tab pos="7334884" algn="l"/>
                <a:tab pos="7710805" algn="l"/>
              </a:tabLst>
            </a:pP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Mammal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be 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Cat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or	a	</a:t>
            </a:r>
            <a:r>
              <a:rPr sz="4200" dirty="0">
                <a:latin typeface="Courier New"/>
                <a:cs typeface="Courier New"/>
              </a:rPr>
              <a:t>Dog</a:t>
            </a:r>
            <a:endParaRPr sz="4200">
              <a:latin typeface="Courier New"/>
              <a:cs typeface="Courier New"/>
            </a:endParaRPr>
          </a:p>
          <a:p>
            <a:pPr marL="622300" marR="17780" indent="-571500">
              <a:lnSpc>
                <a:spcPts val="4900"/>
              </a:lnSpc>
              <a:spcBef>
                <a:spcPts val="2840"/>
              </a:spcBef>
              <a:buSzPct val="170238"/>
              <a:buChar char="•"/>
              <a:tabLst>
                <a:tab pos="622300" algn="l"/>
                <a:tab pos="2950845" algn="l"/>
                <a:tab pos="5185410" algn="l"/>
                <a:tab pos="6006465" algn="l"/>
              </a:tabLst>
            </a:pPr>
            <a:r>
              <a:rPr sz="4200" spc="15" dirty="0">
                <a:latin typeface="Gill Sans MT"/>
                <a:cs typeface="Gill Sans MT"/>
              </a:rPr>
              <a:t>Specific </a:t>
            </a:r>
            <a:r>
              <a:rPr sz="4200" spc="-5" dirty="0">
                <a:latin typeface="Gill Sans MT"/>
                <a:cs typeface="Gill Sans MT"/>
              </a:rPr>
              <a:t>use in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Java: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variable with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15" dirty="0">
                <a:latin typeface="Gill Sans MT"/>
                <a:cs typeface="Gill Sans MT"/>
              </a:rPr>
              <a:t>superclass	</a:t>
            </a:r>
            <a:r>
              <a:rPr sz="4200" spc="-5" dirty="0">
                <a:latin typeface="Gill Sans MT"/>
                <a:cs typeface="Gill Sans MT"/>
              </a:rPr>
              <a:t>type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hold	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spc="-5" dirty="0">
                <a:latin typeface="Gill Sans MT"/>
                <a:cs typeface="Gill Sans MT"/>
              </a:rPr>
              <a:t>instance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  </a:t>
            </a:r>
            <a:r>
              <a:rPr sz="4200" dirty="0">
                <a:latin typeface="Gill Sans MT"/>
                <a:cs typeface="Gill Sans MT"/>
              </a:rPr>
              <a:t>subclass,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78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22450" y="7074334"/>
          <a:ext cx="9348467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7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35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Cat(“Tom”);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Mammal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52400" algn="r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Dog(“Rover”);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8175" marR="5080" indent="-626110">
              <a:lnSpc>
                <a:spcPts val="9600"/>
              </a:lnSpc>
              <a:spcBef>
                <a:spcPts val="819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  </a:t>
            </a:r>
            <a:r>
              <a:rPr spc="20" dirty="0"/>
              <a:t>Significance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71853" y="2660650"/>
            <a:ext cx="1025017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76830" marR="5080" indent="-2564765">
              <a:lnSpc>
                <a:spcPts val="4900"/>
              </a:lnSpc>
              <a:spcBef>
                <a:spcPts val="380"/>
              </a:spcBef>
              <a:tabLst>
                <a:tab pos="6557009" algn="l"/>
                <a:tab pos="8969375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ri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de</a:t>
            </a:r>
            <a:r>
              <a:rPr sz="4200" spc="-5" dirty="0">
                <a:latin typeface="Gill Sans MT"/>
                <a:cs typeface="Gill Sans MT"/>
              </a:rPr>
              <a:t> wi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kn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hich 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used.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07804" y="203200"/>
            <a:ext cx="618998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38175" marR="5080" indent="-626110">
              <a:lnSpc>
                <a:spcPts val="9600"/>
              </a:lnSpc>
              <a:spcBef>
                <a:spcPts val="819"/>
              </a:spcBef>
            </a:pPr>
            <a:r>
              <a:rPr spc="-210" dirty="0"/>
              <a:t>P</a:t>
            </a:r>
            <a:r>
              <a:rPr dirty="0"/>
              <a:t>o</a:t>
            </a:r>
            <a:r>
              <a:rPr spc="-85" dirty="0"/>
              <a:t>l</a:t>
            </a:r>
            <a:r>
              <a:rPr dirty="0"/>
              <a:t>ym</a:t>
            </a:r>
            <a:r>
              <a:rPr spc="-5" dirty="0"/>
              <a:t>o</a:t>
            </a:r>
            <a:r>
              <a:rPr dirty="0"/>
              <a:t>rphism  </a:t>
            </a:r>
            <a:r>
              <a:rPr spc="20" dirty="0"/>
              <a:t>Significance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9122" y="2660650"/>
            <a:ext cx="11867515" cy="38277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39795" marR="758825" indent="-2564765">
              <a:lnSpc>
                <a:spcPts val="4900"/>
              </a:lnSpc>
              <a:spcBef>
                <a:spcPts val="380"/>
              </a:spcBef>
              <a:tabLst>
                <a:tab pos="7419975" algn="l"/>
                <a:tab pos="9832340" algn="l"/>
              </a:tabLst>
            </a:pP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ri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de</a:t>
            </a:r>
            <a:r>
              <a:rPr sz="4200" spc="-5" dirty="0">
                <a:latin typeface="Gill Sans MT"/>
                <a:cs typeface="Gill Sans MT"/>
              </a:rPr>
              <a:t> wi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ut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kn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wi</a:t>
            </a:r>
            <a:r>
              <a:rPr sz="4200" dirty="0">
                <a:latin typeface="Gill Sans MT"/>
                <a:cs typeface="Gill Sans MT"/>
              </a:rPr>
              <a:t>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ct</a:t>
            </a:r>
            <a:r>
              <a:rPr sz="4200" spc="-40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hich 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used.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50">
              <a:latin typeface="Times New Roman"/>
              <a:cs typeface="Times New Roman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static void method(Mammal m) </a:t>
            </a:r>
            <a:r>
              <a:rPr sz="4200" dirty="0">
                <a:latin typeface="Courier New"/>
                <a:cs typeface="Courier New"/>
              </a:rPr>
              <a:t>{  m.breathe();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48100"/>
            <a:ext cx="5129530" cy="348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Car.java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SportsCar.java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SemiTruck.java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CarMain.java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48100"/>
            <a:ext cx="8330565" cy="348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MammalRevisited.java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CatRevisited.java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DogRevisited.java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MammalMainRevisited.java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8F1-AE1E-426B-9B3A-029CE3A0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2C957-A244-404E-B7EA-535062DAF1BD}"/>
              </a:ext>
            </a:extLst>
          </p:cNvPr>
          <p:cNvSpPr/>
          <p:nvPr/>
        </p:nvSpPr>
        <p:spPr>
          <a:xfrm>
            <a:off x="736600" y="2260600"/>
            <a:ext cx="11861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1. </a:t>
            </a:r>
            <a:r>
              <a:rPr lang="en-US" sz="3200" b="1" dirty="0"/>
              <a:t>Static</a:t>
            </a:r>
            <a:r>
              <a:rPr lang="en-US" sz="3200" dirty="0"/>
              <a:t> binding/Compile-Time binding/Early binding/Method </a:t>
            </a:r>
            <a:r>
              <a:rPr lang="en-US" sz="3200" b="1" dirty="0"/>
              <a:t>overloading</a:t>
            </a:r>
            <a:r>
              <a:rPr lang="en-US" sz="3200" dirty="0"/>
              <a:t>.(in same class)</a:t>
            </a:r>
          </a:p>
          <a:p>
            <a:endParaRPr lang="en-US" sz="3200" dirty="0"/>
          </a:p>
          <a:p>
            <a:r>
              <a:rPr lang="en-US" sz="3200" dirty="0"/>
              <a:t>2. </a:t>
            </a:r>
            <a:r>
              <a:rPr lang="en-US" sz="3200" b="1" dirty="0"/>
              <a:t>Dynamic</a:t>
            </a:r>
            <a:r>
              <a:rPr lang="en-US" sz="3200" dirty="0"/>
              <a:t> binding/Run-Time binding/Late binding/Method </a:t>
            </a:r>
            <a:r>
              <a:rPr lang="en-US" sz="3200" b="1" dirty="0"/>
              <a:t>overriding</a:t>
            </a:r>
            <a:r>
              <a:rPr lang="en-US" sz="3200" dirty="0"/>
              <a:t>.(in different classes)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5844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8F1-AE1E-426B-9B3A-029CE3A00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979" y="283400"/>
            <a:ext cx="9372600" cy="1231106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2C957-A244-404E-B7EA-535062DAF1BD}"/>
              </a:ext>
            </a:extLst>
          </p:cNvPr>
          <p:cNvSpPr/>
          <p:nvPr/>
        </p:nvSpPr>
        <p:spPr>
          <a:xfrm>
            <a:off x="863600" y="1651000"/>
            <a:ext cx="11277600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Static</a:t>
            </a:r>
            <a:r>
              <a:rPr lang="en-US" sz="2800" dirty="0"/>
              <a:t> binding/Compile-Time binding/Early binding/Method overloading.(in same class)</a:t>
            </a:r>
          </a:p>
          <a:p>
            <a:endParaRPr lang="en-US" sz="2800" dirty="0"/>
          </a:p>
          <a:p>
            <a:r>
              <a:rPr lang="en-US" sz="2800" b="1" dirty="0"/>
              <a:t>Method overloading </a:t>
            </a:r>
            <a:r>
              <a:rPr lang="en-US" sz="2800" dirty="0"/>
              <a:t>example:</a:t>
            </a:r>
          </a:p>
          <a:p>
            <a:endParaRPr lang="en-US" sz="2800" dirty="0"/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class Calculation {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public void sum(int a, int b) {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 + b);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public void sum(int a, int b, int c) {	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(a + b + c);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}  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public static void main(String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		Calculation obj = new Calculation();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(10, 10, 10);  // 30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		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obj.sum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(20, 20);     //40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	 }  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219647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0B8F1-AE1E-426B-9B3A-029CE3A0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42C957-A244-404E-B7EA-535062DAF1BD}"/>
              </a:ext>
            </a:extLst>
          </p:cNvPr>
          <p:cNvSpPr/>
          <p:nvPr/>
        </p:nvSpPr>
        <p:spPr>
          <a:xfrm>
            <a:off x="558800" y="1514506"/>
            <a:ext cx="11734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Dynamic</a:t>
            </a:r>
            <a:r>
              <a:rPr lang="en-US" sz="2400" dirty="0"/>
              <a:t> binding/Run-Time binding/Late binding/Method overriding.(in different classes)</a:t>
            </a:r>
          </a:p>
          <a:p>
            <a:endParaRPr lang="en-US" sz="2400" dirty="0"/>
          </a:p>
          <a:p>
            <a:r>
              <a:rPr lang="en-US" sz="2400" b="1" dirty="0"/>
              <a:t>Method overriding </a:t>
            </a:r>
            <a:r>
              <a:rPr lang="en-US" sz="2400" dirty="0"/>
              <a:t>example:</a:t>
            </a:r>
          </a:p>
          <a:p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Animal {   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move()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("Animals can move");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class Dog extends Animal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void move()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("Dogs can walk and run");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TestDog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Animal a = new Animal();   // Animal reference and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Animal b = new Dog();        // Animal reference but Dog object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 //output: Animals can move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  //output: Dogs can walk and run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940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5165" y="515619"/>
            <a:ext cx="8103870" cy="2315210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039"/>
              </a:spcBef>
            </a:pPr>
            <a:r>
              <a:rPr spc="-20" dirty="0"/>
              <a:t>Recap</a:t>
            </a:r>
          </a:p>
          <a:p>
            <a:pPr algn="ctr">
              <a:lnSpc>
                <a:spcPct val="100000"/>
              </a:lnSpc>
              <a:spcBef>
                <a:spcPts val="969"/>
              </a:spcBef>
            </a:pPr>
            <a:r>
              <a:rPr sz="4200" spc="-130" dirty="0"/>
              <a:t>You’ve </a:t>
            </a:r>
            <a:r>
              <a:rPr sz="4200" dirty="0"/>
              <a:t>seen </a:t>
            </a: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285" dirty="0">
                <a:latin typeface="Courier New"/>
                <a:cs typeface="Courier New"/>
              </a:rPr>
              <a:t> </a:t>
            </a:r>
            <a:r>
              <a:rPr sz="4200" spc="-5" dirty="0"/>
              <a:t>in constructors...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277" y="762000"/>
            <a:ext cx="2626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07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93900" y="2165350"/>
            <a:ext cx="8987155" cy="2964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3550">
              <a:lnSpc>
                <a:spcPct val="100000"/>
              </a:lnSpc>
              <a:spcBef>
                <a:spcPts val="100"/>
              </a:spcBef>
            </a:pPr>
            <a:r>
              <a:rPr sz="4200" spc="-130" dirty="0">
                <a:latin typeface="Gill Sans MT"/>
                <a:cs typeface="Gill Sans MT"/>
              </a:rPr>
              <a:t>You’ve </a:t>
            </a:r>
            <a:r>
              <a:rPr sz="4200" dirty="0">
                <a:latin typeface="Gill Sans MT"/>
                <a:cs typeface="Gill Sans MT"/>
              </a:rPr>
              <a:t>seen </a:t>
            </a: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2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constructors...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ts val="4920"/>
              </a:lnSpc>
              <a:spcBef>
                <a:spcPts val="346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Base(int x)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277" y="762000"/>
            <a:ext cx="2626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07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72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24000" y="2165350"/>
            <a:ext cx="9947275" cy="6488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33450">
              <a:lnSpc>
                <a:spcPct val="100000"/>
              </a:lnSpc>
              <a:spcBef>
                <a:spcPts val="100"/>
              </a:spcBef>
            </a:pPr>
            <a:r>
              <a:rPr sz="4200" spc="-130" dirty="0">
                <a:latin typeface="Gill Sans MT"/>
                <a:cs typeface="Gill Sans MT"/>
              </a:rPr>
              <a:t>You’ve </a:t>
            </a:r>
            <a:r>
              <a:rPr sz="4200" dirty="0">
                <a:latin typeface="Gill Sans MT"/>
                <a:cs typeface="Gill Sans MT"/>
              </a:rPr>
              <a:t>seen </a:t>
            </a: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2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constructors...</a:t>
            </a:r>
            <a:endParaRPr sz="4200">
              <a:latin typeface="Gill Sans MT"/>
              <a:cs typeface="Gill Sans MT"/>
            </a:endParaRPr>
          </a:p>
          <a:p>
            <a:pPr marL="482600">
              <a:lnSpc>
                <a:spcPts val="4920"/>
              </a:lnSpc>
              <a:spcBef>
                <a:spcPts val="346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1226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Base(int x)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4826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652780" marR="5080" indent="-640715">
              <a:lnSpc>
                <a:spcPts val="4800"/>
              </a:lnSpc>
              <a:spcBef>
                <a:spcPts val="3870"/>
              </a:spcBef>
            </a:pPr>
            <a:r>
              <a:rPr sz="4200" spc="-5" dirty="0">
                <a:latin typeface="Courier New"/>
                <a:cs typeface="Courier New"/>
              </a:rPr>
              <a:t>public class Sub extends 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Sub(int x)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super(x);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62" y="1243930"/>
            <a:ext cx="1282509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5270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1600" y="1193800"/>
            <a:ext cx="12825095" cy="477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  <a:p>
            <a:pPr marL="2251710">
              <a:lnSpc>
                <a:spcPts val="4920"/>
              </a:lnSpc>
              <a:spcBef>
                <a:spcPts val="291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531870" marR="22434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returnNum()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17;</a:t>
            </a:r>
          </a:p>
          <a:p>
            <a:pPr marL="28917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2517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1470" y="0"/>
            <a:ext cx="83616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super</a:t>
            </a:r>
            <a:r>
              <a:rPr sz="7200" spc="-2775" dirty="0">
                <a:latin typeface="Courier New"/>
                <a:cs typeface="Courier New"/>
              </a:rPr>
              <a:t> </a:t>
            </a:r>
            <a:r>
              <a:rPr sz="7200" spc="-5" dirty="0"/>
              <a:t>in 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52702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35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714" y="1188720"/>
            <a:ext cx="12825095" cy="8463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3616325" algn="l"/>
                <a:tab pos="7996555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dirty="0">
                <a:latin typeface="Gill Sans MT"/>
                <a:cs typeface="Gill Sans MT"/>
              </a:rPr>
              <a:t>be </a:t>
            </a:r>
            <a:r>
              <a:rPr sz="4200" spc="-5" dirty="0">
                <a:latin typeface="Gill Sans MT"/>
                <a:cs typeface="Gill Sans MT"/>
              </a:rPr>
              <a:t>used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methods	when</a:t>
            </a:r>
            <a:r>
              <a:rPr sz="4200" spc="-15" dirty="0">
                <a:latin typeface="Gill Sans MT"/>
                <a:cs typeface="Gill Sans MT"/>
              </a:rPr>
              <a:t> overloading.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  <a:tabLst>
                <a:tab pos="4097020" algn="l"/>
                <a:tab pos="11004550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-10" dirty="0">
                <a:latin typeface="Gill Sans MT"/>
                <a:cs typeface="Gill Sans MT"/>
              </a:rPr>
              <a:t>superclass’ </a:t>
            </a:r>
            <a:r>
              <a:rPr sz="4200" spc="-5" dirty="0">
                <a:latin typeface="Gill Sans MT"/>
                <a:cs typeface="Gill Sans MT"/>
              </a:rPr>
              <a:t>implementation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method.</a:t>
            </a:r>
            <a:endParaRPr sz="4200" dirty="0">
              <a:latin typeface="Gill Sans MT"/>
              <a:cs typeface="Gill Sans MT"/>
            </a:endParaRPr>
          </a:p>
          <a:p>
            <a:pPr marL="2251710">
              <a:lnSpc>
                <a:spcPts val="4920"/>
              </a:lnSpc>
              <a:spcBef>
                <a:spcPts val="2910"/>
              </a:spcBef>
            </a:pPr>
            <a:r>
              <a:rPr sz="4200" spc="-5" dirty="0">
                <a:latin typeface="Courier New"/>
                <a:cs typeface="Courier New"/>
              </a:rPr>
              <a:t>public class Base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3531870" marR="2243455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int returnNum()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17;</a:t>
            </a:r>
          </a:p>
          <a:p>
            <a:pPr marL="289179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2517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450" dirty="0">
              <a:latin typeface="Times New Roman"/>
              <a:cs typeface="Times New Roman"/>
            </a:endParaRPr>
          </a:p>
          <a:p>
            <a:pPr marL="1761489" marR="1773555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int returnNum()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0157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return super.returnNum()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3;</a:t>
            </a:r>
          </a:p>
          <a:p>
            <a:pPr marL="176148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12141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1627</Words>
  <Application>Microsoft Macintosh PowerPoint</Application>
  <PresentationFormat>Custom</PresentationFormat>
  <Paragraphs>328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20   Maryam Jalali       Slides adapted from Dr. Kyle Dewey</vt:lpstr>
      <vt:lpstr>Outline</vt:lpstr>
      <vt:lpstr>super in Methods</vt:lpstr>
      <vt:lpstr>Recap You’ve seen super in constructors...</vt:lpstr>
      <vt:lpstr>Recap</vt:lpstr>
      <vt:lpstr>Recap</vt:lpstr>
      <vt:lpstr>super in Methods</vt:lpstr>
      <vt:lpstr>super in Methods</vt:lpstr>
      <vt:lpstr>super in Methods</vt:lpstr>
      <vt:lpstr>super in Methods</vt:lpstr>
      <vt:lpstr>Example</vt:lpstr>
      <vt:lpstr>abstract Classes  and Methods</vt:lpstr>
      <vt:lpstr>Recap - A Problem</vt:lpstr>
      <vt:lpstr>PowerPoint Presentation</vt:lpstr>
      <vt:lpstr>abstract Classes</vt:lpstr>
      <vt:lpstr>abstract Classes</vt:lpstr>
      <vt:lpstr>abstract Classes</vt:lpstr>
      <vt:lpstr>abstract Classes</vt:lpstr>
      <vt:lpstr>Example</vt:lpstr>
      <vt:lpstr>abstract Methods</vt:lpstr>
      <vt:lpstr>abstract Methods</vt:lpstr>
      <vt:lpstr>abstract Methods</vt:lpstr>
      <vt:lpstr>Example</vt:lpstr>
      <vt:lpstr>Polymorphism</vt:lpstr>
      <vt:lpstr>Revisit</vt:lpstr>
      <vt:lpstr>cat.breathe();  dog.breathe();</vt:lpstr>
      <vt:lpstr>cat.breathe();  dog.breathe();</vt:lpstr>
      <vt:lpstr>cat.breathe();  dog.breathe();</vt:lpstr>
      <vt:lpstr>cat.breathe();  dog.breathe();</vt:lpstr>
      <vt:lpstr>Polymorphism</vt:lpstr>
      <vt:lpstr>Polymorphism</vt:lpstr>
      <vt:lpstr>Polymorphism  Significance</vt:lpstr>
      <vt:lpstr>Polymorphism  Significance</vt:lpstr>
      <vt:lpstr>Example</vt:lpstr>
      <vt:lpstr>Example</vt:lpstr>
      <vt:lpstr>Polymorphism</vt:lpstr>
      <vt:lpstr>Polymorphism</vt:lpstr>
      <vt:lpstr>Polymorphism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21    Mahdi Ebrahimi    Slides are adapted from Dr. Kyle Dewey</dc:title>
  <cp:lastModifiedBy>Jalali , Maryam</cp:lastModifiedBy>
  <cp:revision>22</cp:revision>
  <cp:lastPrinted>2020-04-23T05:27:33Z</cp:lastPrinted>
  <dcterms:created xsi:type="dcterms:W3CDTF">2019-11-20T21:02:23Z</dcterms:created>
  <dcterms:modified xsi:type="dcterms:W3CDTF">2020-11-19T06:19:35Z</dcterms:modified>
</cp:coreProperties>
</file>