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5" r:id="rId34"/>
    <p:sldId id="288" r:id="rId35"/>
    <p:sldId id="296" r:id="rId36"/>
    <p:sldId id="298" r:id="rId37"/>
    <p:sldId id="289" r:id="rId38"/>
    <p:sldId id="290" r:id="rId39"/>
    <p:sldId id="291" r:id="rId40"/>
    <p:sldId id="292" r:id="rId41"/>
    <p:sldId id="293" r:id="rId42"/>
  </p:sldIdLst>
  <p:sldSz cx="13004800" cy="10414000"/>
  <p:notesSz cx="13004800" cy="1041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529" autoAdjust="0"/>
  </p:normalViewPr>
  <p:slideViewPr>
    <p:cSldViewPr>
      <p:cViewPr varScale="1">
        <p:scale>
          <a:sx n="44" d="100"/>
          <a:sy n="44" d="100"/>
        </p:scale>
        <p:origin x="219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222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222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450C0-3C1B-4530-A18B-D60763F7996B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8475" y="1301750"/>
            <a:ext cx="438785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011738"/>
            <a:ext cx="10404475" cy="41005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891713"/>
            <a:ext cx="5635625" cy="522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891713"/>
            <a:ext cx="5635625" cy="522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55D03-5221-4250-B8C0-9050B43CA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8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Verbose = </a:t>
            </a:r>
            <a:r>
              <a:rPr lang="en-US" dirty="0">
                <a:effectLst/>
              </a:rPr>
              <a:t>using or expressed in more words than are needed.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55D03-5221-4250-B8C0-9050B43CA3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 </a:t>
            </a:r>
            <a:r>
              <a:rPr lang="en-US" sz="1200" spc="-5" dirty="0">
                <a:latin typeface="Lucida Sans Unicode"/>
                <a:cs typeface="Lucida Sans Unicode"/>
              </a:rPr>
              <a:t>the value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switch </a:t>
            </a:r>
            <a:r>
              <a:rPr lang="en-US" sz="1200" dirty="0">
                <a:latin typeface="Lucida Sans Unicode"/>
                <a:cs typeface="Lucida Sans Unicode"/>
              </a:rPr>
              <a:t>on is</a:t>
            </a:r>
            <a:r>
              <a:rPr lang="en-US" sz="1200" spc="-3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2...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55D03-5221-4250-B8C0-9050B43CA3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6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-...then </a:t>
            </a:r>
            <a:r>
              <a:rPr lang="en-US" sz="1200" dirty="0">
                <a:latin typeface="Lucida Sans Unicode"/>
                <a:cs typeface="Lucida Sans Unicode"/>
              </a:rPr>
              <a:t>we jump </a:t>
            </a:r>
            <a:r>
              <a:rPr lang="en-US" sz="1200" spc="-5" dirty="0">
                <a:latin typeface="Lucida Sans Unicode"/>
                <a:cs typeface="Lucida Sans Unicode"/>
              </a:rPr>
              <a:t>to the case </a:t>
            </a:r>
            <a:r>
              <a:rPr lang="en-US" sz="1200" dirty="0">
                <a:latin typeface="Lucida Sans Unicode"/>
                <a:cs typeface="Lucida Sans Unicode"/>
              </a:rPr>
              <a:t>for</a:t>
            </a:r>
            <a:r>
              <a:rPr lang="en-US" sz="1200" spc="-3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2...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55D03-5221-4250-B8C0-9050B43CA3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37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-...and then start executing subsequent</a:t>
            </a:r>
            <a:r>
              <a:rPr lang="en-US" sz="1200" spc="5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statements.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-We’d </a:t>
            </a:r>
            <a:r>
              <a:rPr lang="en-US" sz="1200" spc="-10" dirty="0">
                <a:latin typeface="Lucida Sans Unicode"/>
                <a:cs typeface="Lucida Sans Unicode"/>
              </a:rPr>
              <a:t>first </a:t>
            </a:r>
            <a:r>
              <a:rPr lang="en-US" sz="1200" dirty="0">
                <a:latin typeface="Lucida Sans Unicode"/>
                <a:cs typeface="Lucida Sans Unicode"/>
              </a:rPr>
              <a:t>print </a:t>
            </a:r>
            <a:r>
              <a:rPr lang="en-US" sz="1200" spc="10" dirty="0">
                <a:latin typeface="Lucida Sans Unicode"/>
                <a:cs typeface="Lucida Sans Unicode"/>
              </a:rPr>
              <a:t>“bye”...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55D03-5221-4250-B8C0-9050B43CA3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8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-...but </a:t>
            </a:r>
            <a:r>
              <a:rPr lang="en-US" sz="1200" spc="-5" dirty="0">
                <a:latin typeface="Lucida Sans Unicode"/>
                <a:cs typeface="Lucida Sans Unicode"/>
              </a:rPr>
              <a:t>because nothing stopped </a:t>
            </a:r>
            <a:r>
              <a:rPr lang="en-US" sz="1200" dirty="0">
                <a:latin typeface="Lucida Sans Unicode"/>
                <a:cs typeface="Lucida Sans Unicode"/>
              </a:rPr>
              <a:t>us, </a:t>
            </a:r>
            <a:r>
              <a:rPr lang="en-US" sz="1200" spc="-5" dirty="0">
                <a:latin typeface="Lucida Sans Unicode"/>
                <a:cs typeface="Lucida Sans Unicode"/>
              </a:rPr>
              <a:t>we’d go to the next</a:t>
            </a:r>
            <a:r>
              <a:rPr lang="en-US" sz="1200" spc="5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statement.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dirty="0">
                <a:latin typeface="Lucida Sans Unicode"/>
                <a:cs typeface="Lucida Sans Unicode"/>
              </a:rPr>
              <a:t>-In </a:t>
            </a:r>
            <a:r>
              <a:rPr lang="en-US" sz="1200" spc="-5" dirty="0">
                <a:latin typeface="Lucida Sans Unicode"/>
                <a:cs typeface="Lucida Sans Unicode"/>
              </a:rPr>
              <a:t>this case, this </a:t>
            </a:r>
            <a:r>
              <a:rPr lang="en-US" sz="1200" dirty="0">
                <a:latin typeface="Lucida Sans Unicode"/>
                <a:cs typeface="Lucida Sans Unicode"/>
              </a:rPr>
              <a:t>would </a:t>
            </a:r>
            <a:r>
              <a:rPr lang="en-US" sz="1200" spc="-5" dirty="0">
                <a:latin typeface="Lucida Sans Unicode"/>
                <a:cs typeface="Lucida Sans Unicode"/>
              </a:rPr>
              <a:t>mean we’d also </a:t>
            </a:r>
            <a:r>
              <a:rPr lang="en-US" sz="1200" dirty="0">
                <a:latin typeface="Lucida Sans Unicode"/>
                <a:cs typeface="Lucida Sans Unicode"/>
              </a:rPr>
              <a:t>print</a:t>
            </a:r>
            <a:r>
              <a:rPr lang="en-US" sz="1200" spc="25" dirty="0">
                <a:latin typeface="Lucida Sans Unicode"/>
                <a:cs typeface="Lucida Sans Unicode"/>
              </a:rPr>
              <a:t> </a:t>
            </a:r>
            <a:r>
              <a:rPr lang="en-US" sz="1200" spc="10" dirty="0">
                <a:latin typeface="Lucida Sans Unicode"/>
                <a:cs typeface="Lucida Sans Unicode"/>
              </a:rPr>
              <a:t>“huh”...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55D03-5221-4250-B8C0-9050B43CA3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53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-...and then </a:t>
            </a:r>
            <a:r>
              <a:rPr lang="en-US" sz="1200" dirty="0">
                <a:latin typeface="Lucida Sans Unicode"/>
                <a:cs typeface="Lucida Sans Unicode"/>
              </a:rPr>
              <a:t>would </a:t>
            </a:r>
            <a:r>
              <a:rPr lang="en-US" sz="1200" spc="-5" dirty="0">
                <a:latin typeface="Lucida Sans Unicode"/>
                <a:cs typeface="Lucida Sans Unicode"/>
              </a:rPr>
              <a:t>trail </a:t>
            </a:r>
            <a:r>
              <a:rPr lang="en-US" sz="1200" dirty="0">
                <a:latin typeface="Lucida Sans Unicode"/>
                <a:cs typeface="Lucida Sans Unicode"/>
              </a:rPr>
              <a:t>out of </a:t>
            </a:r>
            <a:r>
              <a:rPr lang="en-US" sz="1200" spc="-5" dirty="0">
                <a:latin typeface="Lucida Sans Unicode"/>
                <a:cs typeface="Lucida Sans Unicode"/>
              </a:rPr>
              <a:t>the switch, </a:t>
            </a:r>
            <a:r>
              <a:rPr lang="en-US" sz="1200" dirty="0">
                <a:latin typeface="Lucida Sans Unicode"/>
                <a:cs typeface="Lucida Sans Unicode"/>
              </a:rPr>
              <a:t>just </a:t>
            </a:r>
            <a:r>
              <a:rPr lang="en-US" sz="1200" spc="-5" dirty="0">
                <a:latin typeface="Lucida Sans Unicode"/>
                <a:cs typeface="Lucida Sans Unicode"/>
              </a:rPr>
              <a:t>as</a:t>
            </a:r>
            <a:r>
              <a:rPr lang="en-US" sz="1200" spc="2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before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55D03-5221-4250-B8C0-9050B43CA3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65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 I </a:t>
            </a:r>
            <a:r>
              <a:rPr lang="en-US" sz="1200" spc="-5" dirty="0">
                <a:latin typeface="Lucida Sans Unicode"/>
                <a:cs typeface="Lucida Sans Unicode"/>
              </a:rPr>
              <a:t>take the switch </a:t>
            </a:r>
            <a:r>
              <a:rPr lang="en-US" sz="1200" dirty="0">
                <a:latin typeface="Lucida Sans Unicode"/>
                <a:cs typeface="Lucida Sans Unicode"/>
              </a:rPr>
              <a:t>from</a:t>
            </a:r>
            <a:r>
              <a:rPr lang="en-US" sz="1200" spc="-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before...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55D03-5221-4250-B8C0-9050B43CA3D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10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-...and then throw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break</a:t>
            </a:r>
            <a:r>
              <a:rPr lang="en-US" sz="1200" spc="-2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in...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55D03-5221-4250-B8C0-9050B43CA3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52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-...this </a:t>
            </a:r>
            <a:r>
              <a:rPr lang="en-US" sz="1200" dirty="0">
                <a:latin typeface="Lucida Sans Unicode"/>
                <a:cs typeface="Lucida Sans Unicode"/>
              </a:rPr>
              <a:t>now </a:t>
            </a:r>
            <a:r>
              <a:rPr lang="en-US" sz="1200" spc="-5" dirty="0">
                <a:latin typeface="Lucida Sans Unicode"/>
                <a:cs typeface="Lucida Sans Unicode"/>
              </a:rPr>
              <a:t>behaves </a:t>
            </a:r>
            <a:r>
              <a:rPr lang="en-US" sz="1200" spc="-10" dirty="0">
                <a:latin typeface="Lucida Sans Unicode"/>
                <a:cs typeface="Lucida Sans Unicode"/>
              </a:rPr>
              <a:t>di</a:t>
            </a:r>
            <a:r>
              <a:rPr lang="en-US" sz="1200" spc="-10" dirty="0">
                <a:latin typeface="Lucida Sans"/>
                <a:cs typeface="Lucida Sans"/>
              </a:rPr>
              <a:t>ff</a:t>
            </a:r>
            <a:r>
              <a:rPr lang="en-US" sz="1200" spc="-10" dirty="0">
                <a:latin typeface="Lucida Sans Unicode"/>
                <a:cs typeface="Lucida Sans Unicode"/>
              </a:rPr>
              <a:t>erently </a:t>
            </a:r>
            <a:r>
              <a:rPr lang="en-US" sz="1200" dirty="0">
                <a:latin typeface="Lucida Sans Unicode"/>
                <a:cs typeface="Lucida Sans Unicode"/>
              </a:rPr>
              <a:t>on </a:t>
            </a:r>
            <a:r>
              <a:rPr lang="en-US" sz="1200" spc="-5" dirty="0">
                <a:latin typeface="Lucida Sans Unicode"/>
                <a:cs typeface="Lucida Sans Unicode"/>
              </a:rPr>
              <a:t>case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55D03-5221-4250-B8C0-9050B43CA3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20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-We’d still </a:t>
            </a:r>
            <a:r>
              <a:rPr lang="en-US" sz="1200" dirty="0">
                <a:latin typeface="Lucida Sans Unicode"/>
                <a:cs typeface="Lucida Sans Unicode"/>
              </a:rPr>
              <a:t>jump </a:t>
            </a:r>
            <a:r>
              <a:rPr lang="en-US" sz="1200" spc="-5" dirty="0">
                <a:latin typeface="Lucida Sans Unicode"/>
                <a:cs typeface="Lucida Sans Unicode"/>
              </a:rPr>
              <a:t>to the case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2...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55D03-5221-4250-B8C0-9050B43CA3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81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-We’d still execute the subsequent statement (printing</a:t>
            </a:r>
            <a:r>
              <a:rPr lang="en-US" sz="1200" spc="90" dirty="0">
                <a:latin typeface="Lucida Sans Unicode"/>
                <a:cs typeface="Lucida Sans Unicode"/>
              </a:rPr>
              <a:t> </a:t>
            </a:r>
            <a:r>
              <a:rPr lang="en-US" sz="1200" spc="10" dirty="0">
                <a:latin typeface="Lucida Sans Unicode"/>
                <a:cs typeface="Lucida Sans Unicode"/>
              </a:rPr>
              <a:t>“bye”)...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55D03-5221-4250-B8C0-9050B43CA3D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61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 </a:t>
            </a:r>
            <a:r>
              <a:rPr lang="en-US" sz="1200" spc="-5" dirty="0">
                <a:latin typeface="Lucida Sans Unicode"/>
                <a:cs typeface="Lucida Sans Unicode"/>
              </a:rPr>
              <a:t>the value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switch </a:t>
            </a:r>
            <a:r>
              <a:rPr lang="en-US" sz="1200" dirty="0">
                <a:latin typeface="Lucida Sans Unicode"/>
                <a:cs typeface="Lucida Sans Unicode"/>
              </a:rPr>
              <a:t>on is</a:t>
            </a:r>
            <a:r>
              <a:rPr lang="en-US" sz="1200" spc="-3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1...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55D03-5221-4250-B8C0-9050B43CA3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4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-...but </a:t>
            </a:r>
            <a:r>
              <a:rPr lang="en-US" sz="1200" spc="-5" dirty="0">
                <a:latin typeface="Lucida Sans Unicode"/>
                <a:cs typeface="Lucida Sans Unicode"/>
              </a:rPr>
              <a:t>when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reach the break,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exit </a:t>
            </a:r>
            <a:r>
              <a:rPr lang="en-US" sz="1200" dirty="0">
                <a:latin typeface="Lucida Sans Unicode"/>
                <a:cs typeface="Lucida Sans Unicode"/>
              </a:rPr>
              <a:t>out of </a:t>
            </a:r>
            <a:r>
              <a:rPr lang="en-US" sz="1200" spc="-5" dirty="0">
                <a:latin typeface="Lucida Sans Unicode"/>
                <a:cs typeface="Lucida Sans Unicode"/>
              </a:rPr>
              <a:t>the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switch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55D03-5221-4250-B8C0-9050B43CA3D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0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-...but </a:t>
            </a:r>
            <a:r>
              <a:rPr lang="en-US" sz="1200" spc="-5" dirty="0">
                <a:latin typeface="Lucida Sans Unicode"/>
                <a:cs typeface="Lucida Sans Unicode"/>
              </a:rPr>
              <a:t>when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reach the break,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exit </a:t>
            </a:r>
            <a:r>
              <a:rPr lang="en-US" sz="1200" dirty="0">
                <a:latin typeface="Lucida Sans Unicode"/>
                <a:cs typeface="Lucida Sans Unicode"/>
              </a:rPr>
              <a:t>out of </a:t>
            </a:r>
            <a:r>
              <a:rPr lang="en-US" sz="1200" spc="-5" dirty="0">
                <a:latin typeface="Lucida Sans Unicode"/>
                <a:cs typeface="Lucida Sans Unicode"/>
              </a:rPr>
              <a:t>the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switch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-End result: </a:t>
            </a:r>
            <a:r>
              <a:rPr lang="en-US" sz="1200" spc="20" dirty="0">
                <a:latin typeface="Lucida Sans Unicode"/>
                <a:cs typeface="Lucida Sans Unicode"/>
              </a:rPr>
              <a:t>“bye”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printed, </a:t>
            </a:r>
            <a:r>
              <a:rPr lang="en-US" sz="1200" dirty="0">
                <a:latin typeface="Lucida Sans Unicode"/>
                <a:cs typeface="Lucida Sans Unicode"/>
              </a:rPr>
              <a:t>but not</a:t>
            </a:r>
            <a:r>
              <a:rPr lang="en-US" sz="1200" spc="-20" dirty="0">
                <a:latin typeface="Lucida Sans Unicode"/>
                <a:cs typeface="Lucida Sans Unicode"/>
              </a:rPr>
              <a:t> </a:t>
            </a:r>
            <a:r>
              <a:rPr lang="en-US" sz="1200" spc="20" dirty="0">
                <a:latin typeface="Lucida Sans Unicode"/>
                <a:cs typeface="Lucida Sans Unicode"/>
              </a:rPr>
              <a:t>“huh”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55D03-5221-4250-B8C0-9050B43CA3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71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-...then </a:t>
            </a:r>
            <a:r>
              <a:rPr lang="en-US" sz="1200" dirty="0">
                <a:latin typeface="Lucida Sans Unicode"/>
                <a:cs typeface="Lucida Sans Unicode"/>
              </a:rPr>
              <a:t>jump </a:t>
            </a:r>
            <a:r>
              <a:rPr lang="en-US" sz="1200" spc="-5" dirty="0">
                <a:latin typeface="Lucida Sans Unicode"/>
                <a:cs typeface="Lucida Sans Unicode"/>
              </a:rPr>
              <a:t>to case</a:t>
            </a:r>
            <a:r>
              <a:rPr lang="en-US" sz="1200" spc="-3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1...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55D03-5221-4250-B8C0-9050B43CA3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38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-...and start executing statements </a:t>
            </a:r>
            <a:r>
              <a:rPr lang="en-US" sz="1200" dirty="0">
                <a:latin typeface="Lucida Sans Unicode"/>
                <a:cs typeface="Lucida Sans Unicode"/>
              </a:rPr>
              <a:t>from </a:t>
            </a:r>
            <a:r>
              <a:rPr lang="en-US" sz="1200" spc="-5" dirty="0">
                <a:latin typeface="Lucida Sans Unicode"/>
                <a:cs typeface="Lucida Sans Unicode"/>
              </a:rPr>
              <a:t>this</a:t>
            </a:r>
            <a:r>
              <a:rPr lang="en-US" sz="1200" spc="4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point.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55D03-5221-4250-B8C0-9050B43CA3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62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-In </a:t>
            </a:r>
            <a:r>
              <a:rPr lang="en-US" sz="1200" spc="-5" dirty="0">
                <a:latin typeface="Lucida Sans Unicode"/>
                <a:cs typeface="Lucida Sans Unicode"/>
              </a:rPr>
              <a:t>this case, because it’s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return, execution stops here (returning to whoever called</a:t>
            </a:r>
            <a:r>
              <a:rPr lang="en-US" sz="1200" spc="18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this)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55D03-5221-4250-B8C0-9050B43CA3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88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 </a:t>
            </a:r>
            <a:r>
              <a:rPr lang="en-US" sz="1200" spc="-5" dirty="0">
                <a:latin typeface="Lucida Sans Unicode"/>
                <a:cs typeface="Lucida Sans Unicode"/>
              </a:rPr>
              <a:t>the value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switch </a:t>
            </a:r>
            <a:r>
              <a:rPr lang="en-US" sz="1200" dirty="0">
                <a:latin typeface="Lucida Sans Unicode"/>
                <a:cs typeface="Lucida Sans Unicode"/>
              </a:rPr>
              <a:t>on is</a:t>
            </a:r>
            <a:r>
              <a:rPr lang="en-US" sz="1200" spc="-3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3...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55D03-5221-4250-B8C0-9050B43CA3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39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-...then </a:t>
            </a:r>
            <a:r>
              <a:rPr lang="en-US" sz="1200" dirty="0">
                <a:latin typeface="Lucida Sans Unicode"/>
                <a:cs typeface="Lucida Sans Unicode"/>
              </a:rPr>
              <a:t>we jump </a:t>
            </a:r>
            <a:r>
              <a:rPr lang="en-US" sz="1200" spc="-5" dirty="0">
                <a:latin typeface="Lucida Sans Unicode"/>
                <a:cs typeface="Lucida Sans Unicode"/>
              </a:rPr>
              <a:t>to the default case, as there </a:t>
            </a:r>
            <a:r>
              <a:rPr lang="en-US" sz="1200" dirty="0">
                <a:latin typeface="Lucida Sans Unicode"/>
                <a:cs typeface="Lucida Sans Unicode"/>
              </a:rPr>
              <a:t>is no </a:t>
            </a:r>
            <a:r>
              <a:rPr lang="en-US" sz="1200" spc="-5" dirty="0">
                <a:latin typeface="Lucida Sans Unicode"/>
                <a:cs typeface="Lucida Sans Unicode"/>
              </a:rPr>
              <a:t>case </a:t>
            </a:r>
            <a:r>
              <a:rPr lang="en-US" sz="1200" dirty="0">
                <a:latin typeface="Lucida Sans Unicode"/>
                <a:cs typeface="Lucida Sans Unicode"/>
              </a:rPr>
              <a:t>for</a:t>
            </a:r>
            <a:r>
              <a:rPr lang="en-US" sz="1200" spc="1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55D03-5221-4250-B8C0-9050B43CA3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43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-We would </a:t>
            </a:r>
            <a:r>
              <a:rPr lang="en-US" sz="1200" spc="-5" dirty="0">
                <a:latin typeface="Lucida Sans Unicode"/>
                <a:cs typeface="Lucida Sans Unicode"/>
              </a:rPr>
              <a:t>then </a:t>
            </a:r>
            <a:r>
              <a:rPr lang="en-US" sz="1200" dirty="0">
                <a:latin typeface="Lucida Sans Unicode"/>
                <a:cs typeface="Lucida Sans Unicode"/>
              </a:rPr>
              <a:t>print out</a:t>
            </a:r>
            <a:r>
              <a:rPr lang="en-US" sz="1200" spc="-80" dirty="0">
                <a:latin typeface="Lucida Sans Unicode"/>
                <a:cs typeface="Lucida Sans Unicode"/>
              </a:rPr>
              <a:t> </a:t>
            </a:r>
            <a:r>
              <a:rPr lang="en-US" sz="1200" spc="10" dirty="0">
                <a:latin typeface="Lucida Sans Unicode"/>
                <a:cs typeface="Lucida Sans Unicode"/>
              </a:rPr>
              <a:t>“huh”...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55D03-5221-4250-B8C0-9050B43CA3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87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-...and then </a:t>
            </a:r>
            <a:r>
              <a:rPr lang="en-US" sz="1200" dirty="0">
                <a:latin typeface="Lucida Sans Unicode"/>
                <a:cs typeface="Lucida Sans Unicode"/>
              </a:rPr>
              <a:t>simply </a:t>
            </a:r>
            <a:r>
              <a:rPr lang="en-US" sz="1200" spc="-5" dirty="0">
                <a:latin typeface="Lucida Sans Unicode"/>
                <a:cs typeface="Lucida Sans Unicode"/>
              </a:rPr>
              <a:t>trail </a:t>
            </a:r>
            <a:r>
              <a:rPr lang="en-US" sz="1200" dirty="0">
                <a:latin typeface="Lucida Sans Unicode"/>
                <a:cs typeface="Lucida Sans Unicode"/>
              </a:rPr>
              <a:t>out of </a:t>
            </a:r>
            <a:r>
              <a:rPr lang="en-US" sz="1200" spc="-5" dirty="0">
                <a:latin typeface="Lucida Sans Unicode"/>
                <a:cs typeface="Lucida Sans Unicode"/>
              </a:rPr>
              <a:t>the switch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statement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-Whichever statement </a:t>
            </a:r>
            <a:r>
              <a:rPr lang="en-US" sz="1200" dirty="0">
                <a:latin typeface="Lucida Sans Unicode"/>
                <a:cs typeface="Lucida Sans Unicode"/>
              </a:rPr>
              <a:t>follows </a:t>
            </a:r>
            <a:r>
              <a:rPr lang="en-US" sz="1200" spc="-5" dirty="0">
                <a:latin typeface="Lucida Sans Unicode"/>
                <a:cs typeface="Lucida Sans Unicode"/>
              </a:rPr>
              <a:t>the switch </a:t>
            </a:r>
            <a:r>
              <a:rPr lang="en-US" sz="1200" dirty="0">
                <a:latin typeface="Lucida Sans Unicode"/>
                <a:cs typeface="Lucida Sans Unicode"/>
              </a:rPr>
              <a:t>would be </a:t>
            </a:r>
            <a:r>
              <a:rPr lang="en-US" sz="1200" spc="-5" dirty="0">
                <a:latin typeface="Lucida Sans Unicode"/>
                <a:cs typeface="Lucida Sans Unicode"/>
              </a:rPr>
              <a:t>executed, </a:t>
            </a:r>
            <a:r>
              <a:rPr lang="en-US" sz="1200" dirty="0">
                <a:latin typeface="Lucida Sans Unicode"/>
                <a:cs typeface="Lucida Sans Unicode"/>
              </a:rPr>
              <a:t>just </a:t>
            </a:r>
            <a:r>
              <a:rPr lang="en-US" sz="1200" spc="-5" dirty="0">
                <a:latin typeface="Lucida Sans Unicode"/>
                <a:cs typeface="Lucida Sans Unicode"/>
              </a:rPr>
              <a:t>as with</a:t>
            </a:r>
            <a:r>
              <a:rPr lang="en-US" sz="1200" spc="5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if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55D03-5221-4250-B8C0-9050B43CA3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9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228340"/>
            <a:ext cx="11054080" cy="2186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831840"/>
            <a:ext cx="9103360" cy="260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395220"/>
            <a:ext cx="5657088" cy="6873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395220"/>
            <a:ext cx="5657088" cy="6873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1602" y="-165100"/>
            <a:ext cx="8441595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58775" y="3905684"/>
            <a:ext cx="8447405" cy="4871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685020"/>
            <a:ext cx="4161536" cy="52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685020"/>
            <a:ext cx="2991104" cy="52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685020"/>
            <a:ext cx="2991104" cy="52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40" y="3147906"/>
            <a:ext cx="10716260" cy="5787482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110/L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dirty="0"/>
              <a:t>1</a:t>
            </a:r>
            <a:r>
              <a:rPr lang="en-US" dirty="0"/>
              <a:t>2</a:t>
            </a:r>
            <a:endParaRPr dirty="0"/>
          </a:p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lang="en-US" sz="3600" spc="-70" dirty="0"/>
              <a:t/>
            </a:r>
            <a:br>
              <a:rPr lang="en-US" sz="3600" spc="-70" dirty="0"/>
            </a:br>
            <a:r>
              <a:rPr lang="en-US" sz="3600" spc="-70" dirty="0"/>
              <a:t/>
            </a:r>
            <a:br>
              <a:rPr lang="en-US" sz="3600" spc="-70" dirty="0"/>
            </a:br>
            <a:r>
              <a:rPr lang="en-US" sz="3600" spc="-70" dirty="0" smtClean="0"/>
              <a:t>Maryam </a:t>
            </a:r>
            <a:r>
              <a:rPr lang="en-US" sz="3600" spc="-70" dirty="0" err="1" smtClean="0"/>
              <a:t>Jalali</a:t>
            </a:r>
            <a:r>
              <a:rPr lang="en-US" sz="3600" spc="-70" dirty="0"/>
              <a:t/>
            </a:r>
            <a:br>
              <a:rPr lang="en-US" sz="3600" spc="-70" dirty="0"/>
            </a:br>
            <a:r>
              <a:rPr lang="en-US" sz="3600" spc="-70" dirty="0"/>
              <a:t/>
            </a:r>
            <a:br>
              <a:rPr lang="en-US" sz="3600" spc="-70" dirty="0"/>
            </a:br>
            <a:r>
              <a:rPr lang="en-US" sz="3600" spc="-70" dirty="0"/>
              <a:t/>
            </a:r>
            <a:br>
              <a:rPr lang="en-US" sz="3600" spc="-70" dirty="0"/>
            </a:br>
            <a:r>
              <a:rPr lang="en-US" sz="3600" spc="-70" dirty="0"/>
              <a:t/>
            </a:r>
            <a:br>
              <a:rPr lang="en-US" sz="3600" spc="-70" dirty="0"/>
            </a:br>
            <a:r>
              <a:rPr lang="en-US" sz="3600" spc="-70" dirty="0"/>
              <a:t>Some slides adapted from Dr. </a:t>
            </a:r>
            <a:r>
              <a:rPr sz="3600" spc="-70" dirty="0"/>
              <a:t>Kyle</a:t>
            </a:r>
            <a:r>
              <a:rPr sz="3600" spc="-10" dirty="0"/>
              <a:t> </a:t>
            </a:r>
            <a:r>
              <a:rPr sz="3600" spc="-40" dirty="0"/>
              <a:t>Dewey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1602" y="189876"/>
            <a:ext cx="84415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switch</a:t>
            </a:r>
            <a:r>
              <a:rPr spc="-2785" dirty="0">
                <a:latin typeface="Courier New"/>
                <a:cs typeface="Courier New"/>
              </a:rPr>
              <a:t> </a:t>
            </a:r>
            <a:r>
              <a:rPr spc="-5" dirty="0"/>
              <a:t>Semantics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3900" y="1562100"/>
            <a:ext cx="11950700" cy="8009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5" dirty="0">
                <a:latin typeface="Gill Sans MT"/>
                <a:cs typeface="Gill Sans MT"/>
              </a:rPr>
              <a:t>Look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thing </a:t>
            </a:r>
            <a:r>
              <a:rPr sz="4200" spc="-85" dirty="0">
                <a:latin typeface="Gill Sans MT"/>
                <a:cs typeface="Gill Sans MT"/>
              </a:rPr>
              <a:t>you’re </a:t>
            </a:r>
            <a:r>
              <a:rPr sz="4200" spc="-5" dirty="0">
                <a:latin typeface="Courier New"/>
                <a:cs typeface="Courier New"/>
              </a:rPr>
              <a:t>switch</a:t>
            </a:r>
            <a:r>
              <a:rPr sz="4200" spc="-5" dirty="0">
                <a:latin typeface="Gill Sans MT"/>
                <a:cs typeface="Gill Sans MT"/>
              </a:rPr>
              <a:t>ing</a:t>
            </a:r>
            <a:r>
              <a:rPr sz="4200" spc="5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</a:p>
          <a:p>
            <a:pPr marL="6096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25" dirty="0">
                <a:latin typeface="Gill Sans MT"/>
                <a:cs typeface="Gill Sans MT"/>
              </a:rPr>
              <a:t>Jump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applicable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case</a:t>
            </a:r>
            <a:endParaRPr sz="4200" dirty="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65" dirty="0">
                <a:latin typeface="Gill Sans MT"/>
                <a:cs typeface="Gill Sans MT"/>
              </a:rPr>
              <a:t>Keep </a:t>
            </a:r>
            <a:r>
              <a:rPr sz="4200" dirty="0">
                <a:latin typeface="Gill Sans MT"/>
                <a:cs typeface="Gill Sans MT"/>
              </a:rPr>
              <a:t>running </a:t>
            </a:r>
            <a:r>
              <a:rPr sz="4200" spc="-5" dirty="0">
                <a:latin typeface="Gill Sans MT"/>
                <a:cs typeface="Gill Sans MT"/>
              </a:rPr>
              <a:t>statements </a:t>
            </a:r>
            <a:r>
              <a:rPr sz="4200" dirty="0">
                <a:latin typeface="Gill Sans MT"/>
                <a:cs typeface="Gill Sans MT"/>
              </a:rPr>
              <a:t>until something </a:t>
            </a:r>
            <a:r>
              <a:rPr sz="4200" spc="-5" dirty="0">
                <a:latin typeface="Gill Sans MT"/>
                <a:cs typeface="Gill Sans MT"/>
              </a:rPr>
              <a:t>stops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endParaRPr sz="4200" dirty="0">
              <a:latin typeface="Gill Sans MT"/>
              <a:cs typeface="Gill Sans MT"/>
            </a:endParaRPr>
          </a:p>
          <a:p>
            <a:pPr marL="1966595" marR="5899150">
              <a:lnSpc>
                <a:spcPts val="4800"/>
              </a:lnSpc>
              <a:spcBef>
                <a:spcPts val="3970"/>
              </a:spcBef>
            </a:pPr>
            <a:r>
              <a:rPr sz="4200" spc="-5" dirty="0">
                <a:latin typeface="Courier New"/>
                <a:cs typeface="Courier New"/>
              </a:rPr>
              <a:t>switch (x)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1:</a:t>
            </a:r>
          </a:p>
          <a:p>
            <a:pPr marL="1966595" marR="5258435" indent="6400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“hi”;  </a:t>
            </a: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2:</a:t>
            </a:r>
          </a:p>
          <a:p>
            <a:pPr marL="1966595" marR="777240" indent="6400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System.out.println(“bye”);  default:</a:t>
            </a:r>
          </a:p>
          <a:p>
            <a:pPr marL="2606675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System.out.println(“huh”);</a:t>
            </a:r>
          </a:p>
          <a:p>
            <a:pPr marL="196659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1602" y="163379"/>
            <a:ext cx="84415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switch</a:t>
            </a:r>
            <a:r>
              <a:rPr spc="-2785" dirty="0">
                <a:latin typeface="Courier New"/>
                <a:cs typeface="Courier New"/>
              </a:rPr>
              <a:t> </a:t>
            </a:r>
            <a:r>
              <a:rPr spc="-5" dirty="0"/>
              <a:t>Semantics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3900" y="1562100"/>
            <a:ext cx="12026900" cy="792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5" dirty="0">
                <a:latin typeface="Gill Sans MT"/>
                <a:cs typeface="Gill Sans MT"/>
              </a:rPr>
              <a:t>Look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thing </a:t>
            </a:r>
            <a:r>
              <a:rPr sz="4200" spc="-85" dirty="0">
                <a:latin typeface="Gill Sans MT"/>
                <a:cs typeface="Gill Sans MT"/>
              </a:rPr>
              <a:t>you’re </a:t>
            </a:r>
            <a:r>
              <a:rPr sz="4200" spc="-5" dirty="0">
                <a:latin typeface="Courier New"/>
                <a:cs typeface="Courier New"/>
              </a:rPr>
              <a:t>switch</a:t>
            </a:r>
            <a:r>
              <a:rPr sz="4200" spc="-5" dirty="0">
                <a:latin typeface="Gill Sans MT"/>
                <a:cs typeface="Gill Sans MT"/>
              </a:rPr>
              <a:t>ing</a:t>
            </a:r>
            <a:r>
              <a:rPr sz="4200" spc="5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</a:p>
          <a:p>
            <a:pPr marL="6096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25" dirty="0">
                <a:latin typeface="Gill Sans MT"/>
                <a:cs typeface="Gill Sans MT"/>
              </a:rPr>
              <a:t>Jump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applicable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case</a:t>
            </a:r>
            <a:endParaRPr sz="4200" dirty="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65" dirty="0">
                <a:latin typeface="Gill Sans MT"/>
                <a:cs typeface="Gill Sans MT"/>
              </a:rPr>
              <a:t>Keep </a:t>
            </a:r>
            <a:r>
              <a:rPr sz="4200" dirty="0">
                <a:latin typeface="Gill Sans MT"/>
                <a:cs typeface="Gill Sans MT"/>
              </a:rPr>
              <a:t>running </a:t>
            </a:r>
            <a:r>
              <a:rPr sz="4200" spc="-5" dirty="0">
                <a:latin typeface="Gill Sans MT"/>
                <a:cs typeface="Gill Sans MT"/>
              </a:rPr>
              <a:t>statements </a:t>
            </a:r>
            <a:r>
              <a:rPr sz="4200" dirty="0">
                <a:latin typeface="Gill Sans MT"/>
                <a:cs typeface="Gill Sans MT"/>
              </a:rPr>
              <a:t>until something </a:t>
            </a:r>
            <a:r>
              <a:rPr sz="4200" spc="-5" dirty="0">
                <a:latin typeface="Gill Sans MT"/>
                <a:cs typeface="Gill Sans MT"/>
              </a:rPr>
              <a:t>stops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endParaRPr sz="4200" dirty="0">
              <a:latin typeface="Gill Sans MT"/>
              <a:cs typeface="Gill Sans MT"/>
            </a:endParaRPr>
          </a:p>
          <a:p>
            <a:pPr marL="1966595">
              <a:lnSpc>
                <a:spcPts val="4920"/>
              </a:lnSpc>
              <a:spcBef>
                <a:spcPts val="3610"/>
              </a:spcBef>
            </a:pPr>
            <a:r>
              <a:rPr sz="4200" spc="-5" dirty="0">
                <a:latin typeface="Courier New"/>
                <a:cs typeface="Courier New"/>
              </a:rPr>
              <a:t>switch </a:t>
            </a:r>
            <a:r>
              <a:rPr sz="4200" dirty="0">
                <a:latin typeface="Courier New"/>
                <a:cs typeface="Courier New"/>
              </a:rPr>
              <a:t>(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latin typeface="Courier New"/>
                <a:cs typeface="Courier New"/>
              </a:rPr>
              <a:t>)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196659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1:</a:t>
            </a:r>
          </a:p>
          <a:p>
            <a:pPr marL="1966595" marR="5258435" indent="640080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“hi”;  </a:t>
            </a: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2:</a:t>
            </a:r>
          </a:p>
          <a:p>
            <a:pPr marL="1966595" marR="777240" indent="6400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System.out.println(“bye”);  default:</a:t>
            </a:r>
          </a:p>
          <a:p>
            <a:pPr marL="2606675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System.out.println(“huh”);</a:t>
            </a:r>
          </a:p>
          <a:p>
            <a:pPr marL="196659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1602" y="128270"/>
            <a:ext cx="84415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switch</a:t>
            </a:r>
            <a:r>
              <a:rPr spc="-2785" dirty="0">
                <a:latin typeface="Courier New"/>
                <a:cs typeface="Courier New"/>
              </a:rPr>
              <a:t> </a:t>
            </a:r>
            <a:r>
              <a:rPr spc="-5" dirty="0"/>
              <a:t>Semantics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3900" y="1562100"/>
            <a:ext cx="11798300" cy="792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5" dirty="0">
                <a:latin typeface="Gill Sans MT"/>
                <a:cs typeface="Gill Sans MT"/>
              </a:rPr>
              <a:t>Look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thing </a:t>
            </a:r>
            <a:r>
              <a:rPr sz="4200" spc="-85" dirty="0">
                <a:latin typeface="Gill Sans MT"/>
                <a:cs typeface="Gill Sans MT"/>
              </a:rPr>
              <a:t>you’re </a:t>
            </a:r>
            <a:r>
              <a:rPr sz="4200" spc="-5" dirty="0">
                <a:latin typeface="Courier New"/>
                <a:cs typeface="Courier New"/>
              </a:rPr>
              <a:t>switch</a:t>
            </a:r>
            <a:r>
              <a:rPr sz="4200" spc="-5" dirty="0">
                <a:latin typeface="Gill Sans MT"/>
                <a:cs typeface="Gill Sans MT"/>
              </a:rPr>
              <a:t>ing</a:t>
            </a:r>
            <a:r>
              <a:rPr sz="4200" spc="5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</a:p>
          <a:p>
            <a:pPr marL="6096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25" dirty="0">
                <a:latin typeface="Gill Sans MT"/>
                <a:cs typeface="Gill Sans MT"/>
              </a:rPr>
              <a:t>Jump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applicable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case</a:t>
            </a:r>
            <a:endParaRPr sz="4200" dirty="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65" dirty="0">
                <a:latin typeface="Gill Sans MT"/>
                <a:cs typeface="Gill Sans MT"/>
              </a:rPr>
              <a:t>Keep </a:t>
            </a:r>
            <a:r>
              <a:rPr sz="4200" dirty="0">
                <a:latin typeface="Gill Sans MT"/>
                <a:cs typeface="Gill Sans MT"/>
              </a:rPr>
              <a:t>running </a:t>
            </a:r>
            <a:r>
              <a:rPr sz="4200" spc="-5" dirty="0">
                <a:latin typeface="Gill Sans MT"/>
                <a:cs typeface="Gill Sans MT"/>
              </a:rPr>
              <a:t>statements </a:t>
            </a:r>
            <a:r>
              <a:rPr sz="4200" dirty="0">
                <a:latin typeface="Gill Sans MT"/>
                <a:cs typeface="Gill Sans MT"/>
              </a:rPr>
              <a:t>until something </a:t>
            </a:r>
            <a:r>
              <a:rPr sz="4200" spc="-5" dirty="0">
                <a:latin typeface="Gill Sans MT"/>
                <a:cs typeface="Gill Sans MT"/>
              </a:rPr>
              <a:t>stops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endParaRPr sz="4200" dirty="0">
              <a:latin typeface="Gill Sans MT"/>
              <a:cs typeface="Gill Sans MT"/>
            </a:endParaRPr>
          </a:p>
          <a:p>
            <a:pPr marL="1966595">
              <a:lnSpc>
                <a:spcPts val="4920"/>
              </a:lnSpc>
              <a:spcBef>
                <a:spcPts val="3610"/>
              </a:spcBef>
            </a:pPr>
            <a:r>
              <a:rPr sz="4200" spc="-5" dirty="0">
                <a:latin typeface="Courier New"/>
                <a:cs typeface="Courier New"/>
              </a:rPr>
              <a:t>switch </a:t>
            </a:r>
            <a:r>
              <a:rPr sz="4200" dirty="0">
                <a:latin typeface="Courier New"/>
                <a:cs typeface="Courier New"/>
              </a:rPr>
              <a:t>(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latin typeface="Courier New"/>
                <a:cs typeface="Courier New"/>
              </a:rPr>
              <a:t>)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196659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latin typeface="Courier New"/>
                <a:cs typeface="Courier New"/>
              </a:rPr>
              <a:t>:</a:t>
            </a:r>
          </a:p>
          <a:p>
            <a:pPr marL="1966595" marR="5258435" indent="640080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“hi”;  </a:t>
            </a: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2:</a:t>
            </a:r>
          </a:p>
          <a:p>
            <a:pPr marL="1966595" marR="777240" indent="6400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System.out.println(“bye”);  default:</a:t>
            </a:r>
          </a:p>
          <a:p>
            <a:pPr marL="2606675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System.out.println(“huh”);</a:t>
            </a:r>
          </a:p>
          <a:p>
            <a:pPr marL="196659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1369090" y="5626100"/>
            <a:ext cx="1000760" cy="0"/>
          </a:xfrm>
          <a:custGeom>
            <a:avLst/>
            <a:gdLst/>
            <a:ahLst/>
            <a:cxnLst/>
            <a:rect l="l" t="t" r="r" b="b"/>
            <a:pathLst>
              <a:path w="1000760">
                <a:moveTo>
                  <a:pt x="1000729" y="0"/>
                </a:moveTo>
                <a:lnTo>
                  <a:pt x="981679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8860" y="55422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09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1602" y="172722"/>
            <a:ext cx="84415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switch</a:t>
            </a:r>
            <a:r>
              <a:rPr spc="-2785" dirty="0">
                <a:latin typeface="Courier New"/>
                <a:cs typeface="Courier New"/>
              </a:rPr>
              <a:t> </a:t>
            </a:r>
            <a:r>
              <a:rPr spc="-5" dirty="0"/>
              <a:t>Semantics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3900" y="1562100"/>
            <a:ext cx="11950700" cy="792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5" dirty="0">
                <a:latin typeface="Gill Sans MT"/>
                <a:cs typeface="Gill Sans MT"/>
              </a:rPr>
              <a:t>Look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thing </a:t>
            </a:r>
            <a:r>
              <a:rPr sz="4200" spc="-85" dirty="0">
                <a:latin typeface="Gill Sans MT"/>
                <a:cs typeface="Gill Sans MT"/>
              </a:rPr>
              <a:t>you’re </a:t>
            </a:r>
            <a:r>
              <a:rPr sz="4200" spc="-5" dirty="0">
                <a:latin typeface="Courier New"/>
                <a:cs typeface="Courier New"/>
              </a:rPr>
              <a:t>switch</a:t>
            </a:r>
            <a:r>
              <a:rPr sz="4200" spc="-5" dirty="0">
                <a:latin typeface="Gill Sans MT"/>
                <a:cs typeface="Gill Sans MT"/>
              </a:rPr>
              <a:t>ing</a:t>
            </a:r>
            <a:r>
              <a:rPr sz="4200" spc="5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</a:p>
          <a:p>
            <a:pPr marL="6096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25" dirty="0">
                <a:latin typeface="Gill Sans MT"/>
                <a:cs typeface="Gill Sans MT"/>
              </a:rPr>
              <a:t>Jump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applicable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case</a:t>
            </a:r>
            <a:endParaRPr sz="4200" dirty="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65" dirty="0">
                <a:latin typeface="Gill Sans MT"/>
                <a:cs typeface="Gill Sans MT"/>
              </a:rPr>
              <a:t>Keep </a:t>
            </a:r>
            <a:r>
              <a:rPr sz="4200" dirty="0">
                <a:latin typeface="Gill Sans MT"/>
                <a:cs typeface="Gill Sans MT"/>
              </a:rPr>
              <a:t>running </a:t>
            </a:r>
            <a:r>
              <a:rPr sz="4200" spc="-5" dirty="0">
                <a:latin typeface="Gill Sans MT"/>
                <a:cs typeface="Gill Sans MT"/>
              </a:rPr>
              <a:t>statements </a:t>
            </a:r>
            <a:r>
              <a:rPr sz="4200" dirty="0">
                <a:latin typeface="Gill Sans MT"/>
                <a:cs typeface="Gill Sans MT"/>
              </a:rPr>
              <a:t>until something </a:t>
            </a:r>
            <a:r>
              <a:rPr sz="4200" spc="-5" dirty="0">
                <a:latin typeface="Gill Sans MT"/>
                <a:cs typeface="Gill Sans MT"/>
              </a:rPr>
              <a:t>stops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endParaRPr sz="4200" dirty="0">
              <a:latin typeface="Gill Sans MT"/>
              <a:cs typeface="Gill Sans MT"/>
            </a:endParaRPr>
          </a:p>
          <a:p>
            <a:pPr marL="1966595">
              <a:lnSpc>
                <a:spcPts val="4920"/>
              </a:lnSpc>
              <a:spcBef>
                <a:spcPts val="3610"/>
              </a:spcBef>
            </a:pPr>
            <a:r>
              <a:rPr sz="4200" spc="-5" dirty="0">
                <a:latin typeface="Courier New"/>
                <a:cs typeface="Courier New"/>
              </a:rPr>
              <a:t>switch </a:t>
            </a:r>
            <a:r>
              <a:rPr sz="4200" dirty="0">
                <a:latin typeface="Courier New"/>
                <a:cs typeface="Courier New"/>
              </a:rPr>
              <a:t>(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latin typeface="Courier New"/>
                <a:cs typeface="Courier New"/>
              </a:rPr>
              <a:t>)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196659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latin typeface="Courier New"/>
                <a:cs typeface="Courier New"/>
              </a:rPr>
              <a:t>:</a:t>
            </a:r>
          </a:p>
          <a:p>
            <a:pPr marL="1966595" marR="5258435" indent="640080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“hi”;  </a:t>
            </a: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2:</a:t>
            </a:r>
          </a:p>
          <a:p>
            <a:pPr marL="1966595" marR="777240" indent="6400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System.out.println(“bye”);  default:</a:t>
            </a:r>
          </a:p>
          <a:p>
            <a:pPr marL="2606675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System.out.println(“huh”);</a:t>
            </a:r>
          </a:p>
          <a:p>
            <a:pPr marL="196659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1610390" y="6197600"/>
            <a:ext cx="1000760" cy="0"/>
          </a:xfrm>
          <a:custGeom>
            <a:avLst/>
            <a:gdLst/>
            <a:ahLst/>
            <a:cxnLst/>
            <a:rect l="l" t="t" r="r" b="b"/>
            <a:pathLst>
              <a:path w="1000760">
                <a:moveTo>
                  <a:pt x="1000729" y="0"/>
                </a:moveTo>
                <a:lnTo>
                  <a:pt x="981679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0160" y="61137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09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1602" y="102051"/>
            <a:ext cx="84415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switch</a:t>
            </a:r>
            <a:r>
              <a:rPr spc="-2785" dirty="0">
                <a:latin typeface="Courier New"/>
                <a:cs typeface="Courier New"/>
              </a:rPr>
              <a:t> </a:t>
            </a:r>
            <a:r>
              <a:rPr spc="-5" dirty="0"/>
              <a:t>Semantics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3900" y="1562100"/>
            <a:ext cx="11874500" cy="792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5" dirty="0">
                <a:latin typeface="Gill Sans MT"/>
                <a:cs typeface="Gill Sans MT"/>
              </a:rPr>
              <a:t>Look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thing </a:t>
            </a:r>
            <a:r>
              <a:rPr sz="4200" spc="-85" dirty="0">
                <a:latin typeface="Gill Sans MT"/>
                <a:cs typeface="Gill Sans MT"/>
              </a:rPr>
              <a:t>you’re </a:t>
            </a:r>
            <a:r>
              <a:rPr sz="4200" spc="-5" dirty="0">
                <a:latin typeface="Courier New"/>
                <a:cs typeface="Courier New"/>
              </a:rPr>
              <a:t>switch</a:t>
            </a:r>
            <a:r>
              <a:rPr sz="4200" spc="-5" dirty="0">
                <a:latin typeface="Gill Sans MT"/>
                <a:cs typeface="Gill Sans MT"/>
              </a:rPr>
              <a:t>ing</a:t>
            </a:r>
            <a:r>
              <a:rPr sz="4200" spc="5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</a:p>
          <a:p>
            <a:pPr marL="6096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25" dirty="0">
                <a:latin typeface="Gill Sans MT"/>
                <a:cs typeface="Gill Sans MT"/>
              </a:rPr>
              <a:t>Jump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applicable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case</a:t>
            </a:r>
            <a:endParaRPr sz="4200" dirty="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65" dirty="0">
                <a:latin typeface="Gill Sans MT"/>
                <a:cs typeface="Gill Sans MT"/>
              </a:rPr>
              <a:t>Keep </a:t>
            </a:r>
            <a:r>
              <a:rPr sz="4200" dirty="0">
                <a:latin typeface="Gill Sans MT"/>
                <a:cs typeface="Gill Sans MT"/>
              </a:rPr>
              <a:t>running </a:t>
            </a:r>
            <a:r>
              <a:rPr sz="4200" spc="-5" dirty="0">
                <a:latin typeface="Gill Sans MT"/>
                <a:cs typeface="Gill Sans MT"/>
              </a:rPr>
              <a:t>statements </a:t>
            </a:r>
            <a:r>
              <a:rPr sz="4200" dirty="0">
                <a:latin typeface="Gill Sans MT"/>
                <a:cs typeface="Gill Sans MT"/>
              </a:rPr>
              <a:t>until something </a:t>
            </a:r>
            <a:r>
              <a:rPr sz="4200" spc="-5" dirty="0">
                <a:latin typeface="Gill Sans MT"/>
                <a:cs typeface="Gill Sans MT"/>
              </a:rPr>
              <a:t>stops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endParaRPr sz="4200" dirty="0">
              <a:latin typeface="Gill Sans MT"/>
              <a:cs typeface="Gill Sans MT"/>
            </a:endParaRPr>
          </a:p>
          <a:p>
            <a:pPr marL="1966595">
              <a:lnSpc>
                <a:spcPts val="4920"/>
              </a:lnSpc>
              <a:spcBef>
                <a:spcPts val="3610"/>
              </a:spcBef>
            </a:pPr>
            <a:r>
              <a:rPr sz="4200" spc="-5" dirty="0">
                <a:latin typeface="Courier New"/>
                <a:cs typeface="Courier New"/>
              </a:rPr>
              <a:t>switch </a:t>
            </a:r>
            <a:r>
              <a:rPr sz="4200" dirty="0">
                <a:latin typeface="Courier New"/>
                <a:cs typeface="Courier New"/>
              </a:rPr>
              <a:t>(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latin typeface="Courier New"/>
                <a:cs typeface="Courier New"/>
              </a:rPr>
              <a:t>)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196659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latin typeface="Courier New"/>
                <a:cs typeface="Courier New"/>
              </a:rPr>
              <a:t>:</a:t>
            </a:r>
          </a:p>
          <a:p>
            <a:pPr marL="1966595" marR="5258435" indent="640080">
              <a:lnSpc>
                <a:spcPts val="4800"/>
              </a:lnSpc>
              <a:spcBef>
                <a:spcPts val="240"/>
              </a:spcBef>
              <a:tabLst>
                <a:tab pos="4846955" algn="l"/>
              </a:tabLst>
            </a:pP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return	</a:t>
            </a:r>
            <a:r>
              <a:rPr sz="4200" dirty="0">
                <a:latin typeface="Courier New"/>
                <a:cs typeface="Courier New"/>
              </a:rPr>
              <a:t>“hi”;  </a:t>
            </a: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2:</a:t>
            </a:r>
          </a:p>
          <a:p>
            <a:pPr marL="1966595" marR="777240" indent="6400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System.out.println(“bye”);  default:</a:t>
            </a:r>
          </a:p>
          <a:p>
            <a:pPr marL="2606675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System.out.println(“huh”);</a:t>
            </a:r>
          </a:p>
          <a:p>
            <a:pPr marL="196659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1610390" y="6197600"/>
            <a:ext cx="1000760" cy="0"/>
          </a:xfrm>
          <a:custGeom>
            <a:avLst/>
            <a:gdLst/>
            <a:ahLst/>
            <a:cxnLst/>
            <a:rect l="l" t="t" r="r" b="b"/>
            <a:pathLst>
              <a:path w="1000760">
                <a:moveTo>
                  <a:pt x="1000729" y="0"/>
                </a:moveTo>
                <a:lnTo>
                  <a:pt x="981679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0160" y="61137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09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1602" y="128270"/>
            <a:ext cx="84415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switch</a:t>
            </a:r>
            <a:r>
              <a:rPr spc="-2785" dirty="0">
                <a:latin typeface="Courier New"/>
                <a:cs typeface="Courier New"/>
              </a:rPr>
              <a:t> </a:t>
            </a:r>
            <a:r>
              <a:rPr spc="-5" dirty="0"/>
              <a:t>Semantics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3900" y="1562100"/>
            <a:ext cx="11874500" cy="792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5" dirty="0">
                <a:latin typeface="Gill Sans MT"/>
                <a:cs typeface="Gill Sans MT"/>
              </a:rPr>
              <a:t>Look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thing </a:t>
            </a:r>
            <a:r>
              <a:rPr sz="4200" spc="-85" dirty="0">
                <a:latin typeface="Gill Sans MT"/>
                <a:cs typeface="Gill Sans MT"/>
              </a:rPr>
              <a:t>you’re </a:t>
            </a:r>
            <a:r>
              <a:rPr sz="4200" spc="-5" dirty="0">
                <a:latin typeface="Courier New"/>
                <a:cs typeface="Courier New"/>
              </a:rPr>
              <a:t>switch</a:t>
            </a:r>
            <a:r>
              <a:rPr sz="4200" spc="-5" dirty="0">
                <a:latin typeface="Gill Sans MT"/>
                <a:cs typeface="Gill Sans MT"/>
              </a:rPr>
              <a:t>ing</a:t>
            </a:r>
            <a:r>
              <a:rPr sz="4200" spc="5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</a:p>
          <a:p>
            <a:pPr marL="6096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25" dirty="0">
                <a:latin typeface="Gill Sans MT"/>
                <a:cs typeface="Gill Sans MT"/>
              </a:rPr>
              <a:t>Jump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applicable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case</a:t>
            </a:r>
            <a:endParaRPr sz="4200" dirty="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65" dirty="0">
                <a:latin typeface="Gill Sans MT"/>
                <a:cs typeface="Gill Sans MT"/>
              </a:rPr>
              <a:t>Keep </a:t>
            </a:r>
            <a:r>
              <a:rPr sz="4200" dirty="0">
                <a:latin typeface="Gill Sans MT"/>
                <a:cs typeface="Gill Sans MT"/>
              </a:rPr>
              <a:t>running </a:t>
            </a:r>
            <a:r>
              <a:rPr sz="4200" spc="-5" dirty="0">
                <a:latin typeface="Gill Sans MT"/>
                <a:cs typeface="Gill Sans MT"/>
              </a:rPr>
              <a:t>statements </a:t>
            </a:r>
            <a:r>
              <a:rPr sz="4200" dirty="0">
                <a:latin typeface="Gill Sans MT"/>
                <a:cs typeface="Gill Sans MT"/>
              </a:rPr>
              <a:t>until something </a:t>
            </a:r>
            <a:r>
              <a:rPr sz="4200" spc="-5" dirty="0">
                <a:latin typeface="Gill Sans MT"/>
                <a:cs typeface="Gill Sans MT"/>
              </a:rPr>
              <a:t>stops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endParaRPr sz="4200" dirty="0">
              <a:latin typeface="Gill Sans MT"/>
              <a:cs typeface="Gill Sans MT"/>
            </a:endParaRPr>
          </a:p>
          <a:p>
            <a:pPr marL="1966595">
              <a:lnSpc>
                <a:spcPts val="4920"/>
              </a:lnSpc>
              <a:spcBef>
                <a:spcPts val="3610"/>
              </a:spcBef>
            </a:pPr>
            <a:r>
              <a:rPr sz="4200" spc="-5" dirty="0">
                <a:latin typeface="Courier New"/>
                <a:cs typeface="Courier New"/>
              </a:rPr>
              <a:t>switch </a:t>
            </a:r>
            <a:r>
              <a:rPr sz="4200" dirty="0">
                <a:latin typeface="Courier New"/>
                <a:cs typeface="Courier New"/>
              </a:rPr>
              <a:t>(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3</a:t>
            </a:r>
            <a:r>
              <a:rPr sz="4200" dirty="0">
                <a:latin typeface="Courier New"/>
                <a:cs typeface="Courier New"/>
              </a:rPr>
              <a:t>)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196659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1:</a:t>
            </a:r>
          </a:p>
          <a:p>
            <a:pPr marL="1966595" marR="5258435" indent="640080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“hi”;  </a:t>
            </a: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2:</a:t>
            </a:r>
          </a:p>
          <a:p>
            <a:pPr marL="1966595" marR="777240" indent="6400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System.out.println(“bye”);  default:</a:t>
            </a:r>
          </a:p>
          <a:p>
            <a:pPr marL="2606675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System.out.println(“huh”);</a:t>
            </a:r>
          </a:p>
          <a:p>
            <a:pPr marL="196659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114341"/>
            <a:ext cx="84415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switch</a:t>
            </a:r>
            <a:r>
              <a:rPr spc="-2785" dirty="0">
                <a:latin typeface="Courier New"/>
                <a:cs typeface="Courier New"/>
              </a:rPr>
              <a:t> </a:t>
            </a:r>
            <a:r>
              <a:rPr spc="-5" dirty="0"/>
              <a:t>Semantics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3900" y="1562100"/>
            <a:ext cx="11950700" cy="792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5" dirty="0">
                <a:latin typeface="Gill Sans MT"/>
                <a:cs typeface="Gill Sans MT"/>
              </a:rPr>
              <a:t>Look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thing </a:t>
            </a:r>
            <a:r>
              <a:rPr sz="4200" spc="-85" dirty="0">
                <a:latin typeface="Gill Sans MT"/>
                <a:cs typeface="Gill Sans MT"/>
              </a:rPr>
              <a:t>you’re </a:t>
            </a:r>
            <a:r>
              <a:rPr sz="4200" spc="-5" dirty="0">
                <a:latin typeface="Courier New"/>
                <a:cs typeface="Courier New"/>
              </a:rPr>
              <a:t>switch</a:t>
            </a:r>
            <a:r>
              <a:rPr sz="4200" spc="-5" dirty="0">
                <a:latin typeface="Gill Sans MT"/>
                <a:cs typeface="Gill Sans MT"/>
              </a:rPr>
              <a:t>ing</a:t>
            </a:r>
            <a:r>
              <a:rPr sz="4200" spc="5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</a:p>
          <a:p>
            <a:pPr marL="6096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25" dirty="0">
                <a:latin typeface="Gill Sans MT"/>
                <a:cs typeface="Gill Sans MT"/>
              </a:rPr>
              <a:t>Jump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applicable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case</a:t>
            </a:r>
            <a:endParaRPr sz="4200" dirty="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65" dirty="0">
                <a:latin typeface="Gill Sans MT"/>
                <a:cs typeface="Gill Sans MT"/>
              </a:rPr>
              <a:t>Keep </a:t>
            </a:r>
            <a:r>
              <a:rPr sz="4200" dirty="0">
                <a:latin typeface="Gill Sans MT"/>
                <a:cs typeface="Gill Sans MT"/>
              </a:rPr>
              <a:t>running </a:t>
            </a:r>
            <a:r>
              <a:rPr sz="4200" spc="-5" dirty="0">
                <a:latin typeface="Gill Sans MT"/>
                <a:cs typeface="Gill Sans MT"/>
              </a:rPr>
              <a:t>statements </a:t>
            </a:r>
            <a:r>
              <a:rPr sz="4200" dirty="0">
                <a:latin typeface="Gill Sans MT"/>
                <a:cs typeface="Gill Sans MT"/>
              </a:rPr>
              <a:t>until something </a:t>
            </a:r>
            <a:r>
              <a:rPr sz="4200" spc="-5" dirty="0">
                <a:latin typeface="Gill Sans MT"/>
                <a:cs typeface="Gill Sans MT"/>
              </a:rPr>
              <a:t>stops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endParaRPr sz="4200" dirty="0">
              <a:latin typeface="Gill Sans MT"/>
              <a:cs typeface="Gill Sans MT"/>
            </a:endParaRPr>
          </a:p>
          <a:p>
            <a:pPr marL="1966595">
              <a:lnSpc>
                <a:spcPts val="4920"/>
              </a:lnSpc>
              <a:spcBef>
                <a:spcPts val="3610"/>
              </a:spcBef>
            </a:pPr>
            <a:r>
              <a:rPr sz="4200" spc="-5" dirty="0">
                <a:latin typeface="Courier New"/>
                <a:cs typeface="Courier New"/>
              </a:rPr>
              <a:t>switch </a:t>
            </a:r>
            <a:r>
              <a:rPr lang="en-US" sz="4200" dirty="0">
                <a:latin typeface="Courier New"/>
                <a:cs typeface="Courier New"/>
              </a:rPr>
              <a:t>(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3</a:t>
            </a:r>
            <a:r>
              <a:rPr sz="4200" dirty="0">
                <a:latin typeface="Courier New"/>
                <a:cs typeface="Courier New"/>
              </a:rPr>
              <a:t>)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196659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1:</a:t>
            </a:r>
          </a:p>
          <a:p>
            <a:pPr marL="1966595" marR="5258435" indent="640080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“hi”;  </a:t>
            </a: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2:</a:t>
            </a:r>
          </a:p>
          <a:p>
            <a:pPr marL="1966595" marR="777240" indent="6400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System.out.println(“bye”); 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default</a:t>
            </a:r>
            <a:r>
              <a:rPr sz="4200" spc="-5" dirty="0">
                <a:latin typeface="Courier New"/>
                <a:cs typeface="Courier New"/>
              </a:rPr>
              <a:t>:</a:t>
            </a:r>
            <a:endParaRPr sz="4200" dirty="0">
              <a:latin typeface="Courier New"/>
              <a:cs typeface="Courier New"/>
            </a:endParaRPr>
          </a:p>
          <a:p>
            <a:pPr marL="2606675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System.out.println(“huh”);</a:t>
            </a:r>
          </a:p>
          <a:p>
            <a:pPr marL="196659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1178590" y="8051800"/>
            <a:ext cx="1000760" cy="0"/>
          </a:xfrm>
          <a:custGeom>
            <a:avLst/>
            <a:gdLst/>
            <a:ahLst/>
            <a:cxnLst/>
            <a:rect l="l" t="t" r="r" b="b"/>
            <a:pathLst>
              <a:path w="1000760">
                <a:moveTo>
                  <a:pt x="1000729" y="0"/>
                </a:moveTo>
                <a:lnTo>
                  <a:pt x="981679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18360" y="79679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0" y="0"/>
                </a:moveTo>
                <a:lnTo>
                  <a:pt x="41909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1602" y="130810"/>
            <a:ext cx="84415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switch</a:t>
            </a:r>
            <a:r>
              <a:rPr spc="-2785" dirty="0">
                <a:latin typeface="Courier New"/>
                <a:cs typeface="Courier New"/>
              </a:rPr>
              <a:t> </a:t>
            </a:r>
            <a:r>
              <a:rPr spc="-5" dirty="0"/>
              <a:t>Semantics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8500" y="1562100"/>
            <a:ext cx="11823700" cy="792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35000" algn="l"/>
              </a:tabLst>
            </a:pPr>
            <a:r>
              <a:rPr sz="4200" spc="-5" dirty="0">
                <a:latin typeface="Gill Sans MT"/>
                <a:cs typeface="Gill Sans MT"/>
              </a:rPr>
              <a:t>Look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thing </a:t>
            </a:r>
            <a:r>
              <a:rPr sz="4200" spc="-85" dirty="0">
                <a:latin typeface="Gill Sans MT"/>
                <a:cs typeface="Gill Sans MT"/>
              </a:rPr>
              <a:t>you’re </a:t>
            </a:r>
            <a:r>
              <a:rPr sz="4200" spc="-5" dirty="0">
                <a:latin typeface="Courier New"/>
                <a:cs typeface="Courier New"/>
              </a:rPr>
              <a:t>switch</a:t>
            </a:r>
            <a:r>
              <a:rPr sz="4200" spc="-5" dirty="0">
                <a:latin typeface="Gill Sans MT"/>
                <a:cs typeface="Gill Sans MT"/>
              </a:rPr>
              <a:t>ing</a:t>
            </a:r>
            <a:r>
              <a:rPr sz="4200" spc="5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</a:p>
          <a:p>
            <a:pPr marL="6350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35000" algn="l"/>
              </a:tabLst>
            </a:pPr>
            <a:r>
              <a:rPr sz="4200" spc="-25" dirty="0">
                <a:latin typeface="Gill Sans MT"/>
                <a:cs typeface="Gill Sans MT"/>
              </a:rPr>
              <a:t>Jump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applicable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case</a:t>
            </a:r>
            <a:endParaRPr sz="4200" dirty="0">
              <a:latin typeface="Gill Sans MT"/>
              <a:cs typeface="Gill Sans MT"/>
            </a:endParaRPr>
          </a:p>
          <a:p>
            <a:pPr marL="6350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35000" algn="l"/>
              </a:tabLst>
            </a:pPr>
            <a:r>
              <a:rPr sz="4200" spc="-65" dirty="0">
                <a:latin typeface="Gill Sans MT"/>
                <a:cs typeface="Gill Sans MT"/>
              </a:rPr>
              <a:t>Keep </a:t>
            </a:r>
            <a:r>
              <a:rPr sz="4200" dirty="0">
                <a:latin typeface="Gill Sans MT"/>
                <a:cs typeface="Gill Sans MT"/>
              </a:rPr>
              <a:t>running </a:t>
            </a:r>
            <a:r>
              <a:rPr sz="4200" spc="-5" dirty="0">
                <a:latin typeface="Gill Sans MT"/>
                <a:cs typeface="Gill Sans MT"/>
              </a:rPr>
              <a:t>statements </a:t>
            </a:r>
            <a:r>
              <a:rPr sz="4200" dirty="0">
                <a:latin typeface="Gill Sans MT"/>
                <a:cs typeface="Gill Sans MT"/>
              </a:rPr>
              <a:t>until something </a:t>
            </a:r>
            <a:r>
              <a:rPr sz="4200" spc="-5" dirty="0">
                <a:latin typeface="Gill Sans MT"/>
                <a:cs typeface="Gill Sans MT"/>
              </a:rPr>
              <a:t>stops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endParaRPr sz="4200" dirty="0">
              <a:latin typeface="Gill Sans MT"/>
              <a:cs typeface="Gill Sans MT"/>
            </a:endParaRPr>
          </a:p>
          <a:p>
            <a:pPr marL="1991995">
              <a:lnSpc>
                <a:spcPts val="4920"/>
              </a:lnSpc>
              <a:spcBef>
                <a:spcPts val="3610"/>
              </a:spcBef>
            </a:pPr>
            <a:r>
              <a:rPr sz="4200" spc="-5" dirty="0">
                <a:latin typeface="Courier New"/>
                <a:cs typeface="Courier New"/>
              </a:rPr>
              <a:t>switch </a:t>
            </a:r>
            <a:r>
              <a:rPr sz="4200" dirty="0">
                <a:latin typeface="Courier New"/>
                <a:cs typeface="Courier New"/>
              </a:rPr>
              <a:t>(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3</a:t>
            </a:r>
            <a:r>
              <a:rPr sz="4200" dirty="0">
                <a:latin typeface="Courier New"/>
                <a:cs typeface="Courier New"/>
              </a:rPr>
              <a:t>)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199199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1:</a:t>
            </a:r>
          </a:p>
          <a:p>
            <a:pPr marL="1991995" marR="5283835" indent="640080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“hi”;  </a:t>
            </a: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2:</a:t>
            </a:r>
          </a:p>
          <a:p>
            <a:pPr marL="1991995" marR="802640" indent="6400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System.out.println(“bye”); 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default</a:t>
            </a:r>
            <a:r>
              <a:rPr sz="4200" spc="-5" dirty="0">
                <a:latin typeface="Courier New"/>
                <a:cs typeface="Courier New"/>
              </a:rPr>
              <a:t>:</a:t>
            </a:r>
            <a:endParaRPr sz="4200" dirty="0">
              <a:latin typeface="Courier New"/>
              <a:cs typeface="Courier New"/>
            </a:endParaRPr>
          </a:p>
          <a:p>
            <a:pPr marL="2632075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System.out.println(“huh”);</a:t>
            </a:r>
          </a:p>
          <a:p>
            <a:pPr marL="199199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1889790" y="8623300"/>
            <a:ext cx="1000760" cy="0"/>
          </a:xfrm>
          <a:custGeom>
            <a:avLst/>
            <a:gdLst/>
            <a:ahLst/>
            <a:cxnLst/>
            <a:rect l="l" t="t" r="r" b="b"/>
            <a:pathLst>
              <a:path w="1000760">
                <a:moveTo>
                  <a:pt x="1000729" y="0"/>
                </a:moveTo>
                <a:lnTo>
                  <a:pt x="981679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29560" y="85394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0" y="0"/>
                </a:moveTo>
                <a:lnTo>
                  <a:pt x="41909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6741" y="162560"/>
            <a:ext cx="84415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switch</a:t>
            </a:r>
            <a:r>
              <a:rPr spc="-2785" dirty="0">
                <a:latin typeface="Courier New"/>
                <a:cs typeface="Courier New"/>
              </a:rPr>
              <a:t> </a:t>
            </a:r>
            <a:r>
              <a:rPr spc="-5" dirty="0"/>
              <a:t>Semantics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3900" y="1562100"/>
            <a:ext cx="11950700" cy="792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5" dirty="0">
                <a:latin typeface="Gill Sans MT"/>
                <a:cs typeface="Gill Sans MT"/>
              </a:rPr>
              <a:t>Look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thing </a:t>
            </a:r>
            <a:r>
              <a:rPr sz="4200" spc="-85" dirty="0">
                <a:latin typeface="Gill Sans MT"/>
                <a:cs typeface="Gill Sans MT"/>
              </a:rPr>
              <a:t>you’re </a:t>
            </a:r>
            <a:r>
              <a:rPr sz="4200" spc="-5" dirty="0">
                <a:latin typeface="Courier New"/>
                <a:cs typeface="Courier New"/>
              </a:rPr>
              <a:t>switch</a:t>
            </a:r>
            <a:r>
              <a:rPr sz="4200" spc="-5" dirty="0">
                <a:latin typeface="Gill Sans MT"/>
                <a:cs typeface="Gill Sans MT"/>
              </a:rPr>
              <a:t>ing</a:t>
            </a:r>
            <a:r>
              <a:rPr sz="4200" spc="5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</a:p>
          <a:p>
            <a:pPr marL="6096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25" dirty="0">
                <a:latin typeface="Gill Sans MT"/>
                <a:cs typeface="Gill Sans MT"/>
              </a:rPr>
              <a:t>Jump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applicable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case</a:t>
            </a:r>
            <a:endParaRPr sz="4200" dirty="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65" dirty="0">
                <a:latin typeface="Gill Sans MT"/>
                <a:cs typeface="Gill Sans MT"/>
              </a:rPr>
              <a:t>Keep </a:t>
            </a:r>
            <a:r>
              <a:rPr sz="4200" dirty="0">
                <a:latin typeface="Gill Sans MT"/>
                <a:cs typeface="Gill Sans MT"/>
              </a:rPr>
              <a:t>running </a:t>
            </a:r>
            <a:r>
              <a:rPr sz="4200" spc="-5" dirty="0">
                <a:latin typeface="Gill Sans MT"/>
                <a:cs typeface="Gill Sans MT"/>
              </a:rPr>
              <a:t>statements </a:t>
            </a:r>
            <a:r>
              <a:rPr sz="4200" dirty="0">
                <a:latin typeface="Gill Sans MT"/>
                <a:cs typeface="Gill Sans MT"/>
              </a:rPr>
              <a:t>until something </a:t>
            </a:r>
            <a:r>
              <a:rPr sz="4200" spc="-5" dirty="0">
                <a:latin typeface="Gill Sans MT"/>
                <a:cs typeface="Gill Sans MT"/>
              </a:rPr>
              <a:t>stops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endParaRPr sz="4200" dirty="0">
              <a:latin typeface="Gill Sans MT"/>
              <a:cs typeface="Gill Sans MT"/>
            </a:endParaRPr>
          </a:p>
          <a:p>
            <a:pPr marL="1966595">
              <a:lnSpc>
                <a:spcPts val="4920"/>
              </a:lnSpc>
              <a:spcBef>
                <a:spcPts val="3610"/>
              </a:spcBef>
            </a:pPr>
            <a:r>
              <a:rPr sz="4200" spc="-5" dirty="0">
                <a:latin typeface="Courier New"/>
                <a:cs typeface="Courier New"/>
              </a:rPr>
              <a:t>switch </a:t>
            </a:r>
            <a:r>
              <a:rPr sz="4200" dirty="0">
                <a:latin typeface="Courier New"/>
                <a:cs typeface="Courier New"/>
              </a:rPr>
              <a:t>(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3</a:t>
            </a:r>
            <a:r>
              <a:rPr sz="4200" dirty="0">
                <a:latin typeface="Courier New"/>
                <a:cs typeface="Courier New"/>
              </a:rPr>
              <a:t>)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196659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1:</a:t>
            </a:r>
          </a:p>
          <a:p>
            <a:pPr marL="1966595" marR="5258435" indent="640080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“hi”;  </a:t>
            </a: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2:</a:t>
            </a:r>
          </a:p>
          <a:p>
            <a:pPr marL="1966595" marR="777240" indent="6400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System.out.println(“bye”); 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default</a:t>
            </a:r>
            <a:r>
              <a:rPr sz="4200" spc="-5" dirty="0">
                <a:latin typeface="Courier New"/>
                <a:cs typeface="Courier New"/>
              </a:rPr>
              <a:t>:</a:t>
            </a:r>
            <a:endParaRPr sz="4200" dirty="0">
              <a:latin typeface="Courier New"/>
              <a:cs typeface="Courier New"/>
            </a:endParaRPr>
          </a:p>
          <a:p>
            <a:pPr marL="2606675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System.out.println(“huh”);</a:t>
            </a:r>
          </a:p>
          <a:p>
            <a:pPr marL="196659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1254790" y="9258300"/>
            <a:ext cx="1000760" cy="0"/>
          </a:xfrm>
          <a:custGeom>
            <a:avLst/>
            <a:gdLst/>
            <a:ahLst/>
            <a:cxnLst/>
            <a:rect l="l" t="t" r="r" b="b"/>
            <a:pathLst>
              <a:path w="1000760">
                <a:moveTo>
                  <a:pt x="1000729" y="0"/>
                </a:moveTo>
                <a:lnTo>
                  <a:pt x="981679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4560" y="91744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0" y="0"/>
                </a:moveTo>
                <a:lnTo>
                  <a:pt x="41909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1602" y="146296"/>
            <a:ext cx="84415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switch</a:t>
            </a:r>
            <a:r>
              <a:rPr spc="-2785" dirty="0">
                <a:latin typeface="Courier New"/>
                <a:cs typeface="Courier New"/>
              </a:rPr>
              <a:t> </a:t>
            </a:r>
            <a:r>
              <a:rPr spc="-5" dirty="0"/>
              <a:t>Semantics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3900" y="1562100"/>
            <a:ext cx="12026900" cy="792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5" dirty="0">
                <a:latin typeface="Gill Sans MT"/>
                <a:cs typeface="Gill Sans MT"/>
              </a:rPr>
              <a:t>Look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thing </a:t>
            </a:r>
            <a:r>
              <a:rPr sz="4200" spc="-85" dirty="0">
                <a:latin typeface="Gill Sans MT"/>
                <a:cs typeface="Gill Sans MT"/>
              </a:rPr>
              <a:t>you’re </a:t>
            </a:r>
            <a:r>
              <a:rPr sz="4200" spc="-5" dirty="0">
                <a:latin typeface="Courier New"/>
                <a:cs typeface="Courier New"/>
              </a:rPr>
              <a:t>switch</a:t>
            </a:r>
            <a:r>
              <a:rPr sz="4200" spc="-5" dirty="0">
                <a:latin typeface="Gill Sans MT"/>
                <a:cs typeface="Gill Sans MT"/>
              </a:rPr>
              <a:t>ing</a:t>
            </a:r>
            <a:r>
              <a:rPr sz="4200" spc="5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</a:p>
          <a:p>
            <a:pPr marL="6096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25" dirty="0">
                <a:latin typeface="Gill Sans MT"/>
                <a:cs typeface="Gill Sans MT"/>
              </a:rPr>
              <a:t>Jump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applicable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case</a:t>
            </a:r>
            <a:endParaRPr sz="4200" dirty="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65" dirty="0">
                <a:latin typeface="Gill Sans MT"/>
                <a:cs typeface="Gill Sans MT"/>
              </a:rPr>
              <a:t>Keep </a:t>
            </a:r>
            <a:r>
              <a:rPr sz="4200" dirty="0">
                <a:latin typeface="Gill Sans MT"/>
                <a:cs typeface="Gill Sans MT"/>
              </a:rPr>
              <a:t>running </a:t>
            </a:r>
            <a:r>
              <a:rPr sz="4200" spc="-5" dirty="0">
                <a:latin typeface="Gill Sans MT"/>
                <a:cs typeface="Gill Sans MT"/>
              </a:rPr>
              <a:t>statements </a:t>
            </a:r>
            <a:r>
              <a:rPr sz="4200" dirty="0">
                <a:latin typeface="Gill Sans MT"/>
                <a:cs typeface="Gill Sans MT"/>
              </a:rPr>
              <a:t>until something </a:t>
            </a:r>
            <a:r>
              <a:rPr sz="4200" spc="-5" dirty="0">
                <a:latin typeface="Gill Sans MT"/>
                <a:cs typeface="Gill Sans MT"/>
              </a:rPr>
              <a:t>stops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endParaRPr sz="4200" dirty="0">
              <a:latin typeface="Gill Sans MT"/>
              <a:cs typeface="Gill Sans MT"/>
            </a:endParaRPr>
          </a:p>
          <a:p>
            <a:pPr marL="1966595">
              <a:lnSpc>
                <a:spcPts val="4920"/>
              </a:lnSpc>
              <a:spcBef>
                <a:spcPts val="3610"/>
              </a:spcBef>
            </a:pPr>
            <a:r>
              <a:rPr sz="4200" spc="-5" dirty="0">
                <a:latin typeface="Courier New"/>
                <a:cs typeface="Courier New"/>
              </a:rPr>
              <a:t>switch </a:t>
            </a:r>
            <a:r>
              <a:rPr sz="4200" dirty="0">
                <a:latin typeface="Courier New"/>
                <a:cs typeface="Courier New"/>
              </a:rPr>
              <a:t>(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2</a:t>
            </a:r>
            <a:r>
              <a:rPr sz="4200" dirty="0">
                <a:latin typeface="Courier New"/>
                <a:cs typeface="Courier New"/>
              </a:rPr>
              <a:t>)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196659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1:</a:t>
            </a:r>
          </a:p>
          <a:p>
            <a:pPr marL="1966595" marR="5258435" indent="640080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“hi”;  </a:t>
            </a: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2:</a:t>
            </a:r>
          </a:p>
          <a:p>
            <a:pPr marL="1966595" marR="777240" indent="6400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System.out.println(“bye”);  default:</a:t>
            </a:r>
          </a:p>
          <a:p>
            <a:pPr marL="2606675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System.out.println(“huh”);</a:t>
            </a:r>
          </a:p>
          <a:p>
            <a:pPr marL="196659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400" y="5207000"/>
            <a:ext cx="2517775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ts val="5240"/>
              </a:lnSpc>
              <a:buSzPct val="170238"/>
              <a:buFont typeface="Courier New" panose="02070309020205020404" pitchFamily="49" charset="0"/>
              <a:buChar char="o"/>
              <a:tabLst>
                <a:tab pos="584200" algn="l"/>
              </a:tabLst>
            </a:pPr>
            <a:r>
              <a:rPr sz="4200" dirty="0">
                <a:latin typeface="Courier New"/>
                <a:cs typeface="Courier New"/>
              </a:rPr>
              <a:t>switch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1602" y="146296"/>
            <a:ext cx="84415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switch</a:t>
            </a:r>
            <a:r>
              <a:rPr spc="-2785" dirty="0">
                <a:latin typeface="Courier New"/>
                <a:cs typeface="Courier New"/>
              </a:rPr>
              <a:t> </a:t>
            </a:r>
            <a:r>
              <a:rPr spc="-5" dirty="0"/>
              <a:t>Semantics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3900" y="1562100"/>
            <a:ext cx="11950700" cy="792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5" dirty="0">
                <a:latin typeface="Gill Sans MT"/>
                <a:cs typeface="Gill Sans MT"/>
              </a:rPr>
              <a:t>Look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thing </a:t>
            </a:r>
            <a:r>
              <a:rPr sz="4200" spc="-85" dirty="0">
                <a:latin typeface="Gill Sans MT"/>
                <a:cs typeface="Gill Sans MT"/>
              </a:rPr>
              <a:t>you’re </a:t>
            </a:r>
            <a:r>
              <a:rPr sz="4200" spc="-5" dirty="0">
                <a:latin typeface="Courier New"/>
                <a:cs typeface="Courier New"/>
              </a:rPr>
              <a:t>switch</a:t>
            </a:r>
            <a:r>
              <a:rPr sz="4200" spc="-5" dirty="0">
                <a:latin typeface="Gill Sans MT"/>
                <a:cs typeface="Gill Sans MT"/>
              </a:rPr>
              <a:t>ing</a:t>
            </a:r>
            <a:r>
              <a:rPr sz="4200" spc="5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</a:p>
          <a:p>
            <a:pPr marL="6096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25" dirty="0">
                <a:latin typeface="Gill Sans MT"/>
                <a:cs typeface="Gill Sans MT"/>
              </a:rPr>
              <a:t>Jump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applicable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case</a:t>
            </a:r>
            <a:endParaRPr sz="4200" dirty="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65" dirty="0">
                <a:latin typeface="Gill Sans MT"/>
                <a:cs typeface="Gill Sans MT"/>
              </a:rPr>
              <a:t>Keep </a:t>
            </a:r>
            <a:r>
              <a:rPr sz="4200" dirty="0">
                <a:latin typeface="Gill Sans MT"/>
                <a:cs typeface="Gill Sans MT"/>
              </a:rPr>
              <a:t>running </a:t>
            </a:r>
            <a:r>
              <a:rPr sz="4200" spc="-5" dirty="0">
                <a:latin typeface="Gill Sans MT"/>
                <a:cs typeface="Gill Sans MT"/>
              </a:rPr>
              <a:t>statements </a:t>
            </a:r>
            <a:r>
              <a:rPr sz="4200" dirty="0">
                <a:latin typeface="Gill Sans MT"/>
                <a:cs typeface="Gill Sans MT"/>
              </a:rPr>
              <a:t>until something </a:t>
            </a:r>
            <a:r>
              <a:rPr sz="4200" spc="-5" dirty="0">
                <a:latin typeface="Gill Sans MT"/>
                <a:cs typeface="Gill Sans MT"/>
              </a:rPr>
              <a:t>stops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endParaRPr sz="4200" dirty="0">
              <a:latin typeface="Gill Sans MT"/>
              <a:cs typeface="Gill Sans MT"/>
            </a:endParaRPr>
          </a:p>
          <a:p>
            <a:pPr marL="1966595">
              <a:lnSpc>
                <a:spcPts val="4920"/>
              </a:lnSpc>
              <a:spcBef>
                <a:spcPts val="3610"/>
              </a:spcBef>
            </a:pPr>
            <a:r>
              <a:rPr sz="4200" spc="-5" dirty="0">
                <a:latin typeface="Courier New"/>
                <a:cs typeface="Courier New"/>
              </a:rPr>
              <a:t>switch </a:t>
            </a:r>
            <a:r>
              <a:rPr sz="4200" dirty="0">
                <a:latin typeface="Courier New"/>
                <a:cs typeface="Courier New"/>
              </a:rPr>
              <a:t>(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2</a:t>
            </a:r>
            <a:r>
              <a:rPr sz="4200" dirty="0">
                <a:latin typeface="Courier New"/>
                <a:cs typeface="Courier New"/>
              </a:rPr>
              <a:t>)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196659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1:</a:t>
            </a:r>
          </a:p>
          <a:p>
            <a:pPr marL="1966595" marR="5258435" indent="640080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“hi”;  </a:t>
            </a: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2</a:t>
            </a:r>
            <a:r>
              <a:rPr sz="4200" dirty="0">
                <a:latin typeface="Courier New"/>
                <a:cs typeface="Courier New"/>
              </a:rPr>
              <a:t>:</a:t>
            </a:r>
          </a:p>
          <a:p>
            <a:pPr marL="1966595" marR="777240" indent="6400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System.out.println(“bye”);  default:</a:t>
            </a:r>
          </a:p>
          <a:p>
            <a:pPr marL="2606675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System.out.println(“huh”);</a:t>
            </a:r>
          </a:p>
          <a:p>
            <a:pPr marL="196659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1369090" y="6781800"/>
            <a:ext cx="1000760" cy="0"/>
          </a:xfrm>
          <a:custGeom>
            <a:avLst/>
            <a:gdLst/>
            <a:ahLst/>
            <a:cxnLst/>
            <a:rect l="l" t="t" r="r" b="b"/>
            <a:pathLst>
              <a:path w="1000760">
                <a:moveTo>
                  <a:pt x="1000729" y="0"/>
                </a:moveTo>
                <a:lnTo>
                  <a:pt x="981679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8860" y="66979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0" y="0"/>
                </a:moveTo>
                <a:lnTo>
                  <a:pt x="41909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1602" y="128270"/>
            <a:ext cx="84415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switch</a:t>
            </a:r>
            <a:r>
              <a:rPr spc="-2785" dirty="0">
                <a:latin typeface="Courier New"/>
                <a:cs typeface="Courier New"/>
              </a:rPr>
              <a:t> </a:t>
            </a:r>
            <a:r>
              <a:rPr spc="-5" dirty="0"/>
              <a:t>Semantics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100" y="1562100"/>
            <a:ext cx="12001500" cy="792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60400" algn="l"/>
              </a:tabLst>
            </a:pPr>
            <a:r>
              <a:rPr sz="4200" spc="-5" dirty="0">
                <a:latin typeface="Gill Sans MT"/>
                <a:cs typeface="Gill Sans MT"/>
              </a:rPr>
              <a:t>Look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thing </a:t>
            </a:r>
            <a:r>
              <a:rPr sz="4200" spc="-85" dirty="0">
                <a:latin typeface="Gill Sans MT"/>
                <a:cs typeface="Gill Sans MT"/>
              </a:rPr>
              <a:t>you’re </a:t>
            </a:r>
            <a:r>
              <a:rPr sz="4200" spc="-5" dirty="0">
                <a:latin typeface="Courier New"/>
                <a:cs typeface="Courier New"/>
              </a:rPr>
              <a:t>switch</a:t>
            </a:r>
            <a:r>
              <a:rPr sz="4200" spc="-5" dirty="0">
                <a:latin typeface="Gill Sans MT"/>
                <a:cs typeface="Gill Sans MT"/>
              </a:rPr>
              <a:t>ing</a:t>
            </a:r>
            <a:r>
              <a:rPr sz="4200" spc="5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</a:p>
          <a:p>
            <a:pPr marL="6604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60400" algn="l"/>
              </a:tabLst>
            </a:pPr>
            <a:r>
              <a:rPr sz="4200" spc="-25" dirty="0">
                <a:latin typeface="Gill Sans MT"/>
                <a:cs typeface="Gill Sans MT"/>
              </a:rPr>
              <a:t>Jump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applicable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case</a:t>
            </a:r>
            <a:endParaRPr sz="4200" dirty="0">
              <a:latin typeface="Gill Sans MT"/>
              <a:cs typeface="Gill Sans MT"/>
            </a:endParaRPr>
          </a:p>
          <a:p>
            <a:pPr marL="6604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60400" algn="l"/>
              </a:tabLst>
            </a:pPr>
            <a:r>
              <a:rPr sz="4200" spc="-65" dirty="0">
                <a:latin typeface="Gill Sans MT"/>
                <a:cs typeface="Gill Sans MT"/>
              </a:rPr>
              <a:t>Keep </a:t>
            </a:r>
            <a:r>
              <a:rPr sz="4200" dirty="0">
                <a:latin typeface="Gill Sans MT"/>
                <a:cs typeface="Gill Sans MT"/>
              </a:rPr>
              <a:t>running </a:t>
            </a:r>
            <a:r>
              <a:rPr sz="4200" spc="-5" dirty="0">
                <a:latin typeface="Gill Sans MT"/>
                <a:cs typeface="Gill Sans MT"/>
              </a:rPr>
              <a:t>statements </a:t>
            </a:r>
            <a:r>
              <a:rPr sz="4200" dirty="0">
                <a:latin typeface="Gill Sans MT"/>
                <a:cs typeface="Gill Sans MT"/>
              </a:rPr>
              <a:t>until something </a:t>
            </a:r>
            <a:r>
              <a:rPr sz="4200" spc="-5" dirty="0">
                <a:latin typeface="Gill Sans MT"/>
                <a:cs typeface="Gill Sans MT"/>
              </a:rPr>
              <a:t>stops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endParaRPr sz="4200" dirty="0">
              <a:latin typeface="Gill Sans MT"/>
              <a:cs typeface="Gill Sans MT"/>
            </a:endParaRPr>
          </a:p>
          <a:p>
            <a:pPr marL="2017395">
              <a:lnSpc>
                <a:spcPts val="4920"/>
              </a:lnSpc>
              <a:spcBef>
                <a:spcPts val="3610"/>
              </a:spcBef>
            </a:pPr>
            <a:r>
              <a:rPr sz="4200" spc="-5" dirty="0">
                <a:latin typeface="Courier New"/>
                <a:cs typeface="Courier New"/>
              </a:rPr>
              <a:t>switch </a:t>
            </a:r>
            <a:r>
              <a:rPr sz="4200" dirty="0">
                <a:latin typeface="Courier New"/>
                <a:cs typeface="Courier New"/>
              </a:rPr>
              <a:t>(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2</a:t>
            </a:r>
            <a:r>
              <a:rPr sz="4200" dirty="0">
                <a:latin typeface="Courier New"/>
                <a:cs typeface="Courier New"/>
              </a:rPr>
              <a:t>)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201739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1:</a:t>
            </a:r>
          </a:p>
          <a:p>
            <a:pPr marL="2017395" marR="5309235" indent="640080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“hi”;  </a:t>
            </a: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2</a:t>
            </a:r>
            <a:r>
              <a:rPr sz="4200" dirty="0">
                <a:latin typeface="Courier New"/>
                <a:cs typeface="Courier New"/>
              </a:rPr>
              <a:t>:</a:t>
            </a:r>
          </a:p>
          <a:p>
            <a:pPr marL="2017395" marR="828040" indent="6400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System.out.println(“bye”);  default:</a:t>
            </a:r>
          </a:p>
          <a:p>
            <a:pPr marL="2657475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System.out.println(“huh”);</a:t>
            </a:r>
          </a:p>
          <a:p>
            <a:pPr marL="201739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1864390" y="7391400"/>
            <a:ext cx="1000760" cy="0"/>
          </a:xfrm>
          <a:custGeom>
            <a:avLst/>
            <a:gdLst/>
            <a:ahLst/>
            <a:cxnLst/>
            <a:rect l="l" t="t" r="r" b="b"/>
            <a:pathLst>
              <a:path w="1000760">
                <a:moveTo>
                  <a:pt x="1000729" y="0"/>
                </a:moveTo>
                <a:lnTo>
                  <a:pt x="981679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4160" y="73075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0" y="0"/>
                </a:moveTo>
                <a:lnTo>
                  <a:pt x="41909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2499" y="214630"/>
            <a:ext cx="84415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switch</a:t>
            </a:r>
            <a:r>
              <a:rPr spc="-2785" dirty="0">
                <a:latin typeface="Courier New"/>
                <a:cs typeface="Courier New"/>
              </a:rPr>
              <a:t> </a:t>
            </a:r>
            <a:r>
              <a:rPr spc="-5" dirty="0"/>
              <a:t>Semantics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8500" y="1562100"/>
            <a:ext cx="11976100" cy="792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35000" algn="l"/>
              </a:tabLst>
            </a:pPr>
            <a:r>
              <a:rPr sz="4200" spc="-5" dirty="0">
                <a:latin typeface="Gill Sans MT"/>
                <a:cs typeface="Gill Sans MT"/>
              </a:rPr>
              <a:t>Look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thing </a:t>
            </a:r>
            <a:r>
              <a:rPr sz="4200" spc="-85" dirty="0">
                <a:latin typeface="Gill Sans MT"/>
                <a:cs typeface="Gill Sans MT"/>
              </a:rPr>
              <a:t>you’re </a:t>
            </a:r>
            <a:r>
              <a:rPr sz="4200" spc="-5" dirty="0">
                <a:latin typeface="Courier New"/>
                <a:cs typeface="Courier New"/>
              </a:rPr>
              <a:t>switch</a:t>
            </a:r>
            <a:r>
              <a:rPr sz="4200" spc="-5" dirty="0">
                <a:latin typeface="Gill Sans MT"/>
                <a:cs typeface="Gill Sans MT"/>
              </a:rPr>
              <a:t>ing</a:t>
            </a:r>
            <a:r>
              <a:rPr sz="4200" spc="5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</a:p>
          <a:p>
            <a:pPr marL="6350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35000" algn="l"/>
              </a:tabLst>
            </a:pPr>
            <a:r>
              <a:rPr sz="4200" spc="-25" dirty="0">
                <a:latin typeface="Gill Sans MT"/>
                <a:cs typeface="Gill Sans MT"/>
              </a:rPr>
              <a:t>Jump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applicable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case</a:t>
            </a:r>
            <a:endParaRPr sz="4200" dirty="0">
              <a:latin typeface="Gill Sans MT"/>
              <a:cs typeface="Gill Sans MT"/>
            </a:endParaRPr>
          </a:p>
          <a:p>
            <a:pPr marL="6350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35000" algn="l"/>
              </a:tabLst>
            </a:pPr>
            <a:r>
              <a:rPr sz="4200" spc="-65" dirty="0">
                <a:latin typeface="Gill Sans MT"/>
                <a:cs typeface="Gill Sans MT"/>
              </a:rPr>
              <a:t>Keep </a:t>
            </a:r>
            <a:r>
              <a:rPr sz="4200" dirty="0">
                <a:latin typeface="Gill Sans MT"/>
                <a:cs typeface="Gill Sans MT"/>
              </a:rPr>
              <a:t>running </a:t>
            </a:r>
            <a:r>
              <a:rPr sz="4200" spc="-5" dirty="0">
                <a:latin typeface="Gill Sans MT"/>
                <a:cs typeface="Gill Sans MT"/>
              </a:rPr>
              <a:t>statements </a:t>
            </a:r>
            <a:r>
              <a:rPr sz="4200" dirty="0">
                <a:latin typeface="Gill Sans MT"/>
                <a:cs typeface="Gill Sans MT"/>
              </a:rPr>
              <a:t>until something </a:t>
            </a:r>
            <a:r>
              <a:rPr sz="4200" spc="-5" dirty="0">
                <a:latin typeface="Gill Sans MT"/>
                <a:cs typeface="Gill Sans MT"/>
              </a:rPr>
              <a:t>stops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endParaRPr sz="4200" dirty="0">
              <a:latin typeface="Gill Sans MT"/>
              <a:cs typeface="Gill Sans MT"/>
            </a:endParaRPr>
          </a:p>
          <a:p>
            <a:pPr marL="1991995">
              <a:lnSpc>
                <a:spcPts val="4920"/>
              </a:lnSpc>
              <a:spcBef>
                <a:spcPts val="3610"/>
              </a:spcBef>
            </a:pPr>
            <a:r>
              <a:rPr sz="4200" spc="-5" dirty="0">
                <a:latin typeface="Courier New"/>
                <a:cs typeface="Courier New"/>
              </a:rPr>
              <a:t>switch </a:t>
            </a:r>
            <a:r>
              <a:rPr sz="4200" dirty="0">
                <a:latin typeface="Courier New"/>
                <a:cs typeface="Courier New"/>
              </a:rPr>
              <a:t>(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2</a:t>
            </a:r>
            <a:r>
              <a:rPr sz="4200" dirty="0">
                <a:latin typeface="Courier New"/>
                <a:cs typeface="Courier New"/>
              </a:rPr>
              <a:t>)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199199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1:</a:t>
            </a:r>
          </a:p>
          <a:p>
            <a:pPr marL="1991995" marR="5283835" indent="640080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“hi”;  </a:t>
            </a: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2</a:t>
            </a:r>
            <a:r>
              <a:rPr sz="4200" dirty="0">
                <a:latin typeface="Courier New"/>
                <a:cs typeface="Courier New"/>
              </a:rPr>
              <a:t>:</a:t>
            </a:r>
          </a:p>
          <a:p>
            <a:pPr marL="1991995" marR="802640" indent="6400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System.out.println(“bye”);  default:</a:t>
            </a:r>
          </a:p>
          <a:p>
            <a:pPr marL="2632075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System.out.println(“huh”);</a:t>
            </a:r>
          </a:p>
          <a:p>
            <a:pPr marL="199199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1813590" y="8623300"/>
            <a:ext cx="1000760" cy="0"/>
          </a:xfrm>
          <a:custGeom>
            <a:avLst/>
            <a:gdLst/>
            <a:ahLst/>
            <a:cxnLst/>
            <a:rect l="l" t="t" r="r" b="b"/>
            <a:pathLst>
              <a:path w="1000760">
                <a:moveTo>
                  <a:pt x="1000729" y="0"/>
                </a:moveTo>
                <a:lnTo>
                  <a:pt x="981679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53360" y="85394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0" y="0"/>
                </a:moveTo>
                <a:lnTo>
                  <a:pt x="41909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1602" y="113029"/>
            <a:ext cx="84415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switch</a:t>
            </a:r>
            <a:r>
              <a:rPr spc="-2785" dirty="0">
                <a:latin typeface="Courier New"/>
                <a:cs typeface="Courier New"/>
              </a:rPr>
              <a:t> </a:t>
            </a:r>
            <a:r>
              <a:rPr spc="-5" dirty="0"/>
              <a:t>Semantics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3900" y="1562100"/>
            <a:ext cx="11874500" cy="792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5" dirty="0">
                <a:latin typeface="Gill Sans MT"/>
                <a:cs typeface="Gill Sans MT"/>
              </a:rPr>
              <a:t>Look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thing </a:t>
            </a:r>
            <a:r>
              <a:rPr sz="4200" spc="-85" dirty="0">
                <a:latin typeface="Gill Sans MT"/>
                <a:cs typeface="Gill Sans MT"/>
              </a:rPr>
              <a:t>you’re </a:t>
            </a:r>
            <a:r>
              <a:rPr sz="4200" spc="-5" dirty="0">
                <a:latin typeface="Courier New"/>
                <a:cs typeface="Courier New"/>
              </a:rPr>
              <a:t>switch</a:t>
            </a:r>
            <a:r>
              <a:rPr sz="4200" spc="-5" dirty="0">
                <a:latin typeface="Gill Sans MT"/>
                <a:cs typeface="Gill Sans MT"/>
              </a:rPr>
              <a:t>ing</a:t>
            </a:r>
            <a:r>
              <a:rPr sz="4200" spc="5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</a:p>
          <a:p>
            <a:pPr marL="6096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25" dirty="0">
                <a:latin typeface="Gill Sans MT"/>
                <a:cs typeface="Gill Sans MT"/>
              </a:rPr>
              <a:t>Jump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applicable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case</a:t>
            </a:r>
            <a:endParaRPr sz="4200" dirty="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65" dirty="0">
                <a:latin typeface="Gill Sans MT"/>
                <a:cs typeface="Gill Sans MT"/>
              </a:rPr>
              <a:t>Keep </a:t>
            </a:r>
            <a:r>
              <a:rPr sz="4200" dirty="0">
                <a:latin typeface="Gill Sans MT"/>
                <a:cs typeface="Gill Sans MT"/>
              </a:rPr>
              <a:t>running </a:t>
            </a:r>
            <a:r>
              <a:rPr sz="4200" spc="-5" dirty="0">
                <a:latin typeface="Gill Sans MT"/>
                <a:cs typeface="Gill Sans MT"/>
              </a:rPr>
              <a:t>statements </a:t>
            </a:r>
            <a:r>
              <a:rPr sz="4200" dirty="0">
                <a:latin typeface="Gill Sans MT"/>
                <a:cs typeface="Gill Sans MT"/>
              </a:rPr>
              <a:t>until something </a:t>
            </a:r>
            <a:r>
              <a:rPr sz="4200" spc="-5" dirty="0">
                <a:latin typeface="Gill Sans MT"/>
                <a:cs typeface="Gill Sans MT"/>
              </a:rPr>
              <a:t>stops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endParaRPr sz="4200" dirty="0">
              <a:latin typeface="Gill Sans MT"/>
              <a:cs typeface="Gill Sans MT"/>
            </a:endParaRPr>
          </a:p>
          <a:p>
            <a:pPr marL="1966595">
              <a:lnSpc>
                <a:spcPts val="4920"/>
              </a:lnSpc>
              <a:spcBef>
                <a:spcPts val="3610"/>
              </a:spcBef>
            </a:pPr>
            <a:r>
              <a:rPr sz="4200" spc="-5" dirty="0">
                <a:latin typeface="Courier New"/>
                <a:cs typeface="Courier New"/>
              </a:rPr>
              <a:t>switch </a:t>
            </a:r>
            <a:r>
              <a:rPr sz="4200" dirty="0">
                <a:latin typeface="Courier New"/>
                <a:cs typeface="Courier New"/>
              </a:rPr>
              <a:t>(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2</a:t>
            </a:r>
            <a:r>
              <a:rPr sz="4200" dirty="0">
                <a:latin typeface="Courier New"/>
                <a:cs typeface="Courier New"/>
              </a:rPr>
              <a:t>)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196659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1:</a:t>
            </a:r>
          </a:p>
          <a:p>
            <a:pPr marL="1966595" marR="5258435" indent="640080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“hi”;  </a:t>
            </a: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2</a:t>
            </a:r>
            <a:r>
              <a:rPr sz="4200" dirty="0">
                <a:latin typeface="Courier New"/>
                <a:cs typeface="Courier New"/>
              </a:rPr>
              <a:t>:</a:t>
            </a:r>
          </a:p>
          <a:p>
            <a:pPr marL="1966595" marR="777240" indent="6400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System.out.println(“bye”);  default:</a:t>
            </a:r>
          </a:p>
          <a:p>
            <a:pPr marL="2606675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System.out.println(“huh”);</a:t>
            </a:r>
          </a:p>
          <a:p>
            <a:pPr marL="196659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1394490" y="9258300"/>
            <a:ext cx="1000760" cy="0"/>
          </a:xfrm>
          <a:custGeom>
            <a:avLst/>
            <a:gdLst/>
            <a:ahLst/>
            <a:cxnLst/>
            <a:rect l="l" t="t" r="r" b="b"/>
            <a:pathLst>
              <a:path w="1000760">
                <a:moveTo>
                  <a:pt x="1000729" y="0"/>
                </a:moveTo>
                <a:lnTo>
                  <a:pt x="981679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34260" y="91744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0" y="0"/>
                </a:moveTo>
                <a:lnTo>
                  <a:pt x="41909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427" y="3746500"/>
            <a:ext cx="12098020" cy="210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8170"/>
              </a:lnSpc>
              <a:spcBef>
                <a:spcPts val="100"/>
              </a:spcBef>
            </a:pPr>
            <a:r>
              <a:rPr sz="7200" spc="-5" dirty="0"/>
              <a:t>Example:</a:t>
            </a:r>
            <a:endParaRPr sz="7200"/>
          </a:p>
          <a:p>
            <a:pPr algn="ctr">
              <a:lnSpc>
                <a:spcPts val="8170"/>
              </a:lnSpc>
            </a:pPr>
            <a:r>
              <a:rPr sz="7200" dirty="0">
                <a:latin typeface="Courier New"/>
                <a:cs typeface="Courier New"/>
              </a:rPr>
              <a:t>SwitchFallthrough.java</a:t>
            </a:r>
            <a:endParaRPr sz="7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0596" y="0"/>
            <a:ext cx="10793730" cy="185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ts val="9715"/>
              </a:lnSpc>
              <a:spcBef>
                <a:spcPts val="100"/>
              </a:spcBef>
            </a:pPr>
            <a:r>
              <a:rPr spc="-50" dirty="0"/>
              <a:t>Preventing</a:t>
            </a:r>
            <a:r>
              <a:rPr spc="-869" dirty="0"/>
              <a:t> </a:t>
            </a:r>
            <a:r>
              <a:rPr spc="-20" dirty="0"/>
              <a:t>“fall-through”</a:t>
            </a:r>
          </a:p>
          <a:p>
            <a:pPr marL="12700">
              <a:lnSpc>
                <a:spcPts val="4675"/>
              </a:lnSpc>
              <a:tabLst>
                <a:tab pos="1005205" algn="l"/>
              </a:tabLst>
            </a:pPr>
            <a:r>
              <a:rPr sz="4200" dirty="0"/>
              <a:t>The	</a:t>
            </a:r>
            <a:r>
              <a:rPr sz="4200" dirty="0">
                <a:latin typeface="Courier New"/>
                <a:cs typeface="Courier New"/>
              </a:rPr>
              <a:t>break</a:t>
            </a:r>
            <a:r>
              <a:rPr sz="4200" spc="-1420" dirty="0">
                <a:latin typeface="Courier New"/>
                <a:cs typeface="Courier New"/>
              </a:rPr>
              <a:t> </a:t>
            </a:r>
            <a:r>
              <a:rPr sz="4200" spc="-5" dirty="0"/>
              <a:t>statement will </a:t>
            </a:r>
            <a:r>
              <a:rPr sz="4200" dirty="0"/>
              <a:t>exit out of a </a:t>
            </a:r>
            <a:r>
              <a:rPr sz="4200" spc="-5" dirty="0">
                <a:latin typeface="Courier New"/>
                <a:cs typeface="Courier New"/>
              </a:rPr>
              <a:t>switch</a:t>
            </a:r>
            <a:r>
              <a:rPr sz="4200" spc="-5" dirty="0"/>
              <a:t>.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0596" y="0"/>
            <a:ext cx="10793730" cy="185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ts val="9715"/>
              </a:lnSpc>
              <a:spcBef>
                <a:spcPts val="100"/>
              </a:spcBef>
            </a:pPr>
            <a:r>
              <a:rPr spc="-50" dirty="0"/>
              <a:t>Preventing</a:t>
            </a:r>
            <a:r>
              <a:rPr spc="-869" dirty="0"/>
              <a:t> </a:t>
            </a:r>
            <a:r>
              <a:rPr spc="-20" dirty="0"/>
              <a:t>“fall-through”</a:t>
            </a:r>
          </a:p>
          <a:p>
            <a:pPr marL="12700">
              <a:lnSpc>
                <a:spcPts val="4675"/>
              </a:lnSpc>
              <a:tabLst>
                <a:tab pos="1005205" algn="l"/>
              </a:tabLst>
            </a:pPr>
            <a:r>
              <a:rPr sz="4200" dirty="0"/>
              <a:t>The	</a:t>
            </a:r>
            <a:r>
              <a:rPr sz="4200" dirty="0">
                <a:latin typeface="Courier New"/>
                <a:cs typeface="Courier New"/>
              </a:rPr>
              <a:t>break</a:t>
            </a:r>
            <a:r>
              <a:rPr sz="4200" spc="-1420" dirty="0">
                <a:latin typeface="Courier New"/>
                <a:cs typeface="Courier New"/>
              </a:rPr>
              <a:t> </a:t>
            </a:r>
            <a:r>
              <a:rPr sz="4200" spc="-5" dirty="0"/>
              <a:t>statement will </a:t>
            </a:r>
            <a:r>
              <a:rPr sz="4200" dirty="0"/>
              <a:t>exit out of a </a:t>
            </a:r>
            <a:r>
              <a:rPr sz="4200" spc="-5" dirty="0">
                <a:latin typeface="Courier New"/>
                <a:cs typeface="Courier New"/>
              </a:rPr>
              <a:t>switch</a:t>
            </a:r>
            <a:r>
              <a:rPr sz="4200" spc="-5" dirty="0"/>
              <a:t>.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8796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92170" y="3079750"/>
            <a:ext cx="9387030" cy="4932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126990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switch (x)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1:</a:t>
            </a:r>
          </a:p>
          <a:p>
            <a:pPr marL="12700" marR="4486275" indent="6400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“hi”;  </a:t>
            </a: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2:</a:t>
            </a:r>
          </a:p>
          <a:p>
            <a:pPr marL="12700" marR="5080" indent="6400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System.out.println(“bye”);  default:</a:t>
            </a:r>
          </a:p>
          <a:p>
            <a:pPr marL="65278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System.out.println(“huh”);</a:t>
            </a: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0596" y="0"/>
            <a:ext cx="10793730" cy="185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ts val="9715"/>
              </a:lnSpc>
              <a:spcBef>
                <a:spcPts val="100"/>
              </a:spcBef>
            </a:pPr>
            <a:r>
              <a:rPr spc="-50" dirty="0"/>
              <a:t>Preventing</a:t>
            </a:r>
            <a:r>
              <a:rPr spc="-869" dirty="0"/>
              <a:t> </a:t>
            </a:r>
            <a:r>
              <a:rPr spc="-20" dirty="0"/>
              <a:t>“fall-through”</a:t>
            </a:r>
          </a:p>
          <a:p>
            <a:pPr marL="12700">
              <a:lnSpc>
                <a:spcPts val="4675"/>
              </a:lnSpc>
              <a:tabLst>
                <a:tab pos="1005205" algn="l"/>
              </a:tabLst>
            </a:pPr>
            <a:r>
              <a:rPr sz="4200" dirty="0"/>
              <a:t>The	</a:t>
            </a:r>
            <a:r>
              <a:rPr sz="4200" dirty="0">
                <a:latin typeface="Courier New"/>
                <a:cs typeface="Courier New"/>
              </a:rPr>
              <a:t>break</a:t>
            </a:r>
            <a:r>
              <a:rPr sz="4200" spc="-1420" dirty="0">
                <a:latin typeface="Courier New"/>
                <a:cs typeface="Courier New"/>
              </a:rPr>
              <a:t> </a:t>
            </a:r>
            <a:r>
              <a:rPr sz="4200" spc="-5" dirty="0"/>
              <a:t>statement will </a:t>
            </a:r>
            <a:r>
              <a:rPr sz="4200" dirty="0"/>
              <a:t>exit out of a </a:t>
            </a:r>
            <a:r>
              <a:rPr sz="4200" spc="-5" dirty="0">
                <a:latin typeface="Courier New"/>
                <a:cs typeface="Courier New"/>
              </a:rPr>
              <a:t>switch</a:t>
            </a:r>
            <a:r>
              <a:rPr sz="4200" spc="-5" dirty="0"/>
              <a:t>.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8796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92170" y="2774950"/>
            <a:ext cx="9310830" cy="559704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126990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switch (x)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1:</a:t>
            </a:r>
          </a:p>
          <a:p>
            <a:pPr marL="12700" marR="4486275" indent="6400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“hi”;  </a:t>
            </a: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2:</a:t>
            </a:r>
          </a:p>
          <a:p>
            <a:pPr marL="652780" marR="50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System.out.println(“bye”); 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break;</a:t>
            </a:r>
            <a:endParaRPr sz="4200" dirty="0">
              <a:latin typeface="Courier New"/>
              <a:cs typeface="Courier New"/>
            </a:endParaRPr>
          </a:p>
          <a:p>
            <a:pPr marL="652780" marR="5080" indent="-64071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default:  System.out.println(“huh”);</a:t>
            </a:r>
          </a:p>
          <a:p>
            <a:pPr marL="127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0596" y="0"/>
            <a:ext cx="10793730" cy="185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ts val="9715"/>
              </a:lnSpc>
              <a:spcBef>
                <a:spcPts val="100"/>
              </a:spcBef>
            </a:pPr>
            <a:r>
              <a:rPr spc="-50" dirty="0"/>
              <a:t>Preventing</a:t>
            </a:r>
            <a:r>
              <a:rPr spc="-869" dirty="0"/>
              <a:t> </a:t>
            </a:r>
            <a:r>
              <a:rPr spc="-20" dirty="0"/>
              <a:t>“fall-through”</a:t>
            </a:r>
          </a:p>
          <a:p>
            <a:pPr marL="12700">
              <a:lnSpc>
                <a:spcPts val="4675"/>
              </a:lnSpc>
              <a:tabLst>
                <a:tab pos="1005205" algn="l"/>
              </a:tabLst>
            </a:pPr>
            <a:r>
              <a:rPr sz="4200" dirty="0"/>
              <a:t>The	</a:t>
            </a:r>
            <a:r>
              <a:rPr sz="4200" dirty="0">
                <a:latin typeface="Courier New"/>
                <a:cs typeface="Courier New"/>
              </a:rPr>
              <a:t>break</a:t>
            </a:r>
            <a:r>
              <a:rPr sz="4200" spc="-1420" dirty="0">
                <a:latin typeface="Courier New"/>
                <a:cs typeface="Courier New"/>
              </a:rPr>
              <a:t> </a:t>
            </a:r>
            <a:r>
              <a:rPr sz="4200" spc="-5" dirty="0"/>
              <a:t>statement will </a:t>
            </a:r>
            <a:r>
              <a:rPr sz="4200" dirty="0"/>
              <a:t>exit out of a </a:t>
            </a:r>
            <a:r>
              <a:rPr sz="4200" spc="-5" dirty="0">
                <a:latin typeface="Courier New"/>
                <a:cs typeface="Courier New"/>
              </a:rPr>
              <a:t>switch</a:t>
            </a:r>
            <a:r>
              <a:rPr sz="4200" spc="-5" dirty="0"/>
              <a:t>.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8796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92170" y="2774950"/>
            <a:ext cx="9082230" cy="554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switch </a:t>
            </a:r>
            <a:r>
              <a:rPr sz="4200" dirty="0">
                <a:latin typeface="Courier New"/>
                <a:cs typeface="Courier New"/>
              </a:rPr>
              <a:t>(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2</a:t>
            </a:r>
            <a:r>
              <a:rPr sz="4200" dirty="0">
                <a:latin typeface="Courier New"/>
                <a:cs typeface="Courier New"/>
              </a:rPr>
              <a:t>)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1270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1:</a:t>
            </a:r>
          </a:p>
          <a:p>
            <a:pPr marL="12700" marR="4486275" indent="640080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“hi”;  </a:t>
            </a: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2:</a:t>
            </a:r>
          </a:p>
          <a:p>
            <a:pPr marL="652780" marR="50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System.out.println(“bye”); 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break;</a:t>
            </a:r>
            <a:endParaRPr sz="4200" dirty="0">
              <a:latin typeface="Courier New"/>
              <a:cs typeface="Courier New"/>
            </a:endParaRPr>
          </a:p>
          <a:p>
            <a:pPr marL="652780" marR="5080" indent="-64071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default:  System.out.println(“huh”);</a:t>
            </a:r>
          </a:p>
          <a:p>
            <a:pPr marL="127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0596" y="0"/>
            <a:ext cx="10793730" cy="185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ts val="9715"/>
              </a:lnSpc>
              <a:spcBef>
                <a:spcPts val="100"/>
              </a:spcBef>
            </a:pPr>
            <a:r>
              <a:rPr spc="-50" dirty="0"/>
              <a:t>Preventing</a:t>
            </a:r>
            <a:r>
              <a:rPr spc="-869" dirty="0"/>
              <a:t> </a:t>
            </a:r>
            <a:r>
              <a:rPr spc="-20" dirty="0"/>
              <a:t>“fall-through”</a:t>
            </a:r>
          </a:p>
          <a:p>
            <a:pPr marL="12700">
              <a:lnSpc>
                <a:spcPts val="4675"/>
              </a:lnSpc>
              <a:tabLst>
                <a:tab pos="1005205" algn="l"/>
              </a:tabLst>
            </a:pPr>
            <a:r>
              <a:rPr sz="4200" dirty="0"/>
              <a:t>The	</a:t>
            </a:r>
            <a:r>
              <a:rPr sz="4200" dirty="0">
                <a:latin typeface="Courier New"/>
                <a:cs typeface="Courier New"/>
              </a:rPr>
              <a:t>break</a:t>
            </a:r>
            <a:r>
              <a:rPr sz="4200" spc="-1420" dirty="0">
                <a:latin typeface="Courier New"/>
                <a:cs typeface="Courier New"/>
              </a:rPr>
              <a:t> </a:t>
            </a:r>
            <a:r>
              <a:rPr sz="4200" spc="-5" dirty="0"/>
              <a:t>statement will </a:t>
            </a:r>
            <a:r>
              <a:rPr sz="4200" dirty="0"/>
              <a:t>exit out of a </a:t>
            </a:r>
            <a:r>
              <a:rPr sz="4200" spc="-5" dirty="0">
                <a:latin typeface="Courier New"/>
                <a:cs typeface="Courier New"/>
              </a:rPr>
              <a:t>switch</a:t>
            </a:r>
            <a:r>
              <a:rPr sz="4200" spc="-5" dirty="0"/>
              <a:t>.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8796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92170" y="2774950"/>
            <a:ext cx="9158430" cy="554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switch </a:t>
            </a:r>
            <a:r>
              <a:rPr sz="4200" dirty="0">
                <a:latin typeface="Courier New"/>
                <a:cs typeface="Courier New"/>
              </a:rPr>
              <a:t>(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2</a:t>
            </a:r>
            <a:r>
              <a:rPr sz="4200" dirty="0">
                <a:latin typeface="Courier New"/>
                <a:cs typeface="Courier New"/>
              </a:rPr>
              <a:t>)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1270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1:</a:t>
            </a:r>
          </a:p>
          <a:p>
            <a:pPr marL="12700" marR="4486275" indent="640080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“hi”;  </a:t>
            </a: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2</a:t>
            </a:r>
            <a:r>
              <a:rPr sz="4200" dirty="0">
                <a:latin typeface="Courier New"/>
                <a:cs typeface="Courier New"/>
              </a:rPr>
              <a:t>:</a:t>
            </a:r>
          </a:p>
          <a:p>
            <a:pPr marL="652780" marR="50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System.out.println(“bye”); 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break;</a:t>
            </a:r>
            <a:endParaRPr sz="4200" dirty="0">
              <a:latin typeface="Courier New"/>
              <a:cs typeface="Courier New"/>
            </a:endParaRPr>
          </a:p>
          <a:p>
            <a:pPr marL="652780" marR="5080" indent="-64071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default:  System.out.println(“huh”);</a:t>
            </a:r>
          </a:p>
          <a:p>
            <a:pPr marL="127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581690" y="5054600"/>
            <a:ext cx="1000760" cy="0"/>
          </a:xfrm>
          <a:custGeom>
            <a:avLst/>
            <a:gdLst/>
            <a:ahLst/>
            <a:cxnLst/>
            <a:rect l="l" t="t" r="r" b="b"/>
            <a:pathLst>
              <a:path w="1000760">
                <a:moveTo>
                  <a:pt x="1000729" y="0"/>
                </a:moveTo>
                <a:lnTo>
                  <a:pt x="981679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1460" y="49707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09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9147" y="4076700"/>
            <a:ext cx="38665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switch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0596" y="0"/>
            <a:ext cx="10793730" cy="185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ts val="9715"/>
              </a:lnSpc>
              <a:spcBef>
                <a:spcPts val="100"/>
              </a:spcBef>
            </a:pPr>
            <a:r>
              <a:rPr spc="-50" dirty="0"/>
              <a:t>Preventing</a:t>
            </a:r>
            <a:r>
              <a:rPr spc="-869" dirty="0"/>
              <a:t> </a:t>
            </a:r>
            <a:r>
              <a:rPr spc="-20" dirty="0"/>
              <a:t>“fall-through”</a:t>
            </a:r>
          </a:p>
          <a:p>
            <a:pPr marL="12700">
              <a:lnSpc>
                <a:spcPts val="4675"/>
              </a:lnSpc>
              <a:tabLst>
                <a:tab pos="1005205" algn="l"/>
              </a:tabLst>
            </a:pPr>
            <a:r>
              <a:rPr sz="4200" dirty="0"/>
              <a:t>The	</a:t>
            </a:r>
            <a:r>
              <a:rPr sz="4200" dirty="0">
                <a:latin typeface="Courier New"/>
                <a:cs typeface="Courier New"/>
              </a:rPr>
              <a:t>break</a:t>
            </a:r>
            <a:r>
              <a:rPr sz="4200" spc="-1420" dirty="0">
                <a:latin typeface="Courier New"/>
                <a:cs typeface="Courier New"/>
              </a:rPr>
              <a:t> </a:t>
            </a:r>
            <a:r>
              <a:rPr sz="4200" spc="-5" dirty="0"/>
              <a:t>statement will </a:t>
            </a:r>
            <a:r>
              <a:rPr sz="4200" dirty="0"/>
              <a:t>exit out of a </a:t>
            </a:r>
            <a:r>
              <a:rPr sz="4200" spc="-5" dirty="0">
                <a:latin typeface="Courier New"/>
                <a:cs typeface="Courier New"/>
              </a:rPr>
              <a:t>switch</a:t>
            </a:r>
            <a:r>
              <a:rPr sz="4200" spc="-5" dirty="0"/>
              <a:t>.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8796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92170" y="2774950"/>
            <a:ext cx="9158430" cy="554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switch </a:t>
            </a:r>
            <a:r>
              <a:rPr sz="4200" dirty="0">
                <a:latin typeface="Courier New"/>
                <a:cs typeface="Courier New"/>
              </a:rPr>
              <a:t>(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2</a:t>
            </a:r>
            <a:r>
              <a:rPr sz="4200" dirty="0">
                <a:latin typeface="Courier New"/>
                <a:cs typeface="Courier New"/>
              </a:rPr>
              <a:t>)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1270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1:</a:t>
            </a:r>
          </a:p>
          <a:p>
            <a:pPr marL="12700" marR="4486275" indent="640080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“hi”;  </a:t>
            </a: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2</a:t>
            </a:r>
            <a:r>
              <a:rPr sz="4200" dirty="0">
                <a:latin typeface="Courier New"/>
                <a:cs typeface="Courier New"/>
              </a:rPr>
              <a:t>:</a:t>
            </a:r>
          </a:p>
          <a:p>
            <a:pPr marL="652780" marR="50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System.out.println(“bye”); 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break;</a:t>
            </a:r>
            <a:endParaRPr sz="4200" dirty="0">
              <a:latin typeface="Courier New"/>
              <a:cs typeface="Courier New"/>
            </a:endParaRPr>
          </a:p>
          <a:p>
            <a:pPr marL="652780" marR="5080" indent="-64071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default:  System.out.println(“huh”);</a:t>
            </a:r>
          </a:p>
          <a:p>
            <a:pPr marL="127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1127790" y="5626100"/>
            <a:ext cx="1000760" cy="0"/>
          </a:xfrm>
          <a:custGeom>
            <a:avLst/>
            <a:gdLst/>
            <a:ahLst/>
            <a:cxnLst/>
            <a:rect l="l" t="t" r="r" b="b"/>
            <a:pathLst>
              <a:path w="1000760">
                <a:moveTo>
                  <a:pt x="1000729" y="0"/>
                </a:moveTo>
                <a:lnTo>
                  <a:pt x="981679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67560" y="55422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09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0596" y="0"/>
            <a:ext cx="10793730" cy="185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ts val="9715"/>
              </a:lnSpc>
              <a:spcBef>
                <a:spcPts val="100"/>
              </a:spcBef>
            </a:pPr>
            <a:r>
              <a:rPr spc="-50" dirty="0"/>
              <a:t>Preventing</a:t>
            </a:r>
            <a:r>
              <a:rPr spc="-869" dirty="0"/>
              <a:t> </a:t>
            </a:r>
            <a:r>
              <a:rPr spc="-20" dirty="0"/>
              <a:t>“fall-through”</a:t>
            </a:r>
          </a:p>
          <a:p>
            <a:pPr marL="12700">
              <a:lnSpc>
                <a:spcPts val="4675"/>
              </a:lnSpc>
              <a:tabLst>
                <a:tab pos="1005205" algn="l"/>
              </a:tabLst>
            </a:pPr>
            <a:r>
              <a:rPr sz="4200" dirty="0"/>
              <a:t>The	</a:t>
            </a:r>
            <a:r>
              <a:rPr sz="4200" dirty="0">
                <a:latin typeface="Courier New"/>
                <a:cs typeface="Courier New"/>
              </a:rPr>
              <a:t>break</a:t>
            </a:r>
            <a:r>
              <a:rPr sz="4200" spc="-1420" dirty="0">
                <a:latin typeface="Courier New"/>
                <a:cs typeface="Courier New"/>
              </a:rPr>
              <a:t> </a:t>
            </a:r>
            <a:r>
              <a:rPr sz="4200" spc="-5" dirty="0"/>
              <a:t>statement will </a:t>
            </a:r>
            <a:r>
              <a:rPr sz="4200" dirty="0"/>
              <a:t>exit out of a </a:t>
            </a:r>
            <a:r>
              <a:rPr sz="4200" spc="-5" dirty="0">
                <a:latin typeface="Courier New"/>
                <a:cs typeface="Courier New"/>
              </a:rPr>
              <a:t>switch</a:t>
            </a:r>
            <a:r>
              <a:rPr sz="4200" spc="-5" dirty="0"/>
              <a:t>.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8796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92170" y="2774950"/>
            <a:ext cx="9158430" cy="554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switch </a:t>
            </a:r>
            <a:r>
              <a:rPr sz="4200" dirty="0">
                <a:latin typeface="Courier New"/>
                <a:cs typeface="Courier New"/>
              </a:rPr>
              <a:t>(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2</a:t>
            </a:r>
            <a:r>
              <a:rPr sz="4200" dirty="0">
                <a:latin typeface="Courier New"/>
                <a:cs typeface="Courier New"/>
              </a:rPr>
              <a:t>)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1270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1:</a:t>
            </a:r>
          </a:p>
          <a:p>
            <a:pPr marL="12700" marR="4486275" indent="640080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“hi”;  </a:t>
            </a: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2</a:t>
            </a:r>
            <a:r>
              <a:rPr sz="4200" dirty="0">
                <a:latin typeface="Courier New"/>
                <a:cs typeface="Courier New"/>
              </a:rPr>
              <a:t>:</a:t>
            </a:r>
          </a:p>
          <a:p>
            <a:pPr marL="652780" marR="50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System.out.println(“bye”); 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break;</a:t>
            </a:r>
            <a:endParaRPr sz="4200" dirty="0">
              <a:latin typeface="Courier New"/>
              <a:cs typeface="Courier New"/>
            </a:endParaRPr>
          </a:p>
          <a:p>
            <a:pPr marL="652780" marR="5080" indent="-64071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default:  System.out.println(“huh”);</a:t>
            </a:r>
          </a:p>
          <a:p>
            <a:pPr marL="127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1127790" y="6197600"/>
            <a:ext cx="1000760" cy="0"/>
          </a:xfrm>
          <a:custGeom>
            <a:avLst/>
            <a:gdLst/>
            <a:ahLst/>
            <a:cxnLst/>
            <a:rect l="l" t="t" r="r" b="b"/>
            <a:pathLst>
              <a:path w="1000760">
                <a:moveTo>
                  <a:pt x="1000729" y="0"/>
                </a:moveTo>
                <a:lnTo>
                  <a:pt x="981679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67560" y="61137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09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0596" y="0"/>
            <a:ext cx="10793730" cy="185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ts val="9715"/>
              </a:lnSpc>
              <a:spcBef>
                <a:spcPts val="100"/>
              </a:spcBef>
            </a:pPr>
            <a:r>
              <a:rPr spc="-50" dirty="0"/>
              <a:t>Preventing</a:t>
            </a:r>
            <a:r>
              <a:rPr spc="-869" dirty="0"/>
              <a:t> </a:t>
            </a:r>
            <a:r>
              <a:rPr spc="-20" dirty="0"/>
              <a:t>“fall-through”</a:t>
            </a:r>
          </a:p>
          <a:p>
            <a:pPr marL="12700">
              <a:lnSpc>
                <a:spcPts val="4675"/>
              </a:lnSpc>
              <a:tabLst>
                <a:tab pos="1005205" algn="l"/>
              </a:tabLst>
            </a:pPr>
            <a:r>
              <a:rPr sz="4200" dirty="0"/>
              <a:t>The	</a:t>
            </a:r>
            <a:r>
              <a:rPr sz="4200" dirty="0">
                <a:latin typeface="Courier New"/>
                <a:cs typeface="Courier New"/>
              </a:rPr>
              <a:t>break</a:t>
            </a:r>
            <a:r>
              <a:rPr sz="4200" spc="-1420" dirty="0">
                <a:latin typeface="Courier New"/>
                <a:cs typeface="Courier New"/>
              </a:rPr>
              <a:t> </a:t>
            </a:r>
            <a:r>
              <a:rPr sz="4200" spc="-5" dirty="0"/>
              <a:t>statement will </a:t>
            </a:r>
            <a:r>
              <a:rPr sz="4200" dirty="0"/>
              <a:t>exit out of a </a:t>
            </a:r>
            <a:r>
              <a:rPr sz="4200" spc="-5" dirty="0">
                <a:latin typeface="Courier New"/>
                <a:cs typeface="Courier New"/>
              </a:rPr>
              <a:t>switch</a:t>
            </a:r>
            <a:r>
              <a:rPr sz="4200" spc="-5" dirty="0"/>
              <a:t>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8796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92170" y="2774950"/>
            <a:ext cx="9158430" cy="554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switch </a:t>
            </a:r>
            <a:r>
              <a:rPr sz="4200" dirty="0">
                <a:latin typeface="Courier New"/>
                <a:cs typeface="Courier New"/>
              </a:rPr>
              <a:t>(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2</a:t>
            </a:r>
            <a:r>
              <a:rPr sz="4200" dirty="0">
                <a:latin typeface="Courier New"/>
                <a:cs typeface="Courier New"/>
              </a:rPr>
              <a:t>)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1270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1:</a:t>
            </a:r>
          </a:p>
          <a:p>
            <a:pPr marL="12700" marR="4486275" indent="640080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“hi”;  </a:t>
            </a: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2</a:t>
            </a:r>
            <a:r>
              <a:rPr sz="4200" dirty="0">
                <a:latin typeface="Courier New"/>
                <a:cs typeface="Courier New"/>
              </a:rPr>
              <a:t>:</a:t>
            </a:r>
          </a:p>
          <a:p>
            <a:pPr marL="652780" marR="50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System.out.println(“bye”); 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break;</a:t>
            </a:r>
            <a:endParaRPr sz="4200" dirty="0">
              <a:latin typeface="Courier New"/>
              <a:cs typeface="Courier New"/>
            </a:endParaRPr>
          </a:p>
          <a:p>
            <a:pPr marL="652780" marR="5080" indent="-64071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default:  System.out.println(“huh”);</a:t>
            </a:r>
          </a:p>
          <a:p>
            <a:pPr marL="127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810290" y="8064500"/>
            <a:ext cx="1000760" cy="0"/>
          </a:xfrm>
          <a:custGeom>
            <a:avLst/>
            <a:gdLst/>
            <a:ahLst/>
            <a:cxnLst/>
            <a:rect l="l" t="t" r="r" b="b"/>
            <a:pathLst>
              <a:path w="1000760">
                <a:moveTo>
                  <a:pt x="1000729" y="0"/>
                </a:moveTo>
                <a:lnTo>
                  <a:pt x="981679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0060" y="79806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0" y="0"/>
                </a:moveTo>
                <a:lnTo>
                  <a:pt x="41909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FF4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73EC56-E98C-4C1F-BFD7-4B4D812DB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15" y="-471645"/>
            <a:ext cx="11821169" cy="2554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E173CA-9233-47E2-9FDD-B2F7FDCB20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" r="2128"/>
          <a:stretch/>
        </p:blipFill>
        <p:spPr>
          <a:xfrm>
            <a:off x="1397000" y="1873658"/>
            <a:ext cx="10287000" cy="805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81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226" y="3556000"/>
            <a:ext cx="1026858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SwitchBreak.java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9E34-A001-41BE-B714-C2D5EF1C7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52231"/>
            <a:ext cx="10972800" cy="615553"/>
          </a:xfrm>
        </p:spPr>
        <p:txBody>
          <a:bodyPr/>
          <a:lstStyle/>
          <a:p>
            <a:r>
              <a:rPr lang="en-US" sz="4000" b="1" dirty="0"/>
              <a:t>Some Important rules for switch statements: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06ADB8-CEA4-4EE7-99B1-531D31425E3D}"/>
              </a:ext>
            </a:extLst>
          </p:cNvPr>
          <p:cNvSpPr/>
          <p:nvPr/>
        </p:nvSpPr>
        <p:spPr>
          <a:xfrm>
            <a:off x="482598" y="1320800"/>
            <a:ext cx="12039601" cy="6653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ill Sans MT"/>
              </a:rPr>
              <a:t>Duplicate case values are not allowed.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ill Sans MT"/>
              </a:rPr>
              <a:t>The value for a case must be the same data type as the variable in the switch.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ill Sans MT"/>
              </a:rPr>
              <a:t>The value for a case must be a constant.  Variables are not allowed.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ill Sans MT"/>
              </a:rPr>
              <a:t>The break statement is used inside the switch to terminate a statement sequence.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ill Sans MT"/>
              </a:rPr>
              <a:t>The break statement is optional. If omitted, execution will continue on into the next case.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ill Sans MT"/>
              </a:rPr>
              <a:t>A switch works with </a:t>
            </a:r>
            <a:r>
              <a:rPr lang="en-US" sz="3200" b="1" i="1" spc="-5" dirty="0">
                <a:latin typeface="Gill Sans MT"/>
              </a:rPr>
              <a:t>int</a:t>
            </a:r>
            <a:r>
              <a:rPr lang="en-US" sz="3200" spc="-5" dirty="0">
                <a:latin typeface="Gill Sans MT"/>
              </a:rPr>
              <a:t> and </a:t>
            </a:r>
            <a:r>
              <a:rPr lang="en-US" sz="3200" b="1" i="1" spc="-5" dirty="0">
                <a:latin typeface="Gill Sans MT"/>
              </a:rPr>
              <a:t>String</a:t>
            </a:r>
            <a:r>
              <a:rPr lang="en-US" sz="3200" spc="-5" dirty="0">
                <a:latin typeface="Gill Sans M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5527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BEEAA9-9FD9-4F1A-98CF-E64A9A6F1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39" y="356572"/>
            <a:ext cx="10387322" cy="970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36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3114" y="375920"/>
            <a:ext cx="10088245" cy="2467610"/>
          </a:xfrm>
          <a:prstGeom prst="rect">
            <a:avLst/>
          </a:prstGeom>
        </p:spPr>
        <p:txBody>
          <a:bodyPr vert="horz" wrap="square" lIns="0" tIns="3606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2840"/>
              </a:spcBef>
            </a:pPr>
            <a:r>
              <a:rPr dirty="0">
                <a:latin typeface="Courier New"/>
                <a:cs typeface="Courier New"/>
              </a:rPr>
              <a:t>switch</a:t>
            </a:r>
            <a:r>
              <a:rPr spc="-3800" dirty="0">
                <a:latin typeface="Courier New"/>
                <a:cs typeface="Courier New"/>
              </a:rPr>
              <a:t> </a:t>
            </a:r>
            <a:r>
              <a:rPr dirty="0"/>
              <a:t>and </a:t>
            </a:r>
            <a:r>
              <a:rPr spc="-185" dirty="0"/>
              <a:t>Testing</a:t>
            </a:r>
          </a:p>
          <a:p>
            <a:pPr algn="ctr">
              <a:lnSpc>
                <a:spcPct val="100000"/>
              </a:lnSpc>
              <a:spcBef>
                <a:spcPts val="1370"/>
              </a:spcBef>
              <a:tabLst>
                <a:tab pos="3041650" algn="l"/>
                <a:tab pos="3416935" algn="l"/>
                <a:tab pos="7233920" algn="l"/>
              </a:tabLst>
            </a:pPr>
            <a:r>
              <a:rPr sz="4200" spc="-5" dirty="0"/>
              <a:t>Each</a:t>
            </a:r>
            <a:r>
              <a:rPr sz="4200" spc="5" dirty="0"/>
              <a:t> </a:t>
            </a:r>
            <a:r>
              <a:rPr sz="4200" dirty="0">
                <a:latin typeface="Courier New"/>
                <a:cs typeface="Courier New"/>
              </a:rPr>
              <a:t>case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5" dirty="0"/>
              <a:t>is	</a:t>
            </a:r>
            <a:r>
              <a:rPr sz="4200" dirty="0"/>
              <a:t>a	</a:t>
            </a:r>
            <a:r>
              <a:rPr sz="4200" spc="-5" dirty="0"/>
              <a:t>test</a:t>
            </a:r>
            <a:r>
              <a:rPr sz="4200" spc="5" dirty="0"/>
              <a:t> candidate,</a:t>
            </a:r>
            <a:r>
              <a:rPr sz="4200" spc="-415" dirty="0"/>
              <a:t> </a:t>
            </a:r>
            <a:r>
              <a:rPr sz="4200" dirty="0"/>
              <a:t>as	</a:t>
            </a:r>
            <a:r>
              <a:rPr sz="4200" spc="-5" dirty="0"/>
              <a:t>is</a:t>
            </a:r>
            <a:r>
              <a:rPr sz="4200" spc="-55" dirty="0"/>
              <a:t> </a:t>
            </a:r>
            <a:r>
              <a:rPr sz="4200" spc="-5" dirty="0">
                <a:latin typeface="Courier New"/>
                <a:cs typeface="Courier New"/>
              </a:rPr>
              <a:t>default</a:t>
            </a:r>
            <a:r>
              <a:rPr sz="4200" spc="-5" dirty="0"/>
              <a:t>.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3114" y="375920"/>
            <a:ext cx="10088245" cy="2467610"/>
          </a:xfrm>
          <a:prstGeom prst="rect">
            <a:avLst/>
          </a:prstGeom>
        </p:spPr>
        <p:txBody>
          <a:bodyPr vert="horz" wrap="square" lIns="0" tIns="3606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2840"/>
              </a:spcBef>
            </a:pPr>
            <a:r>
              <a:rPr dirty="0">
                <a:latin typeface="Courier New"/>
                <a:cs typeface="Courier New"/>
              </a:rPr>
              <a:t>switch</a:t>
            </a:r>
            <a:r>
              <a:rPr spc="-3800" dirty="0">
                <a:latin typeface="Courier New"/>
                <a:cs typeface="Courier New"/>
              </a:rPr>
              <a:t> </a:t>
            </a:r>
            <a:r>
              <a:rPr dirty="0"/>
              <a:t>and </a:t>
            </a:r>
            <a:r>
              <a:rPr spc="-185" dirty="0"/>
              <a:t>Testing</a:t>
            </a:r>
          </a:p>
          <a:p>
            <a:pPr algn="ctr">
              <a:lnSpc>
                <a:spcPct val="100000"/>
              </a:lnSpc>
              <a:spcBef>
                <a:spcPts val="1370"/>
              </a:spcBef>
              <a:tabLst>
                <a:tab pos="3041650" algn="l"/>
                <a:tab pos="3416935" algn="l"/>
                <a:tab pos="7233920" algn="l"/>
              </a:tabLst>
            </a:pPr>
            <a:r>
              <a:rPr sz="4200" spc="-5" dirty="0"/>
              <a:t>Each</a:t>
            </a:r>
            <a:r>
              <a:rPr sz="4200" spc="5" dirty="0"/>
              <a:t> </a:t>
            </a:r>
            <a:r>
              <a:rPr sz="4200" dirty="0">
                <a:latin typeface="Courier New"/>
                <a:cs typeface="Courier New"/>
              </a:rPr>
              <a:t>case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5" dirty="0"/>
              <a:t>is	</a:t>
            </a:r>
            <a:r>
              <a:rPr sz="4200" dirty="0"/>
              <a:t>a	</a:t>
            </a:r>
            <a:r>
              <a:rPr sz="4200" spc="-5" dirty="0"/>
              <a:t>test</a:t>
            </a:r>
            <a:r>
              <a:rPr sz="4200" spc="5" dirty="0"/>
              <a:t> candidate,</a:t>
            </a:r>
            <a:r>
              <a:rPr sz="4200" spc="-415" dirty="0"/>
              <a:t> </a:t>
            </a:r>
            <a:r>
              <a:rPr sz="4200" dirty="0"/>
              <a:t>as	</a:t>
            </a:r>
            <a:r>
              <a:rPr sz="4200" spc="-5" dirty="0"/>
              <a:t>is</a:t>
            </a:r>
            <a:r>
              <a:rPr sz="4200" spc="-55" dirty="0"/>
              <a:t> </a:t>
            </a:r>
            <a:r>
              <a:rPr sz="4200" spc="-5" dirty="0">
                <a:latin typeface="Courier New"/>
                <a:cs typeface="Courier New"/>
              </a:rPr>
              <a:t>default</a:t>
            </a:r>
            <a:r>
              <a:rPr sz="4200" spc="-5" dirty="0"/>
              <a:t>.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048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03758" y="3586639"/>
            <a:ext cx="7386955" cy="5590632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2245360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 0;  </a:t>
            </a:r>
            <a:r>
              <a:rPr sz="4200" spc="-5" dirty="0">
                <a:latin typeface="Courier New"/>
                <a:cs typeface="Courier New"/>
              </a:rPr>
              <a:t>switch (input)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1:</a:t>
            </a:r>
          </a:p>
          <a:p>
            <a:pPr marL="12700" marR="325120" indent="6400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result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result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2;  </a:t>
            </a:r>
            <a:r>
              <a:rPr lang="en-US" sz="4200" spc="-5" dirty="0">
                <a:latin typeface="Courier New"/>
                <a:cs typeface="Courier New"/>
              </a:rPr>
              <a:t>case</a:t>
            </a:r>
            <a:r>
              <a:rPr lang="en-US" sz="4200" spc="-15" dirty="0">
                <a:latin typeface="Courier New"/>
                <a:cs typeface="Courier New"/>
              </a:rPr>
              <a:t> </a:t>
            </a:r>
            <a:r>
              <a:rPr lang="en-US" sz="4200" dirty="0">
                <a:latin typeface="Courier New"/>
                <a:cs typeface="Courier New"/>
              </a:rPr>
              <a:t>2:</a:t>
            </a:r>
          </a:p>
          <a:p>
            <a:pPr marL="12700" marR="325120" indent="6400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result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result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5;  default:</a:t>
            </a:r>
          </a:p>
          <a:p>
            <a:pPr marL="652780">
              <a:lnSpc>
                <a:spcPts val="4560"/>
              </a:lnSpc>
            </a:pPr>
            <a:r>
              <a:rPr sz="4200" spc="-5" dirty="0">
                <a:latin typeface="Courier New"/>
                <a:cs typeface="Courier New"/>
              </a:rPr>
              <a:t>result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result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12;</a:t>
            </a: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3114" y="375920"/>
            <a:ext cx="10088245" cy="2467610"/>
          </a:xfrm>
          <a:prstGeom prst="rect">
            <a:avLst/>
          </a:prstGeom>
        </p:spPr>
        <p:txBody>
          <a:bodyPr vert="horz" wrap="square" lIns="0" tIns="3606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2840"/>
              </a:spcBef>
            </a:pPr>
            <a:r>
              <a:rPr dirty="0">
                <a:latin typeface="Courier New"/>
                <a:cs typeface="Courier New"/>
              </a:rPr>
              <a:t>switch</a:t>
            </a:r>
            <a:r>
              <a:rPr spc="-3800" dirty="0">
                <a:latin typeface="Courier New"/>
                <a:cs typeface="Courier New"/>
              </a:rPr>
              <a:t> </a:t>
            </a:r>
            <a:r>
              <a:rPr dirty="0"/>
              <a:t>and </a:t>
            </a:r>
            <a:r>
              <a:rPr spc="-185" dirty="0"/>
              <a:t>Testing</a:t>
            </a:r>
          </a:p>
          <a:p>
            <a:pPr algn="ctr">
              <a:lnSpc>
                <a:spcPct val="100000"/>
              </a:lnSpc>
              <a:spcBef>
                <a:spcPts val="1370"/>
              </a:spcBef>
              <a:tabLst>
                <a:tab pos="3041650" algn="l"/>
                <a:tab pos="3416935" algn="l"/>
                <a:tab pos="7233920" algn="l"/>
              </a:tabLst>
            </a:pPr>
            <a:r>
              <a:rPr sz="4200" spc="-5" dirty="0"/>
              <a:t>Each</a:t>
            </a:r>
            <a:r>
              <a:rPr sz="4200" spc="5" dirty="0"/>
              <a:t> </a:t>
            </a:r>
            <a:r>
              <a:rPr sz="4200" dirty="0">
                <a:latin typeface="Courier New"/>
                <a:cs typeface="Courier New"/>
              </a:rPr>
              <a:t>case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5" dirty="0"/>
              <a:t>is	</a:t>
            </a:r>
            <a:r>
              <a:rPr sz="4200" dirty="0"/>
              <a:t>a	</a:t>
            </a:r>
            <a:r>
              <a:rPr sz="4200" spc="-5" dirty="0"/>
              <a:t>test</a:t>
            </a:r>
            <a:r>
              <a:rPr sz="4200" spc="5" dirty="0"/>
              <a:t> candidate,</a:t>
            </a:r>
            <a:r>
              <a:rPr sz="4200" spc="-415" dirty="0"/>
              <a:t> </a:t>
            </a:r>
            <a:r>
              <a:rPr sz="4200" dirty="0"/>
              <a:t>as	</a:t>
            </a:r>
            <a:r>
              <a:rPr sz="4200" spc="-5" dirty="0"/>
              <a:t>is</a:t>
            </a:r>
            <a:r>
              <a:rPr sz="4200" spc="-55" dirty="0"/>
              <a:t> </a:t>
            </a:r>
            <a:r>
              <a:rPr sz="4200" spc="-5" dirty="0">
                <a:latin typeface="Courier New"/>
                <a:cs typeface="Courier New"/>
              </a:rPr>
              <a:t>default</a:t>
            </a:r>
            <a:r>
              <a:rPr sz="4200" spc="-5" dirty="0"/>
              <a:t>.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048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164160"/>
              </p:ext>
            </p:extLst>
          </p:nvPr>
        </p:nvGraphicFramePr>
        <p:xfrm>
          <a:off x="1778000" y="3604537"/>
          <a:ext cx="8737599" cy="4871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6521">
                <a:tc>
                  <a:txBody>
                    <a:bodyPr/>
                    <a:lstStyle/>
                    <a:p>
                      <a:pPr marL="105346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 result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4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0;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05346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switch (input)</a:t>
                      </a:r>
                      <a:r>
                        <a:rPr sz="42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  <a:tabLst>
                          <a:tab pos="1053465" algn="l"/>
                        </a:tabLst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case</a:t>
                      </a:r>
                      <a:r>
                        <a:rPr sz="42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1: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152400" algn="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result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result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2;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1053465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case</a:t>
                      </a:r>
                      <a:r>
                        <a:rPr sz="42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2: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152400" algn="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result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result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5;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1053465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default: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R="152400" algn="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result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result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lang="en-US" sz="4200" dirty="0">
                          <a:latin typeface="Courier New"/>
                          <a:cs typeface="Courier New"/>
                        </a:rPr>
                        <a:t>2;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844800" y="8367035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038" y="0"/>
            <a:ext cx="10106660" cy="195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Problem</a:t>
            </a:r>
          </a:p>
          <a:p>
            <a:pPr algn="ctr">
              <a:lnSpc>
                <a:spcPct val="100000"/>
              </a:lnSpc>
              <a:spcBef>
                <a:spcPts val="70"/>
              </a:spcBef>
              <a:tabLst>
                <a:tab pos="1258570" algn="l"/>
                <a:tab pos="7719695" algn="l"/>
              </a:tabLst>
            </a:pPr>
            <a:r>
              <a:rPr sz="4200" dirty="0">
                <a:latin typeface="Courier New"/>
                <a:cs typeface="Courier New"/>
              </a:rPr>
              <a:t>if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5" dirty="0"/>
              <a:t>is</a:t>
            </a:r>
            <a:r>
              <a:rPr lang="en-US" sz="4200" spc="-5" dirty="0"/>
              <a:t> </a:t>
            </a:r>
            <a:r>
              <a:rPr sz="4200" spc="-15" dirty="0"/>
              <a:t>verbose </a:t>
            </a:r>
            <a:r>
              <a:rPr sz="4200" spc="-5" dirty="0"/>
              <a:t>when</a:t>
            </a:r>
            <a:r>
              <a:rPr sz="4200" spc="25" dirty="0"/>
              <a:t> </a:t>
            </a:r>
            <a:r>
              <a:rPr sz="4200" dirty="0"/>
              <a:t>checking</a:t>
            </a:r>
            <a:r>
              <a:rPr sz="4200" spc="5" dirty="0"/>
              <a:t> </a:t>
            </a:r>
            <a:r>
              <a:rPr sz="4200" spc="-25" dirty="0"/>
              <a:t>many	</a:t>
            </a:r>
            <a:r>
              <a:rPr sz="4200" spc="-5" dirty="0"/>
              <a:t>conditions.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3114" y="375920"/>
            <a:ext cx="10088245" cy="2467610"/>
          </a:xfrm>
          <a:prstGeom prst="rect">
            <a:avLst/>
          </a:prstGeom>
        </p:spPr>
        <p:txBody>
          <a:bodyPr vert="horz" wrap="square" lIns="0" tIns="3606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2840"/>
              </a:spcBef>
            </a:pPr>
            <a:r>
              <a:rPr dirty="0">
                <a:latin typeface="Courier New"/>
                <a:cs typeface="Courier New"/>
              </a:rPr>
              <a:t>switch</a:t>
            </a:r>
            <a:r>
              <a:rPr spc="-3800" dirty="0">
                <a:latin typeface="Courier New"/>
                <a:cs typeface="Courier New"/>
              </a:rPr>
              <a:t> </a:t>
            </a:r>
            <a:r>
              <a:rPr dirty="0"/>
              <a:t>and </a:t>
            </a:r>
            <a:r>
              <a:rPr spc="-185" dirty="0"/>
              <a:t>Testing</a:t>
            </a:r>
          </a:p>
          <a:p>
            <a:pPr algn="ctr">
              <a:lnSpc>
                <a:spcPct val="100000"/>
              </a:lnSpc>
              <a:spcBef>
                <a:spcPts val="1370"/>
              </a:spcBef>
              <a:tabLst>
                <a:tab pos="3041650" algn="l"/>
                <a:tab pos="3416935" algn="l"/>
                <a:tab pos="7233920" algn="l"/>
              </a:tabLst>
            </a:pPr>
            <a:r>
              <a:rPr sz="4200" spc="-5" dirty="0"/>
              <a:t>Each</a:t>
            </a:r>
            <a:r>
              <a:rPr sz="4200" spc="5" dirty="0"/>
              <a:t> </a:t>
            </a:r>
            <a:r>
              <a:rPr sz="4200" dirty="0">
                <a:latin typeface="Courier New"/>
                <a:cs typeface="Courier New"/>
              </a:rPr>
              <a:t>case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5" dirty="0"/>
              <a:t>is	</a:t>
            </a:r>
            <a:r>
              <a:rPr sz="4200" dirty="0"/>
              <a:t>a	</a:t>
            </a:r>
            <a:r>
              <a:rPr sz="4200" spc="-5" dirty="0"/>
              <a:t>test</a:t>
            </a:r>
            <a:r>
              <a:rPr sz="4200" spc="5" dirty="0"/>
              <a:t> candidate,</a:t>
            </a:r>
            <a:r>
              <a:rPr sz="4200" spc="-415" dirty="0"/>
              <a:t> </a:t>
            </a:r>
            <a:r>
              <a:rPr sz="4200" dirty="0"/>
              <a:t>as	</a:t>
            </a:r>
            <a:r>
              <a:rPr sz="4200" spc="-5" dirty="0"/>
              <a:t>is</a:t>
            </a:r>
            <a:r>
              <a:rPr sz="4200" spc="-55" dirty="0"/>
              <a:t> </a:t>
            </a:r>
            <a:r>
              <a:rPr sz="4200" spc="-5" dirty="0">
                <a:latin typeface="Courier New"/>
                <a:cs typeface="Courier New"/>
              </a:rPr>
              <a:t>default</a:t>
            </a:r>
            <a:r>
              <a:rPr sz="4200" spc="-5" dirty="0"/>
              <a:t>.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048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58775" y="3905684"/>
          <a:ext cx="8446769" cy="4871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6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 result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4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0;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4734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switch (input)</a:t>
                      </a:r>
                      <a:r>
                        <a:rPr sz="42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case</a:t>
                      </a:r>
                      <a:r>
                        <a:rPr sz="42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1: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result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result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2;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38100">
                        <a:lnSpc>
                          <a:spcPts val="441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04820" algn="ctr">
                        <a:lnSpc>
                          <a:spcPts val="424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case</a:t>
                      </a:r>
                      <a:r>
                        <a:rPr sz="4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2: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827405" algn="ctr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result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result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15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22605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4115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5;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226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default: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result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result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12;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799786" y="86804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3114" y="375920"/>
            <a:ext cx="10088245" cy="2467610"/>
          </a:xfrm>
          <a:prstGeom prst="rect">
            <a:avLst/>
          </a:prstGeom>
        </p:spPr>
        <p:txBody>
          <a:bodyPr vert="horz" wrap="square" lIns="0" tIns="3606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2840"/>
              </a:spcBef>
            </a:pPr>
            <a:r>
              <a:rPr dirty="0">
                <a:latin typeface="Courier New"/>
                <a:cs typeface="Courier New"/>
              </a:rPr>
              <a:t>switch</a:t>
            </a:r>
            <a:r>
              <a:rPr spc="-3800" dirty="0">
                <a:latin typeface="Courier New"/>
                <a:cs typeface="Courier New"/>
              </a:rPr>
              <a:t> </a:t>
            </a:r>
            <a:r>
              <a:rPr dirty="0"/>
              <a:t>and </a:t>
            </a:r>
            <a:r>
              <a:rPr spc="-185" dirty="0"/>
              <a:t>Testing</a:t>
            </a:r>
          </a:p>
          <a:p>
            <a:pPr algn="ctr">
              <a:lnSpc>
                <a:spcPct val="100000"/>
              </a:lnSpc>
              <a:spcBef>
                <a:spcPts val="1370"/>
              </a:spcBef>
              <a:tabLst>
                <a:tab pos="3041650" algn="l"/>
                <a:tab pos="3416935" algn="l"/>
                <a:tab pos="7233920" algn="l"/>
              </a:tabLst>
            </a:pPr>
            <a:r>
              <a:rPr sz="4200" spc="-5" dirty="0"/>
              <a:t>Each</a:t>
            </a:r>
            <a:r>
              <a:rPr sz="4200" spc="5" dirty="0"/>
              <a:t> </a:t>
            </a:r>
            <a:r>
              <a:rPr sz="4200" dirty="0">
                <a:latin typeface="Courier New"/>
                <a:cs typeface="Courier New"/>
              </a:rPr>
              <a:t>case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5" dirty="0"/>
              <a:t>is	</a:t>
            </a:r>
            <a:r>
              <a:rPr sz="4200" dirty="0"/>
              <a:t>a	</a:t>
            </a:r>
            <a:r>
              <a:rPr sz="4200" spc="-5" dirty="0"/>
              <a:t>test</a:t>
            </a:r>
            <a:r>
              <a:rPr sz="4200" spc="5" dirty="0"/>
              <a:t> candidate,</a:t>
            </a:r>
            <a:r>
              <a:rPr sz="4200" spc="-415" dirty="0"/>
              <a:t> </a:t>
            </a:r>
            <a:r>
              <a:rPr sz="4200" dirty="0"/>
              <a:t>as	</a:t>
            </a:r>
            <a:r>
              <a:rPr sz="4200" spc="-5" dirty="0"/>
              <a:t>is</a:t>
            </a:r>
            <a:r>
              <a:rPr sz="4200" spc="-55" dirty="0"/>
              <a:t> </a:t>
            </a:r>
            <a:r>
              <a:rPr sz="4200" spc="-5" dirty="0">
                <a:latin typeface="Courier New"/>
                <a:cs typeface="Courier New"/>
              </a:rPr>
              <a:t>default</a:t>
            </a:r>
            <a:r>
              <a:rPr sz="4200" spc="-5" dirty="0"/>
              <a:t>.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048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58775" y="3905684"/>
          <a:ext cx="8446769" cy="4871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65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 result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4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0;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4734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switch (input)</a:t>
                      </a:r>
                      <a:r>
                        <a:rPr sz="42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case</a:t>
                      </a:r>
                      <a:r>
                        <a:rPr sz="42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1: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7405"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result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result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2;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38100">
                        <a:lnSpc>
                          <a:spcPts val="441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04820" algn="ctr">
                        <a:lnSpc>
                          <a:spcPts val="424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case</a:t>
                      </a:r>
                      <a:r>
                        <a:rPr sz="4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2: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827405" algn="ctr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result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result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15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22605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4115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5;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226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6521">
                <a:tc>
                  <a:txBody>
                    <a:bodyPr/>
                    <a:lstStyle/>
                    <a:p>
                      <a:pPr marL="38100">
                        <a:lnSpc>
                          <a:spcPts val="441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84780" algn="ctr">
                        <a:lnSpc>
                          <a:spcPts val="424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default: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827405" algn="ctr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result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result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15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22605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4115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12;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226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799786" y="86804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038" y="0"/>
            <a:ext cx="10106660" cy="195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Problem</a:t>
            </a:r>
          </a:p>
          <a:p>
            <a:pPr algn="ctr">
              <a:lnSpc>
                <a:spcPct val="100000"/>
              </a:lnSpc>
              <a:spcBef>
                <a:spcPts val="70"/>
              </a:spcBef>
              <a:tabLst>
                <a:tab pos="1258570" algn="l"/>
                <a:tab pos="7719695" algn="l"/>
              </a:tabLst>
            </a:pPr>
            <a:r>
              <a:rPr sz="4200" dirty="0">
                <a:latin typeface="Courier New"/>
                <a:cs typeface="Courier New"/>
              </a:rPr>
              <a:t>if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5" dirty="0"/>
              <a:t>is	</a:t>
            </a:r>
            <a:r>
              <a:rPr sz="4200" spc="-15" dirty="0"/>
              <a:t>verbose </a:t>
            </a:r>
            <a:r>
              <a:rPr sz="4200" spc="-5" dirty="0"/>
              <a:t>when</a:t>
            </a:r>
            <a:r>
              <a:rPr sz="4200" spc="25" dirty="0"/>
              <a:t> </a:t>
            </a:r>
            <a:r>
              <a:rPr sz="4200" dirty="0"/>
              <a:t>checking</a:t>
            </a:r>
            <a:r>
              <a:rPr sz="4200" spc="5" dirty="0"/>
              <a:t> </a:t>
            </a:r>
            <a:r>
              <a:rPr sz="4200" spc="-25" dirty="0"/>
              <a:t>many	</a:t>
            </a:r>
            <a:r>
              <a:rPr sz="4200" spc="-5" dirty="0"/>
              <a:t>conditions.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057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8423" y="2787650"/>
            <a:ext cx="6426835" cy="67614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1604645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if (x == 5)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“foo”;</a:t>
            </a:r>
            <a:endParaRPr sz="4200">
              <a:latin typeface="Courier New"/>
              <a:cs typeface="Courier New"/>
            </a:endParaRPr>
          </a:p>
          <a:p>
            <a:pPr marL="652780" marR="5080" indent="-64071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 </a:t>
            </a:r>
            <a:r>
              <a:rPr sz="4200" spc="-5" dirty="0">
                <a:latin typeface="Courier New"/>
                <a:cs typeface="Courier New"/>
              </a:rPr>
              <a:t>else if (x == 6)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“bar”;</a:t>
            </a:r>
            <a:endParaRPr sz="4200">
              <a:latin typeface="Courier New"/>
              <a:cs typeface="Courier New"/>
            </a:endParaRPr>
          </a:p>
          <a:p>
            <a:pPr marL="652780" marR="5080" indent="-64071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 </a:t>
            </a:r>
            <a:r>
              <a:rPr sz="4200" spc="-5" dirty="0">
                <a:latin typeface="Courier New"/>
                <a:cs typeface="Courier New"/>
              </a:rPr>
              <a:t>else if (x == 7)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“baz”;</a:t>
            </a:r>
            <a:endParaRPr sz="4200">
              <a:latin typeface="Courier New"/>
              <a:cs typeface="Courier New"/>
            </a:endParaRPr>
          </a:p>
          <a:p>
            <a:pPr marL="652780" marR="5080" indent="-64071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 </a:t>
            </a:r>
            <a:r>
              <a:rPr sz="4200" spc="-5" dirty="0">
                <a:latin typeface="Courier New"/>
                <a:cs typeface="Courier New"/>
              </a:rPr>
              <a:t>else if (x == 8)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“blah”;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 </a:t>
            </a:r>
            <a:r>
              <a:rPr sz="4200" spc="-5" dirty="0">
                <a:latin typeface="Courier New"/>
                <a:cs typeface="Courier New"/>
              </a:rPr>
              <a:t>else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“unknown”;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896" y="0"/>
            <a:ext cx="12463145" cy="208661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840"/>
              </a:spcBef>
              <a:tabLst>
                <a:tab pos="2662555" algn="l"/>
              </a:tabLst>
            </a:pPr>
            <a:r>
              <a:rPr dirty="0">
                <a:latin typeface="Courier New"/>
                <a:cs typeface="Courier New"/>
              </a:rPr>
              <a:t>switch</a:t>
            </a:r>
          </a:p>
          <a:p>
            <a:pPr algn="ctr">
              <a:lnSpc>
                <a:spcPct val="100000"/>
              </a:lnSpc>
              <a:spcBef>
                <a:spcPts val="370"/>
              </a:spcBef>
              <a:tabLst>
                <a:tab pos="3556000" algn="l"/>
                <a:tab pos="4337685" algn="l"/>
              </a:tabLst>
            </a:pPr>
            <a:r>
              <a:rPr sz="4200" dirty="0">
                <a:latin typeface="Courier New"/>
                <a:cs typeface="Courier New"/>
              </a:rPr>
              <a:t>switch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10" dirty="0"/>
              <a:t>allows	</a:t>
            </a:r>
            <a:r>
              <a:rPr sz="4200" spc="-15" dirty="0"/>
              <a:t>for	</a:t>
            </a:r>
            <a:r>
              <a:rPr sz="4200" spc="-10" dirty="0"/>
              <a:t>multiple </a:t>
            </a:r>
            <a:r>
              <a:rPr sz="4200" dirty="0">
                <a:latin typeface="Courier New"/>
                <a:cs typeface="Courier New"/>
              </a:rPr>
              <a:t>==</a:t>
            </a:r>
            <a:r>
              <a:rPr sz="4200" spc="-1380" dirty="0">
                <a:latin typeface="Courier New"/>
                <a:cs typeface="Courier New"/>
              </a:rPr>
              <a:t> </a:t>
            </a:r>
            <a:r>
              <a:rPr sz="4200" spc="-5" dirty="0"/>
              <a:t>conditions </a:t>
            </a:r>
            <a:r>
              <a:rPr sz="4200" dirty="0"/>
              <a:t>to be </a:t>
            </a:r>
            <a:r>
              <a:rPr sz="4200" spc="-20" dirty="0"/>
              <a:t>checked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057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8423" y="2787650"/>
            <a:ext cx="6426835" cy="67614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1604645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if (x == 5)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“foo”;</a:t>
            </a:r>
            <a:endParaRPr sz="4200">
              <a:latin typeface="Courier New"/>
              <a:cs typeface="Courier New"/>
            </a:endParaRPr>
          </a:p>
          <a:p>
            <a:pPr marL="652780" marR="5080" indent="-64071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 </a:t>
            </a:r>
            <a:r>
              <a:rPr sz="4200" spc="-5" dirty="0">
                <a:latin typeface="Courier New"/>
                <a:cs typeface="Courier New"/>
              </a:rPr>
              <a:t>else if (x == 6)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“bar”;</a:t>
            </a:r>
            <a:endParaRPr sz="4200">
              <a:latin typeface="Courier New"/>
              <a:cs typeface="Courier New"/>
            </a:endParaRPr>
          </a:p>
          <a:p>
            <a:pPr marL="652780" marR="5080" indent="-64071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 </a:t>
            </a:r>
            <a:r>
              <a:rPr sz="4200" spc="-5" dirty="0">
                <a:latin typeface="Courier New"/>
                <a:cs typeface="Courier New"/>
              </a:rPr>
              <a:t>else if (x == 7)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“baz”;</a:t>
            </a:r>
            <a:endParaRPr sz="4200">
              <a:latin typeface="Courier New"/>
              <a:cs typeface="Courier New"/>
            </a:endParaRPr>
          </a:p>
          <a:p>
            <a:pPr marL="652780" marR="5080" indent="-64071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 </a:t>
            </a:r>
            <a:r>
              <a:rPr sz="4200" spc="-5" dirty="0">
                <a:latin typeface="Courier New"/>
                <a:cs typeface="Courier New"/>
              </a:rPr>
              <a:t>else if (x == 8)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“blah”;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 </a:t>
            </a:r>
            <a:r>
              <a:rPr sz="4200" spc="-5" dirty="0">
                <a:latin typeface="Courier New"/>
                <a:cs typeface="Courier New"/>
              </a:rPr>
              <a:t>else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“unknown”;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0500" y="0"/>
            <a:ext cx="651890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664460" algn="l"/>
              </a:tabLst>
            </a:pPr>
            <a:r>
              <a:rPr dirty="0">
                <a:latin typeface="Courier New"/>
                <a:cs typeface="Courier New"/>
              </a:rPr>
              <a:t>switch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2896" y="1174750"/>
            <a:ext cx="124631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0" algn="l"/>
                <a:tab pos="4350385" algn="l"/>
              </a:tabLst>
            </a:pPr>
            <a:r>
              <a:rPr sz="4200" dirty="0">
                <a:latin typeface="Courier New"/>
                <a:cs typeface="Courier New"/>
              </a:rPr>
              <a:t>switch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allows	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10" dirty="0">
                <a:latin typeface="Gill Sans MT"/>
                <a:cs typeface="Gill Sans MT"/>
              </a:rPr>
              <a:t>multiple </a:t>
            </a:r>
            <a:r>
              <a:rPr sz="4200" dirty="0">
                <a:latin typeface="Courier New"/>
                <a:cs typeface="Courier New"/>
              </a:rPr>
              <a:t>==</a:t>
            </a:r>
            <a:r>
              <a:rPr sz="4200" spc="-138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conditions </a:t>
            </a:r>
            <a:r>
              <a:rPr sz="4200" dirty="0">
                <a:latin typeface="Gill Sans MT"/>
                <a:cs typeface="Gill Sans MT"/>
              </a:rPr>
              <a:t>to be </a:t>
            </a:r>
            <a:r>
              <a:rPr sz="4200" spc="-20" dirty="0">
                <a:latin typeface="Gill Sans MT"/>
                <a:cs typeface="Gill Sans MT"/>
              </a:rPr>
              <a:t>checked</a:t>
            </a:r>
            <a:endParaRPr sz="4200">
              <a:latin typeface="Gill Sans MT"/>
              <a:cs typeface="Gill Sans M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63039A-A17F-4407-8FAC-FF7A97A5D746}"/>
              </a:ext>
            </a:extLst>
          </p:cNvPr>
          <p:cNvGrpSpPr/>
          <p:nvPr/>
        </p:nvGrpSpPr>
        <p:grpSpPr>
          <a:xfrm>
            <a:off x="0" y="0"/>
            <a:ext cx="13004800" cy="9753877"/>
            <a:chOff x="0" y="0"/>
            <a:chExt cx="13004800" cy="9753877"/>
          </a:xfrm>
        </p:grpSpPr>
        <p:sp>
          <p:nvSpPr>
            <p:cNvPr id="4" name="object 4"/>
            <p:cNvSpPr/>
            <p:nvPr/>
          </p:nvSpPr>
          <p:spPr>
            <a:xfrm>
              <a:off x="0" y="2057400"/>
              <a:ext cx="13004800" cy="0"/>
            </a:xfrm>
            <a:custGeom>
              <a:avLst/>
              <a:gdLst/>
              <a:ahLst/>
              <a:cxnLst/>
              <a:rect l="l" t="t" r="r" b="b"/>
              <a:pathLst>
                <a:path w="13004800">
                  <a:moveTo>
                    <a:pt x="0" y="0"/>
                  </a:moveTo>
                  <a:lnTo>
                    <a:pt x="13004800" y="0"/>
                  </a:lnTo>
                </a:path>
              </a:pathLst>
            </a:custGeom>
            <a:ln w="381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226713" y="2243599"/>
              <a:ext cx="4826635" cy="1275080"/>
            </a:xfrm>
            <a:prstGeom prst="rect">
              <a:avLst/>
            </a:prstGeom>
          </p:spPr>
          <p:txBody>
            <a:bodyPr vert="horz" wrap="square" lIns="0" tIns="58419" rIns="0" bIns="0" rtlCol="0">
              <a:spAutoFit/>
            </a:bodyPr>
            <a:lstStyle/>
            <a:p>
              <a:pPr marL="652780" marR="5080" indent="-640715">
                <a:lnSpc>
                  <a:spcPts val="4800"/>
                </a:lnSpc>
                <a:spcBef>
                  <a:spcPts val="459"/>
                </a:spcBef>
              </a:pPr>
              <a:r>
                <a:rPr sz="4200" spc="-5" dirty="0">
                  <a:latin typeface="Courier New"/>
                  <a:cs typeface="Courier New"/>
                </a:rPr>
                <a:t>if (x == 5) </a:t>
              </a:r>
              <a:r>
                <a:rPr sz="4200" dirty="0">
                  <a:latin typeface="Courier New"/>
                  <a:cs typeface="Courier New"/>
                </a:rPr>
                <a:t>{  </a:t>
              </a:r>
              <a:r>
                <a:rPr sz="4200" spc="-5" dirty="0">
                  <a:latin typeface="Courier New"/>
                  <a:cs typeface="Courier New"/>
                </a:rPr>
                <a:t>return</a:t>
              </a:r>
              <a:r>
                <a:rPr sz="4200" spc="-100" dirty="0">
                  <a:latin typeface="Courier New"/>
                  <a:cs typeface="Courier New"/>
                </a:rPr>
                <a:t> </a:t>
              </a:r>
              <a:r>
                <a:rPr sz="4200" dirty="0">
                  <a:latin typeface="Courier New"/>
                  <a:cs typeface="Courier New"/>
                </a:rPr>
                <a:t>“foo”;</a:t>
              </a: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168276" y="6665053"/>
              <a:ext cx="6107430" cy="24942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52780">
                <a:lnSpc>
                  <a:spcPts val="4920"/>
                </a:lnSpc>
                <a:spcBef>
                  <a:spcPts val="100"/>
                </a:spcBef>
              </a:pPr>
              <a:r>
                <a:rPr sz="4200" spc="-5" dirty="0">
                  <a:latin typeface="Courier New"/>
                  <a:cs typeface="Courier New"/>
                </a:rPr>
                <a:t>return</a:t>
              </a:r>
              <a:r>
                <a:rPr sz="4200" spc="-30" dirty="0">
                  <a:latin typeface="Courier New"/>
                  <a:cs typeface="Courier New"/>
                </a:rPr>
                <a:t> </a:t>
              </a:r>
              <a:r>
                <a:rPr sz="4200" dirty="0">
                  <a:latin typeface="Courier New"/>
                  <a:cs typeface="Courier New"/>
                </a:rPr>
                <a:t>“blah”;</a:t>
              </a:r>
            </a:p>
            <a:p>
              <a:pPr marL="12700">
                <a:lnSpc>
                  <a:spcPts val="4800"/>
                </a:lnSpc>
              </a:pPr>
              <a:r>
                <a:rPr sz="4200" dirty="0">
                  <a:latin typeface="Courier New"/>
                  <a:cs typeface="Courier New"/>
                </a:rPr>
                <a:t>} </a:t>
              </a:r>
              <a:r>
                <a:rPr sz="4200" spc="-5" dirty="0">
                  <a:latin typeface="Courier New"/>
                  <a:cs typeface="Courier New"/>
                </a:rPr>
                <a:t>else</a:t>
              </a:r>
              <a:r>
                <a:rPr sz="4200" spc="-25" dirty="0">
                  <a:latin typeface="Courier New"/>
                  <a:cs typeface="Courier New"/>
                </a:rPr>
                <a:t> </a:t>
              </a:r>
              <a:r>
                <a:rPr sz="4200" dirty="0">
                  <a:latin typeface="Courier New"/>
                  <a:cs typeface="Courier New"/>
                </a:rPr>
                <a:t>{</a:t>
              </a:r>
            </a:p>
            <a:p>
              <a:pPr marL="652780">
                <a:lnSpc>
                  <a:spcPts val="4800"/>
                </a:lnSpc>
              </a:pPr>
              <a:r>
                <a:rPr sz="4200" spc="-5" dirty="0">
                  <a:latin typeface="Courier New"/>
                  <a:cs typeface="Courier New"/>
                </a:rPr>
                <a:t>return</a:t>
              </a:r>
              <a:r>
                <a:rPr sz="4200" spc="-100" dirty="0">
                  <a:latin typeface="Courier New"/>
                  <a:cs typeface="Courier New"/>
                </a:rPr>
                <a:t> </a:t>
              </a:r>
              <a:r>
                <a:rPr sz="4200" dirty="0">
                  <a:latin typeface="Courier New"/>
                  <a:cs typeface="Courier New"/>
                </a:rPr>
                <a:t>“unknown”;</a:t>
              </a:r>
            </a:p>
            <a:p>
              <a:pPr marL="12700">
                <a:lnSpc>
                  <a:spcPts val="4920"/>
                </a:lnSpc>
              </a:pPr>
              <a:r>
                <a:rPr sz="4200" dirty="0">
                  <a:latin typeface="Courier New"/>
                  <a:cs typeface="Courier New"/>
                </a:rPr>
                <a:t>}</a:t>
              </a:r>
            </a:p>
          </p:txBody>
        </p:sp>
        <p:sp>
          <p:nvSpPr>
            <p:cNvPr id="7" name="object 7"/>
            <p:cNvSpPr/>
            <p:nvPr/>
          </p:nvSpPr>
          <p:spPr>
            <a:xfrm>
              <a:off x="6616700" y="2047518"/>
              <a:ext cx="0" cy="7706359"/>
            </a:xfrm>
            <a:custGeom>
              <a:avLst/>
              <a:gdLst/>
              <a:ahLst/>
              <a:cxnLst/>
              <a:rect l="l" t="t" r="r" b="b"/>
              <a:pathLst>
                <a:path h="7706359">
                  <a:moveTo>
                    <a:pt x="0" y="0"/>
                  </a:moveTo>
                  <a:lnTo>
                    <a:pt x="0" y="770608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832600" y="2184400"/>
              <a:ext cx="4826635" cy="1884680"/>
            </a:xfrm>
            <a:prstGeom prst="rect">
              <a:avLst/>
            </a:prstGeom>
          </p:spPr>
          <p:txBody>
            <a:bodyPr vert="horz" wrap="square" lIns="0" tIns="58419" rIns="0" bIns="0" rtlCol="0">
              <a:spAutoFit/>
            </a:bodyPr>
            <a:lstStyle/>
            <a:p>
              <a:pPr marL="12700" marR="965200">
                <a:lnSpc>
                  <a:spcPts val="4800"/>
                </a:lnSpc>
                <a:spcBef>
                  <a:spcPts val="459"/>
                </a:spcBef>
              </a:pPr>
              <a:r>
                <a:rPr sz="4200" spc="-5" dirty="0">
                  <a:latin typeface="Courier New"/>
                  <a:cs typeface="Courier New"/>
                </a:rPr>
                <a:t>switch (x)</a:t>
              </a:r>
              <a:r>
                <a:rPr sz="4200" spc="-95" dirty="0">
                  <a:latin typeface="Courier New"/>
                  <a:cs typeface="Courier New"/>
                </a:rPr>
                <a:t> </a:t>
              </a:r>
              <a:r>
                <a:rPr sz="4200" dirty="0">
                  <a:latin typeface="Courier New"/>
                  <a:cs typeface="Courier New"/>
                </a:rPr>
                <a:t>{  </a:t>
              </a:r>
              <a:r>
                <a:rPr sz="4200" spc="-5" dirty="0">
                  <a:latin typeface="Courier New"/>
                  <a:cs typeface="Courier New"/>
                </a:rPr>
                <a:t>case</a:t>
              </a:r>
              <a:r>
                <a:rPr sz="4200" spc="-25" dirty="0">
                  <a:latin typeface="Courier New"/>
                  <a:cs typeface="Courier New"/>
                </a:rPr>
                <a:t> </a:t>
              </a:r>
              <a:r>
                <a:rPr sz="4200" dirty="0">
                  <a:latin typeface="Courier New"/>
                  <a:cs typeface="Courier New"/>
                </a:rPr>
                <a:t>5:</a:t>
              </a:r>
            </a:p>
            <a:p>
              <a:pPr marL="652780">
                <a:lnSpc>
                  <a:spcPts val="4680"/>
                </a:lnSpc>
              </a:pPr>
              <a:r>
                <a:rPr sz="4200" spc="-5" dirty="0">
                  <a:latin typeface="Courier New"/>
                  <a:cs typeface="Courier New"/>
                </a:rPr>
                <a:t>return</a:t>
              </a:r>
              <a:r>
                <a:rPr sz="4200" spc="-100" dirty="0">
                  <a:latin typeface="Courier New"/>
                  <a:cs typeface="Courier New"/>
                </a:rPr>
                <a:t> </a:t>
              </a:r>
              <a:r>
                <a:rPr sz="4200" dirty="0">
                  <a:latin typeface="Courier New"/>
                  <a:cs typeface="Courier New"/>
                </a:rPr>
                <a:t>“foo”;</a:t>
              </a: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168276" y="3518679"/>
              <a:ext cx="6448424" cy="314637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4920"/>
                </a:lnSpc>
                <a:spcBef>
                  <a:spcPts val="100"/>
                </a:spcBef>
              </a:pPr>
              <a:r>
                <a:rPr sz="4200" dirty="0">
                  <a:latin typeface="Courier New"/>
                  <a:cs typeface="Courier New"/>
                </a:rPr>
                <a:t>} </a:t>
              </a:r>
              <a:r>
                <a:rPr sz="4200" spc="-5" dirty="0">
                  <a:latin typeface="Courier New"/>
                  <a:cs typeface="Courier New"/>
                </a:rPr>
                <a:t>else if (x == 6)</a:t>
              </a:r>
              <a:r>
                <a:rPr sz="4200" dirty="0">
                  <a:latin typeface="Courier New"/>
                  <a:cs typeface="Courier New"/>
                </a:rPr>
                <a:t>{ </a:t>
              </a:r>
              <a:r>
                <a:rPr lang="en-US" sz="4200" dirty="0">
                  <a:latin typeface="Courier New"/>
                  <a:cs typeface="Courier New"/>
                </a:rPr>
                <a:t> </a:t>
              </a:r>
            </a:p>
            <a:p>
              <a:pPr marL="12700">
                <a:lnSpc>
                  <a:spcPts val="4920"/>
                </a:lnSpc>
                <a:spcBef>
                  <a:spcPts val="100"/>
                </a:spcBef>
              </a:pPr>
              <a:r>
                <a:rPr lang="en-US" sz="4200" spc="-5" dirty="0">
                  <a:latin typeface="Courier New"/>
                  <a:cs typeface="Courier New"/>
                </a:rPr>
                <a:t>	</a:t>
              </a:r>
              <a:r>
                <a:rPr sz="4200" spc="-5" dirty="0">
                  <a:latin typeface="Courier New"/>
                  <a:cs typeface="Courier New"/>
                </a:rPr>
                <a:t>return</a:t>
              </a:r>
              <a:r>
                <a:rPr sz="4200" spc="-95" dirty="0">
                  <a:latin typeface="Courier New"/>
                  <a:cs typeface="Courier New"/>
                </a:rPr>
                <a:t> </a:t>
              </a:r>
              <a:r>
                <a:rPr sz="4200" dirty="0">
                  <a:latin typeface="Courier New"/>
                  <a:cs typeface="Courier New"/>
                </a:rPr>
                <a:t>“bar”;</a:t>
              </a:r>
            </a:p>
            <a:p>
              <a:pPr marL="12700">
                <a:lnSpc>
                  <a:spcPts val="4800"/>
                </a:lnSpc>
              </a:pPr>
              <a:r>
                <a:rPr sz="4200" dirty="0">
                  <a:latin typeface="Courier New"/>
                  <a:cs typeface="Courier New"/>
                </a:rPr>
                <a:t>} </a:t>
              </a:r>
              <a:r>
                <a:rPr sz="4200" spc="-5" dirty="0">
                  <a:latin typeface="Courier New"/>
                  <a:cs typeface="Courier New"/>
                </a:rPr>
                <a:t>else if (x == 7)</a:t>
              </a:r>
              <a:r>
                <a:rPr sz="4200" dirty="0">
                  <a:latin typeface="Courier New"/>
                  <a:cs typeface="Courier New"/>
                </a:rPr>
                <a:t>{</a:t>
              </a:r>
            </a:p>
            <a:p>
              <a:pPr marL="652780">
                <a:lnSpc>
                  <a:spcPts val="4800"/>
                </a:lnSpc>
                <a:tabLst>
                  <a:tab pos="7316470" algn="l"/>
                </a:tabLst>
              </a:pPr>
              <a:r>
                <a:rPr sz="4200" spc="-5" dirty="0">
                  <a:latin typeface="Courier New"/>
                  <a:cs typeface="Courier New"/>
                </a:rPr>
                <a:t>return </a:t>
              </a:r>
              <a:r>
                <a:rPr sz="4200" dirty="0">
                  <a:latin typeface="Courier New"/>
                  <a:cs typeface="Courier New"/>
                </a:rPr>
                <a:t>“</a:t>
              </a:r>
              <a:r>
                <a:rPr sz="4200" dirty="0" err="1">
                  <a:latin typeface="Courier New"/>
                  <a:cs typeface="Courier New"/>
                </a:rPr>
                <a:t>baz</a:t>
              </a:r>
              <a:r>
                <a:rPr sz="4200" dirty="0">
                  <a:latin typeface="Courier New"/>
                  <a:cs typeface="Courier New"/>
                </a:rPr>
                <a:t>”;</a:t>
              </a:r>
              <a:endParaRPr lang="en-US" sz="4200" dirty="0">
                <a:latin typeface="Courier New"/>
                <a:cs typeface="Courier New"/>
              </a:endParaRPr>
            </a:p>
            <a:p>
              <a:pPr marL="12700">
                <a:lnSpc>
                  <a:spcPts val="4920"/>
                </a:lnSpc>
              </a:pPr>
              <a:r>
                <a:rPr lang="en-US" sz="4200" dirty="0">
                  <a:latin typeface="Courier New"/>
                  <a:cs typeface="Courier New"/>
                </a:rPr>
                <a:t>} </a:t>
              </a:r>
              <a:r>
                <a:rPr lang="en-US" sz="4200" spc="-5" dirty="0">
                  <a:latin typeface="Courier New"/>
                  <a:cs typeface="Courier New"/>
                </a:rPr>
                <a:t>else if (x == 8)</a:t>
              </a:r>
              <a:r>
                <a:rPr lang="en-US" sz="4200" dirty="0">
                  <a:latin typeface="Courier New"/>
                  <a:cs typeface="Courier New"/>
                </a:rPr>
                <a:t>{  </a:t>
              </a: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7472786" y="7061200"/>
              <a:ext cx="4506595" cy="6654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4200" spc="-5" dirty="0">
                  <a:latin typeface="Courier New"/>
                  <a:cs typeface="Courier New"/>
                </a:rPr>
                <a:t>return</a:t>
              </a:r>
              <a:r>
                <a:rPr sz="4200" spc="-100" dirty="0">
                  <a:latin typeface="Courier New"/>
                  <a:cs typeface="Courier New"/>
                </a:rPr>
                <a:t> </a:t>
              </a:r>
              <a:r>
                <a:rPr sz="4200" dirty="0">
                  <a:latin typeface="Courier New"/>
                  <a:cs typeface="Courier New"/>
                </a:rPr>
                <a:t>“blah”;</a:t>
              </a: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6832600" y="7670800"/>
              <a:ext cx="2586355" cy="6654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4200" dirty="0">
                  <a:latin typeface="Courier New"/>
                  <a:cs typeface="Courier New"/>
                </a:rPr>
                <a:t>default:</a:t>
              </a: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7472786" y="8280400"/>
              <a:ext cx="5466715" cy="6654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4200" spc="-5" dirty="0">
                  <a:latin typeface="Courier New"/>
                  <a:cs typeface="Courier New"/>
                </a:rPr>
                <a:t>return</a:t>
              </a:r>
              <a:r>
                <a:rPr sz="4200" spc="-100" dirty="0">
                  <a:latin typeface="Courier New"/>
                  <a:cs typeface="Courier New"/>
                </a:rPr>
                <a:t> </a:t>
              </a:r>
              <a:r>
                <a:rPr sz="4200" dirty="0">
                  <a:latin typeface="Courier New"/>
                  <a:cs typeface="Courier New"/>
                </a:rPr>
                <a:t>“unknown”;</a:t>
              </a:r>
              <a:endParaRPr sz="4200">
                <a:latin typeface="Courier New"/>
                <a:cs typeface="Courier New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6832600" y="8890000"/>
              <a:ext cx="346075" cy="6654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4200" dirty="0">
                  <a:latin typeface="Courier New"/>
                  <a:cs typeface="Courier New"/>
                </a:rPr>
                <a:t>}</a:t>
              </a:r>
              <a:endParaRPr sz="4200">
                <a:latin typeface="Courier New"/>
                <a:cs typeface="Courier New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9">
            <a:extLst>
              <a:ext uri="{FF2B5EF4-FFF2-40B4-BE49-F238E27FC236}">
                <a16:creationId xmlns:a16="http://schemas.microsoft.com/office/drawing/2014/main" id="{4BDEB4BB-9342-4D4C-9D5C-D15DD62A6CFE}"/>
              </a:ext>
            </a:extLst>
          </p:cNvPr>
          <p:cNvSpPr txBox="1"/>
          <p:nvPr/>
        </p:nvSpPr>
        <p:spPr>
          <a:xfrm>
            <a:off x="6502400" y="3996614"/>
            <a:ext cx="6275708" cy="31207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lang="en-US" sz="4200" spc="-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4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6:</a:t>
            </a:r>
          </a:p>
          <a:p>
            <a:pPr marL="652780">
              <a:lnSpc>
                <a:spcPts val="4800"/>
              </a:lnSpc>
              <a:tabLst>
                <a:tab pos="7316470" algn="l"/>
              </a:tabLst>
            </a:pPr>
            <a:r>
              <a:rPr lang="en-US" sz="4200" spc="-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“bar”;</a:t>
            </a:r>
          </a:p>
          <a:p>
            <a:pPr marL="12700">
              <a:lnSpc>
                <a:spcPts val="4800"/>
              </a:lnSpc>
            </a:pPr>
            <a:r>
              <a:rPr lang="en-US" sz="4200" spc="-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4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7:</a:t>
            </a:r>
          </a:p>
          <a:p>
            <a:pPr marL="652780">
              <a:lnSpc>
                <a:spcPts val="4800"/>
              </a:lnSpc>
              <a:tabLst>
                <a:tab pos="7316470" algn="l"/>
              </a:tabLst>
            </a:pPr>
            <a:r>
              <a:rPr lang="en-US" sz="4200" spc="-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“baz”;</a:t>
            </a:r>
          </a:p>
          <a:p>
            <a:pPr marL="12700">
              <a:lnSpc>
                <a:spcPts val="4920"/>
              </a:lnSpc>
            </a:pPr>
            <a:r>
              <a:rPr lang="en-US" sz="4200" spc="-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case</a:t>
            </a:r>
            <a:r>
              <a:rPr sz="4200" spc="-4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8: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226" y="3556000"/>
            <a:ext cx="1026858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SwitchBasic.java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1602" y="128270"/>
            <a:ext cx="84415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switch</a:t>
            </a:r>
            <a:r>
              <a:rPr spc="-2785" dirty="0">
                <a:latin typeface="Courier New"/>
                <a:cs typeface="Courier New"/>
              </a:rPr>
              <a:t> </a:t>
            </a:r>
            <a:r>
              <a:rPr spc="-5" dirty="0"/>
              <a:t>Semantics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6600" y="1562100"/>
            <a:ext cx="11938000" cy="2580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96900" algn="l"/>
              </a:tabLst>
            </a:pPr>
            <a:r>
              <a:rPr sz="4200" spc="-5" dirty="0">
                <a:latin typeface="Gill Sans MT"/>
                <a:cs typeface="Gill Sans MT"/>
              </a:rPr>
              <a:t>Look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thing </a:t>
            </a:r>
            <a:r>
              <a:rPr sz="4200" spc="-85" dirty="0">
                <a:latin typeface="Gill Sans MT"/>
                <a:cs typeface="Gill Sans MT"/>
              </a:rPr>
              <a:t>you’re </a:t>
            </a:r>
            <a:r>
              <a:rPr sz="4200" spc="-5" dirty="0">
                <a:latin typeface="Courier New"/>
                <a:cs typeface="Courier New"/>
              </a:rPr>
              <a:t>switch</a:t>
            </a:r>
            <a:r>
              <a:rPr sz="4200" spc="-5" dirty="0">
                <a:latin typeface="Gill Sans MT"/>
                <a:cs typeface="Gill Sans MT"/>
              </a:rPr>
              <a:t>ing</a:t>
            </a:r>
            <a:r>
              <a:rPr sz="4200" spc="5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</a:p>
          <a:p>
            <a:pPr marL="5969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596900" algn="l"/>
              </a:tabLst>
            </a:pPr>
            <a:r>
              <a:rPr sz="4200" spc="-25" dirty="0">
                <a:latin typeface="Gill Sans MT"/>
                <a:cs typeface="Gill Sans MT"/>
              </a:rPr>
              <a:t>Jump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applicable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case</a:t>
            </a:r>
            <a:endParaRPr sz="4200" dirty="0">
              <a:latin typeface="Gill Sans MT"/>
              <a:cs typeface="Gill Sans MT"/>
            </a:endParaRPr>
          </a:p>
          <a:p>
            <a:pPr marL="5969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596900" algn="l"/>
              </a:tabLst>
            </a:pPr>
            <a:r>
              <a:rPr sz="4200" spc="-65" dirty="0">
                <a:latin typeface="Gill Sans MT"/>
                <a:cs typeface="Gill Sans MT"/>
              </a:rPr>
              <a:t>Keep </a:t>
            </a:r>
            <a:r>
              <a:rPr sz="4200" dirty="0">
                <a:latin typeface="Gill Sans MT"/>
                <a:cs typeface="Gill Sans MT"/>
              </a:rPr>
              <a:t>running </a:t>
            </a:r>
            <a:r>
              <a:rPr sz="4200" spc="-5" dirty="0">
                <a:latin typeface="Gill Sans MT"/>
                <a:cs typeface="Gill Sans MT"/>
              </a:rPr>
              <a:t>statements </a:t>
            </a:r>
            <a:r>
              <a:rPr sz="4200" dirty="0">
                <a:latin typeface="Gill Sans MT"/>
                <a:cs typeface="Gill Sans MT"/>
              </a:rPr>
              <a:t>until something </a:t>
            </a:r>
            <a:r>
              <a:rPr sz="4200" b="1" spc="-5" dirty="0">
                <a:latin typeface="Gill Sans MT"/>
                <a:cs typeface="Gill Sans MT"/>
              </a:rPr>
              <a:t>stops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1689</Words>
  <Application>Microsoft Office PowerPoint</Application>
  <PresentationFormat>Custom</PresentationFormat>
  <Paragraphs>371</Paragraphs>
  <Slides>41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Courier New</vt:lpstr>
      <vt:lpstr>Gill Sans MT</vt:lpstr>
      <vt:lpstr>Lucida Sans</vt:lpstr>
      <vt:lpstr>Lucida Sans Unicode</vt:lpstr>
      <vt:lpstr>Times New Roman</vt:lpstr>
      <vt:lpstr>Office Theme</vt:lpstr>
      <vt:lpstr>COMP 110/L Lecture 12   Maryam Jalali    Some slides adapted from Dr. Kyle Dewey</vt:lpstr>
      <vt:lpstr>Outline</vt:lpstr>
      <vt:lpstr>switch</vt:lpstr>
      <vt:lpstr>Problem if is verbose when checking many conditions.</vt:lpstr>
      <vt:lpstr>Problem if is verbose when checking many conditions.</vt:lpstr>
      <vt:lpstr>switch switch allows for multiple == conditions to be checked</vt:lpstr>
      <vt:lpstr>switch</vt:lpstr>
      <vt:lpstr>Example: SwitchBasic.java</vt:lpstr>
      <vt:lpstr>switch Semantics</vt:lpstr>
      <vt:lpstr>switch Semantics</vt:lpstr>
      <vt:lpstr>switch Semantics</vt:lpstr>
      <vt:lpstr>switch Semantics</vt:lpstr>
      <vt:lpstr>switch Semantics</vt:lpstr>
      <vt:lpstr>switch Semantics</vt:lpstr>
      <vt:lpstr>switch Semantics</vt:lpstr>
      <vt:lpstr>switch Semantics</vt:lpstr>
      <vt:lpstr>switch Semantics</vt:lpstr>
      <vt:lpstr>switch Semantics</vt:lpstr>
      <vt:lpstr>switch Semantics</vt:lpstr>
      <vt:lpstr>switch Semantics</vt:lpstr>
      <vt:lpstr>switch Semantics</vt:lpstr>
      <vt:lpstr>switch Semantics</vt:lpstr>
      <vt:lpstr>switch Semantics</vt:lpstr>
      <vt:lpstr>Example: SwitchFallthrough.java</vt:lpstr>
      <vt:lpstr>Preventing “fall-through” The break statement will exit out of a switch.</vt:lpstr>
      <vt:lpstr>Preventing “fall-through” The break statement will exit out of a switch.</vt:lpstr>
      <vt:lpstr>Preventing “fall-through” The break statement will exit out of a switch.</vt:lpstr>
      <vt:lpstr>Preventing “fall-through” The break statement will exit out of a switch.</vt:lpstr>
      <vt:lpstr>Preventing “fall-through” The break statement will exit out of a switch.</vt:lpstr>
      <vt:lpstr>Preventing “fall-through” The break statement will exit out of a switch.</vt:lpstr>
      <vt:lpstr>Preventing “fall-through” The break statement will exit out of a switch.</vt:lpstr>
      <vt:lpstr>Preventing “fall-through” The break statement will exit out of a switch.</vt:lpstr>
      <vt:lpstr>PowerPoint Presentation</vt:lpstr>
      <vt:lpstr>Example: SwitchBreak.java</vt:lpstr>
      <vt:lpstr>Some Important rules for switch statements:</vt:lpstr>
      <vt:lpstr>PowerPoint Presentation</vt:lpstr>
      <vt:lpstr>switch and Testing Each case is a test candidate, as is default.</vt:lpstr>
      <vt:lpstr>switch and Testing Each case is a test candidate, as is default.</vt:lpstr>
      <vt:lpstr>switch and Testing Each case is a test candidate, as is default.</vt:lpstr>
      <vt:lpstr>switch and Testing Each case is a test candidate, as is default.</vt:lpstr>
      <vt:lpstr>switch and Testing Each case is a test candidate, as is default.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110/L Lecture 10 Slides are adapted from Dr. Kyle Dewey</dc:title>
  <dc:creator>Maryam</dc:creator>
  <cp:lastModifiedBy>Maryam</cp:lastModifiedBy>
  <cp:revision>34</cp:revision>
  <dcterms:created xsi:type="dcterms:W3CDTF">2019-09-30T05:50:04Z</dcterms:created>
  <dcterms:modified xsi:type="dcterms:W3CDTF">2020-08-03T05:53:23Z</dcterms:modified>
</cp:coreProperties>
</file>