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17" r:id="rId53"/>
    <p:sldId id="318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13004800" cy="11734800"/>
  <p:notesSz cx="13004800" cy="1173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09"/>
    <p:restoredTop sz="82297" autoAdjust="0"/>
  </p:normalViewPr>
  <p:slideViewPr>
    <p:cSldViewPr>
      <p:cViewPr varScale="1">
        <p:scale>
          <a:sx n="80" d="100"/>
          <a:sy n="80" d="100"/>
        </p:scale>
        <p:origin x="239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88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88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5C9F4-5134-414B-B4C4-AD8B9FA526F7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466850"/>
            <a:ext cx="4391025" cy="3960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646738"/>
            <a:ext cx="10404475" cy="46212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145838"/>
            <a:ext cx="5635625" cy="5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1145838"/>
            <a:ext cx="5635625" cy="5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82BD0-2A81-4383-93E9-5BDEF731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https://www.geeksforgeeks.org/this-reference-in-java/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74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...along with these two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instances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-Doesn’t compile, because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Bar </a:t>
            </a:r>
            <a:r>
              <a:rPr lang="en-US" sz="1200" dirty="0">
                <a:latin typeface="Lucida Sans Unicode"/>
                <a:cs typeface="Lucida Sans Unicode"/>
              </a:rPr>
              <a:t>is not a </a:t>
            </a:r>
            <a:r>
              <a:rPr lang="en-US" sz="1200" spc="-5" dirty="0">
                <a:latin typeface="Lucida Sans Unicode"/>
                <a:cs typeface="Lucida Sans Unicode"/>
              </a:rPr>
              <a:t>Foo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4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we </a:t>
            </a:r>
            <a:r>
              <a:rPr lang="en-US" sz="1200" spc="-5" dirty="0">
                <a:latin typeface="Lucida Sans Unicode"/>
                <a:cs typeface="Lucida Sans Unicode"/>
              </a:rPr>
              <a:t>instead try to cast</a:t>
            </a:r>
            <a:r>
              <a:rPr lang="en-US" sz="1200" spc="-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it...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07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we </a:t>
            </a:r>
            <a:r>
              <a:rPr lang="en-US" sz="1200" spc="-5" dirty="0">
                <a:latin typeface="Lucida Sans Unicode"/>
                <a:cs typeface="Lucida Sans Unicode"/>
              </a:rPr>
              <a:t>instead try to cast</a:t>
            </a:r>
            <a:r>
              <a:rPr lang="en-US" sz="1200" spc="-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it...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4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-This example </a:t>
            </a:r>
            <a:r>
              <a:rPr lang="en-US" sz="1200" dirty="0">
                <a:latin typeface="Lucida Sans Unicode"/>
                <a:cs typeface="Lucida Sans Unicode"/>
              </a:rPr>
              <a:t>shows </a:t>
            </a:r>
            <a:r>
              <a:rPr lang="en-US" sz="1200" spc="-25" dirty="0">
                <a:latin typeface="Lucida Sans Unicode"/>
                <a:cs typeface="Lucida Sans Unicode"/>
              </a:rPr>
              <a:t>o</a:t>
            </a:r>
            <a:r>
              <a:rPr lang="en-US" sz="1200" spc="-25" dirty="0">
                <a:latin typeface="Lucida Sans"/>
                <a:cs typeface="Lucida Sans"/>
              </a:rPr>
              <a:t>ff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spc="-10" dirty="0">
                <a:latin typeface="Lucida Sans Unicode"/>
                <a:cs typeface="Lucida Sans Unicode"/>
              </a:rPr>
              <a:t>di</a:t>
            </a:r>
            <a:r>
              <a:rPr lang="en-US" sz="1200" spc="-10" dirty="0">
                <a:latin typeface="Lucida Sans"/>
                <a:cs typeface="Lucida Sans"/>
              </a:rPr>
              <a:t>ff</a:t>
            </a:r>
            <a:r>
              <a:rPr lang="en-US" sz="1200" spc="-10" dirty="0">
                <a:latin typeface="Lucida Sans Unicode"/>
                <a:cs typeface="Lucida Sans Unicode"/>
              </a:rPr>
              <a:t>erence </a:t>
            </a:r>
            <a:r>
              <a:rPr lang="en-US" sz="1200" spc="-5" dirty="0">
                <a:latin typeface="Lucida Sans Unicode"/>
                <a:cs typeface="Lucida Sans Unicode"/>
              </a:rPr>
              <a:t>between reference and object</a:t>
            </a:r>
            <a:r>
              <a:rPr lang="en-US" sz="1200" spc="1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equality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65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3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had this setup</a:t>
            </a:r>
            <a:r>
              <a:rPr lang="en-US" sz="1200" spc="-4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before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14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-Restructure: add Animal, </a:t>
            </a:r>
            <a:r>
              <a:rPr lang="en-US" sz="1200" dirty="0">
                <a:latin typeface="Lucida Sans Unicode"/>
                <a:cs typeface="Lucida Sans Unicode"/>
              </a:rPr>
              <a:t>birds, </a:t>
            </a:r>
            <a:r>
              <a:rPr lang="en-US" sz="1200" spc="-5" dirty="0">
                <a:latin typeface="Lucida Sans Unicode"/>
                <a:cs typeface="Lucida Sans Unicode"/>
              </a:rPr>
              <a:t>and</a:t>
            </a:r>
            <a:r>
              <a:rPr lang="en-US" sz="1200" spc="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spiders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96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-Restructure: add Animal, </a:t>
            </a:r>
            <a:r>
              <a:rPr lang="en-US" sz="1200" dirty="0">
                <a:latin typeface="Lucida Sans Unicode"/>
                <a:cs typeface="Lucida Sans Unicode"/>
              </a:rPr>
              <a:t>birds, </a:t>
            </a:r>
            <a:r>
              <a:rPr lang="en-US" sz="1200" spc="-5" dirty="0">
                <a:latin typeface="Lucida Sans Unicode"/>
                <a:cs typeface="Lucida Sans Unicode"/>
              </a:rPr>
              <a:t>and</a:t>
            </a:r>
            <a:r>
              <a:rPr lang="en-US" sz="1200" spc="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spiders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13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-Restructure: add Animal, </a:t>
            </a:r>
            <a:r>
              <a:rPr lang="en-US" sz="1200" dirty="0">
                <a:latin typeface="Lucida Sans Unicode"/>
                <a:cs typeface="Lucida Sans Unicode"/>
              </a:rPr>
              <a:t>birds, </a:t>
            </a:r>
            <a:r>
              <a:rPr lang="en-US" sz="1200" spc="-5" dirty="0">
                <a:latin typeface="Lucida Sans Unicode"/>
                <a:cs typeface="Lucida Sans Unicode"/>
              </a:rPr>
              <a:t>and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spiders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0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-Now we </a:t>
            </a:r>
            <a:r>
              <a:rPr lang="en-US" sz="1200" spc="-5" dirty="0">
                <a:latin typeface="Lucida Sans Unicode"/>
                <a:cs typeface="Lucida Sans Unicode"/>
              </a:rPr>
              <a:t>have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problem: </a:t>
            </a:r>
            <a:r>
              <a:rPr lang="en-US" sz="1200" dirty="0">
                <a:latin typeface="Lucida Sans Unicode"/>
                <a:cs typeface="Lucida Sans Unicode"/>
              </a:rPr>
              <a:t>birds </a:t>
            </a:r>
            <a:r>
              <a:rPr lang="en-US" sz="1200" spc="-5" dirty="0">
                <a:latin typeface="Lucida Sans Unicode"/>
                <a:cs typeface="Lucida Sans Unicode"/>
              </a:rPr>
              <a:t>breathe too, </a:t>
            </a:r>
            <a:r>
              <a:rPr lang="en-US" sz="1200" dirty="0">
                <a:latin typeface="Lucida Sans Unicode"/>
                <a:cs typeface="Lucida Sans Unicode"/>
              </a:rPr>
              <a:t>but </a:t>
            </a:r>
            <a:r>
              <a:rPr lang="en-US" sz="1200" spc="-5" dirty="0">
                <a:latin typeface="Lucida Sans Unicode"/>
                <a:cs typeface="Lucida Sans Unicode"/>
              </a:rPr>
              <a:t>they aren’t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mammals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0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-The property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breathing </a:t>
            </a:r>
            <a:r>
              <a:rPr lang="en-US" sz="1200" dirty="0">
                <a:latin typeface="Lucida Sans Unicode"/>
                <a:cs typeface="Lucida Sans Unicode"/>
              </a:rPr>
              <a:t>is not unique </a:t>
            </a:r>
            <a:r>
              <a:rPr lang="en-US" sz="1200" spc="-5" dirty="0">
                <a:latin typeface="Lucida Sans Unicode"/>
                <a:cs typeface="Lucida Sans Unicode"/>
              </a:rPr>
              <a:t>to mammals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-Potential solution: restructure things to add </a:t>
            </a:r>
            <a:r>
              <a:rPr lang="en-US" sz="1200" spc="-5" dirty="0" err="1">
                <a:latin typeface="Lucida Sans Unicode"/>
                <a:cs typeface="Lucida Sans Unicode"/>
              </a:rPr>
              <a:t>BreathingAnimals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between Animal and  Mammal; have </a:t>
            </a:r>
            <a:r>
              <a:rPr lang="en-US" sz="1200" dirty="0">
                <a:latin typeface="Lucida Sans Unicode"/>
                <a:cs typeface="Lucida Sans Unicode"/>
              </a:rPr>
              <a:t>Birds </a:t>
            </a:r>
            <a:r>
              <a:rPr lang="en-US" sz="1200" spc="-5" dirty="0">
                <a:latin typeface="Lucida Sans Unicode"/>
                <a:cs typeface="Lucida Sans Unicode"/>
              </a:rPr>
              <a:t>inherit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 err="1">
                <a:latin typeface="Lucida Sans Unicode"/>
                <a:cs typeface="Lucida Sans Unicode"/>
              </a:rPr>
              <a:t>BreathingAnimals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but not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Mammal.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5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-That solution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specific to this case; doesn’t </a:t>
            </a:r>
            <a:r>
              <a:rPr lang="en-US" sz="1200" dirty="0">
                <a:latin typeface="Lucida Sans Unicode"/>
                <a:cs typeface="Lucida Sans Unicode"/>
              </a:rPr>
              <a:t>work in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general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https://www.geeksforgeeks.org/java-instanceof-and-its-applications/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06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can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an interface </a:t>
            </a:r>
            <a:r>
              <a:rPr lang="en-US" sz="1200" dirty="0">
                <a:latin typeface="Lucida Sans Unicode"/>
                <a:cs typeface="Lucida Sans Unicode"/>
              </a:rPr>
              <a:t>like</a:t>
            </a:r>
            <a:r>
              <a:rPr lang="en-US" sz="1200" spc="-2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so...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1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-And implement </a:t>
            </a:r>
            <a:r>
              <a:rPr lang="en-US" sz="1200" dirty="0">
                <a:latin typeface="Lucida Sans Unicode"/>
                <a:cs typeface="Lucida Sans Unicode"/>
              </a:rPr>
              <a:t>it like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can extend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class along with implementing an</a:t>
            </a:r>
            <a:r>
              <a:rPr lang="en-US" sz="1200" spc="7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interface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55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-Can inherit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multiple interfaces, separated with</a:t>
            </a:r>
            <a:r>
              <a:rPr lang="en-US" sz="1200" spc="9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commas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7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I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Foo and later </a:t>
            </a:r>
            <a:r>
              <a:rPr lang="en-US" sz="1200" dirty="0">
                <a:latin typeface="Lucida Sans Unicode"/>
                <a:cs typeface="Lucida Sans Unicode"/>
              </a:rPr>
              <a:t>on I </a:t>
            </a:r>
            <a:r>
              <a:rPr lang="en-US" sz="1200" spc="-5" dirty="0">
                <a:latin typeface="Lucida Sans Unicode"/>
                <a:cs typeface="Lucida Sans Unicode"/>
              </a:rPr>
              <a:t>make an instance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20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I </a:t>
            </a:r>
            <a:r>
              <a:rPr lang="en-US" sz="1200" spc="-5" dirty="0">
                <a:latin typeface="Lucida Sans Unicode"/>
                <a:cs typeface="Lucida Sans Unicode"/>
              </a:rPr>
              <a:t>can assign </a:t>
            </a:r>
            <a:r>
              <a:rPr lang="en-US" sz="1200" dirty="0">
                <a:latin typeface="Lucida Sans Unicode"/>
                <a:cs typeface="Lucida Sans Unicode"/>
              </a:rPr>
              <a:t>f </a:t>
            </a:r>
            <a:r>
              <a:rPr lang="en-US" sz="1200" spc="-5" dirty="0">
                <a:latin typeface="Lucida Sans Unicode"/>
                <a:cs typeface="Lucida Sans Unicode"/>
              </a:rPr>
              <a:t>to an Object, </a:t>
            </a:r>
            <a:r>
              <a:rPr lang="en-US" sz="1200" dirty="0">
                <a:latin typeface="Lucida Sans Unicode"/>
                <a:cs typeface="Lucida Sans Unicode"/>
              </a:rPr>
              <a:t>since </a:t>
            </a:r>
            <a:r>
              <a:rPr lang="en-US" sz="1200" spc="-5" dirty="0">
                <a:latin typeface="Lucida Sans Unicode"/>
                <a:cs typeface="Lucida Sans Unicode"/>
              </a:rPr>
              <a:t>Foo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an instance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6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Object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5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But if I </a:t>
            </a:r>
            <a:r>
              <a:rPr lang="en-US" sz="1200" spc="-5" dirty="0">
                <a:latin typeface="Lucida Sans Unicode"/>
                <a:cs typeface="Lucida Sans Unicode"/>
              </a:rPr>
              <a:t>try to assign an object to </a:t>
            </a:r>
            <a:r>
              <a:rPr lang="en-US" sz="1200" dirty="0">
                <a:latin typeface="Lucida Sans Unicode"/>
                <a:cs typeface="Lucida Sans Unicode"/>
              </a:rPr>
              <a:t>a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Foo...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48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...this fails to compile, because any arbitrary Object </a:t>
            </a:r>
            <a:r>
              <a:rPr lang="en-US" sz="1200" dirty="0">
                <a:latin typeface="Lucida Sans Unicode"/>
                <a:cs typeface="Lucida Sans Unicode"/>
              </a:rPr>
              <a:t>is not </a:t>
            </a:r>
            <a:r>
              <a:rPr lang="en-US" sz="1200" spc="-5" dirty="0">
                <a:latin typeface="Lucida Sans Unicode"/>
                <a:cs typeface="Lucida Sans Unicode"/>
              </a:rPr>
              <a:t>necessarily </a:t>
            </a:r>
            <a:r>
              <a:rPr lang="en-US" sz="1200" dirty="0">
                <a:latin typeface="Lucida Sans Unicode"/>
                <a:cs typeface="Lucida Sans Unicode"/>
              </a:rPr>
              <a:t>a</a:t>
            </a:r>
            <a:r>
              <a:rPr lang="en-US" sz="1200" spc="14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Foo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96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-If, </a:t>
            </a:r>
            <a:r>
              <a:rPr lang="en-US" sz="1200" spc="-5" dirty="0">
                <a:latin typeface="Lucida Sans Unicode"/>
                <a:cs typeface="Lucida Sans Unicode"/>
              </a:rPr>
              <a:t>however,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cast the object as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Foo...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65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-...this </a:t>
            </a:r>
            <a:r>
              <a:rPr lang="en-US" sz="1200" dirty="0">
                <a:latin typeface="Lucida Sans Unicode"/>
                <a:cs typeface="Lucida Sans Unicode"/>
              </a:rPr>
              <a:t>will work, </a:t>
            </a:r>
            <a:r>
              <a:rPr lang="en-US" sz="1200" spc="-5" dirty="0">
                <a:latin typeface="Lucida Sans Unicode"/>
                <a:cs typeface="Lucida Sans Unicode"/>
              </a:rPr>
              <a:t>because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have performed the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cast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-The cast </a:t>
            </a:r>
            <a:r>
              <a:rPr lang="en-US" sz="1200" spc="-10" dirty="0">
                <a:latin typeface="Lucida Sans Unicode"/>
                <a:cs typeface="Lucida Sans Unicode"/>
              </a:rPr>
              <a:t>e</a:t>
            </a:r>
            <a:r>
              <a:rPr lang="en-US" sz="1200" spc="-10" dirty="0">
                <a:latin typeface="Lucida Sans"/>
                <a:cs typeface="Lucida Sans"/>
              </a:rPr>
              <a:t>ff</a:t>
            </a:r>
            <a:r>
              <a:rPr lang="en-US" sz="1200" spc="-10" dirty="0">
                <a:latin typeface="Lucida Sans Unicode"/>
                <a:cs typeface="Lucida Sans Unicode"/>
              </a:rPr>
              <a:t>ectively </a:t>
            </a:r>
            <a:r>
              <a:rPr lang="en-US" sz="1200" spc="-5" dirty="0">
                <a:latin typeface="Lucida Sans Unicode"/>
                <a:cs typeface="Lucida Sans Unicode"/>
              </a:rPr>
              <a:t>tells Java </a:t>
            </a:r>
            <a:r>
              <a:rPr lang="en-US" sz="1200" spc="25" dirty="0">
                <a:latin typeface="Lucida Sans Unicode"/>
                <a:cs typeface="Lucida Sans Unicode"/>
              </a:rPr>
              <a:t>“I </a:t>
            </a:r>
            <a:r>
              <a:rPr lang="en-US" sz="1200" dirty="0">
                <a:latin typeface="Lucida Sans Unicode"/>
                <a:cs typeface="Lucida Sans Unicode"/>
              </a:rPr>
              <a:t>know </a:t>
            </a:r>
            <a:r>
              <a:rPr lang="en-US" sz="1200" spc="-5" dirty="0">
                <a:latin typeface="Lucida Sans Unicode"/>
                <a:cs typeface="Lucida Sans Unicode"/>
              </a:rPr>
              <a:t>what </a:t>
            </a:r>
            <a:r>
              <a:rPr lang="en-US" sz="1200" dirty="0">
                <a:latin typeface="Lucida Sans Unicode"/>
                <a:cs typeface="Lucida Sans Unicode"/>
              </a:rPr>
              <a:t>I’m </a:t>
            </a:r>
            <a:r>
              <a:rPr lang="en-US" sz="1200" spc="-5" dirty="0">
                <a:latin typeface="Lucida Sans Unicode"/>
                <a:cs typeface="Lucida Sans Unicode"/>
              </a:rPr>
              <a:t>doing, and this Object </a:t>
            </a:r>
            <a:r>
              <a:rPr lang="en-US" sz="1200" dirty="0">
                <a:latin typeface="Lucida Sans Unicode"/>
                <a:cs typeface="Lucida Sans Unicode"/>
              </a:rPr>
              <a:t>is a</a:t>
            </a:r>
            <a:r>
              <a:rPr lang="en-US" sz="1200" spc="80" dirty="0">
                <a:latin typeface="Lucida Sans Unicode"/>
                <a:cs typeface="Lucida Sans Unicode"/>
              </a:rPr>
              <a:t> </a:t>
            </a:r>
            <a:r>
              <a:rPr lang="en-US" sz="1200" spc="10" dirty="0">
                <a:latin typeface="Lucida Sans Unicode"/>
                <a:cs typeface="Lucida Sans Unicode"/>
              </a:rPr>
              <a:t>Foo”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0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-Let’s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these two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classes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08871" y="-241300"/>
            <a:ext cx="578739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571488"/>
            <a:ext cx="9103360" cy="293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699004"/>
            <a:ext cx="5657088" cy="7744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699004"/>
            <a:ext cx="5657088" cy="7744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0280" y="762000"/>
            <a:ext cx="3224529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6660" y="2038350"/>
            <a:ext cx="9200515" cy="652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10913364"/>
            <a:ext cx="4161536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10913364"/>
            <a:ext cx="2991104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10913364"/>
            <a:ext cx="2991104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jp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0.jp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590800"/>
            <a:ext cx="10716260" cy="8126584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2</a:t>
            </a:r>
            <a:r>
              <a:rPr lang="en-US" dirty="0"/>
              <a:t>1</a:t>
            </a:r>
            <a:endParaRPr dirty="0"/>
          </a:p>
          <a:p>
            <a:pPr marL="12700" algn="ctr">
              <a:lnSpc>
                <a:spcPct val="100000"/>
              </a:lnSpc>
              <a:spcBef>
                <a:spcPts val="1420"/>
              </a:spcBef>
            </a:pPr>
            <a:br>
              <a:rPr lang="en-US" sz="3600" spc="-70" dirty="0"/>
            </a:br>
            <a:r>
              <a:rPr lang="en-US" sz="4400" spc="-70" dirty="0"/>
              <a:t>Maryam Jalali</a:t>
            </a: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r>
              <a:rPr lang="en-US" sz="3600" spc="-70" dirty="0"/>
              <a:t>Slides adapted from Dr. </a:t>
            </a:r>
            <a:r>
              <a:rPr sz="3600" spc="-70" dirty="0"/>
              <a:t>Kyle</a:t>
            </a:r>
            <a:r>
              <a:rPr sz="3600" spc="-10" dirty="0"/>
              <a:t> </a:t>
            </a:r>
            <a:r>
              <a:rPr sz="36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1071738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779" y="4076700"/>
            <a:ext cx="6427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instanceof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2961" y="254168"/>
            <a:ext cx="6427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latin typeface="Courier New"/>
                <a:cs typeface="Courier New"/>
              </a:rPr>
              <a:t>instanceof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624" y="1860550"/>
            <a:ext cx="1233614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311400" marR="5080" indent="-2299335">
              <a:lnSpc>
                <a:spcPts val="4900"/>
              </a:lnSpc>
              <a:spcBef>
                <a:spcPts val="380"/>
              </a:spcBef>
              <a:tabLst>
                <a:tab pos="2241550" algn="l"/>
                <a:tab pos="3496310" algn="l"/>
                <a:tab pos="4150360" algn="l"/>
                <a:tab pos="7056120" algn="l"/>
                <a:tab pos="7422515" algn="l"/>
                <a:tab pos="7798434" algn="l"/>
                <a:tab pos="11156950" algn="l"/>
              </a:tabLst>
            </a:pPr>
            <a:r>
              <a:rPr sz="4200" dirty="0">
                <a:latin typeface="Gill Sans MT"/>
                <a:cs typeface="Gill Sans MT"/>
              </a:rPr>
              <a:t>Returns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b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di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ting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g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as	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de 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or	</a:t>
            </a:r>
            <a:r>
              <a:rPr sz="4200" spc="-5" dirty="0">
                <a:latin typeface="Gill Sans MT"/>
                <a:cs typeface="Gill Sans MT"/>
              </a:rPr>
              <a:t>inherited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20" dirty="0">
                <a:latin typeface="Gill Sans MT"/>
                <a:cs typeface="Gill Sans MT"/>
              </a:rPr>
              <a:t>given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class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665" y="277495"/>
            <a:ext cx="6427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instanceof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1615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500" y="1860550"/>
            <a:ext cx="12623800" cy="7231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599055" marR="5080" indent="-2299335">
              <a:lnSpc>
                <a:spcPts val="4900"/>
              </a:lnSpc>
              <a:spcBef>
                <a:spcPts val="380"/>
              </a:spcBef>
              <a:tabLst>
                <a:tab pos="2528570" algn="l"/>
                <a:tab pos="3783965" algn="l"/>
                <a:tab pos="4437380" algn="l"/>
                <a:tab pos="7343775" algn="l"/>
                <a:tab pos="7709534" algn="l"/>
                <a:tab pos="8085455" algn="l"/>
                <a:tab pos="11443970" algn="l"/>
              </a:tabLst>
            </a:pPr>
            <a:r>
              <a:rPr sz="4200" dirty="0">
                <a:latin typeface="Gill Sans MT"/>
                <a:cs typeface="Gill Sans MT"/>
              </a:rPr>
              <a:t>Returns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b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di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ting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g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as	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de 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or	</a:t>
            </a:r>
            <a:r>
              <a:rPr sz="4200" spc="-5" dirty="0">
                <a:latin typeface="Gill Sans MT"/>
                <a:cs typeface="Gill Sans MT"/>
              </a:rPr>
              <a:t>inherited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20" dirty="0">
                <a:latin typeface="Gill Sans MT"/>
                <a:cs typeface="Gill Sans MT"/>
              </a:rPr>
              <a:t>given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class</a:t>
            </a:r>
          </a:p>
          <a:p>
            <a:pPr marL="12700">
              <a:lnSpc>
                <a:spcPts val="4920"/>
              </a:lnSpc>
              <a:spcBef>
                <a:spcPts val="3220"/>
              </a:spcBef>
            </a:pPr>
            <a:r>
              <a:rPr sz="4200" spc="-5" dirty="0">
                <a:latin typeface="Courier New"/>
                <a:cs typeface="Courier New"/>
              </a:rPr>
              <a:t>public class InstanceOf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292860" marR="120650" indent="-64071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public static void main(String[] a)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InstanceOf </a:t>
            </a:r>
            <a:r>
              <a:rPr sz="4200" dirty="0">
                <a:latin typeface="Courier New"/>
                <a:cs typeface="Courier New"/>
              </a:rPr>
              <a:t>i = </a:t>
            </a:r>
            <a:r>
              <a:rPr sz="4200" spc="-5" dirty="0">
                <a:latin typeface="Courier New"/>
                <a:cs typeface="Courier New"/>
              </a:rPr>
              <a:t>new </a:t>
            </a:r>
            <a:r>
              <a:rPr sz="4200" dirty="0">
                <a:latin typeface="Courier New"/>
                <a:cs typeface="Courier New"/>
              </a:rPr>
              <a:t>InstanceOf();  </a:t>
            </a:r>
            <a:r>
              <a:rPr sz="4200" spc="-5" dirty="0">
                <a:latin typeface="Courier New"/>
                <a:cs typeface="Courier New"/>
              </a:rPr>
              <a:t>if (i instanceof InstanceOf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&amp;&amp;</a:t>
            </a:r>
          </a:p>
          <a:p>
            <a:pPr marR="427355" algn="ctr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i </a:t>
            </a:r>
            <a:r>
              <a:rPr sz="4200" spc="-5" dirty="0">
                <a:latin typeface="Courier New"/>
                <a:cs typeface="Courier New"/>
              </a:rPr>
              <a:t>instanceof Object)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R="427355" algn="ctr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// code reaches this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point</a:t>
            </a:r>
          </a:p>
          <a:p>
            <a:pPr marR="9709150" algn="ct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R="10989310" algn="ct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R="12270105" algn="ct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327" y="3746500"/>
            <a:ext cx="12098020" cy="210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170"/>
              </a:lnSpc>
              <a:spcBef>
                <a:spcPts val="100"/>
              </a:spcBef>
            </a:pPr>
            <a:r>
              <a:rPr sz="7200" spc="-5" dirty="0"/>
              <a:t>Example:</a:t>
            </a:r>
            <a:endParaRPr sz="7200"/>
          </a:p>
          <a:p>
            <a:pPr algn="ctr">
              <a:lnSpc>
                <a:spcPts val="8170"/>
              </a:lnSpc>
            </a:pPr>
            <a:r>
              <a:rPr sz="7200" dirty="0">
                <a:latin typeface="Courier New"/>
                <a:cs typeface="Courier New"/>
              </a:rPr>
              <a:t>InstanceOfExample.java</a:t>
            </a:r>
            <a:endParaRPr sz="7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0280" y="4165600"/>
            <a:ext cx="32245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41513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6173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96660" y="2038350"/>
            <a:ext cx="9200515" cy="227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 dirty="0">
              <a:latin typeface="Gill Sans MT"/>
              <a:cs typeface="Gill Sans MT"/>
            </a:endParaRPr>
          </a:p>
          <a:p>
            <a:pPr marL="481330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int myInt0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16.</a:t>
            </a:r>
            <a:r>
              <a:rPr lang="en-US" sz="4200" dirty="0">
                <a:latin typeface="Courier New"/>
                <a:cs typeface="Courier New"/>
              </a:rPr>
              <a:t>6</a:t>
            </a:r>
            <a:r>
              <a:rPr sz="4200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78093" y="4972484"/>
            <a:ext cx="7681595" cy="243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35"/>
              </a:lnSpc>
            </a:pPr>
            <a:r>
              <a:rPr sz="4200" spc="-5" dirty="0">
                <a:latin typeface="Courier New"/>
                <a:cs typeface="Courier New"/>
              </a:rPr>
              <a:t>int myInt1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(int)16.0;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// myInt2 gets set to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16  </a:t>
            </a:r>
            <a:r>
              <a:rPr sz="4200" spc="-5" dirty="0">
                <a:latin typeface="Courier New"/>
                <a:cs typeface="Courier New"/>
              </a:rPr>
              <a:t>int myInt2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(int)16.5;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8900" y="4419600"/>
            <a:ext cx="9258300" cy="3530600"/>
          </a:xfrm>
          <a:custGeom>
            <a:avLst/>
            <a:gdLst/>
            <a:ahLst/>
            <a:cxnLst/>
            <a:rect l="l" t="t" r="r" b="b"/>
            <a:pathLst>
              <a:path w="9258300" h="3530600">
                <a:moveTo>
                  <a:pt x="0" y="0"/>
                </a:moveTo>
                <a:lnTo>
                  <a:pt x="9258300" y="0"/>
                </a:lnTo>
                <a:lnTo>
                  <a:pt x="92583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00607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8093" y="4972484"/>
            <a:ext cx="7681595" cy="243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35"/>
              </a:lnSpc>
            </a:pPr>
            <a:r>
              <a:rPr sz="4200" spc="-5" dirty="0">
                <a:latin typeface="Courier New"/>
                <a:cs typeface="Courier New"/>
              </a:rPr>
              <a:t>int myInt1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(int)16.0;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// myInt2 gets set to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16  </a:t>
            </a:r>
            <a:r>
              <a:rPr sz="4200" spc="-5" dirty="0">
                <a:latin typeface="Courier New"/>
                <a:cs typeface="Courier New"/>
              </a:rPr>
              <a:t>int myInt2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(int)16.5;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8900" y="4419600"/>
            <a:ext cx="9258300" cy="3530600"/>
          </a:xfrm>
          <a:custGeom>
            <a:avLst/>
            <a:gdLst/>
            <a:ahLst/>
            <a:cxnLst/>
            <a:rect l="l" t="t" r="r" b="b"/>
            <a:pathLst>
              <a:path w="9258300" h="3530600">
                <a:moveTo>
                  <a:pt x="0" y="0"/>
                </a:moveTo>
                <a:lnTo>
                  <a:pt x="9258300" y="0"/>
                </a:lnTo>
                <a:lnTo>
                  <a:pt x="92583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ct val="10000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int myInt0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16.0;</a:t>
            </a:r>
          </a:p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pc="-5" dirty="0"/>
              <a:t>Does not</a:t>
            </a:r>
            <a:r>
              <a:rPr spc="-10" dirty="0"/>
              <a:t> </a:t>
            </a:r>
            <a:r>
              <a:rPr spc="-5" dirty="0"/>
              <a:t>compile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53216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95816"/>
              </p:ext>
            </p:extLst>
          </p:nvPr>
        </p:nvGraphicFramePr>
        <p:xfrm>
          <a:off x="2346343" y="3753284"/>
          <a:ext cx="7425053" cy="1823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2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17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myInt0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16.0;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7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myInt1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(int)16.</a:t>
                      </a:r>
                      <a:r>
                        <a:rPr lang="en-US" sz="420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;</a:t>
                      </a:r>
                    </a:p>
                  </a:txBody>
                  <a:tcPr marL="0" marR="0" marT="21780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78093" y="6191684"/>
            <a:ext cx="7681595" cy="121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15"/>
              </a:lnSpc>
            </a:pPr>
            <a:r>
              <a:rPr sz="4200" spc="-5" dirty="0">
                <a:latin typeface="Courier New"/>
                <a:cs typeface="Courier New"/>
              </a:rPr>
              <a:t>// myInt2 gets set to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16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int myInt2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(int)16.5;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3500" y="5956300"/>
            <a:ext cx="9258300" cy="3530600"/>
          </a:xfrm>
          <a:custGeom>
            <a:avLst/>
            <a:gdLst/>
            <a:ahLst/>
            <a:cxnLst/>
            <a:rect l="l" t="t" r="r" b="b"/>
            <a:pathLst>
              <a:path w="9258300" h="3530600">
                <a:moveTo>
                  <a:pt x="0" y="0"/>
                </a:moveTo>
                <a:lnTo>
                  <a:pt x="9258300" y="0"/>
                </a:lnTo>
                <a:lnTo>
                  <a:pt x="92583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99052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8093" y="6191684"/>
            <a:ext cx="7681595" cy="121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15"/>
              </a:lnSpc>
            </a:pPr>
            <a:r>
              <a:rPr sz="4200" spc="-5" dirty="0">
                <a:latin typeface="Courier New"/>
                <a:cs typeface="Courier New"/>
              </a:rPr>
              <a:t>// myInt2 gets set to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16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int myInt2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(int)16.5;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3500" y="5994400"/>
            <a:ext cx="9258300" cy="3530600"/>
          </a:xfrm>
          <a:custGeom>
            <a:avLst/>
            <a:gdLst/>
            <a:ahLst/>
            <a:cxnLst/>
            <a:rect l="l" t="t" r="r" b="b"/>
            <a:pathLst>
              <a:path w="9258300" h="3530600">
                <a:moveTo>
                  <a:pt x="0" y="0"/>
                </a:moveTo>
                <a:lnTo>
                  <a:pt x="9258300" y="0"/>
                </a:lnTo>
                <a:lnTo>
                  <a:pt x="92583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896660" y="2038350"/>
            <a:ext cx="9200515" cy="4357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ct val="10000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int myInt0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16.0;</a:t>
            </a:r>
          </a:p>
          <a:p>
            <a:pPr marL="2253615" marR="1349375" indent="-1772920">
              <a:lnSpc>
                <a:spcPct val="136900"/>
              </a:lnSpc>
              <a:spcBef>
                <a:spcPts val="2700"/>
              </a:spcBef>
              <a:tabLst>
                <a:tab pos="5625465" algn="l"/>
              </a:tabLst>
            </a:pPr>
            <a:r>
              <a:rPr spc="-5" dirty="0">
                <a:latin typeface="Courier New"/>
                <a:cs typeface="Courier New"/>
              </a:rPr>
              <a:t>int myInt1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(int)16.</a:t>
            </a:r>
            <a:r>
              <a:rPr lang="en-US" dirty="0">
                <a:latin typeface="Courier New"/>
                <a:cs typeface="Courier New"/>
              </a:rPr>
              <a:t>3</a:t>
            </a:r>
            <a:r>
              <a:rPr dirty="0">
                <a:latin typeface="Courier New"/>
                <a:cs typeface="Courier New"/>
              </a:rPr>
              <a:t>;  myInt1</a:t>
            </a:r>
            <a:r>
              <a:rPr spc="-1350" dirty="0">
                <a:latin typeface="Courier New"/>
                <a:cs typeface="Courier New"/>
              </a:rPr>
              <a:t> </a:t>
            </a:r>
            <a:r>
              <a:rPr spc="-5" dirty="0"/>
              <a:t>holds	</a:t>
            </a:r>
            <a:r>
              <a:rPr dirty="0"/>
              <a:t>16</a:t>
            </a:r>
            <a:endParaRPr lang="en-US" dirty="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2921000"/>
            <a:ext cx="3848735" cy="5326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this</a:t>
            </a: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instanceof</a:t>
            </a:r>
          </a:p>
          <a:p>
            <a:pPr marL="609600" indent="-571500">
              <a:lnSpc>
                <a:spcPts val="4495"/>
              </a:lnSpc>
              <a:spcBef>
                <a:spcPts val="1970"/>
              </a:spcBef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Casting</a:t>
            </a:r>
          </a:p>
          <a:p>
            <a:pPr marL="609600" indent="-571500">
              <a:lnSpc>
                <a:spcPts val="7345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equals()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protected</a:t>
            </a: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interface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66395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46343" y="3753284"/>
          <a:ext cx="7425053" cy="3652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2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17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myInt0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16.0;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myInt1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(int)16.0;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65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1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5226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1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myInt2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2605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411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2605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411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(int)16.5;</a:t>
                      </a:r>
                    </a:p>
                  </a:txBody>
                  <a:tcPr marL="0" marR="0" marT="5226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63285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896660" y="2038350"/>
            <a:ext cx="9200515" cy="821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ct val="10000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int myInt0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16.0;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48133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int myInt1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(int)16.0;</a:t>
            </a:r>
          </a:p>
          <a:p>
            <a:pPr marL="2253615" marR="1349375" indent="-1772920">
              <a:lnSpc>
                <a:spcPct val="186500"/>
              </a:lnSpc>
              <a:tabLst>
                <a:tab pos="5625465" algn="l"/>
              </a:tabLst>
            </a:pPr>
            <a:r>
              <a:rPr spc="-5" dirty="0">
                <a:latin typeface="Courier New"/>
                <a:cs typeface="Courier New"/>
              </a:rPr>
              <a:t>int myInt2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(int)16.5;  myInt2</a:t>
            </a:r>
            <a:r>
              <a:rPr spc="-1350" dirty="0">
                <a:latin typeface="Courier New"/>
                <a:cs typeface="Courier New"/>
              </a:rPr>
              <a:t> </a:t>
            </a:r>
            <a:r>
              <a:rPr spc="-5" dirty="0"/>
              <a:t>holds	</a:t>
            </a:r>
            <a:r>
              <a:rPr dirty="0"/>
              <a:t>16</a:t>
            </a:r>
            <a:endParaRPr lang="en-US" dirty="0"/>
          </a:p>
          <a:p>
            <a:pPr marL="2253615" marR="1349375" indent="-1772920">
              <a:lnSpc>
                <a:spcPct val="186500"/>
              </a:lnSpc>
              <a:tabLst>
                <a:tab pos="5625465" algn="l"/>
              </a:tabLst>
            </a:pPr>
            <a:endParaRPr lang="en-US" dirty="0"/>
          </a:p>
          <a:p>
            <a:pPr marL="2253615" marR="1349375" indent="-1772920">
              <a:lnSpc>
                <a:spcPct val="186500"/>
              </a:lnSpc>
              <a:tabLst>
                <a:tab pos="5625465" algn="l"/>
              </a:tabLst>
            </a:pP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81946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Foo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48133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...</a:t>
            </a:r>
          </a:p>
          <a:p>
            <a:pPr marL="481330">
              <a:lnSpc>
                <a:spcPts val="4920"/>
              </a:lnSpc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f =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Foo();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Foo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48133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...</a:t>
            </a:r>
          </a:p>
          <a:p>
            <a:pPr marL="481330" marR="294957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f =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Foo();  </a:t>
            </a:r>
            <a:r>
              <a:rPr spc="-5" dirty="0">
                <a:latin typeface="Courier New"/>
                <a:cs typeface="Courier New"/>
              </a:rPr>
              <a:t>Object </a:t>
            </a:r>
            <a:r>
              <a:rPr dirty="0">
                <a:latin typeface="Courier New"/>
                <a:cs typeface="Courier New"/>
              </a:rPr>
              <a:t>o =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Foo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48133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...</a:t>
            </a:r>
          </a:p>
          <a:p>
            <a:pPr marL="481330" marR="294957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f =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Foo();  </a:t>
            </a:r>
            <a:r>
              <a:rPr spc="-5" dirty="0">
                <a:latin typeface="Courier New"/>
                <a:cs typeface="Courier New"/>
              </a:rPr>
              <a:t>Object </a:t>
            </a:r>
            <a:r>
              <a:rPr dirty="0">
                <a:latin typeface="Courier New"/>
                <a:cs typeface="Courier New"/>
              </a:rPr>
              <a:t>o =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f;</a:t>
            </a:r>
          </a:p>
          <a:p>
            <a:pPr marL="481330">
              <a:lnSpc>
                <a:spcPts val="4680"/>
              </a:lnSpc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g =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o;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8941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Foo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48133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...</a:t>
            </a:r>
          </a:p>
          <a:p>
            <a:pPr marL="481330" marR="294957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f =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Foo();  </a:t>
            </a:r>
            <a:r>
              <a:rPr spc="-5" dirty="0">
                <a:latin typeface="Courier New"/>
                <a:cs typeface="Courier New"/>
              </a:rPr>
              <a:t>Object </a:t>
            </a:r>
            <a:r>
              <a:rPr dirty="0">
                <a:latin typeface="Courier New"/>
                <a:cs typeface="Courier New"/>
              </a:rPr>
              <a:t>o =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65393" y="60896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Foo </a:t>
            </a:r>
            <a:r>
              <a:rPr sz="4200" dirty="0">
                <a:latin typeface="Courier New"/>
                <a:cs typeface="Courier New"/>
              </a:rPr>
              <a:t>g =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o;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2781" y="6108700"/>
            <a:ext cx="39109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Does not</a:t>
            </a:r>
            <a:r>
              <a:rPr sz="4200" spc="-5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compile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72778" y="6244033"/>
            <a:ext cx="3073400" cy="483234"/>
          </a:xfrm>
          <a:custGeom>
            <a:avLst/>
            <a:gdLst/>
            <a:ahLst/>
            <a:cxnLst/>
            <a:rect l="l" t="t" r="r" b="b"/>
            <a:pathLst>
              <a:path w="3073400" h="483234">
                <a:moveTo>
                  <a:pt x="0" y="0"/>
                </a:moveTo>
                <a:lnTo>
                  <a:pt x="3073300" y="482749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13000" y="6281441"/>
            <a:ext cx="3041015" cy="449580"/>
          </a:xfrm>
          <a:custGeom>
            <a:avLst/>
            <a:gdLst/>
            <a:ahLst/>
            <a:cxnLst/>
            <a:rect l="l" t="t" r="r" b="b"/>
            <a:pathLst>
              <a:path w="3041015" h="449579">
                <a:moveTo>
                  <a:pt x="0" y="449558"/>
                </a:moveTo>
                <a:lnTo>
                  <a:pt x="3040658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Foo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48133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...</a:t>
            </a:r>
          </a:p>
          <a:p>
            <a:pPr marL="481330" marR="294957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f =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Foo();  </a:t>
            </a:r>
            <a:r>
              <a:rPr spc="-5" dirty="0">
                <a:latin typeface="Courier New"/>
                <a:cs typeface="Courier New"/>
              </a:rPr>
              <a:t>Object </a:t>
            </a:r>
            <a:r>
              <a:rPr dirty="0">
                <a:latin typeface="Courier New"/>
                <a:cs typeface="Courier New"/>
              </a:rPr>
              <a:t>o =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f;</a:t>
            </a:r>
          </a:p>
          <a:p>
            <a:pPr marL="481330">
              <a:lnSpc>
                <a:spcPts val="4680"/>
              </a:lnSpc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g =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(Foo)o;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0135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96660" y="2038350"/>
            <a:ext cx="10343515" cy="472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34745"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 dirty="0">
              <a:latin typeface="Gill Sans MT"/>
              <a:cs typeface="Gill Sans MT"/>
            </a:endParaRPr>
          </a:p>
          <a:p>
            <a:pPr marR="1134745"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 dirty="0">
              <a:latin typeface="Gill Sans MT"/>
              <a:cs typeface="Gill Sans MT"/>
            </a:endParaRP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public class Foo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48133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</a:p>
          <a:p>
            <a:pPr marL="481330" marR="409257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Foo </a:t>
            </a:r>
            <a:r>
              <a:rPr sz="4200" dirty="0">
                <a:latin typeface="Courier New"/>
                <a:cs typeface="Courier New"/>
              </a:rPr>
              <a:t>f 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Foo();  </a:t>
            </a:r>
            <a:r>
              <a:rPr sz="4200" spc="-5" dirty="0">
                <a:latin typeface="Courier New"/>
                <a:cs typeface="Courier New"/>
              </a:rPr>
              <a:t>Object </a:t>
            </a:r>
            <a:r>
              <a:rPr sz="4200" dirty="0">
                <a:latin typeface="Courier New"/>
                <a:cs typeface="Courier New"/>
              </a:rPr>
              <a:t>o =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f;</a:t>
            </a:r>
          </a:p>
          <a:p>
            <a:pPr marL="481330">
              <a:lnSpc>
                <a:spcPts val="4730"/>
              </a:lnSpc>
            </a:pPr>
            <a:r>
              <a:rPr sz="4200" spc="-5" dirty="0">
                <a:latin typeface="Courier New"/>
                <a:cs typeface="Courier New"/>
              </a:rPr>
              <a:t>Foo </a:t>
            </a:r>
            <a:r>
              <a:rPr sz="4200" dirty="0">
                <a:latin typeface="Courier New"/>
                <a:cs typeface="Courier New"/>
              </a:rPr>
              <a:t>g = (Foo)o;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Compiles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and runs</a:t>
            </a:r>
            <a:r>
              <a:rPr sz="4200" spc="-30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ok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99052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9331" y="4076700"/>
            <a:ext cx="25863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this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66395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46343" y="3753284"/>
          <a:ext cx="7744457" cy="1823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2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16521">
                <a:tc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522807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11341"/>
              </p:ext>
            </p:extLst>
          </p:nvPr>
        </p:nvGraphicFramePr>
        <p:xfrm>
          <a:off x="2346342" y="3753284"/>
          <a:ext cx="8118457" cy="304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9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165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004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2004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8765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78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Foo();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Bar();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02162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9547"/>
              </p:ext>
            </p:extLst>
          </p:nvPr>
        </p:nvGraphicFramePr>
        <p:xfrm>
          <a:off x="2346343" y="3753284"/>
          <a:ext cx="8042257" cy="3652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6521">
                <a:tc>
                  <a:txBody>
                    <a:bodyPr/>
                    <a:lstStyle/>
                    <a:p>
                      <a:pPr marL="31750" marR="317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 marR="317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5938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 marR="3175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 marR="3175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Foo();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 marR="3175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Bar();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 =</a:t>
                      </a:r>
                      <a:r>
                        <a:rPr sz="42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b;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81946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65830"/>
              </p:ext>
            </p:extLst>
          </p:nvPr>
        </p:nvGraphicFramePr>
        <p:xfrm>
          <a:off x="2346342" y="3753284"/>
          <a:ext cx="8042257" cy="304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23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2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165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004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2004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8765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78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Foo();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Bar();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65393" y="6699250"/>
            <a:ext cx="19462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f =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5381" y="6731000"/>
            <a:ext cx="39109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Does not</a:t>
            </a:r>
            <a:r>
              <a:rPr sz="4200" spc="-5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compile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51757" y="6931669"/>
            <a:ext cx="2118995" cy="321945"/>
          </a:xfrm>
          <a:custGeom>
            <a:avLst/>
            <a:gdLst/>
            <a:ahLst/>
            <a:cxnLst/>
            <a:rect l="l" t="t" r="r" b="b"/>
            <a:pathLst>
              <a:path w="2118995" h="321945">
                <a:moveTo>
                  <a:pt x="0" y="0"/>
                </a:moveTo>
                <a:lnTo>
                  <a:pt x="2118419" y="321468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8227" y="6943924"/>
            <a:ext cx="2072005" cy="331470"/>
          </a:xfrm>
          <a:custGeom>
            <a:avLst/>
            <a:gdLst/>
            <a:ahLst/>
            <a:cxnLst/>
            <a:rect l="l" t="t" r="r" b="b"/>
            <a:pathLst>
              <a:path w="2072004" h="331470">
                <a:moveTo>
                  <a:pt x="0" y="331290"/>
                </a:moveTo>
                <a:lnTo>
                  <a:pt x="2071389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146961"/>
              </p:ext>
            </p:extLst>
          </p:nvPr>
        </p:nvGraphicFramePr>
        <p:xfrm>
          <a:off x="2346342" y="3753284"/>
          <a:ext cx="8194659" cy="304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8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0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165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004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2004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8765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78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Foo();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Bar();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65393" y="6699250"/>
            <a:ext cx="35464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f =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(Foo)b;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96898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55920"/>
              </p:ext>
            </p:extLst>
          </p:nvPr>
        </p:nvGraphicFramePr>
        <p:xfrm>
          <a:off x="2346342" y="3753284"/>
          <a:ext cx="8118457" cy="304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9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165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004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2004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8765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78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Foo();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Bar();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65393" y="6380479"/>
            <a:ext cx="7979409" cy="2565400"/>
          </a:xfrm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10"/>
              </a:spcBef>
            </a:pPr>
            <a:r>
              <a:rPr sz="4200" dirty="0">
                <a:latin typeface="Courier New"/>
                <a:cs typeface="Courier New"/>
              </a:rPr>
              <a:t>f =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(Foo)b;</a:t>
            </a:r>
          </a:p>
          <a:p>
            <a:pPr marL="302260" marR="5080" indent="-5715">
              <a:lnSpc>
                <a:spcPts val="4900"/>
              </a:lnSpc>
              <a:spcBef>
                <a:spcPts val="2790"/>
              </a:spcBef>
              <a:tabLst>
                <a:tab pos="6019800" algn="l"/>
              </a:tabLst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C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mpi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l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e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s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,</a:t>
            </a:r>
            <a:r>
              <a:rPr sz="4200" spc="-42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but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doe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s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n</a:t>
            </a:r>
            <a:r>
              <a:rPr sz="4200" spc="-170" dirty="0">
                <a:solidFill>
                  <a:srgbClr val="FF4013"/>
                </a:solidFill>
                <a:latin typeface="Gill Sans MT"/>
                <a:cs typeface="Gill Sans MT"/>
              </a:rPr>
              <a:t>’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run	c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o</a:t>
            </a:r>
            <a:r>
              <a:rPr sz="4200" spc="-45" dirty="0">
                <a:solidFill>
                  <a:srgbClr val="FF4013"/>
                </a:solidFill>
                <a:latin typeface="Gill Sans MT"/>
                <a:cs typeface="Gill Sans MT"/>
              </a:rPr>
              <a:t>r</a:t>
            </a:r>
            <a:r>
              <a:rPr sz="4200" spc="-85" dirty="0">
                <a:solidFill>
                  <a:srgbClr val="FF4013"/>
                </a:solidFill>
                <a:latin typeface="Gill Sans MT"/>
                <a:cs typeface="Gill Sans MT"/>
              </a:rPr>
              <a:t>r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ect</a:t>
            </a:r>
            <a:r>
              <a:rPr sz="4200" spc="-40" dirty="0">
                <a:solidFill>
                  <a:srgbClr val="FF4013"/>
                </a:solidFill>
                <a:latin typeface="Gill Sans MT"/>
                <a:cs typeface="Gill Sans MT"/>
              </a:rPr>
              <a:t>l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y  </a:t>
            </a:r>
            <a:r>
              <a:rPr sz="4200" spc="-20" dirty="0">
                <a:solidFill>
                  <a:srgbClr val="FF4013"/>
                </a:solidFill>
                <a:latin typeface="Gill Sans MT"/>
                <a:cs typeface="Gill Sans MT"/>
              </a:rPr>
              <a:t>(gives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a</a:t>
            </a:r>
            <a:r>
              <a:rPr sz="4200" spc="2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ClassCastException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63" y="4076700"/>
            <a:ext cx="51473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63" y="673100"/>
            <a:ext cx="51473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031" y="2032000"/>
            <a:ext cx="1149413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5640070" algn="l"/>
                <a:tab pos="7687945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 determine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10" dirty="0">
                <a:latin typeface="Gill Sans MT"/>
                <a:cs typeface="Gill Sans MT"/>
              </a:rPr>
              <a:t>arbitrary	</a:t>
            </a:r>
            <a:r>
              <a:rPr sz="4200" dirty="0">
                <a:latin typeface="Gill Sans MT"/>
                <a:cs typeface="Gill Sans MT"/>
              </a:rPr>
              <a:t>objects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equal.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15" dirty="0">
                <a:latin typeface="Gill Sans MT"/>
                <a:cs typeface="Gill Sans MT"/>
              </a:rPr>
              <a:t>Defined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dirty="0">
                <a:latin typeface="Gill Sans MT"/>
                <a:cs typeface="Gill Sans MT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63" y="673100"/>
            <a:ext cx="51473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17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0031" y="2032000"/>
            <a:ext cx="11494135" cy="3326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5640070" algn="l"/>
                <a:tab pos="7687945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 determine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10" dirty="0">
                <a:latin typeface="Gill Sans MT"/>
                <a:cs typeface="Gill Sans MT"/>
              </a:rPr>
              <a:t>arbitrary	</a:t>
            </a:r>
            <a:r>
              <a:rPr sz="4200" dirty="0">
                <a:latin typeface="Gill Sans MT"/>
                <a:cs typeface="Gill Sans MT"/>
              </a:rPr>
              <a:t>objects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equal.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15" dirty="0">
                <a:latin typeface="Gill Sans MT"/>
                <a:cs typeface="Gill Sans MT"/>
              </a:rPr>
              <a:t>Defined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4010"/>
              </a:spcBef>
            </a:pPr>
            <a:r>
              <a:rPr sz="4200" dirty="0">
                <a:latin typeface="Courier New"/>
                <a:cs typeface="Courier New"/>
              </a:rPr>
              <a:t>“foo”.equals(“foo”)</a:t>
            </a:r>
          </a:p>
          <a:p>
            <a:pPr algn="ctr">
              <a:lnSpc>
                <a:spcPct val="100000"/>
              </a:lnSpc>
              <a:spcBef>
                <a:spcPts val="1960"/>
              </a:spcBef>
              <a:tabLst>
                <a:tab pos="1853564" algn="l"/>
              </a:tabLst>
            </a:pPr>
            <a:r>
              <a:rPr sz="4200" dirty="0">
                <a:latin typeface="Gill Sans MT"/>
                <a:cs typeface="Gill Sans MT"/>
              </a:rPr>
              <a:t>Returns	</a:t>
            </a:r>
            <a:r>
              <a:rPr sz="4200" dirty="0">
                <a:latin typeface="Courier New"/>
                <a:cs typeface="Courier New"/>
              </a:rPr>
              <a:t>true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63" y="673100"/>
            <a:ext cx="51473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17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1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0031" y="2032000"/>
            <a:ext cx="11494135" cy="453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5640070" algn="l"/>
                <a:tab pos="7687945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 determine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10" dirty="0">
                <a:latin typeface="Gill Sans MT"/>
                <a:cs typeface="Gill Sans MT"/>
              </a:rPr>
              <a:t>arbitrary	</a:t>
            </a:r>
            <a:r>
              <a:rPr sz="4200" dirty="0">
                <a:latin typeface="Gill Sans MT"/>
                <a:cs typeface="Gill Sans MT"/>
              </a:rPr>
              <a:t>objects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equal.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15" dirty="0">
                <a:latin typeface="Gill Sans MT"/>
                <a:cs typeface="Gill Sans MT"/>
              </a:rPr>
              <a:t>Defined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4010"/>
              </a:spcBef>
            </a:pPr>
            <a:r>
              <a:rPr sz="4200" dirty="0">
                <a:latin typeface="Courier New"/>
                <a:cs typeface="Courier New"/>
              </a:rPr>
              <a:t>“foo”.equals(“foo”)</a:t>
            </a:r>
          </a:p>
          <a:p>
            <a:pPr algn="ctr">
              <a:lnSpc>
                <a:spcPct val="100000"/>
              </a:lnSpc>
              <a:spcBef>
                <a:spcPts val="1960"/>
              </a:spcBef>
              <a:tabLst>
                <a:tab pos="1853564" algn="l"/>
              </a:tabLst>
            </a:pPr>
            <a:r>
              <a:rPr sz="4200" dirty="0">
                <a:latin typeface="Gill Sans MT"/>
                <a:cs typeface="Gill Sans MT"/>
              </a:rPr>
              <a:t>Returns	</a:t>
            </a:r>
            <a:r>
              <a:rPr sz="4200" dirty="0">
                <a:latin typeface="Courier New"/>
                <a:cs typeface="Courier New"/>
              </a:rPr>
              <a:t>true</a:t>
            </a:r>
          </a:p>
          <a:p>
            <a:pPr marL="8890" algn="ctr">
              <a:lnSpc>
                <a:spcPct val="100000"/>
              </a:lnSpc>
              <a:spcBef>
                <a:spcPts val="4510"/>
              </a:spcBef>
            </a:pPr>
            <a:r>
              <a:rPr sz="4200" dirty="0">
                <a:latin typeface="Courier New"/>
                <a:cs typeface="Courier New"/>
              </a:rPr>
              <a:t>“foo”.equals(“bar”)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3454" y="351790"/>
            <a:ext cx="25863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this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6020" y="1657350"/>
            <a:ext cx="12500980" cy="19851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146675" marR="5080" indent="-5134610">
              <a:lnSpc>
                <a:spcPts val="4900"/>
              </a:lnSpc>
              <a:spcBef>
                <a:spcPts val="380"/>
              </a:spcBef>
              <a:tabLst>
                <a:tab pos="12005945" algn="l"/>
              </a:tabLst>
            </a:pPr>
            <a:r>
              <a:rPr sz="4200" dirty="0">
                <a:latin typeface="Gill Sans MT"/>
                <a:cs typeface="Gill Sans MT"/>
              </a:rPr>
              <a:t>Re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ers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er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meth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d	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s  </a:t>
            </a:r>
            <a:r>
              <a:rPr sz="4200" spc="-5" dirty="0">
                <a:latin typeface="Gill Sans MT"/>
                <a:cs typeface="Gill Sans MT"/>
              </a:rPr>
              <a:t>called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on.</a:t>
            </a:r>
            <a:endParaRPr lang="en-US" sz="4200" dirty="0">
              <a:latin typeface="Gill Sans MT"/>
              <a:cs typeface="Gill Sans MT"/>
            </a:endParaRPr>
          </a:p>
          <a:p>
            <a:pPr marL="5146675" marR="5080" indent="-5134610">
              <a:lnSpc>
                <a:spcPts val="4900"/>
              </a:lnSpc>
              <a:spcBef>
                <a:spcPts val="380"/>
              </a:spcBef>
              <a:tabLst>
                <a:tab pos="12005945" algn="l"/>
              </a:tabLst>
            </a:pPr>
            <a:r>
              <a:rPr lang="en-US" sz="4400" dirty="0"/>
              <a:t>Is a reference variable that refers to the current object.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63" y="673100"/>
            <a:ext cx="51473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17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1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0031" y="2032000"/>
            <a:ext cx="11494135" cy="537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5640070" algn="l"/>
                <a:tab pos="7687945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 determine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10" dirty="0">
                <a:latin typeface="Gill Sans MT"/>
                <a:cs typeface="Gill Sans MT"/>
              </a:rPr>
              <a:t>arbitrary	</a:t>
            </a:r>
            <a:r>
              <a:rPr sz="4200" dirty="0">
                <a:latin typeface="Gill Sans MT"/>
                <a:cs typeface="Gill Sans MT"/>
              </a:rPr>
              <a:t>objects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equal.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15" dirty="0">
                <a:latin typeface="Gill Sans MT"/>
                <a:cs typeface="Gill Sans MT"/>
              </a:rPr>
              <a:t>Defined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4010"/>
              </a:spcBef>
            </a:pPr>
            <a:r>
              <a:rPr sz="4200" dirty="0">
                <a:latin typeface="Courier New"/>
                <a:cs typeface="Courier New"/>
              </a:rPr>
              <a:t>“foo”.equals(“foo”)</a:t>
            </a:r>
          </a:p>
          <a:p>
            <a:pPr algn="ctr">
              <a:lnSpc>
                <a:spcPct val="100000"/>
              </a:lnSpc>
              <a:spcBef>
                <a:spcPts val="1960"/>
              </a:spcBef>
              <a:tabLst>
                <a:tab pos="1853564" algn="l"/>
              </a:tabLst>
            </a:pPr>
            <a:r>
              <a:rPr sz="4200" dirty="0">
                <a:latin typeface="Gill Sans MT"/>
                <a:cs typeface="Gill Sans MT"/>
              </a:rPr>
              <a:t>Returns	</a:t>
            </a:r>
            <a:r>
              <a:rPr sz="4200" dirty="0">
                <a:latin typeface="Courier New"/>
                <a:cs typeface="Courier New"/>
              </a:rPr>
              <a:t>true</a:t>
            </a:r>
          </a:p>
          <a:p>
            <a:pPr marL="8890" algn="ctr">
              <a:lnSpc>
                <a:spcPct val="100000"/>
              </a:lnSpc>
              <a:spcBef>
                <a:spcPts val="4510"/>
              </a:spcBef>
            </a:pPr>
            <a:r>
              <a:rPr sz="4200" dirty="0">
                <a:latin typeface="Courier New"/>
                <a:cs typeface="Courier New"/>
              </a:rPr>
              <a:t>“foo”.equals(“bar”)</a:t>
            </a:r>
          </a:p>
          <a:p>
            <a:pPr marL="6985" algn="ctr">
              <a:lnSpc>
                <a:spcPct val="100000"/>
              </a:lnSpc>
              <a:spcBef>
                <a:spcPts val="1560"/>
              </a:spcBef>
              <a:tabLst>
                <a:tab pos="1860550" algn="l"/>
              </a:tabLst>
            </a:pPr>
            <a:r>
              <a:rPr sz="4200" dirty="0">
                <a:latin typeface="Gill Sans MT"/>
                <a:cs typeface="Gill Sans MT"/>
              </a:rPr>
              <a:t>Returns	</a:t>
            </a:r>
            <a:r>
              <a:rPr sz="4200" dirty="0">
                <a:latin typeface="Courier New"/>
                <a:cs typeface="Courier New"/>
              </a:rPr>
              <a:t>false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981" y="723900"/>
            <a:ext cx="80251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  <a:r>
              <a:rPr spc="-3635" dirty="0">
                <a:latin typeface="Courier New"/>
                <a:cs typeface="Courier New"/>
              </a:rPr>
              <a:t> </a:t>
            </a:r>
            <a:r>
              <a:rPr spc="-5" dirty="0"/>
              <a:t>vs. </a:t>
            </a:r>
            <a:r>
              <a:rPr dirty="0">
                <a:latin typeface="Courier New"/>
                <a:cs typeface="Courier New"/>
              </a:rPr>
              <a:t>==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2100" y="2895600"/>
            <a:ext cx="10119360" cy="54152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47700" marR="706755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647700" algn="l"/>
                <a:tab pos="7752080" algn="l"/>
              </a:tabLst>
            </a:pPr>
            <a:r>
              <a:rPr sz="4200" dirty="0">
                <a:latin typeface="Gill Sans MT"/>
                <a:cs typeface="Gill Sans MT"/>
              </a:rPr>
              <a:t>Wi</a:t>
            </a:r>
            <a:r>
              <a:rPr sz="4200" spc="-5" dirty="0">
                <a:latin typeface="Gill Sans MT"/>
                <a:cs typeface="Gill Sans MT"/>
              </a:rPr>
              <a:t>t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equals(</a:t>
            </a:r>
            <a:r>
              <a:rPr sz="4200" spc="-5" dirty="0">
                <a:latin typeface="Courier New"/>
                <a:cs typeface="Courier New"/>
              </a:rPr>
              <a:t>)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 </a:t>
            </a:r>
            <a:r>
              <a:rPr sz="4200" i="1" spc="-5" dirty="0">
                <a:latin typeface="Gill Sans MT"/>
                <a:cs typeface="Gill Sans MT"/>
              </a:rPr>
              <a:t>ob</a:t>
            </a:r>
            <a:r>
              <a:rPr sz="4200" i="1" dirty="0">
                <a:latin typeface="Gill Sans MT"/>
                <a:cs typeface="Gill Sans MT"/>
              </a:rPr>
              <a:t>je</a:t>
            </a:r>
            <a:r>
              <a:rPr sz="4200" i="1" spc="-5" dirty="0">
                <a:latin typeface="Gill Sans MT"/>
                <a:cs typeface="Gill Sans MT"/>
              </a:rPr>
              <a:t>c</a:t>
            </a:r>
            <a:r>
              <a:rPr sz="4200" i="1" dirty="0">
                <a:latin typeface="Gill Sans MT"/>
                <a:cs typeface="Gill Sans MT"/>
              </a:rPr>
              <a:t>t	eq</a:t>
            </a:r>
            <a:r>
              <a:rPr sz="4200" i="1" spc="-5" dirty="0">
                <a:latin typeface="Gill Sans MT"/>
                <a:cs typeface="Gill Sans MT"/>
              </a:rPr>
              <a:t>ua</a:t>
            </a:r>
            <a:r>
              <a:rPr sz="4200" i="1" dirty="0">
                <a:latin typeface="Gill Sans MT"/>
                <a:cs typeface="Gill Sans MT"/>
              </a:rPr>
              <a:t>li</a:t>
            </a:r>
            <a:r>
              <a:rPr sz="4200" i="1" spc="-5" dirty="0">
                <a:latin typeface="Gill Sans MT"/>
                <a:cs typeface="Gill Sans MT"/>
              </a:rPr>
              <a:t>t</a:t>
            </a:r>
            <a:r>
              <a:rPr sz="4200" i="1" dirty="0">
                <a:latin typeface="Gill Sans MT"/>
                <a:cs typeface="Gill Sans MT"/>
              </a:rPr>
              <a:t>y</a:t>
            </a:r>
            <a:r>
              <a:rPr sz="4200" dirty="0">
                <a:latin typeface="Gill Sans MT"/>
                <a:cs typeface="Gill Sans MT"/>
              </a:rPr>
              <a:t>,  </a:t>
            </a:r>
            <a:r>
              <a:rPr sz="4200" spc="-5" dirty="0">
                <a:latin typeface="Gill Sans MT"/>
                <a:cs typeface="Gill Sans MT"/>
              </a:rPr>
              <a:t>AKA </a:t>
            </a:r>
            <a:r>
              <a:rPr sz="4200" b="1" i="1" spc="-5" dirty="0">
                <a:latin typeface="Gill Sans MT"/>
                <a:cs typeface="Gill Sans MT"/>
              </a:rPr>
              <a:t>deep</a:t>
            </a:r>
            <a:r>
              <a:rPr sz="4200" i="1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equality</a:t>
            </a:r>
            <a:endParaRPr sz="4200" dirty="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060"/>
              </a:spcBef>
              <a:buSzPct val="170238"/>
              <a:buChar char="•"/>
              <a:tabLst>
                <a:tab pos="1536700" algn="l"/>
              </a:tabLst>
            </a:pPr>
            <a:r>
              <a:rPr sz="4200" spc="-5" dirty="0">
                <a:latin typeface="Gill Sans MT"/>
                <a:cs typeface="Gill Sans MT"/>
              </a:rPr>
              <a:t>Look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 inside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object</a:t>
            </a:r>
          </a:p>
          <a:p>
            <a:pPr marL="6477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47700" algn="l"/>
                <a:tab pos="6503670" algn="l"/>
              </a:tabLst>
            </a:pPr>
            <a:r>
              <a:rPr sz="4200" spc="-5" dirty="0">
                <a:latin typeface="Gill Sans MT"/>
                <a:cs typeface="Gill Sans MT"/>
              </a:rPr>
              <a:t>With </a:t>
            </a:r>
            <a:r>
              <a:rPr sz="4200" dirty="0">
                <a:latin typeface="Courier New"/>
                <a:cs typeface="Courier New"/>
              </a:rPr>
              <a:t>==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4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test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i="1" spc="-20" dirty="0">
                <a:latin typeface="Gill Sans MT"/>
                <a:cs typeface="Gill Sans MT"/>
              </a:rPr>
              <a:t>reference</a:t>
            </a:r>
            <a:r>
              <a:rPr lang="en-US" sz="4200" i="1" spc="-20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equality</a:t>
            </a:r>
            <a:r>
              <a:rPr sz="4200" spc="-5" dirty="0">
                <a:latin typeface="Gill Sans MT"/>
                <a:cs typeface="Gill Sans MT"/>
              </a:rPr>
              <a:t>,</a:t>
            </a:r>
            <a:r>
              <a:rPr sz="4200" spc="-850" dirty="0">
                <a:latin typeface="Gill Sans MT"/>
                <a:cs typeface="Gill Sans MT"/>
              </a:rPr>
              <a:t> </a:t>
            </a:r>
            <a:r>
              <a:rPr lang="en-US" sz="4200" spc="-850" dirty="0">
                <a:latin typeface="Gill Sans MT"/>
                <a:cs typeface="Gill Sans MT"/>
              </a:rPr>
              <a:t>    </a:t>
            </a:r>
            <a:r>
              <a:rPr sz="4200" spc="-5" dirty="0">
                <a:latin typeface="Gill Sans MT"/>
                <a:cs typeface="Gill Sans MT"/>
              </a:rPr>
              <a:t>AKA</a:t>
            </a:r>
            <a:endParaRPr sz="4200" dirty="0">
              <a:latin typeface="Gill Sans MT"/>
              <a:cs typeface="Gill Sans MT"/>
            </a:endParaRPr>
          </a:p>
          <a:p>
            <a:pPr marL="647700">
              <a:lnSpc>
                <a:spcPct val="100000"/>
              </a:lnSpc>
              <a:spcBef>
                <a:spcPts val="60"/>
              </a:spcBef>
            </a:pPr>
            <a:r>
              <a:rPr sz="4200" b="1" i="1" spc="-15" dirty="0">
                <a:latin typeface="Gill Sans MT"/>
                <a:cs typeface="Gill Sans MT"/>
              </a:rPr>
              <a:t>shallow</a:t>
            </a:r>
            <a:r>
              <a:rPr sz="4200" i="1" spc="-10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equality</a:t>
            </a:r>
            <a:endParaRPr sz="4200" dirty="0">
              <a:latin typeface="Gill Sans MT"/>
              <a:cs typeface="Gill Sans MT"/>
            </a:endParaRPr>
          </a:p>
          <a:p>
            <a:pPr marL="1536700" marR="30480" lvl="1" indent="-571500">
              <a:lnSpc>
                <a:spcPct val="103200"/>
              </a:lnSpc>
              <a:spcBef>
                <a:spcPts val="2095"/>
              </a:spcBef>
              <a:buSzPct val="170238"/>
              <a:buChar char="•"/>
              <a:tabLst>
                <a:tab pos="1536700" algn="l"/>
                <a:tab pos="3693795" algn="l"/>
                <a:tab pos="4941570" algn="l"/>
                <a:tab pos="6004560" algn="l"/>
              </a:tabLst>
            </a:pPr>
            <a:r>
              <a:rPr sz="4200" dirty="0">
                <a:latin typeface="Gill Sans MT"/>
                <a:cs typeface="Gill Sans MT"/>
              </a:rPr>
              <a:t>Return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25" dirty="0">
                <a:latin typeface="Gill Sans MT"/>
                <a:cs typeface="Gill Sans MT"/>
              </a:rPr>
              <a:t>references </a:t>
            </a:r>
            <a:r>
              <a:rPr sz="4200" spc="-30" dirty="0">
                <a:latin typeface="Gill Sans MT"/>
                <a:cs typeface="Gill Sans MT"/>
              </a:rPr>
              <a:t>refer </a:t>
            </a:r>
            <a:r>
              <a:rPr sz="4200" dirty="0">
                <a:latin typeface="Gill Sans MT"/>
                <a:cs typeface="Gill Sans MT"/>
              </a:rPr>
              <a:t>to 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exact	</a:t>
            </a:r>
            <a:r>
              <a:rPr sz="4200" dirty="0">
                <a:latin typeface="Gill Sans MT"/>
                <a:cs typeface="Gill Sans MT"/>
              </a:rPr>
              <a:t>same	object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784" y="3556000"/>
            <a:ext cx="1090866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StringEquals.java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787" y="388620"/>
            <a:ext cx="827722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30" dirty="0"/>
              <a:t>Defining </a:t>
            </a:r>
            <a:r>
              <a:rPr spc="-295" dirty="0"/>
              <a:t>Your</a:t>
            </a:r>
            <a:r>
              <a:rPr spc="-1375" dirty="0"/>
              <a:t> </a:t>
            </a:r>
            <a:r>
              <a:rPr spc="-5" dirty="0"/>
              <a:t>Own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3213100"/>
            <a:ext cx="9563100" cy="48143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304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3869690" algn="l"/>
                <a:tab pos="8781415" algn="l"/>
              </a:tabLst>
            </a:pP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l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ttern: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lang="en-US"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see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f</a:t>
            </a:r>
            <a:r>
              <a:rPr sz="4200" spc="-5" dirty="0">
                <a:latin typeface="Gill Sans MT"/>
                <a:cs typeface="Gill Sans MT"/>
              </a:rPr>
              <a:t>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thing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  </a:t>
            </a:r>
            <a:r>
              <a:rPr sz="4200" spc="-5" dirty="0">
                <a:latin typeface="Gill Sans MT"/>
                <a:cs typeface="Gill Sans MT"/>
              </a:rPr>
              <a:t>instance</a:t>
            </a:r>
            <a:r>
              <a:rPr sz="4200" dirty="0">
                <a:latin typeface="Gill Sans MT"/>
                <a:cs typeface="Gill Sans MT"/>
              </a:rPr>
              <a:t> of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75" dirty="0">
                <a:latin typeface="Gill Sans MT"/>
                <a:cs typeface="Gill Sans MT"/>
              </a:rPr>
              <a:t>m</a:t>
            </a:r>
            <a:r>
              <a:rPr lang="en-US" sz="4200" spc="-75" dirty="0">
                <a:latin typeface="Gill Sans MT"/>
                <a:cs typeface="Gill Sans MT"/>
              </a:rPr>
              <a:t>y </a:t>
            </a:r>
            <a:r>
              <a:rPr sz="4200" dirty="0">
                <a:latin typeface="Gill Sans MT"/>
                <a:cs typeface="Gill Sans MT"/>
              </a:rPr>
              <a:t>class</a:t>
            </a:r>
          </a:p>
          <a:p>
            <a:pPr marL="1511300" marR="304165" lvl="1" indent="-571500">
              <a:lnSpc>
                <a:spcPct val="103200"/>
              </a:lnSpc>
              <a:spcBef>
                <a:spcPts val="1955"/>
              </a:spcBef>
              <a:buSzPct val="170238"/>
              <a:buChar char="•"/>
              <a:tabLst>
                <a:tab pos="1511300" algn="l"/>
                <a:tab pos="1925955" algn="l"/>
                <a:tab pos="2825750" algn="l"/>
              </a:tabLst>
            </a:pPr>
            <a:r>
              <a:rPr sz="4200" dirty="0">
                <a:latin typeface="Gill Sans MT"/>
                <a:cs typeface="Gill Sans MT"/>
              </a:rPr>
              <a:t>If	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5" dirty="0">
                <a:latin typeface="Gill Sans MT"/>
                <a:cs typeface="Gill Sans MT"/>
              </a:rPr>
              <a:t>cast it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class,</a:t>
            </a:r>
            <a:r>
              <a:rPr sz="4200" spc="-935" dirty="0">
                <a:latin typeface="Gill Sans MT"/>
                <a:cs typeface="Gill Sans MT"/>
              </a:rPr>
              <a:t> </a:t>
            </a:r>
            <a:r>
              <a:rPr lang="en-US" sz="4200" spc="-935" dirty="0">
                <a:latin typeface="Gill Sans MT"/>
                <a:cs typeface="Gill Sans MT"/>
              </a:rPr>
              <a:t>  </a:t>
            </a:r>
            <a:r>
              <a:rPr sz="4200" dirty="0">
                <a:latin typeface="Gill Sans MT"/>
                <a:cs typeface="Gill Sans MT"/>
              </a:rPr>
              <a:t>and do  some	deep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comparisons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11300" algn="l"/>
                <a:tab pos="1925955" algn="l"/>
              </a:tabLst>
            </a:pPr>
            <a:r>
              <a:rPr sz="4200" dirty="0">
                <a:latin typeface="Gill Sans MT"/>
                <a:cs typeface="Gill Sans MT"/>
              </a:rPr>
              <a:t>If	</a:t>
            </a:r>
            <a:r>
              <a:rPr sz="4200" dirty="0">
                <a:latin typeface="Courier New"/>
                <a:cs typeface="Courier New"/>
              </a:rPr>
              <a:t>false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15" dirty="0">
                <a:latin typeface="Gill Sans MT"/>
                <a:cs typeface="Gill Sans MT"/>
              </a:rPr>
              <a:t>return</a:t>
            </a:r>
            <a:r>
              <a:rPr sz="4200" spc="-434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false</a:t>
            </a:r>
          </a:p>
          <a:p>
            <a:pPr marL="6223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22300" algn="l"/>
                <a:tab pos="3141345" algn="l"/>
              </a:tabLst>
            </a:pPr>
            <a:r>
              <a:rPr sz="4200" spc="-15" dirty="0">
                <a:latin typeface="Gill Sans MT"/>
                <a:cs typeface="Gill Sans MT"/>
              </a:rPr>
              <a:t>Anything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possible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784" y="3556000"/>
            <a:ext cx="1090866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CustomEquals.java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407670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608871" y="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protected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6215" y="1318260"/>
            <a:ext cx="10072370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705985" algn="l"/>
                <a:tab pos="8009255" algn="l"/>
              </a:tabLst>
            </a:pP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he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bet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52705" algn="ctr">
              <a:lnSpc>
                <a:spcPct val="100000"/>
              </a:lnSpc>
              <a:spcBef>
                <a:spcPts val="160"/>
              </a:spcBef>
              <a:tabLst>
                <a:tab pos="9107170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39371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78257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1370" y="1371600"/>
            <a:ext cx="11187430" cy="3649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5060" algn="ctr">
              <a:lnSpc>
                <a:spcPct val="100000"/>
              </a:lnSpc>
              <a:spcBef>
                <a:spcPts val="100"/>
              </a:spcBef>
              <a:tabLst>
                <a:tab pos="5821045" algn="l"/>
                <a:tab pos="9124315" algn="l"/>
              </a:tabLst>
            </a:pP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he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bet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1167765" algn="ctr">
              <a:lnSpc>
                <a:spcPct val="100000"/>
              </a:lnSpc>
              <a:spcBef>
                <a:spcPts val="160"/>
              </a:spcBef>
              <a:tabLst>
                <a:tab pos="10222230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  <a:p>
            <a:pPr marL="652780" marR="3165475" indent="-640715">
              <a:lnSpc>
                <a:spcPts val="4800"/>
              </a:lnSpc>
              <a:spcBef>
                <a:spcPts val="4020"/>
              </a:spcBef>
            </a:pPr>
            <a:r>
              <a:rPr sz="4200" spc="-5" dirty="0">
                <a:latin typeface="Courier New"/>
                <a:cs typeface="Courier New"/>
              </a:rPr>
              <a:t>public class HasPrivate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1397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8097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8485" y="1353820"/>
            <a:ext cx="11867515" cy="535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775" algn="ctr">
              <a:lnSpc>
                <a:spcPct val="100000"/>
              </a:lnSpc>
              <a:spcBef>
                <a:spcPts val="100"/>
              </a:spcBef>
              <a:tabLst>
                <a:tab pos="5191760" algn="l"/>
                <a:tab pos="8495030" algn="l"/>
              </a:tabLst>
            </a:pPr>
            <a:r>
              <a:rPr sz="4200" spc="-20" dirty="0">
                <a:latin typeface="Gill Sans MT"/>
                <a:cs typeface="Gill Sans MT"/>
              </a:rPr>
              <a:t>Somewhere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between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539115" algn="ctr">
              <a:lnSpc>
                <a:spcPct val="100000"/>
              </a:lnSpc>
              <a:spcBef>
                <a:spcPts val="160"/>
              </a:spcBef>
              <a:tabLst>
                <a:tab pos="9593580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  <a:p>
            <a:pPr marL="652780" marR="3845560" indent="-640715">
              <a:lnSpc>
                <a:spcPts val="4800"/>
              </a:lnSpc>
              <a:spcBef>
                <a:spcPts val="3020"/>
              </a:spcBef>
            </a:pPr>
            <a:r>
              <a:rPr sz="4200" spc="-5" dirty="0">
                <a:latin typeface="Courier New"/>
                <a:cs typeface="Courier New"/>
              </a:rPr>
              <a:t>public class HasPrivate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1270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HasPrivate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3937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70637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685" y="1430020"/>
            <a:ext cx="11867515" cy="474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775" algn="ctr">
              <a:lnSpc>
                <a:spcPct val="100000"/>
              </a:lnSpc>
              <a:spcBef>
                <a:spcPts val="100"/>
              </a:spcBef>
              <a:tabLst>
                <a:tab pos="5191760" algn="l"/>
                <a:tab pos="8495030" algn="l"/>
              </a:tabLst>
            </a:pPr>
            <a:r>
              <a:rPr sz="4200" spc="-20" dirty="0">
                <a:latin typeface="Gill Sans MT"/>
                <a:cs typeface="Gill Sans MT"/>
              </a:rPr>
              <a:t>Somewhere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between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539115" algn="ctr">
              <a:lnSpc>
                <a:spcPct val="100000"/>
              </a:lnSpc>
              <a:spcBef>
                <a:spcPts val="160"/>
              </a:spcBef>
              <a:tabLst>
                <a:tab pos="9593580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  <a:p>
            <a:pPr marL="652780" marR="3845560" indent="-640715">
              <a:lnSpc>
                <a:spcPts val="4800"/>
              </a:lnSpc>
              <a:spcBef>
                <a:spcPts val="3020"/>
              </a:spcBef>
            </a:pPr>
            <a:r>
              <a:rPr sz="4200" spc="-5" dirty="0">
                <a:latin typeface="Courier New"/>
                <a:cs typeface="Courier New"/>
              </a:rPr>
              <a:t>public class HasPrivate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1270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HasPrivate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563" y="604012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317500" y="4852670"/>
            <a:ext cx="11689715" cy="1536700"/>
          </a:xfrm>
          <a:custGeom>
            <a:avLst/>
            <a:gdLst/>
            <a:ahLst/>
            <a:cxnLst/>
            <a:rect l="l" t="t" r="r" b="b"/>
            <a:pathLst>
              <a:path w="11689715" h="1536700">
                <a:moveTo>
                  <a:pt x="0" y="0"/>
                </a:moveTo>
                <a:lnTo>
                  <a:pt x="11689656" y="1536397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500" y="4616881"/>
            <a:ext cx="11593830" cy="1772920"/>
          </a:xfrm>
          <a:custGeom>
            <a:avLst/>
            <a:gdLst/>
            <a:ahLst/>
            <a:cxnLst/>
            <a:rect l="l" t="t" r="r" b="b"/>
            <a:pathLst>
              <a:path w="11593830" h="1772920">
                <a:moveTo>
                  <a:pt x="0" y="1772488"/>
                </a:moveTo>
                <a:lnTo>
                  <a:pt x="11593462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2855" y="6818739"/>
            <a:ext cx="107359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Not</a:t>
            </a:r>
            <a:r>
              <a:rPr sz="4200" spc="-2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permitted</a:t>
            </a:r>
            <a:r>
              <a:rPr sz="4200" spc="-2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-</a:t>
            </a:r>
            <a:r>
              <a:rPr sz="4200" spc="-1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x</a:t>
            </a:r>
            <a:r>
              <a:rPr sz="4200" spc="-137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is</a:t>
            </a:r>
            <a:r>
              <a:rPr sz="4200" spc="-1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private</a:t>
            </a:r>
            <a:r>
              <a:rPr sz="4200" spc="-137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in</a:t>
            </a:r>
            <a:r>
              <a:rPr sz="4200" spc="-1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HasPrivate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3454" y="351790"/>
            <a:ext cx="25863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this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263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6018" y="1828800"/>
            <a:ext cx="12341225" cy="4691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146675" marR="5080" indent="-5134610">
              <a:lnSpc>
                <a:spcPts val="4900"/>
              </a:lnSpc>
              <a:spcBef>
                <a:spcPts val="380"/>
              </a:spcBef>
              <a:tabLst>
                <a:tab pos="12005945" algn="l"/>
              </a:tabLst>
            </a:pPr>
            <a:r>
              <a:rPr sz="4200" dirty="0">
                <a:latin typeface="Gill Sans MT"/>
                <a:cs typeface="Gill Sans MT"/>
              </a:rPr>
              <a:t>Re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ers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er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meth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d	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s  </a:t>
            </a:r>
            <a:r>
              <a:rPr sz="4200" spc="-5" dirty="0">
                <a:latin typeface="Gill Sans MT"/>
                <a:cs typeface="Gill Sans MT"/>
              </a:rPr>
              <a:t>called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on.</a:t>
            </a:r>
          </a:p>
          <a:p>
            <a:pPr marL="1530985">
              <a:lnSpc>
                <a:spcPts val="4920"/>
              </a:lnSpc>
              <a:spcBef>
                <a:spcPts val="2420"/>
              </a:spcBef>
            </a:pPr>
            <a:r>
              <a:rPr sz="4200" spc="-5" dirty="0">
                <a:latin typeface="Courier New"/>
                <a:cs typeface="Courier New"/>
              </a:rPr>
              <a:t>public class Foo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2811145" marR="1520190" indent="-64071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public Foo returnMyself()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this;</a:t>
            </a:r>
          </a:p>
          <a:p>
            <a:pPr marL="217106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53098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705" y="-86360"/>
            <a:ext cx="578739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438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77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2600" y="1169670"/>
            <a:ext cx="12150090" cy="9117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0" algn="ctr">
              <a:lnSpc>
                <a:spcPct val="100000"/>
              </a:lnSpc>
              <a:spcBef>
                <a:spcPts val="100"/>
              </a:spcBef>
              <a:tabLst>
                <a:tab pos="5474335" algn="l"/>
                <a:tab pos="8777605" algn="l"/>
              </a:tabLst>
            </a:pPr>
            <a:r>
              <a:rPr sz="4200" spc="-20" dirty="0">
                <a:latin typeface="Gill Sans MT"/>
                <a:cs typeface="Gill Sans MT"/>
              </a:rPr>
              <a:t>Somewhere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between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821055" algn="ctr">
              <a:lnSpc>
                <a:spcPct val="100000"/>
              </a:lnSpc>
              <a:spcBef>
                <a:spcPts val="160"/>
              </a:spcBef>
              <a:tabLst>
                <a:tab pos="9876155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  <a:p>
            <a:pPr marL="934719" marR="3845560" indent="-640715">
              <a:lnSpc>
                <a:spcPts val="4800"/>
              </a:lnSpc>
              <a:spcBef>
                <a:spcPts val="3020"/>
              </a:spcBef>
            </a:pPr>
            <a:r>
              <a:rPr sz="4200" spc="-5" dirty="0">
                <a:latin typeface="Courier New"/>
                <a:cs typeface="Courier New"/>
              </a:rPr>
              <a:t>public class HasPrivate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29464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29464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HasPrivate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934719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  <a:p>
            <a:pPr marL="29464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652780" marR="5088255" indent="-640715">
              <a:lnSpc>
                <a:spcPts val="4800"/>
              </a:lnSpc>
              <a:spcBef>
                <a:spcPts val="969"/>
              </a:spcBef>
            </a:pPr>
            <a:r>
              <a:rPr sz="4200" spc="-5" dirty="0">
                <a:latin typeface="Courier New"/>
                <a:cs typeface="Courier New"/>
              </a:rPr>
              <a:t>public class HasProt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protected int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1270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HasProt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103632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705" y="-98423"/>
            <a:ext cx="578739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438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0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8310" y="1013134"/>
            <a:ext cx="12150090" cy="7978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0" algn="ctr">
              <a:lnSpc>
                <a:spcPct val="100000"/>
              </a:lnSpc>
              <a:spcBef>
                <a:spcPts val="100"/>
              </a:spcBef>
              <a:tabLst>
                <a:tab pos="5474335" algn="l"/>
                <a:tab pos="8777605" algn="l"/>
              </a:tabLst>
            </a:pPr>
            <a:r>
              <a:rPr sz="4200" spc="-20" dirty="0">
                <a:latin typeface="Gill Sans MT"/>
                <a:cs typeface="Gill Sans MT"/>
              </a:rPr>
              <a:t>Somewhere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between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821055" algn="ctr">
              <a:lnSpc>
                <a:spcPct val="100000"/>
              </a:lnSpc>
              <a:spcBef>
                <a:spcPts val="160"/>
              </a:spcBef>
              <a:tabLst>
                <a:tab pos="9876155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  <a:p>
            <a:pPr marL="934719" marR="3845560" indent="-640715">
              <a:lnSpc>
                <a:spcPts val="4800"/>
              </a:lnSpc>
              <a:spcBef>
                <a:spcPts val="3020"/>
              </a:spcBef>
            </a:pPr>
            <a:r>
              <a:rPr sz="4200" spc="-5" dirty="0">
                <a:latin typeface="Courier New"/>
                <a:cs typeface="Courier New"/>
              </a:rPr>
              <a:t>public class HasPrivate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29464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29464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HasPrivate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934719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  <a:p>
            <a:pPr marL="29464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652780" marR="5088255" indent="-640715">
              <a:lnSpc>
                <a:spcPts val="4800"/>
              </a:lnSpc>
              <a:spcBef>
                <a:spcPts val="969"/>
              </a:spcBef>
            </a:pPr>
            <a:r>
              <a:rPr sz="4200" spc="-5" dirty="0">
                <a:latin typeface="Courier New"/>
                <a:cs typeface="Courier New"/>
              </a:rPr>
              <a:t>public class HasProt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protected int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1270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public class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Sub extends </a:t>
            </a:r>
            <a:r>
              <a:rPr sz="4200" dirty="0" err="1">
                <a:solidFill>
                  <a:srgbClr val="FF4013"/>
                </a:solidFill>
                <a:latin typeface="Courier New"/>
                <a:cs typeface="Courier New"/>
              </a:rPr>
              <a:t>HasProt</a:t>
            </a:r>
            <a:r>
              <a:rPr lang="en-US" sz="420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7085" y="8783320"/>
            <a:ext cx="2266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1325" y="9296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97400" y="8935720"/>
            <a:ext cx="76733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2070" algn="l"/>
                <a:tab pos="2967355" algn="l"/>
                <a:tab pos="4843145" algn="l"/>
              </a:tabLst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OK:</a:t>
            </a:r>
            <a:r>
              <a:rPr sz="4200" spc="-42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Sub</a:t>
            </a:r>
            <a:r>
              <a:rPr sz="4200" spc="-135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is	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a	subclass	of</a:t>
            </a:r>
            <a:r>
              <a:rPr sz="4200" spc="-9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HasProt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102108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9A9BC-EAAE-49C7-AFF1-A71872A41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4" y="2057400"/>
            <a:ext cx="11938992" cy="800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B3284A-CFFC-4DAA-BB2C-9430AA7213D4}"/>
              </a:ext>
            </a:extLst>
          </p:cNvPr>
          <p:cNvSpPr/>
          <p:nvPr/>
        </p:nvSpPr>
        <p:spPr>
          <a:xfrm>
            <a:off x="711200" y="381000"/>
            <a:ext cx="1158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 package in Java is used to group related classes. Think of it as </a:t>
            </a:r>
            <a:r>
              <a:rPr lang="en-US" sz="2800" b="1" dirty="0"/>
              <a:t>a folder in a file directory</a:t>
            </a:r>
            <a:r>
              <a:rPr lang="en-US" sz="2800" dirty="0"/>
              <a:t>. We use packages to avoid name conflicts, and to write a better maintainable code.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B4DCC4-7D29-4BCC-B82B-D9BE4A74E631}"/>
              </a:ext>
            </a:extLst>
          </p:cNvPr>
          <p:cNvSpPr/>
          <p:nvPr/>
        </p:nvSpPr>
        <p:spPr>
          <a:xfrm>
            <a:off x="3225800" y="103859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https://www.w3schools.com/java/java_packages.asp</a:t>
            </a:r>
          </a:p>
        </p:txBody>
      </p:sp>
    </p:spTree>
    <p:extLst>
      <p:ext uri="{BB962C8B-B14F-4D97-AF65-F5344CB8AC3E}">
        <p14:creationId xmlns:p14="http://schemas.microsoft.com/office/powerpoint/2010/main" val="20059229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12A632-DABC-45D8-AC83-D55E83419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2" y="3048000"/>
            <a:ext cx="11824836" cy="4038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727D0D-9364-49C1-9240-03DF3F6E4971}"/>
              </a:ext>
            </a:extLst>
          </p:cNvPr>
          <p:cNvSpPr/>
          <p:nvPr/>
        </p:nvSpPr>
        <p:spPr>
          <a:xfrm>
            <a:off x="2768600" y="8001000"/>
            <a:ext cx="702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https://www.geeksforgeeks.org/access-modifiers-java/</a:t>
            </a:r>
          </a:p>
        </p:txBody>
      </p:sp>
    </p:spTree>
    <p:extLst>
      <p:ext uri="{BB962C8B-B14F-4D97-AF65-F5344CB8AC3E}">
        <p14:creationId xmlns:p14="http://schemas.microsoft.com/office/powerpoint/2010/main" val="13650710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407670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6100" y="3073400"/>
            <a:ext cx="17526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59563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21700" y="60579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76700" y="3991955"/>
            <a:ext cx="1685289" cy="1685289"/>
          </a:xfrm>
          <a:custGeom>
            <a:avLst/>
            <a:gdLst/>
            <a:ahLst/>
            <a:cxnLst/>
            <a:rect l="l" t="t" r="r" b="b"/>
            <a:pathLst>
              <a:path w="1685289" h="1685289">
                <a:moveTo>
                  <a:pt x="1684944" y="0"/>
                </a:moveTo>
                <a:lnTo>
                  <a:pt x="1671473" y="13470"/>
                </a:lnTo>
                <a:lnTo>
                  <a:pt x="0" y="16849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59269" y="391652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7808" y="0"/>
                </a:moveTo>
                <a:lnTo>
                  <a:pt x="0" y="59268"/>
                </a:lnTo>
                <a:lnTo>
                  <a:pt x="88903" y="88903"/>
                </a:lnTo>
                <a:lnTo>
                  <a:pt x="118539" y="177807"/>
                </a:lnTo>
                <a:lnTo>
                  <a:pt x="177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49257" y="4012457"/>
            <a:ext cx="1463040" cy="1766570"/>
          </a:xfrm>
          <a:custGeom>
            <a:avLst/>
            <a:gdLst/>
            <a:ahLst/>
            <a:cxnLst/>
            <a:rect l="l" t="t" r="r" b="b"/>
            <a:pathLst>
              <a:path w="1463040" h="1766570">
                <a:moveTo>
                  <a:pt x="0" y="0"/>
                </a:moveTo>
                <a:lnTo>
                  <a:pt x="12152" y="14671"/>
                </a:lnTo>
                <a:lnTo>
                  <a:pt x="1462942" y="17660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81205" y="3930303"/>
            <a:ext cx="172085" cy="182880"/>
          </a:xfrm>
          <a:custGeom>
            <a:avLst/>
            <a:gdLst/>
            <a:ahLst/>
            <a:cxnLst/>
            <a:rect l="l" t="t" r="r" b="b"/>
            <a:pathLst>
              <a:path w="172084" h="182879">
                <a:moveTo>
                  <a:pt x="0" y="0"/>
                </a:moveTo>
                <a:lnTo>
                  <a:pt x="42391" y="182570"/>
                </a:lnTo>
                <a:lnTo>
                  <a:pt x="80205" y="96824"/>
                </a:lnTo>
                <a:lnTo>
                  <a:pt x="171491" y="756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2506" y="2801307"/>
            <a:ext cx="918844" cy="784225"/>
          </a:xfrm>
          <a:custGeom>
            <a:avLst/>
            <a:gdLst/>
            <a:ahLst/>
            <a:cxnLst/>
            <a:rect l="l" t="t" r="r" b="b"/>
            <a:pathLst>
              <a:path w="918845" h="784225">
                <a:moveTo>
                  <a:pt x="0" y="0"/>
                </a:moveTo>
                <a:lnTo>
                  <a:pt x="75347" y="10433"/>
                </a:lnTo>
                <a:lnTo>
                  <a:pt x="146916" y="21112"/>
                </a:lnTo>
                <a:lnTo>
                  <a:pt x="214778" y="32028"/>
                </a:lnTo>
                <a:lnTo>
                  <a:pt x="279005" y="43171"/>
                </a:lnTo>
                <a:lnTo>
                  <a:pt x="339669" y="54532"/>
                </a:lnTo>
                <a:lnTo>
                  <a:pt x="396841" y="66101"/>
                </a:lnTo>
                <a:lnTo>
                  <a:pt x="450595" y="77868"/>
                </a:lnTo>
                <a:lnTo>
                  <a:pt x="501001" y="89823"/>
                </a:lnTo>
                <a:lnTo>
                  <a:pt x="548133" y="101958"/>
                </a:lnTo>
                <a:lnTo>
                  <a:pt x="592061" y="114263"/>
                </a:lnTo>
                <a:lnTo>
                  <a:pt x="632858" y="126727"/>
                </a:lnTo>
                <a:lnTo>
                  <a:pt x="670596" y="139342"/>
                </a:lnTo>
                <a:lnTo>
                  <a:pt x="737182" y="164986"/>
                </a:lnTo>
                <a:lnTo>
                  <a:pt x="792395" y="191116"/>
                </a:lnTo>
                <a:lnTo>
                  <a:pt x="836810" y="217657"/>
                </a:lnTo>
                <a:lnTo>
                  <a:pt x="871005" y="244531"/>
                </a:lnTo>
                <a:lnTo>
                  <a:pt x="904391" y="285301"/>
                </a:lnTo>
                <a:lnTo>
                  <a:pt x="918018" y="326391"/>
                </a:lnTo>
                <a:lnTo>
                  <a:pt x="918506" y="340115"/>
                </a:lnTo>
                <a:lnTo>
                  <a:pt x="917086" y="353835"/>
                </a:lnTo>
                <a:lnTo>
                  <a:pt x="902100" y="394884"/>
                </a:lnTo>
                <a:lnTo>
                  <a:pt x="872538" y="435564"/>
                </a:lnTo>
                <a:lnTo>
                  <a:pt x="830343" y="475615"/>
                </a:lnTo>
                <a:lnTo>
                  <a:pt x="796155" y="501840"/>
                </a:lnTo>
                <a:lnTo>
                  <a:pt x="757791" y="527594"/>
                </a:lnTo>
                <a:lnTo>
                  <a:pt x="715828" y="552800"/>
                </a:lnTo>
                <a:lnTo>
                  <a:pt x="670842" y="577383"/>
                </a:lnTo>
                <a:lnTo>
                  <a:pt x="623408" y="601266"/>
                </a:lnTo>
                <a:lnTo>
                  <a:pt x="574103" y="624371"/>
                </a:lnTo>
                <a:lnTo>
                  <a:pt x="523501" y="646623"/>
                </a:lnTo>
                <a:lnTo>
                  <a:pt x="472180" y="667944"/>
                </a:lnTo>
                <a:lnTo>
                  <a:pt x="420714" y="688259"/>
                </a:lnTo>
                <a:lnTo>
                  <a:pt x="369680" y="707490"/>
                </a:lnTo>
                <a:lnTo>
                  <a:pt x="319654" y="725561"/>
                </a:lnTo>
                <a:lnTo>
                  <a:pt x="271210" y="742395"/>
                </a:lnTo>
                <a:lnTo>
                  <a:pt x="224926" y="757916"/>
                </a:lnTo>
                <a:lnTo>
                  <a:pt x="181377" y="772048"/>
                </a:lnTo>
                <a:lnTo>
                  <a:pt x="160808" y="778568"/>
                </a:lnTo>
                <a:lnTo>
                  <a:pt x="142516" y="78396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2506" y="3499487"/>
            <a:ext cx="184785" cy="161290"/>
          </a:xfrm>
          <a:custGeom>
            <a:avLst/>
            <a:gdLst/>
            <a:ahLst/>
            <a:cxnLst/>
            <a:rect l="l" t="t" r="r" b="b"/>
            <a:pathLst>
              <a:path w="184784" h="161289">
                <a:moveTo>
                  <a:pt x="137069" y="0"/>
                </a:moveTo>
                <a:lnTo>
                  <a:pt x="0" y="127831"/>
                </a:lnTo>
                <a:lnTo>
                  <a:pt x="184505" y="160788"/>
                </a:lnTo>
                <a:lnTo>
                  <a:pt x="137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580369" y="2857500"/>
            <a:ext cx="16757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b</a:t>
            </a:r>
            <a:r>
              <a:rPr sz="4200" spc="-85" dirty="0"/>
              <a:t>r</a:t>
            </a:r>
            <a:r>
              <a:rPr sz="4200" dirty="0"/>
              <a:t>e</a:t>
            </a:r>
            <a:r>
              <a:rPr sz="4200" spc="-5" dirty="0"/>
              <a:t>a</a:t>
            </a:r>
            <a:r>
              <a:rPr sz="4200" dirty="0"/>
              <a:t>the</a:t>
            </a:r>
            <a:endParaRPr sz="4200"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8700" y="1841098"/>
            <a:ext cx="964565" cy="559435"/>
          </a:xfrm>
          <a:custGeom>
            <a:avLst/>
            <a:gdLst/>
            <a:ahLst/>
            <a:cxnLst/>
            <a:rect l="l" t="t" r="r" b="b"/>
            <a:pathLst>
              <a:path w="964564" h="559435">
                <a:moveTo>
                  <a:pt x="964101" y="0"/>
                </a:moveTo>
                <a:lnTo>
                  <a:pt x="947621" y="9556"/>
                </a:lnTo>
                <a:lnTo>
                  <a:pt x="0" y="55920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08015" y="1787574"/>
            <a:ext cx="187325" cy="156845"/>
          </a:xfrm>
          <a:custGeom>
            <a:avLst/>
            <a:gdLst/>
            <a:ahLst/>
            <a:cxnLst/>
            <a:rect l="l" t="t" r="r" b="b"/>
            <a:pathLst>
              <a:path w="187325" h="156844">
                <a:moveTo>
                  <a:pt x="187067" y="0"/>
                </a:moveTo>
                <a:lnTo>
                  <a:pt x="0" y="11601"/>
                </a:lnTo>
                <a:lnTo>
                  <a:pt x="78306" y="63080"/>
                </a:lnTo>
                <a:lnTo>
                  <a:pt x="84108" y="156615"/>
                </a:lnTo>
                <a:lnTo>
                  <a:pt x="187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11800" y="5207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40400" y="952500"/>
            <a:ext cx="1485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11800" y="5207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</a:rPr>
              <a:t>Animal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330200" y="58801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5700" y="59817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8452" y="3823449"/>
            <a:ext cx="1461135" cy="1910080"/>
          </a:xfrm>
          <a:custGeom>
            <a:avLst/>
            <a:gdLst/>
            <a:ahLst/>
            <a:cxnLst/>
            <a:rect l="l" t="t" r="r" b="b"/>
            <a:pathLst>
              <a:path w="1461135" h="1910079">
                <a:moveTo>
                  <a:pt x="1460905" y="0"/>
                </a:moveTo>
                <a:lnTo>
                  <a:pt x="1449329" y="15130"/>
                </a:lnTo>
                <a:lnTo>
                  <a:pt x="0" y="19095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5745" y="3738721"/>
            <a:ext cx="168910" cy="184150"/>
          </a:xfrm>
          <a:custGeom>
            <a:avLst/>
            <a:gdLst/>
            <a:ahLst/>
            <a:cxnLst/>
            <a:rect l="l" t="t" r="r" b="b"/>
            <a:pathLst>
              <a:path w="168910" h="184150">
                <a:moveTo>
                  <a:pt x="168433" y="0"/>
                </a:moveTo>
                <a:lnTo>
                  <a:pt x="0" y="82213"/>
                </a:lnTo>
                <a:lnTo>
                  <a:pt x="92036" y="99858"/>
                </a:lnTo>
                <a:lnTo>
                  <a:pt x="133144" y="184075"/>
                </a:lnTo>
                <a:lnTo>
                  <a:pt x="168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1256" y="3890416"/>
            <a:ext cx="694690" cy="1840864"/>
          </a:xfrm>
          <a:custGeom>
            <a:avLst/>
            <a:gdLst/>
            <a:ahLst/>
            <a:cxnLst/>
            <a:rect l="l" t="t" r="r" b="b"/>
            <a:pathLst>
              <a:path w="694689" h="1840864">
                <a:moveTo>
                  <a:pt x="0" y="0"/>
                </a:moveTo>
                <a:lnTo>
                  <a:pt x="6724" y="17824"/>
                </a:lnTo>
                <a:lnTo>
                  <a:pt x="694334" y="184045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4346" y="3790603"/>
            <a:ext cx="156851" cy="186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6389" y="2631023"/>
            <a:ext cx="908050" cy="788035"/>
          </a:xfrm>
          <a:custGeom>
            <a:avLst/>
            <a:gdLst/>
            <a:ahLst/>
            <a:cxnLst/>
            <a:rect l="l" t="t" r="r" b="b"/>
            <a:pathLst>
              <a:path w="908050" h="788035">
                <a:moveTo>
                  <a:pt x="907930" y="787876"/>
                </a:moveTo>
                <a:lnTo>
                  <a:pt x="832927" y="775195"/>
                </a:lnTo>
                <a:lnTo>
                  <a:pt x="761709" y="762381"/>
                </a:lnTo>
                <a:lnTo>
                  <a:pt x="694204" y="749442"/>
                </a:lnTo>
                <a:lnTo>
                  <a:pt x="630338" y="736384"/>
                </a:lnTo>
                <a:lnTo>
                  <a:pt x="570041" y="723215"/>
                </a:lnTo>
                <a:lnTo>
                  <a:pt x="513240" y="709943"/>
                </a:lnTo>
                <a:lnTo>
                  <a:pt x="459862" y="696574"/>
                </a:lnTo>
                <a:lnTo>
                  <a:pt x="409835" y="683117"/>
                </a:lnTo>
                <a:lnTo>
                  <a:pt x="363087" y="669579"/>
                </a:lnTo>
                <a:lnTo>
                  <a:pt x="319546" y="655967"/>
                </a:lnTo>
                <a:lnTo>
                  <a:pt x="279140" y="642288"/>
                </a:lnTo>
                <a:lnTo>
                  <a:pt x="241796" y="628551"/>
                </a:lnTo>
                <a:lnTo>
                  <a:pt x="176006" y="600929"/>
                </a:lnTo>
                <a:lnTo>
                  <a:pt x="121599" y="573160"/>
                </a:lnTo>
                <a:lnTo>
                  <a:pt x="77997" y="545303"/>
                </a:lnTo>
                <a:lnTo>
                  <a:pt x="44621" y="517418"/>
                </a:lnTo>
                <a:lnTo>
                  <a:pt x="12469" y="475668"/>
                </a:lnTo>
                <a:lnTo>
                  <a:pt x="76" y="434189"/>
                </a:lnTo>
                <a:lnTo>
                  <a:pt x="0" y="420458"/>
                </a:lnTo>
                <a:lnTo>
                  <a:pt x="1829" y="406786"/>
                </a:lnTo>
                <a:lnTo>
                  <a:pt x="18036" y="366203"/>
                </a:lnTo>
                <a:lnTo>
                  <a:pt x="48801" y="326425"/>
                </a:lnTo>
                <a:lnTo>
                  <a:pt x="92175" y="287652"/>
                </a:lnTo>
                <a:lnTo>
                  <a:pt x="127133" y="262461"/>
                </a:lnTo>
                <a:lnTo>
                  <a:pt x="166249" y="237865"/>
                </a:lnTo>
                <a:lnTo>
                  <a:pt x="208947" y="213924"/>
                </a:lnTo>
                <a:lnTo>
                  <a:pt x="254649" y="190696"/>
                </a:lnTo>
                <a:lnTo>
                  <a:pt x="302776" y="168242"/>
                </a:lnTo>
                <a:lnTo>
                  <a:pt x="352750" y="146621"/>
                </a:lnTo>
                <a:lnTo>
                  <a:pt x="403994" y="125891"/>
                </a:lnTo>
                <a:lnTo>
                  <a:pt x="455930" y="106113"/>
                </a:lnTo>
                <a:lnTo>
                  <a:pt x="507980" y="87346"/>
                </a:lnTo>
                <a:lnTo>
                  <a:pt x="559566" y="69649"/>
                </a:lnTo>
                <a:lnTo>
                  <a:pt x="610111" y="53081"/>
                </a:lnTo>
                <a:lnTo>
                  <a:pt x="659036" y="37702"/>
                </a:lnTo>
                <a:lnTo>
                  <a:pt x="705763" y="23572"/>
                </a:lnTo>
                <a:lnTo>
                  <a:pt x="749714" y="10748"/>
                </a:lnTo>
                <a:lnTo>
                  <a:pt x="770469" y="4846"/>
                </a:lnTo>
                <a:lnTo>
                  <a:pt x="78890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95569" y="2554799"/>
            <a:ext cx="183515" cy="162560"/>
          </a:xfrm>
          <a:custGeom>
            <a:avLst/>
            <a:gdLst/>
            <a:ahLst/>
            <a:cxnLst/>
            <a:rect l="l" t="t" r="r" b="b"/>
            <a:pathLst>
              <a:path w="183514" h="162560">
                <a:moveTo>
                  <a:pt x="0" y="0"/>
                </a:moveTo>
                <a:lnTo>
                  <a:pt x="42608" y="162134"/>
                </a:lnTo>
                <a:lnTo>
                  <a:pt x="183438" y="384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5869" y="2628900"/>
            <a:ext cx="16757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b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the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8400" y="2794000"/>
            <a:ext cx="1752600" cy="444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8700" y="1841098"/>
            <a:ext cx="964565" cy="559435"/>
          </a:xfrm>
          <a:custGeom>
            <a:avLst/>
            <a:gdLst/>
            <a:ahLst/>
            <a:cxnLst/>
            <a:rect l="l" t="t" r="r" b="b"/>
            <a:pathLst>
              <a:path w="964564" h="559435">
                <a:moveTo>
                  <a:pt x="964101" y="0"/>
                </a:moveTo>
                <a:lnTo>
                  <a:pt x="947621" y="9556"/>
                </a:lnTo>
                <a:lnTo>
                  <a:pt x="0" y="55920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08015" y="1787574"/>
            <a:ext cx="187325" cy="156845"/>
          </a:xfrm>
          <a:custGeom>
            <a:avLst/>
            <a:gdLst/>
            <a:ahLst/>
            <a:cxnLst/>
            <a:rect l="l" t="t" r="r" b="b"/>
            <a:pathLst>
              <a:path w="187325" h="156844">
                <a:moveTo>
                  <a:pt x="187067" y="0"/>
                </a:moveTo>
                <a:lnTo>
                  <a:pt x="0" y="11601"/>
                </a:lnTo>
                <a:lnTo>
                  <a:pt x="78306" y="63080"/>
                </a:lnTo>
                <a:lnTo>
                  <a:pt x="84108" y="156615"/>
                </a:lnTo>
                <a:lnTo>
                  <a:pt x="187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11800" y="5207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40400" y="952500"/>
            <a:ext cx="1485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11800" y="5207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</a:rPr>
              <a:t>Animal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330200" y="58801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5700" y="59817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8452" y="3823449"/>
            <a:ext cx="1461135" cy="1910080"/>
          </a:xfrm>
          <a:custGeom>
            <a:avLst/>
            <a:gdLst/>
            <a:ahLst/>
            <a:cxnLst/>
            <a:rect l="l" t="t" r="r" b="b"/>
            <a:pathLst>
              <a:path w="1461135" h="1910079">
                <a:moveTo>
                  <a:pt x="1460905" y="0"/>
                </a:moveTo>
                <a:lnTo>
                  <a:pt x="1449329" y="15130"/>
                </a:lnTo>
                <a:lnTo>
                  <a:pt x="0" y="19095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5745" y="3738721"/>
            <a:ext cx="168910" cy="184150"/>
          </a:xfrm>
          <a:custGeom>
            <a:avLst/>
            <a:gdLst/>
            <a:ahLst/>
            <a:cxnLst/>
            <a:rect l="l" t="t" r="r" b="b"/>
            <a:pathLst>
              <a:path w="168910" h="184150">
                <a:moveTo>
                  <a:pt x="168433" y="0"/>
                </a:moveTo>
                <a:lnTo>
                  <a:pt x="0" y="82213"/>
                </a:lnTo>
                <a:lnTo>
                  <a:pt x="92036" y="99858"/>
                </a:lnTo>
                <a:lnTo>
                  <a:pt x="133144" y="184075"/>
                </a:lnTo>
                <a:lnTo>
                  <a:pt x="168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1256" y="3890416"/>
            <a:ext cx="694690" cy="1840864"/>
          </a:xfrm>
          <a:custGeom>
            <a:avLst/>
            <a:gdLst/>
            <a:ahLst/>
            <a:cxnLst/>
            <a:rect l="l" t="t" r="r" b="b"/>
            <a:pathLst>
              <a:path w="694689" h="1840864">
                <a:moveTo>
                  <a:pt x="0" y="0"/>
                </a:moveTo>
                <a:lnTo>
                  <a:pt x="6724" y="17824"/>
                </a:lnTo>
                <a:lnTo>
                  <a:pt x="694334" y="184045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4346" y="3790603"/>
            <a:ext cx="156851" cy="186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6389" y="2631023"/>
            <a:ext cx="908050" cy="788035"/>
          </a:xfrm>
          <a:custGeom>
            <a:avLst/>
            <a:gdLst/>
            <a:ahLst/>
            <a:cxnLst/>
            <a:rect l="l" t="t" r="r" b="b"/>
            <a:pathLst>
              <a:path w="908050" h="788035">
                <a:moveTo>
                  <a:pt x="907930" y="787876"/>
                </a:moveTo>
                <a:lnTo>
                  <a:pt x="832927" y="775195"/>
                </a:lnTo>
                <a:lnTo>
                  <a:pt x="761709" y="762381"/>
                </a:lnTo>
                <a:lnTo>
                  <a:pt x="694204" y="749442"/>
                </a:lnTo>
                <a:lnTo>
                  <a:pt x="630338" y="736384"/>
                </a:lnTo>
                <a:lnTo>
                  <a:pt x="570041" y="723215"/>
                </a:lnTo>
                <a:lnTo>
                  <a:pt x="513240" y="709943"/>
                </a:lnTo>
                <a:lnTo>
                  <a:pt x="459862" y="696574"/>
                </a:lnTo>
                <a:lnTo>
                  <a:pt x="409835" y="683117"/>
                </a:lnTo>
                <a:lnTo>
                  <a:pt x="363087" y="669579"/>
                </a:lnTo>
                <a:lnTo>
                  <a:pt x="319546" y="655967"/>
                </a:lnTo>
                <a:lnTo>
                  <a:pt x="279140" y="642288"/>
                </a:lnTo>
                <a:lnTo>
                  <a:pt x="241796" y="628551"/>
                </a:lnTo>
                <a:lnTo>
                  <a:pt x="176006" y="600929"/>
                </a:lnTo>
                <a:lnTo>
                  <a:pt x="121599" y="573160"/>
                </a:lnTo>
                <a:lnTo>
                  <a:pt x="77997" y="545303"/>
                </a:lnTo>
                <a:lnTo>
                  <a:pt x="44621" y="517418"/>
                </a:lnTo>
                <a:lnTo>
                  <a:pt x="12469" y="475668"/>
                </a:lnTo>
                <a:lnTo>
                  <a:pt x="76" y="434189"/>
                </a:lnTo>
                <a:lnTo>
                  <a:pt x="0" y="420458"/>
                </a:lnTo>
                <a:lnTo>
                  <a:pt x="1829" y="406786"/>
                </a:lnTo>
                <a:lnTo>
                  <a:pt x="18036" y="366203"/>
                </a:lnTo>
                <a:lnTo>
                  <a:pt x="48801" y="326425"/>
                </a:lnTo>
                <a:lnTo>
                  <a:pt x="92175" y="287652"/>
                </a:lnTo>
                <a:lnTo>
                  <a:pt x="127133" y="262461"/>
                </a:lnTo>
                <a:lnTo>
                  <a:pt x="166249" y="237865"/>
                </a:lnTo>
                <a:lnTo>
                  <a:pt x="208947" y="213924"/>
                </a:lnTo>
                <a:lnTo>
                  <a:pt x="254649" y="190696"/>
                </a:lnTo>
                <a:lnTo>
                  <a:pt x="302776" y="168242"/>
                </a:lnTo>
                <a:lnTo>
                  <a:pt x="352750" y="146621"/>
                </a:lnTo>
                <a:lnTo>
                  <a:pt x="403994" y="125891"/>
                </a:lnTo>
                <a:lnTo>
                  <a:pt x="455930" y="106113"/>
                </a:lnTo>
                <a:lnTo>
                  <a:pt x="507980" y="87346"/>
                </a:lnTo>
                <a:lnTo>
                  <a:pt x="559566" y="69649"/>
                </a:lnTo>
                <a:lnTo>
                  <a:pt x="610111" y="53081"/>
                </a:lnTo>
                <a:lnTo>
                  <a:pt x="659036" y="37702"/>
                </a:lnTo>
                <a:lnTo>
                  <a:pt x="705763" y="23572"/>
                </a:lnTo>
                <a:lnTo>
                  <a:pt x="749714" y="10748"/>
                </a:lnTo>
                <a:lnTo>
                  <a:pt x="770469" y="4846"/>
                </a:lnTo>
                <a:lnTo>
                  <a:pt x="78890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95569" y="2554799"/>
            <a:ext cx="183515" cy="162560"/>
          </a:xfrm>
          <a:custGeom>
            <a:avLst/>
            <a:gdLst/>
            <a:ahLst/>
            <a:cxnLst/>
            <a:rect l="l" t="t" r="r" b="b"/>
            <a:pathLst>
              <a:path w="183514" h="162560">
                <a:moveTo>
                  <a:pt x="0" y="0"/>
                </a:moveTo>
                <a:lnTo>
                  <a:pt x="42608" y="162134"/>
                </a:lnTo>
                <a:lnTo>
                  <a:pt x="183438" y="384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5869" y="2628900"/>
            <a:ext cx="16757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b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the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8400" y="2794000"/>
            <a:ext cx="1752600" cy="444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32600" y="3606800"/>
            <a:ext cx="2133600" cy="1930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7182" y="1896785"/>
            <a:ext cx="431800" cy="1837055"/>
          </a:xfrm>
          <a:custGeom>
            <a:avLst/>
            <a:gdLst/>
            <a:ahLst/>
            <a:cxnLst/>
            <a:rect l="l" t="t" r="r" b="b"/>
            <a:pathLst>
              <a:path w="431800" h="1837054">
                <a:moveTo>
                  <a:pt x="0" y="0"/>
                </a:moveTo>
                <a:lnTo>
                  <a:pt x="4356" y="18545"/>
                </a:lnTo>
                <a:lnTo>
                  <a:pt x="431516" y="183701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79524" y="1792932"/>
            <a:ext cx="163197" cy="1823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8700" y="1841098"/>
            <a:ext cx="964565" cy="559435"/>
          </a:xfrm>
          <a:custGeom>
            <a:avLst/>
            <a:gdLst/>
            <a:ahLst/>
            <a:cxnLst/>
            <a:rect l="l" t="t" r="r" b="b"/>
            <a:pathLst>
              <a:path w="964564" h="559435">
                <a:moveTo>
                  <a:pt x="964101" y="0"/>
                </a:moveTo>
                <a:lnTo>
                  <a:pt x="947621" y="9556"/>
                </a:lnTo>
                <a:lnTo>
                  <a:pt x="0" y="55920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08015" y="1787574"/>
            <a:ext cx="187325" cy="156845"/>
          </a:xfrm>
          <a:custGeom>
            <a:avLst/>
            <a:gdLst/>
            <a:ahLst/>
            <a:cxnLst/>
            <a:rect l="l" t="t" r="r" b="b"/>
            <a:pathLst>
              <a:path w="187325" h="156844">
                <a:moveTo>
                  <a:pt x="187067" y="0"/>
                </a:moveTo>
                <a:lnTo>
                  <a:pt x="0" y="11601"/>
                </a:lnTo>
                <a:lnTo>
                  <a:pt x="78306" y="63080"/>
                </a:lnTo>
                <a:lnTo>
                  <a:pt x="84108" y="156615"/>
                </a:lnTo>
                <a:lnTo>
                  <a:pt x="187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11800" y="5207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40400" y="952500"/>
            <a:ext cx="1485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11800" y="5207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</a:rPr>
              <a:t>Animal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330200" y="58801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5700" y="59817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8452" y="3823449"/>
            <a:ext cx="1461135" cy="1910080"/>
          </a:xfrm>
          <a:custGeom>
            <a:avLst/>
            <a:gdLst/>
            <a:ahLst/>
            <a:cxnLst/>
            <a:rect l="l" t="t" r="r" b="b"/>
            <a:pathLst>
              <a:path w="1461135" h="1910079">
                <a:moveTo>
                  <a:pt x="1460905" y="0"/>
                </a:moveTo>
                <a:lnTo>
                  <a:pt x="1449329" y="15130"/>
                </a:lnTo>
                <a:lnTo>
                  <a:pt x="0" y="19095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5745" y="3738721"/>
            <a:ext cx="168910" cy="184150"/>
          </a:xfrm>
          <a:custGeom>
            <a:avLst/>
            <a:gdLst/>
            <a:ahLst/>
            <a:cxnLst/>
            <a:rect l="l" t="t" r="r" b="b"/>
            <a:pathLst>
              <a:path w="168910" h="184150">
                <a:moveTo>
                  <a:pt x="168433" y="0"/>
                </a:moveTo>
                <a:lnTo>
                  <a:pt x="0" y="82213"/>
                </a:lnTo>
                <a:lnTo>
                  <a:pt x="92036" y="99858"/>
                </a:lnTo>
                <a:lnTo>
                  <a:pt x="133144" y="184075"/>
                </a:lnTo>
                <a:lnTo>
                  <a:pt x="168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1256" y="3890416"/>
            <a:ext cx="694690" cy="1840864"/>
          </a:xfrm>
          <a:custGeom>
            <a:avLst/>
            <a:gdLst/>
            <a:ahLst/>
            <a:cxnLst/>
            <a:rect l="l" t="t" r="r" b="b"/>
            <a:pathLst>
              <a:path w="694689" h="1840864">
                <a:moveTo>
                  <a:pt x="0" y="0"/>
                </a:moveTo>
                <a:lnTo>
                  <a:pt x="6724" y="17824"/>
                </a:lnTo>
                <a:lnTo>
                  <a:pt x="694334" y="184045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4346" y="3790603"/>
            <a:ext cx="156851" cy="186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6389" y="2631023"/>
            <a:ext cx="908050" cy="788035"/>
          </a:xfrm>
          <a:custGeom>
            <a:avLst/>
            <a:gdLst/>
            <a:ahLst/>
            <a:cxnLst/>
            <a:rect l="l" t="t" r="r" b="b"/>
            <a:pathLst>
              <a:path w="908050" h="788035">
                <a:moveTo>
                  <a:pt x="907930" y="787876"/>
                </a:moveTo>
                <a:lnTo>
                  <a:pt x="832927" y="775195"/>
                </a:lnTo>
                <a:lnTo>
                  <a:pt x="761709" y="762381"/>
                </a:lnTo>
                <a:lnTo>
                  <a:pt x="694204" y="749442"/>
                </a:lnTo>
                <a:lnTo>
                  <a:pt x="630338" y="736384"/>
                </a:lnTo>
                <a:lnTo>
                  <a:pt x="570041" y="723215"/>
                </a:lnTo>
                <a:lnTo>
                  <a:pt x="513240" y="709943"/>
                </a:lnTo>
                <a:lnTo>
                  <a:pt x="459862" y="696574"/>
                </a:lnTo>
                <a:lnTo>
                  <a:pt x="409835" y="683117"/>
                </a:lnTo>
                <a:lnTo>
                  <a:pt x="363087" y="669579"/>
                </a:lnTo>
                <a:lnTo>
                  <a:pt x="319546" y="655967"/>
                </a:lnTo>
                <a:lnTo>
                  <a:pt x="279140" y="642288"/>
                </a:lnTo>
                <a:lnTo>
                  <a:pt x="241796" y="628551"/>
                </a:lnTo>
                <a:lnTo>
                  <a:pt x="176006" y="600929"/>
                </a:lnTo>
                <a:lnTo>
                  <a:pt x="121599" y="573160"/>
                </a:lnTo>
                <a:lnTo>
                  <a:pt x="77997" y="545303"/>
                </a:lnTo>
                <a:lnTo>
                  <a:pt x="44621" y="517418"/>
                </a:lnTo>
                <a:lnTo>
                  <a:pt x="12469" y="475668"/>
                </a:lnTo>
                <a:lnTo>
                  <a:pt x="76" y="434189"/>
                </a:lnTo>
                <a:lnTo>
                  <a:pt x="0" y="420458"/>
                </a:lnTo>
                <a:lnTo>
                  <a:pt x="1829" y="406786"/>
                </a:lnTo>
                <a:lnTo>
                  <a:pt x="18036" y="366203"/>
                </a:lnTo>
                <a:lnTo>
                  <a:pt x="48801" y="326425"/>
                </a:lnTo>
                <a:lnTo>
                  <a:pt x="92175" y="287652"/>
                </a:lnTo>
                <a:lnTo>
                  <a:pt x="127133" y="262461"/>
                </a:lnTo>
                <a:lnTo>
                  <a:pt x="166249" y="237865"/>
                </a:lnTo>
                <a:lnTo>
                  <a:pt x="208947" y="213924"/>
                </a:lnTo>
                <a:lnTo>
                  <a:pt x="254649" y="190696"/>
                </a:lnTo>
                <a:lnTo>
                  <a:pt x="302776" y="168242"/>
                </a:lnTo>
                <a:lnTo>
                  <a:pt x="352750" y="146621"/>
                </a:lnTo>
                <a:lnTo>
                  <a:pt x="403994" y="125891"/>
                </a:lnTo>
                <a:lnTo>
                  <a:pt x="455930" y="106113"/>
                </a:lnTo>
                <a:lnTo>
                  <a:pt x="507980" y="87346"/>
                </a:lnTo>
                <a:lnTo>
                  <a:pt x="559566" y="69649"/>
                </a:lnTo>
                <a:lnTo>
                  <a:pt x="610111" y="53081"/>
                </a:lnTo>
                <a:lnTo>
                  <a:pt x="659036" y="37702"/>
                </a:lnTo>
                <a:lnTo>
                  <a:pt x="705763" y="23572"/>
                </a:lnTo>
                <a:lnTo>
                  <a:pt x="749714" y="10748"/>
                </a:lnTo>
                <a:lnTo>
                  <a:pt x="770469" y="4846"/>
                </a:lnTo>
                <a:lnTo>
                  <a:pt x="78890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95569" y="2554799"/>
            <a:ext cx="183515" cy="162560"/>
          </a:xfrm>
          <a:custGeom>
            <a:avLst/>
            <a:gdLst/>
            <a:ahLst/>
            <a:cxnLst/>
            <a:rect l="l" t="t" r="r" b="b"/>
            <a:pathLst>
              <a:path w="183514" h="162560">
                <a:moveTo>
                  <a:pt x="0" y="0"/>
                </a:moveTo>
                <a:lnTo>
                  <a:pt x="42608" y="162134"/>
                </a:lnTo>
                <a:lnTo>
                  <a:pt x="183438" y="384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5869" y="2628900"/>
            <a:ext cx="16757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b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the</a:t>
            </a:r>
          </a:p>
        </p:txBody>
      </p:sp>
      <p:sp>
        <p:nvSpPr>
          <p:cNvPr id="16" name="object 16"/>
          <p:cNvSpPr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8400" y="2794000"/>
            <a:ext cx="1752600" cy="444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32600" y="3606800"/>
            <a:ext cx="2133600" cy="1930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39300" y="3924300"/>
            <a:ext cx="3098800" cy="1320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47182" y="1896785"/>
            <a:ext cx="431800" cy="1837055"/>
          </a:xfrm>
          <a:custGeom>
            <a:avLst/>
            <a:gdLst/>
            <a:ahLst/>
            <a:cxnLst/>
            <a:rect l="l" t="t" r="r" b="b"/>
            <a:pathLst>
              <a:path w="431800" h="1837054">
                <a:moveTo>
                  <a:pt x="0" y="0"/>
                </a:moveTo>
                <a:lnTo>
                  <a:pt x="4356" y="18545"/>
                </a:lnTo>
                <a:lnTo>
                  <a:pt x="431516" y="183701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79524" y="1792932"/>
            <a:ext cx="163197" cy="1823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29273" y="1812316"/>
            <a:ext cx="3128010" cy="2010410"/>
          </a:xfrm>
          <a:custGeom>
            <a:avLst/>
            <a:gdLst/>
            <a:ahLst/>
            <a:cxnLst/>
            <a:rect l="l" t="t" r="r" b="b"/>
            <a:pathLst>
              <a:path w="3128009" h="2010410">
                <a:moveTo>
                  <a:pt x="0" y="0"/>
                </a:moveTo>
                <a:lnTo>
                  <a:pt x="16026" y="10299"/>
                </a:lnTo>
                <a:lnTo>
                  <a:pt x="3127626" y="201038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9534" y="1754634"/>
            <a:ext cx="186690" cy="161290"/>
          </a:xfrm>
          <a:custGeom>
            <a:avLst/>
            <a:gdLst/>
            <a:ahLst/>
            <a:cxnLst/>
            <a:rect l="l" t="t" r="r" b="b"/>
            <a:pathLst>
              <a:path w="186690" h="161289">
                <a:moveTo>
                  <a:pt x="0" y="0"/>
                </a:moveTo>
                <a:lnTo>
                  <a:pt x="95698" y="161154"/>
                </a:lnTo>
                <a:lnTo>
                  <a:pt x="105765" y="67981"/>
                </a:lnTo>
                <a:lnTo>
                  <a:pt x="186342" y="201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67310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2946400"/>
            <a:ext cx="11811000" cy="47397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79692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4161154" algn="l"/>
                <a:tab pos="5298440" algn="l"/>
              </a:tabLst>
            </a:pPr>
            <a:r>
              <a:rPr sz="4200" spc="-35" dirty="0">
                <a:latin typeface="Gill Sans MT"/>
                <a:cs typeface="Gill Sans MT"/>
              </a:rPr>
              <a:t>Like</a:t>
            </a:r>
            <a:r>
              <a:rPr sz="4200" dirty="0">
                <a:latin typeface="Gill Sans MT"/>
                <a:cs typeface="Gill Sans MT"/>
              </a:rPr>
              <a:t> 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abstract	</a:t>
            </a:r>
            <a:r>
              <a:rPr sz="4200" dirty="0">
                <a:latin typeface="Gill Sans MT"/>
                <a:cs typeface="Gill Sans MT"/>
              </a:rPr>
              <a:t>class	</a:t>
            </a:r>
            <a:r>
              <a:rPr sz="4200" spc="-5" dirty="0">
                <a:latin typeface="Gill Sans MT"/>
                <a:cs typeface="Gill Sans MT"/>
              </a:rPr>
              <a:t>with the </a:t>
            </a:r>
            <a:r>
              <a:rPr sz="4200" spc="-15" dirty="0">
                <a:latin typeface="Gill Sans MT"/>
                <a:cs typeface="Gill Sans MT"/>
              </a:rPr>
              <a:t>following</a:t>
            </a:r>
            <a:r>
              <a:rPr lang="en-US" sz="4200" spc="-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restrictions: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11300" algn="l"/>
              </a:tabLst>
            </a:pPr>
            <a:r>
              <a:rPr sz="4200" spc="-5" dirty="0">
                <a:latin typeface="Gill Sans MT"/>
                <a:cs typeface="Gill Sans MT"/>
              </a:rPr>
              <a:t>Cannot </a:t>
            </a:r>
            <a:r>
              <a:rPr sz="4200" spc="-60" dirty="0">
                <a:latin typeface="Gill Sans MT"/>
                <a:cs typeface="Gill Sans MT"/>
              </a:rPr>
              <a:t>have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constructors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11300" algn="l"/>
              </a:tabLst>
            </a:pPr>
            <a:r>
              <a:rPr sz="4200" spc="-5" dirty="0">
                <a:latin typeface="Gill Sans MT"/>
                <a:cs typeface="Gill Sans MT"/>
              </a:rPr>
              <a:t>Cannot </a:t>
            </a: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spc="-5" dirty="0">
                <a:latin typeface="Gill Sans MT"/>
                <a:cs typeface="Gill Sans MT"/>
              </a:rPr>
              <a:t>instance</a:t>
            </a:r>
            <a:r>
              <a:rPr sz="4200" spc="4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variables</a:t>
            </a:r>
            <a:endParaRPr sz="4200" dirty="0">
              <a:latin typeface="Gill Sans MT"/>
              <a:cs typeface="Gill Sans MT"/>
            </a:endParaRPr>
          </a:p>
          <a:p>
            <a:pPr marL="622300" marR="177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22300" algn="l"/>
                <a:tab pos="7165975" algn="l"/>
                <a:tab pos="8235315" algn="l"/>
              </a:tabLst>
            </a:pPr>
            <a:r>
              <a:rPr sz="4200" spc="-90" dirty="0">
                <a:latin typeface="Gill Sans MT"/>
                <a:cs typeface="Gill Sans MT"/>
              </a:rPr>
              <a:t>However,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-26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inherit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</a:t>
            </a:r>
            <a:r>
              <a:rPr lang="en-US" sz="4200" spc="-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them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n</a:t>
            </a:r>
            <a:r>
              <a:rPr sz="4200" dirty="0">
                <a:latin typeface="Gill Sans MT"/>
                <a:cs typeface="Gill Sans MT"/>
              </a:rPr>
              <a:t>ywhe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spc="80" dirty="0">
                <a:latin typeface="Gill Sans MT"/>
                <a:cs typeface="Gill Sans MT"/>
              </a:rPr>
              <a:t>e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nherit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f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om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m</a:t>
            </a:r>
            <a:r>
              <a:rPr sz="4200" dirty="0">
                <a:latin typeface="Gill Sans MT"/>
                <a:cs typeface="Gill Sans MT"/>
              </a:rPr>
              <a:t>ultiple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interfaces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226" y="3556000"/>
            <a:ext cx="1026858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ThisExample.java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931" y="723900"/>
            <a:ext cx="88823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45" dirty="0"/>
              <a:t> </a:t>
            </a:r>
            <a:r>
              <a:rPr spc="-5" dirty="0">
                <a:latin typeface="Courier New"/>
                <a:cs typeface="Courier New"/>
              </a:rPr>
              <a:t>interface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1841" y="2838450"/>
            <a:ext cx="930719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interface CanBreathe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void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breathe();</a:t>
            </a: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931" y="723900"/>
            <a:ext cx="88823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45" dirty="0"/>
              <a:t> </a:t>
            </a:r>
            <a:r>
              <a:rPr spc="-5" dirty="0">
                <a:latin typeface="Courier New"/>
                <a:cs typeface="Courier New"/>
              </a:rPr>
              <a:t>interface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041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400" y="2838450"/>
            <a:ext cx="9947275" cy="49898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71880" marR="225425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interface CanBreathe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void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breathe();</a:t>
            </a:r>
          </a:p>
          <a:p>
            <a:pPr marL="4318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650" dirty="0">
              <a:latin typeface="Times New Roman"/>
              <a:cs typeface="Times New Roman"/>
            </a:endParaRPr>
          </a:p>
          <a:p>
            <a:pPr marL="12700" marR="9652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Foo extends </a:t>
            </a:r>
            <a:r>
              <a:rPr sz="4200" dirty="0">
                <a:latin typeface="Courier New"/>
                <a:cs typeface="Courier New"/>
              </a:rPr>
              <a:t>Bar  </a:t>
            </a:r>
            <a:r>
              <a:rPr sz="4200" spc="-5" dirty="0">
                <a:latin typeface="Courier New"/>
                <a:cs typeface="Courier New"/>
              </a:rPr>
              <a:t>implements CanBreathe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560"/>
              </a:lnSpc>
            </a:pPr>
            <a:r>
              <a:rPr sz="4200" spc="-5" dirty="0">
                <a:latin typeface="Courier New"/>
                <a:cs typeface="Courier New"/>
              </a:rPr>
              <a:t>public void breathe()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931" y="723900"/>
            <a:ext cx="88823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45" dirty="0"/>
              <a:t> </a:t>
            </a:r>
            <a:r>
              <a:rPr spc="-5" dirty="0">
                <a:latin typeface="Courier New"/>
                <a:cs typeface="Courier New"/>
              </a:rPr>
              <a:t>interface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041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9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0" y="2838450"/>
            <a:ext cx="11867515" cy="65138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13280" marR="1104265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interface CanBreathe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void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breathe();</a:t>
            </a:r>
          </a:p>
          <a:p>
            <a:pPr marL="14732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650" dirty="0">
              <a:latin typeface="Times New Roman"/>
              <a:cs typeface="Times New Roman"/>
            </a:endParaRPr>
          </a:p>
          <a:p>
            <a:pPr marL="1054100" marR="1844039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Foo extends </a:t>
            </a:r>
            <a:r>
              <a:rPr sz="4200" dirty="0">
                <a:latin typeface="Courier New"/>
                <a:cs typeface="Courier New"/>
              </a:rPr>
              <a:t>Bar  </a:t>
            </a:r>
            <a:r>
              <a:rPr sz="4200" spc="-5" dirty="0">
                <a:latin typeface="Courier New"/>
                <a:cs typeface="Courier New"/>
              </a:rPr>
              <a:t>implements CanBreathe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694180">
              <a:lnSpc>
                <a:spcPts val="4560"/>
              </a:lnSpc>
            </a:pPr>
            <a:r>
              <a:rPr sz="4200" spc="-5" dirty="0">
                <a:latin typeface="Courier New"/>
                <a:cs typeface="Courier New"/>
              </a:rPr>
              <a:t>public void breathe()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6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0541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 marR="5080">
              <a:lnSpc>
                <a:spcPts val="4800"/>
              </a:lnSpc>
              <a:spcBef>
                <a:spcPts val="2520"/>
              </a:spcBef>
            </a:pPr>
            <a:r>
              <a:rPr sz="4200" spc="-5" dirty="0">
                <a:latin typeface="Courier New"/>
                <a:cs typeface="Courier New"/>
              </a:rPr>
              <a:t>public class Multi extends </a:t>
            </a:r>
            <a:r>
              <a:rPr sz="4200" dirty="0">
                <a:latin typeface="Courier New"/>
                <a:cs typeface="Courier New"/>
              </a:rPr>
              <a:t>Alpha  </a:t>
            </a:r>
            <a:r>
              <a:rPr sz="4200" spc="-5" dirty="0">
                <a:latin typeface="Courier New"/>
                <a:cs typeface="Courier New"/>
              </a:rPr>
              <a:t>implements Beta, Gamma, Delta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045" y="16878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8625" y="1752600"/>
            <a:ext cx="4117975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ts val="5240"/>
              </a:lnSpc>
              <a:buSzPct val="170238"/>
              <a:buChar char="•"/>
              <a:tabLst>
                <a:tab pos="584200" algn="l"/>
              </a:tabLst>
            </a:pPr>
            <a:r>
              <a:rPr sz="4200" dirty="0">
                <a:latin typeface="Courier New"/>
                <a:cs typeface="Courier New"/>
              </a:rPr>
              <a:t>Animal.java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2430" y="2611120"/>
            <a:ext cx="5449570" cy="805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CanBreathe.java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Mammal.java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Dog.java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Cat.java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CanFly.java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Parrot.java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Bat.java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Spider.java</a:t>
            </a: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AnimalMain.java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10896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9796" y="287020"/>
            <a:ext cx="62541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0525" algn="l"/>
              </a:tabLst>
            </a:pPr>
            <a:r>
              <a:rPr sz="8400" dirty="0">
                <a:latin typeface="Gill Sans MT"/>
                <a:cs typeface="Gill Sans MT"/>
              </a:rPr>
              <a:t>Name	</a:t>
            </a:r>
            <a:r>
              <a:rPr sz="8400" spc="-5" dirty="0">
                <a:latin typeface="Gill Sans MT"/>
                <a:cs typeface="Gill Sans MT"/>
              </a:rPr>
              <a:t>Clashes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2" y="1879600"/>
            <a:ext cx="12864465" cy="1325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670175" marR="5080" indent="-2658110">
              <a:lnSpc>
                <a:spcPts val="5200"/>
              </a:lnSpc>
              <a:spcBef>
                <a:spcPts val="140"/>
              </a:spcBef>
              <a:tabLst>
                <a:tab pos="4766310" algn="l"/>
                <a:tab pos="6075045" algn="l"/>
                <a:tab pos="6656070" algn="l"/>
                <a:tab pos="11897360" algn="l"/>
              </a:tabLst>
            </a:pPr>
            <a:r>
              <a:rPr sz="4200" dirty="0">
                <a:latin typeface="Courier New"/>
                <a:cs typeface="Courier New"/>
              </a:rPr>
              <a:t>this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er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v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riables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hich	h</a:t>
            </a:r>
            <a:r>
              <a:rPr sz="4200" spc="-15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 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same	</a:t>
            </a:r>
            <a:r>
              <a:rPr sz="4200" spc="-5" dirty="0">
                <a:latin typeface="Gill Sans MT"/>
                <a:cs typeface="Gill Sans MT"/>
              </a:rPr>
              <a:t>name	</a:t>
            </a:r>
            <a:r>
              <a:rPr sz="4200" dirty="0">
                <a:latin typeface="Gill Sans MT"/>
                <a:cs typeface="Gill Sans MT"/>
              </a:rPr>
              <a:t>as	</a:t>
            </a:r>
            <a:r>
              <a:rPr sz="4200" spc="-5" dirty="0">
                <a:latin typeface="Gill Sans MT"/>
                <a:cs typeface="Gill Sans MT"/>
              </a:rPr>
              <a:t>normal variables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796" y="426720"/>
            <a:ext cx="62541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0525" algn="l"/>
              </a:tabLst>
            </a:pPr>
            <a:r>
              <a:rPr dirty="0"/>
              <a:t>Name	</a:t>
            </a:r>
            <a:r>
              <a:rPr spc="-5" dirty="0"/>
              <a:t>Clashes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7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622" y="1879600"/>
            <a:ext cx="12864465" cy="5485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670175" marR="5080" indent="-2658110">
              <a:lnSpc>
                <a:spcPts val="5200"/>
              </a:lnSpc>
              <a:spcBef>
                <a:spcPts val="140"/>
              </a:spcBef>
              <a:tabLst>
                <a:tab pos="4766310" algn="l"/>
                <a:tab pos="6075045" algn="l"/>
                <a:tab pos="6656070" algn="l"/>
                <a:tab pos="11897360" algn="l"/>
              </a:tabLst>
            </a:pPr>
            <a:r>
              <a:rPr sz="4200" dirty="0">
                <a:latin typeface="Courier New"/>
                <a:cs typeface="Courier New"/>
              </a:rPr>
              <a:t>this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er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v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riables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hich	h</a:t>
            </a:r>
            <a:r>
              <a:rPr sz="4200" spc="-15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 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same	</a:t>
            </a:r>
            <a:r>
              <a:rPr sz="4200" spc="-5" dirty="0">
                <a:latin typeface="Gill Sans MT"/>
                <a:cs typeface="Gill Sans MT"/>
              </a:rPr>
              <a:t>name	</a:t>
            </a:r>
            <a:r>
              <a:rPr sz="4200" dirty="0">
                <a:latin typeface="Gill Sans MT"/>
                <a:cs typeface="Gill Sans MT"/>
              </a:rPr>
              <a:t>as	</a:t>
            </a:r>
            <a:r>
              <a:rPr sz="4200" spc="-5" dirty="0">
                <a:latin typeface="Gill Sans MT"/>
                <a:cs typeface="Gill Sans MT"/>
              </a:rPr>
              <a:t>normal variables</a:t>
            </a:r>
            <a:endParaRPr sz="4200" dirty="0">
              <a:latin typeface="Gill Sans MT"/>
              <a:cs typeface="Gill Sans MT"/>
            </a:endParaRPr>
          </a:p>
          <a:p>
            <a:pPr marL="2750185" marR="3064510" indent="-640715">
              <a:lnSpc>
                <a:spcPts val="4800"/>
              </a:lnSpc>
              <a:spcBef>
                <a:spcPts val="3870"/>
              </a:spcBef>
            </a:pPr>
            <a:r>
              <a:rPr sz="4200" spc="-5" dirty="0">
                <a:latin typeface="Courier New"/>
                <a:cs typeface="Courier New"/>
              </a:rPr>
              <a:t>public class NameClash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3390265" marR="2104390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</a:t>
            </a:r>
            <a:r>
              <a:rPr sz="4200" spc="-5" dirty="0" err="1">
                <a:latin typeface="Courier New"/>
                <a:cs typeface="Courier New"/>
              </a:rPr>
              <a:t>NameClash</a:t>
            </a:r>
            <a:r>
              <a:rPr sz="4200" spc="-5" dirty="0">
                <a:latin typeface="Courier New"/>
                <a:cs typeface="Courier New"/>
              </a:rPr>
              <a:t>(int x) </a:t>
            </a:r>
            <a:r>
              <a:rPr sz="4200" dirty="0">
                <a:latin typeface="Courier New"/>
                <a:cs typeface="Courier New"/>
              </a:rPr>
              <a:t>{</a:t>
            </a:r>
            <a:r>
              <a:rPr lang="en-US" sz="4200" dirty="0">
                <a:latin typeface="Courier New"/>
                <a:cs typeface="Courier New"/>
              </a:rPr>
              <a:t>  </a:t>
            </a:r>
            <a:r>
              <a:rPr lang="en-US" sz="4200" spc="-5" dirty="0" err="1">
                <a:latin typeface="Courier New"/>
                <a:cs typeface="Courier New"/>
              </a:rPr>
              <a:t>this.</a:t>
            </a:r>
            <a:r>
              <a:rPr sz="4200" spc="-5" dirty="0" err="1">
                <a:latin typeface="Courier New"/>
                <a:cs typeface="Courier New"/>
              </a:rPr>
              <a:t>x</a:t>
            </a:r>
            <a:r>
              <a:rPr sz="4200" spc="-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275018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211010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8410" y="3556000"/>
            <a:ext cx="898842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NameClash.java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4074</TotalTime>
  <Words>2127</Words>
  <Application>Microsoft Macintosh PowerPoint</Application>
  <PresentationFormat>Custom</PresentationFormat>
  <Paragraphs>488</Paragraphs>
  <Slides>63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Calibri</vt:lpstr>
      <vt:lpstr>Courier New</vt:lpstr>
      <vt:lpstr>Gill Sans MT</vt:lpstr>
      <vt:lpstr>Lucida Sans</vt:lpstr>
      <vt:lpstr>Lucida Sans Unicode</vt:lpstr>
      <vt:lpstr>Times New Roman</vt:lpstr>
      <vt:lpstr>Office Theme</vt:lpstr>
      <vt:lpstr>COMP 110/L Lecture 21  Maryam Jalali         Slides adapted from Dr. Kyle Dewey</vt:lpstr>
      <vt:lpstr>Outline</vt:lpstr>
      <vt:lpstr>this</vt:lpstr>
      <vt:lpstr>this</vt:lpstr>
      <vt:lpstr>this</vt:lpstr>
      <vt:lpstr>Example: ThisExample.java</vt:lpstr>
      <vt:lpstr>PowerPoint Presentation</vt:lpstr>
      <vt:lpstr>Name Clashes</vt:lpstr>
      <vt:lpstr>Example: NameClash.java</vt:lpstr>
      <vt:lpstr>instanceof</vt:lpstr>
      <vt:lpstr>PowerPoint Presentation</vt:lpstr>
      <vt:lpstr>instanceof</vt:lpstr>
      <vt:lpstr>Example: InstanceOfExample.java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equals()</vt:lpstr>
      <vt:lpstr>equals()</vt:lpstr>
      <vt:lpstr>equals()</vt:lpstr>
      <vt:lpstr>equals()</vt:lpstr>
      <vt:lpstr>equals()</vt:lpstr>
      <vt:lpstr>equals() vs. ==</vt:lpstr>
      <vt:lpstr>Example: StringEquals.java</vt:lpstr>
      <vt:lpstr>Defining Your Own equals()</vt:lpstr>
      <vt:lpstr>Example: CustomEquals.java</vt:lpstr>
      <vt:lpstr>protected</vt:lpstr>
      <vt:lpstr>protected</vt:lpstr>
      <vt:lpstr>protected</vt:lpstr>
      <vt:lpstr>protected</vt:lpstr>
      <vt:lpstr>protected</vt:lpstr>
      <vt:lpstr>protected</vt:lpstr>
      <vt:lpstr>protected</vt:lpstr>
      <vt:lpstr>PowerPoint Presentation</vt:lpstr>
      <vt:lpstr>PowerPoint Presentation</vt:lpstr>
      <vt:lpstr>interface</vt:lpstr>
      <vt:lpstr>breathe</vt:lpstr>
      <vt:lpstr>Animal</vt:lpstr>
      <vt:lpstr>Animal</vt:lpstr>
      <vt:lpstr>Animal</vt:lpstr>
      <vt:lpstr>interface</vt:lpstr>
      <vt:lpstr>Using interfaces</vt:lpstr>
      <vt:lpstr>Using interfaces</vt:lpstr>
      <vt:lpstr>Using interfaces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22  Mahdi Ebrahimi   Slides are adapted from Dr. Kyle Dewey</dc:title>
  <cp:lastModifiedBy>Jalali , Maryam</cp:lastModifiedBy>
  <cp:revision>34</cp:revision>
  <cp:lastPrinted>2020-04-27T20:01:43Z</cp:lastPrinted>
  <dcterms:created xsi:type="dcterms:W3CDTF">2019-11-25T20:52:29Z</dcterms:created>
  <dcterms:modified xsi:type="dcterms:W3CDTF">2020-11-26T21:33:07Z</dcterms:modified>
</cp:coreProperties>
</file>