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95" r:id="rId5"/>
    <p:sldId id="259" r:id="rId6"/>
    <p:sldId id="260" r:id="rId7"/>
    <p:sldId id="261" r:id="rId8"/>
    <p:sldId id="262" r:id="rId9"/>
    <p:sldId id="263" r:id="rId10"/>
    <p:sldId id="296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</p:sldIdLst>
  <p:sldSz cx="13004800" cy="11404600"/>
  <p:notesSz cx="13004800" cy="11404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301" autoAdjust="0"/>
  </p:normalViewPr>
  <p:slideViewPr>
    <p:cSldViewPr>
      <p:cViewPr varScale="1">
        <p:scale>
          <a:sx n="44" d="100"/>
          <a:sy n="44" d="100"/>
        </p:scale>
        <p:origin x="219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EC3F26-75C7-4E03-939B-F33DF7C3FEC5}" type="datetimeFigureOut">
              <a:rPr lang="en-US" smtClean="0"/>
              <a:t>7/23/2020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425575"/>
            <a:ext cx="4391025" cy="3849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487988"/>
            <a:ext cx="10404475" cy="449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83310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83310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A04D4-E478-4EE5-8FC8-99941C6B4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44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a </a:t>
            </a:r>
            <a:r>
              <a:rPr lang="en-US" sz="1200" spc="-5" dirty="0">
                <a:latin typeface="Lucida Sans Unicode"/>
                <a:cs typeface="Lucida Sans Unicode"/>
              </a:rPr>
              <a:t>valid sentence according to the syntactic rules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114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English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776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-The Java compiler takes the </a:t>
            </a:r>
            <a:r>
              <a:rPr lang="en-US" sz="1200" dirty="0">
                <a:latin typeface="Lucida Sans Unicode"/>
                <a:cs typeface="Lucida Sans Unicode"/>
              </a:rPr>
              <a:t>source code </a:t>
            </a:r>
            <a:r>
              <a:rPr lang="en-US" sz="1200" spc="-5" dirty="0">
                <a:latin typeface="Lucida Sans Unicode"/>
                <a:cs typeface="Lucida Sans Unicode"/>
              </a:rPr>
              <a:t>as </a:t>
            </a:r>
            <a:r>
              <a:rPr lang="en-US" sz="1200" dirty="0">
                <a:latin typeface="Lucida Sans Unicode"/>
                <a:cs typeface="Lucida Sans Unicode"/>
              </a:rPr>
              <a:t>input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5982335" algn="l"/>
                <a:tab pos="6465570" algn="l"/>
              </a:tabLst>
            </a:pPr>
            <a:r>
              <a:rPr lang="en-US" sz="1200" spc="-5" dirty="0">
                <a:latin typeface="Lucida Sans Unicode"/>
                <a:cs typeface="Lucida Sans Unicode"/>
              </a:rPr>
              <a:t>-The compiler reads through the</a:t>
            </a:r>
            <a:r>
              <a:rPr lang="en-US" sz="1200" spc="7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source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code.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5982335" algn="l"/>
                <a:tab pos="6465570" algn="l"/>
              </a:tabLst>
            </a:pP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there are any surface-level problems with  the </a:t>
            </a:r>
            <a:r>
              <a:rPr lang="en-US" sz="1200" dirty="0">
                <a:latin typeface="Lucida Sans Unicode"/>
                <a:cs typeface="Lucida Sans Unicode"/>
              </a:rPr>
              <a:t>source </a:t>
            </a:r>
            <a:r>
              <a:rPr lang="en-US" sz="1200" spc="-5" dirty="0">
                <a:latin typeface="Lucida Sans Unicode"/>
                <a:cs typeface="Lucida Sans Unicode"/>
              </a:rPr>
              <a:t>code, the compiler </a:t>
            </a:r>
            <a:r>
              <a:rPr lang="en-US" sz="1200" dirty="0">
                <a:latin typeface="Lucida Sans Unicode"/>
                <a:cs typeface="Lucida Sans Unicode"/>
              </a:rPr>
              <a:t>will</a:t>
            </a:r>
            <a:r>
              <a:rPr lang="en-US" sz="1200" spc="6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reject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it.	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  <a:tabLst>
                <a:tab pos="5982335" algn="l"/>
                <a:tab pos="6465570" algn="l"/>
              </a:tabLst>
            </a:pP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dirty="0">
                <a:latin typeface="Lucida Sans Unicode"/>
                <a:cs typeface="Lucida Sans Unicode"/>
              </a:rPr>
              <a:t>code is </a:t>
            </a:r>
            <a:r>
              <a:rPr lang="en-US" sz="1200" spc="-5" dirty="0">
                <a:latin typeface="Lucida Sans Unicode"/>
                <a:cs typeface="Lucida Sans Unicode"/>
              </a:rPr>
              <a:t>free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surface-level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problems...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96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algn="just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-...then the Java compiler </a:t>
            </a:r>
            <a:r>
              <a:rPr lang="en-US" sz="1200" dirty="0">
                <a:latin typeface="Lucida Sans Unicode"/>
                <a:cs typeface="Lucida Sans Unicode"/>
              </a:rPr>
              <a:t>will </a:t>
            </a:r>
            <a:r>
              <a:rPr lang="en-US" sz="1200" spc="-5" dirty="0">
                <a:latin typeface="Lucida Sans Unicode"/>
                <a:cs typeface="Lucida Sans Unicode"/>
              </a:rPr>
              <a:t>translate the </a:t>
            </a:r>
            <a:r>
              <a:rPr lang="en-US" sz="1200" dirty="0">
                <a:latin typeface="Lucida Sans Unicode"/>
                <a:cs typeface="Lucida Sans Unicode"/>
              </a:rPr>
              <a:t>source code </a:t>
            </a:r>
            <a:r>
              <a:rPr lang="en-US" sz="1200" spc="-5" dirty="0">
                <a:latin typeface="Lucida Sans Unicode"/>
                <a:cs typeface="Lucida Sans Unicode"/>
              </a:rPr>
              <a:t>into Java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bytecode.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 algn="just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-Java bytecode </a:t>
            </a:r>
            <a:r>
              <a:rPr lang="en-US" sz="1200" dirty="0">
                <a:latin typeface="Lucida Sans Unicode"/>
                <a:cs typeface="Lucida Sans Unicode"/>
              </a:rPr>
              <a:t>is a </a:t>
            </a:r>
            <a:r>
              <a:rPr lang="en-US" sz="1200" spc="-5" dirty="0">
                <a:latin typeface="Lucida Sans Unicode"/>
                <a:cs typeface="Lucida Sans Unicode"/>
              </a:rPr>
              <a:t>representation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dirty="0">
                <a:latin typeface="Lucida Sans Unicode"/>
                <a:cs typeface="Lucida Sans Unicode"/>
              </a:rPr>
              <a:t>source code </a:t>
            </a:r>
            <a:r>
              <a:rPr lang="en-US" sz="1200" spc="-5" dirty="0">
                <a:latin typeface="Lucida Sans Unicode"/>
                <a:cs typeface="Lucida Sans Unicode"/>
              </a:rPr>
              <a:t>that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intended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the machine. </a:t>
            </a:r>
          </a:p>
          <a:p>
            <a:pPr marL="12700" marR="5080" algn="just">
              <a:lnSpc>
                <a:spcPts val="260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While we could </a:t>
            </a:r>
            <a:r>
              <a:rPr lang="en-US" sz="1200" spc="-5" dirty="0">
                <a:latin typeface="Lucida Sans Unicode"/>
                <a:cs typeface="Lucida Sans Unicode"/>
              </a:rPr>
              <a:t>technically write directly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bytecode, bytecode </a:t>
            </a:r>
            <a:r>
              <a:rPr lang="en-US" sz="1200" dirty="0">
                <a:latin typeface="Lucida Sans Unicode"/>
                <a:cs typeface="Lucida Sans Unicode"/>
              </a:rPr>
              <a:t>is not </a:t>
            </a:r>
            <a:r>
              <a:rPr lang="en-US" sz="1200" spc="-5" dirty="0">
                <a:latin typeface="Lucida Sans Unicode"/>
                <a:cs typeface="Lucida Sans Unicode"/>
              </a:rPr>
              <a:t>exactly straightforward, and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wasn’t designed to </a:t>
            </a:r>
            <a:r>
              <a:rPr lang="en-US" sz="1200" dirty="0">
                <a:latin typeface="Lucida Sans Unicode"/>
                <a:cs typeface="Lucida Sans Unicode"/>
              </a:rPr>
              <a:t>be </a:t>
            </a:r>
            <a:r>
              <a:rPr lang="en-US" sz="1200" spc="-5" dirty="0">
                <a:latin typeface="Lucida Sans Unicode"/>
                <a:cs typeface="Lucida Sans Unicode"/>
              </a:rPr>
              <a:t>directly used </a:t>
            </a:r>
            <a:r>
              <a:rPr lang="en-US" sz="1200" dirty="0">
                <a:latin typeface="Lucida Sans Unicode"/>
                <a:cs typeface="Lucida Sans Unicode"/>
              </a:rPr>
              <a:t>by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humans.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06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-The JVM </a:t>
            </a:r>
            <a:r>
              <a:rPr lang="en-US" sz="1200" dirty="0">
                <a:latin typeface="Lucida Sans Unicode"/>
                <a:cs typeface="Lucida Sans Unicode"/>
              </a:rPr>
              <a:t>will </a:t>
            </a:r>
            <a:r>
              <a:rPr lang="en-US" sz="1200" spc="-5" dirty="0">
                <a:latin typeface="Lucida Sans Unicode"/>
                <a:cs typeface="Lucida Sans Unicode"/>
              </a:rPr>
              <a:t>read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the Java bytecode and </a:t>
            </a:r>
            <a:r>
              <a:rPr lang="en-US" sz="1200" dirty="0">
                <a:latin typeface="Lucida Sans Unicode"/>
                <a:cs typeface="Lucida Sans Unicode"/>
              </a:rPr>
              <a:t>do </a:t>
            </a:r>
            <a:r>
              <a:rPr lang="en-US" sz="1200" spc="-5" dirty="0">
                <a:latin typeface="Lucida Sans Unicode"/>
                <a:cs typeface="Lucida Sans Unicode"/>
              </a:rPr>
              <a:t>whatever the bytecode tells the JVM to</a:t>
            </a:r>
            <a:r>
              <a:rPr lang="en-US" sz="1200" spc="8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do.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-The Java compiler made </a:t>
            </a:r>
            <a:r>
              <a:rPr lang="en-US" sz="1200" dirty="0">
                <a:latin typeface="Lucida Sans Unicode"/>
                <a:cs typeface="Lucida Sans Unicode"/>
              </a:rPr>
              <a:t>sure </a:t>
            </a:r>
            <a:r>
              <a:rPr lang="en-US" sz="1200" spc="-5" dirty="0">
                <a:latin typeface="Lucida Sans Unicode"/>
                <a:cs typeface="Lucida Sans Unicode"/>
              </a:rPr>
              <a:t>that the Java bytecode produced was an accurate translation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the Java </a:t>
            </a:r>
            <a:r>
              <a:rPr lang="en-US" sz="1200" dirty="0">
                <a:latin typeface="Lucida Sans Unicode"/>
                <a:cs typeface="Lucida Sans Unicode"/>
              </a:rPr>
              <a:t>source code you </a:t>
            </a:r>
            <a:r>
              <a:rPr lang="en-US" sz="1200" spc="-5" dirty="0">
                <a:latin typeface="Lucida Sans Unicode"/>
                <a:cs typeface="Lucida Sans Unicode"/>
              </a:rPr>
              <a:t>wrote, </a:t>
            </a:r>
            <a:r>
              <a:rPr lang="en-US" sz="1200" dirty="0">
                <a:latin typeface="Lucida Sans Unicode"/>
                <a:cs typeface="Lucida Sans Unicode"/>
              </a:rPr>
              <a:t>so </a:t>
            </a:r>
            <a:r>
              <a:rPr lang="en-US" sz="1200" spc="-5" dirty="0">
                <a:latin typeface="Lucida Sans Unicode"/>
                <a:cs typeface="Lucida Sans Unicode"/>
              </a:rPr>
              <a:t>ultimately the JVM </a:t>
            </a:r>
            <a:r>
              <a:rPr lang="en-US" sz="1200" dirty="0">
                <a:latin typeface="Lucida Sans Unicode"/>
                <a:cs typeface="Lucida Sans Unicode"/>
              </a:rPr>
              <a:t>is doing </a:t>
            </a:r>
            <a:r>
              <a:rPr lang="en-US" sz="1200" spc="-5" dirty="0">
                <a:latin typeface="Lucida Sans Unicode"/>
                <a:cs typeface="Lucida Sans Unicode"/>
              </a:rPr>
              <a:t>exactly what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told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to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do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139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JVM itself </a:t>
            </a:r>
            <a:r>
              <a:rPr lang="en-US" sz="1200" dirty="0">
                <a:latin typeface="Lucida Sans Unicode"/>
                <a:cs typeface="Lucida Sans Unicode"/>
              </a:rPr>
              <a:t>is just a </a:t>
            </a:r>
            <a:r>
              <a:rPr lang="en-US" sz="1200" spc="-5" dirty="0">
                <a:latin typeface="Lucida Sans Unicode"/>
                <a:cs typeface="Lucida Sans Unicode"/>
              </a:rPr>
              <a:t>program that </a:t>
            </a:r>
            <a:r>
              <a:rPr lang="en-US" sz="1200" dirty="0">
                <a:latin typeface="Lucida Sans Unicode"/>
                <a:cs typeface="Lucida Sans Unicode"/>
              </a:rPr>
              <a:t>runs on </a:t>
            </a:r>
            <a:r>
              <a:rPr lang="en-US" sz="1200" spc="-5" dirty="0">
                <a:latin typeface="Lucida Sans Unicode"/>
                <a:cs typeface="Lucida Sans Unicode"/>
              </a:rPr>
              <a:t>whatever operating system </a:t>
            </a:r>
            <a:r>
              <a:rPr lang="en-US" sz="1200" dirty="0">
                <a:latin typeface="Lucida Sans Unicode"/>
                <a:cs typeface="Lucida Sans Unicode"/>
              </a:rPr>
              <a:t>you’re </a:t>
            </a:r>
            <a:r>
              <a:rPr lang="en-US" sz="1200" spc="-5" dirty="0">
                <a:latin typeface="Lucida Sans Unicode"/>
                <a:cs typeface="Lucida Sans Unicode"/>
              </a:rPr>
              <a:t>running.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That </a:t>
            </a:r>
            <a:r>
              <a:rPr lang="en-US" sz="1200" dirty="0">
                <a:latin typeface="Lucida Sans Unicode"/>
                <a:cs typeface="Lucida Sans Unicode"/>
              </a:rPr>
              <a:t>is, your </a:t>
            </a:r>
            <a:r>
              <a:rPr lang="en-US" sz="1200" spc="-5" dirty="0">
                <a:latin typeface="Lucida Sans Unicode"/>
                <a:cs typeface="Lucida Sans Unicode"/>
              </a:rPr>
              <a:t>Java program itself </a:t>
            </a:r>
            <a:r>
              <a:rPr lang="en-US" sz="1200" dirty="0">
                <a:latin typeface="Lucida Sans Unicode"/>
                <a:cs typeface="Lucida Sans Unicode"/>
              </a:rPr>
              <a:t>is running on a </a:t>
            </a:r>
            <a:r>
              <a:rPr lang="en-US" sz="1200" spc="-5" dirty="0">
                <a:latin typeface="Lucida Sans Unicode"/>
                <a:cs typeface="Lucida Sans Unicode"/>
              </a:rPr>
              <a:t>program (namely the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JVM)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65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not a </a:t>
            </a:r>
            <a:r>
              <a:rPr lang="en-US" sz="1200" spc="-5" dirty="0">
                <a:latin typeface="Lucida Sans Unicode"/>
                <a:cs typeface="Lucida Sans Unicode"/>
              </a:rPr>
              <a:t>syntactically valid sentence according to the rules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5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English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-Programming languages have the exact same </a:t>
            </a:r>
            <a:r>
              <a:rPr lang="en-US" sz="1200" dirty="0">
                <a:latin typeface="Lucida Sans Unicode"/>
                <a:cs typeface="Lucida Sans Unicode"/>
              </a:rPr>
              <a:t>sort of </a:t>
            </a:r>
            <a:r>
              <a:rPr lang="en-US" sz="1200" spc="-5" dirty="0">
                <a:latin typeface="Lucida Sans Unicode"/>
                <a:cs typeface="Lucida Sans Unicode"/>
              </a:rPr>
              <a:t>rules, though the valid sentences  usually </a:t>
            </a:r>
            <a:r>
              <a:rPr lang="en-US" sz="1200" dirty="0">
                <a:latin typeface="Lucida Sans Unicode"/>
                <a:cs typeface="Lucida Sans Unicode"/>
              </a:rPr>
              <a:t>don’t _look_ like </a:t>
            </a:r>
            <a:r>
              <a:rPr lang="en-US" sz="1200" spc="-5" dirty="0">
                <a:latin typeface="Lucida Sans Unicode"/>
                <a:cs typeface="Lucida Sans Unicode"/>
              </a:rPr>
              <a:t>natural language sentences.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628015">
              <a:lnSpc>
                <a:spcPts val="26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methods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defining programming language syntax were taken directly </a:t>
            </a:r>
            <a:r>
              <a:rPr lang="en-US" sz="1200" dirty="0">
                <a:latin typeface="Lucida Sans Unicode"/>
                <a:cs typeface="Lucida Sans Unicode"/>
              </a:rPr>
              <a:t>from  </a:t>
            </a:r>
            <a:r>
              <a:rPr lang="en-US" sz="1200" spc="-5" dirty="0">
                <a:latin typeface="Lucida Sans Unicode"/>
                <a:cs typeface="Lucida Sans Unicode"/>
              </a:rPr>
              <a:t>linguistics; the idea </a:t>
            </a:r>
            <a:r>
              <a:rPr lang="en-US" sz="1200" dirty="0">
                <a:latin typeface="Lucida Sans Unicode"/>
                <a:cs typeface="Lucida Sans Unicode"/>
              </a:rPr>
              <a:t>of a </a:t>
            </a:r>
            <a:r>
              <a:rPr lang="en-US" sz="1200" spc="-5" dirty="0">
                <a:latin typeface="Lucida Sans Unicode"/>
                <a:cs typeface="Lucida Sans Unicode"/>
              </a:rPr>
              <a:t>syntax error predates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computers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7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-Natural languages allow </a:t>
            </a:r>
            <a:r>
              <a:rPr lang="en-US" sz="1200" dirty="0">
                <a:latin typeface="Lucida Sans Unicode"/>
                <a:cs typeface="Lucida Sans Unicode"/>
              </a:rPr>
              <a:t>us </a:t>
            </a:r>
            <a:r>
              <a:rPr lang="en-US" sz="1200" spc="-5" dirty="0">
                <a:latin typeface="Lucida Sans Unicode"/>
                <a:cs typeface="Lucida Sans Unicode"/>
              </a:rPr>
              <a:t>to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sentences that are syntactically valid </a:t>
            </a:r>
            <a:r>
              <a:rPr lang="en-US" sz="1200" dirty="0">
                <a:latin typeface="Lucida Sans Unicode"/>
                <a:cs typeface="Lucida Sans Unicode"/>
              </a:rPr>
              <a:t>but </a:t>
            </a:r>
            <a:r>
              <a:rPr lang="en-US" sz="1200" spc="-5" dirty="0">
                <a:latin typeface="Lucida Sans Unicode"/>
                <a:cs typeface="Lucida Sans Unicode"/>
              </a:rPr>
              <a:t>semantically </a:t>
            </a:r>
            <a:r>
              <a:rPr lang="en-US" sz="1200" dirty="0">
                <a:latin typeface="Lucida Sans Unicode"/>
                <a:cs typeface="Lucida Sans Unicode"/>
              </a:rPr>
              <a:t>nonsensical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777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-C/C++ </a:t>
            </a:r>
            <a:r>
              <a:rPr lang="en-US" sz="1200" spc="-5" dirty="0">
                <a:latin typeface="Lucida Sans Unicode"/>
                <a:cs typeface="Lucida Sans Unicode"/>
              </a:rPr>
              <a:t>lets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equally meaningless statements (thanks to undefined</a:t>
            </a:r>
            <a:r>
              <a:rPr lang="en-US" sz="1200" spc="10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behavior)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36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-This will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work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842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-For </a:t>
            </a:r>
            <a:r>
              <a:rPr lang="en-US" sz="1200" dirty="0">
                <a:latin typeface="Lucida Sans Unicode"/>
                <a:cs typeface="Lucida Sans Unicode"/>
              </a:rPr>
              <a:t>now,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dirty="0">
                <a:latin typeface="Lucida Sans Unicode"/>
                <a:cs typeface="Lucida Sans Unicode"/>
              </a:rPr>
              <a:t>... is </a:t>
            </a:r>
            <a:r>
              <a:rPr lang="en-US" sz="1200" spc="-5" dirty="0">
                <a:latin typeface="Lucida Sans Unicode"/>
                <a:cs typeface="Lucida Sans Unicode"/>
              </a:rPr>
              <a:t>everything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actually want to write, everything else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required </a:t>
            </a:r>
            <a:r>
              <a:rPr lang="en-US" sz="1200" dirty="0">
                <a:latin typeface="Lucida Sans Unicode"/>
                <a:cs typeface="Lucida Sans Unicode"/>
              </a:rPr>
              <a:t>but  </a:t>
            </a:r>
            <a:r>
              <a:rPr lang="en-US" sz="1200" spc="-5" dirty="0">
                <a:latin typeface="Lucida Sans Unicode"/>
                <a:cs typeface="Lucida Sans Unicode"/>
              </a:rPr>
              <a:t>somewhat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indirect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49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-For </a:t>
            </a:r>
            <a:r>
              <a:rPr lang="en-US" sz="1200" dirty="0">
                <a:latin typeface="Lucida Sans Unicode"/>
                <a:cs typeface="Lucida Sans Unicode"/>
              </a:rPr>
              <a:t>now,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dirty="0">
                <a:latin typeface="Lucida Sans Unicode"/>
                <a:cs typeface="Lucida Sans Unicode"/>
              </a:rPr>
              <a:t>... is </a:t>
            </a:r>
            <a:r>
              <a:rPr lang="en-US" sz="1200" spc="-5" dirty="0">
                <a:latin typeface="Lucida Sans Unicode"/>
                <a:cs typeface="Lucida Sans Unicode"/>
              </a:rPr>
              <a:t>everything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actually want to write, everything else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required </a:t>
            </a:r>
            <a:r>
              <a:rPr lang="en-US" sz="1200" dirty="0">
                <a:latin typeface="Lucida Sans Unicode"/>
                <a:cs typeface="Lucida Sans Unicode"/>
              </a:rPr>
              <a:t>but  </a:t>
            </a:r>
            <a:r>
              <a:rPr lang="en-US" sz="1200" spc="-5" dirty="0">
                <a:latin typeface="Lucida Sans Unicode"/>
                <a:cs typeface="Lucida Sans Unicode"/>
              </a:rPr>
              <a:t>somewhat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indirect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19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-The text editor </a:t>
            </a:r>
            <a:r>
              <a:rPr lang="en-US" sz="1200" dirty="0">
                <a:latin typeface="Lucida Sans Unicode"/>
                <a:cs typeface="Lucida Sans Unicode"/>
              </a:rPr>
              <a:t>is for </a:t>
            </a:r>
            <a:r>
              <a:rPr lang="en-US" sz="1200" spc="-5" dirty="0">
                <a:latin typeface="Lucida Sans Unicode"/>
                <a:cs typeface="Lucida Sans Unicode"/>
              </a:rPr>
              <a:t>writing text that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meant </a:t>
            </a:r>
            <a:r>
              <a:rPr lang="en-US" sz="1200" dirty="0">
                <a:latin typeface="Lucida Sans Unicode"/>
                <a:cs typeface="Lucida Sans Unicode"/>
              </a:rPr>
              <a:t>for </a:t>
            </a:r>
            <a:r>
              <a:rPr lang="en-US" sz="1200" spc="-5" dirty="0">
                <a:latin typeface="Lucida Sans Unicode"/>
                <a:cs typeface="Lucida Sans Unicode"/>
              </a:rPr>
              <a:t>both humans and the</a:t>
            </a:r>
            <a:r>
              <a:rPr lang="en-US" sz="1200" spc="1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computer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-Formatted text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really </a:t>
            </a:r>
            <a:r>
              <a:rPr lang="en-US" sz="1200" dirty="0">
                <a:latin typeface="Lucida Sans Unicode"/>
                <a:cs typeface="Lucida Sans Unicode"/>
              </a:rPr>
              <a:t>only for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humans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971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-The </a:t>
            </a:r>
            <a:r>
              <a:rPr lang="en-US" sz="1200" dirty="0">
                <a:latin typeface="Lucida Sans Unicode"/>
                <a:cs typeface="Lucida Sans Unicode"/>
              </a:rPr>
              <a:t>source code is </a:t>
            </a:r>
            <a:r>
              <a:rPr lang="en-US" sz="1200" spc="-5" dirty="0">
                <a:latin typeface="Lucida Sans Unicode"/>
                <a:cs typeface="Lucida Sans Unicode"/>
              </a:rPr>
              <a:t>usually the thing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see people hacking away at </a:t>
            </a:r>
            <a:r>
              <a:rPr lang="en-US" sz="1200" dirty="0">
                <a:latin typeface="Lucida Sans Unicode"/>
                <a:cs typeface="Lucida Sans Unicode"/>
              </a:rPr>
              <a:t>in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movies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</a:t>
            </a:r>
            <a:r>
              <a:rPr lang="en-US" sz="1200" dirty="0">
                <a:latin typeface="Lucida Sans Unicode"/>
                <a:cs typeface="Lucida Sans Unicode"/>
              </a:rPr>
              <a:t>source code is in a </a:t>
            </a:r>
            <a:r>
              <a:rPr lang="en-US" sz="1200" spc="-5" dirty="0">
                <a:latin typeface="Lucida Sans Unicode"/>
                <a:cs typeface="Lucida Sans Unicode"/>
              </a:rPr>
              <a:t>format that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intended to </a:t>
            </a:r>
            <a:r>
              <a:rPr lang="en-US" sz="1200" dirty="0">
                <a:latin typeface="Lucida Sans Unicode"/>
                <a:cs typeface="Lucida Sans Unicode"/>
              </a:rPr>
              <a:t>be </a:t>
            </a:r>
            <a:r>
              <a:rPr lang="en-US" sz="1200" spc="-5" dirty="0">
                <a:latin typeface="Lucida Sans Unicode"/>
                <a:cs typeface="Lucida Sans Unicode"/>
              </a:rPr>
              <a:t>read </a:t>
            </a:r>
            <a:r>
              <a:rPr lang="en-US" sz="1200" dirty="0">
                <a:latin typeface="Lucida Sans Unicode"/>
                <a:cs typeface="Lucida Sans Unicode"/>
              </a:rPr>
              <a:t>by </a:t>
            </a:r>
            <a:r>
              <a:rPr lang="en-US" sz="1200" spc="-5" dirty="0">
                <a:latin typeface="Lucida Sans Unicode"/>
                <a:cs typeface="Lucida Sans Unicode"/>
              </a:rPr>
              <a:t>both humans and</a:t>
            </a:r>
            <a:r>
              <a:rPr lang="en-US" sz="1200" spc="7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computers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A04D4-E478-4EE5-8FC8-99941C6B411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768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72913" y="762000"/>
            <a:ext cx="2858973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386576"/>
            <a:ext cx="9103360" cy="285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623058"/>
            <a:ext cx="5657088" cy="7527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623058"/>
            <a:ext cx="5657088" cy="7527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72913" y="762000"/>
            <a:ext cx="2858973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70329" y="3022600"/>
            <a:ext cx="10264140" cy="2291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606278"/>
            <a:ext cx="4161536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606278"/>
            <a:ext cx="2991104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606278"/>
            <a:ext cx="2991104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0.png"/><Relationship Id="rId3" Type="http://schemas.openxmlformats.org/officeDocument/2006/relationships/image" Target="../media/image17.png"/><Relationship Id="rId7" Type="http://schemas.openxmlformats.org/officeDocument/2006/relationships/image" Target="../media/image13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18" Type="http://schemas.openxmlformats.org/officeDocument/2006/relationships/image" Target="../media/image19.png"/><Relationship Id="rId3" Type="http://schemas.openxmlformats.org/officeDocument/2006/relationships/image" Target="../media/image21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3.pn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10" Type="http://schemas.openxmlformats.org/officeDocument/2006/relationships/image" Target="../media/image16.png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18" Type="http://schemas.openxmlformats.org/officeDocument/2006/relationships/image" Target="../media/image19.png"/><Relationship Id="rId3" Type="http://schemas.openxmlformats.org/officeDocument/2006/relationships/image" Target="../media/image30.png"/><Relationship Id="rId21" Type="http://schemas.openxmlformats.org/officeDocument/2006/relationships/image" Target="../media/image34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8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2.pn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23" Type="http://schemas.openxmlformats.org/officeDocument/2006/relationships/image" Target="../media/image36.png"/><Relationship Id="rId10" Type="http://schemas.openxmlformats.org/officeDocument/2006/relationships/image" Target="../media/image16.png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Relationship Id="rId22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25.png"/><Relationship Id="rId18" Type="http://schemas.openxmlformats.org/officeDocument/2006/relationships/image" Target="../media/image19.png"/><Relationship Id="rId26" Type="http://schemas.openxmlformats.org/officeDocument/2006/relationships/image" Target="../media/image42.png"/><Relationship Id="rId3" Type="http://schemas.openxmlformats.org/officeDocument/2006/relationships/image" Target="../media/image37.png"/><Relationship Id="rId21" Type="http://schemas.openxmlformats.org/officeDocument/2006/relationships/image" Target="../media/image34.png"/><Relationship Id="rId7" Type="http://schemas.openxmlformats.org/officeDocument/2006/relationships/image" Target="../media/image13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5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8.png"/><Relationship Id="rId20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2.png"/><Relationship Id="rId24" Type="http://schemas.openxmlformats.org/officeDocument/2006/relationships/image" Target="../media/image40.png"/><Relationship Id="rId5" Type="http://schemas.openxmlformats.org/officeDocument/2006/relationships/image" Target="../media/image7.png"/><Relationship Id="rId15" Type="http://schemas.openxmlformats.org/officeDocument/2006/relationships/image" Target="../media/image27.png"/><Relationship Id="rId23" Type="http://schemas.openxmlformats.org/officeDocument/2006/relationships/image" Target="../media/image36.png"/><Relationship Id="rId10" Type="http://schemas.openxmlformats.org/officeDocument/2006/relationships/image" Target="../media/image16.png"/><Relationship Id="rId19" Type="http://schemas.openxmlformats.org/officeDocument/2006/relationships/image" Target="../media/image20.png"/><Relationship Id="rId4" Type="http://schemas.openxmlformats.org/officeDocument/2006/relationships/image" Target="../media/image6.png"/><Relationship Id="rId9" Type="http://schemas.openxmlformats.org/officeDocument/2006/relationships/image" Target="../media/image15.png"/><Relationship Id="rId14" Type="http://schemas.openxmlformats.org/officeDocument/2006/relationships/image" Target="../media/image26.png"/><Relationship Id="rId22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40" y="3147906"/>
            <a:ext cx="10182860" cy="5910592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2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4400" spc="-70" dirty="0" smtClean="0"/>
              <a:t>Maryam </a:t>
            </a:r>
            <a:r>
              <a:rPr lang="en-US" sz="4400" spc="-70" dirty="0" err="1" smtClean="0"/>
              <a:t>Jalali</a:t>
            </a: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>Slides adapted from Dr. Kyle 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072913" y="762000"/>
            <a:ext cx="4172687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 smtClean="0"/>
              <a:t>Example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68400" y="2616200"/>
            <a:ext cx="10668000" cy="4791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128770" algn="l"/>
              </a:tabLst>
            </a:pPr>
            <a:r>
              <a:rPr lang="en-US" sz="4400" dirty="0" smtClean="0">
                <a:latin typeface="Gill Sans MT"/>
                <a:cs typeface="Gill Sans MT"/>
              </a:rPr>
              <a:t>In </a:t>
            </a:r>
            <a:r>
              <a:rPr lang="en-US" sz="4400" dirty="0">
                <a:latin typeface="Gill Sans MT"/>
                <a:cs typeface="Gill Sans MT"/>
              </a:rPr>
              <a:t>many </a:t>
            </a:r>
            <a:r>
              <a:rPr lang="en-US" sz="4400" dirty="0" smtClean="0">
                <a:latin typeface="Gill Sans MT"/>
                <a:cs typeface="Gill Sans MT"/>
              </a:rPr>
              <a:t>programming languages</a:t>
            </a:r>
            <a:r>
              <a:rPr lang="en-US" sz="4400" dirty="0">
                <a:latin typeface="Gill Sans MT"/>
                <a:cs typeface="Gill Sans MT"/>
              </a:rPr>
              <a:t>, commands or statements are terminated by </a:t>
            </a:r>
            <a:r>
              <a:rPr lang="en-US" sz="4400" dirty="0" smtClean="0">
                <a:latin typeface="Gill Sans MT"/>
                <a:cs typeface="Gill Sans MT"/>
              </a:rPr>
              <a:t>semicolons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128770" algn="l"/>
              </a:tabLst>
            </a:pPr>
            <a:r>
              <a:rPr lang="en-US" sz="4400" dirty="0" smtClean="0">
                <a:latin typeface="Gill Sans MT"/>
                <a:cs typeface="Gill Sans MT"/>
              </a:rPr>
              <a:t> Just </a:t>
            </a:r>
            <a:r>
              <a:rPr lang="en-US" sz="4400" dirty="0">
                <a:latin typeface="Gill Sans MT"/>
                <a:cs typeface="Gill Sans MT"/>
              </a:rPr>
              <a:t>as most </a:t>
            </a:r>
            <a:r>
              <a:rPr lang="en-US" sz="4400" dirty="0" smtClean="0">
                <a:latin typeface="Gill Sans MT"/>
                <a:cs typeface="Gill Sans MT"/>
              </a:rPr>
              <a:t>sentences are </a:t>
            </a:r>
            <a:r>
              <a:rPr lang="en-US" sz="4400" dirty="0">
                <a:latin typeface="Gill Sans MT"/>
                <a:cs typeface="Gill Sans MT"/>
              </a:rPr>
              <a:t>ended with a </a:t>
            </a:r>
            <a:r>
              <a:rPr lang="en-US" sz="4400" dirty="0" smtClean="0">
                <a:latin typeface="Gill Sans MT"/>
                <a:cs typeface="Gill Sans MT"/>
              </a:rPr>
              <a:t>period.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128770" algn="l"/>
              </a:tabLst>
            </a:pPr>
            <a:r>
              <a:rPr lang="en-US" sz="4400" dirty="0">
                <a:latin typeface="Gill Sans MT"/>
                <a:cs typeface="Gill Sans MT"/>
              </a:rPr>
              <a:t>In English paragraphs are separated by </a:t>
            </a:r>
            <a:r>
              <a:rPr lang="en-US" sz="4400" dirty="0" smtClean="0">
                <a:latin typeface="Gill Sans MT"/>
                <a:cs typeface="Gill Sans MT"/>
              </a:rPr>
              <a:t>lines.</a:t>
            </a:r>
          </a:p>
          <a:p>
            <a:pPr marL="584200" indent="-5715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4128770" algn="l"/>
              </a:tabLst>
            </a:pPr>
            <a:r>
              <a:rPr lang="en-US" sz="4400" dirty="0" smtClean="0">
                <a:latin typeface="Gill Sans MT"/>
                <a:cs typeface="Gill Sans MT"/>
              </a:rPr>
              <a:t>In </a:t>
            </a:r>
            <a:r>
              <a:rPr lang="en-US" sz="4400" dirty="0">
                <a:latin typeface="Gill Sans MT"/>
                <a:cs typeface="Gill Sans MT"/>
              </a:rPr>
              <a:t>programming languages blocks of </a:t>
            </a:r>
            <a:r>
              <a:rPr lang="en-US" sz="4400" dirty="0" smtClean="0">
                <a:latin typeface="Gill Sans MT"/>
                <a:cs typeface="Gill Sans MT"/>
              </a:rPr>
              <a:t>code are </a:t>
            </a:r>
            <a:r>
              <a:rPr lang="en-US" sz="4400" dirty="0">
                <a:latin typeface="Gill Sans MT"/>
                <a:cs typeface="Gill Sans MT"/>
              </a:rPr>
              <a:t>separated by curly brackets.</a:t>
            </a:r>
            <a:endParaRPr sz="44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759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0890" y="205740"/>
            <a:ext cx="430339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Semantics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580" y="0"/>
            <a:ext cx="7541895" cy="248666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940"/>
              </a:spcBef>
            </a:pPr>
            <a:r>
              <a:rPr spc="-5" dirty="0"/>
              <a:t>Semantics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  <a:tabLst>
                <a:tab pos="4116070" algn="l"/>
              </a:tabLst>
            </a:pPr>
            <a:r>
              <a:rPr sz="4200" spc="15" dirty="0"/>
              <a:t>Defines</a:t>
            </a:r>
            <a:r>
              <a:rPr sz="4200" spc="5" dirty="0"/>
              <a:t> </a:t>
            </a:r>
            <a:r>
              <a:rPr sz="4200" spc="-5" dirty="0"/>
              <a:t>what</a:t>
            </a:r>
            <a:r>
              <a:rPr sz="4200" spc="10" dirty="0"/>
              <a:t> </a:t>
            </a:r>
            <a:r>
              <a:rPr sz="4200" spc="-5" dirty="0"/>
              <a:t>valid	</a:t>
            </a:r>
            <a:r>
              <a:rPr sz="4200" dirty="0"/>
              <a:t>sentences</a:t>
            </a:r>
            <a:r>
              <a:rPr sz="4200" spc="-75" dirty="0"/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6580" y="0"/>
            <a:ext cx="7541895" cy="248666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940"/>
              </a:spcBef>
            </a:pPr>
            <a:r>
              <a:rPr sz="8400" spc="-5" dirty="0">
                <a:latin typeface="Gill Sans MT"/>
                <a:cs typeface="Gill Sans MT"/>
              </a:rPr>
              <a:t>Semantics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420"/>
              </a:spcBef>
              <a:tabLst>
                <a:tab pos="41160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6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0950" y="2895600"/>
            <a:ext cx="5422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6580" y="0"/>
            <a:ext cx="7541895" cy="248666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940"/>
              </a:spcBef>
            </a:pPr>
            <a:r>
              <a:rPr sz="8400" spc="-5" dirty="0">
                <a:latin typeface="Gill Sans MT"/>
                <a:cs typeface="Gill Sans MT"/>
              </a:rPr>
              <a:t>Semantics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420"/>
              </a:spcBef>
              <a:tabLst>
                <a:tab pos="41160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6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0950" y="2895600"/>
            <a:ext cx="5422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4025900"/>
            <a:ext cx="558800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6580" y="0"/>
            <a:ext cx="7541895" cy="248666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940"/>
              </a:spcBef>
            </a:pPr>
            <a:r>
              <a:rPr sz="8400" spc="-5" dirty="0">
                <a:latin typeface="Gill Sans MT"/>
                <a:cs typeface="Gill Sans MT"/>
              </a:rPr>
              <a:t>Semantics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420"/>
              </a:spcBef>
              <a:tabLst>
                <a:tab pos="41160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6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0950" y="2895600"/>
            <a:ext cx="5422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solidFill>
                  <a:srgbClr val="FF4013"/>
                </a:solidFill>
                <a:latin typeface="Gill Sans MT"/>
                <a:cs typeface="Gill Sans MT"/>
              </a:rPr>
              <a:t>goes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4025900"/>
            <a:ext cx="558800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5400" y="4940300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4">
                <a:moveTo>
                  <a:pt x="1715947" y="0"/>
                </a:moveTo>
                <a:lnTo>
                  <a:pt x="1677847" y="0"/>
                </a:ln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047" y="47879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26580" y="0"/>
            <a:ext cx="7541895" cy="248666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940"/>
              </a:spcBef>
            </a:pPr>
            <a:r>
              <a:rPr sz="8400" spc="-5" dirty="0">
                <a:latin typeface="Gill Sans MT"/>
                <a:cs typeface="Gill Sans MT"/>
              </a:rPr>
              <a:t>Semantics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420"/>
              </a:spcBef>
              <a:tabLst>
                <a:tab pos="41160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75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6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0950" y="2895600"/>
            <a:ext cx="5422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the</a:t>
            </a:r>
            <a:r>
              <a:rPr sz="4200" spc="-3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store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4025900"/>
            <a:ext cx="558800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5400" y="4940300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4">
                <a:moveTo>
                  <a:pt x="1715947" y="0"/>
                </a:moveTo>
                <a:lnTo>
                  <a:pt x="1677847" y="0"/>
                </a:ln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047" y="47879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9300" y="3581400"/>
            <a:ext cx="3009900" cy="270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580" y="0"/>
            <a:ext cx="7541895" cy="248666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940"/>
              </a:spcBef>
            </a:pPr>
            <a:r>
              <a:rPr spc="-5" dirty="0"/>
              <a:t>Semantics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  <a:tabLst>
                <a:tab pos="4116070" algn="l"/>
              </a:tabLst>
            </a:pPr>
            <a:r>
              <a:rPr sz="4200" spc="15" dirty="0"/>
              <a:t>Defines</a:t>
            </a:r>
            <a:r>
              <a:rPr sz="4200" spc="5" dirty="0"/>
              <a:t> </a:t>
            </a:r>
            <a:r>
              <a:rPr sz="4200" spc="-5" dirty="0"/>
              <a:t>what</a:t>
            </a:r>
            <a:r>
              <a:rPr sz="4200" spc="10" dirty="0"/>
              <a:t> </a:t>
            </a:r>
            <a:r>
              <a:rPr sz="4200" spc="-5" dirty="0"/>
              <a:t>valid	</a:t>
            </a:r>
            <a:r>
              <a:rPr sz="4200" dirty="0"/>
              <a:t>sentences</a:t>
            </a:r>
            <a:r>
              <a:rPr sz="4200" spc="-75" dirty="0"/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6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0950" y="2895600"/>
            <a:ext cx="5422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4025900"/>
            <a:ext cx="558800" cy="1879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5400" y="4940300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4">
                <a:moveTo>
                  <a:pt x="1715947" y="0"/>
                </a:moveTo>
                <a:lnTo>
                  <a:pt x="1677847" y="0"/>
                </a:ln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047" y="47879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9300" y="3581400"/>
            <a:ext cx="3009900" cy="2705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5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05763" y="7124700"/>
            <a:ext cx="79927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37740" algn="l"/>
                <a:tab pos="4817110" algn="l"/>
              </a:tabLst>
            </a:pPr>
            <a:r>
              <a:rPr sz="4200" spc="-5" dirty="0">
                <a:latin typeface="Gill Sans MT"/>
                <a:cs typeface="Gill Sans MT"/>
              </a:rPr>
              <a:t>Colorless	</a:t>
            </a:r>
            <a:r>
              <a:rPr sz="4200" spc="-20" dirty="0">
                <a:latin typeface="Gill Sans MT"/>
                <a:cs typeface="Gill Sans MT"/>
              </a:rPr>
              <a:t>green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ideas	sleep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40" dirty="0">
                <a:latin typeface="Gill Sans MT"/>
                <a:cs typeface="Gill Sans MT"/>
              </a:rPr>
              <a:t>furiously.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6580" y="0"/>
            <a:ext cx="7541895" cy="2486660"/>
          </a:xfrm>
          <a:prstGeom prst="rect">
            <a:avLst/>
          </a:prstGeom>
        </p:spPr>
        <p:txBody>
          <a:bodyPr vert="horz" wrap="square" lIns="0" tIns="3733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2940"/>
              </a:spcBef>
            </a:pPr>
            <a:r>
              <a:rPr spc="-5" dirty="0"/>
              <a:t>Semantics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  <a:tabLst>
                <a:tab pos="4116070" algn="l"/>
              </a:tabLst>
            </a:pPr>
            <a:r>
              <a:rPr sz="4200" spc="15" dirty="0"/>
              <a:t>Defines</a:t>
            </a:r>
            <a:r>
              <a:rPr sz="4200" spc="5" dirty="0"/>
              <a:t> </a:t>
            </a:r>
            <a:r>
              <a:rPr sz="4200" spc="-5" dirty="0"/>
              <a:t>what</a:t>
            </a:r>
            <a:r>
              <a:rPr sz="4200" spc="10" dirty="0"/>
              <a:t> </a:t>
            </a:r>
            <a:r>
              <a:rPr sz="4200" spc="-5" dirty="0"/>
              <a:t>valid	</a:t>
            </a:r>
            <a:r>
              <a:rPr sz="4200" dirty="0"/>
              <a:t>sentences</a:t>
            </a:r>
            <a:r>
              <a:rPr sz="4200" spc="-75" dirty="0"/>
              <a:t> </a:t>
            </a:r>
            <a:r>
              <a:rPr sz="4200" i="1" spc="-5" dirty="0">
                <a:latin typeface="Gill Sans MT"/>
                <a:cs typeface="Gill Sans MT"/>
              </a:rPr>
              <a:t>mean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46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90950" y="2895600"/>
            <a:ext cx="54222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62400" y="4025900"/>
            <a:ext cx="558800" cy="187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105400" y="4940300"/>
            <a:ext cx="1716405" cy="0"/>
          </a:xfrm>
          <a:custGeom>
            <a:avLst/>
            <a:gdLst/>
            <a:ahLst/>
            <a:cxnLst/>
            <a:rect l="l" t="t" r="r" b="b"/>
            <a:pathLst>
              <a:path w="1716404">
                <a:moveTo>
                  <a:pt x="1715947" y="0"/>
                </a:moveTo>
                <a:lnTo>
                  <a:pt x="1677847" y="0"/>
                </a:lnTo>
                <a:lnTo>
                  <a:pt x="0" y="0"/>
                </a:lnTo>
              </a:path>
            </a:pathLst>
          </a:custGeom>
          <a:ln w="762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047" y="4787900"/>
            <a:ext cx="304800" cy="304800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0" y="0"/>
                </a:moveTo>
                <a:lnTo>
                  <a:pt x="76200" y="152400"/>
                </a:lnTo>
                <a:lnTo>
                  <a:pt x="0" y="304800"/>
                </a:lnTo>
                <a:lnTo>
                  <a:pt x="304800" y="1524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099300" y="3581400"/>
            <a:ext cx="3009900" cy="27051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6705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05763" y="6912821"/>
            <a:ext cx="7992745" cy="2338070"/>
          </a:xfrm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64"/>
              </a:spcBef>
              <a:tabLst>
                <a:tab pos="2225040" algn="l"/>
                <a:tab pos="4804410" algn="l"/>
              </a:tabLst>
            </a:pPr>
            <a:r>
              <a:rPr sz="4200" spc="-5" dirty="0">
                <a:latin typeface="Gill Sans MT"/>
                <a:cs typeface="Gill Sans MT"/>
              </a:rPr>
              <a:t>Colorless	</a:t>
            </a:r>
            <a:r>
              <a:rPr sz="4200" spc="-20" dirty="0">
                <a:latin typeface="Gill Sans MT"/>
                <a:cs typeface="Gill Sans MT"/>
              </a:rPr>
              <a:t>green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ideas	sleep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40" dirty="0">
                <a:latin typeface="Gill Sans MT"/>
                <a:cs typeface="Gill Sans MT"/>
              </a:rPr>
              <a:t>furiously.</a:t>
            </a:r>
            <a:endParaRPr sz="4200">
              <a:latin typeface="Gill Sans MT"/>
              <a:cs typeface="Gill Sans MT"/>
            </a:endParaRPr>
          </a:p>
          <a:p>
            <a:pPr marR="12065" algn="ctr">
              <a:lnSpc>
                <a:spcPct val="100000"/>
              </a:lnSpc>
              <a:spcBef>
                <a:spcPts val="2860"/>
              </a:spcBef>
            </a:pPr>
            <a:r>
              <a:rPr sz="7200" spc="-5" dirty="0">
                <a:solidFill>
                  <a:srgbClr val="FF4013"/>
                </a:solidFill>
                <a:latin typeface="Gill Sans MT"/>
                <a:cs typeface="Gill Sans MT"/>
              </a:rPr>
              <a:t>???</a:t>
            </a:r>
            <a:endParaRPr sz="72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6161" y="203200"/>
            <a:ext cx="9972040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847340" marR="5080" indent="-2835275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Programming</a:t>
            </a:r>
            <a:r>
              <a:rPr spc="-75" dirty="0"/>
              <a:t> </a:t>
            </a:r>
            <a:r>
              <a:rPr spc="-5" dirty="0"/>
              <a:t>Language  Semantics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556000"/>
            <a:ext cx="10131425" cy="4145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1962785" algn="l"/>
                <a:tab pos="7329805" algn="l"/>
              </a:tabLst>
            </a:pPr>
            <a:r>
              <a:rPr sz="4200" spc="-5" dirty="0">
                <a:latin typeface="Gill Sans MT"/>
                <a:cs typeface="Gill Sans MT"/>
              </a:rPr>
              <a:t>Some	languages </a:t>
            </a:r>
            <a:r>
              <a:rPr sz="4200" spc="-60" dirty="0">
                <a:latin typeface="Gill Sans MT"/>
                <a:cs typeface="Gill Sans MT"/>
              </a:rPr>
              <a:t>have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same	</a:t>
            </a:r>
            <a:r>
              <a:rPr sz="4200" spc="-15" dirty="0">
                <a:latin typeface="Gill Sans MT"/>
                <a:cs typeface="Gill Sans MT"/>
              </a:rPr>
              <a:t>problem!</a:t>
            </a:r>
            <a:endParaRPr sz="4200">
              <a:latin typeface="Gill Sans MT"/>
              <a:cs typeface="Gill Sans MT"/>
            </a:endParaRPr>
          </a:p>
          <a:p>
            <a:pPr marL="609600" marR="24257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09600" algn="l"/>
                <a:tab pos="4057650" algn="l"/>
                <a:tab pos="5172710" algn="l"/>
              </a:tabLst>
            </a:pPr>
            <a:r>
              <a:rPr sz="4200" dirty="0">
                <a:latin typeface="Gill Sans MT"/>
                <a:cs typeface="Gill Sans MT"/>
              </a:rPr>
              <a:t>All</a:t>
            </a:r>
            <a:r>
              <a:rPr sz="4200" spc="-5" dirty="0">
                <a:latin typeface="Gill Sans MT"/>
                <a:cs typeface="Gill Sans MT"/>
              </a:rPr>
              <a:t> syntactically	valid	</a:t>
            </a:r>
            <a:r>
              <a:rPr sz="4200" dirty="0">
                <a:latin typeface="Gill Sans MT"/>
                <a:cs typeface="Gill Sans MT"/>
              </a:rPr>
              <a:t>sentences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spc="-40" dirty="0">
                <a:latin typeface="Gill Sans MT"/>
                <a:cs typeface="Gill Sans MT"/>
              </a:rPr>
              <a:t>Java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60" dirty="0">
                <a:latin typeface="Gill Sans MT"/>
                <a:cs typeface="Gill Sans MT"/>
              </a:rPr>
              <a:t>have  </a:t>
            </a:r>
            <a:r>
              <a:rPr sz="4200" spc="-10" dirty="0">
                <a:latin typeface="Gill Sans MT"/>
                <a:cs typeface="Gill Sans MT"/>
              </a:rPr>
              <a:t>prescribed </a:t>
            </a:r>
            <a:r>
              <a:rPr sz="4200" spc="-5" dirty="0">
                <a:latin typeface="Gill Sans MT"/>
                <a:cs typeface="Gill Sans MT"/>
              </a:rPr>
              <a:t>meaning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498600" algn="l"/>
                <a:tab pos="2763520" algn="l"/>
              </a:tabLst>
            </a:pPr>
            <a:r>
              <a:rPr sz="4200" spc="-5" dirty="0">
                <a:latin typeface="Gill Sans MT"/>
                <a:cs typeface="Gill Sans MT"/>
              </a:rPr>
              <a:t>...this	meaning </a:t>
            </a:r>
            <a:r>
              <a:rPr sz="4200" dirty="0">
                <a:latin typeface="Gill Sans MT"/>
                <a:cs typeface="Gill Sans MT"/>
              </a:rPr>
              <a:t>might </a:t>
            </a:r>
            <a:r>
              <a:rPr sz="4200" spc="-5" dirty="0">
                <a:latin typeface="Gill Sans MT"/>
                <a:cs typeface="Gill Sans MT"/>
              </a:rPr>
              <a:t>not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useful...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498600" algn="l"/>
                <a:tab pos="5310505" algn="l"/>
                <a:tab pos="6642100" algn="l"/>
              </a:tabLst>
            </a:pPr>
            <a:r>
              <a:rPr sz="4200" spc="-5" dirty="0">
                <a:latin typeface="Gill Sans MT"/>
                <a:cs typeface="Gill Sans MT"/>
              </a:rPr>
              <a:t>...and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5" dirty="0">
                <a:latin typeface="Gill Sans MT"/>
                <a:cs typeface="Gill Sans MT"/>
              </a:rPr>
              <a:t>definitely	</a:t>
            </a:r>
            <a:r>
              <a:rPr sz="4200" spc="-5" dirty="0">
                <a:latin typeface="Gill Sans MT"/>
                <a:cs typeface="Gill Sans MT"/>
              </a:rPr>
              <a:t>could	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4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unintended...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0927" y="2946400"/>
            <a:ext cx="10382885" cy="37439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ts val="9600"/>
              </a:lnSpc>
              <a:spcBef>
                <a:spcPts val="819"/>
              </a:spcBef>
            </a:pPr>
            <a:r>
              <a:rPr spc="-20" dirty="0"/>
              <a:t>Programming</a:t>
            </a:r>
            <a:r>
              <a:rPr spc="-70" dirty="0"/>
              <a:t> </a:t>
            </a:r>
            <a:r>
              <a:rPr spc="-5" dirty="0"/>
              <a:t>Languages  </a:t>
            </a:r>
            <a:r>
              <a:rPr dirty="0"/>
              <a:t>as</a:t>
            </a:r>
          </a:p>
          <a:p>
            <a:pPr algn="ctr">
              <a:lnSpc>
                <a:spcPts val="9360"/>
              </a:lnSpc>
            </a:pPr>
            <a:r>
              <a:rPr spc="-5" dirty="0"/>
              <a:t>Natural</a:t>
            </a:r>
            <a:r>
              <a:rPr spc="-20" dirty="0"/>
              <a:t> </a:t>
            </a:r>
            <a:r>
              <a:rPr spc="-5" dirty="0"/>
              <a:t>Languages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931" y="762000"/>
            <a:ext cx="86626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7575" algn="l"/>
              </a:tabLst>
            </a:pPr>
            <a:r>
              <a:rPr spc="-5" dirty="0"/>
              <a:t>Learning</a:t>
            </a:r>
            <a:r>
              <a:rPr spc="10" dirty="0"/>
              <a:t> </a:t>
            </a:r>
            <a:r>
              <a:rPr dirty="0"/>
              <a:t>a	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70931" y="762000"/>
            <a:ext cx="86626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7575" algn="l"/>
              </a:tabLst>
            </a:pPr>
            <a:r>
              <a:rPr sz="8400" spc="-5" dirty="0">
                <a:latin typeface="Gill Sans MT"/>
                <a:cs typeface="Gill Sans MT"/>
              </a:rPr>
              <a:t>Learning</a:t>
            </a:r>
            <a:r>
              <a:rPr sz="8400" spc="10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a	</a:t>
            </a:r>
            <a:r>
              <a:rPr sz="8400" spc="-5" dirty="0">
                <a:latin typeface="Gill Sans MT"/>
                <a:cs typeface="Gill Sans MT"/>
              </a:rPr>
              <a:t>Language</a:t>
            </a:r>
            <a:endParaRPr sz="84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23059" y="2819400"/>
            <a:ext cx="55479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15" dirty="0">
                <a:latin typeface="Gill Sans MT"/>
                <a:cs typeface="Gill Sans MT"/>
              </a:rPr>
              <a:t>start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somewhere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931" y="762000"/>
            <a:ext cx="86626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7575" algn="l"/>
              </a:tabLst>
            </a:pPr>
            <a:r>
              <a:rPr spc="-5" dirty="0"/>
              <a:t>Learning</a:t>
            </a:r>
            <a:r>
              <a:rPr spc="10" dirty="0"/>
              <a:t> </a:t>
            </a:r>
            <a:r>
              <a:rPr dirty="0"/>
              <a:t>a	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3059" y="2819400"/>
            <a:ext cx="5547995" cy="273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15" dirty="0">
                <a:latin typeface="Gill Sans MT"/>
                <a:cs typeface="Gill Sans MT"/>
              </a:rPr>
              <a:t>start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somewhere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203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931" y="762000"/>
            <a:ext cx="86626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7575" algn="l"/>
              </a:tabLst>
            </a:pPr>
            <a:r>
              <a:rPr spc="-5" dirty="0"/>
              <a:t>Learning</a:t>
            </a:r>
            <a:r>
              <a:rPr spc="10" dirty="0"/>
              <a:t> </a:t>
            </a:r>
            <a:r>
              <a:rPr dirty="0"/>
              <a:t>a	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03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0678" y="2819400"/>
            <a:ext cx="8860790" cy="551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486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15" dirty="0">
                <a:latin typeface="Gill Sans MT"/>
                <a:cs typeface="Gill Sans MT"/>
              </a:rPr>
              <a:t>start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somewhere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/>
              <a:cs typeface="Times New Roman"/>
            </a:endParaRPr>
          </a:p>
          <a:p>
            <a:pPr marL="3392804">
              <a:lnSpc>
                <a:spcPct val="100000"/>
              </a:lnSpc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store</a:t>
            </a:r>
            <a:r>
              <a:rPr sz="4200" spc="-5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350">
              <a:latin typeface="Times New Roman"/>
              <a:cs typeface="Times New Roman"/>
            </a:endParaRPr>
          </a:p>
          <a:p>
            <a:pPr marL="12700" marR="4591685" indent="800100">
              <a:lnSpc>
                <a:spcPts val="4900"/>
              </a:lnSpc>
              <a:tabLst>
                <a:tab pos="666115" algn="l"/>
                <a:tab pos="2598420" algn="l"/>
              </a:tabLst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Need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nouns  (that</a:t>
            </a:r>
            <a:r>
              <a:rPr sz="4200" spc="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which	can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act  or	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can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be acted</a:t>
            </a:r>
            <a:r>
              <a:rPr sz="4200" spc="-10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on)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931" y="762000"/>
            <a:ext cx="86626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7575" algn="l"/>
              </a:tabLst>
            </a:pPr>
            <a:r>
              <a:rPr spc="-5" dirty="0"/>
              <a:t>Learning</a:t>
            </a:r>
            <a:r>
              <a:rPr spc="10" dirty="0"/>
              <a:t> </a:t>
            </a:r>
            <a:r>
              <a:rPr dirty="0"/>
              <a:t>a	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3059" y="2819400"/>
            <a:ext cx="5547995" cy="273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15" dirty="0">
                <a:latin typeface="Gill Sans MT"/>
                <a:cs typeface="Gill Sans MT"/>
              </a:rPr>
              <a:t>start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somewhere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solidFill>
                  <a:srgbClr val="FF4013"/>
                </a:solidFill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203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0678" y="6426200"/>
            <a:ext cx="4273550" cy="191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800100">
              <a:lnSpc>
                <a:spcPts val="4900"/>
              </a:lnSpc>
              <a:spcBef>
                <a:spcPts val="380"/>
              </a:spcBef>
              <a:tabLst>
                <a:tab pos="666115" algn="l"/>
                <a:tab pos="2598420" algn="l"/>
              </a:tabLst>
            </a:pPr>
            <a:r>
              <a:rPr sz="4200" dirty="0">
                <a:latin typeface="Gill Sans MT"/>
                <a:cs typeface="Gill Sans MT"/>
              </a:rPr>
              <a:t>Need </a:t>
            </a:r>
            <a:r>
              <a:rPr sz="4200" spc="-5" dirty="0">
                <a:latin typeface="Gill Sans MT"/>
                <a:cs typeface="Gill Sans MT"/>
              </a:rPr>
              <a:t>nouns  (that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which	can </a:t>
            </a:r>
            <a:r>
              <a:rPr sz="4200" dirty="0">
                <a:latin typeface="Gill Sans MT"/>
                <a:cs typeface="Gill Sans MT"/>
              </a:rPr>
              <a:t>act  or	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acted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1688" y="6737350"/>
            <a:ext cx="274066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02870">
              <a:lnSpc>
                <a:spcPts val="4900"/>
              </a:lnSpc>
              <a:spcBef>
                <a:spcPts val="380"/>
              </a:spcBef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Need 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verbs 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(the</a:t>
            </a:r>
            <a:r>
              <a:rPr sz="4200" spc="-6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actions)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931" y="762000"/>
            <a:ext cx="86626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7575" algn="l"/>
              </a:tabLst>
            </a:pPr>
            <a:r>
              <a:rPr spc="-5" dirty="0"/>
              <a:t>Learning</a:t>
            </a:r>
            <a:r>
              <a:rPr spc="10" dirty="0"/>
              <a:t> </a:t>
            </a:r>
            <a:r>
              <a:rPr dirty="0"/>
              <a:t>a	</a:t>
            </a:r>
            <a:r>
              <a:rPr spc="-5" dirty="0"/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23059" y="2819400"/>
            <a:ext cx="5547995" cy="2735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15" dirty="0">
                <a:latin typeface="Gill Sans MT"/>
                <a:cs typeface="Gill Sans MT"/>
              </a:rPr>
              <a:t>start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somewhere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950">
              <a:latin typeface="Times New Roman"/>
              <a:cs typeface="Times New Roman"/>
            </a:endParaRPr>
          </a:p>
          <a:p>
            <a:pPr marL="80010">
              <a:lnSpc>
                <a:spcPct val="100000"/>
              </a:lnSpc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to the</a:t>
            </a:r>
            <a:r>
              <a:rPr sz="4200" spc="-3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203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10678" y="6426200"/>
            <a:ext cx="4273550" cy="191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800100">
              <a:lnSpc>
                <a:spcPts val="4900"/>
              </a:lnSpc>
              <a:spcBef>
                <a:spcPts val="380"/>
              </a:spcBef>
              <a:tabLst>
                <a:tab pos="666115" algn="l"/>
                <a:tab pos="2598420" algn="l"/>
              </a:tabLst>
            </a:pPr>
            <a:r>
              <a:rPr sz="4200" dirty="0">
                <a:latin typeface="Gill Sans MT"/>
                <a:cs typeface="Gill Sans MT"/>
              </a:rPr>
              <a:t>Need </a:t>
            </a:r>
            <a:r>
              <a:rPr sz="4200" spc="-5" dirty="0">
                <a:latin typeface="Gill Sans MT"/>
                <a:cs typeface="Gill Sans MT"/>
              </a:rPr>
              <a:t>nouns  (that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which	can </a:t>
            </a:r>
            <a:r>
              <a:rPr sz="4200" dirty="0">
                <a:latin typeface="Gill Sans MT"/>
                <a:cs typeface="Gill Sans MT"/>
              </a:rPr>
              <a:t>act  or	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dirty="0">
                <a:latin typeface="Gill Sans MT"/>
                <a:cs typeface="Gill Sans MT"/>
              </a:rPr>
              <a:t>be acted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51688" y="6737350"/>
            <a:ext cx="274066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102870">
              <a:lnSpc>
                <a:spcPts val="4900"/>
              </a:lnSpc>
              <a:spcBef>
                <a:spcPts val="380"/>
              </a:spcBef>
            </a:pPr>
            <a:r>
              <a:rPr sz="4200" dirty="0">
                <a:latin typeface="Gill Sans MT"/>
                <a:cs typeface="Gill Sans MT"/>
              </a:rPr>
              <a:t>Need </a:t>
            </a:r>
            <a:r>
              <a:rPr sz="4200" spc="-20" dirty="0">
                <a:latin typeface="Gill Sans MT"/>
                <a:cs typeface="Gill Sans MT"/>
              </a:rPr>
              <a:t>verbs  </a:t>
            </a:r>
            <a:r>
              <a:rPr sz="4200" spc="-5" dirty="0">
                <a:latin typeface="Gill Sans MT"/>
                <a:cs typeface="Gill Sans MT"/>
              </a:rPr>
              <a:t>(the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actions)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85157" y="8813800"/>
            <a:ext cx="782447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Need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connections </a:t>
            </a:r>
            <a:r>
              <a:rPr sz="4200" spc="-15" dirty="0">
                <a:solidFill>
                  <a:srgbClr val="FF4013"/>
                </a:solidFill>
                <a:latin typeface="Gill Sans MT"/>
                <a:cs typeface="Gill Sans MT"/>
              </a:rPr>
              <a:t>between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the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30" dirty="0">
                <a:solidFill>
                  <a:srgbClr val="FF4013"/>
                </a:solidFill>
                <a:latin typeface="Gill Sans MT"/>
                <a:cs typeface="Gill Sans MT"/>
              </a:rPr>
              <a:t>two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926" y="762000"/>
            <a:ext cx="42392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90" dirty="0"/>
              <a:t> </a:t>
            </a:r>
            <a:r>
              <a:rPr spc="-45" dirty="0"/>
              <a:t>Point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370329" y="3022600"/>
            <a:ext cx="10264140" cy="22910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839469" marR="177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839469" algn="l"/>
                <a:tab pos="1524000" algn="l"/>
                <a:tab pos="9648825" algn="l"/>
              </a:tabLst>
            </a:pPr>
            <a:r>
              <a:rPr sz="4200" spc="-630" dirty="0"/>
              <a:t>T</a:t>
            </a:r>
            <a:r>
              <a:rPr sz="4200" dirty="0"/>
              <a:t>o	m</a:t>
            </a:r>
            <a:r>
              <a:rPr sz="4200" spc="-5" dirty="0"/>
              <a:t>a</a:t>
            </a:r>
            <a:r>
              <a:rPr sz="4200" spc="-130" dirty="0"/>
              <a:t>k</a:t>
            </a:r>
            <a:r>
              <a:rPr sz="4200" dirty="0"/>
              <a:t>e</a:t>
            </a:r>
            <a:r>
              <a:rPr sz="4200" spc="-5" dirty="0"/>
              <a:t> </a:t>
            </a:r>
            <a:r>
              <a:rPr sz="4200" dirty="0"/>
              <a:t>c</a:t>
            </a:r>
            <a:r>
              <a:rPr sz="4200" spc="-5" dirty="0"/>
              <a:t>o</a:t>
            </a:r>
            <a:r>
              <a:rPr sz="4200" dirty="0"/>
              <a:t>mplete</a:t>
            </a:r>
            <a:r>
              <a:rPr sz="4200" spc="-5" dirty="0"/>
              <a:t> </a:t>
            </a:r>
            <a:r>
              <a:rPr sz="4200" dirty="0"/>
              <a:t>sentence</a:t>
            </a:r>
            <a:r>
              <a:rPr sz="4200" spc="-5" dirty="0"/>
              <a:t>s</a:t>
            </a:r>
            <a:r>
              <a:rPr sz="4200" dirty="0"/>
              <a:t>,</a:t>
            </a:r>
            <a:r>
              <a:rPr sz="4200" spc="-425" dirty="0"/>
              <a:t> </a:t>
            </a:r>
            <a:r>
              <a:rPr sz="4200" spc="-85" dirty="0"/>
              <a:t>w</a:t>
            </a:r>
            <a:r>
              <a:rPr sz="4200" dirty="0"/>
              <a:t>e</a:t>
            </a:r>
            <a:r>
              <a:rPr sz="4200" spc="-5" dirty="0"/>
              <a:t> </a:t>
            </a:r>
            <a:r>
              <a:rPr sz="4200" dirty="0"/>
              <a:t>need</a:t>
            </a:r>
            <a:r>
              <a:rPr sz="4200" spc="-5" dirty="0"/>
              <a:t> </a:t>
            </a:r>
            <a:r>
              <a:rPr sz="4200" dirty="0"/>
              <a:t>a	</a:t>
            </a:r>
            <a:r>
              <a:rPr sz="4200" spc="-5" dirty="0"/>
              <a:t>l</a:t>
            </a:r>
            <a:r>
              <a:rPr sz="4200" dirty="0"/>
              <a:t>ot  of</a:t>
            </a:r>
            <a:r>
              <a:rPr sz="4200" spc="-10" dirty="0"/>
              <a:t> </a:t>
            </a:r>
            <a:r>
              <a:rPr sz="4200" dirty="0"/>
              <a:t>stuff</a:t>
            </a:r>
          </a:p>
          <a:p>
            <a:pPr marL="839469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839469" algn="l"/>
                <a:tab pos="5501640" algn="l"/>
                <a:tab pos="5877560" algn="l"/>
              </a:tabLst>
            </a:pPr>
            <a:r>
              <a:rPr sz="4200" spc="-40" dirty="0"/>
              <a:t>Java </a:t>
            </a:r>
            <a:r>
              <a:rPr sz="4200" spc="-25" dirty="0"/>
              <a:t>requires </a:t>
            </a:r>
            <a:r>
              <a:rPr sz="4200" dirty="0"/>
              <a:t>a</a:t>
            </a:r>
            <a:r>
              <a:rPr sz="4200" spc="75" dirty="0"/>
              <a:t> </a:t>
            </a:r>
            <a:r>
              <a:rPr sz="4200" i="1" dirty="0">
                <a:latin typeface="Gill Sans MT"/>
                <a:cs typeface="Gill Sans MT"/>
              </a:rPr>
              <a:t>lot</a:t>
            </a:r>
            <a:r>
              <a:rPr sz="4200" i="1" spc="5" dirty="0">
                <a:latin typeface="Gill Sans MT"/>
                <a:cs typeface="Gill Sans MT"/>
              </a:rPr>
              <a:t> </a:t>
            </a:r>
            <a:r>
              <a:rPr sz="4200" spc="-15" dirty="0"/>
              <a:t>for	</a:t>
            </a:r>
            <a:r>
              <a:rPr sz="4200" dirty="0"/>
              <a:t>a	</a:t>
            </a:r>
            <a:r>
              <a:rPr sz="4200" spc="-5" dirty="0"/>
              <a:t>complete</a:t>
            </a:r>
            <a:r>
              <a:rPr sz="4200" spc="-25" dirty="0"/>
              <a:t> </a:t>
            </a:r>
            <a:r>
              <a:rPr sz="4200" dirty="0"/>
              <a:t>sentence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926" y="762000"/>
            <a:ext cx="42392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90" dirty="0"/>
              <a:t> </a:t>
            </a:r>
            <a:r>
              <a:rPr spc="-45" dirty="0"/>
              <a:t>Point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651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66215" y="5854700"/>
            <a:ext cx="10072370" cy="373371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781175" marR="1561465" indent="-640715">
              <a:lnSpc>
                <a:spcPts val="4800"/>
              </a:lnSpc>
              <a:spcBef>
                <a:spcPts val="4170"/>
              </a:spcBef>
            </a:pPr>
            <a:r>
              <a:rPr sz="4200" spc="-5" dirty="0">
                <a:latin typeface="Courier New"/>
                <a:cs typeface="Courier New"/>
              </a:rPr>
              <a:t>public class MyClass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static </a:t>
            </a:r>
            <a:r>
              <a:rPr sz="4200" dirty="0">
                <a:latin typeface="Courier New"/>
                <a:cs typeface="Courier New"/>
              </a:rPr>
              <a:t>void  </a:t>
            </a:r>
            <a:r>
              <a:rPr sz="4200" spc="-5" dirty="0">
                <a:latin typeface="Courier New"/>
                <a:cs typeface="Courier New"/>
              </a:rPr>
              <a:t>main(String[] args)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242125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  <a:p>
            <a:pPr marL="178117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14046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0138B-7EDE-4143-A95F-387B77DDE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132" y="2330920"/>
            <a:ext cx="11120068" cy="33713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82926" y="762000"/>
            <a:ext cx="42392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The</a:t>
            </a:r>
            <a:r>
              <a:rPr spc="-90" dirty="0"/>
              <a:t> </a:t>
            </a:r>
            <a:r>
              <a:rPr spc="-45" dirty="0"/>
              <a:t>Point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839469" marR="177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839469" algn="l"/>
                <a:tab pos="1524000" algn="l"/>
                <a:tab pos="9648825" algn="l"/>
              </a:tabLst>
            </a:pPr>
            <a:r>
              <a:rPr sz="4200" spc="-630" dirty="0"/>
              <a:t>T</a:t>
            </a:r>
            <a:r>
              <a:rPr sz="4200" dirty="0"/>
              <a:t>o	m</a:t>
            </a:r>
            <a:r>
              <a:rPr sz="4200" spc="-5" dirty="0"/>
              <a:t>a</a:t>
            </a:r>
            <a:r>
              <a:rPr sz="4200" spc="-130" dirty="0"/>
              <a:t>k</a:t>
            </a:r>
            <a:r>
              <a:rPr sz="4200" dirty="0"/>
              <a:t>e</a:t>
            </a:r>
            <a:r>
              <a:rPr sz="4200" spc="-5" dirty="0"/>
              <a:t> </a:t>
            </a:r>
            <a:r>
              <a:rPr sz="4200" dirty="0"/>
              <a:t>c</a:t>
            </a:r>
            <a:r>
              <a:rPr sz="4200" spc="-5" dirty="0"/>
              <a:t>o</a:t>
            </a:r>
            <a:r>
              <a:rPr sz="4200" dirty="0"/>
              <a:t>mplete</a:t>
            </a:r>
            <a:r>
              <a:rPr sz="4200" spc="-5" dirty="0"/>
              <a:t> </a:t>
            </a:r>
            <a:r>
              <a:rPr sz="4200" dirty="0"/>
              <a:t>sentence</a:t>
            </a:r>
            <a:r>
              <a:rPr sz="4200" spc="-5" dirty="0"/>
              <a:t>s</a:t>
            </a:r>
            <a:r>
              <a:rPr sz="4200" dirty="0"/>
              <a:t>,</a:t>
            </a:r>
            <a:r>
              <a:rPr sz="4200" spc="-425" dirty="0"/>
              <a:t> </a:t>
            </a:r>
            <a:r>
              <a:rPr sz="4200" spc="-85" dirty="0"/>
              <a:t>w</a:t>
            </a:r>
            <a:r>
              <a:rPr sz="4200" dirty="0"/>
              <a:t>e</a:t>
            </a:r>
            <a:r>
              <a:rPr sz="4200" spc="-5" dirty="0"/>
              <a:t> </a:t>
            </a:r>
            <a:r>
              <a:rPr sz="4200" dirty="0"/>
              <a:t>need</a:t>
            </a:r>
            <a:r>
              <a:rPr sz="4200" spc="-5" dirty="0"/>
              <a:t> </a:t>
            </a:r>
            <a:r>
              <a:rPr sz="4200" dirty="0"/>
              <a:t>a	</a:t>
            </a:r>
            <a:r>
              <a:rPr sz="4200" spc="-5" dirty="0"/>
              <a:t>l</a:t>
            </a:r>
            <a:r>
              <a:rPr sz="4200" dirty="0"/>
              <a:t>ot  of</a:t>
            </a:r>
            <a:r>
              <a:rPr sz="4200" spc="-10" dirty="0"/>
              <a:t> </a:t>
            </a:r>
            <a:r>
              <a:rPr sz="4200" dirty="0"/>
              <a:t>stuff</a:t>
            </a:r>
          </a:p>
          <a:p>
            <a:pPr marL="839469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839469" algn="l"/>
                <a:tab pos="5501640" algn="l"/>
                <a:tab pos="5877560" algn="l"/>
              </a:tabLst>
            </a:pPr>
            <a:r>
              <a:rPr sz="4200" spc="-40" dirty="0"/>
              <a:t>Java </a:t>
            </a:r>
            <a:r>
              <a:rPr sz="4200" spc="-25" dirty="0"/>
              <a:t>requires </a:t>
            </a:r>
            <a:r>
              <a:rPr sz="4200" dirty="0"/>
              <a:t>a</a:t>
            </a:r>
            <a:r>
              <a:rPr sz="4200" spc="75" dirty="0"/>
              <a:t> </a:t>
            </a:r>
            <a:r>
              <a:rPr sz="4200" i="1" dirty="0">
                <a:latin typeface="Gill Sans MT"/>
                <a:cs typeface="Gill Sans MT"/>
              </a:rPr>
              <a:t>lot</a:t>
            </a:r>
            <a:r>
              <a:rPr sz="4200" i="1" spc="5" dirty="0">
                <a:latin typeface="Gill Sans MT"/>
                <a:cs typeface="Gill Sans MT"/>
              </a:rPr>
              <a:t> </a:t>
            </a:r>
            <a:r>
              <a:rPr sz="4200" spc="-15" dirty="0"/>
              <a:t>for	</a:t>
            </a:r>
            <a:r>
              <a:rPr sz="4200" dirty="0"/>
              <a:t>a	</a:t>
            </a:r>
            <a:r>
              <a:rPr sz="4200" spc="-5" dirty="0"/>
              <a:t>complete</a:t>
            </a:r>
            <a:r>
              <a:rPr sz="4200" spc="-25" dirty="0"/>
              <a:t> </a:t>
            </a:r>
            <a:r>
              <a:rPr sz="4200" dirty="0"/>
              <a:t>sentence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5651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03110" y="5798821"/>
            <a:ext cx="7386955" cy="3713479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public class MyClass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{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public static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void 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main(String[] args)</a:t>
            </a:r>
            <a:r>
              <a:rPr sz="4200" spc="-9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{</a:t>
            </a:r>
            <a:endParaRPr sz="4200" dirty="0">
              <a:latin typeface="Courier New"/>
              <a:cs typeface="Courier New"/>
            </a:endParaRPr>
          </a:p>
          <a:p>
            <a:pPr marL="129286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  <a:p>
            <a:pPr marL="652780">
              <a:lnSpc>
                <a:spcPts val="480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}</a:t>
            </a:r>
            <a:endParaRPr sz="4200" dirty="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}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02056" y="6642100"/>
            <a:ext cx="2397760" cy="19100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2700" marR="5080" indent="-635" algn="ctr">
              <a:lnSpc>
                <a:spcPts val="4900"/>
              </a:lnSpc>
              <a:spcBef>
                <a:spcPts val="380"/>
              </a:spcBef>
              <a:tabLst>
                <a:tab pos="908050" algn="l"/>
              </a:tabLst>
            </a:pPr>
            <a:r>
              <a:rPr sz="4200" spc="-25" dirty="0">
                <a:latin typeface="Gill Sans MT"/>
                <a:cs typeface="Gill Sans MT"/>
              </a:rPr>
              <a:t>For	</a:t>
            </a:r>
            <a:r>
              <a:rPr sz="4200" spc="-75" dirty="0">
                <a:latin typeface="Gill Sans MT"/>
                <a:cs typeface="Gill Sans MT"/>
              </a:rPr>
              <a:t>now, </a:t>
            </a:r>
            <a:r>
              <a:rPr sz="4200" dirty="0">
                <a:latin typeface="Gill Sans MT"/>
                <a:cs typeface="Gill Sans MT"/>
              </a:rPr>
              <a:t>a  </a:t>
            </a:r>
            <a:r>
              <a:rPr sz="4200" spc="-5" dirty="0">
                <a:latin typeface="Gill Sans MT"/>
                <a:cs typeface="Gill Sans MT"/>
              </a:rPr>
              <a:t>magical  i</a:t>
            </a:r>
            <a:r>
              <a:rPr sz="4200" dirty="0">
                <a:latin typeface="Gill Sans MT"/>
                <a:cs typeface="Gill Sans MT"/>
              </a:rPr>
              <a:t>nc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tion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8616" y="3556000"/>
            <a:ext cx="902779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2214245" marR="5080" indent="-2202180">
              <a:lnSpc>
                <a:spcPts val="9600"/>
              </a:lnSpc>
              <a:spcBef>
                <a:spcPts val="819"/>
              </a:spcBef>
              <a:tabLst>
                <a:tab pos="2257425" algn="l"/>
                <a:tab pos="6614795" algn="l"/>
              </a:tabLst>
            </a:pPr>
            <a:r>
              <a:rPr spc="-5" dirty="0"/>
              <a:t>L</a:t>
            </a:r>
            <a:r>
              <a:rPr dirty="0"/>
              <a:t>et</a:t>
            </a:r>
            <a:r>
              <a:rPr spc="-675" dirty="0"/>
              <a:t>’</a:t>
            </a:r>
            <a:r>
              <a:rPr dirty="0"/>
              <a:t>s		s</a:t>
            </a:r>
            <a:r>
              <a:rPr spc="-5" dirty="0"/>
              <a:t>e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some	c</a:t>
            </a:r>
            <a:r>
              <a:rPr spc="-5" dirty="0"/>
              <a:t>o</a:t>
            </a:r>
            <a:r>
              <a:rPr dirty="0"/>
              <a:t>de!  </a:t>
            </a:r>
            <a:r>
              <a:rPr spc="-5" dirty="0"/>
              <a:t>(in</a:t>
            </a:r>
            <a:r>
              <a:rPr spc="-15" dirty="0"/>
              <a:t> </a:t>
            </a:r>
            <a:r>
              <a:rPr spc="-5" dirty="0"/>
              <a:t>jGrasp)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Synta</a:t>
            </a:r>
            <a:r>
              <a:rPr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318" y="3556000"/>
            <a:ext cx="962850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HelloWorld.java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931" y="4165600"/>
            <a:ext cx="86620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5" dirty="0"/>
              <a:t>Java </a:t>
            </a:r>
            <a:r>
              <a:rPr spc="-5" dirty="0"/>
              <a:t>Coding</a:t>
            </a:r>
            <a:r>
              <a:rPr spc="10" dirty="0"/>
              <a:t> </a:t>
            </a:r>
            <a:r>
              <a:rPr spc="-35" dirty="0"/>
              <a:t>Process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lang="en-US" sz="4000" spc="-150" dirty="0">
                <a:solidFill>
                  <a:srgbClr val="FFFFFF"/>
                </a:solidFill>
              </a:rPr>
              <a:t>T</a:t>
            </a:r>
            <a:r>
              <a:rPr sz="4000" spc="-150" dirty="0">
                <a:solidFill>
                  <a:srgbClr val="FFFFFF"/>
                </a:solidFill>
              </a:rPr>
              <a:t>ext  </a:t>
            </a:r>
            <a:r>
              <a:rPr sz="4000" dirty="0">
                <a:solidFill>
                  <a:srgbClr val="FFFFFF"/>
                </a:solidFill>
              </a:rPr>
              <a:t>E</a:t>
            </a:r>
            <a:r>
              <a:rPr sz="4000" spc="-5" dirty="0">
                <a:solidFill>
                  <a:srgbClr val="FFFFFF"/>
                </a:solidFill>
              </a:rPr>
              <a:t>di</a:t>
            </a:r>
            <a:r>
              <a:rPr sz="4000" dirty="0">
                <a:solidFill>
                  <a:srgbClr val="FFFFFF"/>
                </a:solidFill>
              </a:rPr>
              <a:t>t</a:t>
            </a:r>
            <a:r>
              <a:rPr sz="4000" spc="-5" dirty="0">
                <a:solidFill>
                  <a:srgbClr val="FFFFFF"/>
                </a:solidFill>
              </a:rPr>
              <a:t>o</a:t>
            </a:r>
            <a:r>
              <a:rPr sz="4000" dirty="0">
                <a:solidFill>
                  <a:srgbClr val="FFFFFF"/>
                </a:solidFill>
              </a:rPr>
              <a:t>r</a:t>
            </a:r>
            <a:endParaRPr sz="4000" dirty="0"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sz="4000" spc="-150" dirty="0">
                <a:solidFill>
                  <a:srgbClr val="FFFFFF"/>
                </a:solidFill>
              </a:rPr>
              <a:t>Text  </a:t>
            </a:r>
            <a:r>
              <a:rPr sz="4000" dirty="0">
                <a:solidFill>
                  <a:srgbClr val="FFFFFF"/>
                </a:solidFill>
              </a:rPr>
              <a:t>E</a:t>
            </a:r>
            <a:r>
              <a:rPr sz="4000" spc="-5" dirty="0">
                <a:solidFill>
                  <a:srgbClr val="FFFFFF"/>
                </a:solidFill>
              </a:rPr>
              <a:t>di</a:t>
            </a:r>
            <a:r>
              <a:rPr sz="4000" dirty="0">
                <a:solidFill>
                  <a:srgbClr val="FFFFFF"/>
                </a:solidFill>
              </a:rPr>
              <a:t>t</a:t>
            </a:r>
            <a:r>
              <a:rPr sz="4000" spc="-5" dirty="0">
                <a:solidFill>
                  <a:srgbClr val="FFFFFF"/>
                </a:solidFill>
              </a:rPr>
              <a:t>o</a:t>
            </a:r>
            <a:r>
              <a:rPr sz="4000" dirty="0">
                <a:solidFill>
                  <a:srgbClr val="FFFFFF"/>
                </a:solidFill>
              </a:rPr>
              <a:t>r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28750" y="1212850"/>
            <a:ext cx="58127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emacs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vi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pico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nano</a:t>
            </a:r>
            <a:r>
              <a:rPr sz="4200" spc="-5" dirty="0">
                <a:latin typeface="Gill Sans MT"/>
                <a:cs typeface="Gill Sans MT"/>
              </a:rPr>
              <a:t>...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01100" y="647700"/>
            <a:ext cx="1638300" cy="144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sz="4000" spc="-150" dirty="0">
                <a:solidFill>
                  <a:srgbClr val="FFFFFF"/>
                </a:solidFill>
                <a:latin typeface="Gill Sans MT"/>
                <a:cs typeface="Gill Sans MT"/>
              </a:rPr>
              <a:t>Text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di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8750" y="1212850"/>
            <a:ext cx="58127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emacs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vi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pico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nano</a:t>
            </a:r>
            <a:r>
              <a:rPr sz="4200" spc="-5" dirty="0">
                <a:latin typeface="Gill Sans MT"/>
                <a:cs typeface="Gill Sans MT"/>
              </a:rPr>
              <a:t>...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01100" y="647700"/>
            <a:ext cx="1638300" cy="1447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469852" y="2971800"/>
            <a:ext cx="65309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Microsoft</a:t>
            </a:r>
            <a:r>
              <a:rPr sz="4200" spc="-900" dirty="0">
                <a:latin typeface="Gill Sans MT"/>
                <a:cs typeface="Gill Sans MT"/>
              </a:rPr>
              <a:t> </a:t>
            </a:r>
            <a:r>
              <a:rPr sz="4200" spc="-90" dirty="0">
                <a:latin typeface="Gill Sans MT"/>
                <a:cs typeface="Gill Sans MT"/>
              </a:rPr>
              <a:t>Word, </a:t>
            </a:r>
            <a:r>
              <a:rPr sz="4200" spc="-5" dirty="0">
                <a:latin typeface="Gill Sans MT"/>
                <a:cs typeface="Gill Sans MT"/>
              </a:rPr>
              <a:t>Google Docs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sz="4000" spc="-150" dirty="0">
                <a:solidFill>
                  <a:srgbClr val="FFFFFF"/>
                </a:solidFill>
              </a:rPr>
              <a:t>Text  </a:t>
            </a:r>
            <a:r>
              <a:rPr sz="4000" dirty="0">
                <a:solidFill>
                  <a:srgbClr val="FFFFFF"/>
                </a:solidFill>
              </a:rPr>
              <a:t>E</a:t>
            </a:r>
            <a:r>
              <a:rPr sz="4000" spc="-5" dirty="0">
                <a:solidFill>
                  <a:srgbClr val="FFFFFF"/>
                </a:solidFill>
              </a:rPr>
              <a:t>di</a:t>
            </a:r>
            <a:r>
              <a:rPr sz="4000" dirty="0">
                <a:solidFill>
                  <a:srgbClr val="FFFFFF"/>
                </a:solidFill>
              </a:rPr>
              <a:t>t</a:t>
            </a:r>
            <a:r>
              <a:rPr sz="4000" spc="-5" dirty="0">
                <a:solidFill>
                  <a:srgbClr val="FFFFFF"/>
                </a:solidFill>
              </a:rPr>
              <a:t>o</a:t>
            </a:r>
            <a:r>
              <a:rPr sz="4000" dirty="0">
                <a:solidFill>
                  <a:srgbClr val="FFFFFF"/>
                </a:solidFill>
              </a:rPr>
              <a:t>r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2828750" y="1212850"/>
            <a:ext cx="58127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emacs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vi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pico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5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nano</a:t>
            </a:r>
            <a:r>
              <a:rPr sz="4200" spc="-5" dirty="0">
                <a:latin typeface="Gill Sans MT"/>
                <a:cs typeface="Gill Sans MT"/>
              </a:rPr>
              <a:t>...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801100" y="647700"/>
            <a:ext cx="1638300" cy="14478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549227" y="2794942"/>
            <a:ext cx="6371590" cy="1050290"/>
          </a:xfrm>
          <a:custGeom>
            <a:avLst/>
            <a:gdLst/>
            <a:ahLst/>
            <a:cxnLst/>
            <a:rect l="l" t="t" r="r" b="b"/>
            <a:pathLst>
              <a:path w="6371590" h="1050289">
                <a:moveTo>
                  <a:pt x="0" y="0"/>
                </a:moveTo>
                <a:lnTo>
                  <a:pt x="6371281" y="1049935"/>
                </a:lnTo>
              </a:path>
            </a:pathLst>
          </a:custGeom>
          <a:ln w="101599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552700" y="2712491"/>
            <a:ext cx="6412230" cy="1161415"/>
          </a:xfrm>
          <a:custGeom>
            <a:avLst/>
            <a:gdLst/>
            <a:ahLst/>
            <a:cxnLst/>
            <a:rect l="l" t="t" r="r" b="b"/>
            <a:pathLst>
              <a:path w="6412230" h="1161414">
                <a:moveTo>
                  <a:pt x="0" y="1161008"/>
                </a:moveTo>
                <a:lnTo>
                  <a:pt x="6411813" y="0"/>
                </a:lnTo>
              </a:path>
            </a:pathLst>
          </a:custGeom>
          <a:ln w="1016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660643" y="2971800"/>
            <a:ext cx="8199755" cy="39420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2545" algn="ctr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Microsoft</a:t>
            </a:r>
            <a:r>
              <a:rPr sz="4200" spc="-875" dirty="0">
                <a:latin typeface="Gill Sans MT"/>
                <a:cs typeface="Gill Sans MT"/>
              </a:rPr>
              <a:t> </a:t>
            </a:r>
            <a:r>
              <a:rPr sz="4200" spc="-90" dirty="0">
                <a:latin typeface="Gill Sans MT"/>
                <a:cs typeface="Gill Sans MT"/>
              </a:rPr>
              <a:t>Word, </a:t>
            </a:r>
            <a:r>
              <a:rPr sz="4200" spc="-5" dirty="0">
                <a:latin typeface="Gill Sans MT"/>
                <a:cs typeface="Gill Sans MT"/>
              </a:rPr>
              <a:t>Google Docs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5600">
              <a:latin typeface="Times New Roman"/>
              <a:cs typeface="Times New Roman"/>
            </a:endParaRPr>
          </a:p>
          <a:p>
            <a:pPr marL="12065" marR="5080" algn="ctr">
              <a:lnSpc>
                <a:spcPct val="136900"/>
              </a:lnSpc>
              <a:tabLst>
                <a:tab pos="1132840" algn="l"/>
              </a:tabLst>
            </a:pPr>
            <a:r>
              <a:rPr sz="4200" spc="-40" dirty="0">
                <a:latin typeface="Gill Sans MT"/>
                <a:cs typeface="Gill Sans MT"/>
              </a:rPr>
              <a:t>Wanted: </a:t>
            </a:r>
            <a:r>
              <a:rPr sz="4200" spc="-5" dirty="0">
                <a:latin typeface="Gill Sans MT"/>
                <a:cs typeface="Gill Sans MT"/>
              </a:rPr>
              <a:t>plain text without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formatting  </a:t>
            </a:r>
            <a:r>
              <a:rPr sz="4200" dirty="0">
                <a:latin typeface="Gill Sans MT"/>
                <a:cs typeface="Gill Sans MT"/>
              </a:rPr>
              <a:t>Also	nice: </a:t>
            </a:r>
            <a:r>
              <a:rPr sz="4200" spc="-5" dirty="0">
                <a:latin typeface="Gill Sans MT"/>
                <a:cs typeface="Gill Sans MT"/>
              </a:rPr>
              <a:t>syntax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highlighting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sz="4000" spc="-150" dirty="0">
                <a:solidFill>
                  <a:srgbClr val="FFFFFF"/>
                </a:solidFill>
                <a:latin typeface="Gill Sans MT"/>
                <a:cs typeface="Gill Sans MT"/>
              </a:rPr>
              <a:t>Text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di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87800" y="876300"/>
            <a:ext cx="3949700" cy="143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84700" y="1079500"/>
            <a:ext cx="2743200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02100" y="16637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241800" y="1689100"/>
            <a:ext cx="34036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594600" y="16637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987800" y="876300"/>
            <a:ext cx="3949700" cy="1435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133350" marR="125730" indent="488315">
              <a:lnSpc>
                <a:spcPts val="4600"/>
              </a:lnSpc>
              <a:spcBef>
                <a:spcPts val="919"/>
              </a:spcBef>
              <a:tabLst>
                <a:tab pos="2184400" algn="l"/>
              </a:tabLst>
            </a:pP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Source	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Code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MyCode.jav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09800" y="1600200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1686208" y="0"/>
                </a:moveTo>
                <a:lnTo>
                  <a:pt x="1667158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35048" y="15163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476958" y="196850"/>
            <a:ext cx="125920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6515" marR="5080" indent="-44450">
              <a:lnSpc>
                <a:spcPts val="4900"/>
              </a:lnSpc>
              <a:spcBef>
                <a:spcPts val="380"/>
              </a:spcBef>
            </a:pPr>
            <a:r>
              <a:rPr sz="4200" dirty="0"/>
              <a:t>Helps  </a:t>
            </a:r>
            <a:r>
              <a:rPr sz="4200" spc="-5" dirty="0"/>
              <a:t>write</a:t>
            </a:r>
            <a:endParaRPr sz="4200"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sz="4000" spc="-150" dirty="0">
                <a:solidFill>
                  <a:srgbClr val="FFFFFF"/>
                </a:solidFill>
                <a:latin typeface="Gill Sans MT"/>
                <a:cs typeface="Gill Sans MT"/>
              </a:rPr>
              <a:t>Text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di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87800" y="876300"/>
            <a:ext cx="3949700" cy="143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7800" y="876300"/>
            <a:ext cx="3949700" cy="1435100"/>
          </a:xfrm>
          <a:custGeom>
            <a:avLst/>
            <a:gdLst/>
            <a:ahLst/>
            <a:cxnLst/>
            <a:rect l="l" t="t" r="r" b="b"/>
            <a:pathLst>
              <a:path w="3949700" h="1435100">
                <a:moveTo>
                  <a:pt x="0" y="0"/>
                </a:moveTo>
                <a:lnTo>
                  <a:pt x="3949700" y="0"/>
                </a:lnTo>
                <a:lnTo>
                  <a:pt x="39497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4700" y="1079500"/>
            <a:ext cx="2743200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2100" y="16637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800" y="1689100"/>
            <a:ext cx="34036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94600" y="16637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09070" y="939800"/>
            <a:ext cx="3707765" cy="121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88315">
              <a:lnSpc>
                <a:spcPts val="4600"/>
              </a:lnSpc>
              <a:spcBef>
                <a:spcPts val="420"/>
              </a:spcBef>
              <a:tabLst>
                <a:tab pos="2063114" algn="l"/>
              </a:tabLst>
            </a:pP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Source	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Code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MyCode.jav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9800" y="1600200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1686208" y="0"/>
                </a:moveTo>
                <a:lnTo>
                  <a:pt x="1667158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35048" y="15163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76958" y="196850"/>
            <a:ext cx="125920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6515" marR="5080" indent="-44450">
              <a:lnSpc>
                <a:spcPts val="4900"/>
              </a:lnSpc>
              <a:spcBef>
                <a:spcPts val="380"/>
              </a:spcBef>
            </a:pPr>
            <a:r>
              <a:rPr sz="4200" dirty="0"/>
              <a:t>Helps  </a:t>
            </a:r>
            <a:r>
              <a:rPr sz="4200" spc="-5" dirty="0"/>
              <a:t>write</a:t>
            </a:r>
            <a:endParaRPr sz="4200"/>
          </a:p>
        </p:txBody>
      </p:sp>
      <p:sp>
        <p:nvSpPr>
          <p:cNvPr id="16" name="object 16"/>
          <p:cNvSpPr/>
          <p:nvPr/>
        </p:nvSpPr>
        <p:spPr>
          <a:xfrm>
            <a:off x="7916516" y="2278856"/>
            <a:ext cx="483234" cy="452755"/>
          </a:xfrm>
          <a:custGeom>
            <a:avLst/>
            <a:gdLst/>
            <a:ahLst/>
            <a:cxnLst/>
            <a:rect l="l" t="t" r="r" b="b"/>
            <a:pathLst>
              <a:path w="483234" h="452755">
                <a:moveTo>
                  <a:pt x="483191" y="452219"/>
                </a:moveTo>
                <a:lnTo>
                  <a:pt x="469282" y="439201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97923" y="2628221"/>
            <a:ext cx="179705" cy="175895"/>
          </a:xfrm>
          <a:custGeom>
            <a:avLst/>
            <a:gdLst/>
            <a:ahLst/>
            <a:cxnLst/>
            <a:rect l="l" t="t" r="r" b="b"/>
            <a:pathLst>
              <a:path w="179704" h="175894">
                <a:moveTo>
                  <a:pt x="114551" y="0"/>
                </a:moveTo>
                <a:lnTo>
                  <a:pt x="87875" y="89835"/>
                </a:lnTo>
                <a:lnTo>
                  <a:pt x="0" y="122397"/>
                </a:lnTo>
                <a:lnTo>
                  <a:pt x="179673" y="175750"/>
                </a:lnTo>
                <a:lnTo>
                  <a:pt x="114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98570" y="1905000"/>
            <a:ext cx="1757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Input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483600" y="2806700"/>
            <a:ext cx="3048000" cy="14351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496300" y="3009900"/>
            <a:ext cx="2971800" cy="558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067800" y="35941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232900" y="3619500"/>
            <a:ext cx="1549400" cy="5080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731500" y="35941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483600" y="2806700"/>
            <a:ext cx="3048000" cy="1435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597535" marR="86995" indent="-503555">
              <a:lnSpc>
                <a:spcPts val="4600"/>
              </a:lnSpc>
              <a:spcBef>
                <a:spcPts val="919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Compiler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javac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sz="4000" spc="-150" dirty="0">
                <a:solidFill>
                  <a:srgbClr val="FFFFFF"/>
                </a:solidFill>
                <a:latin typeface="Gill Sans MT"/>
                <a:cs typeface="Gill Sans MT"/>
              </a:rPr>
              <a:t>Text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di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87800" y="876300"/>
            <a:ext cx="3949700" cy="143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7800" y="876300"/>
            <a:ext cx="3949700" cy="1435100"/>
          </a:xfrm>
          <a:custGeom>
            <a:avLst/>
            <a:gdLst/>
            <a:ahLst/>
            <a:cxnLst/>
            <a:rect l="l" t="t" r="r" b="b"/>
            <a:pathLst>
              <a:path w="3949700" h="1435100">
                <a:moveTo>
                  <a:pt x="0" y="0"/>
                </a:moveTo>
                <a:lnTo>
                  <a:pt x="3949700" y="0"/>
                </a:lnTo>
                <a:lnTo>
                  <a:pt x="39497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4700" y="1079500"/>
            <a:ext cx="2743200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2100" y="16637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800" y="1689100"/>
            <a:ext cx="34036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94600" y="16637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09070" y="939800"/>
            <a:ext cx="3707765" cy="121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88315">
              <a:lnSpc>
                <a:spcPts val="4600"/>
              </a:lnSpc>
              <a:spcBef>
                <a:spcPts val="420"/>
              </a:spcBef>
              <a:tabLst>
                <a:tab pos="2063114" algn="l"/>
              </a:tabLst>
            </a:pP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Source	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Code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MyCode.jav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9800" y="1600200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1686208" y="0"/>
                </a:moveTo>
                <a:lnTo>
                  <a:pt x="1667158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35048" y="15163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76958" y="196850"/>
            <a:ext cx="125920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6515" marR="5080" indent="-44450">
              <a:lnSpc>
                <a:spcPts val="4900"/>
              </a:lnSpc>
              <a:spcBef>
                <a:spcPts val="380"/>
              </a:spcBef>
            </a:pPr>
            <a:r>
              <a:rPr sz="4200" dirty="0"/>
              <a:t>Helps  </a:t>
            </a:r>
            <a:r>
              <a:rPr sz="4200" spc="-5" dirty="0"/>
              <a:t>write</a:t>
            </a:r>
            <a:endParaRPr sz="4200"/>
          </a:p>
        </p:txBody>
      </p:sp>
      <p:sp>
        <p:nvSpPr>
          <p:cNvPr id="16" name="object 16"/>
          <p:cNvSpPr/>
          <p:nvPr/>
        </p:nvSpPr>
        <p:spPr>
          <a:xfrm>
            <a:off x="7916516" y="2278856"/>
            <a:ext cx="483234" cy="452755"/>
          </a:xfrm>
          <a:custGeom>
            <a:avLst/>
            <a:gdLst/>
            <a:ahLst/>
            <a:cxnLst/>
            <a:rect l="l" t="t" r="r" b="b"/>
            <a:pathLst>
              <a:path w="483234" h="452755">
                <a:moveTo>
                  <a:pt x="483191" y="452219"/>
                </a:moveTo>
                <a:lnTo>
                  <a:pt x="469282" y="439201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97923" y="2628221"/>
            <a:ext cx="179705" cy="175895"/>
          </a:xfrm>
          <a:custGeom>
            <a:avLst/>
            <a:gdLst/>
            <a:ahLst/>
            <a:cxnLst/>
            <a:rect l="l" t="t" r="r" b="b"/>
            <a:pathLst>
              <a:path w="179704" h="175894">
                <a:moveTo>
                  <a:pt x="114551" y="0"/>
                </a:moveTo>
                <a:lnTo>
                  <a:pt x="87875" y="89835"/>
                </a:lnTo>
                <a:lnTo>
                  <a:pt x="0" y="122397"/>
                </a:lnTo>
                <a:lnTo>
                  <a:pt x="179673" y="175750"/>
                </a:lnTo>
                <a:lnTo>
                  <a:pt x="114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98570" y="1905000"/>
            <a:ext cx="1757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Input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37500" y="5143500"/>
            <a:ext cx="4140200" cy="1270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09000" y="5295900"/>
            <a:ext cx="2933700" cy="558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01000" y="5880100"/>
            <a:ext cx="215900" cy="520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28000" y="5918200"/>
            <a:ext cx="3695700" cy="48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98300" y="5880100"/>
            <a:ext cx="215900" cy="520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37500" y="5143500"/>
            <a:ext cx="4140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76200" marR="68580" indent="576580">
              <a:lnSpc>
                <a:spcPts val="4600"/>
              </a:lnSpc>
              <a:spcBef>
                <a:spcPts val="520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Bytecode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MyCode.clas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007600" y="4178300"/>
            <a:ext cx="0" cy="835660"/>
          </a:xfrm>
          <a:custGeom>
            <a:avLst/>
            <a:gdLst/>
            <a:ahLst/>
            <a:cxnLst/>
            <a:rect l="l" t="t" r="r" b="b"/>
            <a:pathLst>
              <a:path h="835660">
                <a:moveTo>
                  <a:pt x="0" y="835621"/>
                </a:moveTo>
                <a:lnTo>
                  <a:pt x="0" y="816571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23780" y="4952962"/>
            <a:ext cx="167640" cy="1676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185791" y="4279900"/>
            <a:ext cx="20231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oduces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83600" y="2806700"/>
            <a:ext cx="3048000" cy="14351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83600" y="2806700"/>
            <a:ext cx="3048000" cy="1435100"/>
          </a:xfrm>
          <a:custGeom>
            <a:avLst/>
            <a:gdLst/>
            <a:ahLst/>
            <a:cxnLst/>
            <a:rect l="l" t="t" r="r" b="b"/>
            <a:pathLst>
              <a:path w="3048000" h="1435100">
                <a:moveTo>
                  <a:pt x="0" y="0"/>
                </a:moveTo>
                <a:lnTo>
                  <a:pt x="3048000" y="0"/>
                </a:lnTo>
                <a:lnTo>
                  <a:pt x="30480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96300" y="3009900"/>
            <a:ext cx="2971800" cy="558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67800" y="35941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32900" y="3619500"/>
            <a:ext cx="1549400" cy="50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31500" y="35941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83600" y="2806700"/>
            <a:ext cx="3048000" cy="1435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597535" marR="86995" indent="-503555">
              <a:lnSpc>
                <a:spcPts val="4600"/>
              </a:lnSpc>
              <a:spcBef>
                <a:spcPts val="919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Compiler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javac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sz="4000" spc="-150" dirty="0">
                <a:solidFill>
                  <a:srgbClr val="FFFFFF"/>
                </a:solidFill>
                <a:latin typeface="Gill Sans MT"/>
                <a:cs typeface="Gill Sans MT"/>
              </a:rPr>
              <a:t>Text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di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87800" y="876300"/>
            <a:ext cx="3949700" cy="143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7800" y="876300"/>
            <a:ext cx="3949700" cy="1435100"/>
          </a:xfrm>
          <a:custGeom>
            <a:avLst/>
            <a:gdLst/>
            <a:ahLst/>
            <a:cxnLst/>
            <a:rect l="l" t="t" r="r" b="b"/>
            <a:pathLst>
              <a:path w="3949700" h="1435100">
                <a:moveTo>
                  <a:pt x="0" y="0"/>
                </a:moveTo>
                <a:lnTo>
                  <a:pt x="3949700" y="0"/>
                </a:lnTo>
                <a:lnTo>
                  <a:pt x="39497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4700" y="1079500"/>
            <a:ext cx="2743200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2100" y="16637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800" y="1689100"/>
            <a:ext cx="34036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94600" y="16637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09070" y="939800"/>
            <a:ext cx="3707765" cy="121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88315">
              <a:lnSpc>
                <a:spcPts val="4600"/>
              </a:lnSpc>
              <a:spcBef>
                <a:spcPts val="420"/>
              </a:spcBef>
              <a:tabLst>
                <a:tab pos="2063114" algn="l"/>
              </a:tabLst>
            </a:pP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Source	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Code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MyCode.jav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9800" y="1600200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1686208" y="0"/>
                </a:moveTo>
                <a:lnTo>
                  <a:pt x="1667158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35048" y="15163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76958" y="196850"/>
            <a:ext cx="125920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6515" marR="5080" indent="-44450">
              <a:lnSpc>
                <a:spcPts val="4900"/>
              </a:lnSpc>
              <a:spcBef>
                <a:spcPts val="380"/>
              </a:spcBef>
            </a:pPr>
            <a:r>
              <a:rPr sz="4200" dirty="0"/>
              <a:t>Helps  </a:t>
            </a:r>
            <a:r>
              <a:rPr sz="4200" spc="-5" dirty="0"/>
              <a:t>write</a:t>
            </a:r>
            <a:endParaRPr sz="4200"/>
          </a:p>
        </p:txBody>
      </p:sp>
      <p:sp>
        <p:nvSpPr>
          <p:cNvPr id="16" name="object 16"/>
          <p:cNvSpPr/>
          <p:nvPr/>
        </p:nvSpPr>
        <p:spPr>
          <a:xfrm>
            <a:off x="7916516" y="2278856"/>
            <a:ext cx="483234" cy="452755"/>
          </a:xfrm>
          <a:custGeom>
            <a:avLst/>
            <a:gdLst/>
            <a:ahLst/>
            <a:cxnLst/>
            <a:rect l="l" t="t" r="r" b="b"/>
            <a:pathLst>
              <a:path w="483234" h="452755">
                <a:moveTo>
                  <a:pt x="483191" y="452219"/>
                </a:moveTo>
                <a:lnTo>
                  <a:pt x="469282" y="439201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97923" y="2628221"/>
            <a:ext cx="179705" cy="175895"/>
          </a:xfrm>
          <a:custGeom>
            <a:avLst/>
            <a:gdLst/>
            <a:ahLst/>
            <a:cxnLst/>
            <a:rect l="l" t="t" r="r" b="b"/>
            <a:pathLst>
              <a:path w="179704" h="175894">
                <a:moveTo>
                  <a:pt x="114551" y="0"/>
                </a:moveTo>
                <a:lnTo>
                  <a:pt x="87875" y="89835"/>
                </a:lnTo>
                <a:lnTo>
                  <a:pt x="0" y="122397"/>
                </a:lnTo>
                <a:lnTo>
                  <a:pt x="179673" y="175750"/>
                </a:lnTo>
                <a:lnTo>
                  <a:pt x="114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98570" y="1905000"/>
            <a:ext cx="1757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Input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37500" y="5143500"/>
            <a:ext cx="4140200" cy="1270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09000" y="5295900"/>
            <a:ext cx="2933700" cy="558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01000" y="5880100"/>
            <a:ext cx="215900" cy="520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28000" y="5918200"/>
            <a:ext cx="3695700" cy="48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98300" y="5880100"/>
            <a:ext cx="215900" cy="520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37500" y="5143500"/>
            <a:ext cx="4140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76200" marR="68580" indent="576580">
              <a:lnSpc>
                <a:spcPts val="4600"/>
              </a:lnSpc>
              <a:spcBef>
                <a:spcPts val="520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Bytecode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MyCode.clas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007600" y="4178300"/>
            <a:ext cx="0" cy="835660"/>
          </a:xfrm>
          <a:custGeom>
            <a:avLst/>
            <a:gdLst/>
            <a:ahLst/>
            <a:cxnLst/>
            <a:rect l="l" t="t" r="r" b="b"/>
            <a:pathLst>
              <a:path h="835660">
                <a:moveTo>
                  <a:pt x="0" y="835621"/>
                </a:moveTo>
                <a:lnTo>
                  <a:pt x="0" y="816571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23780" y="4952962"/>
            <a:ext cx="167640" cy="1676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185791" y="4279900"/>
            <a:ext cx="20231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oduces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83600" y="2806700"/>
            <a:ext cx="3048000" cy="14351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83600" y="2806700"/>
            <a:ext cx="3048000" cy="1435100"/>
          </a:xfrm>
          <a:custGeom>
            <a:avLst/>
            <a:gdLst/>
            <a:ahLst/>
            <a:cxnLst/>
            <a:rect l="l" t="t" r="r" b="b"/>
            <a:pathLst>
              <a:path w="3048000" h="1435100">
                <a:moveTo>
                  <a:pt x="0" y="0"/>
                </a:moveTo>
                <a:lnTo>
                  <a:pt x="3048000" y="0"/>
                </a:lnTo>
                <a:lnTo>
                  <a:pt x="30480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96300" y="3009900"/>
            <a:ext cx="2971800" cy="558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67800" y="35941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32900" y="3619500"/>
            <a:ext cx="1549400" cy="50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31500" y="35941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83600" y="2806700"/>
            <a:ext cx="3048000" cy="1435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597535" marR="86995" indent="-503555">
              <a:lnSpc>
                <a:spcPts val="4600"/>
              </a:lnSpc>
              <a:spcBef>
                <a:spcPts val="919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Compiler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javac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65800" y="7988300"/>
            <a:ext cx="4610100" cy="1270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69000" y="8140700"/>
            <a:ext cx="4140200" cy="5588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7600" y="8724900"/>
            <a:ext cx="1193800" cy="558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65800" y="7988300"/>
            <a:ext cx="4610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725295" marR="271780" indent="-1446530">
              <a:lnSpc>
                <a:spcPts val="4600"/>
              </a:lnSpc>
              <a:spcBef>
                <a:spcPts val="520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10" dirty="0">
                <a:solidFill>
                  <a:srgbClr val="FFFFFF"/>
                </a:solidFill>
                <a:latin typeface="Gill Sans MT"/>
                <a:cs typeface="Gill Sans MT"/>
              </a:rPr>
              <a:t>Virtual</a:t>
            </a:r>
            <a:r>
              <a:rPr sz="4000" spc="-6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Machine 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(JVM)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02540" y="6413500"/>
            <a:ext cx="697230" cy="1472565"/>
          </a:xfrm>
          <a:custGeom>
            <a:avLst/>
            <a:gdLst/>
            <a:ahLst/>
            <a:cxnLst/>
            <a:rect l="l" t="t" r="r" b="b"/>
            <a:pathLst>
              <a:path w="697229" h="1472565">
                <a:moveTo>
                  <a:pt x="0" y="1472225"/>
                </a:moveTo>
                <a:lnTo>
                  <a:pt x="8150" y="1455008"/>
                </a:lnTo>
                <a:lnTo>
                  <a:pt x="69695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52863" y="7794764"/>
            <a:ext cx="151519" cy="1873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453934" y="6832600"/>
            <a:ext cx="3096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latin typeface="Gill Sans MT"/>
                <a:cs typeface="Gill Sans MT"/>
              </a:rPr>
              <a:t>Executed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2228" y="2501900"/>
            <a:ext cx="8358372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/>
              <a:t>Programming languages are a lot like human languages in that they have syntax rules.</a:t>
            </a:r>
            <a:endParaRPr sz="54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45144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5500" y="1117600"/>
            <a:ext cx="977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3100" y="1701800"/>
            <a:ext cx="1308100" cy="444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06400" y="965200"/>
            <a:ext cx="1816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270510" marR="262890" indent="188595">
              <a:lnSpc>
                <a:spcPts val="4600"/>
              </a:lnSpc>
              <a:spcBef>
                <a:spcPts val="520"/>
              </a:spcBef>
            </a:pPr>
            <a:r>
              <a:rPr sz="4000" spc="-150" dirty="0">
                <a:solidFill>
                  <a:srgbClr val="FFFFFF"/>
                </a:solidFill>
                <a:latin typeface="Gill Sans MT"/>
                <a:cs typeface="Gill Sans MT"/>
              </a:rPr>
              <a:t>Text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E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di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t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o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r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87800" y="876300"/>
            <a:ext cx="3949700" cy="14351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87800" y="876300"/>
            <a:ext cx="3949700" cy="1435100"/>
          </a:xfrm>
          <a:custGeom>
            <a:avLst/>
            <a:gdLst/>
            <a:ahLst/>
            <a:cxnLst/>
            <a:rect l="l" t="t" r="r" b="b"/>
            <a:pathLst>
              <a:path w="3949700" h="1435100">
                <a:moveTo>
                  <a:pt x="0" y="0"/>
                </a:moveTo>
                <a:lnTo>
                  <a:pt x="3949700" y="0"/>
                </a:lnTo>
                <a:lnTo>
                  <a:pt x="39497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84700" y="1079500"/>
            <a:ext cx="2743200" cy="444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02100" y="16637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241800" y="1689100"/>
            <a:ext cx="3403600" cy="5080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94600" y="16637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109070" y="939800"/>
            <a:ext cx="3707765" cy="121920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488315">
              <a:lnSpc>
                <a:spcPts val="4600"/>
              </a:lnSpc>
              <a:spcBef>
                <a:spcPts val="420"/>
              </a:spcBef>
              <a:tabLst>
                <a:tab pos="2063114" algn="l"/>
              </a:tabLst>
            </a:pPr>
            <a:r>
              <a:rPr sz="4000" spc="-20" dirty="0">
                <a:solidFill>
                  <a:srgbClr val="FFFFFF"/>
                </a:solidFill>
                <a:latin typeface="Gill Sans MT"/>
                <a:cs typeface="Gill Sans MT"/>
              </a:rPr>
              <a:t>Source	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Code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MyCode.jav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a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09800" y="1600200"/>
            <a:ext cx="1686560" cy="0"/>
          </a:xfrm>
          <a:custGeom>
            <a:avLst/>
            <a:gdLst/>
            <a:ahLst/>
            <a:cxnLst/>
            <a:rect l="l" t="t" r="r" b="b"/>
            <a:pathLst>
              <a:path w="1686560">
                <a:moveTo>
                  <a:pt x="1686208" y="0"/>
                </a:moveTo>
                <a:lnTo>
                  <a:pt x="1667158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835048" y="15163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39">
                <a:moveTo>
                  <a:pt x="0" y="0"/>
                </a:moveTo>
                <a:lnTo>
                  <a:pt x="41909" y="83820"/>
                </a:lnTo>
                <a:lnTo>
                  <a:pt x="0" y="167640"/>
                </a:lnTo>
                <a:lnTo>
                  <a:pt x="167639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476958" y="196850"/>
            <a:ext cx="125920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6515" marR="5080" indent="-44450">
              <a:lnSpc>
                <a:spcPts val="4900"/>
              </a:lnSpc>
              <a:spcBef>
                <a:spcPts val="380"/>
              </a:spcBef>
            </a:pPr>
            <a:r>
              <a:rPr sz="4200" dirty="0"/>
              <a:t>Helps  </a:t>
            </a:r>
            <a:r>
              <a:rPr sz="4200" spc="-5" dirty="0"/>
              <a:t>write</a:t>
            </a:r>
            <a:endParaRPr sz="4200"/>
          </a:p>
        </p:txBody>
      </p:sp>
      <p:sp>
        <p:nvSpPr>
          <p:cNvPr id="16" name="object 16"/>
          <p:cNvSpPr/>
          <p:nvPr/>
        </p:nvSpPr>
        <p:spPr>
          <a:xfrm>
            <a:off x="7916516" y="2278856"/>
            <a:ext cx="483234" cy="452755"/>
          </a:xfrm>
          <a:custGeom>
            <a:avLst/>
            <a:gdLst/>
            <a:ahLst/>
            <a:cxnLst/>
            <a:rect l="l" t="t" r="r" b="b"/>
            <a:pathLst>
              <a:path w="483234" h="452755">
                <a:moveTo>
                  <a:pt x="483191" y="452219"/>
                </a:moveTo>
                <a:lnTo>
                  <a:pt x="469282" y="439201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97923" y="2628221"/>
            <a:ext cx="179705" cy="175895"/>
          </a:xfrm>
          <a:custGeom>
            <a:avLst/>
            <a:gdLst/>
            <a:ahLst/>
            <a:cxnLst/>
            <a:rect l="l" t="t" r="r" b="b"/>
            <a:pathLst>
              <a:path w="179704" h="175894">
                <a:moveTo>
                  <a:pt x="114551" y="0"/>
                </a:moveTo>
                <a:lnTo>
                  <a:pt x="87875" y="89835"/>
                </a:lnTo>
                <a:lnTo>
                  <a:pt x="0" y="122397"/>
                </a:lnTo>
                <a:lnTo>
                  <a:pt x="179673" y="175750"/>
                </a:lnTo>
                <a:lnTo>
                  <a:pt x="1145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298570" y="1905000"/>
            <a:ext cx="17570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Input</a:t>
            </a:r>
            <a:r>
              <a:rPr sz="4200" spc="-1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937500" y="5143500"/>
            <a:ext cx="4140200" cy="12700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509000" y="5295900"/>
            <a:ext cx="2933700" cy="55880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001000" y="5880100"/>
            <a:ext cx="215900" cy="52070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128000" y="5918200"/>
            <a:ext cx="3695700" cy="4826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798300" y="5880100"/>
            <a:ext cx="215900" cy="52070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37500" y="5143500"/>
            <a:ext cx="4140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76200" marR="68580" indent="576580">
              <a:lnSpc>
                <a:spcPts val="4600"/>
              </a:lnSpc>
              <a:spcBef>
                <a:spcPts val="520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Bytecode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MyCode.clas</a:t>
            </a:r>
            <a:r>
              <a:rPr sz="4000" spc="-5" dirty="0">
                <a:solidFill>
                  <a:srgbClr val="FFFFFF"/>
                </a:solidFill>
                <a:latin typeface="Courier New"/>
                <a:cs typeface="Courier New"/>
              </a:rPr>
              <a:t>s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10007600" y="4178300"/>
            <a:ext cx="0" cy="835660"/>
          </a:xfrm>
          <a:custGeom>
            <a:avLst/>
            <a:gdLst/>
            <a:ahLst/>
            <a:cxnLst/>
            <a:rect l="l" t="t" r="r" b="b"/>
            <a:pathLst>
              <a:path h="835660">
                <a:moveTo>
                  <a:pt x="0" y="835621"/>
                </a:moveTo>
                <a:lnTo>
                  <a:pt x="0" y="816571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9923780" y="4952962"/>
            <a:ext cx="167640" cy="16764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10185791" y="4279900"/>
            <a:ext cx="20231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oduces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8483600" y="2806700"/>
            <a:ext cx="3048000" cy="143510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483600" y="2806700"/>
            <a:ext cx="3048000" cy="1435100"/>
          </a:xfrm>
          <a:custGeom>
            <a:avLst/>
            <a:gdLst/>
            <a:ahLst/>
            <a:cxnLst/>
            <a:rect l="l" t="t" r="r" b="b"/>
            <a:pathLst>
              <a:path w="3048000" h="1435100">
                <a:moveTo>
                  <a:pt x="0" y="0"/>
                </a:moveTo>
                <a:lnTo>
                  <a:pt x="3048000" y="0"/>
                </a:lnTo>
                <a:lnTo>
                  <a:pt x="30480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496300" y="3009900"/>
            <a:ext cx="2971800" cy="558800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67800" y="3594100"/>
            <a:ext cx="215900" cy="5588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232900" y="3619500"/>
            <a:ext cx="1549400" cy="50800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731500" y="3594100"/>
            <a:ext cx="215900" cy="558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83600" y="2806700"/>
            <a:ext cx="3048000" cy="14351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597535" marR="86995" indent="-503555">
              <a:lnSpc>
                <a:spcPts val="4600"/>
              </a:lnSpc>
              <a:spcBef>
                <a:spcPts val="919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Compiler 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(</a:t>
            </a:r>
            <a:r>
              <a:rPr sz="4000" dirty="0">
                <a:solidFill>
                  <a:srgbClr val="FFFFFF"/>
                </a:solidFill>
                <a:latin typeface="Courier New"/>
                <a:cs typeface="Courier New"/>
              </a:rPr>
              <a:t>javac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765800" y="7988300"/>
            <a:ext cx="4610100" cy="127000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969000" y="8140700"/>
            <a:ext cx="4140200" cy="5588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467600" y="8724900"/>
            <a:ext cx="1193800" cy="558800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5765800" y="7988300"/>
            <a:ext cx="46101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1725295" marR="271780" indent="-1446530">
              <a:lnSpc>
                <a:spcPts val="4600"/>
              </a:lnSpc>
              <a:spcBef>
                <a:spcPts val="520"/>
              </a:spcBef>
            </a:pPr>
            <a:r>
              <a:rPr sz="4000" spc="-40" dirty="0">
                <a:solidFill>
                  <a:srgbClr val="FFFFFF"/>
                </a:solidFill>
                <a:latin typeface="Gill Sans MT"/>
                <a:cs typeface="Gill Sans MT"/>
              </a:rPr>
              <a:t>Java </a:t>
            </a:r>
            <a:r>
              <a:rPr sz="4000" spc="10" dirty="0">
                <a:solidFill>
                  <a:srgbClr val="FFFFFF"/>
                </a:solidFill>
                <a:latin typeface="Gill Sans MT"/>
                <a:cs typeface="Gill Sans MT"/>
              </a:rPr>
              <a:t>Virtual</a:t>
            </a:r>
            <a:r>
              <a:rPr sz="4000" spc="-65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dirty="0">
                <a:solidFill>
                  <a:srgbClr val="FFFFFF"/>
                </a:solidFill>
                <a:latin typeface="Gill Sans MT"/>
                <a:cs typeface="Gill Sans MT"/>
              </a:rPr>
              <a:t>Machine  </a:t>
            </a: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(JVM)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8002540" y="6413500"/>
            <a:ext cx="697230" cy="1472565"/>
          </a:xfrm>
          <a:custGeom>
            <a:avLst/>
            <a:gdLst/>
            <a:ahLst/>
            <a:cxnLst/>
            <a:rect l="l" t="t" r="r" b="b"/>
            <a:pathLst>
              <a:path w="697229" h="1472565">
                <a:moveTo>
                  <a:pt x="0" y="1472225"/>
                </a:moveTo>
                <a:lnTo>
                  <a:pt x="8150" y="1455008"/>
                </a:lnTo>
                <a:lnTo>
                  <a:pt x="696959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952863" y="7794764"/>
            <a:ext cx="151519" cy="187384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8453934" y="6832600"/>
            <a:ext cx="309689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0" dirty="0">
                <a:latin typeface="Gill Sans MT"/>
                <a:cs typeface="Gill Sans MT"/>
              </a:rPr>
              <a:t>Executed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50800" y="7988300"/>
            <a:ext cx="4140200" cy="127000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54000" y="8140700"/>
            <a:ext cx="3721100" cy="558800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14300" y="8724900"/>
            <a:ext cx="4000500" cy="55880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0800" y="7988300"/>
            <a:ext cx="4140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66040" rIns="0" bIns="0" rtlCol="0">
            <a:spAutoFit/>
          </a:bodyPr>
          <a:lstStyle/>
          <a:p>
            <a:pPr marL="83820" marR="76200" indent="144780">
              <a:lnSpc>
                <a:spcPts val="4600"/>
              </a:lnSpc>
              <a:spcBef>
                <a:spcPts val="52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Operating System  </a:t>
            </a:r>
            <a:r>
              <a:rPr sz="4000" spc="-10" dirty="0">
                <a:solidFill>
                  <a:srgbClr val="FFFFFF"/>
                </a:solidFill>
                <a:latin typeface="Gill Sans MT"/>
                <a:cs typeface="Gill Sans MT"/>
              </a:rPr>
              <a:t>(Windows,</a:t>
            </a:r>
            <a:r>
              <a:rPr sz="4000" spc="-440" dirty="0">
                <a:solidFill>
                  <a:srgbClr val="FFFFFF"/>
                </a:solidFill>
                <a:latin typeface="Gill Sans MT"/>
                <a:cs typeface="Gill Sans MT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Gill Sans MT"/>
                <a:cs typeface="Gill Sans MT"/>
              </a:rPr>
              <a:t>Linux...)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315428" y="8648700"/>
            <a:ext cx="1425575" cy="0"/>
          </a:xfrm>
          <a:custGeom>
            <a:avLst/>
            <a:gdLst/>
            <a:ahLst/>
            <a:cxnLst/>
            <a:rect l="l" t="t" r="r" b="b"/>
            <a:pathLst>
              <a:path w="1425575">
                <a:moveTo>
                  <a:pt x="0" y="0"/>
                </a:moveTo>
                <a:lnTo>
                  <a:pt x="19050" y="0"/>
                </a:lnTo>
                <a:lnTo>
                  <a:pt x="1424971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208748" y="85648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39" h="167640">
                <a:moveTo>
                  <a:pt x="167640" y="0"/>
                </a:moveTo>
                <a:lnTo>
                  <a:pt x="0" y="83820"/>
                </a:lnTo>
                <a:lnTo>
                  <a:pt x="167640" y="167640"/>
                </a:lnTo>
                <a:lnTo>
                  <a:pt x="125730" y="83820"/>
                </a:lnTo>
                <a:lnTo>
                  <a:pt x="1676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430067" y="7207250"/>
            <a:ext cx="108648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62255" marR="5080" indent="-250190">
              <a:lnSpc>
                <a:spcPts val="4900"/>
              </a:lnSpc>
              <a:spcBef>
                <a:spcPts val="380"/>
              </a:spcBef>
            </a:pPr>
            <a:r>
              <a:rPr sz="4200" dirty="0">
                <a:latin typeface="Gill Sans MT"/>
                <a:cs typeface="Gill Sans MT"/>
              </a:rPr>
              <a:t>Runs  on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Synta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9265" y="2616200"/>
            <a:ext cx="709549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1287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Synta</a:t>
            </a:r>
            <a:r>
              <a:rPr dirty="0"/>
              <a:t>x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49265" y="2616200"/>
            <a:ext cx="70954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1160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94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79A9B4-A8B5-4C1A-B359-0D4F27BE8852}"/>
              </a:ext>
            </a:extLst>
          </p:cNvPr>
          <p:cNvSpPr/>
          <p:nvPr/>
        </p:nvSpPr>
        <p:spPr>
          <a:xfrm>
            <a:off x="3693903" y="4582636"/>
            <a:ext cx="56062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Megan </a:t>
            </a:r>
            <a:r>
              <a:rPr lang="en-US" sz="4200" spc="-15" dirty="0">
                <a:solidFill>
                  <a:prstClr val="black"/>
                </a:solidFill>
                <a:latin typeface="Gill Sans MT"/>
                <a:cs typeface="Gill Sans MT"/>
              </a:rPr>
              <a:t>goes </a:t>
            </a:r>
            <a:r>
              <a:rPr lang="en-US" sz="4200" dirty="0">
                <a:solidFill>
                  <a:prstClr val="black"/>
                </a:solidFill>
                <a:latin typeface="Gill Sans MT"/>
                <a:cs typeface="Gill Sans MT"/>
              </a:rPr>
              <a:t>to </a:t>
            </a:r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the</a:t>
            </a:r>
            <a:r>
              <a:rPr lang="en-US" sz="4200" spc="-2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store.</a:t>
            </a:r>
            <a:endParaRPr lang="en-US" sz="42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Synta</a:t>
            </a:r>
            <a:r>
              <a:rPr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94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00" y="3860800"/>
            <a:ext cx="16383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949265" y="2616200"/>
            <a:ext cx="70954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1160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F90F2B-E0F5-439A-9C11-811144585D09}"/>
              </a:ext>
            </a:extLst>
          </p:cNvPr>
          <p:cNvSpPr/>
          <p:nvPr/>
        </p:nvSpPr>
        <p:spPr>
          <a:xfrm>
            <a:off x="3674729" y="4584700"/>
            <a:ext cx="56062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Megan </a:t>
            </a:r>
            <a:r>
              <a:rPr lang="en-US" sz="4200" spc="-15" dirty="0">
                <a:solidFill>
                  <a:prstClr val="black"/>
                </a:solidFill>
                <a:latin typeface="Gill Sans MT"/>
                <a:cs typeface="Gill Sans MT"/>
              </a:rPr>
              <a:t>goes </a:t>
            </a:r>
            <a:r>
              <a:rPr lang="en-US" sz="4200" dirty="0">
                <a:solidFill>
                  <a:prstClr val="black"/>
                </a:solidFill>
                <a:latin typeface="Gill Sans MT"/>
                <a:cs typeface="Gill Sans MT"/>
              </a:rPr>
              <a:t>to </a:t>
            </a:r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the</a:t>
            </a:r>
            <a:r>
              <a:rPr lang="en-US" sz="4200" spc="-2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store.</a:t>
            </a:r>
            <a:endParaRPr lang="en-US" sz="42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Synta</a:t>
            </a:r>
            <a:r>
              <a:rPr dirty="0"/>
              <a:t>x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94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525000" y="3860800"/>
            <a:ext cx="1638300" cy="144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6007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17397" y="7200900"/>
            <a:ext cx="55556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spc="-20" dirty="0">
                <a:latin typeface="Gill Sans MT"/>
                <a:cs typeface="Gill Sans MT"/>
              </a:rPr>
              <a:t>store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Megan.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49265" y="2616200"/>
            <a:ext cx="709549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1160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4216D7-8B0C-44FC-9CE1-0C9C1BF80FCC}"/>
              </a:ext>
            </a:extLst>
          </p:cNvPr>
          <p:cNvSpPr/>
          <p:nvPr/>
        </p:nvSpPr>
        <p:spPr>
          <a:xfrm>
            <a:off x="3645306" y="4559300"/>
            <a:ext cx="56062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Megan </a:t>
            </a:r>
            <a:r>
              <a:rPr lang="en-US" sz="4200" spc="-15" dirty="0">
                <a:solidFill>
                  <a:prstClr val="black"/>
                </a:solidFill>
                <a:latin typeface="Gill Sans MT"/>
                <a:cs typeface="Gill Sans MT"/>
              </a:rPr>
              <a:t>goes </a:t>
            </a:r>
            <a:r>
              <a:rPr lang="en-US" sz="4200" dirty="0">
                <a:solidFill>
                  <a:prstClr val="black"/>
                </a:solidFill>
                <a:latin typeface="Gill Sans MT"/>
                <a:cs typeface="Gill Sans MT"/>
              </a:rPr>
              <a:t>to </a:t>
            </a:r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the</a:t>
            </a:r>
            <a:r>
              <a:rPr lang="en-US" sz="4200" spc="-20" dirty="0">
                <a:solidFill>
                  <a:prstClr val="black"/>
                </a:solidFill>
                <a:latin typeface="Gill Sans MT"/>
                <a:cs typeface="Gill Sans MT"/>
              </a:rPr>
              <a:t> </a:t>
            </a:r>
            <a:r>
              <a:rPr lang="en-US" sz="4200" spc="-5" dirty="0">
                <a:solidFill>
                  <a:prstClr val="black"/>
                </a:solidFill>
                <a:latin typeface="Gill Sans MT"/>
                <a:cs typeface="Gill Sans MT"/>
              </a:rPr>
              <a:t>store.</a:t>
            </a:r>
            <a:endParaRPr lang="en-US" sz="4200" dirty="0">
              <a:solidFill>
                <a:prstClr val="black"/>
              </a:solidFill>
              <a:latin typeface="Gill Sans MT"/>
              <a:cs typeface="Gill Sans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7397" y="7200900"/>
            <a:ext cx="55556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spc="-20" dirty="0">
                <a:latin typeface="Gill Sans MT"/>
                <a:cs typeface="Gill Sans MT"/>
              </a:rPr>
              <a:t>store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Megan.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Synta</a:t>
            </a:r>
            <a:r>
              <a:rPr dirty="0"/>
              <a:t>x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594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525000" y="3860800"/>
            <a:ext cx="1638300" cy="1447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6007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93840" y="6591498"/>
            <a:ext cx="5043170" cy="2127885"/>
          </a:xfrm>
          <a:custGeom>
            <a:avLst/>
            <a:gdLst/>
            <a:ahLst/>
            <a:cxnLst/>
            <a:rect l="l" t="t" r="r" b="b"/>
            <a:pathLst>
              <a:path w="5043170" h="2127884">
                <a:moveTo>
                  <a:pt x="0" y="0"/>
                </a:moveTo>
                <a:lnTo>
                  <a:pt x="5042693" y="2127397"/>
                </a:lnTo>
              </a:path>
            </a:pathLst>
          </a:custGeom>
          <a:ln w="1016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63640" y="6526608"/>
            <a:ext cx="5069205" cy="2314575"/>
          </a:xfrm>
          <a:custGeom>
            <a:avLst/>
            <a:gdLst/>
            <a:ahLst/>
            <a:cxnLst/>
            <a:rect l="l" t="t" r="r" b="b"/>
            <a:pathLst>
              <a:path w="5069205" h="2314575">
                <a:moveTo>
                  <a:pt x="0" y="2314575"/>
                </a:moveTo>
                <a:lnTo>
                  <a:pt x="5068638" y="0"/>
                </a:lnTo>
              </a:path>
            </a:pathLst>
          </a:custGeom>
          <a:ln w="1016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949265" y="2616200"/>
            <a:ext cx="7095490" cy="255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116070" algn="l"/>
              </a:tabLst>
            </a:pPr>
            <a:r>
              <a:rPr sz="4200" spc="15" dirty="0">
                <a:latin typeface="Gill Sans MT"/>
                <a:cs typeface="Gill Sans MT"/>
              </a:rPr>
              <a:t>Defines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what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valid	</a:t>
            </a:r>
            <a:r>
              <a:rPr sz="4200" dirty="0">
                <a:latin typeface="Gill Sans MT"/>
                <a:cs typeface="Gill Sans MT"/>
              </a:rPr>
              <a:t>sentences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Gill Sans MT"/>
                <a:cs typeface="Gill Sans MT"/>
              </a:rPr>
              <a:t>Megan </a:t>
            </a:r>
            <a:r>
              <a:rPr sz="4200" spc="-15" dirty="0">
                <a:latin typeface="Gill Sans MT"/>
                <a:cs typeface="Gill Sans MT"/>
              </a:rPr>
              <a:t>goes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store.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873</Words>
  <Application>Microsoft Office PowerPoint</Application>
  <PresentationFormat>Custom</PresentationFormat>
  <Paragraphs>192</Paragraphs>
  <Slides>40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Courier New</vt:lpstr>
      <vt:lpstr>Gill Sans MT</vt:lpstr>
      <vt:lpstr>Lucida Sans Unicode</vt:lpstr>
      <vt:lpstr>Times New Roman</vt:lpstr>
      <vt:lpstr>Office Theme</vt:lpstr>
      <vt:lpstr>COMP 110/L Lecture 2  Maryam Jalali     Slides adapted from Dr. Kyle Dewey</vt:lpstr>
      <vt:lpstr>Programming Languages  as Natural Languages</vt:lpstr>
      <vt:lpstr>Syntax</vt:lpstr>
      <vt:lpstr>Programming languages are a lot like human languages in that they have syntax rules.</vt:lpstr>
      <vt:lpstr>Syntax</vt:lpstr>
      <vt:lpstr>Syntax</vt:lpstr>
      <vt:lpstr>Syntax</vt:lpstr>
      <vt:lpstr>Syntax</vt:lpstr>
      <vt:lpstr>Syntax</vt:lpstr>
      <vt:lpstr>Example</vt:lpstr>
      <vt:lpstr>Semantics</vt:lpstr>
      <vt:lpstr>Semantics Defines what valid sentences mean</vt:lpstr>
      <vt:lpstr>PowerPoint Presentation</vt:lpstr>
      <vt:lpstr>PowerPoint Presentation</vt:lpstr>
      <vt:lpstr>PowerPoint Presentation</vt:lpstr>
      <vt:lpstr>PowerPoint Presentation</vt:lpstr>
      <vt:lpstr>Semantics Defines what valid sentences mean</vt:lpstr>
      <vt:lpstr>Semantics Defines what valid sentences mean</vt:lpstr>
      <vt:lpstr>Programming Language  Semantics</vt:lpstr>
      <vt:lpstr>Learning a Language</vt:lpstr>
      <vt:lpstr>PowerPoint Presentation</vt:lpstr>
      <vt:lpstr>Learning a Language</vt:lpstr>
      <vt:lpstr>Learning a Language</vt:lpstr>
      <vt:lpstr>Learning a Language</vt:lpstr>
      <vt:lpstr>Learning a Language</vt:lpstr>
      <vt:lpstr>The Point</vt:lpstr>
      <vt:lpstr>The Point</vt:lpstr>
      <vt:lpstr>The Point</vt:lpstr>
      <vt:lpstr>Let’s  see some code!  (in jGrasp)</vt:lpstr>
      <vt:lpstr>Example: HelloWorld.java</vt:lpstr>
      <vt:lpstr>Java Coding Process</vt:lpstr>
      <vt:lpstr>Text  Editor</vt:lpstr>
      <vt:lpstr>Text  Editor</vt:lpstr>
      <vt:lpstr>PowerPoint Presentation</vt:lpstr>
      <vt:lpstr>Text  Editor</vt:lpstr>
      <vt:lpstr>Helps  write</vt:lpstr>
      <vt:lpstr>Helps  write</vt:lpstr>
      <vt:lpstr>Helps  write</vt:lpstr>
      <vt:lpstr>Helps  write</vt:lpstr>
      <vt:lpstr>Helps  write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2      Slides adapted from Dr. Kyle Dewey</dc:title>
  <dc:creator>Mahdi Ebi</dc:creator>
  <cp:lastModifiedBy>Maryam</cp:lastModifiedBy>
  <cp:revision>16</cp:revision>
  <dcterms:created xsi:type="dcterms:W3CDTF">2020-01-22T22:43:17Z</dcterms:created>
  <dcterms:modified xsi:type="dcterms:W3CDTF">2020-07-24T03:10:52Z</dcterms:modified>
</cp:coreProperties>
</file>