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8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9" autoAdjust="0"/>
  </p:normalViewPr>
  <p:slideViewPr>
    <p:cSldViewPr>
      <p:cViewPr varScale="1">
        <p:scale>
          <a:sx n="45" d="100"/>
          <a:sy n="45" d="100"/>
        </p:scale>
        <p:origin x="21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3EC8-32B3-4C15-BBF8-7FDEE37B2C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04F8E-815A-4378-90DC-DEED48D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this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really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number (e.g., 9876543210), </a:t>
            </a:r>
            <a:r>
              <a:rPr lang="en-US" sz="1200" dirty="0">
                <a:latin typeface="Lucida Sans Unicode"/>
                <a:cs typeface="Lucida Sans Unicode"/>
              </a:rPr>
              <a:t>it will </a:t>
            </a:r>
            <a:r>
              <a:rPr lang="en-US" sz="1200" spc="-5" dirty="0">
                <a:latin typeface="Lucida Sans Unicode"/>
                <a:cs typeface="Lucida Sans Unicode"/>
              </a:rPr>
              <a:t>outright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crash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with two still pretty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numbers (e.g., 1234567890 and 1234567890), </a:t>
            </a:r>
            <a:r>
              <a:rPr lang="en-US" sz="1200" dirty="0">
                <a:latin typeface="Lucida Sans Unicode"/>
                <a:cs typeface="Lucida Sans Unicode"/>
              </a:rPr>
              <a:t>it will  produce </a:t>
            </a:r>
            <a:r>
              <a:rPr lang="en-US" sz="1200" spc="-5" dirty="0">
                <a:latin typeface="Lucida Sans Unicode"/>
                <a:cs typeface="Lucida Sans Unicode"/>
              </a:rPr>
              <a:t>incorrect results, even getting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negative number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two positive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numbers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to </a:t>
            </a:r>
            <a:r>
              <a:rPr lang="en-US" sz="1200" dirty="0">
                <a:latin typeface="Lucida Sans Unicode"/>
                <a:cs typeface="Lucida Sans Unicode"/>
              </a:rPr>
              <a:t>put in a </a:t>
            </a:r>
            <a:r>
              <a:rPr lang="en-US" sz="1200" spc="-5" dirty="0">
                <a:latin typeface="Lucida Sans Unicode"/>
                <a:cs typeface="Lucida Sans Unicode"/>
              </a:rPr>
              <a:t>floating-point value,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outright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crashes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want </a:t>
            </a:r>
            <a:r>
              <a:rPr lang="en-US" sz="1200" dirty="0">
                <a:latin typeface="Lucida Sans Unicode"/>
                <a:cs typeface="Lucida Sans Unicode"/>
              </a:rPr>
              <a:t>support for </a:t>
            </a:r>
            <a:r>
              <a:rPr lang="en-US" sz="1200" spc="-5" dirty="0">
                <a:latin typeface="Lucida Sans Unicode"/>
                <a:cs typeface="Lucida Sans Unicode"/>
              </a:rPr>
              <a:t>floating-point values (these are really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useful!)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float gives you approx. 6-7 decimal digits precision while a double gives you approx. 15-16. Also the range of numbers is larger for double.</a:t>
            </a:r>
          </a:p>
          <a:p>
            <a:r>
              <a:rPr lang="en-US" dirty="0"/>
              <a:t>A double needs 8 bytes of storage space while a float needs just 4 bytes.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b="1" dirty="0"/>
              <a:t>Casting</a:t>
            </a:r>
            <a:r>
              <a:rPr lang="en-US" dirty="0"/>
              <a:t> in </a:t>
            </a:r>
            <a:r>
              <a:rPr lang="en-US" b="1" dirty="0"/>
              <a:t>Java</a:t>
            </a:r>
            <a:r>
              <a:rPr lang="en-US" dirty="0"/>
              <a:t>. Type </a:t>
            </a:r>
            <a:r>
              <a:rPr lang="en-US" b="1" dirty="0"/>
              <a:t>casting</a:t>
            </a:r>
            <a:r>
              <a:rPr lang="en-US" dirty="0"/>
              <a:t> is used to convert an object or variable of one type into another.</a:t>
            </a:r>
          </a:p>
          <a:p>
            <a:r>
              <a:rPr lang="en-US" dirty="0"/>
              <a:t>Syntax.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r>
              <a:rPr lang="en-US" dirty="0"/>
              <a:t> = (</a:t>
            </a:r>
            <a:r>
              <a:rPr lang="en-US" dirty="0" err="1"/>
              <a:t>dataType</a:t>
            </a:r>
            <a:r>
              <a:rPr lang="en-US" dirty="0"/>
              <a:t>) </a:t>
            </a:r>
            <a:r>
              <a:rPr lang="en-US" dirty="0" err="1"/>
              <a:t>variableToConvert</a:t>
            </a:r>
            <a:r>
              <a:rPr lang="en-US" dirty="0"/>
              <a:t>;</a:t>
            </a:r>
          </a:p>
          <a:p>
            <a:r>
              <a:rPr lang="en-US" dirty="0"/>
              <a:t>Notes. There are two </a:t>
            </a:r>
            <a:r>
              <a:rPr lang="en-US" b="1" dirty="0"/>
              <a:t>casting</a:t>
            </a:r>
            <a:r>
              <a:rPr lang="en-US" dirty="0"/>
              <a:t> directions: narrowing (larger to smaller type) and widening (smaller to larger type). ... </a:t>
            </a:r>
          </a:p>
          <a:p>
            <a:r>
              <a:rPr lang="en-US" dirty="0"/>
              <a:t>In Java, there are two types of casting:</a:t>
            </a:r>
          </a:p>
          <a:p>
            <a:r>
              <a:rPr lang="en-US" b="1" dirty="0"/>
              <a:t>Widening Casting</a:t>
            </a:r>
            <a:r>
              <a:rPr lang="en-US" dirty="0"/>
              <a:t> (automatically) - converting a smaller type to a larger type size</a:t>
            </a:r>
            <a:br>
              <a:rPr lang="en-US" dirty="0"/>
            </a:br>
            <a:r>
              <a:rPr lang="en-US" dirty="0"/>
              <a:t>byte -&gt; short -&gt; char -&gt; int -&gt; long -&gt; float -&gt; double</a:t>
            </a:r>
            <a:br>
              <a:rPr lang="en-US" dirty="0"/>
            </a:br>
            <a:r>
              <a:rPr lang="en-US" b="1" dirty="0"/>
              <a:t>Narrowing Casting</a:t>
            </a:r>
            <a:r>
              <a:rPr lang="en-US" dirty="0"/>
              <a:t> (manually) - converting a larger type to a smaller size type</a:t>
            </a:r>
            <a:br>
              <a:rPr lang="en-US" dirty="0"/>
            </a:br>
            <a:r>
              <a:rPr lang="en-US" dirty="0"/>
              <a:t>double -&gt; float -&gt; long -&gt; int -&gt; char -&gt; short -&gt; byte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-This range is around </a:t>
            </a:r>
            <a:r>
              <a:rPr lang="en-US" sz="1200" spc="-5" dirty="0">
                <a:latin typeface="Lucida Sans Unicode"/>
                <a:cs typeface="Lucida Sans Unicode"/>
              </a:rPr>
              <a:t>+/- </a:t>
            </a:r>
            <a:r>
              <a:rPr lang="en-US" sz="1200" dirty="0">
                <a:latin typeface="Lucida Sans Unicode"/>
                <a:cs typeface="Lucida Sans Unicode"/>
              </a:rPr>
              <a:t>2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billion.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-2 billion sounds like a </a:t>
            </a:r>
            <a:r>
              <a:rPr lang="en-US" sz="1200" spc="-5" dirty="0">
                <a:latin typeface="Lucida Sans Unicode"/>
                <a:cs typeface="Lucida Sans Unicode"/>
              </a:rPr>
              <a:t>lot, and it’s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enough </a:t>
            </a:r>
            <a:r>
              <a:rPr lang="en-US" sz="1200" dirty="0">
                <a:latin typeface="Lucida Sans Unicode"/>
                <a:cs typeface="Lucida Sans Unicode"/>
              </a:rPr>
              <a:t>for most </a:t>
            </a:r>
            <a:r>
              <a:rPr lang="en-US" sz="1200" spc="-5" dirty="0">
                <a:latin typeface="Lucida Sans Unicode"/>
                <a:cs typeface="Lucida Sans Unicode"/>
              </a:rPr>
              <a:t>things,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there are </a:t>
            </a:r>
            <a:r>
              <a:rPr lang="en-US" sz="1200" dirty="0">
                <a:latin typeface="Lucida Sans Unicode"/>
                <a:cs typeface="Lucida Sans Unicode"/>
              </a:rPr>
              <a:t>7 billion </a:t>
            </a:r>
            <a:r>
              <a:rPr lang="en-US" sz="1200" spc="-5">
                <a:latin typeface="Lucida Sans Unicode"/>
                <a:cs typeface="Lucida Sans Unicode"/>
              </a:rPr>
              <a:t>people </a:t>
            </a:r>
            <a:r>
              <a:rPr lang="en-US" sz="120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planet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Integer is a signed 32 bit integer type</a:t>
            </a:r>
          </a:p>
          <a:p>
            <a:r>
              <a:rPr lang="en-US" dirty="0"/>
              <a:t>Denoted as </a:t>
            </a:r>
            <a:r>
              <a:rPr lang="en-US" b="1" dirty="0"/>
              <a:t>Int</a:t>
            </a:r>
            <a:endParaRPr lang="en-US" dirty="0"/>
          </a:p>
          <a:p>
            <a:r>
              <a:rPr lang="en-US" dirty="0"/>
              <a:t>Size = </a:t>
            </a:r>
            <a:r>
              <a:rPr lang="en-US" b="1" dirty="0"/>
              <a:t>32 bits (4byte)</a:t>
            </a:r>
            <a:endParaRPr lang="en-US" dirty="0"/>
          </a:p>
          <a:p>
            <a:r>
              <a:rPr lang="en-US" dirty="0"/>
              <a:t>Can hold integers of range </a:t>
            </a:r>
            <a:r>
              <a:rPr lang="en-US" b="1" dirty="0"/>
              <a:t>-2,147,483,648 to 2,147,483,647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Long is a signed 64 bit integer type</a:t>
            </a:r>
          </a:p>
          <a:p>
            <a:r>
              <a:rPr lang="en-US" dirty="0"/>
              <a:t>Denoted as </a:t>
            </a:r>
            <a:r>
              <a:rPr lang="en-US" b="1" dirty="0"/>
              <a:t>Long</a:t>
            </a:r>
            <a:endParaRPr lang="en-US" dirty="0"/>
          </a:p>
          <a:p>
            <a:r>
              <a:rPr lang="en-US" dirty="0"/>
              <a:t>Size = </a:t>
            </a:r>
            <a:r>
              <a:rPr lang="en-US" b="1" dirty="0"/>
              <a:t>64 bits (8byte)</a:t>
            </a:r>
            <a:endParaRPr lang="en-US" dirty="0"/>
          </a:p>
          <a:p>
            <a:r>
              <a:rPr lang="en-US" dirty="0"/>
              <a:t>Can hold integers of range </a:t>
            </a:r>
            <a:r>
              <a:rPr lang="en-US" b="1" dirty="0"/>
              <a:t>-9,223,372,036,854,775,808 to 9,223,372,036,854,775,807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-Instead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declaring an </a:t>
            </a:r>
            <a:r>
              <a:rPr lang="en-US" sz="1200" dirty="0">
                <a:latin typeface="Lucida Sans Unicode"/>
                <a:cs typeface="Lucida Sans Unicode"/>
              </a:rPr>
              <a:t>int </a:t>
            </a:r>
            <a:r>
              <a:rPr lang="en-US" sz="1200" spc="-5" dirty="0">
                <a:latin typeface="Lucida Sans Unicode"/>
                <a:cs typeface="Lucida Sans Unicode"/>
              </a:rPr>
              <a:t>variable,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declare </a:t>
            </a:r>
            <a:r>
              <a:rPr lang="en-US" sz="1200" dirty="0">
                <a:latin typeface="Lucida Sans Unicode"/>
                <a:cs typeface="Lucida Sans Unicode"/>
              </a:rPr>
              <a:t>a long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variable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read </a:t>
            </a:r>
            <a:r>
              <a:rPr lang="en-US" sz="1200" dirty="0">
                <a:latin typeface="Lucida Sans Unicode"/>
                <a:cs typeface="Lucida Sans Unicode"/>
              </a:rPr>
              <a:t>in a long using </a:t>
            </a:r>
            <a:r>
              <a:rPr lang="en-US" sz="1200" spc="-5" dirty="0" err="1">
                <a:latin typeface="Lucida Sans Unicode"/>
                <a:cs typeface="Lucida Sans Unicode"/>
              </a:rPr>
              <a:t>nextLong</a:t>
            </a:r>
            <a:r>
              <a:rPr lang="en-US" sz="1200" spc="-5" dirty="0">
                <a:latin typeface="Lucida Sans Unicode"/>
                <a:cs typeface="Lucida Sans Unicode"/>
              </a:rPr>
              <a:t>(), as opposed to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nextInt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1325" y="723900"/>
            <a:ext cx="1020214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1325" y="723900"/>
            <a:ext cx="1020214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647" y="2470150"/>
            <a:ext cx="10651505" cy="556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4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4400" spc="-70" dirty="0" smtClean="0"/>
              <a:t>Maryam </a:t>
            </a:r>
            <a:r>
              <a:rPr lang="en-US" sz="4400" spc="-70" dirty="0" err="1" smtClean="0"/>
              <a:t>Jalali</a:t>
            </a: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35300"/>
            <a:ext cx="9260840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6648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3048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62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035300"/>
            <a:ext cx="9260840" cy="43245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6648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3048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 dirty="0">
              <a:latin typeface="Times New Roman"/>
              <a:cs typeface="Times New Roman"/>
            </a:endParaRPr>
          </a:p>
          <a:p>
            <a:pPr marL="3296285">
              <a:lnSpc>
                <a:spcPct val="100000"/>
              </a:lnSpc>
              <a:tabLst>
                <a:tab pos="4576445" algn="l"/>
              </a:tabLst>
            </a:pPr>
            <a:r>
              <a:rPr sz="4200" spc="-5" dirty="0">
                <a:latin typeface="Courier New"/>
                <a:cs typeface="Courier New"/>
              </a:rPr>
              <a:t>14	//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62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035300"/>
            <a:ext cx="9402445" cy="549919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80645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17145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3296285">
              <a:lnSpc>
                <a:spcPct val="100000"/>
              </a:lnSpc>
              <a:tabLst>
                <a:tab pos="4576445" algn="l"/>
              </a:tabLst>
            </a:pPr>
            <a:r>
              <a:rPr sz="4200" spc="-5" dirty="0">
                <a:latin typeface="Courier New"/>
                <a:cs typeface="Courier New"/>
              </a:rPr>
              <a:t>14	//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5"/>
              </a:spcBef>
              <a:tabLst>
                <a:tab pos="2014855" algn="l"/>
              </a:tabLst>
            </a:pPr>
            <a:r>
              <a:rPr sz="4200" spc="-5" dirty="0">
                <a:latin typeface="Courier New"/>
                <a:cs typeface="Courier New"/>
              </a:rPr>
              <a:t>14l	// long (that’s an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ell)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49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47" y="2470150"/>
            <a:ext cx="10641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478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13l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556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2120900" marR="2110105" algn="ctr">
              <a:lnSpc>
                <a:spcPct val="136900"/>
              </a:lnSpc>
            </a:pPr>
            <a:r>
              <a:rPr sz="4200" spc="-5" dirty="0">
                <a:latin typeface="Courier New"/>
                <a:cs typeface="Courier New"/>
              </a:rPr>
              <a:t>13l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other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r>
              <a:rPr sz="4200" dirty="0">
                <a:latin typeface="Courier New"/>
                <a:cs typeface="Courier New"/>
              </a:rPr>
              <a:t>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13other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68" y="2419350"/>
            <a:ext cx="8076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048000"/>
            <a:ext cx="999236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  <a:tab pos="5511165" algn="l"/>
              </a:tabLst>
            </a:pPr>
            <a:r>
              <a:rPr sz="4200" spc="-25" dirty="0">
                <a:latin typeface="Gill Sans MT"/>
                <a:cs typeface="Gill Sans MT"/>
              </a:rPr>
              <a:t>New </a:t>
            </a:r>
            <a:r>
              <a:rPr sz="4200" spc="-5" dirty="0">
                <a:latin typeface="Gill Sans MT"/>
                <a:cs typeface="Gill Sans MT"/>
              </a:rPr>
              <a:t>types: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Reading in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15" dirty="0">
                <a:latin typeface="Gill Sans MT"/>
                <a:cs typeface="Gill Sans MT"/>
              </a:rPr>
              <a:t>Performing </a:t>
            </a:r>
            <a:r>
              <a:rPr sz="4200" spc="-5" dirty="0">
                <a:latin typeface="Gill Sans MT"/>
                <a:cs typeface="Gill Sans MT"/>
              </a:rPr>
              <a:t>operations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1511300" marR="3048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11300" algn="l"/>
                <a:tab pos="3794125" algn="l"/>
                <a:tab pos="5608955" algn="l"/>
                <a:tab pos="7833359" algn="l"/>
              </a:tabLst>
            </a:pPr>
            <a:r>
              <a:rPr sz="4200" spc="-15" dirty="0">
                <a:latin typeface="Gill Sans MT"/>
                <a:cs typeface="Gill Sans MT"/>
              </a:rPr>
              <a:t>How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they	</a:t>
            </a:r>
            <a:r>
              <a:rPr sz="4200" spc="-5" dirty="0">
                <a:latin typeface="Gill Sans MT"/>
                <a:cs typeface="Gill Sans MT"/>
              </a:rPr>
              <a:t>interact	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each	other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spc="-5" dirty="0">
                <a:latin typeface="Gill Sans MT"/>
                <a:cs typeface="Gill Sans MT"/>
              </a:rPr>
              <a:t>other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types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ts val="7750"/>
              </a:lnSpc>
              <a:buSzPct val="170238"/>
              <a:buFont typeface="Courier New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Exponentiation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271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 marL="2917825" marR="2910205" algn="ctr">
              <a:lnSpc>
                <a:spcPct val="120000"/>
              </a:lnSpc>
              <a:spcBef>
                <a:spcPts val="4050"/>
              </a:spcBef>
            </a:pPr>
            <a:r>
              <a:rPr sz="4200" spc="-5" dirty="0">
                <a:latin typeface="Courier New"/>
                <a:cs typeface="Courier New"/>
              </a:rPr>
              <a:t>5l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9l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sz="8400" dirty="0">
                <a:latin typeface="Courier New"/>
                <a:cs typeface="Courier New"/>
              </a:rPr>
              <a:t>long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int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254" y="2863850"/>
            <a:ext cx="5252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long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1254" y="2863850"/>
            <a:ext cx="5252085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long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4l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ct val="100000"/>
              </a:lnSpc>
              <a:spcBef>
                <a:spcPts val="3160"/>
              </a:spcBef>
            </a:pPr>
            <a:r>
              <a:rPr dirty="0">
                <a:latin typeface="Courier New"/>
                <a:cs typeface="Courier New"/>
              </a:rPr>
              <a:t>3 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6l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ts val="4870"/>
              </a:lnSpc>
              <a:spcBef>
                <a:spcPts val="3160"/>
              </a:spcBef>
            </a:pPr>
            <a:r>
              <a:rPr dirty="0">
                <a:latin typeface="Courier New"/>
                <a:cs typeface="Courier New"/>
              </a:rPr>
              <a:t>3 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ts val="4870"/>
              </a:lnSpc>
            </a:pPr>
            <a:r>
              <a:rPr dirty="0">
                <a:latin typeface="Courier New"/>
                <a:cs typeface="Courier New"/>
              </a:rPr>
              <a:t>9l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030" y="4127500"/>
            <a:ext cx="857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New</a:t>
            </a:r>
            <a:r>
              <a:rPr spc="-1785" dirty="0"/>
              <a:t> </a:t>
            </a:r>
            <a:r>
              <a:rPr spc="-210" dirty="0"/>
              <a:t>Type: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z="8400" spc="-20" dirty="0"/>
              <a:t>Revisit:</a:t>
            </a:r>
            <a:endParaRPr sz="8400"/>
          </a:p>
          <a:p>
            <a:pPr algn="ctr">
              <a:lnSpc>
                <a:spcPts val="9490"/>
              </a:lnSpc>
            </a:pPr>
            <a:r>
              <a:rPr sz="8400" dirty="0">
                <a:latin typeface="Courier New"/>
                <a:cs typeface="Courier New"/>
              </a:rPr>
              <a:t>AddTwo.java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39" y="723900"/>
            <a:ext cx="116560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3730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spc="-30" dirty="0"/>
              <a:t>for	</a:t>
            </a:r>
            <a:r>
              <a:rPr spc="-20" dirty="0"/>
              <a:t>Floating-Point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975100"/>
            <a:ext cx="9317990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5" dirty="0">
                <a:latin typeface="Gill Sans MT"/>
                <a:cs typeface="Gill Sans MT"/>
              </a:rPr>
              <a:t>floating-point 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 dirty="0">
              <a:latin typeface="Gill Sans MT"/>
              <a:cs typeface="Gill Sans MT"/>
            </a:endParaRPr>
          </a:p>
          <a:p>
            <a:pPr marL="609600" marR="30480" indent="-571500">
              <a:lnSpc>
                <a:spcPct val="103200"/>
              </a:lnSpc>
              <a:spcBef>
                <a:spcPts val="2395"/>
              </a:spcBef>
              <a:buSzPct val="170238"/>
              <a:buFont typeface="Gill Sans MT"/>
              <a:buChar char="•"/>
              <a:tabLst>
                <a:tab pos="609600" algn="l"/>
                <a:tab pos="2190750" algn="l"/>
                <a:tab pos="3350260" algn="l"/>
                <a:tab pos="4879975" algn="l"/>
              </a:tabLst>
            </a:pPr>
            <a:r>
              <a:rPr sz="4200" dirty="0">
                <a:latin typeface="Courier New"/>
                <a:cs typeface="Courier New"/>
              </a:rPr>
              <a:t>float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5" dirty="0">
                <a:latin typeface="Gill Sans MT"/>
                <a:cs typeface="Gill Sans MT"/>
              </a:rPr>
              <a:t>floating-point </a:t>
            </a:r>
            <a:r>
              <a:rPr sz="4200" spc="-5" dirty="0">
                <a:latin typeface="Gill Sans MT"/>
                <a:cs typeface="Gill Sans MT"/>
              </a:rPr>
              <a:t>values,  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spc="-5" dirty="0">
                <a:latin typeface="Gill Sans MT"/>
                <a:cs typeface="Gill Sans MT"/>
              </a:rPr>
              <a:t>half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size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</a:p>
          <a:p>
            <a:pPr marL="14986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98600" algn="l"/>
                <a:tab pos="6165215" algn="l"/>
              </a:tabLst>
            </a:pPr>
            <a:r>
              <a:rPr sz="4200" spc="-35" dirty="0">
                <a:latin typeface="Gill Sans MT"/>
                <a:cs typeface="Gill Sans MT"/>
              </a:rPr>
              <a:t>Narrower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range,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less	</a:t>
            </a:r>
            <a:r>
              <a:rPr sz="4200" spc="-15" dirty="0">
                <a:latin typeface="Gill Sans MT"/>
                <a:cs typeface="Gill Sans MT"/>
              </a:rPr>
              <a:t>precise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AF220-A592-4AEF-97FD-66365130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444" r="2500" b="12222"/>
          <a:stretch/>
        </p:blipFill>
        <p:spPr>
          <a:xfrm>
            <a:off x="325120" y="1028700"/>
            <a:ext cx="1235456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14" y="4127500"/>
            <a:ext cx="72904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New</a:t>
            </a:r>
            <a:r>
              <a:rPr spc="-1785" dirty="0"/>
              <a:t> </a:t>
            </a:r>
            <a:r>
              <a:rPr spc="-210" dirty="0"/>
              <a:t>Type: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663" y="723900"/>
            <a:ext cx="10109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1865" y="2119629"/>
            <a:ext cx="6330950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myDouble;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663" y="723900"/>
            <a:ext cx="10109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119629"/>
            <a:ext cx="11548110" cy="495935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74930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myDouble;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Times New Roman"/>
              <a:cs typeface="Times New Roman"/>
            </a:endParaRPr>
          </a:p>
          <a:p>
            <a:pPr marL="173736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Reading 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770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double myDouble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in.nextDouble();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DoubleAddTwo.java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482" y="414019"/>
            <a:ext cx="8442960" cy="30327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Specifying</a:t>
            </a:r>
            <a:r>
              <a:rPr spc="-6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  <a:p>
            <a:pPr marL="12700" marR="5080" algn="ctr">
              <a:lnSpc>
                <a:spcPts val="4900"/>
              </a:lnSpc>
              <a:spcBef>
                <a:spcPts val="1500"/>
              </a:spcBef>
              <a:tabLst>
                <a:tab pos="3379470" algn="l"/>
                <a:tab pos="5408930" algn="l"/>
              </a:tabLst>
            </a:pPr>
            <a:r>
              <a:rPr sz="4200" dirty="0"/>
              <a:t>If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spc="15" dirty="0"/>
              <a:t> </a:t>
            </a:r>
            <a:r>
              <a:rPr sz="4200" spc="-5" dirty="0"/>
              <a:t>contains</a:t>
            </a:r>
            <a:r>
              <a:rPr sz="4200" spc="5" dirty="0"/>
              <a:t> </a:t>
            </a:r>
            <a:r>
              <a:rPr sz="4200" dirty="0"/>
              <a:t>a	</a:t>
            </a:r>
            <a:r>
              <a:rPr sz="4200" spc="-5" dirty="0"/>
              <a:t>decimal</a:t>
            </a:r>
            <a:r>
              <a:rPr sz="4200" spc="-55" dirty="0"/>
              <a:t> </a:t>
            </a:r>
            <a:r>
              <a:rPr sz="4200" spc="-5" dirty="0"/>
              <a:t>point,  </a:t>
            </a:r>
            <a:r>
              <a:rPr sz="4200" spc="-40" dirty="0"/>
              <a:t>Java </a:t>
            </a:r>
            <a:r>
              <a:rPr sz="4200" spc="-15" dirty="0"/>
              <a:t>treats</a:t>
            </a:r>
            <a:r>
              <a:rPr sz="4200" spc="35" dirty="0"/>
              <a:t> </a:t>
            </a:r>
            <a:r>
              <a:rPr sz="4200" spc="-5" dirty="0"/>
              <a:t>it</a:t>
            </a:r>
            <a:r>
              <a:rPr sz="4200" dirty="0"/>
              <a:t> as	a</a:t>
            </a:r>
            <a:r>
              <a:rPr sz="4200" spc="-10" dirty="0"/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2513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33705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71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1.0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4221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71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1.0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66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0.2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 with</a:t>
            </a:r>
            <a:r>
              <a:rPr sz="8400" spc="-40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double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647" y="2470150"/>
            <a:ext cx="10641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  </a:t>
            </a:r>
            <a:r>
              <a:rPr sz="4200" spc="-5" dirty="0">
                <a:latin typeface="Courier New"/>
                <a:cs typeface="Courier New"/>
              </a:rPr>
              <a:t>“my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string0.5”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76647" y="1382029"/>
            <a:ext cx="10651505" cy="6989542"/>
          </a:xfrm>
          <a:prstGeom prst="rect">
            <a:avLst/>
          </a:prstGeom>
        </p:spPr>
        <p:txBody>
          <a:bodyPr vert="horz" wrap="square" lIns="0" tIns="109855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z="8400" spc="-20" dirty="0"/>
              <a:t>Revisit:</a:t>
            </a:r>
            <a:endParaRPr sz="8400" dirty="0"/>
          </a:p>
          <a:p>
            <a:pPr algn="ctr">
              <a:lnSpc>
                <a:spcPts val="9490"/>
              </a:lnSpc>
            </a:pPr>
            <a:r>
              <a:rPr sz="8400" dirty="0">
                <a:latin typeface="Courier New"/>
                <a:cs typeface="Courier New"/>
              </a:rPr>
              <a:t>AddTwo.java</a:t>
            </a:r>
            <a:endParaRPr lang="en-US" sz="8400" dirty="0">
              <a:latin typeface="Courier New"/>
              <a:cs typeface="Courier New"/>
            </a:endParaRPr>
          </a:p>
          <a:p>
            <a:pPr algn="ctr">
              <a:lnSpc>
                <a:spcPts val="949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Try with:</a:t>
            </a:r>
          </a:p>
          <a:p>
            <a:pPr algn="ctr">
              <a:lnSpc>
                <a:spcPts val="949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sz="3200" spc="-5" dirty="0">
                <a:latin typeface="Arial" panose="020B0604020202020204" pitchFamily="34" charset="0"/>
                <a:cs typeface="Arial" panose="020B0604020202020204" pitchFamily="34" charset="0"/>
              </a:rPr>
              <a:t>9876543210</a:t>
            </a:r>
          </a:p>
          <a:p>
            <a:pPr algn="ctr">
              <a:lnSpc>
                <a:spcPts val="9490"/>
              </a:lnSpc>
            </a:pPr>
            <a:r>
              <a:rPr lang="en-US" sz="3200" spc="-5" dirty="0">
                <a:latin typeface="Arial" panose="020B0604020202020204" pitchFamily="34" charset="0"/>
                <a:cs typeface="Arial" panose="020B0604020202020204" pitchFamily="34" charset="0"/>
              </a:rPr>
              <a:t>2- 1234567890 and 1234567890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468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  </a:t>
            </a:r>
            <a:r>
              <a:rPr sz="4200" spc="-5" dirty="0">
                <a:latin typeface="Courier New"/>
                <a:cs typeface="Courier New"/>
              </a:rPr>
              <a:t>“my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string0.5”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>
              <a:latin typeface="Times New Roman"/>
              <a:cs typeface="Times New Roman"/>
            </a:endParaRPr>
          </a:p>
          <a:p>
            <a:pPr marL="21209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0.2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“other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String </a:t>
            </a:r>
            <a:r>
              <a:rPr spc="-5" dirty="0"/>
              <a:t>concatenation </a:t>
            </a:r>
            <a:r>
              <a:rPr spc="-20" dirty="0"/>
              <a:t>works </a:t>
            </a:r>
            <a:r>
              <a:rPr spc="-35" dirty="0"/>
              <a:t>like </a:t>
            </a:r>
            <a:r>
              <a:rPr spc="-5" dirty="0"/>
              <a:t>it </a:t>
            </a:r>
            <a:r>
              <a:rPr dirty="0"/>
              <a:t>does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my string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0.5 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my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string0.5</a:t>
            </a:r>
            <a:r>
              <a:rPr lang="en-US" dirty="0">
                <a:latin typeface="Courier New"/>
                <a:cs typeface="Courier New"/>
              </a:rPr>
              <a:t>"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2599055" marR="2110105" indent="-478155">
              <a:lnSpc>
                <a:spcPct val="136900"/>
              </a:lnSpc>
            </a:pPr>
            <a:r>
              <a:rPr spc="-5" dirty="0">
                <a:latin typeface="Courier New"/>
                <a:cs typeface="Courier New"/>
              </a:rPr>
              <a:t>0.2 </a:t>
            </a:r>
            <a:r>
              <a:rPr dirty="0">
                <a:latin typeface="Courier New"/>
                <a:cs typeface="Courier New"/>
              </a:rPr>
              <a:t>+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other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 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0.2other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"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 with</a:t>
            </a:r>
            <a:r>
              <a:rPr sz="8400" spc="-40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double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8968" y="2419350"/>
            <a:ext cx="8076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5.0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4.2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271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5.0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4.2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1010"/>
              </a:spcBef>
            </a:pPr>
            <a:r>
              <a:rPr sz="4200" dirty="0">
                <a:latin typeface="Courier New"/>
                <a:cs typeface="Courier New"/>
              </a:rPr>
              <a:t>9.2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sz="8400" dirty="0">
                <a:latin typeface="Courier New"/>
                <a:cs typeface="Courier New"/>
              </a:rPr>
              <a:t>double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int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162" y="2927350"/>
            <a:ext cx="5892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262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563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30734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563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30734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  <a:p>
            <a:pPr marL="297815" algn="ctr">
              <a:lnSpc>
                <a:spcPct val="100000"/>
              </a:lnSpc>
              <a:spcBef>
                <a:spcPts val="260"/>
              </a:spcBef>
            </a:pPr>
            <a:r>
              <a:rPr sz="4200" dirty="0">
                <a:latin typeface="Courier New"/>
                <a:cs typeface="Courier New"/>
              </a:rPr>
              <a:t>3.75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70" y="762000"/>
            <a:ext cx="942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Fundamental</a:t>
            </a:r>
            <a:r>
              <a:rPr spc="-65" dirty="0"/>
              <a:t> </a:t>
            </a:r>
            <a:r>
              <a:rPr spc="-3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500" y="4457700"/>
            <a:ext cx="1019365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22300" algn="l"/>
              </a:tabLst>
            </a:pP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-5" dirty="0">
                <a:latin typeface="Gill Sans MT"/>
                <a:cs typeface="Gill Sans MT"/>
              </a:rPr>
              <a:t>integers in the </a:t>
            </a:r>
            <a:r>
              <a:rPr sz="4200" spc="-15" dirty="0">
                <a:latin typeface="Gill Sans MT"/>
                <a:cs typeface="Gill Sans MT"/>
              </a:rPr>
              <a:t>following </a:t>
            </a:r>
            <a:r>
              <a:rPr sz="4200" spc="-5" dirty="0">
                <a:latin typeface="Gill Sans MT"/>
                <a:cs typeface="Gill Sans MT"/>
              </a:rPr>
              <a:t>range:</a:t>
            </a:r>
            <a:endParaRPr sz="4200">
              <a:latin typeface="Gill Sans MT"/>
              <a:cs typeface="Gill Sans MT"/>
            </a:endParaRPr>
          </a:p>
          <a:p>
            <a:pPr marL="622300">
              <a:lnSpc>
                <a:spcPct val="100000"/>
              </a:lnSpc>
              <a:spcBef>
                <a:spcPts val="160"/>
              </a:spcBef>
              <a:tabLst>
                <a:tab pos="3696335" algn="l"/>
              </a:tabLst>
            </a:pPr>
            <a:r>
              <a:rPr sz="4200" dirty="0">
                <a:latin typeface="Courier New"/>
                <a:cs typeface="Courier New"/>
              </a:rPr>
              <a:t>-2</a:t>
            </a:r>
            <a:r>
              <a:rPr sz="4200" baseline="22817" dirty="0">
                <a:latin typeface="Courier New"/>
                <a:cs typeface="Courier New"/>
              </a:rPr>
              <a:t>31</a:t>
            </a:r>
            <a:r>
              <a:rPr sz="4200" spc="-772" baseline="22817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baseline="22817" dirty="0">
                <a:latin typeface="Courier New"/>
                <a:cs typeface="Courier New"/>
              </a:rPr>
              <a:t>31	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5180330" algn="l"/>
                <a:tab pos="9154795" algn="l"/>
              </a:tabLst>
            </a:pPr>
            <a:r>
              <a:rPr sz="4200" dirty="0">
                <a:latin typeface="Gill Sans MT"/>
                <a:cs typeface="Gill Sans MT"/>
              </a:rPr>
              <a:t>Numbers out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range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won’t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work	</a:t>
            </a:r>
            <a:r>
              <a:rPr sz="4200" dirty="0">
                <a:latin typeface="Gill Sans MT"/>
                <a:cs typeface="Gill Sans MT"/>
              </a:rPr>
              <a:t>right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sz="8400" dirty="0">
                <a:latin typeface="Courier New"/>
                <a:cs typeface="Courier New"/>
              </a:rPr>
              <a:t>double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long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162" y="2927350"/>
            <a:ext cx="5892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336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3529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359"/>
              </a:spcBef>
            </a:pPr>
            <a:r>
              <a:rPr sz="4200" spc="-5" dirty="0">
                <a:latin typeface="Courier New"/>
                <a:cs typeface="Courier New"/>
              </a:rPr>
              <a:t>3l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359"/>
              </a:spcBef>
            </a:pPr>
            <a:r>
              <a:rPr sz="4200" spc="-5" dirty="0">
                <a:latin typeface="Courier New"/>
                <a:cs typeface="Courier New"/>
              </a:rPr>
              <a:t>3l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  <a:p>
            <a:pPr marL="8255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Courier New"/>
                <a:cs typeface="Courier New"/>
              </a:rPr>
              <a:t>3.75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509" y="3556000"/>
            <a:ext cx="8734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Exponentiation</a:t>
            </a:r>
            <a:r>
              <a:rPr spc="-45" dirty="0"/>
              <a:t> </a:t>
            </a:r>
            <a:r>
              <a:rPr spc="-5" dirty="0"/>
              <a:t>with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Math.pow()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z="8400" spc="-5" dirty="0">
                <a:latin typeface="Gill Sans MT"/>
                <a:cs typeface="Gill Sans MT"/>
              </a:rPr>
              <a:t>Exponentiation</a:t>
            </a:r>
            <a:endParaRPr sz="8400">
              <a:latin typeface="Gill Sans MT"/>
              <a:cs typeface="Gill Sans MT"/>
            </a:endParaRP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exponentiation  (something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30" dirty="0">
                <a:latin typeface="Gill Sans MT"/>
                <a:cs typeface="Gill Sans MT"/>
              </a:rPr>
              <a:t>power </a:t>
            </a:r>
            <a:r>
              <a:rPr sz="4200" dirty="0">
                <a:latin typeface="Gill Sans MT"/>
                <a:cs typeface="Gill Sans MT"/>
              </a:rPr>
              <a:t>of something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else)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9382" y="4508500"/>
            <a:ext cx="2833217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84" dirty="0">
                <a:latin typeface="Gill Sans MT"/>
                <a:cs typeface="Gill Sans MT"/>
              </a:rPr>
              <a:t> </a:t>
            </a:r>
            <a:r>
              <a:rPr lang="en-US" sz="4200" spc="-48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8428" y="4304029"/>
            <a:ext cx="4557395" cy="171450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  <a:endParaRPr sz="4200" baseline="25793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5728" y="4304029"/>
            <a:ext cx="5116072" cy="3163687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dirty="0">
                <a:latin typeface="Courier New"/>
                <a:cs typeface="Courier New"/>
              </a:rPr>
              <a:t>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3.4</a:t>
            </a:r>
            <a:r>
              <a:rPr sz="4200" baseline="25793" dirty="0">
                <a:latin typeface="Gill Sans MT"/>
                <a:cs typeface="Gill Sans MT"/>
              </a:rPr>
              <a:t>5.6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073" y="723900"/>
            <a:ext cx="108870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spc="-30" dirty="0"/>
              <a:t>for	</a:t>
            </a:r>
            <a:r>
              <a:rPr spc="-5" dirty="0"/>
              <a:t>Bigger</a:t>
            </a:r>
            <a:r>
              <a:rPr spc="-45" dirty="0"/>
              <a:t> </a:t>
            </a:r>
            <a:r>
              <a:rPr spc="-5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4457700"/>
            <a:ext cx="8753475" cy="2329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96900" marR="17780" indent="-571500">
              <a:lnSpc>
                <a:spcPts val="5200"/>
              </a:lnSpc>
              <a:spcBef>
                <a:spcPts val="140"/>
              </a:spcBef>
              <a:buSzPct val="170238"/>
              <a:buFont typeface="Gill Sans MT"/>
              <a:buChar char="•"/>
              <a:tabLst>
                <a:tab pos="596900" algn="l"/>
                <a:tab pos="3601085" algn="l"/>
              </a:tabLst>
            </a:pP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789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dirty="0">
                <a:latin typeface="Gill Sans MT"/>
                <a:cs typeface="Gill Sans MT"/>
              </a:rPr>
              <a:t>, but </a:t>
            </a:r>
            <a:r>
              <a:rPr sz="4200" spc="-5" dirty="0">
                <a:latin typeface="Gill Sans MT"/>
                <a:cs typeface="Gill Sans MT"/>
              </a:rPr>
              <a:t>its range is  exponentially	larger</a:t>
            </a:r>
            <a:endParaRPr sz="420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060"/>
              </a:spcBef>
              <a:buSzPct val="170238"/>
              <a:buFont typeface="Gill Sans MT"/>
              <a:buChar char="•"/>
              <a:tabLst>
                <a:tab pos="1485900" algn="l"/>
                <a:tab pos="4559935" algn="l"/>
              </a:tabLst>
            </a:pPr>
            <a:r>
              <a:rPr sz="4200" dirty="0">
                <a:latin typeface="Courier New"/>
                <a:cs typeface="Courier New"/>
              </a:rPr>
              <a:t>-2</a:t>
            </a:r>
            <a:r>
              <a:rPr sz="4200" baseline="22817" dirty="0">
                <a:latin typeface="Courier New"/>
                <a:cs typeface="Courier New"/>
              </a:rPr>
              <a:t>63</a:t>
            </a:r>
            <a:r>
              <a:rPr sz="4200" spc="-772" baseline="22817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baseline="22817" dirty="0">
                <a:latin typeface="Courier New"/>
                <a:cs typeface="Courier New"/>
              </a:rPr>
              <a:t>63	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9865" y="4304029"/>
            <a:ext cx="5862955" cy="3951082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  <a:p>
            <a:pPr marR="635"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dirty="0">
                <a:latin typeface="Courier New"/>
                <a:cs typeface="Courier New"/>
              </a:rPr>
              <a:t>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3.4</a:t>
            </a:r>
            <a:r>
              <a:rPr sz="4200" baseline="25793" dirty="0">
                <a:latin typeface="Gill Sans MT"/>
                <a:cs typeface="Gill Sans MT"/>
              </a:rPr>
              <a:t>5.6</a:t>
            </a: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200" spc="-5" dirty="0">
                <a:latin typeface="Courier New"/>
                <a:cs typeface="Courier New"/>
              </a:rPr>
              <a:t>Math.pow(3.4,</a:t>
            </a:r>
            <a:r>
              <a:rPr sz="4200" dirty="0">
                <a:latin typeface="Courier New"/>
                <a:cs typeface="Courier New"/>
              </a:rPr>
              <a:t>5.6)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Exponentiation.java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47" y="723900"/>
            <a:ext cx="8829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1957" y="2119629"/>
            <a:ext cx="5690870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R="1905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long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myLong;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47" y="723900"/>
            <a:ext cx="8829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119629"/>
            <a:ext cx="11548110" cy="495935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64769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long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myLong;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Times New Roman"/>
              <a:cs typeface="Times New Roman"/>
            </a:endParaRPr>
          </a:p>
          <a:p>
            <a:pPr marL="2058035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Reading 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770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long myLong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in.nextLong();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318" y="3556000"/>
            <a:ext cx="962850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LongAddTwo.java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1101</Words>
  <Application>Microsoft Office PowerPoint</Application>
  <PresentationFormat>Custom</PresentationFormat>
  <Paragraphs>290</Paragraphs>
  <Slides>61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4  Maryam Jalali     Slides adapted from Dr. Kyle Dewey</vt:lpstr>
      <vt:lpstr>Outline</vt:lpstr>
      <vt:lpstr>New Type: long</vt:lpstr>
      <vt:lpstr>PowerPoint Presentation</vt:lpstr>
      <vt:lpstr>Fundamental Problem</vt:lpstr>
      <vt:lpstr>long for Bigger Integers</vt:lpstr>
      <vt:lpstr>Working with long</vt:lpstr>
      <vt:lpstr>Working with long</vt:lpstr>
      <vt:lpstr>Example: LongAddTwo.java</vt:lpstr>
      <vt:lpstr>Specifying long</vt:lpstr>
      <vt:lpstr>Specifying long</vt:lpstr>
      <vt:lpstr>Specifying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PowerPoint Presentation</vt:lpstr>
      <vt:lpstr>Interactions Between long and int</vt:lpstr>
      <vt:lpstr>Interactions Between long and int</vt:lpstr>
      <vt:lpstr>Interactions Between long and int</vt:lpstr>
      <vt:lpstr>Interactions Between long and int</vt:lpstr>
      <vt:lpstr>New Type: double</vt:lpstr>
      <vt:lpstr>PowerPoint Presentation</vt:lpstr>
      <vt:lpstr>double for Floating-Point</vt:lpstr>
      <vt:lpstr>PowerPoint Presentation</vt:lpstr>
      <vt:lpstr>Working with double</vt:lpstr>
      <vt:lpstr>Working with double</vt:lpstr>
      <vt:lpstr>Example: DoubleAddTwo.java</vt:lpstr>
      <vt:lpstr>Specifying double If the number contains a decimal point,  Java treats it as a double</vt:lpstr>
      <vt:lpstr>Specifying double</vt:lpstr>
      <vt:lpstr>Specifying double</vt:lpstr>
      <vt:lpstr>Specifying double</vt:lpstr>
      <vt:lpstr>PowerPoint Presentation</vt:lpstr>
      <vt:lpstr>Interactions with double</vt:lpstr>
      <vt:lpstr>Interactions with double</vt:lpstr>
      <vt:lpstr>Interactions with double</vt:lpstr>
      <vt:lpstr>Interactions with double</vt:lpstr>
      <vt:lpstr>PowerPoint Presentation</vt:lpstr>
      <vt:lpstr>Interactions with double</vt:lpstr>
      <vt:lpstr>Interactions with double</vt:lpstr>
      <vt:lpstr>PowerPoint Presentation</vt:lpstr>
      <vt:lpstr>Interactions Between double and int</vt:lpstr>
      <vt:lpstr>Interactions Between double and int</vt:lpstr>
      <vt:lpstr>Interactions Between double and int</vt:lpstr>
      <vt:lpstr>Interactions Between double and int</vt:lpstr>
      <vt:lpstr>PowerPoint Presentation</vt:lpstr>
      <vt:lpstr>Interactions Between double and long</vt:lpstr>
      <vt:lpstr>Interactions Between double and long</vt:lpstr>
      <vt:lpstr>Interactions Between double and long</vt:lpstr>
      <vt:lpstr>Interactions Between double and long</vt:lpstr>
      <vt:lpstr>Exponentiation with Math.pow()</vt:lpstr>
      <vt:lpstr>Exponentiation Use Math.pow() for exponentiation  (something to the power of something else)</vt:lpstr>
      <vt:lpstr>PowerPoint Presentation</vt:lpstr>
      <vt:lpstr>Exponentiation Use Math.pow() for exponentiation  (something to the power of something else)</vt:lpstr>
      <vt:lpstr>Exponentiation Use Math.pow() for exponentiation  (something to the power of something else)</vt:lpstr>
      <vt:lpstr>Exponentiation Use Math.pow() for exponentiation  (something to the power of something else)</vt:lpstr>
      <vt:lpstr>Example: Exponentiation.java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4  Mahdi Ebrahimi Slides adapted from Dr. Kyle Dewey</dc:title>
  <dc:creator>Mahdi Ebi</dc:creator>
  <cp:lastModifiedBy>Maryam</cp:lastModifiedBy>
  <cp:revision>18</cp:revision>
  <dcterms:created xsi:type="dcterms:W3CDTF">2019-09-05T03:18:34Z</dcterms:created>
  <dcterms:modified xsi:type="dcterms:W3CDTF">2020-08-16T04:30:47Z</dcterms:modified>
</cp:coreProperties>
</file>