
<file path=[Content_Types].xml><?xml version="1.0" encoding="utf-8"?>
<Types xmlns="http://schemas.openxmlformats.org/package/2006/content-types">
  <Default Extension="bin" ContentType="application/vnd.openxmlformats-officedocument.oleObject"/>
  <Default Extension="jpg" ContentType="image/jp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256" r:id="rId2"/>
    <p:sldId id="257" r:id="rId3"/>
    <p:sldId id="258" r:id="rId4"/>
    <p:sldId id="309" r:id="rId5"/>
    <p:sldId id="320" r:id="rId6"/>
    <p:sldId id="310" r:id="rId7"/>
    <p:sldId id="321" r:id="rId8"/>
    <p:sldId id="323" r:id="rId9"/>
    <p:sldId id="308" r:id="rId10"/>
    <p:sldId id="311" r:id="rId11"/>
    <p:sldId id="312" r:id="rId12"/>
    <p:sldId id="313" r:id="rId13"/>
    <p:sldId id="314" r:id="rId14"/>
    <p:sldId id="260" r:id="rId15"/>
    <p:sldId id="318" r:id="rId16"/>
    <p:sldId id="319" r:id="rId17"/>
    <p:sldId id="315"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 id="281" r:id="rId39"/>
    <p:sldId id="282" r:id="rId40"/>
    <p:sldId id="283" r:id="rId41"/>
    <p:sldId id="284" r:id="rId42"/>
    <p:sldId id="285" r:id="rId43"/>
    <p:sldId id="286" r:id="rId44"/>
    <p:sldId id="287" r:id="rId45"/>
    <p:sldId id="288" r:id="rId46"/>
    <p:sldId id="289" r:id="rId47"/>
    <p:sldId id="290" r:id="rId48"/>
    <p:sldId id="291" r:id="rId49"/>
    <p:sldId id="292" r:id="rId50"/>
    <p:sldId id="293" r:id="rId51"/>
    <p:sldId id="294" r:id="rId52"/>
    <p:sldId id="295" r:id="rId53"/>
    <p:sldId id="296" r:id="rId54"/>
    <p:sldId id="297" r:id="rId55"/>
    <p:sldId id="298" r:id="rId56"/>
    <p:sldId id="299" r:id="rId57"/>
    <p:sldId id="300" r:id="rId58"/>
    <p:sldId id="301" r:id="rId59"/>
    <p:sldId id="302" r:id="rId60"/>
    <p:sldId id="303" r:id="rId61"/>
    <p:sldId id="304" r:id="rId62"/>
    <p:sldId id="305" r:id="rId63"/>
    <p:sldId id="306" r:id="rId64"/>
    <p:sldId id="307" r:id="rId65"/>
  </p:sldIdLst>
  <p:sldSz cx="13004800" cy="11074400"/>
  <p:notesSz cx="13004800" cy="11074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71"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lali , Maryam" userId="483c3cc0-c789-4ffb-af5d-c0f6b1e41f75" providerId="ADAL" clId="{2A2DD1BA-E114-7B45-858A-64033A9B3280}"/>
    <pc:docChg chg="modSld">
      <pc:chgData name="Jalali , Maryam" userId="483c3cc0-c789-4ffb-af5d-c0f6b1e41f75" providerId="ADAL" clId="{2A2DD1BA-E114-7B45-858A-64033A9B3280}" dt="2020-09-17T21:46:44.089" v="0" actId="1036"/>
      <pc:docMkLst>
        <pc:docMk/>
      </pc:docMkLst>
      <pc:sldChg chg="modSp mod">
        <pc:chgData name="Jalali , Maryam" userId="483c3cc0-c789-4ffb-af5d-c0f6b1e41f75" providerId="ADAL" clId="{2A2DD1BA-E114-7B45-858A-64033A9B3280}" dt="2020-09-17T21:46:44.089" v="0" actId="1036"/>
        <pc:sldMkLst>
          <pc:docMk/>
          <pc:sldMk cId="0" sldId="292"/>
        </pc:sldMkLst>
        <pc:spChg chg="mod">
          <ac:chgData name="Jalali , Maryam" userId="483c3cc0-c789-4ffb-af5d-c0f6b1e41f75" providerId="ADAL" clId="{2A2DD1BA-E114-7B45-858A-64033A9B3280}" dt="2020-09-17T21:46:44.089" v="0" actId="1036"/>
          <ac:spMkLst>
            <pc:docMk/>
            <pc:sldMk cId="0" sldId="292"/>
            <ac:spMk id="6"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635625" cy="5556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7366000" y="0"/>
            <a:ext cx="5635625" cy="555625"/>
          </a:xfrm>
          <a:prstGeom prst="rect">
            <a:avLst/>
          </a:prstGeom>
        </p:spPr>
        <p:txBody>
          <a:bodyPr vert="horz" lIns="91440" tIns="45720" rIns="91440" bIns="45720" rtlCol="0"/>
          <a:lstStyle>
            <a:lvl1pPr algn="r">
              <a:defRPr sz="1200"/>
            </a:lvl1pPr>
          </a:lstStyle>
          <a:p>
            <a:fld id="{DE695638-1CAF-42D8-BC0F-F01407060801}" type="datetimeFigureOut">
              <a:rPr lang="en-US" smtClean="0"/>
              <a:t>9/22/20</a:t>
            </a:fld>
            <a:endParaRPr lang="en-US"/>
          </a:p>
        </p:txBody>
      </p:sp>
      <p:sp>
        <p:nvSpPr>
          <p:cNvPr id="4" name="Slide Image Placeholder 3"/>
          <p:cNvSpPr>
            <a:spLocks noGrp="1" noRot="1" noChangeAspect="1"/>
          </p:cNvSpPr>
          <p:nvPr>
            <p:ph type="sldImg" idx="2"/>
          </p:nvPr>
        </p:nvSpPr>
        <p:spPr>
          <a:xfrm>
            <a:off x="4308475" y="1384300"/>
            <a:ext cx="4387850" cy="37369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300163" y="5329238"/>
            <a:ext cx="10404475" cy="436086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518775"/>
            <a:ext cx="5635625" cy="5556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7366000" y="10518775"/>
            <a:ext cx="5635625" cy="555625"/>
          </a:xfrm>
          <a:prstGeom prst="rect">
            <a:avLst/>
          </a:prstGeom>
        </p:spPr>
        <p:txBody>
          <a:bodyPr vert="horz" lIns="91440" tIns="45720" rIns="91440" bIns="45720" rtlCol="0" anchor="b"/>
          <a:lstStyle>
            <a:lvl1pPr algn="r">
              <a:defRPr sz="1200"/>
            </a:lvl1pPr>
          </a:lstStyle>
          <a:p>
            <a:fld id="{4FB498F8-E740-4724-A1C0-720BA276F2B0}" type="slidenum">
              <a:rPr lang="en-US" smtClean="0"/>
              <a:t>‹#›</a:t>
            </a:fld>
            <a:endParaRPr lang="en-US"/>
          </a:p>
        </p:txBody>
      </p:sp>
    </p:spTree>
    <p:extLst>
      <p:ext uri="{BB962C8B-B14F-4D97-AF65-F5344CB8AC3E}">
        <p14:creationId xmlns:p14="http://schemas.microsoft.com/office/powerpoint/2010/main" val="3756111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Real-world objects</a:t>
            </a:r>
          </a:p>
        </p:txBody>
      </p:sp>
      <p:sp>
        <p:nvSpPr>
          <p:cNvPr id="4" name="Slide Number Placeholder 3"/>
          <p:cNvSpPr>
            <a:spLocks noGrp="1"/>
          </p:cNvSpPr>
          <p:nvPr>
            <p:ph type="sldNum" sz="quarter" idx="5"/>
          </p:nvPr>
        </p:nvSpPr>
        <p:spPr/>
        <p:txBody>
          <a:bodyPr/>
          <a:lstStyle/>
          <a:p>
            <a:fld id="{4FB498F8-E740-4724-A1C0-720BA276F2B0}" type="slidenum">
              <a:rPr lang="en-US" smtClean="0"/>
              <a:t>4</a:t>
            </a:fld>
            <a:endParaRPr lang="en-US"/>
          </a:p>
        </p:txBody>
      </p:sp>
    </p:spTree>
    <p:extLst>
      <p:ext uri="{BB962C8B-B14F-4D97-AF65-F5344CB8AC3E}">
        <p14:creationId xmlns:p14="http://schemas.microsoft.com/office/powerpoint/2010/main" val="40797468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Lucida Sans Unicode"/>
                <a:cs typeface="Lucida Sans Unicode"/>
              </a:rPr>
              <a:t>-I </a:t>
            </a:r>
            <a:r>
              <a:rPr lang="en-US" sz="1200" spc="-5">
                <a:latin typeface="Lucida Sans Unicode"/>
                <a:cs typeface="Lucida Sans Unicode"/>
              </a:rPr>
              <a:t>have </a:t>
            </a:r>
            <a:r>
              <a:rPr lang="en-US" sz="1200">
                <a:latin typeface="Lucida Sans Unicode"/>
                <a:cs typeface="Lucida Sans Unicode"/>
              </a:rPr>
              <a:t>a </a:t>
            </a:r>
            <a:r>
              <a:rPr lang="en-US" sz="1200" spc="-5">
                <a:latin typeface="Lucida Sans Unicode"/>
                <a:cs typeface="Lucida Sans Unicode"/>
              </a:rPr>
              <a:t>faucet</a:t>
            </a:r>
            <a:r>
              <a:rPr lang="en-US" sz="1200" spc="-40">
                <a:latin typeface="Lucida Sans Unicode"/>
                <a:cs typeface="Lucida Sans Unicode"/>
              </a:rPr>
              <a:t> </a:t>
            </a:r>
            <a:r>
              <a:rPr lang="en-US" sz="1200" spc="-5">
                <a:latin typeface="Lucida Sans Unicode"/>
                <a:cs typeface="Lucida Sans Unicode"/>
              </a:rPr>
              <a:t>object...</a:t>
            </a:r>
            <a:endParaRPr lang="en-US" sz="1200">
              <a:latin typeface="Lucida Sans Unicode"/>
              <a:cs typeface="Lucida Sans Unicode"/>
            </a:endParaRPr>
          </a:p>
          <a:p>
            <a:endParaRPr lang="en-US"/>
          </a:p>
        </p:txBody>
      </p:sp>
      <p:sp>
        <p:nvSpPr>
          <p:cNvPr id="4" name="Slide Number Placeholder 3"/>
          <p:cNvSpPr>
            <a:spLocks noGrp="1"/>
          </p:cNvSpPr>
          <p:nvPr>
            <p:ph type="sldNum" sz="quarter" idx="5"/>
          </p:nvPr>
        </p:nvSpPr>
        <p:spPr/>
        <p:txBody>
          <a:bodyPr/>
          <a:lstStyle/>
          <a:p>
            <a:fld id="{4FB498F8-E740-4724-A1C0-720BA276F2B0}" type="slidenum">
              <a:rPr lang="en-US" smtClean="0"/>
              <a:t>18</a:t>
            </a:fld>
            <a:endParaRPr lang="en-US"/>
          </a:p>
        </p:txBody>
      </p:sp>
    </p:spTree>
    <p:extLst>
      <p:ext uri="{BB962C8B-B14F-4D97-AF65-F5344CB8AC3E}">
        <p14:creationId xmlns:p14="http://schemas.microsoft.com/office/powerpoint/2010/main" val="26787486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spc="-5">
                <a:latin typeface="Lucida Sans Unicode"/>
                <a:cs typeface="Lucida Sans Unicode"/>
              </a:rPr>
              <a:t>-...as well as </a:t>
            </a:r>
            <a:r>
              <a:rPr lang="en-US" sz="1200">
                <a:latin typeface="Lucida Sans Unicode"/>
                <a:cs typeface="Lucida Sans Unicode"/>
              </a:rPr>
              <a:t>a pot</a:t>
            </a:r>
            <a:r>
              <a:rPr lang="en-US" sz="1200" spc="-25">
                <a:latin typeface="Lucida Sans Unicode"/>
                <a:cs typeface="Lucida Sans Unicode"/>
              </a:rPr>
              <a:t> </a:t>
            </a:r>
            <a:r>
              <a:rPr lang="en-US" sz="1200" spc="-5">
                <a:latin typeface="Lucida Sans Unicode"/>
                <a:cs typeface="Lucida Sans Unicode"/>
              </a:rPr>
              <a:t>object</a:t>
            </a:r>
            <a:endParaRPr lang="en-US" sz="1200">
              <a:latin typeface="Lucida Sans Unicode"/>
              <a:cs typeface="Lucida Sans Unicode"/>
            </a:endParaRPr>
          </a:p>
        </p:txBody>
      </p:sp>
      <p:sp>
        <p:nvSpPr>
          <p:cNvPr id="4" name="Slide Number Placeholder 3"/>
          <p:cNvSpPr>
            <a:spLocks noGrp="1"/>
          </p:cNvSpPr>
          <p:nvPr>
            <p:ph type="sldNum" sz="quarter" idx="5"/>
          </p:nvPr>
        </p:nvSpPr>
        <p:spPr/>
        <p:txBody>
          <a:bodyPr/>
          <a:lstStyle/>
          <a:p>
            <a:fld id="{4FB498F8-E740-4724-A1C0-720BA276F2B0}" type="slidenum">
              <a:rPr lang="en-US" smtClean="0"/>
              <a:t>19</a:t>
            </a:fld>
            <a:endParaRPr lang="en-US"/>
          </a:p>
        </p:txBody>
      </p:sp>
    </p:spTree>
    <p:extLst>
      <p:ext uri="{BB962C8B-B14F-4D97-AF65-F5344CB8AC3E}">
        <p14:creationId xmlns:p14="http://schemas.microsoft.com/office/powerpoint/2010/main" val="26644697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spc="-5">
                <a:latin typeface="Lucida Sans Unicode"/>
                <a:cs typeface="Lucida Sans Unicode"/>
              </a:rPr>
              <a:t>-The faucet can </a:t>
            </a:r>
            <a:r>
              <a:rPr lang="en-US" sz="1200" spc="-10">
                <a:latin typeface="Lucida Sans Unicode"/>
                <a:cs typeface="Lucida Sans Unicode"/>
              </a:rPr>
              <a:t>fill </a:t>
            </a:r>
            <a:r>
              <a:rPr lang="en-US" sz="1200" spc="-5">
                <a:latin typeface="Lucida Sans Unicode"/>
                <a:cs typeface="Lucida Sans Unicode"/>
              </a:rPr>
              <a:t>the</a:t>
            </a:r>
            <a:r>
              <a:rPr lang="en-US" sz="1200" spc="-35">
                <a:latin typeface="Lucida Sans Unicode"/>
                <a:cs typeface="Lucida Sans Unicode"/>
              </a:rPr>
              <a:t> </a:t>
            </a:r>
            <a:r>
              <a:rPr lang="en-US" sz="1200">
                <a:latin typeface="Lucida Sans Unicode"/>
                <a:cs typeface="Lucida Sans Unicode"/>
              </a:rPr>
              <a:t>pot</a:t>
            </a:r>
          </a:p>
        </p:txBody>
      </p:sp>
      <p:sp>
        <p:nvSpPr>
          <p:cNvPr id="4" name="Slide Number Placeholder 3"/>
          <p:cNvSpPr>
            <a:spLocks noGrp="1"/>
          </p:cNvSpPr>
          <p:nvPr>
            <p:ph type="sldNum" sz="quarter" idx="5"/>
          </p:nvPr>
        </p:nvSpPr>
        <p:spPr/>
        <p:txBody>
          <a:bodyPr/>
          <a:lstStyle/>
          <a:p>
            <a:fld id="{4FB498F8-E740-4724-A1C0-720BA276F2B0}" type="slidenum">
              <a:rPr lang="en-US" smtClean="0"/>
              <a:t>20</a:t>
            </a:fld>
            <a:endParaRPr lang="en-US"/>
          </a:p>
        </p:txBody>
      </p:sp>
    </p:spTree>
    <p:extLst>
      <p:ext uri="{BB962C8B-B14F-4D97-AF65-F5344CB8AC3E}">
        <p14:creationId xmlns:p14="http://schemas.microsoft.com/office/powerpoint/2010/main" val="7199036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Lucida Sans Unicode"/>
                <a:cs typeface="Lucida Sans Unicode"/>
              </a:rPr>
              <a:t>-Now </a:t>
            </a:r>
            <a:r>
              <a:rPr lang="en-US" sz="1200" spc="-5">
                <a:latin typeface="Lucida Sans Unicode"/>
                <a:cs typeface="Lucida Sans Unicode"/>
              </a:rPr>
              <a:t>the </a:t>
            </a:r>
            <a:r>
              <a:rPr lang="en-US" sz="1200">
                <a:latin typeface="Lucida Sans Unicode"/>
                <a:cs typeface="Lucida Sans Unicode"/>
              </a:rPr>
              <a:t>pot is </a:t>
            </a:r>
            <a:r>
              <a:rPr lang="en-US" sz="1200" spc="-10">
                <a:latin typeface="Lucida Sans Unicode"/>
                <a:cs typeface="Lucida Sans Unicode"/>
              </a:rPr>
              <a:t>filled </a:t>
            </a:r>
            <a:r>
              <a:rPr lang="en-US" sz="1200" spc="-5">
                <a:latin typeface="Lucida Sans Unicode"/>
                <a:cs typeface="Lucida Sans Unicode"/>
              </a:rPr>
              <a:t>with</a:t>
            </a:r>
            <a:r>
              <a:rPr lang="en-US" sz="1200" spc="-45">
                <a:latin typeface="Lucida Sans Unicode"/>
                <a:cs typeface="Lucida Sans Unicode"/>
              </a:rPr>
              <a:t> </a:t>
            </a:r>
            <a:r>
              <a:rPr lang="en-US" sz="1200" spc="-5">
                <a:latin typeface="Lucida Sans Unicode"/>
                <a:cs typeface="Lucida Sans Unicode"/>
              </a:rPr>
              <a:t>water</a:t>
            </a:r>
            <a:endParaRPr lang="en-US" sz="1200">
              <a:latin typeface="Lucida Sans Unicode"/>
              <a:cs typeface="Lucida Sans Unicode"/>
            </a:endParaRPr>
          </a:p>
        </p:txBody>
      </p:sp>
      <p:sp>
        <p:nvSpPr>
          <p:cNvPr id="4" name="Slide Number Placeholder 3"/>
          <p:cNvSpPr>
            <a:spLocks noGrp="1"/>
          </p:cNvSpPr>
          <p:nvPr>
            <p:ph type="sldNum" sz="quarter" idx="5"/>
          </p:nvPr>
        </p:nvSpPr>
        <p:spPr/>
        <p:txBody>
          <a:bodyPr/>
          <a:lstStyle/>
          <a:p>
            <a:fld id="{4FB498F8-E740-4724-A1C0-720BA276F2B0}" type="slidenum">
              <a:rPr lang="en-US" smtClean="0"/>
              <a:t>21</a:t>
            </a:fld>
            <a:endParaRPr lang="en-US"/>
          </a:p>
        </p:txBody>
      </p:sp>
    </p:spTree>
    <p:extLst>
      <p:ext uri="{BB962C8B-B14F-4D97-AF65-F5344CB8AC3E}">
        <p14:creationId xmlns:p14="http://schemas.microsoft.com/office/powerpoint/2010/main" val="26637035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Lucida Sans Unicode"/>
                <a:cs typeface="Lucida Sans Unicode"/>
              </a:rPr>
              <a:t>-Now </a:t>
            </a:r>
            <a:r>
              <a:rPr lang="en-US" sz="1200" spc="-5">
                <a:latin typeface="Lucida Sans Unicode"/>
                <a:cs typeface="Lucida Sans Unicode"/>
              </a:rPr>
              <a:t>the </a:t>
            </a:r>
            <a:r>
              <a:rPr lang="en-US" sz="1200">
                <a:latin typeface="Lucida Sans Unicode"/>
                <a:cs typeface="Lucida Sans Unicode"/>
              </a:rPr>
              <a:t>pot is </a:t>
            </a:r>
            <a:r>
              <a:rPr lang="en-US" sz="1200" spc="-10">
                <a:latin typeface="Lucida Sans Unicode"/>
                <a:cs typeface="Lucida Sans Unicode"/>
              </a:rPr>
              <a:t>filled </a:t>
            </a:r>
            <a:r>
              <a:rPr lang="en-US" sz="1200" spc="-5">
                <a:latin typeface="Lucida Sans Unicode"/>
                <a:cs typeface="Lucida Sans Unicode"/>
              </a:rPr>
              <a:t>with</a:t>
            </a:r>
            <a:r>
              <a:rPr lang="en-US" sz="1200" spc="-45">
                <a:latin typeface="Lucida Sans Unicode"/>
                <a:cs typeface="Lucida Sans Unicode"/>
              </a:rPr>
              <a:t> </a:t>
            </a:r>
            <a:r>
              <a:rPr lang="en-US" sz="1200" spc="-5">
                <a:latin typeface="Lucida Sans Unicode"/>
                <a:cs typeface="Lucida Sans Unicode"/>
              </a:rPr>
              <a:t>water</a:t>
            </a:r>
            <a:endParaRPr lang="en-US" sz="1200">
              <a:latin typeface="Lucida Sans Unicode"/>
              <a:cs typeface="Lucida Sans Unicode"/>
            </a:endParaRPr>
          </a:p>
        </p:txBody>
      </p:sp>
      <p:sp>
        <p:nvSpPr>
          <p:cNvPr id="4" name="Slide Number Placeholder 3"/>
          <p:cNvSpPr>
            <a:spLocks noGrp="1"/>
          </p:cNvSpPr>
          <p:nvPr>
            <p:ph type="sldNum" sz="quarter" idx="5"/>
          </p:nvPr>
        </p:nvSpPr>
        <p:spPr/>
        <p:txBody>
          <a:bodyPr/>
          <a:lstStyle/>
          <a:p>
            <a:fld id="{4FB498F8-E740-4724-A1C0-720BA276F2B0}" type="slidenum">
              <a:rPr lang="en-US" smtClean="0"/>
              <a:t>22</a:t>
            </a:fld>
            <a:endParaRPr lang="en-US"/>
          </a:p>
        </p:txBody>
      </p:sp>
    </p:spTree>
    <p:extLst>
      <p:ext uri="{BB962C8B-B14F-4D97-AF65-F5344CB8AC3E}">
        <p14:creationId xmlns:p14="http://schemas.microsoft.com/office/powerpoint/2010/main" val="10530535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spc="-5">
                <a:latin typeface="Lucida Sans Unicode"/>
                <a:cs typeface="Lucida Sans Unicode"/>
              </a:rPr>
              <a:t>-The </a:t>
            </a:r>
            <a:r>
              <a:rPr lang="en-US" sz="1200">
                <a:latin typeface="Lucida Sans Unicode"/>
                <a:cs typeface="Lucida Sans Unicode"/>
              </a:rPr>
              <a:t>pot is now on </a:t>
            </a:r>
            <a:r>
              <a:rPr lang="en-US" sz="1200" spc="-5">
                <a:latin typeface="Lucida Sans Unicode"/>
                <a:cs typeface="Lucida Sans Unicode"/>
              </a:rPr>
              <a:t>top </a:t>
            </a:r>
            <a:r>
              <a:rPr lang="en-US" sz="1200">
                <a:latin typeface="Lucida Sans Unicode"/>
                <a:cs typeface="Lucida Sans Unicode"/>
              </a:rPr>
              <a:t>of </a:t>
            </a:r>
            <a:r>
              <a:rPr lang="en-US" sz="1200" spc="-5">
                <a:latin typeface="Lucida Sans Unicode"/>
                <a:cs typeface="Lucida Sans Unicode"/>
              </a:rPr>
              <a:t>the</a:t>
            </a:r>
            <a:r>
              <a:rPr lang="en-US" sz="1200" spc="-55">
                <a:latin typeface="Lucida Sans Unicode"/>
                <a:cs typeface="Lucida Sans Unicode"/>
              </a:rPr>
              <a:t> </a:t>
            </a:r>
            <a:r>
              <a:rPr lang="en-US" sz="1200" spc="-5">
                <a:latin typeface="Lucida Sans Unicode"/>
                <a:cs typeface="Lucida Sans Unicode"/>
              </a:rPr>
              <a:t>stove</a:t>
            </a:r>
            <a:endParaRPr lang="en-US" sz="1200">
              <a:latin typeface="Lucida Sans Unicode"/>
              <a:cs typeface="Lucida Sans Unicode"/>
            </a:endParaRPr>
          </a:p>
        </p:txBody>
      </p:sp>
      <p:sp>
        <p:nvSpPr>
          <p:cNvPr id="4" name="Slide Number Placeholder 3"/>
          <p:cNvSpPr>
            <a:spLocks noGrp="1"/>
          </p:cNvSpPr>
          <p:nvPr>
            <p:ph type="sldNum" sz="quarter" idx="5"/>
          </p:nvPr>
        </p:nvSpPr>
        <p:spPr/>
        <p:txBody>
          <a:bodyPr/>
          <a:lstStyle/>
          <a:p>
            <a:fld id="{4FB498F8-E740-4724-A1C0-720BA276F2B0}" type="slidenum">
              <a:rPr lang="en-US" smtClean="0"/>
              <a:t>24</a:t>
            </a:fld>
            <a:endParaRPr lang="en-US"/>
          </a:p>
        </p:txBody>
      </p:sp>
    </p:spTree>
    <p:extLst>
      <p:ext uri="{BB962C8B-B14F-4D97-AF65-F5344CB8AC3E}">
        <p14:creationId xmlns:p14="http://schemas.microsoft.com/office/powerpoint/2010/main" val="9252062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spc="-5">
                <a:latin typeface="Lucida Sans Unicode"/>
                <a:cs typeface="Lucida Sans Unicode"/>
              </a:rPr>
              <a:t>-Self-interactions are permitted, and even</a:t>
            </a:r>
            <a:r>
              <a:rPr lang="en-US" sz="1200" spc="45">
                <a:latin typeface="Lucida Sans Unicode"/>
                <a:cs typeface="Lucida Sans Unicode"/>
              </a:rPr>
              <a:t> </a:t>
            </a:r>
            <a:r>
              <a:rPr lang="en-US" sz="1200">
                <a:latin typeface="Lucida Sans Unicode"/>
                <a:cs typeface="Lucida Sans Unicode"/>
              </a:rPr>
              <a:t>common</a:t>
            </a:r>
          </a:p>
          <a:p>
            <a:r>
              <a:rPr lang="en-US" sz="1200" b="0" i="0" u="none" strike="noStrike" kern="1200" baseline="0">
                <a:solidFill>
                  <a:schemeClr val="tx1"/>
                </a:solidFill>
                <a:latin typeface="+mn-lt"/>
                <a:ea typeface="+mn-ea"/>
                <a:cs typeface="+mn-cs"/>
              </a:rPr>
              <a:t>Java is a class-based object-oriented programming language, meaning that it facilitates</a:t>
            </a:r>
          </a:p>
          <a:p>
            <a:r>
              <a:rPr lang="en-US" sz="1200" b="0" i="0" u="none" strike="noStrike" kern="1200" baseline="0">
                <a:solidFill>
                  <a:schemeClr val="tx1"/>
                </a:solidFill>
                <a:latin typeface="+mn-lt"/>
                <a:ea typeface="+mn-ea"/>
                <a:cs typeface="+mn-cs"/>
              </a:rPr>
              <a:t>the creation of objects through the use of classes. Classes are essentially \blueprints"</a:t>
            </a:r>
          </a:p>
          <a:p>
            <a:r>
              <a:rPr lang="en-US" sz="1200" b="0" i="0" u="none" strike="noStrike" kern="1200" baseline="0">
                <a:solidFill>
                  <a:schemeClr val="tx1"/>
                </a:solidFill>
                <a:latin typeface="+mn-lt"/>
                <a:ea typeface="+mn-ea"/>
                <a:cs typeface="+mn-cs"/>
              </a:rPr>
              <a:t>for creating instances of objects. We've been implicitly using classes all along since</a:t>
            </a:r>
          </a:p>
          <a:p>
            <a:r>
              <a:rPr lang="en-US" sz="1200" b="0" i="0" u="none" strike="noStrike" kern="1200" baseline="0">
                <a:solidFill>
                  <a:schemeClr val="tx1"/>
                </a:solidFill>
                <a:latin typeface="+mn-lt"/>
                <a:ea typeface="+mn-ea"/>
                <a:cs typeface="+mn-cs"/>
              </a:rPr>
              <a:t>everything in Java is a class or belongs to a class.</a:t>
            </a:r>
            <a:endParaRPr lang="en-US" sz="1200">
              <a:latin typeface="Lucida Sans Unicode"/>
              <a:cs typeface="Lucida Sans Unicode"/>
            </a:endParaRPr>
          </a:p>
          <a:p>
            <a:endParaRPr lang="en-US"/>
          </a:p>
        </p:txBody>
      </p:sp>
      <p:sp>
        <p:nvSpPr>
          <p:cNvPr id="4" name="Slide Number Placeholder 3"/>
          <p:cNvSpPr>
            <a:spLocks noGrp="1"/>
          </p:cNvSpPr>
          <p:nvPr>
            <p:ph type="sldNum" sz="quarter" idx="5"/>
          </p:nvPr>
        </p:nvSpPr>
        <p:spPr/>
        <p:txBody>
          <a:bodyPr/>
          <a:lstStyle/>
          <a:p>
            <a:fld id="{4FB498F8-E740-4724-A1C0-720BA276F2B0}" type="slidenum">
              <a:rPr lang="en-US" smtClean="0"/>
              <a:t>25</a:t>
            </a:fld>
            <a:endParaRPr lang="en-US"/>
          </a:p>
        </p:txBody>
      </p:sp>
    </p:spTree>
    <p:extLst>
      <p:ext uri="{BB962C8B-B14F-4D97-AF65-F5344CB8AC3E}">
        <p14:creationId xmlns:p14="http://schemas.microsoft.com/office/powerpoint/2010/main" val="13646437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FB498F8-E740-4724-A1C0-720BA276F2B0}" type="slidenum">
              <a:rPr lang="en-US" smtClean="0"/>
              <a:t>28</a:t>
            </a:fld>
            <a:endParaRPr lang="en-US"/>
          </a:p>
        </p:txBody>
      </p:sp>
    </p:spTree>
    <p:extLst>
      <p:ext uri="{BB962C8B-B14F-4D97-AF65-F5344CB8AC3E}">
        <p14:creationId xmlns:p14="http://schemas.microsoft.com/office/powerpoint/2010/main" val="24310630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spc="-5">
                <a:latin typeface="Lucida Sans Unicode"/>
                <a:cs typeface="Lucida Sans Unicode"/>
              </a:rPr>
              <a:t>-This </a:t>
            </a:r>
            <a:r>
              <a:rPr lang="en-US" sz="1200">
                <a:latin typeface="Lucida Sans Unicode"/>
                <a:cs typeface="Lucida Sans Unicode"/>
              </a:rPr>
              <a:t>should sound </a:t>
            </a:r>
            <a:r>
              <a:rPr lang="en-US" sz="1200" spc="-5">
                <a:latin typeface="Lucida Sans Unicode"/>
                <a:cs typeface="Lucida Sans Unicode"/>
              </a:rPr>
              <a:t>familiar </a:t>
            </a:r>
            <a:r>
              <a:rPr lang="en-US" sz="1200">
                <a:latin typeface="Lucida Sans Unicode"/>
                <a:cs typeface="Lucida Sans Unicode"/>
              </a:rPr>
              <a:t>- you’ve </a:t>
            </a:r>
            <a:r>
              <a:rPr lang="en-US" sz="1200" spc="-5">
                <a:latin typeface="Lucida Sans Unicode"/>
                <a:cs typeface="Lucida Sans Unicode"/>
              </a:rPr>
              <a:t>been </a:t>
            </a:r>
            <a:r>
              <a:rPr lang="en-US" sz="1200">
                <a:latin typeface="Lucida Sans Unicode"/>
                <a:cs typeface="Lucida Sans Unicode"/>
              </a:rPr>
              <a:t>using it </a:t>
            </a:r>
            <a:r>
              <a:rPr lang="en-US" sz="1200" spc="-5">
                <a:latin typeface="Lucida Sans Unicode"/>
                <a:cs typeface="Lucida Sans Unicode"/>
              </a:rPr>
              <a:t>this </a:t>
            </a:r>
            <a:r>
              <a:rPr lang="en-US" sz="1200">
                <a:latin typeface="Lucida Sans Unicode"/>
                <a:cs typeface="Lucida Sans Unicode"/>
              </a:rPr>
              <a:t>whole</a:t>
            </a:r>
            <a:r>
              <a:rPr lang="en-US" sz="1200" spc="-15">
                <a:latin typeface="Lucida Sans Unicode"/>
                <a:cs typeface="Lucida Sans Unicode"/>
              </a:rPr>
              <a:t> </a:t>
            </a:r>
            <a:r>
              <a:rPr lang="en-US" sz="1200" spc="-5">
                <a:latin typeface="Lucida Sans Unicode"/>
                <a:cs typeface="Lucida Sans Unicode"/>
              </a:rPr>
              <a:t>time!</a:t>
            </a:r>
            <a:endParaRPr lang="en-US" sz="1200">
              <a:latin typeface="Lucida Sans Unicode"/>
              <a:cs typeface="Lucida Sans Unicode"/>
            </a:endParaRPr>
          </a:p>
          <a:p>
            <a:endParaRPr lang="en-US"/>
          </a:p>
        </p:txBody>
      </p:sp>
      <p:sp>
        <p:nvSpPr>
          <p:cNvPr id="4" name="Slide Number Placeholder 3"/>
          <p:cNvSpPr>
            <a:spLocks noGrp="1"/>
          </p:cNvSpPr>
          <p:nvPr>
            <p:ph type="sldNum" sz="quarter" idx="5"/>
          </p:nvPr>
        </p:nvSpPr>
        <p:spPr/>
        <p:txBody>
          <a:bodyPr/>
          <a:lstStyle/>
          <a:p>
            <a:fld id="{4FB498F8-E740-4724-A1C0-720BA276F2B0}" type="slidenum">
              <a:rPr lang="en-US" smtClean="0"/>
              <a:t>29</a:t>
            </a:fld>
            <a:endParaRPr lang="en-US"/>
          </a:p>
        </p:txBody>
      </p:sp>
    </p:spTree>
    <p:extLst>
      <p:ext uri="{BB962C8B-B14F-4D97-AF65-F5344CB8AC3E}">
        <p14:creationId xmlns:p14="http://schemas.microsoft.com/office/powerpoint/2010/main" val="38725925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Student s; //This is</a:t>
            </a:r>
            <a:r>
              <a:rPr lang="en-US" baseline="0"/>
              <a:t> not an instance yet, like just saying </a:t>
            </a:r>
            <a:r>
              <a:rPr lang="en-US" baseline="0" err="1"/>
              <a:t>int</a:t>
            </a:r>
            <a:r>
              <a:rPr lang="en-US" baseline="0"/>
              <a:t> x; What values does x have now?</a:t>
            </a:r>
          </a:p>
          <a:p>
            <a:r>
              <a:rPr lang="en-US" baseline="0"/>
              <a:t>So how we create student? How do we create a user defined data type? It is through constructors </a:t>
            </a:r>
          </a:p>
          <a:p>
            <a:r>
              <a:rPr lang="en-US" baseline="0"/>
              <a:t>A constructor always returns an instance of the class it is in.</a:t>
            </a:r>
          </a:p>
          <a:p>
            <a:r>
              <a:rPr lang="en-US" sz="1200" b="0" i="0" kern="1200">
                <a:solidFill>
                  <a:schemeClr val="tx1"/>
                </a:solidFill>
                <a:effectLst/>
                <a:latin typeface="+mn-lt"/>
                <a:ea typeface="+mn-ea"/>
                <a:cs typeface="+mn-cs"/>
              </a:rPr>
              <a:t>We don't have to state it in the definition of the method because it's already built into Java to expect that behavior</a:t>
            </a:r>
            <a:endParaRPr lang="en-US" baseline="0"/>
          </a:p>
          <a:p>
            <a:endParaRPr lang="en-US"/>
          </a:p>
        </p:txBody>
      </p:sp>
      <p:sp>
        <p:nvSpPr>
          <p:cNvPr id="4" name="Slide Number Placeholder 3"/>
          <p:cNvSpPr>
            <a:spLocks noGrp="1"/>
          </p:cNvSpPr>
          <p:nvPr>
            <p:ph type="sldNum" sz="quarter" idx="10"/>
          </p:nvPr>
        </p:nvSpPr>
        <p:spPr/>
        <p:txBody>
          <a:bodyPr/>
          <a:lstStyle/>
          <a:p>
            <a:fld id="{4FB498F8-E740-4724-A1C0-720BA276F2B0}" type="slidenum">
              <a:rPr lang="en-US" smtClean="0"/>
              <a:t>32</a:t>
            </a:fld>
            <a:endParaRPr lang="en-US"/>
          </a:p>
        </p:txBody>
      </p:sp>
    </p:spTree>
    <p:extLst>
      <p:ext uri="{BB962C8B-B14F-4D97-AF65-F5344CB8AC3E}">
        <p14:creationId xmlns:p14="http://schemas.microsoft.com/office/powerpoint/2010/main" val="3233396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Real-world objects</a:t>
            </a:r>
          </a:p>
        </p:txBody>
      </p:sp>
      <p:sp>
        <p:nvSpPr>
          <p:cNvPr id="4" name="Slide Number Placeholder 3"/>
          <p:cNvSpPr>
            <a:spLocks noGrp="1"/>
          </p:cNvSpPr>
          <p:nvPr>
            <p:ph type="sldNum" sz="quarter" idx="5"/>
          </p:nvPr>
        </p:nvSpPr>
        <p:spPr/>
        <p:txBody>
          <a:bodyPr/>
          <a:lstStyle/>
          <a:p>
            <a:fld id="{4FB498F8-E740-4724-A1C0-720BA276F2B0}" type="slidenum">
              <a:rPr lang="en-US" smtClean="0"/>
              <a:t>6</a:t>
            </a:fld>
            <a:endParaRPr lang="en-US"/>
          </a:p>
        </p:txBody>
      </p:sp>
    </p:spTree>
    <p:extLst>
      <p:ext uri="{BB962C8B-B14F-4D97-AF65-F5344CB8AC3E}">
        <p14:creationId xmlns:p14="http://schemas.microsoft.com/office/powerpoint/2010/main" val="38565257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Lucida Sans Unicode"/>
                <a:cs typeface="Lucida Sans Unicode"/>
              </a:rPr>
              <a:t>-Shift up </a:t>
            </a:r>
            <a:r>
              <a:rPr lang="en-US" sz="1200" spc="-5">
                <a:latin typeface="Lucida Sans Unicode"/>
                <a:cs typeface="Lucida Sans Unicode"/>
              </a:rPr>
              <a:t>the </a:t>
            </a:r>
            <a:r>
              <a:rPr lang="en-US" sz="1200">
                <a:latin typeface="Lucida Sans Unicode"/>
                <a:cs typeface="Lucida Sans Unicode"/>
              </a:rPr>
              <a:t>code </a:t>
            </a:r>
            <a:r>
              <a:rPr lang="en-US" sz="1200" spc="-5">
                <a:latin typeface="Lucida Sans Unicode"/>
                <a:cs typeface="Lucida Sans Unicode"/>
              </a:rPr>
              <a:t>to make </a:t>
            </a:r>
            <a:r>
              <a:rPr lang="en-US" sz="1200">
                <a:latin typeface="Lucida Sans Unicode"/>
                <a:cs typeface="Lucida Sans Unicode"/>
              </a:rPr>
              <a:t>some</a:t>
            </a:r>
            <a:r>
              <a:rPr lang="en-US" sz="1200" spc="-85">
                <a:latin typeface="Lucida Sans Unicode"/>
                <a:cs typeface="Lucida Sans Unicode"/>
              </a:rPr>
              <a:t> </a:t>
            </a:r>
            <a:r>
              <a:rPr lang="en-US" sz="1200">
                <a:latin typeface="Lucida Sans Unicode"/>
                <a:cs typeface="Lucida Sans Unicode"/>
              </a:rPr>
              <a:t>room</a:t>
            </a:r>
          </a:p>
          <a:p>
            <a:endParaRPr lang="en-US"/>
          </a:p>
        </p:txBody>
      </p:sp>
      <p:sp>
        <p:nvSpPr>
          <p:cNvPr id="4" name="Slide Number Placeholder 3"/>
          <p:cNvSpPr>
            <a:spLocks noGrp="1"/>
          </p:cNvSpPr>
          <p:nvPr>
            <p:ph type="sldNum" sz="quarter" idx="5"/>
          </p:nvPr>
        </p:nvSpPr>
        <p:spPr/>
        <p:txBody>
          <a:bodyPr/>
          <a:lstStyle/>
          <a:p>
            <a:fld id="{4FB498F8-E740-4724-A1C0-720BA276F2B0}" type="slidenum">
              <a:rPr lang="en-US" smtClean="0"/>
              <a:t>46</a:t>
            </a:fld>
            <a:endParaRPr lang="en-US"/>
          </a:p>
        </p:txBody>
      </p:sp>
    </p:spTree>
    <p:extLst>
      <p:ext uri="{BB962C8B-B14F-4D97-AF65-F5344CB8AC3E}">
        <p14:creationId xmlns:p14="http://schemas.microsoft.com/office/powerpoint/2010/main" val="17825142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spc="-5">
                <a:latin typeface="Lucida Sans Unicode"/>
                <a:cs typeface="Lucida Sans Unicode"/>
              </a:rPr>
              <a:t>-Later </a:t>
            </a:r>
            <a:r>
              <a:rPr lang="en-US" sz="1200">
                <a:latin typeface="Lucida Sans Unicode"/>
                <a:cs typeface="Lucida Sans Unicode"/>
              </a:rPr>
              <a:t>on you </a:t>
            </a:r>
            <a:r>
              <a:rPr lang="en-US" sz="1200" spc="-5">
                <a:latin typeface="Lucida Sans Unicode"/>
                <a:cs typeface="Lucida Sans Unicode"/>
              </a:rPr>
              <a:t>execute this</a:t>
            </a:r>
            <a:r>
              <a:rPr lang="en-US" sz="1200">
                <a:latin typeface="Lucida Sans Unicode"/>
                <a:cs typeface="Lucida Sans Unicode"/>
              </a:rPr>
              <a:t> </a:t>
            </a:r>
            <a:r>
              <a:rPr lang="en-US" sz="1200" spc="-5">
                <a:latin typeface="Lucida Sans Unicode"/>
                <a:cs typeface="Lucida Sans Unicode"/>
              </a:rPr>
              <a:t>statement...</a:t>
            </a:r>
            <a:endParaRPr lang="en-US" sz="1200">
              <a:latin typeface="Lucida Sans Unicode"/>
              <a:cs typeface="Lucida Sans Unicode"/>
            </a:endParaRPr>
          </a:p>
          <a:p>
            <a:endParaRPr lang="en-US"/>
          </a:p>
        </p:txBody>
      </p:sp>
      <p:sp>
        <p:nvSpPr>
          <p:cNvPr id="4" name="Slide Number Placeholder 3"/>
          <p:cNvSpPr>
            <a:spLocks noGrp="1"/>
          </p:cNvSpPr>
          <p:nvPr>
            <p:ph type="sldNum" sz="quarter" idx="5"/>
          </p:nvPr>
        </p:nvSpPr>
        <p:spPr/>
        <p:txBody>
          <a:bodyPr/>
          <a:lstStyle/>
          <a:p>
            <a:fld id="{4FB498F8-E740-4724-A1C0-720BA276F2B0}" type="slidenum">
              <a:rPr lang="en-US" smtClean="0"/>
              <a:t>47</a:t>
            </a:fld>
            <a:endParaRPr lang="en-US"/>
          </a:p>
        </p:txBody>
      </p:sp>
    </p:spTree>
    <p:extLst>
      <p:ext uri="{BB962C8B-B14F-4D97-AF65-F5344CB8AC3E}">
        <p14:creationId xmlns:p14="http://schemas.microsoft.com/office/powerpoint/2010/main" val="40806104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spc="-5">
                <a:latin typeface="Lucida Sans Unicode"/>
                <a:cs typeface="Lucida Sans Unicode"/>
              </a:rPr>
              <a:t>-Followed </a:t>
            </a:r>
            <a:r>
              <a:rPr lang="en-US" sz="1200">
                <a:latin typeface="Lucida Sans Unicode"/>
                <a:cs typeface="Lucida Sans Unicode"/>
              </a:rPr>
              <a:t>by </a:t>
            </a:r>
            <a:r>
              <a:rPr lang="en-US" sz="1200" spc="-5">
                <a:latin typeface="Lucida Sans Unicode"/>
                <a:cs typeface="Lucida Sans Unicode"/>
              </a:rPr>
              <a:t>this</a:t>
            </a:r>
            <a:r>
              <a:rPr lang="en-US" sz="1200" spc="-10">
                <a:latin typeface="Lucida Sans Unicode"/>
                <a:cs typeface="Lucida Sans Unicode"/>
              </a:rPr>
              <a:t> </a:t>
            </a:r>
            <a:r>
              <a:rPr lang="en-US" sz="1200" spc="-5">
                <a:latin typeface="Lucida Sans Unicode"/>
                <a:cs typeface="Lucida Sans Unicode"/>
              </a:rPr>
              <a:t>statement...</a:t>
            </a:r>
            <a:endParaRPr lang="en-US" sz="1200">
              <a:latin typeface="Lucida Sans Unicode"/>
              <a:cs typeface="Lucida Sans Unicode"/>
            </a:endParaRPr>
          </a:p>
          <a:p>
            <a:endParaRPr lang="en-US"/>
          </a:p>
        </p:txBody>
      </p:sp>
      <p:sp>
        <p:nvSpPr>
          <p:cNvPr id="4" name="Slide Number Placeholder 3"/>
          <p:cNvSpPr>
            <a:spLocks noGrp="1"/>
          </p:cNvSpPr>
          <p:nvPr>
            <p:ph type="sldNum" sz="quarter" idx="5"/>
          </p:nvPr>
        </p:nvSpPr>
        <p:spPr/>
        <p:txBody>
          <a:bodyPr/>
          <a:lstStyle/>
          <a:p>
            <a:fld id="{4FB498F8-E740-4724-A1C0-720BA276F2B0}" type="slidenum">
              <a:rPr lang="en-US" smtClean="0"/>
              <a:t>48</a:t>
            </a:fld>
            <a:endParaRPr lang="en-US"/>
          </a:p>
        </p:txBody>
      </p:sp>
    </p:spTree>
    <p:extLst>
      <p:ext uri="{BB962C8B-B14F-4D97-AF65-F5344CB8AC3E}">
        <p14:creationId xmlns:p14="http://schemas.microsoft.com/office/powerpoint/2010/main" val="4473014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Lucida Sans Unicode"/>
                <a:cs typeface="Lucida Sans Unicode"/>
              </a:rPr>
              <a:t>-In </a:t>
            </a:r>
            <a:r>
              <a:rPr lang="en-US" sz="1200" spc="-5">
                <a:latin typeface="Lucida Sans Unicode"/>
                <a:cs typeface="Lucida Sans Unicode"/>
              </a:rPr>
              <a:t>memory, </a:t>
            </a:r>
            <a:r>
              <a:rPr lang="en-US" sz="1200">
                <a:latin typeface="Lucida Sans Unicode"/>
                <a:cs typeface="Lucida Sans Unicode"/>
              </a:rPr>
              <a:t>you’d </a:t>
            </a:r>
            <a:r>
              <a:rPr lang="en-US" sz="1200" spc="-5">
                <a:latin typeface="Lucida Sans Unicode"/>
                <a:cs typeface="Lucida Sans Unicode"/>
              </a:rPr>
              <a:t>see that </a:t>
            </a:r>
            <a:r>
              <a:rPr lang="en-US" sz="1200">
                <a:latin typeface="Lucida Sans Unicode"/>
                <a:cs typeface="Lucida Sans Unicode"/>
              </a:rPr>
              <a:t>a </a:t>
            </a:r>
            <a:r>
              <a:rPr lang="en-US" sz="1200" spc="-5">
                <a:latin typeface="Lucida Sans Unicode"/>
                <a:cs typeface="Lucida Sans Unicode"/>
              </a:rPr>
              <a:t>has its </a:t>
            </a:r>
            <a:r>
              <a:rPr lang="en-US" sz="1200">
                <a:latin typeface="Lucida Sans Unicode"/>
                <a:cs typeface="Lucida Sans Unicode"/>
              </a:rPr>
              <a:t>own </a:t>
            </a:r>
            <a:r>
              <a:rPr lang="en-US" sz="1200" spc="-5">
                <a:latin typeface="Lucida Sans Unicode"/>
                <a:cs typeface="Lucida Sans Unicode"/>
              </a:rPr>
              <a:t>value </a:t>
            </a:r>
            <a:r>
              <a:rPr lang="en-US" sz="1200">
                <a:latin typeface="Lucida Sans Unicode"/>
                <a:cs typeface="Lucida Sans Unicode"/>
              </a:rPr>
              <a:t>of </a:t>
            </a:r>
            <a:r>
              <a:rPr lang="en-US" sz="1200" spc="-5" err="1">
                <a:latin typeface="Lucida Sans Unicode"/>
                <a:cs typeface="Lucida Sans Unicode"/>
              </a:rPr>
              <a:t>myInt</a:t>
            </a:r>
            <a:r>
              <a:rPr lang="en-US" sz="1200" spc="-5">
                <a:latin typeface="Lucida Sans Unicode"/>
                <a:cs typeface="Lucida Sans Unicode"/>
              </a:rPr>
              <a:t>, and that </a:t>
            </a:r>
            <a:r>
              <a:rPr lang="en-US" sz="1200">
                <a:latin typeface="Lucida Sans Unicode"/>
                <a:cs typeface="Lucida Sans Unicode"/>
              </a:rPr>
              <a:t>is</a:t>
            </a:r>
            <a:r>
              <a:rPr lang="en-US" sz="1200" spc="35">
                <a:latin typeface="Lucida Sans Unicode"/>
                <a:cs typeface="Lucida Sans Unicode"/>
              </a:rPr>
              <a:t> </a:t>
            </a:r>
            <a:r>
              <a:rPr lang="en-US" sz="1200">
                <a:latin typeface="Lucida Sans Unicode"/>
                <a:cs typeface="Lucida Sans Unicode"/>
              </a:rPr>
              <a:t>7</a:t>
            </a:r>
          </a:p>
          <a:p>
            <a:endParaRPr lang="en-US"/>
          </a:p>
        </p:txBody>
      </p:sp>
      <p:sp>
        <p:nvSpPr>
          <p:cNvPr id="4" name="Slide Number Placeholder 3"/>
          <p:cNvSpPr>
            <a:spLocks noGrp="1"/>
          </p:cNvSpPr>
          <p:nvPr>
            <p:ph type="sldNum" sz="quarter" idx="5"/>
          </p:nvPr>
        </p:nvSpPr>
        <p:spPr/>
        <p:txBody>
          <a:bodyPr/>
          <a:lstStyle/>
          <a:p>
            <a:fld id="{4FB498F8-E740-4724-A1C0-720BA276F2B0}" type="slidenum">
              <a:rPr lang="en-US" smtClean="0"/>
              <a:t>49</a:t>
            </a:fld>
            <a:endParaRPr lang="en-US"/>
          </a:p>
        </p:txBody>
      </p:sp>
    </p:spTree>
    <p:extLst>
      <p:ext uri="{BB962C8B-B14F-4D97-AF65-F5344CB8AC3E}">
        <p14:creationId xmlns:p14="http://schemas.microsoft.com/office/powerpoint/2010/main" val="6816511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2700">
              <a:lnSpc>
                <a:spcPts val="2620"/>
              </a:lnSpc>
              <a:spcBef>
                <a:spcPts val="100"/>
              </a:spcBef>
            </a:pPr>
            <a:r>
              <a:rPr lang="en-US" sz="1200" spc="-5">
                <a:latin typeface="Lucida Sans Unicode"/>
                <a:cs typeface="Lucida Sans Unicode"/>
              </a:rPr>
              <a:t>-Similarly, </a:t>
            </a:r>
            <a:r>
              <a:rPr lang="en-US" sz="1200">
                <a:latin typeface="Lucida Sans Unicode"/>
                <a:cs typeface="Lucida Sans Unicode"/>
              </a:rPr>
              <a:t>b </a:t>
            </a:r>
            <a:r>
              <a:rPr lang="en-US" sz="1200" spc="-5">
                <a:latin typeface="Lucida Sans Unicode"/>
                <a:cs typeface="Lucida Sans Unicode"/>
              </a:rPr>
              <a:t>has its </a:t>
            </a:r>
            <a:r>
              <a:rPr lang="en-US" sz="1200">
                <a:latin typeface="Lucida Sans Unicode"/>
                <a:cs typeface="Lucida Sans Unicode"/>
              </a:rPr>
              <a:t>own </a:t>
            </a:r>
            <a:r>
              <a:rPr lang="en-US" sz="1200" spc="-5">
                <a:latin typeface="Lucida Sans Unicode"/>
                <a:cs typeface="Lucida Sans Unicode"/>
              </a:rPr>
              <a:t>value </a:t>
            </a:r>
            <a:r>
              <a:rPr lang="en-US" sz="1200">
                <a:latin typeface="Lucida Sans Unicode"/>
                <a:cs typeface="Lucida Sans Unicode"/>
              </a:rPr>
              <a:t>of </a:t>
            </a:r>
            <a:r>
              <a:rPr lang="en-US" sz="1200" spc="-5" err="1">
                <a:latin typeface="Lucida Sans Unicode"/>
                <a:cs typeface="Lucida Sans Unicode"/>
              </a:rPr>
              <a:t>myInt</a:t>
            </a:r>
            <a:r>
              <a:rPr lang="en-US" sz="1200" spc="-5">
                <a:latin typeface="Lucida Sans Unicode"/>
                <a:cs typeface="Lucida Sans Unicode"/>
              </a:rPr>
              <a:t>, and that </a:t>
            </a:r>
            <a:r>
              <a:rPr lang="en-US" sz="1200">
                <a:latin typeface="Lucida Sans Unicode"/>
                <a:cs typeface="Lucida Sans Unicode"/>
              </a:rPr>
              <a:t>is</a:t>
            </a:r>
            <a:r>
              <a:rPr lang="en-US" sz="1200" spc="20">
                <a:latin typeface="Lucida Sans Unicode"/>
                <a:cs typeface="Lucida Sans Unicode"/>
              </a:rPr>
              <a:t> </a:t>
            </a:r>
            <a:r>
              <a:rPr lang="en-US" sz="1200">
                <a:latin typeface="Lucida Sans Unicode"/>
                <a:cs typeface="Lucida Sans Unicode"/>
              </a:rPr>
              <a:t>8</a:t>
            </a:r>
          </a:p>
          <a:p>
            <a:pPr marL="12700" marR="5080">
              <a:lnSpc>
                <a:spcPts val="2600"/>
              </a:lnSpc>
              <a:spcBef>
                <a:spcPts val="100"/>
              </a:spcBef>
              <a:tabLst>
                <a:tab pos="7754620" algn="l"/>
              </a:tabLst>
            </a:pPr>
            <a:r>
              <a:rPr lang="en-US" sz="1200" spc="-5">
                <a:latin typeface="Lucida Sans Unicode"/>
                <a:cs typeface="Lucida Sans Unicode"/>
              </a:rPr>
              <a:t>-Key point: </a:t>
            </a:r>
            <a:r>
              <a:rPr lang="en-US" sz="1200">
                <a:latin typeface="Lucida Sans Unicode"/>
                <a:cs typeface="Lucida Sans Unicode"/>
              </a:rPr>
              <a:t>while </a:t>
            </a:r>
            <a:r>
              <a:rPr lang="en-US" sz="1200" spc="-5">
                <a:latin typeface="Lucida Sans Unicode"/>
                <a:cs typeface="Lucida Sans Unicode"/>
              </a:rPr>
              <a:t>there </a:t>
            </a:r>
            <a:r>
              <a:rPr lang="en-US" sz="1200">
                <a:latin typeface="Lucida Sans Unicode"/>
                <a:cs typeface="Lucida Sans Unicode"/>
              </a:rPr>
              <a:t>is one </a:t>
            </a:r>
            <a:r>
              <a:rPr lang="en-US" sz="1200" spc="-5">
                <a:latin typeface="Lucida Sans Unicode"/>
                <a:cs typeface="Lucida Sans Unicode"/>
              </a:rPr>
              <a:t>class, there have been two objects made </a:t>
            </a:r>
            <a:r>
              <a:rPr lang="en-US" sz="1200">
                <a:latin typeface="Lucida Sans Unicode"/>
                <a:cs typeface="Lucida Sans Unicode"/>
              </a:rPr>
              <a:t>from </a:t>
            </a:r>
            <a:r>
              <a:rPr lang="en-US" sz="1200" spc="-5">
                <a:latin typeface="Lucida Sans Unicode"/>
                <a:cs typeface="Lucida Sans Unicode"/>
              </a:rPr>
              <a:t>this class, and  each object has its </a:t>
            </a:r>
            <a:r>
              <a:rPr lang="en-US" sz="1200">
                <a:latin typeface="Lucida Sans Unicode"/>
                <a:cs typeface="Lucida Sans Unicode"/>
              </a:rPr>
              <a:t>own </a:t>
            </a:r>
            <a:r>
              <a:rPr lang="en-US" sz="1200" spc="-5">
                <a:latin typeface="Lucida Sans Unicode"/>
                <a:cs typeface="Lucida Sans Unicode"/>
              </a:rPr>
              <a:t>values </a:t>
            </a:r>
            <a:r>
              <a:rPr lang="en-US" sz="1200">
                <a:latin typeface="Lucida Sans Unicode"/>
                <a:cs typeface="Lucida Sans Unicode"/>
              </a:rPr>
              <a:t>for </a:t>
            </a:r>
            <a:r>
              <a:rPr lang="en-US" sz="1200" spc="-5">
                <a:latin typeface="Lucida Sans Unicode"/>
                <a:cs typeface="Lucida Sans Unicode"/>
              </a:rPr>
              <a:t>the</a:t>
            </a:r>
            <a:r>
              <a:rPr lang="en-US" sz="1200" spc="110">
                <a:latin typeface="Lucida Sans Unicode"/>
                <a:cs typeface="Lucida Sans Unicode"/>
              </a:rPr>
              <a:t> </a:t>
            </a:r>
            <a:r>
              <a:rPr lang="en-US" sz="1200" spc="-5">
                <a:latin typeface="Lucida Sans Unicode"/>
                <a:cs typeface="Lucida Sans Unicode"/>
              </a:rPr>
              <a:t>instance</a:t>
            </a:r>
            <a:r>
              <a:rPr lang="en-US" sz="1200" spc="10">
                <a:latin typeface="Lucida Sans Unicode"/>
                <a:cs typeface="Lucida Sans Unicode"/>
              </a:rPr>
              <a:t> </a:t>
            </a:r>
            <a:r>
              <a:rPr lang="en-US" sz="1200" spc="-5">
                <a:latin typeface="Lucida Sans Unicode"/>
                <a:cs typeface="Lucida Sans Unicode"/>
              </a:rPr>
              <a:t>variable.	</a:t>
            </a:r>
          </a:p>
          <a:p>
            <a:pPr marL="12700" marR="5080">
              <a:lnSpc>
                <a:spcPts val="2600"/>
              </a:lnSpc>
              <a:spcBef>
                <a:spcPts val="100"/>
              </a:spcBef>
              <a:tabLst>
                <a:tab pos="7754620" algn="l"/>
              </a:tabLst>
            </a:pPr>
            <a:r>
              <a:rPr lang="en-US" sz="1200" spc="-5">
                <a:latin typeface="Lucida Sans Unicode"/>
                <a:cs typeface="Lucida Sans Unicode"/>
              </a:rPr>
              <a:t>The instance variables belong to the objects, </a:t>
            </a:r>
            <a:r>
              <a:rPr lang="en-US" sz="1200">
                <a:latin typeface="Lucida Sans Unicode"/>
                <a:cs typeface="Lucida Sans Unicode"/>
              </a:rPr>
              <a:t>not </a:t>
            </a:r>
            <a:r>
              <a:rPr lang="en-US" sz="1200" spc="-5">
                <a:latin typeface="Lucida Sans Unicode"/>
                <a:cs typeface="Lucida Sans Unicode"/>
              </a:rPr>
              <a:t>the</a:t>
            </a:r>
            <a:r>
              <a:rPr lang="en-US" sz="1200" spc="-10">
                <a:latin typeface="Lucida Sans Unicode"/>
                <a:cs typeface="Lucida Sans Unicode"/>
              </a:rPr>
              <a:t> </a:t>
            </a:r>
            <a:r>
              <a:rPr lang="en-US" sz="1200" spc="-5">
                <a:latin typeface="Lucida Sans Unicode"/>
                <a:cs typeface="Lucida Sans Unicode"/>
              </a:rPr>
              <a:t>class.</a:t>
            </a:r>
            <a:endParaRPr lang="en-US" sz="1200">
              <a:latin typeface="Lucida Sans Unicode"/>
              <a:cs typeface="Lucida Sans Unicode"/>
            </a:endParaRPr>
          </a:p>
          <a:p>
            <a:endParaRPr lang="en-US"/>
          </a:p>
        </p:txBody>
      </p:sp>
      <p:sp>
        <p:nvSpPr>
          <p:cNvPr id="4" name="Slide Number Placeholder 3"/>
          <p:cNvSpPr>
            <a:spLocks noGrp="1"/>
          </p:cNvSpPr>
          <p:nvPr>
            <p:ph type="sldNum" sz="quarter" idx="5"/>
          </p:nvPr>
        </p:nvSpPr>
        <p:spPr/>
        <p:txBody>
          <a:bodyPr/>
          <a:lstStyle/>
          <a:p>
            <a:fld id="{4FB498F8-E740-4724-A1C0-720BA276F2B0}" type="slidenum">
              <a:rPr lang="en-US" smtClean="0"/>
              <a:t>50</a:t>
            </a:fld>
            <a:endParaRPr lang="en-US"/>
          </a:p>
        </p:txBody>
      </p:sp>
    </p:spTree>
    <p:extLst>
      <p:ext uri="{BB962C8B-B14F-4D97-AF65-F5344CB8AC3E}">
        <p14:creationId xmlns:p14="http://schemas.microsoft.com/office/powerpoint/2010/main" val="35983997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add the keyword static if the function</a:t>
            </a:r>
            <a:r>
              <a:rPr lang="en-US" baseline="0"/>
              <a:t> does not use the attributes of a class, but still relates to the overall  theme or idea of the class</a:t>
            </a:r>
            <a:endParaRPr lang="en-US"/>
          </a:p>
        </p:txBody>
      </p:sp>
      <p:sp>
        <p:nvSpPr>
          <p:cNvPr id="4" name="Slide Number Placeholder 3"/>
          <p:cNvSpPr>
            <a:spLocks noGrp="1"/>
          </p:cNvSpPr>
          <p:nvPr>
            <p:ph type="sldNum" sz="quarter" idx="10"/>
          </p:nvPr>
        </p:nvSpPr>
        <p:spPr/>
        <p:txBody>
          <a:bodyPr/>
          <a:lstStyle/>
          <a:p>
            <a:fld id="{4FB498F8-E740-4724-A1C0-720BA276F2B0}" type="slidenum">
              <a:rPr lang="en-US" smtClean="0"/>
              <a:t>57</a:t>
            </a:fld>
            <a:endParaRPr lang="en-US"/>
          </a:p>
        </p:txBody>
      </p:sp>
    </p:spTree>
    <p:extLst>
      <p:ext uri="{BB962C8B-B14F-4D97-AF65-F5344CB8AC3E}">
        <p14:creationId xmlns:p14="http://schemas.microsoft.com/office/powerpoint/2010/main" val="1607349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Class -&gt; Category (general word)</a:t>
            </a:r>
          </a:p>
          <a:p>
            <a:r>
              <a:rPr lang="en-US"/>
              <a:t>Object -&gt; type of, kind of and …</a:t>
            </a:r>
          </a:p>
        </p:txBody>
      </p:sp>
      <p:sp>
        <p:nvSpPr>
          <p:cNvPr id="4" name="Slide Number Placeholder 3"/>
          <p:cNvSpPr>
            <a:spLocks noGrp="1"/>
          </p:cNvSpPr>
          <p:nvPr>
            <p:ph type="sldNum" sz="quarter" idx="5"/>
          </p:nvPr>
        </p:nvSpPr>
        <p:spPr/>
        <p:txBody>
          <a:bodyPr/>
          <a:lstStyle/>
          <a:p>
            <a:fld id="{4FB498F8-E740-4724-A1C0-720BA276F2B0}" type="slidenum">
              <a:rPr lang="en-US" smtClean="0"/>
              <a:t>9</a:t>
            </a:fld>
            <a:endParaRPr lang="en-US"/>
          </a:p>
        </p:txBody>
      </p:sp>
    </p:spTree>
    <p:extLst>
      <p:ext uri="{BB962C8B-B14F-4D97-AF65-F5344CB8AC3E}">
        <p14:creationId xmlns:p14="http://schemas.microsoft.com/office/powerpoint/2010/main" val="15000434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Real-world objects</a:t>
            </a:r>
          </a:p>
        </p:txBody>
      </p:sp>
      <p:sp>
        <p:nvSpPr>
          <p:cNvPr id="4" name="Slide Number Placeholder 3"/>
          <p:cNvSpPr>
            <a:spLocks noGrp="1"/>
          </p:cNvSpPr>
          <p:nvPr>
            <p:ph type="sldNum" sz="quarter" idx="5"/>
          </p:nvPr>
        </p:nvSpPr>
        <p:spPr/>
        <p:txBody>
          <a:bodyPr/>
          <a:lstStyle/>
          <a:p>
            <a:fld id="{4FB498F8-E740-4724-A1C0-720BA276F2B0}" type="slidenum">
              <a:rPr lang="en-US" smtClean="0"/>
              <a:t>10</a:t>
            </a:fld>
            <a:endParaRPr lang="en-US"/>
          </a:p>
        </p:txBody>
      </p:sp>
    </p:spTree>
    <p:extLst>
      <p:ext uri="{BB962C8B-B14F-4D97-AF65-F5344CB8AC3E}">
        <p14:creationId xmlns:p14="http://schemas.microsoft.com/office/powerpoint/2010/main" val="12842044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Real-world objects</a:t>
            </a:r>
          </a:p>
        </p:txBody>
      </p:sp>
      <p:sp>
        <p:nvSpPr>
          <p:cNvPr id="4" name="Slide Number Placeholder 3"/>
          <p:cNvSpPr>
            <a:spLocks noGrp="1"/>
          </p:cNvSpPr>
          <p:nvPr>
            <p:ph type="sldNum" sz="quarter" idx="5"/>
          </p:nvPr>
        </p:nvSpPr>
        <p:spPr/>
        <p:txBody>
          <a:bodyPr/>
          <a:lstStyle/>
          <a:p>
            <a:fld id="{4FB498F8-E740-4724-A1C0-720BA276F2B0}" type="slidenum">
              <a:rPr lang="en-US" smtClean="0"/>
              <a:t>11</a:t>
            </a:fld>
            <a:endParaRPr lang="en-US"/>
          </a:p>
        </p:txBody>
      </p:sp>
    </p:spTree>
    <p:extLst>
      <p:ext uri="{BB962C8B-B14F-4D97-AF65-F5344CB8AC3E}">
        <p14:creationId xmlns:p14="http://schemas.microsoft.com/office/powerpoint/2010/main" val="11807077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Real-world objects</a:t>
            </a:r>
          </a:p>
        </p:txBody>
      </p:sp>
      <p:sp>
        <p:nvSpPr>
          <p:cNvPr id="4" name="Slide Number Placeholder 3"/>
          <p:cNvSpPr>
            <a:spLocks noGrp="1"/>
          </p:cNvSpPr>
          <p:nvPr>
            <p:ph type="sldNum" sz="quarter" idx="5"/>
          </p:nvPr>
        </p:nvSpPr>
        <p:spPr/>
        <p:txBody>
          <a:bodyPr/>
          <a:lstStyle/>
          <a:p>
            <a:fld id="{4FB498F8-E740-4724-A1C0-720BA276F2B0}" type="slidenum">
              <a:rPr lang="en-US" smtClean="0"/>
              <a:t>12</a:t>
            </a:fld>
            <a:endParaRPr lang="en-US"/>
          </a:p>
        </p:txBody>
      </p:sp>
    </p:spTree>
    <p:extLst>
      <p:ext uri="{BB962C8B-B14F-4D97-AF65-F5344CB8AC3E}">
        <p14:creationId xmlns:p14="http://schemas.microsoft.com/office/powerpoint/2010/main" val="23462219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Real-world objects</a:t>
            </a:r>
          </a:p>
        </p:txBody>
      </p:sp>
      <p:sp>
        <p:nvSpPr>
          <p:cNvPr id="4" name="Slide Number Placeholder 3"/>
          <p:cNvSpPr>
            <a:spLocks noGrp="1"/>
          </p:cNvSpPr>
          <p:nvPr>
            <p:ph type="sldNum" sz="quarter" idx="5"/>
          </p:nvPr>
        </p:nvSpPr>
        <p:spPr/>
        <p:txBody>
          <a:bodyPr/>
          <a:lstStyle/>
          <a:p>
            <a:fld id="{4FB498F8-E740-4724-A1C0-720BA276F2B0}" type="slidenum">
              <a:rPr lang="en-US" smtClean="0"/>
              <a:t>13</a:t>
            </a:fld>
            <a:endParaRPr lang="en-US"/>
          </a:p>
        </p:txBody>
      </p:sp>
    </p:spTree>
    <p:extLst>
      <p:ext uri="{BB962C8B-B14F-4D97-AF65-F5344CB8AC3E}">
        <p14:creationId xmlns:p14="http://schemas.microsoft.com/office/powerpoint/2010/main" val="20163573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FB498F8-E740-4724-A1C0-720BA276F2B0}" type="slidenum">
              <a:rPr lang="en-US" smtClean="0"/>
              <a:t>14</a:t>
            </a:fld>
            <a:endParaRPr lang="en-US"/>
          </a:p>
        </p:txBody>
      </p:sp>
    </p:spTree>
    <p:extLst>
      <p:ext uri="{BB962C8B-B14F-4D97-AF65-F5344CB8AC3E}">
        <p14:creationId xmlns:p14="http://schemas.microsoft.com/office/powerpoint/2010/main" val="1764664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spc="-5">
                <a:latin typeface="Lucida Sans Unicode"/>
                <a:cs typeface="Lucida Sans Unicode"/>
              </a:rPr>
              <a:t>-Task: </a:t>
            </a:r>
            <a:r>
              <a:rPr lang="en-US" sz="1200">
                <a:latin typeface="Lucida Sans Unicode"/>
                <a:cs typeface="Lucida Sans Unicode"/>
              </a:rPr>
              <a:t>boil</a:t>
            </a:r>
            <a:r>
              <a:rPr lang="en-US" sz="1200" spc="-55">
                <a:latin typeface="Lucida Sans Unicode"/>
                <a:cs typeface="Lucida Sans Unicode"/>
              </a:rPr>
              <a:t> </a:t>
            </a:r>
            <a:r>
              <a:rPr lang="en-US" sz="1200" spc="-5">
                <a:latin typeface="Lucida Sans Unicode"/>
                <a:cs typeface="Lucida Sans Unicode"/>
              </a:rPr>
              <a:t>water</a:t>
            </a:r>
            <a:endParaRPr lang="en-US" sz="1200">
              <a:latin typeface="Lucida Sans Unicode"/>
              <a:cs typeface="Lucida Sans Unicode"/>
            </a:endParaRPr>
          </a:p>
          <a:p>
            <a:endParaRPr lang="en-US"/>
          </a:p>
        </p:txBody>
      </p:sp>
      <p:sp>
        <p:nvSpPr>
          <p:cNvPr id="4" name="Slide Number Placeholder 3"/>
          <p:cNvSpPr>
            <a:spLocks noGrp="1"/>
          </p:cNvSpPr>
          <p:nvPr>
            <p:ph type="sldNum" sz="quarter" idx="5"/>
          </p:nvPr>
        </p:nvSpPr>
        <p:spPr/>
        <p:txBody>
          <a:bodyPr/>
          <a:lstStyle/>
          <a:p>
            <a:fld id="{4FB498F8-E740-4724-A1C0-720BA276F2B0}" type="slidenum">
              <a:rPr lang="en-US" smtClean="0"/>
              <a:t>17</a:t>
            </a:fld>
            <a:endParaRPr lang="en-US"/>
          </a:p>
        </p:txBody>
      </p:sp>
    </p:spTree>
    <p:extLst>
      <p:ext uri="{BB962C8B-B14F-4D97-AF65-F5344CB8AC3E}">
        <p14:creationId xmlns:p14="http://schemas.microsoft.com/office/powerpoint/2010/main" val="1592209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57808" y="762000"/>
            <a:ext cx="10289182" cy="2608579"/>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950720" y="6201664"/>
            <a:ext cx="9103360" cy="2768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400" b="0" i="0">
                <a:solidFill>
                  <a:schemeClr val="tx1"/>
                </a:solidFill>
                <a:latin typeface="Gill Sans MT"/>
                <a:cs typeface="Gill Sans MT"/>
              </a:defRPr>
            </a:lvl1pPr>
          </a:lstStyle>
          <a:p>
            <a:endParaRPr/>
          </a:p>
        </p:txBody>
      </p:sp>
      <p:sp>
        <p:nvSpPr>
          <p:cNvPr id="3" name="Holder 3"/>
          <p:cNvSpPr>
            <a:spLocks noGrp="1"/>
          </p:cNvSpPr>
          <p:nvPr>
            <p:ph type="body" idx="1"/>
          </p:nvPr>
        </p:nvSpPr>
        <p:spPr/>
        <p:txBody>
          <a:bodyPr lIns="0" tIns="0" rIns="0" bIns="0"/>
          <a:lstStyle>
            <a:lvl1pPr>
              <a:defRPr sz="4200" b="0" i="0">
                <a:solidFill>
                  <a:schemeClr val="tx1"/>
                </a:solidFill>
                <a:latin typeface="Gill Sans MT"/>
                <a:cs typeface="Gill Sans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400" b="0" i="0">
                <a:solidFill>
                  <a:schemeClr val="tx1"/>
                </a:solidFill>
                <a:latin typeface="Gill Sans MT"/>
                <a:cs typeface="Gill Sans MT"/>
              </a:defRPr>
            </a:lvl1pPr>
          </a:lstStyle>
          <a:p>
            <a:endParaRPr/>
          </a:p>
        </p:txBody>
      </p:sp>
      <p:sp>
        <p:nvSpPr>
          <p:cNvPr id="3" name="Holder 3"/>
          <p:cNvSpPr>
            <a:spLocks noGrp="1"/>
          </p:cNvSpPr>
          <p:nvPr>
            <p:ph sz="half" idx="2"/>
          </p:nvPr>
        </p:nvSpPr>
        <p:spPr>
          <a:xfrm>
            <a:off x="650240" y="2547112"/>
            <a:ext cx="5657088" cy="730910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697472" y="2547112"/>
            <a:ext cx="5657088" cy="730910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400" b="0" i="0">
                <a:solidFill>
                  <a:schemeClr val="tx1"/>
                </a:solidFill>
                <a:latin typeface="Gill Sans MT"/>
                <a:cs typeface="Gill Sans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369382" y="762000"/>
            <a:ext cx="4265930" cy="1305560"/>
          </a:xfrm>
          <a:prstGeom prst="rect">
            <a:avLst/>
          </a:prstGeom>
        </p:spPr>
        <p:txBody>
          <a:bodyPr wrap="square" lIns="0" tIns="0" rIns="0" bIns="0">
            <a:spAutoFit/>
          </a:bodyPr>
          <a:lstStyle>
            <a:lvl1pPr>
              <a:defRPr sz="8400" b="0" i="0">
                <a:solidFill>
                  <a:schemeClr val="tx1"/>
                </a:solidFill>
                <a:latin typeface="Gill Sans MT"/>
                <a:cs typeface="Gill Sans MT"/>
              </a:defRPr>
            </a:lvl1pPr>
          </a:lstStyle>
          <a:p>
            <a:endParaRPr/>
          </a:p>
        </p:txBody>
      </p:sp>
      <p:sp>
        <p:nvSpPr>
          <p:cNvPr id="3" name="Holder 3"/>
          <p:cNvSpPr>
            <a:spLocks noGrp="1"/>
          </p:cNvSpPr>
          <p:nvPr>
            <p:ph type="body" idx="1"/>
          </p:nvPr>
        </p:nvSpPr>
        <p:spPr>
          <a:xfrm>
            <a:off x="913984" y="1860550"/>
            <a:ext cx="11166475" cy="4246880"/>
          </a:xfrm>
          <a:prstGeom prst="rect">
            <a:avLst/>
          </a:prstGeom>
        </p:spPr>
        <p:txBody>
          <a:bodyPr wrap="square" lIns="0" tIns="0" rIns="0" bIns="0">
            <a:spAutoFit/>
          </a:bodyPr>
          <a:lstStyle>
            <a:lvl1pPr>
              <a:defRPr sz="4200" b="0" i="0">
                <a:solidFill>
                  <a:schemeClr val="tx1"/>
                </a:solidFill>
                <a:latin typeface="Gill Sans MT"/>
                <a:cs typeface="Gill Sans MT"/>
              </a:defRPr>
            </a:lvl1pPr>
          </a:lstStyle>
          <a:p>
            <a:endParaRPr/>
          </a:p>
        </p:txBody>
      </p:sp>
      <p:sp>
        <p:nvSpPr>
          <p:cNvPr id="4" name="Holder 4"/>
          <p:cNvSpPr>
            <a:spLocks noGrp="1"/>
          </p:cNvSpPr>
          <p:nvPr>
            <p:ph type="ftr" sz="quarter" idx="5"/>
          </p:nvPr>
        </p:nvSpPr>
        <p:spPr>
          <a:xfrm>
            <a:off x="4421632" y="10299192"/>
            <a:ext cx="4161536" cy="5537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50240" y="10299192"/>
            <a:ext cx="2991104" cy="5537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9/22/20</a:t>
            </a:fld>
            <a:endParaRPr lang="en-US"/>
          </a:p>
        </p:txBody>
      </p:sp>
      <p:sp>
        <p:nvSpPr>
          <p:cNvPr id="6" name="Holder 6"/>
          <p:cNvSpPr>
            <a:spLocks noGrp="1"/>
          </p:cNvSpPr>
          <p:nvPr>
            <p:ph type="sldNum" sz="quarter" idx="7"/>
          </p:nvPr>
        </p:nvSpPr>
        <p:spPr>
          <a:xfrm>
            <a:off x="9363456" y="10299192"/>
            <a:ext cx="2991104" cy="5537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11.wmf"/><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7.jp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2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2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7.jp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7.jpg"/><Relationship Id="rId5" Type="http://schemas.openxmlformats.org/officeDocument/2006/relationships/image" Target="../media/image16.png"/><Relationship Id="rId4" Type="http://schemas.openxmlformats.org/officeDocument/2006/relationships/image" Target="../media/image18.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2.jpg"/><Relationship Id="rId5" Type="http://schemas.openxmlformats.org/officeDocument/2006/relationships/image" Target="../media/image21.png"/><Relationship Id="rId4" Type="http://schemas.openxmlformats.org/officeDocument/2006/relationships/image" Target="../media/image18.jp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5.xml"/><Relationship Id="rId6" Type="http://schemas.openxmlformats.org/officeDocument/2006/relationships/image" Target="../media/image26.png"/><Relationship Id="rId5" Type="http://schemas.openxmlformats.org/officeDocument/2006/relationships/image" Target="../media/image23.png"/><Relationship Id="rId4" Type="http://schemas.openxmlformats.org/officeDocument/2006/relationships/image" Target="../media/image2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44600" y="1727200"/>
            <a:ext cx="10806460" cy="5910592"/>
          </a:xfrm>
          <a:prstGeom prst="rect">
            <a:avLst/>
          </a:prstGeom>
        </p:spPr>
        <p:txBody>
          <a:bodyPr vert="horz" wrap="square" lIns="0" tIns="433070" rIns="0" bIns="0" rtlCol="0">
            <a:spAutoFit/>
          </a:bodyPr>
          <a:lstStyle/>
          <a:p>
            <a:pPr algn="ctr">
              <a:lnSpc>
                <a:spcPct val="100000"/>
              </a:lnSpc>
              <a:spcBef>
                <a:spcPts val="3410"/>
              </a:spcBef>
              <a:tabLst>
                <a:tab pos="3306445" algn="l"/>
              </a:tabLst>
            </a:pPr>
            <a:r>
              <a:rPr spc="-5"/>
              <a:t>COMP	110/L </a:t>
            </a:r>
            <a:r>
              <a:rPr spc="-25"/>
              <a:t>Lecture</a:t>
            </a:r>
            <a:r>
              <a:rPr spc="-85"/>
              <a:t> </a:t>
            </a:r>
            <a:r>
              <a:rPr lang="en-US" spc="-85"/>
              <a:t>7</a:t>
            </a:r>
            <a:endParaRPr/>
          </a:p>
          <a:p>
            <a:pPr algn="ctr">
              <a:lnSpc>
                <a:spcPct val="100000"/>
              </a:lnSpc>
              <a:spcBef>
                <a:spcPts val="1420"/>
              </a:spcBef>
            </a:pPr>
            <a:br>
              <a:rPr lang="en-US" sz="3600" spc="-70"/>
            </a:br>
            <a:br>
              <a:rPr lang="en-US" sz="3600" spc="-70"/>
            </a:br>
            <a:br>
              <a:rPr lang="en-US" sz="3600" spc="-70"/>
            </a:br>
            <a:br>
              <a:rPr lang="en-US" sz="3600" spc="-70"/>
            </a:br>
            <a:r>
              <a:rPr lang="en-US" sz="4400" spc="-70"/>
              <a:t>Maryam </a:t>
            </a:r>
            <a:r>
              <a:rPr lang="en-US" sz="4400" spc="-70" err="1"/>
              <a:t>Jalali</a:t>
            </a:r>
            <a:br>
              <a:rPr lang="en-US" sz="4400" spc="-70"/>
            </a:br>
            <a:br>
              <a:rPr lang="en-US" sz="3600" spc="-70"/>
            </a:br>
            <a:r>
              <a:rPr lang="en-US" sz="3600" spc="-70"/>
              <a:t>Some slides adapted from Dr. </a:t>
            </a:r>
            <a:r>
              <a:rPr sz="3600" spc="-70"/>
              <a:t>Kyle</a:t>
            </a:r>
            <a:r>
              <a:rPr sz="3600" spc="-10"/>
              <a:t> </a:t>
            </a:r>
            <a:r>
              <a:rPr sz="3600" spc="-40"/>
              <a:t>Dewey</a:t>
            </a:r>
            <a:endParaRPr sz="3600"/>
          </a:p>
        </p:txBody>
      </p:sp>
      <p:sp>
        <p:nvSpPr>
          <p:cNvPr id="3" name="object 3"/>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3C7E-C4F7-4D39-94BF-A49138367DD7}"/>
              </a:ext>
            </a:extLst>
          </p:cNvPr>
          <p:cNvSpPr>
            <a:spLocks noGrp="1"/>
          </p:cNvSpPr>
          <p:nvPr>
            <p:ph type="title"/>
          </p:nvPr>
        </p:nvSpPr>
        <p:spPr>
          <a:xfrm>
            <a:off x="468589" y="334049"/>
            <a:ext cx="12043548" cy="1231106"/>
          </a:xfrm>
        </p:spPr>
        <p:txBody>
          <a:bodyPr/>
          <a:lstStyle/>
          <a:p>
            <a:pPr algn="ctr"/>
            <a:r>
              <a:rPr lang="en-US" sz="8000"/>
              <a:t>What is Class?</a:t>
            </a:r>
          </a:p>
        </p:txBody>
      </p:sp>
      <p:sp>
        <p:nvSpPr>
          <p:cNvPr id="13" name="object 3">
            <a:extLst>
              <a:ext uri="{FF2B5EF4-FFF2-40B4-BE49-F238E27FC236}">
                <a16:creationId xmlns:a16="http://schemas.microsoft.com/office/drawing/2014/main" id="{C273795F-0E2B-480A-9597-504F25D470D8}"/>
              </a:ext>
            </a:extLst>
          </p:cNvPr>
          <p:cNvSpPr txBox="1"/>
          <p:nvPr/>
        </p:nvSpPr>
        <p:spPr>
          <a:xfrm>
            <a:off x="307437" y="1826899"/>
            <a:ext cx="12666441" cy="1256754"/>
          </a:xfrm>
          <a:prstGeom prst="rect">
            <a:avLst/>
          </a:prstGeom>
        </p:spPr>
        <p:txBody>
          <a:bodyPr vert="horz" wrap="square" lIns="0" tIns="12700" rIns="0" bIns="0" rtlCol="0">
            <a:spAutoFit/>
          </a:bodyPr>
          <a:lstStyle/>
          <a:p>
            <a:pPr>
              <a:spcBef>
                <a:spcPts val="100"/>
              </a:spcBef>
              <a:tabLst>
                <a:tab pos="2407920" algn="l"/>
                <a:tab pos="2878455" algn="l"/>
              </a:tabLst>
            </a:pPr>
            <a:r>
              <a:rPr lang="en-US" sz="4000">
                <a:latin typeface="Gill Sans MT"/>
                <a:cs typeface="Gill Sans MT"/>
              </a:rPr>
              <a:t>A class is the </a:t>
            </a:r>
            <a:r>
              <a:rPr lang="en-US" sz="4000" b="1" u="sng">
                <a:latin typeface="Gill Sans MT"/>
                <a:cs typeface="Gill Sans MT"/>
              </a:rPr>
              <a:t>blueprint</a:t>
            </a:r>
            <a:r>
              <a:rPr lang="en-US" sz="4000">
                <a:latin typeface="Gill Sans MT"/>
                <a:cs typeface="Gill Sans MT"/>
              </a:rPr>
              <a:t> which individual objects are created.</a:t>
            </a:r>
          </a:p>
          <a:p>
            <a:pPr>
              <a:spcBef>
                <a:spcPts val="100"/>
              </a:spcBef>
              <a:tabLst>
                <a:tab pos="2407920" algn="l"/>
                <a:tab pos="2878455" algn="l"/>
              </a:tabLst>
            </a:pPr>
            <a:r>
              <a:rPr lang="en-US" sz="4000">
                <a:latin typeface="Gill Sans MT"/>
                <a:cs typeface="Gill Sans MT"/>
              </a:rPr>
              <a:t>Allows you to define your own “user-defined” object.</a:t>
            </a:r>
            <a:endParaRPr sz="4000">
              <a:latin typeface="Gill Sans MT"/>
              <a:cs typeface="Gill Sans MT"/>
            </a:endParaRPr>
          </a:p>
        </p:txBody>
      </p:sp>
      <p:pic>
        <p:nvPicPr>
          <p:cNvPr id="3" name="Picture 2">
            <a:extLst>
              <a:ext uri="{FF2B5EF4-FFF2-40B4-BE49-F238E27FC236}">
                <a16:creationId xmlns:a16="http://schemas.microsoft.com/office/drawing/2014/main" id="{24A7C067-DD75-4EBD-8DDD-59F80B949C65}"/>
              </a:ext>
            </a:extLst>
          </p:cNvPr>
          <p:cNvPicPr>
            <a:picLocks noChangeAspect="1"/>
          </p:cNvPicPr>
          <p:nvPr/>
        </p:nvPicPr>
        <p:blipFill>
          <a:blip r:embed="rId3"/>
          <a:stretch>
            <a:fillRect/>
          </a:stretch>
        </p:blipFill>
        <p:spPr>
          <a:xfrm>
            <a:off x="161736" y="4317427"/>
            <a:ext cx="2896004" cy="4058216"/>
          </a:xfrm>
          <a:prstGeom prst="rect">
            <a:avLst/>
          </a:prstGeom>
        </p:spPr>
      </p:pic>
      <p:pic>
        <p:nvPicPr>
          <p:cNvPr id="5" name="Picture 4">
            <a:extLst>
              <a:ext uri="{FF2B5EF4-FFF2-40B4-BE49-F238E27FC236}">
                <a16:creationId xmlns:a16="http://schemas.microsoft.com/office/drawing/2014/main" id="{45E8E674-5F31-47DC-8888-FFACDA204E4B}"/>
              </a:ext>
            </a:extLst>
          </p:cNvPr>
          <p:cNvPicPr>
            <a:picLocks noChangeAspect="1"/>
          </p:cNvPicPr>
          <p:nvPr/>
        </p:nvPicPr>
        <p:blipFill>
          <a:blip r:embed="rId4"/>
          <a:stretch>
            <a:fillRect/>
          </a:stretch>
        </p:blipFill>
        <p:spPr>
          <a:xfrm>
            <a:off x="3274909" y="4346006"/>
            <a:ext cx="3010320" cy="4029637"/>
          </a:xfrm>
          <a:prstGeom prst="rect">
            <a:avLst/>
          </a:prstGeom>
        </p:spPr>
      </p:pic>
      <p:pic>
        <p:nvPicPr>
          <p:cNvPr id="6" name="Picture 5">
            <a:extLst>
              <a:ext uri="{FF2B5EF4-FFF2-40B4-BE49-F238E27FC236}">
                <a16:creationId xmlns:a16="http://schemas.microsoft.com/office/drawing/2014/main" id="{408004CD-C408-48F9-B90F-A735B2B5E67D}"/>
              </a:ext>
            </a:extLst>
          </p:cNvPr>
          <p:cNvPicPr>
            <a:picLocks noChangeAspect="1"/>
          </p:cNvPicPr>
          <p:nvPr/>
        </p:nvPicPr>
        <p:blipFill>
          <a:blip r:embed="rId5"/>
          <a:stretch>
            <a:fillRect/>
          </a:stretch>
        </p:blipFill>
        <p:spPr>
          <a:xfrm>
            <a:off x="6502398" y="5232400"/>
            <a:ext cx="6306430" cy="1943371"/>
          </a:xfrm>
          <a:prstGeom prst="rect">
            <a:avLst/>
          </a:prstGeom>
        </p:spPr>
      </p:pic>
    </p:spTree>
    <p:extLst>
      <p:ext uri="{BB962C8B-B14F-4D97-AF65-F5344CB8AC3E}">
        <p14:creationId xmlns:p14="http://schemas.microsoft.com/office/powerpoint/2010/main" val="2076492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3">
            <a:extLst>
              <a:ext uri="{FF2B5EF4-FFF2-40B4-BE49-F238E27FC236}">
                <a16:creationId xmlns:a16="http://schemas.microsoft.com/office/drawing/2014/main" id="{C273795F-0E2B-480A-9597-504F25D470D8}"/>
              </a:ext>
            </a:extLst>
          </p:cNvPr>
          <p:cNvSpPr txBox="1"/>
          <p:nvPr/>
        </p:nvSpPr>
        <p:spPr>
          <a:xfrm>
            <a:off x="372061" y="999746"/>
            <a:ext cx="12666441" cy="628377"/>
          </a:xfrm>
          <a:prstGeom prst="rect">
            <a:avLst/>
          </a:prstGeom>
        </p:spPr>
        <p:txBody>
          <a:bodyPr vert="horz" wrap="square" lIns="0" tIns="12700" rIns="0" bIns="0" rtlCol="0">
            <a:spAutoFit/>
          </a:bodyPr>
          <a:lstStyle/>
          <a:p>
            <a:pPr>
              <a:spcBef>
                <a:spcPts val="100"/>
              </a:spcBef>
              <a:tabLst>
                <a:tab pos="2407920" algn="l"/>
                <a:tab pos="2878455" algn="l"/>
              </a:tabLst>
            </a:pPr>
            <a:r>
              <a:rPr lang="en-US" sz="4000">
                <a:latin typeface="Gill Sans MT"/>
                <a:cs typeface="Gill Sans MT"/>
              </a:rPr>
              <a:t>In real-world car is an object and will have 2 characteristics.</a:t>
            </a:r>
            <a:endParaRPr sz="4000">
              <a:latin typeface="Gill Sans MT"/>
              <a:cs typeface="Gill Sans MT"/>
            </a:endParaRPr>
          </a:p>
        </p:txBody>
      </p:sp>
      <p:sp>
        <p:nvSpPr>
          <p:cNvPr id="10" name="object 3">
            <a:extLst>
              <a:ext uri="{FF2B5EF4-FFF2-40B4-BE49-F238E27FC236}">
                <a16:creationId xmlns:a16="http://schemas.microsoft.com/office/drawing/2014/main" id="{99547E71-D0ED-4ACC-8C42-35E7C11E0D38}"/>
              </a:ext>
            </a:extLst>
          </p:cNvPr>
          <p:cNvSpPr txBox="1"/>
          <p:nvPr/>
        </p:nvSpPr>
        <p:spPr>
          <a:xfrm>
            <a:off x="1473200" y="3601002"/>
            <a:ext cx="2184400" cy="868379"/>
          </a:xfrm>
          <a:prstGeom prst="rect">
            <a:avLst/>
          </a:prstGeom>
        </p:spPr>
        <p:txBody>
          <a:bodyPr vert="horz" wrap="square" lIns="0" tIns="12700" rIns="0" bIns="0" rtlCol="0">
            <a:spAutoFit/>
          </a:bodyPr>
          <a:lstStyle/>
          <a:p>
            <a:pPr>
              <a:lnSpc>
                <a:spcPct val="150000"/>
              </a:lnSpc>
              <a:spcBef>
                <a:spcPts val="100"/>
              </a:spcBef>
              <a:tabLst>
                <a:tab pos="2407920" algn="l"/>
                <a:tab pos="2878455" algn="l"/>
              </a:tabLst>
            </a:pPr>
            <a:r>
              <a:rPr lang="en-US" sz="4200">
                <a:solidFill>
                  <a:srgbClr val="FF0000"/>
                </a:solidFill>
                <a:latin typeface="Gill Sans MT"/>
                <a:cs typeface="Gill Sans MT"/>
              </a:rPr>
              <a:t>1 - State</a:t>
            </a:r>
          </a:p>
        </p:txBody>
      </p:sp>
      <p:sp>
        <p:nvSpPr>
          <p:cNvPr id="11" name="object 3">
            <a:extLst>
              <a:ext uri="{FF2B5EF4-FFF2-40B4-BE49-F238E27FC236}">
                <a16:creationId xmlns:a16="http://schemas.microsoft.com/office/drawing/2014/main" id="{87BB44A5-1973-4032-9096-F31D05EEDADF}"/>
              </a:ext>
            </a:extLst>
          </p:cNvPr>
          <p:cNvSpPr txBox="1"/>
          <p:nvPr/>
        </p:nvSpPr>
        <p:spPr>
          <a:xfrm>
            <a:off x="9337035" y="3609836"/>
            <a:ext cx="2981967" cy="868379"/>
          </a:xfrm>
          <a:prstGeom prst="rect">
            <a:avLst/>
          </a:prstGeom>
        </p:spPr>
        <p:txBody>
          <a:bodyPr vert="horz" wrap="square" lIns="0" tIns="12700" rIns="0" bIns="0" rtlCol="0">
            <a:spAutoFit/>
          </a:bodyPr>
          <a:lstStyle/>
          <a:p>
            <a:pPr>
              <a:lnSpc>
                <a:spcPct val="150000"/>
              </a:lnSpc>
              <a:spcBef>
                <a:spcPts val="100"/>
              </a:spcBef>
              <a:tabLst>
                <a:tab pos="2407920" algn="l"/>
                <a:tab pos="2878455" algn="l"/>
              </a:tabLst>
            </a:pPr>
            <a:r>
              <a:rPr lang="en-US" sz="4200">
                <a:solidFill>
                  <a:srgbClr val="FF0000"/>
                </a:solidFill>
                <a:latin typeface="Gill Sans MT"/>
                <a:cs typeface="Gill Sans MT"/>
              </a:rPr>
              <a:t>2 - Behavior</a:t>
            </a:r>
          </a:p>
        </p:txBody>
      </p:sp>
      <p:sp>
        <p:nvSpPr>
          <p:cNvPr id="12" name="object 3">
            <a:extLst>
              <a:ext uri="{FF2B5EF4-FFF2-40B4-BE49-F238E27FC236}">
                <a16:creationId xmlns:a16="http://schemas.microsoft.com/office/drawing/2014/main" id="{7BE991F4-9EE5-49D0-918A-3BB47F309C7C}"/>
              </a:ext>
            </a:extLst>
          </p:cNvPr>
          <p:cNvSpPr txBox="1"/>
          <p:nvPr/>
        </p:nvSpPr>
        <p:spPr>
          <a:xfrm>
            <a:off x="1765300" y="5057810"/>
            <a:ext cx="1600200" cy="2636619"/>
          </a:xfrm>
          <a:prstGeom prst="rect">
            <a:avLst/>
          </a:prstGeom>
        </p:spPr>
        <p:txBody>
          <a:bodyPr vert="horz" wrap="square" lIns="0" tIns="12700" rIns="0" bIns="0" rtlCol="0">
            <a:spAutoFit/>
          </a:bodyPr>
          <a:lstStyle/>
          <a:p>
            <a:pPr>
              <a:spcBef>
                <a:spcPts val="100"/>
              </a:spcBef>
              <a:tabLst>
                <a:tab pos="2407920" algn="l"/>
                <a:tab pos="2878455" algn="l"/>
              </a:tabLst>
            </a:pPr>
            <a:r>
              <a:rPr lang="en-US" sz="4200">
                <a:latin typeface="Gill Sans MT"/>
                <a:cs typeface="Gill Sans MT"/>
              </a:rPr>
              <a:t>Size</a:t>
            </a:r>
          </a:p>
          <a:p>
            <a:pPr>
              <a:spcBef>
                <a:spcPts val="100"/>
              </a:spcBef>
              <a:tabLst>
                <a:tab pos="2407920" algn="l"/>
                <a:tab pos="2878455" algn="l"/>
              </a:tabLst>
            </a:pPr>
            <a:r>
              <a:rPr lang="en-US" sz="4200">
                <a:latin typeface="Gill Sans MT"/>
                <a:cs typeface="Gill Sans MT"/>
              </a:rPr>
              <a:t>Color</a:t>
            </a:r>
          </a:p>
          <a:p>
            <a:pPr>
              <a:spcBef>
                <a:spcPts val="100"/>
              </a:spcBef>
              <a:tabLst>
                <a:tab pos="2407920" algn="l"/>
                <a:tab pos="2878455" algn="l"/>
              </a:tabLst>
            </a:pPr>
            <a:r>
              <a:rPr lang="en-US" sz="4200">
                <a:latin typeface="Gill Sans MT"/>
                <a:cs typeface="Gill Sans MT"/>
              </a:rPr>
              <a:t>Make</a:t>
            </a:r>
          </a:p>
          <a:p>
            <a:pPr>
              <a:spcBef>
                <a:spcPts val="100"/>
              </a:spcBef>
              <a:tabLst>
                <a:tab pos="2407920" algn="l"/>
                <a:tab pos="2878455" algn="l"/>
              </a:tabLst>
            </a:pPr>
            <a:r>
              <a:rPr lang="en-US" sz="4200">
                <a:latin typeface="Gill Sans MT"/>
                <a:cs typeface="Gill Sans MT"/>
              </a:rPr>
              <a:t>Model</a:t>
            </a:r>
            <a:endParaRPr sz="4200">
              <a:latin typeface="Gill Sans MT"/>
              <a:cs typeface="Gill Sans MT"/>
            </a:endParaRPr>
          </a:p>
        </p:txBody>
      </p:sp>
      <p:sp>
        <p:nvSpPr>
          <p:cNvPr id="14" name="object 3">
            <a:extLst>
              <a:ext uri="{FF2B5EF4-FFF2-40B4-BE49-F238E27FC236}">
                <a16:creationId xmlns:a16="http://schemas.microsoft.com/office/drawing/2014/main" id="{0461907D-6E0B-4383-A1F6-CE85F5880BCA}"/>
              </a:ext>
            </a:extLst>
          </p:cNvPr>
          <p:cNvSpPr txBox="1"/>
          <p:nvPr/>
        </p:nvSpPr>
        <p:spPr>
          <a:xfrm>
            <a:off x="9337035" y="5057810"/>
            <a:ext cx="2667552" cy="3295774"/>
          </a:xfrm>
          <a:prstGeom prst="rect">
            <a:avLst/>
          </a:prstGeom>
        </p:spPr>
        <p:txBody>
          <a:bodyPr vert="horz" wrap="square" lIns="0" tIns="12700" rIns="0" bIns="0" rtlCol="0">
            <a:spAutoFit/>
          </a:bodyPr>
          <a:lstStyle/>
          <a:p>
            <a:pPr>
              <a:spcBef>
                <a:spcPts val="100"/>
              </a:spcBef>
              <a:tabLst>
                <a:tab pos="2407920" algn="l"/>
                <a:tab pos="2878455" algn="l"/>
              </a:tabLst>
            </a:pPr>
            <a:r>
              <a:rPr lang="en-US" sz="4200">
                <a:latin typeface="Gill Sans MT"/>
                <a:cs typeface="Gill Sans MT"/>
              </a:rPr>
              <a:t>Move</a:t>
            </a:r>
          </a:p>
          <a:p>
            <a:pPr>
              <a:spcBef>
                <a:spcPts val="100"/>
              </a:spcBef>
              <a:tabLst>
                <a:tab pos="2407920" algn="l"/>
                <a:tab pos="2878455" algn="l"/>
              </a:tabLst>
            </a:pPr>
            <a:r>
              <a:rPr lang="en-US" sz="4200">
                <a:latin typeface="Gill Sans MT"/>
                <a:cs typeface="Gill Sans MT"/>
              </a:rPr>
              <a:t>Accelerate</a:t>
            </a:r>
          </a:p>
          <a:p>
            <a:pPr>
              <a:spcBef>
                <a:spcPts val="100"/>
              </a:spcBef>
              <a:tabLst>
                <a:tab pos="2407920" algn="l"/>
                <a:tab pos="2878455" algn="l"/>
              </a:tabLst>
            </a:pPr>
            <a:r>
              <a:rPr lang="en-US" sz="4200">
                <a:latin typeface="Gill Sans MT"/>
                <a:cs typeface="Gill Sans MT"/>
              </a:rPr>
              <a:t>Turn</a:t>
            </a:r>
          </a:p>
          <a:p>
            <a:pPr>
              <a:spcBef>
                <a:spcPts val="100"/>
              </a:spcBef>
              <a:tabLst>
                <a:tab pos="2407920" algn="l"/>
                <a:tab pos="2878455" algn="l"/>
              </a:tabLst>
            </a:pPr>
            <a:r>
              <a:rPr lang="en-US" sz="4200">
                <a:latin typeface="Gill Sans MT"/>
                <a:cs typeface="Gill Sans MT"/>
              </a:rPr>
              <a:t>Reverse</a:t>
            </a:r>
          </a:p>
          <a:p>
            <a:pPr>
              <a:spcBef>
                <a:spcPts val="100"/>
              </a:spcBef>
              <a:tabLst>
                <a:tab pos="2407920" algn="l"/>
                <a:tab pos="2878455" algn="l"/>
              </a:tabLst>
            </a:pPr>
            <a:r>
              <a:rPr lang="en-US" sz="4200">
                <a:latin typeface="Gill Sans MT"/>
                <a:cs typeface="Gill Sans MT"/>
              </a:rPr>
              <a:t>Shift</a:t>
            </a:r>
          </a:p>
        </p:txBody>
      </p:sp>
      <p:sp>
        <p:nvSpPr>
          <p:cNvPr id="15" name="object 3">
            <a:extLst>
              <a:ext uri="{FF2B5EF4-FFF2-40B4-BE49-F238E27FC236}">
                <a16:creationId xmlns:a16="http://schemas.microsoft.com/office/drawing/2014/main" id="{6AFE84DD-470B-422C-A471-A29E42156A4B}"/>
              </a:ext>
            </a:extLst>
          </p:cNvPr>
          <p:cNvSpPr txBox="1"/>
          <p:nvPr/>
        </p:nvSpPr>
        <p:spPr>
          <a:xfrm>
            <a:off x="1087814" y="8762469"/>
            <a:ext cx="3683000" cy="659155"/>
          </a:xfrm>
          <a:prstGeom prst="rect">
            <a:avLst/>
          </a:prstGeom>
        </p:spPr>
        <p:txBody>
          <a:bodyPr vert="horz" wrap="square" lIns="0" tIns="12700" rIns="0" bIns="0" rtlCol="0">
            <a:spAutoFit/>
          </a:bodyPr>
          <a:lstStyle/>
          <a:p>
            <a:pPr>
              <a:spcBef>
                <a:spcPts val="100"/>
              </a:spcBef>
              <a:tabLst>
                <a:tab pos="2407920" algn="l"/>
                <a:tab pos="2878455" algn="l"/>
              </a:tabLst>
            </a:pPr>
            <a:r>
              <a:rPr lang="en-US" sz="4200">
                <a:solidFill>
                  <a:srgbClr val="0070C0"/>
                </a:solidFill>
                <a:latin typeface="Gill Sans MT"/>
                <a:cs typeface="Gill Sans MT"/>
              </a:rPr>
              <a:t>Variables (Fields)</a:t>
            </a:r>
            <a:endParaRPr sz="4200">
              <a:solidFill>
                <a:srgbClr val="0070C0"/>
              </a:solidFill>
              <a:latin typeface="Gill Sans MT"/>
              <a:cs typeface="Gill Sans MT"/>
            </a:endParaRPr>
          </a:p>
        </p:txBody>
      </p:sp>
      <p:sp>
        <p:nvSpPr>
          <p:cNvPr id="16" name="object 3">
            <a:extLst>
              <a:ext uri="{FF2B5EF4-FFF2-40B4-BE49-F238E27FC236}">
                <a16:creationId xmlns:a16="http://schemas.microsoft.com/office/drawing/2014/main" id="{6D21D08C-D349-46FB-B9EF-CF0FD291D728}"/>
              </a:ext>
            </a:extLst>
          </p:cNvPr>
          <p:cNvSpPr txBox="1"/>
          <p:nvPr/>
        </p:nvSpPr>
        <p:spPr>
          <a:xfrm>
            <a:off x="7848602" y="8762469"/>
            <a:ext cx="4470400" cy="659155"/>
          </a:xfrm>
          <a:prstGeom prst="rect">
            <a:avLst/>
          </a:prstGeom>
        </p:spPr>
        <p:txBody>
          <a:bodyPr vert="horz" wrap="square" lIns="0" tIns="12700" rIns="0" bIns="0" rtlCol="0">
            <a:spAutoFit/>
          </a:bodyPr>
          <a:lstStyle/>
          <a:p>
            <a:pPr>
              <a:spcBef>
                <a:spcPts val="100"/>
              </a:spcBef>
              <a:tabLst>
                <a:tab pos="2407920" algn="l"/>
                <a:tab pos="2878455" algn="l"/>
              </a:tabLst>
            </a:pPr>
            <a:r>
              <a:rPr lang="en-US" sz="4200">
                <a:solidFill>
                  <a:srgbClr val="0070C0"/>
                </a:solidFill>
                <a:latin typeface="Gill Sans MT"/>
                <a:cs typeface="Gill Sans MT"/>
              </a:rPr>
              <a:t>Methods (Functions)</a:t>
            </a:r>
            <a:endParaRPr sz="4200">
              <a:solidFill>
                <a:srgbClr val="0070C0"/>
              </a:solidFill>
              <a:latin typeface="Gill Sans MT"/>
              <a:cs typeface="Gill Sans MT"/>
            </a:endParaRPr>
          </a:p>
        </p:txBody>
      </p:sp>
      <p:pic>
        <p:nvPicPr>
          <p:cNvPr id="21" name="Picture 20">
            <a:extLst>
              <a:ext uri="{FF2B5EF4-FFF2-40B4-BE49-F238E27FC236}">
                <a16:creationId xmlns:a16="http://schemas.microsoft.com/office/drawing/2014/main" id="{BF462F48-EE79-4BA9-B428-DF8B6CA994EA}"/>
              </a:ext>
            </a:extLst>
          </p:cNvPr>
          <p:cNvPicPr>
            <a:picLocks noChangeAspect="1"/>
          </p:cNvPicPr>
          <p:nvPr/>
        </p:nvPicPr>
        <p:blipFill>
          <a:blip r:embed="rId3"/>
          <a:stretch>
            <a:fillRect/>
          </a:stretch>
        </p:blipFill>
        <p:spPr>
          <a:xfrm>
            <a:off x="4758739" y="2540552"/>
            <a:ext cx="2810267" cy="1733792"/>
          </a:xfrm>
          <a:prstGeom prst="rect">
            <a:avLst/>
          </a:prstGeom>
        </p:spPr>
      </p:pic>
      <p:sp>
        <p:nvSpPr>
          <p:cNvPr id="4" name="Arc 3">
            <a:extLst>
              <a:ext uri="{FF2B5EF4-FFF2-40B4-BE49-F238E27FC236}">
                <a16:creationId xmlns:a16="http://schemas.microsoft.com/office/drawing/2014/main" id="{C65F2B8F-F561-498F-AF96-660F4223A0DD}"/>
              </a:ext>
            </a:extLst>
          </p:cNvPr>
          <p:cNvSpPr/>
          <p:nvPr/>
        </p:nvSpPr>
        <p:spPr>
          <a:xfrm rot="15950067">
            <a:off x="159717" y="4520914"/>
            <a:ext cx="4940779" cy="4168211"/>
          </a:xfrm>
          <a:prstGeom prst="arc">
            <a:avLst>
              <a:gd name="adj1" fmla="val 12334754"/>
              <a:gd name="adj2" fmla="val 20044353"/>
            </a:avLst>
          </a:prstGeom>
          <a:ln>
            <a:headEnd type="arrow" w="med" len="med"/>
            <a:tailEnd type="arrow" w="med" len="med"/>
          </a:ln>
        </p:spPr>
        <p:style>
          <a:lnRef idx="3">
            <a:schemeClr val="accent5"/>
          </a:lnRef>
          <a:fillRef idx="0">
            <a:schemeClr val="accent5"/>
          </a:fillRef>
          <a:effectRef idx="2">
            <a:schemeClr val="accent5"/>
          </a:effectRef>
          <a:fontRef idx="minor">
            <a:schemeClr val="tx1"/>
          </a:fontRef>
        </p:style>
        <p:txBody>
          <a:bodyPr rtlCol="0" anchor="ctr"/>
          <a:lstStyle/>
          <a:p>
            <a:pPr algn="ctr"/>
            <a:endParaRPr lang="en-US"/>
          </a:p>
        </p:txBody>
      </p:sp>
      <p:sp>
        <p:nvSpPr>
          <p:cNvPr id="22" name="Arc 21">
            <a:extLst>
              <a:ext uri="{FF2B5EF4-FFF2-40B4-BE49-F238E27FC236}">
                <a16:creationId xmlns:a16="http://schemas.microsoft.com/office/drawing/2014/main" id="{1EA16EB8-C77B-4814-B5EE-3E47A4ECB113}"/>
              </a:ext>
            </a:extLst>
          </p:cNvPr>
          <p:cNvSpPr/>
          <p:nvPr/>
        </p:nvSpPr>
        <p:spPr>
          <a:xfrm rot="5820040">
            <a:off x="7753596" y="4512080"/>
            <a:ext cx="4940779" cy="4168211"/>
          </a:xfrm>
          <a:prstGeom prst="arc">
            <a:avLst>
              <a:gd name="adj1" fmla="val 12334754"/>
              <a:gd name="adj2" fmla="val 20044353"/>
            </a:avLst>
          </a:prstGeom>
          <a:ln>
            <a:headEnd type="arrow" w="med" len="med"/>
            <a:tailEnd type="arrow" w="med" len="med"/>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709382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0" grpId="0"/>
      <p:bldP spid="11" grpId="0"/>
      <p:bldP spid="12" grpId="0"/>
      <p:bldP spid="14" grpId="0"/>
      <p:bldP spid="15" grpId="0"/>
      <p:bldP spid="16" grpId="0"/>
      <p:bldP spid="4" grpId="0" animBg="1"/>
      <p:bldP spid="2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3C7E-C4F7-4D39-94BF-A49138367DD7}"/>
              </a:ext>
            </a:extLst>
          </p:cNvPr>
          <p:cNvSpPr>
            <a:spLocks noGrp="1"/>
          </p:cNvSpPr>
          <p:nvPr>
            <p:ph type="title"/>
          </p:nvPr>
        </p:nvSpPr>
        <p:spPr>
          <a:xfrm>
            <a:off x="468589" y="334049"/>
            <a:ext cx="12043548" cy="923330"/>
          </a:xfrm>
        </p:spPr>
        <p:txBody>
          <a:bodyPr/>
          <a:lstStyle/>
          <a:p>
            <a:pPr algn="ctr"/>
            <a:r>
              <a:rPr lang="en-US" sz="6000"/>
              <a:t>In Programming</a:t>
            </a:r>
          </a:p>
        </p:txBody>
      </p:sp>
      <p:pic>
        <p:nvPicPr>
          <p:cNvPr id="4" name="Picture 3">
            <a:extLst>
              <a:ext uri="{FF2B5EF4-FFF2-40B4-BE49-F238E27FC236}">
                <a16:creationId xmlns:a16="http://schemas.microsoft.com/office/drawing/2014/main" id="{4848845D-E38B-47B3-852A-CB89CB227061}"/>
              </a:ext>
            </a:extLst>
          </p:cNvPr>
          <p:cNvPicPr>
            <a:picLocks noChangeAspect="1"/>
          </p:cNvPicPr>
          <p:nvPr/>
        </p:nvPicPr>
        <p:blipFill>
          <a:blip r:embed="rId4"/>
          <a:stretch>
            <a:fillRect/>
          </a:stretch>
        </p:blipFill>
        <p:spPr>
          <a:xfrm>
            <a:off x="-1104" y="1334684"/>
            <a:ext cx="7109980" cy="7539985"/>
          </a:xfrm>
          <a:prstGeom prst="rect">
            <a:avLst/>
          </a:prstGeom>
        </p:spPr>
      </p:pic>
      <p:sp>
        <p:nvSpPr>
          <p:cNvPr id="13" name="object 3">
            <a:extLst>
              <a:ext uri="{FF2B5EF4-FFF2-40B4-BE49-F238E27FC236}">
                <a16:creationId xmlns:a16="http://schemas.microsoft.com/office/drawing/2014/main" id="{C273795F-0E2B-480A-9597-504F25D470D8}"/>
              </a:ext>
            </a:extLst>
          </p:cNvPr>
          <p:cNvSpPr txBox="1"/>
          <p:nvPr/>
        </p:nvSpPr>
        <p:spPr>
          <a:xfrm>
            <a:off x="3269560" y="2098811"/>
            <a:ext cx="4114800" cy="628377"/>
          </a:xfrm>
          <a:prstGeom prst="rect">
            <a:avLst/>
          </a:prstGeom>
        </p:spPr>
        <p:txBody>
          <a:bodyPr vert="horz" wrap="square" lIns="0" tIns="12700" rIns="0" bIns="0" rtlCol="0">
            <a:spAutoFit/>
          </a:bodyPr>
          <a:lstStyle/>
          <a:p>
            <a:pPr>
              <a:spcBef>
                <a:spcPts val="100"/>
              </a:spcBef>
              <a:tabLst>
                <a:tab pos="2407920" algn="l"/>
                <a:tab pos="2878455" algn="l"/>
              </a:tabLst>
            </a:pPr>
            <a:r>
              <a:rPr lang="en-US" sz="4000" b="1">
                <a:solidFill>
                  <a:srgbClr val="FF0000"/>
                </a:solidFill>
                <a:latin typeface="Gill Sans MT"/>
                <a:cs typeface="Gill Sans MT"/>
              </a:rPr>
              <a:t>Variables (state)</a:t>
            </a:r>
            <a:endParaRPr sz="4000" b="1">
              <a:solidFill>
                <a:srgbClr val="FF0000"/>
              </a:solidFill>
              <a:latin typeface="Gill Sans MT"/>
              <a:cs typeface="Gill Sans MT"/>
            </a:endParaRPr>
          </a:p>
        </p:txBody>
      </p:sp>
      <p:sp>
        <p:nvSpPr>
          <p:cNvPr id="10" name="object 3">
            <a:extLst>
              <a:ext uri="{FF2B5EF4-FFF2-40B4-BE49-F238E27FC236}">
                <a16:creationId xmlns:a16="http://schemas.microsoft.com/office/drawing/2014/main" id="{411E4164-6A42-42D8-AD59-3A196A4688C7}"/>
              </a:ext>
            </a:extLst>
          </p:cNvPr>
          <p:cNvSpPr txBox="1"/>
          <p:nvPr/>
        </p:nvSpPr>
        <p:spPr>
          <a:xfrm>
            <a:off x="2434975" y="3177126"/>
            <a:ext cx="4800600" cy="628377"/>
          </a:xfrm>
          <a:prstGeom prst="rect">
            <a:avLst/>
          </a:prstGeom>
        </p:spPr>
        <p:txBody>
          <a:bodyPr vert="horz" wrap="square" lIns="0" tIns="12700" rIns="0" bIns="0" rtlCol="0">
            <a:spAutoFit/>
          </a:bodyPr>
          <a:lstStyle/>
          <a:p>
            <a:pPr>
              <a:spcBef>
                <a:spcPts val="100"/>
              </a:spcBef>
              <a:tabLst>
                <a:tab pos="2407920" algn="l"/>
                <a:tab pos="2878455" algn="l"/>
              </a:tabLst>
            </a:pPr>
            <a:r>
              <a:rPr lang="en-US" sz="4000" b="1">
                <a:solidFill>
                  <a:srgbClr val="FF0000"/>
                </a:solidFill>
                <a:latin typeface="Gill Sans MT"/>
                <a:cs typeface="Gill Sans MT"/>
              </a:rPr>
              <a:t>Methods (behavior)</a:t>
            </a:r>
            <a:endParaRPr sz="4000" b="1">
              <a:solidFill>
                <a:srgbClr val="FF0000"/>
              </a:solidFill>
              <a:latin typeface="Gill Sans MT"/>
              <a:cs typeface="Gill Sans MT"/>
            </a:endParaRPr>
          </a:p>
        </p:txBody>
      </p:sp>
      <p:pic>
        <p:nvPicPr>
          <p:cNvPr id="7" name="Picture 6">
            <a:extLst>
              <a:ext uri="{FF2B5EF4-FFF2-40B4-BE49-F238E27FC236}">
                <a16:creationId xmlns:a16="http://schemas.microsoft.com/office/drawing/2014/main" id="{7B7AFD9B-6E3D-4130-8FE9-25185CFC48FA}"/>
              </a:ext>
            </a:extLst>
          </p:cNvPr>
          <p:cNvPicPr>
            <a:picLocks noChangeAspect="1"/>
          </p:cNvPicPr>
          <p:nvPr/>
        </p:nvPicPr>
        <p:blipFill>
          <a:blip r:embed="rId5"/>
          <a:stretch>
            <a:fillRect/>
          </a:stretch>
        </p:blipFill>
        <p:spPr>
          <a:xfrm>
            <a:off x="7362273" y="1334684"/>
            <a:ext cx="5403601" cy="7326716"/>
          </a:xfrm>
          <a:prstGeom prst="rect">
            <a:avLst/>
          </a:prstGeom>
        </p:spPr>
      </p:pic>
      <p:graphicFrame>
        <p:nvGraphicFramePr>
          <p:cNvPr id="8" name="Object 7">
            <a:extLst>
              <a:ext uri="{FF2B5EF4-FFF2-40B4-BE49-F238E27FC236}">
                <a16:creationId xmlns:a16="http://schemas.microsoft.com/office/drawing/2014/main" id="{E689F1D6-FF5F-40EB-8C5C-D3C49D1F56FB}"/>
              </a:ext>
            </a:extLst>
          </p:cNvPr>
          <p:cNvGraphicFramePr>
            <a:graphicFrameLocks noChangeAspect="1"/>
          </p:cNvGraphicFramePr>
          <p:nvPr>
            <p:extLst>
              <p:ext uri="{D42A27DB-BD31-4B8C-83A1-F6EECF244321}">
                <p14:modId xmlns:p14="http://schemas.microsoft.com/office/powerpoint/2010/main" val="1502805266"/>
              </p:ext>
            </p:extLst>
          </p:nvPr>
        </p:nvGraphicFramePr>
        <p:xfrm>
          <a:off x="3149600" y="8587316"/>
          <a:ext cx="9830905" cy="2490820"/>
        </p:xfrm>
        <a:graphic>
          <a:graphicData uri="http://schemas.openxmlformats.org/presentationml/2006/ole">
            <mc:AlternateContent xmlns:mc="http://schemas.openxmlformats.org/markup-compatibility/2006">
              <mc:Choice xmlns:v="urn:schemas-microsoft-com:vml" Requires="v">
                <p:oleObj spid="_x0000_s1025" name="Bitmap Image" r:id="rId6" imgW="6181560" imgH="2247840" progId="Paint.Picture">
                  <p:embed/>
                </p:oleObj>
              </mc:Choice>
              <mc:Fallback>
                <p:oleObj name="Bitmap Image" r:id="rId6" imgW="6181560" imgH="2247840" progId="Paint.Picture">
                  <p:embed/>
                  <p:pic>
                    <p:nvPicPr>
                      <p:cNvPr id="8" name="Object 7">
                        <a:extLst>
                          <a:ext uri="{FF2B5EF4-FFF2-40B4-BE49-F238E27FC236}">
                            <a16:creationId xmlns:a16="http://schemas.microsoft.com/office/drawing/2014/main" id="{E689F1D6-FF5F-40EB-8C5C-D3C49D1F56FB}"/>
                          </a:ext>
                        </a:extLst>
                      </p:cNvPr>
                      <p:cNvPicPr/>
                      <p:nvPr/>
                    </p:nvPicPr>
                    <p:blipFill>
                      <a:blip r:embed="rId7"/>
                      <a:stretch>
                        <a:fillRect/>
                      </a:stretch>
                    </p:blipFill>
                    <p:spPr>
                      <a:xfrm>
                        <a:off x="3149600" y="8587316"/>
                        <a:ext cx="9830905" cy="2490820"/>
                      </a:xfrm>
                      <a:prstGeom prst="rect">
                        <a:avLst/>
                      </a:prstGeom>
                    </p:spPr>
                  </p:pic>
                </p:oleObj>
              </mc:Fallback>
            </mc:AlternateContent>
          </a:graphicData>
        </a:graphic>
      </p:graphicFrame>
    </p:spTree>
    <p:extLst>
      <p:ext uri="{BB962C8B-B14F-4D97-AF65-F5344CB8AC3E}">
        <p14:creationId xmlns:p14="http://schemas.microsoft.com/office/powerpoint/2010/main" val="3237441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3C7E-C4F7-4D39-94BF-A49138367DD7}"/>
              </a:ext>
            </a:extLst>
          </p:cNvPr>
          <p:cNvSpPr>
            <a:spLocks noGrp="1"/>
          </p:cNvSpPr>
          <p:nvPr>
            <p:ph type="title"/>
          </p:nvPr>
        </p:nvSpPr>
        <p:spPr>
          <a:xfrm>
            <a:off x="468589" y="334049"/>
            <a:ext cx="12043548" cy="1231106"/>
          </a:xfrm>
        </p:spPr>
        <p:txBody>
          <a:bodyPr/>
          <a:lstStyle/>
          <a:p>
            <a:pPr algn="ctr"/>
            <a:r>
              <a:rPr lang="en-US" sz="8000"/>
              <a:t>Example </a:t>
            </a:r>
          </a:p>
        </p:txBody>
      </p:sp>
      <p:pic>
        <p:nvPicPr>
          <p:cNvPr id="4" name="Picture 3">
            <a:extLst>
              <a:ext uri="{FF2B5EF4-FFF2-40B4-BE49-F238E27FC236}">
                <a16:creationId xmlns:a16="http://schemas.microsoft.com/office/drawing/2014/main" id="{A49318B3-73C9-4D90-B51D-DE66E24748A4}"/>
              </a:ext>
            </a:extLst>
          </p:cNvPr>
          <p:cNvPicPr>
            <a:picLocks noChangeAspect="1"/>
          </p:cNvPicPr>
          <p:nvPr/>
        </p:nvPicPr>
        <p:blipFill>
          <a:blip r:embed="rId3"/>
          <a:stretch>
            <a:fillRect/>
          </a:stretch>
        </p:blipFill>
        <p:spPr>
          <a:xfrm>
            <a:off x="468588" y="2146300"/>
            <a:ext cx="12322539" cy="6896100"/>
          </a:xfrm>
          <a:prstGeom prst="rect">
            <a:avLst/>
          </a:prstGeom>
        </p:spPr>
      </p:pic>
    </p:spTree>
    <p:extLst>
      <p:ext uri="{BB962C8B-B14F-4D97-AF65-F5344CB8AC3E}">
        <p14:creationId xmlns:p14="http://schemas.microsoft.com/office/powerpoint/2010/main" val="458916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tabLst>
                <a:tab pos="2475865" algn="l"/>
              </a:tabLst>
            </a:pPr>
            <a:r>
              <a:t>B</a:t>
            </a:r>
            <a:r>
              <a:rPr spc="-5"/>
              <a:t>a</a:t>
            </a:r>
            <a:r>
              <a:t>s</a:t>
            </a:r>
            <a:r>
              <a:rPr spc="-5"/>
              <a:t>i</a:t>
            </a:r>
            <a:r>
              <a:t>c	I</a:t>
            </a:r>
            <a:r>
              <a:rPr spc="-5"/>
              <a:t>d</a:t>
            </a:r>
            <a:r>
              <a:t>ea</a:t>
            </a:r>
          </a:p>
        </p:txBody>
      </p:sp>
      <p:sp>
        <p:nvSpPr>
          <p:cNvPr id="3" name="object 3"/>
          <p:cNvSpPr/>
          <p:nvPr/>
        </p:nvSpPr>
        <p:spPr>
          <a:xfrm>
            <a:off x="0" y="3340100"/>
            <a:ext cx="13004800" cy="0"/>
          </a:xfrm>
          <a:custGeom>
            <a:avLst/>
            <a:gdLst/>
            <a:ahLst/>
            <a:cxnLst/>
            <a:rect l="l" t="t" r="r" b="b"/>
            <a:pathLst>
              <a:path w="13004800">
                <a:moveTo>
                  <a:pt x="0" y="0"/>
                </a:moveTo>
                <a:lnTo>
                  <a:pt x="13004800" y="0"/>
                </a:lnTo>
              </a:path>
            </a:pathLst>
          </a:custGeom>
          <a:ln w="38100">
            <a:solidFill>
              <a:srgbClr val="000000"/>
            </a:solidFill>
          </a:ln>
        </p:spPr>
        <p:txBody>
          <a:bodyPr wrap="square" lIns="0" tIns="0" rIns="0" bIns="0" rtlCol="0"/>
          <a:lstStyle/>
          <a:p>
            <a:endParaRPr/>
          </a:p>
        </p:txBody>
      </p:sp>
      <p:sp>
        <p:nvSpPr>
          <p:cNvPr id="4" name="object 4"/>
          <p:cNvSpPr txBox="1">
            <a:spLocks noGrp="1"/>
          </p:cNvSpPr>
          <p:nvPr>
            <p:ph type="body" idx="1"/>
          </p:nvPr>
        </p:nvSpPr>
        <p:spPr>
          <a:xfrm>
            <a:off x="913984" y="1860550"/>
            <a:ext cx="11166475" cy="2300630"/>
          </a:xfrm>
          <a:prstGeom prst="rect">
            <a:avLst/>
          </a:prstGeom>
        </p:spPr>
        <p:txBody>
          <a:bodyPr vert="horz" wrap="square" lIns="0" tIns="12700" rIns="0" bIns="0" rtlCol="0">
            <a:spAutoFit/>
          </a:bodyPr>
          <a:lstStyle/>
          <a:p>
            <a:pPr algn="ctr">
              <a:lnSpc>
                <a:spcPts val="4970"/>
              </a:lnSpc>
              <a:spcBef>
                <a:spcPts val="100"/>
              </a:spcBef>
              <a:tabLst>
                <a:tab pos="2407920" algn="l"/>
                <a:tab pos="2878455" algn="l"/>
              </a:tabLst>
            </a:pPr>
            <a:r>
              <a:t>The </a:t>
            </a:r>
            <a:r>
              <a:rPr spc="-20"/>
              <a:t>world	</a:t>
            </a:r>
            <a:r>
              <a:rPr spc="-5"/>
              <a:t>is	composed </a:t>
            </a:r>
            <a:r>
              <a:t>of</a:t>
            </a:r>
            <a:r>
              <a:rPr spc="-5"/>
              <a:t> </a:t>
            </a:r>
            <a:r>
              <a:rPr i="1" spc="-5">
                <a:latin typeface="Gill Sans MT"/>
                <a:cs typeface="Gill Sans MT"/>
              </a:rPr>
              <a:t>objects</a:t>
            </a:r>
          </a:p>
          <a:p>
            <a:pPr algn="ctr">
              <a:lnSpc>
                <a:spcPts val="4970"/>
              </a:lnSpc>
              <a:tabLst>
                <a:tab pos="1415415" algn="l"/>
                <a:tab pos="3230245" algn="l"/>
                <a:tab pos="5455285" algn="l"/>
              </a:tabLst>
            </a:pPr>
            <a:r>
              <a:rPr spc="-5"/>
              <a:t>which	interact	with</a:t>
            </a:r>
            <a:r>
              <a:t> </a:t>
            </a:r>
            <a:r>
              <a:rPr spc="-5"/>
              <a:t>each	other in </a:t>
            </a:r>
            <a:r>
              <a:t>well-defined</a:t>
            </a:r>
            <a:r>
              <a:rPr spc="-45"/>
              <a:t> ways</a:t>
            </a:r>
          </a:p>
          <a:p>
            <a:pPr algn="ctr">
              <a:lnSpc>
                <a:spcPct val="100000"/>
              </a:lnSpc>
              <a:spcBef>
                <a:spcPts val="2810"/>
              </a:spcBef>
            </a:pPr>
            <a:r>
              <a:rPr spc="-5"/>
              <a:t>Example: </a:t>
            </a:r>
            <a:r>
              <a:rPr lang="en-US" spc="-5"/>
              <a:t>Student</a:t>
            </a:r>
            <a:endParaRPr spc="-5"/>
          </a:p>
        </p:txBody>
      </p:sp>
      <p:sp>
        <p:nvSpPr>
          <p:cNvPr id="5" name="object 5"/>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
        <p:nvSpPr>
          <p:cNvPr id="6" name="object 2"/>
          <p:cNvSpPr txBox="1">
            <a:spLocks/>
          </p:cNvSpPr>
          <p:nvPr/>
        </p:nvSpPr>
        <p:spPr>
          <a:xfrm>
            <a:off x="4364256" y="4621529"/>
            <a:ext cx="4652744" cy="2069797"/>
          </a:xfrm>
          <a:prstGeom prst="rect">
            <a:avLst/>
          </a:prstGeom>
        </p:spPr>
        <p:txBody>
          <a:bodyPr vert="horz" wrap="square" lIns="0" tIns="12700" rIns="0" bIns="0" rtlCol="0">
            <a:spAutoFit/>
          </a:bodyPr>
          <a:lstStyle>
            <a:lvl1pPr>
              <a:defRPr sz="8400" b="0" i="0">
                <a:solidFill>
                  <a:schemeClr val="tx1"/>
                </a:solidFill>
                <a:latin typeface="Gill Sans MT"/>
                <a:ea typeface="+mj-ea"/>
                <a:cs typeface="Gill Sans MT"/>
              </a:defRPr>
            </a:lvl1pPr>
          </a:lstStyle>
          <a:p>
            <a:pPr marL="12700" algn="ctr">
              <a:spcBef>
                <a:spcPts val="100"/>
              </a:spcBef>
              <a:tabLst>
                <a:tab pos="2475865" algn="l"/>
              </a:tabLst>
            </a:pPr>
            <a:r>
              <a:rPr lang="en-US" sz="4400" kern="0">
                <a:solidFill>
                  <a:srgbClr val="FF0000"/>
                </a:solidFill>
              </a:rPr>
              <a:t>String</a:t>
            </a:r>
            <a:r>
              <a:rPr lang="en-US" sz="4400" kern="0">
                <a:solidFill>
                  <a:srgbClr val="00B0F0"/>
                </a:solidFill>
              </a:rPr>
              <a:t> </a:t>
            </a:r>
            <a:r>
              <a:rPr lang="en-US" sz="4400" kern="0" err="1">
                <a:solidFill>
                  <a:srgbClr val="00B0F0"/>
                </a:solidFill>
              </a:rPr>
              <a:t>firstName</a:t>
            </a:r>
            <a:endParaRPr lang="en-US" sz="4400" kern="0">
              <a:solidFill>
                <a:srgbClr val="00B0F0"/>
              </a:solidFill>
            </a:endParaRPr>
          </a:p>
          <a:p>
            <a:pPr marL="12700" algn="ctr">
              <a:spcBef>
                <a:spcPts val="100"/>
              </a:spcBef>
              <a:tabLst>
                <a:tab pos="2475865" algn="l"/>
              </a:tabLst>
            </a:pPr>
            <a:r>
              <a:rPr lang="en-US" sz="4400" kern="0">
                <a:solidFill>
                  <a:srgbClr val="FF0000"/>
                </a:solidFill>
              </a:rPr>
              <a:t>String</a:t>
            </a:r>
            <a:r>
              <a:rPr lang="en-US" sz="4400" kern="0">
                <a:solidFill>
                  <a:srgbClr val="00B0F0"/>
                </a:solidFill>
              </a:rPr>
              <a:t> </a:t>
            </a:r>
            <a:r>
              <a:rPr lang="en-US" sz="4400" kern="0" err="1">
                <a:solidFill>
                  <a:srgbClr val="00B0F0"/>
                </a:solidFill>
              </a:rPr>
              <a:t>lastName</a:t>
            </a:r>
            <a:endParaRPr lang="en-US" sz="4400" kern="0">
              <a:solidFill>
                <a:srgbClr val="00B0F0"/>
              </a:solidFill>
            </a:endParaRPr>
          </a:p>
          <a:p>
            <a:pPr marL="12700" algn="ctr">
              <a:spcBef>
                <a:spcPts val="100"/>
              </a:spcBef>
              <a:tabLst>
                <a:tab pos="2475865" algn="l"/>
              </a:tabLst>
            </a:pPr>
            <a:r>
              <a:rPr lang="en-US" sz="4400" kern="0">
                <a:solidFill>
                  <a:srgbClr val="FF0000"/>
                </a:solidFill>
              </a:rPr>
              <a:t>double</a:t>
            </a:r>
            <a:r>
              <a:rPr lang="en-US" sz="4400" kern="0">
                <a:solidFill>
                  <a:srgbClr val="00B0F0"/>
                </a:solidFill>
              </a:rPr>
              <a:t> </a:t>
            </a:r>
            <a:r>
              <a:rPr lang="en-US" sz="4400" kern="0" err="1">
                <a:solidFill>
                  <a:srgbClr val="00B0F0"/>
                </a:solidFill>
              </a:rPr>
              <a:t>gpa</a:t>
            </a:r>
            <a:endParaRPr lang="en-US" sz="4400" kern="0">
              <a:solidFill>
                <a:srgbClr val="00B0F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20800" y="2260600"/>
            <a:ext cx="10210800" cy="6124754"/>
          </a:xfrm>
          <a:prstGeom prst="rect">
            <a:avLst/>
          </a:prstGeom>
        </p:spPr>
        <p:txBody>
          <a:bodyPr wrap="square">
            <a:spAutoFit/>
          </a:bodyPr>
          <a:lstStyle/>
          <a:p>
            <a:r>
              <a:rPr lang="en-US" sz="2800" b="1">
                <a:solidFill>
                  <a:srgbClr val="7F0055"/>
                </a:solidFill>
                <a:latin typeface="Courier New" panose="02070309020205020404" pitchFamily="49" charset="0"/>
                <a:cs typeface="Courier New" panose="02070309020205020404" pitchFamily="49" charset="0"/>
              </a:rPr>
              <a:t>public</a:t>
            </a:r>
            <a:r>
              <a:rPr lang="en-US" sz="2800" b="1">
                <a:solidFill>
                  <a:srgbClr val="000000"/>
                </a:solidFill>
                <a:latin typeface="Courier New" panose="02070309020205020404" pitchFamily="49" charset="0"/>
                <a:cs typeface="Courier New" panose="02070309020205020404" pitchFamily="49" charset="0"/>
              </a:rPr>
              <a:t> </a:t>
            </a:r>
            <a:r>
              <a:rPr lang="en-US" sz="2800" b="1">
                <a:solidFill>
                  <a:srgbClr val="7F0055"/>
                </a:solidFill>
                <a:latin typeface="Courier New" panose="02070309020205020404" pitchFamily="49" charset="0"/>
                <a:cs typeface="Courier New" panose="02070309020205020404" pitchFamily="49" charset="0"/>
              </a:rPr>
              <a:t>class</a:t>
            </a:r>
            <a:r>
              <a:rPr lang="en-US" sz="2800" b="1">
                <a:solidFill>
                  <a:srgbClr val="000000"/>
                </a:solidFill>
                <a:latin typeface="Courier New" panose="02070309020205020404" pitchFamily="49" charset="0"/>
                <a:cs typeface="Courier New" panose="02070309020205020404" pitchFamily="49" charset="0"/>
              </a:rPr>
              <a:t> Student {</a:t>
            </a:r>
          </a:p>
          <a:p>
            <a:endParaRPr lang="en-US" sz="2800">
              <a:latin typeface="Courier New" panose="02070309020205020404" pitchFamily="49" charset="0"/>
              <a:cs typeface="Courier New" panose="02070309020205020404" pitchFamily="49" charset="0"/>
            </a:endParaRPr>
          </a:p>
          <a:p>
            <a:r>
              <a:rPr lang="en-US" sz="2800" b="1">
                <a:solidFill>
                  <a:srgbClr val="000000"/>
                </a:solidFill>
                <a:latin typeface="Courier New" panose="02070309020205020404" pitchFamily="49" charset="0"/>
                <a:cs typeface="Courier New" panose="02070309020205020404" pitchFamily="49" charset="0"/>
              </a:rPr>
              <a:t>    String </a:t>
            </a:r>
            <a:r>
              <a:rPr lang="en-US" sz="2800" b="1" err="1">
                <a:solidFill>
                  <a:srgbClr val="0000C0"/>
                </a:solidFill>
                <a:latin typeface="Courier New" panose="02070309020205020404" pitchFamily="49" charset="0"/>
                <a:cs typeface="Courier New" panose="02070309020205020404" pitchFamily="49" charset="0"/>
              </a:rPr>
              <a:t>firstName</a:t>
            </a:r>
            <a:r>
              <a:rPr lang="en-US" sz="2800" b="1">
                <a:solidFill>
                  <a:srgbClr val="000000"/>
                </a:solidFill>
                <a:latin typeface="Courier New" panose="02070309020205020404" pitchFamily="49" charset="0"/>
                <a:cs typeface="Courier New" panose="02070309020205020404" pitchFamily="49" charset="0"/>
              </a:rPr>
              <a:t>;</a:t>
            </a:r>
          </a:p>
          <a:p>
            <a:r>
              <a:rPr lang="en-US" sz="2800" b="1">
                <a:solidFill>
                  <a:srgbClr val="000000"/>
                </a:solidFill>
                <a:latin typeface="Courier New" panose="02070309020205020404" pitchFamily="49" charset="0"/>
                <a:cs typeface="Courier New" panose="02070309020205020404" pitchFamily="49" charset="0"/>
              </a:rPr>
              <a:t>    String </a:t>
            </a:r>
            <a:r>
              <a:rPr lang="en-US" sz="2800" b="1" err="1">
                <a:solidFill>
                  <a:srgbClr val="0000C0"/>
                </a:solidFill>
                <a:latin typeface="Courier New" panose="02070309020205020404" pitchFamily="49" charset="0"/>
                <a:cs typeface="Courier New" panose="02070309020205020404" pitchFamily="49" charset="0"/>
              </a:rPr>
              <a:t>lastName</a:t>
            </a:r>
            <a:r>
              <a:rPr lang="en-US" sz="2800" b="1">
                <a:solidFill>
                  <a:srgbClr val="000000"/>
                </a:solidFill>
                <a:latin typeface="Courier New" panose="02070309020205020404" pitchFamily="49" charset="0"/>
                <a:cs typeface="Courier New" panose="02070309020205020404" pitchFamily="49" charset="0"/>
              </a:rPr>
              <a:t>;</a:t>
            </a:r>
          </a:p>
          <a:p>
            <a:r>
              <a:rPr lang="en-US" sz="2800" b="1">
                <a:solidFill>
                  <a:srgbClr val="7F0055"/>
                </a:solidFill>
                <a:latin typeface="Courier New" panose="02070309020205020404" pitchFamily="49" charset="0"/>
                <a:cs typeface="Courier New" panose="02070309020205020404" pitchFamily="49" charset="0"/>
              </a:rPr>
              <a:t>    double</a:t>
            </a:r>
            <a:r>
              <a:rPr lang="en-US" sz="2800" b="1">
                <a:solidFill>
                  <a:srgbClr val="000000"/>
                </a:solidFill>
                <a:latin typeface="Courier New" panose="02070309020205020404" pitchFamily="49" charset="0"/>
                <a:cs typeface="Courier New" panose="02070309020205020404" pitchFamily="49" charset="0"/>
              </a:rPr>
              <a:t> </a:t>
            </a:r>
            <a:r>
              <a:rPr lang="en-US" sz="2800" b="1" u="sng" err="1">
                <a:solidFill>
                  <a:srgbClr val="0000C0"/>
                </a:solidFill>
                <a:latin typeface="Courier New" panose="02070309020205020404" pitchFamily="49" charset="0"/>
                <a:cs typeface="Courier New" panose="02070309020205020404" pitchFamily="49" charset="0"/>
              </a:rPr>
              <a:t>gpa</a:t>
            </a:r>
            <a:r>
              <a:rPr lang="en-US" sz="2800" b="1" u="sng">
                <a:solidFill>
                  <a:srgbClr val="000000"/>
                </a:solidFill>
                <a:latin typeface="Courier New" panose="02070309020205020404" pitchFamily="49" charset="0"/>
                <a:cs typeface="Courier New" panose="02070309020205020404" pitchFamily="49" charset="0"/>
              </a:rPr>
              <a:t>;</a:t>
            </a:r>
            <a:endParaRPr lang="en-US" sz="2800">
              <a:latin typeface="Courier New" panose="02070309020205020404" pitchFamily="49" charset="0"/>
              <a:cs typeface="Courier New" panose="02070309020205020404" pitchFamily="49" charset="0"/>
            </a:endParaRPr>
          </a:p>
          <a:p>
            <a:endParaRPr lang="en-US" sz="2800">
              <a:latin typeface="Courier New" panose="02070309020205020404" pitchFamily="49" charset="0"/>
              <a:cs typeface="Courier New" panose="02070309020205020404" pitchFamily="49" charset="0"/>
            </a:endParaRPr>
          </a:p>
          <a:p>
            <a:r>
              <a:rPr lang="en-US" sz="2800" b="1">
                <a:solidFill>
                  <a:srgbClr val="7F0055"/>
                </a:solidFill>
                <a:latin typeface="Courier New" panose="02070309020205020404" pitchFamily="49" charset="0"/>
                <a:cs typeface="Courier New" panose="02070309020205020404" pitchFamily="49" charset="0"/>
              </a:rPr>
              <a:t>  public</a:t>
            </a:r>
            <a:r>
              <a:rPr lang="en-US" sz="2800" b="1">
                <a:solidFill>
                  <a:srgbClr val="000000"/>
                </a:solidFill>
                <a:latin typeface="Courier New" panose="02070309020205020404" pitchFamily="49" charset="0"/>
                <a:cs typeface="Courier New" panose="02070309020205020404" pitchFamily="49" charset="0"/>
              </a:rPr>
              <a:t> String </a:t>
            </a:r>
            <a:r>
              <a:rPr lang="en-US" sz="2800" b="1" err="1">
                <a:solidFill>
                  <a:srgbClr val="000000"/>
                </a:solidFill>
                <a:latin typeface="Courier New" panose="02070309020205020404" pitchFamily="49" charset="0"/>
                <a:cs typeface="Courier New" panose="02070309020205020404" pitchFamily="49" charset="0"/>
              </a:rPr>
              <a:t>toString</a:t>
            </a:r>
            <a:r>
              <a:rPr lang="en-US" sz="2800" b="1">
                <a:solidFill>
                  <a:srgbClr val="000000"/>
                </a:solidFill>
                <a:latin typeface="Courier New" panose="02070309020205020404" pitchFamily="49" charset="0"/>
                <a:cs typeface="Courier New" panose="02070309020205020404" pitchFamily="49" charset="0"/>
              </a:rPr>
              <a:t>() {</a:t>
            </a:r>
          </a:p>
          <a:p>
            <a:endParaRPr lang="en-US" sz="2800">
              <a:latin typeface="Courier New" panose="02070309020205020404" pitchFamily="49" charset="0"/>
              <a:cs typeface="Courier New" panose="02070309020205020404" pitchFamily="49" charset="0"/>
            </a:endParaRPr>
          </a:p>
          <a:p>
            <a:r>
              <a:rPr lang="en-US" sz="2800" b="1">
                <a:solidFill>
                  <a:srgbClr val="7F0055"/>
                </a:solidFill>
                <a:latin typeface="Courier New" panose="02070309020205020404" pitchFamily="49" charset="0"/>
                <a:cs typeface="Courier New" panose="02070309020205020404" pitchFamily="49" charset="0"/>
              </a:rPr>
              <a:t>    return</a:t>
            </a:r>
            <a:r>
              <a:rPr lang="en-US" sz="2800" b="1">
                <a:solidFill>
                  <a:srgbClr val="000000"/>
                </a:solidFill>
                <a:latin typeface="Courier New" panose="02070309020205020404" pitchFamily="49" charset="0"/>
                <a:cs typeface="Courier New" panose="02070309020205020404" pitchFamily="49" charset="0"/>
              </a:rPr>
              <a:t> </a:t>
            </a:r>
            <a:r>
              <a:rPr lang="en-US" sz="2800" b="1" err="1">
                <a:solidFill>
                  <a:srgbClr val="0000C0"/>
                </a:solidFill>
                <a:latin typeface="Courier New" panose="02070309020205020404" pitchFamily="49" charset="0"/>
                <a:cs typeface="Courier New" panose="02070309020205020404" pitchFamily="49" charset="0"/>
              </a:rPr>
              <a:t>lastName</a:t>
            </a:r>
            <a:r>
              <a:rPr lang="en-US" sz="2800" b="1">
                <a:solidFill>
                  <a:srgbClr val="000000"/>
                </a:solidFill>
                <a:latin typeface="Courier New" panose="02070309020205020404" pitchFamily="49" charset="0"/>
                <a:cs typeface="Courier New" panose="02070309020205020404" pitchFamily="49" charset="0"/>
              </a:rPr>
              <a:t>+ </a:t>
            </a:r>
            <a:r>
              <a:rPr lang="en-US" sz="2800" b="1">
                <a:solidFill>
                  <a:srgbClr val="2A00FF"/>
                </a:solidFill>
                <a:latin typeface="Courier New" panose="02070309020205020404" pitchFamily="49" charset="0"/>
                <a:cs typeface="Courier New" panose="02070309020205020404" pitchFamily="49" charset="0"/>
              </a:rPr>
              <a:t>" , "</a:t>
            </a:r>
            <a:r>
              <a:rPr lang="en-US" sz="2800" b="1">
                <a:solidFill>
                  <a:srgbClr val="000000"/>
                </a:solidFill>
                <a:latin typeface="Courier New" panose="02070309020205020404" pitchFamily="49" charset="0"/>
                <a:cs typeface="Courier New" panose="02070309020205020404" pitchFamily="49" charset="0"/>
              </a:rPr>
              <a:t> + </a:t>
            </a:r>
            <a:r>
              <a:rPr lang="en-US" sz="2800" b="1" err="1">
                <a:solidFill>
                  <a:srgbClr val="0000C0"/>
                </a:solidFill>
                <a:latin typeface="Courier New" panose="02070309020205020404" pitchFamily="49" charset="0"/>
                <a:cs typeface="Courier New" panose="02070309020205020404" pitchFamily="49" charset="0"/>
              </a:rPr>
              <a:t>firstName</a:t>
            </a:r>
            <a:r>
              <a:rPr lang="en-US" sz="2800" b="1">
                <a:solidFill>
                  <a:srgbClr val="000000"/>
                </a:solidFill>
                <a:latin typeface="Courier New" panose="02070309020205020404" pitchFamily="49" charset="0"/>
                <a:cs typeface="Courier New" panose="02070309020205020404" pitchFamily="49" charset="0"/>
              </a:rPr>
              <a:t>;</a:t>
            </a:r>
          </a:p>
          <a:p>
            <a:endParaRPr lang="en-US" sz="2800">
              <a:latin typeface="Courier New" panose="02070309020205020404" pitchFamily="49" charset="0"/>
              <a:cs typeface="Courier New" panose="02070309020205020404" pitchFamily="49" charset="0"/>
            </a:endParaRPr>
          </a:p>
          <a:p>
            <a:r>
              <a:rPr lang="en-US" sz="2800">
                <a:solidFill>
                  <a:srgbClr val="000000"/>
                </a:solidFill>
                <a:latin typeface="Courier New" panose="02070309020205020404" pitchFamily="49" charset="0"/>
                <a:cs typeface="Courier New" panose="02070309020205020404" pitchFamily="49" charset="0"/>
              </a:rPr>
              <a:t> }</a:t>
            </a:r>
            <a:endParaRPr lang="en-US" sz="2800">
              <a:latin typeface="Courier New" panose="02070309020205020404" pitchFamily="49" charset="0"/>
              <a:cs typeface="Courier New" panose="02070309020205020404" pitchFamily="49" charset="0"/>
            </a:endParaRPr>
          </a:p>
          <a:p>
            <a:endParaRPr lang="en-US" sz="2800">
              <a:latin typeface="Courier New" panose="02070309020205020404" pitchFamily="49" charset="0"/>
              <a:cs typeface="Courier New" panose="02070309020205020404" pitchFamily="49" charset="0"/>
            </a:endParaRPr>
          </a:p>
          <a:p>
            <a:r>
              <a:rPr lang="en-US" sz="2800">
                <a:solidFill>
                  <a:srgbClr val="000000"/>
                </a:solidFill>
                <a:latin typeface="Courier New" panose="02070309020205020404" pitchFamily="49" charset="0"/>
                <a:cs typeface="Courier New" panose="02070309020205020404" pitchFamily="49" charset="0"/>
              </a:rPr>
              <a:t>}</a:t>
            </a:r>
          </a:p>
          <a:p>
            <a:pPr algn="just"/>
            <a:endParaRPr lang="en-US" sz="2800">
              <a:latin typeface="Courier New" panose="02070309020205020404" pitchFamily="49" charset="0"/>
              <a:cs typeface="Courier New" panose="02070309020205020404" pitchFamily="49" charset="0"/>
            </a:endParaRPr>
          </a:p>
        </p:txBody>
      </p:sp>
      <p:sp>
        <p:nvSpPr>
          <p:cNvPr id="3" name="object 2"/>
          <p:cNvSpPr txBox="1">
            <a:spLocks/>
          </p:cNvSpPr>
          <p:nvPr/>
        </p:nvSpPr>
        <p:spPr>
          <a:xfrm>
            <a:off x="3835400" y="889000"/>
            <a:ext cx="5943018" cy="1028487"/>
          </a:xfrm>
          <a:prstGeom prst="rect">
            <a:avLst/>
          </a:prstGeom>
        </p:spPr>
        <p:txBody>
          <a:bodyPr vert="horz" wrap="square" lIns="0" tIns="12700" rIns="0" bIns="0" rtlCol="0">
            <a:spAutoFit/>
          </a:bodyPr>
          <a:lstStyle>
            <a:lvl1pPr>
              <a:defRPr>
                <a:latin typeface="+mj-lt"/>
                <a:ea typeface="+mj-ea"/>
                <a:cs typeface="+mj-cs"/>
              </a:defRPr>
            </a:lvl1pPr>
          </a:lstStyle>
          <a:p>
            <a:pPr marL="12700" algn="ctr">
              <a:spcBef>
                <a:spcPts val="100"/>
              </a:spcBef>
              <a:tabLst>
                <a:tab pos="2475865" algn="l"/>
              </a:tabLst>
            </a:pPr>
            <a:r>
              <a:rPr lang="en-US" sz="6600" kern="0">
                <a:solidFill>
                  <a:sysClr val="windowText" lastClr="000000"/>
                </a:solidFill>
              </a:rPr>
              <a:t>Class Definition</a:t>
            </a:r>
          </a:p>
        </p:txBody>
      </p:sp>
    </p:spTree>
    <p:extLst>
      <p:ext uri="{BB962C8B-B14F-4D97-AF65-F5344CB8AC3E}">
        <p14:creationId xmlns:p14="http://schemas.microsoft.com/office/powerpoint/2010/main" val="91963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20800" y="2260600"/>
            <a:ext cx="10210800" cy="5262979"/>
          </a:xfrm>
          <a:prstGeom prst="rect">
            <a:avLst/>
          </a:prstGeom>
        </p:spPr>
        <p:txBody>
          <a:bodyPr wrap="square">
            <a:spAutoFit/>
          </a:bodyPr>
          <a:lstStyle/>
          <a:p>
            <a:r>
              <a:rPr lang="en-US" sz="2800" b="1">
                <a:solidFill>
                  <a:srgbClr val="7F0055"/>
                </a:solidFill>
                <a:latin typeface="Consolas" panose="020B0609020204030204" pitchFamily="49" charset="0"/>
              </a:rPr>
              <a:t>public</a:t>
            </a:r>
            <a:r>
              <a:rPr lang="en-US" sz="2800" b="1">
                <a:solidFill>
                  <a:srgbClr val="000000"/>
                </a:solidFill>
                <a:latin typeface="Consolas" panose="020B0609020204030204" pitchFamily="49" charset="0"/>
              </a:rPr>
              <a:t> </a:t>
            </a:r>
            <a:r>
              <a:rPr lang="en-US" sz="2800" b="1">
                <a:solidFill>
                  <a:srgbClr val="7F0055"/>
                </a:solidFill>
                <a:latin typeface="Consolas" panose="020B0609020204030204" pitchFamily="49" charset="0"/>
              </a:rPr>
              <a:t>class</a:t>
            </a:r>
            <a:r>
              <a:rPr lang="en-US" sz="2800" b="1">
                <a:solidFill>
                  <a:srgbClr val="000000"/>
                </a:solidFill>
                <a:latin typeface="Consolas" panose="020B0609020204030204" pitchFamily="49" charset="0"/>
              </a:rPr>
              <a:t> Student {</a:t>
            </a:r>
          </a:p>
          <a:p>
            <a:endParaRPr lang="en-US" sz="2800">
              <a:latin typeface="Consolas" panose="020B0609020204030204" pitchFamily="49" charset="0"/>
            </a:endParaRPr>
          </a:p>
          <a:p>
            <a:endParaRPr lang="en-US" sz="2800">
              <a:latin typeface="Consolas" panose="020B0609020204030204" pitchFamily="49" charset="0"/>
            </a:endParaRPr>
          </a:p>
          <a:p>
            <a:endParaRPr lang="en-US" sz="2800">
              <a:solidFill>
                <a:srgbClr val="000000"/>
              </a:solidFill>
              <a:latin typeface="Consolas" panose="020B0609020204030204" pitchFamily="49" charset="0"/>
            </a:endParaRPr>
          </a:p>
          <a:p>
            <a:endParaRPr lang="en-US" sz="2800">
              <a:solidFill>
                <a:srgbClr val="000000"/>
              </a:solidFill>
              <a:latin typeface="Consolas" panose="020B0609020204030204" pitchFamily="49" charset="0"/>
            </a:endParaRPr>
          </a:p>
          <a:p>
            <a:endParaRPr lang="en-US" sz="2800">
              <a:solidFill>
                <a:srgbClr val="000000"/>
              </a:solidFill>
              <a:latin typeface="Consolas" panose="020B0609020204030204" pitchFamily="49" charset="0"/>
            </a:endParaRPr>
          </a:p>
          <a:p>
            <a:endParaRPr lang="en-US" sz="2800">
              <a:solidFill>
                <a:srgbClr val="000000"/>
              </a:solidFill>
              <a:latin typeface="Consolas" panose="020B0609020204030204" pitchFamily="49" charset="0"/>
            </a:endParaRPr>
          </a:p>
          <a:p>
            <a:endParaRPr lang="en-US" sz="2800">
              <a:solidFill>
                <a:srgbClr val="000000"/>
              </a:solidFill>
              <a:latin typeface="Consolas" panose="020B0609020204030204" pitchFamily="49" charset="0"/>
            </a:endParaRPr>
          </a:p>
          <a:p>
            <a:endParaRPr lang="en-US" sz="2800">
              <a:solidFill>
                <a:srgbClr val="000000"/>
              </a:solidFill>
              <a:latin typeface="Consolas" panose="020B0609020204030204" pitchFamily="49" charset="0"/>
            </a:endParaRPr>
          </a:p>
          <a:p>
            <a:endParaRPr lang="en-US" sz="2800">
              <a:solidFill>
                <a:srgbClr val="000000"/>
              </a:solidFill>
              <a:latin typeface="Consolas" panose="020B0609020204030204" pitchFamily="49" charset="0"/>
            </a:endParaRPr>
          </a:p>
          <a:p>
            <a:r>
              <a:rPr lang="en-US" sz="2800">
                <a:solidFill>
                  <a:srgbClr val="000000"/>
                </a:solidFill>
                <a:latin typeface="Consolas" panose="020B0609020204030204" pitchFamily="49" charset="0"/>
              </a:rPr>
              <a:t>}</a:t>
            </a:r>
          </a:p>
          <a:p>
            <a:pPr algn="just"/>
            <a:endParaRPr lang="en-US" sz="2800"/>
          </a:p>
        </p:txBody>
      </p:sp>
      <p:sp>
        <p:nvSpPr>
          <p:cNvPr id="3" name="object 2"/>
          <p:cNvSpPr txBox="1">
            <a:spLocks/>
          </p:cNvSpPr>
          <p:nvPr/>
        </p:nvSpPr>
        <p:spPr>
          <a:xfrm>
            <a:off x="3835400" y="889000"/>
            <a:ext cx="5943018" cy="1028487"/>
          </a:xfrm>
          <a:prstGeom prst="rect">
            <a:avLst/>
          </a:prstGeom>
        </p:spPr>
        <p:txBody>
          <a:bodyPr vert="horz" wrap="square" lIns="0" tIns="12700" rIns="0" bIns="0" rtlCol="0">
            <a:spAutoFit/>
          </a:bodyPr>
          <a:lstStyle>
            <a:lvl1pPr>
              <a:defRPr>
                <a:latin typeface="+mj-lt"/>
                <a:ea typeface="+mj-ea"/>
                <a:cs typeface="+mj-cs"/>
              </a:defRPr>
            </a:lvl1pPr>
          </a:lstStyle>
          <a:p>
            <a:pPr marL="12700" algn="ctr">
              <a:spcBef>
                <a:spcPts val="100"/>
              </a:spcBef>
              <a:tabLst>
                <a:tab pos="2475865" algn="l"/>
              </a:tabLst>
            </a:pPr>
            <a:r>
              <a:rPr lang="en-US" sz="6600" kern="0">
                <a:solidFill>
                  <a:sysClr val="windowText" lastClr="000000"/>
                </a:solidFill>
              </a:rPr>
              <a:t>Class Definition</a:t>
            </a:r>
          </a:p>
        </p:txBody>
      </p:sp>
      <p:sp>
        <p:nvSpPr>
          <p:cNvPr id="4" name="Rounded Rectangle 3"/>
          <p:cNvSpPr/>
          <p:nvPr/>
        </p:nvSpPr>
        <p:spPr>
          <a:xfrm>
            <a:off x="2387600" y="3098800"/>
            <a:ext cx="5105400" cy="16002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000"/>
              <a:t>fields</a:t>
            </a:r>
            <a:endParaRPr lang="en-US"/>
          </a:p>
        </p:txBody>
      </p:sp>
      <p:sp>
        <p:nvSpPr>
          <p:cNvPr id="5" name="Rounded Rectangle 4"/>
          <p:cNvSpPr/>
          <p:nvPr/>
        </p:nvSpPr>
        <p:spPr>
          <a:xfrm>
            <a:off x="2355850" y="5042113"/>
            <a:ext cx="5105400" cy="16002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000"/>
              <a:t>methods</a:t>
            </a:r>
            <a:endParaRPr lang="en-US"/>
          </a:p>
        </p:txBody>
      </p:sp>
    </p:spTree>
    <p:extLst>
      <p:ext uri="{BB962C8B-B14F-4D97-AF65-F5344CB8AC3E}">
        <p14:creationId xmlns:p14="http://schemas.microsoft.com/office/powerpoint/2010/main" val="2023949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tabLst>
                <a:tab pos="2475865" algn="l"/>
              </a:tabLst>
            </a:pPr>
            <a:r>
              <a:t>B</a:t>
            </a:r>
            <a:r>
              <a:rPr spc="-5"/>
              <a:t>a</a:t>
            </a:r>
            <a:r>
              <a:t>s</a:t>
            </a:r>
            <a:r>
              <a:rPr spc="-5"/>
              <a:t>i</a:t>
            </a:r>
            <a:r>
              <a:t>c	I</a:t>
            </a:r>
            <a:r>
              <a:rPr spc="-5"/>
              <a:t>d</a:t>
            </a:r>
            <a:r>
              <a:t>ea</a:t>
            </a:r>
          </a:p>
        </p:txBody>
      </p:sp>
      <p:sp>
        <p:nvSpPr>
          <p:cNvPr id="3" name="object 3"/>
          <p:cNvSpPr/>
          <p:nvPr/>
        </p:nvSpPr>
        <p:spPr>
          <a:xfrm>
            <a:off x="0" y="3340100"/>
            <a:ext cx="13004800" cy="0"/>
          </a:xfrm>
          <a:custGeom>
            <a:avLst/>
            <a:gdLst/>
            <a:ahLst/>
            <a:cxnLst/>
            <a:rect l="l" t="t" r="r" b="b"/>
            <a:pathLst>
              <a:path w="13004800">
                <a:moveTo>
                  <a:pt x="0" y="0"/>
                </a:moveTo>
                <a:lnTo>
                  <a:pt x="13004800" y="0"/>
                </a:lnTo>
              </a:path>
            </a:pathLst>
          </a:custGeom>
          <a:ln w="38100">
            <a:solidFill>
              <a:srgbClr val="000000"/>
            </a:solidFill>
          </a:ln>
        </p:spPr>
        <p:txBody>
          <a:bodyPr wrap="square" lIns="0" tIns="0" rIns="0" bIns="0" rtlCol="0"/>
          <a:lstStyle/>
          <a:p>
            <a:endParaRPr/>
          </a:p>
        </p:txBody>
      </p:sp>
      <p:sp>
        <p:nvSpPr>
          <p:cNvPr id="4" name="object 4"/>
          <p:cNvSpPr txBox="1">
            <a:spLocks noGrp="1"/>
          </p:cNvSpPr>
          <p:nvPr>
            <p:ph type="body" idx="1"/>
          </p:nvPr>
        </p:nvSpPr>
        <p:spPr>
          <a:prstGeom prst="rect">
            <a:avLst/>
          </a:prstGeom>
        </p:spPr>
        <p:txBody>
          <a:bodyPr vert="horz" wrap="square" lIns="0" tIns="12700" rIns="0" bIns="0" rtlCol="0">
            <a:spAutoFit/>
          </a:bodyPr>
          <a:lstStyle/>
          <a:p>
            <a:pPr algn="ctr">
              <a:lnSpc>
                <a:spcPts val="4970"/>
              </a:lnSpc>
              <a:spcBef>
                <a:spcPts val="100"/>
              </a:spcBef>
              <a:tabLst>
                <a:tab pos="2407920" algn="l"/>
                <a:tab pos="2878455" algn="l"/>
              </a:tabLst>
            </a:pPr>
            <a:r>
              <a:t>The </a:t>
            </a:r>
            <a:r>
              <a:rPr spc="-20"/>
              <a:t>world	</a:t>
            </a:r>
            <a:r>
              <a:rPr spc="-5"/>
              <a:t>is	composed </a:t>
            </a:r>
            <a:r>
              <a:t>of</a:t>
            </a:r>
            <a:r>
              <a:rPr spc="-5"/>
              <a:t> </a:t>
            </a:r>
            <a:r>
              <a:rPr i="1" spc="-5">
                <a:latin typeface="Gill Sans MT"/>
                <a:cs typeface="Gill Sans MT"/>
              </a:rPr>
              <a:t>objects</a:t>
            </a:r>
          </a:p>
          <a:p>
            <a:pPr algn="ctr">
              <a:lnSpc>
                <a:spcPts val="4970"/>
              </a:lnSpc>
              <a:tabLst>
                <a:tab pos="1415415" algn="l"/>
                <a:tab pos="3230245" algn="l"/>
                <a:tab pos="5455285" algn="l"/>
              </a:tabLst>
            </a:pPr>
            <a:r>
              <a:rPr spc="-5"/>
              <a:t>which	interact	with</a:t>
            </a:r>
            <a:r>
              <a:t> </a:t>
            </a:r>
            <a:r>
              <a:rPr spc="-5"/>
              <a:t>each	other in </a:t>
            </a:r>
            <a:r>
              <a:t>well-defined</a:t>
            </a:r>
            <a:r>
              <a:rPr spc="-45"/>
              <a:t> ways</a:t>
            </a:r>
          </a:p>
          <a:p>
            <a:pPr algn="ctr">
              <a:lnSpc>
                <a:spcPct val="100000"/>
              </a:lnSpc>
              <a:spcBef>
                <a:spcPts val="2810"/>
              </a:spcBef>
            </a:pPr>
            <a:r>
              <a:rPr spc="-5"/>
              <a:t>Example: boiling</a:t>
            </a:r>
            <a:r>
              <a:rPr spc="-425"/>
              <a:t> </a:t>
            </a:r>
            <a:r>
              <a:rPr spc="-5"/>
              <a:t>water</a:t>
            </a:r>
          </a:p>
        </p:txBody>
      </p:sp>
      <p:sp>
        <p:nvSpPr>
          <p:cNvPr id="5" name="object 5"/>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extLst>
      <p:ext uri="{BB962C8B-B14F-4D97-AF65-F5344CB8AC3E}">
        <p14:creationId xmlns:p14="http://schemas.microsoft.com/office/powerpoint/2010/main" val="1886902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tabLst>
                <a:tab pos="2475865" algn="l"/>
              </a:tabLst>
            </a:pPr>
            <a:r>
              <a:t>B</a:t>
            </a:r>
            <a:r>
              <a:rPr spc="-5"/>
              <a:t>a</a:t>
            </a:r>
            <a:r>
              <a:t>s</a:t>
            </a:r>
            <a:r>
              <a:rPr spc="-5"/>
              <a:t>i</a:t>
            </a:r>
            <a:r>
              <a:t>c	I</a:t>
            </a:r>
            <a:r>
              <a:rPr spc="-5"/>
              <a:t>d</a:t>
            </a:r>
            <a:r>
              <a:t>ea</a:t>
            </a:r>
          </a:p>
        </p:txBody>
      </p:sp>
      <p:sp>
        <p:nvSpPr>
          <p:cNvPr id="3" name="object 3"/>
          <p:cNvSpPr/>
          <p:nvPr/>
        </p:nvSpPr>
        <p:spPr>
          <a:xfrm>
            <a:off x="0" y="3340100"/>
            <a:ext cx="13004800" cy="0"/>
          </a:xfrm>
          <a:custGeom>
            <a:avLst/>
            <a:gdLst/>
            <a:ahLst/>
            <a:cxnLst/>
            <a:rect l="l" t="t" r="r" b="b"/>
            <a:pathLst>
              <a:path w="13004800">
                <a:moveTo>
                  <a:pt x="0" y="0"/>
                </a:moveTo>
                <a:lnTo>
                  <a:pt x="13004800" y="0"/>
                </a:lnTo>
              </a:path>
            </a:pathLst>
          </a:custGeom>
          <a:ln w="38100">
            <a:solidFill>
              <a:srgbClr val="000000"/>
            </a:solidFill>
          </a:ln>
        </p:spPr>
        <p:txBody>
          <a:bodyPr wrap="square" lIns="0" tIns="0" rIns="0" bIns="0" rtlCol="0"/>
          <a:lstStyle/>
          <a:p>
            <a:endParaRPr/>
          </a:p>
        </p:txBody>
      </p:sp>
      <p:sp>
        <p:nvSpPr>
          <p:cNvPr id="4" name="object 4"/>
          <p:cNvSpPr txBox="1">
            <a:spLocks noGrp="1"/>
          </p:cNvSpPr>
          <p:nvPr>
            <p:ph type="body" idx="1"/>
          </p:nvPr>
        </p:nvSpPr>
        <p:spPr>
          <a:prstGeom prst="rect">
            <a:avLst/>
          </a:prstGeom>
        </p:spPr>
        <p:txBody>
          <a:bodyPr vert="horz" wrap="square" lIns="0" tIns="12700" rIns="0" bIns="0" rtlCol="0">
            <a:spAutoFit/>
          </a:bodyPr>
          <a:lstStyle/>
          <a:p>
            <a:pPr algn="ctr">
              <a:lnSpc>
                <a:spcPts val="4970"/>
              </a:lnSpc>
              <a:spcBef>
                <a:spcPts val="100"/>
              </a:spcBef>
              <a:tabLst>
                <a:tab pos="2407920" algn="l"/>
                <a:tab pos="2878455" algn="l"/>
              </a:tabLst>
            </a:pPr>
            <a:r>
              <a:t>The </a:t>
            </a:r>
            <a:r>
              <a:rPr spc="-20"/>
              <a:t>world	</a:t>
            </a:r>
            <a:r>
              <a:rPr spc="-5"/>
              <a:t>is	composed </a:t>
            </a:r>
            <a:r>
              <a:t>of</a:t>
            </a:r>
            <a:r>
              <a:rPr spc="-5"/>
              <a:t> </a:t>
            </a:r>
            <a:r>
              <a:rPr i="1" spc="-5">
                <a:latin typeface="Gill Sans MT"/>
                <a:cs typeface="Gill Sans MT"/>
              </a:rPr>
              <a:t>objects</a:t>
            </a:r>
          </a:p>
          <a:p>
            <a:pPr algn="ctr">
              <a:lnSpc>
                <a:spcPts val="4970"/>
              </a:lnSpc>
              <a:tabLst>
                <a:tab pos="1415415" algn="l"/>
                <a:tab pos="3230245" algn="l"/>
                <a:tab pos="5455285" algn="l"/>
              </a:tabLst>
            </a:pPr>
            <a:r>
              <a:rPr spc="-5"/>
              <a:t>which	interact	with</a:t>
            </a:r>
            <a:r>
              <a:t> </a:t>
            </a:r>
            <a:r>
              <a:rPr spc="-5"/>
              <a:t>each	other in </a:t>
            </a:r>
            <a:r>
              <a:t>well-defined</a:t>
            </a:r>
            <a:r>
              <a:rPr spc="-45"/>
              <a:t> ways</a:t>
            </a:r>
          </a:p>
          <a:p>
            <a:pPr algn="ctr">
              <a:lnSpc>
                <a:spcPct val="100000"/>
              </a:lnSpc>
              <a:spcBef>
                <a:spcPts val="2810"/>
              </a:spcBef>
            </a:pPr>
            <a:r>
              <a:rPr spc="-5"/>
              <a:t>Example: boiling</a:t>
            </a:r>
            <a:r>
              <a:rPr spc="-425"/>
              <a:t> </a:t>
            </a:r>
            <a:r>
              <a:rPr spc="-5"/>
              <a:t>water</a:t>
            </a:r>
          </a:p>
        </p:txBody>
      </p:sp>
      <p:sp>
        <p:nvSpPr>
          <p:cNvPr id="5" name="object 5"/>
          <p:cNvSpPr/>
          <p:nvPr/>
        </p:nvSpPr>
        <p:spPr>
          <a:xfrm>
            <a:off x="990600" y="5600700"/>
            <a:ext cx="2197100" cy="2032000"/>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683908" y="7620000"/>
            <a:ext cx="2813050" cy="665480"/>
          </a:xfrm>
          <a:prstGeom prst="rect">
            <a:avLst/>
          </a:prstGeom>
        </p:spPr>
        <p:txBody>
          <a:bodyPr vert="horz" wrap="square" lIns="0" tIns="12700" rIns="0" bIns="0" rtlCol="0">
            <a:spAutoFit/>
          </a:bodyPr>
          <a:lstStyle/>
          <a:p>
            <a:pPr marL="12700">
              <a:lnSpc>
                <a:spcPct val="100000"/>
              </a:lnSpc>
              <a:spcBef>
                <a:spcPts val="100"/>
              </a:spcBef>
            </a:pPr>
            <a:r>
              <a:rPr sz="4200" spc="-5">
                <a:latin typeface="Gill Sans MT"/>
                <a:cs typeface="Gill Sans MT"/>
              </a:rPr>
              <a:t>faucet</a:t>
            </a:r>
            <a:r>
              <a:rPr sz="4200" spc="-75">
                <a:latin typeface="Gill Sans MT"/>
                <a:cs typeface="Gill Sans MT"/>
              </a:rPr>
              <a:t> </a:t>
            </a:r>
            <a:r>
              <a:rPr sz="4200">
                <a:latin typeface="Gill Sans MT"/>
                <a:cs typeface="Gill Sans MT"/>
              </a:rPr>
              <a:t>object</a:t>
            </a:r>
          </a:p>
        </p:txBody>
      </p:sp>
      <p:sp>
        <p:nvSpPr>
          <p:cNvPr id="7" name="object 7"/>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tabLst>
                <a:tab pos="2475865" algn="l"/>
              </a:tabLst>
            </a:pPr>
            <a:r>
              <a:t>B</a:t>
            </a:r>
            <a:r>
              <a:rPr spc="-5"/>
              <a:t>a</a:t>
            </a:r>
            <a:r>
              <a:t>s</a:t>
            </a:r>
            <a:r>
              <a:rPr spc="-5"/>
              <a:t>i</a:t>
            </a:r>
            <a:r>
              <a:t>c	I</a:t>
            </a:r>
            <a:r>
              <a:rPr spc="-5"/>
              <a:t>d</a:t>
            </a:r>
            <a:r>
              <a:t>ea</a:t>
            </a:r>
          </a:p>
        </p:txBody>
      </p:sp>
      <p:sp>
        <p:nvSpPr>
          <p:cNvPr id="3" name="object 3"/>
          <p:cNvSpPr/>
          <p:nvPr/>
        </p:nvSpPr>
        <p:spPr>
          <a:xfrm>
            <a:off x="0" y="3340100"/>
            <a:ext cx="13004800" cy="0"/>
          </a:xfrm>
          <a:custGeom>
            <a:avLst/>
            <a:gdLst/>
            <a:ahLst/>
            <a:cxnLst/>
            <a:rect l="l" t="t" r="r" b="b"/>
            <a:pathLst>
              <a:path w="13004800">
                <a:moveTo>
                  <a:pt x="0" y="0"/>
                </a:moveTo>
                <a:lnTo>
                  <a:pt x="13004800" y="0"/>
                </a:lnTo>
              </a:path>
            </a:pathLst>
          </a:custGeom>
          <a:ln w="38100">
            <a:solidFill>
              <a:srgbClr val="000000"/>
            </a:solidFill>
          </a:ln>
        </p:spPr>
        <p:txBody>
          <a:bodyPr wrap="square" lIns="0" tIns="0" rIns="0" bIns="0" rtlCol="0"/>
          <a:lstStyle/>
          <a:p>
            <a:endParaRPr/>
          </a:p>
        </p:txBody>
      </p:sp>
      <p:sp>
        <p:nvSpPr>
          <p:cNvPr id="4" name="object 4"/>
          <p:cNvSpPr txBox="1">
            <a:spLocks noGrp="1"/>
          </p:cNvSpPr>
          <p:nvPr>
            <p:ph type="body" idx="1"/>
          </p:nvPr>
        </p:nvSpPr>
        <p:spPr>
          <a:prstGeom prst="rect">
            <a:avLst/>
          </a:prstGeom>
        </p:spPr>
        <p:txBody>
          <a:bodyPr vert="horz" wrap="square" lIns="0" tIns="12700" rIns="0" bIns="0" rtlCol="0">
            <a:spAutoFit/>
          </a:bodyPr>
          <a:lstStyle/>
          <a:p>
            <a:pPr algn="ctr">
              <a:lnSpc>
                <a:spcPts val="4970"/>
              </a:lnSpc>
              <a:spcBef>
                <a:spcPts val="100"/>
              </a:spcBef>
              <a:tabLst>
                <a:tab pos="2407920" algn="l"/>
                <a:tab pos="2878455" algn="l"/>
              </a:tabLst>
            </a:pPr>
            <a:r>
              <a:t>The </a:t>
            </a:r>
            <a:r>
              <a:rPr spc="-20"/>
              <a:t>world	</a:t>
            </a:r>
            <a:r>
              <a:rPr spc="-5"/>
              <a:t>is	composed </a:t>
            </a:r>
            <a:r>
              <a:t>of</a:t>
            </a:r>
            <a:r>
              <a:rPr spc="-5"/>
              <a:t> </a:t>
            </a:r>
            <a:r>
              <a:rPr i="1" spc="-5">
                <a:latin typeface="Gill Sans MT"/>
                <a:cs typeface="Gill Sans MT"/>
              </a:rPr>
              <a:t>objects</a:t>
            </a:r>
          </a:p>
          <a:p>
            <a:pPr algn="ctr">
              <a:lnSpc>
                <a:spcPts val="4970"/>
              </a:lnSpc>
              <a:tabLst>
                <a:tab pos="1415415" algn="l"/>
                <a:tab pos="3230245" algn="l"/>
                <a:tab pos="5455285" algn="l"/>
              </a:tabLst>
            </a:pPr>
            <a:r>
              <a:rPr spc="-5"/>
              <a:t>which	interact	with</a:t>
            </a:r>
            <a:r>
              <a:t> </a:t>
            </a:r>
            <a:r>
              <a:rPr spc="-5"/>
              <a:t>each	other in </a:t>
            </a:r>
            <a:r>
              <a:t>well-defined</a:t>
            </a:r>
            <a:r>
              <a:rPr spc="-45"/>
              <a:t> ways</a:t>
            </a:r>
          </a:p>
          <a:p>
            <a:pPr algn="ctr">
              <a:lnSpc>
                <a:spcPct val="100000"/>
              </a:lnSpc>
              <a:spcBef>
                <a:spcPts val="2810"/>
              </a:spcBef>
            </a:pPr>
            <a:r>
              <a:rPr spc="-5"/>
              <a:t>Example: boiling</a:t>
            </a:r>
            <a:r>
              <a:rPr spc="-425"/>
              <a:t> </a:t>
            </a:r>
            <a:r>
              <a:rPr spc="-5"/>
              <a:t>water</a:t>
            </a:r>
          </a:p>
        </p:txBody>
      </p:sp>
      <p:sp>
        <p:nvSpPr>
          <p:cNvPr id="5" name="object 5"/>
          <p:cNvSpPr/>
          <p:nvPr/>
        </p:nvSpPr>
        <p:spPr>
          <a:xfrm>
            <a:off x="990600" y="5600700"/>
            <a:ext cx="2197100" cy="203200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8712200" y="5740400"/>
            <a:ext cx="2781300" cy="1739900"/>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683908" y="7620000"/>
            <a:ext cx="2813050" cy="665480"/>
          </a:xfrm>
          <a:prstGeom prst="rect">
            <a:avLst/>
          </a:prstGeom>
        </p:spPr>
        <p:txBody>
          <a:bodyPr vert="horz" wrap="square" lIns="0" tIns="12700" rIns="0" bIns="0" rtlCol="0">
            <a:spAutoFit/>
          </a:bodyPr>
          <a:lstStyle/>
          <a:p>
            <a:pPr marL="12700">
              <a:lnSpc>
                <a:spcPct val="100000"/>
              </a:lnSpc>
              <a:spcBef>
                <a:spcPts val="100"/>
              </a:spcBef>
            </a:pPr>
            <a:r>
              <a:rPr sz="4200" spc="-5">
                <a:latin typeface="Gill Sans MT"/>
                <a:cs typeface="Gill Sans MT"/>
              </a:rPr>
              <a:t>faucet</a:t>
            </a:r>
            <a:r>
              <a:rPr sz="4200" spc="-75">
                <a:latin typeface="Gill Sans MT"/>
                <a:cs typeface="Gill Sans MT"/>
              </a:rPr>
              <a:t> </a:t>
            </a:r>
            <a:r>
              <a:rPr sz="4200">
                <a:latin typeface="Gill Sans MT"/>
                <a:cs typeface="Gill Sans MT"/>
              </a:rPr>
              <a:t>object</a:t>
            </a:r>
          </a:p>
        </p:txBody>
      </p:sp>
      <p:sp>
        <p:nvSpPr>
          <p:cNvPr id="8" name="object 8"/>
          <p:cNvSpPr txBox="1"/>
          <p:nvPr/>
        </p:nvSpPr>
        <p:spPr>
          <a:xfrm>
            <a:off x="8971048" y="7620000"/>
            <a:ext cx="2257425" cy="665480"/>
          </a:xfrm>
          <a:prstGeom prst="rect">
            <a:avLst/>
          </a:prstGeom>
        </p:spPr>
        <p:txBody>
          <a:bodyPr vert="horz" wrap="square" lIns="0" tIns="12700" rIns="0" bIns="0" rtlCol="0">
            <a:spAutoFit/>
          </a:bodyPr>
          <a:lstStyle/>
          <a:p>
            <a:pPr marL="12700">
              <a:lnSpc>
                <a:spcPct val="100000"/>
              </a:lnSpc>
              <a:spcBef>
                <a:spcPts val="100"/>
              </a:spcBef>
            </a:pPr>
            <a:r>
              <a:rPr sz="4200" spc="-5">
                <a:latin typeface="Gill Sans MT"/>
                <a:cs typeface="Gill Sans MT"/>
              </a:rPr>
              <a:t>pot</a:t>
            </a:r>
            <a:r>
              <a:rPr sz="4200" spc="-90">
                <a:latin typeface="Gill Sans MT"/>
                <a:cs typeface="Gill Sans MT"/>
              </a:rPr>
              <a:t> </a:t>
            </a:r>
            <a:r>
              <a:rPr sz="4200">
                <a:latin typeface="Gill Sans MT"/>
                <a:cs typeface="Gill Sans MT"/>
              </a:rPr>
              <a:t>object</a:t>
            </a:r>
          </a:p>
        </p:txBody>
      </p:sp>
      <p:sp>
        <p:nvSpPr>
          <p:cNvPr id="9" name="object 9"/>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50171" y="762000"/>
            <a:ext cx="3305175" cy="1305560"/>
          </a:xfrm>
          <a:prstGeom prst="rect">
            <a:avLst/>
          </a:prstGeom>
        </p:spPr>
        <p:txBody>
          <a:bodyPr vert="horz" wrap="square" lIns="0" tIns="12700" rIns="0" bIns="0" rtlCol="0">
            <a:spAutoFit/>
          </a:bodyPr>
          <a:lstStyle/>
          <a:p>
            <a:pPr marL="12700">
              <a:lnSpc>
                <a:spcPct val="100000"/>
              </a:lnSpc>
              <a:spcBef>
                <a:spcPts val="100"/>
              </a:spcBef>
            </a:pPr>
            <a:r>
              <a:rPr spc="-5"/>
              <a:t>Outline</a:t>
            </a:r>
          </a:p>
        </p:txBody>
      </p:sp>
      <p:sp>
        <p:nvSpPr>
          <p:cNvPr id="3" name="object 3"/>
          <p:cNvSpPr txBox="1"/>
          <p:nvPr/>
        </p:nvSpPr>
        <p:spPr>
          <a:xfrm>
            <a:off x="1600200" y="3378200"/>
            <a:ext cx="7176770" cy="4488180"/>
          </a:xfrm>
          <a:prstGeom prst="rect">
            <a:avLst/>
          </a:prstGeom>
        </p:spPr>
        <p:txBody>
          <a:bodyPr vert="horz" wrap="square" lIns="0" tIns="12700" rIns="0" bIns="0" rtlCol="0">
            <a:spAutoFit/>
          </a:bodyPr>
          <a:lstStyle/>
          <a:p>
            <a:pPr marL="609600" indent="-571500">
              <a:lnSpc>
                <a:spcPct val="100000"/>
              </a:lnSpc>
              <a:spcBef>
                <a:spcPts val="100"/>
              </a:spcBef>
              <a:buSzPct val="170238"/>
              <a:buChar char="•"/>
              <a:tabLst>
                <a:tab pos="609600" algn="l"/>
              </a:tabLst>
            </a:pPr>
            <a:r>
              <a:rPr sz="4200" spc="-10">
                <a:latin typeface="Gill Sans MT"/>
                <a:cs typeface="Gill Sans MT"/>
              </a:rPr>
              <a:t>Introduction </a:t>
            </a:r>
            <a:r>
              <a:rPr sz="4200">
                <a:latin typeface="Gill Sans MT"/>
                <a:cs typeface="Gill Sans MT"/>
              </a:rPr>
              <a:t>to</a:t>
            </a:r>
            <a:r>
              <a:rPr sz="4200" spc="-15">
                <a:latin typeface="Gill Sans MT"/>
                <a:cs typeface="Gill Sans MT"/>
              </a:rPr>
              <a:t> </a:t>
            </a:r>
            <a:r>
              <a:rPr sz="4200">
                <a:latin typeface="Gill Sans MT"/>
                <a:cs typeface="Gill Sans MT"/>
              </a:rPr>
              <a:t>objects</a:t>
            </a:r>
          </a:p>
          <a:p>
            <a:pPr marL="1498600" lvl="1" indent="-571500">
              <a:lnSpc>
                <a:spcPct val="100000"/>
              </a:lnSpc>
              <a:spcBef>
                <a:spcPts val="2260"/>
              </a:spcBef>
              <a:buSzPct val="170238"/>
              <a:buChar char="•"/>
              <a:tabLst>
                <a:tab pos="1498600" algn="l"/>
              </a:tabLst>
            </a:pPr>
            <a:r>
              <a:rPr sz="4200" spc="-5">
                <a:latin typeface="Gill Sans MT"/>
                <a:cs typeface="Gill Sans MT"/>
              </a:rPr>
              <a:t>Constructors </a:t>
            </a:r>
            <a:r>
              <a:rPr sz="4200">
                <a:latin typeface="Gill Sans MT"/>
                <a:cs typeface="Gill Sans MT"/>
              </a:rPr>
              <a:t>and</a:t>
            </a:r>
            <a:r>
              <a:rPr sz="4200" spc="-20">
                <a:latin typeface="Gill Sans MT"/>
                <a:cs typeface="Gill Sans MT"/>
              </a:rPr>
              <a:t> </a:t>
            </a:r>
            <a:r>
              <a:rPr sz="4200">
                <a:latin typeface="Courier New"/>
                <a:cs typeface="Courier New"/>
              </a:rPr>
              <a:t>new</a:t>
            </a:r>
          </a:p>
          <a:p>
            <a:pPr marL="1498600" lvl="1" indent="-571500">
              <a:lnSpc>
                <a:spcPct val="100000"/>
              </a:lnSpc>
              <a:spcBef>
                <a:spcPts val="2560"/>
              </a:spcBef>
              <a:buSzPct val="170238"/>
              <a:buChar char="•"/>
              <a:tabLst>
                <a:tab pos="1498600" algn="l"/>
              </a:tabLst>
            </a:pPr>
            <a:r>
              <a:rPr sz="4200" spc="-5">
                <a:latin typeface="Gill Sans MT"/>
                <a:cs typeface="Gill Sans MT"/>
              </a:rPr>
              <a:t>Instance</a:t>
            </a:r>
            <a:r>
              <a:rPr sz="4200" spc="-35">
                <a:latin typeface="Gill Sans MT"/>
                <a:cs typeface="Gill Sans MT"/>
              </a:rPr>
              <a:t> </a:t>
            </a:r>
            <a:r>
              <a:rPr sz="4200" spc="-5">
                <a:latin typeface="Gill Sans MT"/>
                <a:cs typeface="Gill Sans MT"/>
              </a:rPr>
              <a:t>variables</a:t>
            </a:r>
            <a:endParaRPr sz="4200">
              <a:latin typeface="Gill Sans MT"/>
              <a:cs typeface="Gill Sans MT"/>
            </a:endParaRPr>
          </a:p>
          <a:p>
            <a:pPr marL="1498600" lvl="1" indent="-571500">
              <a:lnSpc>
                <a:spcPct val="100000"/>
              </a:lnSpc>
              <a:spcBef>
                <a:spcPts val="2260"/>
              </a:spcBef>
              <a:buSzPct val="170238"/>
              <a:buChar char="•"/>
              <a:tabLst>
                <a:tab pos="1498600" algn="l"/>
              </a:tabLst>
            </a:pPr>
            <a:r>
              <a:rPr sz="4200" spc="-5">
                <a:latin typeface="Gill Sans MT"/>
                <a:cs typeface="Gill Sans MT"/>
              </a:rPr>
              <a:t>Instance</a:t>
            </a:r>
            <a:r>
              <a:rPr sz="4200" spc="-45">
                <a:latin typeface="Gill Sans MT"/>
                <a:cs typeface="Gill Sans MT"/>
              </a:rPr>
              <a:t> </a:t>
            </a:r>
            <a:r>
              <a:rPr sz="4200" spc="-5">
                <a:latin typeface="Gill Sans MT"/>
                <a:cs typeface="Gill Sans MT"/>
              </a:rPr>
              <a:t>methods</a:t>
            </a:r>
            <a:endParaRPr sz="4200">
              <a:latin typeface="Gill Sans MT"/>
              <a:cs typeface="Gill Sans MT"/>
            </a:endParaRPr>
          </a:p>
          <a:p>
            <a:pPr marL="1498600" lvl="1" indent="-571500">
              <a:lnSpc>
                <a:spcPct val="100000"/>
              </a:lnSpc>
              <a:spcBef>
                <a:spcPts val="2260"/>
              </a:spcBef>
              <a:buSzPct val="170238"/>
              <a:buFont typeface="Gill Sans MT"/>
              <a:buChar char="•"/>
              <a:tabLst>
                <a:tab pos="1498600" algn="l"/>
              </a:tabLst>
            </a:pPr>
            <a:r>
              <a:rPr sz="4200">
                <a:latin typeface="Courier New"/>
                <a:cs typeface="Courier New"/>
              </a:rPr>
              <a:t>static</a:t>
            </a:r>
            <a:r>
              <a:rPr sz="4200" spc="-1814">
                <a:latin typeface="Courier New"/>
                <a:cs typeface="Courier New"/>
              </a:rPr>
              <a:t> </a:t>
            </a:r>
            <a:r>
              <a:rPr sz="4200" spc="-5">
                <a:latin typeface="Gill Sans MT"/>
                <a:cs typeface="Gill Sans MT"/>
              </a:rPr>
              <a:t>vs. non-</a:t>
            </a:r>
            <a:r>
              <a:rPr sz="4200" spc="-5">
                <a:latin typeface="Courier New"/>
                <a:cs typeface="Courier New"/>
              </a:rPr>
              <a:t>static</a:t>
            </a:r>
            <a:endParaRPr sz="4200">
              <a:latin typeface="Courier New"/>
              <a:cs typeface="Courier New"/>
            </a:endParaRPr>
          </a:p>
        </p:txBody>
      </p:sp>
      <p:sp>
        <p:nvSpPr>
          <p:cNvPr id="4" name="object 4"/>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tabLst>
                <a:tab pos="2475865" algn="l"/>
              </a:tabLst>
            </a:pPr>
            <a:r>
              <a:t>B</a:t>
            </a:r>
            <a:r>
              <a:rPr spc="-5"/>
              <a:t>a</a:t>
            </a:r>
            <a:r>
              <a:t>s</a:t>
            </a:r>
            <a:r>
              <a:rPr spc="-5"/>
              <a:t>i</a:t>
            </a:r>
            <a:r>
              <a:t>c	I</a:t>
            </a:r>
            <a:r>
              <a:rPr spc="-5"/>
              <a:t>d</a:t>
            </a:r>
            <a:r>
              <a:t>ea</a:t>
            </a:r>
          </a:p>
        </p:txBody>
      </p:sp>
      <p:sp>
        <p:nvSpPr>
          <p:cNvPr id="3" name="object 3"/>
          <p:cNvSpPr/>
          <p:nvPr/>
        </p:nvSpPr>
        <p:spPr>
          <a:xfrm>
            <a:off x="0" y="3340100"/>
            <a:ext cx="13004800" cy="0"/>
          </a:xfrm>
          <a:custGeom>
            <a:avLst/>
            <a:gdLst/>
            <a:ahLst/>
            <a:cxnLst/>
            <a:rect l="l" t="t" r="r" b="b"/>
            <a:pathLst>
              <a:path w="13004800">
                <a:moveTo>
                  <a:pt x="0" y="0"/>
                </a:moveTo>
                <a:lnTo>
                  <a:pt x="13004800" y="0"/>
                </a:lnTo>
              </a:path>
            </a:pathLst>
          </a:custGeom>
          <a:ln w="38100">
            <a:solidFill>
              <a:srgbClr val="000000"/>
            </a:solidFill>
          </a:ln>
        </p:spPr>
        <p:txBody>
          <a:bodyPr wrap="square" lIns="0" tIns="0" rIns="0" bIns="0" rtlCol="0"/>
          <a:lstStyle/>
          <a:p>
            <a:endParaRPr/>
          </a:p>
        </p:txBody>
      </p:sp>
      <p:sp>
        <p:nvSpPr>
          <p:cNvPr id="4" name="object 4"/>
          <p:cNvSpPr/>
          <p:nvPr/>
        </p:nvSpPr>
        <p:spPr>
          <a:xfrm>
            <a:off x="990600" y="5600700"/>
            <a:ext cx="2197100" cy="203200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8712200" y="5740400"/>
            <a:ext cx="2781300" cy="1739900"/>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683908" y="7620000"/>
            <a:ext cx="2813050" cy="665480"/>
          </a:xfrm>
          <a:prstGeom prst="rect">
            <a:avLst/>
          </a:prstGeom>
        </p:spPr>
        <p:txBody>
          <a:bodyPr vert="horz" wrap="square" lIns="0" tIns="12700" rIns="0" bIns="0" rtlCol="0">
            <a:spAutoFit/>
          </a:bodyPr>
          <a:lstStyle/>
          <a:p>
            <a:pPr marL="12700">
              <a:lnSpc>
                <a:spcPct val="100000"/>
              </a:lnSpc>
              <a:spcBef>
                <a:spcPts val="100"/>
              </a:spcBef>
            </a:pPr>
            <a:r>
              <a:rPr sz="4200" spc="-5">
                <a:latin typeface="Gill Sans MT"/>
                <a:cs typeface="Gill Sans MT"/>
              </a:rPr>
              <a:t>faucet</a:t>
            </a:r>
            <a:r>
              <a:rPr sz="4200" spc="-75">
                <a:latin typeface="Gill Sans MT"/>
                <a:cs typeface="Gill Sans MT"/>
              </a:rPr>
              <a:t> </a:t>
            </a:r>
            <a:r>
              <a:rPr sz="4200">
                <a:latin typeface="Gill Sans MT"/>
                <a:cs typeface="Gill Sans MT"/>
              </a:rPr>
              <a:t>object</a:t>
            </a:r>
          </a:p>
        </p:txBody>
      </p:sp>
      <p:sp>
        <p:nvSpPr>
          <p:cNvPr id="7" name="object 7"/>
          <p:cNvSpPr txBox="1"/>
          <p:nvPr/>
        </p:nvSpPr>
        <p:spPr>
          <a:xfrm>
            <a:off x="8971048" y="7620000"/>
            <a:ext cx="2257425" cy="665480"/>
          </a:xfrm>
          <a:prstGeom prst="rect">
            <a:avLst/>
          </a:prstGeom>
        </p:spPr>
        <p:txBody>
          <a:bodyPr vert="horz" wrap="square" lIns="0" tIns="12700" rIns="0" bIns="0" rtlCol="0">
            <a:spAutoFit/>
          </a:bodyPr>
          <a:lstStyle/>
          <a:p>
            <a:pPr marL="12700">
              <a:lnSpc>
                <a:spcPct val="100000"/>
              </a:lnSpc>
              <a:spcBef>
                <a:spcPts val="100"/>
              </a:spcBef>
            </a:pPr>
            <a:r>
              <a:rPr sz="4200" spc="-5">
                <a:latin typeface="Gill Sans MT"/>
                <a:cs typeface="Gill Sans MT"/>
              </a:rPr>
              <a:t>pot</a:t>
            </a:r>
            <a:r>
              <a:rPr sz="4200" spc="-90">
                <a:latin typeface="Gill Sans MT"/>
                <a:cs typeface="Gill Sans MT"/>
              </a:rPr>
              <a:t> </a:t>
            </a:r>
            <a:r>
              <a:rPr sz="4200">
                <a:latin typeface="Gill Sans MT"/>
                <a:cs typeface="Gill Sans MT"/>
              </a:rPr>
              <a:t>object</a:t>
            </a:r>
          </a:p>
        </p:txBody>
      </p:sp>
      <p:sp>
        <p:nvSpPr>
          <p:cNvPr id="8" name="object 8"/>
          <p:cNvSpPr/>
          <p:nvPr/>
        </p:nvSpPr>
        <p:spPr>
          <a:xfrm>
            <a:off x="3822700" y="6426200"/>
            <a:ext cx="4397375" cy="0"/>
          </a:xfrm>
          <a:custGeom>
            <a:avLst/>
            <a:gdLst/>
            <a:ahLst/>
            <a:cxnLst/>
            <a:rect l="l" t="t" r="r" b="b"/>
            <a:pathLst>
              <a:path w="4397375">
                <a:moveTo>
                  <a:pt x="4397291" y="0"/>
                </a:moveTo>
                <a:lnTo>
                  <a:pt x="4378241" y="0"/>
                </a:lnTo>
                <a:lnTo>
                  <a:pt x="0" y="1"/>
                </a:lnTo>
              </a:path>
            </a:pathLst>
          </a:custGeom>
          <a:ln w="38100">
            <a:solidFill>
              <a:srgbClr val="000000"/>
            </a:solidFill>
          </a:ln>
        </p:spPr>
        <p:txBody>
          <a:bodyPr wrap="square" lIns="0" tIns="0" rIns="0" bIns="0" rtlCol="0"/>
          <a:lstStyle/>
          <a:p>
            <a:endParaRPr/>
          </a:p>
        </p:txBody>
      </p:sp>
      <p:sp>
        <p:nvSpPr>
          <p:cNvPr id="9" name="object 9"/>
          <p:cNvSpPr/>
          <p:nvPr/>
        </p:nvSpPr>
        <p:spPr>
          <a:xfrm>
            <a:off x="8159031" y="6342379"/>
            <a:ext cx="167640" cy="167640"/>
          </a:xfrm>
          <a:custGeom>
            <a:avLst/>
            <a:gdLst/>
            <a:ahLst/>
            <a:cxnLst/>
            <a:rect l="l" t="t" r="r" b="b"/>
            <a:pathLst>
              <a:path w="167640" h="167640">
                <a:moveTo>
                  <a:pt x="0" y="0"/>
                </a:moveTo>
                <a:lnTo>
                  <a:pt x="41909" y="83820"/>
                </a:lnTo>
                <a:lnTo>
                  <a:pt x="0" y="167640"/>
                </a:lnTo>
                <a:lnTo>
                  <a:pt x="167640" y="83820"/>
                </a:lnTo>
                <a:lnTo>
                  <a:pt x="0" y="0"/>
                </a:lnTo>
                <a:close/>
              </a:path>
            </a:pathLst>
          </a:custGeom>
          <a:solidFill>
            <a:srgbClr val="000000"/>
          </a:solidFill>
        </p:spPr>
        <p:txBody>
          <a:bodyPr wrap="square" lIns="0" tIns="0" rIns="0" bIns="0" rtlCol="0"/>
          <a:lstStyle/>
          <a:p>
            <a:endParaRPr/>
          </a:p>
        </p:txBody>
      </p:sp>
      <p:sp>
        <p:nvSpPr>
          <p:cNvPr id="10" name="object 10"/>
          <p:cNvSpPr txBox="1">
            <a:spLocks noGrp="1"/>
          </p:cNvSpPr>
          <p:nvPr>
            <p:ph type="body" idx="1"/>
          </p:nvPr>
        </p:nvSpPr>
        <p:spPr>
          <a:prstGeom prst="rect">
            <a:avLst/>
          </a:prstGeom>
        </p:spPr>
        <p:txBody>
          <a:bodyPr vert="horz" wrap="square" lIns="0" tIns="12700" rIns="0" bIns="0" rtlCol="0">
            <a:spAutoFit/>
          </a:bodyPr>
          <a:lstStyle/>
          <a:p>
            <a:pPr algn="ctr">
              <a:lnSpc>
                <a:spcPts val="4970"/>
              </a:lnSpc>
              <a:spcBef>
                <a:spcPts val="100"/>
              </a:spcBef>
              <a:tabLst>
                <a:tab pos="2407920" algn="l"/>
                <a:tab pos="2878455" algn="l"/>
              </a:tabLst>
            </a:pPr>
            <a:r>
              <a:t>The </a:t>
            </a:r>
            <a:r>
              <a:rPr spc="-20"/>
              <a:t>world	</a:t>
            </a:r>
            <a:r>
              <a:rPr spc="-5"/>
              <a:t>is	composed </a:t>
            </a:r>
            <a:r>
              <a:t>of</a:t>
            </a:r>
            <a:r>
              <a:rPr spc="-5"/>
              <a:t> </a:t>
            </a:r>
            <a:r>
              <a:rPr i="1" spc="-5">
                <a:latin typeface="Gill Sans MT"/>
                <a:cs typeface="Gill Sans MT"/>
              </a:rPr>
              <a:t>objects</a:t>
            </a:r>
          </a:p>
          <a:p>
            <a:pPr algn="ctr">
              <a:lnSpc>
                <a:spcPts val="4970"/>
              </a:lnSpc>
              <a:tabLst>
                <a:tab pos="1415415" algn="l"/>
                <a:tab pos="3230245" algn="l"/>
                <a:tab pos="5455285" algn="l"/>
              </a:tabLst>
            </a:pPr>
            <a:r>
              <a:rPr spc="-5"/>
              <a:t>which	interact	with</a:t>
            </a:r>
            <a:r>
              <a:t> </a:t>
            </a:r>
            <a:r>
              <a:rPr spc="-5"/>
              <a:t>each	other in </a:t>
            </a:r>
            <a:r>
              <a:t>well-defined</a:t>
            </a:r>
            <a:r>
              <a:rPr spc="-45"/>
              <a:t> ways</a:t>
            </a:r>
          </a:p>
          <a:p>
            <a:pPr algn="ctr">
              <a:lnSpc>
                <a:spcPct val="100000"/>
              </a:lnSpc>
              <a:spcBef>
                <a:spcPts val="2810"/>
              </a:spcBef>
            </a:pPr>
            <a:r>
              <a:rPr spc="-5"/>
              <a:t>Example: boiling</a:t>
            </a:r>
            <a:r>
              <a:rPr spc="-425"/>
              <a:t> </a:t>
            </a:r>
            <a:r>
              <a:rPr spc="-5"/>
              <a:t>water</a:t>
            </a:r>
          </a:p>
          <a:p>
            <a:pPr>
              <a:lnSpc>
                <a:spcPct val="100000"/>
              </a:lnSpc>
              <a:spcBef>
                <a:spcPts val="40"/>
              </a:spcBef>
            </a:pPr>
            <a:endParaRPr sz="5000">
              <a:latin typeface="Times New Roman"/>
              <a:cs typeface="Times New Roman"/>
            </a:endParaRPr>
          </a:p>
          <a:p>
            <a:pPr marL="3665220" marR="4495165" indent="259079">
              <a:lnSpc>
                <a:spcPts val="4900"/>
              </a:lnSpc>
            </a:pPr>
            <a:r>
              <a:rPr spc="-5"/>
              <a:t>Interaction:  </a:t>
            </a:r>
            <a:r>
              <a:rPr spc="30"/>
              <a:t>fill </a:t>
            </a:r>
            <a:r>
              <a:rPr spc="-5"/>
              <a:t>with</a:t>
            </a:r>
            <a:r>
              <a:rPr spc="-105"/>
              <a:t> </a:t>
            </a:r>
            <a:r>
              <a:rPr spc="-5"/>
              <a:t>water</a:t>
            </a:r>
          </a:p>
        </p:txBody>
      </p:sp>
      <p:sp>
        <p:nvSpPr>
          <p:cNvPr id="11" name="object 11"/>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tabLst>
                <a:tab pos="2475865" algn="l"/>
              </a:tabLst>
            </a:pPr>
            <a:r>
              <a:t>B</a:t>
            </a:r>
            <a:r>
              <a:rPr spc="-5"/>
              <a:t>a</a:t>
            </a:r>
            <a:r>
              <a:t>s</a:t>
            </a:r>
            <a:r>
              <a:rPr spc="-5"/>
              <a:t>i</a:t>
            </a:r>
            <a:r>
              <a:t>c	I</a:t>
            </a:r>
            <a:r>
              <a:rPr spc="-5"/>
              <a:t>d</a:t>
            </a:r>
            <a:r>
              <a:t>ea</a:t>
            </a:r>
          </a:p>
        </p:txBody>
      </p:sp>
      <p:sp>
        <p:nvSpPr>
          <p:cNvPr id="3" name="object 3"/>
          <p:cNvSpPr/>
          <p:nvPr/>
        </p:nvSpPr>
        <p:spPr>
          <a:xfrm>
            <a:off x="0" y="3340100"/>
            <a:ext cx="13004800" cy="0"/>
          </a:xfrm>
          <a:custGeom>
            <a:avLst/>
            <a:gdLst/>
            <a:ahLst/>
            <a:cxnLst/>
            <a:rect l="l" t="t" r="r" b="b"/>
            <a:pathLst>
              <a:path w="13004800">
                <a:moveTo>
                  <a:pt x="0" y="0"/>
                </a:moveTo>
                <a:lnTo>
                  <a:pt x="13004800" y="0"/>
                </a:lnTo>
              </a:path>
            </a:pathLst>
          </a:custGeom>
          <a:ln w="38100">
            <a:solidFill>
              <a:srgbClr val="000000"/>
            </a:solidFill>
          </a:ln>
        </p:spPr>
        <p:txBody>
          <a:bodyPr wrap="square" lIns="0" tIns="0" rIns="0" bIns="0" rtlCol="0"/>
          <a:lstStyle/>
          <a:p>
            <a:endParaRPr/>
          </a:p>
        </p:txBody>
      </p:sp>
      <p:sp>
        <p:nvSpPr>
          <p:cNvPr id="4" name="object 4"/>
          <p:cNvSpPr/>
          <p:nvPr/>
        </p:nvSpPr>
        <p:spPr>
          <a:xfrm>
            <a:off x="8712200" y="5740400"/>
            <a:ext cx="2781300" cy="1739900"/>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8971048" y="7620000"/>
            <a:ext cx="2257425" cy="665480"/>
          </a:xfrm>
          <a:prstGeom prst="rect">
            <a:avLst/>
          </a:prstGeom>
        </p:spPr>
        <p:txBody>
          <a:bodyPr vert="horz" wrap="square" lIns="0" tIns="12700" rIns="0" bIns="0" rtlCol="0">
            <a:spAutoFit/>
          </a:bodyPr>
          <a:lstStyle/>
          <a:p>
            <a:pPr marL="12700">
              <a:lnSpc>
                <a:spcPct val="100000"/>
              </a:lnSpc>
              <a:spcBef>
                <a:spcPts val="100"/>
              </a:spcBef>
            </a:pPr>
            <a:r>
              <a:rPr sz="4200" spc="-5">
                <a:latin typeface="Gill Sans MT"/>
                <a:cs typeface="Gill Sans MT"/>
              </a:rPr>
              <a:t>pot</a:t>
            </a:r>
            <a:r>
              <a:rPr sz="4200" spc="-90">
                <a:latin typeface="Gill Sans MT"/>
                <a:cs typeface="Gill Sans MT"/>
              </a:rPr>
              <a:t> </a:t>
            </a:r>
            <a:r>
              <a:rPr sz="4200">
                <a:latin typeface="Gill Sans MT"/>
                <a:cs typeface="Gill Sans MT"/>
              </a:rPr>
              <a:t>object</a:t>
            </a:r>
          </a:p>
        </p:txBody>
      </p:sp>
      <p:sp>
        <p:nvSpPr>
          <p:cNvPr id="6" name="object 6"/>
          <p:cNvSpPr/>
          <p:nvPr/>
        </p:nvSpPr>
        <p:spPr>
          <a:xfrm>
            <a:off x="9906000" y="6756400"/>
            <a:ext cx="406400" cy="584200"/>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990600" y="5600700"/>
            <a:ext cx="2197100" cy="2032000"/>
          </a:xfrm>
          <a:prstGeom prst="rect">
            <a:avLst/>
          </a:prstGeom>
          <a:blipFill>
            <a:blip r:embed="rId5" cstate="print"/>
            <a:stretch>
              <a:fillRect/>
            </a:stretch>
          </a:blipFill>
        </p:spPr>
        <p:txBody>
          <a:bodyPr wrap="square" lIns="0" tIns="0" rIns="0" bIns="0" rtlCol="0"/>
          <a:lstStyle/>
          <a:p>
            <a:endParaRPr/>
          </a:p>
        </p:txBody>
      </p:sp>
      <p:sp>
        <p:nvSpPr>
          <p:cNvPr id="8" name="object 8"/>
          <p:cNvSpPr txBox="1"/>
          <p:nvPr/>
        </p:nvSpPr>
        <p:spPr>
          <a:xfrm>
            <a:off x="683908" y="7620000"/>
            <a:ext cx="2813050" cy="665480"/>
          </a:xfrm>
          <a:prstGeom prst="rect">
            <a:avLst/>
          </a:prstGeom>
        </p:spPr>
        <p:txBody>
          <a:bodyPr vert="horz" wrap="square" lIns="0" tIns="12700" rIns="0" bIns="0" rtlCol="0">
            <a:spAutoFit/>
          </a:bodyPr>
          <a:lstStyle/>
          <a:p>
            <a:pPr marL="12700">
              <a:lnSpc>
                <a:spcPct val="100000"/>
              </a:lnSpc>
              <a:spcBef>
                <a:spcPts val="100"/>
              </a:spcBef>
            </a:pPr>
            <a:r>
              <a:rPr sz="4200" spc="-5">
                <a:latin typeface="Gill Sans MT"/>
                <a:cs typeface="Gill Sans MT"/>
              </a:rPr>
              <a:t>faucet</a:t>
            </a:r>
            <a:r>
              <a:rPr sz="4200" spc="-75">
                <a:latin typeface="Gill Sans MT"/>
                <a:cs typeface="Gill Sans MT"/>
              </a:rPr>
              <a:t> </a:t>
            </a:r>
            <a:r>
              <a:rPr sz="4200">
                <a:latin typeface="Gill Sans MT"/>
                <a:cs typeface="Gill Sans MT"/>
              </a:rPr>
              <a:t>object</a:t>
            </a:r>
          </a:p>
        </p:txBody>
      </p:sp>
      <p:sp>
        <p:nvSpPr>
          <p:cNvPr id="9" name="object 9"/>
          <p:cNvSpPr/>
          <p:nvPr/>
        </p:nvSpPr>
        <p:spPr>
          <a:xfrm>
            <a:off x="3822700" y="6426200"/>
            <a:ext cx="4397375" cy="0"/>
          </a:xfrm>
          <a:custGeom>
            <a:avLst/>
            <a:gdLst/>
            <a:ahLst/>
            <a:cxnLst/>
            <a:rect l="l" t="t" r="r" b="b"/>
            <a:pathLst>
              <a:path w="4397375">
                <a:moveTo>
                  <a:pt x="4397291" y="0"/>
                </a:moveTo>
                <a:lnTo>
                  <a:pt x="4378241" y="0"/>
                </a:lnTo>
                <a:lnTo>
                  <a:pt x="0" y="1"/>
                </a:lnTo>
              </a:path>
            </a:pathLst>
          </a:custGeom>
          <a:ln w="38100">
            <a:solidFill>
              <a:srgbClr val="000000"/>
            </a:solidFill>
          </a:ln>
        </p:spPr>
        <p:txBody>
          <a:bodyPr wrap="square" lIns="0" tIns="0" rIns="0" bIns="0" rtlCol="0"/>
          <a:lstStyle/>
          <a:p>
            <a:endParaRPr/>
          </a:p>
        </p:txBody>
      </p:sp>
      <p:sp>
        <p:nvSpPr>
          <p:cNvPr id="10" name="object 10"/>
          <p:cNvSpPr/>
          <p:nvPr/>
        </p:nvSpPr>
        <p:spPr>
          <a:xfrm>
            <a:off x="8159031" y="6342379"/>
            <a:ext cx="167640" cy="167640"/>
          </a:xfrm>
          <a:custGeom>
            <a:avLst/>
            <a:gdLst/>
            <a:ahLst/>
            <a:cxnLst/>
            <a:rect l="l" t="t" r="r" b="b"/>
            <a:pathLst>
              <a:path w="167640" h="167640">
                <a:moveTo>
                  <a:pt x="0" y="0"/>
                </a:moveTo>
                <a:lnTo>
                  <a:pt x="41909" y="83820"/>
                </a:lnTo>
                <a:lnTo>
                  <a:pt x="0" y="167640"/>
                </a:lnTo>
                <a:lnTo>
                  <a:pt x="167640" y="83820"/>
                </a:lnTo>
                <a:lnTo>
                  <a:pt x="0" y="0"/>
                </a:lnTo>
                <a:close/>
              </a:path>
            </a:pathLst>
          </a:custGeom>
          <a:solidFill>
            <a:srgbClr val="000000"/>
          </a:solidFill>
        </p:spPr>
        <p:txBody>
          <a:bodyPr wrap="square" lIns="0" tIns="0" rIns="0" bIns="0" rtlCol="0"/>
          <a:lstStyle/>
          <a:p>
            <a:endParaRPr/>
          </a:p>
        </p:txBody>
      </p:sp>
      <p:sp>
        <p:nvSpPr>
          <p:cNvPr id="11" name="object 11"/>
          <p:cNvSpPr txBox="1">
            <a:spLocks noGrp="1"/>
          </p:cNvSpPr>
          <p:nvPr>
            <p:ph type="body" idx="1"/>
          </p:nvPr>
        </p:nvSpPr>
        <p:spPr>
          <a:prstGeom prst="rect">
            <a:avLst/>
          </a:prstGeom>
        </p:spPr>
        <p:txBody>
          <a:bodyPr vert="horz" wrap="square" lIns="0" tIns="12700" rIns="0" bIns="0" rtlCol="0">
            <a:spAutoFit/>
          </a:bodyPr>
          <a:lstStyle/>
          <a:p>
            <a:pPr algn="ctr">
              <a:lnSpc>
                <a:spcPts val="4970"/>
              </a:lnSpc>
              <a:spcBef>
                <a:spcPts val="100"/>
              </a:spcBef>
              <a:tabLst>
                <a:tab pos="2407920" algn="l"/>
                <a:tab pos="2878455" algn="l"/>
              </a:tabLst>
            </a:pPr>
            <a:r>
              <a:t>The </a:t>
            </a:r>
            <a:r>
              <a:rPr spc="-20"/>
              <a:t>world	</a:t>
            </a:r>
            <a:r>
              <a:rPr spc="-5"/>
              <a:t>is	composed </a:t>
            </a:r>
            <a:r>
              <a:t>of</a:t>
            </a:r>
            <a:r>
              <a:rPr spc="-5"/>
              <a:t> </a:t>
            </a:r>
            <a:r>
              <a:rPr i="1" spc="-5">
                <a:latin typeface="Gill Sans MT"/>
                <a:cs typeface="Gill Sans MT"/>
              </a:rPr>
              <a:t>objects</a:t>
            </a:r>
          </a:p>
          <a:p>
            <a:pPr algn="ctr">
              <a:lnSpc>
                <a:spcPts val="4970"/>
              </a:lnSpc>
              <a:tabLst>
                <a:tab pos="1415415" algn="l"/>
                <a:tab pos="3230245" algn="l"/>
                <a:tab pos="5455285" algn="l"/>
              </a:tabLst>
            </a:pPr>
            <a:r>
              <a:rPr spc="-5"/>
              <a:t>which	interact	with</a:t>
            </a:r>
            <a:r>
              <a:t> </a:t>
            </a:r>
            <a:r>
              <a:rPr spc="-5"/>
              <a:t>each	other in </a:t>
            </a:r>
            <a:r>
              <a:t>well-defined</a:t>
            </a:r>
            <a:r>
              <a:rPr spc="-45"/>
              <a:t> ways</a:t>
            </a:r>
          </a:p>
          <a:p>
            <a:pPr algn="ctr">
              <a:lnSpc>
                <a:spcPct val="100000"/>
              </a:lnSpc>
              <a:spcBef>
                <a:spcPts val="2810"/>
              </a:spcBef>
            </a:pPr>
            <a:r>
              <a:rPr spc="-5"/>
              <a:t>Example: boiling</a:t>
            </a:r>
            <a:r>
              <a:rPr spc="-425"/>
              <a:t> </a:t>
            </a:r>
            <a:r>
              <a:rPr spc="-5"/>
              <a:t>water</a:t>
            </a:r>
          </a:p>
          <a:p>
            <a:pPr>
              <a:lnSpc>
                <a:spcPct val="100000"/>
              </a:lnSpc>
              <a:spcBef>
                <a:spcPts val="40"/>
              </a:spcBef>
            </a:pPr>
            <a:endParaRPr sz="5000">
              <a:latin typeface="Times New Roman"/>
              <a:cs typeface="Times New Roman"/>
            </a:endParaRPr>
          </a:p>
          <a:p>
            <a:pPr marL="3665220" marR="4495165" indent="259079">
              <a:lnSpc>
                <a:spcPts val="4900"/>
              </a:lnSpc>
            </a:pPr>
            <a:r>
              <a:rPr spc="-5"/>
              <a:t>Interaction:  </a:t>
            </a:r>
            <a:r>
              <a:rPr spc="30"/>
              <a:t>fill </a:t>
            </a:r>
            <a:r>
              <a:rPr spc="-5"/>
              <a:t>with</a:t>
            </a:r>
            <a:r>
              <a:rPr spc="-105"/>
              <a:t> </a:t>
            </a:r>
            <a:r>
              <a:rPr spc="-5"/>
              <a:t>water</a:t>
            </a:r>
          </a:p>
        </p:txBody>
      </p:sp>
      <p:sp>
        <p:nvSpPr>
          <p:cNvPr id="12" name="object 12"/>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tabLst>
                <a:tab pos="2475865" algn="l"/>
              </a:tabLst>
            </a:pPr>
            <a:r>
              <a:t>B</a:t>
            </a:r>
            <a:r>
              <a:rPr spc="-5"/>
              <a:t>a</a:t>
            </a:r>
            <a:r>
              <a:t>s</a:t>
            </a:r>
            <a:r>
              <a:rPr spc="-5"/>
              <a:t>i</a:t>
            </a:r>
            <a:r>
              <a:t>c	I</a:t>
            </a:r>
            <a:r>
              <a:rPr spc="-5"/>
              <a:t>d</a:t>
            </a:r>
            <a:r>
              <a:t>ea</a:t>
            </a:r>
          </a:p>
        </p:txBody>
      </p:sp>
      <p:sp>
        <p:nvSpPr>
          <p:cNvPr id="3" name="object 3"/>
          <p:cNvSpPr/>
          <p:nvPr/>
        </p:nvSpPr>
        <p:spPr>
          <a:xfrm>
            <a:off x="0" y="3340100"/>
            <a:ext cx="13004800" cy="0"/>
          </a:xfrm>
          <a:custGeom>
            <a:avLst/>
            <a:gdLst/>
            <a:ahLst/>
            <a:cxnLst/>
            <a:rect l="l" t="t" r="r" b="b"/>
            <a:pathLst>
              <a:path w="13004800">
                <a:moveTo>
                  <a:pt x="0" y="0"/>
                </a:moveTo>
                <a:lnTo>
                  <a:pt x="13004800" y="0"/>
                </a:lnTo>
              </a:path>
            </a:pathLst>
          </a:custGeom>
          <a:ln w="38100">
            <a:solidFill>
              <a:srgbClr val="000000"/>
            </a:solidFill>
          </a:ln>
        </p:spPr>
        <p:txBody>
          <a:bodyPr wrap="square" lIns="0" tIns="0" rIns="0" bIns="0" rtlCol="0"/>
          <a:lstStyle/>
          <a:p>
            <a:endParaRPr/>
          </a:p>
        </p:txBody>
      </p:sp>
      <p:sp>
        <p:nvSpPr>
          <p:cNvPr id="4" name="object 4"/>
          <p:cNvSpPr txBox="1">
            <a:spLocks noGrp="1"/>
          </p:cNvSpPr>
          <p:nvPr>
            <p:ph type="body" idx="1"/>
          </p:nvPr>
        </p:nvSpPr>
        <p:spPr>
          <a:prstGeom prst="rect">
            <a:avLst/>
          </a:prstGeom>
        </p:spPr>
        <p:txBody>
          <a:bodyPr vert="horz" wrap="square" lIns="0" tIns="12700" rIns="0" bIns="0" rtlCol="0">
            <a:spAutoFit/>
          </a:bodyPr>
          <a:lstStyle/>
          <a:p>
            <a:pPr algn="ctr">
              <a:lnSpc>
                <a:spcPts val="4970"/>
              </a:lnSpc>
              <a:spcBef>
                <a:spcPts val="100"/>
              </a:spcBef>
              <a:tabLst>
                <a:tab pos="2407920" algn="l"/>
                <a:tab pos="2878455" algn="l"/>
              </a:tabLst>
            </a:pPr>
            <a:r>
              <a:t>The </a:t>
            </a:r>
            <a:r>
              <a:rPr spc="-20"/>
              <a:t>world	</a:t>
            </a:r>
            <a:r>
              <a:rPr spc="-5"/>
              <a:t>is	composed </a:t>
            </a:r>
            <a:r>
              <a:t>of</a:t>
            </a:r>
            <a:r>
              <a:rPr spc="-5"/>
              <a:t> </a:t>
            </a:r>
            <a:r>
              <a:rPr i="1" spc="-5">
                <a:latin typeface="Gill Sans MT"/>
                <a:cs typeface="Gill Sans MT"/>
              </a:rPr>
              <a:t>objects</a:t>
            </a:r>
          </a:p>
          <a:p>
            <a:pPr algn="ctr">
              <a:lnSpc>
                <a:spcPts val="4970"/>
              </a:lnSpc>
              <a:tabLst>
                <a:tab pos="1415415" algn="l"/>
                <a:tab pos="3230245" algn="l"/>
                <a:tab pos="5455285" algn="l"/>
              </a:tabLst>
            </a:pPr>
            <a:r>
              <a:rPr spc="-5"/>
              <a:t>which	interact	with</a:t>
            </a:r>
            <a:r>
              <a:t> </a:t>
            </a:r>
            <a:r>
              <a:rPr spc="-5"/>
              <a:t>each	other in </a:t>
            </a:r>
            <a:r>
              <a:t>well-defined</a:t>
            </a:r>
            <a:r>
              <a:rPr spc="-45"/>
              <a:t> ways</a:t>
            </a:r>
          </a:p>
          <a:p>
            <a:pPr algn="ctr">
              <a:lnSpc>
                <a:spcPct val="100000"/>
              </a:lnSpc>
              <a:spcBef>
                <a:spcPts val="2810"/>
              </a:spcBef>
            </a:pPr>
            <a:r>
              <a:rPr spc="-5"/>
              <a:t>Example: boiling</a:t>
            </a:r>
            <a:r>
              <a:rPr spc="-425"/>
              <a:t> </a:t>
            </a:r>
            <a:r>
              <a:rPr spc="-5"/>
              <a:t>water</a:t>
            </a:r>
          </a:p>
        </p:txBody>
      </p:sp>
      <p:sp>
        <p:nvSpPr>
          <p:cNvPr id="5" name="object 5"/>
          <p:cNvSpPr/>
          <p:nvPr/>
        </p:nvSpPr>
        <p:spPr>
          <a:xfrm>
            <a:off x="8712200" y="5740400"/>
            <a:ext cx="2781300" cy="1739900"/>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8971048" y="7620000"/>
            <a:ext cx="2257425" cy="665480"/>
          </a:xfrm>
          <a:prstGeom prst="rect">
            <a:avLst/>
          </a:prstGeom>
        </p:spPr>
        <p:txBody>
          <a:bodyPr vert="horz" wrap="square" lIns="0" tIns="12700" rIns="0" bIns="0" rtlCol="0">
            <a:spAutoFit/>
          </a:bodyPr>
          <a:lstStyle/>
          <a:p>
            <a:pPr marL="12700">
              <a:lnSpc>
                <a:spcPct val="100000"/>
              </a:lnSpc>
              <a:spcBef>
                <a:spcPts val="100"/>
              </a:spcBef>
            </a:pPr>
            <a:r>
              <a:rPr sz="4200" spc="-5">
                <a:latin typeface="Gill Sans MT"/>
                <a:cs typeface="Gill Sans MT"/>
              </a:rPr>
              <a:t>pot</a:t>
            </a:r>
            <a:r>
              <a:rPr sz="4200" spc="-90">
                <a:latin typeface="Gill Sans MT"/>
                <a:cs typeface="Gill Sans MT"/>
              </a:rPr>
              <a:t> </a:t>
            </a:r>
            <a:r>
              <a:rPr sz="4200">
                <a:latin typeface="Gill Sans MT"/>
                <a:cs typeface="Gill Sans MT"/>
              </a:rPr>
              <a:t>object</a:t>
            </a:r>
          </a:p>
        </p:txBody>
      </p:sp>
      <p:sp>
        <p:nvSpPr>
          <p:cNvPr id="7" name="object 7"/>
          <p:cNvSpPr/>
          <p:nvPr/>
        </p:nvSpPr>
        <p:spPr>
          <a:xfrm>
            <a:off x="9906000" y="6756400"/>
            <a:ext cx="406400" cy="584200"/>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tabLst>
                <a:tab pos="2475865" algn="l"/>
              </a:tabLst>
            </a:pPr>
            <a:r>
              <a:t>B</a:t>
            </a:r>
            <a:r>
              <a:rPr spc="-5"/>
              <a:t>a</a:t>
            </a:r>
            <a:r>
              <a:t>s</a:t>
            </a:r>
            <a:r>
              <a:rPr spc="-5"/>
              <a:t>i</a:t>
            </a:r>
            <a:r>
              <a:t>c	I</a:t>
            </a:r>
            <a:r>
              <a:rPr spc="-5"/>
              <a:t>d</a:t>
            </a:r>
            <a:r>
              <a:t>ea</a:t>
            </a:r>
          </a:p>
        </p:txBody>
      </p:sp>
      <p:sp>
        <p:nvSpPr>
          <p:cNvPr id="3" name="object 3"/>
          <p:cNvSpPr/>
          <p:nvPr/>
        </p:nvSpPr>
        <p:spPr>
          <a:xfrm>
            <a:off x="0" y="3340100"/>
            <a:ext cx="13004800" cy="0"/>
          </a:xfrm>
          <a:custGeom>
            <a:avLst/>
            <a:gdLst/>
            <a:ahLst/>
            <a:cxnLst/>
            <a:rect l="l" t="t" r="r" b="b"/>
            <a:pathLst>
              <a:path w="13004800">
                <a:moveTo>
                  <a:pt x="0" y="0"/>
                </a:moveTo>
                <a:lnTo>
                  <a:pt x="13004800" y="0"/>
                </a:lnTo>
              </a:path>
            </a:pathLst>
          </a:custGeom>
          <a:ln w="38100">
            <a:solidFill>
              <a:srgbClr val="000000"/>
            </a:solidFill>
          </a:ln>
        </p:spPr>
        <p:txBody>
          <a:bodyPr wrap="square" lIns="0" tIns="0" rIns="0" bIns="0" rtlCol="0"/>
          <a:lstStyle/>
          <a:p>
            <a:endParaRPr/>
          </a:p>
        </p:txBody>
      </p:sp>
      <p:sp>
        <p:nvSpPr>
          <p:cNvPr id="4" name="object 4"/>
          <p:cNvSpPr/>
          <p:nvPr/>
        </p:nvSpPr>
        <p:spPr>
          <a:xfrm>
            <a:off x="8712200" y="5740400"/>
            <a:ext cx="2781300" cy="1739900"/>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8971048" y="7620000"/>
            <a:ext cx="2257425" cy="665480"/>
          </a:xfrm>
          <a:prstGeom prst="rect">
            <a:avLst/>
          </a:prstGeom>
        </p:spPr>
        <p:txBody>
          <a:bodyPr vert="horz" wrap="square" lIns="0" tIns="12700" rIns="0" bIns="0" rtlCol="0">
            <a:spAutoFit/>
          </a:bodyPr>
          <a:lstStyle/>
          <a:p>
            <a:pPr marL="12700">
              <a:lnSpc>
                <a:spcPct val="100000"/>
              </a:lnSpc>
              <a:spcBef>
                <a:spcPts val="100"/>
              </a:spcBef>
            </a:pPr>
            <a:r>
              <a:rPr sz="4200" spc="-5">
                <a:latin typeface="Gill Sans MT"/>
                <a:cs typeface="Gill Sans MT"/>
              </a:rPr>
              <a:t>pot</a:t>
            </a:r>
            <a:r>
              <a:rPr sz="4200" spc="-90">
                <a:latin typeface="Gill Sans MT"/>
                <a:cs typeface="Gill Sans MT"/>
              </a:rPr>
              <a:t> </a:t>
            </a:r>
            <a:r>
              <a:rPr sz="4200">
                <a:latin typeface="Gill Sans MT"/>
                <a:cs typeface="Gill Sans MT"/>
              </a:rPr>
              <a:t>object</a:t>
            </a:r>
          </a:p>
        </p:txBody>
      </p:sp>
      <p:sp>
        <p:nvSpPr>
          <p:cNvPr id="6" name="object 6"/>
          <p:cNvSpPr/>
          <p:nvPr/>
        </p:nvSpPr>
        <p:spPr>
          <a:xfrm>
            <a:off x="9906000" y="6756400"/>
            <a:ext cx="406400" cy="584200"/>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714864" y="8915400"/>
            <a:ext cx="2668905" cy="665480"/>
          </a:xfrm>
          <a:prstGeom prst="rect">
            <a:avLst/>
          </a:prstGeom>
        </p:spPr>
        <p:txBody>
          <a:bodyPr vert="horz" wrap="square" lIns="0" tIns="12700" rIns="0" bIns="0" rtlCol="0">
            <a:spAutoFit/>
          </a:bodyPr>
          <a:lstStyle/>
          <a:p>
            <a:pPr marL="12700">
              <a:lnSpc>
                <a:spcPct val="100000"/>
              </a:lnSpc>
              <a:spcBef>
                <a:spcPts val="100"/>
              </a:spcBef>
            </a:pPr>
            <a:r>
              <a:rPr sz="4200" spc="-30">
                <a:latin typeface="Gill Sans MT"/>
                <a:cs typeface="Gill Sans MT"/>
              </a:rPr>
              <a:t>stove</a:t>
            </a:r>
            <a:r>
              <a:rPr sz="4200" spc="-80">
                <a:latin typeface="Gill Sans MT"/>
                <a:cs typeface="Gill Sans MT"/>
              </a:rPr>
              <a:t> </a:t>
            </a:r>
            <a:r>
              <a:rPr sz="4200">
                <a:latin typeface="Gill Sans MT"/>
                <a:cs typeface="Gill Sans MT"/>
              </a:rPr>
              <a:t>object</a:t>
            </a:r>
          </a:p>
        </p:txBody>
      </p:sp>
      <p:sp>
        <p:nvSpPr>
          <p:cNvPr id="8" name="object 8"/>
          <p:cNvSpPr txBox="1">
            <a:spLocks noGrp="1"/>
          </p:cNvSpPr>
          <p:nvPr>
            <p:ph type="body" idx="1"/>
          </p:nvPr>
        </p:nvSpPr>
        <p:spPr>
          <a:prstGeom prst="rect">
            <a:avLst/>
          </a:prstGeom>
        </p:spPr>
        <p:txBody>
          <a:bodyPr vert="horz" wrap="square" lIns="0" tIns="12700" rIns="0" bIns="0" rtlCol="0">
            <a:spAutoFit/>
          </a:bodyPr>
          <a:lstStyle/>
          <a:p>
            <a:pPr algn="ctr">
              <a:lnSpc>
                <a:spcPts val="4970"/>
              </a:lnSpc>
              <a:spcBef>
                <a:spcPts val="100"/>
              </a:spcBef>
              <a:tabLst>
                <a:tab pos="2407920" algn="l"/>
                <a:tab pos="2878455" algn="l"/>
              </a:tabLst>
            </a:pPr>
            <a:r>
              <a:t>The </a:t>
            </a:r>
            <a:r>
              <a:rPr spc="-20"/>
              <a:t>world	</a:t>
            </a:r>
            <a:r>
              <a:rPr spc="-5"/>
              <a:t>is	composed </a:t>
            </a:r>
            <a:r>
              <a:t>of</a:t>
            </a:r>
            <a:r>
              <a:rPr spc="-5"/>
              <a:t> </a:t>
            </a:r>
            <a:r>
              <a:rPr i="1" spc="-5">
                <a:latin typeface="Gill Sans MT"/>
                <a:cs typeface="Gill Sans MT"/>
              </a:rPr>
              <a:t>objects</a:t>
            </a:r>
          </a:p>
          <a:p>
            <a:pPr algn="ctr">
              <a:lnSpc>
                <a:spcPts val="4970"/>
              </a:lnSpc>
              <a:tabLst>
                <a:tab pos="1415415" algn="l"/>
                <a:tab pos="3230245" algn="l"/>
                <a:tab pos="5455285" algn="l"/>
              </a:tabLst>
            </a:pPr>
            <a:r>
              <a:rPr spc="-5"/>
              <a:t>which	interact	with</a:t>
            </a:r>
            <a:r>
              <a:t> </a:t>
            </a:r>
            <a:r>
              <a:rPr spc="-5"/>
              <a:t>each	other in </a:t>
            </a:r>
            <a:r>
              <a:t>well-defined</a:t>
            </a:r>
            <a:r>
              <a:rPr spc="-45"/>
              <a:t> ways</a:t>
            </a:r>
          </a:p>
          <a:p>
            <a:pPr marL="4102735" marR="3158490" indent="-936625">
              <a:lnSpc>
                <a:spcPct val="153800"/>
              </a:lnSpc>
              <a:spcBef>
                <a:spcPts val="95"/>
              </a:spcBef>
            </a:pPr>
            <a:r>
              <a:rPr spc="-5"/>
              <a:t>Example: boiling</a:t>
            </a:r>
            <a:r>
              <a:rPr spc="-450"/>
              <a:t> </a:t>
            </a:r>
            <a:r>
              <a:rPr spc="-5"/>
              <a:t>water  Interaction:</a:t>
            </a:r>
          </a:p>
          <a:p>
            <a:pPr marL="3702685">
              <a:lnSpc>
                <a:spcPts val="4900"/>
              </a:lnSpc>
              <a:tabLst>
                <a:tab pos="4956810" algn="l"/>
              </a:tabLst>
            </a:pPr>
            <a:r>
              <a:rPr spc="-5"/>
              <a:t>Place	</a:t>
            </a:r>
            <a:r>
              <a:t>on </a:t>
            </a:r>
            <a:r>
              <a:rPr spc="-5"/>
              <a:t>top</a:t>
            </a:r>
            <a:r>
              <a:rPr spc="-20"/>
              <a:t> </a:t>
            </a:r>
            <a:r>
              <a:t>of</a:t>
            </a:r>
          </a:p>
        </p:txBody>
      </p:sp>
      <p:sp>
        <p:nvSpPr>
          <p:cNvPr id="9" name="object 9"/>
          <p:cNvSpPr/>
          <p:nvPr/>
        </p:nvSpPr>
        <p:spPr>
          <a:xfrm>
            <a:off x="3933507" y="6172200"/>
            <a:ext cx="4491355" cy="0"/>
          </a:xfrm>
          <a:custGeom>
            <a:avLst/>
            <a:gdLst/>
            <a:ahLst/>
            <a:cxnLst/>
            <a:rect l="l" t="t" r="r" b="b"/>
            <a:pathLst>
              <a:path w="4491355">
                <a:moveTo>
                  <a:pt x="0" y="0"/>
                </a:moveTo>
                <a:lnTo>
                  <a:pt x="19050" y="0"/>
                </a:lnTo>
                <a:lnTo>
                  <a:pt x="4490754" y="0"/>
                </a:lnTo>
              </a:path>
            </a:pathLst>
          </a:custGeom>
          <a:ln w="38100">
            <a:solidFill>
              <a:srgbClr val="000000"/>
            </a:solidFill>
          </a:ln>
        </p:spPr>
        <p:txBody>
          <a:bodyPr wrap="square" lIns="0" tIns="0" rIns="0" bIns="0" rtlCol="0"/>
          <a:lstStyle/>
          <a:p>
            <a:endParaRPr/>
          </a:p>
        </p:txBody>
      </p:sp>
      <p:sp>
        <p:nvSpPr>
          <p:cNvPr id="10" name="object 10"/>
          <p:cNvSpPr/>
          <p:nvPr/>
        </p:nvSpPr>
        <p:spPr>
          <a:xfrm>
            <a:off x="3826827" y="6088379"/>
            <a:ext cx="167640" cy="167640"/>
          </a:xfrm>
          <a:custGeom>
            <a:avLst/>
            <a:gdLst/>
            <a:ahLst/>
            <a:cxnLst/>
            <a:rect l="l" t="t" r="r" b="b"/>
            <a:pathLst>
              <a:path w="167639" h="167639">
                <a:moveTo>
                  <a:pt x="167639" y="0"/>
                </a:moveTo>
                <a:lnTo>
                  <a:pt x="0" y="83820"/>
                </a:lnTo>
                <a:lnTo>
                  <a:pt x="167639" y="167640"/>
                </a:lnTo>
                <a:lnTo>
                  <a:pt x="125730" y="83820"/>
                </a:lnTo>
                <a:lnTo>
                  <a:pt x="167639" y="0"/>
                </a:lnTo>
                <a:close/>
              </a:path>
            </a:pathLst>
          </a:custGeom>
          <a:solidFill>
            <a:srgbClr val="000000"/>
          </a:solidFill>
        </p:spPr>
        <p:txBody>
          <a:bodyPr wrap="square" lIns="0" tIns="0" rIns="0" bIns="0" rtlCol="0"/>
          <a:lstStyle/>
          <a:p>
            <a:endParaRPr/>
          </a:p>
        </p:txBody>
      </p:sp>
      <p:sp>
        <p:nvSpPr>
          <p:cNvPr id="11" name="object 11"/>
          <p:cNvSpPr/>
          <p:nvPr/>
        </p:nvSpPr>
        <p:spPr>
          <a:xfrm>
            <a:off x="723900" y="5753100"/>
            <a:ext cx="2667000" cy="3048000"/>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3900" y="5753100"/>
            <a:ext cx="2667000" cy="3048000"/>
          </a:xfrm>
          <a:prstGeom prst="rect">
            <a:avLst/>
          </a:prstGeom>
          <a:blipFill>
            <a:blip r:embed="rId3" cstate="print"/>
            <a:stretch>
              <a:fillRect/>
            </a:stretch>
          </a:blip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tabLst>
                <a:tab pos="2475865" algn="l"/>
              </a:tabLst>
            </a:pPr>
            <a:r>
              <a:t>B</a:t>
            </a:r>
            <a:r>
              <a:rPr spc="-5"/>
              <a:t>a</a:t>
            </a:r>
            <a:r>
              <a:t>s</a:t>
            </a:r>
            <a:r>
              <a:rPr spc="-5"/>
              <a:t>i</a:t>
            </a:r>
            <a:r>
              <a:t>c	I</a:t>
            </a:r>
            <a:r>
              <a:rPr spc="-5"/>
              <a:t>d</a:t>
            </a:r>
            <a:r>
              <a:t>ea</a:t>
            </a:r>
          </a:p>
        </p:txBody>
      </p:sp>
      <p:sp>
        <p:nvSpPr>
          <p:cNvPr id="4" name="object 4"/>
          <p:cNvSpPr/>
          <p:nvPr/>
        </p:nvSpPr>
        <p:spPr>
          <a:xfrm>
            <a:off x="0" y="3340100"/>
            <a:ext cx="13004800" cy="0"/>
          </a:xfrm>
          <a:custGeom>
            <a:avLst/>
            <a:gdLst/>
            <a:ahLst/>
            <a:cxnLst/>
            <a:rect l="l" t="t" r="r" b="b"/>
            <a:pathLst>
              <a:path w="13004800">
                <a:moveTo>
                  <a:pt x="0" y="0"/>
                </a:moveTo>
                <a:lnTo>
                  <a:pt x="13004800" y="0"/>
                </a:lnTo>
              </a:path>
            </a:pathLst>
          </a:custGeom>
          <a:ln w="38100">
            <a:solidFill>
              <a:srgbClr val="000000"/>
            </a:solidFill>
          </a:ln>
        </p:spPr>
        <p:txBody>
          <a:bodyPr wrap="square" lIns="0" tIns="0" rIns="0" bIns="0" rtlCol="0"/>
          <a:lstStyle/>
          <a:p>
            <a:endParaRPr/>
          </a:p>
        </p:txBody>
      </p:sp>
      <p:sp>
        <p:nvSpPr>
          <p:cNvPr id="5" name="object 5"/>
          <p:cNvSpPr txBox="1">
            <a:spLocks noGrp="1"/>
          </p:cNvSpPr>
          <p:nvPr>
            <p:ph type="body" idx="1"/>
          </p:nvPr>
        </p:nvSpPr>
        <p:spPr>
          <a:prstGeom prst="rect">
            <a:avLst/>
          </a:prstGeom>
        </p:spPr>
        <p:txBody>
          <a:bodyPr vert="horz" wrap="square" lIns="0" tIns="12700" rIns="0" bIns="0" rtlCol="0">
            <a:spAutoFit/>
          </a:bodyPr>
          <a:lstStyle/>
          <a:p>
            <a:pPr algn="ctr">
              <a:lnSpc>
                <a:spcPts val="4970"/>
              </a:lnSpc>
              <a:spcBef>
                <a:spcPts val="100"/>
              </a:spcBef>
              <a:tabLst>
                <a:tab pos="2407920" algn="l"/>
                <a:tab pos="2878455" algn="l"/>
              </a:tabLst>
            </a:pPr>
            <a:r>
              <a:t>The </a:t>
            </a:r>
            <a:r>
              <a:rPr spc="-20"/>
              <a:t>world	</a:t>
            </a:r>
            <a:r>
              <a:rPr spc="-5"/>
              <a:t>is	composed </a:t>
            </a:r>
            <a:r>
              <a:t>of</a:t>
            </a:r>
            <a:r>
              <a:rPr spc="-5"/>
              <a:t> </a:t>
            </a:r>
            <a:r>
              <a:rPr i="1" spc="-5">
                <a:latin typeface="Gill Sans MT"/>
                <a:cs typeface="Gill Sans MT"/>
              </a:rPr>
              <a:t>objects</a:t>
            </a:r>
          </a:p>
          <a:p>
            <a:pPr algn="ctr">
              <a:lnSpc>
                <a:spcPts val="4970"/>
              </a:lnSpc>
              <a:tabLst>
                <a:tab pos="1415415" algn="l"/>
                <a:tab pos="3230245" algn="l"/>
                <a:tab pos="5455285" algn="l"/>
              </a:tabLst>
            </a:pPr>
            <a:r>
              <a:rPr spc="-5"/>
              <a:t>which	interact	with</a:t>
            </a:r>
            <a:r>
              <a:t> </a:t>
            </a:r>
            <a:r>
              <a:rPr spc="-5"/>
              <a:t>each	other in </a:t>
            </a:r>
            <a:r>
              <a:t>well-defined</a:t>
            </a:r>
            <a:r>
              <a:rPr spc="-45"/>
              <a:t> ways</a:t>
            </a:r>
          </a:p>
          <a:p>
            <a:pPr algn="ctr">
              <a:lnSpc>
                <a:spcPct val="100000"/>
              </a:lnSpc>
              <a:spcBef>
                <a:spcPts val="2810"/>
              </a:spcBef>
            </a:pPr>
            <a:r>
              <a:rPr spc="-5"/>
              <a:t>Example: boiling</a:t>
            </a:r>
            <a:r>
              <a:rPr spc="-425"/>
              <a:t> </a:t>
            </a:r>
            <a:r>
              <a:rPr spc="-5"/>
              <a:t>water</a:t>
            </a:r>
          </a:p>
        </p:txBody>
      </p:sp>
      <p:sp>
        <p:nvSpPr>
          <p:cNvPr id="6" name="object 6"/>
          <p:cNvSpPr txBox="1"/>
          <p:nvPr/>
        </p:nvSpPr>
        <p:spPr>
          <a:xfrm>
            <a:off x="714864" y="8915400"/>
            <a:ext cx="2668905" cy="665480"/>
          </a:xfrm>
          <a:prstGeom prst="rect">
            <a:avLst/>
          </a:prstGeom>
        </p:spPr>
        <p:txBody>
          <a:bodyPr vert="horz" wrap="square" lIns="0" tIns="12700" rIns="0" bIns="0" rtlCol="0">
            <a:spAutoFit/>
          </a:bodyPr>
          <a:lstStyle/>
          <a:p>
            <a:pPr marL="12700">
              <a:lnSpc>
                <a:spcPct val="100000"/>
              </a:lnSpc>
              <a:spcBef>
                <a:spcPts val="100"/>
              </a:spcBef>
            </a:pPr>
            <a:r>
              <a:rPr sz="4200" spc="-30">
                <a:latin typeface="Gill Sans MT"/>
                <a:cs typeface="Gill Sans MT"/>
              </a:rPr>
              <a:t>stove</a:t>
            </a:r>
            <a:r>
              <a:rPr sz="4200" spc="-80">
                <a:latin typeface="Gill Sans MT"/>
                <a:cs typeface="Gill Sans MT"/>
              </a:rPr>
              <a:t> </a:t>
            </a:r>
            <a:r>
              <a:rPr sz="4200">
                <a:latin typeface="Gill Sans MT"/>
                <a:cs typeface="Gill Sans MT"/>
              </a:rPr>
              <a:t>object</a:t>
            </a:r>
          </a:p>
        </p:txBody>
      </p:sp>
      <p:sp>
        <p:nvSpPr>
          <p:cNvPr id="7" name="object 7"/>
          <p:cNvSpPr/>
          <p:nvPr/>
        </p:nvSpPr>
        <p:spPr>
          <a:xfrm>
            <a:off x="660400" y="4470400"/>
            <a:ext cx="2781300" cy="1739900"/>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1854200" y="5486400"/>
            <a:ext cx="406400" cy="584200"/>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tabLst>
                <a:tab pos="2475865" algn="l"/>
              </a:tabLst>
            </a:pPr>
            <a:r>
              <a:t>B</a:t>
            </a:r>
            <a:r>
              <a:rPr spc="-5"/>
              <a:t>a</a:t>
            </a:r>
            <a:r>
              <a:t>s</a:t>
            </a:r>
            <a:r>
              <a:rPr spc="-5"/>
              <a:t>i</a:t>
            </a:r>
            <a:r>
              <a:t>c	I</a:t>
            </a:r>
            <a:r>
              <a:rPr spc="-5"/>
              <a:t>d</a:t>
            </a:r>
            <a:r>
              <a:t>ea</a:t>
            </a:r>
          </a:p>
        </p:txBody>
      </p:sp>
      <p:sp>
        <p:nvSpPr>
          <p:cNvPr id="3" name="object 3"/>
          <p:cNvSpPr/>
          <p:nvPr/>
        </p:nvSpPr>
        <p:spPr>
          <a:xfrm>
            <a:off x="0" y="3340100"/>
            <a:ext cx="13004800" cy="0"/>
          </a:xfrm>
          <a:custGeom>
            <a:avLst/>
            <a:gdLst/>
            <a:ahLst/>
            <a:cxnLst/>
            <a:rect l="l" t="t" r="r" b="b"/>
            <a:pathLst>
              <a:path w="13004800">
                <a:moveTo>
                  <a:pt x="0" y="0"/>
                </a:moveTo>
                <a:lnTo>
                  <a:pt x="13004800" y="0"/>
                </a:lnTo>
              </a:path>
            </a:pathLst>
          </a:custGeom>
          <a:ln w="38100">
            <a:solidFill>
              <a:srgbClr val="000000"/>
            </a:solidFill>
          </a:ln>
        </p:spPr>
        <p:txBody>
          <a:bodyPr wrap="square" lIns="0" tIns="0" rIns="0" bIns="0" rtlCol="0"/>
          <a:lstStyle/>
          <a:p>
            <a:endParaRPr/>
          </a:p>
        </p:txBody>
      </p:sp>
      <p:sp>
        <p:nvSpPr>
          <p:cNvPr id="4" name="object 4"/>
          <p:cNvSpPr txBox="1">
            <a:spLocks noGrp="1"/>
          </p:cNvSpPr>
          <p:nvPr>
            <p:ph type="body" idx="1"/>
          </p:nvPr>
        </p:nvSpPr>
        <p:spPr>
          <a:prstGeom prst="rect">
            <a:avLst/>
          </a:prstGeom>
        </p:spPr>
        <p:txBody>
          <a:bodyPr vert="horz" wrap="square" lIns="0" tIns="12700" rIns="0" bIns="0" rtlCol="0">
            <a:spAutoFit/>
          </a:bodyPr>
          <a:lstStyle/>
          <a:p>
            <a:pPr algn="ctr">
              <a:lnSpc>
                <a:spcPts val="4970"/>
              </a:lnSpc>
              <a:spcBef>
                <a:spcPts val="100"/>
              </a:spcBef>
              <a:tabLst>
                <a:tab pos="2407920" algn="l"/>
                <a:tab pos="2878455" algn="l"/>
              </a:tabLst>
            </a:pPr>
            <a:r>
              <a:t>The </a:t>
            </a:r>
            <a:r>
              <a:rPr spc="-20"/>
              <a:t>world	</a:t>
            </a:r>
            <a:r>
              <a:rPr spc="-5"/>
              <a:t>is	composed </a:t>
            </a:r>
            <a:r>
              <a:t>of</a:t>
            </a:r>
            <a:r>
              <a:rPr spc="-5"/>
              <a:t> </a:t>
            </a:r>
            <a:r>
              <a:rPr i="1" spc="-5">
                <a:latin typeface="Gill Sans MT"/>
                <a:cs typeface="Gill Sans MT"/>
              </a:rPr>
              <a:t>objects</a:t>
            </a:r>
          </a:p>
          <a:p>
            <a:pPr algn="ctr">
              <a:lnSpc>
                <a:spcPts val="4970"/>
              </a:lnSpc>
              <a:tabLst>
                <a:tab pos="1415415" algn="l"/>
                <a:tab pos="3230245" algn="l"/>
                <a:tab pos="5455285" algn="l"/>
              </a:tabLst>
            </a:pPr>
            <a:r>
              <a:rPr spc="-5"/>
              <a:t>which	interact	with</a:t>
            </a:r>
            <a:r>
              <a:t> </a:t>
            </a:r>
            <a:r>
              <a:rPr spc="-5"/>
              <a:t>each	other in </a:t>
            </a:r>
            <a:r>
              <a:t>well-defined</a:t>
            </a:r>
            <a:r>
              <a:rPr spc="-45"/>
              <a:t> ways</a:t>
            </a:r>
          </a:p>
          <a:p>
            <a:pPr algn="ctr">
              <a:lnSpc>
                <a:spcPct val="100000"/>
              </a:lnSpc>
              <a:spcBef>
                <a:spcPts val="2810"/>
              </a:spcBef>
            </a:pPr>
            <a:r>
              <a:rPr spc="-5"/>
              <a:t>Example: boiling</a:t>
            </a:r>
            <a:r>
              <a:rPr spc="-425"/>
              <a:t> </a:t>
            </a:r>
            <a:r>
              <a:rPr spc="-5"/>
              <a:t>water</a:t>
            </a:r>
          </a:p>
        </p:txBody>
      </p:sp>
      <p:sp>
        <p:nvSpPr>
          <p:cNvPr id="5" name="object 5"/>
          <p:cNvSpPr/>
          <p:nvPr/>
        </p:nvSpPr>
        <p:spPr>
          <a:xfrm>
            <a:off x="2044700" y="5194300"/>
            <a:ext cx="355600" cy="53340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3746005" y="6954207"/>
            <a:ext cx="918844" cy="784225"/>
          </a:xfrm>
          <a:custGeom>
            <a:avLst/>
            <a:gdLst/>
            <a:ahLst/>
            <a:cxnLst/>
            <a:rect l="l" t="t" r="r" b="b"/>
            <a:pathLst>
              <a:path w="918845" h="784225">
                <a:moveTo>
                  <a:pt x="0" y="0"/>
                </a:moveTo>
                <a:lnTo>
                  <a:pt x="75347" y="10433"/>
                </a:lnTo>
                <a:lnTo>
                  <a:pt x="146916" y="21112"/>
                </a:lnTo>
                <a:lnTo>
                  <a:pt x="214778" y="32028"/>
                </a:lnTo>
                <a:lnTo>
                  <a:pt x="279005" y="43171"/>
                </a:lnTo>
                <a:lnTo>
                  <a:pt x="339669" y="54532"/>
                </a:lnTo>
                <a:lnTo>
                  <a:pt x="396841" y="66100"/>
                </a:lnTo>
                <a:lnTo>
                  <a:pt x="450595" y="77867"/>
                </a:lnTo>
                <a:lnTo>
                  <a:pt x="501001" y="89823"/>
                </a:lnTo>
                <a:lnTo>
                  <a:pt x="548133" y="101958"/>
                </a:lnTo>
                <a:lnTo>
                  <a:pt x="592061" y="114262"/>
                </a:lnTo>
                <a:lnTo>
                  <a:pt x="632858" y="126727"/>
                </a:lnTo>
                <a:lnTo>
                  <a:pt x="670596" y="139342"/>
                </a:lnTo>
                <a:lnTo>
                  <a:pt x="737181" y="164985"/>
                </a:lnTo>
                <a:lnTo>
                  <a:pt x="792394" y="191116"/>
                </a:lnTo>
                <a:lnTo>
                  <a:pt x="836810" y="217657"/>
                </a:lnTo>
                <a:lnTo>
                  <a:pt x="871004" y="244531"/>
                </a:lnTo>
                <a:lnTo>
                  <a:pt x="904391" y="285301"/>
                </a:lnTo>
                <a:lnTo>
                  <a:pt x="918018" y="326391"/>
                </a:lnTo>
                <a:lnTo>
                  <a:pt x="918505" y="340114"/>
                </a:lnTo>
                <a:lnTo>
                  <a:pt x="917085" y="353835"/>
                </a:lnTo>
                <a:lnTo>
                  <a:pt x="902100" y="394884"/>
                </a:lnTo>
                <a:lnTo>
                  <a:pt x="872538" y="435564"/>
                </a:lnTo>
                <a:lnTo>
                  <a:pt x="830343" y="475615"/>
                </a:lnTo>
                <a:lnTo>
                  <a:pt x="796154" y="501840"/>
                </a:lnTo>
                <a:lnTo>
                  <a:pt x="757790" y="527594"/>
                </a:lnTo>
                <a:lnTo>
                  <a:pt x="715827" y="552801"/>
                </a:lnTo>
                <a:lnTo>
                  <a:pt x="670841" y="577383"/>
                </a:lnTo>
                <a:lnTo>
                  <a:pt x="623407" y="601266"/>
                </a:lnTo>
                <a:lnTo>
                  <a:pt x="574102" y="624371"/>
                </a:lnTo>
                <a:lnTo>
                  <a:pt x="523500" y="646623"/>
                </a:lnTo>
                <a:lnTo>
                  <a:pt x="472179" y="667945"/>
                </a:lnTo>
                <a:lnTo>
                  <a:pt x="420713" y="688259"/>
                </a:lnTo>
                <a:lnTo>
                  <a:pt x="369679" y="707490"/>
                </a:lnTo>
                <a:lnTo>
                  <a:pt x="319653" y="725561"/>
                </a:lnTo>
                <a:lnTo>
                  <a:pt x="271209" y="742396"/>
                </a:lnTo>
                <a:lnTo>
                  <a:pt x="224925" y="757917"/>
                </a:lnTo>
                <a:lnTo>
                  <a:pt x="181376" y="772048"/>
                </a:lnTo>
                <a:lnTo>
                  <a:pt x="160807" y="778568"/>
                </a:lnTo>
                <a:lnTo>
                  <a:pt x="142515" y="783964"/>
                </a:lnTo>
              </a:path>
            </a:pathLst>
          </a:custGeom>
          <a:ln w="38100">
            <a:solidFill>
              <a:srgbClr val="000000"/>
            </a:solidFill>
          </a:ln>
        </p:spPr>
        <p:txBody>
          <a:bodyPr wrap="square" lIns="0" tIns="0" rIns="0" bIns="0" rtlCol="0"/>
          <a:lstStyle/>
          <a:p>
            <a:endParaRPr/>
          </a:p>
        </p:txBody>
      </p:sp>
      <p:sp>
        <p:nvSpPr>
          <p:cNvPr id="7" name="object 7"/>
          <p:cNvSpPr/>
          <p:nvPr/>
        </p:nvSpPr>
        <p:spPr>
          <a:xfrm>
            <a:off x="3746004" y="7652387"/>
            <a:ext cx="184785" cy="161290"/>
          </a:xfrm>
          <a:custGeom>
            <a:avLst/>
            <a:gdLst/>
            <a:ahLst/>
            <a:cxnLst/>
            <a:rect l="l" t="t" r="r" b="b"/>
            <a:pathLst>
              <a:path w="184785" h="161290">
                <a:moveTo>
                  <a:pt x="137069" y="0"/>
                </a:moveTo>
                <a:lnTo>
                  <a:pt x="0" y="127831"/>
                </a:lnTo>
                <a:lnTo>
                  <a:pt x="184506" y="160789"/>
                </a:lnTo>
                <a:lnTo>
                  <a:pt x="137069" y="0"/>
                </a:lnTo>
                <a:close/>
              </a:path>
            </a:pathLst>
          </a:custGeom>
          <a:solidFill>
            <a:srgbClr val="000000"/>
          </a:solidFill>
        </p:spPr>
        <p:txBody>
          <a:bodyPr wrap="square" lIns="0" tIns="0" rIns="0" bIns="0" rtlCol="0"/>
          <a:lstStyle/>
          <a:p>
            <a:endParaRPr/>
          </a:p>
        </p:txBody>
      </p:sp>
      <p:sp>
        <p:nvSpPr>
          <p:cNvPr id="8" name="object 8"/>
          <p:cNvSpPr txBox="1"/>
          <p:nvPr/>
        </p:nvSpPr>
        <p:spPr>
          <a:xfrm>
            <a:off x="714864" y="6699250"/>
            <a:ext cx="7649845" cy="2881630"/>
          </a:xfrm>
          <a:prstGeom prst="rect">
            <a:avLst/>
          </a:prstGeom>
        </p:spPr>
        <p:txBody>
          <a:bodyPr vert="horz" wrap="square" lIns="0" tIns="12700" rIns="0" bIns="0" rtlCol="0">
            <a:spAutoFit/>
          </a:bodyPr>
          <a:lstStyle/>
          <a:p>
            <a:pPr marL="4295775" algn="ctr">
              <a:lnSpc>
                <a:spcPts val="4970"/>
              </a:lnSpc>
              <a:spcBef>
                <a:spcPts val="100"/>
              </a:spcBef>
            </a:pPr>
            <a:r>
              <a:rPr sz="4200" spc="-5">
                <a:latin typeface="Gill Sans MT"/>
                <a:cs typeface="Gill Sans MT"/>
              </a:rPr>
              <a:t>Interaction:</a:t>
            </a:r>
            <a:endParaRPr sz="4200">
              <a:latin typeface="Gill Sans MT"/>
              <a:cs typeface="Gill Sans MT"/>
            </a:endParaRPr>
          </a:p>
          <a:p>
            <a:pPr marL="4295775" algn="ctr">
              <a:lnSpc>
                <a:spcPts val="4970"/>
              </a:lnSpc>
            </a:pPr>
            <a:r>
              <a:rPr sz="4200" spc="-150">
                <a:latin typeface="Gill Sans MT"/>
                <a:cs typeface="Gill Sans MT"/>
              </a:rPr>
              <a:t>Turn </a:t>
            </a:r>
            <a:r>
              <a:rPr sz="4200">
                <a:latin typeface="Gill Sans MT"/>
                <a:cs typeface="Gill Sans MT"/>
              </a:rPr>
              <a:t>on</a:t>
            </a:r>
            <a:r>
              <a:rPr sz="4200" spc="50">
                <a:latin typeface="Gill Sans MT"/>
                <a:cs typeface="Gill Sans MT"/>
              </a:rPr>
              <a:t> </a:t>
            </a:r>
            <a:r>
              <a:rPr sz="4200">
                <a:latin typeface="Gill Sans MT"/>
                <a:cs typeface="Gill Sans MT"/>
              </a:rPr>
              <a:t>burner</a:t>
            </a:r>
          </a:p>
          <a:p>
            <a:pPr>
              <a:lnSpc>
                <a:spcPct val="100000"/>
              </a:lnSpc>
              <a:spcBef>
                <a:spcPts val="35"/>
              </a:spcBef>
            </a:pPr>
            <a:endParaRPr sz="6500">
              <a:latin typeface="Times New Roman"/>
              <a:cs typeface="Times New Roman"/>
            </a:endParaRPr>
          </a:p>
          <a:p>
            <a:pPr marL="12700">
              <a:lnSpc>
                <a:spcPct val="100000"/>
              </a:lnSpc>
            </a:pPr>
            <a:r>
              <a:rPr sz="4200" spc="-30">
                <a:latin typeface="Gill Sans MT"/>
                <a:cs typeface="Gill Sans MT"/>
              </a:rPr>
              <a:t>stove</a:t>
            </a:r>
            <a:r>
              <a:rPr sz="4200" spc="-10">
                <a:latin typeface="Gill Sans MT"/>
                <a:cs typeface="Gill Sans MT"/>
              </a:rPr>
              <a:t> </a:t>
            </a:r>
            <a:r>
              <a:rPr sz="4200">
                <a:latin typeface="Gill Sans MT"/>
                <a:cs typeface="Gill Sans MT"/>
              </a:rPr>
              <a:t>object</a:t>
            </a:r>
          </a:p>
        </p:txBody>
      </p:sp>
      <p:sp>
        <p:nvSpPr>
          <p:cNvPr id="9" name="object 9"/>
          <p:cNvSpPr/>
          <p:nvPr/>
        </p:nvSpPr>
        <p:spPr>
          <a:xfrm>
            <a:off x="723900" y="5753100"/>
            <a:ext cx="2667000" cy="3048000"/>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660400" y="4470400"/>
            <a:ext cx="2781300" cy="1739900"/>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1854200" y="5486400"/>
            <a:ext cx="406400" cy="584200"/>
          </a:xfrm>
          <a:prstGeom prst="rect">
            <a:avLst/>
          </a:prstGeom>
          <a:blipFill>
            <a:blip r:embed="rId6" cstate="print"/>
            <a:stretch>
              <a:fillRect/>
            </a:stretch>
          </a:blipFill>
        </p:spPr>
        <p:txBody>
          <a:bodyPr wrap="square" lIns="0" tIns="0" rIns="0" bIns="0" rtlCol="0"/>
          <a:lstStyle/>
          <a:p>
            <a:endParaRPr/>
          </a:p>
        </p:txBody>
      </p:sp>
      <p:sp>
        <p:nvSpPr>
          <p:cNvPr id="12" name="object 12"/>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96529" y="762000"/>
            <a:ext cx="7411720" cy="1305560"/>
          </a:xfrm>
          <a:prstGeom prst="rect">
            <a:avLst/>
          </a:prstGeom>
        </p:spPr>
        <p:txBody>
          <a:bodyPr vert="horz" wrap="square" lIns="0" tIns="12700" rIns="0" bIns="0" rtlCol="0">
            <a:spAutoFit/>
          </a:bodyPr>
          <a:lstStyle/>
          <a:p>
            <a:pPr marL="12700">
              <a:lnSpc>
                <a:spcPct val="100000"/>
              </a:lnSpc>
              <a:spcBef>
                <a:spcPts val="100"/>
              </a:spcBef>
            </a:pPr>
            <a:r>
              <a:rPr spc="-25"/>
              <a:t>Creating</a:t>
            </a:r>
            <a:r>
              <a:rPr spc="-60"/>
              <a:t> </a:t>
            </a:r>
            <a:r>
              <a:rPr spc="-5"/>
              <a:t>Objects</a:t>
            </a:r>
          </a:p>
        </p:txBody>
      </p:sp>
      <p:sp>
        <p:nvSpPr>
          <p:cNvPr id="3" name="object 3"/>
          <p:cNvSpPr txBox="1"/>
          <p:nvPr/>
        </p:nvSpPr>
        <p:spPr>
          <a:xfrm>
            <a:off x="916849" y="2152650"/>
            <a:ext cx="11161395" cy="1287780"/>
          </a:xfrm>
          <a:prstGeom prst="rect">
            <a:avLst/>
          </a:prstGeom>
        </p:spPr>
        <p:txBody>
          <a:bodyPr vert="horz" wrap="square" lIns="0" tIns="12700" rIns="0" bIns="0" rtlCol="0">
            <a:spAutoFit/>
          </a:bodyPr>
          <a:lstStyle/>
          <a:p>
            <a:pPr algn="ctr">
              <a:lnSpc>
                <a:spcPts val="4970"/>
              </a:lnSpc>
              <a:spcBef>
                <a:spcPts val="100"/>
              </a:spcBef>
            </a:pPr>
            <a:r>
              <a:rPr sz="4200">
                <a:latin typeface="Gill Sans MT"/>
                <a:cs typeface="Gill Sans MT"/>
              </a:rPr>
              <a:t>In </a:t>
            </a:r>
            <a:r>
              <a:rPr sz="4200" spc="-35">
                <a:latin typeface="Gill Sans MT"/>
                <a:cs typeface="Gill Sans MT"/>
              </a:rPr>
              <a:t>Java, </a:t>
            </a:r>
            <a:r>
              <a:rPr sz="4200" spc="-45">
                <a:latin typeface="Gill Sans MT"/>
                <a:cs typeface="Gill Sans MT"/>
              </a:rPr>
              <a:t>we </a:t>
            </a:r>
            <a:r>
              <a:rPr sz="4200" spc="20">
                <a:latin typeface="Gill Sans MT"/>
                <a:cs typeface="Gill Sans MT"/>
              </a:rPr>
              <a:t>first </a:t>
            </a:r>
            <a:r>
              <a:rPr sz="4200">
                <a:latin typeface="Gill Sans MT"/>
                <a:cs typeface="Gill Sans MT"/>
              </a:rPr>
              <a:t>need a </a:t>
            </a:r>
            <a:r>
              <a:rPr sz="4200" i="1" spc="15">
                <a:latin typeface="Gill Sans MT"/>
                <a:cs typeface="Gill Sans MT"/>
              </a:rPr>
              <a:t>class </a:t>
            </a:r>
            <a:r>
              <a:rPr sz="4200">
                <a:latin typeface="Gill Sans MT"/>
                <a:cs typeface="Gill Sans MT"/>
              </a:rPr>
              <a:t>to </a:t>
            </a:r>
            <a:r>
              <a:rPr sz="4200" spc="-35">
                <a:latin typeface="Gill Sans MT"/>
                <a:cs typeface="Gill Sans MT"/>
              </a:rPr>
              <a:t>make </a:t>
            </a:r>
            <a:r>
              <a:rPr sz="4200">
                <a:latin typeface="Gill Sans MT"/>
                <a:cs typeface="Gill Sans MT"/>
              </a:rPr>
              <a:t>an</a:t>
            </a:r>
            <a:r>
              <a:rPr sz="4200" spc="-395">
                <a:latin typeface="Gill Sans MT"/>
                <a:cs typeface="Gill Sans MT"/>
              </a:rPr>
              <a:t> </a:t>
            </a:r>
            <a:r>
              <a:rPr sz="4200" i="1" spc="-5">
                <a:latin typeface="Gill Sans MT"/>
                <a:cs typeface="Gill Sans MT"/>
              </a:rPr>
              <a:t>object</a:t>
            </a:r>
            <a:r>
              <a:rPr sz="4200" spc="-5">
                <a:latin typeface="Gill Sans MT"/>
                <a:cs typeface="Gill Sans MT"/>
              </a:rPr>
              <a:t>.</a:t>
            </a:r>
            <a:endParaRPr sz="4200">
              <a:latin typeface="Gill Sans MT"/>
              <a:cs typeface="Gill Sans MT"/>
            </a:endParaRPr>
          </a:p>
          <a:p>
            <a:pPr algn="ctr">
              <a:lnSpc>
                <a:spcPts val="4970"/>
              </a:lnSpc>
              <a:tabLst>
                <a:tab pos="503555" algn="l"/>
                <a:tab pos="1640839" algn="l"/>
                <a:tab pos="3741420" algn="l"/>
                <a:tab pos="4117340" algn="l"/>
                <a:tab pos="9030970" algn="l"/>
              </a:tabLst>
            </a:pPr>
            <a:r>
              <a:rPr sz="4200">
                <a:latin typeface="Gill Sans MT"/>
                <a:cs typeface="Gill Sans MT"/>
              </a:rPr>
              <a:t>A	class	</a:t>
            </a:r>
            <a:r>
              <a:rPr sz="4200" spc="5">
                <a:latin typeface="Gill Sans MT"/>
                <a:cs typeface="Gill Sans MT"/>
              </a:rPr>
              <a:t>serves</a:t>
            </a:r>
            <a:r>
              <a:rPr sz="4200">
                <a:latin typeface="Gill Sans MT"/>
                <a:cs typeface="Gill Sans MT"/>
              </a:rPr>
              <a:t> as	a	</a:t>
            </a:r>
            <a:r>
              <a:rPr sz="4200" spc="-5">
                <a:latin typeface="Gill Sans MT"/>
                <a:cs typeface="Gill Sans MT"/>
              </a:rPr>
              <a:t>blueprint/template</a:t>
            </a:r>
            <a:r>
              <a:rPr sz="4200" spc="30">
                <a:latin typeface="Gill Sans MT"/>
                <a:cs typeface="Gill Sans MT"/>
              </a:rPr>
              <a:t> </a:t>
            </a:r>
            <a:r>
              <a:rPr sz="4200" spc="-15">
                <a:latin typeface="Gill Sans MT"/>
                <a:cs typeface="Gill Sans MT"/>
              </a:rPr>
              <a:t>for	</a:t>
            </a:r>
            <a:r>
              <a:rPr sz="4200">
                <a:latin typeface="Gill Sans MT"/>
                <a:cs typeface="Gill Sans MT"/>
              </a:rPr>
              <a:t>an</a:t>
            </a:r>
            <a:r>
              <a:rPr sz="4200" spc="-95">
                <a:latin typeface="Gill Sans MT"/>
                <a:cs typeface="Gill Sans MT"/>
              </a:rPr>
              <a:t> </a:t>
            </a:r>
            <a:r>
              <a:rPr sz="4200">
                <a:latin typeface="Gill Sans MT"/>
                <a:cs typeface="Gill Sans MT"/>
              </a:rPr>
              <a:t>object.</a:t>
            </a:r>
          </a:p>
        </p:txBody>
      </p:sp>
      <p:sp>
        <p:nvSpPr>
          <p:cNvPr id="4" name="object 4"/>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96529" y="762000"/>
            <a:ext cx="7411720" cy="1305560"/>
          </a:xfrm>
          <a:prstGeom prst="rect">
            <a:avLst/>
          </a:prstGeom>
        </p:spPr>
        <p:txBody>
          <a:bodyPr vert="horz" wrap="square" lIns="0" tIns="12700" rIns="0" bIns="0" rtlCol="0">
            <a:spAutoFit/>
          </a:bodyPr>
          <a:lstStyle/>
          <a:p>
            <a:pPr marL="12700">
              <a:lnSpc>
                <a:spcPct val="100000"/>
              </a:lnSpc>
              <a:spcBef>
                <a:spcPts val="100"/>
              </a:spcBef>
            </a:pPr>
            <a:r>
              <a:rPr spc="-25"/>
              <a:t>Creating</a:t>
            </a:r>
            <a:r>
              <a:rPr spc="-60"/>
              <a:t> </a:t>
            </a:r>
            <a:r>
              <a:rPr spc="-5"/>
              <a:t>Objects</a:t>
            </a:r>
          </a:p>
        </p:txBody>
      </p:sp>
      <p:sp>
        <p:nvSpPr>
          <p:cNvPr id="3" name="object 3"/>
          <p:cNvSpPr/>
          <p:nvPr/>
        </p:nvSpPr>
        <p:spPr>
          <a:xfrm>
            <a:off x="0" y="3530398"/>
            <a:ext cx="13004800" cy="0"/>
          </a:xfrm>
          <a:custGeom>
            <a:avLst/>
            <a:gdLst/>
            <a:ahLst/>
            <a:cxnLst/>
            <a:rect l="l" t="t" r="r" b="b"/>
            <a:pathLst>
              <a:path w="13004800">
                <a:moveTo>
                  <a:pt x="0" y="0"/>
                </a:moveTo>
                <a:lnTo>
                  <a:pt x="13004800" y="0"/>
                </a:lnTo>
              </a:path>
            </a:pathLst>
          </a:custGeom>
          <a:ln w="3175">
            <a:solidFill>
              <a:srgbClr val="000000"/>
            </a:solidFill>
          </a:ln>
        </p:spPr>
        <p:txBody>
          <a:bodyPr wrap="square" lIns="0" tIns="0" rIns="0" bIns="0" rtlCol="0"/>
          <a:lstStyle/>
          <a:p>
            <a:endParaRPr/>
          </a:p>
        </p:txBody>
      </p:sp>
      <p:sp>
        <p:nvSpPr>
          <p:cNvPr id="4" name="object 4"/>
          <p:cNvSpPr txBox="1"/>
          <p:nvPr/>
        </p:nvSpPr>
        <p:spPr>
          <a:xfrm>
            <a:off x="916849" y="2152650"/>
            <a:ext cx="11161395" cy="2284730"/>
          </a:xfrm>
          <a:prstGeom prst="rect">
            <a:avLst/>
          </a:prstGeom>
        </p:spPr>
        <p:txBody>
          <a:bodyPr vert="horz" wrap="square" lIns="0" tIns="12700" rIns="0" bIns="0" rtlCol="0">
            <a:spAutoFit/>
          </a:bodyPr>
          <a:lstStyle/>
          <a:p>
            <a:pPr algn="ctr">
              <a:lnSpc>
                <a:spcPts val="4970"/>
              </a:lnSpc>
              <a:spcBef>
                <a:spcPts val="100"/>
              </a:spcBef>
            </a:pPr>
            <a:r>
              <a:rPr sz="4200">
                <a:latin typeface="Gill Sans MT"/>
                <a:cs typeface="Gill Sans MT"/>
              </a:rPr>
              <a:t>In </a:t>
            </a:r>
            <a:r>
              <a:rPr sz="4200" spc="-35">
                <a:latin typeface="Gill Sans MT"/>
                <a:cs typeface="Gill Sans MT"/>
              </a:rPr>
              <a:t>Java, </a:t>
            </a:r>
            <a:r>
              <a:rPr sz="4200" spc="-45">
                <a:latin typeface="Gill Sans MT"/>
                <a:cs typeface="Gill Sans MT"/>
              </a:rPr>
              <a:t>we </a:t>
            </a:r>
            <a:r>
              <a:rPr sz="4200" spc="20">
                <a:latin typeface="Gill Sans MT"/>
                <a:cs typeface="Gill Sans MT"/>
              </a:rPr>
              <a:t>first </a:t>
            </a:r>
            <a:r>
              <a:rPr sz="4200">
                <a:latin typeface="Gill Sans MT"/>
                <a:cs typeface="Gill Sans MT"/>
              </a:rPr>
              <a:t>need a </a:t>
            </a:r>
            <a:r>
              <a:rPr sz="4200" i="1" spc="15">
                <a:latin typeface="Gill Sans MT"/>
                <a:cs typeface="Gill Sans MT"/>
              </a:rPr>
              <a:t>class </a:t>
            </a:r>
            <a:r>
              <a:rPr sz="4200">
                <a:latin typeface="Gill Sans MT"/>
                <a:cs typeface="Gill Sans MT"/>
              </a:rPr>
              <a:t>to </a:t>
            </a:r>
            <a:r>
              <a:rPr sz="4200" spc="-35">
                <a:latin typeface="Gill Sans MT"/>
                <a:cs typeface="Gill Sans MT"/>
              </a:rPr>
              <a:t>make </a:t>
            </a:r>
            <a:r>
              <a:rPr sz="4200">
                <a:latin typeface="Gill Sans MT"/>
                <a:cs typeface="Gill Sans MT"/>
              </a:rPr>
              <a:t>an</a:t>
            </a:r>
            <a:r>
              <a:rPr sz="4200" spc="-395">
                <a:latin typeface="Gill Sans MT"/>
                <a:cs typeface="Gill Sans MT"/>
              </a:rPr>
              <a:t> </a:t>
            </a:r>
            <a:r>
              <a:rPr sz="4200" i="1" spc="-5">
                <a:latin typeface="Gill Sans MT"/>
                <a:cs typeface="Gill Sans MT"/>
              </a:rPr>
              <a:t>object</a:t>
            </a:r>
            <a:r>
              <a:rPr sz="4200" spc="-5">
                <a:latin typeface="Gill Sans MT"/>
                <a:cs typeface="Gill Sans MT"/>
              </a:rPr>
              <a:t>.</a:t>
            </a:r>
            <a:endParaRPr sz="4200">
              <a:latin typeface="Gill Sans MT"/>
              <a:cs typeface="Gill Sans MT"/>
            </a:endParaRPr>
          </a:p>
          <a:p>
            <a:pPr algn="ctr">
              <a:lnSpc>
                <a:spcPts val="4970"/>
              </a:lnSpc>
              <a:tabLst>
                <a:tab pos="503555" algn="l"/>
                <a:tab pos="1640839" algn="l"/>
                <a:tab pos="3741420" algn="l"/>
                <a:tab pos="4117340" algn="l"/>
                <a:tab pos="9030970" algn="l"/>
              </a:tabLst>
            </a:pPr>
            <a:r>
              <a:rPr sz="4200">
                <a:latin typeface="Gill Sans MT"/>
                <a:cs typeface="Gill Sans MT"/>
              </a:rPr>
              <a:t>A	class	</a:t>
            </a:r>
            <a:r>
              <a:rPr sz="4200" spc="5">
                <a:latin typeface="Gill Sans MT"/>
                <a:cs typeface="Gill Sans MT"/>
              </a:rPr>
              <a:t>serves</a:t>
            </a:r>
            <a:r>
              <a:rPr sz="4200">
                <a:latin typeface="Gill Sans MT"/>
                <a:cs typeface="Gill Sans MT"/>
              </a:rPr>
              <a:t> as	a	</a:t>
            </a:r>
            <a:r>
              <a:rPr sz="4200" spc="-5">
                <a:latin typeface="Gill Sans MT"/>
                <a:cs typeface="Gill Sans MT"/>
              </a:rPr>
              <a:t>blueprint/template</a:t>
            </a:r>
            <a:r>
              <a:rPr sz="4200" spc="30">
                <a:latin typeface="Gill Sans MT"/>
                <a:cs typeface="Gill Sans MT"/>
              </a:rPr>
              <a:t> </a:t>
            </a:r>
            <a:r>
              <a:rPr sz="4200" spc="-15">
                <a:latin typeface="Gill Sans MT"/>
                <a:cs typeface="Gill Sans MT"/>
              </a:rPr>
              <a:t>for	</a:t>
            </a:r>
            <a:r>
              <a:rPr sz="4200">
                <a:latin typeface="Gill Sans MT"/>
                <a:cs typeface="Gill Sans MT"/>
              </a:rPr>
              <a:t>an</a:t>
            </a:r>
            <a:r>
              <a:rPr sz="4200" spc="-95">
                <a:latin typeface="Gill Sans MT"/>
                <a:cs typeface="Gill Sans MT"/>
              </a:rPr>
              <a:t> </a:t>
            </a:r>
            <a:r>
              <a:rPr sz="4200">
                <a:latin typeface="Gill Sans MT"/>
                <a:cs typeface="Gill Sans MT"/>
              </a:rPr>
              <a:t>object.</a:t>
            </a:r>
          </a:p>
          <a:p>
            <a:pPr marL="141605" algn="ctr">
              <a:lnSpc>
                <a:spcPct val="100000"/>
              </a:lnSpc>
              <a:spcBef>
                <a:spcPts val="2810"/>
              </a:spcBef>
            </a:pPr>
            <a:r>
              <a:rPr sz="4200" spc="-30">
                <a:latin typeface="Gill Sans MT"/>
                <a:cs typeface="Gill Sans MT"/>
              </a:rPr>
              <a:t>Stove</a:t>
            </a:r>
            <a:r>
              <a:rPr sz="4200" spc="-10">
                <a:latin typeface="Gill Sans MT"/>
                <a:cs typeface="Gill Sans MT"/>
              </a:rPr>
              <a:t> </a:t>
            </a:r>
            <a:r>
              <a:rPr sz="4200">
                <a:latin typeface="Gill Sans MT"/>
                <a:cs typeface="Gill Sans MT"/>
              </a:rPr>
              <a:t>Class</a:t>
            </a:r>
          </a:p>
        </p:txBody>
      </p:sp>
      <p:sp>
        <p:nvSpPr>
          <p:cNvPr id="5" name="object 5"/>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96529" y="762000"/>
            <a:ext cx="7411720" cy="1305560"/>
          </a:xfrm>
          <a:prstGeom prst="rect">
            <a:avLst/>
          </a:prstGeom>
        </p:spPr>
        <p:txBody>
          <a:bodyPr vert="horz" wrap="square" lIns="0" tIns="12700" rIns="0" bIns="0" rtlCol="0">
            <a:spAutoFit/>
          </a:bodyPr>
          <a:lstStyle/>
          <a:p>
            <a:pPr marL="12700">
              <a:lnSpc>
                <a:spcPct val="100000"/>
              </a:lnSpc>
              <a:spcBef>
                <a:spcPts val="100"/>
              </a:spcBef>
            </a:pPr>
            <a:r>
              <a:rPr spc="-25"/>
              <a:t>Creating</a:t>
            </a:r>
            <a:r>
              <a:rPr spc="-60"/>
              <a:t> </a:t>
            </a:r>
            <a:r>
              <a:rPr spc="-5"/>
              <a:t>Objects</a:t>
            </a:r>
          </a:p>
        </p:txBody>
      </p:sp>
      <p:sp>
        <p:nvSpPr>
          <p:cNvPr id="3" name="object 3"/>
          <p:cNvSpPr/>
          <p:nvPr/>
        </p:nvSpPr>
        <p:spPr>
          <a:xfrm>
            <a:off x="0" y="3530398"/>
            <a:ext cx="13004800" cy="0"/>
          </a:xfrm>
          <a:custGeom>
            <a:avLst/>
            <a:gdLst/>
            <a:ahLst/>
            <a:cxnLst/>
            <a:rect l="l" t="t" r="r" b="b"/>
            <a:pathLst>
              <a:path w="13004800">
                <a:moveTo>
                  <a:pt x="0" y="0"/>
                </a:moveTo>
                <a:lnTo>
                  <a:pt x="13004800" y="0"/>
                </a:lnTo>
              </a:path>
            </a:pathLst>
          </a:custGeom>
          <a:ln w="3175">
            <a:solidFill>
              <a:srgbClr val="000000"/>
            </a:solidFill>
          </a:ln>
        </p:spPr>
        <p:txBody>
          <a:bodyPr wrap="square" lIns="0" tIns="0" rIns="0" bIns="0" rtlCol="0"/>
          <a:lstStyle/>
          <a:p>
            <a:endParaRPr/>
          </a:p>
        </p:txBody>
      </p:sp>
      <p:sp>
        <p:nvSpPr>
          <p:cNvPr id="4" name="object 4"/>
          <p:cNvSpPr/>
          <p:nvPr/>
        </p:nvSpPr>
        <p:spPr>
          <a:xfrm>
            <a:off x="3671921" y="4582566"/>
            <a:ext cx="1416050" cy="1142365"/>
          </a:xfrm>
          <a:custGeom>
            <a:avLst/>
            <a:gdLst/>
            <a:ahLst/>
            <a:cxnLst/>
            <a:rect l="l" t="t" r="r" b="b"/>
            <a:pathLst>
              <a:path w="1416050" h="1142364">
                <a:moveTo>
                  <a:pt x="0" y="1141851"/>
                </a:moveTo>
                <a:lnTo>
                  <a:pt x="14827" y="1129891"/>
                </a:lnTo>
                <a:lnTo>
                  <a:pt x="1415469" y="0"/>
                </a:lnTo>
              </a:path>
            </a:pathLst>
          </a:custGeom>
          <a:ln w="38100">
            <a:solidFill>
              <a:srgbClr val="000000"/>
            </a:solidFill>
          </a:ln>
        </p:spPr>
        <p:txBody>
          <a:bodyPr wrap="square" lIns="0" tIns="0" rIns="0" bIns="0" rtlCol="0"/>
          <a:lstStyle/>
          <a:p>
            <a:endParaRPr/>
          </a:p>
        </p:txBody>
      </p:sp>
      <p:sp>
        <p:nvSpPr>
          <p:cNvPr id="5" name="object 5"/>
          <p:cNvSpPr/>
          <p:nvPr/>
        </p:nvSpPr>
        <p:spPr>
          <a:xfrm>
            <a:off x="3588890" y="5620904"/>
            <a:ext cx="183515" cy="170815"/>
          </a:xfrm>
          <a:custGeom>
            <a:avLst/>
            <a:gdLst/>
            <a:ahLst/>
            <a:cxnLst/>
            <a:rect l="l" t="t" r="r" b="b"/>
            <a:pathLst>
              <a:path w="183514" h="170814">
                <a:moveTo>
                  <a:pt x="77850" y="0"/>
                </a:moveTo>
                <a:lnTo>
                  <a:pt x="0" y="170493"/>
                </a:lnTo>
                <a:lnTo>
                  <a:pt x="183106" y="130477"/>
                </a:lnTo>
                <a:lnTo>
                  <a:pt x="97858" y="91553"/>
                </a:lnTo>
                <a:lnTo>
                  <a:pt x="77850" y="0"/>
                </a:lnTo>
                <a:close/>
              </a:path>
            </a:pathLst>
          </a:custGeom>
          <a:solidFill>
            <a:srgbClr val="000000"/>
          </a:solidFill>
        </p:spPr>
        <p:txBody>
          <a:bodyPr wrap="square" lIns="0" tIns="0" rIns="0" bIns="0" rtlCol="0"/>
          <a:lstStyle/>
          <a:p>
            <a:endParaRPr/>
          </a:p>
        </p:txBody>
      </p:sp>
      <p:sp>
        <p:nvSpPr>
          <p:cNvPr id="6" name="object 6"/>
          <p:cNvSpPr/>
          <p:nvPr/>
        </p:nvSpPr>
        <p:spPr>
          <a:xfrm>
            <a:off x="6578600" y="4616000"/>
            <a:ext cx="0" cy="812165"/>
          </a:xfrm>
          <a:custGeom>
            <a:avLst/>
            <a:gdLst/>
            <a:ahLst/>
            <a:cxnLst/>
            <a:rect l="l" t="t" r="r" b="b"/>
            <a:pathLst>
              <a:path h="812164">
                <a:moveTo>
                  <a:pt x="0" y="812171"/>
                </a:moveTo>
                <a:lnTo>
                  <a:pt x="0" y="793121"/>
                </a:lnTo>
                <a:lnTo>
                  <a:pt x="0" y="0"/>
                </a:lnTo>
              </a:path>
            </a:pathLst>
          </a:custGeom>
          <a:ln w="38100">
            <a:solidFill>
              <a:srgbClr val="000000"/>
            </a:solidFill>
          </a:ln>
        </p:spPr>
        <p:txBody>
          <a:bodyPr wrap="square" lIns="0" tIns="0" rIns="0" bIns="0" rtlCol="0"/>
          <a:lstStyle/>
          <a:p>
            <a:endParaRPr/>
          </a:p>
        </p:txBody>
      </p:sp>
      <p:sp>
        <p:nvSpPr>
          <p:cNvPr id="7" name="object 7"/>
          <p:cNvSpPr/>
          <p:nvPr/>
        </p:nvSpPr>
        <p:spPr>
          <a:xfrm>
            <a:off x="6494779" y="5367211"/>
            <a:ext cx="167640" cy="167639"/>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7989491" y="4387155"/>
            <a:ext cx="1400175" cy="981710"/>
          </a:xfrm>
          <a:custGeom>
            <a:avLst/>
            <a:gdLst/>
            <a:ahLst/>
            <a:cxnLst/>
            <a:rect l="l" t="t" r="r" b="b"/>
            <a:pathLst>
              <a:path w="1400175" h="981710">
                <a:moveTo>
                  <a:pt x="1400155" y="981501"/>
                </a:moveTo>
                <a:lnTo>
                  <a:pt x="1384556" y="970568"/>
                </a:lnTo>
                <a:lnTo>
                  <a:pt x="0" y="0"/>
                </a:lnTo>
              </a:path>
            </a:pathLst>
          </a:custGeom>
          <a:ln w="38100">
            <a:solidFill>
              <a:srgbClr val="000000"/>
            </a:solidFill>
          </a:ln>
        </p:spPr>
        <p:txBody>
          <a:bodyPr wrap="square" lIns="0" tIns="0" rIns="0" bIns="0" rtlCol="0"/>
          <a:lstStyle/>
          <a:p>
            <a:endParaRPr/>
          </a:p>
        </p:txBody>
      </p:sp>
      <p:sp>
        <p:nvSpPr>
          <p:cNvPr id="9" name="object 9"/>
          <p:cNvSpPr/>
          <p:nvPr/>
        </p:nvSpPr>
        <p:spPr>
          <a:xfrm>
            <a:off x="9291617" y="5265030"/>
            <a:ext cx="185420" cy="165100"/>
          </a:xfrm>
          <a:custGeom>
            <a:avLst/>
            <a:gdLst/>
            <a:ahLst/>
            <a:cxnLst/>
            <a:rect l="l" t="t" r="r" b="b"/>
            <a:pathLst>
              <a:path w="185420" h="165100">
                <a:moveTo>
                  <a:pt x="96225" y="0"/>
                </a:moveTo>
                <a:lnTo>
                  <a:pt x="82430" y="92693"/>
                </a:lnTo>
                <a:lnTo>
                  <a:pt x="0" y="137273"/>
                </a:lnTo>
                <a:lnTo>
                  <a:pt x="185384" y="164862"/>
                </a:lnTo>
                <a:lnTo>
                  <a:pt x="96225" y="0"/>
                </a:lnTo>
                <a:close/>
              </a:path>
            </a:pathLst>
          </a:custGeom>
          <a:solidFill>
            <a:srgbClr val="000000"/>
          </a:solidFill>
        </p:spPr>
        <p:txBody>
          <a:bodyPr wrap="square" lIns="0" tIns="0" rIns="0" bIns="0" rtlCol="0"/>
          <a:lstStyle/>
          <a:p>
            <a:endParaRPr/>
          </a:p>
        </p:txBody>
      </p:sp>
      <p:sp>
        <p:nvSpPr>
          <p:cNvPr id="10" name="object 10"/>
          <p:cNvSpPr/>
          <p:nvPr/>
        </p:nvSpPr>
        <p:spPr>
          <a:xfrm>
            <a:off x="800100" y="5473700"/>
            <a:ext cx="2667000" cy="3048000"/>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5334000" y="5765800"/>
            <a:ext cx="2476500" cy="3009900"/>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9093200" y="5650779"/>
            <a:ext cx="2984500" cy="3252325"/>
          </a:xfrm>
          <a:prstGeom prst="rect">
            <a:avLst/>
          </a:prstGeom>
          <a:blipFill>
            <a:blip r:embed="rId6" cstate="print"/>
            <a:stretch>
              <a:fillRect/>
            </a:stretch>
          </a:blipFill>
        </p:spPr>
        <p:txBody>
          <a:bodyPr wrap="square" lIns="0" tIns="0" rIns="0" bIns="0" rtlCol="0"/>
          <a:lstStyle/>
          <a:p>
            <a:endParaRPr/>
          </a:p>
        </p:txBody>
      </p:sp>
      <p:sp>
        <p:nvSpPr>
          <p:cNvPr id="13" name="object 13"/>
          <p:cNvSpPr txBox="1"/>
          <p:nvPr/>
        </p:nvSpPr>
        <p:spPr>
          <a:xfrm>
            <a:off x="916849" y="2152650"/>
            <a:ext cx="11161395" cy="2284730"/>
          </a:xfrm>
          <a:prstGeom prst="rect">
            <a:avLst/>
          </a:prstGeom>
        </p:spPr>
        <p:txBody>
          <a:bodyPr vert="horz" wrap="square" lIns="0" tIns="12700" rIns="0" bIns="0" rtlCol="0">
            <a:spAutoFit/>
          </a:bodyPr>
          <a:lstStyle/>
          <a:p>
            <a:pPr algn="ctr">
              <a:lnSpc>
                <a:spcPts val="4970"/>
              </a:lnSpc>
              <a:spcBef>
                <a:spcPts val="100"/>
              </a:spcBef>
            </a:pPr>
            <a:r>
              <a:rPr sz="4200">
                <a:latin typeface="Gill Sans MT"/>
                <a:cs typeface="Gill Sans MT"/>
              </a:rPr>
              <a:t>In </a:t>
            </a:r>
            <a:r>
              <a:rPr sz="4200" spc="-35">
                <a:latin typeface="Gill Sans MT"/>
                <a:cs typeface="Gill Sans MT"/>
              </a:rPr>
              <a:t>Java, </a:t>
            </a:r>
            <a:r>
              <a:rPr sz="4200" spc="-45">
                <a:latin typeface="Gill Sans MT"/>
                <a:cs typeface="Gill Sans MT"/>
              </a:rPr>
              <a:t>we </a:t>
            </a:r>
            <a:r>
              <a:rPr sz="4200" spc="20">
                <a:latin typeface="Gill Sans MT"/>
                <a:cs typeface="Gill Sans MT"/>
              </a:rPr>
              <a:t>first </a:t>
            </a:r>
            <a:r>
              <a:rPr sz="4200">
                <a:latin typeface="Gill Sans MT"/>
                <a:cs typeface="Gill Sans MT"/>
              </a:rPr>
              <a:t>need a </a:t>
            </a:r>
            <a:r>
              <a:rPr sz="4200" i="1" spc="15">
                <a:latin typeface="Gill Sans MT"/>
                <a:cs typeface="Gill Sans MT"/>
              </a:rPr>
              <a:t>class </a:t>
            </a:r>
            <a:r>
              <a:rPr sz="4200">
                <a:latin typeface="Gill Sans MT"/>
                <a:cs typeface="Gill Sans MT"/>
              </a:rPr>
              <a:t>to </a:t>
            </a:r>
            <a:r>
              <a:rPr sz="4200" spc="-35">
                <a:latin typeface="Gill Sans MT"/>
                <a:cs typeface="Gill Sans MT"/>
              </a:rPr>
              <a:t>make </a:t>
            </a:r>
            <a:r>
              <a:rPr sz="4200">
                <a:latin typeface="Gill Sans MT"/>
                <a:cs typeface="Gill Sans MT"/>
              </a:rPr>
              <a:t>an</a:t>
            </a:r>
            <a:r>
              <a:rPr sz="4200" spc="-395">
                <a:latin typeface="Gill Sans MT"/>
                <a:cs typeface="Gill Sans MT"/>
              </a:rPr>
              <a:t> </a:t>
            </a:r>
            <a:r>
              <a:rPr sz="4200" i="1" spc="-5">
                <a:latin typeface="Gill Sans MT"/>
                <a:cs typeface="Gill Sans MT"/>
              </a:rPr>
              <a:t>object</a:t>
            </a:r>
            <a:r>
              <a:rPr sz="4200" spc="-5">
                <a:latin typeface="Gill Sans MT"/>
                <a:cs typeface="Gill Sans MT"/>
              </a:rPr>
              <a:t>.</a:t>
            </a:r>
            <a:endParaRPr sz="4200">
              <a:latin typeface="Gill Sans MT"/>
              <a:cs typeface="Gill Sans MT"/>
            </a:endParaRPr>
          </a:p>
          <a:p>
            <a:pPr algn="ctr">
              <a:lnSpc>
                <a:spcPts val="4970"/>
              </a:lnSpc>
              <a:tabLst>
                <a:tab pos="503555" algn="l"/>
                <a:tab pos="1640839" algn="l"/>
                <a:tab pos="3741420" algn="l"/>
                <a:tab pos="4117340" algn="l"/>
                <a:tab pos="9030970" algn="l"/>
              </a:tabLst>
            </a:pPr>
            <a:r>
              <a:rPr sz="4200">
                <a:latin typeface="Gill Sans MT"/>
                <a:cs typeface="Gill Sans MT"/>
              </a:rPr>
              <a:t>A	class	</a:t>
            </a:r>
            <a:r>
              <a:rPr sz="4200" spc="5">
                <a:latin typeface="Gill Sans MT"/>
                <a:cs typeface="Gill Sans MT"/>
              </a:rPr>
              <a:t>serves</a:t>
            </a:r>
            <a:r>
              <a:rPr sz="4200">
                <a:latin typeface="Gill Sans MT"/>
                <a:cs typeface="Gill Sans MT"/>
              </a:rPr>
              <a:t> as	a	</a:t>
            </a:r>
            <a:r>
              <a:rPr sz="4200" spc="-5">
                <a:latin typeface="Gill Sans MT"/>
                <a:cs typeface="Gill Sans MT"/>
              </a:rPr>
              <a:t>blueprint/template</a:t>
            </a:r>
            <a:r>
              <a:rPr sz="4200" spc="30">
                <a:latin typeface="Gill Sans MT"/>
                <a:cs typeface="Gill Sans MT"/>
              </a:rPr>
              <a:t> </a:t>
            </a:r>
            <a:r>
              <a:rPr sz="4200" spc="-15">
                <a:latin typeface="Gill Sans MT"/>
                <a:cs typeface="Gill Sans MT"/>
              </a:rPr>
              <a:t>for	</a:t>
            </a:r>
            <a:r>
              <a:rPr sz="4200">
                <a:latin typeface="Gill Sans MT"/>
                <a:cs typeface="Gill Sans MT"/>
              </a:rPr>
              <a:t>an</a:t>
            </a:r>
            <a:r>
              <a:rPr sz="4200" spc="-95">
                <a:latin typeface="Gill Sans MT"/>
                <a:cs typeface="Gill Sans MT"/>
              </a:rPr>
              <a:t> </a:t>
            </a:r>
            <a:r>
              <a:rPr sz="4200">
                <a:latin typeface="Gill Sans MT"/>
                <a:cs typeface="Gill Sans MT"/>
              </a:rPr>
              <a:t>object.</a:t>
            </a:r>
          </a:p>
          <a:p>
            <a:pPr marL="141605" algn="ctr">
              <a:lnSpc>
                <a:spcPct val="100000"/>
              </a:lnSpc>
              <a:spcBef>
                <a:spcPts val="2810"/>
              </a:spcBef>
            </a:pPr>
            <a:r>
              <a:rPr sz="4200" spc="-30">
                <a:latin typeface="Gill Sans MT"/>
                <a:cs typeface="Gill Sans MT"/>
              </a:rPr>
              <a:t>Stove</a:t>
            </a:r>
            <a:r>
              <a:rPr sz="4200" spc="-10">
                <a:latin typeface="Gill Sans MT"/>
                <a:cs typeface="Gill Sans MT"/>
              </a:rPr>
              <a:t> </a:t>
            </a:r>
            <a:r>
              <a:rPr sz="4200">
                <a:latin typeface="Gill Sans MT"/>
                <a:cs typeface="Gill Sans MT"/>
              </a:rPr>
              <a:t>Class</a:t>
            </a:r>
          </a:p>
        </p:txBody>
      </p:sp>
      <p:sp>
        <p:nvSpPr>
          <p:cNvPr id="14" name="object 14"/>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
        <p:nvSpPr>
          <p:cNvPr id="15" name="object 15"/>
          <p:cNvSpPr txBox="1"/>
          <p:nvPr/>
        </p:nvSpPr>
        <p:spPr>
          <a:xfrm>
            <a:off x="114300" y="8712200"/>
            <a:ext cx="11833225" cy="2058256"/>
          </a:xfrm>
          <a:prstGeom prst="rect">
            <a:avLst/>
          </a:prstGeom>
        </p:spPr>
        <p:txBody>
          <a:bodyPr vert="horz" wrap="square" lIns="0" tIns="12700" rIns="0" bIns="0" rtlCol="0">
            <a:spAutoFit/>
          </a:bodyPr>
          <a:lstStyle/>
          <a:p>
            <a:pPr marL="672465">
              <a:lnSpc>
                <a:spcPct val="100000"/>
              </a:lnSpc>
              <a:spcBef>
                <a:spcPts val="100"/>
              </a:spcBef>
              <a:tabLst>
                <a:tab pos="5047615" algn="l"/>
                <a:tab pos="9137015" algn="l"/>
              </a:tabLst>
            </a:pPr>
            <a:r>
              <a:rPr sz="4200" spc="-30">
                <a:latin typeface="Gill Sans MT"/>
                <a:cs typeface="Gill Sans MT"/>
              </a:rPr>
              <a:t>Stove</a:t>
            </a:r>
            <a:r>
              <a:rPr sz="4200">
                <a:latin typeface="Gill Sans MT"/>
                <a:cs typeface="Gill Sans MT"/>
              </a:rPr>
              <a:t> object	</a:t>
            </a:r>
            <a:r>
              <a:rPr sz="4200" spc="-30">
                <a:latin typeface="Gill Sans MT"/>
                <a:cs typeface="Gill Sans MT"/>
              </a:rPr>
              <a:t>Stove</a:t>
            </a:r>
            <a:r>
              <a:rPr sz="4200">
                <a:latin typeface="Gill Sans MT"/>
                <a:cs typeface="Gill Sans MT"/>
              </a:rPr>
              <a:t> object	</a:t>
            </a:r>
            <a:r>
              <a:rPr sz="4200" spc="-30">
                <a:latin typeface="Gill Sans MT"/>
                <a:cs typeface="Gill Sans MT"/>
              </a:rPr>
              <a:t>Stove</a:t>
            </a:r>
            <a:r>
              <a:rPr sz="4200" spc="-75">
                <a:latin typeface="Gill Sans MT"/>
                <a:cs typeface="Gill Sans MT"/>
              </a:rPr>
              <a:t> </a:t>
            </a:r>
            <a:r>
              <a:rPr sz="4200">
                <a:latin typeface="Gill Sans MT"/>
                <a:cs typeface="Gill Sans MT"/>
              </a:rPr>
              <a:t>object</a:t>
            </a:r>
          </a:p>
          <a:p>
            <a:pPr marL="12700">
              <a:lnSpc>
                <a:spcPts val="2620"/>
              </a:lnSpc>
              <a:spcBef>
                <a:spcPts val="2960"/>
              </a:spcBef>
            </a:pPr>
            <a:r>
              <a:rPr sz="2200" spc="-5">
                <a:latin typeface="Lucida Sans Unicode"/>
                <a:cs typeface="Lucida Sans Unicode"/>
              </a:rPr>
              <a:t>-The same class can </a:t>
            </a:r>
            <a:r>
              <a:rPr sz="2200">
                <a:latin typeface="Lucida Sans Unicode"/>
                <a:cs typeface="Lucida Sans Unicode"/>
              </a:rPr>
              <a:t>be </a:t>
            </a:r>
            <a:r>
              <a:rPr sz="2200" spc="-5">
                <a:latin typeface="Lucida Sans Unicode"/>
                <a:cs typeface="Lucida Sans Unicode"/>
              </a:rPr>
              <a:t>used to make </a:t>
            </a:r>
            <a:r>
              <a:rPr sz="2200" spc="-10">
                <a:latin typeface="Lucida Sans Unicode"/>
                <a:cs typeface="Lucida Sans Unicode"/>
              </a:rPr>
              <a:t>di</a:t>
            </a:r>
            <a:r>
              <a:rPr sz="2200" spc="-10">
                <a:latin typeface="Lucida Sans"/>
                <a:cs typeface="Lucida Sans"/>
              </a:rPr>
              <a:t>ff</a:t>
            </a:r>
            <a:r>
              <a:rPr sz="2200" spc="-10">
                <a:latin typeface="Lucida Sans Unicode"/>
                <a:cs typeface="Lucida Sans Unicode"/>
              </a:rPr>
              <a:t>erent</a:t>
            </a:r>
            <a:r>
              <a:rPr sz="2200" spc="10">
                <a:latin typeface="Lucida Sans Unicode"/>
                <a:cs typeface="Lucida Sans Unicode"/>
              </a:rPr>
              <a:t> </a:t>
            </a:r>
            <a:r>
              <a:rPr sz="2200" spc="-5">
                <a:latin typeface="Lucida Sans Unicode"/>
                <a:cs typeface="Lucida Sans Unicode"/>
              </a:rPr>
              <a:t>stoves</a:t>
            </a:r>
            <a:endParaRPr sz="2200">
              <a:latin typeface="Lucida Sans Unicode"/>
              <a:cs typeface="Lucida Sans Unicode"/>
            </a:endParaRPr>
          </a:p>
          <a:p>
            <a:pPr marL="12700" marR="106680">
              <a:lnSpc>
                <a:spcPts val="2600"/>
              </a:lnSpc>
              <a:spcBef>
                <a:spcPts val="100"/>
              </a:spcBef>
              <a:tabLst>
                <a:tab pos="11128375" algn="l"/>
              </a:tabLst>
            </a:pPr>
            <a:r>
              <a:rPr sz="2200" spc="-5">
                <a:latin typeface="Lucida Sans Unicode"/>
                <a:cs typeface="Lucida Sans Unicode"/>
              </a:rPr>
              <a:t>-These stoves can </a:t>
            </a:r>
            <a:r>
              <a:rPr sz="2200">
                <a:latin typeface="Lucida Sans Unicode"/>
                <a:cs typeface="Lucida Sans Unicode"/>
              </a:rPr>
              <a:t>be </a:t>
            </a:r>
            <a:r>
              <a:rPr sz="2200" spc="-10">
                <a:latin typeface="Lucida Sans Unicode"/>
                <a:cs typeface="Lucida Sans Unicode"/>
              </a:rPr>
              <a:t>di</a:t>
            </a:r>
            <a:r>
              <a:rPr sz="2200" spc="-10">
                <a:latin typeface="Lucida Sans"/>
                <a:cs typeface="Lucida Sans"/>
              </a:rPr>
              <a:t>ff</a:t>
            </a:r>
            <a:r>
              <a:rPr sz="2200" spc="-10">
                <a:latin typeface="Lucida Sans Unicode"/>
                <a:cs typeface="Lucida Sans Unicode"/>
              </a:rPr>
              <a:t>erent </a:t>
            </a:r>
            <a:r>
              <a:rPr sz="2200">
                <a:latin typeface="Lucida Sans Unicode"/>
                <a:cs typeface="Lucida Sans Unicode"/>
              </a:rPr>
              <a:t>from </a:t>
            </a:r>
            <a:r>
              <a:rPr sz="2200" spc="-5">
                <a:latin typeface="Lucida Sans Unicode"/>
                <a:cs typeface="Lucida Sans Unicode"/>
              </a:rPr>
              <a:t>each other, perhaps even</a:t>
            </a:r>
            <a:r>
              <a:rPr sz="2200" spc="155">
                <a:latin typeface="Lucida Sans Unicode"/>
                <a:cs typeface="Lucida Sans Unicode"/>
              </a:rPr>
              <a:t> </a:t>
            </a:r>
            <a:r>
              <a:rPr sz="2200" spc="-5">
                <a:latin typeface="Lucida Sans Unicode"/>
                <a:cs typeface="Lucida Sans Unicode"/>
              </a:rPr>
              <a:t>radically</a:t>
            </a:r>
            <a:r>
              <a:rPr sz="2200" spc="15">
                <a:latin typeface="Lucida Sans Unicode"/>
                <a:cs typeface="Lucida Sans Unicode"/>
              </a:rPr>
              <a:t> </a:t>
            </a:r>
            <a:r>
              <a:rPr sz="2200" spc="-10">
                <a:latin typeface="Lucida Sans Unicode"/>
                <a:cs typeface="Lucida Sans Unicode"/>
              </a:rPr>
              <a:t>di</a:t>
            </a:r>
            <a:r>
              <a:rPr sz="2200" spc="-10">
                <a:latin typeface="Lucida Sans"/>
                <a:cs typeface="Lucida Sans"/>
              </a:rPr>
              <a:t>ff</a:t>
            </a:r>
            <a:r>
              <a:rPr sz="2200" spc="-10">
                <a:latin typeface="Lucida Sans Unicode"/>
                <a:cs typeface="Lucida Sans Unicode"/>
              </a:rPr>
              <a:t>erent.</a:t>
            </a:r>
            <a:r>
              <a:rPr lang="en-US" sz="2200" spc="-10">
                <a:latin typeface="Lucida Sans Unicode"/>
                <a:cs typeface="Lucida Sans Unicode"/>
              </a:rPr>
              <a:t> </a:t>
            </a:r>
            <a:r>
              <a:rPr sz="2200">
                <a:latin typeface="Lucida Sans Unicode"/>
                <a:cs typeface="Lucida Sans Unicode"/>
              </a:rPr>
              <a:t>It</a:t>
            </a:r>
            <a:r>
              <a:rPr sz="2200" spc="-95">
                <a:latin typeface="Lucida Sans Unicode"/>
                <a:cs typeface="Lucida Sans Unicode"/>
              </a:rPr>
              <a:t> </a:t>
            </a:r>
            <a:r>
              <a:rPr sz="2200" spc="-5">
                <a:latin typeface="Lucida Sans Unicode"/>
                <a:cs typeface="Lucida Sans Unicode"/>
              </a:rPr>
              <a:t>all  depends </a:t>
            </a:r>
            <a:r>
              <a:rPr sz="2200">
                <a:latin typeface="Lucida Sans Unicode"/>
                <a:cs typeface="Lucida Sans Unicode"/>
              </a:rPr>
              <a:t>on </a:t>
            </a:r>
            <a:r>
              <a:rPr sz="2200" spc="-5">
                <a:latin typeface="Lucida Sans Unicode"/>
                <a:cs typeface="Lucida Sans Unicode"/>
              </a:rPr>
              <a:t>exactly </a:t>
            </a:r>
            <a:r>
              <a:rPr sz="2200">
                <a:latin typeface="Lucida Sans Unicode"/>
                <a:cs typeface="Lucida Sans Unicode"/>
              </a:rPr>
              <a:t>how </a:t>
            </a:r>
            <a:r>
              <a:rPr sz="2200" spc="-5">
                <a:latin typeface="Lucida Sans Unicode"/>
                <a:cs typeface="Lucida Sans Unicode"/>
              </a:rPr>
              <a:t>the class </a:t>
            </a:r>
            <a:r>
              <a:rPr sz="2200">
                <a:latin typeface="Lucida Sans Unicode"/>
                <a:cs typeface="Lucida Sans Unicode"/>
              </a:rPr>
              <a:t>is</a:t>
            </a:r>
            <a:r>
              <a:rPr sz="2200" spc="15">
                <a:latin typeface="Lucida Sans Unicode"/>
                <a:cs typeface="Lucida Sans Unicode"/>
              </a:rPr>
              <a:t> </a:t>
            </a:r>
            <a:r>
              <a:rPr sz="2200" spc="-10">
                <a:latin typeface="Lucida Sans Unicode"/>
                <a:cs typeface="Lucida Sans Unicode"/>
              </a:rPr>
              <a:t>defined.</a:t>
            </a:r>
            <a:endParaRPr sz="2200">
              <a:latin typeface="Lucida Sans Unicode"/>
              <a:cs typeface="Lucida Sans Unicode"/>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48595" y="673100"/>
            <a:ext cx="7707630" cy="1305560"/>
          </a:xfrm>
          <a:prstGeom prst="rect">
            <a:avLst/>
          </a:prstGeom>
        </p:spPr>
        <p:txBody>
          <a:bodyPr vert="horz" wrap="square" lIns="0" tIns="12700" rIns="0" bIns="0" rtlCol="0">
            <a:spAutoFit/>
          </a:bodyPr>
          <a:lstStyle/>
          <a:p>
            <a:pPr marL="12700">
              <a:lnSpc>
                <a:spcPct val="100000"/>
              </a:lnSpc>
              <a:spcBef>
                <a:spcPts val="100"/>
              </a:spcBef>
            </a:pPr>
            <a:r>
              <a:rPr lang="en-US" spc="-5">
                <a:latin typeface="Courier New"/>
                <a:cs typeface="Courier New"/>
              </a:rPr>
              <a:t>p</a:t>
            </a:r>
            <a:r>
              <a:rPr spc="-5">
                <a:latin typeface="Courier New"/>
                <a:cs typeface="Courier New"/>
              </a:rPr>
              <a:t>ublic</a:t>
            </a:r>
            <a:r>
              <a:rPr lang="en-US" spc="-5">
                <a:latin typeface="Courier New"/>
                <a:cs typeface="Courier New"/>
              </a:rPr>
              <a:t> </a:t>
            </a:r>
            <a:r>
              <a:rPr>
                <a:latin typeface="Courier New"/>
                <a:cs typeface="Courier New"/>
              </a:rPr>
              <a:t>class</a:t>
            </a:r>
          </a:p>
        </p:txBody>
      </p:sp>
      <p:sp>
        <p:nvSpPr>
          <p:cNvPr id="3" name="object 3"/>
          <p:cNvSpPr txBox="1"/>
          <p:nvPr/>
        </p:nvSpPr>
        <p:spPr>
          <a:xfrm>
            <a:off x="852648" y="2063750"/>
            <a:ext cx="11289030" cy="1325880"/>
          </a:xfrm>
          <a:prstGeom prst="rect">
            <a:avLst/>
          </a:prstGeom>
        </p:spPr>
        <p:txBody>
          <a:bodyPr vert="horz" wrap="square" lIns="0" tIns="12700" rIns="0" bIns="0" rtlCol="0">
            <a:spAutoFit/>
          </a:bodyPr>
          <a:lstStyle/>
          <a:p>
            <a:pPr algn="ctr">
              <a:lnSpc>
                <a:spcPct val="100000"/>
              </a:lnSpc>
              <a:spcBef>
                <a:spcPts val="100"/>
              </a:spcBef>
              <a:tabLst>
                <a:tab pos="2418715" algn="l"/>
              </a:tabLst>
            </a:pPr>
            <a:r>
              <a:rPr sz="4200" spc="-15">
                <a:latin typeface="Gill Sans MT"/>
                <a:cs typeface="Gill Sans MT"/>
              </a:rPr>
              <a:t>Declares</a:t>
            </a:r>
            <a:r>
              <a:rPr sz="4200" spc="10">
                <a:latin typeface="Gill Sans MT"/>
                <a:cs typeface="Gill Sans MT"/>
              </a:rPr>
              <a:t> </a:t>
            </a:r>
            <a:r>
              <a:rPr sz="4200">
                <a:latin typeface="Gill Sans MT"/>
                <a:cs typeface="Gill Sans MT"/>
              </a:rPr>
              <a:t>a	</a:t>
            </a:r>
            <a:r>
              <a:rPr sz="4200">
                <a:latin typeface="Courier New"/>
                <a:cs typeface="Courier New"/>
              </a:rPr>
              <a:t>class</a:t>
            </a:r>
            <a:r>
              <a:rPr sz="4200">
                <a:latin typeface="Gill Sans MT"/>
                <a:cs typeface="Gill Sans MT"/>
              </a:rPr>
              <a:t>, and </a:t>
            </a:r>
            <a:r>
              <a:rPr sz="4200" spc="-20">
                <a:latin typeface="Gill Sans MT"/>
                <a:cs typeface="Gill Sans MT"/>
              </a:rPr>
              <a:t>gives</a:t>
            </a:r>
            <a:r>
              <a:rPr sz="4200" spc="-445">
                <a:latin typeface="Gill Sans MT"/>
                <a:cs typeface="Gill Sans MT"/>
              </a:rPr>
              <a:t> </a:t>
            </a:r>
            <a:r>
              <a:rPr sz="4200" spc="-5">
                <a:latin typeface="Gill Sans MT"/>
                <a:cs typeface="Gill Sans MT"/>
              </a:rPr>
              <a:t>it</a:t>
            </a:r>
            <a:endParaRPr sz="4200">
              <a:latin typeface="Gill Sans MT"/>
              <a:cs typeface="Gill Sans MT"/>
            </a:endParaRPr>
          </a:p>
          <a:p>
            <a:pPr algn="ctr">
              <a:lnSpc>
                <a:spcPct val="100000"/>
              </a:lnSpc>
              <a:spcBef>
                <a:spcPts val="160"/>
              </a:spcBef>
            </a:pPr>
            <a:r>
              <a:rPr sz="4200">
                <a:latin typeface="Courier New"/>
                <a:cs typeface="Courier New"/>
              </a:rPr>
              <a:t>public</a:t>
            </a:r>
            <a:r>
              <a:rPr sz="4200" spc="-1350">
                <a:latin typeface="Courier New"/>
                <a:cs typeface="Courier New"/>
              </a:rPr>
              <a:t> </a:t>
            </a:r>
            <a:r>
              <a:rPr sz="4200" spc="-5">
                <a:latin typeface="Gill Sans MT"/>
                <a:cs typeface="Gill Sans MT"/>
              </a:rPr>
              <a:t>visibility </a:t>
            </a:r>
            <a:r>
              <a:rPr sz="4200" spc="-20">
                <a:latin typeface="Gill Sans MT"/>
                <a:cs typeface="Gill Sans MT"/>
              </a:rPr>
              <a:t>(more </a:t>
            </a:r>
            <a:r>
              <a:rPr sz="4200">
                <a:latin typeface="Gill Sans MT"/>
                <a:cs typeface="Gill Sans MT"/>
              </a:rPr>
              <a:t>on </a:t>
            </a:r>
            <a:r>
              <a:rPr sz="4200" spc="-5">
                <a:latin typeface="Gill Sans MT"/>
                <a:cs typeface="Gill Sans MT"/>
              </a:rPr>
              <a:t>that later in the course)</a:t>
            </a:r>
            <a:endParaRPr sz="4200">
              <a:latin typeface="Gill Sans MT"/>
              <a:cs typeface="Gill Sans MT"/>
            </a:endParaRPr>
          </a:p>
        </p:txBody>
      </p:sp>
      <p:sp>
        <p:nvSpPr>
          <p:cNvPr id="4" name="object 4"/>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33253" y="3556000"/>
            <a:ext cx="7339330" cy="2524760"/>
          </a:xfrm>
          <a:prstGeom prst="rect">
            <a:avLst/>
          </a:prstGeom>
        </p:spPr>
        <p:txBody>
          <a:bodyPr vert="horz" wrap="square" lIns="0" tIns="104139" rIns="0" bIns="0" rtlCol="0">
            <a:spAutoFit/>
          </a:bodyPr>
          <a:lstStyle/>
          <a:p>
            <a:pPr marL="804545" marR="5080" indent="-792480">
              <a:lnSpc>
                <a:spcPts val="9600"/>
              </a:lnSpc>
              <a:spcBef>
                <a:spcPts val="819"/>
              </a:spcBef>
            </a:pPr>
            <a:r>
              <a:rPr spc="-5"/>
              <a:t>O</a:t>
            </a:r>
            <a:r>
              <a:t>bject-</a:t>
            </a:r>
            <a:r>
              <a:rPr spc="-5"/>
              <a:t>O</a:t>
            </a:r>
            <a:r>
              <a:t>riented  </a:t>
            </a:r>
            <a:r>
              <a:rPr spc="-20"/>
              <a:t>Programming</a:t>
            </a:r>
          </a:p>
        </p:txBody>
      </p:sp>
      <p:sp>
        <p:nvSpPr>
          <p:cNvPr id="3" name="object 3"/>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48595" y="673100"/>
            <a:ext cx="7707630" cy="1305560"/>
          </a:xfrm>
          <a:prstGeom prst="rect">
            <a:avLst/>
          </a:prstGeom>
        </p:spPr>
        <p:txBody>
          <a:bodyPr vert="horz" wrap="square" lIns="0" tIns="12700" rIns="0" bIns="0" rtlCol="0">
            <a:spAutoFit/>
          </a:bodyPr>
          <a:lstStyle/>
          <a:p>
            <a:pPr marL="12700">
              <a:lnSpc>
                <a:spcPct val="100000"/>
              </a:lnSpc>
              <a:spcBef>
                <a:spcPts val="100"/>
              </a:spcBef>
            </a:pPr>
            <a:r>
              <a:rPr spc="-5">
                <a:latin typeface="Courier New"/>
                <a:cs typeface="Courier New"/>
              </a:rPr>
              <a:t>public</a:t>
            </a:r>
            <a:r>
              <a:rPr spc="-100">
                <a:latin typeface="Courier New"/>
                <a:cs typeface="Courier New"/>
              </a:rPr>
              <a:t> </a:t>
            </a:r>
            <a:r>
              <a:rPr>
                <a:latin typeface="Courier New"/>
                <a:cs typeface="Courier New"/>
              </a:rPr>
              <a:t>class</a:t>
            </a:r>
          </a:p>
        </p:txBody>
      </p:sp>
      <p:sp>
        <p:nvSpPr>
          <p:cNvPr id="3" name="object 3"/>
          <p:cNvSpPr/>
          <p:nvPr/>
        </p:nvSpPr>
        <p:spPr>
          <a:xfrm>
            <a:off x="0" y="3683000"/>
            <a:ext cx="13004800" cy="0"/>
          </a:xfrm>
          <a:custGeom>
            <a:avLst/>
            <a:gdLst/>
            <a:ahLst/>
            <a:cxnLst/>
            <a:rect l="l" t="t" r="r" b="b"/>
            <a:pathLst>
              <a:path w="13004800">
                <a:moveTo>
                  <a:pt x="0" y="0"/>
                </a:moveTo>
                <a:lnTo>
                  <a:pt x="13004800" y="0"/>
                </a:lnTo>
              </a:path>
            </a:pathLst>
          </a:custGeom>
          <a:ln w="38101">
            <a:solidFill>
              <a:srgbClr val="000000"/>
            </a:solidFill>
          </a:ln>
        </p:spPr>
        <p:txBody>
          <a:bodyPr wrap="square" lIns="0" tIns="0" rIns="0" bIns="0" rtlCol="0"/>
          <a:lstStyle/>
          <a:p>
            <a:endParaRPr/>
          </a:p>
        </p:txBody>
      </p:sp>
      <p:sp>
        <p:nvSpPr>
          <p:cNvPr id="4" name="object 4"/>
          <p:cNvSpPr txBox="1"/>
          <p:nvPr/>
        </p:nvSpPr>
        <p:spPr>
          <a:xfrm>
            <a:off x="852648" y="2063750"/>
            <a:ext cx="11289030" cy="4589780"/>
          </a:xfrm>
          <a:prstGeom prst="rect">
            <a:avLst/>
          </a:prstGeom>
        </p:spPr>
        <p:txBody>
          <a:bodyPr vert="horz" wrap="square" lIns="0" tIns="12700" rIns="0" bIns="0" rtlCol="0">
            <a:spAutoFit/>
          </a:bodyPr>
          <a:lstStyle/>
          <a:p>
            <a:pPr algn="ctr">
              <a:lnSpc>
                <a:spcPct val="100000"/>
              </a:lnSpc>
              <a:spcBef>
                <a:spcPts val="100"/>
              </a:spcBef>
              <a:tabLst>
                <a:tab pos="2418715" algn="l"/>
              </a:tabLst>
            </a:pPr>
            <a:r>
              <a:rPr sz="4200" spc="-15">
                <a:latin typeface="Gill Sans MT"/>
                <a:cs typeface="Gill Sans MT"/>
              </a:rPr>
              <a:t>Declares</a:t>
            </a:r>
            <a:r>
              <a:rPr sz="4200" spc="10">
                <a:latin typeface="Gill Sans MT"/>
                <a:cs typeface="Gill Sans MT"/>
              </a:rPr>
              <a:t> </a:t>
            </a:r>
            <a:r>
              <a:rPr sz="4200">
                <a:latin typeface="Gill Sans MT"/>
                <a:cs typeface="Gill Sans MT"/>
              </a:rPr>
              <a:t>a	</a:t>
            </a:r>
            <a:r>
              <a:rPr sz="4200">
                <a:latin typeface="Courier New"/>
                <a:cs typeface="Courier New"/>
              </a:rPr>
              <a:t>class</a:t>
            </a:r>
            <a:r>
              <a:rPr sz="4200">
                <a:latin typeface="Gill Sans MT"/>
                <a:cs typeface="Gill Sans MT"/>
              </a:rPr>
              <a:t>, and </a:t>
            </a:r>
            <a:r>
              <a:rPr sz="4200" spc="-20">
                <a:latin typeface="Gill Sans MT"/>
                <a:cs typeface="Gill Sans MT"/>
              </a:rPr>
              <a:t>gives</a:t>
            </a:r>
            <a:r>
              <a:rPr sz="4200" spc="-445">
                <a:latin typeface="Gill Sans MT"/>
                <a:cs typeface="Gill Sans MT"/>
              </a:rPr>
              <a:t> </a:t>
            </a:r>
            <a:r>
              <a:rPr sz="4200" spc="-5">
                <a:latin typeface="Gill Sans MT"/>
                <a:cs typeface="Gill Sans MT"/>
              </a:rPr>
              <a:t>it</a:t>
            </a:r>
            <a:endParaRPr sz="4200">
              <a:latin typeface="Gill Sans MT"/>
              <a:cs typeface="Gill Sans MT"/>
            </a:endParaRPr>
          </a:p>
          <a:p>
            <a:pPr algn="ctr">
              <a:lnSpc>
                <a:spcPct val="100000"/>
              </a:lnSpc>
              <a:spcBef>
                <a:spcPts val="160"/>
              </a:spcBef>
            </a:pPr>
            <a:r>
              <a:rPr sz="4200">
                <a:latin typeface="Courier New"/>
                <a:cs typeface="Courier New"/>
              </a:rPr>
              <a:t>public</a:t>
            </a:r>
            <a:r>
              <a:rPr sz="4200" spc="-1350">
                <a:latin typeface="Courier New"/>
                <a:cs typeface="Courier New"/>
              </a:rPr>
              <a:t> </a:t>
            </a:r>
            <a:r>
              <a:rPr sz="4200" spc="-5">
                <a:latin typeface="Gill Sans MT"/>
                <a:cs typeface="Gill Sans MT"/>
              </a:rPr>
              <a:t>visibility </a:t>
            </a:r>
            <a:r>
              <a:rPr sz="4200" spc="-20">
                <a:latin typeface="Gill Sans MT"/>
                <a:cs typeface="Gill Sans MT"/>
              </a:rPr>
              <a:t>(more </a:t>
            </a:r>
            <a:r>
              <a:rPr sz="4200">
                <a:latin typeface="Gill Sans MT"/>
                <a:cs typeface="Gill Sans MT"/>
              </a:rPr>
              <a:t>on </a:t>
            </a:r>
            <a:r>
              <a:rPr sz="4200" spc="-5">
                <a:latin typeface="Gill Sans MT"/>
                <a:cs typeface="Gill Sans MT"/>
              </a:rPr>
              <a:t>that later in the course)</a:t>
            </a:r>
            <a:endParaRPr sz="4200">
              <a:latin typeface="Gill Sans MT"/>
              <a:cs typeface="Gill Sans MT"/>
            </a:endParaRPr>
          </a:p>
          <a:p>
            <a:pPr>
              <a:lnSpc>
                <a:spcPct val="100000"/>
              </a:lnSpc>
            </a:pPr>
            <a:endParaRPr sz="5100">
              <a:latin typeface="Times New Roman"/>
              <a:cs typeface="Times New Roman"/>
            </a:endParaRPr>
          </a:p>
          <a:p>
            <a:pPr>
              <a:lnSpc>
                <a:spcPct val="100000"/>
              </a:lnSpc>
              <a:spcBef>
                <a:spcPts val="20"/>
              </a:spcBef>
            </a:pPr>
            <a:endParaRPr sz="4500">
              <a:latin typeface="Times New Roman"/>
              <a:cs typeface="Times New Roman"/>
            </a:endParaRPr>
          </a:p>
          <a:p>
            <a:pPr marL="1863089">
              <a:lnSpc>
                <a:spcPts val="4920"/>
              </a:lnSpc>
            </a:pPr>
            <a:r>
              <a:rPr sz="4200" spc="-5">
                <a:latin typeface="Courier New"/>
                <a:cs typeface="Courier New"/>
              </a:rPr>
              <a:t>public class Table</a:t>
            </a:r>
            <a:r>
              <a:rPr sz="4200" spc="-30">
                <a:latin typeface="Courier New"/>
                <a:cs typeface="Courier New"/>
              </a:rPr>
              <a:t> </a:t>
            </a:r>
            <a:r>
              <a:rPr sz="4200">
                <a:latin typeface="Courier New"/>
                <a:cs typeface="Courier New"/>
              </a:rPr>
              <a:t>{</a:t>
            </a:r>
          </a:p>
          <a:p>
            <a:pPr marL="2503170">
              <a:lnSpc>
                <a:spcPts val="4800"/>
              </a:lnSpc>
            </a:pPr>
            <a:r>
              <a:rPr sz="4200">
                <a:latin typeface="Courier New"/>
                <a:cs typeface="Courier New"/>
              </a:rPr>
              <a:t>...</a:t>
            </a:r>
          </a:p>
          <a:p>
            <a:pPr marL="1863089">
              <a:lnSpc>
                <a:spcPts val="4920"/>
              </a:lnSpc>
            </a:pPr>
            <a:r>
              <a:rPr sz="4200">
                <a:latin typeface="Courier New"/>
                <a:cs typeface="Courier New"/>
              </a:rPr>
              <a:t>}</a:t>
            </a:r>
          </a:p>
        </p:txBody>
      </p:sp>
      <p:sp>
        <p:nvSpPr>
          <p:cNvPr id="5" name="object 5"/>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68241" y="4165600"/>
            <a:ext cx="5868035" cy="1305560"/>
          </a:xfrm>
          <a:prstGeom prst="rect">
            <a:avLst/>
          </a:prstGeom>
        </p:spPr>
        <p:txBody>
          <a:bodyPr vert="horz" wrap="square" lIns="0" tIns="12700" rIns="0" bIns="0" rtlCol="0">
            <a:spAutoFit/>
          </a:bodyPr>
          <a:lstStyle/>
          <a:p>
            <a:pPr marL="12700">
              <a:lnSpc>
                <a:spcPct val="100000"/>
              </a:lnSpc>
              <a:spcBef>
                <a:spcPts val="100"/>
              </a:spcBef>
            </a:pPr>
            <a:r>
              <a:rPr spc="-5"/>
              <a:t>Constructors</a:t>
            </a:r>
          </a:p>
        </p:txBody>
      </p:sp>
      <p:sp>
        <p:nvSpPr>
          <p:cNvPr id="3" name="object 3"/>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68241" y="0"/>
            <a:ext cx="5868035" cy="1305560"/>
          </a:xfrm>
          <a:prstGeom prst="rect">
            <a:avLst/>
          </a:prstGeom>
        </p:spPr>
        <p:txBody>
          <a:bodyPr vert="horz" wrap="square" lIns="0" tIns="12700" rIns="0" bIns="0" rtlCol="0">
            <a:spAutoFit/>
          </a:bodyPr>
          <a:lstStyle/>
          <a:p>
            <a:pPr marL="12700">
              <a:lnSpc>
                <a:spcPct val="100000"/>
              </a:lnSpc>
              <a:spcBef>
                <a:spcPts val="100"/>
              </a:spcBef>
            </a:pPr>
            <a:r>
              <a:rPr spc="-5"/>
              <a:t>Constructors</a:t>
            </a:r>
          </a:p>
        </p:txBody>
      </p:sp>
      <p:sp>
        <p:nvSpPr>
          <p:cNvPr id="3" name="object 3"/>
          <p:cNvSpPr txBox="1"/>
          <p:nvPr/>
        </p:nvSpPr>
        <p:spPr>
          <a:xfrm>
            <a:off x="1477820" y="2260600"/>
            <a:ext cx="10048875" cy="5650265"/>
          </a:xfrm>
          <a:prstGeom prst="rect">
            <a:avLst/>
          </a:prstGeom>
        </p:spPr>
        <p:txBody>
          <a:bodyPr vert="horz" wrap="square" lIns="0" tIns="12700" rIns="0" bIns="0" rtlCol="0">
            <a:spAutoFit/>
          </a:bodyPr>
          <a:lstStyle/>
          <a:p>
            <a:pPr marL="622300" marR="17780" indent="-571500">
              <a:lnSpc>
                <a:spcPct val="100200"/>
              </a:lnSpc>
              <a:spcBef>
                <a:spcPts val="2250"/>
              </a:spcBef>
              <a:buSzPct val="170238"/>
              <a:buChar char="•"/>
              <a:tabLst>
                <a:tab pos="622300" algn="l"/>
                <a:tab pos="3333750" algn="l"/>
                <a:tab pos="6184900" algn="l"/>
                <a:tab pos="8280400" algn="l"/>
                <a:tab pos="9589770" algn="l"/>
              </a:tabLst>
            </a:pPr>
            <a:r>
              <a:rPr lang="en-US" sz="3600">
                <a:latin typeface="Gill Sans MT"/>
                <a:cs typeface="Gill Sans MT"/>
              </a:rPr>
              <a:t>A way to initialize the object's member variables.</a:t>
            </a:r>
          </a:p>
          <a:p>
            <a:pPr marL="50800" marR="17780">
              <a:lnSpc>
                <a:spcPct val="100200"/>
              </a:lnSpc>
              <a:spcBef>
                <a:spcPts val="2250"/>
              </a:spcBef>
              <a:buSzPct val="170238"/>
              <a:tabLst>
                <a:tab pos="622300" algn="l"/>
                <a:tab pos="3333750" algn="l"/>
                <a:tab pos="6184900" algn="l"/>
                <a:tab pos="8280400" algn="l"/>
                <a:tab pos="9589770" algn="l"/>
              </a:tabLst>
            </a:pPr>
            <a:endParaRPr lang="en-US" sz="3600">
              <a:latin typeface="Gill Sans MT"/>
              <a:cs typeface="Gill Sans MT"/>
            </a:endParaRPr>
          </a:p>
          <a:p>
            <a:pPr marL="622300" indent="-571500">
              <a:lnSpc>
                <a:spcPct val="100000"/>
              </a:lnSpc>
              <a:spcBef>
                <a:spcPts val="100"/>
              </a:spcBef>
              <a:buSzPct val="170238"/>
              <a:buChar char="•"/>
              <a:tabLst>
                <a:tab pos="622300" algn="l"/>
              </a:tabLst>
            </a:pPr>
            <a:r>
              <a:rPr sz="3600" spc="-5">
                <a:latin typeface="Gill Sans MT"/>
                <a:cs typeface="Gill Sans MT"/>
              </a:rPr>
              <a:t>Code </a:t>
            </a:r>
            <a:r>
              <a:rPr sz="3600" spc="-20">
                <a:latin typeface="Gill Sans MT"/>
                <a:cs typeface="Gill Sans MT"/>
              </a:rPr>
              <a:t>executed </a:t>
            </a:r>
            <a:r>
              <a:rPr sz="3600" spc="-5">
                <a:latin typeface="Gill Sans MT"/>
                <a:cs typeface="Gill Sans MT"/>
              </a:rPr>
              <a:t>upon </a:t>
            </a:r>
            <a:r>
              <a:rPr sz="3600">
                <a:latin typeface="Gill Sans MT"/>
                <a:cs typeface="Gill Sans MT"/>
              </a:rPr>
              <a:t>object</a:t>
            </a:r>
            <a:r>
              <a:rPr sz="3600" spc="5">
                <a:latin typeface="Gill Sans MT"/>
                <a:cs typeface="Gill Sans MT"/>
              </a:rPr>
              <a:t> </a:t>
            </a:r>
            <a:r>
              <a:rPr sz="3600" spc="-15">
                <a:latin typeface="Gill Sans MT"/>
                <a:cs typeface="Gill Sans MT"/>
              </a:rPr>
              <a:t>creation</a:t>
            </a:r>
            <a:endParaRPr lang="en-US" sz="3600" spc="-15">
              <a:latin typeface="Gill Sans MT"/>
              <a:cs typeface="Gill Sans MT"/>
            </a:endParaRPr>
          </a:p>
          <a:p>
            <a:pPr marL="50800">
              <a:lnSpc>
                <a:spcPct val="100000"/>
              </a:lnSpc>
              <a:spcBef>
                <a:spcPts val="100"/>
              </a:spcBef>
              <a:buSzPct val="170238"/>
              <a:tabLst>
                <a:tab pos="622300" algn="l"/>
              </a:tabLst>
            </a:pPr>
            <a:endParaRPr sz="3600">
              <a:latin typeface="Gill Sans MT"/>
              <a:cs typeface="Gill Sans MT"/>
            </a:endParaRPr>
          </a:p>
          <a:p>
            <a:pPr marL="622300" indent="-571500">
              <a:lnSpc>
                <a:spcPct val="100000"/>
              </a:lnSpc>
              <a:spcBef>
                <a:spcPts val="2260"/>
              </a:spcBef>
              <a:buSzPct val="170238"/>
              <a:buChar char="•"/>
              <a:tabLst>
                <a:tab pos="622300" algn="l"/>
                <a:tab pos="2905760" algn="l"/>
              </a:tabLst>
            </a:pPr>
            <a:r>
              <a:rPr sz="3600" spc="-20">
                <a:latin typeface="Gill Sans MT"/>
                <a:cs typeface="Gill Sans MT"/>
              </a:rPr>
              <a:t>Effectively</a:t>
            </a:r>
            <a:r>
              <a:rPr lang="en-US" sz="3600" spc="-20">
                <a:latin typeface="Gill Sans MT"/>
                <a:cs typeface="Gill Sans MT"/>
              </a:rPr>
              <a:t> </a:t>
            </a:r>
            <a:r>
              <a:rPr sz="3600" spc="-20">
                <a:latin typeface="Gill Sans MT"/>
                <a:cs typeface="Gill Sans MT"/>
              </a:rPr>
              <a:t>create </a:t>
            </a:r>
            <a:r>
              <a:rPr sz="3600" spc="-5">
                <a:latin typeface="Gill Sans MT"/>
                <a:cs typeface="Gill Sans MT"/>
              </a:rPr>
              <a:t>the</a:t>
            </a:r>
            <a:r>
              <a:rPr sz="3600">
                <a:latin typeface="Gill Sans MT"/>
                <a:cs typeface="Gill Sans MT"/>
              </a:rPr>
              <a:t> object</a:t>
            </a:r>
            <a:endParaRPr lang="en-US" sz="3600">
              <a:latin typeface="Gill Sans MT"/>
              <a:cs typeface="Gill Sans MT"/>
            </a:endParaRPr>
          </a:p>
          <a:p>
            <a:pPr marL="50800">
              <a:lnSpc>
                <a:spcPct val="100000"/>
              </a:lnSpc>
              <a:spcBef>
                <a:spcPts val="2260"/>
              </a:spcBef>
              <a:buSzPct val="170238"/>
              <a:tabLst>
                <a:tab pos="622300" algn="l"/>
                <a:tab pos="2905760" algn="l"/>
              </a:tabLst>
            </a:pPr>
            <a:endParaRPr sz="3600">
              <a:latin typeface="Gill Sans MT"/>
              <a:cs typeface="Gill Sans MT"/>
            </a:endParaRPr>
          </a:p>
          <a:p>
            <a:pPr marL="622300" marR="17780" indent="-571500">
              <a:lnSpc>
                <a:spcPct val="100200"/>
              </a:lnSpc>
              <a:spcBef>
                <a:spcPts val="2250"/>
              </a:spcBef>
              <a:buSzPct val="170238"/>
              <a:buChar char="•"/>
              <a:tabLst>
                <a:tab pos="622300" algn="l"/>
                <a:tab pos="3333750" algn="l"/>
                <a:tab pos="6184900" algn="l"/>
                <a:tab pos="8280400" algn="l"/>
                <a:tab pos="9589770" algn="l"/>
              </a:tabLst>
            </a:pPr>
            <a:r>
              <a:rPr sz="3600" spc="-5">
                <a:latin typeface="Gill Sans MT"/>
                <a:cs typeface="Gill Sans MT"/>
              </a:rPr>
              <a:t>Looks</a:t>
            </a:r>
            <a:r>
              <a:rPr sz="3600">
                <a:latin typeface="Gill Sans MT"/>
                <a:cs typeface="Gill Sans MT"/>
              </a:rPr>
              <a:t> </a:t>
            </a:r>
            <a:r>
              <a:rPr sz="3600" spc="-35">
                <a:latin typeface="Gill Sans MT"/>
                <a:cs typeface="Gill Sans MT"/>
              </a:rPr>
              <a:t>like</a:t>
            </a:r>
            <a:r>
              <a:rPr sz="3600">
                <a:latin typeface="Gill Sans MT"/>
                <a:cs typeface="Gill Sans MT"/>
              </a:rPr>
              <a:t> a</a:t>
            </a:r>
            <a:r>
              <a:rPr lang="en-US" sz="3600">
                <a:latin typeface="Gill Sans MT"/>
                <a:cs typeface="Gill Sans MT"/>
              </a:rPr>
              <a:t> </a:t>
            </a:r>
            <a:r>
              <a:rPr sz="3600" spc="-5">
                <a:latin typeface="Gill Sans MT"/>
                <a:cs typeface="Gill Sans MT"/>
              </a:rPr>
              <a:t>method, </a:t>
            </a:r>
            <a:r>
              <a:rPr sz="3600">
                <a:latin typeface="Gill Sans MT"/>
                <a:cs typeface="Gill Sans MT"/>
              </a:rPr>
              <a:t>but </a:t>
            </a:r>
            <a:r>
              <a:rPr sz="3600">
                <a:solidFill>
                  <a:srgbClr val="FF0000"/>
                </a:solidFill>
                <a:latin typeface="Gill Sans MT"/>
                <a:cs typeface="Gill Sans MT"/>
              </a:rPr>
              <a:t>no </a:t>
            </a:r>
            <a:r>
              <a:rPr sz="3600" spc="-15">
                <a:solidFill>
                  <a:srgbClr val="FF0000"/>
                </a:solidFill>
                <a:latin typeface="Gill Sans MT"/>
                <a:cs typeface="Gill Sans MT"/>
              </a:rPr>
              <a:t>return </a:t>
            </a:r>
            <a:r>
              <a:rPr sz="3600" spc="-5">
                <a:solidFill>
                  <a:srgbClr val="FF0000"/>
                </a:solidFill>
                <a:latin typeface="Gill Sans MT"/>
                <a:cs typeface="Gill Sans MT"/>
              </a:rPr>
              <a:t>type  </a:t>
            </a:r>
            <a:r>
              <a:rPr sz="3600" spc="-5">
                <a:latin typeface="Gill Sans MT"/>
                <a:cs typeface="Gill Sans MT"/>
              </a:rPr>
              <a:t>(</a:t>
            </a:r>
            <a:r>
              <a:rPr sz="3600">
                <a:latin typeface="Gill Sans MT"/>
                <a:cs typeface="Gill Sans MT"/>
              </a:rPr>
              <a:t>n</a:t>
            </a:r>
            <a:r>
              <a:rPr sz="3600" spc="-5">
                <a:latin typeface="Gill Sans MT"/>
                <a:cs typeface="Gill Sans MT"/>
              </a:rPr>
              <a:t>o</a:t>
            </a:r>
            <a:r>
              <a:rPr sz="3600">
                <a:latin typeface="Gill Sans MT"/>
                <a:cs typeface="Gill Sans MT"/>
              </a:rPr>
              <a:t>t</a:t>
            </a:r>
            <a:r>
              <a:rPr sz="3600" spc="-5">
                <a:latin typeface="Gill Sans MT"/>
                <a:cs typeface="Gill Sans MT"/>
              </a:rPr>
              <a:t> </a:t>
            </a:r>
            <a:r>
              <a:rPr sz="3600" spc="-65">
                <a:latin typeface="Gill Sans MT"/>
                <a:cs typeface="Gill Sans MT"/>
              </a:rPr>
              <a:t>e</a:t>
            </a:r>
            <a:r>
              <a:rPr sz="3600" spc="-85">
                <a:latin typeface="Gill Sans MT"/>
                <a:cs typeface="Gill Sans MT"/>
              </a:rPr>
              <a:t>v</a:t>
            </a:r>
            <a:r>
              <a:rPr sz="3600">
                <a:latin typeface="Gill Sans MT"/>
                <a:cs typeface="Gill Sans MT"/>
              </a:rPr>
              <a:t>en </a:t>
            </a:r>
            <a:r>
              <a:rPr sz="3600">
                <a:latin typeface="Courier New"/>
                <a:cs typeface="Courier New"/>
              </a:rPr>
              <a:t>void</a:t>
            </a:r>
            <a:r>
              <a:rPr sz="3600">
                <a:latin typeface="Gill Sans MT"/>
                <a:cs typeface="Gill Sans MT"/>
              </a:rPr>
              <a:t>)</a:t>
            </a:r>
            <a:r>
              <a:rPr sz="3600" spc="-5">
                <a:latin typeface="Gill Sans MT"/>
                <a:cs typeface="Gill Sans MT"/>
              </a:rPr>
              <a:t> </a:t>
            </a:r>
            <a:r>
              <a:rPr sz="3600">
                <a:latin typeface="Gill Sans MT"/>
                <a:cs typeface="Gill Sans MT"/>
              </a:rPr>
              <a:t>and</a:t>
            </a:r>
            <a:r>
              <a:rPr sz="3600" spc="-5">
                <a:latin typeface="Gill Sans MT"/>
                <a:cs typeface="Gill Sans MT"/>
              </a:rPr>
              <a:t> </a:t>
            </a:r>
            <a:r>
              <a:rPr sz="3600">
                <a:latin typeface="Gill Sans MT"/>
                <a:cs typeface="Gill Sans MT"/>
              </a:rPr>
              <a:t>h</a:t>
            </a:r>
            <a:r>
              <a:rPr sz="3600" spc="-5">
                <a:latin typeface="Gill Sans MT"/>
                <a:cs typeface="Gill Sans MT"/>
              </a:rPr>
              <a:t>a</a:t>
            </a:r>
            <a:r>
              <a:rPr sz="3600">
                <a:latin typeface="Gill Sans MT"/>
                <a:cs typeface="Gill Sans MT"/>
              </a:rPr>
              <a:t>s</a:t>
            </a:r>
            <a:r>
              <a:rPr lang="en-US" sz="3600">
                <a:latin typeface="Gill Sans MT"/>
                <a:cs typeface="Gill Sans MT"/>
              </a:rPr>
              <a:t> </a:t>
            </a:r>
            <a:r>
              <a:rPr sz="3600" spc="-5">
                <a:latin typeface="Gill Sans MT"/>
                <a:cs typeface="Gill Sans MT"/>
              </a:rPr>
              <a:t>th</a:t>
            </a:r>
            <a:r>
              <a:rPr sz="3600">
                <a:latin typeface="Gill Sans MT"/>
                <a:cs typeface="Gill Sans MT"/>
              </a:rPr>
              <a:t>e</a:t>
            </a:r>
            <a:r>
              <a:rPr sz="3600" spc="-5">
                <a:latin typeface="Gill Sans MT"/>
                <a:cs typeface="Gill Sans MT"/>
              </a:rPr>
              <a:t> </a:t>
            </a:r>
            <a:r>
              <a:rPr sz="3600">
                <a:solidFill>
                  <a:srgbClr val="FF0000"/>
                </a:solidFill>
                <a:latin typeface="Gill Sans MT"/>
                <a:cs typeface="Gill Sans MT"/>
              </a:rPr>
              <a:t>same</a:t>
            </a:r>
            <a:r>
              <a:rPr lang="en-US" sz="3600">
                <a:solidFill>
                  <a:srgbClr val="FF0000"/>
                </a:solidFill>
                <a:latin typeface="Gill Sans MT"/>
                <a:cs typeface="Gill Sans MT"/>
              </a:rPr>
              <a:t> </a:t>
            </a:r>
            <a:r>
              <a:rPr sz="3600">
                <a:solidFill>
                  <a:srgbClr val="FF0000"/>
                </a:solidFill>
                <a:latin typeface="Gill Sans MT"/>
                <a:cs typeface="Gill Sans MT"/>
              </a:rPr>
              <a:t>n</a:t>
            </a:r>
            <a:r>
              <a:rPr sz="3600" spc="-5">
                <a:solidFill>
                  <a:srgbClr val="FF0000"/>
                </a:solidFill>
                <a:latin typeface="Gill Sans MT"/>
                <a:cs typeface="Gill Sans MT"/>
              </a:rPr>
              <a:t>a</a:t>
            </a:r>
            <a:r>
              <a:rPr sz="3600">
                <a:solidFill>
                  <a:srgbClr val="FF0000"/>
                </a:solidFill>
                <a:latin typeface="Gill Sans MT"/>
                <a:cs typeface="Gill Sans MT"/>
              </a:rPr>
              <a:t>me</a:t>
            </a:r>
            <a:r>
              <a:rPr lang="en-US" sz="3600">
                <a:solidFill>
                  <a:srgbClr val="FF0000"/>
                </a:solidFill>
                <a:latin typeface="Gill Sans MT"/>
                <a:cs typeface="Gill Sans MT"/>
              </a:rPr>
              <a:t> </a:t>
            </a:r>
            <a:r>
              <a:rPr sz="3600">
                <a:latin typeface="Gill Sans MT"/>
                <a:cs typeface="Gill Sans MT"/>
              </a:rPr>
              <a:t>as </a:t>
            </a:r>
            <a:r>
              <a:rPr sz="3600" spc="-5">
                <a:latin typeface="Gill Sans MT"/>
                <a:cs typeface="Gill Sans MT"/>
              </a:rPr>
              <a:t>the</a:t>
            </a:r>
            <a:r>
              <a:rPr sz="3600" spc="-10">
                <a:latin typeface="Gill Sans MT"/>
                <a:cs typeface="Gill Sans MT"/>
              </a:rPr>
              <a:t> </a:t>
            </a:r>
            <a:r>
              <a:rPr sz="3600">
                <a:latin typeface="Gill Sans MT"/>
                <a:cs typeface="Gill Sans MT"/>
              </a:rPr>
              <a:t>class</a:t>
            </a:r>
          </a:p>
        </p:txBody>
      </p:sp>
      <p:sp>
        <p:nvSpPr>
          <p:cNvPr id="4" name="object 4"/>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68241" y="0"/>
            <a:ext cx="5868035" cy="1305560"/>
          </a:xfrm>
          <a:prstGeom prst="rect">
            <a:avLst/>
          </a:prstGeom>
        </p:spPr>
        <p:txBody>
          <a:bodyPr vert="horz" wrap="square" lIns="0" tIns="12700" rIns="0" bIns="0" rtlCol="0">
            <a:spAutoFit/>
          </a:bodyPr>
          <a:lstStyle/>
          <a:p>
            <a:pPr marL="12700">
              <a:lnSpc>
                <a:spcPct val="100000"/>
              </a:lnSpc>
              <a:spcBef>
                <a:spcPts val="100"/>
              </a:spcBef>
            </a:pPr>
            <a:r>
              <a:rPr spc="-5"/>
              <a:t>Constructors</a:t>
            </a:r>
          </a:p>
        </p:txBody>
      </p:sp>
      <p:sp>
        <p:nvSpPr>
          <p:cNvPr id="3" name="object 3"/>
          <p:cNvSpPr/>
          <p:nvPr/>
        </p:nvSpPr>
        <p:spPr>
          <a:xfrm>
            <a:off x="0" y="5118100"/>
            <a:ext cx="13004800" cy="0"/>
          </a:xfrm>
          <a:custGeom>
            <a:avLst/>
            <a:gdLst/>
            <a:ahLst/>
            <a:cxnLst/>
            <a:rect l="l" t="t" r="r" b="b"/>
            <a:pathLst>
              <a:path w="13004800">
                <a:moveTo>
                  <a:pt x="0" y="0"/>
                </a:moveTo>
                <a:lnTo>
                  <a:pt x="13004800" y="0"/>
                </a:lnTo>
              </a:path>
            </a:pathLst>
          </a:custGeom>
          <a:ln w="38101">
            <a:solidFill>
              <a:srgbClr val="000000"/>
            </a:solidFill>
          </a:ln>
        </p:spPr>
        <p:txBody>
          <a:bodyPr wrap="square" lIns="0" tIns="0" rIns="0" bIns="0" rtlCol="0"/>
          <a:lstStyle/>
          <a:p>
            <a:endParaRPr/>
          </a:p>
        </p:txBody>
      </p:sp>
      <p:sp>
        <p:nvSpPr>
          <p:cNvPr id="4" name="object 4"/>
          <p:cNvSpPr txBox="1"/>
          <p:nvPr/>
        </p:nvSpPr>
        <p:spPr>
          <a:xfrm>
            <a:off x="1574800" y="1219200"/>
            <a:ext cx="10074275" cy="8393430"/>
          </a:xfrm>
          <a:prstGeom prst="rect">
            <a:avLst/>
          </a:prstGeom>
        </p:spPr>
        <p:txBody>
          <a:bodyPr vert="horz" wrap="square" lIns="0" tIns="12700" rIns="0" bIns="0" rtlCol="0">
            <a:spAutoFit/>
          </a:bodyPr>
          <a:lstStyle/>
          <a:p>
            <a:pPr marL="635000" indent="-571500">
              <a:lnSpc>
                <a:spcPct val="100000"/>
              </a:lnSpc>
              <a:spcBef>
                <a:spcPts val="100"/>
              </a:spcBef>
              <a:buSzPct val="170238"/>
              <a:buChar char="•"/>
              <a:tabLst>
                <a:tab pos="635000" algn="l"/>
              </a:tabLst>
            </a:pPr>
            <a:r>
              <a:rPr sz="4200" spc="-5">
                <a:latin typeface="Gill Sans MT"/>
                <a:cs typeface="Gill Sans MT"/>
              </a:rPr>
              <a:t>Code </a:t>
            </a:r>
            <a:r>
              <a:rPr sz="4200" spc="-20">
                <a:latin typeface="Gill Sans MT"/>
                <a:cs typeface="Gill Sans MT"/>
              </a:rPr>
              <a:t>executed </a:t>
            </a:r>
            <a:r>
              <a:rPr sz="4200" spc="-5">
                <a:latin typeface="Gill Sans MT"/>
                <a:cs typeface="Gill Sans MT"/>
              </a:rPr>
              <a:t>upon </a:t>
            </a:r>
            <a:r>
              <a:rPr sz="4200">
                <a:latin typeface="Gill Sans MT"/>
                <a:cs typeface="Gill Sans MT"/>
              </a:rPr>
              <a:t>object</a:t>
            </a:r>
            <a:r>
              <a:rPr sz="4200" spc="5">
                <a:latin typeface="Gill Sans MT"/>
                <a:cs typeface="Gill Sans MT"/>
              </a:rPr>
              <a:t> </a:t>
            </a:r>
            <a:r>
              <a:rPr sz="4200" spc="-15">
                <a:latin typeface="Gill Sans MT"/>
                <a:cs typeface="Gill Sans MT"/>
              </a:rPr>
              <a:t>creation</a:t>
            </a:r>
            <a:endParaRPr sz="4200">
              <a:latin typeface="Gill Sans MT"/>
              <a:cs typeface="Gill Sans MT"/>
            </a:endParaRPr>
          </a:p>
          <a:p>
            <a:pPr marL="635000" indent="-571500">
              <a:lnSpc>
                <a:spcPct val="100000"/>
              </a:lnSpc>
              <a:spcBef>
                <a:spcPts val="2260"/>
              </a:spcBef>
              <a:buSzPct val="170238"/>
              <a:buChar char="•"/>
              <a:tabLst>
                <a:tab pos="635000" algn="l"/>
                <a:tab pos="2918460" algn="l"/>
              </a:tabLst>
            </a:pPr>
            <a:r>
              <a:rPr sz="4200" spc="-20">
                <a:latin typeface="Gill Sans MT"/>
                <a:cs typeface="Gill Sans MT"/>
              </a:rPr>
              <a:t>Effectively	create </a:t>
            </a:r>
            <a:r>
              <a:rPr sz="4200" spc="-5">
                <a:latin typeface="Gill Sans MT"/>
                <a:cs typeface="Gill Sans MT"/>
              </a:rPr>
              <a:t>the</a:t>
            </a:r>
            <a:r>
              <a:rPr sz="4200">
                <a:latin typeface="Gill Sans MT"/>
                <a:cs typeface="Gill Sans MT"/>
              </a:rPr>
              <a:t> object</a:t>
            </a:r>
          </a:p>
          <a:p>
            <a:pPr marL="635000" marR="30480" indent="-571500">
              <a:lnSpc>
                <a:spcPct val="100200"/>
              </a:lnSpc>
              <a:spcBef>
                <a:spcPts val="2250"/>
              </a:spcBef>
              <a:buSzPct val="170238"/>
              <a:buChar char="•"/>
              <a:tabLst>
                <a:tab pos="635000" algn="l"/>
                <a:tab pos="3346450" algn="l"/>
                <a:tab pos="6197600" algn="l"/>
                <a:tab pos="8293100" algn="l"/>
                <a:tab pos="9602470" algn="l"/>
              </a:tabLst>
            </a:pPr>
            <a:r>
              <a:rPr sz="4200" spc="-5">
                <a:latin typeface="Gill Sans MT"/>
                <a:cs typeface="Gill Sans MT"/>
              </a:rPr>
              <a:t>Looks</a:t>
            </a:r>
            <a:r>
              <a:rPr sz="4200">
                <a:latin typeface="Gill Sans MT"/>
                <a:cs typeface="Gill Sans MT"/>
              </a:rPr>
              <a:t> </a:t>
            </a:r>
            <a:r>
              <a:rPr sz="4200" spc="-35">
                <a:latin typeface="Gill Sans MT"/>
                <a:cs typeface="Gill Sans MT"/>
              </a:rPr>
              <a:t>like</a:t>
            </a:r>
            <a:r>
              <a:rPr sz="4200">
                <a:latin typeface="Gill Sans MT"/>
                <a:cs typeface="Gill Sans MT"/>
              </a:rPr>
              <a:t> a	</a:t>
            </a:r>
            <a:r>
              <a:rPr sz="4200" spc="-5">
                <a:latin typeface="Gill Sans MT"/>
                <a:cs typeface="Gill Sans MT"/>
              </a:rPr>
              <a:t>method, </a:t>
            </a:r>
            <a:r>
              <a:rPr sz="4200">
                <a:latin typeface="Gill Sans MT"/>
                <a:cs typeface="Gill Sans MT"/>
              </a:rPr>
              <a:t>but no </a:t>
            </a:r>
            <a:r>
              <a:rPr sz="4200" spc="-15">
                <a:latin typeface="Gill Sans MT"/>
                <a:cs typeface="Gill Sans MT"/>
              </a:rPr>
              <a:t>return </a:t>
            </a:r>
            <a:r>
              <a:rPr sz="4200" spc="-5">
                <a:latin typeface="Gill Sans MT"/>
                <a:cs typeface="Gill Sans MT"/>
              </a:rPr>
              <a:t>type  (</a:t>
            </a:r>
            <a:r>
              <a:rPr sz="4200">
                <a:latin typeface="Gill Sans MT"/>
                <a:cs typeface="Gill Sans MT"/>
              </a:rPr>
              <a:t>n</a:t>
            </a:r>
            <a:r>
              <a:rPr sz="4200" spc="-5">
                <a:latin typeface="Gill Sans MT"/>
                <a:cs typeface="Gill Sans MT"/>
              </a:rPr>
              <a:t>o</a:t>
            </a:r>
            <a:r>
              <a:rPr sz="4200">
                <a:latin typeface="Gill Sans MT"/>
                <a:cs typeface="Gill Sans MT"/>
              </a:rPr>
              <a:t>t</a:t>
            </a:r>
            <a:r>
              <a:rPr sz="4200" spc="-5">
                <a:latin typeface="Gill Sans MT"/>
                <a:cs typeface="Gill Sans MT"/>
              </a:rPr>
              <a:t> </a:t>
            </a:r>
            <a:r>
              <a:rPr sz="4200" spc="-65">
                <a:latin typeface="Gill Sans MT"/>
                <a:cs typeface="Gill Sans MT"/>
              </a:rPr>
              <a:t>e</a:t>
            </a:r>
            <a:r>
              <a:rPr sz="4200" spc="-85">
                <a:latin typeface="Gill Sans MT"/>
                <a:cs typeface="Gill Sans MT"/>
              </a:rPr>
              <a:t>v</a:t>
            </a:r>
            <a:r>
              <a:rPr sz="4200">
                <a:latin typeface="Gill Sans MT"/>
                <a:cs typeface="Gill Sans MT"/>
              </a:rPr>
              <a:t>en </a:t>
            </a:r>
            <a:r>
              <a:rPr sz="4200">
                <a:latin typeface="Courier New"/>
                <a:cs typeface="Courier New"/>
              </a:rPr>
              <a:t>void</a:t>
            </a:r>
            <a:r>
              <a:rPr sz="4200">
                <a:latin typeface="Gill Sans MT"/>
                <a:cs typeface="Gill Sans MT"/>
              </a:rPr>
              <a:t>)</a:t>
            </a:r>
            <a:r>
              <a:rPr sz="4200" spc="-5">
                <a:latin typeface="Gill Sans MT"/>
                <a:cs typeface="Gill Sans MT"/>
              </a:rPr>
              <a:t> </a:t>
            </a:r>
            <a:r>
              <a:rPr sz="4200">
                <a:latin typeface="Gill Sans MT"/>
                <a:cs typeface="Gill Sans MT"/>
              </a:rPr>
              <a:t>and</a:t>
            </a:r>
            <a:r>
              <a:rPr sz="4200" spc="-5">
                <a:latin typeface="Gill Sans MT"/>
                <a:cs typeface="Gill Sans MT"/>
              </a:rPr>
              <a:t> </a:t>
            </a:r>
            <a:r>
              <a:rPr sz="4200">
                <a:latin typeface="Gill Sans MT"/>
                <a:cs typeface="Gill Sans MT"/>
              </a:rPr>
              <a:t>h</a:t>
            </a:r>
            <a:r>
              <a:rPr sz="4200" spc="-5">
                <a:latin typeface="Gill Sans MT"/>
                <a:cs typeface="Gill Sans MT"/>
              </a:rPr>
              <a:t>a</a:t>
            </a:r>
            <a:r>
              <a:rPr sz="4200">
                <a:latin typeface="Gill Sans MT"/>
                <a:cs typeface="Gill Sans MT"/>
              </a:rPr>
              <a:t>s	</a:t>
            </a:r>
            <a:r>
              <a:rPr sz="4200" spc="-5">
                <a:latin typeface="Gill Sans MT"/>
                <a:cs typeface="Gill Sans MT"/>
              </a:rPr>
              <a:t>th</a:t>
            </a:r>
            <a:r>
              <a:rPr sz="4200">
                <a:latin typeface="Gill Sans MT"/>
                <a:cs typeface="Gill Sans MT"/>
              </a:rPr>
              <a:t>e</a:t>
            </a:r>
            <a:r>
              <a:rPr sz="4200" spc="-5">
                <a:latin typeface="Gill Sans MT"/>
                <a:cs typeface="Gill Sans MT"/>
              </a:rPr>
              <a:t> </a:t>
            </a:r>
            <a:r>
              <a:rPr sz="4200">
                <a:latin typeface="Gill Sans MT"/>
                <a:cs typeface="Gill Sans MT"/>
              </a:rPr>
              <a:t>same	n</a:t>
            </a:r>
            <a:r>
              <a:rPr sz="4200" spc="-5">
                <a:latin typeface="Gill Sans MT"/>
                <a:cs typeface="Gill Sans MT"/>
              </a:rPr>
              <a:t>a</a:t>
            </a:r>
            <a:r>
              <a:rPr sz="4200">
                <a:latin typeface="Gill Sans MT"/>
                <a:cs typeface="Gill Sans MT"/>
              </a:rPr>
              <a:t>me	as  </a:t>
            </a:r>
            <a:r>
              <a:rPr sz="4200" spc="-5">
                <a:latin typeface="Gill Sans MT"/>
                <a:cs typeface="Gill Sans MT"/>
              </a:rPr>
              <a:t>the</a:t>
            </a:r>
            <a:r>
              <a:rPr sz="4200" spc="-10">
                <a:latin typeface="Gill Sans MT"/>
                <a:cs typeface="Gill Sans MT"/>
              </a:rPr>
              <a:t> </a:t>
            </a:r>
            <a:r>
              <a:rPr sz="4200">
                <a:latin typeface="Gill Sans MT"/>
                <a:cs typeface="Gill Sans MT"/>
              </a:rPr>
              <a:t>class</a:t>
            </a:r>
          </a:p>
          <a:p>
            <a:pPr>
              <a:lnSpc>
                <a:spcPct val="100000"/>
              </a:lnSpc>
              <a:spcBef>
                <a:spcPts val="50"/>
              </a:spcBef>
            </a:pPr>
            <a:endParaRPr sz="6450">
              <a:latin typeface="Times New Roman"/>
              <a:cs typeface="Times New Roman"/>
            </a:endParaRPr>
          </a:p>
          <a:p>
            <a:pPr marL="1108710" marR="3195955" indent="-640715">
              <a:lnSpc>
                <a:spcPts val="4800"/>
              </a:lnSpc>
            </a:pPr>
            <a:r>
              <a:rPr sz="4200" spc="-5">
                <a:latin typeface="Courier New"/>
                <a:cs typeface="Courier New"/>
              </a:rPr>
              <a:t>public class Table </a:t>
            </a:r>
            <a:r>
              <a:rPr sz="4200">
                <a:latin typeface="Courier New"/>
                <a:cs typeface="Courier New"/>
              </a:rPr>
              <a:t>{  </a:t>
            </a:r>
            <a:r>
              <a:rPr sz="4200" spc="-5">
                <a:latin typeface="Courier New"/>
                <a:cs typeface="Courier New"/>
              </a:rPr>
              <a:t>public Table()</a:t>
            </a:r>
            <a:r>
              <a:rPr sz="4200" spc="-50">
                <a:latin typeface="Courier New"/>
                <a:cs typeface="Courier New"/>
              </a:rPr>
              <a:t> </a:t>
            </a:r>
            <a:r>
              <a:rPr sz="4200">
                <a:latin typeface="Courier New"/>
                <a:cs typeface="Courier New"/>
              </a:rPr>
              <a:t>{</a:t>
            </a:r>
          </a:p>
          <a:p>
            <a:pPr marL="2389505" marR="955040" indent="-640715">
              <a:lnSpc>
                <a:spcPts val="4800"/>
              </a:lnSpc>
            </a:pPr>
            <a:r>
              <a:rPr sz="4200">
                <a:latin typeface="Courier New"/>
                <a:cs typeface="Courier New"/>
              </a:rPr>
              <a:t>System.out.println(  </a:t>
            </a:r>
            <a:r>
              <a:rPr sz="4200" spc="-5">
                <a:latin typeface="Courier New"/>
                <a:cs typeface="Courier New"/>
              </a:rPr>
              <a:t>“Creating</a:t>
            </a:r>
            <a:r>
              <a:rPr sz="4200" spc="-100">
                <a:latin typeface="Courier New"/>
                <a:cs typeface="Courier New"/>
              </a:rPr>
              <a:t> </a:t>
            </a:r>
            <a:r>
              <a:rPr sz="4200">
                <a:latin typeface="Courier New"/>
                <a:cs typeface="Courier New"/>
              </a:rPr>
              <a:t>table...”);</a:t>
            </a:r>
          </a:p>
          <a:p>
            <a:pPr marL="1108710">
              <a:lnSpc>
                <a:spcPts val="4560"/>
              </a:lnSpc>
            </a:pPr>
            <a:r>
              <a:rPr sz="4200">
                <a:latin typeface="Courier New"/>
                <a:cs typeface="Courier New"/>
              </a:rPr>
              <a:t>}</a:t>
            </a:r>
          </a:p>
          <a:p>
            <a:pPr marL="468630">
              <a:lnSpc>
                <a:spcPts val="4920"/>
              </a:lnSpc>
            </a:pPr>
            <a:r>
              <a:rPr sz="4200">
                <a:latin typeface="Courier New"/>
                <a:cs typeface="Courier New"/>
              </a:rPr>
              <a:t>}</a:t>
            </a:r>
          </a:p>
        </p:txBody>
      </p:sp>
      <p:sp>
        <p:nvSpPr>
          <p:cNvPr id="5" name="object 5"/>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68241" y="0"/>
            <a:ext cx="5868035" cy="1305560"/>
          </a:xfrm>
          <a:prstGeom prst="rect">
            <a:avLst/>
          </a:prstGeom>
        </p:spPr>
        <p:txBody>
          <a:bodyPr vert="horz" wrap="square" lIns="0" tIns="12700" rIns="0" bIns="0" rtlCol="0">
            <a:spAutoFit/>
          </a:bodyPr>
          <a:lstStyle/>
          <a:p>
            <a:pPr marL="12700">
              <a:lnSpc>
                <a:spcPct val="100000"/>
              </a:lnSpc>
              <a:spcBef>
                <a:spcPts val="100"/>
              </a:spcBef>
            </a:pPr>
            <a:r>
              <a:rPr spc="-5"/>
              <a:t>Constructors</a:t>
            </a:r>
          </a:p>
        </p:txBody>
      </p:sp>
      <p:sp>
        <p:nvSpPr>
          <p:cNvPr id="3" name="object 3"/>
          <p:cNvSpPr/>
          <p:nvPr/>
        </p:nvSpPr>
        <p:spPr>
          <a:xfrm>
            <a:off x="0" y="5118100"/>
            <a:ext cx="13004800" cy="0"/>
          </a:xfrm>
          <a:custGeom>
            <a:avLst/>
            <a:gdLst/>
            <a:ahLst/>
            <a:cxnLst/>
            <a:rect l="l" t="t" r="r" b="b"/>
            <a:pathLst>
              <a:path w="13004800">
                <a:moveTo>
                  <a:pt x="0" y="0"/>
                </a:moveTo>
                <a:lnTo>
                  <a:pt x="13004800" y="0"/>
                </a:lnTo>
              </a:path>
            </a:pathLst>
          </a:custGeom>
          <a:ln w="38101">
            <a:solidFill>
              <a:srgbClr val="000000"/>
            </a:solidFill>
          </a:ln>
        </p:spPr>
        <p:txBody>
          <a:bodyPr wrap="square" lIns="0" tIns="0" rIns="0" bIns="0" rtlCol="0"/>
          <a:lstStyle/>
          <a:p>
            <a:endParaRPr/>
          </a:p>
        </p:txBody>
      </p:sp>
      <p:sp>
        <p:nvSpPr>
          <p:cNvPr id="4" name="object 4"/>
          <p:cNvSpPr txBox="1"/>
          <p:nvPr/>
        </p:nvSpPr>
        <p:spPr>
          <a:xfrm>
            <a:off x="1574800" y="1219200"/>
            <a:ext cx="10074275" cy="8393430"/>
          </a:xfrm>
          <a:prstGeom prst="rect">
            <a:avLst/>
          </a:prstGeom>
        </p:spPr>
        <p:txBody>
          <a:bodyPr vert="horz" wrap="square" lIns="0" tIns="12700" rIns="0" bIns="0" rtlCol="0">
            <a:spAutoFit/>
          </a:bodyPr>
          <a:lstStyle/>
          <a:p>
            <a:pPr marL="635000" indent="-571500">
              <a:lnSpc>
                <a:spcPct val="100000"/>
              </a:lnSpc>
              <a:spcBef>
                <a:spcPts val="100"/>
              </a:spcBef>
              <a:buSzPct val="170238"/>
              <a:buChar char="•"/>
              <a:tabLst>
                <a:tab pos="635000" algn="l"/>
              </a:tabLst>
            </a:pPr>
            <a:r>
              <a:rPr sz="4200" spc="-5">
                <a:latin typeface="Gill Sans MT"/>
                <a:cs typeface="Gill Sans MT"/>
              </a:rPr>
              <a:t>Code </a:t>
            </a:r>
            <a:r>
              <a:rPr sz="4200" spc="-20">
                <a:latin typeface="Gill Sans MT"/>
                <a:cs typeface="Gill Sans MT"/>
              </a:rPr>
              <a:t>executed </a:t>
            </a:r>
            <a:r>
              <a:rPr sz="4200" spc="-5">
                <a:latin typeface="Gill Sans MT"/>
                <a:cs typeface="Gill Sans MT"/>
              </a:rPr>
              <a:t>upon </a:t>
            </a:r>
            <a:r>
              <a:rPr sz="4200">
                <a:latin typeface="Gill Sans MT"/>
                <a:cs typeface="Gill Sans MT"/>
              </a:rPr>
              <a:t>object</a:t>
            </a:r>
            <a:r>
              <a:rPr sz="4200" spc="5">
                <a:latin typeface="Gill Sans MT"/>
                <a:cs typeface="Gill Sans MT"/>
              </a:rPr>
              <a:t> </a:t>
            </a:r>
            <a:r>
              <a:rPr sz="4200" spc="-15">
                <a:latin typeface="Gill Sans MT"/>
                <a:cs typeface="Gill Sans MT"/>
              </a:rPr>
              <a:t>creation</a:t>
            </a:r>
            <a:endParaRPr sz="4200">
              <a:latin typeface="Gill Sans MT"/>
              <a:cs typeface="Gill Sans MT"/>
            </a:endParaRPr>
          </a:p>
          <a:p>
            <a:pPr marL="635000" indent="-571500">
              <a:lnSpc>
                <a:spcPct val="100000"/>
              </a:lnSpc>
              <a:spcBef>
                <a:spcPts val="2260"/>
              </a:spcBef>
              <a:buSzPct val="170238"/>
              <a:buChar char="•"/>
              <a:tabLst>
                <a:tab pos="635000" algn="l"/>
                <a:tab pos="2918460" algn="l"/>
              </a:tabLst>
            </a:pPr>
            <a:r>
              <a:rPr sz="4200" spc="-20">
                <a:latin typeface="Gill Sans MT"/>
                <a:cs typeface="Gill Sans MT"/>
              </a:rPr>
              <a:t>Effectively	create </a:t>
            </a:r>
            <a:r>
              <a:rPr sz="4200" spc="-5">
                <a:latin typeface="Gill Sans MT"/>
                <a:cs typeface="Gill Sans MT"/>
              </a:rPr>
              <a:t>the</a:t>
            </a:r>
            <a:r>
              <a:rPr sz="4200">
                <a:latin typeface="Gill Sans MT"/>
                <a:cs typeface="Gill Sans MT"/>
              </a:rPr>
              <a:t> object</a:t>
            </a:r>
          </a:p>
          <a:p>
            <a:pPr marL="635000" marR="30480" indent="-571500">
              <a:lnSpc>
                <a:spcPct val="100200"/>
              </a:lnSpc>
              <a:spcBef>
                <a:spcPts val="2250"/>
              </a:spcBef>
              <a:buSzPct val="170238"/>
              <a:buChar char="•"/>
              <a:tabLst>
                <a:tab pos="635000" algn="l"/>
                <a:tab pos="3346450" algn="l"/>
                <a:tab pos="6197600" algn="l"/>
                <a:tab pos="8293100" algn="l"/>
                <a:tab pos="9602470" algn="l"/>
              </a:tabLst>
            </a:pPr>
            <a:r>
              <a:rPr sz="4200" spc="-5">
                <a:latin typeface="Gill Sans MT"/>
                <a:cs typeface="Gill Sans MT"/>
              </a:rPr>
              <a:t>Looks</a:t>
            </a:r>
            <a:r>
              <a:rPr sz="4200">
                <a:latin typeface="Gill Sans MT"/>
                <a:cs typeface="Gill Sans MT"/>
              </a:rPr>
              <a:t> </a:t>
            </a:r>
            <a:r>
              <a:rPr sz="4200" spc="-35">
                <a:latin typeface="Gill Sans MT"/>
                <a:cs typeface="Gill Sans MT"/>
              </a:rPr>
              <a:t>like</a:t>
            </a:r>
            <a:r>
              <a:rPr sz="4200">
                <a:latin typeface="Gill Sans MT"/>
                <a:cs typeface="Gill Sans MT"/>
              </a:rPr>
              <a:t> a	</a:t>
            </a:r>
            <a:r>
              <a:rPr sz="4200" spc="-5">
                <a:latin typeface="Gill Sans MT"/>
                <a:cs typeface="Gill Sans MT"/>
              </a:rPr>
              <a:t>method, </a:t>
            </a:r>
            <a:r>
              <a:rPr sz="4200">
                <a:latin typeface="Gill Sans MT"/>
                <a:cs typeface="Gill Sans MT"/>
              </a:rPr>
              <a:t>but no </a:t>
            </a:r>
            <a:r>
              <a:rPr sz="4200" spc="-15">
                <a:latin typeface="Gill Sans MT"/>
                <a:cs typeface="Gill Sans MT"/>
              </a:rPr>
              <a:t>return </a:t>
            </a:r>
            <a:r>
              <a:rPr sz="4200" spc="-5">
                <a:latin typeface="Gill Sans MT"/>
                <a:cs typeface="Gill Sans MT"/>
              </a:rPr>
              <a:t>type  (</a:t>
            </a:r>
            <a:r>
              <a:rPr sz="4200">
                <a:latin typeface="Gill Sans MT"/>
                <a:cs typeface="Gill Sans MT"/>
              </a:rPr>
              <a:t>n</a:t>
            </a:r>
            <a:r>
              <a:rPr sz="4200" spc="-5">
                <a:latin typeface="Gill Sans MT"/>
                <a:cs typeface="Gill Sans MT"/>
              </a:rPr>
              <a:t>o</a:t>
            </a:r>
            <a:r>
              <a:rPr sz="4200">
                <a:latin typeface="Gill Sans MT"/>
                <a:cs typeface="Gill Sans MT"/>
              </a:rPr>
              <a:t>t</a:t>
            </a:r>
            <a:r>
              <a:rPr sz="4200" spc="-5">
                <a:latin typeface="Gill Sans MT"/>
                <a:cs typeface="Gill Sans MT"/>
              </a:rPr>
              <a:t> </a:t>
            </a:r>
            <a:r>
              <a:rPr sz="4200" spc="-65">
                <a:latin typeface="Gill Sans MT"/>
                <a:cs typeface="Gill Sans MT"/>
              </a:rPr>
              <a:t>e</a:t>
            </a:r>
            <a:r>
              <a:rPr sz="4200" spc="-85">
                <a:latin typeface="Gill Sans MT"/>
                <a:cs typeface="Gill Sans MT"/>
              </a:rPr>
              <a:t>v</a:t>
            </a:r>
            <a:r>
              <a:rPr sz="4200">
                <a:latin typeface="Gill Sans MT"/>
                <a:cs typeface="Gill Sans MT"/>
              </a:rPr>
              <a:t>en </a:t>
            </a:r>
            <a:r>
              <a:rPr sz="4200">
                <a:latin typeface="Courier New"/>
                <a:cs typeface="Courier New"/>
              </a:rPr>
              <a:t>void</a:t>
            </a:r>
            <a:r>
              <a:rPr sz="4200">
                <a:latin typeface="Gill Sans MT"/>
                <a:cs typeface="Gill Sans MT"/>
              </a:rPr>
              <a:t>)</a:t>
            </a:r>
            <a:r>
              <a:rPr sz="4200" spc="-5">
                <a:latin typeface="Gill Sans MT"/>
                <a:cs typeface="Gill Sans MT"/>
              </a:rPr>
              <a:t> </a:t>
            </a:r>
            <a:r>
              <a:rPr sz="4200">
                <a:latin typeface="Gill Sans MT"/>
                <a:cs typeface="Gill Sans MT"/>
              </a:rPr>
              <a:t>and</a:t>
            </a:r>
            <a:r>
              <a:rPr sz="4200" spc="-5">
                <a:latin typeface="Gill Sans MT"/>
                <a:cs typeface="Gill Sans MT"/>
              </a:rPr>
              <a:t> </a:t>
            </a:r>
            <a:r>
              <a:rPr sz="4200">
                <a:latin typeface="Gill Sans MT"/>
                <a:cs typeface="Gill Sans MT"/>
              </a:rPr>
              <a:t>h</a:t>
            </a:r>
            <a:r>
              <a:rPr sz="4200" spc="-5">
                <a:latin typeface="Gill Sans MT"/>
                <a:cs typeface="Gill Sans MT"/>
              </a:rPr>
              <a:t>a</a:t>
            </a:r>
            <a:r>
              <a:rPr sz="4200">
                <a:latin typeface="Gill Sans MT"/>
                <a:cs typeface="Gill Sans MT"/>
              </a:rPr>
              <a:t>s	</a:t>
            </a:r>
            <a:r>
              <a:rPr sz="4200" spc="-5">
                <a:latin typeface="Gill Sans MT"/>
                <a:cs typeface="Gill Sans MT"/>
              </a:rPr>
              <a:t>th</a:t>
            </a:r>
            <a:r>
              <a:rPr sz="4200">
                <a:latin typeface="Gill Sans MT"/>
                <a:cs typeface="Gill Sans MT"/>
              </a:rPr>
              <a:t>e</a:t>
            </a:r>
            <a:r>
              <a:rPr sz="4200" spc="-5">
                <a:latin typeface="Gill Sans MT"/>
                <a:cs typeface="Gill Sans MT"/>
              </a:rPr>
              <a:t> </a:t>
            </a:r>
            <a:r>
              <a:rPr sz="4200">
                <a:latin typeface="Gill Sans MT"/>
                <a:cs typeface="Gill Sans MT"/>
              </a:rPr>
              <a:t>same	n</a:t>
            </a:r>
            <a:r>
              <a:rPr sz="4200" spc="-5">
                <a:latin typeface="Gill Sans MT"/>
                <a:cs typeface="Gill Sans MT"/>
              </a:rPr>
              <a:t>a</a:t>
            </a:r>
            <a:r>
              <a:rPr sz="4200">
                <a:latin typeface="Gill Sans MT"/>
                <a:cs typeface="Gill Sans MT"/>
              </a:rPr>
              <a:t>me	as  </a:t>
            </a:r>
            <a:r>
              <a:rPr sz="4200" spc="-5">
                <a:latin typeface="Gill Sans MT"/>
                <a:cs typeface="Gill Sans MT"/>
              </a:rPr>
              <a:t>the</a:t>
            </a:r>
            <a:r>
              <a:rPr sz="4200" spc="-10">
                <a:latin typeface="Gill Sans MT"/>
                <a:cs typeface="Gill Sans MT"/>
              </a:rPr>
              <a:t> </a:t>
            </a:r>
            <a:r>
              <a:rPr sz="4200">
                <a:latin typeface="Gill Sans MT"/>
                <a:cs typeface="Gill Sans MT"/>
              </a:rPr>
              <a:t>class</a:t>
            </a:r>
          </a:p>
          <a:p>
            <a:pPr marR="221615" algn="ctr">
              <a:lnSpc>
                <a:spcPct val="100000"/>
              </a:lnSpc>
              <a:spcBef>
                <a:spcPts val="2060"/>
              </a:spcBef>
            </a:pPr>
            <a:r>
              <a:rPr sz="4200" spc="-5">
                <a:solidFill>
                  <a:srgbClr val="FF4013"/>
                </a:solidFill>
                <a:latin typeface="Gill Sans MT"/>
                <a:cs typeface="Gill Sans MT"/>
              </a:rPr>
              <a:t>Constructor</a:t>
            </a:r>
            <a:endParaRPr sz="4200">
              <a:latin typeface="Gill Sans MT"/>
              <a:cs typeface="Gill Sans MT"/>
            </a:endParaRPr>
          </a:p>
          <a:p>
            <a:pPr marL="1108710" marR="3195955" indent="-640715">
              <a:lnSpc>
                <a:spcPts val="4800"/>
              </a:lnSpc>
              <a:spcBef>
                <a:spcPts val="370"/>
              </a:spcBef>
            </a:pPr>
            <a:r>
              <a:rPr sz="4200" spc="-5">
                <a:latin typeface="Courier New"/>
                <a:cs typeface="Courier New"/>
              </a:rPr>
              <a:t>public class Table </a:t>
            </a:r>
            <a:r>
              <a:rPr sz="4200">
                <a:latin typeface="Courier New"/>
                <a:cs typeface="Courier New"/>
              </a:rPr>
              <a:t>{  </a:t>
            </a:r>
            <a:r>
              <a:rPr sz="4200" spc="-5">
                <a:solidFill>
                  <a:srgbClr val="FF4013"/>
                </a:solidFill>
                <a:latin typeface="Courier New"/>
                <a:cs typeface="Courier New"/>
              </a:rPr>
              <a:t>public Table()</a:t>
            </a:r>
            <a:r>
              <a:rPr sz="4200" spc="-50">
                <a:solidFill>
                  <a:srgbClr val="FF4013"/>
                </a:solidFill>
                <a:latin typeface="Courier New"/>
                <a:cs typeface="Courier New"/>
              </a:rPr>
              <a:t> </a:t>
            </a:r>
            <a:r>
              <a:rPr sz="4200">
                <a:solidFill>
                  <a:srgbClr val="FF4013"/>
                </a:solidFill>
                <a:latin typeface="Courier New"/>
                <a:cs typeface="Courier New"/>
              </a:rPr>
              <a:t>{</a:t>
            </a:r>
            <a:endParaRPr sz="4200">
              <a:latin typeface="Courier New"/>
              <a:cs typeface="Courier New"/>
            </a:endParaRPr>
          </a:p>
          <a:p>
            <a:pPr marL="2389505" marR="955040" indent="-640715">
              <a:lnSpc>
                <a:spcPts val="4800"/>
              </a:lnSpc>
            </a:pPr>
            <a:r>
              <a:rPr sz="4200">
                <a:solidFill>
                  <a:srgbClr val="FF4013"/>
                </a:solidFill>
                <a:latin typeface="Courier New"/>
                <a:cs typeface="Courier New"/>
              </a:rPr>
              <a:t>System.out.println(  </a:t>
            </a:r>
            <a:r>
              <a:rPr sz="4200" spc="-5">
                <a:solidFill>
                  <a:srgbClr val="FF4013"/>
                </a:solidFill>
                <a:latin typeface="Courier New"/>
                <a:cs typeface="Courier New"/>
              </a:rPr>
              <a:t>“Creating</a:t>
            </a:r>
            <a:r>
              <a:rPr sz="4200" spc="-100">
                <a:solidFill>
                  <a:srgbClr val="FF4013"/>
                </a:solidFill>
                <a:latin typeface="Courier New"/>
                <a:cs typeface="Courier New"/>
              </a:rPr>
              <a:t> </a:t>
            </a:r>
            <a:r>
              <a:rPr sz="4200">
                <a:solidFill>
                  <a:srgbClr val="FF4013"/>
                </a:solidFill>
                <a:latin typeface="Courier New"/>
                <a:cs typeface="Courier New"/>
              </a:rPr>
              <a:t>table...”);</a:t>
            </a:r>
            <a:endParaRPr sz="4200">
              <a:latin typeface="Courier New"/>
              <a:cs typeface="Courier New"/>
            </a:endParaRPr>
          </a:p>
          <a:p>
            <a:pPr marL="1108710">
              <a:lnSpc>
                <a:spcPts val="4560"/>
              </a:lnSpc>
            </a:pPr>
            <a:r>
              <a:rPr sz="4200">
                <a:solidFill>
                  <a:srgbClr val="FF4013"/>
                </a:solidFill>
                <a:latin typeface="Courier New"/>
                <a:cs typeface="Courier New"/>
              </a:rPr>
              <a:t>}</a:t>
            </a:r>
            <a:endParaRPr sz="4200">
              <a:latin typeface="Courier New"/>
              <a:cs typeface="Courier New"/>
            </a:endParaRPr>
          </a:p>
          <a:p>
            <a:pPr marL="468630">
              <a:lnSpc>
                <a:spcPts val="4920"/>
              </a:lnSpc>
            </a:pPr>
            <a:r>
              <a:rPr sz="4200">
                <a:latin typeface="Courier New"/>
                <a:cs typeface="Courier New"/>
              </a:rPr>
              <a:t>}</a:t>
            </a:r>
          </a:p>
        </p:txBody>
      </p:sp>
      <p:sp>
        <p:nvSpPr>
          <p:cNvPr id="5" name="object 5"/>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57808" y="762000"/>
            <a:ext cx="10288905" cy="2608580"/>
          </a:xfrm>
          <a:prstGeom prst="rect">
            <a:avLst/>
          </a:prstGeom>
        </p:spPr>
        <p:txBody>
          <a:bodyPr vert="horz" wrap="square" lIns="0" tIns="12700" rIns="0" bIns="0" rtlCol="0">
            <a:spAutoFit/>
          </a:bodyPr>
          <a:lstStyle/>
          <a:p>
            <a:pPr algn="ctr">
              <a:lnSpc>
                <a:spcPct val="100000"/>
              </a:lnSpc>
              <a:spcBef>
                <a:spcPts val="100"/>
              </a:spcBef>
            </a:pPr>
            <a:r>
              <a:rPr spc="-30"/>
              <a:t>Executing</a:t>
            </a:r>
            <a:r>
              <a:rPr spc="-75"/>
              <a:t> </a:t>
            </a:r>
            <a:r>
              <a:rPr spc="-5"/>
              <a:t>Constructors</a:t>
            </a:r>
          </a:p>
          <a:p>
            <a:pPr marL="1176655" marR="1179195" indent="-635" algn="ctr">
              <a:lnSpc>
                <a:spcPts val="5200"/>
              </a:lnSpc>
              <a:spcBef>
                <a:spcPts val="60"/>
              </a:spcBef>
              <a:tabLst>
                <a:tab pos="3406775" algn="l"/>
                <a:tab pos="4709160" algn="l"/>
              </a:tabLst>
            </a:pPr>
            <a:r>
              <a:rPr sz="4200">
                <a:latin typeface="Courier New"/>
                <a:cs typeface="Courier New"/>
              </a:rPr>
              <a:t>new</a:t>
            </a:r>
            <a:r>
              <a:rPr sz="4200" spc="-1345">
                <a:latin typeface="Courier New"/>
                <a:cs typeface="Courier New"/>
              </a:rPr>
              <a:t> </a:t>
            </a:r>
            <a:r>
              <a:rPr sz="4200" spc="-20"/>
              <a:t>executes</a:t>
            </a:r>
            <a:r>
              <a:rPr sz="4200" spc="5"/>
              <a:t> </a:t>
            </a:r>
            <a:r>
              <a:rPr sz="4200"/>
              <a:t>a	</a:t>
            </a:r>
            <a:r>
              <a:rPr sz="4200" spc="-20"/>
              <a:t>given </a:t>
            </a:r>
            <a:r>
              <a:rPr sz="4200" spc="-40"/>
              <a:t>constructor,  </a:t>
            </a:r>
            <a:r>
              <a:rPr sz="4200" spc="-15"/>
              <a:t>creating</a:t>
            </a:r>
            <a:r>
              <a:rPr sz="4200" spc="10"/>
              <a:t> </a:t>
            </a:r>
            <a:r>
              <a:rPr sz="4200"/>
              <a:t>a	</a:t>
            </a:r>
            <a:r>
              <a:rPr sz="4200" spc="-25"/>
              <a:t>new </a:t>
            </a:r>
            <a:r>
              <a:rPr sz="4200"/>
              <a:t>object </a:t>
            </a:r>
            <a:r>
              <a:rPr sz="4200" spc="-5"/>
              <a:t>in the</a:t>
            </a:r>
            <a:r>
              <a:rPr sz="4200" spc="-60"/>
              <a:t> </a:t>
            </a:r>
            <a:r>
              <a:rPr sz="4200" spc="-15"/>
              <a:t>process.</a:t>
            </a:r>
            <a:endParaRPr sz="4200">
              <a:latin typeface="Courier New"/>
              <a:cs typeface="Courier New"/>
            </a:endParaRPr>
          </a:p>
        </p:txBody>
      </p:sp>
      <p:sp>
        <p:nvSpPr>
          <p:cNvPr id="3" name="object 3"/>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357808" y="762000"/>
            <a:ext cx="10288905" cy="2608580"/>
          </a:xfrm>
          <a:prstGeom prst="rect">
            <a:avLst/>
          </a:prstGeom>
        </p:spPr>
        <p:txBody>
          <a:bodyPr vert="horz" wrap="square" lIns="0" tIns="12700" rIns="0" bIns="0" rtlCol="0">
            <a:spAutoFit/>
          </a:bodyPr>
          <a:lstStyle/>
          <a:p>
            <a:pPr algn="ctr">
              <a:lnSpc>
                <a:spcPct val="100000"/>
              </a:lnSpc>
              <a:spcBef>
                <a:spcPts val="100"/>
              </a:spcBef>
            </a:pPr>
            <a:r>
              <a:rPr sz="8400" spc="-30">
                <a:latin typeface="Gill Sans MT"/>
                <a:cs typeface="Gill Sans MT"/>
              </a:rPr>
              <a:t>Executing</a:t>
            </a:r>
            <a:r>
              <a:rPr sz="8400" spc="-75">
                <a:latin typeface="Gill Sans MT"/>
                <a:cs typeface="Gill Sans MT"/>
              </a:rPr>
              <a:t> </a:t>
            </a:r>
            <a:r>
              <a:rPr sz="8400" spc="-5">
                <a:latin typeface="Gill Sans MT"/>
                <a:cs typeface="Gill Sans MT"/>
              </a:rPr>
              <a:t>Constructors</a:t>
            </a:r>
            <a:endParaRPr sz="8400">
              <a:latin typeface="Gill Sans MT"/>
              <a:cs typeface="Gill Sans MT"/>
            </a:endParaRPr>
          </a:p>
          <a:p>
            <a:pPr marL="1176655" marR="1179195" indent="-635" algn="ctr">
              <a:lnSpc>
                <a:spcPts val="5200"/>
              </a:lnSpc>
              <a:spcBef>
                <a:spcPts val="60"/>
              </a:spcBef>
              <a:tabLst>
                <a:tab pos="3406775" algn="l"/>
                <a:tab pos="4709160" algn="l"/>
              </a:tabLst>
            </a:pPr>
            <a:r>
              <a:rPr sz="4200">
                <a:latin typeface="Courier New"/>
                <a:cs typeface="Courier New"/>
              </a:rPr>
              <a:t>new</a:t>
            </a:r>
            <a:r>
              <a:rPr sz="4200" spc="-1345">
                <a:latin typeface="Courier New"/>
                <a:cs typeface="Courier New"/>
              </a:rPr>
              <a:t> </a:t>
            </a:r>
            <a:r>
              <a:rPr sz="4200" spc="-20">
                <a:latin typeface="Gill Sans MT"/>
                <a:cs typeface="Gill Sans MT"/>
              </a:rPr>
              <a:t>executes</a:t>
            </a:r>
            <a:r>
              <a:rPr sz="4200" spc="5">
                <a:latin typeface="Gill Sans MT"/>
                <a:cs typeface="Gill Sans MT"/>
              </a:rPr>
              <a:t> </a:t>
            </a:r>
            <a:r>
              <a:rPr sz="4200">
                <a:latin typeface="Gill Sans MT"/>
                <a:cs typeface="Gill Sans MT"/>
              </a:rPr>
              <a:t>a	</a:t>
            </a:r>
            <a:r>
              <a:rPr sz="4200" spc="-20">
                <a:latin typeface="Gill Sans MT"/>
                <a:cs typeface="Gill Sans MT"/>
              </a:rPr>
              <a:t>given </a:t>
            </a:r>
            <a:r>
              <a:rPr sz="4200" spc="-40">
                <a:latin typeface="Gill Sans MT"/>
                <a:cs typeface="Gill Sans MT"/>
              </a:rPr>
              <a:t>constructor,  </a:t>
            </a:r>
            <a:r>
              <a:rPr sz="4200" spc="-15">
                <a:latin typeface="Gill Sans MT"/>
                <a:cs typeface="Gill Sans MT"/>
              </a:rPr>
              <a:t>creating</a:t>
            </a:r>
            <a:r>
              <a:rPr sz="4200" spc="10">
                <a:latin typeface="Gill Sans MT"/>
                <a:cs typeface="Gill Sans MT"/>
              </a:rPr>
              <a:t> </a:t>
            </a:r>
            <a:r>
              <a:rPr sz="4200">
                <a:latin typeface="Gill Sans MT"/>
                <a:cs typeface="Gill Sans MT"/>
              </a:rPr>
              <a:t>a	</a:t>
            </a:r>
            <a:r>
              <a:rPr sz="4200" spc="-25">
                <a:latin typeface="Gill Sans MT"/>
                <a:cs typeface="Gill Sans MT"/>
              </a:rPr>
              <a:t>new </a:t>
            </a:r>
            <a:r>
              <a:rPr sz="4200">
                <a:latin typeface="Gill Sans MT"/>
                <a:cs typeface="Gill Sans MT"/>
              </a:rPr>
              <a:t>object </a:t>
            </a:r>
            <a:r>
              <a:rPr sz="4200" spc="-5">
                <a:latin typeface="Gill Sans MT"/>
                <a:cs typeface="Gill Sans MT"/>
              </a:rPr>
              <a:t>in the</a:t>
            </a:r>
            <a:r>
              <a:rPr sz="4200" spc="-60">
                <a:latin typeface="Gill Sans MT"/>
                <a:cs typeface="Gill Sans MT"/>
              </a:rPr>
              <a:t> </a:t>
            </a:r>
            <a:r>
              <a:rPr sz="4200" spc="-15">
                <a:latin typeface="Gill Sans MT"/>
                <a:cs typeface="Gill Sans MT"/>
              </a:rPr>
              <a:t>process.</a:t>
            </a:r>
            <a:endParaRPr sz="4200">
              <a:latin typeface="Gill Sans MT"/>
              <a:cs typeface="Gill Sans MT"/>
            </a:endParaRPr>
          </a:p>
        </p:txBody>
      </p:sp>
      <p:sp>
        <p:nvSpPr>
          <p:cNvPr id="3" name="object 3"/>
          <p:cNvSpPr/>
          <p:nvPr/>
        </p:nvSpPr>
        <p:spPr>
          <a:xfrm>
            <a:off x="0" y="3530600"/>
            <a:ext cx="13004800" cy="0"/>
          </a:xfrm>
          <a:custGeom>
            <a:avLst/>
            <a:gdLst/>
            <a:ahLst/>
            <a:cxnLst/>
            <a:rect l="l" t="t" r="r" b="b"/>
            <a:pathLst>
              <a:path w="13004800">
                <a:moveTo>
                  <a:pt x="0" y="0"/>
                </a:moveTo>
                <a:lnTo>
                  <a:pt x="13004800" y="0"/>
                </a:lnTo>
              </a:path>
            </a:pathLst>
          </a:custGeom>
          <a:ln w="38100">
            <a:solidFill>
              <a:srgbClr val="000000"/>
            </a:solidFill>
          </a:ln>
        </p:spPr>
        <p:txBody>
          <a:bodyPr wrap="square" lIns="0" tIns="0" rIns="0" bIns="0" rtlCol="0"/>
          <a:lstStyle/>
          <a:p>
            <a:endParaRPr/>
          </a:p>
        </p:txBody>
      </p:sp>
      <p:sp>
        <p:nvSpPr>
          <p:cNvPr id="4" name="object 4"/>
          <p:cNvSpPr txBox="1"/>
          <p:nvPr/>
        </p:nvSpPr>
        <p:spPr>
          <a:xfrm>
            <a:off x="2933700" y="4057650"/>
            <a:ext cx="7067550" cy="665480"/>
          </a:xfrm>
          <a:prstGeom prst="rect">
            <a:avLst/>
          </a:prstGeom>
        </p:spPr>
        <p:txBody>
          <a:bodyPr vert="horz" wrap="square" lIns="0" tIns="12700" rIns="0" bIns="0" rtlCol="0">
            <a:spAutoFit/>
          </a:bodyPr>
          <a:lstStyle/>
          <a:p>
            <a:pPr marL="12700">
              <a:lnSpc>
                <a:spcPct val="100000"/>
              </a:lnSpc>
              <a:spcBef>
                <a:spcPts val="100"/>
              </a:spcBef>
            </a:pPr>
            <a:r>
              <a:rPr sz="4200" spc="-5">
                <a:latin typeface="Courier New"/>
                <a:cs typeface="Courier New"/>
              </a:rPr>
              <a:t>Table </a:t>
            </a:r>
            <a:r>
              <a:rPr sz="4200">
                <a:latin typeface="Courier New"/>
                <a:cs typeface="Courier New"/>
              </a:rPr>
              <a:t>t = </a:t>
            </a:r>
            <a:r>
              <a:rPr sz="4200" spc="-5">
                <a:latin typeface="Courier New"/>
                <a:cs typeface="Courier New"/>
              </a:rPr>
              <a:t>new</a:t>
            </a:r>
            <a:r>
              <a:rPr sz="4200" spc="-105">
                <a:latin typeface="Courier New"/>
                <a:cs typeface="Courier New"/>
              </a:rPr>
              <a:t> </a:t>
            </a:r>
            <a:r>
              <a:rPr sz="4200">
                <a:latin typeface="Courier New"/>
                <a:cs typeface="Courier New"/>
              </a:rPr>
              <a:t>Table();</a:t>
            </a:r>
          </a:p>
        </p:txBody>
      </p:sp>
      <p:sp>
        <p:nvSpPr>
          <p:cNvPr id="5" name="object 5"/>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88779" y="3556000"/>
            <a:ext cx="6427470" cy="2435860"/>
          </a:xfrm>
          <a:prstGeom prst="rect">
            <a:avLst/>
          </a:prstGeom>
        </p:spPr>
        <p:txBody>
          <a:bodyPr vert="horz" wrap="square" lIns="0" tIns="12700" rIns="0" bIns="0" rtlCol="0">
            <a:spAutoFit/>
          </a:bodyPr>
          <a:lstStyle/>
          <a:p>
            <a:pPr algn="ctr">
              <a:lnSpc>
                <a:spcPts val="9490"/>
              </a:lnSpc>
              <a:spcBef>
                <a:spcPts val="100"/>
              </a:spcBef>
            </a:pPr>
            <a:r>
              <a:rPr spc="-5"/>
              <a:t>Example:</a:t>
            </a:r>
          </a:p>
          <a:p>
            <a:pPr algn="ctr">
              <a:lnSpc>
                <a:spcPts val="9490"/>
              </a:lnSpc>
            </a:pPr>
            <a:r>
              <a:rPr>
                <a:latin typeface="Courier New"/>
                <a:cs typeface="Courier New"/>
              </a:rPr>
              <a:t>Table.java</a:t>
            </a:r>
          </a:p>
        </p:txBody>
      </p:sp>
      <p:sp>
        <p:nvSpPr>
          <p:cNvPr id="3" name="object 3"/>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88590" y="762000"/>
            <a:ext cx="11216005" cy="1871980"/>
          </a:xfrm>
          <a:prstGeom prst="rect">
            <a:avLst/>
          </a:prstGeom>
        </p:spPr>
        <p:txBody>
          <a:bodyPr vert="horz" wrap="square" lIns="0" tIns="12700" rIns="0" bIns="0" rtlCol="0">
            <a:spAutoFit/>
          </a:bodyPr>
          <a:lstStyle/>
          <a:p>
            <a:pPr algn="ctr">
              <a:lnSpc>
                <a:spcPts val="9790"/>
              </a:lnSpc>
              <a:spcBef>
                <a:spcPts val="100"/>
              </a:spcBef>
              <a:tabLst>
                <a:tab pos="5727700" algn="l"/>
              </a:tabLst>
            </a:pPr>
            <a:r>
              <a:rPr spc="-5"/>
              <a:t>Constructor	Parameters</a:t>
            </a:r>
          </a:p>
          <a:p>
            <a:pPr algn="ctr">
              <a:lnSpc>
                <a:spcPts val="4750"/>
              </a:lnSpc>
            </a:pPr>
            <a:r>
              <a:rPr sz="4200" spc="-25"/>
              <a:t>Just </a:t>
            </a:r>
            <a:r>
              <a:rPr sz="4200" spc="-35"/>
              <a:t>like </a:t>
            </a:r>
            <a:r>
              <a:rPr sz="4200" spc="-5"/>
              <a:t>methods, constructors can </a:t>
            </a:r>
            <a:r>
              <a:rPr sz="4200" spc="-35"/>
              <a:t>take</a:t>
            </a:r>
            <a:r>
              <a:rPr sz="4200" spc="-335"/>
              <a:t> </a:t>
            </a:r>
            <a:r>
              <a:rPr sz="4200" spc="-5"/>
              <a:t>parameters</a:t>
            </a:r>
            <a:endParaRPr sz="4200"/>
          </a:p>
        </p:txBody>
      </p:sp>
      <p:sp>
        <p:nvSpPr>
          <p:cNvPr id="3" name="object 3"/>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88590" y="762000"/>
            <a:ext cx="11216005" cy="1871980"/>
          </a:xfrm>
          <a:prstGeom prst="rect">
            <a:avLst/>
          </a:prstGeom>
        </p:spPr>
        <p:txBody>
          <a:bodyPr vert="horz" wrap="square" lIns="0" tIns="12700" rIns="0" bIns="0" rtlCol="0">
            <a:spAutoFit/>
          </a:bodyPr>
          <a:lstStyle/>
          <a:p>
            <a:pPr algn="ctr">
              <a:lnSpc>
                <a:spcPts val="9790"/>
              </a:lnSpc>
              <a:spcBef>
                <a:spcPts val="100"/>
              </a:spcBef>
              <a:tabLst>
                <a:tab pos="5727700" algn="l"/>
              </a:tabLst>
            </a:pPr>
            <a:r>
              <a:rPr spc="-5"/>
              <a:t>Constructor	Parameters</a:t>
            </a:r>
          </a:p>
          <a:p>
            <a:pPr algn="ctr">
              <a:lnSpc>
                <a:spcPts val="4750"/>
              </a:lnSpc>
            </a:pPr>
            <a:r>
              <a:rPr sz="4200" spc="-25"/>
              <a:t>Just </a:t>
            </a:r>
            <a:r>
              <a:rPr sz="4200" spc="-35"/>
              <a:t>like </a:t>
            </a:r>
            <a:r>
              <a:rPr sz="4200" spc="-5"/>
              <a:t>methods, constructors can </a:t>
            </a:r>
            <a:r>
              <a:rPr sz="4200" spc="-35"/>
              <a:t>take</a:t>
            </a:r>
            <a:r>
              <a:rPr sz="4200" spc="-335"/>
              <a:t> </a:t>
            </a:r>
            <a:r>
              <a:rPr sz="4200" spc="-5"/>
              <a:t>parameters</a:t>
            </a:r>
            <a:endParaRPr sz="4200"/>
          </a:p>
        </p:txBody>
      </p:sp>
      <p:sp>
        <p:nvSpPr>
          <p:cNvPr id="3" name="object 3"/>
          <p:cNvSpPr/>
          <p:nvPr/>
        </p:nvSpPr>
        <p:spPr>
          <a:xfrm>
            <a:off x="0" y="2819400"/>
            <a:ext cx="13004800" cy="0"/>
          </a:xfrm>
          <a:custGeom>
            <a:avLst/>
            <a:gdLst/>
            <a:ahLst/>
            <a:cxnLst/>
            <a:rect l="l" t="t" r="r" b="b"/>
            <a:pathLst>
              <a:path w="13004800">
                <a:moveTo>
                  <a:pt x="0" y="0"/>
                </a:moveTo>
                <a:lnTo>
                  <a:pt x="13004800" y="0"/>
                </a:lnTo>
              </a:path>
            </a:pathLst>
          </a:custGeom>
          <a:ln w="38100">
            <a:solidFill>
              <a:srgbClr val="000000"/>
            </a:solidFill>
          </a:ln>
        </p:spPr>
        <p:txBody>
          <a:bodyPr wrap="square" lIns="0" tIns="0" rIns="0" bIns="0" rtlCol="0"/>
          <a:lstStyle/>
          <a:p>
            <a:endParaRPr/>
          </a:p>
        </p:txBody>
      </p:sp>
      <p:sp>
        <p:nvSpPr>
          <p:cNvPr id="4" name="object 4"/>
          <p:cNvSpPr txBox="1"/>
          <p:nvPr/>
        </p:nvSpPr>
        <p:spPr>
          <a:xfrm>
            <a:off x="609600" y="3371850"/>
            <a:ext cx="10267315" cy="3103880"/>
          </a:xfrm>
          <a:prstGeom prst="rect">
            <a:avLst/>
          </a:prstGeom>
        </p:spPr>
        <p:txBody>
          <a:bodyPr vert="horz" wrap="square" lIns="0" tIns="12700" rIns="0" bIns="0" rtlCol="0">
            <a:spAutoFit/>
          </a:bodyPr>
          <a:lstStyle/>
          <a:p>
            <a:pPr marL="12700">
              <a:lnSpc>
                <a:spcPts val="4920"/>
              </a:lnSpc>
              <a:spcBef>
                <a:spcPts val="100"/>
              </a:spcBef>
            </a:pPr>
            <a:r>
              <a:rPr sz="4200" spc="-5">
                <a:latin typeface="Courier New"/>
                <a:cs typeface="Courier New"/>
              </a:rPr>
              <a:t>public class ConsParam</a:t>
            </a:r>
            <a:r>
              <a:rPr sz="4200" spc="-30">
                <a:latin typeface="Courier New"/>
                <a:cs typeface="Courier New"/>
              </a:rPr>
              <a:t> </a:t>
            </a:r>
            <a:r>
              <a:rPr sz="4200">
                <a:latin typeface="Courier New"/>
                <a:cs typeface="Courier New"/>
              </a:rPr>
              <a:t>{</a:t>
            </a:r>
          </a:p>
          <a:p>
            <a:pPr marL="1292860" marR="5080" indent="-640715">
              <a:lnSpc>
                <a:spcPts val="4800"/>
              </a:lnSpc>
              <a:spcBef>
                <a:spcPts val="240"/>
              </a:spcBef>
            </a:pPr>
            <a:r>
              <a:rPr sz="4200" spc="-5">
                <a:latin typeface="Courier New"/>
                <a:cs typeface="Courier New"/>
              </a:rPr>
              <a:t>public ConsParam(String str) </a:t>
            </a:r>
            <a:r>
              <a:rPr sz="4200">
                <a:latin typeface="Courier New"/>
                <a:cs typeface="Courier New"/>
              </a:rPr>
              <a:t>{  System.out.println(str);</a:t>
            </a:r>
          </a:p>
          <a:p>
            <a:pPr marL="652780">
              <a:lnSpc>
                <a:spcPts val="4560"/>
              </a:lnSpc>
            </a:pPr>
            <a:r>
              <a:rPr sz="4200">
                <a:latin typeface="Courier New"/>
                <a:cs typeface="Courier New"/>
              </a:rPr>
              <a:t>}</a:t>
            </a:r>
          </a:p>
          <a:p>
            <a:pPr marL="12700">
              <a:lnSpc>
                <a:spcPts val="4920"/>
              </a:lnSpc>
            </a:pPr>
            <a:r>
              <a:rPr sz="4200">
                <a:latin typeface="Courier New"/>
                <a:cs typeface="Courier New"/>
              </a:rPr>
              <a:t>}</a:t>
            </a:r>
          </a:p>
        </p:txBody>
      </p:sp>
      <p:sp>
        <p:nvSpPr>
          <p:cNvPr id="5" name="object 5"/>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3C7E-C4F7-4D39-94BF-A49138367DD7}"/>
              </a:ext>
            </a:extLst>
          </p:cNvPr>
          <p:cNvSpPr>
            <a:spLocks noGrp="1"/>
          </p:cNvSpPr>
          <p:nvPr>
            <p:ph type="title"/>
          </p:nvPr>
        </p:nvSpPr>
        <p:spPr>
          <a:xfrm>
            <a:off x="2006600" y="584200"/>
            <a:ext cx="8686800" cy="1292662"/>
          </a:xfrm>
        </p:spPr>
        <p:txBody>
          <a:bodyPr/>
          <a:lstStyle/>
          <a:p>
            <a:pPr algn="ctr"/>
            <a:r>
              <a:rPr lang="en-US"/>
              <a:t>What is an Object?</a:t>
            </a:r>
          </a:p>
        </p:txBody>
      </p:sp>
      <p:pic>
        <p:nvPicPr>
          <p:cNvPr id="3" name="Picture 2">
            <a:extLst>
              <a:ext uri="{FF2B5EF4-FFF2-40B4-BE49-F238E27FC236}">
                <a16:creationId xmlns:a16="http://schemas.microsoft.com/office/drawing/2014/main" id="{1B291342-F3E5-4FB8-A300-E4D7594EA9EE}"/>
              </a:ext>
            </a:extLst>
          </p:cNvPr>
          <p:cNvPicPr>
            <a:picLocks noChangeAspect="1"/>
          </p:cNvPicPr>
          <p:nvPr/>
        </p:nvPicPr>
        <p:blipFill>
          <a:blip r:embed="rId3"/>
          <a:stretch>
            <a:fillRect/>
          </a:stretch>
        </p:blipFill>
        <p:spPr>
          <a:xfrm>
            <a:off x="939800" y="2870200"/>
            <a:ext cx="3448531" cy="2219635"/>
          </a:xfrm>
          <a:prstGeom prst="rect">
            <a:avLst/>
          </a:prstGeom>
        </p:spPr>
      </p:pic>
      <p:pic>
        <p:nvPicPr>
          <p:cNvPr id="5" name="Picture 4">
            <a:extLst>
              <a:ext uri="{FF2B5EF4-FFF2-40B4-BE49-F238E27FC236}">
                <a16:creationId xmlns:a16="http://schemas.microsoft.com/office/drawing/2014/main" id="{F2B576CB-B922-423F-B84B-46E5A4141735}"/>
              </a:ext>
            </a:extLst>
          </p:cNvPr>
          <p:cNvPicPr>
            <a:picLocks noChangeAspect="1"/>
          </p:cNvPicPr>
          <p:nvPr/>
        </p:nvPicPr>
        <p:blipFill>
          <a:blip r:embed="rId4"/>
          <a:stretch>
            <a:fillRect/>
          </a:stretch>
        </p:blipFill>
        <p:spPr>
          <a:xfrm>
            <a:off x="5392582" y="2413000"/>
            <a:ext cx="2219635" cy="2086266"/>
          </a:xfrm>
          <a:prstGeom prst="rect">
            <a:avLst/>
          </a:prstGeom>
        </p:spPr>
      </p:pic>
      <p:pic>
        <p:nvPicPr>
          <p:cNvPr id="6" name="Picture 5">
            <a:extLst>
              <a:ext uri="{FF2B5EF4-FFF2-40B4-BE49-F238E27FC236}">
                <a16:creationId xmlns:a16="http://schemas.microsoft.com/office/drawing/2014/main" id="{698727E1-D399-46B9-B354-B04CDCC406A1}"/>
              </a:ext>
            </a:extLst>
          </p:cNvPr>
          <p:cNvPicPr>
            <a:picLocks noChangeAspect="1"/>
          </p:cNvPicPr>
          <p:nvPr/>
        </p:nvPicPr>
        <p:blipFill>
          <a:blip r:embed="rId5"/>
          <a:stretch>
            <a:fillRect/>
          </a:stretch>
        </p:blipFill>
        <p:spPr>
          <a:xfrm>
            <a:off x="1236740" y="7470610"/>
            <a:ext cx="1952898" cy="2038635"/>
          </a:xfrm>
          <a:prstGeom prst="rect">
            <a:avLst/>
          </a:prstGeom>
        </p:spPr>
      </p:pic>
      <p:pic>
        <p:nvPicPr>
          <p:cNvPr id="7" name="Picture 6">
            <a:extLst>
              <a:ext uri="{FF2B5EF4-FFF2-40B4-BE49-F238E27FC236}">
                <a16:creationId xmlns:a16="http://schemas.microsoft.com/office/drawing/2014/main" id="{DBDFCE3D-992D-47F7-8053-75CE6FCDEB4D}"/>
              </a:ext>
            </a:extLst>
          </p:cNvPr>
          <p:cNvPicPr>
            <a:picLocks noChangeAspect="1"/>
          </p:cNvPicPr>
          <p:nvPr/>
        </p:nvPicPr>
        <p:blipFill>
          <a:blip r:embed="rId6"/>
          <a:stretch>
            <a:fillRect/>
          </a:stretch>
        </p:blipFill>
        <p:spPr>
          <a:xfrm>
            <a:off x="4767113" y="5679660"/>
            <a:ext cx="1571844" cy="1790950"/>
          </a:xfrm>
          <a:prstGeom prst="rect">
            <a:avLst/>
          </a:prstGeom>
        </p:spPr>
      </p:pic>
      <p:pic>
        <p:nvPicPr>
          <p:cNvPr id="8" name="Picture 7">
            <a:extLst>
              <a:ext uri="{FF2B5EF4-FFF2-40B4-BE49-F238E27FC236}">
                <a16:creationId xmlns:a16="http://schemas.microsoft.com/office/drawing/2014/main" id="{54E4C643-BAA1-4F4C-B9BC-CA2627B51219}"/>
              </a:ext>
            </a:extLst>
          </p:cNvPr>
          <p:cNvPicPr>
            <a:picLocks noChangeAspect="1"/>
          </p:cNvPicPr>
          <p:nvPr/>
        </p:nvPicPr>
        <p:blipFill>
          <a:blip r:embed="rId7"/>
          <a:stretch>
            <a:fillRect/>
          </a:stretch>
        </p:blipFill>
        <p:spPr>
          <a:xfrm>
            <a:off x="6490363" y="7975600"/>
            <a:ext cx="2219635" cy="2181529"/>
          </a:xfrm>
          <a:prstGeom prst="rect">
            <a:avLst/>
          </a:prstGeom>
        </p:spPr>
      </p:pic>
      <p:pic>
        <p:nvPicPr>
          <p:cNvPr id="9" name="Picture 8">
            <a:extLst>
              <a:ext uri="{FF2B5EF4-FFF2-40B4-BE49-F238E27FC236}">
                <a16:creationId xmlns:a16="http://schemas.microsoft.com/office/drawing/2014/main" id="{0375FF88-7FFB-4691-BC52-D322C1725127}"/>
              </a:ext>
            </a:extLst>
          </p:cNvPr>
          <p:cNvPicPr>
            <a:picLocks noChangeAspect="1"/>
          </p:cNvPicPr>
          <p:nvPr/>
        </p:nvPicPr>
        <p:blipFill>
          <a:blip r:embed="rId8"/>
          <a:stretch>
            <a:fillRect/>
          </a:stretch>
        </p:blipFill>
        <p:spPr>
          <a:xfrm>
            <a:off x="8708657" y="4141641"/>
            <a:ext cx="3496163" cy="2095792"/>
          </a:xfrm>
          <a:prstGeom prst="rect">
            <a:avLst/>
          </a:prstGeom>
        </p:spPr>
      </p:pic>
      <p:pic>
        <p:nvPicPr>
          <p:cNvPr id="10" name="Picture 9">
            <a:extLst>
              <a:ext uri="{FF2B5EF4-FFF2-40B4-BE49-F238E27FC236}">
                <a16:creationId xmlns:a16="http://schemas.microsoft.com/office/drawing/2014/main" id="{604C39C6-E95D-45A9-BD6D-56DAC0CB889B}"/>
              </a:ext>
            </a:extLst>
          </p:cNvPr>
          <p:cNvPicPr>
            <a:picLocks noChangeAspect="1"/>
          </p:cNvPicPr>
          <p:nvPr/>
        </p:nvPicPr>
        <p:blipFill>
          <a:blip r:embed="rId9"/>
          <a:stretch>
            <a:fillRect/>
          </a:stretch>
        </p:blipFill>
        <p:spPr>
          <a:xfrm>
            <a:off x="9639682" y="7310485"/>
            <a:ext cx="2810267" cy="1733792"/>
          </a:xfrm>
          <a:prstGeom prst="rect">
            <a:avLst/>
          </a:prstGeom>
        </p:spPr>
      </p:pic>
    </p:spTree>
    <p:extLst>
      <p:ext uri="{BB962C8B-B14F-4D97-AF65-F5344CB8AC3E}">
        <p14:creationId xmlns:p14="http://schemas.microsoft.com/office/powerpoint/2010/main" val="764683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88590" y="762000"/>
            <a:ext cx="11216005" cy="1871980"/>
          </a:xfrm>
          <a:prstGeom prst="rect">
            <a:avLst/>
          </a:prstGeom>
        </p:spPr>
        <p:txBody>
          <a:bodyPr vert="horz" wrap="square" lIns="0" tIns="12700" rIns="0" bIns="0" rtlCol="0">
            <a:spAutoFit/>
          </a:bodyPr>
          <a:lstStyle/>
          <a:p>
            <a:pPr algn="ctr">
              <a:lnSpc>
                <a:spcPts val="9790"/>
              </a:lnSpc>
              <a:spcBef>
                <a:spcPts val="100"/>
              </a:spcBef>
              <a:tabLst>
                <a:tab pos="5727700" algn="l"/>
              </a:tabLst>
            </a:pPr>
            <a:r>
              <a:rPr spc="-5"/>
              <a:t>Constructor	Parameters</a:t>
            </a:r>
          </a:p>
          <a:p>
            <a:pPr algn="ctr">
              <a:lnSpc>
                <a:spcPts val="4750"/>
              </a:lnSpc>
            </a:pPr>
            <a:r>
              <a:rPr sz="4200" spc="-25"/>
              <a:t>Just </a:t>
            </a:r>
            <a:r>
              <a:rPr sz="4200" spc="-35"/>
              <a:t>like </a:t>
            </a:r>
            <a:r>
              <a:rPr sz="4200" spc="-5"/>
              <a:t>methods, constructors can </a:t>
            </a:r>
            <a:r>
              <a:rPr sz="4200" spc="-35"/>
              <a:t>take</a:t>
            </a:r>
            <a:r>
              <a:rPr sz="4200" spc="-335"/>
              <a:t> </a:t>
            </a:r>
            <a:r>
              <a:rPr sz="4200" spc="-5"/>
              <a:t>parameters</a:t>
            </a:r>
            <a:endParaRPr sz="4200"/>
          </a:p>
        </p:txBody>
      </p:sp>
      <p:sp>
        <p:nvSpPr>
          <p:cNvPr id="3" name="object 3"/>
          <p:cNvSpPr/>
          <p:nvPr/>
        </p:nvSpPr>
        <p:spPr>
          <a:xfrm>
            <a:off x="0" y="2819400"/>
            <a:ext cx="13004800" cy="0"/>
          </a:xfrm>
          <a:custGeom>
            <a:avLst/>
            <a:gdLst/>
            <a:ahLst/>
            <a:cxnLst/>
            <a:rect l="l" t="t" r="r" b="b"/>
            <a:pathLst>
              <a:path w="13004800">
                <a:moveTo>
                  <a:pt x="0" y="0"/>
                </a:moveTo>
                <a:lnTo>
                  <a:pt x="13004800" y="0"/>
                </a:lnTo>
              </a:path>
            </a:pathLst>
          </a:custGeom>
          <a:ln w="38100">
            <a:solidFill>
              <a:srgbClr val="000000"/>
            </a:solidFill>
          </a:ln>
        </p:spPr>
        <p:txBody>
          <a:bodyPr wrap="square" lIns="0" tIns="0" rIns="0" bIns="0" rtlCol="0"/>
          <a:lstStyle/>
          <a:p>
            <a:endParaRPr/>
          </a:p>
        </p:txBody>
      </p:sp>
      <p:sp>
        <p:nvSpPr>
          <p:cNvPr id="4" name="object 4"/>
          <p:cNvSpPr txBox="1"/>
          <p:nvPr/>
        </p:nvSpPr>
        <p:spPr>
          <a:xfrm>
            <a:off x="609600" y="3371850"/>
            <a:ext cx="11339830" cy="5167630"/>
          </a:xfrm>
          <a:prstGeom prst="rect">
            <a:avLst/>
          </a:prstGeom>
        </p:spPr>
        <p:txBody>
          <a:bodyPr vert="horz" wrap="square" lIns="0" tIns="12700" rIns="0" bIns="0" rtlCol="0">
            <a:spAutoFit/>
          </a:bodyPr>
          <a:lstStyle/>
          <a:p>
            <a:pPr marL="12700">
              <a:lnSpc>
                <a:spcPts val="4920"/>
              </a:lnSpc>
              <a:spcBef>
                <a:spcPts val="100"/>
              </a:spcBef>
            </a:pPr>
            <a:r>
              <a:rPr sz="4200" spc="-5">
                <a:latin typeface="Courier New"/>
                <a:cs typeface="Courier New"/>
              </a:rPr>
              <a:t>public class ConsParam</a:t>
            </a:r>
            <a:r>
              <a:rPr sz="4200" spc="-25">
                <a:latin typeface="Courier New"/>
                <a:cs typeface="Courier New"/>
              </a:rPr>
              <a:t> </a:t>
            </a:r>
            <a:r>
              <a:rPr sz="4200">
                <a:latin typeface="Courier New"/>
                <a:cs typeface="Courier New"/>
              </a:rPr>
              <a:t>{</a:t>
            </a:r>
          </a:p>
          <a:p>
            <a:pPr marL="1292860" marR="1077595" indent="-640715">
              <a:lnSpc>
                <a:spcPts val="4800"/>
              </a:lnSpc>
              <a:spcBef>
                <a:spcPts val="240"/>
              </a:spcBef>
            </a:pPr>
            <a:r>
              <a:rPr sz="4200" spc="-5">
                <a:latin typeface="Courier New"/>
                <a:cs typeface="Courier New"/>
              </a:rPr>
              <a:t>public ConsParam(String str) </a:t>
            </a:r>
            <a:r>
              <a:rPr sz="4200">
                <a:latin typeface="Courier New"/>
                <a:cs typeface="Courier New"/>
              </a:rPr>
              <a:t>{  System.out.println(str);</a:t>
            </a:r>
          </a:p>
          <a:p>
            <a:pPr marL="652780">
              <a:lnSpc>
                <a:spcPts val="4560"/>
              </a:lnSpc>
            </a:pPr>
            <a:r>
              <a:rPr sz="4200">
                <a:latin typeface="Courier New"/>
                <a:cs typeface="Courier New"/>
              </a:rPr>
              <a:t>}</a:t>
            </a:r>
          </a:p>
          <a:p>
            <a:pPr marL="12700">
              <a:lnSpc>
                <a:spcPts val="4920"/>
              </a:lnSpc>
            </a:pPr>
            <a:r>
              <a:rPr sz="4200">
                <a:latin typeface="Courier New"/>
                <a:cs typeface="Courier New"/>
              </a:rPr>
              <a:t>}</a:t>
            </a:r>
          </a:p>
          <a:p>
            <a:pPr>
              <a:lnSpc>
                <a:spcPct val="100000"/>
              </a:lnSpc>
            </a:pPr>
            <a:endParaRPr sz="4700">
              <a:latin typeface="Times New Roman"/>
              <a:cs typeface="Times New Roman"/>
            </a:endParaRPr>
          </a:p>
          <a:p>
            <a:pPr>
              <a:lnSpc>
                <a:spcPct val="100000"/>
              </a:lnSpc>
              <a:spcBef>
                <a:spcPts val="55"/>
              </a:spcBef>
            </a:pPr>
            <a:endParaRPr sz="5000">
              <a:latin typeface="Times New Roman"/>
              <a:cs typeface="Times New Roman"/>
            </a:endParaRPr>
          </a:p>
          <a:p>
            <a:pPr marL="444500">
              <a:lnSpc>
                <a:spcPct val="100000"/>
              </a:lnSpc>
            </a:pPr>
            <a:r>
              <a:rPr sz="4200" spc="-5">
                <a:latin typeface="Courier New"/>
                <a:cs typeface="Courier New"/>
              </a:rPr>
              <a:t>ConsParam </a:t>
            </a:r>
            <a:r>
              <a:rPr sz="4200">
                <a:latin typeface="Courier New"/>
                <a:cs typeface="Courier New"/>
              </a:rPr>
              <a:t>p = </a:t>
            </a:r>
            <a:r>
              <a:rPr sz="4200" spc="-5">
                <a:latin typeface="Courier New"/>
                <a:cs typeface="Courier New"/>
              </a:rPr>
              <a:t>new</a:t>
            </a:r>
            <a:r>
              <a:rPr sz="4200" spc="-105">
                <a:latin typeface="Courier New"/>
                <a:cs typeface="Courier New"/>
              </a:rPr>
              <a:t> </a:t>
            </a:r>
            <a:r>
              <a:rPr sz="4200">
                <a:latin typeface="Courier New"/>
                <a:cs typeface="Courier New"/>
              </a:rPr>
              <a:t>ConsParam(“hi”);</a:t>
            </a:r>
          </a:p>
        </p:txBody>
      </p:sp>
      <p:sp>
        <p:nvSpPr>
          <p:cNvPr id="5" name="object 5"/>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08410" y="3556000"/>
            <a:ext cx="8988425" cy="2435860"/>
          </a:xfrm>
          <a:prstGeom prst="rect">
            <a:avLst/>
          </a:prstGeom>
        </p:spPr>
        <p:txBody>
          <a:bodyPr vert="horz" wrap="square" lIns="0" tIns="12700" rIns="0" bIns="0" rtlCol="0">
            <a:spAutoFit/>
          </a:bodyPr>
          <a:lstStyle/>
          <a:p>
            <a:pPr algn="ctr">
              <a:lnSpc>
                <a:spcPts val="9490"/>
              </a:lnSpc>
              <a:spcBef>
                <a:spcPts val="100"/>
              </a:spcBef>
            </a:pPr>
            <a:r>
              <a:rPr spc="-5"/>
              <a:t>Example:</a:t>
            </a:r>
          </a:p>
          <a:p>
            <a:pPr algn="ctr">
              <a:lnSpc>
                <a:spcPts val="9490"/>
              </a:lnSpc>
            </a:pPr>
            <a:r>
              <a:rPr>
                <a:latin typeface="Courier New"/>
                <a:cs typeface="Courier New"/>
              </a:rPr>
              <a:t>ConsParam.java</a:t>
            </a:r>
          </a:p>
        </p:txBody>
      </p:sp>
      <p:sp>
        <p:nvSpPr>
          <p:cNvPr id="3" name="object 3"/>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37147" y="4165600"/>
            <a:ext cx="7531100" cy="1305560"/>
          </a:xfrm>
          <a:prstGeom prst="rect">
            <a:avLst/>
          </a:prstGeom>
        </p:spPr>
        <p:txBody>
          <a:bodyPr vert="horz" wrap="square" lIns="0" tIns="12700" rIns="0" bIns="0" rtlCol="0">
            <a:spAutoFit/>
          </a:bodyPr>
          <a:lstStyle/>
          <a:p>
            <a:pPr marL="12700">
              <a:lnSpc>
                <a:spcPct val="100000"/>
              </a:lnSpc>
              <a:spcBef>
                <a:spcPts val="100"/>
              </a:spcBef>
            </a:pPr>
            <a:r>
              <a:rPr spc="-5"/>
              <a:t>Instance</a:t>
            </a:r>
            <a:r>
              <a:rPr spc="-1300"/>
              <a:t> </a:t>
            </a:r>
            <a:r>
              <a:rPr spc="-60"/>
              <a:t>Variables</a:t>
            </a:r>
          </a:p>
        </p:txBody>
      </p:sp>
      <p:sp>
        <p:nvSpPr>
          <p:cNvPr id="3" name="object 3"/>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37147" y="63500"/>
            <a:ext cx="7531100" cy="1305560"/>
          </a:xfrm>
          <a:prstGeom prst="rect">
            <a:avLst/>
          </a:prstGeom>
        </p:spPr>
        <p:txBody>
          <a:bodyPr vert="horz" wrap="square" lIns="0" tIns="12700" rIns="0" bIns="0" rtlCol="0">
            <a:spAutoFit/>
          </a:bodyPr>
          <a:lstStyle/>
          <a:p>
            <a:pPr marL="12700">
              <a:lnSpc>
                <a:spcPct val="100000"/>
              </a:lnSpc>
              <a:spcBef>
                <a:spcPts val="100"/>
              </a:spcBef>
            </a:pPr>
            <a:r>
              <a:rPr spc="-5"/>
              <a:t>Instance</a:t>
            </a:r>
            <a:r>
              <a:rPr spc="-1300"/>
              <a:t> </a:t>
            </a:r>
            <a:r>
              <a:rPr spc="-60"/>
              <a:t>Variables</a:t>
            </a:r>
          </a:p>
        </p:txBody>
      </p:sp>
      <p:sp>
        <p:nvSpPr>
          <p:cNvPr id="3" name="object 3"/>
          <p:cNvSpPr txBox="1"/>
          <p:nvPr/>
        </p:nvSpPr>
        <p:spPr>
          <a:xfrm>
            <a:off x="292943" y="1498600"/>
            <a:ext cx="12408535" cy="1910080"/>
          </a:xfrm>
          <a:prstGeom prst="rect">
            <a:avLst/>
          </a:prstGeom>
        </p:spPr>
        <p:txBody>
          <a:bodyPr vert="horz" wrap="square" lIns="0" tIns="12700" rIns="0" bIns="0" rtlCol="0">
            <a:spAutoFit/>
          </a:bodyPr>
          <a:lstStyle/>
          <a:p>
            <a:pPr algn="ctr">
              <a:lnSpc>
                <a:spcPts val="4970"/>
              </a:lnSpc>
              <a:spcBef>
                <a:spcPts val="100"/>
              </a:spcBef>
            </a:pPr>
            <a:r>
              <a:rPr sz="4200" spc="-15">
                <a:latin typeface="Gill Sans MT"/>
                <a:cs typeface="Gill Sans MT"/>
              </a:rPr>
              <a:t>Declared </a:t>
            </a:r>
            <a:r>
              <a:rPr sz="4200" spc="-5">
                <a:latin typeface="Gill Sans MT"/>
                <a:cs typeface="Gill Sans MT"/>
              </a:rPr>
              <a:t>in the </a:t>
            </a:r>
            <a:r>
              <a:rPr sz="4200">
                <a:latin typeface="Gill Sans MT"/>
                <a:cs typeface="Gill Sans MT"/>
              </a:rPr>
              <a:t>class.</a:t>
            </a:r>
          </a:p>
          <a:p>
            <a:pPr marL="12065" marR="5080" algn="ctr">
              <a:lnSpc>
                <a:spcPts val="4900"/>
              </a:lnSpc>
              <a:spcBef>
                <a:spcPts val="209"/>
              </a:spcBef>
              <a:tabLst>
                <a:tab pos="1155065" algn="l"/>
                <a:tab pos="2604135" algn="l"/>
                <a:tab pos="3451860" algn="l"/>
                <a:tab pos="5603240" algn="l"/>
                <a:tab pos="5979160" algn="l"/>
                <a:tab pos="7116445" algn="l"/>
              </a:tabLst>
            </a:pPr>
            <a:r>
              <a:rPr sz="4200" spc="-5">
                <a:latin typeface="Gill Sans MT"/>
                <a:cs typeface="Gill Sans MT"/>
              </a:rPr>
              <a:t>Each	</a:t>
            </a:r>
            <a:r>
              <a:rPr sz="4200">
                <a:latin typeface="Gill Sans MT"/>
                <a:cs typeface="Gill Sans MT"/>
              </a:rPr>
              <a:t>object</a:t>
            </a:r>
            <a:r>
              <a:rPr sz="4200" spc="5">
                <a:latin typeface="Gill Sans MT"/>
                <a:cs typeface="Gill Sans MT"/>
              </a:rPr>
              <a:t> </a:t>
            </a:r>
            <a:r>
              <a:rPr sz="4200" spc="-15">
                <a:latin typeface="Gill Sans MT"/>
                <a:cs typeface="Gill Sans MT"/>
              </a:rPr>
              <a:t>created</a:t>
            </a:r>
            <a:r>
              <a:rPr sz="4200">
                <a:latin typeface="Gill Sans MT"/>
                <a:cs typeface="Gill Sans MT"/>
              </a:rPr>
              <a:t> </a:t>
            </a:r>
            <a:r>
              <a:rPr sz="4200" spc="-30">
                <a:latin typeface="Gill Sans MT"/>
                <a:cs typeface="Gill Sans MT"/>
              </a:rPr>
              <a:t>from	</a:t>
            </a:r>
            <a:r>
              <a:rPr sz="4200">
                <a:latin typeface="Gill Sans MT"/>
                <a:cs typeface="Gill Sans MT"/>
              </a:rPr>
              <a:t>a	class	</a:t>
            </a:r>
            <a:r>
              <a:rPr sz="4200" spc="-10">
                <a:latin typeface="Gill Sans MT"/>
                <a:cs typeface="Gill Sans MT"/>
              </a:rPr>
              <a:t>(hereafter </a:t>
            </a:r>
            <a:r>
              <a:rPr sz="4200" spc="-35">
                <a:latin typeface="Gill Sans MT"/>
                <a:cs typeface="Gill Sans MT"/>
              </a:rPr>
              <a:t>referred </a:t>
            </a:r>
            <a:r>
              <a:rPr sz="4200">
                <a:latin typeface="Gill Sans MT"/>
                <a:cs typeface="Gill Sans MT"/>
              </a:rPr>
              <a:t>to</a:t>
            </a:r>
            <a:r>
              <a:rPr sz="4200" spc="-40">
                <a:latin typeface="Gill Sans MT"/>
                <a:cs typeface="Gill Sans MT"/>
              </a:rPr>
              <a:t> </a:t>
            </a:r>
            <a:r>
              <a:rPr sz="4200">
                <a:latin typeface="Gill Sans MT"/>
                <a:cs typeface="Gill Sans MT"/>
              </a:rPr>
              <a:t>as  an</a:t>
            </a:r>
            <a:r>
              <a:rPr sz="4200" spc="5">
                <a:latin typeface="Gill Sans MT"/>
                <a:cs typeface="Gill Sans MT"/>
              </a:rPr>
              <a:t> </a:t>
            </a:r>
            <a:r>
              <a:rPr sz="4200" i="1" spc="-5">
                <a:latin typeface="Gill Sans MT"/>
                <a:cs typeface="Gill Sans MT"/>
              </a:rPr>
              <a:t>instance</a:t>
            </a:r>
            <a:r>
              <a:rPr sz="4200" spc="-5">
                <a:latin typeface="Gill Sans MT"/>
                <a:cs typeface="Gill Sans MT"/>
              </a:rPr>
              <a:t>)	has	its </a:t>
            </a:r>
            <a:r>
              <a:rPr sz="4200" spc="-20">
                <a:latin typeface="Gill Sans MT"/>
                <a:cs typeface="Gill Sans MT"/>
              </a:rPr>
              <a:t>own </a:t>
            </a:r>
            <a:r>
              <a:rPr sz="4200" spc="-5">
                <a:latin typeface="Gill Sans MT"/>
                <a:cs typeface="Gill Sans MT"/>
              </a:rPr>
              <a:t>instance</a:t>
            </a:r>
            <a:r>
              <a:rPr sz="4200" spc="10">
                <a:latin typeface="Gill Sans MT"/>
                <a:cs typeface="Gill Sans MT"/>
              </a:rPr>
              <a:t> </a:t>
            </a:r>
            <a:r>
              <a:rPr sz="4200" spc="-5">
                <a:latin typeface="Gill Sans MT"/>
                <a:cs typeface="Gill Sans MT"/>
              </a:rPr>
              <a:t>variables.</a:t>
            </a:r>
            <a:endParaRPr sz="4200">
              <a:latin typeface="Gill Sans MT"/>
              <a:cs typeface="Gill Sans MT"/>
            </a:endParaRPr>
          </a:p>
        </p:txBody>
      </p:sp>
      <p:sp>
        <p:nvSpPr>
          <p:cNvPr id="4" name="object 4"/>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37147" y="63500"/>
            <a:ext cx="7531100" cy="1305560"/>
          </a:xfrm>
          <a:prstGeom prst="rect">
            <a:avLst/>
          </a:prstGeom>
        </p:spPr>
        <p:txBody>
          <a:bodyPr vert="horz" wrap="square" lIns="0" tIns="12700" rIns="0" bIns="0" rtlCol="0">
            <a:spAutoFit/>
          </a:bodyPr>
          <a:lstStyle/>
          <a:p>
            <a:pPr marL="12700">
              <a:lnSpc>
                <a:spcPct val="100000"/>
              </a:lnSpc>
              <a:spcBef>
                <a:spcPts val="100"/>
              </a:spcBef>
            </a:pPr>
            <a:r>
              <a:rPr spc="-5"/>
              <a:t>Instance</a:t>
            </a:r>
            <a:r>
              <a:rPr spc="-1300"/>
              <a:t> </a:t>
            </a:r>
            <a:r>
              <a:rPr spc="-60"/>
              <a:t>Variables</a:t>
            </a:r>
          </a:p>
        </p:txBody>
      </p:sp>
      <p:sp>
        <p:nvSpPr>
          <p:cNvPr id="3" name="object 3"/>
          <p:cNvSpPr txBox="1"/>
          <p:nvPr/>
        </p:nvSpPr>
        <p:spPr>
          <a:xfrm>
            <a:off x="292943" y="1498600"/>
            <a:ext cx="12408535" cy="1910080"/>
          </a:xfrm>
          <a:prstGeom prst="rect">
            <a:avLst/>
          </a:prstGeom>
        </p:spPr>
        <p:txBody>
          <a:bodyPr vert="horz" wrap="square" lIns="0" tIns="12700" rIns="0" bIns="0" rtlCol="0">
            <a:spAutoFit/>
          </a:bodyPr>
          <a:lstStyle/>
          <a:p>
            <a:pPr algn="ctr">
              <a:lnSpc>
                <a:spcPts val="4970"/>
              </a:lnSpc>
              <a:spcBef>
                <a:spcPts val="100"/>
              </a:spcBef>
            </a:pPr>
            <a:r>
              <a:rPr sz="4200" spc="-15">
                <a:latin typeface="Gill Sans MT"/>
                <a:cs typeface="Gill Sans MT"/>
              </a:rPr>
              <a:t>Declared </a:t>
            </a:r>
            <a:r>
              <a:rPr sz="4200" spc="-5">
                <a:latin typeface="Gill Sans MT"/>
                <a:cs typeface="Gill Sans MT"/>
              </a:rPr>
              <a:t>in the </a:t>
            </a:r>
            <a:r>
              <a:rPr sz="4200">
                <a:latin typeface="Gill Sans MT"/>
                <a:cs typeface="Gill Sans MT"/>
              </a:rPr>
              <a:t>class.</a:t>
            </a:r>
          </a:p>
          <a:p>
            <a:pPr marL="12065" marR="5080" algn="ctr">
              <a:lnSpc>
                <a:spcPts val="4900"/>
              </a:lnSpc>
              <a:spcBef>
                <a:spcPts val="209"/>
              </a:spcBef>
              <a:tabLst>
                <a:tab pos="1155065" algn="l"/>
                <a:tab pos="2604135" algn="l"/>
                <a:tab pos="3451860" algn="l"/>
                <a:tab pos="5603240" algn="l"/>
                <a:tab pos="5979160" algn="l"/>
                <a:tab pos="7116445" algn="l"/>
              </a:tabLst>
            </a:pPr>
            <a:r>
              <a:rPr sz="4200" spc="-5">
                <a:latin typeface="Gill Sans MT"/>
                <a:cs typeface="Gill Sans MT"/>
              </a:rPr>
              <a:t>Each	</a:t>
            </a:r>
            <a:r>
              <a:rPr sz="4200">
                <a:latin typeface="Gill Sans MT"/>
                <a:cs typeface="Gill Sans MT"/>
              </a:rPr>
              <a:t>object</a:t>
            </a:r>
            <a:r>
              <a:rPr sz="4200" spc="5">
                <a:latin typeface="Gill Sans MT"/>
                <a:cs typeface="Gill Sans MT"/>
              </a:rPr>
              <a:t> </a:t>
            </a:r>
            <a:r>
              <a:rPr sz="4200" spc="-15">
                <a:latin typeface="Gill Sans MT"/>
                <a:cs typeface="Gill Sans MT"/>
              </a:rPr>
              <a:t>created</a:t>
            </a:r>
            <a:r>
              <a:rPr sz="4200">
                <a:latin typeface="Gill Sans MT"/>
                <a:cs typeface="Gill Sans MT"/>
              </a:rPr>
              <a:t> </a:t>
            </a:r>
            <a:r>
              <a:rPr sz="4200" spc="-30">
                <a:latin typeface="Gill Sans MT"/>
                <a:cs typeface="Gill Sans MT"/>
              </a:rPr>
              <a:t>from	</a:t>
            </a:r>
            <a:r>
              <a:rPr sz="4200">
                <a:latin typeface="Gill Sans MT"/>
                <a:cs typeface="Gill Sans MT"/>
              </a:rPr>
              <a:t>a	class	</a:t>
            </a:r>
            <a:r>
              <a:rPr sz="4200" spc="-10">
                <a:latin typeface="Gill Sans MT"/>
                <a:cs typeface="Gill Sans MT"/>
              </a:rPr>
              <a:t>(hereafter </a:t>
            </a:r>
            <a:r>
              <a:rPr sz="4200" spc="-35">
                <a:latin typeface="Gill Sans MT"/>
                <a:cs typeface="Gill Sans MT"/>
              </a:rPr>
              <a:t>referred </a:t>
            </a:r>
            <a:r>
              <a:rPr sz="4200">
                <a:latin typeface="Gill Sans MT"/>
                <a:cs typeface="Gill Sans MT"/>
              </a:rPr>
              <a:t>to</a:t>
            </a:r>
            <a:r>
              <a:rPr sz="4200" spc="-40">
                <a:latin typeface="Gill Sans MT"/>
                <a:cs typeface="Gill Sans MT"/>
              </a:rPr>
              <a:t> </a:t>
            </a:r>
            <a:r>
              <a:rPr sz="4200">
                <a:latin typeface="Gill Sans MT"/>
                <a:cs typeface="Gill Sans MT"/>
              </a:rPr>
              <a:t>as  an</a:t>
            </a:r>
            <a:r>
              <a:rPr sz="4200" spc="5">
                <a:latin typeface="Gill Sans MT"/>
                <a:cs typeface="Gill Sans MT"/>
              </a:rPr>
              <a:t> </a:t>
            </a:r>
            <a:r>
              <a:rPr sz="4200" i="1" spc="-5">
                <a:latin typeface="Gill Sans MT"/>
                <a:cs typeface="Gill Sans MT"/>
              </a:rPr>
              <a:t>instance</a:t>
            </a:r>
            <a:r>
              <a:rPr sz="4200" spc="-5">
                <a:latin typeface="Gill Sans MT"/>
                <a:cs typeface="Gill Sans MT"/>
              </a:rPr>
              <a:t>)	has	its </a:t>
            </a:r>
            <a:r>
              <a:rPr sz="4200" spc="-20">
                <a:latin typeface="Gill Sans MT"/>
                <a:cs typeface="Gill Sans MT"/>
              </a:rPr>
              <a:t>own </a:t>
            </a:r>
            <a:r>
              <a:rPr sz="4200" spc="-5">
                <a:latin typeface="Gill Sans MT"/>
                <a:cs typeface="Gill Sans MT"/>
              </a:rPr>
              <a:t>instance</a:t>
            </a:r>
            <a:r>
              <a:rPr sz="4200" spc="10">
                <a:latin typeface="Gill Sans MT"/>
                <a:cs typeface="Gill Sans MT"/>
              </a:rPr>
              <a:t> </a:t>
            </a:r>
            <a:r>
              <a:rPr sz="4200" spc="-5">
                <a:latin typeface="Gill Sans MT"/>
                <a:cs typeface="Gill Sans MT"/>
              </a:rPr>
              <a:t>variables.</a:t>
            </a:r>
            <a:endParaRPr sz="4200">
              <a:latin typeface="Gill Sans MT"/>
              <a:cs typeface="Gill Sans MT"/>
            </a:endParaRPr>
          </a:p>
        </p:txBody>
      </p:sp>
      <p:sp>
        <p:nvSpPr>
          <p:cNvPr id="4" name="object 4"/>
          <p:cNvSpPr/>
          <p:nvPr/>
        </p:nvSpPr>
        <p:spPr>
          <a:xfrm>
            <a:off x="0" y="3530401"/>
            <a:ext cx="13004800" cy="0"/>
          </a:xfrm>
          <a:custGeom>
            <a:avLst/>
            <a:gdLst/>
            <a:ahLst/>
            <a:cxnLst/>
            <a:rect l="l" t="t" r="r" b="b"/>
            <a:pathLst>
              <a:path w="13004800">
                <a:moveTo>
                  <a:pt x="0" y="0"/>
                </a:moveTo>
                <a:lnTo>
                  <a:pt x="13004800" y="0"/>
                </a:lnTo>
              </a:path>
            </a:pathLst>
          </a:custGeom>
          <a:ln w="3175">
            <a:solidFill>
              <a:srgbClr val="000000"/>
            </a:solidFill>
          </a:ln>
        </p:spPr>
        <p:txBody>
          <a:bodyPr wrap="square" lIns="0" tIns="0" rIns="0" bIns="0" rtlCol="0"/>
          <a:lstStyle/>
          <a:p>
            <a:endParaRPr/>
          </a:p>
        </p:txBody>
      </p:sp>
      <p:graphicFrame>
        <p:nvGraphicFramePr>
          <p:cNvPr id="5" name="object 5"/>
          <p:cNvGraphicFramePr>
            <a:graphicFrameLocks noGrp="1"/>
          </p:cNvGraphicFramePr>
          <p:nvPr>
            <p:extLst>
              <p:ext uri="{D42A27DB-BD31-4B8C-83A1-F6EECF244321}">
                <p14:modId xmlns:p14="http://schemas.microsoft.com/office/powerpoint/2010/main" val="1216846868"/>
              </p:ext>
            </p:extLst>
          </p:nvPr>
        </p:nvGraphicFramePr>
        <p:xfrm>
          <a:off x="906388" y="3651684"/>
          <a:ext cx="11172974" cy="1823442"/>
        </p:xfrm>
        <a:graphic>
          <a:graphicData uri="http://schemas.openxmlformats.org/drawingml/2006/table">
            <a:tbl>
              <a:tblPr firstRow="1" bandRow="1">
                <a:tableStyleId>{2D5ABB26-0587-4C30-8999-92F81FD0307C}</a:tableStyleId>
              </a:tblPr>
              <a:tblGrid>
                <a:gridCol w="2052573">
                  <a:extLst>
                    <a:ext uri="{9D8B030D-6E8A-4147-A177-3AD203B41FA5}">
                      <a16:colId xmlns:a16="http://schemas.microsoft.com/office/drawing/2014/main" val="20000"/>
                    </a:ext>
                  </a:extLst>
                </a:gridCol>
                <a:gridCol w="2187454">
                  <a:extLst>
                    <a:ext uri="{9D8B030D-6E8A-4147-A177-3AD203B41FA5}">
                      <a16:colId xmlns:a16="http://schemas.microsoft.com/office/drawing/2014/main" val="20001"/>
                    </a:ext>
                  </a:extLst>
                </a:gridCol>
                <a:gridCol w="4038376">
                  <a:extLst>
                    <a:ext uri="{9D8B030D-6E8A-4147-A177-3AD203B41FA5}">
                      <a16:colId xmlns:a16="http://schemas.microsoft.com/office/drawing/2014/main" val="20002"/>
                    </a:ext>
                  </a:extLst>
                </a:gridCol>
                <a:gridCol w="2894571">
                  <a:extLst>
                    <a:ext uri="{9D8B030D-6E8A-4147-A177-3AD203B41FA5}">
                      <a16:colId xmlns:a16="http://schemas.microsoft.com/office/drawing/2014/main" val="20003"/>
                    </a:ext>
                  </a:extLst>
                </a:gridCol>
              </a:tblGrid>
              <a:tr h="1216521">
                <a:tc>
                  <a:txBody>
                    <a:bodyPr/>
                    <a:lstStyle/>
                    <a:p>
                      <a:pPr marL="31750">
                        <a:lnSpc>
                          <a:spcPts val="4215"/>
                        </a:lnSpc>
                      </a:pPr>
                      <a:r>
                        <a:rPr sz="4200" spc="-5">
                          <a:latin typeface="Courier New"/>
                          <a:cs typeface="Courier New"/>
                        </a:rPr>
                        <a:t>public</a:t>
                      </a:r>
                      <a:endParaRPr sz="4200">
                        <a:latin typeface="Courier New"/>
                        <a:cs typeface="Courier New"/>
                      </a:endParaRPr>
                    </a:p>
                    <a:p>
                      <a:pPr marL="671830">
                        <a:lnSpc>
                          <a:spcPts val="4920"/>
                        </a:lnSpc>
                      </a:pPr>
                      <a:r>
                        <a:rPr sz="4200" spc="-5">
                          <a:latin typeface="Courier New"/>
                          <a:cs typeface="Courier New"/>
                        </a:rPr>
                        <a:t>int</a:t>
                      </a:r>
                      <a:endParaRPr sz="4200">
                        <a:latin typeface="Courier New"/>
                        <a:cs typeface="Courier New"/>
                      </a:endParaRPr>
                    </a:p>
                  </a:txBody>
                  <a:tcPr marL="0" marR="0" marT="0" marB="0"/>
                </a:tc>
                <a:tc>
                  <a:txBody>
                    <a:bodyPr/>
                    <a:lstStyle/>
                    <a:p>
                      <a:pPr marR="152400" algn="r">
                        <a:lnSpc>
                          <a:spcPts val="4215"/>
                        </a:lnSpc>
                      </a:pPr>
                      <a:r>
                        <a:rPr sz="4200" spc="-5">
                          <a:latin typeface="Courier New"/>
                          <a:cs typeface="Courier New"/>
                        </a:rPr>
                        <a:t>class</a:t>
                      </a:r>
                      <a:endParaRPr sz="4200">
                        <a:latin typeface="Courier New"/>
                        <a:cs typeface="Courier New"/>
                      </a:endParaRPr>
                    </a:p>
                    <a:p>
                      <a:pPr marR="151765" algn="r">
                        <a:lnSpc>
                          <a:spcPts val="4920"/>
                        </a:lnSpc>
                      </a:pPr>
                      <a:r>
                        <a:rPr sz="4200" spc="-5">
                          <a:latin typeface="Courier New"/>
                          <a:cs typeface="Courier New"/>
                        </a:rPr>
                        <a:t>myInt;</a:t>
                      </a:r>
                      <a:endParaRPr sz="4200">
                        <a:latin typeface="Courier New"/>
                        <a:cs typeface="Courier New"/>
                      </a:endParaRPr>
                    </a:p>
                  </a:txBody>
                  <a:tcPr marL="0" marR="0" marT="0" marB="0"/>
                </a:tc>
                <a:tc>
                  <a:txBody>
                    <a:bodyPr/>
                    <a:lstStyle/>
                    <a:p>
                      <a:pPr marL="159385">
                        <a:lnSpc>
                          <a:spcPts val="4215"/>
                        </a:lnSpc>
                      </a:pPr>
                      <a:r>
                        <a:rPr sz="4200" spc="-5">
                          <a:latin typeface="Courier New"/>
                          <a:cs typeface="Courier New"/>
                        </a:rPr>
                        <a:t>HasInstance</a:t>
                      </a:r>
                      <a:endParaRPr sz="4200">
                        <a:latin typeface="Courier New"/>
                        <a:cs typeface="Courier New"/>
                      </a:endParaRPr>
                    </a:p>
                    <a:p>
                      <a:pPr marL="160020">
                        <a:lnSpc>
                          <a:spcPts val="4920"/>
                        </a:lnSpc>
                      </a:pPr>
                      <a:r>
                        <a:rPr sz="4200" spc="-5">
                          <a:latin typeface="Courier New"/>
                          <a:cs typeface="Courier New"/>
                        </a:rPr>
                        <a:t>//</a:t>
                      </a:r>
                      <a:r>
                        <a:rPr sz="4200" spc="-100">
                          <a:latin typeface="Courier New"/>
                          <a:cs typeface="Courier New"/>
                        </a:rPr>
                        <a:t> </a:t>
                      </a:r>
                      <a:r>
                        <a:rPr sz="4200" spc="-5">
                          <a:latin typeface="Courier New"/>
                          <a:cs typeface="Courier New"/>
                        </a:rPr>
                        <a:t>instance</a:t>
                      </a:r>
                      <a:endParaRPr sz="4200">
                        <a:latin typeface="Courier New"/>
                        <a:cs typeface="Courier New"/>
                      </a:endParaRPr>
                    </a:p>
                  </a:txBody>
                  <a:tcPr marL="0" marR="0" marT="0" marB="0"/>
                </a:tc>
                <a:tc>
                  <a:txBody>
                    <a:bodyPr/>
                    <a:lstStyle/>
                    <a:p>
                      <a:pPr marL="159385">
                        <a:lnSpc>
                          <a:spcPts val="4215"/>
                        </a:lnSpc>
                      </a:pPr>
                      <a:r>
                        <a:rPr sz="4200">
                          <a:latin typeface="Courier New"/>
                          <a:cs typeface="Courier New"/>
                        </a:rPr>
                        <a:t>{</a:t>
                      </a:r>
                    </a:p>
                    <a:p>
                      <a:pPr marL="160020">
                        <a:lnSpc>
                          <a:spcPts val="4920"/>
                        </a:lnSpc>
                      </a:pPr>
                      <a:r>
                        <a:rPr sz="4200">
                          <a:latin typeface="Courier New"/>
                          <a:cs typeface="Courier New"/>
                        </a:rPr>
                        <a:t>variable</a:t>
                      </a:r>
                    </a:p>
                  </a:txBody>
                  <a:tcPr marL="0" marR="0" marT="0" marB="0"/>
                </a:tc>
                <a:extLst>
                  <a:ext uri="{0D108BD9-81ED-4DB2-BD59-A6C34878D82A}">
                    <a16:rowId xmlns:a16="http://schemas.microsoft.com/office/drawing/2014/main" val="10000"/>
                  </a:ext>
                </a:extLst>
              </a:tr>
              <a:tr h="606921">
                <a:tc>
                  <a:txBody>
                    <a:bodyPr/>
                    <a:lstStyle/>
                    <a:p>
                      <a:pPr marL="671830">
                        <a:lnSpc>
                          <a:spcPts val="4360"/>
                        </a:lnSpc>
                      </a:pPr>
                      <a:r>
                        <a:rPr sz="4200">
                          <a:latin typeface="Courier New"/>
                          <a:cs typeface="Courier New"/>
                        </a:rPr>
                        <a:t>...</a:t>
                      </a:r>
                    </a:p>
                  </a:txBody>
                  <a:tcPr marL="0" marR="0" marT="0" marB="0"/>
                </a:tc>
                <a:tc>
                  <a:txBody>
                    <a:bodyPr/>
                    <a:lstStyle/>
                    <a:p>
                      <a:pPr>
                        <a:lnSpc>
                          <a:spcPct val="100000"/>
                        </a:lnSpc>
                      </a:pPr>
                      <a:endParaRPr sz="3900">
                        <a:latin typeface="Times New Roman"/>
                        <a:cs typeface="Times New Roman"/>
                      </a:endParaRPr>
                    </a:p>
                  </a:txBody>
                  <a:tcPr marL="0" marR="0" marT="0" marB="0"/>
                </a:tc>
                <a:tc>
                  <a:txBody>
                    <a:bodyPr/>
                    <a:lstStyle/>
                    <a:p>
                      <a:pPr>
                        <a:lnSpc>
                          <a:spcPct val="100000"/>
                        </a:lnSpc>
                      </a:pPr>
                      <a:endParaRPr sz="3900">
                        <a:latin typeface="Times New Roman"/>
                        <a:cs typeface="Times New Roman"/>
                      </a:endParaRPr>
                    </a:p>
                  </a:txBody>
                  <a:tcPr marL="0" marR="0" marT="0" marB="0"/>
                </a:tc>
                <a:tc>
                  <a:txBody>
                    <a:bodyPr/>
                    <a:lstStyle/>
                    <a:p>
                      <a:pPr>
                        <a:lnSpc>
                          <a:spcPct val="100000"/>
                        </a:lnSpc>
                      </a:pPr>
                      <a:endParaRPr sz="3900">
                        <a:latin typeface="Times New Roman"/>
                        <a:cs typeface="Times New Roman"/>
                      </a:endParaRPr>
                    </a:p>
                  </a:txBody>
                  <a:tcPr marL="0" marR="0" marT="0" marB="0"/>
                </a:tc>
                <a:extLst>
                  <a:ext uri="{0D108BD9-81ED-4DB2-BD59-A6C34878D82A}">
                    <a16:rowId xmlns:a16="http://schemas.microsoft.com/office/drawing/2014/main" val="10001"/>
                  </a:ext>
                </a:extLst>
              </a:tr>
            </a:tbl>
          </a:graphicData>
        </a:graphic>
      </p:graphicFrame>
      <p:sp>
        <p:nvSpPr>
          <p:cNvPr id="6" name="object 6"/>
          <p:cNvSpPr txBox="1"/>
          <p:nvPr/>
        </p:nvSpPr>
        <p:spPr>
          <a:xfrm>
            <a:off x="925438" y="5378450"/>
            <a:ext cx="346075" cy="665480"/>
          </a:xfrm>
          <a:prstGeom prst="rect">
            <a:avLst/>
          </a:prstGeom>
        </p:spPr>
        <p:txBody>
          <a:bodyPr vert="horz" wrap="square" lIns="0" tIns="12700" rIns="0" bIns="0" rtlCol="0">
            <a:spAutoFit/>
          </a:bodyPr>
          <a:lstStyle/>
          <a:p>
            <a:pPr marL="12700">
              <a:lnSpc>
                <a:spcPct val="100000"/>
              </a:lnSpc>
              <a:spcBef>
                <a:spcPts val="100"/>
              </a:spcBef>
            </a:pPr>
            <a:r>
              <a:rPr sz="4200">
                <a:latin typeface="Courier New"/>
                <a:cs typeface="Courier New"/>
              </a:rPr>
              <a:t>}</a:t>
            </a:r>
          </a:p>
        </p:txBody>
      </p:sp>
      <p:sp>
        <p:nvSpPr>
          <p:cNvPr id="7" name="object 7"/>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37147" y="63500"/>
            <a:ext cx="7531100" cy="1305560"/>
          </a:xfrm>
          <a:prstGeom prst="rect">
            <a:avLst/>
          </a:prstGeom>
        </p:spPr>
        <p:txBody>
          <a:bodyPr vert="horz" wrap="square" lIns="0" tIns="12700" rIns="0" bIns="0" rtlCol="0">
            <a:spAutoFit/>
          </a:bodyPr>
          <a:lstStyle/>
          <a:p>
            <a:pPr marL="12700">
              <a:lnSpc>
                <a:spcPct val="100000"/>
              </a:lnSpc>
              <a:spcBef>
                <a:spcPts val="100"/>
              </a:spcBef>
            </a:pPr>
            <a:r>
              <a:rPr spc="-5"/>
              <a:t>Instance</a:t>
            </a:r>
            <a:r>
              <a:rPr spc="-1300"/>
              <a:t> </a:t>
            </a:r>
            <a:r>
              <a:rPr spc="-60"/>
              <a:t>Variables</a:t>
            </a:r>
          </a:p>
        </p:txBody>
      </p:sp>
      <p:sp>
        <p:nvSpPr>
          <p:cNvPr id="3" name="object 3"/>
          <p:cNvSpPr/>
          <p:nvPr/>
        </p:nvSpPr>
        <p:spPr>
          <a:xfrm>
            <a:off x="0" y="3530401"/>
            <a:ext cx="13004800" cy="0"/>
          </a:xfrm>
          <a:custGeom>
            <a:avLst/>
            <a:gdLst/>
            <a:ahLst/>
            <a:cxnLst/>
            <a:rect l="l" t="t" r="r" b="b"/>
            <a:pathLst>
              <a:path w="13004800">
                <a:moveTo>
                  <a:pt x="0" y="0"/>
                </a:moveTo>
                <a:lnTo>
                  <a:pt x="13004800" y="0"/>
                </a:lnTo>
              </a:path>
            </a:pathLst>
          </a:custGeom>
          <a:ln w="3175">
            <a:solidFill>
              <a:srgbClr val="000000"/>
            </a:solidFill>
          </a:ln>
        </p:spPr>
        <p:txBody>
          <a:bodyPr wrap="square" lIns="0" tIns="0" rIns="0" bIns="0" rtlCol="0"/>
          <a:lstStyle/>
          <a:p>
            <a:endParaRPr/>
          </a:p>
        </p:txBody>
      </p:sp>
      <p:sp>
        <p:nvSpPr>
          <p:cNvPr id="4" name="object 4"/>
          <p:cNvSpPr txBox="1"/>
          <p:nvPr/>
        </p:nvSpPr>
        <p:spPr>
          <a:xfrm>
            <a:off x="292943" y="1498600"/>
            <a:ext cx="12408535" cy="5739130"/>
          </a:xfrm>
          <a:prstGeom prst="rect">
            <a:avLst/>
          </a:prstGeom>
        </p:spPr>
        <p:txBody>
          <a:bodyPr vert="horz" wrap="square" lIns="0" tIns="12700" rIns="0" bIns="0" rtlCol="0">
            <a:spAutoFit/>
          </a:bodyPr>
          <a:lstStyle/>
          <a:p>
            <a:pPr algn="ctr">
              <a:lnSpc>
                <a:spcPts val="4970"/>
              </a:lnSpc>
              <a:spcBef>
                <a:spcPts val="100"/>
              </a:spcBef>
            </a:pPr>
            <a:r>
              <a:rPr sz="4200" spc="-15">
                <a:latin typeface="Gill Sans MT"/>
                <a:cs typeface="Gill Sans MT"/>
              </a:rPr>
              <a:t>Declared </a:t>
            </a:r>
            <a:r>
              <a:rPr sz="4200" spc="-5">
                <a:latin typeface="Gill Sans MT"/>
                <a:cs typeface="Gill Sans MT"/>
              </a:rPr>
              <a:t>in the </a:t>
            </a:r>
            <a:r>
              <a:rPr sz="4200">
                <a:latin typeface="Gill Sans MT"/>
                <a:cs typeface="Gill Sans MT"/>
              </a:rPr>
              <a:t>class.</a:t>
            </a:r>
          </a:p>
          <a:p>
            <a:pPr marL="12065" marR="5080" algn="ctr">
              <a:lnSpc>
                <a:spcPts val="4900"/>
              </a:lnSpc>
              <a:spcBef>
                <a:spcPts val="209"/>
              </a:spcBef>
              <a:tabLst>
                <a:tab pos="1155065" algn="l"/>
                <a:tab pos="2604135" algn="l"/>
                <a:tab pos="3451860" algn="l"/>
                <a:tab pos="5603240" algn="l"/>
                <a:tab pos="5979160" algn="l"/>
                <a:tab pos="7116445" algn="l"/>
              </a:tabLst>
            </a:pPr>
            <a:r>
              <a:rPr sz="4200" spc="-5">
                <a:latin typeface="Gill Sans MT"/>
                <a:cs typeface="Gill Sans MT"/>
              </a:rPr>
              <a:t>Each	</a:t>
            </a:r>
            <a:r>
              <a:rPr sz="4200">
                <a:latin typeface="Gill Sans MT"/>
                <a:cs typeface="Gill Sans MT"/>
              </a:rPr>
              <a:t>object</a:t>
            </a:r>
            <a:r>
              <a:rPr sz="4200" spc="5">
                <a:latin typeface="Gill Sans MT"/>
                <a:cs typeface="Gill Sans MT"/>
              </a:rPr>
              <a:t> </a:t>
            </a:r>
            <a:r>
              <a:rPr sz="4200" spc="-15">
                <a:latin typeface="Gill Sans MT"/>
                <a:cs typeface="Gill Sans MT"/>
              </a:rPr>
              <a:t>created</a:t>
            </a:r>
            <a:r>
              <a:rPr sz="4200">
                <a:latin typeface="Gill Sans MT"/>
                <a:cs typeface="Gill Sans MT"/>
              </a:rPr>
              <a:t> </a:t>
            </a:r>
            <a:r>
              <a:rPr sz="4200" spc="-30">
                <a:latin typeface="Gill Sans MT"/>
                <a:cs typeface="Gill Sans MT"/>
              </a:rPr>
              <a:t>from	</a:t>
            </a:r>
            <a:r>
              <a:rPr sz="4200">
                <a:latin typeface="Gill Sans MT"/>
                <a:cs typeface="Gill Sans MT"/>
              </a:rPr>
              <a:t>a	class	</a:t>
            </a:r>
            <a:r>
              <a:rPr sz="4200" spc="-10">
                <a:latin typeface="Gill Sans MT"/>
                <a:cs typeface="Gill Sans MT"/>
              </a:rPr>
              <a:t>(hereafter </a:t>
            </a:r>
            <a:r>
              <a:rPr sz="4200" spc="-35">
                <a:latin typeface="Gill Sans MT"/>
                <a:cs typeface="Gill Sans MT"/>
              </a:rPr>
              <a:t>referred </a:t>
            </a:r>
            <a:r>
              <a:rPr sz="4200">
                <a:latin typeface="Gill Sans MT"/>
                <a:cs typeface="Gill Sans MT"/>
              </a:rPr>
              <a:t>to</a:t>
            </a:r>
            <a:r>
              <a:rPr sz="4200" spc="-40">
                <a:latin typeface="Gill Sans MT"/>
                <a:cs typeface="Gill Sans MT"/>
              </a:rPr>
              <a:t> </a:t>
            </a:r>
            <a:r>
              <a:rPr sz="4200">
                <a:latin typeface="Gill Sans MT"/>
                <a:cs typeface="Gill Sans MT"/>
              </a:rPr>
              <a:t>as  an</a:t>
            </a:r>
            <a:r>
              <a:rPr sz="4200" spc="5">
                <a:latin typeface="Gill Sans MT"/>
                <a:cs typeface="Gill Sans MT"/>
              </a:rPr>
              <a:t> </a:t>
            </a:r>
            <a:r>
              <a:rPr sz="4200" i="1" spc="-5">
                <a:latin typeface="Gill Sans MT"/>
                <a:cs typeface="Gill Sans MT"/>
              </a:rPr>
              <a:t>instance</a:t>
            </a:r>
            <a:r>
              <a:rPr sz="4200" spc="-5">
                <a:latin typeface="Gill Sans MT"/>
                <a:cs typeface="Gill Sans MT"/>
              </a:rPr>
              <a:t>)	has	its </a:t>
            </a:r>
            <a:r>
              <a:rPr sz="4200" spc="-20">
                <a:latin typeface="Gill Sans MT"/>
                <a:cs typeface="Gill Sans MT"/>
              </a:rPr>
              <a:t>own </a:t>
            </a:r>
            <a:r>
              <a:rPr sz="4200" spc="-5">
                <a:latin typeface="Gill Sans MT"/>
                <a:cs typeface="Gill Sans MT"/>
              </a:rPr>
              <a:t>instance</a:t>
            </a:r>
            <a:r>
              <a:rPr sz="4200" spc="10">
                <a:latin typeface="Gill Sans MT"/>
                <a:cs typeface="Gill Sans MT"/>
              </a:rPr>
              <a:t> </a:t>
            </a:r>
            <a:r>
              <a:rPr sz="4200" spc="-5">
                <a:latin typeface="Gill Sans MT"/>
                <a:cs typeface="Gill Sans MT"/>
              </a:rPr>
              <a:t>variables.</a:t>
            </a:r>
            <a:endParaRPr sz="4200">
              <a:latin typeface="Gill Sans MT"/>
              <a:cs typeface="Gill Sans MT"/>
            </a:endParaRPr>
          </a:p>
          <a:p>
            <a:pPr marL="645160">
              <a:lnSpc>
                <a:spcPts val="4920"/>
              </a:lnSpc>
              <a:spcBef>
                <a:spcPts val="970"/>
              </a:spcBef>
            </a:pPr>
            <a:r>
              <a:rPr sz="4200" spc="-5">
                <a:latin typeface="Courier New"/>
                <a:cs typeface="Courier New"/>
              </a:rPr>
              <a:t>public class HasInstance</a:t>
            </a:r>
            <a:r>
              <a:rPr sz="4200" spc="-25">
                <a:latin typeface="Courier New"/>
                <a:cs typeface="Courier New"/>
              </a:rPr>
              <a:t> </a:t>
            </a:r>
            <a:r>
              <a:rPr sz="4200">
                <a:latin typeface="Courier New"/>
                <a:cs typeface="Courier New"/>
              </a:rPr>
              <a:t>{</a:t>
            </a:r>
          </a:p>
          <a:p>
            <a:pPr marL="1285240" marR="873125">
              <a:lnSpc>
                <a:spcPts val="4800"/>
              </a:lnSpc>
              <a:spcBef>
                <a:spcPts val="240"/>
              </a:spcBef>
            </a:pPr>
            <a:r>
              <a:rPr sz="4200" spc="-5">
                <a:latin typeface="Courier New"/>
                <a:cs typeface="Courier New"/>
              </a:rPr>
              <a:t>int myInt; // instance </a:t>
            </a:r>
            <a:r>
              <a:rPr sz="4200">
                <a:latin typeface="Courier New"/>
                <a:cs typeface="Courier New"/>
              </a:rPr>
              <a:t>variable  </a:t>
            </a:r>
            <a:r>
              <a:rPr sz="4200" spc="-5">
                <a:latin typeface="Courier New"/>
                <a:cs typeface="Courier New"/>
              </a:rPr>
              <a:t>public HasInstance(int setInt)</a:t>
            </a:r>
            <a:r>
              <a:rPr sz="4200" spc="-90">
                <a:latin typeface="Courier New"/>
                <a:cs typeface="Courier New"/>
              </a:rPr>
              <a:t> </a:t>
            </a:r>
            <a:r>
              <a:rPr sz="4200">
                <a:latin typeface="Courier New"/>
                <a:cs typeface="Courier New"/>
              </a:rPr>
              <a:t>{</a:t>
            </a:r>
          </a:p>
          <a:p>
            <a:pPr marL="1925320">
              <a:lnSpc>
                <a:spcPts val="4560"/>
              </a:lnSpc>
            </a:pPr>
            <a:r>
              <a:rPr sz="4200" spc="-5">
                <a:latin typeface="Courier New"/>
                <a:cs typeface="Courier New"/>
              </a:rPr>
              <a:t>myInt </a:t>
            </a:r>
            <a:r>
              <a:rPr sz="4200">
                <a:latin typeface="Courier New"/>
                <a:cs typeface="Courier New"/>
              </a:rPr>
              <a:t>=</a:t>
            </a:r>
            <a:r>
              <a:rPr sz="4200" spc="-15">
                <a:latin typeface="Courier New"/>
                <a:cs typeface="Courier New"/>
              </a:rPr>
              <a:t> </a:t>
            </a:r>
            <a:r>
              <a:rPr sz="4200">
                <a:latin typeface="Courier New"/>
                <a:cs typeface="Courier New"/>
              </a:rPr>
              <a:t>setInt;</a:t>
            </a:r>
          </a:p>
          <a:p>
            <a:pPr marL="1285240">
              <a:lnSpc>
                <a:spcPts val="4800"/>
              </a:lnSpc>
            </a:pPr>
            <a:r>
              <a:rPr sz="4200">
                <a:latin typeface="Courier New"/>
                <a:cs typeface="Courier New"/>
              </a:rPr>
              <a:t>}</a:t>
            </a:r>
          </a:p>
          <a:p>
            <a:pPr marL="645160">
              <a:lnSpc>
                <a:spcPts val="4920"/>
              </a:lnSpc>
            </a:pPr>
            <a:r>
              <a:rPr sz="4200">
                <a:latin typeface="Courier New"/>
                <a:cs typeface="Courier New"/>
              </a:rPr>
              <a:t>}</a:t>
            </a:r>
          </a:p>
        </p:txBody>
      </p:sp>
      <p:sp>
        <p:nvSpPr>
          <p:cNvPr id="5" name="object 5"/>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5438" y="95250"/>
            <a:ext cx="10907395" cy="1884680"/>
          </a:xfrm>
          <a:prstGeom prst="rect">
            <a:avLst/>
          </a:prstGeom>
        </p:spPr>
        <p:txBody>
          <a:bodyPr vert="horz" wrap="square" lIns="0" tIns="12700" rIns="0" bIns="0" rtlCol="0">
            <a:spAutoFit/>
          </a:bodyPr>
          <a:lstStyle/>
          <a:p>
            <a:pPr marL="12700">
              <a:lnSpc>
                <a:spcPts val="4920"/>
              </a:lnSpc>
              <a:spcBef>
                <a:spcPts val="100"/>
              </a:spcBef>
            </a:pPr>
            <a:r>
              <a:rPr sz="4200" spc="-5">
                <a:latin typeface="Courier New"/>
                <a:cs typeface="Courier New"/>
              </a:rPr>
              <a:t>public class HasInstance</a:t>
            </a:r>
            <a:r>
              <a:rPr sz="4200" spc="-30">
                <a:latin typeface="Courier New"/>
                <a:cs typeface="Courier New"/>
              </a:rPr>
              <a:t> </a:t>
            </a:r>
            <a:r>
              <a:rPr sz="4200">
                <a:latin typeface="Courier New"/>
                <a:cs typeface="Courier New"/>
              </a:rPr>
              <a:t>{</a:t>
            </a:r>
          </a:p>
          <a:p>
            <a:pPr marL="652780" marR="5080">
              <a:lnSpc>
                <a:spcPts val="4800"/>
              </a:lnSpc>
              <a:spcBef>
                <a:spcPts val="240"/>
              </a:spcBef>
            </a:pPr>
            <a:r>
              <a:rPr sz="4200" spc="-5">
                <a:latin typeface="Courier New"/>
                <a:cs typeface="Courier New"/>
              </a:rPr>
              <a:t>int myInt; // instance </a:t>
            </a:r>
            <a:r>
              <a:rPr sz="4200">
                <a:latin typeface="Courier New"/>
                <a:cs typeface="Courier New"/>
              </a:rPr>
              <a:t>variable  </a:t>
            </a:r>
            <a:r>
              <a:rPr sz="4200" spc="-5">
                <a:latin typeface="Courier New"/>
                <a:cs typeface="Courier New"/>
              </a:rPr>
              <a:t>public HasInstance(int setInt)</a:t>
            </a:r>
            <a:r>
              <a:rPr sz="4200" spc="-90">
                <a:latin typeface="Courier New"/>
                <a:cs typeface="Courier New"/>
              </a:rPr>
              <a:t> </a:t>
            </a:r>
            <a:r>
              <a:rPr sz="4200">
                <a:latin typeface="Courier New"/>
                <a:cs typeface="Courier New"/>
              </a:rPr>
              <a:t>{</a:t>
            </a:r>
          </a:p>
        </p:txBody>
      </p:sp>
      <p:sp>
        <p:nvSpPr>
          <p:cNvPr id="3" name="object 3"/>
          <p:cNvSpPr txBox="1"/>
          <p:nvPr/>
        </p:nvSpPr>
        <p:spPr>
          <a:xfrm>
            <a:off x="925438" y="1924050"/>
            <a:ext cx="6107430" cy="1884680"/>
          </a:xfrm>
          <a:prstGeom prst="rect">
            <a:avLst/>
          </a:prstGeom>
        </p:spPr>
        <p:txBody>
          <a:bodyPr vert="horz" wrap="square" lIns="0" tIns="12700" rIns="0" bIns="0" rtlCol="0">
            <a:spAutoFit/>
          </a:bodyPr>
          <a:lstStyle/>
          <a:p>
            <a:pPr marL="1292860">
              <a:lnSpc>
                <a:spcPts val="4920"/>
              </a:lnSpc>
              <a:spcBef>
                <a:spcPts val="100"/>
              </a:spcBef>
            </a:pPr>
            <a:r>
              <a:rPr sz="4200" spc="-5">
                <a:latin typeface="Courier New"/>
                <a:cs typeface="Courier New"/>
              </a:rPr>
              <a:t>myInt </a:t>
            </a:r>
            <a:r>
              <a:rPr sz="4200">
                <a:latin typeface="Courier New"/>
                <a:cs typeface="Courier New"/>
              </a:rPr>
              <a:t>=</a:t>
            </a:r>
            <a:r>
              <a:rPr sz="4200" spc="-100">
                <a:latin typeface="Courier New"/>
                <a:cs typeface="Courier New"/>
              </a:rPr>
              <a:t> </a:t>
            </a:r>
            <a:r>
              <a:rPr sz="4200">
                <a:latin typeface="Courier New"/>
                <a:cs typeface="Courier New"/>
              </a:rPr>
              <a:t>setInt;</a:t>
            </a:r>
          </a:p>
          <a:p>
            <a:pPr marL="652780">
              <a:lnSpc>
                <a:spcPts val="4800"/>
              </a:lnSpc>
            </a:pPr>
            <a:r>
              <a:rPr sz="4200">
                <a:latin typeface="Courier New"/>
                <a:cs typeface="Courier New"/>
              </a:rPr>
              <a:t>}</a:t>
            </a:r>
          </a:p>
          <a:p>
            <a:pPr marL="12700">
              <a:lnSpc>
                <a:spcPts val="4920"/>
              </a:lnSpc>
            </a:pPr>
            <a:r>
              <a:rPr sz="4200">
                <a:latin typeface="Courier New"/>
                <a:cs typeface="Courier New"/>
              </a:rPr>
              <a:t>}</a:t>
            </a:r>
          </a:p>
        </p:txBody>
      </p:sp>
      <p:sp>
        <p:nvSpPr>
          <p:cNvPr id="4" name="object 4"/>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5438" y="95250"/>
            <a:ext cx="10907395" cy="1884680"/>
          </a:xfrm>
          <a:prstGeom prst="rect">
            <a:avLst/>
          </a:prstGeom>
        </p:spPr>
        <p:txBody>
          <a:bodyPr vert="horz" wrap="square" lIns="0" tIns="12700" rIns="0" bIns="0" rtlCol="0">
            <a:spAutoFit/>
          </a:bodyPr>
          <a:lstStyle/>
          <a:p>
            <a:pPr marL="12700">
              <a:lnSpc>
                <a:spcPts val="4920"/>
              </a:lnSpc>
              <a:spcBef>
                <a:spcPts val="100"/>
              </a:spcBef>
            </a:pPr>
            <a:r>
              <a:rPr sz="4200" spc="-5">
                <a:latin typeface="Courier New"/>
                <a:cs typeface="Courier New"/>
              </a:rPr>
              <a:t>public class HasInstance</a:t>
            </a:r>
            <a:r>
              <a:rPr sz="4200" spc="-30">
                <a:latin typeface="Courier New"/>
                <a:cs typeface="Courier New"/>
              </a:rPr>
              <a:t> </a:t>
            </a:r>
            <a:r>
              <a:rPr sz="4200">
                <a:latin typeface="Courier New"/>
                <a:cs typeface="Courier New"/>
              </a:rPr>
              <a:t>{</a:t>
            </a:r>
          </a:p>
          <a:p>
            <a:pPr marL="652780" marR="5080">
              <a:lnSpc>
                <a:spcPts val="4800"/>
              </a:lnSpc>
              <a:spcBef>
                <a:spcPts val="240"/>
              </a:spcBef>
            </a:pPr>
            <a:r>
              <a:rPr sz="4200" spc="-5">
                <a:latin typeface="Courier New"/>
                <a:cs typeface="Courier New"/>
              </a:rPr>
              <a:t>int myInt; // instance </a:t>
            </a:r>
            <a:r>
              <a:rPr sz="4200">
                <a:latin typeface="Courier New"/>
                <a:cs typeface="Courier New"/>
              </a:rPr>
              <a:t>variable  </a:t>
            </a:r>
            <a:r>
              <a:rPr sz="4200" spc="-5">
                <a:latin typeface="Courier New"/>
                <a:cs typeface="Courier New"/>
              </a:rPr>
              <a:t>public HasInstance(int setInt)</a:t>
            </a:r>
            <a:r>
              <a:rPr sz="4200" spc="-90">
                <a:latin typeface="Courier New"/>
                <a:cs typeface="Courier New"/>
              </a:rPr>
              <a:t> </a:t>
            </a:r>
            <a:r>
              <a:rPr sz="4200">
                <a:latin typeface="Courier New"/>
                <a:cs typeface="Courier New"/>
              </a:rPr>
              <a:t>{</a:t>
            </a:r>
          </a:p>
        </p:txBody>
      </p:sp>
      <p:sp>
        <p:nvSpPr>
          <p:cNvPr id="3" name="object 3"/>
          <p:cNvSpPr/>
          <p:nvPr/>
        </p:nvSpPr>
        <p:spPr>
          <a:xfrm>
            <a:off x="0" y="4038600"/>
            <a:ext cx="13004800" cy="0"/>
          </a:xfrm>
          <a:custGeom>
            <a:avLst/>
            <a:gdLst/>
            <a:ahLst/>
            <a:cxnLst/>
            <a:rect l="l" t="t" r="r" b="b"/>
            <a:pathLst>
              <a:path w="13004800">
                <a:moveTo>
                  <a:pt x="0" y="0"/>
                </a:moveTo>
                <a:lnTo>
                  <a:pt x="13004800" y="0"/>
                </a:lnTo>
              </a:path>
            </a:pathLst>
          </a:custGeom>
          <a:ln w="38100">
            <a:solidFill>
              <a:srgbClr val="000000"/>
            </a:solidFill>
          </a:ln>
        </p:spPr>
        <p:txBody>
          <a:bodyPr wrap="square" lIns="0" tIns="0" rIns="0" bIns="0" rtlCol="0"/>
          <a:lstStyle/>
          <a:p>
            <a:endParaRPr/>
          </a:p>
        </p:txBody>
      </p:sp>
      <p:sp>
        <p:nvSpPr>
          <p:cNvPr id="4" name="object 4"/>
          <p:cNvSpPr txBox="1"/>
          <p:nvPr/>
        </p:nvSpPr>
        <p:spPr>
          <a:xfrm>
            <a:off x="882860" y="1924050"/>
            <a:ext cx="11228070" cy="2862580"/>
          </a:xfrm>
          <a:prstGeom prst="rect">
            <a:avLst/>
          </a:prstGeom>
        </p:spPr>
        <p:txBody>
          <a:bodyPr vert="horz" wrap="square" lIns="0" tIns="12700" rIns="0" bIns="0" rtlCol="0">
            <a:spAutoFit/>
          </a:bodyPr>
          <a:lstStyle/>
          <a:p>
            <a:pPr marL="1335405">
              <a:lnSpc>
                <a:spcPts val="4920"/>
              </a:lnSpc>
              <a:spcBef>
                <a:spcPts val="100"/>
              </a:spcBef>
            </a:pPr>
            <a:r>
              <a:rPr sz="4200" spc="-5">
                <a:latin typeface="Courier New"/>
                <a:cs typeface="Courier New"/>
              </a:rPr>
              <a:t>myInt </a:t>
            </a:r>
            <a:r>
              <a:rPr sz="4200">
                <a:latin typeface="Courier New"/>
                <a:cs typeface="Courier New"/>
              </a:rPr>
              <a:t>=</a:t>
            </a:r>
            <a:r>
              <a:rPr sz="4200" spc="-20">
                <a:latin typeface="Courier New"/>
                <a:cs typeface="Courier New"/>
              </a:rPr>
              <a:t> </a:t>
            </a:r>
            <a:r>
              <a:rPr sz="4200">
                <a:latin typeface="Courier New"/>
                <a:cs typeface="Courier New"/>
              </a:rPr>
              <a:t>setInt;</a:t>
            </a:r>
          </a:p>
          <a:p>
            <a:pPr marL="695325">
              <a:lnSpc>
                <a:spcPts val="4800"/>
              </a:lnSpc>
            </a:pPr>
            <a:r>
              <a:rPr sz="4200">
                <a:latin typeface="Courier New"/>
                <a:cs typeface="Courier New"/>
              </a:rPr>
              <a:t>}</a:t>
            </a:r>
          </a:p>
          <a:p>
            <a:pPr marL="55244">
              <a:lnSpc>
                <a:spcPts val="4920"/>
              </a:lnSpc>
            </a:pPr>
            <a:r>
              <a:rPr sz="4200">
                <a:latin typeface="Courier New"/>
                <a:cs typeface="Courier New"/>
              </a:rPr>
              <a:t>}</a:t>
            </a:r>
          </a:p>
          <a:p>
            <a:pPr marL="12700">
              <a:lnSpc>
                <a:spcPct val="100000"/>
              </a:lnSpc>
              <a:spcBef>
                <a:spcPts val="2660"/>
              </a:spcBef>
            </a:pPr>
            <a:r>
              <a:rPr sz="4200" spc="-5">
                <a:latin typeface="Courier New"/>
                <a:cs typeface="Courier New"/>
              </a:rPr>
              <a:t>HasInstance </a:t>
            </a:r>
            <a:r>
              <a:rPr sz="4200">
                <a:latin typeface="Courier New"/>
                <a:cs typeface="Courier New"/>
              </a:rPr>
              <a:t>a = </a:t>
            </a:r>
            <a:r>
              <a:rPr sz="4200" spc="-5">
                <a:latin typeface="Courier New"/>
                <a:cs typeface="Courier New"/>
              </a:rPr>
              <a:t>new</a:t>
            </a:r>
            <a:r>
              <a:rPr sz="4200" spc="-105">
                <a:latin typeface="Courier New"/>
                <a:cs typeface="Courier New"/>
              </a:rPr>
              <a:t> </a:t>
            </a:r>
            <a:r>
              <a:rPr sz="4200">
                <a:latin typeface="Courier New"/>
                <a:cs typeface="Courier New"/>
              </a:rPr>
              <a:t>HasInstance(7);</a:t>
            </a:r>
          </a:p>
        </p:txBody>
      </p:sp>
      <p:sp>
        <p:nvSpPr>
          <p:cNvPr id="5" name="object 5"/>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6350" y="0"/>
          <a:ext cx="13004164" cy="9753598"/>
        </p:xfrm>
        <a:graphic>
          <a:graphicData uri="http://schemas.openxmlformats.org/drawingml/2006/table">
            <a:tbl>
              <a:tblPr firstRow="1" bandRow="1">
                <a:tableStyleId>{2D5ABB26-0587-4C30-8999-92F81FD0307C}</a:tableStyleId>
              </a:tblPr>
              <a:tblGrid>
                <a:gridCol w="4596765">
                  <a:extLst>
                    <a:ext uri="{9D8B030D-6E8A-4147-A177-3AD203B41FA5}">
                      <a16:colId xmlns:a16="http://schemas.microsoft.com/office/drawing/2014/main" val="20000"/>
                    </a:ext>
                  </a:extLst>
                </a:gridCol>
                <a:gridCol w="2560319">
                  <a:extLst>
                    <a:ext uri="{9D8B030D-6E8A-4147-A177-3AD203B41FA5}">
                      <a16:colId xmlns:a16="http://schemas.microsoft.com/office/drawing/2014/main" val="20001"/>
                    </a:ext>
                  </a:extLst>
                </a:gridCol>
                <a:gridCol w="5847080">
                  <a:extLst>
                    <a:ext uri="{9D8B030D-6E8A-4147-A177-3AD203B41FA5}">
                      <a16:colId xmlns:a16="http://schemas.microsoft.com/office/drawing/2014/main" val="20002"/>
                    </a:ext>
                  </a:extLst>
                </a:gridCol>
              </a:tblGrid>
              <a:tr h="2023405">
                <a:tc gridSpan="3">
                  <a:txBody>
                    <a:bodyPr/>
                    <a:lstStyle/>
                    <a:p>
                      <a:pPr marL="937894">
                        <a:lnSpc>
                          <a:spcPts val="4920"/>
                        </a:lnSpc>
                        <a:spcBef>
                          <a:spcPts val="850"/>
                        </a:spcBef>
                      </a:pPr>
                      <a:r>
                        <a:rPr sz="4200" spc="-5">
                          <a:latin typeface="Courier New"/>
                          <a:cs typeface="Courier New"/>
                        </a:rPr>
                        <a:t>public class HasInstance</a:t>
                      </a:r>
                      <a:r>
                        <a:rPr sz="4200" spc="-25">
                          <a:latin typeface="Courier New"/>
                          <a:cs typeface="Courier New"/>
                        </a:rPr>
                        <a:t> </a:t>
                      </a:r>
                      <a:r>
                        <a:rPr sz="4200">
                          <a:latin typeface="Courier New"/>
                          <a:cs typeface="Courier New"/>
                        </a:rPr>
                        <a:t>{</a:t>
                      </a:r>
                    </a:p>
                    <a:p>
                      <a:pPr marL="1577975" marR="1177290">
                        <a:lnSpc>
                          <a:spcPts val="4800"/>
                        </a:lnSpc>
                        <a:spcBef>
                          <a:spcPts val="240"/>
                        </a:spcBef>
                      </a:pPr>
                      <a:r>
                        <a:rPr sz="4200" spc="-5">
                          <a:latin typeface="Courier New"/>
                          <a:cs typeface="Courier New"/>
                        </a:rPr>
                        <a:t>int myInt; // instance </a:t>
                      </a:r>
                      <a:r>
                        <a:rPr sz="4200">
                          <a:latin typeface="Courier New"/>
                          <a:cs typeface="Courier New"/>
                        </a:rPr>
                        <a:t>variable  </a:t>
                      </a:r>
                      <a:r>
                        <a:rPr sz="4200" spc="-5">
                          <a:latin typeface="Courier New"/>
                          <a:cs typeface="Courier New"/>
                        </a:rPr>
                        <a:t>public HasInstance(int setInt)</a:t>
                      </a:r>
                      <a:r>
                        <a:rPr sz="4200" spc="-90">
                          <a:latin typeface="Courier New"/>
                          <a:cs typeface="Courier New"/>
                        </a:rPr>
                        <a:t> </a:t>
                      </a:r>
                      <a:r>
                        <a:rPr sz="4200">
                          <a:latin typeface="Courier New"/>
                          <a:cs typeface="Courier New"/>
                        </a:rPr>
                        <a:t>{</a:t>
                      </a:r>
                    </a:p>
                  </a:txBody>
                  <a:tcPr marL="0" marR="0" marT="107950" marB="0">
                    <a:lnL w="12700">
                      <a:solidFill>
                        <a:srgbClr val="4C4C4C"/>
                      </a:solidFill>
                      <a:prstDash val="solid"/>
                    </a:lnL>
                    <a:lnR w="12700">
                      <a:solidFill>
                        <a:srgbClr val="4C4C4C"/>
                      </a:solidFill>
                      <a:prstDash val="solid"/>
                    </a:lnR>
                    <a:lnT w="12700">
                      <a:solidFill>
                        <a:srgbClr val="4C4C4C"/>
                      </a:solidFill>
                      <a:prstDash val="solid"/>
                    </a:lnT>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609600">
                <a:tc>
                  <a:txBody>
                    <a:bodyPr/>
                    <a:lstStyle/>
                    <a:p>
                      <a:pPr marR="130175" algn="r">
                        <a:lnSpc>
                          <a:spcPts val="4360"/>
                        </a:lnSpc>
                      </a:pPr>
                      <a:r>
                        <a:rPr sz="4200" spc="-5">
                          <a:latin typeface="Courier New"/>
                          <a:cs typeface="Courier New"/>
                        </a:rPr>
                        <a:t>myInt</a:t>
                      </a:r>
                      <a:r>
                        <a:rPr sz="4200" spc="-100">
                          <a:latin typeface="Courier New"/>
                          <a:cs typeface="Courier New"/>
                        </a:rPr>
                        <a:t> </a:t>
                      </a:r>
                      <a:r>
                        <a:rPr sz="4200">
                          <a:latin typeface="Courier New"/>
                          <a:cs typeface="Courier New"/>
                        </a:rPr>
                        <a:t>=</a:t>
                      </a:r>
                    </a:p>
                  </a:txBody>
                  <a:tcPr marL="0" marR="0" marT="0" marB="0">
                    <a:lnL w="12700">
                      <a:solidFill>
                        <a:srgbClr val="4C4C4C"/>
                      </a:solidFill>
                      <a:prstDash val="solid"/>
                    </a:lnL>
                  </a:tcPr>
                </a:tc>
                <a:tc>
                  <a:txBody>
                    <a:bodyPr/>
                    <a:lstStyle/>
                    <a:p>
                      <a:pPr marL="181610">
                        <a:lnSpc>
                          <a:spcPts val="4360"/>
                        </a:lnSpc>
                      </a:pPr>
                      <a:r>
                        <a:rPr sz="4200">
                          <a:latin typeface="Courier New"/>
                          <a:cs typeface="Courier New"/>
                        </a:rPr>
                        <a:t>setInt;</a:t>
                      </a:r>
                    </a:p>
                  </a:txBody>
                  <a:tcPr marL="0" marR="0" marT="0" marB="0"/>
                </a:tc>
                <a:tc>
                  <a:txBody>
                    <a:bodyPr/>
                    <a:lstStyle/>
                    <a:p>
                      <a:pPr>
                        <a:lnSpc>
                          <a:spcPct val="100000"/>
                        </a:lnSpc>
                      </a:pPr>
                      <a:endParaRPr sz="3900">
                        <a:latin typeface="Times New Roman"/>
                        <a:cs typeface="Times New Roman"/>
                      </a:endParaRPr>
                    </a:p>
                  </a:txBody>
                  <a:tcPr marL="0" marR="0" marT="0" marB="0">
                    <a:lnR w="12700">
                      <a:solidFill>
                        <a:srgbClr val="4C4C4C"/>
                      </a:solidFill>
                      <a:prstDash val="solid"/>
                    </a:lnR>
                  </a:tcPr>
                </a:tc>
                <a:extLst>
                  <a:ext uri="{0D108BD9-81ED-4DB2-BD59-A6C34878D82A}">
                    <a16:rowId xmlns:a16="http://schemas.microsoft.com/office/drawing/2014/main" val="10001"/>
                  </a:ext>
                </a:extLst>
              </a:tr>
              <a:tr h="609600">
                <a:tc>
                  <a:txBody>
                    <a:bodyPr/>
                    <a:lstStyle/>
                    <a:p>
                      <a:pPr marR="1112520" algn="ctr">
                        <a:lnSpc>
                          <a:spcPts val="4360"/>
                        </a:lnSpc>
                      </a:pPr>
                      <a:r>
                        <a:rPr sz="4200">
                          <a:latin typeface="Courier New"/>
                          <a:cs typeface="Courier New"/>
                        </a:rPr>
                        <a:t>}</a:t>
                      </a:r>
                    </a:p>
                  </a:txBody>
                  <a:tcPr marL="0" marR="0" marT="0" marB="0">
                    <a:lnL w="12700">
                      <a:solidFill>
                        <a:srgbClr val="4C4C4C"/>
                      </a:solidFill>
                      <a:prstDash val="solid"/>
                    </a:lnL>
                  </a:tcPr>
                </a:tc>
                <a:tc>
                  <a:txBody>
                    <a:bodyPr/>
                    <a:lstStyle/>
                    <a:p>
                      <a:pPr>
                        <a:lnSpc>
                          <a:spcPct val="100000"/>
                        </a:lnSpc>
                      </a:pPr>
                      <a:endParaRPr sz="3900">
                        <a:latin typeface="Times New Roman"/>
                        <a:cs typeface="Times New Roman"/>
                      </a:endParaRPr>
                    </a:p>
                  </a:txBody>
                  <a:tcPr marL="0" marR="0" marT="0" marB="0"/>
                </a:tc>
                <a:tc>
                  <a:txBody>
                    <a:bodyPr/>
                    <a:lstStyle/>
                    <a:p>
                      <a:pPr>
                        <a:lnSpc>
                          <a:spcPct val="100000"/>
                        </a:lnSpc>
                      </a:pPr>
                      <a:endParaRPr sz="3900">
                        <a:latin typeface="Times New Roman"/>
                        <a:cs typeface="Times New Roman"/>
                      </a:endParaRPr>
                    </a:p>
                  </a:txBody>
                  <a:tcPr marL="0" marR="0" marT="0" marB="0">
                    <a:lnR w="12700">
                      <a:solidFill>
                        <a:srgbClr val="4C4C4C"/>
                      </a:solidFill>
                      <a:prstDash val="solid"/>
                    </a:lnR>
                  </a:tcPr>
                </a:tc>
                <a:extLst>
                  <a:ext uri="{0D108BD9-81ED-4DB2-BD59-A6C34878D82A}">
                    <a16:rowId xmlns:a16="http://schemas.microsoft.com/office/drawing/2014/main" val="10002"/>
                  </a:ext>
                </a:extLst>
              </a:tr>
              <a:tr h="795994">
                <a:tc>
                  <a:txBody>
                    <a:bodyPr/>
                    <a:lstStyle/>
                    <a:p>
                      <a:pPr marL="937894">
                        <a:lnSpc>
                          <a:spcPts val="4360"/>
                        </a:lnSpc>
                      </a:pPr>
                      <a:r>
                        <a:rPr sz="4200">
                          <a:latin typeface="Courier New"/>
                          <a:cs typeface="Courier New"/>
                        </a:rPr>
                        <a:t>}</a:t>
                      </a:r>
                    </a:p>
                  </a:txBody>
                  <a:tcPr marL="0" marR="0" marT="0" marB="0">
                    <a:lnL w="12700">
                      <a:solidFill>
                        <a:srgbClr val="4C4C4C"/>
                      </a:solidFill>
                      <a:prstDash val="solid"/>
                    </a:lnL>
                    <a:lnB w="38100">
                      <a:solidFill>
                        <a:srgbClr val="000000"/>
                      </a:solidFill>
                      <a:prstDash val="solid"/>
                    </a:lnB>
                  </a:tcPr>
                </a:tc>
                <a:tc>
                  <a:txBody>
                    <a:bodyPr/>
                    <a:lstStyle/>
                    <a:p>
                      <a:pPr>
                        <a:lnSpc>
                          <a:spcPct val="100000"/>
                        </a:lnSpc>
                      </a:pPr>
                      <a:endParaRPr sz="3900">
                        <a:latin typeface="Times New Roman"/>
                        <a:cs typeface="Times New Roman"/>
                      </a:endParaRPr>
                    </a:p>
                  </a:txBody>
                  <a:tcPr marL="0" marR="0" marT="0" marB="0">
                    <a:lnB w="38100">
                      <a:solidFill>
                        <a:srgbClr val="000000"/>
                      </a:solidFill>
                      <a:prstDash val="solid"/>
                    </a:lnB>
                  </a:tcPr>
                </a:tc>
                <a:tc>
                  <a:txBody>
                    <a:bodyPr/>
                    <a:lstStyle/>
                    <a:p>
                      <a:pPr>
                        <a:lnSpc>
                          <a:spcPct val="100000"/>
                        </a:lnSpc>
                      </a:pPr>
                      <a:endParaRPr sz="3900">
                        <a:latin typeface="Times New Roman"/>
                        <a:cs typeface="Times New Roman"/>
                      </a:endParaRPr>
                    </a:p>
                  </a:txBody>
                  <a:tcPr marL="0" marR="0" marT="0" marB="0">
                    <a:lnR w="12700">
                      <a:solidFill>
                        <a:srgbClr val="4C4C4C"/>
                      </a:solidFill>
                      <a:prstDash val="solid"/>
                    </a:lnR>
                    <a:lnB w="38100">
                      <a:solidFill>
                        <a:srgbClr val="000000"/>
                      </a:solidFill>
                      <a:prstDash val="solid"/>
                    </a:lnB>
                  </a:tcPr>
                </a:tc>
                <a:extLst>
                  <a:ext uri="{0D108BD9-81ED-4DB2-BD59-A6C34878D82A}">
                    <a16:rowId xmlns:a16="http://schemas.microsoft.com/office/drawing/2014/main" val="10003"/>
                  </a:ext>
                </a:extLst>
              </a:tr>
              <a:tr h="807380">
                <a:tc>
                  <a:txBody>
                    <a:bodyPr/>
                    <a:lstStyle/>
                    <a:p>
                      <a:pPr marR="172720" algn="r">
                        <a:lnSpc>
                          <a:spcPct val="100000"/>
                        </a:lnSpc>
                        <a:spcBef>
                          <a:spcPts val="750"/>
                        </a:spcBef>
                      </a:pPr>
                      <a:r>
                        <a:rPr sz="4200" spc="-5">
                          <a:latin typeface="Courier New"/>
                          <a:cs typeface="Courier New"/>
                        </a:rPr>
                        <a:t>HasInstance</a:t>
                      </a:r>
                      <a:endParaRPr sz="4200">
                        <a:latin typeface="Courier New"/>
                        <a:cs typeface="Courier New"/>
                      </a:endParaRPr>
                    </a:p>
                  </a:txBody>
                  <a:tcPr marL="0" marR="0" marT="95250" marB="0">
                    <a:lnL w="12700">
                      <a:solidFill>
                        <a:srgbClr val="4C4C4C"/>
                      </a:solidFill>
                      <a:prstDash val="solid"/>
                    </a:lnL>
                    <a:lnT w="38100">
                      <a:solidFill>
                        <a:srgbClr val="000000"/>
                      </a:solidFill>
                      <a:prstDash val="solid"/>
                    </a:lnT>
                  </a:tcPr>
                </a:tc>
                <a:tc>
                  <a:txBody>
                    <a:bodyPr/>
                    <a:lstStyle/>
                    <a:p>
                      <a:pPr marL="139065">
                        <a:lnSpc>
                          <a:spcPct val="100000"/>
                        </a:lnSpc>
                        <a:spcBef>
                          <a:spcPts val="750"/>
                        </a:spcBef>
                      </a:pPr>
                      <a:r>
                        <a:rPr sz="4200">
                          <a:latin typeface="Courier New"/>
                          <a:cs typeface="Courier New"/>
                        </a:rPr>
                        <a:t>a =</a:t>
                      </a:r>
                      <a:r>
                        <a:rPr sz="4200" spc="-90">
                          <a:latin typeface="Courier New"/>
                          <a:cs typeface="Courier New"/>
                        </a:rPr>
                        <a:t> </a:t>
                      </a:r>
                      <a:r>
                        <a:rPr sz="4200" spc="-5">
                          <a:latin typeface="Courier New"/>
                          <a:cs typeface="Courier New"/>
                        </a:rPr>
                        <a:t>new</a:t>
                      </a:r>
                      <a:endParaRPr sz="4200">
                        <a:latin typeface="Courier New"/>
                        <a:cs typeface="Courier New"/>
                      </a:endParaRPr>
                    </a:p>
                  </a:txBody>
                  <a:tcPr marL="0" marR="0" marT="95250" marB="0">
                    <a:lnT w="38100">
                      <a:solidFill>
                        <a:srgbClr val="000000"/>
                      </a:solidFill>
                      <a:prstDash val="solid"/>
                    </a:lnT>
                  </a:tcPr>
                </a:tc>
                <a:tc>
                  <a:txBody>
                    <a:bodyPr/>
                    <a:lstStyle/>
                    <a:p>
                      <a:pPr marL="138430">
                        <a:lnSpc>
                          <a:spcPct val="100000"/>
                        </a:lnSpc>
                        <a:spcBef>
                          <a:spcPts val="750"/>
                        </a:spcBef>
                      </a:pPr>
                      <a:r>
                        <a:rPr sz="4200">
                          <a:latin typeface="Courier New"/>
                          <a:cs typeface="Courier New"/>
                        </a:rPr>
                        <a:t>HasInstance(7);</a:t>
                      </a:r>
                    </a:p>
                  </a:txBody>
                  <a:tcPr marL="0" marR="0" marT="95250" marB="0">
                    <a:lnR w="12700">
                      <a:solidFill>
                        <a:srgbClr val="4C4C4C"/>
                      </a:solidFill>
                      <a:prstDash val="solid"/>
                    </a:lnR>
                    <a:lnT w="38100">
                      <a:solidFill>
                        <a:srgbClr val="000000"/>
                      </a:solidFill>
                      <a:prstDash val="solid"/>
                    </a:lnT>
                  </a:tcPr>
                </a:tc>
                <a:extLst>
                  <a:ext uri="{0D108BD9-81ED-4DB2-BD59-A6C34878D82A}">
                    <a16:rowId xmlns:a16="http://schemas.microsoft.com/office/drawing/2014/main" val="10004"/>
                  </a:ext>
                </a:extLst>
              </a:tr>
              <a:tr h="4907619">
                <a:tc>
                  <a:txBody>
                    <a:bodyPr/>
                    <a:lstStyle/>
                    <a:p>
                      <a:pPr marR="173990" algn="r">
                        <a:lnSpc>
                          <a:spcPts val="4485"/>
                        </a:lnSpc>
                      </a:pPr>
                      <a:r>
                        <a:rPr sz="4200" spc="-5">
                          <a:latin typeface="Courier New"/>
                          <a:cs typeface="Courier New"/>
                        </a:rPr>
                        <a:t>HasInstance</a:t>
                      </a:r>
                      <a:endParaRPr sz="4200">
                        <a:latin typeface="Courier New"/>
                        <a:cs typeface="Courier New"/>
                      </a:endParaRPr>
                    </a:p>
                  </a:txBody>
                  <a:tcPr marL="0" marR="0" marT="0" marB="0">
                    <a:lnL w="12700">
                      <a:solidFill>
                        <a:srgbClr val="4C4C4C"/>
                      </a:solidFill>
                      <a:prstDash val="solid"/>
                    </a:lnL>
                    <a:lnB w="12700">
                      <a:solidFill>
                        <a:srgbClr val="4C4C4C"/>
                      </a:solidFill>
                      <a:prstDash val="solid"/>
                    </a:lnB>
                  </a:tcPr>
                </a:tc>
                <a:tc>
                  <a:txBody>
                    <a:bodyPr/>
                    <a:lstStyle/>
                    <a:p>
                      <a:pPr marL="137795">
                        <a:lnSpc>
                          <a:spcPts val="4485"/>
                        </a:lnSpc>
                      </a:pPr>
                      <a:r>
                        <a:rPr sz="4200">
                          <a:latin typeface="Courier New"/>
                          <a:cs typeface="Courier New"/>
                        </a:rPr>
                        <a:t>b =</a:t>
                      </a:r>
                      <a:r>
                        <a:rPr sz="4200" spc="-90">
                          <a:latin typeface="Courier New"/>
                          <a:cs typeface="Courier New"/>
                        </a:rPr>
                        <a:t> </a:t>
                      </a:r>
                      <a:r>
                        <a:rPr sz="4200" spc="-5">
                          <a:latin typeface="Courier New"/>
                          <a:cs typeface="Courier New"/>
                        </a:rPr>
                        <a:t>new</a:t>
                      </a:r>
                      <a:endParaRPr sz="4200">
                        <a:latin typeface="Courier New"/>
                        <a:cs typeface="Courier New"/>
                      </a:endParaRPr>
                    </a:p>
                  </a:txBody>
                  <a:tcPr marL="0" marR="0" marT="0" marB="0">
                    <a:lnB w="12700">
                      <a:solidFill>
                        <a:srgbClr val="4C4C4C"/>
                      </a:solidFill>
                      <a:prstDash val="solid"/>
                    </a:lnB>
                  </a:tcPr>
                </a:tc>
                <a:tc>
                  <a:txBody>
                    <a:bodyPr/>
                    <a:lstStyle/>
                    <a:p>
                      <a:pPr marL="137795">
                        <a:lnSpc>
                          <a:spcPts val="4485"/>
                        </a:lnSpc>
                      </a:pPr>
                      <a:r>
                        <a:rPr sz="4200">
                          <a:latin typeface="Courier New"/>
                          <a:cs typeface="Courier New"/>
                        </a:rPr>
                        <a:t>HasInstance(8);</a:t>
                      </a:r>
                    </a:p>
                  </a:txBody>
                  <a:tcPr marL="0" marR="0" marT="0" marB="0">
                    <a:lnR w="12700">
                      <a:solidFill>
                        <a:srgbClr val="4C4C4C"/>
                      </a:solidFill>
                      <a:prstDash val="solid"/>
                    </a:lnR>
                    <a:lnB w="12700">
                      <a:solidFill>
                        <a:srgbClr val="4C4C4C"/>
                      </a:solidFill>
                      <a:prstDash val="solid"/>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765300" y="7416800"/>
            <a:ext cx="2616200" cy="12700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765300" y="7416800"/>
            <a:ext cx="2616200" cy="1270000"/>
          </a:xfrm>
          <a:custGeom>
            <a:avLst/>
            <a:gdLst/>
            <a:ahLst/>
            <a:cxnLst/>
            <a:rect l="l" t="t" r="r" b="b"/>
            <a:pathLst>
              <a:path w="2616200" h="1270000">
                <a:moveTo>
                  <a:pt x="0" y="0"/>
                </a:moveTo>
                <a:lnTo>
                  <a:pt x="2616200" y="0"/>
                </a:lnTo>
                <a:lnTo>
                  <a:pt x="2616200" y="1270000"/>
                </a:lnTo>
                <a:lnTo>
                  <a:pt x="0" y="1270000"/>
                </a:lnTo>
                <a:lnTo>
                  <a:pt x="0" y="0"/>
                </a:lnTo>
                <a:close/>
              </a:path>
            </a:pathLst>
          </a:custGeom>
          <a:ln w="25400">
            <a:solidFill>
              <a:srgbClr val="000000"/>
            </a:solidFill>
          </a:ln>
        </p:spPr>
        <p:txBody>
          <a:bodyPr wrap="square" lIns="0" tIns="0" rIns="0" bIns="0" rtlCol="0"/>
          <a:lstStyle/>
          <a:p>
            <a:endParaRPr/>
          </a:p>
        </p:txBody>
      </p:sp>
      <p:sp>
        <p:nvSpPr>
          <p:cNvPr id="4" name="object 4"/>
          <p:cNvSpPr/>
          <p:nvPr/>
        </p:nvSpPr>
        <p:spPr>
          <a:xfrm>
            <a:off x="1803400" y="7835900"/>
            <a:ext cx="2476500" cy="495300"/>
          </a:xfrm>
          <a:prstGeom prst="rect">
            <a:avLst/>
          </a:prstGeom>
          <a:blipFill>
            <a:blip r:embed="rId4" cstate="print"/>
            <a:stretch>
              <a:fillRect/>
            </a:stretch>
          </a:blipFill>
        </p:spPr>
        <p:txBody>
          <a:bodyPr wrap="square" lIns="0" tIns="0" rIns="0" bIns="0" rtlCol="0"/>
          <a:lstStyle/>
          <a:p>
            <a:endParaRPr/>
          </a:p>
        </p:txBody>
      </p:sp>
      <p:graphicFrame>
        <p:nvGraphicFramePr>
          <p:cNvPr id="5" name="object 5"/>
          <p:cNvGraphicFramePr>
            <a:graphicFrameLocks noGrp="1"/>
          </p:cNvGraphicFramePr>
          <p:nvPr/>
        </p:nvGraphicFramePr>
        <p:xfrm>
          <a:off x="-6350" y="0"/>
          <a:ext cx="13004164" cy="9753598"/>
        </p:xfrm>
        <a:graphic>
          <a:graphicData uri="http://schemas.openxmlformats.org/drawingml/2006/table">
            <a:tbl>
              <a:tblPr firstRow="1" bandRow="1">
                <a:tableStyleId>{2D5ABB26-0587-4C30-8999-92F81FD0307C}</a:tableStyleId>
              </a:tblPr>
              <a:tblGrid>
                <a:gridCol w="4596765">
                  <a:extLst>
                    <a:ext uri="{9D8B030D-6E8A-4147-A177-3AD203B41FA5}">
                      <a16:colId xmlns:a16="http://schemas.microsoft.com/office/drawing/2014/main" val="20000"/>
                    </a:ext>
                  </a:extLst>
                </a:gridCol>
                <a:gridCol w="2560319">
                  <a:extLst>
                    <a:ext uri="{9D8B030D-6E8A-4147-A177-3AD203B41FA5}">
                      <a16:colId xmlns:a16="http://schemas.microsoft.com/office/drawing/2014/main" val="20001"/>
                    </a:ext>
                  </a:extLst>
                </a:gridCol>
                <a:gridCol w="5847080">
                  <a:extLst>
                    <a:ext uri="{9D8B030D-6E8A-4147-A177-3AD203B41FA5}">
                      <a16:colId xmlns:a16="http://schemas.microsoft.com/office/drawing/2014/main" val="20002"/>
                    </a:ext>
                  </a:extLst>
                </a:gridCol>
              </a:tblGrid>
              <a:tr h="2023405">
                <a:tc gridSpan="3">
                  <a:txBody>
                    <a:bodyPr/>
                    <a:lstStyle/>
                    <a:p>
                      <a:pPr marL="937894">
                        <a:lnSpc>
                          <a:spcPts val="4920"/>
                        </a:lnSpc>
                        <a:spcBef>
                          <a:spcPts val="850"/>
                        </a:spcBef>
                      </a:pPr>
                      <a:r>
                        <a:rPr sz="4200" spc="-5">
                          <a:latin typeface="Courier New"/>
                          <a:cs typeface="Courier New"/>
                        </a:rPr>
                        <a:t>public class HasInstance</a:t>
                      </a:r>
                      <a:r>
                        <a:rPr sz="4200" spc="-25">
                          <a:latin typeface="Courier New"/>
                          <a:cs typeface="Courier New"/>
                        </a:rPr>
                        <a:t> </a:t>
                      </a:r>
                      <a:r>
                        <a:rPr sz="4200">
                          <a:latin typeface="Courier New"/>
                          <a:cs typeface="Courier New"/>
                        </a:rPr>
                        <a:t>{</a:t>
                      </a:r>
                    </a:p>
                    <a:p>
                      <a:pPr marL="1577975" marR="1177290">
                        <a:lnSpc>
                          <a:spcPts val="4800"/>
                        </a:lnSpc>
                        <a:spcBef>
                          <a:spcPts val="240"/>
                        </a:spcBef>
                      </a:pPr>
                      <a:r>
                        <a:rPr sz="4200" spc="-5">
                          <a:latin typeface="Courier New"/>
                          <a:cs typeface="Courier New"/>
                        </a:rPr>
                        <a:t>int myInt; // instance </a:t>
                      </a:r>
                      <a:r>
                        <a:rPr sz="4200">
                          <a:latin typeface="Courier New"/>
                          <a:cs typeface="Courier New"/>
                        </a:rPr>
                        <a:t>variable  </a:t>
                      </a:r>
                      <a:r>
                        <a:rPr sz="4200" spc="-5">
                          <a:latin typeface="Courier New"/>
                          <a:cs typeface="Courier New"/>
                        </a:rPr>
                        <a:t>public HasInstance(int setInt)</a:t>
                      </a:r>
                      <a:r>
                        <a:rPr sz="4200" spc="-90">
                          <a:latin typeface="Courier New"/>
                          <a:cs typeface="Courier New"/>
                        </a:rPr>
                        <a:t> </a:t>
                      </a:r>
                      <a:r>
                        <a:rPr sz="4200">
                          <a:latin typeface="Courier New"/>
                          <a:cs typeface="Courier New"/>
                        </a:rPr>
                        <a:t>{</a:t>
                      </a:r>
                    </a:p>
                  </a:txBody>
                  <a:tcPr marL="0" marR="0" marT="107950" marB="0">
                    <a:lnL w="12700">
                      <a:solidFill>
                        <a:srgbClr val="4C4C4C"/>
                      </a:solidFill>
                      <a:prstDash val="solid"/>
                    </a:lnL>
                    <a:lnR w="12700">
                      <a:solidFill>
                        <a:srgbClr val="4C4C4C"/>
                      </a:solidFill>
                      <a:prstDash val="solid"/>
                    </a:lnR>
                    <a:lnT w="12700">
                      <a:solidFill>
                        <a:srgbClr val="4C4C4C"/>
                      </a:solidFill>
                      <a:prstDash val="solid"/>
                    </a:lnT>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609600">
                <a:tc>
                  <a:txBody>
                    <a:bodyPr/>
                    <a:lstStyle/>
                    <a:p>
                      <a:pPr marR="130175" algn="r">
                        <a:lnSpc>
                          <a:spcPts val="4360"/>
                        </a:lnSpc>
                      </a:pPr>
                      <a:r>
                        <a:rPr sz="4200" spc="-5">
                          <a:latin typeface="Courier New"/>
                          <a:cs typeface="Courier New"/>
                        </a:rPr>
                        <a:t>myInt</a:t>
                      </a:r>
                      <a:r>
                        <a:rPr sz="4200" spc="-100">
                          <a:latin typeface="Courier New"/>
                          <a:cs typeface="Courier New"/>
                        </a:rPr>
                        <a:t> </a:t>
                      </a:r>
                      <a:r>
                        <a:rPr sz="4200">
                          <a:latin typeface="Courier New"/>
                          <a:cs typeface="Courier New"/>
                        </a:rPr>
                        <a:t>=</a:t>
                      </a:r>
                    </a:p>
                  </a:txBody>
                  <a:tcPr marL="0" marR="0" marT="0" marB="0">
                    <a:lnL w="12700">
                      <a:solidFill>
                        <a:srgbClr val="4C4C4C"/>
                      </a:solidFill>
                      <a:prstDash val="solid"/>
                    </a:lnL>
                  </a:tcPr>
                </a:tc>
                <a:tc>
                  <a:txBody>
                    <a:bodyPr/>
                    <a:lstStyle/>
                    <a:p>
                      <a:pPr marL="181610">
                        <a:lnSpc>
                          <a:spcPts val="4360"/>
                        </a:lnSpc>
                      </a:pPr>
                      <a:r>
                        <a:rPr sz="4200">
                          <a:latin typeface="Courier New"/>
                          <a:cs typeface="Courier New"/>
                        </a:rPr>
                        <a:t>setInt;</a:t>
                      </a:r>
                    </a:p>
                  </a:txBody>
                  <a:tcPr marL="0" marR="0" marT="0" marB="0"/>
                </a:tc>
                <a:tc>
                  <a:txBody>
                    <a:bodyPr/>
                    <a:lstStyle/>
                    <a:p>
                      <a:pPr>
                        <a:lnSpc>
                          <a:spcPct val="100000"/>
                        </a:lnSpc>
                      </a:pPr>
                      <a:endParaRPr sz="3700">
                        <a:latin typeface="Times New Roman"/>
                        <a:cs typeface="Times New Roman"/>
                      </a:endParaRPr>
                    </a:p>
                  </a:txBody>
                  <a:tcPr marL="0" marR="0" marT="0" marB="0">
                    <a:lnR w="12700">
                      <a:solidFill>
                        <a:srgbClr val="4C4C4C"/>
                      </a:solidFill>
                      <a:prstDash val="solid"/>
                    </a:lnR>
                  </a:tcPr>
                </a:tc>
                <a:extLst>
                  <a:ext uri="{0D108BD9-81ED-4DB2-BD59-A6C34878D82A}">
                    <a16:rowId xmlns:a16="http://schemas.microsoft.com/office/drawing/2014/main" val="10001"/>
                  </a:ext>
                </a:extLst>
              </a:tr>
              <a:tr h="609600">
                <a:tc>
                  <a:txBody>
                    <a:bodyPr/>
                    <a:lstStyle/>
                    <a:p>
                      <a:pPr marR="1112520" algn="ctr">
                        <a:lnSpc>
                          <a:spcPts val="4360"/>
                        </a:lnSpc>
                      </a:pPr>
                      <a:r>
                        <a:rPr sz="4200">
                          <a:latin typeface="Courier New"/>
                          <a:cs typeface="Courier New"/>
                        </a:rPr>
                        <a:t>}</a:t>
                      </a:r>
                    </a:p>
                  </a:txBody>
                  <a:tcPr marL="0" marR="0" marT="0" marB="0">
                    <a:lnL w="12700">
                      <a:solidFill>
                        <a:srgbClr val="4C4C4C"/>
                      </a:solidFill>
                      <a:prstDash val="solid"/>
                    </a:lnL>
                  </a:tcPr>
                </a:tc>
                <a:tc>
                  <a:txBody>
                    <a:bodyPr/>
                    <a:lstStyle/>
                    <a:p>
                      <a:pPr>
                        <a:lnSpc>
                          <a:spcPct val="100000"/>
                        </a:lnSpc>
                      </a:pPr>
                      <a:endParaRPr sz="3700">
                        <a:latin typeface="Times New Roman"/>
                        <a:cs typeface="Times New Roman"/>
                      </a:endParaRPr>
                    </a:p>
                  </a:txBody>
                  <a:tcPr marL="0" marR="0" marT="0" marB="0"/>
                </a:tc>
                <a:tc>
                  <a:txBody>
                    <a:bodyPr/>
                    <a:lstStyle/>
                    <a:p>
                      <a:pPr>
                        <a:lnSpc>
                          <a:spcPct val="100000"/>
                        </a:lnSpc>
                      </a:pPr>
                      <a:endParaRPr sz="3700">
                        <a:latin typeface="Times New Roman"/>
                        <a:cs typeface="Times New Roman"/>
                      </a:endParaRPr>
                    </a:p>
                  </a:txBody>
                  <a:tcPr marL="0" marR="0" marT="0" marB="0">
                    <a:lnR w="12700">
                      <a:solidFill>
                        <a:srgbClr val="4C4C4C"/>
                      </a:solidFill>
                      <a:prstDash val="solid"/>
                    </a:lnR>
                  </a:tcPr>
                </a:tc>
                <a:extLst>
                  <a:ext uri="{0D108BD9-81ED-4DB2-BD59-A6C34878D82A}">
                    <a16:rowId xmlns:a16="http://schemas.microsoft.com/office/drawing/2014/main" val="10002"/>
                  </a:ext>
                </a:extLst>
              </a:tr>
              <a:tr h="795994">
                <a:tc>
                  <a:txBody>
                    <a:bodyPr/>
                    <a:lstStyle/>
                    <a:p>
                      <a:pPr marL="937894">
                        <a:lnSpc>
                          <a:spcPts val="4360"/>
                        </a:lnSpc>
                      </a:pPr>
                      <a:r>
                        <a:rPr sz="4200">
                          <a:latin typeface="Courier New"/>
                          <a:cs typeface="Courier New"/>
                        </a:rPr>
                        <a:t>}</a:t>
                      </a:r>
                    </a:p>
                  </a:txBody>
                  <a:tcPr marL="0" marR="0" marT="0" marB="0">
                    <a:lnL w="12700">
                      <a:solidFill>
                        <a:srgbClr val="4C4C4C"/>
                      </a:solidFill>
                      <a:prstDash val="solid"/>
                    </a:lnL>
                    <a:lnB w="38100">
                      <a:solidFill>
                        <a:srgbClr val="000000"/>
                      </a:solidFill>
                      <a:prstDash val="solid"/>
                    </a:lnB>
                  </a:tcPr>
                </a:tc>
                <a:tc>
                  <a:txBody>
                    <a:bodyPr/>
                    <a:lstStyle/>
                    <a:p>
                      <a:pPr>
                        <a:lnSpc>
                          <a:spcPct val="100000"/>
                        </a:lnSpc>
                      </a:pPr>
                      <a:endParaRPr sz="3700">
                        <a:latin typeface="Times New Roman"/>
                        <a:cs typeface="Times New Roman"/>
                      </a:endParaRPr>
                    </a:p>
                  </a:txBody>
                  <a:tcPr marL="0" marR="0" marT="0" marB="0">
                    <a:lnB w="38100">
                      <a:solidFill>
                        <a:srgbClr val="000000"/>
                      </a:solidFill>
                      <a:prstDash val="solid"/>
                    </a:lnB>
                  </a:tcPr>
                </a:tc>
                <a:tc>
                  <a:txBody>
                    <a:bodyPr/>
                    <a:lstStyle/>
                    <a:p>
                      <a:pPr>
                        <a:lnSpc>
                          <a:spcPct val="100000"/>
                        </a:lnSpc>
                      </a:pPr>
                      <a:endParaRPr sz="3700">
                        <a:latin typeface="Times New Roman"/>
                        <a:cs typeface="Times New Roman"/>
                      </a:endParaRPr>
                    </a:p>
                  </a:txBody>
                  <a:tcPr marL="0" marR="0" marT="0" marB="0">
                    <a:lnR w="12700">
                      <a:solidFill>
                        <a:srgbClr val="4C4C4C"/>
                      </a:solidFill>
                      <a:prstDash val="solid"/>
                    </a:lnR>
                    <a:lnB w="38100">
                      <a:solidFill>
                        <a:srgbClr val="000000"/>
                      </a:solidFill>
                      <a:prstDash val="solid"/>
                    </a:lnB>
                  </a:tcPr>
                </a:tc>
                <a:extLst>
                  <a:ext uri="{0D108BD9-81ED-4DB2-BD59-A6C34878D82A}">
                    <a16:rowId xmlns:a16="http://schemas.microsoft.com/office/drawing/2014/main" val="10003"/>
                  </a:ext>
                </a:extLst>
              </a:tr>
              <a:tr h="807380">
                <a:tc>
                  <a:txBody>
                    <a:bodyPr/>
                    <a:lstStyle/>
                    <a:p>
                      <a:pPr marR="172720" algn="r">
                        <a:lnSpc>
                          <a:spcPct val="100000"/>
                        </a:lnSpc>
                        <a:spcBef>
                          <a:spcPts val="750"/>
                        </a:spcBef>
                      </a:pPr>
                      <a:r>
                        <a:rPr sz="4200" spc="-5">
                          <a:latin typeface="Courier New"/>
                          <a:cs typeface="Courier New"/>
                        </a:rPr>
                        <a:t>HasInstance</a:t>
                      </a:r>
                      <a:endParaRPr sz="4200">
                        <a:latin typeface="Courier New"/>
                        <a:cs typeface="Courier New"/>
                      </a:endParaRPr>
                    </a:p>
                  </a:txBody>
                  <a:tcPr marL="0" marR="0" marT="95250" marB="0">
                    <a:lnL w="12700">
                      <a:solidFill>
                        <a:srgbClr val="4C4C4C"/>
                      </a:solidFill>
                      <a:prstDash val="solid"/>
                    </a:lnL>
                    <a:lnT w="38100">
                      <a:solidFill>
                        <a:srgbClr val="000000"/>
                      </a:solidFill>
                      <a:prstDash val="solid"/>
                    </a:lnT>
                  </a:tcPr>
                </a:tc>
                <a:tc>
                  <a:txBody>
                    <a:bodyPr/>
                    <a:lstStyle/>
                    <a:p>
                      <a:pPr marL="139065">
                        <a:lnSpc>
                          <a:spcPct val="100000"/>
                        </a:lnSpc>
                        <a:spcBef>
                          <a:spcPts val="750"/>
                        </a:spcBef>
                      </a:pPr>
                      <a:r>
                        <a:rPr sz="4200">
                          <a:latin typeface="Courier New"/>
                          <a:cs typeface="Courier New"/>
                        </a:rPr>
                        <a:t>a =</a:t>
                      </a:r>
                      <a:r>
                        <a:rPr sz="4200" spc="-90">
                          <a:latin typeface="Courier New"/>
                          <a:cs typeface="Courier New"/>
                        </a:rPr>
                        <a:t> </a:t>
                      </a:r>
                      <a:r>
                        <a:rPr sz="4200" spc="-5">
                          <a:latin typeface="Courier New"/>
                          <a:cs typeface="Courier New"/>
                        </a:rPr>
                        <a:t>new</a:t>
                      </a:r>
                      <a:endParaRPr sz="4200">
                        <a:latin typeface="Courier New"/>
                        <a:cs typeface="Courier New"/>
                      </a:endParaRPr>
                    </a:p>
                  </a:txBody>
                  <a:tcPr marL="0" marR="0" marT="95250" marB="0">
                    <a:lnT w="38100">
                      <a:solidFill>
                        <a:srgbClr val="000000"/>
                      </a:solidFill>
                      <a:prstDash val="solid"/>
                    </a:lnT>
                  </a:tcPr>
                </a:tc>
                <a:tc>
                  <a:txBody>
                    <a:bodyPr/>
                    <a:lstStyle/>
                    <a:p>
                      <a:pPr marL="138430">
                        <a:lnSpc>
                          <a:spcPct val="100000"/>
                        </a:lnSpc>
                        <a:spcBef>
                          <a:spcPts val="750"/>
                        </a:spcBef>
                      </a:pPr>
                      <a:r>
                        <a:rPr sz="4200">
                          <a:latin typeface="Courier New"/>
                          <a:cs typeface="Courier New"/>
                        </a:rPr>
                        <a:t>HasInstance(7);</a:t>
                      </a:r>
                    </a:p>
                  </a:txBody>
                  <a:tcPr marL="0" marR="0" marT="95250" marB="0">
                    <a:lnR w="12700">
                      <a:solidFill>
                        <a:srgbClr val="4C4C4C"/>
                      </a:solidFill>
                      <a:prstDash val="solid"/>
                    </a:lnR>
                    <a:lnT w="38100">
                      <a:solidFill>
                        <a:srgbClr val="000000"/>
                      </a:solidFill>
                      <a:prstDash val="solid"/>
                    </a:lnT>
                  </a:tcPr>
                </a:tc>
                <a:extLst>
                  <a:ext uri="{0D108BD9-81ED-4DB2-BD59-A6C34878D82A}">
                    <a16:rowId xmlns:a16="http://schemas.microsoft.com/office/drawing/2014/main" val="10004"/>
                  </a:ext>
                </a:extLst>
              </a:tr>
              <a:tr h="805519">
                <a:tc>
                  <a:txBody>
                    <a:bodyPr/>
                    <a:lstStyle/>
                    <a:p>
                      <a:pPr marR="173990" algn="r">
                        <a:lnSpc>
                          <a:spcPts val="4485"/>
                        </a:lnSpc>
                      </a:pPr>
                      <a:r>
                        <a:rPr sz="4200" spc="-5">
                          <a:latin typeface="Courier New"/>
                          <a:cs typeface="Courier New"/>
                        </a:rPr>
                        <a:t>HasInstance</a:t>
                      </a:r>
                      <a:endParaRPr sz="4200">
                        <a:latin typeface="Courier New"/>
                        <a:cs typeface="Courier New"/>
                      </a:endParaRPr>
                    </a:p>
                  </a:txBody>
                  <a:tcPr marL="0" marR="0" marT="0" marB="0">
                    <a:lnL w="12700">
                      <a:solidFill>
                        <a:srgbClr val="4C4C4C"/>
                      </a:solidFill>
                      <a:prstDash val="solid"/>
                    </a:lnL>
                    <a:lnB w="38100">
                      <a:solidFill>
                        <a:srgbClr val="000000"/>
                      </a:solidFill>
                      <a:prstDash val="solid"/>
                    </a:lnB>
                  </a:tcPr>
                </a:tc>
                <a:tc>
                  <a:txBody>
                    <a:bodyPr/>
                    <a:lstStyle/>
                    <a:p>
                      <a:pPr marL="137795">
                        <a:lnSpc>
                          <a:spcPts val="4485"/>
                        </a:lnSpc>
                      </a:pPr>
                      <a:r>
                        <a:rPr sz="4200">
                          <a:latin typeface="Courier New"/>
                          <a:cs typeface="Courier New"/>
                        </a:rPr>
                        <a:t>b =</a:t>
                      </a:r>
                      <a:r>
                        <a:rPr sz="4200" spc="-90">
                          <a:latin typeface="Courier New"/>
                          <a:cs typeface="Courier New"/>
                        </a:rPr>
                        <a:t> </a:t>
                      </a:r>
                      <a:r>
                        <a:rPr sz="4200" spc="-5">
                          <a:latin typeface="Courier New"/>
                          <a:cs typeface="Courier New"/>
                        </a:rPr>
                        <a:t>new</a:t>
                      </a:r>
                      <a:endParaRPr sz="4200">
                        <a:latin typeface="Courier New"/>
                        <a:cs typeface="Courier New"/>
                      </a:endParaRPr>
                    </a:p>
                  </a:txBody>
                  <a:tcPr marL="0" marR="0" marT="0" marB="0">
                    <a:lnB w="38100">
                      <a:solidFill>
                        <a:srgbClr val="000000"/>
                      </a:solidFill>
                      <a:prstDash val="solid"/>
                    </a:lnB>
                  </a:tcPr>
                </a:tc>
                <a:tc>
                  <a:txBody>
                    <a:bodyPr/>
                    <a:lstStyle/>
                    <a:p>
                      <a:pPr marL="137795">
                        <a:lnSpc>
                          <a:spcPts val="4485"/>
                        </a:lnSpc>
                      </a:pPr>
                      <a:r>
                        <a:rPr sz="4200">
                          <a:latin typeface="Courier New"/>
                          <a:cs typeface="Courier New"/>
                        </a:rPr>
                        <a:t>HasInstance(8);</a:t>
                      </a:r>
                    </a:p>
                  </a:txBody>
                  <a:tcPr marL="0" marR="0" marT="0" marB="0">
                    <a:lnR w="12700">
                      <a:solidFill>
                        <a:srgbClr val="4C4C4C"/>
                      </a:solidFill>
                      <a:prstDash val="solid"/>
                    </a:lnR>
                    <a:lnB w="38100">
                      <a:solidFill>
                        <a:srgbClr val="000000"/>
                      </a:solidFill>
                      <a:prstDash val="solid"/>
                    </a:lnB>
                  </a:tcPr>
                </a:tc>
                <a:extLst>
                  <a:ext uri="{0D108BD9-81ED-4DB2-BD59-A6C34878D82A}">
                    <a16:rowId xmlns:a16="http://schemas.microsoft.com/office/drawing/2014/main" val="10005"/>
                  </a:ext>
                </a:extLst>
              </a:tr>
              <a:tr h="4102100">
                <a:tc>
                  <a:txBody>
                    <a:bodyPr/>
                    <a:lstStyle/>
                    <a:p>
                      <a:pPr>
                        <a:lnSpc>
                          <a:spcPct val="100000"/>
                        </a:lnSpc>
                        <a:spcBef>
                          <a:spcPts val="55"/>
                        </a:spcBef>
                      </a:pPr>
                      <a:endParaRPr sz="6300">
                        <a:latin typeface="Times New Roman"/>
                        <a:cs typeface="Times New Roman"/>
                      </a:endParaRPr>
                    </a:p>
                    <a:p>
                      <a:pPr marR="235585" algn="r">
                        <a:lnSpc>
                          <a:spcPct val="100000"/>
                        </a:lnSpc>
                      </a:pPr>
                      <a:r>
                        <a:rPr sz="4200" spc="-5">
                          <a:latin typeface="Courier New"/>
                          <a:cs typeface="Courier New"/>
                        </a:rPr>
                        <a:t>HasInstance</a:t>
                      </a:r>
                      <a:endParaRPr sz="4200">
                        <a:latin typeface="Courier New"/>
                        <a:cs typeface="Courier New"/>
                      </a:endParaRPr>
                    </a:p>
                    <a:p>
                      <a:pPr marR="296545" algn="r">
                        <a:lnSpc>
                          <a:spcPct val="100000"/>
                        </a:lnSpc>
                        <a:spcBef>
                          <a:spcPts val="3560"/>
                        </a:spcBef>
                      </a:pPr>
                      <a:r>
                        <a:rPr sz="4000" spc="-5">
                          <a:solidFill>
                            <a:srgbClr val="FFFFFF"/>
                          </a:solidFill>
                          <a:latin typeface="Courier New"/>
                          <a:cs typeface="Courier New"/>
                        </a:rPr>
                        <a:t>myInt:</a:t>
                      </a:r>
                      <a:r>
                        <a:rPr sz="4000" spc="-100">
                          <a:solidFill>
                            <a:srgbClr val="FFFFFF"/>
                          </a:solidFill>
                          <a:latin typeface="Courier New"/>
                          <a:cs typeface="Courier New"/>
                        </a:rPr>
                        <a:t> </a:t>
                      </a:r>
                      <a:r>
                        <a:rPr sz="4000">
                          <a:solidFill>
                            <a:srgbClr val="FFFFFF"/>
                          </a:solidFill>
                          <a:latin typeface="Courier New"/>
                          <a:cs typeface="Courier New"/>
                        </a:rPr>
                        <a:t>7</a:t>
                      </a:r>
                      <a:endParaRPr sz="4000">
                        <a:latin typeface="Courier New"/>
                        <a:cs typeface="Courier New"/>
                      </a:endParaRPr>
                    </a:p>
                  </a:txBody>
                  <a:tcPr marL="0" marR="0" marT="6985" marB="0">
                    <a:lnL w="12700">
                      <a:solidFill>
                        <a:srgbClr val="4C4C4C"/>
                      </a:solidFill>
                      <a:prstDash val="solid"/>
                    </a:lnL>
                    <a:lnT w="38100">
                      <a:solidFill>
                        <a:srgbClr val="000000"/>
                      </a:solidFill>
                      <a:prstDash val="solid"/>
                    </a:lnT>
                    <a:lnB w="12700">
                      <a:solidFill>
                        <a:srgbClr val="4C4C4C"/>
                      </a:solidFill>
                      <a:prstDash val="solid"/>
                    </a:lnB>
                  </a:tcPr>
                </a:tc>
                <a:tc>
                  <a:txBody>
                    <a:bodyPr/>
                    <a:lstStyle/>
                    <a:p>
                      <a:pPr>
                        <a:lnSpc>
                          <a:spcPct val="100000"/>
                        </a:lnSpc>
                        <a:spcBef>
                          <a:spcPts val="55"/>
                        </a:spcBef>
                      </a:pPr>
                      <a:endParaRPr sz="6300">
                        <a:latin typeface="Times New Roman"/>
                        <a:cs typeface="Times New Roman"/>
                      </a:endParaRPr>
                    </a:p>
                    <a:p>
                      <a:pPr marL="76200">
                        <a:lnSpc>
                          <a:spcPct val="100000"/>
                        </a:lnSpc>
                      </a:pPr>
                      <a:r>
                        <a:rPr sz="4200">
                          <a:latin typeface="Courier New"/>
                          <a:cs typeface="Courier New"/>
                        </a:rPr>
                        <a:t>a:</a:t>
                      </a:r>
                    </a:p>
                  </a:txBody>
                  <a:tcPr marL="0" marR="0" marT="6985" marB="0">
                    <a:lnT w="38100">
                      <a:solidFill>
                        <a:srgbClr val="000000"/>
                      </a:solidFill>
                      <a:prstDash val="solid"/>
                    </a:lnT>
                    <a:lnB w="12700">
                      <a:solidFill>
                        <a:srgbClr val="4C4C4C"/>
                      </a:solidFill>
                      <a:prstDash val="solid"/>
                    </a:lnB>
                  </a:tcPr>
                </a:tc>
                <a:tc>
                  <a:txBody>
                    <a:bodyPr/>
                    <a:lstStyle/>
                    <a:p>
                      <a:pPr>
                        <a:lnSpc>
                          <a:spcPct val="100000"/>
                        </a:lnSpc>
                      </a:pPr>
                      <a:endParaRPr sz="3700">
                        <a:latin typeface="Times New Roman"/>
                        <a:cs typeface="Times New Roman"/>
                      </a:endParaRPr>
                    </a:p>
                  </a:txBody>
                  <a:tcPr marL="0" marR="0" marT="0" marB="0">
                    <a:lnR w="12700">
                      <a:solidFill>
                        <a:srgbClr val="4C4C4C"/>
                      </a:solidFill>
                      <a:prstDash val="solid"/>
                    </a:lnR>
                    <a:lnT w="38100">
                      <a:solidFill>
                        <a:srgbClr val="000000"/>
                      </a:solidFill>
                      <a:prstDash val="solid"/>
                    </a:lnT>
                    <a:lnB w="12700">
                      <a:solidFill>
                        <a:srgbClr val="4C4C4C"/>
                      </a:solidFill>
                      <a:prstDash val="solid"/>
                    </a:lnB>
                  </a:tcPr>
                </a:tc>
                <a:extLst>
                  <a:ext uri="{0D108BD9-81ED-4DB2-BD59-A6C34878D82A}">
                    <a16:rowId xmlns:a16="http://schemas.microsoft.com/office/drawing/2014/main" val="10006"/>
                  </a:ext>
                </a:extLst>
              </a:tr>
            </a:tbl>
          </a:graphicData>
        </a:graphic>
      </p:graphicFrame>
      <p:sp>
        <p:nvSpPr>
          <p:cNvPr id="6" name="object 6"/>
          <p:cNvSpPr txBox="1"/>
          <p:nvPr/>
        </p:nvSpPr>
        <p:spPr>
          <a:xfrm>
            <a:off x="114300" y="9748520"/>
            <a:ext cx="9499600" cy="360680"/>
          </a:xfrm>
          <a:prstGeom prst="rect">
            <a:avLst/>
          </a:prstGeom>
        </p:spPr>
        <p:txBody>
          <a:bodyPr vert="horz" wrap="square" lIns="0" tIns="12700" rIns="0" bIns="0" rtlCol="0">
            <a:spAutoFit/>
          </a:bodyPr>
          <a:lstStyle/>
          <a:p>
            <a:pPr marL="12700">
              <a:lnSpc>
                <a:spcPct val="100000"/>
              </a:lnSpc>
              <a:spcBef>
                <a:spcPts val="100"/>
              </a:spcBef>
            </a:pPr>
            <a:endParaRPr sz="2200">
              <a:latin typeface="Lucida Sans Unicode"/>
              <a:cs typeface="Lucida Sans Unicod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9400" y="2413000"/>
            <a:ext cx="10439400" cy="5816977"/>
          </a:xfrm>
        </p:spPr>
        <p:txBody>
          <a:bodyPr/>
          <a:lstStyle/>
          <a:p>
            <a:pPr marL="685800" indent="-685800">
              <a:buFont typeface="Arial" panose="020B0604020202020204" pitchFamily="34" charset="0"/>
              <a:buChar char="•"/>
            </a:pPr>
            <a:r>
              <a:rPr lang="en-US" sz="5400"/>
              <a:t>On the most fundamental level, the way we represent these objects and how we use them is defined in the </a:t>
            </a:r>
            <a:r>
              <a:rPr lang="en-US" sz="5400">
                <a:solidFill>
                  <a:srgbClr val="FF0000"/>
                </a:solidFill>
              </a:rPr>
              <a:t>classes.</a:t>
            </a:r>
            <a:r>
              <a:rPr lang="en-US" sz="5400"/>
              <a:t> </a:t>
            </a:r>
            <a:br>
              <a:rPr lang="en-US" sz="5400"/>
            </a:br>
            <a:r>
              <a:rPr lang="en-US" sz="5400"/>
              <a:t>These classes are blueprints for the objects that we want to create.</a:t>
            </a:r>
          </a:p>
        </p:txBody>
      </p:sp>
    </p:spTree>
    <p:extLst>
      <p:ext uri="{BB962C8B-B14F-4D97-AF65-F5344CB8AC3E}">
        <p14:creationId xmlns:p14="http://schemas.microsoft.com/office/powerpoint/2010/main" val="1653711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765300" y="7416800"/>
            <a:ext cx="2616200" cy="12700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765300" y="7416800"/>
            <a:ext cx="2616200" cy="1270000"/>
          </a:xfrm>
          <a:custGeom>
            <a:avLst/>
            <a:gdLst/>
            <a:ahLst/>
            <a:cxnLst/>
            <a:rect l="l" t="t" r="r" b="b"/>
            <a:pathLst>
              <a:path w="2616200" h="1270000">
                <a:moveTo>
                  <a:pt x="0" y="0"/>
                </a:moveTo>
                <a:lnTo>
                  <a:pt x="2616200" y="0"/>
                </a:lnTo>
                <a:lnTo>
                  <a:pt x="2616200" y="1270000"/>
                </a:lnTo>
                <a:lnTo>
                  <a:pt x="0" y="1270000"/>
                </a:lnTo>
                <a:lnTo>
                  <a:pt x="0" y="0"/>
                </a:lnTo>
                <a:close/>
              </a:path>
            </a:pathLst>
          </a:custGeom>
          <a:ln w="25400">
            <a:solidFill>
              <a:srgbClr val="000000"/>
            </a:solidFill>
          </a:ln>
        </p:spPr>
        <p:txBody>
          <a:bodyPr wrap="square" lIns="0" tIns="0" rIns="0" bIns="0" rtlCol="0"/>
          <a:lstStyle/>
          <a:p>
            <a:endParaRPr/>
          </a:p>
        </p:txBody>
      </p:sp>
      <p:sp>
        <p:nvSpPr>
          <p:cNvPr id="4" name="object 4"/>
          <p:cNvSpPr/>
          <p:nvPr/>
        </p:nvSpPr>
        <p:spPr>
          <a:xfrm>
            <a:off x="1803400" y="7835900"/>
            <a:ext cx="2476500" cy="495300"/>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8343900" y="7416800"/>
            <a:ext cx="2616200" cy="1270000"/>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343900" y="7416800"/>
            <a:ext cx="2616200" cy="1270000"/>
          </a:xfrm>
          <a:custGeom>
            <a:avLst/>
            <a:gdLst/>
            <a:ahLst/>
            <a:cxnLst/>
            <a:rect l="l" t="t" r="r" b="b"/>
            <a:pathLst>
              <a:path w="2616200" h="1270000">
                <a:moveTo>
                  <a:pt x="0" y="0"/>
                </a:moveTo>
                <a:lnTo>
                  <a:pt x="2616200" y="0"/>
                </a:lnTo>
                <a:lnTo>
                  <a:pt x="2616200" y="1270000"/>
                </a:lnTo>
                <a:lnTo>
                  <a:pt x="0" y="1270000"/>
                </a:lnTo>
                <a:lnTo>
                  <a:pt x="0" y="0"/>
                </a:lnTo>
                <a:close/>
              </a:path>
            </a:pathLst>
          </a:custGeom>
          <a:ln w="25400">
            <a:solidFill>
              <a:srgbClr val="000000"/>
            </a:solidFill>
          </a:ln>
        </p:spPr>
        <p:txBody>
          <a:bodyPr wrap="square" lIns="0" tIns="0" rIns="0" bIns="0" rtlCol="0"/>
          <a:lstStyle/>
          <a:p>
            <a:endParaRPr/>
          </a:p>
        </p:txBody>
      </p:sp>
      <p:sp>
        <p:nvSpPr>
          <p:cNvPr id="7" name="object 7"/>
          <p:cNvSpPr/>
          <p:nvPr/>
        </p:nvSpPr>
        <p:spPr>
          <a:xfrm>
            <a:off x="8382000" y="7823200"/>
            <a:ext cx="2476500" cy="508000"/>
          </a:xfrm>
          <a:prstGeom prst="rect">
            <a:avLst/>
          </a:prstGeom>
          <a:blipFill>
            <a:blip r:embed="rId6" cstate="print"/>
            <a:stretch>
              <a:fillRect/>
            </a:stretch>
          </a:blipFill>
        </p:spPr>
        <p:txBody>
          <a:bodyPr wrap="square" lIns="0" tIns="0" rIns="0" bIns="0" rtlCol="0"/>
          <a:lstStyle/>
          <a:p>
            <a:endParaRPr/>
          </a:p>
        </p:txBody>
      </p:sp>
      <p:graphicFrame>
        <p:nvGraphicFramePr>
          <p:cNvPr id="8" name="object 8"/>
          <p:cNvGraphicFramePr>
            <a:graphicFrameLocks noGrp="1"/>
          </p:cNvGraphicFramePr>
          <p:nvPr/>
        </p:nvGraphicFramePr>
        <p:xfrm>
          <a:off x="-6350" y="0"/>
          <a:ext cx="13004164" cy="9753598"/>
        </p:xfrm>
        <a:graphic>
          <a:graphicData uri="http://schemas.openxmlformats.org/drawingml/2006/table">
            <a:tbl>
              <a:tblPr firstRow="1" bandRow="1">
                <a:tableStyleId>{2D5ABB26-0587-4C30-8999-92F81FD0307C}</a:tableStyleId>
              </a:tblPr>
              <a:tblGrid>
                <a:gridCol w="4596765">
                  <a:extLst>
                    <a:ext uri="{9D8B030D-6E8A-4147-A177-3AD203B41FA5}">
                      <a16:colId xmlns:a16="http://schemas.microsoft.com/office/drawing/2014/main" val="20000"/>
                    </a:ext>
                  </a:extLst>
                </a:gridCol>
                <a:gridCol w="2560319">
                  <a:extLst>
                    <a:ext uri="{9D8B030D-6E8A-4147-A177-3AD203B41FA5}">
                      <a16:colId xmlns:a16="http://schemas.microsoft.com/office/drawing/2014/main" val="20001"/>
                    </a:ext>
                  </a:extLst>
                </a:gridCol>
                <a:gridCol w="5847080">
                  <a:extLst>
                    <a:ext uri="{9D8B030D-6E8A-4147-A177-3AD203B41FA5}">
                      <a16:colId xmlns:a16="http://schemas.microsoft.com/office/drawing/2014/main" val="20002"/>
                    </a:ext>
                  </a:extLst>
                </a:gridCol>
              </a:tblGrid>
              <a:tr h="2023405">
                <a:tc gridSpan="3">
                  <a:txBody>
                    <a:bodyPr/>
                    <a:lstStyle/>
                    <a:p>
                      <a:pPr marL="937894">
                        <a:lnSpc>
                          <a:spcPts val="4920"/>
                        </a:lnSpc>
                        <a:spcBef>
                          <a:spcPts val="850"/>
                        </a:spcBef>
                      </a:pPr>
                      <a:r>
                        <a:rPr sz="4200" spc="-5">
                          <a:latin typeface="Courier New"/>
                          <a:cs typeface="Courier New"/>
                        </a:rPr>
                        <a:t>public class HasInstance</a:t>
                      </a:r>
                      <a:r>
                        <a:rPr sz="4200" spc="-25">
                          <a:latin typeface="Courier New"/>
                          <a:cs typeface="Courier New"/>
                        </a:rPr>
                        <a:t> </a:t>
                      </a:r>
                      <a:r>
                        <a:rPr sz="4200">
                          <a:latin typeface="Courier New"/>
                          <a:cs typeface="Courier New"/>
                        </a:rPr>
                        <a:t>{</a:t>
                      </a:r>
                    </a:p>
                    <a:p>
                      <a:pPr marL="1577975" marR="1177290">
                        <a:lnSpc>
                          <a:spcPts val="4800"/>
                        </a:lnSpc>
                        <a:spcBef>
                          <a:spcPts val="240"/>
                        </a:spcBef>
                      </a:pPr>
                      <a:r>
                        <a:rPr sz="4200" spc="-5">
                          <a:latin typeface="Courier New"/>
                          <a:cs typeface="Courier New"/>
                        </a:rPr>
                        <a:t>int myInt; // instance </a:t>
                      </a:r>
                      <a:r>
                        <a:rPr sz="4200">
                          <a:latin typeface="Courier New"/>
                          <a:cs typeface="Courier New"/>
                        </a:rPr>
                        <a:t>variable  </a:t>
                      </a:r>
                      <a:r>
                        <a:rPr sz="4200" spc="-5">
                          <a:latin typeface="Courier New"/>
                          <a:cs typeface="Courier New"/>
                        </a:rPr>
                        <a:t>public HasInstance(int setInt)</a:t>
                      </a:r>
                      <a:r>
                        <a:rPr sz="4200" spc="-90">
                          <a:latin typeface="Courier New"/>
                          <a:cs typeface="Courier New"/>
                        </a:rPr>
                        <a:t> </a:t>
                      </a:r>
                      <a:r>
                        <a:rPr sz="4200">
                          <a:latin typeface="Courier New"/>
                          <a:cs typeface="Courier New"/>
                        </a:rPr>
                        <a:t>{</a:t>
                      </a:r>
                    </a:p>
                  </a:txBody>
                  <a:tcPr marL="0" marR="0" marT="107950" marB="0">
                    <a:lnL w="12700">
                      <a:solidFill>
                        <a:srgbClr val="4C4C4C"/>
                      </a:solidFill>
                      <a:prstDash val="solid"/>
                    </a:lnL>
                    <a:lnR w="12700">
                      <a:solidFill>
                        <a:srgbClr val="4C4C4C"/>
                      </a:solidFill>
                      <a:prstDash val="solid"/>
                    </a:lnR>
                    <a:lnT w="12700">
                      <a:solidFill>
                        <a:srgbClr val="4C4C4C"/>
                      </a:solidFill>
                      <a:prstDash val="solid"/>
                    </a:lnT>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609600">
                <a:tc>
                  <a:txBody>
                    <a:bodyPr/>
                    <a:lstStyle/>
                    <a:p>
                      <a:pPr marR="130175" algn="r">
                        <a:lnSpc>
                          <a:spcPts val="4360"/>
                        </a:lnSpc>
                      </a:pPr>
                      <a:r>
                        <a:rPr sz="4200" spc="-5">
                          <a:latin typeface="Courier New"/>
                          <a:cs typeface="Courier New"/>
                        </a:rPr>
                        <a:t>myInt</a:t>
                      </a:r>
                      <a:r>
                        <a:rPr sz="4200" spc="-100">
                          <a:latin typeface="Courier New"/>
                          <a:cs typeface="Courier New"/>
                        </a:rPr>
                        <a:t> </a:t>
                      </a:r>
                      <a:r>
                        <a:rPr sz="4200">
                          <a:latin typeface="Courier New"/>
                          <a:cs typeface="Courier New"/>
                        </a:rPr>
                        <a:t>=</a:t>
                      </a:r>
                    </a:p>
                  </a:txBody>
                  <a:tcPr marL="0" marR="0" marT="0" marB="0">
                    <a:lnL w="12700">
                      <a:solidFill>
                        <a:srgbClr val="4C4C4C"/>
                      </a:solidFill>
                      <a:prstDash val="solid"/>
                    </a:lnL>
                  </a:tcPr>
                </a:tc>
                <a:tc>
                  <a:txBody>
                    <a:bodyPr/>
                    <a:lstStyle/>
                    <a:p>
                      <a:pPr marL="181610">
                        <a:lnSpc>
                          <a:spcPts val="4360"/>
                        </a:lnSpc>
                      </a:pPr>
                      <a:r>
                        <a:rPr sz="4200">
                          <a:latin typeface="Courier New"/>
                          <a:cs typeface="Courier New"/>
                        </a:rPr>
                        <a:t>setInt;</a:t>
                      </a:r>
                    </a:p>
                  </a:txBody>
                  <a:tcPr marL="0" marR="0" marT="0" marB="0"/>
                </a:tc>
                <a:tc>
                  <a:txBody>
                    <a:bodyPr/>
                    <a:lstStyle/>
                    <a:p>
                      <a:pPr>
                        <a:lnSpc>
                          <a:spcPct val="100000"/>
                        </a:lnSpc>
                      </a:pPr>
                      <a:endParaRPr sz="3100">
                        <a:latin typeface="Times New Roman"/>
                        <a:cs typeface="Times New Roman"/>
                      </a:endParaRPr>
                    </a:p>
                  </a:txBody>
                  <a:tcPr marL="0" marR="0" marT="0" marB="0">
                    <a:lnR w="12700">
                      <a:solidFill>
                        <a:srgbClr val="4C4C4C"/>
                      </a:solidFill>
                      <a:prstDash val="solid"/>
                    </a:lnR>
                  </a:tcPr>
                </a:tc>
                <a:extLst>
                  <a:ext uri="{0D108BD9-81ED-4DB2-BD59-A6C34878D82A}">
                    <a16:rowId xmlns:a16="http://schemas.microsoft.com/office/drawing/2014/main" val="10001"/>
                  </a:ext>
                </a:extLst>
              </a:tr>
              <a:tr h="609600">
                <a:tc>
                  <a:txBody>
                    <a:bodyPr/>
                    <a:lstStyle/>
                    <a:p>
                      <a:pPr marR="1112520" algn="ctr">
                        <a:lnSpc>
                          <a:spcPts val="4360"/>
                        </a:lnSpc>
                      </a:pPr>
                      <a:r>
                        <a:rPr sz="4200">
                          <a:latin typeface="Courier New"/>
                          <a:cs typeface="Courier New"/>
                        </a:rPr>
                        <a:t>}</a:t>
                      </a:r>
                    </a:p>
                  </a:txBody>
                  <a:tcPr marL="0" marR="0" marT="0" marB="0">
                    <a:lnL w="12700">
                      <a:solidFill>
                        <a:srgbClr val="4C4C4C"/>
                      </a:solidFill>
                      <a:prstDash val="solid"/>
                    </a:lnL>
                  </a:tcPr>
                </a:tc>
                <a:tc>
                  <a:txBody>
                    <a:bodyPr/>
                    <a:lstStyle/>
                    <a:p>
                      <a:pPr>
                        <a:lnSpc>
                          <a:spcPct val="100000"/>
                        </a:lnSpc>
                      </a:pPr>
                      <a:endParaRPr sz="3100">
                        <a:latin typeface="Times New Roman"/>
                        <a:cs typeface="Times New Roman"/>
                      </a:endParaRPr>
                    </a:p>
                  </a:txBody>
                  <a:tcPr marL="0" marR="0" marT="0" marB="0"/>
                </a:tc>
                <a:tc>
                  <a:txBody>
                    <a:bodyPr/>
                    <a:lstStyle/>
                    <a:p>
                      <a:pPr>
                        <a:lnSpc>
                          <a:spcPct val="100000"/>
                        </a:lnSpc>
                      </a:pPr>
                      <a:endParaRPr sz="3100">
                        <a:latin typeface="Times New Roman"/>
                        <a:cs typeface="Times New Roman"/>
                      </a:endParaRPr>
                    </a:p>
                  </a:txBody>
                  <a:tcPr marL="0" marR="0" marT="0" marB="0">
                    <a:lnR w="12700">
                      <a:solidFill>
                        <a:srgbClr val="4C4C4C"/>
                      </a:solidFill>
                      <a:prstDash val="solid"/>
                    </a:lnR>
                  </a:tcPr>
                </a:tc>
                <a:extLst>
                  <a:ext uri="{0D108BD9-81ED-4DB2-BD59-A6C34878D82A}">
                    <a16:rowId xmlns:a16="http://schemas.microsoft.com/office/drawing/2014/main" val="10002"/>
                  </a:ext>
                </a:extLst>
              </a:tr>
              <a:tr h="795994">
                <a:tc>
                  <a:txBody>
                    <a:bodyPr/>
                    <a:lstStyle/>
                    <a:p>
                      <a:pPr marL="937894">
                        <a:lnSpc>
                          <a:spcPts val="4360"/>
                        </a:lnSpc>
                      </a:pPr>
                      <a:r>
                        <a:rPr sz="4200">
                          <a:latin typeface="Courier New"/>
                          <a:cs typeface="Courier New"/>
                        </a:rPr>
                        <a:t>}</a:t>
                      </a:r>
                    </a:p>
                  </a:txBody>
                  <a:tcPr marL="0" marR="0" marT="0" marB="0">
                    <a:lnL w="12700">
                      <a:solidFill>
                        <a:srgbClr val="4C4C4C"/>
                      </a:solidFill>
                      <a:prstDash val="solid"/>
                    </a:lnL>
                    <a:lnB w="38100">
                      <a:solidFill>
                        <a:srgbClr val="000000"/>
                      </a:solidFill>
                      <a:prstDash val="solid"/>
                    </a:lnB>
                  </a:tcPr>
                </a:tc>
                <a:tc>
                  <a:txBody>
                    <a:bodyPr/>
                    <a:lstStyle/>
                    <a:p>
                      <a:pPr>
                        <a:lnSpc>
                          <a:spcPct val="100000"/>
                        </a:lnSpc>
                      </a:pPr>
                      <a:endParaRPr sz="3100">
                        <a:latin typeface="Times New Roman"/>
                        <a:cs typeface="Times New Roman"/>
                      </a:endParaRPr>
                    </a:p>
                  </a:txBody>
                  <a:tcPr marL="0" marR="0" marT="0" marB="0">
                    <a:lnB w="38100">
                      <a:solidFill>
                        <a:srgbClr val="000000"/>
                      </a:solidFill>
                      <a:prstDash val="solid"/>
                    </a:lnB>
                  </a:tcPr>
                </a:tc>
                <a:tc>
                  <a:txBody>
                    <a:bodyPr/>
                    <a:lstStyle/>
                    <a:p>
                      <a:pPr>
                        <a:lnSpc>
                          <a:spcPct val="100000"/>
                        </a:lnSpc>
                      </a:pPr>
                      <a:endParaRPr sz="3100">
                        <a:latin typeface="Times New Roman"/>
                        <a:cs typeface="Times New Roman"/>
                      </a:endParaRPr>
                    </a:p>
                  </a:txBody>
                  <a:tcPr marL="0" marR="0" marT="0" marB="0">
                    <a:lnR w="12700">
                      <a:solidFill>
                        <a:srgbClr val="4C4C4C"/>
                      </a:solidFill>
                      <a:prstDash val="solid"/>
                    </a:lnR>
                    <a:lnB w="38100">
                      <a:solidFill>
                        <a:srgbClr val="000000"/>
                      </a:solidFill>
                      <a:prstDash val="solid"/>
                    </a:lnB>
                  </a:tcPr>
                </a:tc>
                <a:extLst>
                  <a:ext uri="{0D108BD9-81ED-4DB2-BD59-A6C34878D82A}">
                    <a16:rowId xmlns:a16="http://schemas.microsoft.com/office/drawing/2014/main" val="10003"/>
                  </a:ext>
                </a:extLst>
              </a:tr>
              <a:tr h="807380">
                <a:tc>
                  <a:txBody>
                    <a:bodyPr/>
                    <a:lstStyle/>
                    <a:p>
                      <a:pPr marR="172720" algn="r">
                        <a:lnSpc>
                          <a:spcPct val="100000"/>
                        </a:lnSpc>
                        <a:spcBef>
                          <a:spcPts val="750"/>
                        </a:spcBef>
                      </a:pPr>
                      <a:r>
                        <a:rPr sz="4200" spc="-5">
                          <a:latin typeface="Courier New"/>
                          <a:cs typeface="Courier New"/>
                        </a:rPr>
                        <a:t>HasInstance</a:t>
                      </a:r>
                      <a:endParaRPr sz="4200">
                        <a:latin typeface="Courier New"/>
                        <a:cs typeface="Courier New"/>
                      </a:endParaRPr>
                    </a:p>
                  </a:txBody>
                  <a:tcPr marL="0" marR="0" marT="95250" marB="0">
                    <a:lnL w="12700">
                      <a:solidFill>
                        <a:srgbClr val="4C4C4C"/>
                      </a:solidFill>
                      <a:prstDash val="solid"/>
                    </a:lnL>
                    <a:lnT w="38100">
                      <a:solidFill>
                        <a:srgbClr val="000000"/>
                      </a:solidFill>
                      <a:prstDash val="solid"/>
                    </a:lnT>
                  </a:tcPr>
                </a:tc>
                <a:tc>
                  <a:txBody>
                    <a:bodyPr/>
                    <a:lstStyle/>
                    <a:p>
                      <a:pPr marL="139065">
                        <a:lnSpc>
                          <a:spcPct val="100000"/>
                        </a:lnSpc>
                        <a:spcBef>
                          <a:spcPts val="750"/>
                        </a:spcBef>
                      </a:pPr>
                      <a:r>
                        <a:rPr sz="4200">
                          <a:latin typeface="Courier New"/>
                          <a:cs typeface="Courier New"/>
                        </a:rPr>
                        <a:t>a =</a:t>
                      </a:r>
                      <a:r>
                        <a:rPr sz="4200" spc="-90">
                          <a:latin typeface="Courier New"/>
                          <a:cs typeface="Courier New"/>
                        </a:rPr>
                        <a:t> </a:t>
                      </a:r>
                      <a:r>
                        <a:rPr sz="4200" spc="-5">
                          <a:latin typeface="Courier New"/>
                          <a:cs typeface="Courier New"/>
                        </a:rPr>
                        <a:t>new</a:t>
                      </a:r>
                      <a:endParaRPr sz="4200">
                        <a:latin typeface="Courier New"/>
                        <a:cs typeface="Courier New"/>
                      </a:endParaRPr>
                    </a:p>
                  </a:txBody>
                  <a:tcPr marL="0" marR="0" marT="95250" marB="0">
                    <a:lnT w="38100">
                      <a:solidFill>
                        <a:srgbClr val="000000"/>
                      </a:solidFill>
                      <a:prstDash val="solid"/>
                    </a:lnT>
                  </a:tcPr>
                </a:tc>
                <a:tc>
                  <a:txBody>
                    <a:bodyPr/>
                    <a:lstStyle/>
                    <a:p>
                      <a:pPr marL="138430">
                        <a:lnSpc>
                          <a:spcPct val="100000"/>
                        </a:lnSpc>
                        <a:spcBef>
                          <a:spcPts val="750"/>
                        </a:spcBef>
                      </a:pPr>
                      <a:r>
                        <a:rPr sz="4200">
                          <a:latin typeface="Courier New"/>
                          <a:cs typeface="Courier New"/>
                        </a:rPr>
                        <a:t>HasInstance(7);</a:t>
                      </a:r>
                    </a:p>
                  </a:txBody>
                  <a:tcPr marL="0" marR="0" marT="95250" marB="0">
                    <a:lnR w="12700">
                      <a:solidFill>
                        <a:srgbClr val="4C4C4C"/>
                      </a:solidFill>
                      <a:prstDash val="solid"/>
                    </a:lnR>
                    <a:lnT w="38100">
                      <a:solidFill>
                        <a:srgbClr val="000000"/>
                      </a:solidFill>
                      <a:prstDash val="solid"/>
                    </a:lnT>
                  </a:tcPr>
                </a:tc>
                <a:extLst>
                  <a:ext uri="{0D108BD9-81ED-4DB2-BD59-A6C34878D82A}">
                    <a16:rowId xmlns:a16="http://schemas.microsoft.com/office/drawing/2014/main" val="10004"/>
                  </a:ext>
                </a:extLst>
              </a:tr>
              <a:tr h="805519">
                <a:tc>
                  <a:txBody>
                    <a:bodyPr/>
                    <a:lstStyle/>
                    <a:p>
                      <a:pPr marR="173990" algn="r">
                        <a:lnSpc>
                          <a:spcPts val="4485"/>
                        </a:lnSpc>
                      </a:pPr>
                      <a:r>
                        <a:rPr sz="4200" spc="-5">
                          <a:latin typeface="Courier New"/>
                          <a:cs typeface="Courier New"/>
                        </a:rPr>
                        <a:t>HasInstance</a:t>
                      </a:r>
                      <a:endParaRPr sz="4200">
                        <a:latin typeface="Courier New"/>
                        <a:cs typeface="Courier New"/>
                      </a:endParaRPr>
                    </a:p>
                  </a:txBody>
                  <a:tcPr marL="0" marR="0" marT="0" marB="0">
                    <a:lnL w="12700">
                      <a:solidFill>
                        <a:srgbClr val="4C4C4C"/>
                      </a:solidFill>
                      <a:prstDash val="solid"/>
                    </a:lnL>
                    <a:lnB w="38100">
                      <a:solidFill>
                        <a:srgbClr val="000000"/>
                      </a:solidFill>
                      <a:prstDash val="solid"/>
                    </a:lnB>
                  </a:tcPr>
                </a:tc>
                <a:tc>
                  <a:txBody>
                    <a:bodyPr/>
                    <a:lstStyle/>
                    <a:p>
                      <a:pPr marL="137795">
                        <a:lnSpc>
                          <a:spcPts val="4485"/>
                        </a:lnSpc>
                      </a:pPr>
                      <a:r>
                        <a:rPr sz="4200">
                          <a:latin typeface="Courier New"/>
                          <a:cs typeface="Courier New"/>
                        </a:rPr>
                        <a:t>b =</a:t>
                      </a:r>
                      <a:r>
                        <a:rPr sz="4200" spc="-90">
                          <a:latin typeface="Courier New"/>
                          <a:cs typeface="Courier New"/>
                        </a:rPr>
                        <a:t> </a:t>
                      </a:r>
                      <a:r>
                        <a:rPr sz="4200" spc="-5">
                          <a:latin typeface="Courier New"/>
                          <a:cs typeface="Courier New"/>
                        </a:rPr>
                        <a:t>new</a:t>
                      </a:r>
                      <a:endParaRPr sz="4200">
                        <a:latin typeface="Courier New"/>
                        <a:cs typeface="Courier New"/>
                      </a:endParaRPr>
                    </a:p>
                  </a:txBody>
                  <a:tcPr marL="0" marR="0" marT="0" marB="0">
                    <a:lnB w="38100">
                      <a:solidFill>
                        <a:srgbClr val="000000"/>
                      </a:solidFill>
                      <a:prstDash val="solid"/>
                    </a:lnB>
                  </a:tcPr>
                </a:tc>
                <a:tc>
                  <a:txBody>
                    <a:bodyPr/>
                    <a:lstStyle/>
                    <a:p>
                      <a:pPr marL="137795">
                        <a:lnSpc>
                          <a:spcPts val="4485"/>
                        </a:lnSpc>
                      </a:pPr>
                      <a:r>
                        <a:rPr sz="4200">
                          <a:latin typeface="Courier New"/>
                          <a:cs typeface="Courier New"/>
                        </a:rPr>
                        <a:t>HasInstance(8);</a:t>
                      </a:r>
                    </a:p>
                  </a:txBody>
                  <a:tcPr marL="0" marR="0" marT="0" marB="0">
                    <a:lnR w="12700">
                      <a:solidFill>
                        <a:srgbClr val="4C4C4C"/>
                      </a:solidFill>
                      <a:prstDash val="solid"/>
                    </a:lnR>
                    <a:lnB w="38100">
                      <a:solidFill>
                        <a:srgbClr val="000000"/>
                      </a:solidFill>
                      <a:prstDash val="solid"/>
                    </a:lnB>
                  </a:tcPr>
                </a:tc>
                <a:extLst>
                  <a:ext uri="{0D108BD9-81ED-4DB2-BD59-A6C34878D82A}">
                    <a16:rowId xmlns:a16="http://schemas.microsoft.com/office/drawing/2014/main" val="10005"/>
                  </a:ext>
                </a:extLst>
              </a:tr>
              <a:tr h="4102100">
                <a:tc>
                  <a:txBody>
                    <a:bodyPr/>
                    <a:lstStyle/>
                    <a:p>
                      <a:pPr>
                        <a:lnSpc>
                          <a:spcPct val="100000"/>
                        </a:lnSpc>
                        <a:spcBef>
                          <a:spcPts val="55"/>
                        </a:spcBef>
                      </a:pPr>
                      <a:endParaRPr sz="6300">
                        <a:latin typeface="Times New Roman"/>
                        <a:cs typeface="Times New Roman"/>
                      </a:endParaRPr>
                    </a:p>
                    <a:p>
                      <a:pPr marR="235585" algn="r">
                        <a:lnSpc>
                          <a:spcPct val="100000"/>
                        </a:lnSpc>
                      </a:pPr>
                      <a:r>
                        <a:rPr sz="4200" spc="-5">
                          <a:latin typeface="Courier New"/>
                          <a:cs typeface="Courier New"/>
                        </a:rPr>
                        <a:t>HasInstance</a:t>
                      </a:r>
                      <a:endParaRPr sz="4200">
                        <a:latin typeface="Courier New"/>
                        <a:cs typeface="Courier New"/>
                      </a:endParaRPr>
                    </a:p>
                    <a:p>
                      <a:pPr marR="296545" algn="r">
                        <a:lnSpc>
                          <a:spcPct val="100000"/>
                        </a:lnSpc>
                        <a:spcBef>
                          <a:spcPts val="3560"/>
                        </a:spcBef>
                      </a:pPr>
                      <a:r>
                        <a:rPr sz="4000" spc="-5">
                          <a:solidFill>
                            <a:srgbClr val="FFFFFF"/>
                          </a:solidFill>
                          <a:latin typeface="Courier New"/>
                          <a:cs typeface="Courier New"/>
                        </a:rPr>
                        <a:t>myInt:</a:t>
                      </a:r>
                      <a:r>
                        <a:rPr sz="4000" spc="-100">
                          <a:solidFill>
                            <a:srgbClr val="FFFFFF"/>
                          </a:solidFill>
                          <a:latin typeface="Courier New"/>
                          <a:cs typeface="Courier New"/>
                        </a:rPr>
                        <a:t> </a:t>
                      </a:r>
                      <a:r>
                        <a:rPr sz="4000">
                          <a:solidFill>
                            <a:srgbClr val="FFFFFF"/>
                          </a:solidFill>
                          <a:latin typeface="Courier New"/>
                          <a:cs typeface="Courier New"/>
                        </a:rPr>
                        <a:t>7</a:t>
                      </a:r>
                      <a:endParaRPr sz="4000">
                        <a:latin typeface="Courier New"/>
                        <a:cs typeface="Courier New"/>
                      </a:endParaRPr>
                    </a:p>
                  </a:txBody>
                  <a:tcPr marL="0" marR="0" marT="6985" marB="0">
                    <a:lnL w="12700">
                      <a:solidFill>
                        <a:srgbClr val="4C4C4C"/>
                      </a:solidFill>
                      <a:prstDash val="solid"/>
                    </a:lnL>
                    <a:lnT w="38100">
                      <a:solidFill>
                        <a:srgbClr val="000000"/>
                      </a:solidFill>
                      <a:prstDash val="solid"/>
                    </a:lnT>
                    <a:lnB w="12700">
                      <a:solidFill>
                        <a:srgbClr val="4C4C4C"/>
                      </a:solidFill>
                      <a:prstDash val="solid"/>
                    </a:lnB>
                  </a:tcPr>
                </a:tc>
                <a:tc>
                  <a:txBody>
                    <a:bodyPr/>
                    <a:lstStyle/>
                    <a:p>
                      <a:pPr>
                        <a:lnSpc>
                          <a:spcPct val="100000"/>
                        </a:lnSpc>
                        <a:spcBef>
                          <a:spcPts val="55"/>
                        </a:spcBef>
                      </a:pPr>
                      <a:endParaRPr sz="6300">
                        <a:latin typeface="Times New Roman"/>
                        <a:cs typeface="Times New Roman"/>
                      </a:endParaRPr>
                    </a:p>
                    <a:p>
                      <a:pPr marL="76200">
                        <a:lnSpc>
                          <a:spcPct val="100000"/>
                        </a:lnSpc>
                      </a:pPr>
                      <a:r>
                        <a:rPr sz="4200">
                          <a:latin typeface="Courier New"/>
                          <a:cs typeface="Courier New"/>
                        </a:rPr>
                        <a:t>a:</a:t>
                      </a:r>
                    </a:p>
                  </a:txBody>
                  <a:tcPr marL="0" marR="0" marT="6985" marB="0">
                    <a:lnT w="38100">
                      <a:solidFill>
                        <a:srgbClr val="000000"/>
                      </a:solidFill>
                      <a:prstDash val="solid"/>
                    </a:lnT>
                    <a:lnB w="12700">
                      <a:solidFill>
                        <a:srgbClr val="4C4C4C"/>
                      </a:solidFill>
                      <a:prstDash val="solid"/>
                    </a:lnB>
                  </a:tcPr>
                </a:tc>
                <a:tc>
                  <a:txBody>
                    <a:bodyPr/>
                    <a:lstStyle/>
                    <a:p>
                      <a:pPr>
                        <a:lnSpc>
                          <a:spcPct val="100000"/>
                        </a:lnSpc>
                        <a:spcBef>
                          <a:spcPts val="55"/>
                        </a:spcBef>
                      </a:pPr>
                      <a:endParaRPr sz="6300">
                        <a:latin typeface="Times New Roman"/>
                        <a:cs typeface="Times New Roman"/>
                      </a:endParaRPr>
                    </a:p>
                    <a:p>
                      <a:pPr marR="852805" algn="ctr">
                        <a:lnSpc>
                          <a:spcPct val="100000"/>
                        </a:lnSpc>
                      </a:pPr>
                      <a:r>
                        <a:rPr sz="4200" spc="-5">
                          <a:latin typeface="Courier New"/>
                          <a:cs typeface="Courier New"/>
                        </a:rPr>
                        <a:t>HasInstance</a:t>
                      </a:r>
                      <a:r>
                        <a:rPr sz="4200" spc="-60">
                          <a:latin typeface="Courier New"/>
                          <a:cs typeface="Courier New"/>
                        </a:rPr>
                        <a:t> </a:t>
                      </a:r>
                      <a:r>
                        <a:rPr sz="4200">
                          <a:latin typeface="Courier New"/>
                          <a:cs typeface="Courier New"/>
                        </a:rPr>
                        <a:t>b:</a:t>
                      </a:r>
                    </a:p>
                    <a:p>
                      <a:pPr marR="850900" algn="ctr">
                        <a:lnSpc>
                          <a:spcPct val="100000"/>
                        </a:lnSpc>
                        <a:spcBef>
                          <a:spcPts val="3560"/>
                        </a:spcBef>
                      </a:pPr>
                      <a:r>
                        <a:rPr sz="4000" spc="-5">
                          <a:solidFill>
                            <a:srgbClr val="FFFFFF"/>
                          </a:solidFill>
                          <a:latin typeface="Courier New"/>
                          <a:cs typeface="Courier New"/>
                        </a:rPr>
                        <a:t>myInt:</a:t>
                      </a:r>
                      <a:r>
                        <a:rPr sz="4000" spc="-25">
                          <a:solidFill>
                            <a:srgbClr val="FFFFFF"/>
                          </a:solidFill>
                          <a:latin typeface="Courier New"/>
                          <a:cs typeface="Courier New"/>
                        </a:rPr>
                        <a:t> </a:t>
                      </a:r>
                      <a:r>
                        <a:rPr sz="4000">
                          <a:solidFill>
                            <a:srgbClr val="FFFFFF"/>
                          </a:solidFill>
                          <a:latin typeface="Courier New"/>
                          <a:cs typeface="Courier New"/>
                        </a:rPr>
                        <a:t>8</a:t>
                      </a:r>
                      <a:endParaRPr sz="4000">
                        <a:latin typeface="Courier New"/>
                        <a:cs typeface="Courier New"/>
                      </a:endParaRPr>
                    </a:p>
                  </a:txBody>
                  <a:tcPr marL="0" marR="0" marT="6985" marB="0">
                    <a:lnR w="12700">
                      <a:solidFill>
                        <a:srgbClr val="4C4C4C"/>
                      </a:solidFill>
                      <a:prstDash val="solid"/>
                    </a:lnR>
                    <a:lnT w="38100">
                      <a:solidFill>
                        <a:srgbClr val="000000"/>
                      </a:solidFill>
                      <a:prstDash val="solid"/>
                    </a:lnT>
                    <a:lnB w="12700">
                      <a:solidFill>
                        <a:srgbClr val="4C4C4C"/>
                      </a:solidFill>
                      <a:prstDash val="solid"/>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68226" y="3556000"/>
            <a:ext cx="10268585" cy="2435860"/>
          </a:xfrm>
          <a:prstGeom prst="rect">
            <a:avLst/>
          </a:prstGeom>
        </p:spPr>
        <p:txBody>
          <a:bodyPr vert="horz" wrap="square" lIns="0" tIns="12700" rIns="0" bIns="0" rtlCol="0">
            <a:spAutoFit/>
          </a:bodyPr>
          <a:lstStyle/>
          <a:p>
            <a:pPr algn="ctr">
              <a:lnSpc>
                <a:spcPts val="9490"/>
              </a:lnSpc>
              <a:spcBef>
                <a:spcPts val="100"/>
              </a:spcBef>
            </a:pPr>
            <a:r>
              <a:rPr spc="-5"/>
              <a:t>Example:</a:t>
            </a:r>
          </a:p>
          <a:p>
            <a:pPr algn="ctr">
              <a:lnSpc>
                <a:spcPts val="9490"/>
              </a:lnSpc>
            </a:pPr>
            <a:r>
              <a:rPr>
                <a:latin typeface="Courier New"/>
                <a:cs typeface="Courier New"/>
              </a:rPr>
              <a:t>HasInstance.java</a:t>
            </a:r>
          </a:p>
        </p:txBody>
      </p:sp>
      <p:sp>
        <p:nvSpPr>
          <p:cNvPr id="3" name="object 3"/>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87401" y="4165600"/>
            <a:ext cx="7629525" cy="1305560"/>
          </a:xfrm>
          <a:prstGeom prst="rect">
            <a:avLst/>
          </a:prstGeom>
        </p:spPr>
        <p:txBody>
          <a:bodyPr vert="horz" wrap="square" lIns="0" tIns="12700" rIns="0" bIns="0" rtlCol="0">
            <a:spAutoFit/>
          </a:bodyPr>
          <a:lstStyle/>
          <a:p>
            <a:pPr marL="12700">
              <a:lnSpc>
                <a:spcPct val="100000"/>
              </a:lnSpc>
              <a:spcBef>
                <a:spcPts val="100"/>
              </a:spcBef>
            </a:pPr>
            <a:r>
              <a:rPr spc="-5"/>
              <a:t>Instance</a:t>
            </a:r>
            <a:r>
              <a:rPr spc="-50"/>
              <a:t> </a:t>
            </a:r>
            <a:r>
              <a:rPr spc="-5"/>
              <a:t>Methods</a:t>
            </a:r>
          </a:p>
        </p:txBody>
      </p:sp>
      <p:sp>
        <p:nvSpPr>
          <p:cNvPr id="3" name="object 3"/>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87401" y="762000"/>
            <a:ext cx="7629525" cy="1305560"/>
          </a:xfrm>
          <a:prstGeom prst="rect">
            <a:avLst/>
          </a:prstGeom>
        </p:spPr>
        <p:txBody>
          <a:bodyPr vert="horz" wrap="square" lIns="0" tIns="12700" rIns="0" bIns="0" rtlCol="0">
            <a:spAutoFit/>
          </a:bodyPr>
          <a:lstStyle/>
          <a:p>
            <a:pPr marL="12700">
              <a:lnSpc>
                <a:spcPct val="100000"/>
              </a:lnSpc>
              <a:spcBef>
                <a:spcPts val="100"/>
              </a:spcBef>
            </a:pPr>
            <a:r>
              <a:rPr spc="-5"/>
              <a:t>Instance</a:t>
            </a:r>
            <a:r>
              <a:rPr spc="-50"/>
              <a:t> </a:t>
            </a:r>
            <a:r>
              <a:rPr spc="-5"/>
              <a:t>Methods</a:t>
            </a:r>
          </a:p>
        </p:txBody>
      </p:sp>
      <p:sp>
        <p:nvSpPr>
          <p:cNvPr id="3" name="object 3"/>
          <p:cNvSpPr txBox="1"/>
          <p:nvPr/>
        </p:nvSpPr>
        <p:spPr>
          <a:xfrm>
            <a:off x="1562100" y="3390900"/>
            <a:ext cx="9561830" cy="4424680"/>
          </a:xfrm>
          <a:prstGeom prst="rect">
            <a:avLst/>
          </a:prstGeom>
        </p:spPr>
        <p:txBody>
          <a:bodyPr vert="horz" wrap="square" lIns="0" tIns="48260" rIns="0" bIns="0" rtlCol="0">
            <a:spAutoFit/>
          </a:bodyPr>
          <a:lstStyle/>
          <a:p>
            <a:pPr marL="647700" marR="1083945" indent="-571500">
              <a:lnSpc>
                <a:spcPts val="4900"/>
              </a:lnSpc>
              <a:spcBef>
                <a:spcPts val="380"/>
              </a:spcBef>
              <a:buSzPct val="170238"/>
              <a:buChar char="•"/>
              <a:tabLst>
                <a:tab pos="647700" algn="l"/>
                <a:tab pos="3655695" algn="l"/>
              </a:tabLst>
            </a:pPr>
            <a:r>
              <a:rPr sz="4200" spc="20">
                <a:latin typeface="Gill Sans MT"/>
                <a:cs typeface="Gill Sans MT"/>
              </a:rPr>
              <a:t>Define</a:t>
            </a:r>
            <a:r>
              <a:rPr sz="4200" spc="5">
                <a:latin typeface="Gill Sans MT"/>
                <a:cs typeface="Gill Sans MT"/>
              </a:rPr>
              <a:t> </a:t>
            </a:r>
            <a:r>
              <a:rPr sz="4200" spc="-5">
                <a:latin typeface="Gill Sans MT"/>
                <a:cs typeface="Gill Sans MT"/>
              </a:rPr>
              <a:t>which	interactions can</a:t>
            </a:r>
            <a:r>
              <a:rPr sz="4200" spc="-40">
                <a:latin typeface="Gill Sans MT"/>
                <a:cs typeface="Gill Sans MT"/>
              </a:rPr>
              <a:t> </a:t>
            </a:r>
            <a:r>
              <a:rPr sz="4200">
                <a:latin typeface="Gill Sans MT"/>
                <a:cs typeface="Gill Sans MT"/>
              </a:rPr>
              <a:t>occur  </a:t>
            </a:r>
            <a:r>
              <a:rPr sz="4200" spc="-15">
                <a:latin typeface="Gill Sans MT"/>
                <a:cs typeface="Gill Sans MT"/>
              </a:rPr>
              <a:t>between</a:t>
            </a:r>
            <a:r>
              <a:rPr sz="4200" spc="-10">
                <a:latin typeface="Gill Sans MT"/>
                <a:cs typeface="Gill Sans MT"/>
              </a:rPr>
              <a:t> </a:t>
            </a:r>
            <a:r>
              <a:rPr sz="4200">
                <a:latin typeface="Gill Sans MT"/>
                <a:cs typeface="Gill Sans MT"/>
              </a:rPr>
              <a:t>objects</a:t>
            </a:r>
          </a:p>
          <a:p>
            <a:pPr marL="647700" indent="-571500">
              <a:lnSpc>
                <a:spcPct val="100000"/>
              </a:lnSpc>
              <a:spcBef>
                <a:spcPts val="2120"/>
              </a:spcBef>
              <a:buSzPct val="170238"/>
              <a:buChar char="•"/>
              <a:tabLst>
                <a:tab pos="647700" algn="l"/>
              </a:tabLst>
            </a:pPr>
            <a:r>
              <a:rPr sz="4200" spc="-15">
                <a:latin typeface="Gill Sans MT"/>
                <a:cs typeface="Gill Sans MT"/>
              </a:rPr>
              <a:t>Declared </a:t>
            </a:r>
            <a:r>
              <a:rPr sz="4200" spc="-5">
                <a:latin typeface="Gill Sans MT"/>
                <a:cs typeface="Gill Sans MT"/>
              </a:rPr>
              <a:t>in the</a:t>
            </a:r>
            <a:r>
              <a:rPr sz="4200">
                <a:latin typeface="Gill Sans MT"/>
                <a:cs typeface="Gill Sans MT"/>
              </a:rPr>
              <a:t> </a:t>
            </a:r>
            <a:r>
              <a:rPr sz="4200">
                <a:latin typeface="Courier New"/>
                <a:cs typeface="Courier New"/>
              </a:rPr>
              <a:t>class</a:t>
            </a:r>
          </a:p>
          <a:p>
            <a:pPr marL="647700" marR="30480" indent="-571500">
              <a:lnSpc>
                <a:spcPts val="4900"/>
              </a:lnSpc>
              <a:spcBef>
                <a:spcPts val="2840"/>
              </a:spcBef>
              <a:buSzPct val="170238"/>
              <a:buChar char="•"/>
              <a:tabLst>
                <a:tab pos="647700" algn="l"/>
                <a:tab pos="7686675" algn="l"/>
              </a:tabLst>
            </a:pPr>
            <a:r>
              <a:rPr sz="4200" spc="15">
                <a:latin typeface="Gill Sans MT"/>
                <a:cs typeface="Gill Sans MT"/>
              </a:rPr>
              <a:t>Specific </a:t>
            </a:r>
            <a:r>
              <a:rPr sz="4200">
                <a:latin typeface="Gill Sans MT"/>
                <a:cs typeface="Gill Sans MT"/>
              </a:rPr>
              <a:t>to objects</a:t>
            </a:r>
            <a:r>
              <a:rPr sz="4200" spc="-10">
                <a:latin typeface="Gill Sans MT"/>
                <a:cs typeface="Gill Sans MT"/>
              </a:rPr>
              <a:t> </a:t>
            </a:r>
            <a:r>
              <a:rPr sz="4200" spc="-15">
                <a:latin typeface="Gill Sans MT"/>
                <a:cs typeface="Gill Sans MT"/>
              </a:rPr>
              <a:t>created</a:t>
            </a:r>
            <a:r>
              <a:rPr sz="4200" spc="5">
                <a:latin typeface="Gill Sans MT"/>
                <a:cs typeface="Gill Sans MT"/>
              </a:rPr>
              <a:t> </a:t>
            </a:r>
            <a:r>
              <a:rPr sz="4200" spc="-30">
                <a:latin typeface="Gill Sans MT"/>
                <a:cs typeface="Gill Sans MT"/>
              </a:rPr>
              <a:t>from	</a:t>
            </a:r>
            <a:r>
              <a:rPr sz="4200" spc="-5">
                <a:latin typeface="Gill Sans MT"/>
                <a:cs typeface="Gill Sans MT"/>
              </a:rPr>
              <a:t>the</a:t>
            </a:r>
            <a:r>
              <a:rPr sz="4200" spc="-100">
                <a:latin typeface="Gill Sans MT"/>
                <a:cs typeface="Gill Sans MT"/>
              </a:rPr>
              <a:t> </a:t>
            </a:r>
            <a:r>
              <a:rPr sz="4200">
                <a:latin typeface="Gill Sans MT"/>
                <a:cs typeface="Gill Sans MT"/>
              </a:rPr>
              <a:t>class  </a:t>
            </a:r>
            <a:r>
              <a:rPr sz="4200" spc="-5">
                <a:latin typeface="Gill Sans MT"/>
                <a:cs typeface="Gill Sans MT"/>
              </a:rPr>
              <a:t>(instances), </a:t>
            </a:r>
            <a:r>
              <a:rPr sz="4200">
                <a:latin typeface="Gill Sans MT"/>
                <a:cs typeface="Gill Sans MT"/>
              </a:rPr>
              <a:t>and </a:t>
            </a:r>
            <a:r>
              <a:rPr sz="4200" spc="-5">
                <a:latin typeface="Gill Sans MT"/>
                <a:cs typeface="Gill Sans MT"/>
              </a:rPr>
              <a:t>operate </a:t>
            </a:r>
            <a:r>
              <a:rPr sz="4200" spc="-35">
                <a:latin typeface="Gill Sans MT"/>
                <a:cs typeface="Gill Sans MT"/>
              </a:rPr>
              <a:t>over </a:t>
            </a:r>
            <a:r>
              <a:rPr sz="4200" spc="-5">
                <a:latin typeface="Gill Sans MT"/>
                <a:cs typeface="Gill Sans MT"/>
              </a:rPr>
              <a:t>instance  variables.</a:t>
            </a:r>
            <a:endParaRPr sz="4200">
              <a:latin typeface="Gill Sans MT"/>
              <a:cs typeface="Gill Sans MT"/>
            </a:endParaRPr>
          </a:p>
        </p:txBody>
      </p:sp>
      <p:sp>
        <p:nvSpPr>
          <p:cNvPr id="4" name="object 4"/>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5438" y="514350"/>
            <a:ext cx="10907395" cy="1884680"/>
          </a:xfrm>
          <a:prstGeom prst="rect">
            <a:avLst/>
          </a:prstGeom>
        </p:spPr>
        <p:txBody>
          <a:bodyPr vert="horz" wrap="square" lIns="0" tIns="12700" rIns="0" bIns="0" rtlCol="0">
            <a:spAutoFit/>
          </a:bodyPr>
          <a:lstStyle/>
          <a:p>
            <a:pPr marL="12700">
              <a:lnSpc>
                <a:spcPts val="4920"/>
              </a:lnSpc>
              <a:spcBef>
                <a:spcPts val="100"/>
              </a:spcBef>
            </a:pPr>
            <a:r>
              <a:rPr sz="4200" spc="-5">
                <a:latin typeface="Courier New"/>
                <a:cs typeface="Courier New"/>
              </a:rPr>
              <a:t>public class HasInstance</a:t>
            </a:r>
            <a:r>
              <a:rPr sz="4200" spc="-30">
                <a:latin typeface="Courier New"/>
                <a:cs typeface="Courier New"/>
              </a:rPr>
              <a:t> </a:t>
            </a:r>
            <a:r>
              <a:rPr sz="4200">
                <a:latin typeface="Courier New"/>
                <a:cs typeface="Courier New"/>
              </a:rPr>
              <a:t>{</a:t>
            </a:r>
          </a:p>
          <a:p>
            <a:pPr marL="652780" marR="5080">
              <a:lnSpc>
                <a:spcPts val="4800"/>
              </a:lnSpc>
              <a:spcBef>
                <a:spcPts val="240"/>
              </a:spcBef>
            </a:pPr>
            <a:r>
              <a:rPr sz="4200" spc="-5">
                <a:latin typeface="Courier New"/>
                <a:cs typeface="Courier New"/>
              </a:rPr>
              <a:t>int myInt; // instance </a:t>
            </a:r>
            <a:r>
              <a:rPr sz="4200">
                <a:latin typeface="Courier New"/>
                <a:cs typeface="Courier New"/>
              </a:rPr>
              <a:t>variable  </a:t>
            </a:r>
            <a:r>
              <a:rPr sz="4200" spc="-5">
                <a:latin typeface="Courier New"/>
                <a:cs typeface="Courier New"/>
              </a:rPr>
              <a:t>public HasInstance(int setInt)</a:t>
            </a:r>
            <a:r>
              <a:rPr sz="4200" spc="-90">
                <a:latin typeface="Courier New"/>
                <a:cs typeface="Courier New"/>
              </a:rPr>
              <a:t> </a:t>
            </a:r>
            <a:r>
              <a:rPr sz="4200">
                <a:latin typeface="Courier New"/>
                <a:cs typeface="Courier New"/>
              </a:rPr>
              <a:t>{</a:t>
            </a:r>
          </a:p>
        </p:txBody>
      </p:sp>
      <p:sp>
        <p:nvSpPr>
          <p:cNvPr id="3" name="object 3"/>
          <p:cNvSpPr txBox="1"/>
          <p:nvPr/>
        </p:nvSpPr>
        <p:spPr>
          <a:xfrm>
            <a:off x="925438" y="2343150"/>
            <a:ext cx="6107430" cy="1884680"/>
          </a:xfrm>
          <a:prstGeom prst="rect">
            <a:avLst/>
          </a:prstGeom>
        </p:spPr>
        <p:txBody>
          <a:bodyPr vert="horz" wrap="square" lIns="0" tIns="12700" rIns="0" bIns="0" rtlCol="0">
            <a:spAutoFit/>
          </a:bodyPr>
          <a:lstStyle/>
          <a:p>
            <a:pPr marL="1292860">
              <a:lnSpc>
                <a:spcPts val="4920"/>
              </a:lnSpc>
              <a:spcBef>
                <a:spcPts val="100"/>
              </a:spcBef>
            </a:pPr>
            <a:r>
              <a:rPr sz="4200" spc="-5">
                <a:latin typeface="Courier New"/>
                <a:cs typeface="Courier New"/>
              </a:rPr>
              <a:t>myInt </a:t>
            </a:r>
            <a:r>
              <a:rPr sz="4200">
                <a:latin typeface="Courier New"/>
                <a:cs typeface="Courier New"/>
              </a:rPr>
              <a:t>=</a:t>
            </a:r>
            <a:r>
              <a:rPr sz="4200" spc="-100">
                <a:latin typeface="Courier New"/>
                <a:cs typeface="Courier New"/>
              </a:rPr>
              <a:t> </a:t>
            </a:r>
            <a:r>
              <a:rPr sz="4200">
                <a:latin typeface="Courier New"/>
                <a:cs typeface="Courier New"/>
              </a:rPr>
              <a:t>setInt;</a:t>
            </a:r>
          </a:p>
          <a:p>
            <a:pPr marL="652780">
              <a:lnSpc>
                <a:spcPts val="4800"/>
              </a:lnSpc>
            </a:pPr>
            <a:r>
              <a:rPr sz="4200">
                <a:latin typeface="Courier New"/>
                <a:cs typeface="Courier New"/>
              </a:rPr>
              <a:t>}</a:t>
            </a:r>
          </a:p>
          <a:p>
            <a:pPr marL="12700">
              <a:lnSpc>
                <a:spcPts val="4920"/>
              </a:lnSpc>
            </a:pPr>
            <a:r>
              <a:rPr sz="4200">
                <a:latin typeface="Courier New"/>
                <a:cs typeface="Courier New"/>
              </a:rPr>
              <a:t>}</a:t>
            </a:r>
          </a:p>
        </p:txBody>
      </p:sp>
      <p:sp>
        <p:nvSpPr>
          <p:cNvPr id="4" name="object 4"/>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
        <p:nvSpPr>
          <p:cNvPr id="5" name="object 5"/>
          <p:cNvSpPr txBox="1"/>
          <p:nvPr/>
        </p:nvSpPr>
        <p:spPr>
          <a:xfrm>
            <a:off x="114300" y="9728200"/>
            <a:ext cx="9992360" cy="360680"/>
          </a:xfrm>
          <a:prstGeom prst="rect">
            <a:avLst/>
          </a:prstGeom>
        </p:spPr>
        <p:txBody>
          <a:bodyPr vert="horz" wrap="square" lIns="0" tIns="12700" rIns="0" bIns="0" rtlCol="0">
            <a:spAutoFit/>
          </a:bodyPr>
          <a:lstStyle/>
          <a:p>
            <a:pPr marL="12700">
              <a:lnSpc>
                <a:spcPct val="100000"/>
              </a:lnSpc>
              <a:spcBef>
                <a:spcPts val="100"/>
              </a:spcBef>
            </a:pPr>
            <a:r>
              <a:rPr sz="2200" spc="-5">
                <a:latin typeface="Lucida Sans Unicode"/>
                <a:cs typeface="Lucida Sans Unicode"/>
              </a:rPr>
              <a:t>-To </a:t>
            </a:r>
            <a:r>
              <a:rPr sz="2200">
                <a:latin typeface="Lucida Sans Unicode"/>
                <a:cs typeface="Lucida Sans Unicode"/>
              </a:rPr>
              <a:t>show </a:t>
            </a:r>
            <a:r>
              <a:rPr sz="2200" spc="-5">
                <a:latin typeface="Lucida Sans Unicode"/>
                <a:cs typeface="Lucida Sans Unicode"/>
              </a:rPr>
              <a:t>an example, let’s take the HasInstance definition </a:t>
            </a:r>
            <a:r>
              <a:rPr sz="2200">
                <a:latin typeface="Lucida Sans Unicode"/>
                <a:cs typeface="Lucida Sans Unicode"/>
              </a:rPr>
              <a:t>from</a:t>
            </a:r>
            <a:r>
              <a:rPr sz="2200" spc="85">
                <a:latin typeface="Lucida Sans Unicode"/>
                <a:cs typeface="Lucida Sans Unicode"/>
              </a:rPr>
              <a:t> </a:t>
            </a:r>
            <a:r>
              <a:rPr sz="2200" spc="-5">
                <a:latin typeface="Lucida Sans Unicode"/>
                <a:cs typeface="Lucida Sans Unicode"/>
              </a:rPr>
              <a:t>before...</a:t>
            </a:r>
            <a:endParaRPr sz="2200">
              <a:latin typeface="Lucida Sans Unicode"/>
              <a:cs typeface="Lucida Sans Unicode"/>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1938" y="577850"/>
            <a:ext cx="11228070" cy="1884680"/>
          </a:xfrm>
          <a:prstGeom prst="rect">
            <a:avLst/>
          </a:prstGeom>
        </p:spPr>
        <p:txBody>
          <a:bodyPr vert="horz" wrap="square" lIns="0" tIns="12700" rIns="0" bIns="0" rtlCol="0">
            <a:spAutoFit/>
          </a:bodyPr>
          <a:lstStyle/>
          <a:p>
            <a:pPr marL="12700">
              <a:lnSpc>
                <a:spcPts val="4920"/>
              </a:lnSpc>
              <a:spcBef>
                <a:spcPts val="100"/>
              </a:spcBef>
              <a:tabLst>
                <a:tab pos="8335009" algn="l"/>
              </a:tabLst>
            </a:pPr>
            <a:r>
              <a:rPr sz="4200" spc="-5">
                <a:latin typeface="Courier New"/>
                <a:cs typeface="Courier New"/>
              </a:rPr>
              <a:t>public class</a:t>
            </a:r>
            <a:r>
              <a:rPr sz="4200">
                <a:latin typeface="Courier New"/>
                <a:cs typeface="Courier New"/>
              </a:rPr>
              <a:t> HasInstance</a:t>
            </a:r>
            <a:r>
              <a:rPr sz="4200">
                <a:solidFill>
                  <a:srgbClr val="FF4013"/>
                </a:solidFill>
                <a:latin typeface="Courier New"/>
                <a:cs typeface="Courier New"/>
              </a:rPr>
              <a:t>2	</a:t>
            </a:r>
            <a:r>
              <a:rPr sz="4200">
                <a:latin typeface="Courier New"/>
                <a:cs typeface="Courier New"/>
              </a:rPr>
              <a:t>{</a:t>
            </a:r>
          </a:p>
          <a:p>
            <a:pPr marL="652780" marR="5080">
              <a:lnSpc>
                <a:spcPts val="4800"/>
              </a:lnSpc>
              <a:spcBef>
                <a:spcPts val="240"/>
              </a:spcBef>
            </a:pPr>
            <a:r>
              <a:rPr sz="4200" spc="-5">
                <a:latin typeface="Courier New"/>
                <a:cs typeface="Courier New"/>
              </a:rPr>
              <a:t>int myInt; // instance </a:t>
            </a:r>
            <a:r>
              <a:rPr sz="4200">
                <a:latin typeface="Courier New"/>
                <a:cs typeface="Courier New"/>
              </a:rPr>
              <a:t>variable  </a:t>
            </a:r>
            <a:r>
              <a:rPr sz="4200" spc="-5">
                <a:latin typeface="Courier New"/>
                <a:cs typeface="Courier New"/>
              </a:rPr>
              <a:t>public HasInstance</a:t>
            </a:r>
            <a:r>
              <a:rPr sz="4200" spc="-5">
                <a:solidFill>
                  <a:srgbClr val="FF4013"/>
                </a:solidFill>
                <a:latin typeface="Courier New"/>
                <a:cs typeface="Courier New"/>
              </a:rPr>
              <a:t>2</a:t>
            </a:r>
            <a:r>
              <a:rPr sz="4200" spc="-5">
                <a:latin typeface="Courier New"/>
                <a:cs typeface="Courier New"/>
              </a:rPr>
              <a:t>(int setInt)</a:t>
            </a:r>
            <a:r>
              <a:rPr sz="4200" spc="-30">
                <a:latin typeface="Courier New"/>
                <a:cs typeface="Courier New"/>
              </a:rPr>
              <a:t> </a:t>
            </a:r>
            <a:r>
              <a:rPr sz="4200">
                <a:latin typeface="Courier New"/>
                <a:cs typeface="Courier New"/>
              </a:rPr>
              <a:t>{</a:t>
            </a:r>
          </a:p>
        </p:txBody>
      </p:sp>
      <p:sp>
        <p:nvSpPr>
          <p:cNvPr id="3" name="object 3"/>
          <p:cNvSpPr txBox="1"/>
          <p:nvPr/>
        </p:nvSpPr>
        <p:spPr>
          <a:xfrm>
            <a:off x="861938" y="2406650"/>
            <a:ext cx="9755262" cy="4377480"/>
          </a:xfrm>
          <a:prstGeom prst="rect">
            <a:avLst/>
          </a:prstGeom>
        </p:spPr>
        <p:txBody>
          <a:bodyPr vert="horz" wrap="square" lIns="0" tIns="12700" rIns="0" bIns="0" rtlCol="0">
            <a:spAutoFit/>
          </a:bodyPr>
          <a:lstStyle/>
          <a:p>
            <a:pPr marL="1292860">
              <a:lnSpc>
                <a:spcPts val="4920"/>
              </a:lnSpc>
              <a:spcBef>
                <a:spcPts val="100"/>
              </a:spcBef>
            </a:pPr>
            <a:r>
              <a:rPr sz="4200" spc="-5">
                <a:latin typeface="Courier New"/>
                <a:cs typeface="Courier New"/>
              </a:rPr>
              <a:t>myInt </a:t>
            </a:r>
            <a:r>
              <a:rPr sz="4200">
                <a:latin typeface="Courier New"/>
                <a:cs typeface="Courier New"/>
              </a:rPr>
              <a:t>=</a:t>
            </a:r>
            <a:r>
              <a:rPr sz="4200" spc="-20">
                <a:latin typeface="Courier New"/>
                <a:cs typeface="Courier New"/>
              </a:rPr>
              <a:t> </a:t>
            </a:r>
            <a:r>
              <a:rPr sz="4200">
                <a:latin typeface="Courier New"/>
                <a:cs typeface="Courier New"/>
              </a:rPr>
              <a:t>setInt;</a:t>
            </a:r>
          </a:p>
          <a:p>
            <a:pPr marL="652780">
              <a:lnSpc>
                <a:spcPts val="4920"/>
              </a:lnSpc>
            </a:pPr>
            <a:r>
              <a:rPr sz="4200">
                <a:latin typeface="Courier New"/>
                <a:cs typeface="Courier New"/>
              </a:rPr>
              <a:t>}</a:t>
            </a:r>
          </a:p>
          <a:p>
            <a:pPr>
              <a:lnSpc>
                <a:spcPct val="100000"/>
              </a:lnSpc>
              <a:spcBef>
                <a:spcPts val="30"/>
              </a:spcBef>
            </a:pPr>
            <a:endParaRPr sz="4250">
              <a:latin typeface="Times New Roman"/>
              <a:cs typeface="Times New Roman"/>
            </a:endParaRPr>
          </a:p>
          <a:p>
            <a:pPr marL="1292860" marR="5080" indent="-640715">
              <a:lnSpc>
                <a:spcPts val="4800"/>
              </a:lnSpc>
            </a:pPr>
            <a:r>
              <a:rPr sz="4200" spc="-5">
                <a:solidFill>
                  <a:srgbClr val="FF4013"/>
                </a:solidFill>
                <a:latin typeface="Courier New"/>
                <a:cs typeface="Courier New"/>
              </a:rPr>
              <a:t>public void printInt() </a:t>
            </a:r>
            <a:r>
              <a:rPr sz="4200">
                <a:solidFill>
                  <a:srgbClr val="FF4013"/>
                </a:solidFill>
                <a:latin typeface="Courier New"/>
                <a:cs typeface="Courier New"/>
              </a:rPr>
              <a:t>{  System.out.println(myInt);</a:t>
            </a:r>
            <a:endParaRPr sz="4200">
              <a:latin typeface="Courier New"/>
              <a:cs typeface="Courier New"/>
            </a:endParaRPr>
          </a:p>
          <a:p>
            <a:pPr marL="652780">
              <a:lnSpc>
                <a:spcPts val="4560"/>
              </a:lnSpc>
            </a:pPr>
            <a:r>
              <a:rPr sz="4200">
                <a:solidFill>
                  <a:srgbClr val="FF4013"/>
                </a:solidFill>
                <a:latin typeface="Courier New"/>
                <a:cs typeface="Courier New"/>
              </a:rPr>
              <a:t>}</a:t>
            </a:r>
            <a:endParaRPr sz="4200">
              <a:latin typeface="Courier New"/>
              <a:cs typeface="Courier New"/>
            </a:endParaRPr>
          </a:p>
          <a:p>
            <a:pPr marL="12700">
              <a:lnSpc>
                <a:spcPts val="4920"/>
              </a:lnSpc>
            </a:pPr>
            <a:r>
              <a:rPr sz="4200">
                <a:latin typeface="Courier New"/>
                <a:cs typeface="Courier New"/>
              </a:rPr>
              <a:t>}</a:t>
            </a:r>
          </a:p>
        </p:txBody>
      </p:sp>
      <p:sp>
        <p:nvSpPr>
          <p:cNvPr id="4" name="object 4"/>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
        <p:nvSpPr>
          <p:cNvPr id="5" name="object 5"/>
          <p:cNvSpPr txBox="1"/>
          <p:nvPr/>
        </p:nvSpPr>
        <p:spPr>
          <a:xfrm>
            <a:off x="114300" y="9728200"/>
            <a:ext cx="12185650" cy="1021080"/>
          </a:xfrm>
          <a:prstGeom prst="rect">
            <a:avLst/>
          </a:prstGeom>
        </p:spPr>
        <p:txBody>
          <a:bodyPr vert="horz" wrap="square" lIns="0" tIns="12700" rIns="0" bIns="0" rtlCol="0">
            <a:spAutoFit/>
          </a:bodyPr>
          <a:lstStyle/>
          <a:p>
            <a:pPr marL="12700">
              <a:lnSpc>
                <a:spcPts val="2620"/>
              </a:lnSpc>
              <a:spcBef>
                <a:spcPts val="100"/>
              </a:spcBef>
            </a:pPr>
            <a:r>
              <a:rPr sz="2200" spc="-5">
                <a:latin typeface="Lucida Sans Unicode"/>
                <a:cs typeface="Lucida Sans Unicode"/>
              </a:rPr>
              <a:t>-...and </a:t>
            </a:r>
            <a:r>
              <a:rPr sz="2200">
                <a:latin typeface="Lucida Sans Unicode"/>
                <a:cs typeface="Lucida Sans Unicode"/>
              </a:rPr>
              <a:t>now we </a:t>
            </a:r>
            <a:r>
              <a:rPr sz="2200" spc="-5">
                <a:latin typeface="Lucida Sans Unicode"/>
                <a:cs typeface="Lucida Sans Unicode"/>
              </a:rPr>
              <a:t>add the printInt instance</a:t>
            </a:r>
            <a:r>
              <a:rPr sz="2200">
                <a:latin typeface="Lucida Sans Unicode"/>
                <a:cs typeface="Lucida Sans Unicode"/>
              </a:rPr>
              <a:t> </a:t>
            </a:r>
            <a:r>
              <a:rPr sz="2200" spc="-5">
                <a:latin typeface="Lucida Sans Unicode"/>
                <a:cs typeface="Lucida Sans Unicode"/>
              </a:rPr>
              <a:t>method</a:t>
            </a:r>
            <a:endParaRPr sz="2200">
              <a:latin typeface="Lucida Sans Unicode"/>
              <a:cs typeface="Lucida Sans Unicode"/>
            </a:endParaRPr>
          </a:p>
          <a:p>
            <a:pPr marL="12700" marR="5080">
              <a:lnSpc>
                <a:spcPts val="2600"/>
              </a:lnSpc>
              <a:spcBef>
                <a:spcPts val="100"/>
              </a:spcBef>
            </a:pPr>
            <a:r>
              <a:rPr sz="2200" spc="-5">
                <a:latin typeface="Lucida Sans Unicode"/>
                <a:cs typeface="Lucida Sans Unicode"/>
              </a:rPr>
              <a:t>-The name </a:t>
            </a:r>
            <a:r>
              <a:rPr sz="2200">
                <a:latin typeface="Lucida Sans Unicode"/>
                <a:cs typeface="Lucida Sans Unicode"/>
              </a:rPr>
              <a:t>of </a:t>
            </a:r>
            <a:r>
              <a:rPr sz="2200" spc="-5">
                <a:latin typeface="Lucida Sans Unicode"/>
                <a:cs typeface="Lucida Sans Unicode"/>
              </a:rPr>
              <a:t>the class has also been changed, </a:t>
            </a:r>
            <a:r>
              <a:rPr sz="2200">
                <a:latin typeface="Lucida Sans Unicode"/>
                <a:cs typeface="Lucida Sans Unicode"/>
              </a:rPr>
              <a:t>just so we </a:t>
            </a:r>
            <a:r>
              <a:rPr sz="2200" spc="-5">
                <a:latin typeface="Lucida Sans Unicode"/>
                <a:cs typeface="Lucida Sans Unicode"/>
              </a:rPr>
              <a:t>can have both examples </a:t>
            </a:r>
            <a:r>
              <a:rPr sz="2200">
                <a:latin typeface="Lucida Sans Unicode"/>
                <a:cs typeface="Lucida Sans Unicode"/>
              </a:rPr>
              <a:t>in </a:t>
            </a:r>
            <a:r>
              <a:rPr sz="2200" spc="-5">
                <a:latin typeface="Lucida Sans Unicode"/>
                <a:cs typeface="Lucida Sans Unicode"/>
              </a:rPr>
              <a:t>two  separate </a:t>
            </a:r>
            <a:r>
              <a:rPr sz="2200" spc="-10">
                <a:latin typeface="Lucida Sans Unicode"/>
                <a:cs typeface="Lucida Sans Unicode"/>
              </a:rPr>
              <a:t>files </a:t>
            </a:r>
            <a:r>
              <a:rPr sz="2200" spc="-5">
                <a:latin typeface="Lucida Sans Unicode"/>
                <a:cs typeface="Lucida Sans Unicode"/>
              </a:rPr>
              <a:t>(namely HasInstance.java and</a:t>
            </a:r>
            <a:r>
              <a:rPr sz="2200" spc="25">
                <a:latin typeface="Lucida Sans Unicode"/>
                <a:cs typeface="Lucida Sans Unicode"/>
              </a:rPr>
              <a:t> </a:t>
            </a:r>
            <a:r>
              <a:rPr sz="2200" spc="-5">
                <a:latin typeface="Lucida Sans Unicode"/>
                <a:cs typeface="Lucida Sans Unicode"/>
              </a:rPr>
              <a:t>HasInstance2.java)</a:t>
            </a:r>
            <a:endParaRPr sz="2200">
              <a:latin typeface="Lucida Sans Unicode"/>
              <a:cs typeface="Lucida Sans Unicode"/>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41784" y="3556000"/>
            <a:ext cx="10908665" cy="2435860"/>
          </a:xfrm>
          <a:prstGeom prst="rect">
            <a:avLst/>
          </a:prstGeom>
        </p:spPr>
        <p:txBody>
          <a:bodyPr vert="horz" wrap="square" lIns="0" tIns="12700" rIns="0" bIns="0" rtlCol="0">
            <a:spAutoFit/>
          </a:bodyPr>
          <a:lstStyle/>
          <a:p>
            <a:pPr algn="ctr">
              <a:lnSpc>
                <a:spcPts val="9490"/>
              </a:lnSpc>
              <a:spcBef>
                <a:spcPts val="100"/>
              </a:spcBef>
            </a:pPr>
            <a:r>
              <a:rPr spc="-5"/>
              <a:t>Example:</a:t>
            </a:r>
          </a:p>
          <a:p>
            <a:pPr algn="ctr">
              <a:lnSpc>
                <a:spcPts val="9490"/>
              </a:lnSpc>
            </a:pPr>
            <a:r>
              <a:rPr>
                <a:latin typeface="Courier New"/>
                <a:cs typeface="Courier New"/>
              </a:rPr>
              <a:t>HasInstance2.java</a:t>
            </a:r>
          </a:p>
        </p:txBody>
      </p:sp>
      <p:sp>
        <p:nvSpPr>
          <p:cNvPr id="3" name="object 3"/>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69147" y="673100"/>
            <a:ext cx="3866515" cy="1305560"/>
          </a:xfrm>
          <a:prstGeom prst="rect">
            <a:avLst/>
          </a:prstGeom>
        </p:spPr>
        <p:txBody>
          <a:bodyPr vert="horz" wrap="square" lIns="0" tIns="12700" rIns="0" bIns="0" rtlCol="0">
            <a:spAutoFit/>
          </a:bodyPr>
          <a:lstStyle/>
          <a:p>
            <a:pPr marL="12700">
              <a:lnSpc>
                <a:spcPct val="100000"/>
              </a:lnSpc>
              <a:spcBef>
                <a:spcPts val="100"/>
              </a:spcBef>
            </a:pPr>
            <a:r>
              <a:rPr>
                <a:latin typeface="Courier New"/>
                <a:cs typeface="Courier New"/>
              </a:rPr>
              <a:t>static</a:t>
            </a:r>
          </a:p>
        </p:txBody>
      </p:sp>
      <p:sp>
        <p:nvSpPr>
          <p:cNvPr id="3" name="object 3"/>
          <p:cNvSpPr txBox="1"/>
          <p:nvPr/>
        </p:nvSpPr>
        <p:spPr>
          <a:xfrm>
            <a:off x="501563" y="1955800"/>
            <a:ext cx="11990705" cy="1300480"/>
          </a:xfrm>
          <a:prstGeom prst="rect">
            <a:avLst/>
          </a:prstGeom>
        </p:spPr>
        <p:txBody>
          <a:bodyPr vert="horz" wrap="square" lIns="0" tIns="12700" rIns="0" bIns="0" rtlCol="0">
            <a:spAutoFit/>
          </a:bodyPr>
          <a:lstStyle/>
          <a:p>
            <a:pPr algn="ctr">
              <a:lnSpc>
                <a:spcPts val="5020"/>
              </a:lnSpc>
              <a:spcBef>
                <a:spcPts val="100"/>
              </a:spcBef>
            </a:pPr>
            <a:r>
              <a:rPr sz="4200" spc="-5">
                <a:latin typeface="Gill Sans MT"/>
                <a:cs typeface="Gill Sans MT"/>
              </a:rPr>
              <a:t>Associates </a:t>
            </a:r>
            <a:r>
              <a:rPr sz="4200">
                <a:latin typeface="Gill Sans MT"/>
                <a:cs typeface="Gill Sans MT"/>
              </a:rPr>
              <a:t>something </a:t>
            </a:r>
            <a:r>
              <a:rPr sz="4200" spc="-5">
                <a:latin typeface="Gill Sans MT"/>
                <a:cs typeface="Gill Sans MT"/>
              </a:rPr>
              <a:t>with </a:t>
            </a:r>
            <a:r>
              <a:rPr sz="4200" b="1" spc="220">
                <a:latin typeface="Gill Sans MT"/>
                <a:cs typeface="Gill Sans MT"/>
              </a:rPr>
              <a:t>the </a:t>
            </a:r>
            <a:r>
              <a:rPr sz="4200" b="1" spc="160">
                <a:latin typeface="Gill Sans MT"/>
                <a:cs typeface="Gill Sans MT"/>
              </a:rPr>
              <a:t>class</a:t>
            </a:r>
            <a:r>
              <a:rPr sz="4200" b="1" spc="-65">
                <a:latin typeface="Gill Sans MT"/>
                <a:cs typeface="Gill Sans MT"/>
              </a:rPr>
              <a:t> </a:t>
            </a:r>
            <a:r>
              <a:rPr sz="4200" b="1" spc="180">
                <a:latin typeface="Gill Sans MT"/>
                <a:cs typeface="Gill Sans MT"/>
              </a:rPr>
              <a:t>itself</a:t>
            </a:r>
            <a:r>
              <a:rPr sz="4200" spc="180">
                <a:latin typeface="Gill Sans MT"/>
                <a:cs typeface="Gill Sans MT"/>
              </a:rPr>
              <a:t>,</a:t>
            </a:r>
            <a:endParaRPr sz="4200">
              <a:latin typeface="Gill Sans MT"/>
              <a:cs typeface="Gill Sans MT"/>
            </a:endParaRPr>
          </a:p>
          <a:p>
            <a:pPr algn="ctr">
              <a:lnSpc>
                <a:spcPts val="5020"/>
              </a:lnSpc>
              <a:tabLst>
                <a:tab pos="581025" algn="l"/>
                <a:tab pos="10011410" algn="l"/>
              </a:tabLst>
            </a:pPr>
            <a:r>
              <a:rPr sz="4200">
                <a:latin typeface="Gill Sans MT"/>
                <a:cs typeface="Gill Sans MT"/>
              </a:rPr>
              <a:t>as	</a:t>
            </a:r>
            <a:r>
              <a:rPr sz="4200" spc="-5">
                <a:latin typeface="Gill Sans MT"/>
                <a:cs typeface="Gill Sans MT"/>
              </a:rPr>
              <a:t>opposed </a:t>
            </a:r>
            <a:r>
              <a:rPr sz="4200">
                <a:latin typeface="Gill Sans MT"/>
                <a:cs typeface="Gill Sans MT"/>
              </a:rPr>
              <a:t>to </a:t>
            </a:r>
            <a:r>
              <a:rPr sz="4200" spc="-5">
                <a:latin typeface="Gill Sans MT"/>
                <a:cs typeface="Gill Sans MT"/>
              </a:rPr>
              <a:t>individual </a:t>
            </a:r>
            <a:r>
              <a:rPr sz="4200">
                <a:latin typeface="Gill Sans MT"/>
                <a:cs typeface="Gill Sans MT"/>
              </a:rPr>
              <a:t>objects</a:t>
            </a:r>
            <a:r>
              <a:rPr sz="4200" spc="45">
                <a:latin typeface="Gill Sans MT"/>
                <a:cs typeface="Gill Sans MT"/>
              </a:rPr>
              <a:t> </a:t>
            </a:r>
            <a:r>
              <a:rPr sz="4200" spc="-15">
                <a:latin typeface="Gill Sans MT"/>
                <a:cs typeface="Gill Sans MT"/>
              </a:rPr>
              <a:t>created</a:t>
            </a:r>
            <a:r>
              <a:rPr sz="4200" spc="10">
                <a:latin typeface="Gill Sans MT"/>
                <a:cs typeface="Gill Sans MT"/>
              </a:rPr>
              <a:t> </a:t>
            </a:r>
            <a:r>
              <a:rPr sz="4200" spc="-30">
                <a:latin typeface="Gill Sans MT"/>
                <a:cs typeface="Gill Sans MT"/>
              </a:rPr>
              <a:t>from	</a:t>
            </a:r>
            <a:r>
              <a:rPr sz="4200" spc="-5">
                <a:latin typeface="Gill Sans MT"/>
                <a:cs typeface="Gill Sans MT"/>
              </a:rPr>
              <a:t>the</a:t>
            </a:r>
            <a:r>
              <a:rPr sz="4200" spc="-90">
                <a:latin typeface="Gill Sans MT"/>
                <a:cs typeface="Gill Sans MT"/>
              </a:rPr>
              <a:t> </a:t>
            </a:r>
            <a:r>
              <a:rPr sz="4200">
                <a:latin typeface="Gill Sans MT"/>
                <a:cs typeface="Gill Sans MT"/>
              </a:rPr>
              <a:t>class.</a:t>
            </a:r>
          </a:p>
        </p:txBody>
      </p:sp>
      <p:sp>
        <p:nvSpPr>
          <p:cNvPr id="4" name="object 4"/>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69147" y="673100"/>
            <a:ext cx="3866515" cy="1305560"/>
          </a:xfrm>
          <a:prstGeom prst="rect">
            <a:avLst/>
          </a:prstGeom>
        </p:spPr>
        <p:txBody>
          <a:bodyPr vert="horz" wrap="square" lIns="0" tIns="12700" rIns="0" bIns="0" rtlCol="0">
            <a:spAutoFit/>
          </a:bodyPr>
          <a:lstStyle/>
          <a:p>
            <a:pPr marL="12700">
              <a:lnSpc>
                <a:spcPct val="100000"/>
              </a:lnSpc>
              <a:spcBef>
                <a:spcPts val="100"/>
              </a:spcBef>
            </a:pPr>
            <a:r>
              <a:rPr>
                <a:latin typeface="Courier New"/>
                <a:cs typeface="Courier New"/>
              </a:rPr>
              <a:t>static</a:t>
            </a:r>
          </a:p>
        </p:txBody>
      </p:sp>
      <p:sp>
        <p:nvSpPr>
          <p:cNvPr id="3" name="object 3"/>
          <p:cNvSpPr/>
          <p:nvPr/>
        </p:nvSpPr>
        <p:spPr>
          <a:xfrm>
            <a:off x="0" y="3428762"/>
            <a:ext cx="13004800" cy="0"/>
          </a:xfrm>
          <a:custGeom>
            <a:avLst/>
            <a:gdLst/>
            <a:ahLst/>
            <a:cxnLst/>
            <a:rect l="l" t="t" r="r" b="b"/>
            <a:pathLst>
              <a:path w="13004800">
                <a:moveTo>
                  <a:pt x="0" y="0"/>
                </a:moveTo>
                <a:lnTo>
                  <a:pt x="13004800" y="0"/>
                </a:lnTo>
              </a:path>
            </a:pathLst>
          </a:custGeom>
          <a:ln w="3175">
            <a:solidFill>
              <a:srgbClr val="000000"/>
            </a:solidFill>
          </a:ln>
        </p:spPr>
        <p:txBody>
          <a:bodyPr wrap="square" lIns="0" tIns="0" rIns="0" bIns="0" rtlCol="0"/>
          <a:lstStyle/>
          <a:p>
            <a:endParaRPr/>
          </a:p>
        </p:txBody>
      </p:sp>
      <p:sp>
        <p:nvSpPr>
          <p:cNvPr id="4" name="object 4"/>
          <p:cNvSpPr txBox="1"/>
          <p:nvPr/>
        </p:nvSpPr>
        <p:spPr>
          <a:xfrm>
            <a:off x="501563" y="1955800"/>
            <a:ext cx="11990705" cy="5726430"/>
          </a:xfrm>
          <a:prstGeom prst="rect">
            <a:avLst/>
          </a:prstGeom>
        </p:spPr>
        <p:txBody>
          <a:bodyPr vert="horz" wrap="square" lIns="0" tIns="12700" rIns="0" bIns="0" rtlCol="0">
            <a:spAutoFit/>
          </a:bodyPr>
          <a:lstStyle/>
          <a:p>
            <a:pPr algn="ctr">
              <a:lnSpc>
                <a:spcPts val="5020"/>
              </a:lnSpc>
              <a:spcBef>
                <a:spcPts val="100"/>
              </a:spcBef>
            </a:pPr>
            <a:r>
              <a:rPr sz="4200" spc="-5">
                <a:latin typeface="Gill Sans MT"/>
                <a:cs typeface="Gill Sans MT"/>
              </a:rPr>
              <a:t>Associates </a:t>
            </a:r>
            <a:r>
              <a:rPr sz="4200">
                <a:latin typeface="Gill Sans MT"/>
                <a:cs typeface="Gill Sans MT"/>
              </a:rPr>
              <a:t>something </a:t>
            </a:r>
            <a:r>
              <a:rPr sz="4200" spc="-5">
                <a:latin typeface="Gill Sans MT"/>
                <a:cs typeface="Gill Sans MT"/>
              </a:rPr>
              <a:t>with </a:t>
            </a:r>
            <a:r>
              <a:rPr sz="4200" b="1" spc="220">
                <a:latin typeface="Gill Sans MT"/>
                <a:cs typeface="Gill Sans MT"/>
              </a:rPr>
              <a:t>the </a:t>
            </a:r>
            <a:r>
              <a:rPr sz="4200" b="1" spc="160">
                <a:latin typeface="Gill Sans MT"/>
                <a:cs typeface="Gill Sans MT"/>
              </a:rPr>
              <a:t>class</a:t>
            </a:r>
            <a:r>
              <a:rPr sz="4200" b="1" spc="-65">
                <a:latin typeface="Gill Sans MT"/>
                <a:cs typeface="Gill Sans MT"/>
              </a:rPr>
              <a:t> </a:t>
            </a:r>
            <a:r>
              <a:rPr sz="4200" b="1" spc="180">
                <a:latin typeface="Gill Sans MT"/>
                <a:cs typeface="Gill Sans MT"/>
              </a:rPr>
              <a:t>itself</a:t>
            </a:r>
            <a:r>
              <a:rPr sz="4200" spc="180">
                <a:latin typeface="Gill Sans MT"/>
                <a:cs typeface="Gill Sans MT"/>
              </a:rPr>
              <a:t>,</a:t>
            </a:r>
            <a:endParaRPr sz="4200">
              <a:latin typeface="Gill Sans MT"/>
              <a:cs typeface="Gill Sans MT"/>
            </a:endParaRPr>
          </a:p>
          <a:p>
            <a:pPr algn="ctr">
              <a:lnSpc>
                <a:spcPts val="5020"/>
              </a:lnSpc>
              <a:tabLst>
                <a:tab pos="581025" algn="l"/>
                <a:tab pos="10011410" algn="l"/>
              </a:tabLst>
            </a:pPr>
            <a:r>
              <a:rPr sz="4200">
                <a:latin typeface="Gill Sans MT"/>
                <a:cs typeface="Gill Sans MT"/>
              </a:rPr>
              <a:t>as	</a:t>
            </a:r>
            <a:r>
              <a:rPr sz="4200" spc="-5">
                <a:latin typeface="Gill Sans MT"/>
                <a:cs typeface="Gill Sans MT"/>
              </a:rPr>
              <a:t>opposed </a:t>
            </a:r>
            <a:r>
              <a:rPr sz="4200">
                <a:latin typeface="Gill Sans MT"/>
                <a:cs typeface="Gill Sans MT"/>
              </a:rPr>
              <a:t>to </a:t>
            </a:r>
            <a:r>
              <a:rPr sz="4200" spc="-5">
                <a:latin typeface="Gill Sans MT"/>
                <a:cs typeface="Gill Sans MT"/>
              </a:rPr>
              <a:t>individual </a:t>
            </a:r>
            <a:r>
              <a:rPr sz="4200">
                <a:latin typeface="Gill Sans MT"/>
                <a:cs typeface="Gill Sans MT"/>
              </a:rPr>
              <a:t>objects</a:t>
            </a:r>
            <a:r>
              <a:rPr sz="4200" spc="45">
                <a:latin typeface="Gill Sans MT"/>
                <a:cs typeface="Gill Sans MT"/>
              </a:rPr>
              <a:t> </a:t>
            </a:r>
            <a:r>
              <a:rPr sz="4200" spc="-15">
                <a:latin typeface="Gill Sans MT"/>
                <a:cs typeface="Gill Sans MT"/>
              </a:rPr>
              <a:t>created</a:t>
            </a:r>
            <a:r>
              <a:rPr sz="4200" spc="10">
                <a:latin typeface="Gill Sans MT"/>
                <a:cs typeface="Gill Sans MT"/>
              </a:rPr>
              <a:t> </a:t>
            </a:r>
            <a:r>
              <a:rPr sz="4200" spc="-30">
                <a:latin typeface="Gill Sans MT"/>
                <a:cs typeface="Gill Sans MT"/>
              </a:rPr>
              <a:t>from	</a:t>
            </a:r>
            <a:r>
              <a:rPr sz="4200" spc="-5">
                <a:latin typeface="Gill Sans MT"/>
                <a:cs typeface="Gill Sans MT"/>
              </a:rPr>
              <a:t>the</a:t>
            </a:r>
            <a:r>
              <a:rPr sz="4200" spc="-90">
                <a:latin typeface="Gill Sans MT"/>
                <a:cs typeface="Gill Sans MT"/>
              </a:rPr>
              <a:t> </a:t>
            </a:r>
            <a:r>
              <a:rPr sz="4200">
                <a:latin typeface="Gill Sans MT"/>
                <a:cs typeface="Gill Sans MT"/>
              </a:rPr>
              <a:t>class.</a:t>
            </a:r>
          </a:p>
          <a:p>
            <a:pPr>
              <a:lnSpc>
                <a:spcPct val="100000"/>
              </a:lnSpc>
              <a:spcBef>
                <a:spcPts val="15"/>
              </a:spcBef>
            </a:pPr>
            <a:endParaRPr sz="5350">
              <a:latin typeface="Times New Roman"/>
              <a:cs typeface="Times New Roman"/>
            </a:endParaRPr>
          </a:p>
          <a:p>
            <a:pPr marL="2854325" marR="2407285" indent="-640715">
              <a:lnSpc>
                <a:spcPts val="4800"/>
              </a:lnSpc>
            </a:pPr>
            <a:r>
              <a:rPr sz="4200" spc="-5">
                <a:latin typeface="Courier New"/>
                <a:cs typeface="Courier New"/>
              </a:rPr>
              <a:t>public class MyClass </a:t>
            </a:r>
            <a:r>
              <a:rPr sz="4200">
                <a:latin typeface="Courier New"/>
                <a:cs typeface="Courier New"/>
              </a:rPr>
              <a:t>{  </a:t>
            </a:r>
            <a:r>
              <a:rPr sz="4200" spc="-5">
                <a:latin typeface="Courier New"/>
                <a:cs typeface="Courier New"/>
              </a:rPr>
              <a:t>public static </a:t>
            </a:r>
            <a:r>
              <a:rPr sz="4200">
                <a:latin typeface="Courier New"/>
                <a:cs typeface="Courier New"/>
              </a:rPr>
              <a:t>void  </a:t>
            </a:r>
            <a:r>
              <a:rPr sz="4200" spc="-5">
                <a:latin typeface="Courier New"/>
                <a:cs typeface="Courier New"/>
              </a:rPr>
              <a:t>main(String[] args)</a:t>
            </a:r>
            <a:r>
              <a:rPr sz="4200" spc="-95">
                <a:latin typeface="Courier New"/>
                <a:cs typeface="Courier New"/>
              </a:rPr>
              <a:t> </a:t>
            </a:r>
            <a:r>
              <a:rPr sz="4200">
                <a:latin typeface="Courier New"/>
                <a:cs typeface="Courier New"/>
              </a:rPr>
              <a:t>{</a:t>
            </a:r>
          </a:p>
          <a:p>
            <a:pPr marL="3494404">
              <a:lnSpc>
                <a:spcPts val="4560"/>
              </a:lnSpc>
            </a:pPr>
            <a:r>
              <a:rPr sz="4200">
                <a:latin typeface="Courier New"/>
                <a:cs typeface="Courier New"/>
              </a:rPr>
              <a:t>...</a:t>
            </a:r>
          </a:p>
          <a:p>
            <a:pPr marL="2854325">
              <a:lnSpc>
                <a:spcPts val="4800"/>
              </a:lnSpc>
            </a:pPr>
            <a:r>
              <a:rPr sz="4200">
                <a:latin typeface="Courier New"/>
                <a:cs typeface="Courier New"/>
              </a:rPr>
              <a:t>}</a:t>
            </a:r>
          </a:p>
          <a:p>
            <a:pPr marL="2214245">
              <a:lnSpc>
                <a:spcPts val="4920"/>
              </a:lnSpc>
            </a:pPr>
            <a:r>
              <a:rPr sz="4200">
                <a:latin typeface="Courier New"/>
                <a:cs typeface="Courier New"/>
              </a:rPr>
              <a:t>}</a:t>
            </a:r>
          </a:p>
        </p:txBody>
      </p:sp>
      <p:sp>
        <p:nvSpPr>
          <p:cNvPr id="5" name="object 5"/>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
        <p:nvSpPr>
          <p:cNvPr id="6" name="object 6"/>
          <p:cNvSpPr txBox="1"/>
          <p:nvPr/>
        </p:nvSpPr>
        <p:spPr>
          <a:xfrm>
            <a:off x="114300" y="9728200"/>
            <a:ext cx="12129135" cy="1021080"/>
          </a:xfrm>
          <a:prstGeom prst="rect">
            <a:avLst/>
          </a:prstGeom>
        </p:spPr>
        <p:txBody>
          <a:bodyPr vert="horz" wrap="square" lIns="0" tIns="12700" rIns="0" bIns="0" rtlCol="0">
            <a:spAutoFit/>
          </a:bodyPr>
          <a:lstStyle/>
          <a:p>
            <a:pPr marL="12700">
              <a:lnSpc>
                <a:spcPts val="2620"/>
              </a:lnSpc>
              <a:spcBef>
                <a:spcPts val="100"/>
              </a:spcBef>
            </a:pPr>
            <a:r>
              <a:rPr sz="2200" spc="-5">
                <a:latin typeface="Lucida Sans Unicode"/>
                <a:cs typeface="Lucida Sans Unicode"/>
              </a:rPr>
              <a:t>-You’ve been defining main and all </a:t>
            </a:r>
            <a:r>
              <a:rPr sz="2200">
                <a:latin typeface="Lucida Sans Unicode"/>
                <a:cs typeface="Lucida Sans Unicode"/>
              </a:rPr>
              <a:t>your </a:t>
            </a:r>
            <a:r>
              <a:rPr sz="2200" spc="-5">
                <a:latin typeface="Lucida Sans Unicode"/>
                <a:cs typeface="Lucida Sans Unicode"/>
              </a:rPr>
              <a:t>methods this way the entire</a:t>
            </a:r>
            <a:r>
              <a:rPr sz="2200" spc="45">
                <a:latin typeface="Lucida Sans Unicode"/>
                <a:cs typeface="Lucida Sans Unicode"/>
              </a:rPr>
              <a:t> </a:t>
            </a:r>
            <a:r>
              <a:rPr sz="2200" spc="-5">
                <a:latin typeface="Lucida Sans Unicode"/>
                <a:cs typeface="Lucida Sans Unicode"/>
              </a:rPr>
              <a:t>time</a:t>
            </a:r>
            <a:endParaRPr sz="2200">
              <a:latin typeface="Lucida Sans Unicode"/>
              <a:cs typeface="Lucida Sans Unicode"/>
            </a:endParaRPr>
          </a:p>
          <a:p>
            <a:pPr marL="12700" marR="5080">
              <a:lnSpc>
                <a:spcPts val="2600"/>
              </a:lnSpc>
              <a:spcBef>
                <a:spcPts val="100"/>
              </a:spcBef>
              <a:tabLst>
                <a:tab pos="9323070" algn="l"/>
              </a:tabLst>
            </a:pPr>
            <a:r>
              <a:rPr sz="2200" spc="-5">
                <a:latin typeface="Lucida Sans Unicode"/>
                <a:cs typeface="Lucida Sans Unicode"/>
              </a:rPr>
              <a:t>-Java forces all </a:t>
            </a:r>
            <a:r>
              <a:rPr sz="2200">
                <a:latin typeface="Lucida Sans Unicode"/>
                <a:cs typeface="Lucida Sans Unicode"/>
              </a:rPr>
              <a:t>source code </a:t>
            </a:r>
            <a:r>
              <a:rPr sz="2200" spc="-5">
                <a:latin typeface="Lucida Sans Unicode"/>
                <a:cs typeface="Lucida Sans Unicode"/>
              </a:rPr>
              <a:t>to </a:t>
            </a:r>
            <a:r>
              <a:rPr sz="2200">
                <a:latin typeface="Lucida Sans Unicode"/>
                <a:cs typeface="Lucida Sans Unicode"/>
              </a:rPr>
              <a:t>be in </a:t>
            </a:r>
            <a:r>
              <a:rPr sz="2200" spc="-5">
                <a:latin typeface="Lucida Sans Unicode"/>
                <a:cs typeface="Lucida Sans Unicode"/>
              </a:rPr>
              <a:t>classes, </a:t>
            </a:r>
            <a:r>
              <a:rPr sz="2200">
                <a:latin typeface="Lucida Sans Unicode"/>
                <a:cs typeface="Lucida Sans Unicode"/>
              </a:rPr>
              <a:t>so </a:t>
            </a:r>
            <a:r>
              <a:rPr sz="2200" spc="-5">
                <a:latin typeface="Lucida Sans Unicode"/>
                <a:cs typeface="Lucida Sans Unicode"/>
              </a:rPr>
              <a:t>this</a:t>
            </a:r>
            <a:r>
              <a:rPr sz="2200" spc="114">
                <a:latin typeface="Lucida Sans Unicode"/>
                <a:cs typeface="Lucida Sans Unicode"/>
              </a:rPr>
              <a:t> </a:t>
            </a:r>
            <a:r>
              <a:rPr sz="2200">
                <a:latin typeface="Lucida Sans Unicode"/>
                <a:cs typeface="Lucida Sans Unicode"/>
              </a:rPr>
              <a:t>is</a:t>
            </a:r>
            <a:r>
              <a:rPr sz="2200" spc="10">
                <a:latin typeface="Lucida Sans Unicode"/>
                <a:cs typeface="Lucida Sans Unicode"/>
              </a:rPr>
              <a:t> </a:t>
            </a:r>
            <a:r>
              <a:rPr sz="2200" spc="-5">
                <a:latin typeface="Lucida Sans Unicode"/>
                <a:cs typeface="Lucida Sans Unicode"/>
              </a:rPr>
              <a:t>unavoidable.</a:t>
            </a:r>
            <a:r>
              <a:rPr lang="en-US" sz="2200" spc="-5">
                <a:latin typeface="Lucida Sans Unicode"/>
                <a:cs typeface="Lucida Sans Unicode"/>
              </a:rPr>
              <a:t> </a:t>
            </a:r>
            <a:r>
              <a:rPr sz="2200" spc="-5">
                <a:latin typeface="Lucida Sans Unicode"/>
                <a:cs typeface="Lucida Sans Unicode"/>
              </a:rPr>
              <a:t>However, </a:t>
            </a:r>
            <a:r>
              <a:rPr sz="2200">
                <a:latin typeface="Lucida Sans Unicode"/>
                <a:cs typeface="Lucida Sans Unicode"/>
              </a:rPr>
              <a:t>we</a:t>
            </a:r>
            <a:r>
              <a:rPr sz="2200" spc="-45">
                <a:latin typeface="Lucida Sans Unicode"/>
                <a:cs typeface="Lucida Sans Unicode"/>
              </a:rPr>
              <a:t> </a:t>
            </a:r>
            <a:r>
              <a:rPr sz="2200" spc="-5">
                <a:latin typeface="Lucida Sans Unicode"/>
                <a:cs typeface="Lucida Sans Unicode"/>
              </a:rPr>
              <a:t>haven’t  really gotten into proper objects</a:t>
            </a:r>
            <a:r>
              <a:rPr sz="2200" spc="15">
                <a:latin typeface="Lucida Sans Unicode"/>
                <a:cs typeface="Lucida Sans Unicode"/>
              </a:rPr>
              <a:t> </a:t>
            </a:r>
            <a:r>
              <a:rPr sz="2200" spc="-5">
                <a:latin typeface="Lucida Sans Unicode"/>
                <a:cs typeface="Lucida Sans Unicode"/>
              </a:rPr>
              <a:t>yet.</a:t>
            </a:r>
            <a:endParaRPr sz="2200">
              <a:latin typeface="Lucida Sans Unicode"/>
              <a:cs typeface="Lucida Sans Unicode"/>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3322" y="0"/>
            <a:ext cx="11305540" cy="1305560"/>
          </a:xfrm>
          <a:prstGeom prst="rect">
            <a:avLst/>
          </a:prstGeom>
        </p:spPr>
        <p:txBody>
          <a:bodyPr vert="horz" wrap="square" lIns="0" tIns="12700" rIns="0" bIns="0" rtlCol="0">
            <a:spAutoFit/>
          </a:bodyPr>
          <a:lstStyle/>
          <a:p>
            <a:pPr marL="12700">
              <a:lnSpc>
                <a:spcPct val="100000"/>
              </a:lnSpc>
              <a:spcBef>
                <a:spcPts val="100"/>
              </a:spcBef>
            </a:pPr>
            <a:r>
              <a:rPr>
                <a:latin typeface="Courier New"/>
                <a:cs typeface="Courier New"/>
              </a:rPr>
              <a:t>static</a:t>
            </a:r>
            <a:r>
              <a:rPr spc="-3595">
                <a:latin typeface="Courier New"/>
                <a:cs typeface="Courier New"/>
              </a:rPr>
              <a:t> </a:t>
            </a:r>
            <a:r>
              <a:rPr spc="-5"/>
              <a:t>vs. non-</a:t>
            </a:r>
            <a:r>
              <a:rPr spc="-5">
                <a:latin typeface="Courier New"/>
                <a:cs typeface="Courier New"/>
              </a:rPr>
              <a:t>static</a:t>
            </a:r>
          </a:p>
        </p:txBody>
      </p:sp>
      <p:sp>
        <p:nvSpPr>
          <p:cNvPr id="3" name="object 3"/>
          <p:cNvSpPr txBox="1"/>
          <p:nvPr/>
        </p:nvSpPr>
        <p:spPr>
          <a:xfrm>
            <a:off x="2303871" y="1188720"/>
            <a:ext cx="8387080" cy="1910080"/>
          </a:xfrm>
          <a:prstGeom prst="rect">
            <a:avLst/>
          </a:prstGeom>
        </p:spPr>
        <p:txBody>
          <a:bodyPr vert="horz" wrap="square" lIns="0" tIns="12700" rIns="0" bIns="0" rtlCol="0">
            <a:spAutoFit/>
          </a:bodyPr>
          <a:lstStyle/>
          <a:p>
            <a:pPr algn="ctr">
              <a:lnSpc>
                <a:spcPts val="4970"/>
              </a:lnSpc>
              <a:spcBef>
                <a:spcPts val="100"/>
              </a:spcBef>
            </a:pPr>
            <a:r>
              <a:rPr sz="4200" spc="-5">
                <a:latin typeface="Gill Sans MT"/>
                <a:cs typeface="Gill Sans MT"/>
              </a:rPr>
              <a:t>With static: </a:t>
            </a:r>
            <a:r>
              <a:rPr sz="4200">
                <a:latin typeface="Gill Sans MT"/>
                <a:cs typeface="Gill Sans MT"/>
              </a:rPr>
              <a:t>associated </a:t>
            </a:r>
            <a:r>
              <a:rPr sz="4200" spc="-5">
                <a:latin typeface="Gill Sans MT"/>
                <a:cs typeface="Gill Sans MT"/>
              </a:rPr>
              <a:t>with the</a:t>
            </a:r>
            <a:r>
              <a:rPr sz="4200" spc="-465">
                <a:latin typeface="Gill Sans MT"/>
                <a:cs typeface="Gill Sans MT"/>
              </a:rPr>
              <a:t> </a:t>
            </a:r>
            <a:r>
              <a:rPr sz="4200">
                <a:latin typeface="Gill Sans MT"/>
                <a:cs typeface="Gill Sans MT"/>
              </a:rPr>
              <a:t>class.</a:t>
            </a:r>
          </a:p>
          <a:p>
            <a:pPr algn="ctr">
              <a:lnSpc>
                <a:spcPts val="4900"/>
              </a:lnSpc>
            </a:pPr>
            <a:r>
              <a:rPr sz="4200" spc="-5">
                <a:latin typeface="Gill Sans MT"/>
                <a:cs typeface="Gill Sans MT"/>
              </a:rPr>
              <a:t>Without static: </a:t>
            </a:r>
            <a:r>
              <a:rPr sz="4200">
                <a:latin typeface="Gill Sans MT"/>
                <a:cs typeface="Gill Sans MT"/>
              </a:rPr>
              <a:t>associated </a:t>
            </a:r>
            <a:r>
              <a:rPr sz="4200" spc="-5">
                <a:latin typeface="Gill Sans MT"/>
                <a:cs typeface="Gill Sans MT"/>
              </a:rPr>
              <a:t>with</a:t>
            </a:r>
            <a:r>
              <a:rPr sz="4200" spc="-459">
                <a:latin typeface="Gill Sans MT"/>
                <a:cs typeface="Gill Sans MT"/>
              </a:rPr>
              <a:t> </a:t>
            </a:r>
            <a:r>
              <a:rPr sz="4200">
                <a:latin typeface="Gill Sans MT"/>
                <a:cs typeface="Gill Sans MT"/>
              </a:rPr>
              <a:t>objects</a:t>
            </a:r>
          </a:p>
          <a:p>
            <a:pPr algn="ctr">
              <a:lnSpc>
                <a:spcPts val="4970"/>
              </a:lnSpc>
            </a:pPr>
            <a:r>
              <a:rPr sz="4200" i="1" spc="-10">
                <a:latin typeface="Gill Sans MT"/>
                <a:cs typeface="Gill Sans MT"/>
              </a:rPr>
              <a:t>created </a:t>
            </a:r>
            <a:r>
              <a:rPr sz="4200" i="1" spc="-25">
                <a:latin typeface="Gill Sans MT"/>
                <a:cs typeface="Gill Sans MT"/>
              </a:rPr>
              <a:t>from </a:t>
            </a:r>
            <a:r>
              <a:rPr sz="4200" spc="-5">
                <a:latin typeface="Gill Sans MT"/>
                <a:cs typeface="Gill Sans MT"/>
              </a:rPr>
              <a:t>the</a:t>
            </a:r>
            <a:r>
              <a:rPr sz="4200" spc="10">
                <a:latin typeface="Gill Sans MT"/>
                <a:cs typeface="Gill Sans MT"/>
              </a:rPr>
              <a:t> </a:t>
            </a:r>
            <a:r>
              <a:rPr sz="4200">
                <a:latin typeface="Gill Sans MT"/>
                <a:cs typeface="Gill Sans MT"/>
              </a:rPr>
              <a:t>class.</a:t>
            </a:r>
          </a:p>
        </p:txBody>
      </p:sp>
      <p:sp>
        <p:nvSpPr>
          <p:cNvPr id="4" name="object 4"/>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3C7E-C4F7-4D39-94BF-A49138367DD7}"/>
              </a:ext>
            </a:extLst>
          </p:cNvPr>
          <p:cNvSpPr>
            <a:spLocks noGrp="1"/>
          </p:cNvSpPr>
          <p:nvPr>
            <p:ph type="title"/>
          </p:nvPr>
        </p:nvSpPr>
        <p:spPr>
          <a:xfrm>
            <a:off x="468589" y="334049"/>
            <a:ext cx="12043548" cy="2462213"/>
          </a:xfrm>
        </p:spPr>
        <p:txBody>
          <a:bodyPr/>
          <a:lstStyle/>
          <a:p>
            <a:pPr algn="ctr"/>
            <a:r>
              <a:rPr lang="en-US" sz="8000"/>
              <a:t>Real-world objects </a:t>
            </a:r>
            <a:br>
              <a:rPr lang="en-US" sz="8000"/>
            </a:br>
            <a:r>
              <a:rPr lang="en-US" sz="8000"/>
              <a:t>has 2 characteristics</a:t>
            </a:r>
          </a:p>
        </p:txBody>
      </p:sp>
      <p:pic>
        <p:nvPicPr>
          <p:cNvPr id="8" name="Picture 7">
            <a:extLst>
              <a:ext uri="{FF2B5EF4-FFF2-40B4-BE49-F238E27FC236}">
                <a16:creationId xmlns:a16="http://schemas.microsoft.com/office/drawing/2014/main" id="{54E4C643-BAA1-4F4C-B9BC-CA2627B51219}"/>
              </a:ext>
            </a:extLst>
          </p:cNvPr>
          <p:cNvPicPr>
            <a:picLocks noChangeAspect="1"/>
          </p:cNvPicPr>
          <p:nvPr/>
        </p:nvPicPr>
        <p:blipFill>
          <a:blip r:embed="rId3"/>
          <a:stretch>
            <a:fillRect/>
          </a:stretch>
        </p:blipFill>
        <p:spPr>
          <a:xfrm>
            <a:off x="5380545" y="4044025"/>
            <a:ext cx="2219635" cy="2181529"/>
          </a:xfrm>
          <a:prstGeom prst="rect">
            <a:avLst/>
          </a:prstGeom>
        </p:spPr>
      </p:pic>
      <p:sp>
        <p:nvSpPr>
          <p:cNvPr id="11" name="object 3">
            <a:extLst>
              <a:ext uri="{FF2B5EF4-FFF2-40B4-BE49-F238E27FC236}">
                <a16:creationId xmlns:a16="http://schemas.microsoft.com/office/drawing/2014/main" id="{25703C1D-8B5B-4BE3-90F0-15FB3A3D6DB5}"/>
              </a:ext>
            </a:extLst>
          </p:cNvPr>
          <p:cNvSpPr txBox="1"/>
          <p:nvPr/>
        </p:nvSpPr>
        <p:spPr>
          <a:xfrm>
            <a:off x="1473200" y="3601002"/>
            <a:ext cx="2184400" cy="868379"/>
          </a:xfrm>
          <a:prstGeom prst="rect">
            <a:avLst/>
          </a:prstGeom>
        </p:spPr>
        <p:txBody>
          <a:bodyPr vert="horz" wrap="square" lIns="0" tIns="12700" rIns="0" bIns="0" rtlCol="0">
            <a:spAutoFit/>
          </a:bodyPr>
          <a:lstStyle/>
          <a:p>
            <a:pPr>
              <a:lnSpc>
                <a:spcPct val="150000"/>
              </a:lnSpc>
              <a:spcBef>
                <a:spcPts val="100"/>
              </a:spcBef>
              <a:tabLst>
                <a:tab pos="2407920" algn="l"/>
                <a:tab pos="2878455" algn="l"/>
              </a:tabLst>
            </a:pPr>
            <a:r>
              <a:rPr lang="en-US" sz="4200">
                <a:solidFill>
                  <a:srgbClr val="FF0000"/>
                </a:solidFill>
                <a:latin typeface="Gill Sans MT"/>
                <a:cs typeface="Gill Sans MT"/>
              </a:rPr>
              <a:t>1 - State</a:t>
            </a:r>
          </a:p>
        </p:txBody>
      </p:sp>
      <p:sp>
        <p:nvSpPr>
          <p:cNvPr id="12" name="object 3">
            <a:extLst>
              <a:ext uri="{FF2B5EF4-FFF2-40B4-BE49-F238E27FC236}">
                <a16:creationId xmlns:a16="http://schemas.microsoft.com/office/drawing/2014/main" id="{9EA86AA7-615F-43C6-8935-560F26A85934}"/>
              </a:ext>
            </a:extLst>
          </p:cNvPr>
          <p:cNvSpPr txBox="1"/>
          <p:nvPr/>
        </p:nvSpPr>
        <p:spPr>
          <a:xfrm>
            <a:off x="9337035" y="3609836"/>
            <a:ext cx="2981967" cy="2472472"/>
          </a:xfrm>
          <a:prstGeom prst="rect">
            <a:avLst/>
          </a:prstGeom>
        </p:spPr>
        <p:txBody>
          <a:bodyPr vert="horz" wrap="square" lIns="0" tIns="12700" rIns="0" bIns="0" rtlCol="0">
            <a:spAutoFit/>
          </a:bodyPr>
          <a:lstStyle/>
          <a:p>
            <a:pPr>
              <a:lnSpc>
                <a:spcPct val="150000"/>
              </a:lnSpc>
              <a:spcBef>
                <a:spcPts val="100"/>
              </a:spcBef>
              <a:tabLst>
                <a:tab pos="2407920" algn="l"/>
                <a:tab pos="2878455" algn="l"/>
              </a:tabLst>
            </a:pPr>
            <a:r>
              <a:rPr lang="en-US" sz="4200">
                <a:solidFill>
                  <a:srgbClr val="FF0000"/>
                </a:solidFill>
                <a:latin typeface="Gill Sans MT"/>
                <a:cs typeface="Gill Sans MT"/>
              </a:rPr>
              <a:t>2 – Behavior</a:t>
            </a:r>
          </a:p>
          <a:p>
            <a:pPr>
              <a:lnSpc>
                <a:spcPct val="150000"/>
              </a:lnSpc>
              <a:spcBef>
                <a:spcPts val="100"/>
              </a:spcBef>
              <a:tabLst>
                <a:tab pos="2407920" algn="l"/>
                <a:tab pos="2878455" algn="l"/>
              </a:tabLst>
            </a:pPr>
            <a:r>
              <a:rPr lang="en-US" sz="3200">
                <a:solidFill>
                  <a:srgbClr val="FF0000"/>
                </a:solidFill>
                <a:latin typeface="Gill Sans MT"/>
                <a:cs typeface="Gill Sans MT"/>
              </a:rPr>
              <a:t>(Something the dog does)</a:t>
            </a:r>
          </a:p>
        </p:txBody>
      </p:sp>
      <p:sp>
        <p:nvSpPr>
          <p:cNvPr id="14" name="object 3">
            <a:extLst>
              <a:ext uri="{FF2B5EF4-FFF2-40B4-BE49-F238E27FC236}">
                <a16:creationId xmlns:a16="http://schemas.microsoft.com/office/drawing/2014/main" id="{FBDD8D37-1333-4AB2-9FB8-14CC42CB9CD2}"/>
              </a:ext>
            </a:extLst>
          </p:cNvPr>
          <p:cNvSpPr txBox="1"/>
          <p:nvPr/>
        </p:nvSpPr>
        <p:spPr>
          <a:xfrm>
            <a:off x="1473200" y="5093576"/>
            <a:ext cx="2868326" cy="1977464"/>
          </a:xfrm>
          <a:prstGeom prst="rect">
            <a:avLst/>
          </a:prstGeom>
        </p:spPr>
        <p:txBody>
          <a:bodyPr vert="horz" wrap="square" lIns="0" tIns="12700" rIns="0" bIns="0" rtlCol="0">
            <a:spAutoFit/>
          </a:bodyPr>
          <a:lstStyle/>
          <a:p>
            <a:pPr>
              <a:spcBef>
                <a:spcPts val="100"/>
              </a:spcBef>
              <a:tabLst>
                <a:tab pos="2407920" algn="l"/>
                <a:tab pos="2878455" algn="l"/>
              </a:tabLst>
            </a:pPr>
            <a:r>
              <a:rPr lang="en-US" sz="4200" err="1">
                <a:latin typeface="Gill Sans MT"/>
                <a:cs typeface="Gill Sans MT"/>
              </a:rPr>
              <a:t>int</a:t>
            </a:r>
            <a:r>
              <a:rPr lang="en-US" sz="4200">
                <a:latin typeface="Gill Sans MT"/>
                <a:cs typeface="Gill Sans MT"/>
              </a:rPr>
              <a:t> Breed</a:t>
            </a:r>
          </a:p>
          <a:p>
            <a:pPr>
              <a:spcBef>
                <a:spcPts val="100"/>
              </a:spcBef>
              <a:tabLst>
                <a:tab pos="2407920" algn="l"/>
                <a:tab pos="2878455" algn="l"/>
              </a:tabLst>
            </a:pPr>
            <a:r>
              <a:rPr lang="en-US" sz="4200">
                <a:latin typeface="Gill Sans MT"/>
                <a:cs typeface="Gill Sans MT"/>
              </a:rPr>
              <a:t>String Age</a:t>
            </a:r>
          </a:p>
          <a:p>
            <a:pPr>
              <a:spcBef>
                <a:spcPts val="100"/>
              </a:spcBef>
              <a:tabLst>
                <a:tab pos="2407920" algn="l"/>
                <a:tab pos="2878455" algn="l"/>
              </a:tabLst>
            </a:pPr>
            <a:r>
              <a:rPr lang="en-US" sz="4200">
                <a:latin typeface="Gill Sans MT"/>
                <a:cs typeface="Gill Sans MT"/>
              </a:rPr>
              <a:t>String Color</a:t>
            </a:r>
            <a:endParaRPr sz="4200">
              <a:latin typeface="Gill Sans MT"/>
              <a:cs typeface="Gill Sans MT"/>
            </a:endParaRPr>
          </a:p>
        </p:txBody>
      </p:sp>
      <p:sp>
        <p:nvSpPr>
          <p:cNvPr id="15" name="object 3">
            <a:extLst>
              <a:ext uri="{FF2B5EF4-FFF2-40B4-BE49-F238E27FC236}">
                <a16:creationId xmlns:a16="http://schemas.microsoft.com/office/drawing/2014/main" id="{9F5B4C4B-F590-457A-9A54-916E5CBBD760}"/>
              </a:ext>
            </a:extLst>
          </p:cNvPr>
          <p:cNvSpPr txBox="1"/>
          <p:nvPr/>
        </p:nvSpPr>
        <p:spPr>
          <a:xfrm>
            <a:off x="9494242" y="6543973"/>
            <a:ext cx="2667552" cy="659155"/>
          </a:xfrm>
          <a:prstGeom prst="rect">
            <a:avLst/>
          </a:prstGeom>
        </p:spPr>
        <p:txBody>
          <a:bodyPr vert="horz" wrap="square" lIns="0" tIns="12700" rIns="0" bIns="0" rtlCol="0">
            <a:spAutoFit/>
          </a:bodyPr>
          <a:lstStyle/>
          <a:p>
            <a:pPr>
              <a:spcBef>
                <a:spcPts val="100"/>
              </a:spcBef>
              <a:tabLst>
                <a:tab pos="2407920" algn="l"/>
                <a:tab pos="2878455" algn="l"/>
              </a:tabLst>
            </a:pPr>
            <a:r>
              <a:rPr lang="en-US" sz="4200">
                <a:latin typeface="Gill Sans MT"/>
                <a:cs typeface="Gill Sans MT"/>
              </a:rPr>
              <a:t>Bark()</a:t>
            </a:r>
          </a:p>
        </p:txBody>
      </p:sp>
      <p:sp>
        <p:nvSpPr>
          <p:cNvPr id="16" name="object 3">
            <a:extLst>
              <a:ext uri="{FF2B5EF4-FFF2-40B4-BE49-F238E27FC236}">
                <a16:creationId xmlns:a16="http://schemas.microsoft.com/office/drawing/2014/main" id="{15D44CBF-8FF0-4A02-9162-D424BEC9C55C}"/>
              </a:ext>
            </a:extLst>
          </p:cNvPr>
          <p:cNvSpPr txBox="1"/>
          <p:nvPr/>
        </p:nvSpPr>
        <p:spPr>
          <a:xfrm>
            <a:off x="1168400" y="8774330"/>
            <a:ext cx="3683000" cy="659155"/>
          </a:xfrm>
          <a:prstGeom prst="rect">
            <a:avLst/>
          </a:prstGeom>
        </p:spPr>
        <p:txBody>
          <a:bodyPr vert="horz" wrap="square" lIns="0" tIns="12700" rIns="0" bIns="0" rtlCol="0">
            <a:spAutoFit/>
          </a:bodyPr>
          <a:lstStyle/>
          <a:p>
            <a:pPr>
              <a:spcBef>
                <a:spcPts val="100"/>
              </a:spcBef>
              <a:tabLst>
                <a:tab pos="2407920" algn="l"/>
                <a:tab pos="2878455" algn="l"/>
              </a:tabLst>
            </a:pPr>
            <a:r>
              <a:rPr lang="en-US" sz="4200">
                <a:solidFill>
                  <a:srgbClr val="0070C0"/>
                </a:solidFill>
                <a:latin typeface="Gill Sans MT"/>
                <a:cs typeface="Gill Sans MT"/>
              </a:rPr>
              <a:t>Variables (Fields)</a:t>
            </a:r>
            <a:endParaRPr sz="4200">
              <a:solidFill>
                <a:srgbClr val="0070C0"/>
              </a:solidFill>
              <a:latin typeface="Gill Sans MT"/>
              <a:cs typeface="Gill Sans MT"/>
            </a:endParaRPr>
          </a:p>
        </p:txBody>
      </p:sp>
      <p:sp>
        <p:nvSpPr>
          <p:cNvPr id="17" name="object 3">
            <a:extLst>
              <a:ext uri="{FF2B5EF4-FFF2-40B4-BE49-F238E27FC236}">
                <a16:creationId xmlns:a16="http://schemas.microsoft.com/office/drawing/2014/main" id="{828FDD15-F9E7-4E02-8135-30D3A86FEFF6}"/>
              </a:ext>
            </a:extLst>
          </p:cNvPr>
          <p:cNvSpPr txBox="1"/>
          <p:nvPr/>
        </p:nvSpPr>
        <p:spPr>
          <a:xfrm>
            <a:off x="7848602" y="8774331"/>
            <a:ext cx="4470400" cy="659155"/>
          </a:xfrm>
          <a:prstGeom prst="rect">
            <a:avLst/>
          </a:prstGeom>
        </p:spPr>
        <p:txBody>
          <a:bodyPr vert="horz" wrap="square" lIns="0" tIns="12700" rIns="0" bIns="0" rtlCol="0">
            <a:spAutoFit/>
          </a:bodyPr>
          <a:lstStyle/>
          <a:p>
            <a:pPr>
              <a:spcBef>
                <a:spcPts val="100"/>
              </a:spcBef>
              <a:tabLst>
                <a:tab pos="2407920" algn="l"/>
                <a:tab pos="2878455" algn="l"/>
              </a:tabLst>
            </a:pPr>
            <a:r>
              <a:rPr lang="en-US" sz="4200">
                <a:solidFill>
                  <a:srgbClr val="0070C0"/>
                </a:solidFill>
                <a:latin typeface="Gill Sans MT"/>
                <a:cs typeface="Gill Sans MT"/>
              </a:rPr>
              <a:t>Methods (Functions)</a:t>
            </a:r>
            <a:endParaRPr sz="4200">
              <a:solidFill>
                <a:srgbClr val="0070C0"/>
              </a:solidFill>
              <a:latin typeface="Gill Sans MT"/>
              <a:cs typeface="Gill Sans MT"/>
            </a:endParaRPr>
          </a:p>
        </p:txBody>
      </p:sp>
      <p:sp>
        <p:nvSpPr>
          <p:cNvPr id="4" name="Arrow: Right 3">
            <a:extLst>
              <a:ext uri="{FF2B5EF4-FFF2-40B4-BE49-F238E27FC236}">
                <a16:creationId xmlns:a16="http://schemas.microsoft.com/office/drawing/2014/main" id="{3E9F414A-B5F6-45CD-89C0-9B0F1918BAC4}"/>
              </a:ext>
            </a:extLst>
          </p:cNvPr>
          <p:cNvSpPr/>
          <p:nvPr/>
        </p:nvSpPr>
        <p:spPr>
          <a:xfrm rot="5400000">
            <a:off x="2070100" y="7289800"/>
            <a:ext cx="990600" cy="1295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0C12B71C-F201-4C1C-BAB3-4B92688BA8FF}"/>
              </a:ext>
            </a:extLst>
          </p:cNvPr>
          <p:cNvSpPr/>
          <p:nvPr/>
        </p:nvSpPr>
        <p:spPr>
          <a:xfrm rot="5400000">
            <a:off x="9890541" y="7289800"/>
            <a:ext cx="990600" cy="1295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2521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15" grpId="0"/>
      <p:bldP spid="16" grpId="0"/>
      <p:bldP spid="17" grpId="0"/>
      <p:bldP spid="4" grpId="0" animBg="1"/>
      <p:bldP spid="18" grpId="0" animBg="1"/>
    </p:bld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3322" y="-254000"/>
            <a:ext cx="11305540" cy="1305560"/>
          </a:xfrm>
          <a:prstGeom prst="rect">
            <a:avLst/>
          </a:prstGeom>
        </p:spPr>
        <p:txBody>
          <a:bodyPr vert="horz" wrap="square" lIns="0" tIns="12700" rIns="0" bIns="0" rtlCol="0">
            <a:spAutoFit/>
          </a:bodyPr>
          <a:lstStyle/>
          <a:p>
            <a:pPr marL="12700">
              <a:lnSpc>
                <a:spcPct val="100000"/>
              </a:lnSpc>
              <a:spcBef>
                <a:spcPts val="100"/>
              </a:spcBef>
            </a:pPr>
            <a:r>
              <a:rPr>
                <a:latin typeface="Courier New"/>
                <a:cs typeface="Courier New"/>
              </a:rPr>
              <a:t>static</a:t>
            </a:r>
            <a:r>
              <a:rPr spc="-3595">
                <a:latin typeface="Courier New"/>
                <a:cs typeface="Courier New"/>
              </a:rPr>
              <a:t> </a:t>
            </a:r>
            <a:r>
              <a:rPr spc="-5"/>
              <a:t>vs. non-</a:t>
            </a:r>
            <a:r>
              <a:rPr spc="-5">
                <a:latin typeface="Courier New"/>
                <a:cs typeface="Courier New"/>
              </a:rPr>
              <a:t>static</a:t>
            </a:r>
          </a:p>
        </p:txBody>
      </p:sp>
      <p:sp>
        <p:nvSpPr>
          <p:cNvPr id="3" name="object 3"/>
          <p:cNvSpPr/>
          <p:nvPr/>
        </p:nvSpPr>
        <p:spPr>
          <a:xfrm>
            <a:off x="0" y="2641601"/>
            <a:ext cx="13004800" cy="0"/>
          </a:xfrm>
          <a:custGeom>
            <a:avLst/>
            <a:gdLst/>
            <a:ahLst/>
            <a:cxnLst/>
            <a:rect l="l" t="t" r="r" b="b"/>
            <a:pathLst>
              <a:path w="13004800">
                <a:moveTo>
                  <a:pt x="0" y="0"/>
                </a:moveTo>
                <a:lnTo>
                  <a:pt x="13004800" y="0"/>
                </a:lnTo>
              </a:path>
            </a:pathLst>
          </a:custGeom>
          <a:ln w="38100">
            <a:solidFill>
              <a:srgbClr val="000000"/>
            </a:solidFill>
          </a:ln>
        </p:spPr>
        <p:txBody>
          <a:bodyPr wrap="square" lIns="0" tIns="0" rIns="0" bIns="0" rtlCol="0"/>
          <a:lstStyle/>
          <a:p>
            <a:endParaRPr/>
          </a:p>
        </p:txBody>
      </p:sp>
      <p:sp>
        <p:nvSpPr>
          <p:cNvPr id="4" name="object 4"/>
          <p:cNvSpPr txBox="1"/>
          <p:nvPr/>
        </p:nvSpPr>
        <p:spPr>
          <a:xfrm>
            <a:off x="2303871" y="763270"/>
            <a:ext cx="8387080" cy="5688330"/>
          </a:xfrm>
          <a:prstGeom prst="rect">
            <a:avLst/>
          </a:prstGeom>
        </p:spPr>
        <p:txBody>
          <a:bodyPr vert="horz" wrap="square" lIns="0" tIns="12700" rIns="0" bIns="0" rtlCol="0">
            <a:spAutoFit/>
          </a:bodyPr>
          <a:lstStyle/>
          <a:p>
            <a:pPr algn="ctr">
              <a:lnSpc>
                <a:spcPts val="4970"/>
              </a:lnSpc>
              <a:spcBef>
                <a:spcPts val="100"/>
              </a:spcBef>
            </a:pPr>
            <a:r>
              <a:rPr sz="4200" spc="-5">
                <a:latin typeface="Gill Sans MT"/>
                <a:cs typeface="Gill Sans MT"/>
              </a:rPr>
              <a:t>With static: </a:t>
            </a:r>
            <a:r>
              <a:rPr sz="4200">
                <a:latin typeface="Gill Sans MT"/>
                <a:cs typeface="Gill Sans MT"/>
              </a:rPr>
              <a:t>associated </a:t>
            </a:r>
            <a:r>
              <a:rPr sz="4200" spc="-5">
                <a:latin typeface="Gill Sans MT"/>
                <a:cs typeface="Gill Sans MT"/>
              </a:rPr>
              <a:t>with the</a:t>
            </a:r>
            <a:r>
              <a:rPr sz="4200" spc="-465">
                <a:latin typeface="Gill Sans MT"/>
                <a:cs typeface="Gill Sans MT"/>
              </a:rPr>
              <a:t> </a:t>
            </a:r>
            <a:r>
              <a:rPr sz="4200">
                <a:latin typeface="Gill Sans MT"/>
                <a:cs typeface="Gill Sans MT"/>
              </a:rPr>
              <a:t>class.</a:t>
            </a:r>
          </a:p>
          <a:p>
            <a:pPr algn="ctr">
              <a:lnSpc>
                <a:spcPts val="4900"/>
              </a:lnSpc>
            </a:pPr>
            <a:r>
              <a:rPr sz="4200" spc="-5">
                <a:latin typeface="Gill Sans MT"/>
                <a:cs typeface="Gill Sans MT"/>
              </a:rPr>
              <a:t>Without static: </a:t>
            </a:r>
            <a:r>
              <a:rPr sz="4200">
                <a:latin typeface="Gill Sans MT"/>
                <a:cs typeface="Gill Sans MT"/>
              </a:rPr>
              <a:t>associated </a:t>
            </a:r>
            <a:r>
              <a:rPr sz="4200" spc="-5">
                <a:latin typeface="Gill Sans MT"/>
                <a:cs typeface="Gill Sans MT"/>
              </a:rPr>
              <a:t>with</a:t>
            </a:r>
            <a:r>
              <a:rPr sz="4200" spc="-459">
                <a:latin typeface="Gill Sans MT"/>
                <a:cs typeface="Gill Sans MT"/>
              </a:rPr>
              <a:t> </a:t>
            </a:r>
            <a:r>
              <a:rPr sz="4200">
                <a:latin typeface="Gill Sans MT"/>
                <a:cs typeface="Gill Sans MT"/>
              </a:rPr>
              <a:t>objects</a:t>
            </a:r>
          </a:p>
          <a:p>
            <a:pPr algn="ctr">
              <a:lnSpc>
                <a:spcPts val="4970"/>
              </a:lnSpc>
            </a:pPr>
            <a:r>
              <a:rPr sz="4200" i="1" spc="-10">
                <a:latin typeface="Gill Sans MT"/>
                <a:cs typeface="Gill Sans MT"/>
              </a:rPr>
              <a:t>created </a:t>
            </a:r>
            <a:r>
              <a:rPr sz="4200" i="1" spc="-25">
                <a:latin typeface="Gill Sans MT"/>
                <a:cs typeface="Gill Sans MT"/>
              </a:rPr>
              <a:t>from </a:t>
            </a:r>
            <a:r>
              <a:rPr sz="4200" spc="-5">
                <a:latin typeface="Gill Sans MT"/>
                <a:cs typeface="Gill Sans MT"/>
              </a:rPr>
              <a:t>the</a:t>
            </a:r>
            <a:r>
              <a:rPr sz="4200" spc="10">
                <a:latin typeface="Gill Sans MT"/>
                <a:cs typeface="Gill Sans MT"/>
              </a:rPr>
              <a:t> </a:t>
            </a:r>
            <a:r>
              <a:rPr sz="4200">
                <a:latin typeface="Gill Sans MT"/>
                <a:cs typeface="Gill Sans MT"/>
              </a:rPr>
              <a:t>class.</a:t>
            </a:r>
          </a:p>
          <a:p>
            <a:pPr marL="1051560" marR="605790" indent="-640715">
              <a:lnSpc>
                <a:spcPts val="4800"/>
              </a:lnSpc>
              <a:spcBef>
                <a:spcPts val="1070"/>
              </a:spcBef>
              <a:tabLst>
                <a:tab pos="5532755" algn="l"/>
              </a:tabLst>
            </a:pPr>
            <a:r>
              <a:rPr sz="4200" spc="-5">
                <a:latin typeface="Courier New"/>
                <a:cs typeface="Courier New"/>
              </a:rPr>
              <a:t>public class MyClass </a:t>
            </a:r>
            <a:r>
              <a:rPr sz="4200">
                <a:latin typeface="Courier New"/>
                <a:cs typeface="Courier New"/>
              </a:rPr>
              <a:t>{  </a:t>
            </a:r>
            <a:r>
              <a:rPr sz="4200" spc="-5">
                <a:latin typeface="Courier New"/>
                <a:cs typeface="Courier New"/>
              </a:rPr>
              <a:t>public</a:t>
            </a:r>
            <a:r>
              <a:rPr sz="4200">
                <a:latin typeface="Courier New"/>
                <a:cs typeface="Courier New"/>
              </a:rPr>
              <a:t> </a:t>
            </a:r>
            <a:r>
              <a:rPr sz="4200" b="1">
                <a:latin typeface="Courier New"/>
                <a:cs typeface="Courier New"/>
              </a:rPr>
              <a:t>static	</a:t>
            </a:r>
            <a:r>
              <a:rPr sz="4200">
                <a:latin typeface="Courier New"/>
                <a:cs typeface="Courier New"/>
              </a:rPr>
              <a:t>void  </a:t>
            </a:r>
            <a:r>
              <a:rPr sz="4200" spc="-5">
                <a:latin typeface="Courier New"/>
                <a:cs typeface="Courier New"/>
              </a:rPr>
              <a:t>main(String[] args)</a:t>
            </a:r>
            <a:r>
              <a:rPr sz="4200" spc="-95">
                <a:latin typeface="Courier New"/>
                <a:cs typeface="Courier New"/>
              </a:rPr>
              <a:t> </a:t>
            </a:r>
            <a:r>
              <a:rPr sz="4200">
                <a:latin typeface="Courier New"/>
                <a:cs typeface="Courier New"/>
              </a:rPr>
              <a:t>{</a:t>
            </a:r>
          </a:p>
          <a:p>
            <a:pPr marL="1692275">
              <a:lnSpc>
                <a:spcPts val="4560"/>
              </a:lnSpc>
            </a:pPr>
            <a:r>
              <a:rPr sz="4200">
                <a:latin typeface="Courier New"/>
                <a:cs typeface="Courier New"/>
              </a:rPr>
              <a:t>...</a:t>
            </a:r>
          </a:p>
          <a:p>
            <a:pPr marL="1051560">
              <a:lnSpc>
                <a:spcPts val="4800"/>
              </a:lnSpc>
            </a:pPr>
            <a:r>
              <a:rPr sz="4200">
                <a:latin typeface="Courier New"/>
                <a:cs typeface="Courier New"/>
              </a:rPr>
              <a:t>}</a:t>
            </a:r>
          </a:p>
          <a:p>
            <a:pPr marL="411480">
              <a:lnSpc>
                <a:spcPts val="4920"/>
              </a:lnSpc>
            </a:pPr>
            <a:r>
              <a:rPr sz="4200">
                <a:latin typeface="Courier New"/>
                <a:cs typeface="Courier New"/>
              </a:rPr>
              <a:t>}</a:t>
            </a:r>
          </a:p>
        </p:txBody>
      </p:sp>
      <p:sp>
        <p:nvSpPr>
          <p:cNvPr id="5" name="object 5"/>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3322" y="-330200"/>
            <a:ext cx="11305540" cy="1305560"/>
          </a:xfrm>
          <a:prstGeom prst="rect">
            <a:avLst/>
          </a:prstGeom>
        </p:spPr>
        <p:txBody>
          <a:bodyPr vert="horz" wrap="square" lIns="0" tIns="12700" rIns="0" bIns="0" rtlCol="0">
            <a:spAutoFit/>
          </a:bodyPr>
          <a:lstStyle/>
          <a:p>
            <a:pPr marL="12700">
              <a:lnSpc>
                <a:spcPct val="100000"/>
              </a:lnSpc>
              <a:spcBef>
                <a:spcPts val="100"/>
              </a:spcBef>
            </a:pPr>
            <a:r>
              <a:rPr>
                <a:latin typeface="Courier New"/>
                <a:cs typeface="Courier New"/>
              </a:rPr>
              <a:t>static</a:t>
            </a:r>
            <a:r>
              <a:rPr spc="-3595">
                <a:latin typeface="Courier New"/>
                <a:cs typeface="Courier New"/>
              </a:rPr>
              <a:t> </a:t>
            </a:r>
            <a:r>
              <a:rPr spc="-5"/>
              <a:t>vs. non-</a:t>
            </a:r>
            <a:r>
              <a:rPr spc="-5">
                <a:latin typeface="Courier New"/>
                <a:cs typeface="Courier New"/>
              </a:rPr>
              <a:t>static</a:t>
            </a:r>
          </a:p>
        </p:txBody>
      </p:sp>
      <p:sp>
        <p:nvSpPr>
          <p:cNvPr id="3" name="object 3"/>
          <p:cNvSpPr txBox="1"/>
          <p:nvPr/>
        </p:nvSpPr>
        <p:spPr>
          <a:xfrm>
            <a:off x="2303871" y="731520"/>
            <a:ext cx="8387080" cy="1910080"/>
          </a:xfrm>
          <a:prstGeom prst="rect">
            <a:avLst/>
          </a:prstGeom>
        </p:spPr>
        <p:txBody>
          <a:bodyPr vert="horz" wrap="square" lIns="0" tIns="12700" rIns="0" bIns="0" rtlCol="0">
            <a:spAutoFit/>
          </a:bodyPr>
          <a:lstStyle/>
          <a:p>
            <a:pPr algn="ctr">
              <a:lnSpc>
                <a:spcPts val="4970"/>
              </a:lnSpc>
              <a:spcBef>
                <a:spcPts val="100"/>
              </a:spcBef>
            </a:pPr>
            <a:r>
              <a:rPr sz="4200" spc="-5">
                <a:latin typeface="Gill Sans MT"/>
                <a:cs typeface="Gill Sans MT"/>
              </a:rPr>
              <a:t>With static: </a:t>
            </a:r>
            <a:r>
              <a:rPr sz="4200">
                <a:latin typeface="Gill Sans MT"/>
                <a:cs typeface="Gill Sans MT"/>
              </a:rPr>
              <a:t>associated </a:t>
            </a:r>
            <a:r>
              <a:rPr sz="4200" spc="-5">
                <a:latin typeface="Gill Sans MT"/>
                <a:cs typeface="Gill Sans MT"/>
              </a:rPr>
              <a:t>with the</a:t>
            </a:r>
            <a:r>
              <a:rPr sz="4200" spc="-465">
                <a:latin typeface="Gill Sans MT"/>
                <a:cs typeface="Gill Sans MT"/>
              </a:rPr>
              <a:t> </a:t>
            </a:r>
            <a:r>
              <a:rPr sz="4200">
                <a:latin typeface="Gill Sans MT"/>
                <a:cs typeface="Gill Sans MT"/>
              </a:rPr>
              <a:t>class.</a:t>
            </a:r>
          </a:p>
          <a:p>
            <a:pPr algn="ctr">
              <a:lnSpc>
                <a:spcPts val="4900"/>
              </a:lnSpc>
            </a:pPr>
            <a:r>
              <a:rPr sz="4200" spc="-5">
                <a:latin typeface="Gill Sans MT"/>
                <a:cs typeface="Gill Sans MT"/>
              </a:rPr>
              <a:t>Without static: </a:t>
            </a:r>
            <a:r>
              <a:rPr sz="4200">
                <a:latin typeface="Gill Sans MT"/>
                <a:cs typeface="Gill Sans MT"/>
              </a:rPr>
              <a:t>associated </a:t>
            </a:r>
            <a:r>
              <a:rPr sz="4200" spc="-5">
                <a:latin typeface="Gill Sans MT"/>
                <a:cs typeface="Gill Sans MT"/>
              </a:rPr>
              <a:t>with</a:t>
            </a:r>
            <a:r>
              <a:rPr sz="4200" spc="-459">
                <a:latin typeface="Gill Sans MT"/>
                <a:cs typeface="Gill Sans MT"/>
              </a:rPr>
              <a:t> </a:t>
            </a:r>
            <a:r>
              <a:rPr sz="4200">
                <a:latin typeface="Gill Sans MT"/>
                <a:cs typeface="Gill Sans MT"/>
              </a:rPr>
              <a:t>objects</a:t>
            </a:r>
          </a:p>
          <a:p>
            <a:pPr algn="ctr">
              <a:lnSpc>
                <a:spcPts val="4970"/>
              </a:lnSpc>
            </a:pPr>
            <a:r>
              <a:rPr sz="4200" i="1" spc="-10">
                <a:latin typeface="Gill Sans MT"/>
                <a:cs typeface="Gill Sans MT"/>
              </a:rPr>
              <a:t>created </a:t>
            </a:r>
            <a:r>
              <a:rPr sz="4200" i="1" spc="-25">
                <a:latin typeface="Gill Sans MT"/>
                <a:cs typeface="Gill Sans MT"/>
              </a:rPr>
              <a:t>from </a:t>
            </a:r>
            <a:r>
              <a:rPr sz="4200" spc="-5">
                <a:latin typeface="Gill Sans MT"/>
                <a:cs typeface="Gill Sans MT"/>
              </a:rPr>
              <a:t>the</a:t>
            </a:r>
            <a:r>
              <a:rPr sz="4200" spc="10">
                <a:latin typeface="Gill Sans MT"/>
                <a:cs typeface="Gill Sans MT"/>
              </a:rPr>
              <a:t> </a:t>
            </a:r>
            <a:r>
              <a:rPr sz="4200">
                <a:latin typeface="Gill Sans MT"/>
                <a:cs typeface="Gill Sans MT"/>
              </a:rPr>
              <a:t>class.</a:t>
            </a:r>
          </a:p>
        </p:txBody>
      </p:sp>
      <p:sp>
        <p:nvSpPr>
          <p:cNvPr id="4" name="object 4"/>
          <p:cNvSpPr/>
          <p:nvPr/>
        </p:nvSpPr>
        <p:spPr>
          <a:xfrm>
            <a:off x="0" y="2641601"/>
            <a:ext cx="13004800" cy="0"/>
          </a:xfrm>
          <a:custGeom>
            <a:avLst/>
            <a:gdLst/>
            <a:ahLst/>
            <a:cxnLst/>
            <a:rect l="l" t="t" r="r" b="b"/>
            <a:pathLst>
              <a:path w="13004800">
                <a:moveTo>
                  <a:pt x="0" y="0"/>
                </a:moveTo>
                <a:lnTo>
                  <a:pt x="13004800" y="0"/>
                </a:lnTo>
              </a:path>
            </a:pathLst>
          </a:custGeom>
          <a:ln w="38100">
            <a:solidFill>
              <a:srgbClr val="000000"/>
            </a:solidFill>
          </a:ln>
        </p:spPr>
        <p:txBody>
          <a:bodyPr wrap="square" lIns="0" tIns="0" rIns="0" bIns="0" rtlCol="0"/>
          <a:lstStyle/>
          <a:p>
            <a:endParaRPr/>
          </a:p>
        </p:txBody>
      </p:sp>
      <p:sp>
        <p:nvSpPr>
          <p:cNvPr id="5" name="object 5"/>
          <p:cNvSpPr txBox="1"/>
          <p:nvPr/>
        </p:nvSpPr>
        <p:spPr>
          <a:xfrm>
            <a:off x="2703110" y="2622550"/>
            <a:ext cx="7386955" cy="3713479"/>
          </a:xfrm>
          <a:prstGeom prst="rect">
            <a:avLst/>
          </a:prstGeom>
        </p:spPr>
        <p:txBody>
          <a:bodyPr vert="horz" wrap="square" lIns="0" tIns="58419" rIns="0" bIns="0" rtlCol="0">
            <a:spAutoFit/>
          </a:bodyPr>
          <a:lstStyle/>
          <a:p>
            <a:pPr marL="652780" marR="5080" indent="-640715">
              <a:lnSpc>
                <a:spcPts val="4800"/>
              </a:lnSpc>
              <a:spcBef>
                <a:spcPts val="459"/>
              </a:spcBef>
              <a:tabLst>
                <a:tab pos="5133975" algn="l"/>
              </a:tabLst>
            </a:pPr>
            <a:r>
              <a:rPr sz="4200" spc="-5">
                <a:latin typeface="Courier New"/>
                <a:cs typeface="Courier New"/>
              </a:rPr>
              <a:t>public class MyClass </a:t>
            </a:r>
            <a:r>
              <a:rPr sz="4200">
                <a:latin typeface="Courier New"/>
                <a:cs typeface="Courier New"/>
              </a:rPr>
              <a:t>{  </a:t>
            </a:r>
            <a:r>
              <a:rPr sz="4200" spc="-5">
                <a:latin typeface="Courier New"/>
                <a:cs typeface="Courier New"/>
              </a:rPr>
              <a:t>public</a:t>
            </a:r>
            <a:r>
              <a:rPr sz="4200">
                <a:latin typeface="Courier New"/>
                <a:cs typeface="Courier New"/>
              </a:rPr>
              <a:t> </a:t>
            </a:r>
            <a:r>
              <a:rPr sz="4200" b="1">
                <a:latin typeface="Courier New"/>
                <a:cs typeface="Courier New"/>
              </a:rPr>
              <a:t>static	</a:t>
            </a:r>
            <a:r>
              <a:rPr sz="4200">
                <a:latin typeface="Courier New"/>
                <a:cs typeface="Courier New"/>
              </a:rPr>
              <a:t>void  </a:t>
            </a:r>
            <a:r>
              <a:rPr sz="4200" spc="-5">
                <a:latin typeface="Courier New"/>
                <a:cs typeface="Courier New"/>
              </a:rPr>
              <a:t>main(String[] args)</a:t>
            </a:r>
            <a:r>
              <a:rPr sz="4200" spc="-95">
                <a:latin typeface="Courier New"/>
                <a:cs typeface="Courier New"/>
              </a:rPr>
              <a:t> </a:t>
            </a:r>
            <a:r>
              <a:rPr sz="4200">
                <a:latin typeface="Courier New"/>
                <a:cs typeface="Courier New"/>
              </a:rPr>
              <a:t>{</a:t>
            </a:r>
          </a:p>
          <a:p>
            <a:pPr marL="1292860">
              <a:lnSpc>
                <a:spcPts val="4560"/>
              </a:lnSpc>
            </a:pPr>
            <a:r>
              <a:rPr sz="4200">
                <a:latin typeface="Courier New"/>
                <a:cs typeface="Courier New"/>
              </a:rPr>
              <a:t>...</a:t>
            </a:r>
          </a:p>
          <a:p>
            <a:pPr marL="652780">
              <a:lnSpc>
                <a:spcPts val="4800"/>
              </a:lnSpc>
            </a:pPr>
            <a:r>
              <a:rPr sz="4200">
                <a:latin typeface="Courier New"/>
                <a:cs typeface="Courier New"/>
              </a:rPr>
              <a:t>}</a:t>
            </a:r>
          </a:p>
          <a:p>
            <a:pPr marL="12700">
              <a:lnSpc>
                <a:spcPts val="4920"/>
              </a:lnSpc>
            </a:pPr>
            <a:r>
              <a:rPr sz="4200">
                <a:latin typeface="Courier New"/>
                <a:cs typeface="Courier New"/>
              </a:rPr>
              <a:t>}</a:t>
            </a:r>
          </a:p>
        </p:txBody>
      </p:sp>
      <p:sp>
        <p:nvSpPr>
          <p:cNvPr id="6" name="object 6"/>
          <p:cNvSpPr txBox="1"/>
          <p:nvPr/>
        </p:nvSpPr>
        <p:spPr>
          <a:xfrm>
            <a:off x="214008" y="3683000"/>
            <a:ext cx="2279650" cy="1236980"/>
          </a:xfrm>
          <a:prstGeom prst="rect">
            <a:avLst/>
          </a:prstGeom>
        </p:spPr>
        <p:txBody>
          <a:bodyPr vert="horz" wrap="square" lIns="0" tIns="12700" rIns="0" bIns="0" rtlCol="0">
            <a:spAutoFit/>
          </a:bodyPr>
          <a:lstStyle/>
          <a:p>
            <a:pPr marL="12700">
              <a:lnSpc>
                <a:spcPts val="4770"/>
              </a:lnSpc>
              <a:spcBef>
                <a:spcPts val="100"/>
              </a:spcBef>
            </a:pPr>
            <a:r>
              <a:rPr sz="4200" spc="-5">
                <a:solidFill>
                  <a:srgbClr val="FF6251"/>
                </a:solidFill>
                <a:latin typeface="Gill Sans MT"/>
                <a:cs typeface="Gill Sans MT"/>
              </a:rPr>
              <a:t>With</a:t>
            </a:r>
            <a:r>
              <a:rPr sz="4200" spc="-90">
                <a:solidFill>
                  <a:srgbClr val="FF6251"/>
                </a:solidFill>
                <a:latin typeface="Gill Sans MT"/>
                <a:cs typeface="Gill Sans MT"/>
              </a:rPr>
              <a:t> </a:t>
            </a:r>
            <a:r>
              <a:rPr sz="4200">
                <a:solidFill>
                  <a:srgbClr val="FF6251"/>
                </a:solidFill>
                <a:latin typeface="Gill Sans MT"/>
                <a:cs typeface="Gill Sans MT"/>
              </a:rPr>
              <a:t>class</a:t>
            </a:r>
            <a:endParaRPr sz="4200">
              <a:latin typeface="Gill Sans MT"/>
              <a:cs typeface="Gill Sans MT"/>
            </a:endParaRPr>
          </a:p>
          <a:p>
            <a:pPr marL="19050">
              <a:lnSpc>
                <a:spcPts val="4770"/>
              </a:lnSpc>
            </a:pPr>
            <a:r>
              <a:rPr sz="4200">
                <a:solidFill>
                  <a:srgbClr val="FF6251"/>
                </a:solidFill>
                <a:latin typeface="Courier New"/>
                <a:cs typeface="Courier New"/>
              </a:rPr>
              <a:t>MyClass</a:t>
            </a:r>
            <a:endParaRPr sz="4200">
              <a:latin typeface="Courier New"/>
              <a:cs typeface="Courier New"/>
            </a:endParaRPr>
          </a:p>
        </p:txBody>
      </p:sp>
      <p:sp>
        <p:nvSpPr>
          <p:cNvPr id="7" name="object 7"/>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3322" y="-330200"/>
            <a:ext cx="11305540" cy="1305560"/>
          </a:xfrm>
          <a:prstGeom prst="rect">
            <a:avLst/>
          </a:prstGeom>
        </p:spPr>
        <p:txBody>
          <a:bodyPr vert="horz" wrap="square" lIns="0" tIns="12700" rIns="0" bIns="0" rtlCol="0">
            <a:spAutoFit/>
          </a:bodyPr>
          <a:lstStyle/>
          <a:p>
            <a:pPr marL="12700">
              <a:lnSpc>
                <a:spcPct val="100000"/>
              </a:lnSpc>
              <a:spcBef>
                <a:spcPts val="100"/>
              </a:spcBef>
            </a:pPr>
            <a:r>
              <a:rPr>
                <a:latin typeface="Courier New"/>
                <a:cs typeface="Courier New"/>
              </a:rPr>
              <a:t>static</a:t>
            </a:r>
            <a:r>
              <a:rPr spc="-3595">
                <a:latin typeface="Courier New"/>
                <a:cs typeface="Courier New"/>
              </a:rPr>
              <a:t> </a:t>
            </a:r>
            <a:r>
              <a:rPr spc="-5"/>
              <a:t>vs. non-</a:t>
            </a:r>
            <a:r>
              <a:rPr spc="-5">
                <a:latin typeface="Courier New"/>
                <a:cs typeface="Courier New"/>
              </a:rPr>
              <a:t>static</a:t>
            </a:r>
          </a:p>
        </p:txBody>
      </p:sp>
      <p:sp>
        <p:nvSpPr>
          <p:cNvPr id="3" name="object 3"/>
          <p:cNvSpPr txBox="1"/>
          <p:nvPr/>
        </p:nvSpPr>
        <p:spPr>
          <a:xfrm>
            <a:off x="2303871" y="647700"/>
            <a:ext cx="8387080" cy="1910080"/>
          </a:xfrm>
          <a:prstGeom prst="rect">
            <a:avLst/>
          </a:prstGeom>
        </p:spPr>
        <p:txBody>
          <a:bodyPr vert="horz" wrap="square" lIns="0" tIns="12700" rIns="0" bIns="0" rtlCol="0">
            <a:spAutoFit/>
          </a:bodyPr>
          <a:lstStyle/>
          <a:p>
            <a:pPr algn="ctr">
              <a:lnSpc>
                <a:spcPts val="4970"/>
              </a:lnSpc>
              <a:spcBef>
                <a:spcPts val="100"/>
              </a:spcBef>
            </a:pPr>
            <a:r>
              <a:rPr sz="4200" spc="-5">
                <a:latin typeface="Gill Sans MT"/>
                <a:cs typeface="Gill Sans MT"/>
              </a:rPr>
              <a:t>With static: </a:t>
            </a:r>
            <a:r>
              <a:rPr sz="4200">
                <a:latin typeface="Gill Sans MT"/>
                <a:cs typeface="Gill Sans MT"/>
              </a:rPr>
              <a:t>associated </a:t>
            </a:r>
            <a:r>
              <a:rPr sz="4200" spc="-5">
                <a:latin typeface="Gill Sans MT"/>
                <a:cs typeface="Gill Sans MT"/>
              </a:rPr>
              <a:t>with the</a:t>
            </a:r>
            <a:r>
              <a:rPr sz="4200" spc="-465">
                <a:latin typeface="Gill Sans MT"/>
                <a:cs typeface="Gill Sans MT"/>
              </a:rPr>
              <a:t> </a:t>
            </a:r>
            <a:r>
              <a:rPr sz="4200">
                <a:latin typeface="Gill Sans MT"/>
                <a:cs typeface="Gill Sans MT"/>
              </a:rPr>
              <a:t>class.</a:t>
            </a:r>
          </a:p>
          <a:p>
            <a:pPr algn="ctr">
              <a:lnSpc>
                <a:spcPts val="4900"/>
              </a:lnSpc>
            </a:pPr>
            <a:r>
              <a:rPr sz="4200" spc="-5">
                <a:latin typeface="Gill Sans MT"/>
                <a:cs typeface="Gill Sans MT"/>
              </a:rPr>
              <a:t>Without static: </a:t>
            </a:r>
            <a:r>
              <a:rPr sz="4200">
                <a:latin typeface="Gill Sans MT"/>
                <a:cs typeface="Gill Sans MT"/>
              </a:rPr>
              <a:t>associated </a:t>
            </a:r>
            <a:r>
              <a:rPr sz="4200" spc="-5">
                <a:latin typeface="Gill Sans MT"/>
                <a:cs typeface="Gill Sans MT"/>
              </a:rPr>
              <a:t>with</a:t>
            </a:r>
            <a:r>
              <a:rPr sz="4200" spc="-459">
                <a:latin typeface="Gill Sans MT"/>
                <a:cs typeface="Gill Sans MT"/>
              </a:rPr>
              <a:t> </a:t>
            </a:r>
            <a:r>
              <a:rPr sz="4200">
                <a:latin typeface="Gill Sans MT"/>
                <a:cs typeface="Gill Sans MT"/>
              </a:rPr>
              <a:t>objects</a:t>
            </a:r>
          </a:p>
          <a:p>
            <a:pPr algn="ctr">
              <a:lnSpc>
                <a:spcPts val="4970"/>
              </a:lnSpc>
            </a:pPr>
            <a:r>
              <a:rPr sz="4200" i="1" spc="-10">
                <a:latin typeface="Gill Sans MT"/>
                <a:cs typeface="Gill Sans MT"/>
              </a:rPr>
              <a:t>created </a:t>
            </a:r>
            <a:r>
              <a:rPr sz="4200" i="1" spc="-25">
                <a:latin typeface="Gill Sans MT"/>
                <a:cs typeface="Gill Sans MT"/>
              </a:rPr>
              <a:t>from </a:t>
            </a:r>
            <a:r>
              <a:rPr sz="4200" spc="-5">
                <a:latin typeface="Gill Sans MT"/>
                <a:cs typeface="Gill Sans MT"/>
              </a:rPr>
              <a:t>the</a:t>
            </a:r>
            <a:r>
              <a:rPr sz="4200" spc="10">
                <a:latin typeface="Gill Sans MT"/>
                <a:cs typeface="Gill Sans MT"/>
              </a:rPr>
              <a:t> </a:t>
            </a:r>
            <a:r>
              <a:rPr sz="4200">
                <a:latin typeface="Gill Sans MT"/>
                <a:cs typeface="Gill Sans MT"/>
              </a:rPr>
              <a:t>class.</a:t>
            </a:r>
          </a:p>
        </p:txBody>
      </p:sp>
      <p:sp>
        <p:nvSpPr>
          <p:cNvPr id="4" name="object 4"/>
          <p:cNvSpPr/>
          <p:nvPr/>
        </p:nvSpPr>
        <p:spPr>
          <a:xfrm>
            <a:off x="0" y="2641601"/>
            <a:ext cx="13004800" cy="0"/>
          </a:xfrm>
          <a:custGeom>
            <a:avLst/>
            <a:gdLst/>
            <a:ahLst/>
            <a:cxnLst/>
            <a:rect l="l" t="t" r="r" b="b"/>
            <a:pathLst>
              <a:path w="13004800">
                <a:moveTo>
                  <a:pt x="0" y="0"/>
                </a:moveTo>
                <a:lnTo>
                  <a:pt x="13004800" y="0"/>
                </a:lnTo>
              </a:path>
            </a:pathLst>
          </a:custGeom>
          <a:ln w="38100">
            <a:solidFill>
              <a:srgbClr val="000000"/>
            </a:solidFill>
          </a:ln>
        </p:spPr>
        <p:txBody>
          <a:bodyPr wrap="square" lIns="0" tIns="0" rIns="0" bIns="0" rtlCol="0"/>
          <a:lstStyle/>
          <a:p>
            <a:endParaRPr/>
          </a:p>
        </p:txBody>
      </p:sp>
      <p:sp>
        <p:nvSpPr>
          <p:cNvPr id="5" name="object 5"/>
          <p:cNvSpPr txBox="1"/>
          <p:nvPr/>
        </p:nvSpPr>
        <p:spPr>
          <a:xfrm>
            <a:off x="2703110" y="2622550"/>
            <a:ext cx="7386955" cy="3713479"/>
          </a:xfrm>
          <a:prstGeom prst="rect">
            <a:avLst/>
          </a:prstGeom>
        </p:spPr>
        <p:txBody>
          <a:bodyPr vert="horz" wrap="square" lIns="0" tIns="58419" rIns="0" bIns="0" rtlCol="0">
            <a:spAutoFit/>
          </a:bodyPr>
          <a:lstStyle/>
          <a:p>
            <a:pPr marL="652780" marR="5080" indent="-640715">
              <a:lnSpc>
                <a:spcPts val="4800"/>
              </a:lnSpc>
              <a:spcBef>
                <a:spcPts val="459"/>
              </a:spcBef>
              <a:tabLst>
                <a:tab pos="5133975" algn="l"/>
              </a:tabLst>
            </a:pPr>
            <a:r>
              <a:rPr sz="4200" spc="-5">
                <a:latin typeface="Courier New"/>
                <a:cs typeface="Courier New"/>
              </a:rPr>
              <a:t>public class MyClass </a:t>
            </a:r>
            <a:r>
              <a:rPr sz="4200">
                <a:latin typeface="Courier New"/>
                <a:cs typeface="Courier New"/>
              </a:rPr>
              <a:t>{  </a:t>
            </a:r>
            <a:r>
              <a:rPr sz="4200" spc="-5">
                <a:latin typeface="Courier New"/>
                <a:cs typeface="Courier New"/>
              </a:rPr>
              <a:t>public</a:t>
            </a:r>
            <a:r>
              <a:rPr sz="4200">
                <a:latin typeface="Courier New"/>
                <a:cs typeface="Courier New"/>
              </a:rPr>
              <a:t> </a:t>
            </a:r>
            <a:r>
              <a:rPr sz="4200" b="1">
                <a:latin typeface="Courier New"/>
                <a:cs typeface="Courier New"/>
              </a:rPr>
              <a:t>static	</a:t>
            </a:r>
            <a:r>
              <a:rPr sz="4200">
                <a:latin typeface="Courier New"/>
                <a:cs typeface="Courier New"/>
              </a:rPr>
              <a:t>void  </a:t>
            </a:r>
            <a:r>
              <a:rPr sz="4200" spc="-5">
                <a:latin typeface="Courier New"/>
                <a:cs typeface="Courier New"/>
              </a:rPr>
              <a:t>main(String[] args)</a:t>
            </a:r>
            <a:r>
              <a:rPr sz="4200" spc="-95">
                <a:latin typeface="Courier New"/>
                <a:cs typeface="Courier New"/>
              </a:rPr>
              <a:t> </a:t>
            </a:r>
            <a:r>
              <a:rPr sz="4200">
                <a:latin typeface="Courier New"/>
                <a:cs typeface="Courier New"/>
              </a:rPr>
              <a:t>{</a:t>
            </a:r>
          </a:p>
          <a:p>
            <a:pPr marL="1292860">
              <a:lnSpc>
                <a:spcPts val="4560"/>
              </a:lnSpc>
            </a:pPr>
            <a:r>
              <a:rPr sz="4200">
                <a:latin typeface="Courier New"/>
                <a:cs typeface="Courier New"/>
              </a:rPr>
              <a:t>...</a:t>
            </a:r>
          </a:p>
          <a:p>
            <a:pPr marL="652780">
              <a:lnSpc>
                <a:spcPts val="4800"/>
              </a:lnSpc>
            </a:pPr>
            <a:r>
              <a:rPr sz="4200">
                <a:latin typeface="Courier New"/>
                <a:cs typeface="Courier New"/>
              </a:rPr>
              <a:t>}</a:t>
            </a:r>
          </a:p>
          <a:p>
            <a:pPr marL="12700">
              <a:lnSpc>
                <a:spcPts val="4920"/>
              </a:lnSpc>
            </a:pPr>
            <a:r>
              <a:rPr sz="4200">
                <a:latin typeface="Courier New"/>
                <a:cs typeface="Courier New"/>
              </a:rPr>
              <a:t>}</a:t>
            </a:r>
          </a:p>
        </p:txBody>
      </p:sp>
      <p:sp>
        <p:nvSpPr>
          <p:cNvPr id="6" name="object 6"/>
          <p:cNvSpPr/>
          <p:nvPr/>
        </p:nvSpPr>
        <p:spPr>
          <a:xfrm>
            <a:off x="0" y="6515100"/>
            <a:ext cx="13004800" cy="0"/>
          </a:xfrm>
          <a:custGeom>
            <a:avLst/>
            <a:gdLst/>
            <a:ahLst/>
            <a:cxnLst/>
            <a:rect l="l" t="t" r="r" b="b"/>
            <a:pathLst>
              <a:path w="13004800">
                <a:moveTo>
                  <a:pt x="0" y="0"/>
                </a:moveTo>
                <a:lnTo>
                  <a:pt x="13004800" y="0"/>
                </a:lnTo>
              </a:path>
            </a:pathLst>
          </a:custGeom>
          <a:ln w="38101">
            <a:solidFill>
              <a:srgbClr val="000000"/>
            </a:solidFill>
          </a:ln>
        </p:spPr>
        <p:txBody>
          <a:bodyPr wrap="square" lIns="0" tIns="0" rIns="0" bIns="0" rtlCol="0"/>
          <a:lstStyle/>
          <a:p>
            <a:endParaRPr/>
          </a:p>
        </p:txBody>
      </p:sp>
      <p:sp>
        <p:nvSpPr>
          <p:cNvPr id="7" name="object 7"/>
          <p:cNvSpPr txBox="1"/>
          <p:nvPr/>
        </p:nvSpPr>
        <p:spPr>
          <a:xfrm>
            <a:off x="1562100" y="7048500"/>
            <a:ext cx="9627235" cy="2494280"/>
          </a:xfrm>
          <a:prstGeom prst="rect">
            <a:avLst/>
          </a:prstGeom>
        </p:spPr>
        <p:txBody>
          <a:bodyPr vert="horz" wrap="square" lIns="0" tIns="58419" rIns="0" bIns="0" rtlCol="0">
            <a:spAutoFit/>
          </a:bodyPr>
          <a:lstStyle/>
          <a:p>
            <a:pPr marL="652780" marR="1285240" indent="-640715">
              <a:lnSpc>
                <a:spcPts val="4800"/>
              </a:lnSpc>
              <a:spcBef>
                <a:spcPts val="459"/>
              </a:spcBef>
            </a:pPr>
            <a:r>
              <a:rPr sz="4200" spc="-5">
                <a:latin typeface="Courier New"/>
                <a:cs typeface="Courier New"/>
              </a:rPr>
              <a:t>public class MyClassTest </a:t>
            </a:r>
            <a:r>
              <a:rPr sz="4200">
                <a:latin typeface="Courier New"/>
                <a:cs typeface="Courier New"/>
              </a:rPr>
              <a:t>{  @Test</a:t>
            </a:r>
          </a:p>
          <a:p>
            <a:pPr marL="652780">
              <a:lnSpc>
                <a:spcPts val="4560"/>
              </a:lnSpc>
            </a:pPr>
            <a:r>
              <a:rPr sz="4200" spc="-5">
                <a:latin typeface="Courier New"/>
                <a:cs typeface="Courier New"/>
              </a:rPr>
              <a:t>public void someTest()</a:t>
            </a:r>
            <a:r>
              <a:rPr sz="4200" spc="-90">
                <a:latin typeface="Courier New"/>
                <a:cs typeface="Courier New"/>
              </a:rPr>
              <a:t> </a:t>
            </a:r>
            <a:r>
              <a:rPr sz="4200">
                <a:latin typeface="Courier New"/>
                <a:cs typeface="Courier New"/>
              </a:rPr>
              <a:t>{...}</a:t>
            </a:r>
          </a:p>
          <a:p>
            <a:pPr marL="12700">
              <a:lnSpc>
                <a:spcPts val="4920"/>
              </a:lnSpc>
            </a:pPr>
            <a:r>
              <a:rPr sz="4200">
                <a:latin typeface="Courier New"/>
                <a:cs typeface="Courier New"/>
              </a:rPr>
              <a:t>}</a:t>
            </a:r>
          </a:p>
        </p:txBody>
      </p:sp>
      <p:sp>
        <p:nvSpPr>
          <p:cNvPr id="8" name="object 8"/>
          <p:cNvSpPr txBox="1"/>
          <p:nvPr/>
        </p:nvSpPr>
        <p:spPr>
          <a:xfrm>
            <a:off x="214008" y="3683000"/>
            <a:ext cx="2279650" cy="1236980"/>
          </a:xfrm>
          <a:prstGeom prst="rect">
            <a:avLst/>
          </a:prstGeom>
        </p:spPr>
        <p:txBody>
          <a:bodyPr vert="horz" wrap="square" lIns="0" tIns="12700" rIns="0" bIns="0" rtlCol="0">
            <a:spAutoFit/>
          </a:bodyPr>
          <a:lstStyle/>
          <a:p>
            <a:pPr marL="12700">
              <a:lnSpc>
                <a:spcPts val="4770"/>
              </a:lnSpc>
              <a:spcBef>
                <a:spcPts val="100"/>
              </a:spcBef>
            </a:pPr>
            <a:r>
              <a:rPr sz="4200" spc="-5">
                <a:solidFill>
                  <a:srgbClr val="FF6251"/>
                </a:solidFill>
                <a:latin typeface="Gill Sans MT"/>
                <a:cs typeface="Gill Sans MT"/>
              </a:rPr>
              <a:t>With</a:t>
            </a:r>
            <a:r>
              <a:rPr sz="4200" spc="-90">
                <a:solidFill>
                  <a:srgbClr val="FF6251"/>
                </a:solidFill>
                <a:latin typeface="Gill Sans MT"/>
                <a:cs typeface="Gill Sans MT"/>
              </a:rPr>
              <a:t> </a:t>
            </a:r>
            <a:r>
              <a:rPr sz="4200">
                <a:solidFill>
                  <a:srgbClr val="FF6251"/>
                </a:solidFill>
                <a:latin typeface="Gill Sans MT"/>
                <a:cs typeface="Gill Sans MT"/>
              </a:rPr>
              <a:t>class</a:t>
            </a:r>
            <a:endParaRPr sz="4200">
              <a:latin typeface="Gill Sans MT"/>
              <a:cs typeface="Gill Sans MT"/>
            </a:endParaRPr>
          </a:p>
          <a:p>
            <a:pPr marL="19050">
              <a:lnSpc>
                <a:spcPts val="4770"/>
              </a:lnSpc>
            </a:pPr>
            <a:r>
              <a:rPr sz="4200">
                <a:solidFill>
                  <a:srgbClr val="FF6251"/>
                </a:solidFill>
                <a:latin typeface="Courier New"/>
                <a:cs typeface="Courier New"/>
              </a:rPr>
              <a:t>MyClass</a:t>
            </a:r>
            <a:endParaRPr sz="4200">
              <a:latin typeface="Courier New"/>
              <a:cs typeface="Courier New"/>
            </a:endParaRPr>
          </a:p>
        </p:txBody>
      </p:sp>
      <p:sp>
        <p:nvSpPr>
          <p:cNvPr id="9" name="object 9"/>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3200" y="-311483"/>
            <a:ext cx="11305540" cy="1243930"/>
          </a:xfrm>
          <a:prstGeom prst="rect">
            <a:avLst/>
          </a:prstGeom>
        </p:spPr>
        <p:txBody>
          <a:bodyPr vert="horz" wrap="square" lIns="0" tIns="12700" rIns="0" bIns="0" rtlCol="0">
            <a:spAutoFit/>
          </a:bodyPr>
          <a:lstStyle/>
          <a:p>
            <a:pPr marL="12700">
              <a:lnSpc>
                <a:spcPct val="100000"/>
              </a:lnSpc>
              <a:spcBef>
                <a:spcPts val="100"/>
              </a:spcBef>
            </a:pPr>
            <a:r>
              <a:rPr sz="8000">
                <a:latin typeface="Courier New"/>
                <a:cs typeface="Courier New"/>
              </a:rPr>
              <a:t>static</a:t>
            </a:r>
            <a:r>
              <a:rPr sz="8000" spc="-3595">
                <a:latin typeface="Courier New"/>
                <a:cs typeface="Courier New"/>
              </a:rPr>
              <a:t> </a:t>
            </a:r>
            <a:r>
              <a:rPr sz="8000" spc="-5"/>
              <a:t>vs. non-</a:t>
            </a:r>
            <a:r>
              <a:rPr sz="8000" spc="-5">
                <a:latin typeface="Courier New"/>
                <a:cs typeface="Courier New"/>
              </a:rPr>
              <a:t>static</a:t>
            </a:r>
          </a:p>
        </p:txBody>
      </p:sp>
      <p:sp>
        <p:nvSpPr>
          <p:cNvPr id="3" name="object 3"/>
          <p:cNvSpPr txBox="1"/>
          <p:nvPr/>
        </p:nvSpPr>
        <p:spPr>
          <a:xfrm>
            <a:off x="2303871" y="647700"/>
            <a:ext cx="8387080" cy="1910080"/>
          </a:xfrm>
          <a:prstGeom prst="rect">
            <a:avLst/>
          </a:prstGeom>
        </p:spPr>
        <p:txBody>
          <a:bodyPr vert="horz" wrap="square" lIns="0" tIns="12700" rIns="0" bIns="0" rtlCol="0">
            <a:spAutoFit/>
          </a:bodyPr>
          <a:lstStyle/>
          <a:p>
            <a:pPr algn="ctr">
              <a:lnSpc>
                <a:spcPts val="4970"/>
              </a:lnSpc>
              <a:spcBef>
                <a:spcPts val="100"/>
              </a:spcBef>
            </a:pPr>
            <a:r>
              <a:rPr sz="4200" spc="-5">
                <a:latin typeface="Gill Sans MT"/>
                <a:cs typeface="Gill Sans MT"/>
              </a:rPr>
              <a:t>With static: </a:t>
            </a:r>
            <a:r>
              <a:rPr sz="4200">
                <a:latin typeface="Gill Sans MT"/>
                <a:cs typeface="Gill Sans MT"/>
              </a:rPr>
              <a:t>associated </a:t>
            </a:r>
            <a:r>
              <a:rPr sz="4200" spc="-5">
                <a:latin typeface="Gill Sans MT"/>
                <a:cs typeface="Gill Sans MT"/>
              </a:rPr>
              <a:t>with the</a:t>
            </a:r>
            <a:r>
              <a:rPr sz="4200" spc="-465">
                <a:latin typeface="Gill Sans MT"/>
                <a:cs typeface="Gill Sans MT"/>
              </a:rPr>
              <a:t> </a:t>
            </a:r>
            <a:r>
              <a:rPr sz="4200">
                <a:latin typeface="Gill Sans MT"/>
                <a:cs typeface="Gill Sans MT"/>
              </a:rPr>
              <a:t>class.</a:t>
            </a:r>
          </a:p>
          <a:p>
            <a:pPr algn="ctr">
              <a:lnSpc>
                <a:spcPts val="4900"/>
              </a:lnSpc>
            </a:pPr>
            <a:r>
              <a:rPr sz="4200" spc="-5">
                <a:latin typeface="Gill Sans MT"/>
                <a:cs typeface="Gill Sans MT"/>
              </a:rPr>
              <a:t>Without static: </a:t>
            </a:r>
            <a:r>
              <a:rPr sz="4200">
                <a:latin typeface="Gill Sans MT"/>
                <a:cs typeface="Gill Sans MT"/>
              </a:rPr>
              <a:t>associated </a:t>
            </a:r>
            <a:r>
              <a:rPr sz="4200" spc="-5">
                <a:latin typeface="Gill Sans MT"/>
                <a:cs typeface="Gill Sans MT"/>
              </a:rPr>
              <a:t>with</a:t>
            </a:r>
            <a:r>
              <a:rPr sz="4200" spc="-459">
                <a:latin typeface="Gill Sans MT"/>
                <a:cs typeface="Gill Sans MT"/>
              </a:rPr>
              <a:t> </a:t>
            </a:r>
            <a:r>
              <a:rPr sz="4200">
                <a:latin typeface="Gill Sans MT"/>
                <a:cs typeface="Gill Sans MT"/>
              </a:rPr>
              <a:t>objects</a:t>
            </a:r>
          </a:p>
          <a:p>
            <a:pPr algn="ctr">
              <a:lnSpc>
                <a:spcPts val="4970"/>
              </a:lnSpc>
            </a:pPr>
            <a:r>
              <a:rPr sz="4200" i="1" spc="-10">
                <a:latin typeface="Gill Sans MT"/>
                <a:cs typeface="Gill Sans MT"/>
              </a:rPr>
              <a:t>created </a:t>
            </a:r>
            <a:r>
              <a:rPr sz="4200" i="1" spc="-25">
                <a:latin typeface="Gill Sans MT"/>
                <a:cs typeface="Gill Sans MT"/>
              </a:rPr>
              <a:t>from </a:t>
            </a:r>
            <a:r>
              <a:rPr sz="4200" spc="-5">
                <a:latin typeface="Gill Sans MT"/>
                <a:cs typeface="Gill Sans MT"/>
              </a:rPr>
              <a:t>the</a:t>
            </a:r>
            <a:r>
              <a:rPr sz="4200" spc="10">
                <a:latin typeface="Gill Sans MT"/>
                <a:cs typeface="Gill Sans MT"/>
              </a:rPr>
              <a:t> </a:t>
            </a:r>
            <a:r>
              <a:rPr sz="4200">
                <a:latin typeface="Gill Sans MT"/>
                <a:cs typeface="Gill Sans MT"/>
              </a:rPr>
              <a:t>class.</a:t>
            </a:r>
          </a:p>
        </p:txBody>
      </p:sp>
      <p:sp>
        <p:nvSpPr>
          <p:cNvPr id="4" name="object 4"/>
          <p:cNvSpPr/>
          <p:nvPr/>
        </p:nvSpPr>
        <p:spPr>
          <a:xfrm>
            <a:off x="0" y="2641601"/>
            <a:ext cx="13004800" cy="0"/>
          </a:xfrm>
          <a:custGeom>
            <a:avLst/>
            <a:gdLst/>
            <a:ahLst/>
            <a:cxnLst/>
            <a:rect l="l" t="t" r="r" b="b"/>
            <a:pathLst>
              <a:path w="13004800">
                <a:moveTo>
                  <a:pt x="0" y="0"/>
                </a:moveTo>
                <a:lnTo>
                  <a:pt x="13004800" y="0"/>
                </a:lnTo>
              </a:path>
            </a:pathLst>
          </a:custGeom>
          <a:ln w="38100">
            <a:solidFill>
              <a:srgbClr val="000000"/>
            </a:solidFill>
          </a:ln>
        </p:spPr>
        <p:txBody>
          <a:bodyPr wrap="square" lIns="0" tIns="0" rIns="0" bIns="0" rtlCol="0"/>
          <a:lstStyle/>
          <a:p>
            <a:endParaRPr/>
          </a:p>
        </p:txBody>
      </p:sp>
      <p:sp>
        <p:nvSpPr>
          <p:cNvPr id="5" name="object 5"/>
          <p:cNvSpPr txBox="1"/>
          <p:nvPr/>
        </p:nvSpPr>
        <p:spPr>
          <a:xfrm>
            <a:off x="2703110" y="2622550"/>
            <a:ext cx="7386955" cy="3713479"/>
          </a:xfrm>
          <a:prstGeom prst="rect">
            <a:avLst/>
          </a:prstGeom>
        </p:spPr>
        <p:txBody>
          <a:bodyPr vert="horz" wrap="square" lIns="0" tIns="58419" rIns="0" bIns="0" rtlCol="0">
            <a:spAutoFit/>
          </a:bodyPr>
          <a:lstStyle/>
          <a:p>
            <a:pPr marL="652780" marR="5080" indent="-640715">
              <a:lnSpc>
                <a:spcPts val="4800"/>
              </a:lnSpc>
              <a:spcBef>
                <a:spcPts val="459"/>
              </a:spcBef>
              <a:tabLst>
                <a:tab pos="5133975" algn="l"/>
              </a:tabLst>
            </a:pPr>
            <a:r>
              <a:rPr sz="4200" spc="-5">
                <a:latin typeface="Courier New"/>
                <a:cs typeface="Courier New"/>
              </a:rPr>
              <a:t>public class MyClass </a:t>
            </a:r>
            <a:r>
              <a:rPr sz="4200">
                <a:latin typeface="Courier New"/>
                <a:cs typeface="Courier New"/>
              </a:rPr>
              <a:t>{  </a:t>
            </a:r>
            <a:r>
              <a:rPr sz="4200" spc="-5">
                <a:latin typeface="Courier New"/>
                <a:cs typeface="Courier New"/>
              </a:rPr>
              <a:t>public</a:t>
            </a:r>
            <a:r>
              <a:rPr sz="4200">
                <a:latin typeface="Courier New"/>
                <a:cs typeface="Courier New"/>
              </a:rPr>
              <a:t> </a:t>
            </a:r>
            <a:r>
              <a:rPr sz="4200" b="1">
                <a:latin typeface="Courier New"/>
                <a:cs typeface="Courier New"/>
              </a:rPr>
              <a:t>static	</a:t>
            </a:r>
            <a:r>
              <a:rPr sz="4200">
                <a:latin typeface="Courier New"/>
                <a:cs typeface="Courier New"/>
              </a:rPr>
              <a:t>void  </a:t>
            </a:r>
            <a:r>
              <a:rPr sz="4200" spc="-5">
                <a:latin typeface="Courier New"/>
                <a:cs typeface="Courier New"/>
              </a:rPr>
              <a:t>main(String[] args)</a:t>
            </a:r>
            <a:r>
              <a:rPr sz="4200" spc="-95">
                <a:latin typeface="Courier New"/>
                <a:cs typeface="Courier New"/>
              </a:rPr>
              <a:t> </a:t>
            </a:r>
            <a:r>
              <a:rPr sz="4200">
                <a:latin typeface="Courier New"/>
                <a:cs typeface="Courier New"/>
              </a:rPr>
              <a:t>{</a:t>
            </a:r>
          </a:p>
          <a:p>
            <a:pPr marL="1292860">
              <a:lnSpc>
                <a:spcPts val="4560"/>
              </a:lnSpc>
            </a:pPr>
            <a:r>
              <a:rPr sz="4200">
                <a:latin typeface="Courier New"/>
                <a:cs typeface="Courier New"/>
              </a:rPr>
              <a:t>...</a:t>
            </a:r>
          </a:p>
          <a:p>
            <a:pPr marL="652780">
              <a:lnSpc>
                <a:spcPts val="4800"/>
              </a:lnSpc>
            </a:pPr>
            <a:r>
              <a:rPr sz="4200">
                <a:latin typeface="Courier New"/>
                <a:cs typeface="Courier New"/>
              </a:rPr>
              <a:t>}</a:t>
            </a:r>
          </a:p>
          <a:p>
            <a:pPr marL="12700">
              <a:lnSpc>
                <a:spcPts val="4920"/>
              </a:lnSpc>
            </a:pPr>
            <a:r>
              <a:rPr sz="4200">
                <a:latin typeface="Courier New"/>
                <a:cs typeface="Courier New"/>
              </a:rPr>
              <a:t>}</a:t>
            </a:r>
          </a:p>
        </p:txBody>
      </p:sp>
      <p:sp>
        <p:nvSpPr>
          <p:cNvPr id="6" name="object 6"/>
          <p:cNvSpPr/>
          <p:nvPr/>
        </p:nvSpPr>
        <p:spPr>
          <a:xfrm>
            <a:off x="0" y="6515100"/>
            <a:ext cx="13004800" cy="0"/>
          </a:xfrm>
          <a:custGeom>
            <a:avLst/>
            <a:gdLst/>
            <a:ahLst/>
            <a:cxnLst/>
            <a:rect l="l" t="t" r="r" b="b"/>
            <a:pathLst>
              <a:path w="13004800">
                <a:moveTo>
                  <a:pt x="0" y="0"/>
                </a:moveTo>
                <a:lnTo>
                  <a:pt x="13004800" y="0"/>
                </a:lnTo>
              </a:path>
            </a:pathLst>
          </a:custGeom>
          <a:ln w="38101">
            <a:solidFill>
              <a:srgbClr val="000000"/>
            </a:solidFill>
          </a:ln>
        </p:spPr>
        <p:txBody>
          <a:bodyPr wrap="square" lIns="0" tIns="0" rIns="0" bIns="0" rtlCol="0"/>
          <a:lstStyle/>
          <a:p>
            <a:endParaRPr/>
          </a:p>
        </p:txBody>
      </p:sp>
      <p:sp>
        <p:nvSpPr>
          <p:cNvPr id="7" name="object 7"/>
          <p:cNvSpPr txBox="1"/>
          <p:nvPr/>
        </p:nvSpPr>
        <p:spPr>
          <a:xfrm>
            <a:off x="1192981" y="6483350"/>
            <a:ext cx="9996805" cy="3059430"/>
          </a:xfrm>
          <a:prstGeom prst="rect">
            <a:avLst/>
          </a:prstGeom>
        </p:spPr>
        <p:txBody>
          <a:bodyPr vert="horz" wrap="square" lIns="0" tIns="93980" rIns="0" bIns="0" rtlCol="0">
            <a:spAutoFit/>
          </a:bodyPr>
          <a:lstStyle/>
          <a:p>
            <a:pPr marL="381635" marR="535940" indent="-369570">
              <a:lnSpc>
                <a:spcPts val="4450"/>
              </a:lnSpc>
              <a:spcBef>
                <a:spcPts val="740"/>
              </a:spcBef>
            </a:pPr>
            <a:r>
              <a:rPr sz="4200" spc="-5">
                <a:solidFill>
                  <a:srgbClr val="FF6251"/>
                </a:solidFill>
                <a:latin typeface="Gill Sans MT"/>
                <a:cs typeface="Gill Sans MT"/>
              </a:rPr>
              <a:t>With </a:t>
            </a:r>
            <a:r>
              <a:rPr sz="4200">
                <a:solidFill>
                  <a:srgbClr val="FF6251"/>
                </a:solidFill>
                <a:latin typeface="Gill Sans MT"/>
                <a:cs typeface="Gill Sans MT"/>
              </a:rPr>
              <a:t>objects </a:t>
            </a:r>
            <a:r>
              <a:rPr sz="4200" spc="-15">
                <a:solidFill>
                  <a:srgbClr val="FF6251"/>
                </a:solidFill>
                <a:latin typeface="Gill Sans MT"/>
                <a:cs typeface="Gill Sans MT"/>
              </a:rPr>
              <a:t>created </a:t>
            </a:r>
            <a:r>
              <a:rPr sz="4200" spc="-30">
                <a:solidFill>
                  <a:srgbClr val="FF6251"/>
                </a:solidFill>
                <a:latin typeface="Gill Sans MT"/>
                <a:cs typeface="Gill Sans MT"/>
              </a:rPr>
              <a:t>from </a:t>
            </a:r>
            <a:r>
              <a:rPr sz="4200">
                <a:solidFill>
                  <a:srgbClr val="FF6251"/>
                </a:solidFill>
                <a:latin typeface="Courier New"/>
                <a:cs typeface="Courier New"/>
              </a:rPr>
              <a:t>MyClassTest  </a:t>
            </a:r>
            <a:r>
              <a:rPr sz="4200" spc="-5">
                <a:latin typeface="Courier New"/>
                <a:cs typeface="Courier New"/>
              </a:rPr>
              <a:t>public class MyClassTest</a:t>
            </a:r>
            <a:r>
              <a:rPr sz="4200" spc="-55">
                <a:latin typeface="Courier New"/>
                <a:cs typeface="Courier New"/>
              </a:rPr>
              <a:t> </a:t>
            </a:r>
            <a:r>
              <a:rPr sz="4200">
                <a:latin typeface="Courier New"/>
                <a:cs typeface="Courier New"/>
              </a:rPr>
              <a:t>{</a:t>
            </a:r>
          </a:p>
          <a:p>
            <a:pPr marL="1021715">
              <a:lnSpc>
                <a:spcPts val="4630"/>
              </a:lnSpc>
            </a:pPr>
            <a:r>
              <a:rPr sz="4200">
                <a:latin typeface="Courier New"/>
                <a:cs typeface="Courier New"/>
              </a:rPr>
              <a:t>@Test</a:t>
            </a:r>
          </a:p>
          <a:p>
            <a:pPr marL="1021715">
              <a:lnSpc>
                <a:spcPts val="4800"/>
              </a:lnSpc>
            </a:pPr>
            <a:r>
              <a:rPr sz="4200" spc="-5">
                <a:latin typeface="Courier New"/>
                <a:cs typeface="Courier New"/>
              </a:rPr>
              <a:t>public void someTest()</a:t>
            </a:r>
            <a:r>
              <a:rPr sz="4200" spc="-90">
                <a:latin typeface="Courier New"/>
                <a:cs typeface="Courier New"/>
              </a:rPr>
              <a:t> </a:t>
            </a:r>
            <a:r>
              <a:rPr sz="4200">
                <a:latin typeface="Courier New"/>
                <a:cs typeface="Courier New"/>
              </a:rPr>
              <a:t>{...}</a:t>
            </a:r>
          </a:p>
          <a:p>
            <a:pPr marL="381635">
              <a:lnSpc>
                <a:spcPts val="4920"/>
              </a:lnSpc>
            </a:pPr>
            <a:r>
              <a:rPr sz="4200">
                <a:latin typeface="Courier New"/>
                <a:cs typeface="Courier New"/>
              </a:rPr>
              <a:t>}</a:t>
            </a:r>
          </a:p>
        </p:txBody>
      </p:sp>
      <p:sp>
        <p:nvSpPr>
          <p:cNvPr id="8" name="object 8"/>
          <p:cNvSpPr txBox="1"/>
          <p:nvPr/>
        </p:nvSpPr>
        <p:spPr>
          <a:xfrm>
            <a:off x="214008" y="3683000"/>
            <a:ext cx="2279650" cy="1236980"/>
          </a:xfrm>
          <a:prstGeom prst="rect">
            <a:avLst/>
          </a:prstGeom>
        </p:spPr>
        <p:txBody>
          <a:bodyPr vert="horz" wrap="square" lIns="0" tIns="12700" rIns="0" bIns="0" rtlCol="0">
            <a:spAutoFit/>
          </a:bodyPr>
          <a:lstStyle/>
          <a:p>
            <a:pPr marL="12700">
              <a:lnSpc>
                <a:spcPts val="4770"/>
              </a:lnSpc>
              <a:spcBef>
                <a:spcPts val="100"/>
              </a:spcBef>
            </a:pPr>
            <a:r>
              <a:rPr sz="4200" spc="-5">
                <a:solidFill>
                  <a:srgbClr val="FF6251"/>
                </a:solidFill>
                <a:latin typeface="Gill Sans MT"/>
                <a:cs typeface="Gill Sans MT"/>
              </a:rPr>
              <a:t>With</a:t>
            </a:r>
            <a:r>
              <a:rPr sz="4200" spc="-90">
                <a:solidFill>
                  <a:srgbClr val="FF6251"/>
                </a:solidFill>
                <a:latin typeface="Gill Sans MT"/>
                <a:cs typeface="Gill Sans MT"/>
              </a:rPr>
              <a:t> </a:t>
            </a:r>
            <a:r>
              <a:rPr sz="4200">
                <a:solidFill>
                  <a:srgbClr val="FF6251"/>
                </a:solidFill>
                <a:latin typeface="Gill Sans MT"/>
                <a:cs typeface="Gill Sans MT"/>
              </a:rPr>
              <a:t>class</a:t>
            </a:r>
            <a:endParaRPr sz="4200">
              <a:latin typeface="Gill Sans MT"/>
              <a:cs typeface="Gill Sans MT"/>
            </a:endParaRPr>
          </a:p>
          <a:p>
            <a:pPr marL="19050">
              <a:lnSpc>
                <a:spcPts val="4770"/>
              </a:lnSpc>
            </a:pPr>
            <a:r>
              <a:rPr sz="4200">
                <a:solidFill>
                  <a:srgbClr val="FF6251"/>
                </a:solidFill>
                <a:latin typeface="Courier New"/>
                <a:cs typeface="Courier New"/>
              </a:rPr>
              <a:t>MyClass</a:t>
            </a:r>
            <a:endParaRPr sz="4200">
              <a:latin typeface="Courier New"/>
              <a:cs typeface="Courier New"/>
            </a:endParaRPr>
          </a:p>
        </p:txBody>
      </p:sp>
      <p:sp>
        <p:nvSpPr>
          <p:cNvPr id="9" name="object 9"/>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57089" y="762000"/>
            <a:ext cx="9290050" cy="1305560"/>
          </a:xfrm>
          <a:prstGeom prst="rect">
            <a:avLst/>
          </a:prstGeom>
        </p:spPr>
        <p:txBody>
          <a:bodyPr vert="horz" wrap="square" lIns="0" tIns="12700" rIns="0" bIns="0" rtlCol="0">
            <a:spAutoFit/>
          </a:bodyPr>
          <a:lstStyle/>
          <a:p>
            <a:pPr marL="12700">
              <a:lnSpc>
                <a:spcPct val="100000"/>
              </a:lnSpc>
              <a:spcBef>
                <a:spcPts val="100"/>
              </a:spcBef>
            </a:pPr>
            <a:r>
              <a:rPr spc="-55"/>
              <a:t>Stove </a:t>
            </a:r>
            <a:r>
              <a:rPr spc="-5"/>
              <a:t>Example in</a:t>
            </a:r>
            <a:r>
              <a:rPr spc="-10"/>
              <a:t> </a:t>
            </a:r>
            <a:r>
              <a:rPr spc="-75"/>
              <a:t>Java</a:t>
            </a:r>
          </a:p>
        </p:txBody>
      </p:sp>
      <p:sp>
        <p:nvSpPr>
          <p:cNvPr id="3" name="object 3"/>
          <p:cNvSpPr txBox="1"/>
          <p:nvPr/>
        </p:nvSpPr>
        <p:spPr>
          <a:xfrm>
            <a:off x="1600200" y="3390900"/>
            <a:ext cx="6089650" cy="4399280"/>
          </a:xfrm>
          <a:prstGeom prst="rect">
            <a:avLst/>
          </a:prstGeom>
        </p:spPr>
        <p:txBody>
          <a:bodyPr vert="horz" wrap="square" lIns="0" tIns="0" rIns="0" bIns="0" rtlCol="0">
            <a:spAutoFit/>
          </a:bodyPr>
          <a:lstStyle/>
          <a:p>
            <a:pPr marL="609600" indent="-571500">
              <a:lnSpc>
                <a:spcPts val="5040"/>
              </a:lnSpc>
              <a:buSzPct val="170238"/>
              <a:buChar char="•"/>
              <a:tabLst>
                <a:tab pos="609600" algn="l"/>
              </a:tabLst>
            </a:pPr>
            <a:r>
              <a:rPr sz="4200">
                <a:latin typeface="Courier New"/>
                <a:cs typeface="Courier New"/>
              </a:rPr>
              <a:t>Water.java</a:t>
            </a:r>
          </a:p>
          <a:p>
            <a:pPr marL="609600" indent="-571500">
              <a:lnSpc>
                <a:spcPts val="7200"/>
              </a:lnSpc>
              <a:buSzPct val="170238"/>
              <a:buChar char="•"/>
              <a:tabLst>
                <a:tab pos="609600" algn="l"/>
              </a:tabLst>
            </a:pPr>
            <a:r>
              <a:rPr sz="4200">
                <a:latin typeface="Courier New"/>
                <a:cs typeface="Courier New"/>
              </a:rPr>
              <a:t>Faucet.java</a:t>
            </a:r>
          </a:p>
          <a:p>
            <a:pPr marL="609600" indent="-571500">
              <a:lnSpc>
                <a:spcPts val="7200"/>
              </a:lnSpc>
              <a:buSzPct val="170238"/>
              <a:buChar char="•"/>
              <a:tabLst>
                <a:tab pos="609600" algn="l"/>
              </a:tabLst>
            </a:pPr>
            <a:r>
              <a:rPr sz="4200">
                <a:latin typeface="Courier New"/>
                <a:cs typeface="Courier New"/>
              </a:rPr>
              <a:t>Pot.java</a:t>
            </a:r>
          </a:p>
          <a:p>
            <a:pPr marL="609600" indent="-571500">
              <a:lnSpc>
                <a:spcPts val="7200"/>
              </a:lnSpc>
              <a:buSzPct val="170238"/>
              <a:buChar char="•"/>
              <a:tabLst>
                <a:tab pos="609600" algn="l"/>
              </a:tabLst>
            </a:pPr>
            <a:r>
              <a:rPr sz="4200">
                <a:latin typeface="Courier New"/>
                <a:cs typeface="Courier New"/>
              </a:rPr>
              <a:t>Stove.java</a:t>
            </a:r>
          </a:p>
          <a:p>
            <a:pPr marL="609600" indent="-571500">
              <a:lnSpc>
                <a:spcPts val="7890"/>
              </a:lnSpc>
              <a:buSzPct val="170238"/>
              <a:buChar char="•"/>
              <a:tabLst>
                <a:tab pos="609600" algn="l"/>
              </a:tabLst>
            </a:pPr>
            <a:r>
              <a:rPr sz="4200">
                <a:latin typeface="Courier New"/>
                <a:cs typeface="Courier New"/>
              </a:rPr>
              <a:t>BoilingWater.java</a:t>
            </a:r>
          </a:p>
        </p:txBody>
      </p:sp>
      <p:sp>
        <p:nvSpPr>
          <p:cNvPr id="4" name="object 4"/>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800" y="812800"/>
            <a:ext cx="12724818" cy="923330"/>
          </a:xfrm>
        </p:spPr>
        <p:txBody>
          <a:bodyPr/>
          <a:lstStyle/>
          <a:p>
            <a:pPr algn="ctr"/>
            <a:r>
              <a:rPr lang="en-US" sz="6000"/>
              <a:t>Object Oriented Programming</a:t>
            </a:r>
          </a:p>
        </p:txBody>
      </p:sp>
      <p:sp>
        <p:nvSpPr>
          <p:cNvPr id="3" name="Text Placeholder 2"/>
          <p:cNvSpPr>
            <a:spLocks noGrp="1"/>
          </p:cNvSpPr>
          <p:nvPr>
            <p:ph type="body" idx="1"/>
          </p:nvPr>
        </p:nvSpPr>
        <p:spPr>
          <a:xfrm>
            <a:off x="787400" y="2260600"/>
            <a:ext cx="11166475" cy="1292662"/>
          </a:xfrm>
        </p:spPr>
        <p:txBody>
          <a:bodyPr/>
          <a:lstStyle/>
          <a:p>
            <a:pPr marL="571500" indent="-571500">
              <a:buFont typeface="Arial" panose="020B0604020202020204" pitchFamily="34" charset="0"/>
              <a:buChar char="•"/>
            </a:pPr>
            <a:r>
              <a:rPr lang="en-US"/>
              <a:t>From this class blueprint we can create several different type of dogs.</a:t>
            </a:r>
            <a:endParaRPr lang="en-US" sz="3600"/>
          </a:p>
        </p:txBody>
      </p:sp>
      <p:sp>
        <p:nvSpPr>
          <p:cNvPr id="4" name="object 2"/>
          <p:cNvSpPr txBox="1">
            <a:spLocks/>
          </p:cNvSpPr>
          <p:nvPr/>
        </p:nvSpPr>
        <p:spPr>
          <a:xfrm>
            <a:off x="254000" y="5156200"/>
            <a:ext cx="6019800" cy="1700466"/>
          </a:xfrm>
          <a:prstGeom prst="rect">
            <a:avLst/>
          </a:prstGeom>
        </p:spPr>
        <p:txBody>
          <a:bodyPr vert="horz" wrap="square" lIns="0" tIns="12700" rIns="0" bIns="0" rtlCol="0">
            <a:spAutoFit/>
          </a:bodyPr>
          <a:lstStyle>
            <a:lvl1pPr>
              <a:defRPr sz="8400" b="0" i="0">
                <a:solidFill>
                  <a:schemeClr val="tx1"/>
                </a:solidFill>
                <a:latin typeface="Gill Sans MT"/>
                <a:ea typeface="+mj-ea"/>
                <a:cs typeface="Gill Sans MT"/>
              </a:defRPr>
            </a:lvl1pPr>
          </a:lstStyle>
          <a:p>
            <a:pPr marL="12700" algn="ctr">
              <a:spcBef>
                <a:spcPts val="100"/>
              </a:spcBef>
              <a:tabLst>
                <a:tab pos="2475865" algn="l"/>
              </a:tabLst>
            </a:pPr>
            <a:r>
              <a:rPr lang="en-US" sz="3600" kern="0">
                <a:solidFill>
                  <a:srgbClr val="FF0000"/>
                </a:solidFill>
              </a:rPr>
              <a:t>Breed: </a:t>
            </a:r>
            <a:r>
              <a:rPr lang="en-US" sz="3600" kern="0">
                <a:solidFill>
                  <a:srgbClr val="00B0F0"/>
                </a:solidFill>
              </a:rPr>
              <a:t> “German Shepherd”</a:t>
            </a:r>
          </a:p>
          <a:p>
            <a:pPr marL="12700" algn="ctr">
              <a:spcBef>
                <a:spcPts val="100"/>
              </a:spcBef>
              <a:tabLst>
                <a:tab pos="2475865" algn="l"/>
              </a:tabLst>
            </a:pPr>
            <a:r>
              <a:rPr lang="en-US" sz="3600" kern="0">
                <a:solidFill>
                  <a:srgbClr val="FF0000"/>
                </a:solidFill>
              </a:rPr>
              <a:t>Age:</a:t>
            </a:r>
            <a:r>
              <a:rPr lang="en-US" sz="3600" kern="0">
                <a:solidFill>
                  <a:srgbClr val="00B0F0"/>
                </a:solidFill>
              </a:rPr>
              <a:t> 3</a:t>
            </a:r>
          </a:p>
          <a:p>
            <a:pPr marL="12700" algn="ctr">
              <a:spcBef>
                <a:spcPts val="100"/>
              </a:spcBef>
              <a:tabLst>
                <a:tab pos="2475865" algn="l"/>
              </a:tabLst>
            </a:pPr>
            <a:r>
              <a:rPr lang="en-US" sz="3600" kern="0">
                <a:solidFill>
                  <a:srgbClr val="FF0000"/>
                </a:solidFill>
              </a:rPr>
              <a:t>Color: </a:t>
            </a:r>
            <a:r>
              <a:rPr lang="en-US" sz="3600" kern="0">
                <a:solidFill>
                  <a:srgbClr val="00B0F0"/>
                </a:solidFill>
              </a:rPr>
              <a:t> Brown</a:t>
            </a:r>
          </a:p>
        </p:txBody>
      </p:sp>
      <p:sp>
        <p:nvSpPr>
          <p:cNvPr id="6" name="Rectangle 5"/>
          <p:cNvSpPr/>
          <p:nvPr/>
        </p:nvSpPr>
        <p:spPr>
          <a:xfrm>
            <a:off x="2540000" y="4167832"/>
            <a:ext cx="1673856" cy="830997"/>
          </a:xfrm>
          <a:prstGeom prst="rect">
            <a:avLst/>
          </a:prstGeom>
        </p:spPr>
        <p:txBody>
          <a:bodyPr wrap="none">
            <a:spAutoFit/>
          </a:bodyPr>
          <a:lstStyle/>
          <a:p>
            <a:r>
              <a:rPr lang="en-US" sz="4800"/>
              <a:t>Dog A</a:t>
            </a:r>
          </a:p>
        </p:txBody>
      </p:sp>
      <p:sp>
        <p:nvSpPr>
          <p:cNvPr id="5" name="Rectangle 4"/>
          <p:cNvSpPr/>
          <p:nvPr/>
        </p:nvSpPr>
        <p:spPr>
          <a:xfrm>
            <a:off x="558800" y="3860800"/>
            <a:ext cx="5562600" cy="396240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bject 2"/>
          <p:cNvSpPr txBox="1">
            <a:spLocks/>
          </p:cNvSpPr>
          <p:nvPr/>
        </p:nvSpPr>
        <p:spPr>
          <a:xfrm>
            <a:off x="6146800" y="5156200"/>
            <a:ext cx="6019800" cy="1700466"/>
          </a:xfrm>
          <a:prstGeom prst="rect">
            <a:avLst/>
          </a:prstGeom>
        </p:spPr>
        <p:txBody>
          <a:bodyPr vert="horz" wrap="square" lIns="0" tIns="12700" rIns="0" bIns="0" rtlCol="0">
            <a:spAutoFit/>
          </a:bodyPr>
          <a:lstStyle>
            <a:lvl1pPr>
              <a:defRPr sz="8400" b="0" i="0">
                <a:solidFill>
                  <a:schemeClr val="tx1"/>
                </a:solidFill>
                <a:latin typeface="Gill Sans MT"/>
                <a:ea typeface="+mj-ea"/>
                <a:cs typeface="Gill Sans MT"/>
              </a:defRPr>
            </a:lvl1pPr>
          </a:lstStyle>
          <a:p>
            <a:pPr marL="12700" algn="ctr">
              <a:spcBef>
                <a:spcPts val="100"/>
              </a:spcBef>
              <a:tabLst>
                <a:tab pos="2475865" algn="l"/>
              </a:tabLst>
            </a:pPr>
            <a:r>
              <a:rPr lang="en-US" sz="3600" kern="0">
                <a:solidFill>
                  <a:srgbClr val="FF0000"/>
                </a:solidFill>
              </a:rPr>
              <a:t>Breed: </a:t>
            </a:r>
            <a:r>
              <a:rPr lang="en-US" sz="3600" kern="0">
                <a:solidFill>
                  <a:srgbClr val="00B0F0"/>
                </a:solidFill>
              </a:rPr>
              <a:t> “Golden Retriever”</a:t>
            </a:r>
          </a:p>
          <a:p>
            <a:pPr marL="12700" algn="ctr">
              <a:spcBef>
                <a:spcPts val="100"/>
              </a:spcBef>
              <a:tabLst>
                <a:tab pos="2475865" algn="l"/>
              </a:tabLst>
            </a:pPr>
            <a:r>
              <a:rPr lang="en-US" sz="3600" kern="0">
                <a:solidFill>
                  <a:srgbClr val="FF0000"/>
                </a:solidFill>
              </a:rPr>
              <a:t>Age:</a:t>
            </a:r>
            <a:r>
              <a:rPr lang="en-US" sz="3600" kern="0">
                <a:solidFill>
                  <a:srgbClr val="00B0F0"/>
                </a:solidFill>
              </a:rPr>
              <a:t> 5</a:t>
            </a:r>
          </a:p>
          <a:p>
            <a:pPr marL="12700" algn="ctr">
              <a:spcBef>
                <a:spcPts val="100"/>
              </a:spcBef>
              <a:tabLst>
                <a:tab pos="2475865" algn="l"/>
              </a:tabLst>
            </a:pPr>
            <a:r>
              <a:rPr lang="en-US" sz="3600" kern="0">
                <a:solidFill>
                  <a:srgbClr val="FF0000"/>
                </a:solidFill>
              </a:rPr>
              <a:t>Color: </a:t>
            </a:r>
            <a:r>
              <a:rPr lang="en-US" sz="3600" kern="0">
                <a:solidFill>
                  <a:srgbClr val="00B0F0"/>
                </a:solidFill>
              </a:rPr>
              <a:t> Yellow</a:t>
            </a:r>
          </a:p>
        </p:txBody>
      </p:sp>
      <p:sp>
        <p:nvSpPr>
          <p:cNvPr id="8" name="Rectangle 7"/>
          <p:cNvSpPr/>
          <p:nvPr/>
        </p:nvSpPr>
        <p:spPr>
          <a:xfrm>
            <a:off x="8432800" y="4167832"/>
            <a:ext cx="1653017" cy="830997"/>
          </a:xfrm>
          <a:prstGeom prst="rect">
            <a:avLst/>
          </a:prstGeom>
        </p:spPr>
        <p:txBody>
          <a:bodyPr wrap="none">
            <a:spAutoFit/>
          </a:bodyPr>
          <a:lstStyle/>
          <a:p>
            <a:r>
              <a:rPr lang="en-US" sz="4800"/>
              <a:t>Dog B</a:t>
            </a:r>
          </a:p>
        </p:txBody>
      </p:sp>
      <p:sp>
        <p:nvSpPr>
          <p:cNvPr id="9" name="Rectangle 8"/>
          <p:cNvSpPr/>
          <p:nvPr/>
        </p:nvSpPr>
        <p:spPr>
          <a:xfrm>
            <a:off x="6451600" y="3860800"/>
            <a:ext cx="5562600" cy="396240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3159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800" y="812800"/>
            <a:ext cx="12724818" cy="830997"/>
          </a:xfrm>
        </p:spPr>
        <p:txBody>
          <a:bodyPr/>
          <a:lstStyle/>
          <a:p>
            <a:pPr algn="ctr"/>
            <a:r>
              <a:rPr lang="en-US" sz="5400"/>
              <a:t>Dog A and Dog B: Instances of Dog</a:t>
            </a:r>
          </a:p>
        </p:txBody>
      </p:sp>
      <p:sp>
        <p:nvSpPr>
          <p:cNvPr id="3" name="Text Placeholder 2"/>
          <p:cNvSpPr>
            <a:spLocks noGrp="1"/>
          </p:cNvSpPr>
          <p:nvPr>
            <p:ph type="body" idx="1"/>
          </p:nvPr>
        </p:nvSpPr>
        <p:spPr>
          <a:xfrm>
            <a:off x="939800" y="2870200"/>
            <a:ext cx="11166475" cy="6647974"/>
          </a:xfrm>
        </p:spPr>
        <p:txBody>
          <a:bodyPr/>
          <a:lstStyle/>
          <a:p>
            <a:pPr marL="571500" indent="-571500">
              <a:buFont typeface="Arial" panose="020B0604020202020204" pitchFamily="34" charset="0"/>
              <a:buChar char="•"/>
            </a:pPr>
            <a:r>
              <a:rPr lang="en-US" sz="5400"/>
              <a:t>Dog A and Dog B have a breed, age, and color, but the value of theses different attributes are different.</a:t>
            </a:r>
          </a:p>
          <a:p>
            <a:pPr marL="571500" indent="-571500">
              <a:buFont typeface="Arial" panose="020B0604020202020204" pitchFamily="34" charset="0"/>
              <a:buChar char="•"/>
            </a:pPr>
            <a:endParaRPr lang="en-US" sz="5400"/>
          </a:p>
          <a:p>
            <a:pPr marL="571500" indent="-571500">
              <a:buFont typeface="Arial" panose="020B0604020202020204" pitchFamily="34" charset="0"/>
              <a:buChar char="•"/>
            </a:pPr>
            <a:r>
              <a:rPr lang="en-US" sz="5400"/>
              <a:t>Each dog can call the bark method</a:t>
            </a:r>
          </a:p>
          <a:p>
            <a:pPr marL="571500" indent="-571500">
              <a:buFont typeface="Arial" panose="020B0604020202020204" pitchFamily="34" charset="0"/>
              <a:buChar char="•"/>
            </a:pPr>
            <a:endParaRPr lang="en-US" sz="5400"/>
          </a:p>
          <a:p>
            <a:pPr marL="571500" indent="-571500">
              <a:buFont typeface="Arial" panose="020B0604020202020204" pitchFamily="34" charset="0"/>
              <a:buChar char="•"/>
            </a:pPr>
            <a:r>
              <a:rPr lang="en-US" sz="5400"/>
              <a:t>Dog A and Dog B are </a:t>
            </a:r>
            <a:r>
              <a:rPr lang="en-US" sz="5400" i="1">
                <a:solidFill>
                  <a:srgbClr val="FF0000"/>
                </a:solidFill>
              </a:rPr>
              <a:t>instances</a:t>
            </a:r>
            <a:r>
              <a:rPr lang="en-US" sz="5400"/>
              <a:t> of the Dog class </a:t>
            </a:r>
            <a:endParaRPr lang="en-US" sz="4800"/>
          </a:p>
        </p:txBody>
      </p:sp>
    </p:spTree>
    <p:extLst>
      <p:ext uri="{BB962C8B-B14F-4D97-AF65-F5344CB8AC3E}">
        <p14:creationId xmlns:p14="http://schemas.microsoft.com/office/powerpoint/2010/main" val="1002084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3C7E-C4F7-4D39-94BF-A49138367DD7}"/>
              </a:ext>
            </a:extLst>
          </p:cNvPr>
          <p:cNvSpPr>
            <a:spLocks noGrp="1"/>
          </p:cNvSpPr>
          <p:nvPr>
            <p:ph type="title"/>
          </p:nvPr>
        </p:nvSpPr>
        <p:spPr>
          <a:xfrm>
            <a:off x="1930400" y="1041400"/>
            <a:ext cx="8686800" cy="1292662"/>
          </a:xfrm>
        </p:spPr>
        <p:txBody>
          <a:bodyPr/>
          <a:lstStyle/>
          <a:p>
            <a:pPr algn="ctr"/>
            <a:r>
              <a:rPr lang="en-US"/>
              <a:t>Example</a:t>
            </a:r>
          </a:p>
        </p:txBody>
      </p:sp>
      <p:sp>
        <p:nvSpPr>
          <p:cNvPr id="4" name="object 3">
            <a:extLst>
              <a:ext uri="{FF2B5EF4-FFF2-40B4-BE49-F238E27FC236}">
                <a16:creationId xmlns:a16="http://schemas.microsoft.com/office/drawing/2014/main" id="{3BE794CB-B5BA-45F0-B98B-63221A613F96}"/>
              </a:ext>
            </a:extLst>
          </p:cNvPr>
          <p:cNvSpPr txBox="1"/>
          <p:nvPr/>
        </p:nvSpPr>
        <p:spPr>
          <a:xfrm>
            <a:off x="1041400" y="3098800"/>
            <a:ext cx="11963400" cy="3815340"/>
          </a:xfrm>
          <a:prstGeom prst="rect">
            <a:avLst/>
          </a:prstGeom>
        </p:spPr>
        <p:txBody>
          <a:bodyPr vert="horz" wrap="square" lIns="0" tIns="12700" rIns="0" bIns="0" rtlCol="0">
            <a:spAutoFit/>
          </a:bodyPr>
          <a:lstStyle/>
          <a:p>
            <a:pPr>
              <a:lnSpc>
                <a:spcPct val="150000"/>
              </a:lnSpc>
              <a:spcBef>
                <a:spcPts val="100"/>
              </a:spcBef>
              <a:tabLst>
                <a:tab pos="2407920" algn="l"/>
                <a:tab pos="2878455" algn="l"/>
              </a:tabLst>
            </a:pPr>
            <a:r>
              <a:rPr lang="en-US" sz="4200">
                <a:latin typeface="Gill Sans MT"/>
              </a:rPr>
              <a:t>Class: Human            </a:t>
            </a:r>
            <a:r>
              <a:rPr lang="en-US" sz="4200">
                <a:solidFill>
                  <a:srgbClr val="FF0000"/>
                </a:solidFill>
                <a:latin typeface="Gill Sans MT"/>
                <a:cs typeface="Gill Sans MT"/>
              </a:rPr>
              <a:t>Object: Man, Woman, Child</a:t>
            </a:r>
          </a:p>
          <a:p>
            <a:pPr>
              <a:lnSpc>
                <a:spcPct val="150000"/>
              </a:lnSpc>
              <a:spcBef>
                <a:spcPts val="100"/>
              </a:spcBef>
              <a:tabLst>
                <a:tab pos="2407920" algn="l"/>
                <a:tab pos="2878455" algn="l"/>
              </a:tabLst>
            </a:pPr>
            <a:r>
              <a:rPr lang="en-US" sz="4200">
                <a:latin typeface="Gill Sans MT"/>
                <a:cs typeface="Gill Sans MT"/>
              </a:rPr>
              <a:t>Class Fruit                </a:t>
            </a:r>
            <a:r>
              <a:rPr lang="en-US" sz="4200">
                <a:solidFill>
                  <a:srgbClr val="FF0000"/>
                </a:solidFill>
                <a:latin typeface="Gill Sans MT"/>
              </a:rPr>
              <a:t>Object: Apple, Banana, Mango</a:t>
            </a:r>
          </a:p>
          <a:p>
            <a:pPr>
              <a:lnSpc>
                <a:spcPct val="150000"/>
              </a:lnSpc>
              <a:spcBef>
                <a:spcPts val="100"/>
              </a:spcBef>
              <a:tabLst>
                <a:tab pos="2407920" algn="l"/>
                <a:tab pos="2878455" algn="l"/>
              </a:tabLst>
            </a:pPr>
            <a:r>
              <a:rPr lang="en-US" sz="4200">
                <a:latin typeface="Gill Sans MT"/>
                <a:cs typeface="Gill Sans MT"/>
              </a:rPr>
              <a:t>Class: Mobile Phone   </a:t>
            </a:r>
            <a:r>
              <a:rPr lang="en-US" sz="4200">
                <a:solidFill>
                  <a:srgbClr val="FF0000"/>
                </a:solidFill>
                <a:latin typeface="Gill Sans MT"/>
              </a:rPr>
              <a:t>Object: iPhone, X Samsung S10</a:t>
            </a:r>
          </a:p>
          <a:p>
            <a:pPr>
              <a:lnSpc>
                <a:spcPct val="150000"/>
              </a:lnSpc>
              <a:spcBef>
                <a:spcPts val="100"/>
              </a:spcBef>
              <a:tabLst>
                <a:tab pos="2407920" algn="l"/>
                <a:tab pos="2878455" algn="l"/>
              </a:tabLst>
            </a:pPr>
            <a:r>
              <a:rPr lang="en-US" sz="4200">
                <a:latin typeface="Gill Sans MT"/>
                <a:cs typeface="Gill Sans MT"/>
              </a:rPr>
              <a:t>Class: Food                </a:t>
            </a:r>
            <a:r>
              <a:rPr lang="en-US" sz="4200">
                <a:solidFill>
                  <a:srgbClr val="FF0000"/>
                </a:solidFill>
                <a:latin typeface="Gill Sans MT"/>
              </a:rPr>
              <a:t>Object: Pizza, Burger, Rice</a:t>
            </a:r>
            <a:endParaRPr sz="4200">
              <a:solidFill>
                <a:srgbClr val="FF0000"/>
              </a:solidFill>
              <a:latin typeface="Gill Sans MT"/>
            </a:endParaRPr>
          </a:p>
        </p:txBody>
      </p:sp>
    </p:spTree>
    <p:extLst>
      <p:ext uri="{BB962C8B-B14F-4D97-AF65-F5344CB8AC3E}">
        <p14:creationId xmlns:p14="http://schemas.microsoft.com/office/powerpoint/2010/main" val="2732137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Custom</PresentationFormat>
  <Slides>64</Slides>
  <Notes>25</Notes>
  <HiddenSlides>0</HiddenSlides>
  <ScaleCrop>false</ScaleCrop>
  <HeadingPairs>
    <vt:vector size="4" baseType="variant">
      <vt:variant>
        <vt:lpstr>Theme</vt:lpstr>
      </vt:variant>
      <vt:variant>
        <vt:i4>1</vt:i4>
      </vt:variant>
      <vt:variant>
        <vt:lpstr>Slide Titles</vt:lpstr>
      </vt:variant>
      <vt:variant>
        <vt:i4>64</vt:i4>
      </vt:variant>
    </vt:vector>
  </HeadingPairs>
  <TitlesOfParts>
    <vt:vector size="65" baseType="lpstr">
      <vt:lpstr>Office Theme</vt:lpstr>
      <vt:lpstr>COMP 110/L Lecture 7     Maryam Jalali  Some slides adapted from Dr. Kyle Dewey</vt:lpstr>
      <vt:lpstr>Outline</vt:lpstr>
      <vt:lpstr>Object-Oriented  Programming</vt:lpstr>
      <vt:lpstr>What is an Object?</vt:lpstr>
      <vt:lpstr>On the most fundamental level, the way we represent these objects and how we use them is defined in the classes.  These classes are blueprints for the objects that we want to create.</vt:lpstr>
      <vt:lpstr>Real-world objects  has 2 characteristics</vt:lpstr>
      <vt:lpstr>Object Oriented Programming</vt:lpstr>
      <vt:lpstr>Dog A and Dog B: Instances of Dog</vt:lpstr>
      <vt:lpstr>Example</vt:lpstr>
      <vt:lpstr>What is Class?</vt:lpstr>
      <vt:lpstr>PowerPoint Presentation</vt:lpstr>
      <vt:lpstr>In Programming</vt:lpstr>
      <vt:lpstr>Example </vt:lpstr>
      <vt:lpstr>Basic Idea</vt:lpstr>
      <vt:lpstr>PowerPoint Presentation</vt:lpstr>
      <vt:lpstr>PowerPoint Presentation</vt:lpstr>
      <vt:lpstr>Basic Idea</vt:lpstr>
      <vt:lpstr>Basic Idea</vt:lpstr>
      <vt:lpstr>Basic Idea</vt:lpstr>
      <vt:lpstr>Basic Idea</vt:lpstr>
      <vt:lpstr>Basic Idea</vt:lpstr>
      <vt:lpstr>Basic Idea</vt:lpstr>
      <vt:lpstr>Basic Idea</vt:lpstr>
      <vt:lpstr>Basic Idea</vt:lpstr>
      <vt:lpstr>Basic Idea</vt:lpstr>
      <vt:lpstr>Creating Objects</vt:lpstr>
      <vt:lpstr>Creating Objects</vt:lpstr>
      <vt:lpstr>Creating Objects</vt:lpstr>
      <vt:lpstr>public class</vt:lpstr>
      <vt:lpstr>public class</vt:lpstr>
      <vt:lpstr>Constructors</vt:lpstr>
      <vt:lpstr>Constructors</vt:lpstr>
      <vt:lpstr>Constructors</vt:lpstr>
      <vt:lpstr>Constructors</vt:lpstr>
      <vt:lpstr>Executing Constructors new executes a given constructor,  creating a new object in the process.</vt:lpstr>
      <vt:lpstr>PowerPoint Presentation</vt:lpstr>
      <vt:lpstr>Example: Table.java</vt:lpstr>
      <vt:lpstr>Constructor Parameters Just like methods, constructors can take parameters</vt:lpstr>
      <vt:lpstr>Constructor Parameters Just like methods, constructors can take parameters</vt:lpstr>
      <vt:lpstr>Constructor Parameters Just like methods, constructors can take parameters</vt:lpstr>
      <vt:lpstr>Example: ConsParam.java</vt:lpstr>
      <vt:lpstr>Instance Variables</vt:lpstr>
      <vt:lpstr>Instance Variables</vt:lpstr>
      <vt:lpstr>Instance Variables</vt:lpstr>
      <vt:lpstr>Instance Variables</vt:lpstr>
      <vt:lpstr>public class HasInstance { int myInt; // instance variable  public HasInstance(int setInt) {</vt:lpstr>
      <vt:lpstr>public class HasInstance { int myInt; // instance variable  public HasInstance(int setInt) {</vt:lpstr>
      <vt:lpstr>PowerPoint Presentation</vt:lpstr>
      <vt:lpstr>PowerPoint Presentation</vt:lpstr>
      <vt:lpstr>PowerPoint Presentation</vt:lpstr>
      <vt:lpstr>Example: HasInstance.java</vt:lpstr>
      <vt:lpstr>Instance Methods</vt:lpstr>
      <vt:lpstr>Instance Methods</vt:lpstr>
      <vt:lpstr>public class HasInstance { int myInt; // instance variable  public HasInstance(int setInt) {</vt:lpstr>
      <vt:lpstr>public class HasInstance2 { int myInt; // instance variable  public HasInstance2(int setInt) {</vt:lpstr>
      <vt:lpstr>Example: HasInstance2.java</vt:lpstr>
      <vt:lpstr>static</vt:lpstr>
      <vt:lpstr>static</vt:lpstr>
      <vt:lpstr>static vs. non-static</vt:lpstr>
      <vt:lpstr>static vs. non-static</vt:lpstr>
      <vt:lpstr>static vs. non-static</vt:lpstr>
      <vt:lpstr>static vs. non-static</vt:lpstr>
      <vt:lpstr>static vs. non-static</vt:lpstr>
      <vt:lpstr>Stove Example in Java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110/L Lecture 7 Kyle Dewey</dc:title>
  <dc:creator>Mahdi Ebi</dc:creator>
  <cp:lastModifiedBy>Jalali , Maryam</cp:lastModifiedBy>
  <cp:revision>1</cp:revision>
  <dcterms:created xsi:type="dcterms:W3CDTF">2019-09-15T01:45:52Z</dcterms:created>
  <dcterms:modified xsi:type="dcterms:W3CDTF">2020-09-22T16:35:11Z</dcterms:modified>
</cp:coreProperties>
</file>