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3004800" cy="10414000"/>
  <p:notesSz cx="13004800" cy="1041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83667" autoAdjust="0"/>
  </p:normalViewPr>
  <p:slideViewPr>
    <p:cSldViewPr>
      <p:cViewPr varScale="1">
        <p:scale>
          <a:sx n="91" d="100"/>
          <a:sy n="91" d="100"/>
        </p:scale>
        <p:origin x="256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li , Maryam" userId="483c3cc0-c789-4ffb-af5d-c0f6b1e41f75" providerId="ADAL" clId="{ACCBD404-8E7E-3143-8D81-C61313AA38E6}"/>
    <pc:docChg chg="undo custSel modSld">
      <pc:chgData name="Jalali , Maryam" userId="483c3cc0-c789-4ffb-af5d-c0f6b1e41f75" providerId="ADAL" clId="{ACCBD404-8E7E-3143-8D81-C61313AA38E6}" dt="2020-09-22T17:37:39.518" v="30" actId="20577"/>
      <pc:docMkLst>
        <pc:docMk/>
      </pc:docMkLst>
      <pc:sldChg chg="modSp mod">
        <pc:chgData name="Jalali , Maryam" userId="483c3cc0-c789-4ffb-af5d-c0f6b1e41f75" providerId="ADAL" clId="{ACCBD404-8E7E-3143-8D81-C61313AA38E6}" dt="2020-09-22T02:58:58.687" v="1" actId="20577"/>
        <pc:sldMkLst>
          <pc:docMk/>
          <pc:sldMk cId="0" sldId="265"/>
        </pc:sldMkLst>
        <pc:spChg chg="mod">
          <ac:chgData name="Jalali , Maryam" userId="483c3cc0-c789-4ffb-af5d-c0f6b1e41f75" providerId="ADAL" clId="{ACCBD404-8E7E-3143-8D81-C61313AA38E6}" dt="2020-09-22T02:58:58.687" v="1" actId="20577"/>
          <ac:spMkLst>
            <pc:docMk/>
            <pc:sldMk cId="0" sldId="265"/>
            <ac:spMk id="3" creationId="{00000000-0000-0000-0000-000000000000}"/>
          </ac:spMkLst>
        </pc:spChg>
      </pc:sldChg>
      <pc:sldChg chg="modNotesTx">
        <pc:chgData name="Jalali , Maryam" userId="483c3cc0-c789-4ffb-af5d-c0f6b1e41f75" providerId="ADAL" clId="{ACCBD404-8E7E-3143-8D81-C61313AA38E6}" dt="2020-09-22T03:23:15.645" v="3" actId="20577"/>
        <pc:sldMkLst>
          <pc:docMk/>
          <pc:sldMk cId="0" sldId="279"/>
        </pc:sldMkLst>
      </pc:sldChg>
      <pc:sldChg chg="modSp mod">
        <pc:chgData name="Jalali , Maryam" userId="483c3cc0-c789-4ffb-af5d-c0f6b1e41f75" providerId="ADAL" clId="{ACCBD404-8E7E-3143-8D81-C61313AA38E6}" dt="2020-09-22T17:37:39.518" v="30" actId="20577"/>
        <pc:sldMkLst>
          <pc:docMk/>
          <pc:sldMk cId="0" sldId="281"/>
        </pc:sldMkLst>
        <pc:spChg chg="mod">
          <ac:chgData name="Jalali , Maryam" userId="483c3cc0-c789-4ffb-af5d-c0f6b1e41f75" providerId="ADAL" clId="{ACCBD404-8E7E-3143-8D81-C61313AA38E6}" dt="2020-09-22T17:37:39.518" v="30" actId="20577"/>
          <ac:spMkLst>
            <pc:docMk/>
            <pc:sldMk cId="0" sldId="281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222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222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B5082-1832-434E-8825-B5B3CBD13EB1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01750"/>
            <a:ext cx="438785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011738"/>
            <a:ext cx="10404475" cy="4100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891713"/>
            <a:ext cx="5635625" cy="522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891713"/>
            <a:ext cx="5635625" cy="522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B3180-3C89-42E4-99AC-295DD077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3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B3180-3C89-42E4-99AC-295DD077AE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6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absence of any modifier means that the member variable is visible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any class in the same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B3180-3C89-42E4-99AC-295DD077AE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0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Public: This is the least restrictive visibility level and makes the member variable visible to every class.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member variables are only visible to instances of the class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B3180-3C89-42E4-99AC-295DD077AE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0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</a:t>
            </a:r>
            <a:r>
              <a:rPr lang="en-US" baseline="0" dirty="0"/>
              <a:t> when we make the members of the class private, we can access them:</a:t>
            </a:r>
          </a:p>
          <a:p>
            <a:r>
              <a:rPr lang="en-US" baseline="0" dirty="0"/>
              <a:t>Enable the outside world to access the members but we restrict the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B3180-3C89-42E4-99AC-295DD077AE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9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Every class in Java has several methods that they inherit from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java.lang.Object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toString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method returns a String representation of the object. However,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behavior that all classes inherit from the Object class is that it returns a string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containing the fully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name (package and class name) along with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hexadeci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 representation of the JVM memory address at which the instance is stored. An exam-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our Student class may produce something like: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Student@5ca881b5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B3180-3C89-42E4-99AC-295DD077AE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toString</a:t>
            </a:r>
            <a:r>
              <a:rPr lang="en-US" dirty="0"/>
              <a:t>() method to get string representation of an object.</a:t>
            </a:r>
          </a:p>
          <a:p>
            <a:r>
              <a:rPr lang="en-US" dirty="0"/>
              <a:t>Whenever we try to print the Object reference then internally </a:t>
            </a:r>
            <a:r>
              <a:rPr lang="en-US" dirty="0" err="1"/>
              <a:t>toString</a:t>
            </a:r>
            <a:r>
              <a:rPr lang="en-US" dirty="0"/>
              <a:t>() method is invoked. If we did not define </a:t>
            </a:r>
            <a:r>
              <a:rPr lang="en-US" dirty="0" err="1"/>
              <a:t>toString</a:t>
            </a:r>
            <a:r>
              <a:rPr lang="en-US" dirty="0"/>
              <a:t>() method in your class then Object class </a:t>
            </a:r>
            <a:r>
              <a:rPr lang="en-US" dirty="0" err="1"/>
              <a:t>toString</a:t>
            </a:r>
            <a:r>
              <a:rPr lang="en-US" dirty="0"/>
              <a:t>() method is invoked otherwise our implemented/Overridden </a:t>
            </a:r>
            <a:r>
              <a:rPr lang="en-US" dirty="0" err="1"/>
              <a:t>toString</a:t>
            </a:r>
            <a:r>
              <a:rPr lang="en-US" dirty="0"/>
              <a:t>() method will be called.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3180-3C89-42E4-99AC-295DD077AE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3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 s = new Student();</a:t>
            </a:r>
          </a:p>
          <a:p>
            <a:r>
              <a:rPr lang="en-US" dirty="0"/>
              <a:t>We are just allocating</a:t>
            </a:r>
            <a:r>
              <a:rPr lang="en-US" baseline="0" dirty="0"/>
              <a:t> space/memory for this object. We are not setting the details.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simply just reference variable.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 blueprint for an object (or structure) has been declared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defined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we need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 to create instances of the object. The concept of an \object" is general and abstract.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more like the idea of a student. Only once we have created an entity that exists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do we have an actual instance of the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B3180-3C89-42E4-99AC-295DD077AE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7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2686" y="762000"/>
            <a:ext cx="307975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831840"/>
            <a:ext cx="9103360" cy="2603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95220"/>
            <a:ext cx="5657088" cy="687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95220"/>
            <a:ext cx="5657088" cy="687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9826" y="723900"/>
            <a:ext cx="8405147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8884" y="2184400"/>
            <a:ext cx="10527030" cy="3878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685020"/>
            <a:ext cx="4161536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685020"/>
            <a:ext cx="2991104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685020"/>
            <a:ext cx="2991104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654060" cy="5910592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lang="en-US" spc="-85" dirty="0"/>
              <a:t>8</a:t>
            </a:r>
            <a:endParaRPr dirty="0"/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r>
              <a:rPr lang="en-US" sz="4400" spc="-70" dirty="0"/>
              <a:t>Maryam </a:t>
            </a:r>
            <a:r>
              <a:rPr lang="en-US" sz="4400" spc="-70" dirty="0" err="1"/>
              <a:t>Jalali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 dirty="0"/>
              <a:t>Slides are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628" y="203200"/>
            <a:ext cx="68338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370455" algn="l"/>
              </a:tabLst>
            </a:pPr>
            <a:r>
              <a:rPr sz="4800" spc="-100" dirty="0"/>
              <a:t>Why</a:t>
            </a:r>
            <a:r>
              <a:rPr lang="en-US" sz="4800" spc="-100" dirty="0"/>
              <a:t> </a:t>
            </a:r>
            <a:r>
              <a:rPr sz="4800" dirty="0">
                <a:latin typeface="Courier New"/>
                <a:cs typeface="Courier New"/>
              </a:rPr>
              <a:t>public</a:t>
            </a:r>
            <a:r>
              <a:rPr sz="4800" spc="-2810" dirty="0">
                <a:latin typeface="Courier New"/>
                <a:cs typeface="Courier New"/>
              </a:rPr>
              <a:t> </a:t>
            </a:r>
            <a:r>
              <a:rPr sz="4800" dirty="0"/>
              <a:t>/</a:t>
            </a:r>
            <a:r>
              <a:rPr lang="en-US" sz="4800" dirty="0"/>
              <a:t> </a:t>
            </a:r>
            <a:r>
              <a:rPr sz="4800" spc="-5" dirty="0">
                <a:latin typeface="Courier New"/>
                <a:cs typeface="Courier New"/>
              </a:rPr>
              <a:t>private</a:t>
            </a:r>
            <a:r>
              <a:rPr sz="4800"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1835232"/>
            <a:ext cx="10261600" cy="703782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35000" marR="101600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35000" algn="l"/>
                <a:tab pos="3428365" algn="l"/>
                <a:tab pos="4916170" algn="l"/>
                <a:tab pos="5213985" algn="l"/>
                <a:tab pos="7295515" algn="l"/>
              </a:tabLst>
            </a:pPr>
            <a:r>
              <a:rPr sz="4000" dirty="0">
                <a:latin typeface="Gill Sans MT"/>
                <a:cs typeface="Gill Sans MT"/>
              </a:rPr>
              <a:t>Intention</a:t>
            </a:r>
            <a:r>
              <a:rPr sz="4000" spc="-5" dirty="0">
                <a:latin typeface="Gill Sans MT"/>
                <a:cs typeface="Gill Sans MT"/>
              </a:rPr>
              <a:t>al</a:t>
            </a:r>
            <a:r>
              <a:rPr sz="4000" spc="-45" dirty="0">
                <a:latin typeface="Gill Sans MT"/>
                <a:cs typeface="Gill Sans MT"/>
              </a:rPr>
              <a:t>l</a:t>
            </a:r>
            <a:r>
              <a:rPr sz="4000" dirty="0">
                <a:latin typeface="Gill Sans MT"/>
                <a:cs typeface="Gill Sans MT"/>
              </a:rPr>
              <a:t>y	a</a:t>
            </a:r>
            <a:r>
              <a:rPr sz="4000" spc="-5" dirty="0">
                <a:latin typeface="Gill Sans MT"/>
                <a:cs typeface="Gill Sans MT"/>
              </a:rPr>
              <a:t>ll</a:t>
            </a:r>
            <a:r>
              <a:rPr sz="4000" spc="-45" dirty="0">
                <a:latin typeface="Gill Sans MT"/>
                <a:cs typeface="Gill Sans MT"/>
              </a:rPr>
              <a:t>o</a:t>
            </a:r>
            <a:r>
              <a:rPr sz="4000" spc="-5" dirty="0">
                <a:latin typeface="Gill Sans MT"/>
                <a:cs typeface="Gill Sans MT"/>
              </a:rPr>
              <a:t>w</a:t>
            </a:r>
            <a:r>
              <a:rPr sz="4000" dirty="0">
                <a:latin typeface="Gill Sans MT"/>
                <a:cs typeface="Gill Sans MT"/>
              </a:rPr>
              <a:t>s	/	d</a:t>
            </a:r>
            <a:r>
              <a:rPr sz="4000" spc="-5" dirty="0">
                <a:latin typeface="Gill Sans MT"/>
                <a:cs typeface="Gill Sans MT"/>
              </a:rPr>
              <a:t>i</a:t>
            </a:r>
            <a:r>
              <a:rPr sz="4000" dirty="0">
                <a:latin typeface="Gill Sans MT"/>
                <a:cs typeface="Gill Sans MT"/>
              </a:rPr>
              <a:t>sa</a:t>
            </a:r>
            <a:r>
              <a:rPr sz="4000" spc="-5" dirty="0">
                <a:latin typeface="Gill Sans MT"/>
                <a:cs typeface="Gill Sans MT"/>
              </a:rPr>
              <a:t>ll</a:t>
            </a:r>
            <a:r>
              <a:rPr sz="4000" spc="-45" dirty="0">
                <a:latin typeface="Gill Sans MT"/>
                <a:cs typeface="Gill Sans MT"/>
              </a:rPr>
              <a:t>o</a:t>
            </a:r>
            <a:r>
              <a:rPr sz="4000" spc="-5" dirty="0">
                <a:latin typeface="Gill Sans MT"/>
                <a:cs typeface="Gill Sans MT"/>
              </a:rPr>
              <a:t>w</a:t>
            </a:r>
            <a:r>
              <a:rPr sz="4000" dirty="0">
                <a:latin typeface="Gill Sans MT"/>
                <a:cs typeface="Gill Sans MT"/>
              </a:rPr>
              <a:t>s	ce</a:t>
            </a:r>
            <a:r>
              <a:rPr sz="4000" spc="80" dirty="0">
                <a:latin typeface="Gill Sans MT"/>
                <a:cs typeface="Gill Sans MT"/>
              </a:rPr>
              <a:t>r</a:t>
            </a:r>
            <a:r>
              <a:rPr sz="4000" dirty="0">
                <a:latin typeface="Gill Sans MT"/>
                <a:cs typeface="Gill Sans MT"/>
              </a:rPr>
              <a:t>t</a:t>
            </a:r>
            <a:r>
              <a:rPr sz="4000" spc="-5" dirty="0">
                <a:latin typeface="Gill Sans MT"/>
                <a:cs typeface="Gill Sans MT"/>
              </a:rPr>
              <a:t>ai</a:t>
            </a:r>
            <a:r>
              <a:rPr sz="4000" dirty="0">
                <a:latin typeface="Gill Sans MT"/>
                <a:cs typeface="Gill Sans MT"/>
              </a:rPr>
              <a:t>n  </a:t>
            </a:r>
            <a:r>
              <a:rPr sz="4000" spc="-5" dirty="0">
                <a:latin typeface="Gill Sans MT"/>
                <a:cs typeface="Gill Sans MT"/>
              </a:rPr>
              <a:t>interactions </a:t>
            </a:r>
            <a:r>
              <a:rPr sz="4000" spc="-15" dirty="0">
                <a:latin typeface="Gill Sans MT"/>
                <a:cs typeface="Gill Sans MT"/>
              </a:rPr>
              <a:t>between</a:t>
            </a:r>
            <a:r>
              <a:rPr sz="4000" spc="-10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objects</a:t>
            </a:r>
            <a:endParaRPr lang="en-US" sz="4000" dirty="0">
              <a:latin typeface="Gill Sans MT"/>
              <a:cs typeface="Gill Sans MT"/>
            </a:endParaRPr>
          </a:p>
          <a:p>
            <a:pPr marL="635000" marR="101600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35000" algn="l"/>
                <a:tab pos="3428365" algn="l"/>
                <a:tab pos="4916170" algn="l"/>
                <a:tab pos="5213985" algn="l"/>
                <a:tab pos="7295515" algn="l"/>
              </a:tabLst>
            </a:pPr>
            <a:r>
              <a:rPr lang="en-US" sz="4000" dirty="0">
                <a:latin typeface="Gill Sans MT"/>
                <a:cs typeface="Gill Sans MT"/>
              </a:rPr>
              <a:t>If you allow your objects to have public states, then any piece of code can change your state!</a:t>
            </a:r>
            <a:endParaRPr sz="4000" dirty="0">
              <a:latin typeface="Gill Sans MT"/>
              <a:cs typeface="Gill Sans MT"/>
            </a:endParaRPr>
          </a:p>
          <a:p>
            <a:pPr marL="635000" marR="558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35000" algn="l"/>
                <a:tab pos="6881495" algn="l"/>
              </a:tabLst>
            </a:pPr>
            <a:r>
              <a:rPr sz="4000" spc="-30" dirty="0">
                <a:latin typeface="Gill Sans MT"/>
                <a:cs typeface="Gill Sans MT"/>
              </a:rPr>
              <a:t>Stove </a:t>
            </a:r>
            <a:r>
              <a:rPr sz="4000" spc="-5" dirty="0">
                <a:latin typeface="Gill Sans MT"/>
                <a:cs typeface="Gill Sans MT"/>
              </a:rPr>
              <a:t>example:</a:t>
            </a:r>
            <a:r>
              <a:rPr sz="4000" spc="-360" dirty="0">
                <a:latin typeface="Gill Sans MT"/>
                <a:cs typeface="Gill Sans MT"/>
              </a:rPr>
              <a:t> </a:t>
            </a:r>
            <a:r>
              <a:rPr sz="4000" spc="-10" dirty="0">
                <a:latin typeface="Gill Sans MT"/>
                <a:cs typeface="Gill Sans MT"/>
              </a:rPr>
              <a:t>perhaps</a:t>
            </a:r>
            <a:r>
              <a:rPr sz="4000" spc="15" dirty="0">
                <a:latin typeface="Gill Sans MT"/>
                <a:cs typeface="Gill Sans MT"/>
              </a:rPr>
              <a:t> </a:t>
            </a:r>
            <a:r>
              <a:rPr sz="4000" spc="-10" dirty="0">
                <a:latin typeface="Gill Sans MT"/>
                <a:cs typeface="Gill Sans MT"/>
              </a:rPr>
              <a:t>only</a:t>
            </a:r>
            <a:r>
              <a:rPr lang="en-US" sz="4000" spc="-1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the </a:t>
            </a:r>
            <a:r>
              <a:rPr sz="4000" spc="-30" dirty="0">
                <a:latin typeface="Gill Sans MT"/>
                <a:cs typeface="Gill Sans MT"/>
              </a:rPr>
              <a:t>stove</a:t>
            </a:r>
            <a:r>
              <a:rPr sz="4000" spc="-7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can  turn its </a:t>
            </a:r>
            <a:r>
              <a:rPr sz="4000" dirty="0">
                <a:latin typeface="Gill Sans MT"/>
                <a:cs typeface="Gill Sans MT"/>
              </a:rPr>
              <a:t>burner on - </a:t>
            </a:r>
            <a:r>
              <a:rPr sz="4000" spc="-35" dirty="0">
                <a:latin typeface="Gill Sans MT"/>
                <a:cs typeface="Gill Sans MT"/>
              </a:rPr>
              <a:t>make </a:t>
            </a:r>
            <a:r>
              <a:rPr sz="4000" spc="-5" dirty="0">
                <a:latin typeface="Gill Sans MT"/>
                <a:cs typeface="Gill Sans MT"/>
              </a:rPr>
              <a:t>it</a:t>
            </a:r>
            <a:r>
              <a:rPr sz="4000" spc="-30" dirty="0">
                <a:latin typeface="Gill Sans MT"/>
                <a:cs typeface="Gill Sans MT"/>
              </a:rPr>
              <a:t> </a:t>
            </a:r>
            <a:r>
              <a:rPr sz="4000" dirty="0">
                <a:latin typeface="Courier New"/>
                <a:cs typeface="Courier New"/>
              </a:rPr>
              <a:t>private</a:t>
            </a:r>
          </a:p>
          <a:p>
            <a:pPr marL="635000" marR="255904" indent="-571500">
              <a:lnSpc>
                <a:spcPts val="4900"/>
              </a:lnSpc>
              <a:spcBef>
                <a:spcPts val="2700"/>
              </a:spcBef>
              <a:buSzPct val="170238"/>
              <a:buChar char="•"/>
              <a:tabLst>
                <a:tab pos="635000" algn="l"/>
                <a:tab pos="3183255" algn="l"/>
                <a:tab pos="5827395" algn="l"/>
                <a:tab pos="6208395" algn="l"/>
              </a:tabLst>
            </a:pPr>
            <a:r>
              <a:rPr sz="4000" spc="-10" dirty="0">
                <a:latin typeface="Gill Sans MT"/>
                <a:cs typeface="Gill Sans MT"/>
              </a:rPr>
              <a:t>Commonly	</a:t>
            </a:r>
            <a:r>
              <a:rPr sz="4000" spc="-5" dirty="0">
                <a:latin typeface="Gill Sans MT"/>
                <a:cs typeface="Gill Sans MT"/>
              </a:rPr>
              <a:t>used</a:t>
            </a:r>
            <a:r>
              <a:rPr sz="4000" dirty="0">
                <a:latin typeface="Gill Sans MT"/>
                <a:cs typeface="Gill Sans MT"/>
              </a:rPr>
              <a:t> to </a:t>
            </a:r>
            <a:r>
              <a:rPr sz="4000" spc="-30" dirty="0">
                <a:latin typeface="Gill Sans MT"/>
                <a:cs typeface="Gill Sans MT"/>
              </a:rPr>
              <a:t>force	</a:t>
            </a:r>
            <a:r>
              <a:rPr sz="4000" spc="-5" dirty="0">
                <a:latin typeface="Gill Sans MT"/>
                <a:cs typeface="Gill Sans MT"/>
              </a:rPr>
              <a:t>changes </a:t>
            </a:r>
            <a:r>
              <a:rPr sz="4000" dirty="0">
                <a:latin typeface="Gill Sans MT"/>
                <a:cs typeface="Gill Sans MT"/>
              </a:rPr>
              <a:t>to  </a:t>
            </a:r>
            <a:r>
              <a:rPr sz="4000" spc="-5" dirty="0">
                <a:latin typeface="Gill Sans MT"/>
                <a:cs typeface="Gill Sans MT"/>
              </a:rPr>
              <a:t>instance variables</a:t>
            </a:r>
            <a:r>
              <a:rPr sz="4000" spc="25" dirty="0">
                <a:latin typeface="Gill Sans MT"/>
                <a:cs typeface="Gill Sans MT"/>
              </a:rPr>
              <a:t> </a:t>
            </a:r>
            <a:r>
              <a:rPr sz="4000" dirty="0">
                <a:latin typeface="Gill Sans MT"/>
                <a:cs typeface="Gill Sans MT"/>
              </a:rPr>
              <a:t>to</a:t>
            </a:r>
            <a:r>
              <a:rPr sz="4000" spc="15" dirty="0">
                <a:latin typeface="Gill Sans MT"/>
                <a:cs typeface="Gill Sans MT"/>
              </a:rPr>
              <a:t> </a:t>
            </a:r>
            <a:r>
              <a:rPr sz="4000" spc="-25" dirty="0">
                <a:latin typeface="Gill Sans MT"/>
                <a:cs typeface="Gill Sans MT"/>
              </a:rPr>
              <a:t>go	</a:t>
            </a:r>
            <a:r>
              <a:rPr sz="4000" spc="-20" dirty="0">
                <a:latin typeface="Gill Sans MT"/>
                <a:cs typeface="Gill Sans MT"/>
              </a:rPr>
              <a:t>through</a:t>
            </a:r>
            <a:r>
              <a:rPr sz="4000" spc="-4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methods  </a:t>
            </a:r>
            <a:r>
              <a:rPr sz="4000" spc="-10" dirty="0">
                <a:latin typeface="Gill Sans MT"/>
                <a:cs typeface="Gill Sans MT"/>
              </a:rPr>
              <a:t>(much </a:t>
            </a:r>
            <a:r>
              <a:rPr sz="4000" spc="-25" dirty="0">
                <a:latin typeface="Gill Sans MT"/>
                <a:cs typeface="Gill Sans MT"/>
              </a:rPr>
              <a:t>more</a:t>
            </a:r>
            <a:r>
              <a:rPr sz="4000" spc="-10" dirty="0">
                <a:latin typeface="Gill Sans MT"/>
                <a:cs typeface="Gill Sans MT"/>
              </a:rPr>
              <a:t> predictable)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361" y="4165600"/>
            <a:ext cx="10273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3905" algn="l"/>
              </a:tabLst>
            </a:pPr>
            <a:r>
              <a:rPr spc="-5" dirty="0"/>
              <a:t>“Getters”	</a:t>
            </a:r>
            <a:r>
              <a:rPr dirty="0"/>
              <a:t>and</a:t>
            </a:r>
            <a:r>
              <a:rPr spc="-930" dirty="0"/>
              <a:t> </a:t>
            </a:r>
            <a:r>
              <a:rPr spc="-5" dirty="0"/>
              <a:t>“Setters”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2146" y="762000"/>
            <a:ext cx="33807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5885" y="2044700"/>
            <a:ext cx="1158240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035175" algn="l"/>
              </a:tabLst>
            </a:pPr>
            <a:r>
              <a:rPr sz="4200" spc="-5" dirty="0">
                <a:latin typeface="Gill Sans MT"/>
                <a:cs typeface="Gill Sans MT"/>
              </a:rPr>
              <a:t>Methods	that </a:t>
            </a:r>
            <a:r>
              <a:rPr sz="4200" spc="-15" dirty="0">
                <a:latin typeface="Gill Sans MT"/>
                <a:cs typeface="Gill Sans MT"/>
              </a:rPr>
              <a:t>return </a:t>
            </a:r>
            <a:r>
              <a:rPr sz="4200" spc="-5" dirty="0">
                <a:latin typeface="Gill Sans MT"/>
                <a:cs typeface="Gill Sans MT"/>
              </a:rPr>
              <a:t>the value </a:t>
            </a:r>
            <a:r>
              <a:rPr sz="4200" dirty="0">
                <a:latin typeface="Gill Sans MT"/>
                <a:cs typeface="Gill Sans MT"/>
              </a:rPr>
              <a:t>of an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5" dirty="0">
                <a:latin typeface="Gill Sans MT"/>
                <a:cs typeface="Gill Sans MT"/>
              </a:rPr>
              <a:t>variable.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40" dirty="0">
                <a:latin typeface="Gill Sans MT"/>
                <a:cs typeface="Gill Sans MT"/>
              </a:rPr>
              <a:t>Generally, </a:t>
            </a:r>
            <a:r>
              <a:rPr sz="4200" spc="-5" dirty="0">
                <a:latin typeface="Gill Sans MT"/>
                <a:cs typeface="Gill Sans MT"/>
              </a:rPr>
              <a:t>the instance variable is</a:t>
            </a:r>
            <a:r>
              <a:rPr sz="4200" spc="-38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2146" y="762000"/>
            <a:ext cx="33807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Getters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9236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5885" y="2044700"/>
            <a:ext cx="11582400" cy="7466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035175" algn="l"/>
              </a:tabLst>
            </a:pPr>
            <a:r>
              <a:rPr sz="4200" spc="-5" dirty="0">
                <a:latin typeface="Gill Sans MT"/>
                <a:cs typeface="Gill Sans MT"/>
              </a:rPr>
              <a:t>Methods	that </a:t>
            </a:r>
            <a:r>
              <a:rPr sz="4200" spc="-15" dirty="0">
                <a:latin typeface="Gill Sans MT"/>
                <a:cs typeface="Gill Sans MT"/>
              </a:rPr>
              <a:t>return </a:t>
            </a:r>
            <a:r>
              <a:rPr sz="4200" spc="-5" dirty="0">
                <a:latin typeface="Gill Sans MT"/>
                <a:cs typeface="Gill Sans MT"/>
              </a:rPr>
              <a:t>the value </a:t>
            </a:r>
            <a:r>
              <a:rPr sz="4200" dirty="0">
                <a:latin typeface="Gill Sans MT"/>
                <a:cs typeface="Gill Sans MT"/>
              </a:rPr>
              <a:t>of an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5" dirty="0">
                <a:latin typeface="Gill Sans MT"/>
                <a:cs typeface="Gill Sans MT"/>
              </a:rPr>
              <a:t>variable.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40" dirty="0">
                <a:latin typeface="Gill Sans MT"/>
                <a:cs typeface="Gill Sans MT"/>
              </a:rPr>
              <a:t>Generally, </a:t>
            </a:r>
            <a:r>
              <a:rPr sz="4200" spc="-5" dirty="0">
                <a:latin typeface="Gill Sans MT"/>
                <a:cs typeface="Gill Sans MT"/>
              </a:rPr>
              <a:t>the instance variable is</a:t>
            </a:r>
            <a:r>
              <a:rPr sz="4200" spc="-38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2109470" marR="1463675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HasGetter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 </a:t>
            </a:r>
            <a:r>
              <a:rPr sz="4200" dirty="0">
                <a:latin typeface="Courier New"/>
                <a:cs typeface="Courier New"/>
              </a:rPr>
              <a:t>saved;  </a:t>
            </a:r>
            <a:r>
              <a:rPr sz="4200" spc="-5" dirty="0">
                <a:latin typeface="Courier New"/>
                <a:cs typeface="Courier New"/>
              </a:rPr>
              <a:t>public HasGetter(int x)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274955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saved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210947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749550" marR="2103755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int getSaved()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saved;</a:t>
            </a:r>
          </a:p>
          <a:p>
            <a:pPr marL="210947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46875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410" y="3556000"/>
            <a:ext cx="898842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HasGetter.java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6139" y="1981200"/>
            <a:ext cx="1168146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035175" algn="l"/>
              </a:tabLst>
            </a:pPr>
            <a:r>
              <a:rPr sz="4200" spc="-5" dirty="0">
                <a:latin typeface="Gill Sans MT"/>
                <a:cs typeface="Gill Sans MT"/>
              </a:rPr>
              <a:t>Methods	that change the value </a:t>
            </a:r>
            <a:r>
              <a:rPr sz="4200" dirty="0">
                <a:latin typeface="Gill Sans MT"/>
                <a:cs typeface="Gill Sans MT"/>
              </a:rPr>
              <a:t>of an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5" dirty="0">
                <a:latin typeface="Gill Sans MT"/>
                <a:cs typeface="Gill Sans MT"/>
              </a:rPr>
              <a:t>variable.</a:t>
            </a:r>
            <a:endParaRPr sz="4200">
              <a:latin typeface="Gill Sans MT"/>
              <a:cs typeface="Gill Sans MT"/>
            </a:endParaRPr>
          </a:p>
          <a:p>
            <a:pPr marL="635" algn="ctr">
              <a:lnSpc>
                <a:spcPts val="4970"/>
              </a:lnSpc>
              <a:tabLst>
                <a:tab pos="5165725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generally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686" y="762000"/>
            <a:ext cx="30797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Setters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9236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6139" y="1981200"/>
            <a:ext cx="11681460" cy="745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035175" algn="l"/>
              </a:tabLst>
            </a:pPr>
            <a:r>
              <a:rPr sz="4200" spc="-5" dirty="0">
                <a:latin typeface="Gill Sans MT"/>
                <a:cs typeface="Gill Sans MT"/>
              </a:rPr>
              <a:t>Methods	that change the value </a:t>
            </a:r>
            <a:r>
              <a:rPr sz="4200" dirty="0">
                <a:latin typeface="Gill Sans MT"/>
                <a:cs typeface="Gill Sans MT"/>
              </a:rPr>
              <a:t>of an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5" dirty="0">
                <a:latin typeface="Gill Sans MT"/>
                <a:cs typeface="Gill Sans MT"/>
              </a:rPr>
              <a:t>variable.</a:t>
            </a:r>
            <a:endParaRPr sz="4200" dirty="0">
              <a:latin typeface="Gill Sans MT"/>
              <a:cs typeface="Gill Sans MT"/>
            </a:endParaRPr>
          </a:p>
          <a:p>
            <a:pPr marL="635" algn="ctr">
              <a:lnSpc>
                <a:spcPts val="4970"/>
              </a:lnSpc>
              <a:tabLst>
                <a:tab pos="5165725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10" dirty="0">
                <a:latin typeface="Gill Sans MT"/>
                <a:cs typeface="Gill Sans MT"/>
              </a:rPr>
              <a:t>generally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750" dirty="0">
              <a:latin typeface="Times New Roman"/>
              <a:cs typeface="Times New Roman"/>
            </a:endParaRPr>
          </a:p>
          <a:p>
            <a:pPr marL="1358900" marR="2313305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HasSetter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 </a:t>
            </a:r>
            <a:r>
              <a:rPr sz="4200" dirty="0">
                <a:latin typeface="Courier New"/>
                <a:cs typeface="Courier New"/>
              </a:rPr>
              <a:t>saved;  </a:t>
            </a:r>
            <a:r>
              <a:rPr sz="4200" spc="-5" dirty="0">
                <a:latin typeface="Courier New"/>
                <a:cs typeface="Courier New"/>
              </a:rPr>
              <a:t>public HasSetter(int x)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9989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saved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35890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998980" marR="713105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void setSaved(int to)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saved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to;</a:t>
            </a:r>
          </a:p>
          <a:p>
            <a:pPr marL="13589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71882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410" y="3556000"/>
            <a:ext cx="898842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HasSetter.java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680" y="762000"/>
            <a:ext cx="103454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9370" algn="l"/>
              </a:tabLst>
            </a:pPr>
            <a:r>
              <a:rPr spc="-5" dirty="0"/>
              <a:t>Getter </a:t>
            </a:r>
            <a:r>
              <a:rPr dirty="0"/>
              <a:t>/	</a:t>
            </a:r>
            <a:r>
              <a:rPr spc="-5" dirty="0"/>
              <a:t>Setter</a:t>
            </a:r>
            <a:r>
              <a:rPr spc="-65" dirty="0"/>
              <a:t> </a:t>
            </a:r>
            <a:r>
              <a:rPr spc="-5" dirty="0"/>
              <a:t>Purpose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695700"/>
            <a:ext cx="9547860" cy="38785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107314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1997075" algn="l"/>
                <a:tab pos="2246630" algn="l"/>
                <a:tab pos="3051810" algn="l"/>
                <a:tab pos="6120765" algn="l"/>
              </a:tabLst>
            </a:pPr>
            <a:r>
              <a:rPr sz="4200" spc="-5" dirty="0">
                <a:latin typeface="Gill Sans MT"/>
                <a:cs typeface="Gill Sans MT"/>
              </a:rPr>
              <a:t>Access	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instance variables </a:t>
            </a:r>
            <a:r>
              <a:rPr sz="4200" spc="-25" dirty="0">
                <a:latin typeface="Gill Sans MT"/>
                <a:cs typeface="Gill Sans MT"/>
              </a:rPr>
              <a:t>forced </a:t>
            </a:r>
            <a:r>
              <a:rPr sz="4200" dirty="0">
                <a:latin typeface="Gill Sans MT"/>
                <a:cs typeface="Gill Sans MT"/>
              </a:rPr>
              <a:t>to  occur	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dirty="0">
                <a:latin typeface="Gill Sans MT"/>
                <a:cs typeface="Gill Sans MT"/>
              </a:rPr>
              <a:t>via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get*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set*</a:t>
            </a:r>
            <a:r>
              <a:rPr sz="4200" spc="-142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</a:t>
            </a:r>
            <a:endParaRPr sz="4200" dirty="0">
              <a:latin typeface="Gill Sans MT"/>
              <a:cs typeface="Gill Sans MT"/>
            </a:endParaRPr>
          </a:p>
          <a:p>
            <a:pPr marL="609600" marR="30480" indent="-571500">
              <a:lnSpc>
                <a:spcPts val="4900"/>
              </a:lnSpc>
              <a:spcBef>
                <a:spcPts val="27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These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b="1" spc="210" dirty="0">
                <a:latin typeface="Gill Sans MT"/>
                <a:cs typeface="Gill Sans MT"/>
              </a:rPr>
              <a:t>only </a:t>
            </a:r>
            <a:r>
              <a:rPr sz="4200" spc="-5" dirty="0">
                <a:latin typeface="Gill Sans MT"/>
                <a:cs typeface="Gill Sans MT"/>
              </a:rPr>
              <a:t>points </a:t>
            </a:r>
            <a:r>
              <a:rPr sz="4200" spc="-20" dirty="0">
                <a:latin typeface="Gill Sans MT"/>
                <a:cs typeface="Gill Sans MT"/>
              </a:rPr>
              <a:t>where</a:t>
            </a:r>
            <a:r>
              <a:rPr sz="4200" spc="-1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change  can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occur</a:t>
            </a:r>
          </a:p>
          <a:p>
            <a:pPr marL="14986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498600" algn="l"/>
                <a:tab pos="6541134" algn="l"/>
              </a:tabLst>
            </a:pPr>
            <a:r>
              <a:rPr sz="4200" dirty="0">
                <a:latin typeface="Gill Sans MT"/>
                <a:cs typeface="Gill Sans MT"/>
              </a:rPr>
              <a:t>Much </a:t>
            </a:r>
            <a:r>
              <a:rPr sz="4200" spc="-5" dirty="0">
                <a:latin typeface="Gill Sans MT"/>
                <a:cs typeface="Gill Sans MT"/>
              </a:rPr>
              <a:t>easier</a:t>
            </a:r>
            <a:r>
              <a:rPr sz="4200" dirty="0">
                <a:latin typeface="Gill Sans MT"/>
                <a:cs typeface="Gill Sans MT"/>
              </a:rPr>
              <a:t> to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predict	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debug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8081" y="4127500"/>
            <a:ext cx="100888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toString()</a:t>
            </a:r>
            <a:r>
              <a:rPr spc="-2785" dirty="0">
                <a:latin typeface="Courier New"/>
                <a:cs typeface="Courier New"/>
              </a:rPr>
              <a:t> </a:t>
            </a:r>
            <a:r>
              <a:rPr spc="-5" dirty="0"/>
              <a:t>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835400"/>
            <a:ext cx="5801360" cy="3599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Font typeface="Gill Sans MT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spc="-139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/ </a:t>
            </a:r>
            <a:r>
              <a:rPr sz="4200" dirty="0">
                <a:latin typeface="Courier New"/>
                <a:cs typeface="Courier New"/>
              </a:rPr>
              <a:t>private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  <a:tab pos="2889885" algn="l"/>
              </a:tabLst>
            </a:pPr>
            <a:r>
              <a:rPr sz="4200" spc="-5" dirty="0">
                <a:latin typeface="Gill Sans MT"/>
                <a:cs typeface="Gill Sans MT"/>
              </a:rPr>
              <a:t>“Getters”	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459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“Setters”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toString()</a:t>
            </a:r>
            <a:r>
              <a:rPr sz="4200" spc="-139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  <a:tab pos="2595880" algn="l"/>
              </a:tabLst>
            </a:pPr>
            <a:r>
              <a:rPr sz="4200" spc="20" dirty="0">
                <a:latin typeface="Gill Sans MT"/>
                <a:cs typeface="Gill Sans MT"/>
              </a:rPr>
              <a:t>Memory	</a:t>
            </a:r>
            <a:r>
              <a:rPr sz="4200" spc="-15" dirty="0">
                <a:latin typeface="Gill Sans MT"/>
                <a:cs typeface="Gill Sans MT"/>
              </a:rPr>
              <a:t>representation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779" y="673100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toString()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488" y="2101850"/>
            <a:ext cx="1060577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830070" algn="l"/>
              </a:tabLst>
            </a:pPr>
            <a:r>
              <a:rPr sz="4200" spc="-5" dirty="0">
                <a:latin typeface="Gill Sans MT"/>
                <a:cs typeface="Gill Sans MT"/>
              </a:rPr>
              <a:t>Method	used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convert </a:t>
            </a:r>
            <a:r>
              <a:rPr sz="4200" dirty="0">
                <a:latin typeface="Gill Sans MT"/>
                <a:cs typeface="Gill Sans MT"/>
              </a:rPr>
              <a:t>an object to a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4485640" algn="l"/>
              </a:tabLst>
            </a:pPr>
            <a:r>
              <a:rPr sz="4200" spc="-5" dirty="0">
                <a:latin typeface="Gill Sans MT"/>
                <a:cs typeface="Gill Sans MT"/>
              </a:rPr>
              <a:t>Called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automatically	in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contexts.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779" y="673100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toString()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32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4488" y="2101850"/>
            <a:ext cx="10605770" cy="730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830070" algn="l"/>
              </a:tabLst>
            </a:pPr>
            <a:r>
              <a:rPr sz="4200" spc="-5" dirty="0">
                <a:latin typeface="Gill Sans MT"/>
                <a:cs typeface="Gill Sans MT"/>
              </a:rPr>
              <a:t>Method	used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convert </a:t>
            </a:r>
            <a:r>
              <a:rPr sz="4200" dirty="0">
                <a:latin typeface="Gill Sans MT"/>
                <a:cs typeface="Gill Sans MT"/>
              </a:rPr>
              <a:t>an object to a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4485640" algn="l"/>
              </a:tabLst>
            </a:pPr>
            <a:r>
              <a:rPr sz="4200" spc="-5" dirty="0">
                <a:latin typeface="Gill Sans MT"/>
                <a:cs typeface="Gill Sans MT"/>
              </a:rPr>
              <a:t>Called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automatically	in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contexts.</a:t>
            </a:r>
            <a:endParaRPr sz="4200" dirty="0">
              <a:latin typeface="Gill Sans MT"/>
              <a:cs typeface="Gill Sans MT"/>
            </a:endParaRPr>
          </a:p>
          <a:p>
            <a:pPr marL="815340" marR="2100580" indent="-640715">
              <a:lnSpc>
                <a:spcPts val="4800"/>
              </a:lnSpc>
              <a:spcBef>
                <a:spcPts val="4020"/>
              </a:spcBef>
            </a:pPr>
            <a:r>
              <a:rPr sz="4200" spc="-5" dirty="0">
                <a:latin typeface="Courier New"/>
                <a:cs typeface="Courier New"/>
              </a:rPr>
              <a:t>public class HasToString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String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held;</a:t>
            </a:r>
          </a:p>
          <a:p>
            <a:pPr marL="1455420" marR="18034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HasToString(String s)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held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s;</a:t>
            </a:r>
          </a:p>
          <a:p>
            <a:pPr marL="81534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455420" marR="1460500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String toString()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held;</a:t>
            </a:r>
          </a:p>
          <a:p>
            <a:pPr marL="81534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7526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226" y="3556000"/>
            <a:ext cx="1026858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HasToString.java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1008" y="3556000"/>
            <a:ext cx="660273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indent="1450340">
              <a:lnSpc>
                <a:spcPts val="9600"/>
              </a:lnSpc>
              <a:spcBef>
                <a:spcPts val="819"/>
              </a:spcBef>
            </a:pPr>
            <a:r>
              <a:rPr spc="40" dirty="0"/>
              <a:t>Memory  </a:t>
            </a:r>
            <a:r>
              <a:rPr dirty="0"/>
              <a:t>Rep</a:t>
            </a:r>
            <a:r>
              <a:rPr spc="-170" dirty="0"/>
              <a:t>r</a:t>
            </a:r>
            <a:r>
              <a:rPr dirty="0"/>
              <a:t>e</a:t>
            </a:r>
            <a:r>
              <a:rPr spc="-5" dirty="0"/>
              <a:t>s</a:t>
            </a:r>
            <a:r>
              <a:rPr dirty="0"/>
              <a:t>ent</a:t>
            </a:r>
            <a:r>
              <a:rPr spc="-5" dirty="0"/>
              <a:t>at</a:t>
            </a:r>
            <a:r>
              <a:rPr dirty="0"/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242" y="723900"/>
            <a:ext cx="10786110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ts val="9915"/>
              </a:lnSpc>
              <a:spcBef>
                <a:spcPts val="100"/>
              </a:spcBef>
            </a:pPr>
            <a:r>
              <a:rPr spc="-5" dirty="0"/>
              <a:t>On</a:t>
            </a:r>
            <a:r>
              <a:rPr spc="-10" dirty="0"/>
              <a:t> </a:t>
            </a:r>
            <a:r>
              <a:rPr dirty="0">
                <a:latin typeface="Courier New"/>
                <a:cs typeface="Courier New"/>
              </a:rPr>
              <a:t>new</a:t>
            </a:r>
          </a:p>
          <a:p>
            <a:pPr algn="ctr">
              <a:lnSpc>
                <a:spcPts val="4875"/>
              </a:lnSpc>
              <a:tabLst>
                <a:tab pos="1142365" algn="l"/>
                <a:tab pos="5781675" algn="l"/>
              </a:tabLst>
            </a:pPr>
            <a:r>
              <a:rPr sz="4200" spc="-5" dirty="0"/>
              <a:t>Each	use </a:t>
            </a:r>
            <a:r>
              <a:rPr sz="4200" dirty="0"/>
              <a:t>of </a:t>
            </a:r>
            <a:r>
              <a:rPr sz="4200" dirty="0">
                <a:latin typeface="Courier New"/>
                <a:cs typeface="Courier New"/>
              </a:rPr>
              <a:t>new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15" dirty="0"/>
              <a:t>creates</a:t>
            </a:r>
            <a:r>
              <a:rPr sz="4200" dirty="0"/>
              <a:t> a	</a:t>
            </a:r>
            <a:r>
              <a:rPr sz="4200" spc="-25" dirty="0"/>
              <a:t>new </a:t>
            </a:r>
            <a:r>
              <a:rPr sz="4200" dirty="0"/>
              <a:t>object </a:t>
            </a:r>
            <a:r>
              <a:rPr sz="4200" spc="-5" dirty="0"/>
              <a:t>in</a:t>
            </a:r>
            <a:r>
              <a:rPr sz="4200" spc="-50" dirty="0"/>
              <a:t> </a:t>
            </a:r>
            <a:r>
              <a:rPr sz="4200" spc="-35" dirty="0"/>
              <a:t>memory.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21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77574" y="3314700"/>
            <a:ext cx="32264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Foo();</a:t>
            </a: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Bar();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4242" y="723900"/>
            <a:ext cx="10786110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ts val="9915"/>
              </a:lnSpc>
              <a:spcBef>
                <a:spcPts val="100"/>
              </a:spcBef>
            </a:pPr>
            <a:r>
              <a:rPr spc="-5" dirty="0"/>
              <a:t>On</a:t>
            </a:r>
            <a:r>
              <a:rPr spc="-10" dirty="0"/>
              <a:t> </a:t>
            </a:r>
            <a:r>
              <a:rPr dirty="0">
                <a:latin typeface="Courier New"/>
                <a:cs typeface="Courier New"/>
              </a:rPr>
              <a:t>new</a:t>
            </a:r>
          </a:p>
          <a:p>
            <a:pPr algn="ctr">
              <a:lnSpc>
                <a:spcPts val="4875"/>
              </a:lnSpc>
              <a:tabLst>
                <a:tab pos="1142365" algn="l"/>
                <a:tab pos="5781675" algn="l"/>
              </a:tabLst>
            </a:pPr>
            <a:r>
              <a:rPr sz="4200" spc="-5" dirty="0"/>
              <a:t>Each	use </a:t>
            </a:r>
            <a:r>
              <a:rPr sz="4200" dirty="0"/>
              <a:t>of </a:t>
            </a:r>
            <a:r>
              <a:rPr sz="4200" dirty="0">
                <a:latin typeface="Courier New"/>
                <a:cs typeface="Courier New"/>
              </a:rPr>
              <a:t>new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15" dirty="0"/>
              <a:t>creates</a:t>
            </a:r>
            <a:r>
              <a:rPr sz="4200" dirty="0"/>
              <a:t> a	</a:t>
            </a:r>
            <a:r>
              <a:rPr sz="4200" spc="-25" dirty="0"/>
              <a:t>new </a:t>
            </a:r>
            <a:r>
              <a:rPr sz="4200" dirty="0"/>
              <a:t>object </a:t>
            </a:r>
            <a:r>
              <a:rPr sz="4200" spc="-5" dirty="0"/>
              <a:t>in</a:t>
            </a:r>
            <a:r>
              <a:rPr sz="4200" spc="-50" dirty="0"/>
              <a:t> </a:t>
            </a:r>
            <a:r>
              <a:rPr sz="4200" spc="-35" dirty="0"/>
              <a:t>memory.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00" y="77343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79800" y="8178800"/>
            <a:ext cx="9398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4700" y="773430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Foo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914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4242" y="723900"/>
            <a:ext cx="10786110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ts val="9915"/>
              </a:lnSpc>
              <a:spcBef>
                <a:spcPts val="100"/>
              </a:spcBef>
            </a:pPr>
            <a:r>
              <a:rPr spc="-5" dirty="0"/>
              <a:t>On</a:t>
            </a:r>
            <a:r>
              <a:rPr spc="-10" dirty="0"/>
              <a:t> </a:t>
            </a:r>
            <a:r>
              <a:rPr dirty="0">
                <a:latin typeface="Courier New"/>
                <a:cs typeface="Courier New"/>
              </a:rPr>
              <a:t>new</a:t>
            </a:r>
          </a:p>
          <a:p>
            <a:pPr algn="ctr">
              <a:lnSpc>
                <a:spcPts val="4875"/>
              </a:lnSpc>
              <a:tabLst>
                <a:tab pos="1142365" algn="l"/>
                <a:tab pos="5781675" algn="l"/>
              </a:tabLst>
            </a:pPr>
            <a:r>
              <a:rPr sz="4200" spc="-5" dirty="0"/>
              <a:t>Each	use </a:t>
            </a:r>
            <a:r>
              <a:rPr sz="4200" dirty="0"/>
              <a:t>of </a:t>
            </a:r>
            <a:r>
              <a:rPr sz="4200" dirty="0">
                <a:latin typeface="Courier New"/>
                <a:cs typeface="Courier New"/>
              </a:rPr>
              <a:t>new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15" dirty="0"/>
              <a:t>creates</a:t>
            </a:r>
            <a:r>
              <a:rPr sz="4200" dirty="0"/>
              <a:t> a	</a:t>
            </a:r>
            <a:r>
              <a:rPr sz="4200" spc="-25" dirty="0"/>
              <a:t>new </a:t>
            </a:r>
            <a:r>
              <a:rPr sz="4200" dirty="0"/>
              <a:t>object </a:t>
            </a:r>
            <a:r>
              <a:rPr sz="4200" spc="-5" dirty="0"/>
              <a:t>in</a:t>
            </a:r>
            <a:r>
              <a:rPr sz="4200" spc="-50" dirty="0"/>
              <a:t> </a:t>
            </a:r>
            <a:r>
              <a:rPr sz="4200" spc="-35" dirty="0"/>
              <a:t>memory.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921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77574" y="3314700"/>
            <a:ext cx="3226435" cy="248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20"/>
              </a:lnSpc>
              <a:spcBef>
                <a:spcPts val="100"/>
              </a:spcBef>
            </a:pPr>
            <a:r>
              <a:rPr lang="en-US" sz="4200" spc="-5" dirty="0">
                <a:latin typeface="Courier New"/>
                <a:cs typeface="Courier New"/>
              </a:rPr>
              <a:t>new</a:t>
            </a:r>
            <a:r>
              <a:rPr lang="en-US" sz="4200" spc="-100" dirty="0">
                <a:latin typeface="Courier New"/>
                <a:cs typeface="Courier New"/>
              </a:rPr>
              <a:t> </a:t>
            </a:r>
            <a:r>
              <a:rPr lang="en-US" sz="4200" dirty="0">
                <a:latin typeface="Courier New"/>
                <a:cs typeface="Courier New"/>
              </a:rPr>
              <a:t>Foo()</a:t>
            </a:r>
            <a:r>
              <a:rPr sz="4200" dirty="0">
                <a:latin typeface="Courier New"/>
                <a:cs typeface="Courier New"/>
              </a:rPr>
              <a:t>;</a:t>
            </a:r>
          </a:p>
          <a:p>
            <a:pPr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Bar();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sz="4200" dirty="0">
                <a:latin typeface="Gill Sans MT"/>
                <a:cs typeface="Gill Sans MT"/>
              </a:rPr>
              <a:t>In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Memory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66100" y="7734300"/>
            <a:ext cx="1270000" cy="127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05800" y="8178800"/>
            <a:ext cx="9652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66100" y="773430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Bar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new</a:t>
            </a:r>
            <a:r>
              <a:rPr spc="-2790" dirty="0">
                <a:latin typeface="Courier New"/>
                <a:cs typeface="Courier New"/>
              </a:rPr>
              <a:t> </a:t>
            </a:r>
            <a:r>
              <a:rPr dirty="0"/>
              <a:t>Returns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815" indent="-571500">
              <a:lnSpc>
                <a:spcPct val="100000"/>
              </a:lnSpc>
              <a:spcBef>
                <a:spcPts val="100"/>
              </a:spcBef>
              <a:buSzPct val="170238"/>
              <a:buFont typeface="Gill Sans MT"/>
              <a:buChar char="•"/>
              <a:tabLst>
                <a:tab pos="678815" algn="l"/>
              </a:tabLst>
            </a:pPr>
            <a:r>
              <a:rPr sz="4200" dirty="0">
                <a:latin typeface="Courier New"/>
                <a:cs typeface="Courier New"/>
              </a:rPr>
              <a:t>new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5" dirty="0"/>
              <a:t>returns </a:t>
            </a:r>
            <a:r>
              <a:rPr sz="4200" dirty="0"/>
              <a:t>a </a:t>
            </a:r>
            <a:r>
              <a:rPr sz="4200" i="1" spc="-20" dirty="0">
                <a:latin typeface="Gill Sans MT"/>
                <a:cs typeface="Gill Sans MT"/>
              </a:rPr>
              <a:t>reference </a:t>
            </a:r>
            <a:r>
              <a:rPr sz="4200" dirty="0"/>
              <a:t>to </a:t>
            </a:r>
            <a:r>
              <a:rPr sz="4200" spc="-5" dirty="0"/>
              <a:t>the </a:t>
            </a:r>
            <a:r>
              <a:rPr sz="4200" spc="-15" dirty="0"/>
              <a:t>created </a:t>
            </a:r>
            <a:r>
              <a:rPr sz="4200" dirty="0"/>
              <a:t>object</a:t>
            </a:r>
            <a:endParaRPr sz="4200">
              <a:latin typeface="Gill Sans MT"/>
              <a:cs typeface="Gill Sans MT"/>
            </a:endParaRPr>
          </a:p>
          <a:p>
            <a:pPr marL="678815" marR="1310640" indent="-571500">
              <a:lnSpc>
                <a:spcPct val="103200"/>
              </a:lnSpc>
              <a:spcBef>
                <a:spcPts val="2395"/>
              </a:spcBef>
              <a:buSzPct val="170238"/>
              <a:buChar char="•"/>
              <a:tabLst>
                <a:tab pos="678815" algn="l"/>
              </a:tabLst>
            </a:pPr>
            <a:r>
              <a:rPr sz="4200" spc="-15" dirty="0"/>
              <a:t>References </a:t>
            </a:r>
            <a:r>
              <a:rPr sz="4200" spc="-5" dirty="0"/>
              <a:t>can </a:t>
            </a:r>
            <a:r>
              <a:rPr sz="4200" dirty="0"/>
              <a:t>be </a:t>
            </a:r>
            <a:r>
              <a:rPr sz="4200" spc="-5" dirty="0"/>
              <a:t>copied just </a:t>
            </a:r>
            <a:r>
              <a:rPr sz="4200" spc="-35" dirty="0"/>
              <a:t>like </a:t>
            </a:r>
            <a:r>
              <a:rPr sz="4200" dirty="0">
                <a:latin typeface="Courier New"/>
                <a:cs typeface="Courier New"/>
              </a:rPr>
              <a:t>int</a:t>
            </a:r>
            <a:r>
              <a:rPr sz="4200" dirty="0"/>
              <a:t>,  </a:t>
            </a:r>
            <a:r>
              <a:rPr sz="4200" spc="-5" dirty="0">
                <a:latin typeface="Courier New"/>
                <a:cs typeface="Courier New"/>
              </a:rPr>
              <a:t>double</a:t>
            </a:r>
            <a:r>
              <a:rPr sz="4200" spc="-5" dirty="0"/>
              <a:t>,</a:t>
            </a:r>
            <a:r>
              <a:rPr sz="4200" spc="-430" dirty="0"/>
              <a:t> </a:t>
            </a:r>
            <a:r>
              <a:rPr sz="4200" spc="20" dirty="0"/>
              <a:t>etc.</a:t>
            </a:r>
            <a:endParaRPr sz="4200">
              <a:latin typeface="Courier New"/>
              <a:cs typeface="Courier New"/>
            </a:endParaRPr>
          </a:p>
          <a:p>
            <a:pPr marL="678815" marR="1239520" indent="-571500">
              <a:lnSpc>
                <a:spcPts val="4900"/>
              </a:lnSpc>
              <a:spcBef>
                <a:spcPts val="2840"/>
              </a:spcBef>
              <a:buSzPct val="170238"/>
              <a:buChar char="•"/>
              <a:tabLst>
                <a:tab pos="678815" algn="l"/>
                <a:tab pos="2967355" algn="l"/>
                <a:tab pos="8578850" algn="l"/>
              </a:tabLst>
            </a:pPr>
            <a:r>
              <a:rPr sz="4200" dirty="0"/>
              <a:t>C</a:t>
            </a:r>
            <a:r>
              <a:rPr sz="4200" spc="-5" dirty="0"/>
              <a:t>o</a:t>
            </a:r>
            <a:r>
              <a:rPr sz="4200" spc="-150" dirty="0"/>
              <a:t>p</a:t>
            </a:r>
            <a:r>
              <a:rPr sz="4200" dirty="0"/>
              <a:t>ying</a:t>
            </a:r>
            <a:r>
              <a:rPr sz="4200" spc="-5" dirty="0"/>
              <a:t> </a:t>
            </a:r>
            <a:r>
              <a:rPr sz="4200" dirty="0"/>
              <a:t>a	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45" dirty="0"/>
              <a:t>f</a:t>
            </a:r>
            <a:r>
              <a:rPr sz="4200" dirty="0"/>
              <a:t>e</a:t>
            </a:r>
            <a:r>
              <a:rPr sz="4200" spc="-85" dirty="0"/>
              <a:t>r</a:t>
            </a:r>
            <a:r>
              <a:rPr sz="4200" dirty="0"/>
              <a:t>ence</a:t>
            </a:r>
            <a:r>
              <a:rPr sz="4200" spc="-5" dirty="0"/>
              <a:t> </a:t>
            </a:r>
            <a:r>
              <a:rPr sz="4200" dirty="0"/>
              <a:t>does </a:t>
            </a:r>
            <a:r>
              <a:rPr sz="4200" b="1" spc="245" dirty="0">
                <a:latin typeface="Gill Sans MT"/>
                <a:cs typeface="Gill Sans MT"/>
              </a:rPr>
              <a:t>no</a:t>
            </a:r>
            <a:r>
              <a:rPr sz="4200" b="1" spc="175" dirty="0">
                <a:latin typeface="Gill Sans MT"/>
                <a:cs typeface="Gill Sans MT"/>
              </a:rPr>
              <a:t>t</a:t>
            </a:r>
            <a:r>
              <a:rPr sz="4200" b="1" dirty="0">
                <a:latin typeface="Gill Sans MT"/>
                <a:cs typeface="Gill Sans MT"/>
              </a:rPr>
              <a:t> </a:t>
            </a:r>
            <a:r>
              <a:rPr sz="4200" dirty="0"/>
              <a:t>c</a:t>
            </a:r>
            <a:r>
              <a:rPr sz="4200" spc="-5" dirty="0"/>
              <a:t>o</a:t>
            </a:r>
            <a:r>
              <a:rPr sz="4200" spc="-150" dirty="0"/>
              <a:t>p</a:t>
            </a:r>
            <a:r>
              <a:rPr sz="4200" dirty="0"/>
              <a:t>y	</a:t>
            </a:r>
            <a:r>
              <a:rPr sz="4200" spc="-5" dirty="0"/>
              <a:t>the  underlying</a:t>
            </a:r>
            <a:r>
              <a:rPr sz="4200" spc="-10" dirty="0"/>
              <a:t> </a:t>
            </a:r>
            <a:r>
              <a:rPr sz="4200" dirty="0"/>
              <a:t>object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9728200"/>
            <a:ext cx="12669520" cy="72199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  <a:tabLst>
                <a:tab pos="10121265" algn="l"/>
              </a:tabLst>
            </a:pPr>
            <a:r>
              <a:rPr sz="2200" spc="-5" dirty="0">
                <a:latin typeface="Lucida Sans Unicode"/>
                <a:cs typeface="Lucida Sans Unicode"/>
              </a:rPr>
              <a:t>-This </a:t>
            </a:r>
            <a:r>
              <a:rPr sz="2200" dirty="0">
                <a:latin typeface="Lucida Sans Unicode"/>
                <a:cs typeface="Lucida Sans Unicode"/>
              </a:rPr>
              <a:t>is </a:t>
            </a:r>
            <a:r>
              <a:rPr sz="2200" spc="-5" dirty="0">
                <a:latin typeface="Lucida Sans Unicode"/>
                <a:cs typeface="Lucida Sans Unicode"/>
              </a:rPr>
              <a:t>the </a:t>
            </a:r>
            <a:r>
              <a:rPr sz="2200" spc="-10" dirty="0">
                <a:latin typeface="Lucida Sans Unicode"/>
                <a:cs typeface="Lucida Sans Unicode"/>
              </a:rPr>
              <a:t>di</a:t>
            </a:r>
            <a:r>
              <a:rPr sz="2200" spc="-10" dirty="0">
                <a:latin typeface="Lucida Sans"/>
                <a:cs typeface="Lucida Sans"/>
              </a:rPr>
              <a:t>ff</a:t>
            </a:r>
            <a:r>
              <a:rPr sz="2200" spc="-10" dirty="0">
                <a:latin typeface="Lucida Sans Unicode"/>
                <a:cs typeface="Lucida Sans Unicode"/>
              </a:rPr>
              <a:t>erence </a:t>
            </a:r>
            <a:r>
              <a:rPr sz="2200" spc="-5" dirty="0">
                <a:latin typeface="Lucida Sans Unicode"/>
                <a:cs typeface="Lucida Sans Unicode"/>
              </a:rPr>
              <a:t>between </a:t>
            </a:r>
            <a:r>
              <a:rPr sz="2200" dirty="0">
                <a:latin typeface="Lucida Sans Unicode"/>
                <a:cs typeface="Lucida Sans Unicode"/>
              </a:rPr>
              <a:t>copying a house </a:t>
            </a:r>
            <a:r>
              <a:rPr sz="2200" spc="-5" dirty="0">
                <a:latin typeface="Lucida Sans Unicode"/>
                <a:cs typeface="Lucida Sans Unicode"/>
              </a:rPr>
              <a:t>and </a:t>
            </a:r>
            <a:r>
              <a:rPr sz="2200" dirty="0">
                <a:latin typeface="Lucida Sans Unicode"/>
                <a:cs typeface="Lucida Sans Unicode"/>
              </a:rPr>
              <a:t>copying</a:t>
            </a:r>
            <a:r>
              <a:rPr sz="2200" spc="7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an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address.</a:t>
            </a:r>
            <a:endParaRPr lang="en-US" sz="2200" spc="-5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220"/>
              </a:spcBef>
              <a:tabLst>
                <a:tab pos="10121265" algn="l"/>
              </a:tabLst>
            </a:pPr>
            <a:r>
              <a:rPr lang="en-US" sz="2200" spc="-5" dirty="0">
                <a:latin typeface="Lucida Sans Unicode"/>
                <a:cs typeface="Lucida Sans Unicode"/>
              </a:rPr>
              <a:t>- </a:t>
            </a:r>
            <a:r>
              <a:rPr sz="2200" spc="-5" dirty="0">
                <a:latin typeface="Lucida Sans Unicode"/>
                <a:cs typeface="Lucida Sans Unicode"/>
              </a:rPr>
              <a:t>References act</a:t>
            </a:r>
            <a:r>
              <a:rPr sz="2200" spc="-6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like </a:t>
            </a:r>
            <a:r>
              <a:rPr sz="2200" spc="-5" dirty="0">
                <a:latin typeface="Lucida Sans Unicode"/>
                <a:cs typeface="Lucida Sans Unicode"/>
              </a:rPr>
              <a:t>addresses (and </a:t>
            </a:r>
            <a:r>
              <a:rPr sz="2200" dirty="0">
                <a:latin typeface="Lucida Sans Unicode"/>
                <a:cs typeface="Lucida Sans Unicode"/>
              </a:rPr>
              <a:t>some </a:t>
            </a:r>
            <a:r>
              <a:rPr sz="2200" spc="-5" dirty="0">
                <a:latin typeface="Lucida Sans Unicode"/>
                <a:cs typeface="Lucida Sans Unicode"/>
              </a:rPr>
              <a:t>languages even call them</a:t>
            </a:r>
            <a:r>
              <a:rPr sz="2200" spc="2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addresses!)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new</a:t>
            </a:r>
            <a:r>
              <a:rPr spc="-2790" dirty="0">
                <a:latin typeface="Courier New"/>
                <a:cs typeface="Courier New"/>
              </a:rPr>
              <a:t> </a:t>
            </a:r>
            <a:r>
              <a:rPr dirty="0"/>
              <a:t>Returns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38884" y="1778000"/>
            <a:ext cx="10527030" cy="3878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815" indent="-571500">
              <a:lnSpc>
                <a:spcPct val="100000"/>
              </a:lnSpc>
              <a:spcBef>
                <a:spcPts val="100"/>
              </a:spcBef>
              <a:buSzPct val="170238"/>
              <a:buFont typeface="Gill Sans MT"/>
              <a:buChar char="•"/>
              <a:tabLst>
                <a:tab pos="678815" algn="l"/>
              </a:tabLst>
            </a:pPr>
            <a:r>
              <a:rPr sz="4200" dirty="0">
                <a:latin typeface="Courier New"/>
                <a:cs typeface="Courier New"/>
              </a:rPr>
              <a:t>new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5" dirty="0"/>
              <a:t>returns </a:t>
            </a:r>
            <a:r>
              <a:rPr sz="4200" dirty="0"/>
              <a:t>a </a:t>
            </a:r>
            <a:r>
              <a:rPr sz="4200" i="1" spc="-20" dirty="0">
                <a:latin typeface="Gill Sans MT"/>
                <a:cs typeface="Gill Sans MT"/>
              </a:rPr>
              <a:t>reference </a:t>
            </a:r>
            <a:r>
              <a:rPr sz="4200" dirty="0"/>
              <a:t>to </a:t>
            </a:r>
            <a:r>
              <a:rPr sz="4200" spc="-5" dirty="0"/>
              <a:t>the </a:t>
            </a:r>
            <a:r>
              <a:rPr sz="4200" spc="-15" dirty="0"/>
              <a:t>created </a:t>
            </a:r>
            <a:r>
              <a:rPr sz="4200" dirty="0"/>
              <a:t>object</a:t>
            </a:r>
            <a:endParaRPr sz="4200" dirty="0">
              <a:latin typeface="Gill Sans MT"/>
              <a:cs typeface="Gill Sans MT"/>
            </a:endParaRPr>
          </a:p>
          <a:p>
            <a:pPr marL="678815" marR="1310640" indent="-571500">
              <a:lnSpc>
                <a:spcPct val="103200"/>
              </a:lnSpc>
              <a:spcBef>
                <a:spcPts val="2395"/>
              </a:spcBef>
              <a:buSzPct val="170238"/>
              <a:buChar char="•"/>
              <a:tabLst>
                <a:tab pos="678815" algn="l"/>
              </a:tabLst>
            </a:pPr>
            <a:r>
              <a:rPr sz="4200" spc="-15" dirty="0"/>
              <a:t>References </a:t>
            </a:r>
            <a:r>
              <a:rPr sz="4200" spc="-5" dirty="0"/>
              <a:t>can </a:t>
            </a:r>
            <a:r>
              <a:rPr sz="4200" dirty="0"/>
              <a:t>be </a:t>
            </a:r>
            <a:r>
              <a:rPr sz="4200" spc="-5" dirty="0"/>
              <a:t>copied just </a:t>
            </a:r>
            <a:r>
              <a:rPr sz="4200" spc="-35" dirty="0"/>
              <a:t>like </a:t>
            </a:r>
            <a:r>
              <a:rPr sz="4200" dirty="0">
                <a:latin typeface="Courier New"/>
                <a:cs typeface="Courier New"/>
              </a:rPr>
              <a:t>int</a:t>
            </a:r>
            <a:r>
              <a:rPr sz="4200" dirty="0"/>
              <a:t>,  </a:t>
            </a:r>
            <a:r>
              <a:rPr sz="4200" spc="-5" dirty="0">
                <a:latin typeface="Courier New"/>
                <a:cs typeface="Courier New"/>
              </a:rPr>
              <a:t>double</a:t>
            </a:r>
            <a:r>
              <a:rPr sz="4200" spc="-5" dirty="0"/>
              <a:t>,</a:t>
            </a:r>
            <a:r>
              <a:rPr sz="4200" spc="-430" dirty="0"/>
              <a:t> </a:t>
            </a:r>
            <a:r>
              <a:rPr sz="4200" spc="20" dirty="0"/>
              <a:t>etc.</a:t>
            </a:r>
            <a:endParaRPr sz="4200" dirty="0">
              <a:latin typeface="Courier New"/>
              <a:cs typeface="Courier New"/>
            </a:endParaRPr>
          </a:p>
          <a:p>
            <a:pPr marL="678815" marR="1239520" indent="-571500">
              <a:lnSpc>
                <a:spcPts val="4900"/>
              </a:lnSpc>
              <a:spcBef>
                <a:spcPts val="2840"/>
              </a:spcBef>
              <a:buSzPct val="170238"/>
              <a:buChar char="•"/>
              <a:tabLst>
                <a:tab pos="678815" algn="l"/>
                <a:tab pos="2967355" algn="l"/>
                <a:tab pos="8578850" algn="l"/>
              </a:tabLst>
            </a:pPr>
            <a:r>
              <a:rPr sz="4200" dirty="0"/>
              <a:t>C</a:t>
            </a:r>
            <a:r>
              <a:rPr sz="4200" spc="-5" dirty="0"/>
              <a:t>o</a:t>
            </a:r>
            <a:r>
              <a:rPr sz="4200" spc="-150" dirty="0"/>
              <a:t>p</a:t>
            </a:r>
            <a:r>
              <a:rPr sz="4200" dirty="0"/>
              <a:t>ying</a:t>
            </a:r>
            <a:r>
              <a:rPr sz="4200" spc="-5" dirty="0"/>
              <a:t> </a:t>
            </a:r>
            <a:r>
              <a:rPr sz="4200" dirty="0"/>
              <a:t>a	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45" dirty="0"/>
              <a:t>f</a:t>
            </a:r>
            <a:r>
              <a:rPr sz="4200" dirty="0"/>
              <a:t>e</a:t>
            </a:r>
            <a:r>
              <a:rPr sz="4200" spc="-85" dirty="0"/>
              <a:t>r</a:t>
            </a:r>
            <a:r>
              <a:rPr sz="4200" dirty="0"/>
              <a:t>ence</a:t>
            </a:r>
            <a:r>
              <a:rPr sz="4200" spc="-5" dirty="0"/>
              <a:t> </a:t>
            </a:r>
            <a:r>
              <a:rPr sz="4200" dirty="0"/>
              <a:t>does </a:t>
            </a:r>
            <a:r>
              <a:rPr sz="4200" b="1" spc="245" dirty="0">
                <a:latin typeface="Gill Sans MT"/>
                <a:cs typeface="Gill Sans MT"/>
              </a:rPr>
              <a:t>no</a:t>
            </a:r>
            <a:r>
              <a:rPr sz="4200" b="1" spc="175" dirty="0">
                <a:latin typeface="Gill Sans MT"/>
                <a:cs typeface="Gill Sans MT"/>
              </a:rPr>
              <a:t>t</a:t>
            </a:r>
            <a:r>
              <a:rPr sz="4200" b="1" dirty="0">
                <a:latin typeface="Gill Sans MT"/>
                <a:cs typeface="Gill Sans MT"/>
              </a:rPr>
              <a:t> </a:t>
            </a:r>
            <a:r>
              <a:rPr sz="4200" dirty="0"/>
              <a:t>c</a:t>
            </a:r>
            <a:r>
              <a:rPr sz="4200" spc="-5" dirty="0"/>
              <a:t>o</a:t>
            </a:r>
            <a:r>
              <a:rPr sz="4200" spc="-150" dirty="0"/>
              <a:t>p</a:t>
            </a:r>
            <a:r>
              <a:rPr sz="4200" dirty="0"/>
              <a:t>y	</a:t>
            </a:r>
            <a:r>
              <a:rPr sz="4200" spc="-5" dirty="0"/>
              <a:t>the  underlying</a:t>
            </a:r>
            <a:r>
              <a:rPr sz="4200" spc="-10" dirty="0"/>
              <a:t> </a:t>
            </a:r>
            <a:r>
              <a:rPr sz="4200" dirty="0"/>
              <a:t>object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33711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318799" y="6509184"/>
          <a:ext cx="6144259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2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f1;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4300" y="9728200"/>
            <a:ext cx="12669520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  <a:tabLst>
                <a:tab pos="10121265" algn="l"/>
              </a:tabLst>
            </a:pPr>
            <a:r>
              <a:rPr sz="2200" spc="-5" dirty="0">
                <a:latin typeface="Lucida Sans Unicode"/>
                <a:cs typeface="Lucida Sans Unicode"/>
              </a:rPr>
              <a:t>-This </a:t>
            </a:r>
            <a:r>
              <a:rPr sz="2200" dirty="0">
                <a:latin typeface="Lucida Sans Unicode"/>
                <a:cs typeface="Lucida Sans Unicode"/>
              </a:rPr>
              <a:t>is </a:t>
            </a:r>
            <a:r>
              <a:rPr sz="2200" spc="-5" dirty="0">
                <a:latin typeface="Lucida Sans Unicode"/>
                <a:cs typeface="Lucida Sans Unicode"/>
              </a:rPr>
              <a:t>the </a:t>
            </a:r>
            <a:r>
              <a:rPr sz="2200" spc="-10" dirty="0">
                <a:latin typeface="Lucida Sans Unicode"/>
                <a:cs typeface="Lucida Sans Unicode"/>
              </a:rPr>
              <a:t>di</a:t>
            </a:r>
            <a:r>
              <a:rPr sz="2200" spc="-10" dirty="0">
                <a:latin typeface="Lucida Sans"/>
                <a:cs typeface="Lucida Sans"/>
              </a:rPr>
              <a:t>ff</a:t>
            </a:r>
            <a:r>
              <a:rPr sz="2200" spc="-10" dirty="0">
                <a:latin typeface="Lucida Sans Unicode"/>
                <a:cs typeface="Lucida Sans Unicode"/>
              </a:rPr>
              <a:t>erence </a:t>
            </a:r>
            <a:r>
              <a:rPr sz="2200" spc="-5" dirty="0">
                <a:latin typeface="Lucida Sans Unicode"/>
                <a:cs typeface="Lucida Sans Unicode"/>
              </a:rPr>
              <a:t>between </a:t>
            </a:r>
            <a:r>
              <a:rPr sz="2200" dirty="0">
                <a:latin typeface="Lucida Sans Unicode"/>
                <a:cs typeface="Lucida Sans Unicode"/>
              </a:rPr>
              <a:t>copying a house </a:t>
            </a:r>
            <a:r>
              <a:rPr sz="2200" spc="-5" dirty="0">
                <a:latin typeface="Lucida Sans Unicode"/>
                <a:cs typeface="Lucida Sans Unicode"/>
              </a:rPr>
              <a:t>and </a:t>
            </a:r>
            <a:r>
              <a:rPr sz="2200" dirty="0">
                <a:latin typeface="Lucida Sans Unicode"/>
                <a:cs typeface="Lucida Sans Unicode"/>
              </a:rPr>
              <a:t>copying</a:t>
            </a:r>
            <a:r>
              <a:rPr sz="2200" spc="7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an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address.</a:t>
            </a:r>
            <a:r>
              <a:rPr lang="en-US" sz="2200" spc="-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References act</a:t>
            </a:r>
            <a:r>
              <a:rPr sz="2200" spc="-6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like  </a:t>
            </a:r>
            <a:r>
              <a:rPr sz="2200" spc="-5" dirty="0">
                <a:latin typeface="Lucida Sans Unicode"/>
                <a:cs typeface="Lucida Sans Unicode"/>
              </a:rPr>
              <a:t>addresses (and </a:t>
            </a:r>
            <a:r>
              <a:rPr sz="2200" dirty="0">
                <a:latin typeface="Lucida Sans Unicode"/>
                <a:cs typeface="Lucida Sans Unicode"/>
              </a:rPr>
              <a:t>some </a:t>
            </a:r>
            <a:r>
              <a:rPr sz="2200" spc="-5" dirty="0">
                <a:latin typeface="Lucida Sans Unicode"/>
                <a:cs typeface="Lucida Sans Unicode"/>
              </a:rPr>
              <a:t>languages even call them</a:t>
            </a:r>
            <a:r>
              <a:rPr sz="2200" spc="2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addresses!)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>
                <a:latin typeface="Courier New"/>
                <a:cs typeface="Courier New"/>
              </a:rPr>
              <a:t>new</a:t>
            </a:r>
            <a:r>
              <a:rPr spc="-2790" dirty="0">
                <a:latin typeface="Courier New"/>
                <a:cs typeface="Courier New"/>
              </a:rPr>
              <a:t> </a:t>
            </a:r>
            <a:r>
              <a:rPr dirty="0"/>
              <a:t>Returns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38884" y="1778000"/>
            <a:ext cx="10597516" cy="3878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8815" indent="-571500">
              <a:lnSpc>
                <a:spcPct val="100000"/>
              </a:lnSpc>
              <a:spcBef>
                <a:spcPts val="100"/>
              </a:spcBef>
              <a:buSzPct val="170238"/>
              <a:buFont typeface="Gill Sans MT"/>
              <a:buChar char="•"/>
              <a:tabLst>
                <a:tab pos="678815" algn="l"/>
              </a:tabLst>
            </a:pPr>
            <a:r>
              <a:rPr sz="4200" dirty="0">
                <a:latin typeface="Courier New"/>
                <a:cs typeface="Courier New"/>
              </a:rPr>
              <a:t>new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5" dirty="0"/>
              <a:t>returns </a:t>
            </a:r>
            <a:r>
              <a:rPr sz="4200" dirty="0"/>
              <a:t>a </a:t>
            </a:r>
            <a:r>
              <a:rPr sz="4200" i="1" spc="-20" dirty="0">
                <a:latin typeface="Gill Sans MT"/>
                <a:cs typeface="Gill Sans MT"/>
              </a:rPr>
              <a:t>reference </a:t>
            </a:r>
            <a:r>
              <a:rPr sz="4200" dirty="0"/>
              <a:t>to </a:t>
            </a:r>
            <a:r>
              <a:rPr sz="4200" spc="-5" dirty="0"/>
              <a:t>the </a:t>
            </a:r>
            <a:r>
              <a:rPr sz="4200" spc="-15" dirty="0"/>
              <a:t>created </a:t>
            </a:r>
            <a:r>
              <a:rPr sz="4200" dirty="0"/>
              <a:t>object</a:t>
            </a:r>
            <a:endParaRPr sz="4200" dirty="0">
              <a:latin typeface="Gill Sans MT"/>
              <a:cs typeface="Gill Sans MT"/>
            </a:endParaRPr>
          </a:p>
          <a:p>
            <a:pPr marL="678815" marR="1310640" indent="-571500">
              <a:lnSpc>
                <a:spcPct val="103200"/>
              </a:lnSpc>
              <a:spcBef>
                <a:spcPts val="2395"/>
              </a:spcBef>
              <a:buSzPct val="170238"/>
              <a:buChar char="•"/>
              <a:tabLst>
                <a:tab pos="678815" algn="l"/>
              </a:tabLst>
            </a:pPr>
            <a:r>
              <a:rPr sz="4200" spc="-15" dirty="0"/>
              <a:t>References </a:t>
            </a:r>
            <a:r>
              <a:rPr sz="4200" spc="-5" dirty="0"/>
              <a:t>can </a:t>
            </a:r>
            <a:r>
              <a:rPr sz="4200" dirty="0"/>
              <a:t>be </a:t>
            </a:r>
            <a:r>
              <a:rPr sz="4200" spc="-5" dirty="0"/>
              <a:t>copied just </a:t>
            </a:r>
            <a:r>
              <a:rPr sz="4200" spc="-35" dirty="0"/>
              <a:t>like </a:t>
            </a:r>
            <a:r>
              <a:rPr sz="4200" dirty="0">
                <a:latin typeface="Courier New"/>
                <a:cs typeface="Courier New"/>
              </a:rPr>
              <a:t>int</a:t>
            </a:r>
            <a:r>
              <a:rPr sz="4200" dirty="0"/>
              <a:t>,  </a:t>
            </a:r>
            <a:r>
              <a:rPr sz="4200" spc="-5" dirty="0">
                <a:latin typeface="Courier New"/>
                <a:cs typeface="Courier New"/>
              </a:rPr>
              <a:t>double</a:t>
            </a:r>
            <a:r>
              <a:rPr sz="4200" spc="-5" dirty="0"/>
              <a:t>,</a:t>
            </a:r>
            <a:r>
              <a:rPr sz="4200" spc="-430" dirty="0"/>
              <a:t> </a:t>
            </a:r>
            <a:r>
              <a:rPr sz="4200" spc="20" dirty="0"/>
              <a:t>etc.</a:t>
            </a:r>
            <a:endParaRPr sz="4200" dirty="0">
              <a:latin typeface="Courier New"/>
              <a:cs typeface="Courier New"/>
            </a:endParaRPr>
          </a:p>
          <a:p>
            <a:pPr marL="678815" marR="1239520" indent="-571500">
              <a:lnSpc>
                <a:spcPts val="4900"/>
              </a:lnSpc>
              <a:spcBef>
                <a:spcPts val="2840"/>
              </a:spcBef>
              <a:buSzPct val="170238"/>
              <a:buChar char="•"/>
              <a:tabLst>
                <a:tab pos="678815" algn="l"/>
                <a:tab pos="2967355" algn="l"/>
                <a:tab pos="8578850" algn="l"/>
              </a:tabLst>
            </a:pPr>
            <a:r>
              <a:rPr sz="4200" dirty="0"/>
              <a:t>C</a:t>
            </a:r>
            <a:r>
              <a:rPr sz="4200" spc="-5" dirty="0"/>
              <a:t>o</a:t>
            </a:r>
            <a:r>
              <a:rPr sz="4200" spc="-150" dirty="0"/>
              <a:t>p</a:t>
            </a:r>
            <a:r>
              <a:rPr sz="4200" dirty="0"/>
              <a:t>ying</a:t>
            </a:r>
            <a:r>
              <a:rPr sz="4200" spc="-5" dirty="0"/>
              <a:t> </a:t>
            </a:r>
            <a:r>
              <a:rPr sz="4200" dirty="0"/>
              <a:t>a	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45" dirty="0"/>
              <a:t>f</a:t>
            </a:r>
            <a:r>
              <a:rPr sz="4200" dirty="0"/>
              <a:t>e</a:t>
            </a:r>
            <a:r>
              <a:rPr sz="4200" spc="-85" dirty="0"/>
              <a:t>r</a:t>
            </a:r>
            <a:r>
              <a:rPr sz="4200" dirty="0"/>
              <a:t>ence</a:t>
            </a:r>
            <a:r>
              <a:rPr sz="4200" spc="-5" dirty="0"/>
              <a:t> </a:t>
            </a:r>
            <a:r>
              <a:rPr sz="4200" dirty="0"/>
              <a:t>does </a:t>
            </a:r>
            <a:r>
              <a:rPr sz="4200" b="1" spc="245" dirty="0">
                <a:latin typeface="Gill Sans MT"/>
                <a:cs typeface="Gill Sans MT"/>
              </a:rPr>
              <a:t>no</a:t>
            </a:r>
            <a:r>
              <a:rPr sz="4200" b="1" spc="175" dirty="0">
                <a:latin typeface="Gill Sans MT"/>
                <a:cs typeface="Gill Sans MT"/>
              </a:rPr>
              <a:t>t</a:t>
            </a:r>
            <a:r>
              <a:rPr sz="4200" b="1" dirty="0">
                <a:latin typeface="Gill Sans MT"/>
                <a:cs typeface="Gill Sans MT"/>
              </a:rPr>
              <a:t> </a:t>
            </a:r>
            <a:r>
              <a:rPr sz="4200" dirty="0"/>
              <a:t>c</a:t>
            </a:r>
            <a:r>
              <a:rPr sz="4200" spc="-5" dirty="0"/>
              <a:t>o</a:t>
            </a:r>
            <a:r>
              <a:rPr sz="4200" spc="-150" dirty="0"/>
              <a:t>p</a:t>
            </a:r>
            <a:r>
              <a:rPr sz="4200" dirty="0"/>
              <a:t>y	</a:t>
            </a:r>
            <a:r>
              <a:rPr sz="4200" spc="-5" dirty="0"/>
              <a:t>the  underlying</a:t>
            </a:r>
            <a:r>
              <a:rPr sz="4200" spc="-10" dirty="0"/>
              <a:t> </a:t>
            </a:r>
            <a:r>
              <a:rPr sz="4200" dirty="0"/>
              <a:t>object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33711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91222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4700" y="7840980"/>
            <a:ext cx="666115" cy="167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95"/>
              </a:spcBef>
            </a:pPr>
            <a:r>
              <a:rPr sz="4200" dirty="0">
                <a:latin typeface="Courier New"/>
                <a:cs typeface="Courier New"/>
              </a:rPr>
              <a:t>f1  f2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64000" y="8432800"/>
            <a:ext cx="1689735" cy="0"/>
          </a:xfrm>
          <a:custGeom>
            <a:avLst/>
            <a:gdLst/>
            <a:ahLst/>
            <a:cxnLst/>
            <a:rect l="l" t="t" r="r" b="b"/>
            <a:pathLst>
              <a:path w="1689735">
                <a:moveTo>
                  <a:pt x="1689592" y="0"/>
                </a:moveTo>
                <a:lnTo>
                  <a:pt x="1670542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2632" y="83489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4000" y="9258300"/>
            <a:ext cx="1689735" cy="0"/>
          </a:xfrm>
          <a:custGeom>
            <a:avLst/>
            <a:gdLst/>
            <a:ahLst/>
            <a:cxnLst/>
            <a:rect l="l" t="t" r="r" b="b"/>
            <a:pathLst>
              <a:path w="1689735">
                <a:moveTo>
                  <a:pt x="1689592" y="0"/>
                </a:moveTo>
                <a:lnTo>
                  <a:pt x="1670542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92632" y="91744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18799" y="6509184"/>
          <a:ext cx="6144259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2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f1;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867400" y="8216900"/>
            <a:ext cx="12700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2500" y="8661400"/>
            <a:ext cx="9398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67400" y="8216900"/>
            <a:ext cx="12700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2000"/>
              </a:spcBef>
            </a:pP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Foo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300" y="9728200"/>
            <a:ext cx="12669520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  <a:tabLst>
                <a:tab pos="10121265" algn="l"/>
              </a:tabLst>
            </a:pPr>
            <a:r>
              <a:rPr sz="2200" spc="-5" dirty="0">
                <a:latin typeface="Lucida Sans Unicode"/>
                <a:cs typeface="Lucida Sans Unicode"/>
              </a:rPr>
              <a:t>-This </a:t>
            </a:r>
            <a:r>
              <a:rPr sz="2200" dirty="0">
                <a:latin typeface="Lucida Sans Unicode"/>
                <a:cs typeface="Lucida Sans Unicode"/>
              </a:rPr>
              <a:t>is </a:t>
            </a:r>
            <a:r>
              <a:rPr sz="2200" spc="-5" dirty="0">
                <a:latin typeface="Lucida Sans Unicode"/>
                <a:cs typeface="Lucida Sans Unicode"/>
              </a:rPr>
              <a:t>the </a:t>
            </a:r>
            <a:r>
              <a:rPr sz="2200" spc="-10" dirty="0">
                <a:latin typeface="Lucida Sans Unicode"/>
                <a:cs typeface="Lucida Sans Unicode"/>
              </a:rPr>
              <a:t>di</a:t>
            </a:r>
            <a:r>
              <a:rPr sz="2200" spc="-10" dirty="0">
                <a:latin typeface="Lucida Sans"/>
                <a:cs typeface="Lucida Sans"/>
              </a:rPr>
              <a:t>ff</a:t>
            </a:r>
            <a:r>
              <a:rPr sz="2200" spc="-10" dirty="0">
                <a:latin typeface="Lucida Sans Unicode"/>
                <a:cs typeface="Lucida Sans Unicode"/>
              </a:rPr>
              <a:t>erence </a:t>
            </a:r>
            <a:r>
              <a:rPr sz="2200" spc="-5" dirty="0">
                <a:latin typeface="Lucida Sans Unicode"/>
                <a:cs typeface="Lucida Sans Unicode"/>
              </a:rPr>
              <a:t>between </a:t>
            </a:r>
            <a:r>
              <a:rPr sz="2200" dirty="0">
                <a:latin typeface="Lucida Sans Unicode"/>
                <a:cs typeface="Lucida Sans Unicode"/>
              </a:rPr>
              <a:t>copying a house </a:t>
            </a:r>
            <a:r>
              <a:rPr sz="2200" spc="-5" dirty="0">
                <a:latin typeface="Lucida Sans Unicode"/>
                <a:cs typeface="Lucida Sans Unicode"/>
              </a:rPr>
              <a:t>and </a:t>
            </a:r>
            <a:r>
              <a:rPr sz="2200" dirty="0">
                <a:latin typeface="Lucida Sans Unicode"/>
                <a:cs typeface="Lucida Sans Unicode"/>
              </a:rPr>
              <a:t>copying</a:t>
            </a:r>
            <a:r>
              <a:rPr sz="2200" spc="7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an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>
                <a:latin typeface="Lucida Sans Unicode"/>
                <a:cs typeface="Lucida Sans Unicode"/>
              </a:rPr>
              <a:t>address.</a:t>
            </a:r>
            <a:r>
              <a:rPr lang="en-US" sz="2200" spc="-5">
                <a:latin typeface="Lucida Sans Unicode"/>
                <a:cs typeface="Lucida Sans Unicode"/>
              </a:rPr>
              <a:t> </a:t>
            </a:r>
            <a:r>
              <a:rPr sz="2200" spc="-5">
                <a:latin typeface="Lucida Sans Unicode"/>
                <a:cs typeface="Lucida Sans Unicode"/>
              </a:rPr>
              <a:t>References </a:t>
            </a:r>
            <a:r>
              <a:rPr sz="2200" spc="-5" dirty="0">
                <a:latin typeface="Lucida Sans Unicode"/>
                <a:cs typeface="Lucida Sans Unicode"/>
              </a:rPr>
              <a:t>act</a:t>
            </a:r>
            <a:r>
              <a:rPr sz="2200" spc="-6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like  </a:t>
            </a:r>
            <a:r>
              <a:rPr sz="2200" spc="-5" dirty="0">
                <a:latin typeface="Lucida Sans Unicode"/>
                <a:cs typeface="Lucida Sans Unicode"/>
              </a:rPr>
              <a:t>addresses (and </a:t>
            </a:r>
            <a:r>
              <a:rPr sz="2200" dirty="0">
                <a:latin typeface="Lucida Sans Unicode"/>
                <a:cs typeface="Lucida Sans Unicode"/>
              </a:rPr>
              <a:t>some </a:t>
            </a:r>
            <a:r>
              <a:rPr sz="2200" spc="-5" dirty="0">
                <a:latin typeface="Lucida Sans Unicode"/>
                <a:cs typeface="Lucida Sans Unicode"/>
              </a:rPr>
              <a:t>languages even call them</a:t>
            </a:r>
            <a:r>
              <a:rPr sz="2200" spc="2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addresses!)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353" y="4127500"/>
            <a:ext cx="924052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public</a:t>
            </a:r>
            <a:r>
              <a:rPr spc="-2810" dirty="0">
                <a:latin typeface="Courier New"/>
                <a:cs typeface="Courier New"/>
              </a:rPr>
              <a:t> </a:t>
            </a:r>
            <a:r>
              <a:rPr dirty="0"/>
              <a:t>/ </a:t>
            </a:r>
            <a:r>
              <a:rPr dirty="0">
                <a:latin typeface="Courier New"/>
                <a:cs typeface="Courier New"/>
              </a:rPr>
              <a:t>private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9147" y="673100"/>
            <a:ext cx="38665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Courier New"/>
                <a:cs typeface="Courier New"/>
              </a:rPr>
              <a:t>public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9625" y="2298700"/>
            <a:ext cx="88347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42430" algn="l"/>
              </a:tabLst>
            </a:pPr>
            <a:r>
              <a:rPr sz="4200" spc="-5" dirty="0">
                <a:latin typeface="Gill Sans MT"/>
                <a:cs typeface="Gill Sans MT"/>
              </a:rPr>
              <a:t>Means it can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accessed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25" dirty="0">
                <a:latin typeface="Gill Sans MT"/>
                <a:cs typeface="Gill Sans MT"/>
              </a:rPr>
              <a:t>anywhere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9147" y="673100"/>
            <a:ext cx="38665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public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086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9510" y="2298700"/>
            <a:ext cx="9692090" cy="667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00"/>
              </a:spcBef>
              <a:tabLst>
                <a:tab pos="6982459" algn="l"/>
              </a:tabLst>
            </a:pPr>
            <a:r>
              <a:rPr sz="4200" spc="-5" dirty="0">
                <a:latin typeface="Gill Sans MT"/>
                <a:cs typeface="Gill Sans MT"/>
              </a:rPr>
              <a:t>Means it can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accessed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25" dirty="0">
                <a:latin typeface="Gill Sans MT"/>
                <a:cs typeface="Gill Sans MT"/>
              </a:rPr>
              <a:t>anywhere</a:t>
            </a:r>
            <a:endParaRPr sz="4200" dirty="0">
              <a:latin typeface="Gill Sans MT"/>
              <a:cs typeface="Gill Sans MT"/>
            </a:endParaRPr>
          </a:p>
          <a:p>
            <a:pPr marL="652780" marR="965200" indent="-640715">
              <a:lnSpc>
                <a:spcPts val="4800"/>
              </a:lnSpc>
              <a:spcBef>
                <a:spcPts val="4270"/>
              </a:spcBef>
            </a:pPr>
            <a:r>
              <a:rPr sz="4200" spc="-5" dirty="0">
                <a:latin typeface="Courier New"/>
                <a:cs typeface="Courier New"/>
              </a:rPr>
              <a:t>public class PublicClass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int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i;</a:t>
            </a:r>
          </a:p>
          <a:p>
            <a:pPr marL="1292860" marR="508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PublicClass(int x) </a:t>
            </a:r>
            <a:r>
              <a:rPr sz="4200" dirty="0">
                <a:latin typeface="Courier New"/>
                <a:cs typeface="Courier New"/>
              </a:rPr>
              <a:t>{  i =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92860" marR="963930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void printI() </a:t>
            </a:r>
            <a:r>
              <a:rPr sz="4200" dirty="0">
                <a:latin typeface="Courier New"/>
                <a:cs typeface="Courier New"/>
              </a:rPr>
              <a:t>{  System.out.println(i);</a:t>
            </a: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762500"/>
            <a:ext cx="7049770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PublicClass.java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PublicClassMain.java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846" y="248920"/>
            <a:ext cx="11372850" cy="2581910"/>
          </a:xfrm>
          <a:prstGeom prst="rect">
            <a:avLst/>
          </a:prstGeom>
        </p:spPr>
        <p:txBody>
          <a:bodyPr vert="horz" wrap="square" lIns="0" tIns="436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440"/>
              </a:spcBef>
            </a:pPr>
            <a:r>
              <a:rPr dirty="0">
                <a:latin typeface="Courier New"/>
                <a:cs typeface="Courier New"/>
              </a:rPr>
              <a:t>private</a:t>
            </a:r>
          </a:p>
          <a:p>
            <a:pPr algn="ctr">
              <a:lnSpc>
                <a:spcPct val="100000"/>
              </a:lnSpc>
              <a:spcBef>
                <a:spcPts val="1670"/>
              </a:spcBef>
            </a:pPr>
            <a:r>
              <a:rPr sz="4200" spc="-5" dirty="0"/>
              <a:t>Means it can </a:t>
            </a:r>
            <a:r>
              <a:rPr sz="4200" dirty="0"/>
              <a:t>be </a:t>
            </a:r>
            <a:r>
              <a:rPr sz="4200" spc="-5" dirty="0"/>
              <a:t>accessed </a:t>
            </a:r>
            <a:r>
              <a:rPr sz="4200" spc="-30" dirty="0"/>
              <a:t>from </a:t>
            </a:r>
            <a:r>
              <a:rPr sz="4200" b="1" spc="210" dirty="0">
                <a:latin typeface="Gill Sans MT"/>
                <a:cs typeface="Gill Sans MT"/>
              </a:rPr>
              <a:t>only </a:t>
            </a:r>
            <a:r>
              <a:rPr sz="4200" spc="-5" dirty="0"/>
              <a:t>within the</a:t>
            </a:r>
            <a:r>
              <a:rPr sz="4200" spc="-165" dirty="0"/>
              <a:t> </a:t>
            </a:r>
            <a:r>
              <a:rPr sz="4200" dirty="0"/>
              <a:t>class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846" y="248920"/>
            <a:ext cx="11372850" cy="2581910"/>
          </a:xfrm>
          <a:prstGeom prst="rect">
            <a:avLst/>
          </a:prstGeom>
        </p:spPr>
        <p:txBody>
          <a:bodyPr vert="horz" wrap="square" lIns="0" tIns="4368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440"/>
              </a:spcBef>
            </a:pPr>
            <a:r>
              <a:rPr dirty="0">
                <a:latin typeface="Courier New"/>
                <a:cs typeface="Courier New"/>
              </a:rPr>
              <a:t>private</a:t>
            </a:r>
          </a:p>
          <a:p>
            <a:pPr algn="ctr">
              <a:lnSpc>
                <a:spcPct val="100000"/>
              </a:lnSpc>
              <a:spcBef>
                <a:spcPts val="1670"/>
              </a:spcBef>
            </a:pPr>
            <a:r>
              <a:rPr sz="4200" spc="-5" dirty="0"/>
              <a:t>Means it can </a:t>
            </a:r>
            <a:r>
              <a:rPr sz="4200" dirty="0"/>
              <a:t>be </a:t>
            </a:r>
            <a:r>
              <a:rPr sz="4200" spc="-5" dirty="0"/>
              <a:t>accessed </a:t>
            </a:r>
            <a:r>
              <a:rPr sz="4200" spc="-30" dirty="0"/>
              <a:t>from </a:t>
            </a:r>
            <a:r>
              <a:rPr sz="4200" b="1" spc="210" dirty="0">
                <a:latin typeface="Gill Sans MT"/>
                <a:cs typeface="Gill Sans MT"/>
              </a:rPr>
              <a:t>only </a:t>
            </a:r>
            <a:r>
              <a:rPr sz="4200" spc="-5" dirty="0"/>
              <a:t>within the</a:t>
            </a:r>
            <a:r>
              <a:rPr sz="4200" spc="-165" dirty="0"/>
              <a:t> </a:t>
            </a:r>
            <a:r>
              <a:rPr sz="4200" dirty="0"/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2009" y="3473450"/>
            <a:ext cx="10085791" cy="5542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128524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class PrivateClass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i;</a:t>
            </a:r>
          </a:p>
          <a:p>
            <a:pPr marL="1292860" marR="508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private PrivateClass(int x) </a:t>
            </a:r>
            <a:r>
              <a:rPr sz="4200" dirty="0">
                <a:latin typeface="Courier New"/>
                <a:cs typeface="Courier New"/>
              </a:rPr>
              <a:t>{  i =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92860" marR="1604010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private void printI() </a:t>
            </a:r>
            <a:r>
              <a:rPr sz="4200" dirty="0">
                <a:latin typeface="Courier New"/>
                <a:cs typeface="Courier New"/>
              </a:rPr>
              <a:t>{  System.out.println(i);</a:t>
            </a: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086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762500"/>
            <a:ext cx="7369809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PrivateClass.java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PrivateClassMain.java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1138</Words>
  <Application>Microsoft Macintosh PowerPoint</Application>
  <PresentationFormat>Custom</PresentationFormat>
  <Paragraphs>168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110/L Lecture 8  Maryam Jalali     Slides are adapted from Dr. Kyle Dewey</vt:lpstr>
      <vt:lpstr>Outline</vt:lpstr>
      <vt:lpstr>public / private</vt:lpstr>
      <vt:lpstr>PowerPoint Presentation</vt:lpstr>
      <vt:lpstr>public</vt:lpstr>
      <vt:lpstr>Example</vt:lpstr>
      <vt:lpstr>private Means it can be accessed from only within the class</vt:lpstr>
      <vt:lpstr>private Means it can be accessed from only within the class</vt:lpstr>
      <vt:lpstr>Example</vt:lpstr>
      <vt:lpstr>Why public / private?</vt:lpstr>
      <vt:lpstr>“Getters” and “Setters”</vt:lpstr>
      <vt:lpstr>Getters</vt:lpstr>
      <vt:lpstr>Getters</vt:lpstr>
      <vt:lpstr>Example: HasGetter.java</vt:lpstr>
      <vt:lpstr>Setters</vt:lpstr>
      <vt:lpstr>Setters</vt:lpstr>
      <vt:lpstr>Example: HasSetter.java</vt:lpstr>
      <vt:lpstr>Getter / Setter Purpose</vt:lpstr>
      <vt:lpstr>toString() Method</vt:lpstr>
      <vt:lpstr>toString()</vt:lpstr>
      <vt:lpstr>toString()</vt:lpstr>
      <vt:lpstr>Example: HasToString.java</vt:lpstr>
      <vt:lpstr>Memory  Representation</vt:lpstr>
      <vt:lpstr>On new Each use of new creates a new object in memory.</vt:lpstr>
      <vt:lpstr>On new Each use of new creates a new object in memory.</vt:lpstr>
      <vt:lpstr>On new Each use of new creates a new object in memory.</vt:lpstr>
      <vt:lpstr>What new Returns</vt:lpstr>
      <vt:lpstr>What new Returns</vt:lpstr>
      <vt:lpstr>What new Returns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17 Kyle Dewey</dc:title>
  <dc:creator>Mahdi Ebi</dc:creator>
  <cp:lastModifiedBy>Jalali , Maryam</cp:lastModifiedBy>
  <cp:revision>21</cp:revision>
  <dcterms:created xsi:type="dcterms:W3CDTF">2019-11-13T21:03:08Z</dcterms:created>
  <dcterms:modified xsi:type="dcterms:W3CDTF">2020-09-22T17:37:55Z</dcterms:modified>
</cp:coreProperties>
</file>